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7" r:id="rId3"/>
    <p:sldId id="278" r:id="rId4"/>
    <p:sldId id="282" r:id="rId5"/>
    <p:sldId id="283" r:id="rId6"/>
    <p:sldId id="284" r:id="rId7"/>
    <p:sldId id="28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40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6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90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1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9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2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9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2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5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3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8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2CADC-0EB3-41D8-A0EF-08DAB083CB3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DC6A9-34B5-4048-A003-D589BC83A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3F22F8-0146-4ED9-AA4A-42C33184E1D0}"/>
              </a:ext>
            </a:extLst>
          </p:cNvPr>
          <p:cNvSpPr/>
          <p:nvPr/>
        </p:nvSpPr>
        <p:spPr>
          <a:xfrm>
            <a:off x="1416626" y="1989693"/>
            <a:ext cx="9206347" cy="2881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200000"/>
              </a:lnSpc>
            </a:pPr>
            <a:r>
              <a:rPr lang="ar-BH" sz="4400" b="1" dirty="0" smtClean="0">
                <a:solidFill>
                  <a:srgbClr val="FF0000"/>
                </a:solidFill>
              </a:rPr>
              <a:t>الرياضيات -</a:t>
            </a:r>
            <a:r>
              <a:rPr lang="ar-SA" sz="4400" b="1" dirty="0" smtClean="0">
                <a:solidFill>
                  <a:srgbClr val="FF0000"/>
                </a:solidFill>
              </a:rPr>
              <a:t> </a:t>
            </a:r>
            <a:r>
              <a:rPr lang="ar-BH" sz="4400" b="1" dirty="0" smtClean="0">
                <a:solidFill>
                  <a:srgbClr val="FF0000"/>
                </a:solidFill>
              </a:rPr>
              <a:t>الصف </a:t>
            </a:r>
            <a:r>
              <a:rPr lang="ar-BH" sz="4400" b="1" dirty="0">
                <a:solidFill>
                  <a:srgbClr val="FF0000"/>
                </a:solidFill>
              </a:rPr>
              <a:t>الأول </a:t>
            </a:r>
            <a:r>
              <a:rPr lang="ar-BH" sz="4400" b="1" dirty="0" smtClean="0">
                <a:solidFill>
                  <a:srgbClr val="FF0000"/>
                </a:solidFill>
              </a:rPr>
              <a:t>الابتدائي</a:t>
            </a:r>
            <a:r>
              <a:rPr lang="ar-SA" sz="4400" b="1" dirty="0" smtClean="0">
                <a:solidFill>
                  <a:srgbClr val="FF0000"/>
                </a:solidFill>
              </a:rPr>
              <a:t> – الجزء الثاني</a:t>
            </a:r>
            <a:endParaRPr lang="ar-BH" sz="4400" b="1" dirty="0">
              <a:solidFill>
                <a:srgbClr val="FF0000"/>
              </a:solidFill>
            </a:endParaRPr>
          </a:p>
          <a:p>
            <a:pPr algn="ctr" rtl="1">
              <a:lnSpc>
                <a:spcPct val="200000"/>
              </a:lnSpc>
            </a:pPr>
            <a:r>
              <a:rPr lang="ar-BH" sz="4000" b="1" dirty="0" smtClean="0">
                <a:solidFill>
                  <a:srgbClr val="002060"/>
                </a:solidFill>
              </a:rPr>
              <a:t> </a:t>
            </a:r>
            <a:r>
              <a:rPr lang="ar-BH" sz="4000" b="1" dirty="0" smtClean="0">
                <a:solidFill>
                  <a:srgbClr val="002060"/>
                </a:solidFill>
              </a:rPr>
              <a:t>(13-6</a:t>
            </a:r>
            <a:r>
              <a:rPr lang="ar-BH" sz="4000" b="1" dirty="0">
                <a:solidFill>
                  <a:srgbClr val="002060"/>
                </a:solidFill>
              </a:rPr>
              <a:t>) العلاقة بين الجمع والطرح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8F5C2-2124-498D-B9C9-7070906C38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4183450" y="2174125"/>
            <a:ext cx="4436228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</a:rPr>
              <a:t>ما </a:t>
            </a:r>
            <a:r>
              <a:rPr lang="ar-BH" sz="3600" b="1" dirty="0" smtClean="0">
                <a:solidFill>
                  <a:schemeClr val="accent1">
                    <a:lumMod val="50000"/>
                  </a:schemeClr>
                </a:solidFill>
              </a:rPr>
              <a:t>ناتج  </a:t>
            </a:r>
            <a:r>
              <a:rPr lang="ar-BH" sz="4400" b="1" dirty="0">
                <a:solidFill>
                  <a:srgbClr val="C00000"/>
                </a:solidFill>
              </a:rPr>
              <a:t>7 + 4 =</a:t>
            </a:r>
            <a:r>
              <a:rPr lang="ar-BH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C9881A-DB0C-434F-8AA5-296F674E31E0}"/>
              </a:ext>
            </a:extLst>
          </p:cNvPr>
          <p:cNvSpPr/>
          <p:nvPr/>
        </p:nvSpPr>
        <p:spPr>
          <a:xfrm>
            <a:off x="1829281" y="3536978"/>
            <a:ext cx="8338381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</a:rPr>
              <a:t>هل بإمكانك كتابة جملة طرح </a:t>
            </a:r>
            <a:r>
              <a:rPr lang="ar-BH" sz="3600" b="1" dirty="0" smtClean="0">
                <a:solidFill>
                  <a:schemeClr val="accent1">
                    <a:lumMod val="50000"/>
                  </a:schemeClr>
                </a:solidFill>
              </a:rPr>
              <a:t>باستعمال الأعداد من جملة </a:t>
            </a:r>
            <a:r>
              <a:rPr lang="ar-BH" sz="3600" b="1" dirty="0">
                <a:solidFill>
                  <a:schemeClr val="accent1">
                    <a:lumMod val="50000"/>
                  </a:schemeClr>
                </a:solidFill>
              </a:rPr>
              <a:t>الجمع </a:t>
            </a:r>
            <a:r>
              <a:rPr lang="ar-BH" sz="3600" b="1" dirty="0" smtClean="0">
                <a:solidFill>
                  <a:schemeClr val="accent1">
                    <a:lumMod val="50000"/>
                  </a:schemeClr>
                </a:solidFill>
              </a:rPr>
              <a:t>السابقة 7 ، 4، 11 ؟</a:t>
            </a:r>
            <a:endParaRPr lang="ar-BH" sz="3600" b="1" dirty="0">
              <a:solidFill>
                <a:srgbClr val="C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D515CC-C385-4FA0-AA7E-454D300F85B5}"/>
              </a:ext>
            </a:extLst>
          </p:cNvPr>
          <p:cNvSpPr/>
          <p:nvPr/>
        </p:nvSpPr>
        <p:spPr>
          <a:xfrm>
            <a:off x="3734746" y="2337423"/>
            <a:ext cx="897407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b="1" dirty="0">
                <a:solidFill>
                  <a:srgbClr val="00B050"/>
                </a:solidFill>
                <a:cs typeface="Al-Aramco Bold" pitchFamily="2" charset="-78"/>
              </a:rPr>
              <a:t>11</a:t>
            </a:r>
            <a:endParaRPr lang="en-US" sz="5400" b="1" dirty="0">
              <a:solidFill>
                <a:srgbClr val="00B050"/>
              </a:solidFill>
              <a:cs typeface="Al-Aramco Bold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00D0B-B62A-4EE0-AC5A-C67426F11DF6}"/>
              </a:ext>
            </a:extLst>
          </p:cNvPr>
          <p:cNvSpPr/>
          <p:nvPr/>
        </p:nvSpPr>
        <p:spPr>
          <a:xfrm>
            <a:off x="5575121" y="5054766"/>
            <a:ext cx="4618299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00B050"/>
                </a:solidFill>
              </a:rPr>
              <a:t>11 </a:t>
            </a:r>
            <a:r>
              <a:rPr lang="ar-BH" sz="4400" b="1" dirty="0" smtClean="0">
                <a:solidFill>
                  <a:srgbClr val="00B050"/>
                </a:solidFill>
              </a:rPr>
              <a:t>- </a:t>
            </a:r>
            <a:r>
              <a:rPr lang="ar-BH" sz="4400" b="1" dirty="0">
                <a:solidFill>
                  <a:srgbClr val="00B050"/>
                </a:solidFill>
              </a:rPr>
              <a:t>4 = 7</a:t>
            </a:r>
            <a:endParaRPr lang="en-US" sz="4400" b="1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B826E5-3BB3-4255-9485-F553BA72DB4C}"/>
              </a:ext>
            </a:extLst>
          </p:cNvPr>
          <p:cNvSpPr/>
          <p:nvPr/>
        </p:nvSpPr>
        <p:spPr>
          <a:xfrm>
            <a:off x="1302626" y="5054766"/>
            <a:ext cx="4618299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00B050"/>
                </a:solidFill>
              </a:rPr>
              <a:t>11 </a:t>
            </a:r>
            <a:r>
              <a:rPr lang="ar-BH" sz="4400" b="1" dirty="0" smtClean="0">
                <a:solidFill>
                  <a:srgbClr val="00B050"/>
                </a:solidFill>
              </a:rPr>
              <a:t>- </a:t>
            </a:r>
            <a:r>
              <a:rPr lang="ar-BH" sz="4400" b="1" dirty="0">
                <a:solidFill>
                  <a:srgbClr val="00B050"/>
                </a:solidFill>
              </a:rPr>
              <a:t>7 = 4</a:t>
            </a:r>
            <a:endParaRPr lang="en-US" sz="4400" b="1" dirty="0">
              <a:solidFill>
                <a:srgbClr val="00B05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99594" y="6479032"/>
            <a:ext cx="9936000" cy="342261"/>
            <a:chOff x="1108361" y="6522840"/>
            <a:chExt cx="9936000" cy="40011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ar-BH" altLang="ar-JO" sz="2000" b="1" dirty="0" smtClean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1447703" y="887977"/>
            <a:ext cx="8839200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b="1" dirty="0">
                <a:solidFill>
                  <a:srgbClr val="002060"/>
                </a:solidFill>
              </a:rPr>
              <a:t>العلاقة بين الجمع والطرح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1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4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4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5" grpId="0"/>
      <p:bldP spid="42" grpId="0"/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1447703" y="887977"/>
            <a:ext cx="8839200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b="1" dirty="0">
                <a:solidFill>
                  <a:srgbClr val="002060"/>
                </a:solidFill>
              </a:rPr>
              <a:t>العلاقة بين الجمع والطرح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4183451" y="2313709"/>
            <a:ext cx="4436228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</a:rPr>
              <a:t>ما </a:t>
            </a:r>
            <a:r>
              <a:rPr lang="ar-BH" sz="3600" b="1" dirty="0" smtClean="0">
                <a:solidFill>
                  <a:schemeClr val="accent1">
                    <a:lumMod val="50000"/>
                  </a:schemeClr>
                </a:solidFill>
              </a:rPr>
              <a:t>ناتج  </a:t>
            </a:r>
            <a:r>
              <a:rPr lang="ar-BH" sz="4400" b="1" dirty="0">
                <a:solidFill>
                  <a:srgbClr val="C00000"/>
                </a:solidFill>
              </a:rPr>
              <a:t>6 </a:t>
            </a:r>
            <a:r>
              <a:rPr lang="ar-BH" sz="4400" b="1" dirty="0" smtClean="0">
                <a:solidFill>
                  <a:srgbClr val="C00000"/>
                </a:solidFill>
              </a:rPr>
              <a:t>+ </a:t>
            </a:r>
            <a:r>
              <a:rPr lang="ar-BH" sz="4400" b="1" dirty="0">
                <a:solidFill>
                  <a:srgbClr val="C00000"/>
                </a:solidFill>
              </a:rPr>
              <a:t>9 =</a:t>
            </a:r>
            <a:r>
              <a:rPr lang="ar-BH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C9881A-DB0C-434F-8AA5-296F674E31E0}"/>
              </a:ext>
            </a:extLst>
          </p:cNvPr>
          <p:cNvSpPr/>
          <p:nvPr/>
        </p:nvSpPr>
        <p:spPr>
          <a:xfrm>
            <a:off x="1997612" y="3535947"/>
            <a:ext cx="7257917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اكتب جملتي الطرح المرتبطتين بجملة الجمع السابقة؟</a:t>
            </a:r>
            <a:endParaRPr lang="ar-BH" sz="3200" b="1" dirty="0">
              <a:solidFill>
                <a:srgbClr val="C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D515CC-C385-4FA0-AA7E-454D300F85B5}"/>
              </a:ext>
            </a:extLst>
          </p:cNvPr>
          <p:cNvSpPr/>
          <p:nvPr/>
        </p:nvSpPr>
        <p:spPr>
          <a:xfrm>
            <a:off x="3734747" y="2492097"/>
            <a:ext cx="897407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b="1" dirty="0">
                <a:solidFill>
                  <a:srgbClr val="00B050"/>
                </a:solidFill>
                <a:cs typeface="Al-Aramco Bold" pitchFamily="2" charset="-78"/>
              </a:rPr>
              <a:t>15</a:t>
            </a:r>
            <a:endParaRPr lang="en-US" sz="5400" b="1" dirty="0">
              <a:solidFill>
                <a:srgbClr val="00B050"/>
              </a:solidFill>
              <a:cs typeface="Al-Aramco Bold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00D0B-B62A-4EE0-AC5A-C67426F11DF6}"/>
              </a:ext>
            </a:extLst>
          </p:cNvPr>
          <p:cNvSpPr/>
          <p:nvPr/>
        </p:nvSpPr>
        <p:spPr>
          <a:xfrm>
            <a:off x="5441130" y="5070961"/>
            <a:ext cx="4618299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00B050"/>
                </a:solidFill>
              </a:rPr>
              <a:t>15 - 6 = 9</a:t>
            </a:r>
            <a:endParaRPr lang="en-US" sz="4400" b="1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B826E5-3BB3-4255-9485-F553BA72DB4C}"/>
              </a:ext>
            </a:extLst>
          </p:cNvPr>
          <p:cNvSpPr/>
          <p:nvPr/>
        </p:nvSpPr>
        <p:spPr>
          <a:xfrm>
            <a:off x="1447703" y="5070961"/>
            <a:ext cx="4618299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00B050"/>
                </a:solidFill>
              </a:rPr>
              <a:t>15 - 9 = 6</a:t>
            </a:r>
            <a:endParaRPr lang="en-US" sz="4400" b="1" dirty="0">
              <a:solidFill>
                <a:srgbClr val="00B05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99594" y="6465780"/>
            <a:ext cx="9936000" cy="342261"/>
            <a:chOff x="1108361" y="6522840"/>
            <a:chExt cx="9936000" cy="40011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ar-BH" altLang="ar-JO" sz="2000" b="1" dirty="0" smtClean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7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5" grpId="0"/>
      <p:bldP spid="42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4183451" y="2157669"/>
            <a:ext cx="4436228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</a:rPr>
              <a:t>ما </a:t>
            </a:r>
            <a:r>
              <a:rPr lang="ar-BH" sz="3600" b="1" dirty="0" smtClean="0">
                <a:solidFill>
                  <a:schemeClr val="accent1">
                    <a:lumMod val="50000"/>
                  </a:schemeClr>
                </a:solidFill>
              </a:rPr>
              <a:t>ناتج  </a:t>
            </a:r>
            <a:r>
              <a:rPr lang="ar-BH" sz="4400" b="1" dirty="0">
                <a:solidFill>
                  <a:srgbClr val="C00000"/>
                </a:solidFill>
              </a:rPr>
              <a:t>7 + 11 =</a:t>
            </a:r>
            <a:r>
              <a:rPr lang="ar-BH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C9881A-DB0C-434F-8AA5-296F674E31E0}"/>
              </a:ext>
            </a:extLst>
          </p:cNvPr>
          <p:cNvSpPr/>
          <p:nvPr/>
        </p:nvSpPr>
        <p:spPr>
          <a:xfrm>
            <a:off x="2238344" y="3518768"/>
            <a:ext cx="7257917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اكتب جملتي الطرح المرتبطتين بجملة الجمع السابقة؟</a:t>
            </a:r>
            <a:endParaRPr lang="ar-BH" sz="3200" b="1" dirty="0">
              <a:solidFill>
                <a:srgbClr val="C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D515CC-C385-4FA0-AA7E-454D300F85B5}"/>
              </a:ext>
            </a:extLst>
          </p:cNvPr>
          <p:cNvSpPr/>
          <p:nvPr/>
        </p:nvSpPr>
        <p:spPr>
          <a:xfrm>
            <a:off x="3734747" y="2336057"/>
            <a:ext cx="897407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b="1" dirty="0">
                <a:solidFill>
                  <a:srgbClr val="00B050"/>
                </a:solidFill>
                <a:cs typeface="Al-Aramco Bold" pitchFamily="2" charset="-78"/>
              </a:rPr>
              <a:t>18</a:t>
            </a:r>
            <a:endParaRPr lang="en-US" sz="5400" b="1" dirty="0">
              <a:solidFill>
                <a:srgbClr val="00B050"/>
              </a:solidFill>
              <a:cs typeface="Al-Aramco Bold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00D0B-B62A-4EE0-AC5A-C67426F11DF6}"/>
              </a:ext>
            </a:extLst>
          </p:cNvPr>
          <p:cNvSpPr/>
          <p:nvPr/>
        </p:nvSpPr>
        <p:spPr>
          <a:xfrm>
            <a:off x="5338100" y="5070961"/>
            <a:ext cx="4618299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00B050"/>
                </a:solidFill>
              </a:rPr>
              <a:t>18 </a:t>
            </a:r>
            <a:r>
              <a:rPr lang="ar-BH" sz="4400" b="1" dirty="0" smtClean="0">
                <a:solidFill>
                  <a:srgbClr val="00B050"/>
                </a:solidFill>
              </a:rPr>
              <a:t>- </a:t>
            </a:r>
            <a:r>
              <a:rPr lang="ar-BH" sz="4400" b="1" dirty="0">
                <a:solidFill>
                  <a:srgbClr val="00B050"/>
                </a:solidFill>
              </a:rPr>
              <a:t>11 = 7</a:t>
            </a:r>
            <a:endParaRPr lang="en-US" sz="4400" b="1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B826E5-3BB3-4255-9485-F553BA72DB4C}"/>
              </a:ext>
            </a:extLst>
          </p:cNvPr>
          <p:cNvSpPr/>
          <p:nvPr/>
        </p:nvSpPr>
        <p:spPr>
          <a:xfrm>
            <a:off x="1560489" y="5070961"/>
            <a:ext cx="4618299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00B050"/>
                </a:solidFill>
              </a:rPr>
              <a:t>18 </a:t>
            </a:r>
            <a:r>
              <a:rPr lang="ar-BH" sz="4400" b="1" dirty="0" smtClean="0">
                <a:solidFill>
                  <a:srgbClr val="00B050"/>
                </a:solidFill>
              </a:rPr>
              <a:t>- 7 </a:t>
            </a:r>
            <a:r>
              <a:rPr lang="ar-BH" sz="4400" b="1" dirty="0">
                <a:solidFill>
                  <a:srgbClr val="00B050"/>
                </a:solidFill>
              </a:rPr>
              <a:t>= 11</a:t>
            </a:r>
            <a:endParaRPr lang="en-US" sz="4400" b="1" dirty="0">
              <a:solidFill>
                <a:srgbClr val="00B05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99594" y="6465780"/>
            <a:ext cx="9936000" cy="342261"/>
            <a:chOff x="1108361" y="6522840"/>
            <a:chExt cx="9936000" cy="40011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ar-BH" altLang="ar-JO" sz="2000" b="1" dirty="0" smtClean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1447703" y="887977"/>
            <a:ext cx="8839200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b="1" dirty="0">
                <a:solidFill>
                  <a:srgbClr val="002060"/>
                </a:solidFill>
              </a:rPr>
              <a:t>العلاقة بين الجمع والطرح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3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1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6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5" grpId="0"/>
      <p:bldP spid="42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4183451" y="2313709"/>
            <a:ext cx="4436228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600" b="1" dirty="0" smtClean="0">
                <a:solidFill>
                  <a:schemeClr val="accent1">
                    <a:lumMod val="50000"/>
                  </a:schemeClr>
                </a:solidFill>
              </a:rPr>
              <a:t>ما ناتج  </a:t>
            </a:r>
            <a:r>
              <a:rPr lang="ar-BH" sz="4400" b="1" dirty="0">
                <a:solidFill>
                  <a:srgbClr val="C00000"/>
                </a:solidFill>
              </a:rPr>
              <a:t>9 + 8 =</a:t>
            </a:r>
            <a:r>
              <a:rPr lang="ar-BH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C9881A-DB0C-434F-8AA5-296F674E31E0}"/>
              </a:ext>
            </a:extLst>
          </p:cNvPr>
          <p:cNvSpPr/>
          <p:nvPr/>
        </p:nvSpPr>
        <p:spPr>
          <a:xfrm>
            <a:off x="2238344" y="3481847"/>
            <a:ext cx="7257917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اكتب جملتي الطرح المرتبطتين بجملة الجمع السابقة؟</a:t>
            </a:r>
            <a:endParaRPr lang="ar-BH" sz="3200" b="1" dirty="0">
              <a:solidFill>
                <a:srgbClr val="C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FD515CC-C385-4FA0-AA7E-454D300F85B5}"/>
              </a:ext>
            </a:extLst>
          </p:cNvPr>
          <p:cNvSpPr/>
          <p:nvPr/>
        </p:nvSpPr>
        <p:spPr>
          <a:xfrm>
            <a:off x="3734747" y="2492097"/>
            <a:ext cx="897407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b="1" dirty="0">
                <a:solidFill>
                  <a:srgbClr val="00B050"/>
                </a:solidFill>
                <a:cs typeface="Al-Aramco Bold" pitchFamily="2" charset="-78"/>
              </a:rPr>
              <a:t>17</a:t>
            </a:r>
            <a:endParaRPr lang="en-US" sz="5400" b="1" dirty="0">
              <a:solidFill>
                <a:srgbClr val="00B050"/>
              </a:solidFill>
              <a:cs typeface="Al-Aramco Bold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00D0B-B62A-4EE0-AC5A-C67426F11DF6}"/>
              </a:ext>
            </a:extLst>
          </p:cNvPr>
          <p:cNvSpPr/>
          <p:nvPr/>
        </p:nvSpPr>
        <p:spPr>
          <a:xfrm>
            <a:off x="5209310" y="5070961"/>
            <a:ext cx="4618299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00B050"/>
                </a:solidFill>
              </a:rPr>
              <a:t>17 </a:t>
            </a:r>
            <a:r>
              <a:rPr lang="ar-BH" sz="4400" b="1" dirty="0" smtClean="0">
                <a:solidFill>
                  <a:srgbClr val="00B050"/>
                </a:solidFill>
              </a:rPr>
              <a:t>-  </a:t>
            </a:r>
            <a:r>
              <a:rPr lang="ar-BH" sz="4400" b="1" dirty="0">
                <a:solidFill>
                  <a:srgbClr val="00B050"/>
                </a:solidFill>
              </a:rPr>
              <a:t>8 = 9</a:t>
            </a:r>
            <a:endParaRPr lang="en-US" sz="4400" b="1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B826E5-3BB3-4255-9485-F553BA72DB4C}"/>
              </a:ext>
            </a:extLst>
          </p:cNvPr>
          <p:cNvSpPr/>
          <p:nvPr/>
        </p:nvSpPr>
        <p:spPr>
          <a:xfrm>
            <a:off x="1676400" y="5070961"/>
            <a:ext cx="4618299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rgbClr val="00B050"/>
                </a:solidFill>
              </a:rPr>
              <a:t>17 </a:t>
            </a:r>
            <a:r>
              <a:rPr lang="ar-BH" sz="4400" b="1" dirty="0" smtClean="0">
                <a:solidFill>
                  <a:srgbClr val="00B050"/>
                </a:solidFill>
              </a:rPr>
              <a:t>-  </a:t>
            </a:r>
            <a:r>
              <a:rPr lang="ar-BH" sz="4400" b="1" dirty="0">
                <a:solidFill>
                  <a:srgbClr val="00B050"/>
                </a:solidFill>
              </a:rPr>
              <a:t>9 = 8</a:t>
            </a:r>
            <a:endParaRPr lang="en-US" sz="4400" b="1" dirty="0">
              <a:solidFill>
                <a:srgbClr val="00B05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99594" y="6465780"/>
            <a:ext cx="9936000" cy="342261"/>
            <a:chOff x="1108361" y="6522840"/>
            <a:chExt cx="9936000" cy="40011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ar-BH" altLang="ar-JO" sz="2000" b="1" dirty="0" smtClean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1447703" y="887977"/>
            <a:ext cx="8839200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b="1" dirty="0">
                <a:solidFill>
                  <a:srgbClr val="002060"/>
                </a:solidFill>
              </a:rPr>
              <a:t>العلاقة بين الجمع والطرح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6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5" grpId="0"/>
      <p:bldP spid="4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3877886" y="2057465"/>
            <a:ext cx="4436228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</a:rPr>
              <a:t>اجمع ثم اطرح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00D0B-B62A-4EE0-AC5A-C67426F11DF6}"/>
              </a:ext>
            </a:extLst>
          </p:cNvPr>
          <p:cNvSpPr/>
          <p:nvPr/>
        </p:nvSpPr>
        <p:spPr>
          <a:xfrm>
            <a:off x="8548763" y="4845662"/>
            <a:ext cx="1261504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b="1" dirty="0">
                <a:solidFill>
                  <a:srgbClr val="00B050"/>
                </a:solidFill>
                <a:cs typeface="Al-Aramco Bold" pitchFamily="2" charset="-78"/>
              </a:rPr>
              <a:t>17</a:t>
            </a:r>
            <a:endParaRPr lang="en-US" sz="4800" b="1" dirty="0">
              <a:solidFill>
                <a:srgbClr val="00B050"/>
              </a:solidFill>
              <a:cs typeface="Al-Aramco Bold" pitchFamily="2" charset="-78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7FD96EB-57C2-438C-8BD9-93FC9D6B6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496544"/>
              </p:ext>
            </p:extLst>
          </p:nvPr>
        </p:nvGraphicFramePr>
        <p:xfrm>
          <a:off x="5676826" y="3490619"/>
          <a:ext cx="126150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89">
                  <a:extLst>
                    <a:ext uri="{9D8B030D-6E8A-4147-A177-3AD203B41FA5}">
                      <a16:colId xmlns:a16="http://schemas.microsoft.com/office/drawing/2014/main" val="2294935118"/>
                    </a:ext>
                  </a:extLst>
                </a:gridCol>
                <a:gridCol w="515915">
                  <a:extLst>
                    <a:ext uri="{9D8B030D-6E8A-4147-A177-3AD203B41FA5}">
                      <a16:colId xmlns:a16="http://schemas.microsoft.com/office/drawing/2014/main" val="3479041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17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951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4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-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697318"/>
                  </a:ext>
                </a:extLst>
              </a:tr>
            </a:tbl>
          </a:graphicData>
        </a:graphic>
      </p:graphicFrame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48247619-8F1B-46DB-92CB-6E959235F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69792"/>
              </p:ext>
            </p:extLst>
          </p:nvPr>
        </p:nvGraphicFramePr>
        <p:xfrm>
          <a:off x="8639401" y="3490619"/>
          <a:ext cx="126150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89">
                  <a:extLst>
                    <a:ext uri="{9D8B030D-6E8A-4147-A177-3AD203B41FA5}">
                      <a16:colId xmlns:a16="http://schemas.microsoft.com/office/drawing/2014/main" val="2294935118"/>
                    </a:ext>
                  </a:extLst>
                </a:gridCol>
                <a:gridCol w="515915">
                  <a:extLst>
                    <a:ext uri="{9D8B030D-6E8A-4147-A177-3AD203B41FA5}">
                      <a16:colId xmlns:a16="http://schemas.microsoft.com/office/drawing/2014/main" val="3479041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13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en-US" sz="3600" b="1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951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4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+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697318"/>
                  </a:ext>
                </a:extLst>
              </a:tr>
            </a:tbl>
          </a:graphicData>
        </a:graphic>
      </p:graphicFrame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A17E9404-F0D8-4748-9924-4EA7A8602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979920"/>
              </p:ext>
            </p:extLst>
          </p:nvPr>
        </p:nvGraphicFramePr>
        <p:xfrm>
          <a:off x="2714251" y="3490619"/>
          <a:ext cx="126150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89">
                  <a:extLst>
                    <a:ext uri="{9D8B030D-6E8A-4147-A177-3AD203B41FA5}">
                      <a16:colId xmlns:a16="http://schemas.microsoft.com/office/drawing/2014/main" val="2294935118"/>
                    </a:ext>
                  </a:extLst>
                </a:gridCol>
                <a:gridCol w="515915">
                  <a:extLst>
                    <a:ext uri="{9D8B030D-6E8A-4147-A177-3AD203B41FA5}">
                      <a16:colId xmlns:a16="http://schemas.microsoft.com/office/drawing/2014/main" val="3479041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17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en-US" sz="3600" b="1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951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13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-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69731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59ABC69B-AC55-48FC-A219-B2FD79C97F60}"/>
              </a:ext>
            </a:extLst>
          </p:cNvPr>
          <p:cNvSpPr/>
          <p:nvPr/>
        </p:nvSpPr>
        <p:spPr>
          <a:xfrm>
            <a:off x="2517303" y="4845662"/>
            <a:ext cx="1261504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b="1" dirty="0">
                <a:solidFill>
                  <a:srgbClr val="00B050"/>
                </a:solidFill>
                <a:cs typeface="Al-Aramco Bold" pitchFamily="2" charset="-78"/>
              </a:rPr>
              <a:t>4</a:t>
            </a:r>
            <a:endParaRPr lang="en-US" sz="4800" b="1" dirty="0">
              <a:solidFill>
                <a:srgbClr val="00B050"/>
              </a:solidFill>
              <a:cs typeface="Al-Aramco Bold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74BAAF-7C19-4E93-B312-CAC69BE63337}"/>
              </a:ext>
            </a:extLst>
          </p:cNvPr>
          <p:cNvSpPr/>
          <p:nvPr/>
        </p:nvSpPr>
        <p:spPr>
          <a:xfrm>
            <a:off x="5478127" y="4845662"/>
            <a:ext cx="1261504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b="1" dirty="0">
                <a:solidFill>
                  <a:srgbClr val="00B050"/>
                </a:solidFill>
                <a:cs typeface="Al-Aramco Bold" pitchFamily="2" charset="-78"/>
              </a:rPr>
              <a:t>13</a:t>
            </a:r>
            <a:endParaRPr lang="en-US" sz="4800" b="1" dirty="0">
              <a:solidFill>
                <a:srgbClr val="00B050"/>
              </a:solidFill>
              <a:cs typeface="Al-Aramco Bold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99594" y="6465780"/>
            <a:ext cx="9936000" cy="342261"/>
            <a:chOff x="1108361" y="6522840"/>
            <a:chExt cx="9936000" cy="40011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ar-BH" altLang="ar-JO" sz="2000" b="1" dirty="0" smtClean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1447703" y="887977"/>
            <a:ext cx="8839200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b="1" dirty="0">
                <a:solidFill>
                  <a:srgbClr val="002060"/>
                </a:solidFill>
              </a:rPr>
              <a:t>العلاقة بين الجمع والطرح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5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9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A00D0B-B62A-4EE0-AC5A-C67426F11DF6}"/>
              </a:ext>
            </a:extLst>
          </p:cNvPr>
          <p:cNvSpPr/>
          <p:nvPr/>
        </p:nvSpPr>
        <p:spPr>
          <a:xfrm>
            <a:off x="8535884" y="4840083"/>
            <a:ext cx="1261504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b="1" dirty="0">
                <a:solidFill>
                  <a:srgbClr val="00B050"/>
                </a:solidFill>
                <a:cs typeface="Al-Aramco Bold" pitchFamily="2" charset="-78"/>
              </a:rPr>
              <a:t>15</a:t>
            </a:r>
            <a:endParaRPr lang="en-US" sz="4800" b="1" dirty="0">
              <a:solidFill>
                <a:srgbClr val="00B050"/>
              </a:solidFill>
              <a:cs typeface="Al-Aramco Bold" pitchFamily="2" charset="-78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7FD96EB-57C2-438C-8BD9-93FC9D6B6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300644"/>
              </p:ext>
            </p:extLst>
          </p:nvPr>
        </p:nvGraphicFramePr>
        <p:xfrm>
          <a:off x="5663947" y="3485040"/>
          <a:ext cx="126150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89">
                  <a:extLst>
                    <a:ext uri="{9D8B030D-6E8A-4147-A177-3AD203B41FA5}">
                      <a16:colId xmlns:a16="http://schemas.microsoft.com/office/drawing/2014/main" val="2294935118"/>
                    </a:ext>
                  </a:extLst>
                </a:gridCol>
                <a:gridCol w="515915">
                  <a:extLst>
                    <a:ext uri="{9D8B030D-6E8A-4147-A177-3AD203B41FA5}">
                      <a16:colId xmlns:a16="http://schemas.microsoft.com/office/drawing/2014/main" val="3479041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15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951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3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-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697318"/>
                  </a:ext>
                </a:extLst>
              </a:tr>
            </a:tbl>
          </a:graphicData>
        </a:graphic>
      </p:graphicFrame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48247619-8F1B-46DB-92CB-6E959235F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178086"/>
              </p:ext>
            </p:extLst>
          </p:nvPr>
        </p:nvGraphicFramePr>
        <p:xfrm>
          <a:off x="8626522" y="3485040"/>
          <a:ext cx="126150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89">
                  <a:extLst>
                    <a:ext uri="{9D8B030D-6E8A-4147-A177-3AD203B41FA5}">
                      <a16:colId xmlns:a16="http://schemas.microsoft.com/office/drawing/2014/main" val="2294935118"/>
                    </a:ext>
                  </a:extLst>
                </a:gridCol>
                <a:gridCol w="515915">
                  <a:extLst>
                    <a:ext uri="{9D8B030D-6E8A-4147-A177-3AD203B41FA5}">
                      <a16:colId xmlns:a16="http://schemas.microsoft.com/office/drawing/2014/main" val="3479041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12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951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3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+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697318"/>
                  </a:ext>
                </a:extLst>
              </a:tr>
            </a:tbl>
          </a:graphicData>
        </a:graphic>
      </p:graphicFrame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A17E9404-F0D8-4748-9924-4EA7A8602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09630"/>
              </p:ext>
            </p:extLst>
          </p:nvPr>
        </p:nvGraphicFramePr>
        <p:xfrm>
          <a:off x="2701372" y="3485040"/>
          <a:ext cx="126150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589">
                  <a:extLst>
                    <a:ext uri="{9D8B030D-6E8A-4147-A177-3AD203B41FA5}">
                      <a16:colId xmlns:a16="http://schemas.microsoft.com/office/drawing/2014/main" val="2294935118"/>
                    </a:ext>
                  </a:extLst>
                </a:gridCol>
                <a:gridCol w="515915">
                  <a:extLst>
                    <a:ext uri="{9D8B030D-6E8A-4147-A177-3AD203B41FA5}">
                      <a16:colId xmlns:a16="http://schemas.microsoft.com/office/drawing/2014/main" val="3479041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15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en-US" sz="3600" b="1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951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12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BH" sz="3600" b="1" dirty="0">
                          <a:solidFill>
                            <a:srgbClr val="C00000"/>
                          </a:solidFill>
                          <a:cs typeface="+mj-cs"/>
                        </a:rPr>
                        <a:t>-</a:t>
                      </a:r>
                      <a:endParaRPr lang="en-US" sz="36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69731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59ABC69B-AC55-48FC-A219-B2FD79C97F60}"/>
              </a:ext>
            </a:extLst>
          </p:cNvPr>
          <p:cNvSpPr/>
          <p:nvPr/>
        </p:nvSpPr>
        <p:spPr>
          <a:xfrm>
            <a:off x="2504424" y="4840083"/>
            <a:ext cx="1261504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b="1" dirty="0">
                <a:solidFill>
                  <a:srgbClr val="00B050"/>
                </a:solidFill>
                <a:cs typeface="Al-Aramco Bold" pitchFamily="2" charset="-78"/>
              </a:rPr>
              <a:t>3</a:t>
            </a:r>
            <a:endParaRPr lang="en-US" sz="4800" b="1" dirty="0">
              <a:solidFill>
                <a:srgbClr val="00B050"/>
              </a:solidFill>
              <a:cs typeface="Al-Aramco Bold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74BAAF-7C19-4E93-B312-CAC69BE63337}"/>
              </a:ext>
            </a:extLst>
          </p:cNvPr>
          <p:cNvSpPr/>
          <p:nvPr/>
        </p:nvSpPr>
        <p:spPr>
          <a:xfrm>
            <a:off x="5465248" y="4840083"/>
            <a:ext cx="1261504" cy="787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b="1" dirty="0">
                <a:solidFill>
                  <a:srgbClr val="00B050"/>
                </a:solidFill>
                <a:cs typeface="Al-Aramco Bold" pitchFamily="2" charset="-78"/>
              </a:rPr>
              <a:t>12</a:t>
            </a:r>
            <a:endParaRPr lang="en-US" sz="4800" b="1" dirty="0">
              <a:solidFill>
                <a:srgbClr val="00B050"/>
              </a:solidFill>
              <a:cs typeface="Al-Aramco Bold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99594" y="6465780"/>
            <a:ext cx="9936000" cy="342261"/>
            <a:chOff x="1108361" y="6522840"/>
            <a:chExt cx="9936000" cy="40011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ar-BH" altLang="ar-JO" sz="2000" b="1" dirty="0" smtClean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500D47B-B3C6-4F30-94DA-27C215D99DB8}"/>
              </a:ext>
            </a:extLst>
          </p:cNvPr>
          <p:cNvSpPr/>
          <p:nvPr/>
        </p:nvSpPr>
        <p:spPr>
          <a:xfrm>
            <a:off x="3877886" y="2057465"/>
            <a:ext cx="4436228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3600" b="1" dirty="0">
                <a:solidFill>
                  <a:schemeClr val="accent1">
                    <a:lumMod val="50000"/>
                  </a:schemeClr>
                </a:solidFill>
              </a:rPr>
              <a:t>اجمع ثم اطرح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66ED55-BA51-4F53-8AA8-6A1ED629C8A4}"/>
              </a:ext>
            </a:extLst>
          </p:cNvPr>
          <p:cNvSpPr/>
          <p:nvPr/>
        </p:nvSpPr>
        <p:spPr>
          <a:xfrm>
            <a:off x="1447703" y="887977"/>
            <a:ext cx="8839200" cy="112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 rtl="1"/>
            <a:r>
              <a:rPr lang="ar-BH" sz="4400" b="1" dirty="0">
                <a:solidFill>
                  <a:srgbClr val="002060"/>
                </a:solidFill>
              </a:rPr>
              <a:t>العلاقة بين الجمع والطرح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6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9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4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9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22" grpId="0"/>
    </p:bldLst>
  </p:timing>
</p:sld>
</file>

<file path=ppt/theme/theme1.xml><?xml version="1.0" encoding="utf-8"?>
<a:theme xmlns:a="http://schemas.openxmlformats.org/drawingml/2006/main" name="moe-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e-e" id="{2EC78113-1E5F-44A1-AD06-31C7EF319AD1}" vid="{94148B9A-81FE-46DD-A09B-7C17D193A59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</TotalTime>
  <Words>209</Words>
  <Application>Microsoft Office PowerPoint</Application>
  <PresentationFormat>Widescreen</PresentationFormat>
  <Paragraphs>60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Yu Gothic UI Semilight</vt:lpstr>
      <vt:lpstr>Al-Aramco Bold</vt:lpstr>
      <vt:lpstr>Arial</vt:lpstr>
      <vt:lpstr>Calibri</vt:lpstr>
      <vt:lpstr>Calibri Light</vt:lpstr>
      <vt:lpstr>Times New Roman</vt:lpstr>
      <vt:lpstr>Traditional Arabic</vt:lpstr>
      <vt:lpstr>moe-e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Ayman Saleh</dc:creator>
  <cp:lastModifiedBy>user</cp:lastModifiedBy>
  <cp:revision>76</cp:revision>
  <dcterms:created xsi:type="dcterms:W3CDTF">2020-03-03T06:04:54Z</dcterms:created>
  <dcterms:modified xsi:type="dcterms:W3CDTF">2020-03-12T16:02:47Z</dcterms:modified>
</cp:coreProperties>
</file>