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howGuides="1">
      <p:cViewPr varScale="1">
        <p:scale>
          <a:sx n="62" d="100"/>
          <a:sy n="62" d="100"/>
        </p:scale>
        <p:origin x="-954" y="-78"/>
      </p:cViewPr>
      <p:guideLst>
        <p:guide orient="horz" pos="4319"/>
        <p:guide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EC0D4-6090-4B52-B2F7-A7C8D34F37F9}" type="datetimeFigureOut">
              <a:rPr lang="ar-SA" smtClean="0"/>
              <a:pPr/>
              <a:t>22/08/34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3BCB6-4545-4FFA-ABAD-868E63276E00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EC0D4-6090-4B52-B2F7-A7C8D34F37F9}" type="datetimeFigureOut">
              <a:rPr lang="ar-SA" smtClean="0"/>
              <a:pPr/>
              <a:t>22/08/34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3BCB6-4545-4FFA-ABAD-868E63276E00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EC0D4-6090-4B52-B2F7-A7C8D34F37F9}" type="datetimeFigureOut">
              <a:rPr lang="ar-SA" smtClean="0"/>
              <a:pPr/>
              <a:t>22/08/34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3BCB6-4545-4FFA-ABAD-868E63276E00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EC0D4-6090-4B52-B2F7-A7C8D34F37F9}" type="datetimeFigureOut">
              <a:rPr lang="ar-SA" smtClean="0"/>
              <a:pPr/>
              <a:t>22/08/34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3BCB6-4545-4FFA-ABAD-868E63276E00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EC0D4-6090-4B52-B2F7-A7C8D34F37F9}" type="datetimeFigureOut">
              <a:rPr lang="ar-SA" smtClean="0"/>
              <a:pPr/>
              <a:t>22/08/34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3BCB6-4545-4FFA-ABAD-868E63276E00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EC0D4-6090-4B52-B2F7-A7C8D34F37F9}" type="datetimeFigureOut">
              <a:rPr lang="ar-SA" smtClean="0"/>
              <a:pPr/>
              <a:t>22/08/34</a:t>
            </a:fld>
            <a:endParaRPr lang="ar-SA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3BCB6-4545-4FFA-ABAD-868E63276E00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EC0D4-6090-4B52-B2F7-A7C8D34F37F9}" type="datetimeFigureOut">
              <a:rPr lang="ar-SA" smtClean="0"/>
              <a:pPr/>
              <a:t>22/08/34</a:t>
            </a:fld>
            <a:endParaRPr lang="ar-SA" dirty="0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3BCB6-4545-4FFA-ABAD-868E63276E00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EC0D4-6090-4B52-B2F7-A7C8D34F37F9}" type="datetimeFigureOut">
              <a:rPr lang="ar-SA" smtClean="0"/>
              <a:pPr/>
              <a:t>22/08/34</a:t>
            </a:fld>
            <a:endParaRPr lang="ar-SA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3BCB6-4545-4FFA-ABAD-868E63276E00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EC0D4-6090-4B52-B2F7-A7C8D34F37F9}" type="datetimeFigureOut">
              <a:rPr lang="ar-SA" smtClean="0"/>
              <a:pPr/>
              <a:t>22/08/34</a:t>
            </a:fld>
            <a:endParaRPr lang="ar-SA" dirty="0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3BCB6-4545-4FFA-ABAD-868E63276E00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EC0D4-6090-4B52-B2F7-A7C8D34F37F9}" type="datetimeFigureOut">
              <a:rPr lang="ar-SA" smtClean="0"/>
              <a:pPr/>
              <a:t>22/08/34</a:t>
            </a:fld>
            <a:endParaRPr lang="ar-SA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3BCB6-4545-4FFA-ABAD-868E63276E00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EC0D4-6090-4B52-B2F7-A7C8D34F37F9}" type="datetimeFigureOut">
              <a:rPr lang="ar-SA" smtClean="0"/>
              <a:pPr/>
              <a:t>22/08/34</a:t>
            </a:fld>
            <a:endParaRPr lang="ar-SA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3BCB6-4545-4FFA-ABAD-868E63276E00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5EC0D4-6090-4B52-B2F7-A7C8D34F37F9}" type="datetimeFigureOut">
              <a:rPr lang="ar-SA" smtClean="0"/>
              <a:pPr/>
              <a:t>22/08/34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B3BCB6-4545-4FFA-ABAD-868E63276E00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jpeg"/><Relationship Id="rId5" Type="http://schemas.openxmlformats.org/officeDocument/2006/relationships/image" Target="../media/image19.jpeg"/><Relationship Id="rId4" Type="http://schemas.openxmlformats.org/officeDocument/2006/relationships/image" Target="../media/image18.gi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1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3059832" y="404664"/>
            <a:ext cx="3168352" cy="57606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dirty="0" smtClean="0"/>
              <a:t>المسكن الصحي</a:t>
            </a:r>
            <a:endParaRPr lang="ar-SA" sz="3200" dirty="0"/>
          </a:p>
        </p:txBody>
      </p:sp>
      <p:sp>
        <p:nvSpPr>
          <p:cNvPr id="3" name="مستطيل مستدير الزوايا 2"/>
          <p:cNvSpPr/>
          <p:nvPr/>
        </p:nvSpPr>
        <p:spPr>
          <a:xfrm>
            <a:off x="1043608" y="1196752"/>
            <a:ext cx="7272808" cy="165618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dirty="0" smtClean="0"/>
              <a:t>انا البناء الذي يأوي </a:t>
            </a:r>
            <a:r>
              <a:rPr lang="ar-SA" sz="2400" dirty="0" smtClean="0"/>
              <a:t>إليه الإنسان وأشتمل </a:t>
            </a:r>
            <a:r>
              <a:rPr lang="ar-SA" sz="2400" dirty="0" smtClean="0"/>
              <a:t>على الضروريات </a:t>
            </a:r>
            <a:r>
              <a:rPr lang="ar-SA" sz="2400" dirty="0" smtClean="0"/>
              <a:t>والأدوات </a:t>
            </a:r>
            <a:r>
              <a:rPr lang="ar-SA" sz="2400" dirty="0" smtClean="0"/>
              <a:t>التي يحتاجها الفرد </a:t>
            </a:r>
            <a:r>
              <a:rPr lang="ar-SA" sz="2400" dirty="0" smtClean="0"/>
              <a:t>وأوفر </a:t>
            </a:r>
            <a:r>
              <a:rPr lang="ar-SA" sz="2400" dirty="0" smtClean="0"/>
              <a:t>له حريته الشخصية </a:t>
            </a:r>
            <a:r>
              <a:rPr lang="ar-SA" sz="2400" dirty="0" smtClean="0"/>
              <a:t>وأتيح </a:t>
            </a:r>
            <a:r>
              <a:rPr lang="ar-SA" sz="2400" dirty="0" smtClean="0"/>
              <a:t>له مشاركة افراد اسرته في شؤون حياتهم والتفاعل معهم </a:t>
            </a:r>
            <a:r>
              <a:rPr lang="ar-SA" sz="2400" dirty="0" smtClean="0">
                <a:solidFill>
                  <a:srgbClr val="C00000"/>
                </a:solidFill>
              </a:rPr>
              <a:t>فمن أنا؟</a:t>
            </a:r>
          </a:p>
          <a:p>
            <a:pPr algn="ctr"/>
            <a:r>
              <a:rPr lang="ar-SA" sz="2400" dirty="0" smtClean="0">
                <a:solidFill>
                  <a:srgbClr val="C00000"/>
                </a:solidFill>
              </a:rPr>
              <a:t>- اكتبي اجابتك في اول العنوان ليكتمل اسم الدرس.</a:t>
            </a:r>
            <a:endParaRPr lang="ar-SA" sz="2400" dirty="0">
              <a:solidFill>
                <a:srgbClr val="C00000"/>
              </a:solidFill>
            </a:endParaRPr>
          </a:p>
        </p:txBody>
      </p:sp>
      <p:sp>
        <p:nvSpPr>
          <p:cNvPr id="4" name="شريط منحني إلى الأعلى 3"/>
          <p:cNvSpPr/>
          <p:nvPr/>
        </p:nvSpPr>
        <p:spPr>
          <a:xfrm>
            <a:off x="6012160" y="3068960"/>
            <a:ext cx="2232248" cy="576064"/>
          </a:xfrm>
          <a:prstGeom prst="ellipseRibbon2">
            <a:avLst>
              <a:gd name="adj1" fmla="val 25000"/>
              <a:gd name="adj2" fmla="val 100000"/>
              <a:gd name="adj3" fmla="val 12500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dirty="0" smtClean="0"/>
              <a:t>مواصفاته :</a:t>
            </a:r>
            <a:endParaRPr lang="ar-SA" sz="2800" dirty="0"/>
          </a:p>
        </p:txBody>
      </p:sp>
      <p:sp>
        <p:nvSpPr>
          <p:cNvPr id="5" name="تمرير أفقي 4"/>
          <p:cNvSpPr/>
          <p:nvPr/>
        </p:nvSpPr>
        <p:spPr>
          <a:xfrm>
            <a:off x="1331640" y="3861048"/>
            <a:ext cx="6912768" cy="2808312"/>
          </a:xfrm>
          <a:prstGeom prst="horizontalScroll">
            <a:avLst>
              <a:gd name="adj" fmla="val 5311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ar-SA" sz="2400" dirty="0" smtClean="0"/>
              <a:t>1- ان تكون له نوافذ مناسبة ..........لماذا؟</a:t>
            </a:r>
          </a:p>
          <a:p>
            <a:r>
              <a:rPr lang="ar-SA" sz="2400" dirty="0" smtClean="0"/>
              <a:t>2- ان تتوفر فيه جميع المرافق الصحية مثل: أنابيب لتوصيل المياه النقية وأنابيب اخرى للصرف.</a:t>
            </a:r>
          </a:p>
          <a:p>
            <a:r>
              <a:rPr lang="ar-SA" sz="2400" dirty="0" smtClean="0"/>
              <a:t>3- ان تتوفر فيه العزل الحراري والعزل المائي.</a:t>
            </a:r>
          </a:p>
          <a:p>
            <a:r>
              <a:rPr lang="ar-SA" sz="2400" dirty="0" smtClean="0"/>
              <a:t>4- ان تكون له مخارج للطوارئ.</a:t>
            </a:r>
            <a:endParaRPr lang="ar-SA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4572000" y="1268760"/>
            <a:ext cx="3456384" cy="64807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dirty="0" smtClean="0"/>
              <a:t>2- ترتيب الاثاث وإزالة الغبار عنه.</a:t>
            </a:r>
            <a:endParaRPr lang="ar-SA" sz="2000" dirty="0"/>
          </a:p>
        </p:txBody>
      </p:sp>
      <p:sp>
        <p:nvSpPr>
          <p:cNvPr id="3" name="مستطيل 2"/>
          <p:cNvSpPr/>
          <p:nvPr/>
        </p:nvSpPr>
        <p:spPr>
          <a:xfrm>
            <a:off x="4572000" y="5517232"/>
            <a:ext cx="3456384" cy="64807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dirty="0" smtClean="0"/>
              <a:t>4- مسح الارضية</a:t>
            </a:r>
            <a:r>
              <a:rPr lang="ar-SA" dirty="0" smtClean="0"/>
              <a:t>.</a:t>
            </a:r>
            <a:endParaRPr lang="ar-SA" dirty="0"/>
          </a:p>
        </p:txBody>
      </p:sp>
      <p:sp>
        <p:nvSpPr>
          <p:cNvPr id="4" name="مستطيل 3"/>
          <p:cNvSpPr/>
          <p:nvPr/>
        </p:nvSpPr>
        <p:spPr>
          <a:xfrm>
            <a:off x="1403648" y="3284984"/>
            <a:ext cx="3456384" cy="64807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dirty="0" smtClean="0"/>
              <a:t>3- كنس الارضية.</a:t>
            </a:r>
            <a:endParaRPr lang="ar-SA" sz="2000" dirty="0"/>
          </a:p>
        </p:txBody>
      </p:sp>
      <p:pic>
        <p:nvPicPr>
          <p:cNvPr id="5" name="صورة 4" descr="z88z_pic_1323076545_39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87624" y="476672"/>
            <a:ext cx="3412847" cy="2332112"/>
          </a:xfrm>
          <a:prstGeom prst="rect">
            <a:avLst/>
          </a:prstGeom>
        </p:spPr>
      </p:pic>
      <p:pic>
        <p:nvPicPr>
          <p:cNvPr id="6" name="صورة 5" descr="تنزيل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60032" y="2348880"/>
            <a:ext cx="3024336" cy="2265333"/>
          </a:xfrm>
          <a:prstGeom prst="rect">
            <a:avLst/>
          </a:prstGeom>
        </p:spPr>
      </p:pic>
      <p:pic>
        <p:nvPicPr>
          <p:cNvPr id="7" name="صورة 6" descr="visco_durable_cleaning_floor_mop_set_WHJ_03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123728" y="4077072"/>
            <a:ext cx="2482607" cy="25995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4499992" y="1196752"/>
            <a:ext cx="3456384" cy="64807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dirty="0" smtClean="0"/>
              <a:t>5- غلق النوافذ و اسدال الستائر بعد مضي بعض الوقت.</a:t>
            </a:r>
            <a:endParaRPr lang="ar-SA" sz="2000" dirty="0"/>
          </a:p>
        </p:txBody>
      </p:sp>
      <p:pic>
        <p:nvPicPr>
          <p:cNvPr id="3" name="صورة 2" descr="images (28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67744" y="188640"/>
            <a:ext cx="2247131" cy="2619375"/>
          </a:xfrm>
          <a:prstGeom prst="rect">
            <a:avLst/>
          </a:prstGeom>
        </p:spPr>
      </p:pic>
      <p:sp>
        <p:nvSpPr>
          <p:cNvPr id="4" name="تمرير أفقي 3"/>
          <p:cNvSpPr/>
          <p:nvPr/>
        </p:nvSpPr>
        <p:spPr>
          <a:xfrm>
            <a:off x="827584" y="2852936"/>
            <a:ext cx="7416824" cy="1368152"/>
          </a:xfrm>
          <a:prstGeom prst="horizontalScroll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b="1" dirty="0" smtClean="0"/>
              <a:t>فكري: </a:t>
            </a:r>
            <a:r>
              <a:rPr lang="ar-SA" sz="2000" dirty="0" smtClean="0"/>
              <a:t>في طرائق </a:t>
            </a:r>
            <a:r>
              <a:rPr lang="ar-SA" sz="2000" dirty="0" smtClean="0"/>
              <a:t>أخرى لإبقاء </a:t>
            </a:r>
            <a:r>
              <a:rPr lang="ar-SA" sz="2000" dirty="0" smtClean="0"/>
              <a:t>بيتك دائما </a:t>
            </a:r>
            <a:r>
              <a:rPr lang="ar-SA" sz="2000" dirty="0" smtClean="0"/>
              <a:t>نظيفا </a:t>
            </a:r>
            <a:r>
              <a:rPr lang="ar-SA" sz="2000" dirty="0" smtClean="0"/>
              <a:t>ومرتبا.</a:t>
            </a:r>
            <a:endParaRPr lang="ar-SA" sz="2000" dirty="0"/>
          </a:p>
        </p:txBody>
      </p:sp>
      <p:sp>
        <p:nvSpPr>
          <p:cNvPr id="5" name="شريط منحني إلى الأعلى 4"/>
          <p:cNvSpPr/>
          <p:nvPr/>
        </p:nvSpPr>
        <p:spPr>
          <a:xfrm>
            <a:off x="6012160" y="4293096"/>
            <a:ext cx="2232248" cy="576064"/>
          </a:xfrm>
          <a:prstGeom prst="ellipseRibbon2">
            <a:avLst>
              <a:gd name="adj1" fmla="val 25000"/>
              <a:gd name="adj2" fmla="val 100000"/>
              <a:gd name="adj3" fmla="val 12500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dirty="0" smtClean="0"/>
              <a:t>الأرضيات:</a:t>
            </a:r>
            <a:endParaRPr lang="ar-SA" sz="2400" dirty="0"/>
          </a:p>
        </p:txBody>
      </p:sp>
      <p:sp>
        <p:nvSpPr>
          <p:cNvPr id="6" name="مستطيل مستدير الزوايا 5"/>
          <p:cNvSpPr/>
          <p:nvPr/>
        </p:nvSpPr>
        <p:spPr>
          <a:xfrm>
            <a:off x="971600" y="5229200"/>
            <a:ext cx="7272808" cy="64807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dirty="0" smtClean="0"/>
              <a:t>تعتبر عنصرا مهما في تجميل المسكن وإضفاء الرونق و البهجة في ارجائه.</a:t>
            </a:r>
            <a:endParaRPr lang="ar-SA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شريط منحني إلى الأعلى 1"/>
          <p:cNvSpPr/>
          <p:nvPr/>
        </p:nvSpPr>
        <p:spPr>
          <a:xfrm>
            <a:off x="5148064" y="260648"/>
            <a:ext cx="3456384" cy="576064"/>
          </a:xfrm>
          <a:prstGeom prst="ellipseRibbon2">
            <a:avLst>
              <a:gd name="adj1" fmla="val 25000"/>
              <a:gd name="adj2" fmla="val 100000"/>
              <a:gd name="adj3" fmla="val 12500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dirty="0" smtClean="0"/>
              <a:t>أنواع الأرضيات:</a:t>
            </a:r>
            <a:endParaRPr lang="ar-SA" sz="2800" dirty="0"/>
          </a:p>
        </p:txBody>
      </p:sp>
      <p:sp>
        <p:nvSpPr>
          <p:cNvPr id="3" name="سهم منحني إلى اليمين 2"/>
          <p:cNvSpPr/>
          <p:nvPr/>
        </p:nvSpPr>
        <p:spPr>
          <a:xfrm>
            <a:off x="0" y="1412776"/>
            <a:ext cx="1800200" cy="1368152"/>
          </a:xfrm>
          <a:prstGeom prst="curvedRightArrow">
            <a:avLst>
              <a:gd name="adj1" fmla="val 35246"/>
              <a:gd name="adj2" fmla="val 67857"/>
              <a:gd name="adj3" fmla="val 27356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dirty="0" smtClean="0">
              <a:solidFill>
                <a:schemeClr val="tx1"/>
              </a:solidFill>
            </a:endParaRPr>
          </a:p>
          <a:p>
            <a:pPr algn="ctr"/>
            <a:endParaRPr lang="ar-SA" dirty="0" smtClean="0">
              <a:solidFill>
                <a:schemeClr val="tx1"/>
              </a:solidFill>
            </a:endParaRPr>
          </a:p>
          <a:p>
            <a:pPr algn="ctr"/>
            <a:r>
              <a:rPr lang="ar-SA" dirty="0" smtClean="0">
                <a:solidFill>
                  <a:schemeClr val="tx1"/>
                </a:solidFill>
              </a:rPr>
              <a:t>ماذا يغطي ارضية المنزل؟</a:t>
            </a:r>
            <a:endParaRPr lang="ar-SA" dirty="0">
              <a:solidFill>
                <a:schemeClr val="tx1"/>
              </a:solidFill>
            </a:endParaRPr>
          </a:p>
        </p:txBody>
      </p:sp>
      <p:pic>
        <p:nvPicPr>
          <p:cNvPr id="4" name="صورة 3" descr="5061-hotel-marble-floo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732240" y="980728"/>
            <a:ext cx="2178576" cy="2088232"/>
          </a:xfrm>
          <a:prstGeom prst="rect">
            <a:avLst/>
          </a:prstGeom>
        </p:spPr>
      </p:pic>
      <p:pic>
        <p:nvPicPr>
          <p:cNvPr id="5" name="صورة 4" descr="images (29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979712" y="980728"/>
            <a:ext cx="2152650" cy="2124075"/>
          </a:xfrm>
          <a:prstGeom prst="rect">
            <a:avLst/>
          </a:prstGeom>
        </p:spPr>
      </p:pic>
      <p:pic>
        <p:nvPicPr>
          <p:cNvPr id="6" name="صورة 5" descr="sdsdf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355976" y="980728"/>
            <a:ext cx="2160240" cy="2088232"/>
          </a:xfrm>
          <a:prstGeom prst="rect">
            <a:avLst/>
          </a:prstGeom>
        </p:spPr>
      </p:pic>
      <p:sp>
        <p:nvSpPr>
          <p:cNvPr id="7" name="تمرير أفقي 6"/>
          <p:cNvSpPr/>
          <p:nvPr/>
        </p:nvSpPr>
        <p:spPr>
          <a:xfrm>
            <a:off x="683568" y="3501008"/>
            <a:ext cx="8136904" cy="936104"/>
          </a:xfrm>
          <a:prstGeom prst="horizontalScroll">
            <a:avLst>
              <a:gd name="adj" fmla="val 12501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dirty="0" smtClean="0"/>
              <a:t>في الوقت الحاضر يغلب تغطية الارضيات بأنواع عديدة منها الرخام والسيراميك فما الفرق بينهما؟</a:t>
            </a:r>
            <a:endParaRPr lang="ar-SA" sz="2000" dirty="0"/>
          </a:p>
        </p:txBody>
      </p:sp>
      <p:pic>
        <p:nvPicPr>
          <p:cNvPr id="8" name="صورة 7" descr="stone-green-marb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11560" y="4581128"/>
            <a:ext cx="1259632" cy="944724"/>
          </a:xfrm>
          <a:prstGeom prst="rect">
            <a:avLst/>
          </a:prstGeom>
        </p:spPr>
      </p:pic>
      <p:pic>
        <p:nvPicPr>
          <p:cNvPr id="9" name="صورة 8" descr="Image(372)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524328" y="5733256"/>
            <a:ext cx="1224136" cy="918102"/>
          </a:xfrm>
          <a:prstGeom prst="rect">
            <a:avLst/>
          </a:prstGeom>
        </p:spPr>
      </p:pic>
      <p:sp>
        <p:nvSpPr>
          <p:cNvPr id="10" name="مستطيل 9"/>
          <p:cNvSpPr/>
          <p:nvPr/>
        </p:nvSpPr>
        <p:spPr>
          <a:xfrm>
            <a:off x="1979712" y="4797152"/>
            <a:ext cx="6480720" cy="64807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dirty="0" smtClean="0"/>
              <a:t>انا الرخام حجر طبيعي منظري جميل وذو لمعة طبيعية ولذلك يفضلونني في ارضيات المداخل والصالات وغرف الاستقبال الرئيسية.</a:t>
            </a:r>
            <a:endParaRPr lang="ar-SA" sz="2000" dirty="0"/>
          </a:p>
        </p:txBody>
      </p:sp>
      <p:sp>
        <p:nvSpPr>
          <p:cNvPr id="11" name="مستطيل 10"/>
          <p:cNvSpPr/>
          <p:nvPr/>
        </p:nvSpPr>
        <p:spPr>
          <a:xfrm>
            <a:off x="971600" y="5949280"/>
            <a:ext cx="6480720" cy="64807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dirty="0" smtClean="0"/>
              <a:t>انا السيراميك سهل التنظيف رخيص الثمن تجدونني عادة على اغلب الارضيات وهناك انواع خاصة مني لدورات المياه والمطابخ.</a:t>
            </a:r>
            <a:endParaRPr lang="ar-SA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7" grpId="0" animBg="1"/>
      <p:bldP spid="10" grpId="0" animBg="1"/>
      <p:bldP spid="1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stone-green-marbl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3528" y="188640"/>
            <a:ext cx="1259632" cy="944724"/>
          </a:xfrm>
          <a:prstGeom prst="rect">
            <a:avLst/>
          </a:prstGeom>
        </p:spPr>
      </p:pic>
      <p:sp>
        <p:nvSpPr>
          <p:cNvPr id="3" name="مستطيل 2"/>
          <p:cNvSpPr/>
          <p:nvPr/>
        </p:nvSpPr>
        <p:spPr>
          <a:xfrm>
            <a:off x="1691680" y="404664"/>
            <a:ext cx="6480720" cy="64807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dirty="0" smtClean="0"/>
              <a:t>أ</a:t>
            </a:r>
            <a:r>
              <a:rPr lang="ar-SA" sz="2000" dirty="0" smtClean="0"/>
              <a:t>نا </a:t>
            </a:r>
            <a:r>
              <a:rPr lang="ar-SA" sz="2000" dirty="0" smtClean="0"/>
              <a:t>اقوى منك فأنت قد تنكسر بسهولة.</a:t>
            </a:r>
            <a:endParaRPr lang="ar-SA" sz="2000" dirty="0"/>
          </a:p>
        </p:txBody>
      </p:sp>
      <p:pic>
        <p:nvPicPr>
          <p:cNvPr id="4" name="صورة 3" descr="Image(372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452320" y="1196752"/>
            <a:ext cx="1224136" cy="918102"/>
          </a:xfrm>
          <a:prstGeom prst="rect">
            <a:avLst/>
          </a:prstGeom>
        </p:spPr>
      </p:pic>
      <p:sp>
        <p:nvSpPr>
          <p:cNvPr id="5" name="مستطيل 4"/>
          <p:cNvSpPr/>
          <p:nvPr/>
        </p:nvSpPr>
        <p:spPr>
          <a:xfrm>
            <a:off x="899592" y="1340768"/>
            <a:ext cx="6480720" cy="64807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dirty="0" smtClean="0"/>
              <a:t>لنتفق يا صديقي على اننا مكملان لبعضنا فالناس تستفيد منا ولهذا يعتنون بنا ويعملوا على ازالة الاتربة عنا ثم مسحنا باستخدام الماء و مادة مطهرة.</a:t>
            </a:r>
            <a:endParaRPr lang="ar-SA" sz="2000" dirty="0"/>
          </a:p>
        </p:txBody>
      </p:sp>
      <p:sp>
        <p:nvSpPr>
          <p:cNvPr id="6" name="شريط منحني إلى الأعلى 5"/>
          <p:cNvSpPr/>
          <p:nvPr/>
        </p:nvSpPr>
        <p:spPr>
          <a:xfrm>
            <a:off x="5364088" y="3212976"/>
            <a:ext cx="3240360" cy="576064"/>
          </a:xfrm>
          <a:prstGeom prst="ellipseRibbon2">
            <a:avLst>
              <a:gd name="adj1" fmla="val 25000"/>
              <a:gd name="adj2" fmla="val 100000"/>
              <a:gd name="adj3" fmla="val 12500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dirty="0" smtClean="0"/>
              <a:t>أ</a:t>
            </a:r>
            <a:r>
              <a:rPr lang="ar-SA" sz="2800" dirty="0" smtClean="0"/>
              <a:t>نواع </a:t>
            </a:r>
            <a:r>
              <a:rPr lang="ar-SA" sz="2800" dirty="0" smtClean="0"/>
              <a:t>السجاد:</a:t>
            </a:r>
            <a:endParaRPr lang="ar-SA" sz="2800" dirty="0"/>
          </a:p>
        </p:txBody>
      </p:sp>
      <p:pic>
        <p:nvPicPr>
          <p:cNvPr id="7" name="صورة 6" descr="images (30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1520" y="3933056"/>
            <a:ext cx="2466975" cy="1847850"/>
          </a:xfrm>
          <a:prstGeom prst="rect">
            <a:avLst/>
          </a:prstGeom>
        </p:spPr>
      </p:pic>
      <p:sp>
        <p:nvSpPr>
          <p:cNvPr id="8" name="مستطيل مستدير الزوايا 7"/>
          <p:cNvSpPr/>
          <p:nvPr/>
        </p:nvSpPr>
        <p:spPr>
          <a:xfrm>
            <a:off x="3131840" y="4077072"/>
            <a:ext cx="5688632" cy="1512168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ar-SA" sz="2000" dirty="0" smtClean="0">
                <a:solidFill>
                  <a:srgbClr val="C00000"/>
                </a:solidFill>
              </a:rPr>
              <a:t>يقسم السجاد حسب طريقة نسجه الى نوعين:</a:t>
            </a:r>
          </a:p>
          <a:p>
            <a:r>
              <a:rPr lang="ar-SA" sz="2000" dirty="0" smtClean="0"/>
              <a:t>1- يدوي وهو غالي الثمن لدقته ومتانته.</a:t>
            </a:r>
          </a:p>
          <a:p>
            <a:r>
              <a:rPr lang="ar-SA" sz="2000" dirty="0" smtClean="0"/>
              <a:t>2- آلي وينسج بواسطة آلات ويصمم برسوم ونقوش متنوعة </a:t>
            </a:r>
            <a:r>
              <a:rPr lang="ar-SA" sz="2000" dirty="0" smtClean="0"/>
              <a:t>وبألوان </a:t>
            </a:r>
            <a:r>
              <a:rPr lang="ar-SA" sz="2000" dirty="0" smtClean="0"/>
              <a:t>مختلفة.</a:t>
            </a:r>
            <a:endParaRPr lang="ar-SA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شريط منحني إلى الأعلى 1"/>
          <p:cNvSpPr/>
          <p:nvPr/>
        </p:nvSpPr>
        <p:spPr>
          <a:xfrm>
            <a:off x="4067944" y="260648"/>
            <a:ext cx="4536504" cy="576064"/>
          </a:xfrm>
          <a:prstGeom prst="ellipseRibbon2">
            <a:avLst>
              <a:gd name="adj1" fmla="val 25000"/>
              <a:gd name="adj2" fmla="val 100000"/>
              <a:gd name="adj3" fmla="val 12500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dirty="0" smtClean="0"/>
              <a:t>العناية بالسجاد و الموكيت:</a:t>
            </a:r>
            <a:endParaRPr lang="ar-SA" sz="2400" dirty="0"/>
          </a:p>
        </p:txBody>
      </p:sp>
      <p:sp>
        <p:nvSpPr>
          <p:cNvPr id="3" name="مستطيل ذو زوايا قطرية مستديرة 2"/>
          <p:cNvSpPr/>
          <p:nvPr/>
        </p:nvSpPr>
        <p:spPr>
          <a:xfrm>
            <a:off x="539552" y="1124744"/>
            <a:ext cx="8064896" cy="1080120"/>
          </a:xfrm>
          <a:prstGeom prst="round2Diag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marL="342900" indent="-342900">
              <a:buAutoNum type="arabic1Minus"/>
            </a:pPr>
            <a:r>
              <a:rPr lang="ar-SA" sz="2000" dirty="0" smtClean="0"/>
              <a:t>تهويته وعدم تعريضه لأشعة الشمس المباشرة او الرطوبة.</a:t>
            </a:r>
          </a:p>
          <a:p>
            <a:pPr marL="342900" indent="-342900">
              <a:buAutoNum type="arabic1Minus"/>
            </a:pPr>
            <a:r>
              <a:rPr lang="ar-SA" sz="2000" dirty="0" smtClean="0"/>
              <a:t>ازالة البقع عنه حال حدوثها.</a:t>
            </a:r>
          </a:p>
          <a:p>
            <a:pPr marL="342900" indent="-342900"/>
            <a:r>
              <a:rPr lang="ar-SA" sz="2000" dirty="0" smtClean="0"/>
              <a:t>جـ- تنظيفه باستمرار.</a:t>
            </a:r>
          </a:p>
        </p:txBody>
      </p:sp>
      <p:sp>
        <p:nvSpPr>
          <p:cNvPr id="4" name="شريط منحني إلى الأعلى 3"/>
          <p:cNvSpPr/>
          <p:nvPr/>
        </p:nvSpPr>
        <p:spPr>
          <a:xfrm>
            <a:off x="4067944" y="2420888"/>
            <a:ext cx="4464496" cy="576064"/>
          </a:xfrm>
          <a:prstGeom prst="ellipseRibbon2">
            <a:avLst>
              <a:gd name="adj1" fmla="val 25000"/>
              <a:gd name="adj2" fmla="val 100000"/>
              <a:gd name="adj3" fmla="val 1250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dirty="0" smtClean="0"/>
              <a:t>القواعد السليمة اثناء التنظيف:</a:t>
            </a:r>
            <a:endParaRPr lang="ar-SA" sz="2400" dirty="0"/>
          </a:p>
        </p:txBody>
      </p:sp>
      <p:sp>
        <p:nvSpPr>
          <p:cNvPr id="5" name="مستطيل 4"/>
          <p:cNvSpPr/>
          <p:nvPr/>
        </p:nvSpPr>
        <p:spPr>
          <a:xfrm>
            <a:off x="1187624" y="3501008"/>
            <a:ext cx="7344816" cy="252028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>
              <a:buFont typeface="Arial" pitchFamily="34" charset="0"/>
              <a:buChar char="•"/>
            </a:pPr>
            <a:r>
              <a:rPr lang="ar-SA" sz="2000" dirty="0" smtClean="0"/>
              <a:t> عند كنس الارضيات او مسحها او تلميعها تكون الاداة المستخدمة في التنظيف ذات طول يسمح ان نحتفظ بجسمنا في وضع قائم فلا </a:t>
            </a:r>
            <a:r>
              <a:rPr lang="ar-SA" sz="2000" dirty="0" smtClean="0"/>
              <a:t>نضطر </a:t>
            </a:r>
            <a:r>
              <a:rPr lang="ar-SA" sz="2000" dirty="0" smtClean="0"/>
              <a:t>للانحناء.</a:t>
            </a:r>
          </a:p>
          <a:p>
            <a:pPr>
              <a:buFont typeface="Arial" pitchFamily="34" charset="0"/>
              <a:buChar char="•"/>
            </a:pPr>
            <a:r>
              <a:rPr lang="ar-SA" sz="2000" dirty="0" smtClean="0"/>
              <a:t> عند القيام بالأعمال المنزلية نعتمد على عضلات الفخذين والأرجل والأذرع بدلا من عضلات الظهر لان العضلات الكبيرة تتحمل مجهودا اكثر.</a:t>
            </a:r>
          </a:p>
          <a:p>
            <a:pPr>
              <a:buFont typeface="Arial" pitchFamily="34" charset="0"/>
              <a:buChar char="•"/>
            </a:pPr>
            <a:r>
              <a:rPr lang="ar-SA" sz="2000" dirty="0" smtClean="0"/>
              <a:t> عند تلميع </a:t>
            </a:r>
            <a:r>
              <a:rPr lang="ar-SA" sz="2000" dirty="0" smtClean="0"/>
              <a:t>الأثاث والأرضيات </a:t>
            </a:r>
            <a:r>
              <a:rPr lang="ar-SA" sz="2000" dirty="0" smtClean="0"/>
              <a:t>نستعمل الحركات الدائرية والانسيابية بدلا من الحركات السريعة المتقطعة.</a:t>
            </a:r>
            <a:endParaRPr lang="ar-SA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انفجار 2 1"/>
          <p:cNvSpPr/>
          <p:nvPr/>
        </p:nvSpPr>
        <p:spPr>
          <a:xfrm>
            <a:off x="1619672" y="188640"/>
            <a:ext cx="6120680" cy="1584176"/>
          </a:xfrm>
          <a:prstGeom prst="irregularSeal2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dirty="0" smtClean="0"/>
              <a:t>كيف تبنين لك بيتا في الجنة؟</a:t>
            </a:r>
            <a:endParaRPr lang="ar-SA" sz="2800" dirty="0"/>
          </a:p>
        </p:txBody>
      </p:sp>
      <p:sp>
        <p:nvSpPr>
          <p:cNvPr id="3" name="مخطط انسيابي: مستند 2"/>
          <p:cNvSpPr/>
          <p:nvPr/>
        </p:nvSpPr>
        <p:spPr>
          <a:xfrm>
            <a:off x="611560" y="2060848"/>
            <a:ext cx="7848872" cy="864096"/>
          </a:xfrm>
          <a:prstGeom prst="flowChartDocumen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dirty="0" smtClean="0"/>
              <a:t>هل تعلمين؟ </a:t>
            </a:r>
            <a:r>
              <a:rPr lang="ar-SA" sz="2000" dirty="0" smtClean="0"/>
              <a:t>أن العزل يقلل من وصول اصوات الضوضاء الخارجية داخل المسكن.</a:t>
            </a:r>
            <a:endParaRPr lang="ar-SA" sz="2000" dirty="0"/>
          </a:p>
        </p:txBody>
      </p:sp>
      <p:sp>
        <p:nvSpPr>
          <p:cNvPr id="4" name="زاوية مطوية 3"/>
          <p:cNvSpPr/>
          <p:nvPr/>
        </p:nvSpPr>
        <p:spPr>
          <a:xfrm>
            <a:off x="539552" y="3861048"/>
            <a:ext cx="7848872" cy="864096"/>
          </a:xfrm>
          <a:prstGeom prst="foldedCorner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dirty="0" smtClean="0"/>
              <a:t>تتم التهوية الصحية والسليمة بفتح الستائر و النوافذ </a:t>
            </a:r>
            <a:r>
              <a:rPr lang="ar-SA" sz="2000" dirty="0" smtClean="0"/>
              <a:t>والأبواب </a:t>
            </a:r>
            <a:r>
              <a:rPr lang="ar-SA" sz="2000" dirty="0" smtClean="0"/>
              <a:t>صباحا لفترة مناسبة ويمكن كذلك استخدام المراوح و المكيفات فهي عملية تتم من خلالها تجديد الهواء.</a:t>
            </a:r>
            <a:endParaRPr lang="ar-SA" sz="2000" dirty="0"/>
          </a:p>
        </p:txBody>
      </p:sp>
      <p:sp>
        <p:nvSpPr>
          <p:cNvPr id="5" name="تمرير أفقي 4"/>
          <p:cNvSpPr/>
          <p:nvPr/>
        </p:nvSpPr>
        <p:spPr>
          <a:xfrm>
            <a:off x="6156176" y="3068960"/>
            <a:ext cx="1872208" cy="576064"/>
          </a:xfrm>
          <a:prstGeom prst="horizontalScroll">
            <a:avLst>
              <a:gd name="adj" fmla="val 19503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dirty="0" smtClean="0"/>
              <a:t>التهوية</a:t>
            </a:r>
            <a:endParaRPr lang="ar-SA" sz="2800" dirty="0"/>
          </a:p>
        </p:txBody>
      </p:sp>
      <p:sp>
        <p:nvSpPr>
          <p:cNvPr id="7" name="مستطيل مستدير الزوايا 6"/>
          <p:cNvSpPr/>
          <p:nvPr/>
        </p:nvSpPr>
        <p:spPr>
          <a:xfrm>
            <a:off x="611560" y="5517232"/>
            <a:ext cx="7848872" cy="86409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b="1" dirty="0" smtClean="0"/>
              <a:t>تذكري: </a:t>
            </a:r>
            <a:r>
              <a:rPr lang="ar-SA" sz="2000" dirty="0" smtClean="0"/>
              <a:t>فتح </a:t>
            </a:r>
            <a:r>
              <a:rPr lang="ar-SA" sz="2000" dirty="0" smtClean="0"/>
              <a:t>أبواب </a:t>
            </a:r>
            <a:r>
              <a:rPr lang="ar-SA" sz="2000" dirty="0" smtClean="0"/>
              <a:t>المنزل و نوافذه يوميا.</a:t>
            </a:r>
            <a:endParaRPr lang="ar-SA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4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4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شريط منحني إلى الأعلى 3"/>
          <p:cNvSpPr/>
          <p:nvPr/>
        </p:nvSpPr>
        <p:spPr>
          <a:xfrm>
            <a:off x="6300192" y="260648"/>
            <a:ext cx="2232248" cy="576064"/>
          </a:xfrm>
          <a:prstGeom prst="ellipseRibbon2">
            <a:avLst>
              <a:gd name="adj1" fmla="val 25000"/>
              <a:gd name="adj2" fmla="val 100000"/>
              <a:gd name="adj3" fmla="val 12500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dirty="0" smtClean="0"/>
              <a:t>أ</a:t>
            </a:r>
            <a:r>
              <a:rPr lang="ar-SA" sz="2800" dirty="0" smtClean="0"/>
              <a:t>نواعها</a:t>
            </a:r>
            <a:endParaRPr lang="ar-SA" sz="2800" dirty="0"/>
          </a:p>
        </p:txBody>
      </p:sp>
      <p:sp>
        <p:nvSpPr>
          <p:cNvPr id="5" name="مخطط انسيابي: استخراج 4"/>
          <p:cNvSpPr/>
          <p:nvPr/>
        </p:nvSpPr>
        <p:spPr>
          <a:xfrm>
            <a:off x="323528" y="1196752"/>
            <a:ext cx="8568952" cy="1008112"/>
          </a:xfrm>
          <a:prstGeom prst="flowChartExtra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dirty="0" smtClean="0"/>
              <a:t>1- تهوية طبيعية منها:</a:t>
            </a:r>
          </a:p>
          <a:p>
            <a:pPr algn="ctr"/>
            <a:endParaRPr lang="ar-SA" dirty="0"/>
          </a:p>
        </p:txBody>
      </p:sp>
      <p:pic>
        <p:nvPicPr>
          <p:cNvPr id="6" name="صورة 5" descr="15863anfaaa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75856" y="2204864"/>
            <a:ext cx="2401813" cy="3600400"/>
          </a:xfrm>
          <a:prstGeom prst="rect">
            <a:avLst/>
          </a:prstGeom>
        </p:spPr>
      </p:pic>
      <p:pic>
        <p:nvPicPr>
          <p:cNvPr id="7" name="صورة 6" descr="77662almuhand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012160" y="2204864"/>
            <a:ext cx="2872206" cy="3569196"/>
          </a:xfrm>
          <a:prstGeom prst="rect">
            <a:avLst/>
          </a:prstGeom>
        </p:spPr>
      </p:pic>
      <p:pic>
        <p:nvPicPr>
          <p:cNvPr id="8" name="صورة 7" descr="images (25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23528" y="2204864"/>
            <a:ext cx="2628900" cy="3600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خطط انسيابي: استخراج 1"/>
          <p:cNvSpPr/>
          <p:nvPr/>
        </p:nvSpPr>
        <p:spPr>
          <a:xfrm>
            <a:off x="323528" y="1196752"/>
            <a:ext cx="8568952" cy="1008112"/>
          </a:xfrm>
          <a:prstGeom prst="flowChartExtra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dirty="0" smtClean="0"/>
              <a:t>2- تهوية صناعية منها:</a:t>
            </a:r>
          </a:p>
          <a:p>
            <a:pPr algn="ctr"/>
            <a:endParaRPr lang="ar-SA" dirty="0"/>
          </a:p>
        </p:txBody>
      </p:sp>
      <p:pic>
        <p:nvPicPr>
          <p:cNvPr id="3" name="صورة 2" descr="images (27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228184" y="2204864"/>
            <a:ext cx="2682999" cy="3096344"/>
          </a:xfrm>
          <a:prstGeom prst="rect">
            <a:avLst/>
          </a:prstGeom>
        </p:spPr>
      </p:pic>
      <p:pic>
        <p:nvPicPr>
          <p:cNvPr id="4" name="صورة 3" descr="images (26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03848" y="2204864"/>
            <a:ext cx="2847975" cy="3024336"/>
          </a:xfrm>
          <a:prstGeom prst="rect">
            <a:avLst/>
          </a:prstGeom>
        </p:spPr>
      </p:pic>
      <p:pic>
        <p:nvPicPr>
          <p:cNvPr id="5" name="صورة 4" descr="27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23528" y="2204864"/>
            <a:ext cx="2707520" cy="3024336"/>
          </a:xfrm>
          <a:prstGeom prst="rect">
            <a:avLst/>
          </a:prstGeom>
        </p:spPr>
      </p:pic>
      <p:sp>
        <p:nvSpPr>
          <p:cNvPr id="6" name="مربع نص 5"/>
          <p:cNvSpPr txBox="1"/>
          <p:nvPr/>
        </p:nvSpPr>
        <p:spPr>
          <a:xfrm>
            <a:off x="1259632" y="5733256"/>
            <a:ext cx="6768752" cy="73866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buFontTx/>
              <a:buChar char="-"/>
            </a:pPr>
            <a:r>
              <a:rPr lang="ar-SA" sz="2400" dirty="0" smtClean="0"/>
              <a:t>اذكري مصادر اخرى للتهوية.</a:t>
            </a:r>
          </a:p>
          <a:p>
            <a:r>
              <a:rPr lang="ar-SA" dirty="0" smtClean="0"/>
              <a:t>...............................................................</a:t>
            </a:r>
            <a:endParaRPr lang="ar-SA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شريط منحني إلى الأعلى 1"/>
          <p:cNvSpPr/>
          <p:nvPr/>
        </p:nvSpPr>
        <p:spPr>
          <a:xfrm>
            <a:off x="6012160" y="908720"/>
            <a:ext cx="2232248" cy="576064"/>
          </a:xfrm>
          <a:prstGeom prst="ellipseRibbon2">
            <a:avLst>
              <a:gd name="adj1" fmla="val 25000"/>
              <a:gd name="adj2" fmla="val 100000"/>
              <a:gd name="adj3" fmla="val 12500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dirty="0" smtClean="0"/>
              <a:t>أ</a:t>
            </a:r>
            <a:r>
              <a:rPr lang="ar-SA" sz="2800" dirty="0" smtClean="0"/>
              <a:t>هميتها</a:t>
            </a:r>
            <a:endParaRPr lang="ar-SA" sz="2800" dirty="0"/>
          </a:p>
        </p:txBody>
      </p:sp>
      <p:sp>
        <p:nvSpPr>
          <p:cNvPr id="3" name="زاوية مطوية 2"/>
          <p:cNvSpPr/>
          <p:nvPr/>
        </p:nvSpPr>
        <p:spPr>
          <a:xfrm>
            <a:off x="683568" y="1844824"/>
            <a:ext cx="7848872" cy="576064"/>
          </a:xfrm>
          <a:prstGeom prst="foldedCorner">
            <a:avLst>
              <a:gd name="adj" fmla="val 50000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dirty="0" smtClean="0"/>
          </a:p>
          <a:p>
            <a:pPr algn="ctr"/>
            <a:r>
              <a:rPr lang="ar-SA" sz="2000" dirty="0" smtClean="0"/>
              <a:t>المحافظة على صحة الفرد من خلال ابدال الهواء الفاسد بالهواء الصحي.</a:t>
            </a:r>
            <a:endParaRPr lang="ar-SA" sz="2000" dirty="0"/>
          </a:p>
        </p:txBody>
      </p:sp>
      <p:sp>
        <p:nvSpPr>
          <p:cNvPr id="4" name="متوازي أضلاع 3"/>
          <p:cNvSpPr/>
          <p:nvPr/>
        </p:nvSpPr>
        <p:spPr>
          <a:xfrm>
            <a:off x="611560" y="2924944"/>
            <a:ext cx="8064896" cy="720080"/>
          </a:xfrm>
          <a:prstGeom prst="parallelogram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b="1" dirty="0" smtClean="0"/>
              <a:t>هل تعلمين؟ </a:t>
            </a:r>
            <a:r>
              <a:rPr lang="ar-SA" sz="2000" dirty="0" smtClean="0"/>
              <a:t>ان مكيف الهواء يعمل على تهوية وتلطيف درجة حرارة المسكن.</a:t>
            </a:r>
            <a:endParaRPr lang="ar-SA" sz="2000" dirty="0"/>
          </a:p>
        </p:txBody>
      </p:sp>
      <p:sp>
        <p:nvSpPr>
          <p:cNvPr id="5" name="شكل بيضاوي 4"/>
          <p:cNvSpPr/>
          <p:nvPr/>
        </p:nvSpPr>
        <p:spPr>
          <a:xfrm>
            <a:off x="6012160" y="4077072"/>
            <a:ext cx="1944216" cy="504056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dirty="0" smtClean="0"/>
              <a:t>الاضاءة</a:t>
            </a:r>
            <a:endParaRPr lang="ar-SA" sz="2800" dirty="0"/>
          </a:p>
        </p:txBody>
      </p:sp>
      <p:sp>
        <p:nvSpPr>
          <p:cNvPr id="6" name="متوازي أضلاع 5"/>
          <p:cNvSpPr/>
          <p:nvPr/>
        </p:nvSpPr>
        <p:spPr>
          <a:xfrm>
            <a:off x="2195736" y="4941168"/>
            <a:ext cx="5328592" cy="648072"/>
          </a:xfrm>
          <a:prstGeom prst="parallelogram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dirty="0" smtClean="0"/>
              <a:t>شكل من اشكال الطاقة وحاجة اساسية لكل مسكن</a:t>
            </a:r>
            <a:r>
              <a:rPr lang="ar-SA" dirty="0" smtClean="0"/>
              <a:t>.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4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4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شريط منحني إلى الأعلى 1"/>
          <p:cNvSpPr/>
          <p:nvPr/>
        </p:nvSpPr>
        <p:spPr>
          <a:xfrm>
            <a:off x="6300192" y="548680"/>
            <a:ext cx="2232248" cy="576064"/>
          </a:xfrm>
          <a:prstGeom prst="ellipseRibbon2">
            <a:avLst>
              <a:gd name="adj1" fmla="val 25000"/>
              <a:gd name="adj2" fmla="val 100000"/>
              <a:gd name="adj3" fmla="val 1250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dirty="0" smtClean="0"/>
              <a:t>أنواعها:</a:t>
            </a:r>
            <a:endParaRPr lang="ar-SA" sz="2800" dirty="0"/>
          </a:p>
        </p:txBody>
      </p:sp>
      <p:sp>
        <p:nvSpPr>
          <p:cNvPr id="3" name="مخطط انسيابي: استخراج 2"/>
          <p:cNvSpPr/>
          <p:nvPr/>
        </p:nvSpPr>
        <p:spPr>
          <a:xfrm>
            <a:off x="323528" y="1196752"/>
            <a:ext cx="8568952" cy="1008112"/>
          </a:xfrm>
          <a:prstGeom prst="flowChartExtra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dirty="0" smtClean="0"/>
              <a:t>1- اضاءة طبيعية منها:</a:t>
            </a:r>
          </a:p>
          <a:p>
            <a:pPr algn="ctr"/>
            <a:endParaRPr lang="ar-SA" dirty="0"/>
          </a:p>
        </p:txBody>
      </p:sp>
      <p:sp>
        <p:nvSpPr>
          <p:cNvPr id="4" name="مستطيل 3"/>
          <p:cNvSpPr/>
          <p:nvPr/>
        </p:nvSpPr>
        <p:spPr>
          <a:xfrm>
            <a:off x="7308304" y="2348880"/>
            <a:ext cx="1584176" cy="36004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dirty="0" smtClean="0"/>
              <a:t>- الشمس:</a:t>
            </a:r>
            <a:endParaRPr lang="ar-SA" sz="2400" dirty="0"/>
          </a:p>
        </p:txBody>
      </p:sp>
      <p:pic>
        <p:nvPicPr>
          <p:cNvPr id="5" name="صورة 4" descr="cartoon_sun_st6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524328" y="2780928"/>
            <a:ext cx="1071562" cy="1071562"/>
          </a:xfrm>
          <a:prstGeom prst="rect">
            <a:avLst/>
          </a:prstGeom>
        </p:spPr>
      </p:pic>
      <p:sp>
        <p:nvSpPr>
          <p:cNvPr id="6" name="وسيلة شرح على شكل سحابة 5"/>
          <p:cNvSpPr/>
          <p:nvPr/>
        </p:nvSpPr>
        <p:spPr>
          <a:xfrm>
            <a:off x="1475656" y="2564904"/>
            <a:ext cx="5544616" cy="1296144"/>
          </a:xfrm>
          <a:prstGeom prst="cloudCallout">
            <a:avLst>
              <a:gd name="adj1" fmla="val 51773"/>
              <a:gd name="adj2" fmla="val 31349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dirty="0" smtClean="0"/>
              <a:t>انا ضوء الشمس ادخل كل مسكن من خلال الفتحات الموجودة مثل النوافذ و الابواب وغيرها.</a:t>
            </a:r>
            <a:endParaRPr lang="ar-SA" sz="2000" dirty="0"/>
          </a:p>
        </p:txBody>
      </p:sp>
      <p:pic>
        <p:nvPicPr>
          <p:cNvPr id="7" name="صورة 6" descr="shams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24328" y="5013176"/>
            <a:ext cx="1080120" cy="1224136"/>
          </a:xfrm>
          <a:prstGeom prst="rect">
            <a:avLst/>
          </a:prstGeom>
        </p:spPr>
      </p:pic>
      <p:sp>
        <p:nvSpPr>
          <p:cNvPr id="8" name="وسيلة شرح على شكل سحابة 7"/>
          <p:cNvSpPr/>
          <p:nvPr/>
        </p:nvSpPr>
        <p:spPr>
          <a:xfrm>
            <a:off x="1259632" y="4149080"/>
            <a:ext cx="5400600" cy="2160240"/>
          </a:xfrm>
          <a:prstGeom prst="cloudCallout">
            <a:avLst>
              <a:gd name="adj1" fmla="val 56253"/>
              <a:gd name="adj2" fmla="val 27317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dirty="0" smtClean="0"/>
              <a:t>لا تمنعوني من الدخول الى مساكنكم لاهدي فائدتي لكم والتي منها:</a:t>
            </a:r>
          </a:p>
          <a:p>
            <a:r>
              <a:rPr lang="ar-SA" sz="2000" dirty="0" smtClean="0"/>
              <a:t>1- الدفء.</a:t>
            </a:r>
          </a:p>
          <a:p>
            <a:r>
              <a:rPr lang="ar-SA" dirty="0" smtClean="0"/>
              <a:t>2- ............................................</a:t>
            </a:r>
          </a:p>
          <a:p>
            <a:r>
              <a:rPr lang="ar-SA" dirty="0" smtClean="0"/>
              <a:t>3- ..............................................</a:t>
            </a:r>
            <a:endParaRPr lang="ar-SA" dirty="0"/>
          </a:p>
        </p:txBody>
      </p:sp>
      <p:sp>
        <p:nvSpPr>
          <p:cNvPr id="9" name="مربع نص 8"/>
          <p:cNvSpPr txBox="1"/>
          <p:nvPr/>
        </p:nvSpPr>
        <p:spPr>
          <a:xfrm>
            <a:off x="2915816" y="5301208"/>
            <a:ext cx="2304256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>
                <a:solidFill>
                  <a:srgbClr val="FF0000"/>
                </a:solidFill>
              </a:rPr>
              <a:t>الإضاءة الطبيعية</a:t>
            </a:r>
            <a:endParaRPr lang="ar-SA" sz="2000" b="1" dirty="0">
              <a:solidFill>
                <a:srgbClr val="FF0000"/>
              </a:solidFill>
            </a:endParaRPr>
          </a:p>
        </p:txBody>
      </p:sp>
      <p:sp>
        <p:nvSpPr>
          <p:cNvPr id="10" name="مربع نص 9"/>
          <p:cNvSpPr txBox="1"/>
          <p:nvPr/>
        </p:nvSpPr>
        <p:spPr>
          <a:xfrm>
            <a:off x="2699792" y="5589240"/>
            <a:ext cx="2304256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>
                <a:solidFill>
                  <a:srgbClr val="FF0000"/>
                </a:solidFill>
              </a:rPr>
              <a:t>التطهير والتعقيم</a:t>
            </a:r>
            <a:endParaRPr lang="ar-SA" sz="2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6" grpId="0" animBg="1"/>
      <p:bldP spid="8" grpId="0" animBg="1"/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خطط انسيابي: استخراج 1"/>
          <p:cNvSpPr/>
          <p:nvPr/>
        </p:nvSpPr>
        <p:spPr>
          <a:xfrm>
            <a:off x="323528" y="1196752"/>
            <a:ext cx="8568952" cy="1008112"/>
          </a:xfrm>
          <a:prstGeom prst="flowChartExtra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dirty="0" smtClean="0"/>
              <a:t>2- اضاءة صناعية منها:</a:t>
            </a:r>
          </a:p>
          <a:p>
            <a:pPr algn="ctr"/>
            <a:endParaRPr lang="ar-SA" dirty="0"/>
          </a:p>
        </p:txBody>
      </p:sp>
      <p:sp>
        <p:nvSpPr>
          <p:cNvPr id="3" name="متوازي أضلاع 2"/>
          <p:cNvSpPr/>
          <p:nvPr/>
        </p:nvSpPr>
        <p:spPr>
          <a:xfrm>
            <a:off x="0" y="2204864"/>
            <a:ext cx="8892480" cy="1296144"/>
          </a:xfrm>
          <a:prstGeom prst="parallelogram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ar-SA" sz="2000" dirty="0" smtClean="0">
                <a:solidFill>
                  <a:srgbClr val="C00000"/>
                </a:solidFill>
              </a:rPr>
              <a:t>1- الإضاءة العامة: </a:t>
            </a:r>
            <a:r>
              <a:rPr lang="ar-SA" sz="2000" dirty="0" smtClean="0"/>
              <a:t>تستخدم لإضاءة المكان بشكل عام.</a:t>
            </a:r>
          </a:p>
          <a:p>
            <a:r>
              <a:rPr lang="ar-SA" sz="2000" dirty="0" smtClean="0"/>
              <a:t>2- </a:t>
            </a:r>
            <a:r>
              <a:rPr lang="ar-SA" sz="2000" dirty="0" smtClean="0">
                <a:solidFill>
                  <a:srgbClr val="C00000"/>
                </a:solidFill>
              </a:rPr>
              <a:t>الإضاءة المحلية أو الموجهة: </a:t>
            </a:r>
            <a:r>
              <a:rPr lang="ar-SA" sz="2000" dirty="0" smtClean="0"/>
              <a:t>تستخدم لإضاءة أماكن خاصة حسب الحاجة ونوع الاستخدام كالأباجورات</a:t>
            </a:r>
            <a:r>
              <a:rPr lang="ar-SA" dirty="0" smtClean="0"/>
              <a:t>...................،.............................</a:t>
            </a:r>
            <a:endParaRPr lang="ar-SA" dirty="0"/>
          </a:p>
        </p:txBody>
      </p:sp>
      <p:sp>
        <p:nvSpPr>
          <p:cNvPr id="4" name="مستطيل 3"/>
          <p:cNvSpPr/>
          <p:nvPr/>
        </p:nvSpPr>
        <p:spPr>
          <a:xfrm>
            <a:off x="395536" y="4509120"/>
            <a:ext cx="8136904" cy="100811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dirty="0" smtClean="0"/>
              <a:t>تذكري: </a:t>
            </a:r>
            <a:r>
              <a:rPr lang="ar-SA" sz="2000" dirty="0" smtClean="0"/>
              <a:t>ان تغلقي مفتاح المصباح بعد الانتهاء منه مباشرة.</a:t>
            </a:r>
            <a:endParaRPr lang="ar-SA" sz="2000" dirty="0"/>
          </a:p>
        </p:txBody>
      </p:sp>
      <p:sp>
        <p:nvSpPr>
          <p:cNvPr id="5" name="مربع نص 4"/>
          <p:cNvSpPr txBox="1"/>
          <p:nvPr/>
        </p:nvSpPr>
        <p:spPr>
          <a:xfrm>
            <a:off x="3419872" y="2996952"/>
            <a:ext cx="2304256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>
                <a:solidFill>
                  <a:srgbClr val="FF0000"/>
                </a:solidFill>
              </a:rPr>
              <a:t>الإضاءة الجانبية</a:t>
            </a:r>
            <a:endParaRPr lang="ar-SA" sz="2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شريط منحني إلى الأعلى 1"/>
          <p:cNvSpPr/>
          <p:nvPr/>
        </p:nvSpPr>
        <p:spPr>
          <a:xfrm>
            <a:off x="6372200" y="260648"/>
            <a:ext cx="2232248" cy="576064"/>
          </a:xfrm>
          <a:prstGeom prst="ellipseRibbon2">
            <a:avLst>
              <a:gd name="adj1" fmla="val 25000"/>
              <a:gd name="adj2" fmla="val 100000"/>
              <a:gd name="adj3" fmla="val 12500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dirty="0" smtClean="0"/>
              <a:t>أهميتها:</a:t>
            </a:r>
            <a:endParaRPr lang="ar-SA" sz="3200" dirty="0"/>
          </a:p>
        </p:txBody>
      </p:sp>
      <p:sp>
        <p:nvSpPr>
          <p:cNvPr id="3" name="مستطيل ذو زوايا قطرية مستديرة 2"/>
          <p:cNvSpPr/>
          <p:nvPr/>
        </p:nvSpPr>
        <p:spPr>
          <a:xfrm>
            <a:off x="1115616" y="1124744"/>
            <a:ext cx="7488832" cy="720080"/>
          </a:xfrm>
          <a:prstGeom prst="round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b="1" dirty="0" smtClean="0"/>
              <a:t>كي </a:t>
            </a:r>
            <a:r>
              <a:rPr lang="ar-SA" b="1" dirty="0" smtClean="0"/>
              <a:t>تتعرفي</a:t>
            </a:r>
            <a:r>
              <a:rPr lang="ar-SA" b="1" dirty="0" smtClean="0"/>
              <a:t> على </a:t>
            </a:r>
            <a:r>
              <a:rPr lang="ar-SA" b="1" dirty="0" smtClean="0"/>
              <a:t>أهمية الإضاءة </a:t>
            </a:r>
            <a:r>
              <a:rPr lang="ar-SA" b="1" dirty="0" smtClean="0"/>
              <a:t>ضعي كل كلمة من الكلمات التالية في مكانها المناسب فيما يلي:</a:t>
            </a:r>
            <a:endParaRPr lang="ar-SA" b="1" dirty="0"/>
          </a:p>
        </p:txBody>
      </p:sp>
      <p:pic>
        <p:nvPicPr>
          <p:cNvPr id="4" name="صورة 3" descr="Lamp-Shade-1001-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08304" y="2492896"/>
            <a:ext cx="1370087" cy="1630722"/>
          </a:xfrm>
          <a:prstGeom prst="rect">
            <a:avLst/>
          </a:prstGeom>
        </p:spPr>
      </p:pic>
      <p:pic>
        <p:nvPicPr>
          <p:cNvPr id="5" name="صورة 4" descr="Lamp-Shade-1001-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08104" y="2492896"/>
            <a:ext cx="1370087" cy="1630722"/>
          </a:xfrm>
          <a:prstGeom prst="rect">
            <a:avLst/>
          </a:prstGeom>
        </p:spPr>
      </p:pic>
      <p:pic>
        <p:nvPicPr>
          <p:cNvPr id="6" name="صورة 5" descr="Lamp-Shade-1001-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79912" y="2492896"/>
            <a:ext cx="1370087" cy="1630722"/>
          </a:xfrm>
          <a:prstGeom prst="rect">
            <a:avLst/>
          </a:prstGeom>
        </p:spPr>
      </p:pic>
      <p:pic>
        <p:nvPicPr>
          <p:cNvPr id="7" name="صورة 6" descr="Lamp-Shade-1001-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51720" y="2492896"/>
            <a:ext cx="1370087" cy="1630722"/>
          </a:xfrm>
          <a:prstGeom prst="rect">
            <a:avLst/>
          </a:prstGeom>
        </p:spPr>
      </p:pic>
      <p:pic>
        <p:nvPicPr>
          <p:cNvPr id="8" name="صورة 7" descr="Lamp-Shade-1001-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2492896"/>
            <a:ext cx="1370087" cy="1630722"/>
          </a:xfrm>
          <a:prstGeom prst="rect">
            <a:avLst/>
          </a:prstGeom>
        </p:spPr>
      </p:pic>
      <p:sp>
        <p:nvSpPr>
          <p:cNvPr id="9" name="مربع نص 8"/>
          <p:cNvSpPr txBox="1"/>
          <p:nvPr/>
        </p:nvSpPr>
        <p:spPr>
          <a:xfrm>
            <a:off x="7668344" y="2708920"/>
            <a:ext cx="64807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الامان</a:t>
            </a:r>
            <a:endParaRPr lang="ar-SA" dirty="0"/>
          </a:p>
        </p:txBody>
      </p:sp>
      <p:sp>
        <p:nvSpPr>
          <p:cNvPr id="10" name="مربع نص 9"/>
          <p:cNvSpPr txBox="1"/>
          <p:nvPr/>
        </p:nvSpPr>
        <p:spPr>
          <a:xfrm>
            <a:off x="5868144" y="2708920"/>
            <a:ext cx="57606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العين</a:t>
            </a:r>
            <a:endParaRPr lang="ar-SA" dirty="0"/>
          </a:p>
        </p:txBody>
      </p:sp>
      <p:sp>
        <p:nvSpPr>
          <p:cNvPr id="11" name="مربع نص 10"/>
          <p:cNvSpPr txBox="1"/>
          <p:nvPr/>
        </p:nvSpPr>
        <p:spPr>
          <a:xfrm>
            <a:off x="3995936" y="2708920"/>
            <a:ext cx="79208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وجمالا</a:t>
            </a:r>
            <a:endParaRPr lang="ar-SA" dirty="0"/>
          </a:p>
        </p:txBody>
      </p:sp>
      <p:sp>
        <p:nvSpPr>
          <p:cNvPr id="12" name="مربع نص 11"/>
          <p:cNvSpPr txBox="1"/>
          <p:nvPr/>
        </p:nvSpPr>
        <p:spPr>
          <a:xfrm>
            <a:off x="2339752" y="2708920"/>
            <a:ext cx="79208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الحوادث</a:t>
            </a:r>
            <a:endParaRPr lang="ar-SA" dirty="0"/>
          </a:p>
        </p:txBody>
      </p:sp>
      <p:sp>
        <p:nvSpPr>
          <p:cNvPr id="13" name="مربع نص 12"/>
          <p:cNvSpPr txBox="1"/>
          <p:nvPr/>
        </p:nvSpPr>
        <p:spPr>
          <a:xfrm>
            <a:off x="467544" y="2708920"/>
            <a:ext cx="79208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الرؤية</a:t>
            </a:r>
            <a:endParaRPr lang="ar-SA" dirty="0"/>
          </a:p>
        </p:txBody>
      </p:sp>
      <p:sp>
        <p:nvSpPr>
          <p:cNvPr id="14" name="تمرير أفقي 13"/>
          <p:cNvSpPr/>
          <p:nvPr/>
        </p:nvSpPr>
        <p:spPr>
          <a:xfrm>
            <a:off x="395536" y="4437112"/>
            <a:ext cx="8280920" cy="576064"/>
          </a:xfrm>
          <a:prstGeom prst="horizontalScroll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1- </a:t>
            </a:r>
            <a:r>
              <a:rPr lang="ar-SA" sz="2000" dirty="0" smtClean="0"/>
              <a:t>تساعد الاضاءة على </a:t>
            </a:r>
            <a:r>
              <a:rPr lang="ar-SA" dirty="0" smtClean="0"/>
              <a:t>......................</a:t>
            </a:r>
            <a:r>
              <a:rPr lang="ar-SA" sz="2000" dirty="0" smtClean="0"/>
              <a:t>بسهولة وتجنب اجهاد</a:t>
            </a:r>
            <a:r>
              <a:rPr lang="ar-SA" dirty="0" smtClean="0"/>
              <a:t>.......................</a:t>
            </a:r>
            <a:endParaRPr lang="ar-SA" dirty="0"/>
          </a:p>
        </p:txBody>
      </p:sp>
      <p:sp>
        <p:nvSpPr>
          <p:cNvPr id="15" name="تمرير أفقي 14"/>
          <p:cNvSpPr/>
          <p:nvPr/>
        </p:nvSpPr>
        <p:spPr>
          <a:xfrm>
            <a:off x="395536" y="5157192"/>
            <a:ext cx="8280920" cy="576064"/>
          </a:xfrm>
          <a:prstGeom prst="horizontalScroll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dirty="0" smtClean="0"/>
              <a:t>2- تحقق</a:t>
            </a:r>
            <a:r>
              <a:rPr lang="ar-SA" dirty="0" smtClean="0"/>
              <a:t>.......................</a:t>
            </a:r>
            <a:r>
              <a:rPr lang="ar-SA" sz="2000" dirty="0" smtClean="0"/>
              <a:t>في البيت فهي تمنع وقوع</a:t>
            </a:r>
            <a:r>
              <a:rPr lang="ar-SA" dirty="0" smtClean="0"/>
              <a:t>..............................</a:t>
            </a:r>
            <a:endParaRPr lang="ar-SA" dirty="0"/>
          </a:p>
        </p:txBody>
      </p:sp>
      <p:sp>
        <p:nvSpPr>
          <p:cNvPr id="16" name="تمرير أفقي 15"/>
          <p:cNvSpPr/>
          <p:nvPr/>
        </p:nvSpPr>
        <p:spPr>
          <a:xfrm>
            <a:off x="395536" y="5805264"/>
            <a:ext cx="8280920" cy="576064"/>
          </a:xfrm>
          <a:prstGeom prst="horizontalScroll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dirty="0" smtClean="0"/>
              <a:t>3- تجعل المنزل اكثر جاذبية</a:t>
            </a:r>
            <a:r>
              <a:rPr lang="ar-SA" dirty="0" smtClean="0"/>
              <a:t>.......................</a:t>
            </a:r>
            <a:endParaRPr lang="ar-SA" dirty="0"/>
          </a:p>
        </p:txBody>
      </p:sp>
      <p:sp>
        <p:nvSpPr>
          <p:cNvPr id="17" name="مربع نص 16"/>
          <p:cNvSpPr txBox="1"/>
          <p:nvPr/>
        </p:nvSpPr>
        <p:spPr>
          <a:xfrm>
            <a:off x="1403648" y="4581128"/>
            <a:ext cx="122413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>
                <a:solidFill>
                  <a:srgbClr val="FF0000"/>
                </a:solidFill>
              </a:rPr>
              <a:t>العينين</a:t>
            </a:r>
            <a:endParaRPr lang="ar-SA" b="1" dirty="0">
              <a:solidFill>
                <a:srgbClr val="FF0000"/>
              </a:solidFill>
            </a:endParaRPr>
          </a:p>
        </p:txBody>
      </p:sp>
      <p:sp>
        <p:nvSpPr>
          <p:cNvPr id="18" name="مربع نص 17"/>
          <p:cNvSpPr txBox="1"/>
          <p:nvPr/>
        </p:nvSpPr>
        <p:spPr>
          <a:xfrm>
            <a:off x="4716016" y="4509120"/>
            <a:ext cx="1224136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 smtClean="0">
                <a:solidFill>
                  <a:srgbClr val="FF0000"/>
                </a:solidFill>
              </a:rPr>
              <a:t>الرؤيا</a:t>
            </a:r>
            <a:endParaRPr lang="ar-SA" sz="2000" b="1" dirty="0">
              <a:solidFill>
                <a:srgbClr val="FF0000"/>
              </a:solidFill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5652120" y="5229200"/>
            <a:ext cx="1224136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 smtClean="0">
                <a:solidFill>
                  <a:srgbClr val="FF0000"/>
                </a:solidFill>
              </a:rPr>
              <a:t>الأمان</a:t>
            </a:r>
            <a:endParaRPr lang="ar-SA" sz="2000" b="1" dirty="0">
              <a:solidFill>
                <a:srgbClr val="FF0000"/>
              </a:solidFill>
            </a:endParaRPr>
          </a:p>
        </p:txBody>
      </p:sp>
      <p:sp>
        <p:nvSpPr>
          <p:cNvPr id="20" name="مربع نص 19"/>
          <p:cNvSpPr txBox="1"/>
          <p:nvPr/>
        </p:nvSpPr>
        <p:spPr>
          <a:xfrm>
            <a:off x="1907704" y="5229200"/>
            <a:ext cx="1224136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 smtClean="0">
                <a:solidFill>
                  <a:srgbClr val="FF0000"/>
                </a:solidFill>
              </a:rPr>
              <a:t>الحوادث</a:t>
            </a:r>
            <a:endParaRPr lang="ar-SA" sz="2000" b="1" dirty="0">
              <a:solidFill>
                <a:srgbClr val="FF0000"/>
              </a:solidFill>
            </a:endParaRPr>
          </a:p>
        </p:txBody>
      </p:sp>
      <p:sp>
        <p:nvSpPr>
          <p:cNvPr id="21" name="مربع نص 20"/>
          <p:cNvSpPr txBox="1"/>
          <p:nvPr/>
        </p:nvSpPr>
        <p:spPr>
          <a:xfrm>
            <a:off x="2843808" y="5949280"/>
            <a:ext cx="1224136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 smtClean="0">
                <a:solidFill>
                  <a:srgbClr val="FF0000"/>
                </a:solidFill>
              </a:rPr>
              <a:t>وجمالا</a:t>
            </a:r>
            <a:endParaRPr lang="ar-SA" sz="2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9" grpId="0"/>
      <p:bldP spid="10" grpId="0"/>
      <p:bldP spid="11" grpId="0"/>
      <p:bldP spid="12" grpId="0"/>
      <p:bldP spid="13" grpId="0"/>
      <p:bldP spid="14" grpId="0" animBg="1"/>
      <p:bldP spid="15" grpId="0" animBg="1"/>
      <p:bldP spid="16" grpId="0" animBg="1"/>
      <p:bldP spid="17" grpId="0"/>
      <p:bldP spid="18" grpId="0"/>
      <p:bldP spid="19" grpId="0"/>
      <p:bldP spid="20" grpId="0"/>
      <p:bldP spid="2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683568" y="404664"/>
            <a:ext cx="7776864" cy="86409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b="1" dirty="0" smtClean="0"/>
              <a:t>فكري: </a:t>
            </a:r>
            <a:r>
              <a:rPr lang="ar-SA" sz="2000" dirty="0" smtClean="0"/>
              <a:t>ماذا لو لم </a:t>
            </a:r>
            <a:r>
              <a:rPr lang="ar-SA" sz="2000" dirty="0" smtClean="0"/>
              <a:t>يكن </a:t>
            </a:r>
            <a:r>
              <a:rPr lang="ar-SA" sz="2000" dirty="0" smtClean="0"/>
              <a:t>لدينا اضاءة في المنزل؟</a:t>
            </a:r>
          </a:p>
          <a:p>
            <a:pPr algn="ctr"/>
            <a:r>
              <a:rPr lang="ar-SA" dirty="0" smtClean="0"/>
              <a:t>...........................................................</a:t>
            </a:r>
            <a:endParaRPr lang="ar-SA" dirty="0"/>
          </a:p>
        </p:txBody>
      </p:sp>
      <p:sp>
        <p:nvSpPr>
          <p:cNvPr id="3" name="شكل بيضاوي 2"/>
          <p:cNvSpPr/>
          <p:nvPr/>
        </p:nvSpPr>
        <p:spPr>
          <a:xfrm>
            <a:off x="6300192" y="1556792"/>
            <a:ext cx="2160240" cy="504056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dirty="0" smtClean="0"/>
              <a:t>النظافة</a:t>
            </a:r>
            <a:endParaRPr lang="ar-SA" sz="3200" dirty="0"/>
          </a:p>
        </p:txBody>
      </p:sp>
      <p:sp>
        <p:nvSpPr>
          <p:cNvPr id="4" name="تمرير أفقي 3"/>
          <p:cNvSpPr/>
          <p:nvPr/>
        </p:nvSpPr>
        <p:spPr>
          <a:xfrm>
            <a:off x="755576" y="2204864"/>
            <a:ext cx="7704856" cy="1296144"/>
          </a:xfrm>
          <a:prstGeom prst="horizontalScroll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dirty="0" smtClean="0"/>
              <a:t>ان لنظافة المنزل اهمية كبرى في المحافظة على صحة افراد الاسرة وجمال منظره ورائحته لذلك لابد من العناية به </a:t>
            </a:r>
            <a:r>
              <a:rPr lang="ar-SA" sz="2000" dirty="0" smtClean="0"/>
              <a:t>وإتباع  </a:t>
            </a:r>
            <a:r>
              <a:rPr lang="ar-SA" sz="2000" dirty="0" smtClean="0"/>
              <a:t>مايلي</a:t>
            </a:r>
            <a:r>
              <a:rPr lang="ar-SA" sz="2000" dirty="0" smtClean="0"/>
              <a:t> : </a:t>
            </a:r>
            <a:endParaRPr lang="ar-SA" sz="2000" dirty="0"/>
          </a:p>
        </p:txBody>
      </p:sp>
      <p:sp>
        <p:nvSpPr>
          <p:cNvPr id="5" name="مستطيل 4"/>
          <p:cNvSpPr/>
          <p:nvPr/>
        </p:nvSpPr>
        <p:spPr>
          <a:xfrm>
            <a:off x="5004048" y="4797152"/>
            <a:ext cx="3456384" cy="64807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dirty="0" smtClean="0"/>
              <a:t>1- تهوية الغرف.</a:t>
            </a:r>
            <a:endParaRPr lang="ar-SA" sz="2800" dirty="0"/>
          </a:p>
        </p:txBody>
      </p:sp>
      <p:pic>
        <p:nvPicPr>
          <p:cNvPr id="6" name="صورة 5" descr="NEW_UPVC_WINDOW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15616" y="3573016"/>
            <a:ext cx="3912121" cy="31127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</p:bld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636</TotalTime>
  <Words>652</Words>
  <Application>Microsoft Office PowerPoint</Application>
  <PresentationFormat>عرض على الشاشة (3:4)‏</PresentationFormat>
  <Paragraphs>87</Paragraphs>
  <Slides>14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14</vt:i4>
      </vt:variant>
    </vt:vector>
  </HeadingPairs>
  <TitlesOfParts>
    <vt:vector size="15" baseType="lpstr">
      <vt:lpstr>سمة Office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  <vt:lpstr>الشريحة 11</vt:lpstr>
      <vt:lpstr>الشريحة 12</vt:lpstr>
      <vt:lpstr>الشريحة 13</vt:lpstr>
      <vt:lpstr>الشريحة 14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 </dc:creator>
  <cp:lastModifiedBy>mady</cp:lastModifiedBy>
  <cp:revision>41</cp:revision>
  <dcterms:created xsi:type="dcterms:W3CDTF">2013-06-19T12:13:18Z</dcterms:created>
  <dcterms:modified xsi:type="dcterms:W3CDTF">2013-06-30T04:07:22Z</dcterms:modified>
</cp:coreProperties>
</file>