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359" r:id="rId4"/>
    <p:sldId id="260" r:id="rId5"/>
    <p:sldId id="360" r:id="rId6"/>
    <p:sldId id="3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449" autoAdjust="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118D2-75B9-4997-90D0-E54A32787836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6185D-EC42-499B-B30C-850A8D73D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1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89B4-43C9-489F-AC51-AB409B7A932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2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A89B4-43C9-489F-AC51-AB409B7A932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4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6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7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7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9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1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6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3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8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9378" y="84292"/>
            <a:ext cx="7162800" cy="1182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2389" y="2101615"/>
            <a:ext cx="8316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أَزورُ النَّاسَ (نشاط إثرائي) </a:t>
            </a:r>
          </a:p>
          <a:p>
            <a:pPr algn="ctr"/>
            <a:r>
              <a:rPr lang="ar-B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الْكِفايَةُ الْمُسْتَهْدَفَةُ هِيَّ الْمُدود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C14B438-409A-43F9-BB1E-7DEF9CA74150}"/>
              </a:ext>
            </a:extLst>
          </p:cNvPr>
          <p:cNvPicPr/>
          <p:nvPr/>
        </p:nvPicPr>
        <p:blipFill rotWithShape="1">
          <a:blip r:embed="rId5"/>
          <a:srcRect l="52779" t="48874" r="25824" b="25412"/>
          <a:stretch/>
        </p:blipFill>
        <p:spPr bwMode="auto">
          <a:xfrm>
            <a:off x="414338" y="3425053"/>
            <a:ext cx="11415711" cy="3247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BA83BFFF-542D-4A88-940B-4160444DCF1A}"/>
              </a:ext>
            </a:extLst>
          </p:cNvPr>
          <p:cNvSpPr txBox="1"/>
          <p:nvPr/>
        </p:nvSpPr>
        <p:spPr>
          <a:xfrm>
            <a:off x="577278" y="1468368"/>
            <a:ext cx="16669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2800" b="1" dirty="0">
                <a:solidFill>
                  <a:srgbClr val="FF0000"/>
                </a:solidFill>
              </a:rPr>
              <a:t>الصّفحة 52</a:t>
            </a:r>
          </a:p>
        </p:txBody>
      </p:sp>
      <p:sp>
        <p:nvSpPr>
          <p:cNvPr id="9" name="مربع نص 1">
            <a:extLst>
              <a:ext uri="{FF2B5EF4-FFF2-40B4-BE49-F238E27FC236}">
                <a16:creationId xmlns="" xmlns:a16="http://schemas.microsoft.com/office/drawing/2014/main" id="{8DED41FD-CAA7-4872-807F-15CEB042C593}"/>
              </a:ext>
            </a:extLst>
          </p:cNvPr>
          <p:cNvSpPr txBox="1"/>
          <p:nvPr/>
        </p:nvSpPr>
        <p:spPr>
          <a:xfrm>
            <a:off x="3055129" y="1468368"/>
            <a:ext cx="593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sz="2800" dirty="0"/>
              <a:t>الْحَلَقَة الْأَولَى، اللُّغَة الْعَرَبِيَّة، الصّفّ الْأَول الإِبتدائيّ</a:t>
            </a:r>
            <a:endParaRPr lang="en-US" sz="2800" dirty="0"/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1166" y="446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718" y="1232099"/>
            <a:ext cx="113585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أَزورُ النَّاسَ كَالضَّيْفِ                          وَأَظْهَرُ أَشْهُرَ الصَّيْف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جَميلُ اللَّوْنِ مَطْلوبُ                           وَحُلْوُ الطَّعْمِ مَحْبوبُ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وَنَخْلي رَأْسُهُ عالي                             وَسِعْري لَيْسَ بِالْغالي</a:t>
            </a:r>
          </a:p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فَقُلْ لي: مَنْ أَكونُ أَنا؟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5933" y="228561"/>
            <a:ext cx="2588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</a:rPr>
              <a:t>هيّا نُنْشِدُ: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137B7F-2ADD-4FA3-A1AC-32BE5589E873}"/>
              </a:ext>
            </a:extLst>
          </p:cNvPr>
          <p:cNvSpPr txBox="1"/>
          <p:nvPr/>
        </p:nvSpPr>
        <p:spPr>
          <a:xfrm>
            <a:off x="4300538" y="228561"/>
            <a:ext cx="2588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</a:rPr>
              <a:t>أَزورُ النَّاسَ: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81224FB-D148-49FF-B24D-9306671AB0B7}"/>
              </a:ext>
            </a:extLst>
          </p:cNvPr>
          <p:cNvPicPr/>
          <p:nvPr/>
        </p:nvPicPr>
        <p:blipFill rotWithShape="1">
          <a:blip r:embed="rId4"/>
          <a:srcRect l="52779" t="48874" r="25824" b="25412"/>
          <a:stretch/>
        </p:blipFill>
        <p:spPr bwMode="auto">
          <a:xfrm>
            <a:off x="416719" y="3757613"/>
            <a:ext cx="11358562" cy="2714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718" y="228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97A8A86-0E1D-496E-A2EC-4E79C280390A}"/>
              </a:ext>
            </a:extLst>
          </p:cNvPr>
          <p:cNvSpPr/>
          <p:nvPr/>
        </p:nvSpPr>
        <p:spPr>
          <a:xfrm>
            <a:off x="8598661" y="5185976"/>
            <a:ext cx="3217186" cy="9978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2800" b="1" dirty="0">
                <a:solidFill>
                  <a:prstClr val="black"/>
                </a:solidFill>
              </a:rPr>
              <a:t>جا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1344B863-F0B9-4D66-BF11-21566845FFE1}"/>
              </a:ext>
            </a:extLst>
          </p:cNvPr>
          <p:cNvSpPr/>
          <p:nvPr/>
        </p:nvSpPr>
        <p:spPr>
          <a:xfrm>
            <a:off x="4590226" y="5276505"/>
            <a:ext cx="3347244" cy="9978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2800" b="1" dirty="0">
                <a:solidFill>
                  <a:prstClr val="black"/>
                </a:solidFill>
              </a:rPr>
              <a:t>خي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8500D79-AF2B-481A-9F28-242A27A62C5D}"/>
              </a:ext>
            </a:extLst>
          </p:cNvPr>
          <p:cNvSpPr/>
          <p:nvPr/>
        </p:nvSpPr>
        <p:spPr>
          <a:xfrm>
            <a:off x="581790" y="5276505"/>
            <a:ext cx="3347244" cy="9978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2800" b="1" dirty="0">
                <a:solidFill>
                  <a:prstClr val="black"/>
                </a:solidFill>
              </a:rPr>
              <a:t>رو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7C6AC92-23E5-4DA9-BA04-7A272C69C96C}"/>
              </a:ext>
            </a:extLst>
          </p:cNvPr>
          <p:cNvSpPr/>
          <p:nvPr/>
        </p:nvSpPr>
        <p:spPr>
          <a:xfrm>
            <a:off x="9487662" y="3481699"/>
            <a:ext cx="1585152" cy="12191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ar-BH" sz="3200" b="1" dirty="0">
                <a:solidFill>
                  <a:prstClr val="black"/>
                </a:solidFill>
              </a:rPr>
              <a:t>أَشْجارٌ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1A0AB3F-3F24-4698-9054-AB8B1828B0EE}"/>
              </a:ext>
            </a:extLst>
          </p:cNvPr>
          <p:cNvSpPr/>
          <p:nvPr/>
        </p:nvSpPr>
        <p:spPr>
          <a:xfrm>
            <a:off x="5574705" y="3355177"/>
            <a:ext cx="1693405" cy="12191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3200" b="1" dirty="0">
                <a:solidFill>
                  <a:prstClr val="black"/>
                </a:solidFill>
              </a:rPr>
              <a:t>نَخيلٌ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CF74D844-A723-4345-AA6A-863CF84BB53E}"/>
              </a:ext>
            </a:extLst>
          </p:cNvPr>
          <p:cNvSpPr/>
          <p:nvPr/>
        </p:nvSpPr>
        <p:spPr>
          <a:xfrm>
            <a:off x="1408710" y="3355177"/>
            <a:ext cx="1693405" cy="12191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3200" b="1" dirty="0">
                <a:solidFill>
                  <a:prstClr val="black"/>
                </a:solidFill>
              </a:rPr>
              <a:t>وُرودٌ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A8F194-93A5-437F-AEDE-4B09DD1FEE8E}"/>
              </a:ext>
            </a:extLst>
          </p:cNvPr>
          <p:cNvSpPr txBox="1"/>
          <p:nvPr/>
        </p:nvSpPr>
        <p:spPr>
          <a:xfrm>
            <a:off x="3814681" y="208820"/>
            <a:ext cx="4580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/>
              <a:t>أَتَعَرَفُ عَلى الْمُدودِ:</a:t>
            </a:r>
            <a:endParaRPr lang="en-US" sz="40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1A6BCFA-2A01-43FD-A924-586C8C14C725}"/>
              </a:ext>
            </a:extLst>
          </p:cNvPr>
          <p:cNvPicPr/>
          <p:nvPr/>
        </p:nvPicPr>
        <p:blipFill rotWithShape="1">
          <a:blip r:embed="rId5"/>
          <a:srcRect l="54479" t="45546" r="37206" b="44130"/>
          <a:stretch/>
        </p:blipFill>
        <p:spPr bwMode="auto">
          <a:xfrm>
            <a:off x="4950814" y="916705"/>
            <a:ext cx="2626068" cy="2322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2AD0398-C504-4425-B391-54EFEB5A5E34}"/>
              </a:ext>
            </a:extLst>
          </p:cNvPr>
          <p:cNvPicPr/>
          <p:nvPr/>
        </p:nvPicPr>
        <p:blipFill rotWithShape="1">
          <a:blip r:embed="rId6"/>
          <a:srcRect l="25276" t="25419" r="62167" b="51954"/>
          <a:stretch/>
        </p:blipFill>
        <p:spPr bwMode="auto">
          <a:xfrm>
            <a:off x="8894220" y="1032727"/>
            <a:ext cx="2626068" cy="2206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4AC2779-C0F9-4B79-9BC0-75532B40BD77}"/>
              </a:ext>
            </a:extLst>
          </p:cNvPr>
          <p:cNvPicPr/>
          <p:nvPr/>
        </p:nvPicPr>
        <p:blipFill rotWithShape="1">
          <a:blip r:embed="rId7"/>
          <a:srcRect l="54560" t="37929" r="40738" b="56704"/>
          <a:stretch/>
        </p:blipFill>
        <p:spPr bwMode="auto">
          <a:xfrm>
            <a:off x="793152" y="1032725"/>
            <a:ext cx="2626067" cy="2206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8352" y="208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EE9C6B-B09F-414B-84DC-00B86E6B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095" y="97911"/>
            <a:ext cx="8447809" cy="900638"/>
          </a:xfrm>
        </p:spPr>
        <p:txBody>
          <a:bodyPr>
            <a:normAutofit/>
          </a:bodyPr>
          <a:lstStyle/>
          <a:p>
            <a:pPr algn="ctr"/>
            <a:r>
              <a:rPr lang="ar-BH" sz="4000" dirty="0">
                <a:solidFill>
                  <a:srgbClr val="FF0000"/>
                </a:solidFill>
              </a:rPr>
              <a:t>لِنُجَرِدْ الْحُروفَ الْمَمْدودَةَ فيما يَلي: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5A203F0-3D16-47E7-97D1-85EEE7E59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653379"/>
              </p:ext>
            </p:extLst>
          </p:nvPr>
        </p:nvGraphicFramePr>
        <p:xfrm>
          <a:off x="3059288" y="1359618"/>
          <a:ext cx="6084712" cy="4263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356">
                  <a:extLst>
                    <a:ext uri="{9D8B030D-6E8A-4147-A177-3AD203B41FA5}">
                      <a16:colId xmlns="" xmlns:a16="http://schemas.microsoft.com/office/drawing/2014/main" val="1199322927"/>
                    </a:ext>
                  </a:extLst>
                </a:gridCol>
                <a:gridCol w="3042356">
                  <a:extLst>
                    <a:ext uri="{9D8B030D-6E8A-4147-A177-3AD203B41FA5}">
                      <a16:colId xmlns="" xmlns:a16="http://schemas.microsoft.com/office/drawing/2014/main" val="303807291"/>
                    </a:ext>
                  </a:extLst>
                </a:gridCol>
              </a:tblGrid>
              <a:tr h="1032246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rgbClr val="FF0000"/>
                          </a:solidFill>
                        </a:rPr>
                        <a:t>التَّجْريد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dirty="0">
                          <a:solidFill>
                            <a:srgbClr val="FF0000"/>
                          </a:solidFill>
                        </a:rPr>
                        <a:t>الْكَلِمَة</a:t>
                      </a:r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8582580"/>
                  </a:ext>
                </a:extLst>
              </a:tr>
              <a:tr h="5385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7743667"/>
                  </a:ext>
                </a:extLst>
              </a:tr>
              <a:tr h="5385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9513193"/>
                  </a:ext>
                </a:extLst>
              </a:tr>
              <a:tr h="5385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193633"/>
                  </a:ext>
                </a:extLst>
              </a:tr>
              <a:tr h="5385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0041740"/>
                  </a:ext>
                </a:extLst>
              </a:tr>
              <a:tr h="5385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0977364"/>
                  </a:ext>
                </a:extLst>
              </a:tr>
              <a:tr h="5385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18925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67CFDD-67CF-47CC-B1B9-74BDB7AC734A}"/>
              </a:ext>
            </a:extLst>
          </p:cNvPr>
          <p:cNvSpPr txBox="1"/>
          <p:nvPr/>
        </p:nvSpPr>
        <p:spPr>
          <a:xfrm>
            <a:off x="7114563" y="2377869"/>
            <a:ext cx="869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أَزورُ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1870073-13A0-4C45-9129-FEC6103EC363}"/>
              </a:ext>
            </a:extLst>
          </p:cNvPr>
          <p:cNvSpPr txBox="1"/>
          <p:nvPr/>
        </p:nvSpPr>
        <p:spPr>
          <a:xfrm>
            <a:off x="7114563" y="2932772"/>
            <a:ext cx="96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/>
              <a:t>النّاسَ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9E8C36-AC3A-4846-9187-271B5D6D4025}"/>
              </a:ext>
            </a:extLst>
          </p:cNvPr>
          <p:cNvSpPr txBox="1"/>
          <p:nvPr/>
        </p:nvSpPr>
        <p:spPr>
          <a:xfrm>
            <a:off x="7207239" y="3515169"/>
            <a:ext cx="86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/>
              <a:t>جَميلُ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C97F61-248F-4959-91BD-7EC6FCBC972F}"/>
              </a:ext>
            </a:extLst>
          </p:cNvPr>
          <p:cNvSpPr txBox="1"/>
          <p:nvPr/>
        </p:nvSpPr>
        <p:spPr>
          <a:xfrm>
            <a:off x="7114563" y="3950673"/>
            <a:ext cx="129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/>
              <a:t>مَحْبوبُ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1428466-0021-4DBC-BF4F-C3D6C7269164}"/>
              </a:ext>
            </a:extLst>
          </p:cNvPr>
          <p:cNvSpPr txBox="1"/>
          <p:nvPr/>
        </p:nvSpPr>
        <p:spPr>
          <a:xfrm>
            <a:off x="4318615" y="2387430"/>
            <a:ext cx="869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7030A0"/>
                </a:solidFill>
              </a:rPr>
              <a:t>زو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8ED06B-F153-4EB4-B7CA-0A1CAEF0E34D}"/>
              </a:ext>
            </a:extLst>
          </p:cNvPr>
          <p:cNvSpPr txBox="1"/>
          <p:nvPr/>
        </p:nvSpPr>
        <p:spPr>
          <a:xfrm>
            <a:off x="4171961" y="2987513"/>
            <a:ext cx="869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rgbClr val="7030A0"/>
                </a:solidFill>
              </a:rPr>
              <a:t>نا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2CDD454-5ABB-4564-A5EC-E8A69E5FD51B}"/>
              </a:ext>
            </a:extLst>
          </p:cNvPr>
          <p:cNvSpPr txBox="1"/>
          <p:nvPr/>
        </p:nvSpPr>
        <p:spPr>
          <a:xfrm>
            <a:off x="4253398" y="3453634"/>
            <a:ext cx="584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rgbClr val="7030A0"/>
                </a:solidFill>
              </a:rPr>
              <a:t>مي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99440A6-95EF-44AE-B3FB-4191237BD38E}"/>
              </a:ext>
            </a:extLst>
          </p:cNvPr>
          <p:cNvSpPr txBox="1"/>
          <p:nvPr/>
        </p:nvSpPr>
        <p:spPr>
          <a:xfrm>
            <a:off x="4362405" y="3900299"/>
            <a:ext cx="471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rgbClr val="7030A0"/>
                </a:solidFill>
              </a:rPr>
              <a:t>بو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EB95756-8D30-4561-BD6C-61DEF859477B}"/>
              </a:ext>
            </a:extLst>
          </p:cNvPr>
          <p:cNvSpPr txBox="1"/>
          <p:nvPr/>
        </p:nvSpPr>
        <p:spPr>
          <a:xfrm>
            <a:off x="7207239" y="4517482"/>
            <a:ext cx="869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/>
              <a:t>نَخْلي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7C25FB8-E1D8-4B5D-85CF-A4300F6E12D4}"/>
              </a:ext>
            </a:extLst>
          </p:cNvPr>
          <p:cNvSpPr txBox="1"/>
          <p:nvPr/>
        </p:nvSpPr>
        <p:spPr>
          <a:xfrm>
            <a:off x="7207239" y="5102257"/>
            <a:ext cx="96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/>
              <a:t>عالي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3E2B2BA-42ED-479A-A3D6-C762024B4261}"/>
              </a:ext>
            </a:extLst>
          </p:cNvPr>
          <p:cNvSpPr txBox="1"/>
          <p:nvPr/>
        </p:nvSpPr>
        <p:spPr>
          <a:xfrm>
            <a:off x="4338894" y="4465889"/>
            <a:ext cx="5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dirty="0">
                <a:solidFill>
                  <a:srgbClr val="7030A0"/>
                </a:solidFill>
              </a:rPr>
              <a:t>لي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C496802-D914-4C60-837B-15007704586E}"/>
              </a:ext>
            </a:extLst>
          </p:cNvPr>
          <p:cNvSpPr txBox="1"/>
          <p:nvPr/>
        </p:nvSpPr>
        <p:spPr>
          <a:xfrm>
            <a:off x="5187963" y="5083991"/>
            <a:ext cx="630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7030A0"/>
                </a:solidFill>
              </a:rPr>
              <a:t>عا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F74B67F-88BD-4DEB-85E3-91AFF9236725}"/>
              </a:ext>
            </a:extLst>
          </p:cNvPr>
          <p:cNvSpPr txBox="1"/>
          <p:nvPr/>
        </p:nvSpPr>
        <p:spPr>
          <a:xfrm>
            <a:off x="3799682" y="5133034"/>
            <a:ext cx="47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>
                <a:solidFill>
                  <a:srgbClr val="7030A0"/>
                </a:solidFill>
              </a:rPr>
              <a:t>لي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4073" y="6116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811" y="1232099"/>
            <a:ext cx="1119247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كَالضَّيْفِ                            وَأَظْهَرُ أَشْهُرَ الصَّيْف اللَّوْنِ                                      وَحُلْوُ الطَّعْمِ</a:t>
            </a:r>
          </a:p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وَ      رَأْسُهُ                                     وَ        لَيْسَ        </a:t>
            </a:r>
          </a:p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فَقُلْ    : مَنْ          ؟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5015" y="34757"/>
            <a:ext cx="62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</a:rPr>
              <a:t>لِنُلاحظْ الْكَلِماتِ التي تَحْتَوي الْمُدود: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137B7F-2ADD-4FA3-A1AC-32BE5589E873}"/>
              </a:ext>
            </a:extLst>
          </p:cNvPr>
          <p:cNvSpPr txBox="1"/>
          <p:nvPr/>
        </p:nvSpPr>
        <p:spPr>
          <a:xfrm>
            <a:off x="5681363" y="670104"/>
            <a:ext cx="148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chemeClr val="accent1"/>
                </a:solidFill>
              </a:rPr>
              <a:t>أَزورُ</a:t>
            </a:r>
            <a:r>
              <a:rPr lang="ar-BH" sz="4000" b="1" dirty="0">
                <a:solidFill>
                  <a:srgbClr val="FF0000"/>
                </a:solidFill>
              </a:rPr>
              <a:t>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81224FB-D148-49FF-B24D-9306671AB0B7}"/>
              </a:ext>
            </a:extLst>
          </p:cNvPr>
          <p:cNvPicPr/>
          <p:nvPr/>
        </p:nvPicPr>
        <p:blipFill rotWithShape="1">
          <a:blip r:embed="rId4"/>
          <a:srcRect l="52779" t="48874" r="25824" b="25412"/>
          <a:stretch/>
        </p:blipFill>
        <p:spPr bwMode="auto">
          <a:xfrm>
            <a:off x="416719" y="3757613"/>
            <a:ext cx="11358562" cy="2714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59F8F8-7DEE-4E3B-B1C7-DD96DAC38516}"/>
              </a:ext>
            </a:extLst>
          </p:cNvPr>
          <p:cNvSpPr txBox="1"/>
          <p:nvPr/>
        </p:nvSpPr>
        <p:spPr>
          <a:xfrm>
            <a:off x="4690765" y="684352"/>
            <a:ext cx="148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00B050"/>
                </a:solidFill>
              </a:rPr>
              <a:t> النَّاسَ: 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2E5392-0A86-4713-AEB9-2AB9BA686083}"/>
              </a:ext>
            </a:extLst>
          </p:cNvPr>
          <p:cNvSpPr txBox="1"/>
          <p:nvPr/>
        </p:nvSpPr>
        <p:spPr>
          <a:xfrm>
            <a:off x="10120908" y="1217851"/>
            <a:ext cx="148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chemeClr val="accent1"/>
                </a:solidFill>
              </a:rPr>
              <a:t>أَزورُ</a:t>
            </a:r>
            <a:r>
              <a:rPr lang="ar-BH" sz="4000" b="1" dirty="0">
                <a:solidFill>
                  <a:srgbClr val="FF0000"/>
                </a:solidFill>
              </a:rPr>
              <a:t>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2CEF902-A89A-4236-A102-C4B4036011AA}"/>
              </a:ext>
            </a:extLst>
          </p:cNvPr>
          <p:cNvSpPr txBox="1"/>
          <p:nvPr/>
        </p:nvSpPr>
        <p:spPr>
          <a:xfrm>
            <a:off x="9396114" y="1232099"/>
            <a:ext cx="1283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00B050"/>
                </a:solidFill>
              </a:rPr>
              <a:t> النَّاسَ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F882146-A5FF-4520-AF93-3D269C0AE959}"/>
              </a:ext>
            </a:extLst>
          </p:cNvPr>
          <p:cNvSpPr txBox="1"/>
          <p:nvPr/>
        </p:nvSpPr>
        <p:spPr>
          <a:xfrm>
            <a:off x="10081022" y="1853198"/>
            <a:ext cx="148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BH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جَميلُ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E17294F-8B88-40E2-A996-AAFDF73FD56B}"/>
              </a:ext>
            </a:extLst>
          </p:cNvPr>
          <p:cNvSpPr txBox="1"/>
          <p:nvPr/>
        </p:nvSpPr>
        <p:spPr>
          <a:xfrm>
            <a:off x="7843837" y="1881694"/>
            <a:ext cx="148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مَطْلوبُ</a:t>
            </a:r>
            <a:r>
              <a:rPr lang="ar-BH" sz="4000" b="1" dirty="0">
                <a:solidFill>
                  <a:schemeClr val="accent5"/>
                </a:solidFill>
              </a:rPr>
              <a:t>  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2F38575-97DE-44BA-924F-A3F5C3AF2F81}"/>
              </a:ext>
            </a:extLst>
          </p:cNvPr>
          <p:cNvSpPr txBox="1"/>
          <p:nvPr/>
        </p:nvSpPr>
        <p:spPr>
          <a:xfrm>
            <a:off x="675680" y="1849021"/>
            <a:ext cx="148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مَحْبوبُ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7A0187B-5CBF-423C-B270-1F4A298425DF}"/>
              </a:ext>
            </a:extLst>
          </p:cNvPr>
          <p:cNvSpPr txBox="1"/>
          <p:nvPr/>
        </p:nvSpPr>
        <p:spPr>
          <a:xfrm>
            <a:off x="10158117" y="2465711"/>
            <a:ext cx="100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نَخْلي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F8048A2-591E-48F7-BDF0-E1CD2259B247}"/>
              </a:ext>
            </a:extLst>
          </p:cNvPr>
          <p:cNvSpPr txBox="1"/>
          <p:nvPr/>
        </p:nvSpPr>
        <p:spPr>
          <a:xfrm>
            <a:off x="8335864" y="2517041"/>
            <a:ext cx="1180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00B050"/>
                </a:solidFill>
              </a:rPr>
              <a:t> عا</a:t>
            </a:r>
            <a:r>
              <a:rPr lang="ar-BH" sz="4000" b="1" dirty="0">
                <a:solidFill>
                  <a:schemeClr val="accent4">
                    <a:lumMod val="75000"/>
                  </a:schemeClr>
                </a:solidFill>
              </a:rPr>
              <a:t>لي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76B787A-9921-4C0B-8D9B-69C27220F80A}"/>
              </a:ext>
            </a:extLst>
          </p:cNvPr>
          <p:cNvSpPr txBox="1"/>
          <p:nvPr/>
        </p:nvSpPr>
        <p:spPr>
          <a:xfrm>
            <a:off x="2675629" y="2429441"/>
            <a:ext cx="148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سِعْري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CF998C0-D912-4479-9C19-7EE080CF87FB}"/>
              </a:ext>
            </a:extLst>
          </p:cNvPr>
          <p:cNvSpPr txBox="1"/>
          <p:nvPr/>
        </p:nvSpPr>
        <p:spPr>
          <a:xfrm>
            <a:off x="752775" y="2469204"/>
            <a:ext cx="148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بِالْ</a:t>
            </a:r>
            <a:r>
              <a:rPr lang="ar-BH" sz="40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غا</a:t>
            </a:r>
            <a:r>
              <a:rPr lang="ar-BH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FF3DA48-C47C-44F0-95DA-88B918A5AB7B}"/>
              </a:ext>
            </a:extLst>
          </p:cNvPr>
          <p:cNvSpPr txBox="1"/>
          <p:nvPr/>
        </p:nvSpPr>
        <p:spPr>
          <a:xfrm>
            <a:off x="6746384" y="3032592"/>
            <a:ext cx="74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لي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5B249FE-FBC4-49F5-942C-66B884403724}"/>
              </a:ext>
            </a:extLst>
          </p:cNvPr>
          <p:cNvSpPr txBox="1"/>
          <p:nvPr/>
        </p:nvSpPr>
        <p:spPr>
          <a:xfrm>
            <a:off x="4973527" y="3040019"/>
            <a:ext cx="1226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أَكونُ</a:t>
            </a:r>
            <a:r>
              <a:rPr lang="ar-BH" sz="4000" b="1" dirty="0">
                <a:solidFill>
                  <a:srgbClr val="FF0000"/>
                </a:solidFill>
              </a:rPr>
              <a:t>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B2ECD79-3C1F-4863-B31E-163AD4F4196D}"/>
              </a:ext>
            </a:extLst>
          </p:cNvPr>
          <p:cNvSpPr txBox="1"/>
          <p:nvPr/>
        </p:nvSpPr>
        <p:spPr>
          <a:xfrm>
            <a:off x="4512462" y="3093527"/>
            <a:ext cx="86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00B050"/>
                </a:solidFill>
              </a:rPr>
              <a:t>أَنا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2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680" y="8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5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97A8A86-0E1D-496E-A2EC-4E79C280390A}"/>
              </a:ext>
            </a:extLst>
          </p:cNvPr>
          <p:cNvSpPr/>
          <p:nvPr/>
        </p:nvSpPr>
        <p:spPr>
          <a:xfrm>
            <a:off x="687901" y="4419491"/>
            <a:ext cx="10587122" cy="9978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4000" b="1" dirty="0">
                <a:solidFill>
                  <a:prstClr val="black"/>
                </a:solidFill>
              </a:rPr>
              <a:t>لاحِظْ أنَّ الْحَرْفَ الْساكِنَ لا يُعْتَبَرَ حَرْفَ </a:t>
            </a:r>
            <a:r>
              <a:rPr lang="ar-BH" sz="4000" b="1" dirty="0" smtClean="0">
                <a:solidFill>
                  <a:prstClr val="black"/>
                </a:solidFill>
              </a:rPr>
              <a:t>مَدٍ</a:t>
            </a:r>
            <a:r>
              <a:rPr lang="ar-SA" sz="4000" b="1" dirty="0" smtClean="0">
                <a:solidFill>
                  <a:prstClr val="black"/>
                </a:solidFill>
              </a:rPr>
              <a:t>.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1A0AB3F-3F24-4698-9054-AB8B1828B0EE}"/>
              </a:ext>
            </a:extLst>
          </p:cNvPr>
          <p:cNvSpPr/>
          <p:nvPr/>
        </p:nvSpPr>
        <p:spPr>
          <a:xfrm>
            <a:off x="1045567" y="1440652"/>
            <a:ext cx="4529138" cy="224552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6000" b="1" dirty="0">
                <a:solidFill>
                  <a:prstClr val="black"/>
                </a:solidFill>
              </a:rPr>
              <a:t>الصَّيْفُ </a:t>
            </a:r>
            <a:endParaRPr lang="en-US" sz="6000" b="1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A8F194-93A5-437F-AEDE-4B09DD1FEE8E}"/>
              </a:ext>
            </a:extLst>
          </p:cNvPr>
          <p:cNvSpPr txBox="1"/>
          <p:nvPr/>
        </p:nvSpPr>
        <p:spPr>
          <a:xfrm>
            <a:off x="5574705" y="150810"/>
            <a:ext cx="643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</a:rPr>
              <a:t>لِنَتَعَرفْ الْفَرْقَ بين الْكَلِماتِ التَّالِيَة: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B770598-2AFA-4C82-BDFB-1C5B586B337F}"/>
              </a:ext>
            </a:extLst>
          </p:cNvPr>
          <p:cNvSpPr/>
          <p:nvPr/>
        </p:nvSpPr>
        <p:spPr>
          <a:xfrm>
            <a:off x="6745885" y="1440652"/>
            <a:ext cx="4529138" cy="224552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BH" sz="6000" b="1" dirty="0">
                <a:solidFill>
                  <a:prstClr val="black"/>
                </a:solidFill>
              </a:rPr>
              <a:t>الضَّيْفُ </a:t>
            </a:r>
            <a:endParaRPr lang="en-US" sz="6000" b="1" dirty="0">
              <a:solidFill>
                <a:prstClr val="black"/>
              </a:solidFill>
            </a:endParaRPr>
          </a:p>
        </p:txBody>
      </p:sp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967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1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وفَّقَكَ الله</a:t>
            </a:r>
          </a:p>
        </p:txBody>
      </p:sp>
      <p:pic>
        <p:nvPicPr>
          <p:cNvPr id="2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218" y="6061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1200</TotalTime>
  <Words>146</Words>
  <Application>Microsoft Office PowerPoint</Application>
  <PresentationFormat>ملء الشاشة</PresentationFormat>
  <Paragraphs>58</Paragraphs>
  <Slides>7</Slides>
  <Notes>2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Sultan bold</vt:lpstr>
      <vt:lpstr>Times New Roman</vt:lpstr>
      <vt:lpstr>قالب الدروس</vt:lpstr>
      <vt:lpstr>عرض تقديمي في PowerPoint</vt:lpstr>
      <vt:lpstr>عرض تقديمي في PowerPoint</vt:lpstr>
      <vt:lpstr>عرض تقديمي في PowerPoint</vt:lpstr>
      <vt:lpstr>لِنُجَرِدْ الْحُروفَ الْمَمْدودَةَ فيما يَلي: 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hamad 95</cp:lastModifiedBy>
  <cp:revision>92</cp:revision>
  <dcterms:created xsi:type="dcterms:W3CDTF">2020-03-05T05:51:51Z</dcterms:created>
  <dcterms:modified xsi:type="dcterms:W3CDTF">2020-03-29T04:33:37Z</dcterms:modified>
</cp:coreProperties>
</file>