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8" r:id="rId20"/>
    <p:sldId id="280" r:id="rId21"/>
    <p:sldId id="282" r:id="rId22"/>
    <p:sldId id="281" r:id="rId23"/>
    <p:sldId id="284" r:id="rId24"/>
    <p:sldId id="285" r:id="rId25"/>
    <p:sldId id="283" r:id="rId26"/>
    <p:sldId id="286" r:id="rId27"/>
    <p:sldId id="288" r:id="rId28"/>
    <p:sldId id="289" r:id="rId29"/>
    <p:sldId id="287" r:id="rId3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81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39.wmf"/><Relationship Id="rId1" Type="http://schemas.openxmlformats.org/officeDocument/2006/relationships/image" Target="../media/image47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E2B16A-79C2-40B7-8DB0-1CAC7B8D74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4B78B-6A83-49E4-AD88-677FBBA06A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170BC5-9D9A-4E2C-9C6B-A21CA65FB684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4C4193-9DF7-4071-BCFE-9A7741D33E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85B66E8-810B-4C5B-BD13-611EF9C82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7B201-7E64-4476-BFFA-F4AF61E775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CA886-98AA-431B-9A4D-39CC275DF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38E703D4-2C1C-4CFD-9FEF-D035FB556C2E}" type="slidenum">
              <a:rPr lang="ar-SA" altLang="ar-SA"/>
              <a:pPr/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صورة الشريحة 1">
            <a:extLst>
              <a:ext uri="{FF2B5EF4-FFF2-40B4-BE49-F238E27FC236}">
                <a16:creationId xmlns:a16="http://schemas.microsoft.com/office/drawing/2014/main" id="{71DA10E5-03DA-4613-806E-B3A67E2A42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عنصر نائب للملاحظات 2">
            <a:extLst>
              <a:ext uri="{FF2B5EF4-FFF2-40B4-BE49-F238E27FC236}">
                <a16:creationId xmlns:a16="http://schemas.microsoft.com/office/drawing/2014/main" id="{F363080D-135F-46E8-99B0-A8E1BD7B5E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2772" name="عنصر نائب لرقم الشريحة 3">
            <a:extLst>
              <a:ext uri="{FF2B5EF4-FFF2-40B4-BE49-F238E27FC236}">
                <a16:creationId xmlns:a16="http://schemas.microsoft.com/office/drawing/2014/main" id="{D74F7A62-7EB8-4BAC-8BE8-1FF6290B3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6E82A4-15F6-477A-BD9A-4267E96B7678}" type="slidenum">
              <a:rPr lang="ar-SA" altLang="ar-SA"/>
              <a:pPr eaLnBrk="1" hangingPunct="1"/>
              <a:t>23</a:t>
            </a:fld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29E43-84E3-4CE8-8FC2-6EE1CE3B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AD7E-8368-4E60-8421-8F67E641AA97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67833-E16E-4C93-87D1-2672F733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3F40E-097E-49C6-B2D2-7EFE18F3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35F6C-E581-4D26-900F-DD7DE81B888A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6936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E8A9E-4787-4A08-9E4C-78DB1B5B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E212-AF0C-42B0-9D49-1B1E51A73F4A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6C9BE-13CD-4224-97EB-E1854964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CC2CF-113C-4023-A048-9729D301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BEC16-0B21-49CB-BE66-0F3874C29AFC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68089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65A8B-703D-42FB-8085-1A5BCA2A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1CC22-71B5-4E64-B77C-AE232FCE11F6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EDD80-9745-45DC-8BBF-B3E2B4EF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4D0A9-DE81-4379-B0E9-E648E0B0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6BF1A-18EC-433D-82CE-9802CF701CB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6276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D9230-DDDF-4BE7-A910-1C10E192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9CB4-8C3F-47F1-86D3-7652C77D2E99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FCB50-DF6F-4794-BFF0-A4DFE7C4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308E9-1FBE-4324-AA8F-F38772EB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FF078-AFB1-4E27-8A8E-AD909E65D40F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31676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AAE03-22EE-4B57-90F0-BFAEB07B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4181-3FBB-45FD-A28E-4FCE7E7BF932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CEBC6-C7A2-473E-BC81-AD3C7C3A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AADFF-934B-4885-B42A-CC185232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E7D13-2811-4286-9F71-122B90B453BF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13155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368AB1-F1FB-48DC-8883-8680724C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CA92-DF0F-4C47-B3DD-3F9575232067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4E790E-39B4-4470-B577-96B3B534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6EFF8D-B2C5-4094-BCFB-3D4FE8C6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16DA7-A57F-49D7-977A-51E38749B34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8045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E03DAE-BBDF-4F91-BBC9-11CCBD17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2F98F-1DDE-4360-8082-E51B3DA92934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CC89A7-B370-4277-98FF-B2F4B5A9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AAACAB-EF67-4F1D-9DC9-AA0AFCDB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2BAF3-7D8F-44D2-989D-85E1BD56F0E6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80277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A987B4-0A11-4DC5-9C73-C1EBFE9D1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78CD1-ECD1-43A8-B072-C13F73460909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6EE579-EE64-47FE-AECA-D0A01468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7EA942-A92F-4AC2-948A-852BCA7A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B0435-084C-40FD-B3FE-FB89D290BDF1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66716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D8C4BF3-1701-4F91-831A-FEB329BE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6C44-4421-4149-99B7-126607262056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153996-F5D4-4D4A-A88E-95F86E13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6E89F7-B3FA-49C5-B613-F2F11BCA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3FE78-96ED-4ECA-87C7-FCF62E38B636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45003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46AB13-9E35-4ABA-BE87-0879B3CE0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0C764-61D0-494F-95C9-407BC2176906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A872A0-A2FB-4FF9-B565-E73AC02C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B7D653-8917-41C4-837E-033D0E03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3ACCC-C80F-4DF1-A60D-C3B4E8DEEA28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6679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EB4824-2250-4AE4-ADEA-86CC63B1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A3166-AA78-4F73-B2BA-4312E279F70B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B3D731-CA72-468E-A901-53DD26C1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EBB083-A403-4346-928F-708EF92D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BE139-93C1-4826-AD67-51AA18AD428E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9407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DB20F394-F0CC-4E02-A4AA-0E6AC4ED8E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1CFAA298-C06D-4EF7-B7B4-F373A9E836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B9708-24D7-4DAE-855C-A6F3046A6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E80D99-0EE0-4B75-B6FB-91295300641A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FD97C-0DF7-4897-B011-3A6FB4133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D7627-50C9-42F0-82BC-53C0FF8CB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C97F482-2481-4108-912D-2CF18A06E79F}" type="slidenum">
              <a:rPr lang="ar-SA" altLang="ar-SA"/>
              <a:pPr/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emf"/><Relationship Id="rId5" Type="http://schemas.openxmlformats.org/officeDocument/2006/relationships/image" Target="../media/image4.png"/><Relationship Id="rId10" Type="http://schemas.openxmlformats.org/officeDocument/2006/relationships/image" Target="../media/image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slide" Target="slide6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slide" Target="slide4.xml"/><Relationship Id="rId11" Type="http://schemas.openxmlformats.org/officeDocument/2006/relationships/oleObject" Target="../embeddings/oleObject4.bin"/><Relationship Id="rId5" Type="http://schemas.openxmlformats.org/officeDocument/2006/relationships/slide" Target="slide3.xml"/><Relationship Id="rId10" Type="http://schemas.openxmlformats.org/officeDocument/2006/relationships/image" Target="../media/image39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0.wmf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4.png"/><Relationship Id="rId5" Type="http://schemas.openxmlformats.org/officeDocument/2006/relationships/image" Target="../media/image38.w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52.wmf"/><Relationship Id="rId26" Type="http://schemas.openxmlformats.org/officeDocument/2006/relationships/image" Target="../media/image56.wmf"/><Relationship Id="rId3" Type="http://schemas.openxmlformats.org/officeDocument/2006/relationships/image" Target="../media/image59.png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29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55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28" Type="http://schemas.openxmlformats.org/officeDocument/2006/relationships/image" Target="../media/image57.wmf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14.bin"/><Relationship Id="rId31" Type="http://schemas.openxmlformats.org/officeDocument/2006/relationships/slide" Target="slide2.xml"/><Relationship Id="rId4" Type="http://schemas.openxmlformats.org/officeDocument/2006/relationships/image" Target="../media/image60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50.wmf"/><Relationship Id="rId22" Type="http://schemas.openxmlformats.org/officeDocument/2006/relationships/image" Target="../media/image54.wmf"/><Relationship Id="rId27" Type="http://schemas.openxmlformats.org/officeDocument/2006/relationships/oleObject" Target="../embeddings/oleObject18.bin"/><Relationship Id="rId30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70.png"/><Relationship Id="rId3" Type="http://schemas.openxmlformats.org/officeDocument/2006/relationships/image" Target="../media/image68.jpeg"/><Relationship Id="rId7" Type="http://schemas.openxmlformats.org/officeDocument/2006/relationships/image" Target="../media/image65.wmf"/><Relationship Id="rId12" Type="http://schemas.openxmlformats.org/officeDocument/2006/relationships/image" Target="../media/image6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6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>
            <a:extLst>
              <a:ext uri="{FF2B5EF4-FFF2-40B4-BE49-F238E27FC236}">
                <a16:creationId xmlns:a16="http://schemas.microsoft.com/office/drawing/2014/main" id="{53E032A0-07D5-4A8E-BCE8-B2E05AF8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25507D0-732E-412B-AA28-AFF4A1173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4108450"/>
            <a:ext cx="23431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>
            <a:extLst>
              <a:ext uri="{FF2B5EF4-FFF2-40B4-BE49-F238E27FC236}">
                <a16:creationId xmlns:a16="http://schemas.microsoft.com/office/drawing/2014/main" id="{7694CAF1-738D-4734-AC1C-6689927DC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5447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مجموعة 51">
            <a:extLst>
              <a:ext uri="{FF2B5EF4-FFF2-40B4-BE49-F238E27FC236}">
                <a16:creationId xmlns:a16="http://schemas.microsoft.com/office/drawing/2014/main" id="{127CA896-38F6-47BF-B655-7EECEF8FF802}"/>
              </a:ext>
            </a:extLst>
          </p:cNvPr>
          <p:cNvGrpSpPr>
            <a:grpSpLocks/>
          </p:cNvGrpSpPr>
          <p:nvPr/>
        </p:nvGrpSpPr>
        <p:grpSpPr bwMode="auto">
          <a:xfrm>
            <a:off x="1590675" y="5445125"/>
            <a:ext cx="1885950" cy="1225550"/>
            <a:chOff x="3851920" y="5445224"/>
            <a:chExt cx="1885950" cy="1225674"/>
          </a:xfrm>
        </p:grpSpPr>
        <p:sp>
          <p:nvSpPr>
            <p:cNvPr id="8" name="مستطيل 50">
              <a:extLst>
                <a:ext uri="{FF2B5EF4-FFF2-40B4-BE49-F238E27FC236}">
                  <a16:creationId xmlns:a16="http://schemas.microsoft.com/office/drawing/2014/main" id="{8BE9A732-8D03-429D-A103-A9D4EFCC1FEB}"/>
                </a:ext>
              </a:extLst>
            </p:cNvPr>
            <p:cNvSpPr/>
            <p:nvPr/>
          </p:nvSpPr>
          <p:spPr>
            <a:xfrm>
              <a:off x="4499620" y="5445224"/>
              <a:ext cx="647700" cy="2159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pic>
          <p:nvPicPr>
            <p:cNvPr id="1041" name="Picture 2">
              <a:extLst>
                <a:ext uri="{FF2B5EF4-FFF2-40B4-BE49-F238E27FC236}">
                  <a16:creationId xmlns:a16="http://schemas.microsoft.com/office/drawing/2014/main" id="{89D74508-1654-4E8A-A1D5-F4209060B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5661248"/>
              <a:ext cx="1885950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4">
            <a:extLst>
              <a:ext uri="{FF2B5EF4-FFF2-40B4-BE49-F238E27FC236}">
                <a16:creationId xmlns:a16="http://schemas.microsoft.com/office/drawing/2014/main" id="{BBDFEDE0-D0BA-4BD5-9209-AF6C47EB4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5516563"/>
            <a:ext cx="1328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26">
            <a:extLst>
              <a:ext uri="{FF2B5EF4-FFF2-40B4-BE49-F238E27FC236}">
                <a16:creationId xmlns:a16="http://schemas.microsoft.com/office/drawing/2014/main" id="{B6812CB6-9A3F-4A33-A604-F232A32F0B0D}"/>
              </a:ext>
            </a:extLst>
          </p:cNvPr>
          <p:cNvSpPr/>
          <p:nvPr/>
        </p:nvSpPr>
        <p:spPr>
          <a:xfrm>
            <a:off x="2238375" y="4941888"/>
            <a:ext cx="649288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</a:t>
            </a:r>
            <a:endParaRPr lang="ar-SA" sz="2400" dirty="0"/>
          </a:p>
        </p:txBody>
      </p:sp>
      <p:grpSp>
        <p:nvGrpSpPr>
          <p:cNvPr id="1033" name="مجموعة 40">
            <a:extLst>
              <a:ext uri="{FF2B5EF4-FFF2-40B4-BE49-F238E27FC236}">
                <a16:creationId xmlns:a16="http://schemas.microsoft.com/office/drawing/2014/main" id="{C8EF49FA-2B98-42D7-A85D-8EE03C75FA16}"/>
              </a:ext>
            </a:extLst>
          </p:cNvPr>
          <p:cNvGrpSpPr>
            <a:grpSpLocks/>
          </p:cNvGrpSpPr>
          <p:nvPr/>
        </p:nvGrpSpPr>
        <p:grpSpPr bwMode="auto">
          <a:xfrm>
            <a:off x="511175" y="5157788"/>
            <a:ext cx="1727200" cy="368300"/>
            <a:chOff x="2771800" y="5157192"/>
            <a:chExt cx="1728192" cy="369332"/>
          </a:xfrm>
        </p:grpSpPr>
        <p:cxnSp>
          <p:nvCxnSpPr>
            <p:cNvPr id="13" name="رابط كسهم مستقيم 36">
              <a:extLst>
                <a:ext uri="{FF2B5EF4-FFF2-40B4-BE49-F238E27FC236}">
                  <a16:creationId xmlns:a16="http://schemas.microsoft.com/office/drawing/2014/main" id="{31F62265-3283-43EC-B561-B4DFF52D7F48}"/>
                </a:ext>
              </a:extLst>
            </p:cNvPr>
            <p:cNvCxnSpPr/>
            <p:nvPr/>
          </p:nvCxnSpPr>
          <p:spPr>
            <a:xfrm flipH="1">
              <a:off x="3564418" y="5373697"/>
              <a:ext cx="93557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9" name="مربع نص 39">
              <a:extLst>
                <a:ext uri="{FF2B5EF4-FFF2-40B4-BE49-F238E27FC236}">
                  <a16:creationId xmlns:a16="http://schemas.microsoft.com/office/drawing/2014/main" id="{32C02FE9-5CF7-447C-B42A-0D9246F36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800" y="5157192"/>
              <a:ext cx="8947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altLang="ar-SA">
                  <a:latin typeface="Calibri" panose="020F0502020204030204" pitchFamily="34" charset="0"/>
                </a:rPr>
                <a:t>Friction</a:t>
              </a:r>
              <a:endParaRPr lang="ar-SA" altLang="ar-SA">
                <a:latin typeface="Calibri" panose="020F0502020204030204" pitchFamily="34" charset="0"/>
              </a:endParaRPr>
            </a:p>
          </p:txBody>
        </p:sp>
      </p:grpSp>
      <p:pic>
        <p:nvPicPr>
          <p:cNvPr id="1034" name="Picture 6">
            <a:extLst>
              <a:ext uri="{FF2B5EF4-FFF2-40B4-BE49-F238E27FC236}">
                <a16:creationId xmlns:a16="http://schemas.microsoft.com/office/drawing/2014/main" id="{1DE3EFE9-97C3-408E-B986-417C4B5F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5013325"/>
            <a:ext cx="18288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" name="مجموعة 44">
            <a:extLst>
              <a:ext uri="{FF2B5EF4-FFF2-40B4-BE49-F238E27FC236}">
                <a16:creationId xmlns:a16="http://schemas.microsoft.com/office/drawing/2014/main" id="{7FDA7238-7186-47A7-B3F1-A8763BBA7F7B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4556125"/>
            <a:ext cx="3319462" cy="631825"/>
            <a:chOff x="2887216" y="4556125"/>
            <a:chExt cx="3319909" cy="631168"/>
          </a:xfrm>
        </p:grpSpPr>
        <p:cxnSp>
          <p:nvCxnSpPr>
            <p:cNvPr id="17" name="رابط كسهم مستقيم 42">
              <a:extLst>
                <a:ext uri="{FF2B5EF4-FFF2-40B4-BE49-F238E27FC236}">
                  <a16:creationId xmlns:a16="http://schemas.microsoft.com/office/drawing/2014/main" id="{6C0E76AC-F79A-4C46-B960-A23180E079D1}"/>
                </a:ext>
              </a:extLst>
            </p:cNvPr>
            <p:cNvCxnSpPr>
              <a:stCxn id="15" idx="1"/>
            </p:cNvCxnSpPr>
            <p:nvPr/>
          </p:nvCxnSpPr>
          <p:spPr>
            <a:xfrm flipV="1">
              <a:off x="2887216" y="5157162"/>
              <a:ext cx="1008198" cy="30131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6" name="Object 3">
              <a:extLst>
                <a:ext uri="{FF2B5EF4-FFF2-40B4-BE49-F238E27FC236}">
                  <a16:creationId xmlns:a16="http://schemas.microsoft.com/office/drawing/2014/main" id="{EF8B945F-9FC3-44EB-9F1E-55A68A9A63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40425" y="4556125"/>
            <a:ext cx="266700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Equation" r:id="rId9" imgW="139680" imgH="203040" progId="Equation.3">
                    <p:embed/>
                  </p:oleObj>
                </mc:Choice>
                <mc:Fallback>
                  <p:oleObj name="Equation" r:id="rId9" imgW="13968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0425" y="4556125"/>
                          <a:ext cx="266700" cy="388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36" name="Picture 9">
            <a:extLst>
              <a:ext uri="{FF2B5EF4-FFF2-40B4-BE49-F238E27FC236}">
                <a16:creationId xmlns:a16="http://schemas.microsoft.com/office/drawing/2014/main" id="{77826405-A68F-4295-9F6A-25D6D39B4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4638"/>
            <a:ext cx="21605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912AAFB3-21E5-4C90-A1C4-0D4797B79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185988"/>
            <a:ext cx="7323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800">
                <a:latin typeface="Calibri" panose="020F0502020204030204" pitchFamily="34" charset="0"/>
              </a:rPr>
              <a:t>From Newton’s second law </a:t>
            </a:r>
            <a:r>
              <a:rPr lang="en-US" altLang="ar-SA" sz="2800">
                <a:latin typeface="Calibri" panose="020F0502020204030204" pitchFamily="34" charset="0"/>
              </a:rPr>
              <a:t>the SI unit of force is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A4D9D4FE-6F7F-4301-A736-35DE3B1C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24175"/>
            <a:ext cx="4392612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مربع نص 3">
            <a:extLst>
              <a:ext uri="{FF2B5EF4-FFF2-40B4-BE49-F238E27FC236}">
                <a16:creationId xmlns:a16="http://schemas.microsoft.com/office/drawing/2014/main" id="{8F20EAAF-756E-4595-A706-7E71FEF0D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03738"/>
            <a:ext cx="86471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800"/>
              <a:t>Draw x and y coordinates.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800"/>
              <a:t>The body is represented by a dot at the origin.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800"/>
              <a:t>Each Force on the body is drawn as a vector arrow</a:t>
            </a:r>
          </a:p>
          <a:p>
            <a:pPr algn="l" rtl="0" eaLnBrk="1" hangingPunct="1"/>
            <a:r>
              <a:rPr lang="en-US" altLang="ar-SA" sz="2800"/>
              <a:t> with its tail on the body.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endParaRPr lang="ar-SA" altLang="ar-SA"/>
          </a:p>
        </p:txBody>
      </p:sp>
      <p:sp>
        <p:nvSpPr>
          <p:cNvPr id="17411" name="مربع نص 4">
            <a:extLst>
              <a:ext uri="{FF2B5EF4-FFF2-40B4-BE49-F238E27FC236}">
                <a16:creationId xmlns:a16="http://schemas.microsoft.com/office/drawing/2014/main" id="{2AA54154-AE46-468A-938F-95A464381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995738"/>
            <a:ext cx="3757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3200" i="1" u="sng">
                <a:solidFill>
                  <a:srgbClr val="FF0000"/>
                </a:solidFill>
              </a:rPr>
              <a:t>Free -body diagram</a:t>
            </a:r>
            <a:endParaRPr lang="ar-SA" altLang="ar-SA" sz="3200" i="1" u="sng">
              <a:solidFill>
                <a:srgbClr val="FF0000"/>
              </a:solidFill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B9D0DCEE-7225-4215-ADFC-4A18E071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420938"/>
            <a:ext cx="8893175" cy="1152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1EC90F-27B0-4E83-9BE2-23B818270832}"/>
              </a:ext>
            </a:extLst>
          </p:cNvPr>
          <p:cNvCxnSpPr/>
          <p:nvPr/>
        </p:nvCxnSpPr>
        <p:spPr>
          <a:xfrm>
            <a:off x="5724525" y="2924175"/>
            <a:ext cx="2879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66D17C-EF57-4E37-A914-360EE728F3FA}"/>
              </a:ext>
            </a:extLst>
          </p:cNvPr>
          <p:cNvCxnSpPr/>
          <p:nvPr/>
        </p:nvCxnSpPr>
        <p:spPr>
          <a:xfrm>
            <a:off x="34925" y="3213100"/>
            <a:ext cx="1081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D7D05EAD-A562-4610-8FB6-1E59A750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5274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>
            <a:extLst>
              <a:ext uri="{FF2B5EF4-FFF2-40B4-BE49-F238E27FC236}">
                <a16:creationId xmlns:a16="http://schemas.microsoft.com/office/drawing/2014/main" id="{6BF4147A-6125-42A3-8212-9F5CD95E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89138"/>
            <a:ext cx="611981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D96F09-2602-468A-8DB8-09D7752050B6}"/>
              </a:ext>
            </a:extLst>
          </p:cNvPr>
          <p:cNvCxnSpPr/>
          <p:nvPr/>
        </p:nvCxnSpPr>
        <p:spPr>
          <a:xfrm>
            <a:off x="2771775" y="4149725"/>
            <a:ext cx="3435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E2C62C-E2BB-4D4F-B3ED-4BF4A3CA26D4}"/>
              </a:ext>
            </a:extLst>
          </p:cNvPr>
          <p:cNvCxnSpPr/>
          <p:nvPr/>
        </p:nvCxnSpPr>
        <p:spPr>
          <a:xfrm>
            <a:off x="107950" y="4437063"/>
            <a:ext cx="27352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7">
            <a:extLst>
              <a:ext uri="{FF2B5EF4-FFF2-40B4-BE49-F238E27FC236}">
                <a16:creationId xmlns:a16="http://schemas.microsoft.com/office/drawing/2014/main" id="{24C326DE-DC62-4999-9295-89B76061B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2060575"/>
            <a:ext cx="22018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مربع نص 4">
            <a:extLst>
              <a:ext uri="{FF2B5EF4-FFF2-40B4-BE49-F238E27FC236}">
                <a16:creationId xmlns:a16="http://schemas.microsoft.com/office/drawing/2014/main" id="{EB4941B0-0931-4E83-A3D6-86F06237E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292600"/>
            <a:ext cx="287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400">
                <a:solidFill>
                  <a:srgbClr val="FF0000"/>
                </a:solidFill>
              </a:rPr>
              <a:t>Free -body diagram</a:t>
            </a:r>
            <a:endParaRPr lang="ar-SA" altLang="ar-SA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6A5F5D39-8784-4603-9AE1-AF3991827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87813"/>
            <a:ext cx="20320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>
            <a:extLst>
              <a:ext uri="{FF2B5EF4-FFF2-40B4-BE49-F238E27FC236}">
                <a16:creationId xmlns:a16="http://schemas.microsoft.com/office/drawing/2014/main" id="{58D3D88F-AA1C-46B1-8435-0808B6E98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84313"/>
            <a:ext cx="21383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66DAC59F-DE92-4380-8417-2C8A8D5A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92338"/>
            <a:ext cx="6624638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3A315237-E8F0-413B-868B-FAD9A4BFB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345598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>
            <a:extLst>
              <a:ext uri="{FF2B5EF4-FFF2-40B4-BE49-F238E27FC236}">
                <a16:creationId xmlns:a16="http://schemas.microsoft.com/office/drawing/2014/main" id="{0F8D2BF3-F048-42DF-842B-02D2408D3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44675"/>
            <a:ext cx="21875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5AED94-5C83-40C3-86C1-255ED3CC6B4E}"/>
              </a:ext>
            </a:extLst>
          </p:cNvPr>
          <p:cNvCxnSpPr/>
          <p:nvPr/>
        </p:nvCxnSpPr>
        <p:spPr>
          <a:xfrm>
            <a:off x="179388" y="4005263"/>
            <a:ext cx="655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C99806-BAE8-4DB1-A214-FA79B2FDBBB6}"/>
              </a:ext>
            </a:extLst>
          </p:cNvPr>
          <p:cNvCxnSpPr/>
          <p:nvPr/>
        </p:nvCxnSpPr>
        <p:spPr>
          <a:xfrm>
            <a:off x="179388" y="4292600"/>
            <a:ext cx="30972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8667D881-3D8D-4334-9886-032713CB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944688"/>
            <a:ext cx="8229600" cy="882650"/>
          </a:xfrm>
        </p:spPr>
        <p:txBody>
          <a:bodyPr/>
          <a:lstStyle/>
          <a:p>
            <a:pPr rtl="0"/>
            <a:r>
              <a:rPr lang="en-US" altLang="ar-SA" sz="4000" b="1"/>
              <a:t>Some particular forces</a:t>
            </a:r>
            <a:endParaRPr lang="ar-SA" altLang="ar-SA" sz="4000" b="1"/>
          </a:p>
        </p:txBody>
      </p:sp>
      <p:sp>
        <p:nvSpPr>
          <p:cNvPr id="11" name="مربع نص 10">
            <a:hlinkClick r:id="rId2" action="ppaction://hlinksldjump"/>
            <a:extLst>
              <a:ext uri="{FF2B5EF4-FFF2-40B4-BE49-F238E27FC236}">
                <a16:creationId xmlns:a16="http://schemas.microsoft.com/office/drawing/2014/main" id="{0EFC2806-9160-4320-8630-8F8645B81F42}"/>
              </a:ext>
            </a:extLst>
          </p:cNvPr>
          <p:cNvSpPr txBox="1"/>
          <p:nvPr/>
        </p:nvSpPr>
        <p:spPr>
          <a:xfrm>
            <a:off x="179388" y="3213100"/>
            <a:ext cx="2136775" cy="830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/>
              <a:t>Gravitational </a:t>
            </a:r>
          </a:p>
          <a:p>
            <a:pPr algn="l" rtl="0">
              <a:defRPr/>
            </a:pPr>
            <a:r>
              <a:rPr lang="en-US" sz="2400" b="1" dirty="0"/>
              <a:t>      force</a:t>
            </a:r>
            <a:endParaRPr lang="ar-SA" sz="2400" b="1" dirty="0"/>
          </a:p>
        </p:txBody>
      </p:sp>
      <p:sp>
        <p:nvSpPr>
          <p:cNvPr id="12" name="مربع نص 11">
            <a:hlinkClick r:id="rId3" action="ppaction://hlinksldjump"/>
            <a:extLst>
              <a:ext uri="{FF2B5EF4-FFF2-40B4-BE49-F238E27FC236}">
                <a16:creationId xmlns:a16="http://schemas.microsoft.com/office/drawing/2014/main" id="{143F96B6-97D1-4876-800E-4FD4A7459265}"/>
              </a:ext>
            </a:extLst>
          </p:cNvPr>
          <p:cNvSpPr txBox="1"/>
          <p:nvPr/>
        </p:nvSpPr>
        <p:spPr>
          <a:xfrm>
            <a:off x="2627313" y="3213100"/>
            <a:ext cx="2160587" cy="4619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/>
              <a:t>Normal force</a:t>
            </a:r>
            <a:endParaRPr lang="ar-SA" sz="2400" b="1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60B539A-8C94-45CD-BC43-41E57BD38976}"/>
              </a:ext>
            </a:extLst>
          </p:cNvPr>
          <p:cNvSpPr txBox="1"/>
          <p:nvPr/>
        </p:nvSpPr>
        <p:spPr>
          <a:xfrm>
            <a:off x="5364163" y="3213100"/>
            <a:ext cx="1193800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l" rtl="0">
              <a:defRPr/>
            </a:pPr>
            <a:r>
              <a:rPr lang="en-US" sz="2400" dirty="0"/>
              <a:t>Friction</a:t>
            </a:r>
            <a:endParaRPr lang="ar-SA" sz="2400" dirty="0"/>
          </a:p>
        </p:txBody>
      </p:sp>
      <p:sp>
        <p:nvSpPr>
          <p:cNvPr id="14" name="مربع نص 13">
            <a:hlinkClick r:id="rId3" action="ppaction://hlinksldjump"/>
            <a:extLst>
              <a:ext uri="{FF2B5EF4-FFF2-40B4-BE49-F238E27FC236}">
                <a16:creationId xmlns:a16="http://schemas.microsoft.com/office/drawing/2014/main" id="{B25EFA28-EAF8-4883-B9FB-6839C694EBA6}"/>
              </a:ext>
            </a:extLst>
          </p:cNvPr>
          <p:cNvSpPr txBox="1"/>
          <p:nvPr/>
        </p:nvSpPr>
        <p:spPr>
          <a:xfrm>
            <a:off x="7789863" y="3213100"/>
            <a:ext cx="1246187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l" rtl="0">
              <a:defRPr/>
            </a:pPr>
            <a:r>
              <a:rPr lang="en-US" sz="2400" dirty="0"/>
              <a:t>Tension</a:t>
            </a:r>
            <a:endParaRPr lang="ar-SA" sz="2400" dirty="0"/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3B92C65B-F018-4068-AED5-14DF866EAD36}"/>
              </a:ext>
            </a:extLst>
          </p:cNvPr>
          <p:cNvCxnSpPr/>
          <p:nvPr/>
        </p:nvCxnSpPr>
        <p:spPr>
          <a:xfrm>
            <a:off x="2555875" y="2852738"/>
            <a:ext cx="0" cy="3384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8D6F80E9-A729-4C90-ABEB-06154DA1EDEF}"/>
              </a:ext>
            </a:extLst>
          </p:cNvPr>
          <p:cNvCxnSpPr/>
          <p:nvPr/>
        </p:nvCxnSpPr>
        <p:spPr>
          <a:xfrm>
            <a:off x="5003800" y="2852738"/>
            <a:ext cx="0" cy="3384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62CEBB03-C7BE-4022-A2E5-95329484C261}"/>
              </a:ext>
            </a:extLst>
          </p:cNvPr>
          <p:cNvCxnSpPr/>
          <p:nvPr/>
        </p:nvCxnSpPr>
        <p:spPr>
          <a:xfrm>
            <a:off x="7308850" y="2852738"/>
            <a:ext cx="0" cy="3384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43C68D2-5253-458E-A578-DE87E34AD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65625"/>
            <a:ext cx="24844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/>
              <a:t>It is the force that the</a:t>
            </a:r>
          </a:p>
          <a:p>
            <a:pPr algn="l" rtl="0" eaLnBrk="1" hangingPunct="1"/>
            <a:r>
              <a:rPr lang="en-US" altLang="ar-SA"/>
              <a:t>Earth exerts on any object.</a:t>
            </a:r>
          </a:p>
          <a:p>
            <a:pPr algn="l" rtl="0" eaLnBrk="1" hangingPunct="1"/>
            <a:r>
              <a:rPr lang="en-US" altLang="ar-SA"/>
              <a:t>It is directed toward the center of the Earth. </a:t>
            </a:r>
            <a:endParaRPr lang="ar-SA" alt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E80A50D-1962-4452-85B7-10853328B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860800"/>
            <a:ext cx="23764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/>
              <a:t>When a body presses against a surface, the surface deforms and </a:t>
            </a:r>
          </a:p>
          <a:p>
            <a:pPr algn="l" rtl="0" eaLnBrk="1" hangingPunct="1"/>
            <a:r>
              <a:rPr lang="en-US" altLang="ar-SA"/>
              <a:t>pushes on the body </a:t>
            </a:r>
          </a:p>
          <a:p>
            <a:pPr algn="l" rtl="0" eaLnBrk="1" hangingPunct="1"/>
            <a:r>
              <a:rPr lang="en-US" altLang="ar-SA"/>
              <a:t>with a normal force perpendicular to the  contact surface.</a:t>
            </a:r>
            <a:endParaRPr lang="ar-SA" altLang="ar-SA"/>
          </a:p>
        </p:txBody>
      </p:sp>
      <p:pic>
        <p:nvPicPr>
          <p:cNvPr id="15" name="Picture 13" descr="F05_09">
            <a:extLst>
              <a:ext uri="{FF2B5EF4-FFF2-40B4-BE49-F238E27FC236}">
                <a16:creationId xmlns:a16="http://schemas.microsoft.com/office/drawing/2014/main" id="{F3033558-92DD-4FDA-8761-76B0B516D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97425"/>
            <a:ext cx="20161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663FA84F-DD07-4278-92AA-41A8A8995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149725"/>
            <a:ext cx="1835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/>
              <a:t>This is the force</a:t>
            </a:r>
          </a:p>
          <a:p>
            <a:pPr algn="l" rtl="0" eaLnBrk="1" hangingPunct="1"/>
            <a:r>
              <a:rPr lang="en-US" altLang="ar-SA"/>
              <a:t> exerted by </a:t>
            </a:r>
          </a:p>
          <a:p>
            <a:pPr algn="l" rtl="0" eaLnBrk="1" hangingPunct="1"/>
            <a:r>
              <a:rPr lang="en-US" altLang="ar-SA"/>
              <a:t>a rope or a cable attached </a:t>
            </a:r>
          </a:p>
          <a:p>
            <a:pPr algn="l" rtl="0" eaLnBrk="1" hangingPunct="1"/>
            <a:r>
              <a:rPr lang="en-US" altLang="ar-SA"/>
              <a:t>to an object. </a:t>
            </a:r>
            <a:endParaRPr lang="ar-SA" alt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DE30173-AFE2-4F10-8271-5F5729CE7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292600"/>
            <a:ext cx="2543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/>
              <a:t>The force that opposes</a:t>
            </a:r>
          </a:p>
          <a:p>
            <a:pPr algn="l" rtl="0" eaLnBrk="1" hangingPunct="1"/>
            <a:r>
              <a:rPr lang="en-US" altLang="ar-SA"/>
              <a:t>the motion</a:t>
            </a:r>
            <a:r>
              <a:rPr lang="en-US" altLang="ar-SA" sz="1600"/>
              <a:t>.</a:t>
            </a:r>
            <a:endParaRPr lang="ar-SA" altLang="ar-SA" sz="1600"/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8F92941F-28F2-49B3-A42B-D92A207D03C2}"/>
              </a:ext>
            </a:extLst>
          </p:cNvPr>
          <p:cNvCxnSpPr/>
          <p:nvPr/>
        </p:nvCxnSpPr>
        <p:spPr>
          <a:xfrm>
            <a:off x="0" y="623728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زر إجراء: إرجاع 5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CA7C36A-9449-4B8A-B252-4344AB03DA7E}"/>
              </a:ext>
            </a:extLst>
          </p:cNvPr>
          <p:cNvSpPr/>
          <p:nvPr/>
        </p:nvSpPr>
        <p:spPr>
          <a:xfrm>
            <a:off x="8243888" y="8253413"/>
            <a:ext cx="215900" cy="2159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600"/>
          </a:p>
        </p:txBody>
      </p:sp>
      <p:pic>
        <p:nvPicPr>
          <p:cNvPr id="21521" name="Picture 5">
            <a:extLst>
              <a:ext uri="{FF2B5EF4-FFF2-40B4-BE49-F238E27FC236}">
                <a16:creationId xmlns:a16="http://schemas.microsoft.com/office/drawing/2014/main" id="{59EFAAB8-935A-47BF-A226-53198EB0F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45227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رابط مستقيم 8">
            <a:extLst>
              <a:ext uri="{FF2B5EF4-FFF2-40B4-BE49-F238E27FC236}">
                <a16:creationId xmlns:a16="http://schemas.microsoft.com/office/drawing/2014/main" id="{1D5540F3-DC6E-4FE3-AC1E-2B0FDD32DEA1}"/>
              </a:ext>
            </a:extLst>
          </p:cNvPr>
          <p:cNvCxnSpPr/>
          <p:nvPr/>
        </p:nvCxnSpPr>
        <p:spPr>
          <a:xfrm>
            <a:off x="8388350" y="2852738"/>
            <a:ext cx="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9">
            <a:extLst>
              <a:ext uri="{FF2B5EF4-FFF2-40B4-BE49-F238E27FC236}">
                <a16:creationId xmlns:a16="http://schemas.microsoft.com/office/drawing/2014/main" id="{E1467A2E-7112-430F-85B6-37F7231945D9}"/>
              </a:ext>
            </a:extLst>
          </p:cNvPr>
          <p:cNvCxnSpPr/>
          <p:nvPr/>
        </p:nvCxnSpPr>
        <p:spPr>
          <a:xfrm>
            <a:off x="6011863" y="2852738"/>
            <a:ext cx="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F55BBF3-FC68-469C-929B-C586AC874502}"/>
              </a:ext>
            </a:extLst>
          </p:cNvPr>
          <p:cNvCxnSpPr/>
          <p:nvPr/>
        </p:nvCxnSpPr>
        <p:spPr>
          <a:xfrm>
            <a:off x="971550" y="2852738"/>
            <a:ext cx="741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8">
            <a:extLst>
              <a:ext uri="{FF2B5EF4-FFF2-40B4-BE49-F238E27FC236}">
                <a16:creationId xmlns:a16="http://schemas.microsoft.com/office/drawing/2014/main" id="{C3450FB5-96A1-4997-A79E-6743AE95D4C7}"/>
              </a:ext>
            </a:extLst>
          </p:cNvPr>
          <p:cNvCxnSpPr/>
          <p:nvPr/>
        </p:nvCxnSpPr>
        <p:spPr>
          <a:xfrm>
            <a:off x="971550" y="2852738"/>
            <a:ext cx="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8">
            <a:extLst>
              <a:ext uri="{FF2B5EF4-FFF2-40B4-BE49-F238E27FC236}">
                <a16:creationId xmlns:a16="http://schemas.microsoft.com/office/drawing/2014/main" id="{8214CE46-F67E-4631-8110-609870CA4EF6}"/>
              </a:ext>
            </a:extLst>
          </p:cNvPr>
          <p:cNvCxnSpPr/>
          <p:nvPr/>
        </p:nvCxnSpPr>
        <p:spPr>
          <a:xfrm>
            <a:off x="3563938" y="2852738"/>
            <a:ext cx="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4" grpId="0" animBg="1"/>
      <p:bldP spid="19" grpId="0"/>
      <p:bldP spid="23" grpId="0"/>
      <p:bldP spid="20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51">
            <a:extLst>
              <a:ext uri="{FF2B5EF4-FFF2-40B4-BE49-F238E27FC236}">
                <a16:creationId xmlns:a16="http://schemas.microsoft.com/office/drawing/2014/main" id="{119CFDD6-24F1-4120-A565-055D669926DA}"/>
              </a:ext>
            </a:extLst>
          </p:cNvPr>
          <p:cNvGrpSpPr>
            <a:grpSpLocks/>
          </p:cNvGrpSpPr>
          <p:nvPr/>
        </p:nvGrpSpPr>
        <p:grpSpPr bwMode="auto">
          <a:xfrm>
            <a:off x="3838575" y="5514975"/>
            <a:ext cx="1885950" cy="1227138"/>
            <a:chOff x="3851920" y="5445224"/>
            <a:chExt cx="1885950" cy="1225674"/>
          </a:xfrm>
        </p:grpSpPr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352789C6-6DF6-4A35-BCC9-2BB095DA7B57}"/>
                </a:ext>
              </a:extLst>
            </p:cNvPr>
            <p:cNvSpPr/>
            <p:nvPr/>
          </p:nvSpPr>
          <p:spPr>
            <a:xfrm>
              <a:off x="4499620" y="5445224"/>
              <a:ext cx="647700" cy="2156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600"/>
            </a:p>
          </p:txBody>
        </p:sp>
        <p:pic>
          <p:nvPicPr>
            <p:cNvPr id="2078" name="Picture 2">
              <a:extLst>
                <a:ext uri="{FF2B5EF4-FFF2-40B4-BE49-F238E27FC236}">
                  <a16:creationId xmlns:a16="http://schemas.microsoft.com/office/drawing/2014/main" id="{B5F33C2F-17AC-43E7-A4C5-D044525FD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5661248"/>
              <a:ext cx="1885950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8" name="Picture 4">
            <a:extLst>
              <a:ext uri="{FF2B5EF4-FFF2-40B4-BE49-F238E27FC236}">
                <a16:creationId xmlns:a16="http://schemas.microsoft.com/office/drawing/2014/main" id="{56C36E43-E31A-44E7-92C8-835B39BF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589588"/>
            <a:ext cx="1328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1EDE09C1-D9AE-4F3D-A16C-7C202EC5899F}"/>
              </a:ext>
            </a:extLst>
          </p:cNvPr>
          <p:cNvCxnSpPr/>
          <p:nvPr/>
        </p:nvCxnSpPr>
        <p:spPr>
          <a:xfrm>
            <a:off x="8459788" y="2997200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EBEC47B0-E094-4A9E-BB55-18D40A22BE7C}"/>
              </a:ext>
            </a:extLst>
          </p:cNvPr>
          <p:cNvCxnSpPr/>
          <p:nvPr/>
        </p:nvCxnSpPr>
        <p:spPr>
          <a:xfrm>
            <a:off x="6084888" y="2997200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>
            <a:hlinkClick r:id="rId5" action="ppaction://hlinksldjump"/>
            <a:extLst>
              <a:ext uri="{FF2B5EF4-FFF2-40B4-BE49-F238E27FC236}">
                <a16:creationId xmlns:a16="http://schemas.microsoft.com/office/drawing/2014/main" id="{F51C5C8A-6E04-490A-9AF9-CA3CA71EC16D}"/>
              </a:ext>
            </a:extLst>
          </p:cNvPr>
          <p:cNvSpPr txBox="1"/>
          <p:nvPr/>
        </p:nvSpPr>
        <p:spPr>
          <a:xfrm>
            <a:off x="179388" y="3317875"/>
            <a:ext cx="2136775" cy="831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/>
              <a:t>Gravitational </a:t>
            </a:r>
          </a:p>
          <a:p>
            <a:pPr algn="l" rtl="0">
              <a:defRPr/>
            </a:pPr>
            <a:r>
              <a:rPr lang="en-US" sz="2400" b="1" dirty="0"/>
              <a:t>      force</a:t>
            </a:r>
            <a:endParaRPr lang="ar-SA" sz="2400" b="1" dirty="0"/>
          </a:p>
        </p:txBody>
      </p:sp>
      <p:sp>
        <p:nvSpPr>
          <p:cNvPr id="12" name="مربع نص 11">
            <a:hlinkClick r:id="rId6" action="ppaction://hlinksldjump"/>
            <a:extLst>
              <a:ext uri="{FF2B5EF4-FFF2-40B4-BE49-F238E27FC236}">
                <a16:creationId xmlns:a16="http://schemas.microsoft.com/office/drawing/2014/main" id="{0D8AFA04-ED8C-40E8-ABDF-82D8E32AF890}"/>
              </a:ext>
            </a:extLst>
          </p:cNvPr>
          <p:cNvSpPr txBox="1"/>
          <p:nvPr/>
        </p:nvSpPr>
        <p:spPr>
          <a:xfrm>
            <a:off x="2627313" y="3357563"/>
            <a:ext cx="2160587" cy="460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/>
              <a:t>Normal force</a:t>
            </a:r>
            <a:endParaRPr lang="ar-SA" sz="2400" b="1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9473B3B-271B-43E7-9103-1E954518CEEC}"/>
              </a:ext>
            </a:extLst>
          </p:cNvPr>
          <p:cNvSpPr txBox="1"/>
          <p:nvPr/>
        </p:nvSpPr>
        <p:spPr>
          <a:xfrm>
            <a:off x="5508625" y="3429000"/>
            <a:ext cx="1193800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l" rtl="0">
              <a:defRPr/>
            </a:pPr>
            <a:r>
              <a:rPr lang="en-US" sz="2400" dirty="0"/>
              <a:t>Friction</a:t>
            </a:r>
            <a:endParaRPr lang="ar-SA" sz="2400" dirty="0"/>
          </a:p>
        </p:txBody>
      </p:sp>
      <p:sp>
        <p:nvSpPr>
          <p:cNvPr id="14" name="مربع نص 13">
            <a:hlinkClick r:id="rId6" action="ppaction://hlinksldjump"/>
            <a:extLst>
              <a:ext uri="{FF2B5EF4-FFF2-40B4-BE49-F238E27FC236}">
                <a16:creationId xmlns:a16="http://schemas.microsoft.com/office/drawing/2014/main" id="{35B25BFF-CD89-4BE0-81E4-83B8D58571B8}"/>
              </a:ext>
            </a:extLst>
          </p:cNvPr>
          <p:cNvSpPr txBox="1"/>
          <p:nvPr/>
        </p:nvSpPr>
        <p:spPr>
          <a:xfrm>
            <a:off x="7667625" y="3429000"/>
            <a:ext cx="1247775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l" rtl="0">
              <a:defRPr/>
            </a:pPr>
            <a:r>
              <a:rPr lang="en-US" sz="2400" dirty="0"/>
              <a:t>Tension</a:t>
            </a:r>
            <a:endParaRPr lang="ar-SA" sz="2400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2EF9EFB-BD3B-454A-B273-0B5B7B2A1F89}"/>
              </a:ext>
            </a:extLst>
          </p:cNvPr>
          <p:cNvSpPr/>
          <p:nvPr/>
        </p:nvSpPr>
        <p:spPr>
          <a:xfrm>
            <a:off x="4500563" y="4868863"/>
            <a:ext cx="647700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sz="2000" dirty="0"/>
              <a:t>m</a:t>
            </a:r>
            <a:endParaRPr lang="ar-SA" sz="2000" dirty="0"/>
          </a:p>
        </p:txBody>
      </p:sp>
      <p:grpSp>
        <p:nvGrpSpPr>
          <p:cNvPr id="3" name="مجموعة 31">
            <a:extLst>
              <a:ext uri="{FF2B5EF4-FFF2-40B4-BE49-F238E27FC236}">
                <a16:creationId xmlns:a16="http://schemas.microsoft.com/office/drawing/2014/main" id="{71142E80-1D02-4DCE-AAF6-7881F7DC426B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5516563"/>
            <a:ext cx="360363" cy="1341437"/>
            <a:chOff x="4860032" y="5517232"/>
            <a:chExt cx="360040" cy="1340768"/>
          </a:xfrm>
        </p:grpSpPr>
        <p:cxnSp>
          <p:nvCxnSpPr>
            <p:cNvPr id="30" name="رابط كسهم مستقيم 29">
              <a:extLst>
                <a:ext uri="{FF2B5EF4-FFF2-40B4-BE49-F238E27FC236}">
                  <a16:creationId xmlns:a16="http://schemas.microsoft.com/office/drawing/2014/main" id="{54E1C771-67CB-4C69-9D16-91B28EF91F5F}"/>
                </a:ext>
              </a:extLst>
            </p:cNvPr>
            <p:cNvCxnSpPr/>
            <p:nvPr/>
          </p:nvCxnSpPr>
          <p:spPr>
            <a:xfrm>
              <a:off x="4896512" y="5517232"/>
              <a:ext cx="0" cy="6473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52" name="Object 2">
              <a:extLst>
                <a:ext uri="{FF2B5EF4-FFF2-40B4-BE49-F238E27FC236}">
                  <a16:creationId xmlns:a16="http://schemas.microsoft.com/office/drawing/2014/main" id="{43B10B45-68B9-4CED-9ACF-85B60A0E4D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60032" y="6353944"/>
            <a:ext cx="360040" cy="504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name="Equation" r:id="rId7" imgW="190440" imgH="266400" progId="Equation.3">
                    <p:embed/>
                  </p:oleObj>
                </mc:Choice>
                <mc:Fallback>
                  <p:oleObj name="Equation" r:id="rId7" imgW="190440" imgH="2664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0032" y="6353944"/>
                          <a:ext cx="360040" cy="5040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مجموعة 45">
            <a:extLst>
              <a:ext uri="{FF2B5EF4-FFF2-40B4-BE49-F238E27FC236}">
                <a16:creationId xmlns:a16="http://schemas.microsoft.com/office/drawing/2014/main" id="{6106F516-E2EE-456D-A5F3-BEF0FBEE05FF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4365625"/>
            <a:ext cx="485775" cy="584200"/>
            <a:chOff x="4788024" y="4365104"/>
            <a:chExt cx="486346" cy="584448"/>
          </a:xfrm>
        </p:grpSpPr>
        <p:cxnSp>
          <p:nvCxnSpPr>
            <p:cNvPr id="33" name="رابط كسهم مستقيم 32">
              <a:extLst>
                <a:ext uri="{FF2B5EF4-FFF2-40B4-BE49-F238E27FC236}">
                  <a16:creationId xmlns:a16="http://schemas.microsoft.com/office/drawing/2014/main" id="{8E463A19-E3F9-49F4-9B8C-07690F52C21E}"/>
                </a:ext>
              </a:extLst>
            </p:cNvPr>
            <p:cNvCxnSpPr/>
            <p:nvPr/>
          </p:nvCxnSpPr>
          <p:spPr>
            <a:xfrm flipH="1" flipV="1">
              <a:off x="4788024" y="4365104"/>
              <a:ext cx="7947" cy="5844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51" name="Object 3">
              <a:extLst>
                <a:ext uri="{FF2B5EF4-FFF2-40B4-BE49-F238E27FC236}">
                  <a16:creationId xmlns:a16="http://schemas.microsoft.com/office/drawing/2014/main" id="{84B6F3A2-C594-4722-B9C6-E24E7092E0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60032" y="4365104"/>
            <a:ext cx="414338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name="Equation" r:id="rId9" imgW="215640" imgH="253800" progId="Equation.3">
                    <p:embed/>
                  </p:oleObj>
                </mc:Choice>
                <mc:Fallback>
                  <p:oleObj name="Equation" r:id="rId9" imgW="215640" imgH="253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0032" y="4365104"/>
                          <a:ext cx="414338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مجموعة 40">
            <a:extLst>
              <a:ext uri="{FF2B5EF4-FFF2-40B4-BE49-F238E27FC236}">
                <a16:creationId xmlns:a16="http://schemas.microsoft.com/office/drawing/2014/main" id="{51D7BE44-CC32-4C85-864B-F597A722B6A5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5157788"/>
            <a:ext cx="1728788" cy="338137"/>
            <a:chOff x="2771800" y="5157192"/>
            <a:chExt cx="1728192" cy="338554"/>
          </a:xfrm>
        </p:grpSpPr>
        <p:cxnSp>
          <p:nvCxnSpPr>
            <p:cNvPr id="37" name="رابط كسهم مستقيم 36">
              <a:extLst>
                <a:ext uri="{FF2B5EF4-FFF2-40B4-BE49-F238E27FC236}">
                  <a16:creationId xmlns:a16="http://schemas.microsoft.com/office/drawing/2014/main" id="{CF1E62E0-9D7D-41E2-ADCA-15A7D4E4B3D1}"/>
                </a:ext>
              </a:extLst>
            </p:cNvPr>
            <p:cNvCxnSpPr/>
            <p:nvPr/>
          </p:nvCxnSpPr>
          <p:spPr>
            <a:xfrm flipH="1">
              <a:off x="3563690" y="5373358"/>
              <a:ext cx="9363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4" name="مربع نص 39">
              <a:extLst>
                <a:ext uri="{FF2B5EF4-FFF2-40B4-BE49-F238E27FC236}">
                  <a16:creationId xmlns:a16="http://schemas.microsoft.com/office/drawing/2014/main" id="{7C7E7CDB-C4FD-445B-A036-0EE8829B8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800" y="5157192"/>
              <a:ext cx="8563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altLang="ar-SA" sz="1600"/>
                <a:t>Friction</a:t>
              </a:r>
              <a:endParaRPr lang="ar-SA" altLang="ar-SA" sz="1600"/>
            </a:p>
          </p:txBody>
        </p:sp>
      </p:grpSp>
      <p:grpSp>
        <p:nvGrpSpPr>
          <p:cNvPr id="6" name="مجموعة 44">
            <a:extLst>
              <a:ext uri="{FF2B5EF4-FFF2-40B4-BE49-F238E27FC236}">
                <a16:creationId xmlns:a16="http://schemas.microsoft.com/office/drawing/2014/main" id="{16F11636-5DAF-46F5-A315-D013A13AF396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4556125"/>
            <a:ext cx="1058862" cy="631825"/>
            <a:chOff x="5148064" y="4556125"/>
            <a:chExt cx="1059061" cy="631168"/>
          </a:xfrm>
        </p:grpSpPr>
        <p:cxnSp>
          <p:nvCxnSpPr>
            <p:cNvPr id="43" name="رابط كسهم مستقيم 42">
              <a:extLst>
                <a:ext uri="{FF2B5EF4-FFF2-40B4-BE49-F238E27FC236}">
                  <a16:creationId xmlns:a16="http://schemas.microsoft.com/office/drawing/2014/main" id="{AE36DEA0-BDAA-4573-B5FB-516444E8772A}"/>
                </a:ext>
              </a:extLst>
            </p:cNvPr>
            <p:cNvCxnSpPr/>
            <p:nvPr/>
          </p:nvCxnSpPr>
          <p:spPr>
            <a:xfrm flipV="1">
              <a:off x="5148064" y="5157162"/>
              <a:ext cx="1008251" cy="30131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50" name="Object 4">
              <a:extLst>
                <a:ext uri="{FF2B5EF4-FFF2-40B4-BE49-F238E27FC236}">
                  <a16:creationId xmlns:a16="http://schemas.microsoft.com/office/drawing/2014/main" id="{37BB5D6E-1D5A-4A0D-AA46-3666FC0319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40425" y="4556125"/>
            <a:ext cx="266700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Equation" r:id="rId11" imgW="139680" imgH="203040" progId="Equation.3">
                    <p:embed/>
                  </p:oleObj>
                </mc:Choice>
                <mc:Fallback>
                  <p:oleObj name="Equation" r:id="rId11" imgW="139680" imgH="2030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0425" y="4556125"/>
                          <a:ext cx="266700" cy="388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زر إجراء: إرجاع 56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715A2B5A-AA36-4412-9B27-2332375EB9A5}"/>
              </a:ext>
            </a:extLst>
          </p:cNvPr>
          <p:cNvSpPr/>
          <p:nvPr/>
        </p:nvSpPr>
        <p:spPr>
          <a:xfrm>
            <a:off x="8243888" y="6308725"/>
            <a:ext cx="215900" cy="2159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60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6C6182D-878B-4000-B45C-94727B14A101}"/>
              </a:ext>
            </a:extLst>
          </p:cNvPr>
          <p:cNvCxnSpPr/>
          <p:nvPr/>
        </p:nvCxnSpPr>
        <p:spPr>
          <a:xfrm>
            <a:off x="1042988" y="2997200"/>
            <a:ext cx="741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8">
            <a:extLst>
              <a:ext uri="{FF2B5EF4-FFF2-40B4-BE49-F238E27FC236}">
                <a16:creationId xmlns:a16="http://schemas.microsoft.com/office/drawing/2014/main" id="{49BA2068-48A1-4BD6-AA5A-7BEF2073025F}"/>
              </a:ext>
            </a:extLst>
          </p:cNvPr>
          <p:cNvCxnSpPr/>
          <p:nvPr/>
        </p:nvCxnSpPr>
        <p:spPr>
          <a:xfrm>
            <a:off x="1042988" y="2997200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8">
            <a:extLst>
              <a:ext uri="{FF2B5EF4-FFF2-40B4-BE49-F238E27FC236}">
                <a16:creationId xmlns:a16="http://schemas.microsoft.com/office/drawing/2014/main" id="{0EDEFD93-9593-4157-A88D-1EB1C8D1AAA1}"/>
              </a:ext>
            </a:extLst>
          </p:cNvPr>
          <p:cNvCxnSpPr/>
          <p:nvPr/>
        </p:nvCxnSpPr>
        <p:spPr>
          <a:xfrm>
            <a:off x="3635375" y="2997200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6">
            <a:extLst>
              <a:ext uri="{FF2B5EF4-FFF2-40B4-BE49-F238E27FC236}">
                <a16:creationId xmlns:a16="http://schemas.microsoft.com/office/drawing/2014/main" id="{C92D54E1-3C5C-41EE-972A-C8AADFD7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013325"/>
            <a:ext cx="18288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رابط كسهم مستقيم 42">
            <a:extLst>
              <a:ext uri="{FF2B5EF4-FFF2-40B4-BE49-F238E27FC236}">
                <a16:creationId xmlns:a16="http://schemas.microsoft.com/office/drawing/2014/main" id="{51EEF981-DAC8-45CD-9C58-974833D9CA5F}"/>
              </a:ext>
            </a:extLst>
          </p:cNvPr>
          <p:cNvCxnSpPr>
            <a:stCxn id="46" idx="1"/>
          </p:cNvCxnSpPr>
          <p:nvPr/>
        </p:nvCxnSpPr>
        <p:spPr>
          <a:xfrm flipV="1">
            <a:off x="5148263" y="5157788"/>
            <a:ext cx="1008062" cy="30162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  <p:bldP spid="14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مربع نص 2">
            <a:extLst>
              <a:ext uri="{FF2B5EF4-FFF2-40B4-BE49-F238E27FC236}">
                <a16:creationId xmlns:a16="http://schemas.microsoft.com/office/drawing/2014/main" id="{B6672BB8-6A17-4D80-AE06-B966E38A3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0"/>
            <a:ext cx="2963862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800" b="1"/>
              <a:t>Gravitational force</a:t>
            </a:r>
            <a:endParaRPr lang="ar-SA" altLang="ar-SA" sz="2800" b="1"/>
          </a:p>
        </p:txBody>
      </p:sp>
      <p:sp>
        <p:nvSpPr>
          <p:cNvPr id="3077" name="مستطيل 3">
            <a:extLst>
              <a:ext uri="{FF2B5EF4-FFF2-40B4-BE49-F238E27FC236}">
                <a16:creationId xmlns:a16="http://schemas.microsoft.com/office/drawing/2014/main" id="{4D8B6ED2-48B1-4952-94ED-91D547655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341438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ar-SA" sz="2400"/>
              <a:t>It is the force that the Earth exerts on any object .It is directed toward the center of the Earth. </a:t>
            </a:r>
            <a:endParaRPr lang="ar-SA" altLang="ar-SA" sz="240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2BC07CA-7E26-45EC-A897-33AF575FAC06}"/>
              </a:ext>
            </a:extLst>
          </p:cNvPr>
          <p:cNvSpPr/>
          <p:nvPr/>
        </p:nvSpPr>
        <p:spPr>
          <a:xfrm>
            <a:off x="8101013" y="1484313"/>
            <a:ext cx="35877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2" name="مجموعة 27">
            <a:extLst>
              <a:ext uri="{FF2B5EF4-FFF2-40B4-BE49-F238E27FC236}">
                <a16:creationId xmlns:a16="http://schemas.microsoft.com/office/drawing/2014/main" id="{0302B147-408C-4663-A66B-89D2A92BAF5E}"/>
              </a:ext>
            </a:extLst>
          </p:cNvPr>
          <p:cNvGrpSpPr>
            <a:grpSpLocks/>
          </p:cNvGrpSpPr>
          <p:nvPr/>
        </p:nvGrpSpPr>
        <p:grpSpPr bwMode="auto">
          <a:xfrm>
            <a:off x="7380288" y="1844675"/>
            <a:ext cx="1584325" cy="1927225"/>
            <a:chOff x="7380312" y="1844824"/>
            <a:chExt cx="1584176" cy="1927101"/>
          </a:xfrm>
        </p:grpSpPr>
        <p:grpSp>
          <p:nvGrpSpPr>
            <p:cNvPr id="3094" name="مجموعة 26">
              <a:extLst>
                <a:ext uri="{FF2B5EF4-FFF2-40B4-BE49-F238E27FC236}">
                  <a16:creationId xmlns:a16="http://schemas.microsoft.com/office/drawing/2014/main" id="{D615DBBB-8436-4A95-8A57-EEB7E37C1C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80312" y="1844824"/>
              <a:ext cx="1584176" cy="1927101"/>
              <a:chOff x="7380312" y="1844824"/>
              <a:chExt cx="1584176" cy="1927101"/>
            </a:xfrm>
          </p:grpSpPr>
          <p:cxnSp>
            <p:nvCxnSpPr>
              <p:cNvPr id="8" name="رابط كسهم مستقيم 7">
                <a:extLst>
                  <a:ext uri="{FF2B5EF4-FFF2-40B4-BE49-F238E27FC236}">
                    <a16:creationId xmlns:a16="http://schemas.microsoft.com/office/drawing/2014/main" id="{B4F48599-C3ED-48C4-A261-D3B484B96BBA}"/>
                  </a:ext>
                </a:extLst>
              </p:cNvPr>
              <p:cNvCxnSpPr/>
              <p:nvPr/>
            </p:nvCxnSpPr>
            <p:spPr>
              <a:xfrm>
                <a:off x="8243831" y="1844824"/>
                <a:ext cx="0" cy="7206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96" name="صورة 9" descr="earth.jpg">
                <a:extLst>
                  <a:ext uri="{FF2B5EF4-FFF2-40B4-BE49-F238E27FC236}">
                    <a16:creationId xmlns:a16="http://schemas.microsoft.com/office/drawing/2014/main" id="{E5B4989B-7F8D-4204-B224-AA2B299B5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312" y="2564904"/>
                <a:ext cx="1584176" cy="1207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3075" name="Object 2">
              <a:extLst>
                <a:ext uri="{FF2B5EF4-FFF2-40B4-BE49-F238E27FC236}">
                  <a16:creationId xmlns:a16="http://schemas.microsoft.com/office/drawing/2014/main" id="{CC54C85E-190B-4BA3-A20B-1A3E3699192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12360" y="1988840"/>
            <a:ext cx="360040" cy="504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Equation" r:id="rId4" imgW="190440" imgH="266400" progId="Equation.3">
                    <p:embed/>
                  </p:oleObj>
                </mc:Choice>
                <mc:Fallback>
                  <p:oleObj name="Equation" r:id="rId4" imgW="190440" imgH="2664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2360" y="1988840"/>
                          <a:ext cx="360040" cy="5040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9630D1D3-81EB-408D-B1B6-8CC243A44F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4365625"/>
          <a:ext cx="18716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6" imgW="850680" imgH="304560" progId="Equation.3">
                  <p:embed/>
                </p:oleObj>
              </mc:Choice>
              <mc:Fallback>
                <p:oleObj name="Equation" r:id="rId6" imgW="850680" imgH="304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365625"/>
                        <a:ext cx="1871662" cy="669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مجموعة 28">
            <a:extLst>
              <a:ext uri="{FF2B5EF4-FFF2-40B4-BE49-F238E27FC236}">
                <a16:creationId xmlns:a16="http://schemas.microsoft.com/office/drawing/2014/main" id="{5D2E8D5E-7589-47C3-8E9D-BCE042414209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4652963"/>
            <a:ext cx="5233988" cy="2205037"/>
            <a:chOff x="1907704" y="4653136"/>
            <a:chExt cx="5234254" cy="2204864"/>
          </a:xfrm>
        </p:grpSpPr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1A7DB1ED-B1B2-411A-90F9-4016C3D50B85}"/>
                </a:ext>
              </a:extLst>
            </p:cNvPr>
            <p:cNvCxnSpPr/>
            <p:nvPr/>
          </p:nvCxnSpPr>
          <p:spPr>
            <a:xfrm>
              <a:off x="3995373" y="5157921"/>
              <a:ext cx="0" cy="1700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2" name="مربع نص 18">
              <a:extLst>
                <a:ext uri="{FF2B5EF4-FFF2-40B4-BE49-F238E27FC236}">
                  <a16:creationId xmlns:a16="http://schemas.microsoft.com/office/drawing/2014/main" id="{CB4D7D62-5C68-4476-9269-B951FE610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7704" y="4725144"/>
              <a:ext cx="8338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altLang="ar-SA" sz="2400" b="1" u="sng"/>
                <a:t>mass</a:t>
              </a:r>
              <a:endParaRPr lang="ar-SA" altLang="ar-SA" sz="2400" b="1" u="sng"/>
            </a:p>
          </p:txBody>
        </p:sp>
        <p:sp>
          <p:nvSpPr>
            <p:cNvPr id="3093" name="مربع نص 19">
              <a:extLst>
                <a:ext uri="{FF2B5EF4-FFF2-40B4-BE49-F238E27FC236}">
                  <a16:creationId xmlns:a16="http://schemas.microsoft.com/office/drawing/2014/main" id="{6119763E-4596-4134-8289-BD81883F1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4168" y="4653136"/>
              <a:ext cx="10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altLang="ar-SA" sz="2400" b="1" u="sng"/>
                <a:t>weight</a:t>
              </a:r>
              <a:endParaRPr lang="ar-SA" altLang="ar-SA" sz="2400" b="1" u="sng"/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DBE945A-C23F-48D0-8243-9C287A7A6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229225"/>
            <a:ext cx="2432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ar-SA"/>
              <a:t> </a:t>
            </a:r>
            <a:r>
              <a:rPr lang="en-US" altLang="ar-SA" sz="2400"/>
              <a:t>mass is constant.</a:t>
            </a:r>
            <a:endParaRPr lang="ar-SA" altLang="ar-SA" sz="240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AAB55D3-0B55-422F-9B3E-F4654FA40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313" y="5229225"/>
            <a:ext cx="4864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ar-SA" sz="2400"/>
              <a:t> weight is changeable, It depends</a:t>
            </a:r>
          </a:p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ar-SA" sz="2400"/>
              <a:t> on g.</a:t>
            </a:r>
            <a:endParaRPr lang="ar-SA" altLang="ar-SA" sz="2400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A9CE3C28-9524-49D6-9897-4576CDD2C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064250"/>
            <a:ext cx="1300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ar-SA" sz="2400"/>
              <a:t> Unit: N</a:t>
            </a:r>
            <a:r>
              <a:rPr lang="en-US" altLang="ar-SA"/>
              <a:t>.</a:t>
            </a:r>
            <a:endParaRPr lang="ar-SA" alt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0E9979B-C917-4127-AB77-7FC663356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5488"/>
            <a:ext cx="1368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ar-SA" sz="2400"/>
              <a:t> Unit</a:t>
            </a:r>
            <a:r>
              <a:rPr lang="en-US" altLang="ar-SA"/>
              <a:t>: </a:t>
            </a:r>
            <a:r>
              <a:rPr lang="en-US" altLang="ar-SA" sz="2400"/>
              <a:t>kg.</a:t>
            </a:r>
            <a:endParaRPr lang="ar-SA" altLang="ar-SA" sz="2400"/>
          </a:p>
        </p:txBody>
      </p:sp>
      <p:sp>
        <p:nvSpPr>
          <p:cNvPr id="25" name="زر إجراء: إرجاع 2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EAACEE9-9371-4BF0-8F2B-6A952DD5C1B2}"/>
              </a:ext>
            </a:extLst>
          </p:cNvPr>
          <p:cNvSpPr/>
          <p:nvPr/>
        </p:nvSpPr>
        <p:spPr>
          <a:xfrm>
            <a:off x="8172450" y="6381750"/>
            <a:ext cx="431800" cy="2159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3CA7470-A524-409E-B73C-7834EEEB1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15065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550B953D-DB93-4C16-85FE-DBCDCAA1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76475"/>
            <a:ext cx="16319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A5ED202-4F48-493B-8218-CFB80A3F0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76475"/>
            <a:ext cx="962025" cy="42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92B72B5-9B00-4303-9168-D5B31E5DD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068638"/>
            <a:ext cx="31210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BAE47377-71A8-4F92-8771-E78626B58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71643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09DA114-15FF-4D28-8C01-C258A9235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060575"/>
            <a:ext cx="1944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C74A05D2-1029-40C2-8704-B20253FF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49725"/>
            <a:ext cx="1368425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مربع نص 3">
            <a:extLst>
              <a:ext uri="{FF2B5EF4-FFF2-40B4-BE49-F238E27FC236}">
                <a16:creationId xmlns:a16="http://schemas.microsoft.com/office/drawing/2014/main" id="{0530DFC1-BB2E-45D2-BD43-A6323514C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0"/>
            <a:ext cx="213836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800" b="1"/>
              <a:t>Normal force</a:t>
            </a:r>
            <a:endParaRPr lang="ar-SA" altLang="ar-SA" sz="2800" b="1"/>
          </a:p>
        </p:txBody>
      </p:sp>
      <p:sp>
        <p:nvSpPr>
          <p:cNvPr id="5" name="قوس كبير أيسر 4">
            <a:extLst>
              <a:ext uri="{FF2B5EF4-FFF2-40B4-BE49-F238E27FC236}">
                <a16:creationId xmlns:a16="http://schemas.microsoft.com/office/drawing/2014/main" id="{71716FAB-2B54-4B1F-AD82-191CEA76CD4C}"/>
              </a:ext>
            </a:extLst>
          </p:cNvPr>
          <p:cNvSpPr/>
          <p:nvPr/>
        </p:nvSpPr>
        <p:spPr>
          <a:xfrm rot="5400000">
            <a:off x="4428332" y="-2475707"/>
            <a:ext cx="647700" cy="6697663"/>
          </a:xfrm>
          <a:prstGeom prst="leftBrace">
            <a:avLst>
              <a:gd name="adj1" fmla="val 8333"/>
              <a:gd name="adj2" fmla="val 498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282656-9DB1-43BD-835F-6EEDFB2CD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96975"/>
            <a:ext cx="27051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/>
              <a:t>The body at rest or moving</a:t>
            </a:r>
          </a:p>
          <a:p>
            <a:pPr algn="l" rtl="0" eaLnBrk="1" hangingPunct="1"/>
            <a:r>
              <a:rPr lang="en-US" altLang="ar-SA"/>
              <a:t> with constant velocity.</a:t>
            </a:r>
            <a:endParaRPr lang="ar-SA" altLang="ar-SA"/>
          </a:p>
        </p:txBody>
      </p:sp>
      <p:grpSp>
        <p:nvGrpSpPr>
          <p:cNvPr id="2" name="مجموعة 37">
            <a:extLst>
              <a:ext uri="{FF2B5EF4-FFF2-40B4-BE49-F238E27FC236}">
                <a16:creationId xmlns:a16="http://schemas.microsoft.com/office/drawing/2014/main" id="{28AAD8EE-0329-43D2-B9CF-D05D014378F4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060575"/>
            <a:ext cx="865187" cy="792163"/>
            <a:chOff x="827584" y="1844824"/>
            <a:chExt cx="864096" cy="792088"/>
          </a:xfrm>
        </p:grpSpPr>
        <p:sp>
          <p:nvSpPr>
            <p:cNvPr id="7" name="Down Arrow 32">
              <a:extLst>
                <a:ext uri="{FF2B5EF4-FFF2-40B4-BE49-F238E27FC236}">
                  <a16:creationId xmlns:a16="http://schemas.microsoft.com/office/drawing/2014/main" id="{460252F3-E742-45E6-A4B5-020BFA5FEA71}"/>
                </a:ext>
              </a:extLst>
            </p:cNvPr>
            <p:cNvSpPr/>
            <p:nvPr/>
          </p:nvSpPr>
          <p:spPr>
            <a:xfrm>
              <a:off x="1116145" y="1844824"/>
              <a:ext cx="215628" cy="3603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graphicFrame>
          <p:nvGraphicFramePr>
            <p:cNvPr id="4110" name="Object 2">
              <a:extLst>
                <a:ext uri="{FF2B5EF4-FFF2-40B4-BE49-F238E27FC236}">
                  <a16:creationId xmlns:a16="http://schemas.microsoft.com/office/drawing/2014/main" id="{BFCDE543-5516-41B5-AB78-84F6890CE1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7584" y="2204864"/>
            <a:ext cx="864096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0" name="Equation" r:id="rId5" imgW="355320" imgH="177480" progId="Equation.3">
                    <p:embed/>
                  </p:oleObj>
                </mc:Choice>
                <mc:Fallback>
                  <p:oleObj name="Equation" r:id="rId5" imgW="355320" imgH="1774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584" y="2204864"/>
                          <a:ext cx="864096" cy="4320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0199A867-644B-4A59-8E64-75072385B8E8}"/>
              </a:ext>
            </a:extLst>
          </p:cNvPr>
          <p:cNvCxnSpPr/>
          <p:nvPr/>
        </p:nvCxnSpPr>
        <p:spPr>
          <a:xfrm flipV="1">
            <a:off x="4643438" y="1700213"/>
            <a:ext cx="0" cy="7921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D7F26D70-D944-424B-B927-B5BCFEC42652}"/>
              </a:ext>
            </a:extLst>
          </p:cNvPr>
          <p:cNvCxnSpPr/>
          <p:nvPr/>
        </p:nvCxnSpPr>
        <p:spPr>
          <a:xfrm flipH="1">
            <a:off x="4643438" y="3068638"/>
            <a:ext cx="9525" cy="9286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3">
            <a:extLst>
              <a:ext uri="{FF2B5EF4-FFF2-40B4-BE49-F238E27FC236}">
                <a16:creationId xmlns:a16="http://schemas.microsoft.com/office/drawing/2014/main" id="{AFF605B9-E997-4831-AC38-E1003BAA8A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1557338"/>
          <a:ext cx="4143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7" imgW="215640" imgH="253800" progId="Equation.3">
                  <p:embed/>
                </p:oleObj>
              </mc:Choice>
              <mc:Fallback>
                <p:oleObj name="Equation" r:id="rId7" imgW="21564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557338"/>
                        <a:ext cx="414338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4">
            <a:extLst>
              <a:ext uri="{FF2B5EF4-FFF2-40B4-BE49-F238E27FC236}">
                <a16:creationId xmlns:a16="http://schemas.microsoft.com/office/drawing/2014/main" id="{D42323B5-96B5-42D2-904E-1F67219685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3644900"/>
          <a:ext cx="3651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9" imgW="190440" imgH="266400" progId="Equation.3">
                  <p:embed/>
                </p:oleObj>
              </mc:Choice>
              <mc:Fallback>
                <p:oleObj name="Equation" r:id="rId9" imgW="19044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644900"/>
                        <a:ext cx="365125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6">
            <a:extLst>
              <a:ext uri="{FF2B5EF4-FFF2-40B4-BE49-F238E27FC236}">
                <a16:creationId xmlns:a16="http://schemas.microsoft.com/office/drawing/2014/main" id="{7CA4AD9E-03C0-4612-8FE1-EA28F09B6A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4076700"/>
          <a:ext cx="16716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11" imgW="736560" imgH="241200" progId="Equation.3">
                  <p:embed/>
                </p:oleObj>
              </mc:Choice>
              <mc:Fallback>
                <p:oleObj name="Equation" r:id="rId11" imgW="73656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076700"/>
                        <a:ext cx="1671637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7">
            <a:extLst>
              <a:ext uri="{FF2B5EF4-FFF2-40B4-BE49-F238E27FC236}">
                <a16:creationId xmlns:a16="http://schemas.microsoft.com/office/drawing/2014/main" id="{F5C776CA-B693-482D-8BB3-E70A94F676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4724400"/>
          <a:ext cx="17002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13" imgW="749160" imgH="241200" progId="Equation.3">
                  <p:embed/>
                </p:oleObj>
              </mc:Choice>
              <mc:Fallback>
                <p:oleObj name="Equation" r:id="rId13" imgW="74916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24400"/>
                        <a:ext cx="1700212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8">
            <a:extLst>
              <a:ext uri="{FF2B5EF4-FFF2-40B4-BE49-F238E27FC236}">
                <a16:creationId xmlns:a16="http://schemas.microsoft.com/office/drawing/2014/main" id="{BAEDF9DE-3825-4949-B931-42A986E1FC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5445125"/>
          <a:ext cx="20161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15" imgW="888840" imgH="241200" progId="Equation.3">
                  <p:embed/>
                </p:oleObj>
              </mc:Choice>
              <mc:Fallback>
                <p:oleObj name="Equation" r:id="rId15" imgW="88884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445125"/>
                        <a:ext cx="2016125" cy="5476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F696DEA-7D3B-4BA1-9B44-1890EF122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1196975"/>
            <a:ext cx="20193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/>
              <a:t>The body is moving</a:t>
            </a:r>
          </a:p>
          <a:p>
            <a:pPr algn="l" rtl="0" eaLnBrk="1" hangingPunct="1"/>
            <a:r>
              <a:rPr lang="en-US" altLang="ar-SA"/>
              <a:t>with  acceleration</a:t>
            </a:r>
            <a:endParaRPr lang="ar-SA" altLang="ar-SA"/>
          </a:p>
        </p:txBody>
      </p:sp>
      <p:sp>
        <p:nvSpPr>
          <p:cNvPr id="23" name="Down Arrow 32">
            <a:extLst>
              <a:ext uri="{FF2B5EF4-FFF2-40B4-BE49-F238E27FC236}">
                <a16:creationId xmlns:a16="http://schemas.microsoft.com/office/drawing/2014/main" id="{99249D0C-9C73-4570-8867-EE458B605979}"/>
              </a:ext>
            </a:extLst>
          </p:cNvPr>
          <p:cNvSpPr/>
          <p:nvPr/>
        </p:nvSpPr>
        <p:spPr>
          <a:xfrm>
            <a:off x="7812088" y="1989138"/>
            <a:ext cx="215900" cy="3603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graphicFrame>
        <p:nvGraphicFramePr>
          <p:cNvPr id="24" name="Object 9">
            <a:extLst>
              <a:ext uri="{FF2B5EF4-FFF2-40B4-BE49-F238E27FC236}">
                <a16:creationId xmlns:a16="http://schemas.microsoft.com/office/drawing/2014/main" id="{158AC6D0-E81A-40B1-932E-19E25E1EFE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4750" y="2205038"/>
          <a:ext cx="979488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17" imgW="419040" imgH="241200" progId="Equation.3">
                  <p:embed/>
                </p:oleObj>
              </mc:Choice>
              <mc:Fallback>
                <p:oleObj name="Equation" r:id="rId17" imgW="41904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205038"/>
                        <a:ext cx="979488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مجموعة 36">
            <a:extLst>
              <a:ext uri="{FF2B5EF4-FFF2-40B4-BE49-F238E27FC236}">
                <a16:creationId xmlns:a16="http://schemas.microsoft.com/office/drawing/2014/main" id="{5DACA25B-C482-4F5B-A6B5-7CC75057BCDD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997200"/>
            <a:ext cx="1382712" cy="936625"/>
            <a:chOff x="611560" y="2780928"/>
            <a:chExt cx="1382554" cy="936104"/>
          </a:xfrm>
        </p:grpSpPr>
        <p:graphicFrame>
          <p:nvGraphicFramePr>
            <p:cNvPr id="4109" name="Object 5">
              <a:extLst>
                <a:ext uri="{FF2B5EF4-FFF2-40B4-BE49-F238E27FC236}">
                  <a16:creationId xmlns:a16="http://schemas.microsoft.com/office/drawing/2014/main" id="{0E5FECF7-3943-42CA-B59F-BAEA6C2ECED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1560" y="3140968"/>
            <a:ext cx="1382554" cy="576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" name="Equation" r:id="rId19" imgW="609480" imgH="253800" progId="Equation.3">
                    <p:embed/>
                  </p:oleObj>
                </mc:Choice>
                <mc:Fallback>
                  <p:oleObj name="Equation" r:id="rId19" imgW="609480" imgH="253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560" y="3140968"/>
                          <a:ext cx="1382554" cy="5760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Down Arrow 32">
              <a:extLst>
                <a:ext uri="{FF2B5EF4-FFF2-40B4-BE49-F238E27FC236}">
                  <a16:creationId xmlns:a16="http://schemas.microsoft.com/office/drawing/2014/main" id="{39DEBD23-9D20-4AF9-987D-419B0F928363}"/>
                </a:ext>
              </a:extLst>
            </p:cNvPr>
            <p:cNvSpPr/>
            <p:nvPr/>
          </p:nvSpPr>
          <p:spPr>
            <a:xfrm>
              <a:off x="1187756" y="2780928"/>
              <a:ext cx="215875" cy="3601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</p:grp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A600EB91-5BDD-43BC-BFDB-5972F4F6BEAF}"/>
              </a:ext>
            </a:extLst>
          </p:cNvPr>
          <p:cNvCxnSpPr/>
          <p:nvPr/>
        </p:nvCxnSpPr>
        <p:spPr>
          <a:xfrm flipV="1">
            <a:off x="6011863" y="2205038"/>
            <a:ext cx="0" cy="1079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424F424-A5E4-447A-B6A0-935696705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492375"/>
            <a:ext cx="1109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/>
              <a:t>Direction</a:t>
            </a:r>
          </a:p>
          <a:p>
            <a:pPr algn="l" rtl="0" eaLnBrk="1" hangingPunct="1"/>
            <a:r>
              <a:rPr lang="en-US" altLang="ar-SA"/>
              <a:t>of motion</a:t>
            </a:r>
            <a:endParaRPr lang="ar-SA" altLang="ar-SA"/>
          </a:p>
        </p:txBody>
      </p:sp>
      <p:graphicFrame>
        <p:nvGraphicFramePr>
          <p:cNvPr id="30" name="Object 10">
            <a:extLst>
              <a:ext uri="{FF2B5EF4-FFF2-40B4-BE49-F238E27FC236}">
                <a16:creationId xmlns:a16="http://schemas.microsoft.com/office/drawing/2014/main" id="{D454C0E6-F23A-449F-B391-D613BD9B9D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4388" y="3213100"/>
          <a:ext cx="13827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21" imgW="609480" imgH="253800" progId="Equation.3">
                  <p:embed/>
                </p:oleObj>
              </mc:Choice>
              <mc:Fallback>
                <p:oleObj name="Equation" r:id="rId21" imgW="609480" imgH="253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3213100"/>
                        <a:ext cx="1382712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1">
            <a:extLst>
              <a:ext uri="{FF2B5EF4-FFF2-40B4-BE49-F238E27FC236}">
                <a16:creationId xmlns:a16="http://schemas.microsoft.com/office/drawing/2014/main" id="{45842F71-2D36-49B7-86BA-2DF2BC7E73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4388" y="3933825"/>
          <a:ext cx="16716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23" imgW="736560" imgH="241200" progId="Equation.3">
                  <p:embed/>
                </p:oleObj>
              </mc:Choice>
              <mc:Fallback>
                <p:oleObj name="Equation" r:id="rId23" imgW="73656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3933825"/>
                        <a:ext cx="1671637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>
            <a:extLst>
              <a:ext uri="{FF2B5EF4-FFF2-40B4-BE49-F238E27FC236}">
                <a16:creationId xmlns:a16="http://schemas.microsoft.com/office/drawing/2014/main" id="{C6D64796-1E44-4FF5-B96A-A0DAEDD6C5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91338" y="4508500"/>
          <a:ext cx="18145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25" imgW="799920" imgH="241200" progId="Equation.3">
                  <p:embed/>
                </p:oleObj>
              </mc:Choice>
              <mc:Fallback>
                <p:oleObj name="Equation" r:id="rId25" imgW="79992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38" y="4508500"/>
                        <a:ext cx="1814512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>
            <a:extLst>
              <a:ext uri="{FF2B5EF4-FFF2-40B4-BE49-F238E27FC236}">
                <a16:creationId xmlns:a16="http://schemas.microsoft.com/office/drawing/2014/main" id="{675FE6F8-9954-4C7B-9910-9AB7F27E7C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8488" y="5084763"/>
          <a:ext cx="1789112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27" imgW="1002960" imgH="482400" progId="Equation.3">
                  <p:embed/>
                </p:oleObj>
              </mc:Choice>
              <mc:Fallback>
                <p:oleObj name="Equation" r:id="rId27" imgW="1002960" imgH="482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5084763"/>
                        <a:ext cx="1789112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Down Arrow 32">
            <a:extLst>
              <a:ext uri="{FF2B5EF4-FFF2-40B4-BE49-F238E27FC236}">
                <a16:creationId xmlns:a16="http://schemas.microsoft.com/office/drawing/2014/main" id="{01454C4C-353C-4D04-B90F-11997D14AFF2}"/>
              </a:ext>
            </a:extLst>
          </p:cNvPr>
          <p:cNvSpPr/>
          <p:nvPr/>
        </p:nvSpPr>
        <p:spPr>
          <a:xfrm>
            <a:off x="7812088" y="2852738"/>
            <a:ext cx="215900" cy="3603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5C162613-89A9-49C7-AEA5-1FA5FBD17161}"/>
              </a:ext>
            </a:extLst>
          </p:cNvPr>
          <p:cNvCxnSpPr/>
          <p:nvPr/>
        </p:nvCxnSpPr>
        <p:spPr>
          <a:xfrm flipV="1">
            <a:off x="5651500" y="4581525"/>
            <a:ext cx="0" cy="1079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B33327F-B5AE-4038-A58A-5583581E3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941888"/>
            <a:ext cx="1109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/>
              <a:t>Direction</a:t>
            </a:r>
          </a:p>
          <a:p>
            <a:pPr algn="l" rtl="0" eaLnBrk="1" hangingPunct="1"/>
            <a:r>
              <a:rPr lang="en-US" altLang="ar-SA"/>
              <a:t>of motion</a:t>
            </a:r>
            <a:endParaRPr lang="ar-SA" altLang="ar-SA"/>
          </a:p>
        </p:txBody>
      </p:sp>
      <p:graphicFrame>
        <p:nvGraphicFramePr>
          <p:cNvPr id="3090" name="Object 14">
            <a:extLst>
              <a:ext uri="{FF2B5EF4-FFF2-40B4-BE49-F238E27FC236}">
                <a16:creationId xmlns:a16="http://schemas.microsoft.com/office/drawing/2014/main" id="{F08C2019-5CA9-4155-936D-73012EB07E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925" y="6092825"/>
          <a:ext cx="174466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29" imgW="977760" imgH="241200" progId="Equation.3">
                  <p:embed/>
                </p:oleObj>
              </mc:Choice>
              <mc:Fallback>
                <p:oleObj name="Equation" r:id="rId29" imgW="977760" imgH="241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6092825"/>
                        <a:ext cx="1744663" cy="5064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زر إجراء: إرجاع 38">
            <a:hlinkClick r:id="rId31" action="ppaction://hlinksldjump" highlightClick="1"/>
            <a:extLst>
              <a:ext uri="{FF2B5EF4-FFF2-40B4-BE49-F238E27FC236}">
                <a16:creationId xmlns:a16="http://schemas.microsoft.com/office/drawing/2014/main" id="{DF555C25-CB6B-4D6D-8E6E-ECA2CA34689A}"/>
              </a:ext>
            </a:extLst>
          </p:cNvPr>
          <p:cNvSpPr/>
          <p:nvPr/>
        </p:nvSpPr>
        <p:spPr>
          <a:xfrm>
            <a:off x="8675688" y="188913"/>
            <a:ext cx="217487" cy="14446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8" grpId="0"/>
      <p:bldP spid="34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0F4BB97-4800-42D1-86A5-ACFEC9232FAF}"/>
              </a:ext>
            </a:extLst>
          </p:cNvPr>
          <p:cNvSpPr/>
          <p:nvPr/>
        </p:nvSpPr>
        <p:spPr>
          <a:xfrm>
            <a:off x="1187450" y="981075"/>
            <a:ext cx="65532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800" dirty="0"/>
              <a:t>Tension has the following characteristics:    </a:t>
            </a:r>
          </a:p>
          <a:p>
            <a:pPr marL="342900" indent="-342900" algn="l" rtl="0">
              <a:buFontTx/>
              <a:buAutoNum type="arabicPeriod"/>
              <a:defRPr/>
            </a:pPr>
            <a:r>
              <a:rPr lang="en-US" sz="2800" dirty="0"/>
              <a:t>It is always directed along the rope.	</a:t>
            </a:r>
          </a:p>
          <a:p>
            <a:pPr marL="342900" indent="-342900" algn="l" rtl="0">
              <a:buFontTx/>
              <a:buAutoNum type="arabicPeriod"/>
              <a:defRPr/>
            </a:pPr>
            <a:r>
              <a:rPr lang="en-US" sz="2800" dirty="0"/>
              <a:t> It is always pulling the object.</a:t>
            </a:r>
          </a:p>
          <a:p>
            <a:pPr algn="l" rtl="0">
              <a:defRPr/>
            </a:pPr>
            <a:r>
              <a:rPr lang="en-US" sz="2800" dirty="0"/>
              <a:t>3.  It has the same value along the rope. </a:t>
            </a:r>
            <a:endParaRPr lang="ar-SA" sz="2800" dirty="0"/>
          </a:p>
        </p:txBody>
      </p:sp>
      <p:sp>
        <p:nvSpPr>
          <p:cNvPr id="22531" name="مربع نص 3">
            <a:extLst>
              <a:ext uri="{FF2B5EF4-FFF2-40B4-BE49-F238E27FC236}">
                <a16:creationId xmlns:a16="http://schemas.microsoft.com/office/drawing/2014/main" id="{33D8E532-1A99-41F5-8205-C64AD9ADC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60350"/>
            <a:ext cx="13208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800" b="1"/>
              <a:t>Tension</a:t>
            </a:r>
            <a:endParaRPr lang="ar-SA" altLang="ar-SA" sz="2800" b="1"/>
          </a:p>
        </p:txBody>
      </p:sp>
      <p:sp>
        <p:nvSpPr>
          <p:cNvPr id="5" name="زر إجراء: إرجاع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1A8E5CC-7750-4CE7-B7F7-1003DC97D621}"/>
              </a:ext>
            </a:extLst>
          </p:cNvPr>
          <p:cNvSpPr/>
          <p:nvPr/>
        </p:nvSpPr>
        <p:spPr>
          <a:xfrm>
            <a:off x="8459788" y="6308725"/>
            <a:ext cx="288925" cy="2159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4577" name="Picture 1">
            <a:extLst>
              <a:ext uri="{FF2B5EF4-FFF2-40B4-BE49-F238E27FC236}">
                <a16:creationId xmlns:a16="http://schemas.microsoft.com/office/drawing/2014/main" id="{304F8BD7-2495-4978-BA29-BAD3AAAB5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32385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id="{E1614426-43D7-4EED-A623-6BB64CAF2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644900"/>
            <a:ext cx="27828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D3899D43-3EDD-4D78-A6B8-7521CF93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641725"/>
            <a:ext cx="158432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3A108EC-C16B-46DB-9106-051077C7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0"/>
            <a:ext cx="57419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2AE2DB-DE7E-4249-A500-35F9E135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185988"/>
            <a:ext cx="5329238" cy="52228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ar-SA" sz="2800">
                <a:latin typeface="Calibri" panose="020F0502020204030204" pitchFamily="34" charset="0"/>
              </a:rPr>
              <a:t>To study the motion of an object</a:t>
            </a:r>
            <a:endParaRPr lang="ar-SA" altLang="ar-SA" sz="2800">
              <a:latin typeface="Calibri" panose="020F0502020204030204" pitchFamily="34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696577F-046F-4250-BA39-3B00D32EE971}"/>
              </a:ext>
            </a:extLst>
          </p:cNvPr>
          <p:cNvSpPr/>
          <p:nvPr/>
        </p:nvSpPr>
        <p:spPr>
          <a:xfrm rot="5400000">
            <a:off x="3707606" y="2853532"/>
            <a:ext cx="360363" cy="215900"/>
          </a:xfrm>
          <a:prstGeom prst="rightArrow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65AE68-4D8C-4CF1-9214-1CD025EBF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141663"/>
            <a:ext cx="7345363" cy="52228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ar-SA" sz="2800">
                <a:latin typeface="Calibri" panose="020F0502020204030204" pitchFamily="34" charset="0"/>
              </a:rPr>
              <a:t>We usually study the acceleration of this object </a:t>
            </a:r>
            <a:endParaRPr lang="ar-SA" altLang="ar-SA" sz="2800">
              <a:latin typeface="Calibri" panose="020F0502020204030204" pitchFamily="34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4BA5477-5EF4-4923-ADF3-77300BA2DC2B}"/>
              </a:ext>
            </a:extLst>
          </p:cNvPr>
          <p:cNvSpPr/>
          <p:nvPr/>
        </p:nvSpPr>
        <p:spPr>
          <a:xfrm rot="5400000">
            <a:off x="3707607" y="4725194"/>
            <a:ext cx="360362" cy="215900"/>
          </a:xfrm>
          <a:prstGeom prst="rightArrow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F681238-5F3C-4FF6-BD4C-DF62316AB1BB}"/>
              </a:ext>
            </a:extLst>
          </p:cNvPr>
          <p:cNvSpPr/>
          <p:nvPr/>
        </p:nvSpPr>
        <p:spPr>
          <a:xfrm rot="5400000">
            <a:off x="3707607" y="3788569"/>
            <a:ext cx="360362" cy="215900"/>
          </a:xfrm>
          <a:prstGeom prst="rightArrow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80E9C9-AEE2-46B6-8AA3-08644026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076700"/>
            <a:ext cx="6913562" cy="5238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ar-SA" sz="2800">
                <a:latin typeface="Calibri" panose="020F0502020204030204" pitchFamily="34" charset="0"/>
              </a:rPr>
              <a:t>Acceleration is the changing in velocity</a:t>
            </a:r>
            <a:endParaRPr lang="ar-SA" altLang="ar-SA" sz="2800"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D15F2D-DD5E-4381-9AC0-C91732E82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065713"/>
            <a:ext cx="6913562" cy="5238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ar-SA" sz="2800">
                <a:latin typeface="Calibri" panose="020F0502020204030204" pitchFamily="34" charset="0"/>
              </a:rPr>
              <a:t>The </a:t>
            </a:r>
            <a:r>
              <a:rPr lang="en-US" altLang="ar-SA" sz="2800">
                <a:solidFill>
                  <a:srgbClr val="FF0000"/>
                </a:solidFill>
                <a:latin typeface="Calibri" panose="020F0502020204030204" pitchFamily="34" charset="0"/>
              </a:rPr>
              <a:t>cause</a:t>
            </a:r>
            <a:r>
              <a:rPr lang="en-US" altLang="ar-SA" sz="2800">
                <a:latin typeface="Calibri" panose="020F0502020204030204" pitchFamily="34" charset="0"/>
              </a:rPr>
              <a:t> of this changing is a </a:t>
            </a:r>
            <a:r>
              <a:rPr lang="en-US" altLang="ar-SA" sz="2800" b="1">
                <a:solidFill>
                  <a:srgbClr val="FF0000"/>
                </a:solidFill>
                <a:latin typeface="Calibri" panose="020F0502020204030204" pitchFamily="34" charset="0"/>
              </a:rPr>
              <a:t>Force</a:t>
            </a:r>
            <a:endParaRPr lang="ar-SA" altLang="ar-SA" sz="2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05_12">
            <a:extLst>
              <a:ext uri="{FF2B5EF4-FFF2-40B4-BE49-F238E27FC236}">
                <a16:creationId xmlns:a16="http://schemas.microsoft.com/office/drawing/2014/main" id="{DA2E94F3-B58D-4D1F-A255-AA0F1525E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92575"/>
            <a:ext cx="440055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Text Box 18">
            <a:extLst>
              <a:ext uri="{FF2B5EF4-FFF2-40B4-BE49-F238E27FC236}">
                <a16:creationId xmlns:a16="http://schemas.microsoft.com/office/drawing/2014/main" id="{B555B994-A945-49C9-963D-0409C1D22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14400"/>
            <a:ext cx="8497887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ar-SA" sz="2400" b="1"/>
              <a:t>When two bodies interact by exerting  forces on each other, the forces are equal in magnitude and opposite in direction.</a:t>
            </a:r>
          </a:p>
        </p:txBody>
      </p: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68C42FA6-BE8F-44D6-94B4-81B1A909ECFA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060575"/>
            <a:ext cx="7489825" cy="504825"/>
            <a:chOff x="251520" y="2060848"/>
            <a:chExt cx="7488832" cy="504056"/>
          </a:xfrm>
        </p:grpSpPr>
        <p:sp>
          <p:nvSpPr>
            <p:cNvPr id="5136" name="مربع نص 12">
              <a:extLst>
                <a:ext uri="{FF2B5EF4-FFF2-40B4-BE49-F238E27FC236}">
                  <a16:creationId xmlns:a16="http://schemas.microsoft.com/office/drawing/2014/main" id="{0D3800F5-C899-4428-BC24-271E8A8EF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0" y="2060848"/>
              <a:ext cx="67714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altLang="ar-SA" sz="2400"/>
                <a:t>The force </a:t>
              </a:r>
              <a:r>
                <a:rPr lang="en-US" altLang="ar-SA" sz="2400">
                  <a:solidFill>
                    <a:srgbClr val="FF0000"/>
                  </a:solidFill>
                </a:rPr>
                <a:t>on the book </a:t>
              </a:r>
              <a:r>
                <a:rPr lang="en-US" altLang="ar-SA" sz="2400">
                  <a:solidFill>
                    <a:srgbClr val="0070C0"/>
                  </a:solidFill>
                </a:rPr>
                <a:t>from the crate </a:t>
              </a:r>
              <a:r>
                <a:rPr lang="en-US" altLang="ar-SA" sz="2400"/>
                <a:t>denoted by</a:t>
              </a:r>
              <a:endParaRPr lang="ar-SA" altLang="ar-SA" sz="2400"/>
            </a:p>
          </p:txBody>
        </p:sp>
        <p:graphicFrame>
          <p:nvGraphicFramePr>
            <p:cNvPr id="5125" name="Object 2">
              <a:extLst>
                <a:ext uri="{FF2B5EF4-FFF2-40B4-BE49-F238E27FC236}">
                  <a16:creationId xmlns:a16="http://schemas.microsoft.com/office/drawing/2014/main" id="{05B92E00-236C-40B1-ACED-CEFDA3EFBD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36296" y="2060848"/>
            <a:ext cx="504056" cy="504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Equation" r:id="rId4" imgW="253800" imgH="253800" progId="Equation.3">
                    <p:embed/>
                  </p:oleObj>
                </mc:Choice>
                <mc:Fallback>
                  <p:oleObj name="Equation" r:id="rId4" imgW="253800" imgH="2538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6296" y="2060848"/>
                          <a:ext cx="504056" cy="5040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مجموعة 23">
            <a:extLst>
              <a:ext uri="{FF2B5EF4-FFF2-40B4-BE49-F238E27FC236}">
                <a16:creationId xmlns:a16="http://schemas.microsoft.com/office/drawing/2014/main" id="{F369F28A-63E1-49AD-BF99-FF2D99FD105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636838"/>
            <a:ext cx="7848600" cy="504825"/>
            <a:chOff x="251520" y="2636912"/>
            <a:chExt cx="7848053" cy="504825"/>
          </a:xfrm>
        </p:grpSpPr>
        <p:sp>
          <p:nvSpPr>
            <p:cNvPr id="5135" name="مربع نص 14">
              <a:extLst>
                <a:ext uri="{FF2B5EF4-FFF2-40B4-BE49-F238E27FC236}">
                  <a16:creationId xmlns:a16="http://schemas.microsoft.com/office/drawing/2014/main" id="{6247CDCB-5C37-46CF-9470-9E8689CF3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0" y="2636912"/>
              <a:ext cx="72683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altLang="ar-SA" sz="2400"/>
                <a:t>and the force </a:t>
              </a:r>
              <a:r>
                <a:rPr lang="en-US" altLang="ar-SA" sz="2400">
                  <a:solidFill>
                    <a:srgbClr val="0070C0"/>
                  </a:solidFill>
                </a:rPr>
                <a:t>on the crate </a:t>
              </a:r>
              <a:r>
                <a:rPr lang="en-US" altLang="ar-SA" sz="2400">
                  <a:solidFill>
                    <a:srgbClr val="FF0000"/>
                  </a:solidFill>
                </a:rPr>
                <a:t>from the book </a:t>
              </a:r>
              <a:r>
                <a:rPr lang="en-US" altLang="ar-SA" sz="2400"/>
                <a:t>denoted by</a:t>
              </a:r>
              <a:endParaRPr lang="ar-SA" altLang="ar-SA" sz="2400"/>
            </a:p>
          </p:txBody>
        </p:sp>
        <p:graphicFrame>
          <p:nvGraphicFramePr>
            <p:cNvPr id="5124" name="Object 3">
              <a:extLst>
                <a:ext uri="{FF2B5EF4-FFF2-40B4-BE49-F238E27FC236}">
                  <a16:creationId xmlns:a16="http://schemas.microsoft.com/office/drawing/2014/main" id="{A5FD908A-2F64-4DC3-97BF-AD28395E50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96336" y="2636912"/>
            <a:ext cx="503237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Equation" r:id="rId6" imgW="253800" imgH="253800" progId="Equation.3">
                    <p:embed/>
                  </p:oleObj>
                </mc:Choice>
                <mc:Fallback>
                  <p:oleObj name="Equation" r:id="rId6" imgW="253800" imgH="253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6336" y="2636912"/>
                          <a:ext cx="503237" cy="504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30" name="Object 4">
            <a:extLst>
              <a:ext uri="{FF2B5EF4-FFF2-40B4-BE49-F238E27FC236}">
                <a16:creationId xmlns:a16="http://schemas.microsoft.com/office/drawing/2014/main" id="{40D7F4CC-4389-4397-9F07-52E1E71E66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3357563"/>
          <a:ext cx="36734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8" imgW="1854000" imgH="228600" progId="Equation.3">
                  <p:embed/>
                </p:oleObj>
              </mc:Choice>
              <mc:Fallback>
                <p:oleObj name="Equation" r:id="rId8" imgW="18540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357563"/>
                        <a:ext cx="36734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5">
            <a:extLst>
              <a:ext uri="{FF2B5EF4-FFF2-40B4-BE49-F238E27FC236}">
                <a16:creationId xmlns:a16="http://schemas.microsoft.com/office/drawing/2014/main" id="{C037895D-F1AA-4E09-8CD9-353E29F481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4005263"/>
          <a:ext cx="65913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10" imgW="3327120" imgH="253800" progId="Equation.3">
                  <p:embed/>
                </p:oleObj>
              </mc:Choice>
              <mc:Fallback>
                <p:oleObj name="Equation" r:id="rId10" imgW="332712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005263"/>
                        <a:ext cx="65913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مجموعة 20">
            <a:extLst>
              <a:ext uri="{FF2B5EF4-FFF2-40B4-BE49-F238E27FC236}">
                <a16:creationId xmlns:a16="http://schemas.microsoft.com/office/drawing/2014/main" id="{7A4B6798-A4E5-4D6C-9C40-D37B332C4762}"/>
              </a:ext>
            </a:extLst>
          </p:cNvPr>
          <p:cNvGrpSpPr>
            <a:grpSpLocks/>
          </p:cNvGrpSpPr>
          <p:nvPr/>
        </p:nvGrpSpPr>
        <p:grpSpPr bwMode="auto">
          <a:xfrm>
            <a:off x="0" y="4941888"/>
            <a:ext cx="6554788" cy="747712"/>
            <a:chOff x="0" y="4941168"/>
            <a:chExt cx="6555047" cy="748809"/>
          </a:xfrm>
        </p:grpSpPr>
        <p:sp>
          <p:nvSpPr>
            <p:cNvPr id="5133" name="مربع نص 18">
              <a:extLst>
                <a:ext uri="{FF2B5EF4-FFF2-40B4-BE49-F238E27FC236}">
                  <a16:creationId xmlns:a16="http://schemas.microsoft.com/office/drawing/2014/main" id="{93E3E3F8-6619-4643-B4AE-668EBEE4E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568" y="5229200"/>
              <a:ext cx="58714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altLang="ar-SA" b="1"/>
                <a:t>Why the action and reaction force do not cancel each other?</a:t>
              </a:r>
              <a:endParaRPr lang="ar-SA" altLang="ar-SA" b="1"/>
            </a:p>
          </p:txBody>
        </p:sp>
        <p:pic>
          <p:nvPicPr>
            <p:cNvPr id="5134" name="Picture 9" descr="http://t2.gstatic.com/images?q=tbn:ANd9GcR2lfwLLngIlss3OX1aJ41UP3-UsZo-XyPGtsaABs2ciGAG15TOgw">
              <a:extLst>
                <a:ext uri="{FF2B5EF4-FFF2-40B4-BE49-F238E27FC236}">
                  <a16:creationId xmlns:a16="http://schemas.microsoft.com/office/drawing/2014/main" id="{F140D0C3-7B0D-4ADC-BC3B-A0F7E2B362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41168"/>
              <a:ext cx="745481" cy="748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12F22AC-CFC1-477E-AED8-2296821E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80150"/>
            <a:ext cx="7056437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400">
                <a:solidFill>
                  <a:srgbClr val="FF0000"/>
                </a:solidFill>
              </a:rPr>
              <a:t>Action and reaction are called third-law force pair</a:t>
            </a:r>
            <a:endParaRPr lang="ar-SA" altLang="ar-SA" sz="2400">
              <a:solidFill>
                <a:srgbClr val="FF0000"/>
              </a:solidFill>
            </a:endParaRPr>
          </a:p>
        </p:txBody>
      </p:sp>
      <p:pic>
        <p:nvPicPr>
          <p:cNvPr id="5132" name="Picture 6">
            <a:extLst>
              <a:ext uri="{FF2B5EF4-FFF2-40B4-BE49-F238E27FC236}">
                <a16:creationId xmlns:a16="http://schemas.microsoft.com/office/drawing/2014/main" id="{D73C157F-52CA-4DA7-A33D-E659E953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33131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>
            <a:extLst>
              <a:ext uri="{FF2B5EF4-FFF2-40B4-BE49-F238E27FC236}">
                <a16:creationId xmlns:a16="http://schemas.microsoft.com/office/drawing/2014/main" id="{A5D055AC-D3C3-427B-A00C-3F11BF829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20938"/>
            <a:ext cx="343535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A59AF4B9-3C35-4219-B286-064D26C5D5CA}"/>
              </a:ext>
            </a:extLst>
          </p:cNvPr>
          <p:cNvCxnSpPr/>
          <p:nvPr/>
        </p:nvCxnSpPr>
        <p:spPr>
          <a:xfrm>
            <a:off x="4500563" y="3068638"/>
            <a:ext cx="0" cy="1152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مجموعة 19">
            <a:extLst>
              <a:ext uri="{FF2B5EF4-FFF2-40B4-BE49-F238E27FC236}">
                <a16:creationId xmlns:a16="http://schemas.microsoft.com/office/drawing/2014/main" id="{ECBF889F-3C2E-4E6A-9BB6-9B4931B17E7D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1196975"/>
            <a:ext cx="485775" cy="1511300"/>
            <a:chOff x="4644008" y="1412776"/>
            <a:chExt cx="485904" cy="1512168"/>
          </a:xfrm>
        </p:grpSpPr>
        <p:cxnSp>
          <p:nvCxnSpPr>
            <p:cNvPr id="7" name="رابط كسهم مستقيم 6">
              <a:extLst>
                <a:ext uri="{FF2B5EF4-FFF2-40B4-BE49-F238E27FC236}">
                  <a16:creationId xmlns:a16="http://schemas.microsoft.com/office/drawing/2014/main" id="{8DC6CF3B-1690-4AD0-A6A4-EC36DF77AA20}"/>
                </a:ext>
              </a:extLst>
            </p:cNvPr>
            <p:cNvCxnSpPr/>
            <p:nvPr/>
          </p:nvCxnSpPr>
          <p:spPr>
            <a:xfrm flipV="1">
              <a:off x="4859965" y="1844824"/>
              <a:ext cx="0" cy="108012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FEDFD492-C534-464B-86E5-66870BF694BE}"/>
                </a:ext>
              </a:extLst>
            </p:cNvPr>
            <p:cNvSpPr txBox="1"/>
            <p:nvPr/>
          </p:nvSpPr>
          <p:spPr>
            <a:xfrm>
              <a:off x="4644008" y="1412776"/>
              <a:ext cx="485904" cy="370100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 F</a:t>
              </a:r>
              <a:r>
                <a:rPr lang="en-US" sz="105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n</a:t>
              </a:r>
              <a:endParaRPr lang="ar-SA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21F67D2C-2364-4806-A7B7-AC9DBA352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860800"/>
            <a:ext cx="3513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/>
              <a:t>earth pulls on Cantaloupe .(Action)</a:t>
            </a:r>
            <a:endParaRPr lang="ar-SA" altLang="ar-SA"/>
          </a:p>
        </p:txBody>
      </p:sp>
      <p:grpSp>
        <p:nvGrpSpPr>
          <p:cNvPr id="3" name="مجموعة 31">
            <a:extLst>
              <a:ext uri="{FF2B5EF4-FFF2-40B4-BE49-F238E27FC236}">
                <a16:creationId xmlns:a16="http://schemas.microsoft.com/office/drawing/2014/main" id="{EADE123C-BE3B-4F20-A83E-EB48E5E3CB9C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2997200"/>
            <a:ext cx="4137025" cy="1304925"/>
            <a:chOff x="152821" y="3212976"/>
            <a:chExt cx="4351152" cy="1305436"/>
          </a:xfrm>
        </p:grpSpPr>
        <p:cxnSp>
          <p:nvCxnSpPr>
            <p:cNvPr id="16" name="رابط كسهم مستقيم 15">
              <a:extLst>
                <a:ext uri="{FF2B5EF4-FFF2-40B4-BE49-F238E27FC236}">
                  <a16:creationId xmlns:a16="http://schemas.microsoft.com/office/drawing/2014/main" id="{D8967F08-8E6C-4CBF-9CA8-97CFC86CF5C9}"/>
                </a:ext>
              </a:extLst>
            </p:cNvPr>
            <p:cNvCxnSpPr/>
            <p:nvPr/>
          </p:nvCxnSpPr>
          <p:spPr>
            <a:xfrm flipV="1">
              <a:off x="4503973" y="3212976"/>
              <a:ext cx="0" cy="11513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7" name="مربع نص 16">
              <a:extLst>
                <a:ext uri="{FF2B5EF4-FFF2-40B4-BE49-F238E27FC236}">
                  <a16:creationId xmlns:a16="http://schemas.microsoft.com/office/drawing/2014/main" id="{E28F35CB-701D-4F08-BDC2-D3A66E863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821" y="4149080"/>
              <a:ext cx="41942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ar-SA"/>
                <a:t>Cantaloupe pulls on the earth.(Reaction)</a:t>
              </a:r>
              <a:endParaRPr lang="ar-SA" altLang="ar-SA"/>
            </a:p>
          </p:txBody>
        </p:sp>
      </p:grp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676A433-CC94-4C5F-9A51-7E8A194FB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788" y="1196975"/>
            <a:ext cx="427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>
                <a:solidFill>
                  <a:srgbClr val="0070C0"/>
                </a:solidFill>
              </a:rPr>
              <a:t>:force from table on the Cantaloupe(action)</a:t>
            </a:r>
            <a:endParaRPr lang="ar-SA" altLang="ar-SA"/>
          </a:p>
        </p:txBody>
      </p:sp>
      <p:grpSp>
        <p:nvGrpSpPr>
          <p:cNvPr id="5" name="مجموعة 41">
            <a:extLst>
              <a:ext uri="{FF2B5EF4-FFF2-40B4-BE49-F238E27FC236}">
                <a16:creationId xmlns:a16="http://schemas.microsoft.com/office/drawing/2014/main" id="{F353E5FC-7F95-44AC-A7C4-854921A41C73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1628775"/>
            <a:ext cx="4608512" cy="1152525"/>
            <a:chOff x="5148064" y="1124744"/>
            <a:chExt cx="4608512" cy="1368152"/>
          </a:xfrm>
        </p:grpSpPr>
        <p:cxnSp>
          <p:nvCxnSpPr>
            <p:cNvPr id="22" name="رابط كسهم مستقيم 21">
              <a:extLst>
                <a:ext uri="{FF2B5EF4-FFF2-40B4-BE49-F238E27FC236}">
                  <a16:creationId xmlns:a16="http://schemas.microsoft.com/office/drawing/2014/main" id="{41D33FC7-AFB0-40B9-AA37-83D4CE08EEEB}"/>
                </a:ext>
              </a:extLst>
            </p:cNvPr>
            <p:cNvCxnSpPr/>
            <p:nvPr/>
          </p:nvCxnSpPr>
          <p:spPr>
            <a:xfrm>
              <a:off x="5148064" y="1124744"/>
              <a:ext cx="0" cy="136815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5" name="مربع نص 22">
              <a:extLst>
                <a:ext uri="{FF2B5EF4-FFF2-40B4-BE49-F238E27FC236}">
                  <a16:creationId xmlns:a16="http://schemas.microsoft.com/office/drawing/2014/main" id="{8659FC5B-FFAB-4208-84E1-8E116792E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4008" y="1124744"/>
              <a:ext cx="4462568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ar-SA">
                  <a:solidFill>
                    <a:srgbClr val="0070C0"/>
                  </a:solidFill>
                </a:rPr>
                <a:t>Force from cantaloupe on the table (reaction)</a:t>
              </a:r>
              <a:endParaRPr lang="ar-SA" altLang="ar-SA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23B032FE-6618-43A0-AA75-8391AB01E0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3860800"/>
          <a:ext cx="3603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4" imgW="190440" imgH="266400" progId="Equation.3">
                  <p:embed/>
                </p:oleObj>
              </mc:Choice>
              <mc:Fallback>
                <p:oleObj name="Equation" r:id="rId4" imgW="19044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860800"/>
                        <a:ext cx="36036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789DE25B-CA87-458F-852D-DF1774972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68413"/>
            <a:ext cx="5481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>
            <a:extLst>
              <a:ext uri="{FF2B5EF4-FFF2-40B4-BE49-F238E27FC236}">
                <a16:creationId xmlns:a16="http://schemas.microsoft.com/office/drawing/2014/main" id="{B83F4B68-5B67-448C-A7E1-30BC27AD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63713"/>
            <a:ext cx="63357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133EDCD7-81C6-47FA-B75E-58C76A43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436813"/>
            <a:ext cx="66246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>
            <a:extLst>
              <a:ext uri="{FF2B5EF4-FFF2-40B4-BE49-F238E27FC236}">
                <a16:creationId xmlns:a16="http://schemas.microsoft.com/office/drawing/2014/main" id="{3FDE3231-FD9D-4BA1-BFFE-4D2D27755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13100"/>
            <a:ext cx="5407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1156801C-C6EB-4B8D-8BAF-82535DBC1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62277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مربع نص 4">
            <a:extLst>
              <a:ext uri="{FF2B5EF4-FFF2-40B4-BE49-F238E27FC236}">
                <a16:creationId xmlns:a16="http://schemas.microsoft.com/office/drawing/2014/main" id="{81D2B0A3-15A4-4820-9FD5-0EF1B2B8C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244850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000">
                <a:solidFill>
                  <a:srgbClr val="FF0000"/>
                </a:solidFill>
              </a:rPr>
              <a:t>Free -body diagram</a:t>
            </a:r>
            <a:endParaRPr lang="ar-SA" altLang="ar-SA" sz="2000">
              <a:solidFill>
                <a:srgbClr val="FF0000"/>
              </a:solidFill>
            </a:endParaRPr>
          </a:p>
        </p:txBody>
      </p:sp>
      <p:pic>
        <p:nvPicPr>
          <p:cNvPr id="23560" name="Picture 5">
            <a:extLst>
              <a:ext uri="{FF2B5EF4-FFF2-40B4-BE49-F238E27FC236}">
                <a16:creationId xmlns:a16="http://schemas.microsoft.com/office/drawing/2014/main" id="{81B533C2-50EC-43D7-BAA4-5A3E5AF49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608138"/>
            <a:ext cx="2484437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10">
            <a:extLst>
              <a:ext uri="{FF2B5EF4-FFF2-40B4-BE49-F238E27FC236}">
                <a16:creationId xmlns:a16="http://schemas.microsoft.com/office/drawing/2014/main" id="{0CB3C8D6-F6E1-4C66-85BE-DFB095FD7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157788"/>
            <a:ext cx="15113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23562" name="Picture 5">
            <a:extLst>
              <a:ext uri="{FF2B5EF4-FFF2-40B4-BE49-F238E27FC236}">
                <a16:creationId xmlns:a16="http://schemas.microsoft.com/office/drawing/2014/main" id="{A6C4AC2D-8CFD-4B48-85BC-037D105A6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0"/>
            <a:ext cx="58753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4B7A4B-64CC-4482-A9FD-E37877472543}"/>
              </a:ext>
            </a:extLst>
          </p:cNvPr>
          <p:cNvCxnSpPr/>
          <p:nvPr/>
        </p:nvCxnSpPr>
        <p:spPr>
          <a:xfrm>
            <a:off x="6443663" y="3068638"/>
            <a:ext cx="27003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مستطيل 1">
            <a:extLst>
              <a:ext uri="{FF2B5EF4-FFF2-40B4-BE49-F238E27FC236}">
                <a16:creationId xmlns:a16="http://schemas.microsoft.com/office/drawing/2014/main" id="{B2F1236B-50DA-4172-8AB4-E59609250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altLang="ar-SA" sz="2400" b="1">
                <a:solidFill>
                  <a:srgbClr val="FF0000"/>
                </a:solidFill>
              </a:rPr>
              <a:t>How to apply Newton’s Laws for a single particle?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0B68CE2-E283-4305-935D-7BE3DE2A6622}"/>
              </a:ext>
            </a:extLst>
          </p:cNvPr>
          <p:cNvSpPr/>
          <p:nvPr/>
        </p:nvSpPr>
        <p:spPr>
          <a:xfrm>
            <a:off x="250825" y="1916113"/>
            <a:ext cx="8893175" cy="4681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 rtl="0" eaLnBrk="0" hangingPunct="0">
              <a:buFontTx/>
              <a:buAutoNum type="arabicPeriod"/>
              <a:defRPr/>
            </a:pPr>
            <a:r>
              <a:rPr lang="en-US" sz="2400" dirty="0">
                <a:latin typeface="+mj-lt"/>
                <a:hlinkClick r:id="rId3" action="ppaction://hlinksldjump"/>
              </a:rPr>
              <a:t>Identify all the forces that act on the system.  Label them on the diagram and the direction of motion of the object if it is moving.</a:t>
            </a:r>
            <a:endParaRPr lang="en-US" sz="2400" dirty="0">
              <a:latin typeface="+mj-lt"/>
            </a:endParaRPr>
          </a:p>
          <a:p>
            <a:pPr marL="457200" indent="-457200" algn="l" rtl="0" eaLnBrk="0" hangingPunct="0">
              <a:buFont typeface="+mj-lt"/>
              <a:buAutoNum type="arabicPeriod"/>
              <a:defRPr/>
            </a:pPr>
            <a:r>
              <a:rPr lang="en-US" sz="2400" u="sng" dirty="0">
                <a:latin typeface="+mj-lt"/>
              </a:rPr>
              <a:t> </a:t>
            </a:r>
            <a:r>
              <a:rPr lang="en-US" sz="2400" u="sng" dirty="0">
                <a:latin typeface="+mj-lt"/>
                <a:hlinkClick r:id="rId3" action="ppaction://hlinksldjump"/>
              </a:rPr>
              <a:t>Draw a free-body diagram for the object.</a:t>
            </a:r>
            <a:endParaRPr lang="en-US" sz="2400" u="sng" dirty="0">
              <a:latin typeface="+mj-lt"/>
            </a:endParaRPr>
          </a:p>
          <a:p>
            <a:pPr marL="457200" indent="-457200" algn="l" rtl="0" eaLnBrk="0" hangingPunct="0">
              <a:buFont typeface="+mj-lt"/>
              <a:buAutoNum type="arabicPeriod"/>
              <a:defRPr/>
            </a:pPr>
            <a:r>
              <a:rPr lang="en-US" sz="2400" u="sng" dirty="0">
                <a:latin typeface="+mj-lt"/>
                <a:hlinkClick r:id="rId3" action="ppaction://hlinksldjump"/>
              </a:rPr>
              <a:t>Check if there is any force needs to be resolved.</a:t>
            </a:r>
            <a:endParaRPr lang="en-US" sz="2400" u="sng" dirty="0">
              <a:latin typeface="+mj-lt"/>
            </a:endParaRPr>
          </a:p>
          <a:p>
            <a:pPr marL="457200" indent="-457200" algn="l" rtl="0" eaLnBrk="0" hangingPunct="0">
              <a:buFont typeface="+mj-lt"/>
              <a:buAutoNum type="arabicPeriod"/>
              <a:defRPr/>
            </a:pPr>
            <a:r>
              <a:rPr lang="en-US" sz="2400" u="sng" dirty="0">
                <a:latin typeface="+mj-lt"/>
                <a:hlinkClick r:id="rId3" action="ppaction://hlinksldjump"/>
              </a:rPr>
              <a:t>Write Newton’s  Second law.</a:t>
            </a:r>
            <a:endParaRPr lang="en-US" sz="2400" u="sng" dirty="0">
              <a:latin typeface="+mj-lt"/>
            </a:endParaRPr>
          </a:p>
          <a:p>
            <a:pPr marL="457200" indent="-457200" algn="l" rtl="0" eaLnBrk="0" hangingPunct="0">
              <a:buFont typeface="+mj-lt"/>
              <a:buAutoNum type="arabicPeriod"/>
              <a:defRPr/>
            </a:pPr>
            <a:r>
              <a:rPr lang="en-US" sz="2400" u="sng" dirty="0">
                <a:latin typeface="+mj-lt"/>
                <a:hlinkClick r:id="rId3" action="ppaction://hlinksldjump"/>
              </a:rPr>
              <a:t>Decide how many equations  do you need, if its one-dimension, need one equation, two-dimension ,you need two equations.</a:t>
            </a:r>
            <a:endParaRPr lang="en-US" sz="2400" u="sng" dirty="0">
              <a:latin typeface="+mj-lt"/>
            </a:endParaRPr>
          </a:p>
          <a:p>
            <a:pPr marL="457200" indent="-457200" algn="l" rtl="0" eaLnBrk="0" hangingPunct="0">
              <a:buFont typeface="+mj-lt"/>
              <a:buAutoNum type="arabicPeriod"/>
              <a:defRPr/>
            </a:pPr>
            <a:r>
              <a:rPr lang="en-US" sz="2400" u="sng" dirty="0">
                <a:latin typeface="+mj-lt"/>
                <a:hlinkClick r:id="rId3" action="ppaction://hlinksldjump"/>
              </a:rPr>
              <a:t>If the object </a:t>
            </a:r>
            <a:r>
              <a:rPr lang="en-US" sz="2400" u="sng" dirty="0">
                <a:solidFill>
                  <a:srgbClr val="FF0000"/>
                </a:solidFill>
                <a:latin typeface="+mj-lt"/>
                <a:hlinkClick r:id="rId3" action="ppaction://hlinksldjump"/>
              </a:rPr>
              <a:t>stationary </a:t>
            </a:r>
            <a:r>
              <a:rPr lang="en-US" sz="2400" u="sng" dirty="0">
                <a:latin typeface="+mj-lt"/>
                <a:hlinkClick r:id="rId3" action="ppaction://hlinksldjump"/>
              </a:rPr>
              <a:t> (at rest) or moving with constant velocity, then the acceleration is zero  (a=0)  along that axis, otherwise  it a has a value.</a:t>
            </a:r>
            <a:endParaRPr lang="en-US" sz="2400" u="sng" dirty="0">
              <a:latin typeface="+mj-lt"/>
            </a:endParaRPr>
          </a:p>
          <a:p>
            <a:pPr marL="457200" indent="-457200" algn="l" rtl="0" eaLnBrk="0" hangingPunct="0">
              <a:buFont typeface="+mj-lt"/>
              <a:buAutoNum type="arabicPeriod"/>
              <a:defRPr/>
            </a:pPr>
            <a:r>
              <a:rPr lang="en-US" sz="2400" u="sng" dirty="0">
                <a:latin typeface="+mj-lt"/>
                <a:hlinkClick r:id="rId3" action="ppaction://hlinksldjump"/>
              </a:rPr>
              <a:t>Add all the components of the forces along the axis</a:t>
            </a:r>
            <a:endParaRPr lang="en-US" sz="2400" u="sng" dirty="0">
              <a:latin typeface="+mj-lt"/>
            </a:endParaRPr>
          </a:p>
          <a:p>
            <a:pPr marL="457200" indent="-457200" algn="l" rtl="0" eaLnBrk="0" hangingPunct="0">
              <a:buFont typeface="+mj-lt"/>
              <a:buAutoNum type="arabicPeriod"/>
              <a:defRPr/>
            </a:pPr>
            <a:r>
              <a:rPr lang="en-US" sz="2400" u="sng" dirty="0">
                <a:latin typeface="+mj-lt"/>
                <a:hlinkClick r:id="rId4" action="ppaction://hlinksldjump"/>
              </a:rPr>
              <a:t>solve the equation to find the unknown.</a:t>
            </a:r>
            <a:endParaRPr lang="en-US" sz="2400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id="{25775BCB-6B80-4E6F-BA2B-AF77ADD14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0"/>
            <a:ext cx="85375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ar-SA" sz="2400" b="1">
                <a:solidFill>
                  <a:srgbClr val="9900CC"/>
                </a:solidFill>
              </a:rPr>
              <a:t> </a:t>
            </a:r>
            <a:r>
              <a:rPr lang="en-US" altLang="ar-SA" sz="2400" b="1">
                <a:solidFill>
                  <a:srgbClr val="FF0000"/>
                </a:solidFill>
              </a:rPr>
              <a:t>How to apply Newton’s Laws for a system of particles?</a:t>
            </a:r>
          </a:p>
          <a:p>
            <a:pPr algn="l" rtl="0">
              <a:spcBef>
                <a:spcPct val="50000"/>
              </a:spcBef>
            </a:pPr>
            <a:endParaRPr lang="en-US" altLang="ar-SA" sz="2800" b="1"/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868D2F2F-8629-4B41-86CD-2CE770BB6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3638"/>
            <a:ext cx="91440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 eaLnBrk="0" hangingPunct="0">
              <a:buFontTx/>
              <a:buAutoNum type="arabicPeriod"/>
              <a:defRPr/>
            </a:pPr>
            <a:r>
              <a:rPr lang="en-US" sz="2400" dirty="0">
                <a:latin typeface="+mj-lt"/>
              </a:rPr>
              <a:t>Identify all the forces that act on the system.  Label them on the diagram and the direction of motion of each object if they are moving.</a:t>
            </a:r>
          </a:p>
          <a:p>
            <a:pPr marL="457200" indent="-457200" algn="l" rtl="0" eaLnBrk="0" hangingPunct="0">
              <a:defRPr/>
            </a:pPr>
            <a:r>
              <a:rPr lang="en-US" sz="2400" b="1" dirty="0">
                <a:latin typeface="+mj-lt"/>
              </a:rPr>
              <a:t>2. </a:t>
            </a:r>
            <a:r>
              <a:rPr lang="en-US" sz="2400" dirty="0">
                <a:solidFill>
                  <a:srgbClr val="FF3300"/>
                </a:solidFill>
                <a:latin typeface="+mj-lt"/>
              </a:rPr>
              <a:t>Remember that the system of two objects moves with the </a:t>
            </a:r>
            <a:r>
              <a:rPr lang="en-US" sz="2400" b="1" u="sng" dirty="0">
                <a:solidFill>
                  <a:srgbClr val="FF3300"/>
                </a:solidFill>
                <a:latin typeface="+mj-lt"/>
              </a:rPr>
              <a:t>same acceleration</a:t>
            </a:r>
            <a:r>
              <a:rPr lang="en-US" sz="2400" b="1" u="sng" dirty="0">
                <a:latin typeface="+mj-lt"/>
              </a:rPr>
              <a:t>.</a:t>
            </a:r>
          </a:p>
          <a:p>
            <a:pPr marL="457200" indent="-457200" algn="l" rtl="0" eaLnBrk="0" hangingPunct="0">
              <a:defRPr/>
            </a:pPr>
            <a:r>
              <a:rPr lang="en-US" sz="2400" b="1" dirty="0">
                <a:latin typeface="+mj-lt"/>
              </a:rPr>
              <a:t>3. </a:t>
            </a:r>
            <a:r>
              <a:rPr lang="en-US" sz="2400" dirty="0">
                <a:latin typeface="+mj-lt"/>
              </a:rPr>
              <a:t>Choose one object to start with and follow the steps below:</a:t>
            </a:r>
          </a:p>
          <a:p>
            <a:pPr marL="457200" indent="-457200" algn="l" rtl="0" eaLnBrk="0" hangingPunct="0">
              <a:defRPr/>
            </a:pPr>
            <a:r>
              <a:rPr lang="en-US" sz="1600" dirty="0">
                <a:latin typeface="+mj-lt"/>
              </a:rPr>
              <a:t>	</a:t>
            </a:r>
            <a:r>
              <a:rPr lang="en-US" dirty="0">
                <a:latin typeface="+mj-lt"/>
              </a:rPr>
              <a:t>a) Draw a free-body diagram for the object.</a:t>
            </a:r>
          </a:p>
          <a:p>
            <a:pPr marL="457200" indent="-457200" algn="l" rtl="0" eaLnBrk="0" hangingPunct="0">
              <a:defRPr/>
            </a:pPr>
            <a:r>
              <a:rPr lang="en-US" dirty="0">
                <a:latin typeface="+mj-lt"/>
              </a:rPr>
              <a:t>	b) Check if there is any force need to be resolved.</a:t>
            </a:r>
          </a:p>
          <a:p>
            <a:pPr marL="457200" indent="-457200" algn="l" rtl="0" eaLnBrk="0" hangingPunct="0">
              <a:defRPr/>
            </a:pPr>
            <a:r>
              <a:rPr lang="en-US" dirty="0">
                <a:latin typeface="+mj-lt"/>
              </a:rPr>
              <a:t>	c) Write Newton 2ed law.</a:t>
            </a:r>
          </a:p>
          <a:p>
            <a:pPr marL="457200" indent="-457200" algn="l" rtl="0" eaLnBrk="0" hangingPunct="0">
              <a:defRPr/>
            </a:pPr>
            <a:r>
              <a:rPr lang="en-US" dirty="0">
                <a:latin typeface="+mj-lt"/>
              </a:rPr>
              <a:t>	d) decide how many equations  do you need, if its one-dimension, need one equation, two-dimension ,you need two equations.</a:t>
            </a:r>
          </a:p>
          <a:p>
            <a:pPr marL="457200" indent="-457200" algn="l" rtl="0" eaLnBrk="0" hangingPunct="0">
              <a:defRPr/>
            </a:pPr>
            <a:r>
              <a:rPr lang="en-US" dirty="0">
                <a:latin typeface="+mj-lt"/>
              </a:rPr>
              <a:t>	e) If the object at rest or moving with constant velocity, then (a=0) the acceleration is zero along that axis, otherwise a has a value.</a:t>
            </a:r>
          </a:p>
          <a:p>
            <a:pPr marL="457200" indent="-457200" algn="l" rtl="0" eaLnBrk="0" hangingPunct="0">
              <a:defRPr/>
            </a:pPr>
            <a:r>
              <a:rPr lang="en-US" dirty="0">
                <a:latin typeface="+mj-lt"/>
              </a:rPr>
              <a:t>	f) simplify the equation you get and label it (1)</a:t>
            </a:r>
          </a:p>
          <a:p>
            <a:pPr marL="457200" indent="-457200" algn="l" rtl="0" eaLnBrk="0" hangingPunct="0">
              <a:defRPr/>
            </a:pPr>
            <a:r>
              <a:rPr lang="en-US" sz="2400" dirty="0">
                <a:latin typeface="+mj-lt"/>
              </a:rPr>
              <a:t>4. Now Apply step( 3) to the other object till you get another equation and label (2).</a:t>
            </a:r>
          </a:p>
          <a:p>
            <a:pPr marL="457200" indent="-457200" algn="l" rtl="0" eaLnBrk="0" hangingPunct="0">
              <a:defRPr/>
            </a:pPr>
            <a:r>
              <a:rPr lang="en-US" sz="2400" dirty="0">
                <a:latin typeface="+mj-lt"/>
              </a:rPr>
              <a:t>5.  Solve the two Equations to find the unknown.</a:t>
            </a:r>
            <a:r>
              <a:rPr lang="en-US" sz="2800" dirty="0">
                <a:latin typeface="+mj-lt"/>
              </a:rPr>
              <a:t>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170EE54C-B73D-4E37-B7EC-557D7F758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60372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>
            <a:extLst>
              <a:ext uri="{FF2B5EF4-FFF2-40B4-BE49-F238E27FC236}">
                <a16:creationId xmlns:a16="http://schemas.microsoft.com/office/drawing/2014/main" id="{896204C6-5633-405F-B1CA-14518AA83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628775"/>
            <a:ext cx="6176963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C7EC4FB8-02BF-4E99-AC3D-9681A8744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1628775"/>
            <a:ext cx="29591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>
            <a:extLst>
              <a:ext uri="{FF2B5EF4-FFF2-40B4-BE49-F238E27FC236}">
                <a16:creationId xmlns:a16="http://schemas.microsoft.com/office/drawing/2014/main" id="{3B9EC802-5D08-4704-A43C-E7EA968E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49725"/>
            <a:ext cx="9350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>
            <a:extLst>
              <a:ext uri="{FF2B5EF4-FFF2-40B4-BE49-F238E27FC236}">
                <a16:creationId xmlns:a16="http://schemas.microsoft.com/office/drawing/2014/main" id="{F7458263-9B34-4AF2-A846-F2E62394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49725"/>
            <a:ext cx="5041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مربع نص 4">
            <a:extLst>
              <a:ext uri="{FF2B5EF4-FFF2-40B4-BE49-F238E27FC236}">
                <a16:creationId xmlns:a16="http://schemas.microsoft.com/office/drawing/2014/main" id="{57311CF8-B40B-404C-A0F6-F9B187AA3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076700"/>
            <a:ext cx="2662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000">
                <a:solidFill>
                  <a:srgbClr val="FF0000"/>
                </a:solidFill>
              </a:rPr>
              <a:t>Free -body diagram</a:t>
            </a:r>
            <a:endParaRPr lang="ar-SA" altLang="ar-SA" sz="200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A1B448-84D7-49A3-865C-22B70A85CF71}"/>
              </a:ext>
            </a:extLst>
          </p:cNvPr>
          <p:cNvCxnSpPr/>
          <p:nvPr/>
        </p:nvCxnSpPr>
        <p:spPr>
          <a:xfrm>
            <a:off x="6156325" y="4076700"/>
            <a:ext cx="2987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01F82546-F6E2-4B89-8312-479C5AD8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59293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882FBE7C-B39D-4A2B-8F84-E7908C8A0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1700213"/>
            <a:ext cx="262890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مربع نص 4">
            <a:extLst>
              <a:ext uri="{FF2B5EF4-FFF2-40B4-BE49-F238E27FC236}">
                <a16:creationId xmlns:a16="http://schemas.microsoft.com/office/drawing/2014/main" id="{EE258C34-8D9D-4E22-B37C-9F3A27971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716338"/>
            <a:ext cx="2662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000">
                <a:solidFill>
                  <a:srgbClr val="FF0000"/>
                </a:solidFill>
              </a:rPr>
              <a:t>Free -body diagram</a:t>
            </a:r>
            <a:endParaRPr lang="ar-SA" altLang="ar-SA" sz="200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35DB50-E1D6-4057-A656-6D88AECC2B6A}"/>
              </a:ext>
            </a:extLst>
          </p:cNvPr>
          <p:cNvCxnSpPr/>
          <p:nvPr/>
        </p:nvCxnSpPr>
        <p:spPr>
          <a:xfrm>
            <a:off x="5795963" y="3573463"/>
            <a:ext cx="33480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id="{D023FE5A-0F23-4947-B49E-AEE8ED518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51498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>
            <a:extLst>
              <a:ext uri="{FF2B5EF4-FFF2-40B4-BE49-F238E27FC236}">
                <a16:creationId xmlns:a16="http://schemas.microsoft.com/office/drawing/2014/main" id="{0F43E798-7630-40D9-92F1-CC72CDEE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12192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>
            <a:extLst>
              <a:ext uri="{FF2B5EF4-FFF2-40B4-BE49-F238E27FC236}">
                <a16:creationId xmlns:a16="http://schemas.microsoft.com/office/drawing/2014/main" id="{C4830877-44FD-4C19-B0B8-87699FFF9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54038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1A758A86-556C-4E49-B65C-5CD43585A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6159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>
            <a:extLst>
              <a:ext uri="{FF2B5EF4-FFF2-40B4-BE49-F238E27FC236}">
                <a16:creationId xmlns:a16="http://schemas.microsoft.com/office/drawing/2014/main" id="{9C9E076D-3304-4B77-B7E8-07B7A04EB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565400"/>
            <a:ext cx="6408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SA" sz="4800"/>
              <a:t>The End</a:t>
            </a:r>
            <a:endParaRPr lang="ar-SA" altLang="ar-SA"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s1.mm.bing.net/th?id=H.4855186584568340&amp;pid=1.9">
            <a:extLst>
              <a:ext uri="{FF2B5EF4-FFF2-40B4-BE49-F238E27FC236}">
                <a16:creationId xmlns:a16="http://schemas.microsoft.com/office/drawing/2014/main" id="{A29ACC12-CD0F-4CAE-A3B4-32AF2A1DB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136525"/>
            <a:ext cx="92059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FA5C59-1878-457F-A9A4-81307C306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45125"/>
            <a:ext cx="8785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ar-SA" sz="2800" b="1">
                <a:solidFill>
                  <a:schemeClr val="bg1"/>
                </a:solidFill>
                <a:latin typeface="Calibri" panose="020F0502020204030204" pitchFamily="34" charset="0"/>
              </a:rPr>
              <a:t>The scientist who first understood the relation between a force and the acceleration it causes was </a:t>
            </a:r>
            <a:r>
              <a:rPr lang="en-US" altLang="ar-SA" sz="2800" b="1" u="sng">
                <a:solidFill>
                  <a:srgbClr val="FF0000"/>
                </a:solidFill>
                <a:latin typeface="Calibri" panose="020F0502020204030204" pitchFamily="34" charset="0"/>
              </a:rPr>
              <a:t>Isaac Newton</a:t>
            </a:r>
            <a:endParaRPr lang="ar-SA" altLang="ar-SA" sz="2800" b="1" u="sng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127782A-8600-45F1-94B3-1233D00F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4450"/>
            <a:ext cx="5200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866B6C-E4EE-4801-AB48-7BF6F3532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60625"/>
            <a:ext cx="7993063" cy="34163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ar-SA" sz="2400">
              <a:latin typeface="Calibri" panose="020F0502020204030204" pitchFamily="34" charset="0"/>
            </a:endParaRPr>
          </a:p>
          <a:p>
            <a:pPr algn="l" eaLnBrk="1" hangingPunct="1"/>
            <a:r>
              <a:rPr lang="ar-SA" altLang="ar-SA" sz="2400">
                <a:latin typeface="Calibri" panose="020F0502020204030204" pitchFamily="34" charset="0"/>
              </a:rPr>
              <a:t>: </a:t>
            </a:r>
            <a:r>
              <a:rPr lang="en-US" altLang="ar-SA" sz="2400">
                <a:latin typeface="Calibri" panose="020F0502020204030204" pitchFamily="34" charset="0"/>
              </a:rPr>
              <a:t>Newtonian mechanics does not apply to</a:t>
            </a:r>
          </a:p>
          <a:p>
            <a:pPr algn="l" eaLnBrk="1" hangingPunct="1"/>
            <a:endParaRPr lang="en-US" altLang="ar-SA" sz="2400">
              <a:latin typeface="Calibri" panose="020F0502020204030204" pitchFamily="34" charset="0"/>
            </a:endParaRPr>
          </a:p>
          <a:p>
            <a:pPr algn="l" eaLnBrk="1" hangingPunct="1"/>
            <a:r>
              <a:rPr lang="en-US" altLang="ar-SA" sz="2400">
                <a:latin typeface="Calibri" panose="020F0502020204030204" pitchFamily="34" charset="0"/>
              </a:rPr>
              <a:t>1- A very large speeds such as the speed of light, and instead it </a:t>
            </a:r>
            <a:endParaRPr lang="ar-SA" altLang="ar-SA" sz="2400">
              <a:latin typeface="Calibri" panose="020F0502020204030204" pitchFamily="34" charset="0"/>
            </a:endParaRPr>
          </a:p>
          <a:p>
            <a:pPr algn="l" eaLnBrk="1" hangingPunct="1"/>
            <a:r>
              <a:rPr lang="en-US" altLang="ar-SA" sz="2400">
                <a:latin typeface="Calibri" panose="020F0502020204030204" pitchFamily="34" charset="0"/>
              </a:rPr>
              <a:t>replaced with Einstein's mechanics.</a:t>
            </a:r>
          </a:p>
          <a:p>
            <a:pPr algn="l" eaLnBrk="1" hangingPunct="1"/>
            <a:endParaRPr lang="en-US" altLang="ar-SA" sz="2400">
              <a:latin typeface="Calibri" panose="020F0502020204030204" pitchFamily="34" charset="0"/>
            </a:endParaRPr>
          </a:p>
          <a:p>
            <a:pPr algn="l" eaLnBrk="1" hangingPunct="1"/>
            <a:r>
              <a:rPr lang="en-US" altLang="ar-SA" sz="2400">
                <a:latin typeface="Calibri" panose="020F0502020204030204" pitchFamily="34" charset="0"/>
              </a:rPr>
              <a:t>2- The scale of atomic structure, and instead it replaced with the Quantum mechanics.</a:t>
            </a:r>
          </a:p>
          <a:p>
            <a:pPr algn="l" eaLnBrk="1" hangingPunct="1"/>
            <a:r>
              <a:rPr lang="en-US" altLang="ar-SA" sz="2400">
                <a:latin typeface="Calibri" panose="020F0502020204030204" pitchFamily="34" charset="0"/>
              </a:rPr>
              <a:t>  </a:t>
            </a:r>
            <a:endParaRPr lang="ar-SA" altLang="ar-SA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EDA4C05-A604-4C0C-AD62-8F9CC5B9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4450"/>
            <a:ext cx="5286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0FD18B0A-C361-4DF3-ABD8-CBF0CC494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205038"/>
            <a:ext cx="8964612" cy="1076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If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+mn-lt"/>
                <a:cs typeface="+mn-cs"/>
              </a:rPr>
              <a:t>No Force </a:t>
            </a:r>
            <a:r>
              <a:rPr lang="en-US" sz="3200" b="1" dirty="0">
                <a:latin typeface="+mn-lt"/>
                <a:cs typeface="+mn-cs"/>
              </a:rPr>
              <a:t>acts on a body, the body’s velocity cannot change; that is, the body </a:t>
            </a:r>
            <a:r>
              <a:rPr lang="en-US" sz="3200" b="1" u="sng" dirty="0">
                <a:solidFill>
                  <a:srgbClr val="FF0000"/>
                </a:solidFill>
                <a:latin typeface="+mn-lt"/>
                <a:cs typeface="+mn-cs"/>
              </a:rPr>
              <a:t>cannot Accelerate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E3B28B9-7116-4B12-9BE4-49334F32030F}"/>
              </a:ext>
            </a:extLst>
          </p:cNvPr>
          <p:cNvSpPr/>
          <p:nvPr/>
        </p:nvSpPr>
        <p:spPr>
          <a:xfrm rot="5400000">
            <a:off x="3852863" y="1328737"/>
            <a:ext cx="431800" cy="7127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8738E-3800-483A-8184-8697FAB66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5253038"/>
            <a:ext cx="4427537" cy="830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ar-SA" sz="2400">
                <a:latin typeface="Calibri" panose="020F0502020204030204" pitchFamily="34" charset="0"/>
              </a:rPr>
              <a:t> if the body is at rest , it stays at rest  </a:t>
            </a:r>
            <a:endParaRPr lang="ar-SA" altLang="ar-SA" sz="240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34DDB-592B-4409-8F54-42D91367D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5253038"/>
            <a:ext cx="4284663" cy="1200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ar-SA" sz="2400">
                <a:latin typeface="Calibri" panose="020F0502020204030204" pitchFamily="34" charset="0"/>
              </a:rPr>
              <a:t>if the body is in motion, it stays in motion with the same velocity (</a:t>
            </a:r>
            <a:r>
              <a:rPr lang="en-US" altLang="ar-SA" sz="2400" u="sng">
                <a:solidFill>
                  <a:srgbClr val="FF0000"/>
                </a:solidFill>
                <a:latin typeface="Calibri" panose="020F0502020204030204" pitchFamily="34" charset="0"/>
              </a:rPr>
              <a:t>same speed and direction</a:t>
            </a:r>
            <a:r>
              <a:rPr lang="en-US" altLang="ar-SA" sz="2400">
                <a:latin typeface="Calibri" panose="020F0502020204030204" pitchFamily="34" charset="0"/>
              </a:rPr>
              <a:t>) </a:t>
            </a:r>
            <a:endParaRPr lang="ar-SA" altLang="ar-SA" sz="240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AAFF56-BA50-4CF0-8BF8-7A2C46334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4081463"/>
            <a:ext cx="637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SA" sz="2800">
                <a:latin typeface="Calibri" panose="020F0502020204030204" pitchFamily="34" charset="0"/>
              </a:rPr>
              <a:t>If there is </a:t>
            </a:r>
            <a:r>
              <a:rPr lang="en-US" altLang="ar-SA" sz="2800" b="1" u="sng">
                <a:solidFill>
                  <a:srgbClr val="FF0000"/>
                </a:solidFill>
                <a:latin typeface="Calibri" panose="020F0502020204030204" pitchFamily="34" charset="0"/>
              </a:rPr>
              <a:t>No Force </a:t>
            </a:r>
            <a:r>
              <a:rPr lang="en-US" altLang="ar-SA" sz="2800">
                <a:latin typeface="Calibri" panose="020F0502020204030204" pitchFamily="34" charset="0"/>
              </a:rPr>
              <a:t>that</a:t>
            </a:r>
            <a:r>
              <a:rPr lang="en-US" altLang="ar-SA" sz="280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ar-SA" sz="2800">
                <a:latin typeface="Calibri" panose="020F0502020204030204" pitchFamily="34" charset="0"/>
              </a:rPr>
              <a:t>acts on the body </a:t>
            </a:r>
            <a:endParaRPr lang="ar-SA" altLang="ar-SA" sz="2800">
              <a:latin typeface="Calibri" panose="020F0502020204030204" pitchFamily="34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6A898DC-3430-4AA1-9CE2-D317C7D7766E}"/>
              </a:ext>
            </a:extLst>
          </p:cNvPr>
          <p:cNvSpPr/>
          <p:nvPr/>
        </p:nvSpPr>
        <p:spPr>
          <a:xfrm rot="5400000">
            <a:off x="3563144" y="3861594"/>
            <a:ext cx="360362" cy="215900"/>
          </a:xfrm>
          <a:prstGeom prst="rightArrow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1273" name="TextBox 10">
            <a:extLst>
              <a:ext uri="{FF2B5EF4-FFF2-40B4-BE49-F238E27FC236}">
                <a16:creationId xmlns:a16="http://schemas.microsoft.com/office/drawing/2014/main" id="{CF6DE178-5D39-4A94-B330-35080DD6E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35756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2000"/>
              <a:t>or</a:t>
            </a:r>
            <a:endParaRPr lang="ar-SA" altLang="ar-SA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906990F-5549-449F-9468-8AFA0F220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44675"/>
            <a:ext cx="24447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D0BFD2-80A5-4C49-AB28-FC95B1037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76475"/>
            <a:ext cx="7777163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en-US" altLang="ar-SA" sz="2800" u="sng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ar-SA" sz="2800">
                <a:latin typeface="Calibri" panose="020F0502020204030204" pitchFamily="34" charset="0"/>
              </a:rPr>
              <a:t> The SI unit of force is Newton (N).</a:t>
            </a:r>
          </a:p>
          <a:p>
            <a:pPr algn="l" rtl="0" eaLnBrk="1" hangingPunct="1"/>
            <a:endParaRPr lang="en-US" altLang="ar-SA" sz="2800">
              <a:latin typeface="Calibri" panose="020F0502020204030204" pitchFamily="34" charset="0"/>
            </a:endParaRPr>
          </a:p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ar-SA" sz="2800">
                <a:latin typeface="Calibri" panose="020F0502020204030204" pitchFamily="34" charset="0"/>
              </a:rPr>
              <a:t> 1Newton is the force that accelerates a body of 1kg with an acceleration of magnitude 1  </a:t>
            </a:r>
          </a:p>
          <a:p>
            <a:pPr algn="l" rtl="0" eaLnBrk="1" hangingPunct="1"/>
            <a:endParaRPr lang="en-US" altLang="ar-SA" sz="2800">
              <a:latin typeface="Calibri" panose="020F0502020204030204" pitchFamily="34" charset="0"/>
            </a:endParaRPr>
          </a:p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ar-SA" sz="2800">
                <a:latin typeface="Calibri" panose="020F0502020204030204" pitchFamily="34" charset="0"/>
              </a:rPr>
              <a:t> Forces are </a:t>
            </a:r>
            <a:r>
              <a:rPr lang="en-US" altLang="ar-SA" sz="2800" u="sng">
                <a:solidFill>
                  <a:srgbClr val="FF0000"/>
                </a:solidFill>
                <a:latin typeface="Calibri" panose="020F0502020204030204" pitchFamily="34" charset="0"/>
              </a:rPr>
              <a:t>vector quantities </a:t>
            </a:r>
            <a:r>
              <a:rPr lang="en-US" altLang="ar-SA" sz="2800">
                <a:latin typeface="Calibri" panose="020F0502020204030204" pitchFamily="34" charset="0"/>
              </a:rPr>
              <a:t>they combine according to the vector rules. </a:t>
            </a:r>
          </a:p>
          <a:p>
            <a:pPr algn="l" rtl="0" eaLnBrk="1" hangingPunct="1"/>
            <a:endParaRPr lang="en-US" altLang="ar-SA" sz="2800">
              <a:latin typeface="Calibri" panose="020F0502020204030204" pitchFamily="34" charset="0"/>
            </a:endParaRPr>
          </a:p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ar-SA" sz="2800">
                <a:latin typeface="Calibri" panose="020F0502020204030204" pitchFamily="34" charset="0"/>
              </a:rPr>
              <a:t> A force is represented with a symbol as  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A2EA9835-075E-46C3-BE42-4574BDFB6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2576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>
            <a:extLst>
              <a:ext uri="{FF2B5EF4-FFF2-40B4-BE49-F238E27FC236}">
                <a16:creationId xmlns:a16="http://schemas.microsoft.com/office/drawing/2014/main" id="{1A5E8563-42E9-4D21-8584-894F708D6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30769E4D-88C7-47D8-899A-E13E6FA62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38D7D121-6CB0-419E-ABB3-E3EA17CEC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165850"/>
            <a:ext cx="2873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>
            <a:extLst>
              <a:ext uri="{FF2B5EF4-FFF2-40B4-BE49-F238E27FC236}">
                <a16:creationId xmlns:a16="http://schemas.microsoft.com/office/drawing/2014/main" id="{5E4E6C14-1836-4CC1-86C8-8C8F3B1C7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9823826F-D545-4D69-926B-6928ED881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pic>
        <p:nvPicPr>
          <p:cNvPr id="18440" name="Picture 8">
            <a:extLst>
              <a:ext uri="{FF2B5EF4-FFF2-40B4-BE49-F238E27FC236}">
                <a16:creationId xmlns:a16="http://schemas.microsoft.com/office/drawing/2014/main" id="{74EC5E83-188E-4A43-9593-A4707516A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05263"/>
            <a:ext cx="2873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627AFF-B5E3-48F0-8FA9-9176D179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16113"/>
            <a:ext cx="828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ar-SA" sz="2800">
                <a:latin typeface="Calibri" panose="020F0502020204030204" pitchFamily="34" charset="0"/>
              </a:rPr>
              <a:t> Forces follow the principle of </a:t>
            </a:r>
            <a:r>
              <a:rPr lang="en-US" altLang="ar-SA" sz="2800" u="sng">
                <a:solidFill>
                  <a:srgbClr val="FF0000"/>
                </a:solidFill>
                <a:latin typeface="Calibri" panose="020F0502020204030204" pitchFamily="34" charset="0"/>
              </a:rPr>
              <a:t>superposition for forces</a:t>
            </a:r>
            <a:r>
              <a:rPr lang="en-US" altLang="ar-SA" sz="280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E612A82-C618-4C34-BFE3-CE4A6FDF3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513013"/>
            <a:ext cx="2665412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>
            <a:extLst>
              <a:ext uri="{FF2B5EF4-FFF2-40B4-BE49-F238E27FC236}">
                <a16:creationId xmlns:a16="http://schemas.microsoft.com/office/drawing/2014/main" id="{A40CC2BF-D7AD-4875-9752-CEA4ADF8B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pic>
        <p:nvPicPr>
          <p:cNvPr id="19457" name="Picture 1">
            <a:extLst>
              <a:ext uri="{FF2B5EF4-FFF2-40B4-BE49-F238E27FC236}">
                <a16:creationId xmlns:a16="http://schemas.microsoft.com/office/drawing/2014/main" id="{F0E737CF-C985-4A65-9526-18959415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57700"/>
            <a:ext cx="3149600" cy="555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3">
            <a:extLst>
              <a:ext uri="{FF2B5EF4-FFF2-40B4-BE49-F238E27FC236}">
                <a16:creationId xmlns:a16="http://schemas.microsoft.com/office/drawing/2014/main" id="{4967EC75-0EE6-41F4-9999-EC229648C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9AED8-17B7-4AF4-A505-148A401ED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29000"/>
            <a:ext cx="4464050" cy="523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ar-SA" sz="2800">
                <a:latin typeface="Calibri" panose="020F0502020204030204" pitchFamily="34" charset="0"/>
              </a:rPr>
              <a:t>If several forces act on a body</a:t>
            </a:r>
            <a:endParaRPr lang="ar-SA" altLang="ar-SA" sz="2800">
              <a:latin typeface="Calibri" panose="020F0502020204030204" pitchFamily="34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9672B70-9E60-47FB-BA62-E62DA85621F8}"/>
              </a:ext>
            </a:extLst>
          </p:cNvPr>
          <p:cNvSpPr/>
          <p:nvPr/>
        </p:nvSpPr>
        <p:spPr>
          <a:xfrm rot="5400000">
            <a:off x="2267743" y="2996407"/>
            <a:ext cx="360363" cy="215900"/>
          </a:xfrm>
          <a:prstGeom prst="rightArrow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C2163EF-618E-4BC9-8E02-7908BEC50225}"/>
              </a:ext>
            </a:extLst>
          </p:cNvPr>
          <p:cNvSpPr/>
          <p:nvPr/>
        </p:nvSpPr>
        <p:spPr>
          <a:xfrm rot="5400000">
            <a:off x="2267744" y="4077494"/>
            <a:ext cx="360362" cy="215900"/>
          </a:xfrm>
          <a:prstGeom prst="rightArrow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E25262F0-ED82-4271-8C44-DD5483C8D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49950"/>
            <a:ext cx="86883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73B9B70-524D-4619-86BD-91E0D6A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4437063"/>
            <a:ext cx="381000" cy="3810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09219181-DF2F-4BC5-AFBF-9E567BFB94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78113" y="4437063"/>
            <a:ext cx="741362" cy="4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BF68EF4F-1299-4910-A1D0-A79BE70EC2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78113" y="4724400"/>
            <a:ext cx="741362" cy="17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6480905-89EE-4CCA-BAD6-F7514C4BF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9989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b="1" i="1">
                <a:solidFill>
                  <a:srgbClr val="FF330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41D04791-C1F8-4CDC-8F31-D3A97ACBF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4652963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000" b="1" i="1">
                <a:solidFill>
                  <a:srgbClr val="FF9933"/>
                </a:solidFill>
                <a:latin typeface="Calibri" panose="020F0502020204030204" pitchFamily="34" charset="0"/>
              </a:rPr>
              <a:t>a</a:t>
            </a:r>
            <a:r>
              <a:rPr lang="en-US" altLang="ar-SA" sz="2000" b="1" baseline="-25000">
                <a:solidFill>
                  <a:srgbClr val="FF9933"/>
                </a:solidFill>
                <a:latin typeface="Calibri" panose="020F0502020204030204" pitchFamily="34" charset="0"/>
              </a:rPr>
              <a:t>0</a:t>
            </a:r>
            <a:endParaRPr lang="en-US" altLang="ar-SA" sz="2000" b="1">
              <a:solidFill>
                <a:srgbClr val="FF9933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0EA5C68F-957A-477F-849C-A047708B3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365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b="1" i="1">
                <a:latin typeface="Calibri" panose="020F0502020204030204" pitchFamily="34" charset="0"/>
              </a:rPr>
              <a:t>m</a:t>
            </a:r>
            <a:r>
              <a:rPr lang="en-US" altLang="ar-SA" b="1" baseline="-25000">
                <a:latin typeface="Calibri" panose="020F0502020204030204" pitchFamily="34" charset="0"/>
              </a:rPr>
              <a:t>0</a:t>
            </a:r>
            <a:endParaRPr lang="en-US" altLang="ar-SA" b="1">
              <a:latin typeface="Calibri" panose="020F0502020204030204" pitchFamily="34" charset="0"/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184F6AEC-62B5-42BC-BC8B-B57427966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4470400"/>
            <a:ext cx="533400" cy="533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26828B4-54E7-41DC-8A26-B90CD3113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4638" y="4813300"/>
            <a:ext cx="381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D8CB169D-E780-494F-B177-87001123D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414655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b="1" i="1">
                <a:solidFill>
                  <a:srgbClr val="FF330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1EFB5805-F29D-4DD4-B275-258B3E5D3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865688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000" b="1" i="1">
                <a:solidFill>
                  <a:srgbClr val="FF9933"/>
                </a:solidFill>
                <a:latin typeface="Calibri" panose="020F0502020204030204" pitchFamily="34" charset="0"/>
              </a:rPr>
              <a:t>a</a:t>
            </a:r>
            <a:r>
              <a:rPr lang="en-US" altLang="ar-SA" sz="2000" b="1" i="1" baseline="-25000">
                <a:solidFill>
                  <a:srgbClr val="FF9933"/>
                </a:solidFill>
                <a:latin typeface="Calibri" panose="020F0502020204030204" pitchFamily="34" charset="0"/>
              </a:rPr>
              <a:t>X</a:t>
            </a:r>
            <a:endParaRPr lang="en-US" altLang="ar-SA" sz="2000" b="1" i="1">
              <a:solidFill>
                <a:srgbClr val="FF9933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637F411-66FD-42D8-8983-6CDE68EAE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5053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b="1" i="1">
                <a:latin typeface="Calibri" panose="020F0502020204030204" pitchFamily="34" charset="0"/>
              </a:rPr>
              <a:t>m</a:t>
            </a:r>
            <a:r>
              <a:rPr lang="en-US" altLang="ar-SA" b="1" i="1" baseline="-25000">
                <a:latin typeface="Calibri" panose="020F0502020204030204" pitchFamily="34" charset="0"/>
              </a:rPr>
              <a:t>X</a:t>
            </a:r>
            <a:endParaRPr lang="en-US" altLang="ar-SA" b="1" i="1">
              <a:latin typeface="Calibri" panose="020F0502020204030204" pitchFamily="34" charset="0"/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AA562281-31D7-4859-9AAE-D370A64C0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5338"/>
            <a:ext cx="87677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ar-SA" sz="2400" b="1">
                <a:latin typeface="Calibri" panose="020F0502020204030204" pitchFamily="34" charset="0"/>
              </a:rPr>
              <a:t>- </a:t>
            </a:r>
            <a:r>
              <a:rPr lang="en-US" altLang="ar-SA" sz="2400">
                <a:latin typeface="Calibri" panose="020F0502020204030204" pitchFamily="34" charset="0"/>
              </a:rPr>
              <a:t>Mass is an </a:t>
            </a:r>
            <a:r>
              <a:rPr lang="en-US" altLang="ar-SA" sz="2400" b="1" i="1">
                <a:latin typeface="Calibri" panose="020F0502020204030204" pitchFamily="34" charset="0"/>
              </a:rPr>
              <a:t>intrinsic</a:t>
            </a:r>
            <a:r>
              <a:rPr lang="en-US" altLang="ar-SA" sz="2400">
                <a:latin typeface="Calibri" panose="020F0502020204030204" pitchFamily="34" charset="0"/>
              </a:rPr>
              <a:t> characteristic of a body that  relates a </a:t>
            </a:r>
            <a:r>
              <a:rPr lang="en-US" altLang="ar-SA" sz="2400" b="1" i="1">
                <a:latin typeface="Calibri" panose="020F0502020204030204" pitchFamily="34" charset="0"/>
              </a:rPr>
              <a:t>force F</a:t>
            </a:r>
            <a:r>
              <a:rPr lang="en-US" altLang="ar-SA" sz="2400">
                <a:latin typeface="Calibri" panose="020F0502020204030204" pitchFamily="34" charset="0"/>
              </a:rPr>
              <a:t> applied on the body and the resulting </a:t>
            </a:r>
            <a:r>
              <a:rPr lang="en-US" altLang="ar-SA" sz="2400" b="1" i="1">
                <a:latin typeface="Calibri" panose="020F0502020204030204" pitchFamily="34" charset="0"/>
              </a:rPr>
              <a:t>acceleration a</a:t>
            </a:r>
            <a:r>
              <a:rPr lang="en-US" altLang="ar-SA" sz="2400" b="1">
                <a:latin typeface="Calibri" panose="020F0502020204030204" pitchFamily="34" charset="0"/>
              </a:rPr>
              <a:t>.</a:t>
            </a:r>
          </a:p>
          <a:p>
            <a:pPr algn="l" rtl="0" eaLnBrk="1" hangingPunct="1">
              <a:spcBef>
                <a:spcPct val="50000"/>
              </a:spcBef>
              <a:buFontTx/>
              <a:buChar char="-"/>
            </a:pPr>
            <a:r>
              <a:rPr lang="en-US" altLang="ar-SA" sz="2400" b="1">
                <a:latin typeface="Calibri" panose="020F0502020204030204" pitchFamily="34" charset="0"/>
              </a:rPr>
              <a:t> SI Unit is </a:t>
            </a:r>
            <a:r>
              <a:rPr lang="en-US" altLang="ar-SA" sz="2400" b="1">
                <a:solidFill>
                  <a:srgbClr val="FF0000"/>
                </a:solidFill>
                <a:latin typeface="Calibri" panose="020F0502020204030204" pitchFamily="34" charset="0"/>
              </a:rPr>
              <a:t>Kg</a:t>
            </a:r>
            <a:r>
              <a:rPr lang="en-US" altLang="ar-SA" sz="2400" b="1">
                <a:latin typeface="Calibri" panose="020F0502020204030204" pitchFamily="34" charset="0"/>
              </a:rPr>
              <a:t>.</a:t>
            </a:r>
          </a:p>
          <a:p>
            <a:pPr algn="l" rtl="0" eaLnBrk="1" hangingPunct="1">
              <a:spcBef>
                <a:spcPct val="50000"/>
              </a:spcBef>
              <a:buFontTx/>
              <a:buChar char="-"/>
            </a:pPr>
            <a:r>
              <a:rPr lang="en-US" altLang="ar-SA" sz="2400" b="1">
                <a:latin typeface="Calibri" panose="020F0502020204030204" pitchFamily="34" charset="0"/>
              </a:rPr>
              <a:t> It is a scalar quantity.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1E279E0-79AF-460F-A448-742C6C2AE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516563"/>
            <a:ext cx="12287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0AB87CCB-2B25-4ED3-BC17-57651DC8C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89588"/>
            <a:ext cx="192405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">
            <a:extLst>
              <a:ext uri="{FF2B5EF4-FFF2-40B4-BE49-F238E27FC236}">
                <a16:creationId xmlns:a16="http://schemas.microsoft.com/office/drawing/2014/main" id="{4794C7DA-EBA9-4D89-A221-EFD3D5AAF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2570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3">
            <a:extLst>
              <a:ext uri="{FF2B5EF4-FFF2-40B4-BE49-F238E27FC236}">
                <a16:creationId xmlns:a16="http://schemas.microsoft.com/office/drawing/2014/main" id="{DAF8608E-674F-4A97-AE06-0316E9AAF6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2725" y="4508500"/>
            <a:ext cx="741363" cy="4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BA76BBBD-D814-4F80-9B97-9BAC3D9D2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43561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A377F36B-4890-4D2B-8641-61A9409F2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76438"/>
            <a:ext cx="85693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4AC46046-823F-4CE7-BC43-350526C8A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24175"/>
            <a:ext cx="7305675" cy="1208088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2564E5B9-E1B8-44DF-9652-5C3B5354EC76}"/>
              </a:ext>
            </a:extLst>
          </p:cNvPr>
          <p:cNvSpPr/>
          <p:nvPr/>
        </p:nvSpPr>
        <p:spPr>
          <a:xfrm rot="5400000">
            <a:off x="3779043" y="4364832"/>
            <a:ext cx="360363" cy="215900"/>
          </a:xfrm>
          <a:prstGeom prst="rightArrow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F5FAB999-6189-4DD9-B1AE-EDA7A7941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6162675" cy="6492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2215319E-5D28-4334-BC55-6E5270709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61025"/>
            <a:ext cx="83947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988</Words>
  <Application>Microsoft Office PowerPoint</Application>
  <PresentationFormat>عرض على الشاشة (4:3)</PresentationFormat>
  <Paragraphs>130</Paragraphs>
  <Slides>29</Slides>
  <Notes>1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Equation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Some particular forces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 Yamani</dc:creator>
  <cp:lastModifiedBy>ن</cp:lastModifiedBy>
  <cp:revision>66</cp:revision>
  <dcterms:created xsi:type="dcterms:W3CDTF">2013-04-02T19:40:38Z</dcterms:created>
  <dcterms:modified xsi:type="dcterms:W3CDTF">2020-11-06T11:43:52Z</dcterms:modified>
</cp:coreProperties>
</file>