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309" r:id="rId2"/>
    <p:sldId id="308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01" r:id="rId25"/>
    <p:sldId id="302" r:id="rId26"/>
    <p:sldId id="30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4" r:id="rId43"/>
    <p:sldId id="305" r:id="rId44"/>
    <p:sldId id="306" r:id="rId45"/>
    <p:sldId id="300" r:id="rId46"/>
  </p:sldIdLst>
  <p:sldSz cx="9144000" cy="6858000" type="screen4x3"/>
  <p:notesSz cx="6858000" cy="9144000"/>
  <p:custDataLst>
    <p:tags r:id="rId48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A8540F-07CE-47EE-97BB-09E37DCBDA89}" type="datetimeFigureOut">
              <a:rPr lang="ar-EG" smtClean="0"/>
              <a:pPr/>
              <a:t>21/02/1437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94309B-1699-4E04-8F5B-0677547C38B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183913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F74B-8B9A-4B63-B421-FA33574D74B6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8032-646E-4E4F-A9F8-1A287881DD7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8C04-4B95-4109-B4A3-1824F02576D1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E41-CC6E-4854-B715-2E9778A8F8D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DC4D-E269-4F46-8692-1BD1A8A47404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C4D1-E396-4D13-92CC-18C4653E1A1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5488-D32C-4A04-B53D-A77672FD1CA1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8BA9-6388-4875-8C48-556588D859D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9AF5-CE53-446A-AEC7-ED166239383D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97D6-84B9-40F9-B78A-7BD94ADDCF0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E8D3-451E-4A74-8433-878437976208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EF13-8300-41C3-9558-60A79667261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BF03-DD93-4795-8573-7AD198696037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FB1B-3BD8-4764-9A5E-F41BB5326CB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742-3DC0-413C-B39F-9FF568A67C06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C74C-E9A6-4AED-B8C1-8A404C0C5EA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ECE3-FCF5-4573-923A-35D15DD5E8BA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06E8-D542-4ADC-B839-C97AE58CA8D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D0B48-13BD-491D-BB0D-7EDA796E75AF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2E37-5B5F-4BF2-99F6-DCFA922694F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118B-4D76-4F8B-9C73-F9F78CFF2E3C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79B-9DF7-4025-9D8C-F7A8713E8E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BBBD7E-38D5-47E5-9EB9-1A15FAF872C9}" type="datetimeFigureOut">
              <a:rPr lang="ar-SA"/>
              <a:pPr>
                <a:defRPr/>
              </a:pPr>
              <a:t>21/02/37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2AACF4-EEA1-419A-9CFE-B6E8B22814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6.png"/><Relationship Id="rId5" Type="http://schemas.openxmlformats.org/officeDocument/2006/relationships/audio" Target="../media/audio4.wav"/><Relationship Id="rId10" Type="http://schemas.openxmlformats.org/officeDocument/2006/relationships/image" Target="../media/image75.png"/><Relationship Id="rId4" Type="http://schemas.openxmlformats.org/officeDocument/2006/relationships/audio" Target="../media/audio3.wav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8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0.png"/><Relationship Id="rId5" Type="http://schemas.openxmlformats.org/officeDocument/2006/relationships/audio" Target="../media/audio4.wav"/><Relationship Id="rId10" Type="http://schemas.openxmlformats.org/officeDocument/2006/relationships/image" Target="../media/image79.png"/><Relationship Id="rId4" Type="http://schemas.openxmlformats.org/officeDocument/2006/relationships/audio" Target="../media/audio3.wav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88.png"/><Relationship Id="rId5" Type="http://schemas.openxmlformats.org/officeDocument/2006/relationships/audio" Target="../media/audio3.wav"/><Relationship Id="rId10" Type="http://schemas.openxmlformats.org/officeDocument/2006/relationships/image" Target="../media/image87.png"/><Relationship Id="rId4" Type="http://schemas.openxmlformats.org/officeDocument/2006/relationships/image" Target="../media/image7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9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3.png"/><Relationship Id="rId5" Type="http://schemas.openxmlformats.org/officeDocument/2006/relationships/audio" Target="../media/audio4.wav"/><Relationship Id="rId10" Type="http://schemas.openxmlformats.org/officeDocument/2006/relationships/image" Target="../media/image92.png"/><Relationship Id="rId4" Type="http://schemas.openxmlformats.org/officeDocument/2006/relationships/audio" Target="../media/audio3.wav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98.png"/><Relationship Id="rId4" Type="http://schemas.openxmlformats.org/officeDocument/2006/relationships/audio" Target="../media/audio3.wav"/><Relationship Id="rId9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audio" Target="../media/audio2.wav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04.png"/><Relationship Id="rId5" Type="http://schemas.openxmlformats.org/officeDocument/2006/relationships/audio" Target="../media/audio4.wav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audio" Target="../media/audio3.wav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9.gif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12" Type="http://schemas.openxmlformats.org/officeDocument/2006/relationships/image" Target="../media/image8.gif"/><Relationship Id="rId17" Type="http://schemas.openxmlformats.org/officeDocument/2006/relationships/slide" Target="slide42.xml"/><Relationship Id="rId2" Type="http://schemas.openxmlformats.org/officeDocument/2006/relationships/audio" Target="../media/audio2.wav"/><Relationship Id="rId16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36.xml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slide" Target="slide27.xml"/><Relationship Id="rId14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17.png"/><Relationship Id="rId4" Type="http://schemas.openxmlformats.org/officeDocument/2006/relationships/audio" Target="../media/audio3.wav"/><Relationship Id="rId9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19.png"/><Relationship Id="rId4" Type="http://schemas.openxmlformats.org/officeDocument/2006/relationships/audio" Target="../media/audio3.wav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21.png"/><Relationship Id="rId4" Type="http://schemas.openxmlformats.org/officeDocument/2006/relationships/audio" Target="../media/audio3.wav"/><Relationship Id="rId9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29.png"/><Relationship Id="rId5" Type="http://schemas.openxmlformats.org/officeDocument/2006/relationships/audio" Target="../media/audio4.wav"/><Relationship Id="rId10" Type="http://schemas.openxmlformats.org/officeDocument/2006/relationships/image" Target="../media/image128.png"/><Relationship Id="rId4" Type="http://schemas.openxmlformats.org/officeDocument/2006/relationships/audio" Target="../media/audio3.wav"/><Relationship Id="rId9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audio" Target="../media/audio2.wav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4.png"/><Relationship Id="rId5" Type="http://schemas.openxmlformats.org/officeDocument/2006/relationships/audio" Target="../media/audio4.wav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4" Type="http://schemas.openxmlformats.org/officeDocument/2006/relationships/audio" Target="../media/audio3.wav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47.png"/><Relationship Id="rId5" Type="http://schemas.openxmlformats.org/officeDocument/2006/relationships/audio" Target="../media/audio4.wav"/><Relationship Id="rId10" Type="http://schemas.openxmlformats.org/officeDocument/2006/relationships/image" Target="../media/image146.png"/><Relationship Id="rId4" Type="http://schemas.openxmlformats.org/officeDocument/2006/relationships/audio" Target="../media/audio3.wav"/><Relationship Id="rId9" Type="http://schemas.openxmlformats.org/officeDocument/2006/relationships/image" Target="../media/image1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56.png"/><Relationship Id="rId4" Type="http://schemas.openxmlformats.org/officeDocument/2006/relationships/audio" Target="../media/audio3.wav"/><Relationship Id="rId9" Type="http://schemas.openxmlformats.org/officeDocument/2006/relationships/image" Target="../media/image1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2.wav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6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65.png"/><Relationship Id="rId5" Type="http://schemas.openxmlformats.org/officeDocument/2006/relationships/audio" Target="../media/audio4.wav"/><Relationship Id="rId10" Type="http://schemas.openxmlformats.org/officeDocument/2006/relationships/image" Target="../media/image164.png"/><Relationship Id="rId4" Type="http://schemas.openxmlformats.org/officeDocument/2006/relationships/audio" Target="../media/audio3.wav"/><Relationship Id="rId9" Type="http://schemas.openxmlformats.org/officeDocument/2006/relationships/image" Target="../media/image1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68.png"/><Relationship Id="rId5" Type="http://schemas.openxmlformats.org/officeDocument/2006/relationships/audio" Target="../media/audio4.wav"/><Relationship Id="rId10" Type="http://schemas.openxmlformats.org/officeDocument/2006/relationships/image" Target="../media/image167.png"/><Relationship Id="rId4" Type="http://schemas.openxmlformats.org/officeDocument/2006/relationships/audio" Target="../media/audio3.wav"/><Relationship Id="rId9" Type="http://schemas.openxmlformats.org/officeDocument/2006/relationships/image" Target="../media/image16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72.png"/><Relationship Id="rId5" Type="http://schemas.openxmlformats.org/officeDocument/2006/relationships/audio" Target="../media/audio4.wav"/><Relationship Id="rId10" Type="http://schemas.openxmlformats.org/officeDocument/2006/relationships/image" Target="../media/image171.png"/><Relationship Id="rId4" Type="http://schemas.openxmlformats.org/officeDocument/2006/relationships/audio" Target="../media/audio3.wav"/><Relationship Id="rId9" Type="http://schemas.openxmlformats.org/officeDocument/2006/relationships/image" Target="../media/image1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174.wmf"/><Relationship Id="rId7" Type="http://schemas.openxmlformats.org/officeDocument/2006/relationships/audio" Target="../media/audio4.wav"/><Relationship Id="rId2" Type="http://schemas.openxmlformats.org/officeDocument/2006/relationships/image" Target="../media/image173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31.png"/><Relationship Id="rId5" Type="http://schemas.openxmlformats.org/officeDocument/2006/relationships/audio" Target="../media/audio4.wav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audio" Target="../media/audio2.wav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38.png"/><Relationship Id="rId5" Type="http://schemas.openxmlformats.org/officeDocument/2006/relationships/audio" Target="../media/audio4.wav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audio" Target="../media/audio3.wav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audio" Target="../media/audio2.wav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1.png"/><Relationship Id="rId5" Type="http://schemas.openxmlformats.org/officeDocument/2006/relationships/audio" Target="../media/audio4.wav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audio" Target="../media/audio3.wav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59.png"/><Relationship Id="rId4" Type="http://schemas.openxmlformats.org/officeDocument/2006/relationships/audio" Target="../media/audio3.wav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audio" Target="../media/audio2.wav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9"/>
          <p:cNvGrpSpPr/>
          <p:nvPr/>
        </p:nvGrpSpPr>
        <p:grpSpPr>
          <a:xfrm>
            <a:off x="1691680" y="44624"/>
            <a:ext cx="4812028" cy="1121235"/>
            <a:chOff x="2274540" y="0"/>
            <a:chExt cx="4457700" cy="845423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21" name="صورة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2" name="مستطيل 8"/>
            <p:cNvSpPr/>
            <p:nvPr/>
          </p:nvSpPr>
          <p:spPr>
            <a:xfrm>
              <a:off x="3079810" y="116632"/>
              <a:ext cx="2683635" cy="568810"/>
            </a:xfrm>
            <a:prstGeom prst="down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pPr algn="ctr" defTabSz="913432" fontAlgn="auto">
                <a:spcBef>
                  <a:spcPts val="0"/>
                </a:spcBef>
                <a:spcAft>
                  <a:spcPts val="0"/>
                </a:spcAft>
              </a:pPr>
              <a:r>
                <a:rPr lang="ar-SA" sz="2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استراتيجية : </a:t>
              </a:r>
              <a:r>
                <a:rPr lang="ar-SA" sz="2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الرؤوس المرقمة</a:t>
              </a:r>
              <a:endParaRPr lang="ar-EG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25" name="صورة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1979712" y="5949280"/>
            <a:ext cx="881484" cy="881484"/>
          </a:xfrm>
          <a:prstGeom prst="rect">
            <a:avLst/>
          </a:prstGeom>
        </p:spPr>
      </p:pic>
      <p:pic>
        <p:nvPicPr>
          <p:cNvPr id="26" name="صورة 2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027192"/>
            <a:ext cx="840817" cy="840817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762000" y="998153"/>
            <a:ext cx="7907648" cy="4932662"/>
            <a:chOff x="762000" y="998153"/>
            <a:chExt cx="7907648" cy="4932662"/>
          </a:xfrm>
        </p:grpSpPr>
        <p:grpSp>
          <p:nvGrpSpPr>
            <p:cNvPr id="4" name="مجموعة 31"/>
            <p:cNvGrpSpPr/>
            <p:nvPr/>
          </p:nvGrpSpPr>
          <p:grpSpPr>
            <a:xfrm>
              <a:off x="762000" y="998153"/>
              <a:ext cx="7907648" cy="4932662"/>
              <a:chOff x="523875" y="1116452"/>
              <a:chExt cx="8096250" cy="5120860"/>
            </a:xfrm>
          </p:grpSpPr>
          <p:pic>
            <p:nvPicPr>
              <p:cNvPr id="34" name="صورة 33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3875" y="1116452"/>
                <a:ext cx="8096250" cy="5120860"/>
              </a:xfrm>
              <a:prstGeom prst="rect">
                <a:avLst/>
              </a:prstGeom>
            </p:spPr>
          </p:pic>
          <p:sp>
            <p:nvSpPr>
              <p:cNvPr id="35" name="مربع نص 34"/>
              <p:cNvSpPr txBox="1"/>
              <p:nvPr/>
            </p:nvSpPr>
            <p:spPr>
              <a:xfrm>
                <a:off x="4492094" y="1351372"/>
                <a:ext cx="3808410" cy="434546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400" b="1" u="sng" dirty="0">
                    <a:solidFill>
                      <a:srgbClr val="0000FF"/>
                    </a:solidFill>
                    <a:latin typeface="Sakkal Majalla" pitchFamily="2" charset="-78"/>
                    <a:cs typeface="Sakkal Majalla" pitchFamily="2" charset="-78"/>
                  </a:rPr>
                  <a:t>الرؤوس المرقمة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4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يقسم المعلم الطلاب إلي مجاميع من أربعة طلاب وقد تزيد إلي خماسية وسداسية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4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يعطي كل عضو في المجموعة رقم من الأرقام (1 إلي 4 ) أو حسب عدد أفراد المجموعة 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4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يطرح المعلم سؤالا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4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يناقش الطلاب شفويا ويتفقون علي الإجابة بحيث يون في النهاية كل طالب قادر علي الإجابة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4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ينادي المعلم شفويا ويتفقون علي الإجابة بحيث يكون في النهاية كل طالب قادر علي الإجابة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4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ينادي المعلم مثلا الرقم 2 مستخدما طريقة عشوائية باستخدام النرد أو أي طريقة تضمن العشوائية ثم يطرح السؤال مرة أخري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4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يقوم كل طالب رقمه 2 ليقدم إجابة مجموعته أمام الطلاب ويقول ( اتفقنا جميعا في المجموعة أن الإجابة هي)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4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لو اختلفت إجابة الطالب الأخر في مجموعة أخري أو جاء بأفكار أخري جديدة يوضح للصف السبب ويذكر تفسير ذلك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4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تشمل الأسئلة أي مادة الرياضيات العلوم الاجتماعيات اللغة ...الخ قد تكون الأسئلة ذات مستويات عقلية دنيا أو عليا ويفضل دائما الأسئلة التي تنمي مهارات التفكير الناقد و الإبداعي . </a:t>
                </a:r>
                <a:endParaRPr lang="ar-SA" sz="1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p:grpSp>
        <p:pic>
          <p:nvPicPr>
            <p:cNvPr id="14" name="صورة 13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6800" y="1447800"/>
              <a:ext cx="3501049" cy="404574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787741296"/>
      </p:ext>
    </p:ext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603091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96038"/>
            <a:ext cx="6305550" cy="446087"/>
            <a:chOff x="1919144" y="6248360"/>
            <a:chExt cx="6305832" cy="579160"/>
          </a:xfrm>
        </p:grpSpPr>
        <p:sp>
          <p:nvSpPr>
            <p:cNvPr id="9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0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1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922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45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مستطيل 16"/>
          <p:cNvSpPr/>
          <p:nvPr/>
        </p:nvSpPr>
        <p:spPr>
          <a:xfrm>
            <a:off x="1643042" y="4143380"/>
            <a:ext cx="56220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dirty="0" smtClean="0">
                <a:solidFill>
                  <a:srgbClr val="C00000"/>
                </a:solidFill>
              </a:rPr>
              <a:t>”لا“ </a:t>
            </a:r>
            <a:r>
              <a:rPr lang="ar-EG" sz="4000" dirty="0" smtClean="0">
                <a:solidFill>
                  <a:srgbClr val="C00000"/>
                </a:solidFill>
              </a:rPr>
              <a:t>أقل من العدد الأصلي </a:t>
            </a:r>
            <a:endParaRPr lang="ar-SA" sz="4000" dirty="0" smtClean="0">
              <a:solidFill>
                <a:srgbClr val="C00000"/>
              </a:solidFill>
            </a:endParaRPr>
          </a:p>
          <a:p>
            <a:pPr algn="ctr"/>
            <a:r>
              <a:rPr lang="ar-EG" sz="4000" dirty="0" smtClean="0">
                <a:solidFill>
                  <a:srgbClr val="C00000"/>
                </a:solidFill>
              </a:rPr>
              <a:t> لأنك تطرح ١٠ % من عدد أكبر</a:t>
            </a:r>
            <a:endParaRPr lang="ar-SA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072066" y="857232"/>
            <a:ext cx="379783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مسائل مهارات التفكير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14348" y="2143116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/>
              <a:t>إذا جمعت ١٠ % من عدد إلى العدد، ثم طرحت ١٠ % من المجموع</a:t>
            </a:r>
            <a:r>
              <a:rPr lang="ar-SA" sz="3200" dirty="0" smtClean="0"/>
              <a:t> </a:t>
            </a:r>
            <a:r>
              <a:rPr lang="ar-EG" sz="3200" dirty="0" smtClean="0"/>
              <a:t>الناتج، فهل النتيجة أكبر من العدد الأصلي، أو أقّل منه، أو مساوية له؟ فسِّر</a:t>
            </a:r>
            <a:r>
              <a:rPr lang="ar-SA" sz="3200" dirty="0" smtClean="0"/>
              <a:t> </a:t>
            </a:r>
            <a:r>
              <a:rPr lang="ar-EG" sz="3200" dirty="0" smtClean="0"/>
              <a:t>إجابتك.</a:t>
            </a:r>
            <a:endParaRPr lang="ar-EG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5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6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7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053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0"/>
            <a:ext cx="4762500" cy="72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1142984"/>
            <a:ext cx="3219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2357422" y="235743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800" b="1" dirty="0" smtClean="0"/>
              <a:t>أقدر النسب المئوية باستعمال الكسور الاعتيادية والكسور العشرية</a:t>
            </a:r>
            <a:endParaRPr lang="ar-EG" sz="4800" dirty="0"/>
          </a:p>
        </p:txBody>
      </p:sp>
    </p:spTree>
    <p:extLst>
      <p:ext uri="{BB962C8B-B14F-4D97-AF65-F5344CB8AC3E}">
        <p14:creationId xmlns="" xmlns:p14="http://schemas.microsoft.com/office/powerpoint/2010/main" val="996022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98162" y="857232"/>
            <a:ext cx="18982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928802"/>
            <a:ext cx="4000528" cy="305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4429124" y="2049370"/>
            <a:ext cx="4429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/>
              <a:t>1- </a:t>
            </a:r>
            <a:r>
              <a:rPr lang="ar-EG" sz="2400" dirty="0" smtClean="0"/>
              <a:t>ما الكسر الذي يمّثل الطالبات اللواتي تعلمن في المدرسة؟</a:t>
            </a:r>
            <a:endParaRPr lang="ar-SA" sz="2400" dirty="0" smtClean="0"/>
          </a:p>
          <a:p>
            <a:endParaRPr lang="ar-SA" sz="2400" dirty="0" smtClean="0"/>
          </a:p>
          <a:p>
            <a:endParaRPr lang="ar-SA" sz="2400" dirty="0" smtClean="0"/>
          </a:p>
          <a:p>
            <a:r>
              <a:rPr lang="ar-SA" sz="2400" dirty="0" smtClean="0"/>
              <a:t>2- </a:t>
            </a:r>
            <a:r>
              <a:rPr lang="ar-EG" sz="2400" dirty="0" smtClean="0"/>
              <a:t>إذا </a:t>
            </a:r>
            <a:r>
              <a:rPr lang="ar-EG" sz="2400" dirty="0" err="1" smtClean="0"/>
              <a:t>ُ</a:t>
            </a:r>
            <a:r>
              <a:rPr lang="ar-EG" sz="2400" dirty="0" smtClean="0"/>
              <a:t> أجري الاستطلاع على ٢٠٠ طالبة، فما عدد اللواتي تعلمن في المدرسة؟</a:t>
            </a:r>
          </a:p>
          <a:p>
            <a:endParaRPr lang="ar-SA" sz="2400" dirty="0" smtClean="0"/>
          </a:p>
        </p:txBody>
      </p:sp>
      <p:sp>
        <p:nvSpPr>
          <p:cNvPr id="15" name="مستطيل 14"/>
          <p:cNvSpPr/>
          <p:nvPr/>
        </p:nvSpPr>
        <p:spPr>
          <a:xfrm>
            <a:off x="357158" y="928670"/>
            <a:ext cx="6429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dirty="0" smtClean="0"/>
              <a:t>التمثيل البياني التالي يمثِّل استطلاًعا ُ أجري على مجموعة</a:t>
            </a:r>
            <a:r>
              <a:rPr lang="ar-SA" sz="2400" dirty="0" smtClean="0"/>
              <a:t> </a:t>
            </a:r>
            <a:r>
              <a:rPr lang="ar-EG" sz="2400" dirty="0" smtClean="0"/>
              <a:t>من الطلاب والطالبات؛</a:t>
            </a:r>
            <a:r>
              <a:rPr lang="ar-SA" sz="2400" dirty="0" smtClean="0"/>
              <a:t> </a:t>
            </a:r>
            <a:r>
              <a:rPr lang="ar-EG" sz="2400" dirty="0" smtClean="0"/>
              <a:t>لمعرفة كيف تعلموا أحد البرامج الحاسوبية</a:t>
            </a:r>
            <a:endParaRPr lang="ar-EG" sz="2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571743"/>
            <a:ext cx="652425" cy="9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357694"/>
            <a:ext cx="1514131" cy="6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ستطيل 18"/>
          <p:cNvSpPr/>
          <p:nvPr/>
        </p:nvSpPr>
        <p:spPr>
          <a:xfrm>
            <a:off x="785786" y="5143512"/>
            <a:ext cx="7500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/>
              <a:t>3- </a:t>
            </a:r>
            <a:r>
              <a:rPr lang="ar-EG" sz="2400" dirty="0" smtClean="0"/>
              <a:t>إذا </a:t>
            </a:r>
            <a:r>
              <a:rPr lang="ar-EG" sz="2400" dirty="0" err="1" smtClean="0"/>
              <a:t>ُ</a:t>
            </a:r>
            <a:r>
              <a:rPr lang="ar-EG" sz="2400" dirty="0" smtClean="0"/>
              <a:t> أجري الاستطلاع على ٢٠٠ طالب، فاستعمل كسًرا لتقدير عدد</a:t>
            </a:r>
            <a:r>
              <a:rPr lang="ar-SA" sz="2400" dirty="0" smtClean="0"/>
              <a:t> </a:t>
            </a:r>
            <a:r>
              <a:rPr lang="ar-EG" sz="2400" dirty="0" smtClean="0"/>
              <a:t>الطلاب الذين تعلموا في المدرسة؟</a:t>
            </a:r>
          </a:p>
        </p:txBody>
      </p:sp>
    </p:spTree>
    <p:extLst>
      <p:ext uri="{BB962C8B-B14F-4D97-AF65-F5344CB8AC3E}">
        <p14:creationId xmlns="" xmlns:p14="http://schemas.microsoft.com/office/powerpoint/2010/main" val="481577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5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54430" y="785794"/>
            <a:ext cx="475145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مستطيل 14"/>
          <p:cNvSpPr/>
          <p:nvPr/>
        </p:nvSpPr>
        <p:spPr>
          <a:xfrm>
            <a:off x="428596" y="164305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 smtClean="0"/>
              <a:t>سجَّل لاعب كرة سلة ٦٢ % من رمياته أهدافا. إذا رمى ٥٢٠ مرة،</a:t>
            </a:r>
            <a:r>
              <a:rPr lang="ar-SA" sz="3600" b="1" dirty="0" smtClean="0"/>
              <a:t> </a:t>
            </a:r>
            <a:r>
              <a:rPr lang="ar-EG" sz="3600" b="1" dirty="0" smtClean="0"/>
              <a:t>فكم هدفا سجل تقريبا؟</a:t>
            </a:r>
            <a:endParaRPr lang="ar-EG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00496" y="2928934"/>
            <a:ext cx="4743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2928934"/>
            <a:ext cx="1362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3438" y="3571876"/>
            <a:ext cx="1924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3571876"/>
            <a:ext cx="2600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86380" y="4429132"/>
            <a:ext cx="125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57422" y="4500570"/>
            <a:ext cx="790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مستطيل 22"/>
          <p:cNvSpPr/>
          <p:nvPr/>
        </p:nvSpPr>
        <p:spPr>
          <a:xfrm>
            <a:off x="1214414" y="5357826"/>
            <a:ext cx="6803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إذن سجل اللاعب ٣١٢ هدفا تقريبا من ٥٢٠ رمية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299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571472" y="2143116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/>
              <a:t>تعيش بعض أنواع السلاحف ١٢٠ عاما، ويعيش التمساح ٤٢ % من هذه</a:t>
            </a:r>
            <a:r>
              <a:rPr lang="ar-SA" sz="3200" dirty="0" smtClean="0"/>
              <a:t> </a:t>
            </a:r>
            <a:r>
              <a:rPr lang="ar-EG" sz="3200" dirty="0" smtClean="0"/>
              <a:t>المدة، فكم عاما يعيش التمساح على وجه التقريب؟</a:t>
            </a:r>
            <a:endParaRPr lang="ar-EG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3786190"/>
            <a:ext cx="670070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5214942" y="785794"/>
            <a:ext cx="36166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تحقق من فهمك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2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072198" y="1654528"/>
            <a:ext cx="2643206" cy="76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5" name="الترجمة من Google#en-ar-ط§ظ„طھظ„_3.wav"/>
              </a:hlinkClick>
              <a:hlinkHover r:id="" action="ppaction://noaction">
                <a:snd r:embed="rId5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6" name="الترجمة من Google#en-ar-ط§ظ„طھظ„_2.wav"/>
              </a:hlinkClick>
              <a:hlinkHover r:id="" action="ppaction://noaction" highlightClick="1">
                <a:snd r:embed="rId6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7" name="الترجمة من Google#en-ar-ط§ظ„طھظ„.wav"/>
              </a:hlinkClick>
              <a:hlinkHover r:id="" action="ppaction://noaction">
                <a:snd r:embed="rId7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7286644" y="785794"/>
            <a:ext cx="156485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مثالان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 r="855"/>
          <a:stretch>
            <a:fillRect/>
          </a:stretch>
        </p:blipFill>
        <p:spPr bwMode="auto">
          <a:xfrm>
            <a:off x="857224" y="928670"/>
            <a:ext cx="62151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b="22581"/>
          <a:stretch>
            <a:fillRect/>
          </a:stretch>
        </p:blipFill>
        <p:spPr bwMode="auto">
          <a:xfrm>
            <a:off x="3057430" y="2500306"/>
            <a:ext cx="575900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2500306"/>
            <a:ext cx="2524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4786322"/>
            <a:ext cx="5715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82802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5214942" y="785794"/>
            <a:ext cx="36166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تحقق من فهمك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78457" y="785794"/>
            <a:ext cx="38507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5400" b="1" dirty="0" smtClean="0"/>
              <a:t>قدر</a:t>
            </a:r>
            <a:r>
              <a:rPr lang="ar-SA" sz="5400" b="1" dirty="0" smtClean="0"/>
              <a:t> </a:t>
            </a:r>
            <a:r>
              <a:rPr lang="ar-EG" sz="5400" b="1" dirty="0" smtClean="0"/>
              <a:t>كلا مما يلي:</a:t>
            </a:r>
            <a:endParaRPr lang="ar-EG" sz="5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071678"/>
            <a:ext cx="2990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286124"/>
            <a:ext cx="2667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429132"/>
            <a:ext cx="3295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19" b="6249"/>
          <a:stretch>
            <a:fillRect/>
          </a:stretch>
        </p:blipFill>
        <p:spPr bwMode="auto">
          <a:xfrm>
            <a:off x="1285852" y="2214554"/>
            <a:ext cx="2790825" cy="5000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479943"/>
            <a:ext cx="2643206" cy="3791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82"/>
          <a:stretch>
            <a:fillRect/>
          </a:stretch>
        </p:blipFill>
        <p:spPr bwMode="auto">
          <a:xfrm>
            <a:off x="1285852" y="4572008"/>
            <a:ext cx="2828925" cy="5000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69345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428596" y="171448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/>
              <a:t>في إحصائية بلغ عدد الذين يستعملون الهاتف النقال حوالي</a:t>
            </a:r>
            <a:r>
              <a:rPr lang="ar-SA" sz="2400" b="1" dirty="0" smtClean="0"/>
              <a:t> </a:t>
            </a:r>
            <a:r>
              <a:rPr lang="ar-EG" sz="2400" b="1" dirty="0" smtClean="0"/>
              <a:t>١٠ ملايين شخص، إذا كان ٠٫٥ % منهم تقريبا يستعملونه في الاستماع إلى</a:t>
            </a:r>
            <a:r>
              <a:rPr lang="ar-SA" sz="2400" b="1" dirty="0" smtClean="0"/>
              <a:t> </a:t>
            </a:r>
            <a:r>
              <a:rPr lang="ar-EG" sz="2400" b="1" dirty="0" smtClean="0"/>
              <a:t>المذياع، فقدر عددهم.</a:t>
            </a:r>
            <a:endParaRPr lang="ar-EG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5447675" y="785794"/>
            <a:ext cx="348204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مثال من واقع الحياة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33586" y="2795587"/>
            <a:ext cx="58102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0578" y="4367223"/>
            <a:ext cx="7981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3454" y="5010165"/>
            <a:ext cx="7429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35431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714348" y="1643050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/>
              <a:t>زاد محل بيع للدراجات أسعاره بنسبة ٢٣ %، إذا كان سعر الدراجة الأصلي</a:t>
            </a:r>
            <a:r>
              <a:rPr lang="ar-SA" sz="3200" dirty="0" smtClean="0"/>
              <a:t> </a:t>
            </a:r>
            <a:r>
              <a:rPr lang="ar-EG" sz="3200" dirty="0" smtClean="0"/>
              <a:t>٢٠٠ ريال، فكم ستكون الزيادة في سعر الدراجة تقريبا؟</a:t>
            </a:r>
            <a:endParaRPr lang="ar-EG" sz="3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429000"/>
            <a:ext cx="678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500570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8072462" y="785794"/>
            <a:ext cx="80502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تأكد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849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4286248" y="214311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EG" sz="2500" dirty="0" smtClean="0"/>
              <a:t>كم ساعة يقضيها أحمد في كتابة</a:t>
            </a:r>
            <a:r>
              <a:rPr lang="ar-SA" sz="2500" dirty="0" smtClean="0"/>
              <a:t> </a:t>
            </a:r>
            <a:r>
              <a:rPr lang="ar-EG" sz="2500" dirty="0" smtClean="0"/>
              <a:t>واجباته كل يوم تقريبا؟</a:t>
            </a:r>
            <a:endParaRPr lang="ar-EG" sz="25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EBB9C"/>
              </a:clrFrom>
              <a:clrTo>
                <a:srgbClr val="CEBB9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785794"/>
            <a:ext cx="44767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مستطيل 14"/>
          <p:cNvSpPr/>
          <p:nvPr/>
        </p:nvSpPr>
        <p:spPr>
          <a:xfrm>
            <a:off x="285720" y="3571876"/>
            <a:ext cx="85725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500" dirty="0" smtClean="0"/>
              <a:t>ما عدد الساعات التي يقضيها في</a:t>
            </a:r>
            <a:r>
              <a:rPr lang="ar-SA" sz="2500" dirty="0" smtClean="0"/>
              <a:t> </a:t>
            </a:r>
            <a:r>
              <a:rPr lang="ar-EG" sz="2500" dirty="0" smtClean="0"/>
              <a:t>النوم زيادة على عدد الساعات في</a:t>
            </a:r>
            <a:r>
              <a:rPr lang="ar-SA" sz="2500" dirty="0" smtClean="0"/>
              <a:t> </a:t>
            </a:r>
            <a:r>
              <a:rPr lang="ar-EG" sz="2500" dirty="0" smtClean="0"/>
              <a:t>الأنشطة الأخر ؟</a:t>
            </a:r>
            <a:endParaRPr lang="ar-EG" sz="2500" dirty="0"/>
          </a:p>
        </p:txBody>
      </p:sp>
      <p:sp>
        <p:nvSpPr>
          <p:cNvPr id="16" name="مستطيل 15"/>
          <p:cNvSpPr/>
          <p:nvPr/>
        </p:nvSpPr>
        <p:spPr>
          <a:xfrm>
            <a:off x="357158" y="4714884"/>
            <a:ext cx="85010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500" dirty="0" smtClean="0"/>
              <a:t>ما العدد التقريبي للدقائق التي يقضيها</a:t>
            </a:r>
            <a:r>
              <a:rPr lang="ar-SA" sz="2500" dirty="0" smtClean="0"/>
              <a:t> </a:t>
            </a:r>
            <a:r>
              <a:rPr lang="ar-EG" sz="2500" dirty="0" smtClean="0"/>
              <a:t>كل يوم في الأنشطة اللامنهجية؟</a:t>
            </a:r>
            <a:endParaRPr lang="ar-EG" sz="2500" dirty="0"/>
          </a:p>
        </p:txBody>
      </p:sp>
      <p:sp>
        <p:nvSpPr>
          <p:cNvPr id="17" name="مستطيل 16"/>
          <p:cNvSpPr/>
          <p:nvPr/>
        </p:nvSpPr>
        <p:spPr>
          <a:xfrm>
            <a:off x="4786314" y="1500174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استعمل التمثيل البياني المجاور:</a:t>
            </a:r>
            <a:endParaRPr lang="ar-EG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3029" y="998398"/>
            <a:ext cx="362491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246" y="2643182"/>
            <a:ext cx="308661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مجموعة 21"/>
          <p:cNvGrpSpPr/>
          <p:nvPr/>
        </p:nvGrpSpPr>
        <p:grpSpPr>
          <a:xfrm>
            <a:off x="646470" y="4071942"/>
            <a:ext cx="8061088" cy="615670"/>
            <a:chOff x="646470" y="4071942"/>
            <a:chExt cx="8061088" cy="615670"/>
          </a:xfrm>
        </p:grpSpPr>
        <p:grpSp>
          <p:nvGrpSpPr>
            <p:cNvPr id="20" name="مجموعة 19"/>
            <p:cNvGrpSpPr/>
            <p:nvPr/>
          </p:nvGrpSpPr>
          <p:grpSpPr>
            <a:xfrm>
              <a:off x="3714744" y="4071942"/>
              <a:ext cx="4992814" cy="615670"/>
              <a:chOff x="2571736" y="4114352"/>
              <a:chExt cx="4992814" cy="615670"/>
            </a:xfrm>
          </p:grpSpPr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14876" y="4143380"/>
                <a:ext cx="2849674" cy="510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45" name="Picture 5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71736" y="4114352"/>
                <a:ext cx="2181232" cy="615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6470" y="4071942"/>
              <a:ext cx="3053975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" name="مجموعة 26"/>
          <p:cNvGrpSpPr/>
          <p:nvPr/>
        </p:nvGrpSpPr>
        <p:grpSpPr>
          <a:xfrm>
            <a:off x="2495772" y="5271874"/>
            <a:ext cx="4620881" cy="943208"/>
            <a:chOff x="2495772" y="5271874"/>
            <a:chExt cx="4620881" cy="943208"/>
          </a:xfrm>
        </p:grpSpPr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5278868" y="5271874"/>
              <a:ext cx="1650586" cy="39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764024" y="5286388"/>
              <a:ext cx="2530898" cy="35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4572000" y="5747416"/>
              <a:ext cx="2544653" cy="467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495772" y="5761930"/>
              <a:ext cx="2090742" cy="42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441389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sp>
        <p:nvSpPr>
          <p:cNvPr id="12" name="عنوان 1">
            <a:hlinkClick r:id="rId7" action="ppaction://hlinksldjump"/>
          </p:cNvPr>
          <p:cNvSpPr txBox="1">
            <a:spLocks/>
          </p:cNvSpPr>
          <p:nvPr/>
        </p:nvSpPr>
        <p:spPr bwMode="auto">
          <a:xfrm>
            <a:off x="868477" y="980728"/>
            <a:ext cx="3571875" cy="585514"/>
          </a:xfrm>
          <a:prstGeom prst="rect">
            <a:avLst/>
          </a:prstGeom>
          <a:solidFill>
            <a:srgbClr val="00B050">
              <a:alpha val="43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EG" sz="2800" b="1" dirty="0" smtClean="0">
                <a:solidFill>
                  <a:srgbClr val="7030A0"/>
                </a:solidFill>
                <a:latin typeface="Andalus" pitchFamily="18" charset="-78"/>
                <a:ea typeface="+mj-ea"/>
                <a:cs typeface="+mn-cs"/>
              </a:rPr>
              <a:t>تقدير النسبة المئوية</a:t>
            </a:r>
            <a:endParaRPr lang="ar-SA" sz="2800" b="1" dirty="0">
              <a:solidFill>
                <a:srgbClr val="7030A0"/>
              </a:solidFill>
              <a:latin typeface="Andalus" pitchFamily="18" charset="-78"/>
              <a:ea typeface="+mj-ea"/>
              <a:cs typeface="+mn-cs"/>
            </a:endParaRPr>
          </a:p>
        </p:txBody>
      </p:sp>
      <p:sp>
        <p:nvSpPr>
          <p:cNvPr id="13" name="عنوان 1">
            <a:hlinkClick r:id="rId8" action="ppaction://hlinksldjump"/>
          </p:cNvPr>
          <p:cNvSpPr txBox="1">
            <a:spLocks/>
          </p:cNvSpPr>
          <p:nvPr/>
        </p:nvSpPr>
        <p:spPr bwMode="auto">
          <a:xfrm>
            <a:off x="4888678" y="1748419"/>
            <a:ext cx="3371850" cy="586541"/>
          </a:xfrm>
          <a:prstGeom prst="rect">
            <a:avLst/>
          </a:prstGeom>
          <a:solidFill>
            <a:srgbClr val="00B050">
              <a:alpha val="43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EG" sz="2400" b="1" dirty="0" smtClean="0">
                <a:solidFill>
                  <a:srgbClr val="7030A0"/>
                </a:solidFill>
                <a:latin typeface="Andalus" pitchFamily="18" charset="-78"/>
                <a:ea typeface="+mj-ea"/>
                <a:cs typeface="+mn-cs"/>
              </a:rPr>
              <a:t>استراتيجية حل المسألة</a:t>
            </a:r>
            <a:endParaRPr lang="ar-SA" sz="2400" b="1" dirty="0">
              <a:solidFill>
                <a:srgbClr val="7030A0"/>
              </a:solidFill>
              <a:latin typeface="Andalus" pitchFamily="18" charset="-78"/>
              <a:ea typeface="+mj-ea"/>
              <a:cs typeface="+mn-cs"/>
            </a:endParaRPr>
          </a:p>
        </p:txBody>
      </p:sp>
      <p:sp>
        <p:nvSpPr>
          <p:cNvPr id="16" name="عنوان 1">
            <a:hlinkClick r:id="rId9" action="ppaction://hlinksldjump"/>
          </p:cNvPr>
          <p:cNvSpPr txBox="1">
            <a:spLocks/>
          </p:cNvSpPr>
          <p:nvPr/>
        </p:nvSpPr>
        <p:spPr bwMode="auto">
          <a:xfrm>
            <a:off x="4832667" y="4220456"/>
            <a:ext cx="3571875" cy="586541"/>
          </a:xfrm>
          <a:prstGeom prst="rect">
            <a:avLst/>
          </a:prstGeom>
          <a:solidFill>
            <a:srgbClr val="00B050">
              <a:alpha val="43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EG" sz="2800" b="1" dirty="0" smtClean="0">
                <a:solidFill>
                  <a:srgbClr val="7030A0"/>
                </a:solidFill>
                <a:latin typeface="Andalus" pitchFamily="18" charset="-78"/>
                <a:ea typeface="+mj-ea"/>
                <a:cs typeface="+mn-cs"/>
              </a:rPr>
              <a:t>التناسب المئوي</a:t>
            </a:r>
            <a:endParaRPr lang="ar-SA" sz="2800" b="1" dirty="0">
              <a:solidFill>
                <a:srgbClr val="7030A0"/>
              </a:solidFill>
              <a:latin typeface="Andalus" pitchFamily="18" charset="-78"/>
              <a:ea typeface="+mj-ea"/>
              <a:cs typeface="+mn-cs"/>
            </a:endParaRPr>
          </a:p>
        </p:txBody>
      </p:sp>
      <p:sp>
        <p:nvSpPr>
          <p:cNvPr id="17" name="عنوان 1">
            <a:hlinkClick r:id="rId10" action="ppaction://hlinksldjump"/>
          </p:cNvPr>
          <p:cNvSpPr txBox="1">
            <a:spLocks/>
          </p:cNvSpPr>
          <p:nvPr/>
        </p:nvSpPr>
        <p:spPr bwMode="auto">
          <a:xfrm>
            <a:off x="4889816" y="991178"/>
            <a:ext cx="3371850" cy="585514"/>
          </a:xfrm>
          <a:prstGeom prst="rect">
            <a:avLst/>
          </a:prstGeom>
          <a:solidFill>
            <a:srgbClr val="00B050">
              <a:alpha val="43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EG" sz="2400" b="1" dirty="0" smtClean="0">
                <a:solidFill>
                  <a:srgbClr val="7030A0"/>
                </a:solidFill>
                <a:latin typeface="Andalus" pitchFamily="18" charset="-78"/>
                <a:ea typeface="+mj-ea"/>
                <a:cs typeface="+mn-cs"/>
              </a:rPr>
              <a:t>النسبة المئوية من عدد</a:t>
            </a:r>
            <a:endParaRPr lang="ar-SA" sz="2400" b="1" dirty="0">
              <a:solidFill>
                <a:srgbClr val="7030A0"/>
              </a:solidFill>
              <a:latin typeface="Andalus" pitchFamily="18" charset="-78"/>
              <a:ea typeface="+mj-ea"/>
              <a:cs typeface="+mn-cs"/>
            </a:endParaRPr>
          </a:p>
        </p:txBody>
      </p:sp>
      <p:sp>
        <p:nvSpPr>
          <p:cNvPr id="18" name="عنوان 1">
            <a:hlinkClick r:id="rId11" action="ppaction://hlinksldjump"/>
          </p:cNvPr>
          <p:cNvSpPr txBox="1">
            <a:spLocks/>
          </p:cNvSpPr>
          <p:nvPr/>
        </p:nvSpPr>
        <p:spPr bwMode="auto">
          <a:xfrm>
            <a:off x="753088" y="4220455"/>
            <a:ext cx="3571875" cy="586541"/>
          </a:xfrm>
          <a:prstGeom prst="rect">
            <a:avLst/>
          </a:prstGeom>
          <a:solidFill>
            <a:srgbClr val="00B050">
              <a:alpha val="43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ar-SA"/>
            </a:defPPr>
            <a:lvl1pPr algn="ctr" rtl="0" eaLnBrk="0" hangingPunct="0">
              <a:defRPr sz="3600" b="1">
                <a:solidFill>
                  <a:srgbClr val="7030A0"/>
                </a:solidFill>
                <a:latin typeface="Andalus" pitchFamily="18" charset="-78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ar-EG" sz="2800" dirty="0" smtClean="0"/>
              <a:t>تطبيقات علي النسبة المئوية</a:t>
            </a:r>
            <a:endParaRPr lang="ar-SA" sz="2800" dirty="0"/>
          </a:p>
        </p:txBody>
      </p:sp>
      <p:pic>
        <p:nvPicPr>
          <p:cNvPr id="19" name="صورة 17" descr="lin48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 flipV="1">
            <a:off x="5957384" y="3274920"/>
            <a:ext cx="5715000" cy="6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صورة 18" descr="lin48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-2530852" y="3236444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صورة 7" descr="lin48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4796" y="5802792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0" descr="lin48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1028" y="328888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6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2450" y="2334960"/>
            <a:ext cx="1527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6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6851432" y="2321584"/>
            <a:ext cx="15841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عنوان 1">
            <a:hlinkClick r:id="rId14" action="ppaction://hlinksldjump"/>
          </p:cNvPr>
          <p:cNvSpPr txBox="1">
            <a:spLocks/>
          </p:cNvSpPr>
          <p:nvPr/>
        </p:nvSpPr>
        <p:spPr bwMode="auto">
          <a:xfrm>
            <a:off x="4832667" y="5051275"/>
            <a:ext cx="3571875" cy="586541"/>
          </a:xfrm>
          <a:prstGeom prst="rect">
            <a:avLst/>
          </a:prstGeom>
          <a:solidFill>
            <a:srgbClr val="00B050">
              <a:alpha val="43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ar-SA"/>
            </a:defPPr>
            <a:lvl1pPr algn="ctr" rtl="0" eaLnBrk="0" hangingPunct="0">
              <a:defRPr sz="3600" b="1">
                <a:solidFill>
                  <a:srgbClr val="7030A0"/>
                </a:solidFill>
                <a:latin typeface="Andalus" pitchFamily="18" charset="-78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ar-EG" sz="2800" dirty="0" smtClean="0"/>
              <a:t>اختبار الفصل</a:t>
            </a:r>
            <a:endParaRPr lang="ar-S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31" y="3020085"/>
            <a:ext cx="5359242" cy="72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مستطيل 28"/>
          <p:cNvSpPr>
            <a:spLocks noChangeArrowheads="1"/>
          </p:cNvSpPr>
          <p:nvPr/>
        </p:nvSpPr>
        <p:spPr bwMode="auto">
          <a:xfrm>
            <a:off x="3023678" y="2290024"/>
            <a:ext cx="3219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</a:rPr>
              <a:t>الفصل الخامس</a:t>
            </a:r>
            <a:endParaRPr lang="ar-SA" sz="4400" b="1" dirty="0">
              <a:solidFill>
                <a:srgbClr val="002060"/>
              </a:solidFill>
            </a:endParaRPr>
          </a:p>
        </p:txBody>
      </p:sp>
      <p:sp>
        <p:nvSpPr>
          <p:cNvPr id="25" name="عنوان 1">
            <a:hlinkClick r:id="rId16" action="ppaction://hlinksldjump"/>
          </p:cNvPr>
          <p:cNvSpPr txBox="1">
            <a:spLocks/>
          </p:cNvSpPr>
          <p:nvPr/>
        </p:nvSpPr>
        <p:spPr bwMode="auto">
          <a:xfrm>
            <a:off x="868477" y="1736070"/>
            <a:ext cx="3587501" cy="598890"/>
          </a:xfrm>
          <a:prstGeom prst="rect">
            <a:avLst/>
          </a:prstGeom>
          <a:solidFill>
            <a:srgbClr val="00B050">
              <a:alpha val="43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2400" b="1" dirty="0" smtClean="0">
                <a:solidFill>
                  <a:srgbClr val="7030A0"/>
                </a:solidFill>
                <a:latin typeface="Andalus" pitchFamily="18" charset="-78"/>
                <a:ea typeface="+mj-ea"/>
                <a:cs typeface="+mn-cs"/>
              </a:rPr>
              <a:t>اختبار منتصف الفصل</a:t>
            </a:r>
            <a:endParaRPr lang="ar-SA" sz="2400" b="1" dirty="0">
              <a:solidFill>
                <a:srgbClr val="7030A0"/>
              </a:solidFill>
              <a:latin typeface="Andalus" pitchFamily="18" charset="-78"/>
              <a:ea typeface="+mj-ea"/>
              <a:cs typeface="+mn-cs"/>
            </a:endParaRPr>
          </a:p>
        </p:txBody>
      </p:sp>
      <p:sp>
        <p:nvSpPr>
          <p:cNvPr id="26" name="عنوان 1">
            <a:hlinkClick r:id="rId17" action="ppaction://hlinksldjump"/>
          </p:cNvPr>
          <p:cNvSpPr txBox="1">
            <a:spLocks/>
          </p:cNvSpPr>
          <p:nvPr/>
        </p:nvSpPr>
        <p:spPr bwMode="auto">
          <a:xfrm>
            <a:off x="753087" y="5052302"/>
            <a:ext cx="3571875" cy="585514"/>
          </a:xfrm>
          <a:prstGeom prst="rect">
            <a:avLst/>
          </a:prstGeom>
          <a:solidFill>
            <a:srgbClr val="00B050">
              <a:alpha val="43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ar-SA"/>
            </a:defPPr>
            <a:lvl1pPr algn="ctr" rtl="0" eaLnBrk="0" hangingPunct="0">
              <a:defRPr sz="2800" b="1">
                <a:solidFill>
                  <a:srgbClr val="7030A0"/>
                </a:solidFill>
                <a:latin typeface="Andalus" pitchFamily="18" charset="-78"/>
                <a:ea typeface="+mj-ea"/>
                <a:cs typeface="+mn-cs"/>
              </a:defRPr>
            </a:lvl1pPr>
          </a:lstStyle>
          <a:p>
            <a:r>
              <a:rPr lang="ar-SA" dirty="0"/>
              <a:t>الاختبار التراكمي</a:t>
            </a:r>
          </a:p>
        </p:txBody>
      </p:sp>
    </p:spTree>
    <p:extLst>
      <p:ext uri="{BB962C8B-B14F-4D97-AF65-F5344CB8AC3E}">
        <p14:creationId xmlns="" xmlns:p14="http://schemas.microsoft.com/office/powerpoint/2010/main" val="34809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  <p:bldP spid="27" grpId="0" animBg="1"/>
      <p:bldP spid="29" grpId="0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0"/>
            <a:ext cx="4352925" cy="69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3959" y="1071546"/>
            <a:ext cx="5139809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/>
          <p:cNvSpPr txBox="1"/>
          <p:nvPr/>
        </p:nvSpPr>
        <p:spPr>
          <a:xfrm>
            <a:off x="1357290" y="3286124"/>
            <a:ext cx="664373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أحل المسائل باستعمال إستراتيجية</a:t>
            </a:r>
          </a:p>
          <a:p>
            <a:pPr algn="ctr"/>
            <a:endParaRPr lang="ar-SA" sz="28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”تحديد معقولية الإجابة“</a:t>
            </a:r>
            <a:endParaRPr lang="ar-EG" sz="4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176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</a:blip>
          <a:srcRect b="15760"/>
          <a:stretch>
            <a:fillRect/>
          </a:stretch>
        </p:blipFill>
        <p:spPr bwMode="auto">
          <a:xfrm>
            <a:off x="2000232" y="785794"/>
            <a:ext cx="52864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745943"/>
            <a:ext cx="7970574" cy="446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89446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</a:blip>
          <a:srcRect b="15760"/>
          <a:stretch>
            <a:fillRect/>
          </a:stretch>
        </p:blipFill>
        <p:spPr bwMode="auto">
          <a:xfrm>
            <a:off x="2000232" y="785794"/>
            <a:ext cx="52864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642910" y="2143116"/>
            <a:ext cx="8001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/>
              <a:t>يوفر أحمد ١١ ريالا شهريا. ما التقدير</a:t>
            </a:r>
            <a:r>
              <a:rPr lang="ar-SA" sz="3200" dirty="0" smtClean="0"/>
              <a:t> </a:t>
            </a:r>
            <a:r>
              <a:rPr lang="ar-EG" sz="3200" dirty="0" smtClean="0"/>
              <a:t>المنطقي للمبلغ الذي سيوفره بعد سنة؟ حوالي</a:t>
            </a:r>
            <a:r>
              <a:rPr lang="ar-SA" sz="3200" dirty="0" smtClean="0"/>
              <a:t> </a:t>
            </a:r>
            <a:r>
              <a:rPr lang="ar-EG" sz="3200" dirty="0" smtClean="0"/>
              <a:t>١٠٠ ريال، أو ١٢٠ ريالا، أو ١٦٠ ريالا؟ وضح</a:t>
            </a:r>
            <a:r>
              <a:rPr lang="ar-SA" sz="3200" dirty="0" smtClean="0"/>
              <a:t> </a:t>
            </a:r>
            <a:r>
              <a:rPr lang="ar-EG" sz="3200" dirty="0" smtClean="0"/>
              <a:t>إجابتك</a:t>
            </a:r>
            <a:endParaRPr lang="ar-EG" sz="3200" dirty="0"/>
          </a:p>
        </p:txBody>
      </p:sp>
      <p:sp>
        <p:nvSpPr>
          <p:cNvPr id="13" name="مستطيل 12"/>
          <p:cNvSpPr/>
          <p:nvPr/>
        </p:nvSpPr>
        <p:spPr>
          <a:xfrm>
            <a:off x="1285852" y="4143380"/>
            <a:ext cx="6349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ممكنة ١٢ × ١٠ = ١٢٠ ريالا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890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500034" y="1795525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/>
              <a:t>يمارس ٦١ % من طلاب مدرسة ثانوية</a:t>
            </a:r>
            <a:r>
              <a:rPr lang="ar-SA" sz="3200" dirty="0" smtClean="0"/>
              <a:t> </a:t>
            </a:r>
            <a:r>
              <a:rPr lang="ar-EG" sz="3200" dirty="0" smtClean="0"/>
              <a:t>نوعا من النشاط الرياضي أسبوعيا. إذا كان عدد</a:t>
            </a:r>
            <a:r>
              <a:rPr lang="ar-SA" sz="3200" dirty="0" smtClean="0"/>
              <a:t> </a:t>
            </a:r>
            <a:r>
              <a:rPr lang="ar-EG" sz="3200" dirty="0" smtClean="0"/>
              <a:t>طلاب المدرسة ٨٢٨ طالبا، فهل يقدر عدد الطلاب</a:t>
            </a:r>
            <a:r>
              <a:rPr lang="ar-SA" sz="3200" dirty="0" smtClean="0"/>
              <a:t> </a:t>
            </a:r>
            <a:r>
              <a:rPr lang="ar-EG" sz="3200" dirty="0" smtClean="0"/>
              <a:t>الذين يمارسون ذلك النشاط </a:t>
            </a:r>
            <a:r>
              <a:rPr lang="ar-EG" sz="3200" dirty="0" err="1" smtClean="0"/>
              <a:t>ب</a:t>
            </a:r>
            <a:r>
              <a:rPr lang="ar-EG" sz="3200" dirty="0" smtClean="0"/>
              <a:t> ٣٠٠ أو ٤٠٠ أو</a:t>
            </a:r>
            <a:r>
              <a:rPr lang="ar-SA" sz="3200" dirty="0" smtClean="0"/>
              <a:t> </a:t>
            </a:r>
            <a:r>
              <a:rPr lang="ar-EG" sz="3200" dirty="0" smtClean="0"/>
              <a:t>٥٠٠ ؟ وضح إجابتك.</a:t>
            </a:r>
            <a:endParaRPr lang="ar-EG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</a:blip>
          <a:srcRect b="15760"/>
          <a:stretch>
            <a:fillRect/>
          </a:stretch>
        </p:blipFill>
        <p:spPr bwMode="auto">
          <a:xfrm>
            <a:off x="2000232" y="785794"/>
            <a:ext cx="52864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4429124" y="4071942"/>
            <a:ext cx="341959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828 (عدد الطلاب)</a:t>
            </a:r>
          </a:p>
          <a:p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ــــــــــــــــــــــــــــــــ</a:t>
            </a:r>
          </a:p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61% ( المشاركة)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85720" y="4714884"/>
            <a:ext cx="4033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500 طالب (تقريبا )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276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30" y="73768"/>
            <a:ext cx="4221700" cy="5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82" y="877210"/>
            <a:ext cx="3980822" cy="52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5042745" y="2636912"/>
            <a:ext cx="192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111,4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118920" y="3528058"/>
            <a:ext cx="192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192,7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626304" y="4419204"/>
            <a:ext cx="1492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45523" y="5385410"/>
            <a:ext cx="163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89,2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8" y="2296207"/>
            <a:ext cx="4694074" cy="344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4271498" y="4419204"/>
            <a:ext cx="429572" cy="391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369715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30" y="73768"/>
            <a:ext cx="4221700" cy="5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0" y="847042"/>
            <a:ext cx="3716020" cy="539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838915" y="1484784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915090" y="2375930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52781" y="3083248"/>
            <a:ext cx="1492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003208" y="3962200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017496" y="4765914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787752" y="5601434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1" y="1556792"/>
            <a:ext cx="4331971" cy="357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4028136" y="4658104"/>
            <a:ext cx="429572" cy="391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402782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30" y="73768"/>
            <a:ext cx="4221700" cy="5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92" y="879008"/>
            <a:ext cx="3879400" cy="47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7" y="896536"/>
            <a:ext cx="4406795" cy="474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1548368" y="1456776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382184" y="2782669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8442" y="5446965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82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0"/>
            <a:ext cx="4019550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1142984"/>
            <a:ext cx="3219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2357422" y="235743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800" b="1" dirty="0" smtClean="0"/>
              <a:t>أحل مسائل مستعملاً التناسب المئوية</a:t>
            </a:r>
            <a:endParaRPr lang="ar-EG" sz="4800" dirty="0"/>
          </a:p>
        </p:txBody>
      </p:sp>
    </p:spTree>
    <p:extLst>
      <p:ext uri="{BB962C8B-B14F-4D97-AF65-F5344CB8AC3E}">
        <p14:creationId xmlns="" xmlns:p14="http://schemas.microsoft.com/office/powerpoint/2010/main" val="4110141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857232"/>
            <a:ext cx="1824042" cy="5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000108"/>
            <a:ext cx="27842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3286148" y="1571612"/>
            <a:ext cx="557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chemeClr val="accent6">
                    <a:lumMod val="50000"/>
                  </a:schemeClr>
                </a:solidFill>
              </a:rPr>
              <a:t>تزن إطارات سيارة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EG" sz="2800" b="1" dirty="0" smtClean="0">
                <a:solidFill>
                  <a:schemeClr val="accent6">
                    <a:lumMod val="50000"/>
                  </a:schemeClr>
                </a:solidFill>
              </a:rPr>
              <a:t>عملاقة تقريبا ١٦٣٠ كجم، ووزن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EG" sz="2800" b="1" dirty="0" smtClean="0">
                <a:solidFill>
                  <a:schemeClr val="accent6">
                    <a:lumMod val="50000"/>
                  </a:schemeClr>
                </a:solidFill>
              </a:rPr>
              <a:t>السيارة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EG" sz="2800" b="1" dirty="0" smtClean="0">
                <a:solidFill>
                  <a:schemeClr val="accent6">
                    <a:lumMod val="50000"/>
                  </a:schemeClr>
                </a:solidFill>
              </a:rPr>
              <a:t>الكلي ٤٩٨٠ كجم.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286116" y="2714620"/>
            <a:ext cx="557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/>
              <a:t>1- </a:t>
            </a:r>
            <a:r>
              <a:rPr lang="ar-EG" sz="2800" dirty="0" smtClean="0"/>
              <a:t>اكتب نسبة وزن الإطارات إلى وزن السيارة</a:t>
            </a:r>
            <a:r>
              <a:rPr lang="ar-SA" sz="2800" dirty="0" smtClean="0"/>
              <a:t> </a:t>
            </a:r>
            <a:r>
              <a:rPr lang="ar-EG" sz="2800" dirty="0" smtClean="0"/>
              <a:t>الكلي على صورة كسر اعتيادي.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28596" y="3929066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/>
              <a:t>2- </a:t>
            </a:r>
            <a:r>
              <a:rPr lang="ar-EG" sz="2800" dirty="0" smtClean="0"/>
              <a:t>استعمل الآلة الحاسبة لكتابة الكسر على صورة كسر عشري إلى أقرب</a:t>
            </a:r>
            <a:r>
              <a:rPr lang="ar-SA" sz="2800" dirty="0" smtClean="0"/>
              <a:t> </a:t>
            </a:r>
            <a:r>
              <a:rPr lang="ar-EG" sz="2800" dirty="0" smtClean="0"/>
              <a:t>جزء من مئة.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522892" y="5214950"/>
            <a:ext cx="6335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/>
              <a:t>3- </a:t>
            </a:r>
            <a:r>
              <a:rPr lang="ar-EG" sz="2800" dirty="0" smtClean="0"/>
              <a:t>ما النسبة المئوية لوزن الإطارات من وزن السيارة؟</a:t>
            </a:r>
            <a:endParaRPr lang="ar-EG" sz="2800" dirty="0"/>
          </a:p>
        </p:txBody>
      </p:sp>
    </p:spTree>
    <p:extLst>
      <p:ext uri="{BB962C8B-B14F-4D97-AF65-F5344CB8AC3E}">
        <p14:creationId xmlns="" xmlns:p14="http://schemas.microsoft.com/office/powerpoint/2010/main" val="3158215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مستطيل 16"/>
          <p:cNvSpPr/>
          <p:nvPr/>
        </p:nvSpPr>
        <p:spPr>
          <a:xfrm>
            <a:off x="285720" y="928670"/>
            <a:ext cx="8429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/>
              <a:t>في </a:t>
            </a: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التناسب المئوي، هناك نسبة أو كسر يقارن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EG" sz="3200" dirty="0" smtClean="0"/>
              <a:t>جزءا</a:t>
            </a:r>
            <a:r>
              <a:rPr lang="ar-SA" sz="3200" dirty="0" smtClean="0"/>
              <a:t>ً</a:t>
            </a:r>
            <a:r>
              <a:rPr lang="ar-EG" sz="3200" dirty="0" smtClean="0"/>
              <a:t> من</a:t>
            </a:r>
            <a:r>
              <a:rPr lang="ar-SA" sz="3200" dirty="0" smtClean="0"/>
              <a:t> </a:t>
            </a:r>
            <a:r>
              <a:rPr lang="ar-EG" sz="3200" dirty="0" smtClean="0"/>
              <a:t>الكمية مع الكمية الكلية تسمى القاعدة.</a:t>
            </a:r>
            <a:r>
              <a:rPr lang="ar-SA" sz="3200" dirty="0" smtClean="0"/>
              <a:t> </a:t>
            </a:r>
            <a:r>
              <a:rPr lang="ar-EG" sz="3200" dirty="0" smtClean="0"/>
              <a:t>أما النسبة الأخر</a:t>
            </a:r>
            <a:r>
              <a:rPr lang="ar-SA" sz="3200" dirty="0" smtClean="0"/>
              <a:t>ى</a:t>
            </a:r>
            <a:r>
              <a:rPr lang="ar-EG" sz="3200" dirty="0" smtClean="0"/>
              <a:t> فهي النسبة المئوية المكافئة لها.</a:t>
            </a:r>
            <a:endParaRPr lang="ar-EG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643182"/>
            <a:ext cx="5556289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مستطيل 17"/>
          <p:cNvSpPr/>
          <p:nvPr/>
        </p:nvSpPr>
        <p:spPr>
          <a:xfrm>
            <a:off x="785786" y="5000636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 smtClean="0"/>
              <a:t>إذا علم اثنان من ثلاثة (الجزء أو الكل أو النسبة المئوية)، فيمكن استعمال التناسب</a:t>
            </a:r>
            <a:r>
              <a:rPr lang="ar-SA" sz="3200" dirty="0" smtClean="0"/>
              <a:t> </a:t>
            </a:r>
            <a:r>
              <a:rPr lang="ar-EG" sz="3200" dirty="0" smtClean="0"/>
              <a:t>لإيجاد المعلومة الناقصة.</a:t>
            </a:r>
            <a:endParaRPr lang="ar-EG" sz="3200" dirty="0"/>
          </a:p>
        </p:txBody>
      </p:sp>
    </p:spTree>
    <p:extLst>
      <p:ext uri="{BB962C8B-B14F-4D97-AF65-F5344CB8AC3E}">
        <p14:creationId xmlns="" xmlns:p14="http://schemas.microsoft.com/office/powerpoint/2010/main" val="2954012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562520" y="836712"/>
            <a:ext cx="4760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 smtClean="0"/>
              <a:t>أجد النسبة المئوية من عدد</a:t>
            </a:r>
            <a:endParaRPr lang="ar-SA" sz="4000" dirty="0"/>
          </a:p>
        </p:txBody>
      </p:sp>
      <p:pic>
        <p:nvPicPr>
          <p:cNvPr id="3077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8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079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0"/>
            <a:ext cx="4924425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2166" y="840768"/>
            <a:ext cx="2454602" cy="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4" y="1513360"/>
            <a:ext cx="7725837" cy="471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639" y="857232"/>
            <a:ext cx="223839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571612"/>
            <a:ext cx="3990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771774"/>
            <a:ext cx="4929168" cy="52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771906"/>
            <a:ext cx="3786175" cy="64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843476"/>
            <a:ext cx="7639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41648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857232"/>
            <a:ext cx="8224830" cy="211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1418" y="3048001"/>
            <a:ext cx="1409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143248"/>
            <a:ext cx="1438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8410" y="3762381"/>
            <a:ext cx="2600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714752"/>
            <a:ext cx="2276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071810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071810"/>
            <a:ext cx="504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643314"/>
            <a:ext cx="1638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786190"/>
            <a:ext cx="1643074" cy="4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429132"/>
            <a:ext cx="161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857760"/>
            <a:ext cx="5257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500702"/>
            <a:ext cx="5295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429264"/>
            <a:ext cx="352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77430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143636" y="857232"/>
            <a:ext cx="272863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تحقق من فهمك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57290" y="1785926"/>
            <a:ext cx="674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أوجد كل عدد فيما يلي، وقربه إلى أقرب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ع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ُ</a:t>
            </a: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>شر:</a:t>
            </a:r>
            <a:endParaRPr lang="ar-EG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428992" y="2786058"/>
            <a:ext cx="515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/>
              <a:t>ما النسبة المئوية للعدد ٩ من ٤٠ ؟</a:t>
            </a:r>
            <a:endParaRPr lang="ar-EG" sz="3200" dirty="0"/>
          </a:p>
        </p:txBody>
      </p:sp>
      <p:sp>
        <p:nvSpPr>
          <p:cNvPr id="14" name="مستطيل 13"/>
          <p:cNvSpPr/>
          <p:nvPr/>
        </p:nvSpPr>
        <p:spPr>
          <a:xfrm>
            <a:off x="2357422" y="3857628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/>
              <a:t>ما النسبة المئوية </a:t>
            </a:r>
            <a:r>
              <a:rPr lang="ar-EG" sz="3200" dirty="0" err="1" smtClean="0"/>
              <a:t>ل</a:t>
            </a:r>
            <a:r>
              <a:rPr lang="ar-EG" sz="3200" dirty="0" smtClean="0"/>
              <a:t> ١٢٫٧٥ ريا</a:t>
            </a:r>
            <a:r>
              <a:rPr lang="ar-SA" sz="3200" dirty="0" smtClean="0"/>
              <a:t>ل</a:t>
            </a:r>
            <a:r>
              <a:rPr lang="ar-EG" sz="3200" dirty="0" smtClean="0"/>
              <a:t>ا من ٢٥ ريا</a:t>
            </a:r>
            <a:r>
              <a:rPr lang="ar-SA" sz="3200" dirty="0" smtClean="0"/>
              <a:t>ل</a:t>
            </a:r>
            <a:r>
              <a:rPr lang="ar-EG" sz="3200" dirty="0" smtClean="0"/>
              <a:t>ا؟</a:t>
            </a:r>
            <a:endParaRPr lang="ar-EG" sz="3200" dirty="0"/>
          </a:p>
        </p:txBody>
      </p:sp>
      <p:sp>
        <p:nvSpPr>
          <p:cNvPr id="15" name="مستطيل 14"/>
          <p:cNvSpPr/>
          <p:nvPr/>
        </p:nvSpPr>
        <p:spPr>
          <a:xfrm>
            <a:off x="1357290" y="2786058"/>
            <a:ext cx="1905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>
                <a:solidFill>
                  <a:srgbClr val="C00000"/>
                </a:solidFill>
              </a:rPr>
              <a:t>٢٢٫٥ %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71472" y="3857628"/>
            <a:ext cx="143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>
                <a:solidFill>
                  <a:srgbClr val="C00000"/>
                </a:solidFill>
              </a:rPr>
              <a:t>٥١ %</a:t>
            </a:r>
            <a:endParaRPr lang="ar-EG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308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5357818" y="857232"/>
            <a:ext cx="348204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مثال من واقع الحياة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86182" y="1714488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/>
              <a:t>يأكل ذكر الغوريلا حوالي</a:t>
            </a:r>
            <a:r>
              <a:rPr lang="ar-SA" sz="2400" b="1" dirty="0" smtClean="0"/>
              <a:t> </a:t>
            </a:r>
            <a:r>
              <a:rPr lang="ar-EG" sz="2400" b="1" dirty="0" smtClean="0"/>
              <a:t>٣٣٫٥ </a:t>
            </a:r>
            <a:r>
              <a:rPr lang="ar-EG" sz="2400" b="1" dirty="0" err="1" smtClean="0"/>
              <a:t>رط</a:t>
            </a:r>
            <a:r>
              <a:rPr lang="ar-SA" sz="2400" b="1" dirty="0" smtClean="0"/>
              <a:t>ل</a:t>
            </a:r>
            <a:r>
              <a:rPr lang="ar-EG" sz="2400" b="1" dirty="0" smtClean="0"/>
              <a:t>ا</a:t>
            </a:r>
            <a:r>
              <a:rPr lang="ar-SA" sz="2400" b="1" dirty="0" smtClean="0"/>
              <a:t>ً</a:t>
            </a:r>
            <a:r>
              <a:rPr lang="ar-EG" sz="2400" b="1" dirty="0" smtClean="0"/>
              <a:t> من</a:t>
            </a:r>
            <a:r>
              <a:rPr lang="ar-SA" sz="2400" b="1" dirty="0" smtClean="0"/>
              <a:t> </a:t>
            </a:r>
            <a:r>
              <a:rPr lang="ar-EG" sz="2400" b="1" dirty="0" smtClean="0"/>
              <a:t>الفواكه يوم ﹰﹼ يا. فكم يأكل من</a:t>
            </a:r>
            <a:r>
              <a:rPr lang="ar-SA" sz="2400" b="1" dirty="0" smtClean="0"/>
              <a:t> </a:t>
            </a:r>
            <a:r>
              <a:rPr lang="ar-EG" sz="2400" b="1" dirty="0" smtClean="0"/>
              <a:t>الطعام في اليوم الواحد؟ </a:t>
            </a:r>
            <a:endParaRPr lang="ar-SA" sz="2400" b="1" dirty="0" smtClean="0"/>
          </a:p>
          <a:p>
            <a:pPr algn="ctr"/>
            <a:r>
              <a:rPr lang="ar-EG" sz="2400" b="1" dirty="0" smtClean="0">
                <a:solidFill>
                  <a:srgbClr val="C00000"/>
                </a:solidFill>
              </a:rPr>
              <a:t>اعتمد على الجدول</a:t>
            </a:r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r>
              <a:rPr lang="ar-EG" sz="2400" b="1" dirty="0" smtClean="0">
                <a:solidFill>
                  <a:srgbClr val="C00000"/>
                </a:solidFill>
              </a:rPr>
              <a:t>المجاور.</a:t>
            </a:r>
            <a:endParaRPr lang="ar-EG" sz="2400" b="1" dirty="0">
              <a:solidFill>
                <a:srgbClr val="C0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7D7D9"/>
              </a:clrFrom>
              <a:clrTo>
                <a:srgbClr val="D7D7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714356"/>
            <a:ext cx="3090109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مستطيل 12"/>
          <p:cNvSpPr/>
          <p:nvPr/>
        </p:nvSpPr>
        <p:spPr>
          <a:xfrm>
            <a:off x="571472" y="2928934"/>
            <a:ext cx="828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dirty="0" smtClean="0"/>
              <a:t>من الجدول ٣٣٫٥ رطلا تساوي ٦٧ % من الكمية الكلية للطعام يوميا. فالمسألة</a:t>
            </a:r>
            <a:r>
              <a:rPr lang="ar-SA" sz="2400" dirty="0" smtClean="0"/>
              <a:t> </a:t>
            </a:r>
            <a:r>
              <a:rPr lang="ar-EG" sz="2400" dirty="0" smtClean="0"/>
              <a:t>هي: ما العدد الذي ٦٧ % منه تساوي ٣٣٫٥ ؟</a:t>
            </a:r>
            <a:endParaRPr lang="ar-EG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481532" y="3316104"/>
            <a:ext cx="3945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>
                <a:solidFill>
                  <a:srgbClr val="C00000"/>
                </a:solidFill>
              </a:rPr>
              <a:t>إذن تحتاج إلى إيجاد الكل، ليكن </a:t>
            </a:r>
            <a:r>
              <a:rPr lang="ar-SA" sz="2000" b="1" dirty="0" smtClean="0">
                <a:solidFill>
                  <a:srgbClr val="C00000"/>
                </a:solidFill>
              </a:rPr>
              <a:t>(</a:t>
            </a:r>
            <a:r>
              <a:rPr lang="ar-EG" sz="2000" b="1" dirty="0" smtClean="0">
                <a:solidFill>
                  <a:srgbClr val="C00000"/>
                </a:solidFill>
              </a:rPr>
              <a:t>ك</a:t>
            </a:r>
            <a:r>
              <a:rPr lang="ar-SA" sz="2000" b="1" dirty="0" smtClean="0">
                <a:solidFill>
                  <a:srgbClr val="C00000"/>
                </a:solidFill>
              </a:rPr>
              <a:t>)</a:t>
            </a:r>
            <a:r>
              <a:rPr lang="ar-EG" sz="2000" b="1" dirty="0" smtClean="0">
                <a:solidFill>
                  <a:srgbClr val="C00000"/>
                </a:solidFill>
              </a:rPr>
              <a:t> يمثل الكل</a:t>
            </a:r>
            <a:endParaRPr lang="ar-EG" sz="2000" b="1" dirty="0">
              <a:solidFill>
                <a:srgbClr val="C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303998" y="3786190"/>
            <a:ext cx="1497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/>
              <a:t>اكتب التناسب</a:t>
            </a:r>
            <a:endParaRPr lang="ar-EG" sz="2400" b="1" dirty="0"/>
          </a:p>
        </p:txBody>
      </p:sp>
      <p:sp>
        <p:nvSpPr>
          <p:cNvPr id="16" name="مستطيل 15"/>
          <p:cNvSpPr/>
          <p:nvPr/>
        </p:nvSpPr>
        <p:spPr>
          <a:xfrm>
            <a:off x="6665659" y="4416990"/>
            <a:ext cx="2124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/>
              <a:t>استعمل الضرب التبادلي</a:t>
            </a:r>
            <a:endParaRPr lang="ar-EG" sz="2000" b="1" dirty="0"/>
          </a:p>
        </p:txBody>
      </p:sp>
      <p:sp>
        <p:nvSpPr>
          <p:cNvPr id="17" name="مستطيل 16"/>
          <p:cNvSpPr/>
          <p:nvPr/>
        </p:nvSpPr>
        <p:spPr>
          <a:xfrm>
            <a:off x="7463398" y="4896161"/>
            <a:ext cx="617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/>
              <a:t>بسط</a:t>
            </a:r>
            <a:endParaRPr lang="ar-EG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6572264" y="5500702"/>
            <a:ext cx="187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/>
              <a:t>اقسم الطرفين على</a:t>
            </a:r>
            <a:r>
              <a:rPr lang="ar-SA" sz="2000" b="1" dirty="0" smtClean="0"/>
              <a:t> 76</a:t>
            </a:r>
            <a:endParaRPr lang="ar-EG" sz="2000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3714752"/>
            <a:ext cx="140017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0" y="4429132"/>
            <a:ext cx="2333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9190" y="4929198"/>
            <a:ext cx="152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28" y="5572140"/>
            <a:ext cx="1514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مستطيل 22"/>
          <p:cNvSpPr/>
          <p:nvPr/>
        </p:nvSpPr>
        <p:spPr>
          <a:xfrm>
            <a:off x="1000100" y="3929066"/>
            <a:ext cx="2571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dirty="0" smtClean="0"/>
              <a:t>إذن يأكل ذكر الغوريلا حوالي ٥٠ رطلا من الطعام في اليوم الواحد</a:t>
            </a:r>
            <a:endParaRPr lang="ar-EG" sz="2800" dirty="0"/>
          </a:p>
        </p:txBody>
      </p:sp>
    </p:spTree>
    <p:extLst>
      <p:ext uri="{BB962C8B-B14F-4D97-AF65-F5344CB8AC3E}">
        <p14:creationId xmlns="" xmlns:p14="http://schemas.microsoft.com/office/powerpoint/2010/main" val="904986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4" grpId="0"/>
      <p:bldP spid="15" grpId="0"/>
      <p:bldP spid="16" grpId="0"/>
      <p:bldP spid="17" grpId="0"/>
      <p:bldP spid="18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8072462" y="785794"/>
            <a:ext cx="80502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تأكد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00034" y="1643050"/>
            <a:ext cx="8072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/>
              <a:t>قدم مصنع لإنتاج الحليب المجفف عرضا</a:t>
            </a:r>
            <a:r>
              <a:rPr lang="ar-SA" sz="3200" dirty="0" smtClean="0"/>
              <a:t> </a:t>
            </a:r>
            <a:r>
              <a:rPr lang="ar-EG" sz="3200" dirty="0" smtClean="0"/>
              <a:t>لأحد منتجاته، حيث زادت كميته بمقدار ٣٠ % من وزنه</a:t>
            </a:r>
            <a:r>
              <a:rPr lang="ar-SA" sz="3200" dirty="0" smtClean="0"/>
              <a:t> </a:t>
            </a:r>
            <a:r>
              <a:rPr lang="ar-EG" sz="3200" dirty="0" smtClean="0"/>
              <a:t>الأصلي، والذي يبلغ ١٠٠٠ جرام. ما مقدار هذه الزيادة؟</a:t>
            </a:r>
            <a:endParaRPr lang="ar-EG" sz="3200" dirty="0"/>
          </a:p>
        </p:txBody>
      </p:sp>
      <p:sp>
        <p:nvSpPr>
          <p:cNvPr id="14" name="مستطيل 13"/>
          <p:cNvSpPr/>
          <p:nvPr/>
        </p:nvSpPr>
        <p:spPr>
          <a:xfrm>
            <a:off x="5143504" y="3500438"/>
            <a:ext cx="2487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 smtClean="0">
                <a:solidFill>
                  <a:srgbClr val="C00000"/>
                </a:solidFill>
              </a:rPr>
              <a:t>٣٠٠ جرام</a:t>
            </a:r>
            <a:endParaRPr lang="ar-EG" sz="3600" b="1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3500438"/>
            <a:ext cx="1857388" cy="206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43030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928670"/>
            <a:ext cx="30765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2643174" y="1571612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C00000"/>
                </a:solidFill>
              </a:rPr>
              <a:t>أوجد كل عدد فيما يلي، وق </a:t>
            </a:r>
            <a:r>
              <a:rPr lang="ar-EG" b="1" dirty="0" err="1" smtClean="0">
                <a:solidFill>
                  <a:srgbClr val="C00000"/>
                </a:solidFill>
              </a:rPr>
              <a:t>ّ</a:t>
            </a:r>
            <a:r>
              <a:rPr lang="ar-EG" b="1" dirty="0" smtClean="0">
                <a:solidFill>
                  <a:srgbClr val="C00000"/>
                </a:solidFill>
              </a:rPr>
              <a:t> ربه إلى أقرب </a:t>
            </a:r>
            <a:r>
              <a:rPr lang="ar-EG" b="1" dirty="0" err="1" smtClean="0">
                <a:solidFill>
                  <a:srgbClr val="C00000"/>
                </a:solidFill>
              </a:rPr>
              <a:t>ُ</a:t>
            </a:r>
            <a:r>
              <a:rPr lang="ar-EG" b="1" dirty="0" smtClean="0">
                <a:solidFill>
                  <a:srgbClr val="C00000"/>
                </a:solidFill>
              </a:rPr>
              <a:t> عشر إذا لزم الأمر: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214546" y="2071678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B0F0"/>
                </a:solidFill>
              </a:rPr>
              <a:t>ي</a:t>
            </a:r>
            <a:r>
              <a:rPr lang="ar-EG" b="1" dirty="0" smtClean="0">
                <a:solidFill>
                  <a:srgbClr val="00B0F0"/>
                </a:solidFill>
              </a:rPr>
              <a:t>وجد في حقيبة رامي المدرسية قلما حبر أحمرا اللون يشكلان ٢٥ % من عدد</a:t>
            </a:r>
          </a:p>
          <a:p>
            <a:r>
              <a:rPr lang="ar-EG" b="1" dirty="0" smtClean="0">
                <a:solidFill>
                  <a:srgbClr val="00B0F0"/>
                </a:solidFill>
              </a:rPr>
              <a:t>الأقلام التي كانت معه. ما عدد الأقلام التي في حقيبته</a:t>
            </a:r>
            <a:r>
              <a:rPr lang="ar-EG" dirty="0" smtClean="0"/>
              <a:t>؟</a:t>
            </a:r>
            <a:endParaRPr lang="ar-EG" dirty="0"/>
          </a:p>
        </p:txBody>
      </p:sp>
      <p:sp>
        <p:nvSpPr>
          <p:cNvPr id="15" name="مستطيل 14"/>
          <p:cNvSpPr/>
          <p:nvPr/>
        </p:nvSpPr>
        <p:spPr>
          <a:xfrm>
            <a:off x="3000364" y="2428868"/>
            <a:ext cx="1491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٨ أقلام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143108" y="328273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00B0F0"/>
                </a:solidFill>
              </a:rPr>
              <a:t>من بين ٦٠ كتابا على رف، يوجد ٢٤ كتابا علم ﹰﹼ يا. ما النسبة المئوية للكتب</a:t>
            </a:r>
          </a:p>
          <a:p>
            <a:r>
              <a:rPr lang="ar-EG" b="1" dirty="0" smtClean="0">
                <a:solidFill>
                  <a:srgbClr val="00B0F0"/>
                </a:solidFill>
              </a:rPr>
              <a:t>العلمية؟</a:t>
            </a:r>
            <a:endParaRPr lang="ar-EG" b="1" dirty="0">
              <a:solidFill>
                <a:srgbClr val="00B0F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214678" y="3643314"/>
            <a:ext cx="1575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4000" dirty="0" smtClean="0">
                <a:solidFill>
                  <a:srgbClr val="FF0000"/>
                </a:solidFill>
              </a:rPr>
              <a:t>٠ </a:t>
            </a:r>
            <a:r>
              <a:rPr lang="ar-SA" sz="4000" dirty="0" smtClean="0">
                <a:solidFill>
                  <a:srgbClr val="FF0000"/>
                </a:solidFill>
              </a:rPr>
              <a:t>4</a:t>
            </a:r>
            <a:r>
              <a:rPr lang="ar-EG" sz="4000" dirty="0" smtClean="0">
                <a:solidFill>
                  <a:srgbClr val="FF0000"/>
                </a:solidFill>
              </a:rPr>
              <a:t>%</a:t>
            </a:r>
            <a:endParaRPr lang="ar-EG" sz="4000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357422" y="4429132"/>
            <a:ext cx="607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00B0F0"/>
                </a:solidFill>
              </a:rPr>
              <a:t>حذاء معروض للبيع كما هو موضح في</a:t>
            </a:r>
            <a:r>
              <a:rPr lang="ar-SA" b="1" dirty="0" smtClean="0">
                <a:solidFill>
                  <a:srgbClr val="00B0F0"/>
                </a:solidFill>
              </a:rPr>
              <a:t> </a:t>
            </a:r>
            <a:r>
              <a:rPr lang="ar-EG" b="1" dirty="0" smtClean="0">
                <a:solidFill>
                  <a:srgbClr val="00B0F0"/>
                </a:solidFill>
              </a:rPr>
              <a:t>الصورة، فإذا كان هذا السعر يمثل</a:t>
            </a:r>
          </a:p>
          <a:p>
            <a:r>
              <a:rPr lang="ar-EG" b="1" dirty="0" smtClean="0">
                <a:solidFill>
                  <a:srgbClr val="00B0F0"/>
                </a:solidFill>
              </a:rPr>
              <a:t>٧٥ % من السعر الأصلي، فما سعره</a:t>
            </a:r>
            <a:r>
              <a:rPr lang="ar-SA" b="1" dirty="0" smtClean="0">
                <a:solidFill>
                  <a:srgbClr val="00B0F0"/>
                </a:solidFill>
              </a:rPr>
              <a:t> </a:t>
            </a:r>
            <a:r>
              <a:rPr lang="ar-EG" b="1" dirty="0" smtClean="0">
                <a:solidFill>
                  <a:srgbClr val="00B0F0"/>
                </a:solidFill>
              </a:rPr>
              <a:t>الأصلي؟</a:t>
            </a:r>
            <a:endParaRPr lang="ar-EG" b="1" dirty="0">
              <a:solidFill>
                <a:srgbClr val="00B0F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143240" y="4929198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6</a:t>
            </a:r>
            <a:r>
              <a:rPr lang="ar-EG" sz="3200" b="1" dirty="0" smtClean="0">
                <a:solidFill>
                  <a:srgbClr val="FF0000"/>
                </a:solidFill>
              </a:rPr>
              <a:t>٨ ريال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000504"/>
            <a:ext cx="226219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43785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59531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1142984"/>
            <a:ext cx="3219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15"/>
          <p:cNvSpPr txBox="1"/>
          <p:nvPr/>
        </p:nvSpPr>
        <p:spPr>
          <a:xfrm>
            <a:off x="2071670" y="2500306"/>
            <a:ext cx="514353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 smtClean="0"/>
              <a:t>أحل مسائل تطبيقية على النسبة المئوية</a:t>
            </a:r>
            <a:endParaRPr lang="ar-EG" sz="6000" b="1" dirty="0"/>
          </a:p>
        </p:txBody>
      </p:sp>
    </p:spTree>
    <p:extLst>
      <p:ext uri="{BB962C8B-B14F-4D97-AF65-F5344CB8AC3E}">
        <p14:creationId xmlns="" xmlns:p14="http://schemas.microsoft.com/office/powerpoint/2010/main" val="1716088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2285984" y="1500174"/>
            <a:ext cx="6357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accent2">
                    <a:lumMod val="75000"/>
                  </a:schemeClr>
                </a:solidFill>
              </a:rPr>
              <a:t>يريد فارس شراء دراجة نارية ثمنها ٦١٣٥ ريا </a:t>
            </a:r>
            <a:r>
              <a:rPr lang="ar-EG" sz="2400" b="1" dirty="0" err="1" smtClean="0">
                <a:solidFill>
                  <a:schemeClr val="accent2">
                    <a:lumMod val="75000"/>
                  </a:schemeClr>
                </a:solidFill>
              </a:rPr>
              <a:t>ً</a:t>
            </a:r>
            <a:r>
              <a:rPr lang="ar-EG" sz="2400" b="1" dirty="0" smtClean="0">
                <a:solidFill>
                  <a:schemeClr val="accent2">
                    <a:lumMod val="75000"/>
                  </a:schemeClr>
                </a:solidFill>
              </a:rPr>
              <a:t> لا،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EG" sz="2400" b="1" dirty="0" smtClean="0">
                <a:solidFill>
                  <a:schemeClr val="accent2">
                    <a:lumMod val="75000"/>
                  </a:schemeClr>
                </a:solidFill>
              </a:rPr>
              <a:t>وقد أعلن المسوق لها عن زيادة في سعرها هذه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EG" sz="2000" b="1" dirty="0" smtClean="0">
                <a:solidFill>
                  <a:schemeClr val="accent2">
                    <a:lumMod val="75000"/>
                  </a:schemeClr>
                </a:solidFill>
              </a:rPr>
              <a:t>السنة </a:t>
            </a:r>
            <a:r>
              <a:rPr lang="ar-EG" sz="2000" b="1" dirty="0" err="1" smtClean="0">
                <a:solidFill>
                  <a:schemeClr val="accent2">
                    <a:lumMod val="75000"/>
                  </a:schemeClr>
                </a:solidFill>
              </a:rPr>
              <a:t>ُ</a:t>
            </a:r>
            <a:r>
              <a:rPr lang="ar-EG" sz="2000" b="1" dirty="0" smtClean="0">
                <a:solidFill>
                  <a:schemeClr val="accent2">
                    <a:lumMod val="75000"/>
                  </a:schemeClr>
                </a:solidFill>
              </a:rPr>
              <a:t> تقدر </a:t>
            </a:r>
            <a:r>
              <a:rPr lang="ar-EG" sz="2000" b="1" dirty="0" err="1" smtClean="0">
                <a:solidFill>
                  <a:schemeClr val="accent2">
                    <a:lumMod val="75000"/>
                  </a:schemeClr>
                </a:solidFill>
              </a:rPr>
              <a:t>ب</a:t>
            </a:r>
            <a:r>
              <a:rPr lang="ar-EG" sz="2000" b="1" dirty="0" smtClean="0">
                <a:solidFill>
                  <a:schemeClr val="accent2">
                    <a:lumMod val="75000"/>
                  </a:schemeClr>
                </a:solidFill>
              </a:rPr>
              <a:t> ٤٫٢٥</a:t>
            </a:r>
            <a:r>
              <a:rPr lang="ar-EG" sz="2400" b="1" dirty="0" smtClean="0">
                <a:solidFill>
                  <a:schemeClr val="accent2">
                    <a:lumMod val="75000"/>
                  </a:schemeClr>
                </a:solidFill>
              </a:rPr>
              <a:t> %.</a:t>
            </a:r>
            <a:endParaRPr lang="ar-EG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857232"/>
            <a:ext cx="1824042" cy="5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357298"/>
            <a:ext cx="19240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2071670" y="2285992"/>
            <a:ext cx="6572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/>
              <a:t>1- </a:t>
            </a:r>
            <a:r>
              <a:rPr lang="ar-EG" sz="2400" dirty="0" smtClean="0"/>
              <a:t>احسب مقدار الزيادة في السعر بإيجاد ٤٫٢٥ % من</a:t>
            </a:r>
            <a:r>
              <a:rPr lang="ar-SA" sz="2400" dirty="0" smtClean="0"/>
              <a:t> </a:t>
            </a:r>
            <a:r>
              <a:rPr lang="ar-EG" sz="2400" dirty="0" smtClean="0"/>
              <a:t>٦١٣٥ . قرب</a:t>
            </a:r>
            <a:r>
              <a:rPr lang="ar-SA" sz="2400" dirty="0" smtClean="0"/>
              <a:t> </a:t>
            </a:r>
            <a:r>
              <a:rPr lang="ar-EG" sz="2400" dirty="0" smtClean="0"/>
              <a:t>الجواب إلى أقرب جزء من مئة.</a:t>
            </a:r>
            <a:endParaRPr lang="ar-SA" sz="2400" dirty="0" smtClean="0"/>
          </a:p>
          <a:p>
            <a:endParaRPr lang="ar-EG" sz="2400" dirty="0" smtClean="0"/>
          </a:p>
          <a:p>
            <a:r>
              <a:rPr lang="ar-SA" sz="2400" dirty="0" smtClean="0"/>
              <a:t>2- </a:t>
            </a:r>
            <a:r>
              <a:rPr lang="ar-EG" sz="2400" dirty="0" smtClean="0"/>
              <a:t> ما السعر الجديد للدراجة بعد إضافة مقدار الزيادة؟</a:t>
            </a:r>
            <a:endParaRPr lang="ar-SA" sz="2400" dirty="0" smtClean="0"/>
          </a:p>
          <a:p>
            <a:endParaRPr lang="ar-EG" sz="2400" dirty="0" smtClean="0"/>
          </a:p>
          <a:p>
            <a:r>
              <a:rPr lang="ar-SA" sz="2400" dirty="0" smtClean="0"/>
              <a:t>3- </a:t>
            </a:r>
            <a:r>
              <a:rPr lang="ar-EG" sz="2400" dirty="0" smtClean="0"/>
              <a:t> اضرب ١٫٠٤٢٥ في ٦١٣٥ . ما النتيجة مقارن </a:t>
            </a:r>
            <a:r>
              <a:rPr lang="ar-EG" sz="2400" dirty="0" err="1" smtClean="0"/>
              <a:t>ً</a:t>
            </a:r>
            <a:r>
              <a:rPr lang="ar-EG" sz="2400" dirty="0" smtClean="0"/>
              <a:t> ة مع إجابتك في ( ٢) أعلاه؟</a:t>
            </a:r>
            <a:endParaRPr lang="ar-EG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2708827" y="2749070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٢٦٠٫٧٤ ريا </a:t>
            </a:r>
            <a:r>
              <a:rPr lang="ar-EG" sz="2400" b="1" dirty="0" err="1" smtClean="0">
                <a:solidFill>
                  <a:srgbClr val="FF0000"/>
                </a:solidFill>
              </a:rPr>
              <a:t>ً</a:t>
            </a:r>
            <a:r>
              <a:rPr lang="ar-EG" sz="2400" b="1" dirty="0" smtClean="0">
                <a:solidFill>
                  <a:srgbClr val="FF0000"/>
                </a:solidFill>
              </a:rPr>
              <a:t> لا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021488" y="3392012"/>
            <a:ext cx="125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dirty="0" smtClean="0">
                <a:solidFill>
                  <a:srgbClr val="FF0000"/>
                </a:solidFill>
              </a:rPr>
              <a:t>٦٣٩٥٫٧٤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500562" y="4535020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dirty="0" smtClean="0">
                <a:solidFill>
                  <a:srgbClr val="FF0000"/>
                </a:solidFill>
              </a:rPr>
              <a:t>متساوية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357290" y="5143512"/>
            <a:ext cx="7286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الزيادة </a:t>
            </a:r>
            <a:r>
              <a:rPr lang="ar-EG" sz="2000" b="1" dirty="0" smtClean="0"/>
              <a:t>في السعر: هي القيمة التي تضاف إلى سعر السلعة الأصلي. فيصبح سعرها</a:t>
            </a:r>
          </a:p>
          <a:p>
            <a:r>
              <a:rPr lang="ar-EG" sz="2000" dirty="0" smtClean="0"/>
              <a:t>الجديد بعد الزيادة مساو </a:t>
            </a:r>
            <a:r>
              <a:rPr lang="ar-EG" sz="2000" dirty="0" err="1" smtClean="0"/>
              <a:t>ً</a:t>
            </a:r>
            <a:r>
              <a:rPr lang="ar-EG" sz="2000" dirty="0" smtClean="0"/>
              <a:t> يا السعر الأصلي زائد مقدار الزيادة.</a:t>
            </a:r>
            <a:endParaRPr lang="ar-EG" sz="2000" dirty="0"/>
          </a:p>
        </p:txBody>
      </p:sp>
    </p:spTree>
    <p:extLst>
      <p:ext uri="{BB962C8B-B14F-4D97-AF65-F5344CB8AC3E}">
        <p14:creationId xmlns="" xmlns:p14="http://schemas.microsoft.com/office/powerpoint/2010/main" val="247090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785794"/>
            <a:ext cx="18954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3196694" y="785794"/>
            <a:ext cx="367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XtIchbilia" pitchFamily="2" charset="2"/>
              </a:rPr>
              <a:t></a:t>
            </a:r>
            <a:endParaRPr lang="ar-EG" sz="2400" b="1" dirty="0">
              <a:solidFill>
                <a:srgbClr val="FF0000"/>
              </a:solidFill>
              <a:latin typeface="AXtIchbilia" pitchFamily="2" charset="2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785918" y="1357298"/>
            <a:ext cx="692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أجهزة :</a:t>
            </a:r>
            <a:r>
              <a:rPr lang="ar-SA" b="1" dirty="0" smtClean="0"/>
              <a:t>  </a:t>
            </a:r>
            <a:r>
              <a:rPr lang="ar-EG" sz="2000" b="1" dirty="0" smtClean="0">
                <a:solidFill>
                  <a:schemeClr val="accent6">
                    <a:lumMod val="75000"/>
                  </a:schemeClr>
                </a:solidFill>
              </a:rPr>
              <a:t>كان ثمن جهاز تسجيل في العام الماضي</a:t>
            </a:r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EG" sz="2000" b="1" dirty="0" smtClean="0">
                <a:solidFill>
                  <a:schemeClr val="accent6">
                    <a:lumMod val="75000"/>
                  </a:schemeClr>
                </a:solidFill>
              </a:rPr>
              <a:t>٤٠٠ ريال، وارتفع سعره</a:t>
            </a:r>
          </a:p>
          <a:p>
            <a:r>
              <a:rPr lang="ar-EG" sz="2000" b="1" dirty="0" smtClean="0">
                <a:solidFill>
                  <a:schemeClr val="accent6">
                    <a:lumMod val="75000"/>
                  </a:schemeClr>
                </a:solidFill>
              </a:rPr>
              <a:t>هذه السنة بنسبة ٥٫٧٥ %، فما السعر الجديد للجهاز بعد الزيادة؟</a:t>
            </a:r>
            <a:endParaRPr lang="ar-EG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22720" y="2071678"/>
            <a:ext cx="176412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3643306" y="2143116"/>
            <a:ext cx="3254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/>
              <a:t>اجمع مقدار الزيادة إلى السعر الأصلي</a:t>
            </a:r>
            <a:endParaRPr lang="ar-EG" sz="2000" dirty="0"/>
          </a:p>
        </p:txBody>
      </p:sp>
      <p:grpSp>
        <p:nvGrpSpPr>
          <p:cNvPr id="17" name="مجموعة 16"/>
          <p:cNvGrpSpPr/>
          <p:nvPr/>
        </p:nvGrpSpPr>
        <p:grpSpPr>
          <a:xfrm>
            <a:off x="714348" y="2512164"/>
            <a:ext cx="7786710" cy="1631216"/>
            <a:chOff x="714348" y="2714620"/>
            <a:chExt cx="7786710" cy="1631216"/>
          </a:xfrm>
        </p:grpSpPr>
        <p:sp>
          <p:nvSpPr>
            <p:cNvPr id="15" name="مستطيل 14"/>
            <p:cNvSpPr/>
            <p:nvPr/>
          </p:nvSpPr>
          <p:spPr>
            <a:xfrm>
              <a:off x="2643174" y="2714620"/>
              <a:ext cx="585788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EG" sz="2000" b="1" dirty="0" smtClean="0"/>
                <a:t>أولا: أوجد مقدار الزيادة.</a:t>
              </a:r>
            </a:p>
            <a:p>
              <a:r>
                <a:rPr lang="ar-EG" sz="2000" dirty="0" smtClean="0"/>
                <a:t>٥٫٧٥ % من ٤٠٠ ريا </a:t>
              </a:r>
              <a:r>
                <a:rPr lang="ar-EG" sz="2000" dirty="0" err="1" smtClean="0"/>
                <a:t>ٍ</a:t>
              </a:r>
              <a:r>
                <a:rPr lang="ar-EG" sz="2000" dirty="0" smtClean="0"/>
                <a:t> ل = ٤٠٠ × ٠٫٠٥٧٥</a:t>
              </a:r>
              <a:r>
                <a:rPr lang="ar-SA" sz="2000" dirty="0" smtClean="0"/>
                <a:t>                    </a:t>
              </a:r>
              <a:endParaRPr lang="ar-EG" sz="2000" dirty="0" smtClean="0"/>
            </a:p>
            <a:p>
              <a:r>
                <a:rPr lang="ar-SA" sz="2000" dirty="0" smtClean="0"/>
                <a:t>                                </a:t>
              </a:r>
              <a:r>
                <a:rPr lang="ar-EG" sz="2000" dirty="0" smtClean="0"/>
                <a:t>= ٢٣ ريا </a:t>
              </a:r>
              <a:r>
                <a:rPr lang="ar-SA" sz="2000" dirty="0" smtClean="0"/>
                <a:t>لا</a:t>
              </a:r>
              <a:r>
                <a:rPr lang="ar-EG" sz="2000" dirty="0" smtClean="0"/>
                <a:t>ً</a:t>
              </a:r>
            </a:p>
            <a:p>
              <a:r>
                <a:rPr lang="ar-EG" sz="2000" b="1" dirty="0" smtClean="0"/>
                <a:t>ثانيا: اجمع مقدار الزيادة إلى السعر الأصلي.</a:t>
              </a:r>
            </a:p>
            <a:p>
              <a:r>
                <a:rPr lang="ar-EG" sz="2000" dirty="0" smtClean="0"/>
                <a:t>٢٣ ريا </a:t>
              </a:r>
              <a:r>
                <a:rPr lang="ar-EG" sz="2000" dirty="0" err="1" smtClean="0"/>
                <a:t>ً</a:t>
              </a:r>
              <a:r>
                <a:rPr lang="ar-EG" sz="2000" dirty="0" smtClean="0"/>
                <a:t> لا + ٤٠٠ ريا </a:t>
              </a:r>
              <a:r>
                <a:rPr lang="ar-EG" sz="2000" dirty="0" err="1" smtClean="0"/>
                <a:t>ٍ</a:t>
              </a:r>
              <a:r>
                <a:rPr lang="ar-EG" sz="2000" dirty="0" smtClean="0"/>
                <a:t> ل = ٤٢٣ ريالا.</a:t>
              </a:r>
              <a:endParaRPr lang="ar-EG" sz="2000" dirty="0"/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714348" y="3143248"/>
              <a:ext cx="34290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EG" dirty="0" smtClean="0">
                  <a:solidFill>
                    <a:srgbClr val="00B0F0"/>
                  </a:solidFill>
                </a:rPr>
                <a:t>اكتب ٥٫٧٥ % على</a:t>
              </a:r>
              <a:endParaRPr lang="ar-SA" dirty="0" smtClean="0">
                <a:solidFill>
                  <a:srgbClr val="00B0F0"/>
                </a:solidFill>
              </a:endParaRPr>
            </a:p>
            <a:p>
              <a:r>
                <a:rPr lang="ar-EG" dirty="0" smtClean="0">
                  <a:solidFill>
                    <a:srgbClr val="00B0F0"/>
                  </a:solidFill>
                </a:rPr>
                <a:t> هيئة كسر عشري</a:t>
              </a:r>
            </a:p>
            <a:p>
              <a:r>
                <a:rPr lang="ar-EG" dirty="0" smtClean="0">
                  <a:solidFill>
                    <a:srgbClr val="00B0F0"/>
                  </a:solidFill>
                </a:rPr>
                <a:t>مقدار الزيادة ٢٣</a:t>
              </a:r>
            </a:p>
          </p:txBody>
        </p:sp>
      </p:grp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2513" y="4071942"/>
            <a:ext cx="15514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/>
          <p:cNvSpPr/>
          <p:nvPr/>
        </p:nvSpPr>
        <p:spPr>
          <a:xfrm>
            <a:off x="3500430" y="4572008"/>
            <a:ext cx="4929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dirty="0" smtClean="0"/>
              <a:t>١٠٠ % + ٥٫٧٥ % = ١٠٥٫٧٥ %</a:t>
            </a:r>
          </a:p>
          <a:p>
            <a:r>
              <a:rPr lang="ar-EG" sz="2000" dirty="0" smtClean="0"/>
              <a:t>الثمن الكلي يساوي ١٠٥٫٧٥ % من السعر الأصلي.</a:t>
            </a:r>
          </a:p>
          <a:p>
            <a:r>
              <a:rPr lang="ar-EG" sz="2000" dirty="0" smtClean="0"/>
              <a:t>( ١٠٥٫٧٥ % من ٤٠٠ ريا </a:t>
            </a:r>
            <a:r>
              <a:rPr lang="ar-EG" sz="2000" dirty="0" err="1" smtClean="0"/>
              <a:t>ٍ</a:t>
            </a:r>
            <a:r>
              <a:rPr lang="ar-EG" sz="2000" dirty="0" smtClean="0"/>
              <a:t> ل) = ٤٠٠×١٫٠٥٧٥</a:t>
            </a:r>
          </a:p>
          <a:p>
            <a:r>
              <a:rPr lang="ar-EG" sz="2000" dirty="0" smtClean="0"/>
              <a:t>= ٤٢٣ ريا </a:t>
            </a:r>
            <a:r>
              <a:rPr lang="ar-EG" sz="2000" dirty="0" err="1" smtClean="0"/>
              <a:t>ً</a:t>
            </a:r>
            <a:r>
              <a:rPr lang="ar-EG" sz="2000" dirty="0" smtClean="0"/>
              <a:t> لا</a:t>
            </a:r>
            <a:endParaRPr lang="ar-EG" sz="2000" dirty="0"/>
          </a:p>
        </p:txBody>
      </p:sp>
      <p:sp>
        <p:nvSpPr>
          <p:cNvPr id="19" name="مستطيل 18"/>
          <p:cNvSpPr/>
          <p:nvPr/>
        </p:nvSpPr>
        <p:spPr>
          <a:xfrm>
            <a:off x="1285852" y="4357694"/>
            <a:ext cx="2699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00B0F0"/>
                </a:solidFill>
              </a:rPr>
              <a:t>اجمع نسبة الزيادة إلى ١٠٠ %</a:t>
            </a:r>
            <a:endParaRPr lang="ar-EG" sz="2000" dirty="0">
              <a:solidFill>
                <a:srgbClr val="00B0F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71472" y="4857760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solidFill>
                  <a:srgbClr val="00B0F0"/>
                </a:solidFill>
              </a:rPr>
              <a:t>اكتب ١٠٥٫٧٥ % على هيئة كسر عشري</a:t>
            </a:r>
            <a:endParaRPr lang="ar-EG" dirty="0">
              <a:solidFill>
                <a:srgbClr val="00B0F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214678" y="5572140"/>
            <a:ext cx="70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solidFill>
                  <a:srgbClr val="00B0F0"/>
                </a:solidFill>
              </a:rPr>
              <a:t>اضرب</a:t>
            </a:r>
            <a:endParaRPr lang="ar-EG" dirty="0">
              <a:solidFill>
                <a:srgbClr val="00B0F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879783" y="4214818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/>
              <a:t>اجمع النسبة المئوية للزيادة إلى ١٠٠ %</a:t>
            </a:r>
            <a:endParaRPr lang="ar-EG" sz="2000" dirty="0"/>
          </a:p>
        </p:txBody>
      </p:sp>
      <p:sp>
        <p:nvSpPr>
          <p:cNvPr id="23" name="مستطيل 22"/>
          <p:cNvSpPr/>
          <p:nvPr/>
        </p:nvSpPr>
        <p:spPr>
          <a:xfrm>
            <a:off x="3240254" y="5786454"/>
            <a:ext cx="5049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/>
              <a:t>إذن السعر الجديد لجهاز التسجيل هذه السنة هو ٤٢٣ ريالا.</a:t>
            </a:r>
            <a:endParaRPr lang="ar-EG" sz="2000" b="1" dirty="0"/>
          </a:p>
        </p:txBody>
      </p:sp>
    </p:spTree>
    <p:extLst>
      <p:ext uri="{BB962C8B-B14F-4D97-AF65-F5344CB8AC3E}">
        <p14:creationId xmlns="" xmlns:p14="http://schemas.microsoft.com/office/powerpoint/2010/main" val="590483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785794"/>
            <a:ext cx="23717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1928794" y="1357298"/>
            <a:ext cx="6786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chemeClr val="accent6">
                    <a:lumMod val="75000"/>
                  </a:schemeClr>
                </a:solidFill>
              </a:rPr>
              <a:t>في كلٍّ من الحالات التالية، أوجد السعر الجديد، وق </a:t>
            </a:r>
            <a:r>
              <a:rPr lang="ar-EG" b="1" dirty="0" err="1" smtClean="0">
                <a:solidFill>
                  <a:schemeClr val="accent6">
                    <a:lumMod val="75000"/>
                  </a:schemeClr>
                </a:solidFill>
              </a:rPr>
              <a:t>ّ</a:t>
            </a:r>
            <a:r>
              <a:rPr lang="ar-EG" b="1" dirty="0" smtClean="0">
                <a:solidFill>
                  <a:schemeClr val="accent6">
                    <a:lumMod val="75000"/>
                  </a:schemeClr>
                </a:solidFill>
              </a:rPr>
              <a:t> رب الإجابة إلى أقرب جزء من مئة:</a:t>
            </a:r>
            <a:endParaRPr lang="ar-E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801346" y="1857364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latin typeface="AXtCHarly" pitchFamily="2" charset="2"/>
              </a:rPr>
              <a:t> </a:t>
            </a:r>
            <a:r>
              <a:rPr lang="ar-EG" dirty="0" smtClean="0">
                <a:latin typeface="AXtCHarly" pitchFamily="2" charset="2"/>
              </a:rPr>
              <a:t></a:t>
            </a:r>
            <a:r>
              <a:rPr lang="ar-SA" dirty="0" smtClean="0">
                <a:latin typeface="AXtCHarly" pitchFamily="2" charset="2"/>
              </a:rPr>
              <a:t>:</a:t>
            </a:r>
            <a:endParaRPr lang="ar-EG" dirty="0">
              <a:latin typeface="AXtCHarly" pitchFamily="2" charset="2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853231" y="1857364"/>
            <a:ext cx="4161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/>
              <a:t> 1- </a:t>
            </a:r>
            <a:r>
              <a:rPr lang="ar-EG" sz="2000" dirty="0" smtClean="0"/>
              <a:t>كراسة بقيمة ٢٫٩٥ ريال، ونسبة الزيادة ٥%.</a:t>
            </a:r>
            <a:endParaRPr lang="ar-EG" sz="2000" dirty="0"/>
          </a:p>
        </p:txBody>
      </p:sp>
      <p:sp>
        <p:nvSpPr>
          <p:cNvPr id="16" name="مستطيل 15"/>
          <p:cNvSpPr/>
          <p:nvPr/>
        </p:nvSpPr>
        <p:spPr>
          <a:xfrm>
            <a:off x="3500430" y="1857364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FF0000"/>
                </a:solidFill>
              </a:rPr>
              <a:t>٣٫١٠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500168" y="2385948"/>
            <a:ext cx="4429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/>
              <a:t>2- </a:t>
            </a:r>
            <a:r>
              <a:rPr lang="ar-EG" sz="2000" dirty="0" smtClean="0"/>
              <a:t>علبة زيت بقيمة ١٩ ريالاّ، ونسبة الزيادة ٢٥ %.</a:t>
            </a:r>
            <a:endParaRPr lang="ar-EG" sz="2000" dirty="0"/>
          </a:p>
        </p:txBody>
      </p:sp>
      <p:sp>
        <p:nvSpPr>
          <p:cNvPr id="18" name="مستطيل 17"/>
          <p:cNvSpPr/>
          <p:nvPr/>
        </p:nvSpPr>
        <p:spPr>
          <a:xfrm>
            <a:off x="2643174" y="2357430"/>
            <a:ext cx="93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dirty="0" smtClean="0">
                <a:solidFill>
                  <a:srgbClr val="FF0000"/>
                </a:solidFill>
              </a:rPr>
              <a:t>٢٣٫٧٥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236578" y="3028890"/>
            <a:ext cx="4764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/>
              <a:t>3- </a:t>
            </a:r>
            <a:r>
              <a:rPr lang="ar-EG" sz="2000" dirty="0" smtClean="0"/>
              <a:t>حقيبة بقيمة ١١٩٫٥ ريالا، ونسبة التخفيض ٢٠ %.</a:t>
            </a:r>
            <a:endParaRPr lang="ar-EG" sz="2000" dirty="0"/>
          </a:p>
        </p:txBody>
      </p:sp>
      <p:sp>
        <p:nvSpPr>
          <p:cNvPr id="20" name="مستطيل 19"/>
          <p:cNvSpPr/>
          <p:nvPr/>
        </p:nvSpPr>
        <p:spPr>
          <a:xfrm>
            <a:off x="7993707" y="3000372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XtCHarly" pitchFamily="2" charset="2"/>
              </a:rPr>
              <a:t>2</a:t>
            </a:r>
            <a:r>
              <a:rPr lang="ar-EG" dirty="0" smtClean="0">
                <a:latin typeface="AXtCHarly" pitchFamily="2" charset="2"/>
              </a:rPr>
              <a:t></a:t>
            </a:r>
            <a:r>
              <a:rPr lang="ar-SA" dirty="0" smtClean="0">
                <a:latin typeface="AXtCHarly" pitchFamily="2" charset="2"/>
              </a:rPr>
              <a:t>:</a:t>
            </a:r>
            <a:endParaRPr lang="ar-EG" dirty="0">
              <a:latin typeface="AXtCHarly" pitchFamily="2" charset="2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608117" y="3000372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٩٥٫٦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571604" y="3714752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/>
              <a:t>4- </a:t>
            </a:r>
            <a:r>
              <a:rPr lang="ar-EG" sz="2000" dirty="0" smtClean="0"/>
              <a:t>هاتف </a:t>
            </a:r>
            <a:r>
              <a:rPr lang="ar-EG" sz="2000" dirty="0" err="1" smtClean="0"/>
              <a:t>ن</a:t>
            </a:r>
            <a:r>
              <a:rPr lang="ar-EG" sz="2000" dirty="0" smtClean="0"/>
              <a:t> ّ قال عرض في قسم التخفيضات بمبلغ ٢٠٥٫٥٠ ريالات. و نسبة التخفيض ٣٠ %.</a:t>
            </a:r>
            <a:endParaRPr lang="ar-EG" sz="2000" dirty="0"/>
          </a:p>
        </p:txBody>
      </p:sp>
      <p:sp>
        <p:nvSpPr>
          <p:cNvPr id="23" name="مستطيل 22"/>
          <p:cNvSpPr/>
          <p:nvPr/>
        </p:nvSpPr>
        <p:spPr>
          <a:xfrm>
            <a:off x="4786314" y="4071942"/>
            <a:ext cx="1322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FF0000"/>
                </a:solidFill>
              </a:rPr>
              <a:t>١٤٣٫٨٥ ريال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714512" y="4572008"/>
            <a:ext cx="6500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rgbClr val="0070C0"/>
                </a:solidFill>
              </a:rPr>
              <a:t>5- الزكاة : </a:t>
            </a:r>
            <a:r>
              <a:rPr lang="ar-EG" sz="2000" dirty="0" smtClean="0"/>
              <a:t>مقدار الزكاة التي دفعها محمد لمستحقيها ٤٥٠ ريالا. كم كان رصيده وقت دفعها؟</a:t>
            </a:r>
            <a:endParaRPr lang="ar-EG" dirty="0"/>
          </a:p>
        </p:txBody>
      </p:sp>
      <p:sp>
        <p:nvSpPr>
          <p:cNvPr id="25" name="مستطيل 24"/>
          <p:cNvSpPr/>
          <p:nvPr/>
        </p:nvSpPr>
        <p:spPr>
          <a:xfrm>
            <a:off x="5365136" y="5143512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FF0000"/>
                </a:solidFill>
              </a:rPr>
              <a:t>١٨٠٠٠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83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7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2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3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4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8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36" y="821856"/>
            <a:ext cx="208190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2" y="821856"/>
            <a:ext cx="3767150" cy="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9509" y="1398488"/>
            <a:ext cx="2352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0221" y="1960264"/>
            <a:ext cx="7715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38071" y="2536328"/>
            <a:ext cx="23717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3097" y="2607766"/>
            <a:ext cx="521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6567" y="3299272"/>
            <a:ext cx="2314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659" y="3299272"/>
            <a:ext cx="4476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61472" y="4062784"/>
            <a:ext cx="2314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7936" y="4120504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8902" y="4797152"/>
            <a:ext cx="2686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965" y="5271295"/>
            <a:ext cx="4867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9791" y="5689824"/>
            <a:ext cx="3476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785794"/>
            <a:ext cx="27908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2714612" y="1357298"/>
            <a:ext cx="557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chemeClr val="accent6">
                    <a:lumMod val="75000"/>
                  </a:schemeClr>
                </a:solidFill>
              </a:rPr>
              <a:t>أوجد السعر الجديد، وقرب الإجابة إلى أقرب جزء من مئة:</a:t>
            </a:r>
            <a:endParaRPr lang="ar-E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718472">
            <a:off x="696221" y="807404"/>
            <a:ext cx="1909955" cy="129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5397405" y="1928802"/>
            <a:ext cx="3267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/>
              <a:t>1- </a:t>
            </a:r>
            <a:r>
              <a:rPr lang="ar-EG" sz="2000" dirty="0" smtClean="0"/>
              <a:t>آلة حاسبة بقيمة ٥٨ ريالا، وخصم.</a:t>
            </a:r>
            <a:endParaRPr lang="ar-EG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4572000" y="2643182"/>
            <a:ext cx="4071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/>
              <a:t>2- </a:t>
            </a:r>
            <a:r>
              <a:rPr lang="ar-EG" sz="2000" dirty="0" smtClean="0"/>
              <a:t>بطاقة اتصال بقيمة ٩٩ ريا </a:t>
            </a:r>
            <a:r>
              <a:rPr lang="ar-EG" sz="2000" dirty="0" err="1" smtClean="0"/>
              <a:t>ً</a:t>
            </a:r>
            <a:r>
              <a:rPr lang="ar-EG" sz="2000" dirty="0" smtClean="0"/>
              <a:t> لا، وزيادة ٥%.</a:t>
            </a:r>
            <a:endParaRPr lang="ar-EG" sz="2000" dirty="0"/>
          </a:p>
        </p:txBody>
      </p:sp>
      <p:sp>
        <p:nvSpPr>
          <p:cNvPr id="15" name="مستطيل 14"/>
          <p:cNvSpPr/>
          <p:nvPr/>
        </p:nvSpPr>
        <p:spPr>
          <a:xfrm>
            <a:off x="5357818" y="3286124"/>
            <a:ext cx="3324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/>
              <a:t>3- </a:t>
            </a:r>
            <a:r>
              <a:rPr lang="ar-EG" sz="2000" dirty="0" smtClean="0"/>
              <a:t>حاسوب بقيمة ١٥٠٠ ريال، وخصم.</a:t>
            </a:r>
            <a:endParaRPr lang="ar-EG" sz="2000" dirty="0"/>
          </a:p>
        </p:txBody>
      </p:sp>
      <p:sp>
        <p:nvSpPr>
          <p:cNvPr id="16" name="مستطيل 15"/>
          <p:cNvSpPr/>
          <p:nvPr/>
        </p:nvSpPr>
        <p:spPr>
          <a:xfrm>
            <a:off x="4857752" y="3857628"/>
            <a:ext cx="3809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/>
              <a:t>4- </a:t>
            </a:r>
            <a:r>
              <a:rPr lang="ar-EG" sz="2000" dirty="0" smtClean="0"/>
              <a:t>قلم بقيمة ١٢٫٢٥ ريالا، وزيادة ٦٠ %.</a:t>
            </a:r>
            <a:endParaRPr lang="ar-EG" sz="2000" dirty="0"/>
          </a:p>
        </p:txBody>
      </p:sp>
      <p:sp>
        <p:nvSpPr>
          <p:cNvPr id="17" name="مستطيل 16"/>
          <p:cNvSpPr/>
          <p:nvPr/>
        </p:nvSpPr>
        <p:spPr>
          <a:xfrm>
            <a:off x="4100790" y="2000240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FF0000"/>
                </a:solidFill>
              </a:rPr>
              <a:t>٤٦٫٤ ريالا.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857488" y="2571744"/>
            <a:ext cx="1720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FF0000"/>
                </a:solidFill>
              </a:rPr>
              <a:t>١٠٣٫٩٥ ريالات .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045315" y="3286124"/>
            <a:ext cx="132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FF0000"/>
                </a:solidFill>
              </a:rPr>
              <a:t>١٣٩٥ ريالا .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886476" y="3857628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FF0000"/>
                </a:solidFill>
              </a:rPr>
              <a:t>١٩٫٦ ريالا 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500166" y="4357694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/>
              <a:t>5- </a:t>
            </a:r>
            <a:r>
              <a:rPr lang="ar-EG" sz="2000" dirty="0" smtClean="0"/>
              <a:t>عرضت زجاجة عطر في التخفيضات </a:t>
            </a:r>
            <a:r>
              <a:rPr lang="ar-EG" sz="2000" dirty="0" err="1" smtClean="0"/>
              <a:t>ب</a:t>
            </a:r>
            <a:r>
              <a:rPr lang="ar-SA" sz="2000" dirty="0" smtClean="0"/>
              <a:t>ـ</a:t>
            </a:r>
            <a:r>
              <a:rPr lang="ar-EG" sz="2000" dirty="0" smtClean="0"/>
              <a:t> ٨٫٢٥ ريالات. إذا كان هذا السعر بعد</a:t>
            </a:r>
          </a:p>
          <a:p>
            <a:r>
              <a:rPr lang="ar-EG" sz="2000" dirty="0" smtClean="0"/>
              <a:t>التخفيض ٥٠ % من السعر الأصلي، فما السعر الأصلي مقربا إلى أقرب جزء من مئة؟</a:t>
            </a:r>
            <a:endParaRPr lang="ar-EG" sz="2000" dirty="0"/>
          </a:p>
        </p:txBody>
      </p:sp>
      <p:sp>
        <p:nvSpPr>
          <p:cNvPr id="22" name="مستطيل 21"/>
          <p:cNvSpPr/>
          <p:nvPr/>
        </p:nvSpPr>
        <p:spPr>
          <a:xfrm>
            <a:off x="4214810" y="5143512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FF0000"/>
                </a:solidFill>
              </a:rPr>
              <a:t>١٦٫٥٠ ريالا .</a:t>
            </a:r>
            <a:endParaRPr lang="ar-EG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841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0"/>
            <a:ext cx="3476625" cy="62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3568" y="833439"/>
            <a:ext cx="7992888" cy="531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6346714" y="1038448"/>
            <a:ext cx="788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92,2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797599" y="125343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53،3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519392" y="1468414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20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8028384" y="2679776"/>
            <a:ext cx="242483" cy="18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1525314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93" y="50582"/>
            <a:ext cx="4243670" cy="64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76" y="778992"/>
            <a:ext cx="4058267" cy="550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0" y="859065"/>
            <a:ext cx="4212004" cy="228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0" y="3248754"/>
            <a:ext cx="4036150" cy="291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شكل بيضاوي 12"/>
          <p:cNvSpPr/>
          <p:nvPr/>
        </p:nvSpPr>
        <p:spPr>
          <a:xfrm>
            <a:off x="8275669" y="2608336"/>
            <a:ext cx="242483" cy="18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</a:t>
            </a:r>
            <a:endParaRPr lang="ar-EG" dirty="0"/>
          </a:p>
        </p:txBody>
      </p:sp>
      <p:sp>
        <p:nvSpPr>
          <p:cNvPr id="14" name="شكل بيضاوي 13"/>
          <p:cNvSpPr/>
          <p:nvPr/>
        </p:nvSpPr>
        <p:spPr>
          <a:xfrm>
            <a:off x="8186688" y="6054582"/>
            <a:ext cx="242483" cy="18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</a:t>
            </a:r>
            <a:endParaRPr lang="ar-EG" dirty="0"/>
          </a:p>
        </p:txBody>
      </p:sp>
      <p:sp>
        <p:nvSpPr>
          <p:cNvPr id="15" name="شكل بيضاوي 14"/>
          <p:cNvSpPr/>
          <p:nvPr/>
        </p:nvSpPr>
        <p:spPr>
          <a:xfrm>
            <a:off x="3984333" y="2939800"/>
            <a:ext cx="242483" cy="18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</a:t>
            </a:r>
            <a:endParaRPr lang="ar-EG" dirty="0"/>
          </a:p>
        </p:txBody>
      </p:sp>
      <p:sp>
        <p:nvSpPr>
          <p:cNvPr id="16" name="شكل بيضاوي 15"/>
          <p:cNvSpPr/>
          <p:nvPr/>
        </p:nvSpPr>
        <p:spPr>
          <a:xfrm>
            <a:off x="3969477" y="5157192"/>
            <a:ext cx="242483" cy="18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</a:t>
            </a:r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715734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93" y="50582"/>
            <a:ext cx="4243670" cy="64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68" y="857145"/>
            <a:ext cx="3743737" cy="280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45" y="3663285"/>
            <a:ext cx="3831859" cy="265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شكل بيضاوي 12"/>
          <p:cNvSpPr/>
          <p:nvPr/>
        </p:nvSpPr>
        <p:spPr>
          <a:xfrm>
            <a:off x="8261381" y="2554766"/>
            <a:ext cx="242483" cy="18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</a:t>
            </a:r>
            <a:endParaRPr lang="ar-EG" dirty="0"/>
          </a:p>
        </p:txBody>
      </p:sp>
      <p:sp>
        <p:nvSpPr>
          <p:cNvPr id="14" name="شكل بيضاوي 13"/>
          <p:cNvSpPr/>
          <p:nvPr/>
        </p:nvSpPr>
        <p:spPr>
          <a:xfrm>
            <a:off x="8258696" y="5551094"/>
            <a:ext cx="242483" cy="18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</a:t>
            </a:r>
            <a:endParaRPr lang="ar-E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638522" cy="2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شكل بيضاوي 14"/>
          <p:cNvSpPr/>
          <p:nvPr/>
        </p:nvSpPr>
        <p:spPr>
          <a:xfrm>
            <a:off x="3693048" y="2886230"/>
            <a:ext cx="242483" cy="18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</a:t>
            </a:r>
            <a:endParaRPr lang="ar-E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2" y="3645024"/>
            <a:ext cx="3620266" cy="25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شكل بيضاوي 15"/>
          <p:cNvSpPr/>
          <p:nvPr/>
        </p:nvSpPr>
        <p:spPr>
          <a:xfrm>
            <a:off x="3491880" y="4840584"/>
            <a:ext cx="242483" cy="18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</a:t>
            </a:r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3407522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10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1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2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6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93" y="50582"/>
            <a:ext cx="4243670" cy="64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861080"/>
            <a:ext cx="4061024" cy="25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شكل بيضاوي 12"/>
          <p:cNvSpPr/>
          <p:nvPr/>
        </p:nvSpPr>
        <p:spPr>
          <a:xfrm>
            <a:off x="8261381" y="2233440"/>
            <a:ext cx="242483" cy="18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</a:t>
            </a:r>
            <a:endParaRPr lang="ar-E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29" y="3356992"/>
            <a:ext cx="4120278" cy="287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6264428" y="4623519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28 ريال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999245" y="5819552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13,5 ريال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" y="966440"/>
            <a:ext cx="4120278" cy="502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1907678" y="3990208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75%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988741" y="4740000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59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71600" y="5661248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63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522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942047" y="3644875"/>
            <a:ext cx="4104456" cy="1224136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6600" dirty="0" smtClean="0">
                <a:solidFill>
                  <a:srgbClr val="FF0000"/>
                </a:solidFill>
              </a:rPr>
              <a:t>تم بحمد الله </a:t>
            </a:r>
            <a:endParaRPr lang="ar-SA" sz="6600" dirty="0">
              <a:solidFill>
                <a:srgbClr val="FF0000"/>
              </a:solidFill>
            </a:endParaRPr>
          </a:p>
        </p:txBody>
      </p:sp>
      <p:pic>
        <p:nvPicPr>
          <p:cNvPr id="35843" name="صورة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229225"/>
            <a:ext cx="7900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G:\نيازي\صور\Microsoft Clip Organizer\j042573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773238"/>
            <a:ext cx="18256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4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6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6" name="الترجمة من Google#en-ar-ط§ظ„طھظ„_3.wav"/>
              </a:hlinkClick>
              <a:hlinkHover r:id="" action="ppaction://noaction">
                <a:snd r:embed="rId6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7" name="الترجمة من Google#en-ar-ط§ظ„طھظ„_2.wav"/>
              </a:hlinkClick>
              <a:hlinkHover r:id="" action="ppaction://noaction" highlightClick="1">
                <a:snd r:embed="rId7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8" name="الترجمة من Google#en-ar-ط§ظ„طھظ„.wav"/>
              </a:hlinkClick>
              <a:hlinkHover r:id="" action="ppaction://noaction">
                <a:snd r:embed="rId8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584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683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1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8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9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0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6152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11"/>
          <p:cNvSpPr/>
          <p:nvPr/>
        </p:nvSpPr>
        <p:spPr>
          <a:xfrm>
            <a:off x="6572264" y="857232"/>
            <a:ext cx="228139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اختر طريقتك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571612"/>
            <a:ext cx="5638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3718" y="2714620"/>
            <a:ext cx="2199486" cy="72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6084" y="2714619"/>
            <a:ext cx="607220" cy="67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0685" y="3762381"/>
            <a:ext cx="2374905" cy="71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7989" y="3833818"/>
            <a:ext cx="566739" cy="5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4168" y="5000636"/>
            <a:ext cx="2442374" cy="74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000636"/>
            <a:ext cx="728664" cy="66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8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9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0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1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7179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8001024" y="857232"/>
            <a:ext cx="80502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تأكد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643050"/>
            <a:ext cx="549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0070" y="2428868"/>
            <a:ext cx="1550538" cy="6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500306"/>
            <a:ext cx="336437" cy="45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2092" y="3400427"/>
            <a:ext cx="1769953" cy="6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8261" y="3471865"/>
            <a:ext cx="585109" cy="57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7778" y="4433897"/>
            <a:ext cx="1974741" cy="59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10" y="2428868"/>
            <a:ext cx="1960114" cy="6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500306"/>
            <a:ext cx="614364" cy="48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460" y="3543303"/>
            <a:ext cx="2033252" cy="5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5820" y="3614741"/>
            <a:ext cx="511970" cy="48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308" y="4433897"/>
            <a:ext cx="1974741" cy="6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505335"/>
            <a:ext cx="1023940" cy="54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2888" y="4433897"/>
            <a:ext cx="1243356" cy="5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9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8200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785794"/>
            <a:ext cx="5200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571612"/>
            <a:ext cx="68580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1112" y="2714620"/>
            <a:ext cx="2072792" cy="282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643182"/>
            <a:ext cx="2343156" cy="286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786058"/>
            <a:ext cx="1104902" cy="5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2548" y="3929066"/>
            <a:ext cx="501060" cy="35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6540" y="5072074"/>
            <a:ext cx="745166" cy="50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287" y="2714620"/>
            <a:ext cx="1182713" cy="54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2297" y="3929066"/>
            <a:ext cx="653605" cy="51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857759"/>
            <a:ext cx="1104903" cy="62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603091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6" name="مجموعة 5"/>
          <p:cNvGrpSpPr>
            <a:grpSpLocks/>
          </p:cNvGrpSpPr>
          <p:nvPr/>
        </p:nvGrpSpPr>
        <p:grpSpPr bwMode="auto">
          <a:xfrm>
            <a:off x="1889125" y="6396038"/>
            <a:ext cx="6305550" cy="446087"/>
            <a:chOff x="1919144" y="6248360"/>
            <a:chExt cx="6305832" cy="579160"/>
          </a:xfrm>
        </p:grpSpPr>
        <p:sp>
          <p:nvSpPr>
            <p:cNvPr id="9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0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1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922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45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785794"/>
            <a:ext cx="5200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مجموعة 15"/>
          <p:cNvGrpSpPr/>
          <p:nvPr/>
        </p:nvGrpSpPr>
        <p:grpSpPr>
          <a:xfrm>
            <a:off x="357158" y="1643050"/>
            <a:ext cx="8429684" cy="1842874"/>
            <a:chOff x="1000100" y="1643050"/>
            <a:chExt cx="7520016" cy="125715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00100" y="1643050"/>
              <a:ext cx="74961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72066" y="2433481"/>
              <a:ext cx="34480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مستطيل 16"/>
          <p:cNvSpPr/>
          <p:nvPr/>
        </p:nvSpPr>
        <p:spPr>
          <a:xfrm>
            <a:off x="1500166" y="4214818"/>
            <a:ext cx="6452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31% من 27.1 = 8.4 مليون نسمة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603091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96038"/>
            <a:ext cx="6305550" cy="446087"/>
            <a:chOff x="1919144" y="6248360"/>
            <a:chExt cx="6305832" cy="579160"/>
          </a:xfrm>
        </p:grpSpPr>
        <p:sp>
          <p:nvSpPr>
            <p:cNvPr id="9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dirty="0"/>
                <a:t>الصفحة الرئيسية</a:t>
              </a:r>
            </a:p>
          </p:txBody>
        </p:sp>
        <p:sp>
          <p:nvSpPr>
            <p:cNvPr id="10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11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922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450"/>
            <a:ext cx="1000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785794"/>
            <a:ext cx="5200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0689" y="1714488"/>
            <a:ext cx="1936153" cy="189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0769" y="1785926"/>
            <a:ext cx="1756642" cy="196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461" y="1785926"/>
            <a:ext cx="1987442" cy="198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8435" y="1857364"/>
            <a:ext cx="320555" cy="44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21" y="3143248"/>
            <a:ext cx="65393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9" y="1928802"/>
            <a:ext cx="743688" cy="43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7" y="3143248"/>
            <a:ext cx="512888" cy="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928802"/>
            <a:ext cx="705221" cy="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86124"/>
            <a:ext cx="692398" cy="3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مجموعة 23"/>
          <p:cNvGrpSpPr/>
          <p:nvPr/>
        </p:nvGrpSpPr>
        <p:grpSpPr>
          <a:xfrm>
            <a:off x="500034" y="4071942"/>
            <a:ext cx="8266377" cy="1069186"/>
            <a:chOff x="649008" y="4286256"/>
            <a:chExt cx="8266377" cy="1069186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9008" y="4286256"/>
              <a:ext cx="8266377" cy="570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9058" y="4857760"/>
              <a:ext cx="4976820" cy="497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مستطيل 24"/>
          <p:cNvSpPr/>
          <p:nvPr/>
        </p:nvSpPr>
        <p:spPr>
          <a:xfrm>
            <a:off x="2214546" y="4714884"/>
            <a:ext cx="10502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ar-SA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 - &amp;quot;تم بحمد الله &amp;quot;&quot;/&gt;&lt;property id=&quot;20307&quot; value=&quot;26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1652</Words>
  <Application>Microsoft Office PowerPoint</Application>
  <PresentationFormat>عرض على الشاشة (3:4)‏</PresentationFormat>
  <Paragraphs>318</Paragraphs>
  <Slides>45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تم بحمد الله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5</dc:creator>
  <cp:lastModifiedBy>Hasib</cp:lastModifiedBy>
  <cp:revision>28</cp:revision>
  <dcterms:created xsi:type="dcterms:W3CDTF">2011-07-26T13:44:09Z</dcterms:created>
  <dcterms:modified xsi:type="dcterms:W3CDTF">2015-12-03T18:04:29Z</dcterms:modified>
</cp:coreProperties>
</file>