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7"/>
  </p:notesMasterIdLst>
  <p:sldIdLst>
    <p:sldId id="309" r:id="rId2"/>
    <p:sldId id="308" r:id="rId3"/>
    <p:sldId id="258" r:id="rId4"/>
    <p:sldId id="259" r:id="rId5"/>
    <p:sldId id="261" r:id="rId6"/>
    <p:sldId id="262" r:id="rId7"/>
    <p:sldId id="263" r:id="rId8"/>
    <p:sldId id="264" r:id="rId9"/>
    <p:sldId id="268" r:id="rId10"/>
    <p:sldId id="269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301" r:id="rId25"/>
    <p:sldId id="302" r:id="rId26"/>
    <p:sldId id="303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4" r:id="rId43"/>
    <p:sldId id="305" r:id="rId44"/>
    <p:sldId id="306" r:id="rId45"/>
    <p:sldId id="300" r:id="rId46"/>
  </p:sldIdLst>
  <p:sldSz cx="9144000" cy="6858000" type="screen4x3"/>
  <p:notesSz cx="6858000" cy="9144000"/>
  <p:custDataLst>
    <p:tags r:id="rId48"/>
  </p:custDataLst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4A8540F-07CE-47EE-97BB-09E37DCBDA89}" type="datetimeFigureOut">
              <a:rPr lang="ar-EG" smtClean="0"/>
              <a:pPr/>
              <a:t>21/02/1437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894309B-1699-4E04-8F5B-0677547C38B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="" xmlns:p14="http://schemas.microsoft.com/office/powerpoint/2010/main" val="1839136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F74B-8B9A-4B63-B421-FA33574D74B6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48032-646E-4E4F-A9F8-1A287881DD7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D8C04-4B95-4109-B4A3-1824F02576D1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2CE41-CC6E-4854-B715-2E9778A8F8D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4DC4D-E269-4F46-8692-1BD1A8A47404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6C4D1-E396-4D13-92CC-18C4653E1A1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85488-D32C-4A04-B53D-A77672FD1CA1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18BA9-6388-4875-8C48-556588D859D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99AF5-CE53-446A-AEC7-ED166239383D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097D6-84B9-40F9-B78A-7BD94ADDCF0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5E8D3-451E-4A74-8433-878437976208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3EF13-8300-41C3-9558-60A79667261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7BF03-DD93-4795-8573-7AD198696037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8FB1B-3BD8-4764-9A5E-F41BB5326CB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33742-3DC0-413C-B39F-9FF568A67C06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9C74C-E9A6-4AED-B8C1-8A404C0C5EA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2ECE3-FCF5-4573-923A-35D15DD5E8BA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806E8-D542-4ADC-B839-C97AE58CA8D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D0B48-13BD-491D-BB0D-7EDA796E75AF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D2E37-5B5F-4BF2-99F6-DCFA922694F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D118B-4D76-4F8B-9C73-F9F78CFF2E3C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A679B-9DF7-4025-9D8C-F7A8713E8E0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BBBD7E-38D5-47E5-9EB9-1A15FAF872C9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2AACF4-EEA1-419A-9CFE-B6E8B228146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6.png"/><Relationship Id="rId5" Type="http://schemas.openxmlformats.org/officeDocument/2006/relationships/audio" Target="../media/audio4.wav"/><Relationship Id="rId10" Type="http://schemas.openxmlformats.org/officeDocument/2006/relationships/image" Target="../media/image75.png"/><Relationship Id="rId4" Type="http://schemas.openxmlformats.org/officeDocument/2006/relationships/audio" Target="../media/audio3.wav"/><Relationship Id="rId9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8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80.png"/><Relationship Id="rId5" Type="http://schemas.openxmlformats.org/officeDocument/2006/relationships/audio" Target="../media/audio4.wav"/><Relationship Id="rId10" Type="http://schemas.openxmlformats.org/officeDocument/2006/relationships/image" Target="../media/image79.png"/><Relationship Id="rId4" Type="http://schemas.openxmlformats.org/officeDocument/2006/relationships/audio" Target="../media/audio3.wav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12" Type="http://schemas.openxmlformats.org/officeDocument/2006/relationships/image" Target="../media/image89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88.png"/><Relationship Id="rId5" Type="http://schemas.openxmlformats.org/officeDocument/2006/relationships/audio" Target="../media/audio3.wav"/><Relationship Id="rId10" Type="http://schemas.openxmlformats.org/officeDocument/2006/relationships/image" Target="../media/image87.png"/><Relationship Id="rId4" Type="http://schemas.openxmlformats.org/officeDocument/2006/relationships/image" Target="../media/image7.png"/><Relationship Id="rId9" Type="http://schemas.openxmlformats.org/officeDocument/2006/relationships/image" Target="../media/image8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9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93.png"/><Relationship Id="rId5" Type="http://schemas.openxmlformats.org/officeDocument/2006/relationships/audio" Target="../media/audio4.wav"/><Relationship Id="rId10" Type="http://schemas.openxmlformats.org/officeDocument/2006/relationships/image" Target="../media/image92.png"/><Relationship Id="rId4" Type="http://schemas.openxmlformats.org/officeDocument/2006/relationships/audio" Target="../media/audio3.wav"/><Relationship Id="rId9" Type="http://schemas.openxmlformats.org/officeDocument/2006/relationships/image" Target="../media/image9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98.png"/><Relationship Id="rId4" Type="http://schemas.openxmlformats.org/officeDocument/2006/relationships/audio" Target="../media/audio3.wav"/><Relationship Id="rId9" Type="http://schemas.openxmlformats.org/officeDocument/2006/relationships/image" Target="../media/image9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05.png"/><Relationship Id="rId17" Type="http://schemas.openxmlformats.org/officeDocument/2006/relationships/image" Target="../media/image110.png"/><Relationship Id="rId2" Type="http://schemas.openxmlformats.org/officeDocument/2006/relationships/audio" Target="../media/audio2.wav"/><Relationship Id="rId16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04.png"/><Relationship Id="rId5" Type="http://schemas.openxmlformats.org/officeDocument/2006/relationships/audio" Target="../media/audio4.wav"/><Relationship Id="rId15" Type="http://schemas.openxmlformats.org/officeDocument/2006/relationships/image" Target="../media/image108.png"/><Relationship Id="rId10" Type="http://schemas.openxmlformats.org/officeDocument/2006/relationships/image" Target="../media/image103.png"/><Relationship Id="rId4" Type="http://schemas.openxmlformats.org/officeDocument/2006/relationships/audio" Target="../media/audio3.wav"/><Relationship Id="rId9" Type="http://schemas.openxmlformats.org/officeDocument/2006/relationships/image" Target="../media/image102.png"/><Relationship Id="rId14" Type="http://schemas.openxmlformats.org/officeDocument/2006/relationships/image" Target="../media/image10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image" Target="../media/image9.gif"/><Relationship Id="rId3" Type="http://schemas.openxmlformats.org/officeDocument/2006/relationships/image" Target="../media/image7.png"/><Relationship Id="rId7" Type="http://schemas.openxmlformats.org/officeDocument/2006/relationships/slide" Target="slide11.xml"/><Relationship Id="rId12" Type="http://schemas.openxmlformats.org/officeDocument/2006/relationships/image" Target="../media/image8.gif"/><Relationship Id="rId17" Type="http://schemas.openxmlformats.org/officeDocument/2006/relationships/slide" Target="slide42.xml"/><Relationship Id="rId2" Type="http://schemas.openxmlformats.org/officeDocument/2006/relationships/audio" Target="../media/audio2.wav"/><Relationship Id="rId16" Type="http://schemas.openxmlformats.org/officeDocument/2006/relationships/slide" Target="slide26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11" Type="http://schemas.openxmlformats.org/officeDocument/2006/relationships/slide" Target="slide36.xml"/><Relationship Id="rId5" Type="http://schemas.openxmlformats.org/officeDocument/2006/relationships/audio" Target="../media/audio4.wav"/><Relationship Id="rId15" Type="http://schemas.openxmlformats.org/officeDocument/2006/relationships/image" Target="../media/image10.png"/><Relationship Id="rId10" Type="http://schemas.openxmlformats.org/officeDocument/2006/relationships/slide" Target="slide3.xml"/><Relationship Id="rId4" Type="http://schemas.openxmlformats.org/officeDocument/2006/relationships/audio" Target="../media/audio3.wav"/><Relationship Id="rId9" Type="http://schemas.openxmlformats.org/officeDocument/2006/relationships/slide" Target="slide27.xml"/><Relationship Id="rId14" Type="http://schemas.openxmlformats.org/officeDocument/2006/relationships/slide" Target="slide4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117.png"/><Relationship Id="rId4" Type="http://schemas.openxmlformats.org/officeDocument/2006/relationships/audio" Target="../media/audio3.wav"/><Relationship Id="rId9" Type="http://schemas.openxmlformats.org/officeDocument/2006/relationships/image" Target="../media/image1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119.png"/><Relationship Id="rId4" Type="http://schemas.openxmlformats.org/officeDocument/2006/relationships/audio" Target="../media/audio3.wav"/><Relationship Id="rId9" Type="http://schemas.openxmlformats.org/officeDocument/2006/relationships/image" Target="../media/image11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121.png"/><Relationship Id="rId4" Type="http://schemas.openxmlformats.org/officeDocument/2006/relationships/audio" Target="../media/audio3.wav"/><Relationship Id="rId9" Type="http://schemas.openxmlformats.org/officeDocument/2006/relationships/image" Target="../media/image12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2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14.png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3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29.png"/><Relationship Id="rId5" Type="http://schemas.openxmlformats.org/officeDocument/2006/relationships/audio" Target="../media/audio4.wav"/><Relationship Id="rId10" Type="http://schemas.openxmlformats.org/officeDocument/2006/relationships/image" Target="../media/image128.png"/><Relationship Id="rId4" Type="http://schemas.openxmlformats.org/officeDocument/2006/relationships/audio" Target="../media/audio3.wav"/><Relationship Id="rId9" Type="http://schemas.openxmlformats.org/officeDocument/2006/relationships/image" Target="../media/image12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36.png"/><Relationship Id="rId18" Type="http://schemas.openxmlformats.org/officeDocument/2006/relationships/image" Target="../media/image141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35.png"/><Relationship Id="rId17" Type="http://schemas.openxmlformats.org/officeDocument/2006/relationships/image" Target="../media/image140.png"/><Relationship Id="rId2" Type="http://schemas.openxmlformats.org/officeDocument/2006/relationships/audio" Target="../media/audio2.wav"/><Relationship Id="rId16" Type="http://schemas.openxmlformats.org/officeDocument/2006/relationships/image" Target="../media/image139.png"/><Relationship Id="rId20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34.png"/><Relationship Id="rId5" Type="http://schemas.openxmlformats.org/officeDocument/2006/relationships/audio" Target="../media/audio4.wav"/><Relationship Id="rId15" Type="http://schemas.openxmlformats.org/officeDocument/2006/relationships/image" Target="../media/image138.png"/><Relationship Id="rId10" Type="http://schemas.openxmlformats.org/officeDocument/2006/relationships/image" Target="../media/image133.png"/><Relationship Id="rId19" Type="http://schemas.openxmlformats.org/officeDocument/2006/relationships/image" Target="../media/image142.png"/><Relationship Id="rId4" Type="http://schemas.openxmlformats.org/officeDocument/2006/relationships/audio" Target="../media/audio3.wav"/><Relationship Id="rId9" Type="http://schemas.openxmlformats.org/officeDocument/2006/relationships/image" Target="../media/image132.png"/><Relationship Id="rId14" Type="http://schemas.openxmlformats.org/officeDocument/2006/relationships/image" Target="../media/image1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4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47.png"/><Relationship Id="rId5" Type="http://schemas.openxmlformats.org/officeDocument/2006/relationships/audio" Target="../media/audio4.wav"/><Relationship Id="rId10" Type="http://schemas.openxmlformats.org/officeDocument/2006/relationships/image" Target="../media/image146.png"/><Relationship Id="rId4" Type="http://schemas.openxmlformats.org/officeDocument/2006/relationships/audio" Target="../media/audio3.wav"/><Relationship Id="rId9" Type="http://schemas.openxmlformats.org/officeDocument/2006/relationships/image" Target="../media/image14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5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5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156.png"/><Relationship Id="rId4" Type="http://schemas.openxmlformats.org/officeDocument/2006/relationships/audio" Target="../media/audio3.wav"/><Relationship Id="rId9" Type="http://schemas.openxmlformats.org/officeDocument/2006/relationships/image" Target="../media/image15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audio" Target="../media/audio2.wav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8.png"/><Relationship Id="rId5" Type="http://schemas.openxmlformats.org/officeDocument/2006/relationships/audio" Target="../media/audio4.wav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5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6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65.png"/><Relationship Id="rId5" Type="http://schemas.openxmlformats.org/officeDocument/2006/relationships/audio" Target="../media/audio4.wav"/><Relationship Id="rId10" Type="http://schemas.openxmlformats.org/officeDocument/2006/relationships/image" Target="../media/image164.png"/><Relationship Id="rId4" Type="http://schemas.openxmlformats.org/officeDocument/2006/relationships/audio" Target="../media/audio3.wav"/><Relationship Id="rId9" Type="http://schemas.openxmlformats.org/officeDocument/2006/relationships/image" Target="../media/image16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68.png"/><Relationship Id="rId5" Type="http://schemas.openxmlformats.org/officeDocument/2006/relationships/audio" Target="../media/audio4.wav"/><Relationship Id="rId10" Type="http://schemas.openxmlformats.org/officeDocument/2006/relationships/image" Target="../media/image167.png"/><Relationship Id="rId4" Type="http://schemas.openxmlformats.org/officeDocument/2006/relationships/audio" Target="../media/audio3.wav"/><Relationship Id="rId9" Type="http://schemas.openxmlformats.org/officeDocument/2006/relationships/image" Target="../media/image16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72.png"/><Relationship Id="rId5" Type="http://schemas.openxmlformats.org/officeDocument/2006/relationships/audio" Target="../media/audio4.wav"/><Relationship Id="rId10" Type="http://schemas.openxmlformats.org/officeDocument/2006/relationships/image" Target="../media/image171.png"/><Relationship Id="rId4" Type="http://schemas.openxmlformats.org/officeDocument/2006/relationships/audio" Target="../media/audio3.wav"/><Relationship Id="rId9" Type="http://schemas.openxmlformats.org/officeDocument/2006/relationships/image" Target="../media/image17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74.wmf"/><Relationship Id="rId7" Type="http://schemas.openxmlformats.org/officeDocument/2006/relationships/audio" Target="../media/audio4.wav"/><Relationship Id="rId2" Type="http://schemas.openxmlformats.org/officeDocument/2006/relationships/image" Target="../media/image173.gif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3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31.png"/><Relationship Id="rId5" Type="http://schemas.openxmlformats.org/officeDocument/2006/relationships/audio" Target="../media/audio4.wav"/><Relationship Id="rId10" Type="http://schemas.openxmlformats.org/officeDocument/2006/relationships/image" Target="../media/image30.png"/><Relationship Id="rId4" Type="http://schemas.openxmlformats.org/officeDocument/2006/relationships/audio" Target="../media/audio3.wav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audio" Target="../media/audio2.wav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38.png"/><Relationship Id="rId5" Type="http://schemas.openxmlformats.org/officeDocument/2006/relationships/audio" Target="../media/audio4.wav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audio" Target="../media/audio3.wav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" Type="http://schemas.openxmlformats.org/officeDocument/2006/relationships/audio" Target="../media/audio2.wav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1.png"/><Relationship Id="rId5" Type="http://schemas.openxmlformats.org/officeDocument/2006/relationships/audio" Target="../media/audio4.wav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audio" Target="../media/audio3.wav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59.png"/><Relationship Id="rId4" Type="http://schemas.openxmlformats.org/officeDocument/2006/relationships/audio" Target="../media/audio3.wav"/><Relationship Id="rId9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audio" Target="../media/audio2.wav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2.png"/><Relationship Id="rId5" Type="http://schemas.openxmlformats.org/officeDocument/2006/relationships/audio" Target="../media/audio4.wav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audio" Target="../media/audio3.wav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9"/>
          <p:cNvGrpSpPr/>
          <p:nvPr/>
        </p:nvGrpSpPr>
        <p:grpSpPr>
          <a:xfrm>
            <a:off x="1691680" y="44624"/>
            <a:ext cx="4812028" cy="1121235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21" name="صورة 20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22" name="مستطيل 8"/>
            <p:cNvSpPr/>
            <p:nvPr/>
          </p:nvSpPr>
          <p:spPr>
            <a:xfrm>
              <a:off x="3079810" y="116632"/>
              <a:ext cx="2683635" cy="568810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none">
              <a:spAutoFit/>
            </a:bodyPr>
            <a:lstStyle/>
            <a:p>
              <a:pPr algn="ctr" defTabSz="913432" fontAlgn="auto">
                <a:spcBef>
                  <a:spcPts val="0"/>
                </a:spcBef>
                <a:spcAft>
                  <a:spcPts val="0"/>
                </a:spcAft>
              </a:pPr>
              <a:r>
                <a:rPr lang="ar-SA" sz="2600" b="1" dirty="0" smtClean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استراتيجية : </a:t>
              </a:r>
              <a:r>
                <a:rPr lang="ar-SA" sz="2600" b="1" dirty="0" smtClean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الرؤوس المرقمة</a:t>
              </a:r>
              <a:endParaRPr lang="ar-EG" sz="26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25" name="صورة 2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1979712" y="5949280"/>
            <a:ext cx="881484" cy="881484"/>
          </a:xfrm>
          <a:prstGeom prst="rect">
            <a:avLst/>
          </a:prstGeom>
        </p:spPr>
      </p:pic>
      <p:pic>
        <p:nvPicPr>
          <p:cNvPr id="26" name="صورة 25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6027192"/>
            <a:ext cx="840817" cy="840817"/>
          </a:xfrm>
          <a:prstGeom prst="rect">
            <a:avLst/>
          </a:prstGeom>
        </p:spPr>
      </p:pic>
      <p:grpSp>
        <p:nvGrpSpPr>
          <p:cNvPr id="3" name="مجموعة 2"/>
          <p:cNvGrpSpPr/>
          <p:nvPr/>
        </p:nvGrpSpPr>
        <p:grpSpPr>
          <a:xfrm>
            <a:off x="762000" y="998153"/>
            <a:ext cx="7907648" cy="4932662"/>
            <a:chOff x="762000" y="998153"/>
            <a:chExt cx="7907648" cy="4932662"/>
          </a:xfrm>
        </p:grpSpPr>
        <p:grpSp>
          <p:nvGrpSpPr>
            <p:cNvPr id="4" name="مجموعة 31"/>
            <p:cNvGrpSpPr/>
            <p:nvPr/>
          </p:nvGrpSpPr>
          <p:grpSpPr>
            <a:xfrm>
              <a:off x="762000" y="998153"/>
              <a:ext cx="7907648" cy="4932662"/>
              <a:chOff x="523875" y="1116452"/>
              <a:chExt cx="8096250" cy="5120860"/>
            </a:xfrm>
          </p:grpSpPr>
          <p:pic>
            <p:nvPicPr>
              <p:cNvPr id="34" name="صورة 33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="" xmlns:a14="http://schemas.microsoft.com/office/drawing/2010/main">
                      <a14:imgLayer r:embed="">
                        <a14:imgEffect>
                          <a14:sharpenSoften amount="5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23875" y="1116452"/>
                <a:ext cx="8096250" cy="5120860"/>
              </a:xfrm>
              <a:prstGeom prst="rect">
                <a:avLst/>
              </a:prstGeom>
            </p:spPr>
          </p:pic>
          <p:sp>
            <p:nvSpPr>
              <p:cNvPr id="35" name="مربع نص 34"/>
              <p:cNvSpPr txBox="1"/>
              <p:nvPr/>
            </p:nvSpPr>
            <p:spPr>
              <a:xfrm>
                <a:off x="4492094" y="1351372"/>
                <a:ext cx="3808410" cy="4345462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1">
                <a:spAutoFit/>
              </a:bodyPr>
              <a:lstStyle/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u="sng" dirty="0">
                    <a:solidFill>
                      <a:srgbClr val="0000FF"/>
                    </a:solidFill>
                    <a:latin typeface="Sakkal Majalla" pitchFamily="2" charset="-78"/>
                    <a:cs typeface="Sakkal Majalla" pitchFamily="2" charset="-78"/>
                  </a:rPr>
                  <a:t>الرؤوس المرقمة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يقسم المعلم الطلاب إلي مجاميع من أربعة طلاب وقد تزيد إلي خماسية وسداسية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يعطي كل عضو في المجموعة رقم من الأرقام (1 إلي 4 ) أو حسب عدد أفراد المجموعة 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يطرح المعلم سؤالا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يناقش الطلاب شفويا ويتفقون علي الإجابة بحيث يون في النهاية كل طالب قادر علي الإجابة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ينادي المعلم شفويا ويتفقون علي الإجابة بحيث يكون في النهاية كل طالب قادر علي الإجابة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ينادي المعلم مثلا الرقم 2 مستخدما طريقة عشوائية باستخدام النرد أو أي طريقة تضمن العشوائية ثم يطرح السؤال مرة أخري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يقوم كل طالب رقمه 2 ليقدم إجابة مجموعته أمام الطلاب ويقول ( اتفقنا جميعا في المجموعة أن الإجابة هي)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لو اختلفت إجابة الطالب الأخر في مجموعة أخري أو جاء بأفكار أخري جديدة يوضح للصف السبب ويذكر تفسير ذلك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14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تشمل الأسئلة أي مادة الرياضيات العلوم الاجتماعيات اللغة ...الخ قد تكون الأسئلة ذات مستويات عقلية دنيا أو عليا ويفضل دائما الأسئلة التي تنمي مهارات التفكير الناقد و الإبداعي . </a:t>
                </a:r>
                <a:endParaRPr lang="ar-SA" sz="1400" b="1" dirty="0"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endParaRPr>
              </a:p>
            </p:txBody>
          </p:sp>
        </p:grpSp>
        <p:pic>
          <p:nvPicPr>
            <p:cNvPr id="14" name="صورة 13"/>
            <p:cNvPicPr>
              <a:picLocks noChangeAspect="1"/>
            </p:cNvPicPr>
            <p:nvPr/>
          </p:nvPicPr>
          <p:blipFill rotWithShape="1"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6800" y="1447800"/>
              <a:ext cx="3501049" cy="404574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3787741296"/>
      </p:ext>
    </p:extLst>
  </p:cSld>
  <p:clrMapOvr>
    <a:masterClrMapping/>
  </p:clrMapOvr>
  <p:transition spd="slow">
    <p:push dir="u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603091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9603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445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ستطيل 16"/>
          <p:cNvSpPr/>
          <p:nvPr/>
        </p:nvSpPr>
        <p:spPr>
          <a:xfrm>
            <a:off x="1643042" y="4143380"/>
            <a:ext cx="562205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dirty="0" smtClean="0">
                <a:solidFill>
                  <a:srgbClr val="C00000"/>
                </a:solidFill>
              </a:rPr>
              <a:t>”لا“ </a:t>
            </a:r>
            <a:r>
              <a:rPr lang="ar-EG" sz="4000" dirty="0" smtClean="0">
                <a:solidFill>
                  <a:srgbClr val="C00000"/>
                </a:solidFill>
              </a:rPr>
              <a:t>أقل من العدد الأصلي </a:t>
            </a:r>
            <a:endParaRPr lang="ar-SA" sz="4000" dirty="0" smtClean="0">
              <a:solidFill>
                <a:srgbClr val="C00000"/>
              </a:solidFill>
            </a:endParaRPr>
          </a:p>
          <a:p>
            <a:pPr algn="ctr"/>
            <a:r>
              <a:rPr lang="ar-EG" sz="4000" dirty="0" smtClean="0">
                <a:solidFill>
                  <a:srgbClr val="C00000"/>
                </a:solidFill>
              </a:rPr>
              <a:t> لأنك تطرح ١٠ % من عدد أكبر</a:t>
            </a:r>
            <a:endParaRPr lang="ar-SA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5072066" y="857232"/>
            <a:ext cx="3797836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مسائل مهارات التفكير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714348" y="2143116"/>
            <a:ext cx="79296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dirty="0" smtClean="0"/>
              <a:t>إذا جمعت ١٠ % من عدد إلى العدد، ثم طرحت ١٠ % من المجموع</a:t>
            </a:r>
            <a:r>
              <a:rPr lang="ar-SA" sz="3200" dirty="0" smtClean="0"/>
              <a:t> </a:t>
            </a:r>
            <a:r>
              <a:rPr lang="ar-EG" sz="3200" dirty="0" smtClean="0"/>
              <a:t>الناتج، فهل النتيجة أكبر من العدد الأصلي، أو أقّل منه، أو مساوية له؟ فسِّر</a:t>
            </a:r>
            <a:r>
              <a:rPr lang="ar-SA" sz="3200" dirty="0" smtClean="0"/>
              <a:t> </a:t>
            </a:r>
            <a:r>
              <a:rPr lang="ar-EG" sz="3200" dirty="0" smtClean="0"/>
              <a:t>إجابتك.</a:t>
            </a:r>
            <a:endParaRPr lang="ar-EG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5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6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7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14546" y="0"/>
            <a:ext cx="4762500" cy="723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71802" y="1142984"/>
            <a:ext cx="32194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مستطيل 13"/>
          <p:cNvSpPr/>
          <p:nvPr/>
        </p:nvSpPr>
        <p:spPr>
          <a:xfrm>
            <a:off x="2357422" y="235743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4800" b="1" dirty="0" smtClean="0"/>
              <a:t>أقدر النسب المئوية باستعمال الكسور الاعتيادية والكسور العشرية</a:t>
            </a:r>
            <a:endParaRPr lang="ar-EG" sz="4800" dirty="0"/>
          </a:p>
        </p:txBody>
      </p:sp>
    </p:spTree>
    <p:extLst>
      <p:ext uri="{BB962C8B-B14F-4D97-AF65-F5344CB8AC3E}">
        <p14:creationId xmlns="" xmlns:p14="http://schemas.microsoft.com/office/powerpoint/2010/main" val="9960228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98162" y="857232"/>
            <a:ext cx="189821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58" y="1928802"/>
            <a:ext cx="4000528" cy="3050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مستطيل 13"/>
          <p:cNvSpPr/>
          <p:nvPr/>
        </p:nvSpPr>
        <p:spPr>
          <a:xfrm>
            <a:off x="4429124" y="2049370"/>
            <a:ext cx="44291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dirty="0" smtClean="0"/>
              <a:t>1- </a:t>
            </a:r>
            <a:r>
              <a:rPr lang="ar-EG" sz="2400" dirty="0" smtClean="0"/>
              <a:t>ما الكسر الذي يمّثل الطالبات اللواتي تعلمن في المدرسة؟</a:t>
            </a:r>
            <a:endParaRPr lang="ar-SA" sz="2400" dirty="0" smtClean="0"/>
          </a:p>
          <a:p>
            <a:endParaRPr lang="ar-SA" sz="2400" dirty="0" smtClean="0"/>
          </a:p>
          <a:p>
            <a:endParaRPr lang="ar-SA" sz="2400" dirty="0" smtClean="0"/>
          </a:p>
          <a:p>
            <a:r>
              <a:rPr lang="ar-SA" sz="2400" dirty="0" smtClean="0"/>
              <a:t>2- </a:t>
            </a:r>
            <a:r>
              <a:rPr lang="ar-EG" sz="2400" dirty="0" smtClean="0"/>
              <a:t>إذا </a:t>
            </a:r>
            <a:r>
              <a:rPr lang="ar-EG" sz="2400" dirty="0" err="1" smtClean="0"/>
              <a:t>ُ</a:t>
            </a:r>
            <a:r>
              <a:rPr lang="ar-EG" sz="2400" dirty="0" smtClean="0"/>
              <a:t> أجري الاستطلاع على ٢٠٠ طالبة، فما عدد اللواتي تعلمن في المدرسة؟</a:t>
            </a:r>
          </a:p>
          <a:p>
            <a:endParaRPr lang="ar-SA" sz="2400" dirty="0" smtClean="0"/>
          </a:p>
        </p:txBody>
      </p:sp>
      <p:sp>
        <p:nvSpPr>
          <p:cNvPr id="15" name="مستطيل 14"/>
          <p:cNvSpPr/>
          <p:nvPr/>
        </p:nvSpPr>
        <p:spPr>
          <a:xfrm>
            <a:off x="357158" y="928670"/>
            <a:ext cx="64293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400" dirty="0" smtClean="0"/>
              <a:t>التمثيل البياني التالي يمثِّل استطلاًعا ُ أجري على مجموعة</a:t>
            </a:r>
            <a:r>
              <a:rPr lang="ar-SA" sz="2400" dirty="0" smtClean="0"/>
              <a:t> </a:t>
            </a:r>
            <a:r>
              <a:rPr lang="ar-EG" sz="2400" dirty="0" smtClean="0"/>
              <a:t>من الطلاب والطالبات؛</a:t>
            </a:r>
            <a:r>
              <a:rPr lang="ar-SA" sz="2400" dirty="0" smtClean="0"/>
              <a:t> </a:t>
            </a:r>
            <a:r>
              <a:rPr lang="ar-EG" sz="2400" dirty="0" smtClean="0"/>
              <a:t>لمعرفة كيف تعلموا أحد البرامج الحاسوبية</a:t>
            </a:r>
            <a:endParaRPr lang="ar-EG" sz="2400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2571743"/>
            <a:ext cx="652425" cy="95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4357694"/>
            <a:ext cx="1514131" cy="689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مستطيل 18"/>
          <p:cNvSpPr/>
          <p:nvPr/>
        </p:nvSpPr>
        <p:spPr>
          <a:xfrm>
            <a:off x="785786" y="5143512"/>
            <a:ext cx="75009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dirty="0" smtClean="0"/>
              <a:t>3- </a:t>
            </a:r>
            <a:r>
              <a:rPr lang="ar-EG" sz="2400" dirty="0" smtClean="0"/>
              <a:t>إذا </a:t>
            </a:r>
            <a:r>
              <a:rPr lang="ar-EG" sz="2400" dirty="0" err="1" smtClean="0"/>
              <a:t>ُ</a:t>
            </a:r>
            <a:r>
              <a:rPr lang="ar-EG" sz="2400" dirty="0" smtClean="0"/>
              <a:t> أجري الاستطلاع على ٢٠٠ طالب، فاستعمل كسًرا لتقدير عدد</a:t>
            </a:r>
            <a:r>
              <a:rPr lang="ar-SA" sz="2400" dirty="0" smtClean="0"/>
              <a:t> </a:t>
            </a:r>
            <a:r>
              <a:rPr lang="ar-EG" sz="2400" dirty="0" smtClean="0"/>
              <a:t>الطلاب الذين تعلموا في المدرسة؟</a:t>
            </a:r>
          </a:p>
        </p:txBody>
      </p:sp>
    </p:spTree>
    <p:extLst>
      <p:ext uri="{BB962C8B-B14F-4D97-AF65-F5344CB8AC3E}">
        <p14:creationId xmlns="" xmlns:p14="http://schemas.microsoft.com/office/powerpoint/2010/main" val="4815775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54430" y="785794"/>
            <a:ext cx="475145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مستطيل 14"/>
          <p:cNvSpPr/>
          <p:nvPr/>
        </p:nvSpPr>
        <p:spPr>
          <a:xfrm>
            <a:off x="428596" y="1643050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/>
              <a:t>سجَّل لاعب كرة سلة ٦٢ % من رمياته أهدافا. إذا رمى ٥٢٠ مرة،</a:t>
            </a:r>
            <a:r>
              <a:rPr lang="ar-SA" sz="3600" b="1" dirty="0" smtClean="0"/>
              <a:t> </a:t>
            </a:r>
            <a:r>
              <a:rPr lang="ar-EG" sz="3600" b="1" dirty="0" smtClean="0"/>
              <a:t>فكم هدفا سجل تقريبا؟</a:t>
            </a:r>
            <a:endParaRPr lang="ar-EG" sz="3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000496" y="2928934"/>
            <a:ext cx="47434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14480" y="2928934"/>
            <a:ext cx="13620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643438" y="3571876"/>
            <a:ext cx="19240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00034" y="3571876"/>
            <a:ext cx="26003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286380" y="4429132"/>
            <a:ext cx="1257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357422" y="4500570"/>
            <a:ext cx="7905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مستطيل 22"/>
          <p:cNvSpPr/>
          <p:nvPr/>
        </p:nvSpPr>
        <p:spPr>
          <a:xfrm>
            <a:off x="1214414" y="5357826"/>
            <a:ext cx="6803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إذن سجل اللاعب ٣١٢ هدفا تقريبا من ٥٢٠ رمية</a:t>
            </a:r>
            <a:endParaRPr lang="ar-EG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22991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ستطيل 7"/>
          <p:cNvSpPr/>
          <p:nvPr/>
        </p:nvSpPr>
        <p:spPr>
          <a:xfrm>
            <a:off x="571472" y="2143116"/>
            <a:ext cx="80724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dirty="0" smtClean="0"/>
              <a:t>تعيش بعض أنواع السلاحف ١٢٠ عاما، ويعيش التمساح ٤٢ % من هذه</a:t>
            </a:r>
            <a:r>
              <a:rPr lang="ar-SA" sz="3200" dirty="0" smtClean="0"/>
              <a:t> </a:t>
            </a:r>
            <a:r>
              <a:rPr lang="ar-EG" sz="3200" dirty="0" smtClean="0"/>
              <a:t>المدة، فكم عاما يعيش التمساح على وجه التقريب؟</a:t>
            </a:r>
            <a:endParaRPr lang="ar-EG" sz="32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lumMod val="5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500166" y="3786190"/>
            <a:ext cx="670070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مستطيل 12"/>
          <p:cNvSpPr/>
          <p:nvPr/>
        </p:nvSpPr>
        <p:spPr>
          <a:xfrm>
            <a:off x="5214942" y="785794"/>
            <a:ext cx="3616696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تحقق من فهمك</a:t>
            </a:r>
            <a:endParaRPr lang="ar-SA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1286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6072198" y="1654528"/>
            <a:ext cx="2643206" cy="767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ستطيل 8"/>
          <p:cNvSpPr/>
          <p:nvPr/>
        </p:nvSpPr>
        <p:spPr>
          <a:xfrm>
            <a:off x="7286644" y="785794"/>
            <a:ext cx="1564852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مثالان</a:t>
            </a:r>
            <a:endParaRPr lang="ar-SA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</a:blip>
          <a:srcRect r="855"/>
          <a:stretch>
            <a:fillRect/>
          </a:stretch>
        </p:blipFill>
        <p:spPr bwMode="auto">
          <a:xfrm>
            <a:off x="857224" y="928670"/>
            <a:ext cx="621510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</a:blip>
          <a:srcRect b="22581"/>
          <a:stretch>
            <a:fillRect/>
          </a:stretch>
        </p:blipFill>
        <p:spPr bwMode="auto">
          <a:xfrm>
            <a:off x="3057430" y="2500306"/>
            <a:ext cx="575900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28596" y="2500306"/>
            <a:ext cx="252412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571604" y="4786322"/>
            <a:ext cx="571504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1828021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ستطيل 7"/>
          <p:cNvSpPr/>
          <p:nvPr/>
        </p:nvSpPr>
        <p:spPr>
          <a:xfrm>
            <a:off x="5214942" y="785794"/>
            <a:ext cx="3616696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تحقق من فهمك</a:t>
            </a:r>
            <a:endParaRPr lang="ar-SA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078457" y="785794"/>
            <a:ext cx="38507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5400" b="1" dirty="0" smtClean="0"/>
              <a:t>قدر</a:t>
            </a:r>
            <a:r>
              <a:rPr lang="ar-SA" sz="5400" b="1" dirty="0" smtClean="0"/>
              <a:t> </a:t>
            </a:r>
            <a:r>
              <a:rPr lang="ar-EG" sz="5400" b="1" dirty="0" smtClean="0"/>
              <a:t>كلا مما يلي:</a:t>
            </a:r>
            <a:endParaRPr lang="ar-EG" sz="5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8" y="2071678"/>
            <a:ext cx="29908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3286124"/>
            <a:ext cx="26670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4429132"/>
            <a:ext cx="32956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719" b="6249"/>
          <a:stretch>
            <a:fillRect/>
          </a:stretch>
        </p:blipFill>
        <p:spPr bwMode="auto">
          <a:xfrm>
            <a:off x="1285852" y="2214554"/>
            <a:ext cx="2790825" cy="50006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479943"/>
            <a:ext cx="2643206" cy="37914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482"/>
          <a:stretch>
            <a:fillRect/>
          </a:stretch>
        </p:blipFill>
        <p:spPr bwMode="auto">
          <a:xfrm>
            <a:off x="1285852" y="4572008"/>
            <a:ext cx="2828925" cy="50006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="" xmlns:p14="http://schemas.microsoft.com/office/powerpoint/2010/main" val="16934572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ستطيل 8"/>
          <p:cNvSpPr/>
          <p:nvPr/>
        </p:nvSpPr>
        <p:spPr>
          <a:xfrm>
            <a:off x="428596" y="1714488"/>
            <a:ext cx="8358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400" b="1" dirty="0" smtClean="0"/>
              <a:t>في إحصائية بلغ عدد الذين يستعملون الهاتف النقال حوالي</a:t>
            </a:r>
            <a:r>
              <a:rPr lang="ar-SA" sz="2400" b="1" dirty="0" smtClean="0"/>
              <a:t> </a:t>
            </a:r>
            <a:r>
              <a:rPr lang="ar-EG" sz="2400" b="1" dirty="0" smtClean="0"/>
              <a:t>١٠ ملايين شخص، إذا كان ٠٫٥ % منهم تقريبا يستعملونه في الاستماع إلى</a:t>
            </a:r>
            <a:r>
              <a:rPr lang="ar-SA" sz="2400" b="1" dirty="0" smtClean="0"/>
              <a:t> </a:t>
            </a:r>
            <a:r>
              <a:rPr lang="ar-EG" sz="2400" b="1" dirty="0" smtClean="0"/>
              <a:t>المذياع، فقدر عددهم.</a:t>
            </a:r>
            <a:endParaRPr lang="ar-EG" sz="2400" dirty="0"/>
          </a:p>
        </p:txBody>
      </p:sp>
      <p:sp>
        <p:nvSpPr>
          <p:cNvPr id="13" name="مستطيل 12"/>
          <p:cNvSpPr/>
          <p:nvPr/>
        </p:nvSpPr>
        <p:spPr>
          <a:xfrm>
            <a:off x="5447675" y="785794"/>
            <a:ext cx="3482043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مثال من واقع الحياة</a:t>
            </a:r>
            <a:endParaRPr lang="ar-SA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33586" y="2795587"/>
            <a:ext cx="58102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90578" y="4367223"/>
            <a:ext cx="79819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33454" y="5010165"/>
            <a:ext cx="74295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354318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ستطيل 12"/>
          <p:cNvSpPr/>
          <p:nvPr/>
        </p:nvSpPr>
        <p:spPr>
          <a:xfrm>
            <a:off x="714348" y="1643050"/>
            <a:ext cx="80010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dirty="0" smtClean="0"/>
              <a:t>زاد محل بيع للدراجات أسعاره بنسبة ٢٣ %، إذا كان سعر الدراجة الأصلي</a:t>
            </a:r>
            <a:r>
              <a:rPr lang="ar-SA" sz="3200" dirty="0" smtClean="0"/>
              <a:t> </a:t>
            </a:r>
            <a:r>
              <a:rPr lang="ar-EG" sz="3200" dirty="0" smtClean="0"/>
              <a:t>٢٠٠ ريال، فكم ستكون الزيادة في سعر الدراجة تقريبا؟</a:t>
            </a:r>
            <a:endParaRPr lang="ar-EG" sz="3200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3429000"/>
            <a:ext cx="6781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4500570"/>
            <a:ext cx="75152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مستطيل 13"/>
          <p:cNvSpPr/>
          <p:nvPr/>
        </p:nvSpPr>
        <p:spPr>
          <a:xfrm>
            <a:off x="8072462" y="785794"/>
            <a:ext cx="805029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تأكد</a:t>
            </a:r>
            <a:endParaRPr lang="ar-SA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08494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ستطيل 7"/>
          <p:cNvSpPr/>
          <p:nvPr/>
        </p:nvSpPr>
        <p:spPr>
          <a:xfrm>
            <a:off x="4286248" y="2143116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r-EG" sz="2500" dirty="0" smtClean="0"/>
              <a:t>كم ساعة يقضيها أحمد في كتابة</a:t>
            </a:r>
            <a:r>
              <a:rPr lang="ar-SA" sz="2500" dirty="0" smtClean="0"/>
              <a:t> </a:t>
            </a:r>
            <a:r>
              <a:rPr lang="ar-EG" sz="2500" dirty="0" smtClean="0"/>
              <a:t>واجباته كل يوم تقريبا؟</a:t>
            </a:r>
            <a:endParaRPr lang="ar-EG" sz="25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CEBB9C"/>
              </a:clrFrom>
              <a:clrTo>
                <a:srgbClr val="CEBB9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785794"/>
            <a:ext cx="447675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مستطيل 14"/>
          <p:cNvSpPr/>
          <p:nvPr/>
        </p:nvSpPr>
        <p:spPr>
          <a:xfrm>
            <a:off x="285720" y="3571876"/>
            <a:ext cx="85725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500" dirty="0" smtClean="0"/>
              <a:t>ما عدد الساعات التي يقضيها في</a:t>
            </a:r>
            <a:r>
              <a:rPr lang="ar-SA" sz="2500" dirty="0" smtClean="0"/>
              <a:t> </a:t>
            </a:r>
            <a:r>
              <a:rPr lang="ar-EG" sz="2500" dirty="0" smtClean="0"/>
              <a:t>النوم زيادة على عدد الساعات في</a:t>
            </a:r>
            <a:r>
              <a:rPr lang="ar-SA" sz="2500" dirty="0" smtClean="0"/>
              <a:t> </a:t>
            </a:r>
            <a:r>
              <a:rPr lang="ar-EG" sz="2500" dirty="0" smtClean="0"/>
              <a:t>الأنشطة الأخر ؟</a:t>
            </a:r>
            <a:endParaRPr lang="ar-EG" sz="2500" dirty="0"/>
          </a:p>
        </p:txBody>
      </p:sp>
      <p:sp>
        <p:nvSpPr>
          <p:cNvPr id="16" name="مستطيل 15"/>
          <p:cNvSpPr/>
          <p:nvPr/>
        </p:nvSpPr>
        <p:spPr>
          <a:xfrm>
            <a:off x="357158" y="4714884"/>
            <a:ext cx="85010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500" dirty="0" smtClean="0"/>
              <a:t>ما العدد التقريبي للدقائق التي يقضيها</a:t>
            </a:r>
            <a:r>
              <a:rPr lang="ar-SA" sz="2500" dirty="0" smtClean="0"/>
              <a:t> </a:t>
            </a:r>
            <a:r>
              <a:rPr lang="ar-EG" sz="2500" dirty="0" smtClean="0"/>
              <a:t>كل يوم في الأنشطة اللامنهجية؟</a:t>
            </a:r>
            <a:endParaRPr lang="ar-EG" sz="2500" dirty="0"/>
          </a:p>
        </p:txBody>
      </p:sp>
      <p:sp>
        <p:nvSpPr>
          <p:cNvPr id="17" name="مستطيل 16"/>
          <p:cNvSpPr/>
          <p:nvPr/>
        </p:nvSpPr>
        <p:spPr>
          <a:xfrm>
            <a:off x="4786314" y="1500174"/>
            <a:ext cx="38571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800" b="1" dirty="0" smtClean="0"/>
              <a:t>استعمل التمثيل البياني المجاور:</a:t>
            </a:r>
            <a:endParaRPr lang="ar-EG" sz="2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43029" y="998398"/>
            <a:ext cx="3624915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246" y="2643182"/>
            <a:ext cx="3086613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2" name="مجموعة 21"/>
          <p:cNvGrpSpPr/>
          <p:nvPr/>
        </p:nvGrpSpPr>
        <p:grpSpPr>
          <a:xfrm>
            <a:off x="646470" y="4071942"/>
            <a:ext cx="8061088" cy="615670"/>
            <a:chOff x="646470" y="4071942"/>
            <a:chExt cx="8061088" cy="615670"/>
          </a:xfrm>
        </p:grpSpPr>
        <p:grpSp>
          <p:nvGrpSpPr>
            <p:cNvPr id="20" name="مجموعة 19"/>
            <p:cNvGrpSpPr/>
            <p:nvPr/>
          </p:nvGrpSpPr>
          <p:grpSpPr>
            <a:xfrm>
              <a:off x="3714744" y="4071942"/>
              <a:ext cx="4992814" cy="615670"/>
              <a:chOff x="2571736" y="4114352"/>
              <a:chExt cx="4992814" cy="615670"/>
            </a:xfrm>
          </p:grpSpPr>
          <p:pic>
            <p:nvPicPr>
              <p:cNvPr id="10244" name="Picture 4"/>
              <p:cNvPicPr>
                <a:picLocks noChangeAspect="1" noChangeArrowheads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714876" y="4143380"/>
                <a:ext cx="2849674" cy="510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245" name="Picture 5"/>
              <p:cNvPicPr>
                <a:picLocks noChangeAspect="1" noChangeArrowheads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71736" y="4114352"/>
                <a:ext cx="2181232" cy="6156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10246" name="Picture 6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6470" y="4071942"/>
              <a:ext cx="3053975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7" name="مجموعة 26"/>
          <p:cNvGrpSpPr/>
          <p:nvPr/>
        </p:nvGrpSpPr>
        <p:grpSpPr>
          <a:xfrm>
            <a:off x="2495772" y="5271874"/>
            <a:ext cx="4620881" cy="943208"/>
            <a:chOff x="2495772" y="5271874"/>
            <a:chExt cx="4620881" cy="943208"/>
          </a:xfrm>
        </p:grpSpPr>
        <p:pic>
          <p:nvPicPr>
            <p:cNvPr id="10247" name="Picture 7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/>
            </a:blip>
            <a:srcRect/>
            <a:stretch>
              <a:fillRect/>
            </a:stretch>
          </p:blipFill>
          <p:spPr bwMode="auto">
            <a:xfrm>
              <a:off x="5278868" y="5271874"/>
              <a:ext cx="1650586" cy="398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48" name="Picture 8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/>
            </a:blip>
            <a:srcRect/>
            <a:stretch>
              <a:fillRect/>
            </a:stretch>
          </p:blipFill>
          <p:spPr bwMode="auto">
            <a:xfrm>
              <a:off x="2764024" y="5286388"/>
              <a:ext cx="2530898" cy="357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49" name="Picture 9"/>
            <p:cNvPicPr>
              <a:picLocks noChangeAspect="1" noChangeArrowheads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/>
            </a:blip>
            <a:srcRect/>
            <a:stretch>
              <a:fillRect/>
            </a:stretch>
          </p:blipFill>
          <p:spPr bwMode="auto">
            <a:xfrm>
              <a:off x="4572000" y="5747416"/>
              <a:ext cx="2544653" cy="467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50" name="Picture 10"/>
            <p:cNvPicPr>
              <a:picLocks noChangeAspect="1" noChangeArrowheads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/>
            </a:blip>
            <a:srcRect/>
            <a:stretch>
              <a:fillRect/>
            </a:stretch>
          </p:blipFill>
          <p:spPr bwMode="auto">
            <a:xfrm>
              <a:off x="2495772" y="5761930"/>
              <a:ext cx="2090742" cy="426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="" xmlns:p14="http://schemas.microsoft.com/office/powerpoint/2010/main" val="24413896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sp>
        <p:nvSpPr>
          <p:cNvPr id="12" name="عنوان 1">
            <a:hlinkClick r:id="rId7" action="ppaction://hlinksldjump"/>
          </p:cNvPr>
          <p:cNvSpPr txBox="1">
            <a:spLocks/>
          </p:cNvSpPr>
          <p:nvPr/>
        </p:nvSpPr>
        <p:spPr bwMode="auto">
          <a:xfrm>
            <a:off x="868477" y="980728"/>
            <a:ext cx="3571875" cy="585514"/>
          </a:xfrm>
          <a:prstGeom prst="rect">
            <a:avLst/>
          </a:prstGeom>
          <a:solidFill>
            <a:srgbClr val="00B050">
              <a:alpha val="43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rtl="0" eaLnBrk="0" hangingPunct="0">
              <a:defRPr/>
            </a:pPr>
            <a:r>
              <a:rPr lang="ar-EG" sz="2800" b="1" dirty="0" smtClean="0">
                <a:solidFill>
                  <a:srgbClr val="7030A0"/>
                </a:solidFill>
                <a:latin typeface="Andalus" pitchFamily="18" charset="-78"/>
                <a:ea typeface="+mj-ea"/>
                <a:cs typeface="+mn-cs"/>
              </a:rPr>
              <a:t>تقدير النسبة المئوية</a:t>
            </a:r>
            <a:endParaRPr lang="ar-SA" sz="2800" b="1" dirty="0">
              <a:solidFill>
                <a:srgbClr val="7030A0"/>
              </a:solidFill>
              <a:latin typeface="Andalus" pitchFamily="18" charset="-78"/>
              <a:ea typeface="+mj-ea"/>
              <a:cs typeface="+mn-cs"/>
            </a:endParaRPr>
          </a:p>
        </p:txBody>
      </p:sp>
      <p:sp>
        <p:nvSpPr>
          <p:cNvPr id="13" name="عنوان 1">
            <a:hlinkClick r:id="rId8" action="ppaction://hlinksldjump"/>
          </p:cNvPr>
          <p:cNvSpPr txBox="1">
            <a:spLocks/>
          </p:cNvSpPr>
          <p:nvPr/>
        </p:nvSpPr>
        <p:spPr bwMode="auto">
          <a:xfrm>
            <a:off x="4888678" y="1748419"/>
            <a:ext cx="3371850" cy="586541"/>
          </a:xfrm>
          <a:prstGeom prst="rect">
            <a:avLst/>
          </a:prstGeom>
          <a:solidFill>
            <a:srgbClr val="00B050">
              <a:alpha val="43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rtl="0" eaLnBrk="0" hangingPunct="0">
              <a:defRPr/>
            </a:pPr>
            <a:r>
              <a:rPr lang="ar-EG" sz="2400" b="1" dirty="0" smtClean="0">
                <a:solidFill>
                  <a:srgbClr val="7030A0"/>
                </a:solidFill>
                <a:latin typeface="Andalus" pitchFamily="18" charset="-78"/>
                <a:ea typeface="+mj-ea"/>
                <a:cs typeface="+mn-cs"/>
              </a:rPr>
              <a:t>استراتيجية حل المسألة</a:t>
            </a:r>
            <a:endParaRPr lang="ar-SA" sz="2400" b="1" dirty="0">
              <a:solidFill>
                <a:srgbClr val="7030A0"/>
              </a:solidFill>
              <a:latin typeface="Andalus" pitchFamily="18" charset="-78"/>
              <a:ea typeface="+mj-ea"/>
              <a:cs typeface="+mn-cs"/>
            </a:endParaRPr>
          </a:p>
        </p:txBody>
      </p:sp>
      <p:sp>
        <p:nvSpPr>
          <p:cNvPr id="16" name="عنوان 1">
            <a:hlinkClick r:id="rId9" action="ppaction://hlinksldjump"/>
          </p:cNvPr>
          <p:cNvSpPr txBox="1">
            <a:spLocks/>
          </p:cNvSpPr>
          <p:nvPr/>
        </p:nvSpPr>
        <p:spPr bwMode="auto">
          <a:xfrm>
            <a:off x="4832667" y="4220456"/>
            <a:ext cx="3571875" cy="586541"/>
          </a:xfrm>
          <a:prstGeom prst="rect">
            <a:avLst/>
          </a:prstGeom>
          <a:solidFill>
            <a:srgbClr val="00B050">
              <a:alpha val="43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rtl="0" eaLnBrk="0" hangingPunct="0">
              <a:defRPr/>
            </a:pPr>
            <a:r>
              <a:rPr lang="ar-EG" sz="2800" b="1" dirty="0" smtClean="0">
                <a:solidFill>
                  <a:srgbClr val="7030A0"/>
                </a:solidFill>
                <a:latin typeface="Andalus" pitchFamily="18" charset="-78"/>
                <a:ea typeface="+mj-ea"/>
                <a:cs typeface="+mn-cs"/>
              </a:rPr>
              <a:t>التناسب المئوي</a:t>
            </a:r>
            <a:endParaRPr lang="ar-SA" sz="2800" b="1" dirty="0">
              <a:solidFill>
                <a:srgbClr val="7030A0"/>
              </a:solidFill>
              <a:latin typeface="Andalus" pitchFamily="18" charset="-78"/>
              <a:ea typeface="+mj-ea"/>
              <a:cs typeface="+mn-cs"/>
            </a:endParaRPr>
          </a:p>
        </p:txBody>
      </p:sp>
      <p:sp>
        <p:nvSpPr>
          <p:cNvPr id="17" name="عنوان 1">
            <a:hlinkClick r:id="rId10" action="ppaction://hlinksldjump"/>
          </p:cNvPr>
          <p:cNvSpPr txBox="1">
            <a:spLocks/>
          </p:cNvSpPr>
          <p:nvPr/>
        </p:nvSpPr>
        <p:spPr bwMode="auto">
          <a:xfrm>
            <a:off x="4889816" y="991178"/>
            <a:ext cx="3371850" cy="585514"/>
          </a:xfrm>
          <a:prstGeom prst="rect">
            <a:avLst/>
          </a:prstGeom>
          <a:solidFill>
            <a:srgbClr val="00B050">
              <a:alpha val="43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rtl="0" eaLnBrk="0" hangingPunct="0">
              <a:defRPr/>
            </a:pPr>
            <a:r>
              <a:rPr lang="ar-EG" sz="2400" b="1" dirty="0" smtClean="0">
                <a:solidFill>
                  <a:srgbClr val="7030A0"/>
                </a:solidFill>
                <a:latin typeface="Andalus" pitchFamily="18" charset="-78"/>
                <a:ea typeface="+mj-ea"/>
                <a:cs typeface="+mn-cs"/>
              </a:rPr>
              <a:t>النسبة المئوية من عدد</a:t>
            </a:r>
            <a:endParaRPr lang="ar-SA" sz="2400" b="1" dirty="0">
              <a:solidFill>
                <a:srgbClr val="7030A0"/>
              </a:solidFill>
              <a:latin typeface="Andalus" pitchFamily="18" charset="-78"/>
              <a:ea typeface="+mj-ea"/>
              <a:cs typeface="+mn-cs"/>
            </a:endParaRPr>
          </a:p>
        </p:txBody>
      </p:sp>
      <p:sp>
        <p:nvSpPr>
          <p:cNvPr id="18" name="عنوان 1">
            <a:hlinkClick r:id="rId11" action="ppaction://hlinksldjump"/>
          </p:cNvPr>
          <p:cNvSpPr txBox="1">
            <a:spLocks/>
          </p:cNvSpPr>
          <p:nvPr/>
        </p:nvSpPr>
        <p:spPr bwMode="auto">
          <a:xfrm>
            <a:off x="753088" y="4220455"/>
            <a:ext cx="3571875" cy="586541"/>
          </a:xfrm>
          <a:prstGeom prst="rect">
            <a:avLst/>
          </a:prstGeom>
          <a:solidFill>
            <a:srgbClr val="00B050">
              <a:alpha val="43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defPPr>
              <a:defRPr lang="ar-SA"/>
            </a:defPPr>
            <a:lvl1pPr algn="ctr" rtl="0" eaLnBrk="0" hangingPunct="0">
              <a:defRPr sz="3600" b="1">
                <a:solidFill>
                  <a:srgbClr val="7030A0"/>
                </a:solidFill>
                <a:latin typeface="Andalus" pitchFamily="18" charset="-78"/>
                <a:ea typeface="+mj-ea"/>
                <a:cs typeface="+mn-cs"/>
              </a:defRPr>
            </a:lvl1pPr>
          </a:lstStyle>
          <a:p>
            <a:pPr>
              <a:defRPr/>
            </a:pPr>
            <a:r>
              <a:rPr lang="ar-EG" sz="2800" dirty="0" smtClean="0"/>
              <a:t>تطبيقات علي النسبة المئوية</a:t>
            </a:r>
            <a:endParaRPr lang="ar-SA" sz="2800" dirty="0"/>
          </a:p>
        </p:txBody>
      </p:sp>
      <p:pic>
        <p:nvPicPr>
          <p:cNvPr id="19" name="صورة 17" descr="lin48.gi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-5400000" flipV="1">
            <a:off x="5957384" y="3274920"/>
            <a:ext cx="5715000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صورة 18" descr="lin48.gi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-5400000">
            <a:off x="-2530852" y="3236444"/>
            <a:ext cx="5715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صورة 7" descr="lin48.gi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34796" y="5802792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صورة 20" descr="lin48.gi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31028" y="328888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 descr="67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42450" y="2334960"/>
            <a:ext cx="152717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9" descr="67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flipH="1">
            <a:off x="6851432" y="2321584"/>
            <a:ext cx="1584176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عنوان 1">
            <a:hlinkClick r:id="rId14" action="ppaction://hlinksldjump"/>
          </p:cNvPr>
          <p:cNvSpPr txBox="1">
            <a:spLocks/>
          </p:cNvSpPr>
          <p:nvPr/>
        </p:nvSpPr>
        <p:spPr bwMode="auto">
          <a:xfrm>
            <a:off x="4832667" y="5051275"/>
            <a:ext cx="3571875" cy="586541"/>
          </a:xfrm>
          <a:prstGeom prst="rect">
            <a:avLst/>
          </a:prstGeom>
          <a:solidFill>
            <a:srgbClr val="00B050">
              <a:alpha val="43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defPPr>
              <a:defRPr lang="ar-SA"/>
            </a:defPPr>
            <a:lvl1pPr algn="ctr" rtl="0" eaLnBrk="0" hangingPunct="0">
              <a:defRPr sz="3600" b="1">
                <a:solidFill>
                  <a:srgbClr val="7030A0"/>
                </a:solidFill>
                <a:latin typeface="Andalus" pitchFamily="18" charset="-78"/>
                <a:ea typeface="+mj-ea"/>
                <a:cs typeface="+mn-cs"/>
              </a:defRPr>
            </a:lvl1pPr>
          </a:lstStyle>
          <a:p>
            <a:pPr>
              <a:defRPr/>
            </a:pPr>
            <a:r>
              <a:rPr lang="ar-EG" sz="2800" dirty="0" smtClean="0"/>
              <a:t>اختبار الفصل</a:t>
            </a:r>
            <a:endParaRPr lang="ar-SA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531" y="3020085"/>
            <a:ext cx="5359242" cy="726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مستطيل 28"/>
          <p:cNvSpPr>
            <a:spLocks noChangeArrowheads="1"/>
          </p:cNvSpPr>
          <p:nvPr/>
        </p:nvSpPr>
        <p:spPr bwMode="auto">
          <a:xfrm>
            <a:off x="3023678" y="2290024"/>
            <a:ext cx="3219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ar-EG" sz="4800" b="1" dirty="0" smtClean="0">
                <a:solidFill>
                  <a:srgbClr val="FF0000"/>
                </a:solidFill>
              </a:rPr>
              <a:t>الفصل الخامس</a:t>
            </a:r>
            <a:endParaRPr lang="ar-SA" sz="4400" b="1" dirty="0">
              <a:solidFill>
                <a:srgbClr val="002060"/>
              </a:solidFill>
            </a:endParaRPr>
          </a:p>
        </p:txBody>
      </p:sp>
      <p:sp>
        <p:nvSpPr>
          <p:cNvPr id="25" name="عنوان 1">
            <a:hlinkClick r:id="rId16" action="ppaction://hlinksldjump"/>
          </p:cNvPr>
          <p:cNvSpPr txBox="1">
            <a:spLocks/>
          </p:cNvSpPr>
          <p:nvPr/>
        </p:nvSpPr>
        <p:spPr bwMode="auto">
          <a:xfrm>
            <a:off x="868477" y="1736070"/>
            <a:ext cx="3587501" cy="598890"/>
          </a:xfrm>
          <a:prstGeom prst="rect">
            <a:avLst/>
          </a:prstGeom>
          <a:solidFill>
            <a:srgbClr val="00B050">
              <a:alpha val="43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rtl="0" eaLnBrk="0" hangingPunct="0">
              <a:defRPr/>
            </a:pPr>
            <a:r>
              <a:rPr lang="ar-SA" sz="2400" b="1" dirty="0" smtClean="0">
                <a:solidFill>
                  <a:srgbClr val="7030A0"/>
                </a:solidFill>
                <a:latin typeface="Andalus" pitchFamily="18" charset="-78"/>
                <a:ea typeface="+mj-ea"/>
                <a:cs typeface="+mn-cs"/>
              </a:rPr>
              <a:t>اختبار منتصف الفصل</a:t>
            </a:r>
            <a:endParaRPr lang="ar-SA" sz="2400" b="1" dirty="0">
              <a:solidFill>
                <a:srgbClr val="7030A0"/>
              </a:solidFill>
              <a:latin typeface="Andalus" pitchFamily="18" charset="-78"/>
              <a:ea typeface="+mj-ea"/>
              <a:cs typeface="+mn-cs"/>
            </a:endParaRPr>
          </a:p>
        </p:txBody>
      </p:sp>
      <p:sp>
        <p:nvSpPr>
          <p:cNvPr id="26" name="عنوان 1">
            <a:hlinkClick r:id="rId17" action="ppaction://hlinksldjump"/>
          </p:cNvPr>
          <p:cNvSpPr txBox="1">
            <a:spLocks/>
          </p:cNvSpPr>
          <p:nvPr/>
        </p:nvSpPr>
        <p:spPr bwMode="auto">
          <a:xfrm>
            <a:off x="753087" y="5052302"/>
            <a:ext cx="3571875" cy="585514"/>
          </a:xfrm>
          <a:prstGeom prst="rect">
            <a:avLst/>
          </a:prstGeom>
          <a:solidFill>
            <a:srgbClr val="00B050">
              <a:alpha val="43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defPPr>
              <a:defRPr lang="ar-SA"/>
            </a:defPPr>
            <a:lvl1pPr algn="ctr" rtl="0" eaLnBrk="0" hangingPunct="0">
              <a:defRPr sz="2800" b="1">
                <a:solidFill>
                  <a:srgbClr val="7030A0"/>
                </a:solidFill>
                <a:latin typeface="Andalus" pitchFamily="18" charset="-78"/>
                <a:ea typeface="+mj-ea"/>
                <a:cs typeface="+mn-cs"/>
              </a:defRPr>
            </a:lvl1pPr>
          </a:lstStyle>
          <a:p>
            <a:r>
              <a:rPr lang="ar-SA" dirty="0"/>
              <a:t>الاختبار التراكمي</a:t>
            </a:r>
          </a:p>
        </p:txBody>
      </p:sp>
    </p:spTree>
    <p:extLst>
      <p:ext uri="{BB962C8B-B14F-4D97-AF65-F5344CB8AC3E}">
        <p14:creationId xmlns="" xmlns:p14="http://schemas.microsoft.com/office/powerpoint/2010/main" val="348095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7" grpId="0" animBg="1"/>
      <p:bldP spid="18" grpId="0" animBg="1"/>
      <p:bldP spid="27" grpId="0" animBg="1"/>
      <p:bldP spid="29" grpId="0"/>
      <p:bldP spid="25" grpId="0" animBg="1"/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00298" y="0"/>
            <a:ext cx="4352925" cy="695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03959" y="1071546"/>
            <a:ext cx="5139809" cy="150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مربع نص 13"/>
          <p:cNvSpPr txBox="1"/>
          <p:nvPr/>
        </p:nvSpPr>
        <p:spPr>
          <a:xfrm>
            <a:off x="1357290" y="3286124"/>
            <a:ext cx="6643734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أحل المسائل باستعمال إستراتيجية</a:t>
            </a:r>
          </a:p>
          <a:p>
            <a:pPr algn="ctr"/>
            <a:endParaRPr lang="ar-SA" sz="2800" dirty="0" smtClean="0"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r>
              <a:rPr lang="ar-SA" sz="4800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”تحديد معقولية الإجابة“</a:t>
            </a:r>
            <a:endParaRPr lang="ar-EG" sz="4800" dirty="0"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51767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DE9"/>
              </a:clrFrom>
              <a:clrTo>
                <a:srgbClr val="FEFDE9">
                  <a:alpha val="0"/>
                </a:srgbClr>
              </a:clrTo>
            </a:clrChange>
          </a:blip>
          <a:srcRect b="15760"/>
          <a:stretch>
            <a:fillRect/>
          </a:stretch>
        </p:blipFill>
        <p:spPr bwMode="auto">
          <a:xfrm>
            <a:off x="2000232" y="785794"/>
            <a:ext cx="528641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DE9"/>
              </a:clrFrom>
              <a:clrTo>
                <a:srgbClr val="FFFD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1745943"/>
            <a:ext cx="7970574" cy="4461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894460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DE9"/>
              </a:clrFrom>
              <a:clrTo>
                <a:srgbClr val="FEFDE9">
                  <a:alpha val="0"/>
                </a:srgbClr>
              </a:clrTo>
            </a:clrChange>
          </a:blip>
          <a:srcRect b="15760"/>
          <a:stretch>
            <a:fillRect/>
          </a:stretch>
        </p:blipFill>
        <p:spPr bwMode="auto">
          <a:xfrm>
            <a:off x="2000232" y="785794"/>
            <a:ext cx="528641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ستطيل 8"/>
          <p:cNvSpPr/>
          <p:nvPr/>
        </p:nvSpPr>
        <p:spPr>
          <a:xfrm>
            <a:off x="642910" y="2143116"/>
            <a:ext cx="80010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dirty="0" smtClean="0"/>
              <a:t>يوفر أحمد ١١ ريالا شهريا. ما التقدير</a:t>
            </a:r>
            <a:r>
              <a:rPr lang="ar-SA" sz="3200" dirty="0" smtClean="0"/>
              <a:t> </a:t>
            </a:r>
            <a:r>
              <a:rPr lang="ar-EG" sz="3200" dirty="0" smtClean="0"/>
              <a:t>المنطقي للمبلغ الذي سيوفره بعد سنة؟ حوالي</a:t>
            </a:r>
            <a:r>
              <a:rPr lang="ar-SA" sz="3200" dirty="0" smtClean="0"/>
              <a:t> </a:t>
            </a:r>
            <a:r>
              <a:rPr lang="ar-EG" sz="3200" dirty="0" smtClean="0"/>
              <a:t>١٠٠ ريال، أو ١٢٠ ريالا، أو ١٦٠ ريالا؟ وضح</a:t>
            </a:r>
            <a:r>
              <a:rPr lang="ar-SA" sz="3200" dirty="0" smtClean="0"/>
              <a:t> </a:t>
            </a:r>
            <a:r>
              <a:rPr lang="ar-EG" sz="3200" dirty="0" smtClean="0"/>
              <a:t>إجابتك</a:t>
            </a:r>
            <a:endParaRPr lang="ar-EG" sz="3200" dirty="0"/>
          </a:p>
        </p:txBody>
      </p:sp>
      <p:sp>
        <p:nvSpPr>
          <p:cNvPr id="13" name="مستطيل 12"/>
          <p:cNvSpPr/>
          <p:nvPr/>
        </p:nvSpPr>
        <p:spPr>
          <a:xfrm>
            <a:off x="1285852" y="4143380"/>
            <a:ext cx="63498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إجابة ممكنة ١٢ × ١٠ = ١٢٠ ريالا</a:t>
            </a:r>
            <a:endParaRPr lang="ar-EG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68900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ستطيل 7"/>
          <p:cNvSpPr/>
          <p:nvPr/>
        </p:nvSpPr>
        <p:spPr>
          <a:xfrm>
            <a:off x="500034" y="1795525"/>
            <a:ext cx="81439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dirty="0" smtClean="0"/>
              <a:t>يمارس ٦١ % من طلاب مدرسة ثانوية</a:t>
            </a:r>
            <a:r>
              <a:rPr lang="ar-SA" sz="3200" dirty="0" smtClean="0"/>
              <a:t> </a:t>
            </a:r>
            <a:r>
              <a:rPr lang="ar-EG" sz="3200" dirty="0" smtClean="0"/>
              <a:t>نوعا من النشاط الرياضي أسبوعيا. إذا كان عدد</a:t>
            </a:r>
            <a:r>
              <a:rPr lang="ar-SA" sz="3200" dirty="0" smtClean="0"/>
              <a:t> </a:t>
            </a:r>
            <a:r>
              <a:rPr lang="ar-EG" sz="3200" dirty="0" smtClean="0"/>
              <a:t>طلاب المدرسة ٨٢٨ طالبا، فهل يقدر عدد الطلاب</a:t>
            </a:r>
            <a:r>
              <a:rPr lang="ar-SA" sz="3200" dirty="0" smtClean="0"/>
              <a:t> </a:t>
            </a:r>
            <a:r>
              <a:rPr lang="ar-EG" sz="3200" dirty="0" smtClean="0"/>
              <a:t>الذين يمارسون ذلك النشاط </a:t>
            </a:r>
            <a:r>
              <a:rPr lang="ar-EG" sz="3200" dirty="0" err="1" smtClean="0"/>
              <a:t>ب</a:t>
            </a:r>
            <a:r>
              <a:rPr lang="ar-EG" sz="3200" dirty="0" smtClean="0"/>
              <a:t> ٣٠٠ أو ٤٠٠ أو</a:t>
            </a:r>
            <a:r>
              <a:rPr lang="ar-SA" sz="3200" dirty="0" smtClean="0"/>
              <a:t> </a:t>
            </a:r>
            <a:r>
              <a:rPr lang="ar-EG" sz="3200" dirty="0" smtClean="0"/>
              <a:t>٥٠٠ ؟ وضح إجابتك.</a:t>
            </a:r>
            <a:endParaRPr lang="ar-EG" sz="32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DE9"/>
              </a:clrFrom>
              <a:clrTo>
                <a:srgbClr val="FEFDE9">
                  <a:alpha val="0"/>
                </a:srgbClr>
              </a:clrTo>
            </a:clrChange>
          </a:blip>
          <a:srcRect b="15760"/>
          <a:stretch>
            <a:fillRect/>
          </a:stretch>
        </p:blipFill>
        <p:spPr bwMode="auto">
          <a:xfrm>
            <a:off x="2000232" y="785794"/>
            <a:ext cx="528641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مستطيل 12"/>
          <p:cNvSpPr/>
          <p:nvPr/>
        </p:nvSpPr>
        <p:spPr>
          <a:xfrm>
            <a:off x="4429124" y="4071942"/>
            <a:ext cx="341959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828 (عدد الطلاب)</a:t>
            </a:r>
          </a:p>
          <a:p>
            <a:r>
              <a:rPr lang="ar-S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ــــــــــــــــــــــــــــــــ</a:t>
            </a:r>
          </a:p>
          <a:p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61% ( المشاركة)</a:t>
            </a:r>
            <a:endParaRPr lang="ar-EG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85720" y="4714884"/>
            <a:ext cx="40334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500 طالب (تقريبا )</a:t>
            </a:r>
            <a:endParaRPr lang="ar-EG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32769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030" y="73768"/>
            <a:ext cx="4221700" cy="55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082" y="877210"/>
            <a:ext cx="3980822" cy="528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5042745" y="2636912"/>
            <a:ext cx="19239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ar-EG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111,4</a:t>
            </a:r>
            <a:endParaRPr lang="ar-EG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5118920" y="3528058"/>
            <a:ext cx="19239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ar-EG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192,7</a:t>
            </a:r>
            <a:endParaRPr lang="ar-EG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626304" y="4419204"/>
            <a:ext cx="14927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ar-EG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</a:t>
            </a:r>
            <a:endParaRPr lang="ar-EG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545523" y="5385410"/>
            <a:ext cx="16353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ar-EG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89,2</a:t>
            </a:r>
            <a:endParaRPr lang="ar-EG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38" y="2296207"/>
            <a:ext cx="4694074" cy="3443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4271498" y="4419204"/>
            <a:ext cx="429572" cy="3916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="" xmlns:p14="http://schemas.microsoft.com/office/powerpoint/2010/main" val="36971586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030" y="73768"/>
            <a:ext cx="4221700" cy="55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640" y="847042"/>
            <a:ext cx="3716020" cy="539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4838915" y="1484784"/>
            <a:ext cx="1204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ar-EG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78</a:t>
            </a:r>
            <a:endParaRPr lang="ar-EG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4915090" y="2375930"/>
            <a:ext cx="1204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ar-EG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86</a:t>
            </a:r>
            <a:endParaRPr lang="ar-EG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4652781" y="3083248"/>
            <a:ext cx="14927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ar-EG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150</a:t>
            </a:r>
            <a:endParaRPr lang="ar-EG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5003208" y="3962200"/>
            <a:ext cx="1204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ar-EG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ar-EG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017496" y="4765914"/>
            <a:ext cx="1204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ar-EG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72</a:t>
            </a:r>
            <a:endParaRPr lang="ar-EG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4787752" y="5601434"/>
            <a:ext cx="1204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ar-EG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84</a:t>
            </a:r>
            <a:endParaRPr lang="ar-EG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41" y="1556792"/>
            <a:ext cx="4331971" cy="357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شكل بيضاوي 18"/>
          <p:cNvSpPr/>
          <p:nvPr/>
        </p:nvSpPr>
        <p:spPr>
          <a:xfrm>
            <a:off x="4028136" y="4658104"/>
            <a:ext cx="429572" cy="3916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="" xmlns:p14="http://schemas.microsoft.com/office/powerpoint/2010/main" val="4027821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030" y="73768"/>
            <a:ext cx="4221700" cy="55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792" y="879008"/>
            <a:ext cx="3879400" cy="476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37" y="896536"/>
            <a:ext cx="4406795" cy="474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1548368" y="1456776"/>
            <a:ext cx="11015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ar-EG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endParaRPr lang="ar-EG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1382184" y="2782669"/>
            <a:ext cx="11015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ar-EG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64</a:t>
            </a:r>
            <a:endParaRPr lang="ar-EG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618442" y="5446965"/>
            <a:ext cx="13612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ar-EG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</a:t>
            </a:r>
            <a:endParaRPr lang="ar-EG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7821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43174" y="0"/>
            <a:ext cx="4019550" cy="714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71802" y="1142984"/>
            <a:ext cx="32194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مستطيل 12"/>
          <p:cNvSpPr/>
          <p:nvPr/>
        </p:nvSpPr>
        <p:spPr>
          <a:xfrm>
            <a:off x="2357422" y="235743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4800" b="1" dirty="0" smtClean="0"/>
              <a:t>أحل مسائل مستعملاً التناسب المئوية</a:t>
            </a:r>
            <a:endParaRPr lang="ar-EG" sz="4800" dirty="0"/>
          </a:p>
        </p:txBody>
      </p:sp>
    </p:spTree>
    <p:extLst>
      <p:ext uri="{BB962C8B-B14F-4D97-AF65-F5344CB8AC3E}">
        <p14:creationId xmlns="" xmlns:p14="http://schemas.microsoft.com/office/powerpoint/2010/main" val="41101410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00892" y="857232"/>
            <a:ext cx="1824042" cy="573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58" y="1000108"/>
            <a:ext cx="278421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مستطيل 12"/>
          <p:cNvSpPr/>
          <p:nvPr/>
        </p:nvSpPr>
        <p:spPr>
          <a:xfrm>
            <a:off x="3286148" y="1571612"/>
            <a:ext cx="55721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800" b="1" dirty="0" smtClean="0">
                <a:solidFill>
                  <a:schemeClr val="accent6">
                    <a:lumMod val="50000"/>
                  </a:schemeClr>
                </a:solidFill>
              </a:rPr>
              <a:t>تزن إطارات سيارة</a:t>
            </a:r>
            <a:r>
              <a:rPr lang="ar-SA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ar-EG" sz="2800" b="1" dirty="0" smtClean="0">
                <a:solidFill>
                  <a:schemeClr val="accent6">
                    <a:lumMod val="50000"/>
                  </a:schemeClr>
                </a:solidFill>
              </a:rPr>
              <a:t>عملاقة تقريبا ١٦٣٠ كجم، ووزن</a:t>
            </a:r>
            <a:r>
              <a:rPr lang="ar-SA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ar-EG" sz="2800" b="1" dirty="0" smtClean="0">
                <a:solidFill>
                  <a:schemeClr val="accent6">
                    <a:lumMod val="50000"/>
                  </a:schemeClr>
                </a:solidFill>
              </a:rPr>
              <a:t>السيارة</a:t>
            </a:r>
            <a:r>
              <a:rPr lang="ar-SA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ar-EG" sz="2800" b="1" dirty="0" smtClean="0">
                <a:solidFill>
                  <a:schemeClr val="accent6">
                    <a:lumMod val="50000"/>
                  </a:schemeClr>
                </a:solidFill>
              </a:rPr>
              <a:t>الكلي ٤٩٨٠ كجم.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3286116" y="2714620"/>
            <a:ext cx="55721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 smtClean="0"/>
              <a:t>1- </a:t>
            </a:r>
            <a:r>
              <a:rPr lang="ar-EG" sz="2800" dirty="0" smtClean="0"/>
              <a:t>اكتب نسبة وزن الإطارات إلى وزن السيارة</a:t>
            </a:r>
            <a:r>
              <a:rPr lang="ar-SA" sz="2800" dirty="0" smtClean="0"/>
              <a:t> </a:t>
            </a:r>
            <a:r>
              <a:rPr lang="ar-EG" sz="2800" dirty="0" smtClean="0"/>
              <a:t>الكلي على صورة كسر اعتيادي.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428596" y="3929066"/>
            <a:ext cx="8429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 smtClean="0"/>
              <a:t>2- </a:t>
            </a:r>
            <a:r>
              <a:rPr lang="ar-EG" sz="2800" dirty="0" smtClean="0"/>
              <a:t>استعمل الآلة الحاسبة لكتابة الكسر على صورة كسر عشري إلى أقرب</a:t>
            </a:r>
            <a:r>
              <a:rPr lang="ar-SA" sz="2800" dirty="0" smtClean="0"/>
              <a:t> </a:t>
            </a:r>
            <a:r>
              <a:rPr lang="ar-EG" sz="2800" dirty="0" smtClean="0"/>
              <a:t>جزء من مئة.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2522892" y="5214950"/>
            <a:ext cx="63353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dirty="0" smtClean="0"/>
              <a:t>3- </a:t>
            </a:r>
            <a:r>
              <a:rPr lang="ar-EG" sz="2800" dirty="0" smtClean="0"/>
              <a:t>ما النسبة المئوية لوزن الإطارات من وزن السيارة؟</a:t>
            </a:r>
            <a:endParaRPr lang="ar-EG" sz="2800" dirty="0"/>
          </a:p>
        </p:txBody>
      </p:sp>
    </p:spTree>
    <p:extLst>
      <p:ext uri="{BB962C8B-B14F-4D97-AF65-F5344CB8AC3E}">
        <p14:creationId xmlns="" xmlns:p14="http://schemas.microsoft.com/office/powerpoint/2010/main" val="31582157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ستطيل 16"/>
          <p:cNvSpPr/>
          <p:nvPr/>
        </p:nvSpPr>
        <p:spPr>
          <a:xfrm>
            <a:off x="285720" y="928670"/>
            <a:ext cx="84296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dirty="0" smtClean="0"/>
              <a:t>في </a:t>
            </a:r>
            <a:r>
              <a:rPr lang="ar-EG" sz="3200" b="1" dirty="0" smtClean="0">
                <a:solidFill>
                  <a:schemeClr val="accent6">
                    <a:lumMod val="50000"/>
                  </a:schemeClr>
                </a:solidFill>
              </a:rPr>
              <a:t>التناسب المئوي، هناك نسبة أو كسر يقارن</a:t>
            </a:r>
            <a:r>
              <a:rPr lang="ar-SA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ar-EG" sz="3200" dirty="0" smtClean="0"/>
              <a:t>جزءا</a:t>
            </a:r>
            <a:r>
              <a:rPr lang="ar-SA" sz="3200" dirty="0" smtClean="0"/>
              <a:t>ً</a:t>
            </a:r>
            <a:r>
              <a:rPr lang="ar-EG" sz="3200" dirty="0" smtClean="0"/>
              <a:t> من</a:t>
            </a:r>
            <a:r>
              <a:rPr lang="ar-SA" sz="3200" dirty="0" smtClean="0"/>
              <a:t> </a:t>
            </a:r>
            <a:r>
              <a:rPr lang="ar-EG" sz="3200" dirty="0" smtClean="0"/>
              <a:t>الكمية مع الكمية الكلية تسمى القاعدة.</a:t>
            </a:r>
            <a:r>
              <a:rPr lang="ar-SA" sz="3200" dirty="0" smtClean="0"/>
              <a:t> </a:t>
            </a:r>
            <a:r>
              <a:rPr lang="ar-EG" sz="3200" dirty="0" smtClean="0"/>
              <a:t>أما النسبة الأخر</a:t>
            </a:r>
            <a:r>
              <a:rPr lang="ar-SA" sz="3200" dirty="0" smtClean="0"/>
              <a:t>ى</a:t>
            </a:r>
            <a:r>
              <a:rPr lang="ar-EG" sz="3200" dirty="0" smtClean="0"/>
              <a:t> فهي النسبة المئوية المكافئة لها.</a:t>
            </a:r>
            <a:endParaRPr lang="ar-EG" sz="32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2643182"/>
            <a:ext cx="5556289" cy="20002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8" name="مستطيل 17"/>
          <p:cNvSpPr/>
          <p:nvPr/>
        </p:nvSpPr>
        <p:spPr>
          <a:xfrm>
            <a:off x="785786" y="5000636"/>
            <a:ext cx="75724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3200" dirty="0" smtClean="0"/>
              <a:t>إذا علم اثنان من ثلاثة (الجزء أو الكل أو النسبة المئوية)، فيمكن استعمال التناسب</a:t>
            </a:r>
            <a:r>
              <a:rPr lang="ar-SA" sz="3200" dirty="0" smtClean="0"/>
              <a:t> </a:t>
            </a:r>
            <a:r>
              <a:rPr lang="ar-EG" sz="3200" dirty="0" smtClean="0"/>
              <a:t>لإيجاد المعلومة الناقصة.</a:t>
            </a:r>
            <a:endParaRPr lang="ar-EG" sz="3200" dirty="0"/>
          </a:p>
        </p:txBody>
      </p:sp>
    </p:spTree>
    <p:extLst>
      <p:ext uri="{BB962C8B-B14F-4D97-AF65-F5344CB8AC3E}">
        <p14:creationId xmlns="" xmlns:p14="http://schemas.microsoft.com/office/powerpoint/2010/main" val="29540129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562520" y="836712"/>
            <a:ext cx="47609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 dirty="0" smtClean="0"/>
              <a:t>أجد النسبة المئوية من عدد</a:t>
            </a:r>
            <a:endParaRPr lang="ar-SA" sz="4000" dirty="0"/>
          </a:p>
        </p:txBody>
      </p:sp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57422" y="0"/>
            <a:ext cx="4924425" cy="714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52166" y="840768"/>
            <a:ext cx="2454602" cy="615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84" y="1513360"/>
            <a:ext cx="7725837" cy="471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4639" y="857232"/>
            <a:ext cx="2238391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1571612"/>
            <a:ext cx="39909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2771774"/>
            <a:ext cx="4929168" cy="529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3771906"/>
            <a:ext cx="3786175" cy="64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4843476"/>
            <a:ext cx="76390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2416481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DE9"/>
              </a:clrFrom>
              <a:clrTo>
                <a:srgbClr val="FFFD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857232"/>
            <a:ext cx="8224830" cy="211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91418" y="3048001"/>
            <a:ext cx="14097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143248"/>
            <a:ext cx="14382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8410" y="3762381"/>
            <a:ext cx="26003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3714752"/>
            <a:ext cx="22764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3071810"/>
            <a:ext cx="19050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3071810"/>
            <a:ext cx="5048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3643314"/>
            <a:ext cx="16383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3786190"/>
            <a:ext cx="1643074" cy="4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4429132"/>
            <a:ext cx="161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9" name="Picture 11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857760"/>
            <a:ext cx="52578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20" name="Picture 12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5500702"/>
            <a:ext cx="52959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21" name="Picture 13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5429264"/>
            <a:ext cx="3524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774302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ستطيل 7"/>
          <p:cNvSpPr/>
          <p:nvPr/>
        </p:nvSpPr>
        <p:spPr>
          <a:xfrm>
            <a:off x="6143636" y="857232"/>
            <a:ext cx="2728632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تحقق من فهمك</a:t>
            </a:r>
            <a:endParaRPr lang="ar-SA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357290" y="1785926"/>
            <a:ext cx="67433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 smtClean="0">
                <a:solidFill>
                  <a:schemeClr val="accent6">
                    <a:lumMod val="50000"/>
                  </a:schemeClr>
                </a:solidFill>
              </a:rPr>
              <a:t>أوجد كل عدد فيما يلي، وقربه إلى أقرب</a:t>
            </a:r>
            <a:r>
              <a:rPr lang="ar-SA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ar-EG" sz="3200" b="1" dirty="0" smtClean="0">
                <a:solidFill>
                  <a:schemeClr val="accent6">
                    <a:lumMod val="50000"/>
                  </a:schemeClr>
                </a:solidFill>
              </a:rPr>
              <a:t>ع</a:t>
            </a:r>
            <a:r>
              <a:rPr lang="ar-SA" sz="3200" b="1" dirty="0" smtClean="0">
                <a:solidFill>
                  <a:schemeClr val="accent6">
                    <a:lumMod val="50000"/>
                  </a:schemeClr>
                </a:solidFill>
              </a:rPr>
              <a:t>ُ</a:t>
            </a:r>
            <a:r>
              <a:rPr lang="ar-EG" sz="3200" b="1" dirty="0" smtClean="0">
                <a:solidFill>
                  <a:schemeClr val="accent6">
                    <a:lumMod val="50000"/>
                  </a:schemeClr>
                </a:solidFill>
              </a:rPr>
              <a:t>شر:</a:t>
            </a:r>
            <a:endParaRPr lang="ar-EG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3428992" y="2786058"/>
            <a:ext cx="51531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dirty="0" smtClean="0"/>
              <a:t>ما النسبة المئوية للعدد ٩ من ٤٠ ؟</a:t>
            </a:r>
            <a:endParaRPr lang="ar-EG" sz="3200" dirty="0"/>
          </a:p>
        </p:txBody>
      </p:sp>
      <p:sp>
        <p:nvSpPr>
          <p:cNvPr id="14" name="مستطيل 13"/>
          <p:cNvSpPr/>
          <p:nvPr/>
        </p:nvSpPr>
        <p:spPr>
          <a:xfrm>
            <a:off x="2357422" y="3857628"/>
            <a:ext cx="6357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dirty="0" smtClean="0"/>
              <a:t>ما النسبة المئوية </a:t>
            </a:r>
            <a:r>
              <a:rPr lang="ar-EG" sz="3200" dirty="0" err="1" smtClean="0"/>
              <a:t>ل</a:t>
            </a:r>
            <a:r>
              <a:rPr lang="ar-EG" sz="3200" dirty="0" smtClean="0"/>
              <a:t> ١٢٫٧٥ ريا</a:t>
            </a:r>
            <a:r>
              <a:rPr lang="ar-SA" sz="3200" dirty="0" smtClean="0"/>
              <a:t>ل</a:t>
            </a:r>
            <a:r>
              <a:rPr lang="ar-EG" sz="3200" dirty="0" smtClean="0"/>
              <a:t>ا من ٢٥ ريا</a:t>
            </a:r>
            <a:r>
              <a:rPr lang="ar-SA" sz="3200" dirty="0" smtClean="0"/>
              <a:t>ل</a:t>
            </a:r>
            <a:r>
              <a:rPr lang="ar-EG" sz="3200" dirty="0" smtClean="0"/>
              <a:t>ا؟</a:t>
            </a:r>
            <a:endParaRPr lang="ar-EG" sz="3200" dirty="0"/>
          </a:p>
        </p:txBody>
      </p:sp>
      <p:sp>
        <p:nvSpPr>
          <p:cNvPr id="15" name="مستطيل 14"/>
          <p:cNvSpPr/>
          <p:nvPr/>
        </p:nvSpPr>
        <p:spPr>
          <a:xfrm>
            <a:off x="1357290" y="2786058"/>
            <a:ext cx="19056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dirty="0" smtClean="0">
                <a:solidFill>
                  <a:srgbClr val="C00000"/>
                </a:solidFill>
              </a:rPr>
              <a:t>٢٢٫٥ %</a:t>
            </a:r>
            <a:endParaRPr lang="ar-EG" sz="3200" dirty="0">
              <a:solidFill>
                <a:srgbClr val="C0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571472" y="3857628"/>
            <a:ext cx="14305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dirty="0" smtClean="0">
                <a:solidFill>
                  <a:srgbClr val="C00000"/>
                </a:solidFill>
              </a:rPr>
              <a:t>٥١ %</a:t>
            </a:r>
            <a:endParaRPr lang="ar-EG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13088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3" grpId="0"/>
      <p:bldP spid="14" grpId="0"/>
      <p:bldP spid="15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ستطيل 7"/>
          <p:cNvSpPr/>
          <p:nvPr/>
        </p:nvSpPr>
        <p:spPr>
          <a:xfrm>
            <a:off x="5357818" y="857232"/>
            <a:ext cx="3482043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مثال من واقع الحياة</a:t>
            </a:r>
            <a:endParaRPr lang="ar-SA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786182" y="1714488"/>
            <a:ext cx="50006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400" b="1" dirty="0" smtClean="0"/>
              <a:t>يأكل ذكر الغوريلا حوالي</a:t>
            </a:r>
            <a:r>
              <a:rPr lang="ar-SA" sz="2400" b="1" dirty="0" smtClean="0"/>
              <a:t> </a:t>
            </a:r>
            <a:r>
              <a:rPr lang="ar-EG" sz="2400" b="1" dirty="0" smtClean="0"/>
              <a:t>٣٣٫٥ </a:t>
            </a:r>
            <a:r>
              <a:rPr lang="ar-EG" sz="2400" b="1" dirty="0" err="1" smtClean="0"/>
              <a:t>رط</a:t>
            </a:r>
            <a:r>
              <a:rPr lang="ar-SA" sz="2400" b="1" dirty="0" smtClean="0"/>
              <a:t>ل</a:t>
            </a:r>
            <a:r>
              <a:rPr lang="ar-EG" sz="2400" b="1" dirty="0" smtClean="0"/>
              <a:t>ا</a:t>
            </a:r>
            <a:r>
              <a:rPr lang="ar-SA" sz="2400" b="1" dirty="0" smtClean="0"/>
              <a:t>ً</a:t>
            </a:r>
            <a:r>
              <a:rPr lang="ar-EG" sz="2400" b="1" dirty="0" smtClean="0"/>
              <a:t> من</a:t>
            </a:r>
            <a:r>
              <a:rPr lang="ar-SA" sz="2400" b="1" dirty="0" smtClean="0"/>
              <a:t> </a:t>
            </a:r>
            <a:r>
              <a:rPr lang="ar-EG" sz="2400" b="1" dirty="0" smtClean="0"/>
              <a:t>الفواكه يوم ﹰﹼ يا. فكم يأكل من</a:t>
            </a:r>
            <a:r>
              <a:rPr lang="ar-SA" sz="2400" b="1" dirty="0" smtClean="0"/>
              <a:t> </a:t>
            </a:r>
            <a:r>
              <a:rPr lang="ar-EG" sz="2400" b="1" dirty="0" smtClean="0"/>
              <a:t>الطعام في اليوم الواحد؟ </a:t>
            </a:r>
            <a:endParaRPr lang="ar-SA" sz="2400" b="1" dirty="0" smtClean="0"/>
          </a:p>
          <a:p>
            <a:pPr algn="ctr"/>
            <a:r>
              <a:rPr lang="ar-EG" sz="2400" b="1" dirty="0" smtClean="0">
                <a:solidFill>
                  <a:srgbClr val="C00000"/>
                </a:solidFill>
              </a:rPr>
              <a:t>اعتمد على الجدول</a:t>
            </a:r>
            <a:r>
              <a:rPr lang="ar-SA" sz="2400" b="1" dirty="0" smtClean="0">
                <a:solidFill>
                  <a:srgbClr val="C00000"/>
                </a:solidFill>
              </a:rPr>
              <a:t> </a:t>
            </a:r>
            <a:r>
              <a:rPr lang="ar-EG" sz="2400" b="1" dirty="0" smtClean="0">
                <a:solidFill>
                  <a:srgbClr val="C00000"/>
                </a:solidFill>
              </a:rPr>
              <a:t>المجاور.</a:t>
            </a:r>
            <a:endParaRPr lang="ar-EG" sz="2400" b="1" dirty="0">
              <a:solidFill>
                <a:srgbClr val="C00000"/>
              </a:solidFill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D7D7D9"/>
              </a:clrFrom>
              <a:clrTo>
                <a:srgbClr val="D7D7D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714356"/>
            <a:ext cx="3090109" cy="22145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مستطيل 12"/>
          <p:cNvSpPr/>
          <p:nvPr/>
        </p:nvSpPr>
        <p:spPr>
          <a:xfrm>
            <a:off x="571472" y="2928934"/>
            <a:ext cx="8286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400" dirty="0" smtClean="0"/>
              <a:t>من الجدول ٣٣٫٥ رطلا تساوي ٦٧ % من الكمية الكلية للطعام يوميا. فالمسألة</a:t>
            </a:r>
            <a:r>
              <a:rPr lang="ar-SA" sz="2400" dirty="0" smtClean="0"/>
              <a:t> </a:t>
            </a:r>
            <a:r>
              <a:rPr lang="ar-EG" sz="2400" dirty="0" smtClean="0"/>
              <a:t>هي: ما العدد الذي ٦٧ % منه تساوي ٣٣٫٥ ؟</a:t>
            </a:r>
            <a:endParaRPr lang="ar-EG" sz="2400" dirty="0"/>
          </a:p>
        </p:txBody>
      </p:sp>
      <p:sp>
        <p:nvSpPr>
          <p:cNvPr id="14" name="مستطيل 13"/>
          <p:cNvSpPr/>
          <p:nvPr/>
        </p:nvSpPr>
        <p:spPr>
          <a:xfrm>
            <a:off x="481532" y="3316104"/>
            <a:ext cx="39453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000" b="1" dirty="0" smtClean="0">
                <a:solidFill>
                  <a:srgbClr val="C00000"/>
                </a:solidFill>
              </a:rPr>
              <a:t>إذن تحتاج إلى إيجاد الكل، ليكن </a:t>
            </a:r>
            <a:r>
              <a:rPr lang="ar-SA" sz="2000" b="1" dirty="0" smtClean="0">
                <a:solidFill>
                  <a:srgbClr val="C00000"/>
                </a:solidFill>
              </a:rPr>
              <a:t>(</a:t>
            </a:r>
            <a:r>
              <a:rPr lang="ar-EG" sz="2000" b="1" dirty="0" smtClean="0">
                <a:solidFill>
                  <a:srgbClr val="C00000"/>
                </a:solidFill>
              </a:rPr>
              <a:t>ك</a:t>
            </a:r>
            <a:r>
              <a:rPr lang="ar-SA" sz="2000" b="1" dirty="0" smtClean="0">
                <a:solidFill>
                  <a:srgbClr val="C00000"/>
                </a:solidFill>
              </a:rPr>
              <a:t>)</a:t>
            </a:r>
            <a:r>
              <a:rPr lang="ar-EG" sz="2000" b="1" dirty="0" smtClean="0">
                <a:solidFill>
                  <a:srgbClr val="C00000"/>
                </a:solidFill>
              </a:rPr>
              <a:t> يمثل الكل</a:t>
            </a:r>
            <a:endParaRPr lang="ar-EG" sz="2000" b="1" dirty="0">
              <a:solidFill>
                <a:srgbClr val="C00000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7303998" y="3786190"/>
            <a:ext cx="1497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400" b="1" dirty="0" smtClean="0"/>
              <a:t>اكتب التناسب</a:t>
            </a:r>
            <a:endParaRPr lang="ar-EG" sz="2400" b="1" dirty="0"/>
          </a:p>
        </p:txBody>
      </p:sp>
      <p:sp>
        <p:nvSpPr>
          <p:cNvPr id="16" name="مستطيل 15"/>
          <p:cNvSpPr/>
          <p:nvPr/>
        </p:nvSpPr>
        <p:spPr>
          <a:xfrm>
            <a:off x="6665659" y="4416990"/>
            <a:ext cx="21242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000" b="1" dirty="0" smtClean="0"/>
              <a:t>استعمل الضرب التبادلي</a:t>
            </a:r>
            <a:endParaRPr lang="ar-EG" sz="2000" b="1" dirty="0"/>
          </a:p>
        </p:txBody>
      </p:sp>
      <p:sp>
        <p:nvSpPr>
          <p:cNvPr id="17" name="مستطيل 16"/>
          <p:cNvSpPr/>
          <p:nvPr/>
        </p:nvSpPr>
        <p:spPr>
          <a:xfrm>
            <a:off x="7463398" y="4896161"/>
            <a:ext cx="6174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400" b="1" dirty="0" smtClean="0"/>
              <a:t>بسط</a:t>
            </a:r>
            <a:endParaRPr lang="ar-EG" sz="2400" b="1" dirty="0"/>
          </a:p>
        </p:txBody>
      </p:sp>
      <p:sp>
        <p:nvSpPr>
          <p:cNvPr id="18" name="مستطيل 17"/>
          <p:cNvSpPr/>
          <p:nvPr/>
        </p:nvSpPr>
        <p:spPr>
          <a:xfrm>
            <a:off x="6572264" y="5500702"/>
            <a:ext cx="1871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000" b="1" dirty="0" smtClean="0"/>
              <a:t>اقسم الطرفين على</a:t>
            </a:r>
            <a:r>
              <a:rPr lang="ar-SA" sz="2000" b="1" dirty="0" smtClean="0"/>
              <a:t> 76</a:t>
            </a:r>
            <a:endParaRPr lang="ar-EG" sz="2000" b="1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43504" y="3714752"/>
            <a:ext cx="140017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14810" y="4429132"/>
            <a:ext cx="23336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929190" y="4929198"/>
            <a:ext cx="1524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000628" y="5572140"/>
            <a:ext cx="1514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مستطيل 22"/>
          <p:cNvSpPr/>
          <p:nvPr/>
        </p:nvSpPr>
        <p:spPr>
          <a:xfrm>
            <a:off x="1000100" y="3929066"/>
            <a:ext cx="25717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800" dirty="0" smtClean="0"/>
              <a:t>إذن يأكل ذكر الغوريلا حوالي ٥٠ رطلا من الطعام في اليوم الواحد</a:t>
            </a:r>
            <a:endParaRPr lang="ar-EG" sz="2800" dirty="0"/>
          </a:p>
        </p:txBody>
      </p:sp>
    </p:spTree>
    <p:extLst>
      <p:ext uri="{BB962C8B-B14F-4D97-AF65-F5344CB8AC3E}">
        <p14:creationId xmlns="" xmlns:p14="http://schemas.microsoft.com/office/powerpoint/2010/main" val="9049860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3" grpId="0"/>
      <p:bldP spid="14" grpId="0"/>
      <p:bldP spid="15" grpId="0"/>
      <p:bldP spid="16" grpId="0"/>
      <p:bldP spid="17" grpId="0"/>
      <p:bldP spid="18" grpId="0"/>
      <p:bldP spid="2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ستطيل 7"/>
          <p:cNvSpPr/>
          <p:nvPr/>
        </p:nvSpPr>
        <p:spPr>
          <a:xfrm>
            <a:off x="8072462" y="785794"/>
            <a:ext cx="805029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تأكد</a:t>
            </a:r>
            <a:endParaRPr lang="ar-SA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500034" y="1643050"/>
            <a:ext cx="80724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dirty="0" smtClean="0"/>
              <a:t>قدم مصنع لإنتاج الحليب المجفف عرضا</a:t>
            </a:r>
            <a:r>
              <a:rPr lang="ar-SA" sz="3200" dirty="0" smtClean="0"/>
              <a:t> </a:t>
            </a:r>
            <a:r>
              <a:rPr lang="ar-EG" sz="3200" dirty="0" smtClean="0"/>
              <a:t>لأحد منتجاته، حيث زادت كميته بمقدار ٣٠ % من وزنه</a:t>
            </a:r>
            <a:r>
              <a:rPr lang="ar-SA" sz="3200" dirty="0" smtClean="0"/>
              <a:t> </a:t>
            </a:r>
            <a:r>
              <a:rPr lang="ar-EG" sz="3200" dirty="0" smtClean="0"/>
              <a:t>الأصلي، والذي يبلغ ١٠٠٠ جرام. ما مقدار هذه الزيادة؟</a:t>
            </a:r>
            <a:endParaRPr lang="ar-EG" sz="3200" dirty="0"/>
          </a:p>
        </p:txBody>
      </p:sp>
      <p:sp>
        <p:nvSpPr>
          <p:cNvPr id="14" name="مستطيل 13"/>
          <p:cNvSpPr/>
          <p:nvPr/>
        </p:nvSpPr>
        <p:spPr>
          <a:xfrm>
            <a:off x="5143504" y="3500438"/>
            <a:ext cx="2487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>
                <a:solidFill>
                  <a:srgbClr val="C00000"/>
                </a:solidFill>
              </a:rPr>
              <a:t>٣٠٠ جرام</a:t>
            </a:r>
            <a:endParaRPr lang="ar-EG" sz="3600" b="1" dirty="0">
              <a:solidFill>
                <a:srgbClr val="C0000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85852" y="3500438"/>
            <a:ext cx="1857388" cy="206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2430301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9256" y="928670"/>
            <a:ext cx="307658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ستطيل 8"/>
          <p:cNvSpPr/>
          <p:nvPr/>
        </p:nvSpPr>
        <p:spPr>
          <a:xfrm>
            <a:off x="2643174" y="1571612"/>
            <a:ext cx="5857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b="1" dirty="0" smtClean="0">
                <a:solidFill>
                  <a:srgbClr val="C00000"/>
                </a:solidFill>
              </a:rPr>
              <a:t>أوجد كل عدد فيما يلي، وق </a:t>
            </a:r>
            <a:r>
              <a:rPr lang="ar-EG" b="1" dirty="0" err="1" smtClean="0">
                <a:solidFill>
                  <a:srgbClr val="C00000"/>
                </a:solidFill>
              </a:rPr>
              <a:t>ّ</a:t>
            </a:r>
            <a:r>
              <a:rPr lang="ar-EG" b="1" dirty="0" smtClean="0">
                <a:solidFill>
                  <a:srgbClr val="C00000"/>
                </a:solidFill>
              </a:rPr>
              <a:t> ربه إلى أقرب </a:t>
            </a:r>
            <a:r>
              <a:rPr lang="ar-EG" b="1" dirty="0" err="1" smtClean="0">
                <a:solidFill>
                  <a:srgbClr val="C00000"/>
                </a:solidFill>
              </a:rPr>
              <a:t>ُ</a:t>
            </a:r>
            <a:r>
              <a:rPr lang="ar-EG" b="1" dirty="0" smtClean="0">
                <a:solidFill>
                  <a:srgbClr val="C00000"/>
                </a:solidFill>
              </a:rPr>
              <a:t> عشر إذا لزم الأمر:</a:t>
            </a:r>
            <a:endParaRPr lang="ar-EG" b="1" dirty="0">
              <a:solidFill>
                <a:srgbClr val="C0000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214546" y="2071678"/>
            <a:ext cx="6286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b="1" dirty="0" smtClean="0">
                <a:solidFill>
                  <a:srgbClr val="00B0F0"/>
                </a:solidFill>
              </a:rPr>
              <a:t>ي</a:t>
            </a:r>
            <a:r>
              <a:rPr lang="ar-EG" b="1" dirty="0" smtClean="0">
                <a:solidFill>
                  <a:srgbClr val="00B0F0"/>
                </a:solidFill>
              </a:rPr>
              <a:t>وجد في حقيبة رامي المدرسية قلما حبر أحمرا اللون يشكلان ٢٥ % من عدد</a:t>
            </a:r>
          </a:p>
          <a:p>
            <a:r>
              <a:rPr lang="ar-EG" b="1" dirty="0" smtClean="0">
                <a:solidFill>
                  <a:srgbClr val="00B0F0"/>
                </a:solidFill>
              </a:rPr>
              <a:t>الأقلام التي كانت معه. ما عدد الأقلام التي في حقيبته</a:t>
            </a:r>
            <a:r>
              <a:rPr lang="ar-EG" dirty="0" smtClean="0"/>
              <a:t>؟</a:t>
            </a:r>
            <a:endParaRPr lang="ar-EG" dirty="0"/>
          </a:p>
        </p:txBody>
      </p:sp>
      <p:sp>
        <p:nvSpPr>
          <p:cNvPr id="15" name="مستطيل 14"/>
          <p:cNvSpPr/>
          <p:nvPr/>
        </p:nvSpPr>
        <p:spPr>
          <a:xfrm>
            <a:off x="3000364" y="2428868"/>
            <a:ext cx="14918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>
                <a:solidFill>
                  <a:srgbClr val="FF0000"/>
                </a:solidFill>
              </a:rPr>
              <a:t>٨ أقلام</a:t>
            </a:r>
            <a:endParaRPr lang="ar-EG" sz="3600" b="1" dirty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2143108" y="3282735"/>
            <a:ext cx="6357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b="1" dirty="0" smtClean="0">
                <a:solidFill>
                  <a:srgbClr val="00B0F0"/>
                </a:solidFill>
              </a:rPr>
              <a:t>من بين ٦٠ كتابا على رف، يوجد ٢٤ كتابا علم ﹰﹼ يا. ما النسبة المئوية للكتب</a:t>
            </a:r>
          </a:p>
          <a:p>
            <a:r>
              <a:rPr lang="ar-EG" b="1" dirty="0" smtClean="0">
                <a:solidFill>
                  <a:srgbClr val="00B0F0"/>
                </a:solidFill>
              </a:rPr>
              <a:t>العلمية؟</a:t>
            </a:r>
            <a:endParaRPr lang="ar-EG" b="1" dirty="0">
              <a:solidFill>
                <a:srgbClr val="00B0F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3214678" y="3643314"/>
            <a:ext cx="15759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4000" dirty="0" smtClean="0">
                <a:solidFill>
                  <a:srgbClr val="FF0000"/>
                </a:solidFill>
              </a:rPr>
              <a:t>٠ </a:t>
            </a:r>
            <a:r>
              <a:rPr lang="ar-SA" sz="4000" dirty="0" smtClean="0">
                <a:solidFill>
                  <a:srgbClr val="FF0000"/>
                </a:solidFill>
              </a:rPr>
              <a:t>4</a:t>
            </a:r>
            <a:r>
              <a:rPr lang="ar-EG" sz="4000" dirty="0" smtClean="0">
                <a:solidFill>
                  <a:srgbClr val="FF0000"/>
                </a:solidFill>
              </a:rPr>
              <a:t>%</a:t>
            </a:r>
            <a:endParaRPr lang="ar-EG" sz="4000" dirty="0">
              <a:solidFill>
                <a:srgbClr val="FF000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2357422" y="4429132"/>
            <a:ext cx="6072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b="1" dirty="0" smtClean="0">
                <a:solidFill>
                  <a:srgbClr val="00B0F0"/>
                </a:solidFill>
              </a:rPr>
              <a:t>حذاء معروض للبيع كما هو موضح في</a:t>
            </a:r>
            <a:r>
              <a:rPr lang="ar-SA" b="1" dirty="0" smtClean="0">
                <a:solidFill>
                  <a:srgbClr val="00B0F0"/>
                </a:solidFill>
              </a:rPr>
              <a:t> </a:t>
            </a:r>
            <a:r>
              <a:rPr lang="ar-EG" b="1" dirty="0" smtClean="0">
                <a:solidFill>
                  <a:srgbClr val="00B0F0"/>
                </a:solidFill>
              </a:rPr>
              <a:t>الصورة، فإذا كان هذا السعر يمثل</a:t>
            </a:r>
          </a:p>
          <a:p>
            <a:r>
              <a:rPr lang="ar-EG" b="1" dirty="0" smtClean="0">
                <a:solidFill>
                  <a:srgbClr val="00B0F0"/>
                </a:solidFill>
              </a:rPr>
              <a:t>٧٥ % من السعر الأصلي، فما سعره</a:t>
            </a:r>
            <a:r>
              <a:rPr lang="ar-SA" b="1" dirty="0" smtClean="0">
                <a:solidFill>
                  <a:srgbClr val="00B0F0"/>
                </a:solidFill>
              </a:rPr>
              <a:t> </a:t>
            </a:r>
            <a:r>
              <a:rPr lang="ar-EG" b="1" dirty="0" smtClean="0">
                <a:solidFill>
                  <a:srgbClr val="00B0F0"/>
                </a:solidFill>
              </a:rPr>
              <a:t>الأصلي؟</a:t>
            </a:r>
            <a:endParaRPr lang="ar-EG" b="1" dirty="0">
              <a:solidFill>
                <a:srgbClr val="00B0F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3143240" y="4929198"/>
            <a:ext cx="12490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</a:t>
            </a:r>
            <a:r>
              <a:rPr lang="ar-EG" sz="3200" b="1" dirty="0" smtClean="0">
                <a:solidFill>
                  <a:srgbClr val="FF0000"/>
                </a:solidFill>
              </a:rPr>
              <a:t>٨ ريال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0034" y="4000504"/>
            <a:ext cx="2262191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1437859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0"/>
            <a:ext cx="59531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71802" y="1142984"/>
            <a:ext cx="32194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مربع نص 15"/>
          <p:cNvSpPr txBox="1"/>
          <p:nvPr/>
        </p:nvSpPr>
        <p:spPr>
          <a:xfrm>
            <a:off x="2071670" y="2500306"/>
            <a:ext cx="5143536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b="1" dirty="0" smtClean="0"/>
              <a:t>أحل مسائل تطبيقية على النسبة المئوية</a:t>
            </a:r>
            <a:endParaRPr lang="ar-EG" sz="6000" b="1" dirty="0"/>
          </a:p>
        </p:txBody>
      </p:sp>
    </p:spTree>
    <p:extLst>
      <p:ext uri="{BB962C8B-B14F-4D97-AF65-F5344CB8AC3E}">
        <p14:creationId xmlns="" xmlns:p14="http://schemas.microsoft.com/office/powerpoint/2010/main" val="17160886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ستطيل 7"/>
          <p:cNvSpPr/>
          <p:nvPr/>
        </p:nvSpPr>
        <p:spPr>
          <a:xfrm>
            <a:off x="2285984" y="1500174"/>
            <a:ext cx="6357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400" b="1" dirty="0" smtClean="0">
                <a:solidFill>
                  <a:schemeClr val="accent2">
                    <a:lumMod val="75000"/>
                  </a:schemeClr>
                </a:solidFill>
              </a:rPr>
              <a:t>يريد فارس شراء دراجة نارية ثمنها ٦١٣٥ ريا </a:t>
            </a:r>
            <a:r>
              <a:rPr lang="ar-EG" sz="2400" b="1" dirty="0" err="1" smtClean="0">
                <a:solidFill>
                  <a:schemeClr val="accent2">
                    <a:lumMod val="75000"/>
                  </a:schemeClr>
                </a:solidFill>
              </a:rPr>
              <a:t>ً</a:t>
            </a:r>
            <a:r>
              <a:rPr lang="ar-EG" sz="2400" b="1" dirty="0" smtClean="0">
                <a:solidFill>
                  <a:schemeClr val="accent2">
                    <a:lumMod val="75000"/>
                  </a:schemeClr>
                </a:solidFill>
              </a:rPr>
              <a:t> لا،</a:t>
            </a:r>
            <a:r>
              <a:rPr lang="ar-SA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ar-EG" sz="2400" b="1" dirty="0" smtClean="0">
                <a:solidFill>
                  <a:schemeClr val="accent2">
                    <a:lumMod val="75000"/>
                  </a:schemeClr>
                </a:solidFill>
              </a:rPr>
              <a:t>وقد أعلن المسوق لها عن زيادة في سعرها هذه</a:t>
            </a:r>
            <a:r>
              <a:rPr lang="ar-SA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ar-EG" sz="2000" b="1" dirty="0" smtClean="0">
                <a:solidFill>
                  <a:schemeClr val="accent2">
                    <a:lumMod val="75000"/>
                  </a:schemeClr>
                </a:solidFill>
              </a:rPr>
              <a:t>السنة </a:t>
            </a:r>
            <a:r>
              <a:rPr lang="ar-EG" sz="2000" b="1" dirty="0" err="1" smtClean="0">
                <a:solidFill>
                  <a:schemeClr val="accent2">
                    <a:lumMod val="75000"/>
                  </a:schemeClr>
                </a:solidFill>
              </a:rPr>
              <a:t>ُ</a:t>
            </a:r>
            <a:r>
              <a:rPr lang="ar-EG" sz="2000" b="1" dirty="0" smtClean="0">
                <a:solidFill>
                  <a:schemeClr val="accent2">
                    <a:lumMod val="75000"/>
                  </a:schemeClr>
                </a:solidFill>
              </a:rPr>
              <a:t> تقدر </a:t>
            </a:r>
            <a:r>
              <a:rPr lang="ar-EG" sz="2000" b="1" dirty="0" err="1" smtClean="0">
                <a:solidFill>
                  <a:schemeClr val="accent2">
                    <a:lumMod val="75000"/>
                  </a:schemeClr>
                </a:solidFill>
              </a:rPr>
              <a:t>ب</a:t>
            </a:r>
            <a:r>
              <a:rPr lang="ar-EG" sz="2000" b="1" dirty="0" smtClean="0">
                <a:solidFill>
                  <a:schemeClr val="accent2">
                    <a:lumMod val="75000"/>
                  </a:schemeClr>
                </a:solidFill>
              </a:rPr>
              <a:t> ٤٫٢٥</a:t>
            </a:r>
            <a:r>
              <a:rPr lang="ar-EG" sz="2400" b="1" dirty="0" smtClean="0">
                <a:solidFill>
                  <a:schemeClr val="accent2">
                    <a:lumMod val="75000"/>
                  </a:schemeClr>
                </a:solidFill>
              </a:rPr>
              <a:t> %.</a:t>
            </a:r>
            <a:endParaRPr lang="ar-EG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00892" y="857232"/>
            <a:ext cx="1824042" cy="573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1357298"/>
            <a:ext cx="192405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مستطيل 12"/>
          <p:cNvSpPr/>
          <p:nvPr/>
        </p:nvSpPr>
        <p:spPr>
          <a:xfrm>
            <a:off x="2071670" y="2285992"/>
            <a:ext cx="65722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dirty="0" smtClean="0"/>
              <a:t>1- </a:t>
            </a:r>
            <a:r>
              <a:rPr lang="ar-EG" sz="2400" dirty="0" smtClean="0"/>
              <a:t>احسب مقدار الزيادة في السعر بإيجاد ٤٫٢٥ % من</a:t>
            </a:r>
            <a:r>
              <a:rPr lang="ar-SA" sz="2400" dirty="0" smtClean="0"/>
              <a:t> </a:t>
            </a:r>
            <a:r>
              <a:rPr lang="ar-EG" sz="2400" dirty="0" smtClean="0"/>
              <a:t>٦١٣٥ . قرب</a:t>
            </a:r>
            <a:r>
              <a:rPr lang="ar-SA" sz="2400" dirty="0" smtClean="0"/>
              <a:t> </a:t>
            </a:r>
            <a:r>
              <a:rPr lang="ar-EG" sz="2400" dirty="0" smtClean="0"/>
              <a:t>الجواب إلى أقرب جزء من مئة.</a:t>
            </a:r>
            <a:endParaRPr lang="ar-SA" sz="2400" dirty="0" smtClean="0"/>
          </a:p>
          <a:p>
            <a:endParaRPr lang="ar-EG" sz="2400" dirty="0" smtClean="0"/>
          </a:p>
          <a:p>
            <a:r>
              <a:rPr lang="ar-SA" sz="2400" dirty="0" smtClean="0"/>
              <a:t>2- </a:t>
            </a:r>
            <a:r>
              <a:rPr lang="ar-EG" sz="2400" dirty="0" smtClean="0"/>
              <a:t> ما السعر الجديد للدراجة بعد إضافة مقدار الزيادة؟</a:t>
            </a:r>
            <a:endParaRPr lang="ar-SA" sz="2400" dirty="0" smtClean="0"/>
          </a:p>
          <a:p>
            <a:endParaRPr lang="ar-EG" sz="2400" dirty="0" smtClean="0"/>
          </a:p>
          <a:p>
            <a:r>
              <a:rPr lang="ar-SA" sz="2400" dirty="0" smtClean="0"/>
              <a:t>3- </a:t>
            </a:r>
            <a:r>
              <a:rPr lang="ar-EG" sz="2400" dirty="0" smtClean="0"/>
              <a:t> اضرب ١٫٠٤٢٥ في ٦١٣٥ . ما النتيجة مقارن </a:t>
            </a:r>
            <a:r>
              <a:rPr lang="ar-EG" sz="2400" dirty="0" err="1" smtClean="0"/>
              <a:t>ً</a:t>
            </a:r>
            <a:r>
              <a:rPr lang="ar-EG" sz="2400" dirty="0" smtClean="0"/>
              <a:t> ة مع إجابتك في ( ٢) أعلاه؟</a:t>
            </a:r>
            <a:endParaRPr lang="ar-EG" sz="2400" dirty="0"/>
          </a:p>
        </p:txBody>
      </p:sp>
      <p:sp>
        <p:nvSpPr>
          <p:cNvPr id="14" name="مستطيل 13"/>
          <p:cNvSpPr/>
          <p:nvPr/>
        </p:nvSpPr>
        <p:spPr>
          <a:xfrm>
            <a:off x="2708827" y="2749070"/>
            <a:ext cx="18405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400" b="1" dirty="0" smtClean="0">
                <a:solidFill>
                  <a:srgbClr val="FF0000"/>
                </a:solidFill>
              </a:rPr>
              <a:t>٢٦٠٫٧٤ ريا </a:t>
            </a:r>
            <a:r>
              <a:rPr lang="ar-EG" sz="2400" b="1" dirty="0" err="1" smtClean="0">
                <a:solidFill>
                  <a:srgbClr val="FF0000"/>
                </a:solidFill>
              </a:rPr>
              <a:t>ً</a:t>
            </a:r>
            <a:r>
              <a:rPr lang="ar-EG" sz="2400" b="1" dirty="0" smtClean="0">
                <a:solidFill>
                  <a:srgbClr val="FF0000"/>
                </a:solidFill>
              </a:rPr>
              <a:t> لا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2021488" y="3392012"/>
            <a:ext cx="1253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400" dirty="0" smtClean="0">
                <a:solidFill>
                  <a:srgbClr val="FF0000"/>
                </a:solidFill>
              </a:rPr>
              <a:t>٦٣٩٥٫٧٤</a:t>
            </a:r>
            <a:endParaRPr lang="ar-EG" sz="2400" dirty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4500562" y="4535020"/>
            <a:ext cx="1285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800" dirty="0" smtClean="0">
                <a:solidFill>
                  <a:srgbClr val="FF0000"/>
                </a:solidFill>
              </a:rPr>
              <a:t>متساوية</a:t>
            </a:r>
            <a:endParaRPr lang="ar-EG" sz="2800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357290" y="5143512"/>
            <a:ext cx="7286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000" b="1" dirty="0" smtClean="0">
                <a:solidFill>
                  <a:srgbClr val="FF0000"/>
                </a:solidFill>
              </a:rPr>
              <a:t>الزيادة </a:t>
            </a:r>
            <a:r>
              <a:rPr lang="ar-EG" sz="2000" b="1" dirty="0" smtClean="0"/>
              <a:t>في السعر: هي القيمة التي تضاف إلى سعر السلعة الأصلي. فيصبح سعرها</a:t>
            </a:r>
          </a:p>
          <a:p>
            <a:r>
              <a:rPr lang="ar-EG" sz="2000" dirty="0" smtClean="0"/>
              <a:t>الجديد بعد الزيادة مساو </a:t>
            </a:r>
            <a:r>
              <a:rPr lang="ar-EG" sz="2000" dirty="0" err="1" smtClean="0"/>
              <a:t>ً</a:t>
            </a:r>
            <a:r>
              <a:rPr lang="ar-EG" sz="2000" dirty="0" smtClean="0"/>
              <a:t> يا السعر الأصلي زائد مقدار الزيادة.</a:t>
            </a:r>
            <a:endParaRPr lang="ar-EG" sz="2000" dirty="0"/>
          </a:p>
        </p:txBody>
      </p:sp>
    </p:spTree>
    <p:extLst>
      <p:ext uri="{BB962C8B-B14F-4D97-AF65-F5344CB8AC3E}">
        <p14:creationId xmlns="" xmlns:p14="http://schemas.microsoft.com/office/powerpoint/2010/main" val="2470907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5" grpId="0"/>
      <p:bldP spid="16" grpId="0"/>
      <p:bldP spid="1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58016" y="785794"/>
            <a:ext cx="189548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ستطيل 8"/>
          <p:cNvSpPr/>
          <p:nvPr/>
        </p:nvSpPr>
        <p:spPr>
          <a:xfrm>
            <a:off x="3196694" y="785794"/>
            <a:ext cx="3677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400" b="1" dirty="0" smtClean="0">
                <a:solidFill>
                  <a:srgbClr val="FF0000"/>
                </a:solidFill>
                <a:latin typeface="AXtIchbilia" pitchFamily="2" charset="2"/>
              </a:rPr>
              <a:t></a:t>
            </a:r>
            <a:endParaRPr lang="ar-EG" sz="2400" b="1" dirty="0">
              <a:solidFill>
                <a:srgbClr val="FF0000"/>
              </a:solidFill>
              <a:latin typeface="AXtIchbilia" pitchFamily="2" charset="2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1785918" y="1357298"/>
            <a:ext cx="69294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 smtClean="0">
                <a:solidFill>
                  <a:schemeClr val="tx2">
                    <a:lumMod val="75000"/>
                  </a:schemeClr>
                </a:solidFill>
              </a:rPr>
              <a:t>أجهزة :</a:t>
            </a:r>
            <a:r>
              <a:rPr lang="ar-SA" b="1" dirty="0" smtClean="0"/>
              <a:t>  </a:t>
            </a:r>
            <a:r>
              <a:rPr lang="ar-EG" sz="2000" b="1" dirty="0" smtClean="0">
                <a:solidFill>
                  <a:schemeClr val="accent6">
                    <a:lumMod val="75000"/>
                  </a:schemeClr>
                </a:solidFill>
              </a:rPr>
              <a:t>كان ثمن جهاز تسجيل في العام الماضي</a:t>
            </a:r>
            <a:r>
              <a:rPr lang="ar-SA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ar-EG" sz="2000" b="1" dirty="0" smtClean="0">
                <a:solidFill>
                  <a:schemeClr val="accent6">
                    <a:lumMod val="75000"/>
                  </a:schemeClr>
                </a:solidFill>
              </a:rPr>
              <a:t>٤٠٠ ريال، وارتفع سعره</a:t>
            </a:r>
          </a:p>
          <a:p>
            <a:r>
              <a:rPr lang="ar-EG" sz="2000" b="1" dirty="0" smtClean="0">
                <a:solidFill>
                  <a:schemeClr val="accent6">
                    <a:lumMod val="75000"/>
                  </a:schemeClr>
                </a:solidFill>
              </a:rPr>
              <a:t>هذه السنة بنسبة ٥٫٧٥ %، فما السعر الجديد للجهاز بعد الزيادة؟</a:t>
            </a:r>
            <a:endParaRPr lang="ar-EG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22720" y="2071678"/>
            <a:ext cx="176412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مستطيل 13"/>
          <p:cNvSpPr/>
          <p:nvPr/>
        </p:nvSpPr>
        <p:spPr>
          <a:xfrm>
            <a:off x="3643306" y="2143116"/>
            <a:ext cx="32544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000" b="1" dirty="0" smtClean="0"/>
              <a:t>اجمع مقدار الزيادة إلى السعر الأصلي</a:t>
            </a:r>
            <a:endParaRPr lang="ar-EG" sz="2000" dirty="0"/>
          </a:p>
        </p:txBody>
      </p:sp>
      <p:grpSp>
        <p:nvGrpSpPr>
          <p:cNvPr id="17" name="مجموعة 16"/>
          <p:cNvGrpSpPr/>
          <p:nvPr/>
        </p:nvGrpSpPr>
        <p:grpSpPr>
          <a:xfrm>
            <a:off x="714348" y="2512164"/>
            <a:ext cx="7786710" cy="1631216"/>
            <a:chOff x="714348" y="2714620"/>
            <a:chExt cx="7786710" cy="1631216"/>
          </a:xfrm>
        </p:grpSpPr>
        <p:sp>
          <p:nvSpPr>
            <p:cNvPr id="15" name="مستطيل 14"/>
            <p:cNvSpPr/>
            <p:nvPr/>
          </p:nvSpPr>
          <p:spPr>
            <a:xfrm>
              <a:off x="2643174" y="2714620"/>
              <a:ext cx="5857884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EG" sz="2000" b="1" dirty="0" smtClean="0"/>
                <a:t>أولا: أوجد مقدار الزيادة.</a:t>
              </a:r>
            </a:p>
            <a:p>
              <a:r>
                <a:rPr lang="ar-EG" sz="2000" dirty="0" smtClean="0"/>
                <a:t>٥٫٧٥ % من ٤٠٠ ريا </a:t>
              </a:r>
              <a:r>
                <a:rPr lang="ar-EG" sz="2000" dirty="0" err="1" smtClean="0"/>
                <a:t>ٍ</a:t>
              </a:r>
              <a:r>
                <a:rPr lang="ar-EG" sz="2000" dirty="0" smtClean="0"/>
                <a:t> ل = ٤٠٠ × ٠٫٠٥٧٥</a:t>
              </a:r>
              <a:r>
                <a:rPr lang="ar-SA" sz="2000" dirty="0" smtClean="0"/>
                <a:t>                    </a:t>
              </a:r>
              <a:endParaRPr lang="ar-EG" sz="2000" dirty="0" smtClean="0"/>
            </a:p>
            <a:p>
              <a:r>
                <a:rPr lang="ar-SA" sz="2000" dirty="0" smtClean="0"/>
                <a:t>                                </a:t>
              </a:r>
              <a:r>
                <a:rPr lang="ar-EG" sz="2000" dirty="0" smtClean="0"/>
                <a:t>= ٢٣ ريا </a:t>
              </a:r>
              <a:r>
                <a:rPr lang="ar-SA" sz="2000" dirty="0" smtClean="0"/>
                <a:t>لا</a:t>
              </a:r>
              <a:r>
                <a:rPr lang="ar-EG" sz="2000" dirty="0" smtClean="0"/>
                <a:t>ً</a:t>
              </a:r>
            </a:p>
            <a:p>
              <a:r>
                <a:rPr lang="ar-EG" sz="2000" b="1" dirty="0" smtClean="0"/>
                <a:t>ثانيا: اجمع مقدار الزيادة إلى السعر الأصلي.</a:t>
              </a:r>
            </a:p>
            <a:p>
              <a:r>
                <a:rPr lang="ar-EG" sz="2000" dirty="0" smtClean="0"/>
                <a:t>٢٣ ريا </a:t>
              </a:r>
              <a:r>
                <a:rPr lang="ar-EG" sz="2000" dirty="0" err="1" smtClean="0"/>
                <a:t>ً</a:t>
              </a:r>
              <a:r>
                <a:rPr lang="ar-EG" sz="2000" dirty="0" smtClean="0"/>
                <a:t> لا + ٤٠٠ ريا </a:t>
              </a:r>
              <a:r>
                <a:rPr lang="ar-EG" sz="2000" dirty="0" err="1" smtClean="0"/>
                <a:t>ٍ</a:t>
              </a:r>
              <a:r>
                <a:rPr lang="ar-EG" sz="2000" dirty="0" smtClean="0"/>
                <a:t> ل = ٤٢٣ ريالا.</a:t>
              </a:r>
              <a:endParaRPr lang="ar-EG" sz="2000" dirty="0"/>
            </a:p>
          </p:txBody>
        </p:sp>
        <p:sp>
          <p:nvSpPr>
            <p:cNvPr id="16" name="مستطيل 15"/>
            <p:cNvSpPr/>
            <p:nvPr/>
          </p:nvSpPr>
          <p:spPr>
            <a:xfrm>
              <a:off x="714348" y="3143248"/>
              <a:ext cx="3429024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EG" dirty="0" smtClean="0">
                  <a:solidFill>
                    <a:srgbClr val="00B0F0"/>
                  </a:solidFill>
                </a:rPr>
                <a:t>اكتب ٥٫٧٥ % على</a:t>
              </a:r>
              <a:endParaRPr lang="ar-SA" dirty="0" smtClean="0">
                <a:solidFill>
                  <a:srgbClr val="00B0F0"/>
                </a:solidFill>
              </a:endParaRPr>
            </a:p>
            <a:p>
              <a:r>
                <a:rPr lang="ar-EG" dirty="0" smtClean="0">
                  <a:solidFill>
                    <a:srgbClr val="00B0F0"/>
                  </a:solidFill>
                </a:rPr>
                <a:t> هيئة كسر عشري</a:t>
              </a:r>
            </a:p>
            <a:p>
              <a:r>
                <a:rPr lang="ar-EG" dirty="0" smtClean="0">
                  <a:solidFill>
                    <a:srgbClr val="00B0F0"/>
                  </a:solidFill>
                </a:rPr>
                <a:t>مقدار الزيادة ٢٣</a:t>
              </a:r>
            </a:p>
          </p:txBody>
        </p:sp>
      </p:grp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592513" y="4071942"/>
            <a:ext cx="1551487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مستطيل 17"/>
          <p:cNvSpPr/>
          <p:nvPr/>
        </p:nvSpPr>
        <p:spPr>
          <a:xfrm>
            <a:off x="3500430" y="4572008"/>
            <a:ext cx="49291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000" dirty="0" smtClean="0"/>
              <a:t>١٠٠ % + ٥٫٧٥ % = ١٠٥٫٧٥ %</a:t>
            </a:r>
          </a:p>
          <a:p>
            <a:r>
              <a:rPr lang="ar-EG" sz="2000" dirty="0" smtClean="0"/>
              <a:t>الثمن الكلي يساوي ١٠٥٫٧٥ % من السعر الأصلي.</a:t>
            </a:r>
          </a:p>
          <a:p>
            <a:r>
              <a:rPr lang="ar-EG" sz="2000" dirty="0" smtClean="0"/>
              <a:t>( ١٠٥٫٧٥ % من ٤٠٠ ريا </a:t>
            </a:r>
            <a:r>
              <a:rPr lang="ar-EG" sz="2000" dirty="0" err="1" smtClean="0"/>
              <a:t>ٍ</a:t>
            </a:r>
            <a:r>
              <a:rPr lang="ar-EG" sz="2000" dirty="0" smtClean="0"/>
              <a:t> ل) = ٤٠٠×١٫٠٥٧٥</a:t>
            </a:r>
          </a:p>
          <a:p>
            <a:r>
              <a:rPr lang="ar-EG" sz="2000" dirty="0" smtClean="0"/>
              <a:t>= ٤٢٣ ريا </a:t>
            </a:r>
            <a:r>
              <a:rPr lang="ar-EG" sz="2000" dirty="0" err="1" smtClean="0"/>
              <a:t>ً</a:t>
            </a:r>
            <a:r>
              <a:rPr lang="ar-EG" sz="2000" dirty="0" smtClean="0"/>
              <a:t> لا</a:t>
            </a:r>
            <a:endParaRPr lang="ar-EG" sz="2000" dirty="0"/>
          </a:p>
        </p:txBody>
      </p:sp>
      <p:sp>
        <p:nvSpPr>
          <p:cNvPr id="19" name="مستطيل 18"/>
          <p:cNvSpPr/>
          <p:nvPr/>
        </p:nvSpPr>
        <p:spPr>
          <a:xfrm>
            <a:off x="1285852" y="4357694"/>
            <a:ext cx="26997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000" dirty="0" smtClean="0">
                <a:solidFill>
                  <a:srgbClr val="00B0F0"/>
                </a:solidFill>
              </a:rPr>
              <a:t>اجمع نسبة الزيادة إلى ١٠٠ %</a:t>
            </a:r>
            <a:endParaRPr lang="ar-EG" sz="2000" dirty="0">
              <a:solidFill>
                <a:srgbClr val="00B0F0"/>
              </a:solidFill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571472" y="4857760"/>
            <a:ext cx="3256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dirty="0" smtClean="0">
                <a:solidFill>
                  <a:srgbClr val="00B0F0"/>
                </a:solidFill>
              </a:rPr>
              <a:t>اكتب ١٠٥٫٧٥ % على هيئة كسر عشري</a:t>
            </a:r>
            <a:endParaRPr lang="ar-EG" dirty="0">
              <a:solidFill>
                <a:srgbClr val="00B0F0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3214678" y="5572140"/>
            <a:ext cx="705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dirty="0" smtClean="0">
                <a:solidFill>
                  <a:srgbClr val="00B0F0"/>
                </a:solidFill>
              </a:rPr>
              <a:t>اضرب</a:t>
            </a:r>
            <a:endParaRPr lang="ar-EG" dirty="0">
              <a:solidFill>
                <a:srgbClr val="00B0F0"/>
              </a:solidFill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3879783" y="4214818"/>
            <a:ext cx="3581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000" b="1" dirty="0" smtClean="0"/>
              <a:t>اجمع النسبة المئوية للزيادة إلى ١٠٠ %</a:t>
            </a:r>
            <a:endParaRPr lang="ar-EG" sz="2000" dirty="0"/>
          </a:p>
        </p:txBody>
      </p:sp>
      <p:sp>
        <p:nvSpPr>
          <p:cNvPr id="23" name="مستطيل 22"/>
          <p:cNvSpPr/>
          <p:nvPr/>
        </p:nvSpPr>
        <p:spPr>
          <a:xfrm>
            <a:off x="3240254" y="5786454"/>
            <a:ext cx="50497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000" b="1" dirty="0" smtClean="0"/>
              <a:t>إذن السعر الجديد لجهاز التسجيل هذه السنة هو ٤٢٣ ريالا.</a:t>
            </a:r>
            <a:endParaRPr lang="ar-EG" sz="2000" b="1" dirty="0"/>
          </a:p>
        </p:txBody>
      </p:sp>
    </p:spTree>
    <p:extLst>
      <p:ext uri="{BB962C8B-B14F-4D97-AF65-F5344CB8AC3E}">
        <p14:creationId xmlns="" xmlns:p14="http://schemas.microsoft.com/office/powerpoint/2010/main" val="5904834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4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388" y="785794"/>
            <a:ext cx="237172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مستطيل 12"/>
          <p:cNvSpPr/>
          <p:nvPr/>
        </p:nvSpPr>
        <p:spPr>
          <a:xfrm>
            <a:off x="1928794" y="1357298"/>
            <a:ext cx="6786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b="1" dirty="0" smtClean="0">
                <a:solidFill>
                  <a:schemeClr val="accent6">
                    <a:lumMod val="75000"/>
                  </a:schemeClr>
                </a:solidFill>
              </a:rPr>
              <a:t>في كلٍّ من الحالات التالية، أوجد السعر الجديد، وق </a:t>
            </a:r>
            <a:r>
              <a:rPr lang="ar-EG" b="1" dirty="0" err="1" smtClean="0">
                <a:solidFill>
                  <a:schemeClr val="accent6">
                    <a:lumMod val="75000"/>
                  </a:schemeClr>
                </a:solidFill>
              </a:rPr>
              <a:t>ّ</a:t>
            </a:r>
            <a:r>
              <a:rPr lang="ar-EG" b="1" dirty="0" smtClean="0">
                <a:solidFill>
                  <a:schemeClr val="accent6">
                    <a:lumMod val="75000"/>
                  </a:schemeClr>
                </a:solidFill>
              </a:rPr>
              <a:t> رب الإجابة إلى أقرب جزء من مئة:</a:t>
            </a:r>
            <a:endParaRPr lang="ar-E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7801346" y="1857364"/>
            <a:ext cx="891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dirty="0" smtClean="0">
                <a:latin typeface="AXtCHarly" pitchFamily="2" charset="2"/>
              </a:rPr>
              <a:t> </a:t>
            </a:r>
            <a:r>
              <a:rPr lang="ar-EG" dirty="0" smtClean="0">
                <a:latin typeface="AXtCHarly" pitchFamily="2" charset="2"/>
              </a:rPr>
              <a:t></a:t>
            </a:r>
            <a:r>
              <a:rPr lang="ar-SA" dirty="0" smtClean="0">
                <a:latin typeface="AXtCHarly" pitchFamily="2" charset="2"/>
              </a:rPr>
              <a:t>:</a:t>
            </a:r>
            <a:endParaRPr lang="ar-EG" dirty="0">
              <a:latin typeface="AXtCHarly" pitchFamily="2" charset="2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3853231" y="1857364"/>
            <a:ext cx="41617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 smtClean="0"/>
              <a:t> 1- </a:t>
            </a:r>
            <a:r>
              <a:rPr lang="ar-EG" sz="2000" dirty="0" smtClean="0"/>
              <a:t>كراسة بقيمة ٢٫٩٥ ريال، ونسبة الزيادة ٥%.</a:t>
            </a:r>
            <a:endParaRPr lang="ar-EG" sz="2000" dirty="0"/>
          </a:p>
        </p:txBody>
      </p:sp>
      <p:sp>
        <p:nvSpPr>
          <p:cNvPr id="16" name="مستطيل 15"/>
          <p:cNvSpPr/>
          <p:nvPr/>
        </p:nvSpPr>
        <p:spPr>
          <a:xfrm>
            <a:off x="3500430" y="1857364"/>
            <a:ext cx="6703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000" dirty="0" smtClean="0">
                <a:solidFill>
                  <a:srgbClr val="FF0000"/>
                </a:solidFill>
              </a:rPr>
              <a:t>٣٫١٠</a:t>
            </a:r>
            <a:endParaRPr lang="ar-EG" sz="2000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3500168" y="2385948"/>
            <a:ext cx="44294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 smtClean="0"/>
              <a:t>2- </a:t>
            </a:r>
            <a:r>
              <a:rPr lang="ar-EG" sz="2000" dirty="0" smtClean="0"/>
              <a:t>علبة زيت بقيمة ١٩ ريالاّ، ونسبة الزيادة ٢٥ %.</a:t>
            </a:r>
            <a:endParaRPr lang="ar-EG" sz="2000" dirty="0"/>
          </a:p>
        </p:txBody>
      </p:sp>
      <p:sp>
        <p:nvSpPr>
          <p:cNvPr id="18" name="مستطيل 17"/>
          <p:cNvSpPr/>
          <p:nvPr/>
        </p:nvSpPr>
        <p:spPr>
          <a:xfrm>
            <a:off x="2643174" y="2357430"/>
            <a:ext cx="9300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400" dirty="0" smtClean="0">
                <a:solidFill>
                  <a:srgbClr val="FF0000"/>
                </a:solidFill>
              </a:rPr>
              <a:t>٢٣٫٧٥</a:t>
            </a:r>
            <a:endParaRPr lang="ar-EG" sz="2400" dirty="0">
              <a:solidFill>
                <a:srgbClr val="FF000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3236578" y="3028890"/>
            <a:ext cx="47644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 smtClean="0"/>
              <a:t>3- </a:t>
            </a:r>
            <a:r>
              <a:rPr lang="ar-EG" sz="2000" dirty="0" smtClean="0"/>
              <a:t>حقيبة بقيمة ١١٩٫٥ ريالا، ونسبة التخفيض ٢٠ %.</a:t>
            </a:r>
            <a:endParaRPr lang="ar-EG" sz="2000" dirty="0"/>
          </a:p>
        </p:txBody>
      </p:sp>
      <p:sp>
        <p:nvSpPr>
          <p:cNvPr id="20" name="مستطيل 19"/>
          <p:cNvSpPr/>
          <p:nvPr/>
        </p:nvSpPr>
        <p:spPr>
          <a:xfrm>
            <a:off x="7993707" y="3000372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XtCHarly" pitchFamily="2" charset="2"/>
              </a:rPr>
              <a:t>2</a:t>
            </a:r>
            <a:r>
              <a:rPr lang="ar-EG" dirty="0" smtClean="0">
                <a:latin typeface="AXtCHarly" pitchFamily="2" charset="2"/>
              </a:rPr>
              <a:t></a:t>
            </a:r>
            <a:r>
              <a:rPr lang="ar-SA" dirty="0" smtClean="0">
                <a:latin typeface="AXtCHarly" pitchFamily="2" charset="2"/>
              </a:rPr>
              <a:t>:</a:t>
            </a:r>
            <a:endParaRPr lang="ar-EG" dirty="0">
              <a:latin typeface="AXtCHarly" pitchFamily="2" charset="2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2608117" y="3000372"/>
            <a:ext cx="801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400" b="1" dirty="0" smtClean="0">
                <a:solidFill>
                  <a:srgbClr val="FF0000"/>
                </a:solidFill>
              </a:rPr>
              <a:t>٩٥٫٦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1571604" y="3714752"/>
            <a:ext cx="6500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dirty="0" smtClean="0"/>
              <a:t>4- </a:t>
            </a:r>
            <a:r>
              <a:rPr lang="ar-EG" sz="2000" dirty="0" smtClean="0"/>
              <a:t>هاتف </a:t>
            </a:r>
            <a:r>
              <a:rPr lang="ar-EG" sz="2000" dirty="0" err="1" smtClean="0"/>
              <a:t>ن</a:t>
            </a:r>
            <a:r>
              <a:rPr lang="ar-EG" sz="2000" dirty="0" smtClean="0"/>
              <a:t> ّ قال عرض في قسم التخفيضات بمبلغ ٢٠٥٫٥٠ ريالات. و نسبة التخفيض ٣٠ %.</a:t>
            </a:r>
            <a:endParaRPr lang="ar-EG" sz="2000" dirty="0"/>
          </a:p>
        </p:txBody>
      </p:sp>
      <p:sp>
        <p:nvSpPr>
          <p:cNvPr id="23" name="مستطيل 22"/>
          <p:cNvSpPr/>
          <p:nvPr/>
        </p:nvSpPr>
        <p:spPr>
          <a:xfrm>
            <a:off x="4786314" y="4071942"/>
            <a:ext cx="13227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000" dirty="0" smtClean="0">
                <a:solidFill>
                  <a:srgbClr val="FF0000"/>
                </a:solidFill>
              </a:rPr>
              <a:t>١٤٣٫٨٥ ريال</a:t>
            </a:r>
            <a:endParaRPr lang="ar-EG" sz="2000" dirty="0">
              <a:solidFill>
                <a:srgbClr val="FF0000"/>
              </a:solidFill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1714512" y="4572008"/>
            <a:ext cx="65008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dirty="0" smtClean="0">
                <a:solidFill>
                  <a:srgbClr val="0070C0"/>
                </a:solidFill>
              </a:rPr>
              <a:t>5- الزكاة : </a:t>
            </a:r>
            <a:r>
              <a:rPr lang="ar-EG" sz="2000" dirty="0" smtClean="0"/>
              <a:t>مقدار الزكاة التي دفعها محمد لمستحقيها ٤٥٠ ريالا. كم كان رصيده وقت دفعها؟</a:t>
            </a:r>
            <a:endParaRPr lang="ar-EG" dirty="0"/>
          </a:p>
        </p:txBody>
      </p:sp>
      <p:sp>
        <p:nvSpPr>
          <p:cNvPr id="25" name="مستطيل 24"/>
          <p:cNvSpPr/>
          <p:nvPr/>
        </p:nvSpPr>
        <p:spPr>
          <a:xfrm>
            <a:off x="5365136" y="5143512"/>
            <a:ext cx="8579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000" dirty="0" smtClean="0">
                <a:solidFill>
                  <a:srgbClr val="FF0000"/>
                </a:solidFill>
              </a:rPr>
              <a:t>١٨٠٠٠</a:t>
            </a:r>
            <a:endParaRPr lang="ar-E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38364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15136" y="821856"/>
            <a:ext cx="208190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2" y="821856"/>
            <a:ext cx="3767150" cy="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9509" y="1398488"/>
            <a:ext cx="23526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0221" y="1960264"/>
            <a:ext cx="77152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338071" y="2536328"/>
            <a:ext cx="23717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23097" y="2607766"/>
            <a:ext cx="52101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66567" y="3299272"/>
            <a:ext cx="23145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51659" y="3299272"/>
            <a:ext cx="4476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561472" y="4062784"/>
            <a:ext cx="23145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17936" y="4120504"/>
            <a:ext cx="5029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8902" y="4797152"/>
            <a:ext cx="26860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9965" y="5271295"/>
            <a:ext cx="48672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39791" y="5689824"/>
            <a:ext cx="34766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00760" y="785794"/>
            <a:ext cx="279082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ستطيل 8"/>
          <p:cNvSpPr/>
          <p:nvPr/>
        </p:nvSpPr>
        <p:spPr>
          <a:xfrm>
            <a:off x="2714612" y="1357298"/>
            <a:ext cx="5572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b="1" dirty="0" smtClean="0">
                <a:solidFill>
                  <a:schemeClr val="accent6">
                    <a:lumMod val="75000"/>
                  </a:schemeClr>
                </a:solidFill>
              </a:rPr>
              <a:t>أوجد السعر الجديد، وقرب الإجابة إلى أقرب جزء من مئة:</a:t>
            </a:r>
            <a:endParaRPr lang="ar-EG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9718472">
            <a:off x="696221" y="807404"/>
            <a:ext cx="1909955" cy="129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مستطيل 12"/>
          <p:cNvSpPr/>
          <p:nvPr/>
        </p:nvSpPr>
        <p:spPr>
          <a:xfrm>
            <a:off x="5397405" y="1928802"/>
            <a:ext cx="32672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 smtClean="0"/>
              <a:t>1- </a:t>
            </a:r>
            <a:r>
              <a:rPr lang="ar-EG" sz="2000" dirty="0" smtClean="0"/>
              <a:t>آلة حاسبة بقيمة ٥٨ ريالا، وخصم.</a:t>
            </a:r>
            <a:endParaRPr lang="ar-EG" sz="2000" dirty="0"/>
          </a:p>
        </p:txBody>
      </p:sp>
      <p:sp>
        <p:nvSpPr>
          <p:cNvPr id="14" name="مستطيل 13"/>
          <p:cNvSpPr/>
          <p:nvPr/>
        </p:nvSpPr>
        <p:spPr>
          <a:xfrm>
            <a:off x="4572000" y="2643182"/>
            <a:ext cx="40719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 smtClean="0"/>
              <a:t>2- </a:t>
            </a:r>
            <a:r>
              <a:rPr lang="ar-EG" sz="2000" dirty="0" smtClean="0"/>
              <a:t>بطاقة اتصال بقيمة ٩٩ ريا </a:t>
            </a:r>
            <a:r>
              <a:rPr lang="ar-EG" sz="2000" dirty="0" err="1" smtClean="0"/>
              <a:t>ً</a:t>
            </a:r>
            <a:r>
              <a:rPr lang="ar-EG" sz="2000" dirty="0" smtClean="0"/>
              <a:t> لا، وزيادة ٥%.</a:t>
            </a:r>
            <a:endParaRPr lang="ar-EG" sz="2000" dirty="0"/>
          </a:p>
        </p:txBody>
      </p:sp>
      <p:sp>
        <p:nvSpPr>
          <p:cNvPr id="15" name="مستطيل 14"/>
          <p:cNvSpPr/>
          <p:nvPr/>
        </p:nvSpPr>
        <p:spPr>
          <a:xfrm>
            <a:off x="5357818" y="3286124"/>
            <a:ext cx="33249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 smtClean="0"/>
              <a:t>3- </a:t>
            </a:r>
            <a:r>
              <a:rPr lang="ar-EG" sz="2000" dirty="0" smtClean="0"/>
              <a:t>حاسوب بقيمة ١٥٠٠ ريال، وخصم.</a:t>
            </a:r>
            <a:endParaRPr lang="ar-EG" sz="2000" dirty="0"/>
          </a:p>
        </p:txBody>
      </p:sp>
      <p:sp>
        <p:nvSpPr>
          <p:cNvPr id="16" name="مستطيل 15"/>
          <p:cNvSpPr/>
          <p:nvPr/>
        </p:nvSpPr>
        <p:spPr>
          <a:xfrm>
            <a:off x="4857752" y="3857628"/>
            <a:ext cx="38090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 smtClean="0"/>
              <a:t>4- </a:t>
            </a:r>
            <a:r>
              <a:rPr lang="ar-EG" sz="2000" dirty="0" smtClean="0"/>
              <a:t>قلم بقيمة ١٢٫٢٥ ريالا، وزيادة ٦٠ %.</a:t>
            </a:r>
            <a:endParaRPr lang="ar-EG" sz="2000" dirty="0"/>
          </a:p>
        </p:txBody>
      </p:sp>
      <p:sp>
        <p:nvSpPr>
          <p:cNvPr id="17" name="مستطيل 16"/>
          <p:cNvSpPr/>
          <p:nvPr/>
        </p:nvSpPr>
        <p:spPr>
          <a:xfrm>
            <a:off x="4100790" y="2000240"/>
            <a:ext cx="11977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000" dirty="0" smtClean="0">
                <a:solidFill>
                  <a:srgbClr val="FF0000"/>
                </a:solidFill>
              </a:rPr>
              <a:t>٤٦٫٤ ريالا.</a:t>
            </a:r>
            <a:endParaRPr lang="ar-EG" sz="2000" dirty="0">
              <a:solidFill>
                <a:srgbClr val="FF000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2857488" y="2571744"/>
            <a:ext cx="17203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000" dirty="0" smtClean="0">
                <a:solidFill>
                  <a:srgbClr val="FF0000"/>
                </a:solidFill>
              </a:rPr>
              <a:t>١٠٣٫٩٥ ريالات .</a:t>
            </a:r>
            <a:endParaRPr lang="ar-EG" sz="2000" dirty="0">
              <a:solidFill>
                <a:srgbClr val="FF000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4045315" y="3286124"/>
            <a:ext cx="13211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000" dirty="0" smtClean="0">
                <a:solidFill>
                  <a:srgbClr val="FF0000"/>
                </a:solidFill>
              </a:rPr>
              <a:t>١٣٩٥ ريالا .</a:t>
            </a:r>
            <a:endParaRPr lang="ar-EG" sz="2000" dirty="0">
              <a:solidFill>
                <a:srgbClr val="FF0000"/>
              </a:solidFill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886476" y="3857628"/>
            <a:ext cx="11977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000" dirty="0" smtClean="0">
                <a:solidFill>
                  <a:srgbClr val="FF0000"/>
                </a:solidFill>
              </a:rPr>
              <a:t>١٩٫٦ ريالا </a:t>
            </a:r>
            <a:endParaRPr lang="ar-EG" sz="2000" dirty="0">
              <a:solidFill>
                <a:srgbClr val="FF0000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1500166" y="4357694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dirty="0" smtClean="0"/>
              <a:t>5- </a:t>
            </a:r>
            <a:r>
              <a:rPr lang="ar-EG" sz="2000" dirty="0" smtClean="0"/>
              <a:t>عرضت زجاجة عطر في التخفيضات </a:t>
            </a:r>
            <a:r>
              <a:rPr lang="ar-EG" sz="2000" dirty="0" err="1" smtClean="0"/>
              <a:t>ب</a:t>
            </a:r>
            <a:r>
              <a:rPr lang="ar-SA" sz="2000" dirty="0" smtClean="0"/>
              <a:t>ـ</a:t>
            </a:r>
            <a:r>
              <a:rPr lang="ar-EG" sz="2000" dirty="0" smtClean="0"/>
              <a:t> ٨٫٢٥ ريالات. إذا كان هذا السعر بعد</a:t>
            </a:r>
          </a:p>
          <a:p>
            <a:r>
              <a:rPr lang="ar-EG" sz="2000" dirty="0" smtClean="0"/>
              <a:t>التخفيض ٥٠ % من السعر الأصلي، فما السعر الأصلي مقربا إلى أقرب جزء من مئة؟</a:t>
            </a:r>
            <a:endParaRPr lang="ar-EG" sz="2000" dirty="0"/>
          </a:p>
        </p:txBody>
      </p:sp>
      <p:sp>
        <p:nvSpPr>
          <p:cNvPr id="22" name="مستطيل 21"/>
          <p:cNvSpPr/>
          <p:nvPr/>
        </p:nvSpPr>
        <p:spPr>
          <a:xfrm>
            <a:off x="4214810" y="5143512"/>
            <a:ext cx="14029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000" dirty="0" smtClean="0">
                <a:solidFill>
                  <a:srgbClr val="FF0000"/>
                </a:solidFill>
              </a:rPr>
              <a:t>١٦٫٥٠ ريالا .</a:t>
            </a:r>
            <a:endParaRPr lang="ar-EG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98414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71802" y="0"/>
            <a:ext cx="3476625" cy="623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3568" y="833439"/>
            <a:ext cx="7992888" cy="531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مستطيل 12"/>
          <p:cNvSpPr/>
          <p:nvPr/>
        </p:nvSpPr>
        <p:spPr>
          <a:xfrm>
            <a:off x="6346714" y="1038448"/>
            <a:ext cx="7889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400" b="1" dirty="0" smtClean="0">
                <a:solidFill>
                  <a:srgbClr val="FF0000"/>
                </a:solidFill>
              </a:rPr>
              <a:t>92,2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5797599" y="1253431"/>
            <a:ext cx="801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400" b="1" dirty="0" smtClean="0">
                <a:solidFill>
                  <a:srgbClr val="FF0000"/>
                </a:solidFill>
              </a:rPr>
              <a:t>53،3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5519392" y="1468414"/>
            <a:ext cx="5309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400" b="1" dirty="0" smtClean="0">
                <a:solidFill>
                  <a:srgbClr val="FF0000"/>
                </a:solidFill>
              </a:rPr>
              <a:t>20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6" name="شكل بيضاوي 15"/>
          <p:cNvSpPr/>
          <p:nvPr/>
        </p:nvSpPr>
        <p:spPr>
          <a:xfrm>
            <a:off x="8028384" y="2679776"/>
            <a:ext cx="242483" cy="1827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="" xmlns:p14="http://schemas.microsoft.com/office/powerpoint/2010/main" val="15253143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993" y="50582"/>
            <a:ext cx="4243670" cy="644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176" y="778992"/>
            <a:ext cx="4058267" cy="5501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00" y="859065"/>
            <a:ext cx="4212004" cy="2281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70" y="3248754"/>
            <a:ext cx="4036150" cy="2917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شكل بيضاوي 12"/>
          <p:cNvSpPr/>
          <p:nvPr/>
        </p:nvSpPr>
        <p:spPr>
          <a:xfrm>
            <a:off x="8275669" y="2608336"/>
            <a:ext cx="242483" cy="1827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                                                                                                     </a:t>
            </a:r>
            <a:endParaRPr lang="ar-EG" dirty="0"/>
          </a:p>
        </p:txBody>
      </p:sp>
      <p:sp>
        <p:nvSpPr>
          <p:cNvPr id="14" name="شكل بيضاوي 13"/>
          <p:cNvSpPr/>
          <p:nvPr/>
        </p:nvSpPr>
        <p:spPr>
          <a:xfrm>
            <a:off x="8186688" y="6054582"/>
            <a:ext cx="242483" cy="1827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                                                                                                     </a:t>
            </a:r>
            <a:endParaRPr lang="ar-EG" dirty="0"/>
          </a:p>
        </p:txBody>
      </p:sp>
      <p:sp>
        <p:nvSpPr>
          <p:cNvPr id="15" name="شكل بيضاوي 14"/>
          <p:cNvSpPr/>
          <p:nvPr/>
        </p:nvSpPr>
        <p:spPr>
          <a:xfrm>
            <a:off x="3984333" y="2939800"/>
            <a:ext cx="242483" cy="1827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                                                                                                     </a:t>
            </a:r>
            <a:endParaRPr lang="ar-EG" dirty="0"/>
          </a:p>
        </p:txBody>
      </p:sp>
      <p:sp>
        <p:nvSpPr>
          <p:cNvPr id="16" name="شكل بيضاوي 15"/>
          <p:cNvSpPr/>
          <p:nvPr/>
        </p:nvSpPr>
        <p:spPr>
          <a:xfrm>
            <a:off x="3969477" y="5157192"/>
            <a:ext cx="242483" cy="1827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                                                                                                     </a:t>
            </a:r>
            <a:endParaRPr lang="ar-EG" dirty="0"/>
          </a:p>
        </p:txBody>
      </p:sp>
    </p:spTree>
    <p:extLst>
      <p:ext uri="{BB962C8B-B14F-4D97-AF65-F5344CB8AC3E}">
        <p14:creationId xmlns="" xmlns:p14="http://schemas.microsoft.com/office/powerpoint/2010/main" val="7157344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993" y="50582"/>
            <a:ext cx="4243670" cy="644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768" y="857145"/>
            <a:ext cx="3743737" cy="2806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045" y="3663285"/>
            <a:ext cx="3831859" cy="2659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شكل بيضاوي 12"/>
          <p:cNvSpPr/>
          <p:nvPr/>
        </p:nvSpPr>
        <p:spPr>
          <a:xfrm>
            <a:off x="8261381" y="2554766"/>
            <a:ext cx="242483" cy="1827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                                                                                                     </a:t>
            </a:r>
            <a:endParaRPr lang="ar-EG" dirty="0"/>
          </a:p>
        </p:txBody>
      </p:sp>
      <p:sp>
        <p:nvSpPr>
          <p:cNvPr id="14" name="شكل بيضاوي 13"/>
          <p:cNvSpPr/>
          <p:nvPr/>
        </p:nvSpPr>
        <p:spPr>
          <a:xfrm>
            <a:off x="8258696" y="5551094"/>
            <a:ext cx="242483" cy="1827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                                                                                                     </a:t>
            </a:r>
            <a:endParaRPr lang="ar-EG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3638522" cy="2738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شكل بيضاوي 14"/>
          <p:cNvSpPr/>
          <p:nvPr/>
        </p:nvSpPr>
        <p:spPr>
          <a:xfrm>
            <a:off x="3693048" y="2886230"/>
            <a:ext cx="242483" cy="1827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                                                                                                     </a:t>
            </a:r>
            <a:endParaRPr lang="ar-EG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72" y="3645024"/>
            <a:ext cx="3620266" cy="2515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شكل بيضاوي 15"/>
          <p:cNvSpPr/>
          <p:nvPr/>
        </p:nvSpPr>
        <p:spPr>
          <a:xfrm>
            <a:off x="3491880" y="4840584"/>
            <a:ext cx="242483" cy="1827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                                                                                                     </a:t>
            </a:r>
            <a:endParaRPr lang="ar-EG" dirty="0"/>
          </a:p>
        </p:txBody>
      </p:sp>
    </p:spTree>
    <p:extLst>
      <p:ext uri="{BB962C8B-B14F-4D97-AF65-F5344CB8AC3E}">
        <p14:creationId xmlns="" xmlns:p14="http://schemas.microsoft.com/office/powerpoint/2010/main" val="34075224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993" y="50582"/>
            <a:ext cx="4243670" cy="644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861080"/>
            <a:ext cx="4061024" cy="25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شكل بيضاوي 12"/>
          <p:cNvSpPr/>
          <p:nvPr/>
        </p:nvSpPr>
        <p:spPr>
          <a:xfrm>
            <a:off x="8261381" y="2233440"/>
            <a:ext cx="242483" cy="1827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                                                                                                     </a:t>
            </a:r>
            <a:endParaRPr lang="ar-EG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429" y="3356992"/>
            <a:ext cx="4120278" cy="2877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6264428" y="4623519"/>
            <a:ext cx="10438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400" b="1" dirty="0" smtClean="0">
                <a:solidFill>
                  <a:srgbClr val="FF0000"/>
                </a:solidFill>
              </a:rPr>
              <a:t>28 ريال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5999245" y="5819552"/>
            <a:ext cx="13019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400" b="1" dirty="0" smtClean="0">
                <a:solidFill>
                  <a:srgbClr val="FF0000"/>
                </a:solidFill>
              </a:rPr>
              <a:t>13,5 ريال</a:t>
            </a:r>
            <a:endParaRPr lang="ar-EG" sz="2400" b="1" dirty="0">
              <a:solidFill>
                <a:srgbClr val="FF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48" y="966440"/>
            <a:ext cx="4120278" cy="502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1907678" y="3990208"/>
            <a:ext cx="8050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400" b="1" dirty="0" smtClean="0">
                <a:solidFill>
                  <a:srgbClr val="FF0000"/>
                </a:solidFill>
              </a:rPr>
              <a:t>75%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988741" y="4740000"/>
            <a:ext cx="5309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400" b="1" dirty="0" smtClean="0">
                <a:solidFill>
                  <a:srgbClr val="FF0000"/>
                </a:solidFill>
              </a:rPr>
              <a:t>59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971600" y="5661248"/>
            <a:ext cx="5309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400" b="1" dirty="0" smtClean="0">
                <a:solidFill>
                  <a:srgbClr val="FF0000"/>
                </a:solidFill>
              </a:rPr>
              <a:t>63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75224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/>
      <p:bldP spid="17" grpId="0"/>
      <p:bldP spid="1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2942047" y="3644875"/>
            <a:ext cx="4104456" cy="1224136"/>
          </a:xfrm>
        </p:spPr>
        <p:txBody>
          <a:bodyPr>
            <a:normAutofit/>
            <a:scene3d>
              <a:camera prst="orthographicFront"/>
              <a:lightRig rig="soft" dir="t"/>
            </a:scene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6600" dirty="0" smtClean="0">
                <a:solidFill>
                  <a:srgbClr val="FF0000"/>
                </a:solidFill>
              </a:rPr>
              <a:t>تم بحمد الله </a:t>
            </a:r>
            <a:endParaRPr lang="ar-SA" sz="6600" dirty="0">
              <a:solidFill>
                <a:srgbClr val="FF0000"/>
              </a:solidFill>
            </a:endParaRPr>
          </a:p>
        </p:txBody>
      </p:sp>
      <p:pic>
        <p:nvPicPr>
          <p:cNvPr id="35843" name="صورة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5229225"/>
            <a:ext cx="790098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5" descr="G:\نيازي\صور\Microsoft Clip Organizer\j0425738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1773238"/>
            <a:ext cx="1825625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584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584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968383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مستطيل 11"/>
          <p:cNvSpPr/>
          <p:nvPr/>
        </p:nvSpPr>
        <p:spPr>
          <a:xfrm>
            <a:off x="6572264" y="857232"/>
            <a:ext cx="2281394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اختر طريقتك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1571612"/>
            <a:ext cx="56388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3718" y="2714620"/>
            <a:ext cx="2199486" cy="72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36084" y="2714619"/>
            <a:ext cx="607220" cy="674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30685" y="3762381"/>
            <a:ext cx="2374905" cy="715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7989" y="3833818"/>
            <a:ext cx="566739" cy="566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44168" y="5000636"/>
            <a:ext cx="2442374" cy="74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5000636"/>
            <a:ext cx="728664" cy="661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ستطيل 12"/>
          <p:cNvSpPr/>
          <p:nvPr/>
        </p:nvSpPr>
        <p:spPr>
          <a:xfrm>
            <a:off x="8001024" y="857232"/>
            <a:ext cx="805029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تأكد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1643050"/>
            <a:ext cx="54959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60070" y="2428868"/>
            <a:ext cx="1550538" cy="614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2500306"/>
            <a:ext cx="336437" cy="453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12092" y="3400427"/>
            <a:ext cx="1769953" cy="614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28261" y="3471865"/>
            <a:ext cx="585109" cy="57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97778" y="4433897"/>
            <a:ext cx="1974741" cy="599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59410" y="2428868"/>
            <a:ext cx="1960114" cy="614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2500306"/>
            <a:ext cx="614364" cy="482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2460" y="3543303"/>
            <a:ext cx="2033252" cy="585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5820" y="3614741"/>
            <a:ext cx="511970" cy="482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54308" y="4433897"/>
            <a:ext cx="1974741" cy="62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4505335"/>
            <a:ext cx="1023940" cy="54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12888" y="4433897"/>
            <a:ext cx="1243356" cy="526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785794"/>
            <a:ext cx="52006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1571612"/>
            <a:ext cx="685804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1112" y="2714620"/>
            <a:ext cx="2072792" cy="282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643182"/>
            <a:ext cx="2343156" cy="286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2786058"/>
            <a:ext cx="1104902" cy="57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2548" y="3929066"/>
            <a:ext cx="501060" cy="352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36540" y="5072074"/>
            <a:ext cx="745166" cy="507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1287" y="2714620"/>
            <a:ext cx="1182713" cy="54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2297" y="3929066"/>
            <a:ext cx="653605" cy="513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4857759"/>
            <a:ext cx="1104903" cy="622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603091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6" name="مجموعة 5"/>
          <p:cNvGrpSpPr>
            <a:grpSpLocks/>
          </p:cNvGrpSpPr>
          <p:nvPr/>
        </p:nvGrpSpPr>
        <p:grpSpPr bwMode="auto">
          <a:xfrm>
            <a:off x="1889125" y="639603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445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785794"/>
            <a:ext cx="52006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6" name="مجموعة 15"/>
          <p:cNvGrpSpPr/>
          <p:nvPr/>
        </p:nvGrpSpPr>
        <p:grpSpPr>
          <a:xfrm>
            <a:off x="357158" y="1643050"/>
            <a:ext cx="8429684" cy="1842874"/>
            <a:chOff x="1000100" y="1643050"/>
            <a:chExt cx="7520016" cy="1257156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00100" y="1643050"/>
              <a:ext cx="7496175" cy="790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072066" y="2433481"/>
              <a:ext cx="3448050" cy="466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7" name="مستطيل 16"/>
          <p:cNvSpPr/>
          <p:nvPr/>
        </p:nvSpPr>
        <p:spPr>
          <a:xfrm>
            <a:off x="1500166" y="4214818"/>
            <a:ext cx="64524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31% من 27.1 = 8.4 مليون نسمة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603091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9603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4450"/>
            <a:ext cx="1000125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785794"/>
            <a:ext cx="52006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0689" y="1714488"/>
            <a:ext cx="1936153" cy="1897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0769" y="1785926"/>
            <a:ext cx="1756642" cy="1961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22461" y="1785926"/>
            <a:ext cx="1987442" cy="198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48435" y="1857364"/>
            <a:ext cx="320555" cy="44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34121" y="3143248"/>
            <a:ext cx="65393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8039" y="1928802"/>
            <a:ext cx="743688" cy="435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477" y="3143248"/>
            <a:ext cx="512888" cy="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1928802"/>
            <a:ext cx="705221" cy="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286124"/>
            <a:ext cx="692398" cy="39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4" name="مجموعة 23"/>
          <p:cNvGrpSpPr/>
          <p:nvPr/>
        </p:nvGrpSpPr>
        <p:grpSpPr>
          <a:xfrm>
            <a:off x="500034" y="4071942"/>
            <a:ext cx="8266377" cy="1069186"/>
            <a:chOff x="649008" y="4286256"/>
            <a:chExt cx="8266377" cy="1069186"/>
          </a:xfrm>
        </p:grpSpPr>
        <p:pic>
          <p:nvPicPr>
            <p:cNvPr id="5" name="Picture 11"/>
            <p:cNvPicPr>
              <a:picLocks noChangeAspect="1" noChangeArrowheads="1"/>
            </p:cNvPicPr>
            <p:nvPr/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9008" y="4286256"/>
              <a:ext cx="8266377" cy="570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228" name="Picture 12"/>
            <p:cNvPicPr>
              <a:picLocks noChangeAspect="1" noChangeArrowheads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29058" y="4857760"/>
              <a:ext cx="4976820" cy="497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5" name="مستطيل 24"/>
          <p:cNvSpPr/>
          <p:nvPr/>
        </p:nvSpPr>
        <p:spPr>
          <a:xfrm>
            <a:off x="2214546" y="4714884"/>
            <a:ext cx="105028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15</a:t>
            </a:r>
            <a:endParaRPr lang="ar-SA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6&quot;&gt;&lt;property id=&quot;20148&quot; value=&quot;5&quot;/&gt;&lt;property id=&quot;20300&quot; value=&quot;Slide 3&quot;/&gt;&lt;property id=&quot;20307&quot; value=&quot;259&quot;/&gt;&lt;/object&gt;&lt;object type=&quot;3&quot; unique_id=&quot;10007&quot;&gt;&lt;property id=&quot;20148&quot; value=&quot;5&quot;/&gt;&lt;property id=&quot;20300&quot; value=&quot;Slide 4&quot;/&gt;&lt;property id=&quot;20307&quot; value=&quot;260&quot;/&gt;&lt;/object&gt;&lt;object type=&quot;3&quot; unique_id=&quot;10008&quot;&gt;&lt;property id=&quot;20148&quot; value=&quot;5&quot;/&gt;&lt;property id=&quot;20300&quot; value=&quot;Slide 5&quot;/&gt;&lt;property id=&quot;20307&quot; value=&quot;261&quot;/&gt;&lt;/object&gt;&lt;object type=&quot;3&quot; unique_id=&quot;10009&quot;&gt;&lt;property id=&quot;20148&quot; value=&quot;5&quot;/&gt;&lt;property id=&quot;20300&quot; value=&quot;Slide 6&quot;/&gt;&lt;property id=&quot;20307&quot; value=&quot;262&quot;/&gt;&lt;/object&gt;&lt;object type=&quot;3&quot; unique_id=&quot;10010&quot;&gt;&lt;property id=&quot;20148&quot; value=&quot;5&quot;/&gt;&lt;property id=&quot;20300&quot; value=&quot;Slide 7&quot;/&gt;&lt;property id=&quot;20307&quot; value=&quot;263&quot;/&gt;&lt;/object&gt;&lt;object type=&quot;3&quot; unique_id=&quot;10011&quot;&gt;&lt;property id=&quot;20148&quot; value=&quot;5&quot;/&gt;&lt;property id=&quot;20300&quot; value=&quot;Slide 8&quot;/&gt;&lt;property id=&quot;20307&quot; value=&quot;264&quot;/&gt;&lt;/object&gt;&lt;object type=&quot;3&quot; unique_id=&quot;10012&quot;&gt;&lt;property id=&quot;20148&quot; value=&quot;5&quot;/&gt;&lt;property id=&quot;20300&quot; value=&quot;Slide 9&quot;/&gt;&lt;property id=&quot;20307&quot; value=&quot;265&quot;/&gt;&lt;/object&gt;&lt;object type=&quot;3&quot; unique_id=&quot;10013&quot;&gt;&lt;property id=&quot;20148&quot; value=&quot;5&quot;/&gt;&lt;property id=&quot;20300&quot; value=&quot;Slide 10&quot;/&gt;&lt;property id=&quot;20307&quot; value=&quot;266&quot;/&gt;&lt;/object&gt;&lt;object type=&quot;3&quot; unique_id=&quot;10014&quot;&gt;&lt;property id=&quot;20148&quot; value=&quot;5&quot;/&gt;&lt;property id=&quot;20300&quot; value=&quot;Slide 11 - &amp;quot;تم بحمد الله &amp;quot;&quot;/&gt;&lt;property id=&quot;20307&quot; value=&quot;267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1652</Words>
  <Application>Microsoft Office PowerPoint</Application>
  <PresentationFormat>عرض على الشاشة (3:4)‏</PresentationFormat>
  <Paragraphs>318</Paragraphs>
  <Slides>45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45</vt:i4>
      </vt:variant>
    </vt:vector>
  </HeadingPairs>
  <TitlesOfParts>
    <vt:vector size="46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تم بحمد الله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5</dc:creator>
  <cp:lastModifiedBy>Hasib</cp:lastModifiedBy>
  <cp:revision>28</cp:revision>
  <dcterms:created xsi:type="dcterms:W3CDTF">2011-07-26T13:44:09Z</dcterms:created>
  <dcterms:modified xsi:type="dcterms:W3CDTF">2015-12-03T18:04:29Z</dcterms:modified>
</cp:coreProperties>
</file>