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slide" Target="slides/slide105.xml"/><Relationship Id="rId108" Type="http://schemas.openxmlformats.org/officeDocument/2006/relationships/slide" Target="slides/slide104.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5" Type="http://schemas.openxmlformats.org/officeDocument/2006/relationships/slide" Target="slides/slide11.xml"/><Relationship Id="rId110" Type="http://schemas.openxmlformats.org/officeDocument/2006/relationships/slide" Target="slides/slide106.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14" Type="http://schemas.openxmlformats.org/officeDocument/2006/relationships/slide" Target="slides/slide110.xml"/><Relationship Id="rId18" Type="http://schemas.openxmlformats.org/officeDocument/2006/relationships/slide" Target="slides/slide14.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1" type="body"/>
          </p:nvPr>
        </p:nvSpPr>
        <p:spPr>
          <a:xfrm>
            <a:off x="935037" y="4416425"/>
            <a:ext cx="5140324" cy="4183061"/>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 name="Shape 21"/>
        <p:cNvGrpSpPr/>
        <p:nvPr/>
      </p:nvGrpSpPr>
      <p:grpSpPr>
        <a:xfrm>
          <a:off x="0" y="0"/>
          <a:ext cx="0" cy="0"/>
          <a:chOff x="0" y="0"/>
          <a:chExt cx="0" cy="0"/>
        </a:xfrm>
      </p:grpSpPr>
      <p:sp>
        <p:nvSpPr>
          <p:cNvPr id="22" name="Shape 2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3" name="Shape 2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0" name="Shape 9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0" name="Shape 1030"/>
        <p:cNvGrpSpPr/>
        <p:nvPr/>
      </p:nvGrpSpPr>
      <p:grpSpPr>
        <a:xfrm>
          <a:off x="0" y="0"/>
          <a:ext cx="0" cy="0"/>
          <a:chOff x="0" y="0"/>
          <a:chExt cx="0" cy="0"/>
        </a:xfrm>
      </p:grpSpPr>
      <p:sp>
        <p:nvSpPr>
          <p:cNvPr id="1031" name="Shape 103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Remind students that we have started with the variance which is the square of the standard deviation.  Therefore, taking the square root of the variance formula will produce the standard deviation formula.</a:t>
            </a:r>
          </a:p>
        </p:txBody>
      </p:sp>
      <p:sp>
        <p:nvSpPr>
          <p:cNvPr id="1032" name="Shape 103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6" name="Shape 1036"/>
        <p:cNvGrpSpPr/>
        <p:nvPr/>
      </p:nvGrpSpPr>
      <p:grpSpPr>
        <a:xfrm>
          <a:off x="0" y="0"/>
          <a:ext cx="0" cy="0"/>
          <a:chOff x="0" y="0"/>
          <a:chExt cx="0" cy="0"/>
        </a:xfrm>
      </p:grpSpPr>
      <p:sp>
        <p:nvSpPr>
          <p:cNvPr id="1037" name="Shape 103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Remind students that we have started with the variance which is the square of the standard deviation.  Therefore, taking the square root of the variance formula will produce the standard deviation formula.</a:t>
            </a:r>
          </a:p>
        </p:txBody>
      </p:sp>
      <p:sp>
        <p:nvSpPr>
          <p:cNvPr id="1038" name="Shape 103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3" name="Shape 1043"/>
        <p:cNvGrpSpPr/>
        <p:nvPr/>
      </p:nvGrpSpPr>
      <p:grpSpPr>
        <a:xfrm>
          <a:off x="0" y="0"/>
          <a:ext cx="0" cy="0"/>
          <a:chOff x="0" y="0"/>
          <a:chExt cx="0" cy="0"/>
        </a:xfrm>
      </p:grpSpPr>
      <p:sp>
        <p:nvSpPr>
          <p:cNvPr id="1044" name="Shape 104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Remind students that we have started with the variance which is the square of the standard deviation.  Therefore, taking the square root of the variance formula will produce the standard deviation formula.</a:t>
            </a:r>
          </a:p>
        </p:txBody>
      </p:sp>
      <p:sp>
        <p:nvSpPr>
          <p:cNvPr id="1045" name="Shape 104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0" name="Shape 1050"/>
        <p:cNvGrpSpPr/>
        <p:nvPr/>
      </p:nvGrpSpPr>
      <p:grpSpPr>
        <a:xfrm>
          <a:off x="0" y="0"/>
          <a:ext cx="0" cy="0"/>
          <a:chOff x="0" y="0"/>
          <a:chExt cx="0" cy="0"/>
        </a:xfrm>
      </p:grpSpPr>
      <p:sp>
        <p:nvSpPr>
          <p:cNvPr id="1051" name="Shape 105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52" name="Shape 105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9" name="Shape 1059"/>
        <p:cNvGrpSpPr/>
        <p:nvPr/>
      </p:nvGrpSpPr>
      <p:grpSpPr>
        <a:xfrm>
          <a:off x="0" y="0"/>
          <a:ext cx="0" cy="0"/>
          <a:chOff x="0" y="0"/>
          <a:chExt cx="0" cy="0"/>
        </a:xfrm>
      </p:grpSpPr>
      <p:sp>
        <p:nvSpPr>
          <p:cNvPr id="1060" name="Shape 106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61" name="Shape 106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4" name="Shape 1074"/>
        <p:cNvGrpSpPr/>
        <p:nvPr/>
      </p:nvGrpSpPr>
      <p:grpSpPr>
        <a:xfrm>
          <a:off x="0" y="0"/>
          <a:ext cx="0" cy="0"/>
          <a:chOff x="0" y="0"/>
          <a:chExt cx="0" cy="0"/>
        </a:xfrm>
      </p:grpSpPr>
      <p:sp>
        <p:nvSpPr>
          <p:cNvPr id="1075" name="Shape 107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76" name="Shape 107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0" name="Shape 1080"/>
        <p:cNvGrpSpPr/>
        <p:nvPr/>
      </p:nvGrpSpPr>
      <p:grpSpPr>
        <a:xfrm>
          <a:off x="0" y="0"/>
          <a:ext cx="0" cy="0"/>
          <a:chOff x="0" y="0"/>
          <a:chExt cx="0" cy="0"/>
        </a:xfrm>
      </p:grpSpPr>
      <p:sp>
        <p:nvSpPr>
          <p:cNvPr id="1081" name="Shape 108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82" name="Shape 108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6" name="Shape 1086"/>
        <p:cNvGrpSpPr/>
        <p:nvPr/>
      </p:nvGrpSpPr>
      <p:grpSpPr>
        <a:xfrm>
          <a:off x="0" y="0"/>
          <a:ext cx="0" cy="0"/>
          <a:chOff x="0" y="0"/>
          <a:chExt cx="0" cy="0"/>
        </a:xfrm>
      </p:grpSpPr>
      <p:sp>
        <p:nvSpPr>
          <p:cNvPr id="1087" name="Shape 108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88" name="Shape 108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3" name="Shape 1093"/>
        <p:cNvGrpSpPr/>
        <p:nvPr/>
      </p:nvGrpSpPr>
      <p:grpSpPr>
        <a:xfrm>
          <a:off x="0" y="0"/>
          <a:ext cx="0" cy="0"/>
          <a:chOff x="0" y="0"/>
          <a:chExt cx="0" cy="0"/>
        </a:xfrm>
      </p:grpSpPr>
      <p:sp>
        <p:nvSpPr>
          <p:cNvPr id="1094" name="Shape 109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95" name="Shape 109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2" name="Shape 1102"/>
        <p:cNvGrpSpPr/>
        <p:nvPr/>
      </p:nvGrpSpPr>
      <p:grpSpPr>
        <a:xfrm>
          <a:off x="0" y="0"/>
          <a:ext cx="0" cy="0"/>
          <a:chOff x="0" y="0"/>
          <a:chExt cx="0" cy="0"/>
        </a:xfrm>
      </p:grpSpPr>
      <p:sp>
        <p:nvSpPr>
          <p:cNvPr id="1103" name="Shape 110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104" name="Shape 110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04" name="Shape 10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2" name="Shape 1112"/>
        <p:cNvGrpSpPr/>
        <p:nvPr/>
      </p:nvGrpSpPr>
      <p:grpSpPr>
        <a:xfrm>
          <a:off x="0" y="0"/>
          <a:ext cx="0" cy="0"/>
          <a:chOff x="0" y="0"/>
          <a:chExt cx="0" cy="0"/>
        </a:xfrm>
      </p:grpSpPr>
      <p:sp>
        <p:nvSpPr>
          <p:cNvPr id="1113" name="Shape 111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Instead of presenting the much more complex procedures for determining sample size necessary to estimate the population variance, this table will be used.</a:t>
            </a:r>
          </a:p>
        </p:txBody>
      </p:sp>
      <p:sp>
        <p:nvSpPr>
          <p:cNvPr id="1114" name="Shape 111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8" name="Shape 1118"/>
        <p:cNvGrpSpPr/>
        <p:nvPr/>
      </p:nvGrpSpPr>
      <p:grpSpPr>
        <a:xfrm>
          <a:off x="0" y="0"/>
          <a:ext cx="0" cy="0"/>
          <a:chOff x="0" y="0"/>
          <a:chExt cx="0" cy="0"/>
        </a:xfrm>
      </p:grpSpPr>
      <p:sp>
        <p:nvSpPr>
          <p:cNvPr id="1119" name="Shape 111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Instead of presenting the much more complex procedures for determining sample size necessary to estimate the population variance, this table will be used.</a:t>
            </a:r>
          </a:p>
        </p:txBody>
      </p:sp>
      <p:sp>
        <p:nvSpPr>
          <p:cNvPr id="1120" name="Shape 112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4" name="Shape 1124"/>
        <p:cNvGrpSpPr/>
        <p:nvPr/>
      </p:nvGrpSpPr>
      <p:grpSpPr>
        <a:xfrm>
          <a:off x="0" y="0"/>
          <a:ext cx="0" cy="0"/>
          <a:chOff x="0" y="0"/>
          <a:chExt cx="0" cy="0"/>
        </a:xfrm>
      </p:grpSpPr>
      <p:sp>
        <p:nvSpPr>
          <p:cNvPr id="1125" name="Shape 112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126" name="Shape 112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0" name="Shape 1130"/>
        <p:cNvGrpSpPr/>
        <p:nvPr/>
      </p:nvGrpSpPr>
      <p:grpSpPr>
        <a:xfrm>
          <a:off x="0" y="0"/>
          <a:ext cx="0" cy="0"/>
          <a:chOff x="0" y="0"/>
          <a:chExt cx="0" cy="0"/>
        </a:xfrm>
      </p:grpSpPr>
      <p:sp>
        <p:nvSpPr>
          <p:cNvPr id="1131" name="Shape 113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32" name="Shape 113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0" name="Shape 11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17" name="Shape 11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23" name="Shape 12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30" name="Shape 13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37" name="Shape 13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45" name="Shape 14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52" name="Shape 15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58" name="Shape 15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 name="Shape 30"/>
        <p:cNvGrpSpPr/>
        <p:nvPr/>
      </p:nvGrpSpPr>
      <p:grpSpPr>
        <a:xfrm>
          <a:off x="0" y="0"/>
          <a:ext cx="0" cy="0"/>
          <a:chOff x="0" y="0"/>
          <a:chExt cx="0" cy="0"/>
        </a:xfrm>
      </p:grpSpPr>
      <p:sp>
        <p:nvSpPr>
          <p:cNvPr id="31" name="Shape 3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2" name="Shape 3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64" name="Shape 16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72" name="Shape 17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78" name="Shape 17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197" name="Shape 19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17" name="Shape 21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24" name="Shape 22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30" name="Shape 23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41" name="Shape 24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47" name="Shape 24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60" name="Shape 26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 name="Shape 36"/>
        <p:cNvGrpSpPr/>
        <p:nvPr/>
      </p:nvGrpSpPr>
      <p:grpSpPr>
        <a:xfrm>
          <a:off x="0" y="0"/>
          <a:ext cx="0" cy="0"/>
          <a:chOff x="0" y="0"/>
          <a:chExt cx="0" cy="0"/>
        </a:xfrm>
      </p:grpSpPr>
      <p:sp>
        <p:nvSpPr>
          <p:cNvPr id="37" name="Shape 3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8" name="Shape 3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77" name="Shape 27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83" name="Shape 28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290" name="Shape 29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03" name="Shape 30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14" name="Shape 31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28" name="Shape 32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43" name="Shape 34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55" name="Shape 35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67" name="Shape 36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74" name="Shape 37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 name="Shape 44"/>
        <p:cNvGrpSpPr/>
        <p:nvPr/>
      </p:nvGrpSpPr>
      <p:grpSpPr>
        <a:xfrm>
          <a:off x="0" y="0"/>
          <a:ext cx="0" cy="0"/>
          <a:chOff x="0" y="0"/>
          <a:chExt cx="0" cy="0"/>
        </a:xfrm>
      </p:grpSpPr>
      <p:sp>
        <p:nvSpPr>
          <p:cNvPr id="45" name="Shape 4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6" name="Shape 4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80" name="Shape 38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4" name="Shape 384"/>
        <p:cNvGrpSpPr/>
        <p:nvPr/>
      </p:nvGrpSpPr>
      <p:grpSpPr>
        <a:xfrm>
          <a:off x="0" y="0"/>
          <a:ext cx="0" cy="0"/>
          <a:chOff x="0" y="0"/>
          <a:chExt cx="0" cy="0"/>
        </a:xfrm>
      </p:grpSpPr>
      <p:sp>
        <p:nvSpPr>
          <p:cNvPr id="385" name="Shape 38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386" name="Shape 38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5" name="Shape 415"/>
        <p:cNvGrpSpPr/>
        <p:nvPr/>
      </p:nvGrpSpPr>
      <p:grpSpPr>
        <a:xfrm>
          <a:off x="0" y="0"/>
          <a:ext cx="0" cy="0"/>
          <a:chOff x="0" y="0"/>
          <a:chExt cx="0" cy="0"/>
        </a:xfrm>
      </p:grpSpPr>
      <p:sp>
        <p:nvSpPr>
          <p:cNvPr id="416" name="Shape 41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17" name="Shape 41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9" name="Shape 449"/>
        <p:cNvGrpSpPr/>
        <p:nvPr/>
      </p:nvGrpSpPr>
      <p:grpSpPr>
        <a:xfrm>
          <a:off x="0" y="0"/>
          <a:ext cx="0" cy="0"/>
          <a:chOff x="0" y="0"/>
          <a:chExt cx="0" cy="0"/>
        </a:xfrm>
      </p:grpSpPr>
      <p:sp>
        <p:nvSpPr>
          <p:cNvPr id="450" name="Shape 45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51" name="Shape 45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5" name="Shape 455"/>
        <p:cNvGrpSpPr/>
        <p:nvPr/>
      </p:nvGrpSpPr>
      <p:grpSpPr>
        <a:xfrm>
          <a:off x="0" y="0"/>
          <a:ext cx="0" cy="0"/>
          <a:chOff x="0" y="0"/>
          <a:chExt cx="0" cy="0"/>
        </a:xfrm>
      </p:grpSpPr>
      <p:sp>
        <p:nvSpPr>
          <p:cNvPr id="456" name="Shape 45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57" name="Shape 45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6" name="Shape 466"/>
        <p:cNvGrpSpPr/>
        <p:nvPr/>
      </p:nvGrpSpPr>
      <p:grpSpPr>
        <a:xfrm>
          <a:off x="0" y="0"/>
          <a:ext cx="0" cy="0"/>
          <a:chOff x="0" y="0"/>
          <a:chExt cx="0" cy="0"/>
        </a:xfrm>
      </p:grpSpPr>
      <p:sp>
        <p:nvSpPr>
          <p:cNvPr id="467" name="Shape 46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68" name="Shape 46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6" name="Shape 476"/>
        <p:cNvGrpSpPr/>
        <p:nvPr/>
      </p:nvGrpSpPr>
      <p:grpSpPr>
        <a:xfrm>
          <a:off x="0" y="0"/>
          <a:ext cx="0" cy="0"/>
          <a:chOff x="0" y="0"/>
          <a:chExt cx="0" cy="0"/>
        </a:xfrm>
      </p:grpSpPr>
      <p:sp>
        <p:nvSpPr>
          <p:cNvPr id="477" name="Shape 47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78" name="Shape 47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6" name="Shape 486"/>
        <p:cNvGrpSpPr/>
        <p:nvPr/>
      </p:nvGrpSpPr>
      <p:grpSpPr>
        <a:xfrm>
          <a:off x="0" y="0"/>
          <a:ext cx="0" cy="0"/>
          <a:chOff x="0" y="0"/>
          <a:chExt cx="0" cy="0"/>
        </a:xfrm>
      </p:grpSpPr>
      <p:sp>
        <p:nvSpPr>
          <p:cNvPr id="487" name="Shape 48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88" name="Shape 48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7" name="Shape 497"/>
        <p:cNvGrpSpPr/>
        <p:nvPr/>
      </p:nvGrpSpPr>
      <p:grpSpPr>
        <a:xfrm>
          <a:off x="0" y="0"/>
          <a:ext cx="0" cy="0"/>
          <a:chOff x="0" y="0"/>
          <a:chExt cx="0" cy="0"/>
        </a:xfrm>
      </p:grpSpPr>
      <p:sp>
        <p:nvSpPr>
          <p:cNvPr id="498" name="Shape 49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499" name="Shape 49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3" name="Shape 503"/>
        <p:cNvGrpSpPr/>
        <p:nvPr/>
      </p:nvGrpSpPr>
      <p:grpSpPr>
        <a:xfrm>
          <a:off x="0" y="0"/>
          <a:ext cx="0" cy="0"/>
          <a:chOff x="0" y="0"/>
          <a:chExt cx="0" cy="0"/>
        </a:xfrm>
      </p:grpSpPr>
      <p:sp>
        <p:nvSpPr>
          <p:cNvPr id="504" name="Shape 50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05" name="Shape 50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3" name="Shape 5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1" name="Shape 511"/>
        <p:cNvGrpSpPr/>
        <p:nvPr/>
      </p:nvGrpSpPr>
      <p:grpSpPr>
        <a:xfrm>
          <a:off x="0" y="0"/>
          <a:ext cx="0" cy="0"/>
          <a:chOff x="0" y="0"/>
          <a:chExt cx="0" cy="0"/>
        </a:xfrm>
      </p:grpSpPr>
      <p:sp>
        <p:nvSpPr>
          <p:cNvPr id="512" name="Shape 51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13" name="Shape 51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7" name="Shape 517"/>
        <p:cNvGrpSpPr/>
        <p:nvPr/>
      </p:nvGrpSpPr>
      <p:grpSpPr>
        <a:xfrm>
          <a:off x="0" y="0"/>
          <a:ext cx="0" cy="0"/>
          <a:chOff x="0" y="0"/>
          <a:chExt cx="0" cy="0"/>
        </a:xfrm>
      </p:grpSpPr>
      <p:sp>
        <p:nvSpPr>
          <p:cNvPr id="518" name="Shape 51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19" name="Shape 51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4" name="Shape 524"/>
        <p:cNvGrpSpPr/>
        <p:nvPr/>
      </p:nvGrpSpPr>
      <p:grpSpPr>
        <a:xfrm>
          <a:off x="0" y="0"/>
          <a:ext cx="0" cy="0"/>
          <a:chOff x="0" y="0"/>
          <a:chExt cx="0" cy="0"/>
        </a:xfrm>
      </p:grpSpPr>
      <p:sp>
        <p:nvSpPr>
          <p:cNvPr id="525" name="Shape 52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526" name="Shape 52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4" name="Shape 534"/>
        <p:cNvGrpSpPr/>
        <p:nvPr/>
      </p:nvGrpSpPr>
      <p:grpSpPr>
        <a:xfrm>
          <a:off x="0" y="0"/>
          <a:ext cx="0" cy="0"/>
          <a:chOff x="0" y="0"/>
          <a:chExt cx="0" cy="0"/>
        </a:xfrm>
      </p:grpSpPr>
      <p:sp>
        <p:nvSpPr>
          <p:cNvPr id="535" name="Shape 53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338 of Elementary Statistics, 10</a:t>
            </a:r>
            <a:r>
              <a:rPr b="0" baseline="30000" i="0" lang="en-US" sz="1800" u="none" cap="none" strike="noStrike"/>
              <a:t>th</a:t>
            </a:r>
            <a:r>
              <a:rPr b="0" i="0" lang="en-US" sz="1800" u="none" cap="none" strike="noStrike"/>
              <a:t> Edition</a:t>
            </a:r>
          </a:p>
        </p:txBody>
      </p:sp>
      <p:sp>
        <p:nvSpPr>
          <p:cNvPr id="536" name="Shape 53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8" name="Shape 548"/>
        <p:cNvGrpSpPr/>
        <p:nvPr/>
      </p:nvGrpSpPr>
      <p:grpSpPr>
        <a:xfrm>
          <a:off x="0" y="0"/>
          <a:ext cx="0" cy="0"/>
          <a:chOff x="0" y="0"/>
          <a:chExt cx="0" cy="0"/>
        </a:xfrm>
      </p:grpSpPr>
      <p:sp>
        <p:nvSpPr>
          <p:cNvPr id="549" name="Shape 54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338 of Elementary Statistics, 10</a:t>
            </a:r>
            <a:r>
              <a:rPr b="0" baseline="30000" i="0" lang="en-US" sz="1800" u="none" cap="none" strike="noStrike"/>
              <a:t>th</a:t>
            </a:r>
            <a:r>
              <a:rPr b="0" i="0" lang="en-US" sz="1800" u="none" cap="none" strike="noStrike"/>
              <a:t> Edition</a:t>
            </a:r>
          </a:p>
        </p:txBody>
      </p:sp>
      <p:sp>
        <p:nvSpPr>
          <p:cNvPr id="550" name="Shape 55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6" name="Shape 556"/>
        <p:cNvGrpSpPr/>
        <p:nvPr/>
      </p:nvGrpSpPr>
      <p:grpSpPr>
        <a:xfrm>
          <a:off x="0" y="0"/>
          <a:ext cx="0" cy="0"/>
          <a:chOff x="0" y="0"/>
          <a:chExt cx="0" cy="0"/>
        </a:xfrm>
      </p:grpSpPr>
      <p:sp>
        <p:nvSpPr>
          <p:cNvPr id="557" name="Shape 55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338 of Elementary Statistics, 10</a:t>
            </a:r>
            <a:r>
              <a:rPr b="0" baseline="30000" i="0" lang="en-US" sz="1800" u="none" cap="none" strike="noStrike"/>
              <a:t>th</a:t>
            </a:r>
            <a:r>
              <a:rPr b="0" i="0" lang="en-US" sz="1800" u="none" cap="none" strike="noStrike"/>
              <a:t> Edition</a:t>
            </a:r>
          </a:p>
        </p:txBody>
      </p:sp>
      <p:sp>
        <p:nvSpPr>
          <p:cNvPr id="558" name="Shape 55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6" name="Shape 566"/>
        <p:cNvGrpSpPr/>
        <p:nvPr/>
      </p:nvGrpSpPr>
      <p:grpSpPr>
        <a:xfrm>
          <a:off x="0" y="0"/>
          <a:ext cx="0" cy="0"/>
          <a:chOff x="0" y="0"/>
          <a:chExt cx="0" cy="0"/>
        </a:xfrm>
      </p:grpSpPr>
      <p:sp>
        <p:nvSpPr>
          <p:cNvPr id="567" name="Shape 56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568" name="Shape 56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4" name="Shape 574"/>
        <p:cNvGrpSpPr/>
        <p:nvPr/>
      </p:nvGrpSpPr>
      <p:grpSpPr>
        <a:xfrm>
          <a:off x="0" y="0"/>
          <a:ext cx="0" cy="0"/>
          <a:chOff x="0" y="0"/>
          <a:chExt cx="0" cy="0"/>
        </a:xfrm>
      </p:grpSpPr>
      <p:sp>
        <p:nvSpPr>
          <p:cNvPr id="575" name="Shape 57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339 of Elementary Statistics, 10</a:t>
            </a:r>
            <a:r>
              <a:rPr b="0" baseline="30000" i="0" lang="en-US" sz="1800" u="none" cap="none" strike="noStrike"/>
              <a:t>th</a:t>
            </a:r>
            <a:r>
              <a:rPr b="0" i="0" lang="en-US" sz="1800" u="none" cap="none" strike="noStrike"/>
              <a:t> Edition</a:t>
            </a:r>
          </a:p>
        </p:txBody>
      </p:sp>
      <p:sp>
        <p:nvSpPr>
          <p:cNvPr id="576" name="Shape 57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2" name="Shape 582"/>
        <p:cNvGrpSpPr/>
        <p:nvPr/>
      </p:nvGrpSpPr>
      <p:grpSpPr>
        <a:xfrm>
          <a:off x="0" y="0"/>
          <a:ext cx="0" cy="0"/>
          <a:chOff x="0" y="0"/>
          <a:chExt cx="0" cy="0"/>
        </a:xfrm>
      </p:grpSpPr>
      <p:sp>
        <p:nvSpPr>
          <p:cNvPr id="583" name="Shape 58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340 of Elementary Statistics, 10th Edition</a:t>
            </a:r>
          </a:p>
        </p:txBody>
      </p:sp>
      <p:sp>
        <p:nvSpPr>
          <p:cNvPr id="584" name="Shape 58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3" name="Shape 603"/>
        <p:cNvGrpSpPr/>
        <p:nvPr/>
      </p:nvGrpSpPr>
      <p:grpSpPr>
        <a:xfrm>
          <a:off x="0" y="0"/>
          <a:ext cx="0" cy="0"/>
          <a:chOff x="0" y="0"/>
          <a:chExt cx="0" cy="0"/>
        </a:xfrm>
      </p:grpSpPr>
      <p:sp>
        <p:nvSpPr>
          <p:cNvPr id="604" name="Shape 60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05" name="Shape 60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1" name="Shape 6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0" name="Shape 610"/>
        <p:cNvGrpSpPr/>
        <p:nvPr/>
      </p:nvGrpSpPr>
      <p:grpSpPr>
        <a:xfrm>
          <a:off x="0" y="0"/>
          <a:ext cx="0" cy="0"/>
          <a:chOff x="0" y="0"/>
          <a:chExt cx="0" cy="0"/>
        </a:xfrm>
      </p:grpSpPr>
      <p:sp>
        <p:nvSpPr>
          <p:cNvPr id="611" name="Shape 61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12" name="Shape 61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1" name="Shape 621"/>
        <p:cNvGrpSpPr/>
        <p:nvPr/>
      </p:nvGrpSpPr>
      <p:grpSpPr>
        <a:xfrm>
          <a:off x="0" y="0"/>
          <a:ext cx="0" cy="0"/>
          <a:chOff x="0" y="0"/>
          <a:chExt cx="0" cy="0"/>
        </a:xfrm>
      </p:grpSpPr>
      <p:sp>
        <p:nvSpPr>
          <p:cNvPr id="622" name="Shape 62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23" name="Shape 62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1" name="Shape 631"/>
        <p:cNvGrpSpPr/>
        <p:nvPr/>
      </p:nvGrpSpPr>
      <p:grpSpPr>
        <a:xfrm>
          <a:off x="0" y="0"/>
          <a:ext cx="0" cy="0"/>
          <a:chOff x="0" y="0"/>
          <a:chExt cx="0" cy="0"/>
        </a:xfrm>
      </p:grpSpPr>
      <p:sp>
        <p:nvSpPr>
          <p:cNvPr id="632" name="Shape 63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33" name="Shape 63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5" name="Shape 645"/>
        <p:cNvGrpSpPr/>
        <p:nvPr/>
      </p:nvGrpSpPr>
      <p:grpSpPr>
        <a:xfrm>
          <a:off x="0" y="0"/>
          <a:ext cx="0" cy="0"/>
          <a:chOff x="0" y="0"/>
          <a:chExt cx="0" cy="0"/>
        </a:xfrm>
      </p:grpSpPr>
      <p:sp>
        <p:nvSpPr>
          <p:cNvPr id="646" name="Shape 64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47" name="Shape 64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5" name="Shape 655"/>
        <p:cNvGrpSpPr/>
        <p:nvPr/>
      </p:nvGrpSpPr>
      <p:grpSpPr>
        <a:xfrm>
          <a:off x="0" y="0"/>
          <a:ext cx="0" cy="0"/>
          <a:chOff x="0" y="0"/>
          <a:chExt cx="0" cy="0"/>
        </a:xfrm>
      </p:grpSpPr>
      <p:sp>
        <p:nvSpPr>
          <p:cNvPr id="656" name="Shape 65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657" name="Shape 65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2" name="Shape 682"/>
        <p:cNvGrpSpPr/>
        <p:nvPr/>
      </p:nvGrpSpPr>
      <p:grpSpPr>
        <a:xfrm>
          <a:off x="0" y="0"/>
          <a:ext cx="0" cy="0"/>
          <a:chOff x="0" y="0"/>
          <a:chExt cx="0" cy="0"/>
        </a:xfrm>
      </p:grpSpPr>
      <p:sp>
        <p:nvSpPr>
          <p:cNvPr id="683" name="Shape 68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343 of Elementary Statistics, 10th Edition</a:t>
            </a:r>
          </a:p>
        </p:txBody>
      </p:sp>
      <p:sp>
        <p:nvSpPr>
          <p:cNvPr id="684" name="Shape 68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8" name="Shape 688"/>
        <p:cNvGrpSpPr/>
        <p:nvPr/>
      </p:nvGrpSpPr>
      <p:grpSpPr>
        <a:xfrm>
          <a:off x="0" y="0"/>
          <a:ext cx="0" cy="0"/>
          <a:chOff x="0" y="0"/>
          <a:chExt cx="0" cy="0"/>
        </a:xfrm>
      </p:grpSpPr>
      <p:sp>
        <p:nvSpPr>
          <p:cNvPr id="689" name="Shape 68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page 344 of Elementary Statistics, 10th Edition</a:t>
            </a:r>
          </a:p>
        </p:txBody>
      </p:sp>
      <p:sp>
        <p:nvSpPr>
          <p:cNvPr id="690" name="Shape 69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3" name="Shape 703"/>
        <p:cNvGrpSpPr/>
        <p:nvPr/>
      </p:nvGrpSpPr>
      <p:grpSpPr>
        <a:xfrm>
          <a:off x="0" y="0"/>
          <a:ext cx="0" cy="0"/>
          <a:chOff x="0" y="0"/>
          <a:chExt cx="0" cy="0"/>
        </a:xfrm>
      </p:grpSpPr>
      <p:sp>
        <p:nvSpPr>
          <p:cNvPr id="704" name="Shape 70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Example on page 344 of Elementary Statistics, 10th Edition</a:t>
            </a:r>
          </a:p>
        </p:txBody>
      </p:sp>
      <p:sp>
        <p:nvSpPr>
          <p:cNvPr id="705" name="Shape 70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3" name="Shape 723"/>
        <p:cNvGrpSpPr/>
        <p:nvPr/>
      </p:nvGrpSpPr>
      <p:grpSpPr>
        <a:xfrm>
          <a:off x="0" y="0"/>
          <a:ext cx="0" cy="0"/>
          <a:chOff x="0" y="0"/>
          <a:chExt cx="0" cy="0"/>
        </a:xfrm>
      </p:grpSpPr>
      <p:sp>
        <p:nvSpPr>
          <p:cNvPr id="724" name="Shape 72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25" name="Shape 72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9" name="Shape 729"/>
        <p:cNvGrpSpPr/>
        <p:nvPr/>
      </p:nvGrpSpPr>
      <p:grpSpPr>
        <a:xfrm>
          <a:off x="0" y="0"/>
          <a:ext cx="0" cy="0"/>
          <a:chOff x="0" y="0"/>
          <a:chExt cx="0" cy="0"/>
        </a:xfrm>
      </p:grpSpPr>
      <p:sp>
        <p:nvSpPr>
          <p:cNvPr id="730" name="Shape 73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31" name="Shape 73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69" name="Shape 6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7" name="Shape 737"/>
        <p:cNvGrpSpPr/>
        <p:nvPr/>
      </p:nvGrpSpPr>
      <p:grpSpPr>
        <a:xfrm>
          <a:off x="0" y="0"/>
          <a:ext cx="0" cy="0"/>
          <a:chOff x="0" y="0"/>
          <a:chExt cx="0" cy="0"/>
        </a:xfrm>
      </p:grpSpPr>
      <p:sp>
        <p:nvSpPr>
          <p:cNvPr id="738" name="Shape 73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39" name="Shape 73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3" name="Shape 743"/>
        <p:cNvGrpSpPr/>
        <p:nvPr/>
      </p:nvGrpSpPr>
      <p:grpSpPr>
        <a:xfrm>
          <a:off x="0" y="0"/>
          <a:ext cx="0" cy="0"/>
          <a:chOff x="0" y="0"/>
          <a:chExt cx="0" cy="0"/>
        </a:xfrm>
      </p:grpSpPr>
      <p:sp>
        <p:nvSpPr>
          <p:cNvPr id="744" name="Shape 74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Smaller samples will have means that are likely to vary more.  The greater variation is accounted for by the t distribution. </a:t>
            </a:r>
          </a:p>
          <a:p>
            <a:pPr indent="0" lvl="0" marL="0" marR="0" rtl="0" algn="l">
              <a:spcBef>
                <a:spcPts val="0"/>
              </a:spcBef>
              <a:buSzPct val="25000"/>
              <a:buFont typeface="Arial"/>
              <a:buNone/>
            </a:pPr>
            <a:r>
              <a:rPr b="0" i="0" lang="en-US" sz="1800" u="none" cap="none" strike="noStrike"/>
              <a:t>Students usually like hearing about the history of how the Student t distribution got its name.</a:t>
            </a:r>
          </a:p>
          <a:p>
            <a:pPr indent="0" lvl="0" marL="0" marR="0" rtl="0" algn="l">
              <a:spcBef>
                <a:spcPts val="0"/>
              </a:spcBef>
              <a:buSzPct val="25000"/>
              <a:buFont typeface="Arial"/>
              <a:buNone/>
            </a:pPr>
            <a:r>
              <a:rPr b="0" i="0" lang="en-US" sz="1800" u="none" cap="none" strike="noStrike"/>
              <a:t>page 350 of text</a:t>
            </a:r>
          </a:p>
          <a:p>
            <a:pPr indent="0" lvl="0" marL="0" marR="0" rtl="0" algn="l">
              <a:spcBef>
                <a:spcPts val="0"/>
              </a:spcBef>
              <a:buSzPct val="25000"/>
              <a:buFont typeface="Arial"/>
              <a:buNone/>
            </a:pPr>
            <a:r>
              <a:rPr b="0" i="0" lang="en-US" sz="1800" u="none" cap="none" strike="noStrike"/>
              <a:t>See Note to Instructor in margin for other ideas. </a:t>
            </a:r>
          </a:p>
        </p:txBody>
      </p:sp>
      <p:sp>
        <p:nvSpPr>
          <p:cNvPr id="745" name="Shape 74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0" name="Shape 750"/>
        <p:cNvGrpSpPr/>
        <p:nvPr/>
      </p:nvGrpSpPr>
      <p:grpSpPr>
        <a:xfrm>
          <a:off x="0" y="0"/>
          <a:ext cx="0" cy="0"/>
          <a:chOff x="0" y="0"/>
          <a:chExt cx="0" cy="0"/>
        </a:xfrm>
      </p:grpSpPr>
      <p:sp>
        <p:nvSpPr>
          <p:cNvPr id="751" name="Shape 75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Student t distribution is usually referred to as the t distribution.</a:t>
            </a:r>
          </a:p>
        </p:txBody>
      </p:sp>
      <p:sp>
        <p:nvSpPr>
          <p:cNvPr id="752" name="Shape 75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9" name="Shape 769"/>
        <p:cNvGrpSpPr/>
        <p:nvPr/>
      </p:nvGrpSpPr>
      <p:grpSpPr>
        <a:xfrm>
          <a:off x="0" y="0"/>
          <a:ext cx="0" cy="0"/>
          <a:chOff x="0" y="0"/>
          <a:chExt cx="0" cy="0"/>
        </a:xfrm>
      </p:grpSpPr>
      <p:sp>
        <p:nvSpPr>
          <p:cNvPr id="770" name="Shape 77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Explain that other statistical procedures may have different formulas for degrees of freedom. </a:t>
            </a:r>
          </a:p>
        </p:txBody>
      </p:sp>
      <p:sp>
        <p:nvSpPr>
          <p:cNvPr id="771" name="Shape 77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7" name="Shape 777"/>
        <p:cNvGrpSpPr/>
        <p:nvPr/>
      </p:nvGrpSpPr>
      <p:grpSpPr>
        <a:xfrm>
          <a:off x="0" y="0"/>
          <a:ext cx="0" cy="0"/>
          <a:chOff x="0" y="0"/>
          <a:chExt cx="0" cy="0"/>
        </a:xfrm>
      </p:grpSpPr>
      <p:sp>
        <p:nvSpPr>
          <p:cNvPr id="778" name="Shape 77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779" name="Shape 77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8" name="Shape 798"/>
        <p:cNvGrpSpPr/>
        <p:nvPr/>
      </p:nvGrpSpPr>
      <p:grpSpPr>
        <a:xfrm>
          <a:off x="0" y="0"/>
          <a:ext cx="0" cy="0"/>
          <a:chOff x="0" y="0"/>
          <a:chExt cx="0" cy="0"/>
        </a:xfrm>
      </p:grpSpPr>
      <p:sp>
        <p:nvSpPr>
          <p:cNvPr id="799" name="Shape 79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Smaller samples will have means that are likely to vary more.  The greater variation is accounted for by the t distribution. </a:t>
            </a:r>
          </a:p>
          <a:p>
            <a:pPr indent="0" lvl="0" marL="0" marR="0" rtl="0" algn="l">
              <a:spcBef>
                <a:spcPts val="0"/>
              </a:spcBef>
              <a:buSzPct val="25000"/>
              <a:buFont typeface="Arial"/>
              <a:buNone/>
            </a:pPr>
            <a:r>
              <a:rPr b="0" i="0" lang="en-US" sz="1800" u="none" cap="none" strike="noStrike"/>
              <a:t>Students usually like hearing about the history of how the Student t distribution got its name.</a:t>
            </a:r>
          </a:p>
          <a:p>
            <a:pPr indent="0" lvl="0" marL="0" marR="0" rtl="0" algn="l">
              <a:spcBef>
                <a:spcPts val="0"/>
              </a:spcBef>
              <a:buSzPct val="25000"/>
              <a:buFont typeface="Arial"/>
              <a:buNone/>
            </a:pPr>
            <a:r>
              <a:rPr b="0" i="0" lang="en-US" sz="1800" u="none" cap="none" strike="noStrike"/>
              <a:t>page 350 of text</a:t>
            </a:r>
          </a:p>
          <a:p>
            <a:pPr indent="0" lvl="0" marL="0" marR="0" rtl="0" algn="l">
              <a:spcBef>
                <a:spcPts val="0"/>
              </a:spcBef>
              <a:buSzPct val="25000"/>
              <a:buFont typeface="Arial"/>
              <a:buNone/>
            </a:pPr>
            <a:r>
              <a:rPr b="0" i="0" lang="en-US" sz="1800" u="none" cap="none" strike="noStrike"/>
              <a:t>See Note to Instructor in margin for other ideas. </a:t>
            </a:r>
          </a:p>
        </p:txBody>
      </p:sp>
      <p:sp>
        <p:nvSpPr>
          <p:cNvPr id="800" name="Shape 80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6" name="Shape 806"/>
        <p:cNvGrpSpPr/>
        <p:nvPr/>
      </p:nvGrpSpPr>
      <p:grpSpPr>
        <a:xfrm>
          <a:off x="0" y="0"/>
          <a:ext cx="0" cy="0"/>
          <a:chOff x="0" y="0"/>
          <a:chExt cx="0" cy="0"/>
        </a:xfrm>
      </p:grpSpPr>
      <p:sp>
        <p:nvSpPr>
          <p:cNvPr id="807" name="Shape 80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808" name="Shape 80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0" name="Shape 830"/>
        <p:cNvGrpSpPr/>
        <p:nvPr/>
      </p:nvGrpSpPr>
      <p:grpSpPr>
        <a:xfrm>
          <a:off x="0" y="0"/>
          <a:ext cx="0" cy="0"/>
          <a:chOff x="0" y="0"/>
          <a:chExt cx="0" cy="0"/>
        </a:xfrm>
      </p:grpSpPr>
      <p:sp>
        <p:nvSpPr>
          <p:cNvPr id="831" name="Shape 831"/>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832" name="Shape 83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4" name="Shape 844"/>
        <p:cNvGrpSpPr/>
        <p:nvPr/>
      </p:nvGrpSpPr>
      <p:grpSpPr>
        <a:xfrm>
          <a:off x="0" y="0"/>
          <a:ext cx="0" cy="0"/>
          <a:chOff x="0" y="0"/>
          <a:chExt cx="0" cy="0"/>
        </a:xfrm>
      </p:grpSpPr>
      <p:sp>
        <p:nvSpPr>
          <p:cNvPr id="845" name="Shape 84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846" name="Shape 84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2" name="Shape 852"/>
        <p:cNvGrpSpPr/>
        <p:nvPr/>
      </p:nvGrpSpPr>
      <p:grpSpPr>
        <a:xfrm>
          <a:off x="0" y="0"/>
          <a:ext cx="0" cy="0"/>
          <a:chOff x="0" y="0"/>
          <a:chExt cx="0" cy="0"/>
        </a:xfrm>
      </p:grpSpPr>
      <p:sp>
        <p:nvSpPr>
          <p:cNvPr id="853" name="Shape 85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854" name="Shape 854"/>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77" name="Shape 7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1" name="Shape 861"/>
        <p:cNvGrpSpPr/>
        <p:nvPr/>
      </p:nvGrpSpPr>
      <p:grpSpPr>
        <a:xfrm>
          <a:off x="0" y="0"/>
          <a:ext cx="0" cy="0"/>
          <a:chOff x="0" y="0"/>
          <a:chExt cx="0" cy="0"/>
        </a:xfrm>
      </p:grpSpPr>
      <p:sp>
        <p:nvSpPr>
          <p:cNvPr id="862" name="Shape 86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863" name="Shape 86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1" name="Shape 871"/>
        <p:cNvGrpSpPr/>
        <p:nvPr/>
      </p:nvGrpSpPr>
      <p:grpSpPr>
        <a:xfrm>
          <a:off x="0" y="0"/>
          <a:ext cx="0" cy="0"/>
          <a:chOff x="0" y="0"/>
          <a:chExt cx="0" cy="0"/>
        </a:xfrm>
      </p:grpSpPr>
      <p:sp>
        <p:nvSpPr>
          <p:cNvPr id="872" name="Shape 87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873" name="Shape 87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7" name="Shape 877"/>
        <p:cNvGrpSpPr/>
        <p:nvPr/>
      </p:nvGrpSpPr>
      <p:grpSpPr>
        <a:xfrm>
          <a:off x="0" y="0"/>
          <a:ext cx="0" cy="0"/>
          <a:chOff x="0" y="0"/>
          <a:chExt cx="0" cy="0"/>
        </a:xfrm>
      </p:grpSpPr>
      <p:sp>
        <p:nvSpPr>
          <p:cNvPr id="878" name="Shape 87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Student t distributions have the same general shape and symmetry as the standard normal distribution, but reflect a greater variability that is expected with small samples.</a:t>
            </a:r>
          </a:p>
        </p:txBody>
      </p:sp>
      <p:sp>
        <p:nvSpPr>
          <p:cNvPr id="879" name="Shape 87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5" name="Shape 885"/>
        <p:cNvGrpSpPr/>
        <p:nvPr/>
      </p:nvGrpSpPr>
      <p:grpSpPr>
        <a:xfrm>
          <a:off x="0" y="0"/>
          <a:ext cx="0" cy="0"/>
          <a:chOff x="0" y="0"/>
          <a:chExt cx="0" cy="0"/>
        </a:xfrm>
      </p:grpSpPr>
      <p:sp>
        <p:nvSpPr>
          <p:cNvPr id="886" name="Shape 88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887" name="Shape 88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1" name="Shape 891"/>
        <p:cNvGrpSpPr/>
        <p:nvPr/>
      </p:nvGrpSpPr>
      <p:grpSpPr>
        <a:xfrm>
          <a:off x="0" y="0"/>
          <a:ext cx="0" cy="0"/>
          <a:chOff x="0" y="0"/>
          <a:chExt cx="0" cy="0"/>
        </a:xfrm>
      </p:grpSpPr>
      <p:sp>
        <p:nvSpPr>
          <p:cNvPr id="892" name="Shape 89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893" name="Shape 89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4" name="Shape 904"/>
        <p:cNvGrpSpPr/>
        <p:nvPr/>
      </p:nvGrpSpPr>
      <p:grpSpPr>
        <a:xfrm>
          <a:off x="0" y="0"/>
          <a:ext cx="0" cy="0"/>
          <a:chOff x="0" y="0"/>
          <a:chExt cx="0" cy="0"/>
        </a:xfrm>
      </p:grpSpPr>
      <p:sp>
        <p:nvSpPr>
          <p:cNvPr id="905" name="Shape 90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906" name="Shape 90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5" name="Shape 915"/>
        <p:cNvGrpSpPr/>
        <p:nvPr/>
      </p:nvGrpSpPr>
      <p:grpSpPr>
        <a:xfrm>
          <a:off x="0" y="0"/>
          <a:ext cx="0" cy="0"/>
          <a:chOff x="0" y="0"/>
          <a:chExt cx="0" cy="0"/>
        </a:xfrm>
      </p:grpSpPr>
      <p:sp>
        <p:nvSpPr>
          <p:cNvPr id="916" name="Shape 91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917" name="Shape 91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1" name="Shape 921"/>
        <p:cNvGrpSpPr/>
        <p:nvPr/>
      </p:nvGrpSpPr>
      <p:grpSpPr>
        <a:xfrm>
          <a:off x="0" y="0"/>
          <a:ext cx="0" cy="0"/>
          <a:chOff x="0" y="0"/>
          <a:chExt cx="0" cy="0"/>
        </a:xfrm>
      </p:grpSpPr>
      <p:sp>
        <p:nvSpPr>
          <p:cNvPr id="922" name="Shape 92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23" name="Shape 92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7" name="Shape 927"/>
        <p:cNvGrpSpPr/>
        <p:nvPr/>
      </p:nvGrpSpPr>
      <p:grpSpPr>
        <a:xfrm>
          <a:off x="0" y="0"/>
          <a:ext cx="0" cy="0"/>
          <a:chOff x="0" y="0"/>
          <a:chExt cx="0" cy="0"/>
        </a:xfrm>
      </p:grpSpPr>
      <p:sp>
        <p:nvSpPr>
          <p:cNvPr id="928" name="Shape 928"/>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29" name="Shape 92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5" name="Shape 935"/>
        <p:cNvGrpSpPr/>
        <p:nvPr/>
      </p:nvGrpSpPr>
      <p:grpSpPr>
        <a:xfrm>
          <a:off x="0" y="0"/>
          <a:ext cx="0" cy="0"/>
          <a:chOff x="0" y="0"/>
          <a:chExt cx="0" cy="0"/>
        </a:xfrm>
      </p:grpSpPr>
      <p:sp>
        <p:nvSpPr>
          <p:cNvPr id="936" name="Shape 93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937" name="Shape 937"/>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
        <p:nvSpPr>
          <p:cNvPr id="83" name="Shape 83"/>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1" name="Shape 941"/>
        <p:cNvGrpSpPr/>
        <p:nvPr/>
      </p:nvGrpSpPr>
      <p:grpSpPr>
        <a:xfrm>
          <a:off x="0" y="0"/>
          <a:ext cx="0" cy="0"/>
          <a:chOff x="0" y="0"/>
          <a:chExt cx="0" cy="0"/>
        </a:xfrm>
      </p:grpSpPr>
      <p:sp>
        <p:nvSpPr>
          <p:cNvPr id="942" name="Shape 942"/>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The requirement of a normal distribution is critical with this test.</a:t>
            </a:r>
          </a:p>
          <a:p>
            <a:pPr indent="0" lvl="0" marL="0" marR="0" rtl="0" algn="l">
              <a:spcBef>
                <a:spcPts val="0"/>
              </a:spcBef>
              <a:buSzPct val="25000"/>
              <a:buFont typeface="Arial"/>
              <a:buNone/>
            </a:pPr>
            <a:r>
              <a:rPr b="0" i="0" lang="en-US" sz="1800" u="none" cap="none" strike="noStrike"/>
              <a:t>Use of non-normal distributions can lead to gross errors.</a:t>
            </a:r>
          </a:p>
          <a:p>
            <a:pPr indent="0" lvl="0" marL="0" marR="0" rtl="0" algn="l">
              <a:spcBef>
                <a:spcPts val="0"/>
              </a:spcBef>
              <a:buSzPct val="25000"/>
              <a:buFont typeface="Arial"/>
              <a:buNone/>
            </a:pPr>
            <a:r>
              <a:rPr b="0" i="0" lang="en-US" sz="1800" u="none" cap="none" strike="noStrike"/>
              <a:t>Use the methods discussed in Section 6-7, Assessing Normality, to verify a normal distribution before proceeding with this procedure. </a:t>
            </a:r>
          </a:p>
        </p:txBody>
      </p:sp>
      <p:sp>
        <p:nvSpPr>
          <p:cNvPr id="943" name="Shape 943"/>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7" name="Shape 947"/>
        <p:cNvGrpSpPr/>
        <p:nvPr/>
      </p:nvGrpSpPr>
      <p:grpSpPr>
        <a:xfrm>
          <a:off x="0" y="0"/>
          <a:ext cx="0" cy="0"/>
          <a:chOff x="0" y="0"/>
          <a:chExt cx="0" cy="0"/>
        </a:xfrm>
      </p:grpSpPr>
      <p:sp>
        <p:nvSpPr>
          <p:cNvPr id="948" name="Shape 94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One place where students tend to make errors with this formula is switching the values for s and </a:t>
            </a:r>
            <a:r>
              <a:rPr b="0" i="0" lang="en-US" sz="1800" u="none" cap="none" strike="noStrike">
                <a:latin typeface="Noto Symbol"/>
                <a:ea typeface="Noto Symbol"/>
                <a:cs typeface="Noto Symbol"/>
                <a:sym typeface="Noto Symbol"/>
              </a:rPr>
              <a:t>σιγμα</a:t>
            </a:r>
            <a:r>
              <a:rPr b="0" i="0" lang="en-US" sz="1800" u="none" cap="none" strike="noStrike"/>
              <a:t>.  Careful reading of the problem should eliminate this difficulty.</a:t>
            </a:r>
          </a:p>
          <a:p>
            <a:pPr indent="0" lvl="0" marL="0" marR="0" rtl="0" algn="l">
              <a:spcBef>
                <a:spcPts val="0"/>
              </a:spcBef>
              <a:buSzPct val="25000"/>
              <a:buFont typeface="Arial"/>
              <a:buNone/>
            </a:pPr>
            <a:r>
              <a:rPr b="0" i="0" lang="en-US" sz="1800" u="none" cap="none" strike="noStrike"/>
              <a:t>page 364 of Elementary Statistics, 10th Edition</a:t>
            </a:r>
          </a:p>
        </p:txBody>
      </p:sp>
      <p:sp>
        <p:nvSpPr>
          <p:cNvPr id="949" name="Shape 94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8" name="Shape 958"/>
        <p:cNvGrpSpPr/>
        <p:nvPr/>
      </p:nvGrpSpPr>
      <p:grpSpPr>
        <a:xfrm>
          <a:off x="0" y="0"/>
          <a:ext cx="0" cy="0"/>
          <a:chOff x="0" y="0"/>
          <a:chExt cx="0" cy="0"/>
        </a:xfrm>
      </p:grpSpPr>
      <p:sp>
        <p:nvSpPr>
          <p:cNvPr id="959" name="Shape 959"/>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Different degrees of freedom produce different shaped chi-square distributions. </a:t>
            </a:r>
          </a:p>
        </p:txBody>
      </p:sp>
      <p:sp>
        <p:nvSpPr>
          <p:cNvPr id="960" name="Shape 960"/>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9" name="Shape 969"/>
        <p:cNvGrpSpPr/>
        <p:nvPr/>
      </p:nvGrpSpPr>
      <p:grpSpPr>
        <a:xfrm>
          <a:off x="0" y="0"/>
          <a:ext cx="0" cy="0"/>
          <a:chOff x="0" y="0"/>
          <a:chExt cx="0" cy="0"/>
        </a:xfrm>
      </p:grpSpPr>
      <p:sp>
        <p:nvSpPr>
          <p:cNvPr id="970" name="Shape 97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971" name="Shape 97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5" name="Shape 975"/>
        <p:cNvGrpSpPr/>
        <p:nvPr/>
      </p:nvGrpSpPr>
      <p:grpSpPr>
        <a:xfrm>
          <a:off x="0" y="0"/>
          <a:ext cx="0" cy="0"/>
          <a:chOff x="0" y="0"/>
          <a:chExt cx="0" cy="0"/>
        </a:xfrm>
      </p:grpSpPr>
      <p:sp>
        <p:nvSpPr>
          <p:cNvPr id="976" name="Shape 976"/>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977" name="Shape 977"/>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7" name="Shape 987"/>
        <p:cNvGrpSpPr/>
        <p:nvPr/>
      </p:nvGrpSpPr>
      <p:grpSpPr>
        <a:xfrm>
          <a:off x="0" y="0"/>
          <a:ext cx="0" cy="0"/>
          <a:chOff x="0" y="0"/>
          <a:chExt cx="0" cy="0"/>
        </a:xfrm>
      </p:grpSpPr>
      <p:sp>
        <p:nvSpPr>
          <p:cNvPr id="988" name="Shape 98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989" name="Shape 98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4" name="Shape 994"/>
        <p:cNvGrpSpPr/>
        <p:nvPr/>
      </p:nvGrpSpPr>
      <p:grpSpPr>
        <a:xfrm>
          <a:off x="0" y="0"/>
          <a:ext cx="0" cy="0"/>
          <a:chOff x="0" y="0"/>
          <a:chExt cx="0" cy="0"/>
        </a:xfrm>
      </p:grpSpPr>
      <p:sp>
        <p:nvSpPr>
          <p:cNvPr id="995" name="Shape 995"/>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996" name="Shape 996"/>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7" name="Shape 1007"/>
        <p:cNvGrpSpPr/>
        <p:nvPr/>
      </p:nvGrpSpPr>
      <p:grpSpPr>
        <a:xfrm>
          <a:off x="0" y="0"/>
          <a:ext cx="0" cy="0"/>
          <a:chOff x="0" y="0"/>
          <a:chExt cx="0" cy="0"/>
        </a:xfrm>
      </p:grpSpPr>
      <p:sp>
        <p:nvSpPr>
          <p:cNvPr id="1008" name="Shape 1008"/>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09" name="Shape 1009"/>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3" name="Shape 1013"/>
        <p:cNvGrpSpPr/>
        <p:nvPr/>
      </p:nvGrpSpPr>
      <p:grpSpPr>
        <a:xfrm>
          <a:off x="0" y="0"/>
          <a:ext cx="0" cy="0"/>
          <a:chOff x="0" y="0"/>
          <a:chExt cx="0" cy="0"/>
        </a:xfrm>
      </p:grpSpPr>
      <p:sp>
        <p:nvSpPr>
          <p:cNvPr id="1014" name="Shape 1014"/>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lvl="0">
              <a:spcBef>
                <a:spcPts val="0"/>
              </a:spcBef>
              <a:buNone/>
            </a:pPr>
            <a:r>
              <a:t/>
            </a:r>
            <a:endParaRPr/>
          </a:p>
        </p:txBody>
      </p:sp>
      <p:sp>
        <p:nvSpPr>
          <p:cNvPr id="1015" name="Shape 1015"/>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9" name="Shape 1019"/>
        <p:cNvGrpSpPr/>
        <p:nvPr/>
      </p:nvGrpSpPr>
      <p:grpSpPr>
        <a:xfrm>
          <a:off x="0" y="0"/>
          <a:ext cx="0" cy="0"/>
          <a:chOff x="0" y="0"/>
          <a:chExt cx="0" cy="0"/>
        </a:xfrm>
      </p:grpSpPr>
      <p:sp>
        <p:nvSpPr>
          <p:cNvPr id="1020" name="Shape 1020"/>
          <p:cNvSpPr txBox="1"/>
          <p:nvPr>
            <p:ph idx="1" type="body"/>
          </p:nvPr>
        </p:nvSpPr>
        <p:spPr>
          <a:xfrm>
            <a:off x="935037" y="4416425"/>
            <a:ext cx="5140324" cy="4183061"/>
          </a:xfrm>
          <a:prstGeom prst="rect">
            <a:avLst/>
          </a:prstGeom>
          <a:noFill/>
          <a:ln>
            <a:noFill/>
          </a:ln>
        </p:spPr>
        <p:txBody>
          <a:bodyPr anchorCtr="0" anchor="t" bIns="45275" lIns="92200" rIns="92200" tIns="45275">
            <a:noAutofit/>
          </a:bodyPr>
          <a:lstStyle/>
          <a:p>
            <a:pPr indent="0" lvl="0" marL="0" marR="0" rtl="0" algn="l">
              <a:spcBef>
                <a:spcPts val="0"/>
              </a:spcBef>
              <a:buSzPct val="25000"/>
              <a:buFont typeface="Arial"/>
              <a:buNone/>
            </a:pPr>
            <a:r>
              <a:rPr b="0" i="0" lang="en-US" sz="1800" u="none" cap="none" strike="noStrike"/>
              <a:t>Remind students that we have started with the variance which is the square of the standard deviation.  Therefore, taking the square root of the variance formula will produce the standard deviation formula.</a:t>
            </a:r>
          </a:p>
        </p:txBody>
      </p:sp>
      <p:sp>
        <p:nvSpPr>
          <p:cNvPr id="1021" name="Shape 1021"/>
          <p:cNvSpPr/>
          <p:nvPr>
            <p:ph idx="2" type="sldImg"/>
          </p:nvPr>
        </p:nvSpPr>
        <p:spPr>
          <a:xfrm>
            <a:off x="1190625" y="703262"/>
            <a:ext cx="4630736" cy="347344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lt1"/>
        </a:solidFill>
      </p:bgPr>
    </p:bg>
    <p:spTree>
      <p:nvGrpSpPr>
        <p:cNvPr id="13" name="Shape 13"/>
        <p:cNvGrpSpPr/>
        <p:nvPr/>
      </p:nvGrpSpPr>
      <p:grpSpPr>
        <a:xfrm>
          <a:off x="0" y="0"/>
          <a:ext cx="0" cy="0"/>
          <a:chOff x="0" y="0"/>
          <a:chExt cx="0" cy="0"/>
        </a:xfrm>
      </p:grpSpPr>
      <p:sp>
        <p:nvSpPr>
          <p:cNvPr id="14" name="Shape 14"/>
          <p:cNvSpPr txBox="1"/>
          <p:nvPr>
            <p:ph type="title"/>
          </p:nvPr>
        </p:nvSpPr>
        <p:spPr>
          <a:xfrm>
            <a:off x="661987" y="114300"/>
            <a:ext cx="7848599" cy="1143000"/>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
        <p:nvSpPr>
          <p:cNvPr id="15" name="Shape 15"/>
          <p:cNvSpPr txBox="1"/>
          <p:nvPr>
            <p:ph idx="11" type="ftr"/>
          </p:nvPr>
        </p:nvSpPr>
        <p:spPr>
          <a:xfrm>
            <a:off x="381000" y="6424612"/>
            <a:ext cx="63246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
        <p:nvSpPr>
          <p:cNvPr id="16" name="Shape 16"/>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65100" lvl="0" marL="342900" rtl="0" algn="l">
              <a:lnSpc>
                <a:spcPct val="100000"/>
              </a:lnSpc>
              <a:spcBef>
                <a:spcPts val="560"/>
              </a:spcBef>
              <a:spcAft>
                <a:spcPts val="0"/>
              </a:spcAft>
              <a:buClr>
                <a:schemeClr val="accent2"/>
              </a:buClr>
              <a:buFont typeface="Arial"/>
              <a:buChar char="❖"/>
              <a:defRPr/>
            </a:lvl1pPr>
            <a:lvl2pPr indent="-107950" lvl="1" marL="742950" rtl="0" algn="l">
              <a:lnSpc>
                <a:spcPct val="100000"/>
              </a:lnSpc>
              <a:spcBef>
                <a:spcPts val="560"/>
              </a:spcBef>
              <a:spcAft>
                <a:spcPts val="0"/>
              </a:spcAft>
              <a:buClr>
                <a:schemeClr val="dk1"/>
              </a:buClr>
              <a:buFont typeface="Times New Roman"/>
              <a:buChar char="–"/>
              <a:defRPr/>
            </a:lvl2pPr>
            <a:lvl3pPr indent="-76200" lvl="2" marL="1143000" rtl="0" algn="l">
              <a:lnSpc>
                <a:spcPct val="100000"/>
              </a:lnSpc>
              <a:spcBef>
                <a:spcPts val="480"/>
              </a:spcBef>
              <a:spcAft>
                <a:spcPts val="0"/>
              </a:spcAft>
              <a:buClr>
                <a:schemeClr val="dk1"/>
              </a:buClr>
              <a:buFont typeface="Times New Roman"/>
              <a:buChar char="•"/>
              <a:defRPr/>
            </a:lvl3pPr>
            <a:lvl4pPr indent="-101600" lvl="3" marL="1600200" rtl="0" algn="l">
              <a:lnSpc>
                <a:spcPct val="100000"/>
              </a:lnSpc>
              <a:spcBef>
                <a:spcPts val="400"/>
              </a:spcBef>
              <a:spcAft>
                <a:spcPts val="0"/>
              </a:spcAft>
              <a:buClr>
                <a:schemeClr val="dk1"/>
              </a:buClr>
              <a:buFont typeface="Times New Roman"/>
              <a:buChar char="–"/>
              <a:defRPr/>
            </a:lvl4pPr>
            <a:lvl5pPr indent="-101600" lvl="4" marL="2057400" rtl="0" algn="l">
              <a:lnSpc>
                <a:spcPct val="100000"/>
              </a:lnSpc>
              <a:spcBef>
                <a:spcPts val="400"/>
              </a:spcBef>
              <a:spcAft>
                <a:spcPts val="0"/>
              </a:spcAft>
              <a:buClr>
                <a:schemeClr val="dk1"/>
              </a:buClr>
              <a:buFont typeface="Times New Roman"/>
              <a:buChar char="•"/>
              <a:defRPr/>
            </a:lvl5pPr>
            <a:lvl6pPr indent="-101600" lvl="5" marL="2514600" rtl="0" algn="l">
              <a:lnSpc>
                <a:spcPct val="100000"/>
              </a:lnSpc>
              <a:spcBef>
                <a:spcPts val="400"/>
              </a:spcBef>
              <a:spcAft>
                <a:spcPts val="0"/>
              </a:spcAft>
              <a:buClr>
                <a:schemeClr val="dk1"/>
              </a:buClr>
              <a:buFont typeface="Times New Roman"/>
              <a:buChar char="•"/>
              <a:defRPr/>
            </a:lvl6pPr>
            <a:lvl7pPr indent="-101600" lvl="6" marL="3429000" rtl="0" algn="l">
              <a:lnSpc>
                <a:spcPct val="100000"/>
              </a:lnSpc>
              <a:spcBef>
                <a:spcPts val="400"/>
              </a:spcBef>
              <a:spcAft>
                <a:spcPts val="0"/>
              </a:spcAft>
              <a:buClr>
                <a:schemeClr val="dk1"/>
              </a:buClr>
              <a:buFont typeface="Times New Roman"/>
              <a:buChar char="•"/>
              <a:defRPr/>
            </a:lvl7pPr>
            <a:lvl8pPr indent="-101600" lvl="7" marL="4800600" rtl="0" algn="l">
              <a:lnSpc>
                <a:spcPct val="100000"/>
              </a:lnSpc>
              <a:spcBef>
                <a:spcPts val="400"/>
              </a:spcBef>
              <a:spcAft>
                <a:spcPts val="0"/>
              </a:spcAft>
              <a:buClr>
                <a:schemeClr val="dk1"/>
              </a:buClr>
              <a:buFont typeface="Times New Roman"/>
              <a:buChar char="•"/>
              <a:defRPr/>
            </a:lvl8pPr>
            <a:lvl9pPr indent="-101600" lvl="8" marL="6629400" rtl="0" algn="l">
              <a:lnSpc>
                <a:spcPct val="100000"/>
              </a:lnSpc>
              <a:spcBef>
                <a:spcPts val="400"/>
              </a:spcBef>
              <a:spcAft>
                <a:spcPts val="0"/>
              </a:spcAft>
              <a:buClr>
                <a:schemeClr val="dk1"/>
              </a:buClr>
              <a:buFont typeface="Times New Roman"/>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bg>
      <p:bgPr>
        <a:solidFill>
          <a:schemeClr val="lt1"/>
        </a:solidFill>
      </p:bgPr>
    </p:bg>
    <p:spTree>
      <p:nvGrpSpPr>
        <p:cNvPr id="17" name="Shape 17"/>
        <p:cNvGrpSpPr/>
        <p:nvPr/>
      </p:nvGrpSpPr>
      <p:grpSpPr>
        <a:xfrm>
          <a:off x="0" y="0"/>
          <a:ext cx="0" cy="0"/>
          <a:chOff x="0" y="0"/>
          <a:chExt cx="0" cy="0"/>
        </a:xfrm>
      </p:grpSpPr>
      <p:sp>
        <p:nvSpPr>
          <p:cNvPr id="18" name="Shape 18"/>
          <p:cNvSpPr txBox="1"/>
          <p:nvPr>
            <p:ph type="title"/>
          </p:nvPr>
        </p:nvSpPr>
        <p:spPr>
          <a:xfrm>
            <a:off x="120650" y="292100"/>
            <a:ext cx="8901112" cy="1143000"/>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
        <p:nvSpPr>
          <p:cNvPr id="19" name="Shape 19"/>
          <p:cNvSpPr txBox="1"/>
          <p:nvPr>
            <p:ph idx="11" type="ftr"/>
          </p:nvPr>
        </p:nvSpPr>
        <p:spPr>
          <a:xfrm>
            <a:off x="381000" y="6424612"/>
            <a:ext cx="63246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
        <p:nvSpPr>
          <p:cNvPr id="20" name="Shape 20"/>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65100" lvl="0" marL="342900" rtl="0" algn="l">
              <a:lnSpc>
                <a:spcPct val="100000"/>
              </a:lnSpc>
              <a:spcBef>
                <a:spcPts val="560"/>
              </a:spcBef>
              <a:spcAft>
                <a:spcPts val="0"/>
              </a:spcAft>
              <a:buClr>
                <a:schemeClr val="accent2"/>
              </a:buClr>
              <a:buFont typeface="Arial"/>
              <a:buChar char="❖"/>
              <a:defRPr/>
            </a:lvl1pPr>
            <a:lvl2pPr indent="-107950" lvl="1" marL="742950" rtl="0" algn="l">
              <a:lnSpc>
                <a:spcPct val="100000"/>
              </a:lnSpc>
              <a:spcBef>
                <a:spcPts val="560"/>
              </a:spcBef>
              <a:spcAft>
                <a:spcPts val="0"/>
              </a:spcAft>
              <a:buClr>
                <a:schemeClr val="dk1"/>
              </a:buClr>
              <a:buFont typeface="Times New Roman"/>
              <a:buChar char="–"/>
              <a:defRPr/>
            </a:lvl2pPr>
            <a:lvl3pPr indent="-76200" lvl="2" marL="1143000" rtl="0" algn="l">
              <a:lnSpc>
                <a:spcPct val="100000"/>
              </a:lnSpc>
              <a:spcBef>
                <a:spcPts val="480"/>
              </a:spcBef>
              <a:spcAft>
                <a:spcPts val="0"/>
              </a:spcAft>
              <a:buClr>
                <a:schemeClr val="dk1"/>
              </a:buClr>
              <a:buFont typeface="Times New Roman"/>
              <a:buChar char="•"/>
              <a:defRPr/>
            </a:lvl3pPr>
            <a:lvl4pPr indent="-101600" lvl="3" marL="1600200" rtl="0" algn="l">
              <a:lnSpc>
                <a:spcPct val="100000"/>
              </a:lnSpc>
              <a:spcBef>
                <a:spcPts val="400"/>
              </a:spcBef>
              <a:spcAft>
                <a:spcPts val="0"/>
              </a:spcAft>
              <a:buClr>
                <a:schemeClr val="dk1"/>
              </a:buClr>
              <a:buFont typeface="Times New Roman"/>
              <a:buChar char="–"/>
              <a:defRPr/>
            </a:lvl4pPr>
            <a:lvl5pPr indent="-101600" lvl="4" marL="2057400" rtl="0" algn="l">
              <a:lnSpc>
                <a:spcPct val="100000"/>
              </a:lnSpc>
              <a:spcBef>
                <a:spcPts val="400"/>
              </a:spcBef>
              <a:spcAft>
                <a:spcPts val="0"/>
              </a:spcAft>
              <a:buClr>
                <a:schemeClr val="dk1"/>
              </a:buClr>
              <a:buFont typeface="Times New Roman"/>
              <a:buChar char="•"/>
              <a:defRPr/>
            </a:lvl5pPr>
            <a:lvl6pPr indent="-101600" lvl="5" marL="2514600" rtl="0" algn="l">
              <a:lnSpc>
                <a:spcPct val="100000"/>
              </a:lnSpc>
              <a:spcBef>
                <a:spcPts val="400"/>
              </a:spcBef>
              <a:spcAft>
                <a:spcPts val="0"/>
              </a:spcAft>
              <a:buClr>
                <a:schemeClr val="dk1"/>
              </a:buClr>
              <a:buFont typeface="Times New Roman"/>
              <a:buChar char="•"/>
              <a:defRPr/>
            </a:lvl6pPr>
            <a:lvl7pPr indent="-101600" lvl="6" marL="3429000" rtl="0" algn="l">
              <a:lnSpc>
                <a:spcPct val="100000"/>
              </a:lnSpc>
              <a:spcBef>
                <a:spcPts val="400"/>
              </a:spcBef>
              <a:spcAft>
                <a:spcPts val="0"/>
              </a:spcAft>
              <a:buClr>
                <a:schemeClr val="dk1"/>
              </a:buClr>
              <a:buFont typeface="Times New Roman"/>
              <a:buChar char="•"/>
              <a:defRPr/>
            </a:lvl7pPr>
            <a:lvl8pPr indent="-101600" lvl="7" marL="4800600" rtl="0" algn="l">
              <a:lnSpc>
                <a:spcPct val="100000"/>
              </a:lnSpc>
              <a:spcBef>
                <a:spcPts val="400"/>
              </a:spcBef>
              <a:spcAft>
                <a:spcPts val="0"/>
              </a:spcAft>
              <a:buClr>
                <a:schemeClr val="dk1"/>
              </a:buClr>
              <a:buFont typeface="Times New Roman"/>
              <a:buChar char="•"/>
              <a:defRPr/>
            </a:lvl8pPr>
            <a:lvl9pPr indent="-101600" lvl="8" marL="6629400" rtl="0" algn="l">
              <a:lnSpc>
                <a:spcPct val="100000"/>
              </a:lnSpc>
              <a:spcBef>
                <a:spcPts val="400"/>
              </a:spcBef>
              <a:spcAft>
                <a:spcPts val="0"/>
              </a:spcAft>
              <a:buClr>
                <a:schemeClr val="dk1"/>
              </a:buClr>
              <a:buFont typeface="Times New Roman"/>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p:nvPr/>
        </p:nvSpPr>
        <p:spPr>
          <a:xfrm>
            <a:off x="4479925" y="2970211"/>
            <a:ext cx="641350"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 name="Shape 7"/>
          <p:cNvSpPr txBox="1"/>
          <p:nvPr>
            <p:ph type="title"/>
          </p:nvPr>
        </p:nvSpPr>
        <p:spPr>
          <a:xfrm>
            <a:off x="661987" y="114300"/>
            <a:ext cx="7848599"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defRPr/>
            </a:lvl1pPr>
            <a:lvl2pPr indent="0" lvl="1" marL="0" marR="0" rtl="0" algn="ctr">
              <a:lnSpc>
                <a:spcPct val="100000"/>
              </a:lnSpc>
              <a:spcBef>
                <a:spcPts val="0"/>
              </a:spcBef>
              <a:spcAft>
                <a:spcPts val="0"/>
              </a:spcAft>
              <a:defRPr/>
            </a:lvl2pPr>
            <a:lvl3pPr indent="0" lvl="2" marL="0" marR="0" rtl="0" algn="ctr">
              <a:lnSpc>
                <a:spcPct val="100000"/>
              </a:lnSpc>
              <a:spcBef>
                <a:spcPts val="0"/>
              </a:spcBef>
              <a:spcAft>
                <a:spcPts val="0"/>
              </a:spcAft>
              <a:defRPr/>
            </a:lvl3pPr>
            <a:lvl4pPr indent="0" lvl="3" marL="0" marR="0" rtl="0" algn="ctr">
              <a:lnSpc>
                <a:spcPct val="100000"/>
              </a:lnSpc>
              <a:spcBef>
                <a:spcPts val="0"/>
              </a:spcBef>
              <a:spcAft>
                <a:spcPts val="0"/>
              </a:spcAft>
              <a:defRPr/>
            </a:lvl4pPr>
            <a:lvl5pPr indent="0" lvl="4" marL="0" marR="0" rtl="0" algn="ctr">
              <a:lnSpc>
                <a:spcPct val="100000"/>
              </a:lnSpc>
              <a:spcBef>
                <a:spcPts val="0"/>
              </a:spcBef>
              <a:spcAft>
                <a:spcPts val="0"/>
              </a:spcAft>
              <a:defRPr/>
            </a:lvl5pPr>
            <a:lvl6pPr indent="0" lvl="5" marL="0" marR="0" rtl="0" algn="ctr">
              <a:lnSpc>
                <a:spcPct val="100000"/>
              </a:lnSpc>
              <a:spcBef>
                <a:spcPts val="0"/>
              </a:spcBef>
              <a:spcAft>
                <a:spcPts val="0"/>
              </a:spcAft>
              <a:defRPr/>
            </a:lvl6pPr>
            <a:lvl7pPr indent="0" lvl="6" marL="0" marR="0" rtl="0" algn="ctr">
              <a:lnSpc>
                <a:spcPct val="100000"/>
              </a:lnSpc>
              <a:spcBef>
                <a:spcPts val="0"/>
              </a:spcBef>
              <a:spcAft>
                <a:spcPts val="0"/>
              </a:spcAft>
              <a:defRPr/>
            </a:lvl7pPr>
            <a:lvl8pPr indent="0" lvl="7" marL="0" marR="0" rtl="0" algn="ctr">
              <a:lnSpc>
                <a:spcPct val="100000"/>
              </a:lnSpc>
              <a:spcBef>
                <a:spcPts val="0"/>
              </a:spcBef>
              <a:spcAft>
                <a:spcPts val="0"/>
              </a:spcAft>
              <a:defRPr/>
            </a:lvl8pPr>
            <a:lvl9pPr indent="0" lvl="8" marL="0" marR="0" rtl="0" algn="ctr">
              <a:lnSpc>
                <a:spcPct val="100000"/>
              </a:lnSpc>
              <a:spcBef>
                <a:spcPts val="0"/>
              </a:spcBef>
              <a:spcAft>
                <a:spcPts val="0"/>
              </a:spcAft>
              <a:defRPr/>
            </a:lvl9pPr>
          </a:lstStyle>
          <a:p/>
        </p:txBody>
      </p:sp>
      <p:sp>
        <p:nvSpPr>
          <p:cNvPr id="8" name="Shape 8"/>
          <p:cNvSpPr txBox="1"/>
          <p:nvPr>
            <p:ph idx="11" type="ftr"/>
          </p:nvPr>
        </p:nvSpPr>
        <p:spPr>
          <a:xfrm>
            <a:off x="381000" y="6424612"/>
            <a:ext cx="63246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
        <p:nvSpPr>
          <p:cNvPr id="9" name="Shape 9"/>
          <p:cNvSpPr/>
          <p:nvPr/>
        </p:nvSpPr>
        <p:spPr>
          <a:xfrm>
            <a:off x="0" y="0"/>
            <a:ext cx="300036" cy="6873875"/>
          </a:xfrm>
          <a:prstGeom prst="rect">
            <a:avLst/>
          </a:prstGeom>
          <a:gradFill>
            <a:gsLst>
              <a:gs pos="0">
                <a:srgbClr val="1A5A00"/>
              </a:gs>
              <a:gs pos="100000">
                <a:srgbClr val="008000"/>
              </a:gs>
            </a:gsLst>
            <a:lin ang="54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 name="Shape 10"/>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65100" lvl="0" marL="342900" marR="0" rtl="0" algn="l">
              <a:lnSpc>
                <a:spcPct val="100000"/>
              </a:lnSpc>
              <a:spcBef>
                <a:spcPts val="560"/>
              </a:spcBef>
              <a:spcAft>
                <a:spcPts val="0"/>
              </a:spcAft>
              <a:buClr>
                <a:schemeClr val="accent2"/>
              </a:buClr>
              <a:buFont typeface="Arial"/>
              <a:buChar char="❖"/>
              <a:defRPr/>
            </a:lvl1pPr>
            <a:lvl2pPr indent="-107950" lvl="1" marL="742950" marR="0" rtl="0" algn="l">
              <a:lnSpc>
                <a:spcPct val="100000"/>
              </a:lnSpc>
              <a:spcBef>
                <a:spcPts val="560"/>
              </a:spcBef>
              <a:spcAft>
                <a:spcPts val="0"/>
              </a:spcAft>
              <a:buClr>
                <a:schemeClr val="dk1"/>
              </a:buClr>
              <a:buFont typeface="Times New Roman"/>
              <a:buChar char="–"/>
              <a:defRPr/>
            </a:lvl2pPr>
            <a:lvl3pPr indent="-76200" lvl="2" marL="1143000" marR="0" rtl="0" algn="l">
              <a:lnSpc>
                <a:spcPct val="100000"/>
              </a:lnSpc>
              <a:spcBef>
                <a:spcPts val="480"/>
              </a:spcBef>
              <a:spcAft>
                <a:spcPts val="0"/>
              </a:spcAft>
              <a:buClr>
                <a:schemeClr val="dk1"/>
              </a:buClr>
              <a:buFont typeface="Times New Roman"/>
              <a:buChar char="•"/>
              <a:defRPr/>
            </a:lvl3pPr>
            <a:lvl4pPr indent="-101600" lvl="3" marL="1600200" marR="0" rtl="0" algn="l">
              <a:lnSpc>
                <a:spcPct val="100000"/>
              </a:lnSpc>
              <a:spcBef>
                <a:spcPts val="400"/>
              </a:spcBef>
              <a:spcAft>
                <a:spcPts val="0"/>
              </a:spcAft>
              <a:buClr>
                <a:schemeClr val="dk1"/>
              </a:buClr>
              <a:buFont typeface="Times New Roman"/>
              <a:buChar char="–"/>
              <a:defRPr/>
            </a:lvl4pPr>
            <a:lvl5pPr indent="-101600" lvl="4" marL="2057400" marR="0" rtl="0" algn="l">
              <a:lnSpc>
                <a:spcPct val="100000"/>
              </a:lnSpc>
              <a:spcBef>
                <a:spcPts val="400"/>
              </a:spcBef>
              <a:spcAft>
                <a:spcPts val="0"/>
              </a:spcAft>
              <a:buClr>
                <a:schemeClr val="dk1"/>
              </a:buClr>
              <a:buFont typeface="Times New Roman"/>
              <a:buChar char="•"/>
              <a:defRPr/>
            </a:lvl5pPr>
            <a:lvl6pPr indent="-101600" lvl="5" marL="2514600" marR="0" rtl="0" algn="l">
              <a:lnSpc>
                <a:spcPct val="100000"/>
              </a:lnSpc>
              <a:spcBef>
                <a:spcPts val="400"/>
              </a:spcBef>
              <a:spcAft>
                <a:spcPts val="0"/>
              </a:spcAft>
              <a:buClr>
                <a:schemeClr val="dk1"/>
              </a:buClr>
              <a:buFont typeface="Times New Roman"/>
              <a:buChar char="•"/>
              <a:defRPr/>
            </a:lvl6pPr>
            <a:lvl7pPr indent="-101600" lvl="6" marL="3429000" marR="0" rtl="0" algn="l">
              <a:lnSpc>
                <a:spcPct val="100000"/>
              </a:lnSpc>
              <a:spcBef>
                <a:spcPts val="400"/>
              </a:spcBef>
              <a:spcAft>
                <a:spcPts val="0"/>
              </a:spcAft>
              <a:buClr>
                <a:schemeClr val="dk1"/>
              </a:buClr>
              <a:buFont typeface="Times New Roman"/>
              <a:buChar char="•"/>
              <a:defRPr/>
            </a:lvl7pPr>
            <a:lvl8pPr indent="-101600" lvl="7" marL="4800600" marR="0" rtl="0" algn="l">
              <a:lnSpc>
                <a:spcPct val="100000"/>
              </a:lnSpc>
              <a:spcBef>
                <a:spcPts val="400"/>
              </a:spcBef>
              <a:spcAft>
                <a:spcPts val="0"/>
              </a:spcAft>
              <a:buClr>
                <a:schemeClr val="dk1"/>
              </a:buClr>
              <a:buFont typeface="Times New Roman"/>
              <a:buChar char="•"/>
              <a:defRPr/>
            </a:lvl8pPr>
            <a:lvl9pPr indent="-101600" lvl="8" marL="6629400" marR="0" rtl="0" algn="l">
              <a:lnSpc>
                <a:spcPct val="100000"/>
              </a:lnSpc>
              <a:spcBef>
                <a:spcPts val="400"/>
              </a:spcBef>
              <a:spcAft>
                <a:spcPts val="0"/>
              </a:spcAft>
              <a:buClr>
                <a:schemeClr val="dk1"/>
              </a:buClr>
              <a:buFont typeface="Times New Roman"/>
              <a:buChar char="•"/>
              <a:defRPr/>
            </a:lvl9pPr>
          </a:lstStyle>
          <a:p/>
        </p:txBody>
      </p:sp>
      <p:sp>
        <p:nvSpPr>
          <p:cNvPr id="11" name="Shape 11"/>
          <p:cNvSpPr txBox="1"/>
          <p:nvPr/>
        </p:nvSpPr>
        <p:spPr>
          <a:xfrm>
            <a:off x="7878761" y="6491287"/>
            <a:ext cx="1212850" cy="363536"/>
          </a:xfrm>
          <a:prstGeom prst="rect">
            <a:avLst/>
          </a:prstGeom>
          <a:noFill/>
          <a:ln>
            <a:noFill/>
          </a:ln>
        </p:spPr>
        <p:txBody>
          <a:bodyPr anchorCtr="0" anchor="t" bIns="44450" lIns="90475" rIns="90475" tIns="44450">
            <a:noAutofit/>
          </a:bodyPr>
          <a:lstStyle/>
          <a:p>
            <a:pPr indent="0" lvl="0" marL="0" marR="0" rtl="0" algn="r">
              <a:lnSpc>
                <a:spcPct val="100000"/>
              </a:lnSpc>
              <a:spcBef>
                <a:spcPts val="0"/>
              </a:spcBef>
              <a:spcAft>
                <a:spcPts val="0"/>
              </a:spcAft>
              <a:buClr>
                <a:schemeClr val="dk2"/>
              </a:buClr>
              <a:buSzPct val="25000"/>
              <a:buFont typeface="Times New Roman"/>
              <a:buNone/>
            </a:pPr>
            <a:r>
              <a:rPr b="1" i="0" lang="en-US" sz="1800" u="none" cap="none" strike="noStrike">
                <a:solidFill>
                  <a:schemeClr val="dk2"/>
                </a:solidFill>
                <a:latin typeface="Times New Roman"/>
                <a:ea typeface="Times New Roman"/>
                <a:cs typeface="Times New Roman"/>
                <a:sym typeface="Times New Roman"/>
              </a:rPr>
              <a:t>7.1 - *</a:t>
            </a:r>
          </a:p>
        </p:txBody>
      </p:sp>
      <p:sp>
        <p:nvSpPr>
          <p:cNvPr id="12" name="Shape 12"/>
          <p:cNvSpPr txBox="1"/>
          <p:nvPr/>
        </p:nvSpPr>
        <p:spPr>
          <a:xfrm>
            <a:off x="381000" y="6397625"/>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Copyright © 2010, 2007, 2004 Pearson Education, Inc. All Rights Reserved.</a:t>
            </a: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 Id="rId4" Type="http://schemas.openxmlformats.org/officeDocument/2006/relationships/image" Target="../media/image0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54.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5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 Id="rId3" Type="http://schemas.openxmlformats.org/officeDocument/2006/relationships/image" Target="../media/image55.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 Id="rId3" Type="http://schemas.openxmlformats.org/officeDocument/2006/relationships/image" Target="../media/image62.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 Id="rId3" Type="http://schemas.openxmlformats.org/officeDocument/2006/relationships/image" Target="../media/image58.png"/><Relationship Id="rId4" Type="http://schemas.openxmlformats.org/officeDocument/2006/relationships/image" Target="../media/image61.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 Id="rId3" Type="http://schemas.openxmlformats.org/officeDocument/2006/relationships/image" Target="../media/image60.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1.xml"/><Relationship Id="rId3" Type="http://schemas.openxmlformats.org/officeDocument/2006/relationships/image" Target="../media/image59.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0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0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0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0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09.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0.png"/><Relationship Id="rId4" Type="http://schemas.openxmlformats.org/officeDocument/2006/relationships/image" Target="../media/image18.png"/><Relationship Id="rId5"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2.pn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3.png"/><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2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3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3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35.png"/><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3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3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42.png"/><Relationship Id="rId4" Type="http://schemas.openxmlformats.org/officeDocument/2006/relationships/image" Target="../media/image4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4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44.png"/><Relationship Id="rId4" Type="http://schemas.openxmlformats.org/officeDocument/2006/relationships/image" Target="../media/image4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4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4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5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48.png"/><Relationship Id="rId4" Type="http://schemas.openxmlformats.org/officeDocument/2006/relationships/image" Target="../media/image49.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5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53.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 name="Shape 24"/>
        <p:cNvGrpSpPr/>
        <p:nvPr/>
      </p:nvGrpSpPr>
      <p:grpSpPr>
        <a:xfrm>
          <a:off x="0" y="0"/>
          <a:ext cx="0" cy="0"/>
          <a:chOff x="0" y="0"/>
          <a:chExt cx="0" cy="0"/>
        </a:xfrm>
      </p:grpSpPr>
      <p:sp>
        <p:nvSpPr>
          <p:cNvPr id="25" name="Shape 25"/>
          <p:cNvSpPr txBox="1"/>
          <p:nvPr/>
        </p:nvSpPr>
        <p:spPr>
          <a:xfrm>
            <a:off x="0" y="0"/>
            <a:ext cx="9144000" cy="6858000"/>
          </a:xfrm>
          <a:prstGeom prst="rect">
            <a:avLst/>
          </a:prstGeom>
          <a:solidFill>
            <a:schemeClr val="dk1"/>
          </a:solidFill>
          <a:ln cap="rnd" cmpd="sng" w="127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6" name="Shape 26"/>
          <p:cNvSpPr txBox="1"/>
          <p:nvPr/>
        </p:nvSpPr>
        <p:spPr>
          <a:xfrm>
            <a:off x="381000" y="381000"/>
            <a:ext cx="8077199" cy="641350"/>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7D509"/>
              </a:buClr>
              <a:buSzPct val="25000"/>
              <a:buFont typeface="Arial"/>
              <a:buNone/>
            </a:pPr>
            <a:r>
              <a:rPr b="0" i="0" lang="en-US" sz="4000" u="none" cap="none" strike="noStrike">
                <a:solidFill>
                  <a:srgbClr val="F7D509"/>
                </a:solidFill>
                <a:latin typeface="Arial"/>
                <a:ea typeface="Arial"/>
                <a:cs typeface="Arial"/>
                <a:sym typeface="Arial"/>
              </a:rPr>
              <a:t>Lecture Slides </a:t>
            </a:r>
          </a:p>
        </p:txBody>
      </p:sp>
      <p:sp>
        <p:nvSpPr>
          <p:cNvPr id="27" name="Shape 27"/>
          <p:cNvSpPr txBox="1"/>
          <p:nvPr/>
        </p:nvSpPr>
        <p:spPr>
          <a:xfrm>
            <a:off x="4324350" y="1739900"/>
            <a:ext cx="4724400" cy="3673475"/>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7D509"/>
              </a:buClr>
              <a:buSzPct val="25000"/>
              <a:buFont typeface="Arial"/>
              <a:buNone/>
            </a:pPr>
            <a:r>
              <a:rPr b="0" i="1" lang="en-US" sz="3600" u="none" cap="none" strike="noStrike">
                <a:solidFill>
                  <a:srgbClr val="F7D509"/>
                </a:solidFill>
                <a:latin typeface="Arial"/>
                <a:ea typeface="Arial"/>
                <a:cs typeface="Arial"/>
                <a:sym typeface="Arial"/>
              </a:rPr>
              <a:t>Elementary Statistics</a:t>
            </a:r>
            <a:r>
              <a:rPr b="0" i="0" lang="en-US" sz="3600" u="none" cap="none" strike="noStrike">
                <a:solidFill>
                  <a:schemeClr val="lt1"/>
                </a:solidFill>
                <a:latin typeface="Arial"/>
                <a:ea typeface="Arial"/>
                <a:cs typeface="Arial"/>
                <a:sym typeface="Arial"/>
              </a:rPr>
              <a:t> </a:t>
            </a:r>
            <a:br>
              <a:rPr b="0" i="0" lang="en-US" sz="3600" u="none" cap="none" strike="noStrike">
                <a:solidFill>
                  <a:schemeClr val="lt1"/>
                </a:solidFill>
                <a:latin typeface="Arial"/>
                <a:ea typeface="Arial"/>
                <a:cs typeface="Arial"/>
                <a:sym typeface="Arial"/>
              </a:rPr>
            </a:br>
            <a:r>
              <a:rPr b="0" i="0" lang="en-US" sz="3600" u="none" cap="none" strike="noStrike">
                <a:solidFill>
                  <a:schemeClr val="lt1"/>
                </a:solidFill>
                <a:latin typeface="Arial"/>
                <a:ea typeface="Arial"/>
                <a:cs typeface="Arial"/>
                <a:sym typeface="Arial"/>
              </a:rPr>
              <a:t>Eleventh Edition </a:t>
            </a:r>
          </a:p>
          <a:p>
            <a:pPr indent="0" lvl="0" marL="0" marR="0" rtl="0" algn="ctr">
              <a:lnSpc>
                <a:spcPct val="90000"/>
              </a:lnSpc>
              <a:spcBef>
                <a:spcPts val="1600"/>
              </a:spcBef>
              <a:spcAft>
                <a:spcPts val="0"/>
              </a:spcAft>
              <a:buClr>
                <a:schemeClr val="lt1"/>
              </a:buClr>
              <a:buSzPct val="25000"/>
              <a:buFont typeface="Arial"/>
              <a:buNone/>
            </a:pPr>
            <a:br>
              <a:rPr b="0" i="0" lang="en-US" sz="3200" u="none" cap="none" strike="noStrike">
                <a:solidFill>
                  <a:schemeClr val="lt1"/>
                </a:solidFill>
                <a:latin typeface="Arial"/>
                <a:ea typeface="Arial"/>
                <a:cs typeface="Arial"/>
                <a:sym typeface="Arial"/>
              </a:rPr>
            </a:br>
            <a:r>
              <a:rPr b="0" i="0" lang="en-US" sz="2600" u="none" cap="none" strike="noStrike">
                <a:solidFill>
                  <a:schemeClr val="lt1"/>
                </a:solidFill>
                <a:latin typeface="Arial"/>
                <a:ea typeface="Arial"/>
                <a:cs typeface="Arial"/>
                <a:sym typeface="Arial"/>
              </a:rPr>
              <a:t>and the Triola Statistics Series </a:t>
            </a:r>
            <a:br>
              <a:rPr b="0" i="0" lang="en-US" sz="2600" u="none" cap="none" strike="noStrike">
                <a:solidFill>
                  <a:schemeClr val="lt1"/>
                </a:solidFill>
                <a:latin typeface="Arial"/>
                <a:ea typeface="Arial"/>
                <a:cs typeface="Arial"/>
                <a:sym typeface="Arial"/>
              </a:rPr>
            </a:br>
          </a:p>
          <a:p>
            <a:pPr indent="0" lvl="0" marL="0" marR="0" rtl="0" algn="ctr">
              <a:lnSpc>
                <a:spcPct val="90000"/>
              </a:lnSpc>
              <a:spcBef>
                <a:spcPts val="1400"/>
              </a:spcBef>
              <a:spcAft>
                <a:spcPts val="0"/>
              </a:spcAft>
              <a:buClr>
                <a:schemeClr val="lt1"/>
              </a:buClr>
              <a:buSzPct val="25000"/>
              <a:buFont typeface="Arial"/>
              <a:buNone/>
            </a:pPr>
            <a:r>
              <a:rPr b="0" i="0" lang="en-US" sz="2800" u="none" cap="none" strike="noStrike">
                <a:solidFill>
                  <a:schemeClr val="lt1"/>
                </a:solidFill>
                <a:latin typeface="Arial"/>
                <a:ea typeface="Arial"/>
                <a:cs typeface="Arial"/>
                <a:sym typeface="Arial"/>
              </a:rPr>
              <a:t>by Mario F. Triola</a:t>
            </a:r>
          </a:p>
          <a:p>
            <a:pPr indent="0" lvl="0" marL="0" marR="0" rtl="0" algn="l">
              <a:lnSpc>
                <a:spcPct val="100000"/>
              </a:lnSpc>
              <a:spcBef>
                <a:spcPts val="0"/>
              </a:spcBef>
              <a:spcAft>
                <a:spcPts val="0"/>
              </a:spcAft>
              <a:buNone/>
            </a:pPr>
            <a:r>
              <a:t/>
            </a:r>
            <a:endParaRPr b="0" i="0" sz="2800" u="none" cap="none" strike="noStrike">
              <a:solidFill>
                <a:schemeClr val="lt1"/>
              </a:solidFill>
              <a:latin typeface="Arial"/>
              <a:ea typeface="Arial"/>
              <a:cs typeface="Arial"/>
              <a:sym typeface="Arial"/>
            </a:endParaRPr>
          </a:p>
        </p:txBody>
      </p:sp>
      <p:pic>
        <p:nvPicPr>
          <p:cNvPr id="28" name="Shape 28"/>
          <p:cNvPicPr preferRelativeResize="0"/>
          <p:nvPr/>
        </p:nvPicPr>
        <p:blipFill rotWithShape="1">
          <a:blip r:embed="rId3">
            <a:alphaModFix/>
          </a:blip>
          <a:srcRect b="0" l="0" r="0" t="0"/>
          <a:stretch/>
        </p:blipFill>
        <p:spPr>
          <a:xfrm>
            <a:off x="381000" y="1066800"/>
            <a:ext cx="3886200" cy="4572000"/>
          </a:xfrm>
          <a:prstGeom prst="rect">
            <a:avLst/>
          </a:prstGeom>
          <a:noFill/>
          <a:ln>
            <a:noFill/>
          </a:ln>
        </p:spPr>
      </p:pic>
      <p:pic>
        <p:nvPicPr>
          <p:cNvPr id="29" name="Shape 29"/>
          <p:cNvPicPr preferRelativeResize="0"/>
          <p:nvPr/>
        </p:nvPicPr>
        <p:blipFill rotWithShape="1">
          <a:blip r:embed="rId4">
            <a:alphaModFix/>
          </a:blip>
          <a:srcRect b="0" l="0" r="0" t="0"/>
          <a:stretch/>
        </p:blipFill>
        <p:spPr>
          <a:xfrm>
            <a:off x="1600200" y="6172200"/>
            <a:ext cx="1143000" cy="430212"/>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1" name="Shape 91"/>
        <p:cNvGrpSpPr/>
        <p:nvPr/>
      </p:nvGrpSpPr>
      <p:grpSpPr>
        <a:xfrm>
          <a:off x="0" y="0"/>
          <a:ext cx="0" cy="0"/>
          <a:chOff x="0" y="0"/>
          <a:chExt cx="0" cy="0"/>
        </a:xfrm>
      </p:grpSpPr>
      <p:sp>
        <p:nvSpPr>
          <p:cNvPr id="92" name="Shape 92"/>
          <p:cNvSpPr txBox="1"/>
          <p:nvPr>
            <p:ph type="title"/>
          </p:nvPr>
        </p:nvSpPr>
        <p:spPr>
          <a:xfrm>
            <a:off x="596900" y="173036"/>
            <a:ext cx="8077199" cy="565149"/>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93" name="Shape 93"/>
          <p:cNvSpPr txBox="1"/>
          <p:nvPr>
            <p:ph idx="1" type="body"/>
          </p:nvPr>
        </p:nvSpPr>
        <p:spPr>
          <a:xfrm>
            <a:off x="549275" y="3711575"/>
            <a:ext cx="8153399" cy="2790825"/>
          </a:xfrm>
          <a:prstGeom prst="rect">
            <a:avLst/>
          </a:prstGeom>
          <a:noFill/>
          <a:ln>
            <a:noFill/>
          </a:ln>
        </p:spPr>
        <p:txBody>
          <a:bodyPr anchorCtr="0" anchor="t" bIns="44450" lIns="90475" rIns="90475" tIns="44450">
            <a:noAutofit/>
          </a:bodyPr>
          <a:lstStyle/>
          <a:p>
            <a:pPr indent="0" lvl="0" marL="0" marR="0" rtl="0" algn="l">
              <a:lnSpc>
                <a:spcPct val="88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Because the sample proportion is the best point estimate of the population proportion, we conclude that the best point estimate of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is 0.70. When using the sample results to estimate the percentage of all adults in the United States who believe in global warming, the best estimate is 70%. </a:t>
            </a:r>
          </a:p>
        </p:txBody>
      </p:sp>
      <p:sp>
        <p:nvSpPr>
          <p:cNvPr id="94" name="Shape 94"/>
          <p:cNvSpPr txBox="1"/>
          <p:nvPr/>
        </p:nvSpPr>
        <p:spPr>
          <a:xfrm>
            <a:off x="1838325" y="2403475"/>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5" name="Shape 95"/>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6" name="Shape 96"/>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7" name="Shape 97"/>
          <p:cNvSpPr txBox="1"/>
          <p:nvPr/>
        </p:nvSpPr>
        <p:spPr>
          <a:xfrm>
            <a:off x="512762" y="3513137"/>
            <a:ext cx="265111" cy="85566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 </a:t>
            </a:r>
          </a:p>
          <a:p>
            <a:pPr indent="0" lvl="0" marL="0" marR="0" rtl="0" algn="l">
              <a:lnSpc>
                <a:spcPct val="100000"/>
              </a:lnSpc>
              <a:spcBef>
                <a:spcPts val="0"/>
              </a:spcBef>
              <a:spcAft>
                <a:spcPts val="0"/>
              </a:spcAft>
              <a:buNone/>
            </a:pPr>
            <a:r>
              <a:t/>
            </a:r>
            <a:endParaRPr b="1" i="0" sz="2400" u="none" cap="none" strike="noStrike">
              <a:solidFill>
                <a:schemeClr val="dk2"/>
              </a:solidFill>
              <a:latin typeface="Arial"/>
              <a:ea typeface="Arial"/>
              <a:cs typeface="Arial"/>
              <a:sym typeface="Arial"/>
            </a:endParaRPr>
          </a:p>
        </p:txBody>
      </p:sp>
      <p:sp>
        <p:nvSpPr>
          <p:cNvPr id="98" name="Shape 98"/>
          <p:cNvSpPr txBox="1"/>
          <p:nvPr/>
        </p:nvSpPr>
        <p:spPr>
          <a:xfrm>
            <a:off x="1889125" y="4127500"/>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9" name="Shape 99"/>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0" name="Shape 100"/>
          <p:cNvSpPr txBox="1"/>
          <p:nvPr/>
        </p:nvSpPr>
        <p:spPr>
          <a:xfrm>
            <a:off x="566737" y="771525"/>
            <a:ext cx="8153399" cy="2790825"/>
          </a:xfrm>
          <a:prstGeom prst="rect">
            <a:avLst/>
          </a:prstGeom>
          <a:noFill/>
          <a:ln>
            <a:noFill/>
          </a:ln>
        </p:spPr>
        <p:txBody>
          <a:bodyPr anchorCtr="0" anchor="t" bIns="44450" lIns="90475" rIns="90475" tIns="44450">
            <a:noAutofit/>
          </a:bodyPr>
          <a:lstStyle/>
          <a:p>
            <a:pPr indent="0" lvl="0" marL="0" marR="0" rtl="0" algn="l">
              <a:lnSpc>
                <a:spcPct val="88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the Chapter Problem we noted that in a Pew Research Center poll, 70% of 1501 randomly selected adults in the United States believe in global warming, so the sample proportion is </a:t>
            </a:r>
            <a:br>
              <a:rPr b="1" i="0" lang="en-US" sz="2800" u="none" cap="none" strike="noStrike">
                <a:solidFill>
                  <a:schemeClr val="dk1"/>
                </a:solidFill>
                <a:latin typeface="Arial"/>
                <a:ea typeface="Arial"/>
                <a:cs typeface="Arial"/>
                <a:sym typeface="Arial"/>
              </a:rPr>
            </a:br>
            <a:r>
              <a:rPr b="1" i="1"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 = 0.70. Find the best point estimate of the proportion of all adults in the United States who believe in global warming.</a:t>
            </a:r>
          </a:p>
        </p:txBody>
      </p:sp>
      <p:pic>
        <p:nvPicPr>
          <p:cNvPr id="101" name="Shape 101"/>
          <p:cNvPicPr preferRelativeResize="0"/>
          <p:nvPr/>
        </p:nvPicPr>
        <p:blipFill rotWithShape="1">
          <a:blip r:embed="rId3">
            <a:alphaModFix/>
          </a:blip>
          <a:srcRect b="0" l="0" r="0" t="0"/>
          <a:stretch/>
        </p:blipFill>
        <p:spPr>
          <a:xfrm>
            <a:off x="617537" y="2289175"/>
            <a:ext cx="266699" cy="431799"/>
          </a:xfrm>
          <a:prstGeom prst="rect">
            <a:avLst/>
          </a:prstGeom>
          <a:noFill/>
          <a:ln>
            <a:noFill/>
          </a:ln>
        </p:spPr>
      </p:pic>
    </p:spTree>
  </p:cSld>
  <p:clrMapOvr>
    <a:masterClrMapping/>
  </p:clrMapOvr>
  <p:transition spd="slow">
    <p:cut/>
  </p:transition>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33" name="Shape 1033"/>
        <p:cNvGrpSpPr/>
        <p:nvPr/>
      </p:nvGrpSpPr>
      <p:grpSpPr>
        <a:xfrm>
          <a:off x="0" y="0"/>
          <a:ext cx="0" cy="0"/>
          <a:chOff x="0" y="0"/>
          <a:chExt cx="0" cy="0"/>
        </a:xfrm>
      </p:grpSpPr>
      <p:sp>
        <p:nvSpPr>
          <p:cNvPr id="1034" name="Shape 1034"/>
          <p:cNvSpPr txBox="1"/>
          <p:nvPr/>
        </p:nvSpPr>
        <p:spPr>
          <a:xfrm>
            <a:off x="290512" y="212725"/>
            <a:ext cx="8764587" cy="1600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Confidence Interval for Estimating a Population Standard Deviation or Variance</a:t>
            </a:r>
          </a:p>
        </p:txBody>
      </p:sp>
      <p:sp>
        <p:nvSpPr>
          <p:cNvPr id="1035" name="Shape 1035"/>
          <p:cNvSpPr txBox="1"/>
          <p:nvPr>
            <p:ph idx="1" type="body"/>
          </p:nvPr>
        </p:nvSpPr>
        <p:spPr>
          <a:xfrm>
            <a:off x="863600" y="2068511"/>
            <a:ext cx="7654925" cy="405765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Requirements:</a:t>
            </a:r>
          </a:p>
          <a:p>
            <a:pPr indent="-342900" lvl="0" marL="342900" marR="0" rtl="0" algn="l">
              <a:lnSpc>
                <a:spcPct val="100000"/>
              </a:lnSpc>
              <a:spcBef>
                <a:spcPts val="2072"/>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1. The sample is a simple random sample. </a:t>
            </a:r>
          </a:p>
          <a:p>
            <a:pPr indent="-342900" lvl="0" marL="342900" marR="0" rtl="0" algn="l">
              <a:lnSpc>
                <a:spcPct val="100000"/>
              </a:lnSpc>
              <a:spcBef>
                <a:spcPts val="2072"/>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2. The population must have normally distributed values (even if the sample is large).</a:t>
            </a:r>
          </a:p>
        </p:txBody>
      </p:sp>
    </p:spTree>
  </p:cSld>
  <p:clrMapOvr>
    <a:masterClrMapping/>
  </p:clrMapOvr>
  <p:transition spd="slow">
    <p:cut/>
  </p:transition>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39" name="Shape 1039"/>
        <p:cNvGrpSpPr/>
        <p:nvPr/>
      </p:nvGrpSpPr>
      <p:grpSpPr>
        <a:xfrm>
          <a:off x="0" y="0"/>
          <a:ext cx="0" cy="0"/>
          <a:chOff x="0" y="0"/>
          <a:chExt cx="0" cy="0"/>
        </a:xfrm>
      </p:grpSpPr>
      <p:sp>
        <p:nvSpPr>
          <p:cNvPr id="1040" name="Shape 1040"/>
          <p:cNvSpPr txBox="1"/>
          <p:nvPr/>
        </p:nvSpPr>
        <p:spPr>
          <a:xfrm>
            <a:off x="290512" y="274637"/>
            <a:ext cx="8764587" cy="153828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Confidence Interval for Estimating a Population Standard Deviation or Variance</a:t>
            </a:r>
          </a:p>
        </p:txBody>
      </p:sp>
      <p:sp>
        <p:nvSpPr>
          <p:cNvPr id="1041" name="Shape 1041"/>
          <p:cNvSpPr txBox="1"/>
          <p:nvPr>
            <p:ph idx="1" type="body"/>
          </p:nvPr>
        </p:nvSpPr>
        <p:spPr>
          <a:xfrm>
            <a:off x="457200" y="2019300"/>
            <a:ext cx="8229600" cy="65405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2"/>
              </a:buClr>
              <a:buSzPct val="25000"/>
              <a:buFont typeface="Arial"/>
              <a:buNone/>
            </a:pPr>
            <a:r>
              <a:rPr b="0" i="0" lang="en-US" sz="2800" u="none" cap="none" strike="noStrike">
                <a:solidFill>
                  <a:schemeClr val="dk1"/>
                </a:solidFill>
                <a:latin typeface="Arial"/>
                <a:ea typeface="Arial"/>
                <a:cs typeface="Arial"/>
                <a:sym typeface="Arial"/>
              </a:rPr>
              <a:t>Confidence Interval for the Population Variance </a:t>
            </a:r>
            <a:r>
              <a:rPr b="0" i="1" lang="en-US" sz="2800" u="none" cap="none" strike="noStrike">
                <a:solidFill>
                  <a:schemeClr val="dk1"/>
                </a:solidFill>
                <a:latin typeface="Noto Symbol"/>
                <a:ea typeface="Noto Symbol"/>
                <a:cs typeface="Noto Symbol"/>
                <a:sym typeface="Noto Symbol"/>
              </a:rPr>
              <a:t>σ</a:t>
            </a:r>
            <a:r>
              <a:rPr b="0" baseline="30000" i="0" lang="en-US" sz="2800" u="none" cap="none" strike="noStrike">
                <a:solidFill>
                  <a:schemeClr val="dk1"/>
                </a:solidFill>
                <a:latin typeface="Arial"/>
                <a:ea typeface="Arial"/>
                <a:cs typeface="Arial"/>
                <a:sym typeface="Arial"/>
              </a:rPr>
              <a:t>2</a:t>
            </a:r>
          </a:p>
        </p:txBody>
      </p:sp>
      <p:pic>
        <p:nvPicPr>
          <p:cNvPr id="1042" name="Shape 1042"/>
          <p:cNvPicPr preferRelativeResize="0"/>
          <p:nvPr/>
        </p:nvPicPr>
        <p:blipFill rotWithShape="1">
          <a:blip r:embed="rId3">
            <a:alphaModFix/>
          </a:blip>
          <a:srcRect b="0" l="0" r="0" t="0"/>
          <a:stretch/>
        </p:blipFill>
        <p:spPr>
          <a:xfrm>
            <a:off x="2170111" y="3378200"/>
            <a:ext cx="4927599" cy="1409700"/>
          </a:xfrm>
          <a:prstGeom prst="rect">
            <a:avLst/>
          </a:prstGeom>
          <a:noFill/>
          <a:ln>
            <a:noFill/>
          </a:ln>
        </p:spPr>
      </p:pic>
    </p:spTree>
  </p:cSld>
  <p:clrMapOvr>
    <a:masterClrMapping/>
  </p:clrMapOvr>
  <p:transition spd="slow">
    <p:cut/>
  </p:transition>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46" name="Shape 1046"/>
        <p:cNvGrpSpPr/>
        <p:nvPr/>
      </p:nvGrpSpPr>
      <p:grpSpPr>
        <a:xfrm>
          <a:off x="0" y="0"/>
          <a:ext cx="0" cy="0"/>
          <a:chOff x="0" y="0"/>
          <a:chExt cx="0" cy="0"/>
        </a:xfrm>
      </p:grpSpPr>
      <p:sp>
        <p:nvSpPr>
          <p:cNvPr id="1047" name="Shape 1047"/>
          <p:cNvSpPr txBox="1"/>
          <p:nvPr/>
        </p:nvSpPr>
        <p:spPr>
          <a:xfrm>
            <a:off x="290512" y="274637"/>
            <a:ext cx="8764587" cy="153828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Confidence Interval for Estimating a Population Standard Deviation or Variance</a:t>
            </a:r>
          </a:p>
        </p:txBody>
      </p:sp>
      <p:sp>
        <p:nvSpPr>
          <p:cNvPr id="1048" name="Shape 1048"/>
          <p:cNvSpPr txBox="1"/>
          <p:nvPr>
            <p:ph idx="1" type="body"/>
          </p:nvPr>
        </p:nvSpPr>
        <p:spPr>
          <a:xfrm>
            <a:off x="457200" y="2019300"/>
            <a:ext cx="8451850" cy="10858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accent2"/>
              </a:buClr>
              <a:buSzPct val="25000"/>
              <a:buFont typeface="Arial"/>
              <a:buNone/>
            </a:pPr>
            <a:r>
              <a:rPr b="0" i="0" lang="en-US" sz="3200" u="none" cap="none" strike="noStrike">
                <a:solidFill>
                  <a:schemeClr val="dk1"/>
                </a:solidFill>
                <a:latin typeface="Arial"/>
                <a:ea typeface="Arial"/>
                <a:cs typeface="Arial"/>
                <a:sym typeface="Arial"/>
              </a:rPr>
              <a:t>Confidence Interval for the Population Standard Deviation </a:t>
            </a:r>
            <a:r>
              <a:rPr b="0" i="1" lang="en-US" sz="3200" u="none" cap="none" strike="noStrike">
                <a:solidFill>
                  <a:schemeClr val="dk1"/>
                </a:solidFill>
                <a:latin typeface="Noto Symbol"/>
                <a:ea typeface="Noto Symbol"/>
                <a:cs typeface="Noto Symbol"/>
                <a:sym typeface="Noto Symbol"/>
              </a:rPr>
              <a:t>σ</a:t>
            </a:r>
          </a:p>
        </p:txBody>
      </p:sp>
      <p:pic>
        <p:nvPicPr>
          <p:cNvPr id="1049" name="Shape 1049"/>
          <p:cNvPicPr preferRelativeResize="0"/>
          <p:nvPr/>
        </p:nvPicPr>
        <p:blipFill rotWithShape="1">
          <a:blip r:embed="rId3">
            <a:alphaModFix/>
          </a:blip>
          <a:srcRect b="0" l="0" r="0" t="0"/>
          <a:stretch/>
        </p:blipFill>
        <p:spPr>
          <a:xfrm>
            <a:off x="1958975" y="3678237"/>
            <a:ext cx="5424486" cy="1549400"/>
          </a:xfrm>
          <a:prstGeom prst="rect">
            <a:avLst/>
          </a:prstGeom>
          <a:noFill/>
          <a:ln>
            <a:noFill/>
          </a:ln>
        </p:spPr>
      </p:pic>
    </p:spTree>
  </p:cSld>
  <p:clrMapOvr>
    <a:masterClrMapping/>
  </p:clrMapOvr>
  <p:transition spd="slow">
    <p:cut/>
  </p:transition>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53" name="Shape 1053"/>
        <p:cNvGrpSpPr/>
        <p:nvPr/>
      </p:nvGrpSpPr>
      <p:grpSpPr>
        <a:xfrm>
          <a:off x="0" y="0"/>
          <a:ext cx="0" cy="0"/>
          <a:chOff x="0" y="0"/>
          <a:chExt cx="0" cy="0"/>
        </a:xfrm>
      </p:grpSpPr>
      <p:sp>
        <p:nvSpPr>
          <p:cNvPr id="1054" name="Shape 1054"/>
          <p:cNvSpPr txBox="1"/>
          <p:nvPr>
            <p:ph type="title"/>
          </p:nvPr>
        </p:nvSpPr>
        <p:spPr>
          <a:xfrm>
            <a:off x="657225" y="177800"/>
            <a:ext cx="7772400" cy="13715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Procedure for Constructing a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Confidence Interval for </a:t>
            </a:r>
            <a:r>
              <a:rPr b="1" i="1" lang="en-US" sz="4000" u="none" cap="none" strike="noStrike">
                <a:solidFill>
                  <a:srgbClr val="008000"/>
                </a:solidFill>
                <a:latin typeface="Arial"/>
                <a:ea typeface="Arial"/>
                <a:cs typeface="Arial"/>
                <a:sym typeface="Arial"/>
              </a:rPr>
              <a:t>σ</a:t>
            </a:r>
            <a:r>
              <a:rPr b="1" i="0" lang="en-US" sz="4000" u="none" cap="none" strike="noStrike">
                <a:solidFill>
                  <a:srgbClr val="008000"/>
                </a:solidFill>
                <a:latin typeface="Arial"/>
                <a:ea typeface="Arial"/>
                <a:cs typeface="Arial"/>
                <a:sym typeface="Arial"/>
              </a:rPr>
              <a:t> or </a:t>
            </a:r>
            <a:r>
              <a:rPr b="1" i="1" lang="en-US" sz="4000" u="none" cap="none" strike="noStrike">
                <a:solidFill>
                  <a:srgbClr val="008000"/>
                </a:solidFill>
                <a:latin typeface="Arial"/>
                <a:ea typeface="Arial"/>
                <a:cs typeface="Arial"/>
                <a:sym typeface="Arial"/>
              </a:rPr>
              <a:t>σ </a:t>
            </a:r>
            <a:r>
              <a:rPr b="1" baseline="30000" i="0" lang="en-US" sz="4000" u="none" cap="none" strike="noStrike">
                <a:solidFill>
                  <a:srgbClr val="008000"/>
                </a:solidFill>
                <a:latin typeface="Arial"/>
                <a:ea typeface="Arial"/>
                <a:cs typeface="Arial"/>
                <a:sym typeface="Arial"/>
              </a:rPr>
              <a:t>2</a:t>
            </a:r>
          </a:p>
        </p:txBody>
      </p:sp>
      <p:sp>
        <p:nvSpPr>
          <p:cNvPr id="1055" name="Shape 1055"/>
          <p:cNvSpPr txBox="1"/>
          <p:nvPr>
            <p:ph idx="1" type="body"/>
          </p:nvPr>
        </p:nvSpPr>
        <p:spPr>
          <a:xfrm>
            <a:off x="434975" y="1714500"/>
            <a:ext cx="8523287" cy="1193800"/>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910"/>
              </a:spcAft>
              <a:buClr>
                <a:schemeClr val="accent2"/>
              </a:buClr>
              <a:buSzPct val="25000"/>
              <a:buFont typeface="Arial"/>
              <a:buNone/>
            </a:pPr>
            <a:r>
              <a:rPr b="1" i="0" lang="en-US" sz="2600" u="none" cap="none" strike="noStrike">
                <a:solidFill>
                  <a:schemeClr val="dk1"/>
                </a:solidFill>
                <a:latin typeface="Arial"/>
                <a:ea typeface="Arial"/>
                <a:cs typeface="Arial"/>
                <a:sym typeface="Arial"/>
              </a:rPr>
              <a:t>1.  Verify that the required assumptions are satisfied.</a:t>
            </a:r>
          </a:p>
        </p:txBody>
      </p:sp>
      <p:sp>
        <p:nvSpPr>
          <p:cNvPr id="1056" name="Shape 1056"/>
          <p:cNvSpPr txBox="1"/>
          <p:nvPr/>
        </p:nvSpPr>
        <p:spPr>
          <a:xfrm>
            <a:off x="469900" y="2379661"/>
            <a:ext cx="8064499" cy="1193800"/>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910"/>
              </a:spcAft>
              <a:buClr>
                <a:schemeClr val="dk1"/>
              </a:buClr>
              <a:buSzPct val="25000"/>
              <a:buFont typeface="Arial"/>
              <a:buNone/>
            </a:pPr>
            <a:r>
              <a:rPr b="1" i="0" lang="en-US" sz="2600" u="none" cap="none" strike="noStrike">
                <a:solidFill>
                  <a:schemeClr val="dk1"/>
                </a:solidFill>
                <a:latin typeface="Arial"/>
                <a:ea typeface="Arial"/>
                <a:cs typeface="Arial"/>
                <a:sym typeface="Arial"/>
              </a:rPr>
              <a:t>2. Using </a:t>
            </a:r>
            <a:r>
              <a:rPr b="1" i="1" lang="en-US" sz="2600" u="none" cap="none" strike="noStrike">
                <a:solidFill>
                  <a:schemeClr val="dk1"/>
                </a:solidFill>
                <a:latin typeface="Arial"/>
                <a:ea typeface="Arial"/>
                <a:cs typeface="Arial"/>
                <a:sym typeface="Arial"/>
              </a:rPr>
              <a:t>n –</a:t>
            </a:r>
            <a:r>
              <a:rPr b="1" i="0" lang="en-US" sz="2600" u="none" cap="none" strike="noStrike">
                <a:solidFill>
                  <a:schemeClr val="dk1"/>
                </a:solidFill>
                <a:latin typeface="Arial"/>
                <a:ea typeface="Arial"/>
                <a:cs typeface="Arial"/>
                <a:sym typeface="Arial"/>
              </a:rPr>
              <a:t> 1 degrees of freedom, refer to Table A-4 or use technology to find the critical values χ</a:t>
            </a:r>
            <a:r>
              <a:rPr b="1" baseline="30000" i="0" lang="en-US" sz="2600" u="none" cap="none" strike="noStrike">
                <a:solidFill>
                  <a:schemeClr val="dk1"/>
                </a:solidFill>
                <a:latin typeface="Arial"/>
                <a:ea typeface="Arial"/>
                <a:cs typeface="Arial"/>
                <a:sym typeface="Arial"/>
              </a:rPr>
              <a:t>2</a:t>
            </a:r>
            <a:r>
              <a:rPr b="1" baseline="-25000" i="1" lang="en-US" sz="2600" u="none" cap="none" strike="noStrike">
                <a:solidFill>
                  <a:schemeClr val="dk1"/>
                </a:solidFill>
                <a:latin typeface="Arial"/>
                <a:ea typeface="Arial"/>
                <a:cs typeface="Arial"/>
                <a:sym typeface="Arial"/>
              </a:rPr>
              <a:t>R</a:t>
            </a:r>
            <a:r>
              <a:rPr b="1" i="0" lang="en-US" sz="2600" u="none" cap="none" strike="noStrike">
                <a:solidFill>
                  <a:schemeClr val="dk1"/>
                </a:solidFill>
                <a:latin typeface="Arial"/>
                <a:ea typeface="Arial"/>
                <a:cs typeface="Arial"/>
                <a:sym typeface="Arial"/>
              </a:rPr>
              <a:t> and χ</a:t>
            </a:r>
            <a:r>
              <a:rPr b="1" baseline="30000" i="0" lang="en-US" sz="2600" u="none" cap="none" strike="noStrike">
                <a:solidFill>
                  <a:schemeClr val="dk1"/>
                </a:solidFill>
                <a:latin typeface="Arial"/>
                <a:ea typeface="Arial"/>
                <a:cs typeface="Arial"/>
                <a:sym typeface="Arial"/>
              </a:rPr>
              <a:t>2</a:t>
            </a:r>
            <a:r>
              <a:rPr b="1" baseline="-25000" i="1" lang="en-US" sz="2600" u="none" cap="none" strike="noStrike">
                <a:solidFill>
                  <a:schemeClr val="dk1"/>
                </a:solidFill>
                <a:latin typeface="Arial"/>
                <a:ea typeface="Arial"/>
                <a:cs typeface="Arial"/>
                <a:sym typeface="Arial"/>
              </a:rPr>
              <a:t>L</a:t>
            </a:r>
            <a:r>
              <a:rPr b="1" i="0" lang="en-US" sz="2600" u="none" cap="none" strike="noStrike">
                <a:solidFill>
                  <a:schemeClr val="dk1"/>
                </a:solidFill>
                <a:latin typeface="Arial"/>
                <a:ea typeface="Arial"/>
                <a:cs typeface="Arial"/>
                <a:sym typeface="Arial"/>
              </a:rPr>
              <a:t>that correspond to the desired confidence level.</a:t>
            </a:r>
          </a:p>
        </p:txBody>
      </p:sp>
      <p:sp>
        <p:nvSpPr>
          <p:cNvPr id="1057" name="Shape 1057"/>
          <p:cNvSpPr txBox="1"/>
          <p:nvPr/>
        </p:nvSpPr>
        <p:spPr>
          <a:xfrm>
            <a:off x="469900" y="4113212"/>
            <a:ext cx="8674100" cy="1022349"/>
          </a:xfrm>
          <a:prstGeom prst="rect">
            <a:avLst/>
          </a:prstGeom>
          <a:noFill/>
          <a:ln>
            <a:noFill/>
          </a:ln>
        </p:spPr>
        <p:txBody>
          <a:bodyPr anchorCtr="0" anchor="t" bIns="44450" lIns="90475" rIns="90475" tIns="44450">
            <a:noAutofit/>
          </a:bodyPr>
          <a:lstStyle/>
          <a:p>
            <a:pPr indent="-346075" lvl="0" marL="346075" marR="0" rtl="0" algn="l">
              <a:lnSpc>
                <a:spcPct val="100000"/>
              </a:lnSpc>
              <a:spcBef>
                <a:spcPts val="0"/>
              </a:spcBef>
              <a:spcAft>
                <a:spcPts val="910"/>
              </a:spcAft>
              <a:buClr>
                <a:schemeClr val="dk1"/>
              </a:buClr>
              <a:buSzPct val="25000"/>
              <a:buFont typeface="Arial"/>
              <a:buNone/>
            </a:pPr>
            <a:r>
              <a:rPr b="1" i="0" lang="en-US" sz="2600" u="none" cap="none" strike="noStrike">
                <a:solidFill>
                  <a:schemeClr val="dk1"/>
                </a:solidFill>
                <a:latin typeface="Arial"/>
                <a:ea typeface="Arial"/>
                <a:cs typeface="Arial"/>
                <a:sym typeface="Arial"/>
              </a:rPr>
              <a:t>3. Evaluate the upper and lower confidence interval limits using this format of the confidence interval:</a:t>
            </a:r>
          </a:p>
        </p:txBody>
      </p:sp>
      <p:pic>
        <p:nvPicPr>
          <p:cNvPr id="1058" name="Shape 1058"/>
          <p:cNvPicPr preferRelativeResize="0"/>
          <p:nvPr/>
        </p:nvPicPr>
        <p:blipFill rotWithShape="1">
          <a:blip r:embed="rId3">
            <a:alphaModFix/>
          </a:blip>
          <a:srcRect b="0" l="0" r="0" t="0"/>
          <a:stretch/>
        </p:blipFill>
        <p:spPr>
          <a:xfrm>
            <a:off x="2120900" y="5043487"/>
            <a:ext cx="4927599" cy="1409700"/>
          </a:xfrm>
          <a:prstGeom prst="rect">
            <a:avLst/>
          </a:prstGeom>
          <a:noFill/>
          <a:ln>
            <a:noFill/>
          </a:ln>
        </p:spPr>
      </p:pic>
    </p:spTree>
  </p:cSld>
  <p:clrMapOvr>
    <a:masterClrMapping/>
  </p:clrMapOvr>
  <p:transition spd="slow">
    <p:cut/>
  </p:transition>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62" name="Shape 1062"/>
        <p:cNvGrpSpPr/>
        <p:nvPr/>
      </p:nvGrpSpPr>
      <p:grpSpPr>
        <a:xfrm>
          <a:off x="0" y="0"/>
          <a:ext cx="0" cy="0"/>
          <a:chOff x="0" y="0"/>
          <a:chExt cx="0" cy="0"/>
        </a:xfrm>
      </p:grpSpPr>
      <p:sp>
        <p:nvSpPr>
          <p:cNvPr id="1063" name="Shape 1063"/>
          <p:cNvSpPr txBox="1"/>
          <p:nvPr/>
        </p:nvSpPr>
        <p:spPr>
          <a:xfrm>
            <a:off x="161925" y="2482850"/>
            <a:ext cx="8826499" cy="2312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64" name="Shape 1064"/>
          <p:cNvSpPr txBox="1"/>
          <p:nvPr/>
        </p:nvSpPr>
        <p:spPr>
          <a:xfrm>
            <a:off x="512762" y="2973386"/>
            <a:ext cx="7791450" cy="43338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65" name="Shape 1065"/>
          <p:cNvSpPr txBox="1"/>
          <p:nvPr/>
        </p:nvSpPr>
        <p:spPr>
          <a:xfrm>
            <a:off x="495300" y="3365500"/>
            <a:ext cx="7108825" cy="43338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66" name="Shape 1066"/>
          <p:cNvSpPr txBox="1"/>
          <p:nvPr/>
        </p:nvSpPr>
        <p:spPr>
          <a:xfrm>
            <a:off x="514350" y="3735387"/>
            <a:ext cx="2592387" cy="10366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67" name="Shape 1067"/>
          <p:cNvSpPr txBox="1"/>
          <p:nvPr/>
        </p:nvSpPr>
        <p:spPr>
          <a:xfrm>
            <a:off x="122236" y="4481512"/>
            <a:ext cx="8599486" cy="482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68" name="Shape 1068"/>
          <p:cNvSpPr txBox="1"/>
          <p:nvPr/>
        </p:nvSpPr>
        <p:spPr>
          <a:xfrm>
            <a:off x="515937" y="5335587"/>
            <a:ext cx="1468437" cy="4095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69" name="Shape 1069"/>
          <p:cNvSpPr txBox="1"/>
          <p:nvPr/>
        </p:nvSpPr>
        <p:spPr>
          <a:xfrm>
            <a:off x="2430461" y="5310187"/>
            <a:ext cx="4776787" cy="7953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70" name="Shape 1070"/>
          <p:cNvSpPr txBox="1"/>
          <p:nvPr/>
        </p:nvSpPr>
        <p:spPr>
          <a:xfrm>
            <a:off x="0" y="6110287"/>
            <a:ext cx="9067799" cy="5397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71" name="Shape 1071"/>
          <p:cNvSpPr txBox="1"/>
          <p:nvPr>
            <p:ph idx="1" type="body"/>
          </p:nvPr>
        </p:nvSpPr>
        <p:spPr>
          <a:xfrm>
            <a:off x="485775" y="1828800"/>
            <a:ext cx="8188324" cy="1193800"/>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840"/>
              </a:spcAft>
              <a:buClr>
                <a:schemeClr val="accent2"/>
              </a:buClr>
              <a:buSzPct val="25000"/>
              <a:buFont typeface="Arial"/>
              <a:buNone/>
            </a:pPr>
            <a:r>
              <a:rPr b="1" i="0" lang="en-US" sz="2400" u="none" cap="none" strike="noStrike">
                <a:solidFill>
                  <a:schemeClr val="dk1"/>
                </a:solidFill>
                <a:latin typeface="Arial"/>
                <a:ea typeface="Arial"/>
                <a:cs typeface="Arial"/>
                <a:sym typeface="Arial"/>
              </a:rPr>
              <a:t>4. If a confidence interval estimate of </a:t>
            </a:r>
            <a:r>
              <a:rPr b="1" i="1" lang="en-US" sz="2400" u="none" cap="none" strike="noStrike">
                <a:solidFill>
                  <a:schemeClr val="dk1"/>
                </a:solidFill>
                <a:latin typeface="Arial"/>
                <a:ea typeface="Arial"/>
                <a:cs typeface="Arial"/>
                <a:sym typeface="Arial"/>
              </a:rPr>
              <a:t>σ</a:t>
            </a:r>
            <a:r>
              <a:rPr b="1" i="0" lang="en-US" sz="2400" u="none" cap="none" strike="noStrike">
                <a:solidFill>
                  <a:schemeClr val="dk1"/>
                </a:solidFill>
                <a:latin typeface="Arial"/>
                <a:ea typeface="Arial"/>
                <a:cs typeface="Arial"/>
                <a:sym typeface="Arial"/>
              </a:rPr>
              <a:t>  is desired, take the square root of the upper and lower confidence interval limits and change </a:t>
            </a:r>
            <a:r>
              <a:rPr b="1" i="1" lang="en-US" sz="2400" u="none" cap="none" strike="noStrike">
                <a:solidFill>
                  <a:schemeClr val="dk1"/>
                </a:solidFill>
                <a:latin typeface="Arial"/>
                <a:ea typeface="Arial"/>
                <a:cs typeface="Arial"/>
                <a:sym typeface="Arial"/>
              </a:rPr>
              <a:t>σ</a:t>
            </a:r>
            <a:r>
              <a:rPr b="1" i="1" lang="en-US" sz="1200" u="none" cap="none" strike="noStrike">
                <a:solidFill>
                  <a:schemeClr val="dk1"/>
                </a:solidFill>
                <a:latin typeface="Arial"/>
                <a:ea typeface="Arial"/>
                <a:cs typeface="Arial"/>
                <a:sym typeface="Arial"/>
              </a:rPr>
              <a:t> </a:t>
            </a:r>
            <a:r>
              <a:rPr b="1" baseline="30000" i="0" lang="en-US" sz="2400" u="none" cap="none" strike="noStrike">
                <a:solidFill>
                  <a:schemeClr val="dk1"/>
                </a:solidFill>
                <a:latin typeface="Arial"/>
                <a:ea typeface="Arial"/>
                <a:cs typeface="Arial"/>
                <a:sym typeface="Arial"/>
              </a:rPr>
              <a:t>2</a:t>
            </a:r>
            <a:r>
              <a:rPr b="1" i="0" lang="en-US" sz="2400" u="none" cap="none" strike="noStrike">
                <a:solidFill>
                  <a:schemeClr val="dk1"/>
                </a:solidFill>
                <a:latin typeface="Arial"/>
                <a:ea typeface="Arial"/>
                <a:cs typeface="Arial"/>
                <a:sym typeface="Arial"/>
              </a:rPr>
              <a:t> to </a:t>
            </a:r>
            <a:r>
              <a:rPr b="1" i="1" lang="en-US" sz="2400" u="none" cap="none" strike="noStrike">
                <a:solidFill>
                  <a:schemeClr val="dk1"/>
                </a:solidFill>
                <a:latin typeface="Arial"/>
                <a:ea typeface="Arial"/>
                <a:cs typeface="Arial"/>
                <a:sym typeface="Arial"/>
              </a:rPr>
              <a:t>σ</a:t>
            </a:r>
            <a:r>
              <a:rPr b="1" i="0" lang="en-US" sz="2400" u="none" cap="none" strike="noStrike">
                <a:solidFill>
                  <a:schemeClr val="dk1"/>
                </a:solidFill>
                <a:latin typeface="Arial"/>
                <a:ea typeface="Arial"/>
                <a:cs typeface="Arial"/>
                <a:sym typeface="Arial"/>
              </a:rPr>
              <a:t>.</a:t>
            </a:r>
          </a:p>
        </p:txBody>
      </p:sp>
      <p:sp>
        <p:nvSpPr>
          <p:cNvPr id="1072" name="Shape 1072"/>
          <p:cNvSpPr txBox="1"/>
          <p:nvPr/>
        </p:nvSpPr>
        <p:spPr>
          <a:xfrm>
            <a:off x="444500" y="3165475"/>
            <a:ext cx="8305799" cy="2909887"/>
          </a:xfrm>
          <a:prstGeom prst="rect">
            <a:avLst/>
          </a:prstGeom>
          <a:noFill/>
          <a:ln>
            <a:noFill/>
          </a:ln>
        </p:spPr>
        <p:txBody>
          <a:bodyPr anchorCtr="0" anchor="t" bIns="45700" lIns="91425" rIns="91425" tIns="45700">
            <a:noAutofit/>
          </a:bodyPr>
          <a:lstStyle/>
          <a:p>
            <a:pPr indent="-393700" lvl="0" marL="393700" marR="0" rtl="0" algn="l">
              <a:lnSpc>
                <a:spcPct val="105000"/>
              </a:lnSpc>
              <a:spcBef>
                <a:spcPts val="0"/>
              </a:spcBef>
              <a:spcAft>
                <a:spcPts val="840"/>
              </a:spcAft>
              <a:buClr>
                <a:schemeClr val="dk1"/>
              </a:buClr>
              <a:buSzPct val="25000"/>
              <a:buFont typeface="Arial"/>
              <a:buNone/>
            </a:pPr>
            <a:r>
              <a:rPr b="1" i="0" lang="en-US" sz="2400" u="none" cap="none" strike="noStrike">
                <a:solidFill>
                  <a:schemeClr val="dk1"/>
                </a:solidFill>
                <a:latin typeface="Arial"/>
                <a:ea typeface="Arial"/>
                <a:cs typeface="Arial"/>
                <a:sym typeface="Arial"/>
              </a:rPr>
              <a:t>5.	Round the resulting confidence level limits. If using the original set of data to construct a confidence interval, round the confidence interval limits to one more decimal place than is used for the original set of data.  If using the sample standard deviation or variance, round the confidence interval limits to the same number of decimals places. </a:t>
            </a:r>
          </a:p>
        </p:txBody>
      </p:sp>
      <p:sp>
        <p:nvSpPr>
          <p:cNvPr id="1073" name="Shape 1073"/>
          <p:cNvSpPr txBox="1"/>
          <p:nvPr/>
        </p:nvSpPr>
        <p:spPr>
          <a:xfrm>
            <a:off x="322262" y="165100"/>
            <a:ext cx="8661400" cy="13715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Procedure for Constructing a </a:t>
            </a:r>
            <a:br>
              <a:rPr b="1" i="0" lang="en-US" sz="3600" u="none" cap="none" strike="noStrike">
                <a:solidFill>
                  <a:srgbClr val="008000"/>
                </a:solidFill>
                <a:latin typeface="Arial"/>
                <a:ea typeface="Arial"/>
                <a:cs typeface="Arial"/>
                <a:sym typeface="Arial"/>
              </a:rPr>
            </a:br>
            <a:r>
              <a:rPr b="1" i="0" lang="en-US" sz="3600" u="none" cap="none" strike="noStrike">
                <a:solidFill>
                  <a:srgbClr val="008000"/>
                </a:solidFill>
                <a:latin typeface="Arial"/>
                <a:ea typeface="Arial"/>
                <a:cs typeface="Arial"/>
                <a:sym typeface="Arial"/>
              </a:rPr>
              <a:t>Confidence Interval for </a:t>
            </a:r>
            <a:r>
              <a:rPr b="1" i="1" lang="en-US" sz="3600" u="none" cap="none" strike="noStrike">
                <a:solidFill>
                  <a:srgbClr val="008000"/>
                </a:solidFill>
                <a:latin typeface="Arial"/>
                <a:ea typeface="Arial"/>
                <a:cs typeface="Arial"/>
                <a:sym typeface="Arial"/>
              </a:rPr>
              <a:t>σ</a:t>
            </a:r>
            <a:r>
              <a:rPr b="1" i="0" lang="en-US" sz="3600" u="none" cap="none" strike="noStrike">
                <a:solidFill>
                  <a:srgbClr val="008000"/>
                </a:solidFill>
                <a:latin typeface="Arial"/>
                <a:ea typeface="Arial"/>
                <a:cs typeface="Arial"/>
                <a:sym typeface="Arial"/>
              </a:rPr>
              <a:t> or </a:t>
            </a:r>
            <a:r>
              <a:rPr b="1" i="1" lang="en-US" sz="3600" u="none" cap="none" strike="noStrike">
                <a:solidFill>
                  <a:srgbClr val="008000"/>
                </a:solidFill>
                <a:latin typeface="Arial"/>
                <a:ea typeface="Arial"/>
                <a:cs typeface="Arial"/>
                <a:sym typeface="Arial"/>
              </a:rPr>
              <a:t>σ </a:t>
            </a:r>
            <a:r>
              <a:rPr b="1" baseline="30000" i="0" lang="en-US" sz="3600" u="none" cap="none" strike="noStrike">
                <a:solidFill>
                  <a:srgbClr val="008000"/>
                </a:solidFill>
                <a:latin typeface="Arial"/>
                <a:ea typeface="Arial"/>
                <a:cs typeface="Arial"/>
                <a:sym typeface="Arial"/>
              </a:rPr>
              <a:t>2 </a:t>
            </a:r>
            <a:r>
              <a:rPr b="1" i="0" lang="en-US" sz="3600" u="none" cap="none" strike="noStrike">
                <a:solidFill>
                  <a:srgbClr val="008000"/>
                </a:solidFill>
                <a:latin typeface="Arial"/>
                <a:ea typeface="Arial"/>
                <a:cs typeface="Arial"/>
                <a:sym typeface="Arial"/>
              </a:rPr>
              <a:t>- cont</a:t>
            </a:r>
          </a:p>
        </p:txBody>
      </p:sp>
    </p:spTree>
  </p:cSld>
  <p:clrMapOvr>
    <a:masterClrMapping/>
  </p:clrMapOvr>
  <p:transition spd="slow">
    <p:cut/>
  </p:transition>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77" name="Shape 1077"/>
        <p:cNvGrpSpPr/>
        <p:nvPr/>
      </p:nvGrpSpPr>
      <p:grpSpPr>
        <a:xfrm>
          <a:off x="0" y="0"/>
          <a:ext cx="0" cy="0"/>
          <a:chOff x="0" y="0"/>
          <a:chExt cx="0" cy="0"/>
        </a:xfrm>
      </p:grpSpPr>
      <p:sp>
        <p:nvSpPr>
          <p:cNvPr id="1078" name="Shape 1078"/>
          <p:cNvSpPr txBox="1"/>
          <p:nvPr>
            <p:ph type="title"/>
          </p:nvPr>
        </p:nvSpPr>
        <p:spPr>
          <a:xfrm>
            <a:off x="312737" y="187325"/>
            <a:ext cx="8483599" cy="1782762"/>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Confidence Intervals for Comparing Data</a:t>
            </a:r>
            <a:br>
              <a:rPr b="1" i="0" lang="en-US" sz="4000" u="none" cap="none" strike="noStrike">
                <a:solidFill>
                  <a:srgbClr val="008000"/>
                </a:solidFill>
                <a:latin typeface="Arial"/>
                <a:ea typeface="Arial"/>
                <a:cs typeface="Arial"/>
                <a:sym typeface="Arial"/>
              </a:rPr>
            </a:br>
            <a:r>
              <a:rPr b="1" i="1" lang="en-US" sz="4000" u="none" cap="none" strike="noStrike">
                <a:solidFill>
                  <a:srgbClr val="008000"/>
                </a:solidFill>
                <a:latin typeface="Arial"/>
                <a:ea typeface="Arial"/>
                <a:cs typeface="Arial"/>
                <a:sym typeface="Arial"/>
              </a:rPr>
              <a:t>Caution</a:t>
            </a:r>
          </a:p>
        </p:txBody>
      </p:sp>
      <p:sp>
        <p:nvSpPr>
          <p:cNvPr id="1079" name="Shape 1079"/>
          <p:cNvSpPr txBox="1"/>
          <p:nvPr>
            <p:ph idx="1" type="body"/>
          </p:nvPr>
        </p:nvSpPr>
        <p:spPr>
          <a:xfrm>
            <a:off x="611187" y="2219325"/>
            <a:ext cx="7923211" cy="3657600"/>
          </a:xfrm>
          <a:prstGeom prst="rect">
            <a:avLst/>
          </a:prstGeom>
          <a:noFill/>
          <a:ln>
            <a:noFill/>
          </a:ln>
        </p:spPr>
        <p:txBody>
          <a:bodyPr anchorCtr="0" anchor="t" bIns="44450" lIns="90475" rIns="90475" tIns="44450">
            <a:noAutofit/>
          </a:bodyPr>
          <a:lstStyle/>
          <a:p>
            <a:pPr indent="-1587" lvl="0" marL="1587" marR="0" rtl="0" algn="l">
              <a:lnSpc>
                <a:spcPct val="10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Confidence intervals can be used </a:t>
            </a:r>
            <a:r>
              <a:rPr b="1" i="0" lang="en-US" sz="2800" u="none" cap="none" strike="noStrike">
                <a:solidFill>
                  <a:schemeClr val="hlink"/>
                </a:solidFill>
                <a:latin typeface="Arial"/>
                <a:ea typeface="Arial"/>
                <a:cs typeface="Arial"/>
                <a:sym typeface="Arial"/>
              </a:rPr>
              <a:t>informally</a:t>
            </a:r>
            <a:r>
              <a:rPr b="1" i="0" lang="en-US" sz="2800" u="none" cap="none" strike="noStrike">
                <a:solidFill>
                  <a:schemeClr val="dk1"/>
                </a:solidFill>
                <a:latin typeface="Arial"/>
                <a:ea typeface="Arial"/>
                <a:cs typeface="Arial"/>
                <a:sym typeface="Arial"/>
              </a:rPr>
              <a:t> to compare the variation in different data sets, but </a:t>
            </a:r>
            <a:r>
              <a:rPr b="1" i="0" lang="en-US" sz="2800" u="none" cap="none" strike="noStrike">
                <a:solidFill>
                  <a:schemeClr val="hlink"/>
                </a:solidFill>
                <a:latin typeface="Arial"/>
                <a:ea typeface="Arial"/>
                <a:cs typeface="Arial"/>
                <a:sym typeface="Arial"/>
              </a:rPr>
              <a:t>the overlapping of confidence intervals should not be used for making formal and final conclusions about equality of variances or standard deviations.</a:t>
            </a:r>
            <a:r>
              <a:rPr b="1" i="0" lang="en-US" sz="28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83" name="Shape 1083"/>
        <p:cNvGrpSpPr/>
        <p:nvPr/>
      </p:nvGrpSpPr>
      <p:grpSpPr>
        <a:xfrm>
          <a:off x="0" y="0"/>
          <a:ext cx="0" cy="0"/>
          <a:chOff x="0" y="0"/>
          <a:chExt cx="0" cy="0"/>
        </a:xfrm>
      </p:grpSpPr>
      <p:sp>
        <p:nvSpPr>
          <p:cNvPr id="1084" name="Shape 1084"/>
          <p:cNvSpPr txBox="1"/>
          <p:nvPr>
            <p:ph idx="1" type="body"/>
          </p:nvPr>
        </p:nvSpPr>
        <p:spPr>
          <a:xfrm>
            <a:off x="549275" y="1150937"/>
            <a:ext cx="8404224" cy="2895600"/>
          </a:xfrm>
          <a:prstGeom prst="rect">
            <a:avLst/>
          </a:prstGeom>
          <a:noFill/>
          <a:ln>
            <a:noFill/>
          </a:ln>
        </p:spPr>
        <p:txBody>
          <a:bodyPr anchorCtr="0" anchor="t" bIns="44450" lIns="90475" rIns="90475" tIns="44450">
            <a:noAutofit/>
          </a:bodyPr>
          <a:lstStyle/>
          <a:p>
            <a:pPr indent="-1587" lvl="0" marL="1587" marR="0" rtl="0" algn="l">
              <a:lnSpc>
                <a:spcPct val="9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The proper operation of typical home appliances requires voltage levels that do not vary much. Listed below are ten voltage levels (in volts) recorded in the author’s home on ten different days. These ten values have a standard deviation of </a:t>
            </a:r>
            <a:r>
              <a:rPr b="1" i="1" lang="en-US" sz="2800" u="none" cap="none" strike="noStrike">
                <a:solidFill>
                  <a:schemeClr val="dk1"/>
                </a:solidFill>
                <a:latin typeface="Arial"/>
                <a:ea typeface="Arial"/>
                <a:cs typeface="Arial"/>
                <a:sym typeface="Arial"/>
              </a:rPr>
              <a:t>s</a:t>
            </a:r>
            <a:r>
              <a:rPr b="1" i="0" lang="en-US" sz="2800" u="none" cap="none" strike="noStrike">
                <a:solidFill>
                  <a:schemeClr val="dk1"/>
                </a:solidFill>
                <a:latin typeface="Arial"/>
                <a:ea typeface="Arial"/>
                <a:cs typeface="Arial"/>
                <a:sym typeface="Arial"/>
              </a:rPr>
              <a:t> = 0.15 volt. Use the sample data to construct a 95% confidence interval estimate of the standard deviation of all voltage levels.</a:t>
            </a:r>
          </a:p>
          <a:p>
            <a:pPr indent="-1587" lvl="0" marL="1587" marR="0" rtl="0" algn="l">
              <a:lnSpc>
                <a:spcPct val="90000"/>
              </a:lnSpc>
              <a:spcBef>
                <a:spcPts val="560"/>
              </a:spcBef>
              <a:spcAft>
                <a:spcPts val="0"/>
              </a:spcAft>
              <a:buClr>
                <a:schemeClr val="accent2"/>
              </a:buClr>
              <a:buSzPct val="25000"/>
              <a:buFont typeface="Arial"/>
              <a:buNone/>
            </a:pPr>
            <a:r>
              <a:t/>
            </a:r>
            <a:endParaRPr b="1" i="0" sz="2800" u="none" cap="none" strike="noStrike">
              <a:solidFill>
                <a:schemeClr val="dk1"/>
              </a:solidFill>
              <a:latin typeface="Arial"/>
              <a:ea typeface="Arial"/>
              <a:cs typeface="Arial"/>
              <a:sym typeface="Arial"/>
            </a:endParaRPr>
          </a:p>
          <a:p>
            <a:pPr indent="-1587" lvl="0" marL="1587" marR="0" rtl="0" algn="l">
              <a:lnSpc>
                <a:spcPct val="90000"/>
              </a:lnSpc>
              <a:spcBef>
                <a:spcPts val="56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123.3 123.5 123.7 123.4 123.6 123.5 123.5 123.4 123.6 123.8</a:t>
            </a:r>
          </a:p>
        </p:txBody>
      </p:sp>
      <p:sp>
        <p:nvSpPr>
          <p:cNvPr id="1085" name="Shape 1085"/>
          <p:cNvSpPr txBox="1"/>
          <p:nvPr>
            <p:ph type="title"/>
          </p:nvPr>
        </p:nvSpPr>
        <p:spPr>
          <a:xfrm>
            <a:off x="450850" y="168275"/>
            <a:ext cx="8524874" cy="509586"/>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Tree>
  </p:cSld>
  <p:clrMapOvr>
    <a:masterClrMapping/>
  </p:clrMapOvr>
  <p:transition spd="slow">
    <p:cut/>
  </p:transition>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89" name="Shape 1089"/>
        <p:cNvGrpSpPr/>
        <p:nvPr/>
      </p:nvGrpSpPr>
      <p:grpSpPr>
        <a:xfrm>
          <a:off x="0" y="0"/>
          <a:ext cx="0" cy="0"/>
          <a:chOff x="0" y="0"/>
          <a:chExt cx="0" cy="0"/>
        </a:xfrm>
      </p:grpSpPr>
      <p:sp>
        <p:nvSpPr>
          <p:cNvPr id="1090" name="Shape 1090"/>
          <p:cNvSpPr txBox="1"/>
          <p:nvPr>
            <p:ph idx="1" type="body"/>
          </p:nvPr>
        </p:nvSpPr>
        <p:spPr>
          <a:xfrm>
            <a:off x="525462" y="904875"/>
            <a:ext cx="8404224" cy="1035049"/>
          </a:xfrm>
          <a:prstGeom prst="rect">
            <a:avLst/>
          </a:prstGeom>
          <a:noFill/>
          <a:ln>
            <a:noFill/>
          </a:ln>
        </p:spPr>
        <p:txBody>
          <a:bodyPr anchorCtr="0" anchor="t" bIns="44450" lIns="90475" rIns="90475" tIns="44450">
            <a:noAutofit/>
          </a:bodyPr>
          <a:lstStyle/>
          <a:p>
            <a:pPr indent="-1587" lvl="0" marL="1587" marR="0" rtl="0" algn="l">
              <a:lnSpc>
                <a:spcPct val="9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Requirements are satisfied: simple random sample and normality</a:t>
            </a:r>
          </a:p>
        </p:txBody>
      </p:sp>
      <p:sp>
        <p:nvSpPr>
          <p:cNvPr id="1091" name="Shape 1091"/>
          <p:cNvSpPr txBox="1"/>
          <p:nvPr>
            <p:ph type="title"/>
          </p:nvPr>
        </p:nvSpPr>
        <p:spPr>
          <a:xfrm>
            <a:off x="450850" y="168275"/>
            <a:ext cx="8524874" cy="509586"/>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pic>
        <p:nvPicPr>
          <p:cNvPr id="1092" name="Shape 1092"/>
          <p:cNvPicPr preferRelativeResize="0"/>
          <p:nvPr/>
        </p:nvPicPr>
        <p:blipFill rotWithShape="1">
          <a:blip r:embed="rId3">
            <a:alphaModFix/>
          </a:blip>
          <a:srcRect b="0" l="0" r="0" t="0"/>
          <a:stretch/>
        </p:blipFill>
        <p:spPr>
          <a:xfrm>
            <a:off x="479425" y="1992311"/>
            <a:ext cx="8258174" cy="4297361"/>
          </a:xfrm>
          <a:prstGeom prst="rect">
            <a:avLst/>
          </a:prstGeom>
          <a:noFill/>
          <a:ln>
            <a:noFill/>
          </a:ln>
        </p:spPr>
      </p:pic>
    </p:spTree>
  </p:cSld>
  <p:clrMapOvr>
    <a:masterClrMapping/>
  </p:clrMapOvr>
  <p:transition spd="slow">
    <p:cut/>
  </p:transition>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96" name="Shape 1096"/>
        <p:cNvGrpSpPr/>
        <p:nvPr/>
      </p:nvGrpSpPr>
      <p:grpSpPr>
        <a:xfrm>
          <a:off x="0" y="0"/>
          <a:ext cx="0" cy="0"/>
          <a:chOff x="0" y="0"/>
          <a:chExt cx="0" cy="0"/>
        </a:xfrm>
      </p:grpSpPr>
      <p:sp>
        <p:nvSpPr>
          <p:cNvPr id="1097" name="Shape 1097"/>
          <p:cNvSpPr txBox="1"/>
          <p:nvPr>
            <p:ph idx="1" type="body"/>
          </p:nvPr>
        </p:nvSpPr>
        <p:spPr>
          <a:xfrm>
            <a:off x="525462" y="904875"/>
            <a:ext cx="8404224" cy="985836"/>
          </a:xfrm>
          <a:prstGeom prst="rect">
            <a:avLst/>
          </a:prstGeom>
          <a:noFill/>
          <a:ln>
            <a:noFill/>
          </a:ln>
        </p:spPr>
        <p:txBody>
          <a:bodyPr anchorCtr="0" anchor="t" bIns="44450" lIns="90475" rIns="90475" tIns="44450">
            <a:noAutofit/>
          </a:bodyPr>
          <a:lstStyle/>
          <a:p>
            <a:pPr indent="-1587" lvl="0" marL="1587" marR="0" rtl="0" algn="l">
              <a:lnSpc>
                <a:spcPct val="90000"/>
              </a:lnSpc>
              <a:spcBef>
                <a:spcPts val="0"/>
              </a:spcBef>
              <a:spcAft>
                <a:spcPts val="0"/>
              </a:spcAft>
              <a:buClr>
                <a:schemeClr val="accent2"/>
              </a:buClr>
              <a:buSzPct val="25000"/>
              <a:buFont typeface="Arial"/>
              <a:buNone/>
            </a:pP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10 so df = 10 – 1 = 9</a:t>
            </a:r>
          </a:p>
          <a:p>
            <a:pPr indent="-1587" lvl="0" marL="1587" marR="0" rtl="0" algn="l">
              <a:lnSpc>
                <a:spcPct val="90000"/>
              </a:lnSpc>
              <a:spcBef>
                <a:spcPts val="56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Use table A-4 to find:</a:t>
            </a:r>
          </a:p>
        </p:txBody>
      </p:sp>
      <p:sp>
        <p:nvSpPr>
          <p:cNvPr id="1098" name="Shape 1098"/>
          <p:cNvSpPr txBox="1"/>
          <p:nvPr>
            <p:ph type="title"/>
          </p:nvPr>
        </p:nvSpPr>
        <p:spPr>
          <a:xfrm>
            <a:off x="450850" y="168275"/>
            <a:ext cx="8524874" cy="509586"/>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pic>
        <p:nvPicPr>
          <p:cNvPr id="1099" name="Shape 1099"/>
          <p:cNvPicPr preferRelativeResize="0"/>
          <p:nvPr/>
        </p:nvPicPr>
        <p:blipFill rotWithShape="1">
          <a:blip r:embed="rId3">
            <a:alphaModFix/>
          </a:blip>
          <a:srcRect b="0" l="0" r="0" t="0"/>
          <a:stretch/>
        </p:blipFill>
        <p:spPr>
          <a:xfrm>
            <a:off x="2265361" y="1878011"/>
            <a:ext cx="5106987" cy="660400"/>
          </a:xfrm>
          <a:prstGeom prst="rect">
            <a:avLst/>
          </a:prstGeom>
          <a:noFill/>
          <a:ln>
            <a:noFill/>
          </a:ln>
        </p:spPr>
      </p:pic>
      <p:sp>
        <p:nvSpPr>
          <p:cNvPr id="1100" name="Shape 1100"/>
          <p:cNvSpPr txBox="1"/>
          <p:nvPr/>
        </p:nvSpPr>
        <p:spPr>
          <a:xfrm>
            <a:off x="388937" y="2573336"/>
            <a:ext cx="8640762" cy="577850"/>
          </a:xfrm>
          <a:prstGeom prst="rect">
            <a:avLst/>
          </a:prstGeom>
          <a:noFill/>
          <a:ln>
            <a:noFill/>
          </a:ln>
        </p:spPr>
        <p:txBody>
          <a:bodyPr anchorCtr="0" anchor="t" bIns="44450" lIns="90475" rIns="90475" tIns="44450">
            <a:noAutofit/>
          </a:bodyPr>
          <a:lstStyle/>
          <a:p>
            <a:pPr indent="-1587" lvl="0" marL="1587"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Construct the confidence interval: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10, </a:t>
            </a:r>
            <a:r>
              <a:rPr b="1" i="1" lang="en-US" sz="2800" u="none" cap="none" strike="noStrike">
                <a:solidFill>
                  <a:schemeClr val="dk1"/>
                </a:solidFill>
                <a:latin typeface="Arial"/>
                <a:ea typeface="Arial"/>
                <a:cs typeface="Arial"/>
                <a:sym typeface="Arial"/>
              </a:rPr>
              <a:t>s</a:t>
            </a:r>
            <a:r>
              <a:rPr b="1" i="0" lang="en-US" sz="2800" u="none" cap="none" strike="noStrike">
                <a:solidFill>
                  <a:schemeClr val="dk1"/>
                </a:solidFill>
                <a:latin typeface="Arial"/>
                <a:ea typeface="Arial"/>
                <a:cs typeface="Arial"/>
                <a:sym typeface="Arial"/>
              </a:rPr>
              <a:t> = 0.15</a:t>
            </a:r>
          </a:p>
        </p:txBody>
      </p:sp>
      <p:pic>
        <p:nvPicPr>
          <p:cNvPr id="1101" name="Shape 1101"/>
          <p:cNvPicPr preferRelativeResize="0"/>
          <p:nvPr/>
        </p:nvPicPr>
        <p:blipFill rotWithShape="1">
          <a:blip r:embed="rId4">
            <a:alphaModFix/>
          </a:blip>
          <a:srcRect b="0" l="0" r="0" t="0"/>
          <a:stretch/>
        </p:blipFill>
        <p:spPr>
          <a:xfrm>
            <a:off x="1111250" y="3360737"/>
            <a:ext cx="7100887" cy="2882899"/>
          </a:xfrm>
          <a:prstGeom prst="rect">
            <a:avLst/>
          </a:prstGeom>
          <a:noFill/>
          <a:ln>
            <a:noFill/>
          </a:ln>
        </p:spPr>
      </p:pic>
    </p:spTree>
  </p:cSld>
  <p:clrMapOvr>
    <a:masterClrMapping/>
  </p:clrMapOvr>
  <p:transition spd="slow">
    <p:cut/>
  </p:transition>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05" name="Shape 1105"/>
        <p:cNvGrpSpPr/>
        <p:nvPr/>
      </p:nvGrpSpPr>
      <p:grpSpPr>
        <a:xfrm>
          <a:off x="0" y="0"/>
          <a:ext cx="0" cy="0"/>
          <a:chOff x="0" y="0"/>
          <a:chExt cx="0" cy="0"/>
        </a:xfrm>
      </p:grpSpPr>
      <p:sp>
        <p:nvSpPr>
          <p:cNvPr id="1106" name="Shape 1106"/>
          <p:cNvSpPr txBox="1"/>
          <p:nvPr>
            <p:ph idx="1" type="body"/>
          </p:nvPr>
        </p:nvSpPr>
        <p:spPr>
          <a:xfrm>
            <a:off x="525462" y="904875"/>
            <a:ext cx="8404224" cy="528637"/>
          </a:xfrm>
          <a:prstGeom prst="rect">
            <a:avLst/>
          </a:prstGeom>
          <a:noFill/>
          <a:ln>
            <a:noFill/>
          </a:ln>
        </p:spPr>
        <p:txBody>
          <a:bodyPr anchorCtr="0" anchor="t" bIns="44450" lIns="90475" rIns="90475" tIns="44450">
            <a:noAutofit/>
          </a:bodyPr>
          <a:lstStyle/>
          <a:p>
            <a:pPr indent="-1587" lvl="0" marL="1587" marR="0" rtl="0" algn="l">
              <a:lnSpc>
                <a:spcPct val="9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Evaluation the preceding expression yields:</a:t>
            </a:r>
          </a:p>
        </p:txBody>
      </p:sp>
      <p:sp>
        <p:nvSpPr>
          <p:cNvPr id="1107" name="Shape 1107"/>
          <p:cNvSpPr txBox="1"/>
          <p:nvPr>
            <p:ph type="title"/>
          </p:nvPr>
        </p:nvSpPr>
        <p:spPr>
          <a:xfrm>
            <a:off x="450850" y="168275"/>
            <a:ext cx="8524874" cy="509586"/>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108" name="Shape 1108"/>
          <p:cNvSpPr txBox="1"/>
          <p:nvPr/>
        </p:nvSpPr>
        <p:spPr>
          <a:xfrm>
            <a:off x="536575" y="2092325"/>
            <a:ext cx="8455025" cy="1809750"/>
          </a:xfrm>
          <a:prstGeom prst="rect">
            <a:avLst/>
          </a:prstGeom>
          <a:noFill/>
          <a:ln>
            <a:noFill/>
          </a:ln>
        </p:spPr>
        <p:txBody>
          <a:bodyPr anchorCtr="0" anchor="t" bIns="44450" lIns="90475" rIns="90475" tIns="44450">
            <a:noAutofit/>
          </a:bodyPr>
          <a:lstStyle/>
          <a:p>
            <a:pPr indent="-1587" lvl="0" marL="1587"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Finding the square root of each part (before rounding), then rounding to two decimal places, yields this 95% confidence interval estimate of the population standard deviation:</a:t>
            </a:r>
          </a:p>
        </p:txBody>
      </p:sp>
      <p:pic>
        <p:nvPicPr>
          <p:cNvPr id="1109" name="Shape 1109"/>
          <p:cNvPicPr preferRelativeResize="0"/>
          <p:nvPr/>
        </p:nvPicPr>
        <p:blipFill rotWithShape="1">
          <a:blip r:embed="rId3">
            <a:alphaModFix/>
          </a:blip>
          <a:srcRect b="0" l="0" r="0" t="0"/>
          <a:stretch/>
        </p:blipFill>
        <p:spPr>
          <a:xfrm>
            <a:off x="2127250" y="1447800"/>
            <a:ext cx="4940299" cy="508000"/>
          </a:xfrm>
          <a:prstGeom prst="rect">
            <a:avLst/>
          </a:prstGeom>
          <a:noFill/>
          <a:ln>
            <a:noFill/>
          </a:ln>
        </p:spPr>
      </p:pic>
      <p:pic>
        <p:nvPicPr>
          <p:cNvPr id="1110" name="Shape 1110"/>
          <p:cNvPicPr preferRelativeResize="0"/>
          <p:nvPr/>
        </p:nvPicPr>
        <p:blipFill rotWithShape="1">
          <a:blip r:embed="rId4">
            <a:alphaModFix/>
          </a:blip>
          <a:srcRect b="0" l="0" r="0" t="0"/>
          <a:stretch/>
        </p:blipFill>
        <p:spPr>
          <a:xfrm>
            <a:off x="2287586" y="3921125"/>
            <a:ext cx="4787900" cy="495299"/>
          </a:xfrm>
          <a:prstGeom prst="rect">
            <a:avLst/>
          </a:prstGeom>
          <a:noFill/>
          <a:ln>
            <a:noFill/>
          </a:ln>
        </p:spPr>
      </p:pic>
      <p:sp>
        <p:nvSpPr>
          <p:cNvPr id="1111" name="Shape 1111"/>
          <p:cNvSpPr txBox="1"/>
          <p:nvPr/>
        </p:nvSpPr>
        <p:spPr>
          <a:xfrm>
            <a:off x="504825" y="4797425"/>
            <a:ext cx="8455025" cy="1476375"/>
          </a:xfrm>
          <a:prstGeom prst="rect">
            <a:avLst/>
          </a:prstGeom>
          <a:noFill/>
          <a:ln>
            <a:noFill/>
          </a:ln>
        </p:spPr>
        <p:txBody>
          <a:bodyPr anchorCtr="0" anchor="t" bIns="44450" lIns="90475" rIns="90475" tIns="44450">
            <a:noAutofit/>
          </a:bodyPr>
          <a:lstStyle/>
          <a:p>
            <a:pPr indent="-1587" lvl="0" marL="1587"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Based on this result, we have 95% confidence that the limits of 0.10 volt and 0.27 volt contain the true value of </a:t>
            </a: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5" name="Shape 105"/>
        <p:cNvGrpSpPr/>
        <p:nvPr/>
      </p:nvGrpSpPr>
      <p:grpSpPr>
        <a:xfrm>
          <a:off x="0" y="0"/>
          <a:ext cx="0" cy="0"/>
          <a:chOff x="0" y="0"/>
          <a:chExt cx="0" cy="0"/>
        </a:xfrm>
      </p:grpSpPr>
      <p:sp>
        <p:nvSpPr>
          <p:cNvPr id="106" name="Shape 106"/>
          <p:cNvSpPr txBox="1"/>
          <p:nvPr>
            <p:ph type="title"/>
          </p:nvPr>
        </p:nvSpPr>
        <p:spPr>
          <a:xfrm>
            <a:off x="685800" y="76200"/>
            <a:ext cx="7772400" cy="893762"/>
          </a:xfrm>
          <a:prstGeom prst="rect">
            <a:avLst/>
          </a:prstGeom>
          <a:noFill/>
          <a:ln>
            <a:noFill/>
          </a:ln>
        </p:spPr>
        <p:txBody>
          <a:bodyPr anchorCtr="0" anchor="ctr" bIns="44450" lIns="90475" rIns="90475" tIns="44450">
            <a:noAutofit/>
          </a:bodyPr>
          <a:lstStyle/>
          <a:p>
            <a:pPr indent="0" lvl="0" marL="0" marR="0" rtl="0" algn="ctr">
              <a:lnSpc>
                <a:spcPct val="12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107" name="Shape 107"/>
          <p:cNvSpPr txBox="1"/>
          <p:nvPr>
            <p:ph idx="1" type="body"/>
          </p:nvPr>
        </p:nvSpPr>
        <p:spPr>
          <a:xfrm>
            <a:off x="404812" y="1616075"/>
            <a:ext cx="8456612" cy="3540125"/>
          </a:xfrm>
          <a:prstGeom prst="rect">
            <a:avLst/>
          </a:prstGeom>
          <a:noFill/>
          <a:ln>
            <a:noFill/>
          </a:ln>
        </p:spPr>
        <p:txBody>
          <a:bodyPr anchorCtr="0" anchor="t" bIns="44450" lIns="90475" rIns="90475" tIns="44450">
            <a:noAutofit/>
          </a:bodyPr>
          <a:lstStyle/>
          <a:p>
            <a:pPr indent="-457200" lvl="0" marL="457200" marR="0" rtl="0" algn="l">
              <a:lnSpc>
                <a:spcPct val="100000"/>
              </a:lnSpc>
              <a:spcBef>
                <a:spcPts val="0"/>
              </a:spcBef>
              <a:spcAft>
                <a:spcPts val="0"/>
              </a:spcAft>
              <a:buClr>
                <a:schemeClr val="accent2"/>
              </a:buClr>
              <a:buSzPct val="25000"/>
              <a:buFont typeface="Arial"/>
              <a:buNone/>
            </a:pPr>
            <a:r>
              <a:rPr b="1" i="0" lang="en-US" sz="3600" u="none" cap="none" strike="noStrike">
                <a:solidFill>
                  <a:schemeClr val="dk1"/>
                </a:solidFill>
                <a:latin typeface="Arial"/>
                <a:ea typeface="Arial"/>
                <a:cs typeface="Arial"/>
                <a:sym typeface="Arial"/>
              </a:rPr>
              <a:t>	A </a:t>
            </a:r>
            <a:r>
              <a:rPr b="1" i="0" lang="en-US" sz="3600" u="none" cap="none" strike="noStrike">
                <a:solidFill>
                  <a:schemeClr val="hlink"/>
                </a:solidFill>
                <a:latin typeface="Arial"/>
                <a:ea typeface="Arial"/>
                <a:cs typeface="Arial"/>
                <a:sym typeface="Arial"/>
              </a:rPr>
              <a:t>confidence interval</a:t>
            </a:r>
            <a:r>
              <a:rPr b="1" i="0" lang="en-US" sz="3600" u="none" cap="none" strike="noStrike">
                <a:solidFill>
                  <a:schemeClr val="dk1"/>
                </a:solidFill>
                <a:latin typeface="Arial"/>
                <a:ea typeface="Arial"/>
                <a:cs typeface="Arial"/>
                <a:sym typeface="Arial"/>
              </a:rPr>
              <a:t> (or </a:t>
            </a:r>
            <a:r>
              <a:rPr b="1" i="0" lang="en-US" sz="3600" u="none" cap="none" strike="noStrike">
                <a:solidFill>
                  <a:schemeClr val="hlink"/>
                </a:solidFill>
                <a:latin typeface="Arial"/>
                <a:ea typeface="Arial"/>
                <a:cs typeface="Arial"/>
                <a:sym typeface="Arial"/>
              </a:rPr>
              <a:t>interval estimate</a:t>
            </a:r>
            <a:r>
              <a:rPr b="1" i="0" lang="en-US" sz="3600" u="none" cap="none" strike="noStrike">
                <a:solidFill>
                  <a:schemeClr val="dk1"/>
                </a:solidFill>
                <a:latin typeface="Arial"/>
                <a:ea typeface="Arial"/>
                <a:cs typeface="Arial"/>
                <a:sym typeface="Arial"/>
              </a:rPr>
              <a:t>) is a range (or an interval) of values used to estimate the true value of a population parameter.    A confidence interval is sometimes abbreviated as CI.</a:t>
            </a:r>
          </a:p>
        </p:txBody>
      </p:sp>
    </p:spTree>
  </p:cSld>
  <p:clrMapOvr>
    <a:masterClrMapping/>
  </p:clrMapOvr>
  <p:transition spd="slow">
    <p:cut/>
  </p:transition>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15" name="Shape 1115"/>
        <p:cNvGrpSpPr/>
        <p:nvPr/>
      </p:nvGrpSpPr>
      <p:grpSpPr>
        <a:xfrm>
          <a:off x="0" y="0"/>
          <a:ext cx="0" cy="0"/>
          <a:chOff x="0" y="0"/>
          <a:chExt cx="0" cy="0"/>
        </a:xfrm>
      </p:grpSpPr>
      <p:sp>
        <p:nvSpPr>
          <p:cNvPr id="1116" name="Shape 1116"/>
          <p:cNvSpPr txBox="1"/>
          <p:nvPr>
            <p:ph type="title"/>
          </p:nvPr>
        </p:nvSpPr>
        <p:spPr>
          <a:xfrm>
            <a:off x="558800" y="255587"/>
            <a:ext cx="7988300" cy="608011"/>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Determining Sample Sizes</a:t>
            </a:r>
          </a:p>
        </p:txBody>
      </p:sp>
      <p:sp>
        <p:nvSpPr>
          <p:cNvPr id="1117" name="Shape 1117"/>
          <p:cNvSpPr txBox="1"/>
          <p:nvPr/>
        </p:nvSpPr>
        <p:spPr>
          <a:xfrm>
            <a:off x="646112" y="1081087"/>
            <a:ext cx="8259761" cy="52165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procedures for finding the sample size necessary to estimate </a:t>
            </a:r>
            <a:r>
              <a:rPr b="1" i="1" lang="en-US" sz="2800" u="none" cap="none" strike="noStrike">
                <a:solidFill>
                  <a:schemeClr val="dk1"/>
                </a:solidFill>
                <a:latin typeface="Noto Symbol"/>
                <a:ea typeface="Noto Symbol"/>
                <a:cs typeface="Noto Symbol"/>
                <a:sym typeface="Noto Symbol"/>
              </a:rPr>
              <a:t>σ</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are much more complex than the procedures given earlier for means and proportions. Instead of using very complicated procedures, we will use Table 7-2.</a:t>
            </a:r>
          </a:p>
          <a:p>
            <a:pPr indent="0" lvl="0" marL="0" marR="0" rtl="0" algn="l">
              <a:lnSpc>
                <a:spcPct val="100000"/>
              </a:lnSpc>
              <a:spcBef>
                <a:spcPts val="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STATDISK also provides sample sizes. With STATDISK, select Analysis, Sample Size Determination, and then Estimate St Dev.</a:t>
            </a:r>
          </a:p>
          <a:p>
            <a:pPr indent="0" lvl="0" marL="0" marR="0" rtl="0" algn="l">
              <a:lnSpc>
                <a:spcPct val="100000"/>
              </a:lnSpc>
              <a:spcBef>
                <a:spcPts val="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Minitab, Excel, and the TI-83/84 Plus calculator do not provide such sample sizes. </a:t>
            </a:r>
          </a:p>
        </p:txBody>
      </p:sp>
    </p:spTree>
  </p:cSld>
  <p:clrMapOvr>
    <a:masterClrMapping/>
  </p:clrMapOvr>
  <p:transition spd="slow">
    <p:cut/>
  </p:transition>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21" name="Shape 1121"/>
        <p:cNvGrpSpPr/>
        <p:nvPr/>
      </p:nvGrpSpPr>
      <p:grpSpPr>
        <a:xfrm>
          <a:off x="0" y="0"/>
          <a:ext cx="0" cy="0"/>
          <a:chOff x="0" y="0"/>
          <a:chExt cx="0" cy="0"/>
        </a:xfrm>
      </p:grpSpPr>
      <p:sp>
        <p:nvSpPr>
          <p:cNvPr id="1122" name="Shape 1122"/>
          <p:cNvSpPr txBox="1"/>
          <p:nvPr>
            <p:ph type="title"/>
          </p:nvPr>
        </p:nvSpPr>
        <p:spPr>
          <a:xfrm>
            <a:off x="558800" y="0"/>
            <a:ext cx="7988300" cy="60483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Determining Sample Sizes</a:t>
            </a:r>
          </a:p>
        </p:txBody>
      </p:sp>
      <p:pic>
        <p:nvPicPr>
          <p:cNvPr id="1123" name="Shape 1123"/>
          <p:cNvPicPr preferRelativeResize="0"/>
          <p:nvPr/>
        </p:nvPicPr>
        <p:blipFill rotWithShape="1">
          <a:blip r:embed="rId3">
            <a:alphaModFix/>
          </a:blip>
          <a:srcRect b="0" l="0" r="0" t="0"/>
          <a:stretch/>
        </p:blipFill>
        <p:spPr>
          <a:xfrm>
            <a:off x="1004887" y="588962"/>
            <a:ext cx="7602536" cy="6049962"/>
          </a:xfrm>
          <a:prstGeom prst="rect">
            <a:avLst/>
          </a:prstGeom>
          <a:noFill/>
          <a:ln>
            <a:noFill/>
          </a:ln>
        </p:spPr>
      </p:pic>
    </p:spTree>
  </p:cSld>
  <p:clrMapOvr>
    <a:masterClrMapping/>
  </p:clrMapOvr>
  <p:transition spd="slow">
    <p:cut/>
  </p:transition>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27" name="Shape 1127"/>
        <p:cNvGrpSpPr/>
        <p:nvPr/>
      </p:nvGrpSpPr>
      <p:grpSpPr>
        <a:xfrm>
          <a:off x="0" y="0"/>
          <a:ext cx="0" cy="0"/>
          <a:chOff x="0" y="0"/>
          <a:chExt cx="0" cy="0"/>
        </a:xfrm>
      </p:grpSpPr>
      <p:sp>
        <p:nvSpPr>
          <p:cNvPr id="1128" name="Shape 1128"/>
          <p:cNvSpPr txBox="1"/>
          <p:nvPr>
            <p:ph type="title"/>
          </p:nvPr>
        </p:nvSpPr>
        <p:spPr>
          <a:xfrm>
            <a:off x="565150" y="342900"/>
            <a:ext cx="8305799" cy="3068637"/>
          </a:xfrm>
          <a:prstGeom prst="rect">
            <a:avLst/>
          </a:prstGeom>
          <a:noFill/>
          <a:ln>
            <a:noFill/>
          </a:ln>
        </p:spPr>
        <p:txBody>
          <a:bodyPr anchorCtr="0" anchor="ctr"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Example:</a:t>
            </a:r>
            <a:r>
              <a:rPr b="1" i="0" lang="en-US" sz="3200" u="none" cap="none" strike="noStrike">
                <a:solidFill>
                  <a:schemeClr val="dk1"/>
                </a:solidFill>
                <a:latin typeface="Arial"/>
                <a:ea typeface="Arial"/>
                <a:cs typeface="Arial"/>
                <a:sym typeface="Arial"/>
              </a:rPr>
              <a:t>  </a:t>
            </a:r>
            <a:br>
              <a:rPr b="1" i="0" lang="en-US" sz="32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We want to estimate the standard deviation </a:t>
            </a: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of all voltage levels in a home. We want to be 95% confident that our estimate is within 20% of the true value of </a:t>
            </a: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How large should the sample be? Assume that the population is normally distributed.</a:t>
            </a:r>
          </a:p>
        </p:txBody>
      </p:sp>
      <p:sp>
        <p:nvSpPr>
          <p:cNvPr id="1129" name="Shape 1129"/>
          <p:cNvSpPr txBox="1"/>
          <p:nvPr/>
        </p:nvSpPr>
        <p:spPr>
          <a:xfrm>
            <a:off x="533400" y="3963987"/>
            <a:ext cx="8474075" cy="22272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From Table 7-2, we can see that 95% confidence and an error of 20% for </a:t>
            </a:r>
            <a:r>
              <a:rPr b="1" i="1" lang="en-US" sz="2800" u="none" cap="none" strike="noStrike">
                <a:solidFill>
                  <a:schemeClr val="dk2"/>
                </a:solidFill>
                <a:latin typeface="Arial"/>
                <a:ea typeface="Arial"/>
                <a:cs typeface="Arial"/>
                <a:sym typeface="Arial"/>
              </a:rPr>
              <a:t>σ</a:t>
            </a:r>
            <a:r>
              <a:rPr b="1" i="0" lang="en-US" sz="2800" u="none" cap="none" strike="noStrike">
                <a:solidFill>
                  <a:schemeClr val="dk2"/>
                </a:solidFill>
                <a:latin typeface="Arial"/>
                <a:ea typeface="Arial"/>
                <a:cs typeface="Arial"/>
                <a:sym typeface="Arial"/>
              </a:rPr>
              <a:t> correspond to a sample of size 48. We should obtain a simple random sample of 48 voltage levels form the population of voltage levels.</a:t>
            </a:r>
          </a:p>
        </p:txBody>
      </p:sp>
    </p:spTree>
  </p:cSld>
  <p:clrMapOvr>
    <a:masterClrMapping/>
  </p:clrMapOvr>
  <p:transition spd="slow">
    <p:cut/>
  </p:transition>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33" name="Shape 1133"/>
        <p:cNvGrpSpPr/>
        <p:nvPr/>
      </p:nvGrpSpPr>
      <p:grpSpPr>
        <a:xfrm>
          <a:off x="0" y="0"/>
          <a:ext cx="0" cy="0"/>
          <a:chOff x="0" y="0"/>
          <a:chExt cx="0" cy="0"/>
        </a:xfrm>
      </p:grpSpPr>
      <p:sp>
        <p:nvSpPr>
          <p:cNvPr id="1134" name="Shape 1134"/>
          <p:cNvSpPr txBox="1"/>
          <p:nvPr>
            <p:ph type="title"/>
          </p:nvPr>
        </p:nvSpPr>
        <p:spPr>
          <a:xfrm>
            <a:off x="623887" y="127000"/>
            <a:ext cx="7848599" cy="87312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1135" name="Shape 1135"/>
          <p:cNvSpPr txBox="1"/>
          <p:nvPr>
            <p:ph idx="1" type="body"/>
          </p:nvPr>
        </p:nvSpPr>
        <p:spPr>
          <a:xfrm>
            <a:off x="657225" y="1616075"/>
            <a:ext cx="8229600" cy="4525961"/>
          </a:xfrm>
          <a:prstGeom prst="rect">
            <a:avLst/>
          </a:prstGeom>
          <a:noFill/>
          <a:ln>
            <a:noFill/>
          </a:ln>
        </p:spPr>
        <p:txBody>
          <a:bodyPr anchorCtr="0" anchor="t" bIns="45700" lIns="91425" rIns="91425" tIns="45700">
            <a:noAutofit/>
          </a:bodyPr>
          <a:lstStyle/>
          <a:p>
            <a:pPr indent="-454025" lvl="0" marL="454025" marR="0" rtl="0" algn="l">
              <a:lnSpc>
                <a:spcPct val="10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a:p>
            <a:pPr indent="-454025" lvl="0" marL="454025" marR="0" rtl="0" algn="l">
              <a:lnSpc>
                <a:spcPct val="100000"/>
              </a:lnSpc>
              <a:spcBef>
                <a:spcPts val="56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The chi-square distribution.</a:t>
            </a:r>
          </a:p>
          <a:p>
            <a:pPr indent="-454025" lvl="0" marL="454025" marR="0" rtl="0" algn="l">
              <a:lnSpc>
                <a:spcPct val="100000"/>
              </a:lnSpc>
              <a:spcBef>
                <a:spcPts val="56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Using Table A-4.</a:t>
            </a:r>
          </a:p>
          <a:p>
            <a:pPr indent="-454025" lvl="0" marL="454025" marR="0" rtl="0" algn="l">
              <a:lnSpc>
                <a:spcPct val="100000"/>
              </a:lnSpc>
              <a:spcBef>
                <a:spcPts val="56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Confidence intervals for the population variance and standard deviation.</a:t>
            </a:r>
          </a:p>
          <a:p>
            <a:pPr indent="-454025" lvl="0" marL="454025" marR="0" rtl="0" algn="l">
              <a:lnSpc>
                <a:spcPct val="100000"/>
              </a:lnSpc>
              <a:spcBef>
                <a:spcPts val="56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Determining sample sizes.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1" name="Shape 111"/>
        <p:cNvGrpSpPr/>
        <p:nvPr/>
      </p:nvGrpSpPr>
      <p:grpSpPr>
        <a:xfrm>
          <a:off x="0" y="0"/>
          <a:ext cx="0" cy="0"/>
          <a:chOff x="0" y="0"/>
          <a:chExt cx="0" cy="0"/>
        </a:xfrm>
      </p:grpSpPr>
      <p:sp>
        <p:nvSpPr>
          <p:cNvPr id="112" name="Shape 112"/>
          <p:cNvSpPr txBox="1"/>
          <p:nvPr>
            <p:ph idx="1" type="body"/>
          </p:nvPr>
        </p:nvSpPr>
        <p:spPr>
          <a:xfrm>
            <a:off x="690562" y="1193800"/>
            <a:ext cx="8143874" cy="30480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accent2"/>
              </a:buClr>
              <a:buSzPct val="25000"/>
              <a:buFont typeface="Arial"/>
              <a:buNone/>
            </a:pPr>
            <a:r>
              <a:rPr b="1" i="0" lang="en-US" sz="2600" u="none" cap="none" strike="noStrike">
                <a:solidFill>
                  <a:schemeClr val="dk1"/>
                </a:solidFill>
                <a:latin typeface="Arial"/>
                <a:ea typeface="Arial"/>
                <a:cs typeface="Arial"/>
                <a:sym typeface="Arial"/>
              </a:rPr>
              <a:t>A </a:t>
            </a:r>
            <a:r>
              <a:rPr b="1" i="0" lang="en-US" sz="2600" u="none" cap="none" strike="noStrike">
                <a:solidFill>
                  <a:schemeClr val="hlink"/>
                </a:solidFill>
                <a:latin typeface="Arial"/>
                <a:ea typeface="Arial"/>
                <a:cs typeface="Arial"/>
                <a:sym typeface="Arial"/>
              </a:rPr>
              <a:t>confidence level </a:t>
            </a:r>
            <a:r>
              <a:rPr b="1" i="0" lang="en-US" sz="2600" u="none" cap="none" strike="noStrike">
                <a:solidFill>
                  <a:schemeClr val="dk1"/>
                </a:solidFill>
                <a:latin typeface="Arial"/>
                <a:ea typeface="Arial"/>
                <a:cs typeface="Arial"/>
                <a:sym typeface="Arial"/>
              </a:rPr>
              <a:t>is the probability 1 – </a:t>
            </a:r>
            <a:r>
              <a:rPr b="1" i="1" lang="en-US" sz="2600" u="none" cap="none" strike="noStrike">
                <a:solidFill>
                  <a:schemeClr val="dk1"/>
                </a:solidFill>
                <a:latin typeface="Arial"/>
                <a:ea typeface="Arial"/>
                <a:cs typeface="Arial"/>
                <a:sym typeface="Arial"/>
              </a:rPr>
              <a:t>α</a:t>
            </a:r>
            <a:r>
              <a:rPr b="1" i="0" lang="en-US" sz="2600" u="none" cap="none" strike="noStrike">
                <a:solidFill>
                  <a:schemeClr val="dk1"/>
                </a:solidFill>
                <a:latin typeface="Arial"/>
                <a:ea typeface="Arial"/>
                <a:cs typeface="Arial"/>
                <a:sym typeface="Arial"/>
              </a:rPr>
              <a:t> (often expressed as the equivalent percentage value) that the confidence interval actually does contain the population parameter, assuming that the estimation process is repeated a large number of times.  (The confidence level is also called </a:t>
            </a:r>
            <a:r>
              <a:rPr b="1" i="0" lang="en-US" sz="2600" u="none" cap="none" strike="noStrike">
                <a:solidFill>
                  <a:schemeClr val="hlink"/>
                </a:solidFill>
                <a:latin typeface="Arial"/>
                <a:ea typeface="Arial"/>
                <a:cs typeface="Arial"/>
                <a:sym typeface="Arial"/>
              </a:rPr>
              <a:t>degree of confidence</a:t>
            </a:r>
            <a:r>
              <a:rPr b="1" i="0" lang="en-US" sz="2600" u="none" cap="none" strike="noStrike">
                <a:solidFill>
                  <a:schemeClr val="dk1"/>
                </a:solidFill>
                <a:latin typeface="Arial"/>
                <a:ea typeface="Arial"/>
                <a:cs typeface="Arial"/>
                <a:sym typeface="Arial"/>
              </a:rPr>
              <a:t>, or the </a:t>
            </a:r>
            <a:r>
              <a:rPr b="1" i="0" lang="en-US" sz="2600" u="none" cap="none" strike="noStrike">
                <a:solidFill>
                  <a:schemeClr val="hlink"/>
                </a:solidFill>
                <a:latin typeface="Arial"/>
                <a:ea typeface="Arial"/>
                <a:cs typeface="Arial"/>
                <a:sym typeface="Arial"/>
              </a:rPr>
              <a:t>confidence coefficient</a:t>
            </a:r>
            <a:r>
              <a:rPr b="1" i="0" lang="en-US" sz="2600" u="none" cap="none" strike="noStrike">
                <a:solidFill>
                  <a:schemeClr val="dk1"/>
                </a:solidFill>
                <a:latin typeface="Arial"/>
                <a:ea typeface="Arial"/>
                <a:cs typeface="Arial"/>
                <a:sym typeface="Arial"/>
              </a:rPr>
              <a:t>.)</a:t>
            </a:r>
          </a:p>
        </p:txBody>
      </p:sp>
      <p:sp>
        <p:nvSpPr>
          <p:cNvPr id="113" name="Shape 113"/>
          <p:cNvSpPr txBox="1"/>
          <p:nvPr/>
        </p:nvSpPr>
        <p:spPr>
          <a:xfrm>
            <a:off x="533400" y="4978400"/>
            <a:ext cx="8228012" cy="1000125"/>
          </a:xfrm>
          <a:prstGeom prst="rect">
            <a:avLst/>
          </a:prstGeom>
          <a:noFill/>
          <a:ln>
            <a:noFill/>
          </a:ln>
        </p:spPr>
        <p:txBody>
          <a:bodyPr anchorCtr="0" anchor="t" bIns="45700" lIns="91425" rIns="91425" tIns="45700">
            <a:noAutofit/>
          </a:bodyPr>
          <a:lstStyle/>
          <a:p>
            <a:pPr indent="0" lvl="0" marL="0" marR="0" rtl="0" algn="l">
              <a:lnSpc>
                <a:spcPct val="75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Most common choices are  90%, 95%,  or   99%.</a:t>
            </a:r>
          </a:p>
          <a:p>
            <a:pPr indent="0" lvl="0" marL="0" marR="0" rtl="0" algn="l">
              <a:lnSpc>
                <a:spcPct val="75000"/>
              </a:lnSpc>
              <a:spcBef>
                <a:spcPts val="2044"/>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10%),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5%),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1%)</a:t>
            </a:r>
          </a:p>
        </p:txBody>
      </p:sp>
      <p:sp>
        <p:nvSpPr>
          <p:cNvPr id="114" name="Shape 114"/>
          <p:cNvSpPr txBox="1"/>
          <p:nvPr>
            <p:ph type="title"/>
          </p:nvPr>
        </p:nvSpPr>
        <p:spPr>
          <a:xfrm>
            <a:off x="685800" y="101600"/>
            <a:ext cx="7772400" cy="842961"/>
          </a:xfrm>
          <a:prstGeom prst="rect">
            <a:avLst/>
          </a:prstGeom>
          <a:noFill/>
          <a:ln>
            <a:noFill/>
          </a:ln>
        </p:spPr>
        <p:txBody>
          <a:bodyPr anchorCtr="0" anchor="ctr" bIns="44450" lIns="90475" rIns="90475" tIns="44450">
            <a:noAutofit/>
          </a:bodyPr>
          <a:lstStyle/>
          <a:p>
            <a:pPr indent="0" lvl="0" marL="0" marR="0" rtl="0" algn="ctr">
              <a:lnSpc>
                <a:spcPct val="12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8" name="Shape 118"/>
        <p:cNvGrpSpPr/>
        <p:nvPr/>
      </p:nvGrpSpPr>
      <p:grpSpPr>
        <a:xfrm>
          <a:off x="0" y="0"/>
          <a:ext cx="0" cy="0"/>
          <a:chOff x="0" y="0"/>
          <a:chExt cx="0" cy="0"/>
        </a:xfrm>
      </p:grpSpPr>
      <p:sp>
        <p:nvSpPr>
          <p:cNvPr id="119" name="Shape 119"/>
          <p:cNvSpPr txBox="1"/>
          <p:nvPr>
            <p:ph idx="1" type="body"/>
          </p:nvPr>
        </p:nvSpPr>
        <p:spPr>
          <a:xfrm>
            <a:off x="690562" y="1193800"/>
            <a:ext cx="8143874" cy="52308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accent2"/>
              </a:buClr>
              <a:buSzPct val="25000"/>
              <a:buFont typeface="Arial"/>
              <a:buNone/>
            </a:pPr>
            <a:r>
              <a:rPr b="1" i="0" lang="en-US" sz="2400" u="none" cap="none" strike="noStrike">
                <a:solidFill>
                  <a:schemeClr val="dk1"/>
                </a:solidFill>
                <a:latin typeface="Arial"/>
                <a:ea typeface="Arial"/>
                <a:cs typeface="Arial"/>
                <a:sym typeface="Arial"/>
              </a:rPr>
              <a:t>We must be careful to interpret confidence intervals correctly. There is a correct interpretation and many different and creative incorrect interpretations of the confidence interval 0.677 &lt; </a:t>
            </a:r>
            <a:r>
              <a:rPr b="1" i="1" lang="en-US" sz="2400" u="none" cap="none" strike="noStrike">
                <a:solidFill>
                  <a:schemeClr val="dk1"/>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 &lt; 0.723.</a:t>
            </a:r>
          </a:p>
          <a:p>
            <a:pPr indent="0" lvl="0" marL="0" marR="0" rtl="0" algn="l">
              <a:lnSpc>
                <a:spcPct val="90000"/>
              </a:lnSpc>
              <a:spcBef>
                <a:spcPts val="480"/>
              </a:spcBef>
              <a:spcAft>
                <a:spcPts val="0"/>
              </a:spcAft>
              <a:buClr>
                <a:schemeClr val="accent2"/>
              </a:buClr>
              <a:buSzPct val="25000"/>
              <a:buFont typeface="Arial"/>
              <a:buNone/>
            </a:pPr>
            <a:r>
              <a:rPr b="1" i="0" lang="en-US" sz="2400" u="none" cap="none" strike="noStrike">
                <a:solidFill>
                  <a:schemeClr val="dk1"/>
                </a:solidFill>
                <a:latin typeface="Arial"/>
                <a:ea typeface="Arial"/>
                <a:cs typeface="Arial"/>
                <a:sym typeface="Arial"/>
              </a:rPr>
              <a:t>“We are 95% confident that the interval from 0.677 to 0.723 actually does contain the true value of the population proportion </a:t>
            </a:r>
            <a:r>
              <a:rPr b="1" i="1" lang="en-US" sz="2400" u="none" cap="none" strike="noStrike">
                <a:solidFill>
                  <a:schemeClr val="dk1"/>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a:t>
            </a:r>
          </a:p>
          <a:p>
            <a:pPr indent="0" lvl="0" marL="0" marR="0" rtl="0" algn="l">
              <a:lnSpc>
                <a:spcPct val="90000"/>
              </a:lnSpc>
              <a:spcBef>
                <a:spcPts val="480"/>
              </a:spcBef>
              <a:spcAft>
                <a:spcPts val="0"/>
              </a:spcAft>
              <a:buClr>
                <a:schemeClr val="accent2"/>
              </a:buClr>
              <a:buSzPct val="25000"/>
              <a:buFont typeface="Arial"/>
              <a:buNone/>
            </a:pPr>
            <a:r>
              <a:rPr b="1" i="0" lang="en-US" sz="2400" u="none" cap="none" strike="noStrike">
                <a:solidFill>
                  <a:schemeClr val="dk1"/>
                </a:solidFill>
                <a:latin typeface="Arial"/>
                <a:ea typeface="Arial"/>
                <a:cs typeface="Arial"/>
                <a:sym typeface="Arial"/>
              </a:rPr>
              <a:t>This means that if we were to select many different samples of size 1501 and construct the corresponding confidence intervals, 95% of them would actually contain the value of the population proportion </a:t>
            </a:r>
            <a:r>
              <a:rPr b="1" i="1" lang="en-US" sz="2400" u="none" cap="none" strike="noStrike">
                <a:solidFill>
                  <a:schemeClr val="dk1"/>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a:t>
            </a:r>
          </a:p>
          <a:p>
            <a:pPr indent="0" lvl="0" marL="0" marR="0" rtl="0" algn="l">
              <a:lnSpc>
                <a:spcPct val="90000"/>
              </a:lnSpc>
              <a:spcBef>
                <a:spcPts val="480"/>
              </a:spcBef>
              <a:spcAft>
                <a:spcPts val="0"/>
              </a:spcAft>
              <a:buClr>
                <a:schemeClr val="accent2"/>
              </a:buClr>
              <a:buSzPct val="25000"/>
              <a:buFont typeface="Arial"/>
              <a:buNone/>
            </a:pPr>
            <a:r>
              <a:rPr b="1" i="0" lang="en-US" sz="2400" u="none" cap="none" strike="noStrike">
                <a:solidFill>
                  <a:schemeClr val="dk1"/>
                </a:solidFill>
                <a:latin typeface="Arial"/>
                <a:ea typeface="Arial"/>
                <a:cs typeface="Arial"/>
                <a:sym typeface="Arial"/>
              </a:rPr>
              <a:t>(Note that in this correct interpretation, the level of 95% refers to the success rate of the process being used to estimate the proportion.)</a:t>
            </a:r>
          </a:p>
        </p:txBody>
      </p:sp>
      <p:sp>
        <p:nvSpPr>
          <p:cNvPr id="120" name="Shape 120"/>
          <p:cNvSpPr txBox="1"/>
          <p:nvPr>
            <p:ph type="title"/>
          </p:nvPr>
        </p:nvSpPr>
        <p:spPr>
          <a:xfrm>
            <a:off x="469900" y="88900"/>
            <a:ext cx="8467725" cy="842961"/>
          </a:xfrm>
          <a:prstGeom prst="rect">
            <a:avLst/>
          </a:prstGeom>
          <a:noFill/>
          <a:ln>
            <a:noFill/>
          </a:ln>
        </p:spPr>
        <p:txBody>
          <a:bodyPr anchorCtr="0" anchor="ctr" bIns="44450" lIns="90475" rIns="90475" tIns="44450">
            <a:noAutofit/>
          </a:bodyPr>
          <a:lstStyle/>
          <a:p>
            <a:pPr indent="0" lvl="0" marL="0" marR="0" rtl="0" algn="ctr">
              <a:lnSpc>
                <a:spcPct val="12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Interpreting a Confidence Interval</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4" name="Shape 124"/>
        <p:cNvGrpSpPr/>
        <p:nvPr/>
      </p:nvGrpSpPr>
      <p:grpSpPr>
        <a:xfrm>
          <a:off x="0" y="0"/>
          <a:ext cx="0" cy="0"/>
          <a:chOff x="0" y="0"/>
          <a:chExt cx="0" cy="0"/>
        </a:xfrm>
      </p:grpSpPr>
      <p:sp>
        <p:nvSpPr>
          <p:cNvPr id="125" name="Shape 125"/>
          <p:cNvSpPr txBox="1"/>
          <p:nvPr>
            <p:ph idx="1" type="body"/>
          </p:nvPr>
        </p:nvSpPr>
        <p:spPr>
          <a:xfrm>
            <a:off x="641350" y="1860550"/>
            <a:ext cx="8143874" cy="140811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accent2"/>
              </a:buClr>
              <a:buSzPct val="25000"/>
              <a:buFont typeface="Arial"/>
              <a:buNone/>
            </a:pPr>
            <a:r>
              <a:rPr b="1" i="0" lang="en-US" sz="3200" u="none" cap="none" strike="noStrike">
                <a:solidFill>
                  <a:schemeClr val="dk1"/>
                </a:solidFill>
                <a:latin typeface="Arial"/>
                <a:ea typeface="Arial"/>
                <a:cs typeface="Arial"/>
                <a:sym typeface="Arial"/>
              </a:rPr>
              <a:t>Know the correct interpretation of a confidence interval.</a:t>
            </a:r>
          </a:p>
        </p:txBody>
      </p:sp>
      <p:sp>
        <p:nvSpPr>
          <p:cNvPr id="126" name="Shape 126"/>
          <p:cNvSpPr txBox="1"/>
          <p:nvPr>
            <p:ph type="title"/>
          </p:nvPr>
        </p:nvSpPr>
        <p:spPr>
          <a:xfrm>
            <a:off x="469900" y="88900"/>
            <a:ext cx="8467725" cy="842961"/>
          </a:xfrm>
          <a:prstGeom prst="rect">
            <a:avLst/>
          </a:prstGeom>
          <a:noFill/>
          <a:ln>
            <a:noFill/>
          </a:ln>
        </p:spPr>
        <p:txBody>
          <a:bodyPr anchorCtr="0" anchor="ctr" bIns="44450" lIns="90475" rIns="90475" tIns="44450">
            <a:noAutofit/>
          </a:bodyPr>
          <a:lstStyle/>
          <a:p>
            <a:pPr indent="0" lvl="0" marL="0" marR="0" rtl="0" algn="ctr">
              <a:lnSpc>
                <a:spcPct val="12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
        <p:nvSpPr>
          <p:cNvPr id="127" name="Shape 127"/>
          <p:cNvSpPr txBox="1"/>
          <p:nvPr/>
        </p:nvSpPr>
        <p:spPr>
          <a:xfrm>
            <a:off x="4089400" y="1617662"/>
            <a:ext cx="184149" cy="5492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1" name="Shape 131"/>
        <p:cNvGrpSpPr/>
        <p:nvPr/>
      </p:nvGrpSpPr>
      <p:grpSpPr>
        <a:xfrm>
          <a:off x="0" y="0"/>
          <a:ext cx="0" cy="0"/>
          <a:chOff x="0" y="0"/>
          <a:chExt cx="0" cy="0"/>
        </a:xfrm>
      </p:grpSpPr>
      <p:sp>
        <p:nvSpPr>
          <p:cNvPr id="132" name="Shape 132"/>
          <p:cNvSpPr txBox="1"/>
          <p:nvPr>
            <p:ph idx="1" type="body"/>
          </p:nvPr>
        </p:nvSpPr>
        <p:spPr>
          <a:xfrm>
            <a:off x="641350" y="1860550"/>
            <a:ext cx="8143874" cy="401002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accent2"/>
              </a:buClr>
              <a:buSzPct val="25000"/>
              <a:buFont typeface="Arial"/>
              <a:buNone/>
            </a:pPr>
            <a:r>
              <a:rPr b="1" i="0" lang="en-US" sz="3600" u="none" cap="none" strike="noStrike">
                <a:solidFill>
                  <a:schemeClr val="dk1"/>
                </a:solidFill>
                <a:latin typeface="Arial"/>
                <a:ea typeface="Arial"/>
                <a:cs typeface="Arial"/>
                <a:sym typeface="Arial"/>
              </a:rPr>
              <a:t>Confidence intervals can be used informally to compare different data sets, </a:t>
            </a:r>
            <a:r>
              <a:rPr b="1" i="1" lang="en-US" sz="3600" u="none" cap="none" strike="noStrike">
                <a:solidFill>
                  <a:schemeClr val="dk1"/>
                </a:solidFill>
                <a:latin typeface="Arial"/>
                <a:ea typeface="Arial"/>
                <a:cs typeface="Arial"/>
                <a:sym typeface="Arial"/>
              </a:rPr>
              <a:t>but the overlapping of confidence intervals should not be used for making formal and final conclusions about equality of proportions</a:t>
            </a:r>
            <a:r>
              <a:rPr b="1" i="0" lang="en-US" sz="3600" u="none" cap="none" strike="noStrike">
                <a:solidFill>
                  <a:schemeClr val="dk1"/>
                </a:solidFill>
                <a:latin typeface="Arial"/>
                <a:ea typeface="Arial"/>
                <a:cs typeface="Arial"/>
                <a:sym typeface="Arial"/>
              </a:rPr>
              <a:t>. </a:t>
            </a:r>
          </a:p>
        </p:txBody>
      </p:sp>
      <p:sp>
        <p:nvSpPr>
          <p:cNvPr id="133" name="Shape 133"/>
          <p:cNvSpPr txBox="1"/>
          <p:nvPr>
            <p:ph type="title"/>
          </p:nvPr>
        </p:nvSpPr>
        <p:spPr>
          <a:xfrm>
            <a:off x="469900" y="88900"/>
            <a:ext cx="8467725" cy="842961"/>
          </a:xfrm>
          <a:prstGeom prst="rect">
            <a:avLst/>
          </a:prstGeom>
          <a:noFill/>
          <a:ln>
            <a:noFill/>
          </a:ln>
        </p:spPr>
        <p:txBody>
          <a:bodyPr anchorCtr="0" anchor="ctr" bIns="44450" lIns="90475" rIns="90475" tIns="44450">
            <a:noAutofit/>
          </a:bodyPr>
          <a:lstStyle/>
          <a:p>
            <a:pPr indent="0" lvl="0" marL="0" marR="0" rtl="0" algn="ctr">
              <a:lnSpc>
                <a:spcPct val="12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
        <p:nvSpPr>
          <p:cNvPr id="134" name="Shape 134"/>
          <p:cNvSpPr txBox="1"/>
          <p:nvPr/>
        </p:nvSpPr>
        <p:spPr>
          <a:xfrm>
            <a:off x="4089400" y="1617662"/>
            <a:ext cx="184149" cy="5492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8" name="Shape 138"/>
        <p:cNvGrpSpPr/>
        <p:nvPr/>
      </p:nvGrpSpPr>
      <p:grpSpPr>
        <a:xfrm>
          <a:off x="0" y="0"/>
          <a:ext cx="0" cy="0"/>
          <a:chOff x="0" y="0"/>
          <a:chExt cx="0" cy="0"/>
        </a:xfrm>
      </p:grpSpPr>
      <p:sp>
        <p:nvSpPr>
          <p:cNvPr id="139" name="Shape 139"/>
          <p:cNvSpPr txBox="1"/>
          <p:nvPr>
            <p:ph type="title"/>
          </p:nvPr>
        </p:nvSpPr>
        <p:spPr>
          <a:xfrm>
            <a:off x="685800" y="165100"/>
            <a:ext cx="7772400" cy="685799"/>
          </a:xfrm>
          <a:prstGeom prst="rect">
            <a:avLst/>
          </a:prstGeom>
          <a:noFill/>
          <a:ln>
            <a:noFill/>
          </a:ln>
        </p:spPr>
        <p:txBody>
          <a:bodyPr anchorCtr="0" anchor="ctr" bIns="44450" lIns="90475" rIns="90475" tIns="44450">
            <a:noAutofit/>
          </a:bodyPr>
          <a:lstStyle/>
          <a:p>
            <a:pPr indent="0" lvl="0" marL="0" marR="0" rtl="0" algn="ctr">
              <a:lnSpc>
                <a:spcPct val="12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Critical Values</a:t>
            </a:r>
          </a:p>
        </p:txBody>
      </p:sp>
      <p:sp>
        <p:nvSpPr>
          <p:cNvPr id="140" name="Shape 140"/>
          <p:cNvSpPr txBox="1"/>
          <p:nvPr>
            <p:ph idx="1" type="body"/>
          </p:nvPr>
        </p:nvSpPr>
        <p:spPr>
          <a:xfrm>
            <a:off x="420687" y="873125"/>
            <a:ext cx="8456612" cy="2219325"/>
          </a:xfrm>
          <a:prstGeom prst="rect">
            <a:avLst/>
          </a:prstGeom>
          <a:noFill/>
          <a:ln>
            <a:noFill/>
          </a:ln>
        </p:spPr>
        <p:txBody>
          <a:bodyPr anchorCtr="0" anchor="t" bIns="44450" lIns="90475" rIns="90475" tIns="44450">
            <a:noAutofit/>
          </a:bodyPr>
          <a:lstStyle/>
          <a:p>
            <a:pPr indent="-1587" lvl="0" marL="1587" marR="0" rtl="0" algn="l">
              <a:lnSpc>
                <a:spcPct val="9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A standard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score can be used to distinguish between sample statistics that are likely to occur and those that are unlikely to occur. Such a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score is called a critical value. Critical values are based on the following observations:</a:t>
            </a:r>
          </a:p>
        </p:txBody>
      </p:sp>
      <p:sp>
        <p:nvSpPr>
          <p:cNvPr id="141" name="Shape 141"/>
          <p:cNvSpPr txBox="1"/>
          <p:nvPr/>
        </p:nvSpPr>
        <p:spPr>
          <a:xfrm>
            <a:off x="420687" y="2930525"/>
            <a:ext cx="8456612" cy="1652586"/>
          </a:xfrm>
          <a:prstGeom prst="rect">
            <a:avLst/>
          </a:prstGeom>
          <a:noFill/>
          <a:ln>
            <a:noFill/>
          </a:ln>
        </p:spPr>
        <p:txBody>
          <a:bodyPr anchorCtr="0" anchor="t" bIns="44450" lIns="90475" rIns="90475" tIns="44450">
            <a:noAutofit/>
          </a:bodyPr>
          <a:lstStyle/>
          <a:p>
            <a:pPr indent="-457200" lvl="0" marL="45720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	Under certain conditions, the sampling distribution of sample proportions can be approximated by a normal distribution.</a:t>
            </a:r>
          </a:p>
        </p:txBody>
      </p:sp>
      <p:pic>
        <p:nvPicPr>
          <p:cNvPr id="142" name="Shape 142"/>
          <p:cNvPicPr preferRelativeResize="0"/>
          <p:nvPr/>
        </p:nvPicPr>
        <p:blipFill rotWithShape="1">
          <a:blip r:embed="rId3">
            <a:alphaModFix/>
          </a:blip>
          <a:srcRect b="0" l="0" r="0" t="0"/>
          <a:stretch/>
        </p:blipFill>
        <p:spPr>
          <a:xfrm>
            <a:off x="2090736" y="4229100"/>
            <a:ext cx="4864099" cy="25654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6" name="Shape 146"/>
        <p:cNvGrpSpPr/>
        <p:nvPr/>
      </p:nvGrpSpPr>
      <p:grpSpPr>
        <a:xfrm>
          <a:off x="0" y="0"/>
          <a:ext cx="0" cy="0"/>
          <a:chOff x="0" y="0"/>
          <a:chExt cx="0" cy="0"/>
        </a:xfrm>
      </p:grpSpPr>
      <p:sp>
        <p:nvSpPr>
          <p:cNvPr id="147" name="Shape 147"/>
          <p:cNvSpPr txBox="1"/>
          <p:nvPr>
            <p:ph type="title"/>
          </p:nvPr>
        </p:nvSpPr>
        <p:spPr>
          <a:xfrm>
            <a:off x="685800" y="165100"/>
            <a:ext cx="7772400" cy="685799"/>
          </a:xfrm>
          <a:prstGeom prst="rect">
            <a:avLst/>
          </a:prstGeom>
          <a:noFill/>
          <a:ln>
            <a:noFill/>
          </a:ln>
        </p:spPr>
        <p:txBody>
          <a:bodyPr anchorCtr="0" anchor="ctr" bIns="44450" lIns="90475" rIns="90475" tIns="44450">
            <a:noAutofit/>
          </a:bodyPr>
          <a:lstStyle/>
          <a:p>
            <a:pPr indent="0" lvl="0" marL="0" marR="0" rtl="0" algn="ctr">
              <a:lnSpc>
                <a:spcPct val="12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Critical Values</a:t>
            </a:r>
          </a:p>
        </p:txBody>
      </p:sp>
      <p:sp>
        <p:nvSpPr>
          <p:cNvPr id="148" name="Shape 148"/>
          <p:cNvSpPr txBox="1"/>
          <p:nvPr>
            <p:ph idx="1" type="body"/>
          </p:nvPr>
        </p:nvSpPr>
        <p:spPr>
          <a:xfrm>
            <a:off x="420687" y="1127125"/>
            <a:ext cx="8456612" cy="1195386"/>
          </a:xfrm>
          <a:prstGeom prst="rect">
            <a:avLst/>
          </a:prstGeom>
          <a:noFill/>
          <a:ln>
            <a:noFill/>
          </a:ln>
        </p:spPr>
        <p:txBody>
          <a:bodyPr anchorCtr="0" anchor="t" bIns="44450" lIns="90475" rIns="90475" tIns="44450">
            <a:noAutofit/>
          </a:bodyPr>
          <a:lstStyle/>
          <a:p>
            <a:pPr indent="-457200" lvl="0" marL="457200" marR="0" rtl="0" algn="l">
              <a:lnSpc>
                <a:spcPct val="9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2.	A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score associated with a sample proportion has a probability of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/2 of falling in the right tail.</a:t>
            </a:r>
          </a:p>
        </p:txBody>
      </p:sp>
      <p:pic>
        <p:nvPicPr>
          <p:cNvPr id="149" name="Shape 149"/>
          <p:cNvPicPr preferRelativeResize="0"/>
          <p:nvPr/>
        </p:nvPicPr>
        <p:blipFill rotWithShape="1">
          <a:blip r:embed="rId3">
            <a:alphaModFix/>
          </a:blip>
          <a:srcRect b="0" l="0" r="0" t="0"/>
          <a:stretch/>
        </p:blipFill>
        <p:spPr>
          <a:xfrm>
            <a:off x="2371725" y="2339975"/>
            <a:ext cx="4306887" cy="4284661"/>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3" name="Shape 153"/>
        <p:cNvGrpSpPr/>
        <p:nvPr/>
      </p:nvGrpSpPr>
      <p:grpSpPr>
        <a:xfrm>
          <a:off x="0" y="0"/>
          <a:ext cx="0" cy="0"/>
          <a:chOff x="0" y="0"/>
          <a:chExt cx="0" cy="0"/>
        </a:xfrm>
      </p:grpSpPr>
      <p:sp>
        <p:nvSpPr>
          <p:cNvPr id="154" name="Shape 154"/>
          <p:cNvSpPr txBox="1"/>
          <p:nvPr>
            <p:ph type="title"/>
          </p:nvPr>
        </p:nvSpPr>
        <p:spPr>
          <a:xfrm>
            <a:off x="685800" y="165100"/>
            <a:ext cx="7772400" cy="685799"/>
          </a:xfrm>
          <a:prstGeom prst="rect">
            <a:avLst/>
          </a:prstGeom>
          <a:noFill/>
          <a:ln>
            <a:noFill/>
          </a:ln>
        </p:spPr>
        <p:txBody>
          <a:bodyPr anchorCtr="0" anchor="ctr" bIns="44450" lIns="90475" rIns="90475" tIns="44450">
            <a:noAutofit/>
          </a:bodyPr>
          <a:lstStyle/>
          <a:p>
            <a:pPr indent="0" lvl="0" marL="0" marR="0" rtl="0" algn="ctr">
              <a:lnSpc>
                <a:spcPct val="12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Critical Values</a:t>
            </a:r>
          </a:p>
        </p:txBody>
      </p:sp>
      <p:sp>
        <p:nvSpPr>
          <p:cNvPr id="155" name="Shape 155"/>
          <p:cNvSpPr txBox="1"/>
          <p:nvPr>
            <p:ph idx="1" type="body"/>
          </p:nvPr>
        </p:nvSpPr>
        <p:spPr>
          <a:xfrm>
            <a:off x="420687" y="1127125"/>
            <a:ext cx="8456612" cy="2822574"/>
          </a:xfrm>
          <a:prstGeom prst="rect">
            <a:avLst/>
          </a:prstGeom>
          <a:noFill/>
          <a:ln>
            <a:noFill/>
          </a:ln>
        </p:spPr>
        <p:txBody>
          <a:bodyPr anchorCtr="0" anchor="t" bIns="44450" lIns="90475" rIns="90475" tIns="44450">
            <a:noAutofit/>
          </a:bodyPr>
          <a:lstStyle/>
          <a:p>
            <a:pPr indent="-457200" lvl="0" marL="457200" marR="0" rtl="0" algn="l">
              <a:lnSpc>
                <a:spcPct val="11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3.	The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score separating the right-tail region is commonly denoted by </a:t>
            </a:r>
            <a:r>
              <a:rPr b="1" i="1" lang="en-US" sz="2800" u="none" cap="none" strike="noStrike">
                <a:solidFill>
                  <a:schemeClr val="dk1"/>
                </a:solidFill>
                <a:latin typeface="Arial"/>
                <a:ea typeface="Arial"/>
                <a:cs typeface="Arial"/>
                <a:sym typeface="Arial"/>
              </a:rPr>
              <a:t>z</a:t>
            </a:r>
            <a:r>
              <a:rPr b="1" baseline="-25000" i="1" lang="en-US" sz="2800" u="none" cap="none" strike="noStrike">
                <a:solidFill>
                  <a:schemeClr val="dk1"/>
                </a:solidFill>
                <a:latin typeface="Noto Symbol"/>
                <a:ea typeface="Noto Symbol"/>
                <a:cs typeface="Noto Symbol"/>
                <a:sym typeface="Noto Symbol"/>
              </a:rPr>
              <a:t>α</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and is referred to as a </a:t>
            </a:r>
            <a:r>
              <a:rPr b="1" i="0" lang="en-US" sz="2800" u="none" cap="none" strike="noStrike">
                <a:solidFill>
                  <a:schemeClr val="hlink"/>
                </a:solidFill>
                <a:latin typeface="Arial"/>
                <a:ea typeface="Arial"/>
                <a:cs typeface="Arial"/>
                <a:sym typeface="Arial"/>
              </a:rPr>
              <a:t>critical value</a:t>
            </a:r>
            <a:r>
              <a:rPr b="1" i="0" lang="en-US" sz="2800" u="none" cap="none" strike="noStrike">
                <a:solidFill>
                  <a:schemeClr val="dk1"/>
                </a:solidFill>
                <a:latin typeface="Arial"/>
                <a:ea typeface="Arial"/>
                <a:cs typeface="Arial"/>
                <a:sym typeface="Arial"/>
              </a:rPr>
              <a:t> because it is on the borderline separating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scores from sample proportions that are likely to occur from those that are unlikely to occur.</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9" name="Shape 159"/>
        <p:cNvGrpSpPr/>
        <p:nvPr/>
      </p:nvGrpSpPr>
      <p:grpSpPr>
        <a:xfrm>
          <a:off x="0" y="0"/>
          <a:ext cx="0" cy="0"/>
          <a:chOff x="0" y="0"/>
          <a:chExt cx="0" cy="0"/>
        </a:xfrm>
      </p:grpSpPr>
      <p:sp>
        <p:nvSpPr>
          <p:cNvPr id="160" name="Shape 160"/>
          <p:cNvSpPr txBox="1"/>
          <p:nvPr>
            <p:ph type="title"/>
          </p:nvPr>
        </p:nvSpPr>
        <p:spPr>
          <a:xfrm>
            <a:off x="685800" y="165100"/>
            <a:ext cx="7772400" cy="685799"/>
          </a:xfrm>
          <a:prstGeom prst="rect">
            <a:avLst/>
          </a:prstGeom>
          <a:noFill/>
          <a:ln>
            <a:noFill/>
          </a:ln>
        </p:spPr>
        <p:txBody>
          <a:bodyPr anchorCtr="0" anchor="ctr" bIns="44450" lIns="90475" rIns="90475" tIns="44450">
            <a:noAutofit/>
          </a:bodyPr>
          <a:lstStyle/>
          <a:p>
            <a:pPr indent="0" lvl="0" marL="0" marR="0" rtl="0" algn="ctr">
              <a:lnSpc>
                <a:spcPct val="12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161" name="Shape 161"/>
          <p:cNvSpPr txBox="1"/>
          <p:nvPr>
            <p:ph idx="1" type="body"/>
          </p:nvPr>
        </p:nvSpPr>
        <p:spPr>
          <a:xfrm>
            <a:off x="534987" y="1587500"/>
            <a:ext cx="7923211" cy="3809999"/>
          </a:xfrm>
          <a:prstGeom prst="rect">
            <a:avLst/>
          </a:prstGeom>
          <a:noFill/>
          <a:ln>
            <a:noFill/>
          </a:ln>
        </p:spPr>
        <p:txBody>
          <a:bodyPr anchorCtr="0" anchor="t" bIns="44450" lIns="90475" rIns="90475" tIns="44450">
            <a:noAutofit/>
          </a:bodyPr>
          <a:lstStyle/>
          <a:p>
            <a:pPr indent="-457200" lvl="0" marL="457200" marR="0" rtl="0" algn="l">
              <a:lnSpc>
                <a:spcPct val="10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	A </a:t>
            </a:r>
            <a:r>
              <a:rPr b="1" i="0" lang="en-US" sz="2800" u="none" cap="none" strike="noStrike">
                <a:solidFill>
                  <a:schemeClr val="hlink"/>
                </a:solidFill>
                <a:latin typeface="Arial"/>
                <a:ea typeface="Arial"/>
                <a:cs typeface="Arial"/>
                <a:sym typeface="Arial"/>
              </a:rPr>
              <a:t>critical value</a:t>
            </a:r>
            <a:r>
              <a:rPr b="1" i="0" lang="en-US" sz="2800" u="none" cap="none" strike="noStrike">
                <a:solidFill>
                  <a:schemeClr val="dk1"/>
                </a:solidFill>
                <a:latin typeface="Arial"/>
                <a:ea typeface="Arial"/>
                <a:cs typeface="Arial"/>
                <a:sym typeface="Arial"/>
              </a:rPr>
              <a:t> is the number on the borderline separating sample statistics that are likely to occur from those that are unlikely to occur.  The number </a:t>
            </a:r>
            <a:r>
              <a:rPr b="1" i="1" lang="en-US" sz="2800" u="none" cap="none" strike="noStrike">
                <a:solidFill>
                  <a:schemeClr val="dk1"/>
                </a:solidFill>
                <a:latin typeface="Arial"/>
                <a:ea typeface="Arial"/>
                <a:cs typeface="Arial"/>
                <a:sym typeface="Arial"/>
              </a:rPr>
              <a:t>z</a:t>
            </a:r>
            <a:r>
              <a:rPr b="1" baseline="-25000" i="1" lang="en-US" sz="2800" u="none" cap="none" strike="noStrike">
                <a:solidFill>
                  <a:schemeClr val="dk1"/>
                </a:solidFill>
                <a:latin typeface="Arial"/>
                <a:ea typeface="Arial"/>
                <a:cs typeface="Arial"/>
                <a:sym typeface="Arial"/>
              </a:rPr>
              <a:t>α</a:t>
            </a:r>
            <a:r>
              <a:rPr b="1" baseline="-25000" i="0" lang="en-US" sz="2800" u="none" cap="none" strike="noStrike">
                <a:solidFill>
                  <a:schemeClr val="dk1"/>
                </a:solidFill>
                <a:latin typeface="Arial"/>
                <a:ea typeface="Arial"/>
                <a:cs typeface="Arial"/>
                <a:sym typeface="Arial"/>
              </a:rPr>
              <a:t>/2 </a:t>
            </a:r>
            <a:r>
              <a:rPr b="1" i="0" lang="en-US" sz="2800" u="none" cap="none" strike="noStrike">
                <a:solidFill>
                  <a:schemeClr val="dk1"/>
                </a:solidFill>
                <a:latin typeface="Arial"/>
                <a:ea typeface="Arial"/>
                <a:cs typeface="Arial"/>
                <a:sym typeface="Arial"/>
              </a:rPr>
              <a:t>is a critical value that is a </a:t>
            </a:r>
            <a:r>
              <a:rPr b="1" i="1" lang="en-US" sz="2800" u="none" cap="none" strike="noStrike">
                <a:solidFill>
                  <a:schemeClr val="dk1"/>
                </a:solidFill>
                <a:latin typeface="Arial"/>
                <a:ea typeface="Arial"/>
                <a:cs typeface="Arial"/>
                <a:sym typeface="Arial"/>
              </a:rPr>
              <a:t>z </a:t>
            </a:r>
            <a:r>
              <a:rPr b="1" i="0" lang="en-US" sz="2800" u="none" cap="none" strike="noStrike">
                <a:solidFill>
                  <a:schemeClr val="dk1"/>
                </a:solidFill>
                <a:latin typeface="Arial"/>
                <a:ea typeface="Arial"/>
                <a:cs typeface="Arial"/>
                <a:sym typeface="Arial"/>
              </a:rPr>
              <a:t>score with the property that it separates an area of </a:t>
            </a:r>
            <a:r>
              <a:rPr b="1" i="1" lang="en-US" sz="2800" u="none" cap="none" strike="noStrike">
                <a:solidFill>
                  <a:schemeClr val="dk1"/>
                </a:solidFill>
                <a:latin typeface="Arial"/>
                <a:ea typeface="Arial"/>
                <a:cs typeface="Arial"/>
                <a:sym typeface="Arial"/>
              </a:rPr>
              <a:t>α</a:t>
            </a:r>
            <a:r>
              <a:rPr b="1" i="0" lang="en-US" sz="2800" u="none" cap="none" strike="noStrike">
                <a:solidFill>
                  <a:schemeClr val="dk1"/>
                </a:solidFill>
                <a:latin typeface="Arial"/>
                <a:ea typeface="Arial"/>
                <a:cs typeface="Arial"/>
                <a:sym typeface="Arial"/>
              </a:rPr>
              <a:t>/2</a:t>
            </a:r>
            <a:r>
              <a:rPr b="1" baseline="-25000" i="0"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in the right tail of the standard normal distribution.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120650" y="292100"/>
            <a:ext cx="8901112"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chemeClr val="hlink"/>
              </a:buClr>
              <a:buSzPct val="25000"/>
              <a:buFont typeface="Arial"/>
              <a:buNone/>
            </a:pPr>
            <a:r>
              <a:rPr b="1" i="0" lang="en-US" sz="4000" u="none" cap="none" strike="noStrike">
                <a:solidFill>
                  <a:schemeClr val="hlink"/>
                </a:solidFill>
                <a:latin typeface="Arial"/>
                <a:ea typeface="Arial"/>
                <a:cs typeface="Arial"/>
                <a:sym typeface="Arial"/>
              </a:rPr>
              <a:t>Chapter 7</a:t>
            </a:r>
            <a:br>
              <a:rPr b="1" i="0" lang="en-US" sz="4000" u="none" cap="none" strike="noStrike">
                <a:solidFill>
                  <a:schemeClr val="hlink"/>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Estimates and Sample Sizes</a:t>
            </a:r>
          </a:p>
        </p:txBody>
      </p:sp>
      <p:sp>
        <p:nvSpPr>
          <p:cNvPr id="35" name="Shape 35"/>
          <p:cNvSpPr txBox="1"/>
          <p:nvPr/>
        </p:nvSpPr>
        <p:spPr>
          <a:xfrm>
            <a:off x="609600" y="2209800"/>
            <a:ext cx="8305799" cy="2870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600" u="none" cap="none" strike="noStrike">
                <a:solidFill>
                  <a:schemeClr val="hlink"/>
                </a:solidFill>
                <a:latin typeface="Arial"/>
                <a:ea typeface="Arial"/>
                <a:cs typeface="Arial"/>
                <a:sym typeface="Arial"/>
              </a:rPr>
              <a:t>7-1  Review and Preview</a:t>
            </a:r>
          </a:p>
          <a:p>
            <a:pPr indent="0" lvl="0" marL="0" marR="0" rtl="0" algn="l">
              <a:lnSpc>
                <a:spcPct val="100000"/>
              </a:lnSpc>
              <a:spcBef>
                <a:spcPts val="130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7-2  Estimating a Population Proportion</a:t>
            </a:r>
          </a:p>
          <a:p>
            <a:pPr indent="0" lvl="0" marL="0" marR="0" rtl="0" algn="l">
              <a:lnSpc>
                <a:spcPct val="100000"/>
              </a:lnSpc>
              <a:spcBef>
                <a:spcPts val="130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7-3  Estimating a Population Mean: </a:t>
            </a:r>
            <a:r>
              <a:rPr b="1" i="1" lang="en-US" sz="2600" u="none" cap="none" strike="noStrike">
                <a:solidFill>
                  <a:schemeClr val="dk1"/>
                </a:solidFill>
                <a:latin typeface="Arial"/>
                <a:ea typeface="Arial"/>
                <a:cs typeface="Arial"/>
                <a:sym typeface="Arial"/>
              </a:rPr>
              <a:t>σ</a:t>
            </a:r>
            <a:r>
              <a:rPr b="1" i="0" lang="en-US" sz="2600" u="none" cap="none" strike="noStrike">
                <a:solidFill>
                  <a:schemeClr val="dk1"/>
                </a:solidFill>
                <a:latin typeface="Arial"/>
                <a:ea typeface="Arial"/>
                <a:cs typeface="Arial"/>
                <a:sym typeface="Arial"/>
              </a:rPr>
              <a:t> Known</a:t>
            </a:r>
          </a:p>
          <a:p>
            <a:pPr indent="0" lvl="0" marL="0" marR="0" rtl="0" algn="l">
              <a:lnSpc>
                <a:spcPct val="100000"/>
              </a:lnSpc>
              <a:spcBef>
                <a:spcPts val="130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7-4  Estimating a Population Mean: </a:t>
            </a:r>
            <a:r>
              <a:rPr b="1" i="1" lang="en-US" sz="2600" u="none" cap="none" strike="noStrike">
                <a:solidFill>
                  <a:schemeClr val="dk1"/>
                </a:solidFill>
                <a:latin typeface="Arial"/>
                <a:ea typeface="Arial"/>
                <a:cs typeface="Arial"/>
                <a:sym typeface="Arial"/>
              </a:rPr>
              <a:t>σ</a:t>
            </a:r>
            <a:r>
              <a:rPr b="1" i="0" lang="en-US" sz="2600" u="none" cap="none" strike="noStrike">
                <a:solidFill>
                  <a:schemeClr val="dk1"/>
                </a:solidFill>
                <a:latin typeface="Arial"/>
                <a:ea typeface="Arial"/>
                <a:cs typeface="Arial"/>
                <a:sym typeface="Arial"/>
              </a:rPr>
              <a:t> Not Known</a:t>
            </a:r>
          </a:p>
          <a:p>
            <a:pPr indent="0" lvl="0" marL="0" marR="0" rtl="0" algn="l">
              <a:lnSpc>
                <a:spcPct val="100000"/>
              </a:lnSpc>
              <a:spcBef>
                <a:spcPts val="130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7-5  Estimating a Population Variance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5" name="Shape 165"/>
        <p:cNvGrpSpPr/>
        <p:nvPr/>
      </p:nvGrpSpPr>
      <p:grpSpPr>
        <a:xfrm>
          <a:off x="0" y="0"/>
          <a:ext cx="0" cy="0"/>
          <a:chOff x="0" y="0"/>
          <a:chExt cx="0" cy="0"/>
        </a:xfrm>
      </p:grpSpPr>
      <p:sp>
        <p:nvSpPr>
          <p:cNvPr id="166" name="Shape 166"/>
          <p:cNvSpPr txBox="1"/>
          <p:nvPr>
            <p:ph type="title"/>
          </p:nvPr>
        </p:nvSpPr>
        <p:spPr>
          <a:xfrm>
            <a:off x="1751011" y="149225"/>
            <a:ext cx="5600699" cy="812799"/>
          </a:xfrm>
          <a:prstGeom prst="rect">
            <a:avLst/>
          </a:prstGeom>
          <a:noFill/>
          <a:ln>
            <a:noFill/>
          </a:ln>
        </p:spPr>
        <p:txBody>
          <a:bodyPr anchorCtr="0" anchor="ctr"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 The Critical Value</a:t>
            </a:r>
            <a:r>
              <a:rPr b="1" i="0" lang="en-US" sz="4000" u="none" cap="none" strike="noStrike">
                <a:solidFill>
                  <a:schemeClr val="dk1"/>
                </a:solidFill>
                <a:latin typeface="Arial"/>
                <a:ea typeface="Arial"/>
                <a:cs typeface="Arial"/>
                <a:sym typeface="Arial"/>
              </a:rPr>
              <a:t>  </a:t>
            </a:r>
          </a:p>
        </p:txBody>
      </p:sp>
      <p:sp>
        <p:nvSpPr>
          <p:cNvPr id="167" name="Shape 167"/>
          <p:cNvSpPr txBox="1"/>
          <p:nvPr/>
        </p:nvSpPr>
        <p:spPr>
          <a:xfrm>
            <a:off x="990600" y="381000"/>
            <a:ext cx="716279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68" name="Shape 168"/>
          <p:cNvSpPr txBox="1"/>
          <p:nvPr/>
        </p:nvSpPr>
        <p:spPr>
          <a:xfrm>
            <a:off x="6311900" y="76200"/>
            <a:ext cx="1322386" cy="869949"/>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0"/>
              </a:spcAft>
              <a:buClr>
                <a:srgbClr val="008000"/>
              </a:buClr>
              <a:buSzPct val="25000"/>
              <a:buFont typeface="Arial"/>
              <a:buNone/>
            </a:pPr>
            <a:r>
              <a:rPr b="1" i="1" lang="en-US" sz="5400" u="none" cap="none" strike="noStrike">
                <a:solidFill>
                  <a:srgbClr val="008000"/>
                </a:solidFill>
                <a:latin typeface="Arial"/>
                <a:ea typeface="Arial"/>
                <a:cs typeface="Arial"/>
                <a:sym typeface="Arial"/>
              </a:rPr>
              <a:t>z</a:t>
            </a:r>
            <a:r>
              <a:rPr b="1" baseline="-25000" i="0" lang="en-US" sz="3600" u="none" cap="none" strike="noStrike">
                <a:solidFill>
                  <a:srgbClr val="008000"/>
                </a:solidFill>
                <a:latin typeface="Noto Symbol"/>
                <a:ea typeface="Noto Symbol"/>
                <a:cs typeface="Noto Symbol"/>
                <a:sym typeface="Noto Symbol"/>
              </a:rPr>
              <a:t>α/</a:t>
            </a:r>
            <a:r>
              <a:rPr b="1" baseline="-25000" i="0" lang="en-US" sz="3200" u="none" cap="none" strike="noStrike">
                <a:solidFill>
                  <a:srgbClr val="008000"/>
                </a:solidFill>
                <a:latin typeface="Arial"/>
                <a:ea typeface="Arial"/>
                <a:cs typeface="Arial"/>
                <a:sym typeface="Arial"/>
              </a:rPr>
              <a:t>2</a:t>
            </a:r>
          </a:p>
        </p:txBody>
      </p:sp>
      <p:pic>
        <p:nvPicPr>
          <p:cNvPr id="169" name="Shape 169"/>
          <p:cNvPicPr preferRelativeResize="0"/>
          <p:nvPr/>
        </p:nvPicPr>
        <p:blipFill rotWithShape="1">
          <a:blip r:embed="rId3">
            <a:alphaModFix/>
          </a:blip>
          <a:srcRect b="0" l="0" r="0" t="0"/>
          <a:stretch/>
        </p:blipFill>
        <p:spPr>
          <a:xfrm>
            <a:off x="2409825" y="1339850"/>
            <a:ext cx="4306887" cy="4284661"/>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3" name="Shape 173"/>
        <p:cNvGrpSpPr/>
        <p:nvPr/>
      </p:nvGrpSpPr>
      <p:grpSpPr>
        <a:xfrm>
          <a:off x="0" y="0"/>
          <a:ext cx="0" cy="0"/>
          <a:chOff x="0" y="0"/>
          <a:chExt cx="0" cy="0"/>
        </a:xfrm>
      </p:grpSpPr>
      <p:sp>
        <p:nvSpPr>
          <p:cNvPr id="174" name="Shape 174"/>
          <p:cNvSpPr txBox="1"/>
          <p:nvPr>
            <p:ph type="title"/>
          </p:nvPr>
        </p:nvSpPr>
        <p:spPr>
          <a:xfrm>
            <a:off x="406400" y="88900"/>
            <a:ext cx="8301037" cy="93503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 for Critical Value</a:t>
            </a:r>
          </a:p>
        </p:txBody>
      </p:sp>
      <p:sp>
        <p:nvSpPr>
          <p:cNvPr id="175" name="Shape 175"/>
          <p:cNvSpPr txBox="1"/>
          <p:nvPr/>
        </p:nvSpPr>
        <p:spPr>
          <a:xfrm>
            <a:off x="727075" y="1562100"/>
            <a:ext cx="8050211" cy="39354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critical value</a:t>
            </a:r>
            <a:r>
              <a:rPr b="1" i="0" lang="en-US" sz="2800" u="none" cap="none" strike="noStrike">
                <a:solidFill>
                  <a:schemeClr val="hlink"/>
                </a:solidFill>
                <a:latin typeface="Times New Roman"/>
                <a:ea typeface="Times New Roman"/>
                <a:cs typeface="Times New Roman"/>
                <a:sym typeface="Times New Roman"/>
              </a:rPr>
              <a:t> </a:t>
            </a:r>
            <a:r>
              <a:rPr b="1" i="1" lang="en-US" sz="2800" u="none" cap="none" strike="noStrike">
                <a:solidFill>
                  <a:schemeClr val="dk1"/>
                </a:solidFill>
                <a:latin typeface="Arial"/>
                <a:ea typeface="Arial"/>
                <a:cs typeface="Arial"/>
                <a:sym typeface="Arial"/>
              </a:rPr>
              <a:t>z</a:t>
            </a:r>
            <a:r>
              <a:rPr b="1" baseline="-25000" i="1" lang="en-US" sz="2800" u="none" cap="none" strike="noStrike">
                <a:solidFill>
                  <a:schemeClr val="dk1"/>
                </a:solidFill>
                <a:latin typeface="Times New Roman"/>
                <a:ea typeface="Times New Roman"/>
                <a:cs typeface="Times New Roman"/>
                <a:sym typeface="Times New Roman"/>
              </a:rPr>
              <a:t>α</a:t>
            </a:r>
            <a:r>
              <a:rPr b="1" baseline="-25000" i="0" lang="en-US" sz="2800" u="none" cap="none" strike="noStrike">
                <a:solidFill>
                  <a:schemeClr val="dk1"/>
                </a:solidFill>
                <a:latin typeface="Times New Roman"/>
                <a:ea typeface="Times New Roman"/>
                <a:cs typeface="Times New Roman"/>
                <a:sym typeface="Times New Roman"/>
              </a:rPr>
              <a:t>/</a:t>
            </a:r>
            <a:r>
              <a:rPr b="1" baseline="-25000" i="0" lang="en-US" sz="2800" u="none" cap="none" strike="noStrike">
                <a:solidFill>
                  <a:schemeClr val="dk1"/>
                </a:solidFill>
                <a:latin typeface="Arial"/>
                <a:ea typeface="Arial"/>
                <a:cs typeface="Arial"/>
                <a:sym typeface="Arial"/>
              </a:rPr>
              <a:t>2</a:t>
            </a:r>
            <a:r>
              <a:rPr b="1" baseline="-25000"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is the positive</a:t>
            </a: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Arial"/>
                <a:ea typeface="Arial"/>
                <a:cs typeface="Arial"/>
                <a:sym typeface="Arial"/>
              </a:rPr>
              <a:t>z</a:t>
            </a:r>
            <a:r>
              <a:rPr b="1" i="1"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value that is at</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the vertical boundary separating an area of</a:t>
            </a: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α</a:t>
            </a:r>
            <a:r>
              <a:rPr b="1" i="0" lang="en-US" sz="2800" u="none" cap="none" strike="noStrike">
                <a:solidFill>
                  <a:schemeClr val="dk1"/>
                </a:solidFill>
                <a:latin typeface="Times New Roman"/>
                <a:ea typeface="Times New Roman"/>
                <a:cs typeface="Times New Roman"/>
                <a:sym typeface="Times New Roman"/>
              </a:rPr>
              <a:t>/</a:t>
            </a:r>
            <a:r>
              <a:rPr b="1" i="0" lang="en-US" sz="2800" u="none" cap="none" strike="noStrike">
                <a:solidFill>
                  <a:schemeClr val="dk1"/>
                </a:solidFill>
                <a:latin typeface="Arial"/>
                <a:ea typeface="Arial"/>
                <a:cs typeface="Arial"/>
                <a:sym typeface="Arial"/>
              </a:rPr>
              <a:t>2</a:t>
            </a:r>
            <a:r>
              <a:rPr b="1" baseline="-25000"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in the right tail of the standard normal distribution.</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(The value of</a:t>
            </a: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Arial"/>
                <a:ea typeface="Arial"/>
                <a:cs typeface="Arial"/>
                <a:sym typeface="Arial"/>
              </a:rPr>
              <a:t>z</a:t>
            </a:r>
            <a:r>
              <a:rPr b="1" baseline="-25000" i="1" lang="en-US" sz="2800" u="none" cap="none" strike="noStrike">
                <a:solidFill>
                  <a:schemeClr val="dk1"/>
                </a:solidFill>
                <a:latin typeface="Times New Roman"/>
                <a:ea typeface="Times New Roman"/>
                <a:cs typeface="Times New Roman"/>
                <a:sym typeface="Times New Roman"/>
              </a:rPr>
              <a:t>α</a:t>
            </a:r>
            <a:r>
              <a:rPr b="1" baseline="-25000" i="0" lang="en-US" sz="2800" u="none" cap="none" strike="noStrike">
                <a:solidFill>
                  <a:schemeClr val="dk1"/>
                </a:solidFill>
                <a:latin typeface="Times New Roman"/>
                <a:ea typeface="Times New Roman"/>
                <a:cs typeface="Times New Roman"/>
                <a:sym typeface="Times New Roman"/>
              </a:rPr>
              <a:t>/</a:t>
            </a:r>
            <a:r>
              <a:rPr b="1" baseline="-25000" i="0" lang="en-US" sz="2800" u="none" cap="none" strike="noStrike">
                <a:solidFill>
                  <a:schemeClr val="dk1"/>
                </a:solidFill>
                <a:latin typeface="Arial"/>
                <a:ea typeface="Arial"/>
                <a:cs typeface="Arial"/>
                <a:sym typeface="Arial"/>
              </a:rPr>
              <a:t>2</a:t>
            </a:r>
            <a:r>
              <a:rPr b="1" baseline="-25000"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is at the vertical boundary for the</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area of</a:t>
            </a: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α</a:t>
            </a:r>
            <a:r>
              <a:rPr b="1" i="0" lang="en-US" sz="2800" u="none" cap="none" strike="noStrike">
                <a:solidFill>
                  <a:schemeClr val="dk1"/>
                </a:solidFill>
                <a:latin typeface="Times New Roman"/>
                <a:ea typeface="Times New Roman"/>
                <a:cs typeface="Times New Roman"/>
                <a:sym typeface="Times New Roman"/>
              </a:rPr>
              <a:t>/</a:t>
            </a:r>
            <a:r>
              <a:rPr b="1" i="0" lang="en-US" sz="2800" u="none" cap="none" strike="noStrike">
                <a:solidFill>
                  <a:schemeClr val="dk1"/>
                </a:solidFill>
                <a:latin typeface="Arial"/>
                <a:ea typeface="Arial"/>
                <a:cs typeface="Arial"/>
                <a:sym typeface="Arial"/>
              </a:rPr>
              <a:t>2</a:t>
            </a:r>
            <a:r>
              <a:rPr b="1" baseline="-25000"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in the left tail.)  The subscript</a:t>
            </a: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Times New Roman"/>
                <a:ea typeface="Times New Roman"/>
                <a:cs typeface="Times New Roman"/>
                <a:sym typeface="Times New Roman"/>
              </a:rPr>
              <a:t>α</a:t>
            </a:r>
            <a:r>
              <a:rPr b="1" i="0" lang="en-US" sz="2800" u="none" cap="none" strike="noStrike">
                <a:solidFill>
                  <a:schemeClr val="dk1"/>
                </a:solidFill>
                <a:latin typeface="Times New Roman"/>
                <a:ea typeface="Times New Roman"/>
                <a:cs typeface="Times New Roman"/>
                <a:sym typeface="Times New Roman"/>
              </a:rPr>
              <a:t>/</a:t>
            </a:r>
            <a:r>
              <a:rPr b="1" i="0" lang="en-US" sz="2800" u="none" cap="none" strike="noStrike">
                <a:solidFill>
                  <a:schemeClr val="dk1"/>
                </a:solidFill>
                <a:latin typeface="Arial"/>
                <a:ea typeface="Arial"/>
                <a:cs typeface="Arial"/>
                <a:sym typeface="Arial"/>
              </a:rPr>
              <a:t>2</a:t>
            </a:r>
            <a:r>
              <a:rPr b="1" baseline="-25000"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is</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simply a reminder that the</a:t>
            </a:r>
            <a:r>
              <a:rPr b="1" i="0" lang="en-US" sz="2800" u="none" cap="none" strike="noStrike">
                <a:solidFill>
                  <a:schemeClr val="dk1"/>
                </a:solidFill>
                <a:latin typeface="Times New Roman"/>
                <a:ea typeface="Times New Roman"/>
                <a:cs typeface="Times New Roman"/>
                <a:sym typeface="Times New Roman"/>
              </a:rPr>
              <a:t> </a:t>
            </a:r>
            <a:r>
              <a:rPr b="1" i="1" lang="en-US" sz="2800" u="none" cap="none" strike="noStrike">
                <a:solidFill>
                  <a:schemeClr val="dk1"/>
                </a:solidFill>
                <a:latin typeface="Arial"/>
                <a:ea typeface="Arial"/>
                <a:cs typeface="Arial"/>
                <a:sym typeface="Arial"/>
              </a:rPr>
              <a:t>z</a:t>
            </a:r>
            <a:r>
              <a:rPr b="1" i="1"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score separates an area</a:t>
            </a:r>
            <a:r>
              <a:rPr b="1"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of </a:t>
            </a:r>
            <a:r>
              <a:rPr b="1" i="1" lang="en-US" sz="2800" u="none" cap="none" strike="noStrike">
                <a:solidFill>
                  <a:schemeClr val="dk1"/>
                </a:solidFill>
                <a:latin typeface="Arial"/>
                <a:ea typeface="Arial"/>
                <a:cs typeface="Arial"/>
                <a:sym typeface="Arial"/>
              </a:rPr>
              <a:t>α</a:t>
            </a:r>
            <a:r>
              <a:rPr b="1" i="0" lang="en-US" sz="2800" u="none" cap="none" strike="noStrike">
                <a:solidFill>
                  <a:schemeClr val="dk1"/>
                </a:solidFill>
                <a:latin typeface="Times New Roman"/>
                <a:ea typeface="Times New Roman"/>
                <a:cs typeface="Times New Roman"/>
                <a:sym typeface="Times New Roman"/>
              </a:rPr>
              <a:t>/</a:t>
            </a:r>
            <a:r>
              <a:rPr b="1" i="0" lang="en-US" sz="2800" u="none" cap="none" strike="noStrike">
                <a:solidFill>
                  <a:schemeClr val="dk1"/>
                </a:solidFill>
                <a:latin typeface="Arial"/>
                <a:ea typeface="Arial"/>
                <a:cs typeface="Arial"/>
                <a:sym typeface="Arial"/>
              </a:rPr>
              <a:t>2</a:t>
            </a:r>
            <a:r>
              <a:rPr b="1" baseline="-25000"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in the right tail of the standard normal distribution.</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9" name="Shape 179"/>
        <p:cNvGrpSpPr/>
        <p:nvPr/>
      </p:nvGrpSpPr>
      <p:grpSpPr>
        <a:xfrm>
          <a:off x="0" y="0"/>
          <a:ext cx="0" cy="0"/>
          <a:chOff x="0" y="0"/>
          <a:chExt cx="0" cy="0"/>
        </a:xfrm>
      </p:grpSpPr>
      <p:sp>
        <p:nvSpPr>
          <p:cNvPr id="180" name="Shape 180"/>
          <p:cNvSpPr txBox="1"/>
          <p:nvPr/>
        </p:nvSpPr>
        <p:spPr>
          <a:xfrm>
            <a:off x="990600" y="381000"/>
            <a:ext cx="7162799" cy="1143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81" name="Shape 181"/>
          <p:cNvSpPr txBox="1"/>
          <p:nvPr/>
        </p:nvSpPr>
        <p:spPr>
          <a:xfrm>
            <a:off x="4981575" y="2811461"/>
            <a:ext cx="690561"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82" name="Shape 182"/>
          <p:cNvSpPr txBox="1"/>
          <p:nvPr>
            <p:ph type="title"/>
          </p:nvPr>
        </p:nvSpPr>
        <p:spPr>
          <a:xfrm>
            <a:off x="457200" y="322262"/>
            <a:ext cx="8237536" cy="10667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Finding </a:t>
            </a:r>
            <a:r>
              <a:rPr b="1" i="1" lang="en-US" sz="4000" u="none" cap="none" strike="noStrike">
                <a:solidFill>
                  <a:srgbClr val="008000"/>
                </a:solidFill>
                <a:latin typeface="Arial"/>
                <a:ea typeface="Arial"/>
                <a:cs typeface="Arial"/>
                <a:sym typeface="Arial"/>
              </a:rPr>
              <a:t>z</a:t>
            </a:r>
            <a:r>
              <a:rPr b="1" baseline="-25000" i="1" lang="en-US" sz="4000" u="none" cap="none" strike="noStrike">
                <a:solidFill>
                  <a:srgbClr val="008000"/>
                </a:solidFill>
                <a:latin typeface="Noto Symbol"/>
                <a:ea typeface="Noto Symbol"/>
                <a:cs typeface="Noto Symbol"/>
                <a:sym typeface="Noto Symbol"/>
              </a:rPr>
              <a:t>α/</a:t>
            </a:r>
            <a:r>
              <a:rPr b="1" baseline="-25000" i="0" lang="en-US" sz="4000" u="none" cap="none" strike="noStrike">
                <a:solidFill>
                  <a:srgbClr val="008000"/>
                </a:solidFill>
                <a:latin typeface="Arial"/>
                <a:ea typeface="Arial"/>
                <a:cs typeface="Arial"/>
                <a:sym typeface="Arial"/>
              </a:rPr>
              <a:t>2</a:t>
            </a:r>
            <a:r>
              <a:rPr b="1" i="0" lang="en-US" sz="4000" u="none" cap="none" strike="noStrike">
                <a:solidFill>
                  <a:srgbClr val="008000"/>
                </a:solidFill>
                <a:latin typeface="Arial"/>
                <a:ea typeface="Arial"/>
                <a:cs typeface="Arial"/>
                <a:sym typeface="Arial"/>
              </a:rPr>
              <a:t> for a 95%  Confidence Level</a:t>
            </a:r>
          </a:p>
        </p:txBody>
      </p:sp>
      <p:cxnSp>
        <p:nvCxnSpPr>
          <p:cNvPr id="183" name="Shape 183"/>
          <p:cNvCxnSpPr/>
          <p:nvPr/>
        </p:nvCxnSpPr>
        <p:spPr>
          <a:xfrm>
            <a:off x="1524000" y="5791200"/>
            <a:ext cx="0" cy="0"/>
          </a:xfrm>
          <a:prstGeom prst="straightConnector1">
            <a:avLst/>
          </a:prstGeom>
          <a:noFill/>
          <a:ln cap="rnd" cmpd="sng" w="9525">
            <a:solidFill>
              <a:schemeClr val="hlink"/>
            </a:solidFill>
            <a:prstDash val="solid"/>
            <a:miter/>
            <a:headEnd len="med" w="med" type="none"/>
            <a:tailEnd len="med" w="med" type="none"/>
          </a:ln>
        </p:spPr>
      </p:cxnSp>
      <p:grpSp>
        <p:nvGrpSpPr>
          <p:cNvPr id="184" name="Shape 184"/>
          <p:cNvGrpSpPr/>
          <p:nvPr/>
        </p:nvGrpSpPr>
        <p:grpSpPr>
          <a:xfrm>
            <a:off x="1795461" y="4611687"/>
            <a:ext cx="3910012" cy="1725612"/>
            <a:chOff x="1795461" y="4446587"/>
            <a:chExt cx="3910012" cy="1725612"/>
          </a:xfrm>
        </p:grpSpPr>
        <p:sp>
          <p:nvSpPr>
            <p:cNvPr id="185" name="Shape 185"/>
            <p:cNvSpPr txBox="1"/>
            <p:nvPr/>
          </p:nvSpPr>
          <p:spPr>
            <a:xfrm>
              <a:off x="1795461" y="4522787"/>
              <a:ext cx="938212" cy="611187"/>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a:t>
              </a:r>
              <a:r>
                <a:rPr b="1" i="1" lang="en-US" sz="3600" u="none" cap="none" strike="noStrike">
                  <a:solidFill>
                    <a:schemeClr val="dk1"/>
                  </a:solidFill>
                  <a:latin typeface="Arial"/>
                  <a:ea typeface="Arial"/>
                  <a:cs typeface="Arial"/>
                  <a:sym typeface="Arial"/>
                </a:rPr>
                <a:t>z</a:t>
              </a:r>
              <a:r>
                <a:rPr b="1" baseline="-25000" i="1" lang="en-US" sz="3200" u="none" cap="none" strike="noStrike">
                  <a:solidFill>
                    <a:schemeClr val="dk1"/>
                  </a:solidFill>
                  <a:latin typeface="Noto Symbol"/>
                  <a:ea typeface="Noto Symbol"/>
                  <a:cs typeface="Noto Symbol"/>
                  <a:sym typeface="Noto Symbol"/>
                </a:rPr>
                <a:t>α/</a:t>
              </a:r>
              <a:r>
                <a:rPr b="1" baseline="-25000" i="0" lang="en-US" sz="2800" u="none" cap="none" strike="noStrike">
                  <a:solidFill>
                    <a:schemeClr val="dk1"/>
                  </a:solidFill>
                  <a:latin typeface="Arial"/>
                  <a:ea typeface="Arial"/>
                  <a:cs typeface="Arial"/>
                  <a:sym typeface="Arial"/>
                </a:rPr>
                <a:t>2</a:t>
              </a:r>
            </a:p>
          </p:txBody>
        </p:sp>
        <p:sp>
          <p:nvSpPr>
            <p:cNvPr id="186" name="Shape 186"/>
            <p:cNvSpPr txBox="1"/>
            <p:nvPr/>
          </p:nvSpPr>
          <p:spPr>
            <a:xfrm>
              <a:off x="4919662" y="4446587"/>
              <a:ext cx="785811" cy="611187"/>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0"/>
                </a:spcAft>
                <a:buClr>
                  <a:schemeClr val="dk1"/>
                </a:buClr>
                <a:buSzPct val="25000"/>
                <a:buFont typeface="Arial"/>
                <a:buNone/>
              </a:pPr>
              <a:r>
                <a:rPr b="1" i="1" lang="en-US" sz="3600" u="none" cap="none" strike="noStrike">
                  <a:solidFill>
                    <a:schemeClr val="dk1"/>
                  </a:solidFill>
                  <a:latin typeface="Arial"/>
                  <a:ea typeface="Arial"/>
                  <a:cs typeface="Arial"/>
                  <a:sym typeface="Arial"/>
                </a:rPr>
                <a:t>z</a:t>
              </a:r>
              <a:r>
                <a:rPr b="1" baseline="-25000" i="1" lang="en-US" sz="3200" u="none" cap="none" strike="noStrike">
                  <a:solidFill>
                    <a:schemeClr val="dk1"/>
                  </a:solidFill>
                  <a:latin typeface="Noto Symbol"/>
                  <a:ea typeface="Noto Symbol"/>
                  <a:cs typeface="Noto Symbol"/>
                  <a:sym typeface="Noto Symbol"/>
                </a:rPr>
                <a:t>α/</a:t>
              </a:r>
              <a:r>
                <a:rPr b="1" baseline="-25000" i="0" lang="en-US" sz="2800" u="none" cap="none" strike="noStrike">
                  <a:solidFill>
                    <a:schemeClr val="dk1"/>
                  </a:solidFill>
                  <a:latin typeface="Arial"/>
                  <a:ea typeface="Arial"/>
                  <a:cs typeface="Arial"/>
                  <a:sym typeface="Arial"/>
                </a:rPr>
                <a:t>2</a:t>
              </a:r>
            </a:p>
          </p:txBody>
        </p:sp>
        <p:sp>
          <p:nvSpPr>
            <p:cNvPr id="187" name="Shape 187"/>
            <p:cNvSpPr txBox="1"/>
            <p:nvPr/>
          </p:nvSpPr>
          <p:spPr>
            <a:xfrm>
              <a:off x="2571750" y="5735637"/>
              <a:ext cx="2281237" cy="436562"/>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Critical Values</a:t>
              </a:r>
            </a:p>
          </p:txBody>
        </p:sp>
        <p:cxnSp>
          <p:nvCxnSpPr>
            <p:cNvPr id="188" name="Shape 188"/>
            <p:cNvCxnSpPr/>
            <p:nvPr/>
          </p:nvCxnSpPr>
          <p:spPr>
            <a:xfrm>
              <a:off x="2209800" y="5202237"/>
              <a:ext cx="0" cy="838199"/>
            </a:xfrm>
            <a:prstGeom prst="straightConnector1">
              <a:avLst/>
            </a:prstGeom>
            <a:noFill/>
            <a:ln cap="rnd" cmpd="sng" w="57150">
              <a:solidFill>
                <a:schemeClr val="hlink"/>
              </a:solidFill>
              <a:prstDash val="solid"/>
              <a:miter/>
              <a:headEnd len="med" w="med" type="none"/>
              <a:tailEnd len="med" w="med" type="none"/>
            </a:ln>
          </p:spPr>
        </p:cxnSp>
        <p:cxnSp>
          <p:nvCxnSpPr>
            <p:cNvPr id="189" name="Shape 189"/>
            <p:cNvCxnSpPr/>
            <p:nvPr/>
          </p:nvCxnSpPr>
          <p:spPr>
            <a:xfrm>
              <a:off x="5257800" y="5202237"/>
              <a:ext cx="0" cy="838199"/>
            </a:xfrm>
            <a:prstGeom prst="straightConnector1">
              <a:avLst/>
            </a:prstGeom>
            <a:noFill/>
            <a:ln cap="rnd" cmpd="sng" w="57150">
              <a:solidFill>
                <a:schemeClr val="hlink"/>
              </a:solidFill>
              <a:prstDash val="solid"/>
              <a:miter/>
              <a:headEnd len="med" w="med" type="none"/>
              <a:tailEnd len="med" w="med" type="none"/>
            </a:ln>
          </p:spPr>
        </p:cxnSp>
        <p:cxnSp>
          <p:nvCxnSpPr>
            <p:cNvPr id="190" name="Shape 190"/>
            <p:cNvCxnSpPr/>
            <p:nvPr/>
          </p:nvCxnSpPr>
          <p:spPr>
            <a:xfrm>
              <a:off x="2190750" y="6040437"/>
              <a:ext cx="457200" cy="0"/>
            </a:xfrm>
            <a:prstGeom prst="straightConnector1">
              <a:avLst/>
            </a:prstGeom>
            <a:noFill/>
            <a:ln cap="rnd" cmpd="sng" w="57150">
              <a:solidFill>
                <a:schemeClr val="hlink"/>
              </a:solidFill>
              <a:prstDash val="solid"/>
              <a:miter/>
              <a:headEnd len="med" w="med" type="none"/>
              <a:tailEnd len="med" w="med" type="none"/>
            </a:ln>
          </p:spPr>
        </p:cxnSp>
        <p:cxnSp>
          <p:nvCxnSpPr>
            <p:cNvPr id="191" name="Shape 191"/>
            <p:cNvCxnSpPr/>
            <p:nvPr/>
          </p:nvCxnSpPr>
          <p:spPr>
            <a:xfrm>
              <a:off x="4781550" y="6040437"/>
              <a:ext cx="457200" cy="0"/>
            </a:xfrm>
            <a:prstGeom prst="straightConnector1">
              <a:avLst/>
            </a:prstGeom>
            <a:noFill/>
            <a:ln cap="rnd" cmpd="sng" w="57150">
              <a:solidFill>
                <a:schemeClr val="hlink"/>
              </a:solidFill>
              <a:prstDash val="solid"/>
              <a:miter/>
              <a:headEnd len="med" w="med" type="none"/>
              <a:tailEnd len="med" w="med" type="none"/>
            </a:ln>
          </p:spPr>
        </p:cxnSp>
      </p:grpSp>
      <p:pic>
        <p:nvPicPr>
          <p:cNvPr id="192" name="Shape 192"/>
          <p:cNvPicPr preferRelativeResize="0"/>
          <p:nvPr/>
        </p:nvPicPr>
        <p:blipFill rotWithShape="1">
          <a:blip r:embed="rId3">
            <a:alphaModFix/>
          </a:blip>
          <a:srcRect b="0" l="0" r="0" t="0"/>
          <a:stretch/>
        </p:blipFill>
        <p:spPr>
          <a:xfrm>
            <a:off x="666750" y="1876425"/>
            <a:ext cx="6151561" cy="2868611"/>
          </a:xfrm>
          <a:prstGeom prst="rect">
            <a:avLst/>
          </a:prstGeom>
          <a:noFill/>
          <a:ln>
            <a:noFill/>
          </a:ln>
        </p:spPr>
      </p:pic>
      <p:sp>
        <p:nvSpPr>
          <p:cNvPr id="193" name="Shape 193"/>
          <p:cNvSpPr txBox="1"/>
          <p:nvPr/>
        </p:nvSpPr>
        <p:spPr>
          <a:xfrm>
            <a:off x="5924550" y="2382836"/>
            <a:ext cx="2647950" cy="436562"/>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0"/>
              </a:spcAft>
              <a:buClr>
                <a:schemeClr val="dk1"/>
              </a:buClr>
              <a:buSzPct val="25000"/>
              <a:buFont typeface="Noto Symbol"/>
              <a:buNone/>
            </a:pPr>
            <a:r>
              <a:rPr b="1" i="1" lang="en-US" sz="2400" u="none" cap="none" strike="noStrike">
                <a:solidFill>
                  <a:schemeClr val="dk1"/>
                </a:solidFill>
                <a:latin typeface="Noto Symbol"/>
                <a:ea typeface="Noto Symbol"/>
                <a:cs typeface="Noto Symbol"/>
                <a:sym typeface="Noto Symbol"/>
              </a:rPr>
              <a:t>α/ </a:t>
            </a:r>
            <a:r>
              <a:rPr b="1" i="0" lang="en-US" sz="2400" u="none" cap="none" strike="noStrike">
                <a:solidFill>
                  <a:schemeClr val="dk1"/>
                </a:solidFill>
                <a:latin typeface="Arial"/>
                <a:ea typeface="Arial"/>
                <a:cs typeface="Arial"/>
                <a:sym typeface="Arial"/>
              </a:rPr>
              <a:t>2 = 2.5% = .025</a:t>
            </a:r>
          </a:p>
        </p:txBody>
      </p:sp>
      <p:sp>
        <p:nvSpPr>
          <p:cNvPr id="194" name="Shape 194"/>
          <p:cNvSpPr txBox="1"/>
          <p:nvPr/>
        </p:nvSpPr>
        <p:spPr>
          <a:xfrm>
            <a:off x="6154737" y="1697036"/>
            <a:ext cx="1541461" cy="436562"/>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0"/>
              </a:spcAft>
              <a:buClr>
                <a:schemeClr val="dk1"/>
              </a:buClr>
              <a:buSzPct val="25000"/>
              <a:buFont typeface="Noto Symbol"/>
              <a:buNone/>
            </a:pPr>
            <a:r>
              <a:rPr b="1" baseline="-25000" i="1" lang="en-US" sz="3600" u="none" cap="none" strike="noStrike">
                <a:solidFill>
                  <a:schemeClr val="dk1"/>
                </a:solidFill>
                <a:latin typeface="Noto Symbol"/>
                <a:ea typeface="Noto Symbol"/>
                <a:cs typeface="Noto Symbol"/>
                <a:sym typeface="Noto Symbol"/>
              </a:rPr>
              <a:t>α</a:t>
            </a:r>
            <a:r>
              <a:rPr b="1" baseline="-25000" i="0" lang="en-US" sz="3600" u="none" cap="none" strike="noStrike">
                <a:solidFill>
                  <a:schemeClr val="dk1"/>
                </a:solidFill>
                <a:latin typeface="Arial"/>
                <a:ea typeface="Arial"/>
                <a:cs typeface="Arial"/>
                <a:sym typeface="Arial"/>
              </a:rPr>
              <a:t> = 5%</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8" name="Shape 198"/>
        <p:cNvGrpSpPr/>
        <p:nvPr/>
      </p:nvGrpSpPr>
      <p:grpSpPr>
        <a:xfrm>
          <a:off x="0" y="0"/>
          <a:ext cx="0" cy="0"/>
          <a:chOff x="0" y="0"/>
          <a:chExt cx="0" cy="0"/>
        </a:xfrm>
      </p:grpSpPr>
      <p:pic>
        <p:nvPicPr>
          <p:cNvPr id="199" name="Shape 199"/>
          <p:cNvPicPr preferRelativeResize="0"/>
          <p:nvPr/>
        </p:nvPicPr>
        <p:blipFill rotWithShape="1">
          <a:blip r:embed="rId3">
            <a:alphaModFix/>
          </a:blip>
          <a:srcRect b="0" l="0" r="0" t="0"/>
          <a:stretch/>
        </p:blipFill>
        <p:spPr>
          <a:xfrm>
            <a:off x="762000" y="4445000"/>
            <a:ext cx="7158036" cy="2065337"/>
          </a:xfrm>
          <a:prstGeom prst="rect">
            <a:avLst/>
          </a:prstGeom>
          <a:noFill/>
          <a:ln>
            <a:noFill/>
          </a:ln>
        </p:spPr>
      </p:pic>
      <p:sp>
        <p:nvSpPr>
          <p:cNvPr id="200" name="Shape 200"/>
          <p:cNvSpPr txBox="1"/>
          <p:nvPr/>
        </p:nvSpPr>
        <p:spPr>
          <a:xfrm>
            <a:off x="5683250" y="4757737"/>
            <a:ext cx="744537" cy="3794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01" name="Shape 201"/>
          <p:cNvSpPr txBox="1"/>
          <p:nvPr/>
        </p:nvSpPr>
        <p:spPr>
          <a:xfrm>
            <a:off x="8334375" y="4321175"/>
            <a:ext cx="796924" cy="5540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nvGrpSpPr>
          <p:cNvPr id="202" name="Shape 202"/>
          <p:cNvGrpSpPr/>
          <p:nvPr/>
        </p:nvGrpSpPr>
        <p:grpSpPr>
          <a:xfrm>
            <a:off x="6477000" y="4424362"/>
            <a:ext cx="2074861" cy="757237"/>
            <a:chOff x="6477000" y="4195762"/>
            <a:chExt cx="2074861" cy="757237"/>
          </a:xfrm>
        </p:grpSpPr>
        <p:grpSp>
          <p:nvGrpSpPr>
            <p:cNvPr id="203" name="Shape 203"/>
            <p:cNvGrpSpPr/>
            <p:nvPr/>
          </p:nvGrpSpPr>
          <p:grpSpPr>
            <a:xfrm>
              <a:off x="6477000" y="4424362"/>
              <a:ext cx="2074861" cy="528637"/>
              <a:chOff x="6473825" y="4652962"/>
              <a:chExt cx="2074861" cy="528637"/>
            </a:xfrm>
          </p:grpSpPr>
          <p:sp>
            <p:nvSpPr>
              <p:cNvPr id="204" name="Shape 204"/>
              <p:cNvSpPr txBox="1"/>
              <p:nvPr/>
            </p:nvSpPr>
            <p:spPr>
              <a:xfrm>
                <a:off x="6473825" y="4686300"/>
                <a:ext cx="2074861" cy="495299"/>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z</a:t>
                </a:r>
                <a:r>
                  <a:rPr b="1" baseline="-25000" i="0" lang="en-US" sz="2800" u="none" cap="none" strike="noStrike">
                    <a:solidFill>
                      <a:schemeClr val="dk1"/>
                    </a:solidFill>
                    <a:latin typeface="Noto Symbol"/>
                    <a:ea typeface="Noto Symbol"/>
                    <a:cs typeface="Noto Symbol"/>
                    <a:sym typeface="Noto Symbol"/>
                  </a:rPr>
                  <a:t>α/</a:t>
                </a:r>
                <a:r>
                  <a:rPr b="1" baseline="-25000" i="0" lang="en-US" sz="2800" u="none" cap="none" strike="noStrike">
                    <a:solidFill>
                      <a:schemeClr val="dk1"/>
                    </a:solidFill>
                    <a:latin typeface="Arial"/>
                    <a:ea typeface="Arial"/>
                    <a:cs typeface="Arial"/>
                    <a:sym typeface="Arial"/>
                  </a:rPr>
                  <a:t>2 </a:t>
                </a:r>
                <a:r>
                  <a:rPr b="1" i="0" lang="en-US" sz="2800" u="none" cap="none" strike="noStrike">
                    <a:solidFill>
                      <a:schemeClr val="dk1"/>
                    </a:solidFill>
                    <a:latin typeface="Arial"/>
                    <a:ea typeface="Arial"/>
                    <a:cs typeface="Arial"/>
                    <a:sym typeface="Arial"/>
                  </a:rPr>
                  <a:t>=    1.96</a:t>
                </a:r>
              </a:p>
            </p:txBody>
          </p:sp>
          <p:sp>
            <p:nvSpPr>
              <p:cNvPr id="205" name="Shape 205"/>
              <p:cNvSpPr txBox="1"/>
              <p:nvPr/>
            </p:nvSpPr>
            <p:spPr>
              <a:xfrm>
                <a:off x="7391400" y="4652962"/>
                <a:ext cx="355600" cy="479425"/>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0"/>
                  </a:spcAft>
                  <a:buClr>
                    <a:schemeClr val="dk1"/>
                  </a:buClr>
                  <a:buSzPct val="25000"/>
                  <a:buFont typeface="Noto Symbol"/>
                  <a:buNone/>
                </a:pPr>
                <a:r>
                  <a:rPr b="1" baseline="-25000" i="0" lang="en-US" sz="4000" u="none" cap="none" strike="noStrike">
                    <a:solidFill>
                      <a:schemeClr val="dk1"/>
                    </a:solidFill>
                    <a:latin typeface="Noto Symbol"/>
                    <a:ea typeface="Noto Symbol"/>
                    <a:cs typeface="Noto Symbol"/>
                    <a:sym typeface="Noto Symbol"/>
                  </a:rPr>
                  <a:t>−</a:t>
                </a:r>
              </a:p>
            </p:txBody>
          </p:sp>
        </p:grpSp>
        <p:sp>
          <p:nvSpPr>
            <p:cNvPr id="206" name="Shape 206"/>
            <p:cNvSpPr txBox="1"/>
            <p:nvPr/>
          </p:nvSpPr>
          <p:spPr>
            <a:xfrm>
              <a:off x="7340600" y="4195762"/>
              <a:ext cx="355600" cy="552449"/>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0"/>
                </a:spcAft>
                <a:buClr>
                  <a:schemeClr val="dk1"/>
                </a:buClr>
                <a:buSzPct val="25000"/>
                <a:buFont typeface="Noto Symbol"/>
                <a:buNone/>
              </a:pPr>
              <a:r>
                <a:rPr b="1" baseline="-25000" i="0" lang="en-US" sz="4800" u="none" cap="none" strike="noStrike">
                  <a:solidFill>
                    <a:schemeClr val="dk1"/>
                  </a:solidFill>
                  <a:latin typeface="Noto Symbol"/>
                  <a:ea typeface="Noto Symbol"/>
                  <a:cs typeface="Noto Symbol"/>
                  <a:sym typeface="Noto Symbol"/>
                </a:rPr>
                <a:t>+</a:t>
              </a:r>
            </a:p>
          </p:txBody>
        </p:sp>
      </p:grpSp>
      <p:sp>
        <p:nvSpPr>
          <p:cNvPr id="207" name="Shape 207"/>
          <p:cNvSpPr txBox="1"/>
          <p:nvPr/>
        </p:nvSpPr>
        <p:spPr>
          <a:xfrm>
            <a:off x="5589587" y="1771650"/>
            <a:ext cx="744537" cy="3794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08" name="Shape 208"/>
          <p:cNvSpPr txBox="1"/>
          <p:nvPr/>
        </p:nvSpPr>
        <p:spPr>
          <a:xfrm>
            <a:off x="1444625" y="3163886"/>
            <a:ext cx="962024" cy="5540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09" name="Shape 209"/>
          <p:cNvSpPr txBox="1"/>
          <p:nvPr/>
        </p:nvSpPr>
        <p:spPr>
          <a:xfrm>
            <a:off x="4810125" y="3094036"/>
            <a:ext cx="796924" cy="5540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10" name="Shape 210"/>
          <p:cNvSpPr txBox="1"/>
          <p:nvPr/>
        </p:nvSpPr>
        <p:spPr>
          <a:xfrm>
            <a:off x="1682750" y="3644900"/>
            <a:ext cx="5340350" cy="377824"/>
          </a:xfrm>
          <a:prstGeom prst="rect">
            <a:avLst/>
          </a:prstGeom>
          <a:noFill/>
          <a:ln>
            <a:noFill/>
          </a:ln>
        </p:spPr>
        <p:txBody>
          <a:bodyPr anchorCtr="0" anchor="t" bIns="44450" lIns="90475" rIns="90475" tIns="44450">
            <a:noAutofit/>
          </a:bodyPr>
          <a:lstStyle/>
          <a:p>
            <a:pPr indent="0" lvl="0" marL="0" marR="0" rtl="0" algn="ctr">
              <a:lnSpc>
                <a:spcPct val="95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Use Table A-2 to find a </a:t>
            </a:r>
            <a:r>
              <a:rPr b="1" i="1" lang="en-US" sz="2000" u="none" cap="none" strike="noStrike">
                <a:solidFill>
                  <a:schemeClr val="dk1"/>
                </a:solidFill>
                <a:latin typeface="Arial"/>
                <a:ea typeface="Arial"/>
                <a:cs typeface="Arial"/>
                <a:sym typeface="Arial"/>
              </a:rPr>
              <a:t>z</a:t>
            </a:r>
            <a:r>
              <a:rPr b="1" i="0" lang="en-US" sz="2000" u="none" cap="none" strike="noStrike">
                <a:solidFill>
                  <a:schemeClr val="dk1"/>
                </a:solidFill>
                <a:latin typeface="Arial"/>
                <a:ea typeface="Arial"/>
                <a:cs typeface="Arial"/>
                <a:sym typeface="Arial"/>
              </a:rPr>
              <a:t> score of 1.96</a:t>
            </a:r>
          </a:p>
        </p:txBody>
      </p:sp>
      <p:cxnSp>
        <p:nvCxnSpPr>
          <p:cNvPr id="211" name="Shape 211"/>
          <p:cNvCxnSpPr/>
          <p:nvPr/>
        </p:nvCxnSpPr>
        <p:spPr>
          <a:xfrm>
            <a:off x="4927600" y="2868611"/>
            <a:ext cx="0" cy="546099"/>
          </a:xfrm>
          <a:prstGeom prst="straightConnector1">
            <a:avLst/>
          </a:prstGeom>
          <a:noFill/>
          <a:ln cap="rnd" cmpd="sng" w="25400">
            <a:solidFill>
              <a:schemeClr val="hlink"/>
            </a:solidFill>
            <a:prstDash val="solid"/>
            <a:miter/>
            <a:headEnd len="med" w="med" type="none"/>
            <a:tailEnd len="med" w="med" type="triangle"/>
          </a:ln>
        </p:spPr>
      </p:cxnSp>
      <p:pic>
        <p:nvPicPr>
          <p:cNvPr id="212" name="Shape 212"/>
          <p:cNvPicPr preferRelativeResize="0"/>
          <p:nvPr/>
        </p:nvPicPr>
        <p:blipFill rotWithShape="1">
          <a:blip r:embed="rId4">
            <a:alphaModFix/>
          </a:blip>
          <a:srcRect b="0" l="0" r="0" t="0"/>
          <a:stretch/>
        </p:blipFill>
        <p:spPr>
          <a:xfrm>
            <a:off x="679450" y="1792286"/>
            <a:ext cx="7239000" cy="1711324"/>
          </a:xfrm>
          <a:prstGeom prst="rect">
            <a:avLst/>
          </a:prstGeom>
          <a:noFill/>
          <a:ln>
            <a:noFill/>
          </a:ln>
        </p:spPr>
      </p:pic>
      <p:sp>
        <p:nvSpPr>
          <p:cNvPr id="213" name="Shape 213"/>
          <p:cNvSpPr txBox="1"/>
          <p:nvPr/>
        </p:nvSpPr>
        <p:spPr>
          <a:xfrm>
            <a:off x="6699250" y="1881186"/>
            <a:ext cx="1455737" cy="479425"/>
          </a:xfrm>
          <a:prstGeom prst="rect">
            <a:avLst/>
          </a:prstGeom>
          <a:noFill/>
          <a:ln>
            <a:noFill/>
          </a:ln>
        </p:spPr>
        <p:txBody>
          <a:bodyPr anchorCtr="0" anchor="t" bIns="44450" lIns="90475" rIns="90475" tIns="44450">
            <a:noAutofit/>
          </a:bodyPr>
          <a:lstStyle/>
          <a:p>
            <a:pPr indent="0" lvl="0" marL="0" marR="0" rtl="0" algn="l">
              <a:lnSpc>
                <a:spcPct val="95000"/>
              </a:lnSpc>
              <a:spcBef>
                <a:spcPts val="0"/>
              </a:spcBef>
              <a:spcAft>
                <a:spcPts val="0"/>
              </a:spcAft>
              <a:buClr>
                <a:schemeClr val="dk1"/>
              </a:buClr>
              <a:buSzPct val="25000"/>
              <a:buFont typeface="Noto Symbol"/>
              <a:buNone/>
            </a:pPr>
            <a:r>
              <a:rPr b="1" baseline="-25000" i="1" lang="en-US" sz="4000" u="none" cap="none" strike="noStrike">
                <a:solidFill>
                  <a:schemeClr val="dk1"/>
                </a:solidFill>
                <a:latin typeface="Noto Symbol"/>
                <a:ea typeface="Noto Symbol"/>
                <a:cs typeface="Noto Symbol"/>
                <a:sym typeface="Noto Symbol"/>
              </a:rPr>
              <a:t>α</a:t>
            </a:r>
            <a:r>
              <a:rPr b="1" baseline="-25000" i="0" lang="en-US" sz="4000" u="none" cap="none" strike="noStrike">
                <a:solidFill>
                  <a:schemeClr val="dk1"/>
                </a:solidFill>
                <a:latin typeface="Arial"/>
                <a:ea typeface="Arial"/>
                <a:cs typeface="Arial"/>
                <a:sym typeface="Arial"/>
              </a:rPr>
              <a:t> = 0.05</a:t>
            </a:r>
          </a:p>
        </p:txBody>
      </p:sp>
      <p:sp>
        <p:nvSpPr>
          <p:cNvPr id="214" name="Shape 214"/>
          <p:cNvSpPr txBox="1"/>
          <p:nvPr>
            <p:ph type="title"/>
          </p:nvPr>
        </p:nvSpPr>
        <p:spPr>
          <a:xfrm>
            <a:off x="457200" y="334962"/>
            <a:ext cx="8366125" cy="10667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Finding </a:t>
            </a:r>
            <a:r>
              <a:rPr b="1" i="1" lang="en-US" sz="4000" u="none" cap="none" strike="noStrike">
                <a:solidFill>
                  <a:srgbClr val="008000"/>
                </a:solidFill>
                <a:latin typeface="Arial"/>
                <a:ea typeface="Arial"/>
                <a:cs typeface="Arial"/>
                <a:sym typeface="Arial"/>
              </a:rPr>
              <a:t>z</a:t>
            </a:r>
            <a:r>
              <a:rPr b="1" baseline="-25000" i="0" lang="en-US" sz="4000" u="none" cap="none" strike="noStrike">
                <a:solidFill>
                  <a:srgbClr val="008000"/>
                </a:solidFill>
                <a:latin typeface="Noto Symbol"/>
                <a:ea typeface="Noto Symbol"/>
                <a:cs typeface="Noto Symbol"/>
                <a:sym typeface="Noto Symbol"/>
              </a:rPr>
              <a:t>α/</a:t>
            </a:r>
            <a:r>
              <a:rPr b="1" baseline="-25000" i="0" lang="en-US" sz="4000" u="none" cap="none" strike="noStrike">
                <a:solidFill>
                  <a:srgbClr val="008000"/>
                </a:solidFill>
                <a:latin typeface="Arial"/>
                <a:ea typeface="Arial"/>
                <a:cs typeface="Arial"/>
                <a:sym typeface="Arial"/>
              </a:rPr>
              <a:t>2</a:t>
            </a:r>
            <a:r>
              <a:rPr b="1" i="0" lang="en-US" sz="4000" u="none" cap="none" strike="noStrike">
                <a:solidFill>
                  <a:srgbClr val="008000"/>
                </a:solidFill>
                <a:latin typeface="Arial"/>
                <a:ea typeface="Arial"/>
                <a:cs typeface="Arial"/>
                <a:sym typeface="Arial"/>
              </a:rPr>
              <a:t> for a 95%               Confidence Level - cont</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8" name="Shape 218"/>
        <p:cNvGrpSpPr/>
        <p:nvPr/>
      </p:nvGrpSpPr>
      <p:grpSpPr>
        <a:xfrm>
          <a:off x="0" y="0"/>
          <a:ext cx="0" cy="0"/>
          <a:chOff x="0" y="0"/>
          <a:chExt cx="0" cy="0"/>
        </a:xfrm>
      </p:grpSpPr>
      <p:sp>
        <p:nvSpPr>
          <p:cNvPr id="219" name="Shape 219"/>
          <p:cNvSpPr txBox="1"/>
          <p:nvPr>
            <p:ph type="title"/>
          </p:nvPr>
        </p:nvSpPr>
        <p:spPr>
          <a:xfrm>
            <a:off x="685800" y="152400"/>
            <a:ext cx="7772400" cy="698500"/>
          </a:xfrm>
          <a:prstGeom prst="rect">
            <a:avLst/>
          </a:prstGeom>
          <a:noFill/>
          <a:ln>
            <a:noFill/>
          </a:ln>
        </p:spPr>
        <p:txBody>
          <a:bodyPr anchorCtr="0" anchor="ctr" bIns="44450" lIns="90475" rIns="90475" tIns="44450">
            <a:noAutofit/>
          </a:bodyPr>
          <a:lstStyle/>
          <a:p>
            <a:pPr indent="0" lvl="0" marL="0" marR="0" rtl="0" algn="ctr">
              <a:lnSpc>
                <a:spcPct val="12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220" name="Shape 220"/>
          <p:cNvSpPr txBox="1"/>
          <p:nvPr>
            <p:ph idx="1" type="body"/>
          </p:nvPr>
        </p:nvSpPr>
        <p:spPr>
          <a:xfrm>
            <a:off x="488950" y="1343025"/>
            <a:ext cx="8229600" cy="4343400"/>
          </a:xfrm>
          <a:prstGeom prst="rect">
            <a:avLst/>
          </a:prstGeom>
          <a:noFill/>
          <a:ln>
            <a:noFill/>
          </a:ln>
        </p:spPr>
        <p:txBody>
          <a:bodyPr anchorCtr="0" anchor="t" bIns="44450" lIns="90475" rIns="90475" tIns="44450">
            <a:noAutofit/>
          </a:bodyPr>
          <a:lstStyle/>
          <a:p>
            <a:pPr indent="-342900" lvl="0" marL="342900" marR="0" rtl="0" algn="l">
              <a:lnSpc>
                <a:spcPct val="120000"/>
              </a:lnSpc>
              <a:spcBef>
                <a:spcPts val="0"/>
              </a:spcBef>
              <a:spcAft>
                <a:spcPts val="0"/>
              </a:spcAft>
              <a:buClr>
                <a:schemeClr val="accent2"/>
              </a:buClr>
              <a:buSzPct val="25000"/>
              <a:buFont typeface="Arial"/>
              <a:buNone/>
            </a:pPr>
            <a:r>
              <a:rPr b="1" i="0" lang="en-US" sz="2600" u="none" cap="none" strike="noStrike">
                <a:solidFill>
                  <a:schemeClr val="dk1"/>
                </a:solidFill>
                <a:latin typeface="Arial"/>
                <a:ea typeface="Arial"/>
                <a:cs typeface="Arial"/>
                <a:sym typeface="Arial"/>
              </a:rPr>
              <a:t>	When data from a simple random sample are used to estimate a population proportion </a:t>
            </a:r>
            <a:r>
              <a:rPr b="1" i="1" lang="en-US" sz="2600" u="none" cap="none" strike="noStrike">
                <a:solidFill>
                  <a:schemeClr val="dk1"/>
                </a:solidFill>
                <a:latin typeface="Arial"/>
                <a:ea typeface="Arial"/>
                <a:cs typeface="Arial"/>
                <a:sym typeface="Arial"/>
              </a:rPr>
              <a:t>p</a:t>
            </a:r>
            <a:r>
              <a:rPr b="1" i="0" lang="en-US" sz="2600" u="none" cap="none" strike="noStrike">
                <a:solidFill>
                  <a:schemeClr val="dk1"/>
                </a:solidFill>
                <a:latin typeface="Arial"/>
                <a:ea typeface="Arial"/>
                <a:cs typeface="Arial"/>
                <a:sym typeface="Arial"/>
              </a:rPr>
              <a:t>, the </a:t>
            </a:r>
            <a:r>
              <a:rPr b="1" i="0" lang="en-US" sz="2600" u="none" cap="none" strike="noStrike">
                <a:solidFill>
                  <a:schemeClr val="hlink"/>
                </a:solidFill>
                <a:latin typeface="Arial"/>
                <a:ea typeface="Arial"/>
                <a:cs typeface="Arial"/>
                <a:sym typeface="Arial"/>
              </a:rPr>
              <a:t>margin of error</a:t>
            </a:r>
            <a:r>
              <a:rPr b="1" i="0" lang="en-US" sz="2600" u="none" cap="none" strike="noStrike">
                <a:solidFill>
                  <a:schemeClr val="dk1"/>
                </a:solidFill>
                <a:latin typeface="Arial"/>
                <a:ea typeface="Arial"/>
                <a:cs typeface="Arial"/>
                <a:sym typeface="Arial"/>
              </a:rPr>
              <a:t>, denoted by </a:t>
            </a:r>
            <a:r>
              <a:rPr b="1" i="1" lang="en-US" sz="2600" u="none" cap="none" strike="noStrike">
                <a:solidFill>
                  <a:schemeClr val="hlink"/>
                </a:solidFill>
                <a:latin typeface="Arial"/>
                <a:ea typeface="Arial"/>
                <a:cs typeface="Arial"/>
                <a:sym typeface="Arial"/>
              </a:rPr>
              <a:t>E</a:t>
            </a:r>
            <a:r>
              <a:rPr b="1" i="0" lang="en-US" sz="2600" u="none" cap="none" strike="noStrike">
                <a:solidFill>
                  <a:schemeClr val="dk1"/>
                </a:solidFill>
                <a:latin typeface="Arial"/>
                <a:ea typeface="Arial"/>
                <a:cs typeface="Arial"/>
                <a:sym typeface="Arial"/>
              </a:rPr>
              <a:t>, is the maximum likely difference (with probability 1 – </a:t>
            </a:r>
            <a:r>
              <a:rPr b="1" i="1" lang="en-US" sz="2600" u="none" cap="none" strike="noStrike">
                <a:solidFill>
                  <a:schemeClr val="dk1"/>
                </a:solidFill>
                <a:latin typeface="Arial"/>
                <a:ea typeface="Arial"/>
                <a:cs typeface="Arial"/>
                <a:sym typeface="Arial"/>
              </a:rPr>
              <a:t>α</a:t>
            </a:r>
            <a:r>
              <a:rPr b="1" i="0" lang="en-US" sz="2600" u="none" cap="none" strike="noStrike">
                <a:solidFill>
                  <a:schemeClr val="dk1"/>
                </a:solidFill>
                <a:latin typeface="Arial"/>
                <a:ea typeface="Arial"/>
                <a:cs typeface="Arial"/>
                <a:sym typeface="Arial"/>
              </a:rPr>
              <a:t>, such as 0.95) between the observed proportion      and the true value of the population proportion </a:t>
            </a:r>
            <a:r>
              <a:rPr b="1" i="1" lang="en-US" sz="2600" u="none" cap="none" strike="noStrike">
                <a:solidFill>
                  <a:schemeClr val="dk1"/>
                </a:solidFill>
                <a:latin typeface="Arial"/>
                <a:ea typeface="Arial"/>
                <a:cs typeface="Arial"/>
                <a:sym typeface="Arial"/>
              </a:rPr>
              <a:t>p</a:t>
            </a:r>
            <a:r>
              <a:rPr b="1" i="0" lang="en-US" sz="2600" u="none" cap="none" strike="noStrike">
                <a:solidFill>
                  <a:schemeClr val="dk1"/>
                </a:solidFill>
                <a:latin typeface="Arial"/>
                <a:ea typeface="Arial"/>
                <a:cs typeface="Arial"/>
                <a:sym typeface="Arial"/>
              </a:rPr>
              <a:t>.  The margin of error </a:t>
            </a:r>
            <a:r>
              <a:rPr b="1" i="1" lang="en-US" sz="2600" u="none" cap="none" strike="noStrike">
                <a:solidFill>
                  <a:schemeClr val="hlink"/>
                </a:solidFill>
                <a:latin typeface="Arial"/>
                <a:ea typeface="Arial"/>
                <a:cs typeface="Arial"/>
                <a:sym typeface="Arial"/>
              </a:rPr>
              <a:t>E</a:t>
            </a:r>
            <a:r>
              <a:rPr b="1" i="0" lang="en-US" sz="2600" u="none" cap="none" strike="noStrike">
                <a:solidFill>
                  <a:schemeClr val="dk1"/>
                </a:solidFill>
                <a:latin typeface="Arial"/>
                <a:ea typeface="Arial"/>
                <a:cs typeface="Arial"/>
                <a:sym typeface="Arial"/>
              </a:rPr>
              <a:t> is also called the </a:t>
            </a:r>
            <a:r>
              <a:rPr b="1" i="0" lang="en-US" sz="2600" u="none" cap="none" strike="noStrike">
                <a:solidFill>
                  <a:schemeClr val="hlink"/>
                </a:solidFill>
                <a:latin typeface="Arial"/>
                <a:ea typeface="Arial"/>
                <a:cs typeface="Arial"/>
                <a:sym typeface="Arial"/>
              </a:rPr>
              <a:t>maximum error of the estimate</a:t>
            </a:r>
            <a:r>
              <a:rPr b="1" i="0" lang="en-US" sz="2600" u="none" cap="none" strike="noStrike">
                <a:solidFill>
                  <a:schemeClr val="dk1"/>
                </a:solidFill>
                <a:latin typeface="Arial"/>
                <a:ea typeface="Arial"/>
                <a:cs typeface="Arial"/>
                <a:sym typeface="Arial"/>
              </a:rPr>
              <a:t> and can be found by multiplying the critical value and the standard deviation of the sample proportions:</a:t>
            </a:r>
          </a:p>
        </p:txBody>
      </p:sp>
      <p:pic>
        <p:nvPicPr>
          <p:cNvPr id="221" name="Shape 221"/>
          <p:cNvPicPr preferRelativeResize="0"/>
          <p:nvPr/>
        </p:nvPicPr>
        <p:blipFill rotWithShape="1">
          <a:blip r:embed="rId3">
            <a:alphaModFix/>
          </a:blip>
          <a:srcRect b="0" l="0" r="0" t="0"/>
          <a:stretch/>
        </p:blipFill>
        <p:spPr>
          <a:xfrm>
            <a:off x="7127875" y="3322637"/>
            <a:ext cx="266699" cy="43179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5" name="Shape 225"/>
        <p:cNvGrpSpPr/>
        <p:nvPr/>
      </p:nvGrpSpPr>
      <p:grpSpPr>
        <a:xfrm>
          <a:off x="0" y="0"/>
          <a:ext cx="0" cy="0"/>
          <a:chOff x="0" y="0"/>
          <a:chExt cx="0" cy="0"/>
        </a:xfrm>
      </p:grpSpPr>
      <p:sp>
        <p:nvSpPr>
          <p:cNvPr id="226" name="Shape 226"/>
          <p:cNvSpPr txBox="1"/>
          <p:nvPr>
            <p:ph type="title"/>
          </p:nvPr>
        </p:nvSpPr>
        <p:spPr>
          <a:xfrm>
            <a:off x="784225" y="301625"/>
            <a:ext cx="7534275"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Margin of Error for Proportions</a:t>
            </a:r>
          </a:p>
        </p:txBody>
      </p:sp>
      <p:pic>
        <p:nvPicPr>
          <p:cNvPr id="227" name="Shape 227"/>
          <p:cNvPicPr preferRelativeResize="0"/>
          <p:nvPr/>
        </p:nvPicPr>
        <p:blipFill rotWithShape="1">
          <a:blip r:embed="rId3">
            <a:alphaModFix/>
          </a:blip>
          <a:srcRect b="0" l="0" r="0" t="0"/>
          <a:stretch/>
        </p:blipFill>
        <p:spPr>
          <a:xfrm>
            <a:off x="2882900" y="2795586"/>
            <a:ext cx="3533774" cy="1685925"/>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1" name="Shape 231"/>
        <p:cNvGrpSpPr/>
        <p:nvPr/>
      </p:nvGrpSpPr>
      <p:grpSpPr>
        <a:xfrm>
          <a:off x="0" y="0"/>
          <a:ext cx="0" cy="0"/>
          <a:chOff x="0" y="0"/>
          <a:chExt cx="0" cy="0"/>
        </a:xfrm>
      </p:grpSpPr>
      <p:sp>
        <p:nvSpPr>
          <p:cNvPr id="232" name="Shape 232"/>
          <p:cNvSpPr txBox="1"/>
          <p:nvPr/>
        </p:nvSpPr>
        <p:spPr>
          <a:xfrm>
            <a:off x="681037" y="1830386"/>
            <a:ext cx="6853237"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 = population proportion</a:t>
            </a:r>
          </a:p>
        </p:txBody>
      </p:sp>
      <p:sp>
        <p:nvSpPr>
          <p:cNvPr id="233" name="Shape 233"/>
          <p:cNvSpPr txBox="1"/>
          <p:nvPr>
            <p:ph type="title"/>
          </p:nvPr>
        </p:nvSpPr>
        <p:spPr>
          <a:xfrm>
            <a:off x="406400" y="139700"/>
            <a:ext cx="8583611" cy="11048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Confidence Interval for Estimating a Population Proportion </a:t>
            </a:r>
            <a:r>
              <a:rPr b="1" i="1" lang="en-US" sz="4000" u="none" cap="none" strike="noStrike">
                <a:solidFill>
                  <a:srgbClr val="008000"/>
                </a:solidFill>
                <a:latin typeface="Arial"/>
                <a:ea typeface="Arial"/>
                <a:cs typeface="Arial"/>
                <a:sym typeface="Arial"/>
              </a:rPr>
              <a:t>p</a:t>
            </a:r>
          </a:p>
        </p:txBody>
      </p:sp>
      <p:sp>
        <p:nvSpPr>
          <p:cNvPr id="234" name="Shape 234"/>
          <p:cNvSpPr txBox="1"/>
          <p:nvPr/>
        </p:nvSpPr>
        <p:spPr>
          <a:xfrm>
            <a:off x="1049337" y="2646361"/>
            <a:ext cx="6497637"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sample proportion</a:t>
            </a:r>
          </a:p>
        </p:txBody>
      </p:sp>
      <p:sp>
        <p:nvSpPr>
          <p:cNvPr id="235" name="Shape 235"/>
          <p:cNvSpPr txBox="1"/>
          <p:nvPr/>
        </p:nvSpPr>
        <p:spPr>
          <a:xfrm>
            <a:off x="681037" y="3522662"/>
            <a:ext cx="6853237"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n</a:t>
            </a:r>
            <a:r>
              <a:rPr b="1" i="0" lang="en-US" sz="3200" u="none" cap="none" strike="noStrike">
                <a:solidFill>
                  <a:schemeClr val="dk1"/>
                </a:solidFill>
                <a:latin typeface="Arial"/>
                <a:ea typeface="Arial"/>
                <a:cs typeface="Arial"/>
                <a:sym typeface="Arial"/>
              </a:rPr>
              <a:t> = number of sample values</a:t>
            </a:r>
          </a:p>
        </p:txBody>
      </p:sp>
      <p:sp>
        <p:nvSpPr>
          <p:cNvPr id="236" name="Shape 236"/>
          <p:cNvSpPr txBox="1"/>
          <p:nvPr/>
        </p:nvSpPr>
        <p:spPr>
          <a:xfrm>
            <a:off x="681037" y="4476750"/>
            <a:ext cx="6853237"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E</a:t>
            </a:r>
            <a:r>
              <a:rPr b="1" i="0" lang="en-US" sz="3200" u="none" cap="none" strike="noStrike">
                <a:solidFill>
                  <a:schemeClr val="dk1"/>
                </a:solidFill>
                <a:latin typeface="Arial"/>
                <a:ea typeface="Arial"/>
                <a:cs typeface="Arial"/>
                <a:sym typeface="Arial"/>
              </a:rPr>
              <a:t> = margin of error</a:t>
            </a:r>
          </a:p>
        </p:txBody>
      </p:sp>
      <p:sp>
        <p:nvSpPr>
          <p:cNvPr id="237" name="Shape 237"/>
          <p:cNvSpPr txBox="1"/>
          <p:nvPr/>
        </p:nvSpPr>
        <p:spPr>
          <a:xfrm>
            <a:off x="681037" y="5354637"/>
            <a:ext cx="8245475" cy="1403349"/>
          </a:xfrm>
          <a:prstGeom prst="rect">
            <a:avLst/>
          </a:prstGeom>
          <a:noFill/>
          <a:ln>
            <a:noFill/>
          </a:ln>
        </p:spPr>
        <p:txBody>
          <a:bodyPr anchorCtr="0" anchor="t" bIns="44450" lIns="90475" rIns="90475" tIns="44450">
            <a:noAutofit/>
          </a:bodyPr>
          <a:lstStyle/>
          <a:p>
            <a:pPr indent="-1195387" lvl="0" marL="1195387" marR="0" rtl="0" algn="l">
              <a:lnSpc>
                <a:spcPct val="9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z</a:t>
            </a:r>
            <a:r>
              <a:rPr b="1" baseline="-25000" i="1" lang="en-US" sz="3200" u="none" cap="none" strike="noStrike">
                <a:solidFill>
                  <a:schemeClr val="dk1"/>
                </a:solidFill>
                <a:latin typeface="Noto Symbol"/>
                <a:ea typeface="Noto Symbol"/>
                <a:cs typeface="Noto Symbol"/>
                <a:sym typeface="Noto Symbol"/>
              </a:rPr>
              <a:t>α</a:t>
            </a:r>
            <a:r>
              <a:rPr b="1" baseline="-25000" i="0" lang="en-US" sz="3200" u="none" cap="none" strike="noStrike">
                <a:solidFill>
                  <a:schemeClr val="dk1"/>
                </a:solidFill>
                <a:latin typeface="Arial"/>
                <a:ea typeface="Arial"/>
                <a:cs typeface="Arial"/>
                <a:sym typeface="Arial"/>
              </a:rPr>
              <a:t>/2</a:t>
            </a:r>
            <a:r>
              <a:rPr b="1" i="0" lang="en-US" sz="3200" u="none" cap="none" strike="noStrike">
                <a:solidFill>
                  <a:schemeClr val="dk1"/>
                </a:solidFill>
                <a:latin typeface="Arial"/>
                <a:ea typeface="Arial"/>
                <a:cs typeface="Arial"/>
                <a:sym typeface="Arial"/>
              </a:rPr>
              <a:t> = </a:t>
            </a:r>
            <a:r>
              <a:rPr b="1" i="1" lang="en-US" sz="3200" u="none" cap="none" strike="noStrike">
                <a:solidFill>
                  <a:schemeClr val="dk1"/>
                </a:solidFill>
                <a:latin typeface="Arial"/>
                <a:ea typeface="Arial"/>
                <a:cs typeface="Arial"/>
                <a:sym typeface="Arial"/>
              </a:rPr>
              <a:t>z</a:t>
            </a:r>
            <a:r>
              <a:rPr b="1" i="0" lang="en-US" sz="3200" u="none" cap="none" strike="noStrike">
                <a:solidFill>
                  <a:schemeClr val="dk1"/>
                </a:solidFill>
                <a:latin typeface="Arial"/>
                <a:ea typeface="Arial"/>
                <a:cs typeface="Arial"/>
                <a:sym typeface="Arial"/>
              </a:rPr>
              <a:t> score separating an area of </a:t>
            </a:r>
            <a:r>
              <a:rPr b="1" i="1" lang="en-US" sz="3200" u="none" cap="none" strike="noStrike">
                <a:solidFill>
                  <a:schemeClr val="dk1"/>
                </a:solidFill>
                <a:latin typeface="Noto Symbol"/>
                <a:ea typeface="Noto Symbol"/>
                <a:cs typeface="Noto Symbol"/>
                <a:sym typeface="Noto Symbol"/>
              </a:rPr>
              <a:t>α</a:t>
            </a:r>
            <a:r>
              <a:rPr b="1" i="0" lang="en-US" sz="3200" u="none" cap="none" strike="noStrike">
                <a:solidFill>
                  <a:schemeClr val="dk1"/>
                </a:solidFill>
                <a:latin typeface="Arial"/>
                <a:ea typeface="Arial"/>
                <a:cs typeface="Arial"/>
                <a:sym typeface="Arial"/>
              </a:rPr>
              <a:t>/2 in the right tail of the standard normal distribution</a:t>
            </a:r>
          </a:p>
        </p:txBody>
      </p:sp>
      <p:pic>
        <p:nvPicPr>
          <p:cNvPr id="238" name="Shape 238"/>
          <p:cNvPicPr preferRelativeResize="0"/>
          <p:nvPr/>
        </p:nvPicPr>
        <p:blipFill rotWithShape="1">
          <a:blip r:embed="rId3">
            <a:alphaModFix/>
          </a:blip>
          <a:srcRect b="0" l="0" r="0" t="0"/>
          <a:stretch/>
        </p:blipFill>
        <p:spPr>
          <a:xfrm>
            <a:off x="703262" y="2670175"/>
            <a:ext cx="292100" cy="469899"/>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2" name="Shape 242"/>
        <p:cNvGrpSpPr/>
        <p:nvPr/>
      </p:nvGrpSpPr>
      <p:grpSpPr>
        <a:xfrm>
          <a:off x="0" y="0"/>
          <a:ext cx="0" cy="0"/>
          <a:chOff x="0" y="0"/>
          <a:chExt cx="0" cy="0"/>
        </a:xfrm>
      </p:grpSpPr>
      <p:sp>
        <p:nvSpPr>
          <p:cNvPr id="243" name="Shape 243"/>
          <p:cNvSpPr txBox="1"/>
          <p:nvPr>
            <p:ph type="title"/>
          </p:nvPr>
        </p:nvSpPr>
        <p:spPr>
          <a:xfrm>
            <a:off x="338137" y="260350"/>
            <a:ext cx="8635999" cy="1268411"/>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Confidence Interval for Estimating a Population Proportion </a:t>
            </a:r>
            <a:r>
              <a:rPr b="1" i="1" lang="en-US" sz="4000" u="none" cap="none" strike="noStrike">
                <a:solidFill>
                  <a:srgbClr val="008000"/>
                </a:solidFill>
                <a:latin typeface="Arial"/>
                <a:ea typeface="Arial"/>
                <a:cs typeface="Arial"/>
                <a:sym typeface="Arial"/>
              </a:rPr>
              <a:t>p</a:t>
            </a:r>
          </a:p>
        </p:txBody>
      </p:sp>
      <p:sp>
        <p:nvSpPr>
          <p:cNvPr id="244" name="Shape 244"/>
          <p:cNvSpPr txBox="1"/>
          <p:nvPr>
            <p:ph idx="1" type="body"/>
          </p:nvPr>
        </p:nvSpPr>
        <p:spPr>
          <a:xfrm>
            <a:off x="385762" y="1773236"/>
            <a:ext cx="8566150" cy="4710112"/>
          </a:xfrm>
          <a:prstGeom prst="rect">
            <a:avLst/>
          </a:prstGeom>
          <a:noFill/>
          <a:ln>
            <a:noFill/>
          </a:ln>
        </p:spPr>
        <p:txBody>
          <a:bodyPr anchorCtr="0" anchor="t" bIns="44450" lIns="90475" rIns="90475" tIns="44450">
            <a:noAutofit/>
          </a:bodyPr>
          <a:lstStyle/>
          <a:p>
            <a:pPr indent="-454025" lvl="0" marL="454025" marR="0" rtl="0" algn="l">
              <a:lnSpc>
                <a:spcPct val="100000"/>
              </a:lnSpc>
              <a:spcBef>
                <a:spcPts val="0"/>
              </a:spcBef>
              <a:spcAft>
                <a:spcPts val="0"/>
              </a:spcAft>
              <a:buClr>
                <a:schemeClr val="accent2"/>
              </a:buClr>
              <a:buSzPct val="25000"/>
              <a:buFont typeface="Arial"/>
              <a:buNone/>
            </a:pPr>
            <a:r>
              <a:rPr b="1" i="0" lang="en-US" sz="3000" u="none" cap="none" strike="noStrike">
                <a:solidFill>
                  <a:schemeClr val="dk1"/>
                </a:solidFill>
                <a:latin typeface="Arial"/>
                <a:ea typeface="Arial"/>
                <a:cs typeface="Arial"/>
                <a:sym typeface="Arial"/>
              </a:rPr>
              <a:t>1. The sample is a simple random sample. </a:t>
            </a:r>
          </a:p>
          <a:p>
            <a:pPr indent="-454025" lvl="0" marL="454025" marR="0" rtl="0" algn="l">
              <a:lnSpc>
                <a:spcPct val="100000"/>
              </a:lnSpc>
              <a:spcBef>
                <a:spcPts val="2220"/>
              </a:spcBef>
              <a:spcAft>
                <a:spcPts val="0"/>
              </a:spcAft>
              <a:buClr>
                <a:schemeClr val="accent2"/>
              </a:buClr>
              <a:buSzPct val="25000"/>
              <a:buFont typeface="Arial"/>
              <a:buNone/>
            </a:pPr>
            <a:r>
              <a:rPr b="1" i="0" lang="en-US" sz="3000" u="none" cap="none" strike="noStrike">
                <a:solidFill>
                  <a:schemeClr val="dk1"/>
                </a:solidFill>
                <a:latin typeface="Arial"/>
                <a:ea typeface="Arial"/>
                <a:cs typeface="Arial"/>
                <a:sym typeface="Arial"/>
              </a:rPr>
              <a:t>2. The conditions for the binomial distribution are satisfied: there is a fixed number of trials, the trials are independent, there are two categories of outcomes, and the probabilities remain constant for each trial.</a:t>
            </a:r>
            <a:r>
              <a:rPr b="0" i="0" lang="en-US" sz="2800" u="none" cap="none" strike="noStrike">
                <a:solidFill>
                  <a:schemeClr val="dk1"/>
                </a:solidFill>
                <a:latin typeface="Helvetica Neue"/>
                <a:ea typeface="Helvetica Neue"/>
                <a:cs typeface="Helvetica Neue"/>
                <a:sym typeface="Helvetica Neue"/>
              </a:rPr>
              <a:t> </a:t>
            </a:r>
          </a:p>
          <a:p>
            <a:pPr indent="-454025" lvl="0" marL="454025" marR="0" rtl="0" algn="l">
              <a:lnSpc>
                <a:spcPct val="100000"/>
              </a:lnSpc>
              <a:spcBef>
                <a:spcPts val="2220"/>
              </a:spcBef>
              <a:spcAft>
                <a:spcPts val="0"/>
              </a:spcAft>
              <a:buClr>
                <a:schemeClr val="accent2"/>
              </a:buClr>
              <a:buSzPct val="25000"/>
              <a:buFont typeface="Arial"/>
              <a:buNone/>
            </a:pPr>
            <a:r>
              <a:rPr b="1" i="0" lang="en-US" sz="3000" u="none" cap="none" strike="noStrike">
                <a:solidFill>
                  <a:schemeClr val="dk1"/>
                </a:solidFill>
                <a:latin typeface="Arial"/>
                <a:ea typeface="Arial"/>
                <a:cs typeface="Arial"/>
                <a:sym typeface="Arial"/>
              </a:rPr>
              <a:t>3. There are at least 5 successes and 5 failures.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8" name="Shape 248"/>
        <p:cNvGrpSpPr/>
        <p:nvPr/>
      </p:nvGrpSpPr>
      <p:grpSpPr>
        <a:xfrm>
          <a:off x="0" y="0"/>
          <a:ext cx="0" cy="0"/>
          <a:chOff x="0" y="0"/>
          <a:chExt cx="0" cy="0"/>
        </a:xfrm>
      </p:grpSpPr>
      <p:sp>
        <p:nvSpPr>
          <p:cNvPr id="249" name="Shape 249"/>
          <p:cNvSpPr txBox="1"/>
          <p:nvPr>
            <p:ph type="title"/>
          </p:nvPr>
        </p:nvSpPr>
        <p:spPr>
          <a:xfrm>
            <a:off x="430212" y="287337"/>
            <a:ext cx="8516937"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Confidence Interval for Estimating a Population Proportion </a:t>
            </a:r>
            <a:r>
              <a:rPr b="1" i="1" lang="en-US" sz="4000" u="none" cap="none" strike="noStrike">
                <a:solidFill>
                  <a:srgbClr val="008000"/>
                </a:solidFill>
                <a:latin typeface="Arial"/>
                <a:ea typeface="Arial"/>
                <a:cs typeface="Arial"/>
                <a:sym typeface="Arial"/>
              </a:rPr>
              <a:t>p</a:t>
            </a:r>
          </a:p>
        </p:txBody>
      </p:sp>
      <p:grpSp>
        <p:nvGrpSpPr>
          <p:cNvPr id="250" name="Shape 250"/>
          <p:cNvGrpSpPr/>
          <p:nvPr/>
        </p:nvGrpSpPr>
        <p:grpSpPr>
          <a:xfrm>
            <a:off x="1371600" y="1231900"/>
            <a:ext cx="6753225" cy="1841500"/>
            <a:chOff x="1371600" y="1231900"/>
            <a:chExt cx="6753225" cy="1841500"/>
          </a:xfrm>
        </p:grpSpPr>
        <p:sp>
          <p:nvSpPr>
            <p:cNvPr id="251" name="Shape 251"/>
            <p:cNvSpPr txBox="1"/>
            <p:nvPr/>
          </p:nvSpPr>
          <p:spPr>
            <a:xfrm>
              <a:off x="1371600" y="2298700"/>
              <a:ext cx="6753225" cy="774700"/>
            </a:xfrm>
            <a:prstGeom prst="rect">
              <a:avLst/>
            </a:prstGeom>
            <a:noFill/>
            <a:ln>
              <a:noFill/>
            </a:ln>
          </p:spPr>
          <p:txBody>
            <a:bodyPr anchorCtr="0" anchor="t" bIns="44450" lIns="90475" rIns="90475" tIns="44450">
              <a:noAutofit/>
            </a:bodyPr>
            <a:lstStyle/>
            <a:p>
              <a:pPr indent="0" lvl="0" marL="0" marR="0" rtl="0" algn="l">
                <a:lnSpc>
                  <a:spcPct val="75000"/>
                </a:lnSpc>
                <a:spcBef>
                  <a:spcPts val="0"/>
                </a:spcBef>
                <a:spcAft>
                  <a:spcPts val="0"/>
                </a:spcAft>
                <a:buClr>
                  <a:schemeClr val="hlink"/>
                </a:buClr>
                <a:buSzPct val="25000"/>
                <a:buFont typeface="Arial"/>
                <a:buNone/>
              </a:pPr>
              <a:r>
                <a:rPr b="1" i="1" lang="en-US" sz="6000" u="none" cap="none" strike="noStrike">
                  <a:solidFill>
                    <a:schemeClr val="hlink"/>
                  </a:solidFill>
                  <a:latin typeface="Arial"/>
                  <a:ea typeface="Arial"/>
                  <a:cs typeface="Arial"/>
                  <a:sym typeface="Arial"/>
                </a:rPr>
                <a:t>p</a:t>
              </a:r>
              <a:r>
                <a:rPr b="1" i="0" lang="en-US" sz="6000" u="none" cap="none" strike="noStrike">
                  <a:solidFill>
                    <a:schemeClr val="hlink"/>
                  </a:solidFill>
                  <a:latin typeface="Arial"/>
                  <a:ea typeface="Arial"/>
                  <a:cs typeface="Arial"/>
                  <a:sym typeface="Arial"/>
                </a:rPr>
                <a:t> – </a:t>
              </a:r>
              <a:r>
                <a:rPr b="1" i="1" lang="en-US" sz="6000" u="none" cap="none" strike="noStrike">
                  <a:solidFill>
                    <a:schemeClr val="hlink"/>
                  </a:solidFill>
                  <a:latin typeface="Arial"/>
                  <a:ea typeface="Arial"/>
                  <a:cs typeface="Arial"/>
                  <a:sym typeface="Arial"/>
                </a:rPr>
                <a:t>E</a:t>
              </a:r>
              <a:r>
                <a:rPr b="1" i="0" lang="en-US" sz="6000" u="none" cap="none" strike="noStrike">
                  <a:solidFill>
                    <a:schemeClr val="hlink"/>
                  </a:solidFill>
                  <a:latin typeface="Arial"/>
                  <a:ea typeface="Arial"/>
                  <a:cs typeface="Arial"/>
                  <a:sym typeface="Arial"/>
                </a:rPr>
                <a:t>  &lt;     &lt;     + </a:t>
              </a:r>
              <a:r>
                <a:rPr b="1" i="1" lang="en-US" sz="6000" u="none" cap="none" strike="noStrike">
                  <a:solidFill>
                    <a:schemeClr val="hlink"/>
                  </a:solidFill>
                  <a:latin typeface="Arial"/>
                  <a:ea typeface="Arial"/>
                  <a:cs typeface="Arial"/>
                  <a:sym typeface="Arial"/>
                </a:rPr>
                <a:t>E</a:t>
              </a:r>
            </a:p>
          </p:txBody>
        </p:sp>
        <p:sp>
          <p:nvSpPr>
            <p:cNvPr id="252" name="Shape 252"/>
            <p:cNvSpPr txBox="1"/>
            <p:nvPr/>
          </p:nvSpPr>
          <p:spPr>
            <a:xfrm>
              <a:off x="1498600" y="2116136"/>
              <a:ext cx="339724"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Times New Roman"/>
                <a:buNone/>
              </a:pPr>
              <a:r>
                <a:rPr b="1" i="0" lang="en-US" sz="6000" u="none" cap="none" strike="noStrike">
                  <a:solidFill>
                    <a:schemeClr val="hlink"/>
                  </a:solidFill>
                  <a:latin typeface="Times New Roman"/>
                  <a:ea typeface="Times New Roman"/>
                  <a:cs typeface="Times New Roman"/>
                  <a:sym typeface="Times New Roman"/>
                </a:rPr>
                <a:t>ˆ</a:t>
              </a:r>
            </a:p>
          </p:txBody>
        </p:sp>
        <p:sp>
          <p:nvSpPr>
            <p:cNvPr id="253" name="Shape 253"/>
            <p:cNvSpPr txBox="1"/>
            <p:nvPr/>
          </p:nvSpPr>
          <p:spPr>
            <a:xfrm>
              <a:off x="5905500" y="2133600"/>
              <a:ext cx="858836"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1" lang="en-US" sz="6000" u="none" cap="none" strike="noStrike">
                  <a:solidFill>
                    <a:schemeClr val="hlink"/>
                  </a:solidFill>
                  <a:latin typeface="Arial"/>
                  <a:ea typeface="Arial"/>
                  <a:cs typeface="Arial"/>
                  <a:sym typeface="Arial"/>
                </a:rPr>
                <a:t>p</a:t>
              </a:r>
              <a:r>
                <a:rPr b="1" i="0" lang="en-US" sz="6000" u="none" cap="none" strike="noStrike">
                  <a:solidFill>
                    <a:schemeClr val="hlink"/>
                  </a:solidFill>
                  <a:latin typeface="Arial"/>
                  <a:ea typeface="Arial"/>
                  <a:cs typeface="Arial"/>
                  <a:sym typeface="Arial"/>
                </a:rPr>
                <a:t> </a:t>
              </a:r>
            </a:p>
          </p:txBody>
        </p:sp>
        <p:sp>
          <p:nvSpPr>
            <p:cNvPr id="254" name="Shape 254"/>
            <p:cNvSpPr txBox="1"/>
            <p:nvPr/>
          </p:nvSpPr>
          <p:spPr>
            <a:xfrm>
              <a:off x="6056312" y="1231900"/>
              <a:ext cx="339724" cy="17335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Times New Roman"/>
                <a:buNone/>
              </a:pPr>
              <a:r>
                <a:rPr b="1" i="0" lang="en-US" sz="6000" u="none" cap="none" strike="noStrike">
                  <a:solidFill>
                    <a:schemeClr val="hlink"/>
                  </a:solidFill>
                  <a:latin typeface="Times New Roman"/>
                  <a:ea typeface="Times New Roman"/>
                  <a:cs typeface="Times New Roman"/>
                  <a:sym typeface="Times New Roman"/>
                </a:rPr>
                <a:t> ˆ</a:t>
              </a:r>
            </a:p>
          </p:txBody>
        </p:sp>
        <p:sp>
          <p:nvSpPr>
            <p:cNvPr id="255" name="Shape 255"/>
            <p:cNvSpPr txBox="1"/>
            <p:nvPr/>
          </p:nvSpPr>
          <p:spPr>
            <a:xfrm>
              <a:off x="4368800" y="1293812"/>
              <a:ext cx="792162" cy="17335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Times New Roman"/>
                <a:buNone/>
              </a:pPr>
              <a:r>
                <a:rPr b="1" i="1" lang="en-US" sz="6000" u="none" cap="none" strike="noStrike">
                  <a:solidFill>
                    <a:schemeClr val="hlink"/>
                  </a:solidFill>
                  <a:latin typeface="Times New Roman"/>
                  <a:ea typeface="Times New Roman"/>
                  <a:cs typeface="Times New Roman"/>
                  <a:sym typeface="Times New Roman"/>
                </a:rPr>
                <a:t>      </a:t>
              </a:r>
              <a:r>
                <a:rPr b="1" i="1" lang="en-US" sz="6000" u="none" cap="none" strike="noStrike">
                  <a:solidFill>
                    <a:schemeClr val="hlink"/>
                  </a:solidFill>
                  <a:latin typeface="Arial"/>
                  <a:ea typeface="Arial"/>
                  <a:cs typeface="Arial"/>
                  <a:sym typeface="Arial"/>
                </a:rPr>
                <a:t>p</a:t>
              </a:r>
              <a:r>
                <a:rPr b="1" i="0" lang="en-US" sz="6000" u="none" cap="none" strike="noStrike">
                  <a:solidFill>
                    <a:schemeClr val="hlink"/>
                  </a:solidFill>
                  <a:latin typeface="Arial"/>
                  <a:ea typeface="Arial"/>
                  <a:cs typeface="Arial"/>
                  <a:sym typeface="Arial"/>
                </a:rPr>
                <a:t> </a:t>
              </a:r>
            </a:p>
          </p:txBody>
        </p:sp>
      </p:grpSp>
      <p:sp>
        <p:nvSpPr>
          <p:cNvPr id="256" name="Shape 256"/>
          <p:cNvSpPr txBox="1"/>
          <p:nvPr/>
        </p:nvSpPr>
        <p:spPr>
          <a:xfrm>
            <a:off x="3673475" y="3632200"/>
            <a:ext cx="1798636" cy="762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i="0" lang="en-US" sz="4400" u="none" cap="none" strike="noStrike">
                <a:solidFill>
                  <a:schemeClr val="dk2"/>
                </a:solidFill>
                <a:latin typeface="Arial"/>
                <a:ea typeface="Arial"/>
                <a:cs typeface="Arial"/>
                <a:sym typeface="Arial"/>
              </a:rPr>
              <a:t>where</a:t>
            </a:r>
          </a:p>
        </p:txBody>
      </p:sp>
      <p:pic>
        <p:nvPicPr>
          <p:cNvPr id="257" name="Shape 257"/>
          <p:cNvPicPr preferRelativeResize="0"/>
          <p:nvPr/>
        </p:nvPicPr>
        <p:blipFill rotWithShape="1">
          <a:blip r:embed="rId3">
            <a:alphaModFix/>
          </a:blip>
          <a:srcRect b="0" l="0" r="0" t="0"/>
          <a:stretch/>
        </p:blipFill>
        <p:spPr>
          <a:xfrm>
            <a:off x="2795586" y="4608512"/>
            <a:ext cx="3533774" cy="1685925"/>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1" name="Shape 261"/>
        <p:cNvGrpSpPr/>
        <p:nvPr/>
      </p:nvGrpSpPr>
      <p:grpSpPr>
        <a:xfrm>
          <a:off x="0" y="0"/>
          <a:ext cx="0" cy="0"/>
          <a:chOff x="0" y="0"/>
          <a:chExt cx="0" cy="0"/>
        </a:xfrm>
      </p:grpSpPr>
      <p:grpSp>
        <p:nvGrpSpPr>
          <p:cNvPr id="262" name="Shape 262"/>
          <p:cNvGrpSpPr/>
          <p:nvPr/>
        </p:nvGrpSpPr>
        <p:grpSpPr>
          <a:xfrm>
            <a:off x="1295400" y="833437"/>
            <a:ext cx="6753225" cy="3586163"/>
            <a:chOff x="1295400" y="604837"/>
            <a:chExt cx="6753225" cy="3586163"/>
          </a:xfrm>
        </p:grpSpPr>
        <p:sp>
          <p:nvSpPr>
            <p:cNvPr id="263" name="Shape 263"/>
            <p:cNvSpPr txBox="1"/>
            <p:nvPr/>
          </p:nvSpPr>
          <p:spPr>
            <a:xfrm>
              <a:off x="1295400" y="1660525"/>
              <a:ext cx="6753225" cy="2530475"/>
            </a:xfrm>
            <a:prstGeom prst="rect">
              <a:avLst/>
            </a:prstGeom>
            <a:noFill/>
            <a:ln>
              <a:noFill/>
            </a:ln>
          </p:spPr>
          <p:txBody>
            <a:bodyPr anchorCtr="0" anchor="t" bIns="44450" lIns="90475" rIns="90475" tIns="44450">
              <a:noAutofit/>
            </a:bodyPr>
            <a:lstStyle/>
            <a:p>
              <a:pPr indent="0" lvl="0" marL="0" marR="0" rtl="0" algn="l">
                <a:lnSpc>
                  <a:spcPct val="75000"/>
                </a:lnSpc>
                <a:spcBef>
                  <a:spcPts val="0"/>
                </a:spcBef>
                <a:spcAft>
                  <a:spcPts val="0"/>
                </a:spcAft>
                <a:buClr>
                  <a:schemeClr val="hlink"/>
                </a:buClr>
                <a:buSzPct val="25000"/>
                <a:buFont typeface="Arial"/>
                <a:buNone/>
              </a:pPr>
              <a:r>
                <a:rPr b="1" i="1" lang="en-US" sz="6000" u="none" cap="none" strike="noStrike">
                  <a:solidFill>
                    <a:schemeClr val="hlink"/>
                  </a:solidFill>
                  <a:latin typeface="Arial"/>
                  <a:ea typeface="Arial"/>
                  <a:cs typeface="Arial"/>
                  <a:sym typeface="Arial"/>
                </a:rPr>
                <a:t>p</a:t>
              </a:r>
              <a:r>
                <a:rPr b="1" i="0" lang="en-US" sz="6000" u="none" cap="none" strike="noStrike">
                  <a:solidFill>
                    <a:schemeClr val="hlink"/>
                  </a:solidFill>
                  <a:latin typeface="Arial"/>
                  <a:ea typeface="Arial"/>
                  <a:cs typeface="Arial"/>
                  <a:sym typeface="Arial"/>
                </a:rPr>
                <a:t> – </a:t>
              </a:r>
              <a:r>
                <a:rPr b="1" i="1" lang="en-US" sz="6000" u="none" cap="none" strike="noStrike">
                  <a:solidFill>
                    <a:schemeClr val="hlink"/>
                  </a:solidFill>
                  <a:latin typeface="Arial"/>
                  <a:ea typeface="Arial"/>
                  <a:cs typeface="Arial"/>
                  <a:sym typeface="Arial"/>
                </a:rPr>
                <a:t>E</a:t>
              </a:r>
              <a:r>
                <a:rPr b="1" i="0" lang="en-US" sz="6000" u="none" cap="none" strike="noStrike">
                  <a:solidFill>
                    <a:schemeClr val="hlink"/>
                  </a:solidFill>
                  <a:latin typeface="Arial"/>
                  <a:ea typeface="Arial"/>
                  <a:cs typeface="Arial"/>
                  <a:sym typeface="Arial"/>
                </a:rPr>
                <a:t>  &lt;     &lt;  </a:t>
              </a:r>
              <a:r>
                <a:rPr b="1" i="0" lang="en-US" sz="6000" u="none" cap="none" strike="noStrike">
                  <a:solidFill>
                    <a:schemeClr val="hlink"/>
                  </a:solidFill>
                  <a:latin typeface="Times New Roman"/>
                  <a:ea typeface="Times New Roman"/>
                  <a:cs typeface="Times New Roman"/>
                  <a:sym typeface="Times New Roman"/>
                </a:rPr>
                <a:t>  </a:t>
              </a:r>
              <a:r>
                <a:rPr b="1" i="0" lang="en-US" sz="6000" u="none" cap="none" strike="noStrike">
                  <a:solidFill>
                    <a:schemeClr val="hlink"/>
                  </a:solidFill>
                  <a:latin typeface="Arial"/>
                  <a:ea typeface="Arial"/>
                  <a:cs typeface="Arial"/>
                  <a:sym typeface="Arial"/>
                </a:rPr>
                <a:t> + </a:t>
              </a:r>
              <a:r>
                <a:rPr b="1" i="1" lang="en-US" sz="6000" u="none" cap="none" strike="noStrike">
                  <a:solidFill>
                    <a:schemeClr val="hlink"/>
                  </a:solidFill>
                  <a:latin typeface="Arial"/>
                  <a:ea typeface="Arial"/>
                  <a:cs typeface="Arial"/>
                  <a:sym typeface="Arial"/>
                </a:rPr>
                <a:t>E</a:t>
              </a:r>
            </a:p>
            <a:p>
              <a:pPr indent="0" lvl="0" marL="0" marR="0" rtl="0" algn="l">
                <a:lnSpc>
                  <a:spcPct val="75000"/>
                </a:lnSpc>
                <a:spcBef>
                  <a:spcPts val="7020"/>
                </a:spcBef>
                <a:spcAft>
                  <a:spcPts val="0"/>
                </a:spcAft>
                <a:buClr>
                  <a:schemeClr val="hlink"/>
                </a:buClr>
                <a:buSzPct val="25000"/>
                <a:buFont typeface="Arial"/>
                <a:buNone/>
              </a:pPr>
              <a:r>
                <a:rPr b="1" i="1" lang="en-US" sz="6000" u="none" cap="none" strike="noStrike">
                  <a:solidFill>
                    <a:schemeClr val="hlink"/>
                  </a:solidFill>
                  <a:latin typeface="Arial"/>
                  <a:ea typeface="Arial"/>
                  <a:cs typeface="Arial"/>
                  <a:sym typeface="Arial"/>
                </a:rPr>
                <a:t>p</a:t>
              </a:r>
              <a:r>
                <a:rPr b="1" i="0" lang="en-US" sz="6000" u="none" cap="none" strike="noStrike">
                  <a:solidFill>
                    <a:schemeClr val="hlink"/>
                  </a:solidFill>
                  <a:latin typeface="Times New Roman"/>
                  <a:ea typeface="Times New Roman"/>
                  <a:cs typeface="Times New Roman"/>
                  <a:sym typeface="Times New Roman"/>
                </a:rPr>
                <a:t> + </a:t>
              </a:r>
              <a:r>
                <a:rPr b="1" i="1" lang="en-US" sz="6000" u="none" cap="none" strike="noStrike">
                  <a:solidFill>
                    <a:schemeClr val="hlink"/>
                  </a:solidFill>
                  <a:latin typeface="Times New Roman"/>
                  <a:ea typeface="Times New Roman"/>
                  <a:cs typeface="Times New Roman"/>
                  <a:sym typeface="Times New Roman"/>
                </a:rPr>
                <a:t> </a:t>
              </a:r>
              <a:r>
                <a:rPr b="1" i="1" lang="en-US" sz="6000" u="none" cap="none" strike="noStrike">
                  <a:solidFill>
                    <a:schemeClr val="hlink"/>
                  </a:solidFill>
                  <a:latin typeface="Arial"/>
                  <a:ea typeface="Arial"/>
                  <a:cs typeface="Arial"/>
                  <a:sym typeface="Arial"/>
                </a:rPr>
                <a:t>E</a:t>
              </a:r>
            </a:p>
          </p:txBody>
        </p:sp>
        <p:sp>
          <p:nvSpPr>
            <p:cNvPr id="264" name="Shape 264"/>
            <p:cNvSpPr txBox="1"/>
            <p:nvPr/>
          </p:nvSpPr>
          <p:spPr>
            <a:xfrm>
              <a:off x="5943600" y="1524000"/>
              <a:ext cx="858836"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1" lang="en-US" sz="6000" u="none" cap="none" strike="noStrike">
                  <a:solidFill>
                    <a:schemeClr val="hlink"/>
                  </a:solidFill>
                  <a:latin typeface="Arial"/>
                  <a:ea typeface="Arial"/>
                  <a:cs typeface="Arial"/>
                  <a:sym typeface="Arial"/>
                </a:rPr>
                <a:t>p</a:t>
              </a:r>
              <a:r>
                <a:rPr b="1" i="0" lang="en-US" sz="6000" u="none" cap="none" strike="noStrike">
                  <a:solidFill>
                    <a:schemeClr val="hlink"/>
                  </a:solidFill>
                  <a:latin typeface="Arial"/>
                  <a:ea typeface="Arial"/>
                  <a:cs typeface="Arial"/>
                  <a:sym typeface="Arial"/>
                </a:rPr>
                <a:t> </a:t>
              </a:r>
            </a:p>
          </p:txBody>
        </p:sp>
        <p:sp>
          <p:nvSpPr>
            <p:cNvPr id="265" name="Shape 265"/>
            <p:cNvSpPr txBox="1"/>
            <p:nvPr/>
          </p:nvSpPr>
          <p:spPr>
            <a:xfrm>
              <a:off x="4191000" y="733425"/>
              <a:ext cx="792162" cy="17335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Times New Roman"/>
                <a:buNone/>
              </a:pPr>
              <a:r>
                <a:rPr b="1" i="1" lang="en-US" sz="6000" u="none" cap="none" strike="noStrike">
                  <a:solidFill>
                    <a:schemeClr val="hlink"/>
                  </a:solidFill>
                  <a:latin typeface="Times New Roman"/>
                  <a:ea typeface="Times New Roman"/>
                  <a:cs typeface="Times New Roman"/>
                  <a:sym typeface="Times New Roman"/>
                </a:rPr>
                <a:t> </a:t>
              </a:r>
              <a:r>
                <a:rPr b="1" i="1" lang="en-US" sz="6000" u="none" cap="none" strike="noStrike">
                  <a:solidFill>
                    <a:schemeClr val="hlink"/>
                  </a:solidFill>
                  <a:latin typeface="Arial"/>
                  <a:ea typeface="Arial"/>
                  <a:cs typeface="Arial"/>
                  <a:sym typeface="Arial"/>
                </a:rPr>
                <a:t>p</a:t>
              </a:r>
              <a:r>
                <a:rPr b="1" i="0" lang="en-US" sz="6000" u="none" cap="none" strike="noStrike">
                  <a:solidFill>
                    <a:schemeClr val="hlink"/>
                  </a:solidFill>
                  <a:latin typeface="Arial"/>
                  <a:ea typeface="Arial"/>
                  <a:cs typeface="Arial"/>
                  <a:sym typeface="Arial"/>
                </a:rPr>
                <a:t> </a:t>
              </a:r>
            </a:p>
          </p:txBody>
        </p:sp>
        <p:sp>
          <p:nvSpPr>
            <p:cNvPr id="266" name="Shape 266"/>
            <p:cNvSpPr txBox="1"/>
            <p:nvPr/>
          </p:nvSpPr>
          <p:spPr>
            <a:xfrm>
              <a:off x="1371600" y="1441450"/>
              <a:ext cx="339724"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Times New Roman"/>
                <a:buNone/>
              </a:pPr>
              <a:r>
                <a:rPr b="1" i="0" lang="en-US" sz="6000" u="none" cap="none" strike="noStrike">
                  <a:solidFill>
                    <a:schemeClr val="hlink"/>
                  </a:solidFill>
                  <a:latin typeface="Times New Roman"/>
                  <a:ea typeface="Times New Roman"/>
                  <a:cs typeface="Times New Roman"/>
                  <a:sym typeface="Times New Roman"/>
                </a:rPr>
                <a:t>ˆ</a:t>
              </a:r>
            </a:p>
          </p:txBody>
        </p:sp>
        <p:sp>
          <p:nvSpPr>
            <p:cNvPr id="267" name="Shape 267"/>
            <p:cNvSpPr txBox="1"/>
            <p:nvPr/>
          </p:nvSpPr>
          <p:spPr>
            <a:xfrm>
              <a:off x="6081712" y="604837"/>
              <a:ext cx="339724" cy="17335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Times New Roman"/>
                <a:buNone/>
              </a:pPr>
              <a:r>
                <a:rPr b="1" i="0" lang="en-US" sz="6000" u="none" cap="none" strike="noStrike">
                  <a:solidFill>
                    <a:schemeClr val="hlink"/>
                  </a:solidFill>
                  <a:latin typeface="Times New Roman"/>
                  <a:ea typeface="Times New Roman"/>
                  <a:cs typeface="Times New Roman"/>
                  <a:sym typeface="Times New Roman"/>
                </a:rPr>
                <a:t> ˆ</a:t>
              </a:r>
            </a:p>
          </p:txBody>
        </p:sp>
      </p:grpSp>
      <p:sp>
        <p:nvSpPr>
          <p:cNvPr id="268" name="Shape 268"/>
          <p:cNvSpPr txBox="1"/>
          <p:nvPr>
            <p:ph type="title"/>
          </p:nvPr>
        </p:nvSpPr>
        <p:spPr>
          <a:xfrm>
            <a:off x="377825" y="287337"/>
            <a:ext cx="8605836"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Confidence Interval for Estimating a Population Proportion </a:t>
            </a:r>
            <a:r>
              <a:rPr b="1" i="1" lang="en-US" sz="4000" u="none" cap="none" strike="noStrike">
                <a:solidFill>
                  <a:srgbClr val="008000"/>
                </a:solidFill>
                <a:latin typeface="Arial"/>
                <a:ea typeface="Arial"/>
                <a:cs typeface="Arial"/>
                <a:sym typeface="Arial"/>
              </a:rPr>
              <a:t>p</a:t>
            </a:r>
          </a:p>
        </p:txBody>
      </p:sp>
      <p:cxnSp>
        <p:nvCxnSpPr>
          <p:cNvPr id="269" name="Shape 269"/>
          <p:cNvCxnSpPr/>
          <p:nvPr/>
        </p:nvCxnSpPr>
        <p:spPr>
          <a:xfrm>
            <a:off x="2100261" y="4291012"/>
            <a:ext cx="327025" cy="0"/>
          </a:xfrm>
          <a:prstGeom prst="straightConnector1">
            <a:avLst/>
          </a:prstGeom>
          <a:noFill/>
          <a:ln cap="rnd" cmpd="sng" w="50800">
            <a:solidFill>
              <a:schemeClr val="hlink"/>
            </a:solidFill>
            <a:prstDash val="solid"/>
            <a:miter/>
            <a:headEnd len="med" w="med" type="none"/>
            <a:tailEnd len="med" w="med" type="none"/>
          </a:ln>
        </p:spPr>
      </p:cxnSp>
      <p:sp>
        <p:nvSpPr>
          <p:cNvPr id="270" name="Shape 270"/>
          <p:cNvSpPr txBox="1"/>
          <p:nvPr/>
        </p:nvSpPr>
        <p:spPr>
          <a:xfrm>
            <a:off x="1371600" y="3465512"/>
            <a:ext cx="339724"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Times New Roman"/>
              <a:buNone/>
            </a:pPr>
            <a:r>
              <a:rPr b="1" i="0" lang="en-US" sz="6000" u="none" cap="none" strike="noStrike">
                <a:solidFill>
                  <a:schemeClr val="hlink"/>
                </a:solidFill>
                <a:latin typeface="Times New Roman"/>
                <a:ea typeface="Times New Roman"/>
                <a:cs typeface="Times New Roman"/>
                <a:sym typeface="Times New Roman"/>
              </a:rPr>
              <a:t>ˆ</a:t>
            </a:r>
          </a:p>
        </p:txBody>
      </p:sp>
      <p:grpSp>
        <p:nvGrpSpPr>
          <p:cNvPr id="271" name="Shape 271"/>
          <p:cNvGrpSpPr/>
          <p:nvPr/>
        </p:nvGrpSpPr>
        <p:grpSpPr>
          <a:xfrm>
            <a:off x="1287462" y="5102225"/>
            <a:ext cx="4778375" cy="1006474"/>
            <a:chOff x="1287462" y="4949825"/>
            <a:chExt cx="4778375" cy="1006474"/>
          </a:xfrm>
        </p:grpSpPr>
        <p:sp>
          <p:nvSpPr>
            <p:cNvPr id="272" name="Shape 272"/>
            <p:cNvSpPr txBox="1"/>
            <p:nvPr/>
          </p:nvSpPr>
          <p:spPr>
            <a:xfrm>
              <a:off x="1287462" y="4949825"/>
              <a:ext cx="4778375" cy="10064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hlink"/>
                </a:buClr>
                <a:buSzPct val="25000"/>
                <a:buFont typeface="Arial"/>
                <a:buNone/>
              </a:pPr>
              <a:r>
                <a:rPr b="1" i="0" lang="en-US" sz="6000" u="none" cap="none" strike="noStrike">
                  <a:solidFill>
                    <a:schemeClr val="hlink"/>
                  </a:solidFill>
                  <a:latin typeface="Arial"/>
                  <a:ea typeface="Arial"/>
                  <a:cs typeface="Arial"/>
                  <a:sym typeface="Arial"/>
                </a:rPr>
                <a:t>(</a:t>
              </a:r>
              <a:r>
                <a:rPr b="1" i="1" lang="en-US" sz="6000" u="none" cap="none" strike="noStrike">
                  <a:solidFill>
                    <a:schemeClr val="hlink"/>
                  </a:solidFill>
                  <a:latin typeface="Arial"/>
                  <a:ea typeface="Arial"/>
                  <a:cs typeface="Arial"/>
                  <a:sym typeface="Arial"/>
                </a:rPr>
                <a:t>p</a:t>
              </a:r>
              <a:r>
                <a:rPr b="1" i="0" lang="en-US" sz="6000" u="none" cap="none" strike="noStrike">
                  <a:solidFill>
                    <a:schemeClr val="hlink"/>
                  </a:solidFill>
                  <a:latin typeface="Arial"/>
                  <a:ea typeface="Arial"/>
                  <a:cs typeface="Arial"/>
                  <a:sym typeface="Arial"/>
                </a:rPr>
                <a:t> – </a:t>
              </a:r>
              <a:r>
                <a:rPr b="1" i="1" lang="en-US" sz="6000" u="none" cap="none" strike="noStrike">
                  <a:solidFill>
                    <a:schemeClr val="hlink"/>
                  </a:solidFill>
                  <a:latin typeface="Arial"/>
                  <a:ea typeface="Arial"/>
                  <a:cs typeface="Arial"/>
                  <a:sym typeface="Arial"/>
                </a:rPr>
                <a:t>E</a:t>
              </a:r>
              <a:r>
                <a:rPr b="1" i="0" lang="en-US" sz="6000" u="none" cap="none" strike="noStrike">
                  <a:solidFill>
                    <a:schemeClr val="hlink"/>
                  </a:solidFill>
                  <a:latin typeface="Arial"/>
                  <a:ea typeface="Arial"/>
                  <a:cs typeface="Arial"/>
                  <a:sym typeface="Arial"/>
                </a:rPr>
                <a:t>, </a:t>
              </a:r>
              <a:r>
                <a:rPr b="1" i="1" lang="en-US" sz="6000" u="none" cap="none" strike="noStrike">
                  <a:solidFill>
                    <a:schemeClr val="hlink"/>
                  </a:solidFill>
                  <a:latin typeface="Arial"/>
                  <a:ea typeface="Arial"/>
                  <a:cs typeface="Arial"/>
                  <a:sym typeface="Arial"/>
                </a:rPr>
                <a:t>p</a:t>
              </a:r>
              <a:r>
                <a:rPr b="1" i="0" lang="en-US" sz="6000" u="none" cap="none" strike="noStrike">
                  <a:solidFill>
                    <a:schemeClr val="hlink"/>
                  </a:solidFill>
                  <a:latin typeface="Arial"/>
                  <a:ea typeface="Arial"/>
                  <a:cs typeface="Arial"/>
                  <a:sym typeface="Arial"/>
                </a:rPr>
                <a:t> + </a:t>
              </a:r>
              <a:r>
                <a:rPr b="1" i="1" lang="en-US" sz="6000" u="none" cap="none" strike="noStrike">
                  <a:solidFill>
                    <a:schemeClr val="hlink"/>
                  </a:solidFill>
                  <a:latin typeface="Arial"/>
                  <a:ea typeface="Arial"/>
                  <a:cs typeface="Arial"/>
                  <a:sym typeface="Arial"/>
                </a:rPr>
                <a:t>E</a:t>
              </a:r>
              <a:r>
                <a:rPr b="1" i="0" lang="en-US" sz="6000" u="none" cap="none" strike="noStrike">
                  <a:solidFill>
                    <a:schemeClr val="hlink"/>
                  </a:solidFill>
                  <a:latin typeface="Arial"/>
                  <a:ea typeface="Arial"/>
                  <a:cs typeface="Arial"/>
                  <a:sym typeface="Arial"/>
                </a:rPr>
                <a:t>)</a:t>
              </a:r>
            </a:p>
          </p:txBody>
        </p:sp>
        <p:sp>
          <p:nvSpPr>
            <p:cNvPr id="273" name="Shape 273"/>
            <p:cNvSpPr txBox="1"/>
            <p:nvPr/>
          </p:nvSpPr>
          <p:spPr>
            <a:xfrm>
              <a:off x="1708150" y="4973637"/>
              <a:ext cx="339724"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Times New Roman"/>
                <a:buNone/>
              </a:pPr>
              <a:r>
                <a:rPr b="1" i="0" lang="en-US" sz="6000" u="none" cap="none" strike="noStrike">
                  <a:solidFill>
                    <a:schemeClr val="hlink"/>
                  </a:solidFill>
                  <a:latin typeface="Times New Roman"/>
                  <a:ea typeface="Times New Roman"/>
                  <a:cs typeface="Times New Roman"/>
                  <a:sym typeface="Times New Roman"/>
                </a:rPr>
                <a:t>ˆ</a:t>
              </a:r>
            </a:p>
          </p:txBody>
        </p:sp>
        <p:sp>
          <p:nvSpPr>
            <p:cNvPr id="274" name="Shape 274"/>
            <p:cNvSpPr txBox="1"/>
            <p:nvPr/>
          </p:nvSpPr>
          <p:spPr>
            <a:xfrm>
              <a:off x="3851275" y="4973637"/>
              <a:ext cx="339724"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Times New Roman"/>
                <a:buNone/>
              </a:pPr>
              <a:r>
                <a:rPr b="1" i="0" lang="en-US" sz="6000" u="none" cap="none" strike="noStrike">
                  <a:solidFill>
                    <a:schemeClr val="hlink"/>
                  </a:solidFill>
                  <a:latin typeface="Times New Roman"/>
                  <a:ea typeface="Times New Roman"/>
                  <a:cs typeface="Times New Roman"/>
                  <a:sym typeface="Times New Roman"/>
                </a:rPr>
                <a:t>ˆ</a:t>
              </a:r>
            </a:p>
          </p:txBody>
        </p:sp>
      </p:gr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 name="Shape 39"/>
        <p:cNvGrpSpPr/>
        <p:nvPr/>
      </p:nvGrpSpPr>
      <p:grpSpPr>
        <a:xfrm>
          <a:off x="0" y="0"/>
          <a:ext cx="0" cy="0"/>
          <a:chOff x="0" y="0"/>
          <a:chExt cx="0" cy="0"/>
        </a:xfrm>
      </p:grpSpPr>
      <p:grpSp>
        <p:nvGrpSpPr>
          <p:cNvPr id="40" name="Shape 40"/>
          <p:cNvGrpSpPr/>
          <p:nvPr/>
        </p:nvGrpSpPr>
        <p:grpSpPr>
          <a:xfrm>
            <a:off x="0" y="0"/>
            <a:ext cx="9144000" cy="6858000"/>
            <a:chOff x="0" y="0"/>
            <a:chExt cx="9144000" cy="6858000"/>
          </a:xfrm>
        </p:grpSpPr>
        <p:sp>
          <p:nvSpPr>
            <p:cNvPr id="41" name="Shape 41"/>
            <p:cNvSpPr/>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42" name="Shape 42"/>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43" name="Shape 43"/>
          <p:cNvSpPr txBox="1"/>
          <p:nvPr/>
        </p:nvSpPr>
        <p:spPr>
          <a:xfrm>
            <a:off x="1295400" y="530225"/>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7-1</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Review and Preview</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8" name="Shape 278"/>
        <p:cNvGrpSpPr/>
        <p:nvPr/>
      </p:nvGrpSpPr>
      <p:grpSpPr>
        <a:xfrm>
          <a:off x="0" y="0"/>
          <a:ext cx="0" cy="0"/>
          <a:chOff x="0" y="0"/>
          <a:chExt cx="0" cy="0"/>
        </a:xfrm>
      </p:grpSpPr>
      <p:sp>
        <p:nvSpPr>
          <p:cNvPr id="279" name="Shape 279"/>
          <p:cNvSpPr txBox="1"/>
          <p:nvPr>
            <p:ph type="title"/>
          </p:nvPr>
        </p:nvSpPr>
        <p:spPr>
          <a:xfrm>
            <a:off x="296862" y="254000"/>
            <a:ext cx="8653462" cy="1219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Round-Off Rule for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Confidence Interval Estimates of </a:t>
            </a:r>
            <a:r>
              <a:rPr b="1" i="1" lang="en-US" sz="4000" u="none" cap="none" strike="noStrike">
                <a:solidFill>
                  <a:srgbClr val="008000"/>
                </a:solidFill>
                <a:latin typeface="Arial"/>
                <a:ea typeface="Arial"/>
                <a:cs typeface="Arial"/>
                <a:sym typeface="Arial"/>
              </a:rPr>
              <a:t>p</a:t>
            </a:r>
          </a:p>
        </p:txBody>
      </p:sp>
      <p:sp>
        <p:nvSpPr>
          <p:cNvPr id="280" name="Shape 280"/>
          <p:cNvSpPr txBox="1"/>
          <p:nvPr>
            <p:ph idx="1" type="body"/>
          </p:nvPr>
        </p:nvSpPr>
        <p:spPr>
          <a:xfrm>
            <a:off x="280987" y="2533650"/>
            <a:ext cx="8551862" cy="3581399"/>
          </a:xfrm>
          <a:prstGeom prst="rect">
            <a:avLst/>
          </a:prstGeom>
          <a:noFill/>
          <a:ln>
            <a:noFill/>
          </a:ln>
        </p:spPr>
        <p:txBody>
          <a:bodyPr anchorCtr="0" anchor="t" bIns="44450" lIns="90475" rIns="90475" tIns="44450">
            <a:noAutofit/>
          </a:bodyPr>
          <a:lstStyle/>
          <a:p>
            <a:pPr indent="-342900" lvl="0" marL="342900" marR="0" rtl="0" algn="ctr">
              <a:lnSpc>
                <a:spcPct val="100000"/>
              </a:lnSpc>
              <a:spcBef>
                <a:spcPts val="0"/>
              </a:spcBef>
              <a:spcAft>
                <a:spcPts val="0"/>
              </a:spcAft>
              <a:buClr>
                <a:schemeClr val="accent2"/>
              </a:buClr>
              <a:buSzPct val="100000"/>
              <a:buFont typeface="Arial"/>
              <a:buChar char=" "/>
            </a:pPr>
            <a:r>
              <a:rPr b="1" i="0" lang="en-US" sz="3600" u="none" cap="none" strike="noStrike">
                <a:solidFill>
                  <a:schemeClr val="dk1"/>
                </a:solidFill>
                <a:latin typeface="Arial"/>
                <a:ea typeface="Arial"/>
                <a:cs typeface="Arial"/>
                <a:sym typeface="Arial"/>
              </a:rPr>
              <a:t>Round the confidence interval limits for </a:t>
            </a:r>
            <a:r>
              <a:rPr b="1" i="1" lang="en-US" sz="3600" u="none" cap="none" strike="noStrike">
                <a:solidFill>
                  <a:schemeClr val="dk1"/>
                </a:solidFill>
                <a:latin typeface="Arial"/>
                <a:ea typeface="Arial"/>
                <a:cs typeface="Arial"/>
                <a:sym typeface="Arial"/>
              </a:rPr>
              <a:t>p</a:t>
            </a:r>
            <a:r>
              <a:rPr b="1" i="0" lang="en-US" sz="3600" u="none" cap="none" strike="noStrike">
                <a:solidFill>
                  <a:schemeClr val="dk1"/>
                </a:solidFill>
                <a:latin typeface="Arial"/>
                <a:ea typeface="Arial"/>
                <a:cs typeface="Arial"/>
                <a:sym typeface="Arial"/>
              </a:rPr>
              <a:t> to </a:t>
            </a:r>
          </a:p>
          <a:p>
            <a:pPr indent="-342900" lvl="0" marL="342900" marR="0" rtl="0" algn="ctr">
              <a:lnSpc>
                <a:spcPct val="100000"/>
              </a:lnSpc>
              <a:spcBef>
                <a:spcPts val="1836"/>
              </a:spcBef>
              <a:spcAft>
                <a:spcPts val="0"/>
              </a:spcAft>
              <a:buClr>
                <a:schemeClr val="accent2"/>
              </a:buClr>
              <a:buSzPct val="25000"/>
              <a:buFont typeface="Arial"/>
              <a:buNone/>
            </a:pPr>
            <a:r>
              <a:rPr b="1" i="0" lang="en-US" sz="3600" u="none" cap="none" strike="noStrike">
                <a:solidFill>
                  <a:schemeClr val="hlink"/>
                </a:solidFill>
                <a:latin typeface="Arial"/>
                <a:ea typeface="Arial"/>
                <a:cs typeface="Arial"/>
                <a:sym typeface="Arial"/>
              </a:rPr>
              <a:t>   </a:t>
            </a:r>
            <a:r>
              <a:rPr b="1" i="0" lang="en-US" sz="3600" u="none" cap="none" strike="noStrike">
                <a:solidFill>
                  <a:schemeClr val="dk2"/>
                </a:solidFill>
                <a:latin typeface="Arial"/>
                <a:ea typeface="Arial"/>
                <a:cs typeface="Arial"/>
                <a:sym typeface="Arial"/>
              </a:rPr>
              <a:t>three significant digits</a:t>
            </a:r>
            <a:r>
              <a:rPr b="1" i="0" lang="en-US" sz="36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4" name="Shape 284"/>
        <p:cNvGrpSpPr/>
        <p:nvPr/>
      </p:nvGrpSpPr>
      <p:grpSpPr>
        <a:xfrm>
          <a:off x="0" y="0"/>
          <a:ext cx="0" cy="0"/>
          <a:chOff x="0" y="0"/>
          <a:chExt cx="0" cy="0"/>
        </a:xfrm>
      </p:grpSpPr>
      <p:sp>
        <p:nvSpPr>
          <p:cNvPr id="285" name="Shape 285"/>
          <p:cNvSpPr txBox="1"/>
          <p:nvPr>
            <p:ph idx="1" type="body"/>
          </p:nvPr>
        </p:nvSpPr>
        <p:spPr>
          <a:xfrm>
            <a:off x="454025" y="1609725"/>
            <a:ext cx="8609011" cy="5029199"/>
          </a:xfrm>
          <a:prstGeom prst="rect">
            <a:avLst/>
          </a:prstGeom>
          <a:noFill/>
          <a:ln>
            <a:noFill/>
          </a:ln>
        </p:spPr>
        <p:txBody>
          <a:bodyPr anchorCtr="0" anchor="t" bIns="44450" lIns="90475" rIns="90475" tIns="44450">
            <a:noAutofit/>
          </a:bodyPr>
          <a:lstStyle/>
          <a:p>
            <a:pPr indent="-533400" lvl="0" marL="533400" marR="0" rtl="0" algn="l">
              <a:lnSpc>
                <a:spcPct val="100000"/>
              </a:lnSpc>
              <a:spcBef>
                <a:spcPts val="0"/>
              </a:spcBef>
              <a:spcAft>
                <a:spcPts val="0"/>
              </a:spcAft>
              <a:buClr>
                <a:schemeClr val="accent2"/>
              </a:buClr>
              <a:buSzPct val="25000"/>
              <a:buFont typeface="Arial"/>
              <a:buNone/>
            </a:pPr>
            <a:r>
              <a:rPr b="1" i="0" lang="en-US" sz="2400" u="none" cap="none" strike="noStrike">
                <a:solidFill>
                  <a:schemeClr val="dk1"/>
                </a:solidFill>
                <a:latin typeface="Arial"/>
                <a:ea typeface="Arial"/>
                <a:cs typeface="Arial"/>
                <a:sym typeface="Arial"/>
              </a:rPr>
              <a:t>1.	Verify that the required assumptions are satisfied.  (The sample is a simple random sample, the conditions for the binomial distribution are satisfied, and the normal distribution can be used to approximate the distribution of sample proportions because </a:t>
            </a:r>
            <a:r>
              <a:rPr b="1" i="1" lang="en-US" sz="2400" u="none" cap="none" strike="noStrike">
                <a:solidFill>
                  <a:schemeClr val="dk1"/>
                </a:solidFill>
                <a:latin typeface="Arial"/>
                <a:ea typeface="Arial"/>
                <a:cs typeface="Arial"/>
                <a:sym typeface="Arial"/>
              </a:rPr>
              <a:t>np </a:t>
            </a:r>
            <a:r>
              <a:rPr b="1" i="0" lang="en-US" sz="2400" u="none" cap="none" strike="noStrike">
                <a:solidFill>
                  <a:schemeClr val="dk1"/>
                </a:solidFill>
                <a:latin typeface="Arial"/>
                <a:ea typeface="Arial"/>
                <a:cs typeface="Arial"/>
                <a:sym typeface="Arial"/>
              </a:rPr>
              <a:t>≥ 5, and </a:t>
            </a:r>
            <a:r>
              <a:rPr b="1" i="1" lang="en-US" sz="2400" u="none" cap="none" strike="noStrike">
                <a:solidFill>
                  <a:schemeClr val="dk1"/>
                </a:solidFill>
                <a:latin typeface="Arial"/>
                <a:ea typeface="Arial"/>
                <a:cs typeface="Arial"/>
                <a:sym typeface="Arial"/>
              </a:rPr>
              <a:t>nq </a:t>
            </a:r>
            <a:r>
              <a:rPr b="1" i="0" lang="en-US" sz="2400" u="none" cap="none" strike="noStrike">
                <a:solidFill>
                  <a:schemeClr val="dk1"/>
                </a:solidFill>
                <a:latin typeface="Arial"/>
                <a:ea typeface="Arial"/>
                <a:cs typeface="Arial"/>
                <a:sym typeface="Arial"/>
              </a:rPr>
              <a:t>≥ 5 are both satisfied.)</a:t>
            </a:r>
          </a:p>
          <a:p>
            <a:pPr indent="-533400" lvl="0" marL="533400" marR="0" rtl="0" algn="l">
              <a:lnSpc>
                <a:spcPct val="100000"/>
              </a:lnSpc>
              <a:spcBef>
                <a:spcPts val="480"/>
              </a:spcBef>
              <a:spcAft>
                <a:spcPts val="0"/>
              </a:spcAft>
              <a:buClr>
                <a:schemeClr val="accent2"/>
              </a:buClr>
              <a:buSzPct val="25000"/>
              <a:buFont typeface="Arial"/>
              <a:buNone/>
            </a:pPr>
            <a:r>
              <a:t/>
            </a:r>
            <a:endParaRPr b="1" i="0" sz="2400" u="none" cap="none" strike="noStrike">
              <a:solidFill>
                <a:schemeClr val="dk1"/>
              </a:solidFill>
              <a:latin typeface="Arial"/>
              <a:ea typeface="Arial"/>
              <a:cs typeface="Arial"/>
              <a:sym typeface="Arial"/>
            </a:endParaRPr>
          </a:p>
          <a:p>
            <a:pPr indent="-533400" lvl="0" marL="533400" marR="0" rtl="0" algn="l">
              <a:lnSpc>
                <a:spcPct val="100000"/>
              </a:lnSpc>
              <a:spcBef>
                <a:spcPts val="480"/>
              </a:spcBef>
              <a:spcAft>
                <a:spcPts val="0"/>
              </a:spcAft>
              <a:buClr>
                <a:schemeClr val="accent2"/>
              </a:buClr>
              <a:buSzPct val="25000"/>
              <a:buFont typeface="Arial"/>
              <a:buNone/>
            </a:pPr>
            <a:r>
              <a:rPr b="1" i="0" lang="en-US" sz="2400" u="none" cap="none" strike="noStrike">
                <a:solidFill>
                  <a:schemeClr val="dk1"/>
                </a:solidFill>
                <a:latin typeface="Arial"/>
                <a:ea typeface="Arial"/>
                <a:cs typeface="Arial"/>
                <a:sym typeface="Arial"/>
              </a:rPr>
              <a:t>2.   Refer to Table A-2 and find the critical value </a:t>
            </a:r>
            <a:r>
              <a:rPr b="1" i="1" lang="en-US" sz="2400" u="none" cap="none" strike="noStrike">
                <a:solidFill>
                  <a:schemeClr val="dk1"/>
                </a:solidFill>
                <a:latin typeface="Arial"/>
                <a:ea typeface="Arial"/>
                <a:cs typeface="Arial"/>
                <a:sym typeface="Arial"/>
              </a:rPr>
              <a:t>z</a:t>
            </a:r>
            <a:r>
              <a:rPr b="1" baseline="-25000" i="1" lang="en-US" sz="2400" u="none" cap="none" strike="noStrike">
                <a:solidFill>
                  <a:schemeClr val="dk1"/>
                </a:solidFill>
                <a:latin typeface="Noto Symbol"/>
                <a:ea typeface="Noto Symbol"/>
                <a:cs typeface="Noto Symbol"/>
                <a:sym typeface="Noto Symbol"/>
              </a:rPr>
              <a:t>α</a:t>
            </a:r>
            <a:r>
              <a:rPr b="1" baseline="-25000" i="0" lang="en-US" sz="2400" u="none" cap="none" strike="noStrike">
                <a:solidFill>
                  <a:schemeClr val="dk1"/>
                </a:solidFill>
                <a:latin typeface="Arial"/>
                <a:ea typeface="Arial"/>
                <a:cs typeface="Arial"/>
                <a:sym typeface="Arial"/>
              </a:rPr>
              <a:t>/2 </a:t>
            </a:r>
            <a:r>
              <a:rPr b="1" i="0" lang="en-US" sz="2400" u="none" cap="none" strike="noStrike">
                <a:solidFill>
                  <a:schemeClr val="dk1"/>
                </a:solidFill>
                <a:latin typeface="Arial"/>
                <a:ea typeface="Arial"/>
                <a:cs typeface="Arial"/>
                <a:sym typeface="Arial"/>
              </a:rPr>
              <a:t>that corresponds to the desired confidence level.</a:t>
            </a:r>
          </a:p>
          <a:p>
            <a:pPr indent="-533400" lvl="0" marL="533400" marR="0" rtl="0" algn="l">
              <a:lnSpc>
                <a:spcPct val="100000"/>
              </a:lnSpc>
              <a:spcBef>
                <a:spcPts val="480"/>
              </a:spcBef>
              <a:spcAft>
                <a:spcPts val="0"/>
              </a:spcAft>
              <a:buClr>
                <a:schemeClr val="accent2"/>
              </a:buClr>
              <a:buSzPct val="25000"/>
              <a:buFont typeface="Arial"/>
              <a:buNone/>
            </a:pPr>
            <a:r>
              <a:t/>
            </a:r>
            <a:endParaRPr b="1" i="0" sz="2400" u="none" cap="none" strike="noStrike">
              <a:solidFill>
                <a:schemeClr val="dk1"/>
              </a:solidFill>
              <a:latin typeface="Arial"/>
              <a:ea typeface="Arial"/>
              <a:cs typeface="Arial"/>
              <a:sym typeface="Arial"/>
            </a:endParaRPr>
          </a:p>
          <a:p>
            <a:pPr indent="-533400" lvl="0" marL="533400" marR="0" rtl="0" algn="l">
              <a:lnSpc>
                <a:spcPct val="100000"/>
              </a:lnSpc>
              <a:spcBef>
                <a:spcPts val="480"/>
              </a:spcBef>
              <a:spcAft>
                <a:spcPts val="0"/>
              </a:spcAft>
              <a:buClr>
                <a:schemeClr val="accent2"/>
              </a:buClr>
              <a:buSzPct val="25000"/>
              <a:buFont typeface="Arial"/>
              <a:buNone/>
            </a:pPr>
            <a:r>
              <a:rPr b="1" i="0" lang="en-US" sz="2400" u="none" cap="none" strike="noStrike">
                <a:solidFill>
                  <a:schemeClr val="dk1"/>
                </a:solidFill>
                <a:latin typeface="Arial"/>
                <a:ea typeface="Arial"/>
                <a:cs typeface="Arial"/>
                <a:sym typeface="Arial"/>
              </a:rPr>
              <a:t>3.   Evaluate the margin of error</a:t>
            </a:r>
          </a:p>
        </p:txBody>
      </p:sp>
      <p:sp>
        <p:nvSpPr>
          <p:cNvPr id="286" name="Shape 286"/>
          <p:cNvSpPr txBox="1"/>
          <p:nvPr>
            <p:ph type="title"/>
          </p:nvPr>
        </p:nvSpPr>
        <p:spPr>
          <a:xfrm>
            <a:off x="482600" y="304800"/>
            <a:ext cx="8153399" cy="11175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Procedure for Constructing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a Confidence Interval for </a:t>
            </a:r>
            <a:r>
              <a:rPr b="1" i="1" lang="en-US" sz="4000" u="none" cap="none" strike="noStrike">
                <a:solidFill>
                  <a:srgbClr val="008000"/>
                </a:solidFill>
                <a:latin typeface="Arial"/>
                <a:ea typeface="Arial"/>
                <a:cs typeface="Arial"/>
                <a:sym typeface="Arial"/>
              </a:rPr>
              <a:t>p</a:t>
            </a:r>
          </a:p>
        </p:txBody>
      </p:sp>
      <p:pic>
        <p:nvPicPr>
          <p:cNvPr id="287" name="Shape 287"/>
          <p:cNvPicPr preferRelativeResize="0"/>
          <p:nvPr/>
        </p:nvPicPr>
        <p:blipFill rotWithShape="1">
          <a:blip r:embed="rId3">
            <a:alphaModFix/>
          </a:blip>
          <a:srcRect b="0" l="0" r="0" t="0"/>
          <a:stretch/>
        </p:blipFill>
        <p:spPr>
          <a:xfrm>
            <a:off x="5411787" y="5427662"/>
            <a:ext cx="2590800" cy="647700"/>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1" name="Shape 291"/>
        <p:cNvGrpSpPr/>
        <p:nvPr/>
      </p:nvGrpSpPr>
      <p:grpSpPr>
        <a:xfrm>
          <a:off x="0" y="0"/>
          <a:ext cx="0" cy="0"/>
          <a:chOff x="0" y="0"/>
          <a:chExt cx="0" cy="0"/>
        </a:xfrm>
      </p:grpSpPr>
      <p:sp>
        <p:nvSpPr>
          <p:cNvPr id="292" name="Shape 292"/>
          <p:cNvSpPr txBox="1"/>
          <p:nvPr>
            <p:ph idx="1" type="body"/>
          </p:nvPr>
        </p:nvSpPr>
        <p:spPr>
          <a:xfrm>
            <a:off x="458787" y="1955800"/>
            <a:ext cx="8228012" cy="2819400"/>
          </a:xfrm>
          <a:prstGeom prst="rect">
            <a:avLst/>
          </a:prstGeom>
          <a:noFill/>
          <a:ln>
            <a:noFill/>
          </a:ln>
        </p:spPr>
        <p:txBody>
          <a:bodyPr anchorCtr="0" anchor="t" bIns="44450" lIns="90475" rIns="90475" tIns="44450">
            <a:noAutofit/>
          </a:bodyPr>
          <a:lstStyle/>
          <a:p>
            <a:pPr indent="-457200" lvl="0" marL="457200" marR="0" rtl="0" algn="l">
              <a:lnSpc>
                <a:spcPct val="100000"/>
              </a:lnSpc>
              <a:spcBef>
                <a:spcPts val="0"/>
              </a:spcBef>
              <a:spcAft>
                <a:spcPts val="0"/>
              </a:spcAft>
              <a:buClr>
                <a:schemeClr val="accent2"/>
              </a:buClr>
              <a:buSzPct val="25000"/>
              <a:buFont typeface="Arial"/>
              <a:buNone/>
            </a:pPr>
            <a:r>
              <a:rPr b="1" i="0" lang="en-US" sz="2400" u="none" cap="none" strike="noStrike">
                <a:solidFill>
                  <a:schemeClr val="dk1"/>
                </a:solidFill>
                <a:latin typeface="Arial"/>
                <a:ea typeface="Arial"/>
                <a:cs typeface="Arial"/>
                <a:sym typeface="Arial"/>
              </a:rPr>
              <a:t>4.  Using the value of the calculated margin of error, </a:t>
            </a:r>
            <a:r>
              <a:rPr b="1" i="1" lang="en-US" sz="2400" u="none" cap="none" strike="noStrike">
                <a:solidFill>
                  <a:schemeClr val="dk1"/>
                </a:solidFill>
                <a:latin typeface="Arial"/>
                <a:ea typeface="Arial"/>
                <a:cs typeface="Arial"/>
                <a:sym typeface="Arial"/>
              </a:rPr>
              <a:t>E</a:t>
            </a:r>
            <a:r>
              <a:rPr b="1" i="0" lang="en-US" sz="2400" u="none" cap="none" strike="noStrike">
                <a:solidFill>
                  <a:schemeClr val="dk1"/>
                </a:solidFill>
                <a:latin typeface="Arial"/>
                <a:ea typeface="Arial"/>
                <a:cs typeface="Arial"/>
                <a:sym typeface="Arial"/>
              </a:rPr>
              <a:t> and the value of the sample proportion, </a:t>
            </a:r>
            <a:r>
              <a:rPr b="1" i="1" lang="en-US" sz="2400" u="none" cap="none" strike="noStrike">
                <a:solidFill>
                  <a:schemeClr val="hlink"/>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 find the values of </a:t>
            </a:r>
            <a:r>
              <a:rPr b="1" i="0" lang="en-US" sz="2400" u="none" cap="none" strike="noStrike">
                <a:solidFill>
                  <a:schemeClr val="hlink"/>
                </a:solidFill>
                <a:latin typeface="Arial"/>
                <a:ea typeface="Arial"/>
                <a:cs typeface="Arial"/>
                <a:sym typeface="Arial"/>
              </a:rPr>
              <a:t> </a:t>
            </a:r>
            <a:r>
              <a:rPr b="1" i="1" lang="en-US" sz="2400" u="none" cap="none" strike="noStrike">
                <a:solidFill>
                  <a:schemeClr val="hlink"/>
                </a:solidFill>
                <a:latin typeface="Arial"/>
                <a:ea typeface="Arial"/>
                <a:cs typeface="Arial"/>
                <a:sym typeface="Arial"/>
              </a:rPr>
              <a:t>p – E</a:t>
            </a:r>
            <a:r>
              <a:rPr b="1" i="0" lang="en-US" sz="2400" u="none" cap="none" strike="noStrike">
                <a:solidFill>
                  <a:schemeClr val="hlink"/>
                </a:solidFill>
                <a:latin typeface="Arial"/>
                <a:ea typeface="Arial"/>
                <a:cs typeface="Arial"/>
                <a:sym typeface="Arial"/>
              </a:rPr>
              <a:t> </a:t>
            </a:r>
            <a:r>
              <a:rPr b="1" i="0" lang="en-US" sz="2400" u="none" cap="none" strike="noStrike">
                <a:solidFill>
                  <a:schemeClr val="dk1"/>
                </a:solidFill>
                <a:latin typeface="Arial"/>
                <a:ea typeface="Arial"/>
                <a:cs typeface="Arial"/>
                <a:sym typeface="Arial"/>
              </a:rPr>
              <a:t>and </a:t>
            </a:r>
            <a:r>
              <a:rPr b="1" i="1" lang="en-US" sz="2400" u="none" cap="none" strike="noStrike">
                <a:solidFill>
                  <a:schemeClr val="hlink"/>
                </a:solidFill>
                <a:latin typeface="Arial"/>
                <a:ea typeface="Arial"/>
                <a:cs typeface="Arial"/>
                <a:sym typeface="Arial"/>
              </a:rPr>
              <a:t>p + E</a:t>
            </a:r>
            <a:r>
              <a:rPr b="1" i="0" lang="en-US" sz="2400" u="none" cap="none" strike="noStrike">
                <a:solidFill>
                  <a:schemeClr val="dk1"/>
                </a:solidFill>
                <a:latin typeface="Arial"/>
                <a:ea typeface="Arial"/>
                <a:cs typeface="Arial"/>
                <a:sym typeface="Arial"/>
              </a:rPr>
              <a:t>.  Substitute those values in the general format for the confidence interval: </a:t>
            </a:r>
          </a:p>
        </p:txBody>
      </p:sp>
      <p:sp>
        <p:nvSpPr>
          <p:cNvPr id="293" name="Shape 293"/>
          <p:cNvSpPr txBox="1"/>
          <p:nvPr/>
        </p:nvSpPr>
        <p:spPr>
          <a:xfrm>
            <a:off x="6711950" y="1676400"/>
            <a:ext cx="339724" cy="11874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Times New Roman"/>
              <a:buNone/>
            </a:pPr>
            <a:r>
              <a:rPr b="1" i="0" lang="en-US" sz="4000" u="none" cap="none" strike="noStrike">
                <a:solidFill>
                  <a:schemeClr val="hlink"/>
                </a:solidFill>
                <a:latin typeface="Times New Roman"/>
                <a:ea typeface="Times New Roman"/>
                <a:cs typeface="Times New Roman"/>
                <a:sym typeface="Times New Roman"/>
              </a:rPr>
              <a:t> ˆ </a:t>
            </a:r>
          </a:p>
        </p:txBody>
      </p:sp>
      <p:sp>
        <p:nvSpPr>
          <p:cNvPr id="294" name="Shape 294"/>
          <p:cNvSpPr txBox="1"/>
          <p:nvPr/>
        </p:nvSpPr>
        <p:spPr>
          <a:xfrm>
            <a:off x="2414586" y="2032000"/>
            <a:ext cx="339724" cy="11874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Times New Roman"/>
              <a:buNone/>
            </a:pPr>
            <a:r>
              <a:rPr b="1" i="0" lang="en-US" sz="4000" u="none" cap="none" strike="noStrike">
                <a:solidFill>
                  <a:schemeClr val="hlink"/>
                </a:solidFill>
                <a:latin typeface="Times New Roman"/>
                <a:ea typeface="Times New Roman"/>
                <a:cs typeface="Times New Roman"/>
                <a:sym typeface="Times New Roman"/>
              </a:rPr>
              <a:t> ˆ </a:t>
            </a:r>
          </a:p>
        </p:txBody>
      </p:sp>
      <p:sp>
        <p:nvSpPr>
          <p:cNvPr id="295" name="Shape 295"/>
          <p:cNvSpPr txBox="1"/>
          <p:nvPr/>
        </p:nvSpPr>
        <p:spPr>
          <a:xfrm>
            <a:off x="3913187" y="2044700"/>
            <a:ext cx="339724" cy="11874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Times New Roman"/>
              <a:buNone/>
            </a:pPr>
            <a:r>
              <a:rPr b="1" i="0" lang="en-US" sz="4000" u="none" cap="none" strike="noStrike">
                <a:solidFill>
                  <a:schemeClr val="hlink"/>
                </a:solidFill>
                <a:latin typeface="Times New Roman"/>
                <a:ea typeface="Times New Roman"/>
                <a:cs typeface="Times New Roman"/>
                <a:sym typeface="Times New Roman"/>
              </a:rPr>
              <a:t> ˆ </a:t>
            </a:r>
          </a:p>
        </p:txBody>
      </p:sp>
      <p:sp>
        <p:nvSpPr>
          <p:cNvPr id="296" name="Shape 296"/>
          <p:cNvSpPr txBox="1"/>
          <p:nvPr/>
        </p:nvSpPr>
        <p:spPr>
          <a:xfrm>
            <a:off x="2646361" y="3843337"/>
            <a:ext cx="3217861" cy="5191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hlink"/>
              </a:buClr>
              <a:buSzPct val="25000"/>
              <a:buFont typeface="Arial"/>
              <a:buNone/>
            </a:pPr>
            <a:r>
              <a:rPr b="1" i="1" lang="en-US" sz="2800" u="none" cap="none" strike="noStrike">
                <a:solidFill>
                  <a:schemeClr val="hlink"/>
                </a:solidFill>
                <a:latin typeface="Arial"/>
                <a:ea typeface="Arial"/>
                <a:cs typeface="Arial"/>
                <a:sym typeface="Arial"/>
              </a:rPr>
              <a:t>p</a:t>
            </a:r>
            <a:r>
              <a:rPr b="1" i="0" lang="en-US" sz="2800" u="none" cap="none" strike="noStrike">
                <a:solidFill>
                  <a:schemeClr val="hlink"/>
                </a:solidFill>
                <a:latin typeface="Arial"/>
                <a:ea typeface="Arial"/>
                <a:cs typeface="Arial"/>
                <a:sym typeface="Arial"/>
              </a:rPr>
              <a:t> – </a:t>
            </a:r>
            <a:r>
              <a:rPr b="1" i="1" lang="en-US" sz="2800" u="none" cap="none" strike="noStrike">
                <a:solidFill>
                  <a:schemeClr val="hlink"/>
                </a:solidFill>
                <a:latin typeface="Arial"/>
                <a:ea typeface="Arial"/>
                <a:cs typeface="Arial"/>
                <a:sym typeface="Arial"/>
              </a:rPr>
              <a:t>E</a:t>
            </a:r>
            <a:r>
              <a:rPr b="1" i="0" lang="en-US" sz="2800" u="none" cap="none" strike="noStrike">
                <a:solidFill>
                  <a:schemeClr val="hlink"/>
                </a:solidFill>
                <a:latin typeface="Arial"/>
                <a:ea typeface="Arial"/>
                <a:cs typeface="Arial"/>
                <a:sym typeface="Arial"/>
              </a:rPr>
              <a:t>  &lt; </a:t>
            </a:r>
            <a:r>
              <a:rPr b="1" i="1" lang="en-US" sz="2800" u="none" cap="none" strike="noStrike">
                <a:solidFill>
                  <a:schemeClr val="hlink"/>
                </a:solidFill>
                <a:latin typeface="Arial"/>
                <a:ea typeface="Arial"/>
                <a:cs typeface="Arial"/>
                <a:sym typeface="Arial"/>
              </a:rPr>
              <a:t>p </a:t>
            </a:r>
            <a:r>
              <a:rPr b="1" i="0" lang="en-US" sz="2800" u="none" cap="none" strike="noStrike">
                <a:solidFill>
                  <a:schemeClr val="hlink"/>
                </a:solidFill>
                <a:latin typeface="Arial"/>
                <a:ea typeface="Arial"/>
                <a:cs typeface="Arial"/>
                <a:sym typeface="Arial"/>
              </a:rPr>
              <a:t> &lt; </a:t>
            </a:r>
            <a:r>
              <a:rPr b="1" i="1" lang="en-US" sz="2800" u="none" cap="none" strike="noStrike">
                <a:solidFill>
                  <a:schemeClr val="hlink"/>
                </a:solidFill>
                <a:latin typeface="Arial"/>
                <a:ea typeface="Arial"/>
                <a:cs typeface="Arial"/>
                <a:sym typeface="Arial"/>
              </a:rPr>
              <a:t>p</a:t>
            </a:r>
            <a:r>
              <a:rPr b="1" i="0" lang="en-US" sz="2800" u="none" cap="none" strike="noStrike">
                <a:solidFill>
                  <a:schemeClr val="hlink"/>
                </a:solidFill>
                <a:latin typeface="Arial"/>
                <a:ea typeface="Arial"/>
                <a:cs typeface="Arial"/>
                <a:sym typeface="Arial"/>
              </a:rPr>
              <a:t>  + </a:t>
            </a:r>
            <a:r>
              <a:rPr b="1" i="1" lang="en-US" sz="2800" u="none" cap="none" strike="noStrike">
                <a:solidFill>
                  <a:schemeClr val="hlink"/>
                </a:solidFill>
                <a:latin typeface="Arial"/>
                <a:ea typeface="Arial"/>
                <a:cs typeface="Arial"/>
                <a:sym typeface="Arial"/>
              </a:rPr>
              <a:t>E</a:t>
            </a:r>
          </a:p>
        </p:txBody>
      </p:sp>
      <p:sp>
        <p:nvSpPr>
          <p:cNvPr id="297" name="Shape 297"/>
          <p:cNvSpPr txBox="1"/>
          <p:nvPr/>
        </p:nvSpPr>
        <p:spPr>
          <a:xfrm>
            <a:off x="2667000" y="3217861"/>
            <a:ext cx="339724" cy="11874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Times New Roman"/>
              <a:buNone/>
            </a:pPr>
            <a:r>
              <a:rPr b="1" i="0" lang="en-US" sz="4000" u="none" cap="none" strike="noStrike">
                <a:solidFill>
                  <a:schemeClr val="hlink"/>
                </a:solidFill>
                <a:latin typeface="Times New Roman"/>
                <a:ea typeface="Times New Roman"/>
                <a:cs typeface="Times New Roman"/>
                <a:sym typeface="Times New Roman"/>
              </a:rPr>
              <a:t> ˆ </a:t>
            </a:r>
          </a:p>
        </p:txBody>
      </p:sp>
      <p:sp>
        <p:nvSpPr>
          <p:cNvPr id="298" name="Shape 298"/>
          <p:cNvSpPr txBox="1"/>
          <p:nvPr/>
        </p:nvSpPr>
        <p:spPr>
          <a:xfrm>
            <a:off x="4762500" y="3219450"/>
            <a:ext cx="339724" cy="11874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Times New Roman"/>
              <a:buNone/>
            </a:pPr>
            <a:r>
              <a:rPr b="1" i="0" lang="en-US" sz="4000" u="none" cap="none" strike="noStrike">
                <a:solidFill>
                  <a:schemeClr val="hlink"/>
                </a:solidFill>
                <a:latin typeface="Times New Roman"/>
                <a:ea typeface="Times New Roman"/>
                <a:cs typeface="Times New Roman"/>
                <a:sym typeface="Times New Roman"/>
              </a:rPr>
              <a:t> ˆ </a:t>
            </a:r>
          </a:p>
        </p:txBody>
      </p:sp>
      <p:sp>
        <p:nvSpPr>
          <p:cNvPr id="299" name="Shape 299"/>
          <p:cNvSpPr txBox="1"/>
          <p:nvPr/>
        </p:nvSpPr>
        <p:spPr>
          <a:xfrm>
            <a:off x="457200" y="5140325"/>
            <a:ext cx="8153399" cy="822324"/>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5.  Round the resulting confidence interval limits to three significant digits.</a:t>
            </a:r>
          </a:p>
        </p:txBody>
      </p:sp>
      <p:sp>
        <p:nvSpPr>
          <p:cNvPr id="300" name="Shape 300"/>
          <p:cNvSpPr txBox="1"/>
          <p:nvPr>
            <p:ph type="title"/>
          </p:nvPr>
        </p:nvSpPr>
        <p:spPr>
          <a:xfrm>
            <a:off x="495300" y="304800"/>
            <a:ext cx="8153399" cy="11175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Procedure for Constructing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a Confidence Interval for </a:t>
            </a:r>
            <a:r>
              <a:rPr b="1" i="1" lang="en-US" sz="4000" u="none" cap="none" strike="noStrike">
                <a:solidFill>
                  <a:srgbClr val="008000"/>
                </a:solidFill>
                <a:latin typeface="Arial"/>
                <a:ea typeface="Arial"/>
                <a:cs typeface="Arial"/>
                <a:sym typeface="Arial"/>
              </a:rPr>
              <a:t>p - </a:t>
            </a:r>
            <a:r>
              <a:rPr b="1" i="0" lang="en-US" sz="4000" u="none" cap="none" strike="noStrike">
                <a:solidFill>
                  <a:srgbClr val="008000"/>
                </a:solidFill>
                <a:latin typeface="Arial"/>
                <a:ea typeface="Arial"/>
                <a:cs typeface="Arial"/>
                <a:sym typeface="Arial"/>
              </a:rPr>
              <a:t>cont</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4" name="Shape 304"/>
        <p:cNvGrpSpPr/>
        <p:nvPr/>
      </p:nvGrpSpPr>
      <p:grpSpPr>
        <a:xfrm>
          <a:off x="0" y="0"/>
          <a:ext cx="0" cy="0"/>
          <a:chOff x="0" y="0"/>
          <a:chExt cx="0" cy="0"/>
        </a:xfrm>
      </p:grpSpPr>
      <p:sp>
        <p:nvSpPr>
          <p:cNvPr id="305" name="Shape 305"/>
          <p:cNvSpPr txBox="1"/>
          <p:nvPr>
            <p:ph type="title"/>
          </p:nvPr>
        </p:nvSpPr>
        <p:spPr>
          <a:xfrm>
            <a:off x="457200" y="142875"/>
            <a:ext cx="8305799" cy="552449"/>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306" name="Shape 306"/>
          <p:cNvSpPr txBox="1"/>
          <p:nvPr>
            <p:ph idx="1" type="body"/>
          </p:nvPr>
        </p:nvSpPr>
        <p:spPr>
          <a:xfrm>
            <a:off x="520700" y="2698750"/>
            <a:ext cx="8170861" cy="3871912"/>
          </a:xfrm>
          <a:prstGeom prst="rect">
            <a:avLst/>
          </a:prstGeom>
          <a:noFill/>
          <a:ln>
            <a:noFill/>
          </a:ln>
        </p:spPr>
        <p:txBody>
          <a:bodyPr anchorCtr="0" anchor="t" bIns="44450" lIns="90475" rIns="90475" tIns="44450">
            <a:noAutofit/>
          </a:bodyPr>
          <a:lstStyle/>
          <a:p>
            <a:pPr indent="-406400" lvl="0" marL="406400" marR="0" rtl="0" algn="l">
              <a:lnSpc>
                <a:spcPct val="100000"/>
              </a:lnSpc>
              <a:spcBef>
                <a:spcPts val="0"/>
              </a:spcBef>
              <a:spcAft>
                <a:spcPts val="0"/>
              </a:spcAft>
              <a:buClr>
                <a:schemeClr val="accent2"/>
              </a:buClr>
              <a:buSzPct val="25000"/>
              <a:buFont typeface="Arial"/>
              <a:buNone/>
            </a:pPr>
            <a:r>
              <a:rPr b="1" i="0" lang="en-US" sz="2400" u="none" cap="none" strike="noStrike">
                <a:solidFill>
                  <a:schemeClr val="dk1"/>
                </a:solidFill>
                <a:latin typeface="Arial"/>
                <a:ea typeface="Arial"/>
                <a:cs typeface="Arial"/>
                <a:sym typeface="Arial"/>
              </a:rPr>
              <a:t>a.	Find the margin of error E that corresponds to a 95% confidence level.</a:t>
            </a:r>
          </a:p>
          <a:p>
            <a:pPr indent="-406400" lvl="0" marL="406400" marR="0" rtl="0" algn="l">
              <a:lnSpc>
                <a:spcPct val="100000"/>
              </a:lnSpc>
              <a:spcBef>
                <a:spcPts val="480"/>
              </a:spcBef>
              <a:spcAft>
                <a:spcPts val="0"/>
              </a:spcAft>
              <a:buClr>
                <a:schemeClr val="accent2"/>
              </a:buClr>
              <a:buSzPct val="25000"/>
              <a:buFont typeface="Arial"/>
              <a:buNone/>
            </a:pPr>
            <a:r>
              <a:rPr b="1" i="0" lang="en-US" sz="2400" u="none" cap="none" strike="noStrike">
                <a:solidFill>
                  <a:schemeClr val="dk1"/>
                </a:solidFill>
                <a:latin typeface="Arial"/>
                <a:ea typeface="Arial"/>
                <a:cs typeface="Arial"/>
                <a:sym typeface="Arial"/>
              </a:rPr>
              <a:t>b.	Find the 95% confidence interval estimate of the population proportion </a:t>
            </a:r>
            <a:r>
              <a:rPr b="1" i="1" lang="en-US" sz="2400" u="none" cap="none" strike="noStrike">
                <a:solidFill>
                  <a:schemeClr val="dk1"/>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a:t>
            </a:r>
          </a:p>
          <a:p>
            <a:pPr indent="-406400" lvl="0" marL="406400" marR="0" rtl="0" algn="l">
              <a:lnSpc>
                <a:spcPct val="100000"/>
              </a:lnSpc>
              <a:spcBef>
                <a:spcPts val="480"/>
              </a:spcBef>
              <a:spcAft>
                <a:spcPts val="0"/>
              </a:spcAft>
              <a:buClr>
                <a:schemeClr val="accent2"/>
              </a:buClr>
              <a:buSzPct val="25000"/>
              <a:buFont typeface="Arial"/>
              <a:buNone/>
            </a:pPr>
            <a:r>
              <a:rPr b="1" i="0" lang="en-US" sz="2400" u="none" cap="none" strike="noStrike">
                <a:solidFill>
                  <a:schemeClr val="dk1"/>
                </a:solidFill>
                <a:latin typeface="Arial"/>
                <a:ea typeface="Arial"/>
                <a:cs typeface="Arial"/>
                <a:sym typeface="Arial"/>
              </a:rPr>
              <a:t>c.	Based on the results, can we safely conclude that the majority of adults believe in global warming?</a:t>
            </a:r>
          </a:p>
          <a:p>
            <a:pPr indent="-406400" lvl="0" marL="406400" marR="0" rtl="0" algn="l">
              <a:lnSpc>
                <a:spcPct val="100000"/>
              </a:lnSpc>
              <a:spcBef>
                <a:spcPts val="480"/>
              </a:spcBef>
              <a:spcAft>
                <a:spcPts val="0"/>
              </a:spcAft>
              <a:buClr>
                <a:schemeClr val="accent2"/>
              </a:buClr>
              <a:buSzPct val="25000"/>
              <a:buFont typeface="Arial"/>
              <a:buNone/>
            </a:pPr>
            <a:r>
              <a:rPr b="1" i="0" lang="en-US" sz="2400" u="none" cap="none" strike="noStrike">
                <a:solidFill>
                  <a:schemeClr val="dk1"/>
                </a:solidFill>
                <a:latin typeface="Arial"/>
                <a:ea typeface="Arial"/>
                <a:cs typeface="Arial"/>
                <a:sym typeface="Arial"/>
              </a:rPr>
              <a:t>d.	Assuming that you are a newspaper reporter, write a brief statement that accurately describes the results and includes all of the relevant information.</a:t>
            </a:r>
          </a:p>
        </p:txBody>
      </p:sp>
      <p:sp>
        <p:nvSpPr>
          <p:cNvPr id="307" name="Shape 307"/>
          <p:cNvSpPr txBox="1"/>
          <p:nvPr/>
        </p:nvSpPr>
        <p:spPr>
          <a:xfrm>
            <a:off x="1508125" y="3017836"/>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08" name="Shape 308"/>
          <p:cNvSpPr txBox="1"/>
          <p:nvPr/>
        </p:nvSpPr>
        <p:spPr>
          <a:xfrm>
            <a:off x="1736725" y="2989261"/>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09" name="Shape 309"/>
          <p:cNvSpPr txBox="1"/>
          <p:nvPr/>
        </p:nvSpPr>
        <p:spPr>
          <a:xfrm>
            <a:off x="512762" y="3513137"/>
            <a:ext cx="265111" cy="85566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 </a:t>
            </a:r>
          </a:p>
          <a:p>
            <a:pPr indent="0" lvl="0" marL="0" marR="0" rtl="0" algn="l">
              <a:lnSpc>
                <a:spcPct val="100000"/>
              </a:lnSpc>
              <a:spcBef>
                <a:spcPts val="0"/>
              </a:spcBef>
              <a:spcAft>
                <a:spcPts val="0"/>
              </a:spcAft>
              <a:buNone/>
            </a:pPr>
            <a:r>
              <a:t/>
            </a:r>
            <a:endParaRPr b="1" i="0" sz="2400" u="none" cap="none" strike="noStrike">
              <a:solidFill>
                <a:schemeClr val="dk2"/>
              </a:solidFill>
              <a:latin typeface="Arial"/>
              <a:ea typeface="Arial"/>
              <a:cs typeface="Arial"/>
              <a:sym typeface="Arial"/>
            </a:endParaRPr>
          </a:p>
        </p:txBody>
      </p:sp>
      <p:sp>
        <p:nvSpPr>
          <p:cNvPr id="310" name="Shape 310"/>
          <p:cNvSpPr txBox="1"/>
          <p:nvPr/>
        </p:nvSpPr>
        <p:spPr>
          <a:xfrm>
            <a:off x="574675" y="833437"/>
            <a:ext cx="8170861" cy="2432049"/>
          </a:xfrm>
          <a:prstGeom prst="rect">
            <a:avLst/>
          </a:prstGeom>
          <a:noFill/>
          <a:ln>
            <a:noFill/>
          </a:ln>
        </p:spPr>
        <p:txBody>
          <a:bodyPr anchorCtr="0" anchor="t" bIns="44450" lIns="90475" rIns="90475" tIns="44450">
            <a:noAutofit/>
          </a:bodyPr>
          <a:lstStyle/>
          <a:p>
            <a:pPr indent="-11112" lvl="0" marL="11112"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In the</a:t>
            </a:r>
            <a:r>
              <a:rPr b="1" i="0" lang="en-US" sz="2400" u="none" cap="none" strike="noStrike">
                <a:solidFill>
                  <a:schemeClr val="dk1"/>
                </a:solidFill>
                <a:latin typeface="Helvetica Neue"/>
                <a:ea typeface="Helvetica Neue"/>
                <a:cs typeface="Helvetica Neue"/>
                <a:sym typeface="Helvetica Neue"/>
              </a:rPr>
              <a:t> </a:t>
            </a:r>
            <a:r>
              <a:rPr b="1" i="0" lang="en-US" sz="2400" u="none" cap="none" strike="noStrike">
                <a:solidFill>
                  <a:schemeClr val="dk1"/>
                </a:solidFill>
                <a:latin typeface="Arial"/>
                <a:ea typeface="Arial"/>
                <a:cs typeface="Arial"/>
                <a:sym typeface="Arial"/>
              </a:rPr>
              <a:t>Chapter Problem we noted that a Pew Research Center poll of 1501 randomly selected U.S. adults showed that 70% of the respondents believe in global warming.</a:t>
            </a:r>
            <a:r>
              <a:rPr b="1" i="0" lang="en-US" sz="2400" u="none" cap="none" strike="noStrike">
                <a:solidFill>
                  <a:schemeClr val="dk1"/>
                </a:solidFill>
                <a:latin typeface="Helvetica Neue"/>
                <a:ea typeface="Helvetica Neue"/>
                <a:cs typeface="Helvetica Neue"/>
                <a:sym typeface="Helvetica Neue"/>
              </a:rPr>
              <a:t> </a:t>
            </a:r>
            <a:r>
              <a:rPr b="1" i="0" lang="en-US" sz="2400" u="none" cap="none" strike="noStrike">
                <a:solidFill>
                  <a:schemeClr val="dk1"/>
                </a:solidFill>
                <a:latin typeface="Arial"/>
                <a:ea typeface="Arial"/>
                <a:cs typeface="Arial"/>
                <a:sym typeface="Arial"/>
              </a:rPr>
              <a:t>The sample results are </a:t>
            </a:r>
            <a:r>
              <a:rPr b="1" i="1" lang="en-US" sz="2400" u="none" cap="none" strike="noStrike">
                <a:solidFill>
                  <a:schemeClr val="dk1"/>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 1501, and</a:t>
            </a:r>
          </a:p>
        </p:txBody>
      </p:sp>
      <p:pic>
        <p:nvPicPr>
          <p:cNvPr id="311" name="Shape 311"/>
          <p:cNvPicPr preferRelativeResize="0"/>
          <p:nvPr/>
        </p:nvPicPr>
        <p:blipFill rotWithShape="1">
          <a:blip r:embed="rId3">
            <a:alphaModFix/>
          </a:blip>
          <a:srcRect b="0" l="0" r="0" t="0"/>
          <a:stretch/>
        </p:blipFill>
        <p:spPr>
          <a:xfrm>
            <a:off x="7550150" y="1973261"/>
            <a:ext cx="1143000" cy="368299"/>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5" name="Shape 315"/>
        <p:cNvGrpSpPr/>
        <p:nvPr/>
      </p:nvGrpSpPr>
      <p:grpSpPr>
        <a:xfrm>
          <a:off x="0" y="0"/>
          <a:ext cx="0" cy="0"/>
          <a:chOff x="0" y="0"/>
          <a:chExt cx="0" cy="0"/>
        </a:xfrm>
      </p:grpSpPr>
      <p:sp>
        <p:nvSpPr>
          <p:cNvPr id="316" name="Shape 316"/>
          <p:cNvSpPr txBox="1"/>
          <p:nvPr>
            <p:ph idx="1" type="body"/>
          </p:nvPr>
        </p:nvSpPr>
        <p:spPr>
          <a:xfrm>
            <a:off x="533400" y="881062"/>
            <a:ext cx="7772400" cy="2379661"/>
          </a:xfrm>
          <a:prstGeom prst="rect">
            <a:avLst/>
          </a:prstGeom>
          <a:noFill/>
          <a:ln>
            <a:noFill/>
          </a:ln>
        </p:spPr>
        <p:txBody>
          <a:bodyPr anchorCtr="0" anchor="t" bIns="44450" lIns="90475" rIns="90475" tIns="44450">
            <a:noAutofit/>
          </a:bodyPr>
          <a:lstStyle/>
          <a:p>
            <a:pPr indent="-11112" lvl="0" marL="11112" marR="0" rtl="0" algn="l">
              <a:lnSpc>
                <a:spcPct val="88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Requirement check: simple random sample; fixed number of trials, 1501; trials are independent; two categories of outcomes (believes or does not); probability remains constant. Note: number of successes and failures are both at least 5.</a:t>
            </a:r>
          </a:p>
        </p:txBody>
      </p:sp>
      <p:sp>
        <p:nvSpPr>
          <p:cNvPr id="317" name="Shape 317"/>
          <p:cNvSpPr txBox="1"/>
          <p:nvPr/>
        </p:nvSpPr>
        <p:spPr>
          <a:xfrm>
            <a:off x="1914525" y="2528886"/>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18" name="Shape 318"/>
          <p:cNvSpPr txBox="1"/>
          <p:nvPr/>
        </p:nvSpPr>
        <p:spPr>
          <a:xfrm>
            <a:off x="1584325" y="3281362"/>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19" name="Shape 319"/>
          <p:cNvSpPr txBox="1"/>
          <p:nvPr/>
        </p:nvSpPr>
        <p:spPr>
          <a:xfrm>
            <a:off x="1812925" y="3252786"/>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20" name="Shape 320"/>
          <p:cNvSpPr txBox="1"/>
          <p:nvPr/>
        </p:nvSpPr>
        <p:spPr>
          <a:xfrm>
            <a:off x="588962" y="3776662"/>
            <a:ext cx="265111" cy="85566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 </a:t>
            </a:r>
          </a:p>
          <a:p>
            <a:pPr indent="0" lvl="0" marL="0" marR="0" rtl="0" algn="l">
              <a:lnSpc>
                <a:spcPct val="100000"/>
              </a:lnSpc>
              <a:spcBef>
                <a:spcPts val="0"/>
              </a:spcBef>
              <a:spcAft>
                <a:spcPts val="0"/>
              </a:spcAft>
              <a:buNone/>
            </a:pPr>
            <a:r>
              <a:t/>
            </a:r>
            <a:endParaRPr b="1" i="0" sz="2400" u="none" cap="none" strike="noStrike">
              <a:solidFill>
                <a:schemeClr val="dk2"/>
              </a:solidFill>
              <a:latin typeface="Arial"/>
              <a:ea typeface="Arial"/>
              <a:cs typeface="Arial"/>
              <a:sym typeface="Arial"/>
            </a:endParaRPr>
          </a:p>
        </p:txBody>
      </p:sp>
      <p:sp>
        <p:nvSpPr>
          <p:cNvPr id="321" name="Shape 321"/>
          <p:cNvSpPr txBox="1"/>
          <p:nvPr/>
        </p:nvSpPr>
        <p:spPr>
          <a:xfrm>
            <a:off x="1965325" y="4391025"/>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22" name="Shape 322"/>
          <p:cNvSpPr txBox="1"/>
          <p:nvPr/>
        </p:nvSpPr>
        <p:spPr>
          <a:xfrm>
            <a:off x="669925" y="4819650"/>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23" name="Shape 323"/>
          <p:cNvSpPr txBox="1"/>
          <p:nvPr/>
        </p:nvSpPr>
        <p:spPr>
          <a:xfrm>
            <a:off x="457200" y="155575"/>
            <a:ext cx="8305799" cy="490537"/>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324" name="Shape 324"/>
          <p:cNvSpPr txBox="1"/>
          <p:nvPr/>
        </p:nvSpPr>
        <p:spPr>
          <a:xfrm>
            <a:off x="673100" y="3290887"/>
            <a:ext cx="8180387" cy="2379661"/>
          </a:xfrm>
          <a:prstGeom prst="rect">
            <a:avLst/>
          </a:prstGeom>
          <a:noFill/>
          <a:ln>
            <a:noFill/>
          </a:ln>
        </p:spPr>
        <p:txBody>
          <a:bodyPr anchorCtr="0" anchor="t" bIns="44450" lIns="90475" rIns="90475" tIns="44450">
            <a:noAutofit/>
          </a:bodyPr>
          <a:lstStyle/>
          <a:p>
            <a:pPr indent="-406400" lvl="0" marL="406400" marR="0" rtl="0" algn="l">
              <a:lnSpc>
                <a:spcPct val="88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a:t>
            </a:r>
            <a:r>
              <a:rPr b="0" i="0"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Use the formula to find the margin of error.</a:t>
            </a:r>
          </a:p>
        </p:txBody>
      </p:sp>
      <p:pic>
        <p:nvPicPr>
          <p:cNvPr id="325" name="Shape 325"/>
          <p:cNvPicPr preferRelativeResize="0"/>
          <p:nvPr/>
        </p:nvPicPr>
        <p:blipFill rotWithShape="1">
          <a:blip r:embed="rId3">
            <a:alphaModFix/>
          </a:blip>
          <a:srcRect b="0" l="0" r="0" t="0"/>
          <a:stretch/>
        </p:blipFill>
        <p:spPr>
          <a:xfrm>
            <a:off x="1192212" y="4237037"/>
            <a:ext cx="6567486" cy="1879599"/>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9" name="Shape 329"/>
        <p:cNvGrpSpPr/>
        <p:nvPr/>
      </p:nvGrpSpPr>
      <p:grpSpPr>
        <a:xfrm>
          <a:off x="0" y="0"/>
          <a:ext cx="0" cy="0"/>
          <a:chOff x="0" y="0"/>
          <a:chExt cx="0" cy="0"/>
        </a:xfrm>
      </p:grpSpPr>
      <p:sp>
        <p:nvSpPr>
          <p:cNvPr id="330" name="Shape 330"/>
          <p:cNvSpPr txBox="1"/>
          <p:nvPr>
            <p:ph idx="1" type="body"/>
          </p:nvPr>
        </p:nvSpPr>
        <p:spPr>
          <a:xfrm>
            <a:off x="533400" y="885825"/>
            <a:ext cx="7772400" cy="714374"/>
          </a:xfrm>
          <a:prstGeom prst="rect">
            <a:avLst/>
          </a:prstGeom>
          <a:noFill/>
          <a:ln>
            <a:noFill/>
          </a:ln>
        </p:spPr>
        <p:txBody>
          <a:bodyPr anchorCtr="0" anchor="t" bIns="44450" lIns="90475" rIns="90475" tIns="44450">
            <a:noAutofit/>
          </a:bodyPr>
          <a:lstStyle/>
          <a:p>
            <a:pPr indent="-406400" lvl="0" marL="406400" marR="0" rtl="0" algn="l">
              <a:lnSpc>
                <a:spcPct val="88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b)</a:t>
            </a:r>
            <a:r>
              <a:rPr b="0" i="0"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The 95% confidence interval:</a:t>
            </a:r>
          </a:p>
        </p:txBody>
      </p:sp>
      <p:sp>
        <p:nvSpPr>
          <p:cNvPr id="331" name="Shape 331"/>
          <p:cNvSpPr txBox="1"/>
          <p:nvPr/>
        </p:nvSpPr>
        <p:spPr>
          <a:xfrm>
            <a:off x="2143125" y="2884486"/>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32" name="Shape 332"/>
          <p:cNvSpPr txBox="1"/>
          <p:nvPr/>
        </p:nvSpPr>
        <p:spPr>
          <a:xfrm>
            <a:off x="1812925" y="3498850"/>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33" name="Shape 333"/>
          <p:cNvSpPr txBox="1"/>
          <p:nvPr/>
        </p:nvSpPr>
        <p:spPr>
          <a:xfrm>
            <a:off x="2041525" y="3470275"/>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34" name="Shape 334"/>
          <p:cNvSpPr txBox="1"/>
          <p:nvPr/>
        </p:nvSpPr>
        <p:spPr>
          <a:xfrm>
            <a:off x="817562" y="3994150"/>
            <a:ext cx="265111" cy="85566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 </a:t>
            </a:r>
          </a:p>
          <a:p>
            <a:pPr indent="0" lvl="0" marL="0" marR="0" rtl="0" algn="l">
              <a:lnSpc>
                <a:spcPct val="100000"/>
              </a:lnSpc>
              <a:spcBef>
                <a:spcPts val="0"/>
              </a:spcBef>
              <a:spcAft>
                <a:spcPts val="0"/>
              </a:spcAft>
              <a:buNone/>
            </a:pPr>
            <a:r>
              <a:t/>
            </a:r>
            <a:endParaRPr b="1" i="0" sz="2400" u="none" cap="none" strike="noStrike">
              <a:solidFill>
                <a:schemeClr val="dk2"/>
              </a:solidFill>
              <a:latin typeface="Arial"/>
              <a:ea typeface="Arial"/>
              <a:cs typeface="Arial"/>
              <a:sym typeface="Arial"/>
            </a:endParaRPr>
          </a:p>
        </p:txBody>
      </p:sp>
      <p:sp>
        <p:nvSpPr>
          <p:cNvPr id="335" name="Shape 335"/>
          <p:cNvSpPr txBox="1"/>
          <p:nvPr/>
        </p:nvSpPr>
        <p:spPr>
          <a:xfrm>
            <a:off x="2193925" y="4608512"/>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36" name="Shape 336"/>
          <p:cNvSpPr txBox="1"/>
          <p:nvPr/>
        </p:nvSpPr>
        <p:spPr>
          <a:xfrm>
            <a:off x="593725" y="4694237"/>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37" name="Shape 337"/>
          <p:cNvSpPr txBox="1"/>
          <p:nvPr/>
        </p:nvSpPr>
        <p:spPr>
          <a:xfrm>
            <a:off x="457200" y="168275"/>
            <a:ext cx="8305799" cy="392112"/>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pic>
        <p:nvPicPr>
          <p:cNvPr id="338" name="Shape 338"/>
          <p:cNvPicPr preferRelativeResize="0"/>
          <p:nvPr/>
        </p:nvPicPr>
        <p:blipFill rotWithShape="1">
          <a:blip r:embed="rId3">
            <a:alphaModFix/>
          </a:blip>
          <a:srcRect b="0" l="0" r="0" t="0"/>
          <a:stretch/>
        </p:blipFill>
        <p:spPr>
          <a:xfrm>
            <a:off x="2860675" y="1800225"/>
            <a:ext cx="3352799" cy="533399"/>
          </a:xfrm>
          <a:prstGeom prst="rect">
            <a:avLst/>
          </a:prstGeom>
          <a:noFill/>
          <a:ln>
            <a:noFill/>
          </a:ln>
        </p:spPr>
      </p:pic>
      <p:pic>
        <p:nvPicPr>
          <p:cNvPr id="339" name="Shape 339"/>
          <p:cNvPicPr preferRelativeResize="0"/>
          <p:nvPr/>
        </p:nvPicPr>
        <p:blipFill rotWithShape="1">
          <a:blip r:embed="rId4">
            <a:alphaModFix/>
          </a:blip>
          <a:srcRect b="0" l="0" r="0" t="0"/>
          <a:stretch/>
        </p:blipFill>
        <p:spPr>
          <a:xfrm>
            <a:off x="930275" y="2732086"/>
            <a:ext cx="7164386" cy="457200"/>
          </a:xfrm>
          <a:prstGeom prst="rect">
            <a:avLst/>
          </a:prstGeom>
          <a:noFill/>
          <a:ln>
            <a:noFill/>
          </a:ln>
        </p:spPr>
      </p:pic>
      <p:pic>
        <p:nvPicPr>
          <p:cNvPr id="340" name="Shape 340"/>
          <p:cNvPicPr preferRelativeResize="0"/>
          <p:nvPr/>
        </p:nvPicPr>
        <p:blipFill rotWithShape="1">
          <a:blip r:embed="rId5">
            <a:alphaModFix/>
          </a:blip>
          <a:srcRect b="0" l="0" r="0" t="0"/>
          <a:stretch/>
        </p:blipFill>
        <p:spPr>
          <a:xfrm>
            <a:off x="2846386" y="3597275"/>
            <a:ext cx="3301999" cy="457200"/>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4" name="Shape 344"/>
        <p:cNvGrpSpPr/>
        <p:nvPr/>
      </p:nvGrpSpPr>
      <p:grpSpPr>
        <a:xfrm>
          <a:off x="0" y="0"/>
          <a:ext cx="0" cy="0"/>
          <a:chOff x="0" y="0"/>
          <a:chExt cx="0" cy="0"/>
        </a:xfrm>
      </p:grpSpPr>
      <p:sp>
        <p:nvSpPr>
          <p:cNvPr id="345" name="Shape 345"/>
          <p:cNvSpPr txBox="1"/>
          <p:nvPr>
            <p:ph idx="1" type="body"/>
          </p:nvPr>
        </p:nvSpPr>
        <p:spPr>
          <a:xfrm>
            <a:off x="609600" y="862012"/>
            <a:ext cx="7772400" cy="5387974"/>
          </a:xfrm>
          <a:prstGeom prst="rect">
            <a:avLst/>
          </a:prstGeom>
          <a:noFill/>
          <a:ln>
            <a:noFill/>
          </a:ln>
        </p:spPr>
        <p:txBody>
          <a:bodyPr anchorCtr="0" anchor="t" bIns="44450" lIns="90475" rIns="90475" tIns="44450">
            <a:noAutofit/>
          </a:bodyPr>
          <a:lstStyle/>
          <a:p>
            <a:pPr indent="-457200" lvl="0" marL="457200" marR="0" rtl="0" algn="l">
              <a:lnSpc>
                <a:spcPct val="98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c)	Based on the confidence interval obtained in part (b), it does appear that the proportion of adults who believe in global warming is greater than 0.5 (or 50%), so we can safely conclude that the majority of adults believe in global warming. Because the limits of 0.677 and 0.723 are likely to contain the true population proportion, it appears that the population proportion is a value greater than 0.5.</a:t>
            </a:r>
          </a:p>
          <a:p>
            <a:pPr indent="-342900" lvl="0" marL="342900" marR="0" rtl="0" algn="l">
              <a:lnSpc>
                <a:spcPct val="100000"/>
              </a:lnSpc>
              <a:spcBef>
                <a:spcPts val="560"/>
              </a:spcBef>
              <a:spcAft>
                <a:spcPts val="0"/>
              </a:spcAft>
              <a:buClr>
                <a:schemeClr val="accent2"/>
              </a:buClr>
              <a:buSzPct val="100000"/>
              <a:buFont typeface="Arial"/>
              <a:buNone/>
            </a:pPr>
            <a:r>
              <a:t/>
            </a:r>
            <a:endParaRPr b="1" i="0" sz="2800" u="none" cap="none" strike="noStrike">
              <a:solidFill>
                <a:schemeClr val="dk1"/>
              </a:solidFill>
              <a:latin typeface="Arial"/>
              <a:ea typeface="Arial"/>
              <a:cs typeface="Arial"/>
              <a:sym typeface="Arial"/>
            </a:endParaRPr>
          </a:p>
        </p:txBody>
      </p:sp>
      <p:sp>
        <p:nvSpPr>
          <p:cNvPr id="346" name="Shape 346"/>
          <p:cNvSpPr txBox="1"/>
          <p:nvPr/>
        </p:nvSpPr>
        <p:spPr>
          <a:xfrm>
            <a:off x="1838325" y="2528886"/>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47" name="Shape 347"/>
          <p:cNvSpPr txBox="1"/>
          <p:nvPr/>
        </p:nvSpPr>
        <p:spPr>
          <a:xfrm>
            <a:off x="1508125" y="3143250"/>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48" name="Shape 348"/>
          <p:cNvSpPr txBox="1"/>
          <p:nvPr/>
        </p:nvSpPr>
        <p:spPr>
          <a:xfrm>
            <a:off x="1736725" y="3114675"/>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49" name="Shape 349"/>
          <p:cNvSpPr txBox="1"/>
          <p:nvPr/>
        </p:nvSpPr>
        <p:spPr>
          <a:xfrm>
            <a:off x="512762" y="3638550"/>
            <a:ext cx="265111" cy="85566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 </a:t>
            </a:r>
          </a:p>
          <a:p>
            <a:pPr indent="0" lvl="0" marL="0" marR="0" rtl="0" algn="l">
              <a:lnSpc>
                <a:spcPct val="100000"/>
              </a:lnSpc>
              <a:spcBef>
                <a:spcPts val="0"/>
              </a:spcBef>
              <a:spcAft>
                <a:spcPts val="0"/>
              </a:spcAft>
              <a:buNone/>
            </a:pPr>
            <a:r>
              <a:t/>
            </a:r>
            <a:endParaRPr b="1" i="0" sz="2400" u="none" cap="none" strike="noStrike">
              <a:solidFill>
                <a:schemeClr val="dk2"/>
              </a:solidFill>
              <a:latin typeface="Arial"/>
              <a:ea typeface="Arial"/>
              <a:cs typeface="Arial"/>
              <a:sym typeface="Arial"/>
            </a:endParaRPr>
          </a:p>
        </p:txBody>
      </p:sp>
      <p:sp>
        <p:nvSpPr>
          <p:cNvPr id="350" name="Shape 350"/>
          <p:cNvSpPr txBox="1"/>
          <p:nvPr/>
        </p:nvSpPr>
        <p:spPr>
          <a:xfrm>
            <a:off x="1889125" y="4252912"/>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51" name="Shape 351"/>
          <p:cNvSpPr txBox="1"/>
          <p:nvPr/>
        </p:nvSpPr>
        <p:spPr>
          <a:xfrm>
            <a:off x="593725" y="4819650"/>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52" name="Shape 352"/>
          <p:cNvSpPr txBox="1"/>
          <p:nvPr/>
        </p:nvSpPr>
        <p:spPr>
          <a:xfrm>
            <a:off x="457200" y="180975"/>
            <a:ext cx="8305799" cy="503236"/>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6" name="Shape 356"/>
        <p:cNvGrpSpPr/>
        <p:nvPr/>
      </p:nvGrpSpPr>
      <p:grpSpPr>
        <a:xfrm>
          <a:off x="0" y="0"/>
          <a:ext cx="0" cy="0"/>
          <a:chOff x="0" y="0"/>
          <a:chExt cx="0" cy="0"/>
        </a:xfrm>
      </p:grpSpPr>
      <p:sp>
        <p:nvSpPr>
          <p:cNvPr id="357" name="Shape 357"/>
          <p:cNvSpPr txBox="1"/>
          <p:nvPr>
            <p:ph idx="1" type="body"/>
          </p:nvPr>
        </p:nvSpPr>
        <p:spPr>
          <a:xfrm>
            <a:off x="609600" y="862012"/>
            <a:ext cx="7772400" cy="5548312"/>
          </a:xfrm>
          <a:prstGeom prst="rect">
            <a:avLst/>
          </a:prstGeom>
          <a:noFill/>
          <a:ln>
            <a:noFill/>
          </a:ln>
        </p:spPr>
        <p:txBody>
          <a:bodyPr anchorCtr="0" anchor="t" bIns="44450" lIns="90475" rIns="90475" tIns="44450">
            <a:noAutofit/>
          </a:bodyPr>
          <a:lstStyle/>
          <a:p>
            <a:pPr indent="-457200" lvl="0" marL="457200" marR="0" rtl="0" algn="l">
              <a:lnSpc>
                <a:spcPct val="98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d)	Here is one statement that summarizes the results: 70% of United States adults believe that the earth is getting warmer. That percentage is based on a Pew Research Center poll of 1501 randomly selected adults in the United States. In theory, in 95% of such polls, the percentage should differ by no more than 2.3 percentage points in either direction from the percentage that would be found by interviewing all adults in the United States.</a:t>
            </a:r>
          </a:p>
        </p:txBody>
      </p:sp>
      <p:sp>
        <p:nvSpPr>
          <p:cNvPr id="358" name="Shape 358"/>
          <p:cNvSpPr txBox="1"/>
          <p:nvPr/>
        </p:nvSpPr>
        <p:spPr>
          <a:xfrm>
            <a:off x="1838325" y="2528886"/>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59" name="Shape 359"/>
          <p:cNvSpPr txBox="1"/>
          <p:nvPr/>
        </p:nvSpPr>
        <p:spPr>
          <a:xfrm>
            <a:off x="1508125" y="3143250"/>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60" name="Shape 360"/>
          <p:cNvSpPr txBox="1"/>
          <p:nvPr/>
        </p:nvSpPr>
        <p:spPr>
          <a:xfrm>
            <a:off x="1736725" y="3114675"/>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61" name="Shape 361"/>
          <p:cNvSpPr txBox="1"/>
          <p:nvPr/>
        </p:nvSpPr>
        <p:spPr>
          <a:xfrm>
            <a:off x="512762" y="3638550"/>
            <a:ext cx="265111" cy="85566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 </a:t>
            </a:r>
          </a:p>
          <a:p>
            <a:pPr indent="0" lvl="0" marL="0" marR="0" rtl="0" algn="l">
              <a:lnSpc>
                <a:spcPct val="100000"/>
              </a:lnSpc>
              <a:spcBef>
                <a:spcPts val="0"/>
              </a:spcBef>
              <a:spcAft>
                <a:spcPts val="0"/>
              </a:spcAft>
              <a:buNone/>
            </a:pPr>
            <a:r>
              <a:t/>
            </a:r>
            <a:endParaRPr b="1" i="0" sz="2400" u="none" cap="none" strike="noStrike">
              <a:solidFill>
                <a:schemeClr val="dk2"/>
              </a:solidFill>
              <a:latin typeface="Arial"/>
              <a:ea typeface="Arial"/>
              <a:cs typeface="Arial"/>
              <a:sym typeface="Arial"/>
            </a:endParaRPr>
          </a:p>
        </p:txBody>
      </p:sp>
      <p:sp>
        <p:nvSpPr>
          <p:cNvPr id="362" name="Shape 362"/>
          <p:cNvSpPr txBox="1"/>
          <p:nvPr/>
        </p:nvSpPr>
        <p:spPr>
          <a:xfrm>
            <a:off x="1889125" y="4252912"/>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63" name="Shape 363"/>
          <p:cNvSpPr txBox="1"/>
          <p:nvPr/>
        </p:nvSpPr>
        <p:spPr>
          <a:xfrm>
            <a:off x="593725" y="4819650"/>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64" name="Shape 364"/>
          <p:cNvSpPr txBox="1"/>
          <p:nvPr/>
        </p:nvSpPr>
        <p:spPr>
          <a:xfrm>
            <a:off x="457200" y="180975"/>
            <a:ext cx="8305799" cy="503236"/>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8" name="Shape 368"/>
        <p:cNvGrpSpPr/>
        <p:nvPr/>
      </p:nvGrpSpPr>
      <p:grpSpPr>
        <a:xfrm>
          <a:off x="0" y="0"/>
          <a:ext cx="0" cy="0"/>
          <a:chOff x="0" y="0"/>
          <a:chExt cx="0" cy="0"/>
        </a:xfrm>
      </p:grpSpPr>
      <p:sp>
        <p:nvSpPr>
          <p:cNvPr id="369" name="Shape 369"/>
          <p:cNvSpPr txBox="1"/>
          <p:nvPr>
            <p:ph type="title"/>
          </p:nvPr>
        </p:nvSpPr>
        <p:spPr>
          <a:xfrm>
            <a:off x="661987" y="114300"/>
            <a:ext cx="7848599" cy="88582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Analyzing Polls</a:t>
            </a:r>
          </a:p>
        </p:txBody>
      </p:sp>
      <p:sp>
        <p:nvSpPr>
          <p:cNvPr id="370" name="Shape 370"/>
          <p:cNvSpPr txBox="1"/>
          <p:nvPr/>
        </p:nvSpPr>
        <p:spPr>
          <a:xfrm>
            <a:off x="660400" y="1027112"/>
            <a:ext cx="7853362"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When analyzing polls consider:</a:t>
            </a:r>
          </a:p>
        </p:txBody>
      </p:sp>
      <p:sp>
        <p:nvSpPr>
          <p:cNvPr id="371" name="Shape 371"/>
          <p:cNvSpPr txBox="1"/>
          <p:nvPr/>
        </p:nvSpPr>
        <p:spPr>
          <a:xfrm>
            <a:off x="661987" y="1635125"/>
            <a:ext cx="7853362" cy="5021261"/>
          </a:xfrm>
          <a:prstGeom prst="rect">
            <a:avLst/>
          </a:prstGeom>
          <a:noFill/>
          <a:ln>
            <a:noFill/>
          </a:ln>
        </p:spPr>
        <p:txBody>
          <a:bodyPr anchorCtr="0" anchor="t" bIns="45700" lIns="91425" rIns="91425" tIns="45700">
            <a:noAutofit/>
          </a:bodyPr>
          <a:lstStyle/>
          <a:p>
            <a:pPr indent="-455612" lvl="0" marL="455612"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1.	The sample should be a simple random sample, not an inappropriate sample (such as a voluntary response sample).</a:t>
            </a:r>
          </a:p>
          <a:p>
            <a:pPr indent="-455612" lvl="0" marL="455612" marR="0" rtl="0" algn="l">
              <a:lnSpc>
                <a:spcPct val="10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2.	The confidence level should be provided. (It is often 95%, but media reports often neglect to identify it.)</a:t>
            </a:r>
          </a:p>
          <a:p>
            <a:pPr indent="-455612" lvl="0" marL="455612" marR="0" rtl="0" algn="l">
              <a:lnSpc>
                <a:spcPct val="10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3.	The sample size should be provided. (It is usually provided by the media, but not always.)</a:t>
            </a:r>
          </a:p>
          <a:p>
            <a:pPr indent="-455612" lvl="0" marL="455612" marR="0" rtl="0" algn="l">
              <a:lnSpc>
                <a:spcPct val="10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4.	Except for relatively rare cases, the quality of the poll results depends on the sampling method and the size of the sample, but the size of the population is usually not a factor.</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5" name="Shape 375"/>
        <p:cNvGrpSpPr/>
        <p:nvPr/>
      </p:nvGrpSpPr>
      <p:grpSpPr>
        <a:xfrm>
          <a:off x="0" y="0"/>
          <a:ext cx="0" cy="0"/>
          <a:chOff x="0" y="0"/>
          <a:chExt cx="0" cy="0"/>
        </a:xfrm>
      </p:grpSpPr>
      <p:sp>
        <p:nvSpPr>
          <p:cNvPr id="376" name="Shape 376"/>
          <p:cNvSpPr txBox="1"/>
          <p:nvPr>
            <p:ph type="title"/>
          </p:nvPr>
        </p:nvSpPr>
        <p:spPr>
          <a:xfrm>
            <a:off x="661987" y="114300"/>
            <a:ext cx="7848599" cy="88582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
        <p:nvSpPr>
          <p:cNvPr id="377" name="Shape 377"/>
          <p:cNvSpPr txBox="1"/>
          <p:nvPr/>
        </p:nvSpPr>
        <p:spPr>
          <a:xfrm>
            <a:off x="671512" y="1743075"/>
            <a:ext cx="8185149" cy="30162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Never follow the common misconception that poll results are unreliable if the sample size is a small percentage of the population size. The population size is usually not a factor in determining the reliability of a poll.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 name="Shape 47"/>
        <p:cNvGrpSpPr/>
        <p:nvPr/>
      </p:nvGrpSpPr>
      <p:grpSpPr>
        <a:xfrm>
          <a:off x="0" y="0"/>
          <a:ext cx="0" cy="0"/>
          <a:chOff x="0" y="0"/>
          <a:chExt cx="0" cy="0"/>
        </a:xfrm>
      </p:grpSpPr>
      <p:sp>
        <p:nvSpPr>
          <p:cNvPr id="48" name="Shape 48"/>
          <p:cNvSpPr txBox="1"/>
          <p:nvPr>
            <p:ph type="title"/>
          </p:nvPr>
        </p:nvSpPr>
        <p:spPr>
          <a:xfrm>
            <a:off x="927100" y="139700"/>
            <a:ext cx="7226300" cy="84613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Review </a:t>
            </a:r>
          </a:p>
        </p:txBody>
      </p:sp>
      <p:sp>
        <p:nvSpPr>
          <p:cNvPr id="49" name="Shape 49"/>
          <p:cNvSpPr txBox="1"/>
          <p:nvPr>
            <p:ph idx="1" type="body"/>
          </p:nvPr>
        </p:nvSpPr>
        <p:spPr>
          <a:xfrm>
            <a:off x="609600" y="1371600"/>
            <a:ext cx="8229600" cy="4956175"/>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Chapters 2 &amp; 3 we used “descriptive statistics” when we summarized data using tools such as graphs, and statistics such as the mean and standard deviation.</a:t>
            </a:r>
          </a:p>
          <a:p>
            <a:pPr indent="-342900" lvl="0" marL="342900" marR="0" rtl="0" algn="l">
              <a:lnSpc>
                <a:spcPct val="95000"/>
              </a:lnSpc>
              <a:spcBef>
                <a:spcPts val="980"/>
              </a:spcBef>
              <a:spcAft>
                <a:spcPts val="98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Chapter 6 we introduced critical values:</a:t>
            </a:r>
            <a:br>
              <a:rPr b="1" i="0" lang="en-US" sz="2800" u="none" cap="none" strike="noStrike">
                <a:solidFill>
                  <a:schemeClr val="dk1"/>
                </a:solidFill>
                <a:latin typeface="Arial"/>
                <a:ea typeface="Arial"/>
                <a:cs typeface="Arial"/>
                <a:sym typeface="Arial"/>
              </a:rPr>
            </a:br>
            <a:r>
              <a:rPr b="1" i="1" lang="en-US" sz="2800" u="none" cap="none" strike="noStrike">
                <a:solidFill>
                  <a:schemeClr val="dk1"/>
                </a:solidFill>
                <a:latin typeface="Arial"/>
                <a:ea typeface="Arial"/>
                <a:cs typeface="Arial"/>
                <a:sym typeface="Arial"/>
              </a:rPr>
              <a:t>z</a:t>
            </a:r>
            <a:r>
              <a:rPr b="1" baseline="-25000"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denotes the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score with an area of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to its right.</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If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0.025, the critical value is </a:t>
            </a:r>
            <a:r>
              <a:rPr b="1" i="1" lang="en-US" sz="2800" u="none" cap="none" strike="noStrike">
                <a:solidFill>
                  <a:schemeClr val="dk1"/>
                </a:solidFill>
                <a:latin typeface="Arial"/>
                <a:ea typeface="Arial"/>
                <a:cs typeface="Arial"/>
                <a:sym typeface="Arial"/>
              </a:rPr>
              <a:t>z</a:t>
            </a:r>
            <a:r>
              <a:rPr b="1" baseline="-25000" i="0" lang="en-US" sz="2800" u="none" cap="none" strike="noStrike">
                <a:solidFill>
                  <a:schemeClr val="dk1"/>
                </a:solidFill>
                <a:latin typeface="Arial"/>
                <a:ea typeface="Arial"/>
                <a:cs typeface="Arial"/>
                <a:sym typeface="Arial"/>
              </a:rPr>
              <a:t>0.025</a:t>
            </a:r>
            <a:r>
              <a:rPr b="1" i="0" lang="en-US" sz="2800" u="none" cap="none" strike="noStrike">
                <a:solidFill>
                  <a:schemeClr val="dk1"/>
                </a:solidFill>
                <a:latin typeface="Arial"/>
                <a:ea typeface="Arial"/>
                <a:cs typeface="Arial"/>
                <a:sym typeface="Arial"/>
              </a:rPr>
              <a:t> = 1.96.</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That is, the critical value </a:t>
            </a:r>
            <a:r>
              <a:rPr b="1" i="1" lang="en-US" sz="2800" u="none" cap="none" strike="noStrike">
                <a:solidFill>
                  <a:schemeClr val="dk1"/>
                </a:solidFill>
                <a:latin typeface="Arial"/>
                <a:ea typeface="Arial"/>
                <a:cs typeface="Arial"/>
                <a:sym typeface="Arial"/>
              </a:rPr>
              <a:t>z</a:t>
            </a:r>
            <a:r>
              <a:rPr b="1" baseline="-25000" i="0" lang="en-US" sz="2800" u="none" cap="none" strike="noStrike">
                <a:solidFill>
                  <a:schemeClr val="dk1"/>
                </a:solidFill>
                <a:latin typeface="Arial"/>
                <a:ea typeface="Arial"/>
                <a:cs typeface="Arial"/>
                <a:sym typeface="Arial"/>
              </a:rPr>
              <a:t>0.025</a:t>
            </a:r>
            <a:r>
              <a:rPr b="1" i="0" lang="en-US" sz="2800" u="none" cap="none" strike="noStrike">
                <a:solidFill>
                  <a:schemeClr val="dk1"/>
                </a:solidFill>
                <a:latin typeface="Arial"/>
                <a:ea typeface="Arial"/>
                <a:cs typeface="Arial"/>
                <a:sym typeface="Arial"/>
              </a:rPr>
              <a:t> = 1.96 has an area of 0.025 to its right.</a:t>
            </a:r>
          </a:p>
        </p:txBody>
      </p:sp>
      <p:sp>
        <p:nvSpPr>
          <p:cNvPr id="50" name="Shape 50"/>
          <p:cNvSpPr/>
          <p:nvPr/>
        </p:nvSpPr>
        <p:spPr>
          <a:xfrm>
            <a:off x="261937" y="4335462"/>
            <a:ext cx="8686800" cy="1258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1" name="Shape 381"/>
        <p:cNvGrpSpPr/>
        <p:nvPr/>
      </p:nvGrpSpPr>
      <p:grpSpPr>
        <a:xfrm>
          <a:off x="0" y="0"/>
          <a:ext cx="0" cy="0"/>
          <a:chOff x="0" y="0"/>
          <a:chExt cx="0" cy="0"/>
        </a:xfrm>
      </p:grpSpPr>
      <p:sp>
        <p:nvSpPr>
          <p:cNvPr id="382" name="Shape 382"/>
          <p:cNvSpPr txBox="1"/>
          <p:nvPr>
            <p:ph type="title"/>
          </p:nvPr>
        </p:nvSpPr>
        <p:spPr>
          <a:xfrm>
            <a:off x="661987" y="114300"/>
            <a:ext cx="7848599" cy="88582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Sample Size</a:t>
            </a:r>
          </a:p>
        </p:txBody>
      </p:sp>
      <p:sp>
        <p:nvSpPr>
          <p:cNvPr id="383" name="Shape 383"/>
          <p:cNvSpPr txBox="1"/>
          <p:nvPr/>
        </p:nvSpPr>
        <p:spPr>
          <a:xfrm>
            <a:off x="660400" y="2051050"/>
            <a:ext cx="7853362" cy="2528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Suppose we want to collect sample data in order to estimate some population proportion.  The question is </a:t>
            </a:r>
            <a:r>
              <a:rPr b="1" i="0" lang="en-US" sz="3200" u="none" cap="none" strike="noStrike">
                <a:solidFill>
                  <a:schemeClr val="hlink"/>
                </a:solidFill>
                <a:latin typeface="Arial"/>
                <a:ea typeface="Arial"/>
                <a:cs typeface="Arial"/>
                <a:sym typeface="Arial"/>
              </a:rPr>
              <a:t>how many</a:t>
            </a:r>
            <a:r>
              <a:rPr b="1" i="0" lang="en-US" sz="3200" u="none" cap="none" strike="noStrike">
                <a:solidFill>
                  <a:schemeClr val="dk1"/>
                </a:solidFill>
                <a:latin typeface="Arial"/>
                <a:ea typeface="Arial"/>
                <a:cs typeface="Arial"/>
                <a:sym typeface="Arial"/>
              </a:rPr>
              <a:t> sample items must be obtained?</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7" name="Shape 387"/>
        <p:cNvGrpSpPr/>
        <p:nvPr/>
      </p:nvGrpSpPr>
      <p:grpSpPr>
        <a:xfrm>
          <a:off x="0" y="0"/>
          <a:ext cx="0" cy="0"/>
          <a:chOff x="0" y="0"/>
          <a:chExt cx="0" cy="0"/>
        </a:xfrm>
      </p:grpSpPr>
      <p:sp>
        <p:nvSpPr>
          <p:cNvPr id="388" name="Shape 388"/>
          <p:cNvSpPr txBox="1"/>
          <p:nvPr>
            <p:ph type="title"/>
          </p:nvPr>
        </p:nvSpPr>
        <p:spPr>
          <a:xfrm>
            <a:off x="509587" y="228600"/>
            <a:ext cx="8105775" cy="65087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Determining Sample Size</a:t>
            </a:r>
          </a:p>
        </p:txBody>
      </p:sp>
      <p:grpSp>
        <p:nvGrpSpPr>
          <p:cNvPr id="389" name="Shape 389"/>
          <p:cNvGrpSpPr/>
          <p:nvPr/>
        </p:nvGrpSpPr>
        <p:grpSpPr>
          <a:xfrm>
            <a:off x="1768474" y="3533775"/>
            <a:ext cx="6061074" cy="901700"/>
            <a:chOff x="3082924" y="3076575"/>
            <a:chExt cx="6061074" cy="901700"/>
          </a:xfrm>
        </p:grpSpPr>
        <p:sp>
          <p:nvSpPr>
            <p:cNvPr id="390" name="Shape 390"/>
            <p:cNvSpPr/>
            <p:nvPr/>
          </p:nvSpPr>
          <p:spPr>
            <a:xfrm flipH="1">
              <a:off x="3082924" y="3076575"/>
              <a:ext cx="596900" cy="901700"/>
            </a:xfrm>
            <a:prstGeom prst="downArrow">
              <a:avLst>
                <a:gd fmla="val 10795" name="adj1"/>
                <a:gd fmla="val 50000" name="adj2"/>
              </a:avLst>
            </a:prstGeom>
            <a:solidFill>
              <a:schemeClr val="hlink"/>
            </a:solidFill>
            <a:ln cap="rnd" cmpd="sng" w="127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91" name="Shape 391"/>
            <p:cNvSpPr txBox="1"/>
            <p:nvPr/>
          </p:nvSpPr>
          <p:spPr>
            <a:xfrm>
              <a:off x="3932237" y="3106736"/>
              <a:ext cx="5211762" cy="582612"/>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(solve for </a:t>
              </a:r>
              <a:r>
                <a:rPr b="1" i="1" lang="en-US" sz="3600" u="none" cap="none" strike="noStrike">
                  <a:solidFill>
                    <a:schemeClr val="dk1"/>
                  </a:solidFill>
                  <a:latin typeface="Arial"/>
                  <a:ea typeface="Arial"/>
                  <a:cs typeface="Arial"/>
                  <a:sym typeface="Arial"/>
                </a:rPr>
                <a:t>n</a:t>
              </a:r>
              <a:r>
                <a:rPr b="1" i="0" lang="en-US" sz="3600" u="none" cap="none" strike="noStrike">
                  <a:solidFill>
                    <a:schemeClr val="dk1"/>
                  </a:solidFill>
                  <a:latin typeface="Arial"/>
                  <a:ea typeface="Arial"/>
                  <a:cs typeface="Arial"/>
                  <a:sym typeface="Arial"/>
                </a:rPr>
                <a:t> by algebra)</a:t>
              </a:r>
            </a:p>
          </p:txBody>
        </p:sp>
      </p:grpSp>
      <p:grpSp>
        <p:nvGrpSpPr>
          <p:cNvPr id="392" name="Shape 392"/>
          <p:cNvGrpSpPr/>
          <p:nvPr/>
        </p:nvGrpSpPr>
        <p:grpSpPr>
          <a:xfrm>
            <a:off x="1755775" y="4933950"/>
            <a:ext cx="4248150" cy="1471612"/>
            <a:chOff x="1755775" y="4464050"/>
            <a:chExt cx="4248150" cy="1471612"/>
          </a:xfrm>
        </p:grpSpPr>
        <p:sp>
          <p:nvSpPr>
            <p:cNvPr id="393" name="Shape 393"/>
            <p:cNvSpPr txBox="1"/>
            <p:nvPr/>
          </p:nvSpPr>
          <p:spPr>
            <a:xfrm>
              <a:off x="3038475" y="4572000"/>
              <a:ext cx="2098674" cy="6921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a:t>
              </a:r>
              <a:r>
                <a:rPr b="1" i="0" lang="en-US" sz="4400" u="none" cap="none" strike="noStrike">
                  <a:solidFill>
                    <a:schemeClr val="dk1"/>
                  </a:solidFill>
                  <a:latin typeface="Arial"/>
                  <a:ea typeface="Arial"/>
                  <a:cs typeface="Arial"/>
                  <a:sym typeface="Arial"/>
                </a:rPr>
                <a:t>        </a:t>
              </a:r>
              <a:r>
                <a:rPr b="0" i="0" lang="en-US" sz="4400" u="none" cap="none" strike="noStrike">
                  <a:solidFill>
                    <a:schemeClr val="dk1"/>
                  </a:solidFill>
                  <a:latin typeface="Arial"/>
                  <a:ea typeface="Arial"/>
                  <a:cs typeface="Arial"/>
                  <a:sym typeface="Arial"/>
                </a:rPr>
                <a:t>)</a:t>
              </a:r>
              <a:r>
                <a:rPr b="1" baseline="30000" i="0" lang="en-US" sz="4400" u="none" cap="none" strike="noStrike">
                  <a:solidFill>
                    <a:schemeClr val="dk1"/>
                  </a:solidFill>
                  <a:latin typeface="Arial"/>
                  <a:ea typeface="Arial"/>
                  <a:cs typeface="Arial"/>
                  <a:sym typeface="Arial"/>
                </a:rPr>
                <a:t>2</a:t>
              </a:r>
            </a:p>
          </p:txBody>
        </p:sp>
        <p:sp>
          <p:nvSpPr>
            <p:cNvPr id="394" name="Shape 394"/>
            <p:cNvSpPr txBox="1"/>
            <p:nvPr/>
          </p:nvSpPr>
          <p:spPr>
            <a:xfrm>
              <a:off x="5505450" y="4473575"/>
              <a:ext cx="339724"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Times New Roman"/>
                <a:buNone/>
              </a:pPr>
              <a:r>
                <a:rPr b="1" i="0" lang="en-US" sz="6000" u="none" cap="none" strike="noStrike">
                  <a:solidFill>
                    <a:schemeClr val="dk1"/>
                  </a:solidFill>
                  <a:latin typeface="Times New Roman"/>
                  <a:ea typeface="Times New Roman"/>
                  <a:cs typeface="Times New Roman"/>
                  <a:sym typeface="Times New Roman"/>
                </a:rPr>
                <a:t>ˆ</a:t>
              </a:r>
            </a:p>
          </p:txBody>
        </p:sp>
        <p:sp>
          <p:nvSpPr>
            <p:cNvPr id="395" name="Shape 395"/>
            <p:cNvSpPr txBox="1"/>
            <p:nvPr/>
          </p:nvSpPr>
          <p:spPr>
            <a:xfrm>
              <a:off x="5060950" y="4611687"/>
              <a:ext cx="942975"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p q</a:t>
              </a:r>
            </a:p>
          </p:txBody>
        </p:sp>
        <p:sp>
          <p:nvSpPr>
            <p:cNvPr id="396" name="Shape 396"/>
            <p:cNvSpPr txBox="1"/>
            <p:nvPr/>
          </p:nvSpPr>
          <p:spPr>
            <a:xfrm>
              <a:off x="3597275" y="4606925"/>
              <a:ext cx="2190750"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Noto Symbol"/>
                <a:buNone/>
              </a:pPr>
              <a:r>
                <a:rPr b="1" baseline="-25000" i="1" lang="en-US" sz="4800" u="none" cap="none" strike="noStrike">
                  <a:solidFill>
                    <a:schemeClr val="dk1"/>
                  </a:solidFill>
                  <a:latin typeface="Noto Symbol"/>
                  <a:ea typeface="Noto Symbol"/>
                  <a:cs typeface="Noto Symbol"/>
                  <a:sym typeface="Noto Symbol"/>
                </a:rPr>
                <a:t>α /  </a:t>
              </a:r>
              <a:r>
                <a:rPr b="1" baseline="-25000" i="0" lang="en-US" sz="4800" u="none" cap="none" strike="noStrike">
                  <a:solidFill>
                    <a:schemeClr val="dk1"/>
                  </a:solidFill>
                  <a:latin typeface="Noto Symbol"/>
                  <a:ea typeface="Noto Symbol"/>
                  <a:cs typeface="Noto Symbol"/>
                  <a:sym typeface="Noto Symbol"/>
                </a:rPr>
                <a:t>2</a:t>
              </a:r>
              <a:r>
                <a:rPr b="1" baseline="-25000" i="1" lang="en-US" sz="4800" u="none" cap="none" strike="noStrike">
                  <a:solidFill>
                    <a:schemeClr val="dk1"/>
                  </a:solidFill>
                  <a:latin typeface="Noto Symbol"/>
                  <a:ea typeface="Noto Symbol"/>
                  <a:cs typeface="Noto Symbol"/>
                  <a:sym typeface="Noto Symbol"/>
                </a:rPr>
                <a:t>  </a:t>
              </a:r>
            </a:p>
          </p:txBody>
        </p:sp>
        <p:sp>
          <p:nvSpPr>
            <p:cNvPr id="397" name="Shape 397"/>
            <p:cNvSpPr txBox="1"/>
            <p:nvPr/>
          </p:nvSpPr>
          <p:spPr>
            <a:xfrm>
              <a:off x="3305175" y="4475162"/>
              <a:ext cx="1166811" cy="6921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400" u="none" cap="none" strike="noStrike">
                  <a:solidFill>
                    <a:schemeClr val="dk1"/>
                  </a:solidFill>
                  <a:latin typeface="Arial"/>
                  <a:ea typeface="Arial"/>
                  <a:cs typeface="Arial"/>
                  <a:sym typeface="Arial"/>
                </a:rPr>
                <a:t>Z </a:t>
              </a:r>
              <a:r>
                <a:rPr b="1" i="1" lang="en-US" sz="5400" u="none" cap="none" strike="noStrike">
                  <a:solidFill>
                    <a:schemeClr val="dk1"/>
                  </a:solidFill>
                  <a:latin typeface="Arial"/>
                  <a:ea typeface="Arial"/>
                  <a:cs typeface="Arial"/>
                  <a:sym typeface="Arial"/>
                </a:rPr>
                <a:t> </a:t>
              </a:r>
              <a:r>
                <a:rPr b="1" i="1" lang="en-US" sz="6000" u="none" cap="none" strike="noStrike">
                  <a:solidFill>
                    <a:schemeClr val="dk1"/>
                  </a:solidFill>
                  <a:latin typeface="Arial"/>
                  <a:ea typeface="Arial"/>
                  <a:cs typeface="Arial"/>
                  <a:sym typeface="Arial"/>
                </a:rPr>
                <a:t> </a:t>
              </a:r>
            </a:p>
          </p:txBody>
        </p:sp>
        <p:sp>
          <p:nvSpPr>
            <p:cNvPr id="398" name="Shape 398"/>
            <p:cNvSpPr txBox="1"/>
            <p:nvPr/>
          </p:nvSpPr>
          <p:spPr>
            <a:xfrm>
              <a:off x="1755775" y="4730750"/>
              <a:ext cx="1606550"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6000" u="none" cap="none" strike="noStrike">
                  <a:solidFill>
                    <a:schemeClr val="dk1"/>
                  </a:solidFill>
                  <a:latin typeface="Arial"/>
                  <a:ea typeface="Arial"/>
                  <a:cs typeface="Arial"/>
                  <a:sym typeface="Arial"/>
                </a:rPr>
                <a:t>n </a:t>
              </a:r>
              <a:r>
                <a:rPr b="1" i="0" lang="en-US" sz="4800" u="none" cap="none" strike="noStrike">
                  <a:solidFill>
                    <a:schemeClr val="dk1"/>
                  </a:solidFill>
                  <a:latin typeface="Arial"/>
                  <a:ea typeface="Arial"/>
                  <a:cs typeface="Arial"/>
                  <a:sym typeface="Arial"/>
                </a:rPr>
                <a:t>=</a:t>
              </a:r>
              <a:r>
                <a:rPr b="1" i="0" lang="en-US" sz="6000" u="none" cap="none" strike="noStrike">
                  <a:solidFill>
                    <a:schemeClr val="dk1"/>
                  </a:solidFill>
                  <a:latin typeface="Arial"/>
                  <a:ea typeface="Arial"/>
                  <a:cs typeface="Arial"/>
                  <a:sym typeface="Arial"/>
                </a:rPr>
                <a:t>         </a:t>
              </a:r>
            </a:p>
          </p:txBody>
        </p:sp>
        <p:cxnSp>
          <p:nvCxnSpPr>
            <p:cNvPr id="399" name="Shape 399"/>
            <p:cNvCxnSpPr/>
            <p:nvPr/>
          </p:nvCxnSpPr>
          <p:spPr>
            <a:xfrm>
              <a:off x="3151186" y="5227637"/>
              <a:ext cx="2714624" cy="0"/>
            </a:xfrm>
            <a:prstGeom prst="straightConnector1">
              <a:avLst/>
            </a:prstGeom>
            <a:noFill/>
            <a:ln cap="rnd" cmpd="sng" w="25400">
              <a:solidFill>
                <a:schemeClr val="dk1"/>
              </a:solidFill>
              <a:prstDash val="solid"/>
              <a:miter/>
              <a:headEnd len="med" w="med" type="none"/>
              <a:tailEnd len="med" w="med" type="none"/>
            </a:ln>
          </p:spPr>
        </p:cxnSp>
        <p:sp>
          <p:nvSpPr>
            <p:cNvPr id="400" name="Shape 400"/>
            <p:cNvSpPr txBox="1"/>
            <p:nvPr/>
          </p:nvSpPr>
          <p:spPr>
            <a:xfrm>
              <a:off x="5076825" y="4464050"/>
              <a:ext cx="339724"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Times New Roman"/>
                <a:buNone/>
              </a:pPr>
              <a:r>
                <a:rPr b="1" i="0" lang="en-US" sz="6000" u="none" cap="none" strike="noStrike">
                  <a:solidFill>
                    <a:schemeClr val="dk1"/>
                  </a:solidFill>
                  <a:latin typeface="Times New Roman"/>
                  <a:ea typeface="Times New Roman"/>
                  <a:cs typeface="Times New Roman"/>
                  <a:sym typeface="Times New Roman"/>
                </a:rPr>
                <a:t>ˆ</a:t>
              </a:r>
            </a:p>
          </p:txBody>
        </p:sp>
        <p:sp>
          <p:nvSpPr>
            <p:cNvPr id="401" name="Shape 401"/>
            <p:cNvSpPr txBox="1"/>
            <p:nvPr/>
          </p:nvSpPr>
          <p:spPr>
            <a:xfrm>
              <a:off x="4048125" y="5297487"/>
              <a:ext cx="850899"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E </a:t>
              </a:r>
              <a:r>
                <a:rPr b="1" baseline="30000" i="0" lang="en-US" sz="4000" u="none" cap="none" strike="noStrike">
                  <a:solidFill>
                    <a:schemeClr val="dk1"/>
                  </a:solidFill>
                  <a:latin typeface="Arial"/>
                  <a:ea typeface="Arial"/>
                  <a:cs typeface="Arial"/>
                  <a:sym typeface="Arial"/>
                </a:rPr>
                <a:t>2</a:t>
              </a:r>
            </a:p>
          </p:txBody>
        </p:sp>
      </p:grpSp>
      <p:grpSp>
        <p:nvGrpSpPr>
          <p:cNvPr id="402" name="Shape 402"/>
          <p:cNvGrpSpPr/>
          <p:nvPr/>
        </p:nvGrpSpPr>
        <p:grpSpPr>
          <a:xfrm>
            <a:off x="1520825" y="1452562"/>
            <a:ext cx="4638675" cy="1430337"/>
            <a:chOff x="1520825" y="1274762"/>
            <a:chExt cx="4638675" cy="1430337"/>
          </a:xfrm>
        </p:grpSpPr>
        <p:sp>
          <p:nvSpPr>
            <p:cNvPr id="403" name="Shape 403"/>
            <p:cNvSpPr txBox="1"/>
            <p:nvPr/>
          </p:nvSpPr>
          <p:spPr>
            <a:xfrm>
              <a:off x="3286125" y="1833561"/>
              <a:ext cx="2190750"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Noto Symbol"/>
                <a:buNone/>
              </a:pPr>
              <a:r>
                <a:rPr b="1" baseline="-25000" i="1" lang="en-US" sz="6000" u="none" cap="none" strike="noStrike">
                  <a:solidFill>
                    <a:schemeClr val="dk1"/>
                  </a:solidFill>
                  <a:latin typeface="Noto Symbol"/>
                  <a:ea typeface="Noto Symbol"/>
                  <a:cs typeface="Noto Symbol"/>
                  <a:sym typeface="Noto Symbol"/>
                </a:rPr>
                <a:t>α / </a:t>
              </a:r>
              <a:r>
                <a:rPr b="1" baseline="-25000" i="0" lang="en-US" sz="6000" u="none" cap="none" strike="noStrike">
                  <a:solidFill>
                    <a:schemeClr val="dk1"/>
                  </a:solidFill>
                  <a:latin typeface="Noto Symbol"/>
                  <a:ea typeface="Noto Symbol"/>
                  <a:cs typeface="Noto Symbol"/>
                  <a:sym typeface="Noto Symbol"/>
                </a:rPr>
                <a:t>2</a:t>
              </a:r>
              <a:r>
                <a:rPr b="1" baseline="-25000" i="1" lang="en-US" sz="6000" u="none" cap="none" strike="noStrike">
                  <a:solidFill>
                    <a:schemeClr val="dk1"/>
                  </a:solidFill>
                  <a:latin typeface="Noto Symbol"/>
                  <a:ea typeface="Noto Symbol"/>
                  <a:cs typeface="Noto Symbol"/>
                  <a:sym typeface="Noto Symbol"/>
                </a:rPr>
                <a:t>  </a:t>
              </a:r>
            </a:p>
          </p:txBody>
        </p:sp>
        <p:sp>
          <p:nvSpPr>
            <p:cNvPr id="404" name="Shape 404"/>
            <p:cNvSpPr txBox="1"/>
            <p:nvPr/>
          </p:nvSpPr>
          <p:spPr>
            <a:xfrm>
              <a:off x="2860675" y="1439862"/>
              <a:ext cx="739775" cy="10763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7200" u="none" cap="none" strike="noStrike">
                  <a:solidFill>
                    <a:schemeClr val="dk1"/>
                  </a:solidFill>
                  <a:latin typeface="Arial"/>
                  <a:ea typeface="Arial"/>
                  <a:cs typeface="Arial"/>
                  <a:sym typeface="Arial"/>
                </a:rPr>
                <a:t>z</a:t>
              </a:r>
              <a:r>
                <a:rPr b="1" i="0" lang="en-US" sz="6600" u="none" cap="none" strike="noStrike">
                  <a:solidFill>
                    <a:schemeClr val="dk1"/>
                  </a:solidFill>
                  <a:latin typeface="Noto Symbol"/>
                  <a:ea typeface="Noto Symbol"/>
                  <a:cs typeface="Noto Symbol"/>
                  <a:sym typeface="Noto Symbol"/>
                </a:rPr>
                <a:t> </a:t>
              </a:r>
            </a:p>
          </p:txBody>
        </p:sp>
        <p:sp>
          <p:nvSpPr>
            <p:cNvPr id="405" name="Shape 405"/>
            <p:cNvSpPr txBox="1"/>
            <p:nvPr/>
          </p:nvSpPr>
          <p:spPr>
            <a:xfrm>
              <a:off x="1520825" y="1538287"/>
              <a:ext cx="1606550"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6000" u="none" cap="none" strike="noStrike">
                  <a:solidFill>
                    <a:schemeClr val="dk1"/>
                  </a:solidFill>
                  <a:latin typeface="Arial"/>
                  <a:ea typeface="Arial"/>
                  <a:cs typeface="Arial"/>
                  <a:sym typeface="Arial"/>
                </a:rPr>
                <a:t>E</a:t>
              </a:r>
              <a:r>
                <a:rPr b="1" i="0" lang="en-US" sz="6000" u="none" cap="none" strike="noStrike">
                  <a:solidFill>
                    <a:schemeClr val="dk1"/>
                  </a:solidFill>
                  <a:latin typeface="Arial"/>
                  <a:ea typeface="Arial"/>
                  <a:cs typeface="Arial"/>
                  <a:sym typeface="Arial"/>
                </a:rPr>
                <a:t> </a:t>
              </a:r>
              <a:r>
                <a:rPr b="1" i="0" lang="en-US" sz="4800" u="none" cap="none" strike="noStrike">
                  <a:solidFill>
                    <a:schemeClr val="dk1"/>
                  </a:solidFill>
                  <a:latin typeface="Arial"/>
                  <a:ea typeface="Arial"/>
                  <a:cs typeface="Arial"/>
                  <a:sym typeface="Arial"/>
                </a:rPr>
                <a:t>=</a:t>
              </a:r>
              <a:r>
                <a:rPr b="1" i="0" lang="en-US" sz="6000" u="none" cap="none" strike="noStrike">
                  <a:solidFill>
                    <a:schemeClr val="dk1"/>
                  </a:solidFill>
                  <a:latin typeface="Arial"/>
                  <a:ea typeface="Arial"/>
                  <a:cs typeface="Arial"/>
                  <a:sym typeface="Arial"/>
                </a:rPr>
                <a:t>         </a:t>
              </a:r>
            </a:p>
          </p:txBody>
        </p:sp>
        <p:sp>
          <p:nvSpPr>
            <p:cNvPr id="406" name="Shape 406"/>
            <p:cNvSpPr txBox="1"/>
            <p:nvPr/>
          </p:nvSpPr>
          <p:spPr>
            <a:xfrm>
              <a:off x="5216525" y="1400175"/>
              <a:ext cx="942975"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p q</a:t>
              </a:r>
            </a:p>
          </p:txBody>
        </p:sp>
        <p:cxnSp>
          <p:nvCxnSpPr>
            <p:cNvPr id="407" name="Shape 407"/>
            <p:cNvCxnSpPr/>
            <p:nvPr/>
          </p:nvCxnSpPr>
          <p:spPr>
            <a:xfrm>
              <a:off x="5132387" y="2098675"/>
              <a:ext cx="854074" cy="0"/>
            </a:xfrm>
            <a:prstGeom prst="straightConnector1">
              <a:avLst/>
            </a:prstGeom>
            <a:noFill/>
            <a:ln cap="rnd" cmpd="sng" w="50800">
              <a:solidFill>
                <a:schemeClr val="dk1"/>
              </a:solidFill>
              <a:prstDash val="solid"/>
              <a:miter/>
              <a:headEnd len="med" w="med" type="none"/>
              <a:tailEnd len="med" w="med" type="none"/>
            </a:ln>
          </p:spPr>
        </p:cxnSp>
        <p:cxnSp>
          <p:nvCxnSpPr>
            <p:cNvPr id="408" name="Shape 408"/>
            <p:cNvCxnSpPr/>
            <p:nvPr/>
          </p:nvCxnSpPr>
          <p:spPr>
            <a:xfrm flipH="1" rot="10800000">
              <a:off x="4565650" y="1758949"/>
              <a:ext cx="142875" cy="355600"/>
            </a:xfrm>
            <a:prstGeom prst="straightConnector1">
              <a:avLst/>
            </a:prstGeom>
            <a:noFill/>
            <a:ln cap="rnd" cmpd="sng" w="50800">
              <a:solidFill>
                <a:schemeClr val="dk1"/>
              </a:solidFill>
              <a:prstDash val="solid"/>
              <a:miter/>
              <a:headEnd len="med" w="med" type="none"/>
              <a:tailEnd len="med" w="med" type="none"/>
            </a:ln>
          </p:spPr>
        </p:cxnSp>
        <p:cxnSp>
          <p:nvCxnSpPr>
            <p:cNvPr id="409" name="Shape 409"/>
            <p:cNvCxnSpPr/>
            <p:nvPr/>
          </p:nvCxnSpPr>
          <p:spPr>
            <a:xfrm>
              <a:off x="4743450" y="1782761"/>
              <a:ext cx="104774" cy="728661"/>
            </a:xfrm>
            <a:prstGeom prst="straightConnector1">
              <a:avLst/>
            </a:prstGeom>
            <a:noFill/>
            <a:ln cap="rnd" cmpd="sng" w="50800">
              <a:solidFill>
                <a:schemeClr val="dk1"/>
              </a:solidFill>
              <a:prstDash val="solid"/>
              <a:miter/>
              <a:headEnd len="med" w="med" type="none"/>
              <a:tailEnd len="med" w="med" type="none"/>
            </a:ln>
          </p:spPr>
        </p:cxnSp>
        <p:cxnSp>
          <p:nvCxnSpPr>
            <p:cNvPr id="410" name="Shape 410"/>
            <p:cNvCxnSpPr/>
            <p:nvPr/>
          </p:nvCxnSpPr>
          <p:spPr>
            <a:xfrm flipH="1" rot="10800000">
              <a:off x="4900612" y="1312861"/>
              <a:ext cx="142875" cy="1247774"/>
            </a:xfrm>
            <a:prstGeom prst="straightConnector1">
              <a:avLst/>
            </a:prstGeom>
            <a:noFill/>
            <a:ln cap="rnd" cmpd="sng" w="50800">
              <a:solidFill>
                <a:schemeClr val="dk1"/>
              </a:solidFill>
              <a:prstDash val="solid"/>
              <a:miter/>
              <a:headEnd len="med" w="med" type="none"/>
              <a:tailEnd len="med" w="med" type="none"/>
            </a:ln>
          </p:spPr>
        </p:cxnSp>
        <p:cxnSp>
          <p:nvCxnSpPr>
            <p:cNvPr id="411" name="Shape 411"/>
            <p:cNvCxnSpPr/>
            <p:nvPr/>
          </p:nvCxnSpPr>
          <p:spPr>
            <a:xfrm>
              <a:off x="5070475" y="1347787"/>
              <a:ext cx="1049337" cy="0"/>
            </a:xfrm>
            <a:prstGeom prst="straightConnector1">
              <a:avLst/>
            </a:prstGeom>
            <a:noFill/>
            <a:ln cap="rnd" cmpd="sng" w="50800">
              <a:solidFill>
                <a:schemeClr val="dk1"/>
              </a:solidFill>
              <a:prstDash val="solid"/>
              <a:miter/>
              <a:headEnd len="med" w="med" type="none"/>
              <a:tailEnd len="med" w="med" type="none"/>
            </a:ln>
          </p:spPr>
        </p:cxnSp>
        <p:sp>
          <p:nvSpPr>
            <p:cNvPr id="412" name="Shape 412"/>
            <p:cNvSpPr txBox="1"/>
            <p:nvPr/>
          </p:nvSpPr>
          <p:spPr>
            <a:xfrm>
              <a:off x="5260975" y="1284287"/>
              <a:ext cx="339724"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6000" u="none" cap="none" strike="noStrike">
                  <a:solidFill>
                    <a:schemeClr val="dk1"/>
                  </a:solidFill>
                  <a:latin typeface="Arial"/>
                  <a:ea typeface="Arial"/>
                  <a:cs typeface="Arial"/>
                  <a:sym typeface="Arial"/>
                </a:rPr>
                <a:t>ˆ</a:t>
              </a:r>
            </a:p>
          </p:txBody>
        </p:sp>
        <p:sp>
          <p:nvSpPr>
            <p:cNvPr id="413" name="Shape 413"/>
            <p:cNvSpPr txBox="1"/>
            <p:nvPr/>
          </p:nvSpPr>
          <p:spPr>
            <a:xfrm>
              <a:off x="5732462" y="1274762"/>
              <a:ext cx="339724"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6000" u="none" cap="none" strike="noStrike">
                  <a:solidFill>
                    <a:schemeClr val="dk1"/>
                  </a:solidFill>
                  <a:latin typeface="Arial"/>
                  <a:ea typeface="Arial"/>
                  <a:cs typeface="Arial"/>
                  <a:sym typeface="Arial"/>
                </a:rPr>
                <a:t>ˆ</a:t>
              </a:r>
            </a:p>
          </p:txBody>
        </p:sp>
        <p:sp>
          <p:nvSpPr>
            <p:cNvPr id="414" name="Shape 414"/>
            <p:cNvSpPr txBox="1"/>
            <p:nvPr/>
          </p:nvSpPr>
          <p:spPr>
            <a:xfrm>
              <a:off x="5283200" y="2003425"/>
              <a:ext cx="668337"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n</a:t>
              </a:r>
            </a:p>
          </p:txBody>
        </p:sp>
      </p:gr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18" name="Shape 418"/>
        <p:cNvGrpSpPr/>
        <p:nvPr/>
      </p:nvGrpSpPr>
      <p:grpSpPr>
        <a:xfrm>
          <a:off x="0" y="0"/>
          <a:ext cx="0" cy="0"/>
          <a:chOff x="0" y="0"/>
          <a:chExt cx="0" cy="0"/>
        </a:xfrm>
      </p:grpSpPr>
      <p:sp>
        <p:nvSpPr>
          <p:cNvPr id="419" name="Shape 419"/>
          <p:cNvSpPr txBox="1"/>
          <p:nvPr>
            <p:ph type="title"/>
          </p:nvPr>
        </p:nvSpPr>
        <p:spPr>
          <a:xfrm>
            <a:off x="260350" y="352425"/>
            <a:ext cx="8591550" cy="103187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Sample Size for Estimating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Proportion </a:t>
            </a:r>
            <a:r>
              <a:rPr b="1" i="1" lang="en-US" sz="4000" u="none" cap="none" strike="noStrike">
                <a:solidFill>
                  <a:srgbClr val="008000"/>
                </a:solidFill>
                <a:latin typeface="Arial"/>
                <a:ea typeface="Arial"/>
                <a:cs typeface="Arial"/>
                <a:sym typeface="Arial"/>
              </a:rPr>
              <a:t>p</a:t>
            </a:r>
          </a:p>
        </p:txBody>
      </p:sp>
      <p:grpSp>
        <p:nvGrpSpPr>
          <p:cNvPr id="420" name="Shape 420"/>
          <p:cNvGrpSpPr/>
          <p:nvPr/>
        </p:nvGrpSpPr>
        <p:grpSpPr>
          <a:xfrm>
            <a:off x="1038225" y="1585912"/>
            <a:ext cx="5792786" cy="828675"/>
            <a:chOff x="471487" y="1357312"/>
            <a:chExt cx="5792786" cy="828675"/>
          </a:xfrm>
        </p:grpSpPr>
        <p:sp>
          <p:nvSpPr>
            <p:cNvPr id="421" name="Shape 421"/>
            <p:cNvSpPr txBox="1"/>
            <p:nvPr/>
          </p:nvSpPr>
          <p:spPr>
            <a:xfrm>
              <a:off x="471487" y="1522412"/>
              <a:ext cx="5792786"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When an estimate of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is known: </a:t>
              </a:r>
            </a:p>
          </p:txBody>
        </p:sp>
        <p:sp>
          <p:nvSpPr>
            <p:cNvPr id="422" name="Shape 422"/>
            <p:cNvSpPr txBox="1"/>
            <p:nvPr/>
          </p:nvSpPr>
          <p:spPr>
            <a:xfrm>
              <a:off x="4059237" y="1357312"/>
              <a:ext cx="339724" cy="8286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Times New Roman"/>
                <a:buNone/>
              </a:pPr>
              <a:r>
                <a:rPr b="1" i="0" lang="en-US" sz="5400" u="none" cap="none" strike="noStrike">
                  <a:solidFill>
                    <a:schemeClr val="dk1"/>
                  </a:solidFill>
                  <a:latin typeface="Times New Roman"/>
                  <a:ea typeface="Times New Roman"/>
                  <a:cs typeface="Times New Roman"/>
                  <a:sym typeface="Times New Roman"/>
                </a:rPr>
                <a:t>ˆ</a:t>
              </a:r>
            </a:p>
          </p:txBody>
        </p:sp>
      </p:grpSp>
      <p:grpSp>
        <p:nvGrpSpPr>
          <p:cNvPr id="423" name="Shape 423"/>
          <p:cNvGrpSpPr/>
          <p:nvPr/>
        </p:nvGrpSpPr>
        <p:grpSpPr>
          <a:xfrm>
            <a:off x="2098675" y="2576511"/>
            <a:ext cx="4816475" cy="1462088"/>
            <a:chOff x="1493837" y="2551111"/>
            <a:chExt cx="4816475" cy="1462088"/>
          </a:xfrm>
        </p:grpSpPr>
        <p:sp>
          <p:nvSpPr>
            <p:cNvPr id="424" name="Shape 424"/>
            <p:cNvSpPr txBox="1"/>
            <p:nvPr/>
          </p:nvSpPr>
          <p:spPr>
            <a:xfrm>
              <a:off x="6129337" y="2933700"/>
              <a:ext cx="180975"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25" name="Shape 425"/>
            <p:cNvSpPr txBox="1"/>
            <p:nvPr/>
          </p:nvSpPr>
          <p:spPr>
            <a:xfrm>
              <a:off x="5176837" y="2551111"/>
              <a:ext cx="339724"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Times New Roman"/>
                <a:buNone/>
              </a:pPr>
              <a:r>
                <a:rPr b="1" i="0" lang="en-US" sz="6000" u="none" cap="none" strike="noStrike">
                  <a:solidFill>
                    <a:schemeClr val="dk1"/>
                  </a:solidFill>
                  <a:latin typeface="Times New Roman"/>
                  <a:ea typeface="Times New Roman"/>
                  <a:cs typeface="Times New Roman"/>
                  <a:sym typeface="Times New Roman"/>
                </a:rPr>
                <a:t>ˆ</a:t>
              </a:r>
            </a:p>
          </p:txBody>
        </p:sp>
        <p:sp>
          <p:nvSpPr>
            <p:cNvPr id="426" name="Shape 426"/>
            <p:cNvSpPr txBox="1"/>
            <p:nvPr/>
          </p:nvSpPr>
          <p:spPr>
            <a:xfrm>
              <a:off x="2662236" y="2649536"/>
              <a:ext cx="2098674" cy="6921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a:t>
              </a:r>
              <a:r>
                <a:rPr b="1" i="0" lang="en-US" sz="4400" u="none" cap="none" strike="noStrike">
                  <a:solidFill>
                    <a:schemeClr val="dk1"/>
                  </a:solidFill>
                  <a:latin typeface="Arial"/>
                  <a:ea typeface="Arial"/>
                  <a:cs typeface="Arial"/>
                  <a:sym typeface="Arial"/>
                </a:rPr>
                <a:t>        </a:t>
              </a:r>
              <a:r>
                <a:rPr b="0" i="0" lang="en-US" sz="4400" u="none" cap="none" strike="noStrike">
                  <a:solidFill>
                    <a:schemeClr val="dk1"/>
                  </a:solidFill>
                  <a:latin typeface="Arial"/>
                  <a:ea typeface="Arial"/>
                  <a:cs typeface="Arial"/>
                  <a:sym typeface="Arial"/>
                </a:rPr>
                <a:t>)</a:t>
              </a:r>
              <a:r>
                <a:rPr b="1" baseline="30000" i="0" lang="en-US" sz="4400" u="none" cap="none" strike="noStrike">
                  <a:solidFill>
                    <a:schemeClr val="dk1"/>
                  </a:solidFill>
                  <a:latin typeface="Arial"/>
                  <a:ea typeface="Arial"/>
                  <a:cs typeface="Arial"/>
                  <a:sym typeface="Arial"/>
                </a:rPr>
                <a:t>2</a:t>
              </a:r>
            </a:p>
          </p:txBody>
        </p:sp>
        <p:sp>
          <p:nvSpPr>
            <p:cNvPr id="427" name="Shape 427"/>
            <p:cNvSpPr txBox="1"/>
            <p:nvPr/>
          </p:nvSpPr>
          <p:spPr>
            <a:xfrm>
              <a:off x="4687887" y="2679700"/>
              <a:ext cx="942975"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p q</a:t>
              </a:r>
            </a:p>
          </p:txBody>
        </p:sp>
        <p:sp>
          <p:nvSpPr>
            <p:cNvPr id="428" name="Shape 428"/>
            <p:cNvSpPr txBox="1"/>
            <p:nvPr/>
          </p:nvSpPr>
          <p:spPr>
            <a:xfrm>
              <a:off x="1493837" y="2808286"/>
              <a:ext cx="1606550"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6000" u="none" cap="none" strike="noStrike">
                  <a:solidFill>
                    <a:schemeClr val="dk1"/>
                  </a:solidFill>
                  <a:latin typeface="Arial"/>
                  <a:ea typeface="Arial"/>
                  <a:cs typeface="Arial"/>
                  <a:sym typeface="Arial"/>
                </a:rPr>
                <a:t>n </a:t>
              </a:r>
              <a:r>
                <a:rPr b="1" i="0" lang="en-US" sz="4800" u="none" cap="none" strike="noStrike">
                  <a:solidFill>
                    <a:schemeClr val="dk1"/>
                  </a:solidFill>
                  <a:latin typeface="Arial"/>
                  <a:ea typeface="Arial"/>
                  <a:cs typeface="Arial"/>
                  <a:sym typeface="Arial"/>
                </a:rPr>
                <a:t>=</a:t>
              </a:r>
              <a:r>
                <a:rPr b="1" i="0" lang="en-US" sz="6000" u="none" cap="none" strike="noStrike">
                  <a:solidFill>
                    <a:schemeClr val="dk1"/>
                  </a:solidFill>
                  <a:latin typeface="Arial"/>
                  <a:ea typeface="Arial"/>
                  <a:cs typeface="Arial"/>
                  <a:sym typeface="Arial"/>
                </a:rPr>
                <a:t>         </a:t>
              </a:r>
            </a:p>
          </p:txBody>
        </p:sp>
        <p:sp>
          <p:nvSpPr>
            <p:cNvPr id="429" name="Shape 429"/>
            <p:cNvSpPr txBox="1"/>
            <p:nvPr/>
          </p:nvSpPr>
          <p:spPr>
            <a:xfrm>
              <a:off x="4738687" y="2562225"/>
              <a:ext cx="339724"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6000" u="none" cap="none" strike="noStrike">
                  <a:solidFill>
                    <a:schemeClr val="dk1"/>
                  </a:solidFill>
                  <a:latin typeface="Arial"/>
                  <a:ea typeface="Arial"/>
                  <a:cs typeface="Arial"/>
                  <a:sym typeface="Arial"/>
                </a:rPr>
                <a:t>ˆ</a:t>
              </a:r>
            </a:p>
          </p:txBody>
        </p:sp>
        <p:sp>
          <p:nvSpPr>
            <p:cNvPr id="430" name="Shape 430"/>
            <p:cNvSpPr txBox="1"/>
            <p:nvPr/>
          </p:nvSpPr>
          <p:spPr>
            <a:xfrm>
              <a:off x="3786187" y="3375025"/>
              <a:ext cx="850899"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E </a:t>
              </a:r>
              <a:r>
                <a:rPr b="1" baseline="30000" i="0" lang="en-US" sz="4000" u="none" cap="none" strike="noStrike">
                  <a:solidFill>
                    <a:schemeClr val="dk1"/>
                  </a:solidFill>
                  <a:latin typeface="Arial"/>
                  <a:ea typeface="Arial"/>
                  <a:cs typeface="Arial"/>
                  <a:sym typeface="Arial"/>
                </a:rPr>
                <a:t>2</a:t>
              </a:r>
            </a:p>
          </p:txBody>
        </p:sp>
        <p:cxnSp>
          <p:nvCxnSpPr>
            <p:cNvPr id="431" name="Shape 431"/>
            <p:cNvCxnSpPr/>
            <p:nvPr/>
          </p:nvCxnSpPr>
          <p:spPr>
            <a:xfrm>
              <a:off x="2889250" y="3305175"/>
              <a:ext cx="2714624" cy="0"/>
            </a:xfrm>
            <a:prstGeom prst="straightConnector1">
              <a:avLst/>
            </a:prstGeom>
            <a:noFill/>
            <a:ln cap="rnd" cmpd="sng" w="25400">
              <a:solidFill>
                <a:schemeClr val="dk1"/>
              </a:solidFill>
              <a:prstDash val="solid"/>
              <a:miter/>
              <a:headEnd len="med" w="med" type="none"/>
              <a:tailEnd len="med" w="med" type="none"/>
            </a:ln>
          </p:spPr>
        </p:cxnSp>
        <p:sp>
          <p:nvSpPr>
            <p:cNvPr id="432" name="Shape 432"/>
            <p:cNvSpPr txBox="1"/>
            <p:nvPr/>
          </p:nvSpPr>
          <p:spPr>
            <a:xfrm>
              <a:off x="3254375" y="2684461"/>
              <a:ext cx="2190750"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Noto Symbol"/>
                <a:buNone/>
              </a:pPr>
              <a:r>
                <a:rPr b="1" baseline="-25000" i="1" lang="en-US" sz="4800" u="none" cap="none" strike="noStrike">
                  <a:solidFill>
                    <a:schemeClr val="dk1"/>
                  </a:solidFill>
                  <a:latin typeface="Noto Symbol"/>
                  <a:ea typeface="Noto Symbol"/>
                  <a:cs typeface="Noto Symbol"/>
                  <a:sym typeface="Noto Symbol"/>
                </a:rPr>
                <a:t>α / </a:t>
              </a:r>
              <a:r>
                <a:rPr b="1" baseline="-25000" i="0" lang="en-US" sz="4800" u="none" cap="none" strike="noStrike">
                  <a:solidFill>
                    <a:schemeClr val="dk1"/>
                  </a:solidFill>
                  <a:latin typeface="Noto Symbol"/>
                  <a:ea typeface="Noto Symbol"/>
                  <a:cs typeface="Noto Symbol"/>
                  <a:sym typeface="Noto Symbol"/>
                </a:rPr>
                <a:t>2</a:t>
              </a:r>
              <a:r>
                <a:rPr b="1" baseline="-25000" i="1" lang="en-US" sz="4800" u="none" cap="none" strike="noStrike">
                  <a:solidFill>
                    <a:schemeClr val="dk1"/>
                  </a:solidFill>
                  <a:latin typeface="Noto Symbol"/>
                  <a:ea typeface="Noto Symbol"/>
                  <a:cs typeface="Noto Symbol"/>
                  <a:sym typeface="Noto Symbol"/>
                </a:rPr>
                <a:t>  </a:t>
              </a:r>
            </a:p>
          </p:txBody>
        </p:sp>
        <p:sp>
          <p:nvSpPr>
            <p:cNvPr id="433" name="Shape 433"/>
            <p:cNvSpPr txBox="1"/>
            <p:nvPr/>
          </p:nvSpPr>
          <p:spPr>
            <a:xfrm>
              <a:off x="2949575" y="2552700"/>
              <a:ext cx="636586"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6000" u="none" cap="none" strike="noStrike">
                  <a:solidFill>
                    <a:schemeClr val="dk1"/>
                  </a:solidFill>
                  <a:latin typeface="Arial"/>
                  <a:ea typeface="Arial"/>
                  <a:cs typeface="Arial"/>
                  <a:sym typeface="Arial"/>
                </a:rPr>
                <a:t>z</a:t>
              </a:r>
              <a:r>
                <a:rPr b="1" i="0" lang="en-US" sz="4800" u="none" cap="none" strike="noStrike">
                  <a:solidFill>
                    <a:schemeClr val="dk1"/>
                  </a:solidFill>
                  <a:latin typeface="Noto Symbol"/>
                  <a:ea typeface="Noto Symbol"/>
                  <a:cs typeface="Noto Symbol"/>
                  <a:sym typeface="Noto Symbol"/>
                </a:rPr>
                <a:t> </a:t>
              </a:r>
            </a:p>
          </p:txBody>
        </p:sp>
      </p:grpSp>
      <p:grpSp>
        <p:nvGrpSpPr>
          <p:cNvPr id="434" name="Shape 434"/>
          <p:cNvGrpSpPr/>
          <p:nvPr/>
        </p:nvGrpSpPr>
        <p:grpSpPr>
          <a:xfrm>
            <a:off x="954087" y="4184650"/>
            <a:ext cx="8745537" cy="2414587"/>
            <a:chOff x="349250" y="3956050"/>
            <a:chExt cx="8745537" cy="2414587"/>
          </a:xfrm>
        </p:grpSpPr>
        <p:sp>
          <p:nvSpPr>
            <p:cNvPr id="435" name="Shape 435"/>
            <p:cNvSpPr txBox="1"/>
            <p:nvPr/>
          </p:nvSpPr>
          <p:spPr>
            <a:xfrm>
              <a:off x="349250" y="5235575"/>
              <a:ext cx="8745537" cy="11350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nvGrpSpPr>
            <p:cNvPr id="436" name="Shape 436"/>
            <p:cNvGrpSpPr/>
            <p:nvPr/>
          </p:nvGrpSpPr>
          <p:grpSpPr>
            <a:xfrm>
              <a:off x="414337" y="4105275"/>
              <a:ext cx="5915025" cy="2106612"/>
              <a:chOff x="207962" y="4105275"/>
              <a:chExt cx="5915025" cy="2106612"/>
            </a:xfrm>
          </p:grpSpPr>
          <p:sp>
            <p:nvSpPr>
              <p:cNvPr id="437" name="Shape 437"/>
              <p:cNvSpPr txBox="1"/>
              <p:nvPr/>
            </p:nvSpPr>
            <p:spPr>
              <a:xfrm>
                <a:off x="207962" y="4105275"/>
                <a:ext cx="5713412"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When no estimate of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 is known:</a:t>
                </a:r>
              </a:p>
            </p:txBody>
          </p:sp>
          <p:sp>
            <p:nvSpPr>
              <p:cNvPr id="438" name="Shape 438"/>
              <p:cNvSpPr txBox="1"/>
              <p:nvPr/>
            </p:nvSpPr>
            <p:spPr>
              <a:xfrm>
                <a:off x="5942012" y="4875212"/>
                <a:ext cx="180975"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nvGrpSpPr>
              <p:cNvPr id="439" name="Shape 439"/>
              <p:cNvGrpSpPr/>
              <p:nvPr/>
            </p:nvGrpSpPr>
            <p:grpSpPr>
              <a:xfrm>
                <a:off x="1154112" y="4724400"/>
                <a:ext cx="4157662" cy="1487486"/>
                <a:chOff x="1154112" y="4684712"/>
                <a:chExt cx="4157662" cy="1487486"/>
              </a:xfrm>
            </p:grpSpPr>
            <p:grpSp>
              <p:nvGrpSpPr>
                <p:cNvPr id="440" name="Shape 440"/>
                <p:cNvGrpSpPr/>
                <p:nvPr/>
              </p:nvGrpSpPr>
              <p:grpSpPr>
                <a:xfrm>
                  <a:off x="1154112" y="4808536"/>
                  <a:ext cx="4157662" cy="1363662"/>
                  <a:chOff x="1154112" y="4781550"/>
                  <a:chExt cx="4157662" cy="1363662"/>
                </a:xfrm>
              </p:grpSpPr>
              <p:sp>
                <p:nvSpPr>
                  <p:cNvPr id="441" name="Shape 441"/>
                  <p:cNvSpPr txBox="1"/>
                  <p:nvPr/>
                </p:nvSpPr>
                <p:spPr>
                  <a:xfrm>
                    <a:off x="2322511" y="4781550"/>
                    <a:ext cx="2098674" cy="6921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0" i="0" lang="en-US" sz="4400" u="none" cap="none" strike="noStrike">
                        <a:solidFill>
                          <a:schemeClr val="dk1"/>
                        </a:solidFill>
                        <a:latin typeface="Arial"/>
                        <a:ea typeface="Arial"/>
                        <a:cs typeface="Arial"/>
                        <a:sym typeface="Arial"/>
                      </a:rPr>
                      <a:t>(</a:t>
                    </a:r>
                    <a:r>
                      <a:rPr b="1" i="0" lang="en-US" sz="4400" u="none" cap="none" strike="noStrike">
                        <a:solidFill>
                          <a:schemeClr val="dk1"/>
                        </a:solidFill>
                        <a:latin typeface="Arial"/>
                        <a:ea typeface="Arial"/>
                        <a:cs typeface="Arial"/>
                        <a:sym typeface="Arial"/>
                      </a:rPr>
                      <a:t>        </a:t>
                    </a:r>
                    <a:r>
                      <a:rPr b="0" i="0" lang="en-US" sz="4400" u="none" cap="none" strike="noStrike">
                        <a:solidFill>
                          <a:schemeClr val="dk1"/>
                        </a:solidFill>
                        <a:latin typeface="Arial"/>
                        <a:ea typeface="Arial"/>
                        <a:cs typeface="Arial"/>
                        <a:sym typeface="Arial"/>
                      </a:rPr>
                      <a:t>)</a:t>
                    </a:r>
                    <a:r>
                      <a:rPr b="1" baseline="30000" i="0" lang="en-US" sz="4400" u="none" cap="none" strike="noStrike">
                        <a:solidFill>
                          <a:schemeClr val="dk1"/>
                        </a:solidFill>
                        <a:latin typeface="Arial"/>
                        <a:ea typeface="Arial"/>
                        <a:cs typeface="Arial"/>
                        <a:sym typeface="Arial"/>
                      </a:rPr>
                      <a:t>2</a:t>
                    </a:r>
                  </a:p>
                </p:txBody>
              </p:sp>
              <p:sp>
                <p:nvSpPr>
                  <p:cNvPr id="442" name="Shape 442"/>
                  <p:cNvSpPr txBox="1"/>
                  <p:nvPr/>
                </p:nvSpPr>
                <p:spPr>
                  <a:xfrm>
                    <a:off x="4240212" y="4883150"/>
                    <a:ext cx="1071561" cy="582612"/>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0.25</a:t>
                    </a:r>
                  </a:p>
                </p:txBody>
              </p:sp>
              <p:sp>
                <p:nvSpPr>
                  <p:cNvPr id="443" name="Shape 443"/>
                  <p:cNvSpPr txBox="1"/>
                  <p:nvPr/>
                </p:nvSpPr>
                <p:spPr>
                  <a:xfrm>
                    <a:off x="1154112" y="4940300"/>
                    <a:ext cx="1606550"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6000" u="none" cap="none" strike="noStrike">
                        <a:solidFill>
                          <a:schemeClr val="dk1"/>
                        </a:solidFill>
                        <a:latin typeface="Arial"/>
                        <a:ea typeface="Arial"/>
                        <a:cs typeface="Arial"/>
                        <a:sym typeface="Arial"/>
                      </a:rPr>
                      <a:t>n </a:t>
                    </a:r>
                    <a:r>
                      <a:rPr b="1" i="0" lang="en-US" sz="4800" u="none" cap="none" strike="noStrike">
                        <a:solidFill>
                          <a:schemeClr val="dk1"/>
                        </a:solidFill>
                        <a:latin typeface="Arial"/>
                        <a:ea typeface="Arial"/>
                        <a:cs typeface="Arial"/>
                        <a:sym typeface="Arial"/>
                      </a:rPr>
                      <a:t>=</a:t>
                    </a:r>
                    <a:r>
                      <a:rPr b="1" i="0" lang="en-US" sz="6000" u="none" cap="none" strike="noStrike">
                        <a:solidFill>
                          <a:schemeClr val="dk1"/>
                        </a:solidFill>
                        <a:latin typeface="Arial"/>
                        <a:ea typeface="Arial"/>
                        <a:cs typeface="Arial"/>
                        <a:sym typeface="Arial"/>
                      </a:rPr>
                      <a:t>         </a:t>
                    </a:r>
                  </a:p>
                </p:txBody>
              </p:sp>
              <p:sp>
                <p:nvSpPr>
                  <p:cNvPr id="444" name="Shape 444"/>
                  <p:cNvSpPr txBox="1"/>
                  <p:nvPr/>
                </p:nvSpPr>
                <p:spPr>
                  <a:xfrm>
                    <a:off x="3446462" y="5507037"/>
                    <a:ext cx="850899"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E </a:t>
                    </a:r>
                    <a:r>
                      <a:rPr b="1" baseline="30000" i="0" lang="en-US" sz="4000" u="none" cap="none" strike="noStrike">
                        <a:solidFill>
                          <a:schemeClr val="dk1"/>
                        </a:solidFill>
                        <a:latin typeface="Arial"/>
                        <a:ea typeface="Arial"/>
                        <a:cs typeface="Arial"/>
                        <a:sym typeface="Arial"/>
                      </a:rPr>
                      <a:t>2</a:t>
                    </a:r>
                  </a:p>
                </p:txBody>
              </p:sp>
              <p:cxnSp>
                <p:nvCxnSpPr>
                  <p:cNvPr id="445" name="Shape 445"/>
                  <p:cNvCxnSpPr/>
                  <p:nvPr/>
                </p:nvCxnSpPr>
                <p:spPr>
                  <a:xfrm>
                    <a:off x="2549525" y="5437187"/>
                    <a:ext cx="2714624" cy="0"/>
                  </a:xfrm>
                  <a:prstGeom prst="straightConnector1">
                    <a:avLst/>
                  </a:prstGeom>
                  <a:noFill/>
                  <a:ln cap="rnd" cmpd="sng" w="25400">
                    <a:solidFill>
                      <a:schemeClr val="dk1"/>
                    </a:solidFill>
                    <a:prstDash val="solid"/>
                    <a:miter/>
                    <a:headEnd len="med" w="med" type="none"/>
                    <a:tailEnd len="med" w="med" type="none"/>
                  </a:ln>
                </p:spPr>
              </p:cxnSp>
              <p:sp>
                <p:nvSpPr>
                  <p:cNvPr id="446" name="Shape 446"/>
                  <p:cNvSpPr txBox="1"/>
                  <p:nvPr/>
                </p:nvSpPr>
                <p:spPr>
                  <a:xfrm>
                    <a:off x="2895600" y="4816475"/>
                    <a:ext cx="2190750" cy="5270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Noto Symbol"/>
                      <a:buNone/>
                    </a:pPr>
                    <a:r>
                      <a:rPr b="1" baseline="-25000" i="1" lang="en-US" sz="4800" u="none" cap="none" strike="noStrike">
                        <a:solidFill>
                          <a:schemeClr val="dk1"/>
                        </a:solidFill>
                        <a:latin typeface="Noto Symbol"/>
                        <a:ea typeface="Noto Symbol"/>
                        <a:cs typeface="Noto Symbol"/>
                        <a:sym typeface="Noto Symbol"/>
                      </a:rPr>
                      <a:t>α /  </a:t>
                    </a:r>
                    <a:r>
                      <a:rPr b="1" baseline="-25000" i="0" lang="en-US" sz="4800" u="none" cap="none" strike="noStrike">
                        <a:solidFill>
                          <a:schemeClr val="dk1"/>
                        </a:solidFill>
                        <a:latin typeface="Noto Symbol"/>
                        <a:ea typeface="Noto Symbol"/>
                        <a:cs typeface="Noto Symbol"/>
                        <a:sym typeface="Noto Symbol"/>
                      </a:rPr>
                      <a:t>2 </a:t>
                    </a:r>
                    <a:r>
                      <a:rPr b="1" baseline="-25000" i="1" lang="en-US" sz="4800" u="none" cap="none" strike="noStrike">
                        <a:solidFill>
                          <a:schemeClr val="dk1"/>
                        </a:solidFill>
                        <a:latin typeface="Noto Symbol"/>
                        <a:ea typeface="Noto Symbol"/>
                        <a:cs typeface="Noto Symbol"/>
                        <a:sym typeface="Noto Symbol"/>
                      </a:rPr>
                      <a:t> </a:t>
                    </a:r>
                  </a:p>
                </p:txBody>
              </p:sp>
            </p:grpSp>
            <p:sp>
              <p:nvSpPr>
                <p:cNvPr id="447" name="Shape 447"/>
                <p:cNvSpPr txBox="1"/>
                <p:nvPr/>
              </p:nvSpPr>
              <p:spPr>
                <a:xfrm>
                  <a:off x="2590800" y="4684712"/>
                  <a:ext cx="636586"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6000" u="none" cap="none" strike="noStrike">
                      <a:solidFill>
                        <a:schemeClr val="dk1"/>
                      </a:solidFill>
                      <a:latin typeface="Arial"/>
                      <a:ea typeface="Arial"/>
                      <a:cs typeface="Arial"/>
                      <a:sym typeface="Arial"/>
                    </a:rPr>
                    <a:t>z</a:t>
                  </a:r>
                  <a:r>
                    <a:rPr b="1" i="0" lang="en-US" sz="4800" u="none" cap="none" strike="noStrike">
                      <a:solidFill>
                        <a:schemeClr val="dk1"/>
                      </a:solidFill>
                      <a:latin typeface="Noto Symbol"/>
                      <a:ea typeface="Noto Symbol"/>
                      <a:cs typeface="Noto Symbol"/>
                      <a:sym typeface="Noto Symbol"/>
                    </a:rPr>
                    <a:t> </a:t>
                  </a:r>
                </a:p>
              </p:txBody>
            </p:sp>
          </p:grpSp>
        </p:grpSp>
        <p:sp>
          <p:nvSpPr>
            <p:cNvPr id="448" name="Shape 448"/>
            <p:cNvSpPr txBox="1"/>
            <p:nvPr/>
          </p:nvSpPr>
          <p:spPr>
            <a:xfrm>
              <a:off x="3989387" y="3956050"/>
              <a:ext cx="434974"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Times New Roman"/>
                <a:buNone/>
              </a:pPr>
              <a:r>
                <a:rPr b="1" i="0" lang="en-US" sz="6000" u="none" cap="none" strike="noStrike">
                  <a:solidFill>
                    <a:schemeClr val="dk1"/>
                  </a:solidFill>
                  <a:latin typeface="Times New Roman"/>
                  <a:ea typeface="Times New Roman"/>
                  <a:cs typeface="Times New Roman"/>
                  <a:sym typeface="Times New Roman"/>
                </a:rPr>
                <a:t>ˆ</a:t>
              </a:r>
            </a:p>
          </p:txBody>
        </p:sp>
      </p:gr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2" name="Shape 452"/>
        <p:cNvGrpSpPr/>
        <p:nvPr/>
      </p:nvGrpSpPr>
      <p:grpSpPr>
        <a:xfrm>
          <a:off x="0" y="0"/>
          <a:ext cx="0" cy="0"/>
          <a:chOff x="0" y="0"/>
          <a:chExt cx="0" cy="0"/>
        </a:xfrm>
      </p:grpSpPr>
      <p:sp>
        <p:nvSpPr>
          <p:cNvPr id="453" name="Shape 453"/>
          <p:cNvSpPr txBox="1"/>
          <p:nvPr>
            <p:ph type="title"/>
          </p:nvPr>
        </p:nvSpPr>
        <p:spPr>
          <a:xfrm>
            <a:off x="655637" y="352425"/>
            <a:ext cx="8196262" cy="125412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Round-Off Rule for Determining Sample Size</a:t>
            </a:r>
          </a:p>
        </p:txBody>
      </p:sp>
      <p:sp>
        <p:nvSpPr>
          <p:cNvPr id="454" name="Shape 454"/>
          <p:cNvSpPr txBox="1"/>
          <p:nvPr/>
        </p:nvSpPr>
        <p:spPr>
          <a:xfrm>
            <a:off x="1050925" y="2193925"/>
            <a:ext cx="7432675" cy="1550987"/>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If the computed sample size </a:t>
            </a:r>
            <a:r>
              <a:rPr b="1" i="1" lang="en-US" sz="3200" u="none" cap="none" strike="noStrike">
                <a:solidFill>
                  <a:schemeClr val="dk1"/>
                </a:solidFill>
                <a:latin typeface="Arial"/>
                <a:ea typeface="Arial"/>
                <a:cs typeface="Arial"/>
                <a:sym typeface="Arial"/>
              </a:rPr>
              <a:t>n</a:t>
            </a:r>
            <a:r>
              <a:rPr b="1" i="0" lang="en-US" sz="3200" u="none" cap="none" strike="noStrike">
                <a:solidFill>
                  <a:schemeClr val="dk1"/>
                </a:solidFill>
                <a:latin typeface="Arial"/>
                <a:ea typeface="Arial"/>
                <a:cs typeface="Arial"/>
                <a:sym typeface="Arial"/>
              </a:rPr>
              <a:t> is not a whole number, round the value of </a:t>
            </a:r>
            <a:r>
              <a:rPr b="1" i="1" lang="en-US" sz="3200" u="none" cap="none" strike="noStrike">
                <a:solidFill>
                  <a:schemeClr val="dk1"/>
                </a:solidFill>
                <a:latin typeface="Arial"/>
                <a:ea typeface="Arial"/>
                <a:cs typeface="Arial"/>
                <a:sym typeface="Arial"/>
              </a:rPr>
              <a:t>n</a:t>
            </a:r>
            <a:r>
              <a:rPr b="1" i="0" lang="en-US" sz="3200" u="none" cap="none" strike="noStrike">
                <a:solidFill>
                  <a:schemeClr val="dk1"/>
                </a:solidFill>
                <a:latin typeface="Arial"/>
                <a:ea typeface="Arial"/>
                <a:cs typeface="Arial"/>
                <a:sym typeface="Arial"/>
              </a:rPr>
              <a:t> up to the next larger whole number.</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8" name="Shape 458"/>
        <p:cNvGrpSpPr/>
        <p:nvPr/>
      </p:nvGrpSpPr>
      <p:grpSpPr>
        <a:xfrm>
          <a:off x="0" y="0"/>
          <a:ext cx="0" cy="0"/>
          <a:chOff x="0" y="0"/>
          <a:chExt cx="0" cy="0"/>
        </a:xfrm>
      </p:grpSpPr>
      <p:sp>
        <p:nvSpPr>
          <p:cNvPr id="459" name="Shape 459"/>
          <p:cNvSpPr txBox="1"/>
          <p:nvPr>
            <p:ph type="title"/>
          </p:nvPr>
        </p:nvSpPr>
        <p:spPr>
          <a:xfrm>
            <a:off x="577850" y="207962"/>
            <a:ext cx="8229600" cy="563562"/>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2800" u="none" cap="none" strike="noStrike">
                <a:solidFill>
                  <a:srgbClr val="008000"/>
                </a:solidFill>
                <a:latin typeface="Arial"/>
                <a:ea typeface="Arial"/>
                <a:cs typeface="Arial"/>
                <a:sym typeface="Arial"/>
              </a:rPr>
              <a:t>Example:</a:t>
            </a:r>
          </a:p>
        </p:txBody>
      </p:sp>
      <p:sp>
        <p:nvSpPr>
          <p:cNvPr id="460" name="Shape 460"/>
          <p:cNvSpPr txBox="1"/>
          <p:nvPr>
            <p:ph idx="1" type="body"/>
          </p:nvPr>
        </p:nvSpPr>
        <p:spPr>
          <a:xfrm>
            <a:off x="609600" y="1000125"/>
            <a:ext cx="8001000" cy="5518150"/>
          </a:xfrm>
          <a:prstGeom prst="rect">
            <a:avLst/>
          </a:prstGeom>
          <a:noFill/>
          <a:ln>
            <a:noFill/>
          </a:ln>
        </p:spPr>
        <p:txBody>
          <a:bodyPr anchorCtr="0" anchor="t" bIns="44450" lIns="90475" rIns="90475" tIns="44450">
            <a:noAutofit/>
          </a:bodyPr>
          <a:lstStyle/>
          <a:p>
            <a:pPr indent="-1587" lvl="0" marL="1587" marR="0" rtl="0" algn="l">
              <a:lnSpc>
                <a:spcPct val="10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The Internet is affecting us all in many different ways, so there are many reasons for estimating the proportion of adults who use it. Assume that a manager for E-Bay wants to determine the current percentage of U.S. adults who now use the Internet. How many adults must be surveyed in order to be 95% confident that the sample percentage is in error by no more than three percentage points?</a:t>
            </a:r>
          </a:p>
          <a:p>
            <a:pPr indent="-1587" lvl="0" marL="1587" marR="0" rtl="0" algn="l">
              <a:lnSpc>
                <a:spcPct val="10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a.	In 2006, 73% of adults used the Internet.</a:t>
            </a:r>
          </a:p>
          <a:p>
            <a:pPr indent="-1587" lvl="0" marL="1587" marR="0" rtl="0" algn="l">
              <a:lnSpc>
                <a:spcPct val="10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b.	No known possible value of the proportion.</a:t>
            </a:r>
          </a:p>
        </p:txBody>
      </p:sp>
      <p:sp>
        <p:nvSpPr>
          <p:cNvPr id="461" name="Shape 461"/>
          <p:cNvSpPr txBox="1"/>
          <p:nvPr/>
        </p:nvSpPr>
        <p:spPr>
          <a:xfrm>
            <a:off x="2295525" y="3036886"/>
            <a:ext cx="354012"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62" name="Shape 462"/>
          <p:cNvSpPr txBox="1"/>
          <p:nvPr/>
        </p:nvSpPr>
        <p:spPr>
          <a:xfrm>
            <a:off x="1736725" y="3651250"/>
            <a:ext cx="4206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63" name="Shape 463"/>
          <p:cNvSpPr txBox="1"/>
          <p:nvPr/>
        </p:nvSpPr>
        <p:spPr>
          <a:xfrm>
            <a:off x="1965325" y="3622675"/>
            <a:ext cx="296861"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64" name="Shape 464"/>
          <p:cNvSpPr txBox="1"/>
          <p:nvPr/>
        </p:nvSpPr>
        <p:spPr>
          <a:xfrm>
            <a:off x="741362" y="4146550"/>
            <a:ext cx="265111" cy="85566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 </a:t>
            </a:r>
          </a:p>
          <a:p>
            <a:pPr indent="0" lvl="0" marL="0" marR="0" rtl="0" algn="l">
              <a:lnSpc>
                <a:spcPct val="100000"/>
              </a:lnSpc>
              <a:spcBef>
                <a:spcPts val="0"/>
              </a:spcBef>
              <a:spcAft>
                <a:spcPts val="0"/>
              </a:spcAft>
              <a:buNone/>
            </a:pPr>
            <a:r>
              <a:t/>
            </a:r>
            <a:endParaRPr b="1" i="0" sz="2400" u="none" cap="none" strike="noStrike">
              <a:solidFill>
                <a:schemeClr val="dk2"/>
              </a:solidFill>
              <a:latin typeface="Arial"/>
              <a:ea typeface="Arial"/>
              <a:cs typeface="Arial"/>
              <a:sym typeface="Arial"/>
            </a:endParaRPr>
          </a:p>
        </p:txBody>
      </p:sp>
      <p:sp>
        <p:nvSpPr>
          <p:cNvPr id="465" name="Shape 465"/>
          <p:cNvSpPr txBox="1"/>
          <p:nvPr/>
        </p:nvSpPr>
        <p:spPr>
          <a:xfrm>
            <a:off x="2117725" y="4760912"/>
            <a:ext cx="89058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9" name="Shape 469"/>
        <p:cNvGrpSpPr/>
        <p:nvPr/>
      </p:nvGrpSpPr>
      <p:grpSpPr>
        <a:xfrm>
          <a:off x="0" y="0"/>
          <a:ext cx="0" cy="0"/>
          <a:chOff x="0" y="0"/>
          <a:chExt cx="0" cy="0"/>
        </a:xfrm>
      </p:grpSpPr>
      <p:sp>
        <p:nvSpPr>
          <p:cNvPr id="470" name="Shape 470"/>
          <p:cNvSpPr txBox="1"/>
          <p:nvPr>
            <p:ph idx="1" type="body"/>
          </p:nvPr>
        </p:nvSpPr>
        <p:spPr>
          <a:xfrm>
            <a:off x="533400" y="847725"/>
            <a:ext cx="7772400" cy="965199"/>
          </a:xfrm>
          <a:prstGeom prst="rect">
            <a:avLst/>
          </a:prstGeom>
          <a:noFill/>
          <a:ln>
            <a:noFill/>
          </a:ln>
        </p:spPr>
        <p:txBody>
          <a:bodyPr anchorCtr="0" anchor="t" bIns="44450" lIns="90475" rIns="90475" tIns="44450">
            <a:noAutofit/>
          </a:bodyPr>
          <a:lstStyle/>
          <a:p>
            <a:pPr indent="-457200" lvl="0" marL="457200" marR="0" rtl="0" algn="l">
              <a:lnSpc>
                <a:spcPct val="88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a)	Use</a:t>
            </a:r>
          </a:p>
        </p:txBody>
      </p:sp>
      <p:sp>
        <p:nvSpPr>
          <p:cNvPr id="471" name="Shape 471"/>
          <p:cNvSpPr txBox="1"/>
          <p:nvPr/>
        </p:nvSpPr>
        <p:spPr>
          <a:xfrm>
            <a:off x="815975" y="4519612"/>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72" name="Shape 472"/>
          <p:cNvSpPr txBox="1"/>
          <p:nvPr/>
        </p:nvSpPr>
        <p:spPr>
          <a:xfrm>
            <a:off x="4991100" y="2711450"/>
            <a:ext cx="3986212" cy="39306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To be 95% confident that our sample percentage is within three percentage points of the true percentage for all adults, we should obtain a simple random sample of 842 adults.</a:t>
            </a:r>
          </a:p>
        </p:txBody>
      </p:sp>
      <p:sp>
        <p:nvSpPr>
          <p:cNvPr id="473" name="Shape 473"/>
          <p:cNvSpPr txBox="1"/>
          <p:nvPr/>
        </p:nvSpPr>
        <p:spPr>
          <a:xfrm>
            <a:off x="565150" y="122236"/>
            <a:ext cx="8229600" cy="587374"/>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2800" u="none" cap="none" strike="noStrike">
                <a:solidFill>
                  <a:srgbClr val="008000"/>
                </a:solidFill>
                <a:latin typeface="Arial"/>
                <a:ea typeface="Arial"/>
                <a:cs typeface="Arial"/>
                <a:sym typeface="Arial"/>
              </a:rPr>
              <a:t>Example:</a:t>
            </a:r>
          </a:p>
        </p:txBody>
      </p:sp>
      <p:pic>
        <p:nvPicPr>
          <p:cNvPr id="474" name="Shape 474"/>
          <p:cNvPicPr preferRelativeResize="0"/>
          <p:nvPr/>
        </p:nvPicPr>
        <p:blipFill rotWithShape="1">
          <a:blip r:embed="rId3">
            <a:alphaModFix/>
          </a:blip>
          <a:srcRect b="0" l="0" r="0" t="0"/>
          <a:stretch/>
        </p:blipFill>
        <p:spPr>
          <a:xfrm>
            <a:off x="2144711" y="879475"/>
            <a:ext cx="4660899" cy="1485899"/>
          </a:xfrm>
          <a:prstGeom prst="rect">
            <a:avLst/>
          </a:prstGeom>
          <a:noFill/>
          <a:ln>
            <a:noFill/>
          </a:ln>
        </p:spPr>
      </p:pic>
      <p:pic>
        <p:nvPicPr>
          <p:cNvPr id="475" name="Shape 475"/>
          <p:cNvPicPr preferRelativeResize="0"/>
          <p:nvPr/>
        </p:nvPicPr>
        <p:blipFill rotWithShape="1">
          <a:blip r:embed="rId4">
            <a:alphaModFix/>
          </a:blip>
          <a:srcRect b="0" l="0" r="0" t="0"/>
          <a:stretch/>
        </p:blipFill>
        <p:spPr>
          <a:xfrm>
            <a:off x="966787" y="2800350"/>
            <a:ext cx="3924299" cy="3327400"/>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9" name="Shape 479"/>
        <p:cNvGrpSpPr/>
        <p:nvPr/>
      </p:nvGrpSpPr>
      <p:grpSpPr>
        <a:xfrm>
          <a:off x="0" y="0"/>
          <a:ext cx="0" cy="0"/>
          <a:chOff x="0" y="0"/>
          <a:chExt cx="0" cy="0"/>
        </a:xfrm>
      </p:grpSpPr>
      <p:sp>
        <p:nvSpPr>
          <p:cNvPr id="480" name="Shape 480"/>
          <p:cNvSpPr txBox="1"/>
          <p:nvPr>
            <p:ph idx="1" type="body"/>
          </p:nvPr>
        </p:nvSpPr>
        <p:spPr>
          <a:xfrm>
            <a:off x="533400" y="847725"/>
            <a:ext cx="7772400" cy="965199"/>
          </a:xfrm>
          <a:prstGeom prst="rect">
            <a:avLst/>
          </a:prstGeom>
          <a:noFill/>
          <a:ln>
            <a:noFill/>
          </a:ln>
        </p:spPr>
        <p:txBody>
          <a:bodyPr anchorCtr="0" anchor="t" bIns="44450" lIns="90475" rIns="90475" tIns="44450">
            <a:noAutofit/>
          </a:bodyPr>
          <a:lstStyle/>
          <a:p>
            <a:pPr indent="-457200" lvl="0" marL="457200" marR="0" rtl="0" algn="l">
              <a:lnSpc>
                <a:spcPct val="88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b)	Use</a:t>
            </a:r>
          </a:p>
        </p:txBody>
      </p:sp>
      <p:sp>
        <p:nvSpPr>
          <p:cNvPr id="481" name="Shape 481"/>
          <p:cNvSpPr txBox="1"/>
          <p:nvPr/>
        </p:nvSpPr>
        <p:spPr>
          <a:xfrm>
            <a:off x="815975" y="4519612"/>
            <a:ext cx="5807075" cy="17335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82" name="Shape 482"/>
          <p:cNvSpPr txBox="1"/>
          <p:nvPr/>
        </p:nvSpPr>
        <p:spPr>
          <a:xfrm>
            <a:off x="4445000" y="3074986"/>
            <a:ext cx="4456111" cy="316230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2"/>
              </a:buClr>
              <a:buSzPct val="25000"/>
              <a:buFont typeface="Arial"/>
              <a:buNone/>
            </a:pPr>
            <a:r>
              <a:rPr b="1" i="0" lang="en-US" sz="2800" u="none" cap="none" strike="noStrike">
                <a:solidFill>
                  <a:schemeClr val="dk2"/>
                </a:solidFill>
                <a:latin typeface="Arial"/>
                <a:ea typeface="Arial"/>
                <a:cs typeface="Arial"/>
                <a:sym typeface="Arial"/>
              </a:rPr>
              <a:t>To be 95% confident that our sample percentage is within three percentage points of the true percentage for all adults, we should obtain a simple random sample of 1068 adults.</a:t>
            </a:r>
          </a:p>
        </p:txBody>
      </p:sp>
      <p:sp>
        <p:nvSpPr>
          <p:cNvPr id="483" name="Shape 483"/>
          <p:cNvSpPr txBox="1"/>
          <p:nvPr/>
        </p:nvSpPr>
        <p:spPr>
          <a:xfrm>
            <a:off x="565150" y="122236"/>
            <a:ext cx="8229600" cy="587374"/>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2800" u="none" cap="none" strike="noStrike">
                <a:solidFill>
                  <a:srgbClr val="008000"/>
                </a:solidFill>
                <a:latin typeface="Arial"/>
                <a:ea typeface="Arial"/>
                <a:cs typeface="Arial"/>
                <a:sym typeface="Arial"/>
              </a:rPr>
              <a:t>Example:</a:t>
            </a:r>
          </a:p>
        </p:txBody>
      </p:sp>
      <p:pic>
        <p:nvPicPr>
          <p:cNvPr id="484" name="Shape 484"/>
          <p:cNvPicPr preferRelativeResize="0"/>
          <p:nvPr/>
        </p:nvPicPr>
        <p:blipFill rotWithShape="1">
          <a:blip r:embed="rId3">
            <a:alphaModFix/>
          </a:blip>
          <a:srcRect b="0" l="0" r="0" t="0"/>
          <a:stretch/>
        </p:blipFill>
        <p:spPr>
          <a:xfrm>
            <a:off x="2159000" y="825500"/>
            <a:ext cx="3670300" cy="1003300"/>
          </a:xfrm>
          <a:prstGeom prst="rect">
            <a:avLst/>
          </a:prstGeom>
          <a:noFill/>
          <a:ln>
            <a:noFill/>
          </a:ln>
        </p:spPr>
      </p:pic>
      <p:pic>
        <p:nvPicPr>
          <p:cNvPr id="485" name="Shape 485"/>
          <p:cNvPicPr preferRelativeResize="0"/>
          <p:nvPr/>
        </p:nvPicPr>
        <p:blipFill rotWithShape="1">
          <a:blip r:embed="rId4">
            <a:alphaModFix/>
          </a:blip>
          <a:srcRect b="0" l="0" r="0" t="0"/>
          <a:stretch/>
        </p:blipFill>
        <p:spPr>
          <a:xfrm>
            <a:off x="1335087" y="2800350"/>
            <a:ext cx="2654299" cy="3327400"/>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9" name="Shape 489"/>
        <p:cNvGrpSpPr/>
        <p:nvPr/>
      </p:nvGrpSpPr>
      <p:grpSpPr>
        <a:xfrm>
          <a:off x="0" y="0"/>
          <a:ext cx="0" cy="0"/>
          <a:chOff x="0" y="0"/>
          <a:chExt cx="0" cy="0"/>
        </a:xfrm>
      </p:grpSpPr>
      <p:sp>
        <p:nvSpPr>
          <p:cNvPr id="490" name="Shape 490"/>
          <p:cNvSpPr txBox="1"/>
          <p:nvPr>
            <p:ph type="title"/>
          </p:nvPr>
        </p:nvSpPr>
        <p:spPr>
          <a:xfrm>
            <a:off x="381000" y="190500"/>
            <a:ext cx="8369299" cy="1355724"/>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Finding the Point Estimate and </a:t>
            </a:r>
            <a:r>
              <a:rPr b="1" i="1" lang="en-US" sz="4000" u="none" cap="none" strike="noStrike">
                <a:solidFill>
                  <a:srgbClr val="008000"/>
                </a:solidFill>
                <a:latin typeface="Arial"/>
                <a:ea typeface="Arial"/>
                <a:cs typeface="Arial"/>
                <a:sym typeface="Arial"/>
              </a:rPr>
              <a:t>E </a:t>
            </a:r>
            <a:r>
              <a:rPr b="1" i="0" lang="en-US" sz="4000" u="none" cap="none" strike="noStrike">
                <a:solidFill>
                  <a:srgbClr val="008000"/>
                </a:solidFill>
                <a:latin typeface="Arial"/>
                <a:ea typeface="Arial"/>
                <a:cs typeface="Arial"/>
                <a:sym typeface="Arial"/>
              </a:rPr>
              <a:t>from a Confidence Interval</a:t>
            </a:r>
          </a:p>
        </p:txBody>
      </p:sp>
      <p:sp>
        <p:nvSpPr>
          <p:cNvPr id="491" name="Shape 491"/>
          <p:cNvSpPr txBox="1"/>
          <p:nvPr/>
        </p:nvSpPr>
        <p:spPr>
          <a:xfrm>
            <a:off x="712787" y="3971925"/>
            <a:ext cx="7521574" cy="1693862"/>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Margin of Error: </a:t>
            </a:r>
          </a:p>
          <a:p>
            <a:pPr indent="0" lvl="0" marL="0" marR="0" rtl="0" algn="l">
              <a:lnSpc>
                <a:spcPct val="100000"/>
              </a:lnSpc>
              <a:spcBef>
                <a:spcPts val="1551"/>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E</a:t>
            </a:r>
            <a:r>
              <a:rPr b="1" i="0" lang="en-US" sz="2400" u="none" cap="none" strike="noStrike">
                <a:solidFill>
                  <a:schemeClr val="dk1"/>
                </a:solidFill>
                <a:latin typeface="Arial"/>
                <a:ea typeface="Arial"/>
                <a:cs typeface="Arial"/>
                <a:sym typeface="Arial"/>
              </a:rPr>
              <a:t> = </a:t>
            </a:r>
            <a:r>
              <a:rPr b="1" baseline="30000" i="0" lang="en-US" sz="3300" u="none" cap="none" strike="noStrike">
                <a:solidFill>
                  <a:schemeClr val="dk1"/>
                </a:solidFill>
                <a:latin typeface="Arial"/>
                <a:ea typeface="Arial"/>
                <a:cs typeface="Arial"/>
                <a:sym typeface="Arial"/>
              </a:rPr>
              <a:t>(upper confidence limit) — (lower confidence limit)</a:t>
            </a:r>
          </a:p>
          <a:p>
            <a:pPr indent="0" lvl="0" marL="0" marR="0" rtl="0" algn="l">
              <a:lnSpc>
                <a:spcPct val="100000"/>
              </a:lnSpc>
              <a:spcBef>
                <a:spcPts val="264"/>
              </a:spcBef>
              <a:spcAft>
                <a:spcPts val="0"/>
              </a:spcAft>
              <a:buClr>
                <a:schemeClr val="dk1"/>
              </a:buClr>
              <a:buSzPct val="25000"/>
              <a:buFont typeface="Times New Roman"/>
              <a:buNone/>
            </a:pPr>
            <a:r>
              <a:rPr b="1" baseline="30000" i="0" lang="en-US" sz="33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2</a:t>
            </a:r>
          </a:p>
        </p:txBody>
      </p:sp>
      <p:cxnSp>
        <p:nvCxnSpPr>
          <p:cNvPr id="492" name="Shape 492"/>
          <p:cNvCxnSpPr/>
          <p:nvPr/>
        </p:nvCxnSpPr>
        <p:spPr>
          <a:xfrm>
            <a:off x="1438275" y="5067300"/>
            <a:ext cx="6553200" cy="0"/>
          </a:xfrm>
          <a:prstGeom prst="straightConnector1">
            <a:avLst/>
          </a:prstGeom>
          <a:noFill/>
          <a:ln cap="rnd" cmpd="sng" w="25400">
            <a:solidFill>
              <a:schemeClr val="dk1"/>
            </a:solidFill>
            <a:prstDash val="solid"/>
            <a:miter/>
            <a:headEnd len="med" w="med" type="none"/>
            <a:tailEnd len="med" w="med" type="none"/>
          </a:ln>
        </p:spPr>
      </p:cxnSp>
      <p:sp>
        <p:nvSpPr>
          <p:cNvPr id="493" name="Shape 493"/>
          <p:cNvSpPr txBox="1"/>
          <p:nvPr/>
        </p:nvSpPr>
        <p:spPr>
          <a:xfrm>
            <a:off x="633412" y="1944686"/>
            <a:ext cx="8924925" cy="1636712"/>
          </a:xfrm>
          <a:prstGeom prst="rect">
            <a:avLst/>
          </a:prstGeom>
          <a:noFill/>
          <a:ln>
            <a:noFill/>
          </a:ln>
        </p:spPr>
        <p:txBody>
          <a:bodyPr anchorCtr="0" anchor="t" bIns="44450" lIns="90475" rIns="90475" tIns="44450">
            <a:noAutofit/>
          </a:bodyPr>
          <a:lstStyle/>
          <a:p>
            <a:pPr indent="0" lvl="0" marL="0" marR="0" rtl="0" algn="l">
              <a:lnSpc>
                <a:spcPct val="13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Point estimate of </a:t>
            </a:r>
            <a:r>
              <a:rPr b="1" i="1" lang="en-US" sz="3200" u="none" cap="none" strike="noStrike">
                <a:solidFill>
                  <a:schemeClr val="hlink"/>
                </a:solidFill>
                <a:latin typeface="Arial"/>
                <a:ea typeface="Arial"/>
                <a:cs typeface="Arial"/>
                <a:sym typeface="Arial"/>
              </a:rPr>
              <a:t>p</a:t>
            </a:r>
            <a:r>
              <a:rPr b="1" i="0" lang="en-US" sz="2800" u="none" cap="none" strike="noStrike">
                <a:solidFill>
                  <a:schemeClr val="hlink"/>
                </a:solidFill>
                <a:latin typeface="Times New Roman"/>
                <a:ea typeface="Times New Roman"/>
                <a:cs typeface="Times New Roman"/>
                <a:sym typeface="Times New Roman"/>
              </a:rPr>
              <a:t>: </a:t>
            </a:r>
          </a:p>
          <a:p>
            <a:pPr indent="0" lvl="0" marL="0" marR="0" rtl="0" algn="l">
              <a:lnSpc>
                <a:spcPct val="10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p</a:t>
            </a:r>
            <a:r>
              <a:rPr b="1" i="1" lang="en-US" sz="3200" u="none" cap="none" strike="noStrike">
                <a:solidFill>
                  <a:schemeClr val="dk1"/>
                </a:solidFill>
                <a:latin typeface="Times New Roman"/>
                <a:ea typeface="Times New Roman"/>
                <a:cs typeface="Times New Roman"/>
                <a:sym typeface="Times New Roman"/>
              </a:rPr>
              <a:t> </a:t>
            </a:r>
            <a:r>
              <a:rPr b="1" i="0" lang="en-US" sz="2000" u="none" cap="none" strike="noStrike">
                <a:solidFill>
                  <a:schemeClr val="dk1"/>
                </a:solidFill>
                <a:latin typeface="Arial"/>
                <a:ea typeface="Arial"/>
                <a:cs typeface="Arial"/>
                <a:sym typeface="Arial"/>
              </a:rPr>
              <a:t>=</a:t>
            </a:r>
            <a:r>
              <a:rPr b="1" baseline="30000" i="0" lang="en-US" sz="4000" u="none" cap="none" strike="noStrike">
                <a:solidFill>
                  <a:schemeClr val="dk1"/>
                </a:solidFill>
                <a:latin typeface="Times New Roman"/>
                <a:ea typeface="Times New Roman"/>
                <a:cs typeface="Times New Roman"/>
                <a:sym typeface="Times New Roman"/>
              </a:rPr>
              <a:t> </a:t>
            </a:r>
            <a:r>
              <a:rPr b="1" baseline="30000" i="0" lang="en-US" sz="3300" u="none" cap="none" strike="noStrike">
                <a:solidFill>
                  <a:schemeClr val="dk1"/>
                </a:solidFill>
                <a:latin typeface="Arial"/>
                <a:ea typeface="Arial"/>
                <a:cs typeface="Arial"/>
                <a:sym typeface="Arial"/>
              </a:rPr>
              <a:t>(upper confidence limit) + (lower confidence limit)</a:t>
            </a:r>
          </a:p>
          <a:p>
            <a:pPr indent="0" lvl="0" marL="0" marR="0" rtl="0" algn="l">
              <a:lnSpc>
                <a:spcPct val="100000"/>
              </a:lnSpc>
              <a:spcBef>
                <a:spcPts val="0"/>
              </a:spcBef>
              <a:spcAft>
                <a:spcPts val="0"/>
              </a:spcAft>
              <a:buClr>
                <a:schemeClr val="dk1"/>
              </a:buClr>
              <a:buSzPct val="25000"/>
              <a:buFont typeface="Times New Roman"/>
              <a:buNone/>
            </a:pPr>
            <a:r>
              <a:rPr b="1" i="0" lang="en-US" sz="2000" u="none" cap="none" strike="noStrike">
                <a:solidFill>
                  <a:schemeClr val="dk1"/>
                </a:solidFill>
                <a:latin typeface="Times New Roman"/>
                <a:ea typeface="Times New Roman"/>
                <a:cs typeface="Times New Roman"/>
                <a:sym typeface="Times New Roman"/>
              </a:rPr>
              <a:t>			                </a:t>
            </a:r>
            <a:r>
              <a:rPr b="1" i="0" lang="en-US" sz="2800" u="none" cap="none" strike="noStrike">
                <a:solidFill>
                  <a:schemeClr val="dk1"/>
                </a:solidFill>
                <a:latin typeface="Arial"/>
                <a:ea typeface="Arial"/>
                <a:cs typeface="Arial"/>
                <a:sym typeface="Arial"/>
              </a:rPr>
              <a:t>2</a:t>
            </a:r>
          </a:p>
        </p:txBody>
      </p:sp>
      <p:cxnSp>
        <p:nvCxnSpPr>
          <p:cNvPr id="494" name="Shape 494"/>
          <p:cNvCxnSpPr/>
          <p:nvPr/>
        </p:nvCxnSpPr>
        <p:spPr>
          <a:xfrm>
            <a:off x="1282700" y="2970211"/>
            <a:ext cx="6632575" cy="0"/>
          </a:xfrm>
          <a:prstGeom prst="straightConnector1">
            <a:avLst/>
          </a:prstGeom>
          <a:noFill/>
          <a:ln cap="rnd" cmpd="sng" w="25400">
            <a:solidFill>
              <a:schemeClr val="dk1"/>
            </a:solidFill>
            <a:prstDash val="solid"/>
            <a:miter/>
            <a:headEnd len="med" w="med" type="none"/>
            <a:tailEnd len="med" w="med" type="none"/>
          </a:ln>
        </p:spPr>
      </p:cxnSp>
      <p:sp>
        <p:nvSpPr>
          <p:cNvPr id="495" name="Shape 495"/>
          <p:cNvSpPr txBox="1"/>
          <p:nvPr/>
        </p:nvSpPr>
        <p:spPr>
          <a:xfrm>
            <a:off x="649287" y="2482850"/>
            <a:ext cx="339724" cy="8286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Times New Roman"/>
              <a:buNone/>
            </a:pPr>
            <a:r>
              <a:rPr b="1" i="0" lang="en-US" sz="5400" u="none" cap="none" strike="noStrike">
                <a:solidFill>
                  <a:schemeClr val="dk1"/>
                </a:solidFill>
                <a:latin typeface="Times New Roman"/>
                <a:ea typeface="Times New Roman"/>
                <a:cs typeface="Times New Roman"/>
                <a:sym typeface="Times New Roman"/>
              </a:rPr>
              <a:t>ˆ</a:t>
            </a:r>
          </a:p>
        </p:txBody>
      </p:sp>
      <p:sp>
        <p:nvSpPr>
          <p:cNvPr id="496" name="Shape 496"/>
          <p:cNvSpPr txBox="1"/>
          <p:nvPr/>
        </p:nvSpPr>
        <p:spPr>
          <a:xfrm>
            <a:off x="3673475" y="1997075"/>
            <a:ext cx="339724" cy="8286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0" lang="en-US" sz="5400" u="none" cap="none" strike="noStrike">
                <a:solidFill>
                  <a:schemeClr val="hlink"/>
                </a:solidFill>
                <a:latin typeface="Arial"/>
                <a:ea typeface="Arial"/>
                <a:cs typeface="Arial"/>
                <a:sym typeface="Arial"/>
              </a:rPr>
              <a:t>ˆ</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0" name="Shape 500"/>
        <p:cNvGrpSpPr/>
        <p:nvPr/>
      </p:nvGrpSpPr>
      <p:grpSpPr>
        <a:xfrm>
          <a:off x="0" y="0"/>
          <a:ext cx="0" cy="0"/>
          <a:chOff x="0" y="0"/>
          <a:chExt cx="0" cy="0"/>
        </a:xfrm>
      </p:grpSpPr>
      <p:sp>
        <p:nvSpPr>
          <p:cNvPr id="501" name="Shape 501"/>
          <p:cNvSpPr txBox="1"/>
          <p:nvPr>
            <p:ph type="title"/>
          </p:nvPr>
        </p:nvSpPr>
        <p:spPr>
          <a:xfrm>
            <a:off x="649287" y="152400"/>
            <a:ext cx="7848599" cy="82232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502" name="Shape 502"/>
          <p:cNvSpPr txBox="1"/>
          <p:nvPr>
            <p:ph idx="1" type="body"/>
          </p:nvPr>
        </p:nvSpPr>
        <p:spPr>
          <a:xfrm>
            <a:off x="871537" y="1535112"/>
            <a:ext cx="6835774" cy="475456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2"/>
              </a:buClr>
              <a:buSzPct val="25000"/>
              <a:buFont typeface="Arial"/>
              <a:buNone/>
            </a:pPr>
            <a:r>
              <a:rPr b="1" i="0" lang="en-US" sz="3200" u="none" cap="none" strike="noStrike">
                <a:solidFill>
                  <a:schemeClr val="dk1"/>
                </a:solidFill>
                <a:latin typeface="Arial"/>
                <a:ea typeface="Arial"/>
                <a:cs typeface="Arial"/>
                <a:sym typeface="Arial"/>
              </a:rPr>
              <a:t>In this section we have discussed:</a:t>
            </a:r>
          </a:p>
          <a:p>
            <a:pPr indent="-342900" lvl="0" marL="342900" marR="0" rtl="0" algn="l">
              <a:lnSpc>
                <a:spcPct val="100000"/>
              </a:lnSpc>
              <a:spcBef>
                <a:spcPts val="64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Point estimates.</a:t>
            </a:r>
          </a:p>
          <a:p>
            <a:pPr indent="-342900" lvl="0" marL="342900" marR="0" rtl="0" algn="l">
              <a:lnSpc>
                <a:spcPct val="100000"/>
              </a:lnSpc>
              <a:spcBef>
                <a:spcPts val="64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Confidence intervals.</a:t>
            </a:r>
          </a:p>
          <a:p>
            <a:pPr indent="-342900" lvl="0" marL="342900" marR="0" rtl="0" algn="l">
              <a:lnSpc>
                <a:spcPct val="100000"/>
              </a:lnSpc>
              <a:spcBef>
                <a:spcPts val="64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Confidence levels.</a:t>
            </a:r>
          </a:p>
          <a:p>
            <a:pPr indent="-342900" lvl="0" marL="342900" marR="0" rtl="0" algn="l">
              <a:lnSpc>
                <a:spcPct val="100000"/>
              </a:lnSpc>
              <a:spcBef>
                <a:spcPts val="64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Critical values.</a:t>
            </a:r>
          </a:p>
          <a:p>
            <a:pPr indent="-342900" lvl="0" marL="342900" marR="0" rtl="0" algn="l">
              <a:lnSpc>
                <a:spcPct val="100000"/>
              </a:lnSpc>
              <a:spcBef>
                <a:spcPts val="64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Margin of error.</a:t>
            </a:r>
          </a:p>
          <a:p>
            <a:pPr indent="-342900" lvl="0" marL="342900" marR="0" rtl="0" algn="l">
              <a:lnSpc>
                <a:spcPct val="100000"/>
              </a:lnSpc>
              <a:spcBef>
                <a:spcPts val="64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Determining sample sizes.</a:t>
            </a:r>
          </a:p>
          <a:p>
            <a:pPr indent="-342900" lvl="0" marL="342900" marR="0" rtl="0" algn="l">
              <a:lnSpc>
                <a:spcPct val="100000"/>
              </a:lnSpc>
              <a:spcBef>
                <a:spcPts val="640"/>
              </a:spcBef>
              <a:spcAft>
                <a:spcPts val="0"/>
              </a:spcAft>
              <a:buClr>
                <a:schemeClr val="accent2"/>
              </a:buClr>
              <a:buSzPct val="100000"/>
              <a:buFont typeface="Arial"/>
              <a:buNone/>
            </a:pPr>
            <a:r>
              <a:t/>
            </a:r>
            <a:endParaRPr b="1" i="0" sz="32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accent2"/>
              </a:buClr>
              <a:buSzPct val="100000"/>
              <a:buFont typeface="Arial"/>
              <a:buNone/>
            </a:pPr>
            <a:r>
              <a:t/>
            </a:r>
            <a:endParaRPr b="1" i="0" sz="32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6" name="Shape 506"/>
        <p:cNvGrpSpPr/>
        <p:nvPr/>
      </p:nvGrpSpPr>
      <p:grpSpPr>
        <a:xfrm>
          <a:off x="0" y="0"/>
          <a:ext cx="0" cy="0"/>
          <a:chOff x="0" y="0"/>
          <a:chExt cx="0" cy="0"/>
        </a:xfrm>
      </p:grpSpPr>
      <p:grpSp>
        <p:nvGrpSpPr>
          <p:cNvPr id="507" name="Shape 507"/>
          <p:cNvGrpSpPr/>
          <p:nvPr/>
        </p:nvGrpSpPr>
        <p:grpSpPr>
          <a:xfrm>
            <a:off x="0" y="0"/>
            <a:ext cx="9144000" cy="6858000"/>
            <a:chOff x="0" y="0"/>
            <a:chExt cx="9144000" cy="6858000"/>
          </a:xfrm>
        </p:grpSpPr>
        <p:sp>
          <p:nvSpPr>
            <p:cNvPr id="508" name="Shape 508"/>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509" name="Shape 509"/>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510" name="Shape 510"/>
          <p:cNvSpPr txBox="1"/>
          <p:nvPr/>
        </p:nvSpPr>
        <p:spPr>
          <a:xfrm>
            <a:off x="1295400" y="787400"/>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7-3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Estimating a Population Mean: </a:t>
            </a:r>
            <a:r>
              <a:rPr b="1" i="1" lang="en-US" sz="4000" u="none" cap="none" strike="noStrike">
                <a:solidFill>
                  <a:schemeClr val="dk1"/>
                </a:solidFill>
                <a:latin typeface="Arial"/>
                <a:ea typeface="Arial"/>
                <a:cs typeface="Arial"/>
                <a:sym typeface="Arial"/>
              </a:rPr>
              <a:t>σ</a:t>
            </a:r>
            <a:r>
              <a:rPr b="1" i="0" lang="en-US" sz="4000" u="none" cap="none" strike="noStrike">
                <a:solidFill>
                  <a:schemeClr val="dk1"/>
                </a:solidFill>
                <a:latin typeface="Arial"/>
                <a:ea typeface="Arial"/>
                <a:cs typeface="Arial"/>
                <a:sym typeface="Arial"/>
              </a:rPr>
              <a:t> Known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 name="Shape 54"/>
        <p:cNvGrpSpPr/>
        <p:nvPr/>
      </p:nvGrpSpPr>
      <p:grpSpPr>
        <a:xfrm>
          <a:off x="0" y="0"/>
          <a:ext cx="0" cy="0"/>
          <a:chOff x="0" y="0"/>
          <a:chExt cx="0" cy="0"/>
        </a:xfrm>
      </p:grpSpPr>
      <p:sp>
        <p:nvSpPr>
          <p:cNvPr id="55" name="Shape 55"/>
          <p:cNvSpPr txBox="1"/>
          <p:nvPr>
            <p:ph type="title"/>
          </p:nvPr>
        </p:nvSpPr>
        <p:spPr>
          <a:xfrm>
            <a:off x="927100" y="139700"/>
            <a:ext cx="7226300" cy="84613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 Preview </a:t>
            </a:r>
          </a:p>
        </p:txBody>
      </p:sp>
      <p:sp>
        <p:nvSpPr>
          <p:cNvPr id="56" name="Shape 56"/>
          <p:cNvSpPr txBox="1"/>
          <p:nvPr>
            <p:ph idx="1" type="body"/>
          </p:nvPr>
        </p:nvSpPr>
        <p:spPr>
          <a:xfrm>
            <a:off x="609600" y="1828800"/>
            <a:ext cx="8229600" cy="4498975"/>
          </a:xfrm>
          <a:prstGeom prst="rect">
            <a:avLst/>
          </a:prstGeom>
          <a:noFill/>
          <a:ln>
            <a:noFill/>
          </a:ln>
        </p:spPr>
        <p:txBody>
          <a:bodyPr anchorCtr="0" anchor="t" bIns="44450" lIns="90475" rIns="90475" tIns="44450">
            <a:noAutofit/>
          </a:bodyPr>
          <a:lstStyle/>
          <a:p>
            <a:pPr indent="-342900" lvl="0" marL="342900" marR="0" rtl="0" algn="l">
              <a:lnSpc>
                <a:spcPct val="85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The two major activities of inferential statistics are (1) to use sample data to estimate values of a population parameters, and (2) to test hypotheses or claims made about  population parameters.</a:t>
            </a:r>
          </a:p>
          <a:p>
            <a:pPr indent="-342900" lvl="0" marL="342900" marR="0" rtl="0" algn="l">
              <a:lnSpc>
                <a:spcPct val="85000"/>
              </a:lnSpc>
              <a:spcBef>
                <a:spcPts val="98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We introduce methods for estimating values of these important population parameters: proportions, means, and variances.</a:t>
            </a:r>
          </a:p>
          <a:p>
            <a:pPr indent="-342900" lvl="0" marL="342900" marR="0" rtl="0" algn="l">
              <a:lnSpc>
                <a:spcPct val="85000"/>
              </a:lnSpc>
              <a:spcBef>
                <a:spcPts val="980"/>
              </a:spcBef>
              <a:spcAft>
                <a:spcPts val="98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We also present methods for determining sample sizes necessary to estimate those parameters.</a:t>
            </a:r>
          </a:p>
        </p:txBody>
      </p:sp>
      <p:sp>
        <p:nvSpPr>
          <p:cNvPr id="57" name="Shape 57"/>
          <p:cNvSpPr/>
          <p:nvPr/>
        </p:nvSpPr>
        <p:spPr>
          <a:xfrm>
            <a:off x="261937" y="4335462"/>
            <a:ext cx="8686800" cy="1258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8" name="Shape 58"/>
          <p:cNvSpPr txBox="1"/>
          <p:nvPr/>
        </p:nvSpPr>
        <p:spPr>
          <a:xfrm>
            <a:off x="646112" y="935037"/>
            <a:ext cx="8269286" cy="1008062"/>
          </a:xfrm>
          <a:prstGeom prst="rect">
            <a:avLst/>
          </a:prstGeom>
          <a:noFill/>
          <a:ln>
            <a:noFill/>
          </a:ln>
        </p:spPr>
        <p:txBody>
          <a:bodyPr anchorCtr="0" anchor="t" bIns="44450" lIns="90475" rIns="90475" tIns="44450">
            <a:noAutofit/>
          </a:bodyPr>
          <a:lstStyle/>
          <a:p>
            <a:pPr indent="0" lvl="0" marL="0" marR="0" rtl="0" algn="l">
              <a:lnSpc>
                <a:spcPct val="85000"/>
              </a:lnSpc>
              <a:spcBef>
                <a:spcPts val="0"/>
              </a:spcBef>
              <a:spcAft>
                <a:spcPts val="1260"/>
              </a:spcAft>
              <a:buClr>
                <a:schemeClr val="dk1"/>
              </a:buClr>
              <a:buSzPct val="25000"/>
              <a:buFont typeface="Arial"/>
              <a:buNone/>
            </a:pPr>
            <a:r>
              <a:rPr b="1" i="0" lang="en-US" sz="2800" u="none" cap="none" strike="noStrike">
                <a:solidFill>
                  <a:schemeClr val="dk1"/>
                </a:solidFill>
                <a:latin typeface="Arial"/>
                <a:ea typeface="Arial"/>
                <a:cs typeface="Arial"/>
                <a:sym typeface="Arial"/>
              </a:rPr>
              <a:t>This chapter presents the beginning of inferential statistics.</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4" name="Shape 514"/>
        <p:cNvGrpSpPr/>
        <p:nvPr/>
      </p:nvGrpSpPr>
      <p:grpSpPr>
        <a:xfrm>
          <a:off x="0" y="0"/>
          <a:ext cx="0" cy="0"/>
          <a:chOff x="0" y="0"/>
          <a:chExt cx="0" cy="0"/>
        </a:xfrm>
      </p:grpSpPr>
      <p:sp>
        <p:nvSpPr>
          <p:cNvPr id="515" name="Shape 515"/>
          <p:cNvSpPr txBox="1"/>
          <p:nvPr>
            <p:ph type="title"/>
          </p:nvPr>
        </p:nvSpPr>
        <p:spPr>
          <a:xfrm>
            <a:off x="661987" y="139700"/>
            <a:ext cx="7848599" cy="83502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516" name="Shape 516"/>
          <p:cNvSpPr txBox="1"/>
          <p:nvPr/>
        </p:nvSpPr>
        <p:spPr>
          <a:xfrm>
            <a:off x="754062" y="1370012"/>
            <a:ext cx="7867650" cy="4235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This section presents methods for estimating a population mean. In addition to knowing the values of the sample data or statistics, we must also know the value of the population standard deviation, </a:t>
            </a:r>
            <a:r>
              <a:rPr b="1" i="1" lang="en-US" sz="3200" u="none" cap="none" strike="noStrike">
                <a:solidFill>
                  <a:schemeClr val="dk1"/>
                </a:solidFill>
                <a:latin typeface="Noto Symbol"/>
                <a:ea typeface="Noto Symbol"/>
                <a:cs typeface="Noto Symbol"/>
                <a:sym typeface="Noto Symbol"/>
              </a:rPr>
              <a:t>σ</a:t>
            </a:r>
            <a:r>
              <a:rPr b="1" i="0" lang="en-US" sz="3200" u="none" cap="none" strike="noStrike">
                <a:solidFill>
                  <a:schemeClr val="dk1"/>
                </a:solidFill>
                <a:latin typeface="Arial"/>
                <a:ea typeface="Arial"/>
                <a:cs typeface="Arial"/>
                <a:sym typeface="Arial"/>
              </a:rPr>
              <a:t>.</a:t>
            </a:r>
          </a:p>
          <a:p>
            <a:pPr indent="0" lvl="0" marL="0" marR="0" rtl="0" algn="l">
              <a:lnSpc>
                <a:spcPct val="10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Here are three key concepts that should be learned in this section:</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0" name="Shape 520"/>
        <p:cNvGrpSpPr/>
        <p:nvPr/>
      </p:nvGrpSpPr>
      <p:grpSpPr>
        <a:xfrm>
          <a:off x="0" y="0"/>
          <a:ext cx="0" cy="0"/>
          <a:chOff x="0" y="0"/>
          <a:chExt cx="0" cy="0"/>
        </a:xfrm>
      </p:grpSpPr>
      <p:sp>
        <p:nvSpPr>
          <p:cNvPr id="521" name="Shape 521"/>
          <p:cNvSpPr txBox="1"/>
          <p:nvPr>
            <p:ph type="title"/>
          </p:nvPr>
        </p:nvSpPr>
        <p:spPr>
          <a:xfrm>
            <a:off x="661987" y="139700"/>
            <a:ext cx="7848599" cy="83502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522" name="Shape 522"/>
          <p:cNvSpPr txBox="1"/>
          <p:nvPr/>
        </p:nvSpPr>
        <p:spPr>
          <a:xfrm>
            <a:off x="754062" y="1370012"/>
            <a:ext cx="7867650" cy="5218112"/>
          </a:xfrm>
          <a:prstGeom prst="rect">
            <a:avLst/>
          </a:prstGeom>
          <a:noFill/>
          <a:ln>
            <a:noFill/>
          </a:ln>
        </p:spPr>
        <p:txBody>
          <a:bodyPr anchorCtr="0" anchor="t" bIns="45700" lIns="91425" rIns="91425" tIns="45700">
            <a:noAutofit/>
          </a:bodyPr>
          <a:lstStyle/>
          <a:p>
            <a:pPr indent="-455612" lvl="0" marL="45561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 We should know that the sample mean     is the best </a:t>
            </a:r>
            <a:r>
              <a:rPr b="1" i="0" lang="en-US" sz="2800" u="none" cap="none" strike="noStrike">
                <a:solidFill>
                  <a:schemeClr val="hlink"/>
                </a:solidFill>
                <a:latin typeface="Arial"/>
                <a:ea typeface="Arial"/>
                <a:cs typeface="Arial"/>
                <a:sym typeface="Arial"/>
              </a:rPr>
              <a:t>point estimate</a:t>
            </a:r>
            <a:r>
              <a:rPr b="1" i="0" lang="en-US" sz="2800" u="none" cap="none" strike="noStrike">
                <a:solidFill>
                  <a:schemeClr val="dk1"/>
                </a:solidFill>
                <a:latin typeface="Arial"/>
                <a:ea typeface="Arial"/>
                <a:cs typeface="Arial"/>
                <a:sym typeface="Arial"/>
              </a:rPr>
              <a:t> of the population mean </a:t>
            </a: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a:t>
            </a:r>
          </a:p>
          <a:p>
            <a:pPr indent="-455612" lvl="0" marL="455612"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2. We should learn how to use sample data to construct a </a:t>
            </a:r>
            <a:r>
              <a:rPr b="1" i="0" lang="en-US" sz="2800" u="none" cap="none" strike="noStrike">
                <a:solidFill>
                  <a:schemeClr val="hlink"/>
                </a:solidFill>
                <a:latin typeface="Arial"/>
                <a:ea typeface="Arial"/>
                <a:cs typeface="Arial"/>
                <a:sym typeface="Arial"/>
              </a:rPr>
              <a:t>confidence interval</a:t>
            </a:r>
            <a:r>
              <a:rPr b="1" i="0" lang="en-US" sz="2800" u="none" cap="none" strike="noStrike">
                <a:solidFill>
                  <a:schemeClr val="dk1"/>
                </a:solidFill>
                <a:latin typeface="Arial"/>
                <a:ea typeface="Arial"/>
                <a:cs typeface="Arial"/>
                <a:sym typeface="Arial"/>
              </a:rPr>
              <a:t> for estimating the value of a population mean, and we should know how to interpret such confidence intervals.</a:t>
            </a:r>
          </a:p>
          <a:p>
            <a:pPr indent="-455612" lvl="0" marL="455612"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3. We should develop the ability to determine the sample size necessary to estimate a population mean.</a:t>
            </a:r>
          </a:p>
        </p:txBody>
      </p:sp>
      <p:pic>
        <p:nvPicPr>
          <p:cNvPr id="523" name="Shape 523"/>
          <p:cNvPicPr preferRelativeResize="0"/>
          <p:nvPr/>
        </p:nvPicPr>
        <p:blipFill rotWithShape="1">
          <a:blip r:embed="rId3">
            <a:alphaModFix/>
          </a:blip>
          <a:srcRect b="0" l="0" r="0" t="0"/>
          <a:stretch/>
        </p:blipFill>
        <p:spPr>
          <a:xfrm>
            <a:off x="7921625" y="1457325"/>
            <a:ext cx="254000" cy="317500"/>
          </a:xfrm>
          <a:prstGeom prst="rect">
            <a:avLst/>
          </a:prstGeom>
          <a:noFill/>
          <a:ln>
            <a:noFill/>
          </a:ln>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7" name="Shape 527"/>
        <p:cNvGrpSpPr/>
        <p:nvPr/>
      </p:nvGrpSpPr>
      <p:grpSpPr>
        <a:xfrm>
          <a:off x="0" y="0"/>
          <a:ext cx="0" cy="0"/>
          <a:chOff x="0" y="0"/>
          <a:chExt cx="0" cy="0"/>
        </a:xfrm>
      </p:grpSpPr>
      <p:sp>
        <p:nvSpPr>
          <p:cNvPr id="528" name="Shape 528"/>
          <p:cNvSpPr txBox="1"/>
          <p:nvPr>
            <p:ph type="title"/>
          </p:nvPr>
        </p:nvSpPr>
        <p:spPr>
          <a:xfrm>
            <a:off x="762000" y="411162"/>
            <a:ext cx="7772400" cy="9144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Point Estimate of the Population Mean</a:t>
            </a:r>
          </a:p>
        </p:txBody>
      </p:sp>
      <p:sp>
        <p:nvSpPr>
          <p:cNvPr id="529" name="Shape 529"/>
          <p:cNvSpPr txBox="1"/>
          <p:nvPr/>
        </p:nvSpPr>
        <p:spPr>
          <a:xfrm>
            <a:off x="2532061" y="5856287"/>
            <a:ext cx="3835400" cy="5191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30" name="Shape 530"/>
          <p:cNvSpPr txBox="1"/>
          <p:nvPr/>
        </p:nvSpPr>
        <p:spPr>
          <a:xfrm>
            <a:off x="1379537" y="5491162"/>
            <a:ext cx="7035799" cy="5191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nvGrpSpPr>
          <p:cNvPr id="531" name="Shape 531"/>
          <p:cNvGrpSpPr/>
          <p:nvPr/>
        </p:nvGrpSpPr>
        <p:grpSpPr>
          <a:xfrm>
            <a:off x="0" y="2762250"/>
            <a:ext cx="9144000" cy="946150"/>
            <a:chOff x="0" y="2762250"/>
            <a:chExt cx="9144000" cy="946150"/>
          </a:xfrm>
        </p:grpSpPr>
        <p:sp>
          <p:nvSpPr>
            <p:cNvPr id="532" name="Shape 532"/>
            <p:cNvSpPr txBox="1"/>
            <p:nvPr/>
          </p:nvSpPr>
          <p:spPr>
            <a:xfrm>
              <a:off x="0" y="2762250"/>
              <a:ext cx="9144000" cy="94615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The sample mean </a:t>
              </a:r>
              <a:r>
                <a:rPr b="1" i="1" lang="en-US" sz="2800" u="none" cap="none" strike="noStrike">
                  <a:solidFill>
                    <a:schemeClr val="hlink"/>
                  </a:solidFill>
                  <a:latin typeface="Arial"/>
                  <a:ea typeface="Arial"/>
                  <a:cs typeface="Arial"/>
                  <a:sym typeface="Arial"/>
                </a:rPr>
                <a:t>x</a:t>
              </a:r>
              <a:r>
                <a:rPr b="1" i="1" lang="en-US" sz="2800" u="none" cap="none" strike="noStrike">
                  <a:solidFill>
                    <a:schemeClr val="hlink"/>
                  </a:solidFill>
                  <a:latin typeface="Times New Roman"/>
                  <a:ea typeface="Times New Roman"/>
                  <a:cs typeface="Times New Roman"/>
                  <a:sym typeface="Times New Roman"/>
                </a:rPr>
                <a:t>  </a:t>
              </a:r>
              <a:r>
                <a:rPr b="1" i="0" lang="en-US" sz="2800" u="none" cap="none" strike="noStrike">
                  <a:solidFill>
                    <a:schemeClr val="hlink"/>
                  </a:solidFill>
                  <a:latin typeface="Arial"/>
                  <a:ea typeface="Arial"/>
                  <a:cs typeface="Arial"/>
                  <a:sym typeface="Arial"/>
                </a:rPr>
                <a:t>is the best point estimate </a:t>
              </a:r>
            </a:p>
            <a:p>
              <a:pPr indent="0" lvl="0" marL="0" marR="0" rtl="0" algn="ctr">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of the population mean </a:t>
              </a:r>
              <a:r>
                <a:rPr b="1" i="1" lang="en-US" sz="2800" u="none" cap="none" strike="noStrike">
                  <a:solidFill>
                    <a:schemeClr val="hlink"/>
                  </a:solidFill>
                  <a:latin typeface="Times New Roman"/>
                  <a:ea typeface="Times New Roman"/>
                  <a:cs typeface="Times New Roman"/>
                  <a:sym typeface="Times New Roman"/>
                </a:rPr>
                <a:t>µ</a:t>
              </a:r>
              <a:r>
                <a:rPr b="1" i="0" lang="en-US" sz="2800" u="none" cap="none" strike="noStrike">
                  <a:solidFill>
                    <a:schemeClr val="hlink"/>
                  </a:solidFill>
                  <a:latin typeface="Times New Roman"/>
                  <a:ea typeface="Times New Roman"/>
                  <a:cs typeface="Times New Roman"/>
                  <a:sym typeface="Times New Roman"/>
                </a:rPr>
                <a:t>.</a:t>
              </a:r>
            </a:p>
          </p:txBody>
        </p:sp>
        <p:cxnSp>
          <p:nvCxnSpPr>
            <p:cNvPr id="533" name="Shape 533"/>
            <p:cNvCxnSpPr/>
            <p:nvPr/>
          </p:nvCxnSpPr>
          <p:spPr>
            <a:xfrm rot="10800000">
              <a:off x="3803650" y="2887661"/>
              <a:ext cx="152399" cy="0"/>
            </a:xfrm>
            <a:prstGeom prst="straightConnector1">
              <a:avLst/>
            </a:prstGeom>
            <a:noFill/>
            <a:ln cap="rnd" cmpd="sng" w="28575">
              <a:solidFill>
                <a:schemeClr val="hlink"/>
              </a:solidFill>
              <a:prstDash val="solid"/>
              <a:miter/>
              <a:headEnd len="med" w="med" type="none"/>
              <a:tailEnd len="med" w="med" type="none"/>
            </a:ln>
          </p:spPr>
        </p:cxnSp>
      </p:gr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7" name="Shape 537"/>
        <p:cNvGrpSpPr/>
        <p:nvPr/>
      </p:nvGrpSpPr>
      <p:grpSpPr>
        <a:xfrm>
          <a:off x="0" y="0"/>
          <a:ext cx="0" cy="0"/>
          <a:chOff x="0" y="0"/>
          <a:chExt cx="0" cy="0"/>
        </a:xfrm>
      </p:grpSpPr>
      <p:sp>
        <p:nvSpPr>
          <p:cNvPr id="538" name="Shape 538"/>
          <p:cNvSpPr txBox="1"/>
          <p:nvPr>
            <p:ph type="title"/>
          </p:nvPr>
        </p:nvSpPr>
        <p:spPr>
          <a:xfrm>
            <a:off x="669925" y="211137"/>
            <a:ext cx="7772400" cy="167163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Confidence Interval for Estimating a Population Mean (with </a:t>
            </a:r>
            <a:r>
              <a:rPr b="1" i="1" lang="en-US" sz="4000" u="none" cap="none" strike="noStrike">
                <a:solidFill>
                  <a:srgbClr val="008000"/>
                </a:solidFill>
                <a:latin typeface="Noto Symbol"/>
                <a:ea typeface="Noto Symbol"/>
                <a:cs typeface="Noto Symbol"/>
                <a:sym typeface="Noto Symbol"/>
              </a:rPr>
              <a:t>σ</a:t>
            </a:r>
            <a:r>
              <a:rPr b="1" i="0" lang="en-US" sz="4000" u="none" cap="none" strike="noStrike">
                <a:solidFill>
                  <a:srgbClr val="008000"/>
                </a:solidFill>
                <a:latin typeface="Arial"/>
                <a:ea typeface="Arial"/>
                <a:cs typeface="Arial"/>
                <a:sym typeface="Arial"/>
              </a:rPr>
              <a:t> Known)</a:t>
            </a:r>
          </a:p>
        </p:txBody>
      </p:sp>
      <p:sp>
        <p:nvSpPr>
          <p:cNvPr id="539" name="Shape 539"/>
          <p:cNvSpPr txBox="1"/>
          <p:nvPr/>
        </p:nvSpPr>
        <p:spPr>
          <a:xfrm>
            <a:off x="2532061" y="5856287"/>
            <a:ext cx="3835400" cy="5191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40" name="Shape 540"/>
          <p:cNvSpPr txBox="1"/>
          <p:nvPr/>
        </p:nvSpPr>
        <p:spPr>
          <a:xfrm>
            <a:off x="1379537" y="5491162"/>
            <a:ext cx="7035799" cy="5191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41" name="Shape 541"/>
          <p:cNvSpPr txBox="1"/>
          <p:nvPr/>
        </p:nvSpPr>
        <p:spPr>
          <a:xfrm>
            <a:off x="534987" y="2192336"/>
            <a:ext cx="7864475" cy="519112"/>
          </a:xfrm>
          <a:prstGeom prst="rect">
            <a:avLst/>
          </a:prstGeom>
          <a:noFill/>
          <a:ln>
            <a:noFill/>
          </a:ln>
        </p:spPr>
        <p:txBody>
          <a:bodyPr anchorCtr="0" anchor="ctr" bIns="45700" lIns="91425" rIns="91425" tIns="45700">
            <a:noAutofit/>
          </a:bodyPr>
          <a:lstStyle/>
          <a:p>
            <a:pPr indent="-347662" lvl="0" marL="347662" marR="0" rtl="0" algn="l">
              <a:lnSpc>
                <a:spcPct val="100000"/>
              </a:lnSpc>
              <a:spcBef>
                <a:spcPts val="0"/>
              </a:spcBef>
              <a:spcAft>
                <a:spcPts val="0"/>
              </a:spcAft>
              <a:buClr>
                <a:schemeClr val="dk1"/>
              </a:buClr>
              <a:buSzPct val="25000"/>
              <a:buFont typeface="Noto Symbol"/>
              <a:buNone/>
            </a:pP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 population mean</a:t>
            </a:r>
          </a:p>
        </p:txBody>
      </p:sp>
      <p:sp>
        <p:nvSpPr>
          <p:cNvPr id="542" name="Shape 542"/>
          <p:cNvSpPr txBox="1"/>
          <p:nvPr/>
        </p:nvSpPr>
        <p:spPr>
          <a:xfrm>
            <a:off x="549275" y="2824161"/>
            <a:ext cx="7864475" cy="519112"/>
          </a:xfrm>
          <a:prstGeom prst="rect">
            <a:avLst/>
          </a:prstGeom>
          <a:noFill/>
          <a:ln>
            <a:noFill/>
          </a:ln>
        </p:spPr>
        <p:txBody>
          <a:bodyPr anchorCtr="0" anchor="ctr" bIns="45700" lIns="91425" rIns="91425" tIns="45700">
            <a:noAutofit/>
          </a:bodyPr>
          <a:lstStyle/>
          <a:p>
            <a:pPr indent="-347662" lvl="0" marL="347662" marR="0" rtl="0" algn="l">
              <a:lnSpc>
                <a:spcPct val="100000"/>
              </a:lnSpc>
              <a:spcBef>
                <a:spcPts val="0"/>
              </a:spcBef>
              <a:spcAft>
                <a:spcPts val="0"/>
              </a:spcAft>
              <a:buClr>
                <a:schemeClr val="dk1"/>
              </a:buClr>
              <a:buSzPct val="25000"/>
              <a:buFont typeface="Noto Symbol"/>
              <a:buNone/>
            </a:pP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 population standard deviation</a:t>
            </a:r>
          </a:p>
        </p:txBody>
      </p:sp>
      <p:sp>
        <p:nvSpPr>
          <p:cNvPr id="543" name="Shape 543"/>
          <p:cNvSpPr txBox="1"/>
          <p:nvPr/>
        </p:nvSpPr>
        <p:spPr>
          <a:xfrm>
            <a:off x="855662" y="3455987"/>
            <a:ext cx="7864475" cy="519112"/>
          </a:xfrm>
          <a:prstGeom prst="rect">
            <a:avLst/>
          </a:prstGeom>
          <a:noFill/>
          <a:ln>
            <a:noFill/>
          </a:ln>
        </p:spPr>
        <p:txBody>
          <a:bodyPr anchorCtr="0" anchor="ctr" bIns="45700" lIns="91425" rIns="91425" tIns="45700">
            <a:noAutofit/>
          </a:bodyPr>
          <a:lstStyle/>
          <a:p>
            <a:pPr indent="-347662" lvl="0" marL="34766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sample mean</a:t>
            </a:r>
          </a:p>
        </p:txBody>
      </p:sp>
      <p:sp>
        <p:nvSpPr>
          <p:cNvPr id="544" name="Shape 544"/>
          <p:cNvSpPr txBox="1"/>
          <p:nvPr/>
        </p:nvSpPr>
        <p:spPr>
          <a:xfrm>
            <a:off x="577850" y="4087812"/>
            <a:ext cx="7864475" cy="519112"/>
          </a:xfrm>
          <a:prstGeom prst="rect">
            <a:avLst/>
          </a:prstGeom>
          <a:noFill/>
          <a:ln>
            <a:noFill/>
          </a:ln>
        </p:spPr>
        <p:txBody>
          <a:bodyPr anchorCtr="0" anchor="ctr" bIns="45700" lIns="91425" rIns="91425" tIns="45700">
            <a:noAutofit/>
          </a:bodyPr>
          <a:lstStyle/>
          <a:p>
            <a:pPr indent="-347662" lvl="0" marL="347662"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n </a:t>
            </a:r>
            <a:r>
              <a:rPr b="1" i="0" lang="en-US" sz="2800" u="none" cap="none" strike="noStrike">
                <a:solidFill>
                  <a:schemeClr val="dk1"/>
                </a:solidFill>
                <a:latin typeface="Arial"/>
                <a:ea typeface="Arial"/>
                <a:cs typeface="Arial"/>
                <a:sym typeface="Arial"/>
              </a:rPr>
              <a:t>= number of sample values</a:t>
            </a:r>
          </a:p>
        </p:txBody>
      </p:sp>
      <p:sp>
        <p:nvSpPr>
          <p:cNvPr id="545" name="Shape 545"/>
          <p:cNvSpPr txBox="1"/>
          <p:nvPr/>
        </p:nvSpPr>
        <p:spPr>
          <a:xfrm>
            <a:off x="592137" y="4719637"/>
            <a:ext cx="7864475" cy="519112"/>
          </a:xfrm>
          <a:prstGeom prst="rect">
            <a:avLst/>
          </a:prstGeom>
          <a:noFill/>
          <a:ln>
            <a:noFill/>
          </a:ln>
        </p:spPr>
        <p:txBody>
          <a:bodyPr anchorCtr="0" anchor="ctr" bIns="45700" lIns="91425" rIns="91425" tIns="45700">
            <a:noAutofit/>
          </a:bodyPr>
          <a:lstStyle/>
          <a:p>
            <a:pPr indent="-347662" lvl="0" marL="347662"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E</a:t>
            </a:r>
            <a:r>
              <a:rPr b="1" i="0" lang="en-US" sz="2800" u="none" cap="none" strike="noStrike">
                <a:solidFill>
                  <a:schemeClr val="dk1"/>
                </a:solidFill>
                <a:latin typeface="Arial"/>
                <a:ea typeface="Arial"/>
                <a:cs typeface="Arial"/>
                <a:sym typeface="Arial"/>
              </a:rPr>
              <a:t> = margin of error</a:t>
            </a:r>
          </a:p>
        </p:txBody>
      </p:sp>
      <p:sp>
        <p:nvSpPr>
          <p:cNvPr id="546" name="Shape 546"/>
          <p:cNvSpPr txBox="1"/>
          <p:nvPr/>
        </p:nvSpPr>
        <p:spPr>
          <a:xfrm>
            <a:off x="606425" y="5281612"/>
            <a:ext cx="7864475" cy="1373187"/>
          </a:xfrm>
          <a:prstGeom prst="rect">
            <a:avLst/>
          </a:prstGeom>
          <a:noFill/>
          <a:ln>
            <a:noFill/>
          </a:ln>
        </p:spPr>
        <p:txBody>
          <a:bodyPr anchorCtr="0" anchor="ctr" bIns="45700" lIns="91425" rIns="91425" tIns="45700">
            <a:noAutofit/>
          </a:bodyPr>
          <a:lstStyle/>
          <a:p>
            <a:pPr indent="-1149350" lvl="0" marL="1149350"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z</a:t>
            </a:r>
            <a:r>
              <a:rPr b="1" baseline="-25000" i="1" lang="en-US" sz="2800" u="none" cap="none" strike="noStrike">
                <a:solidFill>
                  <a:schemeClr val="dk1"/>
                </a:solidFill>
                <a:latin typeface="Noto Symbol"/>
                <a:ea typeface="Noto Symbol"/>
                <a:cs typeface="Noto Symbol"/>
                <a:sym typeface="Noto Symbol"/>
              </a:rPr>
              <a:t>α</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score separating an area of </a:t>
            </a:r>
            <a:r>
              <a:rPr b="1" i="1" lang="en-US" sz="2800" u="none" cap="none" strike="noStrike">
                <a:solidFill>
                  <a:schemeClr val="dk1"/>
                </a:solidFill>
                <a:latin typeface="Arial"/>
                <a:ea typeface="Arial"/>
                <a:cs typeface="Arial"/>
                <a:sym typeface="Arial"/>
              </a:rPr>
              <a:t>a</a:t>
            </a:r>
            <a:r>
              <a:rPr b="1" i="0" lang="en-US" sz="2800" u="none" cap="none" strike="noStrike">
                <a:solidFill>
                  <a:schemeClr val="dk1"/>
                </a:solidFill>
                <a:latin typeface="Arial"/>
                <a:ea typeface="Arial"/>
                <a:cs typeface="Arial"/>
                <a:sym typeface="Arial"/>
              </a:rPr>
              <a:t>/2 in the right tail of the standard normal distribution</a:t>
            </a:r>
          </a:p>
        </p:txBody>
      </p:sp>
      <p:pic>
        <p:nvPicPr>
          <p:cNvPr id="547" name="Shape 547"/>
          <p:cNvPicPr preferRelativeResize="0"/>
          <p:nvPr/>
        </p:nvPicPr>
        <p:blipFill rotWithShape="1">
          <a:blip r:embed="rId3">
            <a:alphaModFix/>
          </a:blip>
          <a:srcRect b="0" l="0" r="0" t="0"/>
          <a:stretch/>
        </p:blipFill>
        <p:spPr>
          <a:xfrm>
            <a:off x="622300" y="3516312"/>
            <a:ext cx="254000" cy="317500"/>
          </a:xfrm>
          <a:prstGeom prst="rect">
            <a:avLst/>
          </a:prstGeom>
          <a:noFill/>
          <a:ln>
            <a:noFill/>
          </a:ln>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1" name="Shape 551"/>
        <p:cNvGrpSpPr/>
        <p:nvPr/>
      </p:nvGrpSpPr>
      <p:grpSpPr>
        <a:xfrm>
          <a:off x="0" y="0"/>
          <a:ext cx="0" cy="0"/>
          <a:chOff x="0" y="0"/>
          <a:chExt cx="0" cy="0"/>
        </a:xfrm>
      </p:grpSpPr>
      <p:sp>
        <p:nvSpPr>
          <p:cNvPr id="552" name="Shape 552"/>
          <p:cNvSpPr txBox="1"/>
          <p:nvPr>
            <p:ph type="title"/>
          </p:nvPr>
        </p:nvSpPr>
        <p:spPr>
          <a:xfrm>
            <a:off x="669925" y="211137"/>
            <a:ext cx="7772400" cy="167163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Confidence Interval for Estimating a Population Mean (with </a:t>
            </a:r>
            <a:r>
              <a:rPr b="1" i="1" lang="en-US" sz="4000" u="none" cap="none" strike="noStrike">
                <a:solidFill>
                  <a:srgbClr val="008000"/>
                </a:solidFill>
                <a:latin typeface="Noto Symbol"/>
                <a:ea typeface="Noto Symbol"/>
                <a:cs typeface="Noto Symbol"/>
                <a:sym typeface="Noto Symbol"/>
              </a:rPr>
              <a:t>σ</a:t>
            </a:r>
            <a:r>
              <a:rPr b="1" i="0" lang="en-US" sz="4000" u="none" cap="none" strike="noStrike">
                <a:solidFill>
                  <a:srgbClr val="008000"/>
                </a:solidFill>
                <a:latin typeface="Arial"/>
                <a:ea typeface="Arial"/>
                <a:cs typeface="Arial"/>
                <a:sym typeface="Arial"/>
              </a:rPr>
              <a:t> Known)</a:t>
            </a:r>
          </a:p>
        </p:txBody>
      </p:sp>
      <p:sp>
        <p:nvSpPr>
          <p:cNvPr id="553" name="Shape 553"/>
          <p:cNvSpPr txBox="1"/>
          <p:nvPr/>
        </p:nvSpPr>
        <p:spPr>
          <a:xfrm>
            <a:off x="2532061" y="5856287"/>
            <a:ext cx="3835400" cy="5191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54" name="Shape 554"/>
          <p:cNvSpPr txBox="1"/>
          <p:nvPr/>
        </p:nvSpPr>
        <p:spPr>
          <a:xfrm>
            <a:off x="1379537" y="5491162"/>
            <a:ext cx="7035799" cy="5191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55" name="Shape 555"/>
          <p:cNvSpPr txBox="1"/>
          <p:nvPr/>
        </p:nvSpPr>
        <p:spPr>
          <a:xfrm>
            <a:off x="620712" y="2343150"/>
            <a:ext cx="7864475" cy="4362449"/>
          </a:xfrm>
          <a:prstGeom prst="rect">
            <a:avLst/>
          </a:prstGeom>
          <a:noFill/>
          <a:ln>
            <a:noFill/>
          </a:ln>
        </p:spPr>
        <p:txBody>
          <a:bodyPr anchorCtr="0" anchor="ctr" bIns="45700" lIns="91425" rIns="91425" tIns="45700">
            <a:noAutofit/>
          </a:bodyPr>
          <a:lstStyle/>
          <a:p>
            <a:pPr indent="-347662" lvl="0" marL="34766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 The sample is a simple random sample.  (All samples of the same size have an equal chance of being selected.)</a:t>
            </a:r>
          </a:p>
          <a:p>
            <a:pPr indent="-347662" lvl="0" marL="347662" marR="0" rtl="0" algn="l">
              <a:lnSpc>
                <a:spcPct val="100000"/>
              </a:lnSpc>
              <a:spcBef>
                <a:spcPts val="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a:p>
            <a:pPr indent="-347662" lvl="0" marL="34766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2. The value of the population standard deviation </a:t>
            </a:r>
            <a:r>
              <a:rPr b="1" i="1" lang="en-US" sz="2800" u="none" cap="none" strike="noStrike">
                <a:solidFill>
                  <a:schemeClr val="dk1"/>
                </a:solidFill>
                <a:latin typeface="Arial"/>
                <a:ea typeface="Arial"/>
                <a:cs typeface="Arial"/>
                <a:sym typeface="Arial"/>
              </a:rPr>
              <a:t>σ</a:t>
            </a:r>
            <a:r>
              <a:rPr b="1" i="0" lang="en-US" sz="2800" u="none" cap="none" strike="noStrike">
                <a:solidFill>
                  <a:schemeClr val="dk1"/>
                </a:solidFill>
                <a:latin typeface="Arial"/>
                <a:ea typeface="Arial"/>
                <a:cs typeface="Arial"/>
                <a:sym typeface="Arial"/>
              </a:rPr>
              <a:t> is known.</a:t>
            </a:r>
          </a:p>
          <a:p>
            <a:pPr indent="-347662" lvl="0" marL="347662" marR="0" rtl="0" algn="l">
              <a:lnSpc>
                <a:spcPct val="100000"/>
              </a:lnSpc>
              <a:spcBef>
                <a:spcPts val="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a:p>
            <a:pPr indent="-347662" lvl="0" marL="34766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3. Either or both of these conditions is satisfied: The population is normally distributed or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&gt; 30.</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9" name="Shape 559"/>
        <p:cNvGrpSpPr/>
        <p:nvPr/>
      </p:nvGrpSpPr>
      <p:grpSpPr>
        <a:xfrm>
          <a:off x="0" y="0"/>
          <a:ext cx="0" cy="0"/>
          <a:chOff x="0" y="0"/>
          <a:chExt cx="0" cy="0"/>
        </a:xfrm>
      </p:grpSpPr>
      <p:sp>
        <p:nvSpPr>
          <p:cNvPr id="560" name="Shape 560"/>
          <p:cNvSpPr txBox="1"/>
          <p:nvPr>
            <p:ph type="title"/>
          </p:nvPr>
        </p:nvSpPr>
        <p:spPr>
          <a:xfrm>
            <a:off x="669925" y="211137"/>
            <a:ext cx="7772400" cy="1671637"/>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Confidence Interval for Estimating a Population Mean (with </a:t>
            </a:r>
            <a:r>
              <a:rPr b="1" i="1" lang="en-US" sz="4000" u="none" cap="none" strike="noStrike">
                <a:solidFill>
                  <a:srgbClr val="008000"/>
                </a:solidFill>
                <a:latin typeface="Noto Symbol"/>
                <a:ea typeface="Noto Symbol"/>
                <a:cs typeface="Noto Symbol"/>
                <a:sym typeface="Noto Symbol"/>
              </a:rPr>
              <a:t>σ</a:t>
            </a:r>
            <a:r>
              <a:rPr b="1" i="0" lang="en-US" sz="4000" u="none" cap="none" strike="noStrike">
                <a:solidFill>
                  <a:srgbClr val="008000"/>
                </a:solidFill>
                <a:latin typeface="Arial"/>
                <a:ea typeface="Arial"/>
                <a:cs typeface="Arial"/>
                <a:sym typeface="Arial"/>
              </a:rPr>
              <a:t> Known)</a:t>
            </a:r>
          </a:p>
        </p:txBody>
      </p:sp>
      <p:sp>
        <p:nvSpPr>
          <p:cNvPr id="561" name="Shape 561"/>
          <p:cNvSpPr txBox="1"/>
          <p:nvPr/>
        </p:nvSpPr>
        <p:spPr>
          <a:xfrm>
            <a:off x="2532061" y="5856287"/>
            <a:ext cx="3835400" cy="5191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62" name="Shape 562"/>
          <p:cNvSpPr txBox="1"/>
          <p:nvPr/>
        </p:nvSpPr>
        <p:spPr>
          <a:xfrm>
            <a:off x="1379537" y="5491162"/>
            <a:ext cx="7035799" cy="5191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563" name="Shape 563"/>
          <p:cNvPicPr preferRelativeResize="0"/>
          <p:nvPr/>
        </p:nvPicPr>
        <p:blipFill rotWithShape="1">
          <a:blip r:embed="rId3">
            <a:alphaModFix/>
          </a:blip>
          <a:srcRect b="0" l="0" r="0" t="0"/>
          <a:stretch/>
        </p:blipFill>
        <p:spPr>
          <a:xfrm>
            <a:off x="995362" y="2228850"/>
            <a:ext cx="7519987" cy="1244599"/>
          </a:xfrm>
          <a:prstGeom prst="rect">
            <a:avLst/>
          </a:prstGeom>
          <a:noFill/>
          <a:ln>
            <a:noFill/>
          </a:ln>
        </p:spPr>
      </p:pic>
      <p:pic>
        <p:nvPicPr>
          <p:cNvPr id="564" name="Shape 564"/>
          <p:cNvPicPr preferRelativeResize="0"/>
          <p:nvPr/>
        </p:nvPicPr>
        <p:blipFill rotWithShape="1">
          <a:blip r:embed="rId4">
            <a:alphaModFix/>
          </a:blip>
          <a:srcRect b="0" l="0" r="0" t="0"/>
          <a:stretch/>
        </p:blipFill>
        <p:spPr>
          <a:xfrm>
            <a:off x="998537" y="3732212"/>
            <a:ext cx="3429000" cy="393700"/>
          </a:xfrm>
          <a:prstGeom prst="rect">
            <a:avLst/>
          </a:prstGeom>
          <a:noFill/>
          <a:ln>
            <a:noFill/>
          </a:ln>
        </p:spPr>
      </p:pic>
      <p:pic>
        <p:nvPicPr>
          <p:cNvPr id="565" name="Shape 565"/>
          <p:cNvPicPr preferRelativeResize="0"/>
          <p:nvPr/>
        </p:nvPicPr>
        <p:blipFill rotWithShape="1">
          <a:blip r:embed="rId5">
            <a:alphaModFix/>
          </a:blip>
          <a:srcRect b="0" l="0" r="0" t="0"/>
          <a:stretch/>
        </p:blipFill>
        <p:spPr>
          <a:xfrm>
            <a:off x="950912" y="4721225"/>
            <a:ext cx="5016500" cy="711200"/>
          </a:xfrm>
          <a:prstGeom prst="rect">
            <a:avLst/>
          </a:prstGeom>
          <a:noFill/>
          <a:ln>
            <a:noFill/>
          </a:ln>
        </p:spPr>
      </p:pic>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69" name="Shape 569"/>
        <p:cNvGrpSpPr/>
        <p:nvPr/>
      </p:nvGrpSpPr>
      <p:grpSpPr>
        <a:xfrm>
          <a:off x="0" y="0"/>
          <a:ext cx="0" cy="0"/>
          <a:chOff x="0" y="0"/>
          <a:chExt cx="0" cy="0"/>
        </a:xfrm>
      </p:grpSpPr>
      <p:sp>
        <p:nvSpPr>
          <p:cNvPr id="570" name="Shape 570"/>
          <p:cNvSpPr txBox="1"/>
          <p:nvPr>
            <p:ph type="title"/>
          </p:nvPr>
        </p:nvSpPr>
        <p:spPr>
          <a:xfrm>
            <a:off x="649287" y="152400"/>
            <a:ext cx="7848599" cy="8207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571" name="Shape 571"/>
          <p:cNvSpPr txBox="1"/>
          <p:nvPr/>
        </p:nvSpPr>
        <p:spPr>
          <a:xfrm>
            <a:off x="885825" y="2325686"/>
            <a:ext cx="7169149" cy="1066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two values </a:t>
            </a:r>
            <a:r>
              <a:rPr b="1" i="1" lang="en-US" sz="3200" u="none" cap="none" strike="noStrike">
                <a:solidFill>
                  <a:schemeClr val="dk1"/>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 – </a:t>
            </a:r>
            <a:r>
              <a:rPr b="1" i="1" lang="en-US" sz="3200" u="none" cap="none" strike="noStrike">
                <a:solidFill>
                  <a:schemeClr val="dk1"/>
                </a:solidFill>
                <a:latin typeface="Arial"/>
                <a:ea typeface="Arial"/>
                <a:cs typeface="Arial"/>
                <a:sym typeface="Arial"/>
              </a:rPr>
              <a:t>E</a:t>
            </a:r>
            <a:r>
              <a:rPr b="1" i="0" lang="en-US" sz="3200" u="none" cap="none" strike="noStrike">
                <a:solidFill>
                  <a:schemeClr val="dk1"/>
                </a:solidFill>
                <a:latin typeface="Arial"/>
                <a:ea typeface="Arial"/>
                <a:cs typeface="Arial"/>
                <a:sym typeface="Arial"/>
              </a:rPr>
              <a:t> and </a:t>
            </a:r>
            <a:r>
              <a:rPr b="1" i="1" lang="en-US" sz="3200" u="none" cap="none" strike="noStrike">
                <a:solidFill>
                  <a:schemeClr val="dk1"/>
                </a:solidFill>
                <a:latin typeface="Arial"/>
                <a:ea typeface="Arial"/>
                <a:cs typeface="Arial"/>
                <a:sym typeface="Arial"/>
              </a:rPr>
              <a:t>x</a:t>
            </a:r>
            <a:r>
              <a:rPr b="1" i="0" lang="en-US" sz="3200" u="none" cap="none" strike="noStrike">
                <a:solidFill>
                  <a:schemeClr val="dk1"/>
                </a:solidFill>
                <a:latin typeface="Arial"/>
                <a:ea typeface="Arial"/>
                <a:cs typeface="Arial"/>
                <a:sym typeface="Arial"/>
              </a:rPr>
              <a:t> + </a:t>
            </a:r>
            <a:r>
              <a:rPr b="1" i="1" lang="en-US" sz="3200" u="none" cap="none" strike="noStrike">
                <a:solidFill>
                  <a:schemeClr val="dk1"/>
                </a:solidFill>
                <a:latin typeface="Arial"/>
                <a:ea typeface="Arial"/>
                <a:cs typeface="Arial"/>
                <a:sym typeface="Arial"/>
              </a:rPr>
              <a:t>E</a:t>
            </a:r>
            <a:r>
              <a:rPr b="1" i="0" lang="en-US" sz="3200" u="none" cap="none" strike="noStrike">
                <a:solidFill>
                  <a:schemeClr val="dk1"/>
                </a:solidFill>
                <a:latin typeface="Arial"/>
                <a:ea typeface="Arial"/>
                <a:cs typeface="Arial"/>
                <a:sym typeface="Arial"/>
              </a:rPr>
              <a:t> are called </a:t>
            </a:r>
            <a:r>
              <a:rPr b="1" i="0" lang="en-US" sz="3200" u="none" cap="none" strike="noStrike">
                <a:solidFill>
                  <a:schemeClr val="hlink"/>
                </a:solidFill>
                <a:latin typeface="Arial"/>
                <a:ea typeface="Arial"/>
                <a:cs typeface="Arial"/>
                <a:sym typeface="Arial"/>
              </a:rPr>
              <a:t>confidence interval limits</a:t>
            </a:r>
            <a:r>
              <a:rPr b="1" i="0" lang="en-US" sz="3200" u="none" cap="none" strike="noStrike">
                <a:solidFill>
                  <a:schemeClr val="dk1"/>
                </a:solidFill>
                <a:latin typeface="Arial"/>
                <a:ea typeface="Arial"/>
                <a:cs typeface="Arial"/>
                <a:sym typeface="Arial"/>
              </a:rPr>
              <a:t>.</a:t>
            </a:r>
          </a:p>
        </p:txBody>
      </p:sp>
      <p:cxnSp>
        <p:nvCxnSpPr>
          <p:cNvPr id="572" name="Shape 572"/>
          <p:cNvCxnSpPr/>
          <p:nvPr/>
        </p:nvCxnSpPr>
        <p:spPr>
          <a:xfrm>
            <a:off x="3990975" y="2441575"/>
            <a:ext cx="247649" cy="0"/>
          </a:xfrm>
          <a:prstGeom prst="straightConnector1">
            <a:avLst/>
          </a:prstGeom>
          <a:noFill/>
          <a:ln cap="rnd" cmpd="sng" w="28575">
            <a:solidFill>
              <a:schemeClr val="dk1"/>
            </a:solidFill>
            <a:prstDash val="solid"/>
            <a:miter/>
            <a:headEnd len="med" w="med" type="none"/>
            <a:tailEnd len="med" w="med" type="none"/>
          </a:ln>
        </p:spPr>
      </p:cxnSp>
      <p:cxnSp>
        <p:nvCxnSpPr>
          <p:cNvPr id="573" name="Shape 573"/>
          <p:cNvCxnSpPr/>
          <p:nvPr/>
        </p:nvCxnSpPr>
        <p:spPr>
          <a:xfrm>
            <a:off x="5884862" y="2462211"/>
            <a:ext cx="247649" cy="0"/>
          </a:xfrm>
          <a:prstGeom prst="straightConnector1">
            <a:avLst/>
          </a:prstGeom>
          <a:noFill/>
          <a:ln cap="rnd" cmpd="sng" w="28575">
            <a:solidFill>
              <a:schemeClr val="dk1"/>
            </a:solidFill>
            <a:prstDash val="solid"/>
            <a:miter/>
            <a:headEnd len="med" w="med" type="none"/>
            <a:tailEnd len="med" w="med" type="none"/>
          </a:ln>
        </p:spPr>
      </p:cxn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77" name="Shape 577"/>
        <p:cNvGrpSpPr/>
        <p:nvPr/>
      </p:nvGrpSpPr>
      <p:grpSpPr>
        <a:xfrm>
          <a:off x="0" y="0"/>
          <a:ext cx="0" cy="0"/>
          <a:chOff x="0" y="0"/>
          <a:chExt cx="0" cy="0"/>
        </a:xfrm>
      </p:grpSpPr>
      <p:sp>
        <p:nvSpPr>
          <p:cNvPr id="578" name="Shape 578"/>
          <p:cNvSpPr txBox="1"/>
          <p:nvPr>
            <p:ph idx="1" type="body"/>
          </p:nvPr>
        </p:nvSpPr>
        <p:spPr>
          <a:xfrm>
            <a:off x="347662" y="1846261"/>
            <a:ext cx="8534399" cy="4190999"/>
          </a:xfrm>
          <a:prstGeom prst="rect">
            <a:avLst/>
          </a:prstGeom>
          <a:noFill/>
          <a:ln>
            <a:noFill/>
          </a:ln>
        </p:spPr>
        <p:txBody>
          <a:bodyPr anchorCtr="0" anchor="t" bIns="44450" lIns="90475" rIns="90475" tIns="44450">
            <a:noAutofit/>
          </a:bodyPr>
          <a:lstStyle/>
          <a:p>
            <a:pPr indent="-533400" lvl="0" marL="533400" marR="0" rtl="0" algn="l">
              <a:lnSpc>
                <a:spcPct val="95000"/>
              </a:lnSpc>
              <a:spcBef>
                <a:spcPts val="0"/>
              </a:spcBef>
              <a:spcAft>
                <a:spcPts val="0"/>
              </a:spcAft>
              <a:buClr>
                <a:schemeClr val="accent2"/>
              </a:buClr>
              <a:buSzPct val="25000"/>
              <a:buFont typeface="Arial"/>
              <a:buNone/>
            </a:pPr>
            <a:r>
              <a:rPr b="1" i="0" lang="en-US" sz="2400" u="none" cap="none" strike="noStrike">
                <a:solidFill>
                  <a:schemeClr val="dk1"/>
                </a:solidFill>
                <a:latin typeface="Arial"/>
                <a:ea typeface="Arial"/>
                <a:cs typeface="Arial"/>
                <a:sym typeface="Arial"/>
              </a:rPr>
              <a:t>1.	For all populations, the sample mean </a:t>
            </a:r>
            <a:r>
              <a:rPr b="1" i="1" lang="en-US" sz="2400" u="none" cap="none" strike="noStrike">
                <a:solidFill>
                  <a:schemeClr val="dk1"/>
                </a:solidFill>
                <a:latin typeface="Arial"/>
                <a:ea typeface="Arial"/>
                <a:cs typeface="Arial"/>
                <a:sym typeface="Arial"/>
              </a:rPr>
              <a:t>x </a:t>
            </a:r>
            <a:r>
              <a:rPr b="1" i="0" lang="en-US" sz="2400" u="none" cap="none" strike="noStrike">
                <a:solidFill>
                  <a:schemeClr val="dk1"/>
                </a:solidFill>
                <a:latin typeface="Arial"/>
                <a:ea typeface="Arial"/>
                <a:cs typeface="Arial"/>
                <a:sym typeface="Arial"/>
              </a:rPr>
              <a:t>is an </a:t>
            </a:r>
            <a:r>
              <a:rPr b="1" i="0" lang="en-US" sz="2400" u="none" cap="none" strike="noStrike">
                <a:solidFill>
                  <a:schemeClr val="hlink"/>
                </a:solidFill>
                <a:latin typeface="Arial"/>
                <a:ea typeface="Arial"/>
                <a:cs typeface="Arial"/>
                <a:sym typeface="Arial"/>
              </a:rPr>
              <a:t>unbiased estimator</a:t>
            </a:r>
            <a:r>
              <a:rPr b="1" i="0" lang="en-US" sz="2400" u="none" cap="none" strike="noStrike">
                <a:solidFill>
                  <a:schemeClr val="dk1"/>
                </a:solidFill>
                <a:latin typeface="Arial"/>
                <a:ea typeface="Arial"/>
                <a:cs typeface="Arial"/>
                <a:sym typeface="Arial"/>
              </a:rPr>
              <a:t> of the population mean </a:t>
            </a:r>
            <a:r>
              <a:rPr b="1" i="1" lang="en-US" sz="2400" u="none" cap="none" strike="noStrike">
                <a:solidFill>
                  <a:schemeClr val="dk1"/>
                </a:solidFill>
                <a:latin typeface="Arial"/>
                <a:ea typeface="Arial"/>
                <a:cs typeface="Arial"/>
                <a:sym typeface="Arial"/>
              </a:rPr>
              <a:t>μ</a:t>
            </a:r>
            <a:r>
              <a:rPr b="1" i="0" lang="en-US" sz="2400" u="none" cap="none" strike="noStrike">
                <a:solidFill>
                  <a:schemeClr val="dk1"/>
                </a:solidFill>
                <a:latin typeface="Arial"/>
                <a:ea typeface="Arial"/>
                <a:cs typeface="Arial"/>
                <a:sym typeface="Arial"/>
              </a:rPr>
              <a:t>, meaning that the distribution of sample means tends to center about the value of the population mean </a:t>
            </a:r>
            <a:r>
              <a:rPr b="1" i="1" lang="en-US" sz="2400" u="none" cap="none" strike="noStrike">
                <a:solidFill>
                  <a:schemeClr val="dk1"/>
                </a:solidFill>
                <a:latin typeface="Arial"/>
                <a:ea typeface="Arial"/>
                <a:cs typeface="Arial"/>
                <a:sym typeface="Arial"/>
              </a:rPr>
              <a:t>μ</a:t>
            </a:r>
            <a:r>
              <a:rPr b="1" i="0" lang="en-US" sz="2400" u="none" cap="none" strike="noStrike">
                <a:solidFill>
                  <a:schemeClr val="dk1"/>
                </a:solidFill>
                <a:latin typeface="Arial"/>
                <a:ea typeface="Arial"/>
                <a:cs typeface="Arial"/>
                <a:sym typeface="Arial"/>
              </a:rPr>
              <a:t>.</a:t>
            </a:r>
          </a:p>
          <a:p>
            <a:pPr indent="-533400" lvl="0" marL="533400" marR="0" rtl="0" algn="l">
              <a:lnSpc>
                <a:spcPct val="95000"/>
              </a:lnSpc>
              <a:spcBef>
                <a:spcPts val="1920"/>
              </a:spcBef>
              <a:spcAft>
                <a:spcPts val="0"/>
              </a:spcAft>
              <a:buClr>
                <a:schemeClr val="accent2"/>
              </a:buClr>
              <a:buSzPct val="25000"/>
              <a:buFont typeface="Arial"/>
              <a:buNone/>
            </a:pPr>
            <a:r>
              <a:rPr b="1" i="0" lang="en-US" sz="2400" u="none" cap="none" strike="noStrike">
                <a:solidFill>
                  <a:schemeClr val="dk1"/>
                </a:solidFill>
                <a:latin typeface="Arial"/>
                <a:ea typeface="Arial"/>
                <a:cs typeface="Arial"/>
                <a:sym typeface="Arial"/>
              </a:rPr>
              <a:t>2.   For many populations, the distribution of sample</a:t>
            </a:r>
            <a:r>
              <a:rPr b="1" i="0" lang="en-US" sz="2400" u="none" cap="none" strike="noStrike">
                <a:solidFill>
                  <a:schemeClr val="hlink"/>
                </a:solidFill>
                <a:latin typeface="Arial"/>
                <a:ea typeface="Arial"/>
                <a:cs typeface="Arial"/>
                <a:sym typeface="Arial"/>
              </a:rPr>
              <a:t> </a:t>
            </a:r>
            <a:r>
              <a:rPr b="1" i="0" lang="en-US" sz="2400" u="none" cap="none" strike="noStrike">
                <a:solidFill>
                  <a:schemeClr val="dk1"/>
                </a:solidFill>
                <a:latin typeface="Arial"/>
                <a:ea typeface="Arial"/>
                <a:cs typeface="Arial"/>
                <a:sym typeface="Arial"/>
              </a:rPr>
              <a:t>means</a:t>
            </a:r>
            <a:r>
              <a:rPr b="1" i="0" lang="en-US" sz="2400" u="none" cap="none" strike="noStrike">
                <a:solidFill>
                  <a:schemeClr val="hlink"/>
                </a:solidFill>
                <a:latin typeface="Arial"/>
                <a:ea typeface="Arial"/>
                <a:cs typeface="Arial"/>
                <a:sym typeface="Arial"/>
              </a:rPr>
              <a:t> </a:t>
            </a:r>
            <a:r>
              <a:rPr b="1" i="1" lang="en-US" sz="2400" u="none" cap="none" strike="noStrike">
                <a:solidFill>
                  <a:schemeClr val="dk1"/>
                </a:solidFill>
                <a:latin typeface="Arial"/>
                <a:ea typeface="Arial"/>
                <a:cs typeface="Arial"/>
                <a:sym typeface="Arial"/>
              </a:rPr>
              <a:t>x</a:t>
            </a:r>
            <a:r>
              <a:rPr b="1" i="1" lang="en-US" sz="2400" u="none" cap="none" strike="noStrike">
                <a:solidFill>
                  <a:schemeClr val="hlink"/>
                </a:solidFill>
                <a:latin typeface="Arial"/>
                <a:ea typeface="Arial"/>
                <a:cs typeface="Arial"/>
                <a:sym typeface="Arial"/>
              </a:rPr>
              <a:t> </a:t>
            </a:r>
            <a:r>
              <a:rPr b="1" i="0" lang="en-US" sz="2400" u="none" cap="none" strike="noStrike">
                <a:solidFill>
                  <a:schemeClr val="dk1"/>
                </a:solidFill>
                <a:latin typeface="Arial"/>
                <a:ea typeface="Arial"/>
                <a:cs typeface="Arial"/>
                <a:sym typeface="Arial"/>
              </a:rPr>
              <a:t>tends to be more consistent (with </a:t>
            </a:r>
            <a:r>
              <a:rPr b="1" i="0" lang="en-US" sz="2400" u="none" cap="none" strike="noStrike">
                <a:solidFill>
                  <a:schemeClr val="hlink"/>
                </a:solidFill>
                <a:latin typeface="Arial"/>
                <a:ea typeface="Arial"/>
                <a:cs typeface="Arial"/>
                <a:sym typeface="Arial"/>
              </a:rPr>
              <a:t>less variation</a:t>
            </a:r>
            <a:r>
              <a:rPr b="1" i="0" lang="en-US" sz="2400" u="none" cap="none" strike="noStrike">
                <a:solidFill>
                  <a:schemeClr val="dk1"/>
                </a:solidFill>
                <a:latin typeface="Arial"/>
                <a:ea typeface="Arial"/>
                <a:cs typeface="Arial"/>
                <a:sym typeface="Arial"/>
              </a:rPr>
              <a:t>) than the distributions of other sample statistics.</a:t>
            </a:r>
          </a:p>
          <a:p>
            <a:pPr indent="-342900" lvl="0" marL="342900" marR="0" rtl="0" algn="l">
              <a:lnSpc>
                <a:spcPct val="100000"/>
              </a:lnSpc>
              <a:spcBef>
                <a:spcPts val="1440"/>
              </a:spcBef>
              <a:spcAft>
                <a:spcPts val="0"/>
              </a:spcAft>
              <a:buClr>
                <a:schemeClr val="accent2"/>
              </a:buClr>
              <a:buSzPct val="100000"/>
              <a:buFont typeface="Arial"/>
              <a:buNone/>
            </a:pPr>
            <a:r>
              <a:t/>
            </a:r>
            <a:endParaRPr b="1" i="0" sz="2400" u="none" cap="none" strike="noStrike">
              <a:solidFill>
                <a:schemeClr val="dk1"/>
              </a:solidFill>
              <a:latin typeface="Arial"/>
              <a:ea typeface="Arial"/>
              <a:cs typeface="Arial"/>
              <a:sym typeface="Arial"/>
            </a:endParaRPr>
          </a:p>
        </p:txBody>
      </p:sp>
      <p:cxnSp>
        <p:nvCxnSpPr>
          <p:cNvPr id="579" name="Shape 579"/>
          <p:cNvCxnSpPr/>
          <p:nvPr/>
        </p:nvCxnSpPr>
        <p:spPr>
          <a:xfrm rot="10800000">
            <a:off x="6413499" y="1935161"/>
            <a:ext cx="228600" cy="0"/>
          </a:xfrm>
          <a:prstGeom prst="straightConnector1">
            <a:avLst/>
          </a:prstGeom>
          <a:noFill/>
          <a:ln cap="rnd" cmpd="sng" w="15875">
            <a:solidFill>
              <a:schemeClr val="dk1"/>
            </a:solidFill>
            <a:prstDash val="solid"/>
            <a:miter/>
            <a:headEnd len="med" w="med" type="none"/>
            <a:tailEnd len="med" w="med" type="none"/>
          </a:ln>
        </p:spPr>
      </p:cxnSp>
      <p:cxnSp>
        <p:nvCxnSpPr>
          <p:cNvPr id="580" name="Shape 580"/>
          <p:cNvCxnSpPr/>
          <p:nvPr/>
        </p:nvCxnSpPr>
        <p:spPr>
          <a:xfrm rot="10800000">
            <a:off x="1990724" y="3981450"/>
            <a:ext cx="228600" cy="0"/>
          </a:xfrm>
          <a:prstGeom prst="straightConnector1">
            <a:avLst/>
          </a:prstGeom>
          <a:noFill/>
          <a:ln cap="rnd" cmpd="sng" w="15875">
            <a:solidFill>
              <a:schemeClr val="dk1"/>
            </a:solidFill>
            <a:prstDash val="solid"/>
            <a:miter/>
            <a:headEnd len="med" w="med" type="none"/>
            <a:tailEnd len="med" w="med" type="none"/>
          </a:ln>
        </p:spPr>
      </p:cxnSp>
      <p:sp>
        <p:nvSpPr>
          <p:cNvPr id="581" name="Shape 581"/>
          <p:cNvSpPr txBox="1"/>
          <p:nvPr/>
        </p:nvSpPr>
        <p:spPr>
          <a:xfrm>
            <a:off x="2840036" y="203200"/>
            <a:ext cx="3430587" cy="7016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Sample Mean</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85" name="Shape 585"/>
        <p:cNvGrpSpPr/>
        <p:nvPr/>
      </p:nvGrpSpPr>
      <p:grpSpPr>
        <a:xfrm>
          <a:off x="0" y="0"/>
          <a:ext cx="0" cy="0"/>
          <a:chOff x="0" y="0"/>
          <a:chExt cx="0" cy="0"/>
        </a:xfrm>
      </p:grpSpPr>
      <p:sp>
        <p:nvSpPr>
          <p:cNvPr id="586" name="Shape 586"/>
          <p:cNvSpPr txBox="1"/>
          <p:nvPr>
            <p:ph type="title"/>
          </p:nvPr>
        </p:nvSpPr>
        <p:spPr>
          <a:xfrm>
            <a:off x="490537" y="279400"/>
            <a:ext cx="8483599"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400" u="none" cap="none" strike="noStrike">
                <a:solidFill>
                  <a:srgbClr val="008000"/>
                </a:solidFill>
                <a:latin typeface="Arial"/>
                <a:ea typeface="Arial"/>
                <a:cs typeface="Arial"/>
                <a:sym typeface="Arial"/>
              </a:rPr>
              <a:t>Procedure for Constructing a Confidence Interval for </a:t>
            </a:r>
            <a:r>
              <a:rPr b="1" i="1" lang="en-US" sz="3400" u="none" cap="none" strike="noStrike">
                <a:solidFill>
                  <a:srgbClr val="008000"/>
                </a:solidFill>
                <a:latin typeface="Arial"/>
                <a:ea typeface="Arial"/>
                <a:cs typeface="Arial"/>
                <a:sym typeface="Arial"/>
              </a:rPr>
              <a:t>µ </a:t>
            </a:r>
            <a:r>
              <a:rPr b="1" i="0" lang="en-US" sz="3400" u="none" cap="none" strike="noStrike">
                <a:solidFill>
                  <a:srgbClr val="008000"/>
                </a:solidFill>
                <a:latin typeface="Arial"/>
                <a:ea typeface="Arial"/>
                <a:cs typeface="Arial"/>
                <a:sym typeface="Arial"/>
              </a:rPr>
              <a:t>(with Known </a:t>
            </a:r>
            <a:r>
              <a:rPr b="1" i="1" lang="en-US" sz="3400" u="none" cap="none" strike="noStrike">
                <a:solidFill>
                  <a:srgbClr val="008000"/>
                </a:solidFill>
                <a:latin typeface="Arial"/>
                <a:ea typeface="Arial"/>
                <a:cs typeface="Arial"/>
                <a:sym typeface="Arial"/>
              </a:rPr>
              <a:t>σ</a:t>
            </a:r>
            <a:r>
              <a:rPr b="1" i="0" lang="en-US" sz="3400" u="none" cap="none" strike="noStrike">
                <a:solidFill>
                  <a:srgbClr val="008000"/>
                </a:solidFill>
                <a:latin typeface="Arial"/>
                <a:ea typeface="Arial"/>
                <a:cs typeface="Arial"/>
                <a:sym typeface="Arial"/>
              </a:rPr>
              <a:t>)</a:t>
            </a:r>
          </a:p>
        </p:txBody>
      </p:sp>
      <p:sp>
        <p:nvSpPr>
          <p:cNvPr id="587" name="Shape 587"/>
          <p:cNvSpPr txBox="1"/>
          <p:nvPr>
            <p:ph idx="1" type="body"/>
          </p:nvPr>
        </p:nvSpPr>
        <p:spPr>
          <a:xfrm>
            <a:off x="307975" y="1552575"/>
            <a:ext cx="8480424" cy="1193800"/>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910"/>
              </a:spcAft>
              <a:buClr>
                <a:schemeClr val="accent2"/>
              </a:buClr>
              <a:buSzPct val="25000"/>
              <a:buFont typeface="Arial"/>
              <a:buNone/>
            </a:pPr>
            <a:r>
              <a:rPr b="1" i="0" lang="en-US" sz="2600" u="none" cap="none" strike="noStrike">
                <a:solidFill>
                  <a:schemeClr val="dk1"/>
                </a:solidFill>
                <a:latin typeface="Arial"/>
                <a:ea typeface="Arial"/>
                <a:cs typeface="Arial"/>
                <a:sym typeface="Arial"/>
              </a:rPr>
              <a:t>1.  Verify that the requirements are satisfied.</a:t>
            </a:r>
          </a:p>
        </p:txBody>
      </p:sp>
      <p:sp>
        <p:nvSpPr>
          <p:cNvPr id="588" name="Shape 588"/>
          <p:cNvSpPr txBox="1"/>
          <p:nvPr/>
        </p:nvSpPr>
        <p:spPr>
          <a:xfrm>
            <a:off x="352425" y="2244725"/>
            <a:ext cx="8826499" cy="2312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89" name="Shape 589"/>
          <p:cNvSpPr txBox="1"/>
          <p:nvPr/>
        </p:nvSpPr>
        <p:spPr>
          <a:xfrm>
            <a:off x="703262" y="2735261"/>
            <a:ext cx="7791450" cy="43338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90" name="Shape 590"/>
          <p:cNvSpPr txBox="1"/>
          <p:nvPr/>
        </p:nvSpPr>
        <p:spPr>
          <a:xfrm>
            <a:off x="685800" y="3127375"/>
            <a:ext cx="7108825" cy="43338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91" name="Shape 591"/>
          <p:cNvSpPr txBox="1"/>
          <p:nvPr/>
        </p:nvSpPr>
        <p:spPr>
          <a:xfrm>
            <a:off x="704850" y="3497262"/>
            <a:ext cx="2592387" cy="10366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92" name="Shape 592"/>
          <p:cNvSpPr txBox="1"/>
          <p:nvPr/>
        </p:nvSpPr>
        <p:spPr>
          <a:xfrm>
            <a:off x="312737" y="4243387"/>
            <a:ext cx="8599486" cy="482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93" name="Shape 593"/>
          <p:cNvSpPr txBox="1"/>
          <p:nvPr/>
        </p:nvSpPr>
        <p:spPr>
          <a:xfrm>
            <a:off x="706437" y="5097462"/>
            <a:ext cx="1468437" cy="4095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94" name="Shape 594"/>
          <p:cNvSpPr txBox="1"/>
          <p:nvPr/>
        </p:nvSpPr>
        <p:spPr>
          <a:xfrm>
            <a:off x="2620961" y="5072062"/>
            <a:ext cx="4776787" cy="7953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95" name="Shape 595"/>
          <p:cNvSpPr txBox="1"/>
          <p:nvPr/>
        </p:nvSpPr>
        <p:spPr>
          <a:xfrm>
            <a:off x="190500" y="5872162"/>
            <a:ext cx="9067799" cy="5397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96" name="Shape 596"/>
          <p:cNvSpPr txBox="1"/>
          <p:nvPr/>
        </p:nvSpPr>
        <p:spPr>
          <a:xfrm>
            <a:off x="342900" y="2062161"/>
            <a:ext cx="8480424" cy="1193800"/>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910"/>
              </a:spcAft>
              <a:buClr>
                <a:schemeClr val="dk1"/>
              </a:buClr>
              <a:buSzPct val="25000"/>
              <a:buFont typeface="Arial"/>
              <a:buNone/>
            </a:pPr>
            <a:r>
              <a:rPr b="1" i="0" lang="en-US" sz="2600" u="none" cap="none" strike="noStrike">
                <a:solidFill>
                  <a:schemeClr val="dk1"/>
                </a:solidFill>
                <a:latin typeface="Arial"/>
                <a:ea typeface="Arial"/>
                <a:cs typeface="Arial"/>
                <a:sym typeface="Arial"/>
              </a:rPr>
              <a:t>2. Refer to Table A-2 or use technology to find the critical value </a:t>
            </a:r>
            <a:r>
              <a:rPr b="1" i="1" lang="en-US" sz="2600" u="none" cap="none" strike="noStrike">
                <a:solidFill>
                  <a:schemeClr val="dk1"/>
                </a:solidFill>
                <a:latin typeface="Arial"/>
                <a:ea typeface="Arial"/>
                <a:cs typeface="Arial"/>
                <a:sym typeface="Arial"/>
              </a:rPr>
              <a:t>z</a:t>
            </a:r>
            <a:r>
              <a:rPr b="1" baseline="-25000" i="1" lang="en-US" sz="2600" u="none" cap="none" strike="noStrike">
                <a:solidFill>
                  <a:schemeClr val="dk1"/>
                </a:solidFill>
                <a:latin typeface="Noto Symbol"/>
                <a:ea typeface="Noto Symbol"/>
                <a:cs typeface="Noto Symbol"/>
                <a:sym typeface="Noto Symbol"/>
              </a:rPr>
              <a:t>α</a:t>
            </a:r>
            <a:r>
              <a:rPr b="1" baseline="-25000" i="0" lang="en-US" sz="2600" u="none" cap="none" strike="noStrike">
                <a:solidFill>
                  <a:schemeClr val="dk1"/>
                </a:solidFill>
                <a:latin typeface="Noto Symbol"/>
                <a:ea typeface="Noto Symbol"/>
                <a:cs typeface="Noto Symbol"/>
                <a:sym typeface="Noto Symbol"/>
              </a:rPr>
              <a:t>/</a:t>
            </a:r>
            <a:r>
              <a:rPr b="1" baseline="-25000" i="0" lang="en-US" sz="2600" u="none" cap="none" strike="noStrike">
                <a:solidFill>
                  <a:schemeClr val="dk1"/>
                </a:solidFill>
                <a:latin typeface="Arial"/>
                <a:ea typeface="Arial"/>
                <a:cs typeface="Arial"/>
                <a:sym typeface="Arial"/>
              </a:rPr>
              <a:t>2</a:t>
            </a:r>
            <a:r>
              <a:rPr b="1" i="0" lang="en-US" sz="2600" u="none" cap="none" strike="noStrike">
                <a:solidFill>
                  <a:schemeClr val="dk1"/>
                </a:solidFill>
                <a:latin typeface="Arial"/>
                <a:ea typeface="Arial"/>
                <a:cs typeface="Arial"/>
                <a:sym typeface="Arial"/>
              </a:rPr>
              <a:t> that corresponds to the desired confidence level.</a:t>
            </a:r>
          </a:p>
        </p:txBody>
      </p:sp>
      <p:sp>
        <p:nvSpPr>
          <p:cNvPr id="597" name="Shape 597"/>
          <p:cNvSpPr txBox="1"/>
          <p:nvPr/>
        </p:nvSpPr>
        <p:spPr>
          <a:xfrm>
            <a:off x="342900" y="3352800"/>
            <a:ext cx="8836024" cy="546099"/>
          </a:xfrm>
          <a:prstGeom prst="rect">
            <a:avLst/>
          </a:prstGeom>
          <a:noFill/>
          <a:ln>
            <a:noFill/>
          </a:ln>
        </p:spPr>
        <p:txBody>
          <a:bodyPr anchorCtr="0" anchor="t" bIns="44450" lIns="90475" rIns="90475" tIns="44450">
            <a:noAutofit/>
          </a:bodyPr>
          <a:lstStyle/>
          <a:p>
            <a:pPr indent="0" lvl="0" marL="0" marR="0" rtl="0" algn="l">
              <a:lnSpc>
                <a:spcPct val="80000"/>
              </a:lnSpc>
              <a:spcBef>
                <a:spcPts val="0"/>
              </a:spcBef>
              <a:spcAft>
                <a:spcPts val="910"/>
              </a:spcAft>
              <a:buClr>
                <a:schemeClr val="dk1"/>
              </a:buClr>
              <a:buSzPct val="25000"/>
              <a:buFont typeface="Arial"/>
              <a:buNone/>
            </a:pPr>
            <a:r>
              <a:rPr b="1" i="0" lang="en-US" sz="2600" u="none" cap="none" strike="noStrike">
                <a:solidFill>
                  <a:schemeClr val="dk1"/>
                </a:solidFill>
                <a:latin typeface="Arial"/>
                <a:ea typeface="Arial"/>
                <a:cs typeface="Arial"/>
                <a:sym typeface="Arial"/>
              </a:rPr>
              <a:t>3. Evaluate the margin of error</a:t>
            </a:r>
          </a:p>
        </p:txBody>
      </p:sp>
      <p:sp>
        <p:nvSpPr>
          <p:cNvPr id="598" name="Shape 598"/>
          <p:cNvSpPr txBox="1"/>
          <p:nvPr/>
        </p:nvSpPr>
        <p:spPr>
          <a:xfrm>
            <a:off x="257175" y="5707062"/>
            <a:ext cx="8596311" cy="954086"/>
          </a:xfrm>
          <a:prstGeom prst="rect">
            <a:avLst/>
          </a:prstGeom>
          <a:noFill/>
          <a:ln>
            <a:noFill/>
          </a:ln>
        </p:spPr>
        <p:txBody>
          <a:bodyPr anchorCtr="0" anchor="t" bIns="44450" lIns="90475" rIns="90475" tIns="44450">
            <a:noAutofit/>
          </a:bodyPr>
          <a:lstStyle/>
          <a:p>
            <a:pPr indent="-455612" lvl="0" marL="455612" marR="0" rtl="0" algn="l">
              <a:lnSpc>
                <a:spcPct val="105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5</a:t>
            </a:r>
            <a:r>
              <a:rPr b="1" i="0" lang="en-US" sz="2600" u="none" cap="none" strike="noStrike">
                <a:solidFill>
                  <a:schemeClr val="dk1"/>
                </a:solidFill>
                <a:latin typeface="Arial"/>
                <a:ea typeface="Arial"/>
                <a:cs typeface="Arial"/>
                <a:sym typeface="Arial"/>
              </a:rPr>
              <a:t>. Round using the confidence intervals round-off 	rules.</a:t>
            </a:r>
          </a:p>
        </p:txBody>
      </p:sp>
      <p:sp>
        <p:nvSpPr>
          <p:cNvPr id="599" name="Shape 599"/>
          <p:cNvSpPr txBox="1"/>
          <p:nvPr/>
        </p:nvSpPr>
        <p:spPr>
          <a:xfrm>
            <a:off x="342900" y="3873500"/>
            <a:ext cx="8524874" cy="1447800"/>
          </a:xfrm>
          <a:prstGeom prst="rect">
            <a:avLst/>
          </a:prstGeom>
          <a:noFill/>
          <a:ln>
            <a:noFill/>
          </a:ln>
        </p:spPr>
        <p:txBody>
          <a:bodyPr anchorCtr="0" anchor="t" bIns="44450" lIns="90475" rIns="90475" tIns="44450">
            <a:noAutofit/>
          </a:bodyPr>
          <a:lstStyle/>
          <a:p>
            <a:pPr indent="-396875" lvl="0" marL="396875" marR="0" rtl="0" algn="l">
              <a:lnSpc>
                <a:spcPct val="95000"/>
              </a:lnSpc>
              <a:spcBef>
                <a:spcPts val="0"/>
              </a:spcBef>
              <a:spcAft>
                <a:spcPts val="1120"/>
              </a:spcAft>
              <a:buClr>
                <a:schemeClr val="dk1"/>
              </a:buClr>
              <a:buSzPct val="25000"/>
              <a:buFont typeface="Arial"/>
              <a:buNone/>
            </a:pPr>
            <a:r>
              <a:rPr b="1" i="0" lang="en-US" sz="2600" u="none" cap="none" strike="noStrike">
                <a:solidFill>
                  <a:schemeClr val="dk1"/>
                </a:solidFill>
                <a:latin typeface="Arial"/>
                <a:ea typeface="Arial"/>
                <a:cs typeface="Arial"/>
                <a:sym typeface="Arial"/>
              </a:rPr>
              <a:t>4. Find the values of </a:t>
            </a:r>
            <a:r>
              <a:rPr b="1" i="1" lang="en-US" sz="3200" u="none" cap="none" strike="noStrike">
                <a:solidFill>
                  <a:schemeClr val="dk1"/>
                </a:solidFill>
                <a:latin typeface="Arial"/>
                <a:ea typeface="Arial"/>
                <a:cs typeface="Arial"/>
                <a:sym typeface="Arial"/>
              </a:rPr>
              <a:t>                      </a:t>
            </a:r>
            <a:r>
              <a:rPr b="1" i="0" lang="en-US" sz="2600" u="none" cap="none" strike="noStrike">
                <a:solidFill>
                  <a:schemeClr val="dk1"/>
                </a:solidFill>
                <a:latin typeface="Arial"/>
                <a:ea typeface="Arial"/>
                <a:cs typeface="Arial"/>
                <a:sym typeface="Arial"/>
              </a:rPr>
              <a:t>   Substitute those values in the general format of the confidence interval:</a:t>
            </a:r>
          </a:p>
        </p:txBody>
      </p:sp>
      <p:pic>
        <p:nvPicPr>
          <p:cNvPr id="600" name="Shape 600"/>
          <p:cNvPicPr preferRelativeResize="0"/>
          <p:nvPr/>
        </p:nvPicPr>
        <p:blipFill rotWithShape="1">
          <a:blip r:embed="rId3">
            <a:alphaModFix/>
          </a:blip>
          <a:srcRect b="0" l="0" r="0" t="0"/>
          <a:stretch/>
        </p:blipFill>
        <p:spPr>
          <a:xfrm>
            <a:off x="5351462" y="3260725"/>
            <a:ext cx="2311400" cy="558799"/>
          </a:xfrm>
          <a:prstGeom prst="rect">
            <a:avLst/>
          </a:prstGeom>
          <a:noFill/>
          <a:ln>
            <a:noFill/>
          </a:ln>
        </p:spPr>
      </p:pic>
      <p:pic>
        <p:nvPicPr>
          <p:cNvPr id="601" name="Shape 601"/>
          <p:cNvPicPr preferRelativeResize="0"/>
          <p:nvPr/>
        </p:nvPicPr>
        <p:blipFill rotWithShape="1">
          <a:blip r:embed="rId4">
            <a:alphaModFix/>
          </a:blip>
          <a:srcRect b="0" l="0" r="0" t="0"/>
          <a:stretch/>
        </p:blipFill>
        <p:spPr>
          <a:xfrm>
            <a:off x="3748087" y="3989387"/>
            <a:ext cx="2565400" cy="393700"/>
          </a:xfrm>
          <a:prstGeom prst="rect">
            <a:avLst/>
          </a:prstGeom>
          <a:noFill/>
          <a:ln>
            <a:noFill/>
          </a:ln>
        </p:spPr>
      </p:pic>
      <p:pic>
        <p:nvPicPr>
          <p:cNvPr id="602" name="Shape 602"/>
          <p:cNvPicPr preferRelativeResize="0"/>
          <p:nvPr/>
        </p:nvPicPr>
        <p:blipFill rotWithShape="1">
          <a:blip r:embed="rId5">
            <a:alphaModFix/>
          </a:blip>
          <a:srcRect b="0" l="0" r="0" t="0"/>
          <a:stretch/>
        </p:blipFill>
        <p:spPr>
          <a:xfrm>
            <a:off x="2970211" y="5224462"/>
            <a:ext cx="3365499" cy="495299"/>
          </a:xfrm>
          <a:prstGeom prst="rect">
            <a:avLst/>
          </a:prstGeom>
          <a:noFill/>
          <a:ln>
            <a:noFill/>
          </a:ln>
        </p:spPr>
      </p:pic>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06" name="Shape 606"/>
        <p:cNvGrpSpPr/>
        <p:nvPr/>
      </p:nvGrpSpPr>
      <p:grpSpPr>
        <a:xfrm>
          <a:off x="0" y="0"/>
          <a:ext cx="0" cy="0"/>
          <a:chOff x="0" y="0"/>
          <a:chExt cx="0" cy="0"/>
        </a:xfrm>
      </p:grpSpPr>
      <p:sp>
        <p:nvSpPr>
          <p:cNvPr id="607" name="Shape 607"/>
          <p:cNvSpPr txBox="1"/>
          <p:nvPr>
            <p:ph idx="1" type="body"/>
          </p:nvPr>
        </p:nvSpPr>
        <p:spPr>
          <a:xfrm>
            <a:off x="534987" y="1982786"/>
            <a:ext cx="8243886" cy="4411661"/>
          </a:xfrm>
          <a:prstGeom prst="rect">
            <a:avLst/>
          </a:prstGeom>
          <a:noFill/>
          <a:ln>
            <a:noFill/>
          </a:ln>
        </p:spPr>
        <p:txBody>
          <a:bodyPr anchorCtr="0" anchor="t" bIns="44450" lIns="90475" rIns="90475" tIns="44450">
            <a:noAutofit/>
          </a:bodyPr>
          <a:lstStyle/>
          <a:p>
            <a:pPr indent="-533400" lvl="0" marL="533400" marR="0" rtl="0" algn="l">
              <a:lnSpc>
                <a:spcPct val="105000"/>
              </a:lnSpc>
              <a:spcBef>
                <a:spcPts val="0"/>
              </a:spcBef>
              <a:spcAft>
                <a:spcPts val="0"/>
              </a:spcAft>
              <a:buClr>
                <a:schemeClr val="dk1"/>
              </a:buClr>
              <a:buSzPct val="100000"/>
              <a:buFont typeface="Arial"/>
              <a:buAutoNum type="arabicPeriod"/>
            </a:pPr>
            <a:r>
              <a:rPr b="1" i="0" lang="en-US" sz="2400" u="none" cap="none" strike="noStrike">
                <a:solidFill>
                  <a:schemeClr val="dk1"/>
                </a:solidFill>
                <a:latin typeface="Arial"/>
                <a:ea typeface="Arial"/>
                <a:cs typeface="Arial"/>
                <a:sym typeface="Arial"/>
              </a:rPr>
              <a:t>When using the </a:t>
            </a:r>
            <a:r>
              <a:rPr b="1" i="0" lang="en-US" sz="2400" u="none" cap="none" strike="noStrike">
                <a:solidFill>
                  <a:schemeClr val="hlink"/>
                </a:solidFill>
                <a:latin typeface="Arial"/>
                <a:ea typeface="Arial"/>
                <a:cs typeface="Arial"/>
                <a:sym typeface="Arial"/>
              </a:rPr>
              <a:t>original set of data</a:t>
            </a:r>
            <a:r>
              <a:rPr b="1" i="0" lang="en-US" sz="2400" u="none" cap="none" strike="noStrike">
                <a:solidFill>
                  <a:schemeClr val="dk1"/>
                </a:solidFill>
                <a:latin typeface="Arial"/>
                <a:ea typeface="Arial"/>
                <a:cs typeface="Arial"/>
                <a:sym typeface="Arial"/>
              </a:rPr>
              <a:t>, round the confidence interval limits to one more decimal place than used in original set of data.  </a:t>
            </a:r>
          </a:p>
          <a:p>
            <a:pPr indent="-533400" lvl="0" marL="533400" marR="0" rtl="0" algn="l">
              <a:lnSpc>
                <a:spcPct val="105000"/>
              </a:lnSpc>
              <a:spcBef>
                <a:spcPts val="0"/>
              </a:spcBef>
              <a:spcAft>
                <a:spcPts val="0"/>
              </a:spcAft>
              <a:buClr>
                <a:schemeClr val="dk1"/>
              </a:buClr>
              <a:buSzPct val="116666"/>
              <a:buFont typeface="Arial"/>
              <a:buAutoNum type="arabicPeriod"/>
            </a:pPr>
            <a:r>
              <a:rPr b="1" i="0" lang="en-US" sz="2400" u="none" cap="none" strike="noStrike">
                <a:solidFill>
                  <a:schemeClr val="dk1"/>
                </a:solidFill>
                <a:latin typeface="Arial"/>
                <a:ea typeface="Arial"/>
                <a:cs typeface="Arial"/>
                <a:sym typeface="Arial"/>
              </a:rPr>
              <a:t>When the original set of data is unknown and only the </a:t>
            </a:r>
            <a:r>
              <a:rPr b="1" i="0" lang="en-US" sz="2400" u="none" cap="none" strike="noStrike">
                <a:solidFill>
                  <a:schemeClr val="hlink"/>
                </a:solidFill>
                <a:latin typeface="Arial"/>
                <a:ea typeface="Arial"/>
                <a:cs typeface="Arial"/>
                <a:sym typeface="Arial"/>
              </a:rPr>
              <a:t>summary statistics</a:t>
            </a:r>
            <a:r>
              <a:rPr b="1" i="1" lang="en-US" sz="2400" u="none" cap="none" strike="noStrike">
                <a:solidFill>
                  <a:schemeClr val="hlink"/>
                </a:solidFill>
                <a:latin typeface="Arial"/>
                <a:ea typeface="Arial"/>
                <a:cs typeface="Arial"/>
                <a:sym typeface="Arial"/>
              </a:rPr>
              <a:t> </a:t>
            </a:r>
            <a:r>
              <a:rPr b="1" i="0" lang="en-US" sz="2400" u="none" cap="none" strike="noStrike">
                <a:solidFill>
                  <a:schemeClr val="hlink"/>
                </a:solidFill>
                <a:latin typeface="Arial"/>
                <a:ea typeface="Arial"/>
                <a:cs typeface="Arial"/>
                <a:sym typeface="Arial"/>
              </a:rPr>
              <a:t>(</a:t>
            </a:r>
            <a:r>
              <a:rPr b="1" i="1" lang="en-US" sz="2400" u="none" cap="none" strike="noStrike">
                <a:solidFill>
                  <a:schemeClr val="hlink"/>
                </a:solidFill>
                <a:latin typeface="Arial"/>
                <a:ea typeface="Arial"/>
                <a:cs typeface="Arial"/>
                <a:sym typeface="Arial"/>
              </a:rPr>
              <a:t>n, x, s</a:t>
            </a:r>
            <a:r>
              <a:rPr b="1" i="0" lang="en-US" sz="2400" u="none" cap="none" strike="noStrike">
                <a:solidFill>
                  <a:schemeClr val="hlink"/>
                </a:solidFill>
                <a:latin typeface="Arial"/>
                <a:ea typeface="Arial"/>
                <a:cs typeface="Arial"/>
                <a:sym typeface="Arial"/>
              </a:rPr>
              <a:t>)</a:t>
            </a:r>
            <a:r>
              <a:rPr b="1" i="0" lang="en-US" sz="2800" u="none" cap="none" strike="noStrike">
                <a:solidFill>
                  <a:schemeClr val="dk1"/>
                </a:solidFill>
                <a:latin typeface="Arial"/>
                <a:ea typeface="Arial"/>
                <a:cs typeface="Arial"/>
                <a:sym typeface="Arial"/>
              </a:rPr>
              <a:t> </a:t>
            </a:r>
            <a:r>
              <a:rPr b="1" i="0" lang="en-US" sz="2400" u="none" cap="none" strike="noStrike">
                <a:solidFill>
                  <a:schemeClr val="dk1"/>
                </a:solidFill>
                <a:latin typeface="Arial"/>
                <a:ea typeface="Arial"/>
                <a:cs typeface="Arial"/>
                <a:sym typeface="Arial"/>
              </a:rPr>
              <a:t>are used, round the confidence interval limits to the same number of decimal places used for the sample mean.</a:t>
            </a:r>
          </a:p>
          <a:p>
            <a:pPr indent="-342900" lvl="0" marL="342900" marR="0" rtl="0" algn="l">
              <a:lnSpc>
                <a:spcPct val="100000"/>
              </a:lnSpc>
              <a:spcBef>
                <a:spcPts val="480"/>
              </a:spcBef>
              <a:spcAft>
                <a:spcPts val="0"/>
              </a:spcAft>
              <a:buClr>
                <a:schemeClr val="accent2"/>
              </a:buClr>
              <a:buSzPct val="100000"/>
              <a:buFont typeface="Arial"/>
              <a:buNone/>
            </a:pPr>
            <a:r>
              <a:t/>
            </a:r>
            <a:endParaRPr b="1" i="0" sz="2400" u="none" cap="none" strike="noStrike">
              <a:solidFill>
                <a:schemeClr val="dk1"/>
              </a:solidFill>
              <a:latin typeface="Arial"/>
              <a:ea typeface="Arial"/>
              <a:cs typeface="Arial"/>
              <a:sym typeface="Arial"/>
            </a:endParaRPr>
          </a:p>
        </p:txBody>
      </p:sp>
      <p:sp>
        <p:nvSpPr>
          <p:cNvPr id="608" name="Shape 608"/>
          <p:cNvSpPr txBox="1"/>
          <p:nvPr>
            <p:ph type="title"/>
          </p:nvPr>
        </p:nvSpPr>
        <p:spPr>
          <a:xfrm>
            <a:off x="457200" y="174625"/>
            <a:ext cx="8229600" cy="137953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Round-Off Rule for Confidence Intervals Used to Estimate </a:t>
            </a:r>
            <a:r>
              <a:rPr b="1" i="1" lang="en-US" sz="4000" u="none" cap="none" strike="noStrike">
                <a:solidFill>
                  <a:srgbClr val="008000"/>
                </a:solidFill>
                <a:latin typeface="Arial"/>
                <a:ea typeface="Arial"/>
                <a:cs typeface="Arial"/>
                <a:sym typeface="Arial"/>
              </a:rPr>
              <a:t>µ</a:t>
            </a:r>
          </a:p>
        </p:txBody>
      </p:sp>
      <p:cxnSp>
        <p:nvCxnSpPr>
          <p:cNvPr id="609" name="Shape 609"/>
          <p:cNvCxnSpPr/>
          <p:nvPr/>
        </p:nvCxnSpPr>
        <p:spPr>
          <a:xfrm flipH="1" rot="10800000">
            <a:off x="4992687" y="3656011"/>
            <a:ext cx="203199" cy="7937"/>
          </a:xfrm>
          <a:prstGeom prst="straightConnector1">
            <a:avLst/>
          </a:prstGeom>
          <a:noFill/>
          <a:ln cap="rnd" cmpd="sng" w="31750">
            <a:solidFill>
              <a:schemeClr val="hlink"/>
            </a:solidFill>
            <a:prstDash val="solid"/>
            <a:miter/>
            <a:headEnd len="med" w="med" type="none"/>
            <a:tailEnd len="med" w="med" type="none"/>
          </a:ln>
        </p:spPr>
      </p:cxn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 name="Shape 62"/>
        <p:cNvGrpSpPr/>
        <p:nvPr/>
      </p:nvGrpSpPr>
      <p:grpSpPr>
        <a:xfrm>
          <a:off x="0" y="0"/>
          <a:ext cx="0" cy="0"/>
          <a:chOff x="0" y="0"/>
          <a:chExt cx="0" cy="0"/>
        </a:xfrm>
      </p:grpSpPr>
      <p:grpSp>
        <p:nvGrpSpPr>
          <p:cNvPr id="63" name="Shape 63"/>
          <p:cNvGrpSpPr/>
          <p:nvPr/>
        </p:nvGrpSpPr>
        <p:grpSpPr>
          <a:xfrm>
            <a:off x="0" y="0"/>
            <a:ext cx="9144000" cy="6858000"/>
            <a:chOff x="0" y="0"/>
            <a:chExt cx="9144000" cy="6858000"/>
          </a:xfrm>
        </p:grpSpPr>
        <p:sp>
          <p:nvSpPr>
            <p:cNvPr id="64" name="Shape 64"/>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65" name="Shape 65"/>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66" name="Shape 66"/>
          <p:cNvSpPr txBox="1"/>
          <p:nvPr/>
        </p:nvSpPr>
        <p:spPr>
          <a:xfrm>
            <a:off x="1295400" y="530225"/>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7-2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Estimating a Population Proportion</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13" name="Shape 613"/>
        <p:cNvGrpSpPr/>
        <p:nvPr/>
      </p:nvGrpSpPr>
      <p:grpSpPr>
        <a:xfrm>
          <a:off x="0" y="0"/>
          <a:ext cx="0" cy="0"/>
          <a:chOff x="0" y="0"/>
          <a:chExt cx="0" cy="0"/>
        </a:xfrm>
      </p:grpSpPr>
      <p:sp>
        <p:nvSpPr>
          <p:cNvPr id="614" name="Shape 614"/>
          <p:cNvSpPr txBox="1"/>
          <p:nvPr>
            <p:ph type="title"/>
          </p:nvPr>
        </p:nvSpPr>
        <p:spPr>
          <a:xfrm>
            <a:off x="461962" y="157161"/>
            <a:ext cx="8534399" cy="568324"/>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2800" u="none" cap="none" strike="noStrike">
                <a:solidFill>
                  <a:srgbClr val="008000"/>
                </a:solidFill>
                <a:latin typeface="Arial"/>
                <a:ea typeface="Arial"/>
                <a:cs typeface="Arial"/>
                <a:sym typeface="Arial"/>
              </a:rPr>
              <a:t>Example:</a:t>
            </a:r>
          </a:p>
        </p:txBody>
      </p:sp>
      <p:sp>
        <p:nvSpPr>
          <p:cNvPr id="615" name="Shape 615"/>
          <p:cNvSpPr txBox="1"/>
          <p:nvPr>
            <p:ph idx="1" type="body"/>
          </p:nvPr>
        </p:nvSpPr>
        <p:spPr>
          <a:xfrm>
            <a:off x="512762" y="827087"/>
            <a:ext cx="8291512" cy="5634036"/>
          </a:xfrm>
          <a:prstGeom prst="rect">
            <a:avLst/>
          </a:prstGeom>
          <a:noFill/>
          <a:ln>
            <a:noFill/>
          </a:ln>
        </p:spPr>
        <p:txBody>
          <a:bodyPr anchorCtr="0" anchor="t" bIns="44450" lIns="90475" rIns="90475" tIns="44450">
            <a:noAutofit/>
          </a:bodyPr>
          <a:lstStyle/>
          <a:p>
            <a:pPr indent="-1587" lvl="0" marL="1587" marR="0" rtl="0" algn="l">
              <a:lnSpc>
                <a:spcPct val="9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People have died in boat and aircraft accidents because an obsolete estimate of the mean weight of men was used. In recent decades, the mean weight of men has increased considerably, so we need to update our estimate of that mean so that boats, aircraft, elevators, and other such devices do not become dangerously overloaded. Using the weights of men from Data Set 1 in Appendix B, we obtain these sample statistics for the simple random sample: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40 and     = 172.55 lb. Research from several other sources suggests that the population of weights of men has a standard deviation given by </a:t>
            </a: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 26 lb.</a:t>
            </a:r>
          </a:p>
        </p:txBody>
      </p:sp>
      <p:sp>
        <p:nvSpPr>
          <p:cNvPr id="616" name="Shape 616"/>
          <p:cNvSpPr txBox="1"/>
          <p:nvPr/>
        </p:nvSpPr>
        <p:spPr>
          <a:xfrm>
            <a:off x="2651125" y="1987550"/>
            <a:ext cx="6080125" cy="5302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17" name="Shape 617"/>
          <p:cNvSpPr txBox="1"/>
          <p:nvPr/>
        </p:nvSpPr>
        <p:spPr>
          <a:xfrm>
            <a:off x="3108325" y="3313112"/>
            <a:ext cx="5072061" cy="7953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18" name="Shape 618"/>
          <p:cNvSpPr txBox="1"/>
          <p:nvPr/>
        </p:nvSpPr>
        <p:spPr>
          <a:xfrm>
            <a:off x="2955925" y="4073525"/>
            <a:ext cx="5554662" cy="6953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19" name="Shape 619"/>
          <p:cNvSpPr txBox="1"/>
          <p:nvPr/>
        </p:nvSpPr>
        <p:spPr>
          <a:xfrm>
            <a:off x="3717925" y="4987925"/>
            <a:ext cx="3902075" cy="6953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620" name="Shape 620"/>
          <p:cNvPicPr preferRelativeResize="0"/>
          <p:nvPr/>
        </p:nvPicPr>
        <p:blipFill rotWithShape="1">
          <a:blip r:embed="rId3">
            <a:alphaModFix/>
          </a:blip>
          <a:srcRect b="0" l="0" r="0" t="0"/>
          <a:stretch/>
        </p:blipFill>
        <p:spPr>
          <a:xfrm>
            <a:off x="5370512" y="4711700"/>
            <a:ext cx="254000" cy="317500"/>
          </a:xfrm>
          <a:prstGeom prst="rect">
            <a:avLst/>
          </a:prstGeom>
          <a:noFill/>
          <a:ln>
            <a:noFill/>
          </a:ln>
        </p:spPr>
      </p:pic>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4" name="Shape 624"/>
        <p:cNvGrpSpPr/>
        <p:nvPr/>
      </p:nvGrpSpPr>
      <p:grpSpPr>
        <a:xfrm>
          <a:off x="0" y="0"/>
          <a:ext cx="0" cy="0"/>
          <a:chOff x="0" y="0"/>
          <a:chExt cx="0" cy="0"/>
        </a:xfrm>
      </p:grpSpPr>
      <p:sp>
        <p:nvSpPr>
          <p:cNvPr id="625" name="Shape 625"/>
          <p:cNvSpPr txBox="1"/>
          <p:nvPr>
            <p:ph type="title"/>
          </p:nvPr>
        </p:nvSpPr>
        <p:spPr>
          <a:xfrm>
            <a:off x="461962" y="157161"/>
            <a:ext cx="8534399" cy="568324"/>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2800" u="none" cap="none" strike="noStrike">
                <a:solidFill>
                  <a:srgbClr val="008000"/>
                </a:solidFill>
                <a:latin typeface="Arial"/>
                <a:ea typeface="Arial"/>
                <a:cs typeface="Arial"/>
                <a:sym typeface="Arial"/>
              </a:rPr>
              <a:t>Example:</a:t>
            </a:r>
          </a:p>
        </p:txBody>
      </p:sp>
      <p:sp>
        <p:nvSpPr>
          <p:cNvPr id="626" name="Shape 626"/>
          <p:cNvSpPr txBox="1"/>
          <p:nvPr>
            <p:ph idx="1" type="body"/>
          </p:nvPr>
        </p:nvSpPr>
        <p:spPr>
          <a:xfrm>
            <a:off x="512762" y="1270000"/>
            <a:ext cx="8291512" cy="5191125"/>
          </a:xfrm>
          <a:prstGeom prst="rect">
            <a:avLst/>
          </a:prstGeom>
          <a:noFill/>
          <a:ln>
            <a:noFill/>
          </a:ln>
        </p:spPr>
        <p:txBody>
          <a:bodyPr anchorCtr="0" anchor="t" bIns="44450" lIns="90475" rIns="90475" tIns="44450">
            <a:noAutofit/>
          </a:bodyPr>
          <a:lstStyle/>
          <a:p>
            <a:pPr indent="-457200" lvl="0" marL="457200" marR="0" rtl="0" algn="l">
              <a:lnSpc>
                <a:spcPct val="9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a.	Find the best point estimate of the mean weight of the population of all men.</a:t>
            </a:r>
          </a:p>
          <a:p>
            <a:pPr indent="-457200" lvl="0" marL="457200" marR="0" rtl="0" algn="l">
              <a:lnSpc>
                <a:spcPct val="90000"/>
              </a:lnSpc>
              <a:spcBef>
                <a:spcPts val="84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b.	Construct a 95% confidence interval estimate of the mean weight of all men.</a:t>
            </a:r>
          </a:p>
          <a:p>
            <a:pPr indent="-457200" lvl="0" marL="457200" marR="0" rtl="0" algn="l">
              <a:lnSpc>
                <a:spcPct val="90000"/>
              </a:lnSpc>
              <a:spcBef>
                <a:spcPts val="84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c.	What do the results suggest about the mean weight of 166.3 lb that was used to determine the safe passenger capacity of water vessels in 1960 (as given in the National Transportation and Safety Board safety recommendation M-04-04)?</a:t>
            </a:r>
          </a:p>
        </p:txBody>
      </p:sp>
      <p:sp>
        <p:nvSpPr>
          <p:cNvPr id="627" name="Shape 627"/>
          <p:cNvSpPr txBox="1"/>
          <p:nvPr/>
        </p:nvSpPr>
        <p:spPr>
          <a:xfrm>
            <a:off x="2651125" y="1987550"/>
            <a:ext cx="6080125" cy="5302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28" name="Shape 628"/>
          <p:cNvSpPr txBox="1"/>
          <p:nvPr/>
        </p:nvSpPr>
        <p:spPr>
          <a:xfrm>
            <a:off x="3108325" y="3313112"/>
            <a:ext cx="5072061" cy="7953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29" name="Shape 629"/>
          <p:cNvSpPr txBox="1"/>
          <p:nvPr/>
        </p:nvSpPr>
        <p:spPr>
          <a:xfrm>
            <a:off x="2955925" y="4073525"/>
            <a:ext cx="5554662" cy="6953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30" name="Shape 630"/>
          <p:cNvSpPr txBox="1"/>
          <p:nvPr/>
        </p:nvSpPr>
        <p:spPr>
          <a:xfrm>
            <a:off x="3717925" y="4987925"/>
            <a:ext cx="3902075" cy="6953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34" name="Shape 634"/>
        <p:cNvGrpSpPr/>
        <p:nvPr/>
      </p:nvGrpSpPr>
      <p:grpSpPr>
        <a:xfrm>
          <a:off x="0" y="0"/>
          <a:ext cx="0" cy="0"/>
          <a:chOff x="0" y="0"/>
          <a:chExt cx="0" cy="0"/>
        </a:xfrm>
      </p:grpSpPr>
      <p:sp>
        <p:nvSpPr>
          <p:cNvPr id="635" name="Shape 635"/>
          <p:cNvSpPr txBox="1"/>
          <p:nvPr>
            <p:ph type="title"/>
          </p:nvPr>
        </p:nvSpPr>
        <p:spPr>
          <a:xfrm>
            <a:off x="461962" y="157161"/>
            <a:ext cx="8534399" cy="568324"/>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2800" u="none" cap="none" strike="noStrike">
                <a:solidFill>
                  <a:srgbClr val="008000"/>
                </a:solidFill>
                <a:latin typeface="Arial"/>
                <a:ea typeface="Arial"/>
                <a:cs typeface="Arial"/>
                <a:sym typeface="Arial"/>
              </a:rPr>
              <a:t>Example:</a:t>
            </a:r>
          </a:p>
        </p:txBody>
      </p:sp>
      <p:sp>
        <p:nvSpPr>
          <p:cNvPr id="636" name="Shape 636"/>
          <p:cNvSpPr txBox="1"/>
          <p:nvPr>
            <p:ph idx="1" type="body"/>
          </p:nvPr>
        </p:nvSpPr>
        <p:spPr>
          <a:xfrm>
            <a:off x="523875" y="727075"/>
            <a:ext cx="8291512" cy="1443037"/>
          </a:xfrm>
          <a:prstGeom prst="rect">
            <a:avLst/>
          </a:prstGeom>
          <a:noFill/>
          <a:ln>
            <a:noFill/>
          </a:ln>
        </p:spPr>
        <p:txBody>
          <a:bodyPr anchorCtr="0" anchor="t" bIns="44450" lIns="90475" rIns="90475" tIns="44450">
            <a:noAutofit/>
          </a:bodyPr>
          <a:lstStyle/>
          <a:p>
            <a:pPr indent="-457200" lvl="0" marL="457200" marR="0" rtl="0" algn="l">
              <a:lnSpc>
                <a:spcPct val="9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a.	The sample mean of 172.55 lb is the best point estimate of the mean weight of the population of all men.</a:t>
            </a:r>
          </a:p>
        </p:txBody>
      </p:sp>
      <p:sp>
        <p:nvSpPr>
          <p:cNvPr id="637" name="Shape 637"/>
          <p:cNvSpPr txBox="1"/>
          <p:nvPr/>
        </p:nvSpPr>
        <p:spPr>
          <a:xfrm>
            <a:off x="2651125" y="1987550"/>
            <a:ext cx="6080125" cy="5302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38" name="Shape 638"/>
          <p:cNvSpPr txBox="1"/>
          <p:nvPr/>
        </p:nvSpPr>
        <p:spPr>
          <a:xfrm>
            <a:off x="3108325" y="3313112"/>
            <a:ext cx="5072061" cy="7953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39" name="Shape 639"/>
          <p:cNvSpPr txBox="1"/>
          <p:nvPr/>
        </p:nvSpPr>
        <p:spPr>
          <a:xfrm>
            <a:off x="2955925" y="4073525"/>
            <a:ext cx="5554662" cy="6953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40" name="Shape 640"/>
          <p:cNvSpPr txBox="1"/>
          <p:nvPr/>
        </p:nvSpPr>
        <p:spPr>
          <a:xfrm>
            <a:off x="3717925" y="4987925"/>
            <a:ext cx="3902075" cy="6953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641" name="Shape 641"/>
          <p:cNvPicPr preferRelativeResize="0"/>
          <p:nvPr/>
        </p:nvPicPr>
        <p:blipFill rotWithShape="1">
          <a:blip r:embed="rId3">
            <a:alphaModFix/>
          </a:blip>
          <a:srcRect b="0" l="0" r="0" t="0"/>
          <a:stretch/>
        </p:blipFill>
        <p:spPr>
          <a:xfrm>
            <a:off x="1616075" y="3363912"/>
            <a:ext cx="6059487" cy="901700"/>
          </a:xfrm>
          <a:prstGeom prst="rect">
            <a:avLst/>
          </a:prstGeom>
          <a:noFill/>
          <a:ln>
            <a:noFill/>
          </a:ln>
        </p:spPr>
      </p:pic>
      <p:sp>
        <p:nvSpPr>
          <p:cNvPr id="642" name="Shape 642"/>
          <p:cNvSpPr txBox="1"/>
          <p:nvPr/>
        </p:nvSpPr>
        <p:spPr>
          <a:xfrm>
            <a:off x="474662" y="2084386"/>
            <a:ext cx="8291512" cy="1443037"/>
          </a:xfrm>
          <a:prstGeom prst="rect">
            <a:avLst/>
          </a:prstGeom>
          <a:noFill/>
          <a:ln>
            <a:noFill/>
          </a:ln>
        </p:spPr>
        <p:txBody>
          <a:bodyPr anchorCtr="0" anchor="t" bIns="44450" lIns="90475" rIns="90475" tIns="44450">
            <a:noAutofit/>
          </a:bodyPr>
          <a:lstStyle/>
          <a:p>
            <a:pPr indent="-457200" lvl="0" marL="45720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b.	A 95% confidence interval or 0.95 implies</a:t>
            </a:r>
            <a:br>
              <a:rPr b="1" i="0" lang="en-US" sz="2800" u="none" cap="none" strike="noStrike">
                <a:solidFill>
                  <a:schemeClr val="dk1"/>
                </a:solidFill>
                <a:latin typeface="Arial"/>
                <a:ea typeface="Arial"/>
                <a:cs typeface="Arial"/>
                <a:sym typeface="Arial"/>
              </a:rPr>
            </a:b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 0.05, so </a:t>
            </a:r>
            <a:r>
              <a:rPr b="1" i="1" lang="en-US" sz="2800" u="none" cap="none" strike="noStrike">
                <a:solidFill>
                  <a:schemeClr val="dk1"/>
                </a:solidFill>
                <a:latin typeface="Arial"/>
                <a:ea typeface="Arial"/>
                <a:cs typeface="Arial"/>
                <a:sym typeface="Arial"/>
              </a:rPr>
              <a:t>z</a:t>
            </a:r>
            <a:r>
              <a:rPr b="1" baseline="-25000" i="1" lang="en-US" sz="2800" u="none" cap="none" strike="noStrike">
                <a:solidFill>
                  <a:schemeClr val="dk1"/>
                </a:solidFill>
                <a:latin typeface="Noto Symbol"/>
                <a:ea typeface="Noto Symbol"/>
                <a:cs typeface="Noto Symbol"/>
                <a:sym typeface="Noto Symbol"/>
              </a:rPr>
              <a:t>α</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1.96.</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Calculate the margin of error.</a:t>
            </a:r>
          </a:p>
        </p:txBody>
      </p:sp>
      <p:sp>
        <p:nvSpPr>
          <p:cNvPr id="643" name="Shape 643"/>
          <p:cNvSpPr txBox="1"/>
          <p:nvPr/>
        </p:nvSpPr>
        <p:spPr>
          <a:xfrm>
            <a:off x="1027112" y="4406900"/>
            <a:ext cx="7634287"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Construct the confidence interval.</a:t>
            </a:r>
          </a:p>
        </p:txBody>
      </p:sp>
      <p:pic>
        <p:nvPicPr>
          <p:cNvPr id="644" name="Shape 644"/>
          <p:cNvPicPr preferRelativeResize="0"/>
          <p:nvPr/>
        </p:nvPicPr>
        <p:blipFill rotWithShape="1">
          <a:blip r:embed="rId4">
            <a:alphaModFix/>
          </a:blip>
          <a:srcRect b="0" l="0" r="0" t="0"/>
          <a:stretch/>
        </p:blipFill>
        <p:spPr>
          <a:xfrm>
            <a:off x="1231900" y="4975225"/>
            <a:ext cx="7037386" cy="1460500"/>
          </a:xfrm>
          <a:prstGeom prst="rect">
            <a:avLst/>
          </a:prstGeom>
          <a:noFill/>
          <a:ln>
            <a:noFill/>
          </a:ln>
        </p:spPr>
      </p:pic>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48" name="Shape 648"/>
        <p:cNvGrpSpPr/>
        <p:nvPr/>
      </p:nvGrpSpPr>
      <p:grpSpPr>
        <a:xfrm>
          <a:off x="0" y="0"/>
          <a:ext cx="0" cy="0"/>
          <a:chOff x="0" y="0"/>
          <a:chExt cx="0" cy="0"/>
        </a:xfrm>
      </p:grpSpPr>
      <p:sp>
        <p:nvSpPr>
          <p:cNvPr id="649" name="Shape 649"/>
          <p:cNvSpPr txBox="1"/>
          <p:nvPr>
            <p:ph type="title"/>
          </p:nvPr>
        </p:nvSpPr>
        <p:spPr>
          <a:xfrm>
            <a:off x="461962" y="157161"/>
            <a:ext cx="8534399" cy="568324"/>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2800" u="none" cap="none" strike="noStrike">
                <a:solidFill>
                  <a:srgbClr val="008000"/>
                </a:solidFill>
                <a:latin typeface="Arial"/>
                <a:ea typeface="Arial"/>
                <a:cs typeface="Arial"/>
                <a:sym typeface="Arial"/>
              </a:rPr>
              <a:t>Example:</a:t>
            </a:r>
          </a:p>
        </p:txBody>
      </p:sp>
      <p:sp>
        <p:nvSpPr>
          <p:cNvPr id="650" name="Shape 650"/>
          <p:cNvSpPr txBox="1"/>
          <p:nvPr>
            <p:ph idx="1" type="body"/>
          </p:nvPr>
        </p:nvSpPr>
        <p:spPr>
          <a:xfrm>
            <a:off x="512762" y="874712"/>
            <a:ext cx="8291512" cy="5770562"/>
          </a:xfrm>
          <a:prstGeom prst="rect">
            <a:avLst/>
          </a:prstGeom>
          <a:noFill/>
          <a:ln>
            <a:noFill/>
          </a:ln>
        </p:spPr>
        <p:txBody>
          <a:bodyPr anchorCtr="0" anchor="t" bIns="44450" lIns="90475" rIns="90475" tIns="44450">
            <a:noAutofit/>
          </a:bodyPr>
          <a:lstStyle/>
          <a:p>
            <a:pPr indent="-457200" lvl="0" marL="457200" marR="0" rtl="0" algn="l">
              <a:lnSpc>
                <a:spcPct val="9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c.	Based on the confidence interval, it is possible that the mean weight of 166.3 lb used in 1960 could be the mean weight of men today. However, the best point estimate of 172.55 lb suggests that the mean weight of men is now considerably greater than 166.3 lb. Considering that an underestimate of the mean weight of men could result in lives lost through overloaded boats and aircraft, these results strongly suggest that additional data should be collected. (Additional data have been collected, and the assumed mean weight of men has been increased.) </a:t>
            </a:r>
          </a:p>
        </p:txBody>
      </p:sp>
      <p:sp>
        <p:nvSpPr>
          <p:cNvPr id="651" name="Shape 651"/>
          <p:cNvSpPr txBox="1"/>
          <p:nvPr/>
        </p:nvSpPr>
        <p:spPr>
          <a:xfrm>
            <a:off x="2651125" y="1987550"/>
            <a:ext cx="6080125" cy="5302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52" name="Shape 652"/>
          <p:cNvSpPr txBox="1"/>
          <p:nvPr/>
        </p:nvSpPr>
        <p:spPr>
          <a:xfrm>
            <a:off x="3108325" y="3313112"/>
            <a:ext cx="5072061" cy="7953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53" name="Shape 653"/>
          <p:cNvSpPr txBox="1"/>
          <p:nvPr/>
        </p:nvSpPr>
        <p:spPr>
          <a:xfrm>
            <a:off x="2955925" y="4073525"/>
            <a:ext cx="5554662" cy="6953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54" name="Shape 654"/>
          <p:cNvSpPr txBox="1"/>
          <p:nvPr/>
        </p:nvSpPr>
        <p:spPr>
          <a:xfrm>
            <a:off x="3717925" y="4987925"/>
            <a:ext cx="3902075" cy="6953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58" name="Shape 658"/>
        <p:cNvGrpSpPr/>
        <p:nvPr/>
      </p:nvGrpSpPr>
      <p:grpSpPr>
        <a:xfrm>
          <a:off x="0" y="0"/>
          <a:ext cx="0" cy="0"/>
          <a:chOff x="0" y="0"/>
          <a:chExt cx="0" cy="0"/>
        </a:xfrm>
      </p:grpSpPr>
      <p:sp>
        <p:nvSpPr>
          <p:cNvPr id="659" name="Shape 659"/>
          <p:cNvSpPr txBox="1"/>
          <p:nvPr>
            <p:ph type="title"/>
          </p:nvPr>
        </p:nvSpPr>
        <p:spPr>
          <a:xfrm>
            <a:off x="381000" y="50800"/>
            <a:ext cx="8607424" cy="129063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Finding a Sample Size for Estimating a Population Mean</a:t>
            </a:r>
          </a:p>
        </p:txBody>
      </p:sp>
      <p:sp>
        <p:nvSpPr>
          <p:cNvPr id="660" name="Shape 660"/>
          <p:cNvSpPr txBox="1"/>
          <p:nvPr/>
        </p:nvSpPr>
        <p:spPr>
          <a:xfrm>
            <a:off x="6403975" y="5160962"/>
            <a:ext cx="330200" cy="9144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61" name="Shape 661"/>
          <p:cNvSpPr txBox="1"/>
          <p:nvPr/>
        </p:nvSpPr>
        <p:spPr>
          <a:xfrm>
            <a:off x="3125786" y="1571625"/>
            <a:ext cx="2098674" cy="6921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4400" u="none" cap="none" strike="noStrike">
                <a:solidFill>
                  <a:schemeClr val="dk1"/>
                </a:solidFill>
                <a:latin typeface="Arial"/>
                <a:ea typeface="Arial"/>
                <a:cs typeface="Arial"/>
                <a:sym typeface="Arial"/>
              </a:rPr>
              <a:t>        </a:t>
            </a:r>
          </a:p>
        </p:txBody>
      </p:sp>
      <p:sp>
        <p:nvSpPr>
          <p:cNvPr id="662" name="Shape 662"/>
          <p:cNvSpPr txBox="1"/>
          <p:nvPr/>
        </p:nvSpPr>
        <p:spPr>
          <a:xfrm>
            <a:off x="5786437" y="1549400"/>
            <a:ext cx="2190750" cy="52705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nvGrpSpPr>
          <p:cNvPr id="663" name="Shape 663"/>
          <p:cNvGrpSpPr/>
          <p:nvPr/>
        </p:nvGrpSpPr>
        <p:grpSpPr>
          <a:xfrm>
            <a:off x="2362200" y="4840286"/>
            <a:ext cx="4598987" cy="2170111"/>
            <a:chOff x="1376362" y="1635125"/>
            <a:chExt cx="4598987" cy="2170111"/>
          </a:xfrm>
        </p:grpSpPr>
        <p:sp>
          <p:nvSpPr>
            <p:cNvPr id="664" name="Shape 664"/>
            <p:cNvSpPr txBox="1"/>
            <p:nvPr/>
          </p:nvSpPr>
          <p:spPr>
            <a:xfrm>
              <a:off x="4937125" y="2890836"/>
              <a:ext cx="330200" cy="9144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cxnSp>
          <p:nvCxnSpPr>
            <p:cNvPr id="665" name="Shape 665"/>
            <p:cNvCxnSpPr/>
            <p:nvPr/>
          </p:nvCxnSpPr>
          <p:spPr>
            <a:xfrm>
              <a:off x="2667000" y="1879600"/>
              <a:ext cx="0" cy="1384299"/>
            </a:xfrm>
            <a:prstGeom prst="straightConnector1">
              <a:avLst/>
            </a:prstGeom>
            <a:noFill/>
            <a:ln cap="rnd" cmpd="sng" w="28575">
              <a:solidFill>
                <a:schemeClr val="dk1"/>
              </a:solidFill>
              <a:prstDash val="solid"/>
              <a:miter/>
              <a:headEnd len="med" w="med" type="none"/>
              <a:tailEnd len="med" w="med" type="none"/>
            </a:ln>
          </p:spPr>
        </p:cxnSp>
        <p:sp>
          <p:nvSpPr>
            <p:cNvPr id="666" name="Shape 666"/>
            <p:cNvSpPr txBox="1"/>
            <p:nvPr/>
          </p:nvSpPr>
          <p:spPr>
            <a:xfrm>
              <a:off x="2730500" y="1635125"/>
              <a:ext cx="2770187" cy="100647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i="0" lang="en-US" sz="6000" u="none" cap="none" strike="noStrike">
                  <a:solidFill>
                    <a:schemeClr val="dk1"/>
                  </a:solidFill>
                  <a:latin typeface="Times New Roman"/>
                  <a:ea typeface="Times New Roman"/>
                  <a:cs typeface="Times New Roman"/>
                  <a:sym typeface="Times New Roman"/>
                </a:rPr>
                <a:t>(</a:t>
              </a:r>
              <a:r>
                <a:rPr b="0" i="1" lang="en-US" sz="6000" u="none" cap="none" strike="noStrike">
                  <a:solidFill>
                    <a:schemeClr val="dk1"/>
                  </a:solidFill>
                  <a:latin typeface="Arial"/>
                  <a:ea typeface="Arial"/>
                  <a:cs typeface="Arial"/>
                  <a:sym typeface="Arial"/>
                </a:rPr>
                <a:t>z</a:t>
              </a:r>
              <a:r>
                <a:rPr b="0" baseline="-25000" i="1" lang="en-US" sz="6000" u="none" cap="none" strike="noStrike">
                  <a:solidFill>
                    <a:schemeClr val="dk1"/>
                  </a:solidFill>
                  <a:latin typeface="Times New Roman"/>
                  <a:ea typeface="Times New Roman"/>
                  <a:cs typeface="Times New Roman"/>
                  <a:sym typeface="Times New Roman"/>
                </a:rPr>
                <a:t>α/</a:t>
              </a:r>
              <a:r>
                <a:rPr b="0" baseline="-25000" i="0" lang="en-US" sz="6000" u="none" cap="none" strike="noStrike">
                  <a:solidFill>
                    <a:schemeClr val="dk1"/>
                  </a:solidFill>
                  <a:latin typeface="Times New Roman"/>
                  <a:ea typeface="Times New Roman"/>
                  <a:cs typeface="Times New Roman"/>
                  <a:sym typeface="Times New Roman"/>
                </a:rPr>
                <a:t>2</a:t>
              </a:r>
              <a:r>
                <a:rPr b="1" i="0" lang="en-US" sz="6000" u="none" cap="none" strike="noStrike">
                  <a:solidFill>
                    <a:schemeClr val="dk1"/>
                  </a:solidFill>
                  <a:latin typeface="Times New Roman"/>
                  <a:ea typeface="Times New Roman"/>
                  <a:cs typeface="Times New Roman"/>
                  <a:sym typeface="Times New Roman"/>
                </a:rPr>
                <a:t>) </a:t>
              </a:r>
              <a:r>
                <a:rPr b="1" i="0" lang="en-US" sz="3200" u="none" cap="none" strike="noStrike">
                  <a:solidFill>
                    <a:schemeClr val="dk1"/>
                  </a:solidFill>
                  <a:latin typeface="Times New Roman"/>
                  <a:ea typeface="Times New Roman"/>
                  <a:cs typeface="Times New Roman"/>
                  <a:sym typeface="Times New Roman"/>
                </a:rPr>
                <a:t>∙</a:t>
              </a:r>
              <a:r>
                <a:rPr b="1" i="0" lang="en-US" sz="6000" u="none" cap="none" strike="noStrike">
                  <a:solidFill>
                    <a:schemeClr val="dk1"/>
                  </a:solidFill>
                  <a:latin typeface="Times New Roman"/>
                  <a:ea typeface="Times New Roman"/>
                  <a:cs typeface="Times New Roman"/>
                  <a:sym typeface="Times New Roman"/>
                </a:rPr>
                <a:t> </a:t>
              </a:r>
              <a:r>
                <a:rPr b="1" i="1" lang="en-US" sz="5400" u="none" cap="none" strike="noStrike">
                  <a:solidFill>
                    <a:schemeClr val="dk1"/>
                  </a:solidFill>
                  <a:latin typeface="Times New Roman"/>
                  <a:ea typeface="Times New Roman"/>
                  <a:cs typeface="Times New Roman"/>
                  <a:sym typeface="Times New Roman"/>
                </a:rPr>
                <a:t>σ</a:t>
              </a:r>
            </a:p>
          </p:txBody>
        </p:sp>
        <p:sp>
          <p:nvSpPr>
            <p:cNvPr id="667" name="Shape 667"/>
            <p:cNvSpPr txBox="1"/>
            <p:nvPr/>
          </p:nvSpPr>
          <p:spPr>
            <a:xfrm>
              <a:off x="4672012" y="2041525"/>
              <a:ext cx="180975"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68" name="Shape 668"/>
            <p:cNvSpPr txBox="1"/>
            <p:nvPr/>
          </p:nvSpPr>
          <p:spPr>
            <a:xfrm>
              <a:off x="1376362" y="2198686"/>
              <a:ext cx="1606550"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6000" u="none" cap="none" strike="noStrike">
                  <a:solidFill>
                    <a:schemeClr val="dk1"/>
                  </a:solidFill>
                  <a:latin typeface="Arial"/>
                  <a:ea typeface="Arial"/>
                  <a:cs typeface="Arial"/>
                  <a:sym typeface="Arial"/>
                </a:rPr>
                <a:t>n </a:t>
              </a:r>
              <a:r>
                <a:rPr b="1" i="0" lang="en-US" sz="4800" u="none" cap="none" strike="noStrike">
                  <a:solidFill>
                    <a:schemeClr val="dk1"/>
                  </a:solidFill>
                  <a:latin typeface="Arial"/>
                  <a:ea typeface="Arial"/>
                  <a:cs typeface="Arial"/>
                  <a:sym typeface="Arial"/>
                </a:rPr>
                <a:t>=</a:t>
              </a:r>
              <a:r>
                <a:rPr b="1" i="0" lang="en-US" sz="6000" u="none" cap="none" strike="noStrike">
                  <a:solidFill>
                    <a:schemeClr val="dk1"/>
                  </a:solidFill>
                  <a:latin typeface="Arial"/>
                  <a:ea typeface="Arial"/>
                  <a:cs typeface="Arial"/>
                  <a:sym typeface="Arial"/>
                </a:rPr>
                <a:t>         </a:t>
              </a:r>
            </a:p>
          </p:txBody>
        </p:sp>
        <p:sp>
          <p:nvSpPr>
            <p:cNvPr id="669" name="Shape 669"/>
            <p:cNvSpPr txBox="1"/>
            <p:nvPr/>
          </p:nvSpPr>
          <p:spPr>
            <a:xfrm>
              <a:off x="4697412" y="1960561"/>
              <a:ext cx="339724" cy="9112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70" name="Shape 670"/>
            <p:cNvSpPr txBox="1"/>
            <p:nvPr/>
          </p:nvSpPr>
          <p:spPr>
            <a:xfrm>
              <a:off x="3668712" y="2765425"/>
              <a:ext cx="519112"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E</a:t>
              </a:r>
            </a:p>
          </p:txBody>
        </p:sp>
        <p:cxnSp>
          <p:nvCxnSpPr>
            <p:cNvPr id="671" name="Shape 671"/>
            <p:cNvCxnSpPr/>
            <p:nvPr/>
          </p:nvCxnSpPr>
          <p:spPr>
            <a:xfrm>
              <a:off x="2771775" y="2695575"/>
              <a:ext cx="2714624" cy="0"/>
            </a:xfrm>
            <a:prstGeom prst="straightConnector1">
              <a:avLst/>
            </a:prstGeom>
            <a:noFill/>
            <a:ln cap="rnd" cmpd="sng" w="25400">
              <a:solidFill>
                <a:schemeClr val="dk1"/>
              </a:solidFill>
              <a:prstDash val="solid"/>
              <a:miter/>
              <a:headEnd len="med" w="med" type="none"/>
              <a:tailEnd len="med" w="med" type="none"/>
            </a:ln>
          </p:spPr>
        </p:cxnSp>
        <p:sp>
          <p:nvSpPr>
            <p:cNvPr id="672" name="Shape 672"/>
            <p:cNvSpPr txBox="1"/>
            <p:nvPr/>
          </p:nvSpPr>
          <p:spPr>
            <a:xfrm>
              <a:off x="2925761" y="1943100"/>
              <a:ext cx="180975" cy="747711"/>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cxnSp>
          <p:nvCxnSpPr>
            <p:cNvPr id="673" name="Shape 673"/>
            <p:cNvCxnSpPr/>
            <p:nvPr/>
          </p:nvCxnSpPr>
          <p:spPr>
            <a:xfrm rot="10800000">
              <a:off x="2667000" y="1879600"/>
              <a:ext cx="304799" cy="0"/>
            </a:xfrm>
            <a:prstGeom prst="straightConnector1">
              <a:avLst/>
            </a:prstGeom>
            <a:noFill/>
            <a:ln cap="rnd" cmpd="sng" w="28575">
              <a:solidFill>
                <a:schemeClr val="dk1"/>
              </a:solidFill>
              <a:prstDash val="solid"/>
              <a:miter/>
              <a:headEnd len="med" w="med" type="none"/>
              <a:tailEnd len="med" w="med" type="none"/>
            </a:ln>
          </p:spPr>
        </p:cxnSp>
        <p:cxnSp>
          <p:nvCxnSpPr>
            <p:cNvPr id="674" name="Shape 674"/>
            <p:cNvCxnSpPr/>
            <p:nvPr/>
          </p:nvCxnSpPr>
          <p:spPr>
            <a:xfrm>
              <a:off x="2667000" y="3251200"/>
              <a:ext cx="304799" cy="0"/>
            </a:xfrm>
            <a:prstGeom prst="straightConnector1">
              <a:avLst/>
            </a:prstGeom>
            <a:noFill/>
            <a:ln cap="rnd" cmpd="sng" w="28575">
              <a:solidFill>
                <a:schemeClr val="dk1"/>
              </a:solidFill>
              <a:prstDash val="solid"/>
              <a:miter/>
              <a:headEnd len="med" w="med" type="none"/>
              <a:tailEnd len="med" w="med" type="none"/>
            </a:ln>
          </p:spPr>
        </p:cxnSp>
        <p:cxnSp>
          <p:nvCxnSpPr>
            <p:cNvPr id="675" name="Shape 675"/>
            <p:cNvCxnSpPr/>
            <p:nvPr/>
          </p:nvCxnSpPr>
          <p:spPr>
            <a:xfrm>
              <a:off x="5334000" y="1879600"/>
              <a:ext cx="304799" cy="0"/>
            </a:xfrm>
            <a:prstGeom prst="straightConnector1">
              <a:avLst/>
            </a:prstGeom>
            <a:noFill/>
            <a:ln cap="rnd" cmpd="sng" w="28575">
              <a:solidFill>
                <a:schemeClr val="dk1"/>
              </a:solidFill>
              <a:prstDash val="solid"/>
              <a:miter/>
              <a:headEnd len="med" w="med" type="none"/>
              <a:tailEnd len="med" w="med" type="none"/>
            </a:ln>
          </p:spPr>
        </p:cxnSp>
        <p:cxnSp>
          <p:nvCxnSpPr>
            <p:cNvPr id="676" name="Shape 676"/>
            <p:cNvCxnSpPr/>
            <p:nvPr/>
          </p:nvCxnSpPr>
          <p:spPr>
            <a:xfrm>
              <a:off x="5638800" y="1879600"/>
              <a:ext cx="0" cy="1295400"/>
            </a:xfrm>
            <a:prstGeom prst="straightConnector1">
              <a:avLst/>
            </a:prstGeom>
            <a:noFill/>
            <a:ln cap="rnd" cmpd="sng" w="28575">
              <a:solidFill>
                <a:schemeClr val="dk1"/>
              </a:solidFill>
              <a:prstDash val="solid"/>
              <a:miter/>
              <a:headEnd len="med" w="med" type="none"/>
              <a:tailEnd len="med" w="med" type="none"/>
            </a:ln>
          </p:spPr>
        </p:cxnSp>
        <p:cxnSp>
          <p:nvCxnSpPr>
            <p:cNvPr id="677" name="Shape 677"/>
            <p:cNvCxnSpPr/>
            <p:nvPr/>
          </p:nvCxnSpPr>
          <p:spPr>
            <a:xfrm rot="10800000">
              <a:off x="5334000" y="3159125"/>
              <a:ext cx="304799" cy="0"/>
            </a:xfrm>
            <a:prstGeom prst="straightConnector1">
              <a:avLst/>
            </a:prstGeom>
            <a:noFill/>
            <a:ln cap="rnd" cmpd="sng" w="28575">
              <a:solidFill>
                <a:schemeClr val="dk1"/>
              </a:solidFill>
              <a:prstDash val="solid"/>
              <a:miter/>
              <a:headEnd len="med" w="med" type="none"/>
              <a:tailEnd len="med" w="med" type="none"/>
            </a:ln>
          </p:spPr>
        </p:cxnSp>
        <p:sp>
          <p:nvSpPr>
            <p:cNvPr id="678" name="Shape 678"/>
            <p:cNvSpPr txBox="1"/>
            <p:nvPr/>
          </p:nvSpPr>
          <p:spPr>
            <a:xfrm>
              <a:off x="5638800" y="1727200"/>
              <a:ext cx="336549"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i="0" lang="en-US" sz="2400" u="none" cap="none" strike="noStrike">
                  <a:solidFill>
                    <a:schemeClr val="dk1"/>
                  </a:solidFill>
                  <a:latin typeface="Times New Roman"/>
                  <a:ea typeface="Times New Roman"/>
                  <a:cs typeface="Times New Roman"/>
                  <a:sym typeface="Times New Roman"/>
                </a:rPr>
                <a:t>2</a:t>
              </a:r>
            </a:p>
          </p:txBody>
        </p:sp>
      </p:grpSp>
      <p:sp>
        <p:nvSpPr>
          <p:cNvPr id="679" name="Shape 679"/>
          <p:cNvSpPr txBox="1"/>
          <p:nvPr/>
        </p:nvSpPr>
        <p:spPr>
          <a:xfrm>
            <a:off x="520700" y="1563687"/>
            <a:ext cx="8289924" cy="21002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Noto Symbol"/>
              <a:buNone/>
            </a:pPr>
            <a:r>
              <a:rPr b="1" i="1" lang="en-US" sz="2400" u="none" cap="none" strike="noStrike">
                <a:solidFill>
                  <a:schemeClr val="dk1"/>
                </a:solidFill>
                <a:latin typeface="Noto Symbol"/>
                <a:ea typeface="Noto Symbol"/>
                <a:cs typeface="Noto Symbol"/>
                <a:sym typeface="Noto Symbol"/>
              </a:rPr>
              <a:t>μ</a:t>
            </a:r>
            <a:r>
              <a:rPr b="1" i="0" lang="en-US" sz="2400" u="none" cap="none" strike="noStrike">
                <a:solidFill>
                  <a:schemeClr val="dk1"/>
                </a:solidFill>
                <a:latin typeface="Arial"/>
                <a:ea typeface="Arial"/>
                <a:cs typeface="Arial"/>
                <a:sym typeface="Arial"/>
              </a:rPr>
              <a:t> = population mean</a:t>
            </a:r>
          </a:p>
          <a:p>
            <a:pPr indent="0" lvl="0" marL="0" marR="0" rtl="0" algn="l">
              <a:lnSpc>
                <a:spcPct val="100000"/>
              </a:lnSpc>
              <a:spcBef>
                <a:spcPts val="1200"/>
              </a:spcBef>
              <a:spcAft>
                <a:spcPts val="0"/>
              </a:spcAft>
              <a:buClr>
                <a:schemeClr val="dk1"/>
              </a:buClr>
              <a:buSzPct val="25000"/>
              <a:buFont typeface="Arial"/>
              <a:buNone/>
            </a:pPr>
            <a:r>
              <a:rPr b="1" i="1" lang="en-US" sz="2400" u="none" cap="none" strike="noStrike">
                <a:solidFill>
                  <a:schemeClr val="dk1"/>
                </a:solidFill>
                <a:latin typeface="Arial"/>
                <a:ea typeface="Arial"/>
                <a:cs typeface="Arial"/>
                <a:sym typeface="Arial"/>
              </a:rPr>
              <a:t>σ</a:t>
            </a:r>
            <a:r>
              <a:rPr b="1" i="0" lang="en-US" sz="2400" u="none" cap="none" strike="noStrike">
                <a:solidFill>
                  <a:schemeClr val="dk1"/>
                </a:solidFill>
                <a:latin typeface="Arial"/>
                <a:ea typeface="Arial"/>
                <a:cs typeface="Arial"/>
                <a:sym typeface="Arial"/>
              </a:rPr>
              <a:t> = population standard deviation</a:t>
            </a:r>
          </a:p>
          <a:p>
            <a:pPr indent="0" lvl="0" marL="0" marR="0" rtl="0" algn="l">
              <a:lnSpc>
                <a:spcPct val="100000"/>
              </a:lnSpc>
              <a:spcBef>
                <a:spcPts val="120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 population standard deviation</a:t>
            </a:r>
          </a:p>
          <a:p>
            <a:pPr indent="0" lvl="0" marL="0" marR="0" rtl="0" algn="l">
              <a:lnSpc>
                <a:spcPct val="100000"/>
              </a:lnSpc>
              <a:spcBef>
                <a:spcPts val="1200"/>
              </a:spcBef>
              <a:spcAft>
                <a:spcPts val="0"/>
              </a:spcAft>
              <a:buClr>
                <a:schemeClr val="dk1"/>
              </a:buClr>
              <a:buSzPct val="25000"/>
              <a:buFont typeface="Arial"/>
              <a:buNone/>
            </a:pPr>
            <a:r>
              <a:rPr b="1" i="1" lang="en-US" sz="2400" u="none" cap="none" strike="noStrike">
                <a:solidFill>
                  <a:schemeClr val="dk1"/>
                </a:solidFill>
                <a:latin typeface="Arial"/>
                <a:ea typeface="Arial"/>
                <a:cs typeface="Arial"/>
                <a:sym typeface="Arial"/>
              </a:rPr>
              <a:t>E</a:t>
            </a:r>
            <a:r>
              <a:rPr b="1" i="0" lang="en-US" sz="2400" u="none" cap="none" strike="noStrike">
                <a:solidFill>
                  <a:schemeClr val="dk1"/>
                </a:solidFill>
                <a:latin typeface="Arial"/>
                <a:ea typeface="Arial"/>
                <a:cs typeface="Arial"/>
                <a:sym typeface="Arial"/>
              </a:rPr>
              <a:t> = desired margin of error</a:t>
            </a:r>
          </a:p>
        </p:txBody>
      </p:sp>
      <p:sp>
        <p:nvSpPr>
          <p:cNvPr id="680" name="Shape 680"/>
          <p:cNvSpPr txBox="1"/>
          <p:nvPr/>
        </p:nvSpPr>
        <p:spPr>
          <a:xfrm>
            <a:off x="525462" y="3911600"/>
            <a:ext cx="8353425" cy="822324"/>
          </a:xfrm>
          <a:prstGeom prst="rect">
            <a:avLst/>
          </a:prstGeom>
          <a:noFill/>
          <a:ln>
            <a:noFill/>
          </a:ln>
        </p:spPr>
        <p:txBody>
          <a:bodyPr anchorCtr="0" anchor="t" bIns="45700" lIns="91425" rIns="91425" tIns="45700">
            <a:noAutofit/>
          </a:bodyPr>
          <a:lstStyle/>
          <a:p>
            <a:pPr indent="-912812" lvl="0" marL="912812" marR="0" rtl="0" algn="l">
              <a:lnSpc>
                <a:spcPct val="100000"/>
              </a:lnSpc>
              <a:spcBef>
                <a:spcPts val="0"/>
              </a:spcBef>
              <a:spcAft>
                <a:spcPts val="0"/>
              </a:spcAft>
              <a:buClr>
                <a:schemeClr val="dk1"/>
              </a:buClr>
              <a:buSzPct val="25000"/>
              <a:buFont typeface="Arial"/>
              <a:buNone/>
            </a:pPr>
            <a:r>
              <a:rPr b="1" i="1" lang="en-US" sz="2400" u="none" cap="none" strike="noStrike">
                <a:solidFill>
                  <a:schemeClr val="dk1"/>
                </a:solidFill>
                <a:latin typeface="Arial"/>
                <a:ea typeface="Arial"/>
                <a:cs typeface="Arial"/>
                <a:sym typeface="Arial"/>
              </a:rPr>
              <a:t>z</a:t>
            </a:r>
            <a:r>
              <a:rPr b="1" baseline="-25000" i="1" lang="en-US" sz="2400" u="none" cap="none" strike="noStrike">
                <a:solidFill>
                  <a:schemeClr val="dk1"/>
                </a:solidFill>
                <a:latin typeface="Times New Roman"/>
                <a:ea typeface="Times New Roman"/>
                <a:cs typeface="Times New Roman"/>
                <a:sym typeface="Times New Roman"/>
              </a:rPr>
              <a:t>α</a:t>
            </a:r>
            <a:r>
              <a:rPr b="1" baseline="-25000" i="0" lang="en-US" sz="2400" u="none" cap="none" strike="noStrike">
                <a:solidFill>
                  <a:schemeClr val="dk1"/>
                </a:solidFill>
                <a:latin typeface="Times New Roman"/>
                <a:ea typeface="Times New Roman"/>
                <a:cs typeface="Times New Roman"/>
                <a:sym typeface="Times New Roman"/>
              </a:rPr>
              <a:t>/2</a:t>
            </a:r>
            <a:r>
              <a:rPr b="1" i="0" lang="en-US" sz="2400" u="none" cap="none" strike="noStrike">
                <a:solidFill>
                  <a:schemeClr val="dk1"/>
                </a:solidFill>
                <a:latin typeface="Times New Roman"/>
                <a:ea typeface="Times New Roman"/>
                <a:cs typeface="Times New Roman"/>
                <a:sym typeface="Times New Roman"/>
              </a:rPr>
              <a:t> </a:t>
            </a:r>
            <a:r>
              <a:rPr b="1" i="0" lang="en-US" sz="2400" u="none" cap="none" strike="noStrike">
                <a:solidFill>
                  <a:schemeClr val="dk1"/>
                </a:solidFill>
                <a:latin typeface="Arial"/>
                <a:ea typeface="Arial"/>
                <a:cs typeface="Arial"/>
                <a:sym typeface="Arial"/>
              </a:rPr>
              <a:t>= </a:t>
            </a:r>
            <a:r>
              <a:rPr b="1" i="1" lang="en-US" sz="2400" u="none" cap="none" strike="noStrike">
                <a:solidFill>
                  <a:schemeClr val="dk1"/>
                </a:solidFill>
                <a:latin typeface="Arial"/>
                <a:ea typeface="Arial"/>
                <a:cs typeface="Arial"/>
                <a:sym typeface="Arial"/>
              </a:rPr>
              <a:t>z</a:t>
            </a:r>
            <a:r>
              <a:rPr b="1" i="0" lang="en-US" sz="2400" u="none" cap="none" strike="noStrike">
                <a:solidFill>
                  <a:schemeClr val="dk1"/>
                </a:solidFill>
                <a:latin typeface="Arial"/>
                <a:ea typeface="Arial"/>
                <a:cs typeface="Arial"/>
                <a:sym typeface="Arial"/>
              </a:rPr>
              <a:t> score separating an area of </a:t>
            </a:r>
            <a:r>
              <a:rPr b="1" i="1" lang="en-US" sz="2400" u="none" cap="none" strike="noStrike">
                <a:solidFill>
                  <a:schemeClr val="dk1"/>
                </a:solidFill>
                <a:latin typeface="Noto Symbol"/>
                <a:ea typeface="Noto Symbol"/>
                <a:cs typeface="Noto Symbol"/>
                <a:sym typeface="Noto Symbol"/>
              </a:rPr>
              <a:t>α</a:t>
            </a:r>
            <a:r>
              <a:rPr b="1" i="0" lang="en-US" sz="2400" u="none" cap="none" strike="noStrike">
                <a:solidFill>
                  <a:schemeClr val="dk1"/>
                </a:solidFill>
                <a:latin typeface="Arial"/>
                <a:ea typeface="Arial"/>
                <a:cs typeface="Arial"/>
                <a:sym typeface="Arial"/>
              </a:rPr>
              <a:t>/2 in the right tail of the standard normal distribution</a:t>
            </a:r>
          </a:p>
        </p:txBody>
      </p:sp>
      <p:pic>
        <p:nvPicPr>
          <p:cNvPr id="681" name="Shape 681"/>
          <p:cNvPicPr preferRelativeResize="0"/>
          <p:nvPr/>
        </p:nvPicPr>
        <p:blipFill rotWithShape="1">
          <a:blip r:embed="rId3">
            <a:alphaModFix/>
          </a:blip>
          <a:srcRect b="0" l="0" r="0" t="0"/>
          <a:stretch/>
        </p:blipFill>
        <p:spPr>
          <a:xfrm>
            <a:off x="598487" y="2652711"/>
            <a:ext cx="254000" cy="317500"/>
          </a:xfrm>
          <a:prstGeom prst="rect">
            <a:avLst/>
          </a:prstGeom>
          <a:noFill/>
          <a:ln>
            <a:noFill/>
          </a:ln>
        </p:spPr>
      </p:pic>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5" name="Shape 685"/>
        <p:cNvGrpSpPr/>
        <p:nvPr/>
      </p:nvGrpSpPr>
      <p:grpSpPr>
        <a:xfrm>
          <a:off x="0" y="0"/>
          <a:ext cx="0" cy="0"/>
          <a:chOff x="0" y="0"/>
          <a:chExt cx="0" cy="0"/>
        </a:xfrm>
      </p:grpSpPr>
      <p:sp>
        <p:nvSpPr>
          <p:cNvPr id="686" name="Shape 686"/>
          <p:cNvSpPr txBox="1"/>
          <p:nvPr>
            <p:ph type="title"/>
          </p:nvPr>
        </p:nvSpPr>
        <p:spPr>
          <a:xfrm>
            <a:off x="342900" y="127000"/>
            <a:ext cx="8424862" cy="85725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Round-Off Rule for Sample Size </a:t>
            </a:r>
            <a:r>
              <a:rPr b="1" i="1" lang="en-US" sz="4000" u="none" cap="none" strike="noStrike">
                <a:solidFill>
                  <a:srgbClr val="008000"/>
                </a:solidFill>
                <a:latin typeface="Arial"/>
                <a:ea typeface="Arial"/>
                <a:cs typeface="Arial"/>
                <a:sym typeface="Arial"/>
              </a:rPr>
              <a:t>n</a:t>
            </a:r>
          </a:p>
        </p:txBody>
      </p:sp>
      <p:sp>
        <p:nvSpPr>
          <p:cNvPr id="687" name="Shape 687"/>
          <p:cNvSpPr txBox="1"/>
          <p:nvPr>
            <p:ph idx="1" type="body"/>
          </p:nvPr>
        </p:nvSpPr>
        <p:spPr>
          <a:xfrm>
            <a:off x="855662" y="1954211"/>
            <a:ext cx="7816849" cy="2690811"/>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0"/>
              </a:spcAft>
              <a:buClr>
                <a:schemeClr val="accent2"/>
              </a:buClr>
              <a:buSzPct val="25000"/>
              <a:buFont typeface="Arial"/>
              <a:buNone/>
            </a:pPr>
            <a:r>
              <a:rPr b="1" i="0" lang="en-US" sz="3200" u="none" cap="none" strike="noStrike">
                <a:solidFill>
                  <a:schemeClr val="dk1"/>
                </a:solidFill>
                <a:latin typeface="Arial"/>
                <a:ea typeface="Arial"/>
                <a:cs typeface="Arial"/>
                <a:sym typeface="Arial"/>
              </a:rPr>
              <a:t>If the computed sample size </a:t>
            </a:r>
            <a:r>
              <a:rPr b="1" i="1" lang="en-US" sz="3200" u="none" cap="none" strike="noStrike">
                <a:solidFill>
                  <a:schemeClr val="dk1"/>
                </a:solidFill>
                <a:latin typeface="Arial"/>
                <a:ea typeface="Arial"/>
                <a:cs typeface="Arial"/>
                <a:sym typeface="Arial"/>
              </a:rPr>
              <a:t>n</a:t>
            </a:r>
            <a:r>
              <a:rPr b="1" i="0" lang="en-US" sz="3200" u="none" cap="none" strike="noStrike">
                <a:solidFill>
                  <a:schemeClr val="dk1"/>
                </a:solidFill>
                <a:latin typeface="Arial"/>
                <a:ea typeface="Arial"/>
                <a:cs typeface="Arial"/>
                <a:sym typeface="Arial"/>
              </a:rPr>
              <a:t> is not a whole number, round the value of </a:t>
            </a:r>
            <a:r>
              <a:rPr b="1" i="1" lang="en-US" sz="3200" u="none" cap="none" strike="noStrike">
                <a:solidFill>
                  <a:schemeClr val="dk1"/>
                </a:solidFill>
                <a:latin typeface="Arial"/>
                <a:ea typeface="Arial"/>
                <a:cs typeface="Arial"/>
                <a:sym typeface="Arial"/>
              </a:rPr>
              <a:t>n</a:t>
            </a:r>
            <a:r>
              <a:rPr b="1" i="0" lang="en-US" sz="3200" u="none" cap="none" strike="noStrike">
                <a:solidFill>
                  <a:schemeClr val="dk1"/>
                </a:solidFill>
                <a:latin typeface="Arial"/>
                <a:ea typeface="Arial"/>
                <a:cs typeface="Arial"/>
                <a:sym typeface="Arial"/>
              </a:rPr>
              <a:t> up to the next </a:t>
            </a:r>
            <a:r>
              <a:rPr b="1" i="0" lang="en-US" sz="3200" u="none" cap="none" strike="noStrike">
                <a:solidFill>
                  <a:schemeClr val="hlink"/>
                </a:solidFill>
                <a:latin typeface="Arial"/>
                <a:ea typeface="Arial"/>
                <a:cs typeface="Arial"/>
                <a:sym typeface="Arial"/>
              </a:rPr>
              <a:t>larger</a:t>
            </a:r>
            <a:r>
              <a:rPr b="1" i="0" lang="en-US" sz="3200" u="none" cap="none" strike="noStrike">
                <a:solidFill>
                  <a:schemeClr val="dk1"/>
                </a:solidFill>
                <a:latin typeface="Arial"/>
                <a:ea typeface="Arial"/>
                <a:cs typeface="Arial"/>
                <a:sym typeface="Arial"/>
              </a:rPr>
              <a:t> whole number.</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1" name="Shape 691"/>
        <p:cNvGrpSpPr/>
        <p:nvPr/>
      </p:nvGrpSpPr>
      <p:grpSpPr>
        <a:xfrm>
          <a:off x="0" y="0"/>
          <a:ext cx="0" cy="0"/>
          <a:chOff x="0" y="0"/>
          <a:chExt cx="0" cy="0"/>
        </a:xfrm>
      </p:grpSpPr>
      <p:sp>
        <p:nvSpPr>
          <p:cNvPr id="692" name="Shape 692"/>
          <p:cNvSpPr txBox="1"/>
          <p:nvPr>
            <p:ph type="title"/>
          </p:nvPr>
        </p:nvSpPr>
        <p:spPr>
          <a:xfrm>
            <a:off x="646112" y="165100"/>
            <a:ext cx="7772400" cy="1092199"/>
          </a:xfrm>
          <a:prstGeom prst="rect">
            <a:avLst/>
          </a:prstGeom>
          <a:noFill/>
          <a:ln>
            <a:noFill/>
          </a:ln>
        </p:spPr>
        <p:txBody>
          <a:bodyPr anchorCtr="0" anchor="ctr" bIns="44450" lIns="90475" rIns="90475" tIns="44450">
            <a:noAutofit/>
          </a:bodyPr>
          <a:lstStyle/>
          <a:p>
            <a:pPr indent="0" lvl="0" marL="0" marR="0" rtl="0" algn="ctr">
              <a:lnSpc>
                <a:spcPct val="7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Finding the Sample Size </a:t>
            </a:r>
            <a:r>
              <a:rPr b="1" i="1" lang="en-US" sz="4000" u="none" cap="none" strike="noStrike">
                <a:solidFill>
                  <a:srgbClr val="008000"/>
                </a:solidFill>
                <a:latin typeface="Arial"/>
                <a:ea typeface="Arial"/>
                <a:cs typeface="Arial"/>
                <a:sym typeface="Arial"/>
              </a:rPr>
              <a:t>n</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When </a:t>
            </a:r>
            <a:r>
              <a:rPr b="1" i="1" lang="en-US" sz="4000" u="none" cap="none" strike="noStrike">
                <a:solidFill>
                  <a:srgbClr val="008000"/>
                </a:solidFill>
                <a:latin typeface="Arial"/>
                <a:ea typeface="Arial"/>
                <a:cs typeface="Arial"/>
                <a:sym typeface="Arial"/>
              </a:rPr>
              <a:t>σ</a:t>
            </a:r>
            <a:r>
              <a:rPr b="1" i="0" lang="en-US" sz="4000" u="none" cap="none" strike="noStrike">
                <a:solidFill>
                  <a:srgbClr val="008000"/>
                </a:solidFill>
                <a:latin typeface="Arial"/>
                <a:ea typeface="Arial"/>
                <a:cs typeface="Arial"/>
                <a:sym typeface="Arial"/>
              </a:rPr>
              <a:t> is Unknown</a:t>
            </a:r>
          </a:p>
        </p:txBody>
      </p:sp>
      <p:sp>
        <p:nvSpPr>
          <p:cNvPr id="693" name="Shape 693"/>
          <p:cNvSpPr txBox="1"/>
          <p:nvPr>
            <p:ph idx="1" type="body"/>
          </p:nvPr>
        </p:nvSpPr>
        <p:spPr>
          <a:xfrm>
            <a:off x="490537" y="1427162"/>
            <a:ext cx="8340725" cy="1193800"/>
          </a:xfrm>
          <a:prstGeom prst="rect">
            <a:avLst/>
          </a:prstGeom>
          <a:noFill/>
          <a:ln>
            <a:noFill/>
          </a:ln>
        </p:spPr>
        <p:txBody>
          <a:bodyPr anchorCtr="0" anchor="t" bIns="44450" lIns="90475" rIns="90475" tIns="44450">
            <a:noAutofit/>
          </a:bodyPr>
          <a:lstStyle/>
          <a:p>
            <a:pPr indent="-454025" lvl="0" marL="454025" marR="0" rtl="0" algn="l">
              <a:lnSpc>
                <a:spcPct val="95000"/>
              </a:lnSpc>
              <a:spcBef>
                <a:spcPts val="0"/>
              </a:spcBef>
              <a:spcAft>
                <a:spcPts val="98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1. 	Use the range rule of thumb (see Section 3-3) to estimate the standard deviation as follows:          </a:t>
            </a:r>
            <a:r>
              <a:rPr b="0" i="1" lang="en-US" sz="2800" u="none" cap="none" strike="noStrike">
                <a:solidFill>
                  <a:schemeClr val="dk1"/>
                </a:solidFill>
                <a:latin typeface="Arial"/>
                <a:ea typeface="Arial"/>
                <a:cs typeface="Arial"/>
                <a:sym typeface="Arial"/>
              </a:rPr>
              <a:t>σ</a:t>
            </a:r>
            <a:r>
              <a:rPr b="0" i="0" lang="en-US" sz="2800" u="none" cap="none" strike="noStrike">
                <a:solidFill>
                  <a:schemeClr val="dk1"/>
                </a:solidFill>
                <a:latin typeface="Arial"/>
                <a:ea typeface="Arial"/>
                <a:cs typeface="Arial"/>
                <a:sym typeface="Arial"/>
              </a:rPr>
              <a:t> ≈ range/4. </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			</a:t>
            </a:r>
          </a:p>
        </p:txBody>
      </p:sp>
      <p:sp>
        <p:nvSpPr>
          <p:cNvPr id="694" name="Shape 694"/>
          <p:cNvSpPr txBox="1"/>
          <p:nvPr/>
        </p:nvSpPr>
        <p:spPr>
          <a:xfrm>
            <a:off x="161925" y="2482850"/>
            <a:ext cx="8826499" cy="23129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95" name="Shape 695"/>
          <p:cNvSpPr txBox="1"/>
          <p:nvPr/>
        </p:nvSpPr>
        <p:spPr>
          <a:xfrm>
            <a:off x="512762" y="2986086"/>
            <a:ext cx="7791450" cy="43338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96" name="Shape 696"/>
          <p:cNvSpPr txBox="1"/>
          <p:nvPr/>
        </p:nvSpPr>
        <p:spPr>
          <a:xfrm>
            <a:off x="495300" y="3365500"/>
            <a:ext cx="7108825" cy="43338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97" name="Shape 697"/>
          <p:cNvSpPr txBox="1"/>
          <p:nvPr/>
        </p:nvSpPr>
        <p:spPr>
          <a:xfrm>
            <a:off x="514350" y="3735387"/>
            <a:ext cx="2592387" cy="10366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98" name="Shape 698"/>
          <p:cNvSpPr txBox="1"/>
          <p:nvPr/>
        </p:nvSpPr>
        <p:spPr>
          <a:xfrm>
            <a:off x="515937" y="5335587"/>
            <a:ext cx="1468437" cy="4095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99" name="Shape 699"/>
          <p:cNvSpPr txBox="1"/>
          <p:nvPr/>
        </p:nvSpPr>
        <p:spPr>
          <a:xfrm>
            <a:off x="2430461" y="5310187"/>
            <a:ext cx="4776787" cy="7953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00" name="Shape 700"/>
          <p:cNvSpPr txBox="1"/>
          <p:nvPr/>
        </p:nvSpPr>
        <p:spPr>
          <a:xfrm>
            <a:off x="0" y="6110287"/>
            <a:ext cx="9067799" cy="5397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01" name="Shape 701"/>
          <p:cNvSpPr txBox="1"/>
          <p:nvPr/>
        </p:nvSpPr>
        <p:spPr>
          <a:xfrm>
            <a:off x="438150" y="2779711"/>
            <a:ext cx="8493124" cy="1193800"/>
          </a:xfrm>
          <a:prstGeom prst="rect">
            <a:avLst/>
          </a:prstGeom>
          <a:noFill/>
          <a:ln>
            <a:noFill/>
          </a:ln>
        </p:spPr>
        <p:txBody>
          <a:bodyPr anchorCtr="0" anchor="t" bIns="44450" lIns="90475" rIns="90475" tIns="44450">
            <a:noAutofit/>
          </a:bodyPr>
          <a:lstStyle/>
          <a:p>
            <a:pPr indent="-454025" lvl="0" marL="454025" marR="0" rtl="0" algn="l">
              <a:lnSpc>
                <a:spcPct val="95000"/>
              </a:lnSpc>
              <a:spcBef>
                <a:spcPts val="0"/>
              </a:spcBef>
              <a:spcAft>
                <a:spcPts val="980"/>
              </a:spcAft>
              <a:buClr>
                <a:schemeClr val="dk1"/>
              </a:buClr>
              <a:buSzPct val="25000"/>
              <a:buFont typeface="Arial"/>
              <a:buNone/>
            </a:pPr>
            <a:r>
              <a:rPr b="1" i="0" lang="en-US" sz="2800" u="none" cap="none" strike="noStrike">
                <a:solidFill>
                  <a:schemeClr val="dk1"/>
                </a:solidFill>
                <a:latin typeface="Arial"/>
                <a:ea typeface="Arial"/>
                <a:cs typeface="Arial"/>
                <a:sym typeface="Arial"/>
              </a:rPr>
              <a:t>2.	Start the sample collection process without knowing </a:t>
            </a:r>
            <a:r>
              <a:rPr b="1" i="1" lang="en-US" sz="2800" u="none" cap="none" strike="noStrike">
                <a:solidFill>
                  <a:schemeClr val="dk1"/>
                </a:solidFill>
                <a:latin typeface="Arial"/>
                <a:ea typeface="Arial"/>
                <a:cs typeface="Arial"/>
                <a:sym typeface="Arial"/>
              </a:rPr>
              <a:t>σ  </a:t>
            </a:r>
            <a:r>
              <a:rPr b="1" i="0" lang="en-US" sz="2800" u="none" cap="none" strike="noStrike">
                <a:solidFill>
                  <a:schemeClr val="dk1"/>
                </a:solidFill>
                <a:latin typeface="Arial"/>
                <a:ea typeface="Arial"/>
                <a:cs typeface="Arial"/>
                <a:sym typeface="Arial"/>
              </a:rPr>
              <a:t>and, using the first several values, calculate the sample standard deviation s and use it in place of </a:t>
            </a:r>
            <a:r>
              <a:rPr b="1" i="1" lang="en-US" sz="2800" u="none" cap="none" strike="noStrike">
                <a:solidFill>
                  <a:schemeClr val="dk1"/>
                </a:solidFill>
                <a:latin typeface="Arial"/>
                <a:ea typeface="Arial"/>
                <a:cs typeface="Arial"/>
                <a:sym typeface="Arial"/>
              </a:rPr>
              <a:t>σ .  </a:t>
            </a:r>
            <a:r>
              <a:rPr b="1" i="0" lang="en-US" sz="2800" u="none" cap="none" strike="noStrike">
                <a:solidFill>
                  <a:schemeClr val="dk1"/>
                </a:solidFill>
                <a:latin typeface="Arial"/>
                <a:ea typeface="Arial"/>
                <a:cs typeface="Arial"/>
                <a:sym typeface="Arial"/>
              </a:rPr>
              <a:t>The estimated value of </a:t>
            </a:r>
            <a:r>
              <a:rPr b="1" i="1" lang="en-US" sz="2800" u="none" cap="none" strike="noStrike">
                <a:solidFill>
                  <a:schemeClr val="dk1"/>
                </a:solidFill>
                <a:latin typeface="Arial"/>
                <a:ea typeface="Arial"/>
                <a:cs typeface="Arial"/>
                <a:sym typeface="Arial"/>
              </a:rPr>
              <a:t>σ </a:t>
            </a:r>
            <a:r>
              <a:rPr b="1" i="0" lang="en-US" sz="2800" u="none" cap="none" strike="noStrike">
                <a:solidFill>
                  <a:schemeClr val="dk1"/>
                </a:solidFill>
                <a:latin typeface="Arial"/>
                <a:ea typeface="Arial"/>
                <a:cs typeface="Arial"/>
                <a:sym typeface="Arial"/>
              </a:rPr>
              <a:t>can then be improved as more sample data are obtained, and the sample size can be refined accordingly.</a:t>
            </a:r>
          </a:p>
        </p:txBody>
      </p:sp>
      <p:sp>
        <p:nvSpPr>
          <p:cNvPr id="702" name="Shape 702"/>
          <p:cNvSpPr txBox="1"/>
          <p:nvPr/>
        </p:nvSpPr>
        <p:spPr>
          <a:xfrm>
            <a:off x="419100" y="5743575"/>
            <a:ext cx="8289924" cy="882649"/>
          </a:xfrm>
          <a:prstGeom prst="rect">
            <a:avLst/>
          </a:prstGeom>
          <a:noFill/>
          <a:ln>
            <a:noFill/>
          </a:ln>
        </p:spPr>
        <p:txBody>
          <a:bodyPr anchorCtr="0" anchor="t" bIns="44450" lIns="90475" rIns="90475" tIns="44450">
            <a:noAutofit/>
          </a:bodyPr>
          <a:lstStyle/>
          <a:p>
            <a:pPr indent="-454025" lvl="0" marL="454025" marR="0" rtl="0" algn="l">
              <a:lnSpc>
                <a:spcPct val="95000"/>
              </a:lnSpc>
              <a:spcBef>
                <a:spcPts val="0"/>
              </a:spcBef>
              <a:spcAft>
                <a:spcPts val="980"/>
              </a:spcAft>
              <a:buClr>
                <a:schemeClr val="dk1"/>
              </a:buClr>
              <a:buSzPct val="25000"/>
              <a:buFont typeface="Arial"/>
              <a:buNone/>
            </a:pPr>
            <a:r>
              <a:rPr b="1" i="0" lang="en-US" sz="2800" u="none" cap="none" strike="noStrike">
                <a:solidFill>
                  <a:schemeClr val="dk1"/>
                </a:solidFill>
                <a:latin typeface="Arial"/>
                <a:ea typeface="Arial"/>
                <a:cs typeface="Arial"/>
                <a:sym typeface="Arial"/>
              </a:rPr>
              <a:t>3.	Estimate the value of </a:t>
            </a:r>
            <a:r>
              <a:rPr b="1" i="1" lang="en-US" sz="2800" u="none" cap="none" strike="noStrike">
                <a:solidFill>
                  <a:schemeClr val="dk1"/>
                </a:solidFill>
                <a:latin typeface="Arial"/>
                <a:ea typeface="Arial"/>
                <a:cs typeface="Arial"/>
                <a:sym typeface="Arial"/>
              </a:rPr>
              <a:t>σ</a:t>
            </a:r>
            <a:r>
              <a:rPr b="1" i="0" lang="en-US" sz="2800" u="none" cap="none" strike="noStrike">
                <a:solidFill>
                  <a:schemeClr val="dk1"/>
                </a:solidFill>
                <a:latin typeface="Arial"/>
                <a:ea typeface="Arial"/>
                <a:cs typeface="Arial"/>
                <a:sym typeface="Arial"/>
              </a:rPr>
              <a:t>  by using the results of some other study that was done earlier.</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06" name="Shape 706"/>
        <p:cNvGrpSpPr/>
        <p:nvPr/>
      </p:nvGrpSpPr>
      <p:grpSpPr>
        <a:xfrm>
          <a:off x="0" y="0"/>
          <a:ext cx="0" cy="0"/>
          <a:chOff x="0" y="0"/>
          <a:chExt cx="0" cy="0"/>
        </a:xfrm>
      </p:grpSpPr>
      <p:sp>
        <p:nvSpPr>
          <p:cNvPr id="707" name="Shape 707"/>
          <p:cNvSpPr txBox="1"/>
          <p:nvPr>
            <p:ph type="title"/>
          </p:nvPr>
        </p:nvSpPr>
        <p:spPr>
          <a:xfrm>
            <a:off x="609600" y="166686"/>
            <a:ext cx="8153399" cy="423861"/>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2800" u="none" cap="none" strike="noStrike">
                <a:solidFill>
                  <a:srgbClr val="008000"/>
                </a:solidFill>
                <a:latin typeface="Arial"/>
                <a:ea typeface="Arial"/>
                <a:cs typeface="Arial"/>
                <a:sym typeface="Arial"/>
              </a:rPr>
              <a:t>Example:</a:t>
            </a:r>
          </a:p>
        </p:txBody>
      </p:sp>
      <p:sp>
        <p:nvSpPr>
          <p:cNvPr id="708" name="Shape 708"/>
          <p:cNvSpPr txBox="1"/>
          <p:nvPr/>
        </p:nvSpPr>
        <p:spPr>
          <a:xfrm>
            <a:off x="3717925" y="4987925"/>
            <a:ext cx="3902075" cy="69532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09" name="Shape 709"/>
          <p:cNvSpPr txBox="1"/>
          <p:nvPr/>
        </p:nvSpPr>
        <p:spPr>
          <a:xfrm>
            <a:off x="914400" y="3200400"/>
            <a:ext cx="2133599" cy="2133599"/>
          </a:xfrm>
          <a:prstGeom prst="rect">
            <a:avLst/>
          </a:prstGeom>
          <a:noFill/>
          <a:ln>
            <a:noFill/>
          </a:ln>
        </p:spPr>
        <p:txBody>
          <a:bodyPr anchorCtr="0" anchor="t" bIns="44450" lIns="90475" rIns="90475" tIns="44450">
            <a:noAutofit/>
          </a:bodyPr>
          <a:lstStyle/>
          <a:p>
            <a:pPr indent="-285750" lvl="0" marL="285750" marR="0" rtl="0" algn="l">
              <a:lnSpc>
                <a:spcPct val="90000"/>
              </a:lnSpc>
              <a:spcBef>
                <a:spcPts val="0"/>
              </a:spcBef>
              <a:spcAft>
                <a:spcPts val="0"/>
              </a:spcAft>
              <a:buClr>
                <a:schemeClr val="dk2"/>
              </a:buClr>
              <a:buSzPct val="25000"/>
              <a:buFont typeface="Noto Symbol"/>
              <a:buNone/>
            </a:pPr>
            <a:r>
              <a:rPr b="1" i="1" lang="en-US" sz="2400" u="none" cap="none" strike="noStrike">
                <a:solidFill>
                  <a:schemeClr val="dk2"/>
                </a:solidFill>
                <a:latin typeface="Noto Symbol"/>
                <a:ea typeface="Noto Symbol"/>
                <a:cs typeface="Noto Symbol"/>
                <a:sym typeface="Noto Symbol"/>
              </a:rPr>
              <a:t>α</a:t>
            </a:r>
            <a:r>
              <a:rPr b="1" i="0" lang="en-US" sz="2400" u="none" cap="none" strike="noStrike">
                <a:solidFill>
                  <a:schemeClr val="dk2"/>
                </a:solidFill>
                <a:latin typeface="Arial"/>
                <a:ea typeface="Arial"/>
                <a:cs typeface="Arial"/>
                <a:sym typeface="Arial"/>
              </a:rPr>
              <a:t> 	   = 0.05</a:t>
            </a:r>
          </a:p>
          <a:p>
            <a:pPr indent="-285750" lvl="0" marL="285750" marR="0" rtl="0" algn="l">
              <a:lnSpc>
                <a:spcPct val="90000"/>
              </a:lnSpc>
              <a:spcBef>
                <a:spcPts val="528"/>
              </a:spcBef>
              <a:spcAft>
                <a:spcPts val="0"/>
              </a:spcAft>
              <a:buClr>
                <a:schemeClr val="dk2"/>
              </a:buClr>
              <a:buSzPct val="25000"/>
              <a:buFont typeface="Noto Symbol"/>
              <a:buNone/>
            </a:pPr>
            <a:r>
              <a:rPr b="1" i="1" lang="en-US" sz="2400" u="none" cap="none" strike="noStrike">
                <a:solidFill>
                  <a:schemeClr val="dk2"/>
                </a:solidFill>
                <a:latin typeface="Noto Symbol"/>
                <a:ea typeface="Noto Symbol"/>
                <a:cs typeface="Noto Symbol"/>
                <a:sym typeface="Noto Symbol"/>
              </a:rPr>
              <a:t>α </a:t>
            </a:r>
            <a:r>
              <a:rPr b="1" i="0" lang="en-US" sz="2400" u="none" cap="none" strike="noStrike">
                <a:solidFill>
                  <a:schemeClr val="dk2"/>
                </a:solidFill>
                <a:latin typeface="Arial"/>
                <a:ea typeface="Arial"/>
                <a:cs typeface="Arial"/>
                <a:sym typeface="Arial"/>
              </a:rPr>
              <a:t>/</a:t>
            </a:r>
            <a:r>
              <a:rPr b="1" i="0" lang="en-US" sz="1800" u="none" cap="none" strike="noStrike">
                <a:solidFill>
                  <a:schemeClr val="dk2"/>
                </a:solidFill>
                <a:latin typeface="Arial"/>
                <a:ea typeface="Arial"/>
                <a:cs typeface="Arial"/>
                <a:sym typeface="Arial"/>
              </a:rPr>
              <a:t>2</a:t>
            </a:r>
            <a:r>
              <a:rPr b="1" i="0" lang="en-US" sz="2400" u="none" cap="none" strike="noStrike">
                <a:solidFill>
                  <a:schemeClr val="dk2"/>
                </a:solidFill>
                <a:latin typeface="Arial"/>
                <a:ea typeface="Arial"/>
                <a:cs typeface="Arial"/>
                <a:sym typeface="Arial"/>
              </a:rPr>
              <a:t> = 0.025</a:t>
            </a:r>
          </a:p>
          <a:p>
            <a:pPr indent="-285750" lvl="0" marL="285750" marR="0" rtl="0" algn="l">
              <a:lnSpc>
                <a:spcPct val="90000"/>
              </a:lnSpc>
              <a:spcBef>
                <a:spcPts val="528"/>
              </a:spcBef>
              <a:spcAft>
                <a:spcPts val="0"/>
              </a:spcAft>
              <a:buClr>
                <a:schemeClr val="dk2"/>
              </a:buClr>
              <a:buSzPct val="25000"/>
              <a:buFont typeface="Arial"/>
              <a:buNone/>
            </a:pPr>
            <a:r>
              <a:rPr b="1" i="1" lang="en-US" sz="2400" u="none" cap="none" strike="noStrike">
                <a:solidFill>
                  <a:schemeClr val="dk2"/>
                </a:solidFill>
                <a:latin typeface="Arial"/>
                <a:ea typeface="Arial"/>
                <a:cs typeface="Arial"/>
                <a:sym typeface="Arial"/>
              </a:rPr>
              <a:t>z</a:t>
            </a:r>
            <a:r>
              <a:rPr b="1" baseline="-25000" i="0" lang="en-US" sz="2400" u="none" cap="none" strike="noStrike">
                <a:solidFill>
                  <a:schemeClr val="dk2"/>
                </a:solidFill>
                <a:latin typeface="Arial"/>
                <a:ea typeface="Arial"/>
                <a:cs typeface="Arial"/>
                <a:sym typeface="Arial"/>
              </a:rPr>
              <a:t> </a:t>
            </a:r>
            <a:r>
              <a:rPr b="1" baseline="-25000" i="1" lang="en-US" sz="2400" u="none" cap="none" strike="noStrike">
                <a:solidFill>
                  <a:schemeClr val="dk2"/>
                </a:solidFill>
                <a:latin typeface="Noto Symbol"/>
                <a:ea typeface="Noto Symbol"/>
                <a:cs typeface="Noto Symbol"/>
                <a:sym typeface="Noto Symbol"/>
              </a:rPr>
              <a:t>α</a:t>
            </a:r>
            <a:r>
              <a:rPr b="1" baseline="-25000" i="0" lang="en-US" sz="2400" u="none" cap="none" strike="noStrike">
                <a:solidFill>
                  <a:schemeClr val="dk2"/>
                </a:solidFill>
                <a:latin typeface="Arial"/>
                <a:ea typeface="Arial"/>
                <a:cs typeface="Arial"/>
                <a:sym typeface="Arial"/>
              </a:rPr>
              <a:t>/ </a:t>
            </a:r>
            <a:r>
              <a:rPr b="1" baseline="-25000" i="0" lang="en-US" sz="1800" u="none" cap="none" strike="noStrike">
                <a:solidFill>
                  <a:schemeClr val="dk2"/>
                </a:solidFill>
                <a:latin typeface="Arial"/>
                <a:ea typeface="Arial"/>
                <a:cs typeface="Arial"/>
                <a:sym typeface="Arial"/>
              </a:rPr>
              <a:t>2</a:t>
            </a:r>
            <a:r>
              <a:rPr b="1" i="0" lang="en-US" sz="1800" u="none" cap="none" strike="noStrike">
                <a:solidFill>
                  <a:schemeClr val="dk2"/>
                </a:solidFill>
                <a:latin typeface="Arial"/>
                <a:ea typeface="Arial"/>
                <a:cs typeface="Arial"/>
                <a:sym typeface="Arial"/>
              </a:rPr>
              <a:t> </a:t>
            </a:r>
            <a:r>
              <a:rPr b="1" i="0" lang="en-US" sz="2400" u="none" cap="none" strike="noStrike">
                <a:solidFill>
                  <a:schemeClr val="dk2"/>
                </a:solidFill>
                <a:latin typeface="Arial"/>
                <a:ea typeface="Arial"/>
                <a:cs typeface="Arial"/>
                <a:sym typeface="Arial"/>
              </a:rPr>
              <a:t>= 1.96</a:t>
            </a:r>
            <a:r>
              <a:rPr b="1" baseline="-25000" i="0" lang="en-US" sz="2400" u="none" cap="none" strike="noStrike">
                <a:solidFill>
                  <a:schemeClr val="dk2"/>
                </a:solidFill>
                <a:latin typeface="Arial"/>
                <a:ea typeface="Arial"/>
                <a:cs typeface="Arial"/>
                <a:sym typeface="Arial"/>
              </a:rPr>
              <a:t> </a:t>
            </a:r>
          </a:p>
          <a:p>
            <a:pPr indent="-285750" lvl="0" marL="285750" marR="0" rtl="0" algn="l">
              <a:lnSpc>
                <a:spcPct val="90000"/>
              </a:lnSpc>
              <a:spcBef>
                <a:spcPts val="528"/>
              </a:spcBef>
              <a:spcAft>
                <a:spcPts val="0"/>
              </a:spcAft>
              <a:buClr>
                <a:schemeClr val="dk2"/>
              </a:buClr>
              <a:buSzPct val="25000"/>
              <a:buFont typeface="Arial"/>
              <a:buNone/>
            </a:pPr>
            <a:r>
              <a:rPr b="1" i="1" lang="en-US" sz="2400" u="none" cap="none" strike="noStrike">
                <a:solidFill>
                  <a:schemeClr val="dk2"/>
                </a:solidFill>
                <a:latin typeface="Arial"/>
                <a:ea typeface="Arial"/>
                <a:cs typeface="Arial"/>
                <a:sym typeface="Arial"/>
              </a:rPr>
              <a:t>E</a:t>
            </a:r>
            <a:r>
              <a:rPr b="1" i="0" lang="en-US" sz="2400" u="none" cap="none" strike="noStrike">
                <a:solidFill>
                  <a:schemeClr val="dk2"/>
                </a:solidFill>
                <a:latin typeface="Arial"/>
                <a:ea typeface="Arial"/>
                <a:cs typeface="Arial"/>
                <a:sym typeface="Arial"/>
              </a:rPr>
              <a:t>    =  3</a:t>
            </a:r>
          </a:p>
          <a:p>
            <a:pPr indent="-285750" lvl="0" marL="285750" marR="0" rtl="0" algn="l">
              <a:lnSpc>
                <a:spcPct val="90000"/>
              </a:lnSpc>
              <a:spcBef>
                <a:spcPts val="528"/>
              </a:spcBef>
              <a:spcAft>
                <a:spcPts val="0"/>
              </a:spcAft>
              <a:buClr>
                <a:schemeClr val="dk2"/>
              </a:buClr>
              <a:buSzPct val="25000"/>
              <a:buFont typeface="Arial"/>
              <a:buNone/>
            </a:pPr>
            <a:r>
              <a:rPr b="1" i="1" lang="en-US" sz="2400" u="none" cap="none" strike="noStrike">
                <a:solidFill>
                  <a:schemeClr val="dk2"/>
                </a:solidFill>
                <a:latin typeface="Arial"/>
                <a:ea typeface="Arial"/>
                <a:cs typeface="Arial"/>
                <a:sym typeface="Arial"/>
              </a:rPr>
              <a:t>σ</a:t>
            </a:r>
            <a:r>
              <a:rPr b="1" i="0" lang="en-US" sz="2400" u="none" cap="none" strike="noStrike">
                <a:solidFill>
                  <a:schemeClr val="dk2"/>
                </a:solidFill>
                <a:latin typeface="Arial"/>
                <a:ea typeface="Arial"/>
                <a:cs typeface="Arial"/>
                <a:sym typeface="Arial"/>
              </a:rPr>
              <a:t>    = 15</a:t>
            </a:r>
          </a:p>
        </p:txBody>
      </p:sp>
      <p:grpSp>
        <p:nvGrpSpPr>
          <p:cNvPr id="710" name="Shape 710"/>
          <p:cNvGrpSpPr/>
          <p:nvPr/>
        </p:nvGrpSpPr>
        <p:grpSpPr>
          <a:xfrm>
            <a:off x="3276600" y="3232150"/>
            <a:ext cx="5562600" cy="990600"/>
            <a:chOff x="3200400" y="2438400"/>
            <a:chExt cx="5562600" cy="990600"/>
          </a:xfrm>
        </p:grpSpPr>
        <p:sp>
          <p:nvSpPr>
            <p:cNvPr id="711" name="Shape 711"/>
            <p:cNvSpPr txBox="1"/>
            <p:nvPr/>
          </p:nvSpPr>
          <p:spPr>
            <a:xfrm>
              <a:off x="3200400" y="2514600"/>
              <a:ext cx="5562600" cy="53339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1" lang="en-US" sz="2800" u="none" cap="none" strike="noStrike">
                  <a:solidFill>
                    <a:schemeClr val="hlink"/>
                  </a:solidFill>
                  <a:latin typeface="Arial"/>
                  <a:ea typeface="Arial"/>
                  <a:cs typeface="Arial"/>
                  <a:sym typeface="Arial"/>
                </a:rPr>
                <a:t>n</a:t>
              </a:r>
              <a:r>
                <a:rPr b="1" i="0" lang="en-US" sz="2800" u="none" cap="none" strike="noStrike">
                  <a:solidFill>
                    <a:schemeClr val="hlink"/>
                  </a:solidFill>
                  <a:latin typeface="Arial"/>
                  <a:ea typeface="Arial"/>
                  <a:cs typeface="Arial"/>
                  <a:sym typeface="Arial"/>
                </a:rPr>
                <a:t>  =  </a:t>
              </a:r>
              <a:r>
                <a:rPr b="1" i="0" lang="en-US" sz="2600" u="none" cap="none" strike="noStrike">
                  <a:solidFill>
                    <a:schemeClr val="hlink"/>
                  </a:solidFill>
                  <a:latin typeface="Arial"/>
                  <a:ea typeface="Arial"/>
                  <a:cs typeface="Arial"/>
                  <a:sym typeface="Arial"/>
                </a:rPr>
                <a:t>  1.96 </a:t>
              </a:r>
              <a:r>
                <a:rPr b="1" i="0" lang="en-US" sz="3200" u="none" cap="none" strike="noStrike">
                  <a:solidFill>
                    <a:schemeClr val="hlink"/>
                  </a:solidFill>
                  <a:latin typeface="Arial"/>
                  <a:ea typeface="Arial"/>
                  <a:cs typeface="Arial"/>
                  <a:sym typeface="Arial"/>
                </a:rPr>
                <a:t>• </a:t>
              </a:r>
              <a:r>
                <a:rPr b="1" i="0" lang="en-US" sz="2600" u="none" cap="none" strike="noStrike">
                  <a:solidFill>
                    <a:schemeClr val="hlink"/>
                  </a:solidFill>
                  <a:latin typeface="Arial"/>
                  <a:ea typeface="Arial"/>
                  <a:cs typeface="Arial"/>
                  <a:sym typeface="Arial"/>
                </a:rPr>
                <a:t>15       = 96.04 = 97 </a:t>
              </a:r>
            </a:p>
          </p:txBody>
        </p:sp>
        <p:cxnSp>
          <p:nvCxnSpPr>
            <p:cNvPr id="712" name="Shape 712"/>
            <p:cNvCxnSpPr/>
            <p:nvPr/>
          </p:nvCxnSpPr>
          <p:spPr>
            <a:xfrm>
              <a:off x="4343400" y="2971800"/>
              <a:ext cx="1295400" cy="0"/>
            </a:xfrm>
            <a:prstGeom prst="straightConnector1">
              <a:avLst/>
            </a:prstGeom>
            <a:noFill/>
            <a:ln cap="rnd" cmpd="sng" w="25400">
              <a:solidFill>
                <a:schemeClr val="hlink"/>
              </a:solidFill>
              <a:prstDash val="solid"/>
              <a:miter/>
              <a:headEnd len="med" w="med" type="none"/>
              <a:tailEnd len="med" w="med" type="none"/>
            </a:ln>
          </p:spPr>
        </p:cxnSp>
        <p:sp>
          <p:nvSpPr>
            <p:cNvPr id="713" name="Shape 713"/>
            <p:cNvSpPr txBox="1"/>
            <p:nvPr/>
          </p:nvSpPr>
          <p:spPr>
            <a:xfrm>
              <a:off x="4792662" y="2971800"/>
              <a:ext cx="354012"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3</a:t>
              </a:r>
            </a:p>
          </p:txBody>
        </p:sp>
        <p:cxnSp>
          <p:nvCxnSpPr>
            <p:cNvPr id="714" name="Shape 714"/>
            <p:cNvCxnSpPr/>
            <p:nvPr/>
          </p:nvCxnSpPr>
          <p:spPr>
            <a:xfrm rot="10800000">
              <a:off x="4038600" y="2590800"/>
              <a:ext cx="304799" cy="0"/>
            </a:xfrm>
            <a:prstGeom prst="straightConnector1">
              <a:avLst/>
            </a:prstGeom>
            <a:noFill/>
            <a:ln cap="rnd" cmpd="sng" w="28575">
              <a:solidFill>
                <a:schemeClr val="hlink"/>
              </a:solidFill>
              <a:prstDash val="solid"/>
              <a:miter/>
              <a:headEnd len="med" w="med" type="none"/>
              <a:tailEnd len="med" w="med" type="none"/>
            </a:ln>
          </p:spPr>
        </p:cxnSp>
        <p:cxnSp>
          <p:nvCxnSpPr>
            <p:cNvPr id="715" name="Shape 715"/>
            <p:cNvCxnSpPr/>
            <p:nvPr/>
          </p:nvCxnSpPr>
          <p:spPr>
            <a:xfrm>
              <a:off x="4038600" y="2590800"/>
              <a:ext cx="0" cy="838199"/>
            </a:xfrm>
            <a:prstGeom prst="straightConnector1">
              <a:avLst/>
            </a:prstGeom>
            <a:noFill/>
            <a:ln cap="rnd" cmpd="sng" w="28575">
              <a:solidFill>
                <a:schemeClr val="hlink"/>
              </a:solidFill>
              <a:prstDash val="solid"/>
              <a:miter/>
              <a:headEnd len="med" w="med" type="none"/>
              <a:tailEnd len="med" w="med" type="none"/>
            </a:ln>
          </p:spPr>
        </p:cxnSp>
        <p:cxnSp>
          <p:nvCxnSpPr>
            <p:cNvPr id="716" name="Shape 716"/>
            <p:cNvCxnSpPr/>
            <p:nvPr/>
          </p:nvCxnSpPr>
          <p:spPr>
            <a:xfrm>
              <a:off x="4038600" y="3429000"/>
              <a:ext cx="304799" cy="0"/>
            </a:xfrm>
            <a:prstGeom prst="straightConnector1">
              <a:avLst/>
            </a:prstGeom>
            <a:noFill/>
            <a:ln cap="rnd" cmpd="sng" w="28575">
              <a:solidFill>
                <a:schemeClr val="hlink"/>
              </a:solidFill>
              <a:prstDash val="solid"/>
              <a:miter/>
              <a:headEnd len="med" w="med" type="none"/>
              <a:tailEnd len="med" w="med" type="none"/>
            </a:ln>
          </p:spPr>
        </p:cxnSp>
        <p:cxnSp>
          <p:nvCxnSpPr>
            <p:cNvPr id="717" name="Shape 717"/>
            <p:cNvCxnSpPr/>
            <p:nvPr/>
          </p:nvCxnSpPr>
          <p:spPr>
            <a:xfrm>
              <a:off x="5715000" y="2590800"/>
              <a:ext cx="228600" cy="0"/>
            </a:xfrm>
            <a:prstGeom prst="straightConnector1">
              <a:avLst/>
            </a:prstGeom>
            <a:noFill/>
            <a:ln cap="rnd" cmpd="sng" w="28575">
              <a:solidFill>
                <a:schemeClr val="hlink"/>
              </a:solidFill>
              <a:prstDash val="solid"/>
              <a:miter/>
              <a:headEnd len="med" w="med" type="none"/>
              <a:tailEnd len="med" w="med" type="none"/>
            </a:ln>
          </p:spPr>
        </p:cxnSp>
        <p:cxnSp>
          <p:nvCxnSpPr>
            <p:cNvPr id="718" name="Shape 718"/>
            <p:cNvCxnSpPr/>
            <p:nvPr/>
          </p:nvCxnSpPr>
          <p:spPr>
            <a:xfrm>
              <a:off x="5943600" y="2590800"/>
              <a:ext cx="0" cy="838199"/>
            </a:xfrm>
            <a:prstGeom prst="straightConnector1">
              <a:avLst/>
            </a:prstGeom>
            <a:noFill/>
            <a:ln cap="rnd" cmpd="sng" w="28575">
              <a:solidFill>
                <a:schemeClr val="hlink"/>
              </a:solidFill>
              <a:prstDash val="solid"/>
              <a:miter/>
              <a:headEnd len="med" w="med" type="none"/>
              <a:tailEnd len="med" w="med" type="none"/>
            </a:ln>
          </p:spPr>
        </p:cxnSp>
        <p:cxnSp>
          <p:nvCxnSpPr>
            <p:cNvPr id="719" name="Shape 719"/>
            <p:cNvCxnSpPr/>
            <p:nvPr/>
          </p:nvCxnSpPr>
          <p:spPr>
            <a:xfrm rot="10800000">
              <a:off x="5638800" y="3429000"/>
              <a:ext cx="304799" cy="0"/>
            </a:xfrm>
            <a:prstGeom prst="straightConnector1">
              <a:avLst/>
            </a:prstGeom>
            <a:noFill/>
            <a:ln cap="rnd" cmpd="sng" w="28575">
              <a:solidFill>
                <a:schemeClr val="hlink"/>
              </a:solidFill>
              <a:prstDash val="solid"/>
              <a:miter/>
              <a:headEnd len="med" w="med" type="none"/>
              <a:tailEnd len="med" w="med" type="none"/>
            </a:ln>
          </p:spPr>
        </p:cxnSp>
        <p:sp>
          <p:nvSpPr>
            <p:cNvPr id="720" name="Shape 720"/>
            <p:cNvSpPr txBox="1"/>
            <p:nvPr/>
          </p:nvSpPr>
          <p:spPr>
            <a:xfrm>
              <a:off x="5956300" y="2438400"/>
              <a:ext cx="257175" cy="461961"/>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2</a:t>
              </a:r>
            </a:p>
          </p:txBody>
        </p:sp>
      </p:grpSp>
      <p:sp>
        <p:nvSpPr>
          <p:cNvPr id="721" name="Shape 721"/>
          <p:cNvSpPr txBox="1"/>
          <p:nvPr/>
        </p:nvSpPr>
        <p:spPr>
          <a:xfrm>
            <a:off x="3184525" y="4419600"/>
            <a:ext cx="5807075" cy="19177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2400" u="none" cap="none" strike="noStrike">
                <a:solidFill>
                  <a:schemeClr val="dk2"/>
                </a:solidFill>
                <a:latin typeface="Arial"/>
                <a:ea typeface="Arial"/>
                <a:cs typeface="Arial"/>
                <a:sym typeface="Arial"/>
              </a:rPr>
              <a:t>With a simple random sample of only 97 statistics students, we will be 95% confident that the sample mean is within 3 IQ points of the true population mean </a:t>
            </a:r>
            <a:r>
              <a:rPr b="1" i="1" lang="en-US" sz="2400" u="none" cap="none" strike="noStrike">
                <a:solidFill>
                  <a:schemeClr val="dk2"/>
                </a:solidFill>
                <a:latin typeface="Arial"/>
                <a:ea typeface="Arial"/>
                <a:cs typeface="Arial"/>
                <a:sym typeface="Arial"/>
              </a:rPr>
              <a:t>μ</a:t>
            </a:r>
            <a:r>
              <a:rPr b="1" i="0" lang="en-US" sz="2400" u="none" cap="none" strike="noStrike">
                <a:solidFill>
                  <a:schemeClr val="dk2"/>
                </a:solidFill>
                <a:latin typeface="Arial"/>
                <a:ea typeface="Arial"/>
                <a:cs typeface="Arial"/>
                <a:sym typeface="Arial"/>
              </a:rPr>
              <a:t>.</a:t>
            </a:r>
          </a:p>
        </p:txBody>
      </p:sp>
      <p:sp>
        <p:nvSpPr>
          <p:cNvPr id="722" name="Shape 722"/>
          <p:cNvSpPr txBox="1"/>
          <p:nvPr/>
        </p:nvSpPr>
        <p:spPr>
          <a:xfrm>
            <a:off x="512762" y="677862"/>
            <a:ext cx="8235950" cy="1917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Assume that we want to estimate the mean IQ score for the population of statistics students. How many statistics students must be randomly selected for IQ tests if we want 95% confidence that the sample mean is within 3 IQ points of the population mean? </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26" name="Shape 726"/>
        <p:cNvGrpSpPr/>
        <p:nvPr/>
      </p:nvGrpSpPr>
      <p:grpSpPr>
        <a:xfrm>
          <a:off x="0" y="0"/>
          <a:ext cx="0" cy="0"/>
          <a:chOff x="0" y="0"/>
          <a:chExt cx="0" cy="0"/>
        </a:xfrm>
      </p:grpSpPr>
      <p:sp>
        <p:nvSpPr>
          <p:cNvPr id="727" name="Shape 727"/>
          <p:cNvSpPr txBox="1"/>
          <p:nvPr>
            <p:ph type="title"/>
          </p:nvPr>
        </p:nvSpPr>
        <p:spPr>
          <a:xfrm>
            <a:off x="636587" y="127000"/>
            <a:ext cx="7848599" cy="85883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728" name="Shape 728"/>
          <p:cNvSpPr txBox="1"/>
          <p:nvPr>
            <p:ph idx="1" type="body"/>
          </p:nvPr>
        </p:nvSpPr>
        <p:spPr>
          <a:xfrm>
            <a:off x="600075" y="1511300"/>
            <a:ext cx="8229600" cy="4525961"/>
          </a:xfrm>
          <a:prstGeom prst="rect">
            <a:avLst/>
          </a:prstGeom>
          <a:noFill/>
          <a:ln>
            <a:noFill/>
          </a:ln>
        </p:spPr>
        <p:txBody>
          <a:bodyPr anchorCtr="0" anchor="t" bIns="45700" lIns="91425" rIns="91425" tIns="45700">
            <a:noAutofit/>
          </a:bodyPr>
          <a:lstStyle/>
          <a:p>
            <a:pPr indent="-454025" lvl="0" marL="454025" marR="0" rtl="0" algn="l">
              <a:lnSpc>
                <a:spcPct val="10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 In this section we have discussed:</a:t>
            </a:r>
          </a:p>
          <a:p>
            <a:pPr indent="-454025" lvl="0" marL="454025" marR="0" rtl="0" algn="l">
              <a:lnSpc>
                <a:spcPct val="100000"/>
              </a:lnSpc>
              <a:spcBef>
                <a:spcPts val="56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Margin of error.</a:t>
            </a:r>
          </a:p>
          <a:p>
            <a:pPr indent="-454025" lvl="0" marL="454025" marR="0" rtl="0" algn="l">
              <a:lnSpc>
                <a:spcPct val="100000"/>
              </a:lnSpc>
              <a:spcBef>
                <a:spcPts val="56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Confidence interval estimate of the 	population mean with </a:t>
            </a:r>
            <a:r>
              <a:rPr b="1" i="1" lang="en-US" sz="2800" u="none" cap="none" strike="noStrike">
                <a:solidFill>
                  <a:schemeClr val="dk1"/>
                </a:solidFill>
                <a:latin typeface="Arial"/>
                <a:ea typeface="Arial"/>
                <a:cs typeface="Arial"/>
                <a:sym typeface="Arial"/>
              </a:rPr>
              <a:t>σ</a:t>
            </a:r>
            <a:r>
              <a:rPr b="1" i="0" lang="en-US" sz="2800" u="none" cap="none" strike="noStrike">
                <a:solidFill>
                  <a:schemeClr val="dk1"/>
                </a:solidFill>
                <a:latin typeface="Arial"/>
                <a:ea typeface="Arial"/>
                <a:cs typeface="Arial"/>
                <a:sym typeface="Arial"/>
              </a:rPr>
              <a:t> known.</a:t>
            </a:r>
          </a:p>
          <a:p>
            <a:pPr indent="-454025" lvl="0" marL="454025" marR="0" rtl="0" algn="l">
              <a:lnSpc>
                <a:spcPct val="100000"/>
              </a:lnSpc>
              <a:spcBef>
                <a:spcPts val="56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Round off rules.</a:t>
            </a:r>
          </a:p>
          <a:p>
            <a:pPr indent="-454025" lvl="0" marL="454025" marR="0" rtl="0" algn="l">
              <a:lnSpc>
                <a:spcPct val="100000"/>
              </a:lnSpc>
              <a:spcBef>
                <a:spcPts val="56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Sample size for estimating the mean </a:t>
            </a:r>
            <a:r>
              <a:rPr b="1" i="1" lang="en-US" sz="2800" u="none" cap="none" strike="noStrike">
                <a:solidFill>
                  <a:schemeClr val="dk1"/>
                </a:solidFill>
                <a:latin typeface="Arial"/>
                <a:ea typeface="Arial"/>
                <a:cs typeface="Arial"/>
                <a:sym typeface="Arial"/>
              </a:rPr>
              <a:t>μ</a:t>
            </a:r>
            <a:r>
              <a:rPr b="1" i="0" lang="en-US" sz="28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32" name="Shape 732"/>
        <p:cNvGrpSpPr/>
        <p:nvPr/>
      </p:nvGrpSpPr>
      <p:grpSpPr>
        <a:xfrm>
          <a:off x="0" y="0"/>
          <a:ext cx="0" cy="0"/>
          <a:chOff x="0" y="0"/>
          <a:chExt cx="0" cy="0"/>
        </a:xfrm>
      </p:grpSpPr>
      <p:grpSp>
        <p:nvGrpSpPr>
          <p:cNvPr id="733" name="Shape 733"/>
          <p:cNvGrpSpPr/>
          <p:nvPr/>
        </p:nvGrpSpPr>
        <p:grpSpPr>
          <a:xfrm>
            <a:off x="0" y="0"/>
            <a:ext cx="9144000" cy="6858000"/>
            <a:chOff x="0" y="0"/>
            <a:chExt cx="9144000" cy="6858000"/>
          </a:xfrm>
        </p:grpSpPr>
        <p:sp>
          <p:nvSpPr>
            <p:cNvPr id="734" name="Shape 734"/>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735" name="Shape 735"/>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736" name="Shape 736"/>
          <p:cNvSpPr txBox="1"/>
          <p:nvPr/>
        </p:nvSpPr>
        <p:spPr>
          <a:xfrm>
            <a:off x="1295400" y="428625"/>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7-4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Estimating a Population Mean: </a:t>
            </a:r>
            <a:r>
              <a:rPr b="1" i="1" lang="en-US" sz="4000" u="none" cap="none" strike="noStrike">
                <a:solidFill>
                  <a:schemeClr val="dk1"/>
                </a:solidFill>
                <a:latin typeface="Arial"/>
                <a:ea typeface="Arial"/>
                <a:cs typeface="Arial"/>
                <a:sym typeface="Arial"/>
              </a:rPr>
              <a:t>σ</a:t>
            </a:r>
            <a:r>
              <a:rPr b="1" i="0" lang="en-US" sz="4000" u="none" cap="none" strike="noStrike">
                <a:solidFill>
                  <a:schemeClr val="dk1"/>
                </a:solidFill>
                <a:latin typeface="Arial"/>
                <a:ea typeface="Arial"/>
                <a:cs typeface="Arial"/>
                <a:sym typeface="Arial"/>
              </a:rPr>
              <a:t> Not Known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0" name="Shape 70"/>
        <p:cNvGrpSpPr/>
        <p:nvPr/>
      </p:nvGrpSpPr>
      <p:grpSpPr>
        <a:xfrm>
          <a:off x="0" y="0"/>
          <a:ext cx="0" cy="0"/>
          <a:chOff x="0" y="0"/>
          <a:chExt cx="0" cy="0"/>
        </a:xfrm>
      </p:grpSpPr>
      <p:sp>
        <p:nvSpPr>
          <p:cNvPr id="71" name="Shape 71"/>
          <p:cNvSpPr txBox="1"/>
          <p:nvPr/>
        </p:nvSpPr>
        <p:spPr>
          <a:xfrm>
            <a:off x="1295400" y="457200"/>
            <a:ext cx="7086600" cy="5794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2" name="Shape 72"/>
          <p:cNvSpPr txBox="1"/>
          <p:nvPr/>
        </p:nvSpPr>
        <p:spPr>
          <a:xfrm>
            <a:off x="609600" y="254000"/>
            <a:ext cx="8077199" cy="6413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Key Concept</a:t>
            </a:r>
          </a:p>
        </p:txBody>
      </p:sp>
      <p:sp>
        <p:nvSpPr>
          <p:cNvPr id="73" name="Shape 73"/>
          <p:cNvSpPr txBox="1"/>
          <p:nvPr/>
        </p:nvSpPr>
        <p:spPr>
          <a:xfrm>
            <a:off x="520700" y="842962"/>
            <a:ext cx="8299449"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present methods for using a sample proportion to estimate the value of a population proportion.</a:t>
            </a:r>
          </a:p>
        </p:txBody>
      </p:sp>
      <p:sp>
        <p:nvSpPr>
          <p:cNvPr id="74" name="Shape 74"/>
          <p:cNvSpPr txBox="1"/>
          <p:nvPr/>
        </p:nvSpPr>
        <p:spPr>
          <a:xfrm>
            <a:off x="460375" y="2301875"/>
            <a:ext cx="8480424" cy="4364037"/>
          </a:xfrm>
          <a:prstGeom prst="rect">
            <a:avLst/>
          </a:prstGeom>
          <a:noFill/>
          <a:ln>
            <a:noFill/>
          </a:ln>
        </p:spPr>
        <p:txBody>
          <a:bodyPr anchorCtr="0" anchor="t" bIns="45700" lIns="91425" rIns="91425" tIns="45700">
            <a:noAutofit/>
          </a:bodyPr>
          <a:lstStyle/>
          <a:p>
            <a:pPr indent="-344487" lvl="0" marL="344487" marR="0" rtl="0" algn="l">
              <a:lnSpc>
                <a:spcPct val="10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The sample proportion is the best point estimate of the population proportion.</a:t>
            </a:r>
          </a:p>
          <a:p>
            <a:pPr indent="-344487" lvl="0" marL="344487" marR="0" rtl="0" algn="l">
              <a:lnSpc>
                <a:spcPct val="100000"/>
              </a:lnSpc>
              <a:spcBef>
                <a:spcPts val="140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We can use a sample proportion to construct a confidence interval to estimate the true value of a population proportion, and we should know how to interpret such confidence intervals. </a:t>
            </a:r>
          </a:p>
          <a:p>
            <a:pPr indent="-344487" lvl="0" marL="344487" marR="0" rtl="0" algn="l">
              <a:lnSpc>
                <a:spcPct val="100000"/>
              </a:lnSpc>
              <a:spcBef>
                <a:spcPts val="140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We should know how to find the sample size necessary to estimate a population proportion. </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40" name="Shape 740"/>
        <p:cNvGrpSpPr/>
        <p:nvPr/>
      </p:nvGrpSpPr>
      <p:grpSpPr>
        <a:xfrm>
          <a:off x="0" y="0"/>
          <a:ext cx="0" cy="0"/>
          <a:chOff x="0" y="0"/>
          <a:chExt cx="0" cy="0"/>
        </a:xfrm>
      </p:grpSpPr>
      <p:sp>
        <p:nvSpPr>
          <p:cNvPr id="741" name="Shape 741"/>
          <p:cNvSpPr txBox="1"/>
          <p:nvPr>
            <p:ph type="title"/>
          </p:nvPr>
        </p:nvSpPr>
        <p:spPr>
          <a:xfrm>
            <a:off x="636587" y="152400"/>
            <a:ext cx="7848599" cy="80803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742" name="Shape 742"/>
          <p:cNvSpPr txBox="1"/>
          <p:nvPr/>
        </p:nvSpPr>
        <p:spPr>
          <a:xfrm>
            <a:off x="739775" y="1690686"/>
            <a:ext cx="7969249" cy="2654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This section presents methods for estimating a population mean when the population standard deviation is </a:t>
            </a:r>
            <a:r>
              <a:rPr b="1" i="0" lang="en-US" sz="2800" u="none" cap="none" strike="noStrike">
                <a:solidFill>
                  <a:schemeClr val="hlink"/>
                </a:solidFill>
                <a:latin typeface="Arial"/>
                <a:ea typeface="Arial"/>
                <a:cs typeface="Arial"/>
                <a:sym typeface="Arial"/>
              </a:rPr>
              <a:t>not known</a:t>
            </a:r>
            <a:r>
              <a:rPr b="1" i="0" lang="en-US" sz="2800" u="none" cap="none" strike="noStrike">
                <a:solidFill>
                  <a:schemeClr val="dk1"/>
                </a:solidFill>
                <a:latin typeface="Arial"/>
                <a:ea typeface="Arial"/>
                <a:cs typeface="Arial"/>
                <a:sym typeface="Arial"/>
              </a:rPr>
              <a:t>.  With </a:t>
            </a:r>
            <a:r>
              <a:rPr b="1" i="1" lang="en-US" sz="2800" u="none" cap="none" strike="noStrike">
                <a:solidFill>
                  <a:schemeClr val="dk1"/>
                </a:solidFill>
                <a:latin typeface="Arial"/>
                <a:ea typeface="Arial"/>
                <a:cs typeface="Arial"/>
                <a:sym typeface="Arial"/>
              </a:rPr>
              <a:t>σ</a:t>
            </a:r>
            <a:r>
              <a:rPr b="1" i="0" lang="en-US" sz="2800" u="none" cap="none" strike="noStrike">
                <a:solidFill>
                  <a:schemeClr val="dk1"/>
                </a:solidFill>
                <a:latin typeface="Arial"/>
                <a:ea typeface="Arial"/>
                <a:cs typeface="Arial"/>
                <a:sym typeface="Arial"/>
              </a:rPr>
              <a:t> unknown, we use the </a:t>
            </a:r>
            <a:r>
              <a:rPr b="1" i="0" lang="en-US" sz="2800" u="none" cap="none" strike="noStrike">
                <a:solidFill>
                  <a:schemeClr val="hlink"/>
                </a:solidFill>
                <a:latin typeface="Arial"/>
                <a:ea typeface="Arial"/>
                <a:cs typeface="Arial"/>
                <a:sym typeface="Arial"/>
              </a:rPr>
              <a:t>Student </a:t>
            </a:r>
            <a:r>
              <a:rPr b="1" i="1" lang="en-US" sz="2800" u="none" cap="none" strike="noStrike">
                <a:solidFill>
                  <a:schemeClr val="hlink"/>
                </a:solidFill>
                <a:latin typeface="Arial"/>
                <a:ea typeface="Arial"/>
                <a:cs typeface="Arial"/>
                <a:sym typeface="Arial"/>
              </a:rPr>
              <a:t>t</a:t>
            </a:r>
            <a:r>
              <a:rPr b="1" i="0" lang="en-US" sz="2800" u="none" cap="none" strike="noStrike">
                <a:solidFill>
                  <a:schemeClr val="hlink"/>
                </a:solidFill>
                <a:latin typeface="Arial"/>
                <a:ea typeface="Arial"/>
                <a:cs typeface="Arial"/>
                <a:sym typeface="Arial"/>
              </a:rPr>
              <a:t> distribution</a:t>
            </a:r>
            <a:r>
              <a:rPr b="1" i="0" lang="en-US" sz="2800" u="none" cap="none" strike="noStrike">
                <a:solidFill>
                  <a:schemeClr val="dk1"/>
                </a:solidFill>
                <a:latin typeface="Arial"/>
                <a:ea typeface="Arial"/>
                <a:cs typeface="Arial"/>
                <a:sym typeface="Arial"/>
              </a:rPr>
              <a:t> assuming that the relevant requirements are satisfied.</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46" name="Shape 746"/>
        <p:cNvGrpSpPr/>
        <p:nvPr/>
      </p:nvGrpSpPr>
      <p:grpSpPr>
        <a:xfrm>
          <a:off x="0" y="0"/>
          <a:ext cx="0" cy="0"/>
          <a:chOff x="0" y="0"/>
          <a:chExt cx="0" cy="0"/>
        </a:xfrm>
      </p:grpSpPr>
      <p:sp>
        <p:nvSpPr>
          <p:cNvPr id="747" name="Shape 747"/>
          <p:cNvSpPr txBox="1"/>
          <p:nvPr>
            <p:ph idx="1" type="body"/>
          </p:nvPr>
        </p:nvSpPr>
        <p:spPr>
          <a:xfrm>
            <a:off x="669925" y="1739900"/>
            <a:ext cx="8077199" cy="2286000"/>
          </a:xfrm>
          <a:prstGeom prst="rect">
            <a:avLst/>
          </a:prstGeom>
          <a:noFill/>
          <a:ln>
            <a:noFill/>
          </a:ln>
        </p:spPr>
        <p:txBody>
          <a:bodyPr anchorCtr="0" anchor="t" bIns="44450" lIns="90475" rIns="90475" tIns="44450">
            <a:noAutofit/>
          </a:bodyPr>
          <a:lstStyle/>
          <a:p>
            <a:pPr indent="-1587" lvl="0" marL="1587" marR="0" rtl="0" algn="l">
              <a:lnSpc>
                <a:spcPct val="100000"/>
              </a:lnSpc>
              <a:spcBef>
                <a:spcPts val="0"/>
              </a:spcBef>
              <a:spcAft>
                <a:spcPts val="480"/>
              </a:spcAft>
              <a:buClr>
                <a:schemeClr val="accent2"/>
              </a:buClr>
              <a:buSzPct val="25000"/>
              <a:buFont typeface="Arial"/>
              <a:buNone/>
            </a:pPr>
            <a:r>
              <a:rPr b="1" i="0" lang="en-US" sz="3200" u="none" cap="none" strike="noStrike">
                <a:solidFill>
                  <a:schemeClr val="dk1"/>
                </a:solidFill>
                <a:latin typeface="Arial"/>
                <a:ea typeface="Arial"/>
                <a:cs typeface="Arial"/>
                <a:sym typeface="Arial"/>
              </a:rPr>
              <a:t>The sample mean is the best point estimate of the population mean.</a:t>
            </a:r>
          </a:p>
        </p:txBody>
      </p:sp>
      <p:sp>
        <p:nvSpPr>
          <p:cNvPr id="748" name="Shape 748"/>
          <p:cNvSpPr txBox="1"/>
          <p:nvPr>
            <p:ph type="title"/>
          </p:nvPr>
        </p:nvSpPr>
        <p:spPr>
          <a:xfrm>
            <a:off x="344487" y="185736"/>
            <a:ext cx="8435975" cy="75723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Sample Mean</a:t>
            </a:r>
          </a:p>
        </p:txBody>
      </p:sp>
      <p:sp>
        <p:nvSpPr>
          <p:cNvPr id="749" name="Shape 749"/>
          <p:cNvSpPr txBox="1"/>
          <p:nvPr/>
        </p:nvSpPr>
        <p:spPr>
          <a:xfrm>
            <a:off x="822325" y="1516062"/>
            <a:ext cx="3382961" cy="161607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53" name="Shape 753"/>
        <p:cNvGrpSpPr/>
        <p:nvPr/>
      </p:nvGrpSpPr>
      <p:grpSpPr>
        <a:xfrm>
          <a:off x="0" y="0"/>
          <a:ext cx="0" cy="0"/>
          <a:chOff x="0" y="0"/>
          <a:chExt cx="0" cy="0"/>
        </a:xfrm>
      </p:grpSpPr>
      <p:sp>
        <p:nvSpPr>
          <p:cNvPr id="754" name="Shape 754"/>
          <p:cNvSpPr txBox="1"/>
          <p:nvPr>
            <p:ph idx="1" type="body"/>
          </p:nvPr>
        </p:nvSpPr>
        <p:spPr>
          <a:xfrm>
            <a:off x="400050" y="1244600"/>
            <a:ext cx="8477250" cy="4864099"/>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accent2"/>
              </a:buClr>
              <a:buSzPct val="25000"/>
              <a:buFont typeface="Arial"/>
              <a:buNone/>
            </a:pPr>
            <a:r>
              <a:rPr b="1" i="0" lang="en-US" sz="2700" u="none" cap="none" strike="noStrike">
                <a:solidFill>
                  <a:schemeClr val="dk1"/>
                </a:solidFill>
                <a:latin typeface="Arial"/>
                <a:ea typeface="Arial"/>
                <a:cs typeface="Arial"/>
                <a:sym typeface="Arial"/>
              </a:rPr>
              <a:t>	If the distribution of a population is essentially normal, then the distribution of</a:t>
            </a:r>
          </a:p>
        </p:txBody>
      </p:sp>
      <p:sp>
        <p:nvSpPr>
          <p:cNvPr id="755" name="Shape 755"/>
          <p:cNvSpPr txBox="1"/>
          <p:nvPr/>
        </p:nvSpPr>
        <p:spPr>
          <a:xfrm>
            <a:off x="474662" y="4799012"/>
            <a:ext cx="8386761" cy="1543049"/>
          </a:xfrm>
          <a:prstGeom prst="rect">
            <a:avLst/>
          </a:prstGeom>
          <a:noFill/>
          <a:ln>
            <a:noFill/>
          </a:ln>
        </p:spPr>
        <p:txBody>
          <a:bodyPr anchorCtr="0" anchor="t" bIns="44450" lIns="90475" rIns="90475" tIns="44450">
            <a:noAutofit/>
          </a:bodyPr>
          <a:lstStyle/>
          <a:p>
            <a:pPr indent="-282575" lvl="0" marL="282575" marR="0" rtl="0" algn="l">
              <a:lnSpc>
                <a:spcPct val="85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is a </a:t>
            </a:r>
            <a:r>
              <a:rPr b="1" i="0" lang="en-US" sz="2800" u="none" cap="none" strike="noStrike">
                <a:solidFill>
                  <a:schemeClr val="hlink"/>
                </a:solidFill>
                <a:latin typeface="Arial"/>
                <a:ea typeface="Arial"/>
                <a:cs typeface="Arial"/>
                <a:sym typeface="Arial"/>
              </a:rPr>
              <a:t>Student </a:t>
            </a:r>
            <a:r>
              <a:rPr b="1" i="1" lang="en-US" sz="2800" u="none" cap="none" strike="noStrike">
                <a:solidFill>
                  <a:schemeClr val="hlink"/>
                </a:solidFill>
                <a:latin typeface="Arial"/>
                <a:ea typeface="Arial"/>
                <a:cs typeface="Arial"/>
                <a:sym typeface="Arial"/>
              </a:rPr>
              <a:t>t</a:t>
            </a:r>
            <a:r>
              <a:rPr b="1" i="0" lang="en-US" sz="2800" u="none" cap="none" strike="noStrike">
                <a:solidFill>
                  <a:schemeClr val="hlink"/>
                </a:solidFill>
                <a:latin typeface="Arial"/>
                <a:ea typeface="Arial"/>
                <a:cs typeface="Arial"/>
                <a:sym typeface="Arial"/>
              </a:rPr>
              <a:t> Distribution </a:t>
            </a:r>
            <a:r>
              <a:rPr b="1" i="0" lang="en-US" sz="2800" u="none" cap="none" strike="noStrike">
                <a:solidFill>
                  <a:schemeClr val="dk1"/>
                </a:solidFill>
                <a:latin typeface="Arial"/>
                <a:ea typeface="Arial"/>
                <a:cs typeface="Arial"/>
                <a:sym typeface="Arial"/>
              </a:rPr>
              <a:t>for all samples of size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It is often referred to as a </a:t>
            </a:r>
            <a:r>
              <a:rPr b="1" i="1" lang="en-US" sz="2800" u="none" cap="none" strike="noStrike">
                <a:solidFill>
                  <a:schemeClr val="hlink"/>
                </a:solidFill>
                <a:latin typeface="Arial"/>
                <a:ea typeface="Arial"/>
                <a:cs typeface="Arial"/>
                <a:sym typeface="Arial"/>
              </a:rPr>
              <a:t>t</a:t>
            </a:r>
            <a:r>
              <a:rPr b="1" i="0" lang="en-US" sz="2800" u="none" cap="none" strike="noStrike">
                <a:solidFill>
                  <a:schemeClr val="hlink"/>
                </a:solidFill>
                <a:latin typeface="Arial"/>
                <a:ea typeface="Arial"/>
                <a:cs typeface="Arial"/>
                <a:sym typeface="Arial"/>
              </a:rPr>
              <a:t> distribution</a:t>
            </a:r>
            <a:r>
              <a:rPr b="1" i="0" lang="en-US" sz="2800" u="none" cap="none" strike="noStrike">
                <a:solidFill>
                  <a:schemeClr val="dk1"/>
                </a:solidFill>
                <a:latin typeface="Arial"/>
                <a:ea typeface="Arial"/>
                <a:cs typeface="Arial"/>
                <a:sym typeface="Arial"/>
              </a:rPr>
              <a:t> and is used to find critical values denoted by</a:t>
            </a:r>
            <a:br>
              <a:rPr b="1" i="0" lang="en-US" sz="2800" u="none" cap="none" strike="noStrike">
                <a:solidFill>
                  <a:schemeClr val="dk1"/>
                </a:solidFill>
                <a:latin typeface="Arial"/>
                <a:ea typeface="Arial"/>
                <a:cs typeface="Arial"/>
                <a:sym typeface="Arial"/>
              </a:rPr>
            </a:br>
            <a:r>
              <a:rPr b="1" i="1" lang="en-US" sz="2800" u="none" cap="none" strike="noStrike">
                <a:solidFill>
                  <a:schemeClr val="dk1"/>
                </a:solidFill>
                <a:latin typeface="Arial"/>
                <a:ea typeface="Arial"/>
                <a:cs typeface="Arial"/>
                <a:sym typeface="Arial"/>
              </a:rPr>
              <a:t>t</a:t>
            </a:r>
            <a:r>
              <a:rPr b="1" baseline="-25000" i="1" lang="en-US" sz="2800" u="none" cap="none" strike="noStrike">
                <a:solidFill>
                  <a:schemeClr val="dk1"/>
                </a:solidFill>
                <a:latin typeface="Arial"/>
                <a:ea typeface="Arial"/>
                <a:cs typeface="Arial"/>
                <a:sym typeface="Arial"/>
              </a:rPr>
              <a:t>α</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a:t>
            </a:r>
          </a:p>
        </p:txBody>
      </p:sp>
      <p:grpSp>
        <p:nvGrpSpPr>
          <p:cNvPr id="756" name="Shape 756"/>
          <p:cNvGrpSpPr/>
          <p:nvPr/>
        </p:nvGrpSpPr>
        <p:grpSpPr>
          <a:xfrm>
            <a:off x="3070225" y="2470150"/>
            <a:ext cx="2541586" cy="1811337"/>
            <a:chOff x="3070225" y="2711450"/>
            <a:chExt cx="2541586" cy="1811337"/>
          </a:xfrm>
        </p:grpSpPr>
        <p:cxnSp>
          <p:nvCxnSpPr>
            <p:cNvPr id="757" name="Shape 757"/>
            <p:cNvCxnSpPr/>
            <p:nvPr/>
          </p:nvCxnSpPr>
          <p:spPr>
            <a:xfrm flipH="1">
              <a:off x="4541836" y="3919537"/>
              <a:ext cx="754062" cy="1587"/>
            </a:xfrm>
            <a:prstGeom prst="straightConnector1">
              <a:avLst/>
            </a:prstGeom>
            <a:noFill/>
            <a:ln cap="rnd" cmpd="sng" w="25400">
              <a:solidFill>
                <a:schemeClr val="dk1"/>
              </a:solidFill>
              <a:prstDash val="solid"/>
              <a:miter/>
              <a:headEnd len="med" w="med" type="none"/>
              <a:tailEnd len="med" w="med" type="none"/>
            </a:ln>
          </p:spPr>
        </p:cxnSp>
        <p:sp>
          <p:nvSpPr>
            <p:cNvPr id="758" name="Shape 758"/>
            <p:cNvSpPr txBox="1"/>
            <p:nvPr/>
          </p:nvSpPr>
          <p:spPr>
            <a:xfrm>
              <a:off x="3070225" y="3057525"/>
              <a:ext cx="893762"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t</a:t>
              </a:r>
              <a:r>
                <a:rPr b="1" i="0" lang="en-US" sz="4000" u="none" cap="none" strike="noStrike">
                  <a:solidFill>
                    <a:schemeClr val="dk1"/>
                  </a:solidFill>
                  <a:latin typeface="Times New Roman"/>
                  <a:ea typeface="Times New Roman"/>
                  <a:cs typeface="Times New Roman"/>
                  <a:sym typeface="Times New Roman"/>
                </a:rPr>
                <a:t>  =</a:t>
              </a:r>
            </a:p>
          </p:txBody>
        </p:sp>
        <p:sp>
          <p:nvSpPr>
            <p:cNvPr id="759" name="Shape 759"/>
            <p:cNvSpPr txBox="1"/>
            <p:nvPr/>
          </p:nvSpPr>
          <p:spPr>
            <a:xfrm>
              <a:off x="4446587" y="2711450"/>
              <a:ext cx="1079499" cy="582612"/>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3600" u="none" cap="none" strike="noStrike">
                  <a:solidFill>
                    <a:schemeClr val="dk1"/>
                  </a:solidFill>
                  <a:latin typeface="Arial"/>
                  <a:ea typeface="Arial"/>
                  <a:cs typeface="Arial"/>
                  <a:sym typeface="Arial"/>
                </a:rPr>
                <a:t>x</a:t>
              </a:r>
              <a:r>
                <a:rPr b="1" i="1" lang="en-US" sz="3600" u="none" cap="none" strike="noStrike">
                  <a:solidFill>
                    <a:schemeClr val="dk1"/>
                  </a:solidFill>
                  <a:latin typeface="Times New Roman"/>
                  <a:ea typeface="Times New Roman"/>
                  <a:cs typeface="Times New Roman"/>
                  <a:sym typeface="Times New Roman"/>
                </a:rPr>
                <a:t> - µ</a:t>
              </a:r>
            </a:p>
          </p:txBody>
        </p:sp>
        <p:cxnSp>
          <p:nvCxnSpPr>
            <p:cNvPr id="760" name="Shape 760"/>
            <p:cNvCxnSpPr/>
            <p:nvPr/>
          </p:nvCxnSpPr>
          <p:spPr>
            <a:xfrm>
              <a:off x="4359275" y="3436937"/>
              <a:ext cx="1252536" cy="0"/>
            </a:xfrm>
            <a:prstGeom prst="straightConnector1">
              <a:avLst/>
            </a:prstGeom>
            <a:noFill/>
            <a:ln cap="rnd" cmpd="sng" w="25400">
              <a:solidFill>
                <a:schemeClr val="dk1"/>
              </a:solidFill>
              <a:prstDash val="solid"/>
              <a:miter/>
              <a:headEnd len="med" w="med" type="none"/>
              <a:tailEnd len="med" w="med" type="none"/>
            </a:ln>
          </p:spPr>
        </p:cxnSp>
        <p:sp>
          <p:nvSpPr>
            <p:cNvPr id="761" name="Shape 761"/>
            <p:cNvSpPr txBox="1"/>
            <p:nvPr/>
          </p:nvSpPr>
          <p:spPr>
            <a:xfrm>
              <a:off x="4754562" y="3341687"/>
              <a:ext cx="463550"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s</a:t>
              </a:r>
            </a:p>
          </p:txBody>
        </p:sp>
        <p:cxnSp>
          <p:nvCxnSpPr>
            <p:cNvPr id="762" name="Shape 762"/>
            <p:cNvCxnSpPr/>
            <p:nvPr/>
          </p:nvCxnSpPr>
          <p:spPr>
            <a:xfrm flipH="1" rot="10800000">
              <a:off x="4459287" y="4198937"/>
              <a:ext cx="73025" cy="123824"/>
            </a:xfrm>
            <a:prstGeom prst="straightConnector1">
              <a:avLst/>
            </a:prstGeom>
            <a:noFill/>
            <a:ln cap="rnd" cmpd="sng" w="25400">
              <a:solidFill>
                <a:schemeClr val="dk1"/>
              </a:solidFill>
              <a:prstDash val="solid"/>
              <a:miter/>
              <a:headEnd len="med" w="med" type="none"/>
              <a:tailEnd len="med" w="med" type="none"/>
            </a:ln>
          </p:spPr>
        </p:cxnSp>
        <p:sp>
          <p:nvSpPr>
            <p:cNvPr id="763" name="Shape 763"/>
            <p:cNvSpPr/>
            <p:nvPr/>
          </p:nvSpPr>
          <p:spPr>
            <a:xfrm>
              <a:off x="4525962" y="4211637"/>
              <a:ext cx="104775" cy="288925"/>
            </a:xfrm>
            <a:custGeom>
              <a:pathLst>
                <a:path extrusionOk="0" h="182" w="66">
                  <a:moveTo>
                    <a:pt x="0" y="0"/>
                  </a:moveTo>
                  <a:lnTo>
                    <a:pt x="66" y="182"/>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64" name="Shape 764"/>
            <p:cNvSpPr/>
            <p:nvPr/>
          </p:nvSpPr>
          <p:spPr>
            <a:xfrm>
              <a:off x="4638675" y="4008437"/>
              <a:ext cx="111125" cy="482600"/>
            </a:xfrm>
            <a:custGeom>
              <a:pathLst>
                <a:path extrusionOk="0" h="304" w="70">
                  <a:moveTo>
                    <a:pt x="0" y="304"/>
                  </a:moveTo>
                  <a:lnTo>
                    <a:pt x="70"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cxnSp>
          <p:nvCxnSpPr>
            <p:cNvPr id="765" name="Shape 765"/>
            <p:cNvCxnSpPr/>
            <p:nvPr/>
          </p:nvCxnSpPr>
          <p:spPr>
            <a:xfrm>
              <a:off x="4752975" y="4011612"/>
              <a:ext cx="466725" cy="0"/>
            </a:xfrm>
            <a:prstGeom prst="straightConnector1">
              <a:avLst/>
            </a:prstGeom>
            <a:noFill/>
            <a:ln cap="rnd" cmpd="sng" w="25400">
              <a:solidFill>
                <a:schemeClr val="dk1"/>
              </a:solidFill>
              <a:prstDash val="solid"/>
              <a:miter/>
              <a:headEnd len="med" w="med" type="none"/>
              <a:tailEnd len="med" w="med" type="none"/>
            </a:ln>
          </p:spPr>
        </p:cxnSp>
        <p:sp>
          <p:nvSpPr>
            <p:cNvPr id="766" name="Shape 766"/>
            <p:cNvSpPr txBox="1"/>
            <p:nvPr/>
          </p:nvSpPr>
          <p:spPr>
            <a:xfrm>
              <a:off x="4710112" y="3940175"/>
              <a:ext cx="460374" cy="582612"/>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3600" u="none" cap="none" strike="noStrike">
                  <a:solidFill>
                    <a:schemeClr val="dk1"/>
                  </a:solidFill>
                  <a:latin typeface="Arial"/>
                  <a:ea typeface="Arial"/>
                  <a:cs typeface="Arial"/>
                  <a:sym typeface="Arial"/>
                </a:rPr>
                <a:t>n</a:t>
              </a:r>
            </a:p>
          </p:txBody>
        </p:sp>
        <p:cxnSp>
          <p:nvCxnSpPr>
            <p:cNvPr id="767" name="Shape 767"/>
            <p:cNvCxnSpPr/>
            <p:nvPr/>
          </p:nvCxnSpPr>
          <p:spPr>
            <a:xfrm>
              <a:off x="4552950" y="2859086"/>
              <a:ext cx="269874" cy="0"/>
            </a:xfrm>
            <a:prstGeom prst="straightConnector1">
              <a:avLst/>
            </a:prstGeom>
            <a:noFill/>
            <a:ln cap="rnd" cmpd="sng" w="25400">
              <a:solidFill>
                <a:schemeClr val="dk1"/>
              </a:solidFill>
              <a:prstDash val="solid"/>
              <a:miter/>
              <a:headEnd len="med" w="med" type="none"/>
              <a:tailEnd len="med" w="med" type="none"/>
            </a:ln>
          </p:spPr>
        </p:cxnSp>
      </p:grpSp>
      <p:sp>
        <p:nvSpPr>
          <p:cNvPr id="768" name="Shape 768"/>
          <p:cNvSpPr txBox="1"/>
          <p:nvPr/>
        </p:nvSpPr>
        <p:spPr>
          <a:xfrm>
            <a:off x="666750" y="250825"/>
            <a:ext cx="7772400" cy="6095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Student </a:t>
            </a:r>
            <a:r>
              <a:rPr b="1" i="1" lang="en-US" sz="4000" u="none" cap="none" strike="noStrike">
                <a:solidFill>
                  <a:srgbClr val="008000"/>
                </a:solidFill>
                <a:latin typeface="Arial"/>
                <a:ea typeface="Arial"/>
                <a:cs typeface="Arial"/>
                <a:sym typeface="Arial"/>
              </a:rPr>
              <a:t>t</a:t>
            </a:r>
            <a:r>
              <a:rPr b="1" i="0" lang="en-US" sz="4000" u="none" cap="none" strike="noStrike">
                <a:solidFill>
                  <a:srgbClr val="008000"/>
                </a:solidFill>
                <a:latin typeface="Arial"/>
                <a:ea typeface="Arial"/>
                <a:cs typeface="Arial"/>
                <a:sym typeface="Arial"/>
              </a:rPr>
              <a:t> Distribution</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72" name="Shape 772"/>
        <p:cNvGrpSpPr/>
        <p:nvPr/>
      </p:nvGrpSpPr>
      <p:grpSpPr>
        <a:xfrm>
          <a:off x="0" y="0"/>
          <a:ext cx="0" cy="0"/>
          <a:chOff x="0" y="0"/>
          <a:chExt cx="0" cy="0"/>
        </a:xfrm>
      </p:grpSpPr>
      <p:sp>
        <p:nvSpPr>
          <p:cNvPr id="773" name="Shape 773"/>
          <p:cNvSpPr txBox="1"/>
          <p:nvPr>
            <p:ph idx="1" type="body"/>
          </p:nvPr>
        </p:nvSpPr>
        <p:spPr>
          <a:xfrm>
            <a:off x="588962" y="1062037"/>
            <a:ext cx="8004175" cy="4114800"/>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   </a:t>
            </a:r>
          </a:p>
        </p:txBody>
      </p:sp>
      <p:sp>
        <p:nvSpPr>
          <p:cNvPr id="774" name="Shape 774"/>
          <p:cNvSpPr txBox="1"/>
          <p:nvPr/>
        </p:nvSpPr>
        <p:spPr>
          <a:xfrm>
            <a:off x="0" y="4418012"/>
            <a:ext cx="9051924" cy="1296986"/>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hlink"/>
              </a:buClr>
              <a:buSzPct val="25000"/>
              <a:buFont typeface="Arial"/>
              <a:buNone/>
            </a:pPr>
            <a:r>
              <a:rPr b="1" i="0" lang="en-US" sz="3600" u="none" cap="none" strike="noStrike">
                <a:solidFill>
                  <a:schemeClr val="hlink"/>
                </a:solidFill>
                <a:latin typeface="Arial"/>
                <a:ea typeface="Arial"/>
                <a:cs typeface="Arial"/>
                <a:sym typeface="Arial"/>
              </a:rPr>
              <a:t>degrees of freedom</a:t>
            </a:r>
            <a:r>
              <a:rPr b="1" i="1" lang="en-US" sz="3600" u="none" cap="none" strike="noStrike">
                <a:solidFill>
                  <a:schemeClr val="hlink"/>
                </a:solidFill>
                <a:latin typeface="Times New Roman"/>
                <a:ea typeface="Times New Roman"/>
                <a:cs typeface="Times New Roman"/>
                <a:sym typeface="Times New Roman"/>
              </a:rPr>
              <a:t> = </a:t>
            </a:r>
            <a:r>
              <a:rPr b="1" i="1" lang="en-US" sz="3600" u="none" cap="none" strike="noStrike">
                <a:solidFill>
                  <a:schemeClr val="hlink"/>
                </a:solidFill>
                <a:latin typeface="Arial"/>
                <a:ea typeface="Arial"/>
                <a:cs typeface="Arial"/>
                <a:sym typeface="Arial"/>
              </a:rPr>
              <a:t>n</a:t>
            </a:r>
            <a:r>
              <a:rPr b="1" i="0" lang="en-US" sz="3600" u="none" cap="none" strike="noStrike">
                <a:solidFill>
                  <a:schemeClr val="hlink"/>
                </a:solidFill>
                <a:latin typeface="Arial"/>
                <a:ea typeface="Arial"/>
                <a:cs typeface="Arial"/>
                <a:sym typeface="Arial"/>
              </a:rPr>
              <a:t> – 1</a:t>
            </a:r>
          </a:p>
          <a:p>
            <a:pPr indent="0" lvl="0" marL="0" marR="0" rtl="0" algn="ctr">
              <a:lnSpc>
                <a:spcPct val="100000"/>
              </a:lnSpc>
              <a:spcBef>
                <a:spcPts val="720"/>
              </a:spcBef>
              <a:spcAft>
                <a:spcPts val="0"/>
              </a:spcAft>
              <a:buClr>
                <a:schemeClr val="hlink"/>
              </a:buClr>
              <a:buSzPct val="25000"/>
              <a:buFont typeface="Arial"/>
              <a:buNone/>
            </a:pPr>
            <a:r>
              <a:rPr b="1" i="0" lang="en-US" sz="3600" u="none" cap="none" strike="noStrike">
                <a:solidFill>
                  <a:schemeClr val="hlink"/>
                </a:solidFill>
                <a:latin typeface="Arial"/>
                <a:ea typeface="Arial"/>
                <a:cs typeface="Arial"/>
                <a:sym typeface="Arial"/>
              </a:rPr>
              <a:t>in this section.</a:t>
            </a:r>
          </a:p>
        </p:txBody>
      </p:sp>
      <p:sp>
        <p:nvSpPr>
          <p:cNvPr id="775" name="Shape 775"/>
          <p:cNvSpPr txBox="1"/>
          <p:nvPr>
            <p:ph type="title"/>
          </p:nvPr>
        </p:nvSpPr>
        <p:spPr>
          <a:xfrm>
            <a:off x="673100" y="177800"/>
            <a:ext cx="7772400" cy="762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776" name="Shape 776"/>
          <p:cNvSpPr txBox="1"/>
          <p:nvPr/>
        </p:nvSpPr>
        <p:spPr>
          <a:xfrm>
            <a:off x="681037" y="1281112"/>
            <a:ext cx="8099425" cy="2654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number of </a:t>
            </a:r>
            <a:r>
              <a:rPr b="1" i="0" lang="en-US" sz="2800" u="none" cap="none" strike="noStrike">
                <a:solidFill>
                  <a:schemeClr val="hlink"/>
                </a:solidFill>
                <a:latin typeface="Arial"/>
                <a:ea typeface="Arial"/>
                <a:cs typeface="Arial"/>
                <a:sym typeface="Arial"/>
              </a:rPr>
              <a:t>degrees of freedom</a:t>
            </a:r>
            <a:r>
              <a:rPr b="1" i="0" lang="en-US" sz="2800" u="none" cap="none" strike="noStrike">
                <a:solidFill>
                  <a:schemeClr val="dk1"/>
                </a:solidFill>
                <a:latin typeface="Arial"/>
                <a:ea typeface="Arial"/>
                <a:cs typeface="Arial"/>
                <a:sym typeface="Arial"/>
              </a:rPr>
              <a:t> for a collection of sample data is the number of sample values that can vary after certain restrictions have been imposed on all data values. The degree of freedom is often abbreviated </a:t>
            </a:r>
            <a:r>
              <a:rPr b="1" i="0" lang="en-US" sz="2800" u="none" cap="none" strike="noStrike">
                <a:solidFill>
                  <a:schemeClr val="hlink"/>
                </a:solidFill>
                <a:latin typeface="Arial"/>
                <a:ea typeface="Arial"/>
                <a:cs typeface="Arial"/>
                <a:sym typeface="Arial"/>
              </a:rPr>
              <a:t>df</a:t>
            </a:r>
            <a:r>
              <a:rPr b="1" i="0" lang="en-US" sz="28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80" name="Shape 780"/>
        <p:cNvGrpSpPr/>
        <p:nvPr/>
      </p:nvGrpSpPr>
      <p:grpSpPr>
        <a:xfrm>
          <a:off x="0" y="0"/>
          <a:ext cx="0" cy="0"/>
          <a:chOff x="0" y="0"/>
          <a:chExt cx="0" cy="0"/>
        </a:xfrm>
      </p:grpSpPr>
      <p:sp>
        <p:nvSpPr>
          <p:cNvPr id="781" name="Shape 781"/>
          <p:cNvSpPr txBox="1"/>
          <p:nvPr>
            <p:ph type="title"/>
          </p:nvPr>
        </p:nvSpPr>
        <p:spPr>
          <a:xfrm>
            <a:off x="336550" y="254000"/>
            <a:ext cx="8493124" cy="1270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Margin of Error </a:t>
            </a:r>
            <a:r>
              <a:rPr b="1" i="1" lang="en-US" sz="4000" u="none" cap="none" strike="noStrike">
                <a:solidFill>
                  <a:srgbClr val="008000"/>
                </a:solidFill>
                <a:latin typeface="Arial"/>
                <a:ea typeface="Arial"/>
                <a:cs typeface="Arial"/>
                <a:sym typeface="Arial"/>
              </a:rPr>
              <a:t>E</a:t>
            </a:r>
            <a:r>
              <a:rPr b="1" i="0" lang="en-US" sz="4000" u="none" cap="none" strike="noStrike">
                <a:solidFill>
                  <a:srgbClr val="008000"/>
                </a:solidFill>
                <a:latin typeface="Arial"/>
                <a:ea typeface="Arial"/>
                <a:cs typeface="Arial"/>
                <a:sym typeface="Arial"/>
              </a:rPr>
              <a:t> for Estimate of </a:t>
            </a:r>
            <a:r>
              <a:rPr b="1" i="1" lang="en-US" sz="4000" u="none" cap="none" strike="noStrike">
                <a:solidFill>
                  <a:srgbClr val="008000"/>
                </a:solidFill>
                <a:latin typeface="Noto Symbol"/>
                <a:ea typeface="Noto Symbol"/>
                <a:cs typeface="Noto Symbol"/>
                <a:sym typeface="Noto Symbol"/>
              </a:rPr>
              <a:t>μ </a:t>
            </a:r>
            <a:r>
              <a:rPr b="1" i="0" lang="en-US" sz="4000" u="none" cap="none" strike="noStrike">
                <a:solidFill>
                  <a:srgbClr val="008000"/>
                </a:solidFill>
                <a:latin typeface="Arial"/>
                <a:ea typeface="Arial"/>
                <a:cs typeface="Arial"/>
                <a:sym typeface="Arial"/>
              </a:rPr>
              <a:t>(With</a:t>
            </a:r>
            <a:r>
              <a:rPr b="1" i="1" lang="en-US" sz="4000" u="none" cap="none" strike="noStrike">
                <a:solidFill>
                  <a:srgbClr val="008000"/>
                </a:solidFill>
                <a:latin typeface="Noto Symbol"/>
                <a:ea typeface="Noto Symbol"/>
                <a:cs typeface="Noto Symbol"/>
                <a:sym typeface="Noto Symbol"/>
              </a:rPr>
              <a:t> </a:t>
            </a:r>
            <a:r>
              <a:rPr b="1" i="1" lang="en-US" sz="4000" u="none" cap="none" strike="noStrike">
                <a:solidFill>
                  <a:srgbClr val="008000"/>
                </a:solidFill>
                <a:latin typeface="Arial"/>
                <a:ea typeface="Arial"/>
                <a:cs typeface="Arial"/>
                <a:sym typeface="Arial"/>
              </a:rPr>
              <a:t>σ </a:t>
            </a:r>
            <a:r>
              <a:rPr b="1" i="0" lang="en-US" sz="4000" u="none" cap="none" strike="noStrike">
                <a:solidFill>
                  <a:srgbClr val="008000"/>
                </a:solidFill>
                <a:latin typeface="Arial"/>
                <a:ea typeface="Arial"/>
                <a:cs typeface="Arial"/>
                <a:sym typeface="Arial"/>
              </a:rPr>
              <a:t>Not Known)</a:t>
            </a:r>
          </a:p>
        </p:txBody>
      </p:sp>
      <p:grpSp>
        <p:nvGrpSpPr>
          <p:cNvPr id="782" name="Shape 782"/>
          <p:cNvGrpSpPr/>
          <p:nvPr/>
        </p:nvGrpSpPr>
        <p:grpSpPr>
          <a:xfrm>
            <a:off x="754062" y="2238374"/>
            <a:ext cx="7645400" cy="2794000"/>
            <a:chOff x="246062" y="2951161"/>
            <a:chExt cx="7645400" cy="2794000"/>
          </a:xfrm>
        </p:grpSpPr>
        <p:sp>
          <p:nvSpPr>
            <p:cNvPr id="783" name="Shape 783"/>
            <p:cNvSpPr txBox="1"/>
            <p:nvPr/>
          </p:nvSpPr>
          <p:spPr>
            <a:xfrm>
              <a:off x="246062" y="2951161"/>
              <a:ext cx="1908174"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Formula 7-6</a:t>
              </a:r>
            </a:p>
          </p:txBody>
        </p:sp>
        <p:sp>
          <p:nvSpPr>
            <p:cNvPr id="784" name="Shape 784"/>
            <p:cNvSpPr txBox="1"/>
            <p:nvPr/>
          </p:nvSpPr>
          <p:spPr>
            <a:xfrm>
              <a:off x="1008062" y="5229225"/>
              <a:ext cx="6883400" cy="51593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where </a:t>
              </a:r>
              <a:r>
                <a:rPr b="1" i="1" lang="en-US" sz="2800" u="none" cap="none" strike="noStrike">
                  <a:solidFill>
                    <a:schemeClr val="dk1"/>
                  </a:solidFill>
                  <a:latin typeface="Arial"/>
                  <a:ea typeface="Arial"/>
                  <a:cs typeface="Arial"/>
                  <a:sym typeface="Arial"/>
                </a:rPr>
                <a:t>t</a:t>
              </a:r>
              <a:r>
                <a:rPr b="1" baseline="-25000" i="1" lang="en-US" sz="2800" u="none" cap="none" strike="noStrike">
                  <a:solidFill>
                    <a:schemeClr val="dk1"/>
                  </a:solidFill>
                  <a:latin typeface="Noto Symbol"/>
                  <a:ea typeface="Noto Symbol"/>
                  <a:cs typeface="Noto Symbol"/>
                  <a:sym typeface="Noto Symbol"/>
                </a:rPr>
                <a:t>α</a:t>
              </a:r>
              <a:r>
                <a:rPr b="1" baseline="-25000" i="0" lang="en-US" sz="2800" u="none" cap="none" strike="noStrike">
                  <a:solidFill>
                    <a:schemeClr val="dk1"/>
                  </a:solidFill>
                  <a:latin typeface="Noto Symbol"/>
                  <a:ea typeface="Noto Symbol"/>
                  <a:cs typeface="Noto Symbol"/>
                  <a:sym typeface="Noto Symbol"/>
                </a:rPr>
                <a:t>/</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has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1 degrees of freedom</a:t>
              </a:r>
              <a:r>
                <a:rPr b="1" i="0" lang="en-US" sz="2400" u="none" cap="none" strike="noStrike">
                  <a:solidFill>
                    <a:schemeClr val="dk1"/>
                  </a:solidFill>
                  <a:latin typeface="Arial"/>
                  <a:ea typeface="Arial"/>
                  <a:cs typeface="Arial"/>
                  <a:sym typeface="Arial"/>
                </a:rPr>
                <a:t>.</a:t>
              </a:r>
            </a:p>
          </p:txBody>
        </p:sp>
        <p:grpSp>
          <p:nvGrpSpPr>
            <p:cNvPr id="785" name="Shape 785"/>
            <p:cNvGrpSpPr/>
            <p:nvPr/>
          </p:nvGrpSpPr>
          <p:grpSpPr>
            <a:xfrm>
              <a:off x="2466975" y="3297236"/>
              <a:ext cx="3614737" cy="1198563"/>
              <a:chOff x="2466975" y="3001961"/>
              <a:chExt cx="3614737" cy="1198563"/>
            </a:xfrm>
          </p:grpSpPr>
          <p:grpSp>
            <p:nvGrpSpPr>
              <p:cNvPr id="786" name="Shape 786"/>
              <p:cNvGrpSpPr/>
              <p:nvPr/>
            </p:nvGrpSpPr>
            <p:grpSpPr>
              <a:xfrm>
                <a:off x="4868862" y="3001961"/>
                <a:ext cx="1212850" cy="1198563"/>
                <a:chOff x="4868862" y="3001961"/>
                <a:chExt cx="1212850" cy="1198563"/>
              </a:xfrm>
            </p:grpSpPr>
            <p:grpSp>
              <p:nvGrpSpPr>
                <p:cNvPr id="787" name="Shape 787"/>
                <p:cNvGrpSpPr/>
                <p:nvPr/>
              </p:nvGrpSpPr>
              <p:grpSpPr>
                <a:xfrm>
                  <a:off x="4868862" y="3001961"/>
                  <a:ext cx="1212850" cy="1198563"/>
                  <a:chOff x="4868862" y="3001961"/>
                  <a:chExt cx="1212850" cy="1198563"/>
                </a:xfrm>
              </p:grpSpPr>
              <p:cxnSp>
                <p:nvCxnSpPr>
                  <p:cNvPr id="788" name="Shape 788"/>
                  <p:cNvCxnSpPr/>
                  <p:nvPr/>
                </p:nvCxnSpPr>
                <p:spPr>
                  <a:xfrm>
                    <a:off x="4868862" y="3535362"/>
                    <a:ext cx="1212850" cy="0"/>
                  </a:xfrm>
                  <a:prstGeom prst="straightConnector1">
                    <a:avLst/>
                  </a:prstGeom>
                  <a:noFill/>
                  <a:ln cap="rnd" cmpd="sng" w="25400">
                    <a:solidFill>
                      <a:schemeClr val="hlink"/>
                    </a:solidFill>
                    <a:prstDash val="solid"/>
                    <a:miter/>
                    <a:headEnd len="med" w="med" type="none"/>
                    <a:tailEnd len="med" w="med" type="none"/>
                  </a:ln>
                </p:spPr>
              </p:cxnSp>
              <p:cxnSp>
                <p:nvCxnSpPr>
                  <p:cNvPr id="789" name="Shape 789"/>
                  <p:cNvCxnSpPr/>
                  <p:nvPr/>
                </p:nvCxnSpPr>
                <p:spPr>
                  <a:xfrm flipH="1" rot="10800000">
                    <a:off x="4970462" y="3781425"/>
                    <a:ext cx="63500" cy="138112"/>
                  </a:xfrm>
                  <a:prstGeom prst="straightConnector1">
                    <a:avLst/>
                  </a:prstGeom>
                  <a:noFill/>
                  <a:ln cap="rnd" cmpd="sng" w="25400">
                    <a:solidFill>
                      <a:schemeClr val="hlink"/>
                    </a:solidFill>
                    <a:prstDash val="solid"/>
                    <a:miter/>
                    <a:headEnd len="med" w="med" type="none"/>
                    <a:tailEnd len="med" w="med" type="none"/>
                  </a:ln>
                </p:spPr>
              </p:cxnSp>
              <p:cxnSp>
                <p:nvCxnSpPr>
                  <p:cNvPr id="790" name="Shape 790"/>
                  <p:cNvCxnSpPr/>
                  <p:nvPr/>
                </p:nvCxnSpPr>
                <p:spPr>
                  <a:xfrm>
                    <a:off x="5048250" y="3797300"/>
                    <a:ext cx="44450" cy="252412"/>
                  </a:xfrm>
                  <a:prstGeom prst="straightConnector1">
                    <a:avLst/>
                  </a:prstGeom>
                  <a:noFill/>
                  <a:ln cap="rnd" cmpd="sng" w="25400">
                    <a:solidFill>
                      <a:schemeClr val="hlink"/>
                    </a:solidFill>
                    <a:prstDash val="solid"/>
                    <a:miter/>
                    <a:headEnd len="med" w="med" type="none"/>
                    <a:tailEnd len="med" w="med" type="none"/>
                  </a:ln>
                </p:spPr>
              </p:cxnSp>
              <p:sp>
                <p:nvSpPr>
                  <p:cNvPr id="791" name="Shape 791"/>
                  <p:cNvSpPr/>
                  <p:nvPr/>
                </p:nvSpPr>
                <p:spPr>
                  <a:xfrm>
                    <a:off x="5089525" y="3649662"/>
                    <a:ext cx="114300" cy="396875"/>
                  </a:xfrm>
                  <a:custGeom>
                    <a:pathLst>
                      <a:path extrusionOk="0" h="250" w="72">
                        <a:moveTo>
                          <a:pt x="0" y="250"/>
                        </a:moveTo>
                        <a:lnTo>
                          <a:pt x="72" y="0"/>
                        </a:lnTo>
                      </a:path>
                    </a:pathLst>
                  </a:custGeom>
                  <a:noFill/>
                  <a:ln cap="rnd" cmpd="sng" w="25400">
                    <a:solidFill>
                      <a:schemeClr val="hlink"/>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92" name="Shape 792"/>
                  <p:cNvSpPr txBox="1"/>
                  <p:nvPr/>
                </p:nvSpPr>
                <p:spPr>
                  <a:xfrm>
                    <a:off x="5197475" y="3508375"/>
                    <a:ext cx="522286" cy="69214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1" lang="en-US" sz="4400" u="none" cap="none" strike="noStrike">
                        <a:solidFill>
                          <a:schemeClr val="hlink"/>
                        </a:solidFill>
                        <a:latin typeface="Arial"/>
                        <a:ea typeface="Arial"/>
                        <a:cs typeface="Arial"/>
                        <a:sym typeface="Arial"/>
                      </a:rPr>
                      <a:t>n</a:t>
                    </a:r>
                  </a:p>
                </p:txBody>
              </p:sp>
              <p:sp>
                <p:nvSpPr>
                  <p:cNvPr id="793" name="Shape 793"/>
                  <p:cNvSpPr txBox="1"/>
                  <p:nvPr/>
                </p:nvSpPr>
                <p:spPr>
                  <a:xfrm>
                    <a:off x="5114925" y="3001961"/>
                    <a:ext cx="463550"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1" lang="en-US" sz="4000" u="none" cap="none" strike="noStrike">
                        <a:solidFill>
                          <a:schemeClr val="hlink"/>
                        </a:solidFill>
                        <a:latin typeface="Arial"/>
                        <a:ea typeface="Arial"/>
                        <a:cs typeface="Arial"/>
                        <a:sym typeface="Arial"/>
                      </a:rPr>
                      <a:t>s</a:t>
                    </a:r>
                  </a:p>
                </p:txBody>
              </p:sp>
            </p:grpSp>
            <p:sp>
              <p:nvSpPr>
                <p:cNvPr id="794" name="Shape 794"/>
                <p:cNvSpPr/>
                <p:nvPr/>
              </p:nvSpPr>
              <p:spPr>
                <a:xfrm>
                  <a:off x="5197475" y="3679825"/>
                  <a:ext cx="463550" cy="1586"/>
                </a:xfrm>
                <a:custGeom>
                  <a:pathLst>
                    <a:path extrusionOk="0" h="1" w="292">
                      <a:moveTo>
                        <a:pt x="0" y="0"/>
                      </a:moveTo>
                      <a:lnTo>
                        <a:pt x="292" y="0"/>
                      </a:lnTo>
                    </a:path>
                  </a:pathLst>
                </a:custGeom>
                <a:noFill/>
                <a:ln cap="rnd" cmpd="sng" w="25400">
                  <a:solidFill>
                    <a:schemeClr val="hlink"/>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sp>
            <p:nvSpPr>
              <p:cNvPr id="795" name="Shape 795"/>
              <p:cNvSpPr txBox="1"/>
              <p:nvPr/>
            </p:nvSpPr>
            <p:spPr>
              <a:xfrm>
                <a:off x="2466975" y="3182936"/>
                <a:ext cx="1978025" cy="8286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Arial"/>
                  <a:buNone/>
                </a:pPr>
                <a:r>
                  <a:rPr b="1" i="1" lang="en-US" sz="5400" u="none" cap="none" strike="noStrike">
                    <a:solidFill>
                      <a:schemeClr val="hlink"/>
                    </a:solidFill>
                    <a:latin typeface="Arial"/>
                    <a:ea typeface="Arial"/>
                    <a:cs typeface="Arial"/>
                    <a:sym typeface="Arial"/>
                  </a:rPr>
                  <a:t>E</a:t>
                </a:r>
                <a:r>
                  <a:rPr b="1" i="0" lang="en-US" sz="5400" u="none" cap="none" strike="noStrike">
                    <a:solidFill>
                      <a:schemeClr val="hlink"/>
                    </a:solidFill>
                    <a:latin typeface="Arial"/>
                    <a:ea typeface="Arial"/>
                    <a:cs typeface="Arial"/>
                    <a:sym typeface="Arial"/>
                  </a:rPr>
                  <a:t> = </a:t>
                </a:r>
                <a:r>
                  <a:rPr b="1" i="1" lang="en-US" sz="5400" u="none" cap="none" strike="noStrike">
                    <a:solidFill>
                      <a:schemeClr val="hlink"/>
                    </a:solidFill>
                    <a:latin typeface="Arial"/>
                    <a:ea typeface="Arial"/>
                    <a:cs typeface="Arial"/>
                    <a:sym typeface="Arial"/>
                  </a:rPr>
                  <a:t>t</a:t>
                </a:r>
                <a:r>
                  <a:rPr b="1" baseline="-25000" i="1" lang="en-US" sz="4000" u="none" cap="none" strike="noStrike">
                    <a:solidFill>
                      <a:schemeClr val="hlink"/>
                    </a:solidFill>
                    <a:latin typeface="Noto Symbol"/>
                    <a:ea typeface="Noto Symbol"/>
                    <a:cs typeface="Noto Symbol"/>
                    <a:sym typeface="Noto Symbol"/>
                  </a:rPr>
                  <a:t>α</a:t>
                </a:r>
                <a:r>
                  <a:rPr b="1" baseline="-25000" i="1" lang="en-US" sz="4800" u="none" cap="none" strike="noStrike">
                    <a:solidFill>
                      <a:schemeClr val="hlink"/>
                    </a:solidFill>
                    <a:latin typeface="Noto Symbol"/>
                    <a:ea typeface="Noto Symbol"/>
                    <a:cs typeface="Noto Symbol"/>
                    <a:sym typeface="Noto Symbol"/>
                  </a:rPr>
                  <a:t>/</a:t>
                </a:r>
              </a:p>
            </p:txBody>
          </p:sp>
          <p:sp>
            <p:nvSpPr>
              <p:cNvPr id="796" name="Shape 796"/>
              <p:cNvSpPr txBox="1"/>
              <p:nvPr/>
            </p:nvSpPr>
            <p:spPr>
              <a:xfrm>
                <a:off x="4343400" y="3678237"/>
                <a:ext cx="325437" cy="396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000" u="none" cap="none" strike="noStrike">
                    <a:solidFill>
                      <a:schemeClr val="hlink"/>
                    </a:solidFill>
                    <a:latin typeface="Arial"/>
                    <a:ea typeface="Arial"/>
                    <a:cs typeface="Arial"/>
                    <a:sym typeface="Arial"/>
                  </a:rPr>
                  <a:t>2</a:t>
                </a:r>
              </a:p>
            </p:txBody>
          </p:sp>
        </p:grpSp>
      </p:grpSp>
      <p:sp>
        <p:nvSpPr>
          <p:cNvPr id="797" name="Shape 797"/>
          <p:cNvSpPr txBox="1"/>
          <p:nvPr/>
        </p:nvSpPr>
        <p:spPr>
          <a:xfrm>
            <a:off x="1828800" y="5426075"/>
            <a:ext cx="5470525" cy="5191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Table A-3 lists values for </a:t>
            </a:r>
            <a:r>
              <a:rPr b="1" i="1" lang="en-US" sz="2800" u="none" cap="none" strike="noStrike">
                <a:solidFill>
                  <a:schemeClr val="dk1"/>
                </a:solidFill>
                <a:latin typeface="Arial"/>
                <a:ea typeface="Arial"/>
                <a:cs typeface="Arial"/>
                <a:sym typeface="Arial"/>
              </a:rPr>
              <a:t>t</a:t>
            </a:r>
            <a:r>
              <a:rPr b="1" baseline="-25000" i="1" lang="en-US" sz="2800" u="none" cap="none" strike="noStrike">
                <a:solidFill>
                  <a:schemeClr val="dk1"/>
                </a:solidFill>
                <a:latin typeface="Arial"/>
                <a:ea typeface="Arial"/>
                <a:cs typeface="Arial"/>
                <a:sym typeface="Arial"/>
              </a:rPr>
              <a:t>α</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01" name="Shape 801"/>
        <p:cNvGrpSpPr/>
        <p:nvPr/>
      </p:nvGrpSpPr>
      <p:grpSpPr>
        <a:xfrm>
          <a:off x="0" y="0"/>
          <a:ext cx="0" cy="0"/>
          <a:chOff x="0" y="0"/>
          <a:chExt cx="0" cy="0"/>
        </a:xfrm>
      </p:grpSpPr>
      <p:sp>
        <p:nvSpPr>
          <p:cNvPr id="802" name="Shape 802"/>
          <p:cNvSpPr txBox="1"/>
          <p:nvPr>
            <p:ph idx="1" type="body"/>
          </p:nvPr>
        </p:nvSpPr>
        <p:spPr>
          <a:xfrm>
            <a:off x="669925" y="1739900"/>
            <a:ext cx="8077199" cy="3100386"/>
          </a:xfrm>
          <a:prstGeom prst="rect">
            <a:avLst/>
          </a:prstGeom>
          <a:noFill/>
          <a:ln>
            <a:noFill/>
          </a:ln>
        </p:spPr>
        <p:txBody>
          <a:bodyPr anchorCtr="0" anchor="t" bIns="44450" lIns="90475" rIns="90475" tIns="44450">
            <a:noAutofit/>
          </a:bodyPr>
          <a:lstStyle/>
          <a:p>
            <a:pPr indent="-914400" lvl="0" marL="914400" marR="0" rtl="0" algn="l">
              <a:lnSpc>
                <a:spcPct val="100000"/>
              </a:lnSpc>
              <a:spcBef>
                <a:spcPts val="0"/>
              </a:spcBef>
              <a:spcAft>
                <a:spcPts val="0"/>
              </a:spcAft>
              <a:buClr>
                <a:schemeClr val="accent2"/>
              </a:buClr>
              <a:buSzPct val="25000"/>
              <a:buFont typeface="Noto Symbol"/>
              <a:buNone/>
            </a:pPr>
            <a:r>
              <a:rPr b="1" i="1" lang="en-US" sz="2800" u="none" cap="none" strike="noStrike">
                <a:solidFill>
                  <a:schemeClr val="dk1"/>
                </a:solidFill>
                <a:latin typeface="Noto Symbol"/>
                <a:ea typeface="Noto Symbol"/>
                <a:cs typeface="Noto Symbol"/>
                <a:sym typeface="Noto Symbol"/>
              </a:rPr>
              <a:t>μ</a:t>
            </a:r>
            <a:r>
              <a:rPr b="1" i="0" lang="en-US" sz="2800" u="none" cap="none" strike="noStrike">
                <a:solidFill>
                  <a:schemeClr val="dk1"/>
                </a:solidFill>
                <a:latin typeface="Arial"/>
                <a:ea typeface="Arial"/>
                <a:cs typeface="Arial"/>
                <a:sym typeface="Arial"/>
              </a:rPr>
              <a:t> = population mean</a:t>
            </a:r>
          </a:p>
          <a:p>
            <a:pPr indent="-914400" lvl="0" marL="914400" marR="0" rtl="0" algn="l">
              <a:lnSpc>
                <a:spcPct val="100000"/>
              </a:lnSpc>
              <a:spcBef>
                <a:spcPts val="42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   = sample mean</a:t>
            </a:r>
          </a:p>
          <a:p>
            <a:pPr indent="-914400" lvl="0" marL="914400" marR="0" rtl="0" algn="l">
              <a:lnSpc>
                <a:spcPct val="100000"/>
              </a:lnSpc>
              <a:spcBef>
                <a:spcPts val="420"/>
              </a:spcBef>
              <a:spcAft>
                <a:spcPts val="0"/>
              </a:spcAft>
              <a:buClr>
                <a:schemeClr val="accent2"/>
              </a:buClr>
              <a:buSzPct val="25000"/>
              <a:buFont typeface="Arial"/>
              <a:buNone/>
            </a:pPr>
            <a:r>
              <a:rPr b="1" i="1" lang="en-US" sz="2800" u="none" cap="none" strike="noStrike">
                <a:solidFill>
                  <a:schemeClr val="dk1"/>
                </a:solidFill>
                <a:latin typeface="Arial"/>
                <a:ea typeface="Arial"/>
                <a:cs typeface="Arial"/>
                <a:sym typeface="Arial"/>
              </a:rPr>
              <a:t>s</a:t>
            </a:r>
            <a:r>
              <a:rPr b="1" i="0" lang="en-US" sz="2800" u="none" cap="none" strike="noStrike">
                <a:solidFill>
                  <a:schemeClr val="dk1"/>
                </a:solidFill>
                <a:latin typeface="Arial"/>
                <a:ea typeface="Arial"/>
                <a:cs typeface="Arial"/>
                <a:sym typeface="Arial"/>
              </a:rPr>
              <a:t> = sample standard deviation</a:t>
            </a:r>
          </a:p>
          <a:p>
            <a:pPr indent="-914400" lvl="0" marL="914400" marR="0" rtl="0" algn="l">
              <a:lnSpc>
                <a:spcPct val="100000"/>
              </a:lnSpc>
              <a:spcBef>
                <a:spcPts val="420"/>
              </a:spcBef>
              <a:spcAft>
                <a:spcPts val="0"/>
              </a:spcAft>
              <a:buClr>
                <a:schemeClr val="accent2"/>
              </a:buClr>
              <a:buSzPct val="25000"/>
              <a:buFont typeface="Arial"/>
              <a:buNone/>
            </a:pP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number of sample values</a:t>
            </a:r>
          </a:p>
          <a:p>
            <a:pPr indent="-914400" lvl="0" marL="914400" marR="0" rtl="0" algn="l">
              <a:lnSpc>
                <a:spcPct val="100000"/>
              </a:lnSpc>
              <a:spcBef>
                <a:spcPts val="420"/>
              </a:spcBef>
              <a:spcAft>
                <a:spcPts val="0"/>
              </a:spcAft>
              <a:buClr>
                <a:schemeClr val="accent2"/>
              </a:buClr>
              <a:buSzPct val="25000"/>
              <a:buFont typeface="Arial"/>
              <a:buNone/>
            </a:pPr>
            <a:r>
              <a:rPr b="1" i="1" lang="en-US" sz="2800" u="none" cap="none" strike="noStrike">
                <a:solidFill>
                  <a:schemeClr val="dk1"/>
                </a:solidFill>
                <a:latin typeface="Arial"/>
                <a:ea typeface="Arial"/>
                <a:cs typeface="Arial"/>
                <a:sym typeface="Arial"/>
              </a:rPr>
              <a:t>E</a:t>
            </a:r>
            <a:r>
              <a:rPr b="1" i="0" lang="en-US" sz="2800" u="none" cap="none" strike="noStrike">
                <a:solidFill>
                  <a:schemeClr val="dk1"/>
                </a:solidFill>
                <a:latin typeface="Arial"/>
                <a:ea typeface="Arial"/>
                <a:cs typeface="Arial"/>
                <a:sym typeface="Arial"/>
              </a:rPr>
              <a:t> = margin of error</a:t>
            </a:r>
          </a:p>
          <a:p>
            <a:pPr indent="-914400" lvl="0" marL="914400" marR="0" rtl="0" algn="l">
              <a:lnSpc>
                <a:spcPct val="100000"/>
              </a:lnSpc>
              <a:spcBef>
                <a:spcPts val="420"/>
              </a:spcBef>
              <a:spcAft>
                <a:spcPts val="420"/>
              </a:spcAft>
              <a:buClr>
                <a:schemeClr val="accent2"/>
              </a:buClr>
              <a:buSzPct val="25000"/>
              <a:buFont typeface="Arial"/>
              <a:buNone/>
            </a:pPr>
            <a:r>
              <a:rPr b="1" i="1" lang="en-US" sz="2800" u="none" cap="none" strike="noStrike">
                <a:solidFill>
                  <a:schemeClr val="dk1"/>
                </a:solidFill>
                <a:latin typeface="Arial"/>
                <a:ea typeface="Arial"/>
                <a:cs typeface="Arial"/>
                <a:sym typeface="Arial"/>
              </a:rPr>
              <a:t>t</a:t>
            </a:r>
            <a:r>
              <a:rPr b="1" baseline="-25000" i="1" lang="en-US" sz="2800" u="none" cap="none" strike="noStrike">
                <a:solidFill>
                  <a:schemeClr val="dk1"/>
                </a:solidFill>
                <a:latin typeface="Noto Symbol"/>
                <a:ea typeface="Noto Symbol"/>
                <a:cs typeface="Noto Symbol"/>
                <a:sym typeface="Noto Symbol"/>
              </a:rPr>
              <a:t>α</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critical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value separating an area of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/2 in the right tail of the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distribution</a:t>
            </a:r>
          </a:p>
        </p:txBody>
      </p:sp>
      <p:sp>
        <p:nvSpPr>
          <p:cNvPr id="803" name="Shape 803"/>
          <p:cNvSpPr txBox="1"/>
          <p:nvPr>
            <p:ph type="title"/>
          </p:nvPr>
        </p:nvSpPr>
        <p:spPr>
          <a:xfrm>
            <a:off x="344487" y="185736"/>
            <a:ext cx="8435975" cy="75723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a:t>
            </a:r>
          </a:p>
        </p:txBody>
      </p:sp>
      <p:sp>
        <p:nvSpPr>
          <p:cNvPr id="804" name="Shape 804"/>
          <p:cNvSpPr txBox="1"/>
          <p:nvPr/>
        </p:nvSpPr>
        <p:spPr>
          <a:xfrm>
            <a:off x="822325" y="1516062"/>
            <a:ext cx="3382961" cy="161607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805" name="Shape 805"/>
          <p:cNvPicPr preferRelativeResize="0"/>
          <p:nvPr/>
        </p:nvPicPr>
        <p:blipFill rotWithShape="1">
          <a:blip r:embed="rId3">
            <a:alphaModFix/>
          </a:blip>
          <a:srcRect b="0" l="0" r="0" t="0"/>
          <a:stretch/>
        </p:blipFill>
        <p:spPr>
          <a:xfrm>
            <a:off x="733425" y="2282825"/>
            <a:ext cx="254000" cy="317500"/>
          </a:xfrm>
          <a:prstGeom prst="rect">
            <a:avLst/>
          </a:prstGeom>
          <a:noFill/>
          <a:ln>
            <a:noFill/>
          </a:ln>
        </p:spPr>
      </p:pic>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09" name="Shape 809"/>
        <p:cNvGrpSpPr/>
        <p:nvPr/>
      </p:nvGrpSpPr>
      <p:grpSpPr>
        <a:xfrm>
          <a:off x="0" y="0"/>
          <a:ext cx="0" cy="0"/>
          <a:chOff x="0" y="0"/>
          <a:chExt cx="0" cy="0"/>
        </a:xfrm>
      </p:grpSpPr>
      <p:grpSp>
        <p:nvGrpSpPr>
          <p:cNvPr id="810" name="Shape 810"/>
          <p:cNvGrpSpPr/>
          <p:nvPr/>
        </p:nvGrpSpPr>
        <p:grpSpPr>
          <a:xfrm>
            <a:off x="2076449" y="3235325"/>
            <a:ext cx="3867150" cy="1141412"/>
            <a:chOff x="1979611" y="3806825"/>
            <a:chExt cx="3867150" cy="1141412"/>
          </a:xfrm>
        </p:grpSpPr>
        <p:sp>
          <p:nvSpPr>
            <p:cNvPr id="811" name="Shape 811"/>
            <p:cNvSpPr txBox="1"/>
            <p:nvPr/>
          </p:nvSpPr>
          <p:spPr>
            <a:xfrm>
              <a:off x="1979611" y="3941762"/>
              <a:ext cx="1146174"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where </a:t>
              </a:r>
            </a:p>
          </p:txBody>
        </p:sp>
        <p:sp>
          <p:nvSpPr>
            <p:cNvPr id="812" name="Shape 812"/>
            <p:cNvSpPr txBox="1"/>
            <p:nvPr/>
          </p:nvSpPr>
          <p:spPr>
            <a:xfrm>
              <a:off x="3228975" y="3902075"/>
              <a:ext cx="1785937"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E</a:t>
              </a:r>
              <a:r>
                <a:rPr b="1" i="0" lang="en-US" sz="4000" u="none" cap="none" strike="noStrike">
                  <a:solidFill>
                    <a:schemeClr val="dk1"/>
                  </a:solidFill>
                  <a:latin typeface="Arial"/>
                  <a:ea typeface="Arial"/>
                  <a:cs typeface="Arial"/>
                  <a:sym typeface="Arial"/>
                </a:rPr>
                <a:t> = </a:t>
              </a:r>
              <a:r>
                <a:rPr b="1" i="1" lang="en-US" sz="4000" u="none" cap="none" strike="noStrike">
                  <a:solidFill>
                    <a:schemeClr val="dk1"/>
                  </a:solidFill>
                  <a:latin typeface="Arial"/>
                  <a:ea typeface="Arial"/>
                  <a:cs typeface="Arial"/>
                  <a:sym typeface="Arial"/>
                </a:rPr>
                <a:t>t</a:t>
              </a:r>
              <a:r>
                <a:rPr b="1" baseline="-25000" i="1" lang="en-US" sz="4400" u="none" cap="none" strike="noStrike">
                  <a:solidFill>
                    <a:schemeClr val="dk1"/>
                  </a:solidFill>
                  <a:latin typeface="Noto Symbol"/>
                  <a:ea typeface="Noto Symbol"/>
                  <a:cs typeface="Noto Symbol"/>
                  <a:sym typeface="Noto Symbol"/>
                </a:rPr>
                <a:t>α</a:t>
              </a:r>
              <a:r>
                <a:rPr b="1" baseline="-25000" i="0" lang="en-US" sz="4000" u="none" cap="none" strike="noStrike">
                  <a:solidFill>
                    <a:schemeClr val="dk1"/>
                  </a:solidFill>
                  <a:latin typeface="Arial"/>
                  <a:ea typeface="Arial"/>
                  <a:cs typeface="Arial"/>
                  <a:sym typeface="Arial"/>
                </a:rPr>
                <a:t>/2</a:t>
              </a:r>
            </a:p>
          </p:txBody>
        </p:sp>
        <p:grpSp>
          <p:nvGrpSpPr>
            <p:cNvPr id="813" name="Shape 813"/>
            <p:cNvGrpSpPr/>
            <p:nvPr/>
          </p:nvGrpSpPr>
          <p:grpSpPr>
            <a:xfrm>
              <a:off x="5054600" y="3806825"/>
              <a:ext cx="792162" cy="1141412"/>
              <a:chOff x="5054600" y="3806825"/>
              <a:chExt cx="792162" cy="1141412"/>
            </a:xfrm>
          </p:grpSpPr>
          <p:cxnSp>
            <p:nvCxnSpPr>
              <p:cNvPr id="814" name="Shape 814"/>
              <p:cNvCxnSpPr/>
              <p:nvPr/>
            </p:nvCxnSpPr>
            <p:spPr>
              <a:xfrm>
                <a:off x="5054600" y="4310062"/>
                <a:ext cx="792162" cy="0"/>
              </a:xfrm>
              <a:prstGeom prst="straightConnector1">
                <a:avLst/>
              </a:prstGeom>
              <a:noFill/>
              <a:ln cap="rnd" cmpd="sng" w="25400">
                <a:solidFill>
                  <a:schemeClr val="dk1"/>
                </a:solidFill>
                <a:prstDash val="solid"/>
                <a:miter/>
                <a:headEnd len="med" w="med" type="none"/>
                <a:tailEnd len="med" w="med" type="none"/>
              </a:ln>
            </p:spPr>
          </p:cxnSp>
          <p:grpSp>
            <p:nvGrpSpPr>
              <p:cNvPr id="815" name="Shape 815"/>
              <p:cNvGrpSpPr/>
              <p:nvPr/>
            </p:nvGrpSpPr>
            <p:grpSpPr>
              <a:xfrm>
                <a:off x="5072062" y="4310062"/>
                <a:ext cx="717549" cy="638174"/>
                <a:chOff x="5072062" y="4310062"/>
                <a:chExt cx="717549" cy="638174"/>
              </a:xfrm>
            </p:grpSpPr>
            <p:grpSp>
              <p:nvGrpSpPr>
                <p:cNvPr id="816" name="Shape 816"/>
                <p:cNvGrpSpPr/>
                <p:nvPr/>
              </p:nvGrpSpPr>
              <p:grpSpPr>
                <a:xfrm>
                  <a:off x="5072062" y="4310062"/>
                  <a:ext cx="717549" cy="638174"/>
                  <a:chOff x="5072062" y="4310062"/>
                  <a:chExt cx="717549" cy="638174"/>
                </a:xfrm>
              </p:grpSpPr>
              <p:sp>
                <p:nvSpPr>
                  <p:cNvPr id="817" name="Shape 817"/>
                  <p:cNvSpPr/>
                  <p:nvPr/>
                </p:nvSpPr>
                <p:spPr>
                  <a:xfrm>
                    <a:off x="5072062" y="4572000"/>
                    <a:ext cx="71436" cy="111125"/>
                  </a:xfrm>
                  <a:custGeom>
                    <a:pathLst>
                      <a:path extrusionOk="0" h="70" w="45">
                        <a:moveTo>
                          <a:pt x="0" y="70"/>
                        </a:moveTo>
                        <a:lnTo>
                          <a:pt x="45"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cxnSp>
                <p:nvCxnSpPr>
                  <p:cNvPr id="818" name="Shape 818"/>
                  <p:cNvCxnSpPr/>
                  <p:nvPr/>
                </p:nvCxnSpPr>
                <p:spPr>
                  <a:xfrm>
                    <a:off x="5149850" y="4559300"/>
                    <a:ext cx="44450" cy="252412"/>
                  </a:xfrm>
                  <a:prstGeom prst="straightConnector1">
                    <a:avLst/>
                  </a:prstGeom>
                  <a:noFill/>
                  <a:ln cap="rnd" cmpd="sng" w="25400">
                    <a:solidFill>
                      <a:schemeClr val="dk1"/>
                    </a:solidFill>
                    <a:prstDash val="solid"/>
                    <a:miter/>
                    <a:headEnd len="med" w="med" type="none"/>
                    <a:tailEnd len="med" w="med" type="none"/>
                  </a:ln>
                </p:spPr>
              </p:cxnSp>
              <p:sp>
                <p:nvSpPr>
                  <p:cNvPr id="819" name="Shape 819"/>
                  <p:cNvSpPr/>
                  <p:nvPr/>
                </p:nvSpPr>
                <p:spPr>
                  <a:xfrm>
                    <a:off x="5189537" y="4389437"/>
                    <a:ext cx="122237" cy="395287"/>
                  </a:xfrm>
                  <a:custGeom>
                    <a:pathLst>
                      <a:path extrusionOk="0" h="249" w="77">
                        <a:moveTo>
                          <a:pt x="0" y="249"/>
                        </a:moveTo>
                        <a:lnTo>
                          <a:pt x="77" y="0"/>
                        </a:lnTo>
                      </a:path>
                    </a:pathLst>
                  </a:custGeom>
                  <a:noFill/>
                  <a:ln cap="rnd"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20" name="Shape 820"/>
                  <p:cNvSpPr txBox="1"/>
                  <p:nvPr/>
                </p:nvSpPr>
                <p:spPr>
                  <a:xfrm>
                    <a:off x="5299075" y="4310062"/>
                    <a:ext cx="490537"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4000" u="none" cap="none" strike="noStrike">
                        <a:solidFill>
                          <a:schemeClr val="dk1"/>
                        </a:solidFill>
                        <a:latin typeface="Arial"/>
                        <a:ea typeface="Arial"/>
                        <a:cs typeface="Arial"/>
                        <a:sym typeface="Arial"/>
                      </a:rPr>
                      <a:t>n</a:t>
                    </a:r>
                  </a:p>
                </p:txBody>
              </p:sp>
            </p:grpSp>
            <p:cxnSp>
              <p:nvCxnSpPr>
                <p:cNvPr id="821" name="Shape 821"/>
                <p:cNvCxnSpPr/>
                <p:nvPr/>
              </p:nvCxnSpPr>
              <p:spPr>
                <a:xfrm>
                  <a:off x="5297487" y="4400550"/>
                  <a:ext cx="461961" cy="0"/>
                </a:xfrm>
                <a:prstGeom prst="straightConnector1">
                  <a:avLst/>
                </a:prstGeom>
                <a:noFill/>
                <a:ln cap="rnd" cmpd="sng" w="25400">
                  <a:solidFill>
                    <a:schemeClr val="dk1"/>
                  </a:solidFill>
                  <a:prstDash val="solid"/>
                  <a:miter/>
                  <a:headEnd len="med" w="med" type="none"/>
                  <a:tailEnd len="med" w="med" type="none"/>
                </a:ln>
              </p:spPr>
            </p:cxnSp>
          </p:grpSp>
          <p:sp>
            <p:nvSpPr>
              <p:cNvPr id="822" name="Shape 822"/>
              <p:cNvSpPr txBox="1"/>
              <p:nvPr/>
            </p:nvSpPr>
            <p:spPr>
              <a:xfrm>
                <a:off x="5216525" y="3806825"/>
                <a:ext cx="434974" cy="582612"/>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1" lang="en-US" sz="3600" u="none" cap="none" strike="noStrike">
                    <a:solidFill>
                      <a:schemeClr val="dk1"/>
                    </a:solidFill>
                    <a:latin typeface="Arial"/>
                    <a:ea typeface="Arial"/>
                    <a:cs typeface="Arial"/>
                    <a:sym typeface="Arial"/>
                  </a:rPr>
                  <a:t>s</a:t>
                </a:r>
              </a:p>
            </p:txBody>
          </p:sp>
        </p:grpSp>
      </p:grpSp>
      <p:grpSp>
        <p:nvGrpSpPr>
          <p:cNvPr id="823" name="Shape 823"/>
          <p:cNvGrpSpPr/>
          <p:nvPr/>
        </p:nvGrpSpPr>
        <p:grpSpPr>
          <a:xfrm>
            <a:off x="2071686" y="2158999"/>
            <a:ext cx="5022850" cy="857250"/>
            <a:chOff x="1690686" y="2557461"/>
            <a:chExt cx="5022850" cy="857250"/>
          </a:xfrm>
        </p:grpSpPr>
        <p:sp>
          <p:nvSpPr>
            <p:cNvPr id="824" name="Shape 824"/>
            <p:cNvSpPr txBox="1"/>
            <p:nvPr/>
          </p:nvSpPr>
          <p:spPr>
            <a:xfrm>
              <a:off x="1690686" y="2557461"/>
              <a:ext cx="5022850" cy="857250"/>
            </a:xfrm>
            <a:prstGeom prst="rect">
              <a:avLst/>
            </a:prstGeom>
            <a:noFill/>
            <a:ln>
              <a:noFill/>
            </a:ln>
          </p:spPr>
          <p:txBody>
            <a:bodyPr anchorCtr="0" anchor="t" bIns="44450" lIns="90475" rIns="90475" tIns="44450">
              <a:noAutofit/>
            </a:bodyPr>
            <a:lstStyle/>
            <a:p>
              <a:pPr indent="0" lvl="0" marL="0" marR="0" rtl="0" algn="l">
                <a:lnSpc>
                  <a:spcPct val="105000"/>
                </a:lnSpc>
                <a:spcBef>
                  <a:spcPts val="0"/>
                </a:spcBef>
                <a:spcAft>
                  <a:spcPts val="0"/>
                </a:spcAft>
                <a:buClr>
                  <a:schemeClr val="hlink"/>
                </a:buClr>
                <a:buSzPct val="25000"/>
                <a:buFont typeface="Arial"/>
                <a:buNone/>
              </a:pPr>
              <a:r>
                <a:rPr b="1" i="1" lang="en-US" sz="4800" u="none" cap="none" strike="noStrike">
                  <a:solidFill>
                    <a:schemeClr val="hlink"/>
                  </a:solidFill>
                  <a:latin typeface="Arial"/>
                  <a:ea typeface="Arial"/>
                  <a:cs typeface="Arial"/>
                  <a:sym typeface="Arial"/>
                </a:rPr>
                <a:t>x</a:t>
              </a:r>
              <a:r>
                <a:rPr b="1" i="1" lang="en-US" sz="4800" u="none" cap="none" strike="noStrike">
                  <a:solidFill>
                    <a:schemeClr val="hlink"/>
                  </a:solidFill>
                  <a:latin typeface="Times New Roman"/>
                  <a:ea typeface="Times New Roman"/>
                  <a:cs typeface="Times New Roman"/>
                  <a:sym typeface="Times New Roman"/>
                </a:rPr>
                <a:t> – </a:t>
              </a:r>
              <a:r>
                <a:rPr b="1" i="1" lang="en-US" sz="4800" u="none" cap="none" strike="noStrike">
                  <a:solidFill>
                    <a:schemeClr val="hlink"/>
                  </a:solidFill>
                  <a:latin typeface="Arial"/>
                  <a:ea typeface="Arial"/>
                  <a:cs typeface="Arial"/>
                  <a:sym typeface="Arial"/>
                </a:rPr>
                <a:t>E</a:t>
              </a:r>
              <a:r>
                <a:rPr b="1" i="0" lang="en-US" sz="4800" u="none" cap="none" strike="noStrike">
                  <a:solidFill>
                    <a:schemeClr val="hlink"/>
                  </a:solidFill>
                  <a:latin typeface="Arial"/>
                  <a:ea typeface="Arial"/>
                  <a:cs typeface="Arial"/>
                  <a:sym typeface="Arial"/>
                </a:rPr>
                <a:t>  &lt; </a:t>
              </a:r>
              <a:r>
                <a:rPr b="1" i="1" lang="en-US" sz="4800" u="none" cap="none" strike="noStrike">
                  <a:solidFill>
                    <a:schemeClr val="hlink"/>
                  </a:solidFill>
                  <a:latin typeface="Times New Roman"/>
                  <a:ea typeface="Times New Roman"/>
                  <a:cs typeface="Times New Roman"/>
                  <a:sym typeface="Times New Roman"/>
                </a:rPr>
                <a:t>µ</a:t>
              </a:r>
              <a:r>
                <a:rPr b="1" i="0" lang="en-US" sz="4800" u="none" cap="none" strike="noStrike">
                  <a:solidFill>
                    <a:schemeClr val="hlink"/>
                  </a:solidFill>
                  <a:latin typeface="Arial"/>
                  <a:ea typeface="Arial"/>
                  <a:cs typeface="Arial"/>
                  <a:sym typeface="Arial"/>
                </a:rPr>
                <a:t> &lt; </a:t>
              </a:r>
              <a:r>
                <a:rPr b="1" i="1" lang="en-US" sz="4800" u="none" cap="none" strike="noStrike">
                  <a:solidFill>
                    <a:schemeClr val="hlink"/>
                  </a:solidFill>
                  <a:latin typeface="Arial"/>
                  <a:ea typeface="Arial"/>
                  <a:cs typeface="Arial"/>
                  <a:sym typeface="Arial"/>
                </a:rPr>
                <a:t>x</a:t>
              </a:r>
              <a:r>
                <a:rPr b="1" i="1" lang="en-US" sz="4800" u="none" cap="none" strike="noStrike">
                  <a:solidFill>
                    <a:schemeClr val="hlink"/>
                  </a:solidFill>
                  <a:latin typeface="Times New Roman"/>
                  <a:ea typeface="Times New Roman"/>
                  <a:cs typeface="Times New Roman"/>
                  <a:sym typeface="Times New Roman"/>
                </a:rPr>
                <a:t>  </a:t>
              </a:r>
              <a:r>
                <a:rPr b="1" i="0" lang="en-US" sz="4800" u="none" cap="none" strike="noStrike">
                  <a:solidFill>
                    <a:schemeClr val="hlink"/>
                  </a:solidFill>
                  <a:latin typeface="Arial"/>
                  <a:ea typeface="Arial"/>
                  <a:cs typeface="Arial"/>
                  <a:sym typeface="Arial"/>
                </a:rPr>
                <a:t>+ </a:t>
              </a:r>
              <a:r>
                <a:rPr b="1" i="1" lang="en-US" sz="4800" u="none" cap="none" strike="noStrike">
                  <a:solidFill>
                    <a:schemeClr val="hlink"/>
                  </a:solidFill>
                  <a:latin typeface="Arial"/>
                  <a:ea typeface="Arial"/>
                  <a:cs typeface="Arial"/>
                  <a:sym typeface="Arial"/>
                </a:rPr>
                <a:t>E</a:t>
              </a:r>
            </a:p>
          </p:txBody>
        </p:sp>
        <p:sp>
          <p:nvSpPr>
            <p:cNvPr id="825" name="Shape 825"/>
            <p:cNvSpPr/>
            <p:nvPr/>
          </p:nvSpPr>
          <p:spPr>
            <a:xfrm>
              <a:off x="1843086" y="2822575"/>
              <a:ext cx="274637" cy="4761"/>
            </a:xfrm>
            <a:custGeom>
              <a:pathLst>
                <a:path extrusionOk="0" h="3" w="173">
                  <a:moveTo>
                    <a:pt x="0" y="0"/>
                  </a:moveTo>
                  <a:lnTo>
                    <a:pt x="173" y="3"/>
                  </a:lnTo>
                </a:path>
              </a:pathLst>
            </a:custGeom>
            <a:noFill/>
            <a:ln cap="rnd" cmpd="sng" w="50800">
              <a:solidFill>
                <a:schemeClr val="hlink"/>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26" name="Shape 826"/>
            <p:cNvSpPr/>
            <p:nvPr/>
          </p:nvSpPr>
          <p:spPr>
            <a:xfrm>
              <a:off x="5033962" y="2847975"/>
              <a:ext cx="277811" cy="1586"/>
            </a:xfrm>
            <a:custGeom>
              <a:pathLst>
                <a:path extrusionOk="0" h="1" w="175">
                  <a:moveTo>
                    <a:pt x="0" y="0"/>
                  </a:moveTo>
                  <a:lnTo>
                    <a:pt x="175" y="1"/>
                  </a:lnTo>
                </a:path>
              </a:pathLst>
            </a:custGeom>
            <a:noFill/>
            <a:ln cap="rnd" cmpd="sng" w="50800">
              <a:solidFill>
                <a:schemeClr val="hlink"/>
              </a:solidFill>
              <a:prstDash val="solid"/>
              <a:round/>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sp>
        <p:nvSpPr>
          <p:cNvPr id="827" name="Shape 827"/>
          <p:cNvSpPr txBox="1"/>
          <p:nvPr>
            <p:ph idx="1" type="body"/>
          </p:nvPr>
        </p:nvSpPr>
        <p:spPr>
          <a:xfrm>
            <a:off x="1670050" y="4632325"/>
            <a:ext cx="5873749" cy="401637"/>
          </a:xfrm>
          <a:prstGeom prst="rect">
            <a:avLst/>
          </a:prstGeom>
          <a:noFill/>
          <a:ln>
            <a:noFill/>
          </a:ln>
        </p:spPr>
        <p:txBody>
          <a:bodyPr anchorCtr="0" anchor="t" bIns="44450" lIns="90475" rIns="90475" tIns="44450">
            <a:noAutofit/>
          </a:bodyPr>
          <a:lstStyle/>
          <a:p>
            <a:pPr indent="-342900" lvl="0" marL="342900" marR="0" rtl="0" algn="l">
              <a:lnSpc>
                <a:spcPct val="90000"/>
              </a:lnSpc>
              <a:spcBef>
                <a:spcPts val="0"/>
              </a:spcBef>
              <a:spcAft>
                <a:spcPts val="0"/>
              </a:spcAft>
              <a:buClr>
                <a:schemeClr val="accent2"/>
              </a:buClr>
              <a:buSzPct val="25000"/>
              <a:buFont typeface="Arial"/>
              <a:buNone/>
            </a:pPr>
            <a:r>
              <a:rPr b="1" i="1" lang="en-US" sz="3200" u="none" cap="none" strike="noStrike">
                <a:solidFill>
                  <a:schemeClr val="dk1"/>
                </a:solidFill>
                <a:latin typeface="Arial"/>
                <a:ea typeface="Arial"/>
                <a:cs typeface="Arial"/>
                <a:sym typeface="Arial"/>
              </a:rPr>
              <a:t>t</a:t>
            </a:r>
            <a:r>
              <a:rPr b="1" baseline="-25000" i="1" lang="en-US" sz="3600" u="none" cap="none" strike="noStrike">
                <a:solidFill>
                  <a:schemeClr val="dk1"/>
                </a:solidFill>
                <a:latin typeface="Noto Symbol"/>
                <a:ea typeface="Noto Symbol"/>
                <a:cs typeface="Noto Symbol"/>
                <a:sym typeface="Noto Symbol"/>
              </a:rPr>
              <a:t>α</a:t>
            </a:r>
            <a:r>
              <a:rPr b="1" baseline="-25000" i="0" lang="en-US" sz="3200" u="none" cap="none" strike="noStrike">
                <a:solidFill>
                  <a:schemeClr val="dk1"/>
                </a:solidFill>
                <a:latin typeface="Arial"/>
                <a:ea typeface="Arial"/>
                <a:cs typeface="Arial"/>
                <a:sym typeface="Arial"/>
              </a:rPr>
              <a:t>/2</a:t>
            </a:r>
            <a:r>
              <a:rPr b="1" i="0" lang="en-US" sz="3200" u="none" cap="none" strike="noStrike">
                <a:solidFill>
                  <a:schemeClr val="dk1"/>
                </a:solidFill>
                <a:latin typeface="Arial"/>
                <a:ea typeface="Arial"/>
                <a:cs typeface="Arial"/>
                <a:sym typeface="Arial"/>
              </a:rPr>
              <a:t> found in Table A-3</a:t>
            </a:r>
          </a:p>
        </p:txBody>
      </p:sp>
      <p:sp>
        <p:nvSpPr>
          <p:cNvPr id="828" name="Shape 828"/>
          <p:cNvSpPr txBox="1"/>
          <p:nvPr>
            <p:ph type="title"/>
          </p:nvPr>
        </p:nvSpPr>
        <p:spPr>
          <a:xfrm>
            <a:off x="209550" y="295275"/>
            <a:ext cx="875664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Confidence Interval for the Estimate of </a:t>
            </a:r>
            <a:r>
              <a:rPr b="1" i="1" lang="en-US" sz="4000" u="none" cap="none" strike="noStrike">
                <a:solidFill>
                  <a:srgbClr val="008000"/>
                </a:solidFill>
                <a:latin typeface="Arial"/>
                <a:ea typeface="Arial"/>
                <a:cs typeface="Arial"/>
                <a:sym typeface="Arial"/>
              </a:rPr>
              <a:t>μ </a:t>
            </a:r>
            <a:r>
              <a:rPr b="1" i="0" lang="en-US" sz="4000" u="none" cap="none" strike="noStrike">
                <a:solidFill>
                  <a:srgbClr val="008000"/>
                </a:solidFill>
                <a:latin typeface="Arial"/>
                <a:ea typeface="Arial"/>
                <a:cs typeface="Arial"/>
                <a:sym typeface="Arial"/>
              </a:rPr>
              <a:t>(With </a:t>
            </a:r>
            <a:r>
              <a:rPr b="1" i="1" lang="en-US" sz="4000" u="none" cap="none" strike="noStrike">
                <a:solidFill>
                  <a:srgbClr val="008000"/>
                </a:solidFill>
                <a:latin typeface="Arial"/>
                <a:ea typeface="Arial"/>
                <a:cs typeface="Arial"/>
                <a:sym typeface="Arial"/>
              </a:rPr>
              <a:t>σ</a:t>
            </a:r>
            <a:r>
              <a:rPr b="1" i="0" lang="en-US" sz="4000" u="none" cap="none" strike="noStrike">
                <a:solidFill>
                  <a:srgbClr val="008000"/>
                </a:solidFill>
                <a:latin typeface="Arial"/>
                <a:ea typeface="Arial"/>
                <a:cs typeface="Arial"/>
                <a:sym typeface="Arial"/>
              </a:rPr>
              <a:t> Not Known)</a:t>
            </a:r>
          </a:p>
        </p:txBody>
      </p:sp>
      <p:sp>
        <p:nvSpPr>
          <p:cNvPr id="829" name="Shape 829"/>
          <p:cNvSpPr txBox="1"/>
          <p:nvPr/>
        </p:nvSpPr>
        <p:spPr>
          <a:xfrm>
            <a:off x="6629400" y="3438525"/>
            <a:ext cx="1735136" cy="5191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df =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1</a:t>
            </a:r>
          </a:p>
        </p:txBody>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33" name="Shape 833"/>
        <p:cNvGrpSpPr/>
        <p:nvPr/>
      </p:nvGrpSpPr>
      <p:grpSpPr>
        <a:xfrm>
          <a:off x="0" y="0"/>
          <a:ext cx="0" cy="0"/>
          <a:chOff x="0" y="0"/>
          <a:chExt cx="0" cy="0"/>
        </a:xfrm>
      </p:grpSpPr>
      <p:sp>
        <p:nvSpPr>
          <p:cNvPr id="834" name="Shape 834"/>
          <p:cNvSpPr txBox="1"/>
          <p:nvPr/>
        </p:nvSpPr>
        <p:spPr>
          <a:xfrm>
            <a:off x="374650" y="2498725"/>
            <a:ext cx="8480424" cy="1193800"/>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980"/>
              </a:spcAft>
              <a:buClr>
                <a:schemeClr val="dk1"/>
              </a:buClr>
              <a:buSzPct val="25000"/>
              <a:buFont typeface="Arial"/>
              <a:buNone/>
            </a:pPr>
            <a:r>
              <a:rPr b="1" i="0" lang="en-US" sz="2200" u="none" cap="none" strike="noStrike">
                <a:solidFill>
                  <a:schemeClr val="dk1"/>
                </a:solidFill>
                <a:latin typeface="Arial"/>
                <a:ea typeface="Arial"/>
                <a:cs typeface="Arial"/>
                <a:sym typeface="Arial"/>
              </a:rPr>
              <a:t>2. Using </a:t>
            </a:r>
            <a:r>
              <a:rPr b="1" i="1" lang="en-US" sz="2200" u="none" cap="none" strike="noStrike">
                <a:solidFill>
                  <a:schemeClr val="dk1"/>
                </a:solidFill>
                <a:latin typeface="Arial"/>
                <a:ea typeface="Arial"/>
                <a:cs typeface="Arial"/>
                <a:sym typeface="Arial"/>
              </a:rPr>
              <a:t>n </a:t>
            </a:r>
            <a:r>
              <a:rPr b="1" i="0" lang="en-US" sz="2200" u="none" cap="none" strike="noStrike">
                <a:solidFill>
                  <a:schemeClr val="dk1"/>
                </a:solidFill>
                <a:latin typeface="Arial"/>
                <a:ea typeface="Arial"/>
                <a:cs typeface="Arial"/>
                <a:sym typeface="Arial"/>
              </a:rPr>
              <a:t>– 1 degrees of freedom, refer to Table A-3 or use technology to find the critical value </a:t>
            </a:r>
            <a:r>
              <a:rPr b="1" i="1" lang="en-US" sz="2200" u="none" cap="none" strike="noStrike">
                <a:solidFill>
                  <a:schemeClr val="dk1"/>
                </a:solidFill>
                <a:latin typeface="Arial"/>
                <a:ea typeface="Arial"/>
                <a:cs typeface="Arial"/>
                <a:sym typeface="Arial"/>
              </a:rPr>
              <a:t>t</a:t>
            </a:r>
            <a:r>
              <a:rPr b="1" baseline="-25000" i="1" lang="en-US" sz="2800" u="none" cap="none" strike="noStrike">
                <a:solidFill>
                  <a:schemeClr val="dk1"/>
                </a:solidFill>
                <a:latin typeface="Noto Symbol"/>
                <a:ea typeface="Noto Symbol"/>
                <a:cs typeface="Noto Symbol"/>
                <a:sym typeface="Noto Symbol"/>
              </a:rPr>
              <a:t>α</a:t>
            </a:r>
            <a:r>
              <a:rPr b="1" baseline="-25000" i="0" lang="en-US" sz="2800" u="none" cap="none" strike="noStrike">
                <a:solidFill>
                  <a:schemeClr val="dk1"/>
                </a:solidFill>
                <a:latin typeface="Noto Symbol"/>
                <a:ea typeface="Noto Symbol"/>
                <a:cs typeface="Noto Symbol"/>
                <a:sym typeface="Noto Symbol"/>
              </a:rPr>
              <a:t>/</a:t>
            </a:r>
            <a:r>
              <a:rPr b="1" baseline="-25000" i="0" lang="en-US" sz="2400" u="none" cap="none" strike="noStrike">
                <a:solidFill>
                  <a:schemeClr val="dk1"/>
                </a:solidFill>
                <a:latin typeface="Arial"/>
                <a:ea typeface="Arial"/>
                <a:cs typeface="Arial"/>
                <a:sym typeface="Arial"/>
              </a:rPr>
              <a:t>2</a:t>
            </a:r>
            <a:r>
              <a:rPr b="1" i="0" lang="en-US" sz="2200" u="none" cap="none" strike="noStrike">
                <a:solidFill>
                  <a:schemeClr val="dk1"/>
                </a:solidFill>
                <a:latin typeface="Arial"/>
                <a:ea typeface="Arial"/>
                <a:cs typeface="Arial"/>
                <a:sym typeface="Arial"/>
              </a:rPr>
              <a:t> that corresponds to the desired confidence level.</a:t>
            </a:r>
          </a:p>
        </p:txBody>
      </p:sp>
      <p:sp>
        <p:nvSpPr>
          <p:cNvPr id="835" name="Shape 835"/>
          <p:cNvSpPr txBox="1"/>
          <p:nvPr>
            <p:ph type="title"/>
          </p:nvPr>
        </p:nvSpPr>
        <p:spPr>
          <a:xfrm>
            <a:off x="447675" y="355600"/>
            <a:ext cx="8515349"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400" u="none" cap="none" strike="noStrike">
                <a:solidFill>
                  <a:srgbClr val="008000"/>
                </a:solidFill>
                <a:latin typeface="Arial"/>
                <a:ea typeface="Arial"/>
                <a:cs typeface="Arial"/>
                <a:sym typeface="Arial"/>
              </a:rPr>
              <a:t>Procedure for Constructing a</a:t>
            </a:r>
            <a:br>
              <a:rPr b="1" i="0" lang="en-US" sz="3400" u="none" cap="none" strike="noStrike">
                <a:solidFill>
                  <a:srgbClr val="008000"/>
                </a:solidFill>
                <a:latin typeface="Arial"/>
                <a:ea typeface="Arial"/>
                <a:cs typeface="Arial"/>
                <a:sym typeface="Arial"/>
              </a:rPr>
            </a:br>
            <a:r>
              <a:rPr b="1" i="0" lang="en-US" sz="3400" u="none" cap="none" strike="noStrike">
                <a:solidFill>
                  <a:srgbClr val="008000"/>
                </a:solidFill>
                <a:latin typeface="Arial"/>
                <a:ea typeface="Arial"/>
                <a:cs typeface="Arial"/>
                <a:sym typeface="Arial"/>
              </a:rPr>
              <a:t>Confidence Interval for </a:t>
            </a:r>
            <a:r>
              <a:rPr b="1" i="1" lang="en-US" sz="3400" u="none" cap="none" strike="noStrike">
                <a:solidFill>
                  <a:srgbClr val="008000"/>
                </a:solidFill>
                <a:latin typeface="Arial"/>
                <a:ea typeface="Arial"/>
                <a:cs typeface="Arial"/>
                <a:sym typeface="Arial"/>
              </a:rPr>
              <a:t>µ</a:t>
            </a:r>
            <a:r>
              <a:rPr b="1" i="0" lang="en-US" sz="3400" u="none" cap="none" strike="noStrike">
                <a:solidFill>
                  <a:srgbClr val="008000"/>
                </a:solidFill>
                <a:latin typeface="Arial"/>
                <a:ea typeface="Arial"/>
                <a:cs typeface="Arial"/>
                <a:sym typeface="Arial"/>
              </a:rPr>
              <a:t>                                (With </a:t>
            </a:r>
            <a:r>
              <a:rPr b="1" i="1" lang="en-US" sz="3400" u="none" cap="none" strike="noStrike">
                <a:solidFill>
                  <a:srgbClr val="008000"/>
                </a:solidFill>
                <a:latin typeface="Arial"/>
                <a:ea typeface="Arial"/>
                <a:cs typeface="Arial"/>
                <a:sym typeface="Arial"/>
              </a:rPr>
              <a:t>σ</a:t>
            </a:r>
            <a:r>
              <a:rPr b="1" i="0" lang="en-US" sz="3400" u="none" cap="none" strike="noStrike">
                <a:solidFill>
                  <a:srgbClr val="008000"/>
                </a:solidFill>
                <a:latin typeface="Arial"/>
                <a:ea typeface="Arial"/>
                <a:cs typeface="Arial"/>
                <a:sym typeface="Arial"/>
              </a:rPr>
              <a:t> Unknown)</a:t>
            </a:r>
          </a:p>
        </p:txBody>
      </p:sp>
      <p:sp>
        <p:nvSpPr>
          <p:cNvPr id="836" name="Shape 836"/>
          <p:cNvSpPr txBox="1"/>
          <p:nvPr>
            <p:ph idx="1" type="body"/>
          </p:nvPr>
        </p:nvSpPr>
        <p:spPr>
          <a:xfrm>
            <a:off x="339725" y="1897061"/>
            <a:ext cx="8480424" cy="1193800"/>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770"/>
              </a:spcAft>
              <a:buClr>
                <a:schemeClr val="accent2"/>
              </a:buClr>
              <a:buSzPct val="25000"/>
              <a:buFont typeface="Arial"/>
              <a:buNone/>
            </a:pPr>
            <a:r>
              <a:rPr b="1" i="0" lang="en-US" sz="2200" u="none" cap="none" strike="noStrike">
                <a:solidFill>
                  <a:schemeClr val="dk1"/>
                </a:solidFill>
                <a:latin typeface="Arial"/>
                <a:ea typeface="Arial"/>
                <a:cs typeface="Arial"/>
                <a:sym typeface="Arial"/>
              </a:rPr>
              <a:t>1.  Verify that the requirements are satisfied.</a:t>
            </a:r>
          </a:p>
        </p:txBody>
      </p:sp>
      <p:grpSp>
        <p:nvGrpSpPr>
          <p:cNvPr id="837" name="Shape 837"/>
          <p:cNvGrpSpPr/>
          <p:nvPr/>
        </p:nvGrpSpPr>
        <p:grpSpPr>
          <a:xfrm>
            <a:off x="307975" y="3692525"/>
            <a:ext cx="8836024" cy="649286"/>
            <a:chOff x="307975" y="3413125"/>
            <a:chExt cx="8836024" cy="649286"/>
          </a:xfrm>
        </p:grpSpPr>
        <p:sp>
          <p:nvSpPr>
            <p:cNvPr id="838" name="Shape 838"/>
            <p:cNvSpPr txBox="1"/>
            <p:nvPr/>
          </p:nvSpPr>
          <p:spPr>
            <a:xfrm>
              <a:off x="307975" y="3413125"/>
              <a:ext cx="8836024" cy="649286"/>
            </a:xfrm>
            <a:prstGeom prst="rect">
              <a:avLst/>
            </a:prstGeom>
            <a:noFill/>
            <a:ln>
              <a:noFill/>
            </a:ln>
          </p:spPr>
          <p:txBody>
            <a:bodyPr anchorCtr="0" anchor="t" bIns="44450" lIns="90475" rIns="90475" tIns="44450">
              <a:noAutofit/>
            </a:bodyPr>
            <a:lstStyle/>
            <a:p>
              <a:pPr indent="0" lvl="0" marL="0" marR="0" rtl="0" algn="l">
                <a:lnSpc>
                  <a:spcPct val="80000"/>
                </a:lnSpc>
                <a:spcBef>
                  <a:spcPts val="0"/>
                </a:spcBef>
                <a:spcAft>
                  <a:spcPts val="1120"/>
                </a:spcAft>
                <a:buClr>
                  <a:schemeClr val="dk1"/>
                </a:buClr>
                <a:buSzPct val="25000"/>
                <a:buFont typeface="Arial"/>
                <a:buNone/>
              </a:pPr>
              <a:r>
                <a:rPr b="1" i="0" lang="en-US" sz="2600" u="none" cap="none" strike="noStrike">
                  <a:solidFill>
                    <a:schemeClr val="dk1"/>
                  </a:solidFill>
                  <a:latin typeface="Arial"/>
                  <a:ea typeface="Arial"/>
                  <a:cs typeface="Arial"/>
                  <a:sym typeface="Arial"/>
                </a:rPr>
                <a:t>3. </a:t>
              </a:r>
              <a:r>
                <a:rPr b="1" i="0" lang="en-US" sz="2400" u="none" cap="none" strike="noStrike">
                  <a:solidFill>
                    <a:schemeClr val="dk1"/>
                  </a:solidFill>
                  <a:latin typeface="Arial"/>
                  <a:ea typeface="Arial"/>
                  <a:cs typeface="Arial"/>
                  <a:sym typeface="Arial"/>
                </a:rPr>
                <a:t>Evaluate the margin of error</a:t>
              </a:r>
              <a:r>
                <a:rPr b="1" i="0" lang="en-US" sz="2600" u="none" cap="none" strike="noStrike">
                  <a:solidFill>
                    <a:schemeClr val="dk1"/>
                  </a:solidFill>
                  <a:latin typeface="Arial"/>
                  <a:ea typeface="Arial"/>
                  <a:cs typeface="Arial"/>
                  <a:sym typeface="Arial"/>
                </a:rPr>
                <a:t> </a:t>
              </a:r>
              <a:r>
                <a:rPr b="1" i="1" lang="en-US" sz="2600" u="none" cap="none" strike="noStrike">
                  <a:solidFill>
                    <a:schemeClr val="dk1"/>
                  </a:solidFill>
                  <a:latin typeface="Arial"/>
                  <a:ea typeface="Arial"/>
                  <a:cs typeface="Arial"/>
                  <a:sym typeface="Arial"/>
                </a:rPr>
                <a:t>E</a:t>
              </a:r>
              <a:r>
                <a:rPr b="1" i="0" lang="en-US" sz="2600" u="none" cap="none" strike="noStrike">
                  <a:solidFill>
                    <a:schemeClr val="dk1"/>
                  </a:solidFill>
                  <a:latin typeface="Arial"/>
                  <a:ea typeface="Arial"/>
                  <a:cs typeface="Arial"/>
                  <a:sym typeface="Arial"/>
                </a:rPr>
                <a:t> =  </a:t>
              </a:r>
              <a:r>
                <a:rPr b="1" i="1" lang="en-US" sz="2600" u="none" cap="none" strike="noStrike">
                  <a:solidFill>
                    <a:schemeClr val="dk1"/>
                  </a:solidFill>
                  <a:latin typeface="Arial"/>
                  <a:ea typeface="Arial"/>
                  <a:cs typeface="Arial"/>
                  <a:sym typeface="Arial"/>
                </a:rPr>
                <a:t>t</a:t>
              </a:r>
              <a:r>
                <a:rPr b="1" baseline="-25000" i="1" lang="en-US" sz="3200" u="none" cap="none" strike="noStrike">
                  <a:solidFill>
                    <a:schemeClr val="dk1"/>
                  </a:solidFill>
                  <a:latin typeface="Noto Symbol"/>
                  <a:ea typeface="Noto Symbol"/>
                  <a:cs typeface="Noto Symbol"/>
                  <a:sym typeface="Noto Symbol"/>
                </a:rPr>
                <a:t>α</a:t>
              </a:r>
              <a:r>
                <a:rPr b="1" baseline="-25000" i="0" lang="en-US" sz="3200" u="none" cap="none" strike="noStrike">
                  <a:solidFill>
                    <a:schemeClr val="dk1"/>
                  </a:solidFill>
                  <a:latin typeface="Noto Symbol"/>
                  <a:ea typeface="Noto Symbol"/>
                  <a:cs typeface="Noto Symbol"/>
                  <a:sym typeface="Noto Symbol"/>
                </a:rPr>
                <a:t>/</a:t>
              </a:r>
              <a:r>
                <a:rPr b="1" baseline="-25000" i="0" lang="en-US" sz="2800" u="none" cap="none" strike="noStrike">
                  <a:solidFill>
                    <a:schemeClr val="dk1"/>
                  </a:solidFill>
                  <a:latin typeface="Arial"/>
                  <a:ea typeface="Arial"/>
                  <a:cs typeface="Arial"/>
                  <a:sym typeface="Arial"/>
                </a:rPr>
                <a:t>2</a:t>
              </a:r>
              <a:r>
                <a:rPr b="1" i="0" lang="en-US" sz="2600" u="none" cap="none" strike="noStrike">
                  <a:solidFill>
                    <a:schemeClr val="dk1"/>
                  </a:solidFill>
                  <a:latin typeface="Arial"/>
                  <a:ea typeface="Arial"/>
                  <a:cs typeface="Arial"/>
                  <a:sym typeface="Arial"/>
                </a:rPr>
                <a:t> • </a:t>
              </a:r>
              <a:r>
                <a:rPr b="1" i="1" lang="en-US" sz="2600" u="none" cap="none" strike="noStrike">
                  <a:solidFill>
                    <a:schemeClr val="dk1"/>
                  </a:solidFill>
                  <a:latin typeface="Arial"/>
                  <a:ea typeface="Arial"/>
                  <a:cs typeface="Arial"/>
                  <a:sym typeface="Arial"/>
                </a:rPr>
                <a:t>s</a:t>
              </a:r>
              <a:r>
                <a:rPr b="1" i="0" lang="en-US" sz="2800" u="none" cap="none" strike="noStrike">
                  <a:solidFill>
                    <a:schemeClr val="dk1"/>
                  </a:solidFill>
                  <a:latin typeface="Arial"/>
                  <a:ea typeface="Arial"/>
                  <a:cs typeface="Arial"/>
                  <a:sym typeface="Arial"/>
                </a:rPr>
                <a:t> /   </a:t>
              </a:r>
              <a:r>
                <a:rPr b="1" i="1" lang="en-US" sz="3200" u="none" cap="none" strike="noStrike">
                  <a:solidFill>
                    <a:schemeClr val="dk1"/>
                  </a:solidFill>
                  <a:latin typeface="Arial"/>
                  <a:ea typeface="Arial"/>
                  <a:cs typeface="Arial"/>
                  <a:sym typeface="Arial"/>
                </a:rPr>
                <a:t>n</a:t>
              </a:r>
              <a:r>
                <a:rPr b="1" i="0" lang="en-US" sz="2600" u="none" cap="none" strike="noStrike">
                  <a:solidFill>
                    <a:schemeClr val="dk1"/>
                  </a:solidFill>
                  <a:latin typeface="Arial"/>
                  <a:ea typeface="Arial"/>
                  <a:cs typeface="Arial"/>
                  <a:sym typeface="Arial"/>
                </a:rPr>
                <a:t>   .</a:t>
              </a:r>
            </a:p>
          </p:txBody>
        </p:sp>
        <p:sp>
          <p:nvSpPr>
            <p:cNvPr id="839" name="Shape 839"/>
            <p:cNvSpPr/>
            <p:nvPr/>
          </p:nvSpPr>
          <p:spPr>
            <a:xfrm>
              <a:off x="6843711" y="3463925"/>
              <a:ext cx="601662" cy="311150"/>
            </a:xfrm>
            <a:custGeom>
              <a:pathLst>
                <a:path extrusionOk="0" h="195" w="378">
                  <a:moveTo>
                    <a:pt x="0" y="119"/>
                  </a:moveTo>
                  <a:lnTo>
                    <a:pt x="20" y="73"/>
                  </a:lnTo>
                  <a:lnTo>
                    <a:pt x="49" y="195"/>
                  </a:lnTo>
                  <a:lnTo>
                    <a:pt x="80" y="0"/>
                  </a:lnTo>
                  <a:lnTo>
                    <a:pt x="378" y="0"/>
                  </a:lnTo>
                </a:path>
              </a:pathLst>
            </a:custGeom>
            <a:noFill/>
            <a:ln cap="rnd" cmpd="sng" w="25400">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sp>
        <p:nvSpPr>
          <p:cNvPr id="840" name="Shape 840"/>
          <p:cNvSpPr txBox="1"/>
          <p:nvPr/>
        </p:nvSpPr>
        <p:spPr>
          <a:xfrm>
            <a:off x="384175" y="4387850"/>
            <a:ext cx="8759824" cy="942975"/>
          </a:xfrm>
          <a:prstGeom prst="rect">
            <a:avLst/>
          </a:prstGeom>
          <a:noFill/>
          <a:ln>
            <a:noFill/>
          </a:ln>
        </p:spPr>
        <p:txBody>
          <a:bodyPr anchorCtr="0" anchor="t" bIns="44450" lIns="90475" rIns="90475" tIns="44450">
            <a:noAutofit/>
          </a:bodyPr>
          <a:lstStyle/>
          <a:p>
            <a:pPr indent="-350837" lvl="0" marL="350837" marR="0" rtl="0" algn="l">
              <a:lnSpc>
                <a:spcPct val="95000"/>
              </a:lnSpc>
              <a:spcBef>
                <a:spcPts val="0"/>
              </a:spcBef>
              <a:spcAft>
                <a:spcPts val="910"/>
              </a:spcAft>
              <a:buClr>
                <a:schemeClr val="dk1"/>
              </a:buClr>
              <a:buSzPct val="25000"/>
              <a:buFont typeface="Arial"/>
              <a:buNone/>
            </a:pPr>
            <a:r>
              <a:rPr b="1" i="0" lang="en-US" sz="2600" u="none" cap="none" strike="noStrike">
                <a:solidFill>
                  <a:schemeClr val="dk1"/>
                </a:solidFill>
                <a:latin typeface="Arial"/>
                <a:ea typeface="Arial"/>
                <a:cs typeface="Arial"/>
                <a:sym typeface="Arial"/>
              </a:rPr>
              <a:t>4. </a:t>
            </a:r>
            <a:r>
              <a:rPr b="1" i="0" lang="en-US" sz="2400" u="none" cap="none" strike="noStrike">
                <a:solidFill>
                  <a:schemeClr val="dk1"/>
                </a:solidFill>
                <a:latin typeface="Arial"/>
                <a:ea typeface="Arial"/>
                <a:cs typeface="Arial"/>
                <a:sym typeface="Arial"/>
              </a:rPr>
              <a:t>Find the values of </a:t>
            </a:r>
            <a:r>
              <a:rPr b="1" i="1" lang="en-US" sz="2400" u="none" cap="none" strike="noStrike">
                <a:solidFill>
                  <a:schemeClr val="dk1"/>
                </a:solidFill>
                <a:latin typeface="Arial"/>
                <a:ea typeface="Arial"/>
                <a:cs typeface="Arial"/>
                <a:sym typeface="Arial"/>
              </a:rPr>
              <a:t>                         </a:t>
            </a:r>
            <a:r>
              <a:rPr b="1" i="0" lang="en-US" sz="2400" u="none" cap="none" strike="noStrike">
                <a:solidFill>
                  <a:schemeClr val="dk1"/>
                </a:solidFill>
                <a:latin typeface="Arial"/>
                <a:ea typeface="Arial"/>
                <a:cs typeface="Arial"/>
                <a:sym typeface="Arial"/>
              </a:rPr>
              <a:t>     Substitute those values in the general format for the confidence interval:</a:t>
            </a:r>
          </a:p>
        </p:txBody>
      </p:sp>
      <p:sp>
        <p:nvSpPr>
          <p:cNvPr id="841" name="Shape 841"/>
          <p:cNvSpPr txBox="1"/>
          <p:nvPr/>
        </p:nvSpPr>
        <p:spPr>
          <a:xfrm>
            <a:off x="384175" y="6010275"/>
            <a:ext cx="8480424" cy="660400"/>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770"/>
              </a:spcAft>
              <a:buClr>
                <a:schemeClr val="dk1"/>
              </a:buClr>
              <a:buSzPct val="25000"/>
              <a:buFont typeface="Arial"/>
              <a:buNone/>
            </a:pPr>
            <a:r>
              <a:rPr b="1" i="0" lang="en-US" sz="2200" u="none" cap="none" strike="noStrike">
                <a:solidFill>
                  <a:schemeClr val="dk1"/>
                </a:solidFill>
                <a:latin typeface="Arial"/>
                <a:ea typeface="Arial"/>
                <a:cs typeface="Arial"/>
                <a:sym typeface="Arial"/>
              </a:rPr>
              <a:t>5. Round the resulting confidence interval limits.</a:t>
            </a:r>
          </a:p>
        </p:txBody>
      </p:sp>
      <p:pic>
        <p:nvPicPr>
          <p:cNvPr id="842" name="Shape 842"/>
          <p:cNvPicPr preferRelativeResize="0"/>
          <p:nvPr/>
        </p:nvPicPr>
        <p:blipFill rotWithShape="1">
          <a:blip r:embed="rId3">
            <a:alphaModFix/>
          </a:blip>
          <a:srcRect b="0" l="0" r="0" t="0"/>
          <a:stretch/>
        </p:blipFill>
        <p:spPr>
          <a:xfrm>
            <a:off x="3527425" y="4427537"/>
            <a:ext cx="2476500" cy="393700"/>
          </a:xfrm>
          <a:prstGeom prst="rect">
            <a:avLst/>
          </a:prstGeom>
          <a:noFill/>
          <a:ln>
            <a:noFill/>
          </a:ln>
        </p:spPr>
      </p:pic>
      <p:pic>
        <p:nvPicPr>
          <p:cNvPr id="843" name="Shape 843"/>
          <p:cNvPicPr preferRelativeResize="0"/>
          <p:nvPr/>
        </p:nvPicPr>
        <p:blipFill rotWithShape="1">
          <a:blip r:embed="rId4">
            <a:alphaModFix/>
          </a:blip>
          <a:srcRect b="0" l="0" r="0" t="0"/>
          <a:stretch/>
        </p:blipFill>
        <p:spPr>
          <a:xfrm>
            <a:off x="2852736" y="5392737"/>
            <a:ext cx="3365499" cy="495299"/>
          </a:xfrm>
          <a:prstGeom prst="rect">
            <a:avLst/>
          </a:prstGeom>
          <a:noFill/>
          <a:ln>
            <a:noFill/>
          </a:ln>
        </p:spPr>
      </p:pic>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47" name="Shape 847"/>
        <p:cNvGrpSpPr/>
        <p:nvPr/>
      </p:nvGrpSpPr>
      <p:grpSpPr>
        <a:xfrm>
          <a:off x="0" y="0"/>
          <a:ext cx="0" cy="0"/>
          <a:chOff x="0" y="0"/>
          <a:chExt cx="0" cy="0"/>
        </a:xfrm>
      </p:grpSpPr>
      <p:sp>
        <p:nvSpPr>
          <p:cNvPr id="848" name="Shape 848"/>
          <p:cNvSpPr txBox="1"/>
          <p:nvPr>
            <p:ph type="title"/>
          </p:nvPr>
        </p:nvSpPr>
        <p:spPr>
          <a:xfrm>
            <a:off x="676275" y="139700"/>
            <a:ext cx="8137525" cy="666749"/>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2800" u="none" cap="none" strike="noStrike">
                <a:solidFill>
                  <a:srgbClr val="008000"/>
                </a:solidFill>
                <a:latin typeface="Arial"/>
                <a:ea typeface="Arial"/>
                <a:cs typeface="Arial"/>
                <a:sym typeface="Arial"/>
              </a:rPr>
              <a:t>Example:</a:t>
            </a:r>
          </a:p>
        </p:txBody>
      </p:sp>
      <p:sp>
        <p:nvSpPr>
          <p:cNvPr id="849" name="Shape 849"/>
          <p:cNvSpPr txBox="1"/>
          <p:nvPr/>
        </p:nvSpPr>
        <p:spPr>
          <a:xfrm>
            <a:off x="771525" y="1062037"/>
            <a:ext cx="8101012" cy="5492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50" name="Shape 850"/>
          <p:cNvSpPr txBox="1"/>
          <p:nvPr/>
        </p:nvSpPr>
        <p:spPr>
          <a:xfrm>
            <a:off x="671512" y="1000125"/>
            <a:ext cx="8150224" cy="44735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A common claim is that garlic lowers cholesterol levels. In a test of the effectiveness of garlic, 49 subjects were treated with doses of raw garlic, and their cholesterol levels were measured before and after the treatment. The changes in their levels of LDL cholesterol (in mg/dL) have a mean of 0.4 and a standard deviation of 21.0. Use the sample statistics of </a:t>
            </a:r>
            <a:r>
              <a:rPr b="1" i="1" lang="en-US" sz="2400" u="none" cap="none" strike="noStrike">
                <a:solidFill>
                  <a:schemeClr val="dk1"/>
                </a:solidFill>
                <a:latin typeface="Arial"/>
                <a:ea typeface="Arial"/>
                <a:cs typeface="Arial"/>
                <a:sym typeface="Arial"/>
              </a:rPr>
              <a:t>n</a:t>
            </a:r>
            <a:r>
              <a:rPr b="1" i="0" lang="en-US" sz="2400" u="none" cap="none" strike="noStrike">
                <a:solidFill>
                  <a:schemeClr val="dk1"/>
                </a:solidFill>
                <a:latin typeface="Arial"/>
                <a:ea typeface="Arial"/>
                <a:cs typeface="Arial"/>
                <a:sym typeface="Arial"/>
              </a:rPr>
              <a:t> = 49,    = 0.4 and </a:t>
            </a:r>
            <a:r>
              <a:rPr b="1" i="1" lang="en-US" sz="2400" u="none" cap="none" strike="noStrike">
                <a:solidFill>
                  <a:schemeClr val="dk1"/>
                </a:solidFill>
                <a:latin typeface="Arial"/>
                <a:ea typeface="Arial"/>
                <a:cs typeface="Arial"/>
                <a:sym typeface="Arial"/>
              </a:rPr>
              <a:t>s</a:t>
            </a:r>
            <a:r>
              <a:rPr b="1" i="0" lang="en-US" sz="2400" u="none" cap="none" strike="noStrike">
                <a:solidFill>
                  <a:schemeClr val="dk1"/>
                </a:solidFill>
                <a:latin typeface="Arial"/>
                <a:ea typeface="Arial"/>
                <a:cs typeface="Arial"/>
                <a:sym typeface="Arial"/>
              </a:rPr>
              <a:t> = 21.0 to construct a 95% confidence interval estimate of the mean net change in LDL cholesterol after the garlic treatment. What does the confidence interval suggest about the effectiveness of garlic in reducing LDL cholesterol?</a:t>
            </a:r>
          </a:p>
        </p:txBody>
      </p:sp>
      <p:pic>
        <p:nvPicPr>
          <p:cNvPr id="851" name="Shape 851"/>
          <p:cNvPicPr preferRelativeResize="0"/>
          <p:nvPr/>
        </p:nvPicPr>
        <p:blipFill rotWithShape="1">
          <a:blip r:embed="rId3">
            <a:alphaModFix/>
          </a:blip>
          <a:srcRect b="0" l="0" r="0" t="0"/>
          <a:stretch/>
        </p:blipFill>
        <p:spPr>
          <a:xfrm>
            <a:off x="1778000" y="3576637"/>
            <a:ext cx="254000" cy="317500"/>
          </a:xfrm>
          <a:prstGeom prst="rect">
            <a:avLst/>
          </a:prstGeom>
          <a:noFill/>
          <a:ln>
            <a:noFill/>
          </a:ln>
        </p:spPr>
      </p:pic>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55" name="Shape 855"/>
        <p:cNvGrpSpPr/>
        <p:nvPr/>
      </p:nvGrpSpPr>
      <p:grpSpPr>
        <a:xfrm>
          <a:off x="0" y="0"/>
          <a:ext cx="0" cy="0"/>
          <a:chOff x="0" y="0"/>
          <a:chExt cx="0" cy="0"/>
        </a:xfrm>
      </p:grpSpPr>
      <p:sp>
        <p:nvSpPr>
          <p:cNvPr id="856" name="Shape 856"/>
          <p:cNvSpPr txBox="1"/>
          <p:nvPr>
            <p:ph type="title"/>
          </p:nvPr>
        </p:nvSpPr>
        <p:spPr>
          <a:xfrm>
            <a:off x="676275" y="139700"/>
            <a:ext cx="8137525" cy="666749"/>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2800" u="none" cap="none" strike="noStrike">
                <a:solidFill>
                  <a:srgbClr val="008000"/>
                </a:solidFill>
                <a:latin typeface="Arial"/>
                <a:ea typeface="Arial"/>
                <a:cs typeface="Arial"/>
                <a:sym typeface="Arial"/>
              </a:rPr>
              <a:t>Example:</a:t>
            </a:r>
          </a:p>
        </p:txBody>
      </p:sp>
      <p:sp>
        <p:nvSpPr>
          <p:cNvPr id="857" name="Shape 857"/>
          <p:cNvSpPr txBox="1"/>
          <p:nvPr/>
        </p:nvSpPr>
        <p:spPr>
          <a:xfrm>
            <a:off x="771525" y="1062037"/>
            <a:ext cx="8101012" cy="5492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58" name="Shape 858"/>
          <p:cNvSpPr txBox="1"/>
          <p:nvPr/>
        </p:nvSpPr>
        <p:spPr>
          <a:xfrm>
            <a:off x="671512" y="1000125"/>
            <a:ext cx="8150224" cy="946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simple random sample and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49 (i.e.,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&gt; 30).</a:t>
            </a:r>
          </a:p>
        </p:txBody>
      </p:sp>
      <p:pic>
        <p:nvPicPr>
          <p:cNvPr id="859" name="Shape 859"/>
          <p:cNvPicPr preferRelativeResize="0"/>
          <p:nvPr/>
        </p:nvPicPr>
        <p:blipFill rotWithShape="1">
          <a:blip r:embed="rId3">
            <a:alphaModFix/>
          </a:blip>
          <a:srcRect b="0" l="0" r="0" t="0"/>
          <a:stretch/>
        </p:blipFill>
        <p:spPr>
          <a:xfrm>
            <a:off x="1343025" y="4897437"/>
            <a:ext cx="6707186" cy="1143000"/>
          </a:xfrm>
          <a:prstGeom prst="rect">
            <a:avLst/>
          </a:prstGeom>
          <a:noFill/>
          <a:ln>
            <a:noFill/>
          </a:ln>
        </p:spPr>
      </p:pic>
      <p:sp>
        <p:nvSpPr>
          <p:cNvPr id="860" name="Shape 860"/>
          <p:cNvSpPr txBox="1"/>
          <p:nvPr/>
        </p:nvSpPr>
        <p:spPr>
          <a:xfrm>
            <a:off x="698500" y="2039936"/>
            <a:ext cx="8150224" cy="2654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95% implies </a:t>
            </a:r>
            <a:r>
              <a:rPr b="1" i="1" lang="en-US" sz="2800" u="none" cap="none" strike="noStrike">
                <a:solidFill>
                  <a:schemeClr val="dk1"/>
                </a:solidFill>
                <a:latin typeface="Arial"/>
                <a:ea typeface="Arial"/>
                <a:cs typeface="Arial"/>
                <a:sym typeface="Arial"/>
              </a:rPr>
              <a:t>a</a:t>
            </a:r>
            <a:r>
              <a:rPr b="1" i="0" lang="en-US" sz="2800" u="none" cap="none" strike="noStrike">
                <a:solidFill>
                  <a:schemeClr val="dk1"/>
                </a:solidFill>
                <a:latin typeface="Arial"/>
                <a:ea typeface="Arial"/>
                <a:cs typeface="Arial"/>
                <a:sym typeface="Arial"/>
              </a:rPr>
              <a:t> = 0.05.</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With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49, the df = 49 – 1 = 48</a:t>
            </a: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Closest df is 50, two tails, so </a:t>
            </a:r>
            <a:r>
              <a:rPr b="1" i="1" lang="en-US" sz="2800" u="none" cap="none" strike="noStrike">
                <a:solidFill>
                  <a:schemeClr val="dk1"/>
                </a:solidFill>
                <a:latin typeface="Arial"/>
                <a:ea typeface="Arial"/>
                <a:cs typeface="Arial"/>
                <a:sym typeface="Arial"/>
              </a:rPr>
              <a:t>t</a:t>
            </a:r>
            <a:r>
              <a:rPr b="1" baseline="-25000" i="1" lang="en-US" sz="2800" u="none" cap="none" strike="noStrike">
                <a:solidFill>
                  <a:schemeClr val="dk1"/>
                </a:solidFill>
                <a:latin typeface="Noto Symbol"/>
                <a:ea typeface="Noto Symbol"/>
                <a:cs typeface="Noto Symbol"/>
                <a:sym typeface="Noto Symbol"/>
              </a:rPr>
              <a:t>α</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2.009</a:t>
            </a:r>
          </a:p>
          <a:p>
            <a:pPr indent="0" lvl="0" marL="0" marR="0" rtl="0" algn="l">
              <a:lnSpc>
                <a:spcPct val="100000"/>
              </a:lnSpc>
              <a:spcBef>
                <a:spcPts val="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Using </a:t>
            </a:r>
            <a:r>
              <a:rPr b="1" i="1" lang="en-US" sz="2800" u="none" cap="none" strike="noStrike">
                <a:solidFill>
                  <a:schemeClr val="dk1"/>
                </a:solidFill>
                <a:latin typeface="Arial"/>
                <a:ea typeface="Arial"/>
                <a:cs typeface="Arial"/>
                <a:sym typeface="Arial"/>
              </a:rPr>
              <a:t>t</a:t>
            </a:r>
            <a:r>
              <a:rPr b="1" baseline="-25000" i="1" lang="en-US" sz="2800" u="none" cap="none" strike="noStrike">
                <a:solidFill>
                  <a:schemeClr val="dk1"/>
                </a:solidFill>
                <a:latin typeface="Noto Symbol"/>
                <a:ea typeface="Noto Symbol"/>
                <a:cs typeface="Noto Symbol"/>
                <a:sym typeface="Noto Symbol"/>
              </a:rPr>
              <a:t>α</a:t>
            </a:r>
            <a:r>
              <a:rPr b="1" baseline="-25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2.009, </a:t>
            </a:r>
            <a:r>
              <a:rPr b="1" i="1" lang="en-US" sz="2800" u="none" cap="none" strike="noStrike">
                <a:solidFill>
                  <a:schemeClr val="dk1"/>
                </a:solidFill>
                <a:latin typeface="Arial"/>
                <a:ea typeface="Arial"/>
                <a:cs typeface="Arial"/>
                <a:sym typeface="Arial"/>
              </a:rPr>
              <a:t>s</a:t>
            </a:r>
            <a:r>
              <a:rPr b="1" i="0" lang="en-US" sz="2800" u="none" cap="none" strike="noStrike">
                <a:solidFill>
                  <a:schemeClr val="dk1"/>
                </a:solidFill>
                <a:latin typeface="Arial"/>
                <a:ea typeface="Arial"/>
                <a:cs typeface="Arial"/>
                <a:sym typeface="Arial"/>
              </a:rPr>
              <a:t> = 21.0 and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49 the margin of error is: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8" name="Shape 78"/>
        <p:cNvGrpSpPr/>
        <p:nvPr/>
      </p:nvGrpSpPr>
      <p:grpSpPr>
        <a:xfrm>
          <a:off x="0" y="0"/>
          <a:ext cx="0" cy="0"/>
          <a:chOff x="0" y="0"/>
          <a:chExt cx="0" cy="0"/>
        </a:xfrm>
      </p:grpSpPr>
      <p:sp>
        <p:nvSpPr>
          <p:cNvPr id="79" name="Shape 79"/>
          <p:cNvSpPr txBox="1"/>
          <p:nvPr>
            <p:ph type="title"/>
          </p:nvPr>
        </p:nvSpPr>
        <p:spPr>
          <a:xfrm>
            <a:off x="685800" y="88900"/>
            <a:ext cx="7772400" cy="855661"/>
          </a:xfrm>
          <a:prstGeom prst="rect">
            <a:avLst/>
          </a:prstGeom>
          <a:noFill/>
          <a:ln>
            <a:noFill/>
          </a:ln>
        </p:spPr>
        <p:txBody>
          <a:bodyPr anchorCtr="0" anchor="ctr" bIns="44450" lIns="90475" rIns="90475" tIns="44450">
            <a:noAutofit/>
          </a:bodyPr>
          <a:lstStyle/>
          <a:p>
            <a:pPr indent="0" lvl="0" marL="0" marR="0" rtl="0" algn="ctr">
              <a:lnSpc>
                <a:spcPct val="12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80" name="Shape 80"/>
          <p:cNvSpPr txBox="1"/>
          <p:nvPr>
            <p:ph idx="1" type="body"/>
          </p:nvPr>
        </p:nvSpPr>
        <p:spPr>
          <a:xfrm>
            <a:off x="490537" y="1981200"/>
            <a:ext cx="8456612" cy="2286000"/>
          </a:xfrm>
          <a:prstGeom prst="rect">
            <a:avLst/>
          </a:prstGeom>
          <a:noFill/>
          <a:ln>
            <a:noFill/>
          </a:ln>
        </p:spPr>
        <p:txBody>
          <a:bodyPr anchorCtr="0" anchor="t" bIns="44450" lIns="90475" rIns="90475" tIns="44450">
            <a:noAutofit/>
          </a:bodyPr>
          <a:lstStyle/>
          <a:p>
            <a:pPr indent="-457200" lvl="0" marL="457200" marR="0" rtl="0" algn="l">
              <a:lnSpc>
                <a:spcPct val="100000"/>
              </a:lnSpc>
              <a:spcBef>
                <a:spcPts val="0"/>
              </a:spcBef>
              <a:spcAft>
                <a:spcPts val="0"/>
              </a:spcAft>
              <a:buClr>
                <a:schemeClr val="accent2"/>
              </a:buClr>
              <a:buSzPct val="25000"/>
              <a:buFont typeface="Arial"/>
              <a:buNone/>
            </a:pPr>
            <a:r>
              <a:rPr b="1" i="0" lang="en-US" sz="3200" u="none" cap="none" strike="noStrike">
                <a:solidFill>
                  <a:schemeClr val="dk1"/>
                </a:solidFill>
                <a:latin typeface="Arial"/>
                <a:ea typeface="Arial"/>
                <a:cs typeface="Arial"/>
                <a:sym typeface="Arial"/>
              </a:rPr>
              <a:t>	A </a:t>
            </a:r>
            <a:r>
              <a:rPr b="1" i="0" lang="en-US" sz="3200" u="none" cap="none" strike="noStrike">
                <a:solidFill>
                  <a:schemeClr val="hlink"/>
                </a:solidFill>
                <a:latin typeface="Arial"/>
                <a:ea typeface="Arial"/>
                <a:cs typeface="Arial"/>
                <a:sym typeface="Arial"/>
              </a:rPr>
              <a:t>point estimate</a:t>
            </a:r>
            <a:r>
              <a:rPr b="1" i="0" lang="en-US" sz="3200" u="none" cap="none" strike="noStrike">
                <a:solidFill>
                  <a:schemeClr val="dk1"/>
                </a:solidFill>
                <a:latin typeface="Arial"/>
                <a:ea typeface="Arial"/>
                <a:cs typeface="Arial"/>
                <a:sym typeface="Arial"/>
              </a:rPr>
              <a:t> is a single value (or point) used to approximate a population parameter.</a:t>
            </a:r>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4" name="Shape 864"/>
        <p:cNvGrpSpPr/>
        <p:nvPr/>
      </p:nvGrpSpPr>
      <p:grpSpPr>
        <a:xfrm>
          <a:off x="0" y="0"/>
          <a:ext cx="0" cy="0"/>
          <a:chOff x="0" y="0"/>
          <a:chExt cx="0" cy="0"/>
        </a:xfrm>
      </p:grpSpPr>
      <p:sp>
        <p:nvSpPr>
          <p:cNvPr id="865" name="Shape 865"/>
          <p:cNvSpPr txBox="1"/>
          <p:nvPr>
            <p:ph type="title"/>
          </p:nvPr>
        </p:nvSpPr>
        <p:spPr>
          <a:xfrm>
            <a:off x="676275" y="139700"/>
            <a:ext cx="8137525" cy="666749"/>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2800" u="none" cap="none" strike="noStrike">
                <a:solidFill>
                  <a:srgbClr val="008000"/>
                </a:solidFill>
                <a:latin typeface="Arial"/>
                <a:ea typeface="Arial"/>
                <a:cs typeface="Arial"/>
                <a:sym typeface="Arial"/>
              </a:rPr>
              <a:t>Example:</a:t>
            </a:r>
          </a:p>
        </p:txBody>
      </p:sp>
      <p:sp>
        <p:nvSpPr>
          <p:cNvPr id="866" name="Shape 866"/>
          <p:cNvSpPr txBox="1"/>
          <p:nvPr/>
        </p:nvSpPr>
        <p:spPr>
          <a:xfrm>
            <a:off x="771525" y="1062037"/>
            <a:ext cx="8101012" cy="5492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67" name="Shape 867"/>
          <p:cNvSpPr txBox="1"/>
          <p:nvPr/>
        </p:nvSpPr>
        <p:spPr>
          <a:xfrm>
            <a:off x="295275" y="715962"/>
            <a:ext cx="5956300"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Construct the confidence interval:</a:t>
            </a:r>
          </a:p>
        </p:txBody>
      </p:sp>
      <p:pic>
        <p:nvPicPr>
          <p:cNvPr id="868" name="Shape 868"/>
          <p:cNvPicPr preferRelativeResize="0"/>
          <p:nvPr/>
        </p:nvPicPr>
        <p:blipFill rotWithShape="1">
          <a:blip r:embed="rId3">
            <a:alphaModFix/>
          </a:blip>
          <a:srcRect b="0" l="0" r="0" t="0"/>
          <a:stretch/>
        </p:blipFill>
        <p:spPr>
          <a:xfrm>
            <a:off x="6261100" y="796925"/>
            <a:ext cx="2768599" cy="393700"/>
          </a:xfrm>
          <a:prstGeom prst="rect">
            <a:avLst/>
          </a:prstGeom>
          <a:noFill/>
          <a:ln>
            <a:noFill/>
          </a:ln>
        </p:spPr>
      </p:pic>
      <p:sp>
        <p:nvSpPr>
          <p:cNvPr id="869" name="Shape 869"/>
          <p:cNvSpPr txBox="1"/>
          <p:nvPr/>
        </p:nvSpPr>
        <p:spPr>
          <a:xfrm>
            <a:off x="468312" y="3255961"/>
            <a:ext cx="8450262" cy="3378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We are 95%</a:t>
            </a:r>
            <a:r>
              <a:rPr b="1" i="0" lang="en-US" sz="2400" u="none" cap="none" strike="noStrike">
                <a:solidFill>
                  <a:schemeClr val="dk1"/>
                </a:solidFill>
                <a:latin typeface="Helvetica Neue"/>
                <a:ea typeface="Helvetica Neue"/>
                <a:cs typeface="Helvetica Neue"/>
                <a:sym typeface="Helvetica Neue"/>
              </a:rPr>
              <a:t> </a:t>
            </a:r>
            <a:r>
              <a:rPr b="1" i="0" lang="en-US" sz="2400" u="none" cap="none" strike="noStrike">
                <a:solidFill>
                  <a:schemeClr val="dk1"/>
                </a:solidFill>
                <a:latin typeface="Arial"/>
                <a:ea typeface="Arial"/>
                <a:cs typeface="Arial"/>
                <a:sym typeface="Arial"/>
              </a:rPr>
              <a:t>confident that the limits of –5.6 and 6.4 actually do contain the value of </a:t>
            </a:r>
            <a:r>
              <a:rPr b="1" i="1" lang="en-US" sz="2400" u="none" cap="none" strike="noStrike">
                <a:solidFill>
                  <a:schemeClr val="dk1"/>
                </a:solidFill>
                <a:latin typeface="Noto Symbol"/>
                <a:ea typeface="Noto Symbol"/>
                <a:cs typeface="Noto Symbol"/>
                <a:sym typeface="Noto Symbol"/>
              </a:rPr>
              <a:t>μ</a:t>
            </a:r>
            <a:r>
              <a:rPr b="1" i="0" lang="en-US" sz="2400" u="none" cap="none" strike="noStrike">
                <a:solidFill>
                  <a:schemeClr val="dk1"/>
                </a:solidFill>
                <a:latin typeface="Arial"/>
                <a:ea typeface="Arial"/>
                <a:cs typeface="Arial"/>
                <a:sym typeface="Arial"/>
              </a:rPr>
              <a:t>, the</a:t>
            </a:r>
            <a:r>
              <a:rPr b="1" i="0" lang="en-US" sz="2400" u="none" cap="none" strike="noStrike">
                <a:solidFill>
                  <a:schemeClr val="dk1"/>
                </a:solidFill>
                <a:latin typeface="Helvetica Neue"/>
                <a:ea typeface="Helvetica Neue"/>
                <a:cs typeface="Helvetica Neue"/>
                <a:sym typeface="Helvetica Neue"/>
              </a:rPr>
              <a:t> </a:t>
            </a:r>
            <a:r>
              <a:rPr b="1" i="0" lang="en-US" sz="2400" u="none" cap="none" strike="noStrike">
                <a:solidFill>
                  <a:schemeClr val="dk1"/>
                </a:solidFill>
                <a:latin typeface="Arial"/>
                <a:ea typeface="Arial"/>
                <a:cs typeface="Arial"/>
                <a:sym typeface="Arial"/>
              </a:rPr>
              <a:t>mean of the changes in LDL cholesterol for the population.</a:t>
            </a:r>
            <a:r>
              <a:rPr b="1" i="0" lang="en-US" sz="2400" u="none" cap="none" strike="noStrike">
                <a:solidFill>
                  <a:schemeClr val="dk1"/>
                </a:solidFill>
                <a:latin typeface="Helvetica Neue"/>
                <a:ea typeface="Helvetica Neue"/>
                <a:cs typeface="Helvetica Neue"/>
                <a:sym typeface="Helvetica Neue"/>
              </a:rPr>
              <a:t> </a:t>
            </a:r>
            <a:r>
              <a:rPr b="1" i="0" lang="en-US" sz="2400" u="none" cap="none" strike="noStrike">
                <a:solidFill>
                  <a:schemeClr val="dk1"/>
                </a:solidFill>
                <a:latin typeface="Arial"/>
                <a:ea typeface="Arial"/>
                <a:cs typeface="Arial"/>
                <a:sym typeface="Arial"/>
              </a:rPr>
              <a:t>Because the confidence interval limits contain the value of 0, it is very possible</a:t>
            </a:r>
            <a:r>
              <a:rPr b="1" i="0" lang="en-US" sz="2400" u="none" cap="none" strike="noStrike">
                <a:solidFill>
                  <a:schemeClr val="dk1"/>
                </a:solidFill>
                <a:latin typeface="Helvetica Neue"/>
                <a:ea typeface="Helvetica Neue"/>
                <a:cs typeface="Helvetica Neue"/>
                <a:sym typeface="Helvetica Neue"/>
              </a:rPr>
              <a:t> </a:t>
            </a:r>
            <a:r>
              <a:rPr b="1" i="0" lang="en-US" sz="2400" u="none" cap="none" strike="noStrike">
                <a:solidFill>
                  <a:schemeClr val="dk1"/>
                </a:solidFill>
                <a:latin typeface="Arial"/>
                <a:ea typeface="Arial"/>
                <a:cs typeface="Arial"/>
                <a:sym typeface="Arial"/>
              </a:rPr>
              <a:t>that the mean of the changes in LDL cholesterol is equal to 0, suggesting that the</a:t>
            </a:r>
            <a:r>
              <a:rPr b="1" i="0" lang="en-US" sz="2400" u="none" cap="none" strike="noStrike">
                <a:solidFill>
                  <a:schemeClr val="dk1"/>
                </a:solidFill>
                <a:latin typeface="Helvetica Neue"/>
                <a:ea typeface="Helvetica Neue"/>
                <a:cs typeface="Helvetica Neue"/>
                <a:sym typeface="Helvetica Neue"/>
              </a:rPr>
              <a:t> </a:t>
            </a:r>
            <a:r>
              <a:rPr b="1" i="0" lang="en-US" sz="2400" u="none" cap="none" strike="noStrike">
                <a:solidFill>
                  <a:schemeClr val="dk1"/>
                </a:solidFill>
                <a:latin typeface="Arial"/>
                <a:ea typeface="Arial"/>
                <a:cs typeface="Arial"/>
                <a:sym typeface="Arial"/>
              </a:rPr>
              <a:t>garlic treatment did not affect the LDL cholesterol levels. It does not appear that</a:t>
            </a:r>
            <a:r>
              <a:rPr b="1" i="0" lang="en-US" sz="2400" u="none" cap="none" strike="noStrike">
                <a:solidFill>
                  <a:schemeClr val="dk1"/>
                </a:solidFill>
                <a:latin typeface="Helvetica Neue"/>
                <a:ea typeface="Helvetica Neue"/>
                <a:cs typeface="Helvetica Neue"/>
                <a:sym typeface="Helvetica Neue"/>
              </a:rPr>
              <a:t> </a:t>
            </a:r>
            <a:r>
              <a:rPr b="1" i="0" lang="en-US" sz="2400" u="none" cap="none" strike="noStrike">
                <a:solidFill>
                  <a:schemeClr val="dk1"/>
                </a:solidFill>
                <a:latin typeface="Arial"/>
                <a:ea typeface="Arial"/>
                <a:cs typeface="Arial"/>
                <a:sym typeface="Arial"/>
              </a:rPr>
              <a:t>the garlic treatment is effective in lowering LDL cholesterol.</a:t>
            </a:r>
          </a:p>
        </p:txBody>
      </p:sp>
      <p:pic>
        <p:nvPicPr>
          <p:cNvPr id="870" name="Shape 870"/>
          <p:cNvPicPr preferRelativeResize="0"/>
          <p:nvPr/>
        </p:nvPicPr>
        <p:blipFill rotWithShape="1">
          <a:blip r:embed="rId4">
            <a:alphaModFix/>
          </a:blip>
          <a:srcRect b="0" l="0" r="0" t="0"/>
          <a:stretch/>
        </p:blipFill>
        <p:spPr>
          <a:xfrm>
            <a:off x="1841500" y="1312862"/>
            <a:ext cx="5424486" cy="1866900"/>
          </a:xfrm>
          <a:prstGeom prst="rect">
            <a:avLst/>
          </a:prstGeom>
          <a:noFill/>
          <a:ln>
            <a:noFill/>
          </a:ln>
        </p:spPr>
      </p:pic>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74" name="Shape 874"/>
        <p:cNvGrpSpPr/>
        <p:nvPr/>
      </p:nvGrpSpPr>
      <p:grpSpPr>
        <a:xfrm>
          <a:off x="0" y="0"/>
          <a:ext cx="0" cy="0"/>
          <a:chOff x="0" y="0"/>
          <a:chExt cx="0" cy="0"/>
        </a:xfrm>
      </p:grpSpPr>
      <p:sp>
        <p:nvSpPr>
          <p:cNvPr id="875" name="Shape 875"/>
          <p:cNvSpPr txBox="1"/>
          <p:nvPr>
            <p:ph type="title"/>
          </p:nvPr>
        </p:nvSpPr>
        <p:spPr>
          <a:xfrm>
            <a:off x="400050" y="330200"/>
            <a:ext cx="8307387" cy="104774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Important Properties of the               Student </a:t>
            </a:r>
            <a:r>
              <a:rPr b="1" i="1" lang="en-US" sz="4000" u="none" cap="none" strike="noStrike">
                <a:solidFill>
                  <a:srgbClr val="008000"/>
                </a:solidFill>
                <a:latin typeface="Arial"/>
                <a:ea typeface="Arial"/>
                <a:cs typeface="Arial"/>
                <a:sym typeface="Arial"/>
              </a:rPr>
              <a:t>t</a:t>
            </a:r>
            <a:r>
              <a:rPr b="1" i="0" lang="en-US" sz="4000" u="none" cap="none" strike="noStrike">
                <a:solidFill>
                  <a:srgbClr val="008000"/>
                </a:solidFill>
                <a:latin typeface="Arial"/>
                <a:ea typeface="Arial"/>
                <a:cs typeface="Arial"/>
                <a:sym typeface="Arial"/>
              </a:rPr>
              <a:t> Distribution</a:t>
            </a:r>
          </a:p>
        </p:txBody>
      </p:sp>
      <p:sp>
        <p:nvSpPr>
          <p:cNvPr id="876" name="Shape 876"/>
          <p:cNvSpPr txBox="1"/>
          <p:nvPr>
            <p:ph idx="1" type="body"/>
          </p:nvPr>
        </p:nvSpPr>
        <p:spPr>
          <a:xfrm>
            <a:off x="306387" y="1581150"/>
            <a:ext cx="8605836" cy="4864099"/>
          </a:xfrm>
          <a:prstGeom prst="rect">
            <a:avLst/>
          </a:prstGeom>
          <a:noFill/>
          <a:ln>
            <a:noFill/>
          </a:ln>
        </p:spPr>
        <p:txBody>
          <a:bodyPr anchorCtr="0" anchor="t" bIns="44450" lIns="90475" rIns="90475" tIns="44450">
            <a:noAutofit/>
          </a:bodyPr>
          <a:lstStyle/>
          <a:p>
            <a:pPr indent="-342900" lvl="0" marL="342900" marR="0" rtl="0" algn="l">
              <a:lnSpc>
                <a:spcPct val="90000"/>
              </a:lnSpc>
              <a:spcBef>
                <a:spcPts val="0"/>
              </a:spcBef>
              <a:spcAft>
                <a:spcPts val="0"/>
              </a:spcAft>
              <a:buClr>
                <a:schemeClr val="accent2"/>
              </a:buClr>
              <a:buSzPct val="25000"/>
              <a:buFont typeface="Arial"/>
              <a:buNone/>
            </a:pPr>
            <a:r>
              <a:rPr b="1" i="0" lang="en-US" sz="2100" u="none" cap="none" strike="noStrike">
                <a:solidFill>
                  <a:schemeClr val="dk1"/>
                </a:solidFill>
                <a:latin typeface="Arial"/>
                <a:ea typeface="Arial"/>
                <a:cs typeface="Arial"/>
                <a:sym typeface="Arial"/>
              </a:rPr>
              <a:t>1.	The Student </a:t>
            </a:r>
            <a:r>
              <a:rPr b="1" i="1" lang="en-US" sz="2100" u="none" cap="none" strike="noStrike">
                <a:solidFill>
                  <a:schemeClr val="dk1"/>
                </a:solidFill>
                <a:latin typeface="Arial"/>
                <a:ea typeface="Arial"/>
                <a:cs typeface="Arial"/>
                <a:sym typeface="Arial"/>
              </a:rPr>
              <a:t>t</a:t>
            </a:r>
            <a:r>
              <a:rPr b="1" i="0" lang="en-US" sz="2100" u="none" cap="none" strike="noStrike">
                <a:solidFill>
                  <a:schemeClr val="dk1"/>
                </a:solidFill>
                <a:latin typeface="Arial"/>
                <a:ea typeface="Arial"/>
                <a:cs typeface="Arial"/>
                <a:sym typeface="Arial"/>
              </a:rPr>
              <a:t> distribution is different for different sample sizes             (see the following slide, for the cases </a:t>
            </a:r>
            <a:r>
              <a:rPr b="1" i="1" lang="en-US" sz="2100" u="none" cap="none" strike="noStrike">
                <a:solidFill>
                  <a:schemeClr val="dk1"/>
                </a:solidFill>
                <a:latin typeface="Arial"/>
                <a:ea typeface="Arial"/>
                <a:cs typeface="Arial"/>
                <a:sym typeface="Arial"/>
              </a:rPr>
              <a:t>n</a:t>
            </a:r>
            <a:r>
              <a:rPr b="1" i="0" lang="en-US" sz="2100" u="none" cap="none" strike="noStrike">
                <a:solidFill>
                  <a:schemeClr val="dk1"/>
                </a:solidFill>
                <a:latin typeface="Arial"/>
                <a:ea typeface="Arial"/>
                <a:cs typeface="Arial"/>
                <a:sym typeface="Arial"/>
              </a:rPr>
              <a:t> = 3 and </a:t>
            </a:r>
            <a:r>
              <a:rPr b="1" i="1" lang="en-US" sz="2100" u="none" cap="none" strike="noStrike">
                <a:solidFill>
                  <a:schemeClr val="dk1"/>
                </a:solidFill>
                <a:latin typeface="Arial"/>
                <a:ea typeface="Arial"/>
                <a:cs typeface="Arial"/>
                <a:sym typeface="Arial"/>
              </a:rPr>
              <a:t>n</a:t>
            </a:r>
            <a:r>
              <a:rPr b="1" i="0" lang="en-US" sz="2100" u="none" cap="none" strike="noStrike">
                <a:solidFill>
                  <a:schemeClr val="dk1"/>
                </a:solidFill>
                <a:latin typeface="Arial"/>
                <a:ea typeface="Arial"/>
                <a:cs typeface="Arial"/>
                <a:sym typeface="Arial"/>
              </a:rPr>
              <a:t> = 12).</a:t>
            </a:r>
          </a:p>
          <a:p>
            <a:pPr indent="-342900" lvl="0" marL="342900" marR="0" rtl="0" algn="l">
              <a:lnSpc>
                <a:spcPct val="90000"/>
              </a:lnSpc>
              <a:spcBef>
                <a:spcPts val="1470"/>
              </a:spcBef>
              <a:spcAft>
                <a:spcPts val="0"/>
              </a:spcAft>
              <a:buClr>
                <a:schemeClr val="accent2"/>
              </a:buClr>
              <a:buSzPct val="25000"/>
              <a:buFont typeface="Arial"/>
              <a:buNone/>
            </a:pPr>
            <a:r>
              <a:rPr b="1" i="0" lang="en-US" sz="2100" u="none" cap="none" strike="noStrike">
                <a:solidFill>
                  <a:schemeClr val="dk1"/>
                </a:solidFill>
                <a:latin typeface="Arial"/>
                <a:ea typeface="Arial"/>
                <a:cs typeface="Arial"/>
                <a:sym typeface="Arial"/>
              </a:rPr>
              <a:t>2.	The Student </a:t>
            </a:r>
            <a:r>
              <a:rPr b="1" i="1" lang="en-US" sz="2100" u="none" cap="none" strike="noStrike">
                <a:solidFill>
                  <a:schemeClr val="dk1"/>
                </a:solidFill>
                <a:latin typeface="Arial"/>
                <a:ea typeface="Arial"/>
                <a:cs typeface="Arial"/>
                <a:sym typeface="Arial"/>
              </a:rPr>
              <a:t>t</a:t>
            </a:r>
            <a:r>
              <a:rPr b="1" i="0" lang="en-US" sz="2100" u="none" cap="none" strike="noStrike">
                <a:solidFill>
                  <a:schemeClr val="dk1"/>
                </a:solidFill>
                <a:latin typeface="Arial"/>
                <a:ea typeface="Arial"/>
                <a:cs typeface="Arial"/>
                <a:sym typeface="Arial"/>
              </a:rPr>
              <a:t> distribution has the same general symmetric bell shape as the standard normal distribution but it reflects the greater variability (with wider distributions) that is expected with small samples.</a:t>
            </a:r>
          </a:p>
          <a:p>
            <a:pPr indent="-342900" lvl="0" marL="342900" marR="0" rtl="0" algn="l">
              <a:lnSpc>
                <a:spcPct val="90000"/>
              </a:lnSpc>
              <a:spcBef>
                <a:spcPts val="1470"/>
              </a:spcBef>
              <a:spcAft>
                <a:spcPts val="0"/>
              </a:spcAft>
              <a:buClr>
                <a:schemeClr val="accent2"/>
              </a:buClr>
              <a:buSzPct val="25000"/>
              <a:buFont typeface="Arial"/>
              <a:buNone/>
            </a:pPr>
            <a:r>
              <a:rPr b="1" i="0" lang="en-US" sz="2100" u="none" cap="none" strike="noStrike">
                <a:solidFill>
                  <a:schemeClr val="dk1"/>
                </a:solidFill>
                <a:latin typeface="Arial"/>
                <a:ea typeface="Arial"/>
                <a:cs typeface="Arial"/>
                <a:sym typeface="Arial"/>
              </a:rPr>
              <a:t>3.	The Student </a:t>
            </a:r>
            <a:r>
              <a:rPr b="1" i="1" lang="en-US" sz="2100" u="none" cap="none" strike="noStrike">
                <a:solidFill>
                  <a:schemeClr val="dk1"/>
                </a:solidFill>
                <a:latin typeface="Arial"/>
                <a:ea typeface="Arial"/>
                <a:cs typeface="Arial"/>
                <a:sym typeface="Arial"/>
              </a:rPr>
              <a:t>t </a:t>
            </a:r>
            <a:r>
              <a:rPr b="1" i="0" lang="en-US" sz="2100" u="none" cap="none" strike="noStrike">
                <a:solidFill>
                  <a:schemeClr val="dk1"/>
                </a:solidFill>
                <a:latin typeface="Arial"/>
                <a:ea typeface="Arial"/>
                <a:cs typeface="Arial"/>
                <a:sym typeface="Arial"/>
              </a:rPr>
              <a:t>distribution has a mean of </a:t>
            </a:r>
            <a:r>
              <a:rPr b="1" i="1" lang="en-US" sz="2100" u="none" cap="none" strike="noStrike">
                <a:solidFill>
                  <a:schemeClr val="dk1"/>
                </a:solidFill>
                <a:latin typeface="Arial"/>
                <a:ea typeface="Arial"/>
                <a:cs typeface="Arial"/>
                <a:sym typeface="Arial"/>
              </a:rPr>
              <a:t>t</a:t>
            </a:r>
            <a:r>
              <a:rPr b="1" i="0" lang="en-US" sz="2100" u="none" cap="none" strike="noStrike">
                <a:solidFill>
                  <a:schemeClr val="dk1"/>
                </a:solidFill>
                <a:latin typeface="Arial"/>
                <a:ea typeface="Arial"/>
                <a:cs typeface="Arial"/>
                <a:sym typeface="Arial"/>
              </a:rPr>
              <a:t> = 0 (just as the standard normal distribution has a mean of </a:t>
            </a:r>
            <a:r>
              <a:rPr b="1" i="1" lang="en-US" sz="2100" u="none" cap="none" strike="noStrike">
                <a:solidFill>
                  <a:schemeClr val="dk1"/>
                </a:solidFill>
                <a:latin typeface="Arial"/>
                <a:ea typeface="Arial"/>
                <a:cs typeface="Arial"/>
                <a:sym typeface="Arial"/>
              </a:rPr>
              <a:t>z</a:t>
            </a:r>
            <a:r>
              <a:rPr b="1" i="0" lang="en-US" sz="2100" u="none" cap="none" strike="noStrike">
                <a:solidFill>
                  <a:schemeClr val="dk1"/>
                </a:solidFill>
                <a:latin typeface="Arial"/>
                <a:ea typeface="Arial"/>
                <a:cs typeface="Arial"/>
                <a:sym typeface="Arial"/>
              </a:rPr>
              <a:t> = 0).</a:t>
            </a:r>
          </a:p>
          <a:p>
            <a:pPr indent="-342900" lvl="0" marL="342900" marR="0" rtl="0" algn="l">
              <a:lnSpc>
                <a:spcPct val="90000"/>
              </a:lnSpc>
              <a:spcBef>
                <a:spcPts val="1470"/>
              </a:spcBef>
              <a:spcAft>
                <a:spcPts val="0"/>
              </a:spcAft>
              <a:buClr>
                <a:schemeClr val="accent2"/>
              </a:buClr>
              <a:buSzPct val="25000"/>
              <a:buFont typeface="Arial"/>
              <a:buNone/>
            </a:pPr>
            <a:r>
              <a:rPr b="1" i="0" lang="en-US" sz="2100" u="none" cap="none" strike="noStrike">
                <a:solidFill>
                  <a:schemeClr val="dk1"/>
                </a:solidFill>
                <a:latin typeface="Arial"/>
                <a:ea typeface="Arial"/>
                <a:cs typeface="Arial"/>
                <a:sym typeface="Arial"/>
              </a:rPr>
              <a:t>4.	The standard deviation of the Student </a:t>
            </a:r>
            <a:r>
              <a:rPr b="1" i="1" lang="en-US" sz="2100" u="none" cap="none" strike="noStrike">
                <a:solidFill>
                  <a:schemeClr val="dk1"/>
                </a:solidFill>
                <a:latin typeface="Arial"/>
                <a:ea typeface="Arial"/>
                <a:cs typeface="Arial"/>
                <a:sym typeface="Arial"/>
              </a:rPr>
              <a:t>t</a:t>
            </a:r>
            <a:r>
              <a:rPr b="1" i="0" lang="en-US" sz="2100" u="none" cap="none" strike="noStrike">
                <a:solidFill>
                  <a:schemeClr val="dk1"/>
                </a:solidFill>
                <a:latin typeface="Arial"/>
                <a:ea typeface="Arial"/>
                <a:cs typeface="Arial"/>
                <a:sym typeface="Arial"/>
              </a:rPr>
              <a:t> distribution varies with the sample size and is greater than 1 (unlike the standard normal distribution, which has a </a:t>
            </a:r>
            <a:r>
              <a:rPr b="1" i="1" lang="en-US" sz="2100" u="none" cap="none" strike="noStrike">
                <a:solidFill>
                  <a:schemeClr val="dk1"/>
                </a:solidFill>
                <a:latin typeface="Noto Symbol"/>
                <a:ea typeface="Noto Symbol"/>
                <a:cs typeface="Noto Symbol"/>
                <a:sym typeface="Noto Symbol"/>
              </a:rPr>
              <a:t>σ  </a:t>
            </a:r>
            <a:r>
              <a:rPr b="1" i="0" lang="en-US" sz="2100" u="none" cap="none" strike="noStrike">
                <a:solidFill>
                  <a:schemeClr val="dk1"/>
                </a:solidFill>
                <a:latin typeface="Arial"/>
                <a:ea typeface="Arial"/>
                <a:cs typeface="Arial"/>
                <a:sym typeface="Arial"/>
              </a:rPr>
              <a:t>= 1).</a:t>
            </a:r>
          </a:p>
          <a:p>
            <a:pPr indent="-342900" lvl="0" marL="342900" marR="0" rtl="0" algn="l">
              <a:lnSpc>
                <a:spcPct val="90000"/>
              </a:lnSpc>
              <a:spcBef>
                <a:spcPts val="1470"/>
              </a:spcBef>
              <a:spcAft>
                <a:spcPts val="735"/>
              </a:spcAft>
              <a:buClr>
                <a:schemeClr val="accent2"/>
              </a:buClr>
              <a:buSzPct val="25000"/>
              <a:buFont typeface="Arial"/>
              <a:buNone/>
            </a:pPr>
            <a:r>
              <a:rPr b="1" i="0" lang="en-US" sz="2100" u="none" cap="none" strike="noStrike">
                <a:solidFill>
                  <a:schemeClr val="dk1"/>
                </a:solidFill>
                <a:latin typeface="Arial"/>
                <a:ea typeface="Arial"/>
                <a:cs typeface="Arial"/>
                <a:sym typeface="Arial"/>
              </a:rPr>
              <a:t>5.	As the sample size </a:t>
            </a:r>
            <a:r>
              <a:rPr b="1" i="1" lang="en-US" sz="2100" u="none" cap="none" strike="noStrike">
                <a:solidFill>
                  <a:schemeClr val="dk1"/>
                </a:solidFill>
                <a:latin typeface="Arial"/>
                <a:ea typeface="Arial"/>
                <a:cs typeface="Arial"/>
                <a:sym typeface="Arial"/>
              </a:rPr>
              <a:t>n</a:t>
            </a:r>
            <a:r>
              <a:rPr b="1" i="0" lang="en-US" sz="2100" u="none" cap="none" strike="noStrike">
                <a:solidFill>
                  <a:schemeClr val="dk1"/>
                </a:solidFill>
                <a:latin typeface="Arial"/>
                <a:ea typeface="Arial"/>
                <a:cs typeface="Arial"/>
                <a:sym typeface="Arial"/>
              </a:rPr>
              <a:t> gets larger, the Student</a:t>
            </a:r>
            <a:r>
              <a:rPr b="1" i="1" lang="en-US" sz="2100" u="none" cap="none" strike="noStrike">
                <a:solidFill>
                  <a:schemeClr val="dk1"/>
                </a:solidFill>
                <a:latin typeface="Arial"/>
                <a:ea typeface="Arial"/>
                <a:cs typeface="Arial"/>
                <a:sym typeface="Arial"/>
              </a:rPr>
              <a:t> t</a:t>
            </a:r>
            <a:r>
              <a:rPr b="1" i="0" lang="en-US" sz="2100" u="none" cap="none" strike="noStrike">
                <a:solidFill>
                  <a:schemeClr val="dk1"/>
                </a:solidFill>
                <a:latin typeface="Arial"/>
                <a:ea typeface="Arial"/>
                <a:cs typeface="Arial"/>
                <a:sym typeface="Arial"/>
              </a:rPr>
              <a:t> distribution gets closer to the normal distribution.  </a:t>
            </a:r>
          </a:p>
        </p:txBody>
      </p:sp>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80" name="Shape 880"/>
        <p:cNvGrpSpPr/>
        <p:nvPr/>
      </p:nvGrpSpPr>
      <p:grpSpPr>
        <a:xfrm>
          <a:off x="0" y="0"/>
          <a:ext cx="0" cy="0"/>
          <a:chOff x="0" y="0"/>
          <a:chExt cx="0" cy="0"/>
        </a:xfrm>
      </p:grpSpPr>
      <p:sp>
        <p:nvSpPr>
          <p:cNvPr id="881" name="Shape 881"/>
          <p:cNvSpPr txBox="1"/>
          <p:nvPr/>
        </p:nvSpPr>
        <p:spPr>
          <a:xfrm>
            <a:off x="4875212" y="4305300"/>
            <a:ext cx="839787" cy="47624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82" name="Shape 882"/>
          <p:cNvSpPr txBox="1"/>
          <p:nvPr>
            <p:ph type="title"/>
          </p:nvPr>
        </p:nvSpPr>
        <p:spPr>
          <a:xfrm>
            <a:off x="990600" y="304800"/>
            <a:ext cx="7131050" cy="1092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chemeClr val="hlink"/>
              </a:buClr>
              <a:buSzPct val="25000"/>
              <a:buFont typeface="Arial"/>
              <a:buNone/>
            </a:pPr>
            <a:r>
              <a:rPr b="1" i="0" lang="en-US" sz="4000" u="none" cap="none" strike="noStrike">
                <a:solidFill>
                  <a:schemeClr val="hlink"/>
                </a:solidFill>
                <a:latin typeface="Arial"/>
                <a:ea typeface="Arial"/>
                <a:cs typeface="Arial"/>
                <a:sym typeface="Arial"/>
              </a:rPr>
              <a:t>Student </a:t>
            </a:r>
            <a:r>
              <a:rPr b="1" i="1" lang="en-US" sz="4000" u="none" cap="none" strike="noStrike">
                <a:solidFill>
                  <a:schemeClr val="hlink"/>
                </a:solidFill>
                <a:latin typeface="Arial"/>
                <a:ea typeface="Arial"/>
                <a:cs typeface="Arial"/>
                <a:sym typeface="Arial"/>
              </a:rPr>
              <a:t>t</a:t>
            </a:r>
            <a:r>
              <a:rPr b="1" i="0" lang="en-US" sz="4000" u="none" cap="none" strike="noStrike">
                <a:solidFill>
                  <a:schemeClr val="hlink"/>
                </a:solidFill>
                <a:latin typeface="Arial"/>
                <a:ea typeface="Arial"/>
                <a:cs typeface="Arial"/>
                <a:sym typeface="Arial"/>
              </a:rPr>
              <a:t> Distributions for </a:t>
            </a:r>
            <a:br>
              <a:rPr b="1" i="0" lang="en-US" sz="4000" u="none" cap="none" strike="noStrike">
                <a:solidFill>
                  <a:schemeClr val="hlink"/>
                </a:solidFill>
                <a:latin typeface="Arial"/>
                <a:ea typeface="Arial"/>
                <a:cs typeface="Arial"/>
                <a:sym typeface="Arial"/>
              </a:rPr>
            </a:br>
            <a:r>
              <a:rPr b="1" i="1" lang="en-US" sz="4000" u="none" cap="none" strike="noStrike">
                <a:solidFill>
                  <a:schemeClr val="hlink"/>
                </a:solidFill>
                <a:latin typeface="Arial"/>
                <a:ea typeface="Arial"/>
                <a:cs typeface="Arial"/>
                <a:sym typeface="Arial"/>
              </a:rPr>
              <a:t>n</a:t>
            </a:r>
            <a:r>
              <a:rPr b="1" i="0" lang="en-US" sz="4000" u="none" cap="none" strike="noStrike">
                <a:solidFill>
                  <a:schemeClr val="hlink"/>
                </a:solidFill>
                <a:latin typeface="Arial"/>
                <a:ea typeface="Arial"/>
                <a:cs typeface="Arial"/>
                <a:sym typeface="Arial"/>
              </a:rPr>
              <a:t> = 3 and </a:t>
            </a:r>
            <a:r>
              <a:rPr b="1" i="1" lang="en-US" sz="4000" u="none" cap="none" strike="noStrike">
                <a:solidFill>
                  <a:schemeClr val="hlink"/>
                </a:solidFill>
                <a:latin typeface="Arial"/>
                <a:ea typeface="Arial"/>
                <a:cs typeface="Arial"/>
                <a:sym typeface="Arial"/>
              </a:rPr>
              <a:t>n</a:t>
            </a:r>
            <a:r>
              <a:rPr b="1" i="0" lang="en-US" sz="4000" u="none" cap="none" strike="noStrike">
                <a:solidFill>
                  <a:schemeClr val="hlink"/>
                </a:solidFill>
                <a:latin typeface="Arial"/>
                <a:ea typeface="Arial"/>
                <a:cs typeface="Arial"/>
                <a:sym typeface="Arial"/>
              </a:rPr>
              <a:t> = 12</a:t>
            </a:r>
          </a:p>
        </p:txBody>
      </p:sp>
      <p:sp>
        <p:nvSpPr>
          <p:cNvPr id="883" name="Shape 883"/>
          <p:cNvSpPr txBox="1"/>
          <p:nvPr/>
        </p:nvSpPr>
        <p:spPr>
          <a:xfrm>
            <a:off x="3773487" y="6022975"/>
            <a:ext cx="1638300" cy="45402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Arial"/>
              <a:buNone/>
            </a:pPr>
            <a:r>
              <a:rPr b="1" i="0" lang="en-US" sz="2400" u="none" cap="none" strike="noStrike">
                <a:solidFill>
                  <a:schemeClr val="hlink"/>
                </a:solidFill>
                <a:latin typeface="Arial"/>
                <a:ea typeface="Arial"/>
                <a:cs typeface="Arial"/>
                <a:sym typeface="Arial"/>
              </a:rPr>
              <a:t>Figure 7-5</a:t>
            </a:r>
          </a:p>
        </p:txBody>
      </p:sp>
      <p:pic>
        <p:nvPicPr>
          <p:cNvPr id="884" name="Shape 884"/>
          <p:cNvPicPr preferRelativeResize="0"/>
          <p:nvPr/>
        </p:nvPicPr>
        <p:blipFill rotWithShape="1">
          <a:blip r:embed="rId3">
            <a:alphaModFix/>
          </a:blip>
          <a:srcRect b="0" l="0" r="0" t="0"/>
          <a:stretch/>
        </p:blipFill>
        <p:spPr>
          <a:xfrm>
            <a:off x="1562100" y="2101850"/>
            <a:ext cx="6019799" cy="3956050"/>
          </a:xfrm>
          <a:prstGeom prst="rect">
            <a:avLst/>
          </a:prstGeom>
          <a:noFill/>
          <a:ln>
            <a:noFill/>
          </a:ln>
        </p:spPr>
      </p:pic>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88" name="Shape 888"/>
        <p:cNvGrpSpPr/>
        <p:nvPr/>
      </p:nvGrpSpPr>
      <p:grpSpPr>
        <a:xfrm>
          <a:off x="0" y="0"/>
          <a:ext cx="0" cy="0"/>
          <a:chOff x="0" y="0"/>
          <a:chExt cx="0" cy="0"/>
        </a:xfrm>
      </p:grpSpPr>
      <p:pic>
        <p:nvPicPr>
          <p:cNvPr id="889" name="Shape 889"/>
          <p:cNvPicPr preferRelativeResize="0"/>
          <p:nvPr/>
        </p:nvPicPr>
        <p:blipFill rotWithShape="1">
          <a:blip r:embed="rId3">
            <a:alphaModFix/>
          </a:blip>
          <a:srcRect b="0" l="0" r="0" t="0"/>
          <a:stretch/>
        </p:blipFill>
        <p:spPr>
          <a:xfrm>
            <a:off x="341312" y="1095375"/>
            <a:ext cx="8701086" cy="5181600"/>
          </a:xfrm>
          <a:prstGeom prst="rect">
            <a:avLst/>
          </a:prstGeom>
          <a:noFill/>
          <a:ln>
            <a:noFill/>
          </a:ln>
        </p:spPr>
      </p:pic>
      <p:sp>
        <p:nvSpPr>
          <p:cNvPr id="890" name="Shape 890"/>
          <p:cNvSpPr txBox="1"/>
          <p:nvPr/>
        </p:nvSpPr>
        <p:spPr>
          <a:xfrm>
            <a:off x="444500" y="238125"/>
            <a:ext cx="8539162" cy="638174"/>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Choosing the Appropriate Distribution</a:t>
            </a:r>
          </a:p>
        </p:txBody>
      </p:sp>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94" name="Shape 894"/>
        <p:cNvGrpSpPr/>
        <p:nvPr/>
      </p:nvGrpSpPr>
      <p:grpSpPr>
        <a:xfrm>
          <a:off x="0" y="0"/>
          <a:ext cx="0" cy="0"/>
          <a:chOff x="0" y="0"/>
          <a:chExt cx="0" cy="0"/>
        </a:xfrm>
      </p:grpSpPr>
      <p:sp>
        <p:nvSpPr>
          <p:cNvPr id="895" name="Shape 895"/>
          <p:cNvSpPr txBox="1"/>
          <p:nvPr>
            <p:ph type="title"/>
          </p:nvPr>
        </p:nvSpPr>
        <p:spPr>
          <a:xfrm>
            <a:off x="423862" y="184150"/>
            <a:ext cx="8566150" cy="7874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Choosing the Appropriate Distribution</a:t>
            </a:r>
          </a:p>
        </p:txBody>
      </p:sp>
      <p:sp>
        <p:nvSpPr>
          <p:cNvPr id="896" name="Shape 896"/>
          <p:cNvSpPr txBox="1"/>
          <p:nvPr>
            <p:ph idx="1" type="body"/>
          </p:nvPr>
        </p:nvSpPr>
        <p:spPr>
          <a:xfrm>
            <a:off x="382587" y="1249362"/>
            <a:ext cx="4129086" cy="2138361"/>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98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Use the normal (</a:t>
            </a:r>
            <a:r>
              <a:rPr b="1" i="1" lang="en-US" sz="2800" u="none" cap="none" strike="noStrike">
                <a:solidFill>
                  <a:schemeClr val="dk1"/>
                </a:solidFill>
                <a:latin typeface="Arial"/>
                <a:ea typeface="Arial"/>
                <a:cs typeface="Arial"/>
                <a:sym typeface="Arial"/>
              </a:rPr>
              <a:t>z</a:t>
            </a:r>
            <a:r>
              <a:rPr b="1" i="0" lang="en-US" sz="2800" u="none" cap="none" strike="noStrike">
                <a:solidFill>
                  <a:schemeClr val="dk1"/>
                </a:solidFill>
                <a:latin typeface="Arial"/>
                <a:ea typeface="Arial"/>
                <a:cs typeface="Arial"/>
                <a:sym typeface="Arial"/>
              </a:rPr>
              <a:t>) distribution</a:t>
            </a:r>
          </a:p>
        </p:txBody>
      </p:sp>
      <p:sp>
        <p:nvSpPr>
          <p:cNvPr id="897" name="Shape 897"/>
          <p:cNvSpPr txBox="1"/>
          <p:nvPr/>
        </p:nvSpPr>
        <p:spPr>
          <a:xfrm>
            <a:off x="4510087" y="1277937"/>
            <a:ext cx="4302124" cy="2052636"/>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980"/>
              </a:spcAft>
              <a:buClr>
                <a:schemeClr val="dk1"/>
              </a:buClr>
              <a:buSzPct val="25000"/>
              <a:buFont typeface="Noto Symbol"/>
              <a:buNone/>
            </a:pP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known and normally distributed population</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or</a:t>
            </a:r>
            <a:br>
              <a:rPr b="1" i="0" lang="en-US" sz="2800" u="none" cap="none" strike="noStrike">
                <a:solidFill>
                  <a:schemeClr val="dk1"/>
                </a:solidFill>
                <a:latin typeface="Arial"/>
                <a:ea typeface="Arial"/>
                <a:cs typeface="Arial"/>
                <a:sym typeface="Arial"/>
              </a:rPr>
            </a:b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known and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&gt; 30</a:t>
            </a:r>
          </a:p>
        </p:txBody>
      </p:sp>
      <p:sp>
        <p:nvSpPr>
          <p:cNvPr id="898" name="Shape 898"/>
          <p:cNvSpPr txBox="1"/>
          <p:nvPr/>
        </p:nvSpPr>
        <p:spPr>
          <a:xfrm>
            <a:off x="436562" y="3078161"/>
            <a:ext cx="4129086" cy="2112962"/>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980"/>
              </a:spcAft>
              <a:buClr>
                <a:schemeClr val="dk1"/>
              </a:buClr>
              <a:buSzPct val="25000"/>
              <a:buFont typeface="Arial"/>
              <a:buNone/>
            </a:pPr>
            <a:r>
              <a:rPr b="1" i="0" lang="en-US" sz="2800" u="none" cap="none" strike="noStrike">
                <a:solidFill>
                  <a:schemeClr val="dk1"/>
                </a:solidFill>
                <a:latin typeface="Arial"/>
                <a:ea typeface="Arial"/>
                <a:cs typeface="Arial"/>
                <a:sym typeface="Arial"/>
              </a:rPr>
              <a:t>Use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distribution</a:t>
            </a:r>
          </a:p>
        </p:txBody>
      </p:sp>
      <p:sp>
        <p:nvSpPr>
          <p:cNvPr id="899" name="Shape 899"/>
          <p:cNvSpPr txBox="1"/>
          <p:nvPr/>
        </p:nvSpPr>
        <p:spPr>
          <a:xfrm>
            <a:off x="4500562" y="3106736"/>
            <a:ext cx="4302124" cy="2052636"/>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980"/>
              </a:spcAft>
              <a:buClr>
                <a:schemeClr val="dk1"/>
              </a:buClr>
              <a:buSzPct val="25000"/>
              <a:buFont typeface="Noto Symbol"/>
              <a:buNone/>
            </a:pP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not known and normally distributed population</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or</a:t>
            </a:r>
            <a:br>
              <a:rPr b="1" i="0" lang="en-US" sz="2800" u="none" cap="none" strike="noStrike">
                <a:solidFill>
                  <a:schemeClr val="dk1"/>
                </a:solidFill>
                <a:latin typeface="Arial"/>
                <a:ea typeface="Arial"/>
                <a:cs typeface="Arial"/>
                <a:sym typeface="Arial"/>
              </a:rPr>
            </a:b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not known and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&gt; 30</a:t>
            </a:r>
          </a:p>
        </p:txBody>
      </p:sp>
      <p:sp>
        <p:nvSpPr>
          <p:cNvPr id="900" name="Shape 900"/>
          <p:cNvSpPr txBox="1"/>
          <p:nvPr/>
        </p:nvSpPr>
        <p:spPr>
          <a:xfrm>
            <a:off x="452437" y="5289550"/>
            <a:ext cx="4129086" cy="1287462"/>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980"/>
              </a:spcAft>
              <a:buClr>
                <a:schemeClr val="dk1"/>
              </a:buClr>
              <a:buSzPct val="25000"/>
              <a:buFont typeface="Arial"/>
              <a:buNone/>
            </a:pPr>
            <a:r>
              <a:rPr b="1" i="0" lang="en-US" sz="2800" u="none" cap="none" strike="noStrike">
                <a:solidFill>
                  <a:schemeClr val="dk1"/>
                </a:solidFill>
                <a:latin typeface="Arial"/>
                <a:ea typeface="Arial"/>
                <a:cs typeface="Arial"/>
                <a:sym typeface="Arial"/>
              </a:rPr>
              <a:t>Use a nonparametric method or bootstrapping</a:t>
            </a:r>
          </a:p>
        </p:txBody>
      </p:sp>
      <p:sp>
        <p:nvSpPr>
          <p:cNvPr id="901" name="Shape 901"/>
          <p:cNvSpPr txBox="1"/>
          <p:nvPr/>
        </p:nvSpPr>
        <p:spPr>
          <a:xfrm>
            <a:off x="4516437" y="5318125"/>
            <a:ext cx="4302124" cy="1250950"/>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980"/>
              </a:spcAft>
              <a:buClr>
                <a:schemeClr val="dk1"/>
              </a:buClr>
              <a:buSzPct val="25000"/>
              <a:buFont typeface="Arial"/>
              <a:buNone/>
            </a:pPr>
            <a:r>
              <a:rPr b="1" i="0" lang="en-US" sz="2800" u="none" cap="none" strike="noStrike">
                <a:solidFill>
                  <a:schemeClr val="dk1"/>
                </a:solidFill>
                <a:latin typeface="Arial"/>
                <a:ea typeface="Arial"/>
                <a:cs typeface="Arial"/>
                <a:sym typeface="Arial"/>
              </a:rPr>
              <a:t>Population is not normally distributed and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30</a:t>
            </a:r>
          </a:p>
        </p:txBody>
      </p:sp>
      <p:cxnSp>
        <p:nvCxnSpPr>
          <p:cNvPr id="902" name="Shape 902"/>
          <p:cNvCxnSpPr/>
          <p:nvPr/>
        </p:nvCxnSpPr>
        <p:spPr>
          <a:xfrm>
            <a:off x="481012" y="2962275"/>
            <a:ext cx="8199437" cy="0"/>
          </a:xfrm>
          <a:prstGeom prst="straightConnector1">
            <a:avLst/>
          </a:prstGeom>
          <a:noFill/>
          <a:ln cap="rnd" cmpd="sng" w="12700">
            <a:solidFill>
              <a:schemeClr val="hlink"/>
            </a:solidFill>
            <a:prstDash val="solid"/>
            <a:miter/>
            <a:headEnd len="med" w="med" type="none"/>
            <a:tailEnd len="med" w="med" type="none"/>
          </a:ln>
        </p:spPr>
      </p:cxnSp>
      <p:cxnSp>
        <p:nvCxnSpPr>
          <p:cNvPr id="903" name="Shape 903"/>
          <p:cNvCxnSpPr/>
          <p:nvPr/>
        </p:nvCxnSpPr>
        <p:spPr>
          <a:xfrm>
            <a:off x="434975" y="5186362"/>
            <a:ext cx="8199437" cy="0"/>
          </a:xfrm>
          <a:prstGeom prst="straightConnector1">
            <a:avLst/>
          </a:prstGeom>
          <a:noFill/>
          <a:ln cap="rnd" cmpd="sng" w="12700">
            <a:solidFill>
              <a:schemeClr val="hlink"/>
            </a:solidFill>
            <a:prstDash val="solid"/>
            <a:miter/>
            <a:headEnd len="med" w="med" type="none"/>
            <a:tailEnd len="med" w="med" type="none"/>
          </a:ln>
        </p:spPr>
      </p:cxnSp>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07" name="Shape 907"/>
        <p:cNvGrpSpPr/>
        <p:nvPr/>
      </p:nvGrpSpPr>
      <p:grpSpPr>
        <a:xfrm>
          <a:off x="0" y="0"/>
          <a:ext cx="0" cy="0"/>
          <a:chOff x="0" y="0"/>
          <a:chExt cx="0" cy="0"/>
        </a:xfrm>
      </p:grpSpPr>
      <p:sp>
        <p:nvSpPr>
          <p:cNvPr id="908" name="Shape 908"/>
          <p:cNvSpPr txBox="1"/>
          <p:nvPr/>
        </p:nvSpPr>
        <p:spPr>
          <a:xfrm>
            <a:off x="657225" y="1955800"/>
            <a:ext cx="8307387" cy="1614487"/>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Point estimate of </a:t>
            </a:r>
            <a:r>
              <a:rPr b="1" i="1" lang="en-US" sz="3600" u="none" cap="none" strike="noStrike">
                <a:solidFill>
                  <a:schemeClr val="hlink"/>
                </a:solidFill>
                <a:latin typeface="Times New Roman"/>
                <a:ea typeface="Times New Roman"/>
                <a:cs typeface="Times New Roman"/>
                <a:sym typeface="Times New Roman"/>
              </a:rPr>
              <a:t>µ</a:t>
            </a:r>
            <a:r>
              <a:rPr b="1" i="0" lang="en-US" sz="3200" u="none" cap="none" strike="noStrike">
                <a:solidFill>
                  <a:schemeClr val="hlink"/>
                </a:solidFill>
                <a:latin typeface="Times New Roman"/>
                <a:ea typeface="Times New Roman"/>
                <a:cs typeface="Times New Roman"/>
                <a:sym typeface="Times New Roman"/>
              </a:rPr>
              <a:t>: </a:t>
            </a:r>
          </a:p>
          <a:p>
            <a:pPr indent="0" lvl="0" marL="0" marR="0" rtl="0" algn="l">
              <a:lnSpc>
                <a:spcPct val="100000"/>
              </a:lnSpc>
              <a:spcBef>
                <a:spcPts val="0"/>
              </a:spcBef>
              <a:spcAft>
                <a:spcPts val="0"/>
              </a:spcAft>
              <a:buClr>
                <a:schemeClr val="dk1"/>
              </a:buClr>
              <a:buSzPct val="25000"/>
              <a:buFont typeface="Arial"/>
              <a:buNone/>
            </a:pPr>
            <a:r>
              <a:rPr b="1" i="1" lang="en-US" sz="2400" u="none" cap="none" strike="noStrike">
                <a:solidFill>
                  <a:schemeClr val="dk1"/>
                </a:solidFill>
                <a:latin typeface="Arial"/>
                <a:ea typeface="Arial"/>
                <a:cs typeface="Arial"/>
                <a:sym typeface="Arial"/>
              </a:rPr>
              <a:t>x</a:t>
            </a:r>
            <a:r>
              <a:rPr b="1" i="1" lang="en-US" sz="3600" u="none" cap="none" strike="noStrike">
                <a:solidFill>
                  <a:schemeClr val="dk1"/>
                </a:solidFill>
                <a:latin typeface="Times New Roman"/>
                <a:ea typeface="Times New Roman"/>
                <a:cs typeface="Times New Roman"/>
                <a:sym typeface="Times New Roman"/>
              </a:rPr>
              <a:t> </a:t>
            </a:r>
            <a:r>
              <a:rPr b="1" i="0" lang="en-US" sz="2400" u="none" cap="none" strike="noStrike">
                <a:solidFill>
                  <a:schemeClr val="dk1"/>
                </a:solidFill>
                <a:latin typeface="Arial"/>
                <a:ea typeface="Arial"/>
                <a:cs typeface="Arial"/>
                <a:sym typeface="Arial"/>
              </a:rPr>
              <a:t>=</a:t>
            </a:r>
            <a:r>
              <a:rPr b="1" baseline="30000" i="0" lang="en-US" sz="4400" u="none" cap="none" strike="noStrike">
                <a:solidFill>
                  <a:schemeClr val="dk1"/>
                </a:solidFill>
                <a:latin typeface="Times New Roman"/>
                <a:ea typeface="Times New Roman"/>
                <a:cs typeface="Times New Roman"/>
                <a:sym typeface="Times New Roman"/>
              </a:rPr>
              <a:t> </a:t>
            </a:r>
            <a:r>
              <a:rPr b="1" baseline="30000" i="0" lang="en-US" sz="3300" u="none" cap="none" strike="noStrike">
                <a:solidFill>
                  <a:schemeClr val="dk1"/>
                </a:solidFill>
                <a:latin typeface="Arial"/>
                <a:ea typeface="Arial"/>
                <a:cs typeface="Arial"/>
                <a:sym typeface="Arial"/>
              </a:rPr>
              <a:t>(upper confidence limit) + (lower confidence limit)</a:t>
            </a:r>
          </a:p>
          <a:p>
            <a:pPr indent="0" lvl="0" marL="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2</a:t>
            </a:r>
          </a:p>
        </p:txBody>
      </p:sp>
      <p:cxnSp>
        <p:nvCxnSpPr>
          <p:cNvPr id="909" name="Shape 909"/>
          <p:cNvCxnSpPr/>
          <p:nvPr/>
        </p:nvCxnSpPr>
        <p:spPr>
          <a:xfrm>
            <a:off x="1455737" y="2981325"/>
            <a:ext cx="6527800" cy="0"/>
          </a:xfrm>
          <a:prstGeom prst="straightConnector1">
            <a:avLst/>
          </a:prstGeom>
          <a:noFill/>
          <a:ln cap="rnd" cmpd="sng" w="25400">
            <a:solidFill>
              <a:schemeClr val="dk1"/>
            </a:solidFill>
            <a:prstDash val="solid"/>
            <a:miter/>
            <a:headEnd len="med" w="med" type="none"/>
            <a:tailEnd len="med" w="med" type="none"/>
          </a:ln>
        </p:spPr>
      </p:cxnSp>
      <p:cxnSp>
        <p:nvCxnSpPr>
          <p:cNvPr id="910" name="Shape 910"/>
          <p:cNvCxnSpPr/>
          <p:nvPr/>
        </p:nvCxnSpPr>
        <p:spPr>
          <a:xfrm>
            <a:off x="735012" y="2738436"/>
            <a:ext cx="184149" cy="0"/>
          </a:xfrm>
          <a:prstGeom prst="straightConnector1">
            <a:avLst/>
          </a:prstGeom>
          <a:noFill/>
          <a:ln cap="rnd" cmpd="sng" w="25400">
            <a:solidFill>
              <a:schemeClr val="dk1"/>
            </a:solidFill>
            <a:prstDash val="solid"/>
            <a:miter/>
            <a:headEnd len="med" w="med" type="none"/>
            <a:tailEnd len="med" w="med" type="none"/>
          </a:ln>
        </p:spPr>
      </p:cxnSp>
      <p:grpSp>
        <p:nvGrpSpPr>
          <p:cNvPr id="911" name="Shape 911"/>
          <p:cNvGrpSpPr/>
          <p:nvPr/>
        </p:nvGrpSpPr>
        <p:grpSpPr>
          <a:xfrm>
            <a:off x="736600" y="4124325"/>
            <a:ext cx="7329487" cy="1514474"/>
            <a:chOff x="536575" y="4124325"/>
            <a:chExt cx="7329487" cy="1514474"/>
          </a:xfrm>
        </p:grpSpPr>
        <p:sp>
          <p:nvSpPr>
            <p:cNvPr id="912" name="Shape 912"/>
            <p:cNvSpPr txBox="1"/>
            <p:nvPr/>
          </p:nvSpPr>
          <p:spPr>
            <a:xfrm>
              <a:off x="536575" y="4124325"/>
              <a:ext cx="7329487" cy="15144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Margin of Error: </a:t>
              </a:r>
            </a:p>
            <a:p>
              <a:pPr indent="0" lvl="0" marL="0" marR="0" rtl="0" algn="l">
                <a:lnSpc>
                  <a:spcPct val="100000"/>
                </a:lnSpc>
                <a:spcBef>
                  <a:spcPts val="1551"/>
                </a:spcBef>
                <a:spcAft>
                  <a:spcPts val="0"/>
                </a:spcAft>
                <a:buClr>
                  <a:schemeClr val="dk1"/>
                </a:buClr>
                <a:buSzPct val="25000"/>
                <a:buFont typeface="Arial"/>
                <a:buNone/>
              </a:pPr>
              <a:r>
                <a:rPr b="1" i="1" lang="en-US" sz="2400" u="none" cap="none" strike="noStrike">
                  <a:solidFill>
                    <a:schemeClr val="dk1"/>
                  </a:solidFill>
                  <a:latin typeface="Arial"/>
                  <a:ea typeface="Arial"/>
                  <a:cs typeface="Arial"/>
                  <a:sym typeface="Arial"/>
                </a:rPr>
                <a:t>E</a:t>
              </a:r>
              <a:r>
                <a:rPr b="1" i="0" lang="en-US" sz="2400" u="none" cap="none" strike="noStrike">
                  <a:solidFill>
                    <a:schemeClr val="dk1"/>
                  </a:solidFill>
                  <a:latin typeface="Arial"/>
                  <a:ea typeface="Arial"/>
                  <a:cs typeface="Arial"/>
                  <a:sym typeface="Arial"/>
                </a:rPr>
                <a:t> = </a:t>
              </a:r>
              <a:r>
                <a:rPr b="1" baseline="30000" i="0" lang="en-US" sz="3300" u="none" cap="none" strike="noStrike">
                  <a:solidFill>
                    <a:schemeClr val="dk1"/>
                  </a:solidFill>
                  <a:latin typeface="Arial"/>
                  <a:ea typeface="Arial"/>
                  <a:cs typeface="Arial"/>
                  <a:sym typeface="Arial"/>
                </a:rPr>
                <a:t>(upper confidence limit) – (lower confidence limit)</a:t>
              </a:r>
            </a:p>
            <a:p>
              <a:pPr indent="0" lvl="0" marL="0" marR="0" rtl="0" algn="l">
                <a:lnSpc>
                  <a:spcPct val="100000"/>
                </a:lnSpc>
                <a:spcBef>
                  <a:spcPts val="264"/>
                </a:spcBef>
                <a:spcAft>
                  <a:spcPts val="0"/>
                </a:spcAft>
                <a:buClr>
                  <a:schemeClr val="dk1"/>
                </a:buClr>
                <a:buSzPct val="25000"/>
                <a:buFont typeface="Arial"/>
                <a:buNone/>
              </a:pPr>
              <a:r>
                <a:rPr b="1" baseline="30000" i="0" lang="en-US" sz="33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2</a:t>
              </a:r>
            </a:p>
          </p:txBody>
        </p:sp>
        <p:cxnSp>
          <p:nvCxnSpPr>
            <p:cNvPr id="913" name="Shape 913"/>
            <p:cNvCxnSpPr/>
            <p:nvPr/>
          </p:nvCxnSpPr>
          <p:spPr>
            <a:xfrm>
              <a:off x="1185862" y="5048250"/>
              <a:ext cx="6596061" cy="0"/>
            </a:xfrm>
            <a:prstGeom prst="straightConnector1">
              <a:avLst/>
            </a:prstGeom>
            <a:noFill/>
            <a:ln cap="rnd" cmpd="sng" w="25400">
              <a:solidFill>
                <a:schemeClr val="dk1"/>
              </a:solidFill>
              <a:prstDash val="solid"/>
              <a:miter/>
              <a:headEnd len="med" w="med" type="none"/>
              <a:tailEnd len="med" w="med" type="none"/>
            </a:ln>
          </p:spPr>
        </p:cxnSp>
      </p:grpSp>
      <p:sp>
        <p:nvSpPr>
          <p:cNvPr id="914" name="Shape 914"/>
          <p:cNvSpPr txBox="1"/>
          <p:nvPr>
            <p:ph type="title"/>
          </p:nvPr>
        </p:nvSpPr>
        <p:spPr>
          <a:xfrm>
            <a:off x="312737" y="244475"/>
            <a:ext cx="8534399" cy="1241425"/>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Finding the Point Estimate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and </a:t>
            </a:r>
            <a:r>
              <a:rPr b="1" i="1" lang="en-US" sz="4000" u="none" cap="none" strike="noStrike">
                <a:solidFill>
                  <a:srgbClr val="008000"/>
                </a:solidFill>
                <a:latin typeface="Arial"/>
                <a:ea typeface="Arial"/>
                <a:cs typeface="Arial"/>
                <a:sym typeface="Arial"/>
              </a:rPr>
              <a:t>E</a:t>
            </a:r>
            <a:r>
              <a:rPr b="1" i="0" lang="en-US" sz="4000" u="none" cap="none" strike="noStrike">
                <a:solidFill>
                  <a:srgbClr val="008000"/>
                </a:solidFill>
                <a:latin typeface="Arial"/>
                <a:ea typeface="Arial"/>
                <a:cs typeface="Arial"/>
                <a:sym typeface="Arial"/>
              </a:rPr>
              <a:t> from a Confidence Interval</a:t>
            </a:r>
          </a:p>
        </p:txBody>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18" name="Shape 918"/>
        <p:cNvGrpSpPr/>
        <p:nvPr/>
      </p:nvGrpSpPr>
      <p:grpSpPr>
        <a:xfrm>
          <a:off x="0" y="0"/>
          <a:ext cx="0" cy="0"/>
          <a:chOff x="0" y="0"/>
          <a:chExt cx="0" cy="0"/>
        </a:xfrm>
      </p:grpSpPr>
      <p:sp>
        <p:nvSpPr>
          <p:cNvPr id="919" name="Shape 919"/>
          <p:cNvSpPr txBox="1"/>
          <p:nvPr>
            <p:ph type="title"/>
          </p:nvPr>
        </p:nvSpPr>
        <p:spPr>
          <a:xfrm>
            <a:off x="300037" y="533400"/>
            <a:ext cx="8483599" cy="6477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Confidence Intervals for Comparing Data</a:t>
            </a:r>
          </a:p>
        </p:txBody>
      </p:sp>
      <p:sp>
        <p:nvSpPr>
          <p:cNvPr id="920" name="Shape 920"/>
          <p:cNvSpPr txBox="1"/>
          <p:nvPr>
            <p:ph idx="1" type="body"/>
          </p:nvPr>
        </p:nvSpPr>
        <p:spPr>
          <a:xfrm>
            <a:off x="611187" y="2076450"/>
            <a:ext cx="7923211" cy="3657600"/>
          </a:xfrm>
          <a:prstGeom prst="rect">
            <a:avLst/>
          </a:prstGeom>
          <a:noFill/>
          <a:ln>
            <a:noFill/>
          </a:ln>
        </p:spPr>
        <p:txBody>
          <a:bodyPr anchorCtr="0" anchor="t" bIns="44450" lIns="90475" rIns="90475" tIns="44450">
            <a:noAutofit/>
          </a:bodyPr>
          <a:lstStyle/>
          <a:p>
            <a:pPr indent="-457200" lvl="0" marL="457200" marR="0" rtl="0" algn="l">
              <a:lnSpc>
                <a:spcPct val="10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	As in Sections 7-2 and 7-3, confidence intervals can be used </a:t>
            </a:r>
            <a:r>
              <a:rPr b="1" i="0" lang="en-US" sz="2800" u="none" cap="none" strike="noStrike">
                <a:solidFill>
                  <a:schemeClr val="hlink"/>
                </a:solidFill>
                <a:latin typeface="Arial"/>
                <a:ea typeface="Arial"/>
                <a:cs typeface="Arial"/>
                <a:sym typeface="Arial"/>
              </a:rPr>
              <a:t>informally</a:t>
            </a:r>
            <a:r>
              <a:rPr b="1" i="0" lang="en-US" sz="2800" u="none" cap="none" strike="noStrike">
                <a:solidFill>
                  <a:schemeClr val="dk1"/>
                </a:solidFill>
                <a:latin typeface="Arial"/>
                <a:ea typeface="Arial"/>
                <a:cs typeface="Arial"/>
                <a:sym typeface="Arial"/>
              </a:rPr>
              <a:t> to compare different data sets, but </a:t>
            </a:r>
            <a:r>
              <a:rPr b="1" i="0" lang="en-US" sz="2800" u="none" cap="none" strike="noStrike">
                <a:solidFill>
                  <a:schemeClr val="hlink"/>
                </a:solidFill>
                <a:latin typeface="Arial"/>
                <a:ea typeface="Arial"/>
                <a:cs typeface="Arial"/>
                <a:sym typeface="Arial"/>
              </a:rPr>
              <a:t>the overlapping of confidence intervals should not be used for making formal and final conclusions about equality of means</a:t>
            </a:r>
            <a:r>
              <a:rPr b="1" i="0" lang="en-US" sz="28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24" name="Shape 924"/>
        <p:cNvGrpSpPr/>
        <p:nvPr/>
      </p:nvGrpSpPr>
      <p:grpSpPr>
        <a:xfrm>
          <a:off x="0" y="0"/>
          <a:ext cx="0" cy="0"/>
          <a:chOff x="0" y="0"/>
          <a:chExt cx="0" cy="0"/>
        </a:xfrm>
      </p:grpSpPr>
      <p:sp>
        <p:nvSpPr>
          <p:cNvPr id="925" name="Shape 925"/>
          <p:cNvSpPr txBox="1"/>
          <p:nvPr>
            <p:ph type="title"/>
          </p:nvPr>
        </p:nvSpPr>
        <p:spPr>
          <a:xfrm>
            <a:off x="649287" y="127000"/>
            <a:ext cx="7848599" cy="85883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926" name="Shape 926"/>
          <p:cNvSpPr txBox="1"/>
          <p:nvPr>
            <p:ph idx="1" type="body"/>
          </p:nvPr>
        </p:nvSpPr>
        <p:spPr>
          <a:xfrm>
            <a:off x="457200" y="1409700"/>
            <a:ext cx="8229600" cy="4525961"/>
          </a:xfrm>
          <a:prstGeom prst="rect">
            <a:avLst/>
          </a:prstGeom>
          <a:noFill/>
          <a:ln>
            <a:noFill/>
          </a:ln>
        </p:spPr>
        <p:txBody>
          <a:bodyPr anchorCtr="0" anchor="t" bIns="45700" lIns="91425" rIns="91425" tIns="45700">
            <a:noAutofit/>
          </a:bodyPr>
          <a:lstStyle/>
          <a:p>
            <a:pPr indent="-533400" lvl="0" marL="533400" marR="0" rtl="0" algn="l">
              <a:lnSpc>
                <a:spcPct val="10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 In this section we have discussed:</a:t>
            </a:r>
          </a:p>
          <a:p>
            <a:pPr indent="-533400" lvl="0" marL="533400" marR="0" rtl="0" algn="l">
              <a:lnSpc>
                <a:spcPct val="100000"/>
              </a:lnSpc>
              <a:spcBef>
                <a:spcPts val="56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Student </a:t>
            </a:r>
            <a:r>
              <a:rPr b="1" i="1" lang="en-US" sz="2800" u="none" cap="none" strike="noStrike">
                <a:solidFill>
                  <a:schemeClr val="dk1"/>
                </a:solidFill>
                <a:latin typeface="Arial"/>
                <a:ea typeface="Arial"/>
                <a:cs typeface="Arial"/>
                <a:sym typeface="Arial"/>
              </a:rPr>
              <a:t>t</a:t>
            </a:r>
            <a:r>
              <a:rPr b="1" i="0" lang="en-US" sz="2800" u="none" cap="none" strike="noStrike">
                <a:solidFill>
                  <a:schemeClr val="dk1"/>
                </a:solidFill>
                <a:latin typeface="Arial"/>
                <a:ea typeface="Arial"/>
                <a:cs typeface="Arial"/>
                <a:sym typeface="Arial"/>
              </a:rPr>
              <a:t> distribution.</a:t>
            </a:r>
          </a:p>
          <a:p>
            <a:pPr indent="-533400" lvl="0" marL="533400" marR="0" rtl="0" algn="l">
              <a:lnSpc>
                <a:spcPct val="100000"/>
              </a:lnSpc>
              <a:spcBef>
                <a:spcPts val="56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Degrees of freedom.</a:t>
            </a:r>
          </a:p>
          <a:p>
            <a:pPr indent="-533400" lvl="0" marL="533400" marR="0" rtl="0" algn="l">
              <a:lnSpc>
                <a:spcPct val="100000"/>
              </a:lnSpc>
              <a:spcBef>
                <a:spcPts val="56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Margin of error.</a:t>
            </a:r>
          </a:p>
          <a:p>
            <a:pPr indent="-533400" lvl="0" marL="533400" marR="0" rtl="0" algn="l">
              <a:lnSpc>
                <a:spcPct val="100000"/>
              </a:lnSpc>
              <a:spcBef>
                <a:spcPts val="56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Confidence intervals for </a:t>
            </a:r>
            <a:r>
              <a:rPr b="1" i="1" lang="en-US" sz="2800" u="none" cap="none" strike="noStrike">
                <a:solidFill>
                  <a:schemeClr val="dk1"/>
                </a:solidFill>
                <a:latin typeface="Arial"/>
                <a:ea typeface="Arial"/>
                <a:cs typeface="Arial"/>
                <a:sym typeface="Arial"/>
              </a:rPr>
              <a:t>μ</a:t>
            </a:r>
            <a:r>
              <a:rPr b="1" i="0" lang="en-US" sz="2800" u="none" cap="none" strike="noStrike">
                <a:solidFill>
                  <a:schemeClr val="dk1"/>
                </a:solidFill>
                <a:latin typeface="Arial"/>
                <a:ea typeface="Arial"/>
                <a:cs typeface="Arial"/>
                <a:sym typeface="Arial"/>
              </a:rPr>
              <a:t> with </a:t>
            </a:r>
            <a:r>
              <a:rPr b="1" i="1" lang="en-US" sz="2800" u="none" cap="none" strike="noStrike">
                <a:solidFill>
                  <a:schemeClr val="dk1"/>
                </a:solidFill>
                <a:latin typeface="Arial"/>
                <a:ea typeface="Arial"/>
                <a:cs typeface="Arial"/>
                <a:sym typeface="Arial"/>
              </a:rPr>
              <a:t>σ</a:t>
            </a:r>
            <a:r>
              <a:rPr b="1" i="0" lang="en-US" sz="2800" u="none" cap="none" strike="noStrike">
                <a:solidFill>
                  <a:schemeClr val="dk1"/>
                </a:solidFill>
                <a:latin typeface="Arial"/>
                <a:ea typeface="Arial"/>
                <a:cs typeface="Arial"/>
                <a:sym typeface="Arial"/>
              </a:rPr>
              <a:t> unknown.</a:t>
            </a:r>
          </a:p>
          <a:p>
            <a:pPr indent="-533400" lvl="0" marL="533400" marR="0" rtl="0" algn="l">
              <a:lnSpc>
                <a:spcPct val="100000"/>
              </a:lnSpc>
              <a:spcBef>
                <a:spcPts val="56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Choosing the appropriate distribution.</a:t>
            </a:r>
          </a:p>
          <a:p>
            <a:pPr indent="-533400" lvl="0" marL="533400" marR="0" rtl="0" algn="l">
              <a:lnSpc>
                <a:spcPct val="100000"/>
              </a:lnSpc>
              <a:spcBef>
                <a:spcPts val="56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Point estimates.</a:t>
            </a:r>
          </a:p>
          <a:p>
            <a:pPr indent="-533400" lvl="0" marL="533400" marR="0" rtl="0" algn="l">
              <a:lnSpc>
                <a:spcPct val="100000"/>
              </a:lnSpc>
              <a:spcBef>
                <a:spcPts val="56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Using confidence intervals to compare data.</a:t>
            </a:r>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30" name="Shape 930"/>
        <p:cNvGrpSpPr/>
        <p:nvPr/>
      </p:nvGrpSpPr>
      <p:grpSpPr>
        <a:xfrm>
          <a:off x="0" y="0"/>
          <a:ext cx="0" cy="0"/>
          <a:chOff x="0" y="0"/>
          <a:chExt cx="0" cy="0"/>
        </a:xfrm>
      </p:grpSpPr>
      <p:grpSp>
        <p:nvGrpSpPr>
          <p:cNvPr id="931" name="Shape 931"/>
          <p:cNvGrpSpPr/>
          <p:nvPr/>
        </p:nvGrpSpPr>
        <p:grpSpPr>
          <a:xfrm>
            <a:off x="0" y="0"/>
            <a:ext cx="9144000" cy="6858000"/>
            <a:chOff x="0" y="0"/>
            <a:chExt cx="9144000" cy="6858000"/>
          </a:xfrm>
        </p:grpSpPr>
        <p:sp>
          <p:nvSpPr>
            <p:cNvPr id="932" name="Shape 932"/>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933" name="Shape 933"/>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934" name="Shape 934"/>
          <p:cNvSpPr txBox="1"/>
          <p:nvPr/>
        </p:nvSpPr>
        <p:spPr>
          <a:xfrm>
            <a:off x="1295400" y="533400"/>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7-5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Estimating a Population Variance</a:t>
            </a:r>
          </a:p>
        </p:txBody>
      </p:sp>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38" name="Shape 938"/>
        <p:cNvGrpSpPr/>
        <p:nvPr/>
      </p:nvGrpSpPr>
      <p:grpSpPr>
        <a:xfrm>
          <a:off x="0" y="0"/>
          <a:ext cx="0" cy="0"/>
          <a:chOff x="0" y="0"/>
          <a:chExt cx="0" cy="0"/>
        </a:xfrm>
      </p:grpSpPr>
      <p:sp>
        <p:nvSpPr>
          <p:cNvPr id="939" name="Shape 939"/>
          <p:cNvSpPr txBox="1"/>
          <p:nvPr>
            <p:ph type="title"/>
          </p:nvPr>
        </p:nvSpPr>
        <p:spPr>
          <a:xfrm>
            <a:off x="661987" y="114300"/>
            <a:ext cx="7848599" cy="898524"/>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940" name="Shape 940"/>
          <p:cNvSpPr txBox="1"/>
          <p:nvPr/>
        </p:nvSpPr>
        <p:spPr>
          <a:xfrm>
            <a:off x="608012" y="1477962"/>
            <a:ext cx="8070849" cy="30813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This section we introduce the chi-square probability distribution so that we can construct confidence interval estimates of a population standard deviation or variance. We also present a method for determining the sample size required to estimate a population standard deviation or variance.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4" name="Shape 84"/>
        <p:cNvGrpSpPr/>
        <p:nvPr/>
      </p:nvGrpSpPr>
      <p:grpSpPr>
        <a:xfrm>
          <a:off x="0" y="0"/>
          <a:ext cx="0" cy="0"/>
          <a:chOff x="0" y="0"/>
          <a:chExt cx="0" cy="0"/>
        </a:xfrm>
      </p:grpSpPr>
      <p:sp>
        <p:nvSpPr>
          <p:cNvPr id="85" name="Shape 85"/>
          <p:cNvSpPr txBox="1"/>
          <p:nvPr>
            <p:ph idx="1" type="body"/>
          </p:nvPr>
        </p:nvSpPr>
        <p:spPr>
          <a:xfrm>
            <a:off x="554037" y="2103436"/>
            <a:ext cx="8437562" cy="2476500"/>
          </a:xfrm>
          <a:prstGeom prst="rect">
            <a:avLst/>
          </a:prstGeom>
          <a:noFill/>
          <a:ln>
            <a:noFill/>
          </a:ln>
        </p:spPr>
        <p:txBody>
          <a:bodyPr anchorCtr="0" anchor="t" bIns="44450" lIns="90475" rIns="90475" tIns="44450">
            <a:noAutofit/>
          </a:bodyPr>
          <a:lstStyle/>
          <a:p>
            <a:pPr indent="-457200" lvl="0" marL="457200" marR="0" rtl="0" algn="l">
              <a:lnSpc>
                <a:spcPct val="100000"/>
              </a:lnSpc>
              <a:spcBef>
                <a:spcPts val="0"/>
              </a:spcBef>
              <a:spcAft>
                <a:spcPts val="0"/>
              </a:spcAft>
              <a:buClr>
                <a:schemeClr val="accent2"/>
              </a:buClr>
              <a:buSzPct val="25000"/>
              <a:buFont typeface="Arial"/>
              <a:buNone/>
            </a:pPr>
            <a:r>
              <a:rPr b="1" i="0" lang="en-US" sz="3200" u="none" cap="none" strike="noStrike">
                <a:solidFill>
                  <a:schemeClr val="dk1"/>
                </a:solidFill>
                <a:latin typeface="Arial"/>
                <a:ea typeface="Arial"/>
                <a:cs typeface="Arial"/>
                <a:sym typeface="Arial"/>
              </a:rPr>
              <a:t>	The sample proportion </a:t>
            </a:r>
            <a:r>
              <a:rPr b="1" i="1" lang="en-US" sz="3200" u="none" cap="none" strike="noStrike">
                <a:solidFill>
                  <a:schemeClr val="hlink"/>
                </a:solidFill>
                <a:latin typeface="Arial"/>
                <a:ea typeface="Arial"/>
                <a:cs typeface="Arial"/>
                <a:sym typeface="Arial"/>
              </a:rPr>
              <a:t>p </a:t>
            </a:r>
            <a:r>
              <a:rPr b="1" i="0" lang="en-US" sz="3200" u="none" cap="none" strike="noStrike">
                <a:solidFill>
                  <a:schemeClr val="dk1"/>
                </a:solidFill>
                <a:latin typeface="Arial"/>
                <a:ea typeface="Arial"/>
                <a:cs typeface="Arial"/>
                <a:sym typeface="Arial"/>
              </a:rPr>
              <a:t>is the best point estimate of the population proportion </a:t>
            </a:r>
            <a:r>
              <a:rPr b="1" i="1" lang="en-US" sz="3200" u="none" cap="none" strike="noStrike">
                <a:solidFill>
                  <a:schemeClr val="hlink"/>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  </a:t>
            </a:r>
          </a:p>
        </p:txBody>
      </p:sp>
      <p:sp>
        <p:nvSpPr>
          <p:cNvPr id="86" name="Shape 86"/>
          <p:cNvSpPr txBox="1"/>
          <p:nvPr/>
        </p:nvSpPr>
        <p:spPr>
          <a:xfrm>
            <a:off x="5537200" y="1981200"/>
            <a:ext cx="434974" cy="91122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hlink"/>
              </a:buClr>
              <a:buSzPct val="25000"/>
              <a:buFont typeface="Times New Roman"/>
              <a:buNone/>
            </a:pPr>
            <a:r>
              <a:rPr b="1" i="0" lang="en-US" sz="6000" u="none" cap="none" strike="noStrike">
                <a:solidFill>
                  <a:schemeClr val="hlink"/>
                </a:solidFill>
                <a:latin typeface="Times New Roman"/>
                <a:ea typeface="Times New Roman"/>
                <a:cs typeface="Times New Roman"/>
                <a:sym typeface="Times New Roman"/>
              </a:rPr>
              <a:t>ˆ</a:t>
            </a:r>
          </a:p>
        </p:txBody>
      </p:sp>
      <p:sp>
        <p:nvSpPr>
          <p:cNvPr id="87" name="Shape 87"/>
          <p:cNvSpPr txBox="1"/>
          <p:nvPr/>
        </p:nvSpPr>
        <p:spPr>
          <a:xfrm>
            <a:off x="685800" y="139700"/>
            <a:ext cx="7772400" cy="723900"/>
          </a:xfrm>
          <a:prstGeom prst="rect">
            <a:avLst/>
          </a:prstGeom>
          <a:noFill/>
          <a:ln>
            <a:noFill/>
          </a:ln>
        </p:spPr>
        <p:txBody>
          <a:bodyPr anchorCtr="0" anchor="ctr" bIns="44450" lIns="90475" rIns="90475" tIns="44450">
            <a:noAutofit/>
          </a:bodyPr>
          <a:lstStyle/>
          <a:p>
            <a:pPr indent="0" lvl="0" marL="0" marR="0" rtl="0" algn="ctr">
              <a:lnSpc>
                <a:spcPct val="125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Tree>
  </p:cSld>
  <p:clrMapOvr>
    <a:masterClrMapping/>
  </p:clrMapOvr>
  <p:transition spd="slow">
    <p:cut/>
  </p:transition>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44" name="Shape 944"/>
        <p:cNvGrpSpPr/>
        <p:nvPr/>
      </p:nvGrpSpPr>
      <p:grpSpPr>
        <a:xfrm>
          <a:off x="0" y="0"/>
          <a:ext cx="0" cy="0"/>
          <a:chOff x="0" y="0"/>
          <a:chExt cx="0" cy="0"/>
        </a:xfrm>
      </p:grpSpPr>
      <p:sp>
        <p:nvSpPr>
          <p:cNvPr id="945" name="Shape 945"/>
          <p:cNvSpPr txBox="1"/>
          <p:nvPr>
            <p:ph type="title"/>
          </p:nvPr>
        </p:nvSpPr>
        <p:spPr>
          <a:xfrm>
            <a:off x="661987" y="320675"/>
            <a:ext cx="7772400" cy="4572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Chi-Square Distribution</a:t>
            </a:r>
          </a:p>
        </p:txBody>
      </p:sp>
      <p:sp>
        <p:nvSpPr>
          <p:cNvPr id="946" name="Shape 946"/>
          <p:cNvSpPr txBox="1"/>
          <p:nvPr>
            <p:ph idx="1" type="body"/>
          </p:nvPr>
        </p:nvSpPr>
        <p:spPr>
          <a:xfrm>
            <a:off x="619125" y="1144587"/>
            <a:ext cx="8353425" cy="4500561"/>
          </a:xfrm>
          <a:prstGeom prst="rect">
            <a:avLst/>
          </a:prstGeom>
          <a:noFill/>
          <a:ln>
            <a:noFill/>
          </a:ln>
        </p:spPr>
        <p:txBody>
          <a:bodyPr anchorCtr="0" anchor="t" bIns="44450" lIns="90475" rIns="90475" tIns="44450">
            <a:noAutofit/>
          </a:bodyPr>
          <a:lstStyle/>
          <a:p>
            <a:pPr indent="0" lvl="0" marL="0" marR="0" rtl="0" algn="l">
              <a:lnSpc>
                <a:spcPct val="11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In a normally distributed population with variance </a:t>
            </a:r>
            <a:r>
              <a:rPr b="1" i="1" lang="en-US" sz="2800" u="none" cap="none" strike="noStrike">
                <a:solidFill>
                  <a:schemeClr val="dk1"/>
                </a:solidFill>
                <a:latin typeface="Noto Symbol"/>
                <a:ea typeface="Noto Symbol"/>
                <a:cs typeface="Noto Symbol"/>
                <a:sym typeface="Noto Symbol"/>
              </a:rPr>
              <a:t>σ </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assume that we randomly select independent samples of size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and, for each sample, compute the sample variance </a:t>
            </a:r>
            <a:r>
              <a:rPr b="1" i="1" lang="en-US" sz="2800" u="none" cap="none" strike="noStrike">
                <a:solidFill>
                  <a:schemeClr val="dk1"/>
                </a:solidFill>
                <a:latin typeface="Arial"/>
                <a:ea typeface="Arial"/>
                <a:cs typeface="Arial"/>
                <a:sym typeface="Arial"/>
              </a:rPr>
              <a:t>s</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(which is the square of the sample standard deviation s). The sample statistic </a:t>
            </a:r>
            <a:r>
              <a:rPr b="1" i="1" lang="en-US" sz="2800" u="none" cap="none" strike="noStrike">
                <a:solidFill>
                  <a:schemeClr val="dk1"/>
                </a:solidFill>
                <a:latin typeface="Noto Symbol"/>
                <a:ea typeface="Noto Symbol"/>
                <a:cs typeface="Noto Symbol"/>
                <a:sym typeface="Noto Symbol"/>
              </a:rPr>
              <a:t>χ</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(pronounced chi-square) has a sampling distribution called the </a:t>
            </a:r>
            <a:r>
              <a:rPr b="1" i="0" lang="en-US" sz="2800" u="none" cap="none" strike="noStrike">
                <a:solidFill>
                  <a:schemeClr val="hlink"/>
                </a:solidFill>
                <a:latin typeface="Arial"/>
                <a:ea typeface="Arial"/>
                <a:cs typeface="Arial"/>
                <a:sym typeface="Arial"/>
              </a:rPr>
              <a:t>chi-square distribution</a:t>
            </a:r>
            <a:r>
              <a:rPr b="1" i="0" lang="en-US" sz="28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50" name="Shape 950"/>
        <p:cNvGrpSpPr/>
        <p:nvPr/>
      </p:nvGrpSpPr>
      <p:grpSpPr>
        <a:xfrm>
          <a:off x="0" y="0"/>
          <a:ext cx="0" cy="0"/>
          <a:chOff x="0" y="0"/>
          <a:chExt cx="0" cy="0"/>
        </a:xfrm>
      </p:grpSpPr>
      <p:sp>
        <p:nvSpPr>
          <p:cNvPr id="951" name="Shape 951"/>
          <p:cNvSpPr txBox="1"/>
          <p:nvPr>
            <p:ph idx="1" type="body"/>
          </p:nvPr>
        </p:nvSpPr>
        <p:spPr>
          <a:xfrm>
            <a:off x="890587" y="3182936"/>
            <a:ext cx="7221537" cy="2100261"/>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where</a:t>
            </a:r>
          </a:p>
          <a:p>
            <a:pPr indent="-342900" lvl="0" marL="342900" marR="0" rtl="0" algn="l">
              <a:lnSpc>
                <a:spcPct val="100000"/>
              </a:lnSpc>
              <a:spcBef>
                <a:spcPts val="56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sample size</a:t>
            </a:r>
          </a:p>
          <a:p>
            <a:pPr indent="-342900" lvl="0" marL="342900" marR="0" rtl="0" algn="l">
              <a:lnSpc>
                <a:spcPct val="100000"/>
              </a:lnSpc>
              <a:spcBef>
                <a:spcPts val="56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s </a:t>
            </a:r>
            <a:r>
              <a:rPr b="1" baseline="30000" i="0" lang="en-US" sz="2800" u="none" cap="none" strike="noStrike">
                <a:solidFill>
                  <a:schemeClr val="dk1"/>
                </a:solidFill>
                <a:latin typeface="Arial"/>
                <a:ea typeface="Arial"/>
                <a:cs typeface="Arial"/>
                <a:sym typeface="Arial"/>
              </a:rPr>
              <a:t>2</a:t>
            </a:r>
            <a:r>
              <a:rPr b="1" i="1"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 sample variance</a:t>
            </a:r>
          </a:p>
          <a:p>
            <a:pPr indent="-342900" lvl="0" marL="342900" marR="0" rtl="0" algn="l">
              <a:lnSpc>
                <a:spcPct val="100000"/>
              </a:lnSpc>
              <a:spcBef>
                <a:spcPts val="56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Noto Symbol"/>
                <a:ea typeface="Noto Symbol"/>
                <a:cs typeface="Noto Symbol"/>
                <a:sym typeface="Noto Symbol"/>
              </a:rPr>
              <a:t>σ </a:t>
            </a:r>
            <a:r>
              <a:rPr b="1" baseline="30000" i="0" lang="en-US" sz="2800" u="none" cap="none" strike="noStrike">
                <a:solidFill>
                  <a:schemeClr val="dk1"/>
                </a:solidFill>
                <a:latin typeface="Arial"/>
                <a:ea typeface="Arial"/>
                <a:cs typeface="Arial"/>
                <a:sym typeface="Arial"/>
              </a:rPr>
              <a:t>2 </a:t>
            </a:r>
            <a:r>
              <a:rPr b="1" i="0" lang="en-US" sz="2800" u="none" cap="none" strike="noStrike">
                <a:solidFill>
                  <a:schemeClr val="dk1"/>
                </a:solidFill>
                <a:latin typeface="Arial"/>
                <a:ea typeface="Arial"/>
                <a:cs typeface="Arial"/>
                <a:sym typeface="Arial"/>
              </a:rPr>
              <a:t> = population variance</a:t>
            </a:r>
          </a:p>
        </p:txBody>
      </p:sp>
      <p:sp>
        <p:nvSpPr>
          <p:cNvPr id="952" name="Shape 952"/>
          <p:cNvSpPr txBox="1"/>
          <p:nvPr/>
        </p:nvSpPr>
        <p:spPr>
          <a:xfrm>
            <a:off x="661987" y="119061"/>
            <a:ext cx="7772400" cy="87153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Chi-Square Distribution</a:t>
            </a:r>
          </a:p>
        </p:txBody>
      </p:sp>
      <p:sp>
        <p:nvSpPr>
          <p:cNvPr id="953" name="Shape 953"/>
          <p:cNvSpPr txBox="1"/>
          <p:nvPr/>
        </p:nvSpPr>
        <p:spPr>
          <a:xfrm>
            <a:off x="2970211" y="1722436"/>
            <a:ext cx="3281361" cy="1612900"/>
          </a:xfrm>
          <a:prstGeom prst="rect">
            <a:avLst/>
          </a:prstGeom>
          <a:noFill/>
          <a:ln>
            <a:noFill/>
          </a:ln>
        </p:spPr>
        <p:txBody>
          <a:bodyPr anchorCtr="0" anchor="t" bIns="44450" lIns="90475" rIns="90475" tIns="44450">
            <a:noAutofit/>
          </a:bodyPr>
          <a:lstStyle/>
          <a:p>
            <a:pPr indent="-342900" lvl="0" marL="342900" marR="0" rtl="0" algn="l">
              <a:lnSpc>
                <a:spcPct val="105000"/>
              </a:lnSpc>
              <a:spcBef>
                <a:spcPts val="0"/>
              </a:spcBef>
              <a:spcAft>
                <a:spcPts val="400"/>
              </a:spcAft>
              <a:buClr>
                <a:schemeClr val="dk1"/>
              </a:buClr>
              <a:buSzPct val="25000"/>
              <a:buFont typeface="Times New Roman"/>
              <a:buNone/>
            </a:pPr>
            <a:r>
              <a:rPr b="1" i="1" lang="en-US" sz="4000" u="none" cap="none" strike="noStrike">
                <a:solidFill>
                  <a:schemeClr val="dk1"/>
                </a:solidFill>
                <a:latin typeface="Times New Roman"/>
                <a:ea typeface="Times New Roman"/>
                <a:cs typeface="Times New Roman"/>
                <a:sym typeface="Times New Roman"/>
              </a:rPr>
              <a:t>χ</a:t>
            </a:r>
            <a:r>
              <a:rPr b="0" i="1" lang="en-US" sz="4000" u="none" cap="none" strike="noStrike">
                <a:solidFill>
                  <a:schemeClr val="dk1"/>
                </a:solidFill>
                <a:latin typeface="Times New Roman"/>
                <a:ea typeface="Times New Roman"/>
                <a:cs typeface="Times New Roman"/>
                <a:sym typeface="Times New Roman"/>
              </a:rPr>
              <a:t> </a:t>
            </a:r>
            <a:r>
              <a:rPr b="1" baseline="30000" i="0" lang="en-US" sz="2400" u="none" cap="none" strike="noStrike">
                <a:solidFill>
                  <a:schemeClr val="dk1"/>
                </a:solidFill>
                <a:latin typeface="Arial"/>
                <a:ea typeface="Arial"/>
                <a:cs typeface="Arial"/>
                <a:sym typeface="Arial"/>
              </a:rPr>
              <a:t>2</a:t>
            </a:r>
            <a:r>
              <a:rPr b="0" i="1" lang="en-US" sz="4000" u="none" cap="none" strike="noStrike">
                <a:solidFill>
                  <a:schemeClr val="dk1"/>
                </a:solidFill>
                <a:latin typeface="Times New Roman"/>
                <a:ea typeface="Times New Roman"/>
                <a:cs typeface="Times New Roman"/>
                <a:sym typeface="Times New Roman"/>
              </a:rPr>
              <a:t> </a:t>
            </a:r>
            <a:r>
              <a:rPr b="0" i="0" lang="en-US" sz="4000" u="none" cap="none" strike="noStrike">
                <a:solidFill>
                  <a:schemeClr val="dk1"/>
                </a:solidFill>
                <a:latin typeface="Arial"/>
                <a:ea typeface="Arial"/>
                <a:cs typeface="Arial"/>
                <a:sym typeface="Arial"/>
              </a:rPr>
              <a:t>=</a:t>
            </a:r>
          </a:p>
        </p:txBody>
      </p:sp>
      <p:cxnSp>
        <p:nvCxnSpPr>
          <p:cNvPr id="954" name="Shape 954"/>
          <p:cNvCxnSpPr/>
          <p:nvPr/>
        </p:nvCxnSpPr>
        <p:spPr>
          <a:xfrm>
            <a:off x="4095750" y="2095500"/>
            <a:ext cx="1709736" cy="3174"/>
          </a:xfrm>
          <a:prstGeom prst="straightConnector1">
            <a:avLst/>
          </a:prstGeom>
          <a:noFill/>
          <a:ln cap="rnd" cmpd="sng" w="15875">
            <a:solidFill>
              <a:schemeClr val="dk1"/>
            </a:solidFill>
            <a:prstDash val="solid"/>
            <a:miter/>
            <a:headEnd len="med" w="med" type="none"/>
            <a:tailEnd len="med" w="med" type="none"/>
          </a:ln>
        </p:spPr>
      </p:cxnSp>
      <p:sp>
        <p:nvSpPr>
          <p:cNvPr id="955" name="Shape 955"/>
          <p:cNvSpPr txBox="1"/>
          <p:nvPr/>
        </p:nvSpPr>
        <p:spPr>
          <a:xfrm>
            <a:off x="4503737" y="2011361"/>
            <a:ext cx="882649" cy="495299"/>
          </a:xfrm>
          <a:prstGeom prst="rect">
            <a:avLst/>
          </a:prstGeom>
          <a:noFill/>
          <a:ln>
            <a:noFill/>
          </a:ln>
        </p:spPr>
        <p:txBody>
          <a:bodyPr anchorCtr="0" anchor="t" bIns="44450" lIns="90475" rIns="90475" tIns="44450">
            <a:noAutofit/>
          </a:bodyPr>
          <a:lstStyle/>
          <a:p>
            <a:pPr indent="-342900" lvl="0" marL="342900" marR="0" rtl="0" algn="l">
              <a:lnSpc>
                <a:spcPct val="105000"/>
              </a:lnSpc>
              <a:spcBef>
                <a:spcPts val="0"/>
              </a:spcBef>
              <a:spcAft>
                <a:spcPts val="360"/>
              </a:spcAft>
              <a:buClr>
                <a:schemeClr val="dk1"/>
              </a:buClr>
              <a:buSzPct val="25000"/>
              <a:buFont typeface="Noto Symbol"/>
              <a:buNone/>
            </a:pPr>
            <a:r>
              <a:rPr b="1" i="1" lang="en-US" sz="3600" u="none" cap="none" strike="noStrike">
                <a:solidFill>
                  <a:schemeClr val="dk1"/>
                </a:solidFill>
                <a:latin typeface="Noto Symbol"/>
                <a:ea typeface="Noto Symbol"/>
                <a:cs typeface="Noto Symbol"/>
                <a:sym typeface="Noto Symbol"/>
              </a:rPr>
              <a:t>σ </a:t>
            </a:r>
            <a:r>
              <a:rPr b="1" baseline="30000" i="0" lang="en-US" sz="2400" u="none" cap="none" strike="noStrike">
                <a:solidFill>
                  <a:schemeClr val="dk1"/>
                </a:solidFill>
                <a:latin typeface="Arial"/>
                <a:ea typeface="Arial"/>
                <a:cs typeface="Arial"/>
                <a:sym typeface="Arial"/>
              </a:rPr>
              <a:t>2</a:t>
            </a:r>
          </a:p>
        </p:txBody>
      </p:sp>
      <p:sp>
        <p:nvSpPr>
          <p:cNvPr id="956" name="Shape 956"/>
          <p:cNvSpPr txBox="1"/>
          <p:nvPr/>
        </p:nvSpPr>
        <p:spPr>
          <a:xfrm>
            <a:off x="4083050" y="1541462"/>
            <a:ext cx="1943100" cy="495299"/>
          </a:xfrm>
          <a:prstGeom prst="rect">
            <a:avLst/>
          </a:prstGeom>
          <a:noFill/>
          <a:ln>
            <a:noFill/>
          </a:ln>
        </p:spPr>
        <p:txBody>
          <a:bodyPr anchorCtr="0" anchor="t" bIns="44450" lIns="90475" rIns="90475" tIns="44450">
            <a:noAutofit/>
          </a:bodyPr>
          <a:lstStyle/>
          <a:p>
            <a:pPr indent="-342900" lvl="0" marL="342900" marR="0" rtl="0" algn="l">
              <a:lnSpc>
                <a:spcPct val="105000"/>
              </a:lnSpc>
              <a:spcBef>
                <a:spcPts val="0"/>
              </a:spcBef>
              <a:spcAft>
                <a:spcPts val="320"/>
              </a:spcAft>
              <a:buClr>
                <a:schemeClr val="dk1"/>
              </a:buClr>
              <a:buSzPct val="25000"/>
              <a:buFont typeface="Times New Roman"/>
              <a:buNone/>
            </a:pPr>
            <a:r>
              <a:rPr b="1" i="0" lang="en-US" sz="2800" u="none" cap="none" strike="noStrike">
                <a:solidFill>
                  <a:schemeClr val="dk1"/>
                </a:solidFill>
                <a:latin typeface="Times New Roman"/>
                <a:ea typeface="Times New Roman"/>
                <a:cs typeface="Times New Roman"/>
                <a:sym typeface="Times New Roman"/>
              </a:rPr>
              <a:t>(</a:t>
            </a:r>
            <a:r>
              <a:rPr b="1" i="1" lang="en-US" sz="2800" u="none" cap="none" strike="noStrike">
                <a:solidFill>
                  <a:schemeClr val="dk1"/>
                </a:solidFill>
                <a:latin typeface="Arial"/>
                <a:ea typeface="Arial"/>
                <a:cs typeface="Arial"/>
                <a:sym typeface="Arial"/>
              </a:rPr>
              <a:t>n</a:t>
            </a:r>
            <a:r>
              <a:rPr b="1" i="1" lang="en-US" sz="2800" u="none" cap="none" strike="noStrike">
                <a:solidFill>
                  <a:schemeClr val="dk1"/>
                </a:solidFill>
                <a:latin typeface="Times New Roman"/>
                <a:ea typeface="Times New Roman"/>
                <a:cs typeface="Times New Roman"/>
                <a:sym typeface="Times New Roman"/>
              </a:rPr>
              <a:t>  –  </a:t>
            </a:r>
            <a:r>
              <a:rPr b="1"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Times New Roman"/>
                <a:ea typeface="Times New Roman"/>
                <a:cs typeface="Times New Roman"/>
                <a:sym typeface="Times New Roman"/>
              </a:rPr>
              <a:t>)</a:t>
            </a:r>
            <a:r>
              <a:rPr b="1" i="1" lang="en-US" sz="2800" u="none" cap="none" strike="noStrike">
                <a:solidFill>
                  <a:schemeClr val="dk1"/>
                </a:solidFill>
                <a:latin typeface="Times New Roman"/>
                <a:ea typeface="Times New Roman"/>
                <a:cs typeface="Times New Roman"/>
                <a:sym typeface="Times New Roman"/>
              </a:rPr>
              <a:t> </a:t>
            </a:r>
            <a:r>
              <a:rPr b="1" i="1" lang="en-US" sz="3200" u="none" cap="none" strike="noStrike">
                <a:solidFill>
                  <a:schemeClr val="dk1"/>
                </a:solidFill>
                <a:latin typeface="Arial"/>
                <a:ea typeface="Arial"/>
                <a:cs typeface="Arial"/>
                <a:sym typeface="Arial"/>
              </a:rPr>
              <a:t>s</a:t>
            </a:r>
            <a:r>
              <a:rPr b="1" baseline="30000" i="0" lang="en-US" sz="2400" u="none" cap="none" strike="noStrike">
                <a:solidFill>
                  <a:schemeClr val="dk1"/>
                </a:solidFill>
                <a:latin typeface="Arial"/>
                <a:ea typeface="Arial"/>
                <a:cs typeface="Arial"/>
                <a:sym typeface="Arial"/>
              </a:rPr>
              <a:t>2</a:t>
            </a:r>
          </a:p>
        </p:txBody>
      </p:sp>
      <p:sp>
        <p:nvSpPr>
          <p:cNvPr id="957" name="Shape 957"/>
          <p:cNvSpPr txBox="1"/>
          <p:nvPr/>
        </p:nvSpPr>
        <p:spPr>
          <a:xfrm>
            <a:off x="2703511" y="5589587"/>
            <a:ext cx="5014911" cy="520700"/>
          </a:xfrm>
          <a:prstGeom prst="rect">
            <a:avLst/>
          </a:prstGeom>
          <a:noFill/>
          <a:ln>
            <a:noFill/>
          </a:ln>
        </p:spPr>
        <p:txBody>
          <a:bodyPr anchorCtr="0" anchor="t" bIns="44450" lIns="90475" rIns="90475" tIns="44450">
            <a:noAutofit/>
          </a:bodyPr>
          <a:lstStyle/>
          <a:p>
            <a:pPr indent="-342900" lvl="0" marL="34290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degrees of freedom =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1</a:t>
            </a:r>
          </a:p>
        </p:txBody>
      </p:sp>
    </p:spTree>
  </p:cSld>
  <p:clrMapOvr>
    <a:masterClrMapping/>
  </p:clrMapOvr>
  <p:transition spd="slow">
    <p:cut/>
  </p:transition>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61" name="Shape 961"/>
        <p:cNvGrpSpPr/>
        <p:nvPr/>
      </p:nvGrpSpPr>
      <p:grpSpPr>
        <a:xfrm>
          <a:off x="0" y="0"/>
          <a:ext cx="0" cy="0"/>
          <a:chOff x="0" y="0"/>
          <a:chExt cx="0" cy="0"/>
        </a:xfrm>
      </p:grpSpPr>
      <p:sp>
        <p:nvSpPr>
          <p:cNvPr id="962" name="Shape 962"/>
          <p:cNvSpPr txBox="1"/>
          <p:nvPr>
            <p:ph type="title"/>
          </p:nvPr>
        </p:nvSpPr>
        <p:spPr>
          <a:xfrm>
            <a:off x="704850" y="266700"/>
            <a:ext cx="7772400" cy="11938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Properties of the Distribution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of the Chi-Square Statistic</a:t>
            </a:r>
          </a:p>
        </p:txBody>
      </p:sp>
      <p:sp>
        <p:nvSpPr>
          <p:cNvPr id="963" name="Shape 963"/>
          <p:cNvSpPr txBox="1"/>
          <p:nvPr>
            <p:ph idx="1" type="body"/>
          </p:nvPr>
        </p:nvSpPr>
        <p:spPr>
          <a:xfrm>
            <a:off x="547687" y="1477962"/>
            <a:ext cx="8401049" cy="1062037"/>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480"/>
              </a:spcAft>
              <a:buClr>
                <a:schemeClr val="accent2"/>
              </a:buClr>
              <a:buSzPct val="25000"/>
              <a:buFont typeface="Arial"/>
              <a:buNone/>
            </a:pPr>
            <a:r>
              <a:rPr b="1" i="0" lang="en-US" sz="2400" u="none" cap="none" strike="noStrike">
                <a:solidFill>
                  <a:schemeClr val="dk1"/>
                </a:solidFill>
                <a:latin typeface="Arial"/>
                <a:ea typeface="Arial"/>
                <a:cs typeface="Arial"/>
                <a:sym typeface="Arial"/>
              </a:rPr>
              <a:t>1. The chi-square distribution is not symmetric, unlike           the normal and Student </a:t>
            </a:r>
            <a:r>
              <a:rPr b="1" i="1" lang="en-US" sz="2400" u="none" cap="none" strike="noStrike">
                <a:solidFill>
                  <a:schemeClr val="dk1"/>
                </a:solidFill>
                <a:latin typeface="Arial"/>
                <a:ea typeface="Arial"/>
                <a:cs typeface="Arial"/>
                <a:sym typeface="Arial"/>
              </a:rPr>
              <a:t>t</a:t>
            </a:r>
            <a:r>
              <a:rPr b="1" i="0" lang="en-US" sz="2400" u="none" cap="none" strike="noStrike">
                <a:solidFill>
                  <a:schemeClr val="dk1"/>
                </a:solidFill>
                <a:latin typeface="Arial"/>
                <a:ea typeface="Arial"/>
                <a:cs typeface="Arial"/>
                <a:sym typeface="Arial"/>
              </a:rPr>
              <a:t> distributions.</a:t>
            </a:r>
          </a:p>
        </p:txBody>
      </p:sp>
      <p:sp>
        <p:nvSpPr>
          <p:cNvPr id="964" name="Shape 964"/>
          <p:cNvSpPr txBox="1"/>
          <p:nvPr/>
        </p:nvSpPr>
        <p:spPr>
          <a:xfrm>
            <a:off x="842962" y="5918200"/>
            <a:ext cx="2460624" cy="3333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Chi-Square Distribution</a:t>
            </a:r>
          </a:p>
        </p:txBody>
      </p:sp>
      <p:pic>
        <p:nvPicPr>
          <p:cNvPr id="965" name="Shape 965"/>
          <p:cNvPicPr preferRelativeResize="0"/>
          <p:nvPr/>
        </p:nvPicPr>
        <p:blipFill rotWithShape="1">
          <a:blip r:embed="rId3">
            <a:alphaModFix/>
          </a:blip>
          <a:srcRect b="0" l="0" r="0" t="0"/>
          <a:stretch/>
        </p:blipFill>
        <p:spPr>
          <a:xfrm>
            <a:off x="533400" y="3422650"/>
            <a:ext cx="3656012" cy="2222500"/>
          </a:xfrm>
          <a:prstGeom prst="rect">
            <a:avLst/>
          </a:prstGeom>
          <a:noFill/>
          <a:ln>
            <a:noFill/>
          </a:ln>
        </p:spPr>
      </p:pic>
      <p:sp>
        <p:nvSpPr>
          <p:cNvPr id="966" name="Shape 966"/>
          <p:cNvSpPr txBox="1"/>
          <p:nvPr/>
        </p:nvSpPr>
        <p:spPr>
          <a:xfrm>
            <a:off x="5473700" y="5895975"/>
            <a:ext cx="2844800" cy="57785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Chi-Square Distribution for </a:t>
            </a:r>
          </a:p>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df = 10 and df = 20</a:t>
            </a:r>
          </a:p>
        </p:txBody>
      </p:sp>
      <p:pic>
        <p:nvPicPr>
          <p:cNvPr id="967" name="Shape 967"/>
          <p:cNvPicPr preferRelativeResize="0"/>
          <p:nvPr/>
        </p:nvPicPr>
        <p:blipFill rotWithShape="1">
          <a:blip r:embed="rId4">
            <a:alphaModFix/>
          </a:blip>
          <a:srcRect b="0" l="0" r="0" t="0"/>
          <a:stretch/>
        </p:blipFill>
        <p:spPr>
          <a:xfrm>
            <a:off x="5191125" y="3200400"/>
            <a:ext cx="3190874" cy="2619375"/>
          </a:xfrm>
          <a:prstGeom prst="rect">
            <a:avLst/>
          </a:prstGeom>
          <a:noFill/>
          <a:ln>
            <a:noFill/>
          </a:ln>
        </p:spPr>
      </p:pic>
      <p:sp>
        <p:nvSpPr>
          <p:cNvPr id="968" name="Shape 968"/>
          <p:cNvSpPr txBox="1"/>
          <p:nvPr/>
        </p:nvSpPr>
        <p:spPr>
          <a:xfrm>
            <a:off x="890587" y="2209800"/>
            <a:ext cx="7721599" cy="8223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As the number of degrees of freedom increases, the</a:t>
            </a:r>
          </a:p>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distribution becomes more symmetric.  </a:t>
            </a:r>
          </a:p>
        </p:txBody>
      </p:sp>
    </p:spTree>
  </p:cSld>
  <p:clrMapOvr>
    <a:masterClrMapping/>
  </p:clrMapOvr>
  <p:transition spd="slow">
    <p:cut/>
  </p:transition>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72" name="Shape 972"/>
        <p:cNvGrpSpPr/>
        <p:nvPr/>
      </p:nvGrpSpPr>
      <p:grpSpPr>
        <a:xfrm>
          <a:off x="0" y="0"/>
          <a:ext cx="0" cy="0"/>
          <a:chOff x="0" y="0"/>
          <a:chExt cx="0" cy="0"/>
        </a:xfrm>
      </p:grpSpPr>
      <p:sp>
        <p:nvSpPr>
          <p:cNvPr id="973" name="Shape 973"/>
          <p:cNvSpPr txBox="1"/>
          <p:nvPr>
            <p:ph idx="1" type="body"/>
          </p:nvPr>
        </p:nvSpPr>
        <p:spPr>
          <a:xfrm>
            <a:off x="457200" y="1985961"/>
            <a:ext cx="8381999" cy="4024312"/>
          </a:xfrm>
          <a:prstGeom prst="rect">
            <a:avLst/>
          </a:prstGeom>
          <a:noFill/>
          <a:ln>
            <a:noFill/>
          </a:ln>
        </p:spPr>
        <p:txBody>
          <a:bodyPr anchorCtr="0" anchor="t" bIns="44450" lIns="90475" rIns="90475" tIns="44450">
            <a:noAutofit/>
          </a:bodyPr>
          <a:lstStyle/>
          <a:p>
            <a:pPr indent="-457200" lvl="0" marL="457200" marR="0" rtl="0" algn="l">
              <a:lnSpc>
                <a:spcPct val="95000"/>
              </a:lnSpc>
              <a:spcBef>
                <a:spcPts val="0"/>
              </a:spcBef>
              <a:spcAft>
                <a:spcPts val="0"/>
              </a:spcAft>
              <a:buClr>
                <a:schemeClr val="accent2"/>
              </a:buClr>
              <a:buSzPct val="25000"/>
              <a:buFont typeface="Arial"/>
              <a:buNone/>
            </a:pPr>
            <a:r>
              <a:rPr b="1" i="0" lang="en-US" sz="2200" u="none" cap="none" strike="noStrike">
                <a:solidFill>
                  <a:schemeClr val="dk1"/>
                </a:solidFill>
                <a:latin typeface="Arial"/>
                <a:ea typeface="Arial"/>
                <a:cs typeface="Arial"/>
                <a:sym typeface="Arial"/>
              </a:rPr>
              <a:t>2. 	The values of chi-square can be zero or positive, but they cannot be negative.</a:t>
            </a:r>
          </a:p>
          <a:p>
            <a:pPr indent="-457200" lvl="0" marL="457200" marR="0" rtl="0" algn="l">
              <a:lnSpc>
                <a:spcPct val="95000"/>
              </a:lnSpc>
              <a:spcBef>
                <a:spcPts val="1914"/>
              </a:spcBef>
              <a:spcAft>
                <a:spcPts val="0"/>
              </a:spcAft>
              <a:buClr>
                <a:schemeClr val="accent2"/>
              </a:buClr>
              <a:buSzPct val="25000"/>
              <a:buFont typeface="Arial"/>
              <a:buNone/>
            </a:pPr>
            <a:r>
              <a:rPr b="1" i="0" lang="en-US" sz="2200" u="none" cap="none" strike="noStrike">
                <a:solidFill>
                  <a:schemeClr val="dk1"/>
                </a:solidFill>
                <a:latin typeface="Arial"/>
                <a:ea typeface="Arial"/>
                <a:cs typeface="Arial"/>
                <a:sym typeface="Arial"/>
              </a:rPr>
              <a:t>3.	The chi-square distribution is different for each number of degrees of freedom, which is df = </a:t>
            </a:r>
            <a:r>
              <a:rPr b="1" i="1" lang="en-US" sz="2200" u="none" cap="none" strike="noStrike">
                <a:solidFill>
                  <a:schemeClr val="dk1"/>
                </a:solidFill>
                <a:latin typeface="Arial"/>
                <a:ea typeface="Arial"/>
                <a:cs typeface="Arial"/>
                <a:sym typeface="Arial"/>
              </a:rPr>
              <a:t>n</a:t>
            </a:r>
            <a:r>
              <a:rPr b="1" i="0" lang="en-US" sz="2200" u="none" cap="none" strike="noStrike">
                <a:solidFill>
                  <a:schemeClr val="dk1"/>
                </a:solidFill>
                <a:latin typeface="Arial"/>
                <a:ea typeface="Arial"/>
                <a:cs typeface="Arial"/>
                <a:sym typeface="Arial"/>
              </a:rPr>
              <a:t> – 1. As the number of degrees of freedom increases, the chi-square distribution approaches a normal distribution.</a:t>
            </a:r>
          </a:p>
          <a:p>
            <a:pPr indent="-457200" lvl="0" marL="457200" marR="0" rtl="0" algn="l">
              <a:lnSpc>
                <a:spcPct val="95000"/>
              </a:lnSpc>
              <a:spcBef>
                <a:spcPts val="1914"/>
              </a:spcBef>
              <a:spcAft>
                <a:spcPts val="440"/>
              </a:spcAft>
              <a:buClr>
                <a:schemeClr val="accent2"/>
              </a:buClr>
              <a:buSzPct val="25000"/>
              <a:buFont typeface="Arial"/>
              <a:buNone/>
            </a:pPr>
            <a:r>
              <a:rPr b="1" i="0" lang="en-US" sz="2200" u="none" cap="none" strike="noStrike">
                <a:solidFill>
                  <a:schemeClr val="dk1"/>
                </a:solidFill>
                <a:latin typeface="Arial"/>
                <a:ea typeface="Arial"/>
                <a:cs typeface="Arial"/>
                <a:sym typeface="Arial"/>
              </a:rPr>
              <a:t>	In Table A-4, each critical value of </a:t>
            </a:r>
            <a:r>
              <a:rPr b="1" i="1" lang="en-US" sz="2200" u="none" cap="none" strike="noStrike">
                <a:solidFill>
                  <a:schemeClr val="dk1"/>
                </a:solidFill>
                <a:latin typeface="Arial"/>
                <a:ea typeface="Arial"/>
                <a:cs typeface="Arial"/>
                <a:sym typeface="Arial"/>
              </a:rPr>
              <a:t>χ</a:t>
            </a:r>
            <a:r>
              <a:rPr b="1" baseline="30000" i="1" lang="en-US" sz="2200" u="none" cap="none" strike="noStrike">
                <a:solidFill>
                  <a:schemeClr val="dk1"/>
                </a:solidFill>
                <a:latin typeface="Arial"/>
                <a:ea typeface="Arial"/>
                <a:cs typeface="Arial"/>
                <a:sym typeface="Arial"/>
              </a:rPr>
              <a:t>2</a:t>
            </a:r>
            <a:r>
              <a:rPr b="1" i="0" lang="en-US" sz="2200" u="none" cap="none" strike="noStrike">
                <a:solidFill>
                  <a:schemeClr val="dk1"/>
                </a:solidFill>
                <a:latin typeface="Arial"/>
                <a:ea typeface="Arial"/>
                <a:cs typeface="Arial"/>
                <a:sym typeface="Arial"/>
              </a:rPr>
              <a:t> corresponds to an area given in the top row of the table, and that area represents the </a:t>
            </a:r>
            <a:r>
              <a:rPr b="1" i="0" lang="en-US" sz="2200" u="none" cap="none" strike="noStrike">
                <a:solidFill>
                  <a:schemeClr val="hlink"/>
                </a:solidFill>
                <a:latin typeface="Arial"/>
                <a:ea typeface="Arial"/>
                <a:cs typeface="Arial"/>
                <a:sym typeface="Arial"/>
              </a:rPr>
              <a:t>cumulative area located to the right </a:t>
            </a:r>
            <a:r>
              <a:rPr b="1" i="0" lang="en-US" sz="2200" u="none" cap="none" strike="noStrike">
                <a:solidFill>
                  <a:schemeClr val="dk1"/>
                </a:solidFill>
                <a:latin typeface="Arial"/>
                <a:ea typeface="Arial"/>
                <a:cs typeface="Arial"/>
                <a:sym typeface="Arial"/>
              </a:rPr>
              <a:t>of the critical value.</a:t>
            </a:r>
          </a:p>
        </p:txBody>
      </p:sp>
      <p:sp>
        <p:nvSpPr>
          <p:cNvPr id="974" name="Shape 974"/>
          <p:cNvSpPr txBox="1"/>
          <p:nvPr>
            <p:ph type="title"/>
          </p:nvPr>
        </p:nvSpPr>
        <p:spPr>
          <a:xfrm>
            <a:off x="374650" y="266700"/>
            <a:ext cx="8439150" cy="11938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Properties of the Distribution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of the Chi-Square Statistic – cont.</a:t>
            </a:r>
          </a:p>
        </p:txBody>
      </p:sp>
    </p:spTree>
  </p:cSld>
  <p:clrMapOvr>
    <a:masterClrMapping/>
  </p:clrMapOvr>
  <p:transition spd="slow">
    <p:cut/>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78" name="Shape 978"/>
        <p:cNvGrpSpPr/>
        <p:nvPr/>
      </p:nvGrpSpPr>
      <p:grpSpPr>
        <a:xfrm>
          <a:off x="0" y="0"/>
          <a:ext cx="0" cy="0"/>
          <a:chOff x="0" y="0"/>
          <a:chExt cx="0" cy="0"/>
        </a:xfrm>
      </p:grpSpPr>
      <p:sp>
        <p:nvSpPr>
          <p:cNvPr id="979" name="Shape 979"/>
          <p:cNvSpPr txBox="1"/>
          <p:nvPr>
            <p:ph type="title"/>
          </p:nvPr>
        </p:nvSpPr>
        <p:spPr>
          <a:xfrm>
            <a:off x="609600" y="147636"/>
            <a:ext cx="8305799" cy="606425"/>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980" name="Shape 980"/>
          <p:cNvSpPr txBox="1"/>
          <p:nvPr/>
        </p:nvSpPr>
        <p:spPr>
          <a:xfrm>
            <a:off x="3108325" y="3665537"/>
            <a:ext cx="4921249" cy="7318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81" name="Shape 981"/>
          <p:cNvSpPr txBox="1"/>
          <p:nvPr/>
        </p:nvSpPr>
        <p:spPr>
          <a:xfrm>
            <a:off x="2327275" y="2474911"/>
            <a:ext cx="6727824"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82" name="Shape 982"/>
          <p:cNvSpPr txBox="1"/>
          <p:nvPr/>
        </p:nvSpPr>
        <p:spPr>
          <a:xfrm>
            <a:off x="3733800" y="3130550"/>
            <a:ext cx="492125" cy="5302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83" name="Shape 983"/>
          <p:cNvSpPr txBox="1"/>
          <p:nvPr/>
        </p:nvSpPr>
        <p:spPr>
          <a:xfrm>
            <a:off x="2574925" y="4341812"/>
            <a:ext cx="6103936"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84" name="Shape 984"/>
          <p:cNvSpPr txBox="1"/>
          <p:nvPr/>
        </p:nvSpPr>
        <p:spPr>
          <a:xfrm>
            <a:off x="3413125" y="5027612"/>
            <a:ext cx="4403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85" name="Shape 985"/>
          <p:cNvSpPr txBox="1"/>
          <p:nvPr/>
        </p:nvSpPr>
        <p:spPr>
          <a:xfrm>
            <a:off x="152400" y="5843587"/>
            <a:ext cx="6019799"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86" name="Shape 986"/>
          <p:cNvSpPr txBox="1"/>
          <p:nvPr>
            <p:ph idx="1" type="body"/>
          </p:nvPr>
        </p:nvSpPr>
        <p:spPr>
          <a:xfrm>
            <a:off x="655637" y="1106487"/>
            <a:ext cx="8229600" cy="45259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A simple random sample of ten voltage levels is obtained. Construction of a confidence interval for the population standard deviation </a:t>
            </a:r>
            <a:r>
              <a:rPr b="1" i="1" lang="en-US" sz="2800" u="none" cap="none" strike="noStrike">
                <a:solidFill>
                  <a:schemeClr val="dk1"/>
                </a:solidFill>
                <a:latin typeface="Noto Symbol"/>
                <a:ea typeface="Noto Symbol"/>
                <a:cs typeface="Noto Symbol"/>
                <a:sym typeface="Noto Symbol"/>
              </a:rPr>
              <a:t>σ</a:t>
            </a:r>
            <a:r>
              <a:rPr b="1" i="0" lang="en-US" sz="2800" u="none" cap="none" strike="noStrike">
                <a:solidFill>
                  <a:schemeClr val="dk1"/>
                </a:solidFill>
                <a:latin typeface="Arial"/>
                <a:ea typeface="Arial"/>
                <a:cs typeface="Arial"/>
                <a:sym typeface="Arial"/>
              </a:rPr>
              <a:t> requires the left and right critical values of </a:t>
            </a:r>
            <a:r>
              <a:rPr b="1" i="1" lang="en-US" sz="3200" u="none" cap="none" strike="noStrike">
                <a:solidFill>
                  <a:schemeClr val="dk1"/>
                </a:solidFill>
                <a:latin typeface="Arial"/>
                <a:ea typeface="Arial"/>
                <a:cs typeface="Arial"/>
                <a:sym typeface="Arial"/>
              </a:rPr>
              <a:t>χ</a:t>
            </a:r>
            <a:r>
              <a:rPr b="1" baseline="30000" i="0" lang="en-US" sz="32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corresponding to a confidence level of 95% and a sample size of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10. Find the critical value of </a:t>
            </a:r>
            <a:r>
              <a:rPr b="1" i="1" lang="en-US" sz="3200" u="none" cap="none" strike="noStrike">
                <a:solidFill>
                  <a:schemeClr val="dk1"/>
                </a:solidFill>
                <a:latin typeface="Arial"/>
                <a:ea typeface="Arial"/>
                <a:cs typeface="Arial"/>
                <a:sym typeface="Arial"/>
              </a:rPr>
              <a:t>χ</a:t>
            </a:r>
            <a:r>
              <a:rPr b="1" baseline="30000" i="0" lang="en-US" sz="32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separating an area of 0.025 in the left tail, and find the critical value of </a:t>
            </a:r>
            <a:r>
              <a:rPr b="1" i="1" lang="en-US" sz="3200" u="none" cap="none" strike="noStrike">
                <a:solidFill>
                  <a:schemeClr val="dk1"/>
                </a:solidFill>
                <a:latin typeface="Arial"/>
                <a:ea typeface="Arial"/>
                <a:cs typeface="Arial"/>
                <a:sym typeface="Arial"/>
              </a:rPr>
              <a:t>χ</a:t>
            </a:r>
            <a:r>
              <a:rPr b="1" baseline="30000" i="0" lang="en-US" sz="32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separating an area of 0.025 in the right tail.</a:t>
            </a:r>
          </a:p>
        </p:txBody>
      </p:sp>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90" name="Shape 990"/>
        <p:cNvGrpSpPr/>
        <p:nvPr/>
      </p:nvGrpSpPr>
      <p:grpSpPr>
        <a:xfrm>
          <a:off x="0" y="0"/>
          <a:ext cx="0" cy="0"/>
          <a:chOff x="0" y="0"/>
          <a:chExt cx="0" cy="0"/>
        </a:xfrm>
      </p:grpSpPr>
      <p:sp>
        <p:nvSpPr>
          <p:cNvPr id="991" name="Shape 991"/>
          <p:cNvSpPr txBox="1"/>
          <p:nvPr>
            <p:ph type="title"/>
          </p:nvPr>
        </p:nvSpPr>
        <p:spPr>
          <a:xfrm>
            <a:off x="425450" y="158750"/>
            <a:ext cx="8261349" cy="704850"/>
          </a:xfrm>
          <a:prstGeom prst="rect">
            <a:avLst/>
          </a:prstGeom>
          <a:noFill/>
          <a:ln>
            <a:noFill/>
          </a:ln>
        </p:spPr>
        <p:txBody>
          <a:bodyPr anchorCtr="0" anchor="ctr"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992" name="Shape 992"/>
          <p:cNvSpPr txBox="1"/>
          <p:nvPr/>
        </p:nvSpPr>
        <p:spPr>
          <a:xfrm>
            <a:off x="636587" y="823912"/>
            <a:ext cx="7788275" cy="515936"/>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Critical Values of the Chi-Square Distribution</a:t>
            </a:r>
          </a:p>
        </p:txBody>
      </p:sp>
      <p:pic>
        <p:nvPicPr>
          <p:cNvPr id="993" name="Shape 993"/>
          <p:cNvPicPr preferRelativeResize="0"/>
          <p:nvPr/>
        </p:nvPicPr>
        <p:blipFill rotWithShape="1">
          <a:blip r:embed="rId3">
            <a:alphaModFix/>
          </a:blip>
          <a:srcRect b="0" l="0" r="0" t="0"/>
          <a:stretch/>
        </p:blipFill>
        <p:spPr>
          <a:xfrm>
            <a:off x="1554162" y="1339850"/>
            <a:ext cx="6142036" cy="5051424"/>
          </a:xfrm>
          <a:prstGeom prst="rect">
            <a:avLst/>
          </a:prstGeom>
          <a:noFill/>
          <a:ln>
            <a:noFill/>
          </a:ln>
        </p:spPr>
      </p:pic>
    </p:spTree>
  </p:cSld>
  <p:clrMapOvr>
    <a:masterClrMapping/>
  </p:clrMapOvr>
  <p:transition spd="slow">
    <p:cut/>
  </p:transition>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97" name="Shape 997"/>
        <p:cNvGrpSpPr/>
        <p:nvPr/>
      </p:nvGrpSpPr>
      <p:grpSpPr>
        <a:xfrm>
          <a:off x="0" y="0"/>
          <a:ext cx="0" cy="0"/>
          <a:chOff x="0" y="0"/>
          <a:chExt cx="0" cy="0"/>
        </a:xfrm>
      </p:grpSpPr>
      <p:sp>
        <p:nvSpPr>
          <p:cNvPr id="998" name="Shape 998"/>
          <p:cNvSpPr txBox="1"/>
          <p:nvPr>
            <p:ph type="title"/>
          </p:nvPr>
        </p:nvSpPr>
        <p:spPr>
          <a:xfrm>
            <a:off x="609600" y="147636"/>
            <a:ext cx="8305799" cy="606425"/>
          </a:xfrm>
          <a:prstGeom prst="rect">
            <a:avLst/>
          </a:prstGeom>
          <a:noFill/>
          <a:ln>
            <a:noFill/>
          </a:ln>
        </p:spPr>
        <p:txBody>
          <a:bodyPr anchorCtr="0" anchor="ctr"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999" name="Shape 999"/>
          <p:cNvSpPr txBox="1"/>
          <p:nvPr/>
        </p:nvSpPr>
        <p:spPr>
          <a:xfrm>
            <a:off x="3108325" y="3665537"/>
            <a:ext cx="4921249" cy="7318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00" name="Shape 1000"/>
          <p:cNvSpPr txBox="1"/>
          <p:nvPr/>
        </p:nvSpPr>
        <p:spPr>
          <a:xfrm>
            <a:off x="2327275" y="2474911"/>
            <a:ext cx="6727824"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01" name="Shape 1001"/>
          <p:cNvSpPr txBox="1"/>
          <p:nvPr/>
        </p:nvSpPr>
        <p:spPr>
          <a:xfrm>
            <a:off x="3733800" y="3130550"/>
            <a:ext cx="492125" cy="53022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02" name="Shape 1002"/>
          <p:cNvSpPr txBox="1"/>
          <p:nvPr/>
        </p:nvSpPr>
        <p:spPr>
          <a:xfrm>
            <a:off x="2574925" y="4341812"/>
            <a:ext cx="6103936"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03" name="Shape 1003"/>
          <p:cNvSpPr txBox="1"/>
          <p:nvPr/>
        </p:nvSpPr>
        <p:spPr>
          <a:xfrm>
            <a:off x="3413125" y="5027612"/>
            <a:ext cx="4403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04" name="Shape 1004"/>
          <p:cNvSpPr txBox="1"/>
          <p:nvPr/>
        </p:nvSpPr>
        <p:spPr>
          <a:xfrm>
            <a:off x="152400" y="5843587"/>
            <a:ext cx="6019799"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05" name="Shape 1005"/>
          <p:cNvSpPr txBox="1"/>
          <p:nvPr>
            <p:ph idx="1" type="body"/>
          </p:nvPr>
        </p:nvSpPr>
        <p:spPr>
          <a:xfrm>
            <a:off x="655637" y="1106487"/>
            <a:ext cx="7885112" cy="23685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accent2"/>
              </a:buClr>
              <a:buSzPct val="25000"/>
              <a:buFont typeface="Arial"/>
              <a:buNone/>
            </a:pPr>
            <a:r>
              <a:rPr b="1" i="0" lang="en-US" sz="2800" u="none" cap="none" strike="noStrike">
                <a:solidFill>
                  <a:schemeClr val="dk1"/>
                </a:solidFill>
                <a:latin typeface="Arial"/>
                <a:ea typeface="Arial"/>
                <a:cs typeface="Arial"/>
                <a:sym typeface="Arial"/>
              </a:rPr>
              <a:t>For a sample of 10 values taken from a normally distributed population, the chi-square statistic </a:t>
            </a:r>
            <a:r>
              <a:rPr b="1" i="1" lang="en-US" sz="3200" u="none" cap="none" strike="noStrike">
                <a:solidFill>
                  <a:schemeClr val="dk1"/>
                </a:solidFill>
                <a:latin typeface="Arial"/>
                <a:ea typeface="Arial"/>
                <a:cs typeface="Arial"/>
                <a:sym typeface="Arial"/>
              </a:rPr>
              <a:t>χ</a:t>
            </a:r>
            <a:r>
              <a:rPr b="1" baseline="30000" i="0" lang="en-US" sz="32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Arial"/>
                <a:ea typeface="Arial"/>
                <a:cs typeface="Arial"/>
                <a:sym typeface="Arial"/>
              </a:rPr>
              <a:t>n</a:t>
            </a:r>
            <a:r>
              <a:rPr b="1" i="0" lang="en-US" sz="2800" u="none" cap="none" strike="noStrike">
                <a:solidFill>
                  <a:schemeClr val="dk1"/>
                </a:solidFill>
                <a:latin typeface="Arial"/>
                <a:ea typeface="Arial"/>
                <a:cs typeface="Arial"/>
                <a:sym typeface="Arial"/>
              </a:rPr>
              <a:t> – 1)</a:t>
            </a:r>
            <a:r>
              <a:rPr b="1" i="1" lang="en-US" sz="2800" u="none" cap="none" strike="noStrike">
                <a:solidFill>
                  <a:schemeClr val="dk1"/>
                </a:solidFill>
                <a:latin typeface="Arial"/>
                <a:ea typeface="Arial"/>
                <a:cs typeface="Arial"/>
                <a:sym typeface="Arial"/>
              </a:rPr>
              <a:t>s</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a:t>
            </a:r>
            <a:r>
              <a:rPr b="1" i="1" lang="en-US" sz="2800" u="none" cap="none" strike="noStrike">
                <a:solidFill>
                  <a:schemeClr val="dk1"/>
                </a:solidFill>
                <a:latin typeface="Noto Symbol"/>
                <a:ea typeface="Noto Symbol"/>
                <a:cs typeface="Noto Symbol"/>
                <a:sym typeface="Noto Symbol"/>
              </a:rPr>
              <a:t>σ</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has a 0.95 probability of falling between the chi-square critical values of 2.700 and 19.023.</a:t>
            </a:r>
            <a:r>
              <a:rPr b="0" i="0" lang="en-US" sz="2800" u="none" cap="none" strike="noStrike">
                <a:solidFill>
                  <a:schemeClr val="dk1"/>
                </a:solidFill>
                <a:latin typeface="Helvetica Neue"/>
                <a:ea typeface="Helvetica Neue"/>
                <a:cs typeface="Helvetica Neue"/>
                <a:sym typeface="Helvetica Neue"/>
              </a:rPr>
              <a:t> </a:t>
            </a:r>
          </a:p>
        </p:txBody>
      </p:sp>
      <p:sp>
        <p:nvSpPr>
          <p:cNvPr id="1006" name="Shape 1006"/>
          <p:cNvSpPr txBox="1"/>
          <p:nvPr/>
        </p:nvSpPr>
        <p:spPr>
          <a:xfrm>
            <a:off x="708025" y="4143375"/>
            <a:ext cx="7885112" cy="23685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Instead of using Table A-4, technology (such as STATDISK, Excel, and Minitab) can be used to find critical values of </a:t>
            </a:r>
            <a:r>
              <a:rPr b="1" i="1" lang="en-US" sz="2400" u="none" cap="none" strike="noStrike">
                <a:solidFill>
                  <a:schemeClr val="dk1"/>
                </a:solidFill>
                <a:latin typeface="Arial"/>
                <a:ea typeface="Arial"/>
                <a:cs typeface="Arial"/>
                <a:sym typeface="Arial"/>
              </a:rPr>
              <a:t>χ</a:t>
            </a:r>
            <a:r>
              <a:rPr b="1" baseline="30000" i="0" lang="en-US" sz="2400" u="none" cap="none" strike="noStrike">
                <a:solidFill>
                  <a:schemeClr val="dk1"/>
                </a:solidFill>
                <a:latin typeface="Arial"/>
                <a:ea typeface="Arial"/>
                <a:cs typeface="Arial"/>
                <a:sym typeface="Arial"/>
              </a:rPr>
              <a:t>2</a:t>
            </a:r>
            <a:r>
              <a:rPr b="1" i="0" lang="en-US" sz="2400" u="none" cap="none" strike="noStrike">
                <a:solidFill>
                  <a:schemeClr val="dk1"/>
                </a:solidFill>
                <a:latin typeface="Arial"/>
                <a:ea typeface="Arial"/>
                <a:cs typeface="Arial"/>
                <a:sym typeface="Arial"/>
              </a:rPr>
              <a:t>. A major advantage of technology is that it can be used for any number of degrees of freedom and any confidence level, not just the limited choices included in Table A-4. </a:t>
            </a:r>
          </a:p>
        </p:txBody>
      </p:sp>
    </p:spTree>
  </p:cSld>
  <p:clrMapOvr>
    <a:masterClrMapping/>
  </p:clrMapOvr>
  <p:transition spd="slow">
    <p:cut/>
  </p:transition>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10" name="Shape 1010"/>
        <p:cNvGrpSpPr/>
        <p:nvPr/>
      </p:nvGrpSpPr>
      <p:grpSpPr>
        <a:xfrm>
          <a:off x="0" y="0"/>
          <a:ext cx="0" cy="0"/>
          <a:chOff x="0" y="0"/>
          <a:chExt cx="0" cy="0"/>
        </a:xfrm>
      </p:grpSpPr>
      <p:sp>
        <p:nvSpPr>
          <p:cNvPr id="1011" name="Shape 1011"/>
          <p:cNvSpPr txBox="1"/>
          <p:nvPr>
            <p:ph type="title"/>
          </p:nvPr>
        </p:nvSpPr>
        <p:spPr>
          <a:xfrm>
            <a:off x="666750" y="161925"/>
            <a:ext cx="7772400" cy="838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Estimators of </a:t>
            </a:r>
            <a:r>
              <a:rPr b="1" i="1" lang="en-US" sz="4000" u="none" cap="none" strike="noStrike">
                <a:solidFill>
                  <a:srgbClr val="008000"/>
                </a:solidFill>
                <a:latin typeface="Noto Symbol"/>
                <a:ea typeface="Noto Symbol"/>
                <a:cs typeface="Noto Symbol"/>
                <a:sym typeface="Noto Symbol"/>
              </a:rPr>
              <a:t>σ</a:t>
            </a:r>
            <a:r>
              <a:rPr b="1" baseline="30000" i="0" lang="en-US" sz="4000" u="none" cap="none" strike="noStrike">
                <a:solidFill>
                  <a:srgbClr val="008000"/>
                </a:solidFill>
                <a:latin typeface="Arial"/>
                <a:ea typeface="Arial"/>
                <a:cs typeface="Arial"/>
                <a:sym typeface="Arial"/>
              </a:rPr>
              <a:t>2</a:t>
            </a:r>
          </a:p>
        </p:txBody>
      </p:sp>
      <p:sp>
        <p:nvSpPr>
          <p:cNvPr id="1012" name="Shape 1012"/>
          <p:cNvSpPr txBox="1"/>
          <p:nvPr>
            <p:ph idx="1" type="body"/>
          </p:nvPr>
        </p:nvSpPr>
        <p:spPr>
          <a:xfrm>
            <a:off x="835025" y="1600200"/>
            <a:ext cx="7623174" cy="193198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1600"/>
              </a:spcAft>
              <a:buClr>
                <a:schemeClr val="accent2"/>
              </a:buClr>
              <a:buSzPct val="25000"/>
              <a:buFont typeface="Arial"/>
              <a:buNone/>
            </a:pPr>
            <a:r>
              <a:rPr b="1" i="0" lang="en-US" sz="3200" u="none" cap="none" strike="noStrike">
                <a:solidFill>
                  <a:schemeClr val="dk1"/>
                </a:solidFill>
                <a:latin typeface="Arial"/>
                <a:ea typeface="Arial"/>
                <a:cs typeface="Arial"/>
                <a:sym typeface="Arial"/>
              </a:rPr>
              <a:t>The sample variance </a:t>
            </a:r>
            <a:r>
              <a:rPr b="1" i="1" lang="en-US" sz="3200" u="none" cap="none" strike="noStrike">
                <a:solidFill>
                  <a:schemeClr val="dk1"/>
                </a:solidFill>
                <a:latin typeface="Arial"/>
                <a:ea typeface="Arial"/>
                <a:cs typeface="Arial"/>
                <a:sym typeface="Arial"/>
              </a:rPr>
              <a:t>s</a:t>
            </a:r>
            <a:r>
              <a:rPr b="1" baseline="30000" i="0" lang="en-US" sz="3200" u="none" cap="none" strike="noStrike">
                <a:solidFill>
                  <a:schemeClr val="dk1"/>
                </a:solidFill>
                <a:latin typeface="Arial"/>
                <a:ea typeface="Arial"/>
                <a:cs typeface="Arial"/>
                <a:sym typeface="Arial"/>
              </a:rPr>
              <a:t>2</a:t>
            </a:r>
            <a:r>
              <a:rPr b="1" i="0" lang="en-US" sz="3200" u="none" cap="none" strike="noStrike">
                <a:solidFill>
                  <a:schemeClr val="dk1"/>
                </a:solidFill>
                <a:latin typeface="Arial"/>
                <a:ea typeface="Arial"/>
                <a:cs typeface="Arial"/>
                <a:sym typeface="Arial"/>
              </a:rPr>
              <a:t> is the best point estimate of the population variance </a:t>
            </a:r>
            <a:r>
              <a:rPr b="1" i="0" lang="en-US" sz="3200" u="none" cap="none" strike="noStrike">
                <a:solidFill>
                  <a:schemeClr val="dk1"/>
                </a:solidFill>
                <a:latin typeface="Noto Symbol"/>
                <a:ea typeface="Noto Symbol"/>
                <a:cs typeface="Noto Symbol"/>
                <a:sym typeface="Noto Symbol"/>
              </a:rPr>
              <a:t>σ</a:t>
            </a:r>
            <a:r>
              <a:rPr b="1" baseline="30000" i="0" lang="en-US" sz="3200" u="none" cap="none" strike="noStrike">
                <a:solidFill>
                  <a:schemeClr val="dk1"/>
                </a:solidFill>
                <a:latin typeface="Arial"/>
                <a:ea typeface="Arial"/>
                <a:cs typeface="Arial"/>
                <a:sym typeface="Arial"/>
              </a:rPr>
              <a:t>2</a:t>
            </a:r>
            <a:r>
              <a:rPr b="1" i="0" lang="en-US" sz="3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16" name="Shape 1016"/>
        <p:cNvGrpSpPr/>
        <p:nvPr/>
      </p:nvGrpSpPr>
      <p:grpSpPr>
        <a:xfrm>
          <a:off x="0" y="0"/>
          <a:ext cx="0" cy="0"/>
          <a:chOff x="0" y="0"/>
          <a:chExt cx="0" cy="0"/>
        </a:xfrm>
      </p:grpSpPr>
      <p:sp>
        <p:nvSpPr>
          <p:cNvPr id="1017" name="Shape 1017"/>
          <p:cNvSpPr txBox="1"/>
          <p:nvPr>
            <p:ph type="title"/>
          </p:nvPr>
        </p:nvSpPr>
        <p:spPr>
          <a:xfrm>
            <a:off x="666750" y="161925"/>
            <a:ext cx="7772400" cy="838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Estimators of </a:t>
            </a:r>
            <a:r>
              <a:rPr b="1" i="1" lang="en-US" sz="4000" u="none" cap="none" strike="noStrike">
                <a:solidFill>
                  <a:srgbClr val="008000"/>
                </a:solidFill>
                <a:latin typeface="Noto Symbol"/>
                <a:ea typeface="Noto Symbol"/>
                <a:cs typeface="Noto Symbol"/>
                <a:sym typeface="Noto Symbol"/>
              </a:rPr>
              <a:t>σ</a:t>
            </a:r>
          </a:p>
        </p:txBody>
      </p:sp>
      <p:sp>
        <p:nvSpPr>
          <p:cNvPr id="1018" name="Shape 1018"/>
          <p:cNvSpPr txBox="1"/>
          <p:nvPr>
            <p:ph idx="1" type="body"/>
          </p:nvPr>
        </p:nvSpPr>
        <p:spPr>
          <a:xfrm>
            <a:off x="835025" y="1600200"/>
            <a:ext cx="8135936" cy="41148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1600"/>
              </a:spcAft>
              <a:buClr>
                <a:schemeClr val="accent2"/>
              </a:buClr>
              <a:buSzPct val="25000"/>
              <a:buFont typeface="Arial"/>
              <a:buNone/>
            </a:pPr>
            <a:r>
              <a:rPr b="1" i="0" lang="en-US" sz="3200" u="none" cap="none" strike="noStrike">
                <a:solidFill>
                  <a:schemeClr val="dk1"/>
                </a:solidFill>
                <a:latin typeface="Arial"/>
                <a:ea typeface="Arial"/>
                <a:cs typeface="Arial"/>
                <a:sym typeface="Arial"/>
              </a:rPr>
              <a:t>The sample standard deviation </a:t>
            </a:r>
            <a:r>
              <a:rPr b="1" i="1" lang="en-US" sz="3200" u="none" cap="none" strike="noStrike">
                <a:solidFill>
                  <a:schemeClr val="dk1"/>
                </a:solidFill>
                <a:latin typeface="Arial"/>
                <a:ea typeface="Arial"/>
                <a:cs typeface="Arial"/>
                <a:sym typeface="Arial"/>
              </a:rPr>
              <a:t>s</a:t>
            </a:r>
            <a:r>
              <a:rPr b="1" i="0" lang="en-US" sz="3200" u="none" cap="none" strike="noStrike">
                <a:solidFill>
                  <a:schemeClr val="dk1"/>
                </a:solidFill>
                <a:latin typeface="Arial"/>
                <a:ea typeface="Arial"/>
                <a:cs typeface="Arial"/>
                <a:sym typeface="Arial"/>
              </a:rPr>
              <a:t> is a commonly used point estimate of </a:t>
            </a:r>
            <a:r>
              <a:rPr b="1" i="1" lang="en-US" sz="3200" u="none" cap="none" strike="noStrike">
                <a:solidFill>
                  <a:schemeClr val="dk1"/>
                </a:solidFill>
                <a:latin typeface="Noto Symbol"/>
                <a:ea typeface="Noto Symbol"/>
                <a:cs typeface="Noto Symbol"/>
                <a:sym typeface="Noto Symbol"/>
              </a:rPr>
              <a:t>σ </a:t>
            </a:r>
            <a:r>
              <a:rPr b="1" i="0" lang="en-US" sz="3200" u="none" cap="none" strike="noStrike">
                <a:solidFill>
                  <a:schemeClr val="dk1"/>
                </a:solidFill>
                <a:latin typeface="Arial"/>
                <a:ea typeface="Arial"/>
                <a:cs typeface="Arial"/>
                <a:sym typeface="Arial"/>
              </a:rPr>
              <a:t> (even though it is a biased estimate).</a:t>
            </a:r>
          </a:p>
        </p:txBody>
      </p:sp>
    </p:spTree>
  </p:cSld>
  <p:clrMapOvr>
    <a:masterClrMapping/>
  </p:clrMapOvr>
  <p:transition spd="slow">
    <p:cut/>
  </p:transition>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22" name="Shape 1022"/>
        <p:cNvGrpSpPr/>
        <p:nvPr/>
      </p:nvGrpSpPr>
      <p:grpSpPr>
        <a:xfrm>
          <a:off x="0" y="0"/>
          <a:ext cx="0" cy="0"/>
          <a:chOff x="0" y="0"/>
          <a:chExt cx="0" cy="0"/>
        </a:xfrm>
      </p:grpSpPr>
      <p:sp>
        <p:nvSpPr>
          <p:cNvPr id="1023" name="Shape 1023"/>
          <p:cNvSpPr txBox="1"/>
          <p:nvPr/>
        </p:nvSpPr>
        <p:spPr>
          <a:xfrm>
            <a:off x="290512" y="212725"/>
            <a:ext cx="8764587" cy="1600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Confidence Interval for Estimating a Population Standard Deviation or Variance</a:t>
            </a:r>
          </a:p>
        </p:txBody>
      </p:sp>
      <p:sp>
        <p:nvSpPr>
          <p:cNvPr id="1024" name="Shape 1024"/>
          <p:cNvSpPr txBox="1"/>
          <p:nvPr>
            <p:ph idx="1" type="body"/>
          </p:nvPr>
        </p:nvSpPr>
        <p:spPr>
          <a:xfrm>
            <a:off x="863600" y="2068511"/>
            <a:ext cx="7654925" cy="159226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2"/>
              </a:buClr>
              <a:buSzPct val="25000"/>
              <a:buFont typeface="Noto Symbol"/>
              <a:buNone/>
            </a:pPr>
            <a:r>
              <a:rPr b="0" i="1" lang="en-US" sz="2800" u="none" cap="none" strike="noStrike">
                <a:solidFill>
                  <a:schemeClr val="dk1"/>
                </a:solidFill>
                <a:latin typeface="Noto Symbol"/>
                <a:ea typeface="Noto Symbol"/>
                <a:cs typeface="Noto Symbol"/>
                <a:sym typeface="Noto Symbol"/>
              </a:rPr>
              <a:t>σ</a:t>
            </a:r>
            <a:r>
              <a:rPr b="0" i="0" lang="en-US" sz="2800" u="none" cap="none" strike="noStrike">
                <a:solidFill>
                  <a:schemeClr val="dk1"/>
                </a:solidFill>
                <a:latin typeface="Arial"/>
                <a:ea typeface="Arial"/>
                <a:cs typeface="Arial"/>
                <a:sym typeface="Arial"/>
              </a:rPr>
              <a:t> = population standard deviation</a:t>
            </a:r>
          </a:p>
          <a:p>
            <a:pPr indent="-342900" lvl="0" marL="342900" marR="0" rtl="0" algn="l">
              <a:lnSpc>
                <a:spcPct val="100000"/>
              </a:lnSpc>
              <a:spcBef>
                <a:spcPts val="560"/>
              </a:spcBef>
              <a:spcAft>
                <a:spcPts val="0"/>
              </a:spcAft>
              <a:buClr>
                <a:schemeClr val="accent2"/>
              </a:buClr>
              <a:buSzPct val="25000"/>
              <a:buFont typeface="Arial"/>
              <a:buNone/>
            </a:pPr>
            <a:r>
              <a:rPr b="0" i="1" lang="en-US" sz="2800" u="none" cap="none" strike="noStrike">
                <a:solidFill>
                  <a:schemeClr val="dk1"/>
                </a:solidFill>
                <a:latin typeface="Arial"/>
                <a:ea typeface="Arial"/>
                <a:cs typeface="Arial"/>
                <a:sym typeface="Arial"/>
              </a:rPr>
              <a:t>s </a:t>
            </a:r>
            <a:r>
              <a:rPr b="0" i="0" lang="en-US" sz="2800" u="none" cap="none" strike="noStrike">
                <a:solidFill>
                  <a:schemeClr val="dk1"/>
                </a:solidFill>
                <a:latin typeface="Arial"/>
                <a:ea typeface="Arial"/>
                <a:cs typeface="Arial"/>
                <a:sym typeface="Arial"/>
              </a:rPr>
              <a:t>= sample standard deviation</a:t>
            </a:r>
          </a:p>
          <a:p>
            <a:pPr indent="-342900" lvl="0" marL="342900" marR="0" rtl="0" algn="l">
              <a:lnSpc>
                <a:spcPct val="100000"/>
              </a:lnSpc>
              <a:spcBef>
                <a:spcPts val="560"/>
              </a:spcBef>
              <a:spcAft>
                <a:spcPts val="0"/>
              </a:spcAft>
              <a:buClr>
                <a:schemeClr val="accent2"/>
              </a:buClr>
              <a:buSzPct val="25000"/>
              <a:buFont typeface="Arial"/>
              <a:buNone/>
            </a:pPr>
            <a:r>
              <a:rPr b="0" i="1" lang="en-US" sz="2800" u="none" cap="none" strike="noStrike">
                <a:solidFill>
                  <a:schemeClr val="dk1"/>
                </a:solidFill>
                <a:latin typeface="Arial"/>
                <a:ea typeface="Arial"/>
                <a:cs typeface="Arial"/>
                <a:sym typeface="Arial"/>
              </a:rPr>
              <a:t>n </a:t>
            </a:r>
            <a:r>
              <a:rPr b="0" i="0" lang="en-US" sz="2800" u="none" cap="none" strike="noStrike">
                <a:solidFill>
                  <a:schemeClr val="dk1"/>
                </a:solidFill>
                <a:latin typeface="Arial"/>
                <a:ea typeface="Arial"/>
                <a:cs typeface="Arial"/>
                <a:sym typeface="Arial"/>
              </a:rPr>
              <a:t>= number of sample values</a:t>
            </a:r>
          </a:p>
        </p:txBody>
      </p:sp>
      <p:sp>
        <p:nvSpPr>
          <p:cNvPr id="1025" name="Shape 1025"/>
          <p:cNvSpPr txBox="1"/>
          <p:nvPr/>
        </p:nvSpPr>
        <p:spPr>
          <a:xfrm>
            <a:off x="863600" y="4452937"/>
            <a:ext cx="7654925" cy="159226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Noto Symbol"/>
              <a:buNone/>
            </a:pPr>
            <a:r>
              <a:rPr b="0" i="1" lang="en-US" sz="2800" u="none" cap="none" strike="noStrike">
                <a:solidFill>
                  <a:schemeClr val="dk1"/>
                </a:solidFill>
                <a:latin typeface="Noto Symbol"/>
                <a:ea typeface="Noto Symbol"/>
                <a:cs typeface="Noto Symbol"/>
                <a:sym typeface="Noto Symbol"/>
              </a:rPr>
              <a:t>σ</a:t>
            </a:r>
            <a:r>
              <a:rPr b="0" i="0" lang="en-US" sz="2800" u="none" cap="none" strike="noStrike">
                <a:solidFill>
                  <a:schemeClr val="dk1"/>
                </a:solidFill>
                <a:latin typeface="Arial"/>
                <a:ea typeface="Arial"/>
                <a:cs typeface="Arial"/>
                <a:sym typeface="Arial"/>
              </a:rPr>
              <a:t> </a:t>
            </a:r>
            <a:r>
              <a:rPr b="0" baseline="30000" i="0" lang="en-US" sz="2800" u="none" cap="none" strike="noStrike">
                <a:solidFill>
                  <a:schemeClr val="dk1"/>
                </a:solidFill>
                <a:latin typeface="Arial"/>
                <a:ea typeface="Arial"/>
                <a:cs typeface="Arial"/>
                <a:sym typeface="Arial"/>
              </a:rPr>
              <a:t>2</a:t>
            </a:r>
            <a:r>
              <a:rPr b="0" i="0" lang="en-US" sz="2800" u="none" cap="none" strike="noStrike">
                <a:solidFill>
                  <a:schemeClr val="dk1"/>
                </a:solidFill>
                <a:latin typeface="Arial"/>
                <a:ea typeface="Arial"/>
                <a:cs typeface="Arial"/>
                <a:sym typeface="Arial"/>
              </a:rPr>
              <a:t> = population variance</a:t>
            </a:r>
          </a:p>
          <a:p>
            <a:pPr indent="-342900" lvl="0" marL="342900" marR="0" rtl="0" algn="l">
              <a:lnSpc>
                <a:spcPct val="100000"/>
              </a:lnSpc>
              <a:spcBef>
                <a:spcPts val="560"/>
              </a:spcBef>
              <a:spcAft>
                <a:spcPts val="0"/>
              </a:spcAft>
              <a:buClr>
                <a:schemeClr val="dk1"/>
              </a:buClr>
              <a:buSzPct val="25000"/>
              <a:buFont typeface="Arial"/>
              <a:buNone/>
            </a:pPr>
            <a:r>
              <a:rPr b="0" i="1" lang="en-US" sz="2800" u="none" cap="none" strike="noStrike">
                <a:solidFill>
                  <a:schemeClr val="dk1"/>
                </a:solidFill>
                <a:latin typeface="Arial"/>
                <a:ea typeface="Arial"/>
                <a:cs typeface="Arial"/>
                <a:sym typeface="Arial"/>
              </a:rPr>
              <a:t>s</a:t>
            </a:r>
            <a:r>
              <a:rPr b="0" i="1" lang="en-US" sz="1400" u="none" cap="none" strike="noStrike">
                <a:solidFill>
                  <a:schemeClr val="dk1"/>
                </a:solidFill>
                <a:latin typeface="Arial"/>
                <a:ea typeface="Arial"/>
                <a:cs typeface="Arial"/>
                <a:sym typeface="Arial"/>
              </a:rPr>
              <a:t> </a:t>
            </a:r>
            <a:r>
              <a:rPr b="0" baseline="30000" i="0" lang="en-US" sz="2800" u="none" cap="none" strike="noStrike">
                <a:solidFill>
                  <a:schemeClr val="dk1"/>
                </a:solidFill>
                <a:latin typeface="Arial"/>
                <a:ea typeface="Arial"/>
                <a:cs typeface="Arial"/>
                <a:sym typeface="Arial"/>
              </a:rPr>
              <a:t>2</a:t>
            </a:r>
            <a:r>
              <a:rPr b="0" i="1" lang="en-US" sz="2800" u="none" cap="none" strike="noStrike">
                <a:solidFill>
                  <a:schemeClr val="dk1"/>
                </a:solidFill>
                <a:latin typeface="Arial"/>
                <a:ea typeface="Arial"/>
                <a:cs typeface="Arial"/>
                <a:sym typeface="Arial"/>
              </a:rPr>
              <a:t> </a:t>
            </a:r>
            <a:r>
              <a:rPr b="0" i="0" lang="en-US" sz="2800" u="none" cap="none" strike="noStrike">
                <a:solidFill>
                  <a:schemeClr val="dk1"/>
                </a:solidFill>
                <a:latin typeface="Arial"/>
                <a:ea typeface="Arial"/>
                <a:cs typeface="Arial"/>
                <a:sym typeface="Arial"/>
              </a:rPr>
              <a:t>= sample variance</a:t>
            </a:r>
          </a:p>
          <a:p>
            <a:pPr indent="-342900" lvl="0" marL="342900" marR="0" rtl="0" algn="l">
              <a:lnSpc>
                <a:spcPct val="100000"/>
              </a:lnSpc>
              <a:spcBef>
                <a:spcPts val="560"/>
              </a:spcBef>
              <a:spcAft>
                <a:spcPts val="0"/>
              </a:spcAft>
              <a:buClr>
                <a:schemeClr val="dk1"/>
              </a:buClr>
              <a:buSzPct val="25000"/>
              <a:buFont typeface="Arial"/>
              <a:buNone/>
            </a:pPr>
            <a:r>
              <a:rPr b="0" i="1" lang="en-US" sz="2800" u="none" cap="none" strike="noStrike">
                <a:solidFill>
                  <a:schemeClr val="dk1"/>
                </a:solidFill>
                <a:latin typeface="Arial"/>
                <a:ea typeface="Arial"/>
                <a:cs typeface="Arial"/>
                <a:sym typeface="Arial"/>
              </a:rPr>
              <a:t>E </a:t>
            </a:r>
            <a:r>
              <a:rPr b="0" i="0" lang="en-US" sz="2800" u="none" cap="none" strike="noStrike">
                <a:solidFill>
                  <a:schemeClr val="dk1"/>
                </a:solidFill>
                <a:latin typeface="Arial"/>
                <a:ea typeface="Arial"/>
                <a:cs typeface="Arial"/>
                <a:sym typeface="Arial"/>
              </a:rPr>
              <a:t>= margin of error</a:t>
            </a:r>
          </a:p>
        </p:txBody>
      </p:sp>
      <p:sp>
        <p:nvSpPr>
          <p:cNvPr id="1026" name="Shape 1026"/>
          <p:cNvSpPr txBox="1"/>
          <p:nvPr/>
        </p:nvSpPr>
        <p:spPr>
          <a:xfrm>
            <a:off x="1166812" y="3697287"/>
            <a:ext cx="5384799"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 left-tailed critical value of </a:t>
            </a:r>
            <a:r>
              <a:rPr b="0" i="1" lang="en-US" sz="2800" u="none" cap="none" strike="noStrike">
                <a:solidFill>
                  <a:schemeClr val="dk1"/>
                </a:solidFill>
                <a:latin typeface="Noto Symbol"/>
                <a:ea typeface="Noto Symbol"/>
                <a:cs typeface="Noto Symbol"/>
                <a:sym typeface="Noto Symbol"/>
              </a:rPr>
              <a:t>χ</a:t>
            </a:r>
            <a:r>
              <a:rPr b="0" baseline="30000" i="0" lang="en-US" sz="2800" u="none" cap="none" strike="noStrike">
                <a:solidFill>
                  <a:schemeClr val="dk1"/>
                </a:solidFill>
                <a:latin typeface="Arial"/>
                <a:ea typeface="Arial"/>
                <a:cs typeface="Arial"/>
                <a:sym typeface="Arial"/>
              </a:rPr>
              <a:t>2</a:t>
            </a:r>
          </a:p>
        </p:txBody>
      </p:sp>
      <p:pic>
        <p:nvPicPr>
          <p:cNvPr id="1027" name="Shape 1027"/>
          <p:cNvPicPr preferRelativeResize="0"/>
          <p:nvPr/>
        </p:nvPicPr>
        <p:blipFill rotWithShape="1">
          <a:blip r:embed="rId3">
            <a:alphaModFix/>
          </a:blip>
          <a:srcRect b="0" l="0" r="0" t="0"/>
          <a:stretch/>
        </p:blipFill>
        <p:spPr>
          <a:xfrm>
            <a:off x="885825" y="3617912"/>
            <a:ext cx="393700" cy="533399"/>
          </a:xfrm>
          <a:prstGeom prst="rect">
            <a:avLst/>
          </a:prstGeom>
          <a:noFill/>
          <a:ln>
            <a:noFill/>
          </a:ln>
        </p:spPr>
      </p:pic>
      <p:sp>
        <p:nvSpPr>
          <p:cNvPr id="1028" name="Shape 1028"/>
          <p:cNvSpPr txBox="1"/>
          <p:nvPr/>
        </p:nvSpPr>
        <p:spPr>
          <a:xfrm>
            <a:off x="1208087" y="6105525"/>
            <a:ext cx="5384799"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 right-tailed critical value of </a:t>
            </a:r>
            <a:r>
              <a:rPr b="0" i="1" lang="en-US" sz="2800" u="none" cap="none" strike="noStrike">
                <a:solidFill>
                  <a:schemeClr val="dk1"/>
                </a:solidFill>
                <a:latin typeface="Noto Symbol"/>
                <a:ea typeface="Noto Symbol"/>
                <a:cs typeface="Noto Symbol"/>
                <a:sym typeface="Noto Symbol"/>
              </a:rPr>
              <a:t>χ</a:t>
            </a:r>
            <a:r>
              <a:rPr b="0" baseline="30000" i="0" lang="en-US" sz="2800" u="none" cap="none" strike="noStrike">
                <a:solidFill>
                  <a:schemeClr val="dk1"/>
                </a:solidFill>
                <a:latin typeface="Arial"/>
                <a:ea typeface="Arial"/>
                <a:cs typeface="Arial"/>
                <a:sym typeface="Arial"/>
              </a:rPr>
              <a:t>2</a:t>
            </a:r>
          </a:p>
        </p:txBody>
      </p:sp>
      <p:pic>
        <p:nvPicPr>
          <p:cNvPr id="1029" name="Shape 1029"/>
          <p:cNvPicPr preferRelativeResize="0"/>
          <p:nvPr/>
        </p:nvPicPr>
        <p:blipFill rotWithShape="1">
          <a:blip r:embed="rId4">
            <a:alphaModFix/>
          </a:blip>
          <a:srcRect b="0" l="0" r="0" t="0"/>
          <a:stretch/>
        </p:blipFill>
        <p:spPr>
          <a:xfrm>
            <a:off x="914400" y="6026150"/>
            <a:ext cx="419099" cy="5333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279F"/>
      </a:dk2>
      <a:lt2>
        <a:srgbClr val="919191"/>
      </a:lt2>
      <a:accent1>
        <a:srgbClr val="C0FEF9"/>
      </a:accent1>
      <a:accent2>
        <a:srgbClr val="00AE00"/>
      </a:accent2>
      <a:accent3>
        <a:srgbClr val="FFFFFF"/>
      </a:accent3>
      <a:accent4>
        <a:srgbClr val="C0FEF9"/>
      </a:accent4>
      <a:accent5>
        <a:srgbClr val="00AE00"/>
      </a:accent5>
      <a:accent6>
        <a:srgbClr val="FFFFFF"/>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