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60" r:id="rId3"/>
    <p:sldId id="277" r:id="rId4"/>
    <p:sldId id="264" r:id="rId5"/>
    <p:sldId id="290" r:id="rId6"/>
    <p:sldId id="289" r:id="rId7"/>
    <p:sldId id="288" r:id="rId8"/>
    <p:sldId id="287" r:id="rId9"/>
    <p:sldId id="283" r:id="rId10"/>
    <p:sldId id="265" r:id="rId11"/>
    <p:sldId id="266" r:id="rId12"/>
    <p:sldId id="284" r:id="rId13"/>
    <p:sldId id="286" r:id="rId14"/>
    <p:sldId id="275" r:id="rId15"/>
    <p:sldId id="29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00FF00"/>
    <a:srgbClr val="CC0066"/>
    <a:srgbClr val="CC6600"/>
    <a:srgbClr val="FF0000"/>
    <a:srgbClr val="B00000"/>
    <a:srgbClr val="EEEEEE"/>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74" autoAdjust="0"/>
    <p:restoredTop sz="84444" autoAdjust="0"/>
  </p:normalViewPr>
  <p:slideViewPr>
    <p:cSldViewPr snapToGrid="0">
      <p:cViewPr varScale="1">
        <p:scale>
          <a:sx n="62" d="100"/>
          <a:sy n="62" d="100"/>
        </p:scale>
        <p:origin x="492" y="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5BB54EE-DF0D-4FA1-B48F-C292469C25C4}" type="datetimeFigureOut">
              <a:rPr lang="en-US" smtClean="0"/>
              <a:t>3/29/2020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dirty="0"/>
          </a:p>
        </p:txBody>
      </p:sp>
    </p:spTree>
    <p:extLst>
      <p:ext uri="{BB962C8B-B14F-4D97-AF65-F5344CB8AC3E}">
        <p14:creationId xmlns:p14="http://schemas.microsoft.com/office/powerpoint/2010/main" val="905636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t>3/29/2020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dirty="0"/>
          </a:p>
        </p:txBody>
      </p:sp>
    </p:spTree>
    <p:extLst>
      <p:ext uri="{BB962C8B-B14F-4D97-AF65-F5344CB8AC3E}">
        <p14:creationId xmlns:p14="http://schemas.microsoft.com/office/powerpoint/2010/main" val="3495067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t>3/29/2020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dirty="0"/>
          </a:p>
        </p:txBody>
      </p:sp>
    </p:spTree>
    <p:extLst>
      <p:ext uri="{BB962C8B-B14F-4D97-AF65-F5344CB8AC3E}">
        <p14:creationId xmlns:p14="http://schemas.microsoft.com/office/powerpoint/2010/main" val="11042296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5BB54EE-DF0D-4FA1-B48F-C292469C25C4}" type="datetimeFigureOut">
              <a:rPr lang="en-US" smtClean="0">
                <a:solidFill>
                  <a:prstClr val="black">
                    <a:tint val="75000"/>
                  </a:prstClr>
                </a:solidFill>
              </a:rPr>
              <a:pPr/>
              <a:t>3/29/2020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6F20112-F681-4D23-BAD6-386DBC2EFDE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863287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solidFill>
                  <a:prstClr val="black">
                    <a:tint val="75000"/>
                  </a:prstClr>
                </a:solidFill>
              </a:rPr>
              <a:pPr/>
              <a:t>3/29/2020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6F20112-F681-4D23-BAD6-386DBC2EFDE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124905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BB54EE-DF0D-4FA1-B48F-C292469C25C4}" type="datetimeFigureOut">
              <a:rPr lang="en-US" smtClean="0">
                <a:solidFill>
                  <a:prstClr val="black">
                    <a:tint val="75000"/>
                  </a:prstClr>
                </a:solidFill>
              </a:rPr>
              <a:pPr/>
              <a:t>3/29/2020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6F20112-F681-4D23-BAD6-386DBC2EFDE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616998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BB54EE-DF0D-4FA1-B48F-C292469C25C4}" type="datetimeFigureOut">
              <a:rPr lang="en-US" smtClean="0">
                <a:solidFill>
                  <a:prstClr val="black">
                    <a:tint val="75000"/>
                  </a:prstClr>
                </a:solidFill>
              </a:rPr>
              <a:pPr/>
              <a:t>3/29/2020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6F20112-F681-4D23-BAD6-386DBC2EFDE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186401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BB54EE-DF0D-4FA1-B48F-C292469C25C4}" type="datetimeFigureOut">
              <a:rPr lang="en-US" smtClean="0">
                <a:solidFill>
                  <a:prstClr val="black">
                    <a:tint val="75000"/>
                  </a:prstClr>
                </a:solidFill>
              </a:rPr>
              <a:pPr/>
              <a:t>3/29/2020</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86F20112-F681-4D23-BAD6-386DBC2EFDE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029704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BB54EE-DF0D-4FA1-B48F-C292469C25C4}" type="datetimeFigureOut">
              <a:rPr lang="en-US" smtClean="0">
                <a:solidFill>
                  <a:prstClr val="black">
                    <a:tint val="75000"/>
                  </a:prstClr>
                </a:solidFill>
              </a:rPr>
              <a:pPr/>
              <a:t>3/29/2020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86F20112-F681-4D23-BAD6-386DBC2EFDE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947457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BB54EE-DF0D-4FA1-B48F-C292469C25C4}" type="datetimeFigureOut">
              <a:rPr lang="en-US" smtClean="0">
                <a:solidFill>
                  <a:prstClr val="black">
                    <a:tint val="75000"/>
                  </a:prstClr>
                </a:solidFill>
              </a:rPr>
              <a:pPr/>
              <a:t>3/29/2020</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86F20112-F681-4D23-BAD6-386DBC2EFDE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966166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solidFill>
                  <a:prstClr val="black">
                    <a:tint val="75000"/>
                  </a:prstClr>
                </a:solidFill>
              </a:rPr>
              <a:pPr/>
              <a:t>3/29/2020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6F20112-F681-4D23-BAD6-386DBC2EFDE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79947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t>3/29/2020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dirty="0"/>
          </a:p>
        </p:txBody>
      </p:sp>
    </p:spTree>
    <p:extLst>
      <p:ext uri="{BB962C8B-B14F-4D97-AF65-F5344CB8AC3E}">
        <p14:creationId xmlns:p14="http://schemas.microsoft.com/office/powerpoint/2010/main" val="41077490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solidFill>
                  <a:prstClr val="black">
                    <a:tint val="75000"/>
                  </a:prstClr>
                </a:solidFill>
              </a:rPr>
              <a:pPr/>
              <a:t>3/29/2020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6F20112-F681-4D23-BAD6-386DBC2EFDE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38728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solidFill>
                  <a:prstClr val="black">
                    <a:tint val="75000"/>
                  </a:prstClr>
                </a:solidFill>
              </a:rPr>
              <a:pPr/>
              <a:t>3/29/2020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6F20112-F681-4D23-BAD6-386DBC2EFDE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457620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solidFill>
                  <a:prstClr val="black">
                    <a:tint val="75000"/>
                  </a:prstClr>
                </a:solidFill>
              </a:rPr>
              <a:pPr/>
              <a:t>3/29/2020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6F20112-F681-4D23-BAD6-386DBC2EFDE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470786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5BB54EE-DF0D-4FA1-B48F-C292469C25C4}" type="datetimeFigureOut">
              <a:rPr lang="en-US" smtClean="0"/>
              <a:t>3/29/2020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dirty="0"/>
          </a:p>
        </p:txBody>
      </p:sp>
    </p:spTree>
    <p:extLst>
      <p:ext uri="{BB962C8B-B14F-4D97-AF65-F5344CB8AC3E}">
        <p14:creationId xmlns:p14="http://schemas.microsoft.com/office/powerpoint/2010/main" val="358170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BB54EE-DF0D-4FA1-B48F-C292469C25C4}" type="datetimeFigureOut">
              <a:rPr lang="en-US" smtClean="0"/>
              <a:t>3/29/2020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dirty="0"/>
          </a:p>
        </p:txBody>
      </p:sp>
    </p:spTree>
    <p:extLst>
      <p:ext uri="{BB962C8B-B14F-4D97-AF65-F5344CB8AC3E}">
        <p14:creationId xmlns:p14="http://schemas.microsoft.com/office/powerpoint/2010/main" val="1934561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BB54EE-DF0D-4FA1-B48F-C292469C25C4}" type="datetimeFigureOut">
              <a:rPr lang="en-US" smtClean="0"/>
              <a:t>3/29/2020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6F20112-F681-4D23-BAD6-386DBC2EFDE9}" type="slidenum">
              <a:rPr lang="en-US" smtClean="0"/>
              <a:t>‹#›</a:t>
            </a:fld>
            <a:endParaRPr lang="en-US" dirty="0"/>
          </a:p>
        </p:txBody>
      </p:sp>
    </p:spTree>
    <p:extLst>
      <p:ext uri="{BB962C8B-B14F-4D97-AF65-F5344CB8AC3E}">
        <p14:creationId xmlns:p14="http://schemas.microsoft.com/office/powerpoint/2010/main" val="2922307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BB54EE-DF0D-4FA1-B48F-C292469C25C4}" type="datetimeFigureOut">
              <a:rPr lang="en-US" smtClean="0"/>
              <a:t>3/29/2020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6F20112-F681-4D23-BAD6-386DBC2EFDE9}" type="slidenum">
              <a:rPr lang="en-US" smtClean="0"/>
              <a:t>‹#›</a:t>
            </a:fld>
            <a:endParaRPr lang="en-US" dirty="0"/>
          </a:p>
        </p:txBody>
      </p:sp>
    </p:spTree>
    <p:extLst>
      <p:ext uri="{BB962C8B-B14F-4D97-AF65-F5344CB8AC3E}">
        <p14:creationId xmlns:p14="http://schemas.microsoft.com/office/powerpoint/2010/main" val="1095030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BB54EE-DF0D-4FA1-B48F-C292469C25C4}" type="datetimeFigureOut">
              <a:rPr lang="en-US" smtClean="0"/>
              <a:t>3/29/2020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6F20112-F681-4D23-BAD6-386DBC2EFDE9}" type="slidenum">
              <a:rPr lang="en-US" smtClean="0"/>
              <a:t>‹#›</a:t>
            </a:fld>
            <a:endParaRPr lang="en-US" dirty="0"/>
          </a:p>
        </p:txBody>
      </p:sp>
    </p:spTree>
    <p:extLst>
      <p:ext uri="{BB962C8B-B14F-4D97-AF65-F5344CB8AC3E}">
        <p14:creationId xmlns:p14="http://schemas.microsoft.com/office/powerpoint/2010/main" val="3215593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t>3/29/2020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dirty="0"/>
          </a:p>
        </p:txBody>
      </p:sp>
    </p:spTree>
    <p:extLst>
      <p:ext uri="{BB962C8B-B14F-4D97-AF65-F5344CB8AC3E}">
        <p14:creationId xmlns:p14="http://schemas.microsoft.com/office/powerpoint/2010/main" val="2810518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t>3/29/2020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dirty="0"/>
          </a:p>
        </p:txBody>
      </p:sp>
    </p:spTree>
    <p:extLst>
      <p:ext uri="{BB962C8B-B14F-4D97-AF65-F5344CB8AC3E}">
        <p14:creationId xmlns:p14="http://schemas.microsoft.com/office/powerpoint/2010/main" val="1805427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BB54EE-DF0D-4FA1-B48F-C292469C25C4}" type="datetimeFigureOut">
              <a:rPr lang="en-US" smtClean="0"/>
              <a:t>3/29/2020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F20112-F681-4D23-BAD6-386DBC2EFDE9}" type="slidenum">
              <a:rPr lang="en-US" smtClean="0"/>
              <a:t>‹#›</a:t>
            </a:fld>
            <a:endParaRPr lang="en-US" dirty="0"/>
          </a:p>
        </p:txBody>
      </p:sp>
    </p:spTree>
    <p:extLst>
      <p:ext uri="{BB962C8B-B14F-4D97-AF65-F5344CB8AC3E}">
        <p14:creationId xmlns:p14="http://schemas.microsoft.com/office/powerpoint/2010/main" val="42807650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8000">
              <a:srgbClr val="ECECEC"/>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BB54EE-DF0D-4FA1-B48F-C292469C25C4}" type="datetimeFigureOut">
              <a:rPr lang="en-US" smtClean="0">
                <a:solidFill>
                  <a:prstClr val="black">
                    <a:tint val="75000"/>
                  </a:prstClr>
                </a:solidFill>
              </a:rPr>
              <a:pPr/>
              <a:t>3/29/2020</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F20112-F681-4D23-BAD6-386DBC2EFDE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464815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409700" y="2843048"/>
            <a:ext cx="9220200" cy="1107996"/>
          </a:xfrm>
          <a:prstGeom prst="rect">
            <a:avLst/>
          </a:prstGeom>
          <a:noFill/>
        </p:spPr>
        <p:txBody>
          <a:bodyPr wrap="square" rtlCol="0">
            <a:spAutoFit/>
          </a:bodyPr>
          <a:lstStyle/>
          <a:p>
            <a:pPr algn="ctr"/>
            <a:r>
              <a:rPr lang="ar-BH" sz="6600" b="1" dirty="0">
                <a:effectLst>
                  <a:outerShdw blurRad="38100" dist="38100" dir="2700000" algn="tl">
                    <a:srgbClr val="000000">
                      <a:alpha val="43137"/>
                    </a:srgbClr>
                  </a:outerShdw>
                </a:effectLst>
                <a:cs typeface="Sultan bold" pitchFamily="2" charset="-78"/>
              </a:rPr>
              <a:t>العــنـــوان</a:t>
            </a:r>
            <a:endParaRPr lang="en-US" sz="6600" b="1" dirty="0">
              <a:effectLst>
                <a:outerShdw blurRad="38100" dist="38100" dir="2700000" algn="tl">
                  <a:srgbClr val="000000">
                    <a:alpha val="43137"/>
                  </a:srgbClr>
                </a:outerShdw>
              </a:effectLst>
              <a:cs typeface="Sultan bold" pitchFamily="2" charset="-78"/>
            </a:endParaRPr>
          </a:p>
        </p:txBody>
      </p:sp>
      <p:sp>
        <p:nvSpPr>
          <p:cNvPr id="3" name="TextBox 2"/>
          <p:cNvSpPr txBox="1"/>
          <p:nvPr/>
        </p:nvSpPr>
        <p:spPr>
          <a:xfrm>
            <a:off x="3136198" y="2317586"/>
            <a:ext cx="5917721" cy="1846659"/>
          </a:xfrm>
          <a:prstGeom prst="rect">
            <a:avLst/>
          </a:prstGeom>
          <a:solidFill>
            <a:schemeClr val="bg1"/>
          </a:solidFill>
        </p:spPr>
        <p:txBody>
          <a:bodyPr wrap="square" rtlCol="1">
            <a:spAutoFit/>
          </a:bodyPr>
          <a:lstStyle/>
          <a:p>
            <a:pPr algn="ctr" rtl="1"/>
            <a:r>
              <a:rPr lang="ar-BH" sz="9600" b="1" dirty="0" smtClean="0">
                <a:solidFill>
                  <a:srgbClr val="C00000"/>
                </a:solidFill>
                <a:latin typeface="Times New Roman" panose="02020603050405020304" pitchFamily="18" charset="0"/>
                <a:cs typeface="Times New Roman" panose="02020603050405020304" pitchFamily="18" charset="0"/>
              </a:rPr>
              <a:t>خَاتمُ النَّبيين</a:t>
            </a:r>
            <a:endParaRPr lang="ar-BH" sz="9600" dirty="0">
              <a:solidFill>
                <a:srgbClr val="C00000"/>
              </a:solidFill>
              <a:latin typeface="Times New Roman" panose="02020603050405020304" pitchFamily="18" charset="0"/>
              <a:cs typeface="Times New Roman" panose="02020603050405020304" pitchFamily="18" charset="0"/>
            </a:endParaRPr>
          </a:p>
          <a:p>
            <a:pPr algn="ctr"/>
            <a:endParaRPr lang="ar-BH" dirty="0">
              <a:latin typeface="Traditional Arabic" panose="02020603050405020304" pitchFamily="18" charset="-78"/>
              <a:cs typeface="Traditional Arabic" panose="02020603050405020304" pitchFamily="18" charset="-78"/>
            </a:endParaRPr>
          </a:p>
        </p:txBody>
      </p:sp>
      <p:sp>
        <p:nvSpPr>
          <p:cNvPr id="2" name="TextBox 1"/>
          <p:cNvSpPr txBox="1"/>
          <p:nvPr/>
        </p:nvSpPr>
        <p:spPr>
          <a:xfrm>
            <a:off x="3885129" y="4164245"/>
            <a:ext cx="4844794" cy="2800767"/>
          </a:xfrm>
          <a:prstGeom prst="rect">
            <a:avLst/>
          </a:prstGeom>
          <a:noFill/>
        </p:spPr>
        <p:txBody>
          <a:bodyPr wrap="square" rtlCol="1">
            <a:spAutoFit/>
          </a:bodyPr>
          <a:lstStyle/>
          <a:p>
            <a:pPr algn="ctr">
              <a:lnSpc>
                <a:spcPct val="150000"/>
              </a:lnSpc>
            </a:pPr>
            <a:r>
              <a:rPr lang="ar-BH" sz="4400" b="1" dirty="0" smtClean="0">
                <a:solidFill>
                  <a:schemeClr val="accent6">
                    <a:lumMod val="50000"/>
                  </a:schemeClr>
                </a:solidFill>
              </a:rPr>
              <a:t>التربية الإسلامية</a:t>
            </a:r>
          </a:p>
          <a:p>
            <a:pPr algn="ctr">
              <a:lnSpc>
                <a:spcPct val="150000"/>
              </a:lnSpc>
            </a:pPr>
            <a:r>
              <a:rPr lang="ar-BH" sz="4400" b="1" dirty="0">
                <a:solidFill>
                  <a:schemeClr val="accent1">
                    <a:lumMod val="75000"/>
                  </a:schemeClr>
                </a:solidFill>
              </a:rPr>
              <a:t>الصف الرابع الابتدائي</a:t>
            </a:r>
          </a:p>
          <a:p>
            <a:pPr algn="ctr"/>
            <a:r>
              <a:rPr lang="ar-BH" sz="4400" b="1" dirty="0" smtClean="0"/>
              <a:t>  </a:t>
            </a:r>
            <a:endParaRPr lang="ar-BH" sz="4400" b="1" dirty="0"/>
          </a:p>
        </p:txBody>
      </p:sp>
    </p:spTree>
    <p:extLst>
      <p:ext uri="{BB962C8B-B14F-4D97-AF65-F5344CB8AC3E}">
        <p14:creationId xmlns:p14="http://schemas.microsoft.com/office/powerpoint/2010/main" val="24324952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6730B-E95A-41CD-80B7-448CD70DAFDA}"/>
              </a:ext>
            </a:extLst>
          </p:cNvPr>
          <p:cNvSpPr>
            <a:spLocks noGrp="1"/>
          </p:cNvSpPr>
          <p:nvPr>
            <p:ph type="title"/>
          </p:nvPr>
        </p:nvSpPr>
        <p:spPr>
          <a:xfrm>
            <a:off x="1186703" y="94679"/>
            <a:ext cx="10515600" cy="1619032"/>
          </a:xfrm>
        </p:spPr>
        <p:txBody>
          <a:bodyPr>
            <a:normAutofit/>
          </a:bodyPr>
          <a:lstStyle/>
          <a:p>
            <a:pPr algn="ctr" rtl="1"/>
            <a:r>
              <a:rPr lang="ar-BH" sz="6600" b="1" dirty="0">
                <a:solidFill>
                  <a:srgbClr val="C00000"/>
                </a:solidFill>
                <a:latin typeface="Traditional Arabic" panose="02020603050405020304" pitchFamily="18" charset="-78"/>
              </a:rPr>
              <a:t>نشاط </a:t>
            </a:r>
            <a:r>
              <a:rPr lang="ar-BH" sz="4000" b="1" dirty="0">
                <a:solidFill>
                  <a:srgbClr val="C00000"/>
                </a:solidFill>
                <a:latin typeface="Traditional Arabic" panose="02020603050405020304" pitchFamily="18" charset="-78"/>
              </a:rPr>
              <a:t>3</a:t>
            </a:r>
            <a:endParaRPr lang="en-US" sz="4000" b="1" dirty="0">
              <a:solidFill>
                <a:srgbClr val="C00000"/>
              </a:solidFill>
              <a:latin typeface="Traditional Arabic" panose="02020603050405020304" pitchFamily="18" charset="-78"/>
            </a:endParaRPr>
          </a:p>
        </p:txBody>
      </p:sp>
      <p:grpSp>
        <p:nvGrpSpPr>
          <p:cNvPr id="8" name="Group 7"/>
          <p:cNvGrpSpPr/>
          <p:nvPr/>
        </p:nvGrpSpPr>
        <p:grpSpPr>
          <a:xfrm>
            <a:off x="221503" y="1969115"/>
            <a:ext cx="11480800" cy="4212751"/>
            <a:chOff x="221503" y="1094703"/>
            <a:chExt cx="11480800" cy="5087155"/>
          </a:xfrm>
          <a:solidFill>
            <a:schemeClr val="accent2">
              <a:lumMod val="40000"/>
              <a:lumOff val="60000"/>
            </a:schemeClr>
          </a:solidFill>
        </p:grpSpPr>
        <p:sp>
          <p:nvSpPr>
            <p:cNvPr id="9" name="Rounded Rectangle 8"/>
            <p:cNvSpPr/>
            <p:nvPr/>
          </p:nvSpPr>
          <p:spPr>
            <a:xfrm>
              <a:off x="221503" y="1094703"/>
              <a:ext cx="11480800" cy="5087155"/>
            </a:xfrm>
            <a:prstGeom prst="roundRect">
              <a:avLst/>
            </a:prstGeom>
            <a:grpFill/>
            <a:ln>
              <a:solidFill>
                <a:schemeClr val="accent1"/>
              </a:solidFill>
            </a:ln>
          </p:spPr>
          <p:style>
            <a:lnRef idx="1">
              <a:schemeClr val="accent4"/>
            </a:lnRef>
            <a:fillRef idx="2">
              <a:schemeClr val="accent4"/>
            </a:fillRef>
            <a:effectRef idx="1">
              <a:schemeClr val="accent4"/>
            </a:effectRef>
            <a:fontRef idx="minor">
              <a:schemeClr val="dk1"/>
            </a:fontRef>
          </p:style>
          <p:txBody>
            <a:bodyPr anchor="ctr"/>
            <a:lstStyle/>
            <a:p>
              <a:pPr marL="63500" indent="-63500" algn="justLow" rtl="1" fontAlgn="auto">
                <a:spcBef>
                  <a:spcPts val="0"/>
                </a:spcBef>
                <a:spcAft>
                  <a:spcPts val="0"/>
                </a:spcAft>
                <a:buFont typeface="Wingdings 2"/>
                <a:buNone/>
                <a:defRPr/>
              </a:pPr>
              <a:r>
                <a:rPr lang="ar-BH" sz="2800" b="1" dirty="0">
                  <a:solidFill>
                    <a:srgbClr val="C00000"/>
                  </a:solidFill>
                  <a:latin typeface="Times New Roman" pitchFamily="18" charset="0"/>
                  <a:cs typeface="Times New Roman" pitchFamily="18" charset="0"/>
                </a:rPr>
                <a:t>أولاً: ضع إشارة (√) أمام العبارة الصحيحة وإشارة (×) أمام العبارة غير الصحيحة فيما يأتي:</a:t>
              </a:r>
              <a:endParaRPr lang="ar-BH" sz="2500" b="1" dirty="0">
                <a:solidFill>
                  <a:schemeClr val="tx1"/>
                </a:solidFill>
                <a:latin typeface="Times New Roman" pitchFamily="18" charset="0"/>
                <a:cs typeface="Times New Roman" pitchFamily="18" charset="0"/>
              </a:endParaRPr>
            </a:p>
            <a:p>
              <a:pPr marL="63500" indent="-63500" algn="justLow" rtl="1" fontAlgn="auto">
                <a:lnSpc>
                  <a:spcPct val="200000"/>
                </a:lnSpc>
                <a:spcBef>
                  <a:spcPts val="0"/>
                </a:spcBef>
                <a:spcAft>
                  <a:spcPts val="0"/>
                </a:spcAft>
                <a:buFont typeface="Wingdings 2"/>
                <a:buNone/>
                <a:defRPr/>
              </a:pPr>
              <a:r>
                <a:rPr lang="ar-BH" sz="2500" b="1" dirty="0">
                  <a:solidFill>
                    <a:schemeClr val="tx1"/>
                  </a:solidFill>
                  <a:latin typeface="Times New Roman" pitchFamily="18" charset="0"/>
                  <a:cs typeface="Times New Roman" pitchFamily="18" charset="0"/>
                </a:rPr>
                <a:t>1- (         )</a:t>
              </a:r>
            </a:p>
            <a:p>
              <a:pPr marL="63500" indent="-63500" algn="justLow" rtl="1" fontAlgn="auto">
                <a:lnSpc>
                  <a:spcPct val="200000"/>
                </a:lnSpc>
                <a:spcBef>
                  <a:spcPts val="0"/>
                </a:spcBef>
                <a:spcAft>
                  <a:spcPts val="0"/>
                </a:spcAft>
                <a:buFont typeface="Wingdings 2"/>
                <a:buNone/>
                <a:defRPr/>
              </a:pPr>
              <a:r>
                <a:rPr lang="ar-BH" sz="2500" b="1" dirty="0">
                  <a:solidFill>
                    <a:schemeClr val="tx1"/>
                  </a:solidFill>
                  <a:latin typeface="Times New Roman" pitchFamily="18" charset="0"/>
                  <a:cs typeface="Times New Roman" pitchFamily="18" charset="0"/>
                </a:rPr>
                <a:t>2- (         )</a:t>
              </a:r>
            </a:p>
            <a:p>
              <a:pPr marL="63500" indent="-63500" algn="justLow" rtl="1" fontAlgn="auto">
                <a:lnSpc>
                  <a:spcPct val="200000"/>
                </a:lnSpc>
                <a:spcBef>
                  <a:spcPts val="0"/>
                </a:spcBef>
                <a:spcAft>
                  <a:spcPts val="0"/>
                </a:spcAft>
                <a:buFont typeface="Wingdings 2"/>
                <a:buNone/>
                <a:defRPr/>
              </a:pPr>
              <a:r>
                <a:rPr lang="ar-BH" sz="2500" b="1" dirty="0">
                  <a:solidFill>
                    <a:schemeClr val="tx1"/>
                  </a:solidFill>
                  <a:latin typeface="Times New Roman" pitchFamily="18" charset="0"/>
                  <a:cs typeface="Times New Roman" pitchFamily="18" charset="0"/>
                </a:rPr>
                <a:t>3- (         )</a:t>
              </a:r>
            </a:p>
            <a:p>
              <a:pPr marL="63500" indent="-63500" algn="justLow" rtl="1" fontAlgn="auto">
                <a:lnSpc>
                  <a:spcPct val="200000"/>
                </a:lnSpc>
                <a:spcBef>
                  <a:spcPts val="0"/>
                </a:spcBef>
                <a:spcAft>
                  <a:spcPts val="0"/>
                </a:spcAft>
                <a:buFont typeface="Wingdings 2"/>
                <a:buNone/>
                <a:defRPr/>
              </a:pPr>
              <a:r>
                <a:rPr lang="ar-BH" sz="2500" b="1" dirty="0">
                  <a:solidFill>
                    <a:schemeClr val="tx1"/>
                  </a:solidFill>
                  <a:latin typeface="Times New Roman" pitchFamily="18" charset="0"/>
                  <a:cs typeface="Times New Roman" pitchFamily="18" charset="0"/>
                </a:rPr>
                <a:t>4- (         ) </a:t>
              </a:r>
            </a:p>
          </p:txBody>
        </p:sp>
        <p:sp>
          <p:nvSpPr>
            <p:cNvPr id="11" name="TextBox 2"/>
            <p:cNvSpPr txBox="1">
              <a:spLocks noChangeArrowheads="1"/>
            </p:cNvSpPr>
            <p:nvPr/>
          </p:nvSpPr>
          <p:spPr bwMode="auto">
            <a:xfrm>
              <a:off x="788854" y="2119886"/>
              <a:ext cx="9228667" cy="379804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3500" indent="-635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algn="justLow" rtl="1" eaLnBrk="1" hangingPunct="1">
                <a:lnSpc>
                  <a:spcPct val="200000"/>
                </a:lnSpc>
              </a:pPr>
              <a:r>
                <a:rPr lang="ar-BH" sz="2500" b="1" dirty="0">
                  <a:solidFill>
                    <a:prstClr val="black"/>
                  </a:solidFill>
                  <a:latin typeface="Traditional Arabic" panose="02020603050405020304" pitchFamily="18" charset="-78"/>
                  <a:cs typeface="+mj-cs"/>
                </a:rPr>
                <a:t>بعث الله سيدنا محمدًا </a:t>
              </a:r>
              <a:r>
                <a:rPr lang="ar-BH" sz="2400" b="1" dirty="0">
                  <a:solidFill>
                    <a:prstClr val="black"/>
                  </a:solidFill>
                  <a:latin typeface="Traditional Arabic" panose="02020603050405020304" pitchFamily="18" charset="-78"/>
                </a:rPr>
                <a:t>ﷺ </a:t>
              </a:r>
              <a:r>
                <a:rPr lang="ar-BH" sz="2500" b="1" dirty="0">
                  <a:solidFill>
                    <a:prstClr val="black"/>
                  </a:solidFill>
                  <a:latin typeface="Traditional Arabic" panose="02020603050405020304" pitchFamily="18" charset="-78"/>
                  <a:cs typeface="+mj-cs"/>
                </a:rPr>
                <a:t>إلى أهل مكة فقط</a:t>
              </a:r>
              <a:r>
                <a:rPr lang="ar-BH" sz="2500" b="1" dirty="0">
                  <a:latin typeface="Times New Roman" pitchFamily="18" charset="0"/>
                  <a:cs typeface="+mj-cs"/>
                </a:rPr>
                <a:t>.</a:t>
              </a:r>
              <a:endParaRPr lang="ar-BH" sz="2500" b="1" dirty="0">
                <a:solidFill>
                  <a:prstClr val="black"/>
                </a:solidFill>
                <a:latin typeface="Times New Roman" pitchFamily="18" charset="0"/>
                <a:cs typeface="+mj-cs"/>
              </a:endParaRPr>
            </a:p>
            <a:p>
              <a:pPr algn="justLow" rtl="1" eaLnBrk="1" hangingPunct="1">
                <a:lnSpc>
                  <a:spcPct val="200000"/>
                </a:lnSpc>
              </a:pPr>
              <a:r>
                <a:rPr lang="ar-BH" sz="2500" b="1" dirty="0">
                  <a:solidFill>
                    <a:prstClr val="black"/>
                  </a:solidFill>
                  <a:latin typeface="Traditional Arabic" panose="02020603050405020304" pitchFamily="18" charset="-78"/>
                  <a:cs typeface="+mj-cs"/>
                </a:rPr>
                <a:t>جَمعت رسالة سيدنا محمدًا </a:t>
              </a:r>
              <a:r>
                <a:rPr lang="ar-BH" sz="2400" b="1" dirty="0">
                  <a:solidFill>
                    <a:prstClr val="black"/>
                  </a:solidFill>
                  <a:latin typeface="Traditional Arabic" panose="02020603050405020304" pitchFamily="18" charset="-78"/>
                </a:rPr>
                <a:t>ﷺ </a:t>
              </a:r>
              <a:r>
                <a:rPr lang="ar-BH" sz="2500" b="1" dirty="0">
                  <a:solidFill>
                    <a:prstClr val="black"/>
                  </a:solidFill>
                  <a:latin typeface="Traditional Arabic" panose="02020603050405020304" pitchFamily="18" charset="-78"/>
                  <a:cs typeface="+mj-cs"/>
                </a:rPr>
                <a:t>أهداف الشرائع كلها.</a:t>
              </a:r>
              <a:endParaRPr lang="ar-BH" sz="2500" b="1" dirty="0">
                <a:latin typeface="Times New Roman" pitchFamily="18" charset="0"/>
                <a:cs typeface="+mj-cs"/>
              </a:endParaRPr>
            </a:p>
            <a:p>
              <a:pPr lvl="0" algn="just" rtl="1">
                <a:lnSpc>
                  <a:spcPct val="200000"/>
                </a:lnSpc>
              </a:pPr>
              <a:r>
                <a:rPr lang="ar-BH" sz="2500" b="1" dirty="0">
                  <a:solidFill>
                    <a:prstClr val="black"/>
                  </a:solidFill>
                  <a:latin typeface="Traditional Arabic" panose="02020603050405020304" pitchFamily="18" charset="-78"/>
                  <a:cs typeface="+mj-cs"/>
                </a:rPr>
                <a:t>تعتبر رسالة سيدنا محمدًا </a:t>
              </a:r>
              <a:r>
                <a:rPr lang="ar-BH" sz="2400" b="1" dirty="0">
                  <a:solidFill>
                    <a:prstClr val="black"/>
                  </a:solidFill>
                  <a:latin typeface="Traditional Arabic" panose="02020603050405020304" pitchFamily="18" charset="-78"/>
                </a:rPr>
                <a:t>ﷺ </a:t>
              </a:r>
              <a:r>
                <a:rPr lang="ar-BH" sz="2500" b="1" dirty="0">
                  <a:solidFill>
                    <a:prstClr val="black"/>
                  </a:solidFill>
                  <a:latin typeface="Traditional Arabic" panose="02020603050405020304" pitchFamily="18" charset="-78"/>
                  <a:cs typeface="+mj-cs"/>
                </a:rPr>
                <a:t>صالحة لزمان ومكان معين.</a:t>
              </a:r>
            </a:p>
            <a:p>
              <a:pPr lvl="0" algn="just" rtl="1">
                <a:lnSpc>
                  <a:spcPct val="200000"/>
                </a:lnSpc>
              </a:pPr>
              <a:r>
                <a:rPr lang="ar-BH" sz="2500" b="1" dirty="0">
                  <a:solidFill>
                    <a:prstClr val="black"/>
                  </a:solidFill>
                  <a:latin typeface="Traditional Arabic" panose="02020603050405020304" pitchFamily="18" charset="-78"/>
                  <a:cs typeface="+mj-cs"/>
                </a:rPr>
                <a:t>كانت رسالة سيدنا محمدًا </a:t>
              </a:r>
              <a:r>
                <a:rPr lang="ar-BH" sz="2400" b="1" dirty="0">
                  <a:solidFill>
                    <a:prstClr val="black"/>
                  </a:solidFill>
                  <a:latin typeface="Traditional Arabic" panose="02020603050405020304" pitchFamily="18" charset="-78"/>
                </a:rPr>
                <a:t>ﷺ </a:t>
              </a:r>
              <a:r>
                <a:rPr lang="ar-BH" sz="2500" b="1" dirty="0">
                  <a:solidFill>
                    <a:prstClr val="black"/>
                  </a:solidFill>
                  <a:latin typeface="Traditional Arabic" panose="02020603050405020304" pitchFamily="18" charset="-78"/>
                  <a:cs typeface="+mj-cs"/>
                </a:rPr>
                <a:t>خاتمة الرسالات السماوية. </a:t>
              </a:r>
              <a:endParaRPr lang="ar-BH" sz="2500" b="1" dirty="0">
                <a:latin typeface="Times New Roman" pitchFamily="18" charset="0"/>
                <a:cs typeface="+mj-cs"/>
              </a:endParaRPr>
            </a:p>
          </p:txBody>
        </p:sp>
      </p:grpSp>
      <p:sp>
        <p:nvSpPr>
          <p:cNvPr id="12" name="Rectangle 11"/>
          <p:cNvSpPr/>
          <p:nvPr/>
        </p:nvSpPr>
        <p:spPr>
          <a:xfrm>
            <a:off x="10303754" y="3693233"/>
            <a:ext cx="466794" cy="707886"/>
          </a:xfrm>
          <a:prstGeom prst="rect">
            <a:avLst/>
          </a:prstGeom>
        </p:spPr>
        <p:txBody>
          <a:bodyPr wrap="none">
            <a:spAutoFit/>
          </a:bodyPr>
          <a:lstStyle/>
          <a:p>
            <a:r>
              <a:rPr lang="ar-BH" sz="4000" b="1" dirty="0">
                <a:solidFill>
                  <a:srgbClr val="FF0000"/>
                </a:solidFill>
                <a:latin typeface="Times New Roman" pitchFamily="18" charset="0"/>
                <a:cs typeface="Times New Roman" pitchFamily="18" charset="0"/>
              </a:rPr>
              <a:t>√</a:t>
            </a:r>
            <a:endParaRPr lang="ar-BH" sz="4000" dirty="0">
              <a:solidFill>
                <a:srgbClr val="FF0000"/>
              </a:solidFill>
            </a:endParaRPr>
          </a:p>
        </p:txBody>
      </p:sp>
      <p:sp>
        <p:nvSpPr>
          <p:cNvPr id="13" name="Rectangle 12"/>
          <p:cNvSpPr/>
          <p:nvPr/>
        </p:nvSpPr>
        <p:spPr>
          <a:xfrm>
            <a:off x="10327364" y="5199047"/>
            <a:ext cx="466794" cy="707886"/>
          </a:xfrm>
          <a:prstGeom prst="rect">
            <a:avLst/>
          </a:prstGeom>
        </p:spPr>
        <p:txBody>
          <a:bodyPr wrap="none">
            <a:spAutoFit/>
          </a:bodyPr>
          <a:lstStyle/>
          <a:p>
            <a:r>
              <a:rPr lang="ar-BH" sz="4000" b="1" dirty="0">
                <a:solidFill>
                  <a:srgbClr val="FF0000"/>
                </a:solidFill>
                <a:latin typeface="Times New Roman" pitchFamily="18" charset="0"/>
                <a:cs typeface="Times New Roman" pitchFamily="18" charset="0"/>
              </a:rPr>
              <a:t>√</a:t>
            </a:r>
            <a:endParaRPr lang="ar-BH" sz="4000" dirty="0">
              <a:solidFill>
                <a:srgbClr val="FF0000"/>
              </a:solidFill>
            </a:endParaRPr>
          </a:p>
        </p:txBody>
      </p:sp>
      <p:sp>
        <p:nvSpPr>
          <p:cNvPr id="14" name="Rectangle 13"/>
          <p:cNvSpPr/>
          <p:nvPr/>
        </p:nvSpPr>
        <p:spPr>
          <a:xfrm>
            <a:off x="10340243" y="2969488"/>
            <a:ext cx="476412" cy="707886"/>
          </a:xfrm>
          <a:prstGeom prst="rect">
            <a:avLst/>
          </a:prstGeom>
        </p:spPr>
        <p:txBody>
          <a:bodyPr wrap="none">
            <a:spAutoFit/>
          </a:bodyPr>
          <a:lstStyle/>
          <a:p>
            <a:r>
              <a:rPr lang="ar-BH" sz="4000" b="1" dirty="0">
                <a:solidFill>
                  <a:srgbClr val="FF0000"/>
                </a:solidFill>
                <a:latin typeface="Times New Roman" pitchFamily="18" charset="0"/>
                <a:cs typeface="Times New Roman" pitchFamily="18" charset="0"/>
              </a:rPr>
              <a:t>×</a:t>
            </a:r>
            <a:endParaRPr lang="ar-BH" sz="4000" dirty="0">
              <a:solidFill>
                <a:srgbClr val="FF0000"/>
              </a:solidFill>
            </a:endParaRPr>
          </a:p>
        </p:txBody>
      </p:sp>
      <p:sp>
        <p:nvSpPr>
          <p:cNvPr id="15" name="Rectangle 14"/>
          <p:cNvSpPr/>
          <p:nvPr/>
        </p:nvSpPr>
        <p:spPr>
          <a:xfrm>
            <a:off x="10338095" y="4487062"/>
            <a:ext cx="476412" cy="707886"/>
          </a:xfrm>
          <a:prstGeom prst="rect">
            <a:avLst/>
          </a:prstGeom>
        </p:spPr>
        <p:txBody>
          <a:bodyPr wrap="none">
            <a:spAutoFit/>
          </a:bodyPr>
          <a:lstStyle/>
          <a:p>
            <a:r>
              <a:rPr lang="ar-BH" sz="4000" b="1" dirty="0">
                <a:solidFill>
                  <a:srgbClr val="FF0000"/>
                </a:solidFill>
                <a:latin typeface="Times New Roman" pitchFamily="18" charset="0"/>
                <a:cs typeface="Times New Roman" pitchFamily="18" charset="0"/>
              </a:rPr>
              <a:t>×</a:t>
            </a:r>
            <a:endParaRPr lang="ar-BH" sz="4000" dirty="0">
              <a:solidFill>
                <a:srgbClr val="FF0000"/>
              </a:solidFill>
            </a:endParaRPr>
          </a:p>
        </p:txBody>
      </p:sp>
      <p:sp>
        <p:nvSpPr>
          <p:cNvPr id="16" name="Title 1">
            <a:extLst>
              <a:ext uri="{FF2B5EF4-FFF2-40B4-BE49-F238E27FC236}">
                <a16:creationId xmlns:a16="http://schemas.microsoft.com/office/drawing/2014/main" id="{6F1C735E-5D78-4C53-872F-38DEEDA76FF2}"/>
              </a:ext>
            </a:extLst>
          </p:cNvPr>
          <p:cNvSpPr txBox="1">
            <a:spLocks/>
          </p:cNvSpPr>
          <p:nvPr/>
        </p:nvSpPr>
        <p:spPr>
          <a:xfrm>
            <a:off x="-245905" y="1004550"/>
            <a:ext cx="5367928" cy="964565"/>
          </a:xfrm>
          <a:prstGeom prst="rect">
            <a:avLst/>
          </a:prstGeom>
        </p:spPr>
        <p:txBody>
          <a:bodyPr vert="horz" lIns="91440" tIns="45720" rIns="91440" bIns="45720" rtlCol="0" anchor="ctr">
            <a:noAutofit/>
          </a:bodyPr>
          <a:lstStyle>
            <a:lvl1pPr algn="l"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r>
              <a:rPr lang="ar-BH" sz="5400" b="1" dirty="0">
                <a:solidFill>
                  <a:srgbClr val="C00000"/>
                </a:solidFill>
                <a:latin typeface="Traditional Arabic" panose="02020603050405020304" pitchFamily="18" charset="-78"/>
              </a:rPr>
              <a:t>إجابة </a:t>
            </a:r>
            <a:r>
              <a:rPr lang="ar-BH" sz="5400" b="1" dirty="0" smtClean="0">
                <a:solidFill>
                  <a:srgbClr val="C00000"/>
                </a:solidFill>
                <a:latin typeface="Traditional Arabic" panose="02020603050405020304" pitchFamily="18" charset="-78"/>
              </a:rPr>
              <a:t>النشاط</a:t>
            </a:r>
            <a:endParaRPr lang="en-US" sz="4000" b="1" dirty="0">
              <a:solidFill>
                <a:srgbClr val="C00000"/>
              </a:solidFill>
              <a:latin typeface="Traditional Arabic" panose="02020603050405020304" pitchFamily="18" charset="-78"/>
            </a:endParaRPr>
          </a:p>
        </p:txBody>
      </p:sp>
    </p:spTree>
    <p:extLst>
      <p:ext uri="{BB962C8B-B14F-4D97-AF65-F5344CB8AC3E}">
        <p14:creationId xmlns:p14="http://schemas.microsoft.com/office/powerpoint/2010/main" val="3007602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1000"/>
                                        <p:tgtEl>
                                          <p:spTgt spid="13"/>
                                        </p:tgtEl>
                                      </p:cBhvr>
                                    </p:animEffect>
                                    <p:anim calcmode="lin" valueType="num">
                                      <p:cBhvr>
                                        <p:cTn id="36" dur="1000" fill="hold"/>
                                        <p:tgtEl>
                                          <p:spTgt spid="13"/>
                                        </p:tgtEl>
                                        <p:attrNameLst>
                                          <p:attrName>ppt_x</p:attrName>
                                        </p:attrNameLst>
                                      </p:cBhvr>
                                      <p:tavLst>
                                        <p:tav tm="0">
                                          <p:val>
                                            <p:strVal val="#ppt_x"/>
                                          </p:val>
                                        </p:tav>
                                        <p:tav tm="100000">
                                          <p:val>
                                            <p:strVal val="#ppt_x"/>
                                          </p:val>
                                        </p:tav>
                                      </p:tavLst>
                                    </p:anim>
                                    <p:anim calcmode="lin" valueType="num">
                                      <p:cBhvr>
                                        <p:cTn id="3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6730B-E95A-41CD-80B7-448CD70DAFDA}"/>
              </a:ext>
            </a:extLst>
          </p:cNvPr>
          <p:cNvSpPr>
            <a:spLocks noGrp="1"/>
          </p:cNvSpPr>
          <p:nvPr>
            <p:ph type="title"/>
          </p:nvPr>
        </p:nvSpPr>
        <p:spPr>
          <a:xfrm>
            <a:off x="708805" y="80980"/>
            <a:ext cx="10515600" cy="1619032"/>
          </a:xfrm>
        </p:spPr>
        <p:txBody>
          <a:bodyPr>
            <a:normAutofit/>
          </a:bodyPr>
          <a:lstStyle/>
          <a:p>
            <a:pPr algn="ctr" rtl="1"/>
            <a:r>
              <a:rPr lang="ar-BH" sz="4800" b="1" dirty="0">
                <a:solidFill>
                  <a:srgbClr val="C00000"/>
                </a:solidFill>
                <a:latin typeface="Traditional Arabic" panose="02020603050405020304" pitchFamily="18" charset="-78"/>
              </a:rPr>
              <a:t>تابع نشاط 3</a:t>
            </a:r>
            <a:endParaRPr lang="en-US" sz="4800" b="1" dirty="0">
              <a:solidFill>
                <a:srgbClr val="C00000"/>
              </a:solidFill>
              <a:latin typeface="Traditional Arabic" panose="02020603050405020304" pitchFamily="18" charset="-78"/>
            </a:endParaRPr>
          </a:p>
        </p:txBody>
      </p:sp>
      <p:grpSp>
        <p:nvGrpSpPr>
          <p:cNvPr id="8" name="Group 7"/>
          <p:cNvGrpSpPr/>
          <p:nvPr/>
        </p:nvGrpSpPr>
        <p:grpSpPr>
          <a:xfrm>
            <a:off x="268432" y="1969114"/>
            <a:ext cx="11480800" cy="4212751"/>
            <a:chOff x="221503" y="1094703"/>
            <a:chExt cx="11480800" cy="5087155"/>
          </a:xfrm>
          <a:solidFill>
            <a:schemeClr val="accent2">
              <a:lumMod val="40000"/>
              <a:lumOff val="60000"/>
            </a:schemeClr>
          </a:solidFill>
        </p:grpSpPr>
        <p:sp>
          <p:nvSpPr>
            <p:cNvPr id="9" name="Rounded Rectangle 8"/>
            <p:cNvSpPr/>
            <p:nvPr/>
          </p:nvSpPr>
          <p:spPr>
            <a:xfrm>
              <a:off x="221503" y="1094703"/>
              <a:ext cx="11480800" cy="5087155"/>
            </a:xfrm>
            <a:prstGeom prst="roundRect">
              <a:avLst/>
            </a:prstGeom>
            <a:grpFill/>
            <a:ln>
              <a:solidFill>
                <a:schemeClr val="accent1"/>
              </a:solidFill>
            </a:ln>
          </p:spPr>
          <p:style>
            <a:lnRef idx="1">
              <a:schemeClr val="accent4"/>
            </a:lnRef>
            <a:fillRef idx="2">
              <a:schemeClr val="accent4"/>
            </a:fillRef>
            <a:effectRef idx="1">
              <a:schemeClr val="accent4"/>
            </a:effectRef>
            <a:fontRef idx="minor">
              <a:schemeClr val="dk1"/>
            </a:fontRef>
          </p:style>
          <p:txBody>
            <a:bodyPr anchor="ctr"/>
            <a:lstStyle/>
            <a:p>
              <a:pPr marL="63500" indent="-63500" algn="justLow" rtl="1" fontAlgn="auto">
                <a:spcBef>
                  <a:spcPts val="0"/>
                </a:spcBef>
                <a:spcAft>
                  <a:spcPts val="0"/>
                </a:spcAft>
                <a:buFont typeface="Wingdings 2"/>
                <a:buNone/>
                <a:defRPr/>
              </a:pPr>
              <a:r>
                <a:rPr lang="ar-BH" sz="3200" b="1" dirty="0">
                  <a:solidFill>
                    <a:schemeClr val="tx1"/>
                  </a:solidFill>
                  <a:latin typeface="Times New Roman" panose="02020603050405020304" pitchFamily="18" charset="0"/>
                  <a:cs typeface="Times New Roman" pitchFamily="18" charset="0"/>
                </a:rPr>
                <a:t>ثانيًا: كيف صور الحديث الشريف رسالة </a:t>
              </a:r>
              <a:r>
                <a:rPr lang="ar-BH" sz="3200" b="1" dirty="0">
                  <a:solidFill>
                    <a:prstClr val="black"/>
                  </a:solidFill>
                  <a:latin typeface="Times New Roman" panose="02020603050405020304" pitchFamily="18" charset="0"/>
                  <a:cs typeface="Times New Roman" panose="02020603050405020304" pitchFamily="18" charset="0"/>
                </a:rPr>
                <a:t>سيدنا محمد ﷺ بين الرسالات السابقة؟</a:t>
              </a:r>
              <a:endParaRPr lang="ar-BH" sz="3200" b="1" dirty="0">
                <a:solidFill>
                  <a:schemeClr val="tx1"/>
                </a:solidFill>
                <a:latin typeface="Times New Roman" panose="02020603050405020304" pitchFamily="18" charset="0"/>
                <a:cs typeface="Times New Roman" pitchFamily="18" charset="0"/>
              </a:endParaRPr>
            </a:p>
            <a:p>
              <a:pPr marL="63500" indent="-63500" algn="justLow" rtl="1" fontAlgn="auto">
                <a:lnSpc>
                  <a:spcPct val="200000"/>
                </a:lnSpc>
                <a:spcBef>
                  <a:spcPts val="0"/>
                </a:spcBef>
                <a:spcAft>
                  <a:spcPts val="0"/>
                </a:spcAft>
                <a:buFont typeface="Wingdings 2"/>
                <a:buNone/>
                <a:defRPr/>
              </a:pPr>
              <a:endParaRPr lang="ar-BH" sz="2500" b="1" dirty="0">
                <a:solidFill>
                  <a:schemeClr val="tx1"/>
                </a:solidFill>
                <a:latin typeface="Times New Roman" pitchFamily="18" charset="0"/>
                <a:cs typeface="Times New Roman" pitchFamily="18" charset="0"/>
              </a:endParaRPr>
            </a:p>
            <a:p>
              <a:pPr marL="63500" indent="-63500" algn="justLow" rtl="1" fontAlgn="auto">
                <a:lnSpc>
                  <a:spcPct val="200000"/>
                </a:lnSpc>
                <a:spcBef>
                  <a:spcPts val="0"/>
                </a:spcBef>
                <a:spcAft>
                  <a:spcPts val="0"/>
                </a:spcAft>
                <a:buFont typeface="Wingdings 2"/>
                <a:buNone/>
                <a:defRPr/>
              </a:pPr>
              <a:endParaRPr lang="ar-BH" sz="2500" b="1" dirty="0">
                <a:solidFill>
                  <a:schemeClr val="tx1"/>
                </a:solidFill>
                <a:latin typeface="Times New Roman" pitchFamily="18" charset="0"/>
                <a:cs typeface="Times New Roman" pitchFamily="18" charset="0"/>
              </a:endParaRPr>
            </a:p>
            <a:p>
              <a:pPr marL="63500" indent="-63500" algn="justLow" rtl="1" fontAlgn="auto">
                <a:lnSpc>
                  <a:spcPct val="200000"/>
                </a:lnSpc>
                <a:spcBef>
                  <a:spcPts val="0"/>
                </a:spcBef>
                <a:spcAft>
                  <a:spcPts val="0"/>
                </a:spcAft>
                <a:buFont typeface="Wingdings 2"/>
                <a:buNone/>
                <a:defRPr/>
              </a:pPr>
              <a:endParaRPr lang="ar-BH" sz="2500" b="1" dirty="0">
                <a:solidFill>
                  <a:schemeClr val="tx1"/>
                </a:solidFill>
                <a:latin typeface="Times New Roman" pitchFamily="18" charset="0"/>
                <a:cs typeface="Times New Roman" pitchFamily="18" charset="0"/>
              </a:endParaRPr>
            </a:p>
            <a:p>
              <a:pPr marL="63500" indent="-63500" algn="justLow" rtl="1" fontAlgn="auto">
                <a:lnSpc>
                  <a:spcPct val="200000"/>
                </a:lnSpc>
                <a:spcBef>
                  <a:spcPts val="0"/>
                </a:spcBef>
                <a:spcAft>
                  <a:spcPts val="0"/>
                </a:spcAft>
                <a:buFont typeface="Wingdings 2"/>
                <a:buNone/>
                <a:defRPr/>
              </a:pPr>
              <a:endParaRPr lang="ar-BH" sz="2500" b="1" dirty="0">
                <a:solidFill>
                  <a:schemeClr val="tx1"/>
                </a:solidFill>
                <a:latin typeface="Times New Roman" pitchFamily="18" charset="0"/>
                <a:cs typeface="Times New Roman" pitchFamily="18" charset="0"/>
              </a:endParaRPr>
            </a:p>
          </p:txBody>
        </p:sp>
        <p:sp>
          <p:nvSpPr>
            <p:cNvPr id="11" name="TextBox 2"/>
            <p:cNvSpPr txBox="1">
              <a:spLocks noChangeArrowheads="1"/>
            </p:cNvSpPr>
            <p:nvPr/>
          </p:nvSpPr>
          <p:spPr bwMode="auto">
            <a:xfrm>
              <a:off x="788854" y="2325668"/>
              <a:ext cx="10660464" cy="368654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63500" indent="-635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lvl="0" algn="just" rtl="1">
                <a:lnSpc>
                  <a:spcPct val="200000"/>
                </a:lnSpc>
              </a:pPr>
              <a:r>
                <a:rPr lang="ar-BH" sz="2500" b="1" dirty="0">
                  <a:solidFill>
                    <a:prstClr val="black"/>
                  </a:solidFill>
                  <a:latin typeface="Traditional Arabic" panose="02020603050405020304" pitchFamily="18" charset="-78"/>
                  <a:cs typeface="+mj-cs"/>
                </a:rPr>
                <a:t>.............................................................................................................................................................................................................................................................................................................................................................................................................................................................................................................................................</a:t>
              </a:r>
            </a:p>
          </p:txBody>
        </p:sp>
      </p:grpSp>
      <p:sp>
        <p:nvSpPr>
          <p:cNvPr id="16" name="Title 1">
            <a:extLst>
              <a:ext uri="{FF2B5EF4-FFF2-40B4-BE49-F238E27FC236}">
                <a16:creationId xmlns:a16="http://schemas.microsoft.com/office/drawing/2014/main" id="{6F1C735E-5D78-4C53-872F-38DEEDA76FF2}"/>
              </a:ext>
            </a:extLst>
          </p:cNvPr>
          <p:cNvSpPr txBox="1">
            <a:spLocks/>
          </p:cNvSpPr>
          <p:nvPr/>
        </p:nvSpPr>
        <p:spPr>
          <a:xfrm>
            <a:off x="337419" y="1171978"/>
            <a:ext cx="5058829" cy="964565"/>
          </a:xfrm>
          <a:prstGeom prst="rect">
            <a:avLst/>
          </a:prstGeom>
        </p:spPr>
        <p:txBody>
          <a:bodyPr vert="horz" lIns="91440" tIns="45720" rIns="91440" bIns="45720" rtlCol="0" anchor="ctr">
            <a:noAutofit/>
          </a:bodyPr>
          <a:lstStyle>
            <a:lvl1pPr algn="l"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r>
              <a:rPr lang="ar-BH" sz="4800" b="1" dirty="0">
                <a:solidFill>
                  <a:srgbClr val="C00000"/>
                </a:solidFill>
                <a:latin typeface="Traditional Arabic" panose="02020603050405020304" pitchFamily="18" charset="-78"/>
              </a:rPr>
              <a:t>إجابة </a:t>
            </a:r>
            <a:r>
              <a:rPr lang="ar-BH" sz="4800" b="1" dirty="0" smtClean="0">
                <a:solidFill>
                  <a:srgbClr val="C00000"/>
                </a:solidFill>
                <a:latin typeface="Traditional Arabic" panose="02020603050405020304" pitchFamily="18" charset="-78"/>
              </a:rPr>
              <a:t>النشاط</a:t>
            </a:r>
            <a:endParaRPr lang="en-US" sz="3600" b="1" dirty="0">
              <a:solidFill>
                <a:srgbClr val="C00000"/>
              </a:solidFill>
              <a:latin typeface="Traditional Arabic" panose="02020603050405020304" pitchFamily="18" charset="-78"/>
            </a:endParaRPr>
          </a:p>
        </p:txBody>
      </p:sp>
      <p:sp>
        <p:nvSpPr>
          <p:cNvPr id="17" name="Title 1">
            <a:extLst>
              <a:ext uri="{FF2B5EF4-FFF2-40B4-BE49-F238E27FC236}">
                <a16:creationId xmlns:a16="http://schemas.microsoft.com/office/drawing/2014/main" id="{CA16730B-E95A-41CD-80B7-448CD70DAFDA}"/>
              </a:ext>
            </a:extLst>
          </p:cNvPr>
          <p:cNvSpPr txBox="1">
            <a:spLocks/>
          </p:cNvSpPr>
          <p:nvPr/>
        </p:nvSpPr>
        <p:spPr>
          <a:xfrm>
            <a:off x="1105904" y="3320702"/>
            <a:ext cx="10515600" cy="16190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endParaRPr lang="en-US" sz="8000" b="1" dirty="0">
              <a:solidFill>
                <a:srgbClr val="C00000"/>
              </a:solidFill>
              <a:latin typeface="Traditional Arabic" panose="02020603050405020304" pitchFamily="18" charset="-78"/>
            </a:endParaRPr>
          </a:p>
        </p:txBody>
      </p:sp>
      <p:sp>
        <p:nvSpPr>
          <p:cNvPr id="18" name="Title 1">
            <a:extLst>
              <a:ext uri="{FF2B5EF4-FFF2-40B4-BE49-F238E27FC236}">
                <a16:creationId xmlns:a16="http://schemas.microsoft.com/office/drawing/2014/main" id="{CA16730B-E95A-41CD-80B7-448CD70DAFDA}"/>
              </a:ext>
            </a:extLst>
          </p:cNvPr>
          <p:cNvSpPr txBox="1">
            <a:spLocks/>
          </p:cNvSpPr>
          <p:nvPr/>
        </p:nvSpPr>
        <p:spPr>
          <a:xfrm>
            <a:off x="978176" y="3578280"/>
            <a:ext cx="10515600" cy="2935792"/>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justLow" rtl="1">
              <a:lnSpc>
                <a:spcPct val="170000"/>
              </a:lnSpc>
              <a:spcBef>
                <a:spcPts val="0"/>
              </a:spcBef>
            </a:pPr>
            <a:r>
              <a:rPr lang="ar-BH" sz="2800" b="1" dirty="0">
                <a:solidFill>
                  <a:schemeClr val="accent5">
                    <a:lumMod val="75000"/>
                  </a:schemeClr>
                </a:solidFill>
                <a:latin typeface="Times New Roman" pitchFamily="18" charset="0"/>
                <a:ea typeface="+mn-ea"/>
                <a:cs typeface="Times New Roman" pitchFamily="18" charset="0"/>
              </a:rPr>
              <a:t>صور الحديث الشريف رسالة </a:t>
            </a:r>
            <a:r>
              <a:rPr lang="ar-BH" sz="2800" b="1" dirty="0">
                <a:solidFill>
                  <a:schemeClr val="accent5">
                    <a:lumMod val="75000"/>
                  </a:schemeClr>
                </a:solidFill>
                <a:latin typeface="Traditional Arabic" panose="02020603050405020304" pitchFamily="18" charset="-78"/>
                <a:ea typeface="+mn-ea"/>
              </a:rPr>
              <a:t>سيدنا محمد </a:t>
            </a:r>
            <a:r>
              <a:rPr lang="ar-BH" sz="2800" b="1" dirty="0">
                <a:solidFill>
                  <a:schemeClr val="accent5">
                    <a:lumMod val="75000"/>
                  </a:schemeClr>
                </a:solidFill>
                <a:latin typeface="Traditional Arabic" panose="02020603050405020304" pitchFamily="18" charset="-78"/>
              </a:rPr>
              <a:t>ﷺ </a:t>
            </a:r>
            <a:r>
              <a:rPr lang="ar-BH" sz="2800" b="1" dirty="0">
                <a:solidFill>
                  <a:schemeClr val="accent5">
                    <a:lumMod val="75000"/>
                  </a:schemeClr>
                </a:solidFill>
                <a:latin typeface="Traditional Arabic" panose="02020603050405020304" pitchFamily="18" charset="-78"/>
                <a:ea typeface="+mn-ea"/>
              </a:rPr>
              <a:t>بين الرسالات السابقة بالبناء الذي بناه رجل فأحسن بناءه، ولم يبق منه إلا موضع لبنة، حتى يتم صلاحه، فجعل الناس يدورون حول هذا البناء، ويعجبون من حسنه وجماله، فتندفع نفوسهم إلى طلب إكماله بإلحاح، فيقولون: لولا وضعت هذه اللبنة، وكمُل البناء؟!!</a:t>
            </a:r>
          </a:p>
          <a:p>
            <a:pPr lvl="0" algn="justLow" rtl="1">
              <a:lnSpc>
                <a:spcPct val="100000"/>
              </a:lnSpc>
              <a:spcBef>
                <a:spcPts val="0"/>
              </a:spcBef>
            </a:pPr>
            <a:endParaRPr lang="ar-BH" sz="3200" dirty="0">
              <a:solidFill>
                <a:schemeClr val="accent5">
                  <a:lumMod val="75000"/>
                </a:schemeClr>
              </a:solidFill>
              <a:latin typeface="Traditional Arabic" panose="02020603050405020304" pitchFamily="18" charset="-78"/>
              <a:ea typeface="+mn-ea"/>
            </a:endParaRPr>
          </a:p>
          <a:p>
            <a:pPr algn="ctr" rtl="1"/>
            <a:endParaRPr lang="en-US" sz="8000" b="1" dirty="0">
              <a:solidFill>
                <a:schemeClr val="accent5">
                  <a:lumMod val="75000"/>
                </a:schemeClr>
              </a:solidFill>
              <a:latin typeface="Traditional Arabic" panose="02020603050405020304" pitchFamily="18" charset="-78"/>
            </a:endParaRPr>
          </a:p>
        </p:txBody>
      </p:sp>
    </p:spTree>
    <p:extLst>
      <p:ext uri="{BB962C8B-B14F-4D97-AF65-F5344CB8AC3E}">
        <p14:creationId xmlns:p14="http://schemas.microsoft.com/office/powerpoint/2010/main" val="3127940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C735E-5D78-4C53-872F-38DEEDA76FF2}"/>
              </a:ext>
            </a:extLst>
          </p:cNvPr>
          <p:cNvSpPr>
            <a:spLocks noGrp="1"/>
          </p:cNvSpPr>
          <p:nvPr>
            <p:ph type="title"/>
          </p:nvPr>
        </p:nvSpPr>
        <p:spPr>
          <a:xfrm>
            <a:off x="824132" y="516505"/>
            <a:ext cx="10515600" cy="745628"/>
          </a:xfrm>
        </p:spPr>
        <p:txBody>
          <a:bodyPr>
            <a:noAutofit/>
          </a:bodyPr>
          <a:lstStyle/>
          <a:p>
            <a:pPr algn="ctr"/>
            <a:r>
              <a:rPr lang="ar-BH" sz="6600" b="1" dirty="0">
                <a:solidFill>
                  <a:srgbClr val="C00000"/>
                </a:solidFill>
                <a:latin typeface="Traditional Arabic" panose="02020603050405020304" pitchFamily="18" charset="-78"/>
              </a:rPr>
              <a:t>أستفيد من الحديث الشريف</a:t>
            </a:r>
            <a:endParaRPr lang="en-US" sz="6600" b="1" dirty="0">
              <a:solidFill>
                <a:srgbClr val="C00000"/>
              </a:solidFill>
              <a:latin typeface="Traditional Arabic" panose="02020603050405020304" pitchFamily="18" charset="-78"/>
            </a:endParaRPr>
          </a:p>
        </p:txBody>
      </p:sp>
      <p:sp>
        <p:nvSpPr>
          <p:cNvPr id="9" name="Text Box 9"/>
          <p:cNvSpPr txBox="1">
            <a:spLocks noChangeArrowheads="1"/>
          </p:cNvSpPr>
          <p:nvPr/>
        </p:nvSpPr>
        <p:spPr bwMode="auto">
          <a:xfrm>
            <a:off x="1004554" y="1755772"/>
            <a:ext cx="9775065" cy="1200329"/>
          </a:xfrm>
          <a:prstGeom prst="rect">
            <a:avLst/>
          </a:prstGeom>
          <a:solidFill>
            <a:schemeClr val="accent2">
              <a:lumMod val="40000"/>
              <a:lumOff val="60000"/>
            </a:schemeClr>
          </a:solidFill>
          <a:ln w="9525">
            <a:solidFill>
              <a:srgbClr val="23236B"/>
            </a:solidFill>
            <a:prstDash val="sysDot"/>
            <a:miter lim="800000"/>
            <a:headEnd/>
            <a:tailEnd/>
          </a:ln>
          <a:effec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lvl="0" algn="justLow" rtl="1" eaLnBrk="1" hangingPunct="1">
              <a:defRPr/>
            </a:pPr>
            <a:r>
              <a:rPr lang="ar-BH" sz="3600" b="1" dirty="0">
                <a:solidFill>
                  <a:prstClr val="black"/>
                </a:solidFill>
                <a:latin typeface="Traditional Arabic" panose="02020603050405020304" pitchFamily="18" charset="-78"/>
                <a:cs typeface="Times New Roman"/>
              </a:rPr>
              <a:t>1- تتفق كل الديانات في وحدة الهدف، وهو هداية الناس لمعرفة ربهم، وتنظيم علاقاتهم.</a:t>
            </a:r>
            <a:endParaRPr lang="ar-BH" sz="7200" b="1" kern="0" dirty="0">
              <a:cs typeface="Times New Roman"/>
            </a:endParaRPr>
          </a:p>
        </p:txBody>
      </p:sp>
      <p:sp>
        <p:nvSpPr>
          <p:cNvPr id="10" name="Text Box 9"/>
          <p:cNvSpPr txBox="1">
            <a:spLocks noChangeArrowheads="1"/>
          </p:cNvSpPr>
          <p:nvPr/>
        </p:nvSpPr>
        <p:spPr bwMode="auto">
          <a:xfrm>
            <a:off x="1030312" y="3479410"/>
            <a:ext cx="9775064" cy="1200329"/>
          </a:xfrm>
          <a:prstGeom prst="rect">
            <a:avLst/>
          </a:prstGeom>
          <a:solidFill>
            <a:schemeClr val="accent2">
              <a:lumMod val="40000"/>
              <a:lumOff val="60000"/>
            </a:schemeClr>
          </a:solidFill>
          <a:ln w="9525">
            <a:solidFill>
              <a:srgbClr val="23236B"/>
            </a:solidFill>
            <a:prstDash val="sysDot"/>
            <a:miter lim="800000"/>
            <a:headEnd/>
            <a:tailEnd/>
          </a:ln>
          <a:effec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lvl="0" algn="justLow" rtl="1" eaLnBrk="1" hangingPunct="1">
              <a:defRPr/>
            </a:pPr>
            <a:r>
              <a:rPr lang="ar-BH" sz="3600" b="1" dirty="0">
                <a:solidFill>
                  <a:prstClr val="black"/>
                </a:solidFill>
                <a:latin typeface="Times New Roman" panose="02020603050405020304" pitchFamily="18" charset="0"/>
                <a:cs typeface="Times New Roman" panose="02020603050405020304" pitchFamily="18" charset="0"/>
              </a:rPr>
              <a:t>2- كل نبي من الأنبياء السابقين أر</a:t>
            </a:r>
            <a:r>
              <a:rPr lang="ar-SA" sz="3600" b="1" dirty="0">
                <a:solidFill>
                  <a:prstClr val="black"/>
                </a:solidFill>
                <a:latin typeface="Times New Roman" panose="02020603050405020304" pitchFamily="18" charset="0"/>
                <a:cs typeface="Times New Roman" panose="02020603050405020304" pitchFamily="18" charset="0"/>
              </a:rPr>
              <a:t>سل</a:t>
            </a:r>
            <a:r>
              <a:rPr lang="ar-BH" sz="3600" b="1" dirty="0">
                <a:solidFill>
                  <a:prstClr val="black"/>
                </a:solidFill>
                <a:latin typeface="Times New Roman" panose="02020603050405020304" pitchFamily="18" charset="0"/>
                <a:cs typeface="Times New Roman" panose="02020603050405020304" pitchFamily="18" charset="0"/>
              </a:rPr>
              <a:t> لقومه برسالة خاصة بهم وبعصرهم.</a:t>
            </a:r>
            <a:endParaRPr lang="ar-BH" sz="3200" b="1" kern="0" dirty="0">
              <a:solidFill>
                <a:prstClr val="black"/>
              </a:solidFill>
              <a:latin typeface="Times New Roman" panose="02020603050405020304" pitchFamily="18" charset="0"/>
              <a:cs typeface="Times New Roman" panose="02020603050405020304" pitchFamily="18" charset="0"/>
            </a:endParaRPr>
          </a:p>
        </p:txBody>
      </p:sp>
      <p:sp>
        <p:nvSpPr>
          <p:cNvPr id="18" name="Text Box 9"/>
          <p:cNvSpPr txBox="1">
            <a:spLocks noChangeArrowheads="1"/>
          </p:cNvSpPr>
          <p:nvPr/>
        </p:nvSpPr>
        <p:spPr bwMode="auto">
          <a:xfrm>
            <a:off x="1028169" y="5179438"/>
            <a:ext cx="9751450" cy="646331"/>
          </a:xfrm>
          <a:prstGeom prst="rect">
            <a:avLst/>
          </a:prstGeom>
          <a:solidFill>
            <a:schemeClr val="accent2">
              <a:lumMod val="40000"/>
              <a:lumOff val="60000"/>
            </a:schemeClr>
          </a:solidFill>
          <a:ln w="9525">
            <a:solidFill>
              <a:srgbClr val="23236B"/>
            </a:solidFill>
            <a:prstDash val="sysDot"/>
            <a:miter lim="800000"/>
            <a:headEnd/>
            <a:tailEnd/>
          </a:ln>
          <a:effec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lvl="0" algn="justLow" rtl="1" eaLnBrk="1" hangingPunct="1">
              <a:lnSpc>
                <a:spcPct val="90000"/>
              </a:lnSpc>
              <a:spcBef>
                <a:spcPts val="1000"/>
              </a:spcBef>
            </a:pPr>
            <a:r>
              <a:rPr lang="ar-BH" sz="4000" b="1" dirty="0">
                <a:solidFill>
                  <a:prstClr val="black"/>
                </a:solidFill>
                <a:latin typeface="Times New Roman" panose="02020603050405020304" pitchFamily="18" charset="0"/>
                <a:cs typeface="Times New Roman" panose="02020603050405020304" pitchFamily="18" charset="0"/>
              </a:rPr>
              <a:t>3- رسالة سيدنا محمد ﷺ هي تتم</a:t>
            </a:r>
            <a:r>
              <a:rPr lang="ar-SA" sz="4000" b="1" dirty="0">
                <a:solidFill>
                  <a:prstClr val="black"/>
                </a:solidFill>
                <a:latin typeface="Times New Roman" panose="02020603050405020304" pitchFamily="18" charset="0"/>
                <a:cs typeface="Times New Roman" panose="02020603050405020304" pitchFamily="18" charset="0"/>
              </a:rPr>
              <a:t>ّ</a:t>
            </a:r>
            <a:r>
              <a:rPr lang="ar-BH" sz="4000" b="1" dirty="0">
                <a:solidFill>
                  <a:prstClr val="black"/>
                </a:solidFill>
                <a:latin typeface="Times New Roman" panose="02020603050405020304" pitchFamily="18" charset="0"/>
                <a:cs typeface="Times New Roman" panose="02020603050405020304" pitchFamily="18" charset="0"/>
              </a:rPr>
              <a:t>ة الرسالات وخاتمتها.</a:t>
            </a:r>
            <a:endParaRPr lang="en-US" sz="4000" b="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08138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90"/>
                                          </p:val>
                                        </p:tav>
                                        <p:tav tm="100000">
                                          <p:val>
                                            <p:fltVal val="0"/>
                                          </p:val>
                                        </p:tav>
                                      </p:tavLst>
                                    </p:anim>
                                    <p:animEffect transition="in" filter="fade">
                                      <p:cBhvr>
                                        <p:cTn id="18" dur="10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1000" fill="hold"/>
                                        <p:tgtEl>
                                          <p:spTgt spid="18"/>
                                        </p:tgtEl>
                                        <p:attrNameLst>
                                          <p:attrName>ppt_w</p:attrName>
                                        </p:attrNameLst>
                                      </p:cBhvr>
                                      <p:tavLst>
                                        <p:tav tm="0">
                                          <p:val>
                                            <p:fltVal val="0"/>
                                          </p:val>
                                        </p:tav>
                                        <p:tav tm="100000">
                                          <p:val>
                                            <p:strVal val="#ppt_w"/>
                                          </p:val>
                                        </p:tav>
                                      </p:tavLst>
                                    </p:anim>
                                    <p:anim calcmode="lin" valueType="num">
                                      <p:cBhvr>
                                        <p:cTn id="24" dur="1000" fill="hold"/>
                                        <p:tgtEl>
                                          <p:spTgt spid="18"/>
                                        </p:tgtEl>
                                        <p:attrNameLst>
                                          <p:attrName>ppt_h</p:attrName>
                                        </p:attrNameLst>
                                      </p:cBhvr>
                                      <p:tavLst>
                                        <p:tav tm="0">
                                          <p:val>
                                            <p:fltVal val="0"/>
                                          </p:val>
                                        </p:tav>
                                        <p:tav tm="100000">
                                          <p:val>
                                            <p:strVal val="#ppt_h"/>
                                          </p:val>
                                        </p:tav>
                                      </p:tavLst>
                                    </p:anim>
                                    <p:anim calcmode="lin" valueType="num">
                                      <p:cBhvr>
                                        <p:cTn id="25" dur="1000" fill="hold"/>
                                        <p:tgtEl>
                                          <p:spTgt spid="18"/>
                                        </p:tgtEl>
                                        <p:attrNameLst>
                                          <p:attrName>style.rotation</p:attrName>
                                        </p:attrNameLst>
                                      </p:cBhvr>
                                      <p:tavLst>
                                        <p:tav tm="0">
                                          <p:val>
                                            <p:fltVal val="90"/>
                                          </p:val>
                                        </p:tav>
                                        <p:tav tm="100000">
                                          <p:val>
                                            <p:fltVal val="0"/>
                                          </p:val>
                                        </p:tav>
                                      </p:tavLst>
                                    </p:anim>
                                    <p:animEffect transition="in" filter="fade">
                                      <p:cBhvr>
                                        <p:cTn id="26"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44EDC-2C84-4BAE-B462-868574ECA75A}"/>
              </a:ext>
            </a:extLst>
          </p:cNvPr>
          <p:cNvSpPr>
            <a:spLocks noGrp="1"/>
          </p:cNvSpPr>
          <p:nvPr>
            <p:ph type="title"/>
          </p:nvPr>
        </p:nvSpPr>
        <p:spPr>
          <a:xfrm>
            <a:off x="9329980" y="216986"/>
            <a:ext cx="2488768" cy="950812"/>
          </a:xfrm>
          <a:solidFill>
            <a:schemeClr val="accent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pPr algn="r" rtl="1"/>
            <a:r>
              <a:rPr lang="ar-BH" sz="5400" b="1" dirty="0" smtClean="0"/>
              <a:t>فكّر وأجب</a:t>
            </a:r>
            <a:endParaRPr lang="en-US" sz="5400" b="1" dirty="0"/>
          </a:p>
        </p:txBody>
      </p:sp>
      <p:sp>
        <p:nvSpPr>
          <p:cNvPr id="3" name="Content Placeholder 2">
            <a:extLst>
              <a:ext uri="{FF2B5EF4-FFF2-40B4-BE49-F238E27FC236}">
                <a16:creationId xmlns:a16="http://schemas.microsoft.com/office/drawing/2014/main" id="{9CB50CF5-9371-4D90-B19D-050B5244F878}"/>
              </a:ext>
            </a:extLst>
          </p:cNvPr>
          <p:cNvSpPr>
            <a:spLocks noGrp="1"/>
          </p:cNvSpPr>
          <p:nvPr>
            <p:ph idx="1"/>
          </p:nvPr>
        </p:nvSpPr>
        <p:spPr>
          <a:xfrm>
            <a:off x="7775351" y="1848993"/>
            <a:ext cx="3785382" cy="4055861"/>
          </a:xfrm>
        </p:spPr>
        <p:txBody>
          <a:bodyPr>
            <a:noAutofit/>
          </a:bodyPr>
          <a:lstStyle/>
          <a:p>
            <a:pPr marL="0" indent="0" algn="justLow" rtl="1">
              <a:lnSpc>
                <a:spcPct val="160000"/>
              </a:lnSpc>
              <a:buNone/>
            </a:pPr>
            <a:r>
              <a:rPr lang="ar-BH" sz="3600" b="1" dirty="0">
                <a:solidFill>
                  <a:srgbClr val="C00000"/>
                </a:solidFill>
                <a:latin typeface="Traditional Arabic" panose="02020603050405020304" pitchFamily="18" charset="-78"/>
                <a:cs typeface="+mj-cs"/>
              </a:rPr>
              <a:t>من خلال فهمك لحديث خاتم النبيين، استنتج فائدتين من الحديث النبوي </a:t>
            </a:r>
            <a:r>
              <a:rPr lang="ar-BH" sz="3600" b="1" dirty="0" smtClean="0">
                <a:solidFill>
                  <a:srgbClr val="C00000"/>
                </a:solidFill>
                <a:latin typeface="Traditional Arabic" panose="02020603050405020304" pitchFamily="18" charset="-78"/>
                <a:cs typeface="+mj-cs"/>
              </a:rPr>
              <a:t>الشريف.</a:t>
            </a:r>
            <a:endParaRPr lang="ar-SA" sz="3600" b="1" dirty="0">
              <a:solidFill>
                <a:srgbClr val="C00000"/>
              </a:solidFill>
              <a:latin typeface="Traditional Arabic" panose="02020603050405020304" pitchFamily="18" charset="-78"/>
              <a:cs typeface="+mj-cs"/>
            </a:endParaRPr>
          </a:p>
        </p:txBody>
      </p:sp>
      <p:sp>
        <p:nvSpPr>
          <p:cNvPr id="8" name="Rounded Rectangle 7"/>
          <p:cNvSpPr/>
          <p:nvPr/>
        </p:nvSpPr>
        <p:spPr>
          <a:xfrm>
            <a:off x="373488" y="1679051"/>
            <a:ext cx="6755732" cy="4721183"/>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Low" rtl="1">
              <a:lnSpc>
                <a:spcPct val="150000"/>
              </a:lnSpc>
            </a:pPr>
            <a:r>
              <a:rPr lang="ar-BH" sz="2400" b="1" dirty="0">
                <a:solidFill>
                  <a:schemeClr val="tx1"/>
                </a:solidFill>
                <a:cs typeface="+mj-cs"/>
              </a:rPr>
              <a:t>1- ..................................................................</a:t>
            </a:r>
          </a:p>
          <a:p>
            <a:pPr algn="justLow" rtl="1">
              <a:lnSpc>
                <a:spcPct val="150000"/>
              </a:lnSpc>
            </a:pPr>
            <a:r>
              <a:rPr lang="ar-BH" sz="2400" b="1" dirty="0">
                <a:solidFill>
                  <a:schemeClr val="tx1"/>
                </a:solidFill>
                <a:cs typeface="+mj-cs"/>
              </a:rPr>
              <a:t>......................................................................   2- </a:t>
            </a:r>
            <a:r>
              <a:rPr lang="ar-BH" sz="2400" b="1" dirty="0" smtClean="0">
                <a:solidFill>
                  <a:schemeClr val="tx1"/>
                </a:solidFill>
                <a:cs typeface="+mj-cs"/>
              </a:rPr>
              <a:t>2-..................................................................</a:t>
            </a:r>
            <a:endParaRPr lang="ar-BH" sz="2400" b="1" dirty="0">
              <a:solidFill>
                <a:schemeClr val="tx1"/>
              </a:solidFill>
              <a:cs typeface="+mj-cs"/>
            </a:endParaRPr>
          </a:p>
          <a:p>
            <a:pPr algn="just" rtl="1">
              <a:lnSpc>
                <a:spcPct val="150000"/>
              </a:lnSpc>
            </a:pPr>
            <a:r>
              <a:rPr lang="ar-BH" sz="2400" b="1" dirty="0">
                <a:solidFill>
                  <a:schemeClr val="tx1"/>
                </a:solidFill>
                <a:cs typeface="+mj-cs"/>
              </a:rPr>
              <a:t>......................................................................</a:t>
            </a:r>
          </a:p>
          <a:p>
            <a:pPr algn="just" rtl="1">
              <a:lnSpc>
                <a:spcPct val="150000"/>
              </a:lnSpc>
            </a:pPr>
            <a:r>
              <a:rPr lang="ar-BH" sz="2400" b="1" dirty="0">
                <a:solidFill>
                  <a:schemeClr val="tx1"/>
                </a:solidFill>
                <a:cs typeface="+mj-cs"/>
              </a:rPr>
              <a:t>3- ..................................................................</a:t>
            </a:r>
          </a:p>
          <a:p>
            <a:pPr algn="just" rtl="1">
              <a:lnSpc>
                <a:spcPct val="150000"/>
              </a:lnSpc>
            </a:pPr>
            <a:r>
              <a:rPr lang="ar-BH" sz="2400" b="1" dirty="0">
                <a:solidFill>
                  <a:schemeClr val="tx1"/>
                </a:solidFill>
                <a:cs typeface="+mj-cs"/>
              </a:rPr>
              <a:t>......................................................................</a:t>
            </a:r>
          </a:p>
          <a:p>
            <a:pPr algn="ctr" rtl="1"/>
            <a:endParaRPr lang="ar-BH" sz="2400" dirty="0"/>
          </a:p>
        </p:txBody>
      </p:sp>
      <p:sp>
        <p:nvSpPr>
          <p:cNvPr id="6" name="Content Placeholder 2">
            <a:extLst>
              <a:ext uri="{FF2B5EF4-FFF2-40B4-BE49-F238E27FC236}">
                <a16:creationId xmlns:a16="http://schemas.microsoft.com/office/drawing/2014/main" id="{9CB50CF5-9371-4D90-B19D-050B5244F878}"/>
              </a:ext>
            </a:extLst>
          </p:cNvPr>
          <p:cNvSpPr txBox="1">
            <a:spLocks/>
          </p:cNvSpPr>
          <p:nvPr/>
        </p:nvSpPr>
        <p:spPr>
          <a:xfrm>
            <a:off x="613652" y="2118835"/>
            <a:ext cx="5938617" cy="11403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Low" rtl="1">
              <a:lnSpc>
                <a:spcPct val="100000"/>
              </a:lnSpc>
              <a:buNone/>
            </a:pPr>
            <a:r>
              <a:rPr lang="ar-BH" sz="3100" b="1" dirty="0">
                <a:solidFill>
                  <a:schemeClr val="accent5">
                    <a:lumMod val="50000"/>
                  </a:schemeClr>
                </a:solidFill>
                <a:latin typeface="Traditional Arabic" panose="02020603050405020304" pitchFamily="18" charset="-78"/>
                <a:cs typeface="+mj-cs"/>
              </a:rPr>
              <a:t>تتفق كل الديانات في وحدة الهدف، وهو هداية الناس لمعرفة ربهم، وتنظيم علاقاتهم.</a:t>
            </a:r>
            <a:endParaRPr lang="ar-BH" sz="800" b="1" dirty="0">
              <a:solidFill>
                <a:schemeClr val="accent5">
                  <a:lumMod val="50000"/>
                </a:schemeClr>
              </a:solidFill>
              <a:latin typeface="Traditional Arabic" panose="02020603050405020304" pitchFamily="18" charset="-78"/>
              <a:cs typeface="+mj-cs"/>
            </a:endParaRPr>
          </a:p>
          <a:p>
            <a:pPr marL="0" lvl="0" indent="0" algn="ctr" rtl="1">
              <a:buNone/>
            </a:pPr>
            <a:endParaRPr lang="ar-BH" sz="3100" b="1" dirty="0" smtClean="0">
              <a:solidFill>
                <a:schemeClr val="accent5">
                  <a:lumMod val="50000"/>
                </a:schemeClr>
              </a:solidFill>
              <a:latin typeface="Traditional Arabic" panose="02020603050405020304" pitchFamily="18" charset="-78"/>
              <a:cs typeface="+mj-cs"/>
            </a:endParaRPr>
          </a:p>
          <a:p>
            <a:pPr marL="0" lvl="0" indent="0" algn="ctr" rtl="1">
              <a:buNone/>
            </a:pPr>
            <a:endParaRPr lang="en-US" sz="3100" b="1" dirty="0">
              <a:solidFill>
                <a:schemeClr val="accent5">
                  <a:lumMod val="50000"/>
                </a:schemeClr>
              </a:solidFill>
              <a:latin typeface="Traditional Arabic" panose="02020603050405020304" pitchFamily="18" charset="-78"/>
              <a:cs typeface="+mj-cs"/>
            </a:endParaRPr>
          </a:p>
          <a:p>
            <a:pPr marL="0" lvl="0" indent="0" algn="ctr" rtl="1">
              <a:buNone/>
            </a:pPr>
            <a:endParaRPr lang="ar-BH" sz="5500" b="1" kern="0" dirty="0">
              <a:solidFill>
                <a:schemeClr val="accent5">
                  <a:lumMod val="50000"/>
                </a:schemeClr>
              </a:solidFill>
              <a:cs typeface="+mj-cs"/>
            </a:endParaRPr>
          </a:p>
          <a:p>
            <a:pPr marL="0" lvl="0" indent="0" algn="ctr" rtl="1">
              <a:buNone/>
            </a:pPr>
            <a:endParaRPr lang="ar-BH" sz="8000" b="1" kern="0" dirty="0">
              <a:solidFill>
                <a:schemeClr val="accent5">
                  <a:lumMod val="50000"/>
                </a:schemeClr>
              </a:solidFill>
              <a:cs typeface="+mj-cs"/>
            </a:endParaRPr>
          </a:p>
          <a:p>
            <a:pPr marL="0" indent="0" algn="ctr">
              <a:buFont typeface="Arial" panose="020B0604020202020204" pitchFamily="34" charset="0"/>
              <a:buNone/>
            </a:pPr>
            <a:endParaRPr lang="ar-SA" sz="4000" b="1" dirty="0">
              <a:solidFill>
                <a:schemeClr val="accent5">
                  <a:lumMod val="50000"/>
                </a:schemeClr>
              </a:solidFill>
              <a:latin typeface="Traditional Arabic" panose="02020603050405020304" pitchFamily="18" charset="-78"/>
              <a:cs typeface="+mj-cs"/>
            </a:endParaRPr>
          </a:p>
        </p:txBody>
      </p:sp>
      <p:sp>
        <p:nvSpPr>
          <p:cNvPr id="7" name="Content Placeholder 2">
            <a:extLst>
              <a:ext uri="{FF2B5EF4-FFF2-40B4-BE49-F238E27FC236}">
                <a16:creationId xmlns:a16="http://schemas.microsoft.com/office/drawing/2014/main" id="{9CB50CF5-9371-4D90-B19D-050B5244F878}"/>
              </a:ext>
            </a:extLst>
          </p:cNvPr>
          <p:cNvSpPr txBox="1">
            <a:spLocks/>
          </p:cNvSpPr>
          <p:nvPr/>
        </p:nvSpPr>
        <p:spPr>
          <a:xfrm>
            <a:off x="693708" y="3298170"/>
            <a:ext cx="5778507" cy="10048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Low" rtl="1">
              <a:buNone/>
            </a:pPr>
            <a:r>
              <a:rPr lang="ar-BH" sz="3100" b="1" dirty="0">
                <a:solidFill>
                  <a:schemeClr val="accent5">
                    <a:lumMod val="50000"/>
                  </a:schemeClr>
                </a:solidFill>
                <a:latin typeface="Traditional Arabic" panose="02020603050405020304" pitchFamily="18" charset="-78"/>
                <a:cs typeface="+mj-cs"/>
              </a:rPr>
              <a:t>كل نبي من الأنبياء السابقين أرسل لقومه برسالة خاصة بهم وبعصرهم.</a:t>
            </a:r>
          </a:p>
          <a:p>
            <a:pPr marL="0" lvl="0" indent="0" algn="ctr" rtl="1">
              <a:buNone/>
            </a:pPr>
            <a:endParaRPr lang="ar-BH" sz="5500" b="1" kern="0" dirty="0">
              <a:solidFill>
                <a:schemeClr val="accent5">
                  <a:lumMod val="50000"/>
                </a:schemeClr>
              </a:solidFill>
              <a:cs typeface="+mj-cs"/>
            </a:endParaRPr>
          </a:p>
          <a:p>
            <a:pPr marL="0" lvl="0" indent="0" algn="ctr" rtl="1">
              <a:buNone/>
            </a:pPr>
            <a:endParaRPr lang="ar-BH" sz="8000" b="1" kern="0" dirty="0">
              <a:solidFill>
                <a:schemeClr val="accent5">
                  <a:lumMod val="50000"/>
                </a:schemeClr>
              </a:solidFill>
              <a:cs typeface="+mj-cs"/>
            </a:endParaRPr>
          </a:p>
          <a:p>
            <a:pPr marL="0" indent="0" algn="ctr">
              <a:buFont typeface="Arial" panose="020B0604020202020204" pitchFamily="34" charset="0"/>
              <a:buNone/>
            </a:pPr>
            <a:endParaRPr lang="ar-SA" sz="4000" b="1" dirty="0">
              <a:solidFill>
                <a:schemeClr val="accent5">
                  <a:lumMod val="50000"/>
                </a:schemeClr>
              </a:solidFill>
              <a:latin typeface="Traditional Arabic" panose="02020603050405020304" pitchFamily="18" charset="-78"/>
              <a:cs typeface="+mj-cs"/>
            </a:endParaRPr>
          </a:p>
        </p:txBody>
      </p:sp>
      <p:sp>
        <p:nvSpPr>
          <p:cNvPr id="9" name="Content Placeholder 2">
            <a:extLst>
              <a:ext uri="{FF2B5EF4-FFF2-40B4-BE49-F238E27FC236}">
                <a16:creationId xmlns:a16="http://schemas.microsoft.com/office/drawing/2014/main" id="{9CB50CF5-9371-4D90-B19D-050B5244F878}"/>
              </a:ext>
            </a:extLst>
          </p:cNvPr>
          <p:cNvSpPr txBox="1">
            <a:spLocks/>
          </p:cNvSpPr>
          <p:nvPr/>
        </p:nvSpPr>
        <p:spPr>
          <a:xfrm>
            <a:off x="666677" y="4321031"/>
            <a:ext cx="5778508" cy="10535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Low" rtl="1">
              <a:buNone/>
            </a:pPr>
            <a:r>
              <a:rPr lang="ar-BH" sz="3100" b="1" dirty="0">
                <a:solidFill>
                  <a:schemeClr val="accent5">
                    <a:lumMod val="50000"/>
                  </a:schemeClr>
                </a:solidFill>
                <a:latin typeface="Traditional Arabic" panose="02020603050405020304" pitchFamily="18" charset="-78"/>
                <a:cs typeface="+mj-cs"/>
              </a:rPr>
              <a:t>رسالة سيدنا محمد </a:t>
            </a:r>
            <a:r>
              <a:rPr lang="ar-BH" sz="3200" b="1" dirty="0">
                <a:solidFill>
                  <a:schemeClr val="accent5">
                    <a:lumMod val="50000"/>
                  </a:schemeClr>
                </a:solidFill>
                <a:latin typeface="Traditional Arabic" panose="02020603050405020304" pitchFamily="18" charset="-78"/>
              </a:rPr>
              <a:t>ﷺ </a:t>
            </a:r>
            <a:r>
              <a:rPr lang="ar-BH" sz="3100" b="1" dirty="0">
                <a:solidFill>
                  <a:schemeClr val="accent5">
                    <a:lumMod val="50000"/>
                  </a:schemeClr>
                </a:solidFill>
                <a:latin typeface="Traditional Arabic" panose="02020603050405020304" pitchFamily="18" charset="-78"/>
                <a:cs typeface="+mj-cs"/>
              </a:rPr>
              <a:t>هي تتمة الرسالات وخاتمتها.</a:t>
            </a:r>
            <a:endParaRPr lang="en-US" sz="3100" b="1" dirty="0">
              <a:solidFill>
                <a:schemeClr val="accent5">
                  <a:lumMod val="50000"/>
                </a:schemeClr>
              </a:solidFill>
              <a:latin typeface="Traditional Arabic" panose="02020603050405020304" pitchFamily="18" charset="-78"/>
              <a:cs typeface="+mj-cs"/>
            </a:endParaRPr>
          </a:p>
          <a:p>
            <a:pPr marL="0" lvl="0" indent="0" algn="ctr" rtl="1">
              <a:buNone/>
            </a:pPr>
            <a:endParaRPr lang="ar-BH" sz="5500" b="1" kern="0" dirty="0">
              <a:solidFill>
                <a:schemeClr val="accent5">
                  <a:lumMod val="50000"/>
                </a:schemeClr>
              </a:solidFill>
              <a:cs typeface="+mj-cs"/>
            </a:endParaRPr>
          </a:p>
          <a:p>
            <a:pPr marL="0" lvl="0" indent="0" algn="ctr" rtl="1">
              <a:buNone/>
            </a:pPr>
            <a:endParaRPr lang="ar-BH" sz="8000" b="1" kern="0" dirty="0">
              <a:solidFill>
                <a:schemeClr val="accent5">
                  <a:lumMod val="50000"/>
                </a:schemeClr>
              </a:solidFill>
              <a:cs typeface="+mj-cs"/>
            </a:endParaRPr>
          </a:p>
          <a:p>
            <a:pPr marL="0" indent="0" algn="ctr">
              <a:buFont typeface="Arial" panose="020B0604020202020204" pitchFamily="34" charset="0"/>
              <a:buNone/>
            </a:pPr>
            <a:endParaRPr lang="ar-SA" sz="4000" b="1" dirty="0">
              <a:solidFill>
                <a:schemeClr val="accent5">
                  <a:lumMod val="50000"/>
                </a:schemeClr>
              </a:solidFill>
              <a:latin typeface="Traditional Arabic" panose="02020603050405020304" pitchFamily="18" charset="-78"/>
              <a:cs typeface="+mj-cs"/>
            </a:endParaRPr>
          </a:p>
        </p:txBody>
      </p:sp>
      <p:sp>
        <p:nvSpPr>
          <p:cNvPr id="4" name="Rectangle 3"/>
          <p:cNvSpPr/>
          <p:nvPr/>
        </p:nvSpPr>
        <p:spPr>
          <a:xfrm>
            <a:off x="4749322" y="59801"/>
            <a:ext cx="4118622" cy="1107996"/>
          </a:xfrm>
          <a:prstGeom prst="rect">
            <a:avLst/>
          </a:prstGeom>
        </p:spPr>
        <p:txBody>
          <a:bodyPr wrap="square">
            <a:spAutoFit/>
          </a:bodyPr>
          <a:lstStyle/>
          <a:p>
            <a:pPr algn="ctr" rtl="1"/>
            <a:r>
              <a:rPr lang="ar-BH" sz="6600" b="1" dirty="0">
                <a:solidFill>
                  <a:srgbClr val="C00000"/>
                </a:solidFill>
                <a:latin typeface="Traditional Arabic" panose="02020603050405020304" pitchFamily="18" charset="-78"/>
                <a:ea typeface="+mj-ea"/>
                <a:cs typeface="Times New Roman"/>
              </a:rPr>
              <a:t>نشاط </a:t>
            </a:r>
            <a:r>
              <a:rPr lang="ar-BH" sz="4400" b="1" dirty="0">
                <a:solidFill>
                  <a:srgbClr val="C00000"/>
                </a:solidFill>
                <a:latin typeface="Traditional Arabic" panose="02020603050405020304" pitchFamily="18" charset="-78"/>
                <a:ea typeface="+mj-ea"/>
                <a:cs typeface="Times New Roman"/>
              </a:rPr>
              <a:t>4</a:t>
            </a:r>
            <a:endParaRPr lang="ar-BH" sz="4400" dirty="0"/>
          </a:p>
        </p:txBody>
      </p:sp>
      <p:sp>
        <p:nvSpPr>
          <p:cNvPr id="5" name="Rectangle 4"/>
          <p:cNvSpPr/>
          <p:nvPr/>
        </p:nvSpPr>
        <p:spPr>
          <a:xfrm>
            <a:off x="232166" y="571055"/>
            <a:ext cx="5151203" cy="923330"/>
          </a:xfrm>
          <a:prstGeom prst="rect">
            <a:avLst/>
          </a:prstGeom>
        </p:spPr>
        <p:txBody>
          <a:bodyPr wrap="square">
            <a:spAutoFit/>
          </a:bodyPr>
          <a:lstStyle/>
          <a:p>
            <a:pPr lvl="0" algn="ctr"/>
            <a:r>
              <a:rPr lang="ar-BH" sz="5400" b="1" dirty="0">
                <a:solidFill>
                  <a:srgbClr val="C00000"/>
                </a:solidFill>
                <a:latin typeface="Traditional Arabic" panose="02020603050405020304" pitchFamily="18" charset="-78"/>
                <a:cs typeface="+mj-cs"/>
              </a:rPr>
              <a:t>إجابة </a:t>
            </a:r>
            <a:r>
              <a:rPr lang="ar-BH" sz="5400" b="1" dirty="0" smtClean="0">
                <a:solidFill>
                  <a:srgbClr val="C00000"/>
                </a:solidFill>
                <a:latin typeface="Traditional Arabic" panose="02020603050405020304" pitchFamily="18" charset="-78"/>
                <a:cs typeface="+mj-cs"/>
              </a:rPr>
              <a:t>النشاط</a:t>
            </a:r>
            <a:endParaRPr lang="en-US" sz="4400" b="1" dirty="0">
              <a:solidFill>
                <a:srgbClr val="C00000"/>
              </a:solidFill>
              <a:latin typeface="Traditional Arabic" panose="02020603050405020304" pitchFamily="18" charset="-78"/>
              <a:ea typeface="+mj-ea"/>
              <a:cs typeface="Times New Roman"/>
            </a:endParaRPr>
          </a:p>
        </p:txBody>
      </p:sp>
      <p:sp>
        <p:nvSpPr>
          <p:cNvPr id="10" name="Rectangle 9"/>
          <p:cNvSpPr/>
          <p:nvPr/>
        </p:nvSpPr>
        <p:spPr>
          <a:xfrm>
            <a:off x="879688" y="2833325"/>
            <a:ext cx="437668" cy="47784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3559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22" name="Group 4"/>
          <p:cNvGrpSpPr>
            <a:grpSpLocks/>
          </p:cNvGrpSpPr>
          <p:nvPr/>
        </p:nvGrpSpPr>
        <p:grpSpPr bwMode="auto">
          <a:xfrm>
            <a:off x="263471" y="2438400"/>
            <a:ext cx="11685721" cy="1828800"/>
            <a:chOff x="3635896" y="4419110"/>
            <a:chExt cx="5256584" cy="1512168"/>
          </a:xfrm>
          <a:solidFill>
            <a:schemeClr val="accent2">
              <a:lumMod val="40000"/>
              <a:lumOff val="60000"/>
            </a:schemeClr>
          </a:solidFill>
        </p:grpSpPr>
        <p:sp>
          <p:nvSpPr>
            <p:cNvPr id="6" name="Down Ribbon 5"/>
            <p:cNvSpPr/>
            <p:nvPr/>
          </p:nvSpPr>
          <p:spPr>
            <a:xfrm>
              <a:off x="3635896" y="4419110"/>
              <a:ext cx="5256584" cy="1512168"/>
            </a:xfrm>
            <a:prstGeom prst="ribbon">
              <a:avLst/>
            </a:prstGeom>
            <a:grpFill/>
          </p:spPr>
          <p:style>
            <a:lnRef idx="1">
              <a:schemeClr val="accent1"/>
            </a:lnRef>
            <a:fillRef idx="3">
              <a:schemeClr val="accent1"/>
            </a:fillRef>
            <a:effectRef idx="2">
              <a:schemeClr val="accent1"/>
            </a:effectRef>
            <a:fontRef idx="minor">
              <a:schemeClr val="lt1"/>
            </a:fontRef>
          </p:style>
          <p:txBody>
            <a:bodyPr rtlCol="1" anchor="ctr"/>
            <a:lstStyle/>
            <a:p>
              <a:pPr algn="ctr" rtl="1" fontAlgn="auto">
                <a:spcBef>
                  <a:spcPts val="0"/>
                </a:spcBef>
                <a:spcAft>
                  <a:spcPts val="0"/>
                </a:spcAft>
                <a:defRPr/>
              </a:pPr>
              <a:endParaRPr lang="ar-BH"/>
            </a:p>
          </p:txBody>
        </p:sp>
        <p:sp>
          <p:nvSpPr>
            <p:cNvPr id="7" name="TextBox 6"/>
            <p:cNvSpPr txBox="1"/>
            <p:nvPr/>
          </p:nvSpPr>
          <p:spPr>
            <a:xfrm>
              <a:off x="4326155" y="4965171"/>
              <a:ext cx="3929164" cy="534247"/>
            </a:xfrm>
            <a:prstGeom prst="rect">
              <a:avLst/>
            </a:prstGeom>
            <a:grpFill/>
            <a:ln>
              <a:noFill/>
            </a:ln>
          </p:spPr>
          <p:style>
            <a:lnRef idx="1">
              <a:schemeClr val="accent4"/>
            </a:lnRef>
            <a:fillRef idx="2">
              <a:schemeClr val="accent4"/>
            </a:fillRef>
            <a:effectRef idx="1">
              <a:schemeClr val="accent4"/>
            </a:effectRef>
            <a:fontRef idx="minor">
              <a:schemeClr val="dk1"/>
            </a:fontRef>
          </p:style>
          <p:txBody>
            <a:bodyPr rtlCol="1">
              <a:spAutoFit/>
            </a:bodyPr>
            <a:lstStyle/>
            <a:p>
              <a:pPr algn="ctr" rtl="1" fontAlgn="auto">
                <a:spcBef>
                  <a:spcPts val="0"/>
                </a:spcBef>
                <a:spcAft>
                  <a:spcPts val="0"/>
                </a:spcAft>
                <a:defRPr/>
              </a:pPr>
              <a:r>
                <a:rPr lang="ar-BH" sz="3600" b="1" dirty="0">
                  <a:solidFill>
                    <a:schemeClr val="tx1"/>
                  </a:solidFill>
                  <a:latin typeface="Times New Roman" pitchFamily="18" charset="0"/>
                  <a:cs typeface="Times New Roman" pitchFamily="18" charset="0"/>
                </a:rPr>
                <a:t>مع تمنياتنا لكم بدوام النجاح والتوفيق</a:t>
              </a:r>
            </a:p>
          </p:txBody>
        </p:sp>
      </p:grpSp>
    </p:spTree>
    <p:extLst>
      <p:ext uri="{BB962C8B-B14F-4D97-AF65-F5344CB8AC3E}">
        <p14:creationId xmlns:p14="http://schemas.microsoft.com/office/powerpoint/2010/main" val="27568842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52C52-7C3C-43C2-9B66-8C3B972AC0D3}"/>
              </a:ext>
            </a:extLst>
          </p:cNvPr>
          <p:cNvSpPr>
            <a:spLocks noGrp="1"/>
          </p:cNvSpPr>
          <p:nvPr>
            <p:ph type="title"/>
          </p:nvPr>
        </p:nvSpPr>
        <p:spPr>
          <a:xfrm>
            <a:off x="570781" y="359950"/>
            <a:ext cx="10515600" cy="1325563"/>
          </a:xfrm>
        </p:spPr>
        <p:txBody>
          <a:bodyPr>
            <a:normAutofit/>
          </a:bodyPr>
          <a:lstStyle/>
          <a:p>
            <a:pPr algn="ctr"/>
            <a:r>
              <a:rPr lang="ar-BH" sz="8000" b="1" dirty="0">
                <a:solidFill>
                  <a:srgbClr val="C00000"/>
                </a:solidFill>
                <a:latin typeface="Traditional Arabic" panose="02020603050405020304" pitchFamily="18" charset="-78"/>
              </a:rPr>
              <a:t>أهداف الدرس</a:t>
            </a:r>
            <a:endParaRPr lang="en-US" sz="8000" b="1" dirty="0">
              <a:solidFill>
                <a:srgbClr val="C00000"/>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52724" y="293298"/>
            <a:ext cx="1646183" cy="1268068"/>
          </a:xfrm>
          <a:prstGeom prst="rect">
            <a:avLst/>
          </a:prstGeom>
        </p:spPr>
      </p:pic>
      <p:sp>
        <p:nvSpPr>
          <p:cNvPr id="6" name="Text Box 9"/>
          <p:cNvSpPr txBox="1">
            <a:spLocks noChangeArrowheads="1"/>
          </p:cNvSpPr>
          <p:nvPr/>
        </p:nvSpPr>
        <p:spPr bwMode="auto">
          <a:xfrm>
            <a:off x="1197739" y="1926568"/>
            <a:ext cx="9066725" cy="830997"/>
          </a:xfrm>
          <a:prstGeom prst="rect">
            <a:avLst/>
          </a:prstGeom>
          <a:solidFill>
            <a:schemeClr val="accent2">
              <a:lumMod val="40000"/>
              <a:lumOff val="60000"/>
            </a:schemeClr>
          </a:solidFill>
          <a:ln w="9525">
            <a:solidFill>
              <a:srgbClr val="23236B"/>
            </a:solidFill>
            <a:prstDash val="sysDot"/>
            <a:miter lim="800000"/>
            <a:headEnd/>
            <a:tailEnd/>
          </a:ln>
          <a:effec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lvl="0" algn="r" rtl="1"/>
            <a:r>
              <a:rPr lang="ar-BH" sz="4800" dirty="0">
                <a:latin typeface="Traditional Arabic" panose="02020603050405020304" pitchFamily="18" charset="-78"/>
                <a:cs typeface="+mj-cs"/>
              </a:rPr>
              <a:t>1- أقرأ وأحفظ الحديث </a:t>
            </a:r>
            <a:r>
              <a:rPr lang="ar-BH" sz="4800" dirty="0" smtClean="0">
                <a:latin typeface="Traditional Arabic" panose="02020603050405020304" pitchFamily="18" charset="-78"/>
                <a:cs typeface="+mj-cs"/>
              </a:rPr>
              <a:t>الشريف.</a:t>
            </a:r>
            <a:endParaRPr lang="en-US" sz="4800" dirty="0">
              <a:cs typeface="+mj-cs"/>
            </a:endParaRPr>
          </a:p>
        </p:txBody>
      </p:sp>
      <p:sp>
        <p:nvSpPr>
          <p:cNvPr id="7" name="Text Box 9"/>
          <p:cNvSpPr txBox="1">
            <a:spLocks noChangeArrowheads="1"/>
          </p:cNvSpPr>
          <p:nvPr/>
        </p:nvSpPr>
        <p:spPr bwMode="auto">
          <a:xfrm>
            <a:off x="1159100" y="3344734"/>
            <a:ext cx="9066727" cy="830997"/>
          </a:xfrm>
          <a:prstGeom prst="rect">
            <a:avLst/>
          </a:prstGeom>
          <a:solidFill>
            <a:schemeClr val="accent2">
              <a:lumMod val="40000"/>
              <a:lumOff val="60000"/>
            </a:schemeClr>
          </a:solidFill>
          <a:ln w="9525">
            <a:solidFill>
              <a:srgbClr val="23236B"/>
            </a:solidFill>
            <a:prstDash val="sysDot"/>
            <a:miter lim="800000"/>
            <a:headEnd/>
            <a:tailEnd/>
          </a:ln>
          <a:effec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lvl="0" algn="r" rtl="1"/>
            <a:r>
              <a:rPr lang="ar-BH" sz="4800" dirty="0">
                <a:cs typeface="+mj-cs"/>
              </a:rPr>
              <a:t> 2- </a:t>
            </a:r>
            <a:r>
              <a:rPr lang="ar-BH" sz="4800" dirty="0">
                <a:latin typeface="Traditional Arabic" panose="02020603050405020304" pitchFamily="18" charset="-78"/>
                <a:cs typeface="+mj-cs"/>
              </a:rPr>
              <a:t>أوضح المعنى الإجمالي للحديث </a:t>
            </a:r>
            <a:r>
              <a:rPr lang="ar-BH" sz="4800" dirty="0" smtClean="0">
                <a:latin typeface="Traditional Arabic" panose="02020603050405020304" pitchFamily="18" charset="-78"/>
                <a:cs typeface="+mj-cs"/>
              </a:rPr>
              <a:t>الشريف.</a:t>
            </a:r>
            <a:endParaRPr lang="en-US" sz="4800" dirty="0">
              <a:cs typeface="+mj-cs"/>
            </a:endParaRPr>
          </a:p>
        </p:txBody>
      </p:sp>
      <p:sp>
        <p:nvSpPr>
          <p:cNvPr id="8" name="Text Box 9"/>
          <p:cNvSpPr txBox="1">
            <a:spLocks noChangeArrowheads="1"/>
          </p:cNvSpPr>
          <p:nvPr/>
        </p:nvSpPr>
        <p:spPr bwMode="auto">
          <a:xfrm>
            <a:off x="1120464" y="4752263"/>
            <a:ext cx="9066726" cy="830997"/>
          </a:xfrm>
          <a:prstGeom prst="rect">
            <a:avLst/>
          </a:prstGeom>
          <a:solidFill>
            <a:schemeClr val="accent2">
              <a:lumMod val="40000"/>
              <a:lumOff val="60000"/>
            </a:schemeClr>
          </a:solidFill>
          <a:ln w="9525">
            <a:solidFill>
              <a:srgbClr val="23236B"/>
            </a:solidFill>
            <a:prstDash val="sysDot"/>
            <a:miter lim="800000"/>
            <a:headEnd/>
            <a:tailEnd/>
          </a:ln>
          <a:effec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lvl="0" algn="r" rtl="1"/>
            <a:r>
              <a:rPr lang="ar-BH" sz="4800" dirty="0">
                <a:latin typeface="Traditional Arabic" panose="02020603050405020304" pitchFamily="18" charset="-78"/>
                <a:cs typeface="+mj-cs"/>
              </a:rPr>
              <a:t>3- أستنتج ما يرشد إليه الحديث </a:t>
            </a:r>
            <a:r>
              <a:rPr lang="ar-BH" sz="4800" dirty="0" smtClean="0">
                <a:latin typeface="Traditional Arabic" panose="02020603050405020304" pitchFamily="18" charset="-78"/>
                <a:cs typeface="+mj-cs"/>
              </a:rPr>
              <a:t>الشريف.</a:t>
            </a:r>
            <a:endParaRPr lang="en-US" sz="4800" dirty="0">
              <a:latin typeface="Traditional Arabic" panose="02020603050405020304" pitchFamily="18" charset="-78"/>
              <a:cs typeface="+mj-cs"/>
            </a:endParaRPr>
          </a:p>
        </p:txBody>
      </p:sp>
    </p:spTree>
    <p:extLst>
      <p:ext uri="{BB962C8B-B14F-4D97-AF65-F5344CB8AC3E}">
        <p14:creationId xmlns:p14="http://schemas.microsoft.com/office/powerpoint/2010/main" val="850495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80">
                                          <p:stCondLst>
                                            <p:cond delay="0"/>
                                          </p:stCondLst>
                                        </p:cTn>
                                        <p:tgtEl>
                                          <p:spTgt spid="7"/>
                                        </p:tgtEl>
                                      </p:cBhvr>
                                    </p:animEffect>
                                    <p:anim calcmode="lin" valueType="num">
                                      <p:cBhvr>
                                        <p:cTn id="2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1" dur="26">
                                          <p:stCondLst>
                                            <p:cond delay="650"/>
                                          </p:stCondLst>
                                        </p:cTn>
                                        <p:tgtEl>
                                          <p:spTgt spid="7"/>
                                        </p:tgtEl>
                                      </p:cBhvr>
                                      <p:to x="100000" y="60000"/>
                                    </p:animScale>
                                    <p:animScale>
                                      <p:cBhvr>
                                        <p:cTn id="32" dur="166" decel="50000">
                                          <p:stCondLst>
                                            <p:cond delay="676"/>
                                          </p:stCondLst>
                                        </p:cTn>
                                        <p:tgtEl>
                                          <p:spTgt spid="7"/>
                                        </p:tgtEl>
                                      </p:cBhvr>
                                      <p:to x="100000" y="100000"/>
                                    </p:animScale>
                                    <p:animScale>
                                      <p:cBhvr>
                                        <p:cTn id="33" dur="26">
                                          <p:stCondLst>
                                            <p:cond delay="1312"/>
                                          </p:stCondLst>
                                        </p:cTn>
                                        <p:tgtEl>
                                          <p:spTgt spid="7"/>
                                        </p:tgtEl>
                                      </p:cBhvr>
                                      <p:to x="100000" y="80000"/>
                                    </p:animScale>
                                    <p:animScale>
                                      <p:cBhvr>
                                        <p:cTn id="34" dur="166" decel="50000">
                                          <p:stCondLst>
                                            <p:cond delay="1338"/>
                                          </p:stCondLst>
                                        </p:cTn>
                                        <p:tgtEl>
                                          <p:spTgt spid="7"/>
                                        </p:tgtEl>
                                      </p:cBhvr>
                                      <p:to x="100000" y="100000"/>
                                    </p:animScale>
                                    <p:animScale>
                                      <p:cBhvr>
                                        <p:cTn id="35" dur="26">
                                          <p:stCondLst>
                                            <p:cond delay="1642"/>
                                          </p:stCondLst>
                                        </p:cTn>
                                        <p:tgtEl>
                                          <p:spTgt spid="7"/>
                                        </p:tgtEl>
                                      </p:cBhvr>
                                      <p:to x="100000" y="90000"/>
                                    </p:animScale>
                                    <p:animScale>
                                      <p:cBhvr>
                                        <p:cTn id="36" dur="166" decel="50000">
                                          <p:stCondLst>
                                            <p:cond delay="1668"/>
                                          </p:stCondLst>
                                        </p:cTn>
                                        <p:tgtEl>
                                          <p:spTgt spid="7"/>
                                        </p:tgtEl>
                                      </p:cBhvr>
                                      <p:to x="100000" y="100000"/>
                                    </p:animScale>
                                    <p:animScale>
                                      <p:cBhvr>
                                        <p:cTn id="37" dur="26">
                                          <p:stCondLst>
                                            <p:cond delay="1808"/>
                                          </p:stCondLst>
                                        </p:cTn>
                                        <p:tgtEl>
                                          <p:spTgt spid="7"/>
                                        </p:tgtEl>
                                      </p:cBhvr>
                                      <p:to x="100000" y="95000"/>
                                    </p:animScale>
                                    <p:animScale>
                                      <p:cBhvr>
                                        <p:cTn id="38" dur="166" decel="50000">
                                          <p:stCondLst>
                                            <p:cond delay="1834"/>
                                          </p:stCondLst>
                                        </p:cTn>
                                        <p:tgtEl>
                                          <p:spTgt spid="7"/>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ipe(down)">
                                      <p:cBhvr>
                                        <p:cTn id="43" dur="580">
                                          <p:stCondLst>
                                            <p:cond delay="0"/>
                                          </p:stCondLst>
                                        </p:cTn>
                                        <p:tgtEl>
                                          <p:spTgt spid="8"/>
                                        </p:tgtEl>
                                      </p:cBhvr>
                                    </p:animEffect>
                                    <p:anim calcmode="lin" valueType="num">
                                      <p:cBhvr>
                                        <p:cTn id="4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9" dur="26">
                                          <p:stCondLst>
                                            <p:cond delay="650"/>
                                          </p:stCondLst>
                                        </p:cTn>
                                        <p:tgtEl>
                                          <p:spTgt spid="8"/>
                                        </p:tgtEl>
                                      </p:cBhvr>
                                      <p:to x="100000" y="60000"/>
                                    </p:animScale>
                                    <p:animScale>
                                      <p:cBhvr>
                                        <p:cTn id="50" dur="166" decel="50000">
                                          <p:stCondLst>
                                            <p:cond delay="676"/>
                                          </p:stCondLst>
                                        </p:cTn>
                                        <p:tgtEl>
                                          <p:spTgt spid="8"/>
                                        </p:tgtEl>
                                      </p:cBhvr>
                                      <p:to x="100000" y="100000"/>
                                    </p:animScale>
                                    <p:animScale>
                                      <p:cBhvr>
                                        <p:cTn id="51" dur="26">
                                          <p:stCondLst>
                                            <p:cond delay="1312"/>
                                          </p:stCondLst>
                                        </p:cTn>
                                        <p:tgtEl>
                                          <p:spTgt spid="8"/>
                                        </p:tgtEl>
                                      </p:cBhvr>
                                      <p:to x="100000" y="80000"/>
                                    </p:animScale>
                                    <p:animScale>
                                      <p:cBhvr>
                                        <p:cTn id="52" dur="166" decel="50000">
                                          <p:stCondLst>
                                            <p:cond delay="1338"/>
                                          </p:stCondLst>
                                        </p:cTn>
                                        <p:tgtEl>
                                          <p:spTgt spid="8"/>
                                        </p:tgtEl>
                                      </p:cBhvr>
                                      <p:to x="100000" y="100000"/>
                                    </p:animScale>
                                    <p:animScale>
                                      <p:cBhvr>
                                        <p:cTn id="53" dur="26">
                                          <p:stCondLst>
                                            <p:cond delay="1642"/>
                                          </p:stCondLst>
                                        </p:cTn>
                                        <p:tgtEl>
                                          <p:spTgt spid="8"/>
                                        </p:tgtEl>
                                      </p:cBhvr>
                                      <p:to x="100000" y="90000"/>
                                    </p:animScale>
                                    <p:animScale>
                                      <p:cBhvr>
                                        <p:cTn id="54" dur="166" decel="50000">
                                          <p:stCondLst>
                                            <p:cond delay="1668"/>
                                          </p:stCondLst>
                                        </p:cTn>
                                        <p:tgtEl>
                                          <p:spTgt spid="8"/>
                                        </p:tgtEl>
                                      </p:cBhvr>
                                      <p:to x="100000" y="100000"/>
                                    </p:animScale>
                                    <p:animScale>
                                      <p:cBhvr>
                                        <p:cTn id="55" dur="26">
                                          <p:stCondLst>
                                            <p:cond delay="1808"/>
                                          </p:stCondLst>
                                        </p:cTn>
                                        <p:tgtEl>
                                          <p:spTgt spid="8"/>
                                        </p:tgtEl>
                                      </p:cBhvr>
                                      <p:to x="100000" y="95000"/>
                                    </p:animScale>
                                    <p:animScale>
                                      <p:cBhvr>
                                        <p:cTn id="56"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p:cNvSpPr txBox="1">
            <a:spLocks/>
          </p:cNvSpPr>
          <p:nvPr/>
        </p:nvSpPr>
        <p:spPr>
          <a:xfrm>
            <a:off x="2605031" y="100648"/>
            <a:ext cx="6593983" cy="150018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ar-BH" b="1" dirty="0">
              <a:cs typeface="+mj-cs"/>
            </a:endParaRPr>
          </a:p>
        </p:txBody>
      </p:sp>
      <p:grpSp>
        <p:nvGrpSpPr>
          <p:cNvPr id="8" name="Group 7"/>
          <p:cNvGrpSpPr/>
          <p:nvPr/>
        </p:nvGrpSpPr>
        <p:grpSpPr>
          <a:xfrm>
            <a:off x="834540" y="1143313"/>
            <a:ext cx="3763570" cy="1205862"/>
            <a:chOff x="6809982" y="745446"/>
            <a:chExt cx="3454480" cy="1309222"/>
          </a:xfrm>
          <a:solidFill>
            <a:schemeClr val="accent2">
              <a:lumMod val="40000"/>
              <a:lumOff val="60000"/>
            </a:schemeClr>
          </a:solidFill>
          <a:scene3d>
            <a:camera prst="orthographicFront">
              <a:rot lat="0" lon="0" rev="0"/>
            </a:camera>
            <a:lightRig rig="soft" dir="t">
              <a:rot lat="0" lon="0" rev="0"/>
            </a:lightRig>
          </a:scene3d>
        </p:grpSpPr>
        <p:sp>
          <p:nvSpPr>
            <p:cNvPr id="9" name="Flowchart: Connector 8">
              <a:extLst>
                <a:ext uri="{FF2B5EF4-FFF2-40B4-BE49-F238E27FC236}">
                  <a16:creationId xmlns:a16="http://schemas.microsoft.com/office/drawing/2014/main" id="{CD85EC86-E442-4C5A-90CA-B53EA67B9A38}"/>
                </a:ext>
              </a:extLst>
            </p:cNvPr>
            <p:cNvSpPr/>
            <p:nvPr/>
          </p:nvSpPr>
          <p:spPr>
            <a:xfrm>
              <a:off x="9324735" y="958511"/>
              <a:ext cx="939727" cy="883091"/>
            </a:xfrm>
            <a:prstGeom prst="flowChartConnector">
              <a:avLst/>
            </a:prstGeom>
            <a:solidFill>
              <a:schemeClr val="accent2">
                <a:lumMod val="20000"/>
                <a:lumOff val="80000"/>
              </a:schemeClr>
            </a:solid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2800" b="1" dirty="0">
                  <a:solidFill>
                    <a:schemeClr val="tx1"/>
                  </a:solidFill>
                  <a:cs typeface="+mj-cs"/>
                </a:rPr>
                <a:t>أقرأ</a:t>
              </a:r>
              <a:endParaRPr lang="en-US" sz="2800" b="1" dirty="0">
                <a:solidFill>
                  <a:schemeClr val="tx1"/>
                </a:solidFill>
                <a:cs typeface="+mj-cs"/>
              </a:endParaRPr>
            </a:p>
          </p:txBody>
        </p:sp>
        <p:sp>
          <p:nvSpPr>
            <p:cNvPr id="10" name="Flowchart: Connector 9">
              <a:extLst>
                <a:ext uri="{FF2B5EF4-FFF2-40B4-BE49-F238E27FC236}">
                  <a16:creationId xmlns:a16="http://schemas.microsoft.com/office/drawing/2014/main" id="{BE65043F-DED3-4848-9B37-094209684F9E}"/>
                </a:ext>
              </a:extLst>
            </p:cNvPr>
            <p:cNvSpPr/>
            <p:nvPr/>
          </p:nvSpPr>
          <p:spPr>
            <a:xfrm>
              <a:off x="8194303" y="848806"/>
              <a:ext cx="1316166" cy="1102502"/>
            </a:xfrm>
            <a:prstGeom prst="flowChartConnector">
              <a:avLst/>
            </a:prstGeom>
            <a:solidFill>
              <a:schemeClr val="accent2">
                <a:lumMod val="40000"/>
                <a:lumOff val="60000"/>
              </a:schemeClr>
            </a:solid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ar-BH" sz="2800" b="1" dirty="0">
                  <a:solidFill>
                    <a:schemeClr val="tx1"/>
                  </a:solidFill>
                  <a:cs typeface="+mj-cs"/>
                </a:rPr>
                <a:t>وأحفظ </a:t>
              </a:r>
              <a:endParaRPr lang="en-US" sz="2800" b="1" dirty="0">
                <a:solidFill>
                  <a:schemeClr val="tx1"/>
                </a:solidFill>
                <a:cs typeface="+mj-cs"/>
              </a:endParaRPr>
            </a:p>
          </p:txBody>
        </p:sp>
        <p:sp>
          <p:nvSpPr>
            <p:cNvPr id="12" name="Flowchart: Connector 11">
              <a:extLst>
                <a:ext uri="{FF2B5EF4-FFF2-40B4-BE49-F238E27FC236}">
                  <a16:creationId xmlns:a16="http://schemas.microsoft.com/office/drawing/2014/main" id="{C924C247-E2EE-4F6F-ABD0-8AD7BF69A0D1}"/>
                </a:ext>
              </a:extLst>
            </p:cNvPr>
            <p:cNvSpPr/>
            <p:nvPr/>
          </p:nvSpPr>
          <p:spPr>
            <a:xfrm>
              <a:off x="6809982" y="745446"/>
              <a:ext cx="1540671" cy="1309222"/>
            </a:xfrm>
            <a:prstGeom prst="flowChartConnector">
              <a:avLst/>
            </a:prstGeom>
            <a:solidFill>
              <a:schemeClr val="accent2">
                <a:lumMod val="60000"/>
                <a:lumOff val="40000"/>
              </a:schemeClr>
            </a:solid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ar-BH" sz="2800" b="1" dirty="0">
                  <a:solidFill>
                    <a:schemeClr val="tx1"/>
                  </a:solidFill>
                  <a:cs typeface="+mj-cs"/>
                </a:rPr>
                <a:t>الحديث الشريف </a:t>
              </a:r>
              <a:endParaRPr lang="en-US" sz="2800" b="1" dirty="0">
                <a:solidFill>
                  <a:schemeClr val="tx1"/>
                </a:solidFill>
                <a:cs typeface="+mj-cs"/>
              </a:endParaRPr>
            </a:p>
          </p:txBody>
        </p:sp>
      </p:grpSp>
      <p:sp>
        <p:nvSpPr>
          <p:cNvPr id="13" name="Rectangle: Rounded Corners 5">
            <a:extLst>
              <a:ext uri="{FF2B5EF4-FFF2-40B4-BE49-F238E27FC236}">
                <a16:creationId xmlns:a16="http://schemas.microsoft.com/office/drawing/2014/main" id="{3E9D2628-235A-42EC-A5DD-EB06F850937C}"/>
              </a:ext>
            </a:extLst>
          </p:cNvPr>
          <p:cNvSpPr txBox="1">
            <a:spLocks/>
          </p:cNvSpPr>
          <p:nvPr/>
        </p:nvSpPr>
        <p:spPr>
          <a:xfrm>
            <a:off x="773113" y="2608804"/>
            <a:ext cx="10923587" cy="3628533"/>
          </a:xfrm>
          <a:prstGeom prst="roundRect">
            <a:avLst/>
          </a:prstGeom>
          <a:solidFill>
            <a:schemeClr val="accent2">
              <a:lumMod val="40000"/>
              <a:lumOff val="60000"/>
            </a:schemeClr>
          </a:solidFill>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Autofit/>
          </a:bodyPr>
          <a:lstStyle>
            <a:lvl1pPr marL="0" indent="0" algn="r" defTabSz="914400" rtl="1"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r" defTabSz="914400" rtl="1"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r" defTabSz="914400" rtl="1"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r" defTabSz="914400" rtl="1"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r" defTabSz="914400" rtl="1"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r" defTabSz="914400" rtl="1"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r" defTabSz="914400" rtl="1"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r" defTabSz="914400" rtl="1"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r" defTabSz="914400" rtl="1"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just">
              <a:lnSpc>
                <a:spcPct val="150000"/>
              </a:lnSpc>
            </a:pPr>
            <a:r>
              <a:rPr lang="ar-BH" sz="3600" b="1" dirty="0">
                <a:solidFill>
                  <a:schemeClr val="tx1"/>
                </a:solidFill>
                <a:cs typeface="+mj-cs"/>
              </a:rPr>
              <a:t>عَنْ أَبِي هُرَيْرَةَ </a:t>
            </a:r>
            <a:r>
              <a:rPr lang="ar-BH" sz="3600" b="1" dirty="0">
                <a:solidFill>
                  <a:schemeClr val="tx1"/>
                </a:solidFill>
                <a:latin typeface="Times New Roman" pitchFamily="18" charset="0"/>
                <a:cs typeface="Times New Roman" pitchFamily="18" charset="0"/>
                <a:sym typeface="AGA Arabesque" panose="05010101010101010101" pitchFamily="2" charset="2"/>
              </a:rPr>
              <a:t></a:t>
            </a:r>
            <a:r>
              <a:rPr lang="ar-BH" sz="3600" b="1" dirty="0">
                <a:solidFill>
                  <a:srgbClr val="C00000"/>
                </a:solidFill>
                <a:latin typeface="Times New Roman" pitchFamily="18" charset="0"/>
                <a:cs typeface="Times New Roman" pitchFamily="18" charset="0"/>
                <a:sym typeface="AGA Arabesque" panose="05010101010101010101" pitchFamily="2" charset="2"/>
              </a:rPr>
              <a:t> </a:t>
            </a:r>
            <a:r>
              <a:rPr lang="ar-BH" sz="3600" b="1" dirty="0">
                <a:solidFill>
                  <a:schemeClr val="tx1"/>
                </a:solidFill>
                <a:cs typeface="+mj-cs"/>
              </a:rPr>
              <a:t>أَنَّ رَسولَ الله ﷺ قَالَ: </a:t>
            </a:r>
            <a:r>
              <a:rPr lang="ar-BH" sz="3600" b="1" dirty="0">
                <a:solidFill>
                  <a:prstClr val="black"/>
                </a:solidFill>
                <a:cs typeface="Times New Roman"/>
              </a:rPr>
              <a:t>"</a:t>
            </a:r>
            <a:r>
              <a:rPr lang="ar-BH" sz="3600" b="1" dirty="0">
                <a:solidFill>
                  <a:schemeClr val="tx1"/>
                </a:solidFill>
                <a:cs typeface="+mj-cs"/>
              </a:rPr>
              <a:t>مَثَلِي وَمَثَلُ الْأَنْبِيَاءِ مِنْ قَبْلِي، كَمَثَلِ رَجُلٍ بَنَى بَيْتًا فَأَحْسَنَهُ وَأَجْمَلَهُ، إلاَّ مَوْضعَ لَبِنَةٍ مِنْ زَاوِيَةٍ. فَجَعَلَ النَّاسُ يَطُوفُونَ بِهِ، وَيَعْجَبُونَ لَهُ، ويَقُولُونَ: هَلاَّ وُضعَتْ هَذِهِ اللَّبِنَةُ؟ قَالَ: فَأَنَا اللَّبِنَةُ وَأنَا خَاتَمُ النَّبِيِّينَ".  متفق عليه</a:t>
            </a:r>
            <a:endParaRPr lang="en-US" sz="3600" b="1" dirty="0">
              <a:solidFill>
                <a:schemeClr val="tx1"/>
              </a:solidFill>
              <a:latin typeface="Traditional Arabic" panose="02020603050405020304" pitchFamily="18" charset="-78"/>
              <a:cs typeface="+mj-cs"/>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64148" y="788805"/>
            <a:ext cx="2665546" cy="1505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itle 1">
            <a:extLst>
              <a:ext uri="{FF2B5EF4-FFF2-40B4-BE49-F238E27FC236}">
                <a16:creationId xmlns:a16="http://schemas.microsoft.com/office/drawing/2014/main" id="{6F1C735E-5D78-4C53-872F-38DEEDA76FF2}"/>
              </a:ext>
            </a:extLst>
          </p:cNvPr>
          <p:cNvSpPr>
            <a:spLocks noGrp="1"/>
          </p:cNvSpPr>
          <p:nvPr>
            <p:ph type="title"/>
          </p:nvPr>
        </p:nvSpPr>
        <p:spPr>
          <a:xfrm>
            <a:off x="896532" y="379794"/>
            <a:ext cx="10515600" cy="745628"/>
          </a:xfrm>
        </p:spPr>
        <p:txBody>
          <a:bodyPr>
            <a:noAutofit/>
          </a:bodyPr>
          <a:lstStyle/>
          <a:p>
            <a:pPr algn="ctr" rtl="1"/>
            <a:r>
              <a:rPr lang="ar-BH" sz="6000" b="1" dirty="0" smtClean="0">
                <a:solidFill>
                  <a:srgbClr val="C00000"/>
                </a:solidFill>
                <a:latin typeface="Times New Roman" panose="02020603050405020304" pitchFamily="18" charset="0"/>
              </a:rPr>
              <a:t>حديث خَاتمُ </a:t>
            </a:r>
            <a:r>
              <a:rPr lang="ar-BH" sz="6000" b="1" dirty="0">
                <a:solidFill>
                  <a:srgbClr val="C00000"/>
                </a:solidFill>
                <a:latin typeface="Times New Roman" panose="02020603050405020304" pitchFamily="18" charset="0"/>
              </a:rPr>
              <a:t>النَّبيين</a:t>
            </a:r>
            <a:endParaRPr lang="ar-BH" sz="6000" dirty="0">
              <a:solidFill>
                <a:srgbClr val="C00000"/>
              </a:solidFill>
              <a:latin typeface="Times New Roman" panose="02020603050405020304" pitchFamily="18" charset="0"/>
            </a:endParaRPr>
          </a:p>
        </p:txBody>
      </p:sp>
    </p:spTree>
    <p:extLst>
      <p:ext uri="{BB962C8B-B14F-4D97-AF65-F5344CB8AC3E}">
        <p14:creationId xmlns:p14="http://schemas.microsoft.com/office/powerpoint/2010/main" val="370091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ppt_x</p:attrName>
                                        </p:attrNameLst>
                                      </p:cBhvr>
                                      <p:tavLst>
                                        <p:tav tm="0">
                                          <p:val>
                                            <p:strVal val="#ppt_x"/>
                                          </p:val>
                                        </p:tav>
                                        <p:tav tm="100000">
                                          <p:val>
                                            <p:strVal val="#ppt_x"/>
                                          </p:val>
                                        </p:tav>
                                      </p:tavLst>
                                    </p:anim>
                                    <p:anim calcmode="lin" valueType="num">
                                      <p:cBhvr>
                                        <p:cTn id="1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6F1C735E-5D78-4C53-872F-38DEEDA76FF2}"/>
              </a:ext>
            </a:extLst>
          </p:cNvPr>
          <p:cNvSpPr txBox="1">
            <a:spLocks/>
          </p:cNvSpPr>
          <p:nvPr/>
        </p:nvSpPr>
        <p:spPr>
          <a:xfrm>
            <a:off x="838200" y="245561"/>
            <a:ext cx="10515600" cy="96456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ar-BH" sz="6000" b="1" dirty="0">
                <a:solidFill>
                  <a:srgbClr val="C00000"/>
                </a:solidFill>
                <a:latin typeface="Traditional Arabic" panose="02020603050405020304" pitchFamily="18" charset="-78"/>
              </a:rPr>
              <a:t>نشاط </a:t>
            </a:r>
            <a:r>
              <a:rPr lang="ar-BH" b="1" dirty="0">
                <a:solidFill>
                  <a:srgbClr val="C00000"/>
                </a:solidFill>
                <a:latin typeface="Traditional Arabic" panose="02020603050405020304" pitchFamily="18" charset="-78"/>
              </a:rPr>
              <a:t>1</a:t>
            </a:r>
            <a:endParaRPr lang="en-US" b="1" dirty="0">
              <a:solidFill>
                <a:srgbClr val="C00000"/>
              </a:solidFill>
              <a:latin typeface="Traditional Arabic" panose="02020603050405020304" pitchFamily="18" charset="-78"/>
            </a:endParaRPr>
          </a:p>
        </p:txBody>
      </p:sp>
      <p:sp>
        <p:nvSpPr>
          <p:cNvPr id="20" name="Rectangle: Rounded Corners 5">
            <a:extLst>
              <a:ext uri="{FF2B5EF4-FFF2-40B4-BE49-F238E27FC236}">
                <a16:creationId xmlns:a16="http://schemas.microsoft.com/office/drawing/2014/main" id="{3E9D2628-235A-42EC-A5DD-EB06F850937C}"/>
              </a:ext>
            </a:extLst>
          </p:cNvPr>
          <p:cNvSpPr>
            <a:spLocks noGrp="1"/>
          </p:cNvSpPr>
          <p:nvPr>
            <p:ph idx="1"/>
          </p:nvPr>
        </p:nvSpPr>
        <p:spPr>
          <a:xfrm>
            <a:off x="667097" y="1048602"/>
            <a:ext cx="11127339" cy="5328174"/>
          </a:xfrm>
          <a:prstGeom prst="roundRect">
            <a:avLst/>
          </a:prstGeom>
          <a:solidFill>
            <a:schemeClr val="accent2">
              <a:lumMod val="40000"/>
              <a:lumOff val="60000"/>
            </a:schemeClr>
          </a:solidFill>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Autofit/>
          </a:bodyPr>
          <a:lstStyle/>
          <a:p>
            <a:pPr marL="0" indent="0" algn="just" rtl="1">
              <a:lnSpc>
                <a:spcPct val="150000"/>
              </a:lnSpc>
              <a:buNone/>
            </a:pPr>
            <a:r>
              <a:rPr lang="ar-BH" sz="4800" b="1" dirty="0">
                <a:solidFill>
                  <a:srgbClr val="C00000"/>
                </a:solidFill>
                <a:latin typeface="Traditional Arabic" panose="02020603050405020304" pitchFamily="18" charset="-78"/>
                <a:cs typeface="+mj-cs"/>
              </a:rPr>
              <a:t>أكمل الحديث الشريف الآتي:</a:t>
            </a:r>
          </a:p>
          <a:p>
            <a:pPr marL="0" indent="0" algn="just" rtl="1">
              <a:lnSpc>
                <a:spcPct val="150000"/>
              </a:lnSpc>
              <a:buNone/>
            </a:pPr>
            <a:r>
              <a:rPr lang="ar-BH" sz="3600" b="1" dirty="0">
                <a:solidFill>
                  <a:schemeClr val="tx1"/>
                </a:solidFill>
              </a:rPr>
              <a:t>عَنْ أَبِي هُرَيْرَةَ </a:t>
            </a:r>
            <a:r>
              <a:rPr lang="ar-BH" sz="3600" b="1" dirty="0">
                <a:solidFill>
                  <a:schemeClr val="tx1"/>
                </a:solidFill>
                <a:latin typeface="Times New Roman" pitchFamily="18" charset="0"/>
                <a:cs typeface="Times New Roman" pitchFamily="18" charset="0"/>
                <a:sym typeface="AGA Arabesque" panose="05010101010101010101" pitchFamily="2" charset="2"/>
              </a:rPr>
              <a:t></a:t>
            </a:r>
            <a:r>
              <a:rPr lang="ar-BH" sz="3600" b="1" dirty="0">
                <a:solidFill>
                  <a:srgbClr val="C00000"/>
                </a:solidFill>
                <a:latin typeface="Times New Roman" pitchFamily="18" charset="0"/>
                <a:cs typeface="Times New Roman" pitchFamily="18" charset="0"/>
                <a:sym typeface="AGA Arabesque" panose="05010101010101010101" pitchFamily="2" charset="2"/>
              </a:rPr>
              <a:t> </a:t>
            </a:r>
            <a:r>
              <a:rPr lang="ar-BH" sz="3600" b="1" dirty="0">
                <a:solidFill>
                  <a:schemeClr val="tx1"/>
                </a:solidFill>
              </a:rPr>
              <a:t>أَنَّ رَسولَ الله ﷺ قَالَ</a:t>
            </a:r>
            <a:r>
              <a:rPr lang="ar-BH" sz="3600" b="1" dirty="0">
                <a:solidFill>
                  <a:schemeClr val="tx1"/>
                </a:solidFill>
                <a:cs typeface="+mj-cs"/>
              </a:rPr>
              <a:t>: </a:t>
            </a:r>
            <a:r>
              <a:rPr lang="ar-BH" sz="3600" b="1" dirty="0">
                <a:solidFill>
                  <a:prstClr val="black"/>
                </a:solidFill>
                <a:cs typeface="Times New Roman"/>
              </a:rPr>
              <a:t>"</a:t>
            </a:r>
            <a:r>
              <a:rPr lang="ar-BH" sz="3600" b="1" dirty="0">
                <a:solidFill>
                  <a:schemeClr val="tx1"/>
                </a:solidFill>
                <a:cs typeface="+mj-cs"/>
              </a:rPr>
              <a:t>مَثَلِي وَمَثَلُ </a:t>
            </a:r>
            <a:r>
              <a:rPr lang="ar-BH" sz="3600" b="1" dirty="0">
                <a:solidFill>
                  <a:prstClr val="black"/>
                </a:solidFill>
                <a:cs typeface="Times New Roman"/>
              </a:rPr>
              <a:t>............ </a:t>
            </a:r>
            <a:r>
              <a:rPr lang="ar-BH" sz="3600" b="1" dirty="0">
                <a:solidFill>
                  <a:schemeClr val="tx1"/>
                </a:solidFill>
                <a:cs typeface="+mj-cs"/>
              </a:rPr>
              <a:t>مِنْ قَبْلِي، كَمَثَلِ ............ بَنَى .......... فَأَحْسَنَهُ وَأَجْمَلَهُ، إلاَّ مَوْضعَ </a:t>
            </a:r>
            <a:r>
              <a:rPr lang="ar-BH" sz="3600" b="1" dirty="0">
                <a:solidFill>
                  <a:prstClr val="black"/>
                </a:solidFill>
                <a:cs typeface="Times New Roman"/>
              </a:rPr>
              <a:t>............ </a:t>
            </a:r>
            <a:r>
              <a:rPr lang="ar-BH" sz="3600" b="1" dirty="0">
                <a:solidFill>
                  <a:schemeClr val="tx1"/>
                </a:solidFill>
                <a:cs typeface="+mj-cs"/>
              </a:rPr>
              <a:t>مِنْ زَاوِيَةٍ. فَجَعَلَ النَّاسُ </a:t>
            </a:r>
            <a:r>
              <a:rPr lang="ar-BH" sz="3600" b="1" dirty="0">
                <a:solidFill>
                  <a:prstClr val="black"/>
                </a:solidFill>
                <a:cs typeface="Times New Roman"/>
              </a:rPr>
              <a:t>............</a:t>
            </a:r>
            <a:r>
              <a:rPr lang="ar-BH" sz="3600" b="1" dirty="0">
                <a:solidFill>
                  <a:schemeClr val="tx1"/>
                </a:solidFill>
                <a:cs typeface="+mj-cs"/>
              </a:rPr>
              <a:t> بِهِ، وَيَعْجَبُونَ لَهُ،َ ويَقُولُونَ: هَلاَّ </a:t>
            </a:r>
            <a:r>
              <a:rPr lang="ar-BH" sz="3600" b="1" dirty="0">
                <a:solidFill>
                  <a:prstClr val="black"/>
                </a:solidFill>
                <a:cs typeface="Times New Roman"/>
              </a:rPr>
              <a:t>............ </a:t>
            </a:r>
            <a:r>
              <a:rPr lang="ar-BH" sz="3600" b="1" dirty="0">
                <a:solidFill>
                  <a:schemeClr val="tx1"/>
                </a:solidFill>
                <a:cs typeface="+mj-cs"/>
              </a:rPr>
              <a:t>هَذِهِ اللَّبِنَةُ؟ قَالَ: </a:t>
            </a:r>
            <a:r>
              <a:rPr lang="ar-BH" sz="3600" b="1" dirty="0">
                <a:solidFill>
                  <a:prstClr val="black"/>
                </a:solidFill>
                <a:cs typeface="Times New Roman"/>
              </a:rPr>
              <a:t>............ </a:t>
            </a:r>
            <a:r>
              <a:rPr lang="ar-BH" sz="3600" b="1" dirty="0">
                <a:solidFill>
                  <a:schemeClr val="tx1"/>
                </a:solidFill>
                <a:cs typeface="+mj-cs"/>
              </a:rPr>
              <a:t>اللَّبِنَةُ وَأنَا </a:t>
            </a:r>
            <a:r>
              <a:rPr lang="ar-BH" sz="3600" b="1" dirty="0">
                <a:solidFill>
                  <a:prstClr val="black"/>
                </a:solidFill>
                <a:cs typeface="Times New Roman"/>
              </a:rPr>
              <a:t>............ </a:t>
            </a:r>
            <a:r>
              <a:rPr lang="ar-BH" sz="3600" b="1" dirty="0">
                <a:solidFill>
                  <a:schemeClr val="tx1"/>
                </a:solidFill>
                <a:cs typeface="+mj-cs"/>
              </a:rPr>
              <a:t>النَّبِيِّينَ". </a:t>
            </a:r>
          </a:p>
          <a:p>
            <a:pPr marL="0" indent="0" rtl="1">
              <a:lnSpc>
                <a:spcPct val="150000"/>
              </a:lnSpc>
              <a:buNone/>
            </a:pPr>
            <a:r>
              <a:rPr lang="ar-BH" sz="3600" b="1" dirty="0">
                <a:solidFill>
                  <a:schemeClr val="tx1"/>
                </a:solidFill>
                <a:cs typeface="+mj-cs"/>
              </a:rPr>
              <a:t> متفق عليه</a:t>
            </a:r>
            <a:endParaRPr lang="en-US" sz="3600" b="1" dirty="0">
              <a:solidFill>
                <a:schemeClr val="tx1"/>
              </a:solidFill>
              <a:latin typeface="Traditional Arabic" panose="02020603050405020304" pitchFamily="18" charset="-78"/>
              <a:cs typeface="+mj-cs"/>
            </a:endParaRPr>
          </a:p>
        </p:txBody>
      </p:sp>
      <p:grpSp>
        <p:nvGrpSpPr>
          <p:cNvPr id="21" name="Group 20"/>
          <p:cNvGrpSpPr/>
          <p:nvPr/>
        </p:nvGrpSpPr>
        <p:grpSpPr>
          <a:xfrm>
            <a:off x="1533714" y="2367473"/>
            <a:ext cx="9641051" cy="3205264"/>
            <a:chOff x="2839403" y="3207326"/>
            <a:chExt cx="8728564" cy="2766935"/>
          </a:xfrm>
        </p:grpSpPr>
        <p:sp>
          <p:nvSpPr>
            <p:cNvPr id="22" name="Rectangle 21"/>
            <p:cNvSpPr/>
            <p:nvPr/>
          </p:nvSpPr>
          <p:spPr>
            <a:xfrm>
              <a:off x="2839403" y="3207326"/>
              <a:ext cx="1457380" cy="611081"/>
            </a:xfrm>
            <a:prstGeom prst="rect">
              <a:avLst/>
            </a:prstGeom>
            <a:solidFill>
              <a:schemeClr val="accent2">
                <a:lumMod val="20000"/>
                <a:lumOff val="80000"/>
              </a:schemeClr>
            </a:solidFill>
          </p:spPr>
          <p:txBody>
            <a:bodyPr wrap="none">
              <a:spAutoFit/>
            </a:bodyPr>
            <a:lstStyle/>
            <a:p>
              <a:pPr algn="r" rtl="1"/>
              <a:r>
                <a:rPr lang="ar-BH" sz="4000" b="1" dirty="0">
                  <a:solidFill>
                    <a:schemeClr val="accent5">
                      <a:lumMod val="75000"/>
                    </a:schemeClr>
                  </a:solidFill>
                </a:rPr>
                <a:t> الْأَنْبِيَاءِ </a:t>
              </a:r>
              <a:endParaRPr lang="ar-BH" sz="4000" dirty="0">
                <a:solidFill>
                  <a:schemeClr val="accent5">
                    <a:lumMod val="75000"/>
                  </a:schemeClr>
                </a:solidFill>
              </a:endParaRPr>
            </a:p>
          </p:txBody>
        </p:sp>
        <p:sp>
          <p:nvSpPr>
            <p:cNvPr id="23" name="Rectangle 22"/>
            <p:cNvSpPr/>
            <p:nvPr/>
          </p:nvSpPr>
          <p:spPr>
            <a:xfrm>
              <a:off x="8907526" y="3917702"/>
              <a:ext cx="820266" cy="611081"/>
            </a:xfrm>
            <a:prstGeom prst="rect">
              <a:avLst/>
            </a:prstGeom>
            <a:solidFill>
              <a:schemeClr val="accent2">
                <a:lumMod val="20000"/>
                <a:lumOff val="80000"/>
              </a:schemeClr>
            </a:solidFill>
          </p:spPr>
          <p:txBody>
            <a:bodyPr wrap="none">
              <a:spAutoFit/>
            </a:bodyPr>
            <a:lstStyle/>
            <a:p>
              <a:pPr algn="r" rtl="1"/>
              <a:r>
                <a:rPr lang="ar-BH" sz="4000" b="1" dirty="0">
                  <a:solidFill>
                    <a:schemeClr val="accent5">
                      <a:lumMod val="75000"/>
                    </a:schemeClr>
                  </a:solidFill>
                </a:rPr>
                <a:t>رَجُلٍ</a:t>
              </a:r>
              <a:endParaRPr lang="ar-BH" sz="4000" dirty="0">
                <a:solidFill>
                  <a:schemeClr val="accent5">
                    <a:lumMod val="75000"/>
                  </a:schemeClr>
                </a:solidFill>
              </a:endParaRPr>
            </a:p>
          </p:txBody>
        </p:sp>
        <p:sp>
          <p:nvSpPr>
            <p:cNvPr id="24" name="Rectangle 23"/>
            <p:cNvSpPr/>
            <p:nvPr/>
          </p:nvSpPr>
          <p:spPr>
            <a:xfrm>
              <a:off x="6837673" y="3939361"/>
              <a:ext cx="654820" cy="611081"/>
            </a:xfrm>
            <a:prstGeom prst="rect">
              <a:avLst/>
            </a:prstGeom>
            <a:solidFill>
              <a:schemeClr val="accent2">
                <a:lumMod val="20000"/>
                <a:lumOff val="80000"/>
              </a:schemeClr>
            </a:solidFill>
          </p:spPr>
          <p:txBody>
            <a:bodyPr wrap="none">
              <a:spAutoFit/>
            </a:bodyPr>
            <a:lstStyle/>
            <a:p>
              <a:pPr algn="r" rtl="1"/>
              <a:r>
                <a:rPr lang="ar-BH" sz="4000" b="1" dirty="0">
                  <a:solidFill>
                    <a:schemeClr val="accent5">
                      <a:lumMod val="75000"/>
                    </a:schemeClr>
                  </a:solidFill>
                </a:rPr>
                <a:t>بَيْتًا</a:t>
              </a:r>
              <a:endParaRPr lang="ar-BH" sz="4000" dirty="0">
                <a:solidFill>
                  <a:schemeClr val="accent5">
                    <a:lumMod val="75000"/>
                  </a:schemeClr>
                </a:solidFill>
              </a:endParaRPr>
            </a:p>
          </p:txBody>
        </p:sp>
        <p:sp>
          <p:nvSpPr>
            <p:cNvPr id="25" name="Rectangle 24"/>
            <p:cNvSpPr/>
            <p:nvPr/>
          </p:nvSpPr>
          <p:spPr>
            <a:xfrm>
              <a:off x="10846388" y="4655062"/>
              <a:ext cx="721579" cy="611081"/>
            </a:xfrm>
            <a:prstGeom prst="rect">
              <a:avLst/>
            </a:prstGeom>
            <a:solidFill>
              <a:schemeClr val="accent2">
                <a:lumMod val="20000"/>
                <a:lumOff val="80000"/>
              </a:schemeClr>
            </a:solidFill>
          </p:spPr>
          <p:txBody>
            <a:bodyPr wrap="none">
              <a:spAutoFit/>
            </a:bodyPr>
            <a:lstStyle/>
            <a:p>
              <a:pPr algn="r" rtl="1"/>
              <a:r>
                <a:rPr lang="ar-BH" sz="4000" b="1" dirty="0">
                  <a:solidFill>
                    <a:schemeClr val="accent5">
                      <a:lumMod val="75000"/>
                    </a:schemeClr>
                  </a:solidFill>
                </a:rPr>
                <a:t>لَبِنَةٍ</a:t>
              </a:r>
              <a:endParaRPr lang="ar-BH" sz="4000" dirty="0">
                <a:solidFill>
                  <a:schemeClr val="accent5">
                    <a:lumMod val="75000"/>
                  </a:schemeClr>
                </a:solidFill>
              </a:endParaRPr>
            </a:p>
          </p:txBody>
        </p:sp>
        <p:sp>
          <p:nvSpPr>
            <p:cNvPr id="26" name="Rectangle 25"/>
            <p:cNvSpPr/>
            <p:nvPr/>
          </p:nvSpPr>
          <p:spPr>
            <a:xfrm>
              <a:off x="6015426" y="4632415"/>
              <a:ext cx="1348534" cy="611081"/>
            </a:xfrm>
            <a:prstGeom prst="rect">
              <a:avLst/>
            </a:prstGeom>
            <a:solidFill>
              <a:schemeClr val="accent2">
                <a:lumMod val="20000"/>
                <a:lumOff val="80000"/>
              </a:schemeClr>
            </a:solidFill>
          </p:spPr>
          <p:txBody>
            <a:bodyPr wrap="none">
              <a:spAutoFit/>
            </a:bodyPr>
            <a:lstStyle/>
            <a:p>
              <a:pPr algn="r" rtl="1"/>
              <a:r>
                <a:rPr lang="ar-BH" sz="4000" b="1" dirty="0">
                  <a:solidFill>
                    <a:schemeClr val="accent5">
                      <a:lumMod val="75000"/>
                    </a:schemeClr>
                  </a:solidFill>
                </a:rPr>
                <a:t>يَطُوفُونَ</a:t>
              </a:r>
              <a:endParaRPr lang="ar-BH" sz="4000" dirty="0">
                <a:solidFill>
                  <a:schemeClr val="accent5">
                    <a:lumMod val="75000"/>
                  </a:schemeClr>
                </a:solidFill>
              </a:endParaRPr>
            </a:p>
          </p:txBody>
        </p:sp>
        <p:sp>
          <p:nvSpPr>
            <p:cNvPr id="27" name="Rectangle 26"/>
            <p:cNvSpPr/>
            <p:nvPr/>
          </p:nvSpPr>
          <p:spPr>
            <a:xfrm>
              <a:off x="10067365" y="5355668"/>
              <a:ext cx="1203406" cy="611081"/>
            </a:xfrm>
            <a:prstGeom prst="rect">
              <a:avLst/>
            </a:prstGeom>
            <a:solidFill>
              <a:schemeClr val="accent2">
                <a:lumMod val="20000"/>
                <a:lumOff val="80000"/>
              </a:schemeClr>
            </a:solidFill>
          </p:spPr>
          <p:txBody>
            <a:bodyPr wrap="none">
              <a:spAutoFit/>
            </a:bodyPr>
            <a:lstStyle/>
            <a:p>
              <a:pPr algn="r" rtl="1"/>
              <a:r>
                <a:rPr lang="ar-BH" sz="4000" b="1" dirty="0">
                  <a:solidFill>
                    <a:schemeClr val="accent5">
                      <a:lumMod val="75000"/>
                    </a:schemeClr>
                  </a:solidFill>
                </a:rPr>
                <a:t>وُضعَتْ</a:t>
              </a:r>
              <a:endParaRPr lang="ar-BH" sz="4000" dirty="0">
                <a:solidFill>
                  <a:schemeClr val="accent5">
                    <a:lumMod val="75000"/>
                  </a:schemeClr>
                </a:solidFill>
              </a:endParaRPr>
            </a:p>
          </p:txBody>
        </p:sp>
        <p:sp>
          <p:nvSpPr>
            <p:cNvPr id="28" name="Rectangle 27"/>
            <p:cNvSpPr/>
            <p:nvPr/>
          </p:nvSpPr>
          <p:spPr>
            <a:xfrm>
              <a:off x="6830568" y="5354177"/>
              <a:ext cx="653369" cy="611081"/>
            </a:xfrm>
            <a:prstGeom prst="rect">
              <a:avLst/>
            </a:prstGeom>
            <a:solidFill>
              <a:schemeClr val="accent2">
                <a:lumMod val="20000"/>
                <a:lumOff val="80000"/>
              </a:schemeClr>
            </a:solidFill>
          </p:spPr>
          <p:txBody>
            <a:bodyPr wrap="none">
              <a:spAutoFit/>
            </a:bodyPr>
            <a:lstStyle/>
            <a:p>
              <a:pPr algn="r" rtl="1"/>
              <a:r>
                <a:rPr lang="ar-BH" sz="4000" b="1" dirty="0">
                  <a:solidFill>
                    <a:schemeClr val="accent5">
                      <a:lumMod val="75000"/>
                    </a:schemeClr>
                  </a:solidFill>
                </a:rPr>
                <a:t>فَأَنَا</a:t>
              </a:r>
              <a:endParaRPr lang="ar-BH" sz="4000" dirty="0">
                <a:solidFill>
                  <a:schemeClr val="accent5">
                    <a:lumMod val="75000"/>
                  </a:schemeClr>
                </a:solidFill>
              </a:endParaRPr>
            </a:p>
          </p:txBody>
        </p:sp>
        <p:sp>
          <p:nvSpPr>
            <p:cNvPr id="29" name="Rectangle 28"/>
            <p:cNvSpPr/>
            <p:nvPr/>
          </p:nvSpPr>
          <p:spPr>
            <a:xfrm>
              <a:off x="3949505" y="5363180"/>
              <a:ext cx="942175" cy="611081"/>
            </a:xfrm>
            <a:prstGeom prst="rect">
              <a:avLst/>
            </a:prstGeom>
            <a:solidFill>
              <a:schemeClr val="accent2">
                <a:lumMod val="20000"/>
                <a:lumOff val="80000"/>
              </a:schemeClr>
            </a:solidFill>
          </p:spPr>
          <p:txBody>
            <a:bodyPr wrap="none">
              <a:spAutoFit/>
            </a:bodyPr>
            <a:lstStyle/>
            <a:p>
              <a:pPr algn="r" rtl="1"/>
              <a:r>
                <a:rPr lang="ar-BH" sz="4000" b="1" dirty="0">
                  <a:solidFill>
                    <a:schemeClr val="accent5">
                      <a:lumMod val="75000"/>
                    </a:schemeClr>
                  </a:solidFill>
                </a:rPr>
                <a:t>خَاتَمُ </a:t>
              </a:r>
              <a:endParaRPr lang="ar-BH" sz="4000" dirty="0">
                <a:solidFill>
                  <a:schemeClr val="accent5">
                    <a:lumMod val="75000"/>
                  </a:schemeClr>
                </a:solidFill>
              </a:endParaRPr>
            </a:p>
          </p:txBody>
        </p:sp>
      </p:grpSp>
      <p:sp>
        <p:nvSpPr>
          <p:cNvPr id="30" name="Title 1">
            <a:extLst>
              <a:ext uri="{FF2B5EF4-FFF2-40B4-BE49-F238E27FC236}">
                <a16:creationId xmlns:a16="http://schemas.microsoft.com/office/drawing/2014/main" id="{6F1C735E-5D78-4C53-872F-38DEEDA76FF2}"/>
              </a:ext>
            </a:extLst>
          </p:cNvPr>
          <p:cNvSpPr txBox="1">
            <a:spLocks/>
          </p:cNvSpPr>
          <p:nvPr/>
        </p:nvSpPr>
        <p:spPr>
          <a:xfrm>
            <a:off x="-583178" y="341952"/>
            <a:ext cx="5843517" cy="964565"/>
          </a:xfrm>
          <a:prstGeom prst="rect">
            <a:avLst/>
          </a:prstGeom>
        </p:spPr>
        <p:txBody>
          <a:bodyPr vert="horz" lIns="91440" tIns="45720" rIns="91440" bIns="45720" rtlCol="0" anchor="ctr">
            <a:noAutofit/>
          </a:bodyPr>
          <a:lstStyle>
            <a:lvl1pPr algn="l"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r>
              <a:rPr lang="ar-BH" sz="6000" b="1" dirty="0">
                <a:solidFill>
                  <a:srgbClr val="C00000"/>
                </a:solidFill>
                <a:latin typeface="Traditional Arabic" panose="02020603050405020304" pitchFamily="18" charset="-78"/>
                <a:cs typeface="Traditional Arabic" panose="02020603050405020304" pitchFamily="18" charset="-78"/>
              </a:rPr>
              <a:t>إجابة </a:t>
            </a:r>
            <a:r>
              <a:rPr lang="ar-BH" sz="6000" b="1" dirty="0" smtClean="0">
                <a:solidFill>
                  <a:srgbClr val="C00000"/>
                </a:solidFill>
                <a:latin typeface="Traditional Arabic" panose="02020603050405020304" pitchFamily="18" charset="-78"/>
                <a:cs typeface="Traditional Arabic" panose="02020603050405020304" pitchFamily="18" charset="-78"/>
              </a:rPr>
              <a:t>النشاط</a:t>
            </a:r>
            <a:endParaRPr lang="en-US" b="1" dirty="0">
              <a:solidFill>
                <a:srgbClr val="C00000"/>
              </a:solidFill>
              <a:latin typeface="Traditional Arabic" panose="02020603050405020304" pitchFamily="18" charset="-78"/>
            </a:endParaRPr>
          </a:p>
        </p:txBody>
      </p:sp>
    </p:spTree>
    <p:extLst>
      <p:ext uri="{BB962C8B-B14F-4D97-AF65-F5344CB8AC3E}">
        <p14:creationId xmlns:p14="http://schemas.microsoft.com/office/powerpoint/2010/main" val="1581915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0"/>
                                        </p:tgtEl>
                                        <p:attrNameLst>
                                          <p:attrName>style.visibility</p:attrName>
                                        </p:attrNameLst>
                                      </p:cBhvr>
                                      <p:to>
                                        <p:strVal val="visible"/>
                                      </p:to>
                                    </p:set>
                                    <p:animEffect transition="in" filter="fade">
                                      <p:cBhvr>
                                        <p:cTn id="14" dur="500"/>
                                        <p:tgtEl>
                                          <p:spTgt spid="3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down)">
                                      <p:cBhvr>
                                        <p:cTn id="1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3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F1C735E-5D78-4C53-872F-38DEEDA76FF2}"/>
              </a:ext>
            </a:extLst>
          </p:cNvPr>
          <p:cNvSpPr>
            <a:spLocks noGrp="1"/>
          </p:cNvSpPr>
          <p:nvPr>
            <p:ph type="title"/>
          </p:nvPr>
        </p:nvSpPr>
        <p:spPr>
          <a:xfrm>
            <a:off x="824132" y="297562"/>
            <a:ext cx="10515600" cy="745628"/>
          </a:xfrm>
        </p:spPr>
        <p:txBody>
          <a:bodyPr>
            <a:noAutofit/>
          </a:bodyPr>
          <a:lstStyle/>
          <a:p>
            <a:pPr algn="ctr"/>
            <a:r>
              <a:rPr lang="ar-BH" sz="6000" b="1" dirty="0">
                <a:solidFill>
                  <a:srgbClr val="C00000"/>
                </a:solidFill>
                <a:latin typeface="Traditional Arabic" panose="02020603050405020304" pitchFamily="18" charset="-78"/>
              </a:rPr>
              <a:t>التعريف براوي الحديث</a:t>
            </a:r>
            <a:endParaRPr lang="en-US" sz="6000" b="1" dirty="0">
              <a:solidFill>
                <a:srgbClr val="C00000"/>
              </a:solidFill>
              <a:latin typeface="Traditional Arabic" panose="02020603050405020304" pitchFamily="18" charset="-78"/>
            </a:endParaRPr>
          </a:p>
        </p:txBody>
      </p:sp>
      <p:sp>
        <p:nvSpPr>
          <p:cNvPr id="7" name="Text Box 9"/>
          <p:cNvSpPr txBox="1">
            <a:spLocks noChangeArrowheads="1"/>
          </p:cNvSpPr>
          <p:nvPr/>
        </p:nvSpPr>
        <p:spPr bwMode="auto">
          <a:xfrm>
            <a:off x="7482625" y="1395160"/>
            <a:ext cx="3898332" cy="830997"/>
          </a:xfrm>
          <a:prstGeom prst="rect">
            <a:avLst/>
          </a:prstGeom>
          <a:solidFill>
            <a:schemeClr val="accent2">
              <a:lumMod val="40000"/>
              <a:lumOff val="60000"/>
            </a:schemeClr>
          </a:solidFill>
          <a:ln w="9525">
            <a:solidFill>
              <a:srgbClr val="23236B"/>
            </a:solidFill>
            <a:prstDash val="sysDot"/>
            <a:miter lim="800000"/>
            <a:headEnd/>
            <a:tailEnd/>
          </a:ln>
          <a:effec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lvl="0" algn="ctr" eaLnBrk="1" hangingPunct="1">
              <a:defRPr/>
            </a:pPr>
            <a:r>
              <a:rPr lang="ar-BH" sz="4800" b="1" kern="0" dirty="0">
                <a:cs typeface="Times New Roman"/>
              </a:rPr>
              <a:t>اسمه</a:t>
            </a:r>
          </a:p>
        </p:txBody>
      </p:sp>
      <p:sp>
        <p:nvSpPr>
          <p:cNvPr id="8" name="Text Box 9"/>
          <p:cNvSpPr txBox="1">
            <a:spLocks noChangeArrowheads="1"/>
          </p:cNvSpPr>
          <p:nvPr/>
        </p:nvSpPr>
        <p:spPr bwMode="auto">
          <a:xfrm>
            <a:off x="7482625" y="4531484"/>
            <a:ext cx="3885454" cy="830997"/>
          </a:xfrm>
          <a:prstGeom prst="rect">
            <a:avLst/>
          </a:prstGeom>
          <a:solidFill>
            <a:schemeClr val="accent2">
              <a:lumMod val="40000"/>
              <a:lumOff val="60000"/>
            </a:schemeClr>
          </a:solidFill>
          <a:ln w="9525">
            <a:solidFill>
              <a:srgbClr val="23236B"/>
            </a:solidFill>
            <a:prstDash val="sysDot"/>
            <a:miter lim="800000"/>
            <a:headEnd/>
            <a:tailEnd/>
          </a:ln>
          <a:effec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lvl="0" algn="ctr" eaLnBrk="1" hangingPunct="1">
              <a:defRPr/>
            </a:pPr>
            <a:r>
              <a:rPr lang="ar-BH" sz="4800" b="1" kern="0" dirty="0">
                <a:cs typeface="Times New Roman"/>
              </a:rPr>
              <a:t>أعماله</a:t>
            </a:r>
          </a:p>
        </p:txBody>
      </p:sp>
      <p:sp>
        <p:nvSpPr>
          <p:cNvPr id="9" name="Text Box 9"/>
          <p:cNvSpPr txBox="1">
            <a:spLocks noChangeArrowheads="1"/>
          </p:cNvSpPr>
          <p:nvPr/>
        </p:nvSpPr>
        <p:spPr bwMode="auto">
          <a:xfrm>
            <a:off x="7482625" y="3500519"/>
            <a:ext cx="3898332" cy="830997"/>
          </a:xfrm>
          <a:prstGeom prst="rect">
            <a:avLst/>
          </a:prstGeom>
          <a:solidFill>
            <a:schemeClr val="accent2">
              <a:lumMod val="40000"/>
              <a:lumOff val="60000"/>
            </a:schemeClr>
          </a:solidFill>
          <a:ln w="9525">
            <a:solidFill>
              <a:srgbClr val="23236B"/>
            </a:solidFill>
            <a:prstDash val="sysDot"/>
            <a:miter lim="800000"/>
            <a:headEnd/>
            <a:tailEnd/>
          </a:ln>
          <a:effec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lvl="0" algn="ctr" eaLnBrk="1" hangingPunct="1">
              <a:defRPr/>
            </a:pPr>
            <a:r>
              <a:rPr lang="ar-BH" sz="4800" b="1" kern="0" dirty="0">
                <a:solidFill>
                  <a:prstClr val="black"/>
                </a:solidFill>
                <a:latin typeface="Calibri"/>
                <a:cs typeface="Times New Roman"/>
              </a:rPr>
              <a:t>سنة إسلامه</a:t>
            </a:r>
          </a:p>
        </p:txBody>
      </p:sp>
      <p:sp>
        <p:nvSpPr>
          <p:cNvPr id="10" name="Text Box 9"/>
          <p:cNvSpPr txBox="1">
            <a:spLocks noChangeArrowheads="1"/>
          </p:cNvSpPr>
          <p:nvPr/>
        </p:nvSpPr>
        <p:spPr bwMode="auto">
          <a:xfrm>
            <a:off x="7482625" y="5548913"/>
            <a:ext cx="3898332" cy="830997"/>
          </a:xfrm>
          <a:prstGeom prst="rect">
            <a:avLst/>
          </a:prstGeom>
          <a:solidFill>
            <a:schemeClr val="accent2">
              <a:lumMod val="40000"/>
              <a:lumOff val="60000"/>
            </a:schemeClr>
          </a:solidFill>
          <a:ln w="9525">
            <a:solidFill>
              <a:srgbClr val="23236B"/>
            </a:solidFill>
            <a:prstDash val="sysDot"/>
            <a:miter lim="800000"/>
            <a:headEnd/>
            <a:tailEnd/>
          </a:ln>
          <a:effec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lvl="0" algn="ctr" eaLnBrk="1" hangingPunct="1">
              <a:defRPr/>
            </a:pPr>
            <a:r>
              <a:rPr lang="ar-BH" sz="4800" b="1" kern="0" dirty="0">
                <a:cs typeface="Times New Roman"/>
              </a:rPr>
              <a:t>مكان وسنة الوفاة</a:t>
            </a:r>
          </a:p>
        </p:txBody>
      </p:sp>
      <p:sp>
        <p:nvSpPr>
          <p:cNvPr id="12" name="Text Box 9"/>
          <p:cNvSpPr txBox="1">
            <a:spLocks noChangeArrowheads="1"/>
          </p:cNvSpPr>
          <p:nvPr/>
        </p:nvSpPr>
        <p:spPr bwMode="auto">
          <a:xfrm>
            <a:off x="177642" y="1519144"/>
            <a:ext cx="7039765" cy="646331"/>
          </a:xfrm>
          <a:prstGeom prst="rect">
            <a:avLst/>
          </a:prstGeom>
          <a:solidFill>
            <a:schemeClr val="accent2">
              <a:lumMod val="40000"/>
              <a:lumOff val="60000"/>
            </a:schemeClr>
          </a:solidFill>
          <a:ln w="9525">
            <a:solidFill>
              <a:srgbClr val="23236B"/>
            </a:solidFill>
            <a:prstDash val="sysDot"/>
            <a:miter lim="800000"/>
            <a:headEnd/>
            <a:tailEnd/>
          </a:ln>
          <a:effec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lvl="0" algn="ctr" eaLnBrk="1" hangingPunct="1">
              <a:defRPr/>
            </a:pPr>
            <a:r>
              <a:rPr lang="ar-BH" sz="3600" kern="0" dirty="0">
                <a:cs typeface="Times New Roman"/>
              </a:rPr>
              <a:t>عبدالرحمن بن صخر الدوسي</a:t>
            </a:r>
          </a:p>
        </p:txBody>
      </p:sp>
      <p:sp>
        <p:nvSpPr>
          <p:cNvPr id="13" name="Text Box 9"/>
          <p:cNvSpPr txBox="1">
            <a:spLocks noChangeArrowheads="1"/>
          </p:cNvSpPr>
          <p:nvPr/>
        </p:nvSpPr>
        <p:spPr bwMode="auto">
          <a:xfrm>
            <a:off x="177642" y="3462920"/>
            <a:ext cx="7019500" cy="646331"/>
          </a:xfrm>
          <a:prstGeom prst="rect">
            <a:avLst/>
          </a:prstGeom>
          <a:solidFill>
            <a:schemeClr val="accent2">
              <a:lumMod val="40000"/>
              <a:lumOff val="60000"/>
            </a:schemeClr>
          </a:solidFill>
          <a:ln w="9525">
            <a:solidFill>
              <a:srgbClr val="23236B"/>
            </a:solidFill>
            <a:prstDash val="sysDot"/>
            <a:miter lim="800000"/>
            <a:headEnd/>
            <a:tailEnd/>
          </a:ln>
          <a:effec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lvl="0" algn="ctr" eaLnBrk="1" hangingPunct="1">
              <a:defRPr/>
            </a:pPr>
            <a:r>
              <a:rPr lang="ar-BH" sz="3600" kern="0" dirty="0">
                <a:cs typeface="Times New Roman"/>
              </a:rPr>
              <a:t>السابعة من الهجرة</a:t>
            </a:r>
          </a:p>
        </p:txBody>
      </p:sp>
      <p:sp>
        <p:nvSpPr>
          <p:cNvPr id="14" name="Text Box 9"/>
          <p:cNvSpPr txBox="1">
            <a:spLocks noChangeArrowheads="1"/>
          </p:cNvSpPr>
          <p:nvPr/>
        </p:nvSpPr>
        <p:spPr bwMode="auto">
          <a:xfrm>
            <a:off x="177642" y="4322546"/>
            <a:ext cx="7019500" cy="1077218"/>
          </a:xfrm>
          <a:prstGeom prst="rect">
            <a:avLst/>
          </a:prstGeom>
          <a:solidFill>
            <a:schemeClr val="accent2">
              <a:lumMod val="40000"/>
              <a:lumOff val="60000"/>
            </a:schemeClr>
          </a:solidFill>
          <a:ln w="9525">
            <a:solidFill>
              <a:srgbClr val="23236B"/>
            </a:solidFill>
            <a:prstDash val="sysDot"/>
            <a:miter lim="800000"/>
            <a:headEnd/>
            <a:tailEnd/>
          </a:ln>
          <a:effec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342900" lvl="0" indent="-342900" algn="ctr" rtl="1" eaLnBrk="1" hangingPunct="1">
              <a:buFont typeface="Arial" panose="020B0604020202020204" pitchFamily="34" charset="0"/>
              <a:buChar char="•"/>
              <a:defRPr/>
            </a:pPr>
            <a:r>
              <a:rPr lang="ar-BH" sz="3200" kern="0" dirty="0">
                <a:solidFill>
                  <a:prstClr val="black"/>
                </a:solidFill>
                <a:latin typeface="Calibri"/>
                <a:cs typeface="Times New Roman"/>
              </a:rPr>
              <a:t>روى الكثير من أحاديث النبي </a:t>
            </a:r>
            <a:r>
              <a:rPr lang="ar-BH" sz="2500" b="1" kern="0" dirty="0">
                <a:solidFill>
                  <a:prstClr val="black"/>
                </a:solidFill>
                <a:latin typeface="Calibri"/>
                <a:cs typeface="Times New Roman"/>
              </a:rPr>
              <a:t>ﷺ</a:t>
            </a:r>
          </a:p>
          <a:p>
            <a:pPr marL="342900" lvl="0" indent="-342900" algn="ctr" rtl="1" eaLnBrk="1" hangingPunct="1">
              <a:buFont typeface="Arial" panose="020B0604020202020204" pitchFamily="34" charset="0"/>
              <a:buChar char="•"/>
              <a:defRPr/>
            </a:pPr>
            <a:r>
              <a:rPr lang="ar-BH" sz="3200" kern="0" dirty="0" smtClean="0">
                <a:solidFill>
                  <a:prstClr val="black"/>
                </a:solidFill>
                <a:latin typeface="Calibri"/>
                <a:cs typeface="Times New Roman"/>
              </a:rPr>
              <a:t>عيّنه </a:t>
            </a:r>
            <a:r>
              <a:rPr lang="ar-BH" sz="3200" kern="0" dirty="0">
                <a:solidFill>
                  <a:prstClr val="black"/>
                </a:solidFill>
                <a:latin typeface="Calibri"/>
                <a:cs typeface="Times New Roman"/>
              </a:rPr>
              <a:t>عمر بن الخطاب </a:t>
            </a:r>
            <a:r>
              <a:rPr lang="ar-BH" sz="2500" b="1" dirty="0">
                <a:latin typeface="Times New Roman" pitchFamily="18" charset="0"/>
                <a:cs typeface="Times New Roman" pitchFamily="18" charset="0"/>
                <a:sym typeface="AGA Arabesque" panose="05010101010101010101" pitchFamily="2" charset="2"/>
              </a:rPr>
              <a:t> </a:t>
            </a:r>
            <a:r>
              <a:rPr lang="ar-BH" sz="3200" kern="0" dirty="0">
                <a:solidFill>
                  <a:prstClr val="black"/>
                </a:solidFill>
                <a:latin typeface="Calibri"/>
                <a:cs typeface="Times New Roman"/>
              </a:rPr>
              <a:t>واليًا على البحرين</a:t>
            </a:r>
          </a:p>
        </p:txBody>
      </p:sp>
      <p:sp>
        <p:nvSpPr>
          <p:cNvPr id="15" name="Text Box 9"/>
          <p:cNvSpPr txBox="1">
            <a:spLocks noChangeArrowheads="1"/>
          </p:cNvSpPr>
          <p:nvPr/>
        </p:nvSpPr>
        <p:spPr bwMode="auto">
          <a:xfrm>
            <a:off x="177642" y="5608729"/>
            <a:ext cx="7019500" cy="584775"/>
          </a:xfrm>
          <a:prstGeom prst="rect">
            <a:avLst/>
          </a:prstGeom>
          <a:solidFill>
            <a:schemeClr val="accent2">
              <a:lumMod val="40000"/>
              <a:lumOff val="60000"/>
            </a:schemeClr>
          </a:solidFill>
          <a:ln w="9525">
            <a:solidFill>
              <a:srgbClr val="23236B"/>
            </a:solidFill>
            <a:prstDash val="sysDot"/>
            <a:miter lim="800000"/>
            <a:headEnd/>
            <a:tailEnd/>
          </a:ln>
          <a:effec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lvl="0" algn="ctr" eaLnBrk="1" hangingPunct="1">
              <a:defRPr/>
            </a:pPr>
            <a:r>
              <a:rPr lang="ar-BH" sz="3200" kern="0" dirty="0">
                <a:solidFill>
                  <a:prstClr val="black"/>
                </a:solidFill>
                <a:latin typeface="Calibri"/>
                <a:cs typeface="Times New Roman"/>
              </a:rPr>
              <a:t>المدينة المنورة، سنة 57هـ</a:t>
            </a:r>
          </a:p>
        </p:txBody>
      </p:sp>
      <p:sp>
        <p:nvSpPr>
          <p:cNvPr id="16" name="Down Arrow 15"/>
          <p:cNvSpPr/>
          <p:nvPr/>
        </p:nvSpPr>
        <p:spPr>
          <a:xfrm rot="5400000">
            <a:off x="6809808" y="1343137"/>
            <a:ext cx="830250" cy="865514"/>
          </a:xfrm>
          <a:prstGeom prst="down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17" name="Down Arrow 16"/>
          <p:cNvSpPr/>
          <p:nvPr/>
        </p:nvSpPr>
        <p:spPr>
          <a:xfrm rot="5400000">
            <a:off x="6820539" y="3478903"/>
            <a:ext cx="830250" cy="865514"/>
          </a:xfrm>
          <a:prstGeom prst="down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18" name="Down Arrow 17"/>
          <p:cNvSpPr/>
          <p:nvPr/>
        </p:nvSpPr>
        <p:spPr>
          <a:xfrm rot="5400000">
            <a:off x="6820539" y="4509223"/>
            <a:ext cx="830250" cy="865514"/>
          </a:xfrm>
          <a:prstGeom prst="down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19" name="Down Arrow 18"/>
          <p:cNvSpPr/>
          <p:nvPr/>
        </p:nvSpPr>
        <p:spPr>
          <a:xfrm rot="5400000">
            <a:off x="6820539" y="5526664"/>
            <a:ext cx="830250" cy="865514"/>
          </a:xfrm>
          <a:prstGeom prst="down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0" name="Text Box 9"/>
          <p:cNvSpPr txBox="1">
            <a:spLocks noChangeArrowheads="1"/>
          </p:cNvSpPr>
          <p:nvPr/>
        </p:nvSpPr>
        <p:spPr bwMode="auto">
          <a:xfrm>
            <a:off x="7493356" y="2461969"/>
            <a:ext cx="3898332" cy="830997"/>
          </a:xfrm>
          <a:prstGeom prst="rect">
            <a:avLst/>
          </a:prstGeom>
          <a:solidFill>
            <a:schemeClr val="accent2">
              <a:lumMod val="40000"/>
              <a:lumOff val="60000"/>
            </a:schemeClr>
          </a:solidFill>
          <a:ln w="9525">
            <a:solidFill>
              <a:srgbClr val="23236B"/>
            </a:solidFill>
            <a:prstDash val="sysDot"/>
            <a:miter lim="800000"/>
            <a:headEnd/>
            <a:tailEnd/>
          </a:ln>
          <a:effec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lvl="0" algn="ctr" eaLnBrk="1" hangingPunct="1">
              <a:defRPr/>
            </a:pPr>
            <a:r>
              <a:rPr lang="ar-BH" sz="4800" b="1" kern="0" dirty="0">
                <a:cs typeface="Times New Roman"/>
              </a:rPr>
              <a:t>ك</a:t>
            </a:r>
            <a:r>
              <a:rPr lang="ar-SA" sz="4800" b="1" kern="0" dirty="0">
                <a:cs typeface="Times New Roman"/>
              </a:rPr>
              <a:t>ُ</a:t>
            </a:r>
            <a:r>
              <a:rPr lang="ar-BH" sz="4800" b="1" kern="0" dirty="0">
                <a:cs typeface="Times New Roman"/>
              </a:rPr>
              <a:t>نيته</a:t>
            </a:r>
          </a:p>
        </p:txBody>
      </p:sp>
      <p:sp>
        <p:nvSpPr>
          <p:cNvPr id="21" name="Text Box 9"/>
          <p:cNvSpPr txBox="1">
            <a:spLocks noChangeArrowheads="1"/>
          </p:cNvSpPr>
          <p:nvPr/>
        </p:nvSpPr>
        <p:spPr bwMode="auto">
          <a:xfrm>
            <a:off x="177642" y="2585079"/>
            <a:ext cx="6964050" cy="584775"/>
          </a:xfrm>
          <a:prstGeom prst="rect">
            <a:avLst/>
          </a:prstGeom>
          <a:solidFill>
            <a:schemeClr val="accent2">
              <a:lumMod val="40000"/>
              <a:lumOff val="60000"/>
            </a:schemeClr>
          </a:solidFill>
          <a:ln w="9525">
            <a:solidFill>
              <a:srgbClr val="23236B"/>
            </a:solidFill>
            <a:prstDash val="sysDot"/>
            <a:miter lim="800000"/>
            <a:headEnd/>
            <a:tailEnd/>
          </a:ln>
          <a:effec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rtl="1" eaLnBrk="1" hangingPunct="1">
              <a:defRPr/>
            </a:pPr>
            <a:r>
              <a:rPr lang="ar-SA" sz="3200" kern="0" dirty="0">
                <a:solidFill>
                  <a:prstClr val="black"/>
                </a:solidFill>
                <a:latin typeface="Calibri"/>
                <a:cs typeface="Times New Roman"/>
              </a:rPr>
              <a:t>  </a:t>
            </a:r>
            <a:r>
              <a:rPr lang="ar-BH" sz="3200" kern="0" dirty="0">
                <a:solidFill>
                  <a:prstClr val="black"/>
                </a:solidFill>
                <a:latin typeface="Calibri"/>
                <a:cs typeface="Times New Roman"/>
              </a:rPr>
              <a:t>ك</a:t>
            </a:r>
            <a:r>
              <a:rPr lang="ar-SA" sz="3200" kern="0" dirty="0">
                <a:solidFill>
                  <a:prstClr val="black"/>
                </a:solidFill>
                <a:latin typeface="Calibri"/>
                <a:cs typeface="Times New Roman"/>
              </a:rPr>
              <a:t>َ</a:t>
            </a:r>
            <a:r>
              <a:rPr lang="ar-BH" sz="3200" kern="0" dirty="0">
                <a:solidFill>
                  <a:prstClr val="black"/>
                </a:solidFill>
                <a:latin typeface="Calibri"/>
                <a:cs typeface="Times New Roman"/>
              </a:rPr>
              <a:t>ن</a:t>
            </a:r>
            <a:r>
              <a:rPr lang="ar-SA" sz="3200" kern="0" dirty="0">
                <a:solidFill>
                  <a:prstClr val="black"/>
                </a:solidFill>
                <a:latin typeface="Calibri"/>
                <a:cs typeface="Times New Roman"/>
              </a:rPr>
              <a:t>ّ</a:t>
            </a:r>
            <a:r>
              <a:rPr lang="ar-BH" sz="3200" kern="0" dirty="0">
                <a:solidFill>
                  <a:prstClr val="black"/>
                </a:solidFill>
                <a:latin typeface="Calibri"/>
                <a:cs typeface="Times New Roman"/>
              </a:rPr>
              <a:t>اه النبي </a:t>
            </a:r>
            <a:r>
              <a:rPr lang="ar-BH" sz="2500" b="1" kern="0" dirty="0">
                <a:solidFill>
                  <a:prstClr val="black"/>
                </a:solidFill>
                <a:latin typeface="Calibri"/>
                <a:cs typeface="Times New Roman"/>
              </a:rPr>
              <a:t>ﷺ </a:t>
            </a:r>
            <a:r>
              <a:rPr lang="ar-BH" sz="3200" kern="0" dirty="0">
                <a:solidFill>
                  <a:prstClr val="black"/>
                </a:solidFill>
                <a:latin typeface="Calibri"/>
                <a:cs typeface="Times New Roman"/>
              </a:rPr>
              <a:t>بأبي هريرة لما رآه يحمل هرة في </a:t>
            </a:r>
            <a:r>
              <a:rPr lang="ar-BH" sz="3200" kern="0" dirty="0" smtClean="0">
                <a:solidFill>
                  <a:prstClr val="black"/>
                </a:solidFill>
                <a:latin typeface="Calibri"/>
                <a:cs typeface="Times New Roman"/>
              </a:rPr>
              <a:t>كُمِّه</a:t>
            </a:r>
            <a:endParaRPr lang="ar-BH" sz="3200" kern="0" dirty="0">
              <a:solidFill>
                <a:prstClr val="black"/>
              </a:solidFill>
              <a:latin typeface="Calibri"/>
              <a:cs typeface="Times New Roman"/>
            </a:endParaRPr>
          </a:p>
        </p:txBody>
      </p:sp>
      <p:sp>
        <p:nvSpPr>
          <p:cNvPr id="22" name="Down Arrow 21"/>
          <p:cNvSpPr/>
          <p:nvPr/>
        </p:nvSpPr>
        <p:spPr>
          <a:xfrm rot="5400000">
            <a:off x="6807660" y="2461462"/>
            <a:ext cx="830250" cy="865514"/>
          </a:xfrm>
          <a:prstGeom prst="down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Tree>
    <p:extLst>
      <p:ext uri="{BB962C8B-B14F-4D97-AF65-F5344CB8AC3E}">
        <p14:creationId xmlns:p14="http://schemas.microsoft.com/office/powerpoint/2010/main" val="1581915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fill="hold"/>
                                        <p:tgtEl>
                                          <p:spTgt spid="16"/>
                                        </p:tgtEl>
                                        <p:attrNameLst>
                                          <p:attrName>ppt_x</p:attrName>
                                        </p:attrNameLst>
                                      </p:cBhvr>
                                      <p:tavLst>
                                        <p:tav tm="0">
                                          <p:val>
                                            <p:strVal val="1+#ppt_w/2"/>
                                          </p:val>
                                        </p:tav>
                                        <p:tav tm="100000">
                                          <p:val>
                                            <p:strVal val="#ppt_x"/>
                                          </p:val>
                                        </p:tav>
                                      </p:tavLst>
                                    </p:anim>
                                    <p:anim calcmode="lin" valueType="num">
                                      <p:cBhvr additive="base">
                                        <p:cTn id="13"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down)">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ipe(down)">
                                      <p:cBhvr>
                                        <p:cTn id="23" dur="5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grpId="0" nodeType="clickEffect">
                                  <p:stCondLst>
                                    <p:cond delay="0"/>
                                  </p:stCondLst>
                                  <p:childTnLst>
                                    <p:set>
                                      <p:cBhvr>
                                        <p:cTn id="27" dur="1" fill="hold">
                                          <p:stCondLst>
                                            <p:cond delay="0"/>
                                          </p:stCondLst>
                                        </p:cTn>
                                        <p:tgtEl>
                                          <p:spTgt spid="22"/>
                                        </p:tgtEl>
                                        <p:attrNameLst>
                                          <p:attrName>style.visibility</p:attrName>
                                        </p:attrNameLst>
                                      </p:cBhvr>
                                      <p:to>
                                        <p:strVal val="visible"/>
                                      </p:to>
                                    </p:set>
                                    <p:anim calcmode="lin" valueType="num">
                                      <p:cBhvr additive="base">
                                        <p:cTn id="28" dur="500" fill="hold"/>
                                        <p:tgtEl>
                                          <p:spTgt spid="22"/>
                                        </p:tgtEl>
                                        <p:attrNameLst>
                                          <p:attrName>ppt_x</p:attrName>
                                        </p:attrNameLst>
                                      </p:cBhvr>
                                      <p:tavLst>
                                        <p:tav tm="0">
                                          <p:val>
                                            <p:strVal val="1+#ppt_w/2"/>
                                          </p:val>
                                        </p:tav>
                                        <p:tav tm="100000">
                                          <p:val>
                                            <p:strVal val="#ppt_x"/>
                                          </p:val>
                                        </p:tav>
                                      </p:tavLst>
                                    </p:anim>
                                    <p:anim calcmode="lin" valueType="num">
                                      <p:cBhvr additive="base">
                                        <p:cTn id="29"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wipe(down)">
                                      <p:cBhvr>
                                        <p:cTn id="34" dur="500"/>
                                        <p:tgtEl>
                                          <p:spTgt spid="21"/>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down)">
                                      <p:cBhvr>
                                        <p:cTn id="39" dur="5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2" fill="hold" grpId="0" nodeType="clickEffect">
                                  <p:stCondLst>
                                    <p:cond delay="0"/>
                                  </p:stCondLst>
                                  <p:childTnLst>
                                    <p:set>
                                      <p:cBhvr>
                                        <p:cTn id="43" dur="1" fill="hold">
                                          <p:stCondLst>
                                            <p:cond delay="0"/>
                                          </p:stCondLst>
                                        </p:cTn>
                                        <p:tgtEl>
                                          <p:spTgt spid="17"/>
                                        </p:tgtEl>
                                        <p:attrNameLst>
                                          <p:attrName>style.visibility</p:attrName>
                                        </p:attrNameLst>
                                      </p:cBhvr>
                                      <p:to>
                                        <p:strVal val="visible"/>
                                      </p:to>
                                    </p:set>
                                    <p:anim calcmode="lin" valueType="num">
                                      <p:cBhvr additive="base">
                                        <p:cTn id="44" dur="500" fill="hold"/>
                                        <p:tgtEl>
                                          <p:spTgt spid="17"/>
                                        </p:tgtEl>
                                        <p:attrNameLst>
                                          <p:attrName>ppt_x</p:attrName>
                                        </p:attrNameLst>
                                      </p:cBhvr>
                                      <p:tavLst>
                                        <p:tav tm="0">
                                          <p:val>
                                            <p:strVal val="1+#ppt_w/2"/>
                                          </p:val>
                                        </p:tav>
                                        <p:tav tm="100000">
                                          <p:val>
                                            <p:strVal val="#ppt_x"/>
                                          </p:val>
                                        </p:tav>
                                      </p:tavLst>
                                    </p:anim>
                                    <p:anim calcmode="lin" valueType="num">
                                      <p:cBhvr additive="base">
                                        <p:cTn id="45"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wipe(down)">
                                      <p:cBhvr>
                                        <p:cTn id="50" dur="500"/>
                                        <p:tgtEl>
                                          <p:spTgt spid="13"/>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wipe(down)">
                                      <p:cBhvr>
                                        <p:cTn id="55" dur="500"/>
                                        <p:tgtEl>
                                          <p:spTgt spid="8"/>
                                        </p:tgtEl>
                                      </p:cBhvr>
                                    </p:animEffect>
                                  </p:childTnLst>
                                </p:cTn>
                              </p:par>
                            </p:childTnLst>
                          </p:cTn>
                        </p:par>
                      </p:childTnLst>
                    </p:cTn>
                  </p:par>
                  <p:par>
                    <p:cTn id="56" fill="hold">
                      <p:stCondLst>
                        <p:cond delay="indefinite"/>
                      </p:stCondLst>
                      <p:childTnLst>
                        <p:par>
                          <p:cTn id="57" fill="hold">
                            <p:stCondLst>
                              <p:cond delay="0"/>
                            </p:stCondLst>
                            <p:childTnLst>
                              <p:par>
                                <p:cTn id="58" presetID="2" presetClass="entr" presetSubtype="2" fill="hold" grpId="0" nodeType="clickEffect">
                                  <p:stCondLst>
                                    <p:cond delay="0"/>
                                  </p:stCondLst>
                                  <p:childTnLst>
                                    <p:set>
                                      <p:cBhvr>
                                        <p:cTn id="59" dur="1" fill="hold">
                                          <p:stCondLst>
                                            <p:cond delay="0"/>
                                          </p:stCondLst>
                                        </p:cTn>
                                        <p:tgtEl>
                                          <p:spTgt spid="18"/>
                                        </p:tgtEl>
                                        <p:attrNameLst>
                                          <p:attrName>style.visibility</p:attrName>
                                        </p:attrNameLst>
                                      </p:cBhvr>
                                      <p:to>
                                        <p:strVal val="visible"/>
                                      </p:to>
                                    </p:set>
                                    <p:anim calcmode="lin" valueType="num">
                                      <p:cBhvr additive="base">
                                        <p:cTn id="60" dur="500" fill="hold"/>
                                        <p:tgtEl>
                                          <p:spTgt spid="18"/>
                                        </p:tgtEl>
                                        <p:attrNameLst>
                                          <p:attrName>ppt_x</p:attrName>
                                        </p:attrNameLst>
                                      </p:cBhvr>
                                      <p:tavLst>
                                        <p:tav tm="0">
                                          <p:val>
                                            <p:strVal val="1+#ppt_w/2"/>
                                          </p:val>
                                        </p:tav>
                                        <p:tav tm="100000">
                                          <p:val>
                                            <p:strVal val="#ppt_x"/>
                                          </p:val>
                                        </p:tav>
                                      </p:tavLst>
                                    </p:anim>
                                    <p:anim calcmode="lin" valueType="num">
                                      <p:cBhvr additive="base">
                                        <p:cTn id="61"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wipe(down)">
                                      <p:cBhvr>
                                        <p:cTn id="66" dur="500"/>
                                        <p:tgtEl>
                                          <p:spTgt spid="14"/>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grpId="0" nodeType="clickEffect">
                                  <p:stCondLst>
                                    <p:cond delay="0"/>
                                  </p:stCondLst>
                                  <p:childTnLst>
                                    <p:set>
                                      <p:cBhvr>
                                        <p:cTn id="70" dur="1" fill="hold">
                                          <p:stCondLst>
                                            <p:cond delay="0"/>
                                          </p:stCondLst>
                                        </p:cTn>
                                        <p:tgtEl>
                                          <p:spTgt spid="10"/>
                                        </p:tgtEl>
                                        <p:attrNameLst>
                                          <p:attrName>style.visibility</p:attrName>
                                        </p:attrNameLst>
                                      </p:cBhvr>
                                      <p:to>
                                        <p:strVal val="visible"/>
                                      </p:to>
                                    </p:set>
                                    <p:animEffect transition="in" filter="wipe(down)">
                                      <p:cBhvr>
                                        <p:cTn id="71" dur="500"/>
                                        <p:tgtEl>
                                          <p:spTgt spid="10"/>
                                        </p:tgtEl>
                                      </p:cBhvr>
                                    </p:animEffect>
                                  </p:childTnLst>
                                </p:cTn>
                              </p:par>
                            </p:childTnLst>
                          </p:cTn>
                        </p:par>
                      </p:childTnLst>
                    </p:cTn>
                  </p:par>
                  <p:par>
                    <p:cTn id="72" fill="hold">
                      <p:stCondLst>
                        <p:cond delay="indefinite"/>
                      </p:stCondLst>
                      <p:childTnLst>
                        <p:par>
                          <p:cTn id="73" fill="hold">
                            <p:stCondLst>
                              <p:cond delay="0"/>
                            </p:stCondLst>
                            <p:childTnLst>
                              <p:par>
                                <p:cTn id="74" presetID="2" presetClass="entr" presetSubtype="2" fill="hold" grpId="0" nodeType="clickEffect">
                                  <p:stCondLst>
                                    <p:cond delay="0"/>
                                  </p:stCondLst>
                                  <p:childTnLst>
                                    <p:set>
                                      <p:cBhvr>
                                        <p:cTn id="75" dur="1" fill="hold">
                                          <p:stCondLst>
                                            <p:cond delay="0"/>
                                          </p:stCondLst>
                                        </p:cTn>
                                        <p:tgtEl>
                                          <p:spTgt spid="19"/>
                                        </p:tgtEl>
                                        <p:attrNameLst>
                                          <p:attrName>style.visibility</p:attrName>
                                        </p:attrNameLst>
                                      </p:cBhvr>
                                      <p:to>
                                        <p:strVal val="visible"/>
                                      </p:to>
                                    </p:set>
                                    <p:anim calcmode="lin" valueType="num">
                                      <p:cBhvr additive="base">
                                        <p:cTn id="76" dur="500" fill="hold"/>
                                        <p:tgtEl>
                                          <p:spTgt spid="19"/>
                                        </p:tgtEl>
                                        <p:attrNameLst>
                                          <p:attrName>ppt_x</p:attrName>
                                        </p:attrNameLst>
                                      </p:cBhvr>
                                      <p:tavLst>
                                        <p:tav tm="0">
                                          <p:val>
                                            <p:strVal val="1+#ppt_w/2"/>
                                          </p:val>
                                        </p:tav>
                                        <p:tav tm="100000">
                                          <p:val>
                                            <p:strVal val="#ppt_x"/>
                                          </p:val>
                                        </p:tav>
                                      </p:tavLst>
                                    </p:anim>
                                    <p:anim calcmode="lin" valueType="num">
                                      <p:cBhvr additive="base">
                                        <p:cTn id="77"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grpId="0" nodeType="clickEffect">
                                  <p:stCondLst>
                                    <p:cond delay="0"/>
                                  </p:stCondLst>
                                  <p:childTnLst>
                                    <p:set>
                                      <p:cBhvr>
                                        <p:cTn id="81" dur="1" fill="hold">
                                          <p:stCondLst>
                                            <p:cond delay="0"/>
                                          </p:stCondLst>
                                        </p:cTn>
                                        <p:tgtEl>
                                          <p:spTgt spid="15"/>
                                        </p:tgtEl>
                                        <p:attrNameLst>
                                          <p:attrName>style.visibility</p:attrName>
                                        </p:attrNameLst>
                                      </p:cBhvr>
                                      <p:to>
                                        <p:strVal val="visible"/>
                                      </p:to>
                                    </p:set>
                                    <p:animEffect transition="in" filter="wipe(down)">
                                      <p:cBhvr>
                                        <p:cTn id="8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12442" y="455278"/>
            <a:ext cx="10515600" cy="1325563"/>
          </a:xfrm>
        </p:spPr>
        <p:txBody>
          <a:bodyPr>
            <a:normAutofit/>
          </a:bodyPr>
          <a:lstStyle/>
          <a:p>
            <a:pPr lvl="0" algn="ctr" rtl="1">
              <a:spcBef>
                <a:spcPts val="1000"/>
              </a:spcBef>
            </a:pPr>
            <a:r>
              <a:rPr lang="ar-BH" sz="7200" b="1" dirty="0">
                <a:solidFill>
                  <a:srgbClr val="C00000"/>
                </a:solidFill>
                <a:latin typeface="Traditional Arabic" panose="02020603050405020304" pitchFamily="18" charset="-78"/>
                <a:ea typeface="+mn-ea"/>
              </a:rPr>
              <a:t>معاني المفردات</a:t>
            </a:r>
            <a:endParaRPr lang="ar-BH" sz="4000" dirty="0"/>
          </a:p>
        </p:txBody>
      </p:sp>
      <p:graphicFrame>
        <p:nvGraphicFramePr>
          <p:cNvPr id="11" name="Table 10"/>
          <p:cNvGraphicFramePr>
            <a:graphicFrameLocks noGrp="1"/>
          </p:cNvGraphicFramePr>
          <p:nvPr>
            <p:extLst>
              <p:ext uri="{D42A27DB-BD31-4B8C-83A1-F6EECF244321}">
                <p14:modId xmlns:p14="http://schemas.microsoft.com/office/powerpoint/2010/main" val="326012104"/>
              </p:ext>
            </p:extLst>
          </p:nvPr>
        </p:nvGraphicFramePr>
        <p:xfrm>
          <a:off x="806889" y="2909507"/>
          <a:ext cx="10721009" cy="1981200"/>
        </p:xfrm>
        <a:graphic>
          <a:graphicData uri="http://schemas.openxmlformats.org/drawingml/2006/table">
            <a:tbl>
              <a:tblPr rtl="1" firstRow="1" bandRow="1">
                <a:tableStyleId>{8A107856-5554-42FB-B03E-39F5DBC370BA}</a:tableStyleId>
              </a:tblPr>
              <a:tblGrid>
                <a:gridCol w="3361200">
                  <a:extLst>
                    <a:ext uri="{9D8B030D-6E8A-4147-A177-3AD203B41FA5}">
                      <a16:colId xmlns:a16="http://schemas.microsoft.com/office/drawing/2014/main" val="20000"/>
                    </a:ext>
                  </a:extLst>
                </a:gridCol>
                <a:gridCol w="7359809">
                  <a:extLst>
                    <a:ext uri="{9D8B030D-6E8A-4147-A177-3AD203B41FA5}">
                      <a16:colId xmlns:a16="http://schemas.microsoft.com/office/drawing/2014/main" val="20001"/>
                    </a:ext>
                  </a:extLst>
                </a:gridCol>
              </a:tblGrid>
              <a:tr h="480794">
                <a:tc>
                  <a:txBody>
                    <a:bodyPr/>
                    <a:lstStyle/>
                    <a:p>
                      <a:pPr algn="ctr" rtl="1"/>
                      <a:r>
                        <a:rPr lang="ar-BH" sz="4800" dirty="0">
                          <a:solidFill>
                            <a:srgbClr val="C00000"/>
                          </a:solidFill>
                        </a:rPr>
                        <a:t>الكلمة</a:t>
                      </a:r>
                    </a:p>
                  </a:txBody>
                  <a:tcPr>
                    <a:cell3D prstMaterial="dkEdge">
                      <a:bevel/>
                      <a:lightRig rig="flood" dir="t"/>
                    </a:cell3D>
                  </a:tcPr>
                </a:tc>
                <a:tc>
                  <a:txBody>
                    <a:bodyPr/>
                    <a:lstStyle/>
                    <a:p>
                      <a:pPr algn="ctr" rtl="1"/>
                      <a:r>
                        <a:rPr lang="ar-BH" sz="4800" dirty="0">
                          <a:solidFill>
                            <a:srgbClr val="C00000"/>
                          </a:solidFill>
                        </a:rPr>
                        <a:t>معناها</a:t>
                      </a:r>
                    </a:p>
                  </a:txBody>
                  <a:tcPr>
                    <a:cell3D prstMaterial="dkEdge">
                      <a:bevel/>
                      <a:lightRig rig="flood" dir="t"/>
                    </a:cell3D>
                  </a:tcPr>
                </a:tc>
                <a:extLst>
                  <a:ext uri="{0D108BD9-81ED-4DB2-BD59-A6C34878D82A}">
                    <a16:rowId xmlns:a16="http://schemas.microsoft.com/office/drawing/2014/main" val="10000"/>
                  </a:ext>
                </a:extLst>
              </a:tr>
              <a:tr h="480794">
                <a:tc>
                  <a:txBody>
                    <a:bodyPr/>
                    <a:lstStyle/>
                    <a:p>
                      <a:pPr algn="ctr" rtl="1"/>
                      <a:r>
                        <a:rPr lang="ar-BH" sz="3200" b="1" dirty="0"/>
                        <a:t>لبِنة</a:t>
                      </a:r>
                    </a:p>
                  </a:txBody>
                  <a:tcPr>
                    <a:cell3D prstMaterial="dkEdge">
                      <a:bevel/>
                      <a:lightRig rig="flood" dir="t"/>
                    </a:cell3D>
                  </a:tcPr>
                </a:tc>
                <a:tc>
                  <a:txBody>
                    <a:bodyPr/>
                    <a:lstStyle/>
                    <a:p>
                      <a:pPr algn="ctr" rtl="1"/>
                      <a:r>
                        <a:rPr lang="ar-BH" sz="3200" b="1" dirty="0"/>
                        <a:t>اللبِنة:</a:t>
                      </a:r>
                      <a:r>
                        <a:rPr lang="ar-BH" sz="3200" b="1" baseline="0" dirty="0"/>
                        <a:t> </a:t>
                      </a:r>
                      <a:r>
                        <a:rPr lang="ar-BH" sz="3200" b="1" dirty="0"/>
                        <a:t>واحدةُ اللَّبِن، وهو المضروب من الطين، يُبنى به</a:t>
                      </a:r>
                    </a:p>
                  </a:txBody>
                  <a:tcPr>
                    <a:cell3D prstMaterial="dkEdge">
                      <a:bevel/>
                      <a:lightRig rig="flood" dir="t"/>
                    </a:cell3D>
                  </a:tcPr>
                </a:tc>
                <a:extLst>
                  <a:ext uri="{0D108BD9-81ED-4DB2-BD59-A6C34878D82A}">
                    <a16:rowId xmlns:a16="http://schemas.microsoft.com/office/drawing/2014/main" val="10001"/>
                  </a:ext>
                </a:extLst>
              </a:tr>
              <a:tr h="480794">
                <a:tc>
                  <a:txBody>
                    <a:bodyPr/>
                    <a:lstStyle/>
                    <a:p>
                      <a:pPr algn="ctr" rtl="1"/>
                      <a:r>
                        <a:rPr lang="ar-BH" sz="3200" b="1" dirty="0"/>
                        <a:t>خاتم</a:t>
                      </a:r>
                      <a:r>
                        <a:rPr lang="ar-BH" sz="3200" b="1" baseline="0" dirty="0"/>
                        <a:t> النبيين</a:t>
                      </a:r>
                      <a:endParaRPr lang="ar-BH" sz="3200" b="1" dirty="0"/>
                    </a:p>
                  </a:txBody>
                  <a:tcPr>
                    <a:cell3D prstMaterial="dkEdge">
                      <a:bevel/>
                      <a:lightRig rig="flood" dir="t"/>
                    </a:cell3D>
                  </a:tcPr>
                </a:tc>
                <a:tc>
                  <a:txBody>
                    <a:bodyPr/>
                    <a:lstStyle/>
                    <a:p>
                      <a:pPr algn="ctr" rtl="1"/>
                      <a:r>
                        <a:rPr lang="ar-BH" sz="3200" b="1" dirty="0"/>
                        <a:t>آخرهم، لا نبي بعده</a:t>
                      </a:r>
                    </a:p>
                  </a:txBody>
                  <a:tcPr>
                    <a:cell3D prstMaterial="dkEdge">
                      <a:bevel/>
                      <a:lightRig rig="flood" dir="t"/>
                    </a:cell3D>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5819151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06400" y="214313"/>
            <a:ext cx="11582400" cy="838200"/>
          </a:xfrm>
        </p:spPr>
        <p:txBody>
          <a:bodyPr>
            <a:noAutofit/>
          </a:bodyPr>
          <a:lstStyle/>
          <a:p>
            <a:pPr algn="ctr" eaLnBrk="1" fontAlgn="auto" hangingPunct="1">
              <a:spcAft>
                <a:spcPts val="0"/>
              </a:spcAft>
              <a:defRPr/>
            </a:pPr>
            <a:r>
              <a:rPr lang="ar-BH" sz="54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نشاط 2</a:t>
            </a:r>
          </a:p>
        </p:txBody>
      </p:sp>
      <p:sp>
        <p:nvSpPr>
          <p:cNvPr id="8" name="Title 3"/>
          <p:cNvSpPr txBox="1">
            <a:spLocks/>
          </p:cNvSpPr>
          <p:nvPr/>
        </p:nvSpPr>
        <p:spPr>
          <a:xfrm>
            <a:off x="5854701" y="5949950"/>
            <a:ext cx="6337300" cy="863600"/>
          </a:xfrm>
          <a:prstGeom prst="rect">
            <a:avLst/>
          </a:prstGeom>
        </p:spPr>
        <p:txBody>
          <a:bodyPr anchor="ctr">
            <a:normAutofit/>
          </a:bodyPr>
          <a:lstStyle>
            <a:lvl1pPr algn="ctr" defTabSz="914400" rtl="1" eaLnBrk="1" latinLnBrk="0" hangingPunct="1">
              <a:spcBef>
                <a:spcPct val="0"/>
              </a:spcBef>
              <a:buNone/>
              <a:defRPr sz="4400" kern="1200">
                <a:solidFill>
                  <a:srgbClr val="FFFFFF"/>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r" fontAlgn="auto">
              <a:spcAft>
                <a:spcPts val="0"/>
              </a:spcAft>
              <a:defRPr/>
            </a:pPr>
            <a:endParaRPr lang="ar-BH" sz="2100" b="1" dirty="0">
              <a:solidFill>
                <a:schemeClr val="tx2"/>
              </a:solidFill>
              <a:effectLst>
                <a:outerShdw blurRad="38100" dist="38100" dir="2700000" algn="tl">
                  <a:srgbClr val="000000">
                    <a:alpha val="43137"/>
                  </a:srgbClr>
                </a:outerShdw>
              </a:effectLst>
            </a:endParaRPr>
          </a:p>
        </p:txBody>
      </p:sp>
      <p:sp>
        <p:nvSpPr>
          <p:cNvPr id="9" name="Title 3"/>
          <p:cNvSpPr txBox="1">
            <a:spLocks/>
          </p:cNvSpPr>
          <p:nvPr/>
        </p:nvSpPr>
        <p:spPr>
          <a:xfrm>
            <a:off x="-431800" y="5949950"/>
            <a:ext cx="6335184" cy="863600"/>
          </a:xfrm>
          <a:prstGeom prst="rect">
            <a:avLst/>
          </a:prstGeom>
        </p:spPr>
        <p:txBody>
          <a:bodyPr anchor="ctr">
            <a:normAutofit/>
          </a:bodyPr>
          <a:lstStyle>
            <a:lvl1pPr algn="ctr" defTabSz="914400" rtl="1" eaLnBrk="1" latinLnBrk="0" hangingPunct="1">
              <a:spcBef>
                <a:spcPct val="0"/>
              </a:spcBef>
              <a:buNone/>
              <a:defRPr sz="4400" kern="1200">
                <a:solidFill>
                  <a:srgbClr val="FFFFFF"/>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fontAlgn="auto">
              <a:spcAft>
                <a:spcPts val="0"/>
              </a:spcAft>
              <a:defRPr/>
            </a:pPr>
            <a:endParaRPr lang="ar-BH" sz="2100" b="1" dirty="0">
              <a:solidFill>
                <a:schemeClr val="tx2"/>
              </a:solidFill>
              <a:effectLst>
                <a:outerShdw blurRad="38100" dist="38100" dir="2700000" algn="tl">
                  <a:srgbClr val="000000">
                    <a:alpha val="43137"/>
                  </a:srgbClr>
                </a:outerShdw>
              </a:effectLst>
            </a:endParaRPr>
          </a:p>
        </p:txBody>
      </p:sp>
      <p:sp>
        <p:nvSpPr>
          <p:cNvPr id="23557" name="AutoShape 4" descr="data:image/jpeg;base64,/9j/4AAQSkZJRgABAQAAAQABAAD/2wCEAAkGBxQTEhQSDxQUFRQXFRYVFBQUFRQUFhQWGBgWFxUUFRQYHCggGRolGxQUITEhJSkrLi4uFx8zODMsNygtLisBCgoKDg0OGxAQGywmICQ4NCwwLTQsLCwvLy8sLCwsLCw0LCwsLCw0LCwsLCwsLCwsLCwtLCwsLCwsLCwsLCwsLP/AABEIAOEA4QMBEQACEQEDEQH/xAAcAAEAAgMBAQEAAAAAAAAAAAAABgcDBAUCCAH/xABCEAABAwICBgcFBQYGAwEAAAABAAIDBBEFIQYSMUFRYQcTInGBkaEyQlKxwRRicpLRIzNTgrLwJENjosLhVIPxFf/EABsBAQACAwEBAAAAAAAAAAAAAAAFBgMEBwIB/8QANxEBAAEDAQYDBgUDBAMAAAAAAAECAwQRBRIhMUFRBiJxE2GRobHRMkKBweEUUvAjMzRygpLx/9oADAMBAAIRAxEAPwC8UBAQEBAQEBAQEBAQEBAQEBAQEBAQEBAQEBAQEBAQEBAQEBAQEBAQEBAQEBAQEBAQEBAQEBAQEBAQEBAQEBAQEBAQEBAQEAlB4MgQBIEHoFB+oCAgICAgICAgICAgICAgICAgICAgEoCAg8SyBouUGk+ougx9cgdcg9snsg3YZQ4c0GRAQEBAQEBAQEBAQEBAQEBAQEBBq4jViNhdv2Ac0EZfi0hOaDqYHXue7VPAoO4g4lXWXceGwdyDWNQg89eg/RMg9CZBnpqvVcD59yDuAoCAgICAgICAgICAgICAgICAgII9js/7TV3AepQcwzjgg3MGm/at55eaDv4hUtYwlzg0kENuQLutkBfaV81eopmeUckSfUL68vHXoP3rkHoTIPQmQehMg3qHS+k6z7NJM1kzNUESdgEkAjVccjkRvWP2tMVbszxbkYF+q1F2mnWme3H5JGDfMLI036gICAgICAgICAgICAgICAgIIfjs1pnjmPkEHLMqDPBO73Nu7v3I+xzR+h0Wq5KkVNfP7DtYDWLyeQGxoWnRYr396uVjytqYsY82MejnGnb+ZSt8kAytfmXG63FbcqqkaHdg3G0cuRQYxUIMgmQehMg9iZBU+kVSJKuZ42F5A/lAb9FE36ta5l0PZVqbePRTPb68XY0a0wqaSwjeXx74nkub/Lvb4LHbyK7fLk2svY+Nlx5o0q7xz/lb+i2mUFaNVp1Jd8TiLnm0+8FJ2cii5y5qRtHY9/CnWqNae8fv2SNZ0SICAgICAgICAgICAgICAgi+k9P+0a74m+o/+hByBTIMjexmg0qzE3OOpG1z3n2WMF3Hw3Dmcl8mdHu3RNc6cvf0hpV1DNEGmqYGvcCbB2sBmcr7L2tfvSnXTi+3YoirSidY7tTrV9Y3ps6DIJ0Hts6DoYVh76kuYx2p2TeS19UkdnLebr5PJ6omIqiZjWOyDY9oBV0l3FvWxj/MiubDi5u0eoUXdx66ePNfNn7Xxr87szu1dp+6PtWlKy0vcUhaQ5pLXDMEEgg8QRsX2JmOMFdFNcbtUaxK29AtPuu1aesIEuxkmwScncHfNSeNlb3lq5qJtrYM2Nb1j8PWO38fRYS3lXEBAQEBAQEBAQEBAQEHiWUNaXOIDQCSTkABtJXyZ04y9U0zVMU0xxlVNZpx9ordUZQC7I77S6/tnvta3ctKjK3runRacrYHsNn+053I80+nWP05pDHUNI2reVRhLOte2MODQ42LuA3+KCZYdhscLbRNA4u2udzLt6GrzjGGNqIzG/bta7e124oKuxKhfDIY5BYjfuI3EHeEGog/blB2sE0dmnINiyP43Ai4+6N/yQWJhuHsgYGRjLeTtceJKDaIQQjS/o+iqNaWlAim22GUch+8AOyeY45rTv4lNfGnhKxbL2/dxpi3e81Hzj0+3wU/W0b4XujmaWPabOa4WI/vioqqmaZ0lf7N6i9RFdudYnqwA8F8e5iJ4SuXo30v+0s+z1B/bMHZcT+9aP8AkN/nxUti5G/G7PNz7b2yP6Wv21qPJPyn7dk6W4rggICAgICAgICAgICCs+lnSWwFFEcyA6YjhuZ47T4KPzb35I/VcPDOzdZ/qrkcuFP3+yrWm2Y2qNXSYiY0lMcPxBz42uvyPeNv981OWLntKIqcs2rh/wBJlVW45c49J5fZ06OqzWZHJVhmNvaAL6w4O+hQdVukA3sN+RFkHKxupFQADGBY3DibkcR3IOS3DW8EGZmHt4BB3KTFZW5Os4cxY+YQdukrGv2ZHgUGyg/EFd9LH2QxjrD/AIofuwyxcRwk+73+C0c32enHmtXhn+si55I/05568v09/wDkqlUWvbPQ1b4ZGSxHVewhzTzH0XqmqaZ1hiv2KL9ubdccJfQmjWMtq6dk7Mrizm/C8ZOb5+hCnLVyLlMVQ5VnYleJfqtVdPnHSXUWRqCAgICAgICAgICDTxevbBDJM/Yxpd322DxNh4rzXVFFM1Sz4tirIvU2qeczo+dMQrHTSPlkN3PcXHxOzu3KAqqmqdZdZsWabNum3RyiNHrCsPfUTMhiF3PcGjgOLjyAufBerdE11RTDFm5VGLZqu19Pn2heTtEIPs0dO3s9WOy8Aaxcfac7jc5lTtFEUUxTDlWRkV5F2q7XPGUKxbA5qU3e3WZukbct8fhPevTC80tag7FPVAoNuOUFBsNaEGRjEGQNQfjp9TPYgkUNQCwPJABFyTkBxzR9iJmdIV5ph0kBt4qAhzthm2tH4OJ57FH38yI4UfFbdleG5r0uZXCP7ev6/ZVs87nuL5HFziblziSSeZKjZmZnWV1ot00UxTTGkQxo9CCedEuN9VUGmeexN7PKRouPMXHeGrewrulW5PVVvE+F7SzGRTzp4T6T9p+q41KKGICAgICAgICAgIK86YsT1YIqdpzkdrO/CzYPzEflWjnV6UxT3Wrwri796q9P5Y0j1n+PqqNRa9rO6HMH/eVbh/pR+heR6DzUlg2+E1qR4pzN6unHp5Rxn16LRUgqLy9gIIcAQciDmD3hBCtIdDNslHkdpi3fyHd3IIvTTOa7VcCCDYgixB4EIO3SyIOlE5BsMcgygoONpNWCJjXOIAvmTwtuG8rxcuU0RrU2cXDvZVe5ajWflHqgWkGl81QwQsJZAPdGRfv7ZHy+aib+TVc4Rwh0DZew7WHG/V5q+/b0+6NrWTjbwzDZaiQRQML3ncNw4uOwDmV7t26q50pauXmWcWjfuzpHzn0hbmi3R3DAzWqg2aVzSDldkdwQdQHac/aPhZSlrEpojjxlQ9obfv5Ff+nO7THKOs+v2VPjuGmnqJIHe44gHiNrT5EKLuUblU0r7hZMZNim7HWP/rVpah0b2yMNnMcHNPMG4+S801TTMTDLftU3rdVurlMaPpHDqsTRRys2PY148RdWCmdY1hyK7bm3XNFXOJ0+DZX1jEBAQEBAQEBAQUh0q1nWV7m3yjYxncbax/qUPmVa3NOzo3huz7PCir+6Zn9v2Q9aqfl9CaGYf1FFBHbPqw534ndo/NT1qndoiHJtoX5v5NdzvM/B21kaYgII7pbg7ZGGZotIwXJHvNG0Hu2oIpTXCDqQPQbLXIOLpDpVHTAtbZ8u5o2N/Ed3ctW/lU2+EcZTuy9hXsvz1+Wjv1n0VtimJyTv15nax3Dc0cGjcoqu5VXOtS/4uHZxaNy1GkfX1aa8NlJtEtDJq0h37uHfKRt5MHvH0WzYxarnGeEILam3bOJE0Ueavt0j1XNgOBQ0kfV07LfE45veeLnb1LUW6aI0pUDKy72VXv3Z1n6ejpr21lQ9MWH6tRFMB+8YWu72f9H0UXnUaVRV3XvwrkTVYrtT+Wdfir5aK1Lx6LawyYewE3Mbnx+AN2+jgPBTOJVrahzTxBZi3nV6ddJ+P8pctlCiAgICAgICAgIPnjTGbXrql3+s8flOr9FBX51uVOrbKo3MK1Huj58XNoo9aRjfie1vmQPqvFuNaohsZde5Yrq7RP0fS8bbAAbgB5KwOQzOr0gICDzK24IO8EIK8EViRzQZesDQS4gAC5JyA7yvkzERrL3RbquVRTRGsz0RHH9MCbx0psNhk3n8A3Dmo2/mTPlo+K7bK8OU29LuTxn+3pHr3Q9zrm5zO8laC2RGnCBjCSA0Ek5AAEkngANq+xEzOkPFy5TbpmqudIjql2imjrC9slUNYXuItx/H+ikrGHEca/gpO1fEdVzW3i8I/u6z6dl2U+rqt1AA22QAsAOAC31UmZnjLIj4IIB0x096WN/wy/1NP6BaWdHkiVn8K3NMmqnvH0lT6il+Wz0LzXhqGcJGu822/wCKlMGfJMKH4qo0yaKu8fusZbyrCAgICAgICAgIPm/SAWqqi/8AGl/rcoC7+OfV1zBnXGt/9Y+kPGDH/EQX/jR/1tX21+OPV52h/wAW5/1n6PpNTzkogICDxM6zSeAJ9EFc4viUcDdaU5nY0Zud3D6rFdvU241lIYGzb+bXu244dZ6Qr7GsdkqDY9mPcwbO9x3lRN6/Vcnjy7Og7O2TYwqfLGtXWrr/ABDlLAlG1h2Hvmdqxi/EnJreZKy2rNVydIR+ftKxhUb1yePSOsrE0dwOKnAcO1JvkPyaNwUtZsU2o4c3Pdo7Vv51XnnSnpT0/mWkyfq5XsO5xt3Xy9LLOjE/0dxIFoaT3ckHfQEEK6Wz/gf/AGs+q1M3/bWHwx/zf0lSqiHRFpdCo7NV3x/J6k8D8MqP4s/3bfpP1Wat9UhAQEBAQEBAQEHz3pvBqV9SP9Vzvzdr6qDyI0u1OqbIr38K1Pu0+HBx4JNVzXfC4O8jdYqZ0mJbt+jft1U94mH0vSyh7GPGxzWuHiAVYI5OQVU7tUxPRlX15EH4Sgr/AE06QY4g6CktJJm1z/cZuNviPotK/lxTwo5rPsrw7Xf0uZHCnt1n7QqeqqnyOL5HFzjtJ/vJRdVU1TrK9WbNFmiKLcaRDCvjI62FYI6SzpLtZ/ud3cBzW7YxJq418lY2r4iosa28fzVd+kfeUtpA2NoZGA0DcPmeJUnTTFMaQot69cvVzXcnWZdSlmXpjcvSWiIe2QbJAfzNsCPLV80Gvh2JPiIzyQWBgeOBwFzl8kEkQV50y1NqeGP4pCfBo/UrRzqvLELV4Ut6366+0fWVRqLXtb3Q1T2ppn29qWwPJrR9SVK4Mf6cy5/4pr3sumntH3WCt1WhAQEBAQEBAQEFL9LlFqVoktlJG0/zNu0+mr5qJzadLmvd0Lwxf38SaOtM/Xj90IWmsa+ejrEuuoYs+1GOqd3tyHpZTeNXvW4ly/bWN7DMrp6Txj9UmWdFNTE8Sjp4zLO8MYN538gN55Bea66aI1qZsfHu5FyLdqNZlUGmGn8tTeKnvFDsPxyD7x3Dkoq/lTXwp4Qvuy9gWsXS5d81fyj/ADuhS1Fie4IXPcGsBc47ANq9UUTXOlLDkZNvHom5dnSISnDdHhHZ81nP3N91v6lSljEpo41cZULau37uVrbteWj5z/nZuTz2z3cdw4LcV1+QPJQdiiag6+IURlo3ObmYn61vukAO/XwQQ9zEHSwGWxsfDwQWdh0mtG08reWX0QVD0t4j1lW2IHKJlj+J2Z9LKJza9a9OzoPhjG9nizcn80/KOCDrTWRfXR1Q9Th8IO14Mh/nJI/26qnMendtxDlu2L/ts25VHLXT4cElWZGCAgICAgICAgIIN0tYV1tIJmjtQuufwOyd66p8CtPNo3qN7ssnhnK9llTbnlXHzjl+6mVEugp50S431VQ6neexN7PKQbPMXHgFvYVzSrcnqq3ifC9pajIp508J9P4lPdLNMoaMFvtzW7MQOzgXncPVbl7Iptx71a2Zsa9mzryo7/ZTOP49NVya87r/AAsGTWDg0fXaom5dquTrU6FhYFnDo3LUes9ZcxY246eDYHLUHsCzPekPsjkPiPILYs49Vz0RG09s2cKNJ419vv2TrDsKjp22jGZ9p59p36DkFLW7VNuNKXPc3PvZle/dn0jpDHVOWRppe3AR/wDnuiIGu5nWHj1ntDysAggdEzJB2KYIJZoyAWSNOw2v4ghBB66kbHI6M5FpI/T0sg7uimEslbKH3t2bEZFrrk3B8PVBKKuojpKZz3E6kbSczck/qSV5rriimapZ8bHqyLtNqjnL56xCrdNI+V/tPcXHx3KAqqmqZmXWbFmmzbpt08o4MuC4caieKBu2R4b3Da4+DQT4L3ao364pYNoZUY2NXd7Rw9enzfR8MYa0NaLBoAA4ACwCnnJ5mZnWXtHwQEBAQEBAQEBBiq6dsjHRvF2vaWuHEEWK+TETGkvdu5VbriunnHGP0fOuP4W6mqJIH+642PxN913iLKBu0TRVNMusYOVTlWKbtPX69YaMby0hzSQQQQRtBGYIXiJ05NmqmKommqOEkshcS5xJJNyTmSeJKTOvEppimN2mNIeQL5DbsA48kiNSqqKY1meCxdDujh0lpq4FrNrYfecNxeQeyOW3uUjYw/zV/BTtq+I+drF/9vt90uxmNrHCONoaxjWta1osANtgPFSERpyU6qqapmqqdZlw5yvryxYfS9ZPGw7C8X7hmfQILMIQVa+n1JJGfC9w9Sg2oWoJPoq7N45NPz/VBv4tgUNRnK3tDY5pLXeY2+KDPhmHRwM1IhYbSSSSTxJKCrelPScSv+yQm7GG8hGxz9ze4fPuUXmXt6dyF78N7Mm1R/UXI41cvdHf9VfLRWpZ/Q9gXt1jxxji8/2jvMavg5SeDa0jflR/FGdvVxjU9OM+vSPh9VoLfVIQEBAQEBAQEBAQEEH6T9GftEX2iEXliBuBtfHtI7xtHitPLs79O9HOFj8PbT/p7vsbk+Wr5T/KmFEuhCC3ei/A6Tqm1DHCWf3tYW6l2V2tZ/y38tilsS3b3d6OMufeIcvLm9Nm5G7T0iOUx31/bosJbitoZi8t5Hn7x9Mvog5EhQdTRCHWqC74GHzNgPS6CbIK6x2PVqpRxcHeYBQY40Eg0Yk/aEcWn6IJSgr7pD03EIdTUrrzHJ7xsiHAcXH0Wjk5O75aea0bD2JN6Yv348nSO/8AH1VCVFr66ujOBvrJ2wsuAc3v+Bg2u+g5lZrFqblWiO2ptCnCsTcnn0jvL6DoaRkMbIohqsY0NaOACm4iIjSHLrlyq5VNdU6zPFnX14EBAQEBAQEBAQEBAQVH0j6FmNzqqlbeI9qVg/yzmS8fdPoovKxt2d+nkvWwdtRcpjHvT5o5T393r9VeLRWtu4Pi0tNIJad5a4bd4cPhcN4Xu3cqonWlrZeHZyrfs7sax9PRbujHSFBUAMmtDNssT2Hn7rt3cVK2cqmvhPCVB2jsC/ja1W/NT849Y/drzC5JK2kC1JI0Em0Mp7Rvf8TrDub/ANkoJEghWl8NqhrviYPQ2/RBowtQdDDqtkLxJM4MYA67nGw2FeaqopjWWWzYuXqty3TMyjGl/SQ6QGKhuxmwynJzh90e737VHX8yZ4UfFdNl+G6bcxcyeM/29I9e6uiVoLZpo2cOoZJ5GxQtLnuNgB6kncBxXqiia50hr5WVbxrc3Lk6RC99DdGWUMOoLOkdnK/4juA+6Nym7NqLdOkOZbS2hczb3tKuXSO0O+sqPEBAQEBAQEBAQEBAQEH44XFjmN4QidFWab9HZGtPQNuMy+EbRvJj4j7vlwUbkYn5qPgumyPEUTpZyp9Kvv8Af4q1e0gkEWIyIORB3ghR+i4RVExrDNhjbzRDjIwebgslrjXENPOq3ce5PaJ+krgc1Tzk7TqEGfB+kKgjYIXve1zLh143Ea1zexHNYJyKInSUpRsbKrpiqmInX3w6Z6Q6D+NfuY/9F8/qrXdlp2BnT+T5wjOlGnFLKWGLrHFutfs2uDbj3LHObbjk2rfhjMq/FMR+uv0Rmq0zfshYG83do+Wxa9edVP4Y0TGN4Ws08b1U1e6OEI/W18kpvK8uPPYO4bAtOuuqudapWPHxbOPTu2qYiGsvLO6WA4FNVydXTsv8Tjkxg4ud9Nqy2rNVydIaGftKxh0b1yePSOsrt0R0UioWWb25Xe3KRmeTR7reSl7Nmm1GkOdbR2ldzbm9XyjlHSEgWZHCAgICAgICAgICAgICAgICCM6T6E09ZdxHVy7pWb/xt2O+fNa93GouceqX2ftnIw/LE609p/bsr+n0DqaariL2h8QffrWHLK5Gs3a03A5c1q28Wui5GvJP5m3sfJwrlNPCqY00n3+9N5IclJKS5WI5NceAJSX2I1mIUoH3cTxJPmoep0fHjTSG5GteUxb5Mi8sogzUlI+V2pExz3cGgnz4L1RRVXOlMNfIyrOPTvXaoiFhaOdFz3WfXu1G/wAJhBceTnjIeF+8LftYXWv4Kpn+KOdOLH/lP7R9/gs7DsPjgYI4GNYwbA0ep4nmVIU0xTGkKjdu13aprrnWZ6tlfWMQEBAQEBAQEBAQEBAQEBAQEAlByqmsD8hsB80HPqHcEHFxAawI45eeSPsTpOqOv6G5AbsqWEfejcD6ErSqxNeUrLa8QRT+Kj5sjOiSf/yIvyvWOcGZ6t2nxVbpj/bn4vGJdGpgY1759YE2dqstq8MySvsYEdZYrniy5P4LcfrOv2bOGaI0wsXNdIfvuNvyiyz04lqnoi7/AIgzrvDe3Y90fvzTCigjY3Vja1g4NAaPRbEREcIQ9ddVc71czM+936SqD+8bf1X15bCAgICAgICAgICAgICAgICAgICDxKzWaRxBHmgh01FVMNhEXjc5paQfMgoDKSpdl1Lm83FoHzQdjC8ADCHzHXeMwB7LT9Sg7iAg8TRBzS1wBBFiDvQRKuwOWJxMI6xm4AjWbyIO3vQarTUHIQS35tIHmckHe0eopWlz5hq3Fg24J5k2yQdxAQEBAQEBAQEBAQEBAQEBAQEBAQEBAQEBAQEBAQEBAQEBAQEBAQEBAQEBAQEBAQEBAQEBAQEBAQEBAQEBAQEBAQEBAQEBAQEBAQEBAQEBAQEBAQEBAQEBAQEBAQEBAQEBAQEBAQEBAQEBAQEBAQEBAQEBAQEBAQEBAQEBAQEH/9k="/>
          <p:cNvSpPr>
            <a:spLocks noChangeAspect="1" noChangeArrowheads="1"/>
          </p:cNvSpPr>
          <p:nvPr/>
        </p:nvSpPr>
        <p:spPr bwMode="auto">
          <a:xfrm>
            <a:off x="11040533" y="-1531938"/>
            <a:ext cx="4267200" cy="3200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rtl="1"/>
            <a:endParaRPr lang="ar-BH">
              <a:latin typeface="Franklin Gothic Book" pitchFamily="34" charset="0"/>
              <a:cs typeface="Tahoma" pitchFamily="34" charset="0"/>
            </a:endParaRPr>
          </a:p>
        </p:txBody>
      </p:sp>
      <p:sp>
        <p:nvSpPr>
          <p:cNvPr id="11" name="Rounded Rectangle 10"/>
          <p:cNvSpPr/>
          <p:nvPr/>
        </p:nvSpPr>
        <p:spPr>
          <a:xfrm>
            <a:off x="304800" y="954160"/>
            <a:ext cx="11684000" cy="808381"/>
          </a:xfrm>
          <a:prstGeom prst="roundRect">
            <a:avLst/>
          </a:prstGeom>
          <a:solidFill>
            <a:schemeClr val="accent2">
              <a:lumMod val="40000"/>
              <a:lumOff val="6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anchor="ctr"/>
          <a:lstStyle/>
          <a:p>
            <a:pPr marL="63500" indent="-63500" algn="r" rtl="1" fontAlgn="auto">
              <a:spcBef>
                <a:spcPts val="0"/>
              </a:spcBef>
              <a:spcAft>
                <a:spcPts val="0"/>
              </a:spcAft>
              <a:buFont typeface="Wingdings 2"/>
              <a:buNone/>
              <a:defRPr/>
            </a:pPr>
            <a:r>
              <a:rPr lang="ar-BH" sz="3600" b="1" dirty="0">
                <a:solidFill>
                  <a:schemeClr val="tx1"/>
                </a:solidFill>
                <a:latin typeface="Times New Roman" pitchFamily="18" charset="0"/>
                <a:cs typeface="Times New Roman" pitchFamily="18" charset="0"/>
              </a:rPr>
              <a:t>اختر الرقم المناسب من العمود الأول ثم اكتبه أمام ما يناسبه في العمود الثاني:</a:t>
            </a:r>
          </a:p>
        </p:txBody>
      </p:sp>
      <p:graphicFrame>
        <p:nvGraphicFramePr>
          <p:cNvPr id="3" name="Table 2"/>
          <p:cNvGraphicFramePr>
            <a:graphicFrameLocks noGrp="1"/>
          </p:cNvGraphicFramePr>
          <p:nvPr>
            <p:extLst>
              <p:ext uri="{D42A27DB-BD31-4B8C-83A1-F6EECF244321}">
                <p14:modId xmlns:p14="http://schemas.microsoft.com/office/powerpoint/2010/main" val="2509315503"/>
              </p:ext>
            </p:extLst>
          </p:nvPr>
        </p:nvGraphicFramePr>
        <p:xfrm>
          <a:off x="452600" y="1885478"/>
          <a:ext cx="11357110" cy="4451275"/>
        </p:xfrm>
        <a:graphic>
          <a:graphicData uri="http://schemas.openxmlformats.org/drawingml/2006/table">
            <a:tbl>
              <a:tblPr rtl="1" firstRow="1" bandRow="1">
                <a:tableStyleId>{21E4AEA4-8DFA-4A89-87EB-49C32662AFE0}</a:tableStyleId>
              </a:tblPr>
              <a:tblGrid>
                <a:gridCol w="1287332">
                  <a:extLst>
                    <a:ext uri="{9D8B030D-6E8A-4147-A177-3AD203B41FA5}">
                      <a16:colId xmlns:a16="http://schemas.microsoft.com/office/drawing/2014/main" val="20000"/>
                    </a:ext>
                  </a:extLst>
                </a:gridCol>
                <a:gridCol w="3255511">
                  <a:extLst>
                    <a:ext uri="{9D8B030D-6E8A-4147-A177-3AD203B41FA5}">
                      <a16:colId xmlns:a16="http://schemas.microsoft.com/office/drawing/2014/main" val="20001"/>
                    </a:ext>
                  </a:extLst>
                </a:gridCol>
                <a:gridCol w="1721824">
                  <a:extLst>
                    <a:ext uri="{9D8B030D-6E8A-4147-A177-3AD203B41FA5}">
                      <a16:colId xmlns:a16="http://schemas.microsoft.com/office/drawing/2014/main" val="20002"/>
                    </a:ext>
                  </a:extLst>
                </a:gridCol>
                <a:gridCol w="1209559">
                  <a:extLst>
                    <a:ext uri="{9D8B030D-6E8A-4147-A177-3AD203B41FA5}">
                      <a16:colId xmlns:a16="http://schemas.microsoft.com/office/drawing/2014/main" val="20003"/>
                    </a:ext>
                  </a:extLst>
                </a:gridCol>
                <a:gridCol w="3882884">
                  <a:extLst>
                    <a:ext uri="{9D8B030D-6E8A-4147-A177-3AD203B41FA5}">
                      <a16:colId xmlns:a16="http://schemas.microsoft.com/office/drawing/2014/main" val="20004"/>
                    </a:ext>
                  </a:extLst>
                </a:gridCol>
              </a:tblGrid>
              <a:tr h="511407">
                <a:tc>
                  <a:txBody>
                    <a:bodyPr/>
                    <a:lstStyle/>
                    <a:p>
                      <a:pPr algn="ctr" rtl="1"/>
                      <a:r>
                        <a:rPr lang="ar-BH" sz="3200" b="1" dirty="0">
                          <a:latin typeface="Times New Roman" pitchFamily="18" charset="0"/>
                          <a:cs typeface="Times New Roman" pitchFamily="18" charset="0"/>
                        </a:rPr>
                        <a:t>الرقم</a:t>
                      </a:r>
                    </a:p>
                  </a:txBody>
                  <a:tcPr marL="121920" marR="121920" anchor="ctr">
                    <a:cell3D prstMaterial="dkEdge">
                      <a:bevel/>
                      <a:lightRig rig="flood" dir="t"/>
                    </a:cell3D>
                  </a:tcPr>
                </a:tc>
                <a:tc>
                  <a:txBody>
                    <a:bodyPr/>
                    <a:lstStyle/>
                    <a:p>
                      <a:pPr algn="ctr" rtl="1"/>
                      <a:r>
                        <a:rPr lang="ar-BH" sz="3200" b="1" dirty="0">
                          <a:latin typeface="Times New Roman" pitchFamily="18" charset="0"/>
                          <a:cs typeface="Times New Roman" pitchFamily="18" charset="0"/>
                        </a:rPr>
                        <a:t>العمود الأول</a:t>
                      </a:r>
                    </a:p>
                  </a:txBody>
                  <a:tcPr marL="121920" marR="121920" anchor="ctr">
                    <a:cell3D prstMaterial="dkEdge">
                      <a:bevel/>
                      <a:lightRig rig="flood" dir="t"/>
                    </a:cell3D>
                  </a:tcPr>
                </a:tc>
                <a:tc rowSpan="8">
                  <a:txBody>
                    <a:bodyPr/>
                    <a:lstStyle/>
                    <a:p>
                      <a:pPr algn="ctr" rtl="1"/>
                      <a:endParaRPr lang="ar-BH" sz="3200" b="1" dirty="0">
                        <a:latin typeface="Times New Roman" pitchFamily="18" charset="0"/>
                        <a:cs typeface="+mj-cs"/>
                      </a:endParaRPr>
                    </a:p>
                  </a:txBody>
                  <a:tcPr marL="121920" marR="121920" anchor="ctr">
                    <a:cell3D prstMaterial="dkEdge">
                      <a:bevel/>
                      <a:lightRig rig="flood" dir="t"/>
                    </a:cell3D>
                    <a:solidFill>
                      <a:schemeClr val="accent2">
                        <a:lumMod val="40000"/>
                        <a:lumOff val="60000"/>
                      </a:schemeClr>
                    </a:solidFill>
                  </a:tcPr>
                </a:tc>
                <a:tc>
                  <a:txBody>
                    <a:bodyPr/>
                    <a:lstStyle/>
                    <a:p>
                      <a:pPr algn="ctr" rtl="1"/>
                      <a:r>
                        <a:rPr lang="ar-BH" sz="3200" b="1" dirty="0">
                          <a:latin typeface="Times New Roman" pitchFamily="18" charset="0"/>
                          <a:cs typeface="Times New Roman" pitchFamily="18" charset="0"/>
                        </a:rPr>
                        <a:t>الرقم</a:t>
                      </a:r>
                    </a:p>
                  </a:txBody>
                  <a:tcPr marL="121920" marR="121920" anchor="ctr">
                    <a:cell3D prstMaterial="dkEdge">
                      <a:bevel/>
                      <a:lightRig rig="flood" dir="t"/>
                    </a:cell3D>
                  </a:tcPr>
                </a:tc>
                <a:tc>
                  <a:txBody>
                    <a:bodyPr/>
                    <a:lstStyle/>
                    <a:p>
                      <a:pPr algn="ctr" rtl="1"/>
                      <a:r>
                        <a:rPr lang="ar-BH" sz="3200" b="1" dirty="0">
                          <a:latin typeface="Times New Roman" pitchFamily="18" charset="0"/>
                          <a:cs typeface="Times New Roman" pitchFamily="18" charset="0"/>
                        </a:rPr>
                        <a:t>العمود الثاني</a:t>
                      </a:r>
                    </a:p>
                  </a:txBody>
                  <a:tcPr marL="121920" marR="121920" anchor="ctr">
                    <a:cell3D prstMaterial="dkEdge">
                      <a:bevel/>
                      <a:lightRig rig="flood" dir="t"/>
                    </a:cell3D>
                  </a:tcPr>
                </a:tc>
                <a:extLst>
                  <a:ext uri="{0D108BD9-81ED-4DB2-BD59-A6C34878D82A}">
                    <a16:rowId xmlns:a16="http://schemas.microsoft.com/office/drawing/2014/main" val="10000"/>
                  </a:ext>
                </a:extLst>
              </a:tr>
              <a:tr h="511407">
                <a:tc>
                  <a:txBody>
                    <a:bodyPr/>
                    <a:lstStyle/>
                    <a:p>
                      <a:pPr algn="ctr" rtl="1"/>
                      <a:r>
                        <a:rPr lang="ar-BH" sz="2800" b="1" dirty="0">
                          <a:latin typeface="Times New Roman" pitchFamily="18" charset="0"/>
                          <a:cs typeface="+mj-cs"/>
                        </a:rPr>
                        <a:t>1</a:t>
                      </a:r>
                    </a:p>
                  </a:txBody>
                  <a:tcPr marL="121920" marR="121920" anchor="ctr">
                    <a:cell3D prstMaterial="dkEdge">
                      <a:bevel/>
                      <a:lightRig rig="flood" dir="t"/>
                    </a:cell3D>
                  </a:tcPr>
                </a:tc>
                <a:tc>
                  <a:txBody>
                    <a:bodyPr/>
                    <a:lstStyle/>
                    <a:p>
                      <a:pPr algn="ctr" rtl="1"/>
                      <a:r>
                        <a:rPr lang="ar-BH" sz="2800" b="1" dirty="0">
                          <a:cs typeface="+mj-cs"/>
                        </a:rPr>
                        <a:t>اسم راوي</a:t>
                      </a:r>
                      <a:r>
                        <a:rPr lang="ar-BH" sz="2800" b="1" baseline="0" dirty="0">
                          <a:cs typeface="+mj-cs"/>
                        </a:rPr>
                        <a:t> الحديث</a:t>
                      </a:r>
                      <a:endParaRPr lang="ar-BH" sz="2800" b="1" dirty="0">
                        <a:latin typeface="Times New Roman" pitchFamily="18" charset="0"/>
                        <a:cs typeface="+mj-cs"/>
                      </a:endParaRPr>
                    </a:p>
                  </a:txBody>
                  <a:tcPr marL="121920" marR="121920" anchor="ctr">
                    <a:cell3D prstMaterial="dkEdge">
                      <a:bevel/>
                      <a:lightRig rig="flood" dir="t"/>
                    </a:cell3D>
                  </a:tcPr>
                </a:tc>
                <a:tc vMerge="1">
                  <a:txBody>
                    <a:bodyPr/>
                    <a:lstStyle/>
                    <a:p>
                      <a:pPr rtl="1"/>
                      <a:endParaRPr lang="ar-BH"/>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lang="ar-BH" sz="1800" b="1" kern="0" dirty="0">
                        <a:solidFill>
                          <a:schemeClr val="dk1"/>
                        </a:solidFill>
                        <a:latin typeface="+mn-lt"/>
                        <a:ea typeface="+mn-ea"/>
                        <a:cs typeface="+mn-cs"/>
                      </a:endParaRPr>
                    </a:p>
                  </a:txBody>
                  <a:tcPr marL="121920" marR="121920" anchor="ctr">
                    <a:cell3D prstMaterial="dkEdge">
                      <a:bevel/>
                      <a:lightRig rig="flood" dir="t"/>
                    </a:cell3D>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ar-BH" sz="2800" b="1" kern="0" dirty="0">
                          <a:solidFill>
                            <a:schemeClr val="dk1"/>
                          </a:solidFill>
                          <a:latin typeface="+mn-lt"/>
                          <a:ea typeface="+mn-ea"/>
                          <a:cs typeface="+mn-cs"/>
                        </a:rPr>
                        <a:t>سنة 57هـ</a:t>
                      </a:r>
                    </a:p>
                  </a:txBody>
                  <a:tcPr marL="121920" marR="121920" anchor="ctr">
                    <a:cell3D prstMaterial="dkEdge">
                      <a:bevel/>
                      <a:lightRig rig="flood" dir="t"/>
                    </a:cell3D>
                  </a:tcPr>
                </a:tc>
                <a:extLst>
                  <a:ext uri="{0D108BD9-81ED-4DB2-BD59-A6C34878D82A}">
                    <a16:rowId xmlns:a16="http://schemas.microsoft.com/office/drawing/2014/main" val="10001"/>
                  </a:ext>
                </a:extLst>
              </a:tr>
              <a:tr h="511407">
                <a:tc>
                  <a:txBody>
                    <a:bodyPr/>
                    <a:lstStyle/>
                    <a:p>
                      <a:pPr algn="ctr" rtl="1"/>
                      <a:r>
                        <a:rPr lang="ar-BH" sz="2800" b="1" dirty="0">
                          <a:cs typeface="+mj-cs"/>
                        </a:rPr>
                        <a:t>2</a:t>
                      </a:r>
                      <a:endParaRPr lang="ar-BH" sz="2800" b="1" dirty="0">
                        <a:latin typeface="Times New Roman" pitchFamily="18" charset="0"/>
                        <a:cs typeface="+mj-cs"/>
                      </a:endParaRPr>
                    </a:p>
                  </a:txBody>
                  <a:tcPr marL="121920" marR="121920" anchor="ctr">
                    <a:cell3D prstMaterial="dkEdge">
                      <a:bevel/>
                      <a:lightRig rig="flood" dir="t"/>
                    </a:cell3D>
                  </a:tcPr>
                </a:tc>
                <a:tc>
                  <a:txBody>
                    <a:bodyPr/>
                    <a:lstStyle/>
                    <a:p>
                      <a:pPr algn="ctr" rtl="1"/>
                      <a:r>
                        <a:rPr lang="ar-BH" sz="2800" b="1" dirty="0">
                          <a:cs typeface="+mj-cs"/>
                        </a:rPr>
                        <a:t>كنيته</a:t>
                      </a:r>
                      <a:endParaRPr lang="ar-BH" sz="2800" b="1" dirty="0">
                        <a:latin typeface="Times New Roman" pitchFamily="18" charset="0"/>
                        <a:cs typeface="+mj-cs"/>
                      </a:endParaRPr>
                    </a:p>
                  </a:txBody>
                  <a:tcPr marL="121920" marR="121920" anchor="ctr">
                    <a:cell3D prstMaterial="dkEdge">
                      <a:bevel/>
                      <a:lightRig rig="flood" dir="t"/>
                    </a:cell3D>
                  </a:tcPr>
                </a:tc>
                <a:tc vMerge="1">
                  <a:txBody>
                    <a:bodyPr/>
                    <a:lstStyle/>
                    <a:p>
                      <a:pPr rtl="1"/>
                      <a:endParaRPr lang="ar-BH"/>
                    </a:p>
                  </a:txBody>
                  <a:tcPr/>
                </a:tc>
                <a:tc>
                  <a:txBody>
                    <a:bodyPr/>
                    <a:lstStyle/>
                    <a:p>
                      <a:pPr algn="ctr" rtl="1"/>
                      <a:endParaRPr lang="ar-BH" b="1" dirty="0">
                        <a:latin typeface="Times New Roman" pitchFamily="18" charset="0"/>
                        <a:cs typeface="+mj-cs"/>
                      </a:endParaRPr>
                    </a:p>
                  </a:txBody>
                  <a:tcPr marL="121920" marR="121920" anchor="ctr">
                    <a:cell3D prstMaterial="dkEdge">
                      <a:bevel/>
                      <a:lightRig rig="flood" dir="t"/>
                    </a:cell3D>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ar-BH" sz="2800" b="1" kern="0" dirty="0">
                          <a:solidFill>
                            <a:schemeClr val="dk1"/>
                          </a:solidFill>
                          <a:latin typeface="+mn-lt"/>
                          <a:ea typeface="+mn-ea"/>
                          <a:cs typeface="+mn-cs"/>
                        </a:rPr>
                        <a:t>عبدالرحمن بن صخر الدوسي</a:t>
                      </a:r>
                    </a:p>
                  </a:txBody>
                  <a:tcPr marL="121920" marR="121920" anchor="ctr">
                    <a:cell3D prstMaterial="dkEdge">
                      <a:bevel/>
                      <a:lightRig rig="flood" dir="t"/>
                    </a:cell3D>
                  </a:tcPr>
                </a:tc>
                <a:extLst>
                  <a:ext uri="{0D108BD9-81ED-4DB2-BD59-A6C34878D82A}">
                    <a16:rowId xmlns:a16="http://schemas.microsoft.com/office/drawing/2014/main" val="10002"/>
                  </a:ext>
                </a:extLst>
              </a:tr>
              <a:tr h="511407">
                <a:tc>
                  <a:txBody>
                    <a:bodyPr/>
                    <a:lstStyle/>
                    <a:p>
                      <a:pPr algn="ctr" rtl="1"/>
                      <a:r>
                        <a:rPr lang="ar-BH" sz="2800" b="1" dirty="0">
                          <a:cs typeface="+mj-cs"/>
                        </a:rPr>
                        <a:t>3</a:t>
                      </a:r>
                      <a:endParaRPr lang="ar-BH" sz="2800" b="1" dirty="0">
                        <a:latin typeface="Times New Roman" pitchFamily="18" charset="0"/>
                        <a:cs typeface="+mj-cs"/>
                      </a:endParaRPr>
                    </a:p>
                  </a:txBody>
                  <a:tcPr marL="121920" marR="121920" anchor="ctr">
                    <a:cell3D prstMaterial="dkEdge">
                      <a:bevel/>
                      <a:lightRig rig="flood" dir="t"/>
                    </a:cell3D>
                  </a:tcPr>
                </a:tc>
                <a:tc>
                  <a:txBody>
                    <a:bodyPr/>
                    <a:lstStyle/>
                    <a:p>
                      <a:pPr algn="ctr" rtl="1"/>
                      <a:r>
                        <a:rPr lang="ar-BH" sz="2800" b="1" dirty="0">
                          <a:cs typeface="+mj-cs"/>
                        </a:rPr>
                        <a:t>سنة إسلامه</a:t>
                      </a:r>
                      <a:endParaRPr lang="ar-BH" sz="2800" b="1" dirty="0">
                        <a:latin typeface="Times New Roman" pitchFamily="18" charset="0"/>
                        <a:cs typeface="+mj-cs"/>
                      </a:endParaRPr>
                    </a:p>
                  </a:txBody>
                  <a:tcPr marL="121920" marR="121920" anchor="ctr">
                    <a:cell3D prstMaterial="dkEdge">
                      <a:bevel/>
                      <a:lightRig rig="flood" dir="t"/>
                    </a:cell3D>
                  </a:tcPr>
                </a:tc>
                <a:tc vMerge="1">
                  <a:txBody>
                    <a:bodyPr/>
                    <a:lstStyle/>
                    <a:p>
                      <a:pPr rtl="1"/>
                      <a:endParaRPr lang="ar-BH"/>
                    </a:p>
                  </a:txBody>
                  <a:tcPr/>
                </a:tc>
                <a:tc>
                  <a:txBody>
                    <a:bodyPr/>
                    <a:lstStyle/>
                    <a:p>
                      <a:pPr algn="ctr" rtl="1"/>
                      <a:endParaRPr lang="ar-BH" b="1" dirty="0">
                        <a:latin typeface="Times New Roman" pitchFamily="18" charset="0"/>
                        <a:cs typeface="+mj-cs"/>
                      </a:endParaRPr>
                    </a:p>
                  </a:txBody>
                  <a:tcPr marL="121920" marR="121920" anchor="ctr">
                    <a:cell3D prstMaterial="dkEdge">
                      <a:bevel/>
                      <a:lightRig rig="flood" dir="t"/>
                    </a:cell3D>
                  </a:tcPr>
                </a:tc>
                <a:tc>
                  <a:txBody>
                    <a:bodyPr/>
                    <a:lstStyle/>
                    <a:p>
                      <a:pPr algn="ctr" rtl="1"/>
                      <a:r>
                        <a:rPr lang="ar-BH" sz="2700" b="1" dirty="0">
                          <a:cs typeface="+mj-cs"/>
                        </a:rPr>
                        <a:t>هو المضروب من الطين، يُبنى به</a:t>
                      </a:r>
                    </a:p>
                  </a:txBody>
                  <a:tcPr marL="121920" marR="121920" anchor="ctr">
                    <a:cell3D prstMaterial="dkEdge">
                      <a:bevel/>
                      <a:lightRig rig="flood" dir="t"/>
                    </a:cell3D>
                  </a:tcPr>
                </a:tc>
                <a:extLst>
                  <a:ext uri="{0D108BD9-81ED-4DB2-BD59-A6C34878D82A}">
                    <a16:rowId xmlns:a16="http://schemas.microsoft.com/office/drawing/2014/main" val="10003"/>
                  </a:ext>
                </a:extLst>
              </a:tr>
              <a:tr h="511407">
                <a:tc>
                  <a:txBody>
                    <a:bodyPr/>
                    <a:lstStyle/>
                    <a:p>
                      <a:pPr algn="ctr" rtl="1"/>
                      <a:r>
                        <a:rPr lang="ar-BH" sz="2800" b="1" dirty="0">
                          <a:cs typeface="+mj-cs"/>
                        </a:rPr>
                        <a:t>4</a:t>
                      </a:r>
                      <a:endParaRPr lang="ar-BH" sz="2800" b="1" dirty="0">
                        <a:latin typeface="Times New Roman" pitchFamily="18" charset="0"/>
                        <a:cs typeface="+mj-cs"/>
                      </a:endParaRPr>
                    </a:p>
                  </a:txBody>
                  <a:tcPr marL="121920" marR="121920" anchor="ctr">
                    <a:cell3D prstMaterial="dkEdge">
                      <a:bevel/>
                      <a:lightRig rig="flood" dir="t"/>
                    </a:cell3D>
                  </a:tcPr>
                </a:tc>
                <a:tc>
                  <a:txBody>
                    <a:bodyPr/>
                    <a:lstStyle/>
                    <a:p>
                      <a:pPr algn="ctr" rtl="1"/>
                      <a:r>
                        <a:rPr lang="ar-BH" sz="2800" b="1" dirty="0">
                          <a:cs typeface="+mj-cs"/>
                        </a:rPr>
                        <a:t>من أعماله</a:t>
                      </a:r>
                      <a:endParaRPr lang="ar-BH" sz="2800" b="1" dirty="0">
                        <a:latin typeface="Times New Roman" pitchFamily="18" charset="0"/>
                        <a:cs typeface="+mj-cs"/>
                      </a:endParaRPr>
                    </a:p>
                  </a:txBody>
                  <a:tcPr marL="121920" marR="121920" anchor="ctr">
                    <a:cell3D prstMaterial="dkEdge">
                      <a:bevel/>
                      <a:lightRig rig="flood" dir="t"/>
                    </a:cell3D>
                  </a:tcPr>
                </a:tc>
                <a:tc vMerge="1">
                  <a:txBody>
                    <a:bodyPr/>
                    <a:lstStyle/>
                    <a:p>
                      <a:pPr rtl="1"/>
                      <a:endParaRPr lang="ar-BH"/>
                    </a:p>
                  </a:txBody>
                  <a:tcPr/>
                </a:tc>
                <a:tc>
                  <a:txBody>
                    <a:bodyPr/>
                    <a:lstStyle/>
                    <a:p>
                      <a:pPr algn="ctr" rtl="1"/>
                      <a:endParaRPr lang="ar-BH" b="1" dirty="0">
                        <a:latin typeface="Times New Roman" pitchFamily="18" charset="0"/>
                        <a:cs typeface="+mj-cs"/>
                      </a:endParaRPr>
                    </a:p>
                  </a:txBody>
                  <a:tcPr marL="121920" marR="121920" anchor="ctr">
                    <a:cell3D prstMaterial="dkEdge">
                      <a:bevel/>
                      <a:lightRig rig="flood" dir="t"/>
                    </a:cell3D>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BH" sz="2800" b="1" kern="0" dirty="0">
                          <a:solidFill>
                            <a:prstClr val="black"/>
                          </a:solidFill>
                          <a:latin typeface="+mn-lt"/>
                          <a:cs typeface="+mj-cs"/>
                        </a:rPr>
                        <a:t>السابعة من الهجرة</a:t>
                      </a:r>
                    </a:p>
                  </a:txBody>
                  <a:tcPr marL="121920" marR="121920" anchor="ctr">
                    <a:cell3D prstMaterial="dkEdge">
                      <a:bevel/>
                      <a:lightRig rig="flood" dir="t"/>
                    </a:cell3D>
                  </a:tcPr>
                </a:tc>
                <a:extLst>
                  <a:ext uri="{0D108BD9-81ED-4DB2-BD59-A6C34878D82A}">
                    <a16:rowId xmlns:a16="http://schemas.microsoft.com/office/drawing/2014/main" val="10004"/>
                  </a:ext>
                </a:extLst>
              </a:tr>
              <a:tr h="511407">
                <a:tc>
                  <a:txBody>
                    <a:bodyPr/>
                    <a:lstStyle/>
                    <a:p>
                      <a:pPr algn="ctr" rtl="1"/>
                      <a:r>
                        <a:rPr lang="ar-BH" sz="2800" b="1" dirty="0">
                          <a:cs typeface="+mj-cs"/>
                        </a:rPr>
                        <a:t>5</a:t>
                      </a:r>
                      <a:endParaRPr lang="ar-BH" sz="2800" b="1" dirty="0">
                        <a:latin typeface="Times New Roman" pitchFamily="18" charset="0"/>
                        <a:cs typeface="+mj-cs"/>
                      </a:endParaRPr>
                    </a:p>
                  </a:txBody>
                  <a:tcPr marL="121920" marR="121920" anchor="ctr">
                    <a:cell3D prstMaterial="dkEdge">
                      <a:bevel/>
                      <a:lightRig rig="flood" dir="t"/>
                    </a:cell3D>
                  </a:tcPr>
                </a:tc>
                <a:tc>
                  <a:txBody>
                    <a:bodyPr/>
                    <a:lstStyle/>
                    <a:p>
                      <a:pPr algn="ctr" rtl="1"/>
                      <a:r>
                        <a:rPr lang="ar-BH" sz="2800" b="1" dirty="0">
                          <a:cs typeface="+mj-cs"/>
                        </a:rPr>
                        <a:t>سنة وفاته</a:t>
                      </a:r>
                      <a:endParaRPr lang="ar-BH" sz="2800" b="1" dirty="0">
                        <a:latin typeface="Times New Roman" pitchFamily="18" charset="0"/>
                        <a:cs typeface="+mj-cs"/>
                      </a:endParaRPr>
                    </a:p>
                  </a:txBody>
                  <a:tcPr marL="121920" marR="121920" anchor="ctr">
                    <a:cell3D prstMaterial="dkEdge">
                      <a:bevel/>
                      <a:lightRig rig="flood" dir="t"/>
                    </a:cell3D>
                  </a:tcPr>
                </a:tc>
                <a:tc vMerge="1">
                  <a:txBody>
                    <a:bodyPr/>
                    <a:lstStyle/>
                    <a:p>
                      <a:pPr rtl="1"/>
                      <a:endParaRPr lang="ar-BH" dirty="0"/>
                    </a:p>
                  </a:txBody>
                  <a:tcPr/>
                </a:tc>
                <a:tc>
                  <a:txBody>
                    <a:bodyPr/>
                    <a:lstStyle/>
                    <a:p>
                      <a:pPr algn="ctr" rtl="1"/>
                      <a:endParaRPr lang="ar-BH" b="1" dirty="0">
                        <a:latin typeface="Times New Roman" pitchFamily="18" charset="0"/>
                        <a:cs typeface="+mj-cs"/>
                      </a:endParaRPr>
                    </a:p>
                  </a:txBody>
                  <a:tcPr marL="121920" marR="121920" anchor="ctr">
                    <a:cell3D prstMaterial="dkEdge">
                      <a:bevel/>
                      <a:lightRig rig="flood" dir="t"/>
                    </a:cell3D>
                  </a:tcPr>
                </a:tc>
                <a:tc>
                  <a:txBody>
                    <a:bodyPr/>
                    <a:lstStyle/>
                    <a:p>
                      <a:pPr lvl="0" algn="ctr" rtl="1" eaLnBrk="1" hangingPunct="1">
                        <a:defRPr/>
                      </a:pPr>
                      <a:r>
                        <a:rPr lang="ar-BH" sz="2800" b="1" kern="0" dirty="0">
                          <a:solidFill>
                            <a:prstClr val="black"/>
                          </a:solidFill>
                          <a:latin typeface="+mn-lt"/>
                          <a:cs typeface="+mj-cs"/>
                        </a:rPr>
                        <a:t>أبو هريرة</a:t>
                      </a:r>
                    </a:p>
                  </a:txBody>
                  <a:tcPr marL="121920" marR="121920" anchor="ctr">
                    <a:cell3D prstMaterial="dkEdge">
                      <a:bevel/>
                      <a:lightRig rig="flood" dir="t"/>
                    </a:cell3D>
                  </a:tcPr>
                </a:tc>
                <a:extLst>
                  <a:ext uri="{0D108BD9-81ED-4DB2-BD59-A6C34878D82A}">
                    <a16:rowId xmlns:a16="http://schemas.microsoft.com/office/drawing/2014/main" val="10005"/>
                  </a:ext>
                </a:extLst>
              </a:tr>
              <a:tr h="511407">
                <a:tc>
                  <a:txBody>
                    <a:bodyPr/>
                    <a:lstStyle/>
                    <a:p>
                      <a:pPr algn="ctr" rtl="1"/>
                      <a:r>
                        <a:rPr lang="ar-BH" sz="2800" b="1" dirty="0">
                          <a:latin typeface="Times New Roman" pitchFamily="18" charset="0"/>
                          <a:cs typeface="+mj-cs"/>
                        </a:rPr>
                        <a:t>6</a:t>
                      </a:r>
                    </a:p>
                  </a:txBody>
                  <a:tcPr marL="121920" marR="121920" anchor="ctr">
                    <a:cell3D prstMaterial="dkEdge">
                      <a:bevel/>
                      <a:lightRig rig="flood" dir="t"/>
                    </a:cell3D>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BH" sz="2800" b="1" dirty="0">
                          <a:cs typeface="+mj-cs"/>
                        </a:rPr>
                        <a:t>لبِنة</a:t>
                      </a:r>
                    </a:p>
                  </a:txBody>
                  <a:tcPr marL="121920" marR="121920" anchor="ctr">
                    <a:cell3D prstMaterial="dkEdge">
                      <a:bevel/>
                      <a:lightRig rig="flood" dir="t"/>
                    </a:cell3D>
                  </a:tcPr>
                </a:tc>
                <a:tc vMerge="1">
                  <a:txBody>
                    <a:bodyPr/>
                    <a:lstStyle/>
                    <a:p>
                      <a:pPr algn="ctr" rtl="1"/>
                      <a:endParaRPr lang="ar-BH" b="1" dirty="0">
                        <a:latin typeface="Times New Roman" pitchFamily="18" charset="0"/>
                        <a:cs typeface="Times New Roman" pitchFamily="18" charset="0"/>
                      </a:endParaRPr>
                    </a:p>
                  </a:txBody>
                  <a:tcPr marL="121920" marR="121920" anchor="ctr"/>
                </a:tc>
                <a:tc>
                  <a:txBody>
                    <a:bodyPr/>
                    <a:lstStyle/>
                    <a:p>
                      <a:pPr algn="ctr" rtl="1"/>
                      <a:endParaRPr lang="ar-BH" b="1" dirty="0">
                        <a:latin typeface="Times New Roman" pitchFamily="18" charset="0"/>
                        <a:cs typeface="+mj-cs"/>
                      </a:endParaRPr>
                    </a:p>
                  </a:txBody>
                  <a:tcPr marL="121920" marR="121920" anchor="ctr">
                    <a:cell3D prstMaterial="dkEdge">
                      <a:bevel/>
                      <a:lightRig rig="flood" dir="t"/>
                    </a:cell3D>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BH" sz="2800" b="1" dirty="0">
                          <a:cs typeface="+mj-cs"/>
                        </a:rPr>
                        <a:t>آخرهم، لا نبي بعده</a:t>
                      </a:r>
                    </a:p>
                  </a:txBody>
                  <a:tcPr marL="121920" marR="121920" anchor="ctr">
                    <a:cell3D prstMaterial="dkEdge">
                      <a:bevel/>
                      <a:lightRig rig="flood" dir="t"/>
                    </a:cell3D>
                  </a:tcPr>
                </a:tc>
                <a:extLst>
                  <a:ext uri="{0D108BD9-81ED-4DB2-BD59-A6C34878D82A}">
                    <a16:rowId xmlns:a16="http://schemas.microsoft.com/office/drawing/2014/main" val="10006"/>
                  </a:ext>
                </a:extLst>
              </a:tr>
              <a:tr h="763195">
                <a:tc>
                  <a:txBody>
                    <a:bodyPr/>
                    <a:lstStyle/>
                    <a:p>
                      <a:pPr algn="ctr" rtl="1"/>
                      <a:r>
                        <a:rPr lang="ar-BH" sz="2800" b="1" dirty="0">
                          <a:latin typeface="Times New Roman" pitchFamily="18" charset="0"/>
                          <a:cs typeface="+mj-cs"/>
                        </a:rPr>
                        <a:t>7</a:t>
                      </a:r>
                    </a:p>
                  </a:txBody>
                  <a:tcPr marL="121920" marR="121920" anchor="ctr">
                    <a:cell3D prstMaterial="dkEdge">
                      <a:bevel/>
                      <a:lightRig rig="flood" dir="t"/>
                    </a:cell3D>
                  </a:tcPr>
                </a:tc>
                <a:tc>
                  <a:txBody>
                    <a:bodyPr/>
                    <a:lstStyle/>
                    <a:p>
                      <a:pPr algn="ctr" rtl="1"/>
                      <a:r>
                        <a:rPr lang="ar-BH" sz="2800" b="1" dirty="0">
                          <a:latin typeface="Times New Roman" pitchFamily="18" charset="0"/>
                          <a:cs typeface="+mj-cs"/>
                        </a:rPr>
                        <a:t>خاتم النبيين</a:t>
                      </a:r>
                    </a:p>
                  </a:txBody>
                  <a:tcPr marL="121920" marR="121920" anchor="ctr">
                    <a:cell3D prstMaterial="dkEdge">
                      <a:bevel/>
                      <a:lightRig rig="flood" dir="t"/>
                    </a:cell3D>
                  </a:tcPr>
                </a:tc>
                <a:tc vMerge="1">
                  <a:txBody>
                    <a:bodyPr/>
                    <a:lstStyle/>
                    <a:p>
                      <a:pPr algn="ctr" rtl="1"/>
                      <a:endParaRPr lang="ar-BH" b="1" dirty="0">
                        <a:latin typeface="Times New Roman" pitchFamily="18" charset="0"/>
                        <a:cs typeface="Times New Roman" pitchFamily="18" charset="0"/>
                      </a:endParaRPr>
                    </a:p>
                  </a:txBody>
                  <a:tcPr marL="121920" marR="121920" anchor="ctr"/>
                </a:tc>
                <a:tc>
                  <a:txBody>
                    <a:bodyPr/>
                    <a:lstStyle/>
                    <a:p>
                      <a:pPr algn="ctr" rtl="1"/>
                      <a:endParaRPr lang="ar-BH" b="1" dirty="0">
                        <a:latin typeface="Times New Roman" pitchFamily="18" charset="0"/>
                        <a:cs typeface="+mj-cs"/>
                      </a:endParaRPr>
                    </a:p>
                  </a:txBody>
                  <a:tcPr marL="121920" marR="121920" anchor="ctr">
                    <a:cell3D prstMaterial="dkEdge">
                      <a:bevel/>
                      <a:lightRig rig="flood" dir="t"/>
                    </a:cell3D>
                  </a:tcPr>
                </a:tc>
                <a:tc>
                  <a:txBody>
                    <a:bodyPr/>
                    <a:lstStyle/>
                    <a:p>
                      <a:pPr algn="ctr" rtl="1"/>
                      <a:r>
                        <a:rPr lang="ar-BH" sz="2800" b="1" kern="0" dirty="0">
                          <a:cs typeface="+mj-cs"/>
                        </a:rPr>
                        <a:t>روى الكثير من أحاديث النبي ﷺ</a:t>
                      </a:r>
                    </a:p>
                  </a:txBody>
                  <a:tcPr marL="121920" marR="121920" anchor="ctr">
                    <a:cell3D prstMaterial="dkEdge">
                      <a:bevel/>
                      <a:lightRig rig="flood" dir="t"/>
                    </a:cell3D>
                  </a:tcPr>
                </a:tc>
                <a:extLst>
                  <a:ext uri="{0D108BD9-81ED-4DB2-BD59-A6C34878D82A}">
                    <a16:rowId xmlns:a16="http://schemas.microsoft.com/office/drawing/2014/main" val="10007"/>
                  </a:ext>
                </a:extLst>
              </a:tr>
            </a:tbl>
          </a:graphicData>
        </a:graphic>
      </p:graphicFrame>
      <p:sp>
        <p:nvSpPr>
          <p:cNvPr id="10" name="Rectangle 9"/>
          <p:cNvSpPr/>
          <p:nvPr/>
        </p:nvSpPr>
        <p:spPr>
          <a:xfrm>
            <a:off x="4742278" y="2877104"/>
            <a:ext cx="473206" cy="707886"/>
          </a:xfrm>
          <a:prstGeom prst="rect">
            <a:avLst/>
          </a:prstGeom>
        </p:spPr>
        <p:txBody>
          <a:bodyPr wrap="none">
            <a:spAutoFit/>
          </a:bodyPr>
          <a:lstStyle/>
          <a:p>
            <a:r>
              <a:rPr lang="ar-BH" sz="4000" b="1" dirty="0">
                <a:solidFill>
                  <a:srgbClr val="C00000"/>
                </a:solidFill>
              </a:rPr>
              <a:t>1</a:t>
            </a:r>
            <a:endParaRPr lang="ar-BH" sz="4000" dirty="0">
              <a:solidFill>
                <a:srgbClr val="C00000"/>
              </a:solidFill>
            </a:endParaRPr>
          </a:p>
        </p:txBody>
      </p:sp>
      <p:sp>
        <p:nvSpPr>
          <p:cNvPr id="12" name="Rectangle 11"/>
          <p:cNvSpPr/>
          <p:nvPr/>
        </p:nvSpPr>
        <p:spPr>
          <a:xfrm>
            <a:off x="4749698" y="2379760"/>
            <a:ext cx="473206" cy="707886"/>
          </a:xfrm>
          <a:prstGeom prst="rect">
            <a:avLst/>
          </a:prstGeom>
        </p:spPr>
        <p:txBody>
          <a:bodyPr wrap="none">
            <a:spAutoFit/>
          </a:bodyPr>
          <a:lstStyle/>
          <a:p>
            <a:r>
              <a:rPr lang="ar-BH" sz="4000" b="1" dirty="0">
                <a:solidFill>
                  <a:srgbClr val="C00000"/>
                </a:solidFill>
              </a:rPr>
              <a:t>5</a:t>
            </a:r>
            <a:endParaRPr lang="ar-BH" sz="4000" dirty="0">
              <a:solidFill>
                <a:srgbClr val="C00000"/>
              </a:solidFill>
            </a:endParaRPr>
          </a:p>
        </p:txBody>
      </p:sp>
      <p:sp>
        <p:nvSpPr>
          <p:cNvPr id="13" name="Rectangle 12"/>
          <p:cNvSpPr/>
          <p:nvPr/>
        </p:nvSpPr>
        <p:spPr>
          <a:xfrm>
            <a:off x="4755530" y="3422020"/>
            <a:ext cx="473206" cy="707886"/>
          </a:xfrm>
          <a:prstGeom prst="rect">
            <a:avLst/>
          </a:prstGeom>
        </p:spPr>
        <p:txBody>
          <a:bodyPr wrap="none">
            <a:spAutoFit/>
          </a:bodyPr>
          <a:lstStyle/>
          <a:p>
            <a:r>
              <a:rPr lang="ar-BH" sz="4000" b="1" dirty="0">
                <a:solidFill>
                  <a:srgbClr val="C00000"/>
                </a:solidFill>
              </a:rPr>
              <a:t>6</a:t>
            </a:r>
            <a:endParaRPr lang="ar-BH" sz="4000" dirty="0">
              <a:solidFill>
                <a:srgbClr val="C00000"/>
              </a:solidFill>
            </a:endParaRPr>
          </a:p>
        </p:txBody>
      </p:sp>
      <p:sp>
        <p:nvSpPr>
          <p:cNvPr id="14" name="Rectangle 13"/>
          <p:cNvSpPr/>
          <p:nvPr/>
        </p:nvSpPr>
        <p:spPr>
          <a:xfrm>
            <a:off x="4755134" y="3937660"/>
            <a:ext cx="473206" cy="707886"/>
          </a:xfrm>
          <a:prstGeom prst="rect">
            <a:avLst/>
          </a:prstGeom>
        </p:spPr>
        <p:txBody>
          <a:bodyPr wrap="none">
            <a:spAutoFit/>
          </a:bodyPr>
          <a:lstStyle/>
          <a:p>
            <a:r>
              <a:rPr lang="ar-BH" sz="4000" b="1" dirty="0">
                <a:solidFill>
                  <a:srgbClr val="C00000"/>
                </a:solidFill>
              </a:rPr>
              <a:t>3</a:t>
            </a:r>
            <a:endParaRPr lang="ar-BH" sz="4000" dirty="0">
              <a:solidFill>
                <a:srgbClr val="C00000"/>
              </a:solidFill>
            </a:endParaRPr>
          </a:p>
        </p:txBody>
      </p:sp>
      <p:sp>
        <p:nvSpPr>
          <p:cNvPr id="15" name="Rectangle 14"/>
          <p:cNvSpPr/>
          <p:nvPr/>
        </p:nvSpPr>
        <p:spPr>
          <a:xfrm>
            <a:off x="4741486" y="5636688"/>
            <a:ext cx="473206" cy="707886"/>
          </a:xfrm>
          <a:prstGeom prst="rect">
            <a:avLst/>
          </a:prstGeom>
        </p:spPr>
        <p:txBody>
          <a:bodyPr wrap="none">
            <a:spAutoFit/>
          </a:bodyPr>
          <a:lstStyle/>
          <a:p>
            <a:r>
              <a:rPr lang="ar-BH" sz="4000" b="1" dirty="0">
                <a:solidFill>
                  <a:srgbClr val="C00000"/>
                </a:solidFill>
              </a:rPr>
              <a:t>4</a:t>
            </a:r>
            <a:endParaRPr lang="ar-BH" sz="4000" dirty="0">
              <a:solidFill>
                <a:srgbClr val="C00000"/>
              </a:solidFill>
            </a:endParaRPr>
          </a:p>
        </p:txBody>
      </p:sp>
      <p:sp>
        <p:nvSpPr>
          <p:cNvPr id="16" name="Rectangle 15"/>
          <p:cNvSpPr/>
          <p:nvPr/>
        </p:nvSpPr>
        <p:spPr>
          <a:xfrm>
            <a:off x="4782034" y="4999008"/>
            <a:ext cx="473206" cy="707886"/>
          </a:xfrm>
          <a:prstGeom prst="rect">
            <a:avLst/>
          </a:prstGeom>
        </p:spPr>
        <p:txBody>
          <a:bodyPr wrap="none">
            <a:spAutoFit/>
          </a:bodyPr>
          <a:lstStyle/>
          <a:p>
            <a:r>
              <a:rPr lang="ar-BH" sz="4000" b="1" dirty="0">
                <a:solidFill>
                  <a:srgbClr val="C00000"/>
                </a:solidFill>
              </a:rPr>
              <a:t>7</a:t>
            </a:r>
            <a:endParaRPr lang="ar-BH" sz="4000" dirty="0">
              <a:solidFill>
                <a:srgbClr val="C00000"/>
              </a:solidFill>
            </a:endParaRPr>
          </a:p>
        </p:txBody>
      </p:sp>
      <p:sp>
        <p:nvSpPr>
          <p:cNvPr id="17" name="Rectangle 16"/>
          <p:cNvSpPr/>
          <p:nvPr/>
        </p:nvSpPr>
        <p:spPr>
          <a:xfrm>
            <a:off x="4755530" y="4441632"/>
            <a:ext cx="473206" cy="707886"/>
          </a:xfrm>
          <a:prstGeom prst="rect">
            <a:avLst/>
          </a:prstGeom>
        </p:spPr>
        <p:txBody>
          <a:bodyPr wrap="none">
            <a:spAutoFit/>
          </a:bodyPr>
          <a:lstStyle/>
          <a:p>
            <a:r>
              <a:rPr lang="ar-BH" sz="4000" b="1" dirty="0">
                <a:solidFill>
                  <a:srgbClr val="C00000"/>
                </a:solidFill>
              </a:rPr>
              <a:t>2</a:t>
            </a:r>
            <a:endParaRPr lang="ar-BH" sz="4000" dirty="0">
              <a:solidFill>
                <a:srgbClr val="C00000"/>
              </a:solidFill>
            </a:endParaRPr>
          </a:p>
        </p:txBody>
      </p:sp>
      <p:sp>
        <p:nvSpPr>
          <p:cNvPr id="5" name="Rectangle 4"/>
          <p:cNvSpPr/>
          <p:nvPr/>
        </p:nvSpPr>
        <p:spPr>
          <a:xfrm>
            <a:off x="1226260" y="78830"/>
            <a:ext cx="2662908" cy="830997"/>
          </a:xfrm>
          <a:prstGeom prst="rect">
            <a:avLst/>
          </a:prstGeom>
        </p:spPr>
        <p:txBody>
          <a:bodyPr wrap="none">
            <a:spAutoFit/>
          </a:bodyPr>
          <a:lstStyle/>
          <a:p>
            <a:pPr lvl="0" algn="ctr"/>
            <a:r>
              <a:rPr lang="ar-BH" sz="4800" b="1" dirty="0">
                <a:solidFill>
                  <a:srgbClr val="C00000"/>
                </a:solidFill>
                <a:latin typeface="Traditional Arabic" panose="02020603050405020304" pitchFamily="18" charset="-78"/>
              </a:rPr>
              <a:t>إجابة </a:t>
            </a:r>
            <a:r>
              <a:rPr lang="ar-BH" sz="4800" b="1" dirty="0" smtClean="0">
                <a:solidFill>
                  <a:srgbClr val="C00000"/>
                </a:solidFill>
                <a:latin typeface="Traditional Arabic" panose="02020603050405020304" pitchFamily="18" charset="-78"/>
              </a:rPr>
              <a:t>النشاط</a:t>
            </a:r>
            <a:endParaRPr lang="en-US" sz="4800" b="1" dirty="0">
              <a:solidFill>
                <a:srgbClr val="C00000"/>
              </a:solidFill>
              <a:latin typeface="Traditional Arabic" panose="02020603050405020304" pitchFamily="18" charset="-78"/>
            </a:endParaRPr>
          </a:p>
        </p:txBody>
      </p:sp>
    </p:spTree>
    <p:extLst>
      <p:ext uri="{BB962C8B-B14F-4D97-AF65-F5344CB8AC3E}">
        <p14:creationId xmlns:p14="http://schemas.microsoft.com/office/powerpoint/2010/main" val="33698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1000"/>
                                        <p:tgtEl>
                                          <p:spTgt spid="14"/>
                                        </p:tgtEl>
                                      </p:cBhvr>
                                    </p:animEffect>
                                    <p:anim calcmode="lin" valueType="num">
                                      <p:cBhvr>
                                        <p:cTn id="29" dur="1000" fill="hold"/>
                                        <p:tgtEl>
                                          <p:spTgt spid="14"/>
                                        </p:tgtEl>
                                        <p:attrNameLst>
                                          <p:attrName>ppt_x</p:attrName>
                                        </p:attrNameLst>
                                      </p:cBhvr>
                                      <p:tavLst>
                                        <p:tav tm="0">
                                          <p:val>
                                            <p:strVal val="#ppt_x"/>
                                          </p:val>
                                        </p:tav>
                                        <p:tav tm="100000">
                                          <p:val>
                                            <p:strVal val="#ppt_x"/>
                                          </p:val>
                                        </p:tav>
                                      </p:tavLst>
                                    </p:anim>
                                    <p:anim calcmode="lin" valueType="num">
                                      <p:cBhvr>
                                        <p:cTn id="3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anim calcmode="lin" valueType="num">
                                      <p:cBhvr>
                                        <p:cTn id="43" dur="1000" fill="hold"/>
                                        <p:tgtEl>
                                          <p:spTgt spid="12"/>
                                        </p:tgtEl>
                                        <p:attrNameLst>
                                          <p:attrName>ppt_x</p:attrName>
                                        </p:attrNameLst>
                                      </p:cBhvr>
                                      <p:tavLst>
                                        <p:tav tm="0">
                                          <p:val>
                                            <p:strVal val="#ppt_x"/>
                                          </p:val>
                                        </p:tav>
                                        <p:tav tm="100000">
                                          <p:val>
                                            <p:strVal val="#ppt_x"/>
                                          </p:val>
                                        </p:tav>
                                      </p:tavLst>
                                    </p:anim>
                                    <p:anim calcmode="lin" valueType="num">
                                      <p:cBhvr>
                                        <p:cTn id="4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fade">
                                      <p:cBhvr>
                                        <p:cTn id="56" dur="1000"/>
                                        <p:tgtEl>
                                          <p:spTgt spid="16"/>
                                        </p:tgtEl>
                                      </p:cBhvr>
                                    </p:animEffect>
                                    <p:anim calcmode="lin" valueType="num">
                                      <p:cBhvr>
                                        <p:cTn id="57" dur="1000" fill="hold"/>
                                        <p:tgtEl>
                                          <p:spTgt spid="16"/>
                                        </p:tgtEl>
                                        <p:attrNameLst>
                                          <p:attrName>ppt_x</p:attrName>
                                        </p:attrNameLst>
                                      </p:cBhvr>
                                      <p:tavLst>
                                        <p:tav tm="0">
                                          <p:val>
                                            <p:strVal val="#ppt_x"/>
                                          </p:val>
                                        </p:tav>
                                        <p:tav tm="100000">
                                          <p:val>
                                            <p:strVal val="#ppt_x"/>
                                          </p:val>
                                        </p:tav>
                                      </p:tavLst>
                                    </p:anim>
                                    <p:anim calcmode="lin" valueType="num">
                                      <p:cBhvr>
                                        <p:cTn id="5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3" grpId="0"/>
      <p:bldP spid="14" grpId="0"/>
      <p:bldP spid="15" grpId="0"/>
      <p:bldP spid="16" grpId="0"/>
      <p:bldP spid="17"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C735E-5D78-4C53-872F-38DEEDA76FF2}"/>
              </a:ext>
            </a:extLst>
          </p:cNvPr>
          <p:cNvSpPr>
            <a:spLocks noGrp="1"/>
          </p:cNvSpPr>
          <p:nvPr>
            <p:ph type="title"/>
          </p:nvPr>
        </p:nvSpPr>
        <p:spPr>
          <a:xfrm>
            <a:off x="824132" y="284683"/>
            <a:ext cx="10515600" cy="1054716"/>
          </a:xfrm>
        </p:spPr>
        <p:txBody>
          <a:bodyPr>
            <a:noAutofit/>
          </a:bodyPr>
          <a:lstStyle/>
          <a:p>
            <a:pPr algn="ctr"/>
            <a:r>
              <a:rPr lang="ar-BH" sz="6000" b="1" dirty="0">
                <a:solidFill>
                  <a:srgbClr val="C00000"/>
                </a:solidFill>
                <a:latin typeface="Traditional Arabic" panose="02020603050405020304" pitchFamily="18" charset="-78"/>
              </a:rPr>
              <a:t>المعنى الإجمالي للحديث</a:t>
            </a:r>
            <a:endParaRPr lang="en-US" sz="6000" b="1" dirty="0">
              <a:solidFill>
                <a:srgbClr val="C00000"/>
              </a:solidFill>
              <a:latin typeface="Traditional Arabic" panose="02020603050405020304" pitchFamily="18" charset="-78"/>
            </a:endParaRPr>
          </a:p>
        </p:txBody>
      </p:sp>
      <p:sp>
        <p:nvSpPr>
          <p:cNvPr id="6" name="Title 3">
            <a:extLst>
              <a:ext uri="{FF2B5EF4-FFF2-40B4-BE49-F238E27FC236}">
                <a16:creationId xmlns:a16="http://schemas.microsoft.com/office/drawing/2014/main" id="{373D41B7-E157-4433-A838-FB6033068436}"/>
              </a:ext>
            </a:extLst>
          </p:cNvPr>
          <p:cNvSpPr txBox="1">
            <a:spLocks/>
          </p:cNvSpPr>
          <p:nvPr/>
        </p:nvSpPr>
        <p:spPr>
          <a:xfrm>
            <a:off x="8343055" y="1339399"/>
            <a:ext cx="3614057" cy="1654629"/>
          </a:xfrm>
          <a:prstGeom prst="roundRect">
            <a:avLst/>
          </a:prstGeom>
          <a:solidFill>
            <a:schemeClr val="accent2">
              <a:lumMod val="40000"/>
              <a:lumOff val="60000"/>
            </a:schemeClr>
          </a:solidFill>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ar-BH" sz="2800" b="1" dirty="0">
                <a:solidFill>
                  <a:prstClr val="black"/>
                </a:solidFill>
                <a:latin typeface="Traditional Arabic" panose="02020603050405020304" pitchFamily="18" charset="-78"/>
                <a:cs typeface="+mj-cs"/>
              </a:rPr>
              <a:t>بعث الله سيدنا محمدًا ﷺ </a:t>
            </a:r>
          </a:p>
          <a:p>
            <a:pPr algn="ctr"/>
            <a:r>
              <a:rPr lang="ar-BH" sz="2800" b="1" dirty="0">
                <a:solidFill>
                  <a:prstClr val="black"/>
                </a:solidFill>
                <a:latin typeface="Traditional Arabic" panose="02020603050405020304" pitchFamily="18" charset="-78"/>
                <a:cs typeface="+mj-cs"/>
              </a:rPr>
              <a:t>إلى الناس كافة</a:t>
            </a:r>
            <a:endParaRPr lang="en-US" sz="2800" b="1" dirty="0">
              <a:cs typeface="+mj-cs"/>
            </a:endParaRPr>
          </a:p>
        </p:txBody>
      </p:sp>
      <p:sp>
        <p:nvSpPr>
          <p:cNvPr id="7" name="Title 3">
            <a:extLst>
              <a:ext uri="{FF2B5EF4-FFF2-40B4-BE49-F238E27FC236}">
                <a16:creationId xmlns:a16="http://schemas.microsoft.com/office/drawing/2014/main" id="{373D41B7-E157-4433-A838-FB6033068436}"/>
              </a:ext>
            </a:extLst>
          </p:cNvPr>
          <p:cNvSpPr txBox="1">
            <a:spLocks/>
          </p:cNvSpPr>
          <p:nvPr/>
        </p:nvSpPr>
        <p:spPr>
          <a:xfrm>
            <a:off x="4375753" y="1798658"/>
            <a:ext cx="3614057" cy="1549851"/>
          </a:xfrm>
          <a:prstGeom prst="roundRect">
            <a:avLst/>
          </a:prstGeom>
          <a:solidFill>
            <a:schemeClr val="accent2">
              <a:lumMod val="40000"/>
              <a:lumOff val="60000"/>
            </a:schemeClr>
          </a:solidFill>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rtl="1"/>
            <a:r>
              <a:rPr lang="ar-BH" sz="2800" b="1" dirty="0">
                <a:solidFill>
                  <a:prstClr val="black"/>
                </a:solidFill>
                <a:latin typeface="Traditional Arabic" panose="02020603050405020304" pitchFamily="18" charset="-78"/>
                <a:cs typeface="Times New Roman"/>
              </a:rPr>
              <a:t>فجمعت رسالته أهداف الشرائع كلها</a:t>
            </a:r>
            <a:r>
              <a:rPr lang="ar-SA" sz="2800" b="1" dirty="0">
                <a:solidFill>
                  <a:prstClr val="black"/>
                </a:solidFill>
                <a:latin typeface="Traditional Arabic" panose="02020603050405020304" pitchFamily="18" charset="-78"/>
                <a:cs typeface="Times New Roman"/>
              </a:rPr>
              <a:t>، وما دعت إليه من قيم ومبادئ</a:t>
            </a:r>
            <a:endParaRPr lang="en-US" sz="2800" b="1" dirty="0">
              <a:cs typeface="Khalid Art bold" pitchFamily="2" charset="-78"/>
            </a:endParaRPr>
          </a:p>
        </p:txBody>
      </p:sp>
      <p:sp>
        <p:nvSpPr>
          <p:cNvPr id="8" name="Title 3">
            <a:extLst>
              <a:ext uri="{FF2B5EF4-FFF2-40B4-BE49-F238E27FC236}">
                <a16:creationId xmlns:a16="http://schemas.microsoft.com/office/drawing/2014/main" id="{373D41B7-E157-4433-A838-FB6033068436}"/>
              </a:ext>
            </a:extLst>
          </p:cNvPr>
          <p:cNvSpPr txBox="1">
            <a:spLocks/>
          </p:cNvSpPr>
          <p:nvPr/>
        </p:nvSpPr>
        <p:spPr>
          <a:xfrm>
            <a:off x="442744" y="2223665"/>
            <a:ext cx="3614057" cy="1654629"/>
          </a:xfrm>
          <a:prstGeom prst="roundRect">
            <a:avLst/>
          </a:prstGeom>
          <a:solidFill>
            <a:schemeClr val="accent2">
              <a:lumMod val="40000"/>
              <a:lumOff val="60000"/>
            </a:schemeClr>
          </a:solidFill>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ar-BH" sz="2800" b="1" dirty="0">
                <a:solidFill>
                  <a:prstClr val="black"/>
                </a:solidFill>
                <a:latin typeface="Traditional Arabic" panose="02020603050405020304" pitchFamily="18" charset="-78"/>
                <a:cs typeface="Times New Roman"/>
              </a:rPr>
              <a:t>وكانت بذلك خاتمة الرسالات </a:t>
            </a:r>
            <a:endParaRPr lang="en-US" sz="2800" b="1" dirty="0">
              <a:cs typeface="Khalid Art bold" pitchFamily="2" charset="-78"/>
            </a:endParaRPr>
          </a:p>
        </p:txBody>
      </p:sp>
      <p:sp>
        <p:nvSpPr>
          <p:cNvPr id="9" name="Title 3">
            <a:extLst>
              <a:ext uri="{FF2B5EF4-FFF2-40B4-BE49-F238E27FC236}">
                <a16:creationId xmlns:a16="http://schemas.microsoft.com/office/drawing/2014/main" id="{373D41B7-E157-4433-A838-FB6033068436}"/>
              </a:ext>
            </a:extLst>
          </p:cNvPr>
          <p:cNvSpPr txBox="1">
            <a:spLocks/>
          </p:cNvSpPr>
          <p:nvPr/>
        </p:nvSpPr>
        <p:spPr>
          <a:xfrm>
            <a:off x="8343055" y="3513917"/>
            <a:ext cx="3614057" cy="1654629"/>
          </a:xfrm>
          <a:prstGeom prst="roundRect">
            <a:avLst/>
          </a:prstGeom>
          <a:solidFill>
            <a:schemeClr val="accent2">
              <a:lumMod val="40000"/>
              <a:lumOff val="60000"/>
            </a:schemeClr>
          </a:solidFill>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lvl="0" algn="ctr">
              <a:lnSpc>
                <a:spcPct val="100000"/>
              </a:lnSpc>
              <a:spcBef>
                <a:spcPts val="0"/>
              </a:spcBef>
            </a:pPr>
            <a:r>
              <a:rPr lang="ar-BH" sz="2800" b="1" dirty="0">
                <a:solidFill>
                  <a:prstClr val="black"/>
                </a:solidFill>
                <a:latin typeface="Traditional Arabic" panose="02020603050405020304" pitchFamily="18" charset="-78"/>
                <a:cs typeface="Times New Roman"/>
              </a:rPr>
              <a:t>صالحة لكل زمان ومكان</a:t>
            </a:r>
            <a:endParaRPr lang="en-US" sz="2800" b="1" dirty="0">
              <a:solidFill>
                <a:prstClr val="white"/>
              </a:solidFill>
              <a:cs typeface="Khalid Art bold" pitchFamily="2" charset="-78"/>
            </a:endParaRPr>
          </a:p>
        </p:txBody>
      </p:sp>
      <p:sp>
        <p:nvSpPr>
          <p:cNvPr id="10" name="Title 3">
            <a:extLst>
              <a:ext uri="{FF2B5EF4-FFF2-40B4-BE49-F238E27FC236}">
                <a16:creationId xmlns:a16="http://schemas.microsoft.com/office/drawing/2014/main" id="{373D41B7-E157-4433-A838-FB6033068436}"/>
              </a:ext>
            </a:extLst>
          </p:cNvPr>
          <p:cNvSpPr txBox="1">
            <a:spLocks/>
          </p:cNvSpPr>
          <p:nvPr/>
        </p:nvSpPr>
        <p:spPr>
          <a:xfrm>
            <a:off x="4440148" y="4054835"/>
            <a:ext cx="3614057" cy="1654629"/>
          </a:xfrm>
          <a:prstGeom prst="roundRect">
            <a:avLst/>
          </a:prstGeom>
          <a:solidFill>
            <a:schemeClr val="accent2">
              <a:lumMod val="40000"/>
              <a:lumOff val="60000"/>
            </a:schemeClr>
          </a:solidFill>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lvl="0" algn="ctr" rtl="1">
              <a:lnSpc>
                <a:spcPct val="100000"/>
              </a:lnSpc>
              <a:spcBef>
                <a:spcPts val="0"/>
              </a:spcBef>
            </a:pPr>
            <a:r>
              <a:rPr lang="ar-BH" sz="2800" b="1" dirty="0">
                <a:solidFill>
                  <a:schemeClr val="tx1"/>
                </a:solidFill>
              </a:rPr>
              <a:t>قَالَ تعالى:</a:t>
            </a:r>
            <a:r>
              <a:rPr lang="ar-SA" sz="2800" b="1" dirty="0">
                <a:solidFill>
                  <a:schemeClr val="tx1"/>
                </a:solidFill>
                <a:latin typeface="Times New Roman"/>
                <a:ea typeface="Times New Roman"/>
                <a:cs typeface="Times New Roman"/>
              </a:rPr>
              <a:t>{</a:t>
            </a:r>
            <a:r>
              <a:rPr lang="ar-SA" sz="2800" b="1" dirty="0">
                <a:solidFill>
                  <a:schemeClr val="tx1"/>
                </a:solidFill>
                <a:latin typeface="Times New Roman"/>
                <a:ea typeface="Times New Roman"/>
                <a:cs typeface="+mj-cs"/>
              </a:rPr>
              <a:t>مَّا كَانَ مُحَمَّدٌ أَبَا أَحَدٍ مِّن رِّجَالِكُمْ وَلَكِن رَّسُولَ اللَّهِ وَخَاتَمَ النَّبِيِّينَ}</a:t>
            </a:r>
            <a:r>
              <a:rPr lang="ar-SA" sz="2600" b="1" dirty="0">
                <a:solidFill>
                  <a:schemeClr val="tx1"/>
                </a:solidFill>
                <a:latin typeface="Times New Roman"/>
                <a:ea typeface="Times New Roman"/>
                <a:cs typeface="Times New Roman"/>
              </a:rPr>
              <a:t> </a:t>
            </a:r>
            <a:r>
              <a:rPr lang="ar-SA" sz="2600" b="1" dirty="0">
                <a:solidFill>
                  <a:srgbClr val="FF0000"/>
                </a:solidFill>
                <a:latin typeface="Times New Roman"/>
                <a:ea typeface="Times New Roman"/>
                <a:cs typeface="Times New Roman"/>
              </a:rPr>
              <a:t>الأحزاب/40</a:t>
            </a:r>
            <a:endParaRPr lang="en-US" sz="2800" b="1" dirty="0">
              <a:solidFill>
                <a:prstClr val="white"/>
              </a:solidFill>
              <a:cs typeface="+mj-cs"/>
            </a:endParaRPr>
          </a:p>
        </p:txBody>
      </p:sp>
      <p:sp>
        <p:nvSpPr>
          <p:cNvPr id="11" name="Title 3">
            <a:extLst>
              <a:ext uri="{FF2B5EF4-FFF2-40B4-BE49-F238E27FC236}">
                <a16:creationId xmlns:a16="http://schemas.microsoft.com/office/drawing/2014/main" id="{373D41B7-E157-4433-A838-FB6033068436}"/>
              </a:ext>
            </a:extLst>
          </p:cNvPr>
          <p:cNvSpPr txBox="1">
            <a:spLocks/>
          </p:cNvSpPr>
          <p:nvPr/>
        </p:nvSpPr>
        <p:spPr>
          <a:xfrm>
            <a:off x="481347" y="4492721"/>
            <a:ext cx="3614057" cy="1654629"/>
          </a:xfrm>
          <a:prstGeom prst="roundRect">
            <a:avLst/>
          </a:prstGeom>
          <a:solidFill>
            <a:schemeClr val="accent2">
              <a:lumMod val="40000"/>
              <a:lumOff val="60000"/>
            </a:schemeClr>
          </a:solidFill>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lvl="0" algn="ctr" rtl="1">
              <a:lnSpc>
                <a:spcPct val="100000"/>
              </a:lnSpc>
              <a:spcBef>
                <a:spcPts val="0"/>
              </a:spcBef>
            </a:pPr>
            <a:r>
              <a:rPr lang="ar-BH" sz="2600" b="1" dirty="0">
                <a:solidFill>
                  <a:prstClr val="black"/>
                </a:solidFill>
              </a:rPr>
              <a:t>قَالَ تعالى:</a:t>
            </a:r>
            <a:r>
              <a:rPr lang="ar-SA" sz="2600" b="1" dirty="0">
                <a:solidFill>
                  <a:prstClr val="black"/>
                </a:solidFill>
                <a:latin typeface="Times New Roman"/>
                <a:ea typeface="Times New Roman"/>
                <a:cs typeface="Times New Roman"/>
              </a:rPr>
              <a:t>{ </a:t>
            </a:r>
            <a:r>
              <a:rPr lang="ar-SA" sz="2800" b="1" dirty="0">
                <a:solidFill>
                  <a:schemeClr val="tx1"/>
                </a:solidFill>
                <a:latin typeface="Times New Roman"/>
                <a:ea typeface="Times New Roman"/>
                <a:cs typeface="+mj-cs"/>
              </a:rPr>
              <a:t>وَمَا أَرْسَلْنَاكَ إِلَّا كَافَّةً لِّلنَّاسِ بَشِيرًا وَنَذِيرًا وَلَكِنَّ أَكْثَرَ النَّاسِ لَا يَعْلَمُونَ</a:t>
            </a:r>
            <a:r>
              <a:rPr lang="ar-SA" sz="2800" b="1" dirty="0">
                <a:solidFill>
                  <a:prstClr val="black"/>
                </a:solidFill>
                <a:latin typeface="Times New Roman"/>
                <a:ea typeface="Times New Roman"/>
                <a:cs typeface="Times New Roman"/>
              </a:rPr>
              <a:t>}</a:t>
            </a:r>
            <a:r>
              <a:rPr lang="ar-SA" sz="2800" b="1" dirty="0">
                <a:solidFill>
                  <a:schemeClr val="tx1"/>
                </a:solidFill>
                <a:latin typeface="Times New Roman"/>
                <a:ea typeface="Times New Roman"/>
                <a:cs typeface="+mj-cs"/>
              </a:rPr>
              <a:t> </a:t>
            </a:r>
            <a:r>
              <a:rPr lang="ar-SA" sz="2800" b="1" dirty="0">
                <a:solidFill>
                  <a:srgbClr val="FF0000"/>
                </a:solidFill>
                <a:latin typeface="Times New Roman"/>
                <a:ea typeface="Times New Roman"/>
                <a:cs typeface="+mj-cs"/>
              </a:rPr>
              <a:t>سبأ/</a:t>
            </a:r>
            <a:r>
              <a:rPr lang="ar-SA" sz="2800" b="1" dirty="0">
                <a:solidFill>
                  <a:srgbClr val="FF0000"/>
                </a:solidFill>
                <a:latin typeface="Verdana"/>
                <a:ea typeface="Times New Roman"/>
                <a:cs typeface="+mj-cs"/>
              </a:rPr>
              <a:t>28</a:t>
            </a:r>
            <a:endParaRPr lang="en-US" sz="2800" b="1" dirty="0">
              <a:solidFill>
                <a:prstClr val="white"/>
              </a:solidFill>
              <a:cs typeface="+mj-cs"/>
            </a:endParaRPr>
          </a:p>
        </p:txBody>
      </p:sp>
    </p:spTree>
    <p:extLst>
      <p:ext uri="{BB962C8B-B14F-4D97-AF65-F5344CB8AC3E}">
        <p14:creationId xmlns:p14="http://schemas.microsoft.com/office/powerpoint/2010/main" val="2705179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arn(inVertical)">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C735E-5D78-4C53-872F-38DEEDA76FF2}"/>
              </a:ext>
            </a:extLst>
          </p:cNvPr>
          <p:cNvSpPr>
            <a:spLocks noGrp="1"/>
          </p:cNvSpPr>
          <p:nvPr>
            <p:ph type="title"/>
          </p:nvPr>
        </p:nvSpPr>
        <p:spPr>
          <a:xfrm>
            <a:off x="824132" y="516505"/>
            <a:ext cx="10515600" cy="1054716"/>
          </a:xfrm>
        </p:spPr>
        <p:txBody>
          <a:bodyPr>
            <a:noAutofit/>
          </a:bodyPr>
          <a:lstStyle/>
          <a:p>
            <a:pPr algn="ctr"/>
            <a:r>
              <a:rPr lang="ar-BH" sz="6600" b="1" dirty="0">
                <a:solidFill>
                  <a:srgbClr val="C00000"/>
                </a:solidFill>
                <a:latin typeface="Traditional Arabic" panose="02020603050405020304" pitchFamily="18" charset="-78"/>
              </a:rPr>
              <a:t>المعنى الإجمالي للحديث</a:t>
            </a:r>
            <a:endParaRPr lang="en-US" sz="6600" b="1" dirty="0">
              <a:solidFill>
                <a:srgbClr val="C00000"/>
              </a:solidFill>
              <a:latin typeface="Traditional Arabic" panose="02020603050405020304" pitchFamily="18" charset="-78"/>
            </a:endParaRPr>
          </a:p>
        </p:txBody>
      </p:sp>
      <p:grpSp>
        <p:nvGrpSpPr>
          <p:cNvPr id="3" name="مجموعة 2">
            <a:extLst>
              <a:ext uri="{FF2B5EF4-FFF2-40B4-BE49-F238E27FC236}">
                <a16:creationId xmlns:a16="http://schemas.microsoft.com/office/drawing/2014/main" id="{46D9A984-E8B3-4187-B043-FAB03BB48EA1}"/>
              </a:ext>
            </a:extLst>
          </p:cNvPr>
          <p:cNvGrpSpPr/>
          <p:nvPr/>
        </p:nvGrpSpPr>
        <p:grpSpPr>
          <a:xfrm>
            <a:off x="708338" y="1738648"/>
            <a:ext cx="10529506" cy="4494727"/>
            <a:chOff x="708338" y="1738648"/>
            <a:chExt cx="10529506" cy="4494727"/>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338" y="1738649"/>
              <a:ext cx="3734873" cy="4494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3">
              <a:extLst>
                <a:ext uri="{FF2B5EF4-FFF2-40B4-BE49-F238E27FC236}">
                  <a16:creationId xmlns:a16="http://schemas.microsoft.com/office/drawing/2014/main" id="{373D41B7-E157-4433-A838-FB6033068436}"/>
                </a:ext>
              </a:extLst>
            </p:cNvPr>
            <p:cNvSpPr txBox="1">
              <a:spLocks/>
            </p:cNvSpPr>
            <p:nvPr/>
          </p:nvSpPr>
          <p:spPr>
            <a:xfrm>
              <a:off x="5215944" y="1738648"/>
              <a:ext cx="6021900" cy="4494727"/>
            </a:xfrm>
            <a:prstGeom prst="roundRect">
              <a:avLst/>
            </a:prstGeom>
            <a:solidFill>
              <a:schemeClr val="accent2">
                <a:lumMod val="40000"/>
                <a:lumOff val="60000"/>
              </a:schemeClr>
            </a:solidFill>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lvl="0" algn="justLow" rtl="1"/>
              <a:r>
                <a:rPr lang="ar-BH" sz="3200" dirty="0">
                  <a:solidFill>
                    <a:prstClr val="black"/>
                  </a:solidFill>
                  <a:latin typeface="Traditional Arabic" panose="02020603050405020304" pitchFamily="18" charset="-78"/>
                  <a:cs typeface="Times New Roman"/>
                </a:rPr>
                <a:t>   </a:t>
              </a:r>
            </a:p>
            <a:p>
              <a:pPr lvl="0" algn="justLow" rtl="1"/>
              <a:r>
                <a:rPr lang="ar-BH" sz="3200" dirty="0">
                  <a:solidFill>
                    <a:prstClr val="black"/>
                  </a:solidFill>
                  <a:latin typeface="Traditional Arabic" panose="02020603050405020304" pitchFamily="18" charset="-78"/>
                  <a:cs typeface="Times New Roman"/>
                </a:rPr>
                <a:t>   </a:t>
              </a:r>
              <a:r>
                <a:rPr lang="ar-BH" sz="3200" dirty="0">
                  <a:solidFill>
                    <a:prstClr val="black"/>
                  </a:solidFill>
                  <a:latin typeface="Times New Roman" panose="02020603050405020304" pitchFamily="18" charset="0"/>
                  <a:cs typeface="Times New Roman" panose="02020603050405020304" pitchFamily="18" charset="0"/>
                </a:rPr>
                <a:t>في هذا الحديث الشريف يُصور الرسول الكريم ﷺ حقيقة رسالته بين الرسالات السماوية قبله، فيشبهها بالبناء الذي بناه رجل فأحسن بناءه، ولم يبق منه إلا موضع لبنة، حتى يتم صلاحه. </a:t>
              </a:r>
            </a:p>
            <a:p>
              <a:pPr algn="justLow" rtl="1"/>
              <a:r>
                <a:rPr lang="ar-BH" sz="3200" dirty="0">
                  <a:solidFill>
                    <a:prstClr val="black"/>
                  </a:solidFill>
                  <a:latin typeface="Times New Roman" panose="02020603050405020304" pitchFamily="18" charset="0"/>
                  <a:cs typeface="Times New Roman" panose="02020603050405020304" pitchFamily="18" charset="0"/>
                </a:rPr>
                <a:t>    فجعل الناس يدورون حول هذا البناء، ويعجبون من حسنه وجماله، فتندفع نفوسهم إلى طلب إكماله بإلحاح، فيقولون: لولا وضعت هذه اللبنة، وكمُل البناء؟!!</a:t>
              </a:r>
            </a:p>
            <a:p>
              <a:pPr lvl="0" algn="justLow" rtl="1"/>
              <a:endParaRPr lang="ar-BH" sz="3200" dirty="0">
                <a:solidFill>
                  <a:prstClr val="black"/>
                </a:solidFill>
                <a:latin typeface="Traditional Arabic" panose="02020603050405020304" pitchFamily="18" charset="-78"/>
                <a:cs typeface="Times New Roman"/>
              </a:endParaRPr>
            </a:p>
          </p:txBody>
        </p:sp>
      </p:grpSp>
      <p:sp>
        <p:nvSpPr>
          <p:cNvPr id="5" name="سهم: لليمين 4">
            <a:extLst>
              <a:ext uri="{FF2B5EF4-FFF2-40B4-BE49-F238E27FC236}">
                <a16:creationId xmlns:a16="http://schemas.microsoft.com/office/drawing/2014/main" id="{65338DE1-E3EE-4E40-8F01-3587D696B82A}"/>
              </a:ext>
            </a:extLst>
          </p:cNvPr>
          <p:cNvSpPr/>
          <p:nvPr/>
        </p:nvSpPr>
        <p:spPr>
          <a:xfrm>
            <a:off x="185530" y="2080592"/>
            <a:ext cx="1484245" cy="874644"/>
          </a:xfrm>
          <a:prstGeom prst="rightArrow">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2000" b="1" dirty="0">
                <a:solidFill>
                  <a:schemeClr val="tx1"/>
                </a:solidFill>
              </a:rPr>
              <a:t>موضع اللبنة</a:t>
            </a:r>
            <a:endParaRPr lang="en-US" sz="2000" b="1" dirty="0">
              <a:solidFill>
                <a:schemeClr val="tx1"/>
              </a:solidFill>
            </a:endParaRPr>
          </a:p>
        </p:txBody>
      </p:sp>
    </p:spTree>
    <p:extLst>
      <p:ext uri="{BB962C8B-B14F-4D97-AF65-F5344CB8AC3E}">
        <p14:creationId xmlns:p14="http://schemas.microsoft.com/office/powerpoint/2010/main" val="606726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80">
                                          <p:stCondLst>
                                            <p:cond delay="0"/>
                                          </p:stCondLst>
                                        </p:cTn>
                                        <p:tgtEl>
                                          <p:spTgt spid="5"/>
                                        </p:tgtEl>
                                      </p:cBhvr>
                                    </p:animEffect>
                                    <p:anim calcmode="lin" valueType="num">
                                      <p:cBhvr>
                                        <p:cTn id="1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8" dur="26">
                                          <p:stCondLst>
                                            <p:cond delay="650"/>
                                          </p:stCondLst>
                                        </p:cTn>
                                        <p:tgtEl>
                                          <p:spTgt spid="5"/>
                                        </p:tgtEl>
                                      </p:cBhvr>
                                      <p:to x="100000" y="60000"/>
                                    </p:animScale>
                                    <p:animScale>
                                      <p:cBhvr>
                                        <p:cTn id="19" dur="166" decel="50000">
                                          <p:stCondLst>
                                            <p:cond delay="676"/>
                                          </p:stCondLst>
                                        </p:cTn>
                                        <p:tgtEl>
                                          <p:spTgt spid="5"/>
                                        </p:tgtEl>
                                      </p:cBhvr>
                                      <p:to x="100000" y="100000"/>
                                    </p:animScale>
                                    <p:animScale>
                                      <p:cBhvr>
                                        <p:cTn id="20" dur="26">
                                          <p:stCondLst>
                                            <p:cond delay="1312"/>
                                          </p:stCondLst>
                                        </p:cTn>
                                        <p:tgtEl>
                                          <p:spTgt spid="5"/>
                                        </p:tgtEl>
                                      </p:cBhvr>
                                      <p:to x="100000" y="80000"/>
                                    </p:animScale>
                                    <p:animScale>
                                      <p:cBhvr>
                                        <p:cTn id="21" dur="166" decel="50000">
                                          <p:stCondLst>
                                            <p:cond delay="1338"/>
                                          </p:stCondLst>
                                        </p:cTn>
                                        <p:tgtEl>
                                          <p:spTgt spid="5"/>
                                        </p:tgtEl>
                                      </p:cBhvr>
                                      <p:to x="100000" y="100000"/>
                                    </p:animScale>
                                    <p:animScale>
                                      <p:cBhvr>
                                        <p:cTn id="22" dur="26">
                                          <p:stCondLst>
                                            <p:cond delay="1642"/>
                                          </p:stCondLst>
                                        </p:cTn>
                                        <p:tgtEl>
                                          <p:spTgt spid="5"/>
                                        </p:tgtEl>
                                      </p:cBhvr>
                                      <p:to x="100000" y="90000"/>
                                    </p:animScale>
                                    <p:animScale>
                                      <p:cBhvr>
                                        <p:cTn id="23" dur="166" decel="50000">
                                          <p:stCondLst>
                                            <p:cond delay="1668"/>
                                          </p:stCondLst>
                                        </p:cTn>
                                        <p:tgtEl>
                                          <p:spTgt spid="5"/>
                                        </p:tgtEl>
                                      </p:cBhvr>
                                      <p:to x="100000" y="100000"/>
                                    </p:animScale>
                                    <p:animScale>
                                      <p:cBhvr>
                                        <p:cTn id="24" dur="26">
                                          <p:stCondLst>
                                            <p:cond delay="1808"/>
                                          </p:stCondLst>
                                        </p:cTn>
                                        <p:tgtEl>
                                          <p:spTgt spid="5"/>
                                        </p:tgtEl>
                                      </p:cBhvr>
                                      <p:to x="100000" y="95000"/>
                                    </p:animScale>
                                    <p:animScale>
                                      <p:cBhvr>
                                        <p:cTn id="25"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9B6F7093-7B83-4D0A-BC1F-683D122F6A48}" vid="{1FAA4335-E554-4125-ACCC-D1CCCAA2166B}"/>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9B6F7093-7B83-4D0A-BC1F-683D122F6A48}" vid="{1FAA4335-E554-4125-ACCC-D1CCCAA2166B}"/>
    </a:ext>
  </a:extLst>
</a:theme>
</file>

<file path=docProps/app.xml><?xml version="1.0" encoding="utf-8"?>
<Properties xmlns="http://schemas.openxmlformats.org/officeDocument/2006/extended-properties" xmlns:vt="http://schemas.openxmlformats.org/officeDocument/2006/docPropsVTypes">
  <Template>PPT TMPLT.potx</Template>
  <TotalTime>768</TotalTime>
  <Words>740</Words>
  <Application>Microsoft Office PowerPoint</Application>
  <PresentationFormat>Widescreen</PresentationFormat>
  <Paragraphs>138</Paragraphs>
  <Slides>14</Slides>
  <Notes>0</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14</vt:i4>
      </vt:variant>
    </vt:vector>
  </HeadingPairs>
  <TitlesOfParts>
    <vt:vector size="28" baseType="lpstr">
      <vt:lpstr>AGA Arabesque</vt:lpstr>
      <vt:lpstr>Arial</vt:lpstr>
      <vt:lpstr>Calibri</vt:lpstr>
      <vt:lpstr>Calibri Light</vt:lpstr>
      <vt:lpstr>Franklin Gothic Book</vt:lpstr>
      <vt:lpstr>Khalid Art bold</vt:lpstr>
      <vt:lpstr>Sultan bold</vt:lpstr>
      <vt:lpstr>Tahoma</vt:lpstr>
      <vt:lpstr>Times New Roman</vt:lpstr>
      <vt:lpstr>Traditional Arabic</vt:lpstr>
      <vt:lpstr>Verdana</vt:lpstr>
      <vt:lpstr>Wingdings 2</vt:lpstr>
      <vt:lpstr>Office Theme</vt:lpstr>
      <vt:lpstr>1_Office Theme</vt:lpstr>
      <vt:lpstr>PowerPoint Presentation</vt:lpstr>
      <vt:lpstr>أهداف الدرس</vt:lpstr>
      <vt:lpstr>حديث خَاتمُ النَّبيين</vt:lpstr>
      <vt:lpstr>PowerPoint Presentation</vt:lpstr>
      <vt:lpstr>التعريف براوي الحديث</vt:lpstr>
      <vt:lpstr>معاني المفردات</vt:lpstr>
      <vt:lpstr>نشاط 2</vt:lpstr>
      <vt:lpstr>المعنى الإجمالي للحديث</vt:lpstr>
      <vt:lpstr>المعنى الإجمالي للحديث</vt:lpstr>
      <vt:lpstr>نشاط 3</vt:lpstr>
      <vt:lpstr>تابع نشاط 3</vt:lpstr>
      <vt:lpstr>أستفيد من الحديث الشريف</vt:lpstr>
      <vt:lpstr>فكّر وأجب</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Maryam Khaled Mohamed Ebrahim Busaad</dc:creator>
  <cp:lastModifiedBy>Faheema Abdulla Ahmed Haji</cp:lastModifiedBy>
  <cp:revision>96</cp:revision>
  <dcterms:created xsi:type="dcterms:W3CDTF">2020-03-04T10:47:58Z</dcterms:created>
  <dcterms:modified xsi:type="dcterms:W3CDTF">2020-03-29T06:46:23Z</dcterms:modified>
</cp:coreProperties>
</file>