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1" r:id="rId3"/>
    <p:sldId id="302" r:id="rId4"/>
    <p:sldId id="316" r:id="rId5"/>
    <p:sldId id="303" r:id="rId6"/>
    <p:sldId id="304" r:id="rId7"/>
    <p:sldId id="317" r:id="rId8"/>
    <p:sldId id="305" r:id="rId9"/>
    <p:sldId id="306" r:id="rId10"/>
    <p:sldId id="308" r:id="rId11"/>
    <p:sldId id="309" r:id="rId12"/>
    <p:sldId id="318" r:id="rId13"/>
    <p:sldId id="310" r:id="rId14"/>
    <p:sldId id="311" r:id="rId15"/>
    <p:sldId id="319" r:id="rId16"/>
    <p:sldId id="312" r:id="rId17"/>
    <p:sldId id="313" r:id="rId18"/>
    <p:sldId id="314" r:id="rId19"/>
    <p:sldId id="315" r:id="rId20"/>
    <p:sldId id="320" r:id="rId21"/>
    <p:sldId id="289" r:id="rId22"/>
  </p:sldIdLst>
  <p:sldSz cx="12192000" cy="6858000"/>
  <p:notesSz cx="6858000" cy="9144000"/>
  <p:defaultTextStyle>
    <a:defPPr>
      <a:defRPr lang="ar-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varScale="1">
        <p:scale>
          <a:sx n="78" d="100"/>
          <a:sy n="78" d="100"/>
        </p:scale>
        <p:origin x="-12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19B8F5-E1CE-4583-BAA0-C585AAB0D802}" type="doc">
      <dgm:prSet loTypeId="urn:microsoft.com/office/officeart/2005/8/layout/hProcess6" loCatId="process" qsTypeId="urn:microsoft.com/office/officeart/2005/8/quickstyle/3d2" qsCatId="3D" csTypeId="urn:microsoft.com/office/officeart/2005/8/colors/colorful1" csCatId="colorful" phldr="1"/>
      <dgm:spPr/>
      <dgm:t>
        <a:bodyPr/>
        <a:lstStyle/>
        <a:p>
          <a:pPr rtl="1"/>
          <a:endParaRPr lang="ar-SA"/>
        </a:p>
      </dgm:t>
    </dgm:pt>
    <dgm:pt modelId="{3F82C61D-A3A6-4A37-A061-7725348F289C}">
      <dgm:prSet phldrT="[Text]" custT="1"/>
      <dgm:spPr/>
      <dgm:t>
        <a:bodyPr/>
        <a:lstStyle/>
        <a:p>
          <a:pPr rtl="1"/>
          <a:r>
            <a:rPr lang="ar-SA" sz="1000" b="1" dirty="0">
              <a:solidFill>
                <a:schemeClr val="tx1"/>
              </a:solidFill>
            </a:rPr>
            <a:t>بداية القرن العشرين</a:t>
          </a:r>
        </a:p>
      </dgm:t>
    </dgm:pt>
    <dgm:pt modelId="{F5183E47-AF35-4268-9347-EF228A1CF460}" type="parTrans" cxnId="{D93B6F68-E5A7-41E8-BBDC-FDA05F9728CB}">
      <dgm:prSet/>
      <dgm:spPr/>
      <dgm:t>
        <a:bodyPr/>
        <a:lstStyle/>
        <a:p>
          <a:pPr rtl="1"/>
          <a:endParaRPr lang="ar-SA" sz="1800" b="1">
            <a:solidFill>
              <a:schemeClr val="tx1"/>
            </a:solidFill>
          </a:endParaRPr>
        </a:p>
      </dgm:t>
    </dgm:pt>
    <dgm:pt modelId="{80FA6A23-65B6-490A-B878-D9C4BCFECD65}" type="sibTrans" cxnId="{D93B6F68-E5A7-41E8-BBDC-FDA05F9728CB}">
      <dgm:prSet/>
      <dgm:spPr/>
      <dgm:t>
        <a:bodyPr/>
        <a:lstStyle/>
        <a:p>
          <a:pPr rtl="1"/>
          <a:endParaRPr lang="ar-SA" sz="1800" b="1">
            <a:solidFill>
              <a:schemeClr val="tx1"/>
            </a:solidFill>
          </a:endParaRPr>
        </a:p>
      </dgm:t>
    </dgm:pt>
    <dgm:pt modelId="{7B02C534-A19F-454C-B429-C5DB979E8B9C}">
      <dgm:prSet phldrT="[Text]" custT="1"/>
      <dgm:spPr/>
      <dgm:t>
        <a:bodyPr/>
        <a:lstStyle/>
        <a:p>
          <a:pPr rtl="1"/>
          <a:r>
            <a:rPr lang="ar-SA" sz="1400" b="1" dirty="0">
              <a:solidFill>
                <a:schemeClr val="tx1"/>
              </a:solidFill>
            </a:rPr>
            <a:t>جزء من علم الاقتصاد</a:t>
          </a:r>
        </a:p>
      </dgm:t>
    </dgm:pt>
    <dgm:pt modelId="{AB773716-506C-4530-9DA9-9759B939E7A1}" type="parTrans" cxnId="{0E3F8D93-71A4-4991-9EA6-4C5E06516D7D}">
      <dgm:prSet/>
      <dgm:spPr/>
      <dgm:t>
        <a:bodyPr/>
        <a:lstStyle/>
        <a:p>
          <a:pPr rtl="1"/>
          <a:endParaRPr lang="ar-SA" sz="1800" b="1">
            <a:solidFill>
              <a:schemeClr val="tx1"/>
            </a:solidFill>
          </a:endParaRPr>
        </a:p>
      </dgm:t>
    </dgm:pt>
    <dgm:pt modelId="{09980E43-1DF4-40CA-B5FC-4A21BC3B7C55}" type="sibTrans" cxnId="{0E3F8D93-71A4-4991-9EA6-4C5E06516D7D}">
      <dgm:prSet/>
      <dgm:spPr/>
      <dgm:t>
        <a:bodyPr/>
        <a:lstStyle/>
        <a:p>
          <a:pPr rtl="1"/>
          <a:endParaRPr lang="ar-SA" sz="1800" b="1">
            <a:solidFill>
              <a:schemeClr val="tx1"/>
            </a:solidFill>
          </a:endParaRPr>
        </a:p>
      </dgm:t>
    </dgm:pt>
    <dgm:pt modelId="{94F7AAB0-71DE-466A-A256-DC7FE673AE3E}">
      <dgm:prSet phldrT="[Text]" custT="1"/>
      <dgm:spPr/>
      <dgm:t>
        <a:bodyPr/>
        <a:lstStyle/>
        <a:p>
          <a:pPr rtl="1"/>
          <a:r>
            <a:rPr lang="ar-SA" sz="1050" b="1" dirty="0">
              <a:solidFill>
                <a:schemeClr val="tx1"/>
              </a:solidFill>
            </a:rPr>
            <a:t>العشرينيات</a:t>
          </a:r>
        </a:p>
      </dgm:t>
    </dgm:pt>
    <dgm:pt modelId="{D5F27F29-FB3A-4DA5-ABCD-64F7698E57C7}" type="parTrans" cxnId="{32C04B95-163E-4D7C-A485-A93B479622C6}">
      <dgm:prSet/>
      <dgm:spPr/>
      <dgm:t>
        <a:bodyPr/>
        <a:lstStyle/>
        <a:p>
          <a:pPr rtl="1"/>
          <a:endParaRPr lang="ar-SA" sz="1800" b="1">
            <a:solidFill>
              <a:schemeClr val="tx1"/>
            </a:solidFill>
          </a:endParaRPr>
        </a:p>
      </dgm:t>
    </dgm:pt>
    <dgm:pt modelId="{A9566478-D529-4C3B-A0A2-C2CF9D5712EE}" type="sibTrans" cxnId="{32C04B95-163E-4D7C-A485-A93B479622C6}">
      <dgm:prSet/>
      <dgm:spPr/>
      <dgm:t>
        <a:bodyPr/>
        <a:lstStyle/>
        <a:p>
          <a:pPr rtl="1"/>
          <a:endParaRPr lang="ar-SA" sz="1800" b="1">
            <a:solidFill>
              <a:schemeClr val="tx1"/>
            </a:solidFill>
          </a:endParaRPr>
        </a:p>
      </dgm:t>
    </dgm:pt>
    <dgm:pt modelId="{85D15FEE-28BE-4818-9A0E-F0C5A1EE2D0E}">
      <dgm:prSet phldrT="[Text]" custT="1"/>
      <dgm:spPr/>
      <dgm:t>
        <a:bodyPr/>
        <a:lstStyle/>
        <a:p>
          <a:pPr rtl="1"/>
          <a:r>
            <a:rPr lang="ar-SA" sz="1400" b="1" i="0" dirty="0">
              <a:solidFill>
                <a:schemeClr val="tx1"/>
              </a:solidFill>
            </a:rPr>
            <a:t>أدت الثورة الصناعية الى أنتشار أسوق المال و التركيز على الإدارة المالية لتوفير السيولة  والتحكم بالمخاطر</a:t>
          </a:r>
        </a:p>
      </dgm:t>
    </dgm:pt>
    <dgm:pt modelId="{8DE7158C-A098-4B76-B667-FB98CFF396C3}" type="parTrans" cxnId="{2524F9A1-FD15-47F4-B6F2-77742C0131B3}">
      <dgm:prSet/>
      <dgm:spPr/>
      <dgm:t>
        <a:bodyPr/>
        <a:lstStyle/>
        <a:p>
          <a:pPr rtl="1"/>
          <a:endParaRPr lang="ar-SA" sz="1800" b="1">
            <a:solidFill>
              <a:schemeClr val="tx1"/>
            </a:solidFill>
          </a:endParaRPr>
        </a:p>
      </dgm:t>
    </dgm:pt>
    <dgm:pt modelId="{DBEFD751-1A36-4B5E-A0C1-6D8639A50156}" type="sibTrans" cxnId="{2524F9A1-FD15-47F4-B6F2-77742C0131B3}">
      <dgm:prSet/>
      <dgm:spPr/>
      <dgm:t>
        <a:bodyPr/>
        <a:lstStyle/>
        <a:p>
          <a:pPr rtl="1"/>
          <a:endParaRPr lang="ar-SA" sz="1800" b="1">
            <a:solidFill>
              <a:schemeClr val="tx1"/>
            </a:solidFill>
          </a:endParaRPr>
        </a:p>
      </dgm:t>
    </dgm:pt>
    <dgm:pt modelId="{67D558FA-2050-4ED9-A6FF-70A7C923B3BC}">
      <dgm:prSet phldrT="[Text]" custT="1"/>
      <dgm:spPr/>
      <dgm:t>
        <a:bodyPr/>
        <a:lstStyle/>
        <a:p>
          <a:pPr rtl="1"/>
          <a:r>
            <a:rPr lang="ar-SA" sz="1000" b="1" dirty="0">
              <a:solidFill>
                <a:schemeClr val="tx1"/>
              </a:solidFill>
            </a:rPr>
            <a:t>الستينات والسبعينيات</a:t>
          </a:r>
        </a:p>
      </dgm:t>
    </dgm:pt>
    <dgm:pt modelId="{F179C102-E953-401E-9F03-5706A2FFA820}" type="parTrans" cxnId="{28742ECB-1BF9-4307-AD95-BDE389850D79}">
      <dgm:prSet/>
      <dgm:spPr/>
      <dgm:t>
        <a:bodyPr/>
        <a:lstStyle/>
        <a:p>
          <a:pPr rtl="1"/>
          <a:endParaRPr lang="ar-SA" sz="1800" b="1">
            <a:solidFill>
              <a:schemeClr val="tx1"/>
            </a:solidFill>
          </a:endParaRPr>
        </a:p>
      </dgm:t>
    </dgm:pt>
    <dgm:pt modelId="{BDA7A14F-6842-4640-89B6-8062E57248E2}" type="sibTrans" cxnId="{28742ECB-1BF9-4307-AD95-BDE389850D79}">
      <dgm:prSet/>
      <dgm:spPr/>
      <dgm:t>
        <a:bodyPr/>
        <a:lstStyle/>
        <a:p>
          <a:pPr rtl="1"/>
          <a:endParaRPr lang="ar-SA" sz="1800" b="1">
            <a:solidFill>
              <a:schemeClr val="tx1"/>
            </a:solidFill>
          </a:endParaRPr>
        </a:p>
      </dgm:t>
    </dgm:pt>
    <dgm:pt modelId="{EA91AF7A-BD32-409B-99E6-426979374DDD}">
      <dgm:prSet phldrT="[Text]" custT="1"/>
      <dgm:spPr/>
      <dgm:t>
        <a:bodyPr/>
        <a:lstStyle/>
        <a:p>
          <a:pPr rtl="1"/>
          <a:r>
            <a:rPr lang="ar-SA" sz="1100" b="1" dirty="0">
              <a:solidFill>
                <a:schemeClr val="tx1"/>
              </a:solidFill>
            </a:rPr>
            <a:t>الثلاثينيات</a:t>
          </a:r>
          <a:endParaRPr lang="ar-SA" sz="1000" b="1" dirty="0">
            <a:solidFill>
              <a:schemeClr val="tx1"/>
            </a:solidFill>
          </a:endParaRPr>
        </a:p>
      </dgm:t>
    </dgm:pt>
    <dgm:pt modelId="{37A9B8DE-1A04-468C-9DCA-82159CC20EBE}" type="sibTrans" cxnId="{E229026F-0D22-4F89-84F6-E85A99FE0A5F}">
      <dgm:prSet/>
      <dgm:spPr/>
      <dgm:t>
        <a:bodyPr/>
        <a:lstStyle/>
        <a:p>
          <a:pPr rtl="1"/>
          <a:endParaRPr lang="ar-SA" sz="1800" b="1">
            <a:solidFill>
              <a:schemeClr val="tx1"/>
            </a:solidFill>
          </a:endParaRPr>
        </a:p>
      </dgm:t>
    </dgm:pt>
    <dgm:pt modelId="{4D99A9E0-D2FA-4BD7-B9BD-2D42D35C050D}" type="parTrans" cxnId="{E229026F-0D22-4F89-84F6-E85A99FE0A5F}">
      <dgm:prSet/>
      <dgm:spPr/>
      <dgm:t>
        <a:bodyPr/>
        <a:lstStyle/>
        <a:p>
          <a:pPr rtl="1"/>
          <a:endParaRPr lang="ar-SA" sz="1800" b="1">
            <a:solidFill>
              <a:schemeClr val="tx1"/>
            </a:solidFill>
          </a:endParaRPr>
        </a:p>
      </dgm:t>
    </dgm:pt>
    <dgm:pt modelId="{45CBBCFB-03A4-4D18-A501-84D8DB0A7EB0}">
      <dgm:prSet custT="1"/>
      <dgm:spPr/>
      <dgm:t>
        <a:bodyPr/>
        <a:lstStyle/>
        <a:p>
          <a:pPr rtl="1"/>
          <a:r>
            <a:rPr lang="ar-SA" sz="1400" b="1" dirty="0">
              <a:solidFill>
                <a:schemeClr val="tx1"/>
              </a:solidFill>
            </a:rPr>
            <a:t>أدى الركود الاقتصادي العالمي لتركيز دور الإدارة المالية على جانب السيولة لتجنب خطر الإفلاس</a:t>
          </a:r>
        </a:p>
      </dgm:t>
    </dgm:pt>
    <dgm:pt modelId="{F7719FDB-217D-4990-815D-B2A243F060DF}" type="parTrans" cxnId="{BAE4F452-2142-4AEC-AD3C-488E0BAF1E69}">
      <dgm:prSet/>
      <dgm:spPr/>
      <dgm:t>
        <a:bodyPr/>
        <a:lstStyle/>
        <a:p>
          <a:pPr rtl="1"/>
          <a:endParaRPr lang="ar-SA" sz="1800" b="1">
            <a:solidFill>
              <a:schemeClr val="tx1"/>
            </a:solidFill>
          </a:endParaRPr>
        </a:p>
      </dgm:t>
    </dgm:pt>
    <dgm:pt modelId="{39D8CBA8-5524-4451-BBEE-E27093D66602}" type="sibTrans" cxnId="{BAE4F452-2142-4AEC-AD3C-488E0BAF1E69}">
      <dgm:prSet/>
      <dgm:spPr/>
      <dgm:t>
        <a:bodyPr/>
        <a:lstStyle/>
        <a:p>
          <a:pPr rtl="1"/>
          <a:endParaRPr lang="ar-SA" sz="1800" b="1">
            <a:solidFill>
              <a:schemeClr val="tx1"/>
            </a:solidFill>
          </a:endParaRPr>
        </a:p>
      </dgm:t>
    </dgm:pt>
    <dgm:pt modelId="{6BD1565F-427E-4DE2-AC98-A4D186D8CFBF}">
      <dgm:prSet custT="1"/>
      <dgm:spPr/>
      <dgm:t>
        <a:bodyPr/>
        <a:lstStyle/>
        <a:p>
          <a:pPr rtl="1"/>
          <a:r>
            <a:rPr lang="ar-SA" sz="900" b="1" dirty="0">
              <a:solidFill>
                <a:schemeClr val="tx1"/>
              </a:solidFill>
            </a:rPr>
            <a:t>الأربعينيات والخمسينيات</a:t>
          </a:r>
        </a:p>
      </dgm:t>
    </dgm:pt>
    <dgm:pt modelId="{FD5FD7BB-0CEB-4792-A8FF-261324A59BAF}" type="parTrans" cxnId="{853C7FB1-2B89-443E-94E9-B255A297C048}">
      <dgm:prSet/>
      <dgm:spPr/>
      <dgm:t>
        <a:bodyPr/>
        <a:lstStyle/>
        <a:p>
          <a:pPr rtl="1"/>
          <a:endParaRPr lang="ar-SA" sz="1800" b="1">
            <a:solidFill>
              <a:schemeClr val="tx1"/>
            </a:solidFill>
          </a:endParaRPr>
        </a:p>
      </dgm:t>
    </dgm:pt>
    <dgm:pt modelId="{2BB69F51-EF78-4451-9B2C-55033866C0AA}" type="sibTrans" cxnId="{853C7FB1-2B89-443E-94E9-B255A297C048}">
      <dgm:prSet/>
      <dgm:spPr/>
      <dgm:t>
        <a:bodyPr/>
        <a:lstStyle/>
        <a:p>
          <a:pPr rtl="1"/>
          <a:endParaRPr lang="ar-SA" sz="1800" b="1">
            <a:solidFill>
              <a:schemeClr val="tx1"/>
            </a:solidFill>
          </a:endParaRPr>
        </a:p>
      </dgm:t>
    </dgm:pt>
    <dgm:pt modelId="{2EC9E8C2-2CE4-4C82-A6CE-89688A319000}">
      <dgm:prSet custT="1"/>
      <dgm:spPr/>
      <dgm:t>
        <a:bodyPr/>
        <a:lstStyle/>
        <a:p>
          <a:pPr rtl="1">
            <a:buNone/>
          </a:pPr>
          <a:r>
            <a:rPr lang="ar-SA" sz="1400" b="1" dirty="0">
              <a:solidFill>
                <a:schemeClr val="tx1"/>
              </a:solidFill>
            </a:rPr>
            <a:t>التركيز على توفير السيولة وتحديد مخاطر الاستثمار وتطوير التطبيقات العلمية لاختيار المشروعات الاستثمارية</a:t>
          </a:r>
        </a:p>
      </dgm:t>
    </dgm:pt>
    <dgm:pt modelId="{31F5286D-7277-46FF-A36F-F6EE9D26B2BE}" type="sibTrans" cxnId="{EA2E4188-0775-4204-9CC1-FFC7243D831F}">
      <dgm:prSet/>
      <dgm:spPr/>
      <dgm:t>
        <a:bodyPr/>
        <a:lstStyle/>
        <a:p>
          <a:pPr rtl="1"/>
          <a:endParaRPr lang="ar-SA" sz="1800" b="1">
            <a:solidFill>
              <a:schemeClr val="tx1"/>
            </a:solidFill>
          </a:endParaRPr>
        </a:p>
      </dgm:t>
    </dgm:pt>
    <dgm:pt modelId="{F7CC4DB0-23C8-4768-878E-952B395262AE}" type="parTrans" cxnId="{EA2E4188-0775-4204-9CC1-FFC7243D831F}">
      <dgm:prSet/>
      <dgm:spPr/>
      <dgm:t>
        <a:bodyPr/>
        <a:lstStyle/>
        <a:p>
          <a:pPr rtl="1"/>
          <a:endParaRPr lang="ar-SA" sz="1800" b="1">
            <a:solidFill>
              <a:schemeClr val="tx1"/>
            </a:solidFill>
          </a:endParaRPr>
        </a:p>
      </dgm:t>
    </dgm:pt>
    <dgm:pt modelId="{78E2D5B5-D298-4191-BCD2-1F7EB309C8B1}">
      <dgm:prSet phldrT="[Text]" custT="1"/>
      <dgm:spPr/>
      <dgm:t>
        <a:bodyPr/>
        <a:lstStyle/>
        <a:p>
          <a:pPr rtl="1"/>
          <a:r>
            <a:rPr lang="ar-SA" sz="900" b="1" dirty="0">
              <a:solidFill>
                <a:schemeClr val="tx1"/>
              </a:solidFill>
            </a:rPr>
            <a:t>الثمانينات والتسعينيات والالفية الثالثة</a:t>
          </a:r>
        </a:p>
      </dgm:t>
    </dgm:pt>
    <dgm:pt modelId="{7FCEBDFE-7394-4306-91A7-43CD57E4FCE9}" type="parTrans" cxnId="{03087635-BADA-47A5-9C2F-9C731B3FAA35}">
      <dgm:prSet/>
      <dgm:spPr/>
      <dgm:t>
        <a:bodyPr/>
        <a:lstStyle/>
        <a:p>
          <a:pPr rtl="1"/>
          <a:endParaRPr lang="ar-SA" sz="1800" b="1">
            <a:solidFill>
              <a:schemeClr val="tx1"/>
            </a:solidFill>
          </a:endParaRPr>
        </a:p>
      </dgm:t>
    </dgm:pt>
    <dgm:pt modelId="{0B25A1B3-D822-4AEE-A72F-2A8085D64E65}" type="sibTrans" cxnId="{03087635-BADA-47A5-9C2F-9C731B3FAA35}">
      <dgm:prSet/>
      <dgm:spPr/>
      <dgm:t>
        <a:bodyPr/>
        <a:lstStyle/>
        <a:p>
          <a:pPr rtl="1"/>
          <a:endParaRPr lang="ar-SA" sz="1800" b="1">
            <a:solidFill>
              <a:schemeClr val="tx1"/>
            </a:solidFill>
          </a:endParaRPr>
        </a:p>
      </dgm:t>
    </dgm:pt>
    <dgm:pt modelId="{C54F1930-31B2-47AE-8ABF-6B07FD25EE40}">
      <dgm:prSet custT="1"/>
      <dgm:spPr/>
      <dgm:t>
        <a:bodyPr/>
        <a:lstStyle/>
        <a:p>
          <a:pPr algn="ctr" rtl="1">
            <a:buNone/>
          </a:pPr>
          <a:r>
            <a:rPr lang="ar-SA" sz="1400" b="1" dirty="0">
              <a:solidFill>
                <a:schemeClr val="tx1"/>
              </a:solidFill>
            </a:rPr>
            <a:t>ظهور نظريات المحفظة الاستثمارية وتسعير الخيارات</a:t>
          </a:r>
        </a:p>
      </dgm:t>
    </dgm:pt>
    <dgm:pt modelId="{C686D0A0-C072-4AB6-BFED-AB8C673A097F}" type="parTrans" cxnId="{B5283529-A01D-40BF-80F0-74B1879BF37C}">
      <dgm:prSet/>
      <dgm:spPr/>
      <dgm:t>
        <a:bodyPr/>
        <a:lstStyle/>
        <a:p>
          <a:pPr rtl="1"/>
          <a:endParaRPr lang="ar-SA" sz="1800" b="1">
            <a:solidFill>
              <a:schemeClr val="tx1"/>
            </a:solidFill>
          </a:endParaRPr>
        </a:p>
      </dgm:t>
    </dgm:pt>
    <dgm:pt modelId="{A7376A5B-DA62-4632-9CFF-629AB5E4BB0A}" type="sibTrans" cxnId="{B5283529-A01D-40BF-80F0-74B1879BF37C}">
      <dgm:prSet/>
      <dgm:spPr/>
      <dgm:t>
        <a:bodyPr/>
        <a:lstStyle/>
        <a:p>
          <a:pPr rtl="1"/>
          <a:endParaRPr lang="ar-SA" sz="1800" b="1">
            <a:solidFill>
              <a:schemeClr val="tx1"/>
            </a:solidFill>
          </a:endParaRPr>
        </a:p>
      </dgm:t>
    </dgm:pt>
    <dgm:pt modelId="{E3653B5E-7745-4B29-817E-6B2660F1792C}">
      <dgm:prSet custT="1"/>
      <dgm:spPr/>
      <dgm:t>
        <a:bodyPr/>
        <a:lstStyle/>
        <a:p>
          <a:pPr algn="just" rtl="1">
            <a:buNone/>
          </a:pPr>
          <a:endParaRPr lang="ar-SA" sz="1000" b="1" dirty="0">
            <a:solidFill>
              <a:schemeClr val="tx1"/>
            </a:solidFill>
          </a:endParaRPr>
        </a:p>
      </dgm:t>
    </dgm:pt>
    <dgm:pt modelId="{53C8B61D-06D9-43B4-8617-192075EAF902}" type="parTrans" cxnId="{DA1F581E-87AA-4A3D-8C59-CFB1CC376221}">
      <dgm:prSet/>
      <dgm:spPr/>
      <dgm:t>
        <a:bodyPr/>
        <a:lstStyle/>
        <a:p>
          <a:pPr rtl="1"/>
          <a:endParaRPr lang="ar-SA" sz="1800" b="1">
            <a:solidFill>
              <a:schemeClr val="tx1"/>
            </a:solidFill>
          </a:endParaRPr>
        </a:p>
      </dgm:t>
    </dgm:pt>
    <dgm:pt modelId="{EA962249-1D8E-470C-A346-C85E1E463293}" type="sibTrans" cxnId="{DA1F581E-87AA-4A3D-8C59-CFB1CC376221}">
      <dgm:prSet/>
      <dgm:spPr/>
      <dgm:t>
        <a:bodyPr/>
        <a:lstStyle/>
        <a:p>
          <a:pPr rtl="1"/>
          <a:endParaRPr lang="ar-SA" sz="1800" b="1">
            <a:solidFill>
              <a:schemeClr val="tx1"/>
            </a:solidFill>
          </a:endParaRPr>
        </a:p>
      </dgm:t>
    </dgm:pt>
    <dgm:pt modelId="{825FF5AD-E390-4C2E-8A1A-42815B154DC8}">
      <dgm:prSet custT="1"/>
      <dgm:spPr/>
      <dgm:t>
        <a:bodyPr/>
        <a:lstStyle/>
        <a:p>
          <a:pPr rtl="1"/>
          <a:r>
            <a:rPr lang="ar-SA" sz="1300" b="1" dirty="0">
              <a:solidFill>
                <a:schemeClr val="tx1"/>
              </a:solidFill>
            </a:rPr>
            <a:t>التركيز على حالة عدم التأكد وعدم كفاءة أسوق المال وتأثير التقلبات في التضخم وأسعار الفائدة و برامج الخصخصة والعولمة والأزمات العالمية</a:t>
          </a:r>
        </a:p>
      </dgm:t>
    </dgm:pt>
    <dgm:pt modelId="{7C0B7F3A-BF34-4D3A-BD16-7E9B33EE617F}" type="parTrans" cxnId="{782A9509-4394-44B5-A816-44BDC5B0DD51}">
      <dgm:prSet/>
      <dgm:spPr/>
      <dgm:t>
        <a:bodyPr/>
        <a:lstStyle/>
        <a:p>
          <a:pPr rtl="1"/>
          <a:endParaRPr lang="ar-SA" sz="1800" b="1">
            <a:solidFill>
              <a:schemeClr val="tx1"/>
            </a:solidFill>
          </a:endParaRPr>
        </a:p>
      </dgm:t>
    </dgm:pt>
    <dgm:pt modelId="{518387B6-B57C-4607-9546-A9A09D80DFE3}" type="sibTrans" cxnId="{782A9509-4394-44B5-A816-44BDC5B0DD51}">
      <dgm:prSet/>
      <dgm:spPr/>
      <dgm:t>
        <a:bodyPr/>
        <a:lstStyle/>
        <a:p>
          <a:pPr rtl="1"/>
          <a:endParaRPr lang="ar-SA" sz="1800" b="1">
            <a:solidFill>
              <a:schemeClr val="tx1"/>
            </a:solidFill>
          </a:endParaRPr>
        </a:p>
      </dgm:t>
    </dgm:pt>
    <dgm:pt modelId="{E7D19A8D-D1C1-4D0D-AFCB-6CD2F54172EC}" type="pres">
      <dgm:prSet presAssocID="{B919B8F5-E1CE-4583-BAA0-C585AAB0D802}" presName="theList" presStyleCnt="0">
        <dgm:presLayoutVars>
          <dgm:dir/>
          <dgm:animLvl val="lvl"/>
          <dgm:resizeHandles val="exact"/>
        </dgm:presLayoutVars>
      </dgm:prSet>
      <dgm:spPr/>
      <dgm:t>
        <a:bodyPr/>
        <a:lstStyle/>
        <a:p>
          <a:endParaRPr lang="en-US"/>
        </a:p>
      </dgm:t>
    </dgm:pt>
    <dgm:pt modelId="{CAD64C23-1C98-4E55-8734-7E8D83EA52BC}" type="pres">
      <dgm:prSet presAssocID="{3F82C61D-A3A6-4A37-A061-7725348F289C}" presName="compNode" presStyleCnt="0"/>
      <dgm:spPr/>
    </dgm:pt>
    <dgm:pt modelId="{FFF1F489-8738-483C-AB24-896CB0233AE2}" type="pres">
      <dgm:prSet presAssocID="{3F82C61D-A3A6-4A37-A061-7725348F289C}" presName="noGeometry" presStyleCnt="0"/>
      <dgm:spPr/>
    </dgm:pt>
    <dgm:pt modelId="{3075093B-EC4F-4DCD-B175-695AEA351ADC}" type="pres">
      <dgm:prSet presAssocID="{3F82C61D-A3A6-4A37-A061-7725348F289C}" presName="childTextVisible" presStyleLbl="bgAccFollowNode1" presStyleIdx="0" presStyleCnt="6" custScaleX="95610" custScaleY="232416">
        <dgm:presLayoutVars>
          <dgm:bulletEnabled val="1"/>
        </dgm:presLayoutVars>
      </dgm:prSet>
      <dgm:spPr/>
      <dgm:t>
        <a:bodyPr/>
        <a:lstStyle/>
        <a:p>
          <a:endParaRPr lang="en-US"/>
        </a:p>
      </dgm:t>
    </dgm:pt>
    <dgm:pt modelId="{B9B791F5-D0AE-49FC-93D2-2099C14364F9}" type="pres">
      <dgm:prSet presAssocID="{3F82C61D-A3A6-4A37-A061-7725348F289C}" presName="childTextHidden" presStyleLbl="bgAccFollowNode1" presStyleIdx="0" presStyleCnt="6"/>
      <dgm:spPr/>
      <dgm:t>
        <a:bodyPr/>
        <a:lstStyle/>
        <a:p>
          <a:endParaRPr lang="en-US"/>
        </a:p>
      </dgm:t>
    </dgm:pt>
    <dgm:pt modelId="{F5D4B7BD-E774-4083-B3B2-9555A52D8C1B}" type="pres">
      <dgm:prSet presAssocID="{3F82C61D-A3A6-4A37-A061-7725348F289C}" presName="parentText" presStyleLbl="node1" presStyleIdx="0" presStyleCnt="6">
        <dgm:presLayoutVars>
          <dgm:chMax val="1"/>
          <dgm:bulletEnabled val="1"/>
        </dgm:presLayoutVars>
      </dgm:prSet>
      <dgm:spPr/>
      <dgm:t>
        <a:bodyPr/>
        <a:lstStyle/>
        <a:p>
          <a:endParaRPr lang="en-US"/>
        </a:p>
      </dgm:t>
    </dgm:pt>
    <dgm:pt modelId="{FEEC7822-A889-4DD3-922F-B71CF712CEBD}" type="pres">
      <dgm:prSet presAssocID="{3F82C61D-A3A6-4A37-A061-7725348F289C}" presName="aSpace" presStyleCnt="0"/>
      <dgm:spPr/>
    </dgm:pt>
    <dgm:pt modelId="{58738600-839E-4D1C-853E-4E82C5BEAED5}" type="pres">
      <dgm:prSet presAssocID="{94F7AAB0-71DE-466A-A256-DC7FE673AE3E}" presName="compNode" presStyleCnt="0"/>
      <dgm:spPr/>
    </dgm:pt>
    <dgm:pt modelId="{07D5D841-7F02-4BF2-8101-9542EBA54C81}" type="pres">
      <dgm:prSet presAssocID="{94F7AAB0-71DE-466A-A256-DC7FE673AE3E}" presName="noGeometry" presStyleCnt="0"/>
      <dgm:spPr/>
    </dgm:pt>
    <dgm:pt modelId="{F1AD8675-F7C2-4AB2-AD83-DEBCC9DA0F41}" type="pres">
      <dgm:prSet presAssocID="{94F7AAB0-71DE-466A-A256-DC7FE673AE3E}" presName="childTextVisible" presStyleLbl="bgAccFollowNode1" presStyleIdx="1" presStyleCnt="6" custScaleX="125755" custScaleY="253647" custLinFactNeighborX="-864">
        <dgm:presLayoutVars>
          <dgm:bulletEnabled val="1"/>
        </dgm:presLayoutVars>
      </dgm:prSet>
      <dgm:spPr/>
      <dgm:t>
        <a:bodyPr/>
        <a:lstStyle/>
        <a:p>
          <a:endParaRPr lang="en-US"/>
        </a:p>
      </dgm:t>
    </dgm:pt>
    <dgm:pt modelId="{B9620D66-DCC9-4E2B-A4C3-BCB10494F91A}" type="pres">
      <dgm:prSet presAssocID="{94F7AAB0-71DE-466A-A256-DC7FE673AE3E}" presName="childTextHidden" presStyleLbl="bgAccFollowNode1" presStyleIdx="1" presStyleCnt="6"/>
      <dgm:spPr/>
      <dgm:t>
        <a:bodyPr/>
        <a:lstStyle/>
        <a:p>
          <a:endParaRPr lang="en-US"/>
        </a:p>
      </dgm:t>
    </dgm:pt>
    <dgm:pt modelId="{595E634A-8E1E-459E-B6DD-C9FBBD69F396}" type="pres">
      <dgm:prSet presAssocID="{94F7AAB0-71DE-466A-A256-DC7FE673AE3E}" presName="parentText" presStyleLbl="node1" presStyleIdx="1" presStyleCnt="6" custLinFactNeighborX="-2898" custLinFactNeighborY="-5271">
        <dgm:presLayoutVars>
          <dgm:chMax val="1"/>
          <dgm:bulletEnabled val="1"/>
        </dgm:presLayoutVars>
      </dgm:prSet>
      <dgm:spPr/>
      <dgm:t>
        <a:bodyPr/>
        <a:lstStyle/>
        <a:p>
          <a:endParaRPr lang="en-US"/>
        </a:p>
      </dgm:t>
    </dgm:pt>
    <dgm:pt modelId="{8243F7CC-D587-4683-8CB6-6BC1DF44EBB0}" type="pres">
      <dgm:prSet presAssocID="{94F7AAB0-71DE-466A-A256-DC7FE673AE3E}" presName="aSpace" presStyleCnt="0"/>
      <dgm:spPr/>
    </dgm:pt>
    <dgm:pt modelId="{3EFB4FDF-CF52-469D-A62B-A804834A95AD}" type="pres">
      <dgm:prSet presAssocID="{EA91AF7A-BD32-409B-99E6-426979374DDD}" presName="compNode" presStyleCnt="0"/>
      <dgm:spPr/>
    </dgm:pt>
    <dgm:pt modelId="{55F9E593-8689-45A4-9FC0-37C6616FF982}" type="pres">
      <dgm:prSet presAssocID="{EA91AF7A-BD32-409B-99E6-426979374DDD}" presName="noGeometry" presStyleCnt="0"/>
      <dgm:spPr/>
    </dgm:pt>
    <dgm:pt modelId="{71CE8229-C0B0-4C80-8BAB-5A9737A2E653}" type="pres">
      <dgm:prSet presAssocID="{EA91AF7A-BD32-409B-99E6-426979374DDD}" presName="childTextVisible" presStyleLbl="bgAccFollowNode1" presStyleIdx="2" presStyleCnt="6" custScaleX="127815" custScaleY="253647">
        <dgm:presLayoutVars>
          <dgm:bulletEnabled val="1"/>
        </dgm:presLayoutVars>
      </dgm:prSet>
      <dgm:spPr/>
      <dgm:t>
        <a:bodyPr/>
        <a:lstStyle/>
        <a:p>
          <a:endParaRPr lang="en-US"/>
        </a:p>
      </dgm:t>
    </dgm:pt>
    <dgm:pt modelId="{C136476F-DB7A-4626-B919-7FF67E2836FF}" type="pres">
      <dgm:prSet presAssocID="{EA91AF7A-BD32-409B-99E6-426979374DDD}" presName="childTextHidden" presStyleLbl="bgAccFollowNode1" presStyleIdx="2" presStyleCnt="6"/>
      <dgm:spPr/>
      <dgm:t>
        <a:bodyPr/>
        <a:lstStyle/>
        <a:p>
          <a:endParaRPr lang="en-US"/>
        </a:p>
      </dgm:t>
    </dgm:pt>
    <dgm:pt modelId="{873FB0E0-E4D1-4811-9B8D-C651A039F098}" type="pres">
      <dgm:prSet presAssocID="{EA91AF7A-BD32-409B-99E6-426979374DDD}" presName="parentText" presStyleLbl="node1" presStyleIdx="2" presStyleCnt="6">
        <dgm:presLayoutVars>
          <dgm:chMax val="1"/>
          <dgm:bulletEnabled val="1"/>
        </dgm:presLayoutVars>
      </dgm:prSet>
      <dgm:spPr/>
      <dgm:t>
        <a:bodyPr/>
        <a:lstStyle/>
        <a:p>
          <a:endParaRPr lang="en-US"/>
        </a:p>
      </dgm:t>
    </dgm:pt>
    <dgm:pt modelId="{DAECB802-5088-42B3-BF20-101099DFE129}" type="pres">
      <dgm:prSet presAssocID="{EA91AF7A-BD32-409B-99E6-426979374DDD}" presName="aSpace" presStyleCnt="0"/>
      <dgm:spPr/>
    </dgm:pt>
    <dgm:pt modelId="{75C5E2DB-F4F4-45A5-943E-602DF0C8E2E1}" type="pres">
      <dgm:prSet presAssocID="{6BD1565F-427E-4DE2-AC98-A4D186D8CFBF}" presName="compNode" presStyleCnt="0"/>
      <dgm:spPr/>
    </dgm:pt>
    <dgm:pt modelId="{B9B112A7-933B-4E20-8A47-C0AADE9BCF34}" type="pres">
      <dgm:prSet presAssocID="{6BD1565F-427E-4DE2-AC98-A4D186D8CFBF}" presName="noGeometry" presStyleCnt="0"/>
      <dgm:spPr/>
    </dgm:pt>
    <dgm:pt modelId="{B668F5E6-C8EE-4530-AEDB-C327C9051F28}" type="pres">
      <dgm:prSet presAssocID="{6BD1565F-427E-4DE2-AC98-A4D186D8CFBF}" presName="childTextVisible" presStyleLbl="bgAccFollowNode1" presStyleIdx="3" presStyleCnt="6" custScaleX="142611" custScaleY="236956">
        <dgm:presLayoutVars>
          <dgm:bulletEnabled val="1"/>
        </dgm:presLayoutVars>
      </dgm:prSet>
      <dgm:spPr/>
      <dgm:t>
        <a:bodyPr/>
        <a:lstStyle/>
        <a:p>
          <a:endParaRPr lang="en-US"/>
        </a:p>
      </dgm:t>
    </dgm:pt>
    <dgm:pt modelId="{021574B3-66A7-4A7F-8ACB-1E61F0AA7B2D}" type="pres">
      <dgm:prSet presAssocID="{6BD1565F-427E-4DE2-AC98-A4D186D8CFBF}" presName="childTextHidden" presStyleLbl="bgAccFollowNode1" presStyleIdx="3" presStyleCnt="6"/>
      <dgm:spPr/>
      <dgm:t>
        <a:bodyPr/>
        <a:lstStyle/>
        <a:p>
          <a:endParaRPr lang="en-US"/>
        </a:p>
      </dgm:t>
    </dgm:pt>
    <dgm:pt modelId="{4B2B6C20-FE72-465F-9DB6-8E83B0DF9479}" type="pres">
      <dgm:prSet presAssocID="{6BD1565F-427E-4DE2-AC98-A4D186D8CFBF}" presName="parentText" presStyleLbl="node1" presStyleIdx="3" presStyleCnt="6" custScaleX="106122">
        <dgm:presLayoutVars>
          <dgm:chMax val="1"/>
          <dgm:bulletEnabled val="1"/>
        </dgm:presLayoutVars>
      </dgm:prSet>
      <dgm:spPr/>
      <dgm:t>
        <a:bodyPr/>
        <a:lstStyle/>
        <a:p>
          <a:endParaRPr lang="en-US"/>
        </a:p>
      </dgm:t>
    </dgm:pt>
    <dgm:pt modelId="{9736A726-CA21-4117-B45D-F51312509498}" type="pres">
      <dgm:prSet presAssocID="{6BD1565F-427E-4DE2-AC98-A4D186D8CFBF}" presName="aSpace" presStyleCnt="0"/>
      <dgm:spPr/>
    </dgm:pt>
    <dgm:pt modelId="{0096B8F9-084E-4ADD-9D2C-5190655298EE}" type="pres">
      <dgm:prSet presAssocID="{67D558FA-2050-4ED9-A6FF-70A7C923B3BC}" presName="compNode" presStyleCnt="0"/>
      <dgm:spPr/>
    </dgm:pt>
    <dgm:pt modelId="{96104F23-4E25-4E9A-AE27-342602BE38C7}" type="pres">
      <dgm:prSet presAssocID="{67D558FA-2050-4ED9-A6FF-70A7C923B3BC}" presName="noGeometry" presStyleCnt="0"/>
      <dgm:spPr/>
    </dgm:pt>
    <dgm:pt modelId="{F7243222-0D57-4647-8FBA-16A33264F209}" type="pres">
      <dgm:prSet presAssocID="{67D558FA-2050-4ED9-A6FF-70A7C923B3BC}" presName="childTextVisible" presStyleLbl="bgAccFollowNode1" presStyleIdx="4" presStyleCnt="6" custScaleX="127481" custScaleY="240078">
        <dgm:presLayoutVars>
          <dgm:bulletEnabled val="1"/>
        </dgm:presLayoutVars>
      </dgm:prSet>
      <dgm:spPr/>
      <dgm:t>
        <a:bodyPr/>
        <a:lstStyle/>
        <a:p>
          <a:endParaRPr lang="en-US"/>
        </a:p>
      </dgm:t>
    </dgm:pt>
    <dgm:pt modelId="{E2A8B810-A50E-4883-A697-933FB037B4B5}" type="pres">
      <dgm:prSet presAssocID="{67D558FA-2050-4ED9-A6FF-70A7C923B3BC}" presName="childTextHidden" presStyleLbl="bgAccFollowNode1" presStyleIdx="4" presStyleCnt="6"/>
      <dgm:spPr/>
      <dgm:t>
        <a:bodyPr/>
        <a:lstStyle/>
        <a:p>
          <a:endParaRPr lang="en-US"/>
        </a:p>
      </dgm:t>
    </dgm:pt>
    <dgm:pt modelId="{0492BD72-3EA5-4440-9658-E7D06F504CA0}" type="pres">
      <dgm:prSet presAssocID="{67D558FA-2050-4ED9-A6FF-70A7C923B3BC}" presName="parentText" presStyleLbl="node1" presStyleIdx="4" presStyleCnt="6" custLinFactNeighborX="-7116">
        <dgm:presLayoutVars>
          <dgm:chMax val="1"/>
          <dgm:bulletEnabled val="1"/>
        </dgm:presLayoutVars>
      </dgm:prSet>
      <dgm:spPr/>
      <dgm:t>
        <a:bodyPr/>
        <a:lstStyle/>
        <a:p>
          <a:endParaRPr lang="en-US"/>
        </a:p>
      </dgm:t>
    </dgm:pt>
    <dgm:pt modelId="{8EE72ADC-D688-410E-A400-F27606C6A627}" type="pres">
      <dgm:prSet presAssocID="{67D558FA-2050-4ED9-A6FF-70A7C923B3BC}" presName="aSpace" presStyleCnt="0"/>
      <dgm:spPr/>
    </dgm:pt>
    <dgm:pt modelId="{C360D8A4-E4E0-4429-A310-73C98585A0C2}" type="pres">
      <dgm:prSet presAssocID="{78E2D5B5-D298-4191-BCD2-1F7EB309C8B1}" presName="compNode" presStyleCnt="0"/>
      <dgm:spPr/>
    </dgm:pt>
    <dgm:pt modelId="{6F14EEC2-4D81-498B-A85B-FB27F783CF6A}" type="pres">
      <dgm:prSet presAssocID="{78E2D5B5-D298-4191-BCD2-1F7EB309C8B1}" presName="noGeometry" presStyleCnt="0"/>
      <dgm:spPr/>
    </dgm:pt>
    <dgm:pt modelId="{408016D9-2234-4E46-B9E7-104374D5C2FA}" type="pres">
      <dgm:prSet presAssocID="{78E2D5B5-D298-4191-BCD2-1F7EB309C8B1}" presName="childTextVisible" presStyleLbl="bgAccFollowNode1" presStyleIdx="5" presStyleCnt="6" custScaleX="132733" custScaleY="252469">
        <dgm:presLayoutVars>
          <dgm:bulletEnabled val="1"/>
        </dgm:presLayoutVars>
      </dgm:prSet>
      <dgm:spPr/>
      <dgm:t>
        <a:bodyPr/>
        <a:lstStyle/>
        <a:p>
          <a:endParaRPr lang="en-US"/>
        </a:p>
      </dgm:t>
    </dgm:pt>
    <dgm:pt modelId="{B6F5224E-A1B4-4C90-9542-4AB4757DCABB}" type="pres">
      <dgm:prSet presAssocID="{78E2D5B5-D298-4191-BCD2-1F7EB309C8B1}" presName="childTextHidden" presStyleLbl="bgAccFollowNode1" presStyleIdx="5" presStyleCnt="6"/>
      <dgm:spPr/>
      <dgm:t>
        <a:bodyPr/>
        <a:lstStyle/>
        <a:p>
          <a:endParaRPr lang="en-US"/>
        </a:p>
      </dgm:t>
    </dgm:pt>
    <dgm:pt modelId="{6EE4164C-5F7C-45E7-946A-CFA7DC2FDE5B}" type="pres">
      <dgm:prSet presAssocID="{78E2D5B5-D298-4191-BCD2-1F7EB309C8B1}" presName="parentText" presStyleLbl="node1" presStyleIdx="5" presStyleCnt="6" custLinFactNeighborX="-6391">
        <dgm:presLayoutVars>
          <dgm:chMax val="1"/>
          <dgm:bulletEnabled val="1"/>
        </dgm:presLayoutVars>
      </dgm:prSet>
      <dgm:spPr/>
      <dgm:t>
        <a:bodyPr/>
        <a:lstStyle/>
        <a:p>
          <a:endParaRPr lang="en-US"/>
        </a:p>
      </dgm:t>
    </dgm:pt>
  </dgm:ptLst>
  <dgm:cxnLst>
    <dgm:cxn modelId="{03087635-BADA-47A5-9C2F-9C731B3FAA35}" srcId="{B919B8F5-E1CE-4583-BAA0-C585AAB0D802}" destId="{78E2D5B5-D298-4191-BCD2-1F7EB309C8B1}" srcOrd="5" destOrd="0" parTransId="{7FCEBDFE-7394-4306-91A7-43CD57E4FCE9}" sibTransId="{0B25A1B3-D822-4AEE-A72F-2A8085D64E65}"/>
    <dgm:cxn modelId="{EA2E4188-0775-4204-9CC1-FFC7243D831F}" srcId="{6BD1565F-427E-4DE2-AC98-A4D186D8CFBF}" destId="{2EC9E8C2-2CE4-4C82-A6CE-89688A319000}" srcOrd="0" destOrd="0" parTransId="{F7CC4DB0-23C8-4768-878E-952B395262AE}" sibTransId="{31F5286D-7277-46FF-A36F-F6EE9D26B2BE}"/>
    <dgm:cxn modelId="{854EF91C-A275-4DDB-840F-DA98BF049CCA}" type="presOf" srcId="{94F7AAB0-71DE-466A-A256-DC7FE673AE3E}" destId="{595E634A-8E1E-459E-B6DD-C9FBBD69F396}" srcOrd="0" destOrd="0" presId="urn:microsoft.com/office/officeart/2005/8/layout/hProcess6"/>
    <dgm:cxn modelId="{D64D732B-C834-46FF-AC80-C94C224E81FD}" type="presOf" srcId="{B919B8F5-E1CE-4583-BAA0-C585AAB0D802}" destId="{E7D19A8D-D1C1-4D0D-AFCB-6CD2F54172EC}" srcOrd="0" destOrd="0" presId="urn:microsoft.com/office/officeart/2005/8/layout/hProcess6"/>
    <dgm:cxn modelId="{0C49DDC9-2016-4D8A-BF17-B2F18A3E26D4}" type="presOf" srcId="{825FF5AD-E390-4C2E-8A1A-42815B154DC8}" destId="{408016D9-2234-4E46-B9E7-104374D5C2FA}" srcOrd="0" destOrd="0" presId="urn:microsoft.com/office/officeart/2005/8/layout/hProcess6"/>
    <dgm:cxn modelId="{D93B6F68-E5A7-41E8-BBDC-FDA05F9728CB}" srcId="{B919B8F5-E1CE-4583-BAA0-C585AAB0D802}" destId="{3F82C61D-A3A6-4A37-A061-7725348F289C}" srcOrd="0" destOrd="0" parTransId="{F5183E47-AF35-4268-9347-EF228A1CF460}" sibTransId="{80FA6A23-65B6-490A-B878-D9C4BCFECD65}"/>
    <dgm:cxn modelId="{0E3F8D93-71A4-4991-9EA6-4C5E06516D7D}" srcId="{3F82C61D-A3A6-4A37-A061-7725348F289C}" destId="{7B02C534-A19F-454C-B429-C5DB979E8B9C}" srcOrd="0" destOrd="0" parTransId="{AB773716-506C-4530-9DA9-9759B939E7A1}" sibTransId="{09980E43-1DF4-40CA-B5FC-4A21BC3B7C55}"/>
    <dgm:cxn modelId="{E229026F-0D22-4F89-84F6-E85A99FE0A5F}" srcId="{B919B8F5-E1CE-4583-BAA0-C585AAB0D802}" destId="{EA91AF7A-BD32-409B-99E6-426979374DDD}" srcOrd="2" destOrd="0" parTransId="{4D99A9E0-D2FA-4BD7-B9BD-2D42D35C050D}" sibTransId="{37A9B8DE-1A04-468C-9DCA-82159CC20EBE}"/>
    <dgm:cxn modelId="{347E0BF1-7DEC-4F09-8758-F2B2C88BDA3E}" type="presOf" srcId="{E3653B5E-7745-4B29-817E-6B2660F1792C}" destId="{E2A8B810-A50E-4883-A697-933FB037B4B5}" srcOrd="1" destOrd="1" presId="urn:microsoft.com/office/officeart/2005/8/layout/hProcess6"/>
    <dgm:cxn modelId="{853C7FB1-2B89-443E-94E9-B255A297C048}" srcId="{B919B8F5-E1CE-4583-BAA0-C585AAB0D802}" destId="{6BD1565F-427E-4DE2-AC98-A4D186D8CFBF}" srcOrd="3" destOrd="0" parTransId="{FD5FD7BB-0CEB-4792-A8FF-261324A59BAF}" sibTransId="{2BB69F51-EF78-4451-9B2C-55033866C0AA}"/>
    <dgm:cxn modelId="{CAAA531F-47EC-4F6E-AE4A-EB200A079B68}" type="presOf" srcId="{2EC9E8C2-2CE4-4C82-A6CE-89688A319000}" destId="{B668F5E6-C8EE-4530-AEDB-C327C9051F28}" srcOrd="0" destOrd="0" presId="urn:microsoft.com/office/officeart/2005/8/layout/hProcess6"/>
    <dgm:cxn modelId="{170DB666-F051-470C-9AC4-CBA7B3B37518}" type="presOf" srcId="{3F82C61D-A3A6-4A37-A061-7725348F289C}" destId="{F5D4B7BD-E774-4083-B3B2-9555A52D8C1B}" srcOrd="0" destOrd="0" presId="urn:microsoft.com/office/officeart/2005/8/layout/hProcess6"/>
    <dgm:cxn modelId="{01027AF4-E274-4C3E-93D3-ECBEE2FF4C22}" type="presOf" srcId="{7B02C534-A19F-454C-B429-C5DB979E8B9C}" destId="{B9B791F5-D0AE-49FC-93D2-2099C14364F9}" srcOrd="1" destOrd="0" presId="urn:microsoft.com/office/officeart/2005/8/layout/hProcess6"/>
    <dgm:cxn modelId="{6E7C916E-77F9-411F-9C70-535640344EBD}" type="presOf" srcId="{C54F1930-31B2-47AE-8ABF-6B07FD25EE40}" destId="{F7243222-0D57-4647-8FBA-16A33264F209}" srcOrd="0" destOrd="0" presId="urn:microsoft.com/office/officeart/2005/8/layout/hProcess6"/>
    <dgm:cxn modelId="{3473AD29-1CD1-4572-8C7C-0C7EF6985317}" type="presOf" srcId="{78E2D5B5-D298-4191-BCD2-1F7EB309C8B1}" destId="{6EE4164C-5F7C-45E7-946A-CFA7DC2FDE5B}" srcOrd="0" destOrd="0" presId="urn:microsoft.com/office/officeart/2005/8/layout/hProcess6"/>
    <dgm:cxn modelId="{32C04B95-163E-4D7C-A485-A93B479622C6}" srcId="{B919B8F5-E1CE-4583-BAA0-C585AAB0D802}" destId="{94F7AAB0-71DE-466A-A256-DC7FE673AE3E}" srcOrd="1" destOrd="0" parTransId="{D5F27F29-FB3A-4DA5-ABCD-64F7698E57C7}" sibTransId="{A9566478-D529-4C3B-A0A2-C2CF9D5712EE}"/>
    <dgm:cxn modelId="{9D7F7D95-1ED9-4A46-ADFD-A0CB09C3CFAC}" type="presOf" srcId="{45CBBCFB-03A4-4D18-A501-84D8DB0A7EB0}" destId="{71CE8229-C0B0-4C80-8BAB-5A9737A2E653}" srcOrd="0" destOrd="0" presId="urn:microsoft.com/office/officeart/2005/8/layout/hProcess6"/>
    <dgm:cxn modelId="{5ED1D998-E92E-41CF-A0AE-EB15384E95E6}" type="presOf" srcId="{E3653B5E-7745-4B29-817E-6B2660F1792C}" destId="{F7243222-0D57-4647-8FBA-16A33264F209}" srcOrd="0" destOrd="1" presId="urn:microsoft.com/office/officeart/2005/8/layout/hProcess6"/>
    <dgm:cxn modelId="{DA1F581E-87AA-4A3D-8C59-CFB1CC376221}" srcId="{67D558FA-2050-4ED9-A6FF-70A7C923B3BC}" destId="{E3653B5E-7745-4B29-817E-6B2660F1792C}" srcOrd="1" destOrd="0" parTransId="{53C8B61D-06D9-43B4-8617-192075EAF902}" sibTransId="{EA962249-1D8E-470C-A346-C85E1E463293}"/>
    <dgm:cxn modelId="{045EBE54-4943-49E3-AD27-E3BD158B953D}" type="presOf" srcId="{825FF5AD-E390-4C2E-8A1A-42815B154DC8}" destId="{B6F5224E-A1B4-4C90-9542-4AB4757DCABB}" srcOrd="1" destOrd="0" presId="urn:microsoft.com/office/officeart/2005/8/layout/hProcess6"/>
    <dgm:cxn modelId="{782A9509-4394-44B5-A816-44BDC5B0DD51}" srcId="{78E2D5B5-D298-4191-BCD2-1F7EB309C8B1}" destId="{825FF5AD-E390-4C2E-8A1A-42815B154DC8}" srcOrd="0" destOrd="0" parTransId="{7C0B7F3A-BF34-4D3A-BD16-7E9B33EE617F}" sibTransId="{518387B6-B57C-4607-9546-A9A09D80DFE3}"/>
    <dgm:cxn modelId="{28742ECB-1BF9-4307-AD95-BDE389850D79}" srcId="{B919B8F5-E1CE-4583-BAA0-C585AAB0D802}" destId="{67D558FA-2050-4ED9-A6FF-70A7C923B3BC}" srcOrd="4" destOrd="0" parTransId="{F179C102-E953-401E-9F03-5706A2FFA820}" sibTransId="{BDA7A14F-6842-4640-89B6-8062E57248E2}"/>
    <dgm:cxn modelId="{BAE4F452-2142-4AEC-AD3C-488E0BAF1E69}" srcId="{EA91AF7A-BD32-409B-99E6-426979374DDD}" destId="{45CBBCFB-03A4-4D18-A501-84D8DB0A7EB0}" srcOrd="0" destOrd="0" parTransId="{F7719FDB-217D-4990-815D-B2A243F060DF}" sibTransId="{39D8CBA8-5524-4451-BBEE-E27093D66602}"/>
    <dgm:cxn modelId="{70329295-D6C4-4992-A449-BEF124BB81A7}" type="presOf" srcId="{85D15FEE-28BE-4818-9A0E-F0C5A1EE2D0E}" destId="{F1AD8675-F7C2-4AB2-AD83-DEBCC9DA0F41}" srcOrd="0" destOrd="0" presId="urn:microsoft.com/office/officeart/2005/8/layout/hProcess6"/>
    <dgm:cxn modelId="{C5203931-1ED0-476E-AD5F-E0AD2AE09717}" type="presOf" srcId="{85D15FEE-28BE-4818-9A0E-F0C5A1EE2D0E}" destId="{B9620D66-DCC9-4E2B-A4C3-BCB10494F91A}" srcOrd="1" destOrd="0" presId="urn:microsoft.com/office/officeart/2005/8/layout/hProcess6"/>
    <dgm:cxn modelId="{E959308B-BB69-4CC7-9867-7F1A6BC11777}" type="presOf" srcId="{2EC9E8C2-2CE4-4C82-A6CE-89688A319000}" destId="{021574B3-66A7-4A7F-8ACB-1E61F0AA7B2D}" srcOrd="1" destOrd="0" presId="urn:microsoft.com/office/officeart/2005/8/layout/hProcess6"/>
    <dgm:cxn modelId="{04CC6E3F-7E5F-45C0-8E21-7DBCDAC1A604}" type="presOf" srcId="{EA91AF7A-BD32-409B-99E6-426979374DDD}" destId="{873FB0E0-E4D1-4811-9B8D-C651A039F098}" srcOrd="0" destOrd="0" presId="urn:microsoft.com/office/officeart/2005/8/layout/hProcess6"/>
    <dgm:cxn modelId="{0F6BD5B2-4EFA-4611-A138-850911AEC457}" type="presOf" srcId="{7B02C534-A19F-454C-B429-C5DB979E8B9C}" destId="{3075093B-EC4F-4DCD-B175-695AEA351ADC}" srcOrd="0" destOrd="0" presId="urn:microsoft.com/office/officeart/2005/8/layout/hProcess6"/>
    <dgm:cxn modelId="{62EB58AA-EDF9-4B9C-AB3C-E03AE5A071AF}" type="presOf" srcId="{67D558FA-2050-4ED9-A6FF-70A7C923B3BC}" destId="{0492BD72-3EA5-4440-9658-E7D06F504CA0}" srcOrd="0" destOrd="0" presId="urn:microsoft.com/office/officeart/2005/8/layout/hProcess6"/>
    <dgm:cxn modelId="{00A3FDAB-C582-4B0B-9307-26517D3BCA14}" type="presOf" srcId="{C54F1930-31B2-47AE-8ABF-6B07FD25EE40}" destId="{E2A8B810-A50E-4883-A697-933FB037B4B5}" srcOrd="1" destOrd="0" presId="urn:microsoft.com/office/officeart/2005/8/layout/hProcess6"/>
    <dgm:cxn modelId="{2524F9A1-FD15-47F4-B6F2-77742C0131B3}" srcId="{94F7AAB0-71DE-466A-A256-DC7FE673AE3E}" destId="{85D15FEE-28BE-4818-9A0E-F0C5A1EE2D0E}" srcOrd="0" destOrd="0" parTransId="{8DE7158C-A098-4B76-B667-FB98CFF396C3}" sibTransId="{DBEFD751-1A36-4B5E-A0C1-6D8639A50156}"/>
    <dgm:cxn modelId="{71B38AD9-E8A5-4092-86A5-45448BF7EB22}" type="presOf" srcId="{45CBBCFB-03A4-4D18-A501-84D8DB0A7EB0}" destId="{C136476F-DB7A-4626-B919-7FF67E2836FF}" srcOrd="1" destOrd="0" presId="urn:microsoft.com/office/officeart/2005/8/layout/hProcess6"/>
    <dgm:cxn modelId="{F174358F-203E-4FFF-A55A-AE4C17F7839F}" type="presOf" srcId="{6BD1565F-427E-4DE2-AC98-A4D186D8CFBF}" destId="{4B2B6C20-FE72-465F-9DB6-8E83B0DF9479}" srcOrd="0" destOrd="0" presId="urn:microsoft.com/office/officeart/2005/8/layout/hProcess6"/>
    <dgm:cxn modelId="{B5283529-A01D-40BF-80F0-74B1879BF37C}" srcId="{67D558FA-2050-4ED9-A6FF-70A7C923B3BC}" destId="{C54F1930-31B2-47AE-8ABF-6B07FD25EE40}" srcOrd="0" destOrd="0" parTransId="{C686D0A0-C072-4AB6-BFED-AB8C673A097F}" sibTransId="{A7376A5B-DA62-4632-9CFF-629AB5E4BB0A}"/>
    <dgm:cxn modelId="{7E3C4C99-B916-4BF0-A972-A4D2535B330C}" type="presParOf" srcId="{E7D19A8D-D1C1-4D0D-AFCB-6CD2F54172EC}" destId="{CAD64C23-1C98-4E55-8734-7E8D83EA52BC}" srcOrd="0" destOrd="0" presId="urn:microsoft.com/office/officeart/2005/8/layout/hProcess6"/>
    <dgm:cxn modelId="{870E4AF8-BDD2-40D4-88CD-595D7ECC94CA}" type="presParOf" srcId="{CAD64C23-1C98-4E55-8734-7E8D83EA52BC}" destId="{FFF1F489-8738-483C-AB24-896CB0233AE2}" srcOrd="0" destOrd="0" presId="urn:microsoft.com/office/officeart/2005/8/layout/hProcess6"/>
    <dgm:cxn modelId="{FE8C5EA1-2A72-4ADB-86B2-01D9A9BBEB99}" type="presParOf" srcId="{CAD64C23-1C98-4E55-8734-7E8D83EA52BC}" destId="{3075093B-EC4F-4DCD-B175-695AEA351ADC}" srcOrd="1" destOrd="0" presId="urn:microsoft.com/office/officeart/2005/8/layout/hProcess6"/>
    <dgm:cxn modelId="{CF4526BE-4396-47A1-8C70-F32A8CB033AB}" type="presParOf" srcId="{CAD64C23-1C98-4E55-8734-7E8D83EA52BC}" destId="{B9B791F5-D0AE-49FC-93D2-2099C14364F9}" srcOrd="2" destOrd="0" presId="urn:microsoft.com/office/officeart/2005/8/layout/hProcess6"/>
    <dgm:cxn modelId="{6BAE5FD8-E961-445F-8E7A-223A7B0FCB95}" type="presParOf" srcId="{CAD64C23-1C98-4E55-8734-7E8D83EA52BC}" destId="{F5D4B7BD-E774-4083-B3B2-9555A52D8C1B}" srcOrd="3" destOrd="0" presId="urn:microsoft.com/office/officeart/2005/8/layout/hProcess6"/>
    <dgm:cxn modelId="{E217980E-B0B5-41F2-9851-8C50CD1C7397}" type="presParOf" srcId="{E7D19A8D-D1C1-4D0D-AFCB-6CD2F54172EC}" destId="{FEEC7822-A889-4DD3-922F-B71CF712CEBD}" srcOrd="1" destOrd="0" presId="urn:microsoft.com/office/officeart/2005/8/layout/hProcess6"/>
    <dgm:cxn modelId="{BC394795-CB2B-4CFD-A2A5-0F148E4A6F9D}" type="presParOf" srcId="{E7D19A8D-D1C1-4D0D-AFCB-6CD2F54172EC}" destId="{58738600-839E-4D1C-853E-4E82C5BEAED5}" srcOrd="2" destOrd="0" presId="urn:microsoft.com/office/officeart/2005/8/layout/hProcess6"/>
    <dgm:cxn modelId="{0E4FE00A-CBA5-48F0-AFAA-18A61EEC7753}" type="presParOf" srcId="{58738600-839E-4D1C-853E-4E82C5BEAED5}" destId="{07D5D841-7F02-4BF2-8101-9542EBA54C81}" srcOrd="0" destOrd="0" presId="urn:microsoft.com/office/officeart/2005/8/layout/hProcess6"/>
    <dgm:cxn modelId="{FCF07867-1C8C-44DE-9D82-0CDC213A14B3}" type="presParOf" srcId="{58738600-839E-4D1C-853E-4E82C5BEAED5}" destId="{F1AD8675-F7C2-4AB2-AD83-DEBCC9DA0F41}" srcOrd="1" destOrd="0" presId="urn:microsoft.com/office/officeart/2005/8/layout/hProcess6"/>
    <dgm:cxn modelId="{C14FF0A0-2FBF-4F4F-82C7-745CE0DCC5A7}" type="presParOf" srcId="{58738600-839E-4D1C-853E-4E82C5BEAED5}" destId="{B9620D66-DCC9-4E2B-A4C3-BCB10494F91A}" srcOrd="2" destOrd="0" presId="urn:microsoft.com/office/officeart/2005/8/layout/hProcess6"/>
    <dgm:cxn modelId="{F9678AFA-2CDC-4E44-8EA4-865F64616C99}" type="presParOf" srcId="{58738600-839E-4D1C-853E-4E82C5BEAED5}" destId="{595E634A-8E1E-459E-B6DD-C9FBBD69F396}" srcOrd="3" destOrd="0" presId="urn:microsoft.com/office/officeart/2005/8/layout/hProcess6"/>
    <dgm:cxn modelId="{79AD57F4-DB26-4854-9466-DD90C9BE557C}" type="presParOf" srcId="{E7D19A8D-D1C1-4D0D-AFCB-6CD2F54172EC}" destId="{8243F7CC-D587-4683-8CB6-6BC1DF44EBB0}" srcOrd="3" destOrd="0" presId="urn:microsoft.com/office/officeart/2005/8/layout/hProcess6"/>
    <dgm:cxn modelId="{666EA19E-6BF3-49B7-A0DA-7954A27E76CC}" type="presParOf" srcId="{E7D19A8D-D1C1-4D0D-AFCB-6CD2F54172EC}" destId="{3EFB4FDF-CF52-469D-A62B-A804834A95AD}" srcOrd="4" destOrd="0" presId="urn:microsoft.com/office/officeart/2005/8/layout/hProcess6"/>
    <dgm:cxn modelId="{92FE7BC0-38F2-4214-AF31-6A83FAA72B55}" type="presParOf" srcId="{3EFB4FDF-CF52-469D-A62B-A804834A95AD}" destId="{55F9E593-8689-45A4-9FC0-37C6616FF982}" srcOrd="0" destOrd="0" presId="urn:microsoft.com/office/officeart/2005/8/layout/hProcess6"/>
    <dgm:cxn modelId="{4D6BA445-A2C0-4D1F-A6AD-EA87827E5178}" type="presParOf" srcId="{3EFB4FDF-CF52-469D-A62B-A804834A95AD}" destId="{71CE8229-C0B0-4C80-8BAB-5A9737A2E653}" srcOrd="1" destOrd="0" presId="urn:microsoft.com/office/officeart/2005/8/layout/hProcess6"/>
    <dgm:cxn modelId="{7FBAC9D2-805A-4036-A2E2-34536AFD6789}" type="presParOf" srcId="{3EFB4FDF-CF52-469D-A62B-A804834A95AD}" destId="{C136476F-DB7A-4626-B919-7FF67E2836FF}" srcOrd="2" destOrd="0" presId="urn:microsoft.com/office/officeart/2005/8/layout/hProcess6"/>
    <dgm:cxn modelId="{DCDC32F0-C240-4D6A-B2D1-825EC6EF8786}" type="presParOf" srcId="{3EFB4FDF-CF52-469D-A62B-A804834A95AD}" destId="{873FB0E0-E4D1-4811-9B8D-C651A039F098}" srcOrd="3" destOrd="0" presId="urn:microsoft.com/office/officeart/2005/8/layout/hProcess6"/>
    <dgm:cxn modelId="{406A3C53-AE4C-405B-A037-9FBDD40B7F98}" type="presParOf" srcId="{E7D19A8D-D1C1-4D0D-AFCB-6CD2F54172EC}" destId="{DAECB802-5088-42B3-BF20-101099DFE129}" srcOrd="5" destOrd="0" presId="urn:microsoft.com/office/officeart/2005/8/layout/hProcess6"/>
    <dgm:cxn modelId="{819419F9-0205-434F-A0A7-B45F9B26E37C}" type="presParOf" srcId="{E7D19A8D-D1C1-4D0D-AFCB-6CD2F54172EC}" destId="{75C5E2DB-F4F4-45A5-943E-602DF0C8E2E1}" srcOrd="6" destOrd="0" presId="urn:microsoft.com/office/officeart/2005/8/layout/hProcess6"/>
    <dgm:cxn modelId="{C11C1201-2164-49F4-8AA5-8B7DA80A5B04}" type="presParOf" srcId="{75C5E2DB-F4F4-45A5-943E-602DF0C8E2E1}" destId="{B9B112A7-933B-4E20-8A47-C0AADE9BCF34}" srcOrd="0" destOrd="0" presId="urn:microsoft.com/office/officeart/2005/8/layout/hProcess6"/>
    <dgm:cxn modelId="{1B9401D8-F77C-4C27-86B4-74F70EC80ABA}" type="presParOf" srcId="{75C5E2DB-F4F4-45A5-943E-602DF0C8E2E1}" destId="{B668F5E6-C8EE-4530-AEDB-C327C9051F28}" srcOrd="1" destOrd="0" presId="urn:microsoft.com/office/officeart/2005/8/layout/hProcess6"/>
    <dgm:cxn modelId="{E537CBF2-89B8-4C0A-BEEF-F5F68969BF6B}" type="presParOf" srcId="{75C5E2DB-F4F4-45A5-943E-602DF0C8E2E1}" destId="{021574B3-66A7-4A7F-8ACB-1E61F0AA7B2D}" srcOrd="2" destOrd="0" presId="urn:microsoft.com/office/officeart/2005/8/layout/hProcess6"/>
    <dgm:cxn modelId="{4F5C2AA2-B05A-4249-9210-AA95CFB423AA}" type="presParOf" srcId="{75C5E2DB-F4F4-45A5-943E-602DF0C8E2E1}" destId="{4B2B6C20-FE72-465F-9DB6-8E83B0DF9479}" srcOrd="3" destOrd="0" presId="urn:microsoft.com/office/officeart/2005/8/layout/hProcess6"/>
    <dgm:cxn modelId="{82456F1E-6601-4D79-839F-C5BE8BDC5A90}" type="presParOf" srcId="{E7D19A8D-D1C1-4D0D-AFCB-6CD2F54172EC}" destId="{9736A726-CA21-4117-B45D-F51312509498}" srcOrd="7" destOrd="0" presId="urn:microsoft.com/office/officeart/2005/8/layout/hProcess6"/>
    <dgm:cxn modelId="{535DF2E1-73CF-499A-92B3-3DFF354C92C8}" type="presParOf" srcId="{E7D19A8D-D1C1-4D0D-AFCB-6CD2F54172EC}" destId="{0096B8F9-084E-4ADD-9D2C-5190655298EE}" srcOrd="8" destOrd="0" presId="urn:microsoft.com/office/officeart/2005/8/layout/hProcess6"/>
    <dgm:cxn modelId="{C48E3836-A9C3-4FD7-BCA6-C0B9961E260B}" type="presParOf" srcId="{0096B8F9-084E-4ADD-9D2C-5190655298EE}" destId="{96104F23-4E25-4E9A-AE27-342602BE38C7}" srcOrd="0" destOrd="0" presId="urn:microsoft.com/office/officeart/2005/8/layout/hProcess6"/>
    <dgm:cxn modelId="{48598083-8E59-493B-A967-7570EDE78B72}" type="presParOf" srcId="{0096B8F9-084E-4ADD-9D2C-5190655298EE}" destId="{F7243222-0D57-4647-8FBA-16A33264F209}" srcOrd="1" destOrd="0" presId="urn:microsoft.com/office/officeart/2005/8/layout/hProcess6"/>
    <dgm:cxn modelId="{BFC2176C-89C1-4718-A380-F5BDAE507D1F}" type="presParOf" srcId="{0096B8F9-084E-4ADD-9D2C-5190655298EE}" destId="{E2A8B810-A50E-4883-A697-933FB037B4B5}" srcOrd="2" destOrd="0" presId="urn:microsoft.com/office/officeart/2005/8/layout/hProcess6"/>
    <dgm:cxn modelId="{0953CC9B-3849-4A82-936A-E7A48C2F7247}" type="presParOf" srcId="{0096B8F9-084E-4ADD-9D2C-5190655298EE}" destId="{0492BD72-3EA5-4440-9658-E7D06F504CA0}" srcOrd="3" destOrd="0" presId="urn:microsoft.com/office/officeart/2005/8/layout/hProcess6"/>
    <dgm:cxn modelId="{6A155E02-3744-4B43-B3DE-DABC37E236B7}" type="presParOf" srcId="{E7D19A8D-D1C1-4D0D-AFCB-6CD2F54172EC}" destId="{8EE72ADC-D688-410E-A400-F27606C6A627}" srcOrd="9" destOrd="0" presId="urn:microsoft.com/office/officeart/2005/8/layout/hProcess6"/>
    <dgm:cxn modelId="{A5B7601A-5B3D-403F-947E-C44BAD959C31}" type="presParOf" srcId="{E7D19A8D-D1C1-4D0D-AFCB-6CD2F54172EC}" destId="{C360D8A4-E4E0-4429-A310-73C98585A0C2}" srcOrd="10" destOrd="0" presId="urn:microsoft.com/office/officeart/2005/8/layout/hProcess6"/>
    <dgm:cxn modelId="{C1F32C37-07DB-4813-97C0-0107C832FA61}" type="presParOf" srcId="{C360D8A4-E4E0-4429-A310-73C98585A0C2}" destId="{6F14EEC2-4D81-498B-A85B-FB27F783CF6A}" srcOrd="0" destOrd="0" presId="urn:microsoft.com/office/officeart/2005/8/layout/hProcess6"/>
    <dgm:cxn modelId="{20E7A11E-05E1-4B60-86DF-3580969FDE17}" type="presParOf" srcId="{C360D8A4-E4E0-4429-A310-73C98585A0C2}" destId="{408016D9-2234-4E46-B9E7-104374D5C2FA}" srcOrd="1" destOrd="0" presId="urn:microsoft.com/office/officeart/2005/8/layout/hProcess6"/>
    <dgm:cxn modelId="{4AADAA14-5989-47CC-A02D-FD3649D8B3A3}" type="presParOf" srcId="{C360D8A4-E4E0-4429-A310-73C98585A0C2}" destId="{B6F5224E-A1B4-4C90-9542-4AB4757DCABB}" srcOrd="2" destOrd="0" presId="urn:microsoft.com/office/officeart/2005/8/layout/hProcess6"/>
    <dgm:cxn modelId="{6464BD88-8281-4766-936F-F0FC09197722}" type="presParOf" srcId="{C360D8A4-E4E0-4429-A310-73C98585A0C2}" destId="{6EE4164C-5F7C-45E7-946A-CFA7DC2FDE5B}"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3806A6-52FA-4C64-801F-5D7447646209}" type="doc">
      <dgm:prSet loTypeId="urn:microsoft.com/office/officeart/2005/8/layout/cycle6" loCatId="cycle" qsTypeId="urn:microsoft.com/office/officeart/2005/8/quickstyle/3d1" qsCatId="3D" csTypeId="urn:microsoft.com/office/officeart/2005/8/colors/colorful3" csCatId="colorful" phldr="1"/>
      <dgm:spPr/>
      <dgm:t>
        <a:bodyPr/>
        <a:lstStyle/>
        <a:p>
          <a:pPr rtl="1"/>
          <a:endParaRPr lang="ar-SA"/>
        </a:p>
      </dgm:t>
    </dgm:pt>
    <dgm:pt modelId="{C195BD5C-0ADC-43CE-B449-7B6178F88353}">
      <dgm:prSet phldrT="[Text]" custT="1"/>
      <dgm:spPr/>
      <dgm:t>
        <a:bodyPr/>
        <a:lstStyle/>
        <a:p>
          <a:pPr rtl="1"/>
          <a:r>
            <a:rPr lang="ar-SA" sz="1800" b="1" dirty="0">
              <a:solidFill>
                <a:schemeClr val="tx1"/>
              </a:solidFill>
              <a:cs typeface="+mj-cs"/>
            </a:rPr>
            <a:t>الموازنة الرأسمالية</a:t>
          </a:r>
        </a:p>
        <a:p>
          <a:pPr rtl="1"/>
          <a:r>
            <a:rPr lang="ar-SA" sz="1800" b="1" dirty="0">
              <a:solidFill>
                <a:schemeClr val="tx1"/>
              </a:solidFill>
              <a:cs typeface="+mj-cs"/>
            </a:rPr>
            <a:t> </a:t>
          </a:r>
          <a:r>
            <a:rPr lang="en-GB" sz="1800" b="1" dirty="0">
              <a:solidFill>
                <a:schemeClr val="tx1"/>
              </a:solidFill>
              <a:cs typeface="+mj-cs"/>
            </a:rPr>
            <a:t>Capital Budgeting</a:t>
          </a:r>
        </a:p>
        <a:p>
          <a:pPr rtl="1"/>
          <a:r>
            <a:rPr lang="en-GB" sz="1800" b="1" dirty="0">
              <a:solidFill>
                <a:schemeClr val="tx1"/>
              </a:solidFill>
              <a:cs typeface="+mj-cs"/>
            </a:rPr>
            <a:t> </a:t>
          </a:r>
          <a:r>
            <a:rPr lang="ar-DZ" sz="1800" b="1" dirty="0">
              <a:solidFill>
                <a:schemeClr val="tx1"/>
              </a:solidFill>
              <a:cs typeface="+mj-cs"/>
            </a:rPr>
            <a:t> عملية تخطيط وإدارة الاستثمارات طويلة الأجل</a:t>
          </a:r>
          <a:endParaRPr lang="ar-SA" sz="1800" b="1" dirty="0">
            <a:solidFill>
              <a:schemeClr val="tx1"/>
            </a:solidFill>
            <a:cs typeface="+mj-cs"/>
          </a:endParaRPr>
        </a:p>
      </dgm:t>
    </dgm:pt>
    <dgm:pt modelId="{0A1BFF13-B1F1-4634-9D6C-621E79BF6A68}" type="parTrans" cxnId="{E439223E-A5FE-4FB3-9ADD-A56A511B649A}">
      <dgm:prSet/>
      <dgm:spPr/>
      <dgm:t>
        <a:bodyPr/>
        <a:lstStyle/>
        <a:p>
          <a:pPr rtl="1"/>
          <a:endParaRPr lang="ar-SA" b="1">
            <a:solidFill>
              <a:schemeClr val="tx1"/>
            </a:solidFill>
            <a:cs typeface="+mj-cs"/>
          </a:endParaRPr>
        </a:p>
      </dgm:t>
    </dgm:pt>
    <dgm:pt modelId="{ECA32F9C-1A4C-40B1-905F-5DA7922F31C5}" type="sibTrans" cxnId="{E439223E-A5FE-4FB3-9ADD-A56A511B649A}">
      <dgm:prSet/>
      <dgm:spPr/>
      <dgm:t>
        <a:bodyPr/>
        <a:lstStyle/>
        <a:p>
          <a:pPr rtl="1"/>
          <a:endParaRPr lang="ar-SA" b="1">
            <a:solidFill>
              <a:schemeClr val="tx1"/>
            </a:solidFill>
            <a:cs typeface="+mj-cs"/>
          </a:endParaRPr>
        </a:p>
      </dgm:t>
    </dgm:pt>
    <dgm:pt modelId="{8FAE7AA1-7FD0-47CA-BFF1-30A79590B779}">
      <dgm:prSet phldrT="[Text]" custT="1"/>
      <dgm:spPr/>
      <dgm:t>
        <a:bodyPr/>
        <a:lstStyle/>
        <a:p>
          <a:pPr rtl="1"/>
          <a:r>
            <a:rPr lang="ar-DZ" sz="1800" b="1" dirty="0">
              <a:solidFill>
                <a:schemeClr val="tx1"/>
              </a:solidFill>
              <a:cs typeface="+mj-cs"/>
            </a:rPr>
            <a:t>هيكل رأس المال</a:t>
          </a:r>
        </a:p>
        <a:p>
          <a:pPr rtl="1"/>
          <a:r>
            <a:rPr lang="ar-DZ" sz="1800" b="1" dirty="0">
              <a:solidFill>
                <a:schemeClr val="tx1"/>
              </a:solidFill>
              <a:cs typeface="+mj-cs"/>
            </a:rPr>
            <a:t> </a:t>
          </a:r>
          <a:r>
            <a:rPr lang="en-GB" sz="1800" b="1" dirty="0">
              <a:solidFill>
                <a:schemeClr val="tx1"/>
              </a:solidFill>
              <a:cs typeface="+mj-cs"/>
            </a:rPr>
            <a:t>Capital Structure</a:t>
          </a:r>
        </a:p>
        <a:p>
          <a:pPr rtl="1"/>
          <a:r>
            <a:rPr lang="ar-DZ" sz="1800" b="1" dirty="0">
              <a:solidFill>
                <a:schemeClr val="tx1"/>
              </a:solidFill>
              <a:cs typeface="+mj-cs"/>
            </a:rPr>
            <a:t>تحديد نسب ومصادر التمويل قصيرة وطويلة الأجل عند تكوين رأس مال المنشأة</a:t>
          </a:r>
          <a:endParaRPr lang="ar-SA" sz="1800" b="1" dirty="0">
            <a:solidFill>
              <a:schemeClr val="tx1"/>
            </a:solidFill>
            <a:cs typeface="+mj-cs"/>
          </a:endParaRPr>
        </a:p>
      </dgm:t>
    </dgm:pt>
    <dgm:pt modelId="{749DD3BF-9905-4BD0-A248-C1D25F0D0770}" type="parTrans" cxnId="{5051B881-7264-469E-BC20-03955A09A939}">
      <dgm:prSet/>
      <dgm:spPr/>
      <dgm:t>
        <a:bodyPr/>
        <a:lstStyle/>
        <a:p>
          <a:pPr rtl="1"/>
          <a:endParaRPr lang="ar-SA" b="1">
            <a:solidFill>
              <a:schemeClr val="tx1"/>
            </a:solidFill>
            <a:cs typeface="+mj-cs"/>
          </a:endParaRPr>
        </a:p>
      </dgm:t>
    </dgm:pt>
    <dgm:pt modelId="{A81DFD1B-D898-4012-8D2B-D14773FF1781}" type="sibTrans" cxnId="{5051B881-7264-469E-BC20-03955A09A939}">
      <dgm:prSet/>
      <dgm:spPr/>
      <dgm:t>
        <a:bodyPr/>
        <a:lstStyle/>
        <a:p>
          <a:pPr rtl="1"/>
          <a:endParaRPr lang="ar-SA" b="1">
            <a:solidFill>
              <a:schemeClr val="tx1"/>
            </a:solidFill>
            <a:cs typeface="+mj-cs"/>
          </a:endParaRPr>
        </a:p>
      </dgm:t>
    </dgm:pt>
    <dgm:pt modelId="{72F3978F-9280-4E1E-810A-9D1B23995D03}">
      <dgm:prSet phldrT="[Text]" custT="1"/>
      <dgm:spPr/>
      <dgm:t>
        <a:bodyPr/>
        <a:lstStyle/>
        <a:p>
          <a:pPr rtl="1"/>
          <a:r>
            <a:rPr lang="ar-DZ" sz="1800" b="1" dirty="0">
              <a:solidFill>
                <a:schemeClr val="tx1"/>
              </a:solidFill>
              <a:cs typeface="+mj-cs"/>
            </a:rPr>
            <a:t>إدارة رأس المال العامل </a:t>
          </a:r>
        </a:p>
        <a:p>
          <a:pPr rtl="1"/>
          <a:r>
            <a:rPr lang="en-GB" sz="1800" b="1" dirty="0">
              <a:solidFill>
                <a:schemeClr val="tx1"/>
              </a:solidFill>
              <a:cs typeface="+mj-cs"/>
            </a:rPr>
            <a:t>Working Capital Management</a:t>
          </a:r>
        </a:p>
        <a:p>
          <a:pPr rtl="1"/>
          <a:r>
            <a:rPr lang="ar-DZ" sz="1800" b="1" dirty="0">
              <a:solidFill>
                <a:schemeClr val="tx1"/>
              </a:solidFill>
              <a:cs typeface="+mj-cs"/>
            </a:rPr>
            <a:t>عملية إدارة الأصول قصيرة الأجل </a:t>
          </a:r>
          <a:r>
            <a:rPr lang="ar-SA" sz="1800" b="1" dirty="0">
              <a:solidFill>
                <a:schemeClr val="tx1"/>
              </a:solidFill>
              <a:cs typeface="+mj-cs"/>
            </a:rPr>
            <a:t>(النقد, المخزون) والخصوم قصيرة الأجل (الحسابات الدائنة وأوراق الدفع)</a:t>
          </a:r>
        </a:p>
      </dgm:t>
    </dgm:pt>
    <dgm:pt modelId="{0E374809-0CCB-43EF-9017-3FE739FE4AEA}" type="parTrans" cxnId="{DC81AA59-DB4C-4A7D-BA9A-7D4BD7D68D06}">
      <dgm:prSet/>
      <dgm:spPr/>
      <dgm:t>
        <a:bodyPr/>
        <a:lstStyle/>
        <a:p>
          <a:pPr rtl="1"/>
          <a:endParaRPr lang="ar-SA" b="1">
            <a:solidFill>
              <a:schemeClr val="tx1"/>
            </a:solidFill>
            <a:cs typeface="+mj-cs"/>
          </a:endParaRPr>
        </a:p>
      </dgm:t>
    </dgm:pt>
    <dgm:pt modelId="{E719C9ED-838B-414B-BAD5-CC1007B557B9}" type="sibTrans" cxnId="{DC81AA59-DB4C-4A7D-BA9A-7D4BD7D68D06}">
      <dgm:prSet/>
      <dgm:spPr/>
      <dgm:t>
        <a:bodyPr/>
        <a:lstStyle/>
        <a:p>
          <a:pPr rtl="1"/>
          <a:endParaRPr lang="ar-SA" b="1">
            <a:solidFill>
              <a:schemeClr val="tx1"/>
            </a:solidFill>
            <a:cs typeface="+mj-cs"/>
          </a:endParaRPr>
        </a:p>
      </dgm:t>
    </dgm:pt>
    <dgm:pt modelId="{8127ACD9-FC11-4FD5-A5EE-2D1A50332509}" type="pres">
      <dgm:prSet presAssocID="{C03806A6-52FA-4C64-801F-5D7447646209}" presName="cycle" presStyleCnt="0">
        <dgm:presLayoutVars>
          <dgm:dir/>
          <dgm:resizeHandles val="exact"/>
        </dgm:presLayoutVars>
      </dgm:prSet>
      <dgm:spPr/>
      <dgm:t>
        <a:bodyPr/>
        <a:lstStyle/>
        <a:p>
          <a:endParaRPr lang="en-US"/>
        </a:p>
      </dgm:t>
    </dgm:pt>
    <dgm:pt modelId="{9F50B50E-071F-468A-BAC3-4039C193C84E}" type="pres">
      <dgm:prSet presAssocID="{C195BD5C-0ADC-43CE-B449-7B6178F88353}" presName="node" presStyleLbl="node1" presStyleIdx="0" presStyleCnt="3" custScaleX="159886">
        <dgm:presLayoutVars>
          <dgm:bulletEnabled val="1"/>
        </dgm:presLayoutVars>
      </dgm:prSet>
      <dgm:spPr/>
      <dgm:t>
        <a:bodyPr/>
        <a:lstStyle/>
        <a:p>
          <a:endParaRPr lang="en-US"/>
        </a:p>
      </dgm:t>
    </dgm:pt>
    <dgm:pt modelId="{ED06BD9F-6A9B-496D-8570-A84B55E390C7}" type="pres">
      <dgm:prSet presAssocID="{C195BD5C-0ADC-43CE-B449-7B6178F88353}" presName="spNode" presStyleCnt="0"/>
      <dgm:spPr/>
    </dgm:pt>
    <dgm:pt modelId="{32F51617-DC12-4FA6-BB7A-90071B2D82F3}" type="pres">
      <dgm:prSet presAssocID="{ECA32F9C-1A4C-40B1-905F-5DA7922F31C5}" presName="sibTrans" presStyleLbl="sibTrans1D1" presStyleIdx="0" presStyleCnt="3"/>
      <dgm:spPr/>
      <dgm:t>
        <a:bodyPr/>
        <a:lstStyle/>
        <a:p>
          <a:endParaRPr lang="en-US"/>
        </a:p>
      </dgm:t>
    </dgm:pt>
    <dgm:pt modelId="{68D05994-B42B-4ED7-86F2-22999D0B835E}" type="pres">
      <dgm:prSet presAssocID="{8FAE7AA1-7FD0-47CA-BFF1-30A79590B779}" presName="node" presStyleLbl="node1" presStyleIdx="1" presStyleCnt="3" custScaleX="161674" custScaleY="120318" custRadScaleRad="103603" custRadScaleInc="-9714">
        <dgm:presLayoutVars>
          <dgm:bulletEnabled val="1"/>
        </dgm:presLayoutVars>
      </dgm:prSet>
      <dgm:spPr/>
      <dgm:t>
        <a:bodyPr/>
        <a:lstStyle/>
        <a:p>
          <a:endParaRPr lang="en-US"/>
        </a:p>
      </dgm:t>
    </dgm:pt>
    <dgm:pt modelId="{3FD2CAAD-5A4B-4E3B-9A4A-EB28A892BC0B}" type="pres">
      <dgm:prSet presAssocID="{8FAE7AA1-7FD0-47CA-BFF1-30A79590B779}" presName="spNode" presStyleCnt="0"/>
      <dgm:spPr/>
    </dgm:pt>
    <dgm:pt modelId="{388E0163-8D95-460D-8C54-863D1BA39570}" type="pres">
      <dgm:prSet presAssocID="{A81DFD1B-D898-4012-8D2B-D14773FF1781}" presName="sibTrans" presStyleLbl="sibTrans1D1" presStyleIdx="1" presStyleCnt="3"/>
      <dgm:spPr/>
      <dgm:t>
        <a:bodyPr/>
        <a:lstStyle/>
        <a:p>
          <a:endParaRPr lang="en-US"/>
        </a:p>
      </dgm:t>
    </dgm:pt>
    <dgm:pt modelId="{68ACBA9E-DD0D-4FEA-A5FB-4067623E5654}" type="pres">
      <dgm:prSet presAssocID="{72F3978F-9280-4E1E-810A-9D1B23995D03}" presName="node" presStyleLbl="node1" presStyleIdx="2" presStyleCnt="3" custScaleX="167621" custScaleY="120623" custRadScaleRad="128346" custRadScaleInc="20266">
        <dgm:presLayoutVars>
          <dgm:bulletEnabled val="1"/>
        </dgm:presLayoutVars>
      </dgm:prSet>
      <dgm:spPr/>
      <dgm:t>
        <a:bodyPr/>
        <a:lstStyle/>
        <a:p>
          <a:endParaRPr lang="en-US"/>
        </a:p>
      </dgm:t>
    </dgm:pt>
    <dgm:pt modelId="{023FE644-1A8B-423A-9384-36C46F42EDB7}" type="pres">
      <dgm:prSet presAssocID="{72F3978F-9280-4E1E-810A-9D1B23995D03}" presName="spNode" presStyleCnt="0"/>
      <dgm:spPr/>
    </dgm:pt>
    <dgm:pt modelId="{186FF4CD-00DC-42D3-9887-309D15193960}" type="pres">
      <dgm:prSet presAssocID="{E719C9ED-838B-414B-BAD5-CC1007B557B9}" presName="sibTrans" presStyleLbl="sibTrans1D1" presStyleIdx="2" presStyleCnt="3"/>
      <dgm:spPr/>
      <dgm:t>
        <a:bodyPr/>
        <a:lstStyle/>
        <a:p>
          <a:endParaRPr lang="en-US"/>
        </a:p>
      </dgm:t>
    </dgm:pt>
  </dgm:ptLst>
  <dgm:cxnLst>
    <dgm:cxn modelId="{5051B881-7264-469E-BC20-03955A09A939}" srcId="{C03806A6-52FA-4C64-801F-5D7447646209}" destId="{8FAE7AA1-7FD0-47CA-BFF1-30A79590B779}" srcOrd="1" destOrd="0" parTransId="{749DD3BF-9905-4BD0-A248-C1D25F0D0770}" sibTransId="{A81DFD1B-D898-4012-8D2B-D14773FF1781}"/>
    <dgm:cxn modelId="{DC81AA59-DB4C-4A7D-BA9A-7D4BD7D68D06}" srcId="{C03806A6-52FA-4C64-801F-5D7447646209}" destId="{72F3978F-9280-4E1E-810A-9D1B23995D03}" srcOrd="2" destOrd="0" parTransId="{0E374809-0CCB-43EF-9017-3FE739FE4AEA}" sibTransId="{E719C9ED-838B-414B-BAD5-CC1007B557B9}"/>
    <dgm:cxn modelId="{BEE30F10-8998-479A-99AA-DEB4B7FEB012}" type="presOf" srcId="{C03806A6-52FA-4C64-801F-5D7447646209}" destId="{8127ACD9-FC11-4FD5-A5EE-2D1A50332509}" srcOrd="0" destOrd="0" presId="urn:microsoft.com/office/officeart/2005/8/layout/cycle6"/>
    <dgm:cxn modelId="{FAC27A9E-D493-41BA-B4FF-7F099399BF28}" type="presOf" srcId="{A81DFD1B-D898-4012-8D2B-D14773FF1781}" destId="{388E0163-8D95-460D-8C54-863D1BA39570}" srcOrd="0" destOrd="0" presId="urn:microsoft.com/office/officeart/2005/8/layout/cycle6"/>
    <dgm:cxn modelId="{2ABB41DA-923F-43DD-B929-D1132811C5B0}" type="presOf" srcId="{C195BD5C-0ADC-43CE-B449-7B6178F88353}" destId="{9F50B50E-071F-468A-BAC3-4039C193C84E}" srcOrd="0" destOrd="0" presId="urn:microsoft.com/office/officeart/2005/8/layout/cycle6"/>
    <dgm:cxn modelId="{BB7CF189-8BFA-40CF-9491-FC7FCBF10A02}" type="presOf" srcId="{E719C9ED-838B-414B-BAD5-CC1007B557B9}" destId="{186FF4CD-00DC-42D3-9887-309D15193960}" srcOrd="0" destOrd="0" presId="urn:microsoft.com/office/officeart/2005/8/layout/cycle6"/>
    <dgm:cxn modelId="{E439223E-A5FE-4FB3-9ADD-A56A511B649A}" srcId="{C03806A6-52FA-4C64-801F-5D7447646209}" destId="{C195BD5C-0ADC-43CE-B449-7B6178F88353}" srcOrd="0" destOrd="0" parTransId="{0A1BFF13-B1F1-4634-9D6C-621E79BF6A68}" sibTransId="{ECA32F9C-1A4C-40B1-905F-5DA7922F31C5}"/>
    <dgm:cxn modelId="{965DD933-6030-4890-8A2B-954C46926AD8}" type="presOf" srcId="{8FAE7AA1-7FD0-47CA-BFF1-30A79590B779}" destId="{68D05994-B42B-4ED7-86F2-22999D0B835E}" srcOrd="0" destOrd="0" presId="urn:microsoft.com/office/officeart/2005/8/layout/cycle6"/>
    <dgm:cxn modelId="{4B75B363-D171-4604-92D4-75C2753338C9}" type="presOf" srcId="{ECA32F9C-1A4C-40B1-905F-5DA7922F31C5}" destId="{32F51617-DC12-4FA6-BB7A-90071B2D82F3}" srcOrd="0" destOrd="0" presId="urn:microsoft.com/office/officeart/2005/8/layout/cycle6"/>
    <dgm:cxn modelId="{064EB489-A1FE-4D4B-9CBC-2F1DAE08F2DA}" type="presOf" srcId="{72F3978F-9280-4E1E-810A-9D1B23995D03}" destId="{68ACBA9E-DD0D-4FEA-A5FB-4067623E5654}" srcOrd="0" destOrd="0" presId="urn:microsoft.com/office/officeart/2005/8/layout/cycle6"/>
    <dgm:cxn modelId="{15F9C07F-24C6-48C6-9382-C9B8F16E1BA9}" type="presParOf" srcId="{8127ACD9-FC11-4FD5-A5EE-2D1A50332509}" destId="{9F50B50E-071F-468A-BAC3-4039C193C84E}" srcOrd="0" destOrd="0" presId="urn:microsoft.com/office/officeart/2005/8/layout/cycle6"/>
    <dgm:cxn modelId="{3B80B6AC-A620-4DE6-A254-FF7AC2F19188}" type="presParOf" srcId="{8127ACD9-FC11-4FD5-A5EE-2D1A50332509}" destId="{ED06BD9F-6A9B-496D-8570-A84B55E390C7}" srcOrd="1" destOrd="0" presId="urn:microsoft.com/office/officeart/2005/8/layout/cycle6"/>
    <dgm:cxn modelId="{894F3CD0-2AEA-40E8-8FFD-A4E0A665E6BD}" type="presParOf" srcId="{8127ACD9-FC11-4FD5-A5EE-2D1A50332509}" destId="{32F51617-DC12-4FA6-BB7A-90071B2D82F3}" srcOrd="2" destOrd="0" presId="urn:microsoft.com/office/officeart/2005/8/layout/cycle6"/>
    <dgm:cxn modelId="{2024759A-416B-4D15-BC3B-BC33E4D7F1BB}" type="presParOf" srcId="{8127ACD9-FC11-4FD5-A5EE-2D1A50332509}" destId="{68D05994-B42B-4ED7-86F2-22999D0B835E}" srcOrd="3" destOrd="0" presId="urn:microsoft.com/office/officeart/2005/8/layout/cycle6"/>
    <dgm:cxn modelId="{EF32E3C2-28E3-45A7-B544-AAE54EDCDB5A}" type="presParOf" srcId="{8127ACD9-FC11-4FD5-A5EE-2D1A50332509}" destId="{3FD2CAAD-5A4B-4E3B-9A4A-EB28A892BC0B}" srcOrd="4" destOrd="0" presId="urn:microsoft.com/office/officeart/2005/8/layout/cycle6"/>
    <dgm:cxn modelId="{F01225F0-AA2A-4903-AEC6-04E1DAEAA2F1}" type="presParOf" srcId="{8127ACD9-FC11-4FD5-A5EE-2D1A50332509}" destId="{388E0163-8D95-460D-8C54-863D1BA39570}" srcOrd="5" destOrd="0" presId="urn:microsoft.com/office/officeart/2005/8/layout/cycle6"/>
    <dgm:cxn modelId="{B22C3FE6-972F-4FF5-8D7C-3D78E17CB376}" type="presParOf" srcId="{8127ACD9-FC11-4FD5-A5EE-2D1A50332509}" destId="{68ACBA9E-DD0D-4FEA-A5FB-4067623E5654}" srcOrd="6" destOrd="0" presId="urn:microsoft.com/office/officeart/2005/8/layout/cycle6"/>
    <dgm:cxn modelId="{0543D2E1-3DB7-4E2C-9EDD-15F92611E3AF}" type="presParOf" srcId="{8127ACD9-FC11-4FD5-A5EE-2D1A50332509}" destId="{023FE644-1A8B-423A-9384-36C46F42EDB7}" srcOrd="7" destOrd="0" presId="urn:microsoft.com/office/officeart/2005/8/layout/cycle6"/>
    <dgm:cxn modelId="{55B6C088-9C04-4478-9B66-5B610DF81750}" type="presParOf" srcId="{8127ACD9-FC11-4FD5-A5EE-2D1A50332509}" destId="{186FF4CD-00DC-42D3-9887-309D15193960}" srcOrd="8"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0D8B4-2FD4-43D0-BB74-6CC121B24559}" type="doc">
      <dgm:prSet loTypeId="urn:microsoft.com/office/officeart/2005/8/layout/radial6" loCatId="cycle" qsTypeId="urn:microsoft.com/office/officeart/2005/8/quickstyle/3d1" qsCatId="3D" csTypeId="urn:microsoft.com/office/officeart/2005/8/colors/colorful1" csCatId="colorful" phldr="1"/>
      <dgm:spPr/>
      <dgm:t>
        <a:bodyPr/>
        <a:lstStyle/>
        <a:p>
          <a:pPr rtl="1"/>
          <a:endParaRPr lang="ar-SA"/>
        </a:p>
      </dgm:t>
    </dgm:pt>
    <dgm:pt modelId="{04169AC9-DBEB-422A-879F-28557650CB9D}">
      <dgm:prSet phldrT="[Text]"/>
      <dgm:spPr>
        <a:gradFill rotWithShape="0">
          <a:gsLst>
            <a:gs pos="99000">
              <a:srgbClr val="FF0000"/>
            </a:gs>
            <a:gs pos="10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gradFill>
      </dgm:spPr>
      <dgm:t>
        <a:bodyPr/>
        <a:lstStyle/>
        <a:p>
          <a:pPr rtl="1"/>
          <a:r>
            <a:rPr lang="ar-SA" b="1" dirty="0">
              <a:solidFill>
                <a:schemeClr val="tx1"/>
              </a:solidFill>
            </a:rPr>
            <a:t>المتعاملون في السوق المالية</a:t>
          </a:r>
        </a:p>
      </dgm:t>
    </dgm:pt>
    <dgm:pt modelId="{5AB73562-CF1E-4375-9B04-8E64E9731774}" type="parTrans" cxnId="{49339574-A212-458A-9540-D16A9A0521F6}">
      <dgm:prSet/>
      <dgm:spPr/>
      <dgm:t>
        <a:bodyPr/>
        <a:lstStyle/>
        <a:p>
          <a:pPr rtl="1"/>
          <a:endParaRPr lang="ar-SA" b="1">
            <a:solidFill>
              <a:schemeClr val="tx1"/>
            </a:solidFill>
          </a:endParaRPr>
        </a:p>
      </dgm:t>
    </dgm:pt>
    <dgm:pt modelId="{2B2BA36B-E4F5-4F05-AE12-9A07A4838367}" type="sibTrans" cxnId="{49339574-A212-458A-9540-D16A9A0521F6}">
      <dgm:prSet/>
      <dgm:spPr/>
      <dgm:t>
        <a:bodyPr/>
        <a:lstStyle/>
        <a:p>
          <a:pPr rtl="1"/>
          <a:endParaRPr lang="ar-SA" b="1">
            <a:solidFill>
              <a:schemeClr val="tx1"/>
            </a:solidFill>
          </a:endParaRPr>
        </a:p>
      </dgm:t>
    </dgm:pt>
    <dgm:pt modelId="{6BCB82B3-8579-40A4-A90A-D5EB8CB1BAF3}">
      <dgm:prSet phldrT="[Text]" custT="1"/>
      <dgm:spPr>
        <a:gradFill rotWithShape="0">
          <a:gsLst>
            <a:gs pos="100000">
              <a:schemeClr val="tx2">
                <a:lumMod val="60000"/>
                <a:lumOff val="40000"/>
              </a:schemeClr>
            </a:gs>
            <a:gs pos="10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gradFill>
      </dgm:spPr>
      <dgm:t>
        <a:bodyPr/>
        <a:lstStyle/>
        <a:p>
          <a:pPr rtl="1"/>
          <a:r>
            <a:rPr lang="ar-SA" sz="1100" b="1" dirty="0">
              <a:solidFill>
                <a:schemeClr val="tx1"/>
              </a:solidFill>
            </a:rPr>
            <a:t>المستثمرين</a:t>
          </a:r>
        </a:p>
      </dgm:t>
    </dgm:pt>
    <dgm:pt modelId="{5FA1D9AF-AD2A-4E0D-9E1E-67092F7AFCDC}" type="parTrans" cxnId="{AA758445-5450-44F0-9F14-93D7C775CD53}">
      <dgm:prSet/>
      <dgm:spPr/>
      <dgm:t>
        <a:bodyPr/>
        <a:lstStyle/>
        <a:p>
          <a:pPr rtl="1"/>
          <a:endParaRPr lang="ar-SA" b="1">
            <a:solidFill>
              <a:schemeClr val="tx1"/>
            </a:solidFill>
          </a:endParaRPr>
        </a:p>
      </dgm:t>
    </dgm:pt>
    <dgm:pt modelId="{0A546162-39B0-4B60-BACF-C2499FDBC222}" type="sibTrans" cxnId="{AA758445-5450-44F0-9F14-93D7C775CD53}">
      <dgm:prSet/>
      <dgm:spPr/>
      <dgm:t>
        <a:bodyPr/>
        <a:lstStyle/>
        <a:p>
          <a:pPr rtl="1"/>
          <a:endParaRPr lang="ar-SA" b="1">
            <a:solidFill>
              <a:schemeClr val="tx1"/>
            </a:solidFill>
          </a:endParaRPr>
        </a:p>
      </dgm:t>
    </dgm:pt>
    <dgm:pt modelId="{199180C3-33EA-467E-B416-1E7E457D3AF3}">
      <dgm:prSet phldrT="[Text]" custT="1"/>
      <dgm:spPr/>
      <dgm:t>
        <a:bodyPr/>
        <a:lstStyle/>
        <a:p>
          <a:pPr rtl="1"/>
          <a:r>
            <a:rPr lang="ar-SA" sz="1100" b="1" dirty="0">
              <a:solidFill>
                <a:schemeClr val="tx1"/>
              </a:solidFill>
            </a:rPr>
            <a:t>المقترضين</a:t>
          </a:r>
        </a:p>
      </dgm:t>
    </dgm:pt>
    <dgm:pt modelId="{32FC8C3A-21E3-44AD-B46E-5F40DF15525C}" type="parTrans" cxnId="{1E4D96B3-5D8E-4585-8ADA-B3B6F5867CD6}">
      <dgm:prSet/>
      <dgm:spPr/>
      <dgm:t>
        <a:bodyPr/>
        <a:lstStyle/>
        <a:p>
          <a:pPr rtl="1"/>
          <a:endParaRPr lang="ar-SA" b="1">
            <a:solidFill>
              <a:schemeClr val="tx1"/>
            </a:solidFill>
          </a:endParaRPr>
        </a:p>
      </dgm:t>
    </dgm:pt>
    <dgm:pt modelId="{920F5A38-2537-4FAD-8916-917D31405231}" type="sibTrans" cxnId="{1E4D96B3-5D8E-4585-8ADA-B3B6F5867CD6}">
      <dgm:prSet/>
      <dgm:spPr/>
      <dgm:t>
        <a:bodyPr/>
        <a:lstStyle/>
        <a:p>
          <a:pPr rtl="1"/>
          <a:endParaRPr lang="ar-SA" b="1">
            <a:solidFill>
              <a:schemeClr val="tx1"/>
            </a:solidFill>
          </a:endParaRPr>
        </a:p>
      </dgm:t>
    </dgm:pt>
    <dgm:pt modelId="{DAB2F0EE-336F-496C-A1BE-648BD52FA83B}">
      <dgm:prSet phldrT="[Text]" custT="1"/>
      <dgm:spPr>
        <a:solidFill>
          <a:schemeClr val="accent1"/>
        </a:solidFill>
      </dgm:spPr>
      <dgm:t>
        <a:bodyPr/>
        <a:lstStyle/>
        <a:p>
          <a:pPr rtl="1"/>
          <a:r>
            <a:rPr lang="ar-SA" sz="1400" b="1" dirty="0">
              <a:solidFill>
                <a:schemeClr val="tx1"/>
              </a:solidFill>
            </a:rPr>
            <a:t>الوسطاء</a:t>
          </a:r>
          <a:endParaRPr lang="ar-SA" sz="1100" b="1" dirty="0">
            <a:solidFill>
              <a:schemeClr val="tx1"/>
            </a:solidFill>
          </a:endParaRPr>
        </a:p>
      </dgm:t>
    </dgm:pt>
    <dgm:pt modelId="{EB8788F2-9F85-4D7F-A1AA-56CAEEE96C81}" type="parTrans" cxnId="{021D8BE0-F2CE-4313-9490-624BCD124ADC}">
      <dgm:prSet/>
      <dgm:spPr/>
      <dgm:t>
        <a:bodyPr/>
        <a:lstStyle/>
        <a:p>
          <a:pPr rtl="1"/>
          <a:endParaRPr lang="ar-SA" b="1">
            <a:solidFill>
              <a:schemeClr val="tx1"/>
            </a:solidFill>
          </a:endParaRPr>
        </a:p>
      </dgm:t>
    </dgm:pt>
    <dgm:pt modelId="{CAFCE742-B771-409C-96DA-1743F8185C75}" type="sibTrans" cxnId="{021D8BE0-F2CE-4313-9490-624BCD124ADC}">
      <dgm:prSet/>
      <dgm:spPr>
        <a:solidFill>
          <a:schemeClr val="accent1"/>
        </a:solidFill>
      </dgm:spPr>
      <dgm:t>
        <a:bodyPr/>
        <a:lstStyle/>
        <a:p>
          <a:pPr rtl="1"/>
          <a:endParaRPr lang="ar-SA" b="1">
            <a:solidFill>
              <a:schemeClr val="tx1"/>
            </a:solidFill>
          </a:endParaRPr>
        </a:p>
      </dgm:t>
    </dgm:pt>
    <dgm:pt modelId="{817C4AEC-5065-4477-98C9-46D359D0F444}">
      <dgm:prSet/>
      <dgm:spPr/>
      <dgm:t>
        <a:bodyPr/>
        <a:lstStyle/>
        <a:p>
          <a:pPr rtl="1"/>
          <a:endParaRPr lang="ar-SA"/>
        </a:p>
      </dgm:t>
    </dgm:pt>
    <dgm:pt modelId="{B1B84D5D-59A9-4CC4-B2C1-F8F9A1A3BA2D}" type="parTrans" cxnId="{775F5A1B-1273-4266-86EC-CA79FA7B92F8}">
      <dgm:prSet/>
      <dgm:spPr/>
      <dgm:t>
        <a:bodyPr/>
        <a:lstStyle/>
        <a:p>
          <a:pPr rtl="1"/>
          <a:endParaRPr lang="ar-SA" b="1">
            <a:solidFill>
              <a:schemeClr val="tx1"/>
            </a:solidFill>
          </a:endParaRPr>
        </a:p>
      </dgm:t>
    </dgm:pt>
    <dgm:pt modelId="{0EF783DE-D105-469D-BCC7-29891B845D7E}" type="sibTrans" cxnId="{775F5A1B-1273-4266-86EC-CA79FA7B92F8}">
      <dgm:prSet/>
      <dgm:spPr/>
      <dgm:t>
        <a:bodyPr/>
        <a:lstStyle/>
        <a:p>
          <a:pPr rtl="1"/>
          <a:endParaRPr lang="ar-SA" b="1">
            <a:solidFill>
              <a:schemeClr val="tx1"/>
            </a:solidFill>
          </a:endParaRPr>
        </a:p>
      </dgm:t>
    </dgm:pt>
    <dgm:pt modelId="{1BE6EE99-E8EB-44A7-A7B3-7A94A70A06FD}" type="pres">
      <dgm:prSet presAssocID="{8C00D8B4-2FD4-43D0-BB74-6CC121B24559}" presName="Name0" presStyleCnt="0">
        <dgm:presLayoutVars>
          <dgm:chMax val="1"/>
          <dgm:dir/>
          <dgm:animLvl val="ctr"/>
          <dgm:resizeHandles val="exact"/>
        </dgm:presLayoutVars>
      </dgm:prSet>
      <dgm:spPr/>
      <dgm:t>
        <a:bodyPr/>
        <a:lstStyle/>
        <a:p>
          <a:endParaRPr lang="en-US"/>
        </a:p>
      </dgm:t>
    </dgm:pt>
    <dgm:pt modelId="{320A0CAB-E998-40F5-A477-BF64703DE6F1}" type="pres">
      <dgm:prSet presAssocID="{04169AC9-DBEB-422A-879F-28557650CB9D}" presName="centerShape" presStyleLbl="node0" presStyleIdx="0" presStyleCnt="1"/>
      <dgm:spPr/>
      <dgm:t>
        <a:bodyPr/>
        <a:lstStyle/>
        <a:p>
          <a:endParaRPr lang="en-US"/>
        </a:p>
      </dgm:t>
    </dgm:pt>
    <dgm:pt modelId="{5CA24200-4ECF-415C-B9DC-A7EDB9671D3F}" type="pres">
      <dgm:prSet presAssocID="{6BCB82B3-8579-40A4-A90A-D5EB8CB1BAF3}" presName="node" presStyleLbl="node1" presStyleIdx="0" presStyleCnt="3">
        <dgm:presLayoutVars>
          <dgm:bulletEnabled val="1"/>
        </dgm:presLayoutVars>
      </dgm:prSet>
      <dgm:spPr/>
      <dgm:t>
        <a:bodyPr/>
        <a:lstStyle/>
        <a:p>
          <a:endParaRPr lang="en-US"/>
        </a:p>
      </dgm:t>
    </dgm:pt>
    <dgm:pt modelId="{AF564DEC-A430-4A52-929E-D8190A05D411}" type="pres">
      <dgm:prSet presAssocID="{6BCB82B3-8579-40A4-A90A-D5EB8CB1BAF3}" presName="dummy" presStyleCnt="0"/>
      <dgm:spPr/>
    </dgm:pt>
    <dgm:pt modelId="{2087639E-B2F5-4B31-B483-7CFEAA839E01}" type="pres">
      <dgm:prSet presAssocID="{0A546162-39B0-4B60-BACF-C2499FDBC222}" presName="sibTrans" presStyleLbl="sibTrans2D1" presStyleIdx="0" presStyleCnt="3"/>
      <dgm:spPr/>
      <dgm:t>
        <a:bodyPr/>
        <a:lstStyle/>
        <a:p>
          <a:endParaRPr lang="en-US"/>
        </a:p>
      </dgm:t>
    </dgm:pt>
    <dgm:pt modelId="{0D46CC2B-9311-4577-99F9-077A6D6DD563}" type="pres">
      <dgm:prSet presAssocID="{199180C3-33EA-467E-B416-1E7E457D3AF3}" presName="node" presStyleLbl="node1" presStyleIdx="1" presStyleCnt="3">
        <dgm:presLayoutVars>
          <dgm:bulletEnabled val="1"/>
        </dgm:presLayoutVars>
      </dgm:prSet>
      <dgm:spPr/>
      <dgm:t>
        <a:bodyPr/>
        <a:lstStyle/>
        <a:p>
          <a:endParaRPr lang="en-US"/>
        </a:p>
      </dgm:t>
    </dgm:pt>
    <dgm:pt modelId="{6B5E3BEC-F4F4-4FCD-9F45-307F0E493512}" type="pres">
      <dgm:prSet presAssocID="{199180C3-33EA-467E-B416-1E7E457D3AF3}" presName="dummy" presStyleCnt="0"/>
      <dgm:spPr/>
    </dgm:pt>
    <dgm:pt modelId="{4AE21AA1-8C46-4FD0-A345-5A8E71E37BD1}" type="pres">
      <dgm:prSet presAssocID="{920F5A38-2537-4FAD-8916-917D31405231}" presName="sibTrans" presStyleLbl="sibTrans2D1" presStyleIdx="1" presStyleCnt="3"/>
      <dgm:spPr/>
      <dgm:t>
        <a:bodyPr/>
        <a:lstStyle/>
        <a:p>
          <a:endParaRPr lang="en-US"/>
        </a:p>
      </dgm:t>
    </dgm:pt>
    <dgm:pt modelId="{3204470F-4BE8-4324-BB1D-626EDA8343E8}" type="pres">
      <dgm:prSet presAssocID="{DAB2F0EE-336F-496C-A1BE-648BD52FA83B}" presName="node" presStyleLbl="node1" presStyleIdx="2" presStyleCnt="3">
        <dgm:presLayoutVars>
          <dgm:bulletEnabled val="1"/>
        </dgm:presLayoutVars>
      </dgm:prSet>
      <dgm:spPr/>
      <dgm:t>
        <a:bodyPr/>
        <a:lstStyle/>
        <a:p>
          <a:endParaRPr lang="en-US"/>
        </a:p>
      </dgm:t>
    </dgm:pt>
    <dgm:pt modelId="{DE4E90D4-7AF5-4EA2-BE14-536B69331FD0}" type="pres">
      <dgm:prSet presAssocID="{DAB2F0EE-336F-496C-A1BE-648BD52FA83B}" presName="dummy" presStyleCnt="0"/>
      <dgm:spPr/>
    </dgm:pt>
    <dgm:pt modelId="{9B2366DB-8ABA-4F85-9ECF-A86B720AA595}" type="pres">
      <dgm:prSet presAssocID="{CAFCE742-B771-409C-96DA-1743F8185C75}" presName="sibTrans" presStyleLbl="sibTrans2D1" presStyleIdx="2" presStyleCnt="3" custLinFactNeighborX="-4976" custLinFactNeighborY="-2247"/>
      <dgm:spPr/>
      <dgm:t>
        <a:bodyPr/>
        <a:lstStyle/>
        <a:p>
          <a:endParaRPr lang="en-US"/>
        </a:p>
      </dgm:t>
    </dgm:pt>
  </dgm:ptLst>
  <dgm:cxnLst>
    <dgm:cxn modelId="{9B5A5149-E7A9-45FB-B737-D3AFC012F2CE}" type="presOf" srcId="{199180C3-33EA-467E-B416-1E7E457D3AF3}" destId="{0D46CC2B-9311-4577-99F9-077A6D6DD563}" srcOrd="0" destOrd="0" presId="urn:microsoft.com/office/officeart/2005/8/layout/radial6"/>
    <dgm:cxn modelId="{DFB845F7-4527-49F1-A9A1-123CC7A4EC00}" type="presOf" srcId="{920F5A38-2537-4FAD-8916-917D31405231}" destId="{4AE21AA1-8C46-4FD0-A345-5A8E71E37BD1}" srcOrd="0" destOrd="0" presId="urn:microsoft.com/office/officeart/2005/8/layout/radial6"/>
    <dgm:cxn modelId="{021D8BE0-F2CE-4313-9490-624BCD124ADC}" srcId="{04169AC9-DBEB-422A-879F-28557650CB9D}" destId="{DAB2F0EE-336F-496C-A1BE-648BD52FA83B}" srcOrd="2" destOrd="0" parTransId="{EB8788F2-9F85-4D7F-A1AA-56CAEEE96C81}" sibTransId="{CAFCE742-B771-409C-96DA-1743F8185C75}"/>
    <dgm:cxn modelId="{6ACDDD2D-2D95-4B35-BF37-20F23151190B}" type="presOf" srcId="{6BCB82B3-8579-40A4-A90A-D5EB8CB1BAF3}" destId="{5CA24200-4ECF-415C-B9DC-A7EDB9671D3F}" srcOrd="0" destOrd="0" presId="urn:microsoft.com/office/officeart/2005/8/layout/radial6"/>
    <dgm:cxn modelId="{775F5A1B-1273-4266-86EC-CA79FA7B92F8}" srcId="{8C00D8B4-2FD4-43D0-BB74-6CC121B24559}" destId="{817C4AEC-5065-4477-98C9-46D359D0F444}" srcOrd="1" destOrd="0" parTransId="{B1B84D5D-59A9-4CC4-B2C1-F8F9A1A3BA2D}" sibTransId="{0EF783DE-D105-469D-BCC7-29891B845D7E}"/>
    <dgm:cxn modelId="{1E4D96B3-5D8E-4585-8ADA-B3B6F5867CD6}" srcId="{04169AC9-DBEB-422A-879F-28557650CB9D}" destId="{199180C3-33EA-467E-B416-1E7E457D3AF3}" srcOrd="1" destOrd="0" parTransId="{32FC8C3A-21E3-44AD-B46E-5F40DF15525C}" sibTransId="{920F5A38-2537-4FAD-8916-917D31405231}"/>
    <dgm:cxn modelId="{116AB429-F7FE-445E-AAF9-011854A4F61D}" type="presOf" srcId="{DAB2F0EE-336F-496C-A1BE-648BD52FA83B}" destId="{3204470F-4BE8-4324-BB1D-626EDA8343E8}" srcOrd="0" destOrd="0" presId="urn:microsoft.com/office/officeart/2005/8/layout/radial6"/>
    <dgm:cxn modelId="{5D68EDA5-2E4F-4468-8490-6F6A82D4A953}" type="presOf" srcId="{0A546162-39B0-4B60-BACF-C2499FDBC222}" destId="{2087639E-B2F5-4B31-B483-7CFEAA839E01}" srcOrd="0" destOrd="0" presId="urn:microsoft.com/office/officeart/2005/8/layout/radial6"/>
    <dgm:cxn modelId="{49339574-A212-458A-9540-D16A9A0521F6}" srcId="{8C00D8B4-2FD4-43D0-BB74-6CC121B24559}" destId="{04169AC9-DBEB-422A-879F-28557650CB9D}" srcOrd="0" destOrd="0" parTransId="{5AB73562-CF1E-4375-9B04-8E64E9731774}" sibTransId="{2B2BA36B-E4F5-4F05-AE12-9A07A4838367}"/>
    <dgm:cxn modelId="{AA758445-5450-44F0-9F14-93D7C775CD53}" srcId="{04169AC9-DBEB-422A-879F-28557650CB9D}" destId="{6BCB82B3-8579-40A4-A90A-D5EB8CB1BAF3}" srcOrd="0" destOrd="0" parTransId="{5FA1D9AF-AD2A-4E0D-9E1E-67092F7AFCDC}" sibTransId="{0A546162-39B0-4B60-BACF-C2499FDBC222}"/>
    <dgm:cxn modelId="{5F468ADF-4655-4136-94DD-513A3411A4F8}" type="presOf" srcId="{8C00D8B4-2FD4-43D0-BB74-6CC121B24559}" destId="{1BE6EE99-E8EB-44A7-A7B3-7A94A70A06FD}" srcOrd="0" destOrd="0" presId="urn:microsoft.com/office/officeart/2005/8/layout/radial6"/>
    <dgm:cxn modelId="{6CE57419-ADA6-457C-B717-57A4C35B2473}" type="presOf" srcId="{CAFCE742-B771-409C-96DA-1743F8185C75}" destId="{9B2366DB-8ABA-4F85-9ECF-A86B720AA595}" srcOrd="0" destOrd="0" presId="urn:microsoft.com/office/officeart/2005/8/layout/radial6"/>
    <dgm:cxn modelId="{AAA6D009-2D22-434D-9501-5CE5EBC76BC8}" type="presOf" srcId="{04169AC9-DBEB-422A-879F-28557650CB9D}" destId="{320A0CAB-E998-40F5-A477-BF64703DE6F1}" srcOrd="0" destOrd="0" presId="urn:microsoft.com/office/officeart/2005/8/layout/radial6"/>
    <dgm:cxn modelId="{48D5F7AE-B722-46CF-8734-636CFF39361B}" type="presParOf" srcId="{1BE6EE99-E8EB-44A7-A7B3-7A94A70A06FD}" destId="{320A0CAB-E998-40F5-A477-BF64703DE6F1}" srcOrd="0" destOrd="0" presId="urn:microsoft.com/office/officeart/2005/8/layout/radial6"/>
    <dgm:cxn modelId="{FE20A11E-F944-4CB1-AB6D-BDC4BAF64FAC}" type="presParOf" srcId="{1BE6EE99-E8EB-44A7-A7B3-7A94A70A06FD}" destId="{5CA24200-4ECF-415C-B9DC-A7EDB9671D3F}" srcOrd="1" destOrd="0" presId="urn:microsoft.com/office/officeart/2005/8/layout/radial6"/>
    <dgm:cxn modelId="{2E1856E8-5745-4E09-A552-D453C672289B}" type="presParOf" srcId="{1BE6EE99-E8EB-44A7-A7B3-7A94A70A06FD}" destId="{AF564DEC-A430-4A52-929E-D8190A05D411}" srcOrd="2" destOrd="0" presId="urn:microsoft.com/office/officeart/2005/8/layout/radial6"/>
    <dgm:cxn modelId="{B63007FA-1959-441C-BF24-89AE56614579}" type="presParOf" srcId="{1BE6EE99-E8EB-44A7-A7B3-7A94A70A06FD}" destId="{2087639E-B2F5-4B31-B483-7CFEAA839E01}" srcOrd="3" destOrd="0" presId="urn:microsoft.com/office/officeart/2005/8/layout/radial6"/>
    <dgm:cxn modelId="{F2E736B3-0493-4591-8859-73F84744C1A9}" type="presParOf" srcId="{1BE6EE99-E8EB-44A7-A7B3-7A94A70A06FD}" destId="{0D46CC2B-9311-4577-99F9-077A6D6DD563}" srcOrd="4" destOrd="0" presId="urn:microsoft.com/office/officeart/2005/8/layout/radial6"/>
    <dgm:cxn modelId="{24F8DC98-BE79-46CD-B29D-5CCE5ED3EE73}" type="presParOf" srcId="{1BE6EE99-E8EB-44A7-A7B3-7A94A70A06FD}" destId="{6B5E3BEC-F4F4-4FCD-9F45-307F0E493512}" srcOrd="5" destOrd="0" presId="urn:microsoft.com/office/officeart/2005/8/layout/radial6"/>
    <dgm:cxn modelId="{413B8857-2617-4689-88EE-26D15D5254E0}" type="presParOf" srcId="{1BE6EE99-E8EB-44A7-A7B3-7A94A70A06FD}" destId="{4AE21AA1-8C46-4FD0-A345-5A8E71E37BD1}" srcOrd="6" destOrd="0" presId="urn:microsoft.com/office/officeart/2005/8/layout/radial6"/>
    <dgm:cxn modelId="{FA3EC159-30F5-4499-8618-4F0408196AF3}" type="presParOf" srcId="{1BE6EE99-E8EB-44A7-A7B3-7A94A70A06FD}" destId="{3204470F-4BE8-4324-BB1D-626EDA8343E8}" srcOrd="7" destOrd="0" presId="urn:microsoft.com/office/officeart/2005/8/layout/radial6"/>
    <dgm:cxn modelId="{8B908861-F142-4AB8-9BC2-1699947F0F68}" type="presParOf" srcId="{1BE6EE99-E8EB-44A7-A7B3-7A94A70A06FD}" destId="{DE4E90D4-7AF5-4EA2-BE14-536B69331FD0}" srcOrd="8" destOrd="0" presId="urn:microsoft.com/office/officeart/2005/8/layout/radial6"/>
    <dgm:cxn modelId="{154541E4-F120-45C1-B882-33C0302EC69A}" type="presParOf" srcId="{1BE6EE99-E8EB-44A7-A7B3-7A94A70A06FD}" destId="{9B2366DB-8ABA-4F85-9ECF-A86B720AA595}" srcOrd="9"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00D8B4-2FD4-43D0-BB74-6CC121B24559}" type="doc">
      <dgm:prSet loTypeId="urn:microsoft.com/office/officeart/2005/8/layout/radial6" loCatId="cycle" qsTypeId="urn:microsoft.com/office/officeart/2005/8/quickstyle/3d1" qsCatId="3D" csTypeId="urn:microsoft.com/office/officeart/2005/8/colors/colorful2" csCatId="colorful" phldr="1"/>
      <dgm:spPr/>
      <dgm:t>
        <a:bodyPr/>
        <a:lstStyle/>
        <a:p>
          <a:pPr rtl="1"/>
          <a:endParaRPr lang="ar-SA"/>
        </a:p>
      </dgm:t>
    </dgm:pt>
    <dgm:pt modelId="{04169AC9-DBEB-422A-879F-28557650CB9D}">
      <dgm:prSet phldrT="[Text]"/>
      <dgm:spPr/>
      <dgm:t>
        <a:bodyPr/>
        <a:lstStyle/>
        <a:p>
          <a:pPr rtl="1"/>
          <a:r>
            <a:rPr lang="ar-SA" b="1">
              <a:solidFill>
                <a:schemeClr val="tx1"/>
              </a:solidFill>
            </a:rPr>
            <a:t>الوسطاء</a:t>
          </a:r>
          <a:endParaRPr lang="ar-SA" b="1" dirty="0">
            <a:solidFill>
              <a:schemeClr val="tx1"/>
            </a:solidFill>
          </a:endParaRPr>
        </a:p>
      </dgm:t>
    </dgm:pt>
    <dgm:pt modelId="{5AB73562-CF1E-4375-9B04-8E64E9731774}" type="parTrans" cxnId="{49339574-A212-458A-9540-D16A9A0521F6}">
      <dgm:prSet/>
      <dgm:spPr/>
      <dgm:t>
        <a:bodyPr/>
        <a:lstStyle/>
        <a:p>
          <a:pPr rtl="1"/>
          <a:endParaRPr lang="ar-SA" b="1">
            <a:solidFill>
              <a:schemeClr val="tx1"/>
            </a:solidFill>
          </a:endParaRPr>
        </a:p>
      </dgm:t>
    </dgm:pt>
    <dgm:pt modelId="{2B2BA36B-E4F5-4F05-AE12-9A07A4838367}" type="sibTrans" cxnId="{49339574-A212-458A-9540-D16A9A0521F6}">
      <dgm:prSet/>
      <dgm:spPr/>
      <dgm:t>
        <a:bodyPr/>
        <a:lstStyle/>
        <a:p>
          <a:pPr rtl="1"/>
          <a:endParaRPr lang="ar-SA" b="1">
            <a:solidFill>
              <a:schemeClr val="tx1"/>
            </a:solidFill>
          </a:endParaRPr>
        </a:p>
      </dgm:t>
    </dgm:pt>
    <dgm:pt modelId="{6BCB82B3-8579-40A4-A90A-D5EB8CB1BAF3}">
      <dgm:prSet phldrT="[Text]" custT="1"/>
      <dgm:spPr/>
      <dgm:t>
        <a:bodyPr/>
        <a:lstStyle/>
        <a:p>
          <a:pPr rtl="1"/>
          <a:r>
            <a:rPr lang="ar-SA" sz="1400" b="1" dirty="0">
              <a:solidFill>
                <a:schemeClr val="tx1"/>
              </a:solidFill>
            </a:rPr>
            <a:t>السمسار</a:t>
          </a:r>
        </a:p>
      </dgm:t>
    </dgm:pt>
    <dgm:pt modelId="{5FA1D9AF-AD2A-4E0D-9E1E-67092F7AFCDC}" type="parTrans" cxnId="{AA758445-5450-44F0-9F14-93D7C775CD53}">
      <dgm:prSet/>
      <dgm:spPr/>
      <dgm:t>
        <a:bodyPr/>
        <a:lstStyle/>
        <a:p>
          <a:pPr rtl="1"/>
          <a:endParaRPr lang="ar-SA" b="1">
            <a:solidFill>
              <a:schemeClr val="tx1"/>
            </a:solidFill>
          </a:endParaRPr>
        </a:p>
      </dgm:t>
    </dgm:pt>
    <dgm:pt modelId="{0A546162-39B0-4B60-BACF-C2499FDBC222}" type="sibTrans" cxnId="{AA758445-5450-44F0-9F14-93D7C775CD53}">
      <dgm:prSet/>
      <dgm:spPr/>
      <dgm:t>
        <a:bodyPr/>
        <a:lstStyle/>
        <a:p>
          <a:pPr rtl="1"/>
          <a:endParaRPr lang="ar-SA" b="1">
            <a:solidFill>
              <a:schemeClr val="tx1"/>
            </a:solidFill>
          </a:endParaRPr>
        </a:p>
      </dgm:t>
    </dgm:pt>
    <dgm:pt modelId="{199180C3-33EA-467E-B416-1E7E457D3AF3}">
      <dgm:prSet phldrT="[Text]" custT="1"/>
      <dgm:spPr/>
      <dgm:t>
        <a:bodyPr/>
        <a:lstStyle/>
        <a:p>
          <a:pPr rtl="1"/>
          <a:r>
            <a:rPr lang="ar-SA" sz="1400" b="1" dirty="0">
              <a:solidFill>
                <a:schemeClr val="tx1"/>
              </a:solidFill>
            </a:rPr>
            <a:t>صناع السوق</a:t>
          </a:r>
        </a:p>
      </dgm:t>
    </dgm:pt>
    <dgm:pt modelId="{32FC8C3A-21E3-44AD-B46E-5F40DF15525C}" type="parTrans" cxnId="{1E4D96B3-5D8E-4585-8ADA-B3B6F5867CD6}">
      <dgm:prSet/>
      <dgm:spPr/>
      <dgm:t>
        <a:bodyPr/>
        <a:lstStyle/>
        <a:p>
          <a:pPr rtl="1"/>
          <a:endParaRPr lang="ar-SA" b="1">
            <a:solidFill>
              <a:schemeClr val="tx1"/>
            </a:solidFill>
          </a:endParaRPr>
        </a:p>
      </dgm:t>
    </dgm:pt>
    <dgm:pt modelId="{920F5A38-2537-4FAD-8916-917D31405231}" type="sibTrans" cxnId="{1E4D96B3-5D8E-4585-8ADA-B3B6F5867CD6}">
      <dgm:prSet/>
      <dgm:spPr/>
      <dgm:t>
        <a:bodyPr/>
        <a:lstStyle/>
        <a:p>
          <a:pPr rtl="1"/>
          <a:endParaRPr lang="ar-SA" b="1">
            <a:solidFill>
              <a:schemeClr val="tx1"/>
            </a:solidFill>
          </a:endParaRPr>
        </a:p>
      </dgm:t>
    </dgm:pt>
    <dgm:pt modelId="{DAB2F0EE-336F-496C-A1BE-648BD52FA83B}">
      <dgm:prSet phldrT="[Text]" custT="1"/>
      <dgm:spPr/>
      <dgm:t>
        <a:bodyPr/>
        <a:lstStyle/>
        <a:p>
          <a:pPr rtl="1"/>
          <a:r>
            <a:rPr lang="ar-SA" sz="1200" b="1" dirty="0">
              <a:solidFill>
                <a:schemeClr val="tx1"/>
              </a:solidFill>
            </a:rPr>
            <a:t>التعهد بتغطية الأوراق المالية</a:t>
          </a:r>
        </a:p>
      </dgm:t>
    </dgm:pt>
    <dgm:pt modelId="{EB8788F2-9F85-4D7F-A1AA-56CAEEE96C81}" type="parTrans" cxnId="{021D8BE0-F2CE-4313-9490-624BCD124ADC}">
      <dgm:prSet/>
      <dgm:spPr/>
      <dgm:t>
        <a:bodyPr/>
        <a:lstStyle/>
        <a:p>
          <a:pPr rtl="1"/>
          <a:endParaRPr lang="ar-SA" b="1">
            <a:solidFill>
              <a:schemeClr val="tx1"/>
            </a:solidFill>
          </a:endParaRPr>
        </a:p>
      </dgm:t>
    </dgm:pt>
    <dgm:pt modelId="{CAFCE742-B771-409C-96DA-1743F8185C75}" type="sibTrans" cxnId="{021D8BE0-F2CE-4313-9490-624BCD124ADC}">
      <dgm:prSet/>
      <dgm:spPr/>
      <dgm:t>
        <a:bodyPr/>
        <a:lstStyle/>
        <a:p>
          <a:pPr rtl="1"/>
          <a:endParaRPr lang="ar-SA" b="1">
            <a:solidFill>
              <a:schemeClr val="tx1"/>
            </a:solidFill>
          </a:endParaRPr>
        </a:p>
      </dgm:t>
    </dgm:pt>
    <dgm:pt modelId="{817C4AEC-5065-4477-98C9-46D359D0F444}">
      <dgm:prSet/>
      <dgm:spPr/>
      <dgm:t>
        <a:bodyPr/>
        <a:lstStyle/>
        <a:p>
          <a:pPr rtl="1"/>
          <a:endParaRPr lang="ar-SA" b="1">
            <a:solidFill>
              <a:schemeClr val="tx1"/>
            </a:solidFill>
          </a:endParaRPr>
        </a:p>
      </dgm:t>
    </dgm:pt>
    <dgm:pt modelId="{B1B84D5D-59A9-4CC4-B2C1-F8F9A1A3BA2D}" type="parTrans" cxnId="{775F5A1B-1273-4266-86EC-CA79FA7B92F8}">
      <dgm:prSet/>
      <dgm:spPr/>
      <dgm:t>
        <a:bodyPr/>
        <a:lstStyle/>
        <a:p>
          <a:pPr rtl="1"/>
          <a:endParaRPr lang="ar-SA" b="1">
            <a:solidFill>
              <a:schemeClr val="tx1"/>
            </a:solidFill>
          </a:endParaRPr>
        </a:p>
      </dgm:t>
    </dgm:pt>
    <dgm:pt modelId="{0EF783DE-D105-469D-BCC7-29891B845D7E}" type="sibTrans" cxnId="{775F5A1B-1273-4266-86EC-CA79FA7B92F8}">
      <dgm:prSet/>
      <dgm:spPr/>
      <dgm:t>
        <a:bodyPr/>
        <a:lstStyle/>
        <a:p>
          <a:pPr rtl="1"/>
          <a:endParaRPr lang="ar-SA" b="1">
            <a:solidFill>
              <a:schemeClr val="tx1"/>
            </a:solidFill>
          </a:endParaRPr>
        </a:p>
      </dgm:t>
    </dgm:pt>
    <dgm:pt modelId="{1BE6EE99-E8EB-44A7-A7B3-7A94A70A06FD}" type="pres">
      <dgm:prSet presAssocID="{8C00D8B4-2FD4-43D0-BB74-6CC121B24559}" presName="Name0" presStyleCnt="0">
        <dgm:presLayoutVars>
          <dgm:chMax val="1"/>
          <dgm:dir/>
          <dgm:animLvl val="ctr"/>
          <dgm:resizeHandles val="exact"/>
        </dgm:presLayoutVars>
      </dgm:prSet>
      <dgm:spPr/>
      <dgm:t>
        <a:bodyPr/>
        <a:lstStyle/>
        <a:p>
          <a:endParaRPr lang="en-US"/>
        </a:p>
      </dgm:t>
    </dgm:pt>
    <dgm:pt modelId="{320A0CAB-E998-40F5-A477-BF64703DE6F1}" type="pres">
      <dgm:prSet presAssocID="{04169AC9-DBEB-422A-879F-28557650CB9D}" presName="centerShape" presStyleLbl="node0" presStyleIdx="0" presStyleCnt="1"/>
      <dgm:spPr/>
      <dgm:t>
        <a:bodyPr/>
        <a:lstStyle/>
        <a:p>
          <a:endParaRPr lang="en-US"/>
        </a:p>
      </dgm:t>
    </dgm:pt>
    <dgm:pt modelId="{5CA24200-4ECF-415C-B9DC-A7EDB9671D3F}" type="pres">
      <dgm:prSet presAssocID="{6BCB82B3-8579-40A4-A90A-D5EB8CB1BAF3}" presName="node" presStyleLbl="node1" presStyleIdx="0" presStyleCnt="3">
        <dgm:presLayoutVars>
          <dgm:bulletEnabled val="1"/>
        </dgm:presLayoutVars>
      </dgm:prSet>
      <dgm:spPr/>
      <dgm:t>
        <a:bodyPr/>
        <a:lstStyle/>
        <a:p>
          <a:endParaRPr lang="en-US"/>
        </a:p>
      </dgm:t>
    </dgm:pt>
    <dgm:pt modelId="{AF564DEC-A430-4A52-929E-D8190A05D411}" type="pres">
      <dgm:prSet presAssocID="{6BCB82B3-8579-40A4-A90A-D5EB8CB1BAF3}" presName="dummy" presStyleCnt="0"/>
      <dgm:spPr/>
    </dgm:pt>
    <dgm:pt modelId="{2087639E-B2F5-4B31-B483-7CFEAA839E01}" type="pres">
      <dgm:prSet presAssocID="{0A546162-39B0-4B60-BACF-C2499FDBC222}" presName="sibTrans" presStyleLbl="sibTrans2D1" presStyleIdx="0" presStyleCnt="3"/>
      <dgm:spPr/>
      <dgm:t>
        <a:bodyPr/>
        <a:lstStyle/>
        <a:p>
          <a:endParaRPr lang="en-US"/>
        </a:p>
      </dgm:t>
    </dgm:pt>
    <dgm:pt modelId="{0D46CC2B-9311-4577-99F9-077A6D6DD563}" type="pres">
      <dgm:prSet presAssocID="{199180C3-33EA-467E-B416-1E7E457D3AF3}" presName="node" presStyleLbl="node1" presStyleIdx="1" presStyleCnt="3">
        <dgm:presLayoutVars>
          <dgm:bulletEnabled val="1"/>
        </dgm:presLayoutVars>
      </dgm:prSet>
      <dgm:spPr/>
      <dgm:t>
        <a:bodyPr/>
        <a:lstStyle/>
        <a:p>
          <a:endParaRPr lang="en-US"/>
        </a:p>
      </dgm:t>
    </dgm:pt>
    <dgm:pt modelId="{6B5E3BEC-F4F4-4FCD-9F45-307F0E493512}" type="pres">
      <dgm:prSet presAssocID="{199180C3-33EA-467E-B416-1E7E457D3AF3}" presName="dummy" presStyleCnt="0"/>
      <dgm:spPr/>
    </dgm:pt>
    <dgm:pt modelId="{4AE21AA1-8C46-4FD0-A345-5A8E71E37BD1}" type="pres">
      <dgm:prSet presAssocID="{920F5A38-2537-4FAD-8916-917D31405231}" presName="sibTrans" presStyleLbl="sibTrans2D1" presStyleIdx="1" presStyleCnt="3"/>
      <dgm:spPr/>
      <dgm:t>
        <a:bodyPr/>
        <a:lstStyle/>
        <a:p>
          <a:endParaRPr lang="en-US"/>
        </a:p>
      </dgm:t>
    </dgm:pt>
    <dgm:pt modelId="{3204470F-4BE8-4324-BB1D-626EDA8343E8}" type="pres">
      <dgm:prSet presAssocID="{DAB2F0EE-336F-496C-A1BE-648BD52FA83B}" presName="node" presStyleLbl="node1" presStyleIdx="2" presStyleCnt="3">
        <dgm:presLayoutVars>
          <dgm:bulletEnabled val="1"/>
        </dgm:presLayoutVars>
      </dgm:prSet>
      <dgm:spPr/>
      <dgm:t>
        <a:bodyPr/>
        <a:lstStyle/>
        <a:p>
          <a:endParaRPr lang="en-US"/>
        </a:p>
      </dgm:t>
    </dgm:pt>
    <dgm:pt modelId="{DE4E90D4-7AF5-4EA2-BE14-536B69331FD0}" type="pres">
      <dgm:prSet presAssocID="{DAB2F0EE-336F-496C-A1BE-648BD52FA83B}" presName="dummy" presStyleCnt="0"/>
      <dgm:spPr/>
    </dgm:pt>
    <dgm:pt modelId="{9B2366DB-8ABA-4F85-9ECF-A86B720AA595}" type="pres">
      <dgm:prSet presAssocID="{CAFCE742-B771-409C-96DA-1743F8185C75}" presName="sibTrans" presStyleLbl="sibTrans2D1" presStyleIdx="2" presStyleCnt="3"/>
      <dgm:spPr/>
      <dgm:t>
        <a:bodyPr/>
        <a:lstStyle/>
        <a:p>
          <a:endParaRPr lang="en-US"/>
        </a:p>
      </dgm:t>
    </dgm:pt>
  </dgm:ptLst>
  <dgm:cxnLst>
    <dgm:cxn modelId="{9B5A5149-E7A9-45FB-B737-D3AFC012F2CE}" type="presOf" srcId="{199180C3-33EA-467E-B416-1E7E457D3AF3}" destId="{0D46CC2B-9311-4577-99F9-077A6D6DD563}" srcOrd="0" destOrd="0" presId="urn:microsoft.com/office/officeart/2005/8/layout/radial6"/>
    <dgm:cxn modelId="{DFB845F7-4527-49F1-A9A1-123CC7A4EC00}" type="presOf" srcId="{920F5A38-2537-4FAD-8916-917D31405231}" destId="{4AE21AA1-8C46-4FD0-A345-5A8E71E37BD1}" srcOrd="0" destOrd="0" presId="urn:microsoft.com/office/officeart/2005/8/layout/radial6"/>
    <dgm:cxn modelId="{021D8BE0-F2CE-4313-9490-624BCD124ADC}" srcId="{04169AC9-DBEB-422A-879F-28557650CB9D}" destId="{DAB2F0EE-336F-496C-A1BE-648BD52FA83B}" srcOrd="2" destOrd="0" parTransId="{EB8788F2-9F85-4D7F-A1AA-56CAEEE96C81}" sibTransId="{CAFCE742-B771-409C-96DA-1743F8185C75}"/>
    <dgm:cxn modelId="{6ACDDD2D-2D95-4B35-BF37-20F23151190B}" type="presOf" srcId="{6BCB82B3-8579-40A4-A90A-D5EB8CB1BAF3}" destId="{5CA24200-4ECF-415C-B9DC-A7EDB9671D3F}" srcOrd="0" destOrd="0" presId="urn:microsoft.com/office/officeart/2005/8/layout/radial6"/>
    <dgm:cxn modelId="{775F5A1B-1273-4266-86EC-CA79FA7B92F8}" srcId="{8C00D8B4-2FD4-43D0-BB74-6CC121B24559}" destId="{817C4AEC-5065-4477-98C9-46D359D0F444}" srcOrd="1" destOrd="0" parTransId="{B1B84D5D-59A9-4CC4-B2C1-F8F9A1A3BA2D}" sibTransId="{0EF783DE-D105-469D-BCC7-29891B845D7E}"/>
    <dgm:cxn modelId="{1E4D96B3-5D8E-4585-8ADA-B3B6F5867CD6}" srcId="{04169AC9-DBEB-422A-879F-28557650CB9D}" destId="{199180C3-33EA-467E-B416-1E7E457D3AF3}" srcOrd="1" destOrd="0" parTransId="{32FC8C3A-21E3-44AD-B46E-5F40DF15525C}" sibTransId="{920F5A38-2537-4FAD-8916-917D31405231}"/>
    <dgm:cxn modelId="{116AB429-F7FE-445E-AAF9-011854A4F61D}" type="presOf" srcId="{DAB2F0EE-336F-496C-A1BE-648BD52FA83B}" destId="{3204470F-4BE8-4324-BB1D-626EDA8343E8}" srcOrd="0" destOrd="0" presId="urn:microsoft.com/office/officeart/2005/8/layout/radial6"/>
    <dgm:cxn modelId="{5D68EDA5-2E4F-4468-8490-6F6A82D4A953}" type="presOf" srcId="{0A546162-39B0-4B60-BACF-C2499FDBC222}" destId="{2087639E-B2F5-4B31-B483-7CFEAA839E01}" srcOrd="0" destOrd="0" presId="urn:microsoft.com/office/officeart/2005/8/layout/radial6"/>
    <dgm:cxn modelId="{49339574-A212-458A-9540-D16A9A0521F6}" srcId="{8C00D8B4-2FD4-43D0-BB74-6CC121B24559}" destId="{04169AC9-DBEB-422A-879F-28557650CB9D}" srcOrd="0" destOrd="0" parTransId="{5AB73562-CF1E-4375-9B04-8E64E9731774}" sibTransId="{2B2BA36B-E4F5-4F05-AE12-9A07A4838367}"/>
    <dgm:cxn modelId="{AA758445-5450-44F0-9F14-93D7C775CD53}" srcId="{04169AC9-DBEB-422A-879F-28557650CB9D}" destId="{6BCB82B3-8579-40A4-A90A-D5EB8CB1BAF3}" srcOrd="0" destOrd="0" parTransId="{5FA1D9AF-AD2A-4E0D-9E1E-67092F7AFCDC}" sibTransId="{0A546162-39B0-4B60-BACF-C2499FDBC222}"/>
    <dgm:cxn modelId="{5F468ADF-4655-4136-94DD-513A3411A4F8}" type="presOf" srcId="{8C00D8B4-2FD4-43D0-BB74-6CC121B24559}" destId="{1BE6EE99-E8EB-44A7-A7B3-7A94A70A06FD}" srcOrd="0" destOrd="0" presId="urn:microsoft.com/office/officeart/2005/8/layout/radial6"/>
    <dgm:cxn modelId="{6CE57419-ADA6-457C-B717-57A4C35B2473}" type="presOf" srcId="{CAFCE742-B771-409C-96DA-1743F8185C75}" destId="{9B2366DB-8ABA-4F85-9ECF-A86B720AA595}" srcOrd="0" destOrd="0" presId="urn:microsoft.com/office/officeart/2005/8/layout/radial6"/>
    <dgm:cxn modelId="{AAA6D009-2D22-434D-9501-5CE5EBC76BC8}" type="presOf" srcId="{04169AC9-DBEB-422A-879F-28557650CB9D}" destId="{320A0CAB-E998-40F5-A477-BF64703DE6F1}" srcOrd="0" destOrd="0" presId="urn:microsoft.com/office/officeart/2005/8/layout/radial6"/>
    <dgm:cxn modelId="{48D5F7AE-B722-46CF-8734-636CFF39361B}" type="presParOf" srcId="{1BE6EE99-E8EB-44A7-A7B3-7A94A70A06FD}" destId="{320A0CAB-E998-40F5-A477-BF64703DE6F1}" srcOrd="0" destOrd="0" presId="urn:microsoft.com/office/officeart/2005/8/layout/radial6"/>
    <dgm:cxn modelId="{FE20A11E-F944-4CB1-AB6D-BDC4BAF64FAC}" type="presParOf" srcId="{1BE6EE99-E8EB-44A7-A7B3-7A94A70A06FD}" destId="{5CA24200-4ECF-415C-B9DC-A7EDB9671D3F}" srcOrd="1" destOrd="0" presId="urn:microsoft.com/office/officeart/2005/8/layout/radial6"/>
    <dgm:cxn modelId="{2E1856E8-5745-4E09-A552-D453C672289B}" type="presParOf" srcId="{1BE6EE99-E8EB-44A7-A7B3-7A94A70A06FD}" destId="{AF564DEC-A430-4A52-929E-D8190A05D411}" srcOrd="2" destOrd="0" presId="urn:microsoft.com/office/officeart/2005/8/layout/radial6"/>
    <dgm:cxn modelId="{B63007FA-1959-441C-BF24-89AE56614579}" type="presParOf" srcId="{1BE6EE99-E8EB-44A7-A7B3-7A94A70A06FD}" destId="{2087639E-B2F5-4B31-B483-7CFEAA839E01}" srcOrd="3" destOrd="0" presId="urn:microsoft.com/office/officeart/2005/8/layout/radial6"/>
    <dgm:cxn modelId="{F2E736B3-0493-4591-8859-73F84744C1A9}" type="presParOf" srcId="{1BE6EE99-E8EB-44A7-A7B3-7A94A70A06FD}" destId="{0D46CC2B-9311-4577-99F9-077A6D6DD563}" srcOrd="4" destOrd="0" presId="urn:microsoft.com/office/officeart/2005/8/layout/radial6"/>
    <dgm:cxn modelId="{24F8DC98-BE79-46CD-B29D-5CCE5ED3EE73}" type="presParOf" srcId="{1BE6EE99-E8EB-44A7-A7B3-7A94A70A06FD}" destId="{6B5E3BEC-F4F4-4FCD-9F45-307F0E493512}" srcOrd="5" destOrd="0" presId="urn:microsoft.com/office/officeart/2005/8/layout/radial6"/>
    <dgm:cxn modelId="{413B8857-2617-4689-88EE-26D15D5254E0}" type="presParOf" srcId="{1BE6EE99-E8EB-44A7-A7B3-7A94A70A06FD}" destId="{4AE21AA1-8C46-4FD0-A345-5A8E71E37BD1}" srcOrd="6" destOrd="0" presId="urn:microsoft.com/office/officeart/2005/8/layout/radial6"/>
    <dgm:cxn modelId="{FA3EC159-30F5-4499-8618-4F0408196AF3}" type="presParOf" srcId="{1BE6EE99-E8EB-44A7-A7B3-7A94A70A06FD}" destId="{3204470F-4BE8-4324-BB1D-626EDA8343E8}" srcOrd="7" destOrd="0" presId="urn:microsoft.com/office/officeart/2005/8/layout/radial6"/>
    <dgm:cxn modelId="{8B908861-F142-4AB8-9BC2-1699947F0F68}" type="presParOf" srcId="{1BE6EE99-E8EB-44A7-A7B3-7A94A70A06FD}" destId="{DE4E90D4-7AF5-4EA2-BE14-536B69331FD0}" srcOrd="8" destOrd="0" presId="urn:microsoft.com/office/officeart/2005/8/layout/radial6"/>
    <dgm:cxn modelId="{154541E4-F120-45C1-B882-33C0302EC69A}" type="presParOf" srcId="{1BE6EE99-E8EB-44A7-A7B3-7A94A70A06FD}" destId="{9B2366DB-8ABA-4F85-9ECF-A86B720AA595}" srcOrd="9"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5093B-EC4F-4DCD-B175-695AEA351ADC}">
      <dsp:nvSpPr>
        <dsp:cNvPr id="0" name=""/>
        <dsp:cNvSpPr/>
      </dsp:nvSpPr>
      <dsp:spPr>
        <a:xfrm>
          <a:off x="366066" y="891630"/>
          <a:ext cx="1264326" cy="2686555"/>
        </a:xfrm>
        <a:prstGeom prst="rightArrow">
          <a:avLst>
            <a:gd name="adj1" fmla="val 70000"/>
            <a:gd name="adj2" fmla="val 50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rtl="1">
            <a:lnSpc>
              <a:spcPct val="90000"/>
            </a:lnSpc>
            <a:spcBef>
              <a:spcPct val="0"/>
            </a:spcBef>
            <a:spcAft>
              <a:spcPct val="35000"/>
            </a:spcAft>
          </a:pPr>
          <a:r>
            <a:rPr lang="ar-SA" sz="1400" b="1" kern="1200" dirty="0">
              <a:solidFill>
                <a:schemeClr val="tx1"/>
              </a:solidFill>
            </a:rPr>
            <a:t>جزء من علم الاقتصاد</a:t>
          </a:r>
        </a:p>
      </dsp:txBody>
      <dsp:txXfrm>
        <a:off x="682148" y="1294613"/>
        <a:ext cx="616359" cy="1880589"/>
      </dsp:txXfrm>
    </dsp:sp>
    <dsp:sp modelId="{F5D4B7BD-E774-4083-B3B2-9555A52D8C1B}">
      <dsp:nvSpPr>
        <dsp:cNvPr id="0" name=""/>
        <dsp:cNvSpPr/>
      </dsp:nvSpPr>
      <dsp:spPr>
        <a:xfrm>
          <a:off x="6445" y="1904313"/>
          <a:ext cx="661189" cy="661189"/>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b="1" kern="1200" dirty="0">
              <a:solidFill>
                <a:schemeClr val="tx1"/>
              </a:solidFill>
            </a:rPr>
            <a:t>بداية القرن العشرين</a:t>
          </a:r>
        </a:p>
      </dsp:txBody>
      <dsp:txXfrm>
        <a:off x="103274" y="2001142"/>
        <a:ext cx="467531" cy="467531"/>
      </dsp:txXfrm>
    </dsp:sp>
    <dsp:sp modelId="{F1AD8675-F7C2-4AB2-AD83-DEBCC9DA0F41}">
      <dsp:nvSpPr>
        <dsp:cNvPr id="0" name=""/>
        <dsp:cNvSpPr/>
      </dsp:nvSpPr>
      <dsp:spPr>
        <a:xfrm>
          <a:off x="1890947" y="768923"/>
          <a:ext cx="1662957" cy="2931969"/>
        </a:xfrm>
        <a:prstGeom prst="rightArrow">
          <a:avLst>
            <a:gd name="adj1" fmla="val 70000"/>
            <a:gd name="adj2" fmla="val 50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rtl="1">
            <a:lnSpc>
              <a:spcPct val="90000"/>
            </a:lnSpc>
            <a:spcBef>
              <a:spcPct val="0"/>
            </a:spcBef>
            <a:spcAft>
              <a:spcPct val="35000"/>
            </a:spcAft>
          </a:pPr>
          <a:r>
            <a:rPr lang="ar-SA" sz="1400" b="1" i="0" kern="1200" dirty="0">
              <a:solidFill>
                <a:schemeClr val="tx1"/>
              </a:solidFill>
            </a:rPr>
            <a:t>أدت الثورة الصناعية الى أنتشار أسوق المال و التركيز على الإدارة المالية لتوفير السيولة  والتحكم بالمخاطر</a:t>
          </a:r>
        </a:p>
      </dsp:txBody>
      <dsp:txXfrm>
        <a:off x="2306686" y="1208718"/>
        <a:ext cx="810691" cy="2052379"/>
      </dsp:txXfrm>
    </dsp:sp>
    <dsp:sp modelId="{595E634A-8E1E-459E-B6DD-C9FBBD69F396}">
      <dsp:nvSpPr>
        <dsp:cNvPr id="0" name=""/>
        <dsp:cNvSpPr/>
      </dsp:nvSpPr>
      <dsp:spPr>
        <a:xfrm>
          <a:off x="1722906" y="1869462"/>
          <a:ext cx="661189" cy="661189"/>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rtl="1">
            <a:lnSpc>
              <a:spcPct val="90000"/>
            </a:lnSpc>
            <a:spcBef>
              <a:spcPct val="0"/>
            </a:spcBef>
            <a:spcAft>
              <a:spcPct val="35000"/>
            </a:spcAft>
          </a:pPr>
          <a:r>
            <a:rPr lang="ar-SA" sz="1050" b="1" kern="1200" dirty="0">
              <a:solidFill>
                <a:schemeClr val="tx1"/>
              </a:solidFill>
            </a:rPr>
            <a:t>العشرينيات</a:t>
          </a:r>
        </a:p>
      </dsp:txBody>
      <dsp:txXfrm>
        <a:off x="1819735" y="1966291"/>
        <a:ext cx="467531" cy="467531"/>
      </dsp:txXfrm>
    </dsp:sp>
    <dsp:sp modelId="{71CE8229-C0B0-4C80-8BAB-5A9737A2E653}">
      <dsp:nvSpPr>
        <dsp:cNvPr id="0" name=""/>
        <dsp:cNvSpPr/>
      </dsp:nvSpPr>
      <dsp:spPr>
        <a:xfrm>
          <a:off x="3794663" y="768923"/>
          <a:ext cx="1690198" cy="2931969"/>
        </a:xfrm>
        <a:prstGeom prst="rightArrow">
          <a:avLst>
            <a:gd name="adj1" fmla="val 70000"/>
            <a:gd name="adj2" fmla="val 50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rtl="1">
            <a:lnSpc>
              <a:spcPct val="90000"/>
            </a:lnSpc>
            <a:spcBef>
              <a:spcPct val="0"/>
            </a:spcBef>
            <a:spcAft>
              <a:spcPct val="35000"/>
            </a:spcAft>
          </a:pPr>
          <a:r>
            <a:rPr lang="ar-SA" sz="1400" b="1" kern="1200" dirty="0">
              <a:solidFill>
                <a:schemeClr val="tx1"/>
              </a:solidFill>
            </a:rPr>
            <a:t>أدى الركود الاقتصادي العالمي لتركيز دور الإدارة المالية على جانب السيولة لتجنب خطر الإفلاس</a:t>
          </a:r>
        </a:p>
      </dsp:txBody>
      <dsp:txXfrm>
        <a:off x="4217212" y="1208718"/>
        <a:ext cx="823971" cy="2052379"/>
      </dsp:txXfrm>
    </dsp:sp>
    <dsp:sp modelId="{873FB0E0-E4D1-4811-9B8D-C651A039F098}">
      <dsp:nvSpPr>
        <dsp:cNvPr id="0" name=""/>
        <dsp:cNvSpPr/>
      </dsp:nvSpPr>
      <dsp:spPr>
        <a:xfrm>
          <a:off x="3647978" y="1904313"/>
          <a:ext cx="661189" cy="661189"/>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rtl="1">
            <a:lnSpc>
              <a:spcPct val="90000"/>
            </a:lnSpc>
            <a:spcBef>
              <a:spcPct val="0"/>
            </a:spcBef>
            <a:spcAft>
              <a:spcPct val="35000"/>
            </a:spcAft>
          </a:pPr>
          <a:r>
            <a:rPr lang="ar-SA" sz="1100" b="1" kern="1200" dirty="0">
              <a:solidFill>
                <a:schemeClr val="tx1"/>
              </a:solidFill>
            </a:rPr>
            <a:t>الثلاثينيات</a:t>
          </a:r>
          <a:endParaRPr lang="ar-SA" sz="1000" b="1" kern="1200" dirty="0">
            <a:solidFill>
              <a:schemeClr val="tx1"/>
            </a:solidFill>
          </a:endParaRPr>
        </a:p>
      </dsp:txBody>
      <dsp:txXfrm>
        <a:off x="3744807" y="2001142"/>
        <a:ext cx="467531" cy="467531"/>
      </dsp:txXfrm>
    </dsp:sp>
    <dsp:sp modelId="{B668F5E6-C8EE-4530-AEDB-C327C9051F28}">
      <dsp:nvSpPr>
        <dsp:cNvPr id="0" name=""/>
        <dsp:cNvSpPr/>
      </dsp:nvSpPr>
      <dsp:spPr>
        <a:xfrm>
          <a:off x="5636604" y="865391"/>
          <a:ext cx="1885857" cy="2739034"/>
        </a:xfrm>
        <a:prstGeom prst="rightArrow">
          <a:avLst>
            <a:gd name="adj1" fmla="val 70000"/>
            <a:gd name="adj2" fmla="val 50000"/>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rtl="1">
            <a:lnSpc>
              <a:spcPct val="90000"/>
            </a:lnSpc>
            <a:spcBef>
              <a:spcPct val="0"/>
            </a:spcBef>
            <a:spcAft>
              <a:spcPct val="35000"/>
            </a:spcAft>
            <a:buNone/>
          </a:pPr>
          <a:r>
            <a:rPr lang="ar-SA" sz="1400" b="1" kern="1200" dirty="0">
              <a:solidFill>
                <a:schemeClr val="tx1"/>
              </a:solidFill>
            </a:rPr>
            <a:t>التركيز على توفير السيولة وتحديد مخاطر الاستثمار وتطوير التطبيقات العلمية لاختيار المشروعات الاستثمارية</a:t>
          </a:r>
        </a:p>
      </dsp:txBody>
      <dsp:txXfrm>
        <a:off x="6108068" y="1276246"/>
        <a:ext cx="919355" cy="1917324"/>
      </dsp:txXfrm>
    </dsp:sp>
    <dsp:sp modelId="{4B2B6C20-FE72-465F-9DB6-8E83B0DF9479}">
      <dsp:nvSpPr>
        <dsp:cNvPr id="0" name=""/>
        <dsp:cNvSpPr/>
      </dsp:nvSpPr>
      <dsp:spPr>
        <a:xfrm>
          <a:off x="5567509" y="1904313"/>
          <a:ext cx="701667" cy="661189"/>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1">
            <a:lnSpc>
              <a:spcPct val="90000"/>
            </a:lnSpc>
            <a:spcBef>
              <a:spcPct val="0"/>
            </a:spcBef>
            <a:spcAft>
              <a:spcPct val="35000"/>
            </a:spcAft>
          </a:pPr>
          <a:r>
            <a:rPr lang="ar-SA" sz="900" b="1" kern="1200" dirty="0">
              <a:solidFill>
                <a:schemeClr val="tx1"/>
              </a:solidFill>
            </a:rPr>
            <a:t>الأربعينيات والخمسينيات</a:t>
          </a:r>
        </a:p>
      </dsp:txBody>
      <dsp:txXfrm>
        <a:off x="5670266" y="2001142"/>
        <a:ext cx="496153" cy="467531"/>
      </dsp:txXfrm>
    </dsp:sp>
    <dsp:sp modelId="{F7243222-0D57-4647-8FBA-16A33264F209}">
      <dsp:nvSpPr>
        <dsp:cNvPr id="0" name=""/>
        <dsp:cNvSpPr/>
      </dsp:nvSpPr>
      <dsp:spPr>
        <a:xfrm>
          <a:off x="7754003" y="847347"/>
          <a:ext cx="1685781" cy="2775122"/>
        </a:xfrm>
        <a:prstGeom prst="rightArrow">
          <a:avLst>
            <a:gd name="adj1" fmla="val 70000"/>
            <a:gd name="adj2" fmla="val 50000"/>
          </a:avLst>
        </a:prstGeom>
        <a:solidFill>
          <a:schemeClr val="accent6">
            <a:tint val="40000"/>
            <a:alpha val="90000"/>
            <a:hueOff val="0"/>
            <a:satOff val="0"/>
            <a:lumOff val="0"/>
            <a:alphaOff val="0"/>
          </a:schemeClr>
        </a:solidFill>
        <a:ln w="6350" cap="flat" cmpd="sng" algn="ctr">
          <a:solidFill>
            <a:schemeClr val="accent6">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marL="114300" lvl="1" indent="-114300" algn="ctr" defTabSz="622300" rtl="1">
            <a:lnSpc>
              <a:spcPct val="90000"/>
            </a:lnSpc>
            <a:spcBef>
              <a:spcPct val="0"/>
            </a:spcBef>
            <a:spcAft>
              <a:spcPct val="15000"/>
            </a:spcAft>
            <a:buChar char="••"/>
          </a:pPr>
          <a:r>
            <a:rPr lang="ar-SA" sz="1400" b="1" kern="1200" dirty="0">
              <a:solidFill>
                <a:schemeClr val="tx1"/>
              </a:solidFill>
            </a:rPr>
            <a:t>ظهور نظريات المحفظة الاستثمارية وتسعير الخيارات</a:t>
          </a:r>
        </a:p>
        <a:p>
          <a:pPr marL="57150" lvl="1" indent="-57150" algn="just" defTabSz="444500" rtl="1">
            <a:lnSpc>
              <a:spcPct val="90000"/>
            </a:lnSpc>
            <a:spcBef>
              <a:spcPct val="0"/>
            </a:spcBef>
            <a:spcAft>
              <a:spcPct val="15000"/>
            </a:spcAft>
            <a:buChar char="••"/>
          </a:pPr>
          <a:endParaRPr lang="ar-SA" sz="1000" b="1" kern="1200" dirty="0">
            <a:solidFill>
              <a:schemeClr val="tx1"/>
            </a:solidFill>
          </a:endParaRPr>
        </a:p>
      </dsp:txBody>
      <dsp:txXfrm>
        <a:off x="8175448" y="1263615"/>
        <a:ext cx="821818" cy="1942586"/>
      </dsp:txXfrm>
    </dsp:sp>
    <dsp:sp modelId="{0492BD72-3EA5-4440-9658-E7D06F504CA0}">
      <dsp:nvSpPr>
        <dsp:cNvPr id="0" name=""/>
        <dsp:cNvSpPr/>
      </dsp:nvSpPr>
      <dsp:spPr>
        <a:xfrm>
          <a:off x="7558059" y="1904313"/>
          <a:ext cx="661189" cy="661189"/>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1">
            <a:lnSpc>
              <a:spcPct val="90000"/>
            </a:lnSpc>
            <a:spcBef>
              <a:spcPct val="0"/>
            </a:spcBef>
            <a:spcAft>
              <a:spcPct val="35000"/>
            </a:spcAft>
          </a:pPr>
          <a:r>
            <a:rPr lang="ar-SA" sz="1000" b="1" kern="1200" dirty="0">
              <a:solidFill>
                <a:schemeClr val="tx1"/>
              </a:solidFill>
            </a:rPr>
            <a:t>الستينات والسبعينيات</a:t>
          </a:r>
        </a:p>
      </dsp:txBody>
      <dsp:txXfrm>
        <a:off x="7654888" y="2001142"/>
        <a:ext cx="467531" cy="467531"/>
      </dsp:txXfrm>
    </dsp:sp>
    <dsp:sp modelId="{408016D9-2234-4E46-B9E7-104374D5C2FA}">
      <dsp:nvSpPr>
        <dsp:cNvPr id="0" name=""/>
        <dsp:cNvSpPr/>
      </dsp:nvSpPr>
      <dsp:spPr>
        <a:xfrm>
          <a:off x="9636600" y="775732"/>
          <a:ext cx="1755232" cy="2918352"/>
        </a:xfrm>
        <a:prstGeom prst="rightArrow">
          <a:avLst>
            <a:gd name="adj1" fmla="val 70000"/>
            <a:gd name="adj2" fmla="val 50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33020" tIns="8255" rIns="16510" bIns="8255" numCol="1" spcCol="1270" anchor="ctr" anchorCtr="0">
          <a:noAutofit/>
        </a:bodyPr>
        <a:lstStyle/>
        <a:p>
          <a:pPr lvl="0" algn="ctr" defTabSz="577850" rtl="1">
            <a:lnSpc>
              <a:spcPct val="90000"/>
            </a:lnSpc>
            <a:spcBef>
              <a:spcPct val="0"/>
            </a:spcBef>
            <a:spcAft>
              <a:spcPct val="35000"/>
            </a:spcAft>
          </a:pPr>
          <a:r>
            <a:rPr lang="ar-SA" sz="1300" b="1" kern="1200" dirty="0">
              <a:solidFill>
                <a:schemeClr val="tx1"/>
              </a:solidFill>
            </a:rPr>
            <a:t>التركيز على حالة عدم التأكد وعدم كفاءة أسوق المال وتأثير التقلبات في التضخم وأسعار الفائدة و برامج الخصخصة والعولمة والأزمات العالمية</a:t>
          </a:r>
        </a:p>
      </dsp:txBody>
      <dsp:txXfrm>
        <a:off x="10075408" y="1213485"/>
        <a:ext cx="855676" cy="2042846"/>
      </dsp:txXfrm>
    </dsp:sp>
    <dsp:sp modelId="{6EE4164C-5F7C-45E7-946A-CFA7DC2FDE5B}">
      <dsp:nvSpPr>
        <dsp:cNvPr id="0" name=""/>
        <dsp:cNvSpPr/>
      </dsp:nvSpPr>
      <dsp:spPr>
        <a:xfrm>
          <a:off x="9480176" y="1904313"/>
          <a:ext cx="661189" cy="661189"/>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1">
            <a:lnSpc>
              <a:spcPct val="90000"/>
            </a:lnSpc>
            <a:spcBef>
              <a:spcPct val="0"/>
            </a:spcBef>
            <a:spcAft>
              <a:spcPct val="35000"/>
            </a:spcAft>
          </a:pPr>
          <a:r>
            <a:rPr lang="ar-SA" sz="900" b="1" kern="1200" dirty="0">
              <a:solidFill>
                <a:schemeClr val="tx1"/>
              </a:solidFill>
            </a:rPr>
            <a:t>الثمانينات والتسعينيات والالفية الثالثة</a:t>
          </a:r>
        </a:p>
      </dsp:txBody>
      <dsp:txXfrm>
        <a:off x="9577005" y="2001142"/>
        <a:ext cx="467531" cy="467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0B50E-071F-468A-BAC3-4039C193C84E}">
      <dsp:nvSpPr>
        <dsp:cNvPr id="0" name=""/>
        <dsp:cNvSpPr/>
      </dsp:nvSpPr>
      <dsp:spPr>
        <a:xfrm>
          <a:off x="3018788" y="1868"/>
          <a:ext cx="3382116" cy="1374964"/>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solidFill>
                <a:schemeClr val="tx1"/>
              </a:solidFill>
              <a:cs typeface="+mj-cs"/>
            </a:rPr>
            <a:t>الموازنة الرأسمالية</a:t>
          </a:r>
        </a:p>
        <a:p>
          <a:pPr lvl="0" algn="ctr" defTabSz="800100" rtl="1">
            <a:lnSpc>
              <a:spcPct val="90000"/>
            </a:lnSpc>
            <a:spcBef>
              <a:spcPct val="0"/>
            </a:spcBef>
            <a:spcAft>
              <a:spcPct val="35000"/>
            </a:spcAft>
          </a:pPr>
          <a:r>
            <a:rPr lang="ar-SA" sz="1800" b="1" kern="1200" dirty="0">
              <a:solidFill>
                <a:schemeClr val="tx1"/>
              </a:solidFill>
              <a:cs typeface="+mj-cs"/>
            </a:rPr>
            <a:t> </a:t>
          </a:r>
          <a:r>
            <a:rPr lang="en-GB" sz="1800" b="1" kern="1200" dirty="0">
              <a:solidFill>
                <a:schemeClr val="tx1"/>
              </a:solidFill>
              <a:cs typeface="+mj-cs"/>
            </a:rPr>
            <a:t>Capital Budgeting</a:t>
          </a:r>
        </a:p>
        <a:p>
          <a:pPr lvl="0" algn="ctr" defTabSz="800100" rtl="1">
            <a:lnSpc>
              <a:spcPct val="90000"/>
            </a:lnSpc>
            <a:spcBef>
              <a:spcPct val="0"/>
            </a:spcBef>
            <a:spcAft>
              <a:spcPct val="35000"/>
            </a:spcAft>
          </a:pPr>
          <a:r>
            <a:rPr lang="en-GB" sz="1800" b="1" kern="1200" dirty="0">
              <a:solidFill>
                <a:schemeClr val="tx1"/>
              </a:solidFill>
              <a:cs typeface="+mj-cs"/>
            </a:rPr>
            <a:t> </a:t>
          </a:r>
          <a:r>
            <a:rPr lang="ar-DZ" sz="1800" b="1" kern="1200" dirty="0">
              <a:solidFill>
                <a:schemeClr val="tx1"/>
              </a:solidFill>
              <a:cs typeface="+mj-cs"/>
            </a:rPr>
            <a:t> عملية تخطيط وإدارة الاستثمارات طويلة الأجل</a:t>
          </a:r>
          <a:endParaRPr lang="ar-SA" sz="1800" b="1" kern="1200" dirty="0">
            <a:solidFill>
              <a:schemeClr val="tx1"/>
            </a:solidFill>
            <a:cs typeface="+mj-cs"/>
          </a:endParaRPr>
        </a:p>
      </dsp:txBody>
      <dsp:txXfrm>
        <a:off x="3085908" y="68988"/>
        <a:ext cx="3247876" cy="1240724"/>
      </dsp:txXfrm>
    </dsp:sp>
    <dsp:sp modelId="{32F51617-DC12-4FA6-BB7A-90071B2D82F3}">
      <dsp:nvSpPr>
        <dsp:cNvPr id="0" name=""/>
        <dsp:cNvSpPr/>
      </dsp:nvSpPr>
      <dsp:spPr>
        <a:xfrm>
          <a:off x="2252354" y="1036341"/>
          <a:ext cx="3665442" cy="3665442"/>
        </a:xfrm>
        <a:custGeom>
          <a:avLst/>
          <a:gdLst/>
          <a:ahLst/>
          <a:cxnLst/>
          <a:rect l="0" t="0" r="0" b="0"/>
          <a:pathLst>
            <a:path>
              <a:moveTo>
                <a:pt x="2907850" y="348482"/>
              </a:moveTo>
              <a:arcTo wR="1832721" hR="1832721" stAng="18355094" swAng="2580820"/>
            </a:path>
          </a:pathLst>
        </a:custGeom>
        <a:noFill/>
        <a:ln w="6350" cap="flat" cmpd="sng" algn="ctr">
          <a:solidFill>
            <a:schemeClr val="accent3">
              <a:hueOff val="0"/>
              <a:satOff val="0"/>
              <a:lumOff val="0"/>
              <a:alphaOff val="0"/>
            </a:schemeClr>
          </a:solidFill>
          <a:prstDash val="solid"/>
          <a:miter lim="800000"/>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68D05994-B42B-4ED7-86F2-22999D0B835E}">
      <dsp:nvSpPr>
        <dsp:cNvPr id="0" name=""/>
        <dsp:cNvSpPr/>
      </dsp:nvSpPr>
      <dsp:spPr>
        <a:xfrm>
          <a:off x="4704800" y="2530671"/>
          <a:ext cx="3419938" cy="1654329"/>
        </a:xfrm>
        <a:prstGeom prst="round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1" kern="1200" dirty="0">
              <a:solidFill>
                <a:schemeClr val="tx1"/>
              </a:solidFill>
              <a:cs typeface="+mj-cs"/>
            </a:rPr>
            <a:t>هيكل رأس المال</a:t>
          </a:r>
        </a:p>
        <a:p>
          <a:pPr lvl="0" algn="ctr" defTabSz="800100" rtl="1">
            <a:lnSpc>
              <a:spcPct val="90000"/>
            </a:lnSpc>
            <a:spcBef>
              <a:spcPct val="0"/>
            </a:spcBef>
            <a:spcAft>
              <a:spcPct val="35000"/>
            </a:spcAft>
          </a:pPr>
          <a:r>
            <a:rPr lang="ar-DZ" sz="1800" b="1" kern="1200" dirty="0">
              <a:solidFill>
                <a:schemeClr val="tx1"/>
              </a:solidFill>
              <a:cs typeface="+mj-cs"/>
            </a:rPr>
            <a:t> </a:t>
          </a:r>
          <a:r>
            <a:rPr lang="en-GB" sz="1800" b="1" kern="1200" dirty="0">
              <a:solidFill>
                <a:schemeClr val="tx1"/>
              </a:solidFill>
              <a:cs typeface="+mj-cs"/>
            </a:rPr>
            <a:t>Capital Structure</a:t>
          </a:r>
        </a:p>
        <a:p>
          <a:pPr lvl="0" algn="ctr" defTabSz="800100" rtl="1">
            <a:lnSpc>
              <a:spcPct val="90000"/>
            </a:lnSpc>
            <a:spcBef>
              <a:spcPct val="0"/>
            </a:spcBef>
            <a:spcAft>
              <a:spcPct val="35000"/>
            </a:spcAft>
          </a:pPr>
          <a:r>
            <a:rPr lang="ar-DZ" sz="1800" b="1" kern="1200" dirty="0">
              <a:solidFill>
                <a:schemeClr val="tx1"/>
              </a:solidFill>
              <a:cs typeface="+mj-cs"/>
            </a:rPr>
            <a:t>تحديد نسب ومصادر التمويل قصيرة وطويلة الأجل عند تكوين رأس مال المنشأة</a:t>
          </a:r>
          <a:endParaRPr lang="ar-SA" sz="1800" b="1" kern="1200" dirty="0">
            <a:solidFill>
              <a:schemeClr val="tx1"/>
            </a:solidFill>
            <a:cs typeface="+mj-cs"/>
          </a:endParaRPr>
        </a:p>
      </dsp:txBody>
      <dsp:txXfrm>
        <a:off x="4785558" y="2611429"/>
        <a:ext cx="3258422" cy="1492813"/>
      </dsp:txXfrm>
    </dsp:sp>
    <dsp:sp modelId="{388E0163-8D95-460D-8C54-863D1BA39570}">
      <dsp:nvSpPr>
        <dsp:cNvPr id="0" name=""/>
        <dsp:cNvSpPr/>
      </dsp:nvSpPr>
      <dsp:spPr>
        <a:xfrm>
          <a:off x="2503180" y="1050867"/>
          <a:ext cx="3665442" cy="3665442"/>
        </a:xfrm>
        <a:custGeom>
          <a:avLst/>
          <a:gdLst/>
          <a:ahLst/>
          <a:cxnLst/>
          <a:rect l="0" t="0" r="0" b="0"/>
          <a:pathLst>
            <a:path>
              <a:moveTo>
                <a:pt x="3105013" y="3151863"/>
              </a:moveTo>
              <a:arcTo wR="1832721" hR="1832721" stAng="2762143" swAng="5157932"/>
            </a:path>
          </a:pathLst>
        </a:custGeom>
        <a:noFill/>
        <a:ln w="6350" cap="flat" cmpd="sng" algn="ctr">
          <a:solidFill>
            <a:schemeClr val="accent3">
              <a:hueOff val="1355300"/>
              <a:satOff val="50000"/>
              <a:lumOff val="-7353"/>
              <a:alphaOff val="0"/>
            </a:schemeClr>
          </a:solidFill>
          <a:prstDash val="solid"/>
          <a:miter lim="800000"/>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68ACBA9E-DD0D-4FEA-A5FB-4067623E5654}">
      <dsp:nvSpPr>
        <dsp:cNvPr id="0" name=""/>
        <dsp:cNvSpPr/>
      </dsp:nvSpPr>
      <dsp:spPr>
        <a:xfrm>
          <a:off x="754401" y="2569917"/>
          <a:ext cx="3545737" cy="1658523"/>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1" kern="1200" dirty="0">
              <a:solidFill>
                <a:schemeClr val="tx1"/>
              </a:solidFill>
              <a:cs typeface="+mj-cs"/>
            </a:rPr>
            <a:t>إدارة رأس المال العامل </a:t>
          </a:r>
        </a:p>
        <a:p>
          <a:pPr lvl="0" algn="ctr" defTabSz="800100" rtl="1">
            <a:lnSpc>
              <a:spcPct val="90000"/>
            </a:lnSpc>
            <a:spcBef>
              <a:spcPct val="0"/>
            </a:spcBef>
            <a:spcAft>
              <a:spcPct val="35000"/>
            </a:spcAft>
          </a:pPr>
          <a:r>
            <a:rPr lang="en-GB" sz="1800" b="1" kern="1200" dirty="0">
              <a:solidFill>
                <a:schemeClr val="tx1"/>
              </a:solidFill>
              <a:cs typeface="+mj-cs"/>
            </a:rPr>
            <a:t>Working Capital Management</a:t>
          </a:r>
        </a:p>
        <a:p>
          <a:pPr lvl="0" algn="ctr" defTabSz="800100" rtl="1">
            <a:lnSpc>
              <a:spcPct val="90000"/>
            </a:lnSpc>
            <a:spcBef>
              <a:spcPct val="0"/>
            </a:spcBef>
            <a:spcAft>
              <a:spcPct val="35000"/>
            </a:spcAft>
          </a:pPr>
          <a:r>
            <a:rPr lang="ar-DZ" sz="1800" b="1" kern="1200" dirty="0">
              <a:solidFill>
                <a:schemeClr val="tx1"/>
              </a:solidFill>
              <a:cs typeface="+mj-cs"/>
            </a:rPr>
            <a:t>عملية إدارة الأصول قصيرة الأجل </a:t>
          </a:r>
          <a:r>
            <a:rPr lang="ar-SA" sz="1800" b="1" kern="1200" dirty="0">
              <a:solidFill>
                <a:schemeClr val="tx1"/>
              </a:solidFill>
              <a:cs typeface="+mj-cs"/>
            </a:rPr>
            <a:t>(النقد, المخزون) والخصوم قصيرة الأجل (الحسابات الدائنة وأوراق الدفع)</a:t>
          </a:r>
        </a:p>
      </dsp:txBody>
      <dsp:txXfrm>
        <a:off x="835363" y="2650879"/>
        <a:ext cx="3383813" cy="1496599"/>
      </dsp:txXfrm>
    </dsp:sp>
    <dsp:sp modelId="{186FF4CD-00DC-42D3-9887-309D15193960}">
      <dsp:nvSpPr>
        <dsp:cNvPr id="0" name=""/>
        <dsp:cNvSpPr/>
      </dsp:nvSpPr>
      <dsp:spPr>
        <a:xfrm>
          <a:off x="3139621" y="1185044"/>
          <a:ext cx="3665442" cy="3665442"/>
        </a:xfrm>
        <a:custGeom>
          <a:avLst/>
          <a:gdLst/>
          <a:ahLst/>
          <a:cxnLst/>
          <a:rect l="0" t="0" r="0" b="0"/>
          <a:pathLst>
            <a:path>
              <a:moveTo>
                <a:pt x="59366" y="1370033"/>
              </a:moveTo>
              <a:arcTo wR="1832721" hR="1832721" stAng="11677386" swAng="2907109"/>
            </a:path>
          </a:pathLst>
        </a:custGeom>
        <a:noFill/>
        <a:ln w="6350" cap="flat" cmpd="sng" algn="ctr">
          <a:solidFill>
            <a:schemeClr val="accent3">
              <a:hueOff val="2710599"/>
              <a:satOff val="100000"/>
              <a:lumOff val="-14706"/>
              <a:alphaOff val="0"/>
            </a:schemeClr>
          </a:solidFill>
          <a:prstDash val="solid"/>
          <a:miter lim="800000"/>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2366DB-8ABA-4F85-9ECF-A86B720AA595}">
      <dsp:nvSpPr>
        <dsp:cNvPr id="0" name=""/>
        <dsp:cNvSpPr/>
      </dsp:nvSpPr>
      <dsp:spPr>
        <a:xfrm>
          <a:off x="2311374" y="310838"/>
          <a:ext cx="2444733" cy="2444733"/>
        </a:xfrm>
        <a:prstGeom prst="blockArc">
          <a:avLst>
            <a:gd name="adj1" fmla="val 9000000"/>
            <a:gd name="adj2" fmla="val 16200000"/>
            <a:gd name="adj3" fmla="val 4636"/>
          </a:avLst>
        </a:prstGeom>
        <a:solidFill>
          <a:schemeClr val="accent1"/>
        </a:soli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AE21AA1-8C46-4FD0-A345-5A8E71E37BD1}">
      <dsp:nvSpPr>
        <dsp:cNvPr id="0" name=""/>
        <dsp:cNvSpPr/>
      </dsp:nvSpPr>
      <dsp:spPr>
        <a:xfrm>
          <a:off x="2433024" y="365771"/>
          <a:ext cx="2444733" cy="2444733"/>
        </a:xfrm>
        <a:prstGeom prst="blockArc">
          <a:avLst>
            <a:gd name="adj1" fmla="val 1800000"/>
            <a:gd name="adj2" fmla="val 9000000"/>
            <a:gd name="adj3" fmla="val 4636"/>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087639E-B2F5-4B31-B483-7CFEAA839E01}">
      <dsp:nvSpPr>
        <dsp:cNvPr id="0" name=""/>
        <dsp:cNvSpPr/>
      </dsp:nvSpPr>
      <dsp:spPr>
        <a:xfrm>
          <a:off x="2433024" y="365771"/>
          <a:ext cx="2444733" cy="2444733"/>
        </a:xfrm>
        <a:prstGeom prst="blockArc">
          <a:avLst>
            <a:gd name="adj1" fmla="val 16200000"/>
            <a:gd name="adj2" fmla="val 1800000"/>
            <a:gd name="adj3" fmla="val 4636"/>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20A0CAB-E998-40F5-A477-BF64703DE6F1}">
      <dsp:nvSpPr>
        <dsp:cNvPr id="0" name=""/>
        <dsp:cNvSpPr/>
      </dsp:nvSpPr>
      <dsp:spPr>
        <a:xfrm>
          <a:off x="3093160" y="1025907"/>
          <a:ext cx="1124461" cy="1124461"/>
        </a:xfrm>
        <a:prstGeom prst="ellipse">
          <a:avLst/>
        </a:prstGeom>
        <a:gradFill rotWithShape="0">
          <a:gsLst>
            <a:gs pos="99000">
              <a:srgbClr val="FF0000"/>
            </a:gs>
            <a:gs pos="10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1">
            <a:lnSpc>
              <a:spcPct val="90000"/>
            </a:lnSpc>
            <a:spcBef>
              <a:spcPct val="0"/>
            </a:spcBef>
            <a:spcAft>
              <a:spcPct val="35000"/>
            </a:spcAft>
          </a:pPr>
          <a:r>
            <a:rPr lang="ar-SA" sz="1700" b="1" kern="1200" dirty="0">
              <a:solidFill>
                <a:schemeClr val="tx1"/>
              </a:solidFill>
            </a:rPr>
            <a:t>المتعاملون في السوق المالية</a:t>
          </a:r>
        </a:p>
      </dsp:txBody>
      <dsp:txXfrm>
        <a:off x="3257834" y="1190581"/>
        <a:ext cx="795113" cy="795113"/>
      </dsp:txXfrm>
    </dsp:sp>
    <dsp:sp modelId="{5CA24200-4ECF-415C-B9DC-A7EDB9671D3F}">
      <dsp:nvSpPr>
        <dsp:cNvPr id="0" name=""/>
        <dsp:cNvSpPr/>
      </dsp:nvSpPr>
      <dsp:spPr>
        <a:xfrm>
          <a:off x="3261829" y="546"/>
          <a:ext cx="787122" cy="787122"/>
        </a:xfrm>
        <a:prstGeom prst="ellipse">
          <a:avLst/>
        </a:prstGeom>
        <a:gradFill rotWithShape="0">
          <a:gsLst>
            <a:gs pos="100000">
              <a:schemeClr val="tx2">
                <a:lumMod val="60000"/>
                <a:lumOff val="40000"/>
              </a:schemeClr>
            </a:gs>
            <a:gs pos="10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1">
            <a:lnSpc>
              <a:spcPct val="90000"/>
            </a:lnSpc>
            <a:spcBef>
              <a:spcPct val="0"/>
            </a:spcBef>
            <a:spcAft>
              <a:spcPct val="35000"/>
            </a:spcAft>
          </a:pPr>
          <a:r>
            <a:rPr lang="ar-SA" sz="1100" b="1" kern="1200" dirty="0">
              <a:solidFill>
                <a:schemeClr val="tx1"/>
              </a:solidFill>
            </a:rPr>
            <a:t>المستثمرين</a:t>
          </a:r>
        </a:p>
      </dsp:txBody>
      <dsp:txXfrm>
        <a:off x="3377100" y="115817"/>
        <a:ext cx="556580" cy="556580"/>
      </dsp:txXfrm>
    </dsp:sp>
    <dsp:sp modelId="{0D46CC2B-9311-4577-99F9-077A6D6DD563}">
      <dsp:nvSpPr>
        <dsp:cNvPr id="0" name=""/>
        <dsp:cNvSpPr/>
      </dsp:nvSpPr>
      <dsp:spPr>
        <a:xfrm>
          <a:off x="4295890" y="1791591"/>
          <a:ext cx="787122" cy="787122"/>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1">
            <a:lnSpc>
              <a:spcPct val="90000"/>
            </a:lnSpc>
            <a:spcBef>
              <a:spcPct val="0"/>
            </a:spcBef>
            <a:spcAft>
              <a:spcPct val="35000"/>
            </a:spcAft>
          </a:pPr>
          <a:r>
            <a:rPr lang="ar-SA" sz="1100" b="1" kern="1200" dirty="0">
              <a:solidFill>
                <a:schemeClr val="tx1"/>
              </a:solidFill>
            </a:rPr>
            <a:t>المقترضين</a:t>
          </a:r>
        </a:p>
      </dsp:txBody>
      <dsp:txXfrm>
        <a:off x="4411161" y="1906862"/>
        <a:ext cx="556580" cy="556580"/>
      </dsp:txXfrm>
    </dsp:sp>
    <dsp:sp modelId="{3204470F-4BE8-4324-BB1D-626EDA8343E8}">
      <dsp:nvSpPr>
        <dsp:cNvPr id="0" name=""/>
        <dsp:cNvSpPr/>
      </dsp:nvSpPr>
      <dsp:spPr>
        <a:xfrm>
          <a:off x="2227769" y="1791591"/>
          <a:ext cx="787122" cy="787122"/>
        </a:xfrm>
        <a:prstGeom prst="ellipse">
          <a:avLst/>
        </a:prstGeom>
        <a:solidFill>
          <a:schemeClr val="accent1"/>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SA" sz="1400" b="1" kern="1200" dirty="0">
              <a:solidFill>
                <a:schemeClr val="tx1"/>
              </a:solidFill>
            </a:rPr>
            <a:t>الوسطاء</a:t>
          </a:r>
          <a:endParaRPr lang="ar-SA" sz="1100" b="1" kern="1200" dirty="0">
            <a:solidFill>
              <a:schemeClr val="tx1"/>
            </a:solidFill>
          </a:endParaRPr>
        </a:p>
      </dsp:txBody>
      <dsp:txXfrm>
        <a:off x="2343040" y="1906862"/>
        <a:ext cx="556580" cy="5565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2366DB-8ABA-4F85-9ECF-A86B720AA595}">
      <dsp:nvSpPr>
        <dsp:cNvPr id="0" name=""/>
        <dsp:cNvSpPr/>
      </dsp:nvSpPr>
      <dsp:spPr>
        <a:xfrm>
          <a:off x="2433024" y="365771"/>
          <a:ext cx="2444733" cy="2444733"/>
        </a:xfrm>
        <a:prstGeom prst="blockArc">
          <a:avLst>
            <a:gd name="adj1" fmla="val 9000000"/>
            <a:gd name="adj2" fmla="val 16200000"/>
            <a:gd name="adj3" fmla="val 4636"/>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AE21AA1-8C46-4FD0-A345-5A8E71E37BD1}">
      <dsp:nvSpPr>
        <dsp:cNvPr id="0" name=""/>
        <dsp:cNvSpPr/>
      </dsp:nvSpPr>
      <dsp:spPr>
        <a:xfrm>
          <a:off x="2433024" y="365771"/>
          <a:ext cx="2444733" cy="2444733"/>
        </a:xfrm>
        <a:prstGeom prst="blockArc">
          <a:avLst>
            <a:gd name="adj1" fmla="val 1800000"/>
            <a:gd name="adj2" fmla="val 9000000"/>
            <a:gd name="adj3" fmla="val 4636"/>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087639E-B2F5-4B31-B483-7CFEAA839E01}">
      <dsp:nvSpPr>
        <dsp:cNvPr id="0" name=""/>
        <dsp:cNvSpPr/>
      </dsp:nvSpPr>
      <dsp:spPr>
        <a:xfrm>
          <a:off x="2433024" y="365771"/>
          <a:ext cx="2444733" cy="2444733"/>
        </a:xfrm>
        <a:prstGeom prst="blockArc">
          <a:avLst>
            <a:gd name="adj1" fmla="val 16200000"/>
            <a:gd name="adj2" fmla="val 1800000"/>
            <a:gd name="adj3" fmla="val 4636"/>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20A0CAB-E998-40F5-A477-BF64703DE6F1}">
      <dsp:nvSpPr>
        <dsp:cNvPr id="0" name=""/>
        <dsp:cNvSpPr/>
      </dsp:nvSpPr>
      <dsp:spPr>
        <a:xfrm>
          <a:off x="3093160" y="1025907"/>
          <a:ext cx="1124461" cy="112446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b="1" kern="1200">
              <a:solidFill>
                <a:schemeClr val="tx1"/>
              </a:solidFill>
            </a:rPr>
            <a:t>الوسطاء</a:t>
          </a:r>
          <a:endParaRPr lang="ar-SA" sz="2100" b="1" kern="1200" dirty="0">
            <a:solidFill>
              <a:schemeClr val="tx1"/>
            </a:solidFill>
          </a:endParaRPr>
        </a:p>
      </dsp:txBody>
      <dsp:txXfrm>
        <a:off x="3257834" y="1190581"/>
        <a:ext cx="795113" cy="795113"/>
      </dsp:txXfrm>
    </dsp:sp>
    <dsp:sp modelId="{5CA24200-4ECF-415C-B9DC-A7EDB9671D3F}">
      <dsp:nvSpPr>
        <dsp:cNvPr id="0" name=""/>
        <dsp:cNvSpPr/>
      </dsp:nvSpPr>
      <dsp:spPr>
        <a:xfrm>
          <a:off x="3261829" y="546"/>
          <a:ext cx="787122" cy="787122"/>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SA" sz="1400" b="1" kern="1200" dirty="0">
              <a:solidFill>
                <a:schemeClr val="tx1"/>
              </a:solidFill>
            </a:rPr>
            <a:t>السمسار</a:t>
          </a:r>
        </a:p>
      </dsp:txBody>
      <dsp:txXfrm>
        <a:off x="3377100" y="115817"/>
        <a:ext cx="556580" cy="556580"/>
      </dsp:txXfrm>
    </dsp:sp>
    <dsp:sp modelId="{0D46CC2B-9311-4577-99F9-077A6D6DD563}">
      <dsp:nvSpPr>
        <dsp:cNvPr id="0" name=""/>
        <dsp:cNvSpPr/>
      </dsp:nvSpPr>
      <dsp:spPr>
        <a:xfrm>
          <a:off x="4295890" y="1791591"/>
          <a:ext cx="787122" cy="787122"/>
        </a:xfrm>
        <a:prstGeom prst="ellips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SA" sz="1400" b="1" kern="1200" dirty="0">
              <a:solidFill>
                <a:schemeClr val="tx1"/>
              </a:solidFill>
            </a:rPr>
            <a:t>صناع السوق</a:t>
          </a:r>
        </a:p>
      </dsp:txBody>
      <dsp:txXfrm>
        <a:off x="4411161" y="1906862"/>
        <a:ext cx="556580" cy="556580"/>
      </dsp:txXfrm>
    </dsp:sp>
    <dsp:sp modelId="{3204470F-4BE8-4324-BB1D-626EDA8343E8}">
      <dsp:nvSpPr>
        <dsp:cNvPr id="0" name=""/>
        <dsp:cNvSpPr/>
      </dsp:nvSpPr>
      <dsp:spPr>
        <a:xfrm>
          <a:off x="2227769" y="1791591"/>
          <a:ext cx="787122" cy="787122"/>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b="1" kern="1200" dirty="0">
              <a:solidFill>
                <a:schemeClr val="tx1"/>
              </a:solidFill>
            </a:rPr>
            <a:t>التعهد بتغطية الأوراق المالية</a:t>
          </a:r>
        </a:p>
      </dsp:txBody>
      <dsp:txXfrm>
        <a:off x="2343040" y="1906862"/>
        <a:ext cx="556580" cy="55658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2D6BBA-FF67-4E1F-A4E0-39522651F7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SA"/>
          </a:p>
        </p:txBody>
      </p:sp>
      <p:sp>
        <p:nvSpPr>
          <p:cNvPr id="3" name="Subtitle 2">
            <a:extLst>
              <a:ext uri="{FF2B5EF4-FFF2-40B4-BE49-F238E27FC236}">
                <a16:creationId xmlns:a16="http://schemas.microsoft.com/office/drawing/2014/main" xmlns="" id="{279F7A8D-BBF0-427E-9A29-0202EABDEE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SA"/>
          </a:p>
        </p:txBody>
      </p:sp>
      <p:sp>
        <p:nvSpPr>
          <p:cNvPr id="4" name="Date Placeholder 3">
            <a:extLst>
              <a:ext uri="{FF2B5EF4-FFF2-40B4-BE49-F238E27FC236}">
                <a16:creationId xmlns:a16="http://schemas.microsoft.com/office/drawing/2014/main" xmlns="" id="{3EE04560-0970-405E-9244-18CBD0AABBFC}"/>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06437098-E1A3-4383-9394-1144F00A1ECB}"/>
              </a:ext>
            </a:extLst>
          </p:cNvPr>
          <p:cNvSpPr>
            <a:spLocks noGrp="1"/>
          </p:cNvSpPr>
          <p:nvPr>
            <p:ph type="ftr" sz="quarter" idx="11"/>
          </p:nvPr>
        </p:nvSpPr>
        <p:spPr/>
        <p:txBody>
          <a:bodyPr/>
          <a:lstStyle/>
          <a:p>
            <a:endParaRPr lang="ar-SA"/>
          </a:p>
        </p:txBody>
      </p:sp>
      <p:sp>
        <p:nvSpPr>
          <p:cNvPr id="6" name="Slide Number Placeholder 5">
            <a:extLst>
              <a:ext uri="{FF2B5EF4-FFF2-40B4-BE49-F238E27FC236}">
                <a16:creationId xmlns:a16="http://schemas.microsoft.com/office/drawing/2014/main" xmlns="" id="{AA011E83-1462-401C-BC16-64D87CE5C37D}"/>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427126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A1B7D6-E8FE-4B07-A520-71810002F4B8}"/>
              </a:ext>
            </a:extLst>
          </p:cNvPr>
          <p:cNvSpPr>
            <a:spLocks noGrp="1"/>
          </p:cNvSpPr>
          <p:nvPr>
            <p:ph type="title"/>
          </p:nvPr>
        </p:nvSpPr>
        <p:spPr/>
        <p:txBody>
          <a:bodyPr/>
          <a:lstStyle/>
          <a:p>
            <a:r>
              <a:rPr lang="en-US"/>
              <a:t>Click to edit Master title style</a:t>
            </a:r>
            <a:endParaRPr lang="ar-SA"/>
          </a:p>
        </p:txBody>
      </p:sp>
      <p:sp>
        <p:nvSpPr>
          <p:cNvPr id="3" name="Vertical Text Placeholder 2">
            <a:extLst>
              <a:ext uri="{FF2B5EF4-FFF2-40B4-BE49-F238E27FC236}">
                <a16:creationId xmlns:a16="http://schemas.microsoft.com/office/drawing/2014/main" xmlns="" id="{D4C040A8-DCBE-4738-B74A-D7E24CD53F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a:extLst>
              <a:ext uri="{FF2B5EF4-FFF2-40B4-BE49-F238E27FC236}">
                <a16:creationId xmlns:a16="http://schemas.microsoft.com/office/drawing/2014/main" xmlns="" id="{70238E3D-CEB5-4B52-A7E1-013BF46F0009}"/>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B5C2B8ED-E314-4CA4-BB35-F90CE86844DC}"/>
              </a:ext>
            </a:extLst>
          </p:cNvPr>
          <p:cNvSpPr>
            <a:spLocks noGrp="1"/>
          </p:cNvSpPr>
          <p:nvPr>
            <p:ph type="ftr" sz="quarter" idx="11"/>
          </p:nvPr>
        </p:nvSpPr>
        <p:spPr/>
        <p:txBody>
          <a:bodyPr/>
          <a:lstStyle/>
          <a:p>
            <a:endParaRPr lang="ar-SA"/>
          </a:p>
        </p:txBody>
      </p:sp>
      <p:sp>
        <p:nvSpPr>
          <p:cNvPr id="6" name="Slide Number Placeholder 5">
            <a:extLst>
              <a:ext uri="{FF2B5EF4-FFF2-40B4-BE49-F238E27FC236}">
                <a16:creationId xmlns:a16="http://schemas.microsoft.com/office/drawing/2014/main" xmlns="" id="{AA3C6AB9-2C2E-4DAD-9D87-7C1741F8ECF9}"/>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10166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8DD8F62-DCC4-48AA-A279-E3151FA360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SA"/>
          </a:p>
        </p:txBody>
      </p:sp>
      <p:sp>
        <p:nvSpPr>
          <p:cNvPr id="3" name="Vertical Text Placeholder 2">
            <a:extLst>
              <a:ext uri="{FF2B5EF4-FFF2-40B4-BE49-F238E27FC236}">
                <a16:creationId xmlns:a16="http://schemas.microsoft.com/office/drawing/2014/main" xmlns="" id="{A60C2368-6BB9-4E95-8FE3-B6FB508ED8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a:extLst>
              <a:ext uri="{FF2B5EF4-FFF2-40B4-BE49-F238E27FC236}">
                <a16:creationId xmlns:a16="http://schemas.microsoft.com/office/drawing/2014/main" xmlns="" id="{A6566171-E876-46D2-94E3-4C68733BB2B3}"/>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C07E8CCA-6623-4661-951A-6A1CBD418536}"/>
              </a:ext>
            </a:extLst>
          </p:cNvPr>
          <p:cNvSpPr>
            <a:spLocks noGrp="1"/>
          </p:cNvSpPr>
          <p:nvPr>
            <p:ph type="ftr" sz="quarter" idx="11"/>
          </p:nvPr>
        </p:nvSpPr>
        <p:spPr/>
        <p:txBody>
          <a:bodyPr/>
          <a:lstStyle/>
          <a:p>
            <a:endParaRPr lang="ar-SA"/>
          </a:p>
        </p:txBody>
      </p:sp>
      <p:sp>
        <p:nvSpPr>
          <p:cNvPr id="6" name="Slide Number Placeholder 5">
            <a:extLst>
              <a:ext uri="{FF2B5EF4-FFF2-40B4-BE49-F238E27FC236}">
                <a16:creationId xmlns:a16="http://schemas.microsoft.com/office/drawing/2014/main" xmlns="" id="{D321930D-E684-4086-B8DE-D83E75707279}"/>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60469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0AF8BA-7B1E-48EC-AA95-3BB032D16433}"/>
              </a:ext>
            </a:extLst>
          </p:cNvPr>
          <p:cNvSpPr>
            <a:spLocks noGrp="1"/>
          </p:cNvSpPr>
          <p:nvPr>
            <p:ph type="title"/>
          </p:nvPr>
        </p:nvSpPr>
        <p:spPr/>
        <p:txBody>
          <a:bodyPr/>
          <a:lstStyle/>
          <a:p>
            <a:r>
              <a:rPr lang="en-US"/>
              <a:t>Click to edit Master title style</a:t>
            </a:r>
            <a:endParaRPr lang="ar-SA"/>
          </a:p>
        </p:txBody>
      </p:sp>
      <p:sp>
        <p:nvSpPr>
          <p:cNvPr id="3" name="Content Placeholder 2">
            <a:extLst>
              <a:ext uri="{FF2B5EF4-FFF2-40B4-BE49-F238E27FC236}">
                <a16:creationId xmlns:a16="http://schemas.microsoft.com/office/drawing/2014/main" xmlns="" id="{D0311B84-2958-49C0-9C68-72EAC4437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a:extLst>
              <a:ext uri="{FF2B5EF4-FFF2-40B4-BE49-F238E27FC236}">
                <a16:creationId xmlns:a16="http://schemas.microsoft.com/office/drawing/2014/main" xmlns="" id="{4EB9A948-1682-491E-BB85-320CD561C7D9}"/>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453C9A45-A2BD-4BA7-AAF7-0DA8B9959332}"/>
              </a:ext>
            </a:extLst>
          </p:cNvPr>
          <p:cNvSpPr>
            <a:spLocks noGrp="1"/>
          </p:cNvSpPr>
          <p:nvPr>
            <p:ph type="ftr" sz="quarter" idx="11"/>
          </p:nvPr>
        </p:nvSpPr>
        <p:spPr/>
        <p:txBody>
          <a:bodyPr/>
          <a:lstStyle/>
          <a:p>
            <a:endParaRPr lang="ar-SA"/>
          </a:p>
        </p:txBody>
      </p:sp>
      <p:sp>
        <p:nvSpPr>
          <p:cNvPr id="6" name="Slide Number Placeholder 5">
            <a:extLst>
              <a:ext uri="{FF2B5EF4-FFF2-40B4-BE49-F238E27FC236}">
                <a16:creationId xmlns:a16="http://schemas.microsoft.com/office/drawing/2014/main" xmlns="" id="{4DE2FC2D-4DAC-4664-9135-9B0C50DB0FDA}"/>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1054048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D7D209-D9AD-4EEC-A021-7F4109048B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SA"/>
          </a:p>
        </p:txBody>
      </p:sp>
      <p:sp>
        <p:nvSpPr>
          <p:cNvPr id="3" name="Text Placeholder 2">
            <a:extLst>
              <a:ext uri="{FF2B5EF4-FFF2-40B4-BE49-F238E27FC236}">
                <a16:creationId xmlns:a16="http://schemas.microsoft.com/office/drawing/2014/main" xmlns="" id="{FDEB7CE7-00D6-41B5-9CE8-456C9A0350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2EA0955-8071-4495-93F0-28E6EE896A7E}"/>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8520C79D-62E0-4392-B21A-EEDD3A568355}"/>
              </a:ext>
            </a:extLst>
          </p:cNvPr>
          <p:cNvSpPr>
            <a:spLocks noGrp="1"/>
          </p:cNvSpPr>
          <p:nvPr>
            <p:ph type="ftr" sz="quarter" idx="11"/>
          </p:nvPr>
        </p:nvSpPr>
        <p:spPr/>
        <p:txBody>
          <a:bodyPr/>
          <a:lstStyle/>
          <a:p>
            <a:endParaRPr lang="ar-SA"/>
          </a:p>
        </p:txBody>
      </p:sp>
      <p:sp>
        <p:nvSpPr>
          <p:cNvPr id="6" name="Slide Number Placeholder 5">
            <a:extLst>
              <a:ext uri="{FF2B5EF4-FFF2-40B4-BE49-F238E27FC236}">
                <a16:creationId xmlns:a16="http://schemas.microsoft.com/office/drawing/2014/main" xmlns="" id="{260A4616-5146-4519-9563-A25061F5F108}"/>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169623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E63139-7032-4249-A2FD-50EEF0BF4CAE}"/>
              </a:ext>
            </a:extLst>
          </p:cNvPr>
          <p:cNvSpPr>
            <a:spLocks noGrp="1"/>
          </p:cNvSpPr>
          <p:nvPr>
            <p:ph type="title"/>
          </p:nvPr>
        </p:nvSpPr>
        <p:spPr/>
        <p:txBody>
          <a:bodyPr/>
          <a:lstStyle/>
          <a:p>
            <a:r>
              <a:rPr lang="en-US"/>
              <a:t>Click to edit Master title style</a:t>
            </a:r>
            <a:endParaRPr lang="ar-SA"/>
          </a:p>
        </p:txBody>
      </p:sp>
      <p:sp>
        <p:nvSpPr>
          <p:cNvPr id="3" name="Content Placeholder 2">
            <a:extLst>
              <a:ext uri="{FF2B5EF4-FFF2-40B4-BE49-F238E27FC236}">
                <a16:creationId xmlns:a16="http://schemas.microsoft.com/office/drawing/2014/main" xmlns="" id="{E3866D6A-66CE-4636-AEED-C3DD9302C7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Content Placeholder 3">
            <a:extLst>
              <a:ext uri="{FF2B5EF4-FFF2-40B4-BE49-F238E27FC236}">
                <a16:creationId xmlns:a16="http://schemas.microsoft.com/office/drawing/2014/main" xmlns="" id="{0FE00C28-BB9F-40F9-9BCF-65EFE37D4E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Date Placeholder 4">
            <a:extLst>
              <a:ext uri="{FF2B5EF4-FFF2-40B4-BE49-F238E27FC236}">
                <a16:creationId xmlns:a16="http://schemas.microsoft.com/office/drawing/2014/main" xmlns="" id="{B9926C83-436F-4419-A50E-1E2C889917D2}"/>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6" name="Footer Placeholder 5">
            <a:extLst>
              <a:ext uri="{FF2B5EF4-FFF2-40B4-BE49-F238E27FC236}">
                <a16:creationId xmlns:a16="http://schemas.microsoft.com/office/drawing/2014/main" xmlns="" id="{1721C924-DE32-436E-A398-155A5B50CD57}"/>
              </a:ext>
            </a:extLst>
          </p:cNvPr>
          <p:cNvSpPr>
            <a:spLocks noGrp="1"/>
          </p:cNvSpPr>
          <p:nvPr>
            <p:ph type="ftr" sz="quarter" idx="11"/>
          </p:nvPr>
        </p:nvSpPr>
        <p:spPr/>
        <p:txBody>
          <a:bodyPr/>
          <a:lstStyle/>
          <a:p>
            <a:endParaRPr lang="ar-SA"/>
          </a:p>
        </p:txBody>
      </p:sp>
      <p:sp>
        <p:nvSpPr>
          <p:cNvPr id="7" name="Slide Number Placeholder 6">
            <a:extLst>
              <a:ext uri="{FF2B5EF4-FFF2-40B4-BE49-F238E27FC236}">
                <a16:creationId xmlns:a16="http://schemas.microsoft.com/office/drawing/2014/main" xmlns="" id="{B2F2F209-9243-48D2-BCA2-85991A6E2252}"/>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3145554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89B8AD-F446-4E09-92DE-3413062FEED2}"/>
              </a:ext>
            </a:extLst>
          </p:cNvPr>
          <p:cNvSpPr>
            <a:spLocks noGrp="1"/>
          </p:cNvSpPr>
          <p:nvPr>
            <p:ph type="title"/>
          </p:nvPr>
        </p:nvSpPr>
        <p:spPr>
          <a:xfrm>
            <a:off x="839788" y="365125"/>
            <a:ext cx="10515600" cy="1325563"/>
          </a:xfrm>
        </p:spPr>
        <p:txBody>
          <a:bodyPr/>
          <a:lstStyle/>
          <a:p>
            <a:r>
              <a:rPr lang="en-US"/>
              <a:t>Click to edit Master title style</a:t>
            </a:r>
            <a:endParaRPr lang="ar-SA"/>
          </a:p>
        </p:txBody>
      </p:sp>
      <p:sp>
        <p:nvSpPr>
          <p:cNvPr id="3" name="Text Placeholder 2">
            <a:extLst>
              <a:ext uri="{FF2B5EF4-FFF2-40B4-BE49-F238E27FC236}">
                <a16:creationId xmlns:a16="http://schemas.microsoft.com/office/drawing/2014/main" xmlns="" id="{45F5F26D-C49E-485A-BD00-B122FE6624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F675111-B061-42B4-BA4B-B44EE0D400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Text Placeholder 4">
            <a:extLst>
              <a:ext uri="{FF2B5EF4-FFF2-40B4-BE49-F238E27FC236}">
                <a16:creationId xmlns:a16="http://schemas.microsoft.com/office/drawing/2014/main" xmlns="" id="{7D40F7F9-3608-4798-BFA4-161A6F71F0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4EF482D-F6BF-42A3-B410-C74B8F2640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7" name="Date Placeholder 6">
            <a:extLst>
              <a:ext uri="{FF2B5EF4-FFF2-40B4-BE49-F238E27FC236}">
                <a16:creationId xmlns:a16="http://schemas.microsoft.com/office/drawing/2014/main" xmlns="" id="{A5A33951-0F87-4250-90E5-496F3571E902}"/>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8" name="Footer Placeholder 7">
            <a:extLst>
              <a:ext uri="{FF2B5EF4-FFF2-40B4-BE49-F238E27FC236}">
                <a16:creationId xmlns:a16="http://schemas.microsoft.com/office/drawing/2014/main" xmlns="" id="{6A0D63AB-DD73-4437-9185-7D84852F89C4}"/>
              </a:ext>
            </a:extLst>
          </p:cNvPr>
          <p:cNvSpPr>
            <a:spLocks noGrp="1"/>
          </p:cNvSpPr>
          <p:nvPr>
            <p:ph type="ftr" sz="quarter" idx="11"/>
          </p:nvPr>
        </p:nvSpPr>
        <p:spPr/>
        <p:txBody>
          <a:bodyPr/>
          <a:lstStyle/>
          <a:p>
            <a:endParaRPr lang="ar-SA"/>
          </a:p>
        </p:txBody>
      </p:sp>
      <p:sp>
        <p:nvSpPr>
          <p:cNvPr id="9" name="Slide Number Placeholder 8">
            <a:extLst>
              <a:ext uri="{FF2B5EF4-FFF2-40B4-BE49-F238E27FC236}">
                <a16:creationId xmlns:a16="http://schemas.microsoft.com/office/drawing/2014/main" xmlns="" id="{70FCACFD-A374-43FE-84AB-1DC33FEEA499}"/>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1500028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ED51BF-2B68-45B5-AD22-400D1FB5BA31}"/>
              </a:ext>
            </a:extLst>
          </p:cNvPr>
          <p:cNvSpPr>
            <a:spLocks noGrp="1"/>
          </p:cNvSpPr>
          <p:nvPr>
            <p:ph type="title"/>
          </p:nvPr>
        </p:nvSpPr>
        <p:spPr/>
        <p:txBody>
          <a:bodyPr/>
          <a:lstStyle/>
          <a:p>
            <a:r>
              <a:rPr lang="en-US"/>
              <a:t>Click to edit Master title style</a:t>
            </a:r>
            <a:endParaRPr lang="ar-SA"/>
          </a:p>
        </p:txBody>
      </p:sp>
      <p:sp>
        <p:nvSpPr>
          <p:cNvPr id="3" name="Date Placeholder 2">
            <a:extLst>
              <a:ext uri="{FF2B5EF4-FFF2-40B4-BE49-F238E27FC236}">
                <a16:creationId xmlns:a16="http://schemas.microsoft.com/office/drawing/2014/main" xmlns="" id="{CC10B6CC-2731-4C87-BAF3-FDA009A342D1}"/>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4" name="Footer Placeholder 3">
            <a:extLst>
              <a:ext uri="{FF2B5EF4-FFF2-40B4-BE49-F238E27FC236}">
                <a16:creationId xmlns:a16="http://schemas.microsoft.com/office/drawing/2014/main" xmlns="" id="{FC52A076-08A0-4646-8B9E-49AD48D66C9B}"/>
              </a:ext>
            </a:extLst>
          </p:cNvPr>
          <p:cNvSpPr>
            <a:spLocks noGrp="1"/>
          </p:cNvSpPr>
          <p:nvPr>
            <p:ph type="ftr" sz="quarter" idx="11"/>
          </p:nvPr>
        </p:nvSpPr>
        <p:spPr/>
        <p:txBody>
          <a:bodyPr/>
          <a:lstStyle/>
          <a:p>
            <a:endParaRPr lang="ar-SA"/>
          </a:p>
        </p:txBody>
      </p:sp>
      <p:sp>
        <p:nvSpPr>
          <p:cNvPr id="5" name="Slide Number Placeholder 4">
            <a:extLst>
              <a:ext uri="{FF2B5EF4-FFF2-40B4-BE49-F238E27FC236}">
                <a16:creationId xmlns:a16="http://schemas.microsoft.com/office/drawing/2014/main" xmlns="" id="{3818BE07-24BB-4ED8-979B-0A87B5EA3C50}"/>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1533190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30CA00B-089A-4A83-BF83-98D2D5821A8F}"/>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3" name="Footer Placeholder 2">
            <a:extLst>
              <a:ext uri="{FF2B5EF4-FFF2-40B4-BE49-F238E27FC236}">
                <a16:creationId xmlns:a16="http://schemas.microsoft.com/office/drawing/2014/main" xmlns="" id="{ECC8BCF6-4085-4B3F-B278-68036CE796AB}"/>
              </a:ext>
            </a:extLst>
          </p:cNvPr>
          <p:cNvSpPr>
            <a:spLocks noGrp="1"/>
          </p:cNvSpPr>
          <p:nvPr>
            <p:ph type="ftr" sz="quarter" idx="11"/>
          </p:nvPr>
        </p:nvSpPr>
        <p:spPr/>
        <p:txBody>
          <a:bodyPr/>
          <a:lstStyle/>
          <a:p>
            <a:endParaRPr lang="ar-SA"/>
          </a:p>
        </p:txBody>
      </p:sp>
      <p:sp>
        <p:nvSpPr>
          <p:cNvPr id="4" name="Slide Number Placeholder 3">
            <a:extLst>
              <a:ext uri="{FF2B5EF4-FFF2-40B4-BE49-F238E27FC236}">
                <a16:creationId xmlns:a16="http://schemas.microsoft.com/office/drawing/2014/main" xmlns="" id="{F132930F-1FF3-4ECC-A61E-472F4A7F824E}"/>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53488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8D2036-1BCB-4017-AAA7-83BF103490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SA"/>
          </a:p>
        </p:txBody>
      </p:sp>
      <p:sp>
        <p:nvSpPr>
          <p:cNvPr id="3" name="Content Placeholder 2">
            <a:extLst>
              <a:ext uri="{FF2B5EF4-FFF2-40B4-BE49-F238E27FC236}">
                <a16:creationId xmlns:a16="http://schemas.microsoft.com/office/drawing/2014/main" xmlns="" id="{CDAAD057-EEB4-4DB5-B917-958643CABC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Text Placeholder 3">
            <a:extLst>
              <a:ext uri="{FF2B5EF4-FFF2-40B4-BE49-F238E27FC236}">
                <a16:creationId xmlns:a16="http://schemas.microsoft.com/office/drawing/2014/main" xmlns="" id="{EBE7BCED-FE5B-4F59-8770-1E8AAAD98A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92DE878-B647-422E-A8BA-6EF17BBC02ED}"/>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6" name="Footer Placeholder 5">
            <a:extLst>
              <a:ext uri="{FF2B5EF4-FFF2-40B4-BE49-F238E27FC236}">
                <a16:creationId xmlns:a16="http://schemas.microsoft.com/office/drawing/2014/main" xmlns="" id="{A025A60B-B5E3-4131-AB37-428EF6FFC2F6}"/>
              </a:ext>
            </a:extLst>
          </p:cNvPr>
          <p:cNvSpPr>
            <a:spLocks noGrp="1"/>
          </p:cNvSpPr>
          <p:nvPr>
            <p:ph type="ftr" sz="quarter" idx="11"/>
          </p:nvPr>
        </p:nvSpPr>
        <p:spPr/>
        <p:txBody>
          <a:bodyPr/>
          <a:lstStyle/>
          <a:p>
            <a:endParaRPr lang="ar-SA"/>
          </a:p>
        </p:txBody>
      </p:sp>
      <p:sp>
        <p:nvSpPr>
          <p:cNvPr id="7" name="Slide Number Placeholder 6">
            <a:extLst>
              <a:ext uri="{FF2B5EF4-FFF2-40B4-BE49-F238E27FC236}">
                <a16:creationId xmlns:a16="http://schemas.microsoft.com/office/drawing/2014/main" xmlns="" id="{6A479FCC-C540-41C9-9F51-D6BD6F988B98}"/>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85213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E80B00-AB15-49C8-A72C-9800C6BFF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SA"/>
          </a:p>
        </p:txBody>
      </p:sp>
      <p:sp>
        <p:nvSpPr>
          <p:cNvPr id="3" name="Picture Placeholder 2">
            <a:extLst>
              <a:ext uri="{FF2B5EF4-FFF2-40B4-BE49-F238E27FC236}">
                <a16:creationId xmlns:a16="http://schemas.microsoft.com/office/drawing/2014/main" xmlns="" id="{B4D11EE1-C3BF-474F-B182-691D292520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a:extLst>
              <a:ext uri="{FF2B5EF4-FFF2-40B4-BE49-F238E27FC236}">
                <a16:creationId xmlns:a16="http://schemas.microsoft.com/office/drawing/2014/main" xmlns="" id="{1AB00852-D0BD-4BA7-ACD5-4D3E560193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7620DCE-37E0-4774-8BEB-07FFA0600713}"/>
              </a:ext>
            </a:extLst>
          </p:cNvPr>
          <p:cNvSpPr>
            <a:spLocks noGrp="1"/>
          </p:cNvSpPr>
          <p:nvPr>
            <p:ph type="dt" sz="half" idx="10"/>
          </p:nvPr>
        </p:nvSpPr>
        <p:spPr/>
        <p:txBody>
          <a:bodyPr/>
          <a:lstStyle/>
          <a:p>
            <a:fld id="{620E76E8-5DB6-4CFB-AE45-EF21ABB5F062}" type="datetimeFigureOut">
              <a:rPr lang="ar-SA" smtClean="0"/>
              <a:t>25/06/41</a:t>
            </a:fld>
            <a:endParaRPr lang="ar-SA"/>
          </a:p>
        </p:txBody>
      </p:sp>
      <p:sp>
        <p:nvSpPr>
          <p:cNvPr id="6" name="Footer Placeholder 5">
            <a:extLst>
              <a:ext uri="{FF2B5EF4-FFF2-40B4-BE49-F238E27FC236}">
                <a16:creationId xmlns:a16="http://schemas.microsoft.com/office/drawing/2014/main" xmlns="" id="{82CE2FE0-83E0-4F91-8463-E95FBE01398E}"/>
              </a:ext>
            </a:extLst>
          </p:cNvPr>
          <p:cNvSpPr>
            <a:spLocks noGrp="1"/>
          </p:cNvSpPr>
          <p:nvPr>
            <p:ph type="ftr" sz="quarter" idx="11"/>
          </p:nvPr>
        </p:nvSpPr>
        <p:spPr/>
        <p:txBody>
          <a:bodyPr/>
          <a:lstStyle/>
          <a:p>
            <a:endParaRPr lang="ar-SA"/>
          </a:p>
        </p:txBody>
      </p:sp>
      <p:sp>
        <p:nvSpPr>
          <p:cNvPr id="7" name="Slide Number Placeholder 6">
            <a:extLst>
              <a:ext uri="{FF2B5EF4-FFF2-40B4-BE49-F238E27FC236}">
                <a16:creationId xmlns:a16="http://schemas.microsoft.com/office/drawing/2014/main" xmlns="" id="{CD240F65-B808-4E58-9EFF-E5CD616D6EDA}"/>
              </a:ext>
            </a:extLst>
          </p:cNvPr>
          <p:cNvSpPr>
            <a:spLocks noGrp="1"/>
          </p:cNvSpPr>
          <p:nvPr>
            <p:ph type="sldNum" sz="quarter" idx="12"/>
          </p:nvPr>
        </p:nvSpPr>
        <p:spPr/>
        <p:txBody>
          <a:bodyPr/>
          <a:lstStyle/>
          <a:p>
            <a:fld id="{A1622ED8-7C8E-455E-9F0F-9B2575D04188}" type="slidenum">
              <a:rPr lang="ar-SA" smtClean="0"/>
              <a:t>‹#›</a:t>
            </a:fld>
            <a:endParaRPr lang="ar-SA"/>
          </a:p>
        </p:txBody>
      </p:sp>
    </p:spTree>
    <p:extLst>
      <p:ext uri="{BB962C8B-B14F-4D97-AF65-F5344CB8AC3E}">
        <p14:creationId xmlns:p14="http://schemas.microsoft.com/office/powerpoint/2010/main" val="229446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190EA3B-5572-4B4F-8F2C-097826221F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SA"/>
          </a:p>
        </p:txBody>
      </p:sp>
      <p:sp>
        <p:nvSpPr>
          <p:cNvPr id="3" name="Text Placeholder 2">
            <a:extLst>
              <a:ext uri="{FF2B5EF4-FFF2-40B4-BE49-F238E27FC236}">
                <a16:creationId xmlns:a16="http://schemas.microsoft.com/office/drawing/2014/main" xmlns="" id="{402A9B8D-D77F-4AA6-A35D-961A33F83E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a:extLst>
              <a:ext uri="{FF2B5EF4-FFF2-40B4-BE49-F238E27FC236}">
                <a16:creationId xmlns:a16="http://schemas.microsoft.com/office/drawing/2014/main" xmlns="" id="{089B5F4A-7DB4-4B52-8BB0-C160A8C9C6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E76E8-5DB6-4CFB-AE45-EF21ABB5F062}" type="datetimeFigureOut">
              <a:rPr lang="ar-SA" smtClean="0"/>
              <a:t>25/06/41</a:t>
            </a:fld>
            <a:endParaRPr lang="ar-SA"/>
          </a:p>
        </p:txBody>
      </p:sp>
      <p:sp>
        <p:nvSpPr>
          <p:cNvPr id="5" name="Footer Placeholder 4">
            <a:extLst>
              <a:ext uri="{FF2B5EF4-FFF2-40B4-BE49-F238E27FC236}">
                <a16:creationId xmlns:a16="http://schemas.microsoft.com/office/drawing/2014/main" xmlns="" id="{CD7D60F0-926B-4F58-99E1-C0934DCA92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SA"/>
          </a:p>
        </p:txBody>
      </p:sp>
      <p:sp>
        <p:nvSpPr>
          <p:cNvPr id="6" name="Slide Number Placeholder 5">
            <a:extLst>
              <a:ext uri="{FF2B5EF4-FFF2-40B4-BE49-F238E27FC236}">
                <a16:creationId xmlns:a16="http://schemas.microsoft.com/office/drawing/2014/main" xmlns="" id="{1A455742-E35B-420F-91CB-F92F0E6CFA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622ED8-7C8E-455E-9F0F-9B2575D04188}" type="slidenum">
              <a:rPr lang="ar-SA" smtClean="0"/>
              <a:t>‹#›</a:t>
            </a:fld>
            <a:endParaRPr lang="ar-SA"/>
          </a:p>
        </p:txBody>
      </p:sp>
    </p:spTree>
    <p:extLst>
      <p:ext uri="{BB962C8B-B14F-4D97-AF65-F5344CB8AC3E}">
        <p14:creationId xmlns:p14="http://schemas.microsoft.com/office/powerpoint/2010/main" val="3417074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9EC371-BB48-4D75-A635-8EB6E29E4C39}"/>
              </a:ext>
            </a:extLst>
          </p:cNvPr>
          <p:cNvSpPr>
            <a:spLocks noGrp="1"/>
          </p:cNvSpPr>
          <p:nvPr>
            <p:ph type="title"/>
          </p:nvPr>
        </p:nvSpPr>
        <p:spPr>
          <a:xfrm>
            <a:off x="783258" y="2566749"/>
            <a:ext cx="10515600" cy="1325563"/>
          </a:xfrm>
        </p:spPr>
        <p:txBody>
          <a:bodyPr>
            <a:normAutofit/>
          </a:bodyPr>
          <a:lstStyle/>
          <a:p>
            <a:pPr algn="ctr"/>
            <a:r>
              <a:rPr lang="ar-SA" sz="3200" b="1" dirty="0">
                <a:ea typeface="Times New Roman" panose="02020603050405020304" pitchFamily="18" charset="0"/>
              </a:rPr>
              <a:t>بسم الله الرحمن الرحيم</a:t>
            </a:r>
            <a:endParaRPr lang="ar-SA" sz="3200" b="1" dirty="0"/>
          </a:p>
        </p:txBody>
      </p:sp>
      <p:pic>
        <p:nvPicPr>
          <p:cNvPr id="5" name="Picture 4">
            <a:extLst>
              <a:ext uri="{FF2B5EF4-FFF2-40B4-BE49-F238E27FC236}">
                <a16:creationId xmlns:a16="http://schemas.microsoft.com/office/drawing/2014/main" xmlns="" id="{06D58061-9942-48D8-99D5-BED524D9D0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057969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477276"/>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150618"/>
            <a:ext cx="10515600" cy="4836005"/>
          </a:xfrm>
        </p:spPr>
        <p:txBody>
          <a:bodyPr>
            <a:normAutofit/>
          </a:bodyPr>
          <a:lstStyle/>
          <a:p>
            <a:pPr marL="0" indent="0" algn="r" rtl="1">
              <a:lnSpc>
                <a:spcPct val="150000"/>
              </a:lnSpc>
              <a:buNone/>
            </a:pPr>
            <a:r>
              <a:rPr lang="ar-SA" sz="2000" b="1" dirty="0"/>
              <a:t>الخلاصة: امتدادا لهدف تعظيم ثروة الملاك يرتكز عمل الإدارة المالية على التالي:</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graphicFrame>
        <p:nvGraphicFramePr>
          <p:cNvPr id="5" name="Diagram 4">
            <a:extLst>
              <a:ext uri="{FF2B5EF4-FFF2-40B4-BE49-F238E27FC236}">
                <a16:creationId xmlns:a16="http://schemas.microsoft.com/office/drawing/2014/main" xmlns="" id="{32179ADA-44F4-4399-A441-B085FCE090BC}"/>
              </a:ext>
            </a:extLst>
          </p:cNvPr>
          <p:cNvGraphicFramePr/>
          <p:nvPr>
            <p:extLst>
              <p:ext uri="{D42A27DB-BD31-4B8C-83A1-F6EECF244321}">
                <p14:modId xmlns:p14="http://schemas.microsoft.com/office/powerpoint/2010/main" val="2584572459"/>
              </p:ext>
            </p:extLst>
          </p:nvPr>
        </p:nvGraphicFramePr>
        <p:xfrm>
          <a:off x="1156844" y="1860802"/>
          <a:ext cx="9356794" cy="46105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526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592594" y="1331143"/>
            <a:ext cx="10761206" cy="5014715"/>
          </a:xfrm>
        </p:spPr>
        <p:txBody>
          <a:bodyPr>
            <a:normAutofit fontScale="92500" lnSpcReduction="10000"/>
          </a:bodyPr>
          <a:lstStyle/>
          <a:p>
            <a:pPr marL="0" indent="0" algn="just" rtl="1">
              <a:lnSpc>
                <a:spcPct val="150000"/>
              </a:lnSpc>
              <a:buNone/>
            </a:pPr>
            <a:r>
              <a:rPr lang="ar-SA" sz="2000" b="1" dirty="0"/>
              <a:t>يناقش هذا الفصل طبيعة الأوراق المالية التي يتم تداولها في أسواق المال بالإضافة الى تسليط الضوء على هيكل تلك الأسواق والإجراءات والقوانين المتبعة فيها.</a:t>
            </a:r>
          </a:p>
          <a:p>
            <a:pPr marL="0" indent="0" algn="r" rtl="1">
              <a:lnSpc>
                <a:spcPct val="150000"/>
              </a:lnSpc>
              <a:buNone/>
            </a:pPr>
            <a:r>
              <a:rPr lang="ar-SA" sz="2000" b="1" dirty="0"/>
              <a:t>أولا: تصنيفات الأوراق المالية:</a:t>
            </a:r>
          </a:p>
          <a:p>
            <a:pPr marL="0" indent="0" algn="r" rtl="1">
              <a:lnSpc>
                <a:spcPct val="150000"/>
              </a:lnSpc>
              <a:buNone/>
            </a:pPr>
            <a:r>
              <a:rPr lang="ar-SA" sz="2000" dirty="0"/>
              <a:t>1</a:t>
            </a:r>
            <a:r>
              <a:rPr lang="ar-SA" sz="2000" b="1" dirty="0"/>
              <a:t>- حسب طبيعة العائد </a:t>
            </a:r>
            <a:r>
              <a:rPr lang="ar-SA" sz="2000" dirty="0"/>
              <a:t>تقسم الى أوراق مالية ذات عائد ثابت (السندات) وعائد متغير (أسهم).</a:t>
            </a:r>
          </a:p>
          <a:p>
            <a:pPr marL="0" indent="0" algn="r" rtl="1">
              <a:lnSpc>
                <a:spcPct val="150000"/>
              </a:lnSpc>
              <a:buNone/>
            </a:pPr>
            <a:r>
              <a:rPr lang="ar-SA" sz="2000" dirty="0"/>
              <a:t>2</a:t>
            </a:r>
            <a:r>
              <a:rPr lang="ar-SA" sz="2000" b="1" dirty="0"/>
              <a:t>- حسب جهة الإصدار </a:t>
            </a:r>
            <a:r>
              <a:rPr lang="ar-SA" sz="2000" dirty="0"/>
              <a:t>تقسم الى أوراق مالية </a:t>
            </a:r>
            <a:r>
              <a:rPr lang="ar-SA" sz="2000" b="1" dirty="0"/>
              <a:t>أولية</a:t>
            </a:r>
            <a:r>
              <a:rPr lang="ar-SA" sz="2000" dirty="0"/>
              <a:t> يتم إصدارها بواسطة الحكومات </a:t>
            </a:r>
            <a:r>
              <a:rPr lang="ar-SA" sz="2000" dirty="0" err="1"/>
              <a:t>ومنشأت</a:t>
            </a:r>
            <a:r>
              <a:rPr lang="ar-SA" sz="2000" dirty="0"/>
              <a:t> الأعمال وأوراق مالية </a:t>
            </a:r>
            <a:r>
              <a:rPr lang="ar-SA" sz="2000" b="1" dirty="0"/>
              <a:t>ثانوية</a:t>
            </a:r>
            <a:r>
              <a:rPr lang="ar-SA" sz="2000" dirty="0"/>
              <a:t> يتم إصدارها من قبل الأفراد.</a:t>
            </a:r>
            <a:endParaRPr lang="ar-SA" sz="2000" b="1" dirty="0"/>
          </a:p>
          <a:p>
            <a:pPr marL="0" indent="0" algn="r" rtl="1">
              <a:lnSpc>
                <a:spcPct val="150000"/>
              </a:lnSpc>
              <a:buNone/>
            </a:pPr>
            <a:r>
              <a:rPr lang="ar-SA" sz="2000" b="1" dirty="0"/>
              <a:t>أنواع السندات الحكومية: </a:t>
            </a:r>
          </a:p>
          <a:p>
            <a:pPr algn="r" rtl="1">
              <a:lnSpc>
                <a:spcPct val="150000"/>
              </a:lnSpc>
            </a:pPr>
            <a:r>
              <a:rPr lang="ar-SA" sz="2000" b="1" dirty="0"/>
              <a:t>سندات التوفير </a:t>
            </a:r>
            <a:r>
              <a:rPr lang="ar-SA" sz="2000" dirty="0"/>
              <a:t>يتم بيعها غالبا للمستثمرين الأفراد ويمكن استردادها في أي وقت بمبلغ محدد.</a:t>
            </a:r>
            <a:endParaRPr lang="ar-SA" sz="2000" b="1" dirty="0"/>
          </a:p>
          <a:p>
            <a:pPr algn="just" rtl="1">
              <a:lnSpc>
                <a:spcPct val="150000"/>
              </a:lnSpc>
            </a:pPr>
            <a:r>
              <a:rPr lang="ar-SA" sz="2000" b="1" dirty="0"/>
              <a:t>أذونات الخزينة </a:t>
            </a:r>
            <a:r>
              <a:rPr lang="ar-SA" sz="2000" dirty="0"/>
              <a:t>يتم بيعها للمستثمرين </a:t>
            </a:r>
            <a:r>
              <a:rPr lang="ar-SA" sz="2000" dirty="0" err="1"/>
              <a:t>والمنشأت</a:t>
            </a:r>
            <a:r>
              <a:rPr lang="ar-SA" sz="2000" dirty="0"/>
              <a:t> </a:t>
            </a:r>
            <a:r>
              <a:rPr lang="ar-SA" sz="2000" dirty="0" err="1"/>
              <a:t>بأجال</a:t>
            </a:r>
            <a:r>
              <a:rPr lang="ar-SA" sz="2000" dirty="0"/>
              <a:t> لا تزيد عن سنة واحدة ويستعيد حاملها المبلغ عند استحقاقها فقط وهي قابلة للبيع قبل موعد الاستحقاق.</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894479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525878" y="1331143"/>
            <a:ext cx="10827922" cy="5034337"/>
          </a:xfrm>
        </p:spPr>
        <p:txBody>
          <a:bodyPr>
            <a:normAutofit fontScale="92500" lnSpcReduction="20000"/>
          </a:bodyPr>
          <a:lstStyle/>
          <a:p>
            <a:pPr algn="just" rtl="1">
              <a:lnSpc>
                <a:spcPct val="150000"/>
              </a:lnSpc>
            </a:pPr>
            <a:r>
              <a:rPr lang="ar-SA" sz="2200" b="1" dirty="0"/>
              <a:t>أوراق الخزينة</a:t>
            </a:r>
            <a:r>
              <a:rPr lang="ar-SA" sz="2200" dirty="0"/>
              <a:t> يتم بيعها للمستثمرين </a:t>
            </a:r>
            <a:r>
              <a:rPr lang="ar-SA" sz="2200" dirty="0" err="1"/>
              <a:t>والمنشأت</a:t>
            </a:r>
            <a:r>
              <a:rPr lang="ar-SA" sz="2200" dirty="0"/>
              <a:t> </a:t>
            </a:r>
            <a:r>
              <a:rPr lang="ar-SA" sz="2200" dirty="0" err="1"/>
              <a:t>بأجال</a:t>
            </a:r>
            <a:r>
              <a:rPr lang="ar-SA" sz="2200" dirty="0"/>
              <a:t> تتراوح بين 2 ل 7 سنوات ويستحق حاملها فوائد نصف سنوية وهي قابلة للبيع قبل موعد الاستحقاق</a:t>
            </a:r>
          </a:p>
          <a:p>
            <a:pPr algn="just" rtl="1">
              <a:lnSpc>
                <a:spcPct val="150000"/>
              </a:lnSpc>
            </a:pPr>
            <a:r>
              <a:rPr lang="ar-SA" sz="2200" b="1" dirty="0"/>
              <a:t>سندات الخزينة </a:t>
            </a:r>
            <a:r>
              <a:rPr lang="ar-SA" sz="2200" dirty="0"/>
              <a:t>تشبه أوراق الخزينة لكن لها خاصيه الاستدعاء قبل تاريخ استحقاقها من قبل الحكومة.</a:t>
            </a:r>
          </a:p>
          <a:p>
            <a:pPr marL="0" indent="0" algn="just" rtl="1">
              <a:lnSpc>
                <a:spcPct val="150000"/>
              </a:lnSpc>
              <a:buNone/>
            </a:pPr>
            <a:r>
              <a:rPr lang="ar-SA" sz="2200" b="1" dirty="0"/>
              <a:t>أنواع الأوراق المالية الخاصة: </a:t>
            </a:r>
          </a:p>
          <a:p>
            <a:pPr marL="0" indent="0" algn="just" rtl="1">
              <a:lnSpc>
                <a:spcPct val="150000"/>
              </a:lnSpc>
              <a:buNone/>
            </a:pPr>
            <a:r>
              <a:rPr lang="ar-SA" sz="2200" b="1" dirty="0"/>
              <a:t>1- السندات </a:t>
            </a:r>
            <a:r>
              <a:rPr lang="ar-SA" sz="2200" dirty="0"/>
              <a:t>يتم بيعها للمستثمرين </a:t>
            </a:r>
            <a:r>
              <a:rPr lang="ar-SA" sz="2200" dirty="0" err="1"/>
              <a:t>والمنشأت</a:t>
            </a:r>
            <a:r>
              <a:rPr lang="ar-SA" sz="2200" dirty="0"/>
              <a:t> وبالمقابل يحصل حاملها عبى مبلغ السند بالإضافة الى عمولة في نهاية تاريخ الاستحقاق وتصنف لعدة أنواع:</a:t>
            </a:r>
          </a:p>
          <a:p>
            <a:pPr algn="just" rtl="1">
              <a:lnSpc>
                <a:spcPct val="150000"/>
              </a:lnSpc>
            </a:pPr>
            <a:r>
              <a:rPr lang="ar-SA" sz="2200" b="1" dirty="0"/>
              <a:t>السندات المضمونة وغير مضمونة</a:t>
            </a:r>
            <a:r>
              <a:rPr lang="ar-SA" sz="2200" dirty="0"/>
              <a:t> في حين يتم رهن أصل من الأصول في السندات المضمونة لا يتم تقديم رهن في السندات الغير مضمونة</a:t>
            </a:r>
          </a:p>
          <a:p>
            <a:pPr algn="just" rtl="1">
              <a:lnSpc>
                <a:spcPct val="150000"/>
              </a:lnSpc>
            </a:pPr>
            <a:r>
              <a:rPr lang="ar-SA" sz="2200" b="1" dirty="0"/>
              <a:t> السندات القابلة وغير القابلة للاستدعاء</a:t>
            </a:r>
          </a:p>
          <a:p>
            <a:pPr algn="just" rtl="1">
              <a:lnSpc>
                <a:spcPct val="150000"/>
              </a:lnSpc>
            </a:pPr>
            <a:r>
              <a:rPr lang="ar-SA" sz="2200" b="1" dirty="0"/>
              <a:t>السندات القابلة وغير القابلة للتحويل </a:t>
            </a:r>
            <a:r>
              <a:rPr lang="ar-SA" sz="2200" dirty="0"/>
              <a:t>في حين تقبل الأولى التحويل الى أسهم وفق شروط معينه لا يقبل النوع الثاني ذلك.</a:t>
            </a:r>
          </a:p>
          <a:p>
            <a:pPr algn="r" rtl="1">
              <a:lnSpc>
                <a:spcPct val="150000"/>
              </a:lnSpc>
            </a:pPr>
            <a:endParaRPr lang="ar-SA" sz="20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664261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lnSpcReduction="10000"/>
          </a:bodyPr>
          <a:lstStyle/>
          <a:p>
            <a:pPr marL="0" indent="0" algn="just" rtl="1">
              <a:lnSpc>
                <a:spcPct val="150000"/>
              </a:lnSpc>
              <a:buNone/>
            </a:pPr>
            <a:r>
              <a:rPr lang="ar-SA" sz="2400" b="1" dirty="0"/>
              <a:t>2- الأوراق التجارية </a:t>
            </a:r>
            <a:r>
              <a:rPr lang="ar-SA" sz="2400" dirty="0"/>
              <a:t>يتم أصدراها من </a:t>
            </a:r>
            <a:r>
              <a:rPr lang="ar-SA" sz="2400" dirty="0" err="1"/>
              <a:t>منشأت</a:t>
            </a:r>
            <a:r>
              <a:rPr lang="ar-SA" sz="2400" dirty="0"/>
              <a:t> الأعمال ذات السمعة الممتازة ويتم بيعها مباشرتا أو من خلال وسطاء للمستثمرين </a:t>
            </a:r>
            <a:r>
              <a:rPr lang="ar-SA" sz="2400" dirty="0" err="1"/>
              <a:t>والمنشأت</a:t>
            </a:r>
            <a:r>
              <a:rPr lang="ar-SA" sz="2400" dirty="0"/>
              <a:t> </a:t>
            </a:r>
            <a:r>
              <a:rPr lang="ar-SA" sz="2400" dirty="0" err="1"/>
              <a:t>بأجال</a:t>
            </a:r>
            <a:r>
              <a:rPr lang="ar-SA" sz="2400" dirty="0"/>
              <a:t> لا تزيد عن 270 يوم.</a:t>
            </a:r>
          </a:p>
          <a:p>
            <a:pPr marL="0" indent="0" algn="just" rtl="1">
              <a:lnSpc>
                <a:spcPct val="150000"/>
              </a:lnSpc>
              <a:buNone/>
            </a:pPr>
            <a:r>
              <a:rPr lang="ar-SA" sz="2400" b="1" dirty="0"/>
              <a:t>3- الأسهم الممتازة </a:t>
            </a:r>
            <a:r>
              <a:rPr lang="ar-SA" sz="2400" dirty="0"/>
              <a:t>تدخل ضمن حقوق الملكية وتحمل عائدا ثابتا كالسند ولا تعطي مالكها حق التصويت ولكن تتشابه مع الأسهم العادية بأن ليس لها تاريخ استحقاق وتقسم الى:</a:t>
            </a:r>
          </a:p>
          <a:p>
            <a:pPr algn="just" rtl="1">
              <a:lnSpc>
                <a:spcPct val="150000"/>
              </a:lnSpc>
            </a:pPr>
            <a:r>
              <a:rPr lang="ar-SA" sz="2400" dirty="0"/>
              <a:t>الأسهم الممتازة مجمعة وغير مجمعة الأرباح</a:t>
            </a:r>
          </a:p>
          <a:p>
            <a:pPr algn="just" rtl="1">
              <a:lnSpc>
                <a:spcPct val="150000"/>
              </a:lnSpc>
            </a:pPr>
            <a:r>
              <a:rPr lang="ar-SA" sz="2400" dirty="0"/>
              <a:t>الأسهم الممتازة المشاركة وغير مشاركة في الأرباح</a:t>
            </a:r>
          </a:p>
          <a:p>
            <a:pPr algn="just" rtl="1">
              <a:lnSpc>
                <a:spcPct val="150000"/>
              </a:lnSpc>
            </a:pPr>
            <a:r>
              <a:rPr lang="ar-SA" sz="2400" dirty="0"/>
              <a:t>الأسهم الممتازة القابلة وغير قابلة للتحويل وغير مشاركة في الأرباح</a:t>
            </a:r>
          </a:p>
          <a:p>
            <a:pPr algn="just" rtl="1">
              <a:lnSpc>
                <a:spcPct val="150000"/>
              </a:lnSpc>
            </a:pPr>
            <a:r>
              <a:rPr lang="ar-SA" sz="2400" dirty="0"/>
              <a:t>الأسهم الممتازة القابلة وغير قابلة للاستدعاء</a:t>
            </a:r>
            <a:endParaRPr lang="ar-SA" sz="2000" dirty="0"/>
          </a:p>
          <a:p>
            <a:pPr marL="0" indent="0" algn="just" rtl="1">
              <a:lnSpc>
                <a:spcPct val="150000"/>
              </a:lnSpc>
              <a:buNone/>
            </a:pPr>
            <a:endParaRPr lang="ar-SA" sz="16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2019879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a:bodyPr>
          <a:lstStyle/>
          <a:p>
            <a:pPr marL="0" indent="0" algn="just" rtl="1">
              <a:lnSpc>
                <a:spcPct val="150000"/>
              </a:lnSpc>
              <a:buNone/>
            </a:pPr>
            <a:r>
              <a:rPr lang="ar-SA" sz="2000" b="1" dirty="0"/>
              <a:t>3- الأسهم العادية </a:t>
            </a:r>
            <a:r>
              <a:rPr lang="ar-SA" sz="2000" dirty="0"/>
              <a:t>تدخل ضمن حقوق الملكية وتحمل عائدا غير ثابت و تعطي مالكها حق التصويت وليس لها تاريخ استحقاق وتقسم الى:</a:t>
            </a:r>
          </a:p>
          <a:p>
            <a:pPr algn="just" rtl="1">
              <a:lnSpc>
                <a:spcPct val="150000"/>
              </a:lnSpc>
            </a:pPr>
            <a:r>
              <a:rPr lang="ar-SA" sz="2000" b="1" dirty="0"/>
              <a:t>الأسهم العادية الفئة الأولى </a:t>
            </a:r>
            <a:r>
              <a:rPr lang="ar-SA" sz="2000" dirty="0"/>
              <a:t>: تحصل على أرباح أعلى ولكن تفقد حق التصويت</a:t>
            </a:r>
          </a:p>
          <a:p>
            <a:pPr algn="just" rtl="1">
              <a:lnSpc>
                <a:spcPct val="150000"/>
              </a:lnSpc>
            </a:pPr>
            <a:r>
              <a:rPr lang="ar-SA" sz="2000" b="1" dirty="0"/>
              <a:t>الأسهم العادية الفئة الثانية </a:t>
            </a:r>
            <a:r>
              <a:rPr lang="ar-SA" sz="2000" dirty="0"/>
              <a:t>: تحصل على أرباح أقل ولكن لها حق التصويت</a:t>
            </a:r>
          </a:p>
          <a:p>
            <a:pPr marL="0" indent="0" algn="just" rtl="1">
              <a:lnSpc>
                <a:spcPct val="160000"/>
              </a:lnSpc>
              <a:buNone/>
            </a:pPr>
            <a:r>
              <a:rPr lang="ar-SA" sz="2000" b="1" dirty="0"/>
              <a:t>تشترك الفئتين قي التالي:</a:t>
            </a:r>
          </a:p>
          <a:p>
            <a:pPr algn="just" rtl="1">
              <a:lnSpc>
                <a:spcPct val="160000"/>
              </a:lnSpc>
            </a:pPr>
            <a:r>
              <a:rPr lang="ar-SA" sz="2000" b="1" dirty="0"/>
              <a:t>الأرباح الموزعة نقدا</a:t>
            </a:r>
          </a:p>
          <a:p>
            <a:pPr algn="just" rtl="1">
              <a:lnSpc>
                <a:spcPct val="160000"/>
              </a:lnSpc>
            </a:pPr>
            <a:r>
              <a:rPr lang="ar-SA" sz="2000" b="1" dirty="0"/>
              <a:t>الأرباح الموزعة في شكل أسهم</a:t>
            </a:r>
          </a:p>
          <a:p>
            <a:pPr algn="just" rtl="1">
              <a:lnSpc>
                <a:spcPct val="160000"/>
              </a:lnSpc>
            </a:pPr>
            <a:r>
              <a:rPr lang="ar-SA" sz="2000" b="1" dirty="0"/>
              <a:t>الأرباح الموزعة في شكل ممتلكات</a:t>
            </a:r>
          </a:p>
          <a:p>
            <a:pPr marL="0" indent="0" algn="just" rtl="1">
              <a:lnSpc>
                <a:spcPct val="100000"/>
              </a:lnSpc>
              <a:buNone/>
            </a:pPr>
            <a:endParaRPr lang="ar-SA" sz="16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2124534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a:bodyPr>
          <a:lstStyle/>
          <a:p>
            <a:pPr marL="0" indent="0" algn="just" rtl="1">
              <a:lnSpc>
                <a:spcPct val="150000"/>
              </a:lnSpc>
              <a:buNone/>
            </a:pPr>
            <a:r>
              <a:rPr lang="ar-SA" sz="2000" b="1" dirty="0"/>
              <a:t>4- التعهدات </a:t>
            </a:r>
            <a:r>
              <a:rPr lang="ar-SA" sz="2000" dirty="0"/>
              <a:t>هي أوراق مالية أولية تصدرها </a:t>
            </a:r>
            <a:r>
              <a:rPr lang="ar-SA" sz="2000" b="1" dirty="0"/>
              <a:t>الشركات المساهمة </a:t>
            </a:r>
            <a:r>
              <a:rPr lang="ar-SA" sz="2000" dirty="0"/>
              <a:t>بضمان أصولها وتعطي الحق في شراء اسهم الشركة بسعر محدد قبل تاريخ محدد وغالبا تمنح للمدراء التنفيذيين كجزء من التعويضات والحوافز.</a:t>
            </a:r>
          </a:p>
          <a:p>
            <a:pPr marL="0" indent="0" algn="just" rtl="1">
              <a:lnSpc>
                <a:spcPct val="150000"/>
              </a:lnSpc>
              <a:buNone/>
            </a:pPr>
            <a:r>
              <a:rPr lang="ar-SA" sz="2000" b="1" dirty="0"/>
              <a:t>5- عقود الخيارات </a:t>
            </a:r>
            <a:r>
              <a:rPr lang="en-GB" sz="2000" b="1" dirty="0"/>
              <a:t>Options</a:t>
            </a:r>
            <a:r>
              <a:rPr lang="ar-SA" sz="2000" b="1" dirty="0"/>
              <a:t> </a:t>
            </a:r>
            <a:r>
              <a:rPr lang="ar-SA" sz="2000" dirty="0"/>
              <a:t>هي أوراق مالية تصدر من قبل </a:t>
            </a:r>
            <a:r>
              <a:rPr lang="ar-SA" sz="2000" b="1" dirty="0"/>
              <a:t>المستثمرين الأفراد </a:t>
            </a:r>
            <a:r>
              <a:rPr lang="ar-SA" sz="2000" dirty="0"/>
              <a:t>تعطي حق الشراء</a:t>
            </a:r>
            <a:r>
              <a:rPr lang="en-GB" sz="2000" b="1" dirty="0"/>
              <a:t>Call Option </a:t>
            </a:r>
            <a:r>
              <a:rPr lang="ar-SA" sz="2000" b="1" dirty="0"/>
              <a:t> </a:t>
            </a:r>
            <a:r>
              <a:rPr lang="ar-SA" sz="2000" dirty="0"/>
              <a:t>والبيع </a:t>
            </a:r>
            <a:r>
              <a:rPr lang="en-GB" sz="2000" b="1" dirty="0"/>
              <a:t>Put Option</a:t>
            </a:r>
            <a:r>
              <a:rPr lang="ar-SA" sz="2000" b="1" dirty="0"/>
              <a:t> </a:t>
            </a:r>
            <a:r>
              <a:rPr lang="ar-SA" sz="2000" dirty="0"/>
              <a:t>في أصل معين وبسعر معين في تاريخ معين.</a:t>
            </a:r>
          </a:p>
          <a:p>
            <a:pPr marL="0" indent="0" algn="just" rtl="1">
              <a:lnSpc>
                <a:spcPct val="150000"/>
              </a:lnSpc>
              <a:buNone/>
            </a:pPr>
            <a:r>
              <a:rPr lang="ar-SA" sz="2000" b="1" dirty="0"/>
              <a:t>5- عقود المستقبل </a:t>
            </a:r>
            <a:r>
              <a:rPr lang="en-GB" sz="2000" b="1" dirty="0"/>
              <a:t>Future Contracts</a:t>
            </a:r>
            <a:r>
              <a:rPr lang="ar-SA" sz="2000" b="1" dirty="0"/>
              <a:t> تلزم</a:t>
            </a:r>
            <a:r>
              <a:rPr lang="ar-SA" sz="2000" dirty="0"/>
              <a:t> هذه العقود المستثمر بشراء أو بيع سلعة محددة وبسعر وحدد.</a:t>
            </a:r>
          </a:p>
          <a:p>
            <a:pPr marL="0" indent="0" algn="just" rtl="1">
              <a:lnSpc>
                <a:spcPct val="150000"/>
              </a:lnSpc>
              <a:buNone/>
            </a:pPr>
            <a:r>
              <a:rPr lang="ar-SA" sz="2000" b="1" dirty="0"/>
              <a:t>6- أسهم شركات الاستثمار مثال؟ </a:t>
            </a:r>
            <a:r>
              <a:rPr lang="ar-SA" sz="2000" dirty="0"/>
              <a:t>شركة المتطورة في سوق الأسهم السعودي</a:t>
            </a:r>
          </a:p>
          <a:p>
            <a:pPr marL="0" indent="0" algn="just" rtl="1">
              <a:lnSpc>
                <a:spcPct val="150000"/>
              </a:lnSpc>
              <a:buNone/>
            </a:pPr>
            <a:r>
              <a:rPr lang="ar-SA" sz="2000" b="1" dirty="0"/>
              <a:t>7- أسهم صناديق الاستثمار مثال؟ </a:t>
            </a:r>
            <a:r>
              <a:rPr lang="ar-SA" sz="2000" dirty="0"/>
              <a:t>صندوق بنك البلاد وبنك سامبا للمتاجرة بالعملات أو للمتاجرة بأسهم الشركات الإسلامية أو المتاجرة في قطاع التكنولوجيا</a:t>
            </a:r>
          </a:p>
          <a:p>
            <a:pPr marL="0" indent="0" algn="just" rtl="1">
              <a:lnSpc>
                <a:spcPct val="150000"/>
              </a:lnSpc>
              <a:buNone/>
            </a:pPr>
            <a:endParaRPr lang="ar-SA" sz="16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497027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423843" y="1331143"/>
            <a:ext cx="11082684" cy="5101053"/>
          </a:xfrm>
        </p:spPr>
        <p:txBody>
          <a:bodyPr>
            <a:normAutofit fontScale="92500" lnSpcReduction="20000"/>
          </a:bodyPr>
          <a:lstStyle/>
          <a:p>
            <a:pPr marL="0" indent="0" algn="just" rtl="1">
              <a:buNone/>
            </a:pPr>
            <a:endParaRPr lang="ar-SA" sz="2200" b="1" dirty="0"/>
          </a:p>
          <a:p>
            <a:pPr marL="0" indent="0" algn="just" rtl="1">
              <a:buNone/>
            </a:pPr>
            <a:r>
              <a:rPr lang="ar-SA" sz="2200" b="1" dirty="0"/>
              <a:t>ثانيا: أهمية الأسواق المالية:</a:t>
            </a:r>
          </a:p>
          <a:p>
            <a:pPr marL="0" indent="0" algn="just" rtl="1">
              <a:lnSpc>
                <a:spcPct val="160000"/>
              </a:lnSpc>
              <a:buNone/>
            </a:pPr>
            <a:r>
              <a:rPr lang="ar-SA" sz="2200" dirty="0"/>
              <a:t>تنبع أهمية الأسواق المالية من قدرتها على نقل مدخرات الأفراد والمؤسسات أو الحكومات (وحدات الفائض) إلى من يحتاجونها من المستثمرين أفرادا أو مؤسسات وحكومات (وحدات العجز).</a:t>
            </a:r>
            <a:endParaRPr lang="ar-SA" sz="2200" b="1" dirty="0"/>
          </a:p>
          <a:p>
            <a:pPr marL="0" indent="0" algn="just" rtl="1">
              <a:buNone/>
            </a:pPr>
            <a:r>
              <a:rPr lang="ar-SA" sz="2200" b="1" dirty="0"/>
              <a:t>وظائف الأسواق المالية:</a:t>
            </a:r>
          </a:p>
          <a:p>
            <a:pPr marL="0" indent="0" algn="just" rtl="1">
              <a:lnSpc>
                <a:spcPct val="150000"/>
              </a:lnSpc>
              <a:buNone/>
            </a:pPr>
            <a:r>
              <a:rPr lang="ar-SA" sz="2200" b="1" dirty="0"/>
              <a:t>1</a:t>
            </a:r>
            <a:r>
              <a:rPr lang="ar-SA" sz="2200" dirty="0"/>
              <a:t>- </a:t>
            </a:r>
            <a:r>
              <a:rPr lang="ar-SA" sz="2200" b="1" dirty="0"/>
              <a:t>تشجيع الادخار </a:t>
            </a:r>
            <a:r>
              <a:rPr lang="ar-SA" sz="2200" dirty="0"/>
              <a:t>من خلال توفير قنوات استثمارية تمكن الأفراد والمؤسسات على تحويل مدخراتهم الى استثمارات الحصول على عوائد استثمارية ذات مخاطر ملائمة.</a:t>
            </a:r>
          </a:p>
          <a:p>
            <a:pPr marL="0" indent="0" algn="just" rtl="1">
              <a:lnSpc>
                <a:spcPct val="150000"/>
              </a:lnSpc>
              <a:buNone/>
            </a:pPr>
            <a:r>
              <a:rPr lang="ar-SA" sz="2200" dirty="0"/>
              <a:t>2- </a:t>
            </a:r>
            <a:r>
              <a:rPr lang="ar-SA" sz="2200" b="1" dirty="0"/>
              <a:t>المحافظة الثروة وتنميتها </a:t>
            </a:r>
            <a:r>
              <a:rPr lang="ar-SA" sz="2200" dirty="0"/>
              <a:t>من خلال تملك الأسهم والسندات للحصول على عائد مالي ولا تنخفض قوتها الشرائية بسبب عامل التضخم مقارنة بالاحتفاظ بالنقود.</a:t>
            </a:r>
          </a:p>
          <a:p>
            <a:pPr marL="0" indent="0" algn="just" rtl="1">
              <a:lnSpc>
                <a:spcPct val="150000"/>
              </a:lnSpc>
              <a:buNone/>
            </a:pPr>
            <a:r>
              <a:rPr lang="ar-SA" sz="2200" dirty="0"/>
              <a:t>3- </a:t>
            </a:r>
            <a:r>
              <a:rPr lang="ar-SA" sz="2200" b="1" dirty="0"/>
              <a:t>تسهيل الحصول على السيولة </a:t>
            </a:r>
            <a:r>
              <a:rPr lang="ar-SA" sz="2200" dirty="0"/>
              <a:t>من خلال تحويل الأدوات المالية ( الأسهم أو السندات) الى نقد جاهز عند الحاجة.</a:t>
            </a:r>
          </a:p>
          <a:p>
            <a:pPr marL="0" indent="0" algn="just" rtl="1">
              <a:lnSpc>
                <a:spcPct val="150000"/>
              </a:lnSpc>
              <a:buNone/>
            </a:pPr>
            <a:r>
              <a:rPr lang="ar-SA" sz="2200" dirty="0"/>
              <a:t>4- </a:t>
            </a:r>
            <a:r>
              <a:rPr lang="ar-SA" sz="2200" b="1" dirty="0"/>
              <a:t>تسهيل الحصول على الائتمان </a:t>
            </a:r>
            <a:r>
              <a:rPr lang="ar-SA" sz="2200" dirty="0"/>
              <a:t>من توفير قنوات تمويلية قصيرة أو طويلة الاجل. </a:t>
            </a:r>
          </a:p>
          <a:p>
            <a:pPr marL="0" indent="0" algn="just" rtl="1">
              <a:lnSpc>
                <a:spcPct val="150000"/>
              </a:lnSpc>
              <a:buNone/>
            </a:pPr>
            <a:endParaRPr lang="ar-SA" sz="16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184262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a:bodyPr>
          <a:lstStyle/>
          <a:p>
            <a:pPr marL="0" indent="0" algn="just" rtl="1">
              <a:lnSpc>
                <a:spcPct val="150000"/>
              </a:lnSpc>
              <a:buNone/>
            </a:pPr>
            <a:r>
              <a:rPr lang="ar-SA" sz="2000" b="1" dirty="0"/>
              <a:t>5- تسهيل المدفوعات </a:t>
            </a:r>
            <a:r>
              <a:rPr lang="ar-SA" sz="2000" dirty="0"/>
              <a:t>بواسطة استخدام الأدوات المالية مثل الكمبيالات والبطاقات الائتمانية والسندات وأذونات الخزانة والأسهم للوفاء بديون المعاملات التجارية.</a:t>
            </a:r>
          </a:p>
          <a:p>
            <a:pPr marL="0" indent="0" algn="just" rtl="1">
              <a:lnSpc>
                <a:spcPts val="2000"/>
              </a:lnSpc>
              <a:buNone/>
            </a:pPr>
            <a:r>
              <a:rPr lang="ar-SA" sz="2000" dirty="0"/>
              <a:t>6- </a:t>
            </a:r>
            <a:r>
              <a:rPr lang="ar-SA" sz="2000" b="1" dirty="0"/>
              <a:t>المساعدة على تخفيض مخاطر الاستثمار </a:t>
            </a:r>
            <a:r>
              <a:rPr lang="ar-SA" sz="2000" dirty="0"/>
              <a:t>من خلال التأمين (</a:t>
            </a:r>
            <a:r>
              <a:rPr lang="en-US" sz="2000" dirty="0"/>
              <a:t>Insurance</a:t>
            </a:r>
            <a:r>
              <a:rPr lang="ar-SA" sz="2000" dirty="0"/>
              <a:t>) ضد بعض المخاطر أو تنويع الاستثمارات (</a:t>
            </a:r>
            <a:r>
              <a:rPr lang="en-US" sz="2000" dirty="0"/>
              <a:t>Diversification</a:t>
            </a:r>
            <a:r>
              <a:rPr lang="ar-SA" sz="2000" dirty="0"/>
              <a:t>) أو التحوط (</a:t>
            </a:r>
            <a:r>
              <a:rPr lang="en-US" sz="2000" dirty="0"/>
              <a:t>Hedging</a:t>
            </a:r>
            <a:r>
              <a:rPr lang="ar-SA" sz="2000" dirty="0"/>
              <a:t>) في العقود المستقبلية.</a:t>
            </a:r>
          </a:p>
          <a:p>
            <a:pPr marL="0" indent="0" algn="just" rtl="1">
              <a:lnSpc>
                <a:spcPts val="2000"/>
              </a:lnSpc>
              <a:buNone/>
            </a:pPr>
            <a:r>
              <a:rPr lang="ar-SA" sz="2000" dirty="0"/>
              <a:t>7- </a:t>
            </a:r>
            <a:r>
              <a:rPr lang="ar-SA" sz="2000" b="1" dirty="0"/>
              <a:t>المساعدة على تنفيذ السياسيات النقدية </a:t>
            </a:r>
            <a:r>
              <a:rPr lang="ar-SA" sz="2000" dirty="0"/>
              <a:t>من خلال البنوك المركزية باستخدام الأدوات المالية لمكافحة في التضخم أو الركود الاقتصادي.</a:t>
            </a:r>
          </a:p>
          <a:p>
            <a:pPr marL="0" indent="0" algn="just" rtl="1">
              <a:lnSpc>
                <a:spcPts val="2000"/>
              </a:lnSpc>
              <a:buNone/>
            </a:pPr>
            <a:endParaRPr lang="ar-SA" sz="1600" dirty="0"/>
          </a:p>
          <a:p>
            <a:pPr marL="0" indent="0" algn="just" rtl="1">
              <a:lnSpc>
                <a:spcPct val="150000"/>
              </a:lnSpc>
              <a:buNone/>
            </a:pPr>
            <a:r>
              <a:rPr lang="ar-SA" sz="2000" b="1" u="sng" dirty="0"/>
              <a:t>المتعاملون في السوق المالية: </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graphicFrame>
        <p:nvGraphicFramePr>
          <p:cNvPr id="5" name="Diagram 4">
            <a:extLst>
              <a:ext uri="{FF2B5EF4-FFF2-40B4-BE49-F238E27FC236}">
                <a16:creationId xmlns:a16="http://schemas.microsoft.com/office/drawing/2014/main" xmlns="" id="{8221CEC1-6570-48FD-AE7F-EC538DC32990}"/>
              </a:ext>
            </a:extLst>
          </p:cNvPr>
          <p:cNvGraphicFramePr/>
          <p:nvPr>
            <p:extLst>
              <p:ext uri="{D42A27DB-BD31-4B8C-83A1-F6EECF244321}">
                <p14:modId xmlns:p14="http://schemas.microsoft.com/office/powerpoint/2010/main" val="1379521669"/>
              </p:ext>
            </p:extLst>
          </p:nvPr>
        </p:nvGraphicFramePr>
        <p:xfrm>
          <a:off x="3598504" y="3418863"/>
          <a:ext cx="7310782" cy="29688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xmlns="" id="{492EA0DB-DA93-461A-8EBA-1AECB1090F08}"/>
              </a:ext>
            </a:extLst>
          </p:cNvPr>
          <p:cNvGraphicFramePr/>
          <p:nvPr>
            <p:extLst>
              <p:ext uri="{D42A27DB-BD31-4B8C-83A1-F6EECF244321}">
                <p14:modId xmlns:p14="http://schemas.microsoft.com/office/powerpoint/2010/main" val="670897866"/>
              </p:ext>
            </p:extLst>
          </p:nvPr>
        </p:nvGraphicFramePr>
        <p:xfrm>
          <a:off x="0" y="3374385"/>
          <a:ext cx="7310782" cy="296885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617297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a:bodyPr>
          <a:lstStyle/>
          <a:p>
            <a:pPr marL="0" indent="0" algn="just" rtl="1">
              <a:buNone/>
            </a:pPr>
            <a:r>
              <a:rPr lang="ar-SA" sz="2000" b="1" dirty="0"/>
              <a:t>أنواع الأسواق المالية:</a:t>
            </a:r>
          </a:p>
          <a:p>
            <a:pPr marL="0" indent="0" algn="just" rtl="1">
              <a:buNone/>
            </a:pPr>
            <a:r>
              <a:rPr lang="ar-SA" sz="2000" b="1" dirty="0"/>
              <a:t>1- حسب طبيعة الأوراق المالية تقسم الى:</a:t>
            </a:r>
          </a:p>
          <a:p>
            <a:pPr marL="0" indent="0" algn="just" rtl="1">
              <a:lnSpc>
                <a:spcPct val="150000"/>
              </a:lnSpc>
              <a:buNone/>
            </a:pPr>
            <a:r>
              <a:rPr lang="ar-SA" sz="2000" b="1" dirty="0"/>
              <a:t>- الأسواق الأولية </a:t>
            </a:r>
            <a:r>
              <a:rPr lang="en-US" sz="2000" b="1" dirty="0"/>
              <a:t> Primary Markets </a:t>
            </a:r>
            <a:r>
              <a:rPr lang="ar-SA" sz="2000"/>
              <a:t>ويتم وشراء </a:t>
            </a:r>
            <a:r>
              <a:rPr lang="ar-SA" sz="2000" dirty="0"/>
              <a:t>الأسهم والسندات فيها </a:t>
            </a:r>
            <a:r>
              <a:rPr lang="ar-SA" sz="2000" b="1" dirty="0"/>
              <a:t>لأول مرة</a:t>
            </a:r>
            <a:r>
              <a:rPr lang="ar-SA" sz="2000" dirty="0"/>
              <a:t>. (سوق الطروحات أو الاكتتابات)</a:t>
            </a:r>
          </a:p>
          <a:p>
            <a:pPr marL="0" indent="0" algn="just" rtl="1">
              <a:lnSpc>
                <a:spcPct val="150000"/>
              </a:lnSpc>
              <a:buNone/>
            </a:pPr>
            <a:r>
              <a:rPr lang="ar-SA" sz="2000" b="1" dirty="0"/>
              <a:t>- الأسواق الثانوية </a:t>
            </a:r>
            <a:r>
              <a:rPr lang="en-US" sz="2000" b="1" dirty="0"/>
              <a:t>Secondary Markets</a:t>
            </a:r>
            <a:r>
              <a:rPr lang="ar-SA" sz="2000" b="1" dirty="0"/>
              <a:t> </a:t>
            </a:r>
            <a:r>
              <a:rPr lang="ar-SA" sz="2000" dirty="0"/>
              <a:t>ويتم بيع وشراء الأسهم والسندات فيها التي تم التعامل بها من قبل في السوق الأولي. (سوق الأسهم السعودي </a:t>
            </a:r>
            <a:r>
              <a:rPr lang="ar-SA" sz="2000" b="1" dirty="0"/>
              <a:t>تداول </a:t>
            </a:r>
            <a:r>
              <a:rPr lang="ar-SA" sz="2000" dirty="0"/>
              <a:t>والسوق الموازي </a:t>
            </a:r>
            <a:r>
              <a:rPr lang="ar-SA" sz="2000" b="1" dirty="0"/>
              <a:t>نمو</a:t>
            </a:r>
            <a:r>
              <a:rPr lang="ar-SA" sz="2000" dirty="0"/>
              <a:t>)</a:t>
            </a:r>
            <a:endParaRPr lang="ar-SA" sz="2000" b="1" dirty="0"/>
          </a:p>
          <a:p>
            <a:pPr marL="0" indent="0" algn="just" rtl="1">
              <a:buNone/>
            </a:pPr>
            <a:r>
              <a:rPr lang="ar-SA" sz="2000" b="1" dirty="0"/>
              <a:t>2- حسب الحقوق والالتزامات تقسم الى:</a:t>
            </a:r>
          </a:p>
          <a:p>
            <a:pPr marL="0" indent="0" algn="just" rtl="1">
              <a:buNone/>
            </a:pPr>
            <a:r>
              <a:rPr lang="ar-SA" sz="2000" b="1" dirty="0"/>
              <a:t>- أسوق الدين </a:t>
            </a:r>
            <a:r>
              <a:rPr lang="en-US" sz="2000" b="1" dirty="0"/>
              <a:t> Credit Market</a:t>
            </a:r>
            <a:endParaRPr lang="ar-SA" sz="2000" dirty="0"/>
          </a:p>
          <a:p>
            <a:pPr algn="just" rtl="1">
              <a:lnSpc>
                <a:spcPts val="2000"/>
              </a:lnSpc>
              <a:buFontTx/>
              <a:buChar char="-"/>
            </a:pPr>
            <a:r>
              <a:rPr lang="ar-SA" sz="2000" b="1" dirty="0"/>
              <a:t>أسواق حقوق الملكية </a:t>
            </a:r>
            <a:r>
              <a:rPr lang="en-GB" sz="2000" b="1" dirty="0"/>
              <a:t>Equity Markets</a:t>
            </a:r>
            <a:r>
              <a:rPr lang="ar-SA" sz="2000" dirty="0"/>
              <a:t>.</a:t>
            </a:r>
            <a:endParaRPr lang="en-GB" sz="2000" dirty="0"/>
          </a:p>
          <a:p>
            <a:pPr marL="0" indent="0" algn="just" rtl="1">
              <a:lnSpc>
                <a:spcPts val="2000"/>
              </a:lnSpc>
              <a:buNone/>
            </a:pPr>
            <a:r>
              <a:rPr lang="ar-DZ" sz="2000" b="1" dirty="0"/>
              <a:t>3- حسب أسلوب التمويل تقسم الى:</a:t>
            </a:r>
          </a:p>
          <a:p>
            <a:pPr marL="0" indent="0" algn="just" rtl="1">
              <a:buNone/>
            </a:pPr>
            <a:r>
              <a:rPr lang="ar-SA" sz="2000" b="1" dirty="0"/>
              <a:t>- أسوق قروض </a:t>
            </a:r>
            <a:r>
              <a:rPr lang="en-US" sz="2000" b="1" dirty="0"/>
              <a:t> Loan Markets</a:t>
            </a:r>
            <a:endParaRPr lang="ar-SA" sz="2000" dirty="0"/>
          </a:p>
          <a:p>
            <a:pPr marL="0" indent="0" algn="just" rtl="1">
              <a:lnSpc>
                <a:spcPts val="2000"/>
              </a:lnSpc>
              <a:buNone/>
            </a:pPr>
            <a:r>
              <a:rPr lang="ar-SA" sz="2000" b="1" dirty="0"/>
              <a:t>- أسواق الأوراق المالية </a:t>
            </a:r>
            <a:r>
              <a:rPr lang="en-GB" sz="2000" b="1" dirty="0"/>
              <a:t>Stock Markets</a:t>
            </a:r>
            <a:r>
              <a:rPr lang="ar-SA" sz="2000" dirty="0"/>
              <a:t>.</a:t>
            </a:r>
          </a:p>
          <a:p>
            <a:pPr marL="0" indent="0" algn="just" rtl="1">
              <a:lnSpc>
                <a:spcPts val="2000"/>
              </a:lnSpc>
              <a:buNone/>
            </a:pPr>
            <a:endParaRPr lang="ar-SA" sz="16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4234334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lnSpcReduction="10000"/>
          </a:bodyPr>
          <a:lstStyle/>
          <a:p>
            <a:pPr marL="0" indent="0" algn="just" rtl="1">
              <a:lnSpc>
                <a:spcPct val="200000"/>
              </a:lnSpc>
              <a:buNone/>
            </a:pPr>
            <a:r>
              <a:rPr lang="ar-SA" sz="2000" b="1" dirty="0"/>
              <a:t>2- حسب الغرض من التمويل تقسم الى:</a:t>
            </a:r>
          </a:p>
          <a:p>
            <a:pPr algn="just" rtl="1">
              <a:lnSpc>
                <a:spcPct val="200000"/>
              </a:lnSpc>
              <a:buFontTx/>
              <a:buChar char="-"/>
            </a:pPr>
            <a:r>
              <a:rPr lang="ar-SA" sz="2000" b="1" dirty="0"/>
              <a:t>الأسوق النقدية </a:t>
            </a:r>
            <a:r>
              <a:rPr lang="en-US" sz="2000" b="1" dirty="0"/>
              <a:t> Money Market </a:t>
            </a:r>
            <a:r>
              <a:rPr lang="ar-SA" sz="2000" dirty="0"/>
              <a:t>ويتم التعامل بالأدوات المالية قصيرة الأجل وتحمل عدة أنواع:</a:t>
            </a:r>
          </a:p>
          <a:p>
            <a:pPr marL="342900" indent="-342900" algn="just" rtl="1">
              <a:lnSpc>
                <a:spcPct val="200000"/>
              </a:lnSpc>
              <a:buAutoNum type="arabic1Minus"/>
            </a:pPr>
            <a:r>
              <a:rPr lang="ar-SA" sz="2000" dirty="0"/>
              <a:t>أذونات الخزينة </a:t>
            </a:r>
          </a:p>
          <a:p>
            <a:pPr marL="342900" indent="-342900" algn="just" rtl="1">
              <a:lnSpc>
                <a:spcPct val="200000"/>
              </a:lnSpc>
              <a:buAutoNum type="arabic1Minus"/>
            </a:pPr>
            <a:r>
              <a:rPr lang="ar-SA" sz="2000" dirty="0"/>
              <a:t>أوراق تجارية</a:t>
            </a:r>
          </a:p>
          <a:p>
            <a:pPr marL="342900" indent="-342900" algn="just" rtl="1">
              <a:lnSpc>
                <a:spcPct val="200000"/>
              </a:lnSpc>
              <a:buAutoNum type="arabic1Minus"/>
            </a:pPr>
            <a:r>
              <a:rPr lang="ar-SA" sz="2000" dirty="0"/>
              <a:t>شهادات الإيداع المصرفية القابلة للتحويل</a:t>
            </a:r>
          </a:p>
          <a:p>
            <a:pPr marL="342900" indent="-342900" algn="just" rtl="1">
              <a:lnSpc>
                <a:spcPct val="200000"/>
              </a:lnSpc>
              <a:buAutoNum type="arabic1Minus"/>
            </a:pPr>
            <a:r>
              <a:rPr lang="ar-SA" sz="2000" dirty="0" err="1"/>
              <a:t>القبولات</a:t>
            </a:r>
            <a:r>
              <a:rPr lang="ar-SA" sz="2000" dirty="0"/>
              <a:t> المصرفية</a:t>
            </a:r>
          </a:p>
          <a:p>
            <a:pPr marL="342900" indent="-342900" algn="just" rtl="1">
              <a:lnSpc>
                <a:spcPct val="200000"/>
              </a:lnSpc>
              <a:buAutoNum type="arabic1Minus"/>
            </a:pPr>
            <a:r>
              <a:rPr lang="ar-SA" sz="2000" dirty="0"/>
              <a:t>سوق </a:t>
            </a:r>
            <a:r>
              <a:rPr lang="ar-SA" sz="2000" dirty="0" err="1"/>
              <a:t>اليورودولار</a:t>
            </a:r>
            <a:endParaRPr lang="ar-SA" sz="20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479211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880569"/>
            <a:ext cx="10515600" cy="4351338"/>
          </a:xfrm>
        </p:spPr>
        <p:txBody>
          <a:bodyPr>
            <a:normAutofit lnSpcReduction="10000"/>
          </a:bodyPr>
          <a:lstStyle/>
          <a:p>
            <a:pPr marL="0" indent="0" algn="r" rtl="1">
              <a:buNone/>
            </a:pPr>
            <a:r>
              <a:rPr lang="ar-DZ" sz="2000" b="1" dirty="0"/>
              <a:t>ماهي الإدارة المالية </a:t>
            </a:r>
            <a:r>
              <a:rPr lang="en-GB" sz="2000" b="1" dirty="0"/>
              <a:t>Financial Management</a:t>
            </a:r>
            <a:r>
              <a:rPr lang="ar-SA" sz="2000" b="1" dirty="0"/>
              <a:t>:</a:t>
            </a:r>
          </a:p>
          <a:p>
            <a:pPr marL="0" indent="0" algn="just" rtl="1">
              <a:lnSpc>
                <a:spcPct val="150000"/>
              </a:lnSpc>
              <a:buNone/>
            </a:pPr>
            <a:r>
              <a:rPr lang="ar-SA" sz="2000" dirty="0"/>
              <a:t>هي أحد المجالات الوظيفية المتخصصة والتي تندرج تحت التخصص العام لإدارة الأعمال لكن تنفرد بوجود مبادئ ونظريات مالية طورت لها من قبل علماء المالية وأخرى تم اشتقاقها من قبل علماء المحاسبة والاقتصاد والعلوم الاجتماعية الأخرى لعملية إدارة الأموال.</a:t>
            </a:r>
            <a:endParaRPr lang="ar-SA" sz="2000" b="1" dirty="0"/>
          </a:p>
          <a:p>
            <a:pPr algn="just" rtl="1">
              <a:lnSpc>
                <a:spcPct val="150000"/>
              </a:lnSpc>
            </a:pPr>
            <a:r>
              <a:rPr lang="ar-SA" sz="2000" dirty="0"/>
              <a:t>بينما تهتم </a:t>
            </a:r>
            <a:r>
              <a:rPr lang="ar-SA" sz="2000" b="1" dirty="0"/>
              <a:t>المحاسبة</a:t>
            </a:r>
            <a:r>
              <a:rPr lang="ar-SA" sz="2000" dirty="0"/>
              <a:t> بعمليات </a:t>
            </a:r>
            <a:r>
              <a:rPr lang="ar-DZ" sz="2000" dirty="0"/>
              <a:t>جمع البيانات التاريخية أو المستقبلية وتسجيلها بشكل صحيح بينما </a:t>
            </a:r>
            <a:r>
              <a:rPr lang="ar-DZ" sz="2000" b="1" dirty="0"/>
              <a:t>تهتم المالية </a:t>
            </a:r>
            <a:r>
              <a:rPr lang="ar-DZ" sz="2000" dirty="0"/>
              <a:t>بعملية تحليل ه</a:t>
            </a:r>
            <a:r>
              <a:rPr lang="ar-SA" sz="2000" dirty="0"/>
              <a:t>ذه البيانات وتحديد أثرها على سلامه مركز المنشأة المالي. </a:t>
            </a:r>
          </a:p>
          <a:p>
            <a:pPr algn="just" rtl="1">
              <a:lnSpc>
                <a:spcPct val="150000"/>
              </a:lnSpc>
            </a:pPr>
            <a:r>
              <a:rPr lang="ar-SA" sz="2000" dirty="0"/>
              <a:t>أما </a:t>
            </a:r>
            <a:r>
              <a:rPr lang="ar-SA" sz="2000" b="1" dirty="0"/>
              <a:t>الاقتصاد الكلي </a:t>
            </a:r>
            <a:r>
              <a:rPr lang="ar-SA" sz="2000" dirty="0"/>
              <a:t>فيهتم بتحليل وتوزيع الموارد ودراسة المعاملات بين أفراد المجتمع لتقدير المؤشرات الخاصة بالنمو الاقتصادي والتضخم والناتج القومي و </a:t>
            </a:r>
            <a:r>
              <a:rPr lang="ar-SA" sz="2000" b="1" dirty="0"/>
              <a:t>الاقتصاد الجزئي </a:t>
            </a:r>
            <a:r>
              <a:rPr lang="ar-SA" sz="2000" dirty="0"/>
              <a:t>يركز على عدد من النظريات الخاصة بالإنتاج والتسعير تحت افتراضات متعلقة بالسوق </a:t>
            </a:r>
            <a:r>
              <a:rPr lang="ar-SA" sz="2000" dirty="0" err="1"/>
              <a:t>والمنشأت</a:t>
            </a:r>
            <a:r>
              <a:rPr lang="ar-SA" sz="2000" dirty="0"/>
              <a:t> بينما </a:t>
            </a:r>
            <a:r>
              <a:rPr lang="ar-SA" sz="2000" b="1" dirty="0"/>
              <a:t>تهتم المالية </a:t>
            </a:r>
            <a:r>
              <a:rPr lang="ar-SA" sz="2000" dirty="0"/>
              <a:t>بدراسة انعكاسات الاقتصاد الكلي والجزئي على المركز المالي </a:t>
            </a:r>
            <a:r>
              <a:rPr lang="ar-SA" sz="2000" dirty="0" err="1"/>
              <a:t>للمنشأت</a:t>
            </a:r>
            <a:r>
              <a:rPr lang="ar-SA" sz="2000" dirty="0"/>
              <a:t>.</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425896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الثاني: البيئة المالية: الأسواق والأوراق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651461" y="1331143"/>
            <a:ext cx="10855065" cy="5101053"/>
          </a:xfrm>
        </p:spPr>
        <p:txBody>
          <a:bodyPr>
            <a:normAutofit/>
          </a:bodyPr>
          <a:lstStyle/>
          <a:p>
            <a:pPr algn="just" rtl="1">
              <a:lnSpc>
                <a:spcPct val="200000"/>
              </a:lnSpc>
              <a:buFontTx/>
              <a:buChar char="-"/>
            </a:pPr>
            <a:r>
              <a:rPr lang="ar-SA" sz="2000" b="1" dirty="0"/>
              <a:t>أسواق رأس المال </a:t>
            </a:r>
            <a:r>
              <a:rPr lang="en-US" sz="2000" b="1" dirty="0"/>
              <a:t> Capital Markets</a:t>
            </a:r>
            <a:r>
              <a:rPr lang="ar-SA" sz="2000" dirty="0"/>
              <a:t>ويتم التعامل بالأدوات المالية طويله الأجل وتحمل عدة أنواع:</a:t>
            </a:r>
          </a:p>
          <a:p>
            <a:pPr marL="342900" indent="-342900" algn="just" rtl="1">
              <a:lnSpc>
                <a:spcPct val="200000"/>
              </a:lnSpc>
              <a:buAutoNum type="arabic1Minus"/>
            </a:pPr>
            <a:r>
              <a:rPr lang="ar-SA" sz="2000" dirty="0"/>
              <a:t>سوق الأسهم</a:t>
            </a:r>
          </a:p>
          <a:p>
            <a:pPr marL="342900" indent="-342900" algn="just" rtl="1">
              <a:lnSpc>
                <a:spcPct val="200000"/>
              </a:lnSpc>
              <a:buAutoNum type="arabic1Minus"/>
            </a:pPr>
            <a:r>
              <a:rPr lang="ar-SA" sz="2000" dirty="0"/>
              <a:t>سوق السندات</a:t>
            </a:r>
          </a:p>
          <a:p>
            <a:pPr algn="just" rtl="1">
              <a:lnSpc>
                <a:spcPct val="200000"/>
              </a:lnSpc>
            </a:pPr>
            <a:r>
              <a:rPr lang="ar-SA" sz="2000" dirty="0"/>
              <a:t>يركز المستثمرين في سوق النقد على </a:t>
            </a:r>
            <a:r>
              <a:rPr lang="ar-SA" sz="2000" b="1" dirty="0"/>
              <a:t>عنصر السيولة والأمان </a:t>
            </a:r>
            <a:r>
              <a:rPr lang="ar-SA" sz="2000" dirty="0"/>
              <a:t>ويعتبر سوق أكثر </a:t>
            </a:r>
            <a:r>
              <a:rPr lang="ar-SA" sz="2000" b="1" dirty="0"/>
              <a:t>اتساعا في حجم السيولة المتداولة </a:t>
            </a:r>
            <a:r>
              <a:rPr lang="ar-SA" sz="2000" dirty="0"/>
              <a:t>لكن يعتبر </a:t>
            </a:r>
            <a:r>
              <a:rPr lang="ar-SA" sz="2000" b="1" dirty="0"/>
              <a:t>أقل تنظيما من سوق راس المال</a:t>
            </a:r>
            <a:r>
              <a:rPr lang="ar-SA" sz="2000" dirty="0"/>
              <a:t>. </a:t>
            </a:r>
          </a:p>
          <a:p>
            <a:pPr algn="just" rtl="1">
              <a:lnSpc>
                <a:spcPct val="200000"/>
              </a:lnSpc>
            </a:pPr>
            <a:r>
              <a:rPr lang="ar-SA" sz="2000" dirty="0"/>
              <a:t>يركز المستثمرين في سوق رأس المال على عنصر </a:t>
            </a:r>
            <a:r>
              <a:rPr lang="ar-SA" sz="2000" b="1" dirty="0"/>
              <a:t>العائد</a:t>
            </a:r>
            <a:r>
              <a:rPr lang="ar-SA" sz="2000" dirty="0"/>
              <a:t> ويعتبر </a:t>
            </a:r>
            <a:r>
              <a:rPr lang="ar-SA" sz="2000" b="1" dirty="0"/>
              <a:t>أقل اتساعا في حجم السيولة المتداولة </a:t>
            </a:r>
            <a:r>
              <a:rPr lang="ar-SA" sz="2000" dirty="0"/>
              <a:t>لكن يعتبر </a:t>
            </a:r>
            <a:r>
              <a:rPr lang="ar-SA" sz="2000" b="1" dirty="0"/>
              <a:t>أكثر تنظيما من سوق النق</a:t>
            </a:r>
            <a:r>
              <a:rPr lang="ar-SA" sz="2000" dirty="0"/>
              <a:t>د.</a:t>
            </a:r>
          </a:p>
          <a:p>
            <a:pPr algn="just" rtl="1">
              <a:lnSpc>
                <a:spcPct val="200000"/>
              </a:lnSpc>
            </a:pPr>
            <a:endParaRPr lang="ar-SA" sz="20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730368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2AB426CC-E974-45A3-966F-32E36C8CF6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
        <p:nvSpPr>
          <p:cNvPr id="14" name="Title 1">
            <a:extLst>
              <a:ext uri="{FF2B5EF4-FFF2-40B4-BE49-F238E27FC236}">
                <a16:creationId xmlns:a16="http://schemas.microsoft.com/office/drawing/2014/main" xmlns="" id="{5DBBB2F0-D9DF-4CA6-B477-A2C58BACE8E3}"/>
              </a:ext>
            </a:extLst>
          </p:cNvPr>
          <p:cNvSpPr>
            <a:spLocks noGrp="1"/>
          </p:cNvSpPr>
          <p:nvPr>
            <p:ph type="title"/>
          </p:nvPr>
        </p:nvSpPr>
        <p:spPr>
          <a:xfrm>
            <a:off x="571337" y="2374451"/>
            <a:ext cx="10515600" cy="1325563"/>
          </a:xfrm>
        </p:spPr>
        <p:txBody>
          <a:bodyPr/>
          <a:lstStyle/>
          <a:p>
            <a:pPr algn="ctr"/>
            <a:r>
              <a:rPr lang="ar-SA" sz="2500" b="1" dirty="0"/>
              <a:t>سبحانك اللهم وبحمدك أشهد ألا إله إلا أنت أستغفرك وأتوب إليك </a:t>
            </a:r>
            <a:endParaRPr lang="ar-SA" dirty="0"/>
          </a:p>
        </p:txBody>
      </p:sp>
    </p:spTree>
    <p:extLst>
      <p:ext uri="{BB962C8B-B14F-4D97-AF65-F5344CB8AC3E}">
        <p14:creationId xmlns:p14="http://schemas.microsoft.com/office/powerpoint/2010/main" val="3812338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401783"/>
            <a:ext cx="10515600" cy="4818491"/>
          </a:xfrm>
        </p:spPr>
        <p:txBody>
          <a:bodyPr>
            <a:normAutofit/>
          </a:bodyPr>
          <a:lstStyle/>
          <a:p>
            <a:pPr marL="0" indent="0" algn="just" rtl="1">
              <a:buNone/>
            </a:pPr>
            <a:r>
              <a:rPr lang="ar-SA" sz="2000" b="1" dirty="0"/>
              <a:t>مجالات وفروع الإدارة المالية: </a:t>
            </a:r>
          </a:p>
          <a:p>
            <a:pPr marL="0" indent="0" algn="just" rtl="1">
              <a:buNone/>
            </a:pPr>
            <a:r>
              <a:rPr lang="ar-SA" sz="2000" b="1" dirty="0"/>
              <a:t>1- المالية العامة </a:t>
            </a:r>
            <a:r>
              <a:rPr lang="en-GB" sz="2000" b="1" dirty="0"/>
              <a:t>Public Finance</a:t>
            </a:r>
            <a:endParaRPr lang="ar-SA" sz="2000" b="1" dirty="0"/>
          </a:p>
          <a:p>
            <a:pPr marL="0" indent="0" algn="just" rtl="1">
              <a:lnSpc>
                <a:spcPct val="150000"/>
              </a:lnSpc>
              <a:buNone/>
            </a:pPr>
            <a:r>
              <a:rPr lang="ar-SA" sz="2000" dirty="0"/>
              <a:t>تختص بإدارة أموال الحكومة من خلال عملية تحصيل الأموال عن طريق عدة مصادر مثل الضرائب و الرسوم وغيرها ثم عملية أنفاقها حسب إجراءات وقواعد محددة من أجل تقديم خدمات للمواطنين.</a:t>
            </a:r>
          </a:p>
          <a:p>
            <a:pPr marL="0" indent="0" algn="just" rtl="1">
              <a:buNone/>
            </a:pPr>
            <a:r>
              <a:rPr lang="ar-SA" sz="2000" b="1" dirty="0"/>
              <a:t>2- مالية الاستثمار في الأوراق المالية </a:t>
            </a:r>
            <a:r>
              <a:rPr lang="en-GB" sz="2000" b="1" dirty="0"/>
              <a:t>Investment Analysis</a:t>
            </a:r>
            <a:endParaRPr lang="ar-SA" sz="2000" b="1" dirty="0"/>
          </a:p>
          <a:p>
            <a:pPr marL="0" indent="0" algn="just" rtl="1">
              <a:lnSpc>
                <a:spcPct val="150000"/>
              </a:lnSpc>
              <a:buNone/>
            </a:pPr>
            <a:r>
              <a:rPr lang="ar-SA" sz="2000" dirty="0"/>
              <a:t>تختص بعميات الاستثمار في الأسهم والأوراق المالية وبدراسة خصائصها القانونية واستخدام وسائل متخصصة تهدف الى زيادة العائد على الاستثمار وتقليل المخاطر.</a:t>
            </a:r>
          </a:p>
          <a:p>
            <a:pPr marL="0" indent="0" algn="just" rtl="1">
              <a:buNone/>
            </a:pPr>
            <a:r>
              <a:rPr lang="ar-SA" sz="2000" b="1" dirty="0"/>
              <a:t>3- المالية الدولية </a:t>
            </a:r>
            <a:r>
              <a:rPr lang="en-GB" sz="2000" b="1" dirty="0"/>
              <a:t>International Finance</a:t>
            </a:r>
            <a:endParaRPr lang="ar-SA" sz="2000" b="1" dirty="0"/>
          </a:p>
          <a:p>
            <a:pPr marL="0" indent="0" algn="just" rtl="1">
              <a:lnSpc>
                <a:spcPct val="150000"/>
              </a:lnSpc>
              <a:buNone/>
            </a:pPr>
            <a:r>
              <a:rPr lang="ar-SA" sz="2000" dirty="0"/>
              <a:t>تختص بدراسة تدفق الأموال بين الدول وتطوير الأدوات اللازمة للتعامل مع المشاكل التي تتعلق بإدارة تلك الأموال مثل التقلبات في أسعار الصرف ونسب الفوائد ومعدلات التضخم والضرائب والقيود على العملات التي تفرضها الدول.</a:t>
            </a:r>
            <a:endParaRPr lang="ar-SA" sz="20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508180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401783"/>
            <a:ext cx="10515600" cy="4818491"/>
          </a:xfrm>
        </p:spPr>
        <p:txBody>
          <a:bodyPr>
            <a:normAutofit/>
          </a:bodyPr>
          <a:lstStyle/>
          <a:p>
            <a:pPr marL="0" indent="0" algn="just" rtl="1">
              <a:buNone/>
            </a:pPr>
            <a:r>
              <a:rPr lang="ar-SA" sz="2000" b="1" dirty="0"/>
              <a:t>4- مالية المؤسسات المالية </a:t>
            </a:r>
            <a:r>
              <a:rPr lang="en-GB" sz="2000" b="1" dirty="0"/>
              <a:t>Financial Institutions</a:t>
            </a:r>
            <a:endParaRPr lang="ar-SA" sz="2000" b="1" dirty="0"/>
          </a:p>
          <a:p>
            <a:pPr marL="0" indent="0" algn="just" rtl="1">
              <a:lnSpc>
                <a:spcPct val="150000"/>
              </a:lnSpc>
              <a:buNone/>
            </a:pPr>
            <a:r>
              <a:rPr lang="ar-SA" sz="2000" dirty="0"/>
              <a:t>تهتم بدراسة تكون رأس المال </a:t>
            </a:r>
            <a:r>
              <a:rPr lang="ar-SA" sz="2000" dirty="0" err="1"/>
              <a:t>والمنشأت</a:t>
            </a:r>
            <a:r>
              <a:rPr lang="ar-SA" sz="2000" dirty="0"/>
              <a:t> التي تقوم بوظيفة السياسة المالية والنقدية في الاقتصاد مثل البنوك التجارية وشركات التمويل و صناديق الاستثمار و أسواق النقد وأسواق رأس المال و أسواق أسعار الصرف وسوق العقار والخ. </a:t>
            </a:r>
          </a:p>
          <a:p>
            <a:pPr marL="0" indent="0" algn="just" rtl="1">
              <a:lnSpc>
                <a:spcPct val="150000"/>
              </a:lnSpc>
              <a:buNone/>
            </a:pPr>
            <a:endParaRPr lang="ar-SA" sz="2000" dirty="0"/>
          </a:p>
          <a:p>
            <a:pPr marL="0" indent="0" algn="just" rtl="1">
              <a:buNone/>
            </a:pPr>
            <a:r>
              <a:rPr lang="ar-SA" sz="2000" b="1" dirty="0"/>
              <a:t>5- الإدارة المالية للمنشأة </a:t>
            </a:r>
            <a:r>
              <a:rPr lang="en-GB" sz="2000" b="1" dirty="0"/>
              <a:t>Financial Management</a:t>
            </a:r>
            <a:endParaRPr lang="ar-SA" sz="2000" b="1" dirty="0"/>
          </a:p>
          <a:p>
            <a:pPr marL="0" indent="0" algn="just" rtl="1">
              <a:lnSpc>
                <a:spcPct val="150000"/>
              </a:lnSpc>
              <a:buNone/>
            </a:pPr>
            <a:r>
              <a:rPr lang="ar-SA" sz="2000" dirty="0"/>
              <a:t>تختص بدراسة وتطوير مجموعة من الأدوات والطرق التي تساعد إدارة المنشأة في تحديد مصادر التمويل المناسبة للاستثمار وتحديد المشروعات ذات العائد المجزي وبمخاطر مقدرة. </a:t>
            </a:r>
          </a:p>
          <a:p>
            <a:pPr marL="0" indent="0" algn="r" rtl="1">
              <a:lnSpc>
                <a:spcPct val="150000"/>
              </a:lnSpc>
              <a:buNone/>
            </a:pPr>
            <a:endParaRPr lang="ar-SA" sz="1600" dirty="0"/>
          </a:p>
          <a:p>
            <a:pPr marL="0" indent="0" algn="r" rtl="1">
              <a:lnSpc>
                <a:spcPct val="150000"/>
              </a:lnSpc>
              <a:buNone/>
            </a:pPr>
            <a:endParaRPr lang="ar-SA" sz="1600" dirty="0"/>
          </a:p>
          <a:p>
            <a:pPr marL="0" indent="0" algn="r" rtl="1">
              <a:lnSpc>
                <a:spcPct val="150000"/>
              </a:lnSpc>
              <a:buNone/>
            </a:pPr>
            <a:endParaRPr lang="ar-SA" sz="1600" dirty="0"/>
          </a:p>
          <a:p>
            <a:pPr marL="0" indent="0" algn="r" rtl="1">
              <a:lnSpc>
                <a:spcPct val="150000"/>
              </a:lnSpc>
              <a:buNone/>
            </a:pPr>
            <a:endParaRPr lang="ar-SA" sz="16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3545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331144"/>
            <a:ext cx="10515600" cy="4351338"/>
          </a:xfrm>
        </p:spPr>
        <p:txBody>
          <a:bodyPr>
            <a:normAutofit/>
          </a:bodyPr>
          <a:lstStyle/>
          <a:p>
            <a:pPr marL="0" indent="0" algn="r" rtl="1">
              <a:lnSpc>
                <a:spcPct val="150000"/>
              </a:lnSpc>
              <a:buNone/>
            </a:pPr>
            <a:r>
              <a:rPr lang="ar-SA" sz="1600" b="1" dirty="0"/>
              <a:t>التطور التاريخي لمجالات الإدارة المالية:</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graphicFrame>
        <p:nvGraphicFramePr>
          <p:cNvPr id="5" name="Diagram 4">
            <a:extLst>
              <a:ext uri="{FF2B5EF4-FFF2-40B4-BE49-F238E27FC236}">
                <a16:creationId xmlns:a16="http://schemas.microsoft.com/office/drawing/2014/main" xmlns="" id="{695E4177-6D70-4D2E-96AA-FF18F1D99A9C}"/>
              </a:ext>
            </a:extLst>
          </p:cNvPr>
          <p:cNvGraphicFramePr/>
          <p:nvPr>
            <p:extLst>
              <p:ext uri="{D42A27DB-BD31-4B8C-83A1-F6EECF244321}">
                <p14:modId xmlns:p14="http://schemas.microsoft.com/office/powerpoint/2010/main" val="1243318584"/>
              </p:ext>
            </p:extLst>
          </p:nvPr>
        </p:nvGraphicFramePr>
        <p:xfrm>
          <a:off x="386884" y="1746533"/>
          <a:ext cx="11398279" cy="44698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7179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372824" y="1331143"/>
            <a:ext cx="11192570" cy="4836005"/>
          </a:xfrm>
        </p:spPr>
        <p:txBody>
          <a:bodyPr>
            <a:normAutofit/>
          </a:bodyPr>
          <a:lstStyle/>
          <a:p>
            <a:pPr marL="0" indent="0" algn="just" rtl="1">
              <a:buNone/>
            </a:pPr>
            <a:r>
              <a:rPr lang="ar-SA" sz="1600" b="1" dirty="0"/>
              <a:t> </a:t>
            </a:r>
            <a:r>
              <a:rPr lang="ar-SA" sz="2000" b="1" dirty="0"/>
              <a:t>أهداف المنشأة:</a:t>
            </a:r>
          </a:p>
          <a:p>
            <a:pPr marL="0" indent="0" algn="just" rtl="1">
              <a:lnSpc>
                <a:spcPct val="150000"/>
              </a:lnSpc>
              <a:buNone/>
            </a:pPr>
            <a:r>
              <a:rPr lang="ar-SA" sz="2000" b="1" dirty="0" err="1"/>
              <a:t>للمنشأت</a:t>
            </a:r>
            <a:r>
              <a:rPr lang="ar-SA" sz="2000" b="1" dirty="0"/>
              <a:t> هدفين تشمل هدف تعظيم الربح </a:t>
            </a:r>
            <a:r>
              <a:rPr lang="en-GB" sz="2000" b="1" dirty="0"/>
              <a:t> </a:t>
            </a:r>
            <a:r>
              <a:rPr lang="ar-DZ" sz="2000" b="1" dirty="0"/>
              <a:t>وهدف </a:t>
            </a:r>
            <a:r>
              <a:rPr lang="ar-SA" sz="2000" b="1" dirty="0"/>
              <a:t>تعظيم الثروة</a:t>
            </a:r>
          </a:p>
          <a:p>
            <a:pPr marL="0" indent="0" algn="just" rtl="1">
              <a:lnSpc>
                <a:spcPct val="100000"/>
              </a:lnSpc>
              <a:buNone/>
            </a:pPr>
            <a:r>
              <a:rPr lang="ar-SA" sz="2000" b="1" dirty="0"/>
              <a:t>أولا: تعظيم الربح </a:t>
            </a:r>
            <a:r>
              <a:rPr lang="en-GB" sz="2000" b="1" dirty="0"/>
              <a:t>Profit Maximization :</a:t>
            </a:r>
            <a:endParaRPr lang="ar-SA" sz="2000" b="1" dirty="0"/>
          </a:p>
          <a:p>
            <a:pPr marL="0" indent="0" algn="just" rtl="1">
              <a:lnSpc>
                <a:spcPct val="100000"/>
              </a:lnSpc>
              <a:buNone/>
            </a:pPr>
            <a:r>
              <a:rPr lang="ar-SA" sz="2000" dirty="0"/>
              <a:t>ينظر دائما لهدف تعظيم الربح على أنه الهدف الأساسي للمنشأة ويتم النظر الية من زاويتين: </a:t>
            </a:r>
          </a:p>
          <a:p>
            <a:pPr marL="0" indent="0" algn="just" rtl="1">
              <a:lnSpc>
                <a:spcPct val="150000"/>
              </a:lnSpc>
              <a:buNone/>
            </a:pPr>
            <a:r>
              <a:rPr lang="ar-SA" sz="2000" dirty="0"/>
              <a:t>1- من زاوية المساهمين وذلك من خلال تعظيم التوزيعات السنوية وارتفاع القيمة السوقية للمنشأة.</a:t>
            </a:r>
          </a:p>
          <a:p>
            <a:pPr marL="0" indent="0" algn="just" rtl="1">
              <a:lnSpc>
                <a:spcPct val="150000"/>
              </a:lnSpc>
              <a:buNone/>
            </a:pPr>
            <a:r>
              <a:rPr lang="ar-SA" sz="2000" dirty="0"/>
              <a:t>2- من زاوية منشأة الأعمال من خلال زيادة المخرجات عن المدخلات وهو ما يعبر عنه بالكفاءة الاقتصادية. </a:t>
            </a:r>
          </a:p>
          <a:p>
            <a:pPr marL="0" indent="0" algn="just" rtl="1">
              <a:lnSpc>
                <a:spcPct val="150000"/>
              </a:lnSpc>
              <a:buNone/>
            </a:pPr>
            <a:r>
              <a:rPr lang="ar-SA" sz="2000" dirty="0"/>
              <a:t> </a:t>
            </a:r>
            <a:r>
              <a:rPr lang="ar-SA" sz="2000" b="1" dirty="0"/>
              <a:t>انتقادات لمفهوم تعظيم الربح:</a:t>
            </a:r>
          </a:p>
          <a:p>
            <a:pPr marL="0" indent="0" algn="just" rtl="1">
              <a:lnSpc>
                <a:spcPct val="150000"/>
              </a:lnSpc>
              <a:buNone/>
            </a:pPr>
            <a:r>
              <a:rPr lang="ar-SA" sz="2000" b="1" dirty="0"/>
              <a:t>1- تعدد مفاهيم الربحية  مثال؟ </a:t>
            </a:r>
            <a:r>
              <a:rPr lang="ar-SA" sz="2000" dirty="0"/>
              <a:t>ربحية طويلة أو قصيرة الأجل</a:t>
            </a:r>
          </a:p>
          <a:p>
            <a:pPr marL="0" indent="0" algn="just" rtl="1">
              <a:lnSpc>
                <a:spcPct val="150000"/>
              </a:lnSpc>
              <a:buNone/>
            </a:pPr>
            <a:r>
              <a:rPr lang="ar-SA" sz="2000" b="1" dirty="0"/>
              <a:t>2- يتجاهل نظرية القيمة الزمنية للنقود مثال</a:t>
            </a:r>
            <a:r>
              <a:rPr lang="ar-SA" sz="2000" dirty="0"/>
              <a:t>؟ تجاهل تأثير التضخم على القوة الشرائية للريال السعودي الأن وبعد 3 سنوات</a:t>
            </a:r>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3396934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372824" y="1331143"/>
            <a:ext cx="11192570" cy="4836005"/>
          </a:xfrm>
        </p:spPr>
        <p:txBody>
          <a:bodyPr>
            <a:normAutofit fontScale="92500" lnSpcReduction="20000"/>
          </a:bodyPr>
          <a:lstStyle/>
          <a:p>
            <a:pPr marL="0" indent="0" algn="just" rtl="1">
              <a:lnSpc>
                <a:spcPct val="150000"/>
              </a:lnSpc>
              <a:buNone/>
            </a:pPr>
            <a:r>
              <a:rPr lang="ar-SA" sz="2200" b="1" dirty="0"/>
              <a:t>3-</a:t>
            </a:r>
            <a:r>
              <a:rPr lang="ar-SA" sz="2200" dirty="0"/>
              <a:t> </a:t>
            </a:r>
            <a:r>
              <a:rPr lang="ar-SA" sz="2200" b="1" dirty="0"/>
              <a:t>يتجاهل عنصر المخاطرة مثال؟ </a:t>
            </a:r>
            <a:r>
              <a:rPr lang="ar-SA" sz="2200" dirty="0"/>
              <a:t>ربح عالي ومخاطرة عالية والنقيض</a:t>
            </a:r>
          </a:p>
          <a:p>
            <a:pPr marL="0" indent="0" algn="just" rtl="1">
              <a:lnSpc>
                <a:spcPct val="150000"/>
              </a:lnSpc>
              <a:buNone/>
            </a:pPr>
            <a:r>
              <a:rPr lang="ar-SA" sz="2200" b="1" dirty="0"/>
              <a:t>4- يتجاهل بعض الجوانب التي تتعلق بسياسة المنشأة مثال؟ </a:t>
            </a:r>
            <a:r>
              <a:rPr lang="ar-SA" sz="2200" dirty="0"/>
              <a:t>التركيز على النمو الكبير في المبيعات مع اهمال تدني الأرباح على المدى القصير لتعزيز المركز التنافسي للمنشأة </a:t>
            </a:r>
            <a:r>
              <a:rPr lang="en-GB" sz="2200" b="1" dirty="0"/>
              <a:t>UBER</a:t>
            </a:r>
            <a:endParaRPr lang="ar-SA" sz="2200" b="1" dirty="0"/>
          </a:p>
          <a:p>
            <a:pPr marL="0" indent="0" algn="just" rtl="1">
              <a:lnSpc>
                <a:spcPct val="150000"/>
              </a:lnSpc>
              <a:buNone/>
            </a:pPr>
            <a:r>
              <a:rPr lang="ar-SA" sz="2200" b="1" dirty="0"/>
              <a:t>ثانيا: تعظيم الثروة</a:t>
            </a:r>
            <a:r>
              <a:rPr lang="en-GB" sz="2200" b="1" dirty="0"/>
              <a:t>Wealth Maximization  </a:t>
            </a:r>
            <a:r>
              <a:rPr lang="ar-DZ" sz="2200" b="1" dirty="0"/>
              <a:t>:</a:t>
            </a:r>
            <a:endParaRPr lang="ar-SA" sz="2200" b="1" dirty="0"/>
          </a:p>
          <a:p>
            <a:pPr marL="0" indent="0" algn="just" rtl="1">
              <a:lnSpc>
                <a:spcPct val="150000"/>
              </a:lnSpc>
              <a:buNone/>
            </a:pPr>
            <a:r>
              <a:rPr lang="ar-SA" sz="2200" dirty="0"/>
              <a:t>يهدف الى تعظيم ثروة الملاك من خلال زيادة القيمة السوقية لأسهم المنشأة على المدى الطويل في الأغلب بعد الأخذ في الاعتبار خصم عنصر الزمن والمخاطرة. </a:t>
            </a:r>
          </a:p>
          <a:p>
            <a:pPr marL="0" indent="0" algn="just" rtl="1">
              <a:lnSpc>
                <a:spcPct val="100000"/>
              </a:lnSpc>
              <a:buNone/>
            </a:pPr>
            <a:endParaRPr lang="ar-SA" sz="2200" b="1" dirty="0"/>
          </a:p>
          <a:p>
            <a:pPr marL="0" indent="0" algn="just" rtl="1">
              <a:lnSpc>
                <a:spcPct val="150000"/>
              </a:lnSpc>
              <a:buNone/>
            </a:pPr>
            <a:r>
              <a:rPr lang="ar-SA" sz="2200" b="1" dirty="0"/>
              <a:t>مدخل العلاقة بين الربح والمخاطرة: </a:t>
            </a:r>
          </a:p>
          <a:p>
            <a:pPr marL="0" indent="0" algn="just" rtl="1">
              <a:lnSpc>
                <a:spcPct val="150000"/>
              </a:lnSpc>
              <a:buNone/>
            </a:pPr>
            <a:r>
              <a:rPr lang="ar-SA" sz="2200" dirty="0"/>
              <a:t>يعتمد هذا المدخل على دور الإدارة المالية بالموازنة بتحقيق عائد مناسب عند مستوى معين من المخاطرة ولذلك على المدير المالي أن يأخذ بالاعتبار الأهداف التالية:</a:t>
            </a:r>
          </a:p>
          <a:p>
            <a:pPr marL="0" indent="0" algn="just" rtl="1">
              <a:lnSpc>
                <a:spcPct val="150000"/>
              </a:lnSpc>
              <a:buNone/>
            </a:pPr>
            <a:endParaRPr lang="en-GB" sz="20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11400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331143"/>
            <a:ext cx="10515600" cy="4836005"/>
          </a:xfrm>
        </p:spPr>
        <p:txBody>
          <a:bodyPr>
            <a:normAutofit/>
          </a:bodyPr>
          <a:lstStyle/>
          <a:p>
            <a:pPr marL="0" indent="0" algn="r" rtl="1">
              <a:lnSpc>
                <a:spcPct val="150000"/>
              </a:lnSpc>
              <a:buNone/>
            </a:pPr>
            <a:r>
              <a:rPr lang="ar-SA" sz="2000" dirty="0"/>
              <a:t>1</a:t>
            </a:r>
            <a:r>
              <a:rPr lang="ar-SA" sz="2000" b="1" dirty="0"/>
              <a:t>- تحقيق الربح </a:t>
            </a:r>
            <a:r>
              <a:rPr lang="ar-SA" sz="2000" dirty="0"/>
              <a:t>يجب أن ينصب على تحقيق أعلى ربح في المدى الطويل كهدف رئيسي و ثانوي للمدى القصير.</a:t>
            </a:r>
          </a:p>
          <a:p>
            <a:pPr marL="0" indent="0" algn="r" rtl="1">
              <a:lnSpc>
                <a:spcPct val="150000"/>
              </a:lnSpc>
              <a:buNone/>
            </a:pPr>
            <a:r>
              <a:rPr lang="ar-SA" sz="2000" dirty="0"/>
              <a:t>2</a:t>
            </a:r>
            <a:r>
              <a:rPr lang="ar-SA" sz="2000" b="1" dirty="0"/>
              <a:t>- تقليل المخاطرة </a:t>
            </a:r>
            <a:r>
              <a:rPr lang="ar-SA" sz="2000" dirty="0"/>
              <a:t>من خلال تفادي الانخراط في مخاطر غير ضرورية.</a:t>
            </a:r>
          </a:p>
          <a:p>
            <a:pPr marL="0" indent="0" algn="r" rtl="1">
              <a:lnSpc>
                <a:spcPct val="150000"/>
              </a:lnSpc>
              <a:buNone/>
            </a:pPr>
            <a:r>
              <a:rPr lang="ar-SA" sz="2000" dirty="0"/>
              <a:t>3- </a:t>
            </a:r>
            <a:r>
              <a:rPr lang="ar-SA" sz="2000" b="1" dirty="0"/>
              <a:t>تحقيق المرونة </a:t>
            </a:r>
            <a:r>
              <a:rPr lang="ar-SA" sz="2000" dirty="0"/>
              <a:t>من خلال المقدرة على أعادة توزيع مواردها من دون مشاكل كبيرة.</a:t>
            </a:r>
          </a:p>
          <a:p>
            <a:pPr marL="0" indent="0" algn="r" rtl="1">
              <a:lnSpc>
                <a:spcPct val="150000"/>
              </a:lnSpc>
              <a:buNone/>
            </a:pPr>
            <a:endParaRPr lang="ar-SA" sz="2000" dirty="0"/>
          </a:p>
          <a:p>
            <a:pPr marL="0" indent="0" algn="r" rtl="1">
              <a:lnSpc>
                <a:spcPct val="150000"/>
              </a:lnSpc>
              <a:buNone/>
            </a:pPr>
            <a:r>
              <a:rPr lang="ar-SA" sz="2000" b="1" dirty="0"/>
              <a:t>مدخل العلاقة بين السيولة والربحية: </a:t>
            </a:r>
          </a:p>
          <a:p>
            <a:pPr marL="0" indent="0" algn="just" rtl="1">
              <a:lnSpc>
                <a:spcPct val="150000"/>
              </a:lnSpc>
              <a:buNone/>
            </a:pPr>
            <a:r>
              <a:rPr lang="ar-SA" sz="2000" dirty="0"/>
              <a:t>يعتمد هذا المدخل على دور الإدارة المالية بالموازنة بتحقيق عائد مناسب عند مستوى معين من السيولة يمكن المنشأة من الاحتفاظ برصيد كافي يمكنها من الوفاء بالتزاماتها في أي وقت دون مشاكل.</a:t>
            </a:r>
          </a:p>
          <a:p>
            <a:pPr marL="0" indent="0" algn="r" rtl="1">
              <a:lnSpc>
                <a:spcPct val="150000"/>
              </a:lnSpc>
              <a:buNone/>
            </a:pPr>
            <a:endParaRPr lang="ar-SA" sz="2000"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1719834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3A3398-E4D3-4B54-9207-87E4EDCF133A}"/>
              </a:ext>
            </a:extLst>
          </p:cNvPr>
          <p:cNvSpPr>
            <a:spLocks noGrp="1"/>
          </p:cNvSpPr>
          <p:nvPr>
            <p:ph type="title"/>
          </p:nvPr>
        </p:nvSpPr>
        <p:spPr>
          <a:xfrm>
            <a:off x="838200" y="690851"/>
            <a:ext cx="10515600" cy="1063380"/>
          </a:xfrm>
        </p:spPr>
        <p:txBody>
          <a:bodyPr/>
          <a:lstStyle/>
          <a:p>
            <a:pPr algn="ctr"/>
            <a:r>
              <a:rPr lang="ar-SA" sz="2500" b="1" dirty="0"/>
              <a:t>الفصل الأول: لمحة عامة عن الإدارة المالية</a:t>
            </a:r>
            <a:r>
              <a:rPr lang="en-US" b="1" dirty="0">
                <a:latin typeface="Times New Roman" panose="02020603050405020304" pitchFamily="18" charset="0"/>
                <a:ea typeface="Times New Roman" panose="02020603050405020304" pitchFamily="18" charset="0"/>
              </a:rPr>
              <a:t/>
            </a:r>
            <a:br>
              <a:rPr lang="en-US" b="1" dirty="0">
                <a:latin typeface="Times New Roman" panose="02020603050405020304" pitchFamily="18" charset="0"/>
                <a:ea typeface="Times New Roman" panose="02020603050405020304" pitchFamily="18" charset="0"/>
              </a:rPr>
            </a:br>
            <a:endParaRPr lang="ar-SA" dirty="0"/>
          </a:p>
        </p:txBody>
      </p:sp>
      <p:sp>
        <p:nvSpPr>
          <p:cNvPr id="3" name="Content Placeholder 2">
            <a:extLst>
              <a:ext uri="{FF2B5EF4-FFF2-40B4-BE49-F238E27FC236}">
                <a16:creationId xmlns:a16="http://schemas.microsoft.com/office/drawing/2014/main" xmlns="" id="{9223C640-419D-4426-B1E8-697CFA3F2BA6}"/>
              </a:ext>
            </a:extLst>
          </p:cNvPr>
          <p:cNvSpPr>
            <a:spLocks noGrp="1"/>
          </p:cNvSpPr>
          <p:nvPr>
            <p:ph idx="1"/>
          </p:nvPr>
        </p:nvSpPr>
        <p:spPr>
          <a:xfrm>
            <a:off x="838200" y="1331143"/>
            <a:ext cx="10515600" cy="4836005"/>
          </a:xfrm>
        </p:spPr>
        <p:txBody>
          <a:bodyPr>
            <a:normAutofit/>
          </a:bodyPr>
          <a:lstStyle/>
          <a:p>
            <a:pPr marL="0" indent="0" algn="r" rtl="1">
              <a:lnSpc>
                <a:spcPct val="150000"/>
              </a:lnSpc>
              <a:buNone/>
            </a:pPr>
            <a:r>
              <a:rPr lang="ar-SA" sz="2000" b="1" dirty="0"/>
              <a:t>وظائف وقرارات الإدارة المالية المتعلقة بالسيولة والربحية:</a:t>
            </a:r>
          </a:p>
          <a:p>
            <a:pPr marL="0" indent="0" algn="r" rtl="1">
              <a:lnSpc>
                <a:spcPct val="150000"/>
              </a:lnSpc>
              <a:buNone/>
            </a:pPr>
            <a:r>
              <a:rPr lang="ar-SA" sz="2000" dirty="0"/>
              <a:t>1</a:t>
            </a:r>
            <a:r>
              <a:rPr lang="ar-SA" sz="2000" b="1" dirty="0"/>
              <a:t>- التنبؤ بالتدفقات النقدية </a:t>
            </a:r>
          </a:p>
          <a:p>
            <a:pPr marL="0" indent="0" algn="r" rtl="1">
              <a:lnSpc>
                <a:spcPct val="150000"/>
              </a:lnSpc>
              <a:buNone/>
            </a:pPr>
            <a:r>
              <a:rPr lang="ar-SA" sz="2000" dirty="0"/>
              <a:t>2</a:t>
            </a:r>
            <a:r>
              <a:rPr lang="ar-SA" sz="2000" b="1" dirty="0"/>
              <a:t>- تدبير الأموال </a:t>
            </a:r>
          </a:p>
          <a:p>
            <a:pPr marL="0" indent="0" algn="r" rtl="1">
              <a:lnSpc>
                <a:spcPct val="150000"/>
              </a:lnSpc>
              <a:buNone/>
            </a:pPr>
            <a:r>
              <a:rPr lang="ar-SA" sz="2000" dirty="0"/>
              <a:t>3- </a:t>
            </a:r>
            <a:r>
              <a:rPr lang="ar-SA" sz="2000" b="1" dirty="0"/>
              <a:t>إدارة تدفق الأموال داخل المنشأة </a:t>
            </a:r>
          </a:p>
          <a:p>
            <a:pPr marL="0" indent="0" algn="r" rtl="1">
              <a:lnSpc>
                <a:spcPct val="150000"/>
              </a:lnSpc>
              <a:buNone/>
            </a:pPr>
            <a:r>
              <a:rPr lang="ar-SA" sz="2000" dirty="0"/>
              <a:t>4- </a:t>
            </a:r>
            <a:r>
              <a:rPr lang="ar-SA" sz="2000" b="1" dirty="0"/>
              <a:t>الرقابة على التكاليف</a:t>
            </a:r>
          </a:p>
          <a:p>
            <a:pPr marL="0" indent="0" algn="r" rtl="1">
              <a:lnSpc>
                <a:spcPct val="150000"/>
              </a:lnSpc>
              <a:buNone/>
            </a:pPr>
            <a:r>
              <a:rPr lang="ar-SA" sz="2000" b="1" dirty="0"/>
              <a:t>5- التسعير </a:t>
            </a:r>
          </a:p>
          <a:p>
            <a:pPr marL="0" indent="0" algn="r" rtl="1">
              <a:lnSpc>
                <a:spcPct val="150000"/>
              </a:lnSpc>
              <a:buNone/>
            </a:pPr>
            <a:r>
              <a:rPr lang="ar-SA" sz="2000" b="1" dirty="0"/>
              <a:t>6- التنبؤ بالأرباح</a:t>
            </a:r>
          </a:p>
          <a:p>
            <a:pPr marL="0" indent="0" algn="r" rtl="1">
              <a:lnSpc>
                <a:spcPct val="150000"/>
              </a:lnSpc>
              <a:buNone/>
            </a:pPr>
            <a:r>
              <a:rPr lang="ar-SA" sz="2000" b="1" dirty="0"/>
              <a:t>7- قياس العائد المطلوب وتكلفة رأس المال</a:t>
            </a:r>
          </a:p>
          <a:p>
            <a:pPr marL="0" indent="0" algn="r" rtl="1">
              <a:lnSpc>
                <a:spcPct val="150000"/>
              </a:lnSpc>
              <a:buNone/>
            </a:pPr>
            <a:endParaRPr lang="ar-SA" sz="1600" b="1" dirty="0"/>
          </a:p>
        </p:txBody>
      </p:sp>
      <p:pic>
        <p:nvPicPr>
          <p:cNvPr id="4" name="Picture 3">
            <a:extLst>
              <a:ext uri="{FF2B5EF4-FFF2-40B4-BE49-F238E27FC236}">
                <a16:creationId xmlns:a16="http://schemas.microsoft.com/office/drawing/2014/main" xmlns="" id="{0DAA33AB-041E-4D00-AE63-3F960A80E9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0" y="164828"/>
            <a:ext cx="1753725" cy="1055682"/>
          </a:xfrm>
          <a:prstGeom prst="rect">
            <a:avLst/>
          </a:prstGeom>
          <a:ln>
            <a:noFill/>
          </a:ln>
          <a:effectLst>
            <a:softEdge rad="112500"/>
          </a:effectLst>
        </p:spPr>
      </p:pic>
    </p:spTree>
    <p:extLst>
      <p:ext uri="{BB962C8B-B14F-4D97-AF65-F5344CB8AC3E}">
        <p14:creationId xmlns:p14="http://schemas.microsoft.com/office/powerpoint/2010/main" val="543614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TotalTime>
  <Words>1891</Words>
  <Application>Microsoft Office PowerPoint</Application>
  <PresentationFormat>مخصص</PresentationFormat>
  <Paragraphs>167</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Office Theme</vt:lpstr>
      <vt:lpstr>بسم الله الرحمن الرحيم</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الأول: لمحة عامة عن الإدارة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الفصل الثاني: البيئة المالية: الأسواق والأوراق المالية </vt:lpstr>
      <vt:lpstr>سبحانك اللهم وبحمدك أشهد ألا إله إلا أنت أستغفرك وأتوب إليك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Manal Mohammed S Alidarous</dc:creator>
  <cp:lastModifiedBy>tu</cp:lastModifiedBy>
  <cp:revision>205</cp:revision>
  <dcterms:created xsi:type="dcterms:W3CDTF">2019-09-04T16:10:30Z</dcterms:created>
  <dcterms:modified xsi:type="dcterms:W3CDTF">2020-02-19T16:31:28Z</dcterms:modified>
</cp:coreProperties>
</file>