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69" r:id="rId1"/>
  </p:sldMasterIdLst>
  <p:sldIdLst>
    <p:sldId id="257" r:id="rId2"/>
    <p:sldId id="844" r:id="rId3"/>
    <p:sldId id="892" r:id="rId4"/>
    <p:sldId id="891" r:id="rId5"/>
    <p:sldId id="872" r:id="rId6"/>
    <p:sldId id="855" r:id="rId7"/>
    <p:sldId id="812" r:id="rId8"/>
    <p:sldId id="870" r:id="rId9"/>
    <p:sldId id="890" r:id="rId10"/>
  </p:sldIdLst>
  <p:sldSz cx="9144000" cy="6858000" type="screen4x3"/>
  <p:notesSz cx="6858000" cy="9144000"/>
  <p:defaultTextStyle>
    <a:defPPr>
      <a:defRPr lang="ar-SA"/>
    </a:defPPr>
    <a:lvl1pPr algn="r" rtl="1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r" rtl="1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r" rtl="1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r" rtl="1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r" rtl="1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r" defTabSz="914400" rtl="1" eaLnBrk="1" latinLnBrk="0" hangingPunct="1">
      <a:defRPr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r" defTabSz="914400" rtl="1" eaLnBrk="1" latinLnBrk="0" hangingPunct="1">
      <a:defRPr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r" defTabSz="914400" rtl="1" eaLnBrk="1" latinLnBrk="0" hangingPunct="1">
      <a:defRPr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r" defTabSz="914400" rtl="1" eaLnBrk="1" latinLnBrk="0" hangingPunct="1">
      <a:defRPr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A6B18"/>
    <a:srgbClr val="FFFFCC"/>
    <a:srgbClr val="FF0066"/>
    <a:srgbClr val="FF99FF"/>
    <a:srgbClr val="FFFFFF"/>
    <a:srgbClr val="FFFF00"/>
    <a:srgbClr val="99000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8527" autoAdjust="0"/>
    <p:restoredTop sz="94575" autoAdjust="0"/>
  </p:normalViewPr>
  <p:slideViewPr>
    <p:cSldViewPr>
      <p:cViewPr varScale="1">
        <p:scale>
          <a:sx n="73" d="100"/>
          <a:sy n="73" d="100"/>
        </p:scale>
        <p:origin x="1853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8A72B6-2C91-4161-8A66-74BD03456C73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circl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E91903-8C21-4B8C-914B-9510AE48C744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circl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C2AB68-D359-45CC-8E38-56470A206DD8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circl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AndTx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740008-106C-471E-8AED-27D199750A5B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67168"/>
      </p:ext>
    </p:extLst>
  </p:cSld>
  <p:clrMapOvr>
    <a:masterClrMapping/>
  </p:clrMapOvr>
  <p:transition spd="slow">
    <p:circl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F3180B-B762-4383-A797-9CD68E52DC08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circl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A06FAB-E83C-4596-9283-7CEBA5757C71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circl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9C80D3-AF74-4241-990D-3D6B07FDD82A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circl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494012-D03B-4BBB-94DA-ABC3D5F03F3A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circl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7B051D-4A9F-4301-B545-E2B34A00AF03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circl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30CFFD-B3A5-46AF-AA73-A883430DCF33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circl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E5B137-542C-4762-BE46-641677AA6E9B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circl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>
              <a:defRPr/>
            </a:pPr>
            <a:fld id="{716533EB-89EA-45AE-BCEE-94707DE26A49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circl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8B866024-A6CF-471D-8FE9-00844571AB47}" type="slidenum">
              <a:rPr lang="ar-SA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71" r:id="rId2"/>
    <p:sldLayoutId id="2147483772" r:id="rId3"/>
    <p:sldLayoutId id="2147483773" r:id="rId4"/>
    <p:sldLayoutId id="2147483774" r:id="rId5"/>
    <p:sldLayoutId id="2147483775" r:id="rId6"/>
    <p:sldLayoutId id="2147483776" r:id="rId7"/>
    <p:sldLayoutId id="2147483777" r:id="rId8"/>
    <p:sldLayoutId id="2147483778" r:id="rId9"/>
    <p:sldLayoutId id="2147483779" r:id="rId10"/>
    <p:sldLayoutId id="2147483780" r:id="rId11"/>
    <p:sldLayoutId id="2147483781" r:id="rId12"/>
  </p:sldLayoutIdLst>
  <p:transition spd="slow">
    <p:circle/>
  </p:transition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4" descr="رخام بني"/>
          <p:cNvSpPr>
            <a:spLocks noGrp="1" noChangeArrowheads="1"/>
          </p:cNvSpPr>
          <p:nvPr>
            <p:ph type="title"/>
          </p:nvPr>
        </p:nvSpPr>
        <p:spPr>
          <a:xfrm>
            <a:off x="1259632" y="620688"/>
            <a:ext cx="6697662" cy="1584176"/>
          </a:xfrm>
          <a:noFill/>
          <a:effectLst/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ar-SA" sz="540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الباب السابع </a:t>
            </a:r>
            <a:br>
              <a:rPr lang="ar-SA" sz="5400" b="1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ar-SA" sz="5400" u="sng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الأيض</a:t>
            </a:r>
            <a:r>
              <a:rPr lang="ar-SA" sz="5400" b="1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5400" b="1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Metabolism</a:t>
            </a:r>
          </a:p>
        </p:txBody>
      </p:sp>
      <p:sp>
        <p:nvSpPr>
          <p:cNvPr id="3075" name="Rectangle 6"/>
          <p:cNvSpPr>
            <a:spLocks noGrp="1" noChangeArrowheads="1"/>
          </p:cNvSpPr>
          <p:nvPr>
            <p:ph sz="half" idx="1"/>
          </p:nvPr>
        </p:nvSpPr>
        <p:spPr>
          <a:xfrm>
            <a:off x="4716462" y="2854325"/>
            <a:ext cx="3311921" cy="2879725"/>
          </a:xfrm>
        </p:spPr>
        <p:txBody>
          <a:bodyPr>
            <a:normAutofit/>
          </a:bodyPr>
          <a:lstStyle/>
          <a:p>
            <a:pPr>
              <a:buClrTx/>
            </a:pPr>
            <a:r>
              <a:rPr lang="ar-SA" sz="4400" b="1" dirty="0"/>
              <a:t>مقدمة</a:t>
            </a:r>
          </a:p>
          <a:p>
            <a:pPr>
              <a:buClrTx/>
            </a:pPr>
            <a:r>
              <a:rPr lang="ar-SA" sz="4400" b="1" dirty="0"/>
              <a:t>البناء </a:t>
            </a:r>
          </a:p>
          <a:p>
            <a:pPr>
              <a:buClrTx/>
            </a:pPr>
            <a:endParaRPr lang="ar-SA" sz="1600" b="1" dirty="0"/>
          </a:p>
          <a:p>
            <a:pPr>
              <a:buClrTx/>
            </a:pPr>
            <a:r>
              <a:rPr lang="ar-SA" sz="4400" b="1" dirty="0"/>
              <a:t>الهدم</a:t>
            </a:r>
          </a:p>
          <a:p>
            <a:pPr>
              <a:buClrTx/>
            </a:pPr>
            <a:endParaRPr lang="ar-SA" sz="3600" b="1" dirty="0"/>
          </a:p>
          <a:p>
            <a:pPr>
              <a:buClrTx/>
            </a:pPr>
            <a:endParaRPr lang="en-US" b="1" dirty="0"/>
          </a:p>
        </p:txBody>
      </p:sp>
    </p:spTree>
  </p:cSld>
  <p:clrMapOvr>
    <a:masterClrMapping/>
  </p:clrMapOvr>
  <p:transition spd="med">
    <p:diamond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1554" name="Rectangle 2"/>
          <p:cNvSpPr>
            <a:spLocks noGrp="1" noChangeArrowheads="1"/>
          </p:cNvSpPr>
          <p:nvPr>
            <p:ph type="title"/>
          </p:nvPr>
        </p:nvSpPr>
        <p:spPr>
          <a:xfrm>
            <a:off x="1155700" y="116632"/>
            <a:ext cx="7345363" cy="1008111"/>
          </a:xfrm>
          <a:solidFill>
            <a:schemeClr val="bg1">
              <a:alpha val="44000"/>
            </a:schemeClr>
          </a:solidFill>
          <a:ln>
            <a:solidFill>
              <a:schemeClr val="tx1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107763" dir="81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ar-SA" sz="40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مقدمة عن الأيض</a:t>
            </a:r>
            <a:r>
              <a:rPr lang="ar-SA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Metabolism</a:t>
            </a:r>
            <a:r>
              <a:rPr lang="ar-SA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4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01" name="Rectangle 18"/>
          <p:cNvSpPr>
            <a:spLocks noGrp="1" noChangeArrowheads="1"/>
          </p:cNvSpPr>
          <p:nvPr>
            <p:ph idx="1"/>
          </p:nvPr>
        </p:nvSpPr>
        <p:spPr>
          <a:xfrm>
            <a:off x="251520" y="1076376"/>
            <a:ext cx="8640960" cy="2595582"/>
          </a:xfrm>
          <a:noFill/>
        </p:spPr>
        <p:txBody>
          <a:bodyPr>
            <a:noAutofit/>
          </a:bodyPr>
          <a:lstStyle/>
          <a:p>
            <a:pPr algn="justLow" eaLnBrk="1" hangingPunct="1">
              <a:spcBef>
                <a:spcPts val="0"/>
              </a:spcBef>
              <a:buClrTx/>
              <a:buSzPct val="100000"/>
              <a:buFont typeface="Constantia" pitchFamily="18" charset="0"/>
              <a:buChar char="•"/>
            </a:pPr>
            <a:r>
              <a:rPr lang="ar-S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هو مجموعة العمليات الكيماوية التي تحدث في الكائن الحي عقب التغذية لتوفير المركبات الضرورية لبناء الجسم والحصول على الطاقة اللازمة للقيام بالأنشطة الحيوية المختلفة. وينقسم الايض إلى نوعين من التفاعلات هما: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Low" eaLnBrk="1" hangingPunct="1">
              <a:spcBef>
                <a:spcPts val="0"/>
              </a:spcBef>
              <a:buClrTx/>
              <a:buSzPct val="100000"/>
              <a:buNone/>
            </a:pPr>
            <a:r>
              <a:rPr lang="ar-EG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1-</a:t>
            </a:r>
            <a:r>
              <a:rPr lang="ar-EG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-S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-SA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الابتناء</a:t>
            </a:r>
            <a:r>
              <a:rPr lang="ar-S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(البناء</a:t>
            </a:r>
            <a:r>
              <a:rPr lang="ar-SA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ar-S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ar-EG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Low" eaLnBrk="1" hangingPunct="1">
              <a:spcBef>
                <a:spcPts val="0"/>
              </a:spcBef>
              <a:buClrTx/>
              <a:buSzPct val="100000"/>
              <a:buNone/>
            </a:pPr>
            <a:r>
              <a:rPr lang="ar-EG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2- </a:t>
            </a:r>
            <a:r>
              <a:rPr lang="ar-S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الانتقاض (الهدم) 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circl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094A47-7E8C-427E-8F26-659DF8795F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260648"/>
            <a:ext cx="8784976" cy="6063952"/>
          </a:xfrm>
        </p:spPr>
        <p:txBody>
          <a:bodyPr>
            <a:normAutofit/>
          </a:bodyPr>
          <a:lstStyle/>
          <a:p>
            <a:pPr marL="0" lvl="0" indent="0" algn="just">
              <a:spcBef>
                <a:spcPts val="0"/>
              </a:spcBef>
              <a:buNone/>
            </a:pPr>
            <a:r>
              <a:rPr lang="ar-EG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1- </a:t>
            </a:r>
            <a:r>
              <a:rPr lang="ar-SA" sz="3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الابتناء:</a:t>
            </a:r>
          </a:p>
          <a:p>
            <a:pPr marL="231775" lvl="0" indent="-231775" algn="just">
              <a:spcBef>
                <a:spcPts val="0"/>
              </a:spcBef>
              <a:buFont typeface="Arial" pitchFamily="34" charset="0"/>
              <a:buChar char="•"/>
            </a:pPr>
            <a:r>
              <a:rPr lang="ar-S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هو كل العمليات الأيضية المؤدية إلى تكوين المركبات العضوية المعقدة مثل الكربوهيدرات والدهون والبروتينات والأحماض النووية من مركبات بسيطة مثل ثاني أكسيد الكربون والماء واختزان الطاقة في هذه المركبات المعقدة.</a:t>
            </a:r>
          </a:p>
          <a:p>
            <a:pPr marL="0" lvl="0" indent="0" algn="just">
              <a:spcBef>
                <a:spcPts val="0"/>
              </a:spcBef>
              <a:buNone/>
            </a:pPr>
            <a:r>
              <a:rPr lang="ar-EG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2- </a:t>
            </a:r>
            <a:r>
              <a:rPr lang="ar-SA" sz="3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الانتقاض:</a:t>
            </a:r>
            <a:r>
              <a:rPr lang="ar-SA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174625" lvl="0" indent="-174625" algn="just">
              <a:spcBef>
                <a:spcPts val="0"/>
              </a:spcBef>
              <a:buFont typeface="Arial" pitchFamily="34" charset="0"/>
              <a:buChar char="•"/>
            </a:pPr>
            <a:r>
              <a:rPr lang="ar-S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هو تفاعلات مؤكسدة تؤدي إلى تحليل المركبات العضوية المعقدة مثل الكربوهيدرات والدهون والبروتينات إلى مكوناتها الأساسية البسيطة ويرافق هذا التحليل إنتاج وتحرير الطاقة المختزنة في هذه المركبات المعقدة وتخزينها في صورة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ATP</a:t>
            </a:r>
            <a:r>
              <a:rPr lang="ar-S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والتي يحتاجها الكائن لجميع أنشطته الحيوية.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3909687"/>
      </p:ext>
    </p:extLst>
  </p:cSld>
  <p:clrMapOvr>
    <a:masterClrMapping/>
  </p:clrMapOvr>
  <p:transition spd="slow">
    <p:circl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47"/>
          <p:cNvGrpSpPr>
            <a:grpSpLocks/>
          </p:cNvGrpSpPr>
          <p:nvPr/>
        </p:nvGrpSpPr>
        <p:grpSpPr bwMode="auto">
          <a:xfrm>
            <a:off x="250001" y="1193177"/>
            <a:ext cx="8643998" cy="4471645"/>
            <a:chOff x="1338" y="1548"/>
            <a:chExt cx="3356" cy="2585"/>
          </a:xfrm>
        </p:grpSpPr>
        <p:sp>
          <p:nvSpPr>
            <p:cNvPr id="4103" name="Rectangle 21"/>
            <p:cNvSpPr>
              <a:spLocks noChangeArrowheads="1"/>
            </p:cNvSpPr>
            <p:nvPr/>
          </p:nvSpPr>
          <p:spPr bwMode="auto">
            <a:xfrm>
              <a:off x="1338" y="1548"/>
              <a:ext cx="3356" cy="2585"/>
            </a:xfrm>
            <a:prstGeom prst="rect">
              <a:avLst/>
            </a:prstGeom>
            <a:solidFill>
              <a:srgbClr val="AA6B18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ar-SA"/>
            </a:p>
          </p:txBody>
        </p:sp>
        <p:sp>
          <p:nvSpPr>
            <p:cNvPr id="4104" name="AutoShape 22"/>
            <p:cNvSpPr>
              <a:spLocks noChangeArrowheads="1"/>
            </p:cNvSpPr>
            <p:nvPr/>
          </p:nvSpPr>
          <p:spPr bwMode="auto">
            <a:xfrm>
              <a:off x="2387" y="2356"/>
              <a:ext cx="1263" cy="369"/>
            </a:xfrm>
            <a:prstGeom prst="leftRightArrowCallout">
              <a:avLst>
                <a:gd name="adj1" fmla="val 33907"/>
                <a:gd name="adj2" fmla="val 35986"/>
                <a:gd name="adj3" fmla="val 42769"/>
                <a:gd name="adj4" fmla="val 64130"/>
              </a:avLst>
            </a:prstGeom>
            <a:gradFill rotWithShape="0">
              <a:gsLst>
                <a:gs pos="0">
                  <a:srgbClr val="FFCC00"/>
                </a:gs>
                <a:gs pos="100000">
                  <a:srgbClr val="339966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10800" rIns="0" bIns="10800"/>
            <a:lstStyle/>
            <a:p>
              <a:pPr algn="ctr"/>
              <a:r>
                <a:rPr lang="ar-SA" sz="1600" dirty="0">
                  <a:solidFill>
                    <a:srgbClr val="000080"/>
                  </a:solidFill>
                  <a:latin typeface="Times New Roman" pitchFamily="18" charset="0"/>
                  <a:cs typeface="Times New Roman" pitchFamily="18" charset="0"/>
                </a:rPr>
                <a:t>الأيض  </a:t>
              </a:r>
              <a:r>
                <a:rPr lang="ar-SA" sz="1600" dirty="0">
                  <a:solidFill>
                    <a:srgbClr val="FF0000"/>
                  </a:solidFill>
                  <a:latin typeface="Times New Roman" pitchFamily="18" charset="0"/>
                </a:rPr>
                <a:t>(</a:t>
              </a:r>
              <a:r>
                <a:rPr lang="en-US" sz="1600" dirty="0">
                  <a:solidFill>
                    <a:srgbClr val="FF0000"/>
                  </a:solidFill>
                  <a:latin typeface="Times New Roman" pitchFamily="18" charset="0"/>
                </a:rPr>
                <a:t>Metabolism</a:t>
              </a:r>
              <a:r>
                <a:rPr lang="ar-SA" sz="1600" dirty="0">
                  <a:solidFill>
                    <a:srgbClr val="FF0000"/>
                  </a:solidFill>
                  <a:latin typeface="Times New Roman" pitchFamily="18" charset="0"/>
                </a:rPr>
                <a:t>)</a:t>
              </a:r>
              <a:endParaRPr lang="en-US" sz="1600" b="0" dirty="0">
                <a:latin typeface="Tahoma" pitchFamily="34" charset="0"/>
              </a:endParaRPr>
            </a:p>
          </p:txBody>
        </p:sp>
        <p:sp>
          <p:nvSpPr>
            <p:cNvPr id="4106" name="AutoShape 24"/>
            <p:cNvSpPr>
              <a:spLocks noChangeArrowheads="1"/>
            </p:cNvSpPr>
            <p:nvPr/>
          </p:nvSpPr>
          <p:spPr bwMode="auto">
            <a:xfrm>
              <a:off x="2131" y="1675"/>
              <a:ext cx="1784" cy="1725"/>
            </a:xfrm>
            <a:custGeom>
              <a:avLst/>
              <a:gdLst>
                <a:gd name="T0" fmla="*/ 892 w 21600"/>
                <a:gd name="T1" fmla="*/ 0 h 21600"/>
                <a:gd name="T2" fmla="*/ 261 w 21600"/>
                <a:gd name="T3" fmla="*/ 253 h 21600"/>
                <a:gd name="T4" fmla="*/ 0 w 21600"/>
                <a:gd name="T5" fmla="*/ 862 h 21600"/>
                <a:gd name="T6" fmla="*/ 261 w 21600"/>
                <a:gd name="T7" fmla="*/ 1472 h 21600"/>
                <a:gd name="T8" fmla="*/ 892 w 21600"/>
                <a:gd name="T9" fmla="*/ 1725 h 21600"/>
                <a:gd name="T10" fmla="*/ 1523 w 21600"/>
                <a:gd name="T11" fmla="*/ 1472 h 21600"/>
                <a:gd name="T12" fmla="*/ 1784 w 21600"/>
                <a:gd name="T13" fmla="*/ 862 h 21600"/>
                <a:gd name="T14" fmla="*/ 1523 w 21600"/>
                <a:gd name="T15" fmla="*/ 253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160 w 21600"/>
                <a:gd name="T25" fmla="*/ 3168 h 21600"/>
                <a:gd name="T26" fmla="*/ 18440 w 21600"/>
                <a:gd name="T27" fmla="*/ 18432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1138" y="10800"/>
                  </a:moveTo>
                  <a:cubicBezTo>
                    <a:pt x="1138" y="16136"/>
                    <a:pt x="5464" y="20462"/>
                    <a:pt x="10800" y="20462"/>
                  </a:cubicBezTo>
                  <a:cubicBezTo>
                    <a:pt x="16136" y="20462"/>
                    <a:pt x="20462" y="16136"/>
                    <a:pt x="20462" y="10800"/>
                  </a:cubicBezTo>
                  <a:cubicBezTo>
                    <a:pt x="20462" y="5464"/>
                    <a:pt x="16136" y="1138"/>
                    <a:pt x="10800" y="1138"/>
                  </a:cubicBezTo>
                  <a:cubicBezTo>
                    <a:pt x="5464" y="1138"/>
                    <a:pt x="1138" y="5464"/>
                    <a:pt x="1138" y="10800"/>
                  </a:cubicBezTo>
                  <a:close/>
                </a:path>
              </a:pathLst>
            </a:custGeom>
            <a:gradFill rotWithShape="0">
              <a:gsLst>
                <a:gs pos="0">
                  <a:srgbClr val="FFCC00"/>
                </a:gs>
                <a:gs pos="100000">
                  <a:srgbClr val="008000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ar-SA"/>
            </a:p>
          </p:txBody>
        </p:sp>
        <p:sp>
          <p:nvSpPr>
            <p:cNvPr id="4107" name="Oval 25"/>
            <p:cNvSpPr>
              <a:spLocks noChangeArrowheads="1"/>
            </p:cNvSpPr>
            <p:nvPr/>
          </p:nvSpPr>
          <p:spPr bwMode="auto">
            <a:xfrm>
              <a:off x="3669" y="2311"/>
              <a:ext cx="934" cy="479"/>
            </a:xfrm>
            <a:prstGeom prst="ellipse">
              <a:avLst/>
            </a:prstGeom>
            <a:gradFill rotWithShape="0">
              <a:gsLst>
                <a:gs pos="0">
                  <a:srgbClr val="DDEBCF"/>
                </a:gs>
                <a:gs pos="50000">
                  <a:srgbClr val="9CB86E"/>
                </a:gs>
                <a:gs pos="100000">
                  <a:srgbClr val="156B13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algn="ctr"/>
              <a:r>
                <a:rPr lang="ar-SA" sz="1400" dirty="0">
                  <a:latin typeface="Times New Roman" pitchFamily="18" charset="0"/>
                  <a:cs typeface="Times New Roman" pitchFamily="18" charset="0"/>
                </a:rPr>
                <a:t>ابتناء </a:t>
              </a:r>
              <a:r>
                <a:rPr lang="ar-SA" sz="1400" dirty="0">
                  <a:solidFill>
                    <a:srgbClr val="FF0000"/>
                  </a:solidFill>
                  <a:latin typeface="Times New Roman" pitchFamily="18" charset="0"/>
                </a:rPr>
                <a:t>(</a:t>
              </a:r>
              <a:r>
                <a:rPr lang="en-US" sz="1400" dirty="0">
                  <a:solidFill>
                    <a:srgbClr val="FF0000"/>
                  </a:solidFill>
                  <a:latin typeface="Times New Roman" pitchFamily="18" charset="0"/>
                </a:rPr>
                <a:t>Anabolism</a:t>
              </a:r>
              <a:r>
                <a:rPr lang="ar-SA" sz="1400" dirty="0">
                  <a:solidFill>
                    <a:srgbClr val="FF0000"/>
                  </a:solidFill>
                  <a:latin typeface="Times New Roman" pitchFamily="18" charset="0"/>
                </a:rPr>
                <a:t>)</a:t>
              </a:r>
              <a:endParaRPr lang="en-US" sz="1400" b="0" dirty="0">
                <a:latin typeface="Tahoma" pitchFamily="34" charset="0"/>
              </a:endParaRPr>
            </a:p>
          </p:txBody>
        </p:sp>
        <p:sp>
          <p:nvSpPr>
            <p:cNvPr id="4108" name="AutoShape 26"/>
            <p:cNvSpPr>
              <a:spLocks noChangeArrowheads="1"/>
            </p:cNvSpPr>
            <p:nvPr/>
          </p:nvSpPr>
          <p:spPr bwMode="auto">
            <a:xfrm rot="-801721">
              <a:off x="3727" y="2137"/>
              <a:ext cx="210" cy="202"/>
            </a:xfrm>
            <a:prstGeom prst="upArrow">
              <a:avLst>
                <a:gd name="adj1" fmla="val 51981"/>
                <a:gd name="adj2" fmla="val 58509"/>
              </a:avLst>
            </a:prstGeom>
            <a:solidFill>
              <a:srgbClr val="3366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ar-SA"/>
            </a:p>
          </p:txBody>
        </p:sp>
        <p:grpSp>
          <p:nvGrpSpPr>
            <p:cNvPr id="4" name="Group 27"/>
            <p:cNvGrpSpPr>
              <a:grpSpLocks/>
            </p:cNvGrpSpPr>
            <p:nvPr/>
          </p:nvGrpSpPr>
          <p:grpSpPr bwMode="auto">
            <a:xfrm>
              <a:off x="2752" y="1554"/>
              <a:ext cx="537" cy="331"/>
              <a:chOff x="9795" y="5109"/>
              <a:chExt cx="1080" cy="668"/>
            </a:xfrm>
          </p:grpSpPr>
          <p:sp>
            <p:nvSpPr>
              <p:cNvPr id="4127" name="Oval 28"/>
              <p:cNvSpPr>
                <a:spLocks noChangeArrowheads="1"/>
              </p:cNvSpPr>
              <p:nvPr/>
            </p:nvSpPr>
            <p:spPr bwMode="auto">
              <a:xfrm>
                <a:off x="9795" y="5109"/>
                <a:ext cx="1080" cy="668"/>
              </a:xfrm>
              <a:prstGeom prst="ellipse">
                <a:avLst/>
              </a:prstGeom>
              <a:gradFill rotWithShape="0">
                <a:gsLst>
                  <a:gs pos="0">
                    <a:srgbClr val="FFFF99"/>
                  </a:gs>
                  <a:gs pos="100000">
                    <a:srgbClr val="33CCCC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4128" name="Rectangle 29"/>
              <p:cNvSpPr>
                <a:spLocks noChangeArrowheads="1"/>
              </p:cNvSpPr>
              <p:nvPr/>
            </p:nvSpPr>
            <p:spPr bwMode="auto">
              <a:xfrm flipH="1">
                <a:off x="9870" y="5339"/>
                <a:ext cx="926" cy="4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CC99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/>
              <a:p>
                <a:pPr algn="ctr"/>
                <a:r>
                  <a:rPr lang="ar-SA" sz="1400" dirty="0">
                    <a:latin typeface="Times New Roman" pitchFamily="18" charset="0"/>
                    <a:cs typeface="Times New Roman" pitchFamily="18" charset="0"/>
                  </a:rPr>
                  <a:t>اختزان الطاقة</a:t>
                </a:r>
                <a:endParaRPr lang="en-US" sz="1400" b="0" dirty="0">
                  <a:latin typeface="Tahoma" pitchFamily="34" charset="0"/>
                </a:endParaRPr>
              </a:p>
            </p:txBody>
          </p:sp>
        </p:grpSp>
        <p:sp>
          <p:nvSpPr>
            <p:cNvPr id="4110" name="AutoShape 30"/>
            <p:cNvSpPr>
              <a:spLocks noChangeArrowheads="1"/>
            </p:cNvSpPr>
            <p:nvPr/>
          </p:nvSpPr>
          <p:spPr bwMode="auto">
            <a:xfrm rot="-3146550">
              <a:off x="3306" y="1636"/>
              <a:ext cx="212" cy="209"/>
            </a:xfrm>
            <a:prstGeom prst="upArrow">
              <a:avLst>
                <a:gd name="adj1" fmla="val 51722"/>
                <a:gd name="adj2" fmla="val 63269"/>
              </a:avLst>
            </a:prstGeom>
            <a:solidFill>
              <a:srgbClr val="3366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ar-SA"/>
            </a:p>
          </p:txBody>
        </p:sp>
        <p:sp>
          <p:nvSpPr>
            <p:cNvPr id="4111" name="Oval 31"/>
            <p:cNvSpPr>
              <a:spLocks noChangeArrowheads="1"/>
            </p:cNvSpPr>
            <p:nvPr/>
          </p:nvSpPr>
          <p:spPr bwMode="auto">
            <a:xfrm>
              <a:off x="1384" y="2234"/>
              <a:ext cx="984" cy="459"/>
            </a:xfrm>
            <a:prstGeom prst="ellipse">
              <a:avLst/>
            </a:prstGeom>
            <a:gradFill rotWithShape="0">
              <a:gsLst>
                <a:gs pos="0">
                  <a:srgbClr val="FFFF00"/>
                </a:gs>
                <a:gs pos="100000">
                  <a:srgbClr val="FF9900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algn="ctr"/>
              <a:r>
                <a:rPr lang="ar-SA" sz="1400" dirty="0">
                  <a:latin typeface="Times New Roman" pitchFamily="18" charset="0"/>
                  <a:cs typeface="Times New Roman" pitchFamily="18" charset="0"/>
                </a:rPr>
                <a:t>انتقاض</a:t>
              </a:r>
              <a:r>
                <a:rPr lang="ar-SA" sz="1400" b="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ar-SA" sz="1400" dirty="0">
                  <a:solidFill>
                    <a:srgbClr val="FF0000"/>
                  </a:solidFill>
                  <a:latin typeface="Times New Roman" pitchFamily="18" charset="0"/>
                </a:rPr>
                <a:t>(</a:t>
              </a:r>
              <a:r>
                <a:rPr lang="en-US" sz="1400" dirty="0">
                  <a:solidFill>
                    <a:srgbClr val="FF0000"/>
                  </a:solidFill>
                  <a:latin typeface="Times New Roman" pitchFamily="18" charset="0"/>
                </a:rPr>
                <a:t>Catabolism</a:t>
              </a:r>
              <a:r>
                <a:rPr lang="ar-SA" sz="1400" dirty="0">
                  <a:solidFill>
                    <a:srgbClr val="FF0000"/>
                  </a:solidFill>
                  <a:latin typeface="Times New Roman" pitchFamily="18" charset="0"/>
                </a:rPr>
                <a:t>)</a:t>
              </a:r>
              <a:endParaRPr lang="en-US" sz="1400" b="0" dirty="0">
                <a:latin typeface="Tahoma" pitchFamily="34" charset="0"/>
              </a:endParaRPr>
            </a:p>
          </p:txBody>
        </p:sp>
        <p:sp>
          <p:nvSpPr>
            <p:cNvPr id="4112" name="AutoShape 32"/>
            <p:cNvSpPr>
              <a:spLocks noChangeArrowheads="1"/>
            </p:cNvSpPr>
            <p:nvPr/>
          </p:nvSpPr>
          <p:spPr bwMode="auto">
            <a:xfrm rot="-7374120">
              <a:off x="2414" y="1638"/>
              <a:ext cx="202" cy="274"/>
            </a:xfrm>
            <a:prstGeom prst="upArrow">
              <a:avLst>
                <a:gd name="adj1" fmla="val 50491"/>
                <a:gd name="adj2" fmla="val 92815"/>
              </a:avLst>
            </a:prstGeom>
            <a:solidFill>
              <a:srgbClr val="3366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ar-SA"/>
            </a:p>
          </p:txBody>
        </p:sp>
        <p:sp>
          <p:nvSpPr>
            <p:cNvPr id="4113" name="AutoShape 33"/>
            <p:cNvSpPr>
              <a:spLocks noChangeArrowheads="1"/>
            </p:cNvSpPr>
            <p:nvPr/>
          </p:nvSpPr>
          <p:spPr bwMode="auto">
            <a:xfrm rot="20190866" flipV="1">
              <a:off x="2066" y="2655"/>
              <a:ext cx="202" cy="231"/>
            </a:xfrm>
            <a:prstGeom prst="upArrow">
              <a:avLst>
                <a:gd name="adj1" fmla="val 59722"/>
                <a:gd name="adj2" fmla="val 71086"/>
              </a:avLst>
            </a:prstGeom>
            <a:solidFill>
              <a:srgbClr val="8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ar-SA"/>
            </a:p>
          </p:txBody>
        </p:sp>
        <p:sp>
          <p:nvSpPr>
            <p:cNvPr id="4114" name="Rectangle 34"/>
            <p:cNvSpPr>
              <a:spLocks noChangeArrowheads="1"/>
            </p:cNvSpPr>
            <p:nvPr/>
          </p:nvSpPr>
          <p:spPr bwMode="auto">
            <a:xfrm flipH="1">
              <a:off x="3496" y="3467"/>
              <a:ext cx="664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D1FF75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10800" rIns="0" bIns="10800"/>
            <a:lstStyle/>
            <a:p>
              <a:pPr algn="ctr"/>
              <a:r>
                <a:rPr lang="ar-SA" sz="1200">
                  <a:ea typeface="Arial" pitchFamily="34" charset="0"/>
                  <a:cs typeface="Arabic Transparent" pitchFamily="2" charset="0"/>
                </a:rPr>
                <a:t>تستخدم في الأنشطة الحيوية.</a:t>
              </a:r>
              <a:endParaRPr lang="en-US" sz="1200" b="0" dirty="0">
                <a:latin typeface="Tahoma" pitchFamily="34" charset="0"/>
                <a:ea typeface="Arial" pitchFamily="34" charset="0"/>
                <a:cs typeface="Arabic Transparent" pitchFamily="2" charset="0"/>
              </a:endParaRPr>
            </a:p>
          </p:txBody>
        </p:sp>
        <p:grpSp>
          <p:nvGrpSpPr>
            <p:cNvPr id="5" name="Group 35"/>
            <p:cNvGrpSpPr>
              <a:grpSpLocks/>
            </p:cNvGrpSpPr>
            <p:nvPr/>
          </p:nvGrpSpPr>
          <p:grpSpPr bwMode="auto">
            <a:xfrm>
              <a:off x="3440" y="1783"/>
              <a:ext cx="555" cy="337"/>
              <a:chOff x="9849" y="4063"/>
              <a:chExt cx="1118" cy="681"/>
            </a:xfrm>
          </p:grpSpPr>
          <p:sp>
            <p:nvSpPr>
              <p:cNvPr id="4125" name="Oval 36"/>
              <p:cNvSpPr>
                <a:spLocks noChangeArrowheads="1"/>
              </p:cNvSpPr>
              <p:nvPr/>
            </p:nvSpPr>
            <p:spPr bwMode="auto">
              <a:xfrm>
                <a:off x="9849" y="4063"/>
                <a:ext cx="1118" cy="681"/>
              </a:xfrm>
              <a:prstGeom prst="ellipse">
                <a:avLst/>
              </a:prstGeom>
              <a:gradFill rotWithShape="0">
                <a:gsLst>
                  <a:gs pos="0">
                    <a:srgbClr val="CCFFCC"/>
                  </a:gs>
                  <a:gs pos="100000">
                    <a:srgbClr val="339966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4126" name="Rectangle 37"/>
              <p:cNvSpPr>
                <a:spLocks noChangeArrowheads="1"/>
              </p:cNvSpPr>
              <p:nvPr/>
            </p:nvSpPr>
            <p:spPr bwMode="auto">
              <a:xfrm flipH="1">
                <a:off x="9887" y="4163"/>
                <a:ext cx="1056" cy="51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CC99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10800" rIns="0" bIns="10800"/>
              <a:lstStyle/>
              <a:p>
                <a:pPr algn="ctr"/>
                <a:r>
                  <a:rPr lang="ar-SA" sz="1400" dirty="0">
                    <a:latin typeface="Times New Roman" pitchFamily="18" charset="0"/>
                    <a:cs typeface="Times New Roman" pitchFamily="18" charset="0"/>
                  </a:rPr>
                  <a:t>بناء مركبات عضوية معقدة</a:t>
                </a:r>
                <a:endParaRPr lang="en-US" sz="1400" b="0" dirty="0">
                  <a:latin typeface="Tahoma" pitchFamily="34" charset="0"/>
                </a:endParaRPr>
              </a:p>
            </p:txBody>
          </p:sp>
        </p:grpSp>
        <p:sp>
          <p:nvSpPr>
            <p:cNvPr id="4116" name="AutoShape 38"/>
            <p:cNvSpPr>
              <a:spLocks noChangeArrowheads="1"/>
            </p:cNvSpPr>
            <p:nvPr/>
          </p:nvSpPr>
          <p:spPr bwMode="auto">
            <a:xfrm rot="13898755" flipV="1">
              <a:off x="3470" y="2977"/>
              <a:ext cx="191" cy="326"/>
            </a:xfrm>
            <a:prstGeom prst="upArrow">
              <a:avLst>
                <a:gd name="adj1" fmla="val 43981"/>
                <a:gd name="adj2" fmla="val 91693"/>
              </a:avLst>
            </a:prstGeom>
            <a:solidFill>
              <a:srgbClr val="8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ar-SA"/>
            </a:p>
          </p:txBody>
        </p:sp>
        <p:sp>
          <p:nvSpPr>
            <p:cNvPr id="4117" name="AutoShape 39"/>
            <p:cNvSpPr>
              <a:spLocks noChangeArrowheads="1"/>
            </p:cNvSpPr>
            <p:nvPr/>
          </p:nvSpPr>
          <p:spPr bwMode="auto">
            <a:xfrm rot="4277001">
              <a:off x="3364" y="3185"/>
              <a:ext cx="266" cy="299"/>
            </a:xfrm>
            <a:custGeom>
              <a:avLst/>
              <a:gdLst>
                <a:gd name="T0" fmla="*/ 153 w 21600"/>
                <a:gd name="T1" fmla="*/ 0 h 21600"/>
                <a:gd name="T2" fmla="*/ 153 w 21600"/>
                <a:gd name="T3" fmla="*/ 168 h 21600"/>
                <a:gd name="T4" fmla="*/ 46 w 21600"/>
                <a:gd name="T5" fmla="*/ 299 h 21600"/>
                <a:gd name="T6" fmla="*/ 266 w 21600"/>
                <a:gd name="T7" fmla="*/ 84 h 21600"/>
                <a:gd name="T8" fmla="*/ 17694720 60000 65536"/>
                <a:gd name="T9" fmla="*/ 5898240 60000 65536"/>
                <a:gd name="T10" fmla="*/ 5898240 60000 65536"/>
                <a:gd name="T11" fmla="*/ 0 60000 65536"/>
                <a:gd name="T12" fmla="*/ 12424 w 21600"/>
                <a:gd name="T13" fmla="*/ 2384 h 21600"/>
                <a:gd name="T14" fmla="*/ 16078 w 21600"/>
                <a:gd name="T15" fmla="*/ 9753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2427" y="0"/>
                  </a:lnTo>
                  <a:lnTo>
                    <a:pt x="12427" y="2400"/>
                  </a:lnTo>
                  <a:cubicBezTo>
                    <a:pt x="5564" y="2400"/>
                    <a:pt x="0" y="6769"/>
                    <a:pt x="0" y="12158"/>
                  </a:cubicBezTo>
                  <a:lnTo>
                    <a:pt x="0" y="21600"/>
                  </a:lnTo>
                  <a:lnTo>
                    <a:pt x="7521" y="21600"/>
                  </a:lnTo>
                  <a:lnTo>
                    <a:pt x="7521" y="12158"/>
                  </a:lnTo>
                  <a:cubicBezTo>
                    <a:pt x="7521" y="10833"/>
                    <a:pt x="9717" y="9758"/>
                    <a:pt x="12427" y="9758"/>
                  </a:cubicBezTo>
                  <a:lnTo>
                    <a:pt x="12427" y="12158"/>
                  </a:lnTo>
                  <a:lnTo>
                    <a:pt x="21600" y="6079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ar-SA"/>
            </a:p>
          </p:txBody>
        </p:sp>
        <p:grpSp>
          <p:nvGrpSpPr>
            <p:cNvPr id="6" name="Group 40"/>
            <p:cNvGrpSpPr>
              <a:grpSpLocks/>
            </p:cNvGrpSpPr>
            <p:nvPr/>
          </p:nvGrpSpPr>
          <p:grpSpPr bwMode="auto">
            <a:xfrm>
              <a:off x="2072" y="2900"/>
              <a:ext cx="557" cy="337"/>
              <a:chOff x="9712" y="2259"/>
              <a:chExt cx="1122" cy="681"/>
            </a:xfrm>
          </p:grpSpPr>
          <p:sp>
            <p:nvSpPr>
              <p:cNvPr id="4123" name="Oval 41"/>
              <p:cNvSpPr>
                <a:spLocks noChangeArrowheads="1"/>
              </p:cNvSpPr>
              <p:nvPr/>
            </p:nvSpPr>
            <p:spPr bwMode="auto">
              <a:xfrm>
                <a:off x="9716" y="2259"/>
                <a:ext cx="1118" cy="681"/>
              </a:xfrm>
              <a:prstGeom prst="ellipse">
                <a:avLst/>
              </a:prstGeom>
              <a:gradFill rotWithShape="0">
                <a:gsLst>
                  <a:gs pos="0">
                    <a:srgbClr val="FFFF99"/>
                  </a:gs>
                  <a:gs pos="100000">
                    <a:srgbClr val="FF9900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4124" name="Rectangle 42"/>
              <p:cNvSpPr>
                <a:spLocks noChangeArrowheads="1"/>
              </p:cNvSpPr>
              <p:nvPr/>
            </p:nvSpPr>
            <p:spPr bwMode="auto">
              <a:xfrm>
                <a:off x="9712" y="2386"/>
                <a:ext cx="1118" cy="5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D1FF75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10800" rIns="0" bIns="10800"/>
              <a:lstStyle/>
              <a:p>
                <a:pPr algn="ctr"/>
                <a:r>
                  <a:rPr lang="ar-SA" sz="1000">
                    <a:solidFill>
                      <a:srgbClr val="000080"/>
                    </a:solidFill>
                    <a:latin typeface="Times New Roman" pitchFamily="18" charset="0"/>
                    <a:cs typeface="Times New Roman" pitchFamily="18" charset="0"/>
                  </a:rPr>
                  <a:t>تحليل المركبات العضوية المعقدة.</a:t>
                </a:r>
                <a:endParaRPr lang="en-US" sz="1000" b="0" dirty="0">
                  <a:latin typeface="Tahoma" pitchFamily="34" charset="0"/>
                </a:endParaRPr>
              </a:p>
            </p:txBody>
          </p:sp>
        </p:grpSp>
        <p:sp>
          <p:nvSpPr>
            <p:cNvPr id="4119" name="AutoShape 43"/>
            <p:cNvSpPr>
              <a:spLocks noChangeArrowheads="1"/>
            </p:cNvSpPr>
            <p:nvPr/>
          </p:nvSpPr>
          <p:spPr bwMode="auto">
            <a:xfrm rot="17856731" flipV="1">
              <a:off x="2543" y="3185"/>
              <a:ext cx="201" cy="206"/>
            </a:xfrm>
            <a:prstGeom prst="upArrow">
              <a:avLst>
                <a:gd name="adj1" fmla="val 46667"/>
                <a:gd name="adj2" fmla="val 70498"/>
              </a:avLst>
            </a:prstGeom>
            <a:solidFill>
              <a:srgbClr val="8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ar-SA"/>
            </a:p>
          </p:txBody>
        </p:sp>
        <p:grpSp>
          <p:nvGrpSpPr>
            <p:cNvPr id="7" name="Group 44"/>
            <p:cNvGrpSpPr>
              <a:grpSpLocks/>
            </p:cNvGrpSpPr>
            <p:nvPr/>
          </p:nvGrpSpPr>
          <p:grpSpPr bwMode="auto">
            <a:xfrm>
              <a:off x="2812" y="3161"/>
              <a:ext cx="518" cy="337"/>
              <a:chOff x="7560" y="5667"/>
              <a:chExt cx="1041" cy="682"/>
            </a:xfrm>
          </p:grpSpPr>
          <p:sp>
            <p:nvSpPr>
              <p:cNvPr id="4121" name="Oval 45"/>
              <p:cNvSpPr>
                <a:spLocks noChangeArrowheads="1"/>
              </p:cNvSpPr>
              <p:nvPr/>
            </p:nvSpPr>
            <p:spPr bwMode="auto">
              <a:xfrm>
                <a:off x="7560" y="5667"/>
                <a:ext cx="1041" cy="682"/>
              </a:xfrm>
              <a:prstGeom prst="ellipse">
                <a:avLst/>
              </a:prstGeom>
              <a:gradFill rotWithShape="0">
                <a:gsLst>
                  <a:gs pos="0">
                    <a:srgbClr val="FFFF99"/>
                  </a:gs>
                  <a:gs pos="100000">
                    <a:srgbClr val="FFCC00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4122" name="Rectangle 46"/>
              <p:cNvSpPr>
                <a:spLocks noChangeArrowheads="1"/>
              </p:cNvSpPr>
              <p:nvPr/>
            </p:nvSpPr>
            <p:spPr bwMode="auto">
              <a:xfrm>
                <a:off x="7576" y="5828"/>
                <a:ext cx="990" cy="4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D1FF75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10800" rIns="0" bIns="10800"/>
              <a:lstStyle/>
              <a:p>
                <a:pPr algn="ctr"/>
                <a:r>
                  <a:rPr lang="ar-SA" sz="1200">
                    <a:ea typeface="Arial" pitchFamily="34" charset="0"/>
                    <a:cs typeface="Arabic Transparent" pitchFamily="2" charset="0"/>
                  </a:rPr>
                  <a:t>تحرير الطاقة</a:t>
                </a:r>
              </a:p>
              <a:p>
                <a:pPr algn="ctr"/>
                <a:r>
                  <a:rPr lang="en-US" sz="1200" dirty="0">
                    <a:solidFill>
                      <a:srgbClr val="FF0000"/>
                    </a:solidFill>
                    <a:latin typeface="Times New Roman" pitchFamily="18" charset="0"/>
                    <a:ea typeface="Arial" pitchFamily="34" charset="0"/>
                    <a:cs typeface="Arabic Transparent" pitchFamily="2" charset="0"/>
                  </a:rPr>
                  <a:t>(ATP)</a:t>
                </a:r>
                <a:endParaRPr lang="en-US" sz="1200" b="0" dirty="0">
                  <a:latin typeface="Tahoma" pitchFamily="34" charset="0"/>
                </a:endParaRPr>
              </a:p>
            </p:txBody>
          </p:sp>
        </p:grpSp>
      </p:grpSp>
    </p:spTree>
  </p:cSld>
  <p:clrMapOvr>
    <a:masterClrMapping/>
  </p:clrMapOvr>
  <p:transition spd="slow">
    <p:circl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 descr="رخام بني"/>
          <p:cNvSpPr>
            <a:spLocks noGrp="1" noChangeArrowheads="1"/>
          </p:cNvSpPr>
          <p:nvPr>
            <p:ph type="title"/>
          </p:nvPr>
        </p:nvSpPr>
        <p:spPr>
          <a:xfrm>
            <a:off x="906462" y="261896"/>
            <a:ext cx="7331075" cy="614371"/>
          </a:xfrm>
          <a:solidFill>
            <a:schemeClr val="bg1"/>
          </a:solidFill>
          <a:ln>
            <a:solidFill>
              <a:schemeClr val="tx1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107763" dir="81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>
            <a:normAutofit fontScale="90000"/>
          </a:bodyPr>
          <a:lstStyle/>
          <a:p>
            <a:pPr algn="ctr"/>
            <a:r>
              <a:rPr lang="ar-SA" sz="4000" b="1" u="sng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الابتناء</a:t>
            </a:r>
            <a:r>
              <a:rPr lang="ar-EG" sz="4000" b="1" u="sng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:</a:t>
            </a:r>
            <a:r>
              <a:rPr lang="ar-SA" sz="4000" b="1" u="sng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ar-SA" sz="40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التمثيل الضوئي (البناء الضوئي)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7175" name="Rectangle 127"/>
          <p:cNvSpPr>
            <a:spLocks noChangeArrowheads="1"/>
          </p:cNvSpPr>
          <p:nvPr/>
        </p:nvSpPr>
        <p:spPr bwMode="auto">
          <a:xfrm>
            <a:off x="251520" y="876268"/>
            <a:ext cx="8640959" cy="11845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231775" indent="-231775" algn="justLow">
              <a:spcBef>
                <a:spcPct val="20000"/>
              </a:spcBef>
              <a:buFont typeface="Arial" pitchFamily="34" charset="0"/>
              <a:buChar char="•"/>
            </a:pPr>
            <a:r>
              <a:rPr lang="ar-SA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هي الميزة الخاصة للكائنات ذاتية التغذية مثل النباتات وتتم عملية التمثيل الضوئي في </a:t>
            </a:r>
            <a:r>
              <a:rPr lang="ar-SA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البلاستيدات</a:t>
            </a:r>
            <a:r>
              <a:rPr lang="ar-SA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الخضراء للخلايا </a:t>
            </a:r>
            <a:r>
              <a:rPr lang="ar-SA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النباتية.</a:t>
            </a:r>
            <a:r>
              <a:rPr lang="ar-SA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342900" indent="-342900">
              <a:spcBef>
                <a:spcPct val="20000"/>
              </a:spcBef>
            </a:pPr>
            <a:endParaRPr lang="en-US" sz="3200" b="0" baseline="-1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178" name="Picture 130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952"/>
          <a:stretch/>
        </p:blipFill>
        <p:spPr bwMode="auto">
          <a:xfrm>
            <a:off x="13886" y="2060848"/>
            <a:ext cx="4114571" cy="47453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42">
            <a:extLst>
              <a:ext uri="{FF2B5EF4-FFF2-40B4-BE49-F238E27FC236}">
                <a16:creationId xmlns:a16="http://schemas.microsoft.com/office/drawing/2014/main" id="{0DC10662-EBFD-465D-A97A-254AA9C439D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894"/>
          <a:stretch/>
        </p:blipFill>
        <p:spPr bwMode="auto">
          <a:xfrm>
            <a:off x="4250124" y="3463218"/>
            <a:ext cx="4879990" cy="33101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36329924"/>
      </p:ext>
    </p:extLst>
  </p:cSld>
  <p:clrMapOvr>
    <a:masterClrMapping/>
  </p:clrMapOvr>
  <p:transition spd="slow">
    <p:circl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3" name="Rectangle 12"/>
          <p:cNvSpPr>
            <a:spLocks noChangeArrowheads="1"/>
          </p:cNvSpPr>
          <p:nvPr/>
        </p:nvSpPr>
        <p:spPr bwMode="auto">
          <a:xfrm>
            <a:off x="251520" y="332656"/>
            <a:ext cx="8641655" cy="6192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just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ar-SA" sz="3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تكوين الكربوهيدرات</a:t>
            </a:r>
            <a:endParaRPr lang="ar-EG" sz="32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ar-SA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عادة </a:t>
            </a:r>
            <a:r>
              <a:rPr lang="ar-EG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ما </a:t>
            </a:r>
            <a:r>
              <a:rPr lang="ar-SA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يتم تكوين الكربوهيدرات المختلفة في أي كائن </a:t>
            </a:r>
            <a:r>
              <a:rPr lang="ar-EG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من </a:t>
            </a:r>
            <a:r>
              <a:rPr lang="ar-SA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الجلوكوز.</a:t>
            </a:r>
          </a:p>
          <a:p>
            <a:pPr marL="342900" indent="-342900" algn="just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ar-SA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يعتبر النشا النباتي هو المخزن الأساسي للسكريات البسيطة في خلايا النبات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-SA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وكذلك النشا الحيواني في خلايا الحيوان (الجليكوجين).</a:t>
            </a:r>
            <a:endParaRPr lang="ar-EG" sz="32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ar-SA" sz="3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تكوين الدهون</a:t>
            </a:r>
            <a:r>
              <a:rPr lang="ar-EG" sz="3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الحقيقة:</a:t>
            </a:r>
          </a:p>
          <a:p>
            <a:pPr algn="justLow"/>
            <a:r>
              <a:rPr lang="ar-SA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يلزم لبناء الدهون : </a:t>
            </a:r>
            <a:endParaRPr lang="en-US" sz="32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Low"/>
            <a:r>
              <a:rPr lang="ar-EG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1- </a:t>
            </a:r>
            <a:r>
              <a:rPr lang="ar-SA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الاحماض الدهنية</a:t>
            </a:r>
            <a:r>
              <a:rPr lang="ar-EG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Low"/>
            <a:r>
              <a:rPr lang="ar-EG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2- </a:t>
            </a:r>
            <a:r>
              <a:rPr lang="ar-SA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الجليسرول</a:t>
            </a:r>
            <a:r>
              <a:rPr lang="ar-SA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ar-EG" sz="32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Low">
              <a:buFont typeface="Arial" panose="020B0604020202020204" pitchFamily="34" charset="0"/>
              <a:buChar char="•"/>
            </a:pPr>
            <a:r>
              <a:rPr lang="ar-SA" sz="3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تكوين البروتين</a:t>
            </a:r>
            <a:r>
              <a:rPr lang="ar-EG" sz="3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Low"/>
            <a:r>
              <a:rPr lang="ar-SA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تتكون كل البروتينات كما هو معروف من أحماض أمينية</a:t>
            </a:r>
            <a:r>
              <a:rPr lang="ar-EG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ar-SA" sz="32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ar-SA" sz="32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circl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 descr="رخام بني"/>
          <p:cNvSpPr>
            <a:spLocks noGrp="1" noChangeArrowheads="1"/>
          </p:cNvSpPr>
          <p:nvPr>
            <p:ph type="title"/>
          </p:nvPr>
        </p:nvSpPr>
        <p:spPr>
          <a:xfrm>
            <a:off x="1331640" y="260648"/>
            <a:ext cx="6538912" cy="785818"/>
          </a:xfrm>
          <a:ln>
            <a:solidFill>
              <a:schemeClr val="tx1"/>
            </a:solidFill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107763" dir="81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 eaLnBrk="1" hangingPunct="1"/>
            <a:r>
              <a:rPr lang="ar-SA" sz="40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انتقاض </a:t>
            </a:r>
            <a:r>
              <a:rPr lang="ar-SA" sz="4000" b="1" u="sng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الكربوهيدرات</a:t>
            </a:r>
            <a:endParaRPr lang="en-US" sz="4000" b="1" u="sng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631" name="Rectangle 15"/>
          <p:cNvSpPr>
            <a:spLocks noChangeArrowheads="1"/>
          </p:cNvSpPr>
          <p:nvPr/>
        </p:nvSpPr>
        <p:spPr bwMode="auto">
          <a:xfrm>
            <a:off x="179512" y="1268760"/>
            <a:ext cx="8784976" cy="52565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290513" indent="-290513" algn="justLow">
              <a:spcBef>
                <a:spcPts val="0"/>
              </a:spcBef>
              <a:buFontTx/>
              <a:buChar char="•"/>
            </a:pPr>
            <a:r>
              <a:rPr lang="ar-SA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ينتقض الجلوكوز بواسطة التحلل السكري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Glycolysis </a:t>
            </a:r>
            <a:r>
              <a:rPr lang="ar-SA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للحصول على الطاقة اللازمة لقيام الكائن الحي للأنشطة الحيوية وتعرف هذه العملية بالتنفس الخلوي وهناك طريقتين للتنفس </a:t>
            </a:r>
            <a:r>
              <a:rPr lang="ar-SA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الخلوي:</a:t>
            </a:r>
            <a:endParaRPr lang="ar-SA" sz="32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90513" indent="-290513" algn="justLow">
              <a:spcBef>
                <a:spcPts val="0"/>
              </a:spcBef>
            </a:pPr>
            <a:r>
              <a:rPr lang="ar-S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أ- </a:t>
            </a:r>
            <a:r>
              <a:rPr lang="ar-SA" sz="3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التنفس اللاهوائي (التخمر</a:t>
            </a:r>
            <a:r>
              <a:rPr lang="ar-SA" sz="32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):</a:t>
            </a:r>
            <a:endParaRPr lang="ar-SA" sz="32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55663" algn="justLow">
              <a:spcBef>
                <a:spcPts val="0"/>
              </a:spcBef>
            </a:pPr>
            <a:r>
              <a:rPr lang="ar-SA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يحدث في الكائنات الدقيقة وعضلات الحيوان وهو يتم بدون الأكسجين.</a:t>
            </a:r>
          </a:p>
          <a:p>
            <a:pPr marL="798513" indent="-290513" algn="justLow">
              <a:spcBef>
                <a:spcPts val="0"/>
              </a:spcBef>
            </a:pPr>
            <a:r>
              <a:rPr lang="ar-S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ب- </a:t>
            </a:r>
            <a:r>
              <a:rPr lang="ar-SA" sz="3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التنفس </a:t>
            </a:r>
            <a:r>
              <a:rPr lang="ar-SA" sz="32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الهوائي</a:t>
            </a:r>
            <a:r>
              <a:rPr lang="ar-SA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ar-S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pPr marL="855663" algn="justLow">
              <a:spcBef>
                <a:spcPts val="0"/>
              </a:spcBef>
            </a:pPr>
            <a:r>
              <a:rPr lang="ar-SA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يحدث في جميع الكائنات الراقية وهو يتطلب وجود أوكسجين</a:t>
            </a:r>
            <a:r>
              <a:rPr lang="ar-SA" sz="3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3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</p:cSld>
  <p:clrMapOvr>
    <a:masterClrMapping/>
  </p:clrMapOvr>
  <p:transition spd="slow">
    <p:circl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 descr="رخام بني"/>
          <p:cNvSpPr>
            <a:spLocks noGrp="1" noChangeArrowheads="1"/>
          </p:cNvSpPr>
          <p:nvPr>
            <p:ph type="title"/>
          </p:nvPr>
        </p:nvSpPr>
        <p:spPr>
          <a:xfrm>
            <a:off x="1280180" y="304517"/>
            <a:ext cx="6538912" cy="647700"/>
          </a:xfrm>
          <a:ln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107763" dir="81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 eaLnBrk="1" hangingPunct="1"/>
            <a:r>
              <a:rPr lang="ar-SA" sz="44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انتقاض الدهون والبروتينات</a:t>
            </a:r>
            <a:endParaRPr lang="en-US" sz="4400" b="1" u="sng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مربع نص 1"/>
          <p:cNvSpPr txBox="1"/>
          <p:nvPr/>
        </p:nvSpPr>
        <p:spPr>
          <a:xfrm>
            <a:off x="251520" y="1536725"/>
            <a:ext cx="8568951" cy="501675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ar-S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تنتقض الدهون بتحويلها إلى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/>
            <a:r>
              <a:rPr lang="ar-EG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1-</a:t>
            </a:r>
            <a:r>
              <a:rPr lang="ar-EG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-S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أحماض </a:t>
            </a:r>
            <a:r>
              <a:rPr lang="ar-SA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دهنية</a:t>
            </a:r>
            <a:r>
              <a:rPr lang="ar-S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-SA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(تتحول إلى خلات مرافق الانزيم أ الذي يدخل في دورة </a:t>
            </a:r>
            <a:r>
              <a:rPr lang="ar-SA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كربس).</a:t>
            </a:r>
            <a:r>
              <a:rPr lang="ar-SA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ar-EG" sz="32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ar-EG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2- </a:t>
            </a:r>
            <a:r>
              <a:rPr lang="ar-SA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جليسرول</a:t>
            </a:r>
            <a:r>
              <a:rPr lang="ar-S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-SA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(يتحول إلى حامض بيروفيك </a:t>
            </a:r>
            <a:r>
              <a:rPr lang="ar-EG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الذي</a:t>
            </a:r>
            <a:r>
              <a:rPr lang="ar-SA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يدخل في دورة كربس ثم في سلسلة نقل الالكترونات</a:t>
            </a:r>
            <a:r>
              <a:rPr lang="ar-SA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en-US" sz="32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ar-SA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buFont typeface="Wingdings" pitchFamily="2" charset="2"/>
              <a:buChar char="Ø"/>
            </a:pPr>
            <a:r>
              <a:rPr lang="ar-S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تنتقض البروتينات بتحويلها إلى</a:t>
            </a:r>
            <a:r>
              <a:rPr lang="ar-EG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lvl="0" algn="just"/>
            <a:r>
              <a:rPr lang="ar-S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أحماض </a:t>
            </a:r>
            <a:r>
              <a:rPr lang="ar-SA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امينية</a:t>
            </a:r>
            <a:r>
              <a:rPr lang="ar-S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-SA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(التي يتم نزع مجموعة الأمين منها وتتحول باقي السلسلة إلى مركبات تدخل في دورة كربس ثم في سلسلة نقل الالكترونات</a:t>
            </a:r>
            <a:r>
              <a:rPr lang="ar-SA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ar-SA" sz="32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circl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Picture 86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250"/>
          <a:stretch/>
        </p:blipFill>
        <p:spPr bwMode="auto">
          <a:xfrm>
            <a:off x="-20876" y="454360"/>
            <a:ext cx="9144000" cy="5949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>
    <p:circl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382</Words>
  <Application>Microsoft Office PowerPoint</Application>
  <PresentationFormat>عرض على الشاشة (4:3)</PresentationFormat>
  <Paragraphs>46</Paragraphs>
  <Slides>9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7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7" baseType="lpstr">
      <vt:lpstr>Arial</vt:lpstr>
      <vt:lpstr>Calibri</vt:lpstr>
      <vt:lpstr>Constantia</vt:lpstr>
      <vt:lpstr>Tahoma</vt:lpstr>
      <vt:lpstr>Times New Roman</vt:lpstr>
      <vt:lpstr>Wingdings</vt:lpstr>
      <vt:lpstr>Wingdings 2</vt:lpstr>
      <vt:lpstr>Flow</vt:lpstr>
      <vt:lpstr>الباب السابع  الأيض  Metabolism</vt:lpstr>
      <vt:lpstr>مقدمة عن الأيض  Metabolism </vt:lpstr>
      <vt:lpstr>عرض تقديمي في PowerPoint</vt:lpstr>
      <vt:lpstr>عرض تقديمي في PowerPoint</vt:lpstr>
      <vt:lpstr>الابتناء: التمثيل الضوئي (البناء الضوئي) </vt:lpstr>
      <vt:lpstr>عرض تقديمي في PowerPoint</vt:lpstr>
      <vt:lpstr>انتقاض الكربوهيدرات</vt:lpstr>
      <vt:lpstr>انتقاض الدهون والبروتينات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حيوان عام 101حين الجزء العملي  1424- 1425هـ</dc:title>
  <dc:creator>user33</dc:creator>
  <cp:lastModifiedBy>ايهاب اسماعيل يوسف مصطفى</cp:lastModifiedBy>
  <cp:revision>814</cp:revision>
  <dcterms:created xsi:type="dcterms:W3CDTF">2004-01-24T12:12:46Z</dcterms:created>
  <dcterms:modified xsi:type="dcterms:W3CDTF">2020-03-21T20:14:04Z</dcterms:modified>
</cp:coreProperties>
</file>