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9" r:id="rId1"/>
  </p:sldMasterIdLst>
  <p:sldIdLst>
    <p:sldId id="257" r:id="rId2"/>
    <p:sldId id="844" r:id="rId3"/>
    <p:sldId id="892" r:id="rId4"/>
    <p:sldId id="891" r:id="rId5"/>
    <p:sldId id="872" r:id="rId6"/>
    <p:sldId id="855" r:id="rId7"/>
    <p:sldId id="812" r:id="rId8"/>
    <p:sldId id="870" r:id="rId9"/>
    <p:sldId id="890" r:id="rId1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6B18"/>
    <a:srgbClr val="FFFFCC"/>
    <a:srgbClr val="FF0066"/>
    <a:srgbClr val="FF99FF"/>
    <a:srgbClr val="FFFFFF"/>
    <a:srgbClr val="FFFF00"/>
    <a:srgbClr val="99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527" autoAdjust="0"/>
    <p:restoredTop sz="94575" autoAdjust="0"/>
  </p:normalViewPr>
  <p:slideViewPr>
    <p:cSldViewPr>
      <p:cViewPr varScale="1">
        <p:scale>
          <a:sx n="73" d="100"/>
          <a:sy n="73" d="100"/>
        </p:scale>
        <p:origin x="185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A72B6-2C91-4161-8A66-74BD03456C73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E91903-8C21-4B8C-914B-9510AE48C744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C2AB68-D359-45CC-8E38-56470A206DD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40008-106C-471E-8AED-27D199750A5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7168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F3180B-B762-4383-A797-9CD68E52DC0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A06FAB-E83C-4596-9283-7CEBA5757C71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C80D3-AF74-4241-990D-3D6B07FDD82A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494012-D03B-4BBB-94DA-ABC3D5F03F3A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7B051D-4A9F-4301-B545-E2B34A00AF03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0CFFD-B3A5-46AF-AA73-A883430DCF33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5B137-542C-4762-BE46-641677AA6E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716533EB-89EA-45AE-BCEE-94707DE26A49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B866024-A6CF-471D-8FE9-00844571AB47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</p:sldLayoutIdLst>
  <p:transition spd="slow">
    <p:circle/>
  </p:transition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 descr="رخام بني"/>
          <p:cNvSpPr>
            <a:spLocks noGrp="1" noChangeArrowheads="1"/>
          </p:cNvSpPr>
          <p:nvPr>
            <p:ph type="title"/>
          </p:nvPr>
        </p:nvSpPr>
        <p:spPr>
          <a:xfrm>
            <a:off x="1259632" y="620688"/>
            <a:ext cx="6697662" cy="1584176"/>
          </a:xfrm>
          <a:noFill/>
          <a:effectLst/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ar-SA" sz="54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الباب السابع </a:t>
            </a:r>
            <a:br>
              <a:rPr lang="ar-SA" sz="5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5400" u="sng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الأيض</a:t>
            </a:r>
            <a:r>
              <a:rPr lang="ar-SA" sz="5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Metabolism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4716462" y="2854325"/>
            <a:ext cx="3311921" cy="2879725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ar-SA" sz="4400" b="1" dirty="0"/>
              <a:t>مقدمة</a:t>
            </a:r>
          </a:p>
          <a:p>
            <a:pPr>
              <a:buClrTx/>
            </a:pPr>
            <a:r>
              <a:rPr lang="ar-SA" sz="4400" b="1" dirty="0"/>
              <a:t>البناء </a:t>
            </a:r>
          </a:p>
          <a:p>
            <a:pPr>
              <a:buClrTx/>
            </a:pPr>
            <a:endParaRPr lang="ar-SA" sz="1600" b="1" dirty="0"/>
          </a:p>
          <a:p>
            <a:pPr>
              <a:buClrTx/>
            </a:pPr>
            <a:r>
              <a:rPr lang="ar-SA" sz="4400" b="1" dirty="0"/>
              <a:t>الهدم</a:t>
            </a:r>
          </a:p>
          <a:p>
            <a:pPr>
              <a:buClrTx/>
            </a:pPr>
            <a:endParaRPr lang="ar-SA" sz="3600" b="1" dirty="0"/>
          </a:p>
          <a:p>
            <a:pPr>
              <a:buClrTx/>
            </a:pPr>
            <a:endParaRPr lang="en-US" b="1" dirty="0"/>
          </a:p>
        </p:txBody>
      </p:sp>
    </p:spTree>
  </p:cSld>
  <p:clrMapOvr>
    <a:masterClrMapping/>
  </p:clrMapOvr>
  <p:transition spd="med">
    <p:diamond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116632"/>
            <a:ext cx="7345363" cy="1008111"/>
          </a:xfrm>
          <a:solidFill>
            <a:schemeClr val="bg1">
              <a:alpha val="44000"/>
            </a:schemeClr>
          </a:solidFill>
          <a:ln>
            <a:solidFill>
              <a:schemeClr val="tx1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ar-SA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مقدمة عن الأيض</a:t>
            </a:r>
            <a:r>
              <a:rPr lang="ar-SA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Metabolism</a:t>
            </a:r>
            <a:r>
              <a:rPr lang="ar-SA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Rectangle 18"/>
          <p:cNvSpPr>
            <a:spLocks noGrp="1" noChangeArrowheads="1"/>
          </p:cNvSpPr>
          <p:nvPr>
            <p:ph idx="1"/>
          </p:nvPr>
        </p:nvSpPr>
        <p:spPr>
          <a:xfrm>
            <a:off x="251520" y="1076376"/>
            <a:ext cx="8640960" cy="2595582"/>
          </a:xfrm>
          <a:noFill/>
        </p:spPr>
        <p:txBody>
          <a:bodyPr>
            <a:noAutofit/>
          </a:bodyPr>
          <a:lstStyle/>
          <a:p>
            <a:pPr algn="justLow" eaLnBrk="1" hangingPunct="1">
              <a:spcBef>
                <a:spcPts val="0"/>
              </a:spcBef>
              <a:buClrTx/>
              <a:buSzPct val="100000"/>
              <a:buFont typeface="Constantia" pitchFamily="18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هو مجموعة العمليات الكيماوية التي تحدث في الكائن الحي عقب التغذية لتوفير المركبات الضرورية لبناء الجسم والحصول على الطاقة اللازمة للقيام بالأنشطة الحيوية المختلفة. وينقسم الايض إلى نوعين من التفاعلات هما: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 eaLnBrk="1" hangingPunct="1">
              <a:spcBef>
                <a:spcPts val="0"/>
              </a:spcBef>
              <a:buClrTx/>
              <a:buSzPct val="100000"/>
              <a:buNone/>
            </a:pPr>
            <a:r>
              <a:rPr lang="ar-EG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الابتناء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(البناء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E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 eaLnBrk="1" hangingPunct="1">
              <a:spcBef>
                <a:spcPts val="0"/>
              </a:spcBef>
              <a:buClrTx/>
              <a:buSzPct val="100000"/>
              <a:buNone/>
            </a:pP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الانتقاض (الهدم)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94A47-7E8C-427E-8F26-659DF8795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063952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ar-EG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الابتناء:</a:t>
            </a:r>
          </a:p>
          <a:p>
            <a:pPr marL="231775" lvl="0" indent="-23177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هو كل العمليات الأيضية المؤدية إلى تكوين المركبات العضوية المعقدة مثل الكربوهيدرات والدهون والبروتينات والأحماض النووية من مركبات بسيطة مثل ثاني أكسيد الكربون والماء واختزان الطاقة في هذه المركبات المعقدة.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ar-EG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الانتقاض: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4625" lvl="0" indent="-1746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هو تفاعلات مؤكسدة تؤدي إلى تحليل المركبات العضوية المعقدة مثل الكربوهيدرات والدهون والبروتينات إلى مكوناتها الأساسية البسيطة ويرافق هذا التحليل إنتاج وتحرير الطاقة المختزنة في هذه المركبات المعقدة وتخزينها في صورة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ATP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والتي يحتاجها الكائن لجميع أنشطته الحيوية.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909687"/>
      </p:ext>
    </p:extLst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250001" y="1193177"/>
            <a:ext cx="8643998" cy="4471645"/>
            <a:chOff x="1338" y="1548"/>
            <a:chExt cx="3356" cy="2585"/>
          </a:xfrm>
        </p:grpSpPr>
        <p:sp>
          <p:nvSpPr>
            <p:cNvPr id="4103" name="Rectangle 21"/>
            <p:cNvSpPr>
              <a:spLocks noChangeArrowheads="1"/>
            </p:cNvSpPr>
            <p:nvPr/>
          </p:nvSpPr>
          <p:spPr bwMode="auto">
            <a:xfrm>
              <a:off x="1338" y="1548"/>
              <a:ext cx="3356" cy="2585"/>
            </a:xfrm>
            <a:prstGeom prst="rect">
              <a:avLst/>
            </a:prstGeom>
            <a:solidFill>
              <a:srgbClr val="AA6B18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104" name="AutoShape 22"/>
            <p:cNvSpPr>
              <a:spLocks noChangeArrowheads="1"/>
            </p:cNvSpPr>
            <p:nvPr/>
          </p:nvSpPr>
          <p:spPr bwMode="auto">
            <a:xfrm>
              <a:off x="2387" y="2356"/>
              <a:ext cx="1263" cy="369"/>
            </a:xfrm>
            <a:prstGeom prst="leftRightArrowCallout">
              <a:avLst>
                <a:gd name="adj1" fmla="val 33907"/>
                <a:gd name="adj2" fmla="val 35986"/>
                <a:gd name="adj3" fmla="val 42769"/>
                <a:gd name="adj4" fmla="val 64130"/>
              </a:avLst>
            </a:prstGeom>
            <a:gradFill rotWithShape="0">
              <a:gsLst>
                <a:gs pos="0">
                  <a:srgbClr val="FFCC00"/>
                </a:gs>
                <a:gs pos="100000">
                  <a:srgbClr val="3399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0800" rIns="0" bIns="10800"/>
            <a:lstStyle/>
            <a:p>
              <a:pPr algn="ctr"/>
              <a:r>
                <a:rPr lang="ar-SA" sz="1600" dirty="0">
                  <a:solidFill>
                    <a:srgbClr val="000080"/>
                  </a:solidFill>
                  <a:latin typeface="Times New Roman" pitchFamily="18" charset="0"/>
                  <a:cs typeface="Times New Roman" pitchFamily="18" charset="0"/>
                </a:rPr>
                <a:t>الأيض  </a:t>
              </a:r>
              <a:r>
                <a:rPr lang="ar-SA" sz="1600" dirty="0">
                  <a:solidFill>
                    <a:srgbClr val="FF0000"/>
                  </a:solidFill>
                  <a:latin typeface="Times New Roman" pitchFamily="18" charset="0"/>
                </a:rPr>
                <a:t>(</a:t>
              </a:r>
              <a:r>
                <a:rPr lang="en-US" sz="1600" dirty="0">
                  <a:solidFill>
                    <a:srgbClr val="FF0000"/>
                  </a:solidFill>
                  <a:latin typeface="Times New Roman" pitchFamily="18" charset="0"/>
                </a:rPr>
                <a:t>Metabolism</a:t>
              </a:r>
              <a:r>
                <a:rPr lang="ar-SA" sz="1600" dirty="0">
                  <a:solidFill>
                    <a:srgbClr val="FF0000"/>
                  </a:solidFill>
                  <a:latin typeface="Times New Roman" pitchFamily="18" charset="0"/>
                </a:rPr>
                <a:t>)</a:t>
              </a:r>
              <a:endParaRPr lang="en-US" sz="1600" b="0" dirty="0">
                <a:latin typeface="Tahoma" pitchFamily="34" charset="0"/>
              </a:endParaRPr>
            </a:p>
          </p:txBody>
        </p:sp>
        <p:sp>
          <p:nvSpPr>
            <p:cNvPr id="4106" name="AutoShape 24"/>
            <p:cNvSpPr>
              <a:spLocks noChangeArrowheads="1"/>
            </p:cNvSpPr>
            <p:nvPr/>
          </p:nvSpPr>
          <p:spPr bwMode="auto">
            <a:xfrm>
              <a:off x="2131" y="1675"/>
              <a:ext cx="1784" cy="1725"/>
            </a:xfrm>
            <a:custGeom>
              <a:avLst/>
              <a:gdLst>
                <a:gd name="T0" fmla="*/ 892 w 21600"/>
                <a:gd name="T1" fmla="*/ 0 h 21600"/>
                <a:gd name="T2" fmla="*/ 261 w 21600"/>
                <a:gd name="T3" fmla="*/ 253 h 21600"/>
                <a:gd name="T4" fmla="*/ 0 w 21600"/>
                <a:gd name="T5" fmla="*/ 862 h 21600"/>
                <a:gd name="T6" fmla="*/ 261 w 21600"/>
                <a:gd name="T7" fmla="*/ 1472 h 21600"/>
                <a:gd name="T8" fmla="*/ 892 w 21600"/>
                <a:gd name="T9" fmla="*/ 1725 h 21600"/>
                <a:gd name="T10" fmla="*/ 1523 w 21600"/>
                <a:gd name="T11" fmla="*/ 1472 h 21600"/>
                <a:gd name="T12" fmla="*/ 1784 w 21600"/>
                <a:gd name="T13" fmla="*/ 862 h 21600"/>
                <a:gd name="T14" fmla="*/ 1523 w 21600"/>
                <a:gd name="T15" fmla="*/ 253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0 w 21600"/>
                <a:gd name="T25" fmla="*/ 3168 h 21600"/>
                <a:gd name="T26" fmla="*/ 18440 w 21600"/>
                <a:gd name="T27" fmla="*/ 18432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138" y="10800"/>
                  </a:moveTo>
                  <a:cubicBezTo>
                    <a:pt x="1138" y="16136"/>
                    <a:pt x="5464" y="20462"/>
                    <a:pt x="10800" y="20462"/>
                  </a:cubicBezTo>
                  <a:cubicBezTo>
                    <a:pt x="16136" y="20462"/>
                    <a:pt x="20462" y="16136"/>
                    <a:pt x="20462" y="10800"/>
                  </a:cubicBezTo>
                  <a:cubicBezTo>
                    <a:pt x="20462" y="5464"/>
                    <a:pt x="16136" y="1138"/>
                    <a:pt x="10800" y="1138"/>
                  </a:cubicBezTo>
                  <a:cubicBezTo>
                    <a:pt x="5464" y="1138"/>
                    <a:pt x="1138" y="5464"/>
                    <a:pt x="1138" y="10800"/>
                  </a:cubicBez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100000">
                  <a:srgbClr val="008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4107" name="Oval 25"/>
            <p:cNvSpPr>
              <a:spLocks noChangeArrowheads="1"/>
            </p:cNvSpPr>
            <p:nvPr/>
          </p:nvSpPr>
          <p:spPr bwMode="auto">
            <a:xfrm>
              <a:off x="3669" y="2311"/>
              <a:ext cx="934" cy="479"/>
            </a:xfrm>
            <a:prstGeom prst="ellipse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/>
              <a:r>
                <a:rPr lang="ar-SA" sz="1400" dirty="0">
                  <a:latin typeface="Times New Roman" pitchFamily="18" charset="0"/>
                  <a:cs typeface="Times New Roman" pitchFamily="18" charset="0"/>
                </a:rPr>
                <a:t>ابتناء </a:t>
              </a:r>
              <a:r>
                <a:rPr lang="ar-SA" sz="1400" dirty="0">
                  <a:solidFill>
                    <a:srgbClr val="FF0000"/>
                  </a:solidFill>
                  <a:latin typeface="Times New Roman" pitchFamily="18" charset="0"/>
                </a:rPr>
                <a:t>(</a:t>
              </a:r>
              <a:r>
                <a:rPr lang="en-US" sz="1400" dirty="0">
                  <a:solidFill>
                    <a:srgbClr val="FF0000"/>
                  </a:solidFill>
                  <a:latin typeface="Times New Roman" pitchFamily="18" charset="0"/>
                </a:rPr>
                <a:t>Anabolism</a:t>
              </a:r>
              <a:r>
                <a:rPr lang="ar-SA" sz="1400" dirty="0">
                  <a:solidFill>
                    <a:srgbClr val="FF0000"/>
                  </a:solidFill>
                  <a:latin typeface="Times New Roman" pitchFamily="18" charset="0"/>
                </a:rPr>
                <a:t>)</a:t>
              </a:r>
              <a:endParaRPr lang="en-US" sz="1400" b="0" dirty="0">
                <a:latin typeface="Tahoma" pitchFamily="34" charset="0"/>
              </a:endParaRPr>
            </a:p>
          </p:txBody>
        </p:sp>
        <p:sp>
          <p:nvSpPr>
            <p:cNvPr id="4108" name="AutoShape 26"/>
            <p:cNvSpPr>
              <a:spLocks noChangeArrowheads="1"/>
            </p:cNvSpPr>
            <p:nvPr/>
          </p:nvSpPr>
          <p:spPr bwMode="auto">
            <a:xfrm rot="-801721">
              <a:off x="3727" y="2137"/>
              <a:ext cx="210" cy="202"/>
            </a:xfrm>
            <a:prstGeom prst="upArrow">
              <a:avLst>
                <a:gd name="adj1" fmla="val 51981"/>
                <a:gd name="adj2" fmla="val 58509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grpSp>
          <p:nvGrpSpPr>
            <p:cNvPr id="4" name="Group 27"/>
            <p:cNvGrpSpPr>
              <a:grpSpLocks/>
            </p:cNvGrpSpPr>
            <p:nvPr/>
          </p:nvGrpSpPr>
          <p:grpSpPr bwMode="auto">
            <a:xfrm>
              <a:off x="2752" y="1554"/>
              <a:ext cx="537" cy="331"/>
              <a:chOff x="9795" y="5109"/>
              <a:chExt cx="1080" cy="668"/>
            </a:xfrm>
          </p:grpSpPr>
          <p:sp>
            <p:nvSpPr>
              <p:cNvPr id="4127" name="Oval 28"/>
              <p:cNvSpPr>
                <a:spLocks noChangeArrowheads="1"/>
              </p:cNvSpPr>
              <p:nvPr/>
            </p:nvSpPr>
            <p:spPr bwMode="auto">
              <a:xfrm>
                <a:off x="9795" y="5109"/>
                <a:ext cx="1080" cy="668"/>
              </a:xfrm>
              <a:prstGeom prst="ellipse">
                <a:avLst/>
              </a:prstGeom>
              <a:gradFill rotWithShape="0">
                <a:gsLst>
                  <a:gs pos="0">
                    <a:srgbClr val="FFFF99"/>
                  </a:gs>
                  <a:gs pos="100000">
                    <a:srgbClr val="33CCCC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128" name="Rectangle 29"/>
              <p:cNvSpPr>
                <a:spLocks noChangeArrowheads="1"/>
              </p:cNvSpPr>
              <p:nvPr/>
            </p:nvSpPr>
            <p:spPr bwMode="auto">
              <a:xfrm flipH="1">
                <a:off x="9870" y="5339"/>
                <a:ext cx="926" cy="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ar-SA" sz="1400" dirty="0">
                    <a:latin typeface="Times New Roman" pitchFamily="18" charset="0"/>
                    <a:cs typeface="Times New Roman" pitchFamily="18" charset="0"/>
                  </a:rPr>
                  <a:t>اختزان الطاقة</a:t>
                </a:r>
                <a:endParaRPr lang="en-US" sz="1400" b="0" dirty="0">
                  <a:latin typeface="Tahoma" pitchFamily="34" charset="0"/>
                </a:endParaRPr>
              </a:p>
            </p:txBody>
          </p:sp>
        </p:grpSp>
        <p:sp>
          <p:nvSpPr>
            <p:cNvPr id="4110" name="AutoShape 30"/>
            <p:cNvSpPr>
              <a:spLocks noChangeArrowheads="1"/>
            </p:cNvSpPr>
            <p:nvPr/>
          </p:nvSpPr>
          <p:spPr bwMode="auto">
            <a:xfrm rot="-3146550">
              <a:off x="3306" y="1636"/>
              <a:ext cx="212" cy="209"/>
            </a:xfrm>
            <a:prstGeom prst="upArrow">
              <a:avLst>
                <a:gd name="adj1" fmla="val 51722"/>
                <a:gd name="adj2" fmla="val 63269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4111" name="Oval 31"/>
            <p:cNvSpPr>
              <a:spLocks noChangeArrowheads="1"/>
            </p:cNvSpPr>
            <p:nvPr/>
          </p:nvSpPr>
          <p:spPr bwMode="auto">
            <a:xfrm>
              <a:off x="1384" y="2234"/>
              <a:ext cx="984" cy="459"/>
            </a:xfrm>
            <a:prstGeom prst="ellipse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/>
              <a:r>
                <a:rPr lang="ar-SA" sz="1400" dirty="0">
                  <a:latin typeface="Times New Roman" pitchFamily="18" charset="0"/>
                  <a:cs typeface="Times New Roman" pitchFamily="18" charset="0"/>
                </a:rPr>
                <a:t>انتقاض</a:t>
              </a:r>
              <a:r>
                <a:rPr lang="ar-SA" sz="1400" b="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ar-SA" sz="1400" dirty="0">
                  <a:solidFill>
                    <a:srgbClr val="FF0000"/>
                  </a:solidFill>
                  <a:latin typeface="Times New Roman" pitchFamily="18" charset="0"/>
                </a:rPr>
                <a:t>(</a:t>
              </a:r>
              <a:r>
                <a:rPr lang="en-US" sz="1400" dirty="0">
                  <a:solidFill>
                    <a:srgbClr val="FF0000"/>
                  </a:solidFill>
                  <a:latin typeface="Times New Roman" pitchFamily="18" charset="0"/>
                </a:rPr>
                <a:t>Catabolism</a:t>
              </a:r>
              <a:r>
                <a:rPr lang="ar-SA" sz="1400" dirty="0">
                  <a:solidFill>
                    <a:srgbClr val="FF0000"/>
                  </a:solidFill>
                  <a:latin typeface="Times New Roman" pitchFamily="18" charset="0"/>
                </a:rPr>
                <a:t>)</a:t>
              </a:r>
              <a:endParaRPr lang="en-US" sz="1400" b="0" dirty="0">
                <a:latin typeface="Tahoma" pitchFamily="34" charset="0"/>
              </a:endParaRPr>
            </a:p>
          </p:txBody>
        </p:sp>
        <p:sp>
          <p:nvSpPr>
            <p:cNvPr id="4112" name="AutoShape 32"/>
            <p:cNvSpPr>
              <a:spLocks noChangeArrowheads="1"/>
            </p:cNvSpPr>
            <p:nvPr/>
          </p:nvSpPr>
          <p:spPr bwMode="auto">
            <a:xfrm rot="-7374120">
              <a:off x="2414" y="1638"/>
              <a:ext cx="202" cy="274"/>
            </a:xfrm>
            <a:prstGeom prst="upArrow">
              <a:avLst>
                <a:gd name="adj1" fmla="val 50491"/>
                <a:gd name="adj2" fmla="val 92815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4113" name="AutoShape 33"/>
            <p:cNvSpPr>
              <a:spLocks noChangeArrowheads="1"/>
            </p:cNvSpPr>
            <p:nvPr/>
          </p:nvSpPr>
          <p:spPr bwMode="auto">
            <a:xfrm rot="20190866" flipV="1">
              <a:off x="2066" y="2655"/>
              <a:ext cx="202" cy="231"/>
            </a:xfrm>
            <a:prstGeom prst="upArrow">
              <a:avLst>
                <a:gd name="adj1" fmla="val 59722"/>
                <a:gd name="adj2" fmla="val 71086"/>
              </a:avLst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4114" name="Rectangle 34"/>
            <p:cNvSpPr>
              <a:spLocks noChangeArrowheads="1"/>
            </p:cNvSpPr>
            <p:nvPr/>
          </p:nvSpPr>
          <p:spPr bwMode="auto">
            <a:xfrm flipH="1">
              <a:off x="3496" y="3467"/>
              <a:ext cx="66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D1FF75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0800" rIns="0" bIns="10800"/>
            <a:lstStyle/>
            <a:p>
              <a:pPr algn="ctr"/>
              <a:r>
                <a:rPr lang="ar-SA" sz="1200">
                  <a:ea typeface="Arial" pitchFamily="34" charset="0"/>
                  <a:cs typeface="Arabic Transparent" pitchFamily="2" charset="0"/>
                </a:rPr>
                <a:t>تستخدم في الأنشطة الحيوية.</a:t>
              </a:r>
              <a:endParaRPr lang="en-US" sz="1200" b="0" dirty="0">
                <a:latin typeface="Tahoma" pitchFamily="34" charset="0"/>
                <a:ea typeface="Arial" pitchFamily="34" charset="0"/>
                <a:cs typeface="Arabic Transparent" pitchFamily="2" charset="0"/>
              </a:endParaRPr>
            </a:p>
          </p:txBody>
        </p:sp>
        <p:grpSp>
          <p:nvGrpSpPr>
            <p:cNvPr id="5" name="Group 35"/>
            <p:cNvGrpSpPr>
              <a:grpSpLocks/>
            </p:cNvGrpSpPr>
            <p:nvPr/>
          </p:nvGrpSpPr>
          <p:grpSpPr bwMode="auto">
            <a:xfrm>
              <a:off x="3440" y="1783"/>
              <a:ext cx="555" cy="337"/>
              <a:chOff x="9849" y="4063"/>
              <a:chExt cx="1118" cy="681"/>
            </a:xfrm>
          </p:grpSpPr>
          <p:sp>
            <p:nvSpPr>
              <p:cNvPr id="4125" name="Oval 36"/>
              <p:cNvSpPr>
                <a:spLocks noChangeArrowheads="1"/>
              </p:cNvSpPr>
              <p:nvPr/>
            </p:nvSpPr>
            <p:spPr bwMode="auto">
              <a:xfrm>
                <a:off x="9849" y="4063"/>
                <a:ext cx="1118" cy="681"/>
              </a:xfrm>
              <a:prstGeom prst="ellipse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339966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126" name="Rectangle 37"/>
              <p:cNvSpPr>
                <a:spLocks noChangeArrowheads="1"/>
              </p:cNvSpPr>
              <p:nvPr/>
            </p:nvSpPr>
            <p:spPr bwMode="auto">
              <a:xfrm flipH="1">
                <a:off x="9887" y="4163"/>
                <a:ext cx="1056" cy="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/>
              <a:lstStyle/>
              <a:p>
                <a:pPr algn="ctr"/>
                <a:r>
                  <a:rPr lang="ar-SA" sz="1400" dirty="0">
                    <a:latin typeface="Times New Roman" pitchFamily="18" charset="0"/>
                    <a:cs typeface="Times New Roman" pitchFamily="18" charset="0"/>
                  </a:rPr>
                  <a:t>بناء مركبات عضوية معقدة</a:t>
                </a:r>
                <a:endParaRPr lang="en-US" sz="1400" b="0" dirty="0">
                  <a:latin typeface="Tahoma" pitchFamily="34" charset="0"/>
                </a:endParaRPr>
              </a:p>
            </p:txBody>
          </p:sp>
        </p:grpSp>
        <p:sp>
          <p:nvSpPr>
            <p:cNvPr id="4116" name="AutoShape 38"/>
            <p:cNvSpPr>
              <a:spLocks noChangeArrowheads="1"/>
            </p:cNvSpPr>
            <p:nvPr/>
          </p:nvSpPr>
          <p:spPr bwMode="auto">
            <a:xfrm rot="13898755" flipV="1">
              <a:off x="3470" y="2977"/>
              <a:ext cx="191" cy="326"/>
            </a:xfrm>
            <a:prstGeom prst="upArrow">
              <a:avLst>
                <a:gd name="adj1" fmla="val 43981"/>
                <a:gd name="adj2" fmla="val 91693"/>
              </a:avLst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4117" name="AutoShape 39"/>
            <p:cNvSpPr>
              <a:spLocks noChangeArrowheads="1"/>
            </p:cNvSpPr>
            <p:nvPr/>
          </p:nvSpPr>
          <p:spPr bwMode="auto">
            <a:xfrm rot="4277001">
              <a:off x="3364" y="3185"/>
              <a:ext cx="266" cy="299"/>
            </a:xfrm>
            <a:custGeom>
              <a:avLst/>
              <a:gdLst>
                <a:gd name="T0" fmla="*/ 153 w 21600"/>
                <a:gd name="T1" fmla="*/ 0 h 21600"/>
                <a:gd name="T2" fmla="*/ 153 w 21600"/>
                <a:gd name="T3" fmla="*/ 168 h 21600"/>
                <a:gd name="T4" fmla="*/ 46 w 21600"/>
                <a:gd name="T5" fmla="*/ 299 h 21600"/>
                <a:gd name="T6" fmla="*/ 266 w 21600"/>
                <a:gd name="T7" fmla="*/ 84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4 w 21600"/>
                <a:gd name="T13" fmla="*/ 2384 h 21600"/>
                <a:gd name="T14" fmla="*/ 16078 w 21600"/>
                <a:gd name="T15" fmla="*/ 97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2427" y="0"/>
                  </a:lnTo>
                  <a:lnTo>
                    <a:pt x="12427" y="2400"/>
                  </a:lnTo>
                  <a:cubicBezTo>
                    <a:pt x="5564" y="2400"/>
                    <a:pt x="0" y="6769"/>
                    <a:pt x="0" y="12158"/>
                  </a:cubicBezTo>
                  <a:lnTo>
                    <a:pt x="0" y="21600"/>
                  </a:lnTo>
                  <a:lnTo>
                    <a:pt x="7521" y="21600"/>
                  </a:lnTo>
                  <a:lnTo>
                    <a:pt x="7521" y="12158"/>
                  </a:lnTo>
                  <a:cubicBezTo>
                    <a:pt x="7521" y="10833"/>
                    <a:pt x="9717" y="9758"/>
                    <a:pt x="12427" y="9758"/>
                  </a:cubicBezTo>
                  <a:lnTo>
                    <a:pt x="12427" y="12158"/>
                  </a:lnTo>
                  <a:lnTo>
                    <a:pt x="21600" y="607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2072" y="2900"/>
              <a:ext cx="557" cy="337"/>
              <a:chOff x="9712" y="2259"/>
              <a:chExt cx="1122" cy="681"/>
            </a:xfrm>
          </p:grpSpPr>
          <p:sp>
            <p:nvSpPr>
              <p:cNvPr id="4123" name="Oval 41"/>
              <p:cNvSpPr>
                <a:spLocks noChangeArrowheads="1"/>
              </p:cNvSpPr>
              <p:nvPr/>
            </p:nvSpPr>
            <p:spPr bwMode="auto">
              <a:xfrm>
                <a:off x="9716" y="2259"/>
                <a:ext cx="1118" cy="681"/>
              </a:xfrm>
              <a:prstGeom prst="ellipse">
                <a:avLst/>
              </a:prstGeom>
              <a:gradFill rotWithShape="0">
                <a:gsLst>
                  <a:gs pos="0">
                    <a:srgbClr val="FFFF99"/>
                  </a:gs>
                  <a:gs pos="100000">
                    <a:srgbClr val="FF99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124" name="Rectangle 42"/>
              <p:cNvSpPr>
                <a:spLocks noChangeArrowheads="1"/>
              </p:cNvSpPr>
              <p:nvPr/>
            </p:nvSpPr>
            <p:spPr bwMode="auto">
              <a:xfrm>
                <a:off x="9712" y="2386"/>
                <a:ext cx="1118" cy="5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1FF75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/>
              <a:lstStyle/>
              <a:p>
                <a:pPr algn="ctr"/>
                <a:r>
                  <a:rPr lang="ar-SA" sz="1000">
                    <a:solidFill>
                      <a:srgbClr val="000080"/>
                    </a:solidFill>
                    <a:latin typeface="Times New Roman" pitchFamily="18" charset="0"/>
                    <a:cs typeface="Times New Roman" pitchFamily="18" charset="0"/>
                  </a:rPr>
                  <a:t>تحليل المركبات العضوية المعقدة.</a:t>
                </a:r>
                <a:endParaRPr lang="en-US" sz="1000" b="0" dirty="0">
                  <a:latin typeface="Tahoma" pitchFamily="34" charset="0"/>
                </a:endParaRPr>
              </a:p>
            </p:txBody>
          </p:sp>
        </p:grpSp>
        <p:sp>
          <p:nvSpPr>
            <p:cNvPr id="4119" name="AutoShape 43"/>
            <p:cNvSpPr>
              <a:spLocks noChangeArrowheads="1"/>
            </p:cNvSpPr>
            <p:nvPr/>
          </p:nvSpPr>
          <p:spPr bwMode="auto">
            <a:xfrm rot="17856731" flipV="1">
              <a:off x="2543" y="3185"/>
              <a:ext cx="201" cy="206"/>
            </a:xfrm>
            <a:prstGeom prst="upArrow">
              <a:avLst>
                <a:gd name="adj1" fmla="val 46667"/>
                <a:gd name="adj2" fmla="val 70498"/>
              </a:avLst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2812" y="3161"/>
              <a:ext cx="518" cy="337"/>
              <a:chOff x="7560" y="5667"/>
              <a:chExt cx="1041" cy="682"/>
            </a:xfrm>
          </p:grpSpPr>
          <p:sp>
            <p:nvSpPr>
              <p:cNvPr id="4121" name="Oval 45"/>
              <p:cNvSpPr>
                <a:spLocks noChangeArrowheads="1"/>
              </p:cNvSpPr>
              <p:nvPr/>
            </p:nvSpPr>
            <p:spPr bwMode="auto">
              <a:xfrm>
                <a:off x="7560" y="5667"/>
                <a:ext cx="1041" cy="682"/>
              </a:xfrm>
              <a:prstGeom prst="ellipse">
                <a:avLst/>
              </a:prstGeom>
              <a:gradFill rotWithShape="0">
                <a:gsLst>
                  <a:gs pos="0">
                    <a:srgbClr val="FFFF99"/>
                  </a:gs>
                  <a:gs pos="100000">
                    <a:srgbClr val="FFCC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122" name="Rectangle 46"/>
              <p:cNvSpPr>
                <a:spLocks noChangeArrowheads="1"/>
              </p:cNvSpPr>
              <p:nvPr/>
            </p:nvSpPr>
            <p:spPr bwMode="auto">
              <a:xfrm>
                <a:off x="7576" y="5828"/>
                <a:ext cx="990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1FF75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/>
              <a:lstStyle/>
              <a:p>
                <a:pPr algn="ctr"/>
                <a:r>
                  <a:rPr lang="ar-SA" sz="1200">
                    <a:ea typeface="Arial" pitchFamily="34" charset="0"/>
                    <a:cs typeface="Arabic Transparent" pitchFamily="2" charset="0"/>
                  </a:rPr>
                  <a:t>تحرير الطاقة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  <a:cs typeface="Arabic Transparent" pitchFamily="2" charset="0"/>
                  </a:rPr>
                  <a:t>(ATP)</a:t>
                </a:r>
                <a:endParaRPr lang="en-US" sz="1200" b="0" dirty="0">
                  <a:latin typeface="Tahoma" pitchFamily="34" charset="0"/>
                </a:endParaRPr>
              </a:p>
            </p:txBody>
          </p:sp>
        </p:grpSp>
      </p:grpSp>
    </p:spTree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 descr="رخام بني"/>
          <p:cNvSpPr>
            <a:spLocks noGrp="1" noChangeArrowheads="1"/>
          </p:cNvSpPr>
          <p:nvPr>
            <p:ph type="title"/>
          </p:nvPr>
        </p:nvSpPr>
        <p:spPr>
          <a:xfrm>
            <a:off x="906462" y="261896"/>
            <a:ext cx="7331075" cy="614371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 algn="ctr"/>
            <a:r>
              <a:rPr lang="ar-SA" sz="40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الابتناء</a:t>
            </a:r>
            <a:r>
              <a:rPr lang="ar-EG" sz="40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ar-SA" sz="40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التمثيل الضوئي (البناء الضوئي)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175" name="Rectangle 127"/>
          <p:cNvSpPr>
            <a:spLocks noChangeArrowheads="1"/>
          </p:cNvSpPr>
          <p:nvPr/>
        </p:nvSpPr>
        <p:spPr bwMode="auto">
          <a:xfrm>
            <a:off x="251520" y="876268"/>
            <a:ext cx="8640959" cy="118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 algn="justLow">
              <a:spcBef>
                <a:spcPct val="20000"/>
              </a:spcBef>
              <a:buFont typeface="Arial" pitchFamily="34" charset="0"/>
              <a:buChar char="•"/>
            </a:pP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هي الميزة الخاصة للكائنات ذاتية التغذية مثل النباتات وتتم عملية التمثيل الضوئي في </a:t>
            </a:r>
            <a:r>
              <a:rPr lang="ar-S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البلاستيدات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الخضراء للخلايا </a:t>
            </a:r>
            <a:r>
              <a:rPr lang="ar-S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النباتية.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endParaRPr lang="en-US" sz="3200" b="0" baseline="-1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8" name="Picture 13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952"/>
          <a:stretch/>
        </p:blipFill>
        <p:spPr bwMode="auto">
          <a:xfrm>
            <a:off x="13886" y="2060848"/>
            <a:ext cx="4114571" cy="4745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2">
            <a:extLst>
              <a:ext uri="{FF2B5EF4-FFF2-40B4-BE49-F238E27FC236}">
                <a16:creationId xmlns:a16="http://schemas.microsoft.com/office/drawing/2014/main" id="{0DC10662-EBFD-465D-A97A-254AA9C439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94"/>
          <a:stretch/>
        </p:blipFill>
        <p:spPr bwMode="auto">
          <a:xfrm>
            <a:off x="4250124" y="3463218"/>
            <a:ext cx="4879990" cy="3310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6329924"/>
      </p:ext>
    </p:extLst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Rectangle 12"/>
          <p:cNvSpPr>
            <a:spLocks noChangeArrowheads="1"/>
          </p:cNvSpPr>
          <p:nvPr/>
        </p:nvSpPr>
        <p:spPr bwMode="auto">
          <a:xfrm>
            <a:off x="251520" y="332656"/>
            <a:ext cx="8641655" cy="619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تكوين الكربوهيدرات</a:t>
            </a:r>
            <a:endParaRPr lang="ar-EG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عادة </a:t>
            </a:r>
            <a:r>
              <a:rPr lang="ar-EG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 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يتم تكوين الكربوهيدرات المختلفة في أي كائن </a:t>
            </a:r>
            <a:r>
              <a:rPr lang="ar-EG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من 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الجلوكوز.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يعتبر النشا النباتي هو المخزن الأساسي للسكريات البسيطة في خلايا النبات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وكذلك النشا الحيواني في خلايا الحيوان (الجليكوجين).</a:t>
            </a:r>
            <a:endParaRPr lang="ar-EG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تكوين الدهون</a:t>
            </a:r>
            <a:r>
              <a:rPr lang="ar-EG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الحقيقة:</a:t>
            </a:r>
          </a:p>
          <a:p>
            <a:pPr algn="justLow"/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يلزم لبناء الدهون : </a:t>
            </a:r>
            <a:endParaRPr lang="en-US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ar-EG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الاحماض الدهنية</a:t>
            </a:r>
            <a:r>
              <a:rPr lang="ar-EG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Low"/>
            <a:r>
              <a:rPr lang="ar-EG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ar-S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الجليسرول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r-EG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Low">
              <a:buFont typeface="Arial" panose="020B0604020202020204" pitchFamily="34" charset="0"/>
              <a:buChar char="•"/>
            </a:pP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تكوين البروتين</a:t>
            </a:r>
            <a:r>
              <a:rPr lang="ar-EG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Low"/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تتكون كل البروتينات كما هو معروف من أحماض أمينية</a:t>
            </a:r>
            <a:r>
              <a:rPr lang="ar-EG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r-S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ar-S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 descr="رخام بني"/>
          <p:cNvSpPr>
            <a:spLocks noGrp="1" noChangeArrowheads="1"/>
          </p:cNvSpPr>
          <p:nvPr>
            <p:ph type="title"/>
          </p:nvPr>
        </p:nvSpPr>
        <p:spPr>
          <a:xfrm>
            <a:off x="1331640" y="260648"/>
            <a:ext cx="6538912" cy="785818"/>
          </a:xfrm>
          <a:ln>
            <a:solidFill>
              <a:schemeClr val="tx1"/>
            </a:solidFill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/>
            <a:r>
              <a:rPr lang="ar-SA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انتقاض </a:t>
            </a:r>
            <a:r>
              <a:rPr lang="ar-SA" sz="4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الكربوهيدرات</a:t>
            </a:r>
            <a:endParaRPr lang="en-US" sz="4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31" name="Rectangle 15"/>
          <p:cNvSpPr>
            <a:spLocks noChangeArrowheads="1"/>
          </p:cNvSpPr>
          <p:nvPr/>
        </p:nvSpPr>
        <p:spPr bwMode="auto">
          <a:xfrm>
            <a:off x="179512" y="1268760"/>
            <a:ext cx="8784976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90513" indent="-290513" algn="justLow">
              <a:spcBef>
                <a:spcPts val="0"/>
              </a:spcBef>
              <a:buFontTx/>
              <a:buChar char="•"/>
            </a:pP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ينتقض الجلوكوز بواسطة التحلل السكري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Glycolysis 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للحصول على الطاقة اللازمة لقيام الكائن الحي للأنشطة الحيوية وتعرف هذه العملية بالتنفس الخلوي وهناك طريقتين للتنفس </a:t>
            </a:r>
            <a:r>
              <a:rPr lang="ar-S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الخلوي:</a:t>
            </a:r>
            <a:endParaRPr lang="ar-S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0513" indent="-290513" algn="justLow">
              <a:spcBef>
                <a:spcPts val="0"/>
              </a:spcBef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أ- 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التنفس اللاهوائي (التخمر</a:t>
            </a:r>
            <a:r>
              <a:rPr lang="ar-SA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ar-SA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5663" algn="justLow">
              <a:spcBef>
                <a:spcPts val="0"/>
              </a:spcBef>
            </a:pP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يحدث في الكائنات الدقيقة وعضلات الحيوان وهو يتم بدون الأكسجين.</a:t>
            </a:r>
          </a:p>
          <a:p>
            <a:pPr marL="798513" indent="-290513" algn="justLow">
              <a:spcBef>
                <a:spcPts val="0"/>
              </a:spcBef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</a:t>
            </a:r>
            <a:r>
              <a:rPr lang="ar-S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التنفس </a:t>
            </a:r>
            <a:r>
              <a:rPr lang="ar-SA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الهوائي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855663" algn="justLow">
              <a:spcBef>
                <a:spcPts val="0"/>
              </a:spcBef>
            </a:pP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يحدث في جميع الكائنات الراقية وهو يتطلب وجود أوكسجين</a:t>
            </a:r>
            <a:r>
              <a:rPr lang="ar-SA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 descr="رخام بني"/>
          <p:cNvSpPr>
            <a:spLocks noGrp="1" noChangeArrowheads="1"/>
          </p:cNvSpPr>
          <p:nvPr>
            <p:ph type="title"/>
          </p:nvPr>
        </p:nvSpPr>
        <p:spPr>
          <a:xfrm>
            <a:off x="1280180" y="304517"/>
            <a:ext cx="6538912" cy="647700"/>
          </a:xfr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hangingPunct="1"/>
            <a:r>
              <a:rPr lang="ar-SA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انتقاض الدهون والبروتينات</a:t>
            </a:r>
            <a:endParaRPr lang="en-US" sz="4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251520" y="1536725"/>
            <a:ext cx="8568951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تنتقض الدهون بتحويلها إلى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ar-EG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أحماض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دهنية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(تتحول إلى خلات مرافق الانزيم أ الذي يدخل في دورة </a:t>
            </a:r>
            <a:r>
              <a:rPr lang="ar-S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كربس).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EG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جليسرول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(يتحول إلى حامض بيروفيك </a:t>
            </a:r>
            <a:r>
              <a:rPr lang="ar-EG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الذي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يدخل في دورة كربس ثم في سلسلة نقل الالكترونات</a:t>
            </a:r>
            <a:r>
              <a:rPr lang="ar-S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تنتقض البروتينات بتحويلها إلى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أحماض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امينية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(التي يتم نزع مجموعة الأمين منها وتتحول باقي السلسلة إلى مركبات تدخل في دورة كربس ثم في سلسلة نقل الالكترونات</a:t>
            </a:r>
            <a:r>
              <a:rPr lang="ar-S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ar-S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8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50"/>
          <a:stretch/>
        </p:blipFill>
        <p:spPr bwMode="auto">
          <a:xfrm>
            <a:off x="-20876" y="454360"/>
            <a:ext cx="9144000" cy="5949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382</Words>
  <Application>Microsoft Office PowerPoint</Application>
  <PresentationFormat>عرض على الشاشة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7" baseType="lpstr">
      <vt:lpstr>Arial</vt:lpstr>
      <vt:lpstr>Calibri</vt:lpstr>
      <vt:lpstr>Constantia</vt:lpstr>
      <vt:lpstr>Tahoma</vt:lpstr>
      <vt:lpstr>Times New Roman</vt:lpstr>
      <vt:lpstr>Wingdings</vt:lpstr>
      <vt:lpstr>Wingdings 2</vt:lpstr>
      <vt:lpstr>Flow</vt:lpstr>
      <vt:lpstr>الباب السابع  الأيض  Metabolism</vt:lpstr>
      <vt:lpstr>مقدمة عن الأيض  Metabolism </vt:lpstr>
      <vt:lpstr>عرض تقديمي في PowerPoint</vt:lpstr>
      <vt:lpstr>عرض تقديمي في PowerPoint</vt:lpstr>
      <vt:lpstr>الابتناء: التمثيل الضوئي (البناء الضوئي) </vt:lpstr>
      <vt:lpstr>عرض تقديمي في PowerPoint</vt:lpstr>
      <vt:lpstr>انتقاض الكربوهيدرات</vt:lpstr>
      <vt:lpstr>انتقاض الدهون والبروتينات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حيوان عام 101حين الجزء العملي  1424- 1425هـ</dc:title>
  <dc:creator>user33</dc:creator>
  <cp:lastModifiedBy>ايهاب اسماعيل يوسف مصطفى</cp:lastModifiedBy>
  <cp:revision>814</cp:revision>
  <dcterms:created xsi:type="dcterms:W3CDTF">2004-01-24T12:12:46Z</dcterms:created>
  <dcterms:modified xsi:type="dcterms:W3CDTF">2020-03-21T20:14:04Z</dcterms:modified>
</cp:coreProperties>
</file>