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8" r:id="rId3"/>
    <p:sldId id="257" r:id="rId4"/>
    <p:sldId id="279" r:id="rId5"/>
    <p:sldId id="271" r:id="rId6"/>
    <p:sldId id="268" r:id="rId7"/>
    <p:sldId id="269" r:id="rId8"/>
    <p:sldId id="261" r:id="rId9"/>
    <p:sldId id="272" r:id="rId10"/>
    <p:sldId id="273" r:id="rId11"/>
    <p:sldId id="274" r:id="rId12"/>
    <p:sldId id="276" r:id="rId13"/>
    <p:sldId id="275" r:id="rId14"/>
    <p:sldId id="263" r:id="rId15"/>
    <p:sldId id="277" r:id="rId16"/>
    <p:sldId id="266" r:id="rId17"/>
  </p:sldIdLst>
  <p:sldSz cx="12192000" cy="6858000"/>
  <p:notesSz cx="7010400" cy="92964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317603-0D6F-490F-AE1A-3693B6117A95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460D2-A69E-4952-978A-E5512A8D3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61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E41B3-881C-4604-82C9-439808ED63E4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BE08-F381-4F54-B632-E7458BD0D1BD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643F1-19BF-4BF2-A38C-21A4E883BCE1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4E16-8474-4B72-8D66-C47D902F8A20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6E18-7E92-4D6D-9D64-40FC61BBDE81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2760-A6A1-4846-A7B0-9FCB0C307857}" type="datetime1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CDF67-2256-4E63-B66C-FF0ABEA41643}" type="datetime1">
              <a:rPr lang="en-US" smtClean="0"/>
              <a:t>2/4/2021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803A-64AE-42F1-890D-0AF13252E553}" type="datetime1">
              <a:rPr lang="en-US" smtClean="0"/>
              <a:t>2/4/2021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40361-7F27-416E-8882-5227C0A1FE39}" type="datetime1">
              <a:rPr lang="en-US" smtClean="0"/>
              <a:t>2/4/2021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02D2F-8C16-4731-8FAD-C1ACAE1B758B}" type="datetime1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87A93-4589-4046-9E08-2FA86BA03C5B}" type="datetime1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CA3CE-655F-4ECC-BD78-77A8CD19266E}" type="datetime1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9328" y="3229432"/>
            <a:ext cx="92202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ar-BH" sz="4000" b="1" u="sng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000" b="1" u="sng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تَدْريباتٌ</a:t>
            </a:r>
            <a:endParaRPr lang="ar-BH" sz="4000" b="1" u="sng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6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أَنْوَاعُ الفِعْلِ</a:t>
            </a:r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ltan bold" pitchFamily="2" charset="-78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7C259246-C9DF-4F52-AED1-82E1CD944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955F4E0F-39F5-4EF6-837E-E52EBC3BE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CF769E5-9D63-4170-BB47-4A2971FA21F7}"/>
              </a:ext>
            </a:extLst>
          </p:cNvPr>
          <p:cNvSpPr/>
          <p:nvPr/>
        </p:nvSpPr>
        <p:spPr>
          <a:xfrm>
            <a:off x="355474" y="1637893"/>
            <a:ext cx="11481051" cy="744634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اللُّغَةُ العَرَبيّةُ / الصَّفُّ الرّابعُ </a:t>
            </a:r>
            <a:r>
              <a:rPr lang="ar-BH" sz="36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الابْتِدائيّ</a:t>
            </a:r>
            <a:r>
              <a:rPr lang="ar-SA" sz="36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                                          </a:t>
            </a:r>
            <a:r>
              <a:rPr lang="ar-BH" sz="36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الفَصْلُ الدِّراسيُّ الثَّاني </a:t>
            </a:r>
            <a:endParaRPr lang="ar-SA" sz="36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مستطيل: زوايا مستديرة 201">
            <a:extLst>
              <a:ext uri="{FF2B5EF4-FFF2-40B4-BE49-F238E27FC236}">
                <a16:creationId xmlns:a16="http://schemas.microsoft.com/office/drawing/2014/main" xmlns="" id="{9A530C08-38FC-48CF-9AC9-D58143A7CB5E}"/>
              </a:ext>
            </a:extLst>
          </p:cNvPr>
          <p:cNvSpPr/>
          <p:nvPr/>
        </p:nvSpPr>
        <p:spPr>
          <a:xfrm>
            <a:off x="3656838" y="2711856"/>
            <a:ext cx="4496562" cy="10351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BH" sz="54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القَواعِدُ </a:t>
            </a:r>
            <a:r>
              <a:rPr lang="ar-BH" sz="5400" b="1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النَّحويّةُ</a:t>
            </a:r>
            <a:endParaRPr lang="en-US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عنوان 2"/>
          <p:cNvSpPr txBox="1">
            <a:spLocks/>
          </p:cNvSpPr>
          <p:nvPr/>
        </p:nvSpPr>
        <p:spPr>
          <a:xfrm>
            <a:off x="1126670" y="1484350"/>
            <a:ext cx="9786257" cy="578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أَضَعُ فِعلاً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مُناسِبًا،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ثُمَّ أُبَيّنُ نَوْعَه: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8550988" y="401440"/>
            <a:ext cx="1692291" cy="8762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2</a:t>
            </a: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2746880"/>
              </p:ext>
            </p:extLst>
          </p:nvPr>
        </p:nvGraphicFramePr>
        <p:xfrm>
          <a:off x="889000" y="2113380"/>
          <a:ext cx="10744200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03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20373"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نَوعُ الفِعلُ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الجُملَةُ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0373">
                <a:tc>
                  <a:txBody>
                    <a:bodyPr/>
                    <a:lstStyle/>
                    <a:p>
                      <a:pPr algn="r"/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....................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مَمْلكةُ البَحرَيْن باِليومِ الوَطنِي كلَّ </a:t>
                      </a:r>
                      <a:r>
                        <a:rPr lang="ar-BH" sz="32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عَامٍ.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0373">
                <a:tc>
                  <a:txBody>
                    <a:bodyPr/>
                    <a:lstStyle/>
                    <a:p>
                      <a:pPr algn="r"/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....................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أَهلُ البَحرَيْن فِي مِهنَةِ الغَوْصِ </a:t>
                      </a:r>
                      <a:r>
                        <a:rPr lang="ar-BH" sz="32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قَديمًا.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0373">
                <a:tc>
                  <a:txBody>
                    <a:bodyPr/>
                    <a:lstStyle/>
                    <a:p>
                      <a:pPr algn="r"/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................... عَلَى تُراثِ </a:t>
                      </a:r>
                      <a:r>
                        <a:rPr lang="ar-BH" sz="3200" b="1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أَجْدادِكَ.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0373">
                <a:tc>
                  <a:txBody>
                    <a:bodyPr/>
                    <a:lstStyle/>
                    <a:p>
                      <a:pPr algn="r"/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...................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تَقريرًا تُبَيّنُ فِيه مَا شَاهَدْتَ فِي رِحلتكَ بِالأمسِ لِقلعةِ البَحْرَيْن.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0373">
                <a:tc>
                  <a:txBody>
                    <a:bodyPr/>
                    <a:lstStyle/>
                    <a:p>
                      <a:pPr algn="r"/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................... أَحمدُ الفَاتحِ قلْعةَ </a:t>
                      </a:r>
                      <a:r>
                        <a:rPr lang="ar-BH" sz="3200" b="1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الرَّفاعِ. 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0373">
                <a:tc>
                  <a:txBody>
                    <a:bodyPr/>
                    <a:lstStyle/>
                    <a:p>
                      <a:pPr algn="r"/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................... الآنَ مُبارياتِ سِباقِ </a:t>
                      </a:r>
                      <a:r>
                        <a:rPr lang="ar-BH" sz="3200" b="1" dirty="0" err="1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الفُورمِلا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1 فِي حَلَبةِ البَحْريَن عَلَى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التَّلفازِ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E380961B-16A6-47CA-817F-C7F8F11D7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12A5071A-1FB4-4F89-959D-970F75D4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85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عنوان 2"/>
          <p:cNvSpPr txBox="1">
            <a:spLocks/>
          </p:cNvSpPr>
          <p:nvPr/>
        </p:nvSpPr>
        <p:spPr>
          <a:xfrm>
            <a:off x="1576836" y="1408480"/>
            <a:ext cx="9786257" cy="7680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أَضَعُ فِعلاً مُناسِبًا ، ثُمَّ أُبَيّنُ نَوْعَه: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8550988" y="401440"/>
            <a:ext cx="1692291" cy="8762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2</a:t>
            </a:r>
          </a:p>
        </p:txBody>
      </p:sp>
      <p:sp>
        <p:nvSpPr>
          <p:cNvPr id="11" name="عنوان 1">
            <a:extLst>
              <a:ext uri="{FF2B5EF4-FFF2-40B4-BE49-F238E27FC236}">
                <a16:creationId xmlns:a16="http://schemas.microsoft.com/office/drawing/2014/main" xmlns="" id="{9EA64C30-3B27-4065-8391-7C4B21C98BAB}"/>
              </a:ext>
            </a:extLst>
          </p:cNvPr>
          <p:cNvSpPr txBox="1">
            <a:spLocks/>
          </p:cNvSpPr>
          <p:nvPr/>
        </p:nvSpPr>
        <p:spPr>
          <a:xfrm>
            <a:off x="0" y="857926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9763835"/>
              </p:ext>
            </p:extLst>
          </p:nvPr>
        </p:nvGraphicFramePr>
        <p:xfrm>
          <a:off x="1024758" y="2063570"/>
          <a:ext cx="10744200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9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03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20373"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نَوعُ الفِعلُ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الجُملَةُ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0373"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مُضارعٌ</a:t>
                      </a:r>
                      <a:endParaRPr lang="en-US" sz="32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تَحتفلُ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مَمْلكةُ البَحرَيْن باِليومِ الوَطنِي كلَّ </a:t>
                      </a:r>
                      <a:r>
                        <a:rPr lang="ar-BH" sz="32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عَامٍ.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0373"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ماَضِي</a:t>
                      </a:r>
                      <a:endParaRPr lang="en-US" sz="32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اشْتَغَلَ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أَهلُ البَحرَيْن فِي مِهنَةِ الغَوْصِ </a:t>
                      </a:r>
                      <a:r>
                        <a:rPr lang="ar-BH" sz="32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قَديمًا.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0373"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أَمرٌ</a:t>
                      </a:r>
                      <a:endParaRPr lang="en-US" sz="32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حَافظْ 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عَلَى تُراثِ </a:t>
                      </a:r>
                      <a:r>
                        <a:rPr lang="ar-BH" sz="3200" b="1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أَجْدادِكَ.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0373"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أَمرٌ</a:t>
                      </a:r>
                      <a:endParaRPr lang="en-US" sz="32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اكْتُبْ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تَقريرًا تُبَيّنُ فِيه مَا شَاهَدْتَ فِي رِحلتكَ بِالأمسِ لِقلعةِ البَحْرَيْن.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0373"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مَاضِي</a:t>
                      </a:r>
                      <a:endParaRPr lang="en-US" sz="32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بَنَى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/ </a:t>
                      </a:r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شَيَّدَ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أَحمدُ الفَاتحِ قلْعةَ </a:t>
                      </a:r>
                      <a:r>
                        <a:rPr lang="ar-BH" sz="3200" b="1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الرَّفاعِ. 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0373"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مُضارعٌ</a:t>
                      </a:r>
                      <a:endParaRPr lang="en-US" sz="32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نُشَاهدُ</a:t>
                      </a:r>
                      <a:r>
                        <a:rPr lang="ar-BH" sz="32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الآنَ مُبارياتِ سِباقِ </a:t>
                      </a:r>
                      <a:r>
                        <a:rPr lang="ar-BH" sz="3200" b="1" dirty="0" err="1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الفُورمِلا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1 فِي حَلَبةِ البَحْريَن عَلَى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التَّلفازِ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08C7766E-3BDB-45B4-9518-B886F8FCA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52D1A272-F662-4068-AA81-82AD9BB83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1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162925" y="626398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عنوان 2"/>
          <p:cNvSpPr txBox="1">
            <a:spLocks/>
          </p:cNvSpPr>
          <p:nvPr/>
        </p:nvSpPr>
        <p:spPr>
          <a:xfrm>
            <a:off x="1126670" y="1293699"/>
            <a:ext cx="10642288" cy="1241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صِيغتْ الأفعالُ فِي الجُملِ التَّاليَةِ بِشكلٍ خَاطئٍ ، أُصَحّحُهَا: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9225200" y="134775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6947580" y="195896"/>
            <a:ext cx="1692291" cy="8762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3</a:t>
            </a: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1895038"/>
              </p:ext>
            </p:extLst>
          </p:nvPr>
        </p:nvGraphicFramePr>
        <p:xfrm>
          <a:off x="838200" y="2443398"/>
          <a:ext cx="10744200" cy="3672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94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847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34518"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الفعل الصحيح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الجملة 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4518"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فِي السَّنةِ المَاضيةِ </a:t>
                      </a:r>
                      <a:r>
                        <a:rPr lang="ar-BH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يَهْطلُ</a:t>
                      </a:r>
                      <a:r>
                        <a:rPr lang="ar-BH" sz="3200" b="1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مَطرًا غَزيرًا عَلَى بَعض </a:t>
                      </a:r>
                      <a:r>
                        <a:rPr lang="ar-BH" sz="32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ِالقُرى.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4518"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اذْهَبْ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جَاسِمُ إِلى المَسْجدِ كُلَّ </a:t>
                      </a:r>
                      <a:r>
                        <a:rPr lang="ar-BH" sz="32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يَومٍ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4518"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مَازالَ سَعدُ </a:t>
                      </a:r>
                      <a:r>
                        <a:rPr lang="ar-BH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لَعِبَ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فِي فَريقِ كُرَةِ </a:t>
                      </a:r>
                      <a:r>
                        <a:rPr lang="ar-BH" sz="3200" b="1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القَدمِ.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4518"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يَفْتَخِرُ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بِلغتِكَ</a:t>
                      </a:r>
                      <a:r>
                        <a:rPr lang="ar-BH" sz="32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لأنَّها لُغةُ </a:t>
                      </a:r>
                      <a:r>
                        <a:rPr lang="ar-BH" sz="32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القُرآنِ.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CC846A19-FDD6-4EDD-B82E-5E5F3313E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4DEAA26-152D-474F-A780-68C7B1F66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76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عنوان 2"/>
          <p:cNvSpPr txBox="1">
            <a:spLocks/>
          </p:cNvSpPr>
          <p:nvPr/>
        </p:nvSpPr>
        <p:spPr>
          <a:xfrm>
            <a:off x="1126670" y="1293699"/>
            <a:ext cx="10642288" cy="1241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صِيغتْ الأفعالُ فِي الجُملِ التَّاليَةِ بِشكلٍ خَاطئٍ ، أُصَحّحُهَا: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8550988" y="401440"/>
            <a:ext cx="1692291" cy="8762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3</a:t>
            </a:r>
          </a:p>
        </p:txBody>
      </p:sp>
      <p:sp>
        <p:nvSpPr>
          <p:cNvPr id="11" name="عنوان 1">
            <a:extLst>
              <a:ext uri="{FF2B5EF4-FFF2-40B4-BE49-F238E27FC236}">
                <a16:creationId xmlns:a16="http://schemas.microsoft.com/office/drawing/2014/main" xmlns="" id="{9EA64C30-3B27-4065-8391-7C4B21C98BAB}"/>
              </a:ext>
            </a:extLst>
          </p:cNvPr>
          <p:cNvSpPr txBox="1">
            <a:spLocks/>
          </p:cNvSpPr>
          <p:nvPr/>
        </p:nvSpPr>
        <p:spPr>
          <a:xfrm>
            <a:off x="0" y="857926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1558571"/>
              </p:ext>
            </p:extLst>
          </p:nvPr>
        </p:nvGraphicFramePr>
        <p:xfrm>
          <a:off x="1024758" y="2203724"/>
          <a:ext cx="10744200" cy="3672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94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847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34518"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الفعل الصحيح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الجملة 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4518"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هَطلَ</a:t>
                      </a:r>
                      <a:endParaRPr lang="en-US" sz="32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فِي السَّنةِ المَاضيةِ </a:t>
                      </a:r>
                      <a:r>
                        <a:rPr lang="ar-BH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يَهْطلُ</a:t>
                      </a:r>
                      <a:r>
                        <a:rPr lang="ar-BH" sz="3200" b="1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مَطرًا غَزيرًا عَلَى بَعض </a:t>
                      </a:r>
                      <a:r>
                        <a:rPr lang="ar-BH" sz="32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ِالقُرى.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4518"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يَذْهبُ</a:t>
                      </a:r>
                      <a:endParaRPr lang="en-US" sz="32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اذْهَبْ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جَاسِمُ إِلى المَسْجدِ كُلَّ </a:t>
                      </a:r>
                      <a:r>
                        <a:rPr lang="ar-BH" sz="32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يَومٍ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4518"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يَلعبُ</a:t>
                      </a:r>
                      <a:endParaRPr lang="en-US" sz="32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مَازالَ سَعدُ </a:t>
                      </a:r>
                      <a:r>
                        <a:rPr lang="ar-BH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لَعِبَ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فِي فَريقِ كُرَةِ </a:t>
                      </a:r>
                      <a:r>
                        <a:rPr lang="ar-BH" sz="3200" b="1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القَدمِ.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4518"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افْتَخِرْ</a:t>
                      </a:r>
                      <a:endParaRPr lang="en-US" sz="32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200" b="1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يَفْتَخِرُ</a:t>
                      </a: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بِلغتِكَ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، لأنَّها لُغةُ </a:t>
                      </a:r>
                      <a:r>
                        <a:rPr lang="ar-BH" sz="32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القُرآنِ.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6398ED2C-7801-4AD7-9514-0CEF7CC4B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81250217-914D-4709-9840-D56BAE3F0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6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" y="1268068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600" b="1" dirty="0">
              <a:cs typeface="Sultan bold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xmlns="" id="{CED7B3B0-E0D9-46C5-BA9A-2C2E435CDF64}"/>
              </a:ext>
            </a:extLst>
          </p:cNvPr>
          <p:cNvSpPr txBox="1">
            <a:spLocks/>
          </p:cNvSpPr>
          <p:nvPr/>
        </p:nvSpPr>
        <p:spPr>
          <a:xfrm>
            <a:off x="1343943" y="848472"/>
            <a:ext cx="8400139" cy="9985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أُعبِّرُ  باسْتخدامِ الفِعلِ المطْلُوبِ: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21326" y="2998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أوظِّفُ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10372802" y="1260143"/>
            <a:ext cx="1692291" cy="8726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4</a:t>
            </a: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185972"/>
              </p:ext>
            </p:extLst>
          </p:nvPr>
        </p:nvGraphicFramePr>
        <p:xfrm>
          <a:off x="348343" y="2338466"/>
          <a:ext cx="11432438" cy="37625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20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103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54177">
                <a:tc>
                  <a:txBody>
                    <a:bodyPr/>
                    <a:lstStyle/>
                    <a:p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مَشْهدٌ لِجَدِّي</a:t>
                      </a:r>
                      <a:r>
                        <a:rPr lang="ar-BH" sz="32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عنْدمَا كُنتُ صَغيرًا.</a:t>
                      </a:r>
                    </a:p>
                    <a:p>
                      <a:pPr algn="ctr" rtl="1"/>
                      <a:r>
                        <a:rPr lang="ar-BH" sz="32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(الفعلُ الماضِي)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54177">
                <a:tc>
                  <a:txBody>
                    <a:bodyPr/>
                    <a:lstStyle/>
                    <a:p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رَعايةُ</a:t>
                      </a:r>
                      <a:r>
                        <a:rPr lang="ar-BH" sz="32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أُمِّي لِي كُلَّ </a:t>
                      </a:r>
                      <a:r>
                        <a:rPr lang="ar-BH" sz="3200" b="1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يَومٍ.</a:t>
                      </a:r>
                      <a:endParaRPr lang="ar-BH" sz="3200" b="1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r>
                        <a:rPr lang="ar-BH" sz="32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( الفعل المُضارعُ )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54177">
                <a:tc>
                  <a:txBody>
                    <a:bodyPr/>
                    <a:lstStyle/>
                    <a:p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نَصيحةُ</a:t>
                      </a:r>
                      <a:r>
                        <a:rPr lang="ar-BH" sz="32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مُعلمِي لِي مِن أَجلِ </a:t>
                      </a:r>
                      <a:r>
                        <a:rPr lang="ar-BH" sz="3200" b="1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مُستقبَلٍي.</a:t>
                      </a:r>
                      <a:endParaRPr lang="ar-BH" sz="3200" b="1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r>
                        <a:rPr lang="ar-BH" sz="32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( الفعلُ الأمرُ)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0D489E2-1AE0-4E07-B9DD-3571AA127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524C7ED-CD34-4743-966D-07C8D6381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27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8343" y="2132780"/>
            <a:ext cx="11432439" cy="4514762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268068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600" b="1" dirty="0">
              <a:cs typeface="Sultan bold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xmlns="" id="{CED7B3B0-E0D9-46C5-BA9A-2C2E435CDF64}"/>
              </a:ext>
            </a:extLst>
          </p:cNvPr>
          <p:cNvSpPr txBox="1">
            <a:spLocks/>
          </p:cNvSpPr>
          <p:nvPr/>
        </p:nvSpPr>
        <p:spPr>
          <a:xfrm>
            <a:off x="1343943" y="848472"/>
            <a:ext cx="8400139" cy="9985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أُعبِّرُ  باسْتخدامِ الفِعلِ المطْلُوبِ:</a:t>
            </a:r>
            <a:endParaRPr kumimoji="0" lang="ar-SA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95534" y="29980"/>
            <a:ext cx="1398073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أوظِّفُ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0" y="869558"/>
            <a:ext cx="1692291" cy="8726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4</a:t>
            </a: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397894"/>
              </p:ext>
            </p:extLst>
          </p:nvPr>
        </p:nvGraphicFramePr>
        <p:xfrm>
          <a:off x="488921" y="1749013"/>
          <a:ext cx="11432438" cy="4424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20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103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54177">
                <a:tc>
                  <a:txBody>
                    <a:bodyPr/>
                    <a:lstStyle/>
                    <a:p>
                      <a:pPr algn="just" rtl="1"/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اسْتيقظَ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جدِّي فَجرًا ، </a:t>
                      </a:r>
                      <a:r>
                        <a:rPr lang="ar-BH" sz="28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وصَلَّى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فِي المَسْجدِ ، ثُمَّ </a:t>
                      </a:r>
                      <a:r>
                        <a:rPr lang="ar-BH" sz="28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قَرأَ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مَا </a:t>
                      </a:r>
                      <a:r>
                        <a:rPr lang="ar-BH" sz="28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تَيَسرَ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مِن القُرآنِ . وعِنْدمَا </a:t>
                      </a:r>
                      <a:r>
                        <a:rPr lang="ar-BH" sz="28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أَشْرقَتْ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الشَّمسُ </a:t>
                      </a:r>
                      <a:r>
                        <a:rPr lang="ar-BH" sz="28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خَرجَ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لِلسّوقِ ، وَبعدَ الظّهيرةِ </a:t>
                      </a:r>
                      <a:r>
                        <a:rPr lang="ar-BH" sz="28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جَاءَ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مُحمّلاً بِأَنواعِ الفَواكهِ.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/>
                      <a:r>
                        <a:rPr lang="ar-BH" sz="28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مَشْهدٌ لِجَدِّي</a:t>
                      </a:r>
                      <a:r>
                        <a:rPr lang="ar-BH" sz="28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عنْدمَا كُنتُ صَغيرًا.</a:t>
                      </a:r>
                    </a:p>
                    <a:p>
                      <a:pPr algn="just" rtl="1"/>
                      <a:r>
                        <a:rPr lang="ar-BH" sz="28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(الفعلُ الماضِي)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54177">
                <a:tc>
                  <a:txBody>
                    <a:bodyPr/>
                    <a:lstStyle/>
                    <a:p>
                      <a:pPr algn="just" rtl="1"/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أُمِّي نِعمةٌ كَبيرة ٌفِي حياتِي ، فَهِي مَنْ </a:t>
                      </a:r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تَحرصُ</a:t>
                      </a:r>
                      <a:r>
                        <a:rPr lang="ar-BH" sz="28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عَلَى أَنْ تكونَ أُمورِي مُنظمةً ، وَهيَ مَنْ </a:t>
                      </a:r>
                      <a:r>
                        <a:rPr lang="ar-BH" sz="28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يَشعرُ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بأِلمِي وفَرحِي، وَهيَ مَنْ </a:t>
                      </a:r>
                      <a:r>
                        <a:rPr lang="ar-BH" sz="28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تُعِدُّ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لِيَ كُلَّ مَا أَحتاجُه دُونَ أَنْ </a:t>
                      </a:r>
                      <a:r>
                        <a:rPr lang="ar-BH" sz="28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أطلبَه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، وَهيَ مَنْ </a:t>
                      </a:r>
                      <a:r>
                        <a:rPr lang="ar-BH" sz="28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تَسهرُ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لِراحتِي ، </a:t>
                      </a:r>
                      <a:r>
                        <a:rPr lang="ar-BH" sz="28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وَتتعبُ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دُونَ مُقابلٍ .  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/>
                      <a:r>
                        <a:rPr lang="ar-BH" sz="28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رَعايةُ</a:t>
                      </a:r>
                      <a:r>
                        <a:rPr lang="ar-BH" sz="28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أُمِّي لِي كُلَّ </a:t>
                      </a:r>
                      <a:r>
                        <a:rPr lang="ar-BH" sz="2800" b="1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يَومٍ.</a:t>
                      </a:r>
                      <a:endParaRPr lang="ar-BH" sz="2800" b="1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algn="just" rtl="1"/>
                      <a:r>
                        <a:rPr lang="ar-BH" sz="28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( الفعل المُضارعُ )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54177">
                <a:tc>
                  <a:txBody>
                    <a:bodyPr/>
                    <a:lstStyle/>
                    <a:p>
                      <a:pPr algn="just" rtl="1"/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الزَمْ</a:t>
                      </a: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الدَّينَ والأَخلاقَ مَعَ العلمِ ، وَ</a:t>
                      </a:r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ضَع</a:t>
                      </a: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 لَكَ هَدفًا تَصلُ إِليهِ ، و</a:t>
                      </a:r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اسْعَ</a:t>
                      </a: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نَحْوه .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/>
                      <a:r>
                        <a:rPr lang="ar-BH" sz="28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نَصيحةُ</a:t>
                      </a:r>
                      <a:r>
                        <a:rPr lang="ar-BH" sz="28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مُعلمِي لِي مِن أَجلِ </a:t>
                      </a:r>
                      <a:r>
                        <a:rPr lang="ar-BH" sz="2800" b="1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مُستقبَلٍي.</a:t>
                      </a:r>
                      <a:endParaRPr lang="ar-BH" sz="2800" b="1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algn="just" rtl="1"/>
                      <a:r>
                        <a:rPr lang="ar-BH" sz="28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( الفعلُ الأمرُ)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7EC1508-5C03-44DB-A460-BC5164D58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5D79C53-64EC-4FB4-91EB-2707559B7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8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6519" y="1008016"/>
            <a:ext cx="11432439" cy="5379475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3399" y="3456632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600" b="1" dirty="0">
              <a:cs typeface="Sultan bold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8200" y="24947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6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</a:t>
            </a:r>
            <a:r>
              <a:rPr lang="ar-SA" sz="6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6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رس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1C1201FC-51FA-4BFB-8A01-6FCD41050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6A57A8C3-57DF-4AC0-B017-0AEA953E4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49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3399" y="3456632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600" b="1" dirty="0">
              <a:cs typeface="Sultan bold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8200" y="24947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ar-BH" sz="6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عنصر نائب للمحتوى 2"/>
          <p:cNvSpPr>
            <a:spLocks noGrp="1"/>
          </p:cNvSpPr>
          <p:nvPr>
            <p:ph idx="1"/>
          </p:nvPr>
        </p:nvSpPr>
        <p:spPr>
          <a:xfrm>
            <a:off x="685801" y="2307500"/>
            <a:ext cx="10486691" cy="2675344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التَّعَرَّفُ على الأَفْعالِ الماضيةِ وَ المُضارِعَةِ وَ الأَمْرِ.</a:t>
            </a:r>
          </a:p>
          <a:p>
            <a:pPr marL="0" indent="0" algn="r">
              <a:buNone/>
            </a:pP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2-تمييزُ كُلِّ نوعٍ مِن أَنواعِ الفعلِ فِي سِياقاتٍ </a:t>
            </a:r>
            <a:r>
              <a:rPr lang="ar-BH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مُتنوعةٍ.</a:t>
            </a:r>
            <a:endParaRPr lang="ar-BH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>
              <a:buNone/>
            </a:pP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تَوظيفُ الدرسِ فِي الانتاجِ الكِتابِي توظيفًا سليمًا.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704943" y="1401381"/>
            <a:ext cx="2803161" cy="662781"/>
          </a:xfrm>
        </p:spPr>
        <p:txBody>
          <a:bodyPr>
            <a:normAutofit fontScale="90000"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هْدَافُ الدَّرْسِ: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F36BBEE2-1E0E-4FFB-9658-62D3DC13B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D7CD19A0-0151-4FA4-AD0B-E5DC0F09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3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668249" y="247138"/>
            <a:ext cx="7577528" cy="1325563"/>
          </a:xfrm>
        </p:spPr>
        <p:txBody>
          <a:bodyPr>
            <a:norm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أَقْرَأُ النَّصَ التَالِي ، ثُمَّ أُجيبُ عَمَّا يَليهِ. </a:t>
            </a:r>
          </a:p>
        </p:txBody>
      </p:sp>
      <p:sp>
        <p:nvSpPr>
          <p:cNvPr id="9" name="عنصر نائب للمحتوى 2"/>
          <p:cNvSpPr>
            <a:spLocks noGrp="1"/>
          </p:cNvSpPr>
          <p:nvPr>
            <p:ph idx="1"/>
          </p:nvPr>
        </p:nvSpPr>
        <p:spPr>
          <a:xfrm>
            <a:off x="532263" y="1268068"/>
            <a:ext cx="11236695" cy="4881798"/>
          </a:xfrm>
          <a:ln w="28575">
            <a:noFill/>
          </a:ln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ar-BH" dirty="0"/>
              <a:t> </a:t>
            </a:r>
          </a:p>
          <a:p>
            <a:pPr marL="0" indent="0" algn="just" rtl="1">
              <a:buNone/>
            </a:pP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سَأَل َالأبُ ابنَه : كَيْفَ كَانَتْ رِحْلتكَ بِالأمْسِ يَا أَحْمَدُ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أَجَابَ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أَحْمَدُ: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لَقَدْ كَانَتْ رِحْلةً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مُمْتِعةً،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فَقَدْ </a:t>
            </a:r>
            <a:r>
              <a:rPr lang="ar-BH" sz="3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جَهَّزْتُ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حَقِيبَتِي وَمَا احْتَاجَه مِن أَدَواتٍ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لِلبَحرِ،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BH" sz="33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انْتَظرْت</a:t>
            </a:r>
            <a:r>
              <a:rPr lang="ar-BH" sz="3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هشَامٌ لأَذْهبَ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مَعَه،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وَبَعدَ ذَلكَ </a:t>
            </a:r>
            <a:r>
              <a:rPr lang="ar-BH" sz="33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وَصَلنَا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لِلسَّاحلِ وَ</a:t>
            </a:r>
            <a:r>
              <a:rPr lang="ar-BH" sz="3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بَدَأنَا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بِرِمِي الصَّنارةِ . </a:t>
            </a:r>
            <a:r>
              <a:rPr lang="ar-BH" sz="33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فَرحنَا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كَثيرًا عِندَما </a:t>
            </a:r>
            <a:r>
              <a:rPr lang="ar-BH" sz="33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شَعَرَ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هِشَامٌ بِأنَّ شيئًا مَا يَشدُّ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صنَّارَتَه، </a:t>
            </a:r>
            <a:r>
              <a:rPr lang="ar-BH" sz="33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سَاعَدْتُه</a:t>
            </a:r>
            <a:r>
              <a:rPr lang="ar-BH" sz="3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فِي شَدِّ الصَّنَارَة ِ، وَ</a:t>
            </a:r>
            <a:r>
              <a:rPr lang="ar-BH" sz="33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صَرخْنَا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سُرورًا عِنْدَمَا </a:t>
            </a:r>
            <a:r>
              <a:rPr lang="ar-BH" sz="3300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sz="33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كْتَشَفْنَا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أَنَّها سَمكَةٌ كَبِيرةٌ</a:t>
            </a:r>
          </a:p>
          <a:p>
            <a:pPr marL="0" indent="0" algn="just" rtl="1">
              <a:buNone/>
            </a:pPr>
            <a:r>
              <a:rPr lang="ar-BH" sz="3300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</a:t>
            </a:r>
            <a:r>
              <a:rPr lang="ar-BH" sz="33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أَخَذْنَا</a:t>
            </a:r>
            <a:r>
              <a:rPr lang="ar-BH" sz="3300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السَّمكةَ إِلى بَيْتِ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هِشَامٍ،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BH" sz="3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أَعَدتْ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أُمُّ هِشَامٍ وَجبةً لَذِيذةً مِن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السَّمكةِ. وَبَعدَ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يَومٍ سَعيدٍ وَنَاجحٍ </a:t>
            </a:r>
            <a:r>
              <a:rPr lang="ar-BH" sz="33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رَجعْتُ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لِلبيتِ وَ</a:t>
            </a:r>
            <a:r>
              <a:rPr lang="ar-BH" sz="3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نمْتُ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بَاكرًا اسْتعدادًا لِمَدرستِي اليَومَ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    </a:t>
            </a:r>
            <a:endParaRPr lang="ar-BH" sz="33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052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664B8080-817F-48B6-A90F-307037C55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56794A04-1BB5-4737-A8F2-C58130702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668249" y="247138"/>
            <a:ext cx="7577528" cy="1325563"/>
          </a:xfrm>
        </p:spPr>
        <p:txBody>
          <a:bodyPr>
            <a:norm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أَقْرَأُ النَّصَ التَالِي ، ثُمَّ أُجيبُ عَمَّا يَليهِ. </a:t>
            </a:r>
          </a:p>
        </p:txBody>
      </p:sp>
      <p:sp>
        <p:nvSpPr>
          <p:cNvPr id="9" name="عنصر نائب للمحتوى 2"/>
          <p:cNvSpPr>
            <a:spLocks noGrp="1"/>
          </p:cNvSpPr>
          <p:nvPr>
            <p:ph idx="1"/>
          </p:nvPr>
        </p:nvSpPr>
        <p:spPr>
          <a:xfrm>
            <a:off x="1253358" y="1268068"/>
            <a:ext cx="10515600" cy="4881798"/>
          </a:xfrm>
          <a:ln w="28575">
            <a:noFill/>
          </a:ln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ar-BH" sz="33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رَبَّتَ الأَبُ عَلَى كَتفِ ابْنِه وَسَأَلهُ : وَمَاذَا عَنِ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اليومَ؟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رَدَّ أَحْمَدُ: اليومَ لابُدَّ مِن أَنْ </a:t>
            </a:r>
            <a:r>
              <a:rPr lang="ar-BH" sz="33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أُذاكر</a:t>
            </a:r>
            <a:r>
              <a:rPr lang="ar-BH" sz="3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دُرُوسِي،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BH" sz="33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أُسَاعدُ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أَخِي فَهُوَ الآنَ </a:t>
            </a:r>
            <a:r>
              <a:rPr lang="ar-BH" sz="3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يَصْنَعُ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مُجَسَّمًا لِدرسِ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العلُومِ،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لأنَّ أمِي مَشْغولةٌ فِي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المطْبخِ،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فَهِي </a:t>
            </a:r>
            <a:r>
              <a:rPr lang="ar-BH" sz="3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تَخبزُ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لنَا كَعكًا.</a:t>
            </a:r>
          </a:p>
          <a:p>
            <a:pPr marL="0" indent="0" algn="just" rtl="1">
              <a:buNone/>
            </a:pP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قَالَ الأبُ: وَفَّقكَ اللهُ يَا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بُنَيّ،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فِي الغَدِ </a:t>
            </a:r>
            <a:r>
              <a:rPr lang="ar-BH" sz="3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اذْهَبْ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مَعَ أَخِيكَ إِلَى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جدَّتِكَ، </a:t>
            </a:r>
            <a:r>
              <a:rPr lang="ar-BH" sz="33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وانْظُرَا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مَاذَا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تُرِيدُ، </a:t>
            </a:r>
            <a:r>
              <a:rPr lang="ar-BH" sz="33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واجْلِسَا</a:t>
            </a:r>
            <a:r>
              <a:rPr lang="ar-BH" sz="3300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3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مَعَها لِبعضِ </a:t>
            </a:r>
            <a:r>
              <a:rPr lang="ar-BH" sz="33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الوقْتِ.  </a:t>
            </a:r>
            <a:endParaRPr lang="ar-BH" sz="33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052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4B5D3EE4-FABF-4759-B355-0075B0E6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3CA3D915-1056-44A5-A3A3-CA0C6F0E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04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8343" y="1268067"/>
            <a:ext cx="11432439" cy="5379475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3399" y="3456632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600" b="1" dirty="0">
              <a:cs typeface="Sultan bold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38200" y="24947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ar-BH" sz="6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عنصر نائب للمحتوى 2"/>
          <p:cNvSpPr>
            <a:spLocks noGrp="1"/>
          </p:cNvSpPr>
          <p:nvPr>
            <p:ph idx="1"/>
          </p:nvPr>
        </p:nvSpPr>
        <p:spPr>
          <a:xfrm>
            <a:off x="944811" y="2422309"/>
            <a:ext cx="10486691" cy="3441666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كَيْفَ كَانَ شُعُورُ أَحمَدَ بَعدَ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الرِّحلةِ؟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وَمَا سَبَبُ ذَلكَ؟</a:t>
            </a:r>
          </a:p>
          <a:p>
            <a:pPr marL="0" indent="0" algn="r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كَانَ فَرِحًا </a:t>
            </a:r>
            <a:r>
              <a:rPr lang="ar-BH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مَسْرُورًا، </a:t>
            </a: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لأنَّه اصْطاَدَ سَمَكَةً كَبَيرةً وقَضَى يومًا مُمْتِعًا وَناجِحًا مَعَ صَديقِه </a:t>
            </a:r>
            <a:r>
              <a:rPr lang="ar-BH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هشَام.</a:t>
            </a: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 لِمَاذَا لَمْ تُساعِدُ الأُمُّ أَبْنَائِها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فِي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صُنعِ المُجَسَّمِ؟</a:t>
            </a:r>
          </a:p>
          <a:p>
            <a:pPr marL="0" indent="0" algn="r">
              <a:buNone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لأنَّها مَشْغولَةٌ فِي إِعْدادِ </a:t>
            </a:r>
            <a:r>
              <a:rPr lang="ar-BH" sz="36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الكَعْكِ.</a:t>
            </a: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052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704943" y="1401381"/>
            <a:ext cx="2803161" cy="662781"/>
          </a:xfrm>
        </p:spPr>
        <p:txBody>
          <a:bodyPr>
            <a:normAutofit/>
          </a:bodyPr>
          <a:lstStyle/>
          <a:p>
            <a:pPr algn="r"/>
            <a:r>
              <a:rPr lang="ar-BH" sz="4000" b="1" dirty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أُجِيبُ عَمَّا </a:t>
            </a:r>
            <a:r>
              <a:rPr lang="ar-BH" sz="4000" b="1" dirty="0" smtClean="0"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يَلِي:</a:t>
            </a:r>
            <a:endParaRPr lang="ar-BH" sz="4000" b="1" dirty="0"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0547C752-A22B-4397-9488-9E433D783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F680484-6773-46C0-B987-C42BE1975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8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375159" y="247139"/>
            <a:ext cx="2803161" cy="662781"/>
          </a:xfrm>
        </p:spPr>
        <p:txBody>
          <a:bodyPr>
            <a:norm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أُجِيبُ عَمَّا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يَلِي:</a:t>
            </a: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052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عنصر نائب للمحتوى 2"/>
          <p:cNvSpPr txBox="1">
            <a:spLocks/>
          </p:cNvSpPr>
          <p:nvPr/>
        </p:nvSpPr>
        <p:spPr>
          <a:xfrm>
            <a:off x="270641" y="1283058"/>
            <a:ext cx="11498317" cy="4646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ar-BH" dirty="0"/>
              <a:t>     </a:t>
            </a: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772543"/>
              </p:ext>
            </p:extLst>
          </p:nvPr>
        </p:nvGraphicFramePr>
        <p:xfrm>
          <a:off x="270641" y="1283059"/>
          <a:ext cx="11607873" cy="405343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8692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048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337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94039">
                <a:tc>
                  <a:txBody>
                    <a:bodyPr/>
                    <a:lstStyle/>
                    <a:p>
                      <a:pPr algn="ctr"/>
                      <a:r>
                        <a:rPr lang="ar-BH" sz="28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تَوصيَاتُ الأبِ لِلغَدِ</a:t>
                      </a:r>
                      <a:endParaRPr lang="en-US" sz="2800" u="sng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الأَعمالُ التِي تَقومُ</a:t>
                      </a:r>
                      <a:r>
                        <a:rPr lang="ar-BH" sz="28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بِهَا أُسرةُ أحمدَ </a:t>
                      </a:r>
                      <a:r>
                        <a:rPr lang="ar-BH" sz="2800" u="sng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الآنَ</a:t>
                      </a:r>
                      <a:endParaRPr lang="en-US" sz="2800" b="1" u="sng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الأَحداثُ التِي مَرتْ بِأحمدَ فِي </a:t>
                      </a:r>
                      <a:r>
                        <a:rPr lang="ar-BH" sz="2400" u="sng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الأمْسِ 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كَمَا جَاءتْ فِي النَّصِ</a:t>
                      </a:r>
                      <a:endParaRPr lang="en-US" sz="24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0540">
                <a:tc rowSpan="2"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0540">
                <a:tc v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0540">
                <a:tc rowSpan="2"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6656">
                <a:tc v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41123"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E07BB67-3E72-4B00-8ADF-7E6BF63B0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48E31AC-F17A-49EE-80EA-4B2BF9621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95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375159" y="247139"/>
            <a:ext cx="2803161" cy="662781"/>
          </a:xfrm>
        </p:spPr>
        <p:txBody>
          <a:bodyPr>
            <a:norm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أُجِيبُ عَمَّا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يَلِي:</a:t>
            </a: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052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عنصر نائب للمحتوى 2"/>
          <p:cNvSpPr txBox="1">
            <a:spLocks/>
          </p:cNvSpPr>
          <p:nvPr/>
        </p:nvSpPr>
        <p:spPr>
          <a:xfrm>
            <a:off x="270641" y="1283058"/>
            <a:ext cx="11498317" cy="4646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ar-BH" dirty="0"/>
              <a:t>     </a:t>
            </a: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772231"/>
              </p:ext>
            </p:extLst>
          </p:nvPr>
        </p:nvGraphicFramePr>
        <p:xfrm>
          <a:off x="119921" y="1103239"/>
          <a:ext cx="11922119" cy="5202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27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491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402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18485">
                <a:tc>
                  <a:txBody>
                    <a:bodyPr/>
                    <a:lstStyle/>
                    <a:p>
                      <a:pPr algn="ctr"/>
                      <a:r>
                        <a:rPr lang="ar-BH" sz="28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تَوصيَاتُ الأبِ لِلغَدِ</a:t>
                      </a:r>
                      <a:endParaRPr lang="en-US" sz="2800" u="sng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الأَعمالُ التِي تَقومُ</a:t>
                      </a:r>
                      <a:r>
                        <a:rPr lang="ar-BH" sz="2800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بِهَا أُسرةُ أحمدَ </a:t>
                      </a:r>
                      <a:r>
                        <a:rPr lang="ar-BH" sz="2800" b="1" u="sng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الآنَ</a:t>
                      </a:r>
                      <a:endParaRPr lang="en-US" sz="2800" b="1" u="sng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الأَحداثُ التِي مَرتْ بِأحمدَ فِي </a:t>
                      </a:r>
                      <a:r>
                        <a:rPr lang="ar-BH" sz="2400" b="1" u="sng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الأمْسِ </a:t>
                      </a:r>
                      <a:r>
                        <a:rPr lang="ar-BH" sz="24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كَمَا جَاءتْ فِي النَّصِ</a:t>
                      </a:r>
                      <a:endParaRPr lang="en-US" sz="24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5524">
                <a:tc rowSpan="2"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اذْهَبْ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مَعَ أَخِيكَ </a:t>
                      </a:r>
                      <a:endParaRPr lang="en-US" sz="24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أُذاكرَ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دُرُوسِي</a:t>
                      </a:r>
                      <a:endParaRPr lang="en-US" sz="24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r"/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جَهَّزْتُ</a:t>
                      </a:r>
                      <a:r>
                        <a:rPr lang="ar-BH" sz="24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حَقِيبَتِي- و</a:t>
                      </a:r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انْتَظرْتُ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هشَامٌ- </a:t>
                      </a:r>
                      <a:endParaRPr lang="en-US" sz="24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algn="r"/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وَصَلنَا</a:t>
                      </a:r>
                      <a:r>
                        <a:rPr lang="ar-BH" sz="24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لِلسَّاحلِ- </a:t>
                      </a:r>
                      <a:r>
                        <a:rPr lang="ar-BH" sz="24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وَ</a:t>
                      </a:r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بَدَأنَا</a:t>
                      </a:r>
                      <a:r>
                        <a:rPr lang="ar-BH" sz="24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بِرِمِي الصَّنارةِ -</a:t>
                      </a:r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شَعَرَ</a:t>
                      </a:r>
                      <a:r>
                        <a:rPr lang="ar-BH" sz="24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هِشَامٌ -</a:t>
                      </a:r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فَرحنَا</a:t>
                      </a:r>
                      <a:r>
                        <a:rPr lang="ar-BH" sz="24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كَثيرًا- </a:t>
                      </a:r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سَاعَدْتُه</a:t>
                      </a:r>
                      <a:r>
                        <a:rPr lang="ar-BH" sz="2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فِي شَدِّ الصَّنَارَة-</a:t>
                      </a:r>
                      <a:r>
                        <a:rPr lang="ar-BH" sz="24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وَ</a:t>
                      </a:r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صَرخْنَا</a:t>
                      </a:r>
                      <a:r>
                        <a:rPr lang="ar-BH" sz="24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سُرورًا-</a:t>
                      </a:r>
                      <a:r>
                        <a:rPr lang="ar-BH" sz="24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</a:t>
                      </a:r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كْتَشَفْنَا-</a:t>
                      </a:r>
                      <a:r>
                        <a:rPr lang="ar-BH" sz="2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أَخَذْنَا</a:t>
                      </a:r>
                      <a:r>
                        <a:rPr lang="ar-BH" sz="24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السَّمكةَ </a:t>
                      </a:r>
                      <a:r>
                        <a:rPr lang="ar-BH" sz="2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-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</a:t>
                      </a:r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أَعَدتْ</a:t>
                      </a:r>
                      <a:r>
                        <a:rPr lang="ar-BH" sz="24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امُ هِشَامٍ- </a:t>
                      </a:r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رَجعْتُ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لِلبيتِ-وَ</a:t>
                      </a:r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نمْتُ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بَاكرًا . </a:t>
                      </a:r>
                      <a:r>
                        <a:rPr lang="ar-BH" sz="2400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</a:t>
                      </a:r>
                      <a:endParaRPr lang="en-US" sz="24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9890">
                <a:tc v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أُسَاعدُ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أَخِي </a:t>
                      </a:r>
                      <a:endParaRPr lang="en-US" sz="24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5524">
                <a:tc rowSpan="2"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انْظُرَا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مَاذَا تُرِيدُ </a:t>
                      </a:r>
                      <a:endParaRPr lang="en-US" sz="24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يَصْنَعُ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مُجَسَّمًا </a:t>
                      </a:r>
                      <a:endParaRPr lang="en-US" sz="24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6883">
                <a:tc v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تَخبزُ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لنَا كَعكًا</a:t>
                      </a:r>
                      <a:endParaRPr lang="en-US" sz="24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9534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</a:t>
                      </a:r>
                      <a:r>
                        <a:rPr lang="ar-BH" sz="2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اجْلِسَا</a:t>
                      </a:r>
                      <a:r>
                        <a:rPr lang="ar-BH" sz="2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مَعَها</a:t>
                      </a:r>
                      <a:endParaRPr lang="en-US" sz="24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07128">
                <a:tc>
                  <a:txBody>
                    <a:bodyPr/>
                    <a:lstStyle/>
                    <a:p>
                      <a:pPr algn="r"/>
                      <a:r>
                        <a:rPr lang="ar-BH" sz="2400" b="1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مَا زَمنُ حُدوثِها؟</a:t>
                      </a:r>
                    </a:p>
                    <a:p>
                      <a:pPr algn="r"/>
                      <a:endParaRPr lang="ar-BH" sz="2400" b="1" baseline="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algn="r"/>
                      <a:r>
                        <a:rPr lang="ar-BH" sz="2000" b="1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مَاذا تُسمَى الأفعالُ فِي الجُملِ </a:t>
                      </a:r>
                      <a:r>
                        <a:rPr lang="ar-BH" sz="2000" b="1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السَّابقةِ</a:t>
                      </a:r>
                      <a:r>
                        <a:rPr lang="ar-BH" sz="2400" b="1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؟ </a:t>
                      </a:r>
                      <a:endParaRPr lang="ar-BH" sz="2400" b="1" baseline="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400" b="1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مَا زَمنُ حُدوثِها؟</a:t>
                      </a:r>
                    </a:p>
                    <a:p>
                      <a:pPr algn="r"/>
                      <a:endParaRPr lang="ar-BH" sz="2400" b="1" baseline="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algn="r"/>
                      <a:r>
                        <a:rPr lang="ar-BH" sz="2400" b="1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مَاذا تُسمَى الأفعالُ فِي الجُملِ </a:t>
                      </a:r>
                      <a:r>
                        <a:rPr lang="ar-BH" sz="2400" b="1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السَّابقةِ؟</a:t>
                      </a:r>
                      <a:endParaRPr lang="ar-BH" sz="2400" b="1" baseline="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400" b="1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مَا زَمنُ حُدوثِها؟</a:t>
                      </a:r>
                    </a:p>
                    <a:p>
                      <a:pPr algn="r"/>
                      <a:endParaRPr lang="ar-BH" sz="2400" b="1" baseline="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algn="r"/>
                      <a:r>
                        <a:rPr lang="ar-BH" sz="2400" b="1" baseline="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مَاذا تُسمَى الأفعالُ فِي الجُملِ </a:t>
                      </a:r>
                      <a:r>
                        <a:rPr lang="ar-BH" sz="2400" b="1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السَّابقةِ؟ </a:t>
                      </a:r>
                      <a:endParaRPr lang="ar-BH" sz="2400" b="1" baseline="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1" name="مربع نص 10"/>
          <p:cNvSpPr txBox="1"/>
          <p:nvPr/>
        </p:nvSpPr>
        <p:spPr>
          <a:xfrm>
            <a:off x="8349483" y="5318555"/>
            <a:ext cx="341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BH" sz="2400" b="1" dirty="0"/>
              <a:t>بالأمس _ انتهى زمن حدوثها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8349483" y="5933613"/>
            <a:ext cx="341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BH" sz="2400" b="1" dirty="0"/>
              <a:t>فعل ماضي</a:t>
            </a:r>
          </a:p>
        </p:txBody>
      </p:sp>
      <p:sp>
        <p:nvSpPr>
          <p:cNvPr id="15" name="مربع نص 14"/>
          <p:cNvSpPr txBox="1"/>
          <p:nvPr/>
        </p:nvSpPr>
        <p:spPr>
          <a:xfrm>
            <a:off x="4502008" y="5303035"/>
            <a:ext cx="341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BH" sz="2400" b="1" dirty="0"/>
              <a:t>الآن –في الزمن الحاضر</a:t>
            </a:r>
          </a:p>
        </p:txBody>
      </p:sp>
      <p:sp>
        <p:nvSpPr>
          <p:cNvPr id="16" name="مربع نص 15"/>
          <p:cNvSpPr txBox="1"/>
          <p:nvPr/>
        </p:nvSpPr>
        <p:spPr>
          <a:xfrm>
            <a:off x="4502008" y="5925996"/>
            <a:ext cx="341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BH" sz="2400" b="1" dirty="0"/>
              <a:t>فعل مضارع</a:t>
            </a:r>
          </a:p>
        </p:txBody>
      </p:sp>
      <p:sp>
        <p:nvSpPr>
          <p:cNvPr id="17" name="مربع نص 16"/>
          <p:cNvSpPr txBox="1"/>
          <p:nvPr/>
        </p:nvSpPr>
        <p:spPr>
          <a:xfrm>
            <a:off x="472150" y="5285092"/>
            <a:ext cx="341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BH" sz="2400" b="1" dirty="0"/>
              <a:t>في الغد - المستقبل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472149" y="5924374"/>
            <a:ext cx="3419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ar-BH" sz="2400" b="1" dirty="0"/>
              <a:t>فعل أمر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8E5EDB8-AA8D-4D17-B657-DCA3D2869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259CB38-679F-42F7-8D06-0FE95B755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67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6" grpId="0"/>
      <p:bldP spid="17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عنوان 2"/>
          <p:cNvSpPr txBox="1">
            <a:spLocks/>
          </p:cNvSpPr>
          <p:nvPr/>
        </p:nvSpPr>
        <p:spPr>
          <a:xfrm>
            <a:off x="1432691" y="1310110"/>
            <a:ext cx="9786257" cy="662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أَمْلأُ الجَدولَ بِالفِعلِ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المُنَاسبِ: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8572937" y="122199"/>
            <a:ext cx="1692291" cy="8762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</a:p>
        </p:txBody>
      </p:sp>
      <p:graphicFrame>
        <p:nvGraphicFramePr>
          <p:cNvPr id="3" name="عنصر نائب للمحتوى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907355"/>
              </p:ext>
            </p:extLst>
          </p:nvPr>
        </p:nvGraphicFramePr>
        <p:xfrm>
          <a:off x="1294924" y="1940127"/>
          <a:ext cx="1051560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81114">
                <a:tc>
                  <a:txBody>
                    <a:bodyPr/>
                    <a:lstStyle/>
                    <a:p>
                      <a:pPr algn="ctr"/>
                      <a:r>
                        <a:rPr lang="ar-BH" sz="3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الأَمرُ</a:t>
                      </a:r>
                      <a:endParaRPr lang="en-US" sz="34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المُضارعُ</a:t>
                      </a:r>
                      <a:endParaRPr lang="en-US" sz="34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4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الماضِي </a:t>
                      </a:r>
                      <a:endParaRPr lang="en-US" sz="34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748"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حَفَظَ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2748"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اقْرَأْ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2748"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يَعْمَلُونَ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2748"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تَرْسِمُ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2748"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..................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سَجَدَا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2748"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انْفِقْ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</a:t>
                      </a:r>
                      <a:endParaRPr lang="en-US" sz="3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6CD51C3F-6314-444E-B853-A36A12CA1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9ED1F1F-ADD2-4212-BCC9-B08A62A8C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66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عنوان 2"/>
          <p:cNvSpPr txBox="1">
            <a:spLocks/>
          </p:cNvSpPr>
          <p:nvPr/>
        </p:nvSpPr>
        <p:spPr>
          <a:xfrm>
            <a:off x="2209324" y="1600040"/>
            <a:ext cx="9786257" cy="655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أَمْلأُ الجَدولَ بِالفِعلِ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المُنَاسبِ: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9ED7111E-54FC-4DB2-A0F2-381FECD2F010}"/>
              </a:ext>
            </a:extLst>
          </p:cNvPr>
          <p:cNvSpPr txBox="1">
            <a:spLocks/>
          </p:cNvSpPr>
          <p:nvPr/>
        </p:nvSpPr>
        <p:spPr>
          <a:xfrm>
            <a:off x="8550988" y="401440"/>
            <a:ext cx="1692291" cy="8762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</a:p>
        </p:txBody>
      </p:sp>
      <p:graphicFrame>
        <p:nvGraphicFramePr>
          <p:cNvPr id="3" name="عنصر نائب للمحتوى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5304997"/>
              </p:ext>
            </p:extLst>
          </p:nvPr>
        </p:nvGraphicFramePr>
        <p:xfrm>
          <a:off x="1104662" y="2267981"/>
          <a:ext cx="10515600" cy="3690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81114">
                <a:tc>
                  <a:txBody>
                    <a:bodyPr/>
                    <a:lstStyle/>
                    <a:p>
                      <a:pPr algn="ctr"/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الأَمرُ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المُضارعُ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الماضِي 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748"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احْفظْ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يحَفظُ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حَفَظَ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0086"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اقْرَأْ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يَقْرَأُ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قَرَأَ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2748"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اعْمَلُوا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يَعْمَلُونَ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عَمِلُوا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2748"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ارْسُمِي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تَرْسِمُ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رَسَمَتْ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2748"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اسْجُدَا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يَسْجُدَان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سَجَدَا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2748"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انْفِقْ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ينْفُقُ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أَنْفَقَ</a:t>
                      </a:r>
                      <a:endParaRPr lang="en-US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1" name="عنوان 1">
            <a:extLst>
              <a:ext uri="{FF2B5EF4-FFF2-40B4-BE49-F238E27FC236}">
                <a16:creationId xmlns:a16="http://schemas.microsoft.com/office/drawing/2014/main" xmlns="" id="{9EA64C30-3B27-4065-8391-7C4B21C98BAB}"/>
              </a:ext>
            </a:extLst>
          </p:cNvPr>
          <p:cNvSpPr txBox="1">
            <a:spLocks/>
          </p:cNvSpPr>
          <p:nvPr/>
        </p:nvSpPr>
        <p:spPr>
          <a:xfrm>
            <a:off x="0" y="857926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2929FA19-90BD-4BAD-A77E-BAC39167A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BH"/>
              <a:t>اللغة العربية/ الصَّف الرّابع الابتدائي/ أنواع الفعل 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628C37C-9E48-41D9-B0E7-3830E0D3B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96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1227</Words>
  <Application>Microsoft Office PowerPoint</Application>
  <PresentationFormat>Widescreen</PresentationFormat>
  <Paragraphs>233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Sakkal Majalla</vt:lpstr>
      <vt:lpstr>Sultan bold</vt:lpstr>
      <vt:lpstr>Office Theme</vt:lpstr>
      <vt:lpstr>PowerPoint Presentation</vt:lpstr>
      <vt:lpstr>أَهْدَافُ الدَّرْسِ:</vt:lpstr>
      <vt:lpstr>أَقْرَأُ النَّصَ التَالِي ، ثُمَّ أُجيبُ عَمَّا يَليهِ. </vt:lpstr>
      <vt:lpstr>أَقْرَأُ النَّصَ التَالِي ، ثُمَّ أُجيبُ عَمَّا يَليهِ. </vt:lpstr>
      <vt:lpstr>أُجِيبُ عَمَّا يَلِي:</vt:lpstr>
      <vt:lpstr>أُجِيبُ عَمَّا يَلِي:</vt:lpstr>
      <vt:lpstr>أُجِيبُ عَمَّا يَلِي: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خولة</dc:creator>
  <cp:lastModifiedBy>Heyam  Saad Sakhir</cp:lastModifiedBy>
  <cp:revision>73</cp:revision>
  <dcterms:modified xsi:type="dcterms:W3CDTF">2021-02-04T08:44:46Z</dcterms:modified>
</cp:coreProperties>
</file>