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72" r:id="rId4"/>
    <p:sldId id="281" r:id="rId5"/>
    <p:sldId id="283" r:id="rId6"/>
    <p:sldId id="284" r:id="rId7"/>
    <p:sldId id="285" r:id="rId8"/>
    <p:sldId id="295" r:id="rId9"/>
    <p:sldId id="296" r:id="rId10"/>
    <p:sldId id="286" r:id="rId11"/>
    <p:sldId id="297" r:id="rId12"/>
    <p:sldId id="287" r:id="rId13"/>
    <p:sldId id="288" r:id="rId14"/>
    <p:sldId id="289" r:id="rId15"/>
    <p:sldId id="290" r:id="rId16"/>
    <p:sldId id="292" r:id="rId17"/>
    <p:sldId id="303" r:id="rId18"/>
    <p:sldId id="293" r:id="rId19"/>
    <p:sldId id="298" r:id="rId20"/>
    <p:sldId id="299" r:id="rId21"/>
    <p:sldId id="294" r:id="rId22"/>
    <p:sldId id="265" r:id="rId23"/>
    <p:sldId id="301" r:id="rId24"/>
    <p:sldId id="302" r:id="rId25"/>
    <p:sldId id="300" r:id="rId26"/>
    <p:sldId id="268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CCFF99"/>
    <a:srgbClr val="FFFF99"/>
    <a:srgbClr val="66FFFF"/>
    <a:srgbClr val="FFFFF3"/>
    <a:srgbClr val="F3F3F3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FD56D-9535-40BC-A127-9CB227CFDBDE}" v="1" dt="2023-03-18T19:51:17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229FD56D-9535-40BC-A127-9CB227CFDBDE}"/>
    <pc:docChg chg="custSel modSld">
      <pc:chgData name="ماجد الحكمي" userId="c15e6e485a5a4051" providerId="LiveId" clId="{229FD56D-9535-40BC-A127-9CB227CFDBDE}" dt="2023-03-18T19:51:17.285" v="1"/>
      <pc:docMkLst>
        <pc:docMk/>
      </pc:docMkLst>
      <pc:sldChg chg="addSp delSp modSp mod">
        <pc:chgData name="ماجد الحكمي" userId="c15e6e485a5a4051" providerId="LiveId" clId="{229FD56D-9535-40BC-A127-9CB227CFDBDE}" dt="2023-03-18T19:51:17.285" v="1"/>
        <pc:sldMkLst>
          <pc:docMk/>
          <pc:sldMk cId="3793017343" sldId="257"/>
        </pc:sldMkLst>
        <pc:spChg chg="del">
          <ac:chgData name="ماجد الحكمي" userId="c15e6e485a5a4051" providerId="LiveId" clId="{229FD56D-9535-40BC-A127-9CB227CFDBDE}" dt="2023-03-18T19:51:16.504" v="0" actId="478"/>
          <ac:spMkLst>
            <pc:docMk/>
            <pc:sldMk cId="3793017343" sldId="257"/>
            <ac:spMk id="4" creationId="{00000000-0000-0000-0000-000000000000}"/>
          </ac:spMkLst>
        </pc:spChg>
        <pc:spChg chg="add mod">
          <ac:chgData name="ماجد الحكمي" userId="c15e6e485a5a4051" providerId="LiveId" clId="{229FD56D-9535-40BC-A127-9CB227CFDBDE}" dt="2023-03-18T19:51:17.285" v="1"/>
          <ac:spMkLst>
            <pc:docMk/>
            <pc:sldMk cId="3793017343" sldId="257"/>
            <ac:spMk id="6" creationId="{FBEDB3A9-84E0-513E-0AC0-8DCF0519B3F3}"/>
          </ac:spMkLst>
        </pc:spChg>
        <pc:spChg chg="add mod">
          <ac:chgData name="ماجد الحكمي" userId="c15e6e485a5a4051" providerId="LiveId" clId="{229FD56D-9535-40BC-A127-9CB227CFDBDE}" dt="2023-03-18T19:51:17.285" v="1"/>
          <ac:spMkLst>
            <pc:docMk/>
            <pc:sldMk cId="3793017343" sldId="257"/>
            <ac:spMk id="11" creationId="{7AB8E105-BCF4-0048-0B2D-C0821B79998A}"/>
          </ac:spMkLst>
        </pc:spChg>
        <pc:spChg chg="add mod">
          <ac:chgData name="ماجد الحكمي" userId="c15e6e485a5a4051" providerId="LiveId" clId="{229FD56D-9535-40BC-A127-9CB227CFDBDE}" dt="2023-03-18T19:51:17.285" v="1"/>
          <ac:spMkLst>
            <pc:docMk/>
            <pc:sldMk cId="3793017343" sldId="257"/>
            <ac:spMk id="12" creationId="{C267530F-4C97-F93B-D543-09D43AA6AFE2}"/>
          </ac:spMkLst>
        </pc:spChg>
        <pc:spChg chg="del">
          <ac:chgData name="ماجد الحكمي" userId="c15e6e485a5a4051" providerId="LiveId" clId="{229FD56D-9535-40BC-A127-9CB227CFDBDE}" dt="2023-03-18T19:51:16.504" v="0" actId="478"/>
          <ac:spMkLst>
            <pc:docMk/>
            <pc:sldMk cId="3793017343" sldId="257"/>
            <ac:spMk id="21" creationId="{00000000-0000-0000-0000-000000000000}"/>
          </ac:spMkLst>
        </pc:spChg>
        <pc:spChg chg="del">
          <ac:chgData name="ماجد الحكمي" userId="c15e6e485a5a4051" providerId="LiveId" clId="{229FD56D-9535-40BC-A127-9CB227CFDBDE}" dt="2023-03-18T19:51:16.504" v="0" actId="478"/>
          <ac:spMkLst>
            <pc:docMk/>
            <pc:sldMk cId="3793017343" sldId="257"/>
            <ac:spMk id="2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4288C-5F02-481C-9D0B-F64FBDE1D95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DZ"/>
        </a:p>
      </dgm:t>
    </dgm:pt>
    <dgm:pt modelId="{8AA0E2C6-A7D1-427B-9838-52636B7E04DB}">
      <dgm:prSet phldrT="[نص]" custT="1"/>
      <dgm:spPr>
        <a:solidFill>
          <a:srgbClr val="66FFFF"/>
        </a:solidFill>
        <a:ln w="57150">
          <a:solidFill>
            <a:srgbClr val="C00000"/>
          </a:solidFill>
        </a:ln>
      </dgm:spPr>
      <dgm:t>
        <a:bodyPr/>
        <a:lstStyle/>
        <a:p>
          <a:pPr algn="ctr" rtl="1"/>
          <a:endParaRPr lang="ar-DZ" sz="4000" b="1" dirty="0">
            <a:solidFill>
              <a:srgbClr val="FF0000"/>
            </a:solidFill>
          </a:endParaRPr>
        </a:p>
      </dgm:t>
    </dgm:pt>
    <dgm:pt modelId="{AE6507E8-27A0-4AAD-B18D-4BE80077CE93}" type="parTrans" cxnId="{F71D3B84-007F-4FA8-914F-1EA56E37E426}">
      <dgm:prSet/>
      <dgm:spPr/>
      <dgm:t>
        <a:bodyPr/>
        <a:lstStyle/>
        <a:p>
          <a:pPr algn="ctr" rtl="1"/>
          <a:endParaRPr lang="ar-DZ"/>
        </a:p>
      </dgm:t>
    </dgm:pt>
    <dgm:pt modelId="{3FCD7DE3-C87C-4AA1-9792-BDFDA0CB7687}" type="sibTrans" cxnId="{F71D3B84-007F-4FA8-914F-1EA56E37E426}">
      <dgm:prSet/>
      <dgm:spPr/>
      <dgm:t>
        <a:bodyPr/>
        <a:lstStyle/>
        <a:p>
          <a:pPr algn="ctr" rtl="1"/>
          <a:endParaRPr lang="ar-DZ"/>
        </a:p>
      </dgm:t>
    </dgm:pt>
    <dgm:pt modelId="{490512FB-52C6-441D-84F1-9E37F6A43D0D}">
      <dgm:prSet phldrT="[نص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38100"/>
      </dgm:spPr>
      <dgm:t>
        <a:bodyPr/>
        <a:lstStyle/>
        <a:p>
          <a:pPr algn="ctr" rtl="1"/>
          <a:endParaRPr lang="ar-DZ" sz="3200" b="1" dirty="0"/>
        </a:p>
      </dgm:t>
    </dgm:pt>
    <dgm:pt modelId="{D30D16D5-34A7-47B8-AC68-8759EEE9531B}" type="parTrans" cxnId="{91FE7CAA-2F19-4CD3-AE0B-1F13C2E51C3D}">
      <dgm:prSet/>
      <dgm:spPr/>
      <dgm:t>
        <a:bodyPr/>
        <a:lstStyle/>
        <a:p>
          <a:pPr algn="ctr" rtl="1"/>
          <a:endParaRPr lang="ar-DZ"/>
        </a:p>
      </dgm:t>
    </dgm:pt>
    <dgm:pt modelId="{47734179-7994-4B9A-8DFA-DCB6E16E4114}" type="sibTrans" cxnId="{91FE7CAA-2F19-4CD3-AE0B-1F13C2E51C3D}">
      <dgm:prSet/>
      <dgm:spPr/>
      <dgm:t>
        <a:bodyPr/>
        <a:lstStyle/>
        <a:p>
          <a:pPr algn="ctr" rtl="1"/>
          <a:endParaRPr lang="ar-DZ"/>
        </a:p>
      </dgm:t>
    </dgm:pt>
    <dgm:pt modelId="{E90DD695-BBCE-4EB0-B6F7-775CB0A642DB}">
      <dgm:prSet phldrT="[نص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38100"/>
      </dgm:spPr>
      <dgm:t>
        <a:bodyPr/>
        <a:lstStyle/>
        <a:p>
          <a:pPr algn="ctr" rtl="1"/>
          <a:endParaRPr lang="ar-DZ" sz="3200" b="1" dirty="0">
            <a:solidFill>
              <a:srgbClr val="000000"/>
            </a:solidFill>
          </a:endParaRPr>
        </a:p>
      </dgm:t>
    </dgm:pt>
    <dgm:pt modelId="{D133DA75-95C5-4EBF-873F-FEEA7503F43C}" type="parTrans" cxnId="{70B3B01E-F1D1-4ACC-A7DA-7D3357070FEF}">
      <dgm:prSet/>
      <dgm:spPr/>
      <dgm:t>
        <a:bodyPr/>
        <a:lstStyle/>
        <a:p>
          <a:pPr algn="ctr" rtl="1"/>
          <a:endParaRPr lang="ar-DZ"/>
        </a:p>
      </dgm:t>
    </dgm:pt>
    <dgm:pt modelId="{2A510A55-0B59-4127-97B5-6534F2CD8D9E}" type="sibTrans" cxnId="{70B3B01E-F1D1-4ACC-A7DA-7D3357070FEF}">
      <dgm:prSet/>
      <dgm:spPr/>
      <dgm:t>
        <a:bodyPr/>
        <a:lstStyle/>
        <a:p>
          <a:pPr algn="ctr" rtl="1"/>
          <a:endParaRPr lang="ar-DZ"/>
        </a:p>
      </dgm:t>
    </dgm:pt>
    <dgm:pt modelId="{9D7104DF-317E-4705-9E1C-4F74723CBB2E}">
      <dgm:prSet phldrT="[نص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38100"/>
      </dgm:spPr>
      <dgm:t>
        <a:bodyPr/>
        <a:lstStyle/>
        <a:p>
          <a:pPr algn="ctr" rtl="1"/>
          <a:endParaRPr lang="ar-DZ" sz="3200" b="1" dirty="0">
            <a:solidFill>
              <a:srgbClr val="000000"/>
            </a:solidFill>
          </a:endParaRPr>
        </a:p>
      </dgm:t>
    </dgm:pt>
    <dgm:pt modelId="{B45725DD-0624-4BDD-BFCF-F20CA8A3AC35}" type="parTrans" cxnId="{7029389A-73C6-4B71-8C4E-88BFA2B36E0E}">
      <dgm:prSet/>
      <dgm:spPr/>
      <dgm:t>
        <a:bodyPr/>
        <a:lstStyle/>
        <a:p>
          <a:pPr algn="ctr" rtl="1"/>
          <a:endParaRPr lang="ar-DZ"/>
        </a:p>
      </dgm:t>
    </dgm:pt>
    <dgm:pt modelId="{AC428134-6EA0-426B-B861-286381877793}" type="sibTrans" cxnId="{7029389A-73C6-4B71-8C4E-88BFA2B36E0E}">
      <dgm:prSet/>
      <dgm:spPr/>
      <dgm:t>
        <a:bodyPr/>
        <a:lstStyle/>
        <a:p>
          <a:pPr algn="ctr" rtl="1"/>
          <a:endParaRPr lang="ar-DZ"/>
        </a:p>
      </dgm:t>
    </dgm:pt>
    <dgm:pt modelId="{7A93C7C4-A1EB-4F04-BC6D-8EF0DB979F3E}" type="pres">
      <dgm:prSet presAssocID="{52F4288C-5F02-481C-9D0B-F64FBDE1D9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58FC89-ECBE-4030-B5FA-9DF46C984136}" type="pres">
      <dgm:prSet presAssocID="{8AA0E2C6-A7D1-427B-9838-52636B7E04DB}" presName="hierRoot1" presStyleCnt="0"/>
      <dgm:spPr/>
    </dgm:pt>
    <dgm:pt modelId="{B77BF33A-39A7-4E69-A358-15E8B071BC0B}" type="pres">
      <dgm:prSet presAssocID="{8AA0E2C6-A7D1-427B-9838-52636B7E04DB}" presName="composite" presStyleCnt="0"/>
      <dgm:spPr/>
    </dgm:pt>
    <dgm:pt modelId="{EFD3AAD7-165C-49A8-8472-134D9EC20C1F}" type="pres">
      <dgm:prSet presAssocID="{8AA0E2C6-A7D1-427B-9838-52636B7E04DB}" presName="background" presStyleLbl="node0" presStyleIdx="0" presStyleCnt="1"/>
      <dgm:spPr>
        <a:solidFill>
          <a:srgbClr val="FFFF99"/>
        </a:solidFill>
      </dgm:spPr>
    </dgm:pt>
    <dgm:pt modelId="{605324CB-2447-4ED3-BFDE-66C62560B2B0}" type="pres">
      <dgm:prSet presAssocID="{8AA0E2C6-A7D1-427B-9838-52636B7E04DB}" presName="text" presStyleLbl="fgAcc0" presStyleIdx="0" presStyleCnt="1" custScaleX="159801" custScaleY="73328" custLinFactNeighborY="-15282">
        <dgm:presLayoutVars>
          <dgm:chPref val="3"/>
        </dgm:presLayoutVars>
      </dgm:prSet>
      <dgm:spPr/>
    </dgm:pt>
    <dgm:pt modelId="{58C67093-A003-4E5A-A540-E50B7E9B864B}" type="pres">
      <dgm:prSet presAssocID="{8AA0E2C6-A7D1-427B-9838-52636B7E04DB}" presName="hierChild2" presStyleCnt="0"/>
      <dgm:spPr/>
    </dgm:pt>
    <dgm:pt modelId="{9878135D-E310-4F70-A98D-6F7DBD0C445B}" type="pres">
      <dgm:prSet presAssocID="{D30D16D5-34A7-47B8-AC68-8759EEE9531B}" presName="Name10" presStyleLbl="parChTrans1D2" presStyleIdx="0" presStyleCnt="3"/>
      <dgm:spPr/>
    </dgm:pt>
    <dgm:pt modelId="{D5A9BEB3-942F-411A-B14B-3DD3DE0F0A4E}" type="pres">
      <dgm:prSet presAssocID="{490512FB-52C6-441D-84F1-9E37F6A43D0D}" presName="hierRoot2" presStyleCnt="0"/>
      <dgm:spPr/>
    </dgm:pt>
    <dgm:pt modelId="{1FB4F852-6129-4262-B136-4E36070705C7}" type="pres">
      <dgm:prSet presAssocID="{490512FB-52C6-441D-84F1-9E37F6A43D0D}" presName="composite2" presStyleCnt="0"/>
      <dgm:spPr/>
    </dgm:pt>
    <dgm:pt modelId="{0BA7E96E-65BD-4942-8CF5-3ED00ECCF862}" type="pres">
      <dgm:prSet presAssocID="{490512FB-52C6-441D-84F1-9E37F6A43D0D}" presName="background2" presStyleLbl="node2" presStyleIdx="0" presStyleCnt="3"/>
      <dgm:spPr>
        <a:solidFill>
          <a:srgbClr val="CCFF99"/>
        </a:solidFill>
      </dgm:spPr>
    </dgm:pt>
    <dgm:pt modelId="{BC51F4F9-DAA5-4CBF-9FD8-8FF26051967A}" type="pres">
      <dgm:prSet presAssocID="{490512FB-52C6-441D-84F1-9E37F6A43D0D}" presName="text2" presStyleLbl="fgAcc2" presStyleIdx="0" presStyleCnt="3" custScaleX="107268">
        <dgm:presLayoutVars>
          <dgm:chPref val="3"/>
        </dgm:presLayoutVars>
      </dgm:prSet>
      <dgm:spPr/>
    </dgm:pt>
    <dgm:pt modelId="{9ED8C156-F854-40C6-89FD-E96656F03E3B}" type="pres">
      <dgm:prSet presAssocID="{490512FB-52C6-441D-84F1-9E37F6A43D0D}" presName="hierChild3" presStyleCnt="0"/>
      <dgm:spPr/>
    </dgm:pt>
    <dgm:pt modelId="{A088B775-D740-40B6-B17E-D468E33779CE}" type="pres">
      <dgm:prSet presAssocID="{B45725DD-0624-4BDD-BFCF-F20CA8A3AC35}" presName="Name10" presStyleLbl="parChTrans1D2" presStyleIdx="1" presStyleCnt="3"/>
      <dgm:spPr/>
    </dgm:pt>
    <dgm:pt modelId="{FD32C5A9-555C-4659-A88C-86AA8965007A}" type="pres">
      <dgm:prSet presAssocID="{9D7104DF-317E-4705-9E1C-4F74723CBB2E}" presName="hierRoot2" presStyleCnt="0"/>
      <dgm:spPr/>
    </dgm:pt>
    <dgm:pt modelId="{2A58440F-770B-417D-9AEF-29E6E3FBDA18}" type="pres">
      <dgm:prSet presAssocID="{9D7104DF-317E-4705-9E1C-4F74723CBB2E}" presName="composite2" presStyleCnt="0"/>
      <dgm:spPr/>
    </dgm:pt>
    <dgm:pt modelId="{71D11366-DCB6-4B35-BC8C-14D0353228FC}" type="pres">
      <dgm:prSet presAssocID="{9D7104DF-317E-4705-9E1C-4F74723CBB2E}" presName="background2" presStyleLbl="node2" presStyleIdx="1" presStyleCnt="3"/>
      <dgm:spPr>
        <a:solidFill>
          <a:srgbClr val="CCFF99"/>
        </a:solidFill>
      </dgm:spPr>
    </dgm:pt>
    <dgm:pt modelId="{8C105955-4777-4D0B-A2A4-20B092322D44}" type="pres">
      <dgm:prSet presAssocID="{9D7104DF-317E-4705-9E1C-4F74723CBB2E}" presName="text2" presStyleLbl="fgAcc2" presStyleIdx="1" presStyleCnt="3">
        <dgm:presLayoutVars>
          <dgm:chPref val="3"/>
        </dgm:presLayoutVars>
      </dgm:prSet>
      <dgm:spPr/>
    </dgm:pt>
    <dgm:pt modelId="{0D4904CB-6DA1-44D6-9BA9-3E30B970F66E}" type="pres">
      <dgm:prSet presAssocID="{9D7104DF-317E-4705-9E1C-4F74723CBB2E}" presName="hierChild3" presStyleCnt="0"/>
      <dgm:spPr/>
    </dgm:pt>
    <dgm:pt modelId="{CD3F31D7-CD51-486A-88CF-52E9F5772705}" type="pres">
      <dgm:prSet presAssocID="{D133DA75-95C5-4EBF-873F-FEEA7503F43C}" presName="Name10" presStyleLbl="parChTrans1D2" presStyleIdx="2" presStyleCnt="3"/>
      <dgm:spPr/>
    </dgm:pt>
    <dgm:pt modelId="{282909B1-EACB-420D-AED4-BCA04790C869}" type="pres">
      <dgm:prSet presAssocID="{E90DD695-BBCE-4EB0-B6F7-775CB0A642DB}" presName="hierRoot2" presStyleCnt="0"/>
      <dgm:spPr/>
    </dgm:pt>
    <dgm:pt modelId="{DE6047E3-5E91-414A-82BD-93B916FFD441}" type="pres">
      <dgm:prSet presAssocID="{E90DD695-BBCE-4EB0-B6F7-775CB0A642DB}" presName="composite2" presStyleCnt="0"/>
      <dgm:spPr/>
    </dgm:pt>
    <dgm:pt modelId="{D81AED17-59F6-4BCC-853A-6A74FBB05CB3}" type="pres">
      <dgm:prSet presAssocID="{E90DD695-BBCE-4EB0-B6F7-775CB0A642DB}" presName="background2" presStyleLbl="node2" presStyleIdx="2" presStyleCnt="3"/>
      <dgm:spPr>
        <a:solidFill>
          <a:srgbClr val="CCFF99"/>
        </a:solidFill>
      </dgm:spPr>
    </dgm:pt>
    <dgm:pt modelId="{632B24B9-1618-458F-9059-872F402B9F78}" type="pres">
      <dgm:prSet presAssocID="{E90DD695-BBCE-4EB0-B6F7-775CB0A642DB}" presName="text2" presStyleLbl="fgAcc2" presStyleIdx="2" presStyleCnt="3">
        <dgm:presLayoutVars>
          <dgm:chPref val="3"/>
        </dgm:presLayoutVars>
      </dgm:prSet>
      <dgm:spPr/>
    </dgm:pt>
    <dgm:pt modelId="{13685EA3-93B8-4167-93D9-86E5E397E7DF}" type="pres">
      <dgm:prSet presAssocID="{E90DD695-BBCE-4EB0-B6F7-775CB0A642DB}" presName="hierChild3" presStyleCnt="0"/>
      <dgm:spPr/>
    </dgm:pt>
  </dgm:ptLst>
  <dgm:cxnLst>
    <dgm:cxn modelId="{70B3B01E-F1D1-4ACC-A7DA-7D3357070FEF}" srcId="{8AA0E2C6-A7D1-427B-9838-52636B7E04DB}" destId="{E90DD695-BBCE-4EB0-B6F7-775CB0A642DB}" srcOrd="2" destOrd="0" parTransId="{D133DA75-95C5-4EBF-873F-FEEA7503F43C}" sibTransId="{2A510A55-0B59-4127-97B5-6534F2CD8D9E}"/>
    <dgm:cxn modelId="{14B1176B-2909-4AA3-8EB4-D0AF03CB7266}" type="presOf" srcId="{B45725DD-0624-4BDD-BFCF-F20CA8A3AC35}" destId="{A088B775-D740-40B6-B17E-D468E33779CE}" srcOrd="0" destOrd="0" presId="urn:microsoft.com/office/officeart/2005/8/layout/hierarchy1"/>
    <dgm:cxn modelId="{A7B84B4E-22B1-40E5-8382-4169CDEA5B50}" type="presOf" srcId="{D133DA75-95C5-4EBF-873F-FEEA7503F43C}" destId="{CD3F31D7-CD51-486A-88CF-52E9F5772705}" srcOrd="0" destOrd="0" presId="urn:microsoft.com/office/officeart/2005/8/layout/hierarchy1"/>
    <dgm:cxn modelId="{23377373-9B2D-4BCD-889C-7D26EB6D03CC}" type="presOf" srcId="{8AA0E2C6-A7D1-427B-9838-52636B7E04DB}" destId="{605324CB-2447-4ED3-BFDE-66C62560B2B0}" srcOrd="0" destOrd="0" presId="urn:microsoft.com/office/officeart/2005/8/layout/hierarchy1"/>
    <dgm:cxn modelId="{D7E4AD56-65CE-4E31-8D4F-DACA35923EC3}" type="presOf" srcId="{D30D16D5-34A7-47B8-AC68-8759EEE9531B}" destId="{9878135D-E310-4F70-A98D-6F7DBD0C445B}" srcOrd="0" destOrd="0" presId="urn:microsoft.com/office/officeart/2005/8/layout/hierarchy1"/>
    <dgm:cxn modelId="{F71D3B84-007F-4FA8-914F-1EA56E37E426}" srcId="{52F4288C-5F02-481C-9D0B-F64FBDE1D959}" destId="{8AA0E2C6-A7D1-427B-9838-52636B7E04DB}" srcOrd="0" destOrd="0" parTransId="{AE6507E8-27A0-4AAD-B18D-4BE80077CE93}" sibTransId="{3FCD7DE3-C87C-4AA1-9792-BDFDA0CB7687}"/>
    <dgm:cxn modelId="{7029389A-73C6-4B71-8C4E-88BFA2B36E0E}" srcId="{8AA0E2C6-A7D1-427B-9838-52636B7E04DB}" destId="{9D7104DF-317E-4705-9E1C-4F74723CBB2E}" srcOrd="1" destOrd="0" parTransId="{B45725DD-0624-4BDD-BFCF-F20CA8A3AC35}" sibTransId="{AC428134-6EA0-426B-B861-286381877793}"/>
    <dgm:cxn modelId="{A9663C9B-F6A9-4368-B481-5A6B1BB2F434}" type="presOf" srcId="{490512FB-52C6-441D-84F1-9E37F6A43D0D}" destId="{BC51F4F9-DAA5-4CBF-9FD8-8FF26051967A}" srcOrd="0" destOrd="0" presId="urn:microsoft.com/office/officeart/2005/8/layout/hierarchy1"/>
    <dgm:cxn modelId="{98B675A7-F35B-4FEF-AECC-745239768704}" type="presOf" srcId="{9D7104DF-317E-4705-9E1C-4F74723CBB2E}" destId="{8C105955-4777-4D0B-A2A4-20B092322D44}" srcOrd="0" destOrd="0" presId="urn:microsoft.com/office/officeart/2005/8/layout/hierarchy1"/>
    <dgm:cxn modelId="{91FE7CAA-2F19-4CD3-AE0B-1F13C2E51C3D}" srcId="{8AA0E2C6-A7D1-427B-9838-52636B7E04DB}" destId="{490512FB-52C6-441D-84F1-9E37F6A43D0D}" srcOrd="0" destOrd="0" parTransId="{D30D16D5-34A7-47B8-AC68-8759EEE9531B}" sibTransId="{47734179-7994-4B9A-8DFA-DCB6E16E4114}"/>
    <dgm:cxn modelId="{B17748B2-4E96-4CD9-8E6A-297355C972A5}" type="presOf" srcId="{52F4288C-5F02-481C-9D0B-F64FBDE1D959}" destId="{7A93C7C4-A1EB-4F04-BC6D-8EF0DB979F3E}" srcOrd="0" destOrd="0" presId="urn:microsoft.com/office/officeart/2005/8/layout/hierarchy1"/>
    <dgm:cxn modelId="{70AAEBC7-187B-4215-9AE9-C7F155EF43EE}" type="presOf" srcId="{E90DD695-BBCE-4EB0-B6F7-775CB0A642DB}" destId="{632B24B9-1618-458F-9059-872F402B9F78}" srcOrd="0" destOrd="0" presId="urn:microsoft.com/office/officeart/2005/8/layout/hierarchy1"/>
    <dgm:cxn modelId="{F2A492F9-7A20-4DD6-A7BF-4655CD21AAB4}" type="presParOf" srcId="{7A93C7C4-A1EB-4F04-BC6D-8EF0DB979F3E}" destId="{4458FC89-ECBE-4030-B5FA-9DF46C984136}" srcOrd="0" destOrd="0" presId="urn:microsoft.com/office/officeart/2005/8/layout/hierarchy1"/>
    <dgm:cxn modelId="{5E32D8AD-5233-484B-A7C1-B33630EFD07F}" type="presParOf" srcId="{4458FC89-ECBE-4030-B5FA-9DF46C984136}" destId="{B77BF33A-39A7-4E69-A358-15E8B071BC0B}" srcOrd="0" destOrd="0" presId="urn:microsoft.com/office/officeart/2005/8/layout/hierarchy1"/>
    <dgm:cxn modelId="{17D3E9BB-6491-4252-90B6-08494DE59E42}" type="presParOf" srcId="{B77BF33A-39A7-4E69-A358-15E8B071BC0B}" destId="{EFD3AAD7-165C-49A8-8472-134D9EC20C1F}" srcOrd="0" destOrd="0" presId="urn:microsoft.com/office/officeart/2005/8/layout/hierarchy1"/>
    <dgm:cxn modelId="{7596BF3E-4B3C-40EF-91EB-EE88C48748D5}" type="presParOf" srcId="{B77BF33A-39A7-4E69-A358-15E8B071BC0B}" destId="{605324CB-2447-4ED3-BFDE-66C62560B2B0}" srcOrd="1" destOrd="0" presId="urn:microsoft.com/office/officeart/2005/8/layout/hierarchy1"/>
    <dgm:cxn modelId="{18416167-0F5F-4D71-AD2F-90A94B220795}" type="presParOf" srcId="{4458FC89-ECBE-4030-B5FA-9DF46C984136}" destId="{58C67093-A003-4E5A-A540-E50B7E9B864B}" srcOrd="1" destOrd="0" presId="urn:microsoft.com/office/officeart/2005/8/layout/hierarchy1"/>
    <dgm:cxn modelId="{919C93FB-3D18-4E45-B15E-AFBD80AE9DA0}" type="presParOf" srcId="{58C67093-A003-4E5A-A540-E50B7E9B864B}" destId="{9878135D-E310-4F70-A98D-6F7DBD0C445B}" srcOrd="0" destOrd="0" presId="urn:microsoft.com/office/officeart/2005/8/layout/hierarchy1"/>
    <dgm:cxn modelId="{99619460-D22D-4161-BCDC-24571DFBEE54}" type="presParOf" srcId="{58C67093-A003-4E5A-A540-E50B7E9B864B}" destId="{D5A9BEB3-942F-411A-B14B-3DD3DE0F0A4E}" srcOrd="1" destOrd="0" presId="urn:microsoft.com/office/officeart/2005/8/layout/hierarchy1"/>
    <dgm:cxn modelId="{2F2159D0-2A3E-4B44-86C8-3A7BCF026553}" type="presParOf" srcId="{D5A9BEB3-942F-411A-B14B-3DD3DE0F0A4E}" destId="{1FB4F852-6129-4262-B136-4E36070705C7}" srcOrd="0" destOrd="0" presId="urn:microsoft.com/office/officeart/2005/8/layout/hierarchy1"/>
    <dgm:cxn modelId="{B3A139BE-26BD-4479-B0CF-0AE2D659C844}" type="presParOf" srcId="{1FB4F852-6129-4262-B136-4E36070705C7}" destId="{0BA7E96E-65BD-4942-8CF5-3ED00ECCF862}" srcOrd="0" destOrd="0" presId="urn:microsoft.com/office/officeart/2005/8/layout/hierarchy1"/>
    <dgm:cxn modelId="{AA755F40-3B14-4D4B-9C08-C6689DD57EE2}" type="presParOf" srcId="{1FB4F852-6129-4262-B136-4E36070705C7}" destId="{BC51F4F9-DAA5-4CBF-9FD8-8FF26051967A}" srcOrd="1" destOrd="0" presId="urn:microsoft.com/office/officeart/2005/8/layout/hierarchy1"/>
    <dgm:cxn modelId="{91EFD917-BC0C-4995-B9EC-93640DC4B020}" type="presParOf" srcId="{D5A9BEB3-942F-411A-B14B-3DD3DE0F0A4E}" destId="{9ED8C156-F854-40C6-89FD-E96656F03E3B}" srcOrd="1" destOrd="0" presId="urn:microsoft.com/office/officeart/2005/8/layout/hierarchy1"/>
    <dgm:cxn modelId="{4BF88112-CD4D-4E81-9F06-AE68B767937F}" type="presParOf" srcId="{58C67093-A003-4E5A-A540-E50B7E9B864B}" destId="{A088B775-D740-40B6-B17E-D468E33779CE}" srcOrd="2" destOrd="0" presId="urn:microsoft.com/office/officeart/2005/8/layout/hierarchy1"/>
    <dgm:cxn modelId="{C2E21753-7436-4270-A452-1F8A00A7D349}" type="presParOf" srcId="{58C67093-A003-4E5A-A540-E50B7E9B864B}" destId="{FD32C5A9-555C-4659-A88C-86AA8965007A}" srcOrd="3" destOrd="0" presId="urn:microsoft.com/office/officeart/2005/8/layout/hierarchy1"/>
    <dgm:cxn modelId="{0EBBEEDF-10EE-4011-9E5C-98398E61DFB4}" type="presParOf" srcId="{FD32C5A9-555C-4659-A88C-86AA8965007A}" destId="{2A58440F-770B-417D-9AEF-29E6E3FBDA18}" srcOrd="0" destOrd="0" presId="urn:microsoft.com/office/officeart/2005/8/layout/hierarchy1"/>
    <dgm:cxn modelId="{BB02E91F-3644-4763-9395-C3731A496647}" type="presParOf" srcId="{2A58440F-770B-417D-9AEF-29E6E3FBDA18}" destId="{71D11366-DCB6-4B35-BC8C-14D0353228FC}" srcOrd="0" destOrd="0" presId="urn:microsoft.com/office/officeart/2005/8/layout/hierarchy1"/>
    <dgm:cxn modelId="{96FCC3A2-176D-4FA3-A396-91C58B68DC92}" type="presParOf" srcId="{2A58440F-770B-417D-9AEF-29E6E3FBDA18}" destId="{8C105955-4777-4D0B-A2A4-20B092322D44}" srcOrd="1" destOrd="0" presId="urn:microsoft.com/office/officeart/2005/8/layout/hierarchy1"/>
    <dgm:cxn modelId="{5AA96372-C221-4420-94E1-5B4C38C57441}" type="presParOf" srcId="{FD32C5A9-555C-4659-A88C-86AA8965007A}" destId="{0D4904CB-6DA1-44D6-9BA9-3E30B970F66E}" srcOrd="1" destOrd="0" presId="urn:microsoft.com/office/officeart/2005/8/layout/hierarchy1"/>
    <dgm:cxn modelId="{038A7909-69B3-4E26-9A3E-87E4BEC10784}" type="presParOf" srcId="{58C67093-A003-4E5A-A540-E50B7E9B864B}" destId="{CD3F31D7-CD51-486A-88CF-52E9F5772705}" srcOrd="4" destOrd="0" presId="urn:microsoft.com/office/officeart/2005/8/layout/hierarchy1"/>
    <dgm:cxn modelId="{FC4BF890-BCF1-4B55-84FF-DF6A424EBEF8}" type="presParOf" srcId="{58C67093-A003-4E5A-A540-E50B7E9B864B}" destId="{282909B1-EACB-420D-AED4-BCA04790C869}" srcOrd="5" destOrd="0" presId="urn:microsoft.com/office/officeart/2005/8/layout/hierarchy1"/>
    <dgm:cxn modelId="{AB242612-3F6C-42EF-8A66-73C423BB325E}" type="presParOf" srcId="{282909B1-EACB-420D-AED4-BCA04790C869}" destId="{DE6047E3-5E91-414A-82BD-93B916FFD441}" srcOrd="0" destOrd="0" presId="urn:microsoft.com/office/officeart/2005/8/layout/hierarchy1"/>
    <dgm:cxn modelId="{49CE0D08-851F-4937-BFF5-B278D425A078}" type="presParOf" srcId="{DE6047E3-5E91-414A-82BD-93B916FFD441}" destId="{D81AED17-59F6-4BCC-853A-6A74FBB05CB3}" srcOrd="0" destOrd="0" presId="urn:microsoft.com/office/officeart/2005/8/layout/hierarchy1"/>
    <dgm:cxn modelId="{27CA36AE-25B2-4650-8E67-6CE1B1BA0229}" type="presParOf" srcId="{DE6047E3-5E91-414A-82BD-93B916FFD441}" destId="{632B24B9-1618-458F-9059-872F402B9F78}" srcOrd="1" destOrd="0" presId="urn:microsoft.com/office/officeart/2005/8/layout/hierarchy1"/>
    <dgm:cxn modelId="{38580612-1E52-45BE-AD97-70221C0C55A8}" type="presParOf" srcId="{282909B1-EACB-420D-AED4-BCA04790C869}" destId="{13685EA3-93B8-4167-93D9-86E5E397E7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F31D7-CD51-486A-88CF-52E9F5772705}">
      <dsp:nvSpPr>
        <dsp:cNvPr id="0" name=""/>
        <dsp:cNvSpPr/>
      </dsp:nvSpPr>
      <dsp:spPr>
        <a:xfrm>
          <a:off x="4452517" y="1261370"/>
          <a:ext cx="3185621" cy="98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287"/>
              </a:lnTo>
              <a:lnTo>
                <a:pt x="3185621" y="747287"/>
              </a:lnTo>
              <a:lnTo>
                <a:pt x="3185621" y="98177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8B775-D740-40B6-B17E-D468E33779CE}">
      <dsp:nvSpPr>
        <dsp:cNvPr id="0" name=""/>
        <dsp:cNvSpPr/>
      </dsp:nvSpPr>
      <dsp:spPr>
        <a:xfrm>
          <a:off x="4452517" y="1261370"/>
          <a:ext cx="91982" cy="98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287"/>
              </a:lnTo>
              <a:lnTo>
                <a:pt x="91982" y="747287"/>
              </a:lnTo>
              <a:lnTo>
                <a:pt x="91982" y="98177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8135D-E310-4F70-A98D-6F7DBD0C445B}">
      <dsp:nvSpPr>
        <dsp:cNvPr id="0" name=""/>
        <dsp:cNvSpPr/>
      </dsp:nvSpPr>
      <dsp:spPr>
        <a:xfrm>
          <a:off x="1358877" y="1261370"/>
          <a:ext cx="3093639" cy="981770"/>
        </a:xfrm>
        <a:custGeom>
          <a:avLst/>
          <a:gdLst/>
          <a:ahLst/>
          <a:cxnLst/>
          <a:rect l="0" t="0" r="0" b="0"/>
          <a:pathLst>
            <a:path>
              <a:moveTo>
                <a:pt x="3093639" y="0"/>
              </a:moveTo>
              <a:lnTo>
                <a:pt x="3093639" y="747287"/>
              </a:lnTo>
              <a:lnTo>
                <a:pt x="0" y="747287"/>
              </a:lnTo>
              <a:lnTo>
                <a:pt x="0" y="98177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AAD7-165C-49A8-8472-134D9EC20C1F}">
      <dsp:nvSpPr>
        <dsp:cNvPr id="0" name=""/>
        <dsp:cNvSpPr/>
      </dsp:nvSpPr>
      <dsp:spPr>
        <a:xfrm>
          <a:off x="2430108" y="82779"/>
          <a:ext cx="4044818" cy="1178590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324CB-2447-4ED3-BFDE-66C62560B2B0}">
      <dsp:nvSpPr>
        <dsp:cNvPr id="0" name=""/>
        <dsp:cNvSpPr/>
      </dsp:nvSpPr>
      <dsp:spPr>
        <a:xfrm>
          <a:off x="2711347" y="349957"/>
          <a:ext cx="4044818" cy="1178590"/>
        </a:xfrm>
        <a:prstGeom prst="roundRect">
          <a:avLst>
            <a:gd name="adj" fmla="val 10000"/>
          </a:avLst>
        </a:prstGeom>
        <a:solidFill>
          <a:srgbClr val="66FFFF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4000" b="1" kern="1200" dirty="0">
            <a:solidFill>
              <a:srgbClr val="FF0000"/>
            </a:solidFill>
          </a:endParaRPr>
        </a:p>
      </dsp:txBody>
      <dsp:txXfrm>
        <a:off x="2745867" y="384477"/>
        <a:ext cx="3975778" cy="1109550"/>
      </dsp:txXfrm>
    </dsp:sp>
    <dsp:sp modelId="{0BA7E96E-65BD-4942-8CF5-3ED00ECCF862}">
      <dsp:nvSpPr>
        <dsp:cNvPr id="0" name=""/>
        <dsp:cNvSpPr/>
      </dsp:nvSpPr>
      <dsp:spPr>
        <a:xfrm>
          <a:off x="1315" y="2243141"/>
          <a:ext cx="2715124" cy="1607286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1F4F9-DAA5-4CBF-9FD8-8FF26051967A}">
      <dsp:nvSpPr>
        <dsp:cNvPr id="0" name=""/>
        <dsp:cNvSpPr/>
      </dsp:nvSpPr>
      <dsp:spPr>
        <a:xfrm>
          <a:off x="282555" y="2510319"/>
          <a:ext cx="2715124" cy="1607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3200" b="1" kern="1200" dirty="0"/>
        </a:p>
      </dsp:txBody>
      <dsp:txXfrm>
        <a:off x="329631" y="2557395"/>
        <a:ext cx="2620972" cy="1513134"/>
      </dsp:txXfrm>
    </dsp:sp>
    <dsp:sp modelId="{71D11366-DCB6-4B35-BC8C-14D0353228FC}">
      <dsp:nvSpPr>
        <dsp:cNvPr id="0" name=""/>
        <dsp:cNvSpPr/>
      </dsp:nvSpPr>
      <dsp:spPr>
        <a:xfrm>
          <a:off x="3278919" y="2243141"/>
          <a:ext cx="2531159" cy="1607286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05955-4777-4D0B-A2A4-20B092322D44}">
      <dsp:nvSpPr>
        <dsp:cNvPr id="0" name=""/>
        <dsp:cNvSpPr/>
      </dsp:nvSpPr>
      <dsp:spPr>
        <a:xfrm>
          <a:off x="3560159" y="2510319"/>
          <a:ext cx="2531159" cy="1607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3200" b="1" kern="1200" dirty="0">
            <a:solidFill>
              <a:srgbClr val="000000"/>
            </a:solidFill>
          </a:endParaRPr>
        </a:p>
      </dsp:txBody>
      <dsp:txXfrm>
        <a:off x="3607235" y="2557395"/>
        <a:ext cx="2437007" cy="1513134"/>
      </dsp:txXfrm>
    </dsp:sp>
    <dsp:sp modelId="{D81AED17-59F6-4BCC-853A-6A74FBB05CB3}">
      <dsp:nvSpPr>
        <dsp:cNvPr id="0" name=""/>
        <dsp:cNvSpPr/>
      </dsp:nvSpPr>
      <dsp:spPr>
        <a:xfrm>
          <a:off x="6372558" y="2243141"/>
          <a:ext cx="2531159" cy="1607286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B24B9-1618-458F-9059-872F402B9F78}">
      <dsp:nvSpPr>
        <dsp:cNvPr id="0" name=""/>
        <dsp:cNvSpPr/>
      </dsp:nvSpPr>
      <dsp:spPr>
        <a:xfrm>
          <a:off x="6653798" y="2510319"/>
          <a:ext cx="2531159" cy="1607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3200" b="1" kern="1200" dirty="0">
            <a:solidFill>
              <a:srgbClr val="000000"/>
            </a:solidFill>
          </a:endParaRPr>
        </a:p>
      </dsp:txBody>
      <dsp:txXfrm>
        <a:off x="6700874" y="2557395"/>
        <a:ext cx="2437007" cy="151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5E68-ADAB-41A6-B692-A6EA9C37A92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69B5-3D80-4517-B09B-1A0E28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5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84E2-278E-4856-80A3-15F0ABC1B181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AF2-A7AE-48EB-86AB-2211D558CF03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9E01-AAC4-473B-BD0B-228B8962C566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86-9313-4CA4-9F2A-A027C56CB91F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3AB-7C69-4B7D-BA63-534FEEBA7815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C26-7F73-43A6-80B3-3DE7629DC360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0F18-06A8-4575-9AB6-A5F91DE55615}" type="datetime1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0A4-9F11-4E65-9DC2-D770DD639B7D}" type="datetime1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7F3-D305-4BCE-8174-D36A7523EF08}" type="datetime1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61-CA2C-4385-B481-D8A93DA27702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7AE-7E4E-4227-A8BB-27405F3D6A0A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EF56-3AD5-4EA9-9F08-CC29E8C8ABFF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4296" y="115909"/>
            <a:ext cx="12200592" cy="6634562"/>
            <a:chOff x="-4296" y="115909"/>
            <a:chExt cx="12200592" cy="6634562"/>
          </a:xfrm>
        </p:grpSpPr>
        <p:grpSp>
          <p:nvGrpSpPr>
            <p:cNvPr id="27" name="Group 26"/>
            <p:cNvGrpSpPr/>
            <p:nvPr/>
          </p:nvGrpSpPr>
          <p:grpSpPr>
            <a:xfrm>
              <a:off x="-4296" y="115909"/>
              <a:ext cx="12196296" cy="137373"/>
              <a:chOff x="-4296" y="141667"/>
              <a:chExt cx="12196296" cy="13737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7830355" y="1682354"/>
            <a:ext cx="206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المرحلة/ الصف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843" y="6235163"/>
            <a:ext cx="302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الحقوق محفوظة لشركة تطوير للخدمات التعليمية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355" y="3228585"/>
            <a:ext cx="206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355" y="3967765"/>
            <a:ext cx="206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355" y="4768404"/>
            <a:ext cx="206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8019" y="389677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itchFamily="2" charset="-78"/>
              </a:rPr>
              <a:t>الكربوهيدرات</a:t>
            </a:r>
            <a:endParaRPr lang="en-US" sz="2800" b="1" dirty="0">
              <a:solidFill>
                <a:srgbClr val="0000CC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38019" y="466541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أ/ ماجد الحكمي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0355" y="2454291"/>
            <a:ext cx="206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59" y="614571"/>
            <a:ext cx="1463544" cy="840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8" y="540720"/>
            <a:ext cx="1794510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3" y="5411260"/>
            <a:ext cx="1580862" cy="783847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BEDB3A9-84E0-513E-0AC0-8DCF0519B3F3}"/>
              </a:ext>
            </a:extLst>
          </p:cNvPr>
          <p:cNvSpPr/>
          <p:nvPr/>
        </p:nvSpPr>
        <p:spPr>
          <a:xfrm>
            <a:off x="2638020" y="1606059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  الثاني ثانوي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7AB8E105-BCF4-0048-0B2D-C0821B79998A}"/>
              </a:ext>
            </a:extLst>
          </p:cNvPr>
          <p:cNvSpPr/>
          <p:nvPr/>
        </p:nvSpPr>
        <p:spPr>
          <a:xfrm>
            <a:off x="2638020" y="3155182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كيمياء2-3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267530F-4C97-F93B-D543-09D43AA6AFE2}"/>
              </a:ext>
            </a:extLst>
          </p:cNvPr>
          <p:cNvSpPr/>
          <p:nvPr/>
        </p:nvSpPr>
        <p:spPr>
          <a:xfrm>
            <a:off x="2638020" y="2380888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الثالث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301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مثال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743924" y="2188210"/>
            <a:ext cx="2213970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الجلاكتوز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079474" y="3646941"/>
            <a:ext cx="3708897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يختلف عن الجلوكوز في اتجاه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الهيدروكسيل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وذرات الهيدروجين في الفراغ.</a:t>
            </a:r>
          </a:p>
        </p:txBody>
      </p:sp>
      <p:pic>
        <p:nvPicPr>
          <p:cNvPr id="21" name="Picture 2" descr="نتيجة بحث الصور عن ‪glucose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" y="1049200"/>
            <a:ext cx="2416004" cy="4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/>
          <p:cNvSpPr txBox="1"/>
          <p:nvPr/>
        </p:nvSpPr>
        <p:spPr>
          <a:xfrm>
            <a:off x="144555" y="2676702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60475" y="3334078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594002" y="2014130"/>
            <a:ext cx="8408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664514" y="3940770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07657" y="2038840"/>
            <a:ext cx="385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777001" y="2641624"/>
            <a:ext cx="5603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695113" y="3312648"/>
            <a:ext cx="7524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24847" y="4011308"/>
            <a:ext cx="385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912450" y="4625442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نتيجة بحث الصور عن ‪Glactose‬‏"/>
          <p:cNvSpPr>
            <a:spLocks noChangeAspect="1" noChangeArrowheads="1"/>
          </p:cNvSpPr>
          <p:nvPr/>
        </p:nvSpPr>
        <p:spPr bwMode="auto">
          <a:xfrm>
            <a:off x="12121466" y="-1717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6" descr="نتيجة بحث الصور عن ‪Glactose‬‏"/>
          <p:cNvSpPr>
            <a:spLocks noChangeAspect="1" noChangeArrowheads="1"/>
          </p:cNvSpPr>
          <p:nvPr/>
        </p:nvSpPr>
        <p:spPr bwMode="auto">
          <a:xfrm>
            <a:off x="12273866" y="-193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52" name="Picture 8" descr="نتيجة بحث الصور عن ‪Glactose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3" y="1627994"/>
            <a:ext cx="3395829" cy="26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ربع نص 40"/>
          <p:cNvSpPr txBox="1"/>
          <p:nvPr/>
        </p:nvSpPr>
        <p:spPr>
          <a:xfrm>
            <a:off x="6965763" y="3394401"/>
            <a:ext cx="770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126796" y="3953874"/>
            <a:ext cx="770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725272" y="2177342"/>
            <a:ext cx="770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72266" y="2485630"/>
            <a:ext cx="368489" cy="81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/>
          <p:cNvSpPr txBox="1"/>
          <p:nvPr/>
        </p:nvSpPr>
        <p:spPr>
          <a:xfrm>
            <a:off x="4766865" y="2892247"/>
            <a:ext cx="77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6061914" y="2730092"/>
            <a:ext cx="368489" cy="502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6092993" y="2812631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812353" y="2405463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939856" y="3326296"/>
            <a:ext cx="5421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971642" y="2015313"/>
            <a:ext cx="5421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46158" y="2144436"/>
            <a:ext cx="203655" cy="35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6129833" y="2055946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O</a:t>
            </a:r>
            <a:endParaRPr lang="ar-SA" sz="2400" b="1" dirty="0">
              <a:solidFill>
                <a:srgbClr val="00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709243" y="1547494"/>
            <a:ext cx="11449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CH</a:t>
            </a:r>
            <a:r>
              <a:rPr lang="en-US" sz="1600" b="1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OH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4747360" y="3915432"/>
            <a:ext cx="5421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5370013" y="4962055"/>
            <a:ext cx="2213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الشكل الحلقي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3302024" y="5598551"/>
            <a:ext cx="221397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 err="1">
                <a:solidFill>
                  <a:srgbClr val="000000"/>
                </a:solidFill>
                <a:latin typeface="ae_AlMateen" panose="02060803050605020204" pitchFamily="18" charset="-78"/>
              </a:rPr>
              <a:t>جلاكتوز</a:t>
            </a:r>
            <a:r>
              <a:rPr lang="ar-SA" sz="2800" b="1" dirty="0">
                <a:solidFill>
                  <a:srgbClr val="000000"/>
                </a:solidFill>
                <a:latin typeface="ae_AlMateen" panose="02060803050605020204" pitchFamily="18" charset="-78"/>
              </a:rPr>
              <a:t> </a:t>
            </a:r>
          </a:p>
        </p:txBody>
      </p:sp>
      <p:sp>
        <p:nvSpPr>
          <p:cNvPr id="55" name="مستطيل 54"/>
          <p:cNvSpPr/>
          <p:nvPr/>
        </p:nvSpPr>
        <p:spPr>
          <a:xfrm>
            <a:off x="215778" y="5290046"/>
            <a:ext cx="275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شكل السلسلة المفتوحة</a:t>
            </a:r>
          </a:p>
        </p:txBody>
      </p:sp>
      <p:cxnSp>
        <p:nvCxnSpPr>
          <p:cNvPr id="56" name="رابط كسهم مستقيم 55"/>
          <p:cNvCxnSpPr/>
          <p:nvPr/>
        </p:nvCxnSpPr>
        <p:spPr>
          <a:xfrm>
            <a:off x="2796440" y="2950110"/>
            <a:ext cx="63406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H="1">
            <a:off x="2774466" y="3102510"/>
            <a:ext cx="597462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" grpId="0"/>
      <p:bldP spid="5" grpId="0"/>
      <p:bldP spid="41" grpId="0" animBg="1"/>
      <p:bldP spid="42" grpId="0" animBg="1"/>
      <p:bldP spid="43" grpId="0" animBg="1"/>
      <p:bldP spid="44" grpId="0"/>
      <p:bldP spid="46" grpId="0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مثال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574402" y="2020644"/>
            <a:ext cx="221397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الفركتوز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8536768" y="3120656"/>
            <a:ext cx="34497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-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يتكون من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6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ذرات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كربون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ويحتوي على مجموعة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الكيتون.</a:t>
            </a:r>
          </a:p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-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يسمى سكر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الفاكهة </a:t>
            </a:r>
          </a:p>
        </p:txBody>
      </p:sp>
      <p:pic>
        <p:nvPicPr>
          <p:cNvPr id="7170" name="Picture 2" descr="نتيجة بحث الصور عن الفركتو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20" y="2115538"/>
            <a:ext cx="4179424" cy="25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صورة ذات صلة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250"/>
          <a:stretch/>
        </p:blipFill>
        <p:spPr bwMode="auto">
          <a:xfrm>
            <a:off x="90504" y="1809304"/>
            <a:ext cx="3323448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ربع نص 32"/>
          <p:cNvSpPr txBox="1"/>
          <p:nvPr/>
        </p:nvSpPr>
        <p:spPr>
          <a:xfrm>
            <a:off x="3711143" y="3693541"/>
            <a:ext cx="770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127556" y="4219489"/>
            <a:ext cx="5421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545943" y="4255381"/>
            <a:ext cx="770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886258" y="2471441"/>
            <a:ext cx="5421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41244" y="3084409"/>
            <a:ext cx="666561" cy="35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5845633" y="3073835"/>
            <a:ext cx="77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793891" y="3904236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809811" y="4602556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5028" y="3235896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786211" y="2101890"/>
            <a:ext cx="15300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CH</a:t>
            </a:r>
            <a:r>
              <a:rPr lang="en-US" sz="2000" b="1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079169" y="5370303"/>
            <a:ext cx="15300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>
                <a:solidFill>
                  <a:srgbClr val="0000CC"/>
                </a:solidFill>
              </a:rPr>
              <a:t>H</a:t>
            </a:r>
            <a:r>
              <a:rPr lang="en-US" sz="2000" b="1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992451" y="1856226"/>
            <a:ext cx="17234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>
                <a:solidFill>
                  <a:srgbClr val="0000CC"/>
                </a:solidFill>
              </a:rPr>
              <a:t>H</a:t>
            </a:r>
            <a:r>
              <a:rPr lang="en-US" sz="2000" b="1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885761" y="3633986"/>
            <a:ext cx="15300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CH</a:t>
            </a:r>
            <a:r>
              <a:rPr lang="en-US" sz="2000" b="1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868678" y="3144137"/>
            <a:ext cx="5421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89144" y="3859852"/>
            <a:ext cx="5421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29258" y="4575567"/>
            <a:ext cx="5421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H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5370013" y="5275959"/>
            <a:ext cx="2213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الشكل الحلقي</a:t>
            </a:r>
          </a:p>
        </p:txBody>
      </p:sp>
      <p:sp>
        <p:nvSpPr>
          <p:cNvPr id="49" name="مستطيل 48"/>
          <p:cNvSpPr/>
          <p:nvPr/>
        </p:nvSpPr>
        <p:spPr>
          <a:xfrm>
            <a:off x="3302024" y="5912455"/>
            <a:ext cx="221397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00"/>
                </a:solidFill>
                <a:latin typeface="ae_AlMateen" panose="02060803050605020204" pitchFamily="18" charset="-78"/>
              </a:rPr>
              <a:t>فركتوز </a:t>
            </a:r>
          </a:p>
        </p:txBody>
      </p:sp>
      <p:sp>
        <p:nvSpPr>
          <p:cNvPr id="50" name="مستطيل 49"/>
          <p:cNvSpPr/>
          <p:nvPr/>
        </p:nvSpPr>
        <p:spPr>
          <a:xfrm>
            <a:off x="324962" y="5740430"/>
            <a:ext cx="2756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شكل السلسلة المفتوحة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669686" y="4284381"/>
            <a:ext cx="1420558" cy="39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4792156" y="3092632"/>
            <a:ext cx="223344" cy="39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/>
          <p:cNvSpPr txBox="1"/>
          <p:nvPr/>
        </p:nvSpPr>
        <p:spPr>
          <a:xfrm>
            <a:off x="4632763" y="3035605"/>
            <a:ext cx="542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>
            <a:off x="2796440" y="3782638"/>
            <a:ext cx="63406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flipH="1">
            <a:off x="2774466" y="3935038"/>
            <a:ext cx="597462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33" grpId="0" animBg="1"/>
      <p:bldP spid="34" grpId="0" animBg="1"/>
      <p:bldP spid="35" grpId="0" animBg="1"/>
      <p:bldP spid="37" grpId="0" animBg="1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713021" y="900752"/>
            <a:ext cx="3244873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السكريات الثنائية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137779" y="2083264"/>
            <a:ext cx="4820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هو ارتباط 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سكرين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أحاديين</a:t>
            </a:r>
            <a:r>
              <a:rPr lang="ar-SA" sz="3200" b="1" dirty="0">
                <a:latin typeface="ae_AlMateen" panose="02060803050605020204" pitchFamily="18" charset="-78"/>
              </a:rPr>
              <a:t> من خلال تفاعل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التكاثف</a:t>
            </a:r>
            <a:r>
              <a:rPr lang="ar-SA" sz="3200" b="1" dirty="0">
                <a:latin typeface="ae_AlMateen" panose="02060803050605020204" pitchFamily="18" charset="-78"/>
              </a:rPr>
              <a:t> لينطلق الماء.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748088" y="3894772"/>
            <a:ext cx="4209806" cy="7397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الرابطة بين السكرين الأحاديين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4581" y="5029712"/>
            <a:ext cx="4373312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هي الرابطة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الإيثرية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C-O-C</a:t>
            </a:r>
            <a:r>
              <a:rPr lang="en-US" sz="3200" b="1" dirty="0">
                <a:latin typeface="ae_AlMateen" panose="02060803050605020204" pitchFamily="18" charset="-78"/>
              </a:rPr>
              <a:t>   </a:t>
            </a:r>
            <a:endParaRPr lang="ar-SA" sz="3200" b="1" dirty="0">
              <a:latin typeface="ae_AlMateen" panose="02060803050605020204" pitchFamily="18" charset="-78"/>
            </a:endParaRPr>
          </a:p>
        </p:txBody>
      </p:sp>
      <p:pic>
        <p:nvPicPr>
          <p:cNvPr id="8194" name="Picture 2" descr="صورة ذات صل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9" y="1113168"/>
            <a:ext cx="2600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8824" y="420559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09505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750622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مثال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052363" y="1698045"/>
            <a:ext cx="177163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السكروز</a:t>
            </a:r>
            <a:endParaRPr lang="ar-DZ" sz="3200" dirty="0">
              <a:solidFill>
                <a:srgbClr val="00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976638" y="2282820"/>
            <a:ext cx="454162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يتكون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الجلوكوز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الفركتوز</a:t>
            </a:r>
            <a:r>
              <a:rPr lang="ar-SA" sz="3200" b="1" dirty="0"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566127" y="2995942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SA" sz="3200" b="1" dirty="0"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latin typeface="ae_AlMateen" panose="02060803050605020204" pitchFamily="18" charset="-78"/>
              </a:rPr>
              <a:t>يسمى بسكر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المائدة </a:t>
            </a:r>
            <a:endParaRPr lang="ar-DZ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" y="3659186"/>
            <a:ext cx="2379006" cy="199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23" y="3736742"/>
            <a:ext cx="3047397" cy="20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470242" y="4394569"/>
            <a:ext cx="210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5538652" y="4620041"/>
            <a:ext cx="63406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61" y="3885211"/>
            <a:ext cx="2533082" cy="168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07" y="3734751"/>
            <a:ext cx="2227082" cy="175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028335" y="4123993"/>
            <a:ext cx="361029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/>
          <p:cNvSpPr txBox="1"/>
          <p:nvPr/>
        </p:nvSpPr>
        <p:spPr>
          <a:xfrm>
            <a:off x="8040851" y="3996276"/>
            <a:ext cx="3740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H</a:t>
            </a:r>
            <a:endParaRPr lang="ar-SA" sz="2000" b="1" dirty="0">
              <a:solidFill>
                <a:srgbClr val="0000CC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109842" y="4835648"/>
            <a:ext cx="8047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</a:t>
            </a:r>
            <a:endParaRPr lang="ar-SA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8195202" y="4741548"/>
            <a:ext cx="5390" cy="32145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8784338" y="4716524"/>
            <a:ext cx="5390" cy="32145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8612258" y="5049351"/>
            <a:ext cx="19111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8191442" y="5065271"/>
            <a:ext cx="19111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/>
          <p:cNvSpPr/>
          <p:nvPr/>
        </p:nvSpPr>
        <p:spPr>
          <a:xfrm>
            <a:off x="3601079" y="5450815"/>
            <a:ext cx="8787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فركتوز</a:t>
            </a:r>
          </a:p>
        </p:txBody>
      </p:sp>
      <p:sp>
        <p:nvSpPr>
          <p:cNvPr id="42" name="مستطيل 41"/>
          <p:cNvSpPr/>
          <p:nvPr/>
        </p:nvSpPr>
        <p:spPr>
          <a:xfrm>
            <a:off x="699895" y="5368927"/>
            <a:ext cx="94128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جلوكوز</a:t>
            </a:r>
          </a:p>
        </p:txBody>
      </p:sp>
      <p:sp>
        <p:nvSpPr>
          <p:cNvPr id="43" name="مستطيل 42"/>
          <p:cNvSpPr/>
          <p:nvPr/>
        </p:nvSpPr>
        <p:spPr>
          <a:xfrm>
            <a:off x="8301495" y="5437637"/>
            <a:ext cx="88838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سكروز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11022478" y="4309366"/>
            <a:ext cx="210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11371802" y="4234038"/>
            <a:ext cx="777777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H</a:t>
            </a:r>
            <a:r>
              <a:rPr lang="en-US" b="1" dirty="0">
                <a:solidFill>
                  <a:srgbClr val="0000CC"/>
                </a:solidFill>
                <a:latin typeface="ae_AlMateen" panose="02060803050605020204" pitchFamily="18" charset="-78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O</a:t>
            </a:r>
            <a:endParaRPr lang="ar-SA" sz="2400" b="1" dirty="0">
              <a:solidFill>
                <a:srgbClr val="0000CC"/>
              </a:solidFill>
              <a:latin typeface="ae_AlMateen" panose="02060803050605020204" pitchFamily="18" charset="-78"/>
            </a:endParaRPr>
          </a:p>
        </p:txBody>
      </p:sp>
      <p:pic>
        <p:nvPicPr>
          <p:cNvPr id="9222" name="Picture 6" descr="صورة ذات صلة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4" y="909620"/>
            <a:ext cx="3138405" cy="20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38" grpId="0" animBg="1"/>
      <p:bldP spid="37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4790364" y="996286"/>
            <a:ext cx="6998008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السكريات عديدة التسكر </a:t>
            </a: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</a:rPr>
              <a:t>( الكربوهيدرات المعقدة )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47212" y="2158603"/>
            <a:ext cx="4365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هي بوليمرات تتكون من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12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latin typeface="ae_AlMateen" panose="02060803050605020204" pitchFamily="18" charset="-78"/>
              </a:rPr>
              <a:t>وحدة بناء أساسية أو أكثر من السكريات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البسيطة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192161" y="3866275"/>
            <a:ext cx="3720890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ترتبط وحداتها الأساسية</a:t>
            </a:r>
            <a:endParaRPr lang="ar-SA" sz="3600" b="1" dirty="0">
              <a:latin typeface="ae_AlMateen" panose="02060803050605020204" pitchFamily="18" charset="-78"/>
            </a:endParaRPr>
          </a:p>
        </p:txBody>
      </p:sp>
      <p:pic>
        <p:nvPicPr>
          <p:cNvPr id="5122" name="Picture 2" descr="نتيجة بحث الصور عن السكريات عديدة التسكر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9"/>
          <a:stretch/>
        </p:blipFill>
        <p:spPr bwMode="auto">
          <a:xfrm>
            <a:off x="298361" y="2412244"/>
            <a:ext cx="4492003" cy="16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7924460" y="4821635"/>
            <a:ext cx="3988591" cy="82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</a:rPr>
              <a:t>بروابط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ايثرية </a:t>
            </a:r>
            <a:r>
              <a:rPr lang="en-US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C-O-C</a:t>
            </a:r>
            <a:r>
              <a:rPr lang="en-US" sz="3600" b="1" dirty="0">
                <a:latin typeface="ae_AlMateen" panose="02060803050605020204" pitchFamily="18" charset="-78"/>
              </a:rPr>
              <a:t>   </a:t>
            </a:r>
            <a:endParaRPr lang="ar-SA" sz="3600" b="1" dirty="0">
              <a:latin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مثال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503772" y="2044017"/>
            <a:ext cx="228460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1) الجلايكوجين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714699" y="2888507"/>
            <a:ext cx="5039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يتكون من وحدات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الجلوكوز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9910" r="53115" b="11495"/>
          <a:stretch/>
        </p:blipFill>
        <p:spPr bwMode="auto">
          <a:xfrm>
            <a:off x="1445892" y="3248529"/>
            <a:ext cx="2722372" cy="33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7547211" y="3734683"/>
            <a:ext cx="4207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buFont typeface="Wingdings" pitchFamily="2" charset="2"/>
              <a:buChar char="§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يوجد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 الكبد وعضلات الإنسان والحيوان.</a:t>
            </a:r>
            <a:endParaRPr lang="ar-DZ" sz="3200" dirty="0">
              <a:solidFill>
                <a:srgbClr val="0000CC"/>
              </a:solidFill>
            </a:endParaRPr>
          </a:p>
        </p:txBody>
      </p:sp>
      <p:pic>
        <p:nvPicPr>
          <p:cNvPr id="3074" name="Picture 2" descr="نتيجة بحث الصور عن ‪Glycogen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6" y="936690"/>
            <a:ext cx="4860737" cy="18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910820" y="2524836"/>
            <a:ext cx="1223273" cy="25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مثال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689909" y="1969462"/>
            <a:ext cx="179302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2) النشا.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5386933" y="2761046"/>
            <a:ext cx="6096000" cy="739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لديه تركيب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متفرع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أو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متفرع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8886423" y="3716406"/>
            <a:ext cx="2596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3) السليلوز.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6738130" y="4644324"/>
            <a:ext cx="4781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لديه تركيب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متفرع يشبه السياج ذات السلاسل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المتقاطعة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26923" r="43043" b="17164"/>
          <a:stretch/>
        </p:blipFill>
        <p:spPr bwMode="auto">
          <a:xfrm>
            <a:off x="1319827" y="774875"/>
            <a:ext cx="3846491" cy="27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23835" r="47674" b="23554"/>
          <a:stretch/>
        </p:blipFill>
        <p:spPr bwMode="auto">
          <a:xfrm>
            <a:off x="1372099" y="3762061"/>
            <a:ext cx="3807867" cy="272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40926" y="2470245"/>
            <a:ext cx="492089" cy="660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5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تدريب1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544705" y="2493622"/>
            <a:ext cx="4509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600" b="1" dirty="0">
                <a:solidFill>
                  <a:srgbClr val="0000FF"/>
                </a:solidFill>
              </a:rPr>
              <a:t> جلوكوز و </a:t>
            </a:r>
            <a:r>
              <a:rPr lang="ar-SA" sz="3600" b="1" dirty="0" err="1">
                <a:solidFill>
                  <a:srgbClr val="0000FF"/>
                </a:solidFill>
              </a:rPr>
              <a:t>جلاكتوز</a:t>
            </a:r>
            <a:r>
              <a:rPr lang="ar-SA" sz="3600" b="1" dirty="0">
                <a:solidFill>
                  <a:srgbClr val="0000FF"/>
                </a:solidFill>
              </a:rPr>
              <a:t> </a:t>
            </a:r>
            <a:endParaRPr lang="ar-DZ" dirty="0"/>
          </a:p>
        </p:txBody>
      </p:sp>
      <p:sp>
        <p:nvSpPr>
          <p:cNvPr id="33" name="شكل بيضاوي 32"/>
          <p:cNvSpPr/>
          <p:nvPr/>
        </p:nvSpPr>
        <p:spPr>
          <a:xfrm>
            <a:off x="9147328" y="2520454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4" name="شكل بيضاوي 33"/>
          <p:cNvSpPr/>
          <p:nvPr/>
        </p:nvSpPr>
        <p:spPr>
          <a:xfrm>
            <a:off x="9185610" y="3235771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5" name="شكل بيضاوي 34"/>
          <p:cNvSpPr/>
          <p:nvPr/>
        </p:nvSpPr>
        <p:spPr>
          <a:xfrm>
            <a:off x="9222199" y="4858488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6" name="شكل بيضاوي 35"/>
          <p:cNvSpPr/>
          <p:nvPr/>
        </p:nvSpPr>
        <p:spPr>
          <a:xfrm>
            <a:off x="9206275" y="4027829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7" name="مستطيل 36"/>
          <p:cNvSpPr/>
          <p:nvPr/>
        </p:nvSpPr>
        <p:spPr>
          <a:xfrm>
            <a:off x="2670406" y="911536"/>
            <a:ext cx="734367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يتكون السكروز من ارتباط سكرين أحاديين هما..</a:t>
            </a:r>
          </a:p>
        </p:txBody>
      </p:sp>
      <p:sp>
        <p:nvSpPr>
          <p:cNvPr id="38" name="مستطيل 37"/>
          <p:cNvSpPr/>
          <p:nvPr/>
        </p:nvSpPr>
        <p:spPr>
          <a:xfrm>
            <a:off x="4546977" y="3232886"/>
            <a:ext cx="4509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600" b="1" dirty="0">
                <a:solidFill>
                  <a:srgbClr val="0000FF"/>
                </a:solidFill>
              </a:rPr>
              <a:t> جلوكوز و فركتوز </a:t>
            </a:r>
            <a:endParaRPr lang="ar-DZ" dirty="0"/>
          </a:p>
        </p:txBody>
      </p:sp>
      <p:sp>
        <p:nvSpPr>
          <p:cNvPr id="39" name="مستطيل 38"/>
          <p:cNvSpPr/>
          <p:nvPr/>
        </p:nvSpPr>
        <p:spPr>
          <a:xfrm>
            <a:off x="4576545" y="4040390"/>
            <a:ext cx="4509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600" b="1" dirty="0">
                <a:solidFill>
                  <a:srgbClr val="0000FF"/>
                </a:solidFill>
              </a:rPr>
              <a:t> جلوكوز و جلوكوز </a:t>
            </a:r>
            <a:endParaRPr lang="ar-DZ" dirty="0"/>
          </a:p>
        </p:txBody>
      </p:sp>
      <p:sp>
        <p:nvSpPr>
          <p:cNvPr id="40" name="مستطيل 39"/>
          <p:cNvSpPr/>
          <p:nvPr/>
        </p:nvSpPr>
        <p:spPr>
          <a:xfrm>
            <a:off x="4592465" y="4902486"/>
            <a:ext cx="4509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600" b="1" dirty="0">
                <a:solidFill>
                  <a:srgbClr val="0000FF"/>
                </a:solidFill>
              </a:rPr>
              <a:t> جلوكوز و السكروز </a:t>
            </a:r>
            <a:endParaRPr lang="ar-DZ" dirty="0"/>
          </a:p>
        </p:txBody>
      </p:sp>
      <p:sp>
        <p:nvSpPr>
          <p:cNvPr id="41" name="شكل بيضاوي 40"/>
          <p:cNvSpPr/>
          <p:nvPr/>
        </p:nvSpPr>
        <p:spPr>
          <a:xfrm>
            <a:off x="9192626" y="3232886"/>
            <a:ext cx="564299" cy="599631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81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تدريب2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433108" y="868610"/>
            <a:ext cx="739657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ما أوجه الشبه والإختلاف بين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النشا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و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السليلوز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؟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6319234" y="1593657"/>
            <a:ext cx="77136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215559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تدريب2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433108" y="868610"/>
            <a:ext cx="739657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ما أوجه الشبه والإختلاف بين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النشا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و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السليلوز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؟</a:t>
            </a:r>
          </a:p>
        </p:txBody>
      </p:sp>
      <p:pic>
        <p:nvPicPr>
          <p:cNvPr id="1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87" y="2333411"/>
            <a:ext cx="10922717" cy="4140948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6319234" y="1593657"/>
            <a:ext cx="77136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224393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3939" y="976235"/>
            <a:ext cx="312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 كيف 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4" name="Group 3"/>
            <p:cNvGrpSpPr/>
            <p:nvPr/>
          </p:nvGrpSpPr>
          <p:grpSpPr>
            <a:xfrm>
              <a:off x="-4296" y="553791"/>
              <a:ext cx="12200592" cy="6196680"/>
              <a:chOff x="-4296" y="553791"/>
              <a:chExt cx="12200592" cy="61966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4296" y="553791"/>
                <a:ext cx="12196296" cy="137373"/>
                <a:chOff x="-4296" y="141667"/>
                <a:chExt cx="12196296" cy="13737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141667"/>
                  <a:ext cx="1219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-2148" y="203914"/>
                  <a:ext cx="1219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-4296" y="279040"/>
                  <a:ext cx="12192000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0" y="6613098"/>
                <a:ext cx="12196296" cy="137373"/>
                <a:chOff x="-4296" y="141667"/>
                <a:chExt cx="12196296" cy="13737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141667"/>
                  <a:ext cx="1219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-2148" y="203914"/>
                  <a:ext cx="1219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-4296" y="279040"/>
                  <a:ext cx="12192000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98"/>
            <a:stretch/>
          </p:blipFill>
          <p:spPr>
            <a:xfrm>
              <a:off x="273356" y="6163298"/>
              <a:ext cx="962263" cy="39401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30" y="929068"/>
            <a:ext cx="740664" cy="740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1" name="مربع نص 4"/>
          <p:cNvSpPr txBox="1"/>
          <p:nvPr/>
        </p:nvSpPr>
        <p:spPr>
          <a:xfrm>
            <a:off x="452233" y="2413337"/>
            <a:ext cx="11287535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1-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تَصف</a:t>
            </a:r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 تراكيب السكريات الأحادية والثنائية والعديدة.</a:t>
            </a:r>
          </a:p>
        </p:txBody>
      </p:sp>
      <p:sp>
        <p:nvSpPr>
          <p:cNvPr id="22" name="مربع نص 4"/>
          <p:cNvSpPr txBox="1"/>
          <p:nvPr/>
        </p:nvSpPr>
        <p:spPr>
          <a:xfrm>
            <a:off x="374474" y="3737188"/>
            <a:ext cx="11287535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2-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تَشّرح </a:t>
            </a:r>
            <a:r>
              <a:rPr lang="ar-SA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وظيفة الكربوهيدرات في الخلايا.</a:t>
            </a:r>
          </a:p>
        </p:txBody>
      </p:sp>
    </p:spTree>
    <p:extLst>
      <p:ext uri="{BB962C8B-B14F-4D97-AF65-F5344CB8AC3E}">
        <p14:creationId xmlns:p14="http://schemas.microsoft.com/office/powerpoint/2010/main" val="35888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تدريب3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117772" y="2466326"/>
            <a:ext cx="18790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4400" b="1" dirty="0">
                <a:solidFill>
                  <a:srgbClr val="0000FF"/>
                </a:solidFill>
              </a:rPr>
              <a:t>الفركتوز </a:t>
            </a:r>
            <a:endParaRPr lang="ar-DZ" sz="2400" dirty="0"/>
          </a:p>
        </p:txBody>
      </p:sp>
      <p:sp>
        <p:nvSpPr>
          <p:cNvPr id="19" name="مستطيل 18"/>
          <p:cNvSpPr/>
          <p:nvPr/>
        </p:nvSpPr>
        <p:spPr>
          <a:xfrm>
            <a:off x="7246540" y="3185855"/>
            <a:ext cx="182453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0000FF"/>
                </a:solidFill>
              </a:rPr>
              <a:t>الجلوكوز</a:t>
            </a:r>
            <a:endParaRPr lang="ar-DZ" sz="3200" dirty="0"/>
          </a:p>
        </p:txBody>
      </p:sp>
      <p:sp>
        <p:nvSpPr>
          <p:cNvPr id="21" name="مستطيل 20"/>
          <p:cNvSpPr/>
          <p:nvPr/>
        </p:nvSpPr>
        <p:spPr>
          <a:xfrm>
            <a:off x="7329570" y="3942925"/>
            <a:ext cx="1701107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0000FF"/>
                </a:solidFill>
              </a:rPr>
              <a:t>السليلوز</a:t>
            </a:r>
            <a:endParaRPr lang="ar-DZ" sz="4400" dirty="0"/>
          </a:p>
        </p:txBody>
      </p:sp>
      <p:sp>
        <p:nvSpPr>
          <p:cNvPr id="23" name="مستطيل 22"/>
          <p:cNvSpPr/>
          <p:nvPr/>
        </p:nvSpPr>
        <p:spPr>
          <a:xfrm>
            <a:off x="7342720" y="4728049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0000FF"/>
                </a:solidFill>
              </a:rPr>
              <a:t>السكروز</a:t>
            </a:r>
            <a:endParaRPr lang="ar-DZ" sz="2800" dirty="0"/>
          </a:p>
        </p:txBody>
      </p:sp>
      <p:sp>
        <p:nvSpPr>
          <p:cNvPr id="33" name="شكل بيضاوي 32"/>
          <p:cNvSpPr/>
          <p:nvPr/>
        </p:nvSpPr>
        <p:spPr>
          <a:xfrm>
            <a:off x="9147328" y="2520454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4" name="شكل بيضاوي 33"/>
          <p:cNvSpPr/>
          <p:nvPr/>
        </p:nvSpPr>
        <p:spPr>
          <a:xfrm>
            <a:off x="9185610" y="3235771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5" name="شكل بيضاوي 34"/>
          <p:cNvSpPr/>
          <p:nvPr/>
        </p:nvSpPr>
        <p:spPr>
          <a:xfrm>
            <a:off x="9222199" y="4858488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6" name="شكل بيضاوي 35"/>
          <p:cNvSpPr/>
          <p:nvPr/>
        </p:nvSpPr>
        <p:spPr>
          <a:xfrm>
            <a:off x="9206275" y="4027829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7" name="مستطيل 36"/>
          <p:cNvSpPr/>
          <p:nvPr/>
        </p:nvSpPr>
        <p:spPr>
          <a:xfrm>
            <a:off x="4295357" y="856944"/>
            <a:ext cx="54184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سكر سداسي له تركيب الألدهيد:</a:t>
            </a:r>
          </a:p>
        </p:txBody>
      </p:sp>
    </p:spTree>
    <p:extLst>
      <p:ext uri="{BB962C8B-B14F-4D97-AF65-F5344CB8AC3E}">
        <p14:creationId xmlns:p14="http://schemas.microsoft.com/office/powerpoint/2010/main" val="196423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تدريب3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295196" y="2561862"/>
            <a:ext cx="18790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4400" b="1" dirty="0">
                <a:solidFill>
                  <a:srgbClr val="0000FF"/>
                </a:solidFill>
              </a:rPr>
              <a:t>الفركتوز </a:t>
            </a:r>
            <a:endParaRPr lang="ar-DZ" sz="2400" dirty="0"/>
          </a:p>
        </p:txBody>
      </p:sp>
      <p:sp>
        <p:nvSpPr>
          <p:cNvPr id="19" name="مستطيل 18"/>
          <p:cNvSpPr/>
          <p:nvPr/>
        </p:nvSpPr>
        <p:spPr>
          <a:xfrm>
            <a:off x="7423964" y="3281391"/>
            <a:ext cx="182453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FF0000"/>
                </a:solidFill>
              </a:rPr>
              <a:t>الجلوكوز</a:t>
            </a:r>
            <a:endParaRPr lang="ar-DZ" sz="3200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506994" y="4038461"/>
            <a:ext cx="1701107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0000FF"/>
                </a:solidFill>
              </a:rPr>
              <a:t>السليلوز</a:t>
            </a:r>
            <a:endParaRPr lang="ar-DZ" sz="4400" dirty="0"/>
          </a:p>
        </p:txBody>
      </p:sp>
      <p:sp>
        <p:nvSpPr>
          <p:cNvPr id="23" name="مستطيل 22"/>
          <p:cNvSpPr/>
          <p:nvPr/>
        </p:nvSpPr>
        <p:spPr>
          <a:xfrm>
            <a:off x="7520144" y="4823585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400" b="1" dirty="0">
                <a:solidFill>
                  <a:srgbClr val="0000FF"/>
                </a:solidFill>
              </a:rPr>
              <a:t>السكروز</a:t>
            </a:r>
            <a:endParaRPr lang="ar-DZ" sz="2800" dirty="0"/>
          </a:p>
        </p:txBody>
      </p:sp>
      <p:sp>
        <p:nvSpPr>
          <p:cNvPr id="33" name="شكل بيضاوي 32"/>
          <p:cNvSpPr/>
          <p:nvPr/>
        </p:nvSpPr>
        <p:spPr>
          <a:xfrm>
            <a:off x="9324752" y="2615990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4" name="شكل بيضاوي 33"/>
          <p:cNvSpPr/>
          <p:nvPr/>
        </p:nvSpPr>
        <p:spPr>
          <a:xfrm>
            <a:off x="9363034" y="3331307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5" name="شكل بيضاوي 34"/>
          <p:cNvSpPr/>
          <p:nvPr/>
        </p:nvSpPr>
        <p:spPr>
          <a:xfrm>
            <a:off x="9399623" y="4954024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36" name="شكل بيضاوي 35"/>
          <p:cNvSpPr/>
          <p:nvPr/>
        </p:nvSpPr>
        <p:spPr>
          <a:xfrm>
            <a:off x="9383699" y="4123365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/>
          </a:p>
        </p:txBody>
      </p:sp>
      <p:sp>
        <p:nvSpPr>
          <p:cNvPr id="2" name="مستطيل 1"/>
          <p:cNvSpPr/>
          <p:nvPr/>
        </p:nvSpPr>
        <p:spPr>
          <a:xfrm>
            <a:off x="4295357" y="856944"/>
            <a:ext cx="54184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سكر سداسي له تركيب الألدهيد:</a:t>
            </a:r>
          </a:p>
        </p:txBody>
      </p:sp>
    </p:spTree>
    <p:extLst>
      <p:ext uri="{BB962C8B-B14F-4D97-AF65-F5344CB8AC3E}">
        <p14:creationId xmlns:p14="http://schemas.microsoft.com/office/powerpoint/2010/main" val="2155592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630304" y="1035845"/>
            <a:ext cx="626432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00"/>
                </a:solidFill>
              </a:rPr>
              <a:t>اذكر نوعين من أنواع السكريات المتعددة ؟ وما الوحدات  التي تتكون منها</a:t>
            </a:r>
            <a:endParaRPr lang="ar-DZ" sz="3200" b="1" dirty="0">
              <a:solidFill>
                <a:srgbClr val="0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405444" y="2349717"/>
            <a:ext cx="1132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الحل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997588" y="3018429"/>
            <a:ext cx="25953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00"/>
                </a:solidFill>
              </a:rPr>
              <a:t>1- النشا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000871" y="3687141"/>
            <a:ext cx="25953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00"/>
                </a:solidFill>
              </a:rPr>
              <a:t>2- السليلوز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882186" y="4644758"/>
            <a:ext cx="4866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00"/>
                </a:solidFill>
              </a:rPr>
              <a:t>تتكون من وحدات أساسية من </a:t>
            </a:r>
            <a:r>
              <a:rPr lang="ar-SA" sz="2800" b="1" dirty="0">
                <a:solidFill>
                  <a:srgbClr val="FF0000"/>
                </a:solidFill>
              </a:rPr>
              <a:t>الجلوكوز</a:t>
            </a:r>
          </a:p>
        </p:txBody>
      </p:sp>
    </p:spTree>
    <p:extLst>
      <p:ext uri="{BB962C8B-B14F-4D97-AF65-F5344CB8AC3E}">
        <p14:creationId xmlns:p14="http://schemas.microsoft.com/office/powerpoint/2010/main" val="13936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35620" y="1035845"/>
            <a:ext cx="86590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00"/>
                </a:solidFill>
              </a:rPr>
              <a:t>ما سبب اختلاف خصائص النشا عن السليلوز رغم أنها تتكون وحدة أساسية متشابه( </a:t>
            </a:r>
            <a:r>
              <a:rPr lang="ar-SA" sz="3200" b="1" dirty="0">
                <a:solidFill>
                  <a:srgbClr val="FF0000"/>
                </a:solidFill>
              </a:rPr>
              <a:t>الجلوكوز</a:t>
            </a:r>
            <a:r>
              <a:rPr lang="ar-SA" sz="3200" b="1" dirty="0">
                <a:solidFill>
                  <a:srgbClr val="000000"/>
                </a:solidFill>
              </a:rPr>
              <a:t>)؟ وما فائدة ذلك على الإنسان.</a:t>
            </a:r>
            <a:endParaRPr lang="ar-DZ" sz="3200" b="1" dirty="0">
              <a:solidFill>
                <a:srgbClr val="0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405444" y="2349717"/>
            <a:ext cx="1132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الحل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885900" y="3458105"/>
            <a:ext cx="53719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CC"/>
                </a:solidFill>
              </a:rPr>
              <a:t>1- أن الروابط التي تربط الوحدات الأساسية معاً </a:t>
            </a:r>
            <a:r>
              <a:rPr lang="ar-SA" sz="2800" b="1" dirty="0">
                <a:solidFill>
                  <a:srgbClr val="FF0000"/>
                </a:solidFill>
              </a:rPr>
              <a:t>تتحه اتجاهات </a:t>
            </a:r>
            <a:r>
              <a:rPr lang="ar-SA" sz="2800" b="1" dirty="0">
                <a:solidFill>
                  <a:srgbClr val="0000CC"/>
                </a:solidFill>
              </a:rPr>
              <a:t>مختلفة في الفراغ  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4258101" y="4694974"/>
            <a:ext cx="60430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CC"/>
                </a:solidFill>
              </a:rPr>
              <a:t>2- </a:t>
            </a:r>
            <a:r>
              <a:rPr lang="ar-SA" sz="2800" b="1" dirty="0">
                <a:solidFill>
                  <a:srgbClr val="FF0000"/>
                </a:solidFill>
              </a:rPr>
              <a:t>الفائدة</a:t>
            </a:r>
            <a:r>
              <a:rPr lang="ar-SA" sz="2800" b="1" dirty="0">
                <a:solidFill>
                  <a:srgbClr val="0000CC"/>
                </a:solidFill>
              </a:rPr>
              <a:t> يستطيع الإنسان أن يهضم الجلايكوجين والنشا ولا يستطيع هضم السليلوز</a:t>
            </a:r>
          </a:p>
        </p:txBody>
      </p:sp>
    </p:spTree>
    <p:extLst>
      <p:ext uri="{BB962C8B-B14F-4D97-AF65-F5344CB8AC3E}">
        <p14:creationId xmlns:p14="http://schemas.microsoft.com/office/powerpoint/2010/main" val="2972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35620" y="1035845"/>
            <a:ext cx="8659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00"/>
                </a:solidFill>
              </a:rPr>
              <a:t>حدد المجموعة</a:t>
            </a:r>
            <a:r>
              <a:rPr lang="ar-SA" sz="3200" b="1" dirty="0">
                <a:solidFill>
                  <a:srgbClr val="FF0000"/>
                </a:solidFill>
              </a:rPr>
              <a:t> الوظيفية </a:t>
            </a:r>
            <a:r>
              <a:rPr lang="ar-SA" sz="3200" b="1" dirty="0">
                <a:solidFill>
                  <a:srgbClr val="000000"/>
                </a:solidFill>
              </a:rPr>
              <a:t>التي تربط الوحدات الأساسية السكرية .</a:t>
            </a:r>
            <a:endParaRPr lang="ar-DZ" sz="3200" b="1" dirty="0">
              <a:solidFill>
                <a:srgbClr val="0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832239" y="1622566"/>
            <a:ext cx="1132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الحل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8085161" y="2611327"/>
            <a:ext cx="37225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(    ) </a:t>
            </a:r>
            <a:r>
              <a:rPr lang="ar-SA" sz="3600" b="1" dirty="0" err="1">
                <a:solidFill>
                  <a:srgbClr val="0000CC"/>
                </a:solidFill>
              </a:rPr>
              <a:t>هيدروكسيل</a:t>
            </a:r>
            <a:endParaRPr lang="ar-SA" sz="3600" b="1" dirty="0">
              <a:solidFill>
                <a:srgbClr val="0000CC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32121" r="25002" b="21455"/>
          <a:stretch/>
        </p:blipFill>
        <p:spPr bwMode="auto">
          <a:xfrm>
            <a:off x="102520" y="2776311"/>
            <a:ext cx="6869306" cy="287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8087433" y="3323295"/>
            <a:ext cx="37225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(    ) </a:t>
            </a:r>
            <a:r>
              <a:rPr lang="ar-SA" sz="3600" b="1" dirty="0" err="1">
                <a:solidFill>
                  <a:srgbClr val="0000CC"/>
                </a:solidFill>
              </a:rPr>
              <a:t>كربونيل</a:t>
            </a:r>
            <a:endParaRPr lang="ar-SA" sz="3600" b="1" dirty="0">
              <a:solidFill>
                <a:srgbClr val="0000CC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8062409" y="4199039"/>
            <a:ext cx="37225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(    ) </a:t>
            </a:r>
            <a:r>
              <a:rPr lang="ar-SA" sz="3600" b="1" dirty="0" err="1">
                <a:solidFill>
                  <a:srgbClr val="0000CC"/>
                </a:solidFill>
              </a:rPr>
              <a:t>إيثر</a:t>
            </a:r>
            <a:endParaRPr lang="ar-SA" sz="3600" b="1" dirty="0">
              <a:solidFill>
                <a:srgbClr val="0000CC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8051033" y="5115727"/>
            <a:ext cx="37225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(    ) </a:t>
            </a:r>
            <a:r>
              <a:rPr lang="ar-SA" sz="3600" b="1" dirty="0" err="1">
                <a:solidFill>
                  <a:srgbClr val="0000CC"/>
                </a:solidFill>
              </a:rPr>
              <a:t>كربوكسيل</a:t>
            </a:r>
            <a:endParaRPr lang="ar-SA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6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23064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87" y="944092"/>
            <a:ext cx="742686" cy="742686"/>
          </a:xfrm>
          <a:prstGeom prst="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9370045" y="97286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178030" y="898623"/>
            <a:ext cx="2987046" cy="569649"/>
          </a:xfrm>
          <a:prstGeom prst="rect">
            <a:avLst/>
          </a:prstGeom>
          <a:solidFill>
            <a:srgbClr val="CC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</a:rPr>
              <a:t>الكربوهيدرات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5740866" y="1559603"/>
            <a:ext cx="0" cy="181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1365525" y="1732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9878567" y="2201563"/>
            <a:ext cx="1728193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الكربوهيدرات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910894" y="2246275"/>
            <a:ext cx="1975529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السكريات الأولية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8" name="رابط مستقيم 37"/>
          <p:cNvCxnSpPr/>
          <p:nvPr/>
        </p:nvCxnSpPr>
        <p:spPr>
          <a:xfrm>
            <a:off x="1365525" y="1746415"/>
            <a:ext cx="9269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>
            <a:off x="10647930" y="1719926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4178029" y="2218979"/>
            <a:ext cx="1936729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السكريات الثنائية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1" name="رابط كسهم مستقيم 40"/>
          <p:cNvCxnSpPr/>
          <p:nvPr/>
        </p:nvCxnSpPr>
        <p:spPr>
          <a:xfrm>
            <a:off x="7814947" y="1732339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612818" y="2174267"/>
            <a:ext cx="2103086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السكريات المتعددة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3" name="رابط كسهم مستقيم 42"/>
          <p:cNvCxnSpPr/>
          <p:nvPr/>
        </p:nvCxnSpPr>
        <p:spPr>
          <a:xfrm>
            <a:off x="5013930" y="1746415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9330852" y="2969563"/>
            <a:ext cx="2608027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هي مركبات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عضوية</a:t>
            </a:r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تحتوي على عدة مجموعات من الهيدروكسيل </a:t>
            </a:r>
            <a:r>
              <a:rPr lang="en-US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OH</a:t>
            </a:r>
            <a:r>
              <a:rPr lang="ar-SA" sz="2000" b="1" dirty="0">
                <a:latin typeface="ae_AlMateen" panose="02060803050605020204" pitchFamily="18" charset="-78"/>
              </a:rPr>
              <a:t> </a:t>
            </a:r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بالإضافة</a:t>
            </a:r>
            <a:r>
              <a:rPr lang="ar-SA" sz="2000" b="1" dirty="0">
                <a:latin typeface="ae_AlMateen" panose="02060803050605020204" pitchFamily="18" charset="-78"/>
              </a:rPr>
              <a:t> </a:t>
            </a:r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إلى مجموعة الكربونيل الوظيفية </a:t>
            </a:r>
            <a:r>
              <a:rPr lang="en-US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C=O</a:t>
            </a:r>
            <a:r>
              <a:rPr lang="en-US" sz="2000" b="1" dirty="0">
                <a:latin typeface="ae_AlMateen" panose="02060803050605020204" pitchFamily="18" charset="-78"/>
              </a:rPr>
              <a:t> </a:t>
            </a:r>
            <a:r>
              <a:rPr lang="ar-SA" sz="20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62" name="مستطيل 61"/>
          <p:cNvSpPr/>
          <p:nvPr/>
        </p:nvSpPr>
        <p:spPr>
          <a:xfrm>
            <a:off x="9952438" y="4981312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e_AlMateen" panose="02060803050605020204" pitchFamily="18" charset="-78"/>
              </a:rPr>
              <a:t>C</a:t>
            </a:r>
            <a:r>
              <a:rPr lang="en-US" sz="2000" b="1" dirty="0" err="1">
                <a:solidFill>
                  <a:srgbClr val="000000"/>
                </a:solidFill>
                <a:latin typeface="ae_AlMateen" panose="02060803050605020204" pitchFamily="18" charset="-78"/>
              </a:rPr>
              <a:t>n</a:t>
            </a:r>
            <a:r>
              <a:rPr lang="en-US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(H</a:t>
            </a:r>
            <a:r>
              <a:rPr lang="en-US" sz="2000" b="1" dirty="0">
                <a:solidFill>
                  <a:srgbClr val="000000"/>
                </a:solidFill>
                <a:latin typeface="ae_AlMateen" panose="02060803050605020204" pitchFamily="18" charset="-78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ae_AlMateen" panose="02060803050605020204" pitchFamily="18" charset="-78"/>
              </a:rPr>
              <a:t>O)</a:t>
            </a:r>
            <a:r>
              <a:rPr lang="en-US" sz="2000" b="1" dirty="0">
                <a:solidFill>
                  <a:srgbClr val="000000"/>
                </a:solidFill>
                <a:latin typeface="ae_AlMateen" panose="02060803050605020204" pitchFamily="18" charset="-78"/>
              </a:rPr>
              <a:t>n</a:t>
            </a:r>
            <a:endParaRPr lang="ar-DZ" sz="3600" dirty="0">
              <a:solidFill>
                <a:srgbClr val="000000"/>
              </a:solidFill>
            </a:endParaRPr>
          </a:p>
        </p:txBody>
      </p:sp>
      <p:sp>
        <p:nvSpPr>
          <p:cNvPr id="63" name="مستطيل 62"/>
          <p:cNvSpPr/>
          <p:nvPr/>
        </p:nvSpPr>
        <p:spPr>
          <a:xfrm>
            <a:off x="6717261" y="3268688"/>
            <a:ext cx="248133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تحمل صفات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الألدهيدات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و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الكيتونات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, لأنها تحتوي على مجموعة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الكربونيل .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مثل : </a:t>
            </a:r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الجلوكوز</a:t>
            </a:r>
          </a:p>
        </p:txBody>
      </p:sp>
      <p:sp>
        <p:nvSpPr>
          <p:cNvPr id="64" name="مستطيل 63"/>
          <p:cNvSpPr/>
          <p:nvPr/>
        </p:nvSpPr>
        <p:spPr>
          <a:xfrm>
            <a:off x="3910820" y="3351707"/>
            <a:ext cx="2551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latin typeface="ae_AlMateen" panose="02060803050605020204" pitchFamily="18" charset="-78"/>
              </a:rPr>
              <a:t>هو ارتباط 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سكرين</a:t>
            </a:r>
            <a:r>
              <a:rPr lang="ar-SA" sz="2000" b="1" dirty="0">
                <a:latin typeface="ae_AlMateen" panose="02060803050605020204" pitchFamily="18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أحاديين</a:t>
            </a:r>
            <a:r>
              <a:rPr lang="ar-SA" sz="2000" b="1" dirty="0">
                <a:latin typeface="ae_AlMateen" panose="02060803050605020204" pitchFamily="18" charset="-78"/>
              </a:rPr>
              <a:t> من خلال تفاعل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التكاثف</a:t>
            </a:r>
            <a:r>
              <a:rPr lang="ar-SA" sz="2000" b="1" dirty="0">
                <a:latin typeface="ae_AlMateen" panose="02060803050605020204" pitchFamily="18" charset="-78"/>
              </a:rPr>
              <a:t> لينطلق الماء.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مثل</a:t>
            </a:r>
            <a:r>
              <a:rPr lang="ar-SA" sz="2000" b="1" dirty="0">
                <a:latin typeface="ae_AlMateen" panose="02060803050605020204" pitchFamily="18" charset="-78"/>
              </a:rPr>
              <a:t> : الفركتوز</a:t>
            </a:r>
          </a:p>
        </p:txBody>
      </p:sp>
      <p:sp>
        <p:nvSpPr>
          <p:cNvPr id="65" name="مستطيل 64"/>
          <p:cNvSpPr/>
          <p:nvPr/>
        </p:nvSpPr>
        <p:spPr>
          <a:xfrm>
            <a:off x="298361" y="2969563"/>
            <a:ext cx="2922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latin typeface="ae_AlMateen" panose="02060803050605020204" pitchFamily="18" charset="-78"/>
              </a:rPr>
              <a:t>هي بوليمرات تتكون من </a:t>
            </a:r>
            <a:r>
              <a:rPr lang="en-US" b="1" dirty="0">
                <a:solidFill>
                  <a:srgbClr val="FF0000"/>
                </a:solidFill>
                <a:latin typeface="ae_AlMateen" panose="02060803050605020204" pitchFamily="18" charset="-78"/>
              </a:rPr>
              <a:t>12</a:t>
            </a:r>
            <a:r>
              <a:rPr lang="ar-SA" b="1" dirty="0">
                <a:solidFill>
                  <a:srgbClr val="FF0000"/>
                </a:solidFill>
                <a:latin typeface="ae_AlMateen" panose="02060803050605020204" pitchFamily="18" charset="-78"/>
              </a:rPr>
              <a:t> </a:t>
            </a:r>
            <a:r>
              <a:rPr lang="ar-SA" b="1" dirty="0">
                <a:latin typeface="ae_AlMateen" panose="02060803050605020204" pitchFamily="18" charset="-78"/>
              </a:rPr>
              <a:t>وحدة بناء أساسية أو أكثر من السكريات </a:t>
            </a:r>
            <a:r>
              <a:rPr lang="ar-SA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البسيطة</a:t>
            </a:r>
            <a:r>
              <a:rPr lang="ar-SA" b="1" dirty="0">
                <a:latin typeface="ae_AlMateen" panose="02060803050605020204" pitchFamily="18" charset="-78"/>
              </a:rPr>
              <a:t>. </a:t>
            </a:r>
            <a:r>
              <a:rPr lang="ar-SA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مثل</a:t>
            </a:r>
            <a:r>
              <a:rPr lang="ar-SA" b="1" dirty="0">
                <a:latin typeface="ae_AlMateen" panose="02060803050605020204" pitchFamily="18" charset="-78"/>
              </a:rPr>
              <a:t> : الجلايكوجين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23" y="4763000"/>
            <a:ext cx="1660785" cy="169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58" y="4946952"/>
            <a:ext cx="1898103" cy="151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9910" r="53115" b="11495"/>
          <a:stretch/>
        </p:blipFill>
        <p:spPr bwMode="auto">
          <a:xfrm>
            <a:off x="2487287" y="4244725"/>
            <a:ext cx="1467169" cy="178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" y="4194408"/>
            <a:ext cx="1939971" cy="188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528231" y="4546187"/>
            <a:ext cx="733584" cy="228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1501252" y="4280744"/>
            <a:ext cx="625155" cy="400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1433765" y="5135756"/>
            <a:ext cx="733584" cy="42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25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37" grpId="0" animBg="1"/>
      <p:bldP spid="40" grpId="0" animBg="1"/>
      <p:bldP spid="42" grpId="0" animBg="1"/>
      <p:bldP spid="61" grpId="0"/>
      <p:bldP spid="62" grpId="0"/>
      <p:bldP spid="63" grpId="0"/>
      <p:bldP spid="64" grpId="0"/>
      <p:bldP spid="65" grpId="0"/>
      <p:bldP spid="2" grpId="0" animBg="1"/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10" y="929068"/>
            <a:ext cx="740664" cy="740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287354" y="2602031"/>
            <a:ext cx="11617291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كتاب الكيمياء للصف الثالث ثانوي - طبعة العبيكان 2016</a:t>
            </a:r>
          </a:p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للعام الدراسي 1437/ 1438هـ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909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296" y="115909"/>
            <a:ext cx="12200592" cy="6634562"/>
            <a:chOff x="-4296" y="115909"/>
            <a:chExt cx="12200592" cy="6634562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115909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4208172" y="986890"/>
            <a:ext cx="37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للتواصل أو لمزيد من الدروس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4126" y="2612922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IEN_Edu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6665077" y="1585750"/>
            <a:ext cx="466868" cy="6034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86159" y="1724050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ien.edu.com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7" y="2543824"/>
            <a:ext cx="525082" cy="525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18" y="3346780"/>
            <a:ext cx="922986" cy="9229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28253" y="3451919"/>
            <a:ext cx="14350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8004422220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40" y="4378114"/>
            <a:ext cx="3095321" cy="6686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84879" y="6233376"/>
            <a:ext cx="302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الحقوق محفوظة لشركة تطوير للخدمات التعليمية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53" y="5265446"/>
            <a:ext cx="1839494" cy="8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6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9397504" y="1112665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2"/>
          <p:cNvSpPr txBox="1"/>
          <p:nvPr/>
        </p:nvSpPr>
        <p:spPr>
          <a:xfrm>
            <a:off x="5854890" y="2246541"/>
            <a:ext cx="6120896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ما علاقة الكربوهيدرات بالوزن؟</a:t>
            </a:r>
          </a:p>
        </p:txBody>
      </p:sp>
      <p:pic>
        <p:nvPicPr>
          <p:cNvPr id="19" name="صورة 1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59" y="4000648"/>
            <a:ext cx="3422986" cy="2031665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0" y="1317496"/>
            <a:ext cx="3366135" cy="24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215952" y="1037230"/>
            <a:ext cx="3572420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الكربوهيدرات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568287" y="2257653"/>
            <a:ext cx="607455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هي مركبات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عضوية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تحتوي على عدة مجموعات من الهيدروكسيل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OH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بالإضافة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إلى مجموعة الكربونيل الوظيفية 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C=O</a:t>
            </a:r>
            <a:r>
              <a:rPr lang="en-US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964434" y="4501304"/>
            <a:ext cx="2555578" cy="739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الصيغة العامة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38770" y="5393856"/>
            <a:ext cx="2425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ae_AlMateen" panose="02060803050605020204" pitchFamily="18" charset="-78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ae_AlMateen" panose="02060803050605020204" pitchFamily="18" charset="-78"/>
              </a:rPr>
              <a:t>n</a:t>
            </a:r>
            <a:r>
              <a:rPr lang="en-US" sz="4400" b="1" dirty="0">
                <a:solidFill>
                  <a:srgbClr val="000000"/>
                </a:solidFill>
                <a:latin typeface="ae_AlMateen" panose="02060803050605020204" pitchFamily="18" charset="-78"/>
              </a:rPr>
              <a:t>(</a:t>
            </a:r>
            <a:r>
              <a:rPr lang="en-US" sz="4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H</a:t>
            </a:r>
            <a:r>
              <a:rPr lang="en-US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2</a:t>
            </a:r>
            <a:r>
              <a:rPr lang="en-US" sz="4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O</a:t>
            </a:r>
            <a:r>
              <a:rPr lang="en-US" sz="4400" b="1" dirty="0">
                <a:solidFill>
                  <a:srgbClr val="000000"/>
                </a:solidFill>
                <a:latin typeface="ae_AlMateen" panose="02060803050605020204" pitchFamily="18" charset="-78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n</a:t>
            </a:r>
            <a:endParaRPr lang="ar-DZ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نتيجة بحث الصور عن ‪Composition of carbohydrates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9" y="1037230"/>
            <a:ext cx="2095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09314" y="1927803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125234" y="2516939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127506" y="3106075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83041" y="1919448"/>
            <a:ext cx="385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58048" y="2566197"/>
            <a:ext cx="385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46703" y="3172002"/>
            <a:ext cx="385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80849" y="980008"/>
            <a:ext cx="385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H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207780" y="4052927"/>
            <a:ext cx="16991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C</a:t>
            </a:r>
            <a:r>
              <a:rPr lang="en-US" sz="2800" b="1" dirty="0">
                <a:solidFill>
                  <a:srgbClr val="0000CC"/>
                </a:solidFill>
              </a:rPr>
              <a:t>H</a:t>
            </a:r>
            <a:r>
              <a:rPr lang="en-US" sz="2800" b="1" baseline="-25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3" grpId="0" animBg="1"/>
      <p:bldP spid="21" grpId="0" animBg="1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215952" y="1037230"/>
            <a:ext cx="3572420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الكربوهيدرات</a:t>
            </a:r>
          </a:p>
        </p:txBody>
      </p:sp>
      <p:sp>
        <p:nvSpPr>
          <p:cNvPr id="19" name="مربع نص 23"/>
          <p:cNvSpPr txBox="1"/>
          <p:nvPr/>
        </p:nvSpPr>
        <p:spPr>
          <a:xfrm>
            <a:off x="6223646" y="3056866"/>
            <a:ext cx="4892461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</a:rPr>
              <a:t>مصدر مهم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لطاقة</a:t>
            </a:r>
            <a:r>
              <a:rPr lang="ar-SA" sz="3200" b="1" dirty="0">
                <a:latin typeface="ae_AlMateen" panose="02060803050605020204" pitchFamily="18" charset="-78"/>
              </a:rPr>
              <a:t> الجسم.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9812816" y="2096911"/>
            <a:ext cx="1508746" cy="739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أهميتها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9990426" y="4132702"/>
            <a:ext cx="1529585" cy="739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قياسها </a:t>
            </a:r>
          </a:p>
        </p:txBody>
      </p:sp>
      <p:sp>
        <p:nvSpPr>
          <p:cNvPr id="23" name="مربع نص 23"/>
          <p:cNvSpPr txBox="1"/>
          <p:nvPr/>
        </p:nvSpPr>
        <p:spPr>
          <a:xfrm>
            <a:off x="5336275" y="5102895"/>
            <a:ext cx="618373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ae_AlMateen" panose="02060803050605020204" pitchFamily="18" charset="-78"/>
              </a:rPr>
              <a:t> يتراوح قياسها بين وحدة بنائية إلى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بوليمرات</a:t>
            </a:r>
            <a:r>
              <a:rPr lang="ar-SA" sz="2800" b="1" dirty="0">
                <a:latin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rgbClr val="000000"/>
                </a:solidFill>
                <a:latin typeface="ae_AlMateen" panose="02060803050605020204" pitchFamily="18" charset="-78"/>
              </a:rPr>
              <a:t>مكونة من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مئات</a:t>
            </a:r>
            <a:r>
              <a:rPr lang="ar-SA" sz="2800" b="1" dirty="0">
                <a:latin typeface="ae_AlMateen" panose="02060803050605020204" pitchFamily="18" charset="-78"/>
              </a:rPr>
              <a:t> أو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آلاف</a:t>
            </a:r>
            <a:r>
              <a:rPr lang="ar-SA" sz="2800" b="1" dirty="0">
                <a:latin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rgbClr val="000000"/>
                </a:solidFill>
                <a:latin typeface="ae_AlMateen" panose="02060803050605020204" pitchFamily="18" charset="-78"/>
              </a:rPr>
              <a:t>وحدات البناء الأساسية</a:t>
            </a:r>
            <a:r>
              <a:rPr lang="ar-SA" sz="28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1026" name="Picture 2" descr="نتيجة بحث الصور عن اهمية الكربوهيدرا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5" y="1125824"/>
            <a:ext cx="449946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550066679"/>
              </p:ext>
            </p:extLst>
          </p:nvPr>
        </p:nvGraphicFramePr>
        <p:xfrm>
          <a:off x="257972" y="873442"/>
          <a:ext cx="9186274" cy="444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مستطيل مستدير الزوايا 18"/>
          <p:cNvSpPr/>
          <p:nvPr/>
        </p:nvSpPr>
        <p:spPr>
          <a:xfrm>
            <a:off x="8215952" y="1037230"/>
            <a:ext cx="3572420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الكربوهيدرات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376938" y="1456463"/>
            <a:ext cx="3103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FF0000"/>
                </a:solidFill>
              </a:rPr>
              <a:t>أنواع الكربوهيدرات</a:t>
            </a:r>
            <a:endParaRPr lang="ar-DZ" sz="36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260604" y="3544567"/>
            <a:ext cx="1870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00CC"/>
                </a:solidFill>
              </a:rPr>
              <a:t>السكريات الأحادية</a:t>
            </a:r>
            <a:endParaRPr lang="ar-DZ" sz="3200" b="1" dirty="0">
              <a:solidFill>
                <a:srgbClr val="0000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26336" y="3509124"/>
            <a:ext cx="1645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00CC"/>
                </a:solidFill>
              </a:rPr>
              <a:t>السكريات الثنائية	</a:t>
            </a:r>
            <a:endParaRPr lang="ar-DZ" sz="3200" b="1" dirty="0">
              <a:solidFill>
                <a:srgbClr val="0000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49854" y="3462679"/>
            <a:ext cx="244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</a:rPr>
              <a:t> السكريات العديدة </a:t>
            </a:r>
            <a:r>
              <a:rPr lang="ar-SA" sz="3200" b="1" dirty="0" err="1">
                <a:solidFill>
                  <a:srgbClr val="0000CC"/>
                </a:solidFill>
              </a:rPr>
              <a:t>التسكر</a:t>
            </a:r>
            <a:r>
              <a:rPr lang="ar-SA" sz="3200" b="1" dirty="0">
                <a:solidFill>
                  <a:srgbClr val="0000CC"/>
                </a:solidFill>
              </a:rPr>
              <a:t>	</a:t>
            </a:r>
            <a:endParaRPr lang="ar-SA" sz="32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36" y="5044800"/>
            <a:ext cx="1614133" cy="13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‪glucose‬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77" y="5032339"/>
            <a:ext cx="1884841" cy="12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5408" r="53115" b="11495"/>
          <a:stretch/>
        </p:blipFill>
        <p:spPr bwMode="auto">
          <a:xfrm>
            <a:off x="1398506" y="5093272"/>
            <a:ext cx="1371989" cy="131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475260" y="1037230"/>
            <a:ext cx="3263693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السكريات الأحادية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23"/>
          <p:cNvSpPr txBox="1"/>
          <p:nvPr/>
        </p:nvSpPr>
        <p:spPr>
          <a:xfrm>
            <a:off x="6846492" y="2173499"/>
            <a:ext cx="4892461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أبسط</a:t>
            </a:r>
            <a:r>
              <a:rPr lang="ar-SA" sz="3600" b="1" dirty="0">
                <a:latin typeface="ae_AlMateen" panose="02060803050605020204" pitchFamily="18" charset="-78"/>
              </a:rPr>
              <a:t> أنواع الكربوهيدرات </a:t>
            </a:r>
          </a:p>
        </p:txBody>
      </p:sp>
      <p:sp>
        <p:nvSpPr>
          <p:cNvPr id="19" name="مربع نص 23"/>
          <p:cNvSpPr txBox="1"/>
          <p:nvPr/>
        </p:nvSpPr>
        <p:spPr>
          <a:xfrm>
            <a:off x="7465325" y="3447311"/>
            <a:ext cx="427362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b="1" dirty="0">
                <a:latin typeface="ae_AlMateen" panose="02060803050605020204" pitchFamily="18" charset="-78"/>
              </a:rPr>
              <a:t>أكثر السكريات الأحادية شيوعًا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خمس</a:t>
            </a:r>
            <a:r>
              <a:rPr lang="ar-SA" sz="3600" b="1" dirty="0">
                <a:latin typeface="ae_AlMateen" panose="02060803050605020204" pitchFamily="18" charset="-78"/>
              </a:rPr>
              <a:t> أو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ست</a:t>
            </a:r>
            <a:r>
              <a:rPr lang="ar-SA" sz="3600" b="1" dirty="0">
                <a:latin typeface="ae_AlMateen" panose="02060803050605020204" pitchFamily="18" charset="-78"/>
              </a:rPr>
              <a:t> ذرات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كربون</a:t>
            </a:r>
            <a:r>
              <a:rPr lang="ar-SA" sz="3600" b="1" dirty="0">
                <a:latin typeface="ae_AlMateen" panose="02060803050605020204" pitchFamily="18" charset="-78"/>
              </a:rPr>
              <a:t>. </a:t>
            </a:r>
          </a:p>
        </p:txBody>
      </p:sp>
      <p:pic>
        <p:nvPicPr>
          <p:cNvPr id="2050" name="Picture 2" descr="نتيجة بحث الصور عن ‪glucose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63" y="691164"/>
            <a:ext cx="2855657" cy="25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‪glucose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0" y="3220908"/>
            <a:ext cx="5929456" cy="28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475260" y="1037230"/>
            <a:ext cx="3263693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السكريات الأحادية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209729" y="2292945"/>
            <a:ext cx="5650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تحمل صفات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الألدهيدات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و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الكيتونات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 ,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لأنها تحتوي على مجموعة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الكربونيل 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300630" y="4192430"/>
            <a:ext cx="5559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قابلة للذوبان في الماء ودرجة انصهارها عالية , لأنها تحتوي على مجموعات قطبية (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الهيدروكسيل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)</a:t>
            </a:r>
          </a:p>
        </p:txBody>
      </p:sp>
      <p:pic>
        <p:nvPicPr>
          <p:cNvPr id="4098" name="Picture 2" descr="نتيجة بحث الصور عن ‪glucose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3" y="1364776"/>
            <a:ext cx="2416004" cy="4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1890946" y="2323595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934162" y="3636075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977378" y="4279803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993298" y="4950827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07044" y="2966130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 animBg="1"/>
      <p:bldP spid="21" grpId="0" animBg="1"/>
      <p:bldP spid="23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مثال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10820" y="-15257"/>
            <a:ext cx="497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الكربوهيدرات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648675" y="2101875"/>
            <a:ext cx="221397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40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الجلوكوز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833815" y="3299734"/>
            <a:ext cx="3947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سكر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سداسي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الكربون ، يعتبر مصدرًا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للطاقة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الفورية للجسم , ويوجد في الدم بتركيز عال ويسمى سكر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الدم 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latin typeface="ae_AlMateen" panose="02060803050605020204" pitchFamily="18" charset="-78"/>
              </a:rPr>
              <a:t>.</a:t>
            </a:r>
            <a:endParaRPr lang="ar-D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2" descr="نتيجة بحث الصور عن ‪glucose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" y="706107"/>
            <a:ext cx="2416004" cy="4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/>
          <p:cNvSpPr txBox="1"/>
          <p:nvPr/>
        </p:nvSpPr>
        <p:spPr>
          <a:xfrm>
            <a:off x="1554697" y="1664926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597913" y="2977406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641129" y="3621134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657049" y="4292158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-29205" y="2307461"/>
            <a:ext cx="77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صورة ذات صل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8" y="1825094"/>
            <a:ext cx="3193576" cy="2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ستطيل 36"/>
          <p:cNvSpPr/>
          <p:nvPr/>
        </p:nvSpPr>
        <p:spPr>
          <a:xfrm>
            <a:off x="4673965" y="4962055"/>
            <a:ext cx="221397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الشكل الحلقي</a:t>
            </a:r>
          </a:p>
        </p:txBody>
      </p:sp>
      <p:sp>
        <p:nvSpPr>
          <p:cNvPr id="38" name="مستطيل 37"/>
          <p:cNvSpPr/>
          <p:nvPr/>
        </p:nvSpPr>
        <p:spPr>
          <a:xfrm>
            <a:off x="2459995" y="5754117"/>
            <a:ext cx="221397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00"/>
                </a:solidFill>
                <a:latin typeface="ae_AlMateen" panose="02060803050605020204" pitchFamily="18" charset="-78"/>
              </a:rPr>
              <a:t>جلوكوز 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176473" y="5107786"/>
            <a:ext cx="275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شكل السلسلة المفتوحة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2932920" y="2977406"/>
            <a:ext cx="63406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H="1">
            <a:off x="2910946" y="3129806"/>
            <a:ext cx="597462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4722891" y="1697622"/>
            <a:ext cx="14818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CH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11136" y="4051159"/>
            <a:ext cx="397859" cy="25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6082650" y="4069349"/>
            <a:ext cx="605949" cy="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4856544" y="3981735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027739" y="3991733"/>
            <a:ext cx="77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6681955" y="3632638"/>
            <a:ext cx="605949" cy="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6720508" y="3574370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6688599" y="2224707"/>
            <a:ext cx="605949" cy="46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6743191" y="2261830"/>
            <a:ext cx="77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4012550" y="2230585"/>
            <a:ext cx="605949" cy="46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4176994" y="2268884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099173" y="3580906"/>
            <a:ext cx="605949" cy="46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/>
          <p:cNvSpPr txBox="1"/>
          <p:nvPr/>
        </p:nvSpPr>
        <p:spPr>
          <a:xfrm>
            <a:off x="4223202" y="3499562"/>
            <a:ext cx="77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4911152" y="2828540"/>
            <a:ext cx="605949" cy="29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/>
          <p:cNvSpPr/>
          <p:nvPr/>
        </p:nvSpPr>
        <p:spPr>
          <a:xfrm>
            <a:off x="5854170" y="3149112"/>
            <a:ext cx="605949" cy="29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ربع نص 55"/>
          <p:cNvSpPr txBox="1"/>
          <p:nvPr/>
        </p:nvSpPr>
        <p:spPr>
          <a:xfrm>
            <a:off x="4858816" y="2714743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5006020" y="3125835"/>
            <a:ext cx="605949" cy="29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ربع نص 57"/>
          <p:cNvSpPr txBox="1"/>
          <p:nvPr/>
        </p:nvSpPr>
        <p:spPr>
          <a:xfrm>
            <a:off x="4911136" y="3064562"/>
            <a:ext cx="77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5920018" y="3002846"/>
            <a:ext cx="542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</a:t>
            </a:r>
            <a:endParaRPr lang="ar-SA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3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2" grpId="0" animBg="1"/>
      <p:bldP spid="43" grpId="0"/>
      <p:bldP spid="41" grpId="0"/>
      <p:bldP spid="46" grpId="0"/>
      <p:bldP spid="48" grpId="0"/>
      <p:bldP spid="50" grpId="0"/>
      <p:bldP spid="53" grpId="0"/>
      <p:bldP spid="56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دروس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769</Words>
  <Application>Microsoft Office PowerPoint</Application>
  <PresentationFormat>شاشة عريضة</PresentationFormat>
  <Paragraphs>287</Paragraphs>
  <Slides>27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ae_AlMateen</vt:lpstr>
      <vt:lpstr>Arial</vt:lpstr>
      <vt:lpstr>Arial Black</vt:lpstr>
      <vt:lpstr>Calibri</vt:lpstr>
      <vt:lpstr>Sakkal Majalla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Shahera Al-Zahib</dc:creator>
  <cp:lastModifiedBy>ماجد الحكمي</cp:lastModifiedBy>
  <cp:revision>76</cp:revision>
  <dcterms:created xsi:type="dcterms:W3CDTF">2016-09-07T07:56:44Z</dcterms:created>
  <dcterms:modified xsi:type="dcterms:W3CDTF">2023-03-18T19:51:19Z</dcterms:modified>
</cp:coreProperties>
</file>