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2" r:id="rId1"/>
  </p:sldMasterIdLst>
  <p:notesMasterIdLst>
    <p:notesMasterId r:id="rId47"/>
  </p:notesMasterIdLst>
  <p:handoutMasterIdLst>
    <p:handoutMasterId r:id="rId48"/>
  </p:handoutMasterIdLst>
  <p:sldIdLst>
    <p:sldId id="392" r:id="rId2"/>
    <p:sldId id="257" r:id="rId3"/>
    <p:sldId id="338" r:id="rId4"/>
    <p:sldId id="339" r:id="rId5"/>
    <p:sldId id="337" r:id="rId6"/>
    <p:sldId id="262" r:id="rId7"/>
    <p:sldId id="265" r:id="rId8"/>
    <p:sldId id="394" r:id="rId9"/>
    <p:sldId id="344" r:id="rId10"/>
    <p:sldId id="345" r:id="rId11"/>
    <p:sldId id="395" r:id="rId12"/>
    <p:sldId id="396" r:id="rId13"/>
    <p:sldId id="346" r:id="rId14"/>
    <p:sldId id="347" r:id="rId15"/>
    <p:sldId id="365" r:id="rId16"/>
    <p:sldId id="349" r:id="rId17"/>
    <p:sldId id="366" r:id="rId18"/>
    <p:sldId id="367" r:id="rId19"/>
    <p:sldId id="368" r:id="rId20"/>
    <p:sldId id="369" r:id="rId21"/>
    <p:sldId id="370" r:id="rId22"/>
    <p:sldId id="371" r:id="rId23"/>
    <p:sldId id="398" r:id="rId24"/>
    <p:sldId id="372" r:id="rId25"/>
    <p:sldId id="373" r:id="rId26"/>
    <p:sldId id="374" r:id="rId27"/>
    <p:sldId id="375" r:id="rId28"/>
    <p:sldId id="376" r:id="rId29"/>
    <p:sldId id="323" r:id="rId30"/>
    <p:sldId id="377" r:id="rId31"/>
    <p:sldId id="378" r:id="rId32"/>
    <p:sldId id="379" r:id="rId33"/>
    <p:sldId id="399" r:id="rId34"/>
    <p:sldId id="328" r:id="rId35"/>
    <p:sldId id="330" r:id="rId36"/>
    <p:sldId id="393" r:id="rId37"/>
    <p:sldId id="381" r:id="rId38"/>
    <p:sldId id="390" r:id="rId39"/>
    <p:sldId id="384" r:id="rId40"/>
    <p:sldId id="383" r:id="rId41"/>
    <p:sldId id="385" r:id="rId42"/>
    <p:sldId id="386" r:id="rId43"/>
    <p:sldId id="387" r:id="rId44"/>
    <p:sldId id="388" r:id="rId45"/>
    <p:sldId id="391" r:id="rId46"/>
  </p:sldIdLst>
  <p:sldSz cx="9144000" cy="6858000" type="screen4x3"/>
  <p:notesSz cx="6858000" cy="9144000"/>
  <p:custDataLst>
    <p:tags r:id="rId4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tty wilson" initials="kw"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53" autoAdjust="0"/>
    <p:restoredTop sz="86499" autoAdjust="0"/>
  </p:normalViewPr>
  <p:slideViewPr>
    <p:cSldViewPr>
      <p:cViewPr>
        <p:scale>
          <a:sx n="86" d="100"/>
          <a:sy n="86" d="100"/>
        </p:scale>
        <p:origin x="-1374" y="-162"/>
      </p:cViewPr>
      <p:guideLst>
        <p:guide orient="horz" pos="2160"/>
        <p:guide pos="2880"/>
      </p:guideLst>
    </p:cSldViewPr>
  </p:slideViewPr>
  <p:outlineViewPr>
    <p:cViewPr>
      <p:scale>
        <a:sx n="33" d="100"/>
        <a:sy n="33" d="100"/>
      </p:scale>
      <p:origin x="0" y="26178"/>
    </p:cViewPr>
    <p:sldLst>
      <p:sld r:id="rId1" collapse="1"/>
      <p:sld r:id="rId2" collapse="1"/>
      <p:sld r:id="rId3" collapse="1"/>
      <p:sld r:id="rId4" collapse="1"/>
    </p:sldLst>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presProps" Target="presProps.xml"/></Relationships>
</file>

<file path=ppt/_rels/viewProps.xml.rels><?xml version="1.0" encoding="UTF-8" standalone="yes"?>
<Relationships xmlns="http://schemas.openxmlformats.org/package/2006/relationships"><Relationship Id="rId3" Type="http://schemas.openxmlformats.org/officeDocument/2006/relationships/slide" Target="slides/slide20.xml"/><Relationship Id="rId2" Type="http://schemas.openxmlformats.org/officeDocument/2006/relationships/slide" Target="slides/slide19.xml"/><Relationship Id="rId1" Type="http://schemas.openxmlformats.org/officeDocument/2006/relationships/slide" Target="slides/slide18.xml"/><Relationship Id="rId4" Type="http://schemas.openxmlformats.org/officeDocument/2006/relationships/slide" Target="slides/slide2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920697D-9FAB-4B3A-A70A-1D62C906C4DB}" type="datetimeFigureOut">
              <a:rPr lang="en-US" smtClean="0"/>
              <a:pPr/>
              <a:t>9/1/2019</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0CC7948-574B-4A85-88D7-DE2530B525D2}" type="slidenum">
              <a:rPr lang="en-US" smtClean="0"/>
              <a:pPr/>
              <a:t>‹#›</a:t>
            </a:fld>
            <a:endParaRPr lang="en-US" dirty="0"/>
          </a:p>
        </p:txBody>
      </p:sp>
    </p:spTree>
    <p:extLst>
      <p:ext uri="{BB962C8B-B14F-4D97-AF65-F5344CB8AC3E}">
        <p14:creationId xmlns:p14="http://schemas.microsoft.com/office/powerpoint/2010/main" val="20653607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22C16C-0260-4B39-96A8-73E8B504E071}" type="datetimeFigureOut">
              <a:rPr lang="en-US" smtClean="0"/>
              <a:pPr/>
              <a:t>9/1/2019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004E23-57C8-46BF-A38E-3B9709954C77}" type="slidenum">
              <a:rPr lang="en-US" smtClean="0"/>
              <a:pPr/>
              <a:t>‹#›</a:t>
            </a:fld>
            <a:endParaRPr lang="en-US" dirty="0"/>
          </a:p>
        </p:txBody>
      </p:sp>
    </p:spTree>
    <p:extLst>
      <p:ext uri="{BB962C8B-B14F-4D97-AF65-F5344CB8AC3E}">
        <p14:creationId xmlns:p14="http://schemas.microsoft.com/office/powerpoint/2010/main" val="3490503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a:t>
            </a:fld>
            <a:endParaRPr lang="en-US" dirty="0"/>
          </a:p>
        </p:txBody>
      </p:sp>
    </p:spTree>
    <p:extLst>
      <p:ext uri="{BB962C8B-B14F-4D97-AF65-F5344CB8AC3E}">
        <p14:creationId xmlns:p14="http://schemas.microsoft.com/office/powerpoint/2010/main" val="4635927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a:t>
            </a:fld>
            <a:endParaRPr lang="en-US" dirty="0"/>
          </a:p>
        </p:txBody>
      </p:sp>
    </p:spTree>
    <p:extLst>
      <p:ext uri="{BB962C8B-B14F-4D97-AF65-F5344CB8AC3E}">
        <p14:creationId xmlns:p14="http://schemas.microsoft.com/office/powerpoint/2010/main" val="29704100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004E23-57C8-46BF-A38E-3B9709954C77}" type="slidenum">
              <a:rPr lang="en-US" smtClean="0"/>
              <a:pPr/>
              <a:t>5</a:t>
            </a:fld>
            <a:endParaRPr lang="en-US" dirty="0"/>
          </a:p>
        </p:txBody>
      </p:sp>
    </p:spTree>
    <p:extLst>
      <p:ext uri="{BB962C8B-B14F-4D97-AF65-F5344CB8AC3E}">
        <p14:creationId xmlns:p14="http://schemas.microsoft.com/office/powerpoint/2010/main" val="24286512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3" name="Footer Placeholder 2"/>
          <p:cNvSpPr>
            <a:spLocks noGrp="1"/>
          </p:cNvSpPr>
          <p:nvPr>
            <p:ph type="ftr" sz="quarter" idx="10"/>
          </p:nvPr>
        </p:nvSpPr>
        <p:spPr>
          <a:xfrm>
            <a:off x="274605" y="6508775"/>
            <a:ext cx="8401308" cy="235463"/>
          </a:xfrm>
          <a:prstGeom prst="rect">
            <a:avLst/>
          </a:prstGeom>
        </p:spPr>
        <p:txBody>
          <a:bodyPr/>
          <a:lstStyle/>
          <a:p>
            <a:endParaRPr lang="en-US" dirty="0"/>
          </a:p>
        </p:txBody>
      </p:sp>
      <p:sp>
        <p:nvSpPr>
          <p:cNvPr id="5" name="Slide Number Placeholder 4"/>
          <p:cNvSpPr>
            <a:spLocks noGrp="1"/>
          </p:cNvSpPr>
          <p:nvPr>
            <p:ph type="sldNum" sz="quarter" idx="12"/>
          </p:nvPr>
        </p:nvSpPr>
        <p:spPr>
          <a:xfrm>
            <a:off x="8382000" y="6553200"/>
            <a:ext cx="551783" cy="182880"/>
          </a:xfrm>
          <a:prstGeom prst="rect">
            <a:avLst/>
          </a:prstGeom>
        </p:spPr>
        <p:txBody>
          <a:bodyPr/>
          <a:lstStyle/>
          <a:p>
            <a:fld id="{200B2350-5261-4F5C-9DF5-EF0D264FC8D2}" type="slidenum">
              <a:rPr lang="en-US" smtClean="0"/>
              <a:pPr/>
              <a:t>‹#›</a:t>
            </a:fld>
            <a:endParaRPr lang="en-US" dirty="0"/>
          </a:p>
        </p:txBody>
      </p:sp>
      <p:sp>
        <p:nvSpPr>
          <p:cNvPr id="12" name="Rectangle 11"/>
          <p:cNvSpPr/>
          <p:nvPr/>
        </p:nvSpPr>
        <p:spPr bwMode="white">
          <a:xfrm>
            <a:off x="-7938" y="6435725"/>
            <a:ext cx="9161464" cy="43021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p:cNvGrpSpPr/>
          <p:nvPr userDrawn="1"/>
        </p:nvGrpSpPr>
        <p:grpSpPr>
          <a:xfrm>
            <a:off x="0" y="6435724"/>
            <a:ext cx="7492573" cy="430823"/>
            <a:chOff x="0" y="6339009"/>
            <a:chExt cx="7492573" cy="430823"/>
          </a:xfrm>
          <a:solidFill>
            <a:srgbClr val="0070C0"/>
          </a:solidFill>
        </p:grpSpPr>
        <p:pic>
          <p:nvPicPr>
            <p:cNvPr id="14" name="Pearson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0" y="6339009"/>
              <a:ext cx="1441450" cy="430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15" name="Copyright" descr="Copyright 2015, 2012, 2009"/>
            <p:cNvSpPr txBox="1">
              <a:spLocks noChangeArrowheads="1"/>
            </p:cNvSpPr>
            <p:nvPr/>
          </p:nvSpPr>
          <p:spPr bwMode="auto">
            <a:xfrm>
              <a:off x="1456104" y="6345970"/>
              <a:ext cx="6036469" cy="423862"/>
            </a:xfrm>
            <a:prstGeom prst="rect">
              <a:avLst/>
            </a:prstGeom>
            <a:grp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1200" b="0" dirty="0">
                  <a:solidFill>
                    <a:schemeClr val="bg1"/>
                  </a:solidFill>
                  <a:latin typeface="Verdana" panose="020B0604030504040204" pitchFamily="34" charset="0"/>
                  <a:ea typeface="Verdana" panose="020B0604030504040204" pitchFamily="34" charset="0"/>
                  <a:cs typeface="Verdana" panose="020B0604030504040204" pitchFamily="34" charset="0"/>
                </a:rPr>
                <a:t>Copyright © 2017 Pearson Education, Ltd. </a:t>
              </a:r>
            </a:p>
          </p:txBody>
        </p:sp>
      </p:grpSp>
      <p:sp>
        <p:nvSpPr>
          <p:cNvPr id="13" name="TextBox 12"/>
          <p:cNvSpPr txBox="1"/>
          <p:nvPr userDrawn="1"/>
        </p:nvSpPr>
        <p:spPr>
          <a:xfrm>
            <a:off x="8341450" y="6515263"/>
            <a:ext cx="690700" cy="261610"/>
          </a:xfrm>
          <a:prstGeom prst="rect">
            <a:avLst/>
          </a:prstGeom>
          <a:noFill/>
        </p:spPr>
        <p:txBody>
          <a:bodyPr wrap="square" rtlCol="0">
            <a:spAutoFit/>
          </a:bodyPr>
          <a:lstStyle/>
          <a:p>
            <a:r>
              <a:rPr lang="en-US" sz="1100" dirty="0">
                <a:solidFill>
                  <a:schemeClr val="bg1"/>
                </a:solidFill>
              </a:rPr>
              <a:t>1-</a:t>
            </a:r>
            <a:fld id="{CCCDB388-9340-4FD2-A520-1C193286466A}" type="slidenum">
              <a:rPr lang="en-US" sz="1100" smtClean="0">
                <a:solidFill>
                  <a:schemeClr val="bg1"/>
                </a:solidFill>
              </a:rPr>
              <a:pPr/>
              <a:t>‹#›</a:t>
            </a:fld>
            <a:endParaRPr lang="en-US" sz="1100" dirty="0">
              <a:solidFill>
                <a:schemeClr val="bg1"/>
              </a:solidFill>
            </a:endParaRPr>
          </a:p>
        </p:txBody>
      </p:sp>
    </p:spTree>
    <p:extLst>
      <p:ext uri="{BB962C8B-B14F-4D97-AF65-F5344CB8AC3E}">
        <p14:creationId xmlns:p14="http://schemas.microsoft.com/office/powerpoint/2010/main" val="1943536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48619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and Tabl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449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Tree>
    <p:extLst>
      <p:ext uri="{BB962C8B-B14F-4D97-AF65-F5344CB8AC3E}">
        <p14:creationId xmlns:p14="http://schemas.microsoft.com/office/powerpoint/2010/main" val="2004957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Tree>
    <p:extLst>
      <p:ext uri="{BB962C8B-B14F-4D97-AF65-F5344CB8AC3E}">
        <p14:creationId xmlns:p14="http://schemas.microsoft.com/office/powerpoint/2010/main" val="3762706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Tree>
    <p:extLst>
      <p:ext uri="{BB962C8B-B14F-4D97-AF65-F5344CB8AC3E}">
        <p14:creationId xmlns:p14="http://schemas.microsoft.com/office/powerpoint/2010/main" val="13175480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5" name="Rectangle 4"/>
          <p:cNvSpPr/>
          <p:nvPr/>
        </p:nvSpPr>
        <p:spPr bwMode="white">
          <a:xfrm>
            <a:off x="-7938" y="6435725"/>
            <a:ext cx="9161464" cy="43021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grpSp>
        <p:nvGrpSpPr>
          <p:cNvPr id="9" name="Group 8"/>
          <p:cNvGrpSpPr/>
          <p:nvPr userDrawn="1"/>
        </p:nvGrpSpPr>
        <p:grpSpPr>
          <a:xfrm>
            <a:off x="-7937" y="6432183"/>
            <a:ext cx="7700168" cy="439203"/>
            <a:chOff x="-173048" y="6432183"/>
            <a:chExt cx="7700168" cy="439203"/>
          </a:xfrm>
          <a:solidFill>
            <a:srgbClr val="0070C0"/>
          </a:solidFill>
        </p:grpSpPr>
        <p:sp>
          <p:nvSpPr>
            <p:cNvPr id="6" name="Copyright"/>
            <p:cNvSpPr txBox="1">
              <a:spLocks noChangeArrowheads="1"/>
            </p:cNvSpPr>
            <p:nvPr/>
          </p:nvSpPr>
          <p:spPr bwMode="auto">
            <a:xfrm>
              <a:off x="1286657" y="6432183"/>
              <a:ext cx="6240463" cy="415926"/>
            </a:xfrm>
            <a:prstGeom prst="rect">
              <a:avLst/>
            </a:prstGeom>
            <a:grp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1200" b="0" dirty="0">
                  <a:solidFill>
                    <a:schemeClr val="bg1"/>
                  </a:solidFill>
                  <a:latin typeface="Verdana" panose="020B0604030504040204" pitchFamily="34" charset="0"/>
                  <a:ea typeface="Verdana" panose="020B0604030504040204" pitchFamily="34" charset="0"/>
                  <a:cs typeface="Verdana" panose="020B0604030504040204" pitchFamily="34" charset="0"/>
                </a:rPr>
                <a:t>Copyright © 2017 Pearson Education, Ltd. </a:t>
              </a:r>
            </a:p>
          </p:txBody>
        </p:sp>
        <p:pic>
          <p:nvPicPr>
            <p:cNvPr id="7" name="Pearson Logo" descr="Pearson_Bound_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173048" y="6435725"/>
              <a:ext cx="1459706" cy="435661"/>
            </a:xfrm>
            <a:prstGeom prst="rect">
              <a:avLst/>
            </a:prstGeom>
            <a:grpFill/>
            <a:ln w="9525">
              <a:noFill/>
              <a:miter lim="800000"/>
              <a:headEnd/>
              <a:tailEnd/>
            </a:ln>
          </p:spPr>
        </p:pic>
      </p:grpSp>
      <p:sp>
        <p:nvSpPr>
          <p:cNvPr id="11" name="TextBox 10"/>
          <p:cNvSpPr txBox="1"/>
          <p:nvPr userDrawn="1"/>
        </p:nvSpPr>
        <p:spPr>
          <a:xfrm>
            <a:off x="8341450" y="6515263"/>
            <a:ext cx="690700" cy="261610"/>
          </a:xfrm>
          <a:prstGeom prst="rect">
            <a:avLst/>
          </a:prstGeom>
          <a:noFill/>
        </p:spPr>
        <p:txBody>
          <a:bodyPr wrap="square" rtlCol="0">
            <a:spAutoFit/>
          </a:bodyPr>
          <a:lstStyle/>
          <a:p>
            <a:r>
              <a:rPr lang="en-US" sz="1100" dirty="0">
                <a:solidFill>
                  <a:schemeClr val="bg1"/>
                </a:solidFill>
              </a:rPr>
              <a:t>1-</a:t>
            </a:r>
            <a:fld id="{CCCDB388-9340-4FD2-A520-1C193286466A}" type="slidenum">
              <a:rPr lang="en-US" sz="1100" smtClean="0">
                <a:solidFill>
                  <a:schemeClr val="bg1"/>
                </a:solidFill>
              </a:rPr>
              <a:pPr/>
              <a:t>‹#›</a:t>
            </a:fld>
            <a:endParaRPr lang="en-US" sz="1100" dirty="0">
              <a:solidFill>
                <a:schemeClr val="bg1"/>
              </a:solidFill>
            </a:endParaRPr>
          </a:p>
        </p:txBody>
      </p:sp>
    </p:spTree>
    <p:extLst>
      <p:ext uri="{BB962C8B-B14F-4D97-AF65-F5344CB8AC3E}">
        <p14:creationId xmlns:p14="http://schemas.microsoft.com/office/powerpoint/2010/main" val="13603438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0616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2604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573189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55585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bwMode="white">
          <a:xfrm>
            <a:off x="-7938" y="6435725"/>
            <a:ext cx="9161464" cy="43021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lumMod val="75000"/>
                </a:schemeClr>
              </a:solidFill>
            </a:endParaRPr>
          </a:p>
        </p:txBody>
      </p:sp>
      <p:sp>
        <p:nvSpPr>
          <p:cNvPr id="8" name="Rectangle 7"/>
          <p:cNvSpPr/>
          <p:nvPr/>
        </p:nvSpPr>
        <p:spPr bwMode="white">
          <a:xfrm>
            <a:off x="0" y="0"/>
            <a:ext cx="9144000" cy="13716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grpSp>
        <p:nvGrpSpPr>
          <p:cNvPr id="7" name="Group 6"/>
          <p:cNvGrpSpPr/>
          <p:nvPr userDrawn="1"/>
        </p:nvGrpSpPr>
        <p:grpSpPr>
          <a:xfrm>
            <a:off x="13063" y="6435725"/>
            <a:ext cx="7740772" cy="431801"/>
            <a:chOff x="-7938" y="6434137"/>
            <a:chExt cx="7740772" cy="431801"/>
          </a:xfrm>
          <a:solidFill>
            <a:srgbClr val="0070C0"/>
          </a:solidFill>
        </p:grpSpPr>
        <p:sp>
          <p:nvSpPr>
            <p:cNvPr id="13" name="Copyright" descr="Pearson: Copyright 2015, 2012, 2009"/>
            <p:cNvSpPr txBox="1">
              <a:spLocks noChangeArrowheads="1"/>
            </p:cNvSpPr>
            <p:nvPr/>
          </p:nvSpPr>
          <p:spPr bwMode="auto">
            <a:xfrm>
              <a:off x="1411165" y="6434137"/>
              <a:ext cx="6321669" cy="423863"/>
            </a:xfrm>
            <a:prstGeom prst="rect">
              <a:avLst/>
            </a:prstGeom>
            <a:grp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1200" b="0" dirty="0">
                  <a:solidFill>
                    <a:schemeClr val="bg1"/>
                  </a:solidFill>
                  <a:latin typeface="Verdana" panose="020B0604030504040204" pitchFamily="34" charset="0"/>
                  <a:ea typeface="Verdana" panose="020B0604030504040204" pitchFamily="34" charset="0"/>
                  <a:cs typeface="Verdana" panose="020B0604030504040204" pitchFamily="34" charset="0"/>
                </a:rPr>
                <a:t>Copyright © 2017 Pearson Education, Ltd. </a:t>
              </a:r>
            </a:p>
          </p:txBody>
        </p:sp>
        <p:pic>
          <p:nvPicPr>
            <p:cNvPr id="14" name="Pearson 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black">
            <a:xfrm>
              <a:off x="-7938" y="6435725"/>
              <a:ext cx="1441450" cy="430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4" name="TextBox 3"/>
          <p:cNvSpPr txBox="1"/>
          <p:nvPr userDrawn="1"/>
        </p:nvSpPr>
        <p:spPr>
          <a:xfrm>
            <a:off x="8341450" y="6515263"/>
            <a:ext cx="690700" cy="261610"/>
          </a:xfrm>
          <a:prstGeom prst="rect">
            <a:avLst/>
          </a:prstGeom>
          <a:noFill/>
        </p:spPr>
        <p:txBody>
          <a:bodyPr wrap="square" rtlCol="0">
            <a:spAutoFit/>
          </a:bodyPr>
          <a:lstStyle/>
          <a:p>
            <a:r>
              <a:rPr lang="en-US" sz="1100" dirty="0">
                <a:solidFill>
                  <a:schemeClr val="bg1"/>
                </a:solidFill>
              </a:rPr>
              <a:t>1-</a:t>
            </a:r>
            <a:fld id="{CCCDB388-9340-4FD2-A520-1C193286466A}" type="slidenum">
              <a:rPr lang="en-US" sz="1100" smtClean="0">
                <a:solidFill>
                  <a:schemeClr val="bg1"/>
                </a:solidFill>
              </a:rPr>
              <a:pPr/>
              <a:t>‹#›</a:t>
            </a:fld>
            <a:endParaRPr lang="en-US" sz="1100" dirty="0">
              <a:solidFill>
                <a:schemeClr val="bg1"/>
              </a:solidFill>
            </a:endParaRPr>
          </a:p>
        </p:txBody>
      </p:sp>
    </p:spTree>
    <p:extLst>
      <p:ext uri="{BB962C8B-B14F-4D97-AF65-F5344CB8AC3E}">
        <p14:creationId xmlns:p14="http://schemas.microsoft.com/office/powerpoint/2010/main" val="837889169"/>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hf sldNum="0" hdr="0" ftr="0" dt="0"/>
  <p:txStyles>
    <p:titleStyle>
      <a:lvl1pPr algn="l" defTabSz="914400" rtl="0" eaLnBrk="1" latinLnBrk="0" hangingPunct="1">
        <a:lnSpc>
          <a:spcPct val="100000"/>
        </a:lnSpc>
        <a:spcBef>
          <a:spcPct val="0"/>
        </a:spcBef>
        <a:buNone/>
        <a:defRPr sz="3600" kern="1200">
          <a:solidFill>
            <a:schemeClr val="bg1"/>
          </a:solidFill>
          <a:latin typeface="+mj-lt"/>
          <a:ea typeface="+mj-ea"/>
          <a:cs typeface="+mj-cs"/>
        </a:defRPr>
      </a:lvl1pPr>
    </p:titleStyle>
    <p:bodyStyle>
      <a:lvl1pPr marL="256032" indent="-256032" algn="l" defTabSz="914400" rtl="0" eaLnBrk="1" latinLnBrk="0" hangingPunct="1">
        <a:spcBef>
          <a:spcPts val="1500"/>
        </a:spcBef>
        <a:buClr>
          <a:srgbClr val="0070C0"/>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rgbClr val="0070C0"/>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0C0"/>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rgbClr val="0070C0"/>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rgbClr val="0070C0"/>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0C0"/>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rgbClr val="0070C0"/>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rgbClr val="0070C0"/>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rgbClr val="0070C0"/>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Principles of Microeconomics</a:t>
            </a:r>
          </a:p>
        </p:txBody>
      </p:sp>
      <p:sp>
        <p:nvSpPr>
          <p:cNvPr id="3" name="Text Placeholder 2"/>
          <p:cNvSpPr>
            <a:spLocks noGrp="1"/>
          </p:cNvSpPr>
          <p:nvPr>
            <p:ph type="body" sz="quarter" idx="13"/>
          </p:nvPr>
        </p:nvSpPr>
        <p:spPr/>
        <p:txBody>
          <a:bodyPr/>
          <a:lstStyle/>
          <a:p>
            <a:r>
              <a:rPr lang="en-US" dirty="0"/>
              <a:t>Twelfth Edition, Global Edition </a:t>
            </a:r>
            <a:r>
              <a:rPr lang="en-US" i="1" dirty="0"/>
              <a:t>(1 of 2)</a:t>
            </a:r>
            <a:endParaRPr lang="en-US" dirty="0"/>
          </a:p>
          <a:p>
            <a:endParaRPr lang="en-US" dirty="0"/>
          </a:p>
        </p:txBody>
      </p:sp>
      <p:sp>
        <p:nvSpPr>
          <p:cNvPr id="4" name="Text Placeholder 3"/>
          <p:cNvSpPr>
            <a:spLocks noGrp="1"/>
          </p:cNvSpPr>
          <p:nvPr>
            <p:ph type="body" sz="quarter" idx="14"/>
          </p:nvPr>
        </p:nvSpPr>
        <p:spPr/>
        <p:txBody>
          <a:bodyPr/>
          <a:lstStyle/>
          <a:p>
            <a:r>
              <a:rPr lang="en-US" dirty="0"/>
              <a:t>PART I</a:t>
            </a:r>
          </a:p>
        </p:txBody>
      </p:sp>
      <p:sp>
        <p:nvSpPr>
          <p:cNvPr id="5" name="Text Placeholder 4"/>
          <p:cNvSpPr>
            <a:spLocks noGrp="1"/>
          </p:cNvSpPr>
          <p:nvPr>
            <p:ph type="body" sz="quarter" idx="15"/>
          </p:nvPr>
        </p:nvSpPr>
        <p:spPr>
          <a:xfrm>
            <a:off x="5029200" y="3200401"/>
            <a:ext cx="3657600" cy="1143000"/>
          </a:xfrm>
        </p:spPr>
        <p:txBody>
          <a:bodyPr/>
          <a:lstStyle/>
          <a:p>
            <a:r>
              <a:rPr lang="en-IN" dirty="0"/>
              <a:t>INTRODUCTION TO ECONOMICS</a:t>
            </a:r>
          </a:p>
        </p:txBody>
      </p:sp>
      <p:pic>
        <p:nvPicPr>
          <p:cNvPr id="6" name="Picture 5"/>
          <p:cNvPicPr>
            <a:picLocks noChangeAspect="1"/>
          </p:cNvPicPr>
          <p:nvPr/>
        </p:nvPicPr>
        <p:blipFill>
          <a:blip r:embed="rId3" cstate="print"/>
          <a:stretch>
            <a:fillRect/>
          </a:stretch>
        </p:blipFill>
        <p:spPr>
          <a:xfrm>
            <a:off x="381000" y="1524000"/>
            <a:ext cx="3763296" cy="4744390"/>
          </a:xfrm>
          <a:prstGeom prst="rect">
            <a:avLst/>
          </a:prstGeom>
        </p:spPr>
      </p:pic>
    </p:spTree>
    <p:extLst>
      <p:ext uri="{BB962C8B-B14F-4D97-AF65-F5344CB8AC3E}">
        <p14:creationId xmlns:p14="http://schemas.microsoft.com/office/powerpoint/2010/main" val="10285032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 Learn a Way of Thinking </a:t>
            </a:r>
            <a:r>
              <a:rPr lang="en-US" sz="2000" i="1" dirty="0"/>
              <a:t>(3 of 3)</a:t>
            </a:r>
          </a:p>
        </p:txBody>
      </p:sp>
      <p:sp>
        <p:nvSpPr>
          <p:cNvPr id="3" name="Content Placeholder 2"/>
          <p:cNvSpPr>
            <a:spLocks noGrp="1"/>
          </p:cNvSpPr>
          <p:nvPr>
            <p:ph idx="1"/>
          </p:nvPr>
        </p:nvSpPr>
        <p:spPr/>
        <p:txBody>
          <a:bodyPr/>
          <a:lstStyle/>
          <a:p>
            <a:pPr marL="0" indent="0">
              <a:buClr>
                <a:srgbClr val="0070C0"/>
              </a:buClr>
              <a:buSzPct val="100000"/>
              <a:buNone/>
            </a:pPr>
            <a:r>
              <a:rPr lang="en-US" altLang="en-US" b="1" dirty="0"/>
              <a:t>Efficient Markets—No Free Lunch</a:t>
            </a:r>
          </a:p>
          <a:p>
            <a:pPr marL="256032" indent="-256032">
              <a:buClr>
                <a:srgbClr val="0070C0"/>
              </a:buClr>
              <a:buSzPct val="100000"/>
            </a:pPr>
            <a:r>
              <a:rPr lang="en-US" altLang="en-US" b="1" dirty="0"/>
              <a:t>efficient market</a:t>
            </a:r>
            <a:r>
              <a:rPr lang="en-US" altLang="en-US" dirty="0"/>
              <a:t>  A market in which profit opportunities are eliminated almost instantaneously.</a:t>
            </a:r>
          </a:p>
          <a:p>
            <a:pPr marL="256032" indent="-256032">
              <a:buClr>
                <a:srgbClr val="0070C0"/>
              </a:buClr>
              <a:buSzPct val="100000"/>
            </a:pPr>
            <a:r>
              <a:rPr lang="en-US" altLang="en-US" dirty="0"/>
              <a:t>The study of economics teaches us a way of thinking and helps us make decisions.</a:t>
            </a:r>
          </a:p>
        </p:txBody>
      </p:sp>
    </p:spTree>
    <p:extLst>
      <p:ext uri="{BB962C8B-B14F-4D97-AF65-F5344CB8AC3E}">
        <p14:creationId xmlns:p14="http://schemas.microsoft.com/office/powerpoint/2010/main" val="17680688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FREE LUNCH </a:t>
            </a:r>
            <a:endParaRPr lang="en-US" dirty="0"/>
          </a:p>
        </p:txBody>
      </p:sp>
      <p:sp>
        <p:nvSpPr>
          <p:cNvPr id="3" name="Text Placeholder 2"/>
          <p:cNvSpPr>
            <a:spLocks noGrp="1"/>
          </p:cNvSpPr>
          <p:nvPr>
            <p:ph type="body" sz="quarter" idx="13"/>
          </p:nvPr>
        </p:nvSpPr>
        <p:spPr/>
        <p:txBody>
          <a:bodyPr/>
          <a:lstStyle/>
          <a:p>
            <a:endParaRPr lang="en-US"/>
          </a:p>
        </p:txBody>
      </p:sp>
      <p:sp>
        <p:nvSpPr>
          <p:cNvPr id="4" name="Content Placeholder 3"/>
          <p:cNvSpPr>
            <a:spLocks noGrp="1"/>
          </p:cNvSpPr>
          <p:nvPr>
            <p:ph sz="quarter" idx="14"/>
          </p:nvPr>
        </p:nvSpPr>
        <p:spPr/>
        <p:txBody>
          <a:bodyPr/>
          <a:lstStyle/>
          <a:p>
            <a:r>
              <a:rPr lang="en-US" sz="2400" dirty="0"/>
              <a:t>Assume that you have heard news that a local radio station is hosting a luncheon at your school by offering hot dogs, chips and cola at no expense to the student body. Why would economists say that this lunch is not truly free</a:t>
            </a:r>
            <a:r>
              <a:rPr lang="en-US" sz="2400" dirty="0" smtClean="0"/>
              <a:t>?</a:t>
            </a:r>
            <a:endParaRPr lang="en-US" sz="2400" dirty="0"/>
          </a:p>
          <a:p>
            <a:r>
              <a:rPr lang="en-US" sz="2400" b="1" dirty="0"/>
              <a:t>The lunch is not free for a couple of reasons. First, in order for the radio station to offer it they had to give up real resources in order to provide it. Secondly, it is likely that if the luncheon is offered at no expense to the students they will likely have to spend at least some amount of time waiting in line to get it. This time represents an opportunity cost which is not likely to be free.</a:t>
            </a:r>
            <a:endParaRPr lang="en-US" sz="2400" dirty="0"/>
          </a:p>
          <a:p>
            <a:endParaRPr lang="en-US" dirty="0"/>
          </a:p>
        </p:txBody>
      </p:sp>
    </p:spTree>
    <p:extLst>
      <p:ext uri="{BB962C8B-B14F-4D97-AF65-F5344CB8AC3E}">
        <p14:creationId xmlns:p14="http://schemas.microsoft.com/office/powerpoint/2010/main" val="8829881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3"/>
          </p:nvPr>
        </p:nvSpPr>
        <p:spPr/>
        <p:txBody>
          <a:bodyPr/>
          <a:lstStyle/>
          <a:p>
            <a:endParaRPr lang="en-US"/>
          </a:p>
        </p:txBody>
      </p:sp>
      <p:sp>
        <p:nvSpPr>
          <p:cNvPr id="4" name="Content Placeholder 3"/>
          <p:cNvSpPr>
            <a:spLocks noGrp="1"/>
          </p:cNvSpPr>
          <p:nvPr>
            <p:ph sz="quarter" idx="14"/>
          </p:nvPr>
        </p:nvSpPr>
        <p:spPr/>
        <p:txBody>
          <a:bodyPr/>
          <a:lstStyle/>
          <a:p>
            <a:r>
              <a:rPr lang="en-US" dirty="0"/>
              <a:t>20.	</a:t>
            </a:r>
            <a:r>
              <a:rPr lang="en-US" sz="2400" dirty="0"/>
              <a:t>Consider the following scenario. Assume the price of gold in London is selling for $1400 an ounce while in New York it is fetching a price of $1450 an ounce. What would an economist say about the efficiency of this market? What would an economist predict about what would happen next</a:t>
            </a:r>
            <a:r>
              <a:rPr lang="en-US" sz="2400" dirty="0" smtClean="0"/>
              <a:t>?</a:t>
            </a:r>
            <a:endParaRPr lang="en-US" sz="2400" dirty="0"/>
          </a:p>
          <a:p>
            <a:r>
              <a:rPr lang="en-US" sz="2400" b="1" dirty="0"/>
              <a:t>An economist would argue that this market is currently not efficient. The reason is that there are still profit opportunities to be had. Market participants could buy gold in London and sell it in New York  until there is no more incentive to do so, i.e. (when there are no more profit opportunities).</a:t>
            </a:r>
            <a:endParaRPr lang="en-US" sz="2400" dirty="0"/>
          </a:p>
          <a:p>
            <a:endParaRPr lang="en-US" dirty="0"/>
          </a:p>
        </p:txBody>
      </p:sp>
    </p:spTree>
    <p:extLst>
      <p:ext uri="{BB962C8B-B14F-4D97-AF65-F5344CB8AC3E}">
        <p14:creationId xmlns:p14="http://schemas.microsoft.com/office/powerpoint/2010/main" val="30836519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 Understand Society</a:t>
            </a:r>
          </a:p>
        </p:txBody>
      </p:sp>
      <p:sp>
        <p:nvSpPr>
          <p:cNvPr id="3" name="Content Placeholder 2"/>
          <p:cNvSpPr>
            <a:spLocks noGrp="1"/>
          </p:cNvSpPr>
          <p:nvPr>
            <p:ph idx="1"/>
          </p:nvPr>
        </p:nvSpPr>
        <p:spPr/>
        <p:txBody>
          <a:bodyPr/>
          <a:lstStyle/>
          <a:p>
            <a:pPr marL="256032" indent="-256032">
              <a:buClr>
                <a:srgbClr val="0070C0"/>
              </a:buClr>
              <a:buSzPct val="100000"/>
            </a:pPr>
            <a:r>
              <a:rPr lang="en-US" altLang="en-US" b="1"/>
              <a:t>Industrial Revolution</a:t>
            </a:r>
            <a:r>
              <a:rPr lang="en-US" altLang="en-US"/>
              <a:t>  The period in England during the late eighteenth and early nineteenth centuries in which new manufacturing technologies and improved transportation gave rise to the modern factory system and a massive movement of the population from the countryside to the cities.</a:t>
            </a:r>
          </a:p>
          <a:p>
            <a:pPr marL="256032" indent="-256032">
              <a:buClr>
                <a:srgbClr val="0070C0"/>
              </a:buClr>
              <a:buSzPct val="100000"/>
            </a:pPr>
            <a:r>
              <a:rPr lang="en-US" altLang="en-US"/>
              <a:t>The study of economics is an essential part of the study of society.</a:t>
            </a:r>
            <a:endParaRPr lang="en-US" sz="2000" kern="0" dirty="0"/>
          </a:p>
        </p:txBody>
      </p:sp>
    </p:spTree>
    <p:extLst>
      <p:ext uri="{BB962C8B-B14F-4D97-AF65-F5344CB8AC3E}">
        <p14:creationId xmlns:p14="http://schemas.microsoft.com/office/powerpoint/2010/main" val="2430356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 Be an Informed Citizen</a:t>
            </a:r>
          </a:p>
        </p:txBody>
      </p:sp>
      <p:sp>
        <p:nvSpPr>
          <p:cNvPr id="3" name="Content Placeholder 2"/>
          <p:cNvSpPr>
            <a:spLocks noGrp="1"/>
          </p:cNvSpPr>
          <p:nvPr>
            <p:ph idx="1"/>
          </p:nvPr>
        </p:nvSpPr>
        <p:spPr/>
        <p:txBody>
          <a:bodyPr/>
          <a:lstStyle/>
          <a:p>
            <a:pPr marL="256032" indent="-256032">
              <a:buClr>
                <a:srgbClr val="0070C0"/>
              </a:buClr>
              <a:buSzPct val="100000"/>
            </a:pPr>
            <a:r>
              <a:rPr lang="en-US" altLang="en-US" dirty="0"/>
              <a:t>To be an informed citizen requires a basic understanding of economics.</a:t>
            </a:r>
            <a:endParaRPr lang="en-US" sz="2000" kern="0" dirty="0"/>
          </a:p>
        </p:txBody>
      </p:sp>
    </p:spTree>
    <p:extLst>
      <p:ext uri="{BB962C8B-B14F-4D97-AF65-F5344CB8AC3E}">
        <p14:creationId xmlns:p14="http://schemas.microsoft.com/office/powerpoint/2010/main" val="9136593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1572"/>
            <a:ext cx="8229600" cy="622828"/>
          </a:xfrm>
        </p:spPr>
        <p:txBody>
          <a:bodyPr/>
          <a:lstStyle/>
          <a:p>
            <a:pPr marR="0" fontAlgn="auto">
              <a:lnSpc>
                <a:spcPct val="100000"/>
              </a:lnSpc>
              <a:spcBef>
                <a:spcPts val="0"/>
              </a:spcBef>
              <a:spcAft>
                <a:spcPts val="0"/>
              </a:spcAft>
              <a:buClr>
                <a:srgbClr val="0070C0"/>
              </a:buClr>
              <a:buSzTx/>
              <a:tabLst/>
              <a:defRPr/>
            </a:pPr>
            <a:r>
              <a:rPr lang="pt-BR" sz="3200" dirty="0"/>
              <a:t>ECONOMICS IN PRACTICE </a:t>
            </a:r>
            <a:br>
              <a:rPr lang="pt-BR" sz="3200" dirty="0"/>
            </a:br>
            <a:r>
              <a:rPr lang="en-IN" sz="2400" dirty="0">
                <a:latin typeface="+mn-lt"/>
                <a:ea typeface="+mn-ea"/>
                <a:cs typeface="+mn-cs"/>
              </a:rPr>
              <a:t>iPod and the World</a:t>
            </a:r>
            <a:endParaRPr lang="pt-BR" sz="3200" dirty="0"/>
          </a:p>
        </p:txBody>
      </p:sp>
      <p:sp>
        <p:nvSpPr>
          <p:cNvPr id="3" name="Text Placeholder 2"/>
          <p:cNvSpPr>
            <a:spLocks noGrp="1"/>
          </p:cNvSpPr>
          <p:nvPr>
            <p:ph type="body" sz="quarter" idx="13"/>
          </p:nvPr>
        </p:nvSpPr>
        <p:spPr>
          <a:xfrm>
            <a:off x="484224" y="1855399"/>
            <a:ext cx="4468776" cy="2411801"/>
          </a:xfrm>
        </p:spPr>
        <p:txBody>
          <a:bodyPr/>
          <a:lstStyle/>
          <a:p>
            <a:pPr>
              <a:spcBef>
                <a:spcPct val="50000"/>
              </a:spcBef>
              <a:defRPr/>
            </a:pPr>
            <a:r>
              <a:rPr lang="en-US" dirty="0">
                <a:solidFill>
                  <a:schemeClr val="tx1"/>
                </a:solidFill>
              </a:rPr>
              <a:t>A sticker that says “Made in China” can often be misleading.</a:t>
            </a:r>
          </a:p>
          <a:p>
            <a:pPr>
              <a:spcBef>
                <a:spcPct val="50000"/>
              </a:spcBef>
              <a:defRPr/>
            </a:pPr>
            <a:r>
              <a:rPr lang="en-US" dirty="0">
                <a:solidFill>
                  <a:schemeClr val="tx1"/>
                </a:solidFill>
              </a:rPr>
              <a:t>The iPod is composed of many small parts, and it is almost impossible to accurately tell exactly where each piece was produced without pulling it apart. </a:t>
            </a:r>
          </a:p>
          <a:p>
            <a:pPr>
              <a:spcBef>
                <a:spcPct val="50000"/>
              </a:spcBef>
              <a:defRPr/>
            </a:pPr>
            <a:r>
              <a:rPr lang="en-US" dirty="0">
                <a:solidFill>
                  <a:schemeClr val="tx1"/>
                </a:solidFill>
              </a:rPr>
              <a:t>From an economics point of view, one often has to dig deep to see what is really going on.</a:t>
            </a:r>
            <a:endParaRPr lang="en-IN" sz="2400" dirty="0"/>
          </a:p>
        </p:txBody>
      </p:sp>
      <p:pic>
        <p:nvPicPr>
          <p:cNvPr id="9" name="Picture 1" descr="A photo shows a young man listening to an iPod and looking at the screen."/>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5400" y="1859757"/>
            <a:ext cx="3486150"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p:cNvSpPr txBox="1">
            <a:spLocks/>
          </p:cNvSpPr>
          <p:nvPr/>
        </p:nvSpPr>
        <p:spPr>
          <a:xfrm>
            <a:off x="457200" y="4419600"/>
            <a:ext cx="8229600" cy="1752600"/>
          </a:xfrm>
          <a:prstGeom prst="rect">
            <a:avLst/>
          </a:prstGeom>
        </p:spPr>
        <p:txBody>
          <a:bodyPr vert="horz" lIns="0" tIns="0" rIns="0" bIns="0" rtlCol="0">
            <a:noAutofit/>
          </a:bodyPr>
          <a:lstStyle>
            <a:lvl1pPr marL="118872" indent="-118872" algn="l" defTabSz="914400" rtl="0" eaLnBrk="1" latinLnBrk="0" hangingPunct="1">
              <a:spcBef>
                <a:spcPts val="1500"/>
              </a:spcBef>
              <a:buClr>
                <a:schemeClr val="bg1"/>
              </a:buClr>
              <a:buSzPct val="25000"/>
              <a:buFont typeface="Arial" panose="020B0604020202020204" pitchFamily="34" charset="0"/>
              <a:buChar char="•"/>
              <a:defRPr sz="2400" kern="1200">
                <a:solidFill>
                  <a:schemeClr val="tx1"/>
                </a:solidFill>
                <a:latin typeface="+mn-lt"/>
                <a:ea typeface="+mn-ea"/>
                <a:cs typeface="+mn-cs"/>
              </a:defRPr>
            </a:lvl1pPr>
            <a:lvl2pPr marL="569913" indent="-285750" algn="l" defTabSz="914400" rtl="0" eaLnBrk="1" latinLnBrk="0" hangingPunct="1">
              <a:spcBef>
                <a:spcPts val="600"/>
              </a:spcBef>
              <a:buClr>
                <a:srgbClr val="0070C0"/>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600"/>
              </a:spcBef>
              <a:buClr>
                <a:srgbClr val="0070C0"/>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rgbClr val="0070C0"/>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rgbClr val="0070C0"/>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0C0"/>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rgbClr val="0070C0"/>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rgbClr val="0070C0"/>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rgbClr val="0070C0"/>
              </a:buClr>
              <a:buFont typeface="Arial" panose="020B0604020202020204" pitchFamily="34" charset="0"/>
              <a:buChar char="•"/>
              <a:defRPr sz="1800" kern="1200">
                <a:solidFill>
                  <a:schemeClr val="tx1"/>
                </a:solidFill>
                <a:latin typeface="+mn-lt"/>
                <a:ea typeface="+mn-ea"/>
                <a:cs typeface="+mn-cs"/>
              </a:defRPr>
            </a:lvl9pPr>
          </a:lstStyle>
          <a:p>
            <a:pPr marL="0" indent="0">
              <a:spcBef>
                <a:spcPct val="35000"/>
              </a:spcBef>
              <a:spcAft>
                <a:spcPct val="10000"/>
              </a:spcAft>
              <a:buFont typeface="Arial" panose="020B0604020202020204" pitchFamily="34" charset="0"/>
              <a:buNone/>
              <a:defRPr/>
            </a:pPr>
            <a:endParaRPr lang="en-US" sz="1800" kern="0" dirty="0"/>
          </a:p>
          <a:p>
            <a:pPr marL="0" indent="0">
              <a:spcBef>
                <a:spcPct val="35000"/>
              </a:spcBef>
              <a:spcAft>
                <a:spcPct val="10000"/>
              </a:spcAft>
              <a:buFont typeface="Arial" panose="020B0604020202020204" pitchFamily="34" charset="0"/>
              <a:buNone/>
              <a:defRPr/>
            </a:pPr>
            <a:r>
              <a:rPr lang="en-US" sz="1800" kern="0" dirty="0"/>
              <a:t>THINKING PRACTICALLY</a:t>
            </a:r>
          </a:p>
          <a:p>
            <a:r>
              <a:rPr lang="en-IN" sz="1600" dirty="0">
                <a:solidFill>
                  <a:srgbClr val="0070C0"/>
                </a:solidFill>
              </a:rPr>
              <a:t>1.  </a:t>
            </a:r>
            <a:r>
              <a:rPr lang="en-IN" sz="1600" dirty="0"/>
              <a:t>W</a:t>
            </a:r>
            <a:r>
              <a:rPr lang="en-US" sz="1600" dirty="0"/>
              <a:t>hat do you think accounts for where components of the iPod and Barbie are made?</a:t>
            </a:r>
            <a:endParaRPr lang="en-IN" dirty="0"/>
          </a:p>
        </p:txBody>
      </p:sp>
    </p:spTree>
    <p:extLst>
      <p:ext uri="{BB962C8B-B14F-4D97-AF65-F5344CB8AC3E}">
        <p14:creationId xmlns:p14="http://schemas.microsoft.com/office/powerpoint/2010/main" val="39368961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Scope of Economics </a:t>
            </a:r>
            <a:r>
              <a:rPr lang="en-US" sz="2000" i="1" dirty="0"/>
              <a:t>(1 of 2)</a:t>
            </a:r>
          </a:p>
        </p:txBody>
      </p:sp>
      <p:sp>
        <p:nvSpPr>
          <p:cNvPr id="3" name="Content Placeholder 2"/>
          <p:cNvSpPr>
            <a:spLocks noGrp="1"/>
          </p:cNvSpPr>
          <p:nvPr>
            <p:ph idx="1"/>
          </p:nvPr>
        </p:nvSpPr>
        <p:spPr/>
        <p:txBody>
          <a:bodyPr/>
          <a:lstStyle/>
          <a:p>
            <a:pPr marL="0" indent="0">
              <a:buClr>
                <a:srgbClr val="0070C0"/>
              </a:buClr>
              <a:buSzPct val="100000"/>
              <a:buNone/>
            </a:pPr>
            <a:r>
              <a:rPr lang="en-US" altLang="en-US" b="1" dirty="0"/>
              <a:t>Microeconomics and Macroeconomics</a:t>
            </a:r>
          </a:p>
          <a:p>
            <a:pPr marL="256032" indent="-256032">
              <a:buClr>
                <a:srgbClr val="0070C0"/>
              </a:buClr>
              <a:buSzPct val="100000"/>
            </a:pPr>
            <a:r>
              <a:rPr lang="en-US" altLang="en-US" b="1" dirty="0"/>
              <a:t>microeconomics  </a:t>
            </a:r>
            <a:r>
              <a:rPr lang="en-US" altLang="en-US" dirty="0"/>
              <a:t>The branch of economics that examines the functioning of individual industries and the behavior of individual decision-making units—that is, firms and households.</a:t>
            </a:r>
          </a:p>
          <a:p>
            <a:pPr marL="256032" indent="-256032">
              <a:buClr>
                <a:srgbClr val="0070C0"/>
              </a:buClr>
              <a:buSzPct val="100000"/>
            </a:pPr>
            <a:r>
              <a:rPr lang="en-US" altLang="en-US" b="1" dirty="0"/>
              <a:t>macroeconomics</a:t>
            </a:r>
            <a:r>
              <a:rPr lang="en-US" altLang="en-US" dirty="0"/>
              <a:t>  The branch of economics that examines the economic behavior of aggregates—income, employment, output, and so on—on a national scale</a:t>
            </a:r>
            <a:r>
              <a:rPr lang="en-US" altLang="en-US" dirty="0" smtClean="0"/>
              <a:t>.</a:t>
            </a:r>
          </a:p>
          <a:p>
            <a:pPr marL="256032" indent="-256032">
              <a:buClr>
                <a:srgbClr val="0070C0"/>
              </a:buClr>
              <a:buSzPct val="100000"/>
            </a:pPr>
            <a:r>
              <a:rPr lang="en-US" kern="0" dirty="0" smtClean="0"/>
              <a:t>EXEMPLE IN WORD/ WHITE BOARD</a:t>
            </a:r>
            <a:endParaRPr lang="en-US" kern="0" dirty="0"/>
          </a:p>
        </p:txBody>
      </p:sp>
    </p:spTree>
    <p:extLst>
      <p:ext uri="{BB962C8B-B14F-4D97-AF65-F5344CB8AC3E}">
        <p14:creationId xmlns:p14="http://schemas.microsoft.com/office/powerpoint/2010/main" val="21585548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Scope of Economics </a:t>
            </a:r>
            <a:r>
              <a:rPr lang="en-US" sz="2000" i="1" dirty="0"/>
              <a:t>(2 of 2)</a:t>
            </a:r>
          </a:p>
        </p:txBody>
      </p:sp>
      <p:sp>
        <p:nvSpPr>
          <p:cNvPr id="3" name="Content Placeholder 2"/>
          <p:cNvSpPr>
            <a:spLocks noGrp="1"/>
          </p:cNvSpPr>
          <p:nvPr>
            <p:ph idx="1"/>
          </p:nvPr>
        </p:nvSpPr>
        <p:spPr/>
        <p:txBody>
          <a:bodyPr/>
          <a:lstStyle/>
          <a:p>
            <a:pPr marL="0" indent="0">
              <a:buClr>
                <a:srgbClr val="0070C0"/>
              </a:buClr>
              <a:buSzPct val="100000"/>
              <a:buNone/>
            </a:pPr>
            <a:r>
              <a:rPr lang="en-US" altLang="en-US" b="1" dirty="0"/>
              <a:t>Microeconomics and Macroeconomics</a:t>
            </a:r>
          </a:p>
          <a:p>
            <a:pPr marL="256032" indent="-256032">
              <a:buClr>
                <a:srgbClr val="0070C0"/>
              </a:buClr>
              <a:buSzPct val="100000"/>
            </a:pPr>
            <a:r>
              <a:rPr lang="en-US" altLang="en-US" dirty="0"/>
              <a:t>Microeconomics looks at the individual unit—the household, the firm, the industry. It sees and examines the “trees.” </a:t>
            </a:r>
          </a:p>
          <a:p>
            <a:pPr marL="256032" indent="-256032">
              <a:buClr>
                <a:srgbClr val="0070C0"/>
              </a:buClr>
              <a:buSzPct val="100000"/>
            </a:pPr>
            <a:r>
              <a:rPr lang="en-US" altLang="en-US" dirty="0"/>
              <a:t>Macroeconomics looks at the whole, the aggregate. It sees and analyzes the “forest.”</a:t>
            </a:r>
            <a:endParaRPr lang="en-US" kern="0" dirty="0"/>
          </a:p>
        </p:txBody>
      </p:sp>
    </p:spTree>
    <p:extLst>
      <p:ext uri="{BB962C8B-B14F-4D97-AF65-F5344CB8AC3E}">
        <p14:creationId xmlns:p14="http://schemas.microsoft.com/office/powerpoint/2010/main" val="8259206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2000" b="1" dirty="0">
                <a:latin typeface="Arial" charset="0"/>
                <a:cs typeface="Arial" charset="0"/>
              </a:rPr>
              <a:t>TABLE 1.1  Examples of Microeconomic and Macroeconomic Concerns</a:t>
            </a:r>
            <a:r>
              <a:rPr lang="en-US" sz="2000" dirty="0">
                <a:latin typeface="Arial" charset="0"/>
              </a:rPr>
              <a:t/>
            </a:r>
            <a:br>
              <a:rPr lang="en-US" sz="2000" dirty="0">
                <a:latin typeface="Arial" charset="0"/>
              </a:rPr>
            </a:br>
            <a:endParaRPr lang="en-US" sz="2000" dirty="0"/>
          </a:p>
        </p:txBody>
      </p:sp>
      <p:graphicFrame>
        <p:nvGraphicFramePr>
          <p:cNvPr id="5" name="Group 162" descr="A table presents examples of microeconomic and macroeconomic concerns&#10;"/>
          <p:cNvGraphicFramePr>
            <a:graphicFrameLocks/>
          </p:cNvGraphicFramePr>
          <p:nvPr>
            <p:extLst>
              <p:ext uri="{D42A27DB-BD31-4B8C-83A1-F6EECF244321}">
                <p14:modId xmlns:p14="http://schemas.microsoft.com/office/powerpoint/2010/main" val="1633506976"/>
              </p:ext>
            </p:extLst>
          </p:nvPr>
        </p:nvGraphicFramePr>
        <p:xfrm>
          <a:off x="533400" y="1143000"/>
          <a:ext cx="8058150" cy="4921282"/>
        </p:xfrm>
        <a:graphic>
          <a:graphicData uri="http://schemas.openxmlformats.org/drawingml/2006/table">
            <a:tbl>
              <a:tblPr firstRow="1"/>
              <a:tblGrid>
                <a:gridCol w="1504950">
                  <a:extLst>
                    <a:ext uri="{9D8B030D-6E8A-4147-A177-3AD203B41FA5}">
                      <a16:colId xmlns:a16="http://schemas.microsoft.com/office/drawing/2014/main" xmlns="" val="20000"/>
                    </a:ext>
                  </a:extLst>
                </a:gridCol>
                <a:gridCol w="1524000">
                  <a:extLst>
                    <a:ext uri="{9D8B030D-6E8A-4147-A177-3AD203B41FA5}">
                      <a16:colId xmlns:a16="http://schemas.microsoft.com/office/drawing/2014/main" xmlns="" val="20001"/>
                    </a:ext>
                  </a:extLst>
                </a:gridCol>
                <a:gridCol w="1828800">
                  <a:extLst>
                    <a:ext uri="{9D8B030D-6E8A-4147-A177-3AD203B41FA5}">
                      <a16:colId xmlns:a16="http://schemas.microsoft.com/office/drawing/2014/main" xmlns="" val="20002"/>
                    </a:ext>
                  </a:extLst>
                </a:gridCol>
                <a:gridCol w="1491685">
                  <a:extLst>
                    <a:ext uri="{9D8B030D-6E8A-4147-A177-3AD203B41FA5}">
                      <a16:colId xmlns:a16="http://schemas.microsoft.com/office/drawing/2014/main" xmlns="" val="20003"/>
                    </a:ext>
                  </a:extLst>
                </a:gridCol>
                <a:gridCol w="1708715">
                  <a:extLst>
                    <a:ext uri="{9D8B030D-6E8A-4147-A177-3AD203B41FA5}">
                      <a16:colId xmlns:a16="http://schemas.microsoft.com/office/drawing/2014/main" xmlns="" val="20004"/>
                    </a:ext>
                  </a:extLst>
                </a:gridCol>
              </a:tblGrid>
              <a:tr h="512691">
                <a:tc>
                  <a:txBody>
                    <a:bodyPr/>
                    <a:lstStyle/>
                    <a:p>
                      <a:pPr marL="0" marR="0" lvl="0" indent="0" algn="l" defTabSz="914400" rtl="0" eaLnBrk="1" fontAlgn="base" latinLnBrk="0" hangingPunct="1">
                        <a:lnSpc>
                          <a:spcPct val="100000"/>
                        </a:lnSpc>
                        <a:spcBef>
                          <a:spcPct val="10000"/>
                        </a:spcBef>
                        <a:spcAft>
                          <a:spcPct val="10000"/>
                        </a:spcAft>
                        <a:buClrTx/>
                        <a:buSzTx/>
                        <a:buFontTx/>
                        <a:buNone/>
                        <a:tabLst/>
                      </a:pPr>
                      <a:r>
                        <a:rPr kumimoji="0" lang="en-US" sz="1400" b="1" i="0" u="none" strike="noStrike" cap="none" normalizeH="0" baseline="0" dirty="0">
                          <a:ln>
                            <a:noFill/>
                          </a:ln>
                          <a:solidFill>
                            <a:schemeClr val="tx1"/>
                          </a:solidFill>
                          <a:effectLst/>
                          <a:latin typeface="Arial" charset="0"/>
                          <a:cs typeface="Arial" charset="0"/>
                        </a:rPr>
                        <a:t>Division</a:t>
                      </a:r>
                      <a:br>
                        <a:rPr kumimoji="0" lang="en-US" sz="1400" b="1" i="0" u="none" strike="noStrike" cap="none" normalizeH="0" baseline="0" dirty="0">
                          <a:ln>
                            <a:noFill/>
                          </a:ln>
                          <a:solidFill>
                            <a:schemeClr val="tx1"/>
                          </a:solidFill>
                          <a:effectLst/>
                          <a:latin typeface="Arial" charset="0"/>
                          <a:cs typeface="Arial" charset="0"/>
                        </a:rPr>
                      </a:br>
                      <a:r>
                        <a:rPr kumimoji="0" lang="en-US" sz="1400" b="1" i="0" u="none" strike="noStrike" cap="none" normalizeH="0" baseline="0" dirty="0">
                          <a:ln>
                            <a:noFill/>
                          </a:ln>
                          <a:solidFill>
                            <a:schemeClr val="tx1"/>
                          </a:solidFill>
                          <a:effectLst/>
                          <a:latin typeface="Arial" charset="0"/>
                          <a:cs typeface="Arial" charset="0"/>
                        </a:rPr>
                        <a:t>of Economics</a:t>
                      </a:r>
                    </a:p>
                  </a:txBody>
                  <a:tcPr marR="0" marT="45723" marB="45723" horzOverflow="overflow">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cs typeface="Arial" charset="0"/>
                        </a:rPr>
                        <a:t>Production</a:t>
                      </a:r>
                      <a:endParaRPr kumimoji="0" lang="en-US" sz="1400" b="1" i="0" u="none" strike="noStrike" cap="none" normalizeH="0" baseline="0" dirty="0">
                        <a:ln>
                          <a:noFill/>
                        </a:ln>
                        <a:solidFill>
                          <a:schemeClr val="tx1"/>
                        </a:solidFill>
                        <a:effectLst/>
                        <a:latin typeface="Arial" charset="0"/>
                      </a:endParaRPr>
                    </a:p>
                  </a:txBody>
                  <a:tcPr marR="0" marT="45723" marB="45723"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cs typeface="Arial" charset="0"/>
                        </a:rPr>
                        <a:t>Prices</a:t>
                      </a:r>
                      <a:endParaRPr kumimoji="0" lang="en-US" sz="1400" b="1" i="0" u="none" strike="noStrike" cap="none" normalizeH="0" baseline="0" dirty="0">
                        <a:ln>
                          <a:noFill/>
                        </a:ln>
                        <a:solidFill>
                          <a:schemeClr val="tx1"/>
                        </a:solidFill>
                        <a:effectLst/>
                        <a:latin typeface="Arial" charset="0"/>
                      </a:endParaRPr>
                    </a:p>
                  </a:txBody>
                  <a:tcPr marR="0" marT="45723" marB="45723"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cs typeface="Arial" charset="0"/>
                        </a:rPr>
                        <a:t>Income</a:t>
                      </a:r>
                      <a:endParaRPr kumimoji="0" lang="en-US" sz="1400" b="1" i="0" u="none" strike="noStrike" cap="none" normalizeH="0" baseline="0" dirty="0">
                        <a:ln>
                          <a:noFill/>
                        </a:ln>
                        <a:solidFill>
                          <a:schemeClr val="tx1"/>
                        </a:solidFill>
                        <a:effectLst/>
                        <a:latin typeface="Arial" charset="0"/>
                      </a:endParaRPr>
                    </a:p>
                  </a:txBody>
                  <a:tcPr marR="0" marT="45723" marB="45723"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10000"/>
                        </a:spcBef>
                        <a:spcAft>
                          <a:spcPct val="10000"/>
                        </a:spcAft>
                        <a:buClrTx/>
                        <a:buSzTx/>
                        <a:buFontTx/>
                        <a:buNone/>
                        <a:tabLst/>
                      </a:pPr>
                      <a:r>
                        <a:rPr kumimoji="0" lang="en-US" sz="1400" b="1" i="0" u="none" strike="noStrike" cap="none" normalizeH="0" baseline="0" dirty="0">
                          <a:ln>
                            <a:noFill/>
                          </a:ln>
                          <a:solidFill>
                            <a:schemeClr val="tx1"/>
                          </a:solidFill>
                          <a:effectLst/>
                          <a:latin typeface="Arial" charset="0"/>
                          <a:cs typeface="Arial" charset="0"/>
                        </a:rPr>
                        <a:t/>
                      </a:r>
                      <a:br>
                        <a:rPr kumimoji="0" lang="en-US" sz="1400" b="1" i="0" u="none" strike="noStrike" cap="none" normalizeH="0" baseline="0" dirty="0">
                          <a:ln>
                            <a:noFill/>
                          </a:ln>
                          <a:solidFill>
                            <a:schemeClr val="tx1"/>
                          </a:solidFill>
                          <a:effectLst/>
                          <a:latin typeface="Arial" charset="0"/>
                          <a:cs typeface="Arial" charset="0"/>
                        </a:rPr>
                      </a:br>
                      <a:r>
                        <a:rPr kumimoji="0" lang="en-US" sz="1400" b="1" i="0" u="none" strike="noStrike" cap="none" normalizeH="0" baseline="0" dirty="0">
                          <a:ln>
                            <a:noFill/>
                          </a:ln>
                          <a:solidFill>
                            <a:schemeClr val="tx1"/>
                          </a:solidFill>
                          <a:effectLst/>
                          <a:latin typeface="Arial" charset="0"/>
                          <a:cs typeface="Arial" charset="0"/>
                        </a:rPr>
                        <a:t>Employment</a:t>
                      </a:r>
                    </a:p>
                  </a:txBody>
                  <a:tcPr marR="0" marT="45723" marB="45723" horzOverflow="overflow">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241266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Arial" charset="0"/>
                        </a:rPr>
                        <a:t>Microeconomics</a:t>
                      </a:r>
                    </a:p>
                  </a:txBody>
                  <a:tcPr marR="0" marT="45723" marB="45723" horzOverflow="overflow">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1" u="none" strike="noStrike" cap="none" normalizeH="0" baseline="0" dirty="0">
                          <a:ln>
                            <a:noFill/>
                          </a:ln>
                          <a:solidFill>
                            <a:schemeClr val="tx1"/>
                          </a:solidFill>
                          <a:effectLst/>
                          <a:latin typeface="Arial" charset="0"/>
                          <a:cs typeface="Arial" charset="0"/>
                        </a:rPr>
                        <a:t>Production/output in individual industries and businesses</a:t>
                      </a:r>
                      <a:endParaRPr kumimoji="0" lang="en-US" sz="1400" b="0" i="1"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Arial" charset="0"/>
                        </a:rPr>
                        <a:t>How much steel</a:t>
                      </a:r>
                      <a:endParaRPr kumimoji="0" lang="en-US" sz="1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Arial" charset="0"/>
                        </a:rPr>
                        <a:t>How much office space</a:t>
                      </a:r>
                      <a:endParaRPr kumimoji="0" lang="en-US" sz="1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Arial" charset="0"/>
                        </a:rPr>
                        <a:t>How many cars</a:t>
                      </a:r>
                      <a:endParaRPr kumimoji="0" lang="en-US" sz="1400" b="0" i="0" u="none" strike="noStrike" cap="none" normalizeH="0" baseline="0" dirty="0">
                        <a:ln>
                          <a:noFill/>
                        </a:ln>
                        <a:solidFill>
                          <a:schemeClr val="tx1"/>
                        </a:solidFill>
                        <a:effectLst/>
                        <a:latin typeface="Arial" charset="0"/>
                      </a:endParaRPr>
                    </a:p>
                  </a:txBody>
                  <a:tcPr marR="0" marT="45723" marB="45723"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1" u="none" strike="noStrike" cap="none" normalizeH="0" baseline="0" dirty="0">
                          <a:ln>
                            <a:noFill/>
                          </a:ln>
                          <a:solidFill>
                            <a:schemeClr val="tx1"/>
                          </a:solidFill>
                          <a:effectLst/>
                          <a:latin typeface="Arial" charset="0"/>
                          <a:cs typeface="Arial" charset="0"/>
                        </a:rPr>
                        <a:t>Prices of individual goods and services</a:t>
                      </a:r>
                      <a:endParaRPr kumimoji="0" lang="en-US" sz="1400" b="0" i="1"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Arial" charset="0"/>
                        </a:rPr>
                        <a:t>Price of medical care</a:t>
                      </a:r>
                      <a:endParaRPr kumimoji="0" lang="en-US" sz="1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Arial" charset="0"/>
                        </a:rPr>
                        <a:t>Price of gasoline</a:t>
                      </a:r>
                      <a:endParaRPr kumimoji="0" lang="en-US" sz="1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Arial" charset="0"/>
                        </a:rPr>
                        <a:t>Food prices</a:t>
                      </a:r>
                      <a:endParaRPr kumimoji="0" lang="en-US" sz="1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Arial" charset="0"/>
                        </a:rPr>
                        <a:t>Apartment rents</a:t>
                      </a:r>
                      <a:endParaRPr kumimoji="0" lang="en-US" sz="1400" b="0" i="0" u="none" strike="noStrike" cap="none" normalizeH="0" baseline="0" dirty="0">
                        <a:ln>
                          <a:noFill/>
                        </a:ln>
                        <a:solidFill>
                          <a:schemeClr val="tx1"/>
                        </a:solidFill>
                        <a:effectLst/>
                        <a:latin typeface="Arial" charset="0"/>
                      </a:endParaRPr>
                    </a:p>
                  </a:txBody>
                  <a:tcPr marR="0" marT="45723" marB="45723"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1" u="none" strike="noStrike" cap="none" normalizeH="0" baseline="0" dirty="0">
                          <a:ln>
                            <a:noFill/>
                          </a:ln>
                          <a:solidFill>
                            <a:schemeClr val="tx1"/>
                          </a:solidFill>
                          <a:effectLst/>
                          <a:latin typeface="Arial" charset="0"/>
                          <a:cs typeface="Arial" charset="0"/>
                        </a:rPr>
                        <a:t>Distribution of income and wealth</a:t>
                      </a:r>
                      <a:endParaRPr kumimoji="0" lang="en-US" sz="1400" b="0" i="1"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Arial" charset="0"/>
                        </a:rPr>
                        <a:t>Wages in the auto industry</a:t>
                      </a:r>
                      <a:endParaRPr kumimoji="0" lang="en-US" sz="1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Arial" charset="0"/>
                        </a:rPr>
                        <a:t>Minimum wage</a:t>
                      </a:r>
                      <a:endParaRPr kumimoji="0" lang="en-US" sz="1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Arial" charset="0"/>
                        </a:rPr>
                        <a:t>Executive salaries</a:t>
                      </a:r>
                      <a:endParaRPr kumimoji="0" lang="en-US" sz="1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Arial" charset="0"/>
                        </a:rPr>
                        <a:t>Poverty</a:t>
                      </a:r>
                      <a:endParaRPr kumimoji="0" lang="en-US" sz="1400" b="0" i="0" u="none" strike="noStrike" cap="none" normalizeH="0" baseline="0" dirty="0">
                        <a:ln>
                          <a:noFill/>
                        </a:ln>
                        <a:solidFill>
                          <a:schemeClr val="tx1"/>
                        </a:solidFill>
                        <a:effectLst/>
                        <a:latin typeface="Arial" charset="0"/>
                      </a:endParaRPr>
                    </a:p>
                  </a:txBody>
                  <a:tcPr marR="0" marT="45723" marB="45723"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1" u="none" strike="noStrike" cap="none" normalizeH="0" baseline="0" dirty="0">
                          <a:ln>
                            <a:noFill/>
                          </a:ln>
                          <a:solidFill>
                            <a:schemeClr val="tx1"/>
                          </a:solidFill>
                          <a:effectLst/>
                          <a:latin typeface="Arial" charset="0"/>
                          <a:cs typeface="Arial" charset="0"/>
                        </a:rPr>
                        <a:t>Employment by individual businesses and industries</a:t>
                      </a:r>
                      <a:endParaRPr kumimoji="0" lang="en-US" sz="1400" b="0" i="1"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Arial" charset="0"/>
                        </a:rPr>
                        <a:t>Jobs in the steel industry</a:t>
                      </a:r>
                      <a:endParaRPr kumimoji="0" lang="en-US" sz="1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Arial" charset="0"/>
                        </a:rPr>
                        <a:t>Number of employees in a firm</a:t>
                      </a:r>
                      <a:br>
                        <a:rPr kumimoji="0" lang="en-US" sz="1400" b="0" i="0" u="none" strike="noStrike" cap="none" normalizeH="0" baseline="0" dirty="0">
                          <a:ln>
                            <a:noFill/>
                          </a:ln>
                          <a:solidFill>
                            <a:schemeClr val="tx1"/>
                          </a:solidFill>
                          <a:effectLst/>
                          <a:latin typeface="Arial" charset="0"/>
                          <a:cs typeface="Arial" charset="0"/>
                        </a:rPr>
                      </a:br>
                      <a:r>
                        <a:rPr kumimoji="0" lang="en-US" sz="1400" b="0" i="0" u="none" strike="noStrike" cap="none" normalizeH="0" baseline="0" dirty="0">
                          <a:ln>
                            <a:noFill/>
                          </a:ln>
                          <a:solidFill>
                            <a:schemeClr val="tx1"/>
                          </a:solidFill>
                          <a:effectLst/>
                          <a:latin typeface="Arial" charset="0"/>
                          <a:cs typeface="Arial" charset="0"/>
                        </a:rPr>
                        <a:t>Number of accountants</a:t>
                      </a:r>
                      <a:endParaRPr kumimoji="0" lang="en-US" sz="1400" b="0" i="0" u="none" strike="noStrike" cap="none" normalizeH="0" baseline="0" dirty="0">
                        <a:ln>
                          <a:noFill/>
                        </a:ln>
                        <a:solidFill>
                          <a:schemeClr val="tx1"/>
                        </a:solidFill>
                        <a:effectLst/>
                        <a:latin typeface="Arial" charset="0"/>
                      </a:endParaRPr>
                    </a:p>
                  </a:txBody>
                  <a:tcPr marR="0" marT="45723" marB="45723" horzOverflow="overflow">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19904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Arial" charset="0"/>
                        </a:rPr>
                        <a:t>Macroeconomics</a:t>
                      </a:r>
                    </a:p>
                  </a:txBody>
                  <a:tcPr marR="0" marT="45723" marB="45723" horzOverflow="overflow">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a:ln>
                            <a:noFill/>
                          </a:ln>
                          <a:solidFill>
                            <a:schemeClr val="tx1"/>
                          </a:solidFill>
                          <a:effectLst/>
                          <a:latin typeface="Arial" charset="0"/>
                          <a:cs typeface="Arial" charset="0"/>
                        </a:rPr>
                        <a:t>National production/output</a:t>
                      </a:r>
                      <a:endParaRPr kumimoji="0" lang="en-US" sz="1400" b="0" i="1"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Arial" charset="0"/>
                        </a:rPr>
                        <a:t>Total industrial output</a:t>
                      </a:r>
                      <a:endParaRPr kumimoji="0" lang="en-US" sz="1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Arial" charset="0"/>
                        </a:rPr>
                        <a:t>Gross domestic product</a:t>
                      </a:r>
                      <a:endParaRPr kumimoji="0" lang="en-US" sz="1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Arial" charset="0"/>
                        </a:rPr>
                        <a:t>Growth of output</a:t>
                      </a:r>
                      <a:endParaRPr kumimoji="0" lang="en-US" sz="1400" b="0" i="0" u="none" strike="noStrike" cap="none" normalizeH="0" baseline="0" dirty="0">
                        <a:ln>
                          <a:noFill/>
                        </a:ln>
                        <a:solidFill>
                          <a:schemeClr val="tx1"/>
                        </a:solidFill>
                        <a:effectLst/>
                        <a:latin typeface="Arial" charset="0"/>
                      </a:endParaRPr>
                    </a:p>
                  </a:txBody>
                  <a:tcPr marR="0" marT="45723" marB="45723"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a:ln>
                            <a:noFill/>
                          </a:ln>
                          <a:solidFill>
                            <a:schemeClr val="tx1"/>
                          </a:solidFill>
                          <a:effectLst/>
                          <a:latin typeface="Arial" charset="0"/>
                          <a:cs typeface="Arial" charset="0"/>
                        </a:rPr>
                        <a:t>Aggregate price level</a:t>
                      </a:r>
                      <a:endParaRPr kumimoji="0" lang="en-US" sz="1400" b="0" i="1"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Arial" charset="0"/>
                        </a:rPr>
                        <a:t>Consumer prices</a:t>
                      </a:r>
                      <a:endParaRPr kumimoji="0" lang="en-US" sz="1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Arial" charset="0"/>
                        </a:rPr>
                        <a:t>Producer prices</a:t>
                      </a:r>
                      <a:endParaRPr kumimoji="0" lang="en-US" sz="1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Arial" charset="0"/>
                        </a:rPr>
                        <a:t>Rate of inflation</a:t>
                      </a:r>
                      <a:endParaRPr kumimoji="0" lang="en-US" sz="1400" b="0" i="0" u="none" strike="noStrike" cap="none" normalizeH="0" baseline="0" dirty="0">
                        <a:ln>
                          <a:noFill/>
                        </a:ln>
                        <a:solidFill>
                          <a:schemeClr val="tx1"/>
                        </a:solidFill>
                        <a:effectLst/>
                        <a:latin typeface="Arial" charset="0"/>
                      </a:endParaRPr>
                    </a:p>
                  </a:txBody>
                  <a:tcPr marR="0" marT="45723" marB="45723"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a:ln>
                            <a:noFill/>
                          </a:ln>
                          <a:solidFill>
                            <a:schemeClr val="tx1"/>
                          </a:solidFill>
                          <a:effectLst/>
                          <a:latin typeface="Arial" charset="0"/>
                          <a:cs typeface="Arial" charset="0"/>
                        </a:rPr>
                        <a:t>National income</a:t>
                      </a:r>
                      <a:endParaRPr kumimoji="0" lang="en-US" sz="1400" b="0" i="1"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Arial" charset="0"/>
                        </a:rPr>
                        <a:t>Total wages and salaries  </a:t>
                      </a:r>
                      <a:endParaRPr kumimoji="0" lang="en-US" sz="1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Arial" charset="0"/>
                        </a:rPr>
                        <a:t>Total corporate profits</a:t>
                      </a:r>
                      <a:endParaRPr kumimoji="0" lang="en-US" sz="1400" b="0" i="0" u="none" strike="noStrike" cap="none" normalizeH="0" baseline="0" dirty="0">
                        <a:ln>
                          <a:noFill/>
                        </a:ln>
                        <a:solidFill>
                          <a:schemeClr val="tx1"/>
                        </a:solidFill>
                        <a:effectLst/>
                        <a:latin typeface="Arial" charset="0"/>
                      </a:endParaRPr>
                    </a:p>
                  </a:txBody>
                  <a:tcPr marR="0" marT="45723" marB="45723"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a:ln>
                            <a:noFill/>
                          </a:ln>
                          <a:solidFill>
                            <a:schemeClr val="tx1"/>
                          </a:solidFill>
                          <a:effectLst/>
                          <a:latin typeface="Arial" charset="0"/>
                          <a:cs typeface="Arial" charset="0"/>
                        </a:rPr>
                        <a:t>Employment and unemployment in the economy</a:t>
                      </a:r>
                      <a:br>
                        <a:rPr kumimoji="0" lang="en-US" sz="1400" b="0" i="1" u="none" strike="noStrike" cap="none" normalizeH="0" baseline="0" dirty="0">
                          <a:ln>
                            <a:noFill/>
                          </a:ln>
                          <a:solidFill>
                            <a:schemeClr val="tx1"/>
                          </a:solidFill>
                          <a:effectLst/>
                          <a:latin typeface="Arial" charset="0"/>
                          <a:cs typeface="Arial" charset="0"/>
                        </a:rPr>
                      </a:br>
                      <a:r>
                        <a:rPr kumimoji="0" lang="en-US" sz="1400" b="0" i="0" u="none" strike="noStrike" cap="none" normalizeH="0" baseline="0" dirty="0">
                          <a:ln>
                            <a:noFill/>
                          </a:ln>
                          <a:solidFill>
                            <a:schemeClr val="tx1"/>
                          </a:solidFill>
                          <a:effectLst/>
                          <a:latin typeface="Arial" charset="0"/>
                          <a:cs typeface="Arial" charset="0"/>
                        </a:rPr>
                        <a:t>Total number of jobs</a:t>
                      </a:r>
                      <a:endParaRPr kumimoji="0" lang="en-US" sz="1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Arial" charset="0"/>
                        </a:rPr>
                        <a:t>Unemployment rate</a:t>
                      </a:r>
                      <a:endParaRPr kumimoji="0" lang="en-US" sz="1400" b="0" i="0" u="none" strike="noStrike" cap="none" normalizeH="0" baseline="0" dirty="0">
                        <a:ln>
                          <a:noFill/>
                        </a:ln>
                        <a:solidFill>
                          <a:schemeClr val="tx1"/>
                        </a:solidFill>
                        <a:effectLst/>
                        <a:latin typeface="Arial" charset="0"/>
                      </a:endParaRPr>
                    </a:p>
                  </a:txBody>
                  <a:tcPr marR="0" marT="45723" marB="45723" horzOverflow="overflow">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2640940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2000" b="1" dirty="0">
                <a:latin typeface="Arial" charset="0"/>
                <a:cs typeface="Arial" charset="0"/>
              </a:rPr>
              <a:t>TABLE 1.2  The Fields of Economics ( </a:t>
            </a:r>
            <a:r>
              <a:rPr lang="en-US" sz="2000" b="1" i="1" dirty="0">
                <a:latin typeface="Arial" charset="0"/>
                <a:cs typeface="Arial" charset="0"/>
              </a:rPr>
              <a:t>1 of 3</a:t>
            </a:r>
            <a:r>
              <a:rPr lang="en-US" sz="2000" b="1" dirty="0">
                <a:latin typeface="Arial" charset="0"/>
                <a:cs typeface="Arial" charset="0"/>
              </a:rPr>
              <a:t>)</a:t>
            </a:r>
            <a:br>
              <a:rPr lang="en-US" sz="2000" b="1" dirty="0">
                <a:latin typeface="Arial" charset="0"/>
                <a:cs typeface="Arial" charset="0"/>
              </a:rPr>
            </a:br>
            <a:endParaRPr lang="en-US" sz="2000" dirty="0"/>
          </a:p>
        </p:txBody>
      </p:sp>
      <p:graphicFrame>
        <p:nvGraphicFramePr>
          <p:cNvPr id="6" name="Group 108" descr="A table presents the fields of economics&#10;"/>
          <p:cNvGraphicFramePr>
            <a:graphicFrameLocks/>
          </p:cNvGraphicFramePr>
          <p:nvPr>
            <p:extLst>
              <p:ext uri="{D42A27DB-BD31-4B8C-83A1-F6EECF244321}">
                <p14:modId xmlns:p14="http://schemas.microsoft.com/office/powerpoint/2010/main" val="130103903"/>
              </p:ext>
            </p:extLst>
          </p:nvPr>
        </p:nvGraphicFramePr>
        <p:xfrm>
          <a:off x="395404" y="919163"/>
          <a:ext cx="8229600" cy="4567237"/>
        </p:xfrm>
        <a:graphic>
          <a:graphicData uri="http://schemas.openxmlformats.org/drawingml/2006/table">
            <a:tbl>
              <a:tblPr firstRow="1"/>
              <a:tblGrid>
                <a:gridCol w="3185996">
                  <a:extLst>
                    <a:ext uri="{9D8B030D-6E8A-4147-A177-3AD203B41FA5}">
                      <a16:colId xmlns:a16="http://schemas.microsoft.com/office/drawing/2014/main" xmlns="" val="20000"/>
                    </a:ext>
                  </a:extLst>
                </a:gridCol>
                <a:gridCol w="5043604">
                  <a:extLst>
                    <a:ext uri="{9D8B030D-6E8A-4147-A177-3AD203B41FA5}">
                      <a16:colId xmlns:a16="http://schemas.microsoft.com/office/drawing/2014/main" xmlns="" val="20001"/>
                    </a:ext>
                  </a:extLst>
                </a:gridCol>
              </a:tblGrid>
              <a:tr h="106203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a:ln>
                            <a:noFill/>
                          </a:ln>
                          <a:solidFill>
                            <a:schemeClr val="tx1"/>
                          </a:solidFill>
                          <a:effectLst/>
                          <a:latin typeface="Arial" charset="0"/>
                          <a:cs typeface="Arial" charset="0"/>
                        </a:rPr>
                        <a:t>Behavioral economics</a:t>
                      </a:r>
                    </a:p>
                  </a:txBody>
                  <a:tcPr marR="0" horzOverflow="overflow">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cap="none" normalizeH="0" baseline="0" dirty="0">
                          <a:ln>
                            <a:noFill/>
                          </a:ln>
                          <a:solidFill>
                            <a:schemeClr val="tx1"/>
                          </a:solidFill>
                          <a:effectLst/>
                          <a:latin typeface="Arial" charset="0"/>
                        </a:rPr>
                        <a:t>Do aggregate household savings increase when we automatically enroll people in savings programs and let them opt out as opposed to requiring them to sign up?</a:t>
                      </a:r>
                    </a:p>
                  </a:txBody>
                  <a:tcPr marR="0" horzOverflow="overflow">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xmlns="" val="10000"/>
                  </a:ext>
                </a:extLst>
              </a:tr>
              <a:tr h="609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a:ln>
                            <a:noFill/>
                          </a:ln>
                          <a:solidFill>
                            <a:schemeClr val="tx1"/>
                          </a:solidFill>
                          <a:effectLst/>
                          <a:latin typeface="Arial" charset="0"/>
                          <a:cs typeface="Arial" charset="0"/>
                        </a:rPr>
                        <a:t>Comparative economic systems</a:t>
                      </a:r>
                    </a:p>
                  </a:txBody>
                  <a:tcPr marR="0" horzOverflow="overflow">
                    <a:lnL w="12700" cap="flat" cmpd="sng" algn="ctr">
                      <a:no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How does the resource allocation process differ in market versus command and control systems?</a:t>
                      </a:r>
                    </a:p>
                  </a:txBody>
                  <a:tcPr marR="0" horzOverflow="overflow">
                    <a:lnL>
                      <a:noFill/>
                    </a:lnL>
                    <a:lnR w="12700" cap="flat" cmpd="sng" algn="ctr">
                      <a:no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xmlns="" val="10001"/>
                  </a:ext>
                </a:extLst>
              </a:tr>
              <a:tr h="838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a:ln>
                            <a:noFill/>
                          </a:ln>
                          <a:solidFill>
                            <a:schemeClr val="tx1"/>
                          </a:solidFill>
                          <a:effectLst/>
                          <a:latin typeface="Arial" charset="0"/>
                          <a:cs typeface="Arial" charset="0"/>
                        </a:rPr>
                        <a:t>Econometrics</a:t>
                      </a:r>
                    </a:p>
                  </a:txBody>
                  <a:tcPr marR="0" horzOverflow="overflow">
                    <a:lnL w="12700" cap="flat" cmpd="sng" algn="ctr">
                      <a:no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What inferences can we make based on conditional moment inequalities?</a:t>
                      </a:r>
                    </a:p>
                  </a:txBody>
                  <a:tcPr marR="0" horzOverflow="overflow">
                    <a:lnL>
                      <a:noFill/>
                    </a:lnL>
                    <a:lnR w="12700" cap="flat" cmpd="sng" algn="ctr">
                      <a:no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xmlns="" val="10002"/>
                  </a:ext>
                </a:extLst>
              </a:tr>
              <a:tr h="1066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a:ln>
                            <a:noFill/>
                          </a:ln>
                          <a:solidFill>
                            <a:schemeClr val="tx1"/>
                          </a:solidFill>
                          <a:effectLst/>
                          <a:latin typeface="Arial" charset="0"/>
                          <a:cs typeface="Arial" charset="0"/>
                        </a:rPr>
                        <a:t>Economic development</a:t>
                      </a:r>
                    </a:p>
                  </a:txBody>
                  <a:tcPr marR="0" horzOverflow="overflow">
                    <a:lnL w="12700" cap="flat" cmpd="sng" algn="ctr">
                      <a:no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Does increasing employment opportunities for girls in developing nations increase their educational achievements?</a:t>
                      </a:r>
                    </a:p>
                  </a:txBody>
                  <a:tcPr marR="0" horzOverflow="overflow">
                    <a:lnL>
                      <a:noFill/>
                    </a:lnL>
                    <a:lnR w="12700" cap="flat" cmpd="sng" algn="ctr">
                      <a:no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xmlns="" val="10003"/>
                  </a:ext>
                </a:extLst>
              </a:tr>
              <a:tr h="990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a:ln>
                            <a:noFill/>
                          </a:ln>
                          <a:solidFill>
                            <a:schemeClr val="tx1"/>
                          </a:solidFill>
                          <a:effectLst/>
                          <a:latin typeface="Arial" charset="0"/>
                          <a:cs typeface="Arial" charset="0"/>
                        </a:rPr>
                        <a:t>Economic history</a:t>
                      </a:r>
                    </a:p>
                  </a:txBody>
                  <a:tcPr marR="0" horzOverflow="overflow">
                    <a:lnL w="12700"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How did the growth of railroads and improvement in transportation more generally change the U.S. banking systems in the nineteenth century?</a:t>
                      </a:r>
                    </a:p>
                  </a:txBody>
                  <a:tcPr marR="0" horzOverflow="overflow">
                    <a:lnL>
                      <a:noFill/>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7261938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US" dirty="0"/>
              <a:t>Twelfth Edition, Global Edition </a:t>
            </a:r>
            <a:r>
              <a:rPr lang="en-US" i="1" dirty="0"/>
              <a:t>(2 of 2)</a:t>
            </a:r>
            <a:endParaRPr lang="en-US" dirty="0"/>
          </a:p>
        </p:txBody>
      </p:sp>
      <p:sp>
        <p:nvSpPr>
          <p:cNvPr id="4" name="Text Placeholder 3"/>
          <p:cNvSpPr>
            <a:spLocks noGrp="1"/>
          </p:cNvSpPr>
          <p:nvPr>
            <p:ph type="body" sz="quarter" idx="14"/>
          </p:nvPr>
        </p:nvSpPr>
        <p:spPr/>
        <p:txBody>
          <a:bodyPr/>
          <a:lstStyle/>
          <a:p>
            <a:r>
              <a:rPr lang="en-US" dirty="0"/>
              <a:t>Chapter 1</a:t>
            </a:r>
          </a:p>
        </p:txBody>
      </p:sp>
      <p:sp>
        <p:nvSpPr>
          <p:cNvPr id="5" name="Text Placeholder 4"/>
          <p:cNvSpPr>
            <a:spLocks noGrp="1"/>
          </p:cNvSpPr>
          <p:nvPr>
            <p:ph type="body" sz="quarter" idx="15"/>
          </p:nvPr>
        </p:nvSpPr>
        <p:spPr/>
        <p:txBody>
          <a:bodyPr/>
          <a:lstStyle/>
          <a:p>
            <a:r>
              <a:rPr lang="en-IN" dirty="0"/>
              <a:t>The Scope and Method of Economics</a:t>
            </a:r>
          </a:p>
        </p:txBody>
      </p:sp>
      <p:pic>
        <p:nvPicPr>
          <p:cNvPr id="8" name="Picture 7"/>
          <p:cNvPicPr>
            <a:picLocks noChangeAspect="1"/>
          </p:cNvPicPr>
          <p:nvPr/>
        </p:nvPicPr>
        <p:blipFill>
          <a:blip r:embed="rId3" cstate="print"/>
          <a:stretch>
            <a:fillRect/>
          </a:stretch>
        </p:blipFill>
        <p:spPr>
          <a:xfrm>
            <a:off x="381000" y="1524000"/>
            <a:ext cx="3763296" cy="4744390"/>
          </a:xfrm>
          <a:prstGeom prst="rect">
            <a:avLst/>
          </a:prstGeom>
        </p:spPr>
      </p:pic>
      <p:sp>
        <p:nvSpPr>
          <p:cNvPr id="9" name="Title 1"/>
          <p:cNvSpPr>
            <a:spLocks noGrp="1"/>
          </p:cNvSpPr>
          <p:nvPr>
            <p:ph type="title"/>
          </p:nvPr>
        </p:nvSpPr>
        <p:spPr>
          <a:xfrm>
            <a:off x="457200" y="215372"/>
            <a:ext cx="8229600" cy="622828"/>
          </a:xfrm>
        </p:spPr>
        <p:txBody>
          <a:bodyPr>
            <a:normAutofit/>
          </a:bodyPr>
          <a:lstStyle/>
          <a:p>
            <a:r>
              <a:rPr lang="en-US" dirty="0"/>
              <a:t>Principles of Microeconomics</a:t>
            </a:r>
          </a:p>
        </p:txBody>
      </p:sp>
    </p:spTree>
    <p:extLst>
      <p:ext uri="{BB962C8B-B14F-4D97-AF65-F5344CB8AC3E}">
        <p14:creationId xmlns:p14="http://schemas.microsoft.com/office/powerpoint/2010/main" val="10822163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2000" b="1" dirty="0">
                <a:latin typeface="Arial" charset="0"/>
                <a:cs typeface="Arial" charset="0"/>
              </a:rPr>
              <a:t>TABLE 1.2  The Fields of Economics (</a:t>
            </a:r>
            <a:r>
              <a:rPr lang="en-US" sz="2000" b="1" i="1" dirty="0">
                <a:latin typeface="Arial" charset="0"/>
                <a:cs typeface="Arial" charset="0"/>
              </a:rPr>
              <a:t>cont’d 2 of 3</a:t>
            </a:r>
            <a:r>
              <a:rPr lang="en-US" sz="2000" b="1" dirty="0">
                <a:latin typeface="Arial" charset="0"/>
                <a:cs typeface="Arial" charset="0"/>
              </a:rPr>
              <a:t>)</a:t>
            </a:r>
            <a:br>
              <a:rPr lang="en-US" sz="2000" b="1" dirty="0">
                <a:latin typeface="Arial" charset="0"/>
                <a:cs typeface="Arial" charset="0"/>
              </a:rPr>
            </a:br>
            <a:endParaRPr lang="en-US" sz="2000" dirty="0"/>
          </a:p>
        </p:txBody>
      </p:sp>
      <p:graphicFrame>
        <p:nvGraphicFramePr>
          <p:cNvPr id="8" name="Group 60" descr="A table presents the fields of economics&#10;"/>
          <p:cNvGraphicFramePr>
            <a:graphicFrameLocks/>
          </p:cNvGraphicFramePr>
          <p:nvPr>
            <p:extLst>
              <p:ext uri="{D42A27DB-BD31-4B8C-83A1-F6EECF244321}">
                <p14:modId xmlns:p14="http://schemas.microsoft.com/office/powerpoint/2010/main" val="1288976708"/>
              </p:ext>
            </p:extLst>
          </p:nvPr>
        </p:nvGraphicFramePr>
        <p:xfrm>
          <a:off x="457200" y="1043297"/>
          <a:ext cx="8229600" cy="4214503"/>
        </p:xfrm>
        <a:graphic>
          <a:graphicData uri="http://schemas.openxmlformats.org/drawingml/2006/table">
            <a:tbl>
              <a:tblPr firstRow="1"/>
              <a:tblGrid>
                <a:gridCol w="3200400">
                  <a:extLst>
                    <a:ext uri="{9D8B030D-6E8A-4147-A177-3AD203B41FA5}">
                      <a16:colId xmlns:a16="http://schemas.microsoft.com/office/drawing/2014/main" xmlns="" val="20000"/>
                    </a:ext>
                  </a:extLst>
                </a:gridCol>
                <a:gridCol w="5029200">
                  <a:extLst>
                    <a:ext uri="{9D8B030D-6E8A-4147-A177-3AD203B41FA5}">
                      <a16:colId xmlns:a16="http://schemas.microsoft.com/office/drawing/2014/main" xmlns="" val="20001"/>
                    </a:ext>
                  </a:extLst>
                </a:gridCol>
              </a:tblGrid>
              <a:tr h="881944">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1" u="none" strike="noStrike" cap="none" normalizeH="0" baseline="0" dirty="0">
                          <a:ln>
                            <a:noFill/>
                          </a:ln>
                          <a:solidFill>
                            <a:schemeClr val="tx1"/>
                          </a:solidFill>
                          <a:effectLst/>
                          <a:latin typeface="Arial" charset="0"/>
                          <a:cs typeface="Arial" charset="0"/>
                        </a:rPr>
                        <a:t>Environmental economics</a:t>
                      </a:r>
                    </a:p>
                  </a:txBody>
                  <a:tcPr marR="0" marT="45712" marB="45712" horzOverflow="overflow">
                    <a:lnL cap="flat">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cap="none" normalizeH="0" baseline="0" dirty="0">
                          <a:ln>
                            <a:noFill/>
                          </a:ln>
                          <a:solidFill>
                            <a:schemeClr val="tx1"/>
                          </a:solidFill>
                          <a:effectLst/>
                          <a:latin typeface="Arial" charset="0"/>
                        </a:rPr>
                        <a:t>What effect would a tax on carbon have on emissions? Is a tax better or worse than rules?</a:t>
                      </a:r>
                    </a:p>
                  </a:txBody>
                  <a:tcPr marR="0" marT="45712" marB="45712"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xmlns="" val="10000"/>
                  </a:ext>
                </a:extLst>
              </a:tr>
              <a:tr h="91440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1" u="none" strike="noStrike" cap="none" normalizeH="0" baseline="0" dirty="0">
                          <a:ln>
                            <a:noFill/>
                          </a:ln>
                          <a:solidFill>
                            <a:schemeClr val="tx1"/>
                          </a:solidFill>
                          <a:effectLst/>
                          <a:latin typeface="Arial" charset="0"/>
                          <a:cs typeface="Arial" charset="0"/>
                        </a:rPr>
                        <a:t>Finance</a:t>
                      </a:r>
                    </a:p>
                  </a:txBody>
                  <a:tcPr marR="0" marT="45712" marB="45712" horzOverflow="overflow">
                    <a:lnL cap="flat">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cap="none" normalizeH="0" baseline="0" dirty="0">
                          <a:ln>
                            <a:noFill/>
                          </a:ln>
                          <a:solidFill>
                            <a:schemeClr val="tx1"/>
                          </a:solidFill>
                          <a:effectLst/>
                          <a:latin typeface="Arial" charset="0"/>
                        </a:rPr>
                        <a:t>Is high frequency trading socially beneficial?</a:t>
                      </a:r>
                    </a:p>
                  </a:txBody>
                  <a:tcPr marR="0" marT="45712" marB="45712"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xmlns="" val="10001"/>
                  </a:ext>
                </a:extLst>
              </a:tr>
              <a:tr h="990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a:ln>
                            <a:noFill/>
                          </a:ln>
                          <a:solidFill>
                            <a:schemeClr val="tx1"/>
                          </a:solidFill>
                          <a:effectLst/>
                          <a:latin typeface="Arial" charset="0"/>
                          <a:cs typeface="Arial" charset="0"/>
                        </a:rPr>
                        <a:t>Health economics</a:t>
                      </a:r>
                    </a:p>
                  </a:txBody>
                  <a:tcPr marR="0" marT="45712" marB="45712" horzOverflow="overflow">
                    <a:lnL cap="flat">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Do co-pays by patients change the choice and use of medicines by insured patients?</a:t>
                      </a:r>
                    </a:p>
                  </a:txBody>
                  <a:tcPr marR="0" marT="45712" marB="45712"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xmlns="" val="10002"/>
                  </a:ext>
                </a:extLst>
              </a:tr>
              <a:tr h="838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a:ln>
                            <a:noFill/>
                          </a:ln>
                          <a:solidFill>
                            <a:schemeClr val="tx1"/>
                          </a:solidFill>
                          <a:effectLst/>
                          <a:latin typeface="Arial" charset="0"/>
                          <a:cs typeface="Arial" charset="0"/>
                        </a:rPr>
                        <a:t>The history of economic thought</a:t>
                      </a:r>
                    </a:p>
                  </a:txBody>
                  <a:tcPr marR="0" marT="45712" marB="45712" horzOverflow="overflow">
                    <a:lnL cap="flat">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How did Aristotle think about just prices?</a:t>
                      </a:r>
                    </a:p>
                  </a:txBody>
                  <a:tcPr marR="0" marT="45712" marB="45712"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xmlns="" val="10003"/>
                  </a:ext>
                </a:extLst>
              </a:tr>
              <a:tr h="58935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a:ln>
                            <a:noFill/>
                          </a:ln>
                          <a:solidFill>
                            <a:schemeClr val="tx1"/>
                          </a:solidFill>
                          <a:effectLst/>
                          <a:latin typeface="Arial" charset="0"/>
                          <a:cs typeface="Arial" charset="0"/>
                        </a:rPr>
                        <a:t>Industrial organization</a:t>
                      </a:r>
                    </a:p>
                  </a:txBody>
                  <a:tcPr marR="0" marT="45712" marB="45712" horzOverflow="overflow">
                    <a:lnL cap="flat">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How do we explain price wars in the airline industry</a:t>
                      </a:r>
                    </a:p>
                  </a:txBody>
                  <a:tcPr marR="0" marT="45712" marB="45712"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36523209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2000" b="1" dirty="0">
                <a:latin typeface="Arial" charset="0"/>
                <a:cs typeface="Arial" charset="0"/>
              </a:rPr>
              <a:t>TABLE 1.2  The Fields of Economics (</a:t>
            </a:r>
            <a:r>
              <a:rPr lang="en-US" sz="2000" b="1" i="1" dirty="0">
                <a:latin typeface="Arial" charset="0"/>
                <a:cs typeface="Arial" charset="0"/>
              </a:rPr>
              <a:t>cont’d 3 of 3</a:t>
            </a:r>
            <a:r>
              <a:rPr lang="en-US" sz="2000" b="1" dirty="0">
                <a:latin typeface="Arial" charset="0"/>
                <a:cs typeface="Arial" charset="0"/>
              </a:rPr>
              <a:t>)</a:t>
            </a:r>
            <a:br>
              <a:rPr lang="en-US" sz="2000" b="1" dirty="0">
                <a:latin typeface="Arial" charset="0"/>
                <a:cs typeface="Arial" charset="0"/>
              </a:rPr>
            </a:br>
            <a:endParaRPr lang="en-US" sz="2000" dirty="0"/>
          </a:p>
        </p:txBody>
      </p:sp>
      <p:graphicFrame>
        <p:nvGraphicFramePr>
          <p:cNvPr id="8" name="Group 60" descr="A table presents the fields of economics&#10;"/>
          <p:cNvGraphicFramePr>
            <a:graphicFrameLocks/>
          </p:cNvGraphicFramePr>
          <p:nvPr>
            <p:extLst>
              <p:ext uri="{D42A27DB-BD31-4B8C-83A1-F6EECF244321}">
                <p14:modId xmlns:p14="http://schemas.microsoft.com/office/powerpoint/2010/main" val="4146481610"/>
              </p:ext>
            </p:extLst>
          </p:nvPr>
        </p:nvGraphicFramePr>
        <p:xfrm>
          <a:off x="381000" y="762510"/>
          <a:ext cx="8229600" cy="4723890"/>
        </p:xfrm>
        <a:graphic>
          <a:graphicData uri="http://schemas.openxmlformats.org/drawingml/2006/table">
            <a:tbl>
              <a:tblPr firstRow="1"/>
              <a:tblGrid>
                <a:gridCol w="2971800">
                  <a:extLst>
                    <a:ext uri="{9D8B030D-6E8A-4147-A177-3AD203B41FA5}">
                      <a16:colId xmlns:a16="http://schemas.microsoft.com/office/drawing/2014/main" xmlns="" val="20000"/>
                    </a:ext>
                  </a:extLst>
                </a:gridCol>
                <a:gridCol w="5257800">
                  <a:extLst>
                    <a:ext uri="{9D8B030D-6E8A-4147-A177-3AD203B41FA5}">
                      <a16:colId xmlns:a16="http://schemas.microsoft.com/office/drawing/2014/main" xmlns="" val="20001"/>
                    </a:ext>
                  </a:extLst>
                </a:gridCol>
              </a:tblGrid>
              <a:tr h="944778">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1" u="none" strike="noStrike" cap="none" normalizeH="0" baseline="0" dirty="0">
                          <a:ln>
                            <a:noFill/>
                          </a:ln>
                          <a:solidFill>
                            <a:schemeClr val="tx1"/>
                          </a:solidFill>
                          <a:effectLst/>
                          <a:latin typeface="Arial" charset="0"/>
                          <a:cs typeface="Arial" charset="0"/>
                        </a:rPr>
                        <a:t>International economics</a:t>
                      </a:r>
                    </a:p>
                  </a:txBody>
                  <a:tcPr marR="0" marT="45711" marB="45711"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cap="none" normalizeH="0" baseline="0" dirty="0">
                          <a:ln>
                            <a:noFill/>
                          </a:ln>
                          <a:solidFill>
                            <a:schemeClr val="tx1"/>
                          </a:solidFill>
                          <a:effectLst/>
                          <a:latin typeface="Arial" charset="0"/>
                        </a:rPr>
                        <a:t>What are the benefits and costs of free trade? Does concern about the environment change our views of free trade?</a:t>
                      </a:r>
                    </a:p>
                  </a:txBody>
                  <a:tcPr marR="0" marT="45711" marB="45711"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xmlns="" val="10000"/>
                  </a:ext>
                </a:extLst>
              </a:tr>
              <a:tr h="944778">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1" u="none" strike="noStrike" cap="none" normalizeH="0" baseline="0" dirty="0">
                          <a:ln>
                            <a:noFill/>
                          </a:ln>
                          <a:solidFill>
                            <a:schemeClr val="tx1"/>
                          </a:solidFill>
                          <a:effectLst/>
                          <a:latin typeface="Arial" charset="0"/>
                          <a:cs typeface="Arial" charset="0"/>
                        </a:rPr>
                        <a:t>Labor economics</a:t>
                      </a:r>
                    </a:p>
                  </a:txBody>
                  <a:tcPr marR="0" marT="45711" marB="45711"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cap="none" normalizeH="0" baseline="0" dirty="0">
                          <a:ln>
                            <a:noFill/>
                          </a:ln>
                          <a:solidFill>
                            <a:schemeClr val="tx1"/>
                          </a:solidFill>
                          <a:effectLst/>
                          <a:latin typeface="Arial" charset="0"/>
                        </a:rPr>
                        <a:t>Will increasing the minimum wage decrease employment opportunities?</a:t>
                      </a:r>
                    </a:p>
                  </a:txBody>
                  <a:tcPr marR="0" marT="45711" marB="45711"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xmlns="" val="10001"/>
                  </a:ext>
                </a:extLst>
              </a:tr>
              <a:tr h="94477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a:ln>
                            <a:noFill/>
                          </a:ln>
                          <a:solidFill>
                            <a:schemeClr val="tx1"/>
                          </a:solidFill>
                          <a:effectLst/>
                          <a:latin typeface="Arial" charset="0"/>
                          <a:cs typeface="Arial" charset="0"/>
                        </a:rPr>
                        <a:t>Law and economics</a:t>
                      </a:r>
                    </a:p>
                  </a:txBody>
                  <a:tcPr marR="0" marT="45711" marB="45711"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Does the current U.S. patent law increase or decrease the rate of innovation?</a:t>
                      </a:r>
                    </a:p>
                  </a:txBody>
                  <a:tcPr marR="0" marT="45711" marB="45711"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xmlns="" val="10002"/>
                  </a:ext>
                </a:extLst>
              </a:tr>
              <a:tr h="115811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a:ln>
                            <a:noFill/>
                          </a:ln>
                          <a:solidFill>
                            <a:schemeClr val="tx1"/>
                          </a:solidFill>
                          <a:effectLst/>
                          <a:latin typeface="Arial" charset="0"/>
                          <a:cs typeface="Arial" charset="0"/>
                        </a:rPr>
                        <a:t>Public economics</a:t>
                      </a:r>
                    </a:p>
                  </a:txBody>
                  <a:tcPr marR="0" marT="45711" marB="45711"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Why is corruption more widespread in some countries than in others?</a:t>
                      </a:r>
                    </a:p>
                  </a:txBody>
                  <a:tcPr marR="0" marT="45711" marB="45711"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xmlns="" val="10003"/>
                  </a:ext>
                </a:extLst>
              </a:tr>
              <a:tr h="73143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a:ln>
                            <a:noFill/>
                          </a:ln>
                          <a:solidFill>
                            <a:schemeClr val="tx1"/>
                          </a:solidFill>
                          <a:effectLst/>
                          <a:latin typeface="Arial" charset="0"/>
                          <a:cs typeface="Arial" charset="0"/>
                        </a:rPr>
                        <a:t>Urban and regional economics</a:t>
                      </a:r>
                    </a:p>
                  </a:txBody>
                  <a:tcPr marR="0" marT="45711" marB="45711" horzOverflow="overflow">
                    <a:lnL cap="flat">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Do enterprise zones improve employment opportunities in central cities?</a:t>
                      </a:r>
                    </a:p>
                  </a:txBody>
                  <a:tcPr marR="0" marT="45711" marB="45711"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492015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Method of Economics</a:t>
            </a:r>
          </a:p>
        </p:txBody>
      </p:sp>
      <p:sp>
        <p:nvSpPr>
          <p:cNvPr id="3" name="Content Placeholder 2"/>
          <p:cNvSpPr>
            <a:spLocks noGrp="1"/>
          </p:cNvSpPr>
          <p:nvPr>
            <p:ph idx="1"/>
          </p:nvPr>
        </p:nvSpPr>
        <p:spPr/>
        <p:txBody>
          <a:bodyPr/>
          <a:lstStyle/>
          <a:p>
            <a:pPr marL="256032" indent="-256032">
              <a:buClr>
                <a:srgbClr val="0070C0"/>
              </a:buClr>
              <a:buSzPct val="100000"/>
            </a:pPr>
            <a:r>
              <a:rPr lang="en-US" altLang="en-US" dirty="0"/>
              <a:t>Economics deals with two kinds of questions: positive and normative.</a:t>
            </a:r>
          </a:p>
          <a:p>
            <a:pPr marL="256032" indent="-256032">
              <a:buClr>
                <a:srgbClr val="0070C0"/>
              </a:buClr>
              <a:buSzPct val="100000"/>
            </a:pPr>
            <a:r>
              <a:rPr lang="en-US" altLang="en-US" b="1" dirty="0"/>
              <a:t>positive economics  </a:t>
            </a:r>
            <a:r>
              <a:rPr lang="en-US" altLang="en-US" dirty="0"/>
              <a:t>An approach to economics that seeks to understand behavior and the operation of systems without making judgments. It describes what exists and how it works. </a:t>
            </a:r>
          </a:p>
          <a:p>
            <a:pPr marL="256032" indent="-256032">
              <a:buClr>
                <a:srgbClr val="0070C0"/>
              </a:buClr>
              <a:buSzPct val="100000"/>
            </a:pPr>
            <a:r>
              <a:rPr lang="en-US" altLang="en-US" b="1" dirty="0"/>
              <a:t>normative economics  </a:t>
            </a:r>
            <a:r>
              <a:rPr lang="en-US" altLang="en-US" dirty="0"/>
              <a:t>An approach to economics that analyzes outcomes of economic behavior, evaluates them as good or bad, and may prescribe courses of action. Also called </a:t>
            </a:r>
            <a:r>
              <a:rPr lang="en-US" altLang="en-US" i="1" dirty="0"/>
              <a:t>policy economics</a:t>
            </a:r>
            <a:r>
              <a:rPr lang="en-US" altLang="en-US" dirty="0" smtClean="0"/>
              <a:t>.</a:t>
            </a:r>
            <a:r>
              <a:rPr lang="en-US" sz="2000" b="1" dirty="0"/>
              <a:t> The normative statement should include some value judgment or "what should be</a:t>
            </a:r>
            <a:r>
              <a:rPr lang="en-US" sz="2000" b="1" dirty="0" smtClean="0"/>
              <a:t>".</a:t>
            </a:r>
          </a:p>
          <a:p>
            <a:pPr marL="256032" indent="-256032">
              <a:buClr>
                <a:srgbClr val="0070C0"/>
              </a:buClr>
              <a:buSzPct val="100000"/>
            </a:pPr>
            <a:r>
              <a:rPr lang="en-US" sz="2000" b="1" kern="0" dirty="0" smtClean="0"/>
              <a:t>EXAMPLE/ WORD- WHITE BOARD</a:t>
            </a:r>
            <a:endParaRPr lang="en-US" sz="2000" kern="0" dirty="0"/>
          </a:p>
        </p:txBody>
      </p:sp>
    </p:spTree>
    <p:extLst>
      <p:ext uri="{BB962C8B-B14F-4D97-AF65-F5344CB8AC3E}">
        <p14:creationId xmlns:p14="http://schemas.microsoft.com/office/powerpoint/2010/main" val="20851050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3"/>
          </p:nvPr>
        </p:nvSpPr>
        <p:spPr/>
        <p:txBody>
          <a:bodyPr/>
          <a:lstStyle/>
          <a:p>
            <a:endParaRPr lang="en-US"/>
          </a:p>
        </p:txBody>
      </p:sp>
      <p:sp>
        <p:nvSpPr>
          <p:cNvPr id="4" name="Content Placeholder 3"/>
          <p:cNvSpPr>
            <a:spLocks noGrp="1"/>
          </p:cNvSpPr>
          <p:nvPr>
            <p:ph sz="quarter" idx="14"/>
          </p:nvPr>
        </p:nvSpPr>
        <p:spPr/>
        <p:txBody>
          <a:bodyPr/>
          <a:lstStyle/>
          <a:p>
            <a:r>
              <a:rPr lang="en-US" b="1" dirty="0"/>
              <a:t>Descriptive economics involves the compilation of data that describe economic phenomena and facts.  Economic theory involves a statement or a set of related statements about cause and effect (action and reaction).</a:t>
            </a:r>
            <a:endParaRPr lang="en-US" dirty="0"/>
          </a:p>
          <a:p>
            <a:endParaRPr lang="en-US" dirty="0"/>
          </a:p>
        </p:txBody>
      </p:sp>
    </p:spTree>
    <p:extLst>
      <p:ext uri="{BB962C8B-B14F-4D97-AF65-F5344CB8AC3E}">
        <p14:creationId xmlns:p14="http://schemas.microsoft.com/office/powerpoint/2010/main" val="4213893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Theories and Models </a:t>
            </a:r>
            <a:r>
              <a:rPr lang="en-US" sz="2000" i="1" dirty="0"/>
              <a:t>(1 of 5)</a:t>
            </a:r>
          </a:p>
        </p:txBody>
      </p:sp>
      <p:sp>
        <p:nvSpPr>
          <p:cNvPr id="3" name="Content Placeholder 2"/>
          <p:cNvSpPr>
            <a:spLocks noGrp="1"/>
          </p:cNvSpPr>
          <p:nvPr>
            <p:ph idx="1"/>
          </p:nvPr>
        </p:nvSpPr>
        <p:spPr/>
        <p:txBody>
          <a:bodyPr/>
          <a:lstStyle/>
          <a:p>
            <a:pPr marL="256032" indent="-256032">
              <a:buClr>
                <a:srgbClr val="0070C0"/>
              </a:buClr>
              <a:buSzPct val="100000"/>
            </a:pPr>
            <a:r>
              <a:rPr lang="en-US" altLang="en-US" b="1" dirty="0"/>
              <a:t>model </a:t>
            </a:r>
            <a:r>
              <a:rPr lang="en-US" altLang="en-US" dirty="0"/>
              <a:t> A formal statement of a theory, usually a mathematical statement of a presumed relationship between two or more variables.</a:t>
            </a:r>
          </a:p>
          <a:p>
            <a:pPr marL="256032" indent="-256032">
              <a:buClr>
                <a:srgbClr val="0070C0"/>
              </a:buClr>
              <a:buSzPct val="100000"/>
            </a:pPr>
            <a:r>
              <a:rPr lang="en-US" altLang="en-US" b="1" dirty="0"/>
              <a:t>variable </a:t>
            </a:r>
            <a:r>
              <a:rPr lang="en-US" altLang="en-US" dirty="0"/>
              <a:t> A measure that can change from time to time or from observation to observation.</a:t>
            </a:r>
          </a:p>
          <a:p>
            <a:pPr marL="256032" indent="-256032">
              <a:buClr>
                <a:srgbClr val="0070C0"/>
              </a:buClr>
              <a:buSzPct val="100000"/>
            </a:pPr>
            <a:r>
              <a:rPr lang="en-US" altLang="en-US" b="1" dirty="0"/>
              <a:t>Ockham’s razor  </a:t>
            </a:r>
            <a:r>
              <a:rPr lang="en-US" altLang="en-US" dirty="0"/>
              <a:t>The principle that irrelevant detail should be cut away. </a:t>
            </a:r>
            <a:r>
              <a:rPr lang="en-US" sz="2000" dirty="0" smtClean="0"/>
              <a:t>Assume </a:t>
            </a:r>
            <a:r>
              <a:rPr lang="en-US" sz="2000" dirty="0"/>
              <a:t>that the research team of a major company is building a model of consumer demand that contains approximately 250 variables. Can you think of a principle that might be violated here that was discussed in chapter 1? </a:t>
            </a:r>
            <a:r>
              <a:rPr lang="en-US" sz="2000" dirty="0" err="1" smtClean="0"/>
              <a:t>Explain.</a:t>
            </a:r>
            <a:r>
              <a:rPr lang="en-US" sz="1200" b="1" dirty="0" err="1" smtClean="0"/>
              <a:t>The</a:t>
            </a:r>
            <a:r>
              <a:rPr lang="en-US" sz="1200" b="1" dirty="0" smtClean="0"/>
              <a:t> </a:t>
            </a:r>
            <a:r>
              <a:rPr lang="en-US" sz="1200" b="1" dirty="0"/>
              <a:t>principle that is probably being violated is Ockham’s Razor. This is the idea that irrelevant data should be cut away.  With 250 variables it is very likely that many of them are unnecessary and will only make the model more complicated.</a:t>
            </a:r>
            <a:endParaRPr lang="en-US" sz="1200" dirty="0"/>
          </a:p>
          <a:p>
            <a:pPr marL="256032" indent="-256032">
              <a:buClr>
                <a:srgbClr val="0070C0"/>
              </a:buClr>
              <a:buSzPct val="100000"/>
            </a:pPr>
            <a:endParaRPr lang="en-US" sz="2000" kern="0" dirty="0"/>
          </a:p>
        </p:txBody>
      </p:sp>
    </p:spTree>
    <p:extLst>
      <p:ext uri="{BB962C8B-B14F-4D97-AF65-F5344CB8AC3E}">
        <p14:creationId xmlns:p14="http://schemas.microsoft.com/office/powerpoint/2010/main" val="23047564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Theories and Models </a:t>
            </a:r>
            <a:r>
              <a:rPr lang="en-US" sz="2000" i="1" dirty="0"/>
              <a:t>( 2 of 5)</a:t>
            </a:r>
          </a:p>
        </p:txBody>
      </p:sp>
      <p:sp>
        <p:nvSpPr>
          <p:cNvPr id="3" name="Content Placeholder 2"/>
          <p:cNvSpPr>
            <a:spLocks noGrp="1"/>
          </p:cNvSpPr>
          <p:nvPr>
            <p:ph idx="1"/>
          </p:nvPr>
        </p:nvSpPr>
        <p:spPr/>
        <p:txBody>
          <a:bodyPr/>
          <a:lstStyle/>
          <a:p>
            <a:pPr marL="0" indent="0">
              <a:buClr>
                <a:srgbClr val="0070C0"/>
              </a:buClr>
              <a:buSzPct val="100000"/>
              <a:buNone/>
            </a:pPr>
            <a:r>
              <a:rPr lang="en-US" altLang="en-US" b="1" dirty="0"/>
              <a:t>All Else Equal</a:t>
            </a:r>
          </a:p>
          <a:p>
            <a:pPr marL="256032" indent="-256032">
              <a:buClr>
                <a:srgbClr val="0070C0"/>
              </a:buClr>
              <a:buSzPct val="100000"/>
            </a:pPr>
            <a:r>
              <a:rPr lang="en-US" altLang="en-US" b="1" i="1" dirty="0"/>
              <a:t>ceteris paribus</a:t>
            </a:r>
            <a:r>
              <a:rPr lang="en-US" altLang="en-US" b="1" dirty="0"/>
              <a:t>, or all else equal  </a:t>
            </a:r>
            <a:r>
              <a:rPr lang="en-US" altLang="en-US" dirty="0"/>
              <a:t>A device used to analyze the relationship between two variables while the values of other variables are held unchanged.</a:t>
            </a:r>
          </a:p>
          <a:p>
            <a:pPr marL="256032" indent="-256032">
              <a:buClr>
                <a:srgbClr val="0070C0"/>
              </a:buClr>
              <a:buSzPct val="100000"/>
            </a:pPr>
            <a:r>
              <a:rPr lang="en-US" altLang="en-US" dirty="0"/>
              <a:t>Using the device of </a:t>
            </a:r>
            <a:r>
              <a:rPr lang="en-US" altLang="en-US" i="1" dirty="0"/>
              <a:t>ceteris paribus </a:t>
            </a:r>
            <a:r>
              <a:rPr lang="en-US" altLang="en-US" dirty="0"/>
              <a:t>is one part of the process of abstraction.</a:t>
            </a:r>
          </a:p>
          <a:p>
            <a:pPr marL="256032" indent="-256032">
              <a:buClr>
                <a:srgbClr val="0070C0"/>
              </a:buClr>
              <a:buSzPct val="100000"/>
            </a:pPr>
            <a:r>
              <a:rPr lang="en-US" altLang="en-US" dirty="0"/>
              <a:t>In formulating economic theory, the concept helps us simplify reality to focus on the relationships that interest us.</a:t>
            </a:r>
            <a:endParaRPr lang="en-US" kern="0" dirty="0"/>
          </a:p>
        </p:txBody>
      </p:sp>
    </p:spTree>
    <p:extLst>
      <p:ext uri="{BB962C8B-B14F-4D97-AF65-F5344CB8AC3E}">
        <p14:creationId xmlns:p14="http://schemas.microsoft.com/office/powerpoint/2010/main" val="42625828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Theories and Models </a:t>
            </a:r>
            <a:r>
              <a:rPr lang="en-US" sz="2000" i="1" dirty="0"/>
              <a:t>(3 of 5)</a:t>
            </a:r>
          </a:p>
        </p:txBody>
      </p:sp>
      <p:sp>
        <p:nvSpPr>
          <p:cNvPr id="3" name="Content Placeholder 2"/>
          <p:cNvSpPr>
            <a:spLocks noGrp="1"/>
          </p:cNvSpPr>
          <p:nvPr>
            <p:ph idx="1"/>
          </p:nvPr>
        </p:nvSpPr>
        <p:spPr/>
        <p:txBody>
          <a:bodyPr/>
          <a:lstStyle/>
          <a:p>
            <a:pPr marL="0" indent="0">
              <a:buClr>
                <a:srgbClr val="0070C0"/>
              </a:buClr>
              <a:buSzPct val="100000"/>
              <a:buNone/>
            </a:pPr>
            <a:r>
              <a:rPr lang="en-US" altLang="en-US" b="1" dirty="0"/>
              <a:t>Expressing Models in Words, Graphs, and Equations</a:t>
            </a:r>
          </a:p>
          <a:p>
            <a:pPr marL="256032" indent="-256032">
              <a:buClr>
                <a:srgbClr val="0070C0"/>
              </a:buClr>
              <a:buSzPct val="100000"/>
            </a:pPr>
            <a:r>
              <a:rPr lang="en-US" altLang="en-US" dirty="0"/>
              <a:t>Graphs and equations capture the quantitative side of economic observations and predictions.</a:t>
            </a:r>
            <a:endParaRPr lang="en-US" sz="2000" kern="0" dirty="0"/>
          </a:p>
        </p:txBody>
      </p:sp>
    </p:spTree>
    <p:extLst>
      <p:ext uri="{BB962C8B-B14F-4D97-AF65-F5344CB8AC3E}">
        <p14:creationId xmlns:p14="http://schemas.microsoft.com/office/powerpoint/2010/main" val="17638708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Theories and Models </a:t>
            </a:r>
            <a:r>
              <a:rPr lang="en-US" sz="2000" i="1" dirty="0"/>
              <a:t>(4 of 5)</a:t>
            </a:r>
          </a:p>
        </p:txBody>
      </p:sp>
      <p:sp>
        <p:nvSpPr>
          <p:cNvPr id="3" name="Content Placeholder 2"/>
          <p:cNvSpPr>
            <a:spLocks noGrp="1"/>
          </p:cNvSpPr>
          <p:nvPr>
            <p:ph idx="1"/>
          </p:nvPr>
        </p:nvSpPr>
        <p:spPr/>
        <p:txBody>
          <a:bodyPr/>
          <a:lstStyle/>
          <a:p>
            <a:pPr marL="0" indent="0">
              <a:buClr>
                <a:srgbClr val="0070C0"/>
              </a:buClr>
              <a:buSzPct val="100000"/>
              <a:buNone/>
            </a:pPr>
            <a:r>
              <a:rPr lang="en-US" altLang="en-US" b="1" dirty="0"/>
              <a:t>Cautions and Pitfalls</a:t>
            </a:r>
          </a:p>
          <a:p>
            <a:pPr marL="256032" indent="-256032">
              <a:buClr>
                <a:srgbClr val="0070C0"/>
              </a:buClr>
              <a:buSzPct val="100000"/>
            </a:pPr>
            <a:r>
              <a:rPr lang="en-US" altLang="en-US" dirty="0"/>
              <a:t>Economists are interested in cause and effect, but sorting out causality from correlation is not always easy.</a:t>
            </a:r>
          </a:p>
          <a:p>
            <a:pPr marL="256032" indent="-256032">
              <a:buClr>
                <a:srgbClr val="0070C0"/>
              </a:buClr>
              <a:buSzPct val="100000"/>
            </a:pPr>
            <a:r>
              <a:rPr lang="en-US" altLang="en-US" b="1" i="1" dirty="0"/>
              <a:t>post hoc, ergo propter hoc  </a:t>
            </a:r>
            <a:r>
              <a:rPr lang="en-US" altLang="en-US" dirty="0"/>
              <a:t>Literally, “after this (in time), therefore because of this.” A common error made in thinking about causation: If Event A happens before Event B, it is not necessarily true that A caused B.</a:t>
            </a:r>
            <a:endParaRPr lang="en-US" kern="0" dirty="0"/>
          </a:p>
        </p:txBody>
      </p:sp>
    </p:spTree>
    <p:extLst>
      <p:ext uri="{BB962C8B-B14F-4D97-AF65-F5344CB8AC3E}">
        <p14:creationId xmlns:p14="http://schemas.microsoft.com/office/powerpoint/2010/main" val="25155217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Theories and Models </a:t>
            </a:r>
            <a:r>
              <a:rPr lang="en-US" sz="2000" i="1" dirty="0"/>
              <a:t>(5 of 5)</a:t>
            </a:r>
          </a:p>
        </p:txBody>
      </p:sp>
      <p:sp>
        <p:nvSpPr>
          <p:cNvPr id="3" name="Content Placeholder 2"/>
          <p:cNvSpPr>
            <a:spLocks noGrp="1"/>
          </p:cNvSpPr>
          <p:nvPr>
            <p:ph idx="1"/>
          </p:nvPr>
        </p:nvSpPr>
        <p:spPr>
          <a:xfrm>
            <a:off x="441664" y="1676400"/>
            <a:ext cx="8229600" cy="4525963"/>
          </a:xfrm>
        </p:spPr>
        <p:txBody>
          <a:bodyPr/>
          <a:lstStyle/>
          <a:p>
            <a:pPr marL="0" indent="0">
              <a:buClr>
                <a:srgbClr val="0070C0"/>
              </a:buClr>
              <a:buSzPct val="100000"/>
              <a:buNone/>
            </a:pPr>
            <a:r>
              <a:rPr lang="en-US" altLang="en-US" b="1" dirty="0"/>
              <a:t>Testing Theories and Models: Empirical Economics</a:t>
            </a:r>
          </a:p>
          <a:p>
            <a:pPr marL="256032" indent="-256032">
              <a:buClr>
                <a:srgbClr val="0070C0"/>
              </a:buClr>
              <a:buSzPct val="100000"/>
            </a:pPr>
            <a:r>
              <a:rPr lang="en-US" altLang="en-US" b="1" dirty="0"/>
              <a:t>empirical economics  </a:t>
            </a:r>
            <a:r>
              <a:rPr lang="en-US" altLang="en-US" dirty="0"/>
              <a:t>The collection and use of data to test economic theories.</a:t>
            </a:r>
            <a:endParaRPr lang="en-US" kern="0" dirty="0"/>
          </a:p>
        </p:txBody>
      </p:sp>
    </p:spTree>
    <p:extLst>
      <p:ext uri="{BB962C8B-B14F-4D97-AF65-F5344CB8AC3E}">
        <p14:creationId xmlns:p14="http://schemas.microsoft.com/office/powerpoint/2010/main" val="41469324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446988" y="152400"/>
            <a:ext cx="8229600" cy="1066800"/>
          </a:xfrm>
        </p:spPr>
        <p:txBody>
          <a:bodyPr/>
          <a:lstStyle/>
          <a:p>
            <a:r>
              <a:rPr lang="pt-BR" sz="2800" dirty="0"/>
              <a:t>ECONOMICS IN PRACTICE</a:t>
            </a:r>
            <a:r>
              <a:rPr lang="pt-BR" sz="3200" dirty="0"/>
              <a:t/>
            </a:r>
            <a:br>
              <a:rPr lang="pt-BR" sz="3200" dirty="0"/>
            </a:br>
            <a:r>
              <a:rPr lang="en-US" sz="2400" dirty="0"/>
              <a:t> </a:t>
            </a:r>
            <a:r>
              <a:rPr lang="en-US" sz="2000" dirty="0"/>
              <a:t>Does Your Part-time Job Matter for Your Academic Performance?</a:t>
            </a:r>
            <a:endParaRPr lang="pt-BR" sz="2000" dirty="0"/>
          </a:p>
        </p:txBody>
      </p:sp>
      <p:sp>
        <p:nvSpPr>
          <p:cNvPr id="13" name="Content Placeholder 2"/>
          <p:cNvSpPr>
            <a:spLocks noGrp="1"/>
          </p:cNvSpPr>
          <p:nvPr>
            <p:ph idx="1"/>
          </p:nvPr>
        </p:nvSpPr>
        <p:spPr>
          <a:xfrm>
            <a:off x="457200" y="1600201"/>
            <a:ext cx="4267200" cy="2819400"/>
          </a:xfrm>
        </p:spPr>
        <p:txBody>
          <a:bodyPr/>
          <a:lstStyle/>
          <a:p>
            <a:pPr>
              <a:spcBef>
                <a:spcPct val="35000"/>
              </a:spcBef>
              <a:spcAft>
                <a:spcPct val="10000"/>
              </a:spcAft>
              <a:defRPr/>
            </a:pPr>
            <a:r>
              <a:rPr lang="en-US" sz="1600" kern="0" dirty="0">
                <a:cs typeface="Times New Roman" pitchFamily="18" charset="0"/>
              </a:rPr>
              <a:t>Several studies of the effect of part-time jobs on college grades help to sort out causality in part-time job effects.</a:t>
            </a:r>
          </a:p>
          <a:p>
            <a:pPr>
              <a:spcBef>
                <a:spcPct val="35000"/>
              </a:spcBef>
              <a:spcAft>
                <a:spcPct val="10000"/>
              </a:spcAft>
              <a:defRPr/>
            </a:pPr>
            <a:r>
              <a:rPr lang="en-US" sz="1600" kern="0" dirty="0">
                <a:cs typeface="Times New Roman" pitchFamily="18" charset="0"/>
              </a:rPr>
              <a:t>One study used data on final-year journalism students’ academic achievements and well-being along with their employment reasons and working hours to test the part-time employment effects.</a:t>
            </a:r>
          </a:p>
          <a:p>
            <a:r>
              <a:rPr lang="en-US" sz="1600" dirty="0"/>
              <a:t>The overall results revealed strong negative employment effects</a:t>
            </a:r>
            <a:r>
              <a:rPr lang="en-US" sz="1600" kern="0" dirty="0">
                <a:cs typeface="Times New Roman" pitchFamily="18" charset="0"/>
              </a:rPr>
              <a:t>.</a:t>
            </a:r>
          </a:p>
        </p:txBody>
      </p:sp>
      <p:pic>
        <p:nvPicPr>
          <p:cNvPr id="14" name="Picture 1" descr="A photo shows two male college students playing video games in a dorm room."/>
          <p:cNvPicPr>
            <a:picLocks noChangeAspect="1"/>
          </p:cNvPicPr>
          <p:nvPr/>
        </p:nvPicPr>
        <p:blipFill>
          <a:blip r:embed="rId2" cstate="print"/>
          <a:stretch>
            <a:fillRect/>
          </a:stretch>
        </p:blipFill>
        <p:spPr bwMode="auto">
          <a:xfrm>
            <a:off x="5810250" y="1572000"/>
            <a:ext cx="2190750" cy="328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Content Placeholder 2"/>
          <p:cNvSpPr txBox="1">
            <a:spLocks/>
          </p:cNvSpPr>
          <p:nvPr/>
        </p:nvSpPr>
        <p:spPr>
          <a:xfrm>
            <a:off x="457200" y="4743736"/>
            <a:ext cx="8229600" cy="1295400"/>
          </a:xfrm>
          <a:prstGeom prst="rect">
            <a:avLst/>
          </a:prstGeom>
        </p:spPr>
        <p:txBody>
          <a:bodyPr vert="horz" lIns="0" tIns="0" rIns="0" bIns="0" rtlCol="0">
            <a:noAutofit/>
          </a:bodyPr>
          <a:lstStyle>
            <a:lvl1pPr marL="118872" indent="-118872" algn="l" defTabSz="914400" rtl="0" eaLnBrk="1" latinLnBrk="0" hangingPunct="1">
              <a:spcBef>
                <a:spcPts val="1500"/>
              </a:spcBef>
              <a:buClr>
                <a:schemeClr val="bg1"/>
              </a:buClr>
              <a:buSzPct val="25000"/>
              <a:buFont typeface="Arial" panose="020B0604020202020204" pitchFamily="34" charset="0"/>
              <a:buChar char="•"/>
              <a:defRPr sz="2400" kern="1200">
                <a:solidFill>
                  <a:schemeClr val="tx1"/>
                </a:solidFill>
                <a:latin typeface="+mn-lt"/>
                <a:ea typeface="+mn-ea"/>
                <a:cs typeface="+mn-cs"/>
              </a:defRPr>
            </a:lvl1pPr>
            <a:lvl2pPr marL="569913" indent="-285750" algn="l" defTabSz="914400" rtl="0" eaLnBrk="1" latinLnBrk="0" hangingPunct="1">
              <a:spcBef>
                <a:spcPts val="600"/>
              </a:spcBef>
              <a:buClr>
                <a:srgbClr val="0070C0"/>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600"/>
              </a:spcBef>
              <a:buClr>
                <a:srgbClr val="0070C0"/>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rgbClr val="0070C0"/>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rgbClr val="0070C0"/>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0C0"/>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rgbClr val="0070C0"/>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rgbClr val="0070C0"/>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rgbClr val="0070C0"/>
              </a:buClr>
              <a:buFont typeface="Arial" panose="020B0604020202020204" pitchFamily="34" charset="0"/>
              <a:buChar char="•"/>
              <a:defRPr sz="1800" kern="1200">
                <a:solidFill>
                  <a:schemeClr val="tx1"/>
                </a:solidFill>
                <a:latin typeface="+mn-lt"/>
                <a:ea typeface="+mn-ea"/>
                <a:cs typeface="+mn-cs"/>
              </a:defRPr>
            </a:lvl9pPr>
          </a:lstStyle>
          <a:p>
            <a:pPr marL="0" indent="0">
              <a:spcBef>
                <a:spcPct val="35000"/>
              </a:spcBef>
              <a:spcAft>
                <a:spcPct val="10000"/>
              </a:spcAft>
              <a:buFont typeface="Arial" panose="020B0604020202020204" pitchFamily="34" charset="0"/>
              <a:buNone/>
              <a:defRPr/>
            </a:pPr>
            <a:r>
              <a:rPr lang="en-US" sz="1800" kern="0" dirty="0"/>
              <a:t>THINKING PRACTICALLY</a:t>
            </a:r>
          </a:p>
          <a:p>
            <a:pPr marL="0" indent="0">
              <a:spcBef>
                <a:spcPct val="35000"/>
              </a:spcBef>
              <a:spcAft>
                <a:spcPct val="10000"/>
              </a:spcAft>
              <a:buNone/>
              <a:defRPr/>
            </a:pPr>
            <a:r>
              <a:rPr lang="en-IN" sz="1600" kern="0" dirty="0">
                <a:solidFill>
                  <a:srgbClr val="0070C0"/>
                </a:solidFill>
                <a:cs typeface="Times New Roman" pitchFamily="18" charset="0"/>
              </a:rPr>
              <a:t>1. </a:t>
            </a:r>
            <a:r>
              <a:rPr lang="en-US" sz="1600" kern="0" dirty="0">
                <a:cs typeface="Times New Roman" pitchFamily="18" charset="0"/>
              </a:rPr>
              <a:t>Would the academic outcomes of university juniors change as they become university seniors if they continuously pursue similar types of employment?</a:t>
            </a:r>
            <a:endParaRPr lang="en-IN" sz="1600" kern="0" dirty="0">
              <a:cs typeface="Times New Roman" pitchFamily="18" charset="0"/>
            </a:endParaRPr>
          </a:p>
        </p:txBody>
      </p:sp>
    </p:spTree>
    <p:extLst>
      <p:ext uri="{BB962C8B-B14F-4D97-AF65-F5344CB8AC3E}">
        <p14:creationId xmlns:p14="http://schemas.microsoft.com/office/powerpoint/2010/main" val="6345912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7772"/>
            <a:ext cx="8458200" cy="1003828"/>
          </a:xfrm>
        </p:spPr>
        <p:txBody>
          <a:bodyPr>
            <a:normAutofit/>
          </a:bodyPr>
          <a:lstStyle/>
          <a:p>
            <a:r>
              <a:rPr lang="en-US" dirty="0"/>
              <a:t>Chapter Outline and Learning Objectives </a:t>
            </a:r>
            <a:br>
              <a:rPr lang="en-US" dirty="0"/>
            </a:br>
            <a:r>
              <a:rPr lang="en-US" sz="2200" i="1" dirty="0"/>
              <a:t>(1 of 2)</a:t>
            </a:r>
          </a:p>
        </p:txBody>
      </p:sp>
      <p:sp>
        <p:nvSpPr>
          <p:cNvPr id="5" name="Text Placeholder 4"/>
          <p:cNvSpPr>
            <a:spLocks noGrp="1"/>
          </p:cNvSpPr>
          <p:nvPr>
            <p:ph type="body" sz="quarter" idx="15"/>
          </p:nvPr>
        </p:nvSpPr>
        <p:spPr>
          <a:xfrm>
            <a:off x="609600" y="1676400"/>
            <a:ext cx="8077200" cy="4495800"/>
          </a:xfrm>
        </p:spPr>
        <p:txBody>
          <a:bodyPr/>
          <a:lstStyle/>
          <a:p>
            <a:pPr>
              <a:spcBef>
                <a:spcPts val="1800"/>
              </a:spcBef>
            </a:pPr>
            <a:r>
              <a:rPr lang="en-IN" sz="2400" b="1" dirty="0">
                <a:solidFill>
                  <a:srgbClr val="0070C0"/>
                </a:solidFill>
              </a:rPr>
              <a:t>1.1 </a:t>
            </a:r>
            <a:r>
              <a:rPr lang="en-IN" sz="2400" b="1" dirty="0"/>
              <a:t>Why Study Economics?</a:t>
            </a:r>
          </a:p>
          <a:p>
            <a:pPr marL="285750" indent="-285750">
              <a:spcBef>
                <a:spcPts val="1800"/>
              </a:spcBef>
              <a:buFont typeface="Arial" panose="020B0604020202020204" pitchFamily="34" charset="0"/>
              <a:buChar char="•"/>
            </a:pPr>
            <a:r>
              <a:rPr lang="en-US" sz="2000" dirty="0"/>
              <a:t>Identify three key reasons to study economics. Think of an example from your life in which understanding opportunity costs or the principle of efficient markets could make a difference in your decision making</a:t>
            </a:r>
            <a:r>
              <a:rPr lang="en-IN" sz="2000" dirty="0" smtClean="0"/>
              <a:t>.</a:t>
            </a:r>
          </a:p>
          <a:p>
            <a:r>
              <a:rPr lang="en-US" sz="2000" dirty="0"/>
              <a:t> </a:t>
            </a:r>
          </a:p>
          <a:p>
            <a:r>
              <a:rPr lang="en-US" sz="2000" b="1" dirty="0"/>
              <a:t> </a:t>
            </a:r>
            <a:r>
              <a:rPr lang="en-US" sz="2000" b="1" dirty="0" smtClean="0"/>
              <a:t>(</a:t>
            </a:r>
            <a:r>
              <a:rPr lang="en-US" sz="2000" b="1" dirty="0"/>
              <a:t>1.)	Learn a way of thinking.</a:t>
            </a:r>
            <a:endParaRPr lang="en-US" sz="2000" dirty="0"/>
          </a:p>
          <a:p>
            <a:r>
              <a:rPr lang="en-US" sz="2000" b="1" dirty="0"/>
              <a:t>(2.)	Understand society.</a:t>
            </a:r>
            <a:endParaRPr lang="en-US" sz="2000" dirty="0"/>
          </a:p>
          <a:p>
            <a:r>
              <a:rPr lang="en-US" sz="2000" b="1" dirty="0"/>
              <a:t>(3.)	Be an informed citizen</a:t>
            </a:r>
            <a:r>
              <a:rPr lang="en-US" sz="2000" b="1" dirty="0" smtClean="0"/>
              <a:t>.</a:t>
            </a:r>
            <a:endParaRPr lang="en-IN" sz="2000" dirty="0"/>
          </a:p>
          <a:p>
            <a:pPr>
              <a:spcBef>
                <a:spcPts val="1800"/>
              </a:spcBef>
            </a:pPr>
            <a:r>
              <a:rPr lang="en-IN" sz="2400" b="1" dirty="0">
                <a:solidFill>
                  <a:srgbClr val="0070C0"/>
                </a:solidFill>
              </a:rPr>
              <a:t>1.2 </a:t>
            </a:r>
            <a:r>
              <a:rPr lang="en-IN" sz="2400" b="1" dirty="0"/>
              <a:t>The Scope of Economics</a:t>
            </a:r>
          </a:p>
          <a:p>
            <a:pPr marL="285750" indent="-285750">
              <a:spcBef>
                <a:spcPts val="1800"/>
              </a:spcBef>
              <a:buFont typeface="Arial" panose="020B0604020202020204" pitchFamily="34" charset="0"/>
              <a:buChar char="•"/>
            </a:pPr>
            <a:r>
              <a:rPr lang="en-US" sz="2000" dirty="0"/>
              <a:t>Describe microeconomics, macroeconomics, and the diverse fields of economics</a:t>
            </a:r>
            <a:r>
              <a:rPr lang="en-IN" sz="2000" dirty="0"/>
              <a:t>.</a:t>
            </a:r>
          </a:p>
        </p:txBody>
      </p:sp>
    </p:spTree>
    <p:extLst>
      <p:ext uri="{BB962C8B-B14F-4D97-AF65-F5344CB8AC3E}">
        <p14:creationId xmlns:p14="http://schemas.microsoft.com/office/powerpoint/2010/main" val="18263101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Economic Policy </a:t>
            </a:r>
            <a:r>
              <a:rPr lang="en-US" sz="2000" i="1" dirty="0"/>
              <a:t>( 1 of 3)</a:t>
            </a:r>
          </a:p>
        </p:txBody>
      </p:sp>
      <p:sp>
        <p:nvSpPr>
          <p:cNvPr id="3" name="Content Placeholder 2"/>
          <p:cNvSpPr>
            <a:spLocks noGrp="1"/>
          </p:cNvSpPr>
          <p:nvPr>
            <p:ph idx="1"/>
          </p:nvPr>
        </p:nvSpPr>
        <p:spPr/>
        <p:txBody>
          <a:bodyPr/>
          <a:lstStyle/>
          <a:p>
            <a:pPr marL="256032" indent="-256032">
              <a:buClr>
                <a:srgbClr val="0070C0"/>
              </a:buClr>
              <a:buSzPct val="100000"/>
            </a:pPr>
            <a:r>
              <a:rPr lang="en-US" altLang="en-US" dirty="0"/>
              <a:t>Four criteria are important in judging economic outcomes:</a:t>
            </a:r>
          </a:p>
          <a:p>
            <a:pPr marL="908241" lvl="1" indent="-457200">
              <a:buSzPct val="100000"/>
              <a:buFont typeface="+mj-lt"/>
              <a:buAutoNum type="arabicPeriod"/>
            </a:pPr>
            <a:r>
              <a:rPr lang="en-US" altLang="en-US" sz="2400" dirty="0"/>
              <a:t>Efficiency</a:t>
            </a:r>
          </a:p>
          <a:p>
            <a:pPr marL="908241" lvl="1" indent="-457200">
              <a:buSzPct val="100000"/>
              <a:buFont typeface="+mj-lt"/>
              <a:buAutoNum type="arabicPeriod"/>
            </a:pPr>
            <a:r>
              <a:rPr lang="en-US" altLang="en-US" sz="2400" dirty="0"/>
              <a:t>Equity</a:t>
            </a:r>
          </a:p>
          <a:p>
            <a:pPr marL="908241" lvl="1" indent="-457200">
              <a:buSzPct val="100000"/>
              <a:buFont typeface="+mj-lt"/>
              <a:buAutoNum type="arabicPeriod"/>
            </a:pPr>
            <a:r>
              <a:rPr lang="en-US" altLang="en-US" sz="2400" dirty="0"/>
              <a:t>Growth</a:t>
            </a:r>
          </a:p>
          <a:p>
            <a:pPr marL="908241" lvl="1" indent="-457200">
              <a:buSzPct val="100000"/>
              <a:buFont typeface="+mj-lt"/>
              <a:buAutoNum type="arabicPeriod"/>
            </a:pPr>
            <a:r>
              <a:rPr lang="en-US" altLang="en-US" sz="2400" dirty="0"/>
              <a:t>Stability</a:t>
            </a:r>
            <a:endParaRPr lang="en-US" kern="0" dirty="0"/>
          </a:p>
        </p:txBody>
      </p:sp>
    </p:spTree>
    <p:extLst>
      <p:ext uri="{BB962C8B-B14F-4D97-AF65-F5344CB8AC3E}">
        <p14:creationId xmlns:p14="http://schemas.microsoft.com/office/powerpoint/2010/main" val="362384007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Economic Policy </a:t>
            </a:r>
            <a:r>
              <a:rPr lang="en-US" sz="2000" i="1" dirty="0"/>
              <a:t>(2 of 3)</a:t>
            </a:r>
          </a:p>
        </p:txBody>
      </p:sp>
      <p:sp>
        <p:nvSpPr>
          <p:cNvPr id="3" name="Content Placeholder 2"/>
          <p:cNvSpPr>
            <a:spLocks noGrp="1"/>
          </p:cNvSpPr>
          <p:nvPr>
            <p:ph idx="1"/>
          </p:nvPr>
        </p:nvSpPr>
        <p:spPr/>
        <p:txBody>
          <a:bodyPr/>
          <a:lstStyle/>
          <a:p>
            <a:pPr marL="0" indent="0">
              <a:buClr>
                <a:srgbClr val="0070C0"/>
              </a:buClr>
              <a:buSzPct val="100000"/>
              <a:buNone/>
            </a:pPr>
            <a:r>
              <a:rPr lang="en-US" altLang="en-US" b="1" dirty="0"/>
              <a:t>Efficiency</a:t>
            </a:r>
          </a:p>
          <a:p>
            <a:pPr marL="256032" indent="-256032">
              <a:buClr>
                <a:srgbClr val="0070C0"/>
              </a:buClr>
              <a:buSzPct val="100000"/>
            </a:pPr>
            <a:r>
              <a:rPr lang="en-US" altLang="en-US" b="1" dirty="0"/>
              <a:t>efficiency  </a:t>
            </a:r>
            <a:r>
              <a:rPr lang="en-US" altLang="en-US" dirty="0"/>
              <a:t>In economics, allocative efficiency. An efficient economy is one that produces what people want at the least possible cost.</a:t>
            </a:r>
          </a:p>
          <a:p>
            <a:pPr marL="0" indent="0">
              <a:buClr>
                <a:srgbClr val="0070C0"/>
              </a:buClr>
              <a:buSzPct val="100000"/>
              <a:buNone/>
            </a:pPr>
            <a:r>
              <a:rPr lang="en-US" altLang="en-US" b="1" dirty="0"/>
              <a:t>Equity</a:t>
            </a:r>
          </a:p>
          <a:p>
            <a:pPr marL="256032" indent="-256032">
              <a:buClr>
                <a:srgbClr val="0070C0"/>
              </a:buClr>
              <a:buSzPct val="100000"/>
            </a:pPr>
            <a:r>
              <a:rPr lang="en-US" altLang="en-US" b="1" dirty="0"/>
              <a:t>equity </a:t>
            </a:r>
            <a:r>
              <a:rPr lang="en-US" altLang="en-US" dirty="0"/>
              <a:t> Fairness.</a:t>
            </a:r>
            <a:endParaRPr lang="en-US" kern="0" dirty="0"/>
          </a:p>
        </p:txBody>
      </p:sp>
    </p:spTree>
    <p:extLst>
      <p:ext uri="{BB962C8B-B14F-4D97-AF65-F5344CB8AC3E}">
        <p14:creationId xmlns:p14="http://schemas.microsoft.com/office/powerpoint/2010/main" val="375331786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Economic Policy </a:t>
            </a:r>
            <a:r>
              <a:rPr lang="en-US" sz="2000" i="1" dirty="0"/>
              <a:t>( 3 of 3)</a:t>
            </a:r>
          </a:p>
        </p:txBody>
      </p:sp>
      <p:sp>
        <p:nvSpPr>
          <p:cNvPr id="3" name="Content Placeholder 2"/>
          <p:cNvSpPr>
            <a:spLocks noGrp="1"/>
          </p:cNvSpPr>
          <p:nvPr>
            <p:ph idx="1"/>
          </p:nvPr>
        </p:nvSpPr>
        <p:spPr/>
        <p:txBody>
          <a:bodyPr/>
          <a:lstStyle/>
          <a:p>
            <a:pPr marL="0" indent="0">
              <a:buClr>
                <a:srgbClr val="0070C0"/>
              </a:buClr>
              <a:buSzPct val="100000"/>
              <a:buNone/>
            </a:pPr>
            <a:r>
              <a:rPr lang="en-US" altLang="en-US" b="1" dirty="0"/>
              <a:t>Growth</a:t>
            </a:r>
          </a:p>
          <a:p>
            <a:pPr marL="256032" indent="-256032">
              <a:buClr>
                <a:srgbClr val="0070C0"/>
              </a:buClr>
              <a:buSzPct val="100000"/>
            </a:pPr>
            <a:r>
              <a:rPr lang="en-US" altLang="en-US" b="1" dirty="0"/>
              <a:t>economic growth  </a:t>
            </a:r>
            <a:r>
              <a:rPr lang="en-US" altLang="en-US" dirty="0"/>
              <a:t>An increase in the total output of an economy.</a:t>
            </a:r>
          </a:p>
          <a:p>
            <a:pPr marL="0" indent="0">
              <a:buClr>
                <a:srgbClr val="0070C0"/>
              </a:buClr>
              <a:buSzPct val="100000"/>
              <a:buNone/>
            </a:pPr>
            <a:r>
              <a:rPr lang="en-US" altLang="en-US" b="1" dirty="0"/>
              <a:t>Stability</a:t>
            </a:r>
          </a:p>
          <a:p>
            <a:pPr marL="256032" indent="-256032">
              <a:buClr>
                <a:srgbClr val="0070C0"/>
              </a:buClr>
              <a:buSzPct val="100000"/>
            </a:pPr>
            <a:r>
              <a:rPr lang="en-US" altLang="en-US" b="1" dirty="0"/>
              <a:t>stability  </a:t>
            </a:r>
            <a:r>
              <a:rPr lang="en-US" altLang="en-US" dirty="0"/>
              <a:t>A condition in which national output is growing steadily, with low inflation and full employment of resources.</a:t>
            </a:r>
            <a:endParaRPr lang="en-US" kern="0" dirty="0"/>
          </a:p>
        </p:txBody>
      </p:sp>
    </p:spTree>
    <p:extLst>
      <p:ext uri="{BB962C8B-B14F-4D97-AF65-F5344CB8AC3E}">
        <p14:creationId xmlns:p14="http://schemas.microsoft.com/office/powerpoint/2010/main" val="422453043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Explain the difference between economic growth and stability.  Can a country experience both at the same time?  Why or why not</a:t>
            </a:r>
            <a:r>
              <a:rPr lang="en-US" dirty="0" smtClean="0"/>
              <a:t>?</a:t>
            </a:r>
            <a:endParaRPr lang="en-US" dirty="0"/>
          </a:p>
          <a:p>
            <a:r>
              <a:rPr lang="en-US" b="1" dirty="0"/>
              <a:t>Economic growth refers to an increase in the total output of the economy.  Stability occurs when output is steady or growing, with low inflation and full employment of resources.  Yes, a country can experience both economic growth and stability at the same time, as long as the increase in output is not accompanied by a rising price level.  The late 1990s were a period of growth for the U.S. economy with low inflation.</a:t>
            </a:r>
            <a:endParaRPr lang="en-US" dirty="0"/>
          </a:p>
          <a:p>
            <a:endParaRPr lang="en-US" dirty="0"/>
          </a:p>
        </p:txBody>
      </p:sp>
    </p:spTree>
    <p:extLst>
      <p:ext uri="{BB962C8B-B14F-4D97-AF65-F5344CB8AC3E}">
        <p14:creationId xmlns:p14="http://schemas.microsoft.com/office/powerpoint/2010/main" val="407761541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An Invitation</a:t>
            </a:r>
          </a:p>
        </p:txBody>
      </p:sp>
      <p:sp>
        <p:nvSpPr>
          <p:cNvPr id="3" name="Content Placeholder 2"/>
          <p:cNvSpPr>
            <a:spLocks noGrp="1"/>
          </p:cNvSpPr>
          <p:nvPr>
            <p:ph idx="1"/>
          </p:nvPr>
        </p:nvSpPr>
        <p:spPr/>
        <p:txBody>
          <a:bodyPr/>
          <a:lstStyle/>
          <a:p>
            <a:pPr marL="256032" indent="-256032">
              <a:spcAft>
                <a:spcPct val="10000"/>
              </a:spcAft>
              <a:buClr>
                <a:srgbClr val="0070C0"/>
              </a:buClr>
              <a:buSzPct val="100000"/>
              <a:defRPr/>
            </a:pPr>
            <a:r>
              <a:rPr lang="en-US" dirty="0"/>
              <a:t>You cannot begin to understand how a society functions without knowing something about its economic history and its economic system. </a:t>
            </a:r>
          </a:p>
          <a:p>
            <a:pPr marL="256032" indent="-256032">
              <a:spcAft>
                <a:spcPct val="10000"/>
              </a:spcAft>
              <a:buClr>
                <a:srgbClr val="0070C0"/>
              </a:buClr>
              <a:buSzPct val="100000"/>
              <a:defRPr/>
            </a:pPr>
            <a:r>
              <a:rPr lang="en-US" dirty="0"/>
              <a:t>Learning to think in this very powerful way will help you better understand the world.</a:t>
            </a:r>
          </a:p>
          <a:p>
            <a:pPr marL="256032" indent="-256032">
              <a:spcAft>
                <a:spcPct val="10000"/>
              </a:spcAft>
              <a:buClr>
                <a:srgbClr val="0070C0"/>
              </a:buClr>
              <a:buSzPct val="100000"/>
              <a:defRPr/>
            </a:pPr>
            <a:r>
              <a:rPr lang="en-US" dirty="0"/>
              <a:t>This book proceeds step-by-step, each section building on the last. </a:t>
            </a:r>
          </a:p>
          <a:p>
            <a:pPr marL="256032" indent="-256032">
              <a:spcAft>
                <a:spcPct val="10000"/>
              </a:spcAft>
              <a:buClr>
                <a:srgbClr val="0070C0"/>
              </a:buClr>
              <a:buSzPct val="100000"/>
              <a:defRPr/>
            </a:pPr>
            <a:r>
              <a:rPr lang="en-US" dirty="0"/>
              <a:t>Make sure you understand where it all fits in the big picture.</a:t>
            </a:r>
          </a:p>
        </p:txBody>
      </p:sp>
    </p:spTree>
    <p:extLst>
      <p:ext uri="{BB962C8B-B14F-4D97-AF65-F5344CB8AC3E}">
        <p14:creationId xmlns:p14="http://schemas.microsoft.com/office/powerpoint/2010/main" val="77769618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a:t>REVIEW TERMS AND CONCEPTS</a:t>
            </a:r>
            <a:endParaRPr lang="en-IN" dirty="0"/>
          </a:p>
        </p:txBody>
      </p:sp>
      <p:sp>
        <p:nvSpPr>
          <p:cNvPr id="6" name="Text Box 3"/>
          <p:cNvSpPr txBox="1">
            <a:spLocks noGrp="1" noChangeArrowheads="1"/>
          </p:cNvSpPr>
          <p:nvPr>
            <p:ph idx="1"/>
          </p:nvPr>
        </p:nvSpPr>
        <p:spPr bwMode="auto">
          <a:xfrm>
            <a:off x="457200" y="1600200"/>
            <a:ext cx="83058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2">
            <a:spAutoFit/>
          </a:bodyPr>
          <a:lstStyle>
            <a:lvl1pPr>
              <a:defRPr sz="1200" b="1">
                <a:solidFill>
                  <a:srgbClr val="7D0013"/>
                </a:solidFill>
                <a:latin typeface="Arial" panose="020B0604020202020204" pitchFamily="34" charset="0"/>
                <a:cs typeface="Arial" panose="020B0604020202020204" pitchFamily="34" charset="0"/>
                <a:sym typeface="Wingdings 3" panose="05040102010807070707" pitchFamily="18" charset="2"/>
              </a:defRPr>
            </a:lvl1pPr>
            <a:lvl2pPr marL="742950" indent="-285750">
              <a:defRPr sz="1200" b="1">
                <a:solidFill>
                  <a:srgbClr val="7D0013"/>
                </a:solidFill>
                <a:latin typeface="Arial" panose="020B0604020202020204" pitchFamily="34" charset="0"/>
                <a:cs typeface="Arial" panose="020B0604020202020204" pitchFamily="34" charset="0"/>
                <a:sym typeface="Wingdings 3" panose="05040102010807070707" pitchFamily="18" charset="2"/>
              </a:defRPr>
            </a:lvl2pPr>
            <a:lvl3pPr marL="1143000" indent="-228600">
              <a:defRPr sz="1200" b="1">
                <a:solidFill>
                  <a:srgbClr val="7D0013"/>
                </a:solidFill>
                <a:latin typeface="Arial" panose="020B0604020202020204" pitchFamily="34" charset="0"/>
                <a:cs typeface="Arial" panose="020B0604020202020204" pitchFamily="34" charset="0"/>
                <a:sym typeface="Wingdings 3" panose="05040102010807070707" pitchFamily="18" charset="2"/>
              </a:defRPr>
            </a:lvl3pPr>
            <a:lvl4pPr marL="1600200" indent="-228600">
              <a:defRPr sz="1200" b="1">
                <a:solidFill>
                  <a:srgbClr val="7D0013"/>
                </a:solidFill>
                <a:latin typeface="Arial" panose="020B0604020202020204" pitchFamily="34" charset="0"/>
                <a:cs typeface="Arial" panose="020B0604020202020204" pitchFamily="34" charset="0"/>
                <a:sym typeface="Wingdings 3" panose="05040102010807070707" pitchFamily="18" charset="2"/>
              </a:defRPr>
            </a:lvl4pPr>
            <a:lvl5pPr marL="2057400" indent="-228600">
              <a:defRPr sz="1200" b="1">
                <a:solidFill>
                  <a:srgbClr val="7D0013"/>
                </a:solidFill>
                <a:latin typeface="Arial" panose="020B0604020202020204" pitchFamily="34" charset="0"/>
                <a:cs typeface="Arial" panose="020B0604020202020204" pitchFamily="34" charset="0"/>
                <a:sym typeface="Wingdings 3" panose="05040102010807070707" pitchFamily="18" charset="2"/>
              </a:defRPr>
            </a:lvl5pPr>
            <a:lvl6pPr marL="2514600" indent="-228600" eaLnBrk="0" fontAlgn="base" hangingPunct="0">
              <a:spcBef>
                <a:spcPct val="0"/>
              </a:spcBef>
              <a:spcAft>
                <a:spcPct val="0"/>
              </a:spcAft>
              <a:defRPr sz="1200" b="1">
                <a:solidFill>
                  <a:srgbClr val="7D0013"/>
                </a:solidFill>
                <a:latin typeface="Arial" panose="020B0604020202020204" pitchFamily="34" charset="0"/>
                <a:cs typeface="Arial" panose="020B0604020202020204" pitchFamily="34" charset="0"/>
                <a:sym typeface="Wingdings 3" panose="05040102010807070707" pitchFamily="18" charset="2"/>
              </a:defRPr>
            </a:lvl6pPr>
            <a:lvl7pPr marL="2971800" indent="-228600" eaLnBrk="0" fontAlgn="base" hangingPunct="0">
              <a:spcBef>
                <a:spcPct val="0"/>
              </a:spcBef>
              <a:spcAft>
                <a:spcPct val="0"/>
              </a:spcAft>
              <a:defRPr sz="1200" b="1">
                <a:solidFill>
                  <a:srgbClr val="7D0013"/>
                </a:solidFill>
                <a:latin typeface="Arial" panose="020B0604020202020204" pitchFamily="34" charset="0"/>
                <a:cs typeface="Arial" panose="020B0604020202020204" pitchFamily="34" charset="0"/>
                <a:sym typeface="Wingdings 3" panose="05040102010807070707" pitchFamily="18" charset="2"/>
              </a:defRPr>
            </a:lvl7pPr>
            <a:lvl8pPr marL="3429000" indent="-228600" eaLnBrk="0" fontAlgn="base" hangingPunct="0">
              <a:spcBef>
                <a:spcPct val="0"/>
              </a:spcBef>
              <a:spcAft>
                <a:spcPct val="0"/>
              </a:spcAft>
              <a:defRPr sz="1200" b="1">
                <a:solidFill>
                  <a:srgbClr val="7D0013"/>
                </a:solidFill>
                <a:latin typeface="Arial" panose="020B0604020202020204" pitchFamily="34" charset="0"/>
                <a:cs typeface="Arial" panose="020B0604020202020204" pitchFamily="34" charset="0"/>
                <a:sym typeface="Wingdings 3" panose="05040102010807070707" pitchFamily="18" charset="2"/>
              </a:defRPr>
            </a:lvl8pPr>
            <a:lvl9pPr marL="3886200" indent="-228600" eaLnBrk="0" fontAlgn="base" hangingPunct="0">
              <a:spcBef>
                <a:spcPct val="0"/>
              </a:spcBef>
              <a:spcAft>
                <a:spcPct val="0"/>
              </a:spcAft>
              <a:defRPr sz="1200" b="1">
                <a:solidFill>
                  <a:srgbClr val="7D0013"/>
                </a:solidFill>
                <a:latin typeface="Arial" panose="020B0604020202020204" pitchFamily="34" charset="0"/>
                <a:cs typeface="Arial" panose="020B0604020202020204" pitchFamily="34" charset="0"/>
                <a:sym typeface="Wingdings 3" panose="05040102010807070707" pitchFamily="18" charset="2"/>
              </a:defRPr>
            </a:lvl9pPr>
          </a:lstStyle>
          <a:p>
            <a:pPr marL="342900" indent="-342900">
              <a:spcBef>
                <a:spcPct val="50000"/>
              </a:spcBef>
              <a:buClr>
                <a:srgbClr val="0070C0"/>
              </a:buClr>
              <a:buSzPct val="100000"/>
            </a:pPr>
            <a:r>
              <a:rPr lang="en-US" sz="1800" b="0" i="1" dirty="0">
                <a:solidFill>
                  <a:schemeClr val="tx1"/>
                </a:solidFill>
              </a:rPr>
              <a:t>ceteris paribus,</a:t>
            </a:r>
            <a:r>
              <a:rPr lang="en-US" sz="1800" b="0" dirty="0">
                <a:solidFill>
                  <a:schemeClr val="tx1"/>
                </a:solidFill>
              </a:rPr>
              <a:t> or all else equal</a:t>
            </a:r>
          </a:p>
          <a:p>
            <a:pPr marL="342900" indent="-342900">
              <a:spcBef>
                <a:spcPct val="50000"/>
              </a:spcBef>
              <a:buClr>
                <a:srgbClr val="0070C0"/>
              </a:buClr>
              <a:buSzPct val="100000"/>
            </a:pPr>
            <a:r>
              <a:rPr lang="en-US" sz="1800" b="0" dirty="0">
                <a:solidFill>
                  <a:schemeClr val="tx1"/>
                </a:solidFill>
              </a:rPr>
              <a:t>economic growth</a:t>
            </a:r>
          </a:p>
          <a:p>
            <a:pPr marL="342900" indent="-342900">
              <a:spcBef>
                <a:spcPct val="50000"/>
              </a:spcBef>
              <a:buClr>
                <a:srgbClr val="0070C0"/>
              </a:buClr>
              <a:buSzPct val="100000"/>
            </a:pPr>
            <a:r>
              <a:rPr lang="en-US" sz="1800" b="0" dirty="0">
                <a:solidFill>
                  <a:schemeClr val="tx1"/>
                </a:solidFill>
              </a:rPr>
              <a:t>economics</a:t>
            </a:r>
          </a:p>
          <a:p>
            <a:pPr marL="342900" indent="-342900">
              <a:spcBef>
                <a:spcPct val="50000"/>
              </a:spcBef>
              <a:buClr>
                <a:srgbClr val="0070C0"/>
              </a:buClr>
              <a:buSzPct val="100000"/>
            </a:pPr>
            <a:r>
              <a:rPr lang="en-US" sz="1800" b="0" dirty="0">
                <a:solidFill>
                  <a:schemeClr val="tx1"/>
                </a:solidFill>
              </a:rPr>
              <a:t>efficiency</a:t>
            </a:r>
          </a:p>
          <a:p>
            <a:pPr marL="342900" indent="-342900">
              <a:spcBef>
                <a:spcPct val="50000"/>
              </a:spcBef>
              <a:buClr>
                <a:srgbClr val="0070C0"/>
              </a:buClr>
              <a:buSzPct val="100000"/>
            </a:pPr>
            <a:r>
              <a:rPr lang="en-US" sz="1800" b="0" dirty="0">
                <a:solidFill>
                  <a:schemeClr val="tx1"/>
                </a:solidFill>
              </a:rPr>
              <a:t>efficient market</a:t>
            </a:r>
          </a:p>
          <a:p>
            <a:pPr marL="342900" indent="-342900">
              <a:spcBef>
                <a:spcPct val="50000"/>
              </a:spcBef>
              <a:buClr>
                <a:srgbClr val="0070C0"/>
              </a:buClr>
              <a:buSzPct val="100000"/>
            </a:pPr>
            <a:r>
              <a:rPr lang="en-US" sz="1800" b="0" dirty="0">
                <a:solidFill>
                  <a:schemeClr val="tx1"/>
                </a:solidFill>
              </a:rPr>
              <a:t>empirical economics</a:t>
            </a:r>
          </a:p>
          <a:p>
            <a:pPr marL="342900" indent="-342900">
              <a:spcBef>
                <a:spcPct val="50000"/>
              </a:spcBef>
              <a:buClr>
                <a:srgbClr val="0070C0"/>
              </a:buClr>
              <a:buSzPct val="100000"/>
            </a:pPr>
            <a:r>
              <a:rPr lang="en-US" sz="1800" b="0" dirty="0">
                <a:solidFill>
                  <a:schemeClr val="tx1"/>
                </a:solidFill>
              </a:rPr>
              <a:t>equity</a:t>
            </a:r>
          </a:p>
          <a:p>
            <a:pPr marL="342900" indent="-342900">
              <a:spcBef>
                <a:spcPct val="50000"/>
              </a:spcBef>
              <a:buClr>
                <a:srgbClr val="0070C0"/>
              </a:buClr>
              <a:buSzPct val="100000"/>
            </a:pPr>
            <a:r>
              <a:rPr lang="en-US" sz="1800" b="0" dirty="0">
                <a:solidFill>
                  <a:schemeClr val="tx1"/>
                </a:solidFill>
              </a:rPr>
              <a:t>Industrial Revolution</a:t>
            </a:r>
          </a:p>
          <a:p>
            <a:pPr marL="342900" indent="-342900">
              <a:spcBef>
                <a:spcPct val="50000"/>
              </a:spcBef>
              <a:buClr>
                <a:srgbClr val="0070C0"/>
              </a:buClr>
              <a:buSzPct val="100000"/>
            </a:pPr>
            <a:r>
              <a:rPr lang="en-US" sz="1800" b="0" dirty="0">
                <a:solidFill>
                  <a:schemeClr val="tx1"/>
                </a:solidFill>
              </a:rPr>
              <a:t>macroeconomics</a:t>
            </a:r>
          </a:p>
          <a:p>
            <a:pPr marL="342900" indent="-342900">
              <a:spcBef>
                <a:spcPct val="50000"/>
              </a:spcBef>
              <a:buClr>
                <a:srgbClr val="0070C0"/>
              </a:buClr>
              <a:buSzPct val="100000"/>
            </a:pPr>
            <a:r>
              <a:rPr lang="en-US" sz="1800" b="0" dirty="0" err="1">
                <a:solidFill>
                  <a:schemeClr val="tx1"/>
                </a:solidFill>
              </a:rPr>
              <a:t>Marginalism</a:t>
            </a:r>
            <a:endParaRPr lang="en-US" sz="1800" b="0" dirty="0">
              <a:solidFill>
                <a:schemeClr val="tx1"/>
              </a:solidFill>
            </a:endParaRPr>
          </a:p>
          <a:p>
            <a:pPr marL="342900" indent="-342900">
              <a:spcBef>
                <a:spcPct val="50000"/>
              </a:spcBef>
              <a:buClr>
                <a:srgbClr val="0070C0"/>
              </a:buClr>
              <a:buSzPct val="100000"/>
            </a:pPr>
            <a:r>
              <a:rPr lang="en-US" sz="1800" b="0" dirty="0">
                <a:solidFill>
                  <a:schemeClr val="tx1"/>
                </a:solidFill>
              </a:rPr>
              <a:t>microeconomics</a:t>
            </a:r>
          </a:p>
          <a:p>
            <a:pPr marL="342900" indent="-342900">
              <a:spcBef>
                <a:spcPct val="50000"/>
              </a:spcBef>
              <a:buClr>
                <a:srgbClr val="0070C0"/>
              </a:buClr>
              <a:buSzPct val="100000"/>
            </a:pPr>
            <a:r>
              <a:rPr lang="en-US" sz="1800" b="0" dirty="0">
                <a:solidFill>
                  <a:schemeClr val="tx1"/>
                </a:solidFill>
              </a:rPr>
              <a:t>model</a:t>
            </a:r>
          </a:p>
          <a:p>
            <a:pPr marL="342900" indent="-342900">
              <a:spcBef>
                <a:spcPct val="50000"/>
              </a:spcBef>
              <a:buClr>
                <a:srgbClr val="0070C0"/>
              </a:buClr>
              <a:buSzPct val="100000"/>
            </a:pPr>
            <a:r>
              <a:rPr lang="en-US" sz="1800" b="0" dirty="0">
                <a:solidFill>
                  <a:schemeClr val="tx1"/>
                </a:solidFill>
              </a:rPr>
              <a:t>normative economics</a:t>
            </a:r>
          </a:p>
          <a:p>
            <a:pPr marL="342900" indent="-342900">
              <a:spcBef>
                <a:spcPct val="50000"/>
              </a:spcBef>
              <a:buClr>
                <a:srgbClr val="0070C0"/>
              </a:buClr>
              <a:buSzPct val="100000"/>
            </a:pPr>
            <a:r>
              <a:rPr lang="en-US" sz="1800" b="0" dirty="0">
                <a:solidFill>
                  <a:schemeClr val="tx1"/>
                </a:solidFill>
              </a:rPr>
              <a:t>Ockham’s razor</a:t>
            </a:r>
          </a:p>
          <a:p>
            <a:pPr marL="342900" indent="-342900">
              <a:spcBef>
                <a:spcPct val="50000"/>
              </a:spcBef>
              <a:buClr>
                <a:srgbClr val="0070C0"/>
              </a:buClr>
              <a:buSzPct val="100000"/>
            </a:pPr>
            <a:r>
              <a:rPr lang="en-US" sz="1800" b="0" dirty="0">
                <a:solidFill>
                  <a:schemeClr val="tx1"/>
                </a:solidFill>
              </a:rPr>
              <a:t>opportunity cost</a:t>
            </a:r>
          </a:p>
          <a:p>
            <a:pPr marL="342900" indent="-342900">
              <a:spcBef>
                <a:spcPct val="50000"/>
              </a:spcBef>
              <a:buClr>
                <a:srgbClr val="0070C0"/>
              </a:buClr>
              <a:buSzPct val="100000"/>
            </a:pPr>
            <a:r>
              <a:rPr lang="en-US" sz="1800" b="0" dirty="0">
                <a:solidFill>
                  <a:schemeClr val="tx1"/>
                </a:solidFill>
              </a:rPr>
              <a:t>positive economics</a:t>
            </a:r>
          </a:p>
          <a:p>
            <a:pPr marL="342900" indent="-342900">
              <a:spcBef>
                <a:spcPct val="50000"/>
              </a:spcBef>
              <a:buClr>
                <a:srgbClr val="0070C0"/>
              </a:buClr>
              <a:buSzPct val="100000"/>
            </a:pPr>
            <a:r>
              <a:rPr lang="en-US" sz="1800" b="0" dirty="0">
                <a:solidFill>
                  <a:schemeClr val="tx1"/>
                </a:solidFill>
              </a:rPr>
              <a:t>post hoc, ergo propter hoc</a:t>
            </a:r>
          </a:p>
          <a:p>
            <a:pPr marL="342900" indent="-342900">
              <a:spcBef>
                <a:spcPct val="50000"/>
              </a:spcBef>
              <a:buClr>
                <a:srgbClr val="0070C0"/>
              </a:buClr>
              <a:buSzPct val="100000"/>
            </a:pPr>
            <a:r>
              <a:rPr lang="en-US" sz="1800" b="0" dirty="0">
                <a:solidFill>
                  <a:schemeClr val="tx1"/>
                </a:solidFill>
              </a:rPr>
              <a:t>scarce</a:t>
            </a:r>
          </a:p>
          <a:p>
            <a:pPr marL="342900" indent="-342900">
              <a:spcBef>
                <a:spcPct val="50000"/>
              </a:spcBef>
              <a:buClr>
                <a:srgbClr val="0070C0"/>
              </a:buClr>
              <a:buSzPct val="100000"/>
            </a:pPr>
            <a:r>
              <a:rPr lang="en-US" sz="1800" b="0" dirty="0">
                <a:solidFill>
                  <a:schemeClr val="tx1"/>
                </a:solidFill>
              </a:rPr>
              <a:t>stability</a:t>
            </a:r>
          </a:p>
          <a:p>
            <a:pPr marL="342900" indent="-342900">
              <a:spcBef>
                <a:spcPct val="50000"/>
              </a:spcBef>
              <a:buClr>
                <a:srgbClr val="0070C0"/>
              </a:buClr>
              <a:buSzPct val="100000"/>
            </a:pPr>
            <a:r>
              <a:rPr lang="en-US" sz="1800" b="0" dirty="0">
                <a:solidFill>
                  <a:schemeClr val="tx1"/>
                </a:solidFill>
              </a:rPr>
              <a:t>variable</a:t>
            </a:r>
          </a:p>
        </p:txBody>
      </p:sp>
      <p:sp>
        <p:nvSpPr>
          <p:cNvPr id="7" name="Text Box 4" hidden="1"/>
          <p:cNvSpPr txBox="1">
            <a:spLocks noChangeArrowheads="1"/>
          </p:cNvSpPr>
          <p:nvPr/>
        </p:nvSpPr>
        <p:spPr bwMode="auto">
          <a:xfrm>
            <a:off x="4800600" y="1600200"/>
            <a:ext cx="3733800" cy="4108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200" b="1">
                <a:solidFill>
                  <a:srgbClr val="7D0013"/>
                </a:solidFill>
                <a:latin typeface="Arial" panose="020B0604020202020204" pitchFamily="34" charset="0"/>
                <a:cs typeface="Arial" panose="020B0604020202020204" pitchFamily="34" charset="0"/>
                <a:sym typeface="Wingdings 3" panose="05040102010807070707" pitchFamily="18" charset="2"/>
              </a:defRPr>
            </a:lvl1pPr>
            <a:lvl2pPr marL="742950" indent="-285750">
              <a:defRPr sz="1200" b="1">
                <a:solidFill>
                  <a:srgbClr val="7D0013"/>
                </a:solidFill>
                <a:latin typeface="Arial" panose="020B0604020202020204" pitchFamily="34" charset="0"/>
                <a:cs typeface="Arial" panose="020B0604020202020204" pitchFamily="34" charset="0"/>
                <a:sym typeface="Wingdings 3" panose="05040102010807070707" pitchFamily="18" charset="2"/>
              </a:defRPr>
            </a:lvl2pPr>
            <a:lvl3pPr marL="1143000" indent="-228600">
              <a:defRPr sz="1200" b="1">
                <a:solidFill>
                  <a:srgbClr val="7D0013"/>
                </a:solidFill>
                <a:latin typeface="Arial" panose="020B0604020202020204" pitchFamily="34" charset="0"/>
                <a:cs typeface="Arial" panose="020B0604020202020204" pitchFamily="34" charset="0"/>
                <a:sym typeface="Wingdings 3" panose="05040102010807070707" pitchFamily="18" charset="2"/>
              </a:defRPr>
            </a:lvl3pPr>
            <a:lvl4pPr marL="1600200" indent="-228600">
              <a:defRPr sz="1200" b="1">
                <a:solidFill>
                  <a:srgbClr val="7D0013"/>
                </a:solidFill>
                <a:latin typeface="Arial" panose="020B0604020202020204" pitchFamily="34" charset="0"/>
                <a:cs typeface="Arial" panose="020B0604020202020204" pitchFamily="34" charset="0"/>
                <a:sym typeface="Wingdings 3" panose="05040102010807070707" pitchFamily="18" charset="2"/>
              </a:defRPr>
            </a:lvl4pPr>
            <a:lvl5pPr marL="2057400" indent="-228600">
              <a:defRPr sz="1200" b="1">
                <a:solidFill>
                  <a:srgbClr val="7D0013"/>
                </a:solidFill>
                <a:latin typeface="Arial" panose="020B0604020202020204" pitchFamily="34" charset="0"/>
                <a:cs typeface="Arial" panose="020B0604020202020204" pitchFamily="34" charset="0"/>
                <a:sym typeface="Wingdings 3" panose="05040102010807070707" pitchFamily="18" charset="2"/>
              </a:defRPr>
            </a:lvl5pPr>
            <a:lvl6pPr marL="2514600" indent="-228600" eaLnBrk="0" fontAlgn="base" hangingPunct="0">
              <a:spcBef>
                <a:spcPct val="0"/>
              </a:spcBef>
              <a:spcAft>
                <a:spcPct val="0"/>
              </a:spcAft>
              <a:defRPr sz="1200" b="1">
                <a:solidFill>
                  <a:srgbClr val="7D0013"/>
                </a:solidFill>
                <a:latin typeface="Arial" panose="020B0604020202020204" pitchFamily="34" charset="0"/>
                <a:cs typeface="Arial" panose="020B0604020202020204" pitchFamily="34" charset="0"/>
                <a:sym typeface="Wingdings 3" panose="05040102010807070707" pitchFamily="18" charset="2"/>
              </a:defRPr>
            </a:lvl6pPr>
            <a:lvl7pPr marL="2971800" indent="-228600" eaLnBrk="0" fontAlgn="base" hangingPunct="0">
              <a:spcBef>
                <a:spcPct val="0"/>
              </a:spcBef>
              <a:spcAft>
                <a:spcPct val="0"/>
              </a:spcAft>
              <a:defRPr sz="1200" b="1">
                <a:solidFill>
                  <a:srgbClr val="7D0013"/>
                </a:solidFill>
                <a:latin typeface="Arial" panose="020B0604020202020204" pitchFamily="34" charset="0"/>
                <a:cs typeface="Arial" panose="020B0604020202020204" pitchFamily="34" charset="0"/>
                <a:sym typeface="Wingdings 3" panose="05040102010807070707" pitchFamily="18" charset="2"/>
              </a:defRPr>
            </a:lvl7pPr>
            <a:lvl8pPr marL="3429000" indent="-228600" eaLnBrk="0" fontAlgn="base" hangingPunct="0">
              <a:spcBef>
                <a:spcPct val="0"/>
              </a:spcBef>
              <a:spcAft>
                <a:spcPct val="0"/>
              </a:spcAft>
              <a:defRPr sz="1200" b="1">
                <a:solidFill>
                  <a:srgbClr val="7D0013"/>
                </a:solidFill>
                <a:latin typeface="Arial" panose="020B0604020202020204" pitchFamily="34" charset="0"/>
                <a:cs typeface="Arial" panose="020B0604020202020204" pitchFamily="34" charset="0"/>
                <a:sym typeface="Wingdings 3" panose="05040102010807070707" pitchFamily="18" charset="2"/>
              </a:defRPr>
            </a:lvl8pPr>
            <a:lvl9pPr marL="3886200" indent="-228600" eaLnBrk="0" fontAlgn="base" hangingPunct="0">
              <a:spcBef>
                <a:spcPct val="0"/>
              </a:spcBef>
              <a:spcAft>
                <a:spcPct val="0"/>
              </a:spcAft>
              <a:defRPr sz="1200" b="1">
                <a:solidFill>
                  <a:srgbClr val="7D0013"/>
                </a:solidFill>
                <a:latin typeface="Arial" panose="020B0604020202020204" pitchFamily="34" charset="0"/>
                <a:cs typeface="Arial" panose="020B0604020202020204" pitchFamily="34" charset="0"/>
                <a:sym typeface="Wingdings 3" panose="05040102010807070707" pitchFamily="18" charset="2"/>
              </a:defRPr>
            </a:lvl9pPr>
          </a:lstStyle>
          <a:p>
            <a:pPr marL="342900" indent="-342900">
              <a:spcBef>
                <a:spcPct val="50000"/>
              </a:spcBef>
              <a:buClr>
                <a:srgbClr val="0070C0"/>
              </a:buClr>
              <a:buFont typeface="Arial" panose="020B0604020202020204" pitchFamily="34" charset="0"/>
              <a:buChar char="•"/>
            </a:pPr>
            <a:r>
              <a:rPr lang="en-US" sz="1800" b="0" dirty="0">
                <a:solidFill>
                  <a:schemeClr val="tx1"/>
                </a:solidFill>
              </a:rPr>
              <a:t>microeconomics</a:t>
            </a:r>
          </a:p>
          <a:p>
            <a:pPr marL="342900" indent="-342900">
              <a:spcBef>
                <a:spcPct val="50000"/>
              </a:spcBef>
              <a:buClr>
                <a:srgbClr val="0070C0"/>
              </a:buClr>
              <a:buFont typeface="Arial" panose="020B0604020202020204" pitchFamily="34" charset="0"/>
              <a:buChar char="•"/>
            </a:pPr>
            <a:r>
              <a:rPr lang="en-US" sz="1800" b="0" dirty="0">
                <a:solidFill>
                  <a:schemeClr val="tx1"/>
                </a:solidFill>
              </a:rPr>
              <a:t>model</a:t>
            </a:r>
          </a:p>
          <a:p>
            <a:pPr marL="342900" indent="-342900">
              <a:spcBef>
                <a:spcPct val="50000"/>
              </a:spcBef>
              <a:buClr>
                <a:srgbClr val="0070C0"/>
              </a:buClr>
              <a:buFont typeface="Arial" panose="020B0604020202020204" pitchFamily="34" charset="0"/>
              <a:buChar char="•"/>
            </a:pPr>
            <a:r>
              <a:rPr lang="en-US" sz="1800" b="0" dirty="0">
                <a:solidFill>
                  <a:schemeClr val="tx1"/>
                </a:solidFill>
              </a:rPr>
              <a:t>normative economics</a:t>
            </a:r>
          </a:p>
          <a:p>
            <a:pPr marL="342900" indent="-342900">
              <a:spcBef>
                <a:spcPct val="50000"/>
              </a:spcBef>
              <a:buClr>
                <a:srgbClr val="0070C0"/>
              </a:buClr>
              <a:buFont typeface="Arial" panose="020B0604020202020204" pitchFamily="34" charset="0"/>
              <a:buChar char="•"/>
            </a:pPr>
            <a:r>
              <a:rPr lang="en-US" sz="1800" b="0" dirty="0">
                <a:solidFill>
                  <a:schemeClr val="tx1"/>
                </a:solidFill>
              </a:rPr>
              <a:t>Ockham’s razor</a:t>
            </a:r>
          </a:p>
          <a:p>
            <a:pPr marL="342900" indent="-342900">
              <a:spcBef>
                <a:spcPct val="50000"/>
              </a:spcBef>
              <a:buClr>
                <a:srgbClr val="0070C0"/>
              </a:buClr>
              <a:buFont typeface="Arial" panose="020B0604020202020204" pitchFamily="34" charset="0"/>
              <a:buChar char="•"/>
            </a:pPr>
            <a:r>
              <a:rPr lang="en-US" sz="1800" b="0" dirty="0">
                <a:solidFill>
                  <a:schemeClr val="tx1"/>
                </a:solidFill>
              </a:rPr>
              <a:t>opportunity cost</a:t>
            </a:r>
          </a:p>
          <a:p>
            <a:pPr marL="342900" indent="-342900">
              <a:spcBef>
                <a:spcPct val="50000"/>
              </a:spcBef>
              <a:buClr>
                <a:srgbClr val="0070C0"/>
              </a:buClr>
              <a:buFont typeface="Arial" panose="020B0604020202020204" pitchFamily="34" charset="0"/>
              <a:buChar char="•"/>
            </a:pPr>
            <a:r>
              <a:rPr lang="en-US" sz="1800" b="0" dirty="0">
                <a:solidFill>
                  <a:schemeClr val="tx1"/>
                </a:solidFill>
              </a:rPr>
              <a:t>positive economics</a:t>
            </a:r>
          </a:p>
          <a:p>
            <a:pPr marL="342900" indent="-342900">
              <a:spcBef>
                <a:spcPct val="50000"/>
              </a:spcBef>
              <a:buClr>
                <a:srgbClr val="0070C0"/>
              </a:buClr>
              <a:buFont typeface="Arial" panose="020B0604020202020204" pitchFamily="34" charset="0"/>
              <a:buChar char="•"/>
            </a:pPr>
            <a:r>
              <a:rPr lang="en-US" sz="1800" b="0" i="1" dirty="0">
                <a:solidFill>
                  <a:schemeClr val="tx1"/>
                </a:solidFill>
              </a:rPr>
              <a:t>post hoc, ergo propter hoc</a:t>
            </a:r>
          </a:p>
          <a:p>
            <a:pPr marL="342900" indent="-342900">
              <a:spcBef>
                <a:spcPct val="50000"/>
              </a:spcBef>
              <a:buClr>
                <a:srgbClr val="0070C0"/>
              </a:buClr>
              <a:buFont typeface="Arial" panose="020B0604020202020204" pitchFamily="34" charset="0"/>
              <a:buChar char="•"/>
            </a:pPr>
            <a:r>
              <a:rPr lang="en-US" sz="1800" b="0" dirty="0">
                <a:solidFill>
                  <a:schemeClr val="tx1"/>
                </a:solidFill>
              </a:rPr>
              <a:t>scarce</a:t>
            </a:r>
          </a:p>
          <a:p>
            <a:pPr marL="342900" indent="-342900">
              <a:spcBef>
                <a:spcPct val="50000"/>
              </a:spcBef>
              <a:buClr>
                <a:srgbClr val="0070C0"/>
              </a:buClr>
              <a:buFont typeface="Arial" panose="020B0604020202020204" pitchFamily="34" charset="0"/>
              <a:buChar char="•"/>
            </a:pPr>
            <a:r>
              <a:rPr lang="en-US" sz="1800" b="0" dirty="0">
                <a:solidFill>
                  <a:schemeClr val="tx1"/>
                </a:solidFill>
              </a:rPr>
              <a:t>stability</a:t>
            </a:r>
          </a:p>
          <a:p>
            <a:pPr marL="342900" indent="-342900">
              <a:spcBef>
                <a:spcPct val="50000"/>
              </a:spcBef>
              <a:buClr>
                <a:srgbClr val="0070C0"/>
              </a:buClr>
              <a:buFont typeface="Arial" panose="020B0604020202020204" pitchFamily="34" charset="0"/>
              <a:buChar char="•"/>
            </a:pPr>
            <a:r>
              <a:rPr lang="en-US" sz="1800" b="0" dirty="0">
                <a:solidFill>
                  <a:schemeClr val="tx1"/>
                </a:solidFill>
              </a:rPr>
              <a:t>variable</a:t>
            </a:r>
          </a:p>
        </p:txBody>
      </p:sp>
    </p:spTree>
    <p:extLst>
      <p:ext uri="{BB962C8B-B14F-4D97-AF65-F5344CB8AC3E}">
        <p14:creationId xmlns:p14="http://schemas.microsoft.com/office/powerpoint/2010/main" val="222424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P spid="7"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1 APPENDIX: </a:t>
            </a:r>
            <a:br>
              <a:rPr lang="en-US" dirty="0"/>
            </a:br>
            <a:r>
              <a:rPr lang="en-US" dirty="0"/>
              <a:t>How to Read and Understand Graphs</a:t>
            </a:r>
          </a:p>
        </p:txBody>
      </p:sp>
      <p:sp>
        <p:nvSpPr>
          <p:cNvPr id="3" name="Content Placeholder 2"/>
          <p:cNvSpPr>
            <a:spLocks noGrp="1"/>
          </p:cNvSpPr>
          <p:nvPr>
            <p:ph idx="1"/>
          </p:nvPr>
        </p:nvSpPr>
        <p:spPr/>
        <p:txBody>
          <a:bodyPr/>
          <a:lstStyle/>
          <a:p>
            <a:pPr marL="256032" indent="-256032">
              <a:spcAft>
                <a:spcPct val="10000"/>
              </a:spcAft>
              <a:buClr>
                <a:srgbClr val="0070C0"/>
              </a:buClr>
              <a:buSzPct val="100000"/>
              <a:defRPr/>
            </a:pPr>
            <a:r>
              <a:rPr lang="en-US" b="1" dirty="0"/>
              <a:t>graph</a:t>
            </a:r>
            <a:r>
              <a:rPr lang="en-US" dirty="0"/>
              <a:t>  A two-dimensional representation of a set of numbers or data.</a:t>
            </a:r>
          </a:p>
          <a:p>
            <a:pPr marL="0" indent="0">
              <a:spcBef>
                <a:spcPts val="3000"/>
              </a:spcBef>
              <a:spcAft>
                <a:spcPct val="10000"/>
              </a:spcAft>
              <a:buClr>
                <a:srgbClr val="0070C0"/>
              </a:buClr>
              <a:buSzPct val="100000"/>
              <a:buNone/>
              <a:defRPr/>
            </a:pPr>
            <a:r>
              <a:rPr lang="en-US" b="1" dirty="0"/>
              <a:t>Time Series Graphs</a:t>
            </a:r>
          </a:p>
          <a:p>
            <a:pPr marL="256032" indent="-256032">
              <a:spcAft>
                <a:spcPct val="10000"/>
              </a:spcAft>
              <a:buClr>
                <a:srgbClr val="0070C0"/>
              </a:buClr>
              <a:buSzPct val="100000"/>
              <a:defRPr/>
            </a:pPr>
            <a:r>
              <a:rPr lang="en-US" b="1" dirty="0"/>
              <a:t>time series graph  </a:t>
            </a:r>
            <a:r>
              <a:rPr lang="en-US" dirty="0"/>
              <a:t>A graph illustrating how a variable changes over time.</a:t>
            </a:r>
          </a:p>
        </p:txBody>
      </p:sp>
    </p:spTree>
    <p:extLst>
      <p:ext uri="{BB962C8B-B14F-4D97-AF65-F5344CB8AC3E}">
        <p14:creationId xmlns:p14="http://schemas.microsoft.com/office/powerpoint/2010/main" val="250157790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2362199" cy="1066800"/>
          </a:xfrm>
        </p:spPr>
        <p:txBody>
          <a:bodyPr/>
          <a:lstStyle/>
          <a:p>
            <a:pPr rtl="0" eaLnBrk="1" fontAlgn="base" latinLnBrk="0" hangingPunct="1"/>
            <a:r>
              <a:rPr lang="en-US" sz="1800" b="1" i="0" kern="1200" baseline="0" dirty="0">
                <a:ln>
                  <a:noFill/>
                </a:ln>
                <a:solidFill>
                  <a:srgbClr val="000000"/>
                </a:solidFill>
                <a:effectLst/>
                <a:latin typeface="Arial"/>
                <a:cs typeface="Arial"/>
              </a:rPr>
              <a:t>TABLE 1A.1  </a:t>
            </a:r>
            <a:r>
              <a:rPr lang="en-US" sz="1800" b="1" i="0" kern="1200" baseline="0" dirty="0">
                <a:ln>
                  <a:noFill/>
                </a:ln>
                <a:solidFill>
                  <a:srgbClr val="000000"/>
                </a:solidFill>
                <a:effectLst/>
                <a:latin typeface="Arial"/>
              </a:rPr>
              <a:t>Total Disposable Personal Income in the United States, 1975–2014 (in Billions of Dollars)</a:t>
            </a:r>
            <a:endParaRPr lang="en-US" dirty="0">
              <a:effectLst/>
            </a:endParaRPr>
          </a:p>
          <a:p>
            <a:endParaRPr lang="en-US" dirty="0"/>
          </a:p>
        </p:txBody>
      </p:sp>
      <p:graphicFrame>
        <p:nvGraphicFramePr>
          <p:cNvPr id="7" name="Group 68" descr="A table presents the total disposable personal income in the United States, 1975–2014 (in billions of dollars)"/>
          <p:cNvGraphicFramePr>
            <a:graphicFrameLocks noGrp="1"/>
          </p:cNvGraphicFramePr>
          <p:nvPr>
            <p:extLst>
              <p:ext uri="{D42A27DB-BD31-4B8C-83A1-F6EECF244321}">
                <p14:modId xmlns:p14="http://schemas.microsoft.com/office/powerpoint/2010/main" val="3582255793"/>
              </p:ext>
            </p:extLst>
          </p:nvPr>
        </p:nvGraphicFramePr>
        <p:xfrm>
          <a:off x="381000" y="1493598"/>
          <a:ext cx="3200400" cy="4526202"/>
        </p:xfrm>
        <a:graphic>
          <a:graphicData uri="http://schemas.openxmlformats.org/drawingml/2006/table">
            <a:tbl>
              <a:tblPr firstRow="1"/>
              <a:tblGrid>
                <a:gridCol w="568960">
                  <a:extLst>
                    <a:ext uri="{9D8B030D-6E8A-4147-A177-3AD203B41FA5}">
                      <a16:colId xmlns:a16="http://schemas.microsoft.com/office/drawing/2014/main" xmlns="" val="20000"/>
                    </a:ext>
                  </a:extLst>
                </a:gridCol>
                <a:gridCol w="955040">
                  <a:extLst>
                    <a:ext uri="{9D8B030D-6E8A-4147-A177-3AD203B41FA5}">
                      <a16:colId xmlns:a16="http://schemas.microsoft.com/office/drawing/2014/main" xmlns="" val="20001"/>
                    </a:ext>
                  </a:extLst>
                </a:gridCol>
                <a:gridCol w="609600">
                  <a:extLst>
                    <a:ext uri="{9D8B030D-6E8A-4147-A177-3AD203B41FA5}">
                      <a16:colId xmlns:a16="http://schemas.microsoft.com/office/drawing/2014/main" xmlns="" val="20002"/>
                    </a:ext>
                  </a:extLst>
                </a:gridCol>
                <a:gridCol w="1066800">
                  <a:extLst>
                    <a:ext uri="{9D8B030D-6E8A-4147-A177-3AD203B41FA5}">
                      <a16:colId xmlns:a16="http://schemas.microsoft.com/office/drawing/2014/main" xmlns="" val="20003"/>
                    </a:ext>
                  </a:extLst>
                </a:gridCol>
              </a:tblGrid>
              <a:tr h="822834">
                <a:tc>
                  <a:txBody>
                    <a:bodyPr/>
                    <a:lstStyle/>
                    <a:p>
                      <a:pPr marL="0" marR="0" lvl="0" indent="0" algn="l" defTabSz="914400" rtl="0" eaLnBrk="1" fontAlgn="base" latinLnBrk="0" hangingPunct="1">
                        <a:lnSpc>
                          <a:spcPct val="100000"/>
                        </a:lnSpc>
                        <a:spcBef>
                          <a:spcPct val="10000"/>
                        </a:spcBef>
                        <a:spcAft>
                          <a:spcPct val="10000"/>
                        </a:spcAft>
                        <a:buClrTx/>
                        <a:buSzTx/>
                        <a:buFontTx/>
                        <a:buNone/>
                        <a:tabLst/>
                      </a:pPr>
                      <a:r>
                        <a:rPr kumimoji="0" lang="en-US" sz="1200" b="1" i="0" u="none" strike="noStrike" cap="none" normalizeH="0" baseline="0" dirty="0">
                          <a:ln>
                            <a:noFill/>
                          </a:ln>
                          <a:solidFill>
                            <a:schemeClr val="tx1"/>
                          </a:solidFill>
                          <a:effectLst/>
                          <a:latin typeface="Arial" charset="0"/>
                          <a:cs typeface="Arial" charset="0"/>
                        </a:rPr>
                        <a:t> Year</a:t>
                      </a:r>
                    </a:p>
                  </a:txBody>
                  <a:tcPr marR="0" marT="45694" marB="45694" anchor="b" horzOverflow="overflow">
                    <a:lnL cap="flat">
                      <a:noFill/>
                    </a:lnL>
                    <a:lnR>
                      <a:noFill/>
                    </a:lnR>
                    <a:lnT>
                      <a:noFill/>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cs typeface="Arial" charset="0"/>
                        </a:rPr>
                        <a:t>Total    Disposable</a:t>
                      </a:r>
                      <a:br>
                        <a:rPr kumimoji="0" lang="en-US" sz="1200" b="1" i="0" u="none" strike="noStrike" cap="none" normalizeH="0" baseline="0" dirty="0">
                          <a:ln>
                            <a:noFill/>
                          </a:ln>
                          <a:solidFill>
                            <a:schemeClr val="tx1"/>
                          </a:solidFill>
                          <a:effectLst/>
                          <a:latin typeface="Arial" charset="0"/>
                          <a:cs typeface="Arial" charset="0"/>
                        </a:rPr>
                      </a:br>
                      <a:r>
                        <a:rPr kumimoji="0" lang="en-US" sz="1200" b="1" i="0" u="none" strike="noStrike" cap="none" normalizeH="0" baseline="0" dirty="0">
                          <a:ln>
                            <a:noFill/>
                          </a:ln>
                          <a:solidFill>
                            <a:schemeClr val="tx1"/>
                          </a:solidFill>
                          <a:effectLst/>
                          <a:latin typeface="Arial" charset="0"/>
                          <a:cs typeface="Arial" charset="0"/>
                        </a:rPr>
                        <a:t>Personal Income</a:t>
                      </a:r>
                      <a:endParaRPr kumimoji="0" lang="en-US" sz="1200" b="1" i="0" u="none" strike="noStrike" cap="none" normalizeH="0" baseline="0" dirty="0">
                        <a:ln>
                          <a:noFill/>
                        </a:ln>
                        <a:solidFill>
                          <a:schemeClr val="tx1"/>
                        </a:solidFill>
                        <a:effectLst/>
                        <a:latin typeface="Arial" charset="0"/>
                      </a:endParaRPr>
                    </a:p>
                  </a:txBody>
                  <a:tcPr marR="0" marT="45694" marB="45694" horzOverflow="overflow">
                    <a:lnL>
                      <a:noFill/>
                    </a:lnL>
                    <a:lnR>
                      <a:noFill/>
                    </a:lnR>
                    <a:lnT>
                      <a:noFill/>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cs typeface="Arial" charset="0"/>
                        </a:rPr>
                        <a:t> Year</a:t>
                      </a:r>
                      <a:endParaRPr kumimoji="0" lang="en-US" sz="1200" b="1" i="0" u="none" strike="noStrike" cap="none" normalizeH="0" baseline="0" dirty="0">
                        <a:ln>
                          <a:noFill/>
                        </a:ln>
                        <a:solidFill>
                          <a:schemeClr val="tx1"/>
                        </a:solidFill>
                        <a:effectLst/>
                        <a:latin typeface="Arial" charset="0"/>
                      </a:endParaRPr>
                    </a:p>
                  </a:txBody>
                  <a:tcPr marR="0" marT="45694" marB="45694" anchor="b" horzOverflow="overflow">
                    <a:lnL>
                      <a:noFill/>
                    </a:lnL>
                    <a:lnR>
                      <a:noFill/>
                    </a:lnR>
                    <a:lnT>
                      <a:noFill/>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cs typeface="Arial" charset="0"/>
                        </a:rPr>
                        <a:t>Total   Disposable</a:t>
                      </a:r>
                      <a:br>
                        <a:rPr kumimoji="0" lang="en-US" sz="1200" b="1" i="0" u="none" strike="noStrike" cap="none" normalizeH="0" baseline="0" dirty="0">
                          <a:ln>
                            <a:noFill/>
                          </a:ln>
                          <a:solidFill>
                            <a:schemeClr val="tx1"/>
                          </a:solidFill>
                          <a:effectLst/>
                          <a:latin typeface="Arial" charset="0"/>
                          <a:cs typeface="Arial" charset="0"/>
                        </a:rPr>
                      </a:br>
                      <a:r>
                        <a:rPr kumimoji="0" lang="en-US" sz="1200" b="1" i="0" u="none" strike="noStrike" cap="none" normalizeH="0" baseline="0" dirty="0">
                          <a:ln>
                            <a:noFill/>
                          </a:ln>
                          <a:solidFill>
                            <a:schemeClr val="tx1"/>
                          </a:solidFill>
                          <a:effectLst/>
                          <a:latin typeface="Arial" charset="0"/>
                          <a:cs typeface="Arial" charset="0"/>
                        </a:rPr>
                        <a:t>Personal Income</a:t>
                      </a:r>
                    </a:p>
                  </a:txBody>
                  <a:tcPr marR="0" marT="45694" marB="45694" horzOverflow="overflow">
                    <a:lnL>
                      <a:noFill/>
                    </a:lnL>
                    <a:lnR cap="flat">
                      <a:noFill/>
                    </a:lnR>
                    <a:lnT>
                      <a:noFill/>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370291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cs typeface="Arial" charset="0"/>
                        </a:rPr>
                        <a:t>1975</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cs typeface="Arial" charset="0"/>
                        </a:rPr>
                        <a:t>1976</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cs typeface="Arial" charset="0"/>
                        </a:rPr>
                        <a:t>1977</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cs typeface="Arial" charset="0"/>
                        </a:rPr>
                        <a:t>1978</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cs typeface="Arial" charset="0"/>
                        </a:rPr>
                        <a:t>1979</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cs typeface="Arial" charset="0"/>
                        </a:rPr>
                        <a:t>1980</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cs typeface="Arial" charset="0"/>
                        </a:rPr>
                        <a:t>1981</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cs typeface="Arial" charset="0"/>
                        </a:rPr>
                        <a:t>1982</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cs typeface="Arial" charset="0"/>
                        </a:rPr>
                        <a:t>1983</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cs typeface="Arial" charset="0"/>
                        </a:rPr>
                        <a:t>1984</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cs typeface="Arial" charset="0"/>
                        </a:rPr>
                        <a:t>1985</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cs typeface="Arial" charset="0"/>
                        </a:rPr>
                        <a:t>1986</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cs typeface="Arial" charset="0"/>
                        </a:rPr>
                        <a:t>1987</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cs typeface="Arial" charset="0"/>
                        </a:rPr>
                        <a:t>1988</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cs typeface="Arial" charset="0"/>
                        </a:rPr>
                        <a:t>1989</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cs typeface="Arial" charset="0"/>
                        </a:rPr>
                        <a:t>1990</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cs typeface="Arial" charset="0"/>
                        </a:rPr>
                        <a:t>1991</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cs typeface="Arial" charset="0"/>
                        </a:rPr>
                        <a:t>1992</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cs typeface="Arial" charset="0"/>
                        </a:rPr>
                        <a:t>1993</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cs typeface="Arial" charset="0"/>
                        </a:rPr>
                        <a:t>1994</a:t>
                      </a:r>
                    </a:p>
                  </a:txBody>
                  <a:tcPr marT="0" marB="45694" horzOverflow="overflow">
                    <a:lnL cap="flat">
                      <a:noFill/>
                    </a:lnL>
                    <a:lnR>
                      <a:noFill/>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1,219</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1,326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1,457</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1,630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1,809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2,018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2,251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2,425</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2,617</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2,904</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3,099</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3,288</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3,466</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3,770</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4,052</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4,312</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4,485</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4,800</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5,000</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5,244</a:t>
                      </a:r>
                    </a:p>
                  </a:txBody>
                  <a:tcPr marT="0" marB="45694" horzOverflow="overflow">
                    <a:lnL>
                      <a:noFill/>
                    </a:lnL>
                    <a:lnR>
                      <a:noFill/>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1995</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1996</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1997</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1998</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1999</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2000</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2001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2002</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2003</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2004</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2005</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2006</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2007</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2008</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2009</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2010</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2011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2012</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2013</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2014</a:t>
                      </a:r>
                    </a:p>
                  </a:txBody>
                  <a:tcPr marT="0" marB="45694" horzOverflow="overflow">
                    <a:lnL>
                      <a:noFill/>
                    </a:lnL>
                    <a:lnR>
                      <a:noFill/>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 5,533</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 5,830</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 6,149</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 6,561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 6,876</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 7,401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 7,752</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 8,099</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 8,466</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 9,002</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 9,401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10,037</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10,507</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10,994</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10,943</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11,238</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11,801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12,384</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12,508</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12,981</a:t>
                      </a:r>
                    </a:p>
                  </a:txBody>
                  <a:tcPr marT="0" marB="45694" horzOverflow="overflow">
                    <a:lnL>
                      <a:noFill/>
                    </a:lnL>
                    <a:lnR cap="flat">
                      <a:noFill/>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bl>
          </a:graphicData>
        </a:graphic>
      </p:graphicFrame>
      <p:sp>
        <p:nvSpPr>
          <p:cNvPr id="4" name="Text Placeholder 3"/>
          <p:cNvSpPr>
            <a:spLocks noGrp="1"/>
          </p:cNvSpPr>
          <p:nvPr>
            <p:ph type="body" sz="quarter" idx="13"/>
          </p:nvPr>
        </p:nvSpPr>
        <p:spPr>
          <a:xfrm>
            <a:off x="533400" y="5830784"/>
            <a:ext cx="4800600" cy="493816"/>
          </a:xfrm>
        </p:spPr>
        <p:txBody>
          <a:bodyPr/>
          <a:lstStyle/>
          <a:p>
            <a:pPr marL="0" marR="0" indent="0" algn="l" defTabSz="914400" rtl="0" eaLnBrk="1" fontAlgn="auto" latinLnBrk="0" hangingPunct="1">
              <a:lnSpc>
                <a:spcPct val="100000"/>
              </a:lnSpc>
              <a:spcBef>
                <a:spcPts val="0"/>
              </a:spcBef>
              <a:spcAft>
                <a:spcPts val="0"/>
              </a:spcAft>
              <a:buClr>
                <a:srgbClr val="0070C0"/>
              </a:buClr>
              <a:buSzTx/>
              <a:buFont typeface="Arial" panose="020B0604020202020204" pitchFamily="34" charset="0"/>
              <a:buNone/>
              <a:tabLst/>
              <a:defRPr/>
            </a:pPr>
            <a:r>
              <a:rPr lang="en-US" sz="1100" i="1" dirty="0"/>
              <a:t>Source: </a:t>
            </a:r>
            <a:r>
              <a:rPr lang="en-US" sz="1100" dirty="0"/>
              <a:t>U.S. Department of Commerce, Bureau of Economic Analysis</a:t>
            </a:r>
            <a:r>
              <a:rPr lang="en-US" sz="1600" kern="1200" dirty="0">
                <a:solidFill>
                  <a:schemeClr val="tx1"/>
                </a:solidFill>
                <a:effectLst/>
              </a:rPr>
              <a:t>.</a:t>
            </a:r>
            <a:endParaRPr lang="en-US" dirty="0"/>
          </a:p>
        </p:txBody>
      </p:sp>
      <p:sp>
        <p:nvSpPr>
          <p:cNvPr id="15" name="Rectangle 69"/>
          <p:cNvSpPr>
            <a:spLocks noChangeArrowheads="1"/>
          </p:cNvSpPr>
          <p:nvPr/>
        </p:nvSpPr>
        <p:spPr bwMode="auto">
          <a:xfrm>
            <a:off x="3981450" y="457200"/>
            <a:ext cx="47815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lstStyle>
            <a:lvl1pPr>
              <a:defRPr sz="1200" b="1">
                <a:solidFill>
                  <a:srgbClr val="7D0013"/>
                </a:solidFill>
                <a:latin typeface="Arial" panose="020B0604020202020204" pitchFamily="34" charset="0"/>
                <a:cs typeface="Arial" panose="020B0604020202020204" pitchFamily="34" charset="0"/>
                <a:sym typeface="Wingdings 3" panose="05040102010807070707" pitchFamily="18" charset="2"/>
              </a:defRPr>
            </a:lvl1pPr>
            <a:lvl2pPr marL="742950" indent="-285750">
              <a:defRPr sz="1200" b="1">
                <a:solidFill>
                  <a:srgbClr val="7D0013"/>
                </a:solidFill>
                <a:latin typeface="Arial" panose="020B0604020202020204" pitchFamily="34" charset="0"/>
                <a:cs typeface="Arial" panose="020B0604020202020204" pitchFamily="34" charset="0"/>
                <a:sym typeface="Wingdings 3" panose="05040102010807070707" pitchFamily="18" charset="2"/>
              </a:defRPr>
            </a:lvl2pPr>
            <a:lvl3pPr marL="1143000" indent="-228600">
              <a:defRPr sz="1200" b="1">
                <a:solidFill>
                  <a:srgbClr val="7D0013"/>
                </a:solidFill>
                <a:latin typeface="Arial" panose="020B0604020202020204" pitchFamily="34" charset="0"/>
                <a:cs typeface="Arial" panose="020B0604020202020204" pitchFamily="34" charset="0"/>
                <a:sym typeface="Wingdings 3" panose="05040102010807070707" pitchFamily="18" charset="2"/>
              </a:defRPr>
            </a:lvl3pPr>
            <a:lvl4pPr marL="1600200" indent="-228600">
              <a:defRPr sz="1200" b="1">
                <a:solidFill>
                  <a:srgbClr val="7D0013"/>
                </a:solidFill>
                <a:latin typeface="Arial" panose="020B0604020202020204" pitchFamily="34" charset="0"/>
                <a:cs typeface="Arial" panose="020B0604020202020204" pitchFamily="34" charset="0"/>
                <a:sym typeface="Wingdings 3" panose="05040102010807070707" pitchFamily="18" charset="2"/>
              </a:defRPr>
            </a:lvl4pPr>
            <a:lvl5pPr marL="2057400" indent="-228600">
              <a:defRPr sz="1200" b="1">
                <a:solidFill>
                  <a:srgbClr val="7D0013"/>
                </a:solidFill>
                <a:latin typeface="Arial" panose="020B0604020202020204" pitchFamily="34" charset="0"/>
                <a:cs typeface="Arial" panose="020B0604020202020204" pitchFamily="34" charset="0"/>
                <a:sym typeface="Wingdings 3" panose="05040102010807070707" pitchFamily="18" charset="2"/>
              </a:defRPr>
            </a:lvl5pPr>
            <a:lvl6pPr marL="2514600" indent="-228600" eaLnBrk="0" fontAlgn="base" hangingPunct="0">
              <a:spcBef>
                <a:spcPct val="0"/>
              </a:spcBef>
              <a:spcAft>
                <a:spcPct val="0"/>
              </a:spcAft>
              <a:defRPr sz="1200" b="1">
                <a:solidFill>
                  <a:srgbClr val="7D0013"/>
                </a:solidFill>
                <a:latin typeface="Arial" panose="020B0604020202020204" pitchFamily="34" charset="0"/>
                <a:cs typeface="Arial" panose="020B0604020202020204" pitchFamily="34" charset="0"/>
                <a:sym typeface="Wingdings 3" panose="05040102010807070707" pitchFamily="18" charset="2"/>
              </a:defRPr>
            </a:lvl6pPr>
            <a:lvl7pPr marL="2971800" indent="-228600" eaLnBrk="0" fontAlgn="base" hangingPunct="0">
              <a:spcBef>
                <a:spcPct val="0"/>
              </a:spcBef>
              <a:spcAft>
                <a:spcPct val="0"/>
              </a:spcAft>
              <a:defRPr sz="1200" b="1">
                <a:solidFill>
                  <a:srgbClr val="7D0013"/>
                </a:solidFill>
                <a:latin typeface="Arial" panose="020B0604020202020204" pitchFamily="34" charset="0"/>
                <a:cs typeface="Arial" panose="020B0604020202020204" pitchFamily="34" charset="0"/>
                <a:sym typeface="Wingdings 3" panose="05040102010807070707" pitchFamily="18" charset="2"/>
              </a:defRPr>
            </a:lvl7pPr>
            <a:lvl8pPr marL="3429000" indent="-228600" eaLnBrk="0" fontAlgn="base" hangingPunct="0">
              <a:spcBef>
                <a:spcPct val="0"/>
              </a:spcBef>
              <a:spcAft>
                <a:spcPct val="0"/>
              </a:spcAft>
              <a:defRPr sz="1200" b="1">
                <a:solidFill>
                  <a:srgbClr val="7D0013"/>
                </a:solidFill>
                <a:latin typeface="Arial" panose="020B0604020202020204" pitchFamily="34" charset="0"/>
                <a:cs typeface="Arial" panose="020B0604020202020204" pitchFamily="34" charset="0"/>
                <a:sym typeface="Wingdings 3" panose="05040102010807070707" pitchFamily="18" charset="2"/>
              </a:defRPr>
            </a:lvl8pPr>
            <a:lvl9pPr marL="3886200" indent="-228600" eaLnBrk="0" fontAlgn="base" hangingPunct="0">
              <a:spcBef>
                <a:spcPct val="0"/>
              </a:spcBef>
              <a:spcAft>
                <a:spcPct val="0"/>
              </a:spcAft>
              <a:defRPr sz="1200" b="1">
                <a:solidFill>
                  <a:srgbClr val="7D0013"/>
                </a:solidFill>
                <a:latin typeface="Arial" panose="020B0604020202020204" pitchFamily="34" charset="0"/>
                <a:cs typeface="Arial" panose="020B0604020202020204" pitchFamily="34" charset="0"/>
                <a:sym typeface="Wingdings 3" panose="05040102010807070707" pitchFamily="18" charset="2"/>
              </a:defRPr>
            </a:lvl9pPr>
          </a:lstStyle>
          <a:p>
            <a:pPr eaLnBrk="1" hangingPunct="1">
              <a:spcBef>
                <a:spcPct val="10000"/>
              </a:spcBef>
              <a:spcAft>
                <a:spcPct val="10000"/>
              </a:spcAft>
            </a:pPr>
            <a:r>
              <a:rPr lang="en-US" sz="1800" dirty="0">
                <a:solidFill>
                  <a:schemeClr val="tx1"/>
                </a:solidFill>
              </a:rPr>
              <a:t>FIGURE 1A.1  Total Disposable Personal Income in the United States: 1975–2014 (in Billions of Dollars)</a:t>
            </a:r>
          </a:p>
        </p:txBody>
      </p:sp>
      <p:pic>
        <p:nvPicPr>
          <p:cNvPr id="2051" name="Picture 3" descr="A time series graph presents the total disposable personal income in the United States: 1975-2014 (in billions of dollars) The graph presents the information from Table 1A.1 in graph format. This shows the upward trend of total disposable income, but does not give us exact numbers as can be found in Table 1A.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70313" y="1517650"/>
            <a:ext cx="4992687" cy="442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442457" y="6062990"/>
            <a:ext cx="1720343" cy="261610"/>
          </a:xfrm>
          <a:prstGeom prst="rect">
            <a:avLst/>
          </a:prstGeom>
        </p:spPr>
        <p:txBody>
          <a:bodyPr wrap="none">
            <a:spAutoFit/>
          </a:bodyPr>
          <a:lstStyle/>
          <a:p>
            <a:r>
              <a:rPr lang="en-US" sz="1100" i="1" dirty="0"/>
              <a:t>Source</a:t>
            </a:r>
            <a:r>
              <a:rPr lang="en-US" sz="1100" dirty="0"/>
              <a:t>: See Table 1A.1.</a:t>
            </a:r>
          </a:p>
        </p:txBody>
      </p:sp>
    </p:spTree>
    <p:extLst>
      <p:ext uri="{BB962C8B-B14F-4D97-AF65-F5344CB8AC3E}">
        <p14:creationId xmlns:p14="http://schemas.microsoft.com/office/powerpoint/2010/main" val="32509624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152400"/>
            <a:ext cx="8229600" cy="1097280"/>
          </a:xfrm>
        </p:spPr>
        <p:txBody>
          <a:bodyPr/>
          <a:lstStyle/>
          <a:p>
            <a:pPr rtl="0" eaLnBrk="1" latinLnBrk="0" hangingPunct="1"/>
            <a:r>
              <a:rPr lang="en-US" sz="3600" b="0" kern="1200" dirty="0">
                <a:solidFill>
                  <a:srgbClr val="FFFFFF"/>
                </a:solidFill>
                <a:effectLst/>
                <a:latin typeface="Arial"/>
              </a:rPr>
              <a:t>Graphing Two Variables</a:t>
            </a:r>
            <a:endParaRPr lang="en-US" dirty="0"/>
          </a:p>
        </p:txBody>
      </p:sp>
      <p:sp>
        <p:nvSpPr>
          <p:cNvPr id="870404" name="Rectangle 4"/>
          <p:cNvSpPr>
            <a:spLocks noGrp="1" noChangeArrowheads="1"/>
          </p:cNvSpPr>
          <p:nvPr>
            <p:ph type="body" sz="half" idx="4294967295"/>
          </p:nvPr>
        </p:nvSpPr>
        <p:spPr bwMode="auto">
          <a:xfrm>
            <a:off x="457200" y="1676400"/>
            <a:ext cx="8229600" cy="4648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5750" indent="-285750"/>
            <a:r>
              <a:rPr lang="en-US" sz="2400" b="1" i="1" dirty="0"/>
              <a:t>X</a:t>
            </a:r>
            <a:r>
              <a:rPr lang="en-US" sz="2400" b="1" dirty="0"/>
              <a:t>-axis  </a:t>
            </a:r>
            <a:r>
              <a:rPr lang="en-US" sz="2400" dirty="0"/>
              <a:t>The horizontal line against which a variable is plotted.</a:t>
            </a:r>
          </a:p>
          <a:p>
            <a:pPr marL="285750" indent="-285750"/>
            <a:r>
              <a:rPr lang="en-US" sz="2400" b="1" i="1" dirty="0"/>
              <a:t>Y</a:t>
            </a:r>
            <a:r>
              <a:rPr lang="en-US" sz="2400" b="1" dirty="0"/>
              <a:t>-axis  </a:t>
            </a:r>
            <a:r>
              <a:rPr lang="en-US" sz="2400" dirty="0"/>
              <a:t>The vertical line against which a variable is plotted.</a:t>
            </a:r>
          </a:p>
          <a:p>
            <a:pPr marL="285750" indent="-285750"/>
            <a:r>
              <a:rPr lang="en-US" sz="2400" b="1" dirty="0"/>
              <a:t>origin  </a:t>
            </a:r>
            <a:r>
              <a:rPr lang="en-US" sz="2400" dirty="0"/>
              <a:t>The point at which the horizontal and vertical axes intersect.</a:t>
            </a:r>
          </a:p>
          <a:p>
            <a:pPr marL="285750" indent="-285750"/>
            <a:r>
              <a:rPr lang="en-US" sz="2400" b="1" i="1" dirty="0"/>
              <a:t>Y</a:t>
            </a:r>
            <a:r>
              <a:rPr lang="en-US" sz="2400" b="1" dirty="0"/>
              <a:t>-intercept  </a:t>
            </a:r>
            <a:r>
              <a:rPr lang="en-US" sz="2400" dirty="0"/>
              <a:t>The point at which a graph intersects the </a:t>
            </a:r>
            <a:br>
              <a:rPr lang="en-US" sz="2400" dirty="0"/>
            </a:br>
            <a:r>
              <a:rPr lang="en-US" sz="2400" i="1" dirty="0"/>
              <a:t>Y</a:t>
            </a:r>
            <a:r>
              <a:rPr lang="en-US" sz="2400" dirty="0"/>
              <a:t>-axis.</a:t>
            </a:r>
          </a:p>
          <a:p>
            <a:pPr marL="285750" indent="-285750"/>
            <a:r>
              <a:rPr lang="en-US" sz="2400" b="1" i="1" dirty="0"/>
              <a:t>X</a:t>
            </a:r>
            <a:r>
              <a:rPr lang="en-US" sz="2400" b="1" dirty="0"/>
              <a:t>-intercept  </a:t>
            </a:r>
            <a:r>
              <a:rPr lang="en-US" sz="2400" dirty="0"/>
              <a:t>The point at which a graph intersects the </a:t>
            </a:r>
            <a:br>
              <a:rPr lang="en-US" sz="2400" dirty="0"/>
            </a:br>
            <a:r>
              <a:rPr lang="en-US" sz="2400" i="1" dirty="0"/>
              <a:t>X</a:t>
            </a:r>
            <a:r>
              <a:rPr lang="en-US" sz="2400" dirty="0"/>
              <a:t>-axis.</a:t>
            </a:r>
          </a:p>
        </p:txBody>
      </p:sp>
    </p:spTree>
    <p:extLst>
      <p:ext uri="{BB962C8B-B14F-4D97-AF65-F5344CB8AC3E}">
        <p14:creationId xmlns:p14="http://schemas.microsoft.com/office/powerpoint/2010/main" val="8690393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0404">
                                            <p:txEl>
                                              <p:pRg st="0" end="0"/>
                                            </p:txEl>
                                          </p:spTgt>
                                        </p:tgtEl>
                                        <p:attrNameLst>
                                          <p:attrName>style.visibility</p:attrName>
                                        </p:attrNameLst>
                                      </p:cBhvr>
                                      <p:to>
                                        <p:strVal val="visible"/>
                                      </p:to>
                                    </p:set>
                                    <p:animEffect transition="in" filter="wipe(left)">
                                      <p:cBhvr>
                                        <p:cTn id="7" dur="500"/>
                                        <p:tgtEl>
                                          <p:spTgt spid="870404">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70404">
                                            <p:txEl>
                                              <p:pRg st="1" end="1"/>
                                            </p:txEl>
                                          </p:spTgt>
                                        </p:tgtEl>
                                        <p:attrNameLst>
                                          <p:attrName>style.visibility</p:attrName>
                                        </p:attrNameLst>
                                      </p:cBhvr>
                                      <p:to>
                                        <p:strVal val="visible"/>
                                      </p:to>
                                    </p:set>
                                    <p:animEffect transition="in" filter="wipe(left)">
                                      <p:cBhvr>
                                        <p:cTn id="11" dur="500"/>
                                        <p:tgtEl>
                                          <p:spTgt spid="870404">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870404">
                                            <p:txEl>
                                              <p:pRg st="2" end="2"/>
                                            </p:txEl>
                                          </p:spTgt>
                                        </p:tgtEl>
                                        <p:attrNameLst>
                                          <p:attrName>style.visibility</p:attrName>
                                        </p:attrNameLst>
                                      </p:cBhvr>
                                      <p:to>
                                        <p:strVal val="visible"/>
                                      </p:to>
                                    </p:set>
                                    <p:animEffect transition="in" filter="wipe(left)">
                                      <p:cBhvr>
                                        <p:cTn id="15" dur="500"/>
                                        <p:tgtEl>
                                          <p:spTgt spid="870404">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870404">
                                            <p:txEl>
                                              <p:pRg st="3" end="3"/>
                                            </p:txEl>
                                          </p:spTgt>
                                        </p:tgtEl>
                                        <p:attrNameLst>
                                          <p:attrName>style.visibility</p:attrName>
                                        </p:attrNameLst>
                                      </p:cBhvr>
                                      <p:to>
                                        <p:strVal val="visible"/>
                                      </p:to>
                                    </p:set>
                                    <p:animEffect transition="in" filter="wipe(left)">
                                      <p:cBhvr>
                                        <p:cTn id="19" dur="500"/>
                                        <p:tgtEl>
                                          <p:spTgt spid="870404">
                                            <p:txEl>
                                              <p:pRg st="3" end="3"/>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870404">
                                            <p:txEl>
                                              <p:pRg st="4" end="4"/>
                                            </p:txEl>
                                          </p:spTgt>
                                        </p:tgtEl>
                                        <p:attrNameLst>
                                          <p:attrName>style.visibility</p:attrName>
                                        </p:attrNameLst>
                                      </p:cBhvr>
                                      <p:to>
                                        <p:strVal val="visible"/>
                                      </p:to>
                                    </p:set>
                                    <p:animEffect transition="in" filter="wipe(left)">
                                      <p:cBhvr>
                                        <p:cTn id="23" dur="500"/>
                                        <p:tgtEl>
                                          <p:spTgt spid="87040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04" grpId="0" build="p" bldLvl="2" autoUpdateAnimBg="0" advAuto="0"/>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304800"/>
            <a:ext cx="8229600" cy="1097280"/>
          </a:xfrm>
        </p:spPr>
        <p:txBody>
          <a:bodyPr/>
          <a:lstStyle/>
          <a:p>
            <a:pPr rtl="0" eaLnBrk="1" latinLnBrk="0" hangingPunct="1"/>
            <a:r>
              <a:rPr lang="en-US" sz="3600" b="0" kern="1200" dirty="0">
                <a:solidFill>
                  <a:srgbClr val="FFFFFF"/>
                </a:solidFill>
                <a:effectLst/>
                <a:latin typeface="Arial"/>
              </a:rPr>
              <a:t>Plotting Income and Consumption Data for Households</a:t>
            </a:r>
            <a:endParaRPr lang="en-US" dirty="0"/>
          </a:p>
        </p:txBody>
      </p:sp>
      <p:sp>
        <p:nvSpPr>
          <p:cNvPr id="3" name="Text Placeholder 2"/>
          <p:cNvSpPr>
            <a:spLocks noGrp="1"/>
          </p:cNvSpPr>
          <p:nvPr>
            <p:ph type="body" idx="4294967295"/>
          </p:nvPr>
        </p:nvSpPr>
        <p:spPr>
          <a:xfrm>
            <a:off x="609599" y="1722437"/>
            <a:ext cx="8067676" cy="4525963"/>
          </a:xfrm>
        </p:spPr>
        <p:txBody>
          <a:bodyPr/>
          <a:lstStyle/>
          <a:p>
            <a:pPr rtl="0" eaLnBrk="1" latinLnBrk="0" hangingPunct="1"/>
            <a:r>
              <a:rPr lang="en-US" sz="2800" kern="1200" dirty="0">
                <a:solidFill>
                  <a:schemeClr val="tx1"/>
                </a:solidFill>
                <a:effectLst/>
                <a:latin typeface="+mn-lt"/>
                <a:ea typeface="+mn-ea"/>
                <a:cs typeface="+mn-cs"/>
              </a:rPr>
              <a:t>positive relationship</a:t>
            </a:r>
            <a:r>
              <a:rPr lang="en-US" sz="2800" i="1" kern="1200" dirty="0">
                <a:solidFill>
                  <a:schemeClr val="tx1"/>
                </a:solidFill>
                <a:effectLst/>
                <a:latin typeface="+mn-lt"/>
                <a:ea typeface="+mn-ea"/>
                <a:cs typeface="+mn-cs"/>
              </a:rPr>
              <a:t> </a:t>
            </a:r>
            <a:r>
              <a:rPr lang="en-US" sz="2800" kern="1200" dirty="0">
                <a:solidFill>
                  <a:schemeClr val="tx1"/>
                </a:solidFill>
                <a:effectLst/>
                <a:latin typeface="+mn-lt"/>
                <a:ea typeface="+mn-ea"/>
                <a:cs typeface="+mn-cs"/>
              </a:rPr>
              <a:t> </a:t>
            </a:r>
            <a:r>
              <a:rPr lang="en-US" sz="2800" b="0" kern="1200" dirty="0">
                <a:solidFill>
                  <a:schemeClr val="tx1"/>
                </a:solidFill>
                <a:effectLst/>
                <a:latin typeface="+mn-lt"/>
                <a:ea typeface="+mn-ea"/>
                <a:cs typeface="+mn-cs"/>
              </a:rPr>
              <a:t>A relationship between two variables, </a:t>
            </a:r>
            <a:r>
              <a:rPr lang="en-US" sz="2800" b="0" i="1" kern="1200" dirty="0">
                <a:solidFill>
                  <a:schemeClr val="tx1"/>
                </a:solidFill>
                <a:effectLst/>
                <a:latin typeface="+mn-lt"/>
                <a:ea typeface="+mn-ea"/>
                <a:cs typeface="+mn-cs"/>
              </a:rPr>
              <a:t>X</a:t>
            </a:r>
            <a:r>
              <a:rPr lang="en-US" sz="2800" b="0" kern="1200" dirty="0">
                <a:solidFill>
                  <a:schemeClr val="tx1"/>
                </a:solidFill>
                <a:effectLst/>
                <a:latin typeface="+mn-lt"/>
                <a:ea typeface="+mn-ea"/>
                <a:cs typeface="+mn-cs"/>
              </a:rPr>
              <a:t> and </a:t>
            </a:r>
            <a:r>
              <a:rPr lang="en-US" sz="2800" b="0" i="1" kern="1200" dirty="0">
                <a:solidFill>
                  <a:schemeClr val="tx1"/>
                </a:solidFill>
                <a:effectLst/>
                <a:latin typeface="+mn-lt"/>
                <a:ea typeface="+mn-ea"/>
                <a:cs typeface="+mn-cs"/>
              </a:rPr>
              <a:t>Y</a:t>
            </a:r>
            <a:r>
              <a:rPr lang="en-US" sz="2800" b="0" kern="1200" dirty="0">
                <a:solidFill>
                  <a:schemeClr val="tx1"/>
                </a:solidFill>
                <a:effectLst/>
                <a:latin typeface="+mn-lt"/>
                <a:ea typeface="+mn-ea"/>
                <a:cs typeface="+mn-cs"/>
              </a:rPr>
              <a:t>, in which a decrease in </a:t>
            </a:r>
            <a:r>
              <a:rPr lang="en-US" sz="2800" b="0" i="1" kern="1200" dirty="0">
                <a:solidFill>
                  <a:schemeClr val="tx1"/>
                </a:solidFill>
                <a:effectLst/>
                <a:latin typeface="+mn-lt"/>
                <a:ea typeface="+mn-ea"/>
                <a:cs typeface="+mn-cs"/>
              </a:rPr>
              <a:t>X</a:t>
            </a:r>
            <a:r>
              <a:rPr lang="en-US" sz="2800" b="0" kern="1200" dirty="0">
                <a:solidFill>
                  <a:schemeClr val="tx1"/>
                </a:solidFill>
                <a:effectLst/>
                <a:latin typeface="+mn-lt"/>
                <a:ea typeface="+mn-ea"/>
                <a:cs typeface="+mn-cs"/>
              </a:rPr>
              <a:t> is associated with a decrease in </a:t>
            </a:r>
            <a:r>
              <a:rPr lang="en-US" sz="2800" b="0" i="1" kern="1200" dirty="0">
                <a:solidFill>
                  <a:schemeClr val="tx1"/>
                </a:solidFill>
                <a:effectLst/>
                <a:latin typeface="+mn-lt"/>
                <a:ea typeface="+mn-ea"/>
                <a:cs typeface="+mn-cs"/>
              </a:rPr>
              <a:t>Y</a:t>
            </a:r>
            <a:r>
              <a:rPr lang="en-US" sz="2800" b="0" kern="1200" dirty="0">
                <a:solidFill>
                  <a:schemeClr val="tx1"/>
                </a:solidFill>
                <a:effectLst/>
                <a:latin typeface="+mn-lt"/>
                <a:ea typeface="+mn-ea"/>
                <a:cs typeface="+mn-cs"/>
              </a:rPr>
              <a:t> and an increase in </a:t>
            </a:r>
            <a:r>
              <a:rPr lang="en-US" sz="2800" b="0" i="1" kern="1200" dirty="0">
                <a:solidFill>
                  <a:schemeClr val="tx1"/>
                </a:solidFill>
                <a:effectLst/>
                <a:latin typeface="+mn-lt"/>
                <a:ea typeface="+mn-ea"/>
                <a:cs typeface="+mn-cs"/>
              </a:rPr>
              <a:t>X</a:t>
            </a:r>
            <a:r>
              <a:rPr lang="en-US" sz="2800" b="0" kern="1200" dirty="0">
                <a:solidFill>
                  <a:schemeClr val="tx1"/>
                </a:solidFill>
                <a:effectLst/>
                <a:latin typeface="+mn-lt"/>
                <a:ea typeface="+mn-ea"/>
                <a:cs typeface="+mn-cs"/>
              </a:rPr>
              <a:t> is associated with an increase in </a:t>
            </a:r>
            <a:r>
              <a:rPr lang="en-US" sz="2800" b="0" i="1" kern="1200" dirty="0">
                <a:solidFill>
                  <a:schemeClr val="tx1"/>
                </a:solidFill>
                <a:effectLst/>
                <a:latin typeface="+mn-lt"/>
                <a:ea typeface="+mn-ea"/>
                <a:cs typeface="+mn-cs"/>
              </a:rPr>
              <a:t>Y</a:t>
            </a:r>
            <a:r>
              <a:rPr lang="en-US" sz="2800" b="0" kern="1200" dirty="0">
                <a:solidFill>
                  <a:schemeClr val="tx1"/>
                </a:solidFill>
                <a:effectLst/>
                <a:latin typeface="+mn-lt"/>
                <a:ea typeface="+mn-ea"/>
                <a:cs typeface="+mn-cs"/>
              </a:rPr>
              <a:t>.</a:t>
            </a:r>
            <a:endParaRPr lang="en-US" sz="2800" dirty="0">
              <a:effectLst/>
            </a:endParaRPr>
          </a:p>
          <a:p>
            <a:pPr rtl="0" eaLnBrk="1" latinLnBrk="0" hangingPunct="1"/>
            <a:r>
              <a:rPr lang="en-US" sz="2800" kern="1200" dirty="0">
                <a:solidFill>
                  <a:schemeClr val="tx1"/>
                </a:solidFill>
                <a:effectLst/>
                <a:latin typeface="+mn-lt"/>
                <a:ea typeface="+mn-ea"/>
                <a:cs typeface="+mn-cs"/>
              </a:rPr>
              <a:t>negative relationship</a:t>
            </a:r>
            <a:r>
              <a:rPr lang="en-US" sz="2800" i="1" kern="1200" dirty="0">
                <a:solidFill>
                  <a:schemeClr val="tx1"/>
                </a:solidFill>
                <a:effectLst/>
                <a:latin typeface="+mn-lt"/>
                <a:ea typeface="+mn-ea"/>
                <a:cs typeface="+mn-cs"/>
              </a:rPr>
              <a:t> </a:t>
            </a:r>
            <a:r>
              <a:rPr lang="en-US" sz="2800" kern="1200" dirty="0">
                <a:solidFill>
                  <a:schemeClr val="tx1"/>
                </a:solidFill>
                <a:effectLst/>
                <a:latin typeface="+mn-lt"/>
                <a:ea typeface="+mn-ea"/>
                <a:cs typeface="+mn-cs"/>
              </a:rPr>
              <a:t> </a:t>
            </a:r>
            <a:r>
              <a:rPr lang="en-US" sz="2800" b="0" kern="1200" dirty="0">
                <a:solidFill>
                  <a:schemeClr val="tx1"/>
                </a:solidFill>
                <a:effectLst/>
                <a:latin typeface="+mn-lt"/>
                <a:ea typeface="+mn-ea"/>
                <a:cs typeface="+mn-cs"/>
              </a:rPr>
              <a:t>A relationship between two variables, </a:t>
            </a:r>
            <a:r>
              <a:rPr lang="en-US" sz="2800" b="0" i="1" kern="1200" dirty="0">
                <a:solidFill>
                  <a:schemeClr val="tx1"/>
                </a:solidFill>
                <a:effectLst/>
                <a:latin typeface="+mn-lt"/>
                <a:ea typeface="+mn-ea"/>
                <a:cs typeface="+mn-cs"/>
              </a:rPr>
              <a:t>X</a:t>
            </a:r>
            <a:r>
              <a:rPr lang="en-US" sz="2800" b="0" kern="1200" dirty="0">
                <a:solidFill>
                  <a:schemeClr val="tx1"/>
                </a:solidFill>
                <a:effectLst/>
                <a:latin typeface="+mn-lt"/>
                <a:ea typeface="+mn-ea"/>
                <a:cs typeface="+mn-cs"/>
              </a:rPr>
              <a:t> and </a:t>
            </a:r>
            <a:r>
              <a:rPr lang="en-US" sz="2800" b="0" i="1" kern="1200" dirty="0">
                <a:solidFill>
                  <a:schemeClr val="tx1"/>
                </a:solidFill>
                <a:effectLst/>
                <a:latin typeface="+mn-lt"/>
                <a:ea typeface="+mn-ea"/>
                <a:cs typeface="+mn-cs"/>
              </a:rPr>
              <a:t>Y</a:t>
            </a:r>
            <a:r>
              <a:rPr lang="en-US" sz="2800" b="0" kern="1200" dirty="0">
                <a:solidFill>
                  <a:schemeClr val="tx1"/>
                </a:solidFill>
                <a:effectLst/>
                <a:latin typeface="+mn-lt"/>
                <a:ea typeface="+mn-ea"/>
                <a:cs typeface="+mn-cs"/>
              </a:rPr>
              <a:t>, in which a decrease in </a:t>
            </a:r>
            <a:r>
              <a:rPr lang="en-US" sz="2800" b="0" i="1" kern="1200" dirty="0">
                <a:solidFill>
                  <a:schemeClr val="tx1"/>
                </a:solidFill>
                <a:effectLst/>
                <a:latin typeface="+mn-lt"/>
                <a:ea typeface="+mn-ea"/>
                <a:cs typeface="+mn-cs"/>
              </a:rPr>
              <a:t>X</a:t>
            </a:r>
            <a:r>
              <a:rPr lang="en-US" sz="2800" b="0" kern="1200" dirty="0">
                <a:solidFill>
                  <a:schemeClr val="tx1"/>
                </a:solidFill>
                <a:effectLst/>
                <a:latin typeface="+mn-lt"/>
                <a:ea typeface="+mn-ea"/>
                <a:cs typeface="+mn-cs"/>
              </a:rPr>
              <a:t> is associated with an increase in </a:t>
            </a:r>
            <a:r>
              <a:rPr lang="en-US" sz="2800" b="0" i="1" kern="1200" dirty="0">
                <a:solidFill>
                  <a:schemeClr val="tx1"/>
                </a:solidFill>
                <a:effectLst/>
                <a:latin typeface="+mn-lt"/>
                <a:ea typeface="+mn-ea"/>
                <a:cs typeface="+mn-cs"/>
              </a:rPr>
              <a:t>Y</a:t>
            </a:r>
            <a:r>
              <a:rPr lang="en-US" sz="2800" b="0" kern="1200" dirty="0">
                <a:solidFill>
                  <a:schemeClr val="tx1"/>
                </a:solidFill>
                <a:effectLst/>
                <a:latin typeface="+mn-lt"/>
                <a:ea typeface="+mn-ea"/>
                <a:cs typeface="+mn-cs"/>
              </a:rPr>
              <a:t> and an increase in </a:t>
            </a:r>
            <a:r>
              <a:rPr lang="en-US" sz="2800" b="0" i="1" kern="1200" dirty="0">
                <a:solidFill>
                  <a:schemeClr val="tx1"/>
                </a:solidFill>
                <a:effectLst/>
                <a:latin typeface="+mn-lt"/>
                <a:ea typeface="+mn-ea"/>
                <a:cs typeface="+mn-cs"/>
              </a:rPr>
              <a:t>X</a:t>
            </a:r>
            <a:r>
              <a:rPr lang="en-US" sz="2800" b="0" kern="1200" dirty="0">
                <a:solidFill>
                  <a:schemeClr val="tx1"/>
                </a:solidFill>
                <a:effectLst/>
                <a:latin typeface="+mn-lt"/>
                <a:ea typeface="+mn-ea"/>
                <a:cs typeface="+mn-cs"/>
              </a:rPr>
              <a:t> is associated with a decrease in </a:t>
            </a:r>
            <a:r>
              <a:rPr lang="en-US" sz="2800" b="0" i="1" kern="1200" dirty="0">
                <a:solidFill>
                  <a:schemeClr val="tx1"/>
                </a:solidFill>
                <a:effectLst/>
                <a:latin typeface="+mn-lt"/>
                <a:ea typeface="+mn-ea"/>
                <a:cs typeface="+mn-cs"/>
              </a:rPr>
              <a:t>Y</a:t>
            </a:r>
            <a:r>
              <a:rPr lang="en-US" sz="2800" b="0" kern="1200" dirty="0">
                <a:solidFill>
                  <a:schemeClr val="tx1"/>
                </a:solidFill>
                <a:effectLst/>
                <a:latin typeface="+mn-lt"/>
                <a:ea typeface="+mn-ea"/>
                <a:cs typeface="+mn-cs"/>
              </a:rPr>
              <a:t>.</a:t>
            </a:r>
            <a:endParaRPr lang="en-US" dirty="0"/>
          </a:p>
        </p:txBody>
      </p:sp>
    </p:spTree>
    <p:extLst>
      <p:ext uri="{BB962C8B-B14F-4D97-AF65-F5344CB8AC3E}">
        <p14:creationId xmlns:p14="http://schemas.microsoft.com/office/powerpoint/2010/main" val="3491715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1572"/>
            <a:ext cx="8458200" cy="1003828"/>
          </a:xfrm>
        </p:spPr>
        <p:txBody>
          <a:bodyPr>
            <a:normAutofit/>
          </a:bodyPr>
          <a:lstStyle/>
          <a:p>
            <a:r>
              <a:rPr lang="en-US" dirty="0"/>
              <a:t>Chapter Outline and Learning Objectives </a:t>
            </a:r>
            <a:br>
              <a:rPr lang="en-US" dirty="0"/>
            </a:br>
            <a:r>
              <a:rPr lang="en-US" sz="2200" i="1" dirty="0"/>
              <a:t>(2 of 2)</a:t>
            </a:r>
          </a:p>
        </p:txBody>
      </p:sp>
      <p:sp>
        <p:nvSpPr>
          <p:cNvPr id="5" name="Text Placeholder 4"/>
          <p:cNvSpPr>
            <a:spLocks noGrp="1"/>
          </p:cNvSpPr>
          <p:nvPr>
            <p:ph type="body" sz="quarter" idx="15"/>
          </p:nvPr>
        </p:nvSpPr>
        <p:spPr>
          <a:xfrm>
            <a:off x="609600" y="1676400"/>
            <a:ext cx="8077200" cy="4495800"/>
          </a:xfrm>
        </p:spPr>
        <p:txBody>
          <a:bodyPr/>
          <a:lstStyle/>
          <a:p>
            <a:pPr>
              <a:spcBef>
                <a:spcPts val="1800"/>
              </a:spcBef>
            </a:pPr>
            <a:r>
              <a:rPr lang="en-IN" sz="2400" b="1" dirty="0">
                <a:solidFill>
                  <a:srgbClr val="0070C0"/>
                </a:solidFill>
              </a:rPr>
              <a:t>1.3 </a:t>
            </a:r>
            <a:r>
              <a:rPr lang="en-IN" sz="2400" b="1" dirty="0"/>
              <a:t>The Method of Economics</a:t>
            </a:r>
          </a:p>
          <a:p>
            <a:pPr marL="285750" indent="-285750">
              <a:spcBef>
                <a:spcPts val="1800"/>
              </a:spcBef>
              <a:buFont typeface="Arial" panose="020B0604020202020204" pitchFamily="34" charset="0"/>
              <a:buChar char="•"/>
            </a:pPr>
            <a:r>
              <a:rPr lang="en-US" sz="2000" dirty="0"/>
              <a:t>Think about an example of bad causal inference leading to erroneous decision making. Identify the four main goals of economic policy</a:t>
            </a:r>
            <a:r>
              <a:rPr lang="en-IN" sz="2000" dirty="0"/>
              <a:t>.</a:t>
            </a:r>
          </a:p>
          <a:p>
            <a:pPr>
              <a:spcBef>
                <a:spcPts val="1800"/>
              </a:spcBef>
            </a:pPr>
            <a:r>
              <a:rPr lang="en-IN" sz="2400" b="1" dirty="0">
                <a:solidFill>
                  <a:srgbClr val="0070C0"/>
                </a:solidFill>
              </a:rPr>
              <a:t>Appendix: How to Read and Understand Graphs</a:t>
            </a:r>
            <a:endParaRPr lang="en-IN" sz="2400" b="1" dirty="0"/>
          </a:p>
          <a:p>
            <a:pPr marL="285750" indent="-285750">
              <a:spcBef>
                <a:spcPts val="1800"/>
              </a:spcBef>
              <a:buFont typeface="Arial" panose="020B0604020202020204" pitchFamily="34" charset="0"/>
              <a:buChar char="•"/>
            </a:pPr>
            <a:r>
              <a:rPr lang="en-US" sz="2000" dirty="0"/>
              <a:t>Understand how data can be graphically represented</a:t>
            </a:r>
            <a:r>
              <a:rPr lang="en-IN" sz="2000" dirty="0"/>
              <a:t>.</a:t>
            </a:r>
            <a:endParaRPr lang="en-IN" sz="2400" b="1" dirty="0">
              <a:solidFill>
                <a:srgbClr val="0070C0"/>
              </a:solidFill>
            </a:endParaRPr>
          </a:p>
        </p:txBody>
      </p:sp>
    </p:spTree>
    <p:extLst>
      <p:ext uri="{BB962C8B-B14F-4D97-AF65-F5344CB8AC3E}">
        <p14:creationId xmlns:p14="http://schemas.microsoft.com/office/powerpoint/2010/main" val="28777017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6803" name="Rectangle 83"/>
          <p:cNvSpPr>
            <a:spLocks noChangeArrowheads="1"/>
          </p:cNvSpPr>
          <p:nvPr/>
        </p:nvSpPr>
        <p:spPr bwMode="auto">
          <a:xfrm>
            <a:off x="381000" y="381000"/>
            <a:ext cx="4287982" cy="981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lstStyle>
            <a:lvl1pPr>
              <a:tabLst>
                <a:tab pos="1200150" algn="l"/>
              </a:tabLst>
              <a:defRPr sz="1200" b="1">
                <a:solidFill>
                  <a:srgbClr val="7D0013"/>
                </a:solidFill>
                <a:latin typeface="Arial" panose="020B0604020202020204" pitchFamily="34" charset="0"/>
                <a:cs typeface="Arial" panose="020B0604020202020204" pitchFamily="34" charset="0"/>
                <a:sym typeface="Wingdings 3" panose="05040102010807070707" pitchFamily="18" charset="2"/>
              </a:defRPr>
            </a:lvl1pPr>
            <a:lvl2pPr marL="742950" indent="-285750">
              <a:tabLst>
                <a:tab pos="1200150" algn="l"/>
              </a:tabLst>
              <a:defRPr sz="1200" b="1">
                <a:solidFill>
                  <a:srgbClr val="7D0013"/>
                </a:solidFill>
                <a:latin typeface="Arial" panose="020B0604020202020204" pitchFamily="34" charset="0"/>
                <a:cs typeface="Arial" panose="020B0604020202020204" pitchFamily="34" charset="0"/>
                <a:sym typeface="Wingdings 3" panose="05040102010807070707" pitchFamily="18" charset="2"/>
              </a:defRPr>
            </a:lvl2pPr>
            <a:lvl3pPr marL="1143000" indent="-228600">
              <a:tabLst>
                <a:tab pos="1200150" algn="l"/>
              </a:tabLst>
              <a:defRPr sz="1200" b="1">
                <a:solidFill>
                  <a:srgbClr val="7D0013"/>
                </a:solidFill>
                <a:latin typeface="Arial" panose="020B0604020202020204" pitchFamily="34" charset="0"/>
                <a:cs typeface="Arial" panose="020B0604020202020204" pitchFamily="34" charset="0"/>
                <a:sym typeface="Wingdings 3" panose="05040102010807070707" pitchFamily="18" charset="2"/>
              </a:defRPr>
            </a:lvl3pPr>
            <a:lvl4pPr marL="1600200" indent="-228600">
              <a:tabLst>
                <a:tab pos="1200150" algn="l"/>
              </a:tabLst>
              <a:defRPr sz="1200" b="1">
                <a:solidFill>
                  <a:srgbClr val="7D0013"/>
                </a:solidFill>
                <a:latin typeface="Arial" panose="020B0604020202020204" pitchFamily="34" charset="0"/>
                <a:cs typeface="Arial" panose="020B0604020202020204" pitchFamily="34" charset="0"/>
                <a:sym typeface="Wingdings 3" panose="05040102010807070707" pitchFamily="18" charset="2"/>
              </a:defRPr>
            </a:lvl4pPr>
            <a:lvl5pPr marL="2057400" indent="-228600">
              <a:tabLst>
                <a:tab pos="1200150" algn="l"/>
              </a:tabLst>
              <a:defRPr sz="1200" b="1">
                <a:solidFill>
                  <a:srgbClr val="7D0013"/>
                </a:solidFill>
                <a:latin typeface="Arial" panose="020B0604020202020204" pitchFamily="34" charset="0"/>
                <a:cs typeface="Arial" panose="020B0604020202020204" pitchFamily="34" charset="0"/>
                <a:sym typeface="Wingdings 3" panose="05040102010807070707" pitchFamily="18" charset="2"/>
              </a:defRPr>
            </a:lvl5pPr>
            <a:lvl6pPr marL="2514600" indent="-228600" eaLnBrk="0" fontAlgn="base" hangingPunct="0">
              <a:spcBef>
                <a:spcPct val="0"/>
              </a:spcBef>
              <a:spcAft>
                <a:spcPct val="0"/>
              </a:spcAft>
              <a:tabLst>
                <a:tab pos="1200150" algn="l"/>
              </a:tabLst>
              <a:defRPr sz="1200" b="1">
                <a:solidFill>
                  <a:srgbClr val="7D0013"/>
                </a:solidFill>
                <a:latin typeface="Arial" panose="020B0604020202020204" pitchFamily="34" charset="0"/>
                <a:cs typeface="Arial" panose="020B0604020202020204" pitchFamily="34" charset="0"/>
                <a:sym typeface="Wingdings 3" panose="05040102010807070707" pitchFamily="18" charset="2"/>
              </a:defRPr>
            </a:lvl6pPr>
            <a:lvl7pPr marL="2971800" indent="-228600" eaLnBrk="0" fontAlgn="base" hangingPunct="0">
              <a:spcBef>
                <a:spcPct val="0"/>
              </a:spcBef>
              <a:spcAft>
                <a:spcPct val="0"/>
              </a:spcAft>
              <a:tabLst>
                <a:tab pos="1200150" algn="l"/>
              </a:tabLst>
              <a:defRPr sz="1200" b="1">
                <a:solidFill>
                  <a:srgbClr val="7D0013"/>
                </a:solidFill>
                <a:latin typeface="Arial" panose="020B0604020202020204" pitchFamily="34" charset="0"/>
                <a:cs typeface="Arial" panose="020B0604020202020204" pitchFamily="34" charset="0"/>
                <a:sym typeface="Wingdings 3" panose="05040102010807070707" pitchFamily="18" charset="2"/>
              </a:defRPr>
            </a:lvl7pPr>
            <a:lvl8pPr marL="3429000" indent="-228600" eaLnBrk="0" fontAlgn="base" hangingPunct="0">
              <a:spcBef>
                <a:spcPct val="0"/>
              </a:spcBef>
              <a:spcAft>
                <a:spcPct val="0"/>
              </a:spcAft>
              <a:tabLst>
                <a:tab pos="1200150" algn="l"/>
              </a:tabLst>
              <a:defRPr sz="1200" b="1">
                <a:solidFill>
                  <a:srgbClr val="7D0013"/>
                </a:solidFill>
                <a:latin typeface="Arial" panose="020B0604020202020204" pitchFamily="34" charset="0"/>
                <a:cs typeface="Arial" panose="020B0604020202020204" pitchFamily="34" charset="0"/>
                <a:sym typeface="Wingdings 3" panose="05040102010807070707" pitchFamily="18" charset="2"/>
              </a:defRPr>
            </a:lvl8pPr>
            <a:lvl9pPr marL="3886200" indent="-228600" eaLnBrk="0" fontAlgn="base" hangingPunct="0">
              <a:spcBef>
                <a:spcPct val="0"/>
              </a:spcBef>
              <a:spcAft>
                <a:spcPct val="0"/>
              </a:spcAft>
              <a:tabLst>
                <a:tab pos="1200150" algn="l"/>
              </a:tabLst>
              <a:defRPr sz="1200" b="1">
                <a:solidFill>
                  <a:srgbClr val="7D0013"/>
                </a:solidFill>
                <a:latin typeface="Arial" panose="020B0604020202020204" pitchFamily="34" charset="0"/>
                <a:cs typeface="Arial" panose="020B0604020202020204" pitchFamily="34" charset="0"/>
                <a:sym typeface="Wingdings 3" panose="05040102010807070707" pitchFamily="18" charset="2"/>
              </a:defRPr>
            </a:lvl9pPr>
          </a:lstStyle>
          <a:p>
            <a:pPr eaLnBrk="1" hangingPunct="1">
              <a:spcBef>
                <a:spcPct val="10000"/>
              </a:spcBef>
              <a:spcAft>
                <a:spcPct val="10000"/>
              </a:spcAft>
            </a:pPr>
            <a:r>
              <a:rPr lang="en-US" sz="1800" dirty="0">
                <a:solidFill>
                  <a:schemeClr val="tx1"/>
                </a:solidFill>
              </a:rPr>
              <a:t>FIGURE 1A.2  Household Consumption and Income</a:t>
            </a:r>
          </a:p>
        </p:txBody>
      </p:sp>
      <p:pic>
        <p:nvPicPr>
          <p:cNvPr id="3074" name="Picture 2" descr="The graph presents the information from Table 1A.2 in graph format. This shows the upward trend of household consumption and income, but does not show exact numbers. A 45 degree dotted line from 0 (lower left corner of the graph) is also shown for comparison. The plotted points cross the 45 degree line, but go up at a lesser angle (closer to approximately 30 degre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837" y="1066800"/>
            <a:ext cx="4932363"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685800" y="4386590"/>
            <a:ext cx="1720343" cy="261610"/>
          </a:xfrm>
          <a:prstGeom prst="rect">
            <a:avLst/>
          </a:prstGeom>
        </p:spPr>
        <p:txBody>
          <a:bodyPr wrap="none">
            <a:spAutoFit/>
          </a:bodyPr>
          <a:lstStyle/>
          <a:p>
            <a:r>
              <a:rPr lang="en-US" sz="1100" i="1" dirty="0"/>
              <a:t>Source: </a:t>
            </a:r>
            <a:r>
              <a:rPr lang="en-US" sz="1100" dirty="0"/>
              <a:t>See Table 1A.2.</a:t>
            </a:r>
          </a:p>
        </p:txBody>
      </p:sp>
      <p:graphicFrame>
        <p:nvGraphicFramePr>
          <p:cNvPr id="8" name="Group 199"/>
          <p:cNvGraphicFramePr>
            <a:graphicFrameLocks/>
          </p:cNvGraphicFramePr>
          <p:nvPr>
            <p:extLst>
              <p:ext uri="{D42A27DB-BD31-4B8C-83A1-F6EECF244321}">
                <p14:modId xmlns:p14="http://schemas.microsoft.com/office/powerpoint/2010/main" val="383869650"/>
              </p:ext>
            </p:extLst>
          </p:nvPr>
        </p:nvGraphicFramePr>
        <p:xfrm>
          <a:off x="5117891" y="990600"/>
          <a:ext cx="3733800" cy="2530100"/>
        </p:xfrm>
        <a:graphic>
          <a:graphicData uri="http://schemas.openxmlformats.org/drawingml/2006/table">
            <a:tbl>
              <a:tblPr firstRow="1"/>
              <a:tblGrid>
                <a:gridCol w="1042354">
                  <a:extLst>
                    <a:ext uri="{9D8B030D-6E8A-4147-A177-3AD203B41FA5}">
                      <a16:colId xmlns:a16="http://schemas.microsoft.com/office/drawing/2014/main" xmlns="" val="20000"/>
                    </a:ext>
                  </a:extLst>
                </a:gridCol>
                <a:gridCol w="1389803">
                  <a:extLst>
                    <a:ext uri="{9D8B030D-6E8A-4147-A177-3AD203B41FA5}">
                      <a16:colId xmlns:a16="http://schemas.microsoft.com/office/drawing/2014/main" xmlns="" val="20001"/>
                    </a:ext>
                  </a:extLst>
                </a:gridCol>
                <a:gridCol w="1301643">
                  <a:extLst>
                    <a:ext uri="{9D8B030D-6E8A-4147-A177-3AD203B41FA5}">
                      <a16:colId xmlns:a16="http://schemas.microsoft.com/office/drawing/2014/main" xmlns="" val="20002"/>
                    </a:ext>
                  </a:extLst>
                </a:gridCol>
              </a:tblGrid>
              <a:tr h="518228">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tab pos="1204913" algn="l"/>
                        </a:tabLst>
                      </a:pPr>
                      <a:r>
                        <a:rPr kumimoji="0" lang="en-US" sz="1800" b="1" i="0" u="none" strike="noStrike" cap="none" normalizeH="0" baseline="0" dirty="0">
                          <a:ln>
                            <a:noFill/>
                          </a:ln>
                          <a:solidFill>
                            <a:schemeClr val="tx1"/>
                          </a:solidFill>
                          <a:effectLst/>
                          <a:latin typeface="Arial" charset="0"/>
                          <a:cs typeface="Arial" charset="0"/>
                        </a:rPr>
                        <a:t>TABLE 1A.2 </a:t>
                      </a:r>
                      <a:r>
                        <a:rPr kumimoji="0" lang="en-US" sz="1800" b="1" i="0" u="none" strike="noStrike" cap="none" normalizeH="0" baseline="0" dirty="0">
                          <a:ln>
                            <a:noFill/>
                          </a:ln>
                          <a:solidFill>
                            <a:schemeClr val="tx1"/>
                          </a:solidFill>
                          <a:effectLst/>
                          <a:latin typeface="Arial" charset="0"/>
                        </a:rPr>
                        <a:t>Consumption Expenditures and Income, 2012</a:t>
                      </a:r>
                    </a:p>
                  </a:txBody>
                  <a:tcPr marT="45726" marB="45726" horzOverflow="overflow">
                    <a:lnL cap="flat">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731616">
                <a:tc>
                  <a:txBody>
                    <a:bodyPr/>
                    <a:lstStyle/>
                    <a:p>
                      <a:pPr marL="0" marR="0" lvl="0" indent="0" algn="ctr" defTabSz="914400" rtl="0" eaLnBrk="1" fontAlgn="base" latinLnBrk="0" hangingPunct="1">
                        <a:lnSpc>
                          <a:spcPct val="100000"/>
                        </a:lnSpc>
                        <a:spcBef>
                          <a:spcPct val="10000"/>
                        </a:spcBef>
                        <a:spcAft>
                          <a:spcPct val="10000"/>
                        </a:spcAft>
                        <a:buClrTx/>
                        <a:buSzTx/>
                        <a:buFontTx/>
                        <a:buNone/>
                        <a:tabLst/>
                      </a:pPr>
                      <a:endParaRPr kumimoji="0" lang="en-US" sz="1400" b="1" i="0" u="none" strike="noStrike" cap="none" normalizeH="0" baseline="0" dirty="0">
                        <a:ln>
                          <a:noFill/>
                        </a:ln>
                        <a:solidFill>
                          <a:schemeClr val="tx1"/>
                        </a:solidFill>
                        <a:effectLst/>
                        <a:latin typeface="Arial" charset="0"/>
                        <a:cs typeface="Arial" charset="0"/>
                      </a:endParaRPr>
                    </a:p>
                  </a:txBody>
                  <a:tcPr marR="0" marT="45726" marB="45726"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cs typeface="Arial" charset="0"/>
                        </a:rPr>
                        <a:t>Average Income</a:t>
                      </a:r>
                      <a:br>
                        <a:rPr kumimoji="0" lang="en-US" sz="1400" b="1" i="0" u="none" strike="noStrike" cap="none" normalizeH="0" baseline="0" dirty="0">
                          <a:ln>
                            <a:noFill/>
                          </a:ln>
                          <a:solidFill>
                            <a:schemeClr val="tx1"/>
                          </a:solidFill>
                          <a:effectLst/>
                          <a:latin typeface="Arial" charset="0"/>
                          <a:cs typeface="Arial" charset="0"/>
                        </a:rPr>
                      </a:br>
                      <a:r>
                        <a:rPr kumimoji="0" lang="en-US" sz="1400" b="1" i="0" u="none" strike="noStrike" cap="none" normalizeH="0" baseline="0" dirty="0">
                          <a:ln>
                            <a:noFill/>
                          </a:ln>
                          <a:solidFill>
                            <a:schemeClr val="tx1"/>
                          </a:solidFill>
                          <a:effectLst/>
                          <a:latin typeface="Arial" charset="0"/>
                          <a:cs typeface="Arial" charset="0"/>
                        </a:rPr>
                        <a:t>Before Taxes</a:t>
                      </a:r>
                      <a:endParaRPr kumimoji="0" lang="en-US" sz="1400" b="1" i="0" u="none" strike="noStrike" cap="none" normalizeH="0" baseline="0" dirty="0">
                        <a:ln>
                          <a:noFill/>
                        </a:ln>
                        <a:solidFill>
                          <a:schemeClr val="tx1"/>
                        </a:solidFill>
                        <a:effectLst/>
                        <a:latin typeface="Arial" charset="0"/>
                      </a:endParaRPr>
                    </a:p>
                  </a:txBody>
                  <a:tcPr marR="0" marT="45726" marB="45726" anchor="b"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cs typeface="Arial" charset="0"/>
                        </a:rPr>
                        <a:t>Average Consumption</a:t>
                      </a:r>
                      <a:br>
                        <a:rPr kumimoji="0" lang="en-US" sz="1400" b="1" i="0" u="none" strike="noStrike" cap="none" normalizeH="0" baseline="0" dirty="0">
                          <a:ln>
                            <a:noFill/>
                          </a:ln>
                          <a:solidFill>
                            <a:schemeClr val="tx1"/>
                          </a:solidFill>
                          <a:effectLst/>
                          <a:latin typeface="Arial" charset="0"/>
                          <a:cs typeface="Arial" charset="0"/>
                        </a:rPr>
                      </a:br>
                      <a:r>
                        <a:rPr kumimoji="0" lang="en-US" sz="1400" b="1" i="0" u="none" strike="noStrike" cap="none" normalizeH="0" baseline="0" dirty="0">
                          <a:ln>
                            <a:noFill/>
                          </a:ln>
                          <a:solidFill>
                            <a:schemeClr val="tx1"/>
                          </a:solidFill>
                          <a:effectLst/>
                          <a:latin typeface="Arial" charset="0"/>
                          <a:cs typeface="Arial" charset="0"/>
                        </a:rPr>
                        <a:t>Expenditures</a:t>
                      </a:r>
                      <a:endParaRPr kumimoji="0" lang="en-US" sz="1400" b="1" i="0" u="none" strike="noStrike" cap="none" normalizeH="0" baseline="0" dirty="0">
                        <a:ln>
                          <a:noFill/>
                        </a:ln>
                        <a:solidFill>
                          <a:schemeClr val="tx1"/>
                        </a:solidFill>
                        <a:effectLst/>
                        <a:latin typeface="Arial" charset="0"/>
                      </a:endParaRPr>
                    </a:p>
                  </a:txBody>
                  <a:tcPr marR="0" marT="45726" marB="45726"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115839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Arial" charset="0"/>
                        </a:rPr>
                        <a:t>Bottom fifth</a:t>
                      </a:r>
                      <a:br>
                        <a:rPr kumimoji="0" lang="en-US" sz="1400" b="0" i="0" u="none" strike="noStrike" cap="none" normalizeH="0" baseline="0" dirty="0">
                          <a:ln>
                            <a:noFill/>
                          </a:ln>
                          <a:solidFill>
                            <a:schemeClr val="tx1"/>
                          </a:solidFill>
                          <a:effectLst/>
                          <a:latin typeface="Arial" charset="0"/>
                          <a:cs typeface="Arial" charset="0"/>
                        </a:rPr>
                      </a:br>
                      <a:r>
                        <a:rPr kumimoji="0" lang="en-US" sz="1400" b="0" i="0" u="none" strike="noStrike" cap="none" normalizeH="0" baseline="0" dirty="0">
                          <a:ln>
                            <a:noFill/>
                          </a:ln>
                          <a:solidFill>
                            <a:schemeClr val="tx1"/>
                          </a:solidFill>
                          <a:effectLst/>
                          <a:latin typeface="Arial" charset="0"/>
                          <a:cs typeface="Arial" charset="0"/>
                        </a:rPr>
                        <a:t>2nd fifth</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Arial" charset="0"/>
                        </a:rPr>
                        <a:t>3rd fifth</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Arial" charset="0"/>
                        </a:rPr>
                        <a:t>4th fifth</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Arial" charset="0"/>
                        </a:rPr>
                        <a:t>Top fifth</a:t>
                      </a:r>
                    </a:p>
                  </a:txBody>
                  <a:tcPr marR="0" marT="45726" marB="45726"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Arial" charset="0"/>
                        </a:rPr>
                        <a:t>$   9,988</a:t>
                      </a:r>
                    </a:p>
                    <a:p>
                      <a:pPr marL="0" marR="0" lvl="0" indent="0" algn="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Arial" charset="0"/>
                        </a:rPr>
                        <a:t>27,585</a:t>
                      </a:r>
                    </a:p>
                    <a:p>
                      <a:pPr marL="0" marR="0" lvl="0" indent="0" algn="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Arial" charset="0"/>
                        </a:rPr>
                        <a:t>47,265</a:t>
                      </a:r>
                    </a:p>
                    <a:p>
                      <a:pPr marL="0" marR="0" lvl="0" indent="0" algn="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Arial" charset="0"/>
                        </a:rPr>
                        <a:t>75,952</a:t>
                      </a:r>
                    </a:p>
                    <a:p>
                      <a:pPr marL="0" marR="0" lvl="0" indent="0" algn="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Arial" charset="0"/>
                        </a:rPr>
                        <a:t>167,010</a:t>
                      </a:r>
                    </a:p>
                  </a:txBody>
                  <a:tcPr marR="457200" marT="45726" marB="0"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Arial" charset="0"/>
                        </a:rPr>
                        <a:t>$  22,154</a:t>
                      </a:r>
                    </a:p>
                    <a:p>
                      <a:pPr marL="0" marR="0" lvl="0" indent="0" algn="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Arial" charset="0"/>
                        </a:rPr>
                        <a:t>32,632</a:t>
                      </a:r>
                    </a:p>
                    <a:p>
                      <a:pPr marL="0" marR="0" lvl="0" indent="0" algn="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Arial" charset="0"/>
                        </a:rPr>
                        <a:t>43,004</a:t>
                      </a:r>
                    </a:p>
                    <a:p>
                      <a:pPr marL="0" marR="0" lvl="0" indent="0" algn="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Arial" charset="0"/>
                        </a:rPr>
                        <a:t>59,980</a:t>
                      </a:r>
                    </a:p>
                    <a:p>
                      <a:pPr marL="0" marR="0" lvl="0" indent="0" algn="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Arial" charset="0"/>
                        </a:rPr>
                        <a:t>99,368</a:t>
                      </a:r>
                    </a:p>
                  </a:txBody>
                  <a:tcPr marR="457200" marT="45726" marB="0"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bl>
          </a:graphicData>
        </a:graphic>
      </p:graphicFrame>
      <p:sp>
        <p:nvSpPr>
          <p:cNvPr id="3" name="Rectangle 2"/>
          <p:cNvSpPr/>
          <p:nvPr/>
        </p:nvSpPr>
        <p:spPr>
          <a:xfrm>
            <a:off x="5105400" y="3697069"/>
            <a:ext cx="4572000" cy="430887"/>
          </a:xfrm>
          <a:prstGeom prst="rect">
            <a:avLst/>
          </a:prstGeom>
        </p:spPr>
        <p:txBody>
          <a:bodyPr>
            <a:spAutoFit/>
          </a:bodyPr>
          <a:lstStyle/>
          <a:p>
            <a:r>
              <a:rPr lang="en-US" sz="1100" i="1" dirty="0"/>
              <a:t>Source: Consumer Expenditures in 2012</a:t>
            </a:r>
            <a:r>
              <a:rPr lang="en-US" sz="1100" dirty="0"/>
              <a:t>, U.S. Bureau</a:t>
            </a:r>
          </a:p>
          <a:p>
            <a:r>
              <a:rPr lang="en-US" sz="1100" dirty="0"/>
              <a:t> of  Labor Statistics.</a:t>
            </a:r>
          </a:p>
        </p:txBody>
      </p:sp>
      <p:sp>
        <p:nvSpPr>
          <p:cNvPr id="5" name="Text Placeholder 4"/>
          <p:cNvSpPr>
            <a:spLocks noGrp="1"/>
          </p:cNvSpPr>
          <p:nvPr>
            <p:ph type="body" sz="quarter" idx="13"/>
          </p:nvPr>
        </p:nvSpPr>
        <p:spPr>
          <a:xfrm>
            <a:off x="457200" y="4724400"/>
            <a:ext cx="8229600" cy="1560616"/>
          </a:xfrm>
        </p:spPr>
        <p:txBody>
          <a:bodyPr/>
          <a:lstStyle/>
          <a:p>
            <a:pPr>
              <a:spcBef>
                <a:spcPts val="1500"/>
              </a:spcBef>
            </a:pPr>
            <a:r>
              <a:rPr lang="en-US" sz="1400" dirty="0"/>
              <a:t>A graph is a simple two-dimensional geometric representation of data. The graph in Figure 1A.2 displays the data from Table 1A.2. </a:t>
            </a:r>
          </a:p>
          <a:p>
            <a:pPr>
              <a:spcBef>
                <a:spcPts val="1500"/>
              </a:spcBef>
            </a:pPr>
            <a:r>
              <a:rPr lang="en-US" sz="1400" dirty="0"/>
              <a:t>Along the horizontal scale (</a:t>
            </a:r>
            <a:r>
              <a:rPr lang="en-US" sz="1400" i="1" dirty="0"/>
              <a:t>X</a:t>
            </a:r>
            <a:r>
              <a:rPr lang="en-US" sz="1400" dirty="0"/>
              <a:t>-axis), we measure household income. Along the vertical scale (</a:t>
            </a:r>
            <a:r>
              <a:rPr lang="en-US" sz="1400" i="1" dirty="0"/>
              <a:t>Y</a:t>
            </a:r>
            <a:r>
              <a:rPr lang="en-US" sz="1400" dirty="0"/>
              <a:t>-axis), we measure household consumption.</a:t>
            </a:r>
          </a:p>
          <a:p>
            <a:pPr>
              <a:spcBef>
                <a:spcPts val="1500"/>
              </a:spcBef>
            </a:pPr>
            <a:r>
              <a:rPr lang="en-US" sz="1400" i="1" dirty="0"/>
              <a:t>Note:</a:t>
            </a:r>
            <a:r>
              <a:rPr lang="en-US" sz="1400" dirty="0"/>
              <a:t> At point </a:t>
            </a:r>
            <a:r>
              <a:rPr lang="en-US" sz="1400" i="1" dirty="0"/>
              <a:t>A</a:t>
            </a:r>
            <a:r>
              <a:rPr lang="en-US" sz="1400" dirty="0"/>
              <a:t>, consumption equals $22,154 and income equals $9,988. At point </a:t>
            </a:r>
            <a:r>
              <a:rPr lang="en-US" sz="1400" i="1" dirty="0"/>
              <a:t>B</a:t>
            </a:r>
            <a:r>
              <a:rPr lang="en-US" sz="1400" dirty="0"/>
              <a:t>, consumption equals $32,632 and income equals $27,585.</a:t>
            </a:r>
          </a:p>
        </p:txBody>
      </p:sp>
    </p:spTree>
    <p:extLst>
      <p:ext uri="{BB962C8B-B14F-4D97-AF65-F5344CB8AC3E}">
        <p14:creationId xmlns:p14="http://schemas.microsoft.com/office/powerpoint/2010/main" val="31508357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26803"/>
                                        </p:tgtEl>
                                        <p:attrNameLst>
                                          <p:attrName>style.visibility</p:attrName>
                                        </p:attrNameLst>
                                      </p:cBhvr>
                                      <p:to>
                                        <p:strVal val="visible"/>
                                      </p:to>
                                    </p:set>
                                    <p:animEffect transition="in" filter="wipe(left)">
                                      <p:cBhvr>
                                        <p:cTn id="7" dur="500"/>
                                        <p:tgtEl>
                                          <p:spTgt spid="92680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6803" grpId="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152400"/>
            <a:ext cx="8229600" cy="1097280"/>
          </a:xfrm>
        </p:spPr>
        <p:txBody>
          <a:bodyPr/>
          <a:lstStyle/>
          <a:p>
            <a:pPr rtl="0" eaLnBrk="1" latinLnBrk="0" hangingPunct="1"/>
            <a:r>
              <a:rPr lang="en-US" sz="3600" b="0" kern="1200" dirty="0">
                <a:solidFill>
                  <a:srgbClr val="FFFFFF"/>
                </a:solidFill>
                <a:effectLst/>
                <a:latin typeface="Arial"/>
              </a:rPr>
              <a:t>Slope</a:t>
            </a:r>
            <a:endParaRPr lang="en-US" dirty="0"/>
          </a:p>
        </p:txBody>
      </p:sp>
      <p:sp>
        <p:nvSpPr>
          <p:cNvPr id="3" name="Text Placeholder 2"/>
          <p:cNvSpPr>
            <a:spLocks noGrp="1"/>
          </p:cNvSpPr>
          <p:nvPr>
            <p:ph type="body" idx="4294967295"/>
          </p:nvPr>
        </p:nvSpPr>
        <p:spPr>
          <a:xfrm>
            <a:off x="533400" y="1600201"/>
            <a:ext cx="8229600" cy="1981200"/>
          </a:xfrm>
        </p:spPr>
        <p:txBody>
          <a:bodyPr/>
          <a:lstStyle/>
          <a:p>
            <a:pPr marL="285750" marR="0" indent="-285750" fontAlgn="auto">
              <a:lnSpc>
                <a:spcPct val="100000"/>
              </a:lnSpc>
              <a:spcBef>
                <a:spcPts val="1500"/>
              </a:spcBef>
              <a:spcAft>
                <a:spcPts val="0"/>
              </a:spcAft>
              <a:buClr>
                <a:srgbClr val="0070C0"/>
              </a:buClr>
              <a:buSzTx/>
              <a:tabLst/>
              <a:defRPr/>
            </a:pPr>
            <a:r>
              <a:rPr lang="en-US" sz="2400" b="1" dirty="0">
                <a:latin typeface="Arial" panose="020B0604020202020204" pitchFamily="34" charset="0"/>
                <a:cs typeface="Arial" panose="020B0604020202020204" pitchFamily="34" charset="0"/>
                <a:sym typeface="Wingdings 3" panose="05040102010807070707" pitchFamily="18" charset="2"/>
              </a:rPr>
              <a:t>slope  A measurement that indicates whether the relationship between variables is positive or negative and how much of a response there is in Y (the variable on the vertical axis) when X (the variable on the horizontal axis) changes.</a:t>
            </a:r>
            <a:endParaRPr lang="en-US" sz="2400" i="1" dirty="0"/>
          </a:p>
        </p:txBody>
      </p:sp>
      <p:pic>
        <p:nvPicPr>
          <p:cNvPr id="1031" name="Picture 7" descr="The fraction delta Y over delta X equals the fraction Y2 minus Y1 over X2 minus X1&#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60725" y="4114800"/>
            <a:ext cx="206692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42372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itle 2"/>
          <p:cNvSpPr>
            <a:spLocks noGrp="1"/>
          </p:cNvSpPr>
          <p:nvPr>
            <p:ph type="title"/>
          </p:nvPr>
        </p:nvSpPr>
        <p:spPr>
          <a:xfrm>
            <a:off x="762000" y="304800"/>
            <a:ext cx="8229600" cy="1066800"/>
          </a:xfrm>
        </p:spPr>
        <p:txBody>
          <a:bodyPr/>
          <a:lstStyle/>
          <a:p>
            <a:pPr rtl="0" eaLnBrk="1" latinLnBrk="0" hangingPunct="1"/>
            <a:r>
              <a:rPr lang="en-US" sz="2000" kern="1200" dirty="0">
                <a:solidFill>
                  <a:srgbClr val="000000"/>
                </a:solidFill>
                <a:effectLst/>
                <a:latin typeface="Arial"/>
              </a:rPr>
              <a:t>FIGURE 1A.3  A Curve with (a) Positive Slope and </a:t>
            </a:r>
            <a:br>
              <a:rPr lang="en-US" sz="2000" kern="1200" dirty="0">
                <a:solidFill>
                  <a:srgbClr val="000000"/>
                </a:solidFill>
                <a:effectLst/>
                <a:latin typeface="Arial"/>
              </a:rPr>
            </a:br>
            <a:r>
              <a:rPr lang="en-US" sz="2000" kern="1200" dirty="0">
                <a:solidFill>
                  <a:srgbClr val="000000"/>
                </a:solidFill>
                <a:effectLst/>
                <a:latin typeface="Arial"/>
              </a:rPr>
              <a:t>(b) Negative Slope</a:t>
            </a:r>
            <a:endParaRPr lang="en-US" dirty="0"/>
          </a:p>
        </p:txBody>
      </p:sp>
      <p:pic>
        <p:nvPicPr>
          <p:cNvPr id="4098" name="Picture 2" descr="Two line graphs present a curve with (a) positive slope and (b) negative slo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63688" y="1295400"/>
            <a:ext cx="6016625" cy="3078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 Placeholder 3"/>
          <p:cNvSpPr>
            <a:spLocks noGrp="1"/>
          </p:cNvSpPr>
          <p:nvPr>
            <p:ph type="body" sz="quarter" idx="13"/>
          </p:nvPr>
        </p:nvSpPr>
        <p:spPr>
          <a:xfrm>
            <a:off x="685800" y="5331544"/>
            <a:ext cx="8229600" cy="916856"/>
          </a:xfrm>
        </p:spPr>
        <p:txBody>
          <a:bodyPr/>
          <a:lstStyle/>
          <a:p>
            <a:pPr marL="0" marR="0" indent="0" algn="l" defTabSz="914400" rtl="0" eaLnBrk="1" fontAlgn="auto" latinLnBrk="0" hangingPunct="1">
              <a:lnSpc>
                <a:spcPct val="100000"/>
              </a:lnSpc>
              <a:spcBef>
                <a:spcPts val="1800"/>
              </a:spcBef>
              <a:spcAft>
                <a:spcPts val="0"/>
              </a:spcAft>
              <a:buClr>
                <a:srgbClr val="0070C0"/>
              </a:buClr>
              <a:buSzTx/>
              <a:buFont typeface="Arial" panose="020B0604020202020204" pitchFamily="34" charset="0"/>
              <a:buNone/>
              <a:tabLst/>
              <a:defRPr/>
            </a:pPr>
            <a:r>
              <a:rPr lang="en-US" sz="1600" b="0" kern="1200" dirty="0">
                <a:solidFill>
                  <a:schemeClr val="tx1"/>
                </a:solidFill>
                <a:effectLst/>
                <a:latin typeface="+mn-lt"/>
                <a:ea typeface="+mn-ea"/>
                <a:cs typeface="+mn-cs"/>
              </a:rPr>
              <a:t>A </a:t>
            </a:r>
            <a:r>
              <a:rPr lang="en-US" sz="1600" b="0" i="1" kern="1200" dirty="0">
                <a:solidFill>
                  <a:schemeClr val="tx1"/>
                </a:solidFill>
                <a:effectLst/>
                <a:latin typeface="+mn-lt"/>
                <a:ea typeface="+mn-ea"/>
                <a:cs typeface="+mn-cs"/>
              </a:rPr>
              <a:t>positive</a:t>
            </a:r>
            <a:r>
              <a:rPr lang="en-US" sz="1600" b="0" kern="1200" dirty="0">
                <a:solidFill>
                  <a:schemeClr val="tx1"/>
                </a:solidFill>
                <a:effectLst/>
                <a:latin typeface="+mn-lt"/>
                <a:ea typeface="+mn-ea"/>
                <a:cs typeface="+mn-cs"/>
              </a:rPr>
              <a:t> slope indicates that increases in </a:t>
            </a:r>
            <a:r>
              <a:rPr lang="en-US" sz="1600" b="0" i="1" kern="1200" dirty="0">
                <a:solidFill>
                  <a:schemeClr val="tx1"/>
                </a:solidFill>
                <a:effectLst/>
                <a:latin typeface="+mn-lt"/>
                <a:ea typeface="+mn-ea"/>
                <a:cs typeface="+mn-cs"/>
              </a:rPr>
              <a:t>X</a:t>
            </a:r>
            <a:r>
              <a:rPr lang="en-US" sz="1600" b="0" kern="1200" dirty="0">
                <a:solidFill>
                  <a:schemeClr val="tx1"/>
                </a:solidFill>
                <a:effectLst/>
                <a:latin typeface="+mn-lt"/>
                <a:ea typeface="+mn-ea"/>
                <a:cs typeface="+mn-cs"/>
              </a:rPr>
              <a:t> are associated with increases in </a:t>
            </a:r>
            <a:r>
              <a:rPr lang="en-US" sz="1600" b="0" i="1" kern="1200" dirty="0">
                <a:solidFill>
                  <a:schemeClr val="tx1"/>
                </a:solidFill>
                <a:effectLst/>
                <a:latin typeface="+mn-lt"/>
                <a:ea typeface="+mn-ea"/>
                <a:cs typeface="+mn-cs"/>
              </a:rPr>
              <a:t>Y</a:t>
            </a:r>
            <a:r>
              <a:rPr lang="en-US" sz="1600" b="0" kern="1200" dirty="0">
                <a:solidFill>
                  <a:schemeClr val="tx1"/>
                </a:solidFill>
                <a:effectLst/>
                <a:latin typeface="+mn-lt"/>
                <a:ea typeface="+mn-ea"/>
                <a:cs typeface="+mn-cs"/>
              </a:rPr>
              <a:t> and that decreases in </a:t>
            </a:r>
            <a:r>
              <a:rPr lang="en-US" sz="1600" b="0" i="1" kern="1200" dirty="0">
                <a:solidFill>
                  <a:schemeClr val="tx1"/>
                </a:solidFill>
                <a:effectLst/>
                <a:latin typeface="+mn-lt"/>
                <a:ea typeface="+mn-ea"/>
                <a:cs typeface="+mn-cs"/>
              </a:rPr>
              <a:t>X</a:t>
            </a:r>
            <a:r>
              <a:rPr lang="en-US" sz="1600" b="0" kern="1200" dirty="0">
                <a:solidFill>
                  <a:schemeClr val="tx1"/>
                </a:solidFill>
                <a:effectLst/>
                <a:latin typeface="+mn-lt"/>
                <a:ea typeface="+mn-ea"/>
                <a:cs typeface="+mn-cs"/>
              </a:rPr>
              <a:t> are associated with decreases in </a:t>
            </a:r>
            <a:r>
              <a:rPr lang="en-US" sz="1600" b="0" i="1" kern="1200" dirty="0">
                <a:solidFill>
                  <a:schemeClr val="tx1"/>
                </a:solidFill>
                <a:effectLst/>
                <a:latin typeface="+mn-lt"/>
                <a:ea typeface="+mn-ea"/>
                <a:cs typeface="+mn-cs"/>
              </a:rPr>
              <a:t>Y</a:t>
            </a:r>
            <a:r>
              <a:rPr lang="en-US" sz="1600" b="0" kern="1200" dirty="0">
                <a:solidFill>
                  <a:schemeClr val="tx1"/>
                </a:solidFill>
                <a:effectLst/>
                <a:latin typeface="+mn-lt"/>
                <a:ea typeface="+mn-ea"/>
                <a:cs typeface="+mn-cs"/>
              </a:rPr>
              <a:t>.</a:t>
            </a:r>
            <a:endParaRPr lang="en-US" dirty="0"/>
          </a:p>
          <a:p>
            <a:pPr>
              <a:spcBef>
                <a:spcPts val="1800"/>
              </a:spcBef>
            </a:pPr>
            <a:r>
              <a:rPr lang="en-US" dirty="0"/>
              <a:t>A </a:t>
            </a:r>
            <a:r>
              <a:rPr lang="en-US" i="1" dirty="0"/>
              <a:t>negative</a:t>
            </a:r>
            <a:r>
              <a:rPr lang="en-US" dirty="0"/>
              <a:t> slope indicates the opposite</a:t>
            </a:r>
            <a:r>
              <a:rPr lang="en-US" dirty="0">
                <a:latin typeface="Helvetica" panose="020B0604020202020204" pitchFamily="34" charset="0"/>
              </a:rPr>
              <a:t>—</a:t>
            </a:r>
            <a:r>
              <a:rPr lang="en-US" dirty="0"/>
              <a:t>when </a:t>
            </a:r>
            <a:r>
              <a:rPr lang="en-US" i="1" dirty="0"/>
              <a:t>X</a:t>
            </a:r>
            <a:r>
              <a:rPr lang="en-US" dirty="0"/>
              <a:t> increases, </a:t>
            </a:r>
            <a:r>
              <a:rPr lang="en-US" i="1" dirty="0"/>
              <a:t>Y</a:t>
            </a:r>
            <a:r>
              <a:rPr lang="en-US" dirty="0"/>
              <a:t> decreases; and when </a:t>
            </a:r>
            <a:r>
              <a:rPr lang="en-US" i="1" dirty="0"/>
              <a:t>X</a:t>
            </a:r>
            <a:r>
              <a:rPr lang="en-US" dirty="0"/>
              <a:t> decreases, </a:t>
            </a:r>
            <a:r>
              <a:rPr lang="en-US" i="1" dirty="0"/>
              <a:t>Y</a:t>
            </a:r>
            <a:r>
              <a:rPr lang="en-US" dirty="0"/>
              <a:t> increases.</a:t>
            </a:r>
          </a:p>
        </p:txBody>
      </p:sp>
    </p:spTree>
    <p:extLst>
      <p:ext uri="{BB962C8B-B14F-4D97-AF65-F5344CB8AC3E}">
        <p14:creationId xmlns:p14="http://schemas.microsoft.com/office/powerpoint/2010/main" val="4559055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71054" y="228600"/>
            <a:ext cx="8229600" cy="1066800"/>
          </a:xfrm>
        </p:spPr>
        <p:txBody>
          <a:bodyPr/>
          <a:lstStyle/>
          <a:p>
            <a:r>
              <a:rPr lang="en-US" sz="2000" b="1" dirty="0"/>
              <a:t>FIGURE 1A.4  Changing Slopes along Curves</a:t>
            </a:r>
            <a:br>
              <a:rPr lang="en-US" sz="2000" b="1" dirty="0"/>
            </a:br>
            <a:endParaRPr lang="en-US" sz="2000" b="1" dirty="0"/>
          </a:p>
        </p:txBody>
      </p:sp>
      <p:pic>
        <p:nvPicPr>
          <p:cNvPr id="5122" name="Picture 2" descr="six X-Y graphs present the differences in changing slopes along curves&#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1475" y="1219200"/>
            <a:ext cx="840105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81776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533400" y="228600"/>
            <a:ext cx="8229600" cy="1097280"/>
          </a:xfrm>
        </p:spPr>
        <p:txBody>
          <a:bodyPr/>
          <a:lstStyle/>
          <a:p>
            <a:pPr rtl="0" eaLnBrk="1" latinLnBrk="0" hangingPunct="1"/>
            <a:r>
              <a:rPr lang="en-US" sz="3200" b="0" kern="1200" dirty="0">
                <a:solidFill>
                  <a:srgbClr val="FFFFFF"/>
                </a:solidFill>
                <a:effectLst/>
                <a:latin typeface="Arial"/>
              </a:rPr>
              <a:t>Some Precautions</a:t>
            </a:r>
            <a:endParaRPr lang="en-US" dirty="0"/>
          </a:p>
        </p:txBody>
      </p:sp>
      <p:sp>
        <p:nvSpPr>
          <p:cNvPr id="970773" name="Rectangle 21"/>
          <p:cNvSpPr>
            <a:spLocks noChangeArrowheads="1"/>
          </p:cNvSpPr>
          <p:nvPr/>
        </p:nvSpPr>
        <p:spPr bwMode="auto">
          <a:xfrm>
            <a:off x="304800" y="1425720"/>
            <a:ext cx="7620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lstStyle>
            <a:lvl1pPr>
              <a:tabLst>
                <a:tab pos="1200150" algn="l"/>
              </a:tabLst>
              <a:defRPr sz="1200" b="1">
                <a:solidFill>
                  <a:srgbClr val="7D0013"/>
                </a:solidFill>
                <a:latin typeface="Arial" panose="020B0604020202020204" pitchFamily="34" charset="0"/>
                <a:cs typeface="Arial" panose="020B0604020202020204" pitchFamily="34" charset="0"/>
                <a:sym typeface="Wingdings 3" panose="05040102010807070707" pitchFamily="18" charset="2"/>
              </a:defRPr>
            </a:lvl1pPr>
            <a:lvl2pPr marL="742950" indent="-285750">
              <a:tabLst>
                <a:tab pos="1200150" algn="l"/>
              </a:tabLst>
              <a:defRPr sz="1200" b="1">
                <a:solidFill>
                  <a:srgbClr val="7D0013"/>
                </a:solidFill>
                <a:latin typeface="Arial" panose="020B0604020202020204" pitchFamily="34" charset="0"/>
                <a:cs typeface="Arial" panose="020B0604020202020204" pitchFamily="34" charset="0"/>
                <a:sym typeface="Wingdings 3" panose="05040102010807070707" pitchFamily="18" charset="2"/>
              </a:defRPr>
            </a:lvl2pPr>
            <a:lvl3pPr marL="1143000" indent="-228600">
              <a:tabLst>
                <a:tab pos="1200150" algn="l"/>
              </a:tabLst>
              <a:defRPr sz="1200" b="1">
                <a:solidFill>
                  <a:srgbClr val="7D0013"/>
                </a:solidFill>
                <a:latin typeface="Arial" panose="020B0604020202020204" pitchFamily="34" charset="0"/>
                <a:cs typeface="Arial" panose="020B0604020202020204" pitchFamily="34" charset="0"/>
                <a:sym typeface="Wingdings 3" panose="05040102010807070707" pitchFamily="18" charset="2"/>
              </a:defRPr>
            </a:lvl3pPr>
            <a:lvl4pPr marL="1600200" indent="-228600">
              <a:tabLst>
                <a:tab pos="1200150" algn="l"/>
              </a:tabLst>
              <a:defRPr sz="1200" b="1">
                <a:solidFill>
                  <a:srgbClr val="7D0013"/>
                </a:solidFill>
                <a:latin typeface="Arial" panose="020B0604020202020204" pitchFamily="34" charset="0"/>
                <a:cs typeface="Arial" panose="020B0604020202020204" pitchFamily="34" charset="0"/>
                <a:sym typeface="Wingdings 3" panose="05040102010807070707" pitchFamily="18" charset="2"/>
              </a:defRPr>
            </a:lvl4pPr>
            <a:lvl5pPr marL="2057400" indent="-228600">
              <a:tabLst>
                <a:tab pos="1200150" algn="l"/>
              </a:tabLst>
              <a:defRPr sz="1200" b="1">
                <a:solidFill>
                  <a:srgbClr val="7D0013"/>
                </a:solidFill>
                <a:latin typeface="Arial" panose="020B0604020202020204" pitchFamily="34" charset="0"/>
                <a:cs typeface="Arial" panose="020B0604020202020204" pitchFamily="34" charset="0"/>
                <a:sym typeface="Wingdings 3" panose="05040102010807070707" pitchFamily="18" charset="2"/>
              </a:defRPr>
            </a:lvl5pPr>
            <a:lvl6pPr marL="2514600" indent="-228600" eaLnBrk="0" fontAlgn="base" hangingPunct="0">
              <a:spcBef>
                <a:spcPct val="0"/>
              </a:spcBef>
              <a:spcAft>
                <a:spcPct val="0"/>
              </a:spcAft>
              <a:tabLst>
                <a:tab pos="1200150" algn="l"/>
              </a:tabLst>
              <a:defRPr sz="1200" b="1">
                <a:solidFill>
                  <a:srgbClr val="7D0013"/>
                </a:solidFill>
                <a:latin typeface="Arial" panose="020B0604020202020204" pitchFamily="34" charset="0"/>
                <a:cs typeface="Arial" panose="020B0604020202020204" pitchFamily="34" charset="0"/>
                <a:sym typeface="Wingdings 3" panose="05040102010807070707" pitchFamily="18" charset="2"/>
              </a:defRPr>
            </a:lvl6pPr>
            <a:lvl7pPr marL="2971800" indent="-228600" eaLnBrk="0" fontAlgn="base" hangingPunct="0">
              <a:spcBef>
                <a:spcPct val="0"/>
              </a:spcBef>
              <a:spcAft>
                <a:spcPct val="0"/>
              </a:spcAft>
              <a:tabLst>
                <a:tab pos="1200150" algn="l"/>
              </a:tabLst>
              <a:defRPr sz="1200" b="1">
                <a:solidFill>
                  <a:srgbClr val="7D0013"/>
                </a:solidFill>
                <a:latin typeface="Arial" panose="020B0604020202020204" pitchFamily="34" charset="0"/>
                <a:cs typeface="Arial" panose="020B0604020202020204" pitchFamily="34" charset="0"/>
                <a:sym typeface="Wingdings 3" panose="05040102010807070707" pitchFamily="18" charset="2"/>
              </a:defRPr>
            </a:lvl7pPr>
            <a:lvl8pPr marL="3429000" indent="-228600" eaLnBrk="0" fontAlgn="base" hangingPunct="0">
              <a:spcBef>
                <a:spcPct val="0"/>
              </a:spcBef>
              <a:spcAft>
                <a:spcPct val="0"/>
              </a:spcAft>
              <a:tabLst>
                <a:tab pos="1200150" algn="l"/>
              </a:tabLst>
              <a:defRPr sz="1200" b="1">
                <a:solidFill>
                  <a:srgbClr val="7D0013"/>
                </a:solidFill>
                <a:latin typeface="Arial" panose="020B0604020202020204" pitchFamily="34" charset="0"/>
                <a:cs typeface="Arial" panose="020B0604020202020204" pitchFamily="34" charset="0"/>
                <a:sym typeface="Wingdings 3" panose="05040102010807070707" pitchFamily="18" charset="2"/>
              </a:defRPr>
            </a:lvl8pPr>
            <a:lvl9pPr marL="3886200" indent="-228600" eaLnBrk="0" fontAlgn="base" hangingPunct="0">
              <a:spcBef>
                <a:spcPct val="0"/>
              </a:spcBef>
              <a:spcAft>
                <a:spcPct val="0"/>
              </a:spcAft>
              <a:tabLst>
                <a:tab pos="1200150" algn="l"/>
              </a:tabLst>
              <a:defRPr sz="1200" b="1">
                <a:solidFill>
                  <a:srgbClr val="7D0013"/>
                </a:solidFill>
                <a:latin typeface="Arial" panose="020B0604020202020204" pitchFamily="34" charset="0"/>
                <a:cs typeface="Arial" panose="020B0604020202020204" pitchFamily="34" charset="0"/>
                <a:sym typeface="Wingdings 3" panose="05040102010807070707" pitchFamily="18" charset="2"/>
              </a:defRPr>
            </a:lvl9pPr>
          </a:lstStyle>
          <a:p>
            <a:pPr eaLnBrk="1" hangingPunct="1">
              <a:spcBef>
                <a:spcPct val="10000"/>
              </a:spcBef>
              <a:spcAft>
                <a:spcPct val="10000"/>
              </a:spcAft>
            </a:pPr>
            <a:r>
              <a:rPr lang="en-US" sz="1400" dirty="0">
                <a:solidFill>
                  <a:schemeClr val="tx1"/>
                </a:solidFill>
              </a:rPr>
              <a:t>FIGURE 1A.5  National Income and Consumption</a:t>
            </a:r>
          </a:p>
        </p:txBody>
      </p:sp>
      <p:pic>
        <p:nvPicPr>
          <p:cNvPr id="6146" name="Picture 2" descr="The graph present the information from Table 1A.3 in graph format. This shows the upward trend of disposable personal income and consumption, but does not show exact numbers. A 45 degree dotted line from 0 (lower left corner of the graph) is shown for comparison. The plotted points stay under the 45 degree line at a slightly lesser angl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087" y="1752600"/>
            <a:ext cx="4024313" cy="375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09600" y="5453390"/>
            <a:ext cx="1720343" cy="261610"/>
          </a:xfrm>
          <a:prstGeom prst="rect">
            <a:avLst/>
          </a:prstGeom>
        </p:spPr>
        <p:txBody>
          <a:bodyPr wrap="none">
            <a:spAutoFit/>
          </a:bodyPr>
          <a:lstStyle/>
          <a:p>
            <a:r>
              <a:rPr lang="en-US" sz="1100" i="1" dirty="0"/>
              <a:t>Source: </a:t>
            </a:r>
            <a:r>
              <a:rPr lang="en-US" sz="1100" dirty="0"/>
              <a:t>See Table 1A.3.</a:t>
            </a:r>
          </a:p>
        </p:txBody>
      </p:sp>
      <p:graphicFrame>
        <p:nvGraphicFramePr>
          <p:cNvPr id="9" name="Group 62" descr="A table presents aggregate Disposable Personal Income and Consumption for the United States, 1930–2014 (in billions of dollars)"/>
          <p:cNvGraphicFramePr>
            <a:graphicFrameLocks/>
          </p:cNvGraphicFramePr>
          <p:nvPr>
            <p:extLst>
              <p:ext uri="{D42A27DB-BD31-4B8C-83A1-F6EECF244321}">
                <p14:modId xmlns:p14="http://schemas.microsoft.com/office/powerpoint/2010/main" val="3171991961"/>
              </p:ext>
            </p:extLst>
          </p:nvPr>
        </p:nvGraphicFramePr>
        <p:xfrm>
          <a:off x="5129213" y="1455735"/>
          <a:ext cx="3633787" cy="3954465"/>
        </p:xfrm>
        <a:graphic>
          <a:graphicData uri="http://schemas.openxmlformats.org/drawingml/2006/table">
            <a:tbl>
              <a:tblPr firstRow="1"/>
              <a:tblGrid>
                <a:gridCol w="845066">
                  <a:extLst>
                    <a:ext uri="{9D8B030D-6E8A-4147-A177-3AD203B41FA5}">
                      <a16:colId xmlns:a16="http://schemas.microsoft.com/office/drawing/2014/main" xmlns="" val="20000"/>
                    </a:ext>
                  </a:extLst>
                </a:gridCol>
                <a:gridCol w="1486776">
                  <a:extLst>
                    <a:ext uri="{9D8B030D-6E8A-4147-A177-3AD203B41FA5}">
                      <a16:colId xmlns:a16="http://schemas.microsoft.com/office/drawing/2014/main" xmlns="" val="20001"/>
                    </a:ext>
                  </a:extLst>
                </a:gridCol>
                <a:gridCol w="1301945">
                  <a:extLst>
                    <a:ext uri="{9D8B030D-6E8A-4147-A177-3AD203B41FA5}">
                      <a16:colId xmlns:a16="http://schemas.microsoft.com/office/drawing/2014/main" xmlns="" val="20002"/>
                    </a:ext>
                  </a:extLst>
                </a:gridCol>
              </a:tblGrid>
              <a:tr h="822921">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tab pos="1314450" algn="l"/>
                        </a:tabLst>
                      </a:pPr>
                      <a:r>
                        <a:rPr kumimoji="0" lang="en-US" sz="1400" b="1" i="0" u="none" strike="noStrike" cap="none" normalizeH="0" baseline="0" dirty="0">
                          <a:ln>
                            <a:noFill/>
                          </a:ln>
                          <a:solidFill>
                            <a:schemeClr val="tx1"/>
                          </a:solidFill>
                          <a:effectLst/>
                          <a:latin typeface="Arial" charset="0"/>
                          <a:cs typeface="Arial" charset="0"/>
                        </a:rPr>
                        <a:t>TABLE 1A.3  </a:t>
                      </a:r>
                      <a:r>
                        <a:rPr kumimoji="0" lang="en-US" sz="1400" b="1" i="0" u="none" strike="noStrike" cap="none" normalizeH="0" baseline="0" dirty="0">
                          <a:ln>
                            <a:noFill/>
                          </a:ln>
                          <a:solidFill>
                            <a:schemeClr val="tx1"/>
                          </a:solidFill>
                          <a:effectLst/>
                          <a:latin typeface="Arial" charset="0"/>
                        </a:rPr>
                        <a:t>Aggregate National Income and Consumption for the United States, 1930–2014 (in Billions of Dollars)</a:t>
                      </a:r>
                    </a:p>
                  </a:txBody>
                  <a:tcPr marT="45702" marB="45702" horzOverflow="overflow">
                    <a:lnL cap="flat">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457162">
                <a:tc>
                  <a:txBody>
                    <a:bodyPr/>
                    <a:lstStyle/>
                    <a:p>
                      <a:pPr marL="0" marR="0" lvl="0" indent="0" algn="ctr" defTabSz="914400" rtl="0" eaLnBrk="1" fontAlgn="base" latinLnBrk="0" hangingPunct="1">
                        <a:lnSpc>
                          <a:spcPct val="100000"/>
                        </a:lnSpc>
                        <a:spcBef>
                          <a:spcPct val="10000"/>
                        </a:spcBef>
                        <a:spcAft>
                          <a:spcPct val="10000"/>
                        </a:spcAft>
                        <a:buClrTx/>
                        <a:buSzTx/>
                        <a:buFontTx/>
                        <a:buNone/>
                        <a:tabLst/>
                      </a:pPr>
                      <a:endParaRPr kumimoji="0" lang="en-US" sz="1200" b="1" i="0" u="none" strike="noStrike" cap="none" normalizeH="0" baseline="0" dirty="0">
                        <a:ln>
                          <a:noFill/>
                        </a:ln>
                        <a:solidFill>
                          <a:schemeClr val="tx1"/>
                        </a:solidFill>
                        <a:effectLst/>
                        <a:latin typeface="Arial" charset="0"/>
                        <a:cs typeface="Arial" charset="0"/>
                      </a:endParaRPr>
                    </a:p>
                  </a:txBody>
                  <a:tcPr marR="0" marT="45702" marB="45702"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cs typeface="Arial" charset="0"/>
                        </a:rPr>
                        <a:t>Aggregate National Income</a:t>
                      </a:r>
                      <a:endParaRPr kumimoji="0" lang="en-US" sz="1200" b="1" i="0" u="none" strike="noStrike" cap="none" normalizeH="0" baseline="0" dirty="0">
                        <a:ln>
                          <a:noFill/>
                        </a:ln>
                        <a:solidFill>
                          <a:schemeClr val="tx1"/>
                        </a:solidFill>
                        <a:effectLst/>
                        <a:latin typeface="Arial" charset="0"/>
                      </a:endParaRPr>
                    </a:p>
                  </a:txBody>
                  <a:tcPr marR="0" marT="45702" marB="45702" anchor="b"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cs typeface="Arial" charset="0"/>
                        </a:rPr>
                        <a:t>Aggregate Consumption</a:t>
                      </a:r>
                      <a:endParaRPr kumimoji="0" lang="en-US" sz="1200" b="1" i="0" u="none" strike="noStrike" cap="none" normalizeH="0" baseline="0" dirty="0">
                        <a:ln>
                          <a:noFill/>
                        </a:ln>
                        <a:solidFill>
                          <a:schemeClr val="tx1"/>
                        </a:solidFill>
                        <a:effectLst/>
                        <a:latin typeface="Arial" charset="0"/>
                      </a:endParaRPr>
                    </a:p>
                  </a:txBody>
                  <a:tcPr marR="0" marT="45702" marB="45702" anchor="b"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267438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cs typeface="Arial" charset="0"/>
                        </a:rPr>
                        <a:t>1930</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cs typeface="Arial" charset="0"/>
                        </a:rPr>
                        <a:t>1940</a:t>
                      </a:r>
                      <a:br>
                        <a:rPr kumimoji="0" lang="en-US" sz="1200" b="0" i="0" u="none" strike="noStrike" cap="none" normalizeH="0" baseline="0" dirty="0">
                          <a:ln>
                            <a:noFill/>
                          </a:ln>
                          <a:solidFill>
                            <a:schemeClr val="tx1"/>
                          </a:solidFill>
                          <a:effectLst/>
                          <a:latin typeface="Arial" charset="0"/>
                          <a:cs typeface="Arial" charset="0"/>
                        </a:rPr>
                      </a:br>
                      <a:r>
                        <a:rPr kumimoji="0" lang="en-US" sz="1200" b="0" i="0" u="none" strike="noStrike" cap="none" normalizeH="0" baseline="0" dirty="0">
                          <a:ln>
                            <a:noFill/>
                          </a:ln>
                          <a:solidFill>
                            <a:schemeClr val="tx1"/>
                          </a:solidFill>
                          <a:effectLst/>
                          <a:latin typeface="Arial" charset="0"/>
                          <a:cs typeface="Arial" charset="0"/>
                        </a:rPr>
                        <a:t>1950</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cs typeface="Arial" charset="0"/>
                        </a:rPr>
                        <a:t>1960</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cs typeface="Arial" charset="0"/>
                        </a:rPr>
                        <a:t>1970</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cs typeface="Arial" charset="0"/>
                        </a:rPr>
                        <a:t>1980</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cs typeface="Arial" charset="0"/>
                        </a:rPr>
                        <a:t>1990</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cs typeface="Arial" charset="0"/>
                        </a:rPr>
                        <a:t>2000</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cs typeface="Arial" charset="0"/>
                        </a:rPr>
                        <a:t>2010</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cs typeface="Arial" charset="0"/>
                        </a:rPr>
                        <a:t>2011</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cs typeface="Arial" charset="0"/>
                        </a:rPr>
                        <a:t>2012</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cs typeface="Arial" charset="0"/>
                        </a:rPr>
                        <a:t>2013</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cs typeface="Arial" charset="0"/>
                        </a:rPr>
                        <a:t>2014</a:t>
                      </a:r>
                    </a:p>
                  </a:txBody>
                  <a:tcPr marR="0" marT="45702" marB="45702"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cs typeface="Arial" charset="0"/>
                        </a:rPr>
                        <a:t>75</a:t>
                      </a:r>
                    </a:p>
                    <a:p>
                      <a:pPr marL="0" marR="0" lvl="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cs typeface="Arial" charset="0"/>
                        </a:rPr>
                        <a:t>78</a:t>
                      </a:r>
                    </a:p>
                    <a:p>
                      <a:pPr marL="0" marR="0" lvl="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cs typeface="Arial" charset="0"/>
                        </a:rPr>
                        <a:t>215</a:t>
                      </a:r>
                    </a:p>
                    <a:p>
                      <a:pPr marL="0" marR="0" lvl="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cs typeface="Arial" charset="0"/>
                        </a:rPr>
                        <a:t>377</a:t>
                      </a:r>
                    </a:p>
                    <a:p>
                      <a:pPr marL="0" marR="0" lvl="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cs typeface="Arial" charset="0"/>
                        </a:rPr>
                        <a:t>762</a:t>
                      </a:r>
                    </a:p>
                    <a:p>
                      <a:pPr marL="0" marR="0" lvl="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cs typeface="Arial" charset="0"/>
                        </a:rPr>
                        <a:t>2,018</a:t>
                      </a:r>
                    </a:p>
                    <a:p>
                      <a:pPr marL="0" marR="0" lvl="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cs typeface="Arial" charset="0"/>
                        </a:rPr>
                        <a:t>4,312</a:t>
                      </a:r>
                    </a:p>
                    <a:p>
                      <a:pPr marL="0" marR="0" lvl="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cs typeface="Arial" charset="0"/>
                        </a:rPr>
                        <a:t>7,401</a:t>
                      </a:r>
                    </a:p>
                    <a:p>
                      <a:pPr marL="0" marR="0" lvl="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cs typeface="Arial" charset="0"/>
                        </a:rPr>
                        <a:t>11,238</a:t>
                      </a:r>
                    </a:p>
                    <a:p>
                      <a:pPr marL="0" marR="0" lvl="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cs typeface="Arial" charset="0"/>
                        </a:rPr>
                        <a:t>11,801</a:t>
                      </a:r>
                    </a:p>
                    <a:p>
                      <a:pPr marL="0" marR="0" lvl="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cs typeface="Arial" charset="0"/>
                        </a:rPr>
                        <a:t>12,384</a:t>
                      </a:r>
                    </a:p>
                    <a:p>
                      <a:pPr marL="0" marR="0" lvl="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cs typeface="Arial" charset="0"/>
                        </a:rPr>
                        <a:t>12,505</a:t>
                      </a:r>
                    </a:p>
                    <a:p>
                      <a:pPr marL="0" marR="0" lvl="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cs typeface="Arial" charset="0"/>
                        </a:rPr>
                        <a:t>12,981</a:t>
                      </a:r>
                    </a:p>
                  </a:txBody>
                  <a:tcPr marR="457200" marT="45702" marB="0"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cs typeface="Arial" charset="0"/>
                        </a:rPr>
                        <a:t>70</a:t>
                      </a:r>
                    </a:p>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cs typeface="Arial" charset="0"/>
                        </a:rPr>
                        <a:t>71</a:t>
                      </a:r>
                    </a:p>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cs typeface="Arial" charset="0"/>
                        </a:rPr>
                        <a:t>192</a:t>
                      </a:r>
                    </a:p>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cs typeface="Arial" charset="0"/>
                        </a:rPr>
                        <a:t>332</a:t>
                      </a:r>
                    </a:p>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cs typeface="Arial" charset="0"/>
                        </a:rPr>
                        <a:t>648</a:t>
                      </a:r>
                    </a:p>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cs typeface="Arial" charset="0"/>
                        </a:rPr>
                        <a:t>1,755</a:t>
                      </a:r>
                    </a:p>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cs typeface="Arial" charset="0"/>
                        </a:rPr>
                        <a:t>3,826</a:t>
                      </a:r>
                    </a:p>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cs typeface="Arial" charset="0"/>
                        </a:rPr>
                        <a:t>6,792</a:t>
                      </a:r>
                    </a:p>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cs typeface="Arial" charset="0"/>
                        </a:rPr>
                        <a:t>10,202</a:t>
                      </a:r>
                    </a:p>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cs typeface="Arial" charset="0"/>
                        </a:rPr>
                        <a:t>10,689</a:t>
                      </a:r>
                    </a:p>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cs typeface="Arial" charset="0"/>
                        </a:rPr>
                        <a:t>11,083</a:t>
                      </a:r>
                    </a:p>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cs typeface="Arial" charset="0"/>
                        </a:rPr>
                        <a:t>11,484</a:t>
                      </a:r>
                    </a:p>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cs typeface="Arial" charset="0"/>
                        </a:rPr>
                        <a:t>11,928</a:t>
                      </a:r>
                    </a:p>
                  </a:txBody>
                  <a:tcPr marR="457200" marT="45702" marB="0"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bl>
          </a:graphicData>
        </a:graphic>
      </p:graphicFrame>
      <p:sp>
        <p:nvSpPr>
          <p:cNvPr id="2" name="Rectangle 1"/>
          <p:cNvSpPr/>
          <p:nvPr/>
        </p:nvSpPr>
        <p:spPr>
          <a:xfrm>
            <a:off x="4495800" y="5453390"/>
            <a:ext cx="4572000" cy="261610"/>
          </a:xfrm>
          <a:prstGeom prst="rect">
            <a:avLst/>
          </a:prstGeom>
        </p:spPr>
        <p:txBody>
          <a:bodyPr>
            <a:spAutoFit/>
          </a:bodyPr>
          <a:lstStyle/>
          <a:p>
            <a:r>
              <a:rPr lang="en-US" sz="1100" i="1" dirty="0"/>
              <a:t>Source: </a:t>
            </a:r>
            <a:r>
              <a:rPr lang="en-US" sz="1100" dirty="0"/>
              <a:t>U.S. Department of Commerce, Bureau of Economic Analysis.</a:t>
            </a:r>
          </a:p>
        </p:txBody>
      </p:sp>
      <p:sp>
        <p:nvSpPr>
          <p:cNvPr id="5" name="Text Placeholder 4"/>
          <p:cNvSpPr>
            <a:spLocks noGrp="1"/>
          </p:cNvSpPr>
          <p:nvPr>
            <p:ph type="body" idx="4294967295"/>
          </p:nvPr>
        </p:nvSpPr>
        <p:spPr>
          <a:xfrm>
            <a:off x="457200" y="5715000"/>
            <a:ext cx="8305800"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lnSpc>
                <a:spcPct val="110000"/>
              </a:lnSpc>
              <a:spcBef>
                <a:spcPts val="0"/>
              </a:spcBef>
              <a:buNone/>
            </a:pPr>
            <a:r>
              <a:rPr lang="en-US" sz="1300" dirty="0">
                <a:latin typeface="Arial" panose="020B0604020202020204" pitchFamily="34" charset="0"/>
                <a:cs typeface="Arial" panose="020B0604020202020204" pitchFamily="34" charset="0"/>
              </a:rPr>
              <a:t>It is important to think carefully about what is represented by points in the space defined by the axes of a graph.</a:t>
            </a:r>
          </a:p>
          <a:p>
            <a:pPr marL="0" indent="0">
              <a:lnSpc>
                <a:spcPct val="110000"/>
              </a:lnSpc>
              <a:spcBef>
                <a:spcPts val="0"/>
              </a:spcBef>
              <a:buNone/>
            </a:pPr>
            <a:r>
              <a:rPr lang="en-US" sz="1300" dirty="0">
                <a:latin typeface="Arial" panose="020B0604020202020204" pitchFamily="34" charset="0"/>
                <a:cs typeface="Arial" panose="020B0604020202020204" pitchFamily="34" charset="0"/>
              </a:rPr>
              <a:t>In Figure 1A.5 we have graphed income with consumption, as in Figure 1A.2, but here each observation point is national income and aggregate consumption in different years, measured in billions of dollars.</a:t>
            </a:r>
          </a:p>
        </p:txBody>
      </p:sp>
    </p:spTree>
    <p:extLst>
      <p:ext uri="{BB962C8B-B14F-4D97-AF65-F5344CB8AC3E}">
        <p14:creationId xmlns:p14="http://schemas.microsoft.com/office/powerpoint/2010/main" val="12659158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70773"/>
                                        </p:tgtEl>
                                        <p:attrNameLst>
                                          <p:attrName>style.visibility</p:attrName>
                                        </p:attrNameLst>
                                      </p:cBhvr>
                                      <p:to>
                                        <p:strVal val="visible"/>
                                      </p:to>
                                    </p:set>
                                    <p:animEffect transition="in" filter="wipe(left)">
                                      <p:cBhvr>
                                        <p:cTn id="7" dur="500"/>
                                        <p:tgtEl>
                                          <p:spTgt spid="97077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077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a:t>APPENDIX REVIEW TERMS AND CONCEPTS</a:t>
            </a:r>
            <a:endParaRPr lang="en-IN" dirty="0"/>
          </a:p>
        </p:txBody>
      </p:sp>
      <p:sp>
        <p:nvSpPr>
          <p:cNvPr id="6" name="Text Box 3"/>
          <p:cNvSpPr txBox="1">
            <a:spLocks noGrp="1" noChangeArrowheads="1"/>
          </p:cNvSpPr>
          <p:nvPr>
            <p:ph idx="1"/>
          </p:nvPr>
        </p:nvSpPr>
        <p:spPr bwMode="auto">
          <a:xfrm>
            <a:off x="457200" y="1600200"/>
            <a:ext cx="3733800" cy="4431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200" b="1">
                <a:solidFill>
                  <a:srgbClr val="7D0013"/>
                </a:solidFill>
                <a:latin typeface="Arial" panose="020B0604020202020204" pitchFamily="34" charset="0"/>
                <a:cs typeface="Arial" panose="020B0604020202020204" pitchFamily="34" charset="0"/>
                <a:sym typeface="Wingdings 3" panose="05040102010807070707" pitchFamily="18" charset="2"/>
              </a:defRPr>
            </a:lvl1pPr>
            <a:lvl2pPr marL="742950" indent="-285750">
              <a:defRPr sz="1200" b="1">
                <a:solidFill>
                  <a:srgbClr val="7D0013"/>
                </a:solidFill>
                <a:latin typeface="Arial" panose="020B0604020202020204" pitchFamily="34" charset="0"/>
                <a:cs typeface="Arial" panose="020B0604020202020204" pitchFamily="34" charset="0"/>
                <a:sym typeface="Wingdings 3" panose="05040102010807070707" pitchFamily="18" charset="2"/>
              </a:defRPr>
            </a:lvl2pPr>
            <a:lvl3pPr marL="1143000" indent="-228600">
              <a:defRPr sz="1200" b="1">
                <a:solidFill>
                  <a:srgbClr val="7D0013"/>
                </a:solidFill>
                <a:latin typeface="Arial" panose="020B0604020202020204" pitchFamily="34" charset="0"/>
                <a:cs typeface="Arial" panose="020B0604020202020204" pitchFamily="34" charset="0"/>
                <a:sym typeface="Wingdings 3" panose="05040102010807070707" pitchFamily="18" charset="2"/>
              </a:defRPr>
            </a:lvl3pPr>
            <a:lvl4pPr marL="1600200" indent="-228600">
              <a:defRPr sz="1200" b="1">
                <a:solidFill>
                  <a:srgbClr val="7D0013"/>
                </a:solidFill>
                <a:latin typeface="Arial" panose="020B0604020202020204" pitchFamily="34" charset="0"/>
                <a:cs typeface="Arial" panose="020B0604020202020204" pitchFamily="34" charset="0"/>
                <a:sym typeface="Wingdings 3" panose="05040102010807070707" pitchFamily="18" charset="2"/>
              </a:defRPr>
            </a:lvl4pPr>
            <a:lvl5pPr marL="2057400" indent="-228600">
              <a:defRPr sz="1200" b="1">
                <a:solidFill>
                  <a:srgbClr val="7D0013"/>
                </a:solidFill>
                <a:latin typeface="Arial" panose="020B0604020202020204" pitchFamily="34" charset="0"/>
                <a:cs typeface="Arial" panose="020B0604020202020204" pitchFamily="34" charset="0"/>
                <a:sym typeface="Wingdings 3" panose="05040102010807070707" pitchFamily="18" charset="2"/>
              </a:defRPr>
            </a:lvl5pPr>
            <a:lvl6pPr marL="2514600" indent="-228600" eaLnBrk="0" fontAlgn="base" hangingPunct="0">
              <a:spcBef>
                <a:spcPct val="0"/>
              </a:spcBef>
              <a:spcAft>
                <a:spcPct val="0"/>
              </a:spcAft>
              <a:defRPr sz="1200" b="1">
                <a:solidFill>
                  <a:srgbClr val="7D0013"/>
                </a:solidFill>
                <a:latin typeface="Arial" panose="020B0604020202020204" pitchFamily="34" charset="0"/>
                <a:cs typeface="Arial" panose="020B0604020202020204" pitchFamily="34" charset="0"/>
                <a:sym typeface="Wingdings 3" panose="05040102010807070707" pitchFamily="18" charset="2"/>
              </a:defRPr>
            </a:lvl6pPr>
            <a:lvl7pPr marL="2971800" indent="-228600" eaLnBrk="0" fontAlgn="base" hangingPunct="0">
              <a:spcBef>
                <a:spcPct val="0"/>
              </a:spcBef>
              <a:spcAft>
                <a:spcPct val="0"/>
              </a:spcAft>
              <a:defRPr sz="1200" b="1">
                <a:solidFill>
                  <a:srgbClr val="7D0013"/>
                </a:solidFill>
                <a:latin typeface="Arial" panose="020B0604020202020204" pitchFamily="34" charset="0"/>
                <a:cs typeface="Arial" panose="020B0604020202020204" pitchFamily="34" charset="0"/>
                <a:sym typeface="Wingdings 3" panose="05040102010807070707" pitchFamily="18" charset="2"/>
              </a:defRPr>
            </a:lvl7pPr>
            <a:lvl8pPr marL="3429000" indent="-228600" eaLnBrk="0" fontAlgn="base" hangingPunct="0">
              <a:spcBef>
                <a:spcPct val="0"/>
              </a:spcBef>
              <a:spcAft>
                <a:spcPct val="0"/>
              </a:spcAft>
              <a:defRPr sz="1200" b="1">
                <a:solidFill>
                  <a:srgbClr val="7D0013"/>
                </a:solidFill>
                <a:latin typeface="Arial" panose="020B0604020202020204" pitchFamily="34" charset="0"/>
                <a:cs typeface="Arial" panose="020B0604020202020204" pitchFamily="34" charset="0"/>
                <a:sym typeface="Wingdings 3" panose="05040102010807070707" pitchFamily="18" charset="2"/>
              </a:defRPr>
            </a:lvl8pPr>
            <a:lvl9pPr marL="3886200" indent="-228600" eaLnBrk="0" fontAlgn="base" hangingPunct="0">
              <a:spcBef>
                <a:spcPct val="0"/>
              </a:spcBef>
              <a:spcAft>
                <a:spcPct val="0"/>
              </a:spcAft>
              <a:defRPr sz="1200" b="1">
                <a:solidFill>
                  <a:srgbClr val="7D0013"/>
                </a:solidFill>
                <a:latin typeface="Arial" panose="020B0604020202020204" pitchFamily="34" charset="0"/>
                <a:cs typeface="Arial" panose="020B0604020202020204" pitchFamily="34" charset="0"/>
                <a:sym typeface="Wingdings 3" panose="05040102010807070707" pitchFamily="18" charset="2"/>
              </a:defRPr>
            </a:lvl9pPr>
          </a:lstStyle>
          <a:p>
            <a:pPr marL="342900" indent="-342900">
              <a:spcBef>
                <a:spcPct val="50000"/>
              </a:spcBef>
              <a:buClr>
                <a:srgbClr val="0070C0"/>
              </a:buClr>
              <a:buSzPct val="100000"/>
            </a:pPr>
            <a:r>
              <a:rPr lang="en-US" sz="1800" b="0" dirty="0">
                <a:solidFill>
                  <a:schemeClr val="tx1"/>
                </a:solidFill>
              </a:rPr>
              <a:t>graph</a:t>
            </a:r>
          </a:p>
          <a:p>
            <a:pPr marL="342900" indent="-342900">
              <a:spcBef>
                <a:spcPct val="50000"/>
              </a:spcBef>
              <a:buClr>
                <a:srgbClr val="0070C0"/>
              </a:buClr>
              <a:buSzPct val="100000"/>
            </a:pPr>
            <a:r>
              <a:rPr lang="en-US" sz="1800" b="0" dirty="0">
                <a:solidFill>
                  <a:schemeClr val="tx1"/>
                </a:solidFill>
              </a:rPr>
              <a:t>negative relationship</a:t>
            </a:r>
          </a:p>
          <a:p>
            <a:pPr marL="342900" indent="-342900">
              <a:spcBef>
                <a:spcPct val="50000"/>
              </a:spcBef>
              <a:buClr>
                <a:srgbClr val="0070C0"/>
              </a:buClr>
              <a:buSzPct val="100000"/>
            </a:pPr>
            <a:r>
              <a:rPr lang="en-US" sz="1800" b="0" dirty="0">
                <a:solidFill>
                  <a:schemeClr val="tx1"/>
                </a:solidFill>
              </a:rPr>
              <a:t>origin</a:t>
            </a:r>
          </a:p>
          <a:p>
            <a:pPr marL="342900" indent="-342900">
              <a:spcBef>
                <a:spcPct val="50000"/>
              </a:spcBef>
              <a:buClr>
                <a:srgbClr val="0070C0"/>
              </a:buClr>
              <a:buSzPct val="100000"/>
            </a:pPr>
            <a:r>
              <a:rPr lang="en-US" sz="1800" b="0" dirty="0">
                <a:solidFill>
                  <a:schemeClr val="tx1"/>
                </a:solidFill>
              </a:rPr>
              <a:t>positive relationship</a:t>
            </a:r>
          </a:p>
          <a:p>
            <a:pPr marL="342900" indent="-342900">
              <a:spcBef>
                <a:spcPct val="50000"/>
              </a:spcBef>
              <a:buClr>
                <a:srgbClr val="0070C0"/>
              </a:buClr>
              <a:buSzPct val="100000"/>
            </a:pPr>
            <a:r>
              <a:rPr lang="en-US" sz="1800" b="0" dirty="0">
                <a:solidFill>
                  <a:schemeClr val="tx1"/>
                </a:solidFill>
              </a:rPr>
              <a:t>Slope</a:t>
            </a:r>
          </a:p>
          <a:p>
            <a:pPr marL="342900" indent="-342900">
              <a:spcBef>
                <a:spcPct val="50000"/>
              </a:spcBef>
              <a:buClr>
                <a:srgbClr val="0070C0"/>
              </a:buClr>
              <a:buSzPct val="100000"/>
            </a:pPr>
            <a:r>
              <a:rPr lang="en-US" sz="1800" b="0" dirty="0">
                <a:solidFill>
                  <a:schemeClr val="tx1"/>
                </a:solidFill>
              </a:rPr>
              <a:t>time series graph</a:t>
            </a:r>
          </a:p>
          <a:p>
            <a:pPr marL="342900" indent="-342900">
              <a:spcBef>
                <a:spcPct val="50000"/>
              </a:spcBef>
              <a:buClr>
                <a:srgbClr val="0070C0"/>
              </a:buClr>
              <a:buSzPct val="100000"/>
            </a:pPr>
            <a:r>
              <a:rPr lang="en-US" sz="1800" b="0" dirty="0">
                <a:solidFill>
                  <a:schemeClr val="tx1"/>
                </a:solidFill>
              </a:rPr>
              <a:t>X-axis</a:t>
            </a:r>
          </a:p>
          <a:p>
            <a:pPr marL="342900" indent="-342900">
              <a:spcBef>
                <a:spcPct val="50000"/>
              </a:spcBef>
              <a:buClr>
                <a:srgbClr val="0070C0"/>
              </a:buClr>
              <a:buSzPct val="100000"/>
            </a:pPr>
            <a:r>
              <a:rPr lang="en-US" sz="1800" b="0" dirty="0">
                <a:solidFill>
                  <a:schemeClr val="tx1"/>
                </a:solidFill>
              </a:rPr>
              <a:t>X-intercept</a:t>
            </a:r>
          </a:p>
          <a:p>
            <a:pPr marL="342900" indent="-342900">
              <a:spcBef>
                <a:spcPct val="50000"/>
              </a:spcBef>
              <a:buClr>
                <a:srgbClr val="0070C0"/>
              </a:buClr>
              <a:buSzPct val="100000"/>
            </a:pPr>
            <a:r>
              <a:rPr lang="en-US" sz="1800" b="0" dirty="0">
                <a:solidFill>
                  <a:schemeClr val="tx1"/>
                </a:solidFill>
              </a:rPr>
              <a:t>Y-axis</a:t>
            </a:r>
          </a:p>
          <a:p>
            <a:pPr marL="342900" indent="-342900">
              <a:spcBef>
                <a:spcPct val="50000"/>
              </a:spcBef>
              <a:buClr>
                <a:srgbClr val="0070C0"/>
              </a:buClr>
              <a:buSzPct val="100000"/>
            </a:pPr>
            <a:r>
              <a:rPr lang="en-US" sz="1800" b="0" dirty="0">
                <a:solidFill>
                  <a:schemeClr val="tx1"/>
                </a:solidFill>
              </a:rPr>
              <a:t>Y-intercept</a:t>
            </a:r>
          </a:p>
          <a:p>
            <a:pPr marL="342900" indent="-342900">
              <a:spcBef>
                <a:spcPct val="50000"/>
              </a:spcBef>
              <a:buClr>
                <a:srgbClr val="0070C0"/>
              </a:buClr>
              <a:buSzPct val="100000"/>
            </a:pPr>
            <a:endParaRPr lang="en-US" sz="1800" b="0" dirty="0">
              <a:solidFill>
                <a:schemeClr val="tx1"/>
              </a:solidFill>
            </a:endParaRPr>
          </a:p>
        </p:txBody>
      </p:sp>
    </p:spTree>
    <p:extLst>
      <p:ext uri="{BB962C8B-B14F-4D97-AF65-F5344CB8AC3E}">
        <p14:creationId xmlns:p14="http://schemas.microsoft.com/office/powerpoint/2010/main" val="189790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76200"/>
            <a:ext cx="8229600" cy="1082597"/>
          </a:xfrm>
        </p:spPr>
        <p:txBody>
          <a:bodyPr/>
          <a:lstStyle/>
          <a:p>
            <a:r>
              <a:rPr lang="en-IN" dirty="0"/>
              <a:t>Chapter 1  The Scope and Method of Economics</a:t>
            </a:r>
          </a:p>
        </p:txBody>
      </p:sp>
      <p:sp>
        <p:nvSpPr>
          <p:cNvPr id="3" name="Content Placeholder 2"/>
          <p:cNvSpPr>
            <a:spLocks noGrp="1"/>
          </p:cNvSpPr>
          <p:nvPr>
            <p:ph idx="1"/>
          </p:nvPr>
        </p:nvSpPr>
        <p:spPr/>
        <p:txBody>
          <a:bodyPr/>
          <a:lstStyle/>
          <a:p>
            <a:r>
              <a:rPr lang="en-US" sz="2400" b="1" dirty="0">
                <a:cs typeface="Times New Roman" panose="02020603050405020304" pitchFamily="18" charset="0"/>
              </a:rPr>
              <a:t>economics</a:t>
            </a:r>
            <a:r>
              <a:rPr lang="en-US" sz="2400" b="1" dirty="0">
                <a:solidFill>
                  <a:srgbClr val="006668"/>
                </a:solidFill>
                <a:cs typeface="Times New Roman" panose="02020603050405020304" pitchFamily="18" charset="0"/>
              </a:rPr>
              <a:t>  </a:t>
            </a:r>
            <a:r>
              <a:rPr lang="en-US" sz="2400" dirty="0">
                <a:cs typeface="Times New Roman" panose="02020603050405020304" pitchFamily="18" charset="0"/>
              </a:rPr>
              <a:t>The study of how individuals and societies choose to use the scarce resources that nature and previous generations have provided</a:t>
            </a:r>
            <a:r>
              <a:rPr lang="en-IN" altLang="en-US" sz="2400" dirty="0"/>
              <a:t>.</a:t>
            </a:r>
          </a:p>
          <a:p>
            <a:r>
              <a:rPr lang="en-US" sz="2400" dirty="0"/>
              <a:t>The key word in the definition is </a:t>
            </a:r>
            <a:r>
              <a:rPr lang="en-US" sz="2400" i="1" dirty="0"/>
              <a:t>choose</a:t>
            </a:r>
            <a:r>
              <a:rPr lang="en-IN" altLang="en-US" sz="2400" dirty="0"/>
              <a:t>.</a:t>
            </a:r>
          </a:p>
          <a:p>
            <a:r>
              <a:rPr lang="en-US" sz="2400" dirty="0"/>
              <a:t>Economics is a behavioral, or social, science. </a:t>
            </a:r>
          </a:p>
          <a:p>
            <a:r>
              <a:rPr lang="en-US" sz="2400" dirty="0"/>
              <a:t>Economics is the study of how people make choices.</a:t>
            </a:r>
            <a:endParaRPr lang="en-US" altLang="en-US" sz="2000" dirty="0"/>
          </a:p>
        </p:txBody>
      </p:sp>
    </p:spTree>
    <p:extLst>
      <p:ext uri="{BB962C8B-B14F-4D97-AF65-F5344CB8AC3E}">
        <p14:creationId xmlns:p14="http://schemas.microsoft.com/office/powerpoint/2010/main" val="13480197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Why Study Economics?</a:t>
            </a:r>
          </a:p>
        </p:txBody>
      </p:sp>
      <p:sp>
        <p:nvSpPr>
          <p:cNvPr id="3" name="Content Placeholder 2"/>
          <p:cNvSpPr>
            <a:spLocks noGrp="1"/>
          </p:cNvSpPr>
          <p:nvPr>
            <p:ph idx="1"/>
          </p:nvPr>
        </p:nvSpPr>
        <p:spPr/>
        <p:txBody>
          <a:bodyPr/>
          <a:lstStyle/>
          <a:p>
            <a:pPr marL="0" indent="0">
              <a:buClr>
                <a:srgbClr val="0070C0"/>
              </a:buClr>
              <a:buSzPct val="100000"/>
              <a:buNone/>
            </a:pPr>
            <a:r>
              <a:rPr lang="en-IN" b="1" dirty="0"/>
              <a:t>To Learn a Way of Thinking</a:t>
            </a:r>
          </a:p>
          <a:p>
            <a:pPr marL="256032" indent="-256032">
              <a:buClr>
                <a:srgbClr val="0070C0"/>
              </a:buClr>
              <a:buSzPct val="100000"/>
            </a:pPr>
            <a:r>
              <a:rPr lang="en-IN" dirty="0"/>
              <a:t>Economics has three fundamental concepts:</a:t>
            </a:r>
          </a:p>
          <a:p>
            <a:pPr marL="707073" lvl="1" indent="-256032">
              <a:buSzPct val="100000"/>
            </a:pPr>
            <a:r>
              <a:rPr lang="en-IN" sz="2400" dirty="0"/>
              <a:t>Opportunity cost</a:t>
            </a:r>
          </a:p>
          <a:p>
            <a:pPr marL="707073" lvl="1" indent="-256032">
              <a:buSzPct val="100000"/>
            </a:pPr>
            <a:r>
              <a:rPr lang="en-IN" sz="2400" dirty="0"/>
              <a:t>Marginalism</a:t>
            </a:r>
          </a:p>
          <a:p>
            <a:pPr marL="707073" lvl="1" indent="-256032">
              <a:buSzPct val="100000"/>
            </a:pPr>
            <a:r>
              <a:rPr lang="en-IN" sz="2400" dirty="0"/>
              <a:t>Efficient markets </a:t>
            </a:r>
            <a:endParaRPr lang="en-US" dirty="0"/>
          </a:p>
        </p:txBody>
      </p:sp>
    </p:spTree>
    <p:extLst>
      <p:ext uri="{BB962C8B-B14F-4D97-AF65-F5344CB8AC3E}">
        <p14:creationId xmlns:p14="http://schemas.microsoft.com/office/powerpoint/2010/main" val="2954991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 Learn a Way of Thinking </a:t>
            </a:r>
            <a:r>
              <a:rPr lang="en-US" sz="2000" i="1" dirty="0"/>
              <a:t>(1 of 3)</a:t>
            </a:r>
          </a:p>
        </p:txBody>
      </p:sp>
      <p:sp>
        <p:nvSpPr>
          <p:cNvPr id="3" name="Content Placeholder 2"/>
          <p:cNvSpPr>
            <a:spLocks noGrp="1"/>
          </p:cNvSpPr>
          <p:nvPr>
            <p:ph idx="1"/>
          </p:nvPr>
        </p:nvSpPr>
        <p:spPr/>
        <p:txBody>
          <a:bodyPr/>
          <a:lstStyle/>
          <a:p>
            <a:pPr marL="0" indent="0">
              <a:buClr>
                <a:srgbClr val="0070C0"/>
              </a:buClr>
              <a:buSzPct val="100000"/>
              <a:buNone/>
            </a:pPr>
            <a:r>
              <a:rPr lang="en-US" altLang="en-US" b="1" dirty="0"/>
              <a:t>Opportunity Cost</a:t>
            </a:r>
          </a:p>
          <a:p>
            <a:pPr marL="256032" indent="-256032">
              <a:buClr>
                <a:srgbClr val="0070C0"/>
              </a:buClr>
              <a:buSzPct val="100000"/>
            </a:pPr>
            <a:r>
              <a:rPr lang="en-US" altLang="en-US" b="1" dirty="0"/>
              <a:t>opportunity cost  </a:t>
            </a:r>
            <a:r>
              <a:rPr lang="en-US" altLang="en-US" dirty="0"/>
              <a:t>The best alternative that we forgo, or give up, when we make a choice or decision</a:t>
            </a:r>
            <a:r>
              <a:rPr lang="en-US" altLang="en-US" dirty="0" smtClean="0"/>
              <a:t>.</a:t>
            </a:r>
          </a:p>
          <a:p>
            <a:pPr marL="256032" indent="-256032">
              <a:buClr>
                <a:srgbClr val="0070C0"/>
              </a:buClr>
              <a:buSzPct val="100000"/>
            </a:pPr>
            <a:r>
              <a:rPr lang="en-US" altLang="en-US" dirty="0" smtClean="0"/>
              <a:t> </a:t>
            </a:r>
            <a:r>
              <a:rPr lang="en-US" b="1" dirty="0"/>
              <a:t>“He who has choice has pain” refers to the sad but unavoidable fact that whatever we decide to do is going to have a cost. If we decide to buy a hamburger it means we can’t buy a chicken sandwich. The sentence is primarily focused on the idea that all choices involve opportunity costs</a:t>
            </a:r>
            <a:r>
              <a:rPr lang="en-US" b="1" dirty="0" smtClean="0"/>
              <a:t>.</a:t>
            </a:r>
            <a:endParaRPr lang="en-US" altLang="en-US" dirty="0"/>
          </a:p>
        </p:txBody>
      </p:sp>
    </p:spTree>
    <p:extLst>
      <p:ext uri="{BB962C8B-B14F-4D97-AF65-F5344CB8AC3E}">
        <p14:creationId xmlns:p14="http://schemas.microsoft.com/office/powerpoint/2010/main" val="29606206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12.	Explain why it is more likely that the opportunity cost of attending a 7:00 a.m. class is forgone sleep but that this is not reasonably likely to be the case for a class that meets at 12:00 noon</a:t>
            </a:r>
            <a:r>
              <a:rPr lang="en-US" dirty="0" smtClean="0"/>
              <a:t>.</a:t>
            </a:r>
            <a:endParaRPr lang="en-US" dirty="0"/>
          </a:p>
          <a:p>
            <a:r>
              <a:rPr lang="en-US" b="1" dirty="0"/>
              <a:t>At 7:00 a.m. there might not be too many other opportunity costs for your time. Forgone sleep might reasonably be an opportunity cost of your time. However, at 12:00 noon while it is possible that forgone sleep is your opportunity cost it is not likely since there are probably other things of higher value that you have given up by then unless you are a very late </a:t>
            </a:r>
            <a:endParaRPr lang="en-US" b="1" dirty="0" smtClean="0"/>
          </a:p>
          <a:p>
            <a:r>
              <a:rPr lang="en-US" altLang="en-US" b="1" dirty="0"/>
              <a:t>scarce</a:t>
            </a:r>
            <a:r>
              <a:rPr lang="en-US" altLang="en-US" dirty="0"/>
              <a:t>  Limited.</a:t>
            </a:r>
            <a:endParaRPr lang="en-US" kern="0" dirty="0"/>
          </a:p>
          <a:p>
            <a:endParaRPr lang="en-US" dirty="0"/>
          </a:p>
        </p:txBody>
      </p:sp>
    </p:spTree>
    <p:extLst>
      <p:ext uri="{BB962C8B-B14F-4D97-AF65-F5344CB8AC3E}">
        <p14:creationId xmlns:p14="http://schemas.microsoft.com/office/powerpoint/2010/main" val="1306730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 Learn a Way of Thinking </a:t>
            </a:r>
            <a:r>
              <a:rPr lang="en-US" sz="2000" i="1" dirty="0"/>
              <a:t>(2 of 3)</a:t>
            </a:r>
          </a:p>
        </p:txBody>
      </p:sp>
      <p:sp>
        <p:nvSpPr>
          <p:cNvPr id="3" name="Content Placeholder 2"/>
          <p:cNvSpPr>
            <a:spLocks noGrp="1"/>
          </p:cNvSpPr>
          <p:nvPr>
            <p:ph idx="1"/>
          </p:nvPr>
        </p:nvSpPr>
        <p:spPr/>
        <p:txBody>
          <a:bodyPr/>
          <a:lstStyle/>
          <a:p>
            <a:pPr marL="0" indent="0">
              <a:buClr>
                <a:srgbClr val="0070C0"/>
              </a:buClr>
              <a:buSzPct val="100000"/>
              <a:buNone/>
            </a:pPr>
            <a:r>
              <a:rPr lang="en-US" altLang="en-US" b="1" dirty="0"/>
              <a:t>Marginalism </a:t>
            </a:r>
          </a:p>
          <a:p>
            <a:pPr marL="256032" indent="-256032">
              <a:buClr>
                <a:srgbClr val="0070C0"/>
              </a:buClr>
              <a:buSzPct val="100000"/>
            </a:pPr>
            <a:r>
              <a:rPr lang="en-US" b="1" dirty="0">
                <a:latin typeface="Arial" charset="0"/>
              </a:rPr>
              <a:t>marginalism  </a:t>
            </a:r>
            <a:r>
              <a:rPr lang="en-US" dirty="0">
                <a:latin typeface="Arial" charset="0"/>
              </a:rPr>
              <a:t>The process of analyzing the additional or incremental costs or benefits arising from a choice or decision</a:t>
            </a:r>
            <a:r>
              <a:rPr lang="en-US" altLang="en-US" dirty="0"/>
              <a:t>. </a:t>
            </a:r>
            <a:endParaRPr lang="en-US" kern="0" dirty="0"/>
          </a:p>
        </p:txBody>
      </p:sp>
    </p:spTree>
    <p:extLst>
      <p:ext uri="{BB962C8B-B14F-4D97-AF65-F5344CB8AC3E}">
        <p14:creationId xmlns:p14="http://schemas.microsoft.com/office/powerpoint/2010/main" val="404403265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508 Lecture">
  <a:themeElements>
    <a:clrScheme name="Office">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2242</TotalTime>
  <Words>2809</Words>
  <Application>Microsoft Office PowerPoint</Application>
  <PresentationFormat>On-screen Show (4:3)</PresentationFormat>
  <Paragraphs>424</Paragraphs>
  <Slides>45</Slides>
  <Notes>3</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508 Lecture</vt:lpstr>
      <vt:lpstr>Principles of Microeconomics</vt:lpstr>
      <vt:lpstr>Principles of Microeconomics</vt:lpstr>
      <vt:lpstr>Chapter Outline and Learning Objectives  (1 of 2)</vt:lpstr>
      <vt:lpstr>Chapter Outline and Learning Objectives  (2 of 2)</vt:lpstr>
      <vt:lpstr>Chapter 1  The Scope and Method of Economics</vt:lpstr>
      <vt:lpstr>Why Study Economics?</vt:lpstr>
      <vt:lpstr>To Learn a Way of Thinking (1 of 3)</vt:lpstr>
      <vt:lpstr>PowerPoint Presentation</vt:lpstr>
      <vt:lpstr>To Learn a Way of Thinking (2 of 3)</vt:lpstr>
      <vt:lpstr>To Learn a Way of Thinking (3 of 3)</vt:lpstr>
      <vt:lpstr>FREE LUNCH </vt:lpstr>
      <vt:lpstr>PowerPoint Presentation</vt:lpstr>
      <vt:lpstr>To Understand Society</vt:lpstr>
      <vt:lpstr>To Be an Informed Citizen</vt:lpstr>
      <vt:lpstr>ECONOMICS IN PRACTICE  iPod and the World</vt:lpstr>
      <vt:lpstr>The Scope of Economics (1 of 2)</vt:lpstr>
      <vt:lpstr>The Scope of Economics (2 of 2)</vt:lpstr>
      <vt:lpstr>TABLE 1.1  Examples of Microeconomic and Macroeconomic Concerns </vt:lpstr>
      <vt:lpstr>TABLE 1.2  The Fields of Economics ( 1 of 3) </vt:lpstr>
      <vt:lpstr>TABLE 1.2  The Fields of Economics (cont’d 2 of 3) </vt:lpstr>
      <vt:lpstr>TABLE 1.2  The Fields of Economics (cont’d 3 of 3) </vt:lpstr>
      <vt:lpstr>The Method of Economics</vt:lpstr>
      <vt:lpstr>PowerPoint Presentation</vt:lpstr>
      <vt:lpstr>Theories and Models (1 of 5)</vt:lpstr>
      <vt:lpstr>Theories and Models ( 2 of 5)</vt:lpstr>
      <vt:lpstr>Theories and Models (3 of 5)</vt:lpstr>
      <vt:lpstr>Theories and Models (4 of 5)</vt:lpstr>
      <vt:lpstr>Theories and Models (5 of 5)</vt:lpstr>
      <vt:lpstr>ECONOMICS IN PRACTICE  Does Your Part-time Job Matter for Your Academic Performance?</vt:lpstr>
      <vt:lpstr>Economic Policy ( 1 of 3)</vt:lpstr>
      <vt:lpstr>Economic Policy (2 of 3)</vt:lpstr>
      <vt:lpstr>Economic Policy ( 3 of 3)</vt:lpstr>
      <vt:lpstr>PowerPoint Presentation</vt:lpstr>
      <vt:lpstr>An Invitation</vt:lpstr>
      <vt:lpstr>REVIEW TERMS AND CONCEPTS</vt:lpstr>
      <vt:lpstr>CHAPTER 1 APPENDIX:  How to Read and Understand Graphs</vt:lpstr>
      <vt:lpstr>TABLE 1A.1  Total Disposable Personal Income in the United States, 1975–2014 (in Billions of Dollars) </vt:lpstr>
      <vt:lpstr>Graphing Two Variables</vt:lpstr>
      <vt:lpstr>Plotting Income and Consumption Data for Households</vt:lpstr>
      <vt:lpstr>PowerPoint Presentation</vt:lpstr>
      <vt:lpstr>Slope</vt:lpstr>
      <vt:lpstr>FIGURE 1A.3  A Curve with (a) Positive Slope and  (b) Negative Slope</vt:lpstr>
      <vt:lpstr>FIGURE 1A.4  Changing Slopes along Curves </vt:lpstr>
      <vt:lpstr>Some Precautions</vt:lpstr>
      <vt:lpstr>APPENDIX REVIEW TERMS AND CONCEPTS</vt:lpstr>
    </vt:vector>
  </TitlesOfParts>
  <Company>Pearson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Economics, Case/Fair/Oster, Eleventh Edition</dc:title>
  <dc:subject>Chapter 2  The Scope and Method of Economics</dc:subject>
  <dc:creator>Jim Lee</dc:creator>
  <cp:keywords>Economics</cp:keywords>
  <cp:lastModifiedBy>owner</cp:lastModifiedBy>
  <cp:revision>317</cp:revision>
  <dcterms:created xsi:type="dcterms:W3CDTF">2014-10-10T17:07:42Z</dcterms:created>
  <dcterms:modified xsi:type="dcterms:W3CDTF">2019-09-01T10:15:19Z</dcterms:modified>
</cp:coreProperties>
</file>