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57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FFCDAB-D55D-48A5-9BDB-D20774C37C8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62E7D8EC-5965-4C09-8759-C80874860C40}">
      <dgm:prSet phldrT="[نص]" custT="1"/>
      <dgm:spPr/>
      <dgm:t>
        <a:bodyPr/>
        <a:lstStyle/>
        <a:p>
          <a:pPr rtl="1"/>
          <a:r>
            <a:rPr lang="ar-SA" sz="4000" b="1" dirty="0" smtClean="0"/>
            <a:t>تضاد</a:t>
          </a:r>
        </a:p>
        <a:p>
          <a:pPr rtl="1"/>
          <a:r>
            <a:rPr lang="ar-SA" sz="2800" dirty="0" smtClean="0"/>
            <a:t>وهو التناقض والمعارضة من كل وجه بحيث لا يمكن الجمع</a:t>
          </a:r>
          <a:r>
            <a:rPr lang="ar-SA" sz="2600" dirty="0" smtClean="0"/>
            <a:t>.</a:t>
          </a:r>
          <a:endParaRPr lang="ar-SA" sz="2600" dirty="0"/>
        </a:p>
      </dgm:t>
    </dgm:pt>
    <dgm:pt modelId="{6620F8ED-AA97-4B2E-A3FD-B5BF801FC35D}" type="parTrans" cxnId="{B46FADD2-92DB-4562-BAEA-D68E02E2A9B8}">
      <dgm:prSet/>
      <dgm:spPr/>
      <dgm:t>
        <a:bodyPr/>
        <a:lstStyle/>
        <a:p>
          <a:pPr rtl="1"/>
          <a:endParaRPr lang="ar-SA"/>
        </a:p>
      </dgm:t>
    </dgm:pt>
    <dgm:pt modelId="{DC7A107A-00E4-498E-94A1-055522E8EE95}" type="sibTrans" cxnId="{B46FADD2-92DB-4562-BAEA-D68E02E2A9B8}">
      <dgm:prSet/>
      <dgm:spPr/>
      <dgm:t>
        <a:bodyPr/>
        <a:lstStyle/>
        <a:p>
          <a:pPr rtl="1"/>
          <a:endParaRPr lang="ar-SA"/>
        </a:p>
      </dgm:t>
    </dgm:pt>
    <dgm:pt modelId="{0526405E-291A-4040-ADA1-745A4FDE7271}">
      <dgm:prSet phldrT="[نص]" custT="1"/>
      <dgm:spPr/>
      <dgm:t>
        <a:bodyPr/>
        <a:lstStyle/>
        <a:p>
          <a:pPr rtl="1"/>
          <a:r>
            <a:rPr lang="ar-SA" sz="4800" b="1" dirty="0" smtClean="0"/>
            <a:t>تنوّع</a:t>
          </a:r>
        </a:p>
        <a:p>
          <a:pPr rtl="1"/>
          <a:r>
            <a:rPr lang="ar-SA" sz="3200" dirty="0" smtClean="0"/>
            <a:t>وغالب تفسير السلف يرجع إلى هذا النوع</a:t>
          </a:r>
        </a:p>
        <a:p>
          <a:pPr rtl="1"/>
          <a:r>
            <a:rPr lang="ar-SA" sz="3200" dirty="0" smtClean="0"/>
            <a:t>وفيه التفصيل:</a:t>
          </a:r>
          <a:r>
            <a:rPr lang="ar-SA" sz="2100" dirty="0" smtClean="0"/>
            <a:t>.</a:t>
          </a:r>
        </a:p>
        <a:p>
          <a:pPr rtl="1"/>
          <a:endParaRPr lang="ar-SA" sz="2100" dirty="0"/>
        </a:p>
      </dgm:t>
    </dgm:pt>
    <dgm:pt modelId="{F0E8A6A7-445D-46B6-9674-3CD595F58D29}" type="sibTrans" cxnId="{83B85573-C6FE-4A60-931C-3E72BC4BFD61}">
      <dgm:prSet/>
      <dgm:spPr/>
      <dgm:t>
        <a:bodyPr/>
        <a:lstStyle/>
        <a:p>
          <a:pPr rtl="1"/>
          <a:endParaRPr lang="ar-SA"/>
        </a:p>
      </dgm:t>
    </dgm:pt>
    <dgm:pt modelId="{B7E4CABD-EEA0-4908-A843-B47C0C994E35}" type="parTrans" cxnId="{83B85573-C6FE-4A60-931C-3E72BC4BFD61}">
      <dgm:prSet/>
      <dgm:spPr/>
      <dgm:t>
        <a:bodyPr/>
        <a:lstStyle/>
        <a:p>
          <a:pPr rtl="1"/>
          <a:endParaRPr lang="ar-SA"/>
        </a:p>
      </dgm:t>
    </dgm:pt>
    <dgm:pt modelId="{A2F1A933-2576-4CE1-BDE3-A19C8208D419}">
      <dgm:prSet phldrT="[نص]"/>
      <dgm:spPr/>
      <dgm:t>
        <a:bodyPr/>
        <a:lstStyle/>
        <a:p>
          <a:pPr rtl="1"/>
          <a:r>
            <a:rPr lang="ar-SA" dirty="0" smtClean="0"/>
            <a:t>اختلاف</a:t>
          </a:r>
          <a:endParaRPr lang="ar-SA" dirty="0"/>
        </a:p>
      </dgm:t>
    </dgm:pt>
    <dgm:pt modelId="{888065AA-A899-4A0F-9246-192CE25E7EF5}" type="sibTrans" cxnId="{B50BE998-1E7A-4586-B0DB-B70537C3AB49}">
      <dgm:prSet/>
      <dgm:spPr/>
      <dgm:t>
        <a:bodyPr/>
        <a:lstStyle/>
        <a:p>
          <a:pPr rtl="1"/>
          <a:endParaRPr lang="ar-SA"/>
        </a:p>
      </dgm:t>
    </dgm:pt>
    <dgm:pt modelId="{D0AB43A6-3B7C-4ED7-BDEF-9C68C7CAEABC}" type="parTrans" cxnId="{B50BE998-1E7A-4586-B0DB-B70537C3AB49}">
      <dgm:prSet/>
      <dgm:spPr/>
      <dgm:t>
        <a:bodyPr/>
        <a:lstStyle/>
        <a:p>
          <a:pPr rtl="1"/>
          <a:endParaRPr lang="ar-SA"/>
        </a:p>
      </dgm:t>
    </dgm:pt>
    <dgm:pt modelId="{268AD040-C241-41CA-82E6-DDE24793E601}" type="pres">
      <dgm:prSet presAssocID="{BAFFCDAB-D55D-48A5-9BDB-D20774C37C8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1488DE-E807-421A-8BC3-4378D9ACFF3D}" type="pres">
      <dgm:prSet presAssocID="{A2F1A933-2576-4CE1-BDE3-A19C8208D419}" presName="hierRoot1" presStyleCnt="0"/>
      <dgm:spPr/>
    </dgm:pt>
    <dgm:pt modelId="{ABF1F5BB-6E53-473D-A119-977F752E0CCF}" type="pres">
      <dgm:prSet presAssocID="{A2F1A933-2576-4CE1-BDE3-A19C8208D419}" presName="composite" presStyleCnt="0"/>
      <dgm:spPr/>
    </dgm:pt>
    <dgm:pt modelId="{DCB24DAA-411F-4808-B4D0-D7C700F08EC7}" type="pres">
      <dgm:prSet presAssocID="{A2F1A933-2576-4CE1-BDE3-A19C8208D419}" presName="background" presStyleLbl="node0" presStyleIdx="0" presStyleCnt="1"/>
      <dgm:spPr/>
    </dgm:pt>
    <dgm:pt modelId="{A5102321-F579-4C68-B09C-09389E734DE9}" type="pres">
      <dgm:prSet presAssocID="{A2F1A933-2576-4CE1-BDE3-A19C8208D419}" presName="text" presStyleLbl="fgAcc0" presStyleIdx="0" presStyleCnt="1" custScaleY="73734" custLinFactNeighborX="-1483" custLinFactNeighborY="347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FE02BF8-74DB-4BBA-95DE-4F3B846E76AA}" type="pres">
      <dgm:prSet presAssocID="{A2F1A933-2576-4CE1-BDE3-A19C8208D419}" presName="hierChild2" presStyleCnt="0"/>
      <dgm:spPr/>
    </dgm:pt>
    <dgm:pt modelId="{9B4FD18A-4530-460F-BA4E-7B7461E6E060}" type="pres">
      <dgm:prSet presAssocID="{B7E4CABD-EEA0-4908-A843-B47C0C994E35}" presName="Name10" presStyleLbl="parChTrans1D2" presStyleIdx="0" presStyleCnt="2"/>
      <dgm:spPr/>
    </dgm:pt>
    <dgm:pt modelId="{B931DA70-3A78-445C-BE94-D688DBD24BFD}" type="pres">
      <dgm:prSet presAssocID="{0526405E-291A-4040-ADA1-745A4FDE7271}" presName="hierRoot2" presStyleCnt="0"/>
      <dgm:spPr/>
    </dgm:pt>
    <dgm:pt modelId="{FF5CCA55-231E-451D-8E7B-44941A43E61D}" type="pres">
      <dgm:prSet presAssocID="{0526405E-291A-4040-ADA1-745A4FDE7271}" presName="composite2" presStyleCnt="0"/>
      <dgm:spPr/>
    </dgm:pt>
    <dgm:pt modelId="{0889948D-660C-4D8C-8AB4-45BE66861E0E}" type="pres">
      <dgm:prSet presAssocID="{0526405E-291A-4040-ADA1-745A4FDE7271}" presName="background2" presStyleLbl="node2" presStyleIdx="0" presStyleCnt="2"/>
      <dgm:spPr/>
    </dgm:pt>
    <dgm:pt modelId="{3CAA25C1-9A2B-44A1-9FD8-C4DF85AB7D6D}" type="pres">
      <dgm:prSet presAssocID="{0526405E-291A-4040-ADA1-745A4FDE7271}" presName="text2" presStyleLbl="fgAcc2" presStyleIdx="0" presStyleCnt="2" custScaleX="130341" custScaleY="156060" custLinFactNeighborX="-18608" custLinFactNeighborY="-1180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ECC897C-53D4-49DD-A091-6BEBDD696EFB}" type="pres">
      <dgm:prSet presAssocID="{0526405E-291A-4040-ADA1-745A4FDE7271}" presName="hierChild3" presStyleCnt="0"/>
      <dgm:spPr/>
    </dgm:pt>
    <dgm:pt modelId="{4CC9C120-6405-4421-981C-6B314F586ACD}" type="pres">
      <dgm:prSet presAssocID="{6620F8ED-AA97-4B2E-A3FD-B5BF801FC35D}" presName="Name10" presStyleLbl="parChTrans1D2" presStyleIdx="1" presStyleCnt="2"/>
      <dgm:spPr/>
    </dgm:pt>
    <dgm:pt modelId="{2E23B112-D1A6-475B-BEC0-62FCEBCFD65B}" type="pres">
      <dgm:prSet presAssocID="{62E7D8EC-5965-4C09-8759-C80874860C40}" presName="hierRoot2" presStyleCnt="0"/>
      <dgm:spPr/>
    </dgm:pt>
    <dgm:pt modelId="{80488F8F-F379-4B14-AFD5-9D522D077051}" type="pres">
      <dgm:prSet presAssocID="{62E7D8EC-5965-4C09-8759-C80874860C40}" presName="composite2" presStyleCnt="0"/>
      <dgm:spPr/>
    </dgm:pt>
    <dgm:pt modelId="{D74AED91-59CD-4519-BF61-24049EDBAEED}" type="pres">
      <dgm:prSet presAssocID="{62E7D8EC-5965-4C09-8759-C80874860C40}" presName="background2" presStyleLbl="node2" presStyleIdx="1" presStyleCnt="2"/>
      <dgm:spPr/>
    </dgm:pt>
    <dgm:pt modelId="{361BC29E-2739-4411-8070-C72115FE99C9}" type="pres">
      <dgm:prSet presAssocID="{62E7D8EC-5965-4C09-8759-C80874860C40}" presName="text2" presStyleLbl="fgAcc2" presStyleIdx="1" presStyleCnt="2" custScaleX="131791" custScaleY="169922" custLinFactNeighborX="14846" custLinFactNeighborY="-1180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0C58CE5-C12B-4775-9B81-89698D5B0E0E}" type="pres">
      <dgm:prSet presAssocID="{62E7D8EC-5965-4C09-8759-C80874860C40}" presName="hierChild3" presStyleCnt="0"/>
      <dgm:spPr/>
    </dgm:pt>
  </dgm:ptLst>
  <dgm:cxnLst>
    <dgm:cxn modelId="{F15D0F1A-A03C-49D5-B68F-50E6ED865097}" type="presOf" srcId="{62E7D8EC-5965-4C09-8759-C80874860C40}" destId="{361BC29E-2739-4411-8070-C72115FE99C9}" srcOrd="0" destOrd="0" presId="urn:microsoft.com/office/officeart/2005/8/layout/hierarchy1"/>
    <dgm:cxn modelId="{4855E564-C38D-40DF-A68F-6233EEC99F56}" type="presOf" srcId="{0526405E-291A-4040-ADA1-745A4FDE7271}" destId="{3CAA25C1-9A2B-44A1-9FD8-C4DF85AB7D6D}" srcOrd="0" destOrd="0" presId="urn:microsoft.com/office/officeart/2005/8/layout/hierarchy1"/>
    <dgm:cxn modelId="{894038C2-D92D-450D-989F-6E6DDEA649F6}" type="presOf" srcId="{6620F8ED-AA97-4B2E-A3FD-B5BF801FC35D}" destId="{4CC9C120-6405-4421-981C-6B314F586ACD}" srcOrd="0" destOrd="0" presId="urn:microsoft.com/office/officeart/2005/8/layout/hierarchy1"/>
    <dgm:cxn modelId="{B46FADD2-92DB-4562-BAEA-D68E02E2A9B8}" srcId="{A2F1A933-2576-4CE1-BDE3-A19C8208D419}" destId="{62E7D8EC-5965-4C09-8759-C80874860C40}" srcOrd="1" destOrd="0" parTransId="{6620F8ED-AA97-4B2E-A3FD-B5BF801FC35D}" sibTransId="{DC7A107A-00E4-498E-94A1-055522E8EE95}"/>
    <dgm:cxn modelId="{83B85573-C6FE-4A60-931C-3E72BC4BFD61}" srcId="{A2F1A933-2576-4CE1-BDE3-A19C8208D419}" destId="{0526405E-291A-4040-ADA1-745A4FDE7271}" srcOrd="0" destOrd="0" parTransId="{B7E4CABD-EEA0-4908-A843-B47C0C994E35}" sibTransId="{F0E8A6A7-445D-46B6-9674-3CD595F58D29}"/>
    <dgm:cxn modelId="{393CF3C2-DDDE-4D3A-8A2E-AEE657E37F5B}" type="presOf" srcId="{B7E4CABD-EEA0-4908-A843-B47C0C994E35}" destId="{9B4FD18A-4530-460F-BA4E-7B7461E6E060}" srcOrd="0" destOrd="0" presId="urn:microsoft.com/office/officeart/2005/8/layout/hierarchy1"/>
    <dgm:cxn modelId="{421F3D2C-DF20-4215-87E1-F534ED219358}" type="presOf" srcId="{BAFFCDAB-D55D-48A5-9BDB-D20774C37C87}" destId="{268AD040-C241-41CA-82E6-DDE24793E601}" srcOrd="0" destOrd="0" presId="urn:microsoft.com/office/officeart/2005/8/layout/hierarchy1"/>
    <dgm:cxn modelId="{B50BE998-1E7A-4586-B0DB-B70537C3AB49}" srcId="{BAFFCDAB-D55D-48A5-9BDB-D20774C37C87}" destId="{A2F1A933-2576-4CE1-BDE3-A19C8208D419}" srcOrd="0" destOrd="0" parTransId="{D0AB43A6-3B7C-4ED7-BDEF-9C68C7CAEABC}" sibTransId="{888065AA-A899-4A0F-9246-192CE25E7EF5}"/>
    <dgm:cxn modelId="{8A87759E-5DF4-4E94-A134-A35137CC0C6B}" type="presOf" srcId="{A2F1A933-2576-4CE1-BDE3-A19C8208D419}" destId="{A5102321-F579-4C68-B09C-09389E734DE9}" srcOrd="0" destOrd="0" presId="urn:microsoft.com/office/officeart/2005/8/layout/hierarchy1"/>
    <dgm:cxn modelId="{5E67515C-D9EB-4EAE-A176-EA8F84055BCD}" type="presParOf" srcId="{268AD040-C241-41CA-82E6-DDE24793E601}" destId="{F91488DE-E807-421A-8BC3-4378D9ACFF3D}" srcOrd="0" destOrd="0" presId="urn:microsoft.com/office/officeart/2005/8/layout/hierarchy1"/>
    <dgm:cxn modelId="{07A1E21D-4F51-4FCE-A991-C00B015D93E3}" type="presParOf" srcId="{F91488DE-E807-421A-8BC3-4378D9ACFF3D}" destId="{ABF1F5BB-6E53-473D-A119-977F752E0CCF}" srcOrd="0" destOrd="0" presId="urn:microsoft.com/office/officeart/2005/8/layout/hierarchy1"/>
    <dgm:cxn modelId="{E93193D7-A4C6-44C4-9DAB-5E2DDC9AAC5B}" type="presParOf" srcId="{ABF1F5BB-6E53-473D-A119-977F752E0CCF}" destId="{DCB24DAA-411F-4808-B4D0-D7C700F08EC7}" srcOrd="0" destOrd="0" presId="urn:microsoft.com/office/officeart/2005/8/layout/hierarchy1"/>
    <dgm:cxn modelId="{64AA9B0E-743F-4551-BB7B-5C67DD169F7B}" type="presParOf" srcId="{ABF1F5BB-6E53-473D-A119-977F752E0CCF}" destId="{A5102321-F579-4C68-B09C-09389E734DE9}" srcOrd="1" destOrd="0" presId="urn:microsoft.com/office/officeart/2005/8/layout/hierarchy1"/>
    <dgm:cxn modelId="{803A4C38-51D5-41AF-A60F-334FF373D69E}" type="presParOf" srcId="{F91488DE-E807-421A-8BC3-4378D9ACFF3D}" destId="{5FE02BF8-74DB-4BBA-95DE-4F3B846E76AA}" srcOrd="1" destOrd="0" presId="urn:microsoft.com/office/officeart/2005/8/layout/hierarchy1"/>
    <dgm:cxn modelId="{D8E5063F-0027-423E-A58E-719A5204CBBA}" type="presParOf" srcId="{5FE02BF8-74DB-4BBA-95DE-4F3B846E76AA}" destId="{9B4FD18A-4530-460F-BA4E-7B7461E6E060}" srcOrd="0" destOrd="0" presId="urn:microsoft.com/office/officeart/2005/8/layout/hierarchy1"/>
    <dgm:cxn modelId="{983BF15C-B219-4059-94FB-9944B60343B6}" type="presParOf" srcId="{5FE02BF8-74DB-4BBA-95DE-4F3B846E76AA}" destId="{B931DA70-3A78-445C-BE94-D688DBD24BFD}" srcOrd="1" destOrd="0" presId="urn:microsoft.com/office/officeart/2005/8/layout/hierarchy1"/>
    <dgm:cxn modelId="{57B81844-9B2C-48CC-8B20-7D45C0D793C5}" type="presParOf" srcId="{B931DA70-3A78-445C-BE94-D688DBD24BFD}" destId="{FF5CCA55-231E-451D-8E7B-44941A43E61D}" srcOrd="0" destOrd="0" presId="urn:microsoft.com/office/officeart/2005/8/layout/hierarchy1"/>
    <dgm:cxn modelId="{E9F674A6-4361-4349-9BEA-CC0439EA9B58}" type="presParOf" srcId="{FF5CCA55-231E-451D-8E7B-44941A43E61D}" destId="{0889948D-660C-4D8C-8AB4-45BE66861E0E}" srcOrd="0" destOrd="0" presId="urn:microsoft.com/office/officeart/2005/8/layout/hierarchy1"/>
    <dgm:cxn modelId="{8A2E1B71-354E-4D45-A668-6F432999D1F8}" type="presParOf" srcId="{FF5CCA55-231E-451D-8E7B-44941A43E61D}" destId="{3CAA25C1-9A2B-44A1-9FD8-C4DF85AB7D6D}" srcOrd="1" destOrd="0" presId="urn:microsoft.com/office/officeart/2005/8/layout/hierarchy1"/>
    <dgm:cxn modelId="{FE2DB763-887D-40FF-856C-C3DD49C0798B}" type="presParOf" srcId="{B931DA70-3A78-445C-BE94-D688DBD24BFD}" destId="{1ECC897C-53D4-49DD-A091-6BEBDD696EFB}" srcOrd="1" destOrd="0" presId="urn:microsoft.com/office/officeart/2005/8/layout/hierarchy1"/>
    <dgm:cxn modelId="{6D786337-A3A4-470A-85EB-DCFD16236971}" type="presParOf" srcId="{5FE02BF8-74DB-4BBA-95DE-4F3B846E76AA}" destId="{4CC9C120-6405-4421-981C-6B314F586ACD}" srcOrd="2" destOrd="0" presId="urn:microsoft.com/office/officeart/2005/8/layout/hierarchy1"/>
    <dgm:cxn modelId="{704A3A51-2287-4DAB-A034-2F3635AAE6BB}" type="presParOf" srcId="{5FE02BF8-74DB-4BBA-95DE-4F3B846E76AA}" destId="{2E23B112-D1A6-475B-BEC0-62FCEBCFD65B}" srcOrd="3" destOrd="0" presId="urn:microsoft.com/office/officeart/2005/8/layout/hierarchy1"/>
    <dgm:cxn modelId="{BCFF6179-69B5-4662-935E-9B8609F0BDF2}" type="presParOf" srcId="{2E23B112-D1A6-475B-BEC0-62FCEBCFD65B}" destId="{80488F8F-F379-4B14-AFD5-9D522D077051}" srcOrd="0" destOrd="0" presId="urn:microsoft.com/office/officeart/2005/8/layout/hierarchy1"/>
    <dgm:cxn modelId="{502B9833-9D5E-457A-8E42-1D494605AB0B}" type="presParOf" srcId="{80488F8F-F379-4B14-AFD5-9D522D077051}" destId="{D74AED91-59CD-4519-BF61-24049EDBAEED}" srcOrd="0" destOrd="0" presId="urn:microsoft.com/office/officeart/2005/8/layout/hierarchy1"/>
    <dgm:cxn modelId="{CAF9D6CC-7D96-4028-AEAF-D505AA0DE468}" type="presParOf" srcId="{80488F8F-F379-4B14-AFD5-9D522D077051}" destId="{361BC29E-2739-4411-8070-C72115FE99C9}" srcOrd="1" destOrd="0" presId="urn:microsoft.com/office/officeart/2005/8/layout/hierarchy1"/>
    <dgm:cxn modelId="{AD950B22-4F56-4B1A-B56F-A6FA658FAAED}" type="presParOf" srcId="{2E23B112-D1A6-475B-BEC0-62FCEBCFD65B}" destId="{30C58CE5-C12B-4775-9B81-89698D5B0E0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C9C120-6405-4421-981C-6B314F586ACD}">
      <dsp:nvSpPr>
        <dsp:cNvPr id="0" name=""/>
        <dsp:cNvSpPr/>
      </dsp:nvSpPr>
      <dsp:spPr>
        <a:xfrm>
          <a:off x="3951123" y="1143245"/>
          <a:ext cx="2153589" cy="450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225"/>
              </a:lnTo>
              <a:lnTo>
                <a:pt x="2153589" y="235225"/>
              </a:lnTo>
              <a:lnTo>
                <a:pt x="2153589" y="4506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4FD18A-4530-460F-BA4E-7B7461E6E060}">
      <dsp:nvSpPr>
        <dsp:cNvPr id="0" name=""/>
        <dsp:cNvSpPr/>
      </dsp:nvSpPr>
      <dsp:spPr>
        <a:xfrm>
          <a:off x="1762164" y="1143245"/>
          <a:ext cx="2188959" cy="450650"/>
        </a:xfrm>
        <a:custGeom>
          <a:avLst/>
          <a:gdLst/>
          <a:ahLst/>
          <a:cxnLst/>
          <a:rect l="0" t="0" r="0" b="0"/>
          <a:pathLst>
            <a:path>
              <a:moveTo>
                <a:pt x="2188959" y="0"/>
              </a:moveTo>
              <a:lnTo>
                <a:pt x="2188959" y="235225"/>
              </a:lnTo>
              <a:lnTo>
                <a:pt x="0" y="235225"/>
              </a:lnTo>
              <a:lnTo>
                <a:pt x="0" y="4506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24DAA-411F-4808-B4D0-D7C700F08EC7}">
      <dsp:nvSpPr>
        <dsp:cNvPr id="0" name=""/>
        <dsp:cNvSpPr/>
      </dsp:nvSpPr>
      <dsp:spPr>
        <a:xfrm>
          <a:off x="2788411" y="54456"/>
          <a:ext cx="2325424" cy="1088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102321-F579-4C68-B09C-09389E734DE9}">
      <dsp:nvSpPr>
        <dsp:cNvPr id="0" name=""/>
        <dsp:cNvSpPr/>
      </dsp:nvSpPr>
      <dsp:spPr>
        <a:xfrm>
          <a:off x="3046791" y="299918"/>
          <a:ext cx="2325424" cy="1088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900" kern="1200" dirty="0" smtClean="0"/>
            <a:t>اختلاف</a:t>
          </a:r>
          <a:endParaRPr lang="ar-SA" sz="4900" kern="1200" dirty="0"/>
        </a:p>
      </dsp:txBody>
      <dsp:txXfrm>
        <a:off x="3078681" y="331808"/>
        <a:ext cx="2261644" cy="1025009"/>
      </dsp:txXfrm>
    </dsp:sp>
    <dsp:sp modelId="{0889948D-660C-4D8C-8AB4-45BE66861E0E}">
      <dsp:nvSpPr>
        <dsp:cNvPr id="0" name=""/>
        <dsp:cNvSpPr/>
      </dsp:nvSpPr>
      <dsp:spPr>
        <a:xfrm>
          <a:off x="246673" y="1593896"/>
          <a:ext cx="3030981" cy="2304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A25C1-9A2B-44A1-9FD8-C4DF85AB7D6D}">
      <dsp:nvSpPr>
        <dsp:cNvPr id="0" name=""/>
        <dsp:cNvSpPr/>
      </dsp:nvSpPr>
      <dsp:spPr>
        <a:xfrm>
          <a:off x="505053" y="1839357"/>
          <a:ext cx="3030981" cy="2304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smtClean="0"/>
            <a:t>تنوّع</a:t>
          </a:r>
        </a:p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/>
            <a:t>وغالب تفسير السلف يرجع إلى هذا النوع</a:t>
          </a:r>
        </a:p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/>
            <a:t>وفيه التفصيل:</a:t>
          </a:r>
          <a:r>
            <a:rPr lang="ar-SA" sz="2100" kern="1200" dirty="0" smtClean="0"/>
            <a:t>.</a:t>
          </a:r>
        </a:p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100" kern="1200" dirty="0"/>
        </a:p>
      </dsp:txBody>
      <dsp:txXfrm>
        <a:off x="572548" y="1906852"/>
        <a:ext cx="2895991" cy="2169461"/>
      </dsp:txXfrm>
    </dsp:sp>
    <dsp:sp modelId="{D74AED91-59CD-4519-BF61-24049EDBAEED}">
      <dsp:nvSpPr>
        <dsp:cNvPr id="0" name=""/>
        <dsp:cNvSpPr/>
      </dsp:nvSpPr>
      <dsp:spPr>
        <a:xfrm>
          <a:off x="4572363" y="1593896"/>
          <a:ext cx="3064700" cy="2509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1BC29E-2739-4411-8070-C72115FE99C9}">
      <dsp:nvSpPr>
        <dsp:cNvPr id="0" name=""/>
        <dsp:cNvSpPr/>
      </dsp:nvSpPr>
      <dsp:spPr>
        <a:xfrm>
          <a:off x="4830743" y="1839357"/>
          <a:ext cx="3064700" cy="250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/>
            <a:t>تضاد</a:t>
          </a:r>
        </a:p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/>
            <a:t>وهو التناقض والمعارضة من كل وجه بحيث لا يمكن الجمع</a:t>
          </a:r>
          <a:r>
            <a:rPr lang="ar-SA" sz="2600" kern="1200" dirty="0" smtClean="0"/>
            <a:t>.</a:t>
          </a:r>
          <a:endParaRPr lang="ar-SA" sz="2600" kern="1200" dirty="0"/>
        </a:p>
      </dsp:txBody>
      <dsp:txXfrm>
        <a:off x="4904233" y="1912847"/>
        <a:ext cx="2917720" cy="2362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71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560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185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566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519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263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51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97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108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967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788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A2BA9-28BE-47A8-9B5E-B258219DC686}" type="datetimeFigureOut">
              <a:rPr lang="ar-SA" smtClean="0"/>
              <a:t>11/02/39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15029-EADC-4FC5-BF9E-786D20C71F4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591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8800" b="1" u="sng" dirty="0" smtClean="0">
                <a:solidFill>
                  <a:srgbClr val="FF0000"/>
                </a:solidFill>
              </a:rPr>
              <a:t>أصول التفسير</a:t>
            </a:r>
            <a:endParaRPr lang="ar-SA" sz="8800" b="1" u="sn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6000" b="1" dirty="0" smtClean="0">
                <a:solidFill>
                  <a:srgbClr val="0070C0"/>
                </a:solidFill>
                <a:ea typeface="+mj-ea"/>
                <a:cs typeface="Times New Roman"/>
              </a:rPr>
              <a:t>اختلاف </a:t>
            </a:r>
            <a:r>
              <a:rPr lang="ar-SA" sz="6000" b="1" dirty="0">
                <a:solidFill>
                  <a:srgbClr val="0070C0"/>
                </a:solidFill>
                <a:ea typeface="+mj-ea"/>
                <a:cs typeface="Times New Roman"/>
              </a:rPr>
              <a:t>المفسرين</a:t>
            </a:r>
            <a:endParaRPr lang="ar-SA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3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 5- ومن أسباب الاختلاف العموم والخصوص .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 6- ومن أسباب اختلاف المفسرين الحقيقة والمجاز .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dirty="0" smtClean="0"/>
              <a:t> 7- ومن أسباب الاختلاف المفسرين الإضمار والإظهار.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  8- ومن أسباب اختلاف المفسرين النسخ والإحكام . 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dirty="0" smtClean="0"/>
              <a:t> 9 - ومن أسباب اختلاف المفسرين في تفسير الآية .</a:t>
            </a:r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36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 smtClean="0">
                <a:solidFill>
                  <a:srgbClr val="FF0000"/>
                </a:solidFill>
              </a:rPr>
              <a:t>أنواع الاختلاف عند المفسرين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من أشهر التقسيمات:</a:t>
            </a: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ا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4520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896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أوجه اختلاف التنوع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ar-SA" sz="3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1- أن </a:t>
            </a:r>
            <a:r>
              <a:rPr lang="ar-SA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يعبر كل واحد من المفسرين عن المعنى المراد بعبارة غير عبارة صاحبه تدل على معنى في المسمى غير المعنى الآخر مع اتحاد المسمى .</a:t>
            </a:r>
            <a:endParaRPr lang="ar-SA" sz="39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ar-SA" b="1" u="sng" dirty="0" smtClean="0">
                <a:solidFill>
                  <a:srgbClr val="FF0000"/>
                </a:solidFill>
              </a:rPr>
              <a:t>مثال </a:t>
            </a:r>
            <a:r>
              <a:rPr lang="ar-SA" b="1" u="sng" dirty="0">
                <a:solidFill>
                  <a:srgbClr val="FF0000"/>
                </a:solidFill>
              </a:rPr>
              <a:t>ذلك : </a:t>
            </a:r>
            <a:endParaRPr lang="ar-SA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SA" sz="3500" b="1" dirty="0" smtClean="0"/>
              <a:t>تفسير:(</a:t>
            </a:r>
            <a:r>
              <a:rPr lang="ar-SA" sz="3500" b="1" dirty="0"/>
              <a:t>الصراط المستقيم) ، فقد قال </a:t>
            </a:r>
            <a:r>
              <a:rPr lang="ar-SA" sz="3500" b="1" dirty="0" smtClean="0"/>
              <a:t>بعضهم: </a:t>
            </a:r>
            <a:r>
              <a:rPr lang="ar-SA" sz="3500" b="1" dirty="0"/>
              <a:t>هو </a:t>
            </a:r>
            <a:r>
              <a:rPr lang="ar-SA" sz="3500" b="1" dirty="0" smtClean="0"/>
              <a:t>القرآن، وقيل: الإسلام، وقيل: </a:t>
            </a:r>
            <a:r>
              <a:rPr lang="ar-SA" sz="3500" b="1" dirty="0"/>
              <a:t>هو السنة </a:t>
            </a:r>
            <a:r>
              <a:rPr lang="ar-SA" sz="3500" b="1" dirty="0" smtClean="0"/>
              <a:t>والجماعة، وقيل: العبودية،</a:t>
            </a:r>
          </a:p>
          <a:p>
            <a:pPr marL="0" indent="0">
              <a:buNone/>
            </a:pPr>
            <a:r>
              <a:rPr lang="ar-SA" sz="3500" b="1" dirty="0" smtClean="0"/>
              <a:t> وقيل: </a:t>
            </a:r>
            <a:r>
              <a:rPr lang="ar-SA" sz="3500" b="1" dirty="0"/>
              <a:t>طاعة الله </a:t>
            </a:r>
            <a:r>
              <a:rPr lang="ar-SA" sz="3500" b="1" dirty="0" smtClean="0"/>
              <a:t>ورسوله، </a:t>
            </a:r>
            <a:r>
              <a:rPr lang="ar-SA" sz="3500" b="1" dirty="0"/>
              <a:t>فهذه الأقوال كلها تدل على ذات واحدة لكن وصفها كل منهم بصفة من </a:t>
            </a:r>
            <a:r>
              <a:rPr lang="ar-SA" sz="3500" b="1" dirty="0" smtClean="0"/>
              <a:t>صفاتها.</a:t>
            </a:r>
            <a:endParaRPr lang="ar-SA" sz="3500" b="1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1571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7214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ar-S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2-أن يذكر كل مفسر من الاسم العام بعض أنواعه على سبيل التمثيل وتنبيه المستمع على النوع لا على سبيل الحد المطابق للمحدود في عمومه وخصوصه ، </a:t>
            </a:r>
            <a:endParaRPr lang="ar-SA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ar-SA" b="1" u="sng" dirty="0" smtClean="0">
                <a:solidFill>
                  <a:srgbClr val="FF0000"/>
                </a:solidFill>
              </a:rPr>
              <a:t>مثال ذلك: </a:t>
            </a:r>
            <a:r>
              <a:rPr lang="ar-SA" dirty="0"/>
              <a:t>ما نقل في </a:t>
            </a:r>
            <a:r>
              <a:rPr lang="ar-SA" dirty="0" smtClean="0"/>
              <a:t>قوله </a:t>
            </a:r>
            <a:r>
              <a:rPr lang="ar-SA" dirty="0"/>
              <a:t>تعالى :(ثم أورثنا الكتب الذين اصطفينا من عبادنا فمنهم ظالم لنفسه ومنهم مقتصد ومنهم سابق بالخيرات ). فمن المفسرين من </a:t>
            </a:r>
            <a:r>
              <a:rPr lang="ar-SA" dirty="0" smtClean="0"/>
              <a:t>قال: </a:t>
            </a:r>
            <a:r>
              <a:rPr lang="ar-SA" dirty="0"/>
              <a:t>السابق الذي يصلي في أول الوقت , والمقتصد الذي يصلي في </a:t>
            </a:r>
            <a:r>
              <a:rPr lang="ar-SA" dirty="0" err="1" smtClean="0"/>
              <a:t>أثنائه</a:t>
            </a:r>
            <a:r>
              <a:rPr lang="ar-SA" dirty="0" smtClean="0"/>
              <a:t>، </a:t>
            </a:r>
            <a:r>
              <a:rPr lang="ar-SA" dirty="0"/>
              <a:t>والظالم لنفسه الذي يؤخر العصر إلى </a:t>
            </a:r>
            <a:r>
              <a:rPr lang="ar-SA" dirty="0" smtClean="0"/>
              <a:t>الاصفرار. </a:t>
            </a:r>
            <a:r>
              <a:rPr lang="ar-SA" dirty="0"/>
              <a:t>ومنهم من </a:t>
            </a:r>
            <a:r>
              <a:rPr lang="ar-SA" dirty="0" err="1" smtClean="0"/>
              <a:t>قال:السابق</a:t>
            </a:r>
            <a:r>
              <a:rPr lang="ar-SA" dirty="0" smtClean="0"/>
              <a:t> </a:t>
            </a:r>
            <a:r>
              <a:rPr lang="ar-SA" dirty="0"/>
              <a:t>والمقتصد والظالم قد </a:t>
            </a:r>
            <a:r>
              <a:rPr lang="ar-SA" dirty="0" smtClean="0"/>
              <a:t>ذكروا </a:t>
            </a:r>
            <a:r>
              <a:rPr lang="ar-SA" dirty="0"/>
              <a:t>في آخر </a:t>
            </a:r>
            <a:r>
              <a:rPr lang="ar-SA" dirty="0" smtClean="0"/>
              <a:t>سورة البقرة, </a:t>
            </a:r>
            <a:r>
              <a:rPr lang="ar-SA" dirty="0"/>
              <a:t>فإنه ذكر المحسن </a:t>
            </a:r>
            <a:r>
              <a:rPr lang="ar-SA" dirty="0" smtClean="0"/>
              <a:t>بالصدقة, </a:t>
            </a:r>
            <a:r>
              <a:rPr lang="ar-SA" dirty="0"/>
              <a:t>والظالم بأكل </a:t>
            </a:r>
            <a:r>
              <a:rPr lang="ar-SA" dirty="0" smtClean="0"/>
              <a:t>الربا, </a:t>
            </a:r>
            <a:r>
              <a:rPr lang="ar-SA" dirty="0"/>
              <a:t>والعادل </a:t>
            </a:r>
            <a:r>
              <a:rPr lang="ar-SA" dirty="0" smtClean="0"/>
              <a:t>بالبيع, </a:t>
            </a:r>
            <a:r>
              <a:rPr lang="ar-SA" dirty="0"/>
              <a:t>ومنهم من </a:t>
            </a:r>
            <a:r>
              <a:rPr lang="ar-SA" dirty="0" smtClean="0"/>
              <a:t>قال: </a:t>
            </a:r>
            <a:r>
              <a:rPr lang="ar-SA" dirty="0"/>
              <a:t>السابق المحسن بأداء المستحبات مع </a:t>
            </a:r>
            <a:r>
              <a:rPr lang="ar-SA" dirty="0" smtClean="0"/>
              <a:t>الواجبات </a:t>
            </a:r>
            <a:r>
              <a:rPr lang="ar-SA" dirty="0"/>
              <a:t>والظالم </a:t>
            </a:r>
            <a:r>
              <a:rPr lang="ar-SA" dirty="0" smtClean="0"/>
              <a:t>آكل الربا </a:t>
            </a:r>
            <a:r>
              <a:rPr lang="ar-SA" dirty="0"/>
              <a:t>أو مانع </a:t>
            </a:r>
            <a:r>
              <a:rPr lang="ar-SA" dirty="0" smtClean="0"/>
              <a:t>الزكاة, </a:t>
            </a:r>
            <a:r>
              <a:rPr lang="ar-SA" dirty="0"/>
              <a:t>والمقتصد الذي يؤدي الزكاة المفروضة ولا يأكل الربا وأمثال هذه </a:t>
            </a:r>
            <a:r>
              <a:rPr lang="ar-SA" dirty="0" smtClean="0"/>
              <a:t>الأقاويل..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07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ar-S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3- </a:t>
            </a:r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التعبير بلفظ محتمل: </a:t>
            </a:r>
          </a:p>
          <a:p>
            <a:pPr marL="0" indent="0">
              <a:buNone/>
            </a:pPr>
            <a:r>
              <a:rPr lang="ar-SA" b="1" u="sng" dirty="0" smtClean="0">
                <a:solidFill>
                  <a:srgbClr val="FF0000"/>
                </a:solidFill>
              </a:rPr>
              <a:t>مثاله: </a:t>
            </a:r>
            <a:r>
              <a:rPr lang="ar-SA" dirty="0"/>
              <a:t>لفظ (قسورة) فإنه يراد بها الرامي , ويراد بها </a:t>
            </a:r>
            <a:r>
              <a:rPr lang="ar-SA" dirty="0" smtClean="0"/>
              <a:t>الأسد. </a:t>
            </a:r>
            <a:r>
              <a:rPr lang="ar-SA" dirty="0"/>
              <a:t>ولفظ (عسعس) يراد به إقبال الليل , وإدباره , ولفظ ( القرء ) يراد به الحيض والطهر . </a:t>
            </a:r>
            <a:endParaRPr lang="ar-SA" dirty="0" smtClean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/>
              <a:t>4- </a:t>
            </a:r>
            <a:r>
              <a:rPr lang="ar-S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التعبير </a:t>
            </a:r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عن </a:t>
            </a:r>
            <a:r>
              <a:rPr lang="ar-S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المعاني بألفاظ </a:t>
            </a:r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متقاربة: </a:t>
            </a:r>
          </a:p>
          <a:p>
            <a:pPr marL="0" indent="0">
              <a:buNone/>
            </a:pPr>
            <a:r>
              <a:rPr lang="ar-SA" b="1" u="sng" dirty="0" smtClean="0">
                <a:solidFill>
                  <a:srgbClr val="FF0000"/>
                </a:solidFill>
              </a:rPr>
              <a:t>مثاله: </a:t>
            </a:r>
            <a:r>
              <a:rPr lang="ar-SA" dirty="0"/>
              <a:t>أن يفسر أحدهم </a:t>
            </a:r>
            <a:r>
              <a:rPr lang="ar-SA" dirty="0" smtClean="0"/>
              <a:t>قوله: </a:t>
            </a:r>
            <a:r>
              <a:rPr lang="ar-SA" dirty="0"/>
              <a:t>(أن تبسل ) </a:t>
            </a:r>
            <a:r>
              <a:rPr lang="ar-SA" dirty="0" smtClean="0"/>
              <a:t>بــ </a:t>
            </a:r>
            <a:r>
              <a:rPr lang="ar-SA" dirty="0"/>
              <a:t>( تحبس) ويقول </a:t>
            </a:r>
            <a:r>
              <a:rPr lang="ar-SA" dirty="0" smtClean="0"/>
              <a:t>الآخر: </a:t>
            </a:r>
            <a:r>
              <a:rPr lang="ar-SA" dirty="0"/>
              <a:t>( ترتهن ) ونحو </a:t>
            </a:r>
            <a:r>
              <a:rPr lang="ar-SA" dirty="0" smtClean="0"/>
              <a:t>ذلك..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5651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أسباب اختلاف المفسرين</a:t>
            </a:r>
            <a:endParaRPr lang="ar-SA" sz="5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sz="4400" dirty="0">
                <a:solidFill>
                  <a:srgbClr val="FF0000"/>
                </a:solidFill>
                <a:latin typeface="Calibri"/>
                <a:ea typeface="+mj-ea"/>
                <a:cs typeface="Arial"/>
              </a:rPr>
              <a:t>1-أن يكون في الآية أكثر من قراءة </a:t>
            </a:r>
            <a:endParaRPr lang="ar-S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SA" dirty="0" smtClean="0"/>
              <a:t>أن </a:t>
            </a:r>
            <a:r>
              <a:rPr lang="ar-SA" dirty="0" smtClean="0"/>
              <a:t>يفسر كل مفسر الآية على حسب قراءة مخصوصة. </a:t>
            </a:r>
          </a:p>
          <a:p>
            <a:pPr marL="0" indent="0">
              <a:buNone/>
            </a:pPr>
            <a:r>
              <a:rPr lang="ar-SA" b="1" u="sng" dirty="0" smtClean="0">
                <a:solidFill>
                  <a:srgbClr val="00B050"/>
                </a:solidFill>
              </a:rPr>
              <a:t>مثاله: </a:t>
            </a:r>
          </a:p>
          <a:p>
            <a:pPr marL="0" indent="0">
              <a:buNone/>
            </a:pPr>
            <a:r>
              <a:rPr lang="ar-SA" dirty="0" smtClean="0"/>
              <a:t>الاختلاف الوارد </a:t>
            </a:r>
            <a:r>
              <a:rPr lang="ar-SA" dirty="0" smtClean="0"/>
              <a:t>في </a:t>
            </a:r>
            <a:r>
              <a:rPr lang="ar-SA" dirty="0" smtClean="0"/>
              <a:t>قوله </a:t>
            </a:r>
            <a:r>
              <a:rPr lang="ar-SA" dirty="0" smtClean="0"/>
              <a:t>تعالى: </a:t>
            </a:r>
            <a:r>
              <a:rPr lang="ar-SA" dirty="0" smtClean="0"/>
              <a:t>(أو لامستم النساء) ، هل هو </a:t>
            </a:r>
            <a:r>
              <a:rPr lang="ar-SA" dirty="0" smtClean="0"/>
              <a:t>الجماع، </a:t>
            </a:r>
            <a:r>
              <a:rPr lang="ar-SA" dirty="0" smtClean="0"/>
              <a:t>أو اللمس باليد, فقد روى ابن جرير </a:t>
            </a:r>
            <a:r>
              <a:rPr lang="ar-SA" sz="1800" dirty="0" smtClean="0"/>
              <a:t>رحمه الله تعالى </a:t>
            </a:r>
            <a:r>
              <a:rPr lang="ar-SA" dirty="0" smtClean="0"/>
              <a:t>عن ابن </a:t>
            </a:r>
            <a:r>
              <a:rPr lang="ar-SA" dirty="0" smtClean="0"/>
              <a:t>عباس </a:t>
            </a:r>
            <a:r>
              <a:rPr lang="ar-SA" sz="1800" dirty="0" smtClean="0"/>
              <a:t>رضي </a:t>
            </a:r>
            <a:r>
              <a:rPr lang="ar-SA" sz="1800" dirty="0"/>
              <a:t>الله عنهما</a:t>
            </a:r>
            <a:r>
              <a:rPr lang="ar-SA" dirty="0"/>
              <a:t>  </a:t>
            </a:r>
            <a:r>
              <a:rPr lang="ar-SA" dirty="0" smtClean="0"/>
              <a:t>أنه الجماع،  وروي عن غيره أنه اللمس </a:t>
            </a:r>
            <a:r>
              <a:rPr lang="ar-SA" dirty="0" smtClean="0"/>
              <a:t>باليد؛ </a:t>
            </a:r>
            <a:r>
              <a:rPr lang="ar-SA" dirty="0" smtClean="0"/>
              <a:t>فمن قرأ (لامستم) قال: الجماع ، ومن قرأ ( لمستم ) قال: اللمس باليد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4102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2- الاختلاف </a:t>
            </a:r>
            <a:r>
              <a:rPr lang="ar-SA" b="1" dirty="0" smtClean="0">
                <a:solidFill>
                  <a:srgbClr val="FF0000"/>
                </a:solidFill>
              </a:rPr>
              <a:t>في وجوه الإعراب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أن يكون للكلمة أكثر من إعراب</a:t>
            </a:r>
          </a:p>
          <a:p>
            <a:pPr marL="0" indent="0">
              <a:buNone/>
            </a:pPr>
            <a:r>
              <a:rPr lang="ar-SA" b="1" u="sng" dirty="0" smtClean="0">
                <a:solidFill>
                  <a:srgbClr val="00B050"/>
                </a:solidFill>
              </a:rPr>
              <a:t>مثاله</a:t>
            </a:r>
            <a:r>
              <a:rPr lang="ar-SA" b="1" u="sng" dirty="0" smtClean="0">
                <a:solidFill>
                  <a:srgbClr val="00B050"/>
                </a:solidFill>
              </a:rPr>
              <a:t>:</a:t>
            </a:r>
          </a:p>
          <a:p>
            <a:r>
              <a:rPr lang="ar-SA" dirty="0" smtClean="0"/>
              <a:t> اختلافهم في إعراب قوله </a:t>
            </a:r>
            <a:r>
              <a:rPr lang="ar-SA" dirty="0" smtClean="0"/>
              <a:t>تعالى: </a:t>
            </a:r>
            <a:r>
              <a:rPr lang="ar-SA" dirty="0" smtClean="0"/>
              <a:t>(وما يعلم  تأويله إلا الله والراسخون في العلم يقولون آمنا به ) فقد اختلفوا في (والراسخون) </a:t>
            </a:r>
            <a:r>
              <a:rPr lang="ar-SA" dirty="0" smtClean="0"/>
              <a:t>فقيل: </a:t>
            </a:r>
            <a:r>
              <a:rPr lang="ar-SA" dirty="0" smtClean="0"/>
              <a:t>عطف نسق على اسم الله عز وجل </a:t>
            </a:r>
            <a:r>
              <a:rPr lang="ar-SA" dirty="0" smtClean="0"/>
              <a:t>وقيل: </a:t>
            </a:r>
            <a:r>
              <a:rPr lang="ar-SA" dirty="0" smtClean="0"/>
              <a:t>هم مرفوعون </a:t>
            </a:r>
            <a:r>
              <a:rPr lang="ar-SA" dirty="0" smtClean="0"/>
              <a:t>بالابتداء، </a:t>
            </a:r>
            <a:r>
              <a:rPr lang="ar-SA" dirty="0" smtClean="0"/>
              <a:t>والخبر في قوله تعالى: ( يقولون آمنا به )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943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3 - الاختلاف في المراد باللفظ لاحتماله أكثر من معنى 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- إما </a:t>
            </a:r>
            <a:r>
              <a:rPr lang="ar-SA" dirty="0" smtClean="0"/>
              <a:t>بسبب الاشتراك اللغوي </a:t>
            </a:r>
            <a:r>
              <a:rPr lang="ar-SA" b="1" dirty="0" smtClean="0">
                <a:solidFill>
                  <a:srgbClr val="00B050"/>
                </a:solidFill>
              </a:rPr>
              <a:t>كلفظ</a:t>
            </a:r>
            <a:r>
              <a:rPr lang="ar-SA" dirty="0" smtClean="0"/>
              <a:t> (قسورة ) الذي يطلق على الرامي وعلى الأسد , </a:t>
            </a:r>
            <a:r>
              <a:rPr lang="ar-SA" b="1" dirty="0" smtClean="0">
                <a:solidFill>
                  <a:srgbClr val="00B050"/>
                </a:solidFill>
              </a:rPr>
              <a:t>ولفظ</a:t>
            </a:r>
            <a:r>
              <a:rPr lang="ar-SA" dirty="0" smtClean="0"/>
              <a:t> ( عسعس) الذي يراد به إقبال الليل وإدباره . </a:t>
            </a:r>
            <a:endParaRPr lang="ar-SA" dirty="0" smtClean="0"/>
          </a:p>
          <a:p>
            <a:pPr>
              <a:buFontTx/>
              <a:buChar char="-"/>
            </a:pPr>
            <a:r>
              <a:rPr lang="ar-SA" dirty="0" smtClean="0"/>
              <a:t>وإما بسبب التواطؤ في الأصل كأسماء الجنس في قوله </a:t>
            </a:r>
            <a:r>
              <a:rPr lang="ar-SA" dirty="0"/>
              <a:t>تعالى:(</a:t>
            </a:r>
            <a:r>
              <a:rPr lang="ar-SA" dirty="0" smtClean="0"/>
              <a:t>وَالْفَجْرِ*وَلَيَالٍ عَشْرٍ*وَالشَّفْعِ وَالْوَتْرِ*)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4112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ar-SA" b="1" dirty="0" smtClean="0">
                <a:solidFill>
                  <a:srgbClr val="FF0000"/>
                </a:solidFill>
              </a:rPr>
              <a:t>4- </a:t>
            </a:r>
            <a:r>
              <a:rPr lang="ar-SA" b="1" dirty="0" smtClean="0">
                <a:solidFill>
                  <a:srgbClr val="FF0000"/>
                </a:solidFill>
              </a:rPr>
              <a:t>الاختلاف </a:t>
            </a:r>
            <a:r>
              <a:rPr lang="ar-SA" b="1" dirty="0" smtClean="0">
                <a:solidFill>
                  <a:srgbClr val="FF0000"/>
                </a:solidFill>
              </a:rPr>
              <a:t>في احتمال </a:t>
            </a:r>
            <a:r>
              <a:rPr lang="ar-SA" b="1" dirty="0" smtClean="0">
                <a:solidFill>
                  <a:srgbClr val="FF0000"/>
                </a:solidFill>
              </a:rPr>
              <a:t>الإطلاق والتقييد في الآية </a:t>
            </a:r>
            <a:endParaRPr lang="ar-S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SA" b="1" u="sng" dirty="0" smtClean="0">
                <a:solidFill>
                  <a:srgbClr val="00B050"/>
                </a:solidFill>
              </a:rPr>
              <a:t>مثاله</a:t>
            </a:r>
            <a:r>
              <a:rPr lang="ar-SA" b="1" dirty="0" smtClean="0">
                <a:solidFill>
                  <a:srgbClr val="00B050"/>
                </a:solidFill>
              </a:rPr>
              <a:t>: </a:t>
            </a:r>
          </a:p>
          <a:p>
            <a:pPr marL="0" indent="0">
              <a:buNone/>
            </a:pPr>
            <a:r>
              <a:rPr lang="ar-SA" dirty="0" smtClean="0"/>
              <a:t>عتق </a:t>
            </a:r>
            <a:r>
              <a:rPr lang="ar-SA" dirty="0" smtClean="0"/>
              <a:t>الرقبة في الكفارات , فقد </a:t>
            </a:r>
            <a:r>
              <a:rPr lang="ar-SA" dirty="0" smtClean="0"/>
              <a:t>وردت الرقبة </a:t>
            </a:r>
            <a:r>
              <a:rPr lang="ar-SA" dirty="0" smtClean="0"/>
              <a:t>مقيدة في كفارة القتل الخطأ </a:t>
            </a:r>
            <a:r>
              <a:rPr lang="ar-SA" dirty="0" smtClean="0"/>
              <a:t>بــ (المؤمنة) </a:t>
            </a:r>
            <a:r>
              <a:rPr lang="ar-SA" dirty="0" smtClean="0"/>
              <a:t>قال تعالى : ( ومن قتل مؤمنا خطئا فتحرير رقبة مؤمنة ) ووردت مطلقة  في كفارة الظهار قال تعالى : </a:t>
            </a:r>
            <a:r>
              <a:rPr lang="ar-SA" dirty="0"/>
              <a:t>(وَالَّذِينَ يُظَاهِرُونَ مِن نِّسَائِهِمْ ثُمَّ يَعُودُونَ لِمَا قَالُوا فَتَحْرِيرُ رَقَبَةٍ مِّن قَبْلِ أَن </a:t>
            </a:r>
            <a:r>
              <a:rPr lang="ar-SA" dirty="0" smtClean="0"/>
              <a:t>يَتَمَاسَّا).</a:t>
            </a:r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2425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</TotalTime>
  <Words>620</Words>
  <Application>Microsoft Office PowerPoint</Application>
  <PresentationFormat>عرض على الشاشة (3:4)‏</PresentationFormat>
  <Paragraphs>45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أصول التفسير</vt:lpstr>
      <vt:lpstr> أنواع الاختلاف عند المفسرين من أشهر التقسيمات: ا</vt:lpstr>
      <vt:lpstr>أوجه اختلاف التنوع</vt:lpstr>
      <vt:lpstr>عرض تقديمي في PowerPoint</vt:lpstr>
      <vt:lpstr>عرض تقديمي في PowerPoint</vt:lpstr>
      <vt:lpstr>أسباب اختلاف المفسرين</vt:lpstr>
      <vt:lpstr>2- الاختلاف في وجوه الإعراب </vt:lpstr>
      <vt:lpstr>3 - الاختلاف في المراد باللفظ لاحتماله أكثر من معنى 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أصول التفسير</dc:title>
  <dc:creator>USER</dc:creator>
  <cp:lastModifiedBy>USER</cp:lastModifiedBy>
  <cp:revision>16</cp:revision>
  <dcterms:created xsi:type="dcterms:W3CDTF">2017-03-09T04:28:10Z</dcterms:created>
  <dcterms:modified xsi:type="dcterms:W3CDTF">2017-10-31T21:36:03Z</dcterms:modified>
</cp:coreProperties>
</file>