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handoutMasterIdLst>
    <p:handoutMasterId r:id="rId13"/>
  </p:handoutMasterIdLst>
  <p:sldIdLst>
    <p:sldId id="256" r:id="rId2"/>
    <p:sldId id="296" r:id="rId3"/>
    <p:sldId id="259" r:id="rId4"/>
    <p:sldId id="329" r:id="rId5"/>
    <p:sldId id="330" r:id="rId6"/>
    <p:sldId id="332" r:id="rId7"/>
    <p:sldId id="334" r:id="rId8"/>
    <p:sldId id="337" r:id="rId9"/>
    <p:sldId id="335" r:id="rId10"/>
    <p:sldId id="328" r:id="rId1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CF3B3B5-3398-4B8C-A1DA-1DA32FD7053A}">
          <p14:sldIdLst>
            <p14:sldId id="256"/>
            <p14:sldId id="296"/>
            <p14:sldId id="259"/>
            <p14:sldId id="329"/>
            <p14:sldId id="330"/>
            <p14:sldId id="332"/>
            <p14:sldId id="334"/>
            <p14:sldId id="337"/>
            <p14:sldId id="335"/>
          </p14:sldIdLst>
        </p14:section>
        <p14:section name="Untitled Section" id="{A42C89D3-035E-4E27-B1E8-C5481CC3FC9A}">
          <p14:sldIdLst>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9CC"/>
    <a:srgbClr val="CCECFF"/>
    <a:srgbClr val="B9EDFF"/>
    <a:srgbClr val="99CCFF"/>
    <a:srgbClr val="FCFCFC"/>
    <a:srgbClr val="2AA82A"/>
    <a:srgbClr val="33CC33"/>
    <a:srgbClr val="B4F385"/>
    <a:srgbClr val="99FF66"/>
    <a:srgbClr val="FDB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59" autoAdjust="0"/>
    <p:restoredTop sz="94660"/>
  </p:normalViewPr>
  <p:slideViewPr>
    <p:cSldViewPr>
      <p:cViewPr varScale="1">
        <p:scale>
          <a:sx n="69" d="100"/>
          <a:sy n="69" d="100"/>
        </p:scale>
        <p:origin x="101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1036AF-71C2-44C2-9EF6-6CB4A45FB810}" type="slidenum">
              <a:rPr lang="en-US"/>
              <a:pPr/>
              <a:t>‹#›</a:t>
            </a:fld>
            <a:endParaRPr lang="en-US"/>
          </a:p>
        </p:txBody>
      </p:sp>
    </p:spTree>
    <p:extLst>
      <p:ext uri="{BB962C8B-B14F-4D97-AF65-F5344CB8AC3E}">
        <p14:creationId xmlns:p14="http://schemas.microsoft.com/office/powerpoint/2010/main" val="838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8F3574-E815-41EB-BEC0-87B81D36E10D}" type="slidenum">
              <a:rPr lang="en-US"/>
              <a:pPr/>
              <a:t>‹#›</a:t>
            </a:fld>
            <a:endParaRPr lang="en-US"/>
          </a:p>
        </p:txBody>
      </p:sp>
    </p:spTree>
    <p:extLst>
      <p:ext uri="{BB962C8B-B14F-4D97-AF65-F5344CB8AC3E}">
        <p14:creationId xmlns:p14="http://schemas.microsoft.com/office/powerpoint/2010/main" val="1625713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F3574-E815-41EB-BEC0-87B81D36E10D}" type="slidenum">
              <a:rPr lang="en-US" smtClean="0"/>
              <a:pPr/>
              <a:t>1</a:t>
            </a:fld>
            <a:endParaRPr lang="en-US"/>
          </a:p>
        </p:txBody>
      </p:sp>
    </p:spTree>
    <p:extLst>
      <p:ext uri="{BB962C8B-B14F-4D97-AF65-F5344CB8AC3E}">
        <p14:creationId xmlns:p14="http://schemas.microsoft.com/office/powerpoint/2010/main" val="2537745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6"/>
            <a:ext cx="2762251"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ar-BH"/>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ar-BH"/>
          </a:p>
        </p:txBody>
      </p:sp>
      <p:sp>
        <p:nvSpPr>
          <p:cNvPr id="3114" name="Freeform 42"/>
          <p:cNvSpPr>
            <a:spLocks/>
          </p:cNvSpPr>
          <p:nvPr/>
        </p:nvSpPr>
        <p:spPr bwMode="gray">
          <a:xfrm>
            <a:off x="4400549" y="781050"/>
            <a:ext cx="4743451"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ar-BH"/>
          </a:p>
        </p:txBody>
      </p:sp>
      <p:sp>
        <p:nvSpPr>
          <p:cNvPr id="3115" name="Freeform 43"/>
          <p:cNvSpPr>
            <a:spLocks/>
          </p:cNvSpPr>
          <p:nvPr/>
        </p:nvSpPr>
        <p:spPr bwMode="gray">
          <a:xfrm>
            <a:off x="4800600" y="1"/>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ar-BH"/>
          </a:p>
        </p:txBody>
      </p:sp>
      <p:sp>
        <p:nvSpPr>
          <p:cNvPr id="3151" name="Freeform 79"/>
          <p:cNvSpPr>
            <a:spLocks/>
          </p:cNvSpPr>
          <p:nvPr/>
        </p:nvSpPr>
        <p:spPr bwMode="gray">
          <a:xfrm>
            <a:off x="1" y="1"/>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ar-BH"/>
          </a:p>
        </p:txBody>
      </p:sp>
      <p:sp>
        <p:nvSpPr>
          <p:cNvPr id="3117" name="Freeform 45"/>
          <p:cNvSpPr>
            <a:spLocks/>
          </p:cNvSpPr>
          <p:nvPr/>
        </p:nvSpPr>
        <p:spPr bwMode="gray">
          <a:xfrm>
            <a:off x="1" y="1"/>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ar-BH"/>
          </a:p>
        </p:txBody>
      </p:sp>
      <p:sp>
        <p:nvSpPr>
          <p:cNvPr id="3119" name="Line 47"/>
          <p:cNvSpPr>
            <a:spLocks noChangeShapeType="1"/>
          </p:cNvSpPr>
          <p:nvPr/>
        </p:nvSpPr>
        <p:spPr bwMode="gray">
          <a:xfrm>
            <a:off x="250825" y="1589"/>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0" name="Line 48"/>
          <p:cNvSpPr>
            <a:spLocks noChangeShapeType="1"/>
          </p:cNvSpPr>
          <p:nvPr/>
        </p:nvSpPr>
        <p:spPr bwMode="gray">
          <a:xfrm>
            <a:off x="1293813" y="1589"/>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2" name="Line 50"/>
          <p:cNvSpPr>
            <a:spLocks noChangeShapeType="1"/>
          </p:cNvSpPr>
          <p:nvPr/>
        </p:nvSpPr>
        <p:spPr bwMode="gray">
          <a:xfrm>
            <a:off x="3382963" y="1589"/>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3" name="Line 51"/>
          <p:cNvSpPr>
            <a:spLocks noChangeShapeType="1"/>
          </p:cNvSpPr>
          <p:nvPr/>
        </p:nvSpPr>
        <p:spPr bwMode="gray">
          <a:xfrm>
            <a:off x="4427539" y="1589"/>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5" name="Line 53"/>
          <p:cNvSpPr>
            <a:spLocks noChangeShapeType="1"/>
          </p:cNvSpPr>
          <p:nvPr/>
        </p:nvSpPr>
        <p:spPr bwMode="gray">
          <a:xfrm rot="5400000">
            <a:off x="2913063" y="-2654299"/>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6" name="Line 54"/>
          <p:cNvSpPr>
            <a:spLocks noChangeShapeType="1"/>
          </p:cNvSpPr>
          <p:nvPr/>
        </p:nvSpPr>
        <p:spPr bwMode="gray">
          <a:xfrm rot="5400000">
            <a:off x="3006725" y="-1682750"/>
            <a:ext cx="0" cy="6000751"/>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8" name="Line 56"/>
          <p:cNvSpPr>
            <a:spLocks noChangeShapeType="1"/>
          </p:cNvSpPr>
          <p:nvPr/>
        </p:nvSpPr>
        <p:spPr bwMode="gray">
          <a:xfrm rot="5400000">
            <a:off x="2907507" y="548482"/>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29" name="Line 57"/>
          <p:cNvSpPr>
            <a:spLocks noChangeShapeType="1"/>
          </p:cNvSpPr>
          <p:nvPr/>
        </p:nvSpPr>
        <p:spPr bwMode="gray">
          <a:xfrm rot="5400000">
            <a:off x="2666207" y="1854994"/>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30" name="Line 58"/>
          <p:cNvSpPr>
            <a:spLocks noChangeShapeType="1"/>
          </p:cNvSpPr>
          <p:nvPr/>
        </p:nvSpPr>
        <p:spPr bwMode="gray">
          <a:xfrm rot="5400000">
            <a:off x="2115344" y="3472657"/>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31" name="Rectangle 59"/>
          <p:cNvSpPr>
            <a:spLocks noChangeArrowheads="1"/>
          </p:cNvSpPr>
          <p:nvPr/>
        </p:nvSpPr>
        <p:spPr bwMode="gray">
          <a:xfrm>
            <a:off x="2362201" y="277814"/>
            <a:ext cx="1012825" cy="1025525"/>
          </a:xfrm>
          <a:prstGeom prst="rect">
            <a:avLst/>
          </a:prstGeom>
          <a:solidFill>
            <a:srgbClr val="FFFFFF">
              <a:alpha val="50000"/>
            </a:srgbClr>
          </a:solidFill>
          <a:ln w="9525">
            <a:noFill/>
            <a:miter lim="800000"/>
            <a:headEnd/>
            <a:tailEnd/>
          </a:ln>
          <a:effectLst/>
        </p:spPr>
        <p:txBody>
          <a:bodyPr wrap="none" anchor="ctr"/>
          <a:lstStyle/>
          <a:p>
            <a:endParaRPr lang="ar-BH"/>
          </a:p>
        </p:txBody>
      </p:sp>
      <p:sp>
        <p:nvSpPr>
          <p:cNvPr id="3132" name="Rectangle 60"/>
          <p:cNvSpPr>
            <a:spLocks noChangeArrowheads="1"/>
          </p:cNvSpPr>
          <p:nvPr/>
        </p:nvSpPr>
        <p:spPr bwMode="gray">
          <a:xfrm>
            <a:off x="285752" y="2427289"/>
            <a:ext cx="1012825" cy="1025525"/>
          </a:xfrm>
          <a:prstGeom prst="rect">
            <a:avLst/>
          </a:prstGeom>
          <a:solidFill>
            <a:srgbClr val="FFFFFF">
              <a:alpha val="39999"/>
            </a:srgbClr>
          </a:solidFill>
          <a:ln w="9525">
            <a:noFill/>
            <a:miter lim="800000"/>
            <a:headEnd/>
            <a:tailEnd/>
          </a:ln>
          <a:effectLst/>
        </p:spPr>
        <p:txBody>
          <a:bodyPr wrap="none" anchor="ctr"/>
          <a:lstStyle/>
          <a:p>
            <a:endParaRPr lang="ar-BH"/>
          </a:p>
        </p:txBody>
      </p:sp>
      <p:sp>
        <p:nvSpPr>
          <p:cNvPr id="3133" name="Rectangle 61"/>
          <p:cNvSpPr>
            <a:spLocks noChangeArrowheads="1"/>
          </p:cNvSpPr>
          <p:nvPr/>
        </p:nvSpPr>
        <p:spPr bwMode="gray">
          <a:xfrm>
            <a:off x="1" y="271464"/>
            <a:ext cx="250825" cy="1025525"/>
          </a:xfrm>
          <a:prstGeom prst="rect">
            <a:avLst/>
          </a:prstGeom>
          <a:solidFill>
            <a:srgbClr val="FFFFFF">
              <a:alpha val="39999"/>
            </a:srgbClr>
          </a:solidFill>
          <a:ln w="9525">
            <a:noFill/>
            <a:miter lim="800000"/>
            <a:headEnd/>
            <a:tailEnd/>
          </a:ln>
          <a:effectLst/>
        </p:spPr>
        <p:txBody>
          <a:bodyPr wrap="none" anchor="ctr"/>
          <a:lstStyle/>
          <a:p>
            <a:endParaRPr lang="ar-BH"/>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endParaRPr lang="ar-BH"/>
          </a:p>
        </p:txBody>
      </p:sp>
      <p:sp>
        <p:nvSpPr>
          <p:cNvPr id="3136" name="Freeform 64"/>
          <p:cNvSpPr>
            <a:spLocks/>
          </p:cNvSpPr>
          <p:nvPr/>
        </p:nvSpPr>
        <p:spPr bwMode="gray">
          <a:xfrm>
            <a:off x="2365375" y="4541838"/>
            <a:ext cx="1009651"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ar-BH"/>
          </a:p>
        </p:txBody>
      </p:sp>
      <p:sp>
        <p:nvSpPr>
          <p:cNvPr id="3103" name="Rectangle 31"/>
          <p:cNvSpPr>
            <a:spLocks noChangeArrowheads="1"/>
          </p:cNvSpPr>
          <p:nvPr/>
        </p:nvSpPr>
        <p:spPr bwMode="gray">
          <a:xfrm>
            <a:off x="285752" y="2435226"/>
            <a:ext cx="1012825" cy="1025525"/>
          </a:xfrm>
          <a:prstGeom prst="rect">
            <a:avLst/>
          </a:prstGeom>
          <a:solidFill>
            <a:srgbClr val="FFFFFF">
              <a:alpha val="30000"/>
            </a:srgbClr>
          </a:solidFill>
          <a:ln w="9525">
            <a:noFill/>
            <a:miter lim="800000"/>
            <a:headEnd/>
            <a:tailEnd/>
          </a:ln>
          <a:effectLst/>
        </p:spPr>
        <p:txBody>
          <a:bodyPr wrap="none" anchor="ctr"/>
          <a:lstStyle/>
          <a:p>
            <a:endParaRPr lang="ar-BH"/>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6698A559-8E82-445F-8EB9-DBAF670F1A9E}" type="slidenum">
              <a:rPr lang="en-US"/>
              <a:pPr/>
              <a:t>‹#›</a:t>
            </a:fld>
            <a:endParaRPr lang="en-US"/>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ar-BH"/>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ar-BH"/>
            </a:p>
          </p:txBody>
        </p:sp>
      </p:grpSp>
      <p:sp>
        <p:nvSpPr>
          <p:cNvPr id="3152" name="Rectangle 80"/>
          <p:cNvSpPr>
            <a:spLocks noChangeArrowheads="1"/>
          </p:cNvSpPr>
          <p:nvPr/>
        </p:nvSpPr>
        <p:spPr bwMode="gray">
          <a:xfrm>
            <a:off x="5495925" y="1333501"/>
            <a:ext cx="660400" cy="1025525"/>
          </a:xfrm>
          <a:prstGeom prst="rect">
            <a:avLst/>
          </a:prstGeom>
          <a:solidFill>
            <a:srgbClr val="FFFFFF">
              <a:alpha val="39999"/>
            </a:srgbClr>
          </a:solidFill>
          <a:ln w="9525">
            <a:noFill/>
            <a:miter lim="800000"/>
            <a:headEnd/>
            <a:tailEnd/>
          </a:ln>
          <a:effectLst/>
        </p:spPr>
        <p:txBody>
          <a:bodyPr wrap="none" anchor="ctr"/>
          <a:lstStyle/>
          <a:p>
            <a:endParaRPr lang="ar-BH"/>
          </a:p>
        </p:txBody>
      </p:sp>
      <p:sp>
        <p:nvSpPr>
          <p:cNvPr id="3153" name="Line 81"/>
          <p:cNvSpPr>
            <a:spLocks noChangeShapeType="1"/>
          </p:cNvSpPr>
          <p:nvPr/>
        </p:nvSpPr>
        <p:spPr bwMode="gray">
          <a:xfrm>
            <a:off x="5480051" y="1589"/>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ar-BH"/>
          </a:p>
        </p:txBody>
      </p:sp>
      <p:sp>
        <p:nvSpPr>
          <p:cNvPr id="3154" name="Rectangle 82"/>
          <p:cNvSpPr>
            <a:spLocks noChangeArrowheads="1"/>
          </p:cNvSpPr>
          <p:nvPr/>
        </p:nvSpPr>
        <p:spPr bwMode="gray">
          <a:xfrm>
            <a:off x="4457701" y="3495676"/>
            <a:ext cx="1012825" cy="1025525"/>
          </a:xfrm>
          <a:prstGeom prst="rect">
            <a:avLst/>
          </a:prstGeom>
          <a:solidFill>
            <a:srgbClr val="FFFFFF">
              <a:alpha val="30000"/>
            </a:srgbClr>
          </a:solidFill>
          <a:ln w="9525">
            <a:noFill/>
            <a:miter lim="800000"/>
            <a:headEnd/>
            <a:tailEnd/>
          </a:ln>
          <a:effectLst/>
        </p:spPr>
        <p:txBody>
          <a:bodyPr wrap="none" anchor="ctr"/>
          <a:lstStyle/>
          <a:p>
            <a:endParaRPr lang="ar-BH"/>
          </a:p>
        </p:txBody>
      </p:sp>
      <p:sp>
        <p:nvSpPr>
          <p:cNvPr id="3074" name="Rectangle 2"/>
          <p:cNvSpPr>
            <a:spLocks noGrp="1" noChangeArrowheads="1"/>
          </p:cNvSpPr>
          <p:nvPr>
            <p:ph type="ctrTitle"/>
          </p:nvPr>
        </p:nvSpPr>
        <p:spPr bwMode="gray">
          <a:xfrm>
            <a:off x="333375" y="1884364"/>
            <a:ext cx="8229600" cy="1470025"/>
          </a:xfrm>
          <a:effectLst/>
        </p:spPr>
        <p:txBody>
          <a:bodyPr/>
          <a:lstStyle>
            <a:lvl1pPr>
              <a:defRPr sz="4800"/>
            </a:lvl1pPr>
          </a:lstStyle>
          <a:p>
            <a:r>
              <a:rPr lang="en-US"/>
              <a:t>Click to edit Master title style</a:t>
            </a:r>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1"/>
            <a:ext cx="2663825" cy="219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3F2615-D402-4384-8AD6-466DA0997A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9"/>
            <a:ext cx="2057400" cy="5800725"/>
          </a:xfrm>
        </p:spPr>
        <p:txBody>
          <a:bodyPr vert="eaVert"/>
          <a:lstStyle/>
          <a:p>
            <a:r>
              <a:rPr lang="en-US"/>
              <a:t>Click to edit Master title style</a:t>
            </a:r>
            <a:endParaRPr lang="ar-BH"/>
          </a:p>
        </p:txBody>
      </p:sp>
      <p:sp>
        <p:nvSpPr>
          <p:cNvPr id="3" name="Vertical Text Placeholder 2"/>
          <p:cNvSpPr>
            <a:spLocks noGrp="1"/>
          </p:cNvSpPr>
          <p:nvPr>
            <p:ph type="body" orient="vert" idx="1"/>
          </p:nvPr>
        </p:nvSpPr>
        <p:spPr>
          <a:xfrm>
            <a:off x="457200" y="325439"/>
            <a:ext cx="60198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D6C5FF-84ED-441D-A8B9-EA067578847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9"/>
            <a:ext cx="8229600" cy="927100"/>
          </a:xfrm>
        </p:spPr>
        <p:txBody>
          <a:bodyPr/>
          <a:lstStyle/>
          <a:p>
            <a:r>
              <a:rPr lang="en-US"/>
              <a:t>Click to edit Master title style</a:t>
            </a:r>
            <a:endParaRPr lang="ar-BH"/>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6FFA178-271B-4700-89CD-4FF7F85645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9"/>
            <a:ext cx="8229600" cy="927100"/>
          </a:xfrm>
        </p:spPr>
        <p:txBody>
          <a:bodyPr/>
          <a:lstStyle/>
          <a:p>
            <a:r>
              <a:rPr lang="en-US"/>
              <a:t>Click to edit Master title style</a:t>
            </a:r>
            <a:endParaRPr lang="ar-BH"/>
          </a:p>
        </p:txBody>
      </p:sp>
      <p:sp>
        <p:nvSpPr>
          <p:cNvPr id="3" name="Text Placeholder 2"/>
          <p:cNvSpPr>
            <a:spLocks noGrp="1"/>
          </p:cNvSpPr>
          <p:nvPr>
            <p:ph type="body" sz="half" idx="1"/>
          </p:nvPr>
        </p:nvSpPr>
        <p:spPr>
          <a:xfrm>
            <a:off x="457200" y="1600201"/>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Content Placeholder 3"/>
          <p:cNvSpPr>
            <a:spLocks noGrp="1"/>
          </p:cNvSpPr>
          <p:nvPr>
            <p:ph sz="half" idx="2"/>
          </p:nvPr>
        </p:nvSpPr>
        <p:spPr>
          <a:xfrm>
            <a:off x="457200" y="3938589"/>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7FC2E9-5BE0-4108-AC7D-F3EDF07C988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9"/>
            <a:ext cx="8229600" cy="927100"/>
          </a:xfrm>
        </p:spPr>
        <p:txBody>
          <a:bodyPr/>
          <a:lstStyle/>
          <a:p>
            <a:r>
              <a:rPr lang="en-US"/>
              <a:t>Click to edit Master title style</a:t>
            </a:r>
            <a:endParaRPr lang="ar-BH"/>
          </a:p>
        </p:txBody>
      </p:sp>
      <p:sp>
        <p:nvSpPr>
          <p:cNvPr id="3" name="Table Placeholder 2"/>
          <p:cNvSpPr>
            <a:spLocks noGrp="1"/>
          </p:cNvSpPr>
          <p:nvPr>
            <p:ph type="tbl" idx="1"/>
          </p:nvPr>
        </p:nvSpPr>
        <p:spPr>
          <a:xfrm>
            <a:off x="457200" y="1600201"/>
            <a:ext cx="8229600" cy="4525963"/>
          </a:xfrm>
        </p:spPr>
        <p:txBody>
          <a:bodyPr/>
          <a:lstStyle/>
          <a:p>
            <a:r>
              <a:rPr lang="en-US"/>
              <a:t>Click icon to add table</a:t>
            </a:r>
            <a:endParaRPr lang="ar-BH"/>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8DBA261-7FE2-45A6-A0F6-085CAAC6606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9"/>
            <a:ext cx="8229600" cy="927100"/>
          </a:xfrm>
        </p:spPr>
        <p:txBody>
          <a:bodyPr/>
          <a:lstStyle/>
          <a:p>
            <a:r>
              <a:rPr lang="en-US"/>
              <a:t>Click to edit Master title style</a:t>
            </a:r>
            <a:endParaRPr lang="ar-BH"/>
          </a:p>
        </p:txBody>
      </p:sp>
      <p:sp>
        <p:nvSpPr>
          <p:cNvPr id="3" name="Chart Placeholder 2"/>
          <p:cNvSpPr>
            <a:spLocks noGrp="1"/>
          </p:cNvSpPr>
          <p:nvPr>
            <p:ph type="chart" idx="1"/>
          </p:nvPr>
        </p:nvSpPr>
        <p:spPr>
          <a:xfrm>
            <a:off x="457200" y="1600201"/>
            <a:ext cx="8229600" cy="4525963"/>
          </a:xfrm>
        </p:spPr>
        <p:txBody>
          <a:bodyPr/>
          <a:lstStyle/>
          <a:p>
            <a:r>
              <a:rPr lang="en-US"/>
              <a:t>Click icon to add chart</a:t>
            </a:r>
            <a:endParaRPr lang="ar-BH"/>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D70EA4C-9A86-4C69-BE2B-2942AEE96BA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9"/>
            <a:ext cx="8229600" cy="927100"/>
          </a:xfrm>
        </p:spPr>
        <p:txBody>
          <a:bodyPr/>
          <a:lstStyle/>
          <a:p>
            <a:r>
              <a:rPr lang="en-US"/>
              <a:t>Click to edit Master title style</a:t>
            </a:r>
            <a:endParaRPr lang="ar-BH"/>
          </a:p>
        </p:txBody>
      </p:sp>
      <p:sp>
        <p:nvSpPr>
          <p:cNvPr id="3" name="SmartArt Placeholder 2"/>
          <p:cNvSpPr>
            <a:spLocks noGrp="1"/>
          </p:cNvSpPr>
          <p:nvPr>
            <p:ph type="dgm" idx="1"/>
          </p:nvPr>
        </p:nvSpPr>
        <p:spPr>
          <a:xfrm>
            <a:off x="457200" y="1600201"/>
            <a:ext cx="8229600" cy="4525963"/>
          </a:xfrm>
        </p:spPr>
        <p:txBody>
          <a:bodyPr/>
          <a:lstStyle/>
          <a:p>
            <a:r>
              <a:rPr lang="en-US"/>
              <a:t>Click icon to add SmartArt graphic</a:t>
            </a:r>
            <a:endParaRPr lang="ar-BH"/>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4877AB0-8248-4A74-B62E-15E3ED78410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D0C1A4-A7CC-4AB6-92BF-991F7C417B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BH"/>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EA1695-41E7-43C2-ABE8-16E3F4F9B8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FE49B-83AD-4052-84E7-4A0339DBE7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BH"/>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A2FAA0-0363-4C5F-857A-4B0F43816E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D86C9C-5098-48FF-8C29-D0D52D5D0F6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F0CCFA-A5A7-478F-8823-5CBE8F5C08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a:t>Click to edit Master title style</a:t>
            </a:r>
            <a:endParaRPr lang="ar-BH"/>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7063E5-38C0-45C0-974E-E9202C5969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a:t>Click to edit Master title style</a:t>
            </a:r>
            <a:endParaRPr lang="ar-B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BH"/>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9C6589-7352-4C34-B4D0-8C943DF603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ar-BH"/>
          </a:p>
        </p:txBody>
      </p:sp>
      <p:sp>
        <p:nvSpPr>
          <p:cNvPr id="1033" name="Freeform 9"/>
          <p:cNvSpPr>
            <a:spLocks/>
          </p:cNvSpPr>
          <p:nvPr/>
        </p:nvSpPr>
        <p:spPr bwMode="gray">
          <a:xfrm>
            <a:off x="-4763" y="5500689"/>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ar-BH"/>
          </a:p>
        </p:txBody>
      </p:sp>
      <p:sp>
        <p:nvSpPr>
          <p:cNvPr id="1037" name="Line 13"/>
          <p:cNvSpPr>
            <a:spLocks noChangeShapeType="1"/>
          </p:cNvSpPr>
          <p:nvPr/>
        </p:nvSpPr>
        <p:spPr bwMode="gray">
          <a:xfrm>
            <a:off x="527051" y="1"/>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39" name="Line 15"/>
          <p:cNvSpPr>
            <a:spLocks noChangeShapeType="1"/>
          </p:cNvSpPr>
          <p:nvPr/>
        </p:nvSpPr>
        <p:spPr bwMode="gray">
          <a:xfrm>
            <a:off x="2830513" y="1"/>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0" name="Line 16"/>
          <p:cNvSpPr>
            <a:spLocks noChangeShapeType="1"/>
          </p:cNvSpPr>
          <p:nvPr/>
        </p:nvSpPr>
        <p:spPr bwMode="gray">
          <a:xfrm>
            <a:off x="3983039" y="1"/>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1" name="Line 17"/>
          <p:cNvSpPr>
            <a:spLocks noChangeShapeType="1"/>
          </p:cNvSpPr>
          <p:nvPr/>
        </p:nvSpPr>
        <p:spPr bwMode="gray">
          <a:xfrm>
            <a:off x="5133975" y="388939"/>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4" name="Line 20"/>
          <p:cNvSpPr>
            <a:spLocks noChangeShapeType="1"/>
          </p:cNvSpPr>
          <p:nvPr/>
        </p:nvSpPr>
        <p:spPr bwMode="gray">
          <a:xfrm>
            <a:off x="8591551" y="900114"/>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7" name="Line 23"/>
          <p:cNvSpPr>
            <a:spLocks noChangeShapeType="1"/>
          </p:cNvSpPr>
          <p:nvPr/>
        </p:nvSpPr>
        <p:spPr bwMode="gray">
          <a:xfrm rot="5400000">
            <a:off x="4578351"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8" name="Line 24"/>
          <p:cNvSpPr>
            <a:spLocks noChangeShapeType="1"/>
          </p:cNvSpPr>
          <p:nvPr/>
        </p:nvSpPr>
        <p:spPr bwMode="gray">
          <a:xfrm rot="5400000">
            <a:off x="4578351" y="-1912936"/>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49" name="Line 25"/>
          <p:cNvSpPr>
            <a:spLocks noChangeShapeType="1"/>
          </p:cNvSpPr>
          <p:nvPr/>
        </p:nvSpPr>
        <p:spPr bwMode="gray">
          <a:xfrm rot="5400000">
            <a:off x="4579939" y="-788987"/>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50" name="Line 26"/>
          <p:cNvSpPr>
            <a:spLocks noChangeShapeType="1"/>
          </p:cNvSpPr>
          <p:nvPr/>
        </p:nvSpPr>
        <p:spPr bwMode="gray">
          <a:xfrm rot="5400000">
            <a:off x="4579939"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51" name="Line 27"/>
          <p:cNvSpPr>
            <a:spLocks noChangeShapeType="1"/>
          </p:cNvSpPr>
          <p:nvPr/>
        </p:nvSpPr>
        <p:spPr bwMode="gray">
          <a:xfrm rot="5400000">
            <a:off x="4905376" y="1824038"/>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ar-BH"/>
          </a:p>
        </p:txBody>
      </p:sp>
      <p:sp>
        <p:nvSpPr>
          <p:cNvPr id="1052" name="Rectangle 28"/>
          <p:cNvSpPr>
            <a:spLocks noChangeArrowheads="1"/>
          </p:cNvSpPr>
          <p:nvPr/>
        </p:nvSpPr>
        <p:spPr bwMode="gray">
          <a:xfrm>
            <a:off x="4005263" y="2692401"/>
            <a:ext cx="1128712" cy="1079500"/>
          </a:xfrm>
          <a:prstGeom prst="rect">
            <a:avLst/>
          </a:prstGeom>
          <a:solidFill>
            <a:srgbClr val="FFFFFF">
              <a:alpha val="25000"/>
            </a:srgbClr>
          </a:solidFill>
          <a:ln w="9525">
            <a:noFill/>
            <a:miter lim="800000"/>
            <a:headEnd/>
            <a:tailEnd/>
          </a:ln>
          <a:effectLst/>
        </p:spPr>
        <p:txBody>
          <a:bodyPr wrap="none" anchor="ctr"/>
          <a:lstStyle/>
          <a:p>
            <a:endParaRPr lang="ar-BH"/>
          </a:p>
        </p:txBody>
      </p:sp>
      <p:sp>
        <p:nvSpPr>
          <p:cNvPr id="1053" name="Rectangle 29"/>
          <p:cNvSpPr>
            <a:spLocks noChangeArrowheads="1"/>
          </p:cNvSpPr>
          <p:nvPr/>
        </p:nvSpPr>
        <p:spPr bwMode="gray">
          <a:xfrm>
            <a:off x="7459665" y="4937126"/>
            <a:ext cx="1120775" cy="1079500"/>
          </a:xfrm>
          <a:prstGeom prst="rect">
            <a:avLst/>
          </a:prstGeom>
          <a:solidFill>
            <a:srgbClr val="FFFFFF">
              <a:alpha val="30000"/>
            </a:srgbClr>
          </a:solidFill>
          <a:ln w="9525">
            <a:noFill/>
            <a:miter lim="800000"/>
            <a:headEnd/>
            <a:tailEnd/>
          </a:ln>
          <a:effectLst/>
        </p:spPr>
        <p:txBody>
          <a:bodyPr wrap="none" anchor="ctr"/>
          <a:lstStyle/>
          <a:p>
            <a:endParaRPr lang="ar-BH"/>
          </a:p>
        </p:txBody>
      </p:sp>
      <p:sp>
        <p:nvSpPr>
          <p:cNvPr id="1054" name="Rectangle 30"/>
          <p:cNvSpPr>
            <a:spLocks noChangeArrowheads="1"/>
          </p:cNvSpPr>
          <p:nvPr/>
        </p:nvSpPr>
        <p:spPr bwMode="gray">
          <a:xfrm>
            <a:off x="549277"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ar-BH"/>
          </a:p>
        </p:txBody>
      </p:sp>
      <p:sp>
        <p:nvSpPr>
          <p:cNvPr id="1055" name="Rectangle 31"/>
          <p:cNvSpPr>
            <a:spLocks noChangeArrowheads="1"/>
          </p:cNvSpPr>
          <p:nvPr/>
        </p:nvSpPr>
        <p:spPr bwMode="gray">
          <a:xfrm>
            <a:off x="6307139" y="6064251"/>
            <a:ext cx="1128712" cy="796925"/>
          </a:xfrm>
          <a:prstGeom prst="rect">
            <a:avLst/>
          </a:prstGeom>
          <a:solidFill>
            <a:srgbClr val="FFFFFF">
              <a:alpha val="20000"/>
            </a:srgbClr>
          </a:solidFill>
          <a:ln w="9525">
            <a:noFill/>
            <a:miter lim="800000"/>
            <a:headEnd/>
            <a:tailEnd/>
          </a:ln>
          <a:effectLst/>
        </p:spPr>
        <p:txBody>
          <a:bodyPr wrap="none" anchor="ctr"/>
          <a:lstStyle/>
          <a:p>
            <a:endParaRPr lang="ar-BH"/>
          </a:p>
        </p:txBody>
      </p:sp>
      <p:sp>
        <p:nvSpPr>
          <p:cNvPr id="1056" name="Rectangle 32"/>
          <p:cNvSpPr>
            <a:spLocks noChangeArrowheads="1"/>
          </p:cNvSpPr>
          <p:nvPr/>
        </p:nvSpPr>
        <p:spPr bwMode="gray">
          <a:xfrm>
            <a:off x="2846388" y="1"/>
            <a:ext cx="1128712" cy="404813"/>
          </a:xfrm>
          <a:prstGeom prst="rect">
            <a:avLst/>
          </a:prstGeom>
          <a:solidFill>
            <a:srgbClr val="FFFFFF">
              <a:alpha val="39999"/>
            </a:srgbClr>
          </a:solidFill>
          <a:ln w="9525">
            <a:noFill/>
            <a:miter lim="800000"/>
            <a:headEnd/>
            <a:tailEnd/>
          </a:ln>
          <a:effectLst/>
        </p:spPr>
        <p:txBody>
          <a:bodyPr wrap="none" anchor="ctr"/>
          <a:lstStyle/>
          <a:p>
            <a:endParaRPr lang="ar-BH"/>
          </a:p>
        </p:txBody>
      </p:sp>
      <p:sp>
        <p:nvSpPr>
          <p:cNvPr id="1057" name="Rectangle 33"/>
          <p:cNvSpPr>
            <a:spLocks noChangeArrowheads="1"/>
          </p:cNvSpPr>
          <p:nvPr/>
        </p:nvSpPr>
        <p:spPr bwMode="gray">
          <a:xfrm>
            <a:off x="2852739" y="4938714"/>
            <a:ext cx="1120775" cy="1079500"/>
          </a:xfrm>
          <a:prstGeom prst="rect">
            <a:avLst/>
          </a:prstGeom>
          <a:solidFill>
            <a:srgbClr val="FFFFFF">
              <a:alpha val="30000"/>
            </a:srgbClr>
          </a:solidFill>
          <a:ln w="9525">
            <a:noFill/>
            <a:miter lim="800000"/>
            <a:headEnd/>
            <a:tailEnd/>
          </a:ln>
          <a:effectLst/>
        </p:spPr>
        <p:txBody>
          <a:bodyPr wrap="none" anchor="ctr"/>
          <a:lstStyle/>
          <a:p>
            <a:endParaRPr lang="ar-BH"/>
          </a:p>
        </p:txBody>
      </p:sp>
      <p:sp>
        <p:nvSpPr>
          <p:cNvPr id="1058" name="Rectangle 34"/>
          <p:cNvSpPr>
            <a:spLocks noChangeArrowheads="1"/>
          </p:cNvSpPr>
          <p:nvPr/>
        </p:nvSpPr>
        <p:spPr bwMode="gray">
          <a:xfrm>
            <a:off x="6300790" y="1566864"/>
            <a:ext cx="1120775" cy="1079500"/>
          </a:xfrm>
          <a:prstGeom prst="rect">
            <a:avLst/>
          </a:prstGeom>
          <a:solidFill>
            <a:srgbClr val="FFFFFF">
              <a:alpha val="30000"/>
            </a:srgbClr>
          </a:solidFill>
          <a:ln w="9525">
            <a:noFill/>
            <a:miter lim="800000"/>
            <a:headEnd/>
            <a:tailEnd/>
          </a:ln>
          <a:effectLst/>
        </p:spPr>
        <p:txBody>
          <a:bodyPr wrap="none" anchor="ctr"/>
          <a:lstStyle/>
          <a:p>
            <a:endParaRPr lang="ar-BH"/>
          </a:p>
        </p:txBody>
      </p:sp>
      <p:sp>
        <p:nvSpPr>
          <p:cNvPr id="1027" name="Rectangle 3"/>
          <p:cNvSpPr>
            <a:spLocks noGrp="1" noChangeArrowheads="1"/>
          </p:cNvSpPr>
          <p:nvPr>
            <p:ph type="body" idx="1"/>
          </p:nvPr>
        </p:nvSpPr>
        <p:spPr bwMode="gray">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48D540-5E43-44EB-A90F-D783B8EBDC60}" type="slidenum">
              <a:rPr lang="en-US"/>
              <a:pPr/>
              <a:t>‹#›</a:t>
            </a:fld>
            <a:endParaRPr lang="en-US"/>
          </a:p>
        </p:txBody>
      </p:sp>
      <p:sp>
        <p:nvSpPr>
          <p:cNvPr id="1060" name="Freeform 36"/>
          <p:cNvSpPr>
            <a:spLocks/>
          </p:cNvSpPr>
          <p:nvPr/>
        </p:nvSpPr>
        <p:spPr bwMode="gray">
          <a:xfrm>
            <a:off x="4041775" y="1"/>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ar-BH"/>
          </a:p>
        </p:txBody>
      </p:sp>
      <p:sp>
        <p:nvSpPr>
          <p:cNvPr id="1026" name="Rectangle 2"/>
          <p:cNvSpPr>
            <a:spLocks noGrp="1" noChangeArrowheads="1"/>
          </p:cNvSpPr>
          <p:nvPr>
            <p:ph type="title"/>
          </p:nvPr>
        </p:nvSpPr>
        <p:spPr bwMode="black">
          <a:xfrm>
            <a:off x="457200" y="325439"/>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3" cy="1371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938329" y="2116261"/>
            <a:ext cx="7200800" cy="1224136"/>
          </a:xfrm>
        </p:spPr>
        <p:txBody>
          <a:bodyPr/>
          <a:lstStyle/>
          <a:p>
            <a:pPr algn="ctr"/>
            <a:r>
              <a:rPr lang="ar-BH" sz="8000" dirty="0">
                <a:solidFill>
                  <a:srgbClr val="FF0000"/>
                </a:solidFill>
              </a:rPr>
              <a:t>سورة </a:t>
            </a:r>
            <a:r>
              <a:rPr lang="ar-BH" sz="8000" dirty="0" smtClean="0">
                <a:solidFill>
                  <a:srgbClr val="FF0000"/>
                </a:solidFill>
              </a:rPr>
              <a:t>الماعون</a:t>
            </a:r>
            <a:endParaRPr lang="en-US" sz="8000" dirty="0">
              <a:solidFill>
                <a:srgbClr val="002060"/>
              </a:solidFill>
            </a:endParaRPr>
          </a:p>
        </p:txBody>
      </p:sp>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542285" y="227038"/>
            <a:ext cx="7992888" cy="1182210"/>
          </a:xfrm>
          <a:prstGeom prst="rect">
            <a:avLst/>
          </a:prstGeom>
        </p:spPr>
      </p:pic>
      <p:sp>
        <p:nvSpPr>
          <p:cNvPr id="2" name="Rectangle 1"/>
          <p:cNvSpPr/>
          <p:nvPr/>
        </p:nvSpPr>
        <p:spPr>
          <a:xfrm>
            <a:off x="2141984" y="4115971"/>
            <a:ext cx="4572000" cy="1651671"/>
          </a:xfrm>
          <a:prstGeom prst="rect">
            <a:avLst/>
          </a:prstGeom>
        </p:spPr>
        <p:txBody>
          <a:bodyPr>
            <a:spAutoFit/>
          </a:bodyPr>
          <a:lstStyle/>
          <a:p>
            <a:pPr>
              <a:lnSpc>
                <a:spcPct val="150000"/>
              </a:lnSpc>
            </a:pPr>
            <a:r>
              <a:rPr lang="ar-BH" sz="3600" b="1" dirty="0"/>
              <a:t>التربية الإسلامية</a:t>
            </a:r>
            <a:r>
              <a:rPr lang="ar-SA" sz="3600" b="1" dirty="0"/>
              <a:t/>
            </a:r>
            <a:br>
              <a:rPr lang="ar-SA" sz="3600" b="1" dirty="0"/>
            </a:br>
            <a:r>
              <a:rPr lang="ar-SA" sz="3600" b="1" dirty="0"/>
              <a:t>الصف </a:t>
            </a:r>
            <a:r>
              <a:rPr lang="ar-BH" sz="3600" b="1" dirty="0"/>
              <a:t>الثالث الابتدائي</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bwMode="auto">
          <a:xfrm>
            <a:off x="251520" y="908720"/>
            <a:ext cx="8784976" cy="5112568"/>
          </a:xfrm>
          <a:prstGeom prst="cloudCallout">
            <a:avLst>
              <a:gd name="adj1" fmla="val -47243"/>
              <a:gd name="adj2" fmla="val 53958"/>
            </a:avLst>
          </a:prstGeom>
          <a:solidFill>
            <a:srgbClr val="B9ED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1835696" y="2060848"/>
            <a:ext cx="5616624" cy="2862322"/>
          </a:xfrm>
          <a:prstGeom prst="rect">
            <a:avLst/>
          </a:prstGeom>
          <a:noFill/>
        </p:spPr>
        <p:txBody>
          <a:bodyPr wrap="square" rtlCol="0">
            <a:spAutoFit/>
          </a:bodyPr>
          <a:lstStyle/>
          <a:p>
            <a:r>
              <a:rPr lang="ar-BH" sz="9000" b="1" dirty="0" smtClean="0">
                <a:latin typeface="Arabic Typesetting" panose="03020402040406030203" pitchFamily="66" charset="-78"/>
                <a:cs typeface="Arabic Typesetting" panose="03020402040406030203" pitchFamily="66" charset="-78"/>
              </a:rPr>
              <a:t>تمنياتنا للجميع بالنجاح والتوفيق</a:t>
            </a:r>
            <a:endParaRPr lang="en-US" sz="9000" b="1" dirty="0">
              <a:latin typeface="Arabic Typesetting" panose="03020402040406030203" pitchFamily="66" charset="-78"/>
              <a:cs typeface="Arabic Typesetting" panose="03020402040406030203" pitchFamily="66" charset="-78"/>
            </a:endParaRPr>
          </a:p>
        </p:txBody>
      </p:sp>
      <p:grpSp>
        <p:nvGrpSpPr>
          <p:cNvPr id="4" name="Group 3"/>
          <p:cNvGrpSpPr/>
          <p:nvPr/>
        </p:nvGrpSpPr>
        <p:grpSpPr>
          <a:xfrm>
            <a:off x="1187624" y="6309320"/>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Tree>
    <p:extLst>
      <p:ext uri="{BB962C8B-B14F-4D97-AF65-F5344CB8AC3E}">
        <p14:creationId xmlns:p14="http://schemas.microsoft.com/office/powerpoint/2010/main" val="405290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71600" y="2132856"/>
            <a:ext cx="7272808" cy="3046988"/>
          </a:xfrm>
          <a:prstGeom prst="rect">
            <a:avLst/>
          </a:prstGeom>
          <a:solidFill>
            <a:srgbClr val="CBF9CC"/>
          </a:solidFill>
        </p:spPr>
        <p:txBody>
          <a:bodyPr wrap="square">
            <a:spAutoFit/>
          </a:bodyPr>
          <a:lstStyle/>
          <a:p>
            <a:pPr marL="342900" indent="-342900" algn="just" rtl="1">
              <a:lnSpc>
                <a:spcPct val="200000"/>
              </a:lnSpc>
              <a:buFont typeface="Arial" panose="020B0604020202020204" pitchFamily="34" charset="0"/>
              <a:buChar char="•"/>
            </a:pPr>
            <a:r>
              <a:rPr lang="ar-BH" sz="3200" b="1" dirty="0" smtClean="0"/>
              <a:t>قراءة سورة الماعون وحفظها عن ظهر قلب.</a:t>
            </a:r>
          </a:p>
          <a:p>
            <a:pPr marL="342900" indent="-342900" algn="just" rtl="1">
              <a:lnSpc>
                <a:spcPct val="200000"/>
              </a:lnSpc>
              <a:buFont typeface="Arial" panose="020B0604020202020204" pitchFamily="34" charset="0"/>
              <a:buChar char="•"/>
            </a:pPr>
            <a:r>
              <a:rPr lang="ar-BH" sz="3200" b="1" dirty="0" smtClean="0"/>
              <a:t>معاني مفردات السورة.</a:t>
            </a:r>
          </a:p>
          <a:p>
            <a:pPr marL="342900" indent="-342900" algn="just" rtl="1">
              <a:lnSpc>
                <a:spcPct val="200000"/>
              </a:lnSpc>
              <a:buFont typeface="Arial" panose="020B0604020202020204" pitchFamily="34" charset="0"/>
              <a:buChar char="•"/>
            </a:pPr>
            <a:r>
              <a:rPr lang="ar-BH" sz="3200" b="1" dirty="0" smtClean="0"/>
              <a:t>المعنى الإجمالي للسورة.</a:t>
            </a:r>
          </a:p>
        </p:txBody>
      </p:sp>
      <p:grpSp>
        <p:nvGrpSpPr>
          <p:cNvPr id="8" name="Group 7"/>
          <p:cNvGrpSpPr/>
          <p:nvPr/>
        </p:nvGrpSpPr>
        <p:grpSpPr>
          <a:xfrm>
            <a:off x="528737" y="6165304"/>
            <a:ext cx="8712968" cy="419634"/>
            <a:chOff x="1187624" y="6309320"/>
            <a:chExt cx="8712968" cy="419634"/>
          </a:xfrm>
        </p:grpSpPr>
        <p:cxnSp>
          <p:nvCxnSpPr>
            <p:cNvPr id="6" name="Straight Connector 5"/>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
        <p:nvSpPr>
          <p:cNvPr id="9" name="Down Arrow Callout 8"/>
          <p:cNvSpPr/>
          <p:nvPr/>
        </p:nvSpPr>
        <p:spPr>
          <a:xfrm>
            <a:off x="2627597" y="692696"/>
            <a:ext cx="3960813" cy="1177925"/>
          </a:xfrm>
          <a:prstGeom prst="downArrowCallout">
            <a:avLst/>
          </a:prstGeom>
          <a:solidFill>
            <a:srgbClr val="CCECFF"/>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ar-SA" sz="4400" b="1" dirty="0">
                <a:ln w="0"/>
                <a:solidFill>
                  <a:schemeClr val="tx1"/>
                </a:solidFill>
                <a:effectLst>
                  <a:outerShdw blurRad="38100" dist="25400" dir="5400000" algn="ctr" rotWithShape="0">
                    <a:srgbClr val="6E747A">
                      <a:alpha val="43000"/>
                    </a:srgbClr>
                  </a:outerShdw>
                </a:effectLst>
              </a:rPr>
              <a:t>أ</a:t>
            </a:r>
            <a:r>
              <a:rPr lang="ar-BH" sz="4400" b="1" dirty="0">
                <a:ln w="0"/>
                <a:solidFill>
                  <a:schemeClr val="tx1"/>
                </a:solidFill>
                <a:effectLst>
                  <a:outerShdw blurRad="38100" dist="25400" dir="5400000" algn="ctr" rotWithShape="0">
                    <a:srgbClr val="6E747A">
                      <a:alpha val="43000"/>
                    </a:srgbClr>
                  </a:outerShdw>
                </a:effectLst>
              </a:rPr>
              <a:t>تعلم اليوم </a:t>
            </a:r>
            <a:endParaRPr lang="en-US" sz="4400" b="1"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354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reeform 12"/>
          <p:cNvSpPr>
            <a:spLocks noEditPoints="1"/>
          </p:cNvSpPr>
          <p:nvPr/>
        </p:nvSpPr>
        <p:spPr bwMode="auto">
          <a:xfrm>
            <a:off x="747391" y="2482748"/>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0" name="Freeform 13"/>
          <p:cNvSpPr>
            <a:spLocks noEditPoints="1"/>
          </p:cNvSpPr>
          <p:nvPr/>
        </p:nvSpPr>
        <p:spPr bwMode="auto">
          <a:xfrm>
            <a:off x="747391" y="2482748"/>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 name="Freeform 15"/>
          <p:cNvSpPr>
            <a:spLocks/>
          </p:cNvSpPr>
          <p:nvPr/>
        </p:nvSpPr>
        <p:spPr bwMode="auto">
          <a:xfrm>
            <a:off x="2967908" y="2614907"/>
            <a:ext cx="22623"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5" name="Freeform 18"/>
          <p:cNvSpPr>
            <a:spLocks noEditPoints="1"/>
          </p:cNvSpPr>
          <p:nvPr/>
        </p:nvSpPr>
        <p:spPr bwMode="auto">
          <a:xfrm>
            <a:off x="323528" y="2772070"/>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Freeform 21"/>
          <p:cNvSpPr>
            <a:spLocks noEditPoints="1"/>
          </p:cNvSpPr>
          <p:nvPr/>
        </p:nvSpPr>
        <p:spPr bwMode="auto">
          <a:xfrm>
            <a:off x="822401" y="528309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Freeform 22"/>
          <p:cNvSpPr>
            <a:spLocks noEditPoints="1"/>
          </p:cNvSpPr>
          <p:nvPr/>
        </p:nvSpPr>
        <p:spPr bwMode="auto">
          <a:xfrm>
            <a:off x="822401" y="528309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2" name="Freeform 25"/>
          <p:cNvSpPr>
            <a:spLocks/>
          </p:cNvSpPr>
          <p:nvPr/>
        </p:nvSpPr>
        <p:spPr bwMode="auto">
          <a:xfrm>
            <a:off x="2889328" y="5281907"/>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3" name="Freeform 26"/>
          <p:cNvSpPr>
            <a:spLocks/>
          </p:cNvSpPr>
          <p:nvPr/>
        </p:nvSpPr>
        <p:spPr bwMode="auto">
          <a:xfrm>
            <a:off x="2889328" y="5281907"/>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6" name="Oval 108"/>
          <p:cNvSpPr>
            <a:spLocks noChangeArrowheads="1"/>
          </p:cNvSpPr>
          <p:nvPr/>
        </p:nvSpPr>
        <p:spPr bwMode="auto">
          <a:xfrm>
            <a:off x="1813002" y="393530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4" name="Freeform 116"/>
          <p:cNvSpPr>
            <a:spLocks/>
          </p:cNvSpPr>
          <p:nvPr/>
        </p:nvSpPr>
        <p:spPr bwMode="auto">
          <a:xfrm>
            <a:off x="3398915" y="285303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8141" r="13122" b="11357"/>
          <a:stretch/>
        </p:blipFill>
        <p:spPr>
          <a:xfrm>
            <a:off x="7596336" y="692"/>
            <a:ext cx="1296144" cy="1124052"/>
          </a:xfrm>
          <a:prstGeom prst="rect">
            <a:avLst/>
          </a:prstGeom>
        </p:spPr>
      </p:pic>
      <p:sp>
        <p:nvSpPr>
          <p:cNvPr id="21" name="Rectangle 20"/>
          <p:cNvSpPr/>
          <p:nvPr/>
        </p:nvSpPr>
        <p:spPr>
          <a:xfrm>
            <a:off x="1128118" y="442163"/>
            <a:ext cx="6413500" cy="522287"/>
          </a:xfrm>
          <a:prstGeom prst="rect">
            <a:avLst/>
          </a:prstGeom>
          <a:solidFill>
            <a:srgbClr val="CCECFF"/>
          </a:solid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ar-SA" sz="2800" b="1" dirty="0">
                <a:ln w="0"/>
                <a:solidFill>
                  <a:schemeClr val="tx1"/>
                </a:solidFill>
                <a:effectLst>
                  <a:outerShdw blurRad="38100" dist="25400" dir="5400000" algn="ctr" rotWithShape="0">
                    <a:srgbClr val="6E747A">
                      <a:alpha val="43000"/>
                    </a:srgbClr>
                  </a:outerShdw>
                </a:effectLst>
              </a:rPr>
              <a:t>كوِّن جملة من خلال الحروف الآتية المرتبطة بالرموز</a:t>
            </a:r>
            <a:endParaRPr lang="en-US" sz="2800" b="1" dirty="0">
              <a:ln w="0"/>
              <a:solidFill>
                <a:schemeClr val="tx1"/>
              </a:solidFill>
              <a:effectLst>
                <a:outerShdw blurRad="38100" dist="25400" dir="5400000" algn="ctr" rotWithShape="0">
                  <a:srgbClr val="6E747A">
                    <a:alpha val="43000"/>
                  </a:srgbClr>
                </a:outerShdw>
              </a:effectLst>
            </a:endParaRPr>
          </a:p>
        </p:txBody>
      </p:sp>
      <p:graphicFrame>
        <p:nvGraphicFramePr>
          <p:cNvPr id="23" name="Table 22"/>
          <p:cNvGraphicFramePr>
            <a:graphicFrameLocks noGrp="1"/>
          </p:cNvGraphicFramePr>
          <p:nvPr>
            <p:extLst>
              <p:ext uri="{D42A27DB-BD31-4B8C-83A1-F6EECF244321}">
                <p14:modId xmlns:p14="http://schemas.microsoft.com/office/powerpoint/2010/main" val="1402770601"/>
              </p:ext>
            </p:extLst>
          </p:nvPr>
        </p:nvGraphicFramePr>
        <p:xfrm>
          <a:off x="733101" y="1123501"/>
          <a:ext cx="7330015" cy="1938354"/>
        </p:xfrm>
        <a:graphic>
          <a:graphicData uri="http://schemas.openxmlformats.org/drawingml/2006/table">
            <a:tbl>
              <a:tblPr firstRow="1" bandRow="1">
                <a:tableStyleId>{616DA210-FB5B-4158-B5E0-FEB733F419BA}</a:tableStyleId>
              </a:tblPr>
              <a:tblGrid>
                <a:gridCol w="666365">
                  <a:extLst>
                    <a:ext uri="{9D8B030D-6E8A-4147-A177-3AD203B41FA5}">
                      <a16:colId xmlns:a16="http://schemas.microsoft.com/office/drawing/2014/main" val="20000"/>
                    </a:ext>
                  </a:extLst>
                </a:gridCol>
                <a:gridCol w="666365">
                  <a:extLst>
                    <a:ext uri="{9D8B030D-6E8A-4147-A177-3AD203B41FA5}">
                      <a16:colId xmlns:a16="http://schemas.microsoft.com/office/drawing/2014/main" val="587892365"/>
                    </a:ext>
                  </a:extLst>
                </a:gridCol>
                <a:gridCol w="666365">
                  <a:extLst>
                    <a:ext uri="{9D8B030D-6E8A-4147-A177-3AD203B41FA5}">
                      <a16:colId xmlns:a16="http://schemas.microsoft.com/office/drawing/2014/main" val="3414826738"/>
                    </a:ext>
                  </a:extLst>
                </a:gridCol>
                <a:gridCol w="666365">
                  <a:extLst>
                    <a:ext uri="{9D8B030D-6E8A-4147-A177-3AD203B41FA5}">
                      <a16:colId xmlns:a16="http://schemas.microsoft.com/office/drawing/2014/main" val="964948741"/>
                    </a:ext>
                  </a:extLst>
                </a:gridCol>
                <a:gridCol w="666365">
                  <a:extLst>
                    <a:ext uri="{9D8B030D-6E8A-4147-A177-3AD203B41FA5}">
                      <a16:colId xmlns:a16="http://schemas.microsoft.com/office/drawing/2014/main" val="20001"/>
                    </a:ext>
                  </a:extLst>
                </a:gridCol>
                <a:gridCol w="666365">
                  <a:extLst>
                    <a:ext uri="{9D8B030D-6E8A-4147-A177-3AD203B41FA5}">
                      <a16:colId xmlns:a16="http://schemas.microsoft.com/office/drawing/2014/main" val="20002"/>
                    </a:ext>
                  </a:extLst>
                </a:gridCol>
                <a:gridCol w="666365">
                  <a:extLst>
                    <a:ext uri="{9D8B030D-6E8A-4147-A177-3AD203B41FA5}">
                      <a16:colId xmlns:a16="http://schemas.microsoft.com/office/drawing/2014/main" val="20003"/>
                    </a:ext>
                  </a:extLst>
                </a:gridCol>
                <a:gridCol w="666365">
                  <a:extLst>
                    <a:ext uri="{9D8B030D-6E8A-4147-A177-3AD203B41FA5}">
                      <a16:colId xmlns:a16="http://schemas.microsoft.com/office/drawing/2014/main" val="20004"/>
                    </a:ext>
                  </a:extLst>
                </a:gridCol>
                <a:gridCol w="666365">
                  <a:extLst>
                    <a:ext uri="{9D8B030D-6E8A-4147-A177-3AD203B41FA5}">
                      <a16:colId xmlns:a16="http://schemas.microsoft.com/office/drawing/2014/main" val="20005"/>
                    </a:ext>
                  </a:extLst>
                </a:gridCol>
                <a:gridCol w="666365">
                  <a:extLst>
                    <a:ext uri="{9D8B030D-6E8A-4147-A177-3AD203B41FA5}">
                      <a16:colId xmlns:a16="http://schemas.microsoft.com/office/drawing/2014/main" val="20006"/>
                    </a:ext>
                  </a:extLst>
                </a:gridCol>
                <a:gridCol w="666365">
                  <a:extLst>
                    <a:ext uri="{9D8B030D-6E8A-4147-A177-3AD203B41FA5}">
                      <a16:colId xmlns:a16="http://schemas.microsoft.com/office/drawing/2014/main" val="20007"/>
                    </a:ext>
                  </a:extLst>
                </a:gridCol>
              </a:tblGrid>
              <a:tr h="101532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400" b="1" dirty="0" smtClean="0"/>
                        <a:t>◊</a:t>
                      </a:r>
                    </a:p>
                  </a:txBody>
                  <a:tcPr marL="91436" marR="91436" marT="45730" marB="4573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400" b="1" dirty="0" smtClean="0">
                          <a:sym typeface="Wingdings 2" panose="05020102010507070707" pitchFamily="18" charset="2"/>
                        </a:rPr>
                        <a:t></a:t>
                      </a:r>
                      <a:endParaRPr lang="en-US" sz="5400" b="1" dirty="0" smtClean="0"/>
                    </a:p>
                  </a:txBody>
                  <a:tcPr marL="91436" marR="91436" marT="45730" marB="4573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400" b="1" dirty="0" smtClean="0">
                          <a:sym typeface="Wingdings 2" panose="05020102010507070707" pitchFamily="18" charset="2"/>
                        </a:rPr>
                        <a:t></a:t>
                      </a:r>
                      <a:endParaRPr lang="en-US" sz="5400" b="1" dirty="0" smtClean="0"/>
                    </a:p>
                  </a:txBody>
                  <a:tcPr marL="91436" marR="91436" marT="45730" marB="4573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400" b="1" dirty="0" smtClean="0">
                          <a:sym typeface="Webdings" panose="05030102010509060703" pitchFamily="18" charset="2"/>
                        </a:rPr>
                        <a:t></a:t>
                      </a:r>
                      <a:endParaRPr lang="en-US" sz="5400" b="1" dirty="0" smtClean="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tc>
                  <a:txBody>
                    <a:bodyPr/>
                    <a:lstStyle/>
                    <a:p>
                      <a:pPr algn="ctr"/>
                      <a:r>
                        <a:rPr lang="en-US" sz="5400" b="1" dirty="0" smtClean="0"/>
                        <a:t>∑</a:t>
                      </a:r>
                      <a:endParaRPr lang="en-US" sz="5400" b="1" dirty="0"/>
                    </a:p>
                  </a:txBody>
                  <a:tcPr marL="91436" marR="91436" marT="45730" marB="45730" anchor="ctr"/>
                </a:tc>
                <a:extLst>
                  <a:ext uri="{0D108BD9-81ED-4DB2-BD59-A6C34878D82A}">
                    <a16:rowId xmlns:a16="http://schemas.microsoft.com/office/drawing/2014/main" val="10000"/>
                  </a:ext>
                </a:extLst>
              </a:tr>
              <a:tr h="923026">
                <a:tc>
                  <a:txBody>
                    <a:bodyPr/>
                    <a:lstStyle/>
                    <a:p>
                      <a:pPr algn="ctr"/>
                      <a:r>
                        <a:rPr lang="ar-BH" sz="4800" b="1" dirty="0" smtClean="0">
                          <a:solidFill>
                            <a:schemeClr val="accent1">
                              <a:lumMod val="75000"/>
                            </a:schemeClr>
                          </a:solidFill>
                        </a:rPr>
                        <a:t>س</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BH" sz="4800" b="1" dirty="0" smtClean="0">
                          <a:solidFill>
                            <a:schemeClr val="accent1">
                              <a:lumMod val="75000"/>
                            </a:schemeClr>
                          </a:solidFill>
                        </a:rPr>
                        <a:t>ر</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BH" sz="4800" b="1" dirty="0" smtClean="0">
                          <a:solidFill>
                            <a:schemeClr val="accent1">
                              <a:lumMod val="75000"/>
                            </a:schemeClr>
                          </a:solidFill>
                        </a:rPr>
                        <a:t>ة</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BH" sz="4800" b="1" dirty="0" smtClean="0">
                          <a:solidFill>
                            <a:schemeClr val="accent1">
                              <a:lumMod val="75000"/>
                            </a:schemeClr>
                          </a:solidFill>
                        </a:rPr>
                        <a:t>و</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ن</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BH" sz="4800" b="1" dirty="0" smtClean="0">
                          <a:solidFill>
                            <a:schemeClr val="accent1">
                              <a:lumMod val="75000"/>
                            </a:schemeClr>
                          </a:solidFill>
                        </a:rPr>
                        <a:t>و</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ا</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م</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ع</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ا</a:t>
                      </a:r>
                      <a:endParaRPr lang="en-US" sz="4800" b="1" dirty="0">
                        <a:solidFill>
                          <a:schemeClr val="accent1">
                            <a:lumMod val="75000"/>
                          </a:schemeClr>
                        </a:solidFill>
                      </a:endParaRPr>
                    </a:p>
                  </a:txBody>
                  <a:tcPr marL="91436" marR="91436" marT="45730" marB="45730" anchor="ctr">
                    <a:solidFill>
                      <a:srgbClr val="CDF2FF">
                        <a:alpha val="20000"/>
                      </a:srgbClr>
                    </a:solidFill>
                  </a:tcPr>
                </a:tc>
                <a:tc>
                  <a:txBody>
                    <a:bodyPr/>
                    <a:lstStyle/>
                    <a:p>
                      <a:pPr algn="ctr"/>
                      <a:r>
                        <a:rPr lang="ar-SA" sz="4800" b="1" dirty="0" smtClean="0">
                          <a:solidFill>
                            <a:schemeClr val="accent1">
                              <a:lumMod val="75000"/>
                            </a:schemeClr>
                          </a:solidFill>
                        </a:rPr>
                        <a:t>ل </a:t>
                      </a:r>
                      <a:endParaRPr lang="en-US" sz="4800" b="1" dirty="0">
                        <a:solidFill>
                          <a:schemeClr val="accent1">
                            <a:lumMod val="75000"/>
                          </a:schemeClr>
                        </a:solidFill>
                      </a:endParaRPr>
                    </a:p>
                  </a:txBody>
                  <a:tcPr marL="91436" marR="91436" marT="45730" marB="45730" anchor="ctr">
                    <a:solidFill>
                      <a:srgbClr val="CDF2FF">
                        <a:alpha val="20000"/>
                      </a:srgbClr>
                    </a:solid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52982285"/>
              </p:ext>
            </p:extLst>
          </p:nvPr>
        </p:nvGraphicFramePr>
        <p:xfrm>
          <a:off x="1089435" y="3224226"/>
          <a:ext cx="6762756" cy="1920875"/>
        </p:xfrm>
        <a:graphic>
          <a:graphicData uri="http://schemas.openxmlformats.org/drawingml/2006/table">
            <a:tbl>
              <a:tblPr firstRow="1" bandRow="1">
                <a:tableStyleId>{616DA210-FB5B-4158-B5E0-FEB733F419BA}</a:tableStyleId>
              </a:tblPr>
              <a:tblGrid>
                <a:gridCol w="614796">
                  <a:extLst>
                    <a:ext uri="{9D8B030D-6E8A-4147-A177-3AD203B41FA5}">
                      <a16:colId xmlns:a16="http://schemas.microsoft.com/office/drawing/2014/main" val="1314798991"/>
                    </a:ext>
                  </a:extLst>
                </a:gridCol>
                <a:gridCol w="614796">
                  <a:extLst>
                    <a:ext uri="{9D8B030D-6E8A-4147-A177-3AD203B41FA5}">
                      <a16:colId xmlns:a16="http://schemas.microsoft.com/office/drawing/2014/main" val="619462263"/>
                    </a:ext>
                  </a:extLst>
                </a:gridCol>
                <a:gridCol w="614796">
                  <a:extLst>
                    <a:ext uri="{9D8B030D-6E8A-4147-A177-3AD203B41FA5}">
                      <a16:colId xmlns:a16="http://schemas.microsoft.com/office/drawing/2014/main" val="3639618528"/>
                    </a:ext>
                  </a:extLst>
                </a:gridCol>
                <a:gridCol w="614796">
                  <a:extLst>
                    <a:ext uri="{9D8B030D-6E8A-4147-A177-3AD203B41FA5}">
                      <a16:colId xmlns:a16="http://schemas.microsoft.com/office/drawing/2014/main" val="20000"/>
                    </a:ext>
                  </a:extLst>
                </a:gridCol>
                <a:gridCol w="614796">
                  <a:extLst>
                    <a:ext uri="{9D8B030D-6E8A-4147-A177-3AD203B41FA5}">
                      <a16:colId xmlns:a16="http://schemas.microsoft.com/office/drawing/2014/main" val="20001"/>
                    </a:ext>
                  </a:extLst>
                </a:gridCol>
                <a:gridCol w="614796">
                  <a:extLst>
                    <a:ext uri="{9D8B030D-6E8A-4147-A177-3AD203B41FA5}">
                      <a16:colId xmlns:a16="http://schemas.microsoft.com/office/drawing/2014/main" val="20002"/>
                    </a:ext>
                  </a:extLst>
                </a:gridCol>
                <a:gridCol w="614796">
                  <a:extLst>
                    <a:ext uri="{9D8B030D-6E8A-4147-A177-3AD203B41FA5}">
                      <a16:colId xmlns:a16="http://schemas.microsoft.com/office/drawing/2014/main" val="20003"/>
                    </a:ext>
                  </a:extLst>
                </a:gridCol>
                <a:gridCol w="614796">
                  <a:extLst>
                    <a:ext uri="{9D8B030D-6E8A-4147-A177-3AD203B41FA5}">
                      <a16:colId xmlns:a16="http://schemas.microsoft.com/office/drawing/2014/main" val="20004"/>
                    </a:ext>
                  </a:extLst>
                </a:gridCol>
                <a:gridCol w="614796">
                  <a:extLst>
                    <a:ext uri="{9D8B030D-6E8A-4147-A177-3AD203B41FA5}">
                      <a16:colId xmlns:a16="http://schemas.microsoft.com/office/drawing/2014/main" val="20005"/>
                    </a:ext>
                  </a:extLst>
                </a:gridCol>
                <a:gridCol w="614796">
                  <a:extLst>
                    <a:ext uri="{9D8B030D-6E8A-4147-A177-3AD203B41FA5}">
                      <a16:colId xmlns:a16="http://schemas.microsoft.com/office/drawing/2014/main" val="20006"/>
                    </a:ext>
                  </a:extLst>
                </a:gridCol>
                <a:gridCol w="614796">
                  <a:extLst>
                    <a:ext uri="{9D8B030D-6E8A-4147-A177-3AD203B41FA5}">
                      <a16:colId xmlns:a16="http://schemas.microsoft.com/office/drawing/2014/main" val="20007"/>
                    </a:ext>
                  </a:extLst>
                </a:gridCol>
              </a:tblGrid>
              <a:tr h="100617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tc>
                  <a:txBody>
                    <a:bodyPr/>
                    <a:lstStyle/>
                    <a:p>
                      <a:pPr algn="ctr"/>
                      <a:r>
                        <a:rPr lang="en-US" sz="5000" b="0" dirty="0" smtClean="0"/>
                        <a:t>∏</a:t>
                      </a:r>
                      <a:endParaRPr lang="en-US" sz="5000" b="0" dirty="0"/>
                    </a:p>
                  </a:txBody>
                  <a:tcPr marL="91420" marR="91420" marT="45714" marB="45714"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srgbClr val="000000"/>
                          </a:solidFill>
                          <a:effectLst/>
                          <a:uLnTx/>
                          <a:uFillTx/>
                          <a:latin typeface="+mn-lt"/>
                          <a:ea typeface="+mn-ea"/>
                          <a:cs typeface="+mn-cs"/>
                        </a:rPr>
                        <a:t>∑</a:t>
                      </a:r>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sym typeface="Wingdings 2" panose="05020102010507070707" pitchFamily="18" charset="2"/>
                        </a:rPr>
                        <a:t></a:t>
                      </a:r>
                      <a:endParaRPr lang="en-US" sz="5000" b="0" dirty="0"/>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sym typeface="Wingdings 2" panose="05020102010507070707" pitchFamily="18" charset="2"/>
                        </a:rPr>
                        <a:t></a:t>
                      </a:r>
                      <a:endParaRPr lang="en-US" sz="5000" b="0" dirty="0" smtClean="0"/>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sym typeface="Webdings" panose="05030102010509060703" pitchFamily="18" charset="2"/>
                        </a:rPr>
                        <a:t></a:t>
                      </a:r>
                      <a:endParaRPr lang="en-US" sz="5000" b="0" dirty="0" smtClean="0"/>
                    </a:p>
                  </a:txBody>
                  <a:tcPr marL="91420" marR="91420" marT="45714" marB="45714"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5000" b="0" dirty="0" smtClean="0"/>
                        <a:t>◊</a:t>
                      </a:r>
                    </a:p>
                  </a:txBody>
                  <a:tcPr marL="91420" marR="91420" marT="45714" marB="45714" anchor="ctr"/>
                </a:tc>
                <a:extLst>
                  <a:ext uri="{0D108BD9-81ED-4DB2-BD59-A6C34878D82A}">
                    <a16:rowId xmlns:a16="http://schemas.microsoft.com/office/drawing/2014/main" val="10000"/>
                  </a:ext>
                </a:extLst>
              </a:tr>
              <a:tr h="914700">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tc>
                  <a:txBody>
                    <a:bodyPr/>
                    <a:lstStyle/>
                    <a:p>
                      <a:pPr algn="ctr"/>
                      <a:endParaRPr lang="en-US" sz="5400" b="1" dirty="0"/>
                    </a:p>
                  </a:txBody>
                  <a:tcPr marL="91420" marR="91420" marT="45714" marB="45714" anchor="ctr">
                    <a:solidFill>
                      <a:srgbClr val="92D050">
                        <a:alpha val="20000"/>
                      </a:srgbClr>
                    </a:solidFill>
                  </a:tcPr>
                </a:tc>
                <a:extLst>
                  <a:ext uri="{0D108BD9-81ED-4DB2-BD59-A6C34878D82A}">
                    <a16:rowId xmlns:a16="http://schemas.microsoft.com/office/drawing/2014/main" val="10001"/>
                  </a:ext>
                </a:extLst>
              </a:tr>
            </a:tbl>
          </a:graphicData>
        </a:graphic>
      </p:graphicFrame>
      <p:sp>
        <p:nvSpPr>
          <p:cNvPr id="27" name="Rectangle 26"/>
          <p:cNvSpPr/>
          <p:nvPr/>
        </p:nvSpPr>
        <p:spPr>
          <a:xfrm>
            <a:off x="1281242" y="5286521"/>
            <a:ext cx="6413500" cy="1446212"/>
          </a:xfrm>
          <a:prstGeom prst="rect">
            <a:avLst/>
          </a:prstGeom>
          <a:solidFill>
            <a:srgbClr val="CCECFF"/>
          </a:solid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ar-BH" sz="8800" b="1" dirty="0" smtClean="0">
                <a:ln w="0"/>
                <a:solidFill>
                  <a:schemeClr val="tx1"/>
                </a:solidFill>
                <a:effectLst>
                  <a:outerShdw blurRad="38100" dist="25400" dir="5400000" algn="ctr" rotWithShape="0">
                    <a:srgbClr val="6E747A">
                      <a:alpha val="43000"/>
                    </a:srgbClr>
                  </a:outerShdw>
                </a:effectLst>
              </a:rPr>
              <a:t>سورة</a:t>
            </a:r>
            <a:r>
              <a:rPr lang="ar-SA" sz="8800" b="1" dirty="0" smtClean="0">
                <a:ln w="0"/>
                <a:solidFill>
                  <a:schemeClr val="tx1"/>
                </a:solidFill>
                <a:effectLst>
                  <a:outerShdw blurRad="38100" dist="25400" dir="5400000" algn="ctr" rotWithShape="0">
                    <a:srgbClr val="6E747A">
                      <a:alpha val="43000"/>
                    </a:srgbClr>
                  </a:outerShdw>
                </a:effectLst>
              </a:rPr>
              <a:t> </a:t>
            </a:r>
            <a:r>
              <a:rPr lang="ar-BH" sz="8800" b="1" dirty="0" smtClean="0">
                <a:ln w="0"/>
                <a:solidFill>
                  <a:schemeClr val="tx1"/>
                </a:solidFill>
                <a:effectLst>
                  <a:outerShdw blurRad="38100" dist="25400" dir="5400000" algn="ctr" rotWithShape="0">
                    <a:srgbClr val="6E747A">
                      <a:alpha val="43000"/>
                    </a:srgbClr>
                  </a:outerShdw>
                </a:effectLst>
              </a:rPr>
              <a:t>الماعون</a:t>
            </a:r>
            <a:endParaRPr lang="en-US" sz="8800" b="1" dirty="0">
              <a:ln w="0"/>
              <a:solidFill>
                <a:schemeClr val="tx1"/>
              </a:solidFill>
              <a:effectLst>
                <a:outerShdw blurRad="38100" dist="25400" dir="5400000" algn="ctr" rotWithShape="0">
                  <a:srgbClr val="6E747A">
                    <a:alpha val="43000"/>
                  </a:srgbClr>
                </a:outerShdw>
              </a:effectLst>
            </a:endParaRPr>
          </a:p>
        </p:txBody>
      </p:sp>
      <p:sp>
        <p:nvSpPr>
          <p:cNvPr id="2" name="Rectangle 1"/>
          <p:cNvSpPr/>
          <p:nvPr/>
        </p:nvSpPr>
        <p:spPr>
          <a:xfrm>
            <a:off x="7196722" y="4294798"/>
            <a:ext cx="692818" cy="769441"/>
          </a:xfrm>
          <a:prstGeom prst="rect">
            <a:avLst/>
          </a:prstGeom>
        </p:spPr>
        <p:txBody>
          <a:bodyPr wrap="none">
            <a:spAutoFit/>
          </a:bodyPr>
          <a:lstStyle/>
          <a:p>
            <a:r>
              <a:rPr lang="ar-BH" sz="4400" b="1" dirty="0">
                <a:solidFill>
                  <a:schemeClr val="accent1">
                    <a:lumMod val="75000"/>
                  </a:schemeClr>
                </a:solidFill>
              </a:rPr>
              <a:t>س</a:t>
            </a:r>
            <a:endParaRPr lang="en-US" sz="4400" b="1" dirty="0">
              <a:solidFill>
                <a:schemeClr val="accent1">
                  <a:lumMod val="75000"/>
                </a:schemeClr>
              </a:solidFill>
            </a:endParaRPr>
          </a:p>
        </p:txBody>
      </p:sp>
      <p:sp>
        <p:nvSpPr>
          <p:cNvPr id="26" name="Rectangle 25"/>
          <p:cNvSpPr/>
          <p:nvPr/>
        </p:nvSpPr>
        <p:spPr>
          <a:xfrm>
            <a:off x="6158169" y="4285144"/>
            <a:ext cx="428322" cy="769441"/>
          </a:xfrm>
          <a:prstGeom prst="rect">
            <a:avLst/>
          </a:prstGeom>
        </p:spPr>
        <p:txBody>
          <a:bodyPr wrap="none">
            <a:spAutoFit/>
          </a:bodyPr>
          <a:lstStyle/>
          <a:p>
            <a:r>
              <a:rPr lang="ar-SA" sz="4400" b="1" dirty="0" smtClean="0">
                <a:solidFill>
                  <a:schemeClr val="accent1">
                    <a:lumMod val="75000"/>
                  </a:schemeClr>
                </a:solidFill>
              </a:rPr>
              <a:t>ر</a:t>
            </a:r>
            <a:endParaRPr lang="en-US" sz="4400" b="1" dirty="0">
              <a:solidFill>
                <a:schemeClr val="accent1">
                  <a:lumMod val="75000"/>
                </a:schemeClr>
              </a:solidFill>
            </a:endParaRPr>
          </a:p>
        </p:txBody>
      </p:sp>
      <p:sp>
        <p:nvSpPr>
          <p:cNvPr id="30" name="Rectangle 29"/>
          <p:cNvSpPr/>
          <p:nvPr/>
        </p:nvSpPr>
        <p:spPr>
          <a:xfrm>
            <a:off x="6725808" y="4289956"/>
            <a:ext cx="439544" cy="769441"/>
          </a:xfrm>
          <a:prstGeom prst="rect">
            <a:avLst/>
          </a:prstGeom>
        </p:spPr>
        <p:txBody>
          <a:bodyPr wrap="none">
            <a:spAutoFit/>
          </a:bodyPr>
          <a:lstStyle/>
          <a:p>
            <a:r>
              <a:rPr lang="ar-SA" sz="4400" b="1" dirty="0" smtClean="0">
                <a:solidFill>
                  <a:schemeClr val="accent1">
                    <a:lumMod val="75000"/>
                  </a:schemeClr>
                </a:solidFill>
              </a:rPr>
              <a:t>و</a:t>
            </a:r>
            <a:endParaRPr lang="en-US" sz="4400" b="1" dirty="0">
              <a:solidFill>
                <a:schemeClr val="accent1">
                  <a:lumMod val="75000"/>
                </a:schemeClr>
              </a:solidFill>
            </a:endParaRPr>
          </a:p>
        </p:txBody>
      </p:sp>
      <p:sp>
        <p:nvSpPr>
          <p:cNvPr id="31" name="Rectangle 30"/>
          <p:cNvSpPr/>
          <p:nvPr/>
        </p:nvSpPr>
        <p:spPr>
          <a:xfrm>
            <a:off x="5487500" y="4313962"/>
            <a:ext cx="378630" cy="769441"/>
          </a:xfrm>
          <a:prstGeom prst="rect">
            <a:avLst/>
          </a:prstGeom>
        </p:spPr>
        <p:txBody>
          <a:bodyPr wrap="none">
            <a:spAutoFit/>
          </a:bodyPr>
          <a:lstStyle/>
          <a:p>
            <a:r>
              <a:rPr lang="ar-SA" sz="4400" b="1" dirty="0" smtClean="0">
                <a:solidFill>
                  <a:schemeClr val="accent1">
                    <a:lumMod val="75000"/>
                  </a:schemeClr>
                </a:solidFill>
              </a:rPr>
              <a:t>ة</a:t>
            </a:r>
            <a:endParaRPr lang="en-US" sz="4400" b="1" dirty="0">
              <a:solidFill>
                <a:schemeClr val="accent1">
                  <a:lumMod val="75000"/>
                </a:schemeClr>
              </a:solidFill>
            </a:endParaRPr>
          </a:p>
        </p:txBody>
      </p:sp>
      <p:sp>
        <p:nvSpPr>
          <p:cNvPr id="34" name="Rectangle 33"/>
          <p:cNvSpPr/>
          <p:nvPr/>
        </p:nvSpPr>
        <p:spPr>
          <a:xfrm>
            <a:off x="4895560" y="4288284"/>
            <a:ext cx="306495" cy="769441"/>
          </a:xfrm>
          <a:prstGeom prst="rect">
            <a:avLst/>
          </a:prstGeom>
        </p:spPr>
        <p:txBody>
          <a:bodyPr wrap="none">
            <a:spAutoFit/>
          </a:bodyPr>
          <a:lstStyle/>
          <a:p>
            <a:r>
              <a:rPr lang="ar-SA" sz="4400" b="1" dirty="0" smtClean="0">
                <a:solidFill>
                  <a:schemeClr val="accent1">
                    <a:lumMod val="75000"/>
                  </a:schemeClr>
                </a:solidFill>
              </a:rPr>
              <a:t>ا</a:t>
            </a:r>
            <a:endParaRPr lang="en-US" sz="4400" b="1" dirty="0">
              <a:solidFill>
                <a:schemeClr val="accent1">
                  <a:lumMod val="75000"/>
                </a:schemeClr>
              </a:solidFill>
            </a:endParaRPr>
          </a:p>
        </p:txBody>
      </p:sp>
      <p:sp>
        <p:nvSpPr>
          <p:cNvPr id="35" name="Rectangle 34"/>
          <p:cNvSpPr/>
          <p:nvPr/>
        </p:nvSpPr>
        <p:spPr>
          <a:xfrm>
            <a:off x="4232136" y="4275306"/>
            <a:ext cx="439544" cy="769441"/>
          </a:xfrm>
          <a:prstGeom prst="rect">
            <a:avLst/>
          </a:prstGeom>
        </p:spPr>
        <p:txBody>
          <a:bodyPr wrap="none">
            <a:spAutoFit/>
          </a:bodyPr>
          <a:lstStyle/>
          <a:p>
            <a:r>
              <a:rPr lang="ar-SA" sz="4400" b="1" dirty="0" smtClean="0">
                <a:solidFill>
                  <a:schemeClr val="accent1">
                    <a:lumMod val="75000"/>
                  </a:schemeClr>
                </a:solidFill>
              </a:rPr>
              <a:t>ل</a:t>
            </a:r>
            <a:endParaRPr lang="en-US" sz="4400" b="1" dirty="0">
              <a:solidFill>
                <a:schemeClr val="accent1">
                  <a:lumMod val="75000"/>
                </a:schemeClr>
              </a:solidFill>
            </a:endParaRPr>
          </a:p>
        </p:txBody>
      </p:sp>
      <p:sp>
        <p:nvSpPr>
          <p:cNvPr id="36" name="Rectangle 35"/>
          <p:cNvSpPr/>
          <p:nvPr/>
        </p:nvSpPr>
        <p:spPr>
          <a:xfrm>
            <a:off x="3594526" y="4241954"/>
            <a:ext cx="388248" cy="769441"/>
          </a:xfrm>
          <a:prstGeom prst="rect">
            <a:avLst/>
          </a:prstGeom>
        </p:spPr>
        <p:txBody>
          <a:bodyPr wrap="none">
            <a:spAutoFit/>
          </a:bodyPr>
          <a:lstStyle/>
          <a:p>
            <a:pPr rtl="1"/>
            <a:r>
              <a:rPr lang="ar-SA" sz="4400" b="1" dirty="0" smtClean="0">
                <a:solidFill>
                  <a:schemeClr val="accent1">
                    <a:lumMod val="75000"/>
                  </a:schemeClr>
                </a:solidFill>
              </a:rPr>
              <a:t>م</a:t>
            </a:r>
            <a:endParaRPr lang="en-US" sz="4400" b="1" dirty="0">
              <a:solidFill>
                <a:schemeClr val="accent1">
                  <a:lumMod val="75000"/>
                </a:schemeClr>
              </a:solidFill>
            </a:endParaRPr>
          </a:p>
        </p:txBody>
      </p:sp>
      <p:sp>
        <p:nvSpPr>
          <p:cNvPr id="37" name="Rectangle 36"/>
          <p:cNvSpPr/>
          <p:nvPr/>
        </p:nvSpPr>
        <p:spPr>
          <a:xfrm>
            <a:off x="3097737" y="4294798"/>
            <a:ext cx="306495" cy="769441"/>
          </a:xfrm>
          <a:prstGeom prst="rect">
            <a:avLst/>
          </a:prstGeom>
        </p:spPr>
        <p:txBody>
          <a:bodyPr wrap="none">
            <a:spAutoFit/>
          </a:bodyPr>
          <a:lstStyle/>
          <a:p>
            <a:r>
              <a:rPr lang="ar-SA" sz="4400" b="1" dirty="0" smtClean="0">
                <a:solidFill>
                  <a:schemeClr val="accent1">
                    <a:lumMod val="75000"/>
                  </a:schemeClr>
                </a:solidFill>
              </a:rPr>
              <a:t>ا</a:t>
            </a:r>
            <a:endParaRPr lang="en-US" sz="4400" b="1" dirty="0">
              <a:solidFill>
                <a:schemeClr val="accent1">
                  <a:lumMod val="75000"/>
                </a:schemeClr>
              </a:solidFill>
            </a:endParaRPr>
          </a:p>
        </p:txBody>
      </p:sp>
      <p:sp>
        <p:nvSpPr>
          <p:cNvPr id="38" name="Rectangle 37"/>
          <p:cNvSpPr/>
          <p:nvPr/>
        </p:nvSpPr>
        <p:spPr>
          <a:xfrm>
            <a:off x="2333475" y="4316824"/>
            <a:ext cx="489238" cy="769441"/>
          </a:xfrm>
          <a:prstGeom prst="rect">
            <a:avLst/>
          </a:prstGeom>
        </p:spPr>
        <p:txBody>
          <a:bodyPr wrap="none">
            <a:spAutoFit/>
          </a:bodyPr>
          <a:lstStyle/>
          <a:p>
            <a:r>
              <a:rPr lang="ar-SA" sz="4400" b="1" dirty="0">
                <a:solidFill>
                  <a:schemeClr val="accent1">
                    <a:lumMod val="75000"/>
                  </a:schemeClr>
                </a:solidFill>
              </a:rPr>
              <a:t>ع</a:t>
            </a:r>
            <a:endParaRPr lang="en-US" sz="4400" b="1" dirty="0">
              <a:solidFill>
                <a:schemeClr val="accent1">
                  <a:lumMod val="75000"/>
                </a:schemeClr>
              </a:solidFill>
            </a:endParaRPr>
          </a:p>
        </p:txBody>
      </p:sp>
      <p:sp>
        <p:nvSpPr>
          <p:cNvPr id="39" name="Rectangle 38"/>
          <p:cNvSpPr/>
          <p:nvPr/>
        </p:nvSpPr>
        <p:spPr>
          <a:xfrm>
            <a:off x="1776231" y="4271888"/>
            <a:ext cx="439544" cy="769441"/>
          </a:xfrm>
          <a:prstGeom prst="rect">
            <a:avLst/>
          </a:prstGeom>
        </p:spPr>
        <p:txBody>
          <a:bodyPr wrap="none">
            <a:spAutoFit/>
          </a:bodyPr>
          <a:lstStyle/>
          <a:p>
            <a:r>
              <a:rPr lang="ar-SA" sz="4400" b="1" dirty="0" smtClean="0">
                <a:solidFill>
                  <a:schemeClr val="accent1">
                    <a:lumMod val="75000"/>
                  </a:schemeClr>
                </a:solidFill>
              </a:rPr>
              <a:t>و</a:t>
            </a:r>
            <a:endParaRPr lang="en-US" sz="4400" b="1" dirty="0">
              <a:solidFill>
                <a:schemeClr val="accent1">
                  <a:lumMod val="75000"/>
                </a:schemeClr>
              </a:solidFill>
            </a:endParaRPr>
          </a:p>
        </p:txBody>
      </p:sp>
      <p:sp>
        <p:nvSpPr>
          <p:cNvPr id="40" name="Rectangle 39"/>
          <p:cNvSpPr/>
          <p:nvPr/>
        </p:nvSpPr>
        <p:spPr>
          <a:xfrm>
            <a:off x="1117135" y="4221088"/>
            <a:ext cx="489238" cy="769441"/>
          </a:xfrm>
          <a:prstGeom prst="rect">
            <a:avLst/>
          </a:prstGeom>
        </p:spPr>
        <p:txBody>
          <a:bodyPr wrap="none">
            <a:spAutoFit/>
          </a:bodyPr>
          <a:lstStyle/>
          <a:p>
            <a:r>
              <a:rPr lang="ar-SA" sz="4400" b="1" dirty="0" smtClean="0">
                <a:solidFill>
                  <a:schemeClr val="accent1">
                    <a:lumMod val="75000"/>
                  </a:schemeClr>
                </a:solidFill>
              </a:rPr>
              <a:t>ن</a:t>
            </a:r>
            <a:endParaRPr lang="en-US" sz="4400" b="1" dirty="0">
              <a:solidFill>
                <a:schemeClr val="accent1">
                  <a:lumMod val="75000"/>
                </a:schemeClr>
              </a:solidFill>
            </a:endParaRPr>
          </a:p>
        </p:txBody>
      </p:sp>
      <p:sp>
        <p:nvSpPr>
          <p:cNvPr id="3" name="TextBox 2"/>
          <p:cNvSpPr txBox="1"/>
          <p:nvPr/>
        </p:nvSpPr>
        <p:spPr>
          <a:xfrm>
            <a:off x="8094401" y="4214653"/>
            <a:ext cx="938423" cy="830997"/>
          </a:xfrm>
          <a:prstGeom prst="rect">
            <a:avLst/>
          </a:prstGeom>
          <a:solidFill>
            <a:srgbClr val="FFFF00"/>
          </a:solidFill>
          <a:ln>
            <a:solidFill>
              <a:schemeClr val="accent4"/>
            </a:solidFill>
          </a:ln>
        </p:spPr>
        <p:txBody>
          <a:bodyPr wrap="square" rtlCol="0">
            <a:spAutoFit/>
          </a:bodyPr>
          <a:lstStyle/>
          <a:p>
            <a:r>
              <a:rPr lang="ar-BH" sz="2400" b="1" dirty="0" err="1"/>
              <a:t>إ</a:t>
            </a:r>
            <a:r>
              <a:rPr lang="ar-SA" sz="2400" b="1" dirty="0" err="1" smtClean="0"/>
              <a:t>ظه</a:t>
            </a:r>
            <a:r>
              <a:rPr lang="ar-BH" sz="2400" b="1" dirty="0" smtClean="0"/>
              <a:t>ا</a:t>
            </a:r>
            <a:r>
              <a:rPr lang="ar-SA" sz="2400" b="1" dirty="0" smtClean="0"/>
              <a:t>ر ال</a:t>
            </a:r>
            <a:r>
              <a:rPr lang="ar-BH" sz="2400" b="1" dirty="0" smtClean="0"/>
              <a:t>إ</a:t>
            </a:r>
            <a:r>
              <a:rPr lang="ar-SA" sz="2400" b="1" dirty="0" smtClean="0"/>
              <a:t>جابة</a:t>
            </a:r>
            <a:endParaRPr lang="en-US" sz="2400" b="1" dirty="0"/>
          </a:p>
        </p:txBody>
      </p:sp>
    </p:spTree>
    <p:extLst>
      <p:ext uri="{BB962C8B-B14F-4D97-AF65-F5344CB8AC3E}">
        <p14:creationId xmlns:p14="http://schemas.microsoft.com/office/powerpoint/2010/main" val="28504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26" grpId="0"/>
      <p:bldP spid="30" grpId="0"/>
      <p:bldP spid="31" grpId="0"/>
      <p:bldP spid="34" grpId="0"/>
      <p:bldP spid="35" grpId="0"/>
      <p:bldP spid="36" grpId="0"/>
      <p:bldP spid="37" grpId="0"/>
      <p:bldP spid="38" grpId="0"/>
      <p:bldP spid="39" grpId="0"/>
      <p:bldP spid="40"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187624" y="6021288"/>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grpSp>
        <p:nvGrpSpPr>
          <p:cNvPr id="3" name="Group 2"/>
          <p:cNvGrpSpPr/>
          <p:nvPr/>
        </p:nvGrpSpPr>
        <p:grpSpPr>
          <a:xfrm>
            <a:off x="143001" y="1859335"/>
            <a:ext cx="9000999" cy="3837916"/>
            <a:chOff x="143001" y="1859335"/>
            <a:chExt cx="9000999" cy="3837916"/>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74" t="14357" r="1359" b="53217"/>
            <a:stretch/>
          </p:blipFill>
          <p:spPr>
            <a:xfrm>
              <a:off x="143001" y="1859335"/>
              <a:ext cx="9000999" cy="3837916"/>
            </a:xfrm>
            <a:prstGeom prst="rect">
              <a:avLst/>
            </a:prstGeom>
          </p:spPr>
        </p:pic>
        <p:sp>
          <p:nvSpPr>
            <p:cNvPr id="10" name="TextBox 9"/>
            <p:cNvSpPr txBox="1"/>
            <p:nvPr/>
          </p:nvSpPr>
          <p:spPr>
            <a:xfrm>
              <a:off x="2051720" y="2111365"/>
              <a:ext cx="5256584" cy="3416320"/>
            </a:xfrm>
            <a:prstGeom prst="rect">
              <a:avLst/>
            </a:prstGeom>
            <a:noFill/>
          </p:spPr>
          <p:txBody>
            <a:bodyPr wrap="square" rtlCol="0">
              <a:spAutoFit/>
            </a:bodyPr>
            <a:lstStyle/>
            <a:p>
              <a:r>
                <a:rPr lang="ar-BH" sz="3600" b="1" dirty="0">
                  <a:latin typeface="Traditional Arabic" panose="02020603050405020304" pitchFamily="18" charset="-78"/>
                  <a:cs typeface="Traditional Arabic" panose="02020603050405020304" pitchFamily="18" charset="-78"/>
                </a:rPr>
                <a:t>بِسْمِ اللَّهِ الرَّحْمَنِ الرَّحِيمِ </a:t>
              </a:r>
            </a:p>
            <a:p>
              <a:r>
                <a:rPr lang="ar-BH" sz="3600" b="1" dirty="0" smtClean="0">
                  <a:latin typeface="Traditional Arabic" panose="02020603050405020304" pitchFamily="18" charset="-78"/>
                  <a:cs typeface="Traditional Arabic" panose="02020603050405020304" pitchFamily="18" charset="-78"/>
                </a:rPr>
                <a:t>أَرَأَيْتَ الَّذِي يُكَذِّبُ بِالدِّينِ (1) فَذَلِكَ الَّذِي يَدُعُّ الْيَتِيمَ (2) وَلَا يَحُضُّ عَلَى طَعَامِ الْمِسْكِينِ (3) فَوَيْلٌ لِلْمُصَلِّينَ (4) الَّذِينَ هُمْ عَنْ صَلَاتِهِمْ سَاهُونَ (5) الَّذِينَ هُمْ يُرَاءُونَ (6) وَيَمْنَعُونَ الْمَاعُونَ (7) </a:t>
              </a:r>
              <a:endParaRPr lang="ar-BH" sz="3600" b="1" dirty="0">
                <a:latin typeface="Traditional Arabic" panose="02020603050405020304" pitchFamily="18" charset="-78"/>
                <a:cs typeface="Traditional Arabic" panose="02020603050405020304" pitchFamily="18" charset="-78"/>
              </a:endParaRPr>
            </a:p>
          </p:txBody>
        </p:sp>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274" t="14357" r="1359" b="53217"/>
          <a:stretch/>
        </p:blipFill>
        <p:spPr>
          <a:xfrm>
            <a:off x="2375248" y="606177"/>
            <a:ext cx="4536504" cy="1382663"/>
          </a:xfrm>
          <a:prstGeom prst="rect">
            <a:avLst/>
          </a:prstGeom>
        </p:spPr>
      </p:pic>
      <p:sp>
        <p:nvSpPr>
          <p:cNvPr id="2" name="TextBox 1"/>
          <p:cNvSpPr txBox="1"/>
          <p:nvPr/>
        </p:nvSpPr>
        <p:spPr>
          <a:xfrm>
            <a:off x="3347864" y="980728"/>
            <a:ext cx="2520280" cy="646331"/>
          </a:xfrm>
          <a:prstGeom prst="rect">
            <a:avLst/>
          </a:prstGeom>
          <a:noFill/>
        </p:spPr>
        <p:txBody>
          <a:bodyPr wrap="square" rtlCol="0">
            <a:spAutoFit/>
          </a:bodyPr>
          <a:lstStyle/>
          <a:p>
            <a:r>
              <a:rPr lang="ar-BH" sz="3600" b="1" dirty="0" smtClean="0"/>
              <a:t>سورَةُ الْمَاعُونَ</a:t>
            </a:r>
            <a:endParaRPr lang="en-US" sz="3600" b="1"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43053" t="36262" r="30294" b="30667"/>
          <a:stretch/>
        </p:blipFill>
        <p:spPr>
          <a:xfrm>
            <a:off x="8297044" y="1153102"/>
            <a:ext cx="739452" cy="958263"/>
          </a:xfrm>
          <a:prstGeom prst="rect">
            <a:avLst/>
          </a:prstGeom>
        </p:spPr>
      </p:pic>
      <p:sp>
        <p:nvSpPr>
          <p:cNvPr id="14" name="Oval Callout 13"/>
          <p:cNvSpPr/>
          <p:nvPr/>
        </p:nvSpPr>
        <p:spPr bwMode="auto">
          <a:xfrm>
            <a:off x="6660232" y="384698"/>
            <a:ext cx="1636812" cy="969695"/>
          </a:xfrm>
          <a:prstGeom prst="wedgeEllipseCallout">
            <a:avLst>
              <a:gd name="adj1" fmla="val 54389"/>
              <a:gd name="adj2" fmla="val 62140"/>
            </a:avLst>
          </a:prstGeom>
          <a:solidFill>
            <a:srgbClr val="CCEC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575585" y="610118"/>
            <a:ext cx="1806106"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rtl="1"/>
            <a:r>
              <a:rPr lang="ar-BH" sz="2800" b="1" dirty="0" smtClean="0">
                <a:ln/>
                <a:solidFill>
                  <a:schemeClr val="accent4"/>
                </a:solidFill>
              </a:rPr>
              <a:t>أقرأ</a:t>
            </a:r>
            <a:r>
              <a:rPr lang="ar-SA" sz="2800" b="1" dirty="0" smtClean="0">
                <a:ln/>
                <a:solidFill>
                  <a:schemeClr val="accent4"/>
                </a:solidFill>
              </a:rPr>
              <a:t> </a:t>
            </a:r>
            <a:r>
              <a:rPr lang="ar-BH" sz="2800" b="1" dirty="0" smtClean="0">
                <a:ln/>
                <a:solidFill>
                  <a:schemeClr val="accent4"/>
                </a:solidFill>
              </a:rPr>
              <a:t>وأ</a:t>
            </a:r>
            <a:r>
              <a:rPr lang="ar-SA" sz="2800" b="1" dirty="0" smtClean="0">
                <a:ln/>
                <a:solidFill>
                  <a:schemeClr val="accent4"/>
                </a:solidFill>
              </a:rPr>
              <a:t>حفظ</a:t>
            </a:r>
            <a:endParaRPr lang="en-US" sz="2800" b="1" dirty="0">
              <a:ln/>
              <a:solidFill>
                <a:schemeClr val="accent4"/>
              </a:solidFill>
            </a:endParaRPr>
          </a:p>
        </p:txBody>
      </p:sp>
      <p:pic>
        <p:nvPicPr>
          <p:cNvPr id="8" name="سورة الماعو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2824" y="489102"/>
            <a:ext cx="609600" cy="609600"/>
          </a:xfrm>
          <a:prstGeom prst="rect">
            <a:avLst/>
          </a:prstGeom>
        </p:spPr>
      </p:pic>
    </p:spTree>
    <p:extLst>
      <p:ext uri="{BB962C8B-B14F-4D97-AF65-F5344CB8AC3E}">
        <p14:creationId xmlns:p14="http://schemas.microsoft.com/office/powerpoint/2010/main" val="37843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amond(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79830" fill="hold"/>
                                        <p:tgtEl>
                                          <p:spTgt spid="8"/>
                                        </p:tgtEl>
                                      </p:cBhvr>
                                    </p:cmd>
                                  </p:childTnLst>
                                </p:cTn>
                              </p:par>
                            </p:childTnLst>
                          </p:cTn>
                        </p:par>
                      </p:childTnLst>
                    </p:cTn>
                  </p:par>
                </p:childTnLst>
              </p:cTn>
              <p:nextCondLst>
                <p:cond evt="onClick" delay="0">
                  <p:tgtEl>
                    <p:spTgt spid="8"/>
                  </p:tgtEl>
                </p:cond>
              </p:nextCondLst>
            </p:seq>
            <p:audio>
              <p:cMediaNode vol="80000">
                <p:cTn id="35" fill="hold" display="0">
                  <p:stCondLst>
                    <p:cond delay="indefinite"/>
                  </p:stCondLst>
                  <p:endCondLst>
                    <p:cond evt="onStopAudio" delay="0">
                      <p:tgtEl>
                        <p:sldTgt/>
                      </p:tgtEl>
                    </p:cond>
                  </p:endCondLst>
                </p:cTn>
                <p:tgtEl>
                  <p:spTgt spid="8"/>
                </p:tgtEl>
              </p:cMediaNode>
            </p:audio>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74" t="14357" r="1359" b="53217"/>
          <a:stretch/>
        </p:blipFill>
        <p:spPr>
          <a:xfrm>
            <a:off x="323528" y="692696"/>
            <a:ext cx="8712968" cy="1229034"/>
          </a:xfrm>
          <a:prstGeom prst="rect">
            <a:avLst/>
          </a:prstGeom>
        </p:spPr>
      </p:pic>
      <p:sp>
        <p:nvSpPr>
          <p:cNvPr id="3" name="TextBox 2"/>
          <p:cNvSpPr txBox="1"/>
          <p:nvPr/>
        </p:nvSpPr>
        <p:spPr>
          <a:xfrm>
            <a:off x="2195736" y="980728"/>
            <a:ext cx="4968552" cy="646331"/>
          </a:xfrm>
          <a:prstGeom prst="rect">
            <a:avLst/>
          </a:prstGeom>
          <a:noFill/>
        </p:spPr>
        <p:txBody>
          <a:bodyPr wrap="square" rtlCol="0">
            <a:spAutoFit/>
          </a:bodyPr>
          <a:lstStyle/>
          <a:p>
            <a:r>
              <a:rPr lang="ar-BH" sz="3600" dirty="0" smtClean="0"/>
              <a:t>أتعرَّفُ معاني الكلمات في السُّورة</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275540633"/>
              </p:ext>
            </p:extLst>
          </p:nvPr>
        </p:nvGraphicFramePr>
        <p:xfrm>
          <a:off x="899592" y="2060848"/>
          <a:ext cx="7560840" cy="3758808"/>
        </p:xfrm>
        <a:graphic>
          <a:graphicData uri="http://schemas.openxmlformats.org/drawingml/2006/table">
            <a:tbl>
              <a:tblPr firstRow="1" bandRow="1">
                <a:tableStyleId>{306799F8-075E-4A3A-A7F6-7FBC6576F1A4}</a:tableStyleId>
              </a:tblPr>
              <a:tblGrid>
                <a:gridCol w="3780420">
                  <a:extLst>
                    <a:ext uri="{9D8B030D-6E8A-4147-A177-3AD203B41FA5}">
                      <a16:colId xmlns:a16="http://schemas.microsoft.com/office/drawing/2014/main" val="4138547376"/>
                    </a:ext>
                  </a:extLst>
                </a:gridCol>
                <a:gridCol w="3780420">
                  <a:extLst>
                    <a:ext uri="{9D8B030D-6E8A-4147-A177-3AD203B41FA5}">
                      <a16:colId xmlns:a16="http://schemas.microsoft.com/office/drawing/2014/main" val="11117327"/>
                    </a:ext>
                  </a:extLst>
                </a:gridCol>
              </a:tblGrid>
              <a:tr h="469851">
                <a:tc>
                  <a:txBody>
                    <a:bodyPr/>
                    <a:lstStyle/>
                    <a:p>
                      <a:pPr algn="ctr"/>
                      <a:r>
                        <a:rPr lang="ar-BH" sz="2400" b="1" kern="1200" dirty="0" smtClean="0">
                          <a:solidFill>
                            <a:srgbClr val="000000"/>
                          </a:solidFill>
                          <a:latin typeface="Arial"/>
                          <a:ea typeface="+mn-ea"/>
                          <a:cs typeface="+mn-cs"/>
                        </a:rPr>
                        <a:t>معناها</a:t>
                      </a: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ar-BH" sz="2400" b="1" kern="1200" dirty="0" smtClean="0">
                          <a:solidFill>
                            <a:srgbClr val="000000"/>
                          </a:solidFill>
                          <a:latin typeface="Arial"/>
                          <a:ea typeface="+mn-ea"/>
                          <a:cs typeface="+mn-cs"/>
                        </a:rPr>
                        <a:t>الكلمة</a:t>
                      </a: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83758257"/>
                  </a:ext>
                </a:extLst>
              </a:tr>
              <a:tr h="469851">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859066985"/>
                  </a:ext>
                </a:extLst>
              </a:tr>
              <a:tr h="469851">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3312320102"/>
                  </a:ext>
                </a:extLst>
              </a:tr>
              <a:tr h="46985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400" b="1" kern="1200" noProof="0" dirty="0" smtClean="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400" b="1" kern="1200" noProof="0" dirty="0" smtClean="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4193558697"/>
                  </a:ext>
                </a:extLst>
              </a:tr>
              <a:tr h="46985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400" b="1" kern="1200" noProof="0" dirty="0" smtClean="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400" b="1" kern="1200" noProof="0" dirty="0" smtClean="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3144145195"/>
                  </a:ext>
                </a:extLst>
              </a:tr>
              <a:tr h="469851">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3263265254"/>
                  </a:ext>
                </a:extLst>
              </a:tr>
              <a:tr h="469851">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425960846"/>
                  </a:ext>
                </a:extLst>
              </a:tr>
              <a:tr h="469851">
                <a:tc>
                  <a:txBody>
                    <a:bodyPr/>
                    <a:lstStyle/>
                    <a:p>
                      <a:pPr algn="ct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tc>
                  <a:txBody>
                    <a:bodyPr/>
                    <a:lstStyle/>
                    <a:p>
                      <a:pPr algn="ctr"/>
                      <a:r>
                        <a:rPr lang="ar-BH" sz="2400" b="1" kern="1200" dirty="0" smtClean="0">
                          <a:solidFill>
                            <a:srgbClr val="000000"/>
                          </a:solidFill>
                          <a:latin typeface="Arial"/>
                          <a:ea typeface="+mn-ea"/>
                          <a:cs typeface="+mn-cs"/>
                        </a:rPr>
                        <a:t> </a:t>
                      </a:r>
                      <a:endParaRPr lang="en-US" sz="2400" b="1" kern="1200" dirty="0">
                        <a:solidFill>
                          <a:srgbClr val="00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9CC"/>
                    </a:solidFill>
                  </a:tcPr>
                </a:tc>
                <a:extLst>
                  <a:ext uri="{0D108BD9-81ED-4DB2-BD59-A6C34878D82A}">
                    <a16:rowId xmlns:a16="http://schemas.microsoft.com/office/drawing/2014/main" val="282369630"/>
                  </a:ext>
                </a:extLst>
              </a:tr>
            </a:tbl>
          </a:graphicData>
        </a:graphic>
      </p:graphicFrame>
      <p:grpSp>
        <p:nvGrpSpPr>
          <p:cNvPr id="5" name="Group 4"/>
          <p:cNvGrpSpPr/>
          <p:nvPr/>
        </p:nvGrpSpPr>
        <p:grpSpPr>
          <a:xfrm>
            <a:off x="971600" y="6321734"/>
            <a:ext cx="9001000" cy="419634"/>
            <a:chOff x="1187624" y="6309320"/>
            <a:chExt cx="8712968" cy="419634"/>
          </a:xfrm>
        </p:grpSpPr>
        <p:cxnSp>
          <p:nvCxnSpPr>
            <p:cNvPr id="6" name="Straight Connector 5"/>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
        <p:nvSpPr>
          <p:cNvPr id="9" name="Rectangle 8"/>
          <p:cNvSpPr/>
          <p:nvPr/>
        </p:nvSpPr>
        <p:spPr>
          <a:xfrm>
            <a:off x="5580112" y="2535287"/>
            <a:ext cx="1438214" cy="461665"/>
          </a:xfrm>
          <a:prstGeom prst="rect">
            <a:avLst/>
          </a:prstGeom>
        </p:spPr>
        <p:txBody>
          <a:bodyPr wrap="none">
            <a:spAutoFit/>
          </a:bodyPr>
          <a:lstStyle/>
          <a:p>
            <a:r>
              <a:rPr lang="ar-BH" sz="2400" b="1" dirty="0">
                <a:solidFill>
                  <a:srgbClr val="000000"/>
                </a:solidFill>
                <a:latin typeface="Arial"/>
              </a:rPr>
              <a:t>يُكذّبُ </a:t>
            </a:r>
            <a:r>
              <a:rPr lang="ar-BH" sz="2400" b="1" dirty="0" smtClean="0">
                <a:solidFill>
                  <a:srgbClr val="000000"/>
                </a:solidFill>
                <a:latin typeface="Arial"/>
              </a:rPr>
              <a:t>بالدّين </a:t>
            </a:r>
            <a:endParaRPr lang="en-US" sz="2400" b="1" dirty="0">
              <a:solidFill>
                <a:srgbClr val="000000"/>
              </a:solidFill>
              <a:latin typeface="Arial"/>
            </a:endParaRPr>
          </a:p>
        </p:txBody>
      </p:sp>
      <p:sp>
        <p:nvSpPr>
          <p:cNvPr id="10" name="Rectangle 9"/>
          <p:cNvSpPr/>
          <p:nvPr/>
        </p:nvSpPr>
        <p:spPr>
          <a:xfrm>
            <a:off x="1619672" y="2492896"/>
            <a:ext cx="2582758" cy="461665"/>
          </a:xfrm>
          <a:prstGeom prst="rect">
            <a:avLst/>
          </a:prstGeom>
        </p:spPr>
        <p:txBody>
          <a:bodyPr wrap="none">
            <a:spAutoFit/>
          </a:bodyPr>
          <a:lstStyle/>
          <a:p>
            <a:r>
              <a:rPr lang="ar-BH" sz="2400" b="1" dirty="0">
                <a:solidFill>
                  <a:srgbClr val="002060"/>
                </a:solidFill>
                <a:latin typeface="Arial"/>
              </a:rPr>
              <a:t>يجحدُ الجزاء يوم القيامة</a:t>
            </a:r>
            <a:endParaRPr lang="en-US" sz="2400" b="1" dirty="0">
              <a:solidFill>
                <a:srgbClr val="002060"/>
              </a:solidFill>
              <a:latin typeface="Arial"/>
            </a:endParaRPr>
          </a:p>
        </p:txBody>
      </p:sp>
      <p:sp>
        <p:nvSpPr>
          <p:cNvPr id="11" name="Rectangle 10"/>
          <p:cNvSpPr/>
          <p:nvPr/>
        </p:nvSpPr>
        <p:spPr>
          <a:xfrm>
            <a:off x="5822635" y="2996952"/>
            <a:ext cx="1125629" cy="461665"/>
          </a:xfrm>
          <a:prstGeom prst="rect">
            <a:avLst/>
          </a:prstGeom>
        </p:spPr>
        <p:txBody>
          <a:bodyPr wrap="none">
            <a:spAutoFit/>
          </a:bodyPr>
          <a:lstStyle/>
          <a:p>
            <a:r>
              <a:rPr lang="ar-BH" sz="2400" b="1" dirty="0">
                <a:solidFill>
                  <a:srgbClr val="000000"/>
                </a:solidFill>
                <a:latin typeface="Arial"/>
              </a:rPr>
              <a:t>يدعُّ اليتيم</a:t>
            </a:r>
            <a:endParaRPr lang="en-US" sz="2400" b="1" dirty="0">
              <a:solidFill>
                <a:srgbClr val="000000"/>
              </a:solidFill>
              <a:latin typeface="Arial"/>
            </a:endParaRPr>
          </a:p>
        </p:txBody>
      </p:sp>
      <p:sp>
        <p:nvSpPr>
          <p:cNvPr id="12" name="Rectangle 11"/>
          <p:cNvSpPr/>
          <p:nvPr/>
        </p:nvSpPr>
        <p:spPr>
          <a:xfrm>
            <a:off x="2267744" y="2996952"/>
            <a:ext cx="1293944" cy="461665"/>
          </a:xfrm>
          <a:prstGeom prst="rect">
            <a:avLst/>
          </a:prstGeom>
        </p:spPr>
        <p:txBody>
          <a:bodyPr wrap="none">
            <a:spAutoFit/>
          </a:bodyPr>
          <a:lstStyle/>
          <a:p>
            <a:pPr lvl="0" rtl="1" fontAlgn="auto">
              <a:spcBef>
                <a:spcPts val="0"/>
              </a:spcBef>
              <a:spcAft>
                <a:spcPts val="0"/>
              </a:spcAft>
            </a:pPr>
            <a:r>
              <a:rPr lang="ar-BH" sz="2400" b="1" dirty="0">
                <a:solidFill>
                  <a:srgbClr val="002060"/>
                </a:solidFill>
                <a:latin typeface="Arial"/>
              </a:rPr>
              <a:t>يحرمه حقَّه</a:t>
            </a:r>
            <a:endParaRPr lang="en-US" sz="2400" b="1" dirty="0">
              <a:solidFill>
                <a:srgbClr val="002060"/>
              </a:solidFill>
              <a:latin typeface="Arial"/>
            </a:endParaRPr>
          </a:p>
        </p:txBody>
      </p:sp>
      <p:sp>
        <p:nvSpPr>
          <p:cNvPr id="13" name="Rectangle 12"/>
          <p:cNvSpPr/>
          <p:nvPr/>
        </p:nvSpPr>
        <p:spPr>
          <a:xfrm>
            <a:off x="5940152" y="3501008"/>
            <a:ext cx="990976" cy="461665"/>
          </a:xfrm>
          <a:prstGeom prst="rect">
            <a:avLst/>
          </a:prstGeom>
        </p:spPr>
        <p:txBody>
          <a:bodyPr wrap="none">
            <a:spAutoFit/>
          </a:bodyPr>
          <a:lstStyle/>
          <a:p>
            <a:pPr lvl="0" rtl="1" fontAlgn="auto">
              <a:spcBef>
                <a:spcPts val="0"/>
              </a:spcBef>
              <a:spcAft>
                <a:spcPts val="0"/>
              </a:spcAft>
              <a:defRPr/>
            </a:pPr>
            <a:r>
              <a:rPr lang="ar-BH" sz="2400" b="1" dirty="0">
                <a:solidFill>
                  <a:srgbClr val="000000"/>
                </a:solidFill>
                <a:latin typeface="Arial"/>
              </a:rPr>
              <a:t>لا </a:t>
            </a:r>
            <a:r>
              <a:rPr lang="ar-BH" sz="2400" b="1" dirty="0" smtClean="0">
                <a:solidFill>
                  <a:srgbClr val="000000"/>
                </a:solidFill>
                <a:latin typeface="Arial"/>
              </a:rPr>
              <a:t>يَحُضُّ</a:t>
            </a:r>
            <a:endParaRPr lang="en-US" sz="2400" b="1" dirty="0">
              <a:solidFill>
                <a:srgbClr val="000000"/>
              </a:solidFill>
              <a:latin typeface="Arial"/>
            </a:endParaRPr>
          </a:p>
        </p:txBody>
      </p:sp>
      <p:sp>
        <p:nvSpPr>
          <p:cNvPr id="14" name="Rectangle 13"/>
          <p:cNvSpPr/>
          <p:nvPr/>
        </p:nvSpPr>
        <p:spPr>
          <a:xfrm>
            <a:off x="2483525" y="3501008"/>
            <a:ext cx="864339" cy="461665"/>
          </a:xfrm>
          <a:prstGeom prst="rect">
            <a:avLst/>
          </a:prstGeom>
        </p:spPr>
        <p:txBody>
          <a:bodyPr wrap="none">
            <a:spAutoFit/>
          </a:bodyPr>
          <a:lstStyle/>
          <a:p>
            <a:pPr lvl="0" rtl="1" fontAlgn="auto">
              <a:spcBef>
                <a:spcPts val="0"/>
              </a:spcBef>
              <a:spcAft>
                <a:spcPts val="0"/>
              </a:spcAft>
              <a:defRPr/>
            </a:pPr>
            <a:r>
              <a:rPr lang="ar-BH" sz="2400" b="1" dirty="0">
                <a:solidFill>
                  <a:srgbClr val="002060"/>
                </a:solidFill>
                <a:latin typeface="Arial"/>
              </a:rPr>
              <a:t>لا </a:t>
            </a:r>
            <a:r>
              <a:rPr lang="ar-BH" sz="2400" b="1" dirty="0" smtClean="0">
                <a:solidFill>
                  <a:srgbClr val="002060"/>
                </a:solidFill>
                <a:latin typeface="Arial"/>
              </a:rPr>
              <a:t>يَحُثُّ</a:t>
            </a:r>
            <a:endParaRPr lang="en-US" sz="2400" b="1" dirty="0">
              <a:solidFill>
                <a:srgbClr val="002060"/>
              </a:solidFill>
              <a:latin typeface="Arial"/>
            </a:endParaRPr>
          </a:p>
        </p:txBody>
      </p:sp>
      <p:sp>
        <p:nvSpPr>
          <p:cNvPr id="15" name="Rectangle 14"/>
          <p:cNvSpPr/>
          <p:nvPr/>
        </p:nvSpPr>
        <p:spPr>
          <a:xfrm>
            <a:off x="6156176" y="3983998"/>
            <a:ext cx="546945" cy="461665"/>
          </a:xfrm>
          <a:prstGeom prst="rect">
            <a:avLst/>
          </a:prstGeom>
        </p:spPr>
        <p:txBody>
          <a:bodyPr wrap="square">
            <a:spAutoFit/>
          </a:bodyPr>
          <a:lstStyle/>
          <a:p>
            <a:pPr lvl="0" rtl="1" fontAlgn="auto">
              <a:spcBef>
                <a:spcPts val="0"/>
              </a:spcBef>
              <a:spcAft>
                <a:spcPts val="0"/>
              </a:spcAft>
              <a:defRPr/>
            </a:pPr>
            <a:r>
              <a:rPr lang="ar-BH" sz="2400" b="1" dirty="0">
                <a:solidFill>
                  <a:srgbClr val="000000"/>
                </a:solidFill>
                <a:latin typeface="Arial"/>
              </a:rPr>
              <a:t>ويلٌ</a:t>
            </a:r>
            <a:endParaRPr lang="en-US" sz="2400" b="1" dirty="0">
              <a:solidFill>
                <a:srgbClr val="000000"/>
              </a:solidFill>
              <a:latin typeface="Arial"/>
            </a:endParaRPr>
          </a:p>
        </p:txBody>
      </p:sp>
      <p:sp>
        <p:nvSpPr>
          <p:cNvPr id="16" name="Rectangle 15"/>
          <p:cNvSpPr/>
          <p:nvPr/>
        </p:nvSpPr>
        <p:spPr>
          <a:xfrm>
            <a:off x="2166207" y="3933056"/>
            <a:ext cx="1426993" cy="461665"/>
          </a:xfrm>
          <a:prstGeom prst="rect">
            <a:avLst/>
          </a:prstGeom>
        </p:spPr>
        <p:txBody>
          <a:bodyPr wrap="none">
            <a:spAutoFit/>
          </a:bodyPr>
          <a:lstStyle/>
          <a:p>
            <a:pPr lvl="0" rtl="1" fontAlgn="auto">
              <a:spcBef>
                <a:spcPts val="0"/>
              </a:spcBef>
              <a:spcAft>
                <a:spcPts val="0"/>
              </a:spcAft>
              <a:defRPr/>
            </a:pPr>
            <a:r>
              <a:rPr lang="ar-BH" sz="2400" b="1" dirty="0">
                <a:solidFill>
                  <a:srgbClr val="002060"/>
                </a:solidFill>
                <a:latin typeface="Arial"/>
              </a:rPr>
              <a:t>عذابٌ </a:t>
            </a:r>
            <a:r>
              <a:rPr lang="ar-BH" sz="2400" b="1" dirty="0" smtClean="0">
                <a:solidFill>
                  <a:srgbClr val="002060"/>
                </a:solidFill>
                <a:latin typeface="Arial"/>
              </a:rPr>
              <a:t>وهلاك</a:t>
            </a:r>
            <a:endParaRPr lang="en-US" sz="2400" b="1" dirty="0">
              <a:solidFill>
                <a:srgbClr val="002060"/>
              </a:solidFill>
              <a:latin typeface="Arial"/>
            </a:endParaRPr>
          </a:p>
        </p:txBody>
      </p:sp>
      <p:sp>
        <p:nvSpPr>
          <p:cNvPr id="17" name="Rectangle 16"/>
          <p:cNvSpPr/>
          <p:nvPr/>
        </p:nvSpPr>
        <p:spPr>
          <a:xfrm>
            <a:off x="5981460" y="4445663"/>
            <a:ext cx="894796" cy="461665"/>
          </a:xfrm>
          <a:prstGeom prst="rect">
            <a:avLst/>
          </a:prstGeom>
        </p:spPr>
        <p:txBody>
          <a:bodyPr wrap="none">
            <a:spAutoFit/>
          </a:bodyPr>
          <a:lstStyle/>
          <a:p>
            <a:pPr lvl="0" rtl="1" fontAlgn="auto">
              <a:spcBef>
                <a:spcPts val="0"/>
              </a:spcBef>
              <a:spcAft>
                <a:spcPts val="0"/>
              </a:spcAft>
            </a:pPr>
            <a:r>
              <a:rPr lang="ar-BH" sz="2400" b="1" dirty="0">
                <a:solidFill>
                  <a:srgbClr val="000000"/>
                </a:solidFill>
                <a:latin typeface="Arial"/>
              </a:rPr>
              <a:t>ساهون</a:t>
            </a:r>
            <a:endParaRPr lang="en-US" sz="2400" b="1" dirty="0">
              <a:solidFill>
                <a:srgbClr val="000000"/>
              </a:solidFill>
              <a:latin typeface="Arial"/>
            </a:endParaRPr>
          </a:p>
        </p:txBody>
      </p:sp>
      <p:sp>
        <p:nvSpPr>
          <p:cNvPr id="18" name="Rectangle 17"/>
          <p:cNvSpPr/>
          <p:nvPr/>
        </p:nvSpPr>
        <p:spPr>
          <a:xfrm>
            <a:off x="2506437" y="4407495"/>
            <a:ext cx="896399" cy="461665"/>
          </a:xfrm>
          <a:prstGeom prst="rect">
            <a:avLst/>
          </a:prstGeom>
        </p:spPr>
        <p:txBody>
          <a:bodyPr wrap="none">
            <a:spAutoFit/>
          </a:bodyPr>
          <a:lstStyle/>
          <a:p>
            <a:r>
              <a:rPr lang="ar-BH" sz="2400" b="1" dirty="0">
                <a:solidFill>
                  <a:srgbClr val="002060"/>
                </a:solidFill>
                <a:latin typeface="Arial"/>
              </a:rPr>
              <a:t>غافلون</a:t>
            </a:r>
            <a:endParaRPr lang="en-US" dirty="0">
              <a:solidFill>
                <a:srgbClr val="002060"/>
              </a:solidFill>
            </a:endParaRPr>
          </a:p>
        </p:txBody>
      </p:sp>
      <p:sp>
        <p:nvSpPr>
          <p:cNvPr id="19" name="Rectangle 18"/>
          <p:cNvSpPr/>
          <p:nvPr/>
        </p:nvSpPr>
        <p:spPr>
          <a:xfrm>
            <a:off x="5851579" y="4880846"/>
            <a:ext cx="1003800" cy="461665"/>
          </a:xfrm>
          <a:prstGeom prst="rect">
            <a:avLst/>
          </a:prstGeom>
        </p:spPr>
        <p:txBody>
          <a:bodyPr wrap="none">
            <a:spAutoFit/>
          </a:bodyPr>
          <a:lstStyle/>
          <a:p>
            <a:pPr lvl="0" rtl="1" fontAlgn="auto">
              <a:spcBef>
                <a:spcPts val="0"/>
              </a:spcBef>
              <a:spcAft>
                <a:spcPts val="0"/>
              </a:spcAft>
            </a:pPr>
            <a:r>
              <a:rPr lang="ar-BH" sz="2400" b="1" dirty="0">
                <a:solidFill>
                  <a:srgbClr val="000000"/>
                </a:solidFill>
                <a:latin typeface="Arial"/>
              </a:rPr>
              <a:t>يُراءون </a:t>
            </a:r>
            <a:endParaRPr lang="en-US" sz="2400" b="1" dirty="0">
              <a:solidFill>
                <a:srgbClr val="000000"/>
              </a:solidFill>
              <a:latin typeface="Arial"/>
            </a:endParaRPr>
          </a:p>
        </p:txBody>
      </p:sp>
      <p:sp>
        <p:nvSpPr>
          <p:cNvPr id="20" name="Rectangle 19"/>
          <p:cNvSpPr/>
          <p:nvPr/>
        </p:nvSpPr>
        <p:spPr>
          <a:xfrm>
            <a:off x="5878867" y="5377173"/>
            <a:ext cx="997389" cy="461665"/>
          </a:xfrm>
          <a:prstGeom prst="rect">
            <a:avLst/>
          </a:prstGeom>
        </p:spPr>
        <p:txBody>
          <a:bodyPr wrap="none">
            <a:spAutoFit/>
          </a:bodyPr>
          <a:lstStyle/>
          <a:p>
            <a:r>
              <a:rPr lang="ar-BH" sz="2400" b="1" dirty="0">
                <a:solidFill>
                  <a:srgbClr val="000000"/>
                </a:solidFill>
                <a:latin typeface="Arial"/>
              </a:rPr>
              <a:t>الماعون</a:t>
            </a:r>
            <a:endParaRPr lang="en-US" dirty="0"/>
          </a:p>
        </p:txBody>
      </p:sp>
      <p:sp>
        <p:nvSpPr>
          <p:cNvPr id="21" name="Rectangle 20"/>
          <p:cNvSpPr/>
          <p:nvPr/>
        </p:nvSpPr>
        <p:spPr>
          <a:xfrm>
            <a:off x="1115616" y="4911551"/>
            <a:ext cx="3438762" cy="461665"/>
          </a:xfrm>
          <a:prstGeom prst="rect">
            <a:avLst/>
          </a:prstGeom>
        </p:spPr>
        <p:txBody>
          <a:bodyPr wrap="none">
            <a:spAutoFit/>
          </a:bodyPr>
          <a:lstStyle/>
          <a:p>
            <a:pPr lvl="0" rtl="1" fontAlgn="auto">
              <a:spcBef>
                <a:spcPts val="0"/>
              </a:spcBef>
              <a:spcAft>
                <a:spcPts val="0"/>
              </a:spcAft>
            </a:pPr>
            <a:r>
              <a:rPr lang="ar-BH" sz="2400" b="1" dirty="0">
                <a:solidFill>
                  <a:srgbClr val="002060"/>
                </a:solidFill>
                <a:latin typeface="Arial"/>
              </a:rPr>
              <a:t>يتظاهرون امام النَّاس بعمل الخير</a:t>
            </a:r>
            <a:endParaRPr lang="en-US" sz="2400" b="1" dirty="0">
              <a:solidFill>
                <a:srgbClr val="002060"/>
              </a:solidFill>
              <a:latin typeface="Arial"/>
            </a:endParaRPr>
          </a:p>
        </p:txBody>
      </p:sp>
      <p:sp>
        <p:nvSpPr>
          <p:cNvPr id="22" name="Rectangle 21"/>
          <p:cNvSpPr/>
          <p:nvPr/>
        </p:nvSpPr>
        <p:spPr>
          <a:xfrm>
            <a:off x="924006" y="5373216"/>
            <a:ext cx="3805849" cy="461665"/>
          </a:xfrm>
          <a:prstGeom prst="rect">
            <a:avLst/>
          </a:prstGeom>
        </p:spPr>
        <p:txBody>
          <a:bodyPr wrap="none">
            <a:spAutoFit/>
          </a:bodyPr>
          <a:lstStyle/>
          <a:p>
            <a:pPr lvl="0" rtl="1" fontAlgn="auto">
              <a:spcBef>
                <a:spcPts val="0"/>
              </a:spcBef>
              <a:spcAft>
                <a:spcPts val="0"/>
              </a:spcAft>
            </a:pPr>
            <a:r>
              <a:rPr lang="ar-BH" sz="2400" b="1" dirty="0">
                <a:solidFill>
                  <a:srgbClr val="002060"/>
                </a:solidFill>
                <a:latin typeface="Arial"/>
              </a:rPr>
              <a:t>ما يستعيره النَّاس من بعضهم البعض</a:t>
            </a:r>
            <a:endParaRPr lang="en-US" sz="2400" b="1" dirty="0">
              <a:solidFill>
                <a:srgbClr val="002060"/>
              </a:solidFill>
              <a:latin typeface="Arial"/>
            </a:endParaRPr>
          </a:p>
        </p:txBody>
      </p:sp>
    </p:spTree>
    <p:extLst>
      <p:ext uri="{BB962C8B-B14F-4D97-AF65-F5344CB8AC3E}">
        <p14:creationId xmlns:p14="http://schemas.microsoft.com/office/powerpoint/2010/main" val="27750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randombar(horizontal)">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971600" y="6321734"/>
            <a:ext cx="9001000" cy="419634"/>
            <a:chOff x="1187624" y="6309320"/>
            <a:chExt cx="8712968" cy="419634"/>
          </a:xfrm>
        </p:grpSpPr>
        <p:cxnSp>
          <p:nvCxnSpPr>
            <p:cNvPr id="6" name="Straight Connector 5"/>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grpSp>
        <p:nvGrpSpPr>
          <p:cNvPr id="3" name="Group 2"/>
          <p:cNvGrpSpPr/>
          <p:nvPr/>
        </p:nvGrpSpPr>
        <p:grpSpPr>
          <a:xfrm>
            <a:off x="5601564" y="4336290"/>
            <a:ext cx="3335992" cy="1944012"/>
            <a:chOff x="5601564" y="4336290"/>
            <a:chExt cx="3335992" cy="194401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3053" t="36262" r="30294" b="30667"/>
            <a:stretch/>
          </p:blipFill>
          <p:spPr>
            <a:xfrm>
              <a:off x="7740352" y="4728834"/>
              <a:ext cx="1197204" cy="1551468"/>
            </a:xfrm>
            <a:prstGeom prst="rect">
              <a:avLst/>
            </a:prstGeom>
          </p:spPr>
        </p:pic>
        <p:sp>
          <p:nvSpPr>
            <p:cNvPr id="9" name="Oval Callout 8"/>
            <p:cNvSpPr/>
            <p:nvPr/>
          </p:nvSpPr>
          <p:spPr bwMode="auto">
            <a:xfrm>
              <a:off x="5601564" y="4336290"/>
              <a:ext cx="2138788" cy="969695"/>
            </a:xfrm>
            <a:prstGeom prst="wedgeEllipseCallout">
              <a:avLst>
                <a:gd name="adj1" fmla="val 54389"/>
                <a:gd name="adj2" fmla="val 62140"/>
              </a:avLst>
            </a:prstGeom>
            <a:solidFill>
              <a:schemeClr val="bg1">
                <a:lumMod val="60000"/>
                <a:lumOff val="4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601564" y="4393096"/>
              <a:ext cx="2066780"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ar-BH" sz="3200" b="1" dirty="0" smtClean="0">
                  <a:ln/>
                  <a:solidFill>
                    <a:schemeClr val="accent4"/>
                  </a:solidFill>
                </a:rPr>
                <a:t>أقرأ</a:t>
              </a:r>
              <a:r>
                <a:rPr lang="ar-BH" sz="4000" b="1" dirty="0" smtClean="0">
                  <a:ln/>
                  <a:solidFill>
                    <a:schemeClr val="accent4"/>
                  </a:solidFill>
                </a:rPr>
                <a:t> </a:t>
              </a:r>
              <a:r>
                <a:rPr lang="ar-BH" sz="2800" b="1" dirty="0" smtClean="0">
                  <a:ln/>
                  <a:solidFill>
                    <a:schemeClr val="accent4"/>
                  </a:solidFill>
                </a:rPr>
                <a:t>و أفهم</a:t>
              </a:r>
              <a:endParaRPr lang="en-US" sz="2800" b="1" dirty="0">
                <a:ln/>
                <a:solidFill>
                  <a:schemeClr val="accent4"/>
                </a:solidFill>
              </a:endParaRPr>
            </a:p>
          </p:txBody>
        </p:sp>
      </p:grpSp>
      <p:sp>
        <p:nvSpPr>
          <p:cNvPr id="2" name="TextBox 1"/>
          <p:cNvSpPr txBox="1"/>
          <p:nvPr/>
        </p:nvSpPr>
        <p:spPr>
          <a:xfrm>
            <a:off x="683568" y="1685189"/>
            <a:ext cx="7838760" cy="2554545"/>
          </a:xfrm>
          <a:prstGeom prst="rect">
            <a:avLst/>
          </a:prstGeom>
          <a:solidFill>
            <a:srgbClr val="CBF9CC"/>
          </a:solidFill>
        </p:spPr>
        <p:txBody>
          <a:bodyPr wrap="square" rtlCol="0">
            <a:spAutoFit/>
          </a:bodyPr>
          <a:lstStyle/>
          <a:p>
            <a:pPr algn="r"/>
            <a:endParaRPr lang="ar-BH" sz="3200" b="1" dirty="0" smtClean="0"/>
          </a:p>
          <a:p>
            <a:pPr algn="r"/>
            <a:endParaRPr lang="ar-BH" sz="3200" b="1" dirty="0"/>
          </a:p>
          <a:p>
            <a:pPr algn="r"/>
            <a:endParaRPr lang="ar-BH" sz="3200" b="1" dirty="0" smtClean="0"/>
          </a:p>
          <a:p>
            <a:pPr algn="r"/>
            <a:endParaRPr lang="ar-BH" sz="3200" b="1" dirty="0"/>
          </a:p>
          <a:p>
            <a:pPr algn="r"/>
            <a:endParaRPr lang="ar-BH" sz="3200" b="1" dirty="0" smtClean="0"/>
          </a:p>
        </p:txBody>
      </p:sp>
      <p:sp>
        <p:nvSpPr>
          <p:cNvPr id="4" name="TextBox 3"/>
          <p:cNvSpPr txBox="1"/>
          <p:nvPr/>
        </p:nvSpPr>
        <p:spPr>
          <a:xfrm>
            <a:off x="3859959" y="910461"/>
            <a:ext cx="4662369" cy="646331"/>
          </a:xfrm>
          <a:prstGeom prst="rect">
            <a:avLst/>
          </a:prstGeom>
          <a:solidFill>
            <a:srgbClr val="CCECFF"/>
          </a:solidFill>
        </p:spPr>
        <p:txBody>
          <a:bodyPr wrap="square" rtlCol="0">
            <a:spAutoFit/>
          </a:bodyPr>
          <a:lstStyle/>
          <a:p>
            <a:r>
              <a:rPr lang="ar-BH" sz="3600" b="1" dirty="0"/>
              <a:t>المعنى الإجمالي للسورة</a:t>
            </a:r>
            <a:endParaRPr lang="en-US" sz="3600" b="1" dirty="0"/>
          </a:p>
        </p:txBody>
      </p:sp>
      <p:sp>
        <p:nvSpPr>
          <p:cNvPr id="12" name="Rectangle 11"/>
          <p:cNvSpPr/>
          <p:nvPr/>
        </p:nvSpPr>
        <p:spPr>
          <a:xfrm>
            <a:off x="4457341" y="1676384"/>
            <a:ext cx="4083169" cy="584775"/>
          </a:xfrm>
          <a:prstGeom prst="rect">
            <a:avLst/>
          </a:prstGeom>
        </p:spPr>
        <p:txBody>
          <a:bodyPr wrap="none">
            <a:spAutoFit/>
          </a:bodyPr>
          <a:lstStyle/>
          <a:p>
            <a:pPr lvl="0" algn="r"/>
            <a:r>
              <a:rPr lang="ar-BH" sz="3200" b="1" dirty="0">
                <a:solidFill>
                  <a:srgbClr val="000000"/>
                </a:solidFill>
              </a:rPr>
              <a:t>1- المسلمُ يؤمنُ بيومِ القيامةِ.</a:t>
            </a:r>
          </a:p>
        </p:txBody>
      </p:sp>
      <p:sp>
        <p:nvSpPr>
          <p:cNvPr id="13" name="Rectangle 12"/>
          <p:cNvSpPr/>
          <p:nvPr/>
        </p:nvSpPr>
        <p:spPr>
          <a:xfrm>
            <a:off x="5516377" y="2163542"/>
            <a:ext cx="3005951" cy="584775"/>
          </a:xfrm>
          <a:prstGeom prst="rect">
            <a:avLst/>
          </a:prstGeom>
        </p:spPr>
        <p:txBody>
          <a:bodyPr wrap="none">
            <a:spAutoFit/>
          </a:bodyPr>
          <a:lstStyle/>
          <a:p>
            <a:pPr lvl="0" algn="r"/>
            <a:r>
              <a:rPr lang="ar-BH" sz="3200" b="1" dirty="0">
                <a:solidFill>
                  <a:srgbClr val="000000"/>
                </a:solidFill>
              </a:rPr>
              <a:t>2- </a:t>
            </a:r>
            <a:r>
              <a:rPr lang="ar-BH" sz="3200" b="1" dirty="0" smtClean="0">
                <a:solidFill>
                  <a:srgbClr val="000000"/>
                </a:solidFill>
              </a:rPr>
              <a:t>يعطفُ </a:t>
            </a:r>
            <a:r>
              <a:rPr lang="ar-BH" sz="3200" b="1" dirty="0">
                <a:solidFill>
                  <a:srgbClr val="000000"/>
                </a:solidFill>
              </a:rPr>
              <a:t>على اليتيم.</a:t>
            </a:r>
          </a:p>
        </p:txBody>
      </p:sp>
      <p:sp>
        <p:nvSpPr>
          <p:cNvPr id="14" name="Rectangle 13"/>
          <p:cNvSpPr/>
          <p:nvPr/>
        </p:nvSpPr>
        <p:spPr>
          <a:xfrm>
            <a:off x="4755603" y="2682582"/>
            <a:ext cx="3756156" cy="584775"/>
          </a:xfrm>
          <a:prstGeom prst="rect">
            <a:avLst/>
          </a:prstGeom>
        </p:spPr>
        <p:txBody>
          <a:bodyPr wrap="none">
            <a:spAutoFit/>
          </a:bodyPr>
          <a:lstStyle/>
          <a:p>
            <a:pPr lvl="0" algn="r"/>
            <a:r>
              <a:rPr lang="ar-BH" sz="3200" b="1" dirty="0" smtClean="0">
                <a:solidFill>
                  <a:srgbClr val="000000"/>
                </a:solidFill>
              </a:rPr>
              <a:t>3- </a:t>
            </a:r>
            <a:r>
              <a:rPr lang="ar-BH" sz="3200" b="1" dirty="0">
                <a:solidFill>
                  <a:srgbClr val="000000"/>
                </a:solidFill>
              </a:rPr>
              <a:t>يُطعمُ الفقيرَ </a:t>
            </a:r>
            <a:r>
              <a:rPr lang="ar-BH" sz="3200" b="1" dirty="0" smtClean="0">
                <a:solidFill>
                  <a:srgbClr val="000000"/>
                </a:solidFill>
              </a:rPr>
              <a:t>والمسكينَ</a:t>
            </a:r>
            <a:r>
              <a:rPr lang="ar-BH" sz="3200" b="1" dirty="0">
                <a:solidFill>
                  <a:srgbClr val="000000"/>
                </a:solidFill>
              </a:rPr>
              <a:t>.</a:t>
            </a:r>
          </a:p>
        </p:txBody>
      </p:sp>
      <p:sp>
        <p:nvSpPr>
          <p:cNvPr id="15" name="Rectangle 14"/>
          <p:cNvSpPr/>
          <p:nvPr/>
        </p:nvSpPr>
        <p:spPr>
          <a:xfrm>
            <a:off x="1188027" y="3132257"/>
            <a:ext cx="7344413" cy="584775"/>
          </a:xfrm>
          <a:prstGeom prst="rect">
            <a:avLst/>
          </a:prstGeom>
        </p:spPr>
        <p:txBody>
          <a:bodyPr wrap="square">
            <a:spAutoFit/>
          </a:bodyPr>
          <a:lstStyle/>
          <a:p>
            <a:pPr lvl="0" algn="r"/>
            <a:r>
              <a:rPr lang="ar-BH" sz="3200" b="1" dirty="0" smtClean="0">
                <a:solidFill>
                  <a:srgbClr val="000000"/>
                </a:solidFill>
              </a:rPr>
              <a:t>4- </a:t>
            </a:r>
            <a:r>
              <a:rPr lang="ar-BH" sz="3200" b="1" dirty="0">
                <a:solidFill>
                  <a:srgbClr val="000000"/>
                </a:solidFill>
              </a:rPr>
              <a:t>يُصلي للهِ </a:t>
            </a:r>
            <a:r>
              <a:rPr lang="ar-BH" sz="3200" b="1" dirty="0" smtClean="0">
                <a:solidFill>
                  <a:srgbClr val="000000"/>
                </a:solidFill>
              </a:rPr>
              <a:t>تعالى، </a:t>
            </a:r>
            <a:r>
              <a:rPr lang="ar-BH" sz="3200" b="1" dirty="0">
                <a:solidFill>
                  <a:srgbClr val="000000"/>
                </a:solidFill>
              </a:rPr>
              <a:t>ولا ينسى أداءَ الصلاةِ في </a:t>
            </a:r>
            <a:r>
              <a:rPr lang="ar-BH" sz="3200" b="1" dirty="0" smtClean="0">
                <a:solidFill>
                  <a:srgbClr val="000000"/>
                </a:solidFill>
              </a:rPr>
              <a:t>وقتِها.</a:t>
            </a:r>
            <a:endParaRPr lang="ar-BH" sz="3200" b="1" dirty="0">
              <a:solidFill>
                <a:srgbClr val="000000"/>
              </a:solidFill>
            </a:endParaRPr>
          </a:p>
        </p:txBody>
      </p:sp>
      <p:sp>
        <p:nvSpPr>
          <p:cNvPr id="16" name="Rectangle 15"/>
          <p:cNvSpPr/>
          <p:nvPr/>
        </p:nvSpPr>
        <p:spPr>
          <a:xfrm>
            <a:off x="1574064" y="3595954"/>
            <a:ext cx="6948264" cy="584775"/>
          </a:xfrm>
          <a:prstGeom prst="rect">
            <a:avLst/>
          </a:prstGeom>
        </p:spPr>
        <p:txBody>
          <a:bodyPr wrap="square">
            <a:spAutoFit/>
          </a:bodyPr>
          <a:lstStyle/>
          <a:p>
            <a:pPr lvl="0" algn="r"/>
            <a:r>
              <a:rPr lang="ar-BH" sz="3200" b="1" dirty="0">
                <a:solidFill>
                  <a:srgbClr val="000000"/>
                </a:solidFill>
              </a:rPr>
              <a:t>5- إذا طلبَ أحدٌ منهُ </a:t>
            </a:r>
            <a:r>
              <a:rPr lang="ar-BH" sz="3200" b="1" dirty="0" smtClean="0">
                <a:solidFill>
                  <a:srgbClr val="000000"/>
                </a:solidFill>
              </a:rPr>
              <a:t>شيئًا </a:t>
            </a:r>
            <a:r>
              <a:rPr lang="ar-BH" sz="3200" b="1" dirty="0">
                <a:solidFill>
                  <a:srgbClr val="000000"/>
                </a:solidFill>
              </a:rPr>
              <a:t>للانتفاعِ بهِ أعارهُ إيّاهُ.</a:t>
            </a:r>
          </a:p>
        </p:txBody>
      </p:sp>
    </p:spTree>
    <p:extLst>
      <p:ext uri="{BB962C8B-B14F-4D97-AF65-F5344CB8AC3E}">
        <p14:creationId xmlns:p14="http://schemas.microsoft.com/office/powerpoint/2010/main" val="6623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strVal val="#ppt_w*0.70"/>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253002"/>
              </p:ext>
            </p:extLst>
          </p:nvPr>
        </p:nvGraphicFramePr>
        <p:xfrm>
          <a:off x="5868144" y="1916832"/>
          <a:ext cx="2783632" cy="3672410"/>
        </p:xfrm>
        <a:graphic>
          <a:graphicData uri="http://schemas.openxmlformats.org/drawingml/2006/table">
            <a:tbl>
              <a:tblPr firstRow="1" bandRow="1">
                <a:tableStyleId>{5DA37D80-6434-44D0-A028-1B22A696006F}</a:tableStyleId>
              </a:tblPr>
              <a:tblGrid>
                <a:gridCol w="2783632">
                  <a:extLst>
                    <a:ext uri="{9D8B030D-6E8A-4147-A177-3AD203B41FA5}">
                      <a16:colId xmlns:a16="http://schemas.microsoft.com/office/drawing/2014/main" val="3400287440"/>
                    </a:ext>
                  </a:extLst>
                </a:gridCol>
              </a:tblGrid>
              <a:tr h="734482">
                <a:tc>
                  <a:txBody>
                    <a:bodyPr/>
                    <a:lstStyle/>
                    <a:p>
                      <a:pPr algn="ctr"/>
                      <a:r>
                        <a:rPr lang="ar-BH" sz="2800" dirty="0" smtClean="0"/>
                        <a:t>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701188395"/>
                  </a:ext>
                </a:extLst>
              </a:tr>
              <a:tr h="734482">
                <a:tc>
                  <a:txBody>
                    <a:bodyPr/>
                    <a:lstStyle/>
                    <a:p>
                      <a:pPr algn="ctr"/>
                      <a:r>
                        <a:rPr lang="ar-BH" sz="3200" dirty="0" smtClean="0"/>
                        <a:t>المسلمُ يؤمنُ بيومِ </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4707"/>
                  </a:ext>
                </a:extLst>
              </a:tr>
              <a:tr h="734482">
                <a:tc>
                  <a:txBody>
                    <a:bodyPr/>
                    <a:lstStyle/>
                    <a:p>
                      <a:pPr algn="ctr"/>
                      <a:r>
                        <a:rPr kumimoji="0" lang="ar-BH" sz="3200" u="none" strike="noStrike" kern="1200" cap="none" spc="0" normalizeH="0" baseline="0" noProof="0" dirty="0" smtClean="0">
                          <a:ln>
                            <a:noFill/>
                          </a:ln>
                          <a:effectLst/>
                          <a:uLnTx/>
                          <a:uFillTx/>
                        </a:rPr>
                        <a:t>المسلمُ يعطفُ على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519354"/>
                  </a:ext>
                </a:extLst>
              </a:tr>
              <a:tr h="734482">
                <a:tc>
                  <a:txBody>
                    <a:bodyPr/>
                    <a:lstStyle/>
                    <a:p>
                      <a:pPr algn="ctr"/>
                      <a:r>
                        <a:rPr kumimoji="0" lang="ar-BH" sz="3200" u="none" strike="noStrike" kern="1200" cap="none" spc="0" normalizeH="0" baseline="0" noProof="0" dirty="0" smtClean="0">
                          <a:ln>
                            <a:noFill/>
                          </a:ln>
                          <a:effectLst/>
                          <a:uLnTx/>
                          <a:uFillTx/>
                        </a:rPr>
                        <a:t>المسلمُ يُطعِمُ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864461"/>
                  </a:ext>
                </a:extLst>
              </a:tr>
              <a:tr h="734482">
                <a:tc>
                  <a:txBody>
                    <a:bodyPr/>
                    <a:lstStyle/>
                    <a:p>
                      <a:pPr algn="ctr"/>
                      <a:r>
                        <a:rPr kumimoji="0" lang="ar-BH" sz="3200" u="none" strike="noStrike" kern="1200" cap="none" spc="0" normalizeH="0" baseline="0" noProof="0" dirty="0" smtClean="0">
                          <a:ln>
                            <a:noFill/>
                          </a:ln>
                          <a:effectLst/>
                          <a:uLnTx/>
                          <a:uFillTx/>
                        </a:rPr>
                        <a:t>المسلمُ يُصلّي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052958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72737721"/>
              </p:ext>
            </p:extLst>
          </p:nvPr>
        </p:nvGraphicFramePr>
        <p:xfrm>
          <a:off x="1043608" y="1916832"/>
          <a:ext cx="2783632" cy="3791368"/>
        </p:xfrm>
        <a:graphic>
          <a:graphicData uri="http://schemas.openxmlformats.org/drawingml/2006/table">
            <a:tbl>
              <a:tblPr firstRow="1" bandRow="1">
                <a:tableStyleId>{E8B1032C-EA38-4F05-BA0D-38AFFFC7BED3}</a:tableStyleId>
              </a:tblPr>
              <a:tblGrid>
                <a:gridCol w="2783632">
                  <a:extLst>
                    <a:ext uri="{9D8B030D-6E8A-4147-A177-3AD203B41FA5}">
                      <a16:colId xmlns:a16="http://schemas.microsoft.com/office/drawing/2014/main" val="3400287440"/>
                    </a:ext>
                  </a:extLst>
                </a:gridCol>
              </a:tblGrid>
              <a:tr h="734482">
                <a:tc>
                  <a:txBody>
                    <a:bodyPr/>
                    <a:lstStyle/>
                    <a:p>
                      <a:pPr algn="ctr"/>
                      <a:r>
                        <a:rPr lang="ar-BH" sz="2800" dirty="0" smtClean="0"/>
                        <a:t>2</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701188395"/>
                  </a:ext>
                </a:extLst>
              </a:tr>
              <a:tr h="734482">
                <a:tc>
                  <a:txBody>
                    <a:bodyPr/>
                    <a:lstStyle/>
                    <a:p>
                      <a:pPr algn="ctr"/>
                      <a:r>
                        <a:rPr lang="ar-BH" sz="3200" dirty="0" smtClean="0"/>
                        <a:t>اليتيمِ</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4707"/>
                  </a:ext>
                </a:extLst>
              </a:tr>
              <a:tr h="734482">
                <a:tc>
                  <a:txBody>
                    <a:bodyPr/>
                    <a:lstStyle/>
                    <a:p>
                      <a:pPr algn="ctr"/>
                      <a:r>
                        <a:rPr kumimoji="0" lang="ar-BH" sz="3200" u="none" strike="noStrike" kern="1200" cap="none" spc="0" normalizeH="0" baseline="0" noProof="0" dirty="0" smtClean="0">
                          <a:ln>
                            <a:noFill/>
                          </a:ln>
                          <a:effectLst/>
                          <a:uLnTx/>
                          <a:uFillTx/>
                        </a:rPr>
                        <a:t>المسكين</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519354"/>
                  </a:ext>
                </a:extLst>
              </a:tr>
              <a:tr h="734482">
                <a:tc>
                  <a:txBody>
                    <a:bodyPr/>
                    <a:lstStyle/>
                    <a:p>
                      <a:pPr algn="ctr"/>
                      <a:r>
                        <a:rPr kumimoji="0" lang="ar-BH" sz="3200" u="none" strike="noStrike" kern="1200" cap="none" spc="0" normalizeH="0" baseline="0" noProof="0" dirty="0" smtClean="0">
                          <a:ln>
                            <a:noFill/>
                          </a:ln>
                          <a:effectLst/>
                          <a:uLnTx/>
                          <a:uFillTx/>
                        </a:rPr>
                        <a:t>للهِ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864461"/>
                  </a:ext>
                </a:extLst>
              </a:tr>
              <a:tr h="734482">
                <a:tc>
                  <a:txBody>
                    <a:bodyPr/>
                    <a:lstStyle/>
                    <a:p>
                      <a:pPr algn="ctr"/>
                      <a:r>
                        <a:rPr kumimoji="0" lang="ar-BH" sz="3200" u="none" strike="noStrike" kern="1200" cap="none" spc="0" normalizeH="0" baseline="0" noProof="0" dirty="0" smtClean="0">
                          <a:ln>
                            <a:noFill/>
                          </a:ln>
                          <a:effectLst/>
                          <a:uLnTx/>
                          <a:uFillTx/>
                        </a:rPr>
                        <a:t>القيامة</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0529589"/>
                  </a:ext>
                </a:extLst>
              </a:tr>
            </a:tbl>
          </a:graphicData>
        </a:graphic>
      </p:graphicFrame>
      <p:sp>
        <p:nvSpPr>
          <p:cNvPr id="6" name="TextBox 5"/>
          <p:cNvSpPr txBox="1"/>
          <p:nvPr/>
        </p:nvSpPr>
        <p:spPr>
          <a:xfrm>
            <a:off x="671228" y="962222"/>
            <a:ext cx="8352928" cy="523220"/>
          </a:xfrm>
          <a:prstGeom prst="rect">
            <a:avLst/>
          </a:prstGeom>
          <a:solidFill>
            <a:srgbClr val="CCECFF"/>
          </a:solidFill>
        </p:spPr>
        <p:txBody>
          <a:bodyPr wrap="square" rtlCol="0">
            <a:spAutoFit/>
          </a:bodyPr>
          <a:lstStyle/>
          <a:p>
            <a:r>
              <a:rPr lang="ar-BH" sz="2800" b="1" dirty="0" smtClean="0"/>
              <a:t>أَصِلُ كلَّ عبارة في المجموعة الأولى بما يناسبها في المجموعة الثانية:</a:t>
            </a:r>
            <a:endParaRPr lang="en-US" sz="2800" b="1" dirty="0"/>
          </a:p>
        </p:txBody>
      </p:sp>
      <p:grpSp>
        <p:nvGrpSpPr>
          <p:cNvPr id="7" name="Group 6"/>
          <p:cNvGrpSpPr/>
          <p:nvPr/>
        </p:nvGrpSpPr>
        <p:grpSpPr>
          <a:xfrm>
            <a:off x="1259632" y="6309320"/>
            <a:ext cx="8712968" cy="419634"/>
            <a:chOff x="1187624" y="6309320"/>
            <a:chExt cx="8712968" cy="419634"/>
          </a:xfrm>
        </p:grpSpPr>
        <p:cxnSp>
          <p:nvCxnSpPr>
            <p:cNvPr id="8" name="Straight Connector 7"/>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cxnSp>
        <p:nvCxnSpPr>
          <p:cNvPr id="5" name="Straight Arrow Connector 4"/>
          <p:cNvCxnSpPr/>
          <p:nvPr/>
        </p:nvCxnSpPr>
        <p:spPr bwMode="auto">
          <a:xfrm flipH="1">
            <a:off x="3827240" y="2996952"/>
            <a:ext cx="2040904" cy="2304256"/>
          </a:xfrm>
          <a:prstGeom prst="straightConnector1">
            <a:avLst/>
          </a:prstGeom>
          <a:ln w="76200">
            <a:solidFill>
              <a:srgbClr val="7030A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3" idx="1"/>
          </p:cNvCxnSpPr>
          <p:nvPr/>
        </p:nvCxnSpPr>
        <p:spPr bwMode="auto">
          <a:xfrm flipH="1" flipV="1">
            <a:off x="3827240" y="2996954"/>
            <a:ext cx="2040904" cy="756083"/>
          </a:xfrm>
          <a:prstGeom prst="straightConnector1">
            <a:avLst/>
          </a:prstGeom>
          <a:ln w="76200">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endCxn id="4" idx="3"/>
          </p:cNvCxnSpPr>
          <p:nvPr/>
        </p:nvCxnSpPr>
        <p:spPr bwMode="auto">
          <a:xfrm flipH="1" flipV="1">
            <a:off x="3827240" y="3812516"/>
            <a:ext cx="2040904" cy="649652"/>
          </a:xfrm>
          <a:prstGeom prst="straightConnector1">
            <a:avLst/>
          </a:prstGeom>
          <a:ln w="76200">
            <a:solidFill>
              <a:srgbClr val="00B050"/>
            </a:solid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bwMode="auto">
          <a:xfrm flipH="1" flipV="1">
            <a:off x="3827240" y="4616342"/>
            <a:ext cx="2040904" cy="649652"/>
          </a:xfrm>
          <a:prstGeom prst="straightConnector1">
            <a:avLst/>
          </a:prstGeom>
          <a:ln w="76200">
            <a:solidFill>
              <a:srgbClr val="0070C0"/>
            </a:solidFill>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89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67544" y="692696"/>
            <a:ext cx="8352928" cy="523220"/>
          </a:xfrm>
          <a:prstGeom prst="rect">
            <a:avLst/>
          </a:prstGeom>
          <a:solidFill>
            <a:srgbClr val="CCECFF"/>
          </a:solidFill>
        </p:spPr>
        <p:txBody>
          <a:bodyPr wrap="square" rtlCol="0">
            <a:spAutoFit/>
          </a:bodyPr>
          <a:lstStyle/>
          <a:p>
            <a:r>
              <a:rPr lang="ar-BH" sz="2800" b="1" dirty="0" smtClean="0"/>
              <a:t>أَختارُ الكلمات المناسبة مما يأتي لأمل</a:t>
            </a:r>
            <a:r>
              <a:rPr lang="ar-SA" sz="2800" b="1" dirty="0" smtClean="0"/>
              <a:t>أ</a:t>
            </a:r>
            <a:r>
              <a:rPr lang="ar-BH" sz="2800" b="1" dirty="0" smtClean="0"/>
              <a:t> الفراغات:</a:t>
            </a:r>
            <a:endParaRPr lang="en-US" sz="2800" b="1" dirty="0"/>
          </a:p>
        </p:txBody>
      </p:sp>
      <p:grpSp>
        <p:nvGrpSpPr>
          <p:cNvPr id="7" name="Group 6"/>
          <p:cNvGrpSpPr/>
          <p:nvPr/>
        </p:nvGrpSpPr>
        <p:grpSpPr>
          <a:xfrm>
            <a:off x="1259632" y="6309320"/>
            <a:ext cx="8712968" cy="419634"/>
            <a:chOff x="1187624" y="6309320"/>
            <a:chExt cx="8712968" cy="419634"/>
          </a:xfrm>
        </p:grpSpPr>
        <p:cxnSp>
          <p:nvCxnSpPr>
            <p:cNvPr id="8" name="Straight Connector 7"/>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
        <p:nvSpPr>
          <p:cNvPr id="2" name="Rectangle 1"/>
          <p:cNvSpPr/>
          <p:nvPr/>
        </p:nvSpPr>
        <p:spPr>
          <a:xfrm>
            <a:off x="878186" y="2514139"/>
            <a:ext cx="7531643" cy="3462486"/>
          </a:xfrm>
          <a:prstGeom prst="rect">
            <a:avLst/>
          </a:prstGeom>
          <a:ln w="38100">
            <a:solidFill>
              <a:schemeClr val="tx1"/>
            </a:solidFill>
          </a:ln>
        </p:spPr>
        <p:txBody>
          <a:bodyPr wrap="square">
            <a:spAutoFit/>
          </a:bodyPr>
          <a:lstStyle/>
          <a:p>
            <a:pPr lvl="0">
              <a:lnSpc>
                <a:spcPct val="150000"/>
              </a:lnSpc>
            </a:pPr>
            <a:endParaRPr lang="ar-BH" sz="500" b="1" dirty="0" smtClean="0">
              <a:solidFill>
                <a:srgbClr val="000000"/>
              </a:solidFill>
            </a:endParaRPr>
          </a:p>
          <a:p>
            <a:pPr lvl="0">
              <a:lnSpc>
                <a:spcPct val="150000"/>
              </a:lnSpc>
            </a:pPr>
            <a:r>
              <a:rPr lang="ar-BH" sz="3400" b="1" dirty="0" smtClean="0">
                <a:solidFill>
                  <a:srgbClr val="000000"/>
                </a:solidFill>
              </a:rPr>
              <a:t>أَرَأَيْتَ </a:t>
            </a:r>
            <a:r>
              <a:rPr lang="ar-BH" sz="3400" b="1" dirty="0">
                <a:solidFill>
                  <a:srgbClr val="000000"/>
                </a:solidFill>
              </a:rPr>
              <a:t>الَّذِي يُكَذِّبُ </a:t>
            </a:r>
            <a:r>
              <a:rPr lang="ar-BH" sz="3400" b="1" dirty="0" smtClean="0">
                <a:solidFill>
                  <a:srgbClr val="000000"/>
                </a:solidFill>
              </a:rPr>
              <a:t>...... </a:t>
            </a:r>
            <a:r>
              <a:rPr lang="ar-BH" sz="3400" b="1" dirty="0">
                <a:solidFill>
                  <a:srgbClr val="000000"/>
                </a:solidFill>
              </a:rPr>
              <a:t>(1) فَذَلِكَ الَّذِي يَدُعُّ </a:t>
            </a:r>
            <a:r>
              <a:rPr lang="ar-BH" sz="3400" b="1" dirty="0" smtClean="0">
                <a:solidFill>
                  <a:srgbClr val="000000"/>
                </a:solidFill>
              </a:rPr>
              <a:t>........(</a:t>
            </a:r>
            <a:r>
              <a:rPr lang="ar-BH" sz="3400" b="1" dirty="0">
                <a:solidFill>
                  <a:srgbClr val="000000"/>
                </a:solidFill>
              </a:rPr>
              <a:t>2) وَلَا يَحُضُّ عَلَى طَعَامِ </a:t>
            </a:r>
            <a:r>
              <a:rPr lang="ar-BH" sz="3400" b="1" dirty="0" smtClean="0">
                <a:solidFill>
                  <a:srgbClr val="000000"/>
                </a:solidFill>
              </a:rPr>
              <a:t>......... </a:t>
            </a:r>
            <a:r>
              <a:rPr lang="ar-BH" sz="3400" b="1" dirty="0">
                <a:solidFill>
                  <a:srgbClr val="000000"/>
                </a:solidFill>
              </a:rPr>
              <a:t>(3) فَوَيْلٌ </a:t>
            </a:r>
            <a:r>
              <a:rPr lang="ar-BH" sz="3400" b="1" dirty="0" smtClean="0">
                <a:solidFill>
                  <a:srgbClr val="000000"/>
                </a:solidFill>
              </a:rPr>
              <a:t>........... </a:t>
            </a:r>
            <a:r>
              <a:rPr lang="ar-BH" sz="3400" b="1" dirty="0">
                <a:solidFill>
                  <a:srgbClr val="000000"/>
                </a:solidFill>
              </a:rPr>
              <a:t>(4) الَّذِينَ هُمْ عَنْ صَلَاتِهِمْ </a:t>
            </a:r>
            <a:r>
              <a:rPr lang="ar-BH" sz="3400" b="1" dirty="0" smtClean="0">
                <a:solidFill>
                  <a:srgbClr val="000000"/>
                </a:solidFill>
              </a:rPr>
              <a:t>........ </a:t>
            </a:r>
            <a:r>
              <a:rPr lang="ar-BH" sz="3400" b="1" dirty="0">
                <a:solidFill>
                  <a:srgbClr val="000000"/>
                </a:solidFill>
              </a:rPr>
              <a:t>(5) الَّذِينَ هُمْ </a:t>
            </a:r>
            <a:r>
              <a:rPr lang="ar-BH" sz="3400" b="1" dirty="0" smtClean="0">
                <a:solidFill>
                  <a:srgbClr val="000000"/>
                </a:solidFill>
              </a:rPr>
              <a:t>......... </a:t>
            </a:r>
            <a:r>
              <a:rPr lang="ar-BH" sz="3400" b="1" dirty="0">
                <a:solidFill>
                  <a:srgbClr val="000000"/>
                </a:solidFill>
              </a:rPr>
              <a:t>(6) وَيَمْنَعُونَ </a:t>
            </a:r>
            <a:r>
              <a:rPr lang="ar-BH" sz="3400" b="1" dirty="0" smtClean="0">
                <a:solidFill>
                  <a:srgbClr val="000000"/>
                </a:solidFill>
              </a:rPr>
              <a:t>.......... </a:t>
            </a:r>
            <a:r>
              <a:rPr lang="ar-BH" sz="3400" b="1" dirty="0">
                <a:solidFill>
                  <a:srgbClr val="000000"/>
                </a:solidFill>
              </a:rPr>
              <a:t>(7) </a:t>
            </a:r>
            <a:endParaRPr lang="ar-BH" sz="3400" b="1" dirty="0" smtClean="0">
              <a:solidFill>
                <a:srgbClr val="000000"/>
              </a:solidFill>
            </a:endParaRPr>
          </a:p>
          <a:p>
            <a:pPr lvl="0">
              <a:lnSpc>
                <a:spcPct val="150000"/>
              </a:lnSpc>
            </a:pPr>
            <a:endParaRPr lang="ar-BH" sz="500" b="1" dirty="0">
              <a:solidFill>
                <a:srgbClr val="000000"/>
              </a:solidFill>
            </a:endParaRPr>
          </a:p>
        </p:txBody>
      </p:sp>
      <p:sp>
        <p:nvSpPr>
          <p:cNvPr id="5" name="TextBox 4"/>
          <p:cNvSpPr txBox="1"/>
          <p:nvPr/>
        </p:nvSpPr>
        <p:spPr>
          <a:xfrm>
            <a:off x="611560" y="1412776"/>
            <a:ext cx="887093" cy="523220"/>
          </a:xfrm>
          <a:prstGeom prst="rect">
            <a:avLst/>
          </a:prstGeom>
          <a:solidFill>
            <a:srgbClr val="B4F385"/>
          </a:solidFill>
        </p:spPr>
        <p:txBody>
          <a:bodyPr wrap="square" rtlCol="0">
            <a:spAutoFit/>
          </a:bodyPr>
          <a:lstStyle/>
          <a:p>
            <a:r>
              <a:rPr lang="ar-BH" sz="2800" b="1" dirty="0" smtClean="0">
                <a:solidFill>
                  <a:srgbClr val="000000"/>
                </a:solidFill>
              </a:rPr>
              <a:t>بالدّينِ</a:t>
            </a:r>
            <a:endParaRPr lang="en-US" dirty="0"/>
          </a:p>
        </p:txBody>
      </p:sp>
      <p:sp>
        <p:nvSpPr>
          <p:cNvPr id="12" name="Rectangle 11"/>
          <p:cNvSpPr/>
          <p:nvPr/>
        </p:nvSpPr>
        <p:spPr>
          <a:xfrm>
            <a:off x="6752963" y="1425517"/>
            <a:ext cx="771365" cy="523220"/>
          </a:xfrm>
          <a:prstGeom prst="rect">
            <a:avLst/>
          </a:prstGeom>
          <a:solidFill>
            <a:srgbClr val="B4F385"/>
          </a:solidFill>
        </p:spPr>
        <p:txBody>
          <a:bodyPr wrap="none">
            <a:spAutoFit/>
          </a:bodyPr>
          <a:lstStyle/>
          <a:p>
            <a:r>
              <a:rPr lang="ar-BH" sz="2800" b="1" dirty="0">
                <a:solidFill>
                  <a:srgbClr val="000000"/>
                </a:solidFill>
              </a:rPr>
              <a:t>الْيَتِيمَ</a:t>
            </a:r>
            <a:endParaRPr lang="en-US" dirty="0"/>
          </a:p>
        </p:txBody>
      </p:sp>
      <p:sp>
        <p:nvSpPr>
          <p:cNvPr id="13" name="Rectangle 12"/>
          <p:cNvSpPr/>
          <p:nvPr/>
        </p:nvSpPr>
        <p:spPr>
          <a:xfrm>
            <a:off x="1619672" y="1429501"/>
            <a:ext cx="1316808" cy="523220"/>
          </a:xfrm>
          <a:prstGeom prst="rect">
            <a:avLst/>
          </a:prstGeom>
          <a:solidFill>
            <a:srgbClr val="B4F385"/>
          </a:solidFill>
        </p:spPr>
        <p:txBody>
          <a:bodyPr wrap="square">
            <a:spAutoFit/>
          </a:bodyPr>
          <a:lstStyle/>
          <a:p>
            <a:r>
              <a:rPr lang="ar-BH" sz="2800" b="1" dirty="0" smtClean="0">
                <a:solidFill>
                  <a:srgbClr val="000000"/>
                </a:solidFill>
              </a:rPr>
              <a:t>الْمِسْكِينِ</a:t>
            </a:r>
            <a:endParaRPr lang="en-US" dirty="0"/>
          </a:p>
        </p:txBody>
      </p:sp>
      <p:sp>
        <p:nvSpPr>
          <p:cNvPr id="14" name="Rectangle 13"/>
          <p:cNvSpPr/>
          <p:nvPr/>
        </p:nvSpPr>
        <p:spPr>
          <a:xfrm>
            <a:off x="7668344" y="1412776"/>
            <a:ext cx="1157689" cy="523220"/>
          </a:xfrm>
          <a:prstGeom prst="rect">
            <a:avLst/>
          </a:prstGeom>
          <a:solidFill>
            <a:srgbClr val="B4F385"/>
          </a:solidFill>
        </p:spPr>
        <p:txBody>
          <a:bodyPr wrap="none">
            <a:spAutoFit/>
          </a:bodyPr>
          <a:lstStyle/>
          <a:p>
            <a:r>
              <a:rPr lang="ar-BH" sz="2800" b="1" dirty="0">
                <a:solidFill>
                  <a:srgbClr val="000000"/>
                </a:solidFill>
              </a:rPr>
              <a:t>الْمَاعُونَ</a:t>
            </a:r>
            <a:endParaRPr lang="en-US" dirty="0"/>
          </a:p>
        </p:txBody>
      </p:sp>
      <p:sp>
        <p:nvSpPr>
          <p:cNvPr id="17" name="Rectangle 16"/>
          <p:cNvSpPr/>
          <p:nvPr/>
        </p:nvSpPr>
        <p:spPr>
          <a:xfrm>
            <a:off x="3128137" y="1412776"/>
            <a:ext cx="1011815" cy="523220"/>
          </a:xfrm>
          <a:prstGeom prst="rect">
            <a:avLst/>
          </a:prstGeom>
          <a:solidFill>
            <a:srgbClr val="B4F385"/>
          </a:solidFill>
        </p:spPr>
        <p:txBody>
          <a:bodyPr wrap="none">
            <a:spAutoFit/>
          </a:bodyPr>
          <a:lstStyle/>
          <a:p>
            <a:r>
              <a:rPr lang="ar-BH" sz="2800" b="1" dirty="0" smtClean="0">
                <a:solidFill>
                  <a:srgbClr val="000000"/>
                </a:solidFill>
              </a:rPr>
              <a:t>سَاهُونَ</a:t>
            </a:r>
            <a:endParaRPr lang="en-US" dirty="0"/>
          </a:p>
        </p:txBody>
      </p:sp>
      <p:sp>
        <p:nvSpPr>
          <p:cNvPr id="18" name="Rectangle 17"/>
          <p:cNvSpPr/>
          <p:nvPr/>
        </p:nvSpPr>
        <p:spPr>
          <a:xfrm>
            <a:off x="4251410" y="1412776"/>
            <a:ext cx="1040670" cy="523220"/>
          </a:xfrm>
          <a:prstGeom prst="rect">
            <a:avLst/>
          </a:prstGeom>
          <a:solidFill>
            <a:srgbClr val="B4F385"/>
          </a:solidFill>
        </p:spPr>
        <p:txBody>
          <a:bodyPr wrap="none">
            <a:spAutoFit/>
          </a:bodyPr>
          <a:lstStyle/>
          <a:p>
            <a:r>
              <a:rPr lang="ar-BH" sz="2800" b="1" dirty="0">
                <a:solidFill>
                  <a:srgbClr val="000000"/>
                </a:solidFill>
              </a:rPr>
              <a:t>يُرَاءُونَ</a:t>
            </a:r>
            <a:endParaRPr lang="en-US" dirty="0"/>
          </a:p>
        </p:txBody>
      </p:sp>
      <p:sp>
        <p:nvSpPr>
          <p:cNvPr id="19" name="Rectangle 18"/>
          <p:cNvSpPr/>
          <p:nvPr/>
        </p:nvSpPr>
        <p:spPr>
          <a:xfrm>
            <a:off x="5430535" y="1412776"/>
            <a:ext cx="1157689" cy="523220"/>
          </a:xfrm>
          <a:prstGeom prst="rect">
            <a:avLst/>
          </a:prstGeom>
          <a:solidFill>
            <a:srgbClr val="B4F385"/>
          </a:solidFill>
        </p:spPr>
        <p:txBody>
          <a:bodyPr wrap="none">
            <a:spAutoFit/>
          </a:bodyPr>
          <a:lstStyle/>
          <a:p>
            <a:r>
              <a:rPr lang="ar-BH" sz="2800" b="1" dirty="0"/>
              <a:t>لِلْمُصَلِّينَ</a:t>
            </a:r>
            <a:endParaRPr lang="en-US" sz="2800" dirty="0"/>
          </a:p>
        </p:txBody>
      </p:sp>
      <p:sp>
        <p:nvSpPr>
          <p:cNvPr id="20" name="TextBox 19"/>
          <p:cNvSpPr txBox="1"/>
          <p:nvPr/>
        </p:nvSpPr>
        <p:spPr>
          <a:xfrm>
            <a:off x="4322428" y="2833772"/>
            <a:ext cx="887093" cy="523220"/>
          </a:xfrm>
          <a:prstGeom prst="rect">
            <a:avLst/>
          </a:prstGeom>
          <a:solidFill>
            <a:srgbClr val="B4F385"/>
          </a:solidFill>
        </p:spPr>
        <p:txBody>
          <a:bodyPr wrap="square" rtlCol="0">
            <a:spAutoFit/>
          </a:bodyPr>
          <a:lstStyle/>
          <a:p>
            <a:r>
              <a:rPr lang="ar-BH" sz="2800" b="1" dirty="0" smtClean="0">
                <a:solidFill>
                  <a:srgbClr val="000000"/>
                </a:solidFill>
              </a:rPr>
              <a:t>بالدّينِ</a:t>
            </a:r>
            <a:endParaRPr lang="en-US" dirty="0"/>
          </a:p>
        </p:txBody>
      </p:sp>
      <p:sp>
        <p:nvSpPr>
          <p:cNvPr id="21" name="Rectangle 20"/>
          <p:cNvSpPr/>
          <p:nvPr/>
        </p:nvSpPr>
        <p:spPr>
          <a:xfrm>
            <a:off x="7164288" y="3599438"/>
            <a:ext cx="1008112" cy="523220"/>
          </a:xfrm>
          <a:prstGeom prst="rect">
            <a:avLst/>
          </a:prstGeom>
          <a:solidFill>
            <a:srgbClr val="B4F385"/>
          </a:solidFill>
        </p:spPr>
        <p:txBody>
          <a:bodyPr wrap="square">
            <a:spAutoFit/>
          </a:bodyPr>
          <a:lstStyle/>
          <a:p>
            <a:r>
              <a:rPr lang="ar-BH" sz="2800" b="1" dirty="0">
                <a:solidFill>
                  <a:srgbClr val="000000"/>
                </a:solidFill>
              </a:rPr>
              <a:t>الْيَتِيمَ</a:t>
            </a:r>
            <a:endParaRPr lang="en-US" dirty="0"/>
          </a:p>
        </p:txBody>
      </p:sp>
      <p:sp>
        <p:nvSpPr>
          <p:cNvPr id="22" name="Rectangle 21"/>
          <p:cNvSpPr/>
          <p:nvPr/>
        </p:nvSpPr>
        <p:spPr>
          <a:xfrm>
            <a:off x="2469733" y="3615520"/>
            <a:ext cx="1238171" cy="523220"/>
          </a:xfrm>
          <a:prstGeom prst="rect">
            <a:avLst/>
          </a:prstGeom>
          <a:solidFill>
            <a:srgbClr val="B4F385"/>
          </a:solidFill>
        </p:spPr>
        <p:txBody>
          <a:bodyPr wrap="square">
            <a:spAutoFit/>
          </a:bodyPr>
          <a:lstStyle/>
          <a:p>
            <a:r>
              <a:rPr lang="ar-BH" sz="2800" b="1" dirty="0" smtClean="0">
                <a:solidFill>
                  <a:srgbClr val="000000"/>
                </a:solidFill>
              </a:rPr>
              <a:t>الْمِسْكِينِ</a:t>
            </a:r>
            <a:endParaRPr lang="en-US" dirty="0"/>
          </a:p>
        </p:txBody>
      </p:sp>
      <p:sp>
        <p:nvSpPr>
          <p:cNvPr id="23" name="Rectangle 22"/>
          <p:cNvSpPr/>
          <p:nvPr/>
        </p:nvSpPr>
        <p:spPr>
          <a:xfrm>
            <a:off x="6588223" y="4422466"/>
            <a:ext cx="1440161" cy="523220"/>
          </a:xfrm>
          <a:prstGeom prst="rect">
            <a:avLst/>
          </a:prstGeom>
          <a:solidFill>
            <a:srgbClr val="B4F385"/>
          </a:solidFill>
        </p:spPr>
        <p:txBody>
          <a:bodyPr wrap="square">
            <a:spAutoFit/>
          </a:bodyPr>
          <a:lstStyle/>
          <a:p>
            <a:r>
              <a:rPr lang="ar-BH" sz="2800" b="1" dirty="0"/>
              <a:t>لِلْمُصَلِّينَ</a:t>
            </a:r>
            <a:endParaRPr lang="en-US" sz="2800" dirty="0"/>
          </a:p>
        </p:txBody>
      </p:sp>
      <p:sp>
        <p:nvSpPr>
          <p:cNvPr id="24" name="Rectangle 23"/>
          <p:cNvSpPr/>
          <p:nvPr/>
        </p:nvSpPr>
        <p:spPr>
          <a:xfrm>
            <a:off x="1924665" y="4455273"/>
            <a:ext cx="1011815" cy="523220"/>
          </a:xfrm>
          <a:prstGeom prst="rect">
            <a:avLst/>
          </a:prstGeom>
          <a:solidFill>
            <a:srgbClr val="B4F385"/>
          </a:solidFill>
        </p:spPr>
        <p:txBody>
          <a:bodyPr wrap="none">
            <a:spAutoFit/>
          </a:bodyPr>
          <a:lstStyle/>
          <a:p>
            <a:r>
              <a:rPr lang="ar-BH" sz="2800" b="1" dirty="0" smtClean="0">
                <a:solidFill>
                  <a:srgbClr val="000000"/>
                </a:solidFill>
              </a:rPr>
              <a:t>سَاهُونَ</a:t>
            </a:r>
            <a:endParaRPr lang="en-US" dirty="0"/>
          </a:p>
        </p:txBody>
      </p:sp>
      <p:sp>
        <p:nvSpPr>
          <p:cNvPr id="25" name="Rectangle 24"/>
          <p:cNvSpPr/>
          <p:nvPr/>
        </p:nvSpPr>
        <p:spPr>
          <a:xfrm>
            <a:off x="5430906" y="5201557"/>
            <a:ext cx="1157317" cy="523220"/>
          </a:xfrm>
          <a:prstGeom prst="rect">
            <a:avLst/>
          </a:prstGeom>
          <a:solidFill>
            <a:srgbClr val="B4F385"/>
          </a:solidFill>
        </p:spPr>
        <p:txBody>
          <a:bodyPr wrap="square">
            <a:spAutoFit/>
          </a:bodyPr>
          <a:lstStyle/>
          <a:p>
            <a:r>
              <a:rPr lang="ar-BH" sz="2800" b="1" dirty="0">
                <a:solidFill>
                  <a:srgbClr val="000000"/>
                </a:solidFill>
              </a:rPr>
              <a:t>يُرَاءُونَ</a:t>
            </a:r>
            <a:endParaRPr lang="en-US" dirty="0"/>
          </a:p>
        </p:txBody>
      </p:sp>
      <p:sp>
        <p:nvSpPr>
          <p:cNvPr id="26" name="Rectangle 25"/>
          <p:cNvSpPr/>
          <p:nvPr/>
        </p:nvSpPr>
        <p:spPr>
          <a:xfrm>
            <a:off x="2195736" y="5232097"/>
            <a:ext cx="1240029" cy="523220"/>
          </a:xfrm>
          <a:prstGeom prst="rect">
            <a:avLst/>
          </a:prstGeom>
          <a:solidFill>
            <a:srgbClr val="B4F385"/>
          </a:solidFill>
        </p:spPr>
        <p:txBody>
          <a:bodyPr wrap="square">
            <a:spAutoFit/>
          </a:bodyPr>
          <a:lstStyle/>
          <a:p>
            <a:r>
              <a:rPr lang="ar-BH" sz="2800" b="1" dirty="0">
                <a:solidFill>
                  <a:srgbClr val="000000"/>
                </a:solidFill>
              </a:rPr>
              <a:t>الْمَاعُونَ</a:t>
            </a:r>
            <a:endParaRPr lang="en-US" dirty="0"/>
          </a:p>
        </p:txBody>
      </p:sp>
    </p:spTree>
    <p:extLst>
      <p:ext uri="{BB962C8B-B14F-4D97-AF65-F5344CB8AC3E}">
        <p14:creationId xmlns:p14="http://schemas.microsoft.com/office/powerpoint/2010/main" val="34351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amond(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051720" y="427167"/>
            <a:ext cx="5112568" cy="523220"/>
          </a:xfrm>
          <a:prstGeom prst="rect">
            <a:avLst/>
          </a:prstGeom>
          <a:solidFill>
            <a:srgbClr val="CCECFF"/>
          </a:solidFill>
        </p:spPr>
        <p:txBody>
          <a:bodyPr wrap="square" rtlCol="0">
            <a:spAutoFit/>
          </a:bodyPr>
          <a:lstStyle/>
          <a:p>
            <a:r>
              <a:rPr lang="ar-BH" sz="2800" b="1" dirty="0" smtClean="0"/>
              <a:t>أُوضّح كيف أتصرَّفُ في الحالاتِ التالية: </a:t>
            </a:r>
            <a:endParaRPr lang="en-US" sz="2800" b="1" dirty="0"/>
          </a:p>
        </p:txBody>
      </p:sp>
      <p:grpSp>
        <p:nvGrpSpPr>
          <p:cNvPr id="7" name="Group 6"/>
          <p:cNvGrpSpPr/>
          <p:nvPr/>
        </p:nvGrpSpPr>
        <p:grpSpPr>
          <a:xfrm>
            <a:off x="1259632" y="6309320"/>
            <a:ext cx="8712968" cy="419634"/>
            <a:chOff x="1187624" y="6309320"/>
            <a:chExt cx="8712968" cy="419634"/>
          </a:xfrm>
        </p:grpSpPr>
        <p:cxnSp>
          <p:nvCxnSpPr>
            <p:cNvPr id="8" name="Straight Connector 7"/>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
        <p:nvSpPr>
          <p:cNvPr id="2" name="TextBox 1"/>
          <p:cNvSpPr txBox="1"/>
          <p:nvPr/>
        </p:nvSpPr>
        <p:spPr>
          <a:xfrm>
            <a:off x="4788024" y="1196752"/>
            <a:ext cx="4032448" cy="584775"/>
          </a:xfrm>
          <a:prstGeom prst="rect">
            <a:avLst/>
          </a:prstGeom>
          <a:noFill/>
        </p:spPr>
        <p:txBody>
          <a:bodyPr wrap="square" rtlCol="0">
            <a:spAutoFit/>
          </a:bodyPr>
          <a:lstStyle/>
          <a:p>
            <a:pPr algn="r"/>
            <a:r>
              <a:rPr lang="ar-BH" sz="3200" dirty="0" smtClean="0"/>
              <a:t>1- رأيتُ طفلًا يتيمًا يبكي.</a:t>
            </a:r>
            <a:endParaRPr lang="en-US" sz="3200" dirty="0"/>
          </a:p>
        </p:txBody>
      </p:sp>
      <p:sp>
        <p:nvSpPr>
          <p:cNvPr id="5" name="TextBox 4"/>
          <p:cNvSpPr txBox="1"/>
          <p:nvPr/>
        </p:nvSpPr>
        <p:spPr>
          <a:xfrm>
            <a:off x="5004048" y="1844824"/>
            <a:ext cx="3672408" cy="646331"/>
          </a:xfrm>
          <a:prstGeom prst="rect">
            <a:avLst/>
          </a:prstGeom>
          <a:noFill/>
          <a:ln>
            <a:solidFill>
              <a:srgbClr val="C00000"/>
            </a:solidFill>
          </a:ln>
        </p:spPr>
        <p:txBody>
          <a:bodyPr wrap="square" rtlCol="0">
            <a:spAutoFit/>
          </a:bodyPr>
          <a:lstStyle/>
          <a:p>
            <a:endParaRPr lang="ar-BH" sz="1100" dirty="0" smtClean="0"/>
          </a:p>
          <a:p>
            <a:r>
              <a:rPr lang="ar-BH" dirty="0" smtClean="0"/>
              <a:t>-------------------------------------------</a:t>
            </a:r>
          </a:p>
          <a:p>
            <a:endParaRPr lang="ar-BH" sz="700" dirty="0" smtClean="0"/>
          </a:p>
        </p:txBody>
      </p:sp>
      <p:sp>
        <p:nvSpPr>
          <p:cNvPr id="10" name="TextBox 9"/>
          <p:cNvSpPr txBox="1"/>
          <p:nvPr/>
        </p:nvSpPr>
        <p:spPr>
          <a:xfrm>
            <a:off x="4283968" y="2852936"/>
            <a:ext cx="4464496" cy="584775"/>
          </a:xfrm>
          <a:prstGeom prst="rect">
            <a:avLst/>
          </a:prstGeom>
          <a:noFill/>
        </p:spPr>
        <p:txBody>
          <a:bodyPr wrap="square" rtlCol="0">
            <a:spAutoFit/>
          </a:bodyPr>
          <a:lstStyle/>
          <a:p>
            <a:pPr algn="r"/>
            <a:r>
              <a:rPr lang="ar-BH" sz="3200" dirty="0" smtClean="0"/>
              <a:t>2- وجدتُ في حيِّنا فقيرًا جائعًا.</a:t>
            </a:r>
            <a:endParaRPr lang="en-US" sz="3200" dirty="0"/>
          </a:p>
        </p:txBody>
      </p:sp>
      <p:sp>
        <p:nvSpPr>
          <p:cNvPr id="11" name="TextBox 10"/>
          <p:cNvSpPr txBox="1"/>
          <p:nvPr/>
        </p:nvSpPr>
        <p:spPr>
          <a:xfrm>
            <a:off x="5004048" y="3501008"/>
            <a:ext cx="3672408" cy="615553"/>
          </a:xfrm>
          <a:prstGeom prst="rect">
            <a:avLst/>
          </a:prstGeom>
          <a:noFill/>
          <a:ln>
            <a:solidFill>
              <a:srgbClr val="C00000"/>
            </a:solidFill>
          </a:ln>
        </p:spPr>
        <p:txBody>
          <a:bodyPr wrap="square" rtlCol="0">
            <a:spAutoFit/>
          </a:bodyPr>
          <a:lstStyle/>
          <a:p>
            <a:endParaRPr lang="ar-BH" sz="1100" dirty="0" smtClean="0"/>
          </a:p>
          <a:p>
            <a:r>
              <a:rPr lang="ar-BH" dirty="0" smtClean="0"/>
              <a:t>-------------------------------------------</a:t>
            </a:r>
          </a:p>
          <a:p>
            <a:endParaRPr lang="en-US" sz="500" dirty="0"/>
          </a:p>
        </p:txBody>
      </p:sp>
      <p:sp>
        <p:nvSpPr>
          <p:cNvPr id="12" name="TextBox 11"/>
          <p:cNvSpPr txBox="1"/>
          <p:nvPr/>
        </p:nvSpPr>
        <p:spPr>
          <a:xfrm>
            <a:off x="2051720" y="4513039"/>
            <a:ext cx="6696744" cy="584775"/>
          </a:xfrm>
          <a:prstGeom prst="rect">
            <a:avLst/>
          </a:prstGeom>
          <a:noFill/>
        </p:spPr>
        <p:txBody>
          <a:bodyPr wrap="square" rtlCol="0">
            <a:spAutoFit/>
          </a:bodyPr>
          <a:lstStyle/>
          <a:p>
            <a:pPr algn="r"/>
            <a:r>
              <a:rPr lang="ar-BH" sz="3200" dirty="0" smtClean="0"/>
              <a:t>3- طلب منّي زميلي قلمًا ليكتبَ بهِ ثمّ يردَّهُ إليّ.</a:t>
            </a:r>
          </a:p>
        </p:txBody>
      </p:sp>
      <p:sp>
        <p:nvSpPr>
          <p:cNvPr id="13" name="TextBox 12"/>
          <p:cNvSpPr txBox="1"/>
          <p:nvPr/>
        </p:nvSpPr>
        <p:spPr>
          <a:xfrm>
            <a:off x="4998120" y="5153997"/>
            <a:ext cx="3678336" cy="646331"/>
          </a:xfrm>
          <a:prstGeom prst="rect">
            <a:avLst/>
          </a:prstGeom>
          <a:noFill/>
          <a:ln>
            <a:solidFill>
              <a:srgbClr val="C00000"/>
            </a:solidFill>
          </a:ln>
        </p:spPr>
        <p:txBody>
          <a:bodyPr wrap="square" rtlCol="0">
            <a:spAutoFit/>
          </a:bodyPr>
          <a:lstStyle/>
          <a:p>
            <a:endParaRPr lang="ar-BH" sz="1100" dirty="0" smtClean="0"/>
          </a:p>
          <a:p>
            <a:r>
              <a:rPr lang="ar-BH" dirty="0" smtClean="0"/>
              <a:t>------------------------------------------</a:t>
            </a:r>
          </a:p>
          <a:p>
            <a:endParaRPr lang="en-US" sz="700" dirty="0"/>
          </a:p>
        </p:txBody>
      </p:sp>
      <p:sp>
        <p:nvSpPr>
          <p:cNvPr id="14" name="TextBox 13"/>
          <p:cNvSpPr txBox="1"/>
          <p:nvPr/>
        </p:nvSpPr>
        <p:spPr>
          <a:xfrm>
            <a:off x="4962116" y="1820059"/>
            <a:ext cx="3750344" cy="815608"/>
          </a:xfrm>
          <a:prstGeom prst="rect">
            <a:avLst/>
          </a:prstGeom>
          <a:solidFill>
            <a:srgbClr val="CBF9CC"/>
          </a:solidFill>
          <a:ln w="28575">
            <a:solidFill>
              <a:srgbClr val="002060"/>
            </a:solidFill>
          </a:ln>
        </p:spPr>
        <p:txBody>
          <a:bodyPr wrap="square" rtlCol="0">
            <a:spAutoFit/>
          </a:bodyPr>
          <a:lstStyle/>
          <a:p>
            <a:endParaRPr lang="ar-BH" sz="900" b="1" dirty="0">
              <a:solidFill>
                <a:srgbClr val="002060"/>
              </a:solidFill>
            </a:endParaRPr>
          </a:p>
          <a:p>
            <a:r>
              <a:rPr lang="ar-BH" sz="2800" b="1" dirty="0" smtClean="0">
                <a:solidFill>
                  <a:srgbClr val="002060"/>
                </a:solidFill>
              </a:rPr>
              <a:t>أعطف على الطفل اليتيم</a:t>
            </a:r>
          </a:p>
          <a:p>
            <a:endParaRPr lang="ar-BH" sz="1050" b="1" dirty="0" smtClean="0">
              <a:solidFill>
                <a:srgbClr val="002060"/>
              </a:solidFill>
            </a:endParaRPr>
          </a:p>
        </p:txBody>
      </p:sp>
      <p:sp>
        <p:nvSpPr>
          <p:cNvPr id="15" name="TextBox 14"/>
          <p:cNvSpPr txBox="1"/>
          <p:nvPr/>
        </p:nvSpPr>
        <p:spPr>
          <a:xfrm>
            <a:off x="4962116" y="3398594"/>
            <a:ext cx="3750344" cy="815608"/>
          </a:xfrm>
          <a:prstGeom prst="rect">
            <a:avLst/>
          </a:prstGeom>
          <a:solidFill>
            <a:srgbClr val="CBF9CC"/>
          </a:solidFill>
          <a:ln w="28575">
            <a:solidFill>
              <a:srgbClr val="002060"/>
            </a:solidFill>
          </a:ln>
        </p:spPr>
        <p:txBody>
          <a:bodyPr wrap="square" rtlCol="0">
            <a:spAutoFit/>
          </a:bodyPr>
          <a:lstStyle/>
          <a:p>
            <a:endParaRPr lang="ar-BH" sz="900" b="1" dirty="0">
              <a:solidFill>
                <a:srgbClr val="002060"/>
              </a:solidFill>
            </a:endParaRPr>
          </a:p>
          <a:p>
            <a:r>
              <a:rPr lang="ar-BH" sz="2800" b="1" dirty="0" smtClean="0">
                <a:solidFill>
                  <a:srgbClr val="002060"/>
                </a:solidFill>
              </a:rPr>
              <a:t>أطعم الفقير الجائع</a:t>
            </a:r>
          </a:p>
          <a:p>
            <a:endParaRPr lang="ar-BH" sz="1050" b="1" dirty="0" smtClean="0">
              <a:solidFill>
                <a:srgbClr val="002060"/>
              </a:solidFill>
            </a:endParaRPr>
          </a:p>
        </p:txBody>
      </p:sp>
      <p:sp>
        <p:nvSpPr>
          <p:cNvPr id="16" name="TextBox 15"/>
          <p:cNvSpPr txBox="1"/>
          <p:nvPr/>
        </p:nvSpPr>
        <p:spPr>
          <a:xfrm>
            <a:off x="5008364" y="5080234"/>
            <a:ext cx="3750344" cy="815608"/>
          </a:xfrm>
          <a:prstGeom prst="rect">
            <a:avLst/>
          </a:prstGeom>
          <a:solidFill>
            <a:srgbClr val="CBF9CC"/>
          </a:solidFill>
          <a:ln w="28575">
            <a:solidFill>
              <a:srgbClr val="002060"/>
            </a:solidFill>
          </a:ln>
        </p:spPr>
        <p:txBody>
          <a:bodyPr wrap="square" rtlCol="0">
            <a:spAutoFit/>
          </a:bodyPr>
          <a:lstStyle/>
          <a:p>
            <a:endParaRPr lang="ar-BH" sz="900" b="1" dirty="0">
              <a:solidFill>
                <a:srgbClr val="002060"/>
              </a:solidFill>
            </a:endParaRPr>
          </a:p>
          <a:p>
            <a:r>
              <a:rPr lang="ar-BH" sz="2800" b="1" dirty="0" smtClean="0">
                <a:solidFill>
                  <a:srgbClr val="002060"/>
                </a:solidFill>
              </a:rPr>
              <a:t>أُعيرُ زميلي القلم</a:t>
            </a:r>
          </a:p>
          <a:p>
            <a:endParaRPr lang="ar-BH" sz="1050" b="1" dirty="0" smtClean="0">
              <a:solidFill>
                <a:srgbClr val="002060"/>
              </a:solidFill>
            </a:endParaRPr>
          </a:p>
        </p:txBody>
      </p:sp>
    </p:spTree>
    <p:extLst>
      <p:ext uri="{BB962C8B-B14F-4D97-AF65-F5344CB8AC3E}">
        <p14:creationId xmlns:p14="http://schemas.microsoft.com/office/powerpoint/2010/main" val="3647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p:bldP spid="11" grpId="0" animBg="1"/>
      <p:bldP spid="12" grpId="0"/>
      <p:bldP spid="13" grpId="0" animBg="1"/>
      <p:bldP spid="14" grpId="0" animBg="1"/>
      <p:bldP spid="15" grpId="0" animBg="1"/>
      <p:bldP spid="16" grpId="0" animBg="1"/>
    </p:bldLst>
  </p:timing>
</p:sld>
</file>

<file path=ppt/theme/theme1.xml><?xml version="1.0" encoding="utf-8"?>
<a:theme xmlns:a="http://schemas.openxmlformats.org/drawingml/2006/main" name="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2663</TotalTime>
  <Words>409</Words>
  <Application>Microsoft Office PowerPoint</Application>
  <PresentationFormat>On-screen Show (4:3)</PresentationFormat>
  <Paragraphs>139</Paragraphs>
  <Slides>10</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Arabic Typesetting</vt:lpstr>
      <vt:lpstr>Arial</vt:lpstr>
      <vt:lpstr>Times New Roman</vt:lpstr>
      <vt:lpstr>Traditional Arabic</vt:lpstr>
      <vt:lpstr>Webdings</vt:lpstr>
      <vt:lpstr>Wingdings 2</vt:lpstr>
      <vt:lpstr>580TGp_general_light_ani</vt:lpstr>
      <vt:lpstr>سورة الماعون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Mostafa</dc:creator>
  <cp:lastModifiedBy>Faheema Abdulla Ahmed Haji</cp:lastModifiedBy>
  <cp:revision>384</cp:revision>
  <dcterms:created xsi:type="dcterms:W3CDTF">2012-06-23T13:34:36Z</dcterms:created>
  <dcterms:modified xsi:type="dcterms:W3CDTF">2020-03-23T08:24:06Z</dcterms:modified>
</cp:coreProperties>
</file>