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8" r:id="rId12"/>
    <p:sldId id="267" r:id="rId13"/>
    <p:sldId id="268" r:id="rId14"/>
    <p:sldId id="269" r:id="rId15"/>
    <p:sldId id="270" r:id="rId16"/>
    <p:sldId id="271" r:id="rId17"/>
    <p:sldId id="272" r:id="rId18"/>
    <p:sldId id="284" r:id="rId19"/>
    <p:sldId id="285" r:id="rId20"/>
    <p:sldId id="287" r:id="rId21"/>
    <p:sldId id="286" r:id="rId22"/>
    <p:sldId id="277" r:id="rId23"/>
    <p:sldId id="279" r:id="rId24"/>
    <p:sldId id="283" r:id="rId2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6241711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Shape 13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If you have got short hair stand up.</a:t>
            </a:r>
          </a:p>
        </p:txBody>
      </p:sp>
    </p:spTree>
    <p:extLst>
      <p:ext uri="{BB962C8B-B14F-4D97-AF65-F5344CB8AC3E}">
        <p14:creationId xmlns:p14="http://schemas.microsoft.com/office/powerpoint/2010/main" val="3254563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If you have got curly hair stand up.</a:t>
            </a:r>
          </a:p>
        </p:txBody>
      </p:sp>
    </p:spTree>
    <p:extLst>
      <p:ext uri="{BB962C8B-B14F-4D97-AF65-F5344CB8AC3E}">
        <p14:creationId xmlns:p14="http://schemas.microsoft.com/office/powerpoint/2010/main" val="3449180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613" y="266700"/>
            <a:ext cx="7162801" cy="1176338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1pPr>
            <a:lvl2pPr marL="0" indent="4572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2pPr>
            <a:lvl3pPr marL="0" indent="9144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3pPr>
            <a:lvl4pPr marL="0" indent="13716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4pPr>
            <a:lvl5pPr marL="0" indent="18288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2F2F2"/>
            </a:gs>
            <a:gs pos="39000">
              <a:srgbClr val="FFFFFF"/>
            </a:gs>
            <a:gs pos="78000">
              <a:srgbClr val="ECECEC"/>
            </a:gs>
            <a:gs pos="100000">
              <a:srgbClr val="D9D9D9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34650" y="376238"/>
            <a:ext cx="1638300" cy="12700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4572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9144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13716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18288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n/wipe-clean-besom-broom-brush-icon-97583/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https://pixabay.com/en/cleaning-supplies-bucket-29040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microsoft.com/office/2007/relationships/hdphoto" Target="../media/hdphoto3.wdp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media8.m4a"/><Relationship Id="rId7" Type="http://schemas.openxmlformats.org/officeDocument/2006/relationships/image" Target="../media/image19.png"/><Relationship Id="rId2" Type="http://schemas.microsoft.com/office/2007/relationships/media" Target="../media/media8.m4a"/><Relationship Id="rId1" Type="http://schemas.openxmlformats.org/officeDocument/2006/relationships/tags" Target="../tags/tag6.xml"/><Relationship Id="rId6" Type="http://schemas.microsoft.com/office/2007/relationships/hdphoto" Target="../media/hdphoto4.wdp"/><Relationship Id="rId5" Type="http://schemas.openxmlformats.org/officeDocument/2006/relationships/image" Target="../media/image20.png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audio" Target="../media/media9.m4a"/><Relationship Id="rId7" Type="http://schemas.openxmlformats.org/officeDocument/2006/relationships/image" Target="../media/image21.png"/><Relationship Id="rId2" Type="http://schemas.microsoft.com/office/2007/relationships/media" Target="../media/media9.m4a"/><Relationship Id="rId1" Type="http://schemas.openxmlformats.org/officeDocument/2006/relationships/tags" Target="../tags/tag7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n/wipe-clean-besom-broom-brush-icon-97583/" TargetMode="External"/><Relationship Id="rId3" Type="http://schemas.openxmlformats.org/officeDocument/2006/relationships/audio" Target="../media/media2.m4a"/><Relationship Id="rId7" Type="http://schemas.openxmlformats.org/officeDocument/2006/relationships/image" Target="../media/image7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hyperlink" Target="https://pixabay.com/en/cleaning-supplies-bucket-29040/" TargetMode="Externa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audio" Target="../media/media10.m4a"/><Relationship Id="rId7" Type="http://schemas.openxmlformats.org/officeDocument/2006/relationships/image" Target="../media/image23.png"/><Relationship Id="rId2" Type="http://schemas.microsoft.com/office/2007/relationships/media" Target="../media/media10.m4a"/><Relationship Id="rId1" Type="http://schemas.openxmlformats.org/officeDocument/2006/relationships/tags" Target="../tags/tag8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openxmlformats.org/officeDocument/2006/relationships/image" Target="../media/image6.png"/><Relationship Id="rId2" Type="http://schemas.microsoft.com/office/2007/relationships/media" Target="../media/media11.m4a"/><Relationship Id="rId1" Type="http://schemas.openxmlformats.org/officeDocument/2006/relationships/tags" Target="../tags/tag9.xml"/><Relationship Id="rId6" Type="http://schemas.microsoft.com/office/2007/relationships/hdphoto" Target="../media/hdphoto4.wdp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0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7" Type="http://schemas.microsoft.com/office/2007/relationships/hdphoto" Target="../media/hdphoto7.wdp"/><Relationship Id="rId2" Type="http://schemas.microsoft.com/office/2007/relationships/media" Target="../media/media13.m4a"/><Relationship Id="rId1" Type="http://schemas.openxmlformats.org/officeDocument/2006/relationships/tags" Target="../tags/tag11.xml"/><Relationship Id="rId6" Type="http://schemas.openxmlformats.org/officeDocument/2006/relationships/image" Target="../media/image24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12.xml"/><Relationship Id="rId6" Type="http://schemas.openxmlformats.org/officeDocument/2006/relationships/image" Target="../media/image25.gif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4.m4a"/><Relationship Id="rId7" Type="http://schemas.microsoft.com/office/2007/relationships/hdphoto" Target="../media/hdphoto1.wdp"/><Relationship Id="rId12" Type="http://schemas.openxmlformats.org/officeDocument/2006/relationships/image" Target="../media/image6.png"/><Relationship Id="rId2" Type="http://schemas.microsoft.com/office/2007/relationships/media" Target="../media/media4.m4a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jpeg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368" y="-9901"/>
            <a:ext cx="7180189" cy="114604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8568471-F60C-4105-A610-4B237D127401}"/>
              </a:ext>
            </a:extLst>
          </p:cNvPr>
          <p:cNvGrpSpPr/>
          <p:nvPr/>
        </p:nvGrpSpPr>
        <p:grpSpPr>
          <a:xfrm>
            <a:off x="7076050" y="2518117"/>
            <a:ext cx="4778326" cy="4121834"/>
            <a:chOff x="6467106" y="1983545"/>
            <a:chExt cx="5724894" cy="4916658"/>
          </a:xfrm>
        </p:grpSpPr>
        <p:pic>
          <p:nvPicPr>
            <p:cNvPr id="7" name="Picture 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53980F89-5EFC-412B-9C9F-825009390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6467106" y="1983545"/>
              <a:ext cx="5169320" cy="4916658"/>
            </a:xfrm>
            <a:prstGeom prst="rect">
              <a:avLst/>
            </a:prstGeom>
          </p:spPr>
        </p:pic>
        <p:pic>
          <p:nvPicPr>
            <p:cNvPr id="8" name="Picture 7" descr="A picture containing yellow, phone&#10;&#10;Description automatically generated">
              <a:extLst>
                <a:ext uri="{FF2B5EF4-FFF2-40B4-BE49-F238E27FC236}">
                  <a16:creationId xmlns:a16="http://schemas.microsoft.com/office/drawing/2014/main" id="{1CE4B2C6-AAF7-49A3-9D55-1A561D0C8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617931" y="2199836"/>
              <a:ext cx="2574069" cy="2662830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417341" y="1671078"/>
            <a:ext cx="1079461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800" dirty="0"/>
              <a:t>Family and Friends 2-Grade 2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800" dirty="0">
                <a:solidFill>
                  <a:srgbClr val="0070C0"/>
                </a:solidFill>
              </a:rPr>
              <a:t>Unit 8</a:t>
            </a:r>
            <a:r>
              <a:rPr lang="en-US" sz="3600" dirty="0"/>
              <a:t> </a:t>
            </a:r>
          </a:p>
          <a:p>
            <a:r>
              <a:rPr lang="en-US" sz="6600" b="1" dirty="0">
                <a:solidFill>
                  <a:srgbClr val="FF0066"/>
                </a:solidFill>
              </a:rPr>
              <a:t>Tidy up!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00" dirty="0"/>
              <a:t>Lesson 1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00" dirty="0"/>
              <a:t>Page 72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ED85E92-C796-49CE-B54B-8E65DA9C44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215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roup 5"/>
          <p:cNvGrpSpPr/>
          <p:nvPr/>
        </p:nvGrpSpPr>
        <p:grpSpPr>
          <a:xfrm>
            <a:off x="3729892" y="5075500"/>
            <a:ext cx="4541146" cy="1292662"/>
            <a:chOff x="0" y="45820"/>
            <a:chExt cx="4541145" cy="1292661"/>
          </a:xfrm>
        </p:grpSpPr>
        <p:sp>
          <p:nvSpPr>
            <p:cNvPr id="167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68" name="Rectangle 7"/>
            <p:cNvSpPr/>
            <p:nvPr/>
          </p:nvSpPr>
          <p:spPr>
            <a:xfrm>
              <a:off x="0" y="45820"/>
              <a:ext cx="4541145" cy="1292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/>
                <a:t>blanket</a:t>
              </a:r>
              <a:endParaRPr dirty="0"/>
            </a:p>
          </p:txBody>
        </p:sp>
      </p:grpSp>
      <p:grpSp>
        <p:nvGrpSpPr>
          <p:cNvPr id="172" name="Rectangle 11"/>
          <p:cNvGrpSpPr/>
          <p:nvPr/>
        </p:nvGrpSpPr>
        <p:grpSpPr>
          <a:xfrm>
            <a:off x="-1" y="98439"/>
            <a:ext cx="7688182" cy="1050880"/>
            <a:chOff x="0" y="0"/>
            <a:chExt cx="7688180" cy="1050878"/>
          </a:xfrm>
        </p:grpSpPr>
        <p:sp>
          <p:nvSpPr>
            <p:cNvPr id="170" name="Rectangle"/>
            <p:cNvSpPr/>
            <p:nvPr/>
          </p:nvSpPr>
          <p:spPr>
            <a:xfrm>
              <a:off x="-1" y="-1"/>
              <a:ext cx="7688182" cy="105088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71" name="Read, Point and Repeat"/>
            <p:cNvSpPr txBox="1"/>
            <p:nvPr/>
          </p:nvSpPr>
          <p:spPr>
            <a:xfrm>
              <a:off x="45719" y="105069"/>
              <a:ext cx="7596742" cy="840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/>
                <a:t>Read, </a:t>
              </a:r>
              <a:r>
                <a:rPr lang="en-US" dirty="0"/>
                <a:t>p</a:t>
              </a:r>
              <a:r>
                <a:rPr dirty="0"/>
                <a:t>oint and </a:t>
              </a:r>
              <a:r>
                <a:rPr lang="en-US" dirty="0"/>
                <a:t>r</a:t>
              </a:r>
              <a:r>
                <a:rPr dirty="0"/>
                <a:t>epeat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6" y="2099957"/>
            <a:ext cx="5096698" cy="2658086"/>
          </a:xfrm>
          <a:prstGeom prst="rect">
            <a:avLst/>
          </a:prstGeom>
        </p:spPr>
      </p:pic>
      <p:sp>
        <p:nvSpPr>
          <p:cNvPr id="9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FF81017-BC0B-4883-B7AA-C4F069A885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9198" y="1268388"/>
            <a:ext cx="11153478" cy="1325563"/>
          </a:xfrm>
          <a:prstGeom prst="rect">
            <a:avLst/>
          </a:prstGeom>
        </p:spPr>
        <p:txBody>
          <a:bodyPr/>
          <a:lstStyle>
            <a:lvl1pPr>
              <a:defRPr sz="43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Bring out your white boards and markers!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6D17056-92BA-4B0F-A26C-8A3C64EED851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CF7D70-7D1D-435F-BBDC-8C48037CA0D2}"/>
              </a:ext>
            </a:extLst>
          </p:cNvPr>
          <p:cNvSpPr/>
          <p:nvPr/>
        </p:nvSpPr>
        <p:spPr>
          <a:xfrm>
            <a:off x="-672891" y="222821"/>
            <a:ext cx="626379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Let’s practice</a:t>
            </a:r>
            <a:r>
              <a:rPr lang="en-US" sz="5400" b="1" dirty="0">
                <a:ln/>
                <a:solidFill>
                  <a:schemeClr val="accent4"/>
                </a:solidFill>
              </a:rPr>
              <a:t>!</a:t>
            </a:r>
            <a:endParaRPr lang="en-U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BB73863-9761-4337-A516-8E37289D0DC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2335" y1="19182" x2="22335" y2="55975"/>
                        <a14:foregroundMark x1="22335" y1="55975" x2="88235" y2="58595"/>
                        <a14:foregroundMark x1="90901" y1="34696" x2="90901" y2="31551"/>
                        <a14:foregroundMark x1="90901" y1="31551" x2="91268" y2="37212"/>
                        <a14:foregroundMark x1="87868" y1="28302" x2="88419" y2="53983"/>
                        <a14:foregroundMark x1="84375" y1="57547" x2="44118" y2="58386"/>
                        <a14:foregroundMark x1="23070" y1="58595" x2="31618" y2="59224"/>
                        <a14:foregroundMark x1="21324" y1="14151" x2="20956" y2="57547"/>
                        <a14:foregroundMark x1="19577" y1="26625" x2="19577" y2="35744"/>
                        <a14:foregroundMark x1="18658" y1="31551" x2="18658" y2="33962"/>
                        <a14:foregroundMark x1="27114" y1="61426" x2="15625" y2="81027"/>
                        <a14:foregroundMark x1="16544" y1="81447" x2="6066" y2="79036"/>
                        <a14:foregroundMark x1="8364" y1="77778" x2="15625" y2="77149"/>
                        <a14:foregroundMark x1="43474" y1="63627" x2="42371" y2="90881"/>
                        <a14:foregroundMark x1="69118" y1="62998" x2="68382" y2="90461"/>
                        <a14:foregroundMark x1="68382" y1="91300" x2="59007" y2="94549"/>
                        <a14:foregroundMark x1="61673" y1="92138" x2="66085" y2="87526"/>
                        <a14:foregroundMark x1="79779" y1="60377" x2="80331" y2="86059"/>
                        <a14:foregroundMark x1="79596" y1="88470" x2="90533" y2="92977"/>
                        <a14:foregroundMark x1="84559" y1="87107" x2="89706" y2="89099"/>
                        <a14:foregroundMark x1="76746" y1="84486" x2="76379" y2="91719"/>
                        <a14:foregroundMark x1="44118" y1="86268" x2="48438" y2="89308"/>
                        <a14:foregroundMark x1="37224" y1="81027" x2="37040" y2="89308"/>
                        <a14:foregroundMark x1="16912" y1="84801" x2="10294" y2="81971"/>
                        <a14:foregroundMark x1="78125" y1="94969" x2="92004" y2="94969"/>
                        <a14:foregroundMark x1="64706" y1="94549" x2="60938" y2="96122"/>
                        <a14:foregroundMark x1="60662" y1="96122" x2="56158" y2="96122"/>
                        <a14:foregroundMark x1="56066" y1="96122" x2="55699" y2="94549"/>
                        <a14:foregroundMark x1="64522" y1="81971" x2="63971" y2="78826"/>
                        <a14:foregroundMark x1="90349" y1="55556" x2="89706" y2="59958"/>
                        <a14:foregroundMark x1="89154" y1="59958" x2="85110" y2="59958"/>
                        <a14:foregroundMark x1="90074" y1="39832" x2="90074" y2="47484"/>
                        <a14:foregroundMark x1="56526" y1="59434" x2="60662" y2="60797"/>
                        <a14:foregroundMark x1="20864" y1="58071" x2="23621" y2="60168"/>
                        <a14:foregroundMark x1="48162" y1="59958" x2="57169" y2="59748"/>
                        <a14:foregroundMark x1="46783" y1="60587" x2="37408" y2="59748"/>
                        <a14:foregroundMark x1="36673" y1="62474" x2="35294" y2="61321"/>
                        <a14:foregroundMark x1="34835" y1="61530" x2="33088" y2="62369"/>
                        <a14:foregroundMark x1="20313" y1="27778" x2="19577" y2="24738"/>
                        <a14:foregroundMark x1="21599" y1="14151" x2="21875" y2="11111"/>
                        <a14:foregroundMark x1="22335" y1="11111" x2="24908" y2="10273"/>
                        <a14:foregroundMark x1="32077" y1="10587" x2="64798" y2="10901"/>
                        <a14:foregroundMark x1="65717" y1="10901" x2="88787" y2="11216"/>
                        <a14:foregroundMark x1="88511" y1="11111" x2="90717" y2="13103"/>
                        <a14:foregroundMark x1="90533" y1="16247" x2="90441" y2="29874"/>
                        <a14:foregroundMark x1="90993" y1="30294" x2="92923" y2="30503"/>
                        <a14:foregroundMark x1="93107" y1="30922" x2="94761" y2="34067"/>
                        <a14:foregroundMark x1="90809" y1="43396" x2="94761" y2="34696"/>
                        <a14:foregroundMark x1="90349" y1="50419" x2="90257" y2="55451"/>
                        <a14:foregroundMark x1="75276" y1="59644" x2="72426" y2="595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224" y="2069861"/>
            <a:ext cx="5189360" cy="45502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7594735"/>
      </p:ext>
    </p:extLst>
  </p:cSld>
  <p:clrMapOvr>
    <a:masterClrMapping/>
  </p:clrMapOvr>
  <p:transition spd="med" advTm="168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Diagram 6"/>
          <p:cNvGrpSpPr/>
          <p:nvPr/>
        </p:nvGrpSpPr>
        <p:grpSpPr>
          <a:xfrm>
            <a:off x="1458494" y="5029968"/>
            <a:ext cx="9275013" cy="1292662"/>
            <a:chOff x="0" y="45820"/>
            <a:chExt cx="9275012" cy="1292661"/>
          </a:xfrm>
        </p:grpSpPr>
        <p:grpSp>
          <p:nvGrpSpPr>
            <p:cNvPr id="180" name="Group"/>
            <p:cNvGrpSpPr/>
            <p:nvPr/>
          </p:nvGrpSpPr>
          <p:grpSpPr>
            <a:xfrm>
              <a:off x="0" y="45820"/>
              <a:ext cx="4541146" cy="1292661"/>
              <a:chOff x="0" y="45820"/>
              <a:chExt cx="4541145" cy="1292660"/>
            </a:xfrm>
          </p:grpSpPr>
          <p:sp>
            <p:nvSpPr>
              <p:cNvPr id="178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r>
                  <a:rPr lang="en-US" sz="6000" b="1" dirty="0">
                    <a:latin typeface="Century Gothic" panose="020B0502020202020204" pitchFamily="34" charset="0"/>
                  </a:rPr>
                  <a:t>bed</a:t>
                </a:r>
                <a:endParaRPr b="1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79" name="carrots"/>
              <p:cNvSpPr/>
              <p:nvPr/>
            </p:nvSpPr>
            <p:spPr>
              <a:xfrm>
                <a:off x="0" y="45820"/>
                <a:ext cx="4541145" cy="12926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endParaRPr dirty="0"/>
              </a:p>
            </p:txBody>
          </p:sp>
        </p:grpSp>
        <p:grpSp>
          <p:nvGrpSpPr>
            <p:cNvPr id="183" name="Group"/>
            <p:cNvGrpSpPr/>
            <p:nvPr/>
          </p:nvGrpSpPr>
          <p:grpSpPr>
            <a:xfrm>
              <a:off x="4733865" y="45820"/>
              <a:ext cx="4541147" cy="1292661"/>
              <a:chOff x="0" y="45820"/>
              <a:chExt cx="4541145" cy="1292660"/>
            </a:xfrm>
          </p:grpSpPr>
          <p:sp>
            <p:nvSpPr>
              <p:cNvPr id="181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2" name="rice"/>
              <p:cNvSpPr/>
              <p:nvPr/>
            </p:nvSpPr>
            <p:spPr>
              <a:xfrm>
                <a:off x="0" y="45820"/>
                <a:ext cx="4541145" cy="12926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b="1" dirty="0"/>
                  <a:t>cupboard</a:t>
                </a:r>
                <a:endParaRPr lang="en-US" dirty="0"/>
              </a:p>
            </p:txBody>
          </p:sp>
        </p:grpSp>
      </p:grpSp>
      <p:sp>
        <p:nvSpPr>
          <p:cNvPr id="185" name="Rectangle 7"/>
          <p:cNvSpPr/>
          <p:nvPr/>
        </p:nvSpPr>
        <p:spPr>
          <a:xfrm>
            <a:off x="6455391" y="4921586"/>
            <a:ext cx="4057721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8" name="Rectangle 1"/>
          <p:cNvSpPr/>
          <p:nvPr/>
        </p:nvSpPr>
        <p:spPr>
          <a:xfrm>
            <a:off x="294847" y="1266092"/>
            <a:ext cx="10232333" cy="492443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>
                <a:solidFill>
                  <a:srgbClr val="FF0000"/>
                </a:solidFill>
              </a:rPr>
              <a:t>Look at the picture and write the correct word on </a:t>
            </a:r>
            <a:r>
              <a:rPr b="1">
                <a:solidFill>
                  <a:srgbClr val="FF0000"/>
                </a:solidFill>
              </a:rPr>
              <a:t>your board</a:t>
            </a:r>
            <a:endParaRPr b="1" dirty="0">
              <a:solidFill>
                <a:srgbClr val="FF000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43"/>
          <a:stretch/>
        </p:blipFill>
        <p:spPr>
          <a:xfrm>
            <a:off x="4797896" y="2055306"/>
            <a:ext cx="2185140" cy="2733357"/>
          </a:xfrm>
          <a:prstGeom prst="rect">
            <a:avLst/>
          </a:prstGeom>
        </p:spPr>
      </p:pic>
      <p:sp>
        <p:nvSpPr>
          <p:cNvPr id="16" name="Rectangle 2"/>
          <p:cNvSpPr txBox="1"/>
          <p:nvPr/>
        </p:nvSpPr>
        <p:spPr>
          <a:xfrm>
            <a:off x="423443" y="121203"/>
            <a:ext cx="3518742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Let’s Play! </a:t>
            </a:r>
          </a:p>
        </p:txBody>
      </p:sp>
      <p:sp>
        <p:nvSpPr>
          <p:cNvPr id="17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761FE1F-F16A-4FAE-AC9B-D32F4612316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20279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5" grpId="1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Diagram 6"/>
          <p:cNvGrpSpPr/>
          <p:nvPr/>
        </p:nvGrpSpPr>
        <p:grpSpPr>
          <a:xfrm>
            <a:off x="1376608" y="4377939"/>
            <a:ext cx="9275013" cy="1292662"/>
            <a:chOff x="0" y="45821"/>
            <a:chExt cx="9275012" cy="1292660"/>
          </a:xfrm>
        </p:grpSpPr>
        <p:grpSp>
          <p:nvGrpSpPr>
            <p:cNvPr id="192" name="Group"/>
            <p:cNvGrpSpPr/>
            <p:nvPr/>
          </p:nvGrpSpPr>
          <p:grpSpPr>
            <a:xfrm>
              <a:off x="0" y="45821"/>
              <a:ext cx="4541146" cy="1292660"/>
              <a:chOff x="0" y="45821"/>
              <a:chExt cx="4541145" cy="1292659"/>
            </a:xfrm>
          </p:grpSpPr>
          <p:sp>
            <p:nvSpPr>
              <p:cNvPr id="190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1" name="meat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shelf</a:t>
                </a:r>
                <a:endParaRPr dirty="0"/>
              </a:p>
            </p:txBody>
          </p:sp>
        </p:grpSp>
        <p:grpSp>
          <p:nvGrpSpPr>
            <p:cNvPr id="195" name="Group"/>
            <p:cNvGrpSpPr/>
            <p:nvPr/>
          </p:nvGrpSpPr>
          <p:grpSpPr>
            <a:xfrm>
              <a:off x="4733865" y="45821"/>
              <a:ext cx="4541147" cy="1292660"/>
              <a:chOff x="0" y="45821"/>
              <a:chExt cx="4541145" cy="1292659"/>
            </a:xfrm>
          </p:grpSpPr>
          <p:sp>
            <p:nvSpPr>
              <p:cNvPr id="193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4" name="bread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rug</a:t>
                </a:r>
                <a:endParaRPr dirty="0"/>
              </a:p>
            </p:txBody>
          </p:sp>
        </p:grpSp>
      </p:grpSp>
      <p:sp>
        <p:nvSpPr>
          <p:cNvPr id="197" name="Rectangle 5"/>
          <p:cNvSpPr/>
          <p:nvPr/>
        </p:nvSpPr>
        <p:spPr>
          <a:xfrm>
            <a:off x="2425706" y="4294961"/>
            <a:ext cx="2442950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170" y="2403046"/>
            <a:ext cx="5076607" cy="1001021"/>
          </a:xfrm>
          <a:prstGeom prst="rect">
            <a:avLst/>
          </a:prstGeom>
        </p:spPr>
      </p:pic>
      <p:sp>
        <p:nvSpPr>
          <p:cNvPr id="12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3" name="Rectangle 1"/>
          <p:cNvSpPr/>
          <p:nvPr/>
        </p:nvSpPr>
        <p:spPr>
          <a:xfrm>
            <a:off x="210442" y="393897"/>
            <a:ext cx="10232333" cy="492443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>
                <a:solidFill>
                  <a:srgbClr val="FF0000"/>
                </a:solidFill>
              </a:rPr>
              <a:t>Look at the picture and write the correct word on </a:t>
            </a:r>
            <a:r>
              <a:rPr b="1">
                <a:solidFill>
                  <a:srgbClr val="FF0000"/>
                </a:solidFill>
              </a:rPr>
              <a:t>your board</a:t>
            </a:r>
            <a:r>
              <a:rPr lang="en-US" b="1" dirty="0">
                <a:solidFill>
                  <a:srgbClr val="FF0000"/>
                </a:solidFill>
              </a:rPr>
              <a:t>.</a:t>
            </a:r>
            <a:endParaRPr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1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Diagram 6"/>
          <p:cNvGrpSpPr/>
          <p:nvPr/>
        </p:nvGrpSpPr>
        <p:grpSpPr>
          <a:xfrm>
            <a:off x="1431199" y="4559921"/>
            <a:ext cx="9275013" cy="1292662"/>
            <a:chOff x="0" y="45820"/>
            <a:chExt cx="9275012" cy="1292661"/>
          </a:xfrm>
        </p:grpSpPr>
        <p:grpSp>
          <p:nvGrpSpPr>
            <p:cNvPr id="204" name="Group"/>
            <p:cNvGrpSpPr/>
            <p:nvPr/>
          </p:nvGrpSpPr>
          <p:grpSpPr>
            <a:xfrm>
              <a:off x="0" y="45820"/>
              <a:ext cx="4541146" cy="1292661"/>
              <a:chOff x="0" y="45820"/>
              <a:chExt cx="4541145" cy="1292660"/>
            </a:xfrm>
          </p:grpSpPr>
          <p:sp>
            <p:nvSpPr>
              <p:cNvPr id="202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3" name="fish"/>
              <p:cNvSpPr/>
              <p:nvPr/>
            </p:nvSpPr>
            <p:spPr>
              <a:xfrm>
                <a:off x="0" y="45820"/>
                <a:ext cx="4541145" cy="12926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pillow</a:t>
                </a:r>
                <a:endParaRPr dirty="0"/>
              </a:p>
            </p:txBody>
          </p:sp>
        </p:grpSp>
        <p:grpSp>
          <p:nvGrpSpPr>
            <p:cNvPr id="207" name="Group"/>
            <p:cNvGrpSpPr/>
            <p:nvPr/>
          </p:nvGrpSpPr>
          <p:grpSpPr>
            <a:xfrm>
              <a:off x="4733865" y="45820"/>
              <a:ext cx="4541147" cy="1292661"/>
              <a:chOff x="0" y="45820"/>
              <a:chExt cx="4541145" cy="1292660"/>
            </a:xfrm>
          </p:grpSpPr>
          <p:sp>
            <p:nvSpPr>
              <p:cNvPr id="205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6" name="carrots"/>
              <p:cNvSpPr/>
              <p:nvPr/>
            </p:nvSpPr>
            <p:spPr>
              <a:xfrm>
                <a:off x="0" y="45820"/>
                <a:ext cx="4541145" cy="12926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rug</a:t>
                </a:r>
                <a:endParaRPr dirty="0"/>
              </a:p>
            </p:txBody>
          </p:sp>
        </p:grpSp>
      </p:grpSp>
      <p:sp>
        <p:nvSpPr>
          <p:cNvPr id="209" name="Rectangle 7"/>
          <p:cNvSpPr/>
          <p:nvPr/>
        </p:nvSpPr>
        <p:spPr>
          <a:xfrm>
            <a:off x="7042246" y="4465187"/>
            <a:ext cx="2784144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706">
            <a:off x="3533627" y="1387378"/>
            <a:ext cx="4181007" cy="2596271"/>
          </a:xfrm>
          <a:prstGeom prst="rect">
            <a:avLst/>
          </a:prstGeom>
        </p:spPr>
      </p:pic>
      <p:sp>
        <p:nvSpPr>
          <p:cNvPr id="12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4" name="Rectangle 1"/>
          <p:cNvSpPr/>
          <p:nvPr/>
        </p:nvSpPr>
        <p:spPr>
          <a:xfrm>
            <a:off x="212539" y="390944"/>
            <a:ext cx="10232333" cy="492443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>
                <a:solidFill>
                  <a:srgbClr val="FF0000"/>
                </a:solidFill>
              </a:rPr>
              <a:t>Look at the picture and write the correct word on </a:t>
            </a:r>
            <a:r>
              <a:rPr b="1">
                <a:solidFill>
                  <a:srgbClr val="FF0000"/>
                </a:solidFill>
              </a:rPr>
              <a:t>your board</a:t>
            </a:r>
            <a:r>
              <a:rPr lang="en-US" b="1" dirty="0">
                <a:solidFill>
                  <a:srgbClr val="FF0000"/>
                </a:solidFill>
              </a:rPr>
              <a:t>.</a:t>
            </a:r>
            <a:endParaRPr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" grpId="1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Diagram 6"/>
          <p:cNvGrpSpPr/>
          <p:nvPr/>
        </p:nvGrpSpPr>
        <p:grpSpPr>
          <a:xfrm>
            <a:off x="1431198" y="4589824"/>
            <a:ext cx="9275013" cy="1292662"/>
            <a:chOff x="0" y="45821"/>
            <a:chExt cx="9275012" cy="1292660"/>
          </a:xfrm>
        </p:grpSpPr>
        <p:grpSp>
          <p:nvGrpSpPr>
            <p:cNvPr id="216" name="Group"/>
            <p:cNvGrpSpPr/>
            <p:nvPr/>
          </p:nvGrpSpPr>
          <p:grpSpPr>
            <a:xfrm>
              <a:off x="0" y="45821"/>
              <a:ext cx="4541146" cy="1292660"/>
              <a:chOff x="0" y="45821"/>
              <a:chExt cx="4541145" cy="1292659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5" name="yogurt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blanket</a:t>
                </a:r>
                <a:endParaRPr dirty="0"/>
              </a:p>
            </p:txBody>
          </p:sp>
        </p:grpSp>
        <p:grpSp>
          <p:nvGrpSpPr>
            <p:cNvPr id="219" name="Group"/>
            <p:cNvGrpSpPr/>
            <p:nvPr/>
          </p:nvGrpSpPr>
          <p:grpSpPr>
            <a:xfrm>
              <a:off x="4733865" y="45821"/>
              <a:ext cx="4541147" cy="1292660"/>
              <a:chOff x="0" y="45821"/>
              <a:chExt cx="4541145" cy="129265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8" name="black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cupboard</a:t>
                </a:r>
                <a:endParaRPr dirty="0"/>
              </a:p>
            </p:txBody>
          </p:sp>
        </p:grpSp>
      </p:grpSp>
      <p:sp>
        <p:nvSpPr>
          <p:cNvPr id="221" name="Rectangle 7"/>
          <p:cNvSpPr/>
          <p:nvPr/>
        </p:nvSpPr>
        <p:spPr>
          <a:xfrm>
            <a:off x="1815153" y="4472807"/>
            <a:ext cx="3562064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510" y="1186653"/>
            <a:ext cx="5096698" cy="2658086"/>
          </a:xfrm>
          <a:prstGeom prst="rect">
            <a:avLst/>
          </a:prstGeom>
        </p:spPr>
      </p:pic>
      <p:sp>
        <p:nvSpPr>
          <p:cNvPr id="12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3" name="Rectangle 1"/>
          <p:cNvSpPr/>
          <p:nvPr/>
        </p:nvSpPr>
        <p:spPr>
          <a:xfrm>
            <a:off x="126035" y="183158"/>
            <a:ext cx="10232333" cy="492443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>
                <a:solidFill>
                  <a:srgbClr val="FF0000"/>
                </a:solidFill>
              </a:rPr>
              <a:t>Look at the picture and write the correct word on </a:t>
            </a:r>
            <a:r>
              <a:rPr b="1">
                <a:solidFill>
                  <a:srgbClr val="FF0000"/>
                </a:solidFill>
              </a:rPr>
              <a:t>your board</a:t>
            </a:r>
            <a:r>
              <a:rPr lang="en-US" b="1" dirty="0">
                <a:solidFill>
                  <a:srgbClr val="FF0000"/>
                </a:solidFill>
              </a:rPr>
              <a:t>.</a:t>
            </a:r>
            <a:endParaRPr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1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Diagram 6"/>
          <p:cNvGrpSpPr/>
          <p:nvPr/>
        </p:nvGrpSpPr>
        <p:grpSpPr>
          <a:xfrm>
            <a:off x="1431198" y="4521585"/>
            <a:ext cx="9275013" cy="1292662"/>
            <a:chOff x="0" y="45821"/>
            <a:chExt cx="9275012" cy="1292660"/>
          </a:xfrm>
        </p:grpSpPr>
        <p:grpSp>
          <p:nvGrpSpPr>
            <p:cNvPr id="228" name="Group"/>
            <p:cNvGrpSpPr/>
            <p:nvPr/>
          </p:nvGrpSpPr>
          <p:grpSpPr>
            <a:xfrm>
              <a:off x="0" y="45821"/>
              <a:ext cx="4541146" cy="1292660"/>
              <a:chOff x="0" y="45821"/>
              <a:chExt cx="4541145" cy="1292659"/>
            </a:xfrm>
          </p:grpSpPr>
          <p:sp>
            <p:nvSpPr>
              <p:cNvPr id="226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27" name="fish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pillow</a:t>
                </a:r>
                <a:endParaRPr dirty="0"/>
              </a:p>
            </p:txBody>
          </p:sp>
        </p:grpSp>
        <p:grpSp>
          <p:nvGrpSpPr>
            <p:cNvPr id="231" name="Group"/>
            <p:cNvGrpSpPr/>
            <p:nvPr/>
          </p:nvGrpSpPr>
          <p:grpSpPr>
            <a:xfrm>
              <a:off x="4733865" y="45821"/>
              <a:ext cx="4541147" cy="1292660"/>
              <a:chOff x="0" y="45821"/>
              <a:chExt cx="4541145" cy="1292659"/>
            </a:xfrm>
          </p:grpSpPr>
          <p:sp>
            <p:nvSpPr>
              <p:cNvPr id="229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0" name="meat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shelf</a:t>
                </a:r>
                <a:endParaRPr dirty="0"/>
              </a:p>
            </p:txBody>
          </p:sp>
        </p:grpSp>
      </p:grpSp>
      <p:sp>
        <p:nvSpPr>
          <p:cNvPr id="233" name="Rectangle 2"/>
          <p:cNvSpPr/>
          <p:nvPr/>
        </p:nvSpPr>
        <p:spPr>
          <a:xfrm>
            <a:off x="2453001" y="4304821"/>
            <a:ext cx="2497540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121" y="1531174"/>
            <a:ext cx="3500445" cy="2145960"/>
          </a:xfrm>
          <a:prstGeom prst="rect">
            <a:avLst/>
          </a:prstGeom>
        </p:spPr>
      </p:pic>
      <p:sp>
        <p:nvSpPr>
          <p:cNvPr id="12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3" name="Rectangle 1"/>
          <p:cNvSpPr/>
          <p:nvPr/>
        </p:nvSpPr>
        <p:spPr>
          <a:xfrm>
            <a:off x="224508" y="411045"/>
            <a:ext cx="10232333" cy="492443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>
                <a:solidFill>
                  <a:srgbClr val="FF0000"/>
                </a:solidFill>
              </a:rPr>
              <a:t>Look at the picture and write the correct word on your board</a:t>
            </a:r>
            <a:r>
              <a:rPr lang="en-US" b="1" dirty="0">
                <a:solidFill>
                  <a:srgbClr val="FF0000"/>
                </a:solidFill>
              </a:rPr>
              <a:t>.</a:t>
            </a:r>
            <a:endParaRPr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" grpId="1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Diagram 6"/>
          <p:cNvGrpSpPr/>
          <p:nvPr/>
        </p:nvGrpSpPr>
        <p:grpSpPr>
          <a:xfrm>
            <a:off x="1597055" y="4604398"/>
            <a:ext cx="9275013" cy="1292662"/>
            <a:chOff x="0" y="45821"/>
            <a:chExt cx="9275012" cy="1292660"/>
          </a:xfrm>
        </p:grpSpPr>
        <p:grpSp>
          <p:nvGrpSpPr>
            <p:cNvPr id="240" name="Group"/>
            <p:cNvGrpSpPr/>
            <p:nvPr/>
          </p:nvGrpSpPr>
          <p:grpSpPr>
            <a:xfrm>
              <a:off x="0" y="45821"/>
              <a:ext cx="4541146" cy="1292660"/>
              <a:chOff x="0" y="45821"/>
              <a:chExt cx="4541145" cy="1292659"/>
            </a:xfrm>
          </p:grpSpPr>
          <p:sp>
            <p:nvSpPr>
              <p:cNvPr id="238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9" name="bread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bed</a:t>
                </a:r>
                <a:endParaRPr dirty="0"/>
              </a:p>
            </p:txBody>
          </p:sp>
        </p:grpSp>
        <p:grpSp>
          <p:nvGrpSpPr>
            <p:cNvPr id="243" name="Group"/>
            <p:cNvGrpSpPr/>
            <p:nvPr/>
          </p:nvGrpSpPr>
          <p:grpSpPr>
            <a:xfrm>
              <a:off x="4733865" y="45821"/>
              <a:ext cx="4541147" cy="1292660"/>
              <a:chOff x="0" y="45821"/>
              <a:chExt cx="4541145" cy="1292659"/>
            </a:xfrm>
          </p:grpSpPr>
          <p:sp>
            <p:nvSpPr>
              <p:cNvPr id="241" name="Rectangle"/>
              <p:cNvSpPr/>
              <p:nvPr/>
            </p:nvSpPr>
            <p:spPr>
              <a:xfrm>
                <a:off x="0" y="113986"/>
                <a:ext cx="4541145" cy="1156327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26670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42" name="carrots"/>
              <p:cNvSpPr/>
              <p:nvPr/>
            </p:nvSpPr>
            <p:spPr>
              <a:xfrm>
                <a:off x="0" y="45821"/>
                <a:ext cx="4541145" cy="1292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ctr">
                <a:spAutoFit/>
              </a:bodyPr>
              <a:lstStyle>
                <a:lvl1pPr algn="ctr"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lang="en-US" dirty="0"/>
                  <a:t>blanket</a:t>
                </a:r>
                <a:endParaRPr dirty="0"/>
              </a:p>
            </p:txBody>
          </p:sp>
        </p:grpSp>
      </p:grpSp>
      <p:sp>
        <p:nvSpPr>
          <p:cNvPr id="245" name="Rectangle 2"/>
          <p:cNvSpPr/>
          <p:nvPr/>
        </p:nvSpPr>
        <p:spPr>
          <a:xfrm>
            <a:off x="2284933" y="4546445"/>
            <a:ext cx="2889668" cy="1509426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94" r="995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895" y="1757431"/>
            <a:ext cx="4288611" cy="2141323"/>
          </a:xfrm>
          <a:prstGeom prst="rect">
            <a:avLst/>
          </a:prstGeom>
        </p:spPr>
      </p:pic>
      <p:sp>
        <p:nvSpPr>
          <p:cNvPr id="12" name="Rectangle 1"/>
          <p:cNvSpPr/>
          <p:nvPr/>
        </p:nvSpPr>
        <p:spPr>
          <a:xfrm>
            <a:off x="294847" y="675249"/>
            <a:ext cx="10232333" cy="492443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>
                <a:solidFill>
                  <a:srgbClr val="FF0000"/>
                </a:solidFill>
              </a:rPr>
              <a:t>Look at the picture and write the correct word on </a:t>
            </a:r>
            <a:r>
              <a:rPr b="1">
                <a:solidFill>
                  <a:srgbClr val="FF0000"/>
                </a:solidFill>
              </a:rPr>
              <a:t>your board</a:t>
            </a:r>
            <a:r>
              <a:rPr lang="en-US" b="1" dirty="0">
                <a:solidFill>
                  <a:srgbClr val="FF0000"/>
                </a:solidFill>
              </a:rPr>
              <a:t>.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F7FA3ED7-4550-4E77-958A-841C0474565E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" grpId="1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734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170"/>
          <a:stretch/>
        </p:blipFill>
        <p:spPr>
          <a:xfrm>
            <a:off x="416398" y="1651379"/>
            <a:ext cx="2849347" cy="2456597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842191" y="3357179"/>
            <a:ext cx="468414" cy="382138"/>
          </a:xfrm>
          <a:prstGeom prst="ellipse">
            <a:avLst/>
          </a:prstGeom>
          <a:solidFill>
            <a:srgbClr val="FF0000"/>
          </a:solidFill>
          <a:ln w="28575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" name="Rectangle 2"/>
          <p:cNvSpPr txBox="1"/>
          <p:nvPr/>
        </p:nvSpPr>
        <p:spPr>
          <a:xfrm>
            <a:off x="-2086166" y="661835"/>
            <a:ext cx="5228398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>
                <a:solidFill>
                  <a:srgbClr val="FF0000"/>
                </a:solidFill>
              </a:rPr>
              <a:t>in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9" name="Rectangle 2"/>
          <p:cNvSpPr txBox="1"/>
          <p:nvPr/>
        </p:nvSpPr>
        <p:spPr>
          <a:xfrm>
            <a:off x="12368" y="4284365"/>
            <a:ext cx="3657409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/>
            <a:r>
              <a:rPr lang="en-US" sz="3600" dirty="0">
                <a:solidFill>
                  <a:schemeClr val="tx1"/>
                </a:solidFill>
              </a:rPr>
              <a:t>There is a ball </a:t>
            </a:r>
            <a:r>
              <a:rPr lang="en-US" sz="3600" u="sng" dirty="0">
                <a:solidFill>
                  <a:srgbClr val="FF0000"/>
                </a:solidFill>
              </a:rPr>
              <a:t>in</a:t>
            </a:r>
          </a:p>
          <a:p>
            <a:pPr algn="l"/>
            <a:r>
              <a:rPr lang="en-US" sz="3600" dirty="0">
                <a:solidFill>
                  <a:schemeClr val="tx1"/>
                </a:solidFill>
              </a:rPr>
              <a:t> the cupboard.</a:t>
            </a:r>
            <a:endParaRPr sz="36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0219917" y="2836848"/>
            <a:ext cx="532343" cy="473308"/>
          </a:xfrm>
          <a:prstGeom prst="ellipse">
            <a:avLst/>
          </a:prstGeom>
          <a:solidFill>
            <a:srgbClr val="FF0000"/>
          </a:solidFill>
          <a:ln w="28575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2" name="Rectangle 2"/>
          <p:cNvSpPr txBox="1"/>
          <p:nvPr/>
        </p:nvSpPr>
        <p:spPr>
          <a:xfrm>
            <a:off x="4015299" y="4246741"/>
            <a:ext cx="3397723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/>
            <a:r>
              <a:rPr lang="en-US" sz="3600" dirty="0">
                <a:solidFill>
                  <a:schemeClr val="tx1"/>
                </a:solidFill>
              </a:rPr>
              <a:t>There is a ball </a:t>
            </a:r>
          </a:p>
          <a:p>
            <a:pPr algn="l"/>
            <a:r>
              <a:rPr lang="en-US" sz="3600" u="sng" dirty="0">
                <a:solidFill>
                  <a:srgbClr val="00B050"/>
                </a:solidFill>
              </a:rPr>
              <a:t>under </a:t>
            </a:r>
            <a:r>
              <a:rPr lang="en-US" sz="3600" dirty="0">
                <a:solidFill>
                  <a:schemeClr val="tx1"/>
                </a:solidFill>
              </a:rPr>
              <a:t>the bed.</a:t>
            </a:r>
            <a:endParaRPr sz="36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294" r="995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958" y="2107318"/>
            <a:ext cx="2839930" cy="141799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268205" y="3189349"/>
            <a:ext cx="468414" cy="382138"/>
          </a:xfrm>
          <a:prstGeom prst="ellipse">
            <a:avLst/>
          </a:prstGeom>
          <a:solidFill>
            <a:srgbClr val="FF0000"/>
          </a:solidFill>
          <a:ln w="28575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955" y="3334870"/>
            <a:ext cx="2164268" cy="426757"/>
          </a:xfrm>
          <a:prstGeom prst="rect">
            <a:avLst/>
          </a:prstGeom>
        </p:spPr>
      </p:pic>
      <p:sp>
        <p:nvSpPr>
          <p:cNvPr id="15" name="Rectangle 2"/>
          <p:cNvSpPr txBox="1"/>
          <p:nvPr/>
        </p:nvSpPr>
        <p:spPr>
          <a:xfrm>
            <a:off x="8299039" y="4387990"/>
            <a:ext cx="3841755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/>
            <a:r>
              <a:rPr lang="en-US" sz="3600" dirty="0">
                <a:solidFill>
                  <a:schemeClr val="tx1"/>
                </a:solidFill>
              </a:rPr>
              <a:t>There is a ball </a:t>
            </a:r>
            <a:r>
              <a:rPr lang="en-US" sz="3600" u="sng" dirty="0">
                <a:solidFill>
                  <a:schemeClr val="accent1"/>
                </a:solidFill>
              </a:rPr>
              <a:t>on</a:t>
            </a:r>
          </a:p>
          <a:p>
            <a:pPr algn="l"/>
            <a:r>
              <a:rPr lang="en-US" sz="3600" dirty="0">
                <a:solidFill>
                  <a:schemeClr val="tx1"/>
                </a:solidFill>
              </a:rPr>
              <a:t>the shelf.</a:t>
            </a:r>
            <a:endParaRPr sz="3600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3740398" y="1651379"/>
            <a:ext cx="6288" cy="3793741"/>
          </a:xfrm>
          <a:prstGeom prst="line">
            <a:avLst/>
          </a:prstGeom>
          <a:noFill/>
          <a:ln w="762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" name="Straight Connector 17"/>
          <p:cNvCxnSpPr/>
          <p:nvPr/>
        </p:nvCxnSpPr>
        <p:spPr>
          <a:xfrm flipH="1">
            <a:off x="8089425" y="1651379"/>
            <a:ext cx="65053" cy="3793741"/>
          </a:xfrm>
          <a:prstGeom prst="line">
            <a:avLst/>
          </a:prstGeom>
          <a:noFill/>
          <a:ln w="762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6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D8E1E4-99CE-4DC4-B84C-52BF85194B02}"/>
              </a:ext>
            </a:extLst>
          </p:cNvPr>
          <p:cNvSpPr/>
          <p:nvPr/>
        </p:nvSpPr>
        <p:spPr>
          <a:xfrm>
            <a:off x="8154478" y="557625"/>
            <a:ext cx="9284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accent1"/>
                </a:solidFill>
              </a:rPr>
              <a:t>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D57890-A858-4921-847F-14FF93940517}"/>
              </a:ext>
            </a:extLst>
          </p:cNvPr>
          <p:cNvSpPr/>
          <p:nvPr/>
        </p:nvSpPr>
        <p:spPr>
          <a:xfrm>
            <a:off x="3558215" y="557625"/>
            <a:ext cx="18950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00B050"/>
                </a:solidFill>
              </a:rPr>
              <a:t>under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C08406A6-F694-4F22-8BDF-4B0A9854BB3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EAC23C8-9CC4-4DA4-9985-D78F5869BFDB}"/>
              </a:ext>
            </a:extLst>
          </p:cNvPr>
          <p:cNvSpPr/>
          <p:nvPr/>
        </p:nvSpPr>
        <p:spPr>
          <a:xfrm>
            <a:off x="24393" y="-3485"/>
            <a:ext cx="41040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Listen then read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4924484"/>
      </p:ext>
    </p:extLst>
  </p:cSld>
  <p:clrMapOvr>
    <a:masterClrMapping/>
  </p:clrMapOvr>
  <p:transition spd="med" advTm="3482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2" grpId="0" animBg="1"/>
      <p:bldP spid="15" grpId="0" animBg="1"/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be 12"/>
          <p:cNvSpPr/>
          <p:nvPr/>
        </p:nvSpPr>
        <p:spPr>
          <a:xfrm>
            <a:off x="9239404" y="4622306"/>
            <a:ext cx="573335" cy="476604"/>
          </a:xfrm>
          <a:prstGeom prst="cube">
            <a:avLst/>
          </a:prstGeom>
          <a:solidFill>
            <a:schemeClr val="accent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5" name="Group 4"/>
          <p:cNvGrpSpPr/>
          <p:nvPr/>
        </p:nvGrpSpPr>
        <p:grpSpPr>
          <a:xfrm>
            <a:off x="1248837" y="3051351"/>
            <a:ext cx="590308" cy="684972"/>
            <a:chOff x="5271021" y="1950139"/>
            <a:chExt cx="840892" cy="951275"/>
          </a:xfrm>
        </p:grpSpPr>
        <p:grpSp>
          <p:nvGrpSpPr>
            <p:cNvPr id="6" name="Group 5"/>
            <p:cNvGrpSpPr/>
            <p:nvPr/>
          </p:nvGrpSpPr>
          <p:grpSpPr>
            <a:xfrm>
              <a:off x="5391248" y="1950139"/>
              <a:ext cx="720665" cy="951275"/>
              <a:chOff x="5391248" y="1950139"/>
              <a:chExt cx="720665" cy="951275"/>
            </a:xfrm>
          </p:grpSpPr>
          <p:sp>
            <p:nvSpPr>
              <p:cNvPr id="8" name="Flowchart: Process 7"/>
              <p:cNvSpPr/>
              <p:nvPr/>
            </p:nvSpPr>
            <p:spPr>
              <a:xfrm rot="19796439">
                <a:off x="5436791" y="1950139"/>
                <a:ext cx="675122" cy="753979"/>
              </a:xfrm>
              <a:prstGeom prst="flowChartProcess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" name="Rectangle 8"/>
              <p:cNvSpPr/>
              <p:nvPr/>
            </p:nvSpPr>
            <p:spPr>
              <a:xfrm rot="19781414">
                <a:off x="5391248" y="2147964"/>
                <a:ext cx="87471" cy="753450"/>
              </a:xfrm>
              <a:prstGeom prst="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sp>
          <p:nvSpPr>
            <p:cNvPr id="7" name="Rectangle 6"/>
            <p:cNvSpPr/>
            <p:nvPr/>
          </p:nvSpPr>
          <p:spPr>
            <a:xfrm rot="19818259">
              <a:off x="5271021" y="2014552"/>
              <a:ext cx="783688" cy="42743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book</a:t>
              </a: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94" r="995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399" y="3250506"/>
            <a:ext cx="3958680" cy="1976587"/>
          </a:xfrm>
          <a:prstGeom prst="rect">
            <a:avLst/>
          </a:prstGeom>
        </p:spPr>
      </p:pic>
      <p:sp>
        <p:nvSpPr>
          <p:cNvPr id="11" name="Rectangle 2"/>
          <p:cNvSpPr txBox="1"/>
          <p:nvPr/>
        </p:nvSpPr>
        <p:spPr>
          <a:xfrm>
            <a:off x="3080194" y="2211276"/>
            <a:ext cx="835243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3600" dirty="0">
                <a:solidFill>
                  <a:schemeClr val="tx1"/>
                </a:solidFill>
              </a:rPr>
              <a:t>There is a book </a:t>
            </a:r>
            <a:r>
              <a:rPr lang="en-US" sz="3600" u="sng" dirty="0">
                <a:solidFill>
                  <a:srgbClr val="FF0000"/>
                </a:solidFill>
              </a:rPr>
              <a:t>under </a:t>
            </a:r>
            <a:r>
              <a:rPr lang="en-US" sz="3600" dirty="0">
                <a:solidFill>
                  <a:schemeClr val="tx1"/>
                </a:solidFill>
              </a:rPr>
              <a:t>the cupboard.</a:t>
            </a:r>
            <a:endParaRPr sz="3600" dirty="0">
              <a:solidFill>
                <a:schemeClr val="tx1"/>
              </a:solidFill>
            </a:endParaRPr>
          </a:p>
        </p:txBody>
      </p:sp>
      <p:sp>
        <p:nvSpPr>
          <p:cNvPr id="14" name="Rectangle 2"/>
          <p:cNvSpPr txBox="1"/>
          <p:nvPr/>
        </p:nvSpPr>
        <p:spPr>
          <a:xfrm>
            <a:off x="452650" y="4775744"/>
            <a:ext cx="761545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3600" dirty="0">
                <a:solidFill>
                  <a:schemeClr val="tx1"/>
                </a:solidFill>
              </a:rPr>
              <a:t>There is a box </a:t>
            </a:r>
            <a:r>
              <a:rPr lang="en-US" sz="3600" u="sng" dirty="0">
                <a:solidFill>
                  <a:srgbClr val="FF0000"/>
                </a:solidFill>
              </a:rPr>
              <a:t>under </a:t>
            </a:r>
            <a:r>
              <a:rPr lang="en-US" sz="3600" dirty="0">
                <a:solidFill>
                  <a:schemeClr val="tx1"/>
                </a:solidFill>
              </a:rPr>
              <a:t>the bed.</a:t>
            </a:r>
            <a:endParaRPr sz="3600" dirty="0">
              <a:solidFill>
                <a:schemeClr val="tx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7793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343"/>
          <a:stretch/>
        </p:blipFill>
        <p:spPr>
          <a:xfrm>
            <a:off x="775783" y="964980"/>
            <a:ext cx="1941028" cy="2423125"/>
          </a:xfrm>
          <a:prstGeom prst="rect">
            <a:avLst/>
          </a:prstGeom>
        </p:spPr>
      </p:pic>
      <p:sp>
        <p:nvSpPr>
          <p:cNvPr id="12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5CE170C-6F72-47A7-847D-C77F49A2AF1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9373992-76FA-40E0-A7ED-CC735C739FC5}"/>
              </a:ext>
            </a:extLst>
          </p:cNvPr>
          <p:cNvSpPr/>
          <p:nvPr/>
        </p:nvSpPr>
        <p:spPr>
          <a:xfrm>
            <a:off x="24393" y="-3485"/>
            <a:ext cx="41040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Listen then read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9475815"/>
      </p:ext>
    </p:extLst>
  </p:cSld>
  <p:clrMapOvr>
    <a:masterClrMapping/>
  </p:clrMapOvr>
  <p:transition spd="med" advTm="199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itle 1"/>
          <p:cNvSpPr txBox="1">
            <a:spLocks noGrp="1"/>
          </p:cNvSpPr>
          <p:nvPr>
            <p:ph type="title"/>
          </p:nvPr>
        </p:nvSpPr>
        <p:spPr>
          <a:xfrm>
            <a:off x="417961" y="285424"/>
            <a:ext cx="2268968" cy="13255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4800" b="1" dirty="0">
                <a:solidFill>
                  <a:srgbClr val="FF0000"/>
                </a:solidFill>
              </a:rPr>
              <a:t>Think !</a:t>
            </a:r>
            <a:endParaRPr sz="4800" b="1" dirty="0">
              <a:solidFill>
                <a:srgbClr val="FF0000"/>
              </a:solidFill>
            </a:endParaRPr>
          </a:p>
        </p:txBody>
      </p:sp>
      <p:sp>
        <p:nvSpPr>
          <p:cNvPr id="104" name="Rectangle 1"/>
          <p:cNvSpPr txBox="1"/>
          <p:nvPr/>
        </p:nvSpPr>
        <p:spPr>
          <a:xfrm>
            <a:off x="946998" y="1752563"/>
            <a:ext cx="9557548" cy="769441"/>
          </a:xfrm>
          <a:prstGeom prst="rect">
            <a:avLst/>
          </a:prstGeom>
          <a:solidFill>
            <a:srgbClr val="FFC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4400" b="1">
                <a:ln w="13461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rotWithShape="0">
                    <a:schemeClr val="accent5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dirty="0"/>
              <a:t>How can we keep our room tidy? </a:t>
            </a:r>
            <a:endParaRPr dirty="0"/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01E7268-264B-4EB0-874F-EA787BAB025C}"/>
              </a:ext>
            </a:extLst>
          </p:cNvPr>
          <p:cNvGrpSpPr/>
          <p:nvPr/>
        </p:nvGrpSpPr>
        <p:grpSpPr>
          <a:xfrm>
            <a:off x="4474785" y="2759211"/>
            <a:ext cx="3723249" cy="3218264"/>
            <a:chOff x="6467106" y="1983545"/>
            <a:chExt cx="5724894" cy="4916658"/>
          </a:xfrm>
        </p:grpSpPr>
        <p:pic>
          <p:nvPicPr>
            <p:cNvPr id="6" name="Picture 5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F11F5DC-99D6-49B4-AA95-2F7A0E7FE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6467106" y="1983545"/>
              <a:ext cx="5169320" cy="4916658"/>
            </a:xfrm>
            <a:prstGeom prst="rect">
              <a:avLst/>
            </a:prstGeom>
          </p:spPr>
        </p:pic>
        <p:pic>
          <p:nvPicPr>
            <p:cNvPr id="7" name="Picture 6" descr="A picture containing yellow, phone&#10;&#10;Description automatically generated">
              <a:extLst>
                <a:ext uri="{FF2B5EF4-FFF2-40B4-BE49-F238E27FC236}">
                  <a16:creationId xmlns:a16="http://schemas.microsoft.com/office/drawing/2014/main" id="{AFECA3A7-761A-408B-B32D-7A4754EC8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617931" y="2199836"/>
              <a:ext cx="2574069" cy="2662830"/>
            </a:xfrm>
            <a:prstGeom prst="rect">
              <a:avLst/>
            </a:prstGeom>
          </p:spPr>
        </p:pic>
      </p:grp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C6E92FB-7E3D-4DA5-8CCE-11CACF68851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90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2" grpId="0" animBg="1"/>
      <p:bldP spid="104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/>
          <p:nvPr/>
        </p:nvSpPr>
        <p:spPr>
          <a:xfrm>
            <a:off x="2171254" y="1809551"/>
            <a:ext cx="8420668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4000" dirty="0">
                <a:solidFill>
                  <a:schemeClr val="tx1"/>
                </a:solidFill>
              </a:rPr>
              <a:t>There is a box </a:t>
            </a:r>
            <a:r>
              <a:rPr lang="en-US" sz="4000" u="sng" dirty="0">
                <a:solidFill>
                  <a:srgbClr val="FF0000"/>
                </a:solidFill>
              </a:rPr>
              <a:t>on </a:t>
            </a:r>
            <a:r>
              <a:rPr lang="en-US" sz="4000" dirty="0">
                <a:solidFill>
                  <a:schemeClr val="tx1"/>
                </a:solidFill>
              </a:rPr>
              <a:t>the shelf.</a:t>
            </a:r>
            <a:endParaRPr sz="40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706">
            <a:off x="7403102" y="3306813"/>
            <a:ext cx="3936074" cy="24441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6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339" y="3784811"/>
            <a:ext cx="902167" cy="896952"/>
          </a:xfrm>
          <a:prstGeom prst="rect">
            <a:avLst/>
          </a:prstGeom>
        </p:spPr>
      </p:pic>
      <p:sp>
        <p:nvSpPr>
          <p:cNvPr id="11" name="Rectangle 2"/>
          <p:cNvSpPr txBox="1"/>
          <p:nvPr/>
        </p:nvSpPr>
        <p:spPr>
          <a:xfrm>
            <a:off x="-177421" y="4233287"/>
            <a:ext cx="7615451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4000" dirty="0">
                <a:solidFill>
                  <a:schemeClr val="tx1"/>
                </a:solidFill>
              </a:rPr>
              <a:t>There is a book </a:t>
            </a:r>
            <a:r>
              <a:rPr lang="en-US" sz="4000" u="sng" dirty="0">
                <a:solidFill>
                  <a:srgbClr val="FF0000"/>
                </a:solidFill>
              </a:rPr>
              <a:t>on </a:t>
            </a:r>
            <a:r>
              <a:rPr lang="en-US" sz="4000" dirty="0">
                <a:solidFill>
                  <a:schemeClr val="tx1"/>
                </a:solidFill>
              </a:rPr>
              <a:t>the rug.</a:t>
            </a:r>
            <a:endParaRPr sz="4000" dirty="0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92" y="1959690"/>
            <a:ext cx="2057559" cy="800795"/>
          </a:xfrm>
          <a:prstGeom prst="rect">
            <a:avLst/>
          </a:prstGeom>
        </p:spPr>
      </p:pic>
      <p:sp>
        <p:nvSpPr>
          <p:cNvPr id="7" name="Cube 6"/>
          <p:cNvSpPr/>
          <p:nvPr/>
        </p:nvSpPr>
        <p:spPr>
          <a:xfrm>
            <a:off x="845797" y="1425362"/>
            <a:ext cx="835817" cy="665543"/>
          </a:xfrm>
          <a:prstGeom prst="cube">
            <a:avLst/>
          </a:prstGeom>
          <a:solidFill>
            <a:schemeClr val="accent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3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D2B5931-2366-492B-A8D7-4887C028A45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85AE47-F1FB-4365-ADA7-CA0BFF4657B7}"/>
              </a:ext>
            </a:extLst>
          </p:cNvPr>
          <p:cNvSpPr/>
          <p:nvPr/>
        </p:nvSpPr>
        <p:spPr>
          <a:xfrm>
            <a:off x="24393" y="-3485"/>
            <a:ext cx="41040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Listen then read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2069145"/>
      </p:ext>
    </p:extLst>
  </p:cSld>
  <p:clrMapOvr>
    <a:masterClrMapping/>
  </p:clrMapOvr>
  <p:transition spd="med" advTm="149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/>
          <p:nvPr/>
        </p:nvSpPr>
        <p:spPr>
          <a:xfrm>
            <a:off x="3630304" y="1403606"/>
            <a:ext cx="8420668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4000" dirty="0">
                <a:solidFill>
                  <a:schemeClr val="tx1"/>
                </a:solidFill>
              </a:rPr>
              <a:t>There is a box </a:t>
            </a:r>
            <a:r>
              <a:rPr lang="en-US" sz="4400" u="sng" dirty="0">
                <a:solidFill>
                  <a:srgbClr val="FF0000"/>
                </a:solidFill>
              </a:rPr>
              <a:t>in</a:t>
            </a:r>
            <a:r>
              <a:rPr lang="en-US" sz="4000" u="sng" dirty="0">
                <a:solidFill>
                  <a:srgbClr val="FF0000"/>
                </a:solidFill>
              </a:rPr>
              <a:t> </a:t>
            </a:r>
            <a:r>
              <a:rPr lang="en-US" sz="4000" dirty="0">
                <a:solidFill>
                  <a:schemeClr val="tx1"/>
                </a:solidFill>
              </a:rPr>
              <a:t>the cupboard.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11" name="Rectangle 2"/>
          <p:cNvSpPr txBox="1"/>
          <p:nvPr/>
        </p:nvSpPr>
        <p:spPr>
          <a:xfrm>
            <a:off x="903137" y="3968383"/>
            <a:ext cx="7615451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4000" dirty="0">
                <a:solidFill>
                  <a:schemeClr val="tx1"/>
                </a:solidFill>
              </a:rPr>
              <a:t>There is a hat </a:t>
            </a:r>
            <a:r>
              <a:rPr lang="en-US" sz="4000" u="sng" dirty="0">
                <a:solidFill>
                  <a:srgbClr val="FF0000"/>
                </a:solidFill>
              </a:rPr>
              <a:t>in </a:t>
            </a:r>
            <a:r>
              <a:rPr lang="en-US" sz="4000" dirty="0">
                <a:solidFill>
                  <a:schemeClr val="tx1"/>
                </a:solidFill>
              </a:rPr>
              <a:t>the cupboard.</a:t>
            </a:r>
            <a:endParaRPr sz="4000" dirty="0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734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170"/>
          <a:stretch/>
        </p:blipFill>
        <p:spPr>
          <a:xfrm>
            <a:off x="491319" y="883194"/>
            <a:ext cx="2849347" cy="2456597"/>
          </a:xfrm>
          <a:prstGeom prst="rect">
            <a:avLst/>
          </a:prstGeom>
        </p:spPr>
      </p:pic>
      <p:sp>
        <p:nvSpPr>
          <p:cNvPr id="7" name="Cube 6"/>
          <p:cNvSpPr/>
          <p:nvPr/>
        </p:nvSpPr>
        <p:spPr>
          <a:xfrm>
            <a:off x="1902344" y="1637731"/>
            <a:ext cx="513310" cy="376706"/>
          </a:xfrm>
          <a:prstGeom prst="cube">
            <a:avLst/>
          </a:prstGeom>
          <a:solidFill>
            <a:schemeClr val="accent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734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170"/>
          <a:stretch/>
        </p:blipFill>
        <p:spPr>
          <a:xfrm>
            <a:off x="8783327" y="3094028"/>
            <a:ext cx="2849347" cy="2456597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9989284" y="3805833"/>
            <a:ext cx="928925" cy="565092"/>
            <a:chOff x="4352758" y="2081642"/>
            <a:chExt cx="1037389" cy="504963"/>
          </a:xfrm>
        </p:grpSpPr>
        <p:grpSp>
          <p:nvGrpSpPr>
            <p:cNvPr id="15" name="Group 14"/>
            <p:cNvGrpSpPr/>
            <p:nvPr/>
          </p:nvGrpSpPr>
          <p:grpSpPr>
            <a:xfrm>
              <a:off x="4352758" y="2081642"/>
              <a:ext cx="1037389" cy="504963"/>
              <a:chOff x="4352758" y="2081642"/>
              <a:chExt cx="1037389" cy="504963"/>
            </a:xfrm>
          </p:grpSpPr>
          <p:sp>
            <p:nvSpPr>
              <p:cNvPr id="33" name="Chord 32"/>
              <p:cNvSpPr/>
              <p:nvPr/>
            </p:nvSpPr>
            <p:spPr>
              <a:xfrm rot="6756171">
                <a:off x="4613625" y="2068532"/>
                <a:ext cx="504963" cy="531184"/>
              </a:xfrm>
              <a:prstGeom prst="chord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" name="Flowchart: Alternate Process 33"/>
              <p:cNvSpPr/>
              <p:nvPr/>
            </p:nvSpPr>
            <p:spPr>
              <a:xfrm>
                <a:off x="4352758" y="2392680"/>
                <a:ext cx="1037389" cy="45719"/>
              </a:xfrm>
              <a:prstGeom prst="flowChartAlternateProcess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5011090" y="2246372"/>
              <a:ext cx="192102" cy="175503"/>
              <a:chOff x="5210824" y="2453867"/>
              <a:chExt cx="566016" cy="555741"/>
            </a:xfrm>
          </p:grpSpPr>
          <p:sp>
            <p:nvSpPr>
              <p:cNvPr id="17" name="Flowchart: Connector 16"/>
              <p:cNvSpPr/>
              <p:nvPr/>
            </p:nvSpPr>
            <p:spPr>
              <a:xfrm rot="8717340">
                <a:off x="5505828" y="2620481"/>
                <a:ext cx="248652" cy="77537"/>
              </a:xfrm>
              <a:prstGeom prst="flowChartConnector">
                <a:avLst/>
              </a:prstGeom>
              <a:solidFill>
                <a:srgbClr val="FF0000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8" name="Flowchart: Connector 17"/>
              <p:cNvSpPr/>
              <p:nvPr/>
            </p:nvSpPr>
            <p:spPr>
              <a:xfrm rot="9263915">
                <a:off x="5210824" y="2772404"/>
                <a:ext cx="248652" cy="77537"/>
              </a:xfrm>
              <a:prstGeom prst="flowChartConnector">
                <a:avLst/>
              </a:prstGeom>
              <a:solidFill>
                <a:srgbClr val="FF0000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9" name="Flowchart: Connector 18"/>
              <p:cNvSpPr/>
              <p:nvPr/>
            </p:nvSpPr>
            <p:spPr>
              <a:xfrm rot="12746463">
                <a:off x="5213976" y="2616206"/>
                <a:ext cx="248652" cy="77537"/>
              </a:xfrm>
              <a:prstGeom prst="flowChartConnector">
                <a:avLst/>
              </a:prstGeom>
              <a:solidFill>
                <a:srgbClr val="FF0000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0" name="Flowchart: Connector 19"/>
              <p:cNvSpPr/>
              <p:nvPr/>
            </p:nvSpPr>
            <p:spPr>
              <a:xfrm rot="7046423">
                <a:off x="5306810" y="2846513"/>
                <a:ext cx="248652" cy="77537"/>
              </a:xfrm>
              <a:prstGeom prst="flowChartConnector">
                <a:avLst/>
              </a:prstGeom>
              <a:solidFill>
                <a:srgbClr val="FF0000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1" name="Flowchart: Connector 20"/>
              <p:cNvSpPr/>
              <p:nvPr/>
            </p:nvSpPr>
            <p:spPr>
              <a:xfrm rot="1119197">
                <a:off x="5528188" y="2773433"/>
                <a:ext cx="248652" cy="77537"/>
              </a:xfrm>
              <a:prstGeom prst="flowChartConnector">
                <a:avLst/>
              </a:prstGeom>
              <a:solidFill>
                <a:srgbClr val="FF0000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2" name="Flowchart: Connector 21"/>
              <p:cNvSpPr/>
              <p:nvPr/>
            </p:nvSpPr>
            <p:spPr>
              <a:xfrm rot="4038738">
                <a:off x="5440770" y="2836118"/>
                <a:ext cx="248652" cy="77537"/>
              </a:xfrm>
              <a:prstGeom prst="flowChartConnector">
                <a:avLst/>
              </a:prstGeom>
              <a:solidFill>
                <a:srgbClr val="FF0000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grpSp>
            <p:nvGrpSpPr>
              <p:cNvPr id="23" name="Group 22"/>
              <p:cNvGrpSpPr/>
              <p:nvPr/>
            </p:nvGrpSpPr>
            <p:grpSpPr>
              <a:xfrm>
                <a:off x="5232807" y="2453867"/>
                <a:ext cx="539098" cy="542666"/>
                <a:chOff x="5232807" y="2453867"/>
                <a:chExt cx="539098" cy="542666"/>
              </a:xfrm>
              <a:solidFill>
                <a:srgbClr val="FF0000"/>
              </a:solidFill>
            </p:grpSpPr>
            <p:sp>
              <p:nvSpPr>
                <p:cNvPr id="24" name="Flowchart: Connector 23"/>
                <p:cNvSpPr/>
                <p:nvPr/>
              </p:nvSpPr>
              <p:spPr>
                <a:xfrm>
                  <a:off x="5523253" y="2694133"/>
                  <a:ext cx="248652" cy="77537"/>
                </a:xfrm>
                <a:prstGeom prst="flowChartConnector">
                  <a:avLst/>
                </a:prstGeom>
                <a:grpFill/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5" name="Flowchart: Connector 24"/>
                <p:cNvSpPr/>
                <p:nvPr/>
              </p:nvSpPr>
              <p:spPr>
                <a:xfrm rot="2331697">
                  <a:off x="5480192" y="2797055"/>
                  <a:ext cx="248652" cy="77537"/>
                </a:xfrm>
                <a:prstGeom prst="flowChartConnector">
                  <a:avLst/>
                </a:prstGeom>
                <a:grpFill/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6" name="Flowchart: Connector 25"/>
                <p:cNvSpPr/>
                <p:nvPr/>
              </p:nvSpPr>
              <p:spPr>
                <a:xfrm rot="5095136">
                  <a:off x="5371399" y="2833438"/>
                  <a:ext cx="248652" cy="77537"/>
                </a:xfrm>
                <a:prstGeom prst="flowChartConnector">
                  <a:avLst/>
                </a:prstGeom>
                <a:grpFill/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7" name="Flowchart: Connector 26"/>
                <p:cNvSpPr/>
                <p:nvPr/>
              </p:nvSpPr>
              <p:spPr>
                <a:xfrm rot="10800000">
                  <a:off x="5232807" y="2688419"/>
                  <a:ext cx="248652" cy="77537"/>
                </a:xfrm>
                <a:prstGeom prst="flowChartConnector">
                  <a:avLst/>
                </a:prstGeom>
                <a:grpFill/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8" name="Flowchart: Connector 27"/>
                <p:cNvSpPr/>
                <p:nvPr/>
              </p:nvSpPr>
              <p:spPr>
                <a:xfrm rot="5400000">
                  <a:off x="5360540" y="2539424"/>
                  <a:ext cx="248652" cy="77537"/>
                </a:xfrm>
                <a:prstGeom prst="flowChartConnector">
                  <a:avLst/>
                </a:prstGeom>
                <a:grpFill/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9" name="Flowchart: Connector 28"/>
                <p:cNvSpPr/>
                <p:nvPr/>
              </p:nvSpPr>
              <p:spPr>
                <a:xfrm rot="8411864">
                  <a:off x="5256203" y="2802401"/>
                  <a:ext cx="248652" cy="77537"/>
                </a:xfrm>
                <a:prstGeom prst="flowChartConnector">
                  <a:avLst/>
                </a:prstGeom>
                <a:grpFill/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0" name="Flowchart: Connector 29"/>
                <p:cNvSpPr/>
                <p:nvPr/>
              </p:nvSpPr>
              <p:spPr>
                <a:xfrm rot="13863277">
                  <a:off x="5268207" y="2570083"/>
                  <a:ext cx="248652" cy="77537"/>
                </a:xfrm>
                <a:prstGeom prst="flowChartConnector">
                  <a:avLst/>
                </a:prstGeom>
                <a:grpFill/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1" name="Flowchart: Connector 30"/>
                <p:cNvSpPr/>
                <p:nvPr/>
              </p:nvSpPr>
              <p:spPr>
                <a:xfrm rot="18315900">
                  <a:off x="5463930" y="2565757"/>
                  <a:ext cx="248652" cy="77537"/>
                </a:xfrm>
                <a:prstGeom prst="flowChartConnector">
                  <a:avLst/>
                </a:prstGeom>
                <a:grpFill/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2" name="Flowchart: Connector 31"/>
                <p:cNvSpPr/>
                <p:nvPr/>
              </p:nvSpPr>
              <p:spPr>
                <a:xfrm>
                  <a:off x="5432927" y="2669291"/>
                  <a:ext cx="125742" cy="138974"/>
                </a:xfrm>
                <a:prstGeom prst="flowChartConnector">
                  <a:avLst/>
                </a:prstGeom>
                <a:solidFill>
                  <a:srgbClr val="FFD765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</p:grpSp>
      </p:grpSp>
      <p:sp>
        <p:nvSpPr>
          <p:cNvPr id="35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80B83BB-EC4C-464B-A572-E143ADFE3DF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39C60EC5-7D83-4500-AC85-EA2FC25C4BA6}"/>
              </a:ext>
            </a:extLst>
          </p:cNvPr>
          <p:cNvSpPr/>
          <p:nvPr/>
        </p:nvSpPr>
        <p:spPr>
          <a:xfrm>
            <a:off x="24393" y="-3485"/>
            <a:ext cx="41040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Listen then read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1900513"/>
      </p:ext>
    </p:extLst>
  </p:cSld>
  <p:clrMapOvr>
    <a:masterClrMapping/>
  </p:clrMapOvr>
  <p:transition spd="med" advTm="143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itle 1"/>
          <p:cNvSpPr txBox="1">
            <a:spLocks noGrp="1"/>
          </p:cNvSpPr>
          <p:nvPr>
            <p:ph type="title"/>
          </p:nvPr>
        </p:nvSpPr>
        <p:spPr>
          <a:xfrm>
            <a:off x="948935" y="2708624"/>
            <a:ext cx="4459254" cy="2780906"/>
          </a:xfrm>
          <a:prstGeom prst="irregularSeal2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Autofit/>
          </a:bodyPr>
          <a:lstStyle>
            <a:lvl1pPr algn="ctr">
              <a:defRPr sz="5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3200" dirty="0">
                <a:solidFill>
                  <a:srgbClr val="FF0000"/>
                </a:solidFill>
              </a:rPr>
              <a:t>Question 1 </a:t>
            </a:r>
            <a:endParaRPr sz="3200" dirty="0">
              <a:solidFill>
                <a:srgbClr val="FF0000"/>
              </a:solidFill>
            </a:endParaRPr>
          </a:p>
        </p:txBody>
      </p:sp>
      <p:sp>
        <p:nvSpPr>
          <p:cNvPr id="6" name="Rectangle 1"/>
          <p:cNvSpPr txBox="1"/>
          <p:nvPr/>
        </p:nvSpPr>
        <p:spPr>
          <a:xfrm>
            <a:off x="348826" y="438829"/>
            <a:ext cx="4931530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22225" cap="flat">
                  <a:solidFill>
                    <a:schemeClr val="accent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Let’s practice !</a:t>
            </a:r>
          </a:p>
        </p:txBody>
      </p:sp>
      <p:sp>
        <p:nvSpPr>
          <p:cNvPr id="7" name="TextBox 2"/>
          <p:cNvSpPr txBox="1"/>
          <p:nvPr/>
        </p:nvSpPr>
        <p:spPr>
          <a:xfrm>
            <a:off x="365759" y="1608155"/>
            <a:ext cx="11479238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>
                <a:solidFill>
                  <a:schemeClr val="tx1"/>
                </a:solidFill>
              </a:rPr>
              <a:t>Open page </a:t>
            </a:r>
            <a:r>
              <a:rPr lang="en-US" b="1" dirty="0">
                <a:solidFill>
                  <a:srgbClr val="FF0000"/>
                </a:solidFill>
              </a:rPr>
              <a:t>70</a:t>
            </a:r>
            <a:r>
              <a:rPr b="1" dirty="0">
                <a:solidFill>
                  <a:schemeClr val="tx1"/>
                </a:solidFill>
              </a:rPr>
              <a:t> of your workbook. Answer the questions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501836" y="2602413"/>
            <a:ext cx="4459254" cy="2780906"/>
          </a:xfrm>
          <a:prstGeom prst="irregularSeal2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ctr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 b="1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hangingPunct="1"/>
            <a:r>
              <a:rPr lang="en-US" sz="3200" dirty="0">
                <a:solidFill>
                  <a:srgbClr val="FF0000"/>
                </a:solidFill>
              </a:rPr>
              <a:t>Question 2</a:t>
            </a:r>
            <a:r>
              <a:rPr lang="en-US" sz="3200" dirty="0"/>
              <a:t> </a:t>
            </a:r>
          </a:p>
        </p:txBody>
      </p:sp>
      <p:sp>
        <p:nvSpPr>
          <p:cNvPr id="9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C36F014-845F-411E-A8C2-9F957B6FA44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08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itle 1"/>
          <p:cNvSpPr txBox="1">
            <a:spLocks noGrp="1"/>
          </p:cNvSpPr>
          <p:nvPr>
            <p:ph type="title"/>
          </p:nvPr>
        </p:nvSpPr>
        <p:spPr>
          <a:xfrm>
            <a:off x="198949" y="1333626"/>
            <a:ext cx="10635178" cy="17725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4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  <a:ea typeface="+mn-ea"/>
                <a:cs typeface="+mn-cs"/>
                <a:sym typeface="Calibri"/>
              </a:rPr>
              <a:t>Write 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  <a:ea typeface="+mn-ea"/>
                <a:cs typeface="+mn-cs"/>
                <a:sym typeface="Calibri"/>
              </a:rPr>
              <a:t>three sentences 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  <a:ea typeface="+mn-ea"/>
                <a:cs typeface="+mn-cs"/>
                <a:sym typeface="Calibri"/>
              </a:rPr>
              <a:t>using the words you have learned today in your notebook.</a:t>
            </a:r>
          </a:p>
        </p:txBody>
      </p:sp>
      <p:sp>
        <p:nvSpPr>
          <p:cNvPr id="4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E83928-3630-44F8-B1DA-6B8114B517AC}"/>
              </a:ext>
            </a:extLst>
          </p:cNvPr>
          <p:cNvSpPr/>
          <p:nvPr/>
        </p:nvSpPr>
        <p:spPr>
          <a:xfrm>
            <a:off x="242541" y="4014141"/>
            <a:ext cx="98755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>
              <a:buFont typeface="Arial" pitchFamily="34" charset="0"/>
              <a:buChar char="•"/>
            </a:pPr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Open the 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practice PPT </a:t>
            </a:r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and answer </a:t>
            </a:r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L 1</a:t>
            </a:r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B59CE46-6DE3-4CCD-9CCB-E16E260BE26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0475" y1="79059" x2="0" y2="97412"/>
                        <a14:foregroundMark x1="71513" y1="19529" x2="87240" y2="3529"/>
                        <a14:foregroundMark x1="80119" y1="7059" x2="61721" y2="19294"/>
                        <a14:foregroundMark x1="61721" y1="18118" x2="76261" y2="2353"/>
                        <a14:foregroundMark x1="89614" y1="10118" x2="29080" y2="79529"/>
                        <a14:foregroundMark x1="8605" y1="92000" x2="2077" y2="99529"/>
                        <a14:foregroundMark x1="4154" y1="90588" x2="3858" y2="95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27" y="3521141"/>
            <a:ext cx="1994658" cy="25155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65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73" grpId="0" animBg="1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 txBox="1"/>
          <p:nvPr/>
        </p:nvSpPr>
        <p:spPr>
          <a:xfrm>
            <a:off x="3534477" y="3684300"/>
            <a:ext cx="4526237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22225" cap="flat">
                  <a:solidFill>
                    <a:schemeClr val="accent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7200" dirty="0">
                <a:ln w="22225" cap="flat">
                  <a:solidFill>
                    <a:srgbClr val="FF0000"/>
                  </a:solidFill>
                  <a:prstDash val="solid"/>
                  <a:round/>
                </a:ln>
                <a:solidFill>
                  <a:srgbClr val="C00000"/>
                </a:solidFill>
              </a:rPr>
              <a:t>End of the</a:t>
            </a:r>
          </a:p>
          <a:p>
            <a:r>
              <a:rPr lang="en-US" sz="7200" dirty="0">
                <a:ln w="22225" cap="flat">
                  <a:solidFill>
                    <a:srgbClr val="FF0000"/>
                  </a:solidFill>
                  <a:prstDash val="solid"/>
                  <a:round/>
                </a:ln>
                <a:solidFill>
                  <a:srgbClr val="C00000"/>
                </a:solidFill>
              </a:rPr>
              <a:t> lesson! </a:t>
            </a:r>
            <a:endParaRPr sz="7200" dirty="0">
              <a:ln w="22225" cap="flat">
                <a:solidFill>
                  <a:srgbClr val="FF0000"/>
                </a:solidFill>
                <a:prstDash val="solid"/>
                <a:round/>
              </a:ln>
              <a:solidFill>
                <a:srgbClr val="C00000"/>
              </a:solidFill>
            </a:endParaRPr>
          </a:p>
        </p:txBody>
      </p:sp>
      <p:sp>
        <p:nvSpPr>
          <p:cNvPr id="4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00019DA-A992-4528-A338-047925BFA45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A75341E-766E-4D88-922D-5C5F47B53B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095" y="357884"/>
            <a:ext cx="3448050" cy="32670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9267932"/>
      </p:ext>
    </p:extLst>
  </p:cSld>
  <p:clrMapOvr>
    <a:masterClrMapping/>
  </p:clrMapOvr>
  <p:transition spd="med" advTm="62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528033" y="583808"/>
            <a:ext cx="2864894" cy="877704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>
              <a:defRPr sz="36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Objectives</a:t>
            </a:r>
            <a:endParaRPr sz="4400" b="0" dirty="0"/>
          </a:p>
        </p:txBody>
      </p:sp>
      <p:sp>
        <p:nvSpPr>
          <p:cNvPr id="10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269254" y="1630776"/>
            <a:ext cx="11062649" cy="4643416"/>
          </a:xfrm>
          <a:prstGeom prst="rect">
            <a:avLst/>
          </a:prstGeom>
        </p:spPr>
        <p:txBody>
          <a:bodyPr/>
          <a:lstStyle/>
          <a:p>
            <a:pPr algn="l"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dirty="0"/>
          </a:p>
          <a:p>
            <a:pPr marL="0" indent="0" algn="l">
              <a:buSzTx/>
              <a:buNone/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/>
              <a:t>1-</a:t>
            </a:r>
            <a:r>
              <a:rPr dirty="0"/>
              <a:t> </a:t>
            </a:r>
            <a:r>
              <a:rPr b="1" dirty="0">
                <a:solidFill>
                  <a:schemeClr val="tx1"/>
                </a:solidFill>
              </a:rPr>
              <a:t>Name</a:t>
            </a:r>
            <a:r>
              <a:rPr b="1" dirty="0">
                <a:solidFill>
                  <a:srgbClr val="FF0000"/>
                </a:solidFill>
              </a:rPr>
              <a:t> six </a:t>
            </a:r>
            <a:r>
              <a:rPr lang="en-US" b="1" dirty="0">
                <a:solidFill>
                  <a:srgbClr val="FF0000"/>
                </a:solidFill>
              </a:rPr>
              <a:t>bedroom</a:t>
            </a:r>
            <a:r>
              <a:rPr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objects</a:t>
            </a:r>
            <a:r>
              <a:rPr b="1" dirty="0"/>
              <a:t>. </a:t>
            </a:r>
            <a:endParaRPr lang="en-US" b="1" dirty="0"/>
          </a:p>
          <a:p>
            <a:pPr marL="0" indent="0" algn="l">
              <a:buSzTx/>
              <a:buNone/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b="1" dirty="0"/>
          </a:p>
          <a:p>
            <a:pPr marL="0" indent="0" algn="l">
              <a:buSzTx/>
              <a:buNone/>
              <a:defRPr sz="43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/>
              <a:t>2- </a:t>
            </a:r>
            <a:r>
              <a:rPr b="1" dirty="0" err="1">
                <a:solidFill>
                  <a:schemeClr val="tx1"/>
                </a:solidFill>
              </a:rPr>
              <a:t>Recogni</a:t>
            </a:r>
            <a:r>
              <a:rPr lang="en-US" b="1" dirty="0" err="1">
                <a:solidFill>
                  <a:schemeClr val="tx1"/>
                </a:solidFill>
              </a:rPr>
              <a:t>s</a:t>
            </a:r>
            <a:r>
              <a:rPr b="1" dirty="0" err="1">
                <a:solidFill>
                  <a:schemeClr val="tx1"/>
                </a:solidFill>
              </a:rPr>
              <a:t>e</a:t>
            </a:r>
            <a:r>
              <a:rPr b="1" dirty="0">
                <a:solidFill>
                  <a:srgbClr val="FF0000"/>
                </a:solidFill>
              </a:rPr>
              <a:t> six </a:t>
            </a:r>
            <a:r>
              <a:rPr lang="en-US" b="1" dirty="0">
                <a:solidFill>
                  <a:srgbClr val="FF0000"/>
                </a:solidFill>
              </a:rPr>
              <a:t>bedroom objects</a:t>
            </a:r>
            <a:r>
              <a:rPr b="1" dirty="0"/>
              <a:t>.</a:t>
            </a:r>
            <a:endParaRPr lang="ar-BH" b="1" dirty="0"/>
          </a:p>
          <a:p>
            <a:pPr marL="0" indent="0" algn="l">
              <a:buSzTx/>
              <a:buNone/>
              <a:defRPr sz="43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ar-BH" b="1" dirty="0"/>
          </a:p>
          <a:p>
            <a:pPr marL="0" indent="0" algn="l">
              <a:buSzTx/>
              <a:buNone/>
              <a:defRPr sz="43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b="1" dirty="0"/>
              <a:t>3- Identify the use of </a:t>
            </a:r>
            <a:r>
              <a:rPr lang="en-US" b="1" dirty="0">
                <a:solidFill>
                  <a:srgbClr val="FF0000"/>
                </a:solidFill>
              </a:rPr>
              <a:t>on – in – under</a:t>
            </a:r>
            <a:r>
              <a:rPr lang="en-US" b="1" dirty="0"/>
              <a:t>.  </a:t>
            </a:r>
            <a:r>
              <a:rPr b="1" dirty="0"/>
              <a:t> </a:t>
            </a:r>
          </a:p>
        </p:txBody>
      </p:sp>
      <p:sp>
        <p:nvSpPr>
          <p:cNvPr id="5" name="Footer Placeholder 2"/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F9AC008-995E-4781-8027-9AAE521748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233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Rectangle 11"/>
          <p:cNvGrpSpPr/>
          <p:nvPr/>
        </p:nvGrpSpPr>
        <p:grpSpPr>
          <a:xfrm>
            <a:off x="-1" y="98439"/>
            <a:ext cx="7688182" cy="1050880"/>
            <a:chOff x="0" y="0"/>
            <a:chExt cx="7688180" cy="1050878"/>
          </a:xfrm>
        </p:grpSpPr>
        <p:sp>
          <p:nvSpPr>
            <p:cNvPr id="111" name="Rectangle"/>
            <p:cNvSpPr/>
            <p:nvPr/>
          </p:nvSpPr>
          <p:spPr>
            <a:xfrm>
              <a:off x="-1" y="-1"/>
              <a:ext cx="7688182" cy="105088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12" name="Read, Point and Repeat"/>
            <p:cNvSpPr txBox="1"/>
            <p:nvPr/>
          </p:nvSpPr>
          <p:spPr>
            <a:xfrm>
              <a:off x="45719" y="105068"/>
              <a:ext cx="7596742" cy="840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/>
                <a:t>Listen</a:t>
              </a:r>
              <a:r>
                <a:rPr dirty="0"/>
                <a:t>, </a:t>
              </a:r>
              <a:r>
                <a:rPr lang="en-US" dirty="0"/>
                <a:t>p</a:t>
              </a:r>
              <a:r>
                <a:rPr dirty="0"/>
                <a:t>oint and </a:t>
              </a:r>
              <a:r>
                <a:rPr lang="en-US" dirty="0"/>
                <a:t>r</a:t>
              </a:r>
              <a:r>
                <a:rPr dirty="0"/>
                <a:t>epeat</a:t>
              </a:r>
            </a:p>
          </p:txBody>
        </p:sp>
      </p:grpSp>
      <p:grpSp>
        <p:nvGrpSpPr>
          <p:cNvPr id="17" name="Group 5"/>
          <p:cNvGrpSpPr/>
          <p:nvPr/>
        </p:nvGrpSpPr>
        <p:grpSpPr>
          <a:xfrm>
            <a:off x="552210" y="2582598"/>
            <a:ext cx="3199707" cy="1465614"/>
            <a:chOff x="0" y="-311662"/>
            <a:chExt cx="4541145" cy="2007626"/>
          </a:xfrm>
        </p:grpSpPr>
        <p:sp>
          <p:nvSpPr>
            <p:cNvPr id="18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/>
            </a:p>
          </p:txBody>
        </p:sp>
        <p:sp>
          <p:nvSpPr>
            <p:cNvPr id="19" name="Rectangle 7"/>
            <p:cNvSpPr/>
            <p:nvPr/>
          </p:nvSpPr>
          <p:spPr>
            <a:xfrm>
              <a:off x="0" y="-311662"/>
              <a:ext cx="4541145" cy="2007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b="1" dirty="0"/>
                <a:t>cupboard</a:t>
              </a:r>
              <a:endParaRPr sz="4000" b="1" dirty="0"/>
            </a:p>
          </p:txBody>
        </p:sp>
      </p:grpSp>
      <p:grpSp>
        <p:nvGrpSpPr>
          <p:cNvPr id="20" name="Group 5"/>
          <p:cNvGrpSpPr/>
          <p:nvPr/>
        </p:nvGrpSpPr>
        <p:grpSpPr>
          <a:xfrm>
            <a:off x="4497967" y="2774157"/>
            <a:ext cx="3199706" cy="1015663"/>
            <a:chOff x="-2740392" y="67756"/>
            <a:chExt cx="7302293" cy="1529392"/>
          </a:xfrm>
        </p:grpSpPr>
        <p:sp>
          <p:nvSpPr>
            <p:cNvPr id="21" name="Rectangle 6"/>
            <p:cNvSpPr/>
            <p:nvPr/>
          </p:nvSpPr>
          <p:spPr>
            <a:xfrm>
              <a:off x="-2740392" y="285040"/>
              <a:ext cx="7302293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 dirty="0"/>
            </a:p>
          </p:txBody>
        </p:sp>
        <p:sp>
          <p:nvSpPr>
            <p:cNvPr id="22" name="Rectangle 7"/>
            <p:cNvSpPr/>
            <p:nvPr/>
          </p:nvSpPr>
          <p:spPr>
            <a:xfrm>
              <a:off x="-1088231" y="67756"/>
              <a:ext cx="4541145" cy="15293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b="1" dirty="0"/>
                <a:t>rug</a:t>
              </a:r>
              <a:endParaRPr sz="4000" b="1" dirty="0"/>
            </a:p>
          </p:txBody>
        </p:sp>
      </p:grpSp>
      <p:grpSp>
        <p:nvGrpSpPr>
          <p:cNvPr id="23" name="Group 5"/>
          <p:cNvGrpSpPr/>
          <p:nvPr/>
        </p:nvGrpSpPr>
        <p:grpSpPr>
          <a:xfrm>
            <a:off x="8516572" y="2757994"/>
            <a:ext cx="3199706" cy="1015663"/>
            <a:chOff x="160090" y="-387028"/>
            <a:chExt cx="7302293" cy="1299053"/>
          </a:xfrm>
        </p:grpSpPr>
        <p:sp>
          <p:nvSpPr>
            <p:cNvPr id="24" name="Rectangle 6"/>
            <p:cNvSpPr/>
            <p:nvPr/>
          </p:nvSpPr>
          <p:spPr>
            <a:xfrm>
              <a:off x="160090" y="-213929"/>
              <a:ext cx="7302293" cy="92970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 dirty="0"/>
            </a:p>
          </p:txBody>
        </p:sp>
        <p:sp>
          <p:nvSpPr>
            <p:cNvPr id="25" name="Rectangle 7"/>
            <p:cNvSpPr/>
            <p:nvPr/>
          </p:nvSpPr>
          <p:spPr>
            <a:xfrm>
              <a:off x="1168260" y="-387028"/>
              <a:ext cx="5511065" cy="1299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b="1" dirty="0"/>
                <a:t>bed</a:t>
              </a:r>
              <a:endParaRPr sz="4000" b="1" dirty="0"/>
            </a:p>
          </p:txBody>
        </p:sp>
      </p:grpSp>
      <p:grpSp>
        <p:nvGrpSpPr>
          <p:cNvPr id="26" name="Group 5"/>
          <p:cNvGrpSpPr/>
          <p:nvPr/>
        </p:nvGrpSpPr>
        <p:grpSpPr>
          <a:xfrm>
            <a:off x="453612" y="5279205"/>
            <a:ext cx="3187255" cy="1292662"/>
            <a:chOff x="-19541" y="46382"/>
            <a:chExt cx="4973775" cy="1732638"/>
          </a:xfrm>
        </p:grpSpPr>
        <p:sp>
          <p:nvSpPr>
            <p:cNvPr id="27" name="Rectangle 6"/>
            <p:cNvSpPr/>
            <p:nvPr/>
          </p:nvSpPr>
          <p:spPr>
            <a:xfrm>
              <a:off x="-19541" y="271677"/>
              <a:ext cx="4973775" cy="1156327"/>
            </a:xfrm>
            <a:prstGeom prst="rect">
              <a:avLst/>
            </a:prstGeom>
            <a:solidFill>
              <a:schemeClr val="accent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dirty="0"/>
            </a:p>
          </p:txBody>
        </p:sp>
        <p:sp>
          <p:nvSpPr>
            <p:cNvPr id="28" name="Rectangle 7"/>
            <p:cNvSpPr/>
            <p:nvPr/>
          </p:nvSpPr>
          <p:spPr>
            <a:xfrm>
              <a:off x="196774" y="46382"/>
              <a:ext cx="4541144" cy="1732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/>
                <a:t>shelf</a:t>
              </a:r>
              <a:endParaRPr dirty="0"/>
            </a:p>
          </p:txBody>
        </p:sp>
      </p:grpSp>
      <p:grpSp>
        <p:nvGrpSpPr>
          <p:cNvPr id="32" name="Group 5"/>
          <p:cNvGrpSpPr/>
          <p:nvPr/>
        </p:nvGrpSpPr>
        <p:grpSpPr>
          <a:xfrm>
            <a:off x="4497966" y="5228806"/>
            <a:ext cx="3187255" cy="1292662"/>
            <a:chOff x="-2" y="-208216"/>
            <a:chExt cx="4973775" cy="1732639"/>
          </a:xfrm>
        </p:grpSpPr>
        <p:sp>
          <p:nvSpPr>
            <p:cNvPr id="33" name="Rectangle 6"/>
            <p:cNvSpPr/>
            <p:nvPr/>
          </p:nvSpPr>
          <p:spPr>
            <a:xfrm>
              <a:off x="-2" y="113986"/>
              <a:ext cx="4973775" cy="1156328"/>
            </a:xfrm>
            <a:prstGeom prst="rect">
              <a:avLst/>
            </a:prstGeom>
            <a:solidFill>
              <a:schemeClr val="accent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" name="Rectangle 7"/>
            <p:cNvSpPr/>
            <p:nvPr/>
          </p:nvSpPr>
          <p:spPr>
            <a:xfrm>
              <a:off x="317433" y="-208216"/>
              <a:ext cx="4541146" cy="1732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/>
                <a:t>pillow</a:t>
              </a:r>
              <a:endParaRPr dirty="0"/>
            </a:p>
          </p:txBody>
        </p:sp>
      </p:grpSp>
      <p:grpSp>
        <p:nvGrpSpPr>
          <p:cNvPr id="35" name="Group 5"/>
          <p:cNvGrpSpPr/>
          <p:nvPr/>
        </p:nvGrpSpPr>
        <p:grpSpPr>
          <a:xfrm>
            <a:off x="8516572" y="5097049"/>
            <a:ext cx="3387442" cy="1606982"/>
            <a:chOff x="268366" y="-351908"/>
            <a:chExt cx="4541145" cy="2088117"/>
          </a:xfrm>
        </p:grpSpPr>
        <p:sp>
          <p:nvSpPr>
            <p:cNvPr id="36" name="Rectangle 6"/>
            <p:cNvSpPr/>
            <p:nvPr/>
          </p:nvSpPr>
          <p:spPr>
            <a:xfrm>
              <a:off x="268366" y="113986"/>
              <a:ext cx="4272779" cy="1156327"/>
            </a:xfrm>
            <a:prstGeom prst="rect">
              <a:avLst/>
            </a:prstGeom>
            <a:solidFill>
              <a:schemeClr val="accent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400" dirty="0"/>
            </a:p>
          </p:txBody>
        </p:sp>
        <p:sp>
          <p:nvSpPr>
            <p:cNvPr id="37" name="Rectangle 7"/>
            <p:cNvSpPr/>
            <p:nvPr/>
          </p:nvSpPr>
          <p:spPr>
            <a:xfrm>
              <a:off x="268366" y="-351908"/>
              <a:ext cx="4541145" cy="20881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800" dirty="0"/>
                <a:t>blanket</a:t>
              </a:r>
              <a:endParaRPr sz="4800" dirty="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43"/>
          <a:stretch/>
        </p:blipFill>
        <p:spPr>
          <a:xfrm>
            <a:off x="1494717" y="1424286"/>
            <a:ext cx="1105047" cy="13795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706">
            <a:off x="5117231" y="1305587"/>
            <a:ext cx="2078324" cy="129057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00" y="4127335"/>
            <a:ext cx="1872646" cy="9665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119" y="1756426"/>
            <a:ext cx="2325020" cy="9338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65" y="4450330"/>
            <a:ext cx="2164268" cy="4267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438" y="3976663"/>
            <a:ext cx="2282840" cy="1190572"/>
          </a:xfrm>
          <a:prstGeom prst="rect">
            <a:avLst/>
          </a:prstGeom>
        </p:spPr>
      </p:pic>
      <p:sp>
        <p:nvSpPr>
          <p:cNvPr id="29" name="Footer Placeholder 2"/>
          <p:cNvSpPr txBox="1">
            <a:spLocks/>
          </p:cNvSpPr>
          <p:nvPr/>
        </p:nvSpPr>
        <p:spPr>
          <a:xfrm>
            <a:off x="485189" y="6338906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E051FD5-C572-4382-8D8F-39B4747CF0E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580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Rectangle 11"/>
          <p:cNvGrpSpPr/>
          <p:nvPr/>
        </p:nvGrpSpPr>
        <p:grpSpPr>
          <a:xfrm>
            <a:off x="-1" y="98439"/>
            <a:ext cx="7688182" cy="1050880"/>
            <a:chOff x="0" y="0"/>
            <a:chExt cx="7688180" cy="1050878"/>
          </a:xfrm>
        </p:grpSpPr>
        <p:sp>
          <p:nvSpPr>
            <p:cNvPr id="126" name="Rectangle"/>
            <p:cNvSpPr/>
            <p:nvPr/>
          </p:nvSpPr>
          <p:spPr>
            <a:xfrm>
              <a:off x="-1" y="-1"/>
              <a:ext cx="7688182" cy="105088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27" name="Read, Point and Repeat"/>
            <p:cNvSpPr txBox="1"/>
            <p:nvPr/>
          </p:nvSpPr>
          <p:spPr>
            <a:xfrm>
              <a:off x="45719" y="105069"/>
              <a:ext cx="7596742" cy="840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/>
                <a:t>Read, </a:t>
              </a:r>
              <a:r>
                <a:rPr lang="en-US" dirty="0"/>
                <a:t>p</a:t>
              </a:r>
              <a:r>
                <a:rPr dirty="0"/>
                <a:t>oint and </a:t>
              </a:r>
              <a:r>
                <a:rPr lang="en-US" dirty="0"/>
                <a:t>r</a:t>
              </a:r>
              <a:r>
                <a:rPr dirty="0"/>
                <a:t>epeat</a:t>
              </a:r>
            </a:p>
          </p:txBody>
        </p:sp>
      </p:grpSp>
      <p:grpSp>
        <p:nvGrpSpPr>
          <p:cNvPr id="9" name="Group 5"/>
          <p:cNvGrpSpPr/>
          <p:nvPr/>
        </p:nvGrpSpPr>
        <p:grpSpPr>
          <a:xfrm>
            <a:off x="3330054" y="4393440"/>
            <a:ext cx="5205783" cy="2289858"/>
            <a:chOff x="0" y="-876194"/>
            <a:chExt cx="4541145" cy="3136692"/>
          </a:xfrm>
        </p:grpSpPr>
        <p:sp>
          <p:nvSpPr>
            <p:cNvPr id="11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2000"/>
            </a:p>
          </p:txBody>
        </p:sp>
        <p:sp>
          <p:nvSpPr>
            <p:cNvPr id="12" name="Rectangle 7"/>
            <p:cNvSpPr/>
            <p:nvPr/>
          </p:nvSpPr>
          <p:spPr>
            <a:xfrm>
              <a:off x="0" y="-876194"/>
              <a:ext cx="4541145" cy="31366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6600" b="1" dirty="0"/>
                <a:t>cupboard</a:t>
              </a:r>
              <a:endParaRPr sz="6600" b="1" dirty="0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43"/>
          <a:stretch/>
        </p:blipFill>
        <p:spPr>
          <a:xfrm>
            <a:off x="4408227" y="1526061"/>
            <a:ext cx="2658577" cy="3318894"/>
          </a:xfrm>
          <a:prstGeom prst="rect">
            <a:avLst/>
          </a:prstGeom>
        </p:spPr>
      </p:pic>
      <p:sp>
        <p:nvSpPr>
          <p:cNvPr id="10" name="Footer Placeholder 2"/>
          <p:cNvSpPr txBox="1">
            <a:spLocks/>
          </p:cNvSpPr>
          <p:nvPr/>
        </p:nvSpPr>
        <p:spPr>
          <a:xfrm>
            <a:off x="364260" y="6296570"/>
            <a:ext cx="11307652" cy="561430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5A9782B-0761-4100-8067-3D90FF285B3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96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Rectangle 11"/>
          <p:cNvGrpSpPr/>
          <p:nvPr/>
        </p:nvGrpSpPr>
        <p:grpSpPr>
          <a:xfrm>
            <a:off x="-1" y="98439"/>
            <a:ext cx="7688182" cy="1050880"/>
            <a:chOff x="0" y="0"/>
            <a:chExt cx="7688180" cy="1050878"/>
          </a:xfrm>
        </p:grpSpPr>
        <p:sp>
          <p:nvSpPr>
            <p:cNvPr id="134" name="Rectangle"/>
            <p:cNvSpPr/>
            <p:nvPr/>
          </p:nvSpPr>
          <p:spPr>
            <a:xfrm>
              <a:off x="-1" y="-1"/>
              <a:ext cx="7688182" cy="105088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35" name="Read, Point and Repeat"/>
            <p:cNvSpPr txBox="1"/>
            <p:nvPr/>
          </p:nvSpPr>
          <p:spPr>
            <a:xfrm>
              <a:off x="45719" y="105069"/>
              <a:ext cx="7596742" cy="840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/>
                <a:t>Read, </a:t>
              </a:r>
              <a:r>
                <a:rPr lang="en-US" dirty="0"/>
                <a:t>p</a:t>
              </a:r>
              <a:r>
                <a:rPr dirty="0"/>
                <a:t>oint and </a:t>
              </a:r>
              <a:r>
                <a:rPr lang="en-US" dirty="0"/>
                <a:t>r</a:t>
              </a:r>
              <a:r>
                <a:rPr dirty="0"/>
                <a:t>epeat</a:t>
              </a:r>
            </a:p>
          </p:txBody>
        </p:sp>
      </p:grpSp>
      <p:grpSp>
        <p:nvGrpSpPr>
          <p:cNvPr id="10" name="Group 5"/>
          <p:cNvGrpSpPr/>
          <p:nvPr/>
        </p:nvGrpSpPr>
        <p:grpSpPr>
          <a:xfrm>
            <a:off x="4439600" y="4541098"/>
            <a:ext cx="3312800" cy="1680460"/>
            <a:chOff x="0" y="21347"/>
            <a:chExt cx="4561899" cy="1746272"/>
          </a:xfrm>
        </p:grpSpPr>
        <p:sp>
          <p:nvSpPr>
            <p:cNvPr id="11" name="Rectangle 6"/>
            <p:cNvSpPr/>
            <p:nvPr/>
          </p:nvSpPr>
          <p:spPr>
            <a:xfrm>
              <a:off x="20754" y="285039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2400"/>
            </a:p>
          </p:txBody>
        </p:sp>
        <p:sp>
          <p:nvSpPr>
            <p:cNvPr id="12" name="Rectangle 7"/>
            <p:cNvSpPr/>
            <p:nvPr/>
          </p:nvSpPr>
          <p:spPr>
            <a:xfrm>
              <a:off x="0" y="21347"/>
              <a:ext cx="4541145" cy="17462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8800" b="1" dirty="0"/>
                <a:t>rug</a:t>
              </a:r>
              <a:endParaRPr sz="8800" b="1" dirty="0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706">
            <a:off x="3790243" y="1745072"/>
            <a:ext cx="4153942" cy="2579464"/>
          </a:xfrm>
          <a:prstGeom prst="rect">
            <a:avLst/>
          </a:prstGeom>
        </p:spPr>
      </p:pic>
      <p:sp>
        <p:nvSpPr>
          <p:cNvPr id="9" name="Footer Placeholder 2"/>
          <p:cNvSpPr txBox="1">
            <a:spLocks/>
          </p:cNvSpPr>
          <p:nvPr/>
        </p:nvSpPr>
        <p:spPr>
          <a:xfrm>
            <a:off x="350612" y="6326627"/>
            <a:ext cx="11307652" cy="415367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Rectangle 11"/>
          <p:cNvGrpSpPr/>
          <p:nvPr/>
        </p:nvGrpSpPr>
        <p:grpSpPr>
          <a:xfrm>
            <a:off x="-1" y="98439"/>
            <a:ext cx="7688182" cy="1050880"/>
            <a:chOff x="0" y="0"/>
            <a:chExt cx="7688180" cy="1050878"/>
          </a:xfrm>
        </p:grpSpPr>
        <p:sp>
          <p:nvSpPr>
            <p:cNvPr id="144" name="Rectangle"/>
            <p:cNvSpPr/>
            <p:nvPr/>
          </p:nvSpPr>
          <p:spPr>
            <a:xfrm>
              <a:off x="-1" y="-1"/>
              <a:ext cx="7688182" cy="105088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45" name="Read, Point and Repeat"/>
            <p:cNvSpPr txBox="1"/>
            <p:nvPr/>
          </p:nvSpPr>
          <p:spPr>
            <a:xfrm>
              <a:off x="45719" y="105069"/>
              <a:ext cx="7596742" cy="840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/>
                <a:t>Read, </a:t>
              </a:r>
              <a:r>
                <a:rPr lang="en-US" dirty="0"/>
                <a:t>p</a:t>
              </a:r>
              <a:r>
                <a:rPr dirty="0"/>
                <a:t>oint and </a:t>
              </a:r>
              <a:r>
                <a:rPr lang="en-US" dirty="0"/>
                <a:t>r</a:t>
              </a:r>
              <a:r>
                <a:rPr dirty="0"/>
                <a:t>epeat</a:t>
              </a:r>
            </a:p>
          </p:txBody>
        </p:sp>
      </p:grpSp>
      <p:grpSp>
        <p:nvGrpSpPr>
          <p:cNvPr id="10" name="Group 5"/>
          <p:cNvGrpSpPr/>
          <p:nvPr/>
        </p:nvGrpSpPr>
        <p:grpSpPr>
          <a:xfrm>
            <a:off x="3621559" y="4680649"/>
            <a:ext cx="4785462" cy="1458861"/>
            <a:chOff x="0" y="63262"/>
            <a:chExt cx="4541145" cy="1257778"/>
          </a:xfrm>
        </p:grpSpPr>
        <p:sp>
          <p:nvSpPr>
            <p:cNvPr id="11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2400"/>
            </a:p>
          </p:txBody>
        </p:sp>
        <p:sp>
          <p:nvSpPr>
            <p:cNvPr id="12" name="Rectangle 7"/>
            <p:cNvSpPr/>
            <p:nvPr/>
          </p:nvSpPr>
          <p:spPr>
            <a:xfrm>
              <a:off x="0" y="63262"/>
              <a:ext cx="4541145" cy="12577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7200" b="1" dirty="0"/>
                <a:t>bed</a:t>
              </a:r>
              <a:endParaRPr sz="7200" b="1" dirty="0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998" y="2116212"/>
            <a:ext cx="5512538" cy="2214241"/>
          </a:xfrm>
          <a:prstGeom prst="rect">
            <a:avLst/>
          </a:prstGeom>
        </p:spPr>
      </p:pic>
      <p:sp>
        <p:nvSpPr>
          <p:cNvPr id="13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 5"/>
          <p:cNvGrpSpPr/>
          <p:nvPr/>
        </p:nvGrpSpPr>
        <p:grpSpPr>
          <a:xfrm>
            <a:off x="3400696" y="4857041"/>
            <a:ext cx="4541146" cy="1292662"/>
            <a:chOff x="0" y="45820"/>
            <a:chExt cx="4541145" cy="1292661"/>
          </a:xfrm>
        </p:grpSpPr>
        <p:sp>
          <p:nvSpPr>
            <p:cNvPr id="149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50" name="Rectangle 7"/>
            <p:cNvSpPr/>
            <p:nvPr/>
          </p:nvSpPr>
          <p:spPr>
            <a:xfrm>
              <a:off x="0" y="45820"/>
              <a:ext cx="4541145" cy="1292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/>
                <a:t>shelf</a:t>
              </a:r>
              <a:endParaRPr dirty="0"/>
            </a:p>
          </p:txBody>
        </p:sp>
      </p:grpSp>
      <p:grpSp>
        <p:nvGrpSpPr>
          <p:cNvPr id="154" name="Rectangle 11"/>
          <p:cNvGrpSpPr/>
          <p:nvPr/>
        </p:nvGrpSpPr>
        <p:grpSpPr>
          <a:xfrm>
            <a:off x="-1" y="98439"/>
            <a:ext cx="7688182" cy="1050880"/>
            <a:chOff x="0" y="0"/>
            <a:chExt cx="7688180" cy="1050878"/>
          </a:xfrm>
        </p:grpSpPr>
        <p:sp>
          <p:nvSpPr>
            <p:cNvPr id="152" name="Rectangle"/>
            <p:cNvSpPr/>
            <p:nvPr/>
          </p:nvSpPr>
          <p:spPr>
            <a:xfrm>
              <a:off x="-1" y="-1"/>
              <a:ext cx="7688182" cy="105088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53" name="Read, Point and Repeat"/>
            <p:cNvSpPr txBox="1"/>
            <p:nvPr/>
          </p:nvSpPr>
          <p:spPr>
            <a:xfrm>
              <a:off x="45719" y="105069"/>
              <a:ext cx="7596742" cy="840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/>
                <a:t>Read, </a:t>
              </a:r>
              <a:r>
                <a:rPr lang="en-US" dirty="0"/>
                <a:t>p</a:t>
              </a:r>
              <a:r>
                <a:rPr dirty="0"/>
                <a:t>oint and </a:t>
              </a:r>
              <a:r>
                <a:rPr lang="en-US" dirty="0"/>
                <a:t>r</a:t>
              </a:r>
              <a:r>
                <a:rPr dirty="0"/>
                <a:t>epeat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22" y="2669710"/>
            <a:ext cx="6255857" cy="1233549"/>
          </a:xfrm>
          <a:prstGeom prst="rect">
            <a:avLst/>
          </a:prstGeom>
        </p:spPr>
      </p:pic>
      <p:sp>
        <p:nvSpPr>
          <p:cNvPr id="9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Rectangle 11"/>
          <p:cNvGrpSpPr/>
          <p:nvPr/>
        </p:nvGrpSpPr>
        <p:grpSpPr>
          <a:xfrm>
            <a:off x="-1" y="98439"/>
            <a:ext cx="7688182" cy="1050880"/>
            <a:chOff x="0" y="0"/>
            <a:chExt cx="7688180" cy="1050878"/>
          </a:xfrm>
        </p:grpSpPr>
        <p:sp>
          <p:nvSpPr>
            <p:cNvPr id="160" name="Rectangle"/>
            <p:cNvSpPr/>
            <p:nvPr/>
          </p:nvSpPr>
          <p:spPr>
            <a:xfrm>
              <a:off x="-1" y="-1"/>
              <a:ext cx="7688182" cy="105088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61" name="Read, Point and Repeat"/>
            <p:cNvSpPr txBox="1"/>
            <p:nvPr/>
          </p:nvSpPr>
          <p:spPr>
            <a:xfrm>
              <a:off x="45719" y="105069"/>
              <a:ext cx="7596742" cy="840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/>
                <a:t>Read, </a:t>
              </a:r>
              <a:r>
                <a:rPr lang="en-US" dirty="0"/>
                <a:t>p</a:t>
              </a:r>
              <a:r>
                <a:rPr dirty="0"/>
                <a:t>oint and </a:t>
              </a:r>
              <a:r>
                <a:rPr lang="en-US" dirty="0"/>
                <a:t>r</a:t>
              </a:r>
              <a:r>
                <a:rPr dirty="0"/>
                <a:t>epeat</a:t>
              </a:r>
            </a:p>
          </p:txBody>
        </p:sp>
      </p:grpSp>
      <p:grpSp>
        <p:nvGrpSpPr>
          <p:cNvPr id="11" name="Group 5"/>
          <p:cNvGrpSpPr/>
          <p:nvPr/>
        </p:nvGrpSpPr>
        <p:grpSpPr>
          <a:xfrm>
            <a:off x="2975212" y="4357113"/>
            <a:ext cx="5034493" cy="2677656"/>
            <a:chOff x="1046382" y="-1353857"/>
            <a:chExt cx="4541146" cy="3589037"/>
          </a:xfrm>
        </p:grpSpPr>
        <p:sp>
          <p:nvSpPr>
            <p:cNvPr id="12" name="Rectangle 6"/>
            <p:cNvSpPr/>
            <p:nvPr/>
          </p:nvSpPr>
          <p:spPr>
            <a:xfrm>
              <a:off x="1046382" y="-334110"/>
              <a:ext cx="4541145" cy="1549544"/>
            </a:xfrm>
            <a:prstGeom prst="rect">
              <a:avLst/>
            </a:prstGeom>
            <a:solidFill>
              <a:schemeClr val="accent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2800"/>
            </a:p>
          </p:txBody>
        </p:sp>
        <p:sp>
          <p:nvSpPr>
            <p:cNvPr id="13" name="Rectangle 7"/>
            <p:cNvSpPr/>
            <p:nvPr/>
          </p:nvSpPr>
          <p:spPr>
            <a:xfrm>
              <a:off x="1046382" y="-1353857"/>
              <a:ext cx="4541146" cy="35890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8000" dirty="0"/>
                <a:t>pillow</a:t>
              </a:r>
              <a:endParaRPr sz="8000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09" y="2251312"/>
            <a:ext cx="3785273" cy="2320575"/>
          </a:xfrm>
          <a:prstGeom prst="rect">
            <a:avLst/>
          </a:prstGeom>
        </p:spPr>
      </p:pic>
      <p:sp>
        <p:nvSpPr>
          <p:cNvPr id="9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6|1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7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8.4|8.7|7.6|8.1|8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3.4|8.2|4.8|6.6|3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8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4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4"/>
</p:tagLst>
</file>

<file path=ppt/theme/theme1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460</Words>
  <Application>Microsoft Office PowerPoint</Application>
  <PresentationFormat>Widescreen</PresentationFormat>
  <Paragraphs>130</Paragraphs>
  <Slides>24</Slides>
  <Notes>2</Notes>
  <HiddenSlides>0</HiddenSlides>
  <MMClips>14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Century Gothic</vt:lpstr>
      <vt:lpstr>Comic Sans MS</vt:lpstr>
      <vt:lpstr>Helvetica</vt:lpstr>
      <vt:lpstr>Presentation2</vt:lpstr>
      <vt:lpstr>PowerPoint Presentation</vt:lpstr>
      <vt:lpstr>Think !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Bring out your white boards and markers!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 1 </vt:lpstr>
      <vt:lpstr>Write three sentences using the words you have learned today in your notebook.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7- Lesson 1</dc:title>
  <dc:creator>Amani  Mattar Almalood</dc:creator>
  <cp:lastModifiedBy>Nayla alkaabi</cp:lastModifiedBy>
  <cp:revision>81</cp:revision>
  <dcterms:modified xsi:type="dcterms:W3CDTF">2020-04-06T20:46:41Z</dcterms:modified>
</cp:coreProperties>
</file>