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85" r:id="rId20"/>
    <p:sldId id="287" r:id="rId21"/>
    <p:sldId id="286" r:id="rId22"/>
    <p:sldId id="277" r:id="rId23"/>
    <p:sldId id="279" r:id="rId24"/>
    <p:sldId id="28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417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short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25456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curly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44918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wipe-clean-besom-broom-brush-icon-97583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pixabay.com/en/cleaning-supplies-bucket-2904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microsoft.com/office/2007/relationships/hdphoto" Target="../media/hdphoto3.wdp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8.m4a"/><Relationship Id="rId7" Type="http://schemas.openxmlformats.org/officeDocument/2006/relationships/image" Target="../media/image19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media9.m4a"/><Relationship Id="rId7" Type="http://schemas.openxmlformats.org/officeDocument/2006/relationships/image" Target="../media/image21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wipe-clean-besom-broom-brush-icon-97583/" TargetMode="External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s://pixabay.com/en/cleaning-supplies-bucket-29040/" TargetMode="Externa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10.m4a"/><Relationship Id="rId7" Type="http://schemas.openxmlformats.org/officeDocument/2006/relationships/image" Target="../media/image23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6.pn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microsoft.com/office/2007/relationships/hdphoto" Target="../media/hdphoto7.wdp"/><Relationship Id="rId2" Type="http://schemas.microsoft.com/office/2007/relationships/media" Target="../media/media13.m4a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2.xml"/><Relationship Id="rId6" Type="http://schemas.openxmlformats.org/officeDocument/2006/relationships/image" Target="../media/image25.gi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4.m4a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076050" y="2518117"/>
            <a:ext cx="4778326" cy="4121834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Lesson 1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Page 72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D85E92-C796-49CE-B54B-8E65DA9C4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5"/>
          <p:cNvGrpSpPr/>
          <p:nvPr/>
        </p:nvGrpSpPr>
        <p:grpSpPr>
          <a:xfrm>
            <a:off x="3729892" y="5075500"/>
            <a:ext cx="4541146" cy="1292662"/>
            <a:chOff x="0" y="45820"/>
            <a:chExt cx="4541145" cy="1292661"/>
          </a:xfrm>
        </p:grpSpPr>
        <p:sp>
          <p:nvSpPr>
            <p:cNvPr id="167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blanket</a:t>
              </a:r>
              <a:endParaRPr dirty="0"/>
            </a:p>
          </p:txBody>
        </p:sp>
      </p:grpSp>
      <p:grpSp>
        <p:nvGrpSpPr>
          <p:cNvPr id="172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70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71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6" y="2099957"/>
            <a:ext cx="5096698" cy="2658086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F81017-BC0B-4883-B7AA-C4F069A88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198" y="1268388"/>
            <a:ext cx="11153478" cy="1325563"/>
          </a:xfrm>
          <a:prstGeom prst="rect">
            <a:avLst/>
          </a:prstGeom>
        </p:spPr>
        <p:txBody>
          <a:bodyPr/>
          <a:lstStyle>
            <a:lvl1pPr>
              <a:defRPr sz="43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Bring out your white boards and markers!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D17056-92BA-4B0F-A26C-8A3C64EED851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F7D70-7D1D-435F-BBDC-8C48037CA0D2}"/>
              </a:ext>
            </a:extLst>
          </p:cNvPr>
          <p:cNvSpPr/>
          <p:nvPr/>
        </p:nvSpPr>
        <p:spPr>
          <a:xfrm>
            <a:off x="-672891" y="222821"/>
            <a:ext cx="6263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Let’s practice</a:t>
            </a:r>
            <a:r>
              <a:rPr lang="en-US" sz="5400" b="1" dirty="0">
                <a:ln/>
                <a:solidFill>
                  <a:schemeClr val="accent4"/>
                </a:solidFill>
              </a:rPr>
              <a:t>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BB73863-9761-4337-A516-8E37289D0D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335" y1="19182" x2="22335" y2="55975"/>
                        <a14:foregroundMark x1="22335" y1="55975" x2="88235" y2="58595"/>
                        <a14:foregroundMark x1="90901" y1="34696" x2="90901" y2="31551"/>
                        <a14:foregroundMark x1="90901" y1="31551" x2="91268" y2="37212"/>
                        <a14:foregroundMark x1="87868" y1="28302" x2="88419" y2="53983"/>
                        <a14:foregroundMark x1="84375" y1="57547" x2="44118" y2="58386"/>
                        <a14:foregroundMark x1="23070" y1="58595" x2="31618" y2="59224"/>
                        <a14:foregroundMark x1="21324" y1="14151" x2="20956" y2="57547"/>
                        <a14:foregroundMark x1="19577" y1="26625" x2="19577" y2="35744"/>
                        <a14:foregroundMark x1="18658" y1="31551" x2="18658" y2="33962"/>
                        <a14:foregroundMark x1="27114" y1="61426" x2="15625" y2="81027"/>
                        <a14:foregroundMark x1="16544" y1="81447" x2="6066" y2="79036"/>
                        <a14:foregroundMark x1="8364" y1="77778" x2="15625" y2="77149"/>
                        <a14:foregroundMark x1="43474" y1="63627" x2="42371" y2="90881"/>
                        <a14:foregroundMark x1="69118" y1="62998" x2="68382" y2="90461"/>
                        <a14:foregroundMark x1="68382" y1="91300" x2="59007" y2="94549"/>
                        <a14:foregroundMark x1="61673" y1="92138" x2="66085" y2="87526"/>
                        <a14:foregroundMark x1="79779" y1="60377" x2="80331" y2="86059"/>
                        <a14:foregroundMark x1="79596" y1="88470" x2="90533" y2="92977"/>
                        <a14:foregroundMark x1="84559" y1="87107" x2="89706" y2="89099"/>
                        <a14:foregroundMark x1="76746" y1="84486" x2="76379" y2="91719"/>
                        <a14:foregroundMark x1="44118" y1="86268" x2="48438" y2="89308"/>
                        <a14:foregroundMark x1="37224" y1="81027" x2="37040" y2="89308"/>
                        <a14:foregroundMark x1="16912" y1="84801" x2="10294" y2="81971"/>
                        <a14:foregroundMark x1="78125" y1="94969" x2="92004" y2="94969"/>
                        <a14:foregroundMark x1="64706" y1="94549" x2="60938" y2="96122"/>
                        <a14:foregroundMark x1="60662" y1="96122" x2="56158" y2="96122"/>
                        <a14:foregroundMark x1="56066" y1="96122" x2="55699" y2="94549"/>
                        <a14:foregroundMark x1="64522" y1="81971" x2="63971" y2="78826"/>
                        <a14:foregroundMark x1="90349" y1="55556" x2="89706" y2="59958"/>
                        <a14:foregroundMark x1="89154" y1="59958" x2="85110" y2="59958"/>
                        <a14:foregroundMark x1="90074" y1="39832" x2="90074" y2="47484"/>
                        <a14:foregroundMark x1="56526" y1="59434" x2="60662" y2="60797"/>
                        <a14:foregroundMark x1="20864" y1="58071" x2="23621" y2="60168"/>
                        <a14:foregroundMark x1="48162" y1="59958" x2="57169" y2="59748"/>
                        <a14:foregroundMark x1="46783" y1="60587" x2="37408" y2="59748"/>
                        <a14:foregroundMark x1="36673" y1="62474" x2="35294" y2="61321"/>
                        <a14:foregroundMark x1="34835" y1="61530" x2="33088" y2="62369"/>
                        <a14:foregroundMark x1="20313" y1="27778" x2="19577" y2="24738"/>
                        <a14:foregroundMark x1="21599" y1="14151" x2="21875" y2="11111"/>
                        <a14:foregroundMark x1="22335" y1="11111" x2="24908" y2="10273"/>
                        <a14:foregroundMark x1="32077" y1="10587" x2="64798" y2="10901"/>
                        <a14:foregroundMark x1="65717" y1="10901" x2="88787" y2="11216"/>
                        <a14:foregroundMark x1="88511" y1="11111" x2="90717" y2="13103"/>
                        <a14:foregroundMark x1="90533" y1="16247" x2="90441" y2="29874"/>
                        <a14:foregroundMark x1="90993" y1="30294" x2="92923" y2="30503"/>
                        <a14:foregroundMark x1="93107" y1="30922" x2="94761" y2="34067"/>
                        <a14:foregroundMark x1="90809" y1="43396" x2="94761" y2="34696"/>
                        <a14:foregroundMark x1="90349" y1="50419" x2="90257" y2="55451"/>
                        <a14:foregroundMark x1="75276" y1="59644" x2="72426" y2="59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24" y="2069861"/>
            <a:ext cx="5189360" cy="4550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594735"/>
      </p:ext>
    </p:extLst>
  </p:cSld>
  <p:clrMapOvr>
    <a:masterClrMapping/>
  </p:clrMapOvr>
  <p:transition spd="med" advTm="16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1458494" y="5029968"/>
            <a:ext cx="9275013" cy="1292662"/>
            <a:chOff x="0" y="45820"/>
            <a:chExt cx="9275012" cy="1292661"/>
          </a:xfrm>
        </p:grpSpPr>
        <p:grpSp>
          <p:nvGrpSpPr>
            <p:cNvPr id="180" name="Group"/>
            <p:cNvGrpSpPr/>
            <p:nvPr/>
          </p:nvGrpSpPr>
          <p:grpSpPr>
            <a:xfrm>
              <a:off x="0" y="45820"/>
              <a:ext cx="4541146" cy="1292661"/>
              <a:chOff x="0" y="45820"/>
              <a:chExt cx="4541145" cy="1292660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bed</a:t>
                </a:r>
                <a:endParaRPr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endParaRPr dirty="0"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4733865" y="45820"/>
              <a:ext cx="4541147" cy="1292661"/>
              <a:chOff x="0" y="45820"/>
              <a:chExt cx="4541145" cy="1292660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b="1" dirty="0"/>
                  <a:t>cupboard</a:t>
                </a:r>
                <a:endParaRPr lang="en-US" dirty="0"/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6455391" y="4921586"/>
            <a:ext cx="4057721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1"/>
          <p:cNvSpPr/>
          <p:nvPr/>
        </p:nvSpPr>
        <p:spPr>
          <a:xfrm>
            <a:off x="294847" y="1266092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</a:t>
            </a:r>
            <a:r>
              <a:rPr b="1">
                <a:solidFill>
                  <a:srgbClr val="FF0000"/>
                </a:solidFill>
              </a:rPr>
              <a:t>your board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>
          <a:xfrm>
            <a:off x="4797896" y="2055306"/>
            <a:ext cx="2185140" cy="2733357"/>
          </a:xfrm>
          <a:prstGeom prst="rect">
            <a:avLst/>
          </a:prstGeom>
        </p:spPr>
      </p:pic>
      <p:sp>
        <p:nvSpPr>
          <p:cNvPr id="16" name="Rectangle 2"/>
          <p:cNvSpPr txBox="1"/>
          <p:nvPr/>
        </p:nvSpPr>
        <p:spPr>
          <a:xfrm>
            <a:off x="423443" y="121203"/>
            <a:ext cx="351874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Play! </a:t>
            </a: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61FE1F-F16A-4FAE-AC9B-D32F461231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279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Diagram 6"/>
          <p:cNvGrpSpPr/>
          <p:nvPr/>
        </p:nvGrpSpPr>
        <p:grpSpPr>
          <a:xfrm>
            <a:off x="1376608" y="4377939"/>
            <a:ext cx="9275013" cy="1292662"/>
            <a:chOff x="0" y="45821"/>
            <a:chExt cx="9275012" cy="1292660"/>
          </a:xfrm>
        </p:grpSpPr>
        <p:grpSp>
          <p:nvGrpSpPr>
            <p:cNvPr id="192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190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shelf</a:t>
                </a:r>
                <a:endParaRPr dirty="0"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193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rug</a:t>
                </a:r>
                <a:endParaRPr dirty="0"/>
              </a:p>
            </p:txBody>
          </p:sp>
        </p:grpSp>
      </p:grpSp>
      <p:sp>
        <p:nvSpPr>
          <p:cNvPr id="197" name="Rectangle 5"/>
          <p:cNvSpPr/>
          <p:nvPr/>
        </p:nvSpPr>
        <p:spPr>
          <a:xfrm>
            <a:off x="2425706" y="4294961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70" y="2403046"/>
            <a:ext cx="5076607" cy="1001021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3" name="Rectangle 1"/>
          <p:cNvSpPr/>
          <p:nvPr/>
        </p:nvSpPr>
        <p:spPr>
          <a:xfrm>
            <a:off x="210442" y="393897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</a:t>
            </a:r>
            <a:r>
              <a:rPr b="1">
                <a:solidFill>
                  <a:srgbClr val="FF0000"/>
                </a:solidFill>
              </a:rPr>
              <a:t>your board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Diagram 6"/>
          <p:cNvGrpSpPr/>
          <p:nvPr/>
        </p:nvGrpSpPr>
        <p:grpSpPr>
          <a:xfrm>
            <a:off x="1431199" y="4559921"/>
            <a:ext cx="9275013" cy="1292662"/>
            <a:chOff x="0" y="45820"/>
            <a:chExt cx="9275012" cy="1292661"/>
          </a:xfrm>
        </p:grpSpPr>
        <p:grpSp>
          <p:nvGrpSpPr>
            <p:cNvPr id="204" name="Group"/>
            <p:cNvGrpSpPr/>
            <p:nvPr/>
          </p:nvGrpSpPr>
          <p:grpSpPr>
            <a:xfrm>
              <a:off x="0" y="45820"/>
              <a:ext cx="4541146" cy="1292661"/>
              <a:chOff x="0" y="45820"/>
              <a:chExt cx="4541145" cy="1292660"/>
            </a:xfrm>
          </p:grpSpPr>
          <p:sp>
            <p:nvSpPr>
              <p:cNvPr id="20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" name="fish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pillow</a:t>
                </a:r>
                <a:endParaRPr dirty="0"/>
              </a:p>
            </p:txBody>
          </p:sp>
        </p:grpSp>
        <p:grpSp>
          <p:nvGrpSpPr>
            <p:cNvPr id="207" name="Group"/>
            <p:cNvGrpSpPr/>
            <p:nvPr/>
          </p:nvGrpSpPr>
          <p:grpSpPr>
            <a:xfrm>
              <a:off x="4733865" y="45820"/>
              <a:ext cx="4541147" cy="1292661"/>
              <a:chOff x="0" y="45820"/>
              <a:chExt cx="4541145" cy="1292660"/>
            </a:xfrm>
          </p:grpSpPr>
          <p:sp>
            <p:nvSpPr>
              <p:cNvPr id="205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rug</a:t>
                </a:r>
                <a:endParaRPr dirty="0"/>
              </a:p>
            </p:txBody>
          </p:sp>
        </p:grpSp>
      </p:grpSp>
      <p:sp>
        <p:nvSpPr>
          <p:cNvPr id="209" name="Rectangle 7"/>
          <p:cNvSpPr/>
          <p:nvPr/>
        </p:nvSpPr>
        <p:spPr>
          <a:xfrm>
            <a:off x="7042246" y="4465187"/>
            <a:ext cx="2784144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06">
            <a:off x="3533627" y="1387378"/>
            <a:ext cx="4181007" cy="2596271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4" name="Rectangle 1"/>
          <p:cNvSpPr/>
          <p:nvPr/>
        </p:nvSpPr>
        <p:spPr>
          <a:xfrm>
            <a:off x="212539" y="390944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</a:t>
            </a:r>
            <a:r>
              <a:rPr b="1">
                <a:solidFill>
                  <a:srgbClr val="FF0000"/>
                </a:solidFill>
              </a:rPr>
              <a:t>your board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Diagram 6"/>
          <p:cNvGrpSpPr/>
          <p:nvPr/>
        </p:nvGrpSpPr>
        <p:grpSpPr>
          <a:xfrm>
            <a:off x="1431198" y="4589824"/>
            <a:ext cx="9275013" cy="1292662"/>
            <a:chOff x="0" y="45821"/>
            <a:chExt cx="9275012" cy="1292660"/>
          </a:xfrm>
        </p:grpSpPr>
        <p:grpSp>
          <p:nvGrpSpPr>
            <p:cNvPr id="216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2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yogur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blanket</a:t>
                </a:r>
                <a:endParaRPr dirty="0"/>
              </a:p>
            </p:txBody>
          </p:sp>
        </p:grpSp>
        <p:grpSp>
          <p:nvGrpSpPr>
            <p:cNvPr id="219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217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" name="black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cupboard</a:t>
                </a:r>
                <a:endParaRPr dirty="0"/>
              </a:p>
            </p:txBody>
          </p:sp>
        </p:grpSp>
      </p:grpSp>
      <p:sp>
        <p:nvSpPr>
          <p:cNvPr id="221" name="Rectangle 7"/>
          <p:cNvSpPr/>
          <p:nvPr/>
        </p:nvSpPr>
        <p:spPr>
          <a:xfrm>
            <a:off x="1815153" y="4472807"/>
            <a:ext cx="3562064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10" y="1186653"/>
            <a:ext cx="5096698" cy="2658086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3" name="Rectangle 1"/>
          <p:cNvSpPr/>
          <p:nvPr/>
        </p:nvSpPr>
        <p:spPr>
          <a:xfrm>
            <a:off x="126035" y="183158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</a:t>
            </a:r>
            <a:r>
              <a:rPr b="1">
                <a:solidFill>
                  <a:srgbClr val="FF0000"/>
                </a:solidFill>
              </a:rPr>
              <a:t>your board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Diagram 6"/>
          <p:cNvGrpSpPr/>
          <p:nvPr/>
        </p:nvGrpSpPr>
        <p:grpSpPr>
          <a:xfrm>
            <a:off x="1431198" y="4521585"/>
            <a:ext cx="9275013" cy="1292662"/>
            <a:chOff x="0" y="45821"/>
            <a:chExt cx="9275012" cy="1292660"/>
          </a:xfrm>
        </p:grpSpPr>
        <p:grpSp>
          <p:nvGrpSpPr>
            <p:cNvPr id="228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226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" name="fish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pillow</a:t>
                </a:r>
                <a:endParaRPr dirty="0"/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229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shelf</a:t>
                </a:r>
                <a:endParaRPr dirty="0"/>
              </a:p>
            </p:txBody>
          </p:sp>
        </p:grpSp>
      </p:grpSp>
      <p:sp>
        <p:nvSpPr>
          <p:cNvPr id="233" name="Rectangle 2"/>
          <p:cNvSpPr/>
          <p:nvPr/>
        </p:nvSpPr>
        <p:spPr>
          <a:xfrm>
            <a:off x="2453001" y="4304821"/>
            <a:ext cx="249754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21" y="1531174"/>
            <a:ext cx="3500445" cy="2145960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3" name="Rectangle 1"/>
          <p:cNvSpPr/>
          <p:nvPr/>
        </p:nvSpPr>
        <p:spPr>
          <a:xfrm>
            <a:off x="224508" y="411045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your board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Diagram 6"/>
          <p:cNvGrpSpPr/>
          <p:nvPr/>
        </p:nvGrpSpPr>
        <p:grpSpPr>
          <a:xfrm>
            <a:off x="1597055" y="4604398"/>
            <a:ext cx="9275013" cy="1292662"/>
            <a:chOff x="0" y="45821"/>
            <a:chExt cx="9275012" cy="1292660"/>
          </a:xfrm>
        </p:grpSpPr>
        <p:grpSp>
          <p:nvGrpSpPr>
            <p:cNvPr id="240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238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bed</a:t>
                </a:r>
                <a:endParaRPr dirty="0"/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241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carrots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blanket</a:t>
                </a:r>
                <a:endParaRPr dirty="0"/>
              </a:p>
            </p:txBody>
          </p:sp>
        </p:grpSp>
      </p:grpSp>
      <p:sp>
        <p:nvSpPr>
          <p:cNvPr id="245" name="Rectangle 2"/>
          <p:cNvSpPr/>
          <p:nvPr/>
        </p:nvSpPr>
        <p:spPr>
          <a:xfrm>
            <a:off x="2284933" y="4546445"/>
            <a:ext cx="2889668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94" r="99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95" y="1757431"/>
            <a:ext cx="4288611" cy="2141323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294847" y="675249"/>
            <a:ext cx="10232333" cy="49244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Look at the picture and write the correct word on </a:t>
            </a:r>
            <a:r>
              <a:rPr b="1">
                <a:solidFill>
                  <a:srgbClr val="FF0000"/>
                </a:solidFill>
              </a:rPr>
              <a:t>your board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7FA3ED7-4550-4E77-958A-841C0474565E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34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170"/>
          <a:stretch/>
        </p:blipFill>
        <p:spPr>
          <a:xfrm>
            <a:off x="416398" y="1651379"/>
            <a:ext cx="2849347" cy="2456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2191" y="3357179"/>
            <a:ext cx="468414" cy="382138"/>
          </a:xfrm>
          <a:prstGeom prst="ellipse">
            <a:avLst/>
          </a:prstGeom>
          <a:solidFill>
            <a:srgbClr val="FF0000"/>
          </a:solidFill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ctangle 2"/>
          <p:cNvSpPr txBox="1"/>
          <p:nvPr/>
        </p:nvSpPr>
        <p:spPr>
          <a:xfrm>
            <a:off x="-2086166" y="661835"/>
            <a:ext cx="522839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12368" y="4284365"/>
            <a:ext cx="365740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There is a ball </a:t>
            </a:r>
            <a:r>
              <a:rPr lang="en-US" sz="3600" u="sng" dirty="0">
                <a:solidFill>
                  <a:srgbClr val="FF0000"/>
                </a:solidFill>
              </a:rPr>
              <a:t>in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the cupboard.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9917" y="2836848"/>
            <a:ext cx="532343" cy="473308"/>
          </a:xfrm>
          <a:prstGeom prst="ellipse">
            <a:avLst/>
          </a:prstGeom>
          <a:solidFill>
            <a:srgbClr val="FF0000"/>
          </a:solidFill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4015299" y="4246741"/>
            <a:ext cx="339772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There is a ball </a:t>
            </a:r>
          </a:p>
          <a:p>
            <a:pPr algn="l"/>
            <a:r>
              <a:rPr lang="en-US" sz="3600" u="sng" dirty="0">
                <a:solidFill>
                  <a:srgbClr val="00B050"/>
                </a:solidFill>
              </a:rPr>
              <a:t>under </a:t>
            </a:r>
            <a:r>
              <a:rPr lang="en-US" sz="3600" dirty="0">
                <a:solidFill>
                  <a:schemeClr val="tx1"/>
                </a:solidFill>
              </a:rPr>
              <a:t>the bed.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4" r="99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58" y="2107318"/>
            <a:ext cx="2839930" cy="141799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68205" y="3189349"/>
            <a:ext cx="468414" cy="382138"/>
          </a:xfrm>
          <a:prstGeom prst="ellipse">
            <a:avLst/>
          </a:prstGeom>
          <a:solidFill>
            <a:srgbClr val="FF0000"/>
          </a:solidFill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55" y="3334870"/>
            <a:ext cx="2164268" cy="426757"/>
          </a:xfrm>
          <a:prstGeom prst="rect">
            <a:avLst/>
          </a:prstGeom>
        </p:spPr>
      </p:pic>
      <p:sp>
        <p:nvSpPr>
          <p:cNvPr id="15" name="Rectangle 2"/>
          <p:cNvSpPr txBox="1"/>
          <p:nvPr/>
        </p:nvSpPr>
        <p:spPr>
          <a:xfrm>
            <a:off x="8299039" y="4387990"/>
            <a:ext cx="384175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There is a ball </a:t>
            </a:r>
            <a:r>
              <a:rPr lang="en-US" sz="3600" u="sng" dirty="0">
                <a:solidFill>
                  <a:schemeClr val="accent1"/>
                </a:solidFill>
              </a:rPr>
              <a:t>on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the shelf.</a:t>
            </a:r>
            <a:endParaRPr sz="36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40398" y="1651379"/>
            <a:ext cx="6288" cy="3793741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>
            <a:off x="8089425" y="1651379"/>
            <a:ext cx="65053" cy="3793741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8E1E4-99CE-4DC4-B84C-52BF85194B02}"/>
              </a:ext>
            </a:extLst>
          </p:cNvPr>
          <p:cNvSpPr/>
          <p:nvPr/>
        </p:nvSpPr>
        <p:spPr>
          <a:xfrm>
            <a:off x="8154478" y="557625"/>
            <a:ext cx="928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D57890-A858-4921-847F-14FF93940517}"/>
              </a:ext>
            </a:extLst>
          </p:cNvPr>
          <p:cNvSpPr/>
          <p:nvPr/>
        </p:nvSpPr>
        <p:spPr>
          <a:xfrm>
            <a:off x="3558215" y="557625"/>
            <a:ext cx="1895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under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8406A6-F694-4F22-8BDF-4B0A9854BB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C23C8-9CC4-4DA4-9985-D78F5869BFDB}"/>
              </a:ext>
            </a:extLst>
          </p:cNvPr>
          <p:cNvSpPr/>
          <p:nvPr/>
        </p:nvSpPr>
        <p:spPr>
          <a:xfrm>
            <a:off x="24393" y="-3485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 then read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924484"/>
      </p:ext>
    </p:extLst>
  </p:cSld>
  <p:clrMapOvr>
    <a:masterClrMapping/>
  </p:clrMapOvr>
  <p:transition spd="med" advTm="34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9239404" y="4622306"/>
            <a:ext cx="573335" cy="476604"/>
          </a:xfrm>
          <a:prstGeom prst="cub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5" name="Group 4"/>
          <p:cNvGrpSpPr/>
          <p:nvPr/>
        </p:nvGrpSpPr>
        <p:grpSpPr>
          <a:xfrm>
            <a:off x="1248837" y="3051351"/>
            <a:ext cx="590308" cy="684972"/>
            <a:chOff x="5271021" y="1950139"/>
            <a:chExt cx="840892" cy="951275"/>
          </a:xfrm>
        </p:grpSpPr>
        <p:grpSp>
          <p:nvGrpSpPr>
            <p:cNvPr id="6" name="Group 5"/>
            <p:cNvGrpSpPr/>
            <p:nvPr/>
          </p:nvGrpSpPr>
          <p:grpSpPr>
            <a:xfrm>
              <a:off x="5391248" y="1950139"/>
              <a:ext cx="720665" cy="951275"/>
              <a:chOff x="5391248" y="1950139"/>
              <a:chExt cx="720665" cy="951275"/>
            </a:xfrm>
          </p:grpSpPr>
          <p:sp>
            <p:nvSpPr>
              <p:cNvPr id="8" name="Flowchart: Process 7"/>
              <p:cNvSpPr/>
              <p:nvPr/>
            </p:nvSpPr>
            <p:spPr>
              <a:xfrm rot="19796439">
                <a:off x="5436791" y="1950139"/>
                <a:ext cx="675122" cy="753979"/>
              </a:xfrm>
              <a:prstGeom prst="flowChart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9781414">
                <a:off x="5391248" y="2147964"/>
                <a:ext cx="87471" cy="75345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9818259">
              <a:off x="5271021" y="2014552"/>
              <a:ext cx="783688" cy="4274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book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4" r="99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99" y="3250506"/>
            <a:ext cx="3958680" cy="1976587"/>
          </a:xfrm>
          <a:prstGeom prst="rect">
            <a:avLst/>
          </a:prstGeom>
        </p:spPr>
      </p:pic>
      <p:sp>
        <p:nvSpPr>
          <p:cNvPr id="11" name="Rectangle 2"/>
          <p:cNvSpPr txBox="1"/>
          <p:nvPr/>
        </p:nvSpPr>
        <p:spPr>
          <a:xfrm>
            <a:off x="3080194" y="2211276"/>
            <a:ext cx="835243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There is a book </a:t>
            </a:r>
            <a:r>
              <a:rPr lang="en-US" sz="3600" u="sng" dirty="0">
                <a:solidFill>
                  <a:srgbClr val="FF0000"/>
                </a:solidFill>
              </a:rPr>
              <a:t>under </a:t>
            </a:r>
            <a:r>
              <a:rPr lang="en-US" sz="3600" dirty="0">
                <a:solidFill>
                  <a:schemeClr val="tx1"/>
                </a:solidFill>
              </a:rPr>
              <a:t>the cupboard.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452650" y="4775744"/>
            <a:ext cx="7615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There is a box </a:t>
            </a:r>
            <a:r>
              <a:rPr lang="en-US" sz="3600" u="sng" dirty="0">
                <a:solidFill>
                  <a:srgbClr val="FF0000"/>
                </a:solidFill>
              </a:rPr>
              <a:t>under </a:t>
            </a:r>
            <a:r>
              <a:rPr lang="en-US" sz="3600" dirty="0">
                <a:solidFill>
                  <a:schemeClr val="tx1"/>
                </a:solidFill>
              </a:rPr>
              <a:t>the bed.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779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>
          <a:xfrm>
            <a:off x="775783" y="964980"/>
            <a:ext cx="1941028" cy="2423125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CE170C-6F72-47A7-847D-C77F49A2AF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373992-76FA-40E0-A7ED-CC735C739FC5}"/>
              </a:ext>
            </a:extLst>
          </p:cNvPr>
          <p:cNvSpPr/>
          <p:nvPr/>
        </p:nvSpPr>
        <p:spPr>
          <a:xfrm>
            <a:off x="24393" y="-3485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 then read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475815"/>
      </p:ext>
    </p:extLst>
  </p:cSld>
  <p:clrMapOvr>
    <a:masterClrMapping/>
  </p:clrMapOvr>
  <p:transition spd="med" advTm="1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417961" y="285424"/>
            <a:ext cx="226896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Think !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104" name="Rectangle 1"/>
          <p:cNvSpPr txBox="1"/>
          <p:nvPr/>
        </p:nvSpPr>
        <p:spPr>
          <a:xfrm>
            <a:off x="946998" y="1752563"/>
            <a:ext cx="9557548" cy="7694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How can we keep our room tidy? </a:t>
            </a:r>
            <a:endParaRPr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E7268-264B-4EB0-874F-EA787BAB025C}"/>
              </a:ext>
            </a:extLst>
          </p:cNvPr>
          <p:cNvGrpSpPr/>
          <p:nvPr/>
        </p:nvGrpSpPr>
        <p:grpSpPr>
          <a:xfrm>
            <a:off x="4474785" y="2759211"/>
            <a:ext cx="3723249" cy="3218264"/>
            <a:chOff x="6467106" y="1983545"/>
            <a:chExt cx="5724894" cy="4916658"/>
          </a:xfrm>
        </p:grpSpPr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F11F5DC-99D6-49B4-AA95-2F7A0E7FE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7" name="Picture 6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AFECA3A7-761A-408B-B32D-7A4754EC8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6E92FB-7E3D-4DA5-8CCE-11CACF6885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" grpId="0" animBg="1"/>
      <p:bldP spid="10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/>
          <p:nvPr/>
        </p:nvSpPr>
        <p:spPr>
          <a:xfrm>
            <a:off x="2171254" y="1809551"/>
            <a:ext cx="842066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There is a box </a:t>
            </a:r>
            <a:r>
              <a:rPr lang="en-US" sz="4000" u="sng" dirty="0">
                <a:solidFill>
                  <a:srgbClr val="FF0000"/>
                </a:solidFill>
              </a:rPr>
              <a:t>on </a:t>
            </a:r>
            <a:r>
              <a:rPr lang="en-US" sz="4000" dirty="0">
                <a:solidFill>
                  <a:schemeClr val="tx1"/>
                </a:solidFill>
              </a:rPr>
              <a:t>the shelf.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06">
            <a:off x="7403102" y="3306813"/>
            <a:ext cx="3936074" cy="244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9" y="3784811"/>
            <a:ext cx="902167" cy="896952"/>
          </a:xfrm>
          <a:prstGeom prst="rect">
            <a:avLst/>
          </a:prstGeom>
        </p:spPr>
      </p:pic>
      <p:sp>
        <p:nvSpPr>
          <p:cNvPr id="11" name="Rectangle 2"/>
          <p:cNvSpPr txBox="1"/>
          <p:nvPr/>
        </p:nvSpPr>
        <p:spPr>
          <a:xfrm>
            <a:off x="-177421" y="4233287"/>
            <a:ext cx="76154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There is a book </a:t>
            </a:r>
            <a:r>
              <a:rPr lang="en-US" sz="4000" u="sng" dirty="0">
                <a:solidFill>
                  <a:srgbClr val="FF0000"/>
                </a:solidFill>
              </a:rPr>
              <a:t>on </a:t>
            </a:r>
            <a:r>
              <a:rPr lang="en-US" sz="4000" dirty="0">
                <a:solidFill>
                  <a:schemeClr val="tx1"/>
                </a:solidFill>
              </a:rPr>
              <a:t>the rug.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2" y="1959690"/>
            <a:ext cx="2057559" cy="800795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845797" y="1425362"/>
            <a:ext cx="835817" cy="665543"/>
          </a:xfrm>
          <a:prstGeom prst="cub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2B5931-2366-492B-A8D7-4887C028A4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85AE47-F1FB-4365-ADA7-CA0BFF4657B7}"/>
              </a:ext>
            </a:extLst>
          </p:cNvPr>
          <p:cNvSpPr/>
          <p:nvPr/>
        </p:nvSpPr>
        <p:spPr>
          <a:xfrm>
            <a:off x="24393" y="-3485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 then read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069145"/>
      </p:ext>
    </p:extLst>
  </p:cSld>
  <p:clrMapOvr>
    <a:masterClrMapping/>
  </p:clrMapOvr>
  <p:transition spd="med" advTm="149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/>
          <p:nvPr/>
        </p:nvSpPr>
        <p:spPr>
          <a:xfrm>
            <a:off x="3630304" y="1403606"/>
            <a:ext cx="842066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There is a box </a:t>
            </a:r>
            <a:r>
              <a:rPr lang="en-US" sz="4400" u="sng" dirty="0">
                <a:solidFill>
                  <a:srgbClr val="FF0000"/>
                </a:solidFill>
              </a:rPr>
              <a:t>in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the cupboard.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/>
          <p:nvPr/>
        </p:nvSpPr>
        <p:spPr>
          <a:xfrm>
            <a:off x="903137" y="3968383"/>
            <a:ext cx="76154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There is a hat </a:t>
            </a:r>
            <a:r>
              <a:rPr lang="en-US" sz="4000" u="sng" dirty="0">
                <a:solidFill>
                  <a:srgbClr val="FF0000"/>
                </a:solidFill>
              </a:rPr>
              <a:t>in </a:t>
            </a:r>
            <a:r>
              <a:rPr lang="en-US" sz="4000" dirty="0">
                <a:solidFill>
                  <a:schemeClr val="tx1"/>
                </a:solidFill>
              </a:rPr>
              <a:t>the cupboard.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34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170"/>
          <a:stretch/>
        </p:blipFill>
        <p:spPr>
          <a:xfrm>
            <a:off x="491319" y="883194"/>
            <a:ext cx="2849347" cy="2456597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1902344" y="1637731"/>
            <a:ext cx="513310" cy="376706"/>
          </a:xfrm>
          <a:prstGeom prst="cub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34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170"/>
          <a:stretch/>
        </p:blipFill>
        <p:spPr>
          <a:xfrm>
            <a:off x="8783327" y="3094028"/>
            <a:ext cx="2849347" cy="24565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989284" y="3805833"/>
            <a:ext cx="928925" cy="565092"/>
            <a:chOff x="4352758" y="2081642"/>
            <a:chExt cx="1037389" cy="504963"/>
          </a:xfrm>
        </p:grpSpPr>
        <p:grpSp>
          <p:nvGrpSpPr>
            <p:cNvPr id="15" name="Group 14"/>
            <p:cNvGrpSpPr/>
            <p:nvPr/>
          </p:nvGrpSpPr>
          <p:grpSpPr>
            <a:xfrm>
              <a:off x="4352758" y="2081642"/>
              <a:ext cx="1037389" cy="504963"/>
              <a:chOff x="4352758" y="2081642"/>
              <a:chExt cx="1037389" cy="504963"/>
            </a:xfrm>
          </p:grpSpPr>
          <p:sp>
            <p:nvSpPr>
              <p:cNvPr id="33" name="Chord 32"/>
              <p:cNvSpPr/>
              <p:nvPr/>
            </p:nvSpPr>
            <p:spPr>
              <a:xfrm rot="6756171">
                <a:off x="4613625" y="2068532"/>
                <a:ext cx="504963" cy="531184"/>
              </a:xfrm>
              <a:prstGeom prst="chord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4352758" y="2392680"/>
                <a:ext cx="1037389" cy="45719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011090" y="2246372"/>
              <a:ext cx="192102" cy="175503"/>
              <a:chOff x="5210824" y="2453867"/>
              <a:chExt cx="566016" cy="555741"/>
            </a:xfrm>
          </p:grpSpPr>
          <p:sp>
            <p:nvSpPr>
              <p:cNvPr id="17" name="Flowchart: Connector 16"/>
              <p:cNvSpPr/>
              <p:nvPr/>
            </p:nvSpPr>
            <p:spPr>
              <a:xfrm rot="8717340">
                <a:off x="5505828" y="2620481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 rot="9263915">
                <a:off x="5210824" y="2772404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 rot="12746463">
                <a:off x="5213976" y="2616206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 rot="7046423">
                <a:off x="5306810" y="2846513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 rot="1119197">
                <a:off x="5528188" y="2773433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 rot="4038738">
                <a:off x="5440770" y="2836118"/>
                <a:ext cx="248652" cy="77537"/>
              </a:xfrm>
              <a:prstGeom prst="flowChartConnector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32807" y="2453867"/>
                <a:ext cx="539098" cy="542666"/>
                <a:chOff x="5232807" y="2453867"/>
                <a:chExt cx="539098" cy="542666"/>
              </a:xfrm>
              <a:solidFill>
                <a:srgbClr val="FF0000"/>
              </a:solidFill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5523253" y="2694133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" name="Flowchart: Connector 24"/>
                <p:cNvSpPr/>
                <p:nvPr/>
              </p:nvSpPr>
              <p:spPr>
                <a:xfrm rot="2331697">
                  <a:off x="5480192" y="2797055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 rot="5095136">
                  <a:off x="5371399" y="2833438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 rot="10800000">
                  <a:off x="5232807" y="2688419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 rot="5400000">
                  <a:off x="5360540" y="2539424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 rot="8411864">
                  <a:off x="5256203" y="2802401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 rot="13863277">
                  <a:off x="5268207" y="2570083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 rot="18315900">
                  <a:off x="5463930" y="2565757"/>
                  <a:ext cx="248652" cy="77537"/>
                </a:xfrm>
                <a:prstGeom prst="flowChartConnector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5432927" y="2669291"/>
                  <a:ext cx="125742" cy="138974"/>
                </a:xfrm>
                <a:prstGeom prst="flowChartConnector">
                  <a:avLst/>
                </a:prstGeom>
                <a:solidFill>
                  <a:srgbClr val="FFD765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</p:grpSp>
      <p:sp>
        <p:nvSpPr>
          <p:cNvPr id="35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0B83BB-EC4C-464B-A572-E143ADFE3D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9C60EC5-7D83-4500-AC85-EA2FC25C4BA6}"/>
              </a:ext>
            </a:extLst>
          </p:cNvPr>
          <p:cNvSpPr/>
          <p:nvPr/>
        </p:nvSpPr>
        <p:spPr>
          <a:xfrm>
            <a:off x="24393" y="-3485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 then read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900513"/>
      </p:ext>
    </p:extLst>
  </p:cSld>
  <p:clrMapOvr>
    <a:masterClrMapping/>
  </p:clrMapOvr>
  <p:transition spd="med" advTm="14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>
            <a:spLocks noGrp="1"/>
          </p:cNvSpPr>
          <p:nvPr>
            <p:ph type="title"/>
          </p:nvPr>
        </p:nvSpPr>
        <p:spPr>
          <a:xfrm>
            <a:off x="948935" y="2708624"/>
            <a:ext cx="4459254" cy="2780906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Question 1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/>
          <p:nvPr/>
        </p:nvSpPr>
        <p:spPr>
          <a:xfrm>
            <a:off x="348826" y="438829"/>
            <a:ext cx="49315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practice !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65759" y="1608155"/>
            <a:ext cx="114792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>
                <a:solidFill>
                  <a:schemeClr val="tx1"/>
                </a:solidFill>
              </a:rPr>
              <a:t>Open page </a:t>
            </a:r>
            <a:r>
              <a:rPr lang="en-US" b="1" dirty="0">
                <a:solidFill>
                  <a:srgbClr val="FF0000"/>
                </a:solidFill>
              </a:rPr>
              <a:t>70</a:t>
            </a:r>
            <a:r>
              <a:rPr b="1" dirty="0">
                <a:solidFill>
                  <a:schemeClr val="tx1"/>
                </a:solidFill>
              </a:rPr>
              <a:t> of your workbook. Answer the questions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01836" y="2602413"/>
            <a:ext cx="4459254" cy="2780906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200" dirty="0">
                <a:solidFill>
                  <a:srgbClr val="FF0000"/>
                </a:solidFill>
              </a:rPr>
              <a:t>Question 2</a:t>
            </a:r>
            <a:r>
              <a:rPr lang="en-US" sz="3200" dirty="0"/>
              <a:t> 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36F014-845F-411E-A8C2-9F957B6FA4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198949" y="1333626"/>
            <a:ext cx="10635178" cy="177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Write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three sentences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using the words you have learned today in your notebook.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83928-3630-44F8-B1DA-6B8114B517AC}"/>
              </a:ext>
            </a:extLst>
          </p:cNvPr>
          <p:cNvSpPr/>
          <p:nvPr/>
        </p:nvSpPr>
        <p:spPr>
          <a:xfrm>
            <a:off x="242541" y="4014141"/>
            <a:ext cx="9875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Open the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practice PPT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and answer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L 1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59CE46-6DE3-4CCD-9CCB-E16E260BE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475" y1="79059" x2="0" y2="97412"/>
                        <a14:foregroundMark x1="71513" y1="19529" x2="87240" y2="3529"/>
                        <a14:foregroundMark x1="80119" y1="7059" x2="61721" y2="19294"/>
                        <a14:foregroundMark x1="61721" y1="18118" x2="76261" y2="2353"/>
                        <a14:foregroundMark x1="89614" y1="10118" x2="29080" y2="79529"/>
                        <a14:foregroundMark x1="8605" y1="92000" x2="2077" y2="99529"/>
                        <a14:foregroundMark x1="4154" y1="90588" x2="3858" y2="9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27" y="3521141"/>
            <a:ext cx="1994658" cy="25155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6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/>
          <p:nvPr/>
        </p:nvSpPr>
        <p:spPr>
          <a:xfrm>
            <a:off x="3534477" y="3684300"/>
            <a:ext cx="4526237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End of the</a:t>
            </a:r>
          </a:p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lesson! </a:t>
            </a:r>
            <a:endParaRPr sz="7200" dirty="0">
              <a:ln w="22225" cap="flat">
                <a:solidFill>
                  <a:srgbClr val="FF0000"/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00019DA-A992-4528-A338-047925BFA4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75341E-766E-4D88-922D-5C5F47B53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95" y="357884"/>
            <a:ext cx="3448050" cy="326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267932"/>
      </p:ext>
    </p:extLst>
  </p:cSld>
  <p:clrMapOvr>
    <a:masterClrMapping/>
  </p:clrMapOvr>
  <p:transition spd="med" advTm="6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528033" y="583808"/>
            <a:ext cx="2864894" cy="8777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sz="4400" b="0"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69254" y="1630776"/>
            <a:ext cx="11062649" cy="4643416"/>
          </a:xfrm>
          <a:prstGeom prst="rect">
            <a:avLst/>
          </a:prstGeom>
        </p:spPr>
        <p:txBody>
          <a:bodyPr/>
          <a:lstStyle/>
          <a:p>
            <a:pPr algn="l"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1-</a:t>
            </a:r>
            <a:r>
              <a:rPr dirty="0"/>
              <a:t> </a:t>
            </a:r>
            <a:r>
              <a:rPr b="1" dirty="0">
                <a:solidFill>
                  <a:schemeClr val="tx1"/>
                </a:solidFill>
              </a:rPr>
              <a:t>Name</a:t>
            </a:r>
            <a:r>
              <a:rPr b="1" dirty="0">
                <a:solidFill>
                  <a:srgbClr val="FF0000"/>
                </a:solidFill>
              </a:rPr>
              <a:t> six </a:t>
            </a:r>
            <a:r>
              <a:rPr lang="en-US" b="1" dirty="0">
                <a:solidFill>
                  <a:srgbClr val="FF0000"/>
                </a:solidFill>
              </a:rPr>
              <a:t>bedroom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objects</a:t>
            </a:r>
            <a:r>
              <a:rPr b="1" dirty="0"/>
              <a:t>. </a:t>
            </a:r>
            <a:endParaRPr lang="en-US" b="1" dirty="0"/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2- </a:t>
            </a:r>
            <a:r>
              <a:rPr b="1" dirty="0" err="1">
                <a:solidFill>
                  <a:schemeClr val="tx1"/>
                </a:solidFill>
              </a:rPr>
              <a:t>Recogni</a:t>
            </a:r>
            <a:r>
              <a:rPr lang="en-US" b="1" dirty="0" err="1">
                <a:solidFill>
                  <a:schemeClr val="tx1"/>
                </a:solidFill>
              </a:rPr>
              <a:t>s</a:t>
            </a:r>
            <a:r>
              <a:rPr b="1" dirty="0" err="1">
                <a:solidFill>
                  <a:schemeClr val="tx1"/>
                </a:solidFill>
              </a:rPr>
              <a:t>e</a:t>
            </a:r>
            <a:r>
              <a:rPr b="1" dirty="0">
                <a:solidFill>
                  <a:srgbClr val="FF0000"/>
                </a:solidFill>
              </a:rPr>
              <a:t> six </a:t>
            </a:r>
            <a:r>
              <a:rPr lang="en-US" b="1" dirty="0">
                <a:solidFill>
                  <a:srgbClr val="FF0000"/>
                </a:solidFill>
              </a:rPr>
              <a:t>bedroom objects</a:t>
            </a:r>
            <a:r>
              <a:rPr b="1" dirty="0"/>
              <a:t>.</a:t>
            </a:r>
            <a:endParaRPr lang="ar-BH" b="1"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ar-BH" b="1"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/>
              <a:t>3- Identify the use of </a:t>
            </a:r>
            <a:r>
              <a:rPr lang="en-US" b="1" dirty="0">
                <a:solidFill>
                  <a:srgbClr val="FF0000"/>
                </a:solidFill>
              </a:rPr>
              <a:t>on – in – under</a:t>
            </a:r>
            <a:r>
              <a:rPr lang="en-US" b="1" dirty="0"/>
              <a:t>.  </a:t>
            </a:r>
            <a:r>
              <a:rPr b="1" dirty="0"/>
              <a:t> 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F9AC008-995E-4781-8027-9AAE52174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3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45719" y="105068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Listen</a:t>
              </a:r>
              <a:r>
                <a:rPr dirty="0"/>
                <a:t>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552210" y="2582598"/>
            <a:ext cx="3199707" cy="1465614"/>
            <a:chOff x="0" y="-311662"/>
            <a:chExt cx="4541145" cy="2007626"/>
          </a:xfrm>
        </p:grpSpPr>
        <p:sp>
          <p:nvSpPr>
            <p:cNvPr id="18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0" y="-311662"/>
              <a:ext cx="4541145" cy="200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cupboard</a:t>
              </a:r>
              <a:endParaRPr sz="4000" b="1" dirty="0"/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4497967" y="2774157"/>
            <a:ext cx="3199706" cy="1015663"/>
            <a:chOff x="-2740392" y="67756"/>
            <a:chExt cx="7302293" cy="1529392"/>
          </a:xfrm>
        </p:grpSpPr>
        <p:sp>
          <p:nvSpPr>
            <p:cNvPr id="21" name="Rectangle 6"/>
            <p:cNvSpPr/>
            <p:nvPr/>
          </p:nvSpPr>
          <p:spPr>
            <a:xfrm>
              <a:off x="-2740392" y="285040"/>
              <a:ext cx="7302293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 dirty="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-1088231" y="67756"/>
              <a:ext cx="4541145" cy="152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rug</a:t>
              </a:r>
              <a:endParaRPr sz="4000" b="1" dirty="0"/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8516572" y="2757994"/>
            <a:ext cx="3199706" cy="1015663"/>
            <a:chOff x="160090" y="-387028"/>
            <a:chExt cx="7302293" cy="1299053"/>
          </a:xfrm>
        </p:grpSpPr>
        <p:sp>
          <p:nvSpPr>
            <p:cNvPr id="24" name="Rectangle 6"/>
            <p:cNvSpPr/>
            <p:nvPr/>
          </p:nvSpPr>
          <p:spPr>
            <a:xfrm>
              <a:off x="160090" y="-213929"/>
              <a:ext cx="7302293" cy="9297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 dirty="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1168260" y="-387028"/>
              <a:ext cx="551106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bed</a:t>
              </a:r>
              <a:endParaRPr sz="4000" b="1" dirty="0"/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453612" y="5279205"/>
            <a:ext cx="3187255" cy="1292662"/>
            <a:chOff x="-19541" y="46382"/>
            <a:chExt cx="4973775" cy="1732638"/>
          </a:xfrm>
        </p:grpSpPr>
        <p:sp>
          <p:nvSpPr>
            <p:cNvPr id="27" name="Rectangle 6"/>
            <p:cNvSpPr/>
            <p:nvPr/>
          </p:nvSpPr>
          <p:spPr>
            <a:xfrm>
              <a:off x="-19541" y="271677"/>
              <a:ext cx="497377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8" name="Rectangle 7"/>
            <p:cNvSpPr/>
            <p:nvPr/>
          </p:nvSpPr>
          <p:spPr>
            <a:xfrm>
              <a:off x="196774" y="46382"/>
              <a:ext cx="4541144" cy="173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shelf</a:t>
              </a:r>
              <a:endParaRPr dirty="0"/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4497966" y="5228806"/>
            <a:ext cx="3187255" cy="1292662"/>
            <a:chOff x="-2" y="-208216"/>
            <a:chExt cx="4973775" cy="1732639"/>
          </a:xfrm>
        </p:grpSpPr>
        <p:sp>
          <p:nvSpPr>
            <p:cNvPr id="33" name="Rectangle 6"/>
            <p:cNvSpPr/>
            <p:nvPr/>
          </p:nvSpPr>
          <p:spPr>
            <a:xfrm>
              <a:off x="-2" y="113986"/>
              <a:ext cx="4973775" cy="1156328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Rectangle 7"/>
            <p:cNvSpPr/>
            <p:nvPr/>
          </p:nvSpPr>
          <p:spPr>
            <a:xfrm>
              <a:off x="317433" y="-208216"/>
              <a:ext cx="4541146" cy="173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pillow</a:t>
              </a:r>
              <a:endParaRPr dirty="0"/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8516572" y="5097049"/>
            <a:ext cx="3387442" cy="1606982"/>
            <a:chOff x="268366" y="-351908"/>
            <a:chExt cx="4541145" cy="2088117"/>
          </a:xfrm>
        </p:grpSpPr>
        <p:sp>
          <p:nvSpPr>
            <p:cNvPr id="36" name="Rectangle 6"/>
            <p:cNvSpPr/>
            <p:nvPr/>
          </p:nvSpPr>
          <p:spPr>
            <a:xfrm>
              <a:off x="268366" y="113986"/>
              <a:ext cx="4272779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400" dirty="0"/>
            </a:p>
          </p:txBody>
        </p:sp>
        <p:sp>
          <p:nvSpPr>
            <p:cNvPr id="37" name="Rectangle 7"/>
            <p:cNvSpPr/>
            <p:nvPr/>
          </p:nvSpPr>
          <p:spPr>
            <a:xfrm>
              <a:off x="268366" y="-351908"/>
              <a:ext cx="4541145" cy="208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800" dirty="0"/>
                <a:t>blanket</a:t>
              </a:r>
              <a:endParaRPr sz="48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>
          <a:xfrm>
            <a:off x="1494717" y="1424286"/>
            <a:ext cx="1105047" cy="1379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06">
            <a:off x="5117231" y="1305587"/>
            <a:ext cx="2078324" cy="1290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00" y="4127335"/>
            <a:ext cx="1872646" cy="966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19" y="1756426"/>
            <a:ext cx="2325020" cy="93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5" y="4450330"/>
            <a:ext cx="2164268" cy="426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38" y="3976663"/>
            <a:ext cx="2282840" cy="1190572"/>
          </a:xfrm>
          <a:prstGeom prst="rect">
            <a:avLst/>
          </a:prstGeom>
        </p:spPr>
      </p:pic>
      <p:sp>
        <p:nvSpPr>
          <p:cNvPr id="29" name="Footer Placeholder 2"/>
          <p:cNvSpPr txBox="1">
            <a:spLocks/>
          </p:cNvSpPr>
          <p:nvPr/>
        </p:nvSpPr>
        <p:spPr>
          <a:xfrm>
            <a:off x="485189" y="6338906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E051FD5-C572-4382-8D8F-39B4747CF0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8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26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7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3330054" y="4393440"/>
            <a:ext cx="5205783" cy="2289858"/>
            <a:chOff x="0" y="-876194"/>
            <a:chExt cx="4541145" cy="3136692"/>
          </a:xfrm>
        </p:grpSpPr>
        <p:sp>
          <p:nvSpPr>
            <p:cNvPr id="11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000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0" y="-876194"/>
              <a:ext cx="4541145" cy="313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6600" b="1" dirty="0"/>
                <a:t>cupboard</a:t>
              </a:r>
              <a:endParaRPr sz="66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>
          <a:xfrm>
            <a:off x="4408227" y="1526061"/>
            <a:ext cx="2658577" cy="3318894"/>
          </a:xfrm>
          <a:prstGeom prst="rect">
            <a:avLst/>
          </a:prstGeom>
        </p:spPr>
      </p:pic>
      <p:sp>
        <p:nvSpPr>
          <p:cNvPr id="10" name="Footer Placeholder 2"/>
          <p:cNvSpPr txBox="1">
            <a:spLocks/>
          </p:cNvSpPr>
          <p:nvPr/>
        </p:nvSpPr>
        <p:spPr>
          <a:xfrm>
            <a:off x="364260" y="6296570"/>
            <a:ext cx="11307652" cy="56143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A9782B-0761-4100-8067-3D90FF285B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34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35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4439600" y="4541098"/>
            <a:ext cx="3312800" cy="1680460"/>
            <a:chOff x="0" y="21347"/>
            <a:chExt cx="4561899" cy="1746272"/>
          </a:xfrm>
        </p:grpSpPr>
        <p:sp>
          <p:nvSpPr>
            <p:cNvPr id="11" name="Rectangle 6"/>
            <p:cNvSpPr/>
            <p:nvPr/>
          </p:nvSpPr>
          <p:spPr>
            <a:xfrm>
              <a:off x="20754" y="285039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0" y="21347"/>
              <a:ext cx="4541145" cy="174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8800" b="1" dirty="0"/>
                <a:t>rug</a:t>
              </a:r>
              <a:endParaRPr sz="88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06">
            <a:off x="3790243" y="1745072"/>
            <a:ext cx="4153942" cy="2579464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50612" y="6326627"/>
            <a:ext cx="11307652" cy="41536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44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45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3621559" y="4680649"/>
            <a:ext cx="4785462" cy="1458861"/>
            <a:chOff x="0" y="63262"/>
            <a:chExt cx="4541145" cy="1257778"/>
          </a:xfrm>
        </p:grpSpPr>
        <p:sp>
          <p:nvSpPr>
            <p:cNvPr id="11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0" y="63262"/>
              <a:ext cx="4541145" cy="125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7200" b="1" dirty="0"/>
                <a:t>bed</a:t>
              </a:r>
              <a:endParaRPr sz="72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8" y="2116212"/>
            <a:ext cx="5512538" cy="2214241"/>
          </a:xfrm>
          <a:prstGeom prst="rect">
            <a:avLst/>
          </a:prstGeom>
        </p:spPr>
      </p:pic>
      <p:sp>
        <p:nvSpPr>
          <p:cNvPr id="13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5"/>
          <p:cNvGrpSpPr/>
          <p:nvPr/>
        </p:nvGrpSpPr>
        <p:grpSpPr>
          <a:xfrm>
            <a:off x="3400696" y="4857041"/>
            <a:ext cx="4541146" cy="1292662"/>
            <a:chOff x="0" y="45820"/>
            <a:chExt cx="4541145" cy="1292661"/>
          </a:xfrm>
        </p:grpSpPr>
        <p:sp>
          <p:nvSpPr>
            <p:cNvPr id="149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shelf</a:t>
              </a:r>
              <a:endParaRPr dirty="0"/>
            </a:p>
          </p:txBody>
        </p:sp>
      </p:grpSp>
      <p:grpSp>
        <p:nvGrpSpPr>
          <p:cNvPr id="154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52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3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2" y="2669710"/>
            <a:ext cx="6255857" cy="1233549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60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61" name="Read, Point and Repeat"/>
            <p:cNvSpPr txBox="1"/>
            <p:nvPr/>
          </p:nvSpPr>
          <p:spPr>
            <a:xfrm>
              <a:off x="45719" y="105069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2975212" y="4357113"/>
            <a:ext cx="5034493" cy="2677656"/>
            <a:chOff x="1046382" y="-1353857"/>
            <a:chExt cx="4541146" cy="3589037"/>
          </a:xfrm>
        </p:grpSpPr>
        <p:sp>
          <p:nvSpPr>
            <p:cNvPr id="12" name="Rectangle 6"/>
            <p:cNvSpPr/>
            <p:nvPr/>
          </p:nvSpPr>
          <p:spPr>
            <a:xfrm>
              <a:off x="1046382" y="-334110"/>
              <a:ext cx="4541145" cy="1549544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800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1046382" y="-1353857"/>
              <a:ext cx="4541146" cy="358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8000" dirty="0"/>
                <a:t>pillow</a:t>
              </a:r>
              <a:endParaRPr sz="80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9" y="2251312"/>
            <a:ext cx="3785273" cy="2320575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8.4|8.7|7.6|8.1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8.2|4.8|6.6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460</Words>
  <Application>Microsoft Office PowerPoint</Application>
  <PresentationFormat>Widescreen</PresentationFormat>
  <Paragraphs>130</Paragraphs>
  <Slides>24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Comic Sans MS</vt:lpstr>
      <vt:lpstr>Helvetica</vt:lpstr>
      <vt:lpstr>Presentation2</vt:lpstr>
      <vt:lpstr>PowerPoint Presentation</vt:lpstr>
      <vt:lpstr>Think !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 out your white boards and markers!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 </vt:lpstr>
      <vt:lpstr>Write three sentences using the words you have learned today in your notebook.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7- Lesson 1</dc:title>
  <dc:creator>Amani  Mattar Almalood</dc:creator>
  <cp:lastModifiedBy>Nayla alkaabi</cp:lastModifiedBy>
  <cp:revision>81</cp:revision>
  <dcterms:modified xsi:type="dcterms:W3CDTF">2020-04-06T20:46:41Z</dcterms:modified>
</cp:coreProperties>
</file>