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5" r:id="rId1"/>
  </p:sldMasterIdLst>
  <p:notesMasterIdLst>
    <p:notesMasterId r:id="rId11"/>
  </p:notesMasterIdLst>
  <p:handoutMasterIdLst>
    <p:handoutMasterId r:id="rId12"/>
  </p:handoutMasterIdLst>
  <p:sldIdLst>
    <p:sldId id="256" r:id="rId2"/>
    <p:sldId id="326" r:id="rId3"/>
    <p:sldId id="340" r:id="rId4"/>
    <p:sldId id="341" r:id="rId5"/>
    <p:sldId id="342" r:id="rId6"/>
    <p:sldId id="338" r:id="rId7"/>
    <p:sldId id="334" r:id="rId8"/>
    <p:sldId id="343" r:id="rId9"/>
    <p:sldId id="344" r:id="rId10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FAAA"/>
    <a:srgbClr val="8FE2FF"/>
    <a:srgbClr val="FFAFAF"/>
    <a:srgbClr val="FF962D"/>
    <a:srgbClr val="FFFFFF"/>
    <a:srgbClr val="FF9933"/>
    <a:srgbClr val="E6AF00"/>
    <a:srgbClr val="FCFCFC"/>
    <a:srgbClr val="D606B8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985" autoAdjust="0"/>
    <p:restoredTop sz="94660"/>
  </p:normalViewPr>
  <p:slideViewPr>
    <p:cSldViewPr>
      <p:cViewPr varScale="1">
        <p:scale>
          <a:sx n="70" d="100"/>
          <a:sy n="70" d="100"/>
        </p:scale>
        <p:origin x="44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E1036AF-71C2-44C2-9EF6-6CB4A45FB8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8F3574-E815-41EB-BEC0-87B81D36E1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137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45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8A559-8E82-445F-8EB9-DBAF670F1A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781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2615-D402-4384-8AD6-466DA0997A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765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6C5FF-84ED-441D-A8B9-EA06757884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302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0C1A4-A7CC-4AB6-92BF-991F7C417B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7941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A1695-41E7-43C2-ABE8-16E3F4F9B8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079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FE49B-83AD-4052-84E7-4A0339DBE7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48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FAA0-0363-4C5F-857A-4B0F43816E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753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86C9C-5098-48FF-8C29-D0D52D5D0F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002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CCFA-A5A7-478F-8823-5CBE8F5C08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093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63E5-38C0-45C0-974E-E9202C5969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8020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ar-B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6589-7352-4C34-B4D0-8C943DF603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350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8D540-5E43-44EB-A90F-D783B8EBDC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329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r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2054453" y="2276872"/>
            <a:ext cx="4968552" cy="1440160"/>
          </a:xfrm>
        </p:spPr>
        <p:txBody>
          <a:bodyPr/>
          <a:lstStyle/>
          <a:p>
            <a:pPr algn="ctr"/>
            <a:r>
              <a:rPr lang="ar-SA" sz="3600" dirty="0" smtClean="0">
                <a:solidFill>
                  <a:srgbClr val="C00000"/>
                </a:solidFill>
              </a:rPr>
              <a:t>لقاءُ </a:t>
            </a:r>
            <a:r>
              <a:rPr lang="ar-SA" sz="3600" dirty="0">
                <a:solidFill>
                  <a:srgbClr val="C00000"/>
                </a:solidFill>
              </a:rPr>
              <a:t>النبيِّ صلى الله </a:t>
            </a:r>
            <a:r>
              <a:rPr lang="ar-SA" sz="3600" dirty="0" smtClean="0">
                <a:solidFill>
                  <a:srgbClr val="C00000"/>
                </a:solidFill>
              </a:rPr>
              <a:t>عليه وسلم</a:t>
            </a:r>
            <a:br>
              <a:rPr lang="ar-SA" sz="3600" dirty="0" smtClean="0">
                <a:solidFill>
                  <a:srgbClr val="C00000"/>
                </a:solidFill>
              </a:rPr>
            </a:br>
            <a:r>
              <a:rPr lang="ar-SA" sz="3600" dirty="0" smtClean="0">
                <a:solidFill>
                  <a:srgbClr val="C00000"/>
                </a:solidFill>
              </a:rPr>
              <a:t>مع </a:t>
            </a:r>
            <a:r>
              <a:rPr lang="ar-SA" sz="3600" dirty="0">
                <a:solidFill>
                  <a:srgbClr val="C00000"/>
                </a:solidFill>
              </a:rPr>
              <a:t>الرَّاهِب </a:t>
            </a:r>
            <a:r>
              <a:rPr lang="ar-SA" sz="3600" dirty="0" smtClean="0">
                <a:solidFill>
                  <a:srgbClr val="C00000"/>
                </a:solidFill>
              </a:rPr>
              <a:t>بَحِيرى</a:t>
            </a:r>
            <a:endParaRPr lang="en-US" sz="36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542285" y="227038"/>
            <a:ext cx="7992888" cy="118221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52729" y="3988847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ar-BH" sz="2400" b="1" dirty="0"/>
              <a:t>التربية الإسلامية</a:t>
            </a:r>
            <a:r>
              <a:rPr lang="ar-SA" sz="2400" b="1" dirty="0"/>
              <a:t/>
            </a:r>
            <a:br>
              <a:rPr lang="ar-SA" sz="2400" b="1" dirty="0"/>
            </a:br>
            <a:r>
              <a:rPr lang="ar-SA" sz="2400" b="1" dirty="0"/>
              <a:t>الصف الأول الابتدائي</a:t>
            </a:r>
            <a:endParaRPr lang="ar-BH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Callout 1"/>
          <p:cNvSpPr/>
          <p:nvPr/>
        </p:nvSpPr>
        <p:spPr>
          <a:xfrm>
            <a:off x="2598914" y="1534355"/>
            <a:ext cx="3960440" cy="1555909"/>
          </a:xfrm>
          <a:prstGeom prst="downArrowCallout">
            <a:avLst/>
          </a:prstGeom>
          <a:solidFill>
            <a:srgbClr val="8FE2FF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SA" sz="60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60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تعلم </a:t>
            </a:r>
            <a:r>
              <a:rPr lang="ar-BH" sz="60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اليوم </a:t>
            </a:r>
            <a:endParaRPr lang="en-US" sz="60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899592" y="3356992"/>
            <a:ext cx="7704856" cy="1296144"/>
          </a:xfrm>
          <a:prstGeom prst="roundRect">
            <a:avLst/>
          </a:prstGeom>
          <a:solidFill>
            <a:srgbClr val="A8FAA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3600" b="1" dirty="0" smtClean="0"/>
              <a:t>بعض معجزات النبي صلى </a:t>
            </a:r>
            <a:r>
              <a:rPr lang="ar-SA" sz="3600" b="1" dirty="0"/>
              <a:t>الله عليه وسلم </a:t>
            </a:r>
            <a:endParaRPr lang="ar-SA" sz="3600" b="1" dirty="0" smtClean="0"/>
          </a:p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3600" b="1" dirty="0" smtClean="0"/>
              <a:t>من خلال قصته مع الراهب </a:t>
            </a:r>
            <a:r>
              <a:rPr lang="ar-SA" sz="3600" b="1" dirty="0" smtClean="0"/>
              <a:t>بحيرى</a:t>
            </a:r>
            <a:r>
              <a:rPr lang="ar-BH" sz="3600" b="1" dirty="0" smtClean="0"/>
              <a:t>.</a:t>
            </a:r>
            <a:endParaRPr lang="en-US" sz="3600" b="1" dirty="0"/>
          </a:p>
        </p:txBody>
      </p:sp>
      <p:pic>
        <p:nvPicPr>
          <p:cNvPr id="10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3" b="11357"/>
          <a:stretch>
            <a:fillRect/>
          </a:stretch>
        </p:blipFill>
        <p:spPr bwMode="auto">
          <a:xfrm>
            <a:off x="7596188" y="0"/>
            <a:ext cx="1296987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415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38234" y="980728"/>
            <a:ext cx="6860234" cy="5249086"/>
            <a:chOff x="4727138" y="3431379"/>
            <a:chExt cx="3744415" cy="280817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56" t="12480" r="25852" b="77481"/>
            <a:stretch/>
          </p:blipFill>
          <p:spPr>
            <a:xfrm>
              <a:off x="4727138" y="3431379"/>
              <a:ext cx="2881746" cy="789709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03" t="39201" r="15495" b="34931"/>
            <a:stretch/>
          </p:blipFill>
          <p:spPr>
            <a:xfrm>
              <a:off x="4752108" y="4204855"/>
              <a:ext cx="3719445" cy="2034701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79" t="24210" r="16546" b="62778"/>
            <a:stretch/>
          </p:blipFill>
          <p:spPr>
            <a:xfrm>
              <a:off x="7529794" y="3490717"/>
              <a:ext cx="941759" cy="863251"/>
            </a:xfrm>
            <a:prstGeom prst="rect">
              <a:avLst/>
            </a:prstGeom>
          </p:spPr>
        </p:pic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3" b="11357"/>
          <a:stretch>
            <a:fillRect/>
          </a:stretch>
        </p:blipFill>
        <p:spPr bwMode="auto">
          <a:xfrm>
            <a:off x="7596188" y="0"/>
            <a:ext cx="1296987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1043608" y="6165304"/>
            <a:ext cx="7981766" cy="432048"/>
            <a:chOff x="1043608" y="6165304"/>
            <a:chExt cx="7981766" cy="432048"/>
          </a:xfrm>
        </p:grpSpPr>
        <p:cxnSp>
          <p:nvCxnSpPr>
            <p:cNvPr id="10" name="Straight Connector 9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 smtClean="0"/>
                <a:t>وزارة التربية والتعليم – 2020م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67082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4" t="39201" r="26009" b="36812"/>
          <a:stretch/>
        </p:blipFill>
        <p:spPr>
          <a:xfrm>
            <a:off x="1835696" y="588779"/>
            <a:ext cx="5328592" cy="370431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/>
          <p:cNvSpPr/>
          <p:nvPr/>
        </p:nvSpPr>
        <p:spPr>
          <a:xfrm>
            <a:off x="557868" y="3861048"/>
            <a:ext cx="83164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 rtl="1">
              <a:buFont typeface="Wingdings" pitchFamily="2" charset="2"/>
              <a:buChar char="v"/>
            </a:pPr>
            <a:endParaRPr lang="ar-SA" sz="2800" b="1" dirty="0" smtClean="0">
              <a:solidFill>
                <a:srgbClr val="002060"/>
              </a:solidFill>
            </a:endParaRPr>
          </a:p>
          <a:p>
            <a:pPr marL="285750" indent="-285750" algn="r" rtl="1">
              <a:buFont typeface="Wingdings" pitchFamily="2" charset="2"/>
              <a:buChar char="v"/>
            </a:pPr>
            <a:r>
              <a:rPr lang="ar-SA" sz="2800" b="1" dirty="0" smtClean="0">
                <a:solidFill>
                  <a:srgbClr val="002060"/>
                </a:solidFill>
              </a:rPr>
              <a:t>عندما </a:t>
            </a:r>
            <a:r>
              <a:rPr lang="ar-SA" sz="2800" b="1" dirty="0">
                <a:solidFill>
                  <a:srgbClr val="002060"/>
                </a:solidFill>
              </a:rPr>
              <a:t>بلغ سيدنا محمدٌ صلى الله عليه وسلم من العمر اثنيْ عشَر عامًا، طلب إلى عمِّه أبي طَالِب أنْ يَأْخُذَه معه في تجارةٍ له إلى </a:t>
            </a:r>
            <a:r>
              <a:rPr lang="ar-SA" sz="2800" b="1" dirty="0" smtClean="0">
                <a:solidFill>
                  <a:srgbClr val="002060"/>
                </a:solidFill>
              </a:rPr>
              <a:t>الشام.</a:t>
            </a:r>
          </a:p>
          <a:p>
            <a:pPr marL="285750" indent="-285750" algn="r" rtl="1">
              <a:buFont typeface="Wingdings" pitchFamily="2" charset="2"/>
              <a:buChar char="v"/>
            </a:pPr>
            <a:r>
              <a:rPr lang="ar-SA" sz="2800" b="1" dirty="0" smtClean="0">
                <a:solidFill>
                  <a:srgbClr val="002060"/>
                </a:solidFill>
              </a:rPr>
              <a:t>كان </a:t>
            </a:r>
            <a:r>
              <a:rPr lang="ar-SA" sz="2800" b="1" dirty="0">
                <a:solidFill>
                  <a:srgbClr val="002060"/>
                </a:solidFill>
              </a:rPr>
              <a:t>في بُصْرى من بلاد الشام راهب نصراني يُدعى </a:t>
            </a:r>
            <a:r>
              <a:rPr lang="ar-SA" sz="2800" b="1" dirty="0" smtClean="0">
                <a:solidFill>
                  <a:srgbClr val="002060"/>
                </a:solidFill>
              </a:rPr>
              <a:t>بَحِيرى.</a:t>
            </a:r>
          </a:p>
          <a:p>
            <a:pPr marL="285750" indent="-285750" algn="r" rtl="1">
              <a:buFont typeface="Wingdings" pitchFamily="2" charset="2"/>
              <a:buChar char="v"/>
            </a:pPr>
            <a:r>
              <a:rPr lang="ar-SA" sz="2800" b="1" dirty="0" smtClean="0">
                <a:solidFill>
                  <a:srgbClr val="002060"/>
                </a:solidFill>
              </a:rPr>
              <a:t>رأى </a:t>
            </a:r>
            <a:r>
              <a:rPr lang="ar-SA" sz="2800" b="1" dirty="0">
                <a:solidFill>
                  <a:srgbClr val="002060"/>
                </a:solidFill>
              </a:rPr>
              <a:t>بَحِيرى من بعيد غيمة </a:t>
            </a:r>
            <a:r>
              <a:rPr lang="ar-SA" sz="2800" b="1" dirty="0" smtClean="0">
                <a:solidFill>
                  <a:srgbClr val="002060"/>
                </a:solidFill>
              </a:rPr>
              <a:t>تظلِّل </a:t>
            </a:r>
            <a:r>
              <a:rPr lang="ar-SA" sz="2800" b="1" dirty="0">
                <a:solidFill>
                  <a:srgbClr val="002060"/>
                </a:solidFill>
              </a:rPr>
              <a:t>فتًى في القافلة حيثما سار أو وقف.</a:t>
            </a:r>
            <a:endParaRPr lang="en-US" sz="2800" b="1" dirty="0"/>
          </a:p>
        </p:txBody>
      </p:sp>
      <p:pic>
        <p:nvPicPr>
          <p:cNvPr id="11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3" b="11357"/>
          <a:stretch>
            <a:fillRect/>
          </a:stretch>
        </p:blipFill>
        <p:spPr bwMode="auto">
          <a:xfrm>
            <a:off x="7596188" y="0"/>
            <a:ext cx="1296987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1043608" y="6165304"/>
            <a:ext cx="7981766" cy="432048"/>
            <a:chOff x="1043608" y="6165304"/>
            <a:chExt cx="7981766" cy="432048"/>
          </a:xfrm>
        </p:grpSpPr>
        <p:cxnSp>
          <p:nvCxnSpPr>
            <p:cNvPr id="13" name="Straight Connector 12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 smtClean="0"/>
                <a:t>وزارة التربية والتعليم – 2020م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544866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780" y="4344389"/>
            <a:ext cx="896221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rtl="1">
              <a:buFont typeface="Wingdings" pitchFamily="2" charset="2"/>
              <a:buChar char="v"/>
            </a:pPr>
            <a:r>
              <a:rPr lang="ar-SA" sz="2800" b="1" dirty="0">
                <a:solidFill>
                  <a:srgbClr val="002060"/>
                </a:solidFill>
              </a:rPr>
              <a:t>أكرم بَحِيرى </a:t>
            </a:r>
            <a:r>
              <a:rPr lang="ar-SA" sz="2800" b="1" dirty="0" smtClean="0">
                <a:solidFill>
                  <a:srgbClr val="002060"/>
                </a:solidFill>
              </a:rPr>
              <a:t>قافلةَ قريشٍ التجاريةِ، </a:t>
            </a:r>
            <a:r>
              <a:rPr lang="ar-SA" sz="2800" b="1" dirty="0">
                <a:solidFill>
                  <a:srgbClr val="002060"/>
                </a:solidFill>
              </a:rPr>
              <a:t>وسأل عن الفتى؛ فعرف </a:t>
            </a:r>
            <a:r>
              <a:rPr lang="ar-SA" sz="2800" b="1" dirty="0" smtClean="0">
                <a:solidFill>
                  <a:srgbClr val="002060"/>
                </a:solidFill>
              </a:rPr>
              <a:t>أنَّ </a:t>
            </a:r>
            <a:r>
              <a:rPr lang="ar-SA" sz="2800" b="1" dirty="0">
                <a:solidFill>
                  <a:srgbClr val="002060"/>
                </a:solidFill>
              </a:rPr>
              <a:t>اِسْمَه محمدٌ، </a:t>
            </a:r>
            <a:r>
              <a:rPr lang="ar-SA" sz="2800" b="1" dirty="0" smtClean="0">
                <a:solidFill>
                  <a:srgbClr val="002060"/>
                </a:solidFill>
              </a:rPr>
              <a:t>وأنّه يتيمٌ.</a:t>
            </a:r>
          </a:p>
          <a:p>
            <a:pPr marL="285750" indent="-285750" rtl="1">
              <a:buFont typeface="Wingdings" pitchFamily="2" charset="2"/>
              <a:buChar char="v"/>
            </a:pPr>
            <a:r>
              <a:rPr lang="ar-SA" sz="2800" b="1" dirty="0" smtClean="0">
                <a:solidFill>
                  <a:srgbClr val="002060"/>
                </a:solidFill>
              </a:rPr>
              <a:t>أخبرَ </a:t>
            </a:r>
            <a:r>
              <a:rPr lang="ar-SA" sz="2800" b="1" dirty="0">
                <a:solidFill>
                  <a:srgbClr val="002060"/>
                </a:solidFill>
              </a:rPr>
              <a:t>بَحِيرى أبا طالب </a:t>
            </a:r>
            <a:r>
              <a:rPr lang="ar-SA" sz="2800" b="1" dirty="0" smtClean="0">
                <a:solidFill>
                  <a:srgbClr val="002060"/>
                </a:solidFill>
              </a:rPr>
              <a:t>أنَّ </a:t>
            </a:r>
            <a:r>
              <a:rPr lang="ar-SA" sz="2800" b="1" dirty="0">
                <a:solidFill>
                  <a:srgbClr val="002060"/>
                </a:solidFill>
              </a:rPr>
              <a:t>محمدًا هو </a:t>
            </a:r>
            <a:r>
              <a:rPr lang="ar-SA" sz="2800" b="1" dirty="0" smtClean="0">
                <a:solidFill>
                  <a:srgbClr val="002060"/>
                </a:solidFill>
              </a:rPr>
              <a:t>النبيُّ الموعودُ </a:t>
            </a:r>
            <a:r>
              <a:rPr lang="ar-SA" sz="2800" b="1" dirty="0">
                <a:solidFill>
                  <a:srgbClr val="002060"/>
                </a:solidFill>
              </a:rPr>
              <a:t>الذي بشَّر به عيسى عليه السلام، وأوصاه أن يعود به إلى مكة، </a:t>
            </a:r>
            <a:r>
              <a:rPr lang="ar-SA" sz="2800" b="1" dirty="0" smtClean="0">
                <a:solidFill>
                  <a:srgbClr val="002060"/>
                </a:solidFill>
              </a:rPr>
              <a:t>ويتعهَّده بالرعايةِ والحفظِ.</a:t>
            </a:r>
            <a:endParaRPr lang="en-US" sz="2800" b="1" dirty="0"/>
          </a:p>
        </p:txBody>
      </p:sp>
      <p:pic>
        <p:nvPicPr>
          <p:cNvPr id="5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3" b="11357"/>
          <a:stretch>
            <a:fillRect/>
          </a:stretch>
        </p:blipFill>
        <p:spPr bwMode="auto">
          <a:xfrm>
            <a:off x="7596188" y="0"/>
            <a:ext cx="1296987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827584" y="6309320"/>
            <a:ext cx="7981766" cy="432048"/>
            <a:chOff x="1043608" y="6165304"/>
            <a:chExt cx="7981766" cy="432048"/>
          </a:xfrm>
        </p:grpSpPr>
        <p:cxnSp>
          <p:nvCxnSpPr>
            <p:cNvPr id="8" name="Straight Connector 7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 smtClean="0"/>
                <a:t>وزارة التربية والتعليم – 2020م</a:t>
              </a:r>
              <a:endParaRPr lang="en-US" b="1" dirty="0"/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4" t="39201" r="26009" b="36812"/>
          <a:stretch/>
        </p:blipFill>
        <p:spPr>
          <a:xfrm>
            <a:off x="1835696" y="588779"/>
            <a:ext cx="5328592" cy="37043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250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043608" y="6165304"/>
            <a:ext cx="7981766" cy="432048"/>
            <a:chOff x="1043608" y="6165304"/>
            <a:chExt cx="7981766" cy="432048"/>
          </a:xfrm>
        </p:grpSpPr>
        <p:cxnSp>
          <p:nvCxnSpPr>
            <p:cNvPr id="9" name="Straight Connector 8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 smtClean="0"/>
                <a:t>وزارة التربية والتعليم – 2020م</a:t>
              </a:r>
              <a:endParaRPr lang="en-US" b="1" dirty="0"/>
            </a:p>
          </p:txBody>
        </p:sp>
      </p:grp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74" t="47817" r="20490" b="15297"/>
          <a:stretch/>
        </p:blipFill>
        <p:spPr bwMode="auto">
          <a:xfrm>
            <a:off x="137830" y="1412776"/>
            <a:ext cx="8892480" cy="3356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473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922" y="482149"/>
            <a:ext cx="8229600" cy="927100"/>
          </a:xfr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ar-SA" sz="3600" b="1" dirty="0" smtClean="0">
                <a:solidFill>
                  <a:srgbClr val="002060"/>
                </a:solidFill>
              </a:rPr>
              <a:t>أضعُ الكلمات الآتية في الفراغات المناسبة فيما يأتي: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5940152" y="2017477"/>
            <a:ext cx="2736304" cy="700128"/>
          </a:xfrm>
          <a:prstGeom prst="roundRect">
            <a:avLst/>
          </a:prstGeom>
          <a:solidFill>
            <a:srgbClr val="8FE2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عيسى عليه</a:t>
            </a:r>
            <a:r>
              <a:rPr kumimoji="0" lang="ar-SA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السلام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3677639" y="2017477"/>
            <a:ext cx="1326586" cy="713647"/>
          </a:xfrm>
          <a:prstGeom prst="roundRect">
            <a:avLst/>
          </a:prstGeom>
          <a:solidFill>
            <a:srgbClr val="8FE2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يوصي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1026304" y="1969709"/>
            <a:ext cx="1457463" cy="747896"/>
          </a:xfrm>
          <a:prstGeom prst="roundRect">
            <a:avLst/>
          </a:prstGeom>
          <a:solidFill>
            <a:srgbClr val="8FE2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يُكْرِمُ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661" y="2924944"/>
            <a:ext cx="900171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000" indent="-5715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sz="3600" b="1" dirty="0" smtClean="0"/>
              <a:t>بحيرى الراهب ................... قافلة قريش.</a:t>
            </a:r>
          </a:p>
          <a:p>
            <a:pPr marL="720000" indent="-5715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sz="3600" b="1" dirty="0"/>
              <a:t>بحيرى </a:t>
            </a:r>
            <a:r>
              <a:rPr lang="ar-SA" sz="3600" b="1" dirty="0" smtClean="0"/>
              <a:t>الراهب ..................... أبا طالب.       </a:t>
            </a:r>
          </a:p>
          <a:p>
            <a:pPr marL="720000" indent="-5715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sz="3600" b="1" dirty="0" smtClean="0"/>
              <a:t>أخبر </a:t>
            </a:r>
            <a:r>
              <a:rPr lang="ar-SA" sz="3600" b="1" dirty="0"/>
              <a:t>بحيرى </a:t>
            </a:r>
            <a:r>
              <a:rPr lang="ar-SA" sz="3600" b="1" dirty="0" smtClean="0"/>
              <a:t>أبا طالب أن محمدًا هو النبي الذي بشَّر به  ......................              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043608" y="6381328"/>
            <a:ext cx="7981766" cy="432048"/>
            <a:chOff x="1043608" y="6165304"/>
            <a:chExt cx="7981766" cy="432048"/>
          </a:xfrm>
        </p:grpSpPr>
        <p:cxnSp>
          <p:nvCxnSpPr>
            <p:cNvPr id="16" name="Straight Connector 15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 smtClean="0"/>
                <a:t>وزارة التربية والتعليم – 2020م</a:t>
              </a:r>
              <a:endParaRPr lang="en-US" b="1" dirty="0"/>
            </a:p>
          </p:txBody>
        </p:sp>
      </p:grpSp>
      <p:sp>
        <p:nvSpPr>
          <p:cNvPr id="18" name="Rounded Rectangle 17"/>
          <p:cNvSpPr/>
          <p:nvPr/>
        </p:nvSpPr>
        <p:spPr bwMode="auto">
          <a:xfrm>
            <a:off x="4063035" y="2924944"/>
            <a:ext cx="1457463" cy="747896"/>
          </a:xfrm>
          <a:prstGeom prst="roundRect">
            <a:avLst/>
          </a:prstGeom>
          <a:solidFill>
            <a:srgbClr val="A8FAA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يُكْرِمُ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4079429" y="3789040"/>
            <a:ext cx="1326586" cy="713647"/>
          </a:xfrm>
          <a:prstGeom prst="roundRect">
            <a:avLst/>
          </a:prstGeom>
          <a:solidFill>
            <a:srgbClr val="A8FAA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يوصي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5530158" y="5301208"/>
            <a:ext cx="2736304" cy="700128"/>
          </a:xfrm>
          <a:prstGeom prst="roundRect">
            <a:avLst/>
          </a:prstGeom>
          <a:solidFill>
            <a:srgbClr val="A8FAA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عيسى عليه</a:t>
            </a:r>
            <a:r>
              <a:rPr kumimoji="0" lang="ar-SA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السلام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57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3" grpId="0" animBg="1"/>
      <p:bldP spid="14" grpId="0" build="p"/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41748"/>
              </p:ext>
            </p:extLst>
          </p:nvPr>
        </p:nvGraphicFramePr>
        <p:xfrm>
          <a:off x="4661909" y="2010610"/>
          <a:ext cx="4056112" cy="361765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056112"/>
              </a:tblGrid>
              <a:tr h="720361">
                <a:tc>
                  <a:txBody>
                    <a:bodyPr/>
                    <a:lstStyle/>
                    <a:p>
                      <a:pPr algn="ctr"/>
                      <a:r>
                        <a:rPr lang="ar-SA" sz="3200" dirty="0" smtClean="0"/>
                        <a:t>(أ)</a:t>
                      </a:r>
                      <a:endParaRPr lang="en-US" sz="3200" b="1" dirty="0"/>
                    </a:p>
                  </a:txBody>
                  <a:tcPr/>
                </a:tc>
              </a:tr>
              <a:tr h="1088465">
                <a:tc>
                  <a:txBody>
                    <a:bodyPr/>
                    <a:lstStyle/>
                    <a:p>
                      <a:pPr algn="ctr"/>
                      <a:r>
                        <a:rPr lang="ar-SA" sz="3200" dirty="0" smtClean="0"/>
                        <a:t>المتفرغ</a:t>
                      </a:r>
                      <a:r>
                        <a:rPr lang="ar-SA" sz="3200" baseline="0" dirty="0" smtClean="0"/>
                        <a:t> للعبادة من النصارى يسمى </a:t>
                      </a:r>
                      <a:endParaRPr lang="en-US" sz="3200" b="1" dirty="0"/>
                    </a:p>
                  </a:txBody>
                  <a:tcPr/>
                </a:tc>
              </a:tr>
              <a:tr h="1088465">
                <a:tc>
                  <a:txBody>
                    <a:bodyPr/>
                    <a:lstStyle/>
                    <a:p>
                      <a:pPr algn="ctr"/>
                      <a:r>
                        <a:rPr lang="ar-SA" sz="3200" dirty="0" smtClean="0"/>
                        <a:t>أخذ أبو طالب ابن اخيه</a:t>
                      </a:r>
                      <a:r>
                        <a:rPr lang="ar-SA" sz="3200" baseline="0" dirty="0" smtClean="0"/>
                        <a:t> محمدًا معه في</a:t>
                      </a:r>
                      <a:endParaRPr lang="en-US" sz="3200" b="1" dirty="0"/>
                    </a:p>
                  </a:txBody>
                  <a:tcPr/>
                </a:tc>
              </a:tr>
              <a:tr h="720361">
                <a:tc>
                  <a:txBody>
                    <a:bodyPr/>
                    <a:lstStyle/>
                    <a:p>
                      <a:pPr algn="ctr"/>
                      <a:r>
                        <a:rPr lang="ar-SA" sz="3200" dirty="0" smtClean="0"/>
                        <a:t>تقع بُصْرى في أرض</a:t>
                      </a:r>
                      <a:endParaRPr lang="en-US" sz="3200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408278"/>
              </p:ext>
            </p:extLst>
          </p:nvPr>
        </p:nvGraphicFramePr>
        <p:xfrm>
          <a:off x="458965" y="2099870"/>
          <a:ext cx="2304256" cy="3528392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304256"/>
              </a:tblGrid>
              <a:tr h="754736">
                <a:tc>
                  <a:txBody>
                    <a:bodyPr/>
                    <a:lstStyle/>
                    <a:p>
                      <a:pPr algn="ctr"/>
                      <a:r>
                        <a:rPr lang="ar-SA" sz="3600" dirty="0" smtClean="0"/>
                        <a:t>(ب)</a:t>
                      </a:r>
                      <a:endParaRPr lang="en-US" sz="3600" b="1" dirty="0"/>
                    </a:p>
                  </a:txBody>
                  <a:tcPr/>
                </a:tc>
              </a:tr>
              <a:tr h="924552">
                <a:tc>
                  <a:txBody>
                    <a:bodyPr/>
                    <a:lstStyle/>
                    <a:p>
                      <a:pPr algn="ctr"/>
                      <a:r>
                        <a:rPr lang="ar-SA" sz="3600" dirty="0" smtClean="0"/>
                        <a:t>التجارة</a:t>
                      </a:r>
                      <a:endParaRPr lang="en-US" sz="3600" b="1" dirty="0"/>
                    </a:p>
                  </a:txBody>
                  <a:tcPr/>
                </a:tc>
              </a:tr>
              <a:tr h="924552">
                <a:tc>
                  <a:txBody>
                    <a:bodyPr/>
                    <a:lstStyle/>
                    <a:p>
                      <a:pPr algn="ctr"/>
                      <a:r>
                        <a:rPr lang="ar-SA" sz="3600" dirty="0" smtClean="0"/>
                        <a:t>الشام</a:t>
                      </a:r>
                      <a:endParaRPr lang="en-US" sz="3600" b="1" dirty="0"/>
                    </a:p>
                  </a:txBody>
                  <a:tcPr/>
                </a:tc>
              </a:tr>
              <a:tr h="924552">
                <a:tc>
                  <a:txBody>
                    <a:bodyPr/>
                    <a:lstStyle/>
                    <a:p>
                      <a:pPr algn="ctr"/>
                      <a:r>
                        <a:rPr lang="ar-SA" sz="3600" dirty="0" smtClean="0"/>
                        <a:t>راهبًا</a:t>
                      </a:r>
                      <a:endParaRPr lang="en-US" sz="36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Right Arrow 13"/>
          <p:cNvSpPr/>
          <p:nvPr/>
        </p:nvSpPr>
        <p:spPr bwMode="auto">
          <a:xfrm rot="8641727">
            <a:off x="2048115" y="4277452"/>
            <a:ext cx="3546294" cy="212949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ight Arrow 14"/>
          <p:cNvSpPr/>
          <p:nvPr/>
        </p:nvSpPr>
        <p:spPr bwMode="auto">
          <a:xfrm rot="11894758" flipV="1">
            <a:off x="2151297" y="4575373"/>
            <a:ext cx="3000589" cy="288736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ight Arrow 15"/>
          <p:cNvSpPr/>
          <p:nvPr/>
        </p:nvSpPr>
        <p:spPr bwMode="auto">
          <a:xfrm rot="12026761">
            <a:off x="2048114" y="3868942"/>
            <a:ext cx="3546294" cy="212949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043608" y="6381328"/>
            <a:ext cx="7981766" cy="432048"/>
            <a:chOff x="1043608" y="6165304"/>
            <a:chExt cx="7981766" cy="432048"/>
          </a:xfrm>
        </p:grpSpPr>
        <p:cxnSp>
          <p:nvCxnSpPr>
            <p:cNvPr id="18" name="Straight Connector 17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 smtClean="0"/>
                <a:t>وزارة التربية والتعليم – 2020م</a:t>
              </a:r>
              <a:endParaRPr lang="en-US" b="1" dirty="0"/>
            </a:p>
          </p:txBody>
        </p:sp>
      </p:grpSp>
      <p:sp>
        <p:nvSpPr>
          <p:cNvPr id="22" name="Rectangle 21"/>
          <p:cNvSpPr/>
          <p:nvPr/>
        </p:nvSpPr>
        <p:spPr>
          <a:xfrm>
            <a:off x="539552" y="548680"/>
            <a:ext cx="8009226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ar-SA" sz="3600" b="1" dirty="0" smtClean="0">
                <a:solidFill>
                  <a:srgbClr val="002060"/>
                </a:solidFill>
              </a:rPr>
              <a:t>أصل </a:t>
            </a:r>
            <a:r>
              <a:rPr lang="ar-SA" sz="3600" b="1" dirty="0">
                <a:solidFill>
                  <a:srgbClr val="002060"/>
                </a:solidFill>
              </a:rPr>
              <a:t>بين الجملة في المجموعة (أ) وبين الكلمة المناسبة لها في المجموعة (ب):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27148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Rectangle 4"/>
          <p:cNvSpPr/>
          <p:nvPr/>
        </p:nvSpPr>
        <p:spPr bwMode="auto">
          <a:xfrm>
            <a:off x="3403898" y="2708920"/>
            <a:ext cx="3168352" cy="1800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انتهى الدرس</a:t>
            </a:r>
            <a:endParaRPr kumimoji="0" lang="ar-BH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484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2506</TotalTime>
  <Words>242</Words>
  <Application>Microsoft Office PowerPoint</Application>
  <PresentationFormat>On-screen Show (4:3)</PresentationFormat>
  <Paragraphs>38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Office Theme</vt:lpstr>
      <vt:lpstr>لقاءُ النبيِّ صلى الله عليه وسلم مع الرَّاهِب بَحِيرى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أضعُ الكلمات الآتية في الفراغات المناسبة فيما يأتي: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Mostafa</dc:creator>
  <cp:lastModifiedBy>user</cp:lastModifiedBy>
  <cp:revision>338</cp:revision>
  <dcterms:created xsi:type="dcterms:W3CDTF">2012-06-23T13:34:36Z</dcterms:created>
  <dcterms:modified xsi:type="dcterms:W3CDTF">2020-03-18T06:39:09Z</dcterms:modified>
</cp:coreProperties>
</file>