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6" r:id="rId3"/>
    <p:sldId id="340" r:id="rId4"/>
    <p:sldId id="341" r:id="rId5"/>
    <p:sldId id="342" r:id="rId6"/>
    <p:sldId id="338" r:id="rId7"/>
    <p:sldId id="334" r:id="rId8"/>
    <p:sldId id="343" r:id="rId9"/>
    <p:sldId id="344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AAA"/>
    <a:srgbClr val="8FE2FF"/>
    <a:srgbClr val="FFAFAF"/>
    <a:srgbClr val="FF962D"/>
    <a:srgbClr val="FFFFFF"/>
    <a:srgbClr val="FF9933"/>
    <a:srgbClr val="E6AF00"/>
    <a:srgbClr val="FCFCFC"/>
    <a:srgbClr val="D606B8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5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054453" y="2276872"/>
            <a:ext cx="4968552" cy="1440160"/>
          </a:xfrm>
        </p:spPr>
        <p:txBody>
          <a:bodyPr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</a:rPr>
              <a:t>لقاءُ </a:t>
            </a:r>
            <a:r>
              <a:rPr lang="ar-SA" sz="3600" dirty="0">
                <a:solidFill>
                  <a:srgbClr val="C00000"/>
                </a:solidFill>
              </a:rPr>
              <a:t>النبيِّ صلى الله </a:t>
            </a:r>
            <a:r>
              <a:rPr lang="ar-SA" sz="3600" dirty="0" smtClean="0">
                <a:solidFill>
                  <a:srgbClr val="C00000"/>
                </a:solidFill>
              </a:rPr>
              <a:t>عليه وسلم</a:t>
            </a:r>
            <a:br>
              <a:rPr lang="ar-SA" sz="3600" dirty="0" smtClean="0">
                <a:solidFill>
                  <a:srgbClr val="C00000"/>
                </a:solidFill>
              </a:rPr>
            </a:br>
            <a:r>
              <a:rPr lang="ar-SA" sz="3600" dirty="0" smtClean="0">
                <a:solidFill>
                  <a:srgbClr val="C00000"/>
                </a:solidFill>
              </a:rPr>
              <a:t>مع </a:t>
            </a:r>
            <a:r>
              <a:rPr lang="ar-SA" sz="3600" dirty="0">
                <a:solidFill>
                  <a:srgbClr val="C00000"/>
                </a:solidFill>
              </a:rPr>
              <a:t>الرَّاهِب </a:t>
            </a:r>
            <a:r>
              <a:rPr lang="ar-SA" sz="3600" dirty="0" smtClean="0">
                <a:solidFill>
                  <a:srgbClr val="C00000"/>
                </a:solidFill>
              </a:rPr>
              <a:t>بَحِيرى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2729" y="39888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BH" sz="2400" b="1" dirty="0"/>
              <a:t>التربية الإسلامية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الصف الأول الابتدائي</a:t>
            </a:r>
            <a:endParaRPr lang="ar-B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8914" y="1534355"/>
            <a:ext cx="3960440" cy="1555909"/>
          </a:xfrm>
          <a:prstGeom prst="downArrowCallout">
            <a:avLst/>
          </a:prstGeom>
          <a:solidFill>
            <a:srgbClr val="8FE2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6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3356992"/>
            <a:ext cx="7704856" cy="1296144"/>
          </a:xfrm>
          <a:prstGeom prst="roundRect">
            <a:avLst/>
          </a:prstGeom>
          <a:solidFill>
            <a:srgbClr val="A8F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1" dirty="0" smtClean="0"/>
              <a:t>بعض معجزات النبي صلى </a:t>
            </a:r>
            <a:r>
              <a:rPr lang="ar-SA" sz="3600" b="1" dirty="0"/>
              <a:t>الله عليه وسلم </a:t>
            </a:r>
            <a:endParaRPr lang="ar-SA" sz="3600" b="1" dirty="0" smtClean="0"/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1" dirty="0" smtClean="0"/>
              <a:t>من خلال قصته مع الراهب </a:t>
            </a:r>
            <a:r>
              <a:rPr lang="ar-SA" sz="3600" b="1" dirty="0" smtClean="0"/>
              <a:t>بحيرى</a:t>
            </a:r>
            <a:r>
              <a:rPr lang="ar-BH" sz="3600" b="1" dirty="0" smtClean="0"/>
              <a:t>.</a:t>
            </a:r>
            <a:endParaRPr lang="en-US" sz="3600" b="1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8234" y="980728"/>
            <a:ext cx="6860234" cy="5249086"/>
            <a:chOff x="4727138" y="3431379"/>
            <a:chExt cx="3744415" cy="28081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6" t="12480" r="25852" b="77481"/>
            <a:stretch/>
          </p:blipFill>
          <p:spPr>
            <a:xfrm>
              <a:off x="4727138" y="3431379"/>
              <a:ext cx="2881746" cy="7897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39201" r="15495" b="34931"/>
            <a:stretch/>
          </p:blipFill>
          <p:spPr>
            <a:xfrm>
              <a:off x="4752108" y="4204855"/>
              <a:ext cx="3719445" cy="20347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79" t="24210" r="16546" b="62778"/>
            <a:stretch/>
          </p:blipFill>
          <p:spPr>
            <a:xfrm>
              <a:off x="7529794" y="3490717"/>
              <a:ext cx="941759" cy="863251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08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39201" r="26009" b="36812"/>
          <a:stretch/>
        </p:blipFill>
        <p:spPr>
          <a:xfrm>
            <a:off x="1835696" y="588779"/>
            <a:ext cx="5328592" cy="370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57868" y="3861048"/>
            <a:ext cx="8316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endParaRPr lang="ar-SA" sz="2800" b="1" dirty="0" smtClean="0">
              <a:solidFill>
                <a:srgbClr val="002060"/>
              </a:solidFill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002060"/>
                </a:solidFill>
              </a:rPr>
              <a:t>عندما </a:t>
            </a:r>
            <a:r>
              <a:rPr lang="ar-SA" sz="2800" b="1" dirty="0">
                <a:solidFill>
                  <a:srgbClr val="002060"/>
                </a:solidFill>
              </a:rPr>
              <a:t>بلغ سيدنا محمدٌ صلى الله عليه وسلم من العمر اثنيْ عشَر عامًا، طلب إلى عمِّه أبي طَالِب أنْ يَأْخُذَه معه في تجارةٍ له إلى </a:t>
            </a:r>
            <a:r>
              <a:rPr lang="ar-SA" sz="2800" b="1" dirty="0" smtClean="0">
                <a:solidFill>
                  <a:srgbClr val="002060"/>
                </a:solidFill>
              </a:rPr>
              <a:t>الشام.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002060"/>
                </a:solidFill>
              </a:rPr>
              <a:t>كان </a:t>
            </a:r>
            <a:r>
              <a:rPr lang="ar-SA" sz="2800" b="1" dirty="0">
                <a:solidFill>
                  <a:srgbClr val="002060"/>
                </a:solidFill>
              </a:rPr>
              <a:t>في بُصْرى من بلاد الشام راهب نصراني يُدعى </a:t>
            </a:r>
            <a:r>
              <a:rPr lang="ar-SA" sz="2800" b="1" dirty="0" smtClean="0">
                <a:solidFill>
                  <a:srgbClr val="002060"/>
                </a:solidFill>
              </a:rPr>
              <a:t>بَحِيرى.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002060"/>
                </a:solidFill>
              </a:rPr>
              <a:t>رأى </a:t>
            </a:r>
            <a:r>
              <a:rPr lang="ar-SA" sz="2800" b="1" dirty="0">
                <a:solidFill>
                  <a:srgbClr val="002060"/>
                </a:solidFill>
              </a:rPr>
              <a:t>بَحِيرى من بعيد غيمة </a:t>
            </a:r>
            <a:r>
              <a:rPr lang="ar-SA" sz="2800" b="1" dirty="0" smtClean="0">
                <a:solidFill>
                  <a:srgbClr val="002060"/>
                </a:solidFill>
              </a:rPr>
              <a:t>تظلِّل </a:t>
            </a:r>
            <a:r>
              <a:rPr lang="ar-SA" sz="2800" b="1" dirty="0">
                <a:solidFill>
                  <a:srgbClr val="002060"/>
                </a:solidFill>
              </a:rPr>
              <a:t>فتًى في القافلة حيثما سار أو وقف.</a:t>
            </a:r>
            <a:endParaRPr lang="en-US" sz="2800" b="1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80" y="4344389"/>
            <a:ext cx="8962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1">
              <a:buFont typeface="Wingdings" pitchFamily="2" charset="2"/>
              <a:buChar char="v"/>
            </a:pPr>
            <a:r>
              <a:rPr lang="ar-SA" sz="2800" b="1" dirty="0">
                <a:solidFill>
                  <a:srgbClr val="002060"/>
                </a:solidFill>
              </a:rPr>
              <a:t>أكرم بَحِيرى </a:t>
            </a:r>
            <a:r>
              <a:rPr lang="ar-SA" sz="2800" b="1" dirty="0" smtClean="0">
                <a:solidFill>
                  <a:srgbClr val="002060"/>
                </a:solidFill>
              </a:rPr>
              <a:t>قافلةَ قريشٍ التجاريةِ، </a:t>
            </a:r>
            <a:r>
              <a:rPr lang="ar-SA" sz="2800" b="1" dirty="0">
                <a:solidFill>
                  <a:srgbClr val="002060"/>
                </a:solidFill>
              </a:rPr>
              <a:t>وسأل عن الفتى؛ فعرف </a:t>
            </a:r>
            <a:r>
              <a:rPr lang="ar-SA" sz="2800" b="1" dirty="0" smtClean="0">
                <a:solidFill>
                  <a:srgbClr val="002060"/>
                </a:solidFill>
              </a:rPr>
              <a:t>أنَّ </a:t>
            </a:r>
            <a:r>
              <a:rPr lang="ar-SA" sz="2800" b="1" dirty="0">
                <a:solidFill>
                  <a:srgbClr val="002060"/>
                </a:solidFill>
              </a:rPr>
              <a:t>اِسْمَه محمدٌ، </a:t>
            </a:r>
            <a:r>
              <a:rPr lang="ar-SA" sz="2800" b="1" dirty="0" smtClean="0">
                <a:solidFill>
                  <a:srgbClr val="002060"/>
                </a:solidFill>
              </a:rPr>
              <a:t>وأنّه يتيمٌ.</a:t>
            </a:r>
          </a:p>
          <a:p>
            <a:pPr marL="285750" indent="-285750" rtl="1"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002060"/>
                </a:solidFill>
              </a:rPr>
              <a:t>أخبرَ </a:t>
            </a:r>
            <a:r>
              <a:rPr lang="ar-SA" sz="2800" b="1" dirty="0">
                <a:solidFill>
                  <a:srgbClr val="002060"/>
                </a:solidFill>
              </a:rPr>
              <a:t>بَحِيرى أبا طالب </a:t>
            </a:r>
            <a:r>
              <a:rPr lang="ar-SA" sz="2800" b="1" dirty="0" smtClean="0">
                <a:solidFill>
                  <a:srgbClr val="002060"/>
                </a:solidFill>
              </a:rPr>
              <a:t>أنَّ </a:t>
            </a:r>
            <a:r>
              <a:rPr lang="ar-SA" sz="2800" b="1" dirty="0">
                <a:solidFill>
                  <a:srgbClr val="002060"/>
                </a:solidFill>
              </a:rPr>
              <a:t>محمدًا هو </a:t>
            </a:r>
            <a:r>
              <a:rPr lang="ar-SA" sz="2800" b="1" dirty="0" smtClean="0">
                <a:solidFill>
                  <a:srgbClr val="002060"/>
                </a:solidFill>
              </a:rPr>
              <a:t>النبيُّ الموعودُ </a:t>
            </a:r>
            <a:r>
              <a:rPr lang="ar-SA" sz="2800" b="1" dirty="0">
                <a:solidFill>
                  <a:srgbClr val="002060"/>
                </a:solidFill>
              </a:rPr>
              <a:t>الذي بشَّر به عيسى عليه السلام، وأوصاه أن يعود به إلى مكة، </a:t>
            </a:r>
            <a:r>
              <a:rPr lang="ar-SA" sz="2800" b="1" dirty="0" smtClean="0">
                <a:solidFill>
                  <a:srgbClr val="002060"/>
                </a:solidFill>
              </a:rPr>
              <a:t>ويتعهَّده بالرعايةِ والحفظِ.</a:t>
            </a:r>
            <a:endParaRPr lang="en-US" sz="2800" b="1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7584" y="6309320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39201" r="26009" b="36812"/>
          <a:stretch/>
        </p:blipFill>
        <p:spPr>
          <a:xfrm>
            <a:off x="1835696" y="588779"/>
            <a:ext cx="5328592" cy="370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47817" r="20490" b="15297"/>
          <a:stretch/>
        </p:blipFill>
        <p:spPr bwMode="auto">
          <a:xfrm>
            <a:off x="137830" y="1412776"/>
            <a:ext cx="8892480" cy="33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22" y="482149"/>
            <a:ext cx="8229600" cy="9271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أضعُ الكلمات الآتية في الفراغات المناسبة فيما يأتي: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40152" y="2017477"/>
            <a:ext cx="2736304" cy="700128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عيسى عليه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السلام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77639" y="2017477"/>
            <a:ext cx="1326586" cy="713647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يوصي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26304" y="1969709"/>
            <a:ext cx="1457463" cy="747896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يُكْرِمُ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61" y="2924944"/>
            <a:ext cx="90017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بحيرى الراهب ................... قافلة قريش.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/>
              <a:t>بحيرى </a:t>
            </a:r>
            <a:r>
              <a:rPr lang="ar-SA" sz="3600" b="1" dirty="0" smtClean="0"/>
              <a:t>الراهب ..................... أبا طالب.       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أخبر </a:t>
            </a:r>
            <a:r>
              <a:rPr lang="ar-SA" sz="3600" b="1" dirty="0"/>
              <a:t>بحيرى </a:t>
            </a:r>
            <a:r>
              <a:rPr lang="ar-SA" sz="3600" b="1" dirty="0" smtClean="0"/>
              <a:t>أبا طالب أن محمدًا هو النبي الذي بشَّر به  ......................      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43608" y="6381328"/>
            <a:ext cx="7981766" cy="432048"/>
            <a:chOff x="1043608" y="6165304"/>
            <a:chExt cx="7981766" cy="432048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4063035" y="2924944"/>
            <a:ext cx="1457463" cy="747896"/>
          </a:xfrm>
          <a:prstGeom prst="roundRect">
            <a:avLst/>
          </a:prstGeom>
          <a:solidFill>
            <a:srgbClr val="A8F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يُكْرِمُ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79429" y="3789040"/>
            <a:ext cx="1326586" cy="713647"/>
          </a:xfrm>
          <a:prstGeom prst="roundRect">
            <a:avLst/>
          </a:prstGeom>
          <a:solidFill>
            <a:srgbClr val="A8F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يوصي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530158" y="5301208"/>
            <a:ext cx="2736304" cy="700128"/>
          </a:xfrm>
          <a:prstGeom prst="roundRect">
            <a:avLst/>
          </a:prstGeom>
          <a:solidFill>
            <a:srgbClr val="A8F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عيسى عليه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السلام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build="p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748"/>
              </p:ext>
            </p:extLst>
          </p:nvPr>
        </p:nvGraphicFramePr>
        <p:xfrm>
          <a:off x="4661909" y="2010610"/>
          <a:ext cx="4056112" cy="36176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56112"/>
              </a:tblGrid>
              <a:tr h="720361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(أ)</a:t>
                      </a:r>
                      <a:endParaRPr lang="en-US" sz="3200" b="1" dirty="0"/>
                    </a:p>
                  </a:txBody>
                  <a:tcPr/>
                </a:tc>
              </a:tr>
              <a:tr h="108846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المتفرغ</a:t>
                      </a:r>
                      <a:r>
                        <a:rPr lang="ar-SA" sz="3200" baseline="0" dirty="0" smtClean="0"/>
                        <a:t> للعبادة من النصارى يسمى </a:t>
                      </a:r>
                      <a:endParaRPr lang="en-US" sz="3200" b="1" dirty="0"/>
                    </a:p>
                  </a:txBody>
                  <a:tcPr/>
                </a:tc>
              </a:tr>
              <a:tr h="1088465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أخذ أبو طالب ابن اخيه</a:t>
                      </a:r>
                      <a:r>
                        <a:rPr lang="ar-SA" sz="3200" baseline="0" dirty="0" smtClean="0"/>
                        <a:t> محمدًا معه في</a:t>
                      </a:r>
                      <a:endParaRPr lang="en-US" sz="3200" b="1" dirty="0"/>
                    </a:p>
                  </a:txBody>
                  <a:tcPr/>
                </a:tc>
              </a:tr>
              <a:tr h="720361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تقع بُصْرى في أرض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08278"/>
              </p:ext>
            </p:extLst>
          </p:nvPr>
        </p:nvGraphicFramePr>
        <p:xfrm>
          <a:off x="458965" y="2099870"/>
          <a:ext cx="2304256" cy="35283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</a:tblGrid>
              <a:tr h="754736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(ب)</a:t>
                      </a:r>
                      <a:endParaRPr lang="en-US" sz="3600" b="1" dirty="0"/>
                    </a:p>
                  </a:txBody>
                  <a:tcPr/>
                </a:tc>
              </a:tr>
              <a:tr h="924552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التجارة</a:t>
                      </a:r>
                      <a:endParaRPr lang="en-US" sz="3600" b="1" dirty="0"/>
                    </a:p>
                  </a:txBody>
                  <a:tcPr/>
                </a:tc>
              </a:tr>
              <a:tr h="924552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الشام</a:t>
                      </a:r>
                      <a:endParaRPr lang="en-US" sz="3600" b="1" dirty="0"/>
                    </a:p>
                  </a:txBody>
                  <a:tcPr/>
                </a:tc>
              </a:tr>
              <a:tr h="924552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راهبًا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 bwMode="auto">
          <a:xfrm rot="8641727">
            <a:off x="2048115" y="4277452"/>
            <a:ext cx="3546294" cy="2129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1894758" flipV="1">
            <a:off x="2151297" y="4575373"/>
            <a:ext cx="3000589" cy="28873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2026761">
            <a:off x="2048114" y="3868942"/>
            <a:ext cx="3546294" cy="2129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3608" y="6381328"/>
            <a:ext cx="7981766" cy="432048"/>
            <a:chOff x="1043608" y="6165304"/>
            <a:chExt cx="7981766" cy="43204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9552" y="548680"/>
            <a:ext cx="800922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002060"/>
                </a:solidFill>
              </a:rPr>
              <a:t>أصل </a:t>
            </a:r>
            <a:r>
              <a:rPr lang="ar-SA" sz="3600" b="1" dirty="0">
                <a:solidFill>
                  <a:srgbClr val="002060"/>
                </a:solidFill>
              </a:rPr>
              <a:t>بين الجملة في المجموعة (أ) وبين الكلمة المناسبة لها في المجموعة (ب):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14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Rectangle 4"/>
          <p:cNvSpPr/>
          <p:nvPr/>
        </p:nvSpPr>
        <p:spPr bwMode="auto">
          <a:xfrm>
            <a:off x="3403898" y="2708920"/>
            <a:ext cx="316835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انتهى الدرس</a:t>
            </a:r>
            <a:endParaRPr kumimoji="0" lang="ar-B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8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242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لقاءُ النبيِّ صلى الله عليه وسلم مع الرَّاهِب بَحِيرى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أضعُ الكلمات الآتية في الفراغات المناسبة فيما يأتي: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338</cp:revision>
  <dcterms:created xsi:type="dcterms:W3CDTF">2012-06-23T13:34:36Z</dcterms:created>
  <dcterms:modified xsi:type="dcterms:W3CDTF">2020-03-18T06:39:09Z</dcterms:modified>
</cp:coreProperties>
</file>