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80" r:id="rId3"/>
    <p:sldId id="285" r:id="rId4"/>
    <p:sldId id="265" r:id="rId5"/>
    <p:sldId id="287" r:id="rId6"/>
    <p:sldId id="266" r:id="rId7"/>
    <p:sldId id="267" r:id="rId8"/>
    <p:sldId id="268" r:id="rId9"/>
    <p:sldId id="269" r:id="rId10"/>
    <p:sldId id="288" r:id="rId11"/>
    <p:sldId id="270" r:id="rId12"/>
    <p:sldId id="271" r:id="rId13"/>
    <p:sldId id="289" r:id="rId14"/>
    <p:sldId id="272" r:id="rId15"/>
    <p:sldId id="273" r:id="rId16"/>
    <p:sldId id="274" r:id="rId17"/>
    <p:sldId id="290" r:id="rId18"/>
    <p:sldId id="275" r:id="rId19"/>
    <p:sldId id="276" r:id="rId20"/>
    <p:sldId id="291" r:id="rId21"/>
    <p:sldId id="277" r:id="rId22"/>
    <p:sldId id="278" r:id="rId23"/>
  </p:sldIdLst>
  <p:sldSz cx="12192000" cy="6858000"/>
  <p:notesSz cx="6858000" cy="9144000"/>
  <p:defaultTextStyle>
    <a:defPPr>
      <a:defRPr lang="ar-E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6" d="100"/>
          <a:sy n="66" d="100"/>
        </p:scale>
        <p:origin x="900" y="1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3/19/2020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extLst>
      <p:ext uri="{BB962C8B-B14F-4D97-AF65-F5344CB8AC3E}">
        <p14:creationId xmlns:p14="http://schemas.microsoft.com/office/powerpoint/2010/main" val="1746188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31545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566481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19" name="Footer Placeholder 18"/>
          <p:cNvSpPr>
            <a:spLocks noGrp="1"/>
          </p:cNvSpPr>
          <p:nvPr>
            <p:ph type="ftr" sz="quarter" idx="11"/>
          </p:nvPr>
        </p:nvSpPr>
        <p:spPr/>
        <p:txBody>
          <a:bodyPr/>
          <a:lstStyle/>
          <a:p>
            <a:endParaRPr lang="ar-EG"/>
          </a:p>
        </p:txBody>
      </p:sp>
      <p:sp>
        <p:nvSpPr>
          <p:cNvPr id="27" name="Slide Number Placeholder 26"/>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3642803276"/>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18094568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2341048242"/>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22801291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14240228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33578442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31582893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2917948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12923401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a:xfrm>
            <a:off x="10769600" y="6356351"/>
            <a:ext cx="812800" cy="365125"/>
          </a:xfrm>
        </p:spPr>
        <p:txBody>
          <a:bodyPr/>
          <a:lstStyle/>
          <a:p>
            <a:fld id="{B34ED751-2448-4CCE-82B9-9922178588B8}" type="slidenum">
              <a:rPr lang="ar-EG" smtClean="0"/>
              <a:pPr/>
              <a:t>‹#›</a:t>
            </a:fld>
            <a:endParaRPr lang="ar-EG"/>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30233320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35303627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841627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27659209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621739120"/>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7277416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3/19/2020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4235963577"/>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87317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1D8BD707-D9CF-40AE-B4C6-C98DA3205C09}" type="datetimeFigureOut">
              <a:rPr lang="en-US" smtClean="0"/>
              <a:pPr/>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18162827"/>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3/19/2020</a:t>
            </a:fld>
            <a:endParaRPr lang="en-US"/>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727798085"/>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3/19/2020</a:t>
            </a:fld>
            <a:endParaRPr lang="en-US"/>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extLst>
      <p:ext uri="{BB962C8B-B14F-4D97-AF65-F5344CB8AC3E}">
        <p14:creationId xmlns:p14="http://schemas.microsoft.com/office/powerpoint/2010/main" val="19685886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7754721-9BC2-4DB8-86F3-53B518A90ECC}" type="datetimeFigureOut">
              <a:rPr lang="ar-EG" smtClean="0"/>
              <a:pPr/>
              <a:t>25/07/1441</a:t>
            </a:fld>
            <a:endParaRPr lang="ar-EG"/>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EG"/>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34ED751-2448-4CCE-82B9-9922178588B8}" type="slidenum">
              <a:rPr lang="ar-EG" smtClean="0"/>
              <a:pPr/>
              <a:t>‹#›</a:t>
            </a:fld>
            <a:endParaRPr lang="ar-EG"/>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spTree>
    <p:extLst>
      <p:ext uri="{BB962C8B-B14F-4D97-AF65-F5344CB8AC3E}">
        <p14:creationId xmlns:p14="http://schemas.microsoft.com/office/powerpoint/2010/main" val="33508161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459596" y="1868356"/>
            <a:ext cx="7272808" cy="3505944"/>
          </a:xfrm>
        </p:spPr>
        <p:txBody>
          <a:bodyPr>
            <a:normAutofit fontScale="92500" lnSpcReduction="10000"/>
          </a:bodyPr>
          <a:lstStyle/>
          <a:p>
            <a:pPr algn="ctr"/>
            <a:endParaRPr lang="ar-EG" sz="3600" dirty="0"/>
          </a:p>
          <a:p>
            <a:pPr algn="ctr"/>
            <a:r>
              <a:rPr lang="ar-EG" sz="4000" b="1" dirty="0"/>
              <a:t>مقرر</a:t>
            </a:r>
            <a:r>
              <a:rPr lang="ar-EG" sz="3600" dirty="0"/>
              <a:t> /</a:t>
            </a:r>
            <a:r>
              <a:rPr lang="ar-EG" sz="3600" b="1" dirty="0" err="1"/>
              <a:t>طبيعه</a:t>
            </a:r>
            <a:r>
              <a:rPr lang="ar-EG" sz="3600" b="1" dirty="0"/>
              <a:t> </a:t>
            </a:r>
            <a:r>
              <a:rPr lang="ar-EG" sz="3600" b="1" dirty="0" err="1"/>
              <a:t>موادالتصميم</a:t>
            </a:r>
            <a:r>
              <a:rPr lang="ar-EG" sz="3600" b="1" dirty="0"/>
              <a:t> </a:t>
            </a:r>
          </a:p>
          <a:p>
            <a:pPr algn="ctr"/>
            <a:endParaRPr lang="en-GB" sz="3600" dirty="0"/>
          </a:p>
          <a:p>
            <a:pPr algn="ctr"/>
            <a:r>
              <a:rPr lang="ar-EG" sz="3600" b="1" dirty="0"/>
              <a:t>إعداد /</a:t>
            </a:r>
            <a:r>
              <a:rPr lang="ar-EG" sz="3600" b="1" dirty="0" err="1"/>
              <a:t>م.د</a:t>
            </a:r>
            <a:r>
              <a:rPr lang="ar-EG" sz="3600" b="1" dirty="0"/>
              <a:t> :محمود الجزار</a:t>
            </a:r>
          </a:p>
          <a:p>
            <a:pPr algn="ctr"/>
            <a:r>
              <a:rPr lang="ar-EG" sz="3600" b="1" dirty="0"/>
              <a:t>قسم التصميم الصناعي </a:t>
            </a:r>
          </a:p>
          <a:p>
            <a:pPr algn="ctr"/>
            <a:r>
              <a:rPr lang="ar-EG" sz="3600" b="1" dirty="0"/>
              <a:t>2020</a:t>
            </a:r>
          </a:p>
        </p:txBody>
      </p:sp>
      <p:pic>
        <p:nvPicPr>
          <p:cNvPr id="1026" name="Picture 2" descr="D:\D\بنها\fd57315048b2a0e2ee02ed04b0927842_XL-415x328.jpg"/>
          <p:cNvPicPr>
            <a:picLocks noChangeAspect="1" noChangeArrowheads="1"/>
          </p:cNvPicPr>
          <p:nvPr/>
        </p:nvPicPr>
        <p:blipFill>
          <a:blip r:embed="rId2" cstate="print"/>
          <a:srcRect/>
          <a:stretch>
            <a:fillRect/>
          </a:stretch>
        </p:blipFill>
        <p:spPr bwMode="auto">
          <a:xfrm>
            <a:off x="8534401" y="404663"/>
            <a:ext cx="1404155" cy="1109790"/>
          </a:xfrm>
          <a:prstGeom prst="rect">
            <a:avLst/>
          </a:prstGeom>
          <a:blipFill>
            <a:blip r:embed="rId3" cstate="print"/>
            <a:tile tx="0" ty="0" sx="100000" sy="100000" flip="none" algn="tl"/>
          </a:blipFill>
        </p:spPr>
      </p:pic>
      <p:pic>
        <p:nvPicPr>
          <p:cNvPr id="1027" name="Picture 3" descr="D:\D\بنها\Fapa_Logo.png"/>
          <p:cNvPicPr>
            <a:picLocks noChangeAspect="1" noChangeArrowheads="1"/>
          </p:cNvPicPr>
          <p:nvPr/>
        </p:nvPicPr>
        <p:blipFill>
          <a:blip r:embed="rId4" cstate="print"/>
          <a:srcRect/>
          <a:stretch>
            <a:fillRect/>
          </a:stretch>
        </p:blipFill>
        <p:spPr bwMode="auto">
          <a:xfrm>
            <a:off x="2017675" y="294788"/>
            <a:ext cx="1522040" cy="1573568"/>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990601"/>
            <a:ext cx="8229600" cy="5169091"/>
          </a:xfrm>
        </p:spPr>
        <p:txBody>
          <a:bodyPr>
            <a:normAutofit/>
          </a:bodyPr>
          <a:lstStyle/>
          <a:p>
            <a:pPr algn="r" rtl="1"/>
            <a:r>
              <a:rPr lang="fa-IR" sz="2400" dirty="0"/>
              <a:t>* </a:t>
            </a:r>
            <a:r>
              <a:rPr lang="ar-SA" sz="2400" dirty="0"/>
              <a:t>وتحاول هذه الذرات أن تضع نفسها في أماكن لتوفق بين الشبكات الذرية للبللورات المجاورة لها حتى تتعادل قوي التجاذب بين البللورات فتستقر بينها في هذا الوضع الغير منظم في شكل  حدود تربط بين البللورات . </a:t>
            </a:r>
            <a:endParaRPr lang="en-BZ" sz="2400" dirty="0"/>
          </a:p>
          <a:p>
            <a:pPr algn="r" rtl="1"/>
            <a:r>
              <a:rPr lang="ar-SA" sz="2400" dirty="0"/>
              <a:t>* ولكون مناطق حدود الحبيبات مرتفعة في طاقتها الحرة فإنها تكون دائما اضعف المناطق في</a:t>
            </a:r>
            <a:endParaRPr lang="en-BZ" sz="2400" dirty="0"/>
          </a:p>
          <a:p>
            <a:pPr algn="r" rtl="1"/>
            <a:r>
              <a:rPr lang="ar-SA" sz="2400" dirty="0"/>
              <a:t>مقاومتها لفعل عوامل التعرية وفعل الأحماض ولهذا السبب أيضا يبدا انصهار الفلز عند هذه الحدود بدلا من وسط البللورات </a:t>
            </a:r>
            <a:endParaRPr lang="en-BZ" sz="2400" dirty="0"/>
          </a:p>
          <a:p>
            <a:pPr algn="r" rtl="1"/>
            <a:r>
              <a:rPr lang="ar-SA" sz="2400" dirty="0"/>
              <a:t>* ويسهل أيضا انتشار ذرات العناصر الأخرى في الفلز عند هذه الحدود والتي تعتبر مسئولة</a:t>
            </a:r>
            <a:endParaRPr lang="en-BZ" sz="2400" dirty="0"/>
          </a:p>
          <a:p>
            <a:pPr algn="r" rtl="1"/>
            <a:r>
              <a:rPr lang="ar-SA" sz="2400" dirty="0"/>
              <a:t>عن نسبة كبيرة من المقاومة التي يبديها الفلز للتوصيل الكهربي وأيضا عن تحديد صفات مقاومة الفلز للاجهادات .</a:t>
            </a:r>
            <a:endParaRPr lang="en-BZ" sz="2400" dirty="0"/>
          </a:p>
          <a:p>
            <a:pPr algn="r" rtl="1"/>
            <a:endParaRPr lang="en-BZ" sz="2000" dirty="0"/>
          </a:p>
        </p:txBody>
      </p:sp>
    </p:spTree>
    <p:extLst>
      <p:ext uri="{BB962C8B-B14F-4D97-AF65-F5344CB8AC3E}">
        <p14:creationId xmlns:p14="http://schemas.microsoft.com/office/powerpoint/2010/main" val="3598431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1219201"/>
            <a:ext cx="8229600" cy="5092891"/>
          </a:xfrm>
        </p:spPr>
        <p:txBody>
          <a:bodyPr>
            <a:normAutofit/>
          </a:bodyPr>
          <a:lstStyle/>
          <a:p>
            <a:pPr algn="r" rtl="1"/>
            <a:r>
              <a:rPr lang="en-BZ" dirty="0"/>
              <a:t>4 - 1  </a:t>
            </a:r>
            <a:r>
              <a:rPr lang="ar-SA" dirty="0"/>
              <a:t>نظرية التأصل للحديد ( الفا - بيتا - جاما) نظرية التأصل * هي ظاهرة تسمي (بالأللوتروبية ) أو ( التأصل ) أو ( تعدد الأشكال). </a:t>
            </a:r>
            <a:endParaRPr lang="en-BZ" dirty="0"/>
          </a:p>
          <a:p>
            <a:pPr algn="r" rtl="1"/>
            <a:r>
              <a:rPr lang="ar-SA" dirty="0"/>
              <a:t>* وهذه الظاهرة تعتمد على نظرية هي</a:t>
            </a:r>
            <a:r>
              <a:rPr lang="en-BZ" dirty="0"/>
              <a:t> :</a:t>
            </a:r>
          </a:p>
          <a:p>
            <a:pPr algn="r" rtl="1"/>
            <a:r>
              <a:rPr lang="ar-SA" dirty="0"/>
              <a:t>تتكون لدي بعض العناصر المعدنية كالحديد والمنجنيز والقصدير والكوبالت حسب درجات حرارتها شبكات بلورية مختلفة البنيان وبالتالي تختلف خواص هذه البلورات والتي تشكل حالات متعددة لهذه المعادن. </a:t>
            </a:r>
            <a:endParaRPr lang="en-BZ" dirty="0"/>
          </a:p>
          <a:p>
            <a:pPr algn="r" rtl="1"/>
            <a:r>
              <a:rPr lang="ar-SA" dirty="0"/>
              <a:t>* وترمز لهذه الحالات الأللوتروبية أو التأصلية بالأحرف اليونانية :ألفا ( </a:t>
            </a:r>
            <a:r>
              <a:rPr lang="en-BZ" dirty="0"/>
              <a:t>a</a:t>
            </a:r>
            <a:r>
              <a:rPr lang="ar-SA" dirty="0"/>
              <a:t>) - بيتا (</a:t>
            </a:r>
            <a:r>
              <a:rPr lang="en-BZ" dirty="0"/>
              <a:t>B</a:t>
            </a:r>
            <a:r>
              <a:rPr lang="ar-SA" dirty="0"/>
              <a:t>) - جاما (</a:t>
            </a:r>
            <a:r>
              <a:rPr lang="fa-IR" dirty="0"/>
              <a:t>۲) - </a:t>
            </a:r>
            <a:r>
              <a:rPr lang="ar-SA" dirty="0"/>
              <a:t>دلتا (&amp;) ........... الخ. </a:t>
            </a:r>
            <a:endParaRPr lang="en-BZ" dirty="0"/>
          </a:p>
          <a:p>
            <a:pPr algn="r"/>
            <a:endParaRPr lang="en-BZ" dirty="0"/>
          </a:p>
        </p:txBody>
      </p:sp>
    </p:spTree>
    <p:extLst>
      <p:ext uri="{BB962C8B-B14F-4D97-AF65-F5344CB8AC3E}">
        <p14:creationId xmlns:p14="http://schemas.microsoft.com/office/powerpoint/2010/main" val="1592861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BCD91EF-1EB1-4374-B6D4-04E20E4AED31}"/>
              </a:ext>
            </a:extLst>
          </p:cNvPr>
          <p:cNvSpPr>
            <a:spLocks noGrp="1"/>
          </p:cNvSpPr>
          <p:nvPr>
            <p:ph idx="1"/>
          </p:nvPr>
        </p:nvSpPr>
        <p:spPr>
          <a:xfrm>
            <a:off x="1981200" y="1166019"/>
            <a:ext cx="8229600" cy="4525963"/>
          </a:xfrm>
        </p:spPr>
        <p:txBody>
          <a:bodyPr/>
          <a:lstStyle/>
          <a:p>
            <a:pPr lvl="0" algn="r" rtl="1">
              <a:buClr>
                <a:srgbClr val="2DA2BF"/>
              </a:buClr>
            </a:pPr>
            <a:r>
              <a:rPr lang="ar-SA" sz="2400" dirty="0">
                <a:solidFill>
                  <a:prstClr val="black"/>
                </a:solidFill>
              </a:rPr>
              <a:t>ويصحب تحول المعدن من احدي صور التأصل هذه إلي حالة أخري امتصاص طاقة حرارية عند التسخين ( غير الطاقة المستنفدة في رفع درجة الحرارة ) وهي طاقة حرارية كامنة في المعدن عند تغيير التشكيل الذري وترتد هذه الطاقة عند التبريد ولهذا يجري التحول عند درجة حرارة ثابتة ويمثل هذا التحول </a:t>
            </a:r>
            <a:r>
              <a:rPr lang="ar-SA" sz="2400" dirty="0" err="1">
                <a:solidFill>
                  <a:prstClr val="black"/>
                </a:solidFill>
              </a:rPr>
              <a:t>التأصلي</a:t>
            </a:r>
            <a:r>
              <a:rPr lang="ar-SA" sz="2400" dirty="0">
                <a:solidFill>
                  <a:prstClr val="black"/>
                </a:solidFill>
              </a:rPr>
              <a:t> علي منحني التحول الحراري ( في إحداثيات درجات الحرارة - الزمن ) بجزء أفقي ( فترة التوقف ) ، انظر شكل ( </a:t>
            </a:r>
            <a:r>
              <a:rPr lang="fa-IR" sz="2400" dirty="0">
                <a:solidFill>
                  <a:prstClr val="black"/>
                </a:solidFill>
              </a:rPr>
              <a:t>۸ - ۱ ) </a:t>
            </a:r>
            <a:r>
              <a:rPr lang="ar-SA" sz="2400" dirty="0">
                <a:solidFill>
                  <a:prstClr val="black"/>
                </a:solidFill>
              </a:rPr>
              <a:t>منحني بيائي يوضح ذلك في حالة تغيرات الحديد </a:t>
            </a:r>
            <a:endParaRPr lang="en-BZ" sz="2400" dirty="0">
              <a:solidFill>
                <a:prstClr val="black"/>
              </a:solidFill>
            </a:endParaRPr>
          </a:p>
          <a:p>
            <a:pPr lvl="0" algn="r" rtl="1">
              <a:buClr>
                <a:srgbClr val="2DA2BF"/>
              </a:buClr>
            </a:pPr>
            <a:r>
              <a:rPr lang="ar-SA" sz="2400" dirty="0">
                <a:solidFill>
                  <a:prstClr val="black"/>
                </a:solidFill>
              </a:rPr>
              <a:t>* وهذا التحول عبارة عن تبلور ثان للمعدن وهو مشابه لعملية التبلور الأول للمعدن من السائل فلبدء التحول </a:t>
            </a:r>
            <a:r>
              <a:rPr lang="ar-SA" sz="2400" dirty="0" err="1">
                <a:solidFill>
                  <a:prstClr val="black"/>
                </a:solidFill>
              </a:rPr>
              <a:t>التأصلي</a:t>
            </a:r>
            <a:r>
              <a:rPr lang="ar-SA" sz="2400" dirty="0">
                <a:solidFill>
                  <a:prstClr val="black"/>
                </a:solidFill>
              </a:rPr>
              <a:t> يجب أن يكون هناك تجاوز للتبريد بالنسبة لدرجة الانصهار والتجمد التوازنين ثم ينشأ عند تجاوز التبريد </a:t>
            </a:r>
            <a:r>
              <a:rPr lang="ar-SA" sz="2400" dirty="0" err="1">
                <a:solidFill>
                  <a:prstClr val="black"/>
                </a:solidFill>
              </a:rPr>
              <a:t>ثكون</a:t>
            </a:r>
            <a:r>
              <a:rPr lang="ar-SA" sz="2400" dirty="0">
                <a:solidFill>
                  <a:prstClr val="black"/>
                </a:solidFill>
              </a:rPr>
              <a:t> عدد من مراكز التبلور التي تأخذ في </a:t>
            </a:r>
            <a:r>
              <a:rPr lang="ar-SA" sz="2400" dirty="0" err="1">
                <a:solidFill>
                  <a:prstClr val="black"/>
                </a:solidFill>
              </a:rPr>
              <a:t>النموحتى</a:t>
            </a:r>
            <a:r>
              <a:rPr lang="ar-SA" sz="2400" dirty="0">
                <a:solidFill>
                  <a:prstClr val="black"/>
                </a:solidFill>
              </a:rPr>
              <a:t> تصبح حبيبات جديدة </a:t>
            </a:r>
            <a:r>
              <a:rPr lang="ar-SA" sz="2100" dirty="0">
                <a:solidFill>
                  <a:prstClr val="black"/>
                </a:solidFill>
              </a:rPr>
              <a:t>.</a:t>
            </a:r>
            <a:endParaRPr lang="en-BZ" sz="2100" dirty="0">
              <a:solidFill>
                <a:prstClr val="black"/>
              </a:solidFill>
            </a:endParaRPr>
          </a:p>
          <a:p>
            <a:endParaRPr lang="ar-EG" dirty="0"/>
          </a:p>
        </p:txBody>
      </p:sp>
    </p:spTree>
    <p:extLst>
      <p:ext uri="{BB962C8B-B14F-4D97-AF65-F5344CB8AC3E}">
        <p14:creationId xmlns:p14="http://schemas.microsoft.com/office/powerpoint/2010/main" val="854952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G:\CLIENTS\هاجر الشاذلي\08.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90800" y="381000"/>
            <a:ext cx="7315200" cy="5518484"/>
          </a:xfrm>
          <a:prstGeom prst="rect">
            <a:avLst/>
          </a:prstGeom>
          <a:noFill/>
          <a:ln>
            <a:noFill/>
          </a:ln>
        </p:spPr>
      </p:pic>
    </p:spTree>
    <p:extLst>
      <p:ext uri="{BB962C8B-B14F-4D97-AF65-F5344CB8AC3E}">
        <p14:creationId xmlns:p14="http://schemas.microsoft.com/office/powerpoint/2010/main" val="4384408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057400" y="914401"/>
            <a:ext cx="8229600" cy="4525963"/>
          </a:xfrm>
        </p:spPr>
        <p:txBody>
          <a:bodyPr>
            <a:normAutofit lnSpcReduction="10000"/>
          </a:bodyPr>
          <a:lstStyle/>
          <a:p>
            <a:pPr algn="r" rtl="1"/>
            <a:r>
              <a:rPr lang="ar-EG" dirty="0"/>
              <a:t> </a:t>
            </a:r>
            <a:r>
              <a:rPr lang="ar-SA" dirty="0"/>
              <a:t>وتحاول هذه الذرات أن تضع نفسها في أماكن لتوفق بين الشبكات الذرية للبللورات المجاورة لها حتى تتعادل قوي التجاذب بين البللورات فتستقر بينها في هذا الوضع الغير منظم في شكل</a:t>
            </a:r>
            <a:r>
              <a:rPr lang="ar-EG" dirty="0"/>
              <a:t> </a:t>
            </a:r>
            <a:r>
              <a:rPr lang="ar-SA" dirty="0"/>
              <a:t>حدود تربط بين البللورات . </a:t>
            </a:r>
            <a:endParaRPr lang="en-BZ" dirty="0"/>
          </a:p>
          <a:p>
            <a:pPr algn="r" rtl="1"/>
            <a:r>
              <a:rPr lang="ar-SA" dirty="0"/>
              <a:t>* ولكون مناطق حدود الحبيبات مرتفعة في طاقتها الحرة فإنها تكون دائما اضعف المناطق في</a:t>
            </a:r>
            <a:r>
              <a:rPr lang="ar-EG" dirty="0"/>
              <a:t> </a:t>
            </a:r>
            <a:r>
              <a:rPr lang="ar-SA" dirty="0"/>
              <a:t>مقاومتها لفعل عوامل التعرية وفعل الأحماض ولهذا السبب أيضا يبدا انصهار الفلز عند هذه الحدود بدلا من وسط البللورات * ويسهل أيضا انتشار ذرات العناصر الأخرى في الفلز عند هذه الحدود والتي تعتبر مسئولة عن نسبة كبيرة من المقاومة التي يبديها الفلز للتوصيل الكهربي وأيضا عن تحديد صفات مقاومة الفلز للاجهادات .</a:t>
            </a:r>
            <a:endParaRPr lang="en-BZ" dirty="0"/>
          </a:p>
          <a:p>
            <a:pPr algn="r" rtl="1"/>
            <a:endParaRPr lang="en-BZ" dirty="0"/>
          </a:p>
        </p:txBody>
      </p:sp>
    </p:spTree>
    <p:extLst>
      <p:ext uri="{BB962C8B-B14F-4D97-AF65-F5344CB8AC3E}">
        <p14:creationId xmlns:p14="http://schemas.microsoft.com/office/powerpoint/2010/main" val="22618431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1447801"/>
            <a:ext cx="8229600" cy="5245291"/>
          </a:xfrm>
        </p:spPr>
        <p:txBody>
          <a:bodyPr>
            <a:normAutofit/>
          </a:bodyPr>
          <a:lstStyle/>
          <a:p>
            <a:pPr algn="just" rtl="1"/>
            <a:r>
              <a:rPr lang="en-BZ" dirty="0"/>
              <a:t>4 - </a:t>
            </a:r>
            <a:r>
              <a:rPr lang="en-BZ" sz="2800" dirty="0"/>
              <a:t>1 </a:t>
            </a:r>
            <a:r>
              <a:rPr lang="ar-SA" sz="2800" dirty="0"/>
              <a:t>نظرية التأصل للحديد ( الفا - بيتا - جاما) نظرية التأصل</a:t>
            </a:r>
            <a:r>
              <a:rPr lang="ar-EG" sz="2800" dirty="0"/>
              <a:t> :</a:t>
            </a:r>
            <a:r>
              <a:rPr lang="ar-SA" sz="2800" dirty="0"/>
              <a:t>هي ظاهرة تسمي (بالأللوتروبية ) أو ( التأصل ) أو ( تعدد الأشكال ). </a:t>
            </a:r>
            <a:endParaRPr lang="en-BZ" sz="2800" dirty="0"/>
          </a:p>
          <a:p>
            <a:pPr algn="just" rtl="1"/>
            <a:r>
              <a:rPr lang="ar-SA" sz="2800" dirty="0"/>
              <a:t>* وهذه الظاهرة تعتمد على نظرية هي</a:t>
            </a:r>
            <a:r>
              <a:rPr lang="en-BZ" sz="2800" dirty="0"/>
              <a:t> :</a:t>
            </a:r>
            <a:r>
              <a:rPr lang="ar-EG" sz="2800" dirty="0"/>
              <a:t> </a:t>
            </a:r>
            <a:r>
              <a:rPr lang="ar-SA" sz="2800" dirty="0"/>
              <a:t>تتكون لدي بعض العناصر المعدنية كالحديد والمنجنيز والقصدير والكوبالت حسب درجات حرارتها شبكات بلورية مختلفة البنيان وبالتالي تختلف خواص هذه البلورات والتي تشكل حالات متعددة لهذه المعادن. </a:t>
            </a:r>
            <a:endParaRPr lang="en-BZ" sz="2800" dirty="0"/>
          </a:p>
          <a:p>
            <a:pPr algn="just"/>
            <a:endParaRPr lang="en-BZ" dirty="0"/>
          </a:p>
        </p:txBody>
      </p:sp>
    </p:spTree>
    <p:extLst>
      <p:ext uri="{BB962C8B-B14F-4D97-AF65-F5344CB8AC3E}">
        <p14:creationId xmlns:p14="http://schemas.microsoft.com/office/powerpoint/2010/main" val="23505944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B09F348-874C-4DF2-9C79-067CD555B262}"/>
              </a:ext>
            </a:extLst>
          </p:cNvPr>
          <p:cNvSpPr>
            <a:spLocks noGrp="1"/>
          </p:cNvSpPr>
          <p:nvPr>
            <p:ph idx="1"/>
          </p:nvPr>
        </p:nvSpPr>
        <p:spPr>
          <a:xfrm>
            <a:off x="1981200" y="1066801"/>
            <a:ext cx="8229600" cy="4525963"/>
          </a:xfrm>
        </p:spPr>
        <p:txBody>
          <a:bodyPr>
            <a:normAutofit lnSpcReduction="10000"/>
          </a:bodyPr>
          <a:lstStyle/>
          <a:p>
            <a:pPr lvl="0" algn="just" rtl="1">
              <a:buClr>
                <a:srgbClr val="2DA2BF"/>
              </a:buClr>
            </a:pPr>
            <a:r>
              <a:rPr lang="ar-SA" sz="2400" dirty="0">
                <a:solidFill>
                  <a:prstClr val="black"/>
                </a:solidFill>
              </a:rPr>
              <a:t>* وترمز لهذه الحالات </a:t>
            </a:r>
            <a:r>
              <a:rPr lang="ar-SA" sz="2400" dirty="0" err="1">
                <a:solidFill>
                  <a:prstClr val="black"/>
                </a:solidFill>
              </a:rPr>
              <a:t>الأللوتروبية</a:t>
            </a:r>
            <a:r>
              <a:rPr lang="ar-SA" sz="2400" dirty="0">
                <a:solidFill>
                  <a:prstClr val="black"/>
                </a:solidFill>
              </a:rPr>
              <a:t> أو </a:t>
            </a:r>
            <a:r>
              <a:rPr lang="ar-SA" sz="2400" dirty="0" err="1">
                <a:solidFill>
                  <a:prstClr val="black"/>
                </a:solidFill>
              </a:rPr>
              <a:t>التأصلية</a:t>
            </a:r>
            <a:r>
              <a:rPr lang="ar-SA" sz="2400" dirty="0">
                <a:solidFill>
                  <a:prstClr val="black"/>
                </a:solidFill>
              </a:rPr>
              <a:t> بالأحرف اليونانية :ألفا ( </a:t>
            </a:r>
            <a:r>
              <a:rPr lang="en-BZ" sz="2400" dirty="0">
                <a:solidFill>
                  <a:prstClr val="black"/>
                </a:solidFill>
              </a:rPr>
              <a:t>a</a:t>
            </a:r>
            <a:r>
              <a:rPr lang="ar-SA" sz="2400" dirty="0">
                <a:solidFill>
                  <a:prstClr val="black"/>
                </a:solidFill>
              </a:rPr>
              <a:t>) - بيتا (</a:t>
            </a:r>
            <a:r>
              <a:rPr lang="en-BZ" sz="2400" dirty="0">
                <a:solidFill>
                  <a:prstClr val="black"/>
                </a:solidFill>
              </a:rPr>
              <a:t>B</a:t>
            </a:r>
            <a:r>
              <a:rPr lang="ar-SA" sz="2400" dirty="0">
                <a:solidFill>
                  <a:prstClr val="black"/>
                </a:solidFill>
              </a:rPr>
              <a:t>) - جاما (</a:t>
            </a:r>
            <a:r>
              <a:rPr lang="fa-IR" sz="2400" dirty="0">
                <a:solidFill>
                  <a:prstClr val="black"/>
                </a:solidFill>
              </a:rPr>
              <a:t>۲) - </a:t>
            </a:r>
            <a:r>
              <a:rPr lang="ar-SA" sz="2400" dirty="0">
                <a:solidFill>
                  <a:prstClr val="black"/>
                </a:solidFill>
              </a:rPr>
              <a:t>دلتا (&amp;) ........... الخ. ويصحب تحول المعدن من احدي صور التأصل هذه إلي حالة أخري امتصاص طاقة حرارية عند التسخين ( غير الطاقة المستنفدة في رفع درجة الحرارة ) وهي طاقة حرارية كامنة في المعدن عند تغيير التشكيل الذري وترتد هذه الطاقة عند التبريد ولهذا يجري التحول عند درجة حرارة ثابتة ويمثل هذا التحول </a:t>
            </a:r>
            <a:r>
              <a:rPr lang="ar-SA" sz="2400" dirty="0" err="1">
                <a:solidFill>
                  <a:prstClr val="black"/>
                </a:solidFill>
              </a:rPr>
              <a:t>التأصلي</a:t>
            </a:r>
            <a:r>
              <a:rPr lang="ar-SA" sz="2400" dirty="0">
                <a:solidFill>
                  <a:prstClr val="black"/>
                </a:solidFill>
              </a:rPr>
              <a:t> علي منحني التحول الحراري ( في إحداثيات درجات الحرارة - الزمن ) بجزء أفقي ( فترة التوقف ) ، انظر شكل ( </a:t>
            </a:r>
            <a:r>
              <a:rPr lang="fa-IR" sz="2400" dirty="0">
                <a:solidFill>
                  <a:prstClr val="black"/>
                </a:solidFill>
              </a:rPr>
              <a:t>۸ - ۱ ) </a:t>
            </a:r>
            <a:r>
              <a:rPr lang="ar-SA" sz="2400" dirty="0">
                <a:solidFill>
                  <a:prstClr val="black"/>
                </a:solidFill>
              </a:rPr>
              <a:t>منحني بيائي يوضح ذلك في حالة تغيرات الحديد </a:t>
            </a:r>
            <a:endParaRPr lang="en-BZ" sz="2400" dirty="0">
              <a:solidFill>
                <a:prstClr val="black"/>
              </a:solidFill>
            </a:endParaRPr>
          </a:p>
          <a:p>
            <a:pPr lvl="0" algn="just" rtl="1">
              <a:buClr>
                <a:srgbClr val="2DA2BF"/>
              </a:buClr>
            </a:pPr>
            <a:r>
              <a:rPr lang="ar-SA" sz="2400" dirty="0">
                <a:solidFill>
                  <a:prstClr val="black"/>
                </a:solidFill>
              </a:rPr>
              <a:t>* وهذا التحول عبارة عن تبلور ثان للمعدن وهو مشابه لعملية التبلور الأول للمعدن من السائل فلبدء التحول </a:t>
            </a:r>
            <a:r>
              <a:rPr lang="ar-SA" sz="2400" dirty="0" err="1">
                <a:solidFill>
                  <a:prstClr val="black"/>
                </a:solidFill>
              </a:rPr>
              <a:t>التأصلي</a:t>
            </a:r>
            <a:r>
              <a:rPr lang="ar-SA" sz="2400" dirty="0">
                <a:solidFill>
                  <a:prstClr val="black"/>
                </a:solidFill>
              </a:rPr>
              <a:t> يجب أن يكون هناك تجاوز للتبريد بالنسبة لدرجة الانصهار والتجمد التوازنين ثم ينشأ عند تجاوز التبريد </a:t>
            </a:r>
            <a:r>
              <a:rPr lang="ar-SA" sz="2400" dirty="0" err="1">
                <a:solidFill>
                  <a:prstClr val="black"/>
                </a:solidFill>
              </a:rPr>
              <a:t>ثكون</a:t>
            </a:r>
            <a:r>
              <a:rPr lang="ar-SA" sz="2400" dirty="0">
                <a:solidFill>
                  <a:prstClr val="black"/>
                </a:solidFill>
              </a:rPr>
              <a:t> عدد من مراكز التبلور التي تأخذ في </a:t>
            </a:r>
            <a:r>
              <a:rPr lang="ar-SA" sz="2400" dirty="0" err="1">
                <a:solidFill>
                  <a:prstClr val="black"/>
                </a:solidFill>
              </a:rPr>
              <a:t>النموحتى</a:t>
            </a:r>
            <a:r>
              <a:rPr lang="ar-SA" sz="2400" dirty="0">
                <a:solidFill>
                  <a:prstClr val="black"/>
                </a:solidFill>
              </a:rPr>
              <a:t> تصبح حبيبات جديدة .</a:t>
            </a:r>
            <a:endParaRPr lang="en-BZ" sz="2400" dirty="0">
              <a:solidFill>
                <a:prstClr val="black"/>
              </a:solidFill>
            </a:endParaRPr>
          </a:p>
          <a:p>
            <a:endParaRPr lang="ar-EG" dirty="0"/>
          </a:p>
        </p:txBody>
      </p:sp>
    </p:spTree>
    <p:extLst>
      <p:ext uri="{BB962C8B-B14F-4D97-AF65-F5344CB8AC3E}">
        <p14:creationId xmlns:p14="http://schemas.microsoft.com/office/powerpoint/2010/main" val="34494716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G:\CLIENTS\هاجر الشاذلي\09.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86100" y="457200"/>
            <a:ext cx="6019800" cy="5636186"/>
          </a:xfrm>
          <a:prstGeom prst="rect">
            <a:avLst/>
          </a:prstGeom>
          <a:noFill/>
          <a:ln>
            <a:noFill/>
          </a:ln>
        </p:spPr>
      </p:pic>
    </p:spTree>
    <p:extLst>
      <p:ext uri="{BB962C8B-B14F-4D97-AF65-F5344CB8AC3E}">
        <p14:creationId xmlns:p14="http://schemas.microsoft.com/office/powerpoint/2010/main" val="4043590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990601"/>
            <a:ext cx="8229600" cy="5321491"/>
          </a:xfrm>
        </p:spPr>
        <p:txBody>
          <a:bodyPr>
            <a:normAutofit/>
          </a:bodyPr>
          <a:lstStyle/>
          <a:p>
            <a:pPr algn="r" rtl="1"/>
            <a:r>
              <a:rPr lang="en-BZ" sz="2400" dirty="0"/>
              <a:t>* </a:t>
            </a:r>
            <a:r>
              <a:rPr lang="ar-SA" sz="2400" dirty="0"/>
              <a:t>عند بدء التسخين يتعين معدل ارتفاع درجة الحرارة بظل الزاوية (أ) عندما تصل درجة الحرارة إلى الدرجة الحرجة تثبت درجة الحرارة ، فإذا استمر التسخين واجتاز المنطقة الحرجة</a:t>
            </a:r>
            <a:endParaRPr lang="ar-EG" sz="2400" dirty="0"/>
          </a:p>
          <a:p>
            <a:pPr algn="r" rtl="1"/>
            <a:endParaRPr lang="ar-EG" sz="2400" dirty="0"/>
          </a:p>
          <a:p>
            <a:pPr marL="109728" indent="0" algn="r" rtl="1">
              <a:buNone/>
            </a:pPr>
            <a:endParaRPr lang="en-BZ" sz="2400" dirty="0"/>
          </a:p>
          <a:p>
            <a:pPr algn="r" rtl="1"/>
            <a:r>
              <a:rPr lang="ar-SA" sz="2400" dirty="0"/>
              <a:t>س. س) ارتفعت درجة الحرارة وظل الزاوية (ب) يبين معدل ارتفاع درجة الحرارة هذه ، فإذا أبطل التسخين تستمر درجة الحرارة ثابتة حسب حالة الفرن ثم يبدأ تسرب الحرارة ، وظل الزاوية (د) يبين معدل تسرب الحرارة وعندما تصل درجة الحرارة للدرجة الحرجة تثبت درجة الحرارة وبعد ذلك يستمر التبريد وظل الزاوية (ج) يبين معدل تسرب الحرارة ، المنحني المتقطع ع م يبين حالة التبريد السريع .</a:t>
            </a:r>
            <a:endParaRPr lang="en-BZ" sz="2400" dirty="0"/>
          </a:p>
          <a:p>
            <a:pPr algn="r"/>
            <a:endParaRPr lang="en-BZ" sz="2000" dirty="0"/>
          </a:p>
        </p:txBody>
      </p:sp>
    </p:spTree>
    <p:extLst>
      <p:ext uri="{BB962C8B-B14F-4D97-AF65-F5344CB8AC3E}">
        <p14:creationId xmlns:p14="http://schemas.microsoft.com/office/powerpoint/2010/main" val="22910783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E98A97A7-BF09-4BD5-BA54-2ECBA6044825}"/>
              </a:ext>
            </a:extLst>
          </p:cNvPr>
          <p:cNvPicPr>
            <a:picLocks noGrp="1" noChangeAspect="1"/>
          </p:cNvPicPr>
          <p:nvPr>
            <p:ph idx="1"/>
          </p:nvPr>
        </p:nvPicPr>
        <p:blipFill>
          <a:blip r:embed="rId2"/>
          <a:stretch>
            <a:fillRect/>
          </a:stretch>
        </p:blipFill>
        <p:spPr>
          <a:xfrm>
            <a:off x="3352800" y="533400"/>
            <a:ext cx="5257800" cy="5350742"/>
          </a:xfrm>
          <a:prstGeom prst="rect">
            <a:avLst/>
          </a:prstGeom>
        </p:spPr>
      </p:pic>
    </p:spTree>
    <p:extLst>
      <p:ext uri="{BB962C8B-B14F-4D97-AF65-F5344CB8AC3E}">
        <p14:creationId xmlns:p14="http://schemas.microsoft.com/office/powerpoint/2010/main" val="3012274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3F9CCC9-C561-4558-A4BD-8BDB35F50A36}"/>
              </a:ext>
            </a:extLst>
          </p:cNvPr>
          <p:cNvSpPr>
            <a:spLocks noGrp="1"/>
          </p:cNvSpPr>
          <p:nvPr>
            <p:ph idx="1"/>
          </p:nvPr>
        </p:nvSpPr>
        <p:spPr>
          <a:xfrm>
            <a:off x="1775792" y="818323"/>
            <a:ext cx="8983340" cy="4940491"/>
          </a:xfrm>
        </p:spPr>
        <p:txBody>
          <a:bodyPr/>
          <a:lstStyle/>
          <a:p>
            <a:pPr marL="109728" lvl="0" indent="0" algn="r" rtl="1">
              <a:buClr>
                <a:srgbClr val="2DA2BF"/>
              </a:buClr>
              <a:buNone/>
            </a:pPr>
            <a:r>
              <a:rPr lang="ar-SA" sz="3600" b="1" u="sng" dirty="0">
                <a:solidFill>
                  <a:prstClr val="black"/>
                </a:solidFill>
              </a:rPr>
              <a:t>الترابط بين </a:t>
            </a:r>
            <a:r>
              <a:rPr lang="ar-SA" sz="3600" b="1" u="sng" dirty="0" err="1">
                <a:solidFill>
                  <a:prstClr val="black"/>
                </a:solidFill>
              </a:rPr>
              <a:t>البللورات</a:t>
            </a:r>
            <a:r>
              <a:rPr lang="ar-SA" sz="3600" b="1" u="sng" dirty="0">
                <a:solidFill>
                  <a:prstClr val="black"/>
                </a:solidFill>
              </a:rPr>
              <a:t> في الشبكة البلورية :۔</a:t>
            </a:r>
            <a:endParaRPr lang="ar-EG" sz="3600" b="1" u="sng" dirty="0">
              <a:solidFill>
                <a:prstClr val="black"/>
              </a:solidFill>
            </a:endParaRPr>
          </a:p>
          <a:p>
            <a:pPr marL="109728" lvl="0" indent="0" algn="r" rtl="1">
              <a:buClr>
                <a:srgbClr val="2DA2BF"/>
              </a:buClr>
              <a:buNone/>
            </a:pPr>
            <a:endParaRPr lang="en-BZ" sz="3600" b="1" u="sng" dirty="0">
              <a:solidFill>
                <a:prstClr val="black"/>
              </a:solidFill>
            </a:endParaRPr>
          </a:p>
          <a:p>
            <a:pPr lvl="2" algn="r" rtl="1">
              <a:buClr>
                <a:srgbClr val="2DA2BF"/>
              </a:buClr>
            </a:pPr>
            <a:r>
              <a:rPr lang="ar-EG" sz="3200" dirty="0">
                <a:solidFill>
                  <a:prstClr val="black"/>
                </a:solidFill>
              </a:rPr>
              <a:t> </a:t>
            </a:r>
            <a:r>
              <a:rPr lang="en-BZ" sz="3200" dirty="0">
                <a:solidFill>
                  <a:prstClr val="black"/>
                </a:solidFill>
              </a:rPr>
              <a:t> </a:t>
            </a:r>
            <a:r>
              <a:rPr lang="ar-SA" sz="3200" dirty="0">
                <a:solidFill>
                  <a:prstClr val="black"/>
                </a:solidFill>
              </a:rPr>
              <a:t>لكي تتضح الصورة التي بها الارتباط بين </a:t>
            </a:r>
            <a:r>
              <a:rPr lang="ar-SA" sz="3200" dirty="0" err="1">
                <a:solidFill>
                  <a:prstClr val="black"/>
                </a:solidFill>
              </a:rPr>
              <a:t>البللورات</a:t>
            </a:r>
            <a:r>
              <a:rPr lang="ar-SA" sz="3200" dirty="0">
                <a:solidFill>
                  <a:prstClr val="black"/>
                </a:solidFill>
              </a:rPr>
              <a:t> لابد من فهم معني الارتباط الذري</a:t>
            </a:r>
            <a:endParaRPr lang="en-BZ" sz="3200" dirty="0">
              <a:solidFill>
                <a:prstClr val="black"/>
              </a:solidFill>
            </a:endParaRPr>
          </a:p>
          <a:p>
            <a:pPr lvl="2" algn="r" rtl="1">
              <a:buClr>
                <a:srgbClr val="2DA2BF"/>
              </a:buClr>
            </a:pPr>
            <a:r>
              <a:rPr lang="ar-SA" sz="3200" dirty="0">
                <a:solidFill>
                  <a:prstClr val="black"/>
                </a:solidFill>
              </a:rPr>
              <a:t>وبالتالي الترابط بين الذرات في الشبكة </a:t>
            </a:r>
            <a:r>
              <a:rPr lang="ar-SA" sz="3200" dirty="0" err="1">
                <a:solidFill>
                  <a:prstClr val="black"/>
                </a:solidFill>
              </a:rPr>
              <a:t>البللورية</a:t>
            </a:r>
            <a:r>
              <a:rPr lang="ar-SA" sz="3200" dirty="0">
                <a:solidFill>
                  <a:prstClr val="black"/>
                </a:solidFill>
              </a:rPr>
              <a:t>: </a:t>
            </a:r>
            <a:endParaRPr lang="en-BZ" sz="3200" dirty="0">
              <a:solidFill>
                <a:prstClr val="black"/>
              </a:solidFill>
            </a:endParaRPr>
          </a:p>
          <a:p>
            <a:pPr lvl="2" algn="r" rtl="1">
              <a:buClr>
                <a:srgbClr val="2DA2BF"/>
              </a:buClr>
            </a:pPr>
            <a:r>
              <a:rPr lang="ar-SA" sz="3200" dirty="0">
                <a:solidFill>
                  <a:prstClr val="black"/>
                </a:solidFill>
              </a:rPr>
              <a:t>* لكي تتضح الصورة التي بها لارتباط بين </a:t>
            </a:r>
            <a:r>
              <a:rPr lang="ar-SA" sz="3200" dirty="0" err="1">
                <a:solidFill>
                  <a:prstClr val="black"/>
                </a:solidFill>
              </a:rPr>
              <a:t>البللورات</a:t>
            </a:r>
            <a:r>
              <a:rPr lang="ar-SA" sz="3200" dirty="0">
                <a:solidFill>
                  <a:prstClr val="black"/>
                </a:solidFill>
              </a:rPr>
              <a:t> لابد من فهم معنى الارتباط الذري </a:t>
            </a:r>
            <a:r>
              <a:rPr lang="ar-SA" sz="3200" dirty="0" err="1">
                <a:solidFill>
                  <a:prstClr val="black"/>
                </a:solidFill>
              </a:rPr>
              <a:t>وباتالي</a:t>
            </a:r>
            <a:r>
              <a:rPr lang="ar-SA" sz="3200" dirty="0">
                <a:solidFill>
                  <a:prstClr val="black"/>
                </a:solidFill>
              </a:rPr>
              <a:t> الترابط بين الذرات في </a:t>
            </a:r>
            <a:r>
              <a:rPr lang="ar-SA" sz="3200" dirty="0" err="1">
                <a:solidFill>
                  <a:prstClr val="black"/>
                </a:solidFill>
              </a:rPr>
              <a:t>الشكبكة</a:t>
            </a:r>
            <a:r>
              <a:rPr lang="ar-SA" sz="3200" dirty="0">
                <a:solidFill>
                  <a:prstClr val="black"/>
                </a:solidFill>
              </a:rPr>
              <a:t> </a:t>
            </a:r>
            <a:r>
              <a:rPr lang="ar-SA" sz="3200" dirty="0" err="1">
                <a:solidFill>
                  <a:prstClr val="black"/>
                </a:solidFill>
              </a:rPr>
              <a:t>البللورية</a:t>
            </a:r>
            <a:r>
              <a:rPr lang="ar-SA" sz="3200" dirty="0">
                <a:solidFill>
                  <a:prstClr val="black"/>
                </a:solidFill>
              </a:rPr>
              <a:t> </a:t>
            </a:r>
            <a:endParaRPr lang="en-BZ" sz="3200" dirty="0">
              <a:solidFill>
                <a:prstClr val="black"/>
              </a:solidFill>
            </a:endParaRPr>
          </a:p>
          <a:p>
            <a:endParaRPr lang="ar-EG" dirty="0"/>
          </a:p>
        </p:txBody>
      </p:sp>
    </p:spTree>
    <p:extLst>
      <p:ext uri="{BB962C8B-B14F-4D97-AF65-F5344CB8AC3E}">
        <p14:creationId xmlns:p14="http://schemas.microsoft.com/office/powerpoint/2010/main" val="340122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920655"/>
            <a:ext cx="8229600" cy="5016691"/>
          </a:xfrm>
        </p:spPr>
        <p:txBody>
          <a:bodyPr>
            <a:normAutofit/>
          </a:bodyPr>
          <a:lstStyle/>
          <a:p>
            <a:pPr algn="r" rtl="1"/>
            <a:r>
              <a:rPr lang="en-BZ" sz="2400" dirty="0"/>
              <a:t>* </a:t>
            </a:r>
            <a:r>
              <a:rPr lang="ar-SA" sz="2400" dirty="0"/>
              <a:t>والشكل رقم ( </a:t>
            </a:r>
            <a:r>
              <a:rPr lang="fa-IR" sz="2400" dirty="0"/>
              <a:t>۱۰ . ۱ ) </a:t>
            </a:r>
            <a:r>
              <a:rPr lang="ar-SA" sz="2400" dirty="0"/>
              <a:t>يبين لمنحني تبريد الحديد الذي يوضح التحولات التأصلية في الحديد وأشكال الشبكة البلورية لكل حالة تأصلية. </a:t>
            </a:r>
            <a:endParaRPr lang="en-BZ" sz="2400" dirty="0"/>
          </a:p>
          <a:p>
            <a:pPr algn="r" rtl="1"/>
            <a:r>
              <a:rPr lang="ar-SA" sz="2400" dirty="0"/>
              <a:t>* فتوقف درجة الحرارة أثناء التبريد عند درجة حرارة ( </a:t>
            </a:r>
            <a:r>
              <a:rPr lang="fa-IR" sz="2400" dirty="0"/>
              <a:t>۱۰۳۰ </a:t>
            </a:r>
            <a:r>
              <a:rPr lang="ar-SA" sz="2400" dirty="0"/>
              <a:t>م) ناتج عن التبلور الأول</a:t>
            </a:r>
            <a:r>
              <a:rPr lang="ar-EG" sz="2400" dirty="0"/>
              <a:t>  </a:t>
            </a:r>
            <a:r>
              <a:rPr lang="ar-SA" sz="2400" dirty="0"/>
              <a:t>للحديد . </a:t>
            </a:r>
            <a:endParaRPr lang="ar-EG" sz="2400" dirty="0"/>
          </a:p>
          <a:p>
            <a:pPr algn="r" rtl="1"/>
            <a:endParaRPr lang="ar-EG" sz="2400" dirty="0"/>
          </a:p>
          <a:p>
            <a:pPr marL="109728" indent="0" algn="r" rtl="1">
              <a:buNone/>
            </a:pPr>
            <a:endParaRPr lang="en-BZ" sz="2400" dirty="0"/>
          </a:p>
          <a:p>
            <a:pPr algn="r" rtl="1"/>
            <a:r>
              <a:rPr lang="ar-SA" sz="2400" dirty="0"/>
              <a:t> والصور التالية توضح للأشكال التأصلية في بنية الحديد حسب درجات الحرارة : 1- الحديد ألفا (</a:t>
            </a:r>
            <a:r>
              <a:rPr lang="en-BZ" sz="2400" dirty="0"/>
              <a:t>a</a:t>
            </a:r>
            <a:r>
              <a:rPr lang="ar-SA" sz="2400" dirty="0"/>
              <a:t>) تنشأ بنية الحديد ألفا تحت درجة حرارة (</a:t>
            </a:r>
            <a:r>
              <a:rPr lang="fa-IR" sz="2400" dirty="0"/>
              <a:t>۷۷۰</a:t>
            </a:r>
            <a:r>
              <a:rPr lang="ar-SA" sz="2400" dirty="0"/>
              <a:t>م) ويكون ذا شبكة بلورية مكعبيه متمرکزة الحجم طول ضلع مکعبها </a:t>
            </a:r>
            <a:r>
              <a:rPr lang="fa-IR" sz="2400" dirty="0"/>
              <a:t>۲ . ۸۸ </a:t>
            </a:r>
            <a:r>
              <a:rPr lang="ar-SA" sz="2400" dirty="0"/>
              <a:t>انجستروم (</a:t>
            </a:r>
            <a:r>
              <a:rPr lang="en-BZ" sz="2400" dirty="0"/>
              <a:t>A</a:t>
            </a:r>
            <a:r>
              <a:rPr lang="ar-SA" sz="2400" dirty="0"/>
              <a:t>) وهي بنية لها خواص مغناطيسية وهذا الحديد لا يذيب الكربون</a:t>
            </a:r>
            <a:endParaRPr lang="en-BZ" sz="2400" dirty="0"/>
          </a:p>
          <a:p>
            <a:pPr algn="r"/>
            <a:endParaRPr lang="en-BZ" sz="2400" dirty="0"/>
          </a:p>
        </p:txBody>
      </p:sp>
    </p:spTree>
    <p:extLst>
      <p:ext uri="{BB962C8B-B14F-4D97-AF65-F5344CB8AC3E}">
        <p14:creationId xmlns:p14="http://schemas.microsoft.com/office/powerpoint/2010/main" val="23356618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838201"/>
            <a:ext cx="8229600" cy="4525963"/>
          </a:xfrm>
        </p:spPr>
        <p:txBody>
          <a:bodyPr>
            <a:normAutofit fontScale="92500" lnSpcReduction="10000"/>
          </a:bodyPr>
          <a:lstStyle/>
          <a:p>
            <a:pPr algn="r" rtl="1"/>
            <a:r>
              <a:rPr lang="fa-IR" dirty="0"/>
              <a:t>۲</a:t>
            </a:r>
            <a:r>
              <a:rPr lang="en-BZ" dirty="0"/>
              <a:t> - </a:t>
            </a:r>
            <a:r>
              <a:rPr lang="ar-SA" dirty="0"/>
              <a:t>الحديد بيتا</a:t>
            </a:r>
            <a:endParaRPr lang="en-BZ" dirty="0"/>
          </a:p>
          <a:p>
            <a:pPr algn="r" rtl="1"/>
            <a:r>
              <a:rPr lang="en-BZ" dirty="0"/>
              <a:t>(B)</a:t>
            </a:r>
            <a:r>
              <a:rPr lang="ar-SA" dirty="0"/>
              <a:t>۔ تنشأ بنية الحديد بيتا في المدى من (</a:t>
            </a:r>
            <a:r>
              <a:rPr lang="fa-IR" dirty="0"/>
              <a:t>۷۷۰</a:t>
            </a:r>
            <a:r>
              <a:rPr lang="ar-SA" dirty="0"/>
              <a:t>م - </a:t>
            </a:r>
            <a:r>
              <a:rPr lang="fa-IR" dirty="0"/>
              <a:t>۹۰۰ ) </a:t>
            </a:r>
            <a:r>
              <a:rPr lang="ar-SA" dirty="0"/>
              <a:t>ويكون ذا شبكة بلورية مكعبيه متمركزة الحجم وطول ضلع مكعبها </a:t>
            </a:r>
            <a:r>
              <a:rPr lang="fa-IR" dirty="0"/>
              <a:t>۲۹۰ </a:t>
            </a:r>
            <a:r>
              <a:rPr lang="ar-SA" dirty="0"/>
              <a:t>أنجستروم (4) وهي بنية ضعيفة الخواص المغناطيسية </a:t>
            </a:r>
            <a:r>
              <a:rPr lang="ar-SA" dirty="0" err="1"/>
              <a:t>ولايذيب</a:t>
            </a:r>
            <a:r>
              <a:rPr lang="ar-SA" dirty="0"/>
              <a:t> الكربون ( وهو صورة أخرى لحديد ألفا ولكن غير مغناطيسي ). </a:t>
            </a:r>
            <a:endParaRPr lang="en-BZ" dirty="0"/>
          </a:p>
          <a:p>
            <a:pPr algn="r" rtl="1"/>
            <a:r>
              <a:rPr lang="ar-SA" dirty="0"/>
              <a:t>٣- الحديدجاما ( </a:t>
            </a:r>
            <a:r>
              <a:rPr lang="en-US" dirty="0"/>
              <a:t>Y</a:t>
            </a:r>
            <a:r>
              <a:rPr lang="ar-EG" dirty="0"/>
              <a:t> ) </a:t>
            </a:r>
            <a:r>
              <a:rPr lang="en-BZ" dirty="0"/>
              <a:t> </a:t>
            </a:r>
            <a:r>
              <a:rPr lang="ar-SA" dirty="0"/>
              <a:t>تنشأ بنية الحديد جاما في المدى من (</a:t>
            </a:r>
            <a:r>
              <a:rPr lang="fa-IR" dirty="0"/>
              <a:t>۹۰۰ - ۱۳۹۰) </a:t>
            </a:r>
            <a:r>
              <a:rPr lang="ar-SA" dirty="0"/>
              <a:t>ويكون ذا شبكة بلورية مكعبيه متمركزة الوجه طول ضلع مکعبها </a:t>
            </a:r>
            <a:r>
              <a:rPr lang="fa-IR" dirty="0"/>
              <a:t>۳ . </a:t>
            </a:r>
            <a:r>
              <a:rPr lang="ar-SA" dirty="0"/>
              <a:t>64 أنجستروم (</a:t>
            </a:r>
            <a:r>
              <a:rPr lang="en-BZ" dirty="0"/>
              <a:t>A</a:t>
            </a:r>
            <a:r>
              <a:rPr lang="ar-SA" dirty="0"/>
              <a:t>) وهي بنية غير مغناطيسية وهذا الحديد يذيب الكربون بنسبة 3</a:t>
            </a:r>
            <a:r>
              <a:rPr lang="en-BZ" dirty="0"/>
              <a:t>%.</a:t>
            </a:r>
          </a:p>
          <a:p>
            <a:pPr algn="r" rtl="1"/>
            <a:r>
              <a:rPr lang="ar-EG" dirty="0"/>
              <a:t>4- </a:t>
            </a:r>
            <a:r>
              <a:rPr lang="ar-SA" dirty="0"/>
              <a:t>الحديد دلتا ( &amp; ) : </a:t>
            </a:r>
            <a:r>
              <a:rPr lang="en-BZ" dirty="0"/>
              <a:t> </a:t>
            </a:r>
            <a:r>
              <a:rPr lang="ar-SA" dirty="0"/>
              <a:t>تنشأ بنية الحديد دلتا في المدى من (</a:t>
            </a:r>
            <a:r>
              <a:rPr lang="fa-IR" dirty="0"/>
              <a:t>۱۳۹۰ - ۱۰۳۵) </a:t>
            </a:r>
            <a:r>
              <a:rPr lang="ar-SA" dirty="0"/>
              <a:t>ويكون ذا شبكة بلورية مكعبيه متمركزة الحجم طول ضلع مکعبها </a:t>
            </a:r>
            <a:r>
              <a:rPr lang="fa-IR" dirty="0"/>
              <a:t>2.93 </a:t>
            </a:r>
            <a:endParaRPr lang="en-BZ" dirty="0"/>
          </a:p>
          <a:p>
            <a:pPr algn="r" rtl="1"/>
            <a:r>
              <a:rPr lang="ar-SA" dirty="0"/>
              <a:t>أنجستروم (</a:t>
            </a:r>
            <a:r>
              <a:rPr lang="en-BZ" dirty="0"/>
              <a:t>A</a:t>
            </a:r>
            <a:r>
              <a:rPr lang="ar-SA" dirty="0"/>
              <a:t>) وهذا الحديد يذيب الكربون بنسبة تصل إلى 0.1 % </a:t>
            </a:r>
            <a:endParaRPr lang="en-BZ" dirty="0"/>
          </a:p>
          <a:p>
            <a:pPr algn="r"/>
            <a:endParaRPr lang="en-BZ" dirty="0"/>
          </a:p>
        </p:txBody>
      </p:sp>
    </p:spTree>
    <p:extLst>
      <p:ext uri="{BB962C8B-B14F-4D97-AF65-F5344CB8AC3E}">
        <p14:creationId xmlns:p14="http://schemas.microsoft.com/office/powerpoint/2010/main" val="3934930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762001"/>
            <a:ext cx="8229600" cy="5245291"/>
          </a:xfrm>
        </p:spPr>
        <p:txBody>
          <a:bodyPr>
            <a:normAutofit/>
          </a:bodyPr>
          <a:lstStyle/>
          <a:p>
            <a:pPr algn="r" rtl="1"/>
            <a:r>
              <a:rPr lang="ar-SA" sz="3300" b="1" dirty="0"/>
              <a:t>الإرتباط الذري : </a:t>
            </a:r>
            <a:endParaRPr lang="en-BZ" sz="3300" b="1" dirty="0"/>
          </a:p>
          <a:p>
            <a:pPr algn="r" rtl="1"/>
            <a:r>
              <a:rPr lang="ar-SA" dirty="0"/>
              <a:t>* ترتبط الذرات المكونة للمادة بعضها البعض بطاقة ناتجة عن الفرق بين الطاقة الكلية للذرات في الحالة المنفردة عن الطاقة الكلية لها في حالة التجمع . </a:t>
            </a:r>
            <a:endParaRPr lang="en-BZ" dirty="0"/>
          </a:p>
          <a:p>
            <a:pPr algn="r" rtl="1"/>
            <a:r>
              <a:rPr lang="en-BZ" dirty="0"/>
              <a:t>* </a:t>
            </a:r>
            <a:r>
              <a:rPr lang="ar-SA" dirty="0"/>
              <a:t>حيث أن الطاقة الحرة للذرة المنفردة يفوق كثيرا طاقتها الحرة عند تجمعها مع</a:t>
            </a:r>
            <a:endParaRPr lang="en-BZ" dirty="0"/>
          </a:p>
          <a:p>
            <a:pPr algn="r" rtl="1"/>
            <a:r>
              <a:rPr lang="ar-SA" dirty="0"/>
              <a:t>الذرات الأخرى . </a:t>
            </a:r>
            <a:endParaRPr lang="en-BZ" dirty="0"/>
          </a:p>
          <a:p>
            <a:pPr algn="r" rtl="1"/>
            <a:r>
              <a:rPr lang="ar-SA" dirty="0"/>
              <a:t>* فالذرات في أوضاعها البللورية أو اللابللورية تسيطر عليها طاقة تربطها بعضها</a:t>
            </a:r>
            <a:endParaRPr lang="en-BZ" dirty="0"/>
          </a:p>
          <a:p>
            <a:pPr marL="109728" indent="0" algn="r" rtl="1">
              <a:buNone/>
            </a:pPr>
            <a:r>
              <a:rPr lang="ar-SA" dirty="0"/>
              <a:t>ببعض بحيث تحفظها في أوضاع الاتزان النهائية لها ( القوى الرابطة ). </a:t>
            </a:r>
            <a:endParaRPr lang="en-BZ" dirty="0"/>
          </a:p>
          <a:p>
            <a:pPr algn="r" rtl="1"/>
            <a:endParaRPr lang="en-BZ" dirty="0"/>
          </a:p>
        </p:txBody>
      </p:sp>
    </p:spTree>
    <p:extLst>
      <p:ext uri="{BB962C8B-B14F-4D97-AF65-F5344CB8AC3E}">
        <p14:creationId xmlns:p14="http://schemas.microsoft.com/office/powerpoint/2010/main" val="1245375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6AB5BF9-B978-4261-8B87-DC9440C94A21}"/>
              </a:ext>
            </a:extLst>
          </p:cNvPr>
          <p:cNvSpPr>
            <a:spLocks noGrp="1"/>
          </p:cNvSpPr>
          <p:nvPr>
            <p:ph idx="1"/>
          </p:nvPr>
        </p:nvSpPr>
        <p:spPr>
          <a:xfrm>
            <a:off x="2057400" y="1166019"/>
            <a:ext cx="8229600" cy="4525963"/>
          </a:xfrm>
        </p:spPr>
        <p:txBody>
          <a:bodyPr/>
          <a:lstStyle/>
          <a:p>
            <a:pPr lvl="0" algn="r" rtl="1">
              <a:buClr>
                <a:srgbClr val="2DA2BF"/>
              </a:buClr>
            </a:pPr>
            <a:r>
              <a:rPr lang="ar-SA" sz="2300" dirty="0">
                <a:solidFill>
                  <a:prstClr val="black"/>
                </a:solidFill>
              </a:rPr>
              <a:t>* </a:t>
            </a:r>
            <a:r>
              <a:rPr lang="ar-SA" sz="2800" dirty="0">
                <a:solidFill>
                  <a:prstClr val="black"/>
                </a:solidFill>
              </a:rPr>
              <a:t>علي مقدار ونوع هذه الطاقة أو القوى الرابطة تتوقف خواص عديدة للعنصر ودليل</a:t>
            </a:r>
            <a:r>
              <a:rPr lang="ar-EG" sz="2800" dirty="0">
                <a:solidFill>
                  <a:prstClr val="black"/>
                </a:solidFill>
              </a:rPr>
              <a:t>  </a:t>
            </a:r>
            <a:r>
              <a:rPr lang="ar-SA" sz="2800" dirty="0">
                <a:solidFill>
                  <a:prstClr val="black"/>
                </a:solidFill>
              </a:rPr>
              <a:t>وجود هذه القوى الرابطة هي مقاومة العنصر للأحمال ( الاجهادات ). </a:t>
            </a:r>
            <a:endParaRPr lang="en-BZ" sz="2800" dirty="0">
              <a:solidFill>
                <a:prstClr val="black"/>
              </a:solidFill>
            </a:endParaRPr>
          </a:p>
          <a:p>
            <a:pPr lvl="0" algn="r" rtl="1">
              <a:buClr>
                <a:srgbClr val="2DA2BF"/>
              </a:buClr>
            </a:pPr>
            <a:r>
              <a:rPr lang="ar-SA" sz="2800" dirty="0">
                <a:solidFill>
                  <a:prstClr val="black"/>
                </a:solidFill>
              </a:rPr>
              <a:t> وتتوقف طبيعة القوى الرابطة على التركيب الالكتروني للذرات وللتغلب علي هذه</a:t>
            </a:r>
            <a:r>
              <a:rPr lang="ar-EG" sz="2800" dirty="0">
                <a:solidFill>
                  <a:prstClr val="black"/>
                </a:solidFill>
              </a:rPr>
              <a:t> </a:t>
            </a:r>
            <a:r>
              <a:rPr lang="ar-SA" sz="2800" dirty="0">
                <a:solidFill>
                  <a:prstClr val="black"/>
                </a:solidFill>
              </a:rPr>
              <a:t>القوى الرابطة تستخدم طاقة خارجية ميكانيكية أو حرارية لصهر العنصر أو تبخيره . </a:t>
            </a:r>
            <a:endParaRPr lang="ar-EG" sz="2800" dirty="0">
              <a:solidFill>
                <a:prstClr val="black"/>
              </a:solidFill>
            </a:endParaRPr>
          </a:p>
          <a:p>
            <a:pPr lvl="0" algn="r" rtl="1">
              <a:buClr>
                <a:srgbClr val="2DA2BF"/>
              </a:buClr>
            </a:pPr>
            <a:r>
              <a:rPr lang="ar-EG" sz="2400" dirty="0">
                <a:solidFill>
                  <a:prstClr val="black"/>
                </a:solidFill>
              </a:rPr>
              <a:t>ا</a:t>
            </a:r>
            <a:r>
              <a:rPr lang="ar-SA" sz="2800" b="1" dirty="0">
                <a:solidFill>
                  <a:prstClr val="black"/>
                </a:solidFill>
              </a:rPr>
              <a:t>لترابط المعدني : هو ترابط ذو طابع خاص بين الذرات في الشبكة </a:t>
            </a:r>
            <a:r>
              <a:rPr lang="ar-SA" sz="2800" b="1" dirty="0" err="1">
                <a:solidFill>
                  <a:prstClr val="black"/>
                </a:solidFill>
              </a:rPr>
              <a:t>البللورية</a:t>
            </a:r>
            <a:r>
              <a:rPr lang="ar-SA" sz="2800" b="1" dirty="0">
                <a:solidFill>
                  <a:prstClr val="black"/>
                </a:solidFill>
              </a:rPr>
              <a:t> حيث أن الذرات الموجودة </a:t>
            </a:r>
            <a:endParaRPr lang="en-BZ" sz="2800" b="1" dirty="0">
              <a:solidFill>
                <a:prstClr val="black"/>
              </a:solidFill>
            </a:endParaRPr>
          </a:p>
          <a:p>
            <a:pPr lvl="0" algn="r" rtl="1">
              <a:buClr>
                <a:srgbClr val="2DA2BF"/>
              </a:buClr>
            </a:pPr>
            <a:r>
              <a:rPr lang="ar-SA" sz="2800" b="1" dirty="0">
                <a:solidFill>
                  <a:prstClr val="black"/>
                </a:solidFill>
              </a:rPr>
              <a:t>في أركان هذه الشبكة تتنازل بسهولة عن الكترونات تكافؤها والتي تحتل الغلاف الخارجي فتتحول إلى أيونات موجبة الشحنة. </a:t>
            </a:r>
            <a:endParaRPr lang="en-BZ" sz="2800" b="1" dirty="0">
              <a:solidFill>
                <a:prstClr val="black"/>
              </a:solidFill>
            </a:endParaRPr>
          </a:p>
          <a:p>
            <a:pPr lvl="0" algn="r" rtl="1">
              <a:buClr>
                <a:srgbClr val="2DA2BF"/>
              </a:buClr>
            </a:pPr>
            <a:endParaRPr lang="en-BZ" sz="3200" b="1" dirty="0">
              <a:solidFill>
                <a:prstClr val="black"/>
              </a:solidFill>
            </a:endParaRPr>
          </a:p>
          <a:p>
            <a:endParaRPr lang="ar-EG" dirty="0"/>
          </a:p>
        </p:txBody>
      </p:sp>
    </p:spTree>
    <p:extLst>
      <p:ext uri="{BB962C8B-B14F-4D97-AF65-F5344CB8AC3E}">
        <p14:creationId xmlns:p14="http://schemas.microsoft.com/office/powerpoint/2010/main" val="202460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762001"/>
            <a:ext cx="8229600" cy="5245291"/>
          </a:xfrm>
        </p:spPr>
        <p:txBody>
          <a:bodyPr/>
          <a:lstStyle/>
          <a:p>
            <a:pPr algn="r" rtl="1"/>
            <a:r>
              <a:rPr lang="ar-SA" sz="1800" dirty="0"/>
              <a:t>ا</a:t>
            </a:r>
            <a:r>
              <a:rPr lang="ar-SA" sz="2400" b="1" dirty="0"/>
              <a:t>* وهكذا تتكون في أركان الشبكة البللورية أيونات موجبة بدلا من الذرات المحايدة ويمتلئ الفراغ الموجود بين الأيونات الموجبة بما يسمي الالكترونات الحرة ( السالبة الشحنة ) او الغاز الالكتروني  أو السحب الإلكترونية والتي تصبح مشتركة بين كل ذرات العنصر فيتم الإرتباط بين أيونات العنصر الموجبة عن طريق الإلكترونات السالبة . </a:t>
            </a:r>
            <a:endParaRPr lang="en-BZ" sz="2400" b="1" dirty="0"/>
          </a:p>
          <a:p>
            <a:pPr algn="r" rtl="1"/>
            <a:r>
              <a:rPr lang="ar-SA" sz="2400" b="1" dirty="0"/>
              <a:t>أنظر الشكل ( 1 – 5 ) </a:t>
            </a:r>
            <a:endParaRPr lang="en-BZ" sz="2400" b="1" dirty="0"/>
          </a:p>
          <a:p>
            <a:pPr algn="r" rtl="1"/>
            <a:endParaRPr lang="en-BZ" dirty="0"/>
          </a:p>
        </p:txBody>
      </p:sp>
      <p:pic>
        <p:nvPicPr>
          <p:cNvPr id="4" name="Content Placeholder 3"/>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3904343" y="3171372"/>
            <a:ext cx="4114800" cy="3583858"/>
          </a:xfrm>
          <a:prstGeom prst="rect">
            <a:avLst/>
          </a:prstGeom>
          <a:noFill/>
          <a:ln>
            <a:noFill/>
          </a:ln>
        </p:spPr>
      </p:pic>
    </p:spTree>
    <p:extLst>
      <p:ext uri="{BB962C8B-B14F-4D97-AF65-F5344CB8AC3E}">
        <p14:creationId xmlns:p14="http://schemas.microsoft.com/office/powerpoint/2010/main" val="1320169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981200" y="1219201"/>
            <a:ext cx="8229600" cy="5473891"/>
          </a:xfrm>
        </p:spPr>
        <p:txBody>
          <a:bodyPr>
            <a:normAutofit/>
          </a:bodyPr>
          <a:lstStyle/>
          <a:p>
            <a:pPr algn="r" rtl="1"/>
            <a:r>
              <a:rPr lang="ar-SA" dirty="0"/>
              <a:t>ويمكن تصور المعدن في الحالة الجامدة في صورة بنیان تشابكي من الأيونات الموجبة</a:t>
            </a:r>
            <a:r>
              <a:rPr lang="ar-EG" dirty="0"/>
              <a:t> </a:t>
            </a:r>
            <a:r>
              <a:rPr lang="ar-SA" dirty="0"/>
              <a:t>الشحنة مغموسة في الغاز الالكتروني .</a:t>
            </a:r>
            <a:endParaRPr lang="en-BZ" dirty="0"/>
          </a:p>
          <a:p>
            <a:pPr algn="r" rtl="1"/>
            <a:r>
              <a:rPr lang="ar-SA" dirty="0"/>
              <a:t>* إذ يحدث الترابط المعدني عن طريق قوي التجاذب الكهروستاتيكية التي تنشأ بين الأيونات الموجبة الشحنة والالكترونات الحرة (السالبة الشحنة ) التي تشد الأيونات الموجبة إلى بعضها البعض في وقت واحد في ترابط بين الذرات يطلق عليه الترابط المعدني . </a:t>
            </a:r>
            <a:endParaRPr lang="en-BZ" dirty="0"/>
          </a:p>
          <a:p>
            <a:pPr algn="r" rtl="1"/>
            <a:r>
              <a:rPr lang="ar-SA" dirty="0"/>
              <a:t>* وتتميز العناصر ( المعادن ) التي ترتبط بهذه الوسيلة بأنها جيدة في توصيلها الحراري</a:t>
            </a:r>
            <a:r>
              <a:rPr lang="ar-EG" dirty="0"/>
              <a:t> </a:t>
            </a:r>
            <a:r>
              <a:rPr lang="ar-SA" dirty="0"/>
              <a:t>والكهربي إذا إن وسيلة الانتقال هنا هي الالكترونات الحرة كيفية حدوث الترابط بين البللورات في الشبكة البلورية</a:t>
            </a:r>
            <a:endParaRPr lang="en-BZ" dirty="0"/>
          </a:p>
          <a:p>
            <a:pPr algn="r" rtl="1"/>
            <a:endParaRPr lang="en-BZ" dirty="0"/>
          </a:p>
        </p:txBody>
      </p:sp>
    </p:spTree>
    <p:extLst>
      <p:ext uri="{BB962C8B-B14F-4D97-AF65-F5344CB8AC3E}">
        <p14:creationId xmlns:p14="http://schemas.microsoft.com/office/powerpoint/2010/main" val="3914043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G:\CLIENTS\هاجر الشاذلي\07.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41586" y="761998"/>
            <a:ext cx="4701153" cy="5334000"/>
          </a:xfrm>
          <a:prstGeom prst="rect">
            <a:avLst/>
          </a:prstGeom>
          <a:noFill/>
          <a:ln>
            <a:noFill/>
          </a:ln>
        </p:spPr>
      </p:pic>
      <p:sp>
        <p:nvSpPr>
          <p:cNvPr id="2" name="Rectangle 1">
            <a:extLst>
              <a:ext uri="{FF2B5EF4-FFF2-40B4-BE49-F238E27FC236}">
                <a16:creationId xmlns:a16="http://schemas.microsoft.com/office/drawing/2014/main" id="{8228EF9B-2C5A-472D-8D56-757D993A8CED}"/>
              </a:ext>
            </a:extLst>
          </p:cNvPr>
          <p:cNvSpPr/>
          <p:nvPr/>
        </p:nvSpPr>
        <p:spPr>
          <a:xfrm>
            <a:off x="6172200" y="1097592"/>
            <a:ext cx="4572000" cy="4662815"/>
          </a:xfrm>
          <a:prstGeom prst="rect">
            <a:avLst/>
          </a:prstGeom>
        </p:spPr>
        <p:txBody>
          <a:bodyPr>
            <a:spAutoFit/>
          </a:bodyPr>
          <a:lstStyle/>
          <a:p>
            <a:pPr marL="365760" indent="-256032" algn="r" rtl="1">
              <a:spcBef>
                <a:spcPts val="400"/>
              </a:spcBef>
              <a:buClr>
                <a:srgbClr val="2DA2BF"/>
              </a:buClr>
              <a:buSzPct val="68000"/>
              <a:buFont typeface="Wingdings 3"/>
              <a:buChar char=""/>
            </a:pPr>
            <a:r>
              <a:rPr lang="ar-SA" sz="2700" dirty="0">
                <a:solidFill>
                  <a:prstClr val="black"/>
                </a:solidFill>
                <a:latin typeface="Lucida Sans Unicode"/>
                <a:cs typeface="Arial" panose="020B0604020202020204" pitchFamily="34" charset="0"/>
              </a:rPr>
              <a:t>لا تتكون معظم الفلزات من </a:t>
            </a:r>
            <a:r>
              <a:rPr lang="ar-SA" sz="2700" dirty="0" err="1">
                <a:solidFill>
                  <a:prstClr val="black"/>
                </a:solidFill>
                <a:latin typeface="Lucida Sans Unicode"/>
                <a:cs typeface="Arial" panose="020B0604020202020204" pitchFamily="34" charset="0"/>
              </a:rPr>
              <a:t>بللورة</a:t>
            </a:r>
            <a:r>
              <a:rPr lang="ar-SA" sz="2700" dirty="0">
                <a:solidFill>
                  <a:prstClr val="black"/>
                </a:solidFill>
                <a:latin typeface="Lucida Sans Unicode"/>
                <a:cs typeface="Arial" panose="020B0604020202020204" pitchFamily="34" charset="0"/>
              </a:rPr>
              <a:t> واحدة بل عديد من </a:t>
            </a:r>
            <a:r>
              <a:rPr lang="ar-SA" sz="2700" dirty="0" err="1">
                <a:solidFill>
                  <a:prstClr val="black"/>
                </a:solidFill>
                <a:latin typeface="Lucida Sans Unicode"/>
                <a:cs typeface="Arial" panose="020B0604020202020204" pitchFamily="34" charset="0"/>
              </a:rPr>
              <a:t>البللورات</a:t>
            </a:r>
            <a:r>
              <a:rPr lang="ar-SA" sz="2700" dirty="0">
                <a:solidFill>
                  <a:prstClr val="black"/>
                </a:solidFill>
                <a:latin typeface="Lucida Sans Unicode"/>
                <a:cs typeface="Arial" panose="020B0604020202020204" pitchFamily="34" charset="0"/>
              </a:rPr>
              <a:t> </a:t>
            </a:r>
            <a:r>
              <a:rPr lang="ar-SA" sz="2700" dirty="0" err="1">
                <a:solidFill>
                  <a:prstClr val="black"/>
                </a:solidFill>
                <a:latin typeface="Lucida Sans Unicode"/>
                <a:cs typeface="Arial" panose="020B0604020202020204" pitchFamily="34" charset="0"/>
              </a:rPr>
              <a:t>والبليرات</a:t>
            </a:r>
            <a:r>
              <a:rPr lang="ar-SA" sz="2700" dirty="0">
                <a:solidFill>
                  <a:prstClr val="black"/>
                </a:solidFill>
                <a:latin typeface="Lucida Sans Unicode"/>
                <a:cs typeface="Arial" panose="020B0604020202020204" pitchFamily="34" charset="0"/>
              </a:rPr>
              <a:t> الدقيقة أو ما يسمي بالحبيبات وكل حبيبة منها تختلف في اتجاه تواجدها وحجمها وشكلها وبعدها عن جارتها وبالتالي لابد أن يفصلها عن بعضها البعض ( حدود الحبيبات ) وهي تشبه في ذلك كثيرا شكل الملاط أو المونة الذي يفصل قوالب الطوب أو الأحجار في بناء الجدران .</a:t>
            </a:r>
            <a:endParaRPr lang="en-BZ" sz="2700" dirty="0">
              <a:solidFill>
                <a:prstClr val="black"/>
              </a:solidFill>
              <a:latin typeface="Lucida Sans Unicode"/>
            </a:endParaRPr>
          </a:p>
        </p:txBody>
      </p:sp>
    </p:spTree>
    <p:extLst>
      <p:ext uri="{BB962C8B-B14F-4D97-AF65-F5344CB8AC3E}">
        <p14:creationId xmlns:p14="http://schemas.microsoft.com/office/powerpoint/2010/main" val="41292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914401"/>
            <a:ext cx="8229600" cy="5397691"/>
          </a:xfrm>
        </p:spPr>
        <p:txBody>
          <a:bodyPr>
            <a:normAutofit/>
          </a:bodyPr>
          <a:lstStyle/>
          <a:p>
            <a:pPr algn="r" rtl="1"/>
            <a:r>
              <a:rPr lang="en-BZ" sz="2000" dirty="0"/>
              <a:t>* </a:t>
            </a:r>
            <a:r>
              <a:rPr lang="ar-SA" sz="2400" dirty="0"/>
              <a:t>وهذه الحدود هي التي ينتهي عندها الانتظام الشبكي للذرات بمعني أن حدود الحبيبات تحتوي</a:t>
            </a:r>
            <a:endParaRPr lang="en-BZ" sz="2400" dirty="0"/>
          </a:p>
          <a:p>
            <a:pPr algn="r" rtl="1"/>
            <a:r>
              <a:rPr lang="ar-SA" sz="2400" dirty="0"/>
              <a:t>علي ذرات من الفلز ولكن ترتيبها لا يخضع لأي تنظيم بللوري أي ( لا بللوري ). </a:t>
            </a:r>
            <a:endParaRPr lang="en-BZ" sz="2400" dirty="0"/>
          </a:p>
          <a:p>
            <a:pPr algn="r" rtl="1"/>
            <a:r>
              <a:rPr lang="ar-SA" sz="2400" dirty="0"/>
              <a:t>* وتتكون عندما يبدأ الفلز المنصهر في التجمد عند درجة حرارة التبلور فتنشأ في مختلف أنحائه وفي وقت واحد عدد كبير من ( مراكز أو نوبات ) تتجمع حولها الذرات مكونة</a:t>
            </a:r>
            <a:endParaRPr lang="en-BZ" sz="2400" dirty="0"/>
          </a:p>
          <a:p>
            <a:pPr algn="r" rtl="1"/>
            <a:r>
              <a:rPr lang="ar-SA" sz="2400" dirty="0"/>
              <a:t>البللورات التي تنمو على أقصاها في اتجاه التيار الحراري . </a:t>
            </a:r>
            <a:endParaRPr lang="en-BZ" sz="2400" dirty="0"/>
          </a:p>
          <a:p>
            <a:pPr algn="r" rtl="1"/>
            <a:r>
              <a:rPr lang="ar-SA" sz="2400" dirty="0"/>
              <a:t>* وعند التبريد السريع تنمو وتزداد مراكز التبلور وتمتد في شكل أذرع في كل الاتجاهات مثل أفرع الأشجار حتى تتقابل ويقف نموها وامتدادها وعندئذ تتراكم الذرات بين الأذرع . انظرشکل (1-7)</a:t>
            </a:r>
            <a:endParaRPr lang="en-BZ" sz="2400" dirty="0"/>
          </a:p>
          <a:p>
            <a:pPr algn="r" rtl="1"/>
            <a:endParaRPr lang="en-BZ" sz="2000" dirty="0"/>
          </a:p>
        </p:txBody>
      </p:sp>
    </p:spTree>
    <p:extLst>
      <p:ext uri="{BB962C8B-B14F-4D97-AF65-F5344CB8AC3E}">
        <p14:creationId xmlns:p14="http://schemas.microsoft.com/office/powerpoint/2010/main" val="4030105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C65AE2C6-8309-4905-AC87-B3A3B0321D92}"/>
              </a:ext>
            </a:extLst>
          </p:cNvPr>
          <p:cNvPicPr>
            <a:picLocks noGrp="1" noChangeAspect="1"/>
          </p:cNvPicPr>
          <p:nvPr>
            <p:ph idx="1"/>
          </p:nvPr>
        </p:nvPicPr>
        <p:blipFill>
          <a:blip r:embed="rId2"/>
          <a:stretch>
            <a:fillRect/>
          </a:stretch>
        </p:blipFill>
        <p:spPr>
          <a:xfrm>
            <a:off x="2590800" y="381001"/>
            <a:ext cx="7337660" cy="5718673"/>
          </a:xfrm>
          <a:prstGeom prst="rect">
            <a:avLst/>
          </a:prstGeom>
        </p:spPr>
      </p:pic>
    </p:spTree>
    <p:extLst>
      <p:ext uri="{BB962C8B-B14F-4D97-AF65-F5344CB8AC3E}">
        <p14:creationId xmlns:p14="http://schemas.microsoft.com/office/powerpoint/2010/main" val="9181292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1554</Words>
  <Application>Microsoft Office PowerPoint</Application>
  <PresentationFormat>Widescreen</PresentationFormat>
  <Paragraphs>63</Paragraphs>
  <Slides>21</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21</vt:i4>
      </vt:variant>
    </vt:vector>
  </HeadingPairs>
  <TitlesOfParts>
    <vt:vector size="30" baseType="lpstr">
      <vt:lpstr>Arial</vt:lpstr>
      <vt:lpstr>Calibri</vt:lpstr>
      <vt:lpstr>Constantia</vt:lpstr>
      <vt:lpstr>Lucida Sans Unicode</vt:lpstr>
      <vt:lpstr>Verdana</vt:lpstr>
      <vt:lpstr>Wingdings 2</vt:lpstr>
      <vt:lpstr>Wingdings 3</vt:lpstr>
      <vt:lpstr>Concourse</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asmaa.elgazz@fapa.bu.edu.eg</dc:creator>
  <cp:lastModifiedBy>asmaa.elgazz@fapa.bu.edu.eg</cp:lastModifiedBy>
  <cp:revision>3</cp:revision>
  <dcterms:created xsi:type="dcterms:W3CDTF">2020-03-19T21:37:49Z</dcterms:created>
  <dcterms:modified xsi:type="dcterms:W3CDTF">2020-03-19T21:40:43Z</dcterms:modified>
</cp:coreProperties>
</file>