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Tahoma"/>
      <p:regular r:id="rId30"/>
      <p:bold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47" name="Shape 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60" name="Shape 16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70" name="Shape 1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89" name="Shape 1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20" name="Shape 2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0" name="Shape 230"/>
        <p:cNvGrpSpPr/>
        <p:nvPr/>
      </p:nvGrpSpPr>
      <p:grpSpPr>
        <a:xfrm>
          <a:off x="0" y="0"/>
          <a:ext cx="0" cy="0"/>
          <a:chOff x="0" y="0"/>
          <a:chExt cx="0" cy="0"/>
        </a:xfrm>
      </p:grpSpPr>
      <p:sp>
        <p:nvSpPr>
          <p:cNvPr id="231" name="Shape 23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32" name="Shape 2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50" name="Shape 25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62" name="Shape 26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72" name="Shape 27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85" name="Shape 2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294" name="Shape 2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03" name="Shape 30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15" name="Shape 3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329" name="Shape 32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71" name="Shape 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88" name="Shape 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96" name="Shape 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32" name="Shape 1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343400"/>
            <a:ext cx="5486399" cy="4114800"/>
          </a:xfrm>
          <a:prstGeom prst="rect">
            <a:avLst/>
          </a:prstGeom>
        </p:spPr>
        <p:txBody>
          <a:bodyPr anchorCtr="0" anchor="ctr" bIns="91425" lIns="91425" rIns="91425" tIns="91425">
            <a:noAutofit/>
          </a:bodyPr>
          <a:lstStyle/>
          <a:p>
            <a:pPr lvl="0">
              <a:spcBef>
                <a:spcPts val="0"/>
              </a:spcBef>
              <a:buNone/>
            </a:pPr>
            <a:r>
              <a:t/>
            </a:r>
            <a:endParaRPr/>
          </a:p>
        </p:txBody>
      </p:sp>
      <p:sp>
        <p:nvSpPr>
          <p:cNvPr id="144" name="Shape 14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 name="Shape 12"/>
        <p:cNvGrpSpPr/>
        <p:nvPr/>
      </p:nvGrpSpPr>
      <p:grpSpPr>
        <a:xfrm>
          <a:off x="0" y="0"/>
          <a:ext cx="0" cy="0"/>
          <a:chOff x="0" y="0"/>
          <a:chExt cx="0" cy="0"/>
        </a:xfrm>
      </p:grpSpPr>
      <p:sp>
        <p:nvSpPr>
          <p:cNvPr id="13" name="Shape 13"/>
          <p:cNvSpPr txBox="1"/>
          <p:nvPr>
            <p:ph type="title"/>
          </p:nvPr>
        </p:nvSpPr>
        <p:spPr>
          <a:xfrm rot="5400000">
            <a:off x="4652168" y="2091531"/>
            <a:ext cx="6126163" cy="19431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4" name="Shape 14"/>
          <p:cNvSpPr txBox="1"/>
          <p:nvPr>
            <p:ph idx="1" type="body"/>
          </p:nvPr>
        </p:nvSpPr>
        <p:spPr>
          <a:xfrm rot="5400000">
            <a:off x="689768" y="224631"/>
            <a:ext cx="6126163" cy="56769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2" name="Shape 42"/>
        <p:cNvGrpSpPr/>
        <p:nvPr/>
      </p:nvGrpSpPr>
      <p:grpSpPr>
        <a:xfrm>
          <a:off x="0" y="0"/>
          <a:ext cx="0" cy="0"/>
          <a:chOff x="0" y="0"/>
          <a:chExt cx="0" cy="0"/>
        </a:xfrm>
      </p:grpSpPr>
      <p:sp>
        <p:nvSpPr>
          <p:cNvPr id="43" name="Shape 43"/>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44" name="Shape 44"/>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4" name="Shape 6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 name="Shape 15"/>
        <p:cNvGrpSpPr/>
        <p:nvPr/>
      </p:nvGrpSpPr>
      <p:grpSpPr>
        <a:xfrm>
          <a:off x="0" y="0"/>
          <a:ext cx="0" cy="0"/>
          <a:chOff x="0" y="0"/>
          <a:chExt cx="0" cy="0"/>
        </a:xfrm>
      </p:grpSpPr>
      <p:sp>
        <p:nvSpPr>
          <p:cNvPr id="16" name="Shape 1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17" name="Shape 17"/>
          <p:cNvSpPr txBox="1"/>
          <p:nvPr>
            <p:ph idx="1" type="body"/>
          </p:nvPr>
        </p:nvSpPr>
        <p:spPr>
          <a:xfrm rot="5400000">
            <a:off x="2309018" y="-251619"/>
            <a:ext cx="4983162" cy="7772400"/>
          </a:xfrm>
          <a:prstGeom prst="rect">
            <a:avLst/>
          </a:prstGeom>
          <a:noFill/>
          <a:ln>
            <a:noFill/>
          </a:ln>
        </p:spPr>
        <p:txBody>
          <a:bodyPr anchorCtr="0" anchor="t" bIns="91425" lIns="91425" rIns="91425" tIns="91425"/>
          <a:lstStyle>
            <a:lvl1pPr indent="-342900" lvl="0" marL="342900" rtl="0" algn="l">
              <a:spcBef>
                <a:spcPts val="480"/>
              </a:spcBef>
              <a:spcAft>
                <a:spcPts val="0"/>
              </a:spcAft>
              <a:defRPr/>
            </a:lvl1pPr>
            <a:lvl2pPr indent="-158750" lvl="1" marL="742950" rtl="0" algn="l">
              <a:spcBef>
                <a:spcPts val="400"/>
              </a:spcBef>
              <a:spcAft>
                <a:spcPts val="0"/>
              </a:spcAft>
              <a:buClr>
                <a:srgbClr val="F15B47"/>
              </a:buClr>
              <a:buFont typeface="Arial"/>
              <a:buChar char="–"/>
              <a:defRPr/>
            </a:lvl2pPr>
            <a:lvl3pPr indent="-114300" lvl="2" marL="1143000" rtl="0" algn="l">
              <a:spcBef>
                <a:spcPts val="360"/>
              </a:spcBef>
              <a:spcAft>
                <a:spcPts val="0"/>
              </a:spcAft>
              <a:buClr>
                <a:srgbClr val="F15B47"/>
              </a:buClr>
              <a:buFont typeface="Arial"/>
              <a:buChar char="•"/>
              <a:defRPr/>
            </a:lvl3pPr>
            <a:lvl4pPr indent="-127000" lvl="3" marL="1600200" rtl="0" algn="l">
              <a:spcBef>
                <a:spcPts val="320"/>
              </a:spcBef>
              <a:spcAft>
                <a:spcPts val="0"/>
              </a:spcAft>
              <a:buClr>
                <a:srgbClr val="F15B47"/>
              </a:buClr>
              <a:buFont typeface="Arial"/>
              <a:buChar char="–"/>
              <a:defRPr/>
            </a:lvl4pPr>
            <a:lvl5pPr indent="-127000" lvl="4" marL="2057400" rtl="0" algn="l">
              <a:spcBef>
                <a:spcPts val="320"/>
              </a:spcBef>
              <a:spcAft>
                <a:spcPts val="0"/>
              </a:spcAft>
              <a:buClr>
                <a:srgbClr val="F15B47"/>
              </a:buClr>
              <a:buFont typeface="Arial"/>
              <a:buChar char="»"/>
              <a:defRPr/>
            </a:lvl5pPr>
            <a:lvl6pPr indent="-127000" lvl="5" marL="2514600" rtl="0" algn="l">
              <a:spcBef>
                <a:spcPts val="320"/>
              </a:spcBef>
              <a:spcAft>
                <a:spcPts val="0"/>
              </a:spcAft>
              <a:buClr>
                <a:srgbClr val="F15B47"/>
              </a:buClr>
              <a:buFont typeface="Arial"/>
              <a:buChar char="»"/>
              <a:defRPr/>
            </a:lvl6pPr>
            <a:lvl7pPr indent="-127000" lvl="6" marL="2971800" rtl="0" algn="l">
              <a:spcBef>
                <a:spcPts val="320"/>
              </a:spcBef>
              <a:spcAft>
                <a:spcPts val="0"/>
              </a:spcAft>
              <a:buClr>
                <a:srgbClr val="F15B47"/>
              </a:buClr>
              <a:buFont typeface="Arial"/>
              <a:buChar char="»"/>
              <a:defRPr/>
            </a:lvl7pPr>
            <a:lvl8pPr indent="-127000" lvl="7" marL="3429000" rtl="0" algn="l">
              <a:spcBef>
                <a:spcPts val="320"/>
              </a:spcBef>
              <a:spcAft>
                <a:spcPts val="0"/>
              </a:spcAft>
              <a:buClr>
                <a:srgbClr val="F15B47"/>
              </a:buClr>
              <a:buFont typeface="Arial"/>
              <a:buChar char="»"/>
              <a:defRPr/>
            </a:lvl8pPr>
            <a:lvl9pPr indent="-127000" lvl="8" marL="3886200" rtl="0" algn="l">
              <a:spcBef>
                <a:spcPts val="320"/>
              </a:spcBef>
              <a:spcAft>
                <a:spcPts val="0"/>
              </a:spcAft>
              <a:buClr>
                <a:srgbClr val="F15B47"/>
              </a:buClr>
              <a:buFont typeface="Arial"/>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 name="Shape 18"/>
        <p:cNvGrpSpPr/>
        <p:nvPr/>
      </p:nvGrpSpPr>
      <p:grpSpPr>
        <a:xfrm>
          <a:off x="0" y="0"/>
          <a:ext cx="0" cy="0"/>
          <a:chOff x="0" y="0"/>
          <a:chExt cx="0" cy="0"/>
        </a:xfrm>
      </p:grpSpPr>
      <p:sp>
        <p:nvSpPr>
          <p:cNvPr id="19" name="Shape 1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0" name="Shape 20"/>
          <p:cNvSpPr/>
          <p:nvPr>
            <p:ph idx="2" type="pic"/>
          </p:nvPr>
        </p:nvSpPr>
        <p:spPr>
          <a:xfrm>
            <a:off x="1792288" y="612775"/>
            <a:ext cx="5486399" cy="4114800"/>
          </a:xfrm>
          <a:prstGeom prst="rect">
            <a:avLst/>
          </a:prstGeom>
          <a:noFill/>
          <a:ln>
            <a:noFill/>
          </a:ln>
        </p:spPr>
      </p:sp>
      <p:sp>
        <p:nvSpPr>
          <p:cNvPr id="21" name="Shape 2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2" name="Shape 22"/>
        <p:cNvGrpSpPr/>
        <p:nvPr/>
      </p:nvGrpSpPr>
      <p:grpSpPr>
        <a:xfrm>
          <a:off x="0" y="0"/>
          <a:ext cx="0" cy="0"/>
          <a:chOff x="0" y="0"/>
          <a:chExt cx="0" cy="0"/>
        </a:xfrm>
      </p:grpSpPr>
      <p:sp>
        <p:nvSpPr>
          <p:cNvPr id="23" name="Shape 23"/>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4" name="Shape 24"/>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 name="Shape 25"/>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6" name="Shape 2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7" name="Shape 27"/>
        <p:cNvGrpSpPr/>
        <p:nvPr/>
      </p:nvGrpSpPr>
      <p:grpSpPr>
        <a:xfrm>
          <a:off x="0" y="0"/>
          <a:ext cx="0" cy="0"/>
          <a:chOff x="0" y="0"/>
          <a:chExt cx="0" cy="0"/>
        </a:xfrm>
      </p:grpSpPr>
      <p:sp>
        <p:nvSpPr>
          <p:cNvPr id="28" name="Shape 28"/>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9" name="Shape 29"/>
        <p:cNvGrpSpPr/>
        <p:nvPr/>
      </p:nvGrpSpPr>
      <p:grpSpPr>
        <a:xfrm>
          <a:off x="0" y="0"/>
          <a:ext cx="0" cy="0"/>
          <a:chOff x="0" y="0"/>
          <a:chExt cx="0" cy="0"/>
        </a:xfrm>
      </p:grpSpPr>
      <p:sp>
        <p:nvSpPr>
          <p:cNvPr id="30" name="Shape 30"/>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1" name="Shape 3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2" name="Shape 3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
        <p:nvSpPr>
          <p:cNvPr id="34" name="Shape 3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5" name="Shape 35"/>
        <p:cNvGrpSpPr/>
        <p:nvPr/>
      </p:nvGrpSpPr>
      <p:grpSpPr>
        <a:xfrm>
          <a:off x="0" y="0"/>
          <a:ext cx="0" cy="0"/>
          <a:chOff x="0" y="0"/>
          <a:chExt cx="0" cy="0"/>
        </a:xfrm>
      </p:grpSpPr>
      <p:sp>
        <p:nvSpPr>
          <p:cNvPr id="36" name="Shape 36"/>
          <p:cNvSpPr txBox="1"/>
          <p:nvPr>
            <p:ph type="title"/>
          </p:nvPr>
        </p:nvSpPr>
        <p:spPr>
          <a:xfrm>
            <a:off x="2971800" y="0"/>
            <a:ext cx="5714999" cy="9905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37" name="Shape 37"/>
          <p:cNvSpPr txBox="1"/>
          <p:nvPr>
            <p:ph idx="1" type="body"/>
          </p:nvPr>
        </p:nvSpPr>
        <p:spPr>
          <a:xfrm>
            <a:off x="9144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8" name="Shape 38"/>
          <p:cNvSpPr txBox="1"/>
          <p:nvPr>
            <p:ph idx="2" type="body"/>
          </p:nvPr>
        </p:nvSpPr>
        <p:spPr>
          <a:xfrm>
            <a:off x="4876800" y="1143000"/>
            <a:ext cx="3809999" cy="49831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9" name="Shape 39"/>
        <p:cNvGrpSpPr/>
        <p:nvPr/>
      </p:nvGrpSpPr>
      <p:grpSpPr>
        <a:xfrm>
          <a:off x="0" y="0"/>
          <a:ext cx="0" cy="0"/>
          <a:chOff x="0" y="0"/>
          <a:chExt cx="0" cy="0"/>
        </a:xfrm>
      </p:grpSpPr>
      <p:sp>
        <p:nvSpPr>
          <p:cNvPr id="40" name="Shape 40"/>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1" name="Shape 41"/>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Arial"/>
              <a:buNone/>
              <a:defRPr/>
            </a:lvl6pPr>
            <a:lvl7pPr indent="0" lvl="6" marL="2743200" rtl="0">
              <a:spcBef>
                <a:spcPts val="0"/>
              </a:spcBef>
              <a:buFont typeface="Arial"/>
              <a:buNone/>
              <a:defRPr/>
            </a:lvl7pPr>
            <a:lvl8pPr indent="0" lvl="7" marL="3200400" rtl="0">
              <a:spcBef>
                <a:spcPts val="0"/>
              </a:spcBef>
              <a:buFont typeface="Arial"/>
              <a:buNone/>
              <a:defRPr/>
            </a:lvl8pPr>
            <a:lvl9pPr indent="0" lvl="8" marL="3657600" rtl="0">
              <a:spcBef>
                <a:spcPts val="0"/>
              </a:spcBef>
              <a:buFont typeface="Arial"/>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3.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nvSpPr>
        <p:spPr>
          <a:xfrm>
            <a:off x="0" y="0"/>
            <a:ext cx="2057400" cy="1066799"/>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7" name="Shape 7"/>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8" name="Shape 8"/>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
        <p:nvSpPr>
          <p:cNvPr id="9" name="Shape 9"/>
          <p:cNvSpPr txBox="1"/>
          <p:nvPr/>
        </p:nvSpPr>
        <p:spPr>
          <a:xfrm>
            <a:off x="8229600" y="6248400"/>
            <a:ext cx="762000" cy="4572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1"/>
              </a:buClr>
              <a:buSzPct val="25000"/>
              <a:buFont typeface="Tahoma"/>
              <a:buNone/>
            </a:pPr>
            <a:r>
              <a:rPr b="1" i="0" lang="en-US" sz="1400" u="none" cap="none" strike="noStrike">
                <a:solidFill>
                  <a:schemeClr val="dk1"/>
                </a:solidFill>
                <a:latin typeface="Tahoma"/>
                <a:ea typeface="Tahoma"/>
                <a:cs typeface="Tahoma"/>
                <a:sym typeface="Tahoma"/>
              </a:rPr>
              <a:t>7-*</a:t>
            </a:r>
          </a:p>
        </p:txBody>
      </p:sp>
      <p:sp>
        <p:nvSpPr>
          <p:cNvPr id="10" name="Shape 10"/>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11" name="Shape 11"/>
          <p:cNvSpPr txBox="1"/>
          <p:nvPr/>
        </p:nvSpPr>
        <p:spPr>
          <a:xfrm>
            <a:off x="152400" y="228600"/>
            <a:ext cx="2057400" cy="6397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C H A P T E R   7</a:t>
            </a:r>
            <a:br>
              <a:rPr b="1" i="0" lang="en-US" sz="1200" u="none" cap="none" strike="noStrike">
                <a:solidFill>
                  <a:schemeClr val="lt1"/>
                </a:solidFill>
                <a:latin typeface="Arial"/>
                <a:ea typeface="Arial"/>
                <a:cs typeface="Arial"/>
                <a:sym typeface="Arial"/>
              </a:rPr>
            </a:br>
            <a:r>
              <a:rPr b="1" i="0" lang="en-US" sz="1200" u="none" cap="none" strike="noStrike">
                <a:solidFill>
                  <a:schemeClr val="lt1"/>
                </a:solidFill>
                <a:latin typeface="Arial"/>
                <a:ea typeface="Arial"/>
                <a:cs typeface="Arial"/>
                <a:sym typeface="Arial"/>
              </a:rPr>
              <a:t>Monopoly and Price</a:t>
            </a:r>
            <a:br>
              <a:rPr b="1" i="0" lang="en-US" sz="1200" u="none" cap="none" strike="noStrike">
                <a:solidFill>
                  <a:schemeClr val="lt1"/>
                </a:solidFill>
                <a:latin typeface="Arial"/>
                <a:ea typeface="Arial"/>
                <a:cs typeface="Arial"/>
                <a:sym typeface="Arial"/>
              </a:rPr>
            </a:br>
            <a:r>
              <a:rPr b="1" i="0" lang="en-US" sz="1200" u="none" cap="none" strike="noStrike">
                <a:solidFill>
                  <a:schemeClr val="lt1"/>
                </a:solidFill>
                <a:latin typeface="Arial"/>
                <a:ea typeface="Arial"/>
                <a:cs typeface="Arial"/>
                <a:sym typeface="Arial"/>
              </a:rPr>
              <a:t>Discrimination</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 name="Shape 52"/>
        <p:cNvGrpSpPr/>
        <p:nvPr/>
      </p:nvGrpSpPr>
      <p:grpSpPr>
        <a:xfrm>
          <a:off x="0" y="0"/>
          <a:ext cx="0" cy="0"/>
          <a:chOff x="0" y="0"/>
          <a:chExt cx="0" cy="0"/>
        </a:xfrm>
      </p:grpSpPr>
      <p:sp>
        <p:nvSpPr>
          <p:cNvPr id="53" name="Shape 53"/>
          <p:cNvSpPr txBox="1"/>
          <p:nvPr/>
        </p:nvSpPr>
        <p:spPr>
          <a:xfrm>
            <a:off x="685800" y="1306512"/>
            <a:ext cx="4114800" cy="946150"/>
          </a:xfrm>
          <a:prstGeom prst="rect">
            <a:avLst/>
          </a:prstGeom>
          <a:solidFill>
            <a:srgbClr val="FFFFFF"/>
          </a:solidFill>
          <a:ln>
            <a:noFill/>
          </a:ln>
        </p:spPr>
        <p:txBody>
          <a:bodyPr anchorCtr="0" anchor="ctr" bIns="45700"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800" u="none" cap="none" strike="noStrike">
                <a:solidFill>
                  <a:srgbClr val="FF0000"/>
                </a:solidFill>
                <a:latin typeface="Arial"/>
                <a:ea typeface="Arial"/>
                <a:cs typeface="Arial"/>
                <a:sym typeface="Arial"/>
              </a:rPr>
              <a:t>Monopoly and Price</a:t>
            </a:r>
            <a:br>
              <a:rPr b="0" i="0" lang="en-US" sz="2800" u="none" cap="none" strike="noStrike">
                <a:solidFill>
                  <a:srgbClr val="FF0000"/>
                </a:solidFill>
                <a:latin typeface="Arial"/>
                <a:ea typeface="Arial"/>
                <a:cs typeface="Arial"/>
                <a:sym typeface="Arial"/>
              </a:rPr>
            </a:br>
            <a:r>
              <a:rPr b="0" i="0" lang="en-US" sz="2800" u="none" cap="none" strike="noStrike">
                <a:solidFill>
                  <a:srgbClr val="FF0000"/>
                </a:solidFill>
                <a:latin typeface="Arial"/>
                <a:ea typeface="Arial"/>
                <a:cs typeface="Arial"/>
                <a:sym typeface="Arial"/>
              </a:rPr>
              <a:t>Discrimination</a:t>
            </a:r>
          </a:p>
        </p:txBody>
      </p:sp>
      <p:sp>
        <p:nvSpPr>
          <p:cNvPr id="54" name="Shape 54"/>
          <p:cNvSpPr txBox="1"/>
          <p:nvPr/>
        </p:nvSpPr>
        <p:spPr>
          <a:xfrm>
            <a:off x="6581775" y="6248400"/>
            <a:ext cx="1828800" cy="381000"/>
          </a:xfrm>
          <a:prstGeom prst="rect">
            <a:avLst/>
          </a:prstGeom>
          <a:noFill/>
          <a:ln>
            <a:noFill/>
          </a:ln>
        </p:spPr>
        <p:txBody>
          <a:bodyPr anchorCtr="0" anchor="t" bIns="45700" lIns="91425" rIns="91425" tIns="45700">
            <a:noAutofit/>
          </a:bodyPr>
          <a:lstStyle/>
          <a:p>
            <a:pPr indent="0" lvl="0" marL="0" marR="0" rtl="0" algn="l">
              <a:lnSpc>
                <a:spcPct val="120000"/>
              </a:lnSpc>
              <a:spcBef>
                <a:spcPts val="0"/>
              </a:spcBef>
              <a:spcAft>
                <a:spcPts val="280"/>
              </a:spcAft>
              <a:buClr>
                <a:schemeClr val="lt2"/>
              </a:buClr>
              <a:buSzPct val="25000"/>
              <a:buFont typeface="Arial"/>
              <a:buNone/>
            </a:pPr>
            <a:r>
              <a:rPr b="0" i="0" lang="en-US" sz="1400" u="none" cap="none" strike="noStrike">
                <a:solidFill>
                  <a:schemeClr val="lt2"/>
                </a:solidFill>
                <a:latin typeface="Arial"/>
                <a:ea typeface="Arial"/>
                <a:cs typeface="Arial"/>
                <a:sym typeface="Arial"/>
              </a:rPr>
              <a:t>Brock Williams</a:t>
            </a:r>
          </a:p>
        </p:txBody>
      </p:sp>
      <p:grpSp>
        <p:nvGrpSpPr>
          <p:cNvPr id="55" name="Shape 55"/>
          <p:cNvGrpSpPr/>
          <p:nvPr/>
        </p:nvGrpSpPr>
        <p:grpSpPr>
          <a:xfrm>
            <a:off x="6553200" y="6034087"/>
            <a:ext cx="2057400" cy="274636"/>
            <a:chOff x="4924425" y="5653087"/>
            <a:chExt cx="2057400" cy="274636"/>
          </a:xfrm>
        </p:grpSpPr>
        <p:sp>
          <p:nvSpPr>
            <p:cNvPr id="56" name="Shape 56"/>
            <p:cNvSpPr/>
            <p:nvPr/>
          </p:nvSpPr>
          <p:spPr>
            <a:xfrm>
              <a:off x="4924425" y="5672137"/>
              <a:ext cx="1773236" cy="228600"/>
            </a:xfrm>
            <a:prstGeom prst="roundRect">
              <a:avLst>
                <a:gd fmla="val 16667" name="adj"/>
              </a:avLst>
            </a:prstGeom>
            <a:solidFill>
              <a:srgbClr val="0083AE"/>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57" name="Shape 57"/>
            <p:cNvSpPr txBox="1"/>
            <p:nvPr/>
          </p:nvSpPr>
          <p:spPr>
            <a:xfrm>
              <a:off x="4959350" y="5653087"/>
              <a:ext cx="2022475" cy="27463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200" u="none" cap="none" strike="noStrike">
                  <a:solidFill>
                    <a:schemeClr val="lt1"/>
                  </a:solidFill>
                  <a:latin typeface="Arial"/>
                  <a:ea typeface="Arial"/>
                  <a:cs typeface="Arial"/>
                  <a:sym typeface="Arial"/>
                </a:rPr>
                <a:t>P R E P A R E D   B Y</a:t>
              </a:r>
            </a:p>
          </p:txBody>
        </p:sp>
      </p:grpSp>
      <p:sp>
        <p:nvSpPr>
          <p:cNvPr id="58" name="Shape 58"/>
          <p:cNvSpPr txBox="1"/>
          <p:nvPr/>
        </p:nvSpPr>
        <p:spPr>
          <a:xfrm>
            <a:off x="685800" y="2590800"/>
            <a:ext cx="5333999" cy="4572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Why does movie popcorn cost so much?  That $4.00 bucket of popcorn you get in the movie theater costs less than $0.10 to produce.</a:t>
            </a:r>
          </a:p>
        </p:txBody>
      </p:sp>
      <p:sp>
        <p:nvSpPr>
          <p:cNvPr id="59" name="Shape 59"/>
          <p:cNvSpPr txBox="1"/>
          <p:nvPr/>
        </p:nvSpPr>
        <p:spPr>
          <a:xfrm>
            <a:off x="0" y="0"/>
            <a:ext cx="9144000" cy="762000"/>
          </a:xfrm>
          <a:prstGeom prst="rect">
            <a:avLst/>
          </a:prstGeom>
          <a:solidFill>
            <a:srgbClr val="2164A2"/>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60" name="Shape 60"/>
          <p:cNvSpPr txBox="1"/>
          <p:nvPr/>
        </p:nvSpPr>
        <p:spPr>
          <a:xfrm>
            <a:off x="7086600" y="990600"/>
            <a:ext cx="1752600" cy="17526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CHAPTER</a:t>
            </a:r>
            <a:r>
              <a:rPr b="0" i="0" lang="en-US" sz="1600" u="none" cap="none" strike="noStrike">
                <a:solidFill>
                  <a:schemeClr val="dk1"/>
                </a:solidFill>
                <a:latin typeface="Arial"/>
                <a:ea typeface="Arial"/>
                <a:cs typeface="Arial"/>
                <a:sym typeface="Arial"/>
              </a:rPr>
              <a:t> </a:t>
            </a:r>
            <a:br>
              <a:rPr b="0" i="0" lang="en-US" sz="1600" u="none" cap="none" strike="noStrike">
                <a:solidFill>
                  <a:schemeClr val="dk1"/>
                </a:solidFill>
                <a:latin typeface="Arial"/>
                <a:ea typeface="Arial"/>
                <a:cs typeface="Arial"/>
                <a:sym typeface="Arial"/>
              </a:rPr>
            </a:br>
            <a:r>
              <a:rPr b="0" i="0" lang="en-US" sz="8000" u="none" cap="none" strike="noStrike">
                <a:solidFill>
                  <a:schemeClr val="dk1"/>
                </a:solidFill>
                <a:latin typeface="Arial"/>
                <a:ea typeface="Arial"/>
                <a:cs typeface="Arial"/>
                <a:sym typeface="Arial"/>
              </a:rPr>
              <a:t>7</a:t>
            </a:r>
          </a:p>
        </p:txBody>
      </p:sp>
      <p:sp>
        <p:nvSpPr>
          <p:cNvPr id="61" name="Shape 61"/>
          <p:cNvSpPr txBox="1"/>
          <p:nvPr/>
        </p:nvSpPr>
        <p:spPr>
          <a:xfrm>
            <a:off x="303212" y="6459537"/>
            <a:ext cx="4572000" cy="21431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sp>
        <p:nvSpPr>
          <p:cNvPr id="62" name="Shape 62"/>
          <p:cNvSpPr txBox="1"/>
          <p:nvPr>
            <p:ph type="title"/>
          </p:nvPr>
        </p:nvSpPr>
        <p:spPr>
          <a:xfrm>
            <a:off x="2971800" y="0"/>
            <a:ext cx="5714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0" lvl="5" marL="457200" marR="0" rtl="0" algn="ctr">
              <a:spcBef>
                <a:spcPts val="0"/>
              </a:spcBef>
              <a:spcAft>
                <a:spcPts val="0"/>
              </a:spcAft>
              <a:defRPr/>
            </a:lvl6pPr>
            <a:lvl7pPr indent="0" lvl="6" marL="914400" marR="0" rtl="0" algn="ctr">
              <a:spcBef>
                <a:spcPts val="0"/>
              </a:spcBef>
              <a:spcAft>
                <a:spcPts val="0"/>
              </a:spcAft>
              <a:defRPr/>
            </a:lvl7pPr>
            <a:lvl8pPr indent="0" lvl="7" marL="1371600" marR="0" rtl="0" algn="ctr">
              <a:spcBef>
                <a:spcPts val="0"/>
              </a:spcBef>
              <a:spcAft>
                <a:spcPts val="0"/>
              </a:spcAft>
              <a:defRPr/>
            </a:lvl8pPr>
            <a:lvl9pPr indent="0" lvl="8" marL="1828800" marR="0" rtl="0" algn="ctr">
              <a:spcBef>
                <a:spcPts val="0"/>
              </a:spcBef>
              <a:spcAft>
                <a:spcPts val="0"/>
              </a:spcAft>
              <a:defRPr/>
            </a:lvl9pPr>
          </a:lstStyle>
          <a:p/>
        </p:txBody>
      </p:sp>
      <p:sp>
        <p:nvSpPr>
          <p:cNvPr id="63" name="Shape 63"/>
          <p:cNvSpPr txBox="1"/>
          <p:nvPr>
            <p:ph idx="1" type="body"/>
          </p:nvPr>
        </p:nvSpPr>
        <p:spPr>
          <a:xfrm>
            <a:off x="914400" y="1143000"/>
            <a:ext cx="7772400" cy="4983162"/>
          </a:xfrm>
          <a:prstGeom prst="rect">
            <a:avLst/>
          </a:prstGeom>
          <a:noFill/>
          <a:ln>
            <a:noFill/>
          </a:ln>
        </p:spPr>
        <p:txBody>
          <a:bodyPr anchorCtr="0" anchor="t" bIns="91425" lIns="91425" rIns="91425" tIns="91425"/>
          <a:lstStyle>
            <a:lvl1pPr indent="-342900" lvl="0" marL="342900" marR="0" rtl="0" algn="l">
              <a:spcBef>
                <a:spcPts val="480"/>
              </a:spcBef>
              <a:spcAft>
                <a:spcPts val="0"/>
              </a:spcAft>
              <a:defRPr/>
            </a:lvl1pPr>
            <a:lvl2pPr indent="-158750" lvl="1" marL="742950" marR="0" rtl="0" algn="l">
              <a:spcBef>
                <a:spcPts val="400"/>
              </a:spcBef>
              <a:spcAft>
                <a:spcPts val="0"/>
              </a:spcAft>
              <a:buClr>
                <a:srgbClr val="F15B47"/>
              </a:buClr>
              <a:buFont typeface="Arial"/>
              <a:buChar char="–"/>
              <a:defRPr/>
            </a:lvl2pPr>
            <a:lvl3pPr indent="-114300" lvl="2" marL="1143000" marR="0" rtl="0" algn="l">
              <a:spcBef>
                <a:spcPts val="360"/>
              </a:spcBef>
              <a:spcAft>
                <a:spcPts val="0"/>
              </a:spcAft>
              <a:buClr>
                <a:srgbClr val="F15B47"/>
              </a:buClr>
              <a:buFont typeface="Arial"/>
              <a:buChar char="•"/>
              <a:defRPr/>
            </a:lvl3pPr>
            <a:lvl4pPr indent="-127000" lvl="3" marL="1600200" marR="0" rtl="0" algn="l">
              <a:spcBef>
                <a:spcPts val="320"/>
              </a:spcBef>
              <a:spcAft>
                <a:spcPts val="0"/>
              </a:spcAft>
              <a:buClr>
                <a:srgbClr val="F15B47"/>
              </a:buClr>
              <a:buFont typeface="Arial"/>
              <a:buChar char="–"/>
              <a:defRPr/>
            </a:lvl4pPr>
            <a:lvl5pPr indent="-127000" lvl="4" marL="2057400" marR="0" rtl="0" algn="l">
              <a:spcBef>
                <a:spcPts val="320"/>
              </a:spcBef>
              <a:spcAft>
                <a:spcPts val="0"/>
              </a:spcAft>
              <a:buClr>
                <a:srgbClr val="F15B47"/>
              </a:buClr>
              <a:buFont typeface="Arial"/>
              <a:buChar char="»"/>
              <a:defRPr/>
            </a:lvl5pPr>
            <a:lvl6pPr indent="-127000" lvl="5" marL="2514600" marR="0" rtl="0" algn="l">
              <a:spcBef>
                <a:spcPts val="320"/>
              </a:spcBef>
              <a:spcAft>
                <a:spcPts val="0"/>
              </a:spcAft>
              <a:buClr>
                <a:srgbClr val="F15B47"/>
              </a:buClr>
              <a:buFont typeface="Arial"/>
              <a:buChar char="»"/>
              <a:defRPr/>
            </a:lvl6pPr>
            <a:lvl7pPr indent="-127000" lvl="6" marL="2971800" marR="0" rtl="0" algn="l">
              <a:spcBef>
                <a:spcPts val="320"/>
              </a:spcBef>
              <a:spcAft>
                <a:spcPts val="0"/>
              </a:spcAft>
              <a:buClr>
                <a:srgbClr val="F15B47"/>
              </a:buClr>
              <a:buFont typeface="Arial"/>
              <a:buChar char="»"/>
              <a:defRPr/>
            </a:lvl7pPr>
            <a:lvl8pPr indent="-127000" lvl="7" marL="3429000" marR="0" rtl="0" algn="l">
              <a:spcBef>
                <a:spcPts val="320"/>
              </a:spcBef>
              <a:spcAft>
                <a:spcPts val="0"/>
              </a:spcAft>
              <a:buClr>
                <a:srgbClr val="F15B47"/>
              </a:buClr>
              <a:buFont typeface="Arial"/>
              <a:buChar char="»"/>
              <a:defRPr/>
            </a:lvl8pPr>
            <a:lvl9pPr indent="-127000" lvl="8" marL="3886200" marR="0" rtl="0" algn="l">
              <a:spcBef>
                <a:spcPts val="320"/>
              </a:spcBef>
              <a:spcAft>
                <a:spcPts val="0"/>
              </a:spcAft>
              <a:buClr>
                <a:srgbClr val="F15B47"/>
              </a:buClr>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5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01.pn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19.png"/><Relationship Id="rId11" Type="http://schemas.openxmlformats.org/officeDocument/2006/relationships/image" Target="../media/image25.png"/><Relationship Id="rId10" Type="http://schemas.openxmlformats.org/officeDocument/2006/relationships/image" Target="../media/image23.png"/><Relationship Id="rId12" Type="http://schemas.openxmlformats.org/officeDocument/2006/relationships/image" Target="../media/image24.png"/><Relationship Id="rId9" Type="http://schemas.openxmlformats.org/officeDocument/2006/relationships/image" Target="../media/image21.png"/><Relationship Id="rId5" Type="http://schemas.openxmlformats.org/officeDocument/2006/relationships/image" Target="../media/image27.png"/><Relationship Id="rId6" Type="http://schemas.openxmlformats.org/officeDocument/2006/relationships/image" Target="../media/image18.png"/><Relationship Id="rId7" Type="http://schemas.openxmlformats.org/officeDocument/2006/relationships/image" Target="../media/image20.png"/><Relationship Id="rId8"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8.png"/><Relationship Id="rId10" Type="http://schemas.openxmlformats.org/officeDocument/2006/relationships/image" Target="../media/image35.png"/><Relationship Id="rId9" Type="http://schemas.openxmlformats.org/officeDocument/2006/relationships/image" Target="../media/image34.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31.png"/><Relationship Id="rId8"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6.png"/><Relationship Id="rId4" Type="http://schemas.openxmlformats.org/officeDocument/2006/relationships/image" Target="../media/image39.png"/><Relationship Id="rId5" Type="http://schemas.openxmlformats.org/officeDocument/2006/relationships/image" Target="../media/image38.png"/><Relationship Id="rId6"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09.png"/><Relationship Id="rId4" Type="http://schemas.openxmlformats.org/officeDocument/2006/relationships/image" Target="../media/image02.png"/><Relationship Id="rId11" Type="http://schemas.openxmlformats.org/officeDocument/2006/relationships/image" Target="../media/image10.png"/><Relationship Id="rId10" Type="http://schemas.openxmlformats.org/officeDocument/2006/relationships/image" Target="../media/image06.png"/><Relationship Id="rId9" Type="http://schemas.openxmlformats.org/officeDocument/2006/relationships/image" Target="../media/image07.png"/><Relationship Id="rId5" Type="http://schemas.openxmlformats.org/officeDocument/2006/relationships/image" Target="../media/image04.png"/><Relationship Id="rId6" Type="http://schemas.openxmlformats.org/officeDocument/2006/relationships/image" Target="../media/image05.png"/><Relationship Id="rId7" Type="http://schemas.openxmlformats.org/officeDocument/2006/relationships/image" Target="../media/image03.png"/><Relationship Id="rId8"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8" name="Shape 48"/>
        <p:cNvGrpSpPr/>
        <p:nvPr/>
      </p:nvGrpSpPr>
      <p:grpSpPr>
        <a:xfrm>
          <a:off x="0" y="0"/>
          <a:ext cx="0" cy="0"/>
          <a:chOff x="0" y="0"/>
          <a:chExt cx="0" cy="0"/>
        </a:xfrm>
      </p:grpSpPr>
      <p:pic>
        <p:nvPicPr>
          <p:cNvPr id="49" name="Shape 49"/>
          <p:cNvPicPr preferRelativeResize="0"/>
          <p:nvPr/>
        </p:nvPicPr>
        <p:blipFill rotWithShape="1">
          <a:blip r:embed="rId3">
            <a:alphaModFix/>
          </a:blip>
          <a:srcRect b="0" l="0" r="0" t="0"/>
          <a:stretch/>
        </p:blipFill>
        <p:spPr>
          <a:xfrm>
            <a:off x="0" y="0"/>
            <a:ext cx="9144000" cy="6856412"/>
          </a:xfrm>
          <a:prstGeom prst="rect">
            <a:avLst/>
          </a:prstGeom>
          <a:noFill/>
          <a:ln>
            <a:noFill/>
          </a:ln>
        </p:spPr>
      </p:pic>
      <p:sp>
        <p:nvSpPr>
          <p:cNvPr id="50" name="Shape 50"/>
          <p:cNvSpPr txBox="1"/>
          <p:nvPr/>
        </p:nvSpPr>
        <p:spPr>
          <a:xfrm>
            <a:off x="1219200" y="6240462"/>
            <a:ext cx="5638800"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800" u="none" cap="none" strike="noStrike">
                <a:solidFill>
                  <a:schemeClr val="dk1"/>
                </a:solidFill>
                <a:latin typeface="Arial"/>
                <a:ea typeface="Arial"/>
                <a:cs typeface="Arial"/>
                <a:sym typeface="Arial"/>
              </a:rPr>
              <a:t>Copyright © 2012 Pearson Prentice Hall. All rights reserved.</a:t>
            </a:r>
          </a:p>
        </p:txBody>
      </p:sp>
      <p:pic>
        <p:nvPicPr>
          <p:cNvPr id="51" name="Shape 51"/>
          <p:cNvPicPr preferRelativeResize="0"/>
          <p:nvPr/>
        </p:nvPicPr>
        <p:blipFill rotWithShape="1">
          <a:blip r:embed="rId4">
            <a:alphaModFix/>
          </a:blip>
          <a:srcRect b="0" l="0" r="0" t="0"/>
          <a:stretch/>
        </p:blipFill>
        <p:spPr>
          <a:xfrm>
            <a:off x="304800" y="6019800"/>
            <a:ext cx="914400" cy="64135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1" name="Shape 161"/>
        <p:cNvGrpSpPr/>
        <p:nvPr/>
      </p:nvGrpSpPr>
      <p:grpSpPr>
        <a:xfrm>
          <a:off x="0" y="0"/>
          <a:ext cx="0" cy="0"/>
          <a:chOff x="0" y="0"/>
          <a:chExt cx="0" cy="0"/>
        </a:xfrm>
      </p:grpSpPr>
      <p:sp>
        <p:nvSpPr>
          <p:cNvPr id="162" name="Shape 162"/>
          <p:cNvSpPr txBox="1"/>
          <p:nvPr>
            <p:ph idx="4294967295"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MONOPOLIST’S OUTPUT DECISION (cont’d)</a:t>
            </a:r>
          </a:p>
        </p:txBody>
      </p:sp>
      <p:sp>
        <p:nvSpPr>
          <p:cNvPr id="163" name="Shape 16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7.1</a:t>
            </a:r>
          </a:p>
        </p:txBody>
      </p:sp>
      <p:cxnSp>
        <p:nvCxnSpPr>
          <p:cNvPr id="164" name="Shape 164"/>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65" name="Shape 165"/>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the Marginal Principle</a:t>
            </a:r>
          </a:p>
        </p:txBody>
      </p:sp>
      <p:sp>
        <p:nvSpPr>
          <p:cNvPr id="166" name="Shape 166"/>
          <p:cNvSpPr txBox="1"/>
          <p:nvPr/>
        </p:nvSpPr>
        <p:spPr>
          <a:xfrm>
            <a:off x="1676400" y="1828800"/>
            <a:ext cx="5732462"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three-step process explaining how a monopolist picks a quantity and how to compute the monopoly profit</a:t>
            </a:r>
            <a:r>
              <a:rPr b="1" i="0" lang="en-US" sz="1600" u="none" cap="none" strike="noStrike">
                <a:solidFill>
                  <a:schemeClr val="folHlink"/>
                </a:solidFill>
                <a:latin typeface="Arial"/>
                <a:ea typeface="Arial"/>
                <a:cs typeface="Arial"/>
                <a:sym typeface="Arial"/>
              </a:rPr>
              <a:t> </a:t>
            </a:r>
            <a:r>
              <a:rPr b="0" i="0" lang="en-US" sz="1600" u="none" cap="none" strike="noStrike">
                <a:solidFill>
                  <a:schemeClr val="dk1"/>
                </a:solidFill>
                <a:latin typeface="Arial"/>
                <a:ea typeface="Arial"/>
                <a:cs typeface="Arial"/>
                <a:sym typeface="Arial"/>
              </a:rPr>
              <a:t>is as follows:</a:t>
            </a:r>
          </a:p>
        </p:txBody>
      </p:sp>
      <p:sp>
        <p:nvSpPr>
          <p:cNvPr id="167" name="Shape 167"/>
          <p:cNvSpPr txBox="1"/>
          <p:nvPr/>
        </p:nvSpPr>
        <p:spPr>
          <a:xfrm>
            <a:off x="1673225" y="2970211"/>
            <a:ext cx="5732462" cy="2536825"/>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1</a:t>
            </a:r>
            <a:r>
              <a:rPr b="0" i="0" lang="en-US" sz="1600" u="none" cap="none" strike="noStrike">
                <a:solidFill>
                  <a:schemeClr val="dk1"/>
                </a:solidFill>
                <a:latin typeface="Arial"/>
                <a:ea typeface="Arial"/>
                <a:cs typeface="Arial"/>
                <a:sym typeface="Arial"/>
              </a:rPr>
              <a:t>	Find the quantity that satisfies the marginal principle, that is, the quantity at which marginal revenue equals marginal cost.</a:t>
            </a:r>
          </a:p>
          <a:p>
            <a:pPr indent="-231775" lvl="0" marL="231775"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	</a:t>
            </a:r>
            <a:r>
              <a:rPr b="0" i="0" lang="en-US" sz="1600" u="none" cap="none" strike="noStrike">
                <a:solidFill>
                  <a:schemeClr val="dk1"/>
                </a:solidFill>
                <a:latin typeface="Arial"/>
                <a:ea typeface="Arial"/>
                <a:cs typeface="Arial"/>
                <a:sym typeface="Arial"/>
              </a:rPr>
              <a:t>Using the demand curve, find the price associated with the monopolist’s chosen quantity. </a:t>
            </a:r>
          </a:p>
          <a:p>
            <a:pPr indent="-231775" lvl="0" marL="231775"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3</a:t>
            </a:r>
            <a:r>
              <a:rPr b="0" i="0" lang="en-US" sz="1600" u="none" cap="none" strike="noStrike">
                <a:solidFill>
                  <a:schemeClr val="dk1"/>
                </a:solidFill>
                <a:latin typeface="Arial"/>
                <a:ea typeface="Arial"/>
                <a:cs typeface="Arial"/>
                <a:sym typeface="Arial"/>
              </a:rPr>
              <a:t>	Compute the monopolist’s profit. The profit per unit sold equals the price minus the average cost, and the total profit equals the profit per unit times the number of units sold.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71" name="Shape 171"/>
        <p:cNvGrpSpPr/>
        <p:nvPr/>
      </p:nvGrpSpPr>
      <p:grpSpPr>
        <a:xfrm>
          <a:off x="0" y="0"/>
          <a:ext cx="0" cy="0"/>
          <a:chOff x="0" y="0"/>
          <a:chExt cx="0" cy="0"/>
        </a:xfrm>
      </p:grpSpPr>
      <p:sp>
        <p:nvSpPr>
          <p:cNvPr id="172" name="Shape 172"/>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SOCIAL COST OF MONOPOLY</a:t>
            </a:r>
          </a:p>
        </p:txBody>
      </p:sp>
      <p:sp>
        <p:nvSpPr>
          <p:cNvPr id="173" name="Shape 173"/>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7.2</a:t>
            </a:r>
          </a:p>
        </p:txBody>
      </p:sp>
      <p:cxnSp>
        <p:nvCxnSpPr>
          <p:cNvPr id="174" name="Shape 174"/>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75" name="Shape 175"/>
          <p:cNvSpPr txBox="1"/>
          <p:nvPr/>
        </p:nvSpPr>
        <p:spPr>
          <a:xfrm>
            <a:off x="2209800" y="762000"/>
            <a:ext cx="6705599"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Deadweight Loss from Monopoly</a:t>
            </a:r>
          </a:p>
        </p:txBody>
      </p:sp>
      <p:sp>
        <p:nvSpPr>
          <p:cNvPr id="176" name="Shape 176"/>
          <p:cNvSpPr txBox="1"/>
          <p:nvPr/>
        </p:nvSpPr>
        <p:spPr>
          <a:xfrm>
            <a:off x="685800" y="1219200"/>
            <a:ext cx="8229600" cy="202565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7.3</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Monopoly versus Perfect Competition: Its Effect on Price and Quantity</a:t>
            </a:r>
          </a:p>
          <a:p>
            <a:pPr indent="0" lvl="0" marL="0" marR="0" rtl="0" algn="l">
              <a:lnSpc>
                <a:spcPct val="110000"/>
              </a:lnSpc>
              <a:spcBef>
                <a:spcPts val="50"/>
              </a:spcBef>
              <a:spcAft>
                <a:spcPts val="0"/>
              </a:spcAft>
              <a:buClr>
                <a:schemeClr val="dk1"/>
              </a:buClr>
              <a:buFont typeface="Times New Roman"/>
              <a:buNone/>
            </a:pPr>
            <a:r>
              <a:t/>
            </a:r>
            <a:endParaRPr b="1" i="0" sz="1000" u="none" cap="none" strike="noStrike">
              <a:solidFill>
                <a:schemeClr val="lt2"/>
              </a:solidFill>
              <a:latin typeface="Arial"/>
              <a:ea typeface="Arial"/>
              <a:cs typeface="Arial"/>
              <a:sym typeface="Arial"/>
            </a:endParaRPr>
          </a:p>
          <a:p>
            <a:pPr indent="0" lvl="0" marL="0" marR="0" rtl="0" algn="l">
              <a:lnSpc>
                <a:spcPct val="110000"/>
              </a:lnSpc>
              <a:spcBef>
                <a:spcPts val="65"/>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(A)</a:t>
            </a:r>
            <a:r>
              <a:rPr b="0" i="0" lang="en-US" sz="1300" u="none" cap="none" strike="noStrike">
                <a:solidFill>
                  <a:schemeClr val="dk1"/>
                </a:solidFill>
                <a:latin typeface="Arial"/>
                <a:ea typeface="Arial"/>
                <a:cs typeface="Arial"/>
                <a:sym typeface="Arial"/>
              </a:rPr>
              <a:t> The monopolist picks the quantity at which the long-run marginal cost equals marginal revenue—200 does per hour, as shown by point a. As shown by point b on the demand curve, the price required to sell this quantity is $18 per dose.</a:t>
            </a:r>
          </a:p>
          <a:p>
            <a:pPr indent="0" lvl="0" marL="0" marR="0" rtl="0" algn="l">
              <a:lnSpc>
                <a:spcPct val="110000"/>
              </a:lnSpc>
              <a:spcBef>
                <a:spcPts val="50"/>
              </a:spcBef>
              <a:spcAft>
                <a:spcPts val="0"/>
              </a:spcAft>
              <a:buClr>
                <a:schemeClr val="dk1"/>
              </a:buClr>
              <a:buFont typeface="Times New Roman"/>
              <a:buNone/>
            </a:pPr>
            <a:r>
              <a:t/>
            </a:r>
            <a:endParaRPr b="1" i="0" sz="1000" u="none" cap="none" strike="noStrike">
              <a:solidFill>
                <a:schemeClr val="dk1"/>
              </a:solidFill>
              <a:latin typeface="Arial"/>
              <a:ea typeface="Arial"/>
              <a:cs typeface="Arial"/>
              <a:sym typeface="Arial"/>
            </a:endParaRPr>
          </a:p>
          <a:p>
            <a:pPr indent="0" lvl="0" marL="0" marR="0" rtl="0" algn="l">
              <a:lnSpc>
                <a:spcPct val="110000"/>
              </a:lnSpc>
              <a:spcBef>
                <a:spcPts val="65"/>
              </a:spcBef>
              <a:spcAft>
                <a:spcPts val="0"/>
              </a:spcAft>
              <a:buClr>
                <a:schemeClr val="dk1"/>
              </a:buClr>
              <a:buSzPct val="25000"/>
              <a:buFont typeface="Arial"/>
              <a:buNone/>
            </a:pPr>
            <a:r>
              <a:rPr b="1" i="0" lang="en-US" sz="1300" u="none" cap="none" strike="noStrike">
                <a:solidFill>
                  <a:schemeClr val="dk1"/>
                </a:solidFill>
                <a:latin typeface="Arial"/>
                <a:ea typeface="Arial"/>
                <a:cs typeface="Arial"/>
                <a:sym typeface="Arial"/>
              </a:rPr>
              <a:t>(B)</a:t>
            </a:r>
            <a:r>
              <a:rPr b="0" i="0" lang="en-US" sz="1300" u="none" cap="none" strike="noStrike">
                <a:solidFill>
                  <a:schemeClr val="dk1"/>
                </a:solidFill>
                <a:latin typeface="Arial"/>
                <a:ea typeface="Arial"/>
                <a:cs typeface="Arial"/>
                <a:sym typeface="Arial"/>
              </a:rPr>
              <a:t> The long-run supply curve of a perfectly competitive, constant-cost industry intersects the demand curve at point c. The equilibrium price is $8, and the equilibrium quantity is 400 doses.</a:t>
            </a:r>
          </a:p>
        </p:txBody>
      </p:sp>
      <p:pic>
        <p:nvPicPr>
          <p:cNvPr id="177" name="Shape 177"/>
          <p:cNvPicPr preferRelativeResize="0"/>
          <p:nvPr/>
        </p:nvPicPr>
        <p:blipFill rotWithShape="1">
          <a:blip r:embed="rId3">
            <a:alphaModFix/>
          </a:blip>
          <a:srcRect b="0" l="0" r="0" t="0"/>
          <a:stretch/>
        </p:blipFill>
        <p:spPr>
          <a:xfrm>
            <a:off x="838200" y="3200400"/>
            <a:ext cx="7088187" cy="3521074"/>
          </a:xfrm>
          <a:prstGeom prst="rect">
            <a:avLst/>
          </a:prstGeom>
          <a:noFill/>
          <a:ln>
            <a:noFill/>
          </a:ln>
        </p:spPr>
      </p:pic>
      <p:pic>
        <p:nvPicPr>
          <p:cNvPr id="178" name="Shape 178"/>
          <p:cNvPicPr preferRelativeResize="0"/>
          <p:nvPr/>
        </p:nvPicPr>
        <p:blipFill rotWithShape="1">
          <a:blip r:embed="rId4">
            <a:alphaModFix/>
          </a:blip>
          <a:srcRect b="0" l="0" r="0" t="0"/>
          <a:stretch/>
        </p:blipFill>
        <p:spPr>
          <a:xfrm>
            <a:off x="838200" y="3200400"/>
            <a:ext cx="7088187" cy="3521074"/>
          </a:xfrm>
          <a:prstGeom prst="rect">
            <a:avLst/>
          </a:prstGeom>
          <a:noFill/>
          <a:ln>
            <a:noFill/>
          </a:ln>
        </p:spPr>
      </p:pic>
      <p:pic>
        <p:nvPicPr>
          <p:cNvPr id="179" name="Shape 179"/>
          <p:cNvPicPr preferRelativeResize="0"/>
          <p:nvPr/>
        </p:nvPicPr>
        <p:blipFill rotWithShape="1">
          <a:blip r:embed="rId5">
            <a:alphaModFix/>
          </a:blip>
          <a:srcRect b="0" l="0" r="0" t="0"/>
          <a:stretch/>
        </p:blipFill>
        <p:spPr>
          <a:xfrm>
            <a:off x="838200" y="3200400"/>
            <a:ext cx="7088187" cy="3521074"/>
          </a:xfrm>
          <a:prstGeom prst="rect">
            <a:avLst/>
          </a:prstGeom>
          <a:noFill/>
          <a:ln>
            <a:noFill/>
          </a:ln>
        </p:spPr>
      </p:pic>
      <p:pic>
        <p:nvPicPr>
          <p:cNvPr id="180" name="Shape 180"/>
          <p:cNvPicPr preferRelativeResize="0"/>
          <p:nvPr/>
        </p:nvPicPr>
        <p:blipFill rotWithShape="1">
          <a:blip r:embed="rId6">
            <a:alphaModFix/>
          </a:blip>
          <a:srcRect b="0" l="0" r="0" t="0"/>
          <a:stretch/>
        </p:blipFill>
        <p:spPr>
          <a:xfrm>
            <a:off x="838200" y="3200400"/>
            <a:ext cx="7088187" cy="3521074"/>
          </a:xfrm>
          <a:prstGeom prst="rect">
            <a:avLst/>
          </a:prstGeom>
          <a:noFill/>
          <a:ln>
            <a:noFill/>
          </a:ln>
        </p:spPr>
      </p:pic>
      <p:pic>
        <p:nvPicPr>
          <p:cNvPr id="181" name="Shape 181"/>
          <p:cNvPicPr preferRelativeResize="0"/>
          <p:nvPr/>
        </p:nvPicPr>
        <p:blipFill rotWithShape="1">
          <a:blip r:embed="rId7">
            <a:alphaModFix/>
          </a:blip>
          <a:srcRect b="0" l="0" r="0" t="0"/>
          <a:stretch/>
        </p:blipFill>
        <p:spPr>
          <a:xfrm>
            <a:off x="838200" y="3200400"/>
            <a:ext cx="7088187" cy="3521074"/>
          </a:xfrm>
          <a:prstGeom prst="rect">
            <a:avLst/>
          </a:prstGeom>
          <a:noFill/>
          <a:ln>
            <a:noFill/>
          </a:ln>
        </p:spPr>
      </p:pic>
      <p:pic>
        <p:nvPicPr>
          <p:cNvPr id="182" name="Shape 182"/>
          <p:cNvPicPr preferRelativeResize="0"/>
          <p:nvPr/>
        </p:nvPicPr>
        <p:blipFill rotWithShape="1">
          <a:blip r:embed="rId8">
            <a:alphaModFix/>
          </a:blip>
          <a:srcRect b="0" l="0" r="0" t="0"/>
          <a:stretch/>
        </p:blipFill>
        <p:spPr>
          <a:xfrm>
            <a:off x="838200" y="3200400"/>
            <a:ext cx="7088187" cy="3521074"/>
          </a:xfrm>
          <a:prstGeom prst="rect">
            <a:avLst/>
          </a:prstGeom>
          <a:noFill/>
          <a:ln>
            <a:noFill/>
          </a:ln>
        </p:spPr>
      </p:pic>
      <p:pic>
        <p:nvPicPr>
          <p:cNvPr id="183" name="Shape 183"/>
          <p:cNvPicPr preferRelativeResize="0"/>
          <p:nvPr/>
        </p:nvPicPr>
        <p:blipFill rotWithShape="1">
          <a:blip r:embed="rId9">
            <a:alphaModFix/>
          </a:blip>
          <a:srcRect b="0" l="0" r="0" t="0"/>
          <a:stretch/>
        </p:blipFill>
        <p:spPr>
          <a:xfrm>
            <a:off x="838200" y="3200400"/>
            <a:ext cx="7088187" cy="3521074"/>
          </a:xfrm>
          <a:prstGeom prst="rect">
            <a:avLst/>
          </a:prstGeom>
          <a:noFill/>
          <a:ln>
            <a:noFill/>
          </a:ln>
        </p:spPr>
      </p:pic>
      <p:pic>
        <p:nvPicPr>
          <p:cNvPr id="184" name="Shape 184"/>
          <p:cNvPicPr preferRelativeResize="0"/>
          <p:nvPr/>
        </p:nvPicPr>
        <p:blipFill rotWithShape="1">
          <a:blip r:embed="rId10">
            <a:alphaModFix/>
          </a:blip>
          <a:srcRect b="0" l="0" r="0" t="0"/>
          <a:stretch/>
        </p:blipFill>
        <p:spPr>
          <a:xfrm>
            <a:off x="838200" y="3200400"/>
            <a:ext cx="7088187" cy="3521074"/>
          </a:xfrm>
          <a:prstGeom prst="rect">
            <a:avLst/>
          </a:prstGeom>
          <a:noFill/>
          <a:ln>
            <a:noFill/>
          </a:ln>
        </p:spPr>
      </p:pic>
      <p:pic>
        <p:nvPicPr>
          <p:cNvPr id="185" name="Shape 185"/>
          <p:cNvPicPr preferRelativeResize="0"/>
          <p:nvPr/>
        </p:nvPicPr>
        <p:blipFill rotWithShape="1">
          <a:blip r:embed="rId11">
            <a:alphaModFix/>
          </a:blip>
          <a:srcRect b="0" l="0" r="0" t="0"/>
          <a:stretch/>
        </p:blipFill>
        <p:spPr>
          <a:xfrm>
            <a:off x="838200" y="3200400"/>
            <a:ext cx="7088187" cy="3521074"/>
          </a:xfrm>
          <a:prstGeom prst="rect">
            <a:avLst/>
          </a:prstGeom>
          <a:noFill/>
          <a:ln>
            <a:noFill/>
          </a:ln>
        </p:spPr>
      </p:pic>
      <p:pic>
        <p:nvPicPr>
          <p:cNvPr id="186" name="Shape 186"/>
          <p:cNvPicPr preferRelativeResize="0"/>
          <p:nvPr/>
        </p:nvPicPr>
        <p:blipFill rotWithShape="1">
          <a:blip r:embed="rId12">
            <a:alphaModFix/>
          </a:blip>
          <a:srcRect b="0" l="0" r="0" t="0"/>
          <a:stretch/>
        </p:blipFill>
        <p:spPr>
          <a:xfrm>
            <a:off x="838200" y="3200400"/>
            <a:ext cx="7086600" cy="352107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90" name="Shape 190"/>
        <p:cNvGrpSpPr/>
        <p:nvPr/>
      </p:nvGrpSpPr>
      <p:grpSpPr>
        <a:xfrm>
          <a:off x="0" y="0"/>
          <a:ext cx="0" cy="0"/>
          <a:chOff x="0" y="0"/>
          <a:chExt cx="0" cy="0"/>
        </a:xfrm>
      </p:grpSpPr>
      <p:sp>
        <p:nvSpPr>
          <p:cNvPr id="191" name="Shape 191"/>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SOCIAL COST OF MONOPOLY (cont’d)</a:t>
            </a:r>
          </a:p>
        </p:txBody>
      </p:sp>
      <p:sp>
        <p:nvSpPr>
          <p:cNvPr id="192" name="Shape 192"/>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7.2</a:t>
            </a:r>
          </a:p>
        </p:txBody>
      </p:sp>
      <p:cxnSp>
        <p:nvCxnSpPr>
          <p:cNvPr id="193" name="Shape 193"/>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94" name="Shape 194"/>
          <p:cNvSpPr txBox="1"/>
          <p:nvPr/>
        </p:nvSpPr>
        <p:spPr>
          <a:xfrm>
            <a:off x="2286000" y="838200"/>
            <a:ext cx="65532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Deadweight Loss from Monopoly</a:t>
            </a:r>
          </a:p>
        </p:txBody>
      </p:sp>
      <p:sp>
        <p:nvSpPr>
          <p:cNvPr id="195" name="Shape 195"/>
          <p:cNvSpPr txBox="1"/>
          <p:nvPr/>
        </p:nvSpPr>
        <p:spPr>
          <a:xfrm>
            <a:off x="914400" y="1219200"/>
            <a:ext cx="3962399" cy="3033712"/>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7.4</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Deadweight Loss from a Monopoly</a:t>
            </a:r>
          </a:p>
          <a:p>
            <a:pPr indent="0" lvl="0" marL="0" marR="0" rtl="0" algn="l">
              <a:lnSpc>
                <a:spcPct val="110000"/>
              </a:lnSpc>
              <a:spcBef>
                <a:spcPts val="50"/>
              </a:spcBef>
              <a:spcAft>
                <a:spcPts val="0"/>
              </a:spcAft>
              <a:buClr>
                <a:schemeClr val="dk1"/>
              </a:buClr>
              <a:buFont typeface="Times New Roman"/>
              <a:buNone/>
            </a:pPr>
            <a:r>
              <a:t/>
            </a:r>
            <a:endParaRPr b="1" i="0" sz="10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A switch from perfect competition to monopoly increases the price from $8 to $18 and decreases the quantity sold from 400 to 200 doses.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Consumer surplus decreases by an amount shown by the areas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and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while profit increases by the amount shown by rectangle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The net loss to society is shown by triangle</a:t>
            </a:r>
            <a:r>
              <a:rPr b="0" i="1" lang="en-US" sz="1400" u="none" cap="none" strike="noStrike">
                <a:solidFill>
                  <a:schemeClr val="dk1"/>
                </a:solidFill>
                <a:latin typeface="Arial"/>
                <a:ea typeface="Arial"/>
                <a:cs typeface="Arial"/>
                <a:sym typeface="Arial"/>
              </a:rPr>
              <a:t> D</a:t>
            </a:r>
            <a:r>
              <a:rPr b="0" i="0" lang="en-US" sz="1400" u="none" cap="none" strike="noStrike">
                <a:solidFill>
                  <a:schemeClr val="dk1"/>
                </a:solidFill>
                <a:latin typeface="Arial"/>
                <a:ea typeface="Arial"/>
                <a:cs typeface="Arial"/>
                <a:sym typeface="Arial"/>
              </a:rPr>
              <a:t>, the deadweight loss from monopoly.</a:t>
            </a:r>
          </a:p>
        </p:txBody>
      </p:sp>
      <p:pic>
        <p:nvPicPr>
          <p:cNvPr id="196" name="Shape 196"/>
          <p:cNvPicPr preferRelativeResize="0"/>
          <p:nvPr/>
        </p:nvPicPr>
        <p:blipFill rotWithShape="1">
          <a:blip r:embed="rId3">
            <a:alphaModFix/>
          </a:blip>
          <a:srcRect b="0" l="0" r="0" t="0"/>
          <a:stretch/>
        </p:blipFill>
        <p:spPr>
          <a:xfrm>
            <a:off x="4724400" y="1524000"/>
            <a:ext cx="4467224" cy="3486150"/>
          </a:xfrm>
          <a:prstGeom prst="rect">
            <a:avLst/>
          </a:prstGeom>
          <a:noFill/>
          <a:ln>
            <a:noFill/>
          </a:ln>
        </p:spPr>
      </p:pic>
      <p:pic>
        <p:nvPicPr>
          <p:cNvPr id="197" name="Shape 197"/>
          <p:cNvPicPr preferRelativeResize="0"/>
          <p:nvPr/>
        </p:nvPicPr>
        <p:blipFill rotWithShape="1">
          <a:blip r:embed="rId4">
            <a:alphaModFix/>
          </a:blip>
          <a:srcRect b="0" l="0" r="0" t="0"/>
          <a:stretch/>
        </p:blipFill>
        <p:spPr>
          <a:xfrm>
            <a:off x="4724400" y="1524000"/>
            <a:ext cx="4467224" cy="3486150"/>
          </a:xfrm>
          <a:prstGeom prst="rect">
            <a:avLst/>
          </a:prstGeom>
          <a:noFill/>
          <a:ln>
            <a:noFill/>
          </a:ln>
        </p:spPr>
      </p:pic>
      <p:pic>
        <p:nvPicPr>
          <p:cNvPr id="198" name="Shape 198"/>
          <p:cNvPicPr preferRelativeResize="0"/>
          <p:nvPr/>
        </p:nvPicPr>
        <p:blipFill rotWithShape="1">
          <a:blip r:embed="rId5">
            <a:alphaModFix/>
          </a:blip>
          <a:srcRect b="0" l="0" r="0" t="0"/>
          <a:stretch/>
        </p:blipFill>
        <p:spPr>
          <a:xfrm>
            <a:off x="4724400" y="1524000"/>
            <a:ext cx="4467224" cy="3486150"/>
          </a:xfrm>
          <a:prstGeom prst="rect">
            <a:avLst/>
          </a:prstGeom>
          <a:noFill/>
          <a:ln>
            <a:noFill/>
          </a:ln>
        </p:spPr>
      </p:pic>
      <p:pic>
        <p:nvPicPr>
          <p:cNvPr id="199" name="Shape 199"/>
          <p:cNvPicPr preferRelativeResize="0"/>
          <p:nvPr/>
        </p:nvPicPr>
        <p:blipFill rotWithShape="1">
          <a:blip r:embed="rId6">
            <a:alphaModFix/>
          </a:blip>
          <a:srcRect b="0" l="0" r="0" t="0"/>
          <a:stretch/>
        </p:blipFill>
        <p:spPr>
          <a:xfrm>
            <a:off x="4724400" y="1524000"/>
            <a:ext cx="4467224" cy="3486150"/>
          </a:xfrm>
          <a:prstGeom prst="rect">
            <a:avLst/>
          </a:prstGeom>
          <a:noFill/>
          <a:ln>
            <a:noFill/>
          </a:ln>
        </p:spPr>
      </p:pic>
      <p:pic>
        <p:nvPicPr>
          <p:cNvPr id="200" name="Shape 200"/>
          <p:cNvPicPr preferRelativeResize="0"/>
          <p:nvPr/>
        </p:nvPicPr>
        <p:blipFill rotWithShape="1">
          <a:blip r:embed="rId7">
            <a:alphaModFix/>
          </a:blip>
          <a:srcRect b="0" l="0" r="0" t="0"/>
          <a:stretch/>
        </p:blipFill>
        <p:spPr>
          <a:xfrm>
            <a:off x="4724400" y="1524000"/>
            <a:ext cx="4467224" cy="3486150"/>
          </a:xfrm>
          <a:prstGeom prst="rect">
            <a:avLst/>
          </a:prstGeom>
          <a:noFill/>
          <a:ln>
            <a:noFill/>
          </a:ln>
        </p:spPr>
      </p:pic>
      <p:pic>
        <p:nvPicPr>
          <p:cNvPr id="201" name="Shape 201"/>
          <p:cNvPicPr preferRelativeResize="0"/>
          <p:nvPr/>
        </p:nvPicPr>
        <p:blipFill rotWithShape="1">
          <a:blip r:embed="rId8">
            <a:alphaModFix/>
          </a:blip>
          <a:srcRect b="0" l="0" r="0" t="0"/>
          <a:stretch/>
        </p:blipFill>
        <p:spPr>
          <a:xfrm>
            <a:off x="4724400" y="1524000"/>
            <a:ext cx="4467224" cy="3486150"/>
          </a:xfrm>
          <a:prstGeom prst="rect">
            <a:avLst/>
          </a:prstGeom>
          <a:noFill/>
          <a:ln>
            <a:noFill/>
          </a:ln>
        </p:spPr>
      </p:pic>
      <p:pic>
        <p:nvPicPr>
          <p:cNvPr id="202" name="Shape 202"/>
          <p:cNvPicPr preferRelativeResize="0"/>
          <p:nvPr/>
        </p:nvPicPr>
        <p:blipFill rotWithShape="1">
          <a:blip r:embed="rId9">
            <a:alphaModFix/>
          </a:blip>
          <a:srcRect b="0" l="0" r="0" t="0"/>
          <a:stretch/>
        </p:blipFill>
        <p:spPr>
          <a:xfrm>
            <a:off x="4724400" y="1524000"/>
            <a:ext cx="4467224" cy="3486150"/>
          </a:xfrm>
          <a:prstGeom prst="rect">
            <a:avLst/>
          </a:prstGeom>
          <a:noFill/>
          <a:ln>
            <a:noFill/>
          </a:ln>
        </p:spPr>
      </p:pic>
      <p:pic>
        <p:nvPicPr>
          <p:cNvPr id="203" name="Shape 203"/>
          <p:cNvPicPr preferRelativeResize="0"/>
          <p:nvPr/>
        </p:nvPicPr>
        <p:blipFill rotWithShape="1">
          <a:blip r:embed="rId10">
            <a:alphaModFix/>
          </a:blip>
          <a:srcRect b="0" l="0" r="0" t="0"/>
          <a:stretch/>
        </p:blipFill>
        <p:spPr>
          <a:xfrm>
            <a:off x="4724400" y="1524000"/>
            <a:ext cx="4467224" cy="3486150"/>
          </a:xfrm>
          <a:prstGeom prst="rect">
            <a:avLst/>
          </a:prstGeom>
          <a:noFill/>
          <a:ln>
            <a:noFill/>
          </a:ln>
        </p:spPr>
      </p:pic>
      <p:sp>
        <p:nvSpPr>
          <p:cNvPr id="204" name="Shape 204"/>
          <p:cNvSpPr txBox="1"/>
          <p:nvPr/>
        </p:nvSpPr>
        <p:spPr>
          <a:xfrm>
            <a:off x="914400" y="4267200"/>
            <a:ext cx="4267199" cy="6048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formula for the area of a rectangle is</a:t>
            </a:r>
          </a:p>
          <a:p>
            <a:pPr indent="0" lvl="0" marL="0" marR="0" rtl="0" algn="ctr">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area of rectangle = base × height</a:t>
            </a:r>
          </a:p>
        </p:txBody>
      </p:sp>
      <p:sp>
        <p:nvSpPr>
          <p:cNvPr id="205" name="Shape 205"/>
          <p:cNvSpPr txBox="1"/>
          <p:nvPr/>
        </p:nvSpPr>
        <p:spPr>
          <a:xfrm>
            <a:off x="914400" y="4953000"/>
            <a:ext cx="4038599" cy="604837"/>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The formula for the area of a triangle is</a:t>
            </a:r>
          </a:p>
          <a:p>
            <a:pPr indent="0" lvl="0" marL="0" marR="0" rtl="0" algn="l">
              <a:lnSpc>
                <a:spcPct val="100000"/>
              </a:lnSpc>
              <a:spcBef>
                <a:spcPts val="16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area of triangle = 1/2 × base × height</a:t>
            </a:r>
          </a:p>
        </p:txBody>
      </p:sp>
      <p:sp>
        <p:nvSpPr>
          <p:cNvPr id="206" name="Shape 206"/>
          <p:cNvSpPr txBox="1"/>
          <p:nvPr/>
        </p:nvSpPr>
        <p:spPr>
          <a:xfrm>
            <a:off x="2286000" y="5697537"/>
            <a:ext cx="48006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deadweight loss from monopoly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measure of the inefficiency from monopoly; equal to the decrease in the market surplus.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10" name="Shape 210"/>
        <p:cNvGrpSpPr/>
        <p:nvPr/>
      </p:nvGrpSpPr>
      <p:grpSpPr>
        <a:xfrm>
          <a:off x="0" y="0"/>
          <a:ext cx="0" cy="0"/>
          <a:chOff x="0" y="0"/>
          <a:chExt cx="0" cy="0"/>
        </a:xfrm>
      </p:grpSpPr>
      <p:sp>
        <p:nvSpPr>
          <p:cNvPr id="211" name="Shape 211"/>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SOCIAL COST OF MONOPOLY (cont’d)</a:t>
            </a:r>
          </a:p>
        </p:txBody>
      </p:sp>
      <p:sp>
        <p:nvSpPr>
          <p:cNvPr id="212" name="Shape 212"/>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7.2</a:t>
            </a:r>
          </a:p>
        </p:txBody>
      </p:sp>
      <p:cxnSp>
        <p:nvCxnSpPr>
          <p:cNvPr id="213" name="Shape 213"/>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14" name="Shape 214"/>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Rent Seeking: Using Resources to Get Monopoly Power</a:t>
            </a:r>
          </a:p>
        </p:txBody>
      </p:sp>
      <p:sp>
        <p:nvSpPr>
          <p:cNvPr id="215" name="Shape 215"/>
          <p:cNvSpPr txBox="1"/>
          <p:nvPr/>
        </p:nvSpPr>
        <p:spPr>
          <a:xfrm>
            <a:off x="2286000" y="1905000"/>
            <a:ext cx="3581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rent seeking</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process of using public policy to gain economic profit.</a:t>
            </a:r>
          </a:p>
        </p:txBody>
      </p:sp>
      <p:sp>
        <p:nvSpPr>
          <p:cNvPr id="216" name="Shape 216"/>
          <p:cNvSpPr txBox="1"/>
          <p:nvPr/>
        </p:nvSpPr>
        <p:spPr>
          <a:xfrm>
            <a:off x="990600" y="4191000"/>
            <a:ext cx="70866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Given the social costs of monopoly, the government uses a number of policies to intervene in markets dominated by a single firm or likely to become a monopoly.</a:t>
            </a:r>
          </a:p>
        </p:txBody>
      </p:sp>
      <p:sp>
        <p:nvSpPr>
          <p:cNvPr id="217" name="Shape 217"/>
          <p:cNvSpPr txBox="1"/>
          <p:nvPr/>
        </p:nvSpPr>
        <p:spPr>
          <a:xfrm>
            <a:off x="914400" y="3581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Monopoly and Public Policy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21" name="Shape 221"/>
        <p:cNvGrpSpPr/>
        <p:nvPr/>
      </p:nvGrpSpPr>
      <p:grpSpPr>
        <a:xfrm>
          <a:off x="0" y="0"/>
          <a:ext cx="0" cy="0"/>
          <a:chOff x="0" y="0"/>
          <a:chExt cx="0" cy="0"/>
        </a:xfrm>
      </p:grpSpPr>
      <p:sp>
        <p:nvSpPr>
          <p:cNvPr id="222" name="Shape 222"/>
          <p:cNvSpPr txBox="1"/>
          <p:nvPr/>
        </p:nvSpPr>
        <p:spPr>
          <a:xfrm>
            <a:off x="914400" y="2133600"/>
            <a:ext cx="5791200" cy="1314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developer interested in building a casino in Creswell, Oregon, placed a curious announcement in the local newspaper.  If the voters approved the casino, the developer promised to give the citizens a total of $2 million a year.</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223" name="Shape 223"/>
          <p:cNvSpPr txBox="1"/>
          <p:nvPr/>
        </p:nvSpPr>
        <p:spPr>
          <a:xfrm>
            <a:off x="914400" y="3657600"/>
            <a:ext cx="7086600" cy="1558924"/>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This is an example of rent seeking.</a:t>
            </a:r>
          </a:p>
          <a:p>
            <a:pPr indent="-231775" lvl="0" marL="231775"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0" marL="2317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developer was seeking the profit from a monopoly in the casino market.</a:t>
            </a:r>
          </a:p>
          <a:p>
            <a:pPr indent="-231775" lvl="0" marL="231775"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231775" lvl="0" marL="231775"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He was willing to pay up to $2 million to get it.</a:t>
            </a:r>
          </a:p>
        </p:txBody>
      </p:sp>
      <p:sp>
        <p:nvSpPr>
          <p:cNvPr id="224" name="Shape 224"/>
          <p:cNvSpPr txBox="1"/>
          <p:nvPr/>
        </p:nvSpPr>
        <p:spPr>
          <a:xfrm>
            <a:off x="1600200" y="963612"/>
            <a:ext cx="5029199"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A CASINO MONOPOLY IN CRESWELL, OREGON?</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#1:  What is the value of a monopoly?</a:t>
            </a:r>
          </a:p>
        </p:txBody>
      </p:sp>
      <p:grpSp>
        <p:nvGrpSpPr>
          <p:cNvPr id="225" name="Shape 225"/>
          <p:cNvGrpSpPr/>
          <p:nvPr/>
        </p:nvGrpSpPr>
        <p:grpSpPr>
          <a:xfrm>
            <a:off x="3657600" y="381000"/>
            <a:ext cx="3005137" cy="366711"/>
            <a:chOff x="2568575" y="-185736"/>
            <a:chExt cx="3005137" cy="366711"/>
          </a:xfrm>
        </p:grpSpPr>
        <p:sp>
          <p:nvSpPr>
            <p:cNvPr id="226" name="Shape 226"/>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27" name="Shape 227"/>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28" name="Shape 228"/>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29" name="Shape 229"/>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gr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33" name="Shape 233"/>
        <p:cNvGrpSpPr/>
        <p:nvPr/>
      </p:nvGrpSpPr>
      <p:grpSpPr>
        <a:xfrm>
          <a:off x="0" y="0"/>
          <a:ext cx="0" cy="0"/>
          <a:chOff x="0" y="0"/>
          <a:chExt cx="0" cy="0"/>
        </a:xfrm>
      </p:grpSpPr>
      <p:sp>
        <p:nvSpPr>
          <p:cNvPr id="234" name="Shape 234"/>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PATENTS AND MONOPOLY POWER</a:t>
            </a:r>
          </a:p>
        </p:txBody>
      </p:sp>
      <p:sp>
        <p:nvSpPr>
          <p:cNvPr id="235" name="Shape 23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7.3</a:t>
            </a:r>
          </a:p>
        </p:txBody>
      </p:sp>
      <p:cxnSp>
        <p:nvCxnSpPr>
          <p:cNvPr id="236" name="Shape 236"/>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37" name="Shape 237"/>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Incentives for Innovation</a:t>
            </a:r>
          </a:p>
        </p:txBody>
      </p:sp>
      <p:sp>
        <p:nvSpPr>
          <p:cNvPr id="238" name="Shape 238"/>
          <p:cNvSpPr txBox="1"/>
          <p:nvPr/>
        </p:nvSpPr>
        <p:spPr>
          <a:xfrm>
            <a:off x="914400" y="1524000"/>
            <a:ext cx="7924799" cy="4737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Let’s use the arthritis drug to show why a patent encourages innovation. Suppose a firm called Flexjoint hasn’t yet developed the drug but believes the potential benefits and costs of doing so are as follows:</a:t>
            </a:r>
          </a:p>
          <a:p>
            <a:pPr indent="-233361" lvl="1" marL="347662"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economic cost of research and development will be $14 million, including all the opportunity costs of the project.</a:t>
            </a:r>
          </a:p>
          <a:p>
            <a:pPr indent="-233361" lvl="1" marL="347662"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estimated annual economic profit from a monopoly will be $2 million (in today’s dollars).</a:t>
            </a:r>
          </a:p>
          <a:p>
            <a:pPr indent="-233361" lvl="1" marL="347662"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Flexjoint’s competitors will need three years to develop and produce their own versions of the drug, so if Flexjoint isn’t protected by a patent, its monopoly will last only three years.</a:t>
            </a:r>
          </a:p>
          <a:p>
            <a:pPr indent="0" lvl="0" marL="0" marR="0" rtl="0" algn="l">
              <a:lnSpc>
                <a:spcPct val="100000"/>
              </a:lnSpc>
              <a:spcBef>
                <a:spcPts val="80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Based on these numbers, Flexjoint won’t develop the drug unless the firm receives a patent that lasts at least 7 years. That’s the length of time the firm needs to recover the research and development costs of $14 million ($2 million per year times 7 years). If there is no patent and the firm loses its monopoly in 3 years, it will earn a profit of $6 million, which is less than the cost of research and development. In comparison, with a 20-year patent the firm will earn $40 million, which is more than enough to recover its $14 million cost.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2" name="Shape 242"/>
        <p:cNvGrpSpPr/>
        <p:nvPr/>
      </p:nvGrpSpPr>
      <p:grpSpPr>
        <a:xfrm>
          <a:off x="0" y="0"/>
          <a:ext cx="0" cy="0"/>
          <a:chOff x="0" y="0"/>
          <a:chExt cx="0" cy="0"/>
        </a:xfrm>
      </p:grpSpPr>
      <p:sp>
        <p:nvSpPr>
          <p:cNvPr id="243" name="Shape 243"/>
          <p:cNvSpPr txBox="1"/>
          <p:nvPr>
            <p:ph idx="4294967295"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PATENTS AND MONOPOLY POWER (cont’d)</a:t>
            </a:r>
          </a:p>
        </p:txBody>
      </p:sp>
      <p:sp>
        <p:nvSpPr>
          <p:cNvPr id="244" name="Shape 244"/>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7.3</a:t>
            </a:r>
          </a:p>
        </p:txBody>
      </p:sp>
      <p:cxnSp>
        <p:nvCxnSpPr>
          <p:cNvPr id="245" name="Shape 245"/>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46" name="Shape 246"/>
          <p:cNvSpPr txBox="1"/>
          <p:nvPr/>
        </p:nvSpPr>
        <p:spPr>
          <a:xfrm>
            <a:off x="990600" y="1905000"/>
            <a:ext cx="7086600" cy="25654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It is sensible for a government to grant a patent for a product that would otherwise not be developed, but it is not sensible for other products. </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Unfortunately, no one knows in advance whether a particular product would be developed without a patent, so the government can’t be selective in granting patents.  </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In some cases, patents lead to new products, while in other cases they merely prolong monopoly power.</a:t>
            </a:r>
          </a:p>
        </p:txBody>
      </p:sp>
      <p:sp>
        <p:nvSpPr>
          <p:cNvPr id="247" name="Shape 24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Trade-Offs from Patents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51" name="Shape 251"/>
        <p:cNvGrpSpPr/>
        <p:nvPr/>
      </p:nvGrpSpPr>
      <p:grpSpPr>
        <a:xfrm>
          <a:off x="0" y="0"/>
          <a:ext cx="0" cy="0"/>
          <a:chOff x="0" y="0"/>
          <a:chExt cx="0" cy="0"/>
        </a:xfrm>
      </p:grpSpPr>
      <p:sp>
        <p:nvSpPr>
          <p:cNvPr id="252" name="Shape 252"/>
          <p:cNvSpPr txBox="1"/>
          <p:nvPr/>
        </p:nvSpPr>
        <p:spPr>
          <a:xfrm>
            <a:off x="914400" y="1752600"/>
            <a:ext cx="6858000" cy="13144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When the patent for a brand-name drug expires, other firms introduce generic versions of the drug. The generics are virtually identical to the original branded drug, but they sell at a much lower price. The producers of branded drugs have an incentive to delay the introduction of generic drugs and sometimes use illegal means to do so.</a:t>
            </a:r>
          </a:p>
        </p:txBody>
      </p:sp>
      <p:sp>
        <p:nvSpPr>
          <p:cNvPr id="253" name="Shape 253"/>
          <p:cNvSpPr txBox="1"/>
          <p:nvPr/>
        </p:nvSpPr>
        <p:spPr>
          <a:xfrm>
            <a:off x="914400" y="3162300"/>
            <a:ext cx="7848599" cy="3178174"/>
          </a:xfrm>
          <a:prstGeom prst="rect">
            <a:avLst/>
          </a:prstGeom>
          <a:noFill/>
          <a:ln>
            <a:noFill/>
          </a:ln>
        </p:spPr>
        <p:txBody>
          <a:bodyPr anchorCtr="0" anchor="t" bIns="45700" lIns="91425" rIns="91425" tIns="45700">
            <a:noAutofit/>
          </a:bodyPr>
          <a:lstStyle/>
          <a:p>
            <a:pPr indent="-231775" lvl="0" marL="231775"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recent years, the Federal Trade Commission (FTC) has investigated allegations that the makers of branded drugs made deals with generic suppliers to keep generics off the market.</a:t>
            </a:r>
          </a:p>
          <a:p>
            <a:pPr indent="-231775" lvl="0" marL="231775"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Alleged practices included cash payments and exclusive licenses for new versions of the branded drug.</a:t>
            </a:r>
          </a:p>
          <a:p>
            <a:pPr indent="-231775" lvl="0" marL="231775"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2003, the FTC ruled that two drug makers had entered into an illegal agreement when Schering-Plough paid Upsher-Smith Laboratories $60 million to delay the introduction of a low-price alternative to its prescription drug K- Dur 20, which is used to treat people with low potassium.</a:t>
            </a:r>
          </a:p>
          <a:p>
            <a:pPr indent="-231775" lvl="0" marL="231775" marR="0" rtl="0" algn="l">
              <a:lnSpc>
                <a:spcPct val="105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Another tactic is to claim that generics are not as good as the branded drug.  Because generic versions are virtually identical to the branded drugs, such claims are not based on science.</a:t>
            </a:r>
          </a:p>
        </p:txBody>
      </p:sp>
      <p:sp>
        <p:nvSpPr>
          <p:cNvPr id="254" name="Shape 254"/>
          <p:cNvSpPr txBox="1"/>
          <p:nvPr/>
        </p:nvSpPr>
        <p:spPr>
          <a:xfrm>
            <a:off x="2362200" y="914400"/>
            <a:ext cx="44958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BRIBING THE MAKERS OF GENERIC DRUGS</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#2:  What happens when a patent expires and a monopoly ends?</a:t>
            </a:r>
          </a:p>
        </p:txBody>
      </p:sp>
      <p:grpSp>
        <p:nvGrpSpPr>
          <p:cNvPr id="255" name="Shape 255"/>
          <p:cNvGrpSpPr/>
          <p:nvPr/>
        </p:nvGrpSpPr>
        <p:grpSpPr>
          <a:xfrm>
            <a:off x="3810000" y="381000"/>
            <a:ext cx="3005137" cy="366711"/>
            <a:chOff x="2568575" y="-185736"/>
            <a:chExt cx="3005137" cy="366711"/>
          </a:xfrm>
        </p:grpSpPr>
        <p:sp>
          <p:nvSpPr>
            <p:cNvPr id="256" name="Shape 256"/>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57" name="Shape 257"/>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258" name="Shape 258"/>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259" name="Shape 259"/>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gr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63" name="Shape 263"/>
        <p:cNvGrpSpPr/>
        <p:nvPr/>
      </p:nvGrpSpPr>
      <p:grpSpPr>
        <a:xfrm>
          <a:off x="0" y="0"/>
          <a:ext cx="0" cy="0"/>
          <a:chOff x="0" y="0"/>
          <a:chExt cx="0" cy="0"/>
        </a:xfrm>
      </p:grpSpPr>
      <p:sp>
        <p:nvSpPr>
          <p:cNvPr id="264" name="Shape 264"/>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DISCRIMINATION</a:t>
            </a:r>
          </a:p>
        </p:txBody>
      </p:sp>
      <p:sp>
        <p:nvSpPr>
          <p:cNvPr id="265" name="Shape 26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7.4</a:t>
            </a:r>
          </a:p>
        </p:txBody>
      </p:sp>
      <p:cxnSp>
        <p:nvCxnSpPr>
          <p:cNvPr id="266" name="Shape 266"/>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67" name="Shape 267"/>
          <p:cNvSpPr txBox="1"/>
          <p:nvPr/>
        </p:nvSpPr>
        <p:spPr>
          <a:xfrm>
            <a:off x="2286000" y="1905000"/>
            <a:ext cx="3962399"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price discrimination</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practice of selling a good at different prices to different consumers. </a:t>
            </a:r>
          </a:p>
        </p:txBody>
      </p:sp>
      <p:sp>
        <p:nvSpPr>
          <p:cNvPr id="268" name="Shape 268"/>
          <p:cNvSpPr txBox="1"/>
          <p:nvPr/>
        </p:nvSpPr>
        <p:spPr>
          <a:xfrm>
            <a:off x="1600200" y="3276600"/>
            <a:ext cx="5943599"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Although price discrimination is widespread, it is not always possible. A firm has an opportunity for price discrimination if three conditions are met:</a:t>
            </a:r>
          </a:p>
        </p:txBody>
      </p:sp>
      <p:sp>
        <p:nvSpPr>
          <p:cNvPr id="269" name="Shape 269"/>
          <p:cNvSpPr txBox="1"/>
          <p:nvPr/>
        </p:nvSpPr>
        <p:spPr>
          <a:xfrm>
            <a:off x="1981200" y="4267200"/>
            <a:ext cx="5181600" cy="1069975"/>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1</a:t>
            </a: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Market power.</a:t>
            </a:r>
          </a:p>
          <a:p>
            <a:pPr indent="-231775" lvl="0" marL="231775"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2	Different consumer groups. </a:t>
            </a:r>
          </a:p>
          <a:p>
            <a:pPr indent="-231775" lvl="0" marL="231775" marR="0" rtl="0" algn="l">
              <a:lnSpc>
                <a:spcPct val="100000"/>
              </a:lnSpc>
              <a:spcBef>
                <a:spcPts val="800"/>
              </a:spcBef>
              <a:spcAft>
                <a:spcPts val="0"/>
              </a:spcAft>
              <a:buClr>
                <a:schemeClr val="dk1"/>
              </a:buClr>
              <a:buSzPct val="25000"/>
              <a:buFont typeface="Arial"/>
              <a:buNone/>
            </a:pPr>
            <a:r>
              <a:rPr b="1" i="0" lang="en-US" sz="1600" u="none" cap="none" strike="noStrike">
                <a:solidFill>
                  <a:schemeClr val="dk1"/>
                </a:solidFill>
                <a:latin typeface="Arial"/>
                <a:ea typeface="Arial"/>
                <a:cs typeface="Arial"/>
                <a:sym typeface="Arial"/>
              </a:rPr>
              <a:t>3</a:t>
            </a:r>
            <a:r>
              <a:rPr b="0" i="0" lang="en-US" sz="1600" u="none" cap="none" strike="noStrike">
                <a:solidFill>
                  <a:schemeClr val="dk1"/>
                </a:solidFill>
                <a:latin typeface="Arial"/>
                <a:ea typeface="Arial"/>
                <a:cs typeface="Arial"/>
                <a:sym typeface="Arial"/>
              </a:rPr>
              <a:t>	</a:t>
            </a:r>
            <a:r>
              <a:rPr b="1" i="0" lang="en-US" sz="1600" u="none" cap="none" strike="noStrike">
                <a:solidFill>
                  <a:schemeClr val="dk1"/>
                </a:solidFill>
                <a:latin typeface="Arial"/>
                <a:ea typeface="Arial"/>
                <a:cs typeface="Arial"/>
                <a:sym typeface="Arial"/>
              </a:rPr>
              <a:t>Resale is not possible.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73" name="Shape 273"/>
        <p:cNvGrpSpPr/>
        <p:nvPr/>
      </p:nvGrpSpPr>
      <p:grpSpPr>
        <a:xfrm>
          <a:off x="0" y="0"/>
          <a:ext cx="0" cy="0"/>
          <a:chOff x="0" y="0"/>
          <a:chExt cx="0" cy="0"/>
        </a:xfrm>
      </p:grpSpPr>
      <p:sp>
        <p:nvSpPr>
          <p:cNvPr id="274" name="Shape 274"/>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DISCRIMINATION (cont’d)</a:t>
            </a:r>
          </a:p>
        </p:txBody>
      </p:sp>
      <p:sp>
        <p:nvSpPr>
          <p:cNvPr id="275" name="Shape 27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7.4</a:t>
            </a:r>
          </a:p>
        </p:txBody>
      </p:sp>
      <p:cxnSp>
        <p:nvCxnSpPr>
          <p:cNvPr id="276" name="Shape 276"/>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77" name="Shape 277"/>
          <p:cNvSpPr txBox="1"/>
          <p:nvPr/>
        </p:nvSpPr>
        <p:spPr>
          <a:xfrm>
            <a:off x="2133600" y="914400"/>
            <a:ext cx="66294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Senior Discounts in Restaurants</a:t>
            </a:r>
          </a:p>
        </p:txBody>
      </p:sp>
      <p:pic>
        <p:nvPicPr>
          <p:cNvPr id="278" name="Shape 278"/>
          <p:cNvPicPr preferRelativeResize="0"/>
          <p:nvPr/>
        </p:nvPicPr>
        <p:blipFill rotWithShape="1">
          <a:blip r:embed="rId3">
            <a:alphaModFix/>
          </a:blip>
          <a:srcRect b="0" l="0" r="0" t="0"/>
          <a:stretch/>
        </p:blipFill>
        <p:spPr>
          <a:xfrm>
            <a:off x="1619250" y="3324225"/>
            <a:ext cx="6076950" cy="3305174"/>
          </a:xfrm>
          <a:prstGeom prst="rect">
            <a:avLst/>
          </a:prstGeom>
          <a:noFill/>
          <a:ln>
            <a:noFill/>
          </a:ln>
        </p:spPr>
      </p:pic>
      <p:pic>
        <p:nvPicPr>
          <p:cNvPr id="279" name="Shape 279"/>
          <p:cNvPicPr preferRelativeResize="0"/>
          <p:nvPr/>
        </p:nvPicPr>
        <p:blipFill rotWithShape="1">
          <a:blip r:embed="rId4">
            <a:alphaModFix/>
          </a:blip>
          <a:srcRect b="0" l="0" r="0" t="0"/>
          <a:stretch/>
        </p:blipFill>
        <p:spPr>
          <a:xfrm>
            <a:off x="1619250" y="3324225"/>
            <a:ext cx="6076950" cy="3305174"/>
          </a:xfrm>
          <a:prstGeom prst="rect">
            <a:avLst/>
          </a:prstGeom>
          <a:noFill/>
          <a:ln>
            <a:noFill/>
          </a:ln>
        </p:spPr>
      </p:pic>
      <p:pic>
        <p:nvPicPr>
          <p:cNvPr id="280" name="Shape 280"/>
          <p:cNvPicPr preferRelativeResize="0"/>
          <p:nvPr/>
        </p:nvPicPr>
        <p:blipFill rotWithShape="1">
          <a:blip r:embed="rId5">
            <a:alphaModFix/>
          </a:blip>
          <a:srcRect b="0" l="0" r="0" t="0"/>
          <a:stretch/>
        </p:blipFill>
        <p:spPr>
          <a:xfrm>
            <a:off x="1619250" y="3324225"/>
            <a:ext cx="6076950" cy="3305174"/>
          </a:xfrm>
          <a:prstGeom prst="rect">
            <a:avLst/>
          </a:prstGeom>
          <a:noFill/>
          <a:ln>
            <a:noFill/>
          </a:ln>
        </p:spPr>
      </p:pic>
      <p:pic>
        <p:nvPicPr>
          <p:cNvPr id="281" name="Shape 281"/>
          <p:cNvPicPr preferRelativeResize="0"/>
          <p:nvPr/>
        </p:nvPicPr>
        <p:blipFill rotWithShape="1">
          <a:blip r:embed="rId6">
            <a:alphaModFix/>
          </a:blip>
          <a:srcRect b="0" l="0" r="0" t="0"/>
          <a:stretch/>
        </p:blipFill>
        <p:spPr>
          <a:xfrm>
            <a:off x="1619250" y="3324225"/>
            <a:ext cx="6076950" cy="3305174"/>
          </a:xfrm>
          <a:prstGeom prst="rect">
            <a:avLst/>
          </a:prstGeom>
          <a:noFill/>
          <a:ln>
            <a:noFill/>
          </a:ln>
        </p:spPr>
      </p:pic>
      <p:sp>
        <p:nvSpPr>
          <p:cNvPr id="282" name="Shape 282"/>
          <p:cNvSpPr txBox="1"/>
          <p:nvPr/>
        </p:nvSpPr>
        <p:spPr>
          <a:xfrm>
            <a:off x="838200" y="1295400"/>
            <a:ext cx="8077199" cy="1866900"/>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7.5</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Marginal Principle and Price Discrimination</a:t>
            </a:r>
          </a:p>
          <a:p>
            <a:pPr indent="0" lvl="0" marL="0" marR="0" rtl="0" algn="l">
              <a:lnSpc>
                <a:spcPct val="110000"/>
              </a:lnSpc>
              <a:spcBef>
                <a:spcPts val="50"/>
              </a:spcBef>
              <a:spcAft>
                <a:spcPts val="0"/>
              </a:spcAft>
              <a:buClr>
                <a:schemeClr val="dk1"/>
              </a:buClr>
              <a:buFont typeface="Times New Roman"/>
              <a:buNone/>
            </a:pPr>
            <a:r>
              <a:t/>
            </a:r>
            <a:endParaRPr b="1" i="0" sz="10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engage in price discrimination, the firm divides potential customers into two groups and applies the marginal principle twice—once for each group. </a:t>
            </a:r>
          </a:p>
          <a:p>
            <a:pPr indent="0" lvl="0" marL="0" marR="0" rtl="0" algn="l">
              <a:lnSpc>
                <a:spcPct val="110000"/>
              </a:lnSpc>
              <a:spcBef>
                <a:spcPts val="50"/>
              </a:spcBef>
              <a:spcAft>
                <a:spcPts val="0"/>
              </a:spcAft>
              <a:buClr>
                <a:schemeClr val="dk1"/>
              </a:buClr>
              <a:buFont typeface="Times New Roman"/>
              <a:buNone/>
            </a:pPr>
            <a:r>
              <a:t/>
            </a:r>
            <a:endParaRPr b="0" i="0" sz="10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Using the marginal principle, the profit-maximizing prices are $3 for seniors (point</a:t>
            </a:r>
            <a:r>
              <a:rPr b="0" i="1" lang="en-US" sz="1400" u="none" cap="none" strike="noStrike">
                <a:solidFill>
                  <a:schemeClr val="dk1"/>
                </a:solidFill>
                <a:latin typeface="Arial"/>
                <a:ea typeface="Arial"/>
                <a:cs typeface="Arial"/>
                <a:sym typeface="Arial"/>
              </a:rPr>
              <a:t> b</a:t>
            </a:r>
            <a:r>
              <a:rPr b="0" i="0" lang="en-US" sz="1400" u="none" cap="none" strike="noStrike">
                <a:solidFill>
                  <a:schemeClr val="dk1"/>
                </a:solidFill>
                <a:latin typeface="Arial"/>
                <a:ea typeface="Arial"/>
                <a:cs typeface="Arial"/>
                <a:sym typeface="Arial"/>
              </a:rPr>
              <a:t>) and $6 for nonseniors (point </a:t>
            </a:r>
            <a:r>
              <a:rPr b="0" i="1" lang="en-US" sz="1400" u="none" cap="none" strike="noStrike">
                <a:solidFill>
                  <a:schemeClr val="dk1"/>
                </a:solidFill>
                <a:latin typeface="Arial"/>
                <a:ea typeface="Arial"/>
                <a:cs typeface="Arial"/>
                <a:sym typeface="Arial"/>
              </a:rPr>
              <a:t>d</a:t>
            </a:r>
            <a:r>
              <a:rPr b="0" i="0" lang="en-US" sz="1400" u="none" cap="none" strike="noStrike">
                <a:solidFill>
                  <a:schemeClr val="dk1"/>
                </a:solidFill>
                <a:latin typeface="Arial"/>
                <a:ea typeface="Arial"/>
                <a:cs typeface="Arial"/>
                <a:sym typeface="Arial"/>
              </a:rPr>
              <a:t> ).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8" name="Shape 68"/>
        <p:cNvGrpSpPr/>
        <p:nvPr/>
      </p:nvGrpSpPr>
      <p:grpSpPr>
        <a:xfrm>
          <a:off x="0" y="0"/>
          <a:ext cx="0" cy="0"/>
          <a:chOff x="0" y="0"/>
          <a:chExt cx="0" cy="0"/>
        </a:xfrm>
      </p:grpSpPr>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6" name="Shape 286"/>
        <p:cNvGrpSpPr/>
        <p:nvPr/>
      </p:nvGrpSpPr>
      <p:grpSpPr>
        <a:xfrm>
          <a:off x="0" y="0"/>
          <a:ext cx="0" cy="0"/>
          <a:chOff x="0" y="0"/>
          <a:chExt cx="0" cy="0"/>
        </a:xfrm>
      </p:grpSpPr>
      <p:sp>
        <p:nvSpPr>
          <p:cNvPr id="287" name="Shape 287"/>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DISCRIMINATION (cont’d)</a:t>
            </a:r>
          </a:p>
        </p:txBody>
      </p:sp>
      <p:sp>
        <p:nvSpPr>
          <p:cNvPr id="288" name="Shape 28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7.4</a:t>
            </a:r>
          </a:p>
        </p:txBody>
      </p:sp>
      <p:cxnSp>
        <p:nvCxnSpPr>
          <p:cNvPr id="289" name="Shape 289"/>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90" name="Shape 290"/>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Price Discrimination and the Elasticity of Demand</a:t>
            </a:r>
          </a:p>
        </p:txBody>
      </p:sp>
      <p:sp>
        <p:nvSpPr>
          <p:cNvPr id="291" name="Shape 291"/>
          <p:cNvSpPr txBox="1"/>
          <p:nvPr/>
        </p:nvSpPr>
        <p:spPr>
          <a:xfrm>
            <a:off x="914400" y="1828800"/>
            <a:ext cx="6553200" cy="27019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We can use the concept of price elasticity of demand to explain why price discrimination increases the restaurant’s profit. </a:t>
            </a:r>
          </a:p>
          <a:p>
            <a:pPr indent="0" lvl="0" marL="0" marR="0" rtl="0" algn="l">
              <a:lnSpc>
                <a:spcPct val="100000"/>
              </a:lnSpc>
              <a:spcBef>
                <a:spcPts val="900"/>
              </a:spcBef>
              <a:spcAft>
                <a:spcPts val="0"/>
              </a:spcAft>
              <a:buClr>
                <a:schemeClr val="dk1"/>
              </a:buClr>
              <a:buSzPct val="100000"/>
              <a:buFont typeface="Arial"/>
              <a:buChar char="•"/>
            </a:pPr>
            <a:r>
              <a:rPr b="0" i="0" lang="en-US" sz="1800" u="none" cap="none" strike="noStrike">
                <a:solidFill>
                  <a:schemeClr val="dk1"/>
                </a:solidFill>
                <a:latin typeface="Arial"/>
                <a:ea typeface="Arial"/>
                <a:cs typeface="Arial"/>
                <a:sym typeface="Arial"/>
              </a:rPr>
              <a:t>From the chapter on elasticity, we know that when demand is elastic (</a:t>
            </a:r>
            <a:r>
              <a:rPr b="0" i="1" lang="en-US" sz="1800" u="none" cap="none" strike="noStrike">
                <a:solidFill>
                  <a:schemeClr val="dk1"/>
                </a:solidFill>
                <a:latin typeface="Arial"/>
                <a:ea typeface="Arial"/>
                <a:cs typeface="Arial"/>
                <a:sym typeface="Arial"/>
              </a:rPr>
              <a:t>E</a:t>
            </a:r>
            <a:r>
              <a:rPr b="0" baseline="-25000" i="1" lang="en-US" sz="1800" u="none" cap="none" strike="noStrike">
                <a:solidFill>
                  <a:schemeClr val="dk1"/>
                </a:solidFill>
                <a:latin typeface="Arial"/>
                <a:ea typeface="Arial"/>
                <a:cs typeface="Arial"/>
                <a:sym typeface="Arial"/>
              </a:rPr>
              <a:t>d</a:t>
            </a:r>
            <a:r>
              <a:rPr b="0" i="0" lang="en-US" sz="1800" u="none" cap="none" strike="noStrike">
                <a:solidFill>
                  <a:schemeClr val="dk1"/>
                </a:solidFill>
                <a:latin typeface="Arial"/>
                <a:ea typeface="Arial"/>
                <a:cs typeface="Arial"/>
                <a:sym typeface="Arial"/>
              </a:rPr>
              <a:t> &gt; 1), there is a negative relationship between price and total revenue: When the price decreases, total revenue (price times quantity sold) increases because the percentage increase in the quantity demanded exceeds the percentage decrease in price. </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95" name="Shape 295"/>
        <p:cNvGrpSpPr/>
        <p:nvPr/>
      </p:nvGrpSpPr>
      <p:grpSpPr>
        <a:xfrm>
          <a:off x="0" y="0"/>
          <a:ext cx="0" cy="0"/>
          <a:chOff x="0" y="0"/>
          <a:chExt cx="0" cy="0"/>
        </a:xfrm>
      </p:grpSpPr>
      <p:sp>
        <p:nvSpPr>
          <p:cNvPr id="296" name="Shape 296"/>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PRICE DISCRIMINATION (cont’d)</a:t>
            </a:r>
          </a:p>
        </p:txBody>
      </p:sp>
      <p:sp>
        <p:nvSpPr>
          <p:cNvPr id="297" name="Shape 297"/>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7.4</a:t>
            </a:r>
          </a:p>
        </p:txBody>
      </p:sp>
      <p:cxnSp>
        <p:nvCxnSpPr>
          <p:cNvPr id="298" name="Shape 298"/>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299" name="Shape 299"/>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Examples: Movie Admission versus Popcorn, and Hardback versus Paperback Books</a:t>
            </a:r>
          </a:p>
        </p:txBody>
      </p:sp>
      <p:sp>
        <p:nvSpPr>
          <p:cNvPr id="300" name="Shape 300"/>
          <p:cNvSpPr txBox="1"/>
          <p:nvPr/>
        </p:nvSpPr>
        <p:spPr>
          <a:xfrm>
            <a:off x="914400" y="2006600"/>
            <a:ext cx="8001000" cy="41259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Why do senior citizens pay less than everyone else for admission to a movie, but the same as everyone else for popcorn? As we’ve seen, a senior discount is not an act of generosity by a firm, but an act of profit maximization. Senior citizens are typically willing to pay less than other citizens for movies, so a theater divides its consumers into two groups—seniors and others—and offers a discount to seniors. This price discrimination in favor of senior citizens increases the theater’s profit.</a:t>
            </a:r>
          </a:p>
          <a:p>
            <a:pPr indent="0" lvl="0" marL="0" marR="0" rtl="0" algn="l">
              <a:lnSpc>
                <a:spcPct val="100000"/>
              </a:lnSpc>
              <a:spcBef>
                <a:spcPts val="80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Why are hardback books so much more expensive than paperback books? Most books are published in two forms—hardback and paperback. Although the cost of producing a hardback book is only about 20 percent higher than producing a paperback, the hardback price is typically three times the paperback price. Booksellers use hardbacks and paperbacks to distinguish between two types of consumers: those who are willing to pay a lot and those who are willing to pay a little. </a:t>
            </a:r>
          </a:p>
          <a:p>
            <a:pPr indent="0" lvl="0" marL="0" marR="0" rtl="0" algn="l">
              <a:lnSpc>
                <a:spcPct val="100000"/>
              </a:lnSpc>
              <a:spcBef>
                <a:spcPts val="80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pricing of hardback and paperback books is another example of price discrimination, under which consumers with less elastic demand pay a higher price.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04" name="Shape 304"/>
        <p:cNvGrpSpPr/>
        <p:nvPr/>
      </p:nvGrpSpPr>
      <p:grpSpPr>
        <a:xfrm>
          <a:off x="0" y="0"/>
          <a:ext cx="0" cy="0"/>
          <a:chOff x="0" y="0"/>
          <a:chExt cx="0" cy="0"/>
        </a:xfrm>
      </p:grpSpPr>
      <p:sp>
        <p:nvSpPr>
          <p:cNvPr id="305" name="Shape 305"/>
          <p:cNvSpPr txBox="1"/>
          <p:nvPr/>
        </p:nvSpPr>
        <p:spPr>
          <a:xfrm>
            <a:off x="984250" y="2243136"/>
            <a:ext cx="7154861"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On a hot day, are you willing to pay more than you normally would for an ice-cold can of Coke?</a:t>
            </a:r>
          </a:p>
        </p:txBody>
      </p:sp>
      <p:sp>
        <p:nvSpPr>
          <p:cNvPr id="306" name="Shape 306"/>
          <p:cNvSpPr txBox="1"/>
          <p:nvPr/>
        </p:nvSpPr>
        <p:spPr>
          <a:xfrm>
            <a:off x="838200" y="2978150"/>
            <a:ext cx="7162799" cy="3038475"/>
          </a:xfrm>
          <a:prstGeom prst="rect">
            <a:avLst/>
          </a:prstGeom>
          <a:noFill/>
          <a:ln>
            <a:noFill/>
          </a:ln>
        </p:spPr>
        <p:txBody>
          <a:bodyPr anchorCtr="0" anchor="t" bIns="45700" lIns="91425" rIns="91425" tIns="45700">
            <a:noAutofit/>
          </a:bodyPr>
          <a:lstStyle/>
          <a:p>
            <a:pPr indent="-234950" lvl="1" marL="57785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Coca-Cola Company developed a high-tech vending machine, complete with heat sensors and microchips, that charges a higher price when the weather is hot. According to then-CEO Douglas Ivester, the desire for a cold drink increases when the weather is hot, so “it is fair that it should be more expensive. The machine will simply make the process more automatic.”</a:t>
            </a:r>
          </a:p>
          <a:p>
            <a:pPr indent="-234950" lvl="1" marL="577850" marR="0" rtl="0" algn="l">
              <a:lnSpc>
                <a:spcPct val="100000"/>
              </a:lnSpc>
              <a:spcBef>
                <a:spcPts val="56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announcement of the new vending machine led to howls of protest from consumers. </a:t>
            </a:r>
          </a:p>
          <a:p>
            <a:pPr indent="-234950" lvl="1" marL="577850" marR="0" rtl="0" algn="l">
              <a:lnSpc>
                <a:spcPct val="100000"/>
              </a:lnSpc>
              <a:spcBef>
                <a:spcPts val="56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response, Coca-Cola Company said it would not actually use the new machine.</a:t>
            </a:r>
          </a:p>
          <a:p>
            <a:pPr indent="0" lvl="0" marL="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307" name="Shape 307"/>
          <p:cNvSpPr txBox="1"/>
          <p:nvPr/>
        </p:nvSpPr>
        <p:spPr>
          <a:xfrm>
            <a:off x="2667000" y="1066800"/>
            <a:ext cx="4724400" cy="998536"/>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PAYING FOR A COLD SOFT DRINK ON A HOT DAY</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#3:  When do firms have an opportunity to charge different prices to different consumers?</a:t>
            </a:r>
          </a:p>
        </p:txBody>
      </p:sp>
      <p:grpSp>
        <p:nvGrpSpPr>
          <p:cNvPr id="308" name="Shape 308"/>
          <p:cNvGrpSpPr/>
          <p:nvPr/>
        </p:nvGrpSpPr>
        <p:grpSpPr>
          <a:xfrm>
            <a:off x="4267200" y="381000"/>
            <a:ext cx="3005137" cy="366711"/>
            <a:chOff x="2568575" y="-185736"/>
            <a:chExt cx="3005137" cy="366711"/>
          </a:xfrm>
        </p:grpSpPr>
        <p:sp>
          <p:nvSpPr>
            <p:cNvPr id="309" name="Shape 309"/>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10" name="Shape 310"/>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11" name="Shape 311"/>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12" name="Shape 312"/>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gr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16" name="Shape 316"/>
        <p:cNvGrpSpPr/>
        <p:nvPr/>
      </p:nvGrpSpPr>
      <p:grpSpPr>
        <a:xfrm>
          <a:off x="0" y="0"/>
          <a:ext cx="0" cy="0"/>
          <a:chOff x="0" y="0"/>
          <a:chExt cx="0" cy="0"/>
        </a:xfrm>
      </p:grpSpPr>
      <p:sp>
        <p:nvSpPr>
          <p:cNvPr id="317" name="Shape 317"/>
          <p:cNvSpPr txBox="1"/>
          <p:nvPr/>
        </p:nvSpPr>
        <p:spPr>
          <a:xfrm>
            <a:off x="831850" y="1857375"/>
            <a:ext cx="8229600" cy="825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In late 2007, Radiohead released its album </a:t>
            </a:r>
            <a:r>
              <a:rPr b="0" i="1" lang="en-US" sz="1600" u="none" cap="none" strike="noStrike">
                <a:solidFill>
                  <a:schemeClr val="dk1"/>
                </a:solidFill>
                <a:latin typeface="Arial"/>
                <a:ea typeface="Arial"/>
                <a:cs typeface="Arial"/>
                <a:sym typeface="Arial"/>
              </a:rPr>
              <a:t>In Rainbows</a:t>
            </a:r>
            <a:r>
              <a:rPr b="0" i="0" lang="en-US" sz="1600" u="none" cap="none" strike="noStrike">
                <a:solidFill>
                  <a:schemeClr val="dk1"/>
                </a:solidFill>
                <a:latin typeface="Arial"/>
                <a:ea typeface="Arial"/>
                <a:cs typeface="Arial"/>
                <a:sym typeface="Arial"/>
              </a:rPr>
              <a:t> for downloading directly from its Web site. The band adopted an unusual pricing strategy: Let each consumer decide how much to pay. This looks like price discrimination with a twist.</a:t>
            </a:r>
          </a:p>
        </p:txBody>
      </p:sp>
      <p:sp>
        <p:nvSpPr>
          <p:cNvPr id="318" name="Shape 318"/>
          <p:cNvSpPr txBox="1"/>
          <p:nvPr/>
        </p:nvSpPr>
        <p:spPr>
          <a:xfrm>
            <a:off x="685800" y="2752725"/>
            <a:ext cx="8381999" cy="1314449"/>
          </a:xfrm>
          <a:prstGeom prst="rect">
            <a:avLst/>
          </a:prstGeom>
          <a:noFill/>
          <a:ln>
            <a:noFill/>
          </a:ln>
        </p:spPr>
        <p:txBody>
          <a:bodyPr anchorCtr="0" anchor="t" bIns="45700" lIns="91425" rIns="91425" tIns="45700">
            <a:noAutofit/>
          </a:bodyPr>
          <a:lstStyle/>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twist is that consumers decide how much to pay, and we’d expect some freeloaders. </a:t>
            </a:r>
          </a:p>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It turned out that roughly 60 percent of U.S. consumers simply downloaded the album for free, and the other 40 percent voluntarily paid an average of $8.05. </a:t>
            </a:r>
          </a:p>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Worldwide, about 38 percent paid something, and the average price was $6.00.</a:t>
            </a:r>
          </a:p>
        </p:txBody>
      </p:sp>
      <p:sp>
        <p:nvSpPr>
          <p:cNvPr id="319" name="Shape 319"/>
          <p:cNvSpPr txBox="1"/>
          <p:nvPr/>
        </p:nvSpPr>
        <p:spPr>
          <a:xfrm>
            <a:off x="2328861" y="1066800"/>
            <a:ext cx="4724400" cy="774700"/>
          </a:xfrm>
          <a:prstGeom prst="rect">
            <a:avLst/>
          </a:prstGeom>
          <a:noFill/>
          <a:ln>
            <a:noFill/>
          </a:ln>
        </p:spPr>
        <p:txBody>
          <a:bodyPr anchorCtr="0" anchor="t" bIns="45700" lIns="91425" rIns="91425" tIns="45700">
            <a:noAutofit/>
          </a:bodyPr>
          <a:lstStyle/>
          <a:p>
            <a:pPr indent="0" lvl="0" marL="0" marR="0" rtl="0" algn="r">
              <a:lnSpc>
                <a:spcPct val="105000"/>
              </a:lnSpc>
              <a:spcBef>
                <a:spcPts val="0"/>
              </a:spcBef>
              <a:spcAft>
                <a:spcPts val="0"/>
              </a:spcAft>
              <a:buClr>
                <a:schemeClr val="lt2"/>
              </a:buClr>
              <a:buSzPct val="25000"/>
              <a:buFont typeface="Arial"/>
              <a:buNone/>
            </a:pPr>
            <a:r>
              <a:rPr b="1" i="0" lang="en-US" sz="1400" u="none" cap="none" strike="noStrike">
                <a:solidFill>
                  <a:schemeClr val="lt2"/>
                </a:solidFill>
                <a:latin typeface="Arial"/>
                <a:ea typeface="Arial"/>
                <a:cs typeface="Arial"/>
                <a:sym typeface="Arial"/>
              </a:rPr>
              <a:t>RADIOHEAD LETS CONSUMERS PICK THE PRICE</a:t>
            </a:r>
          </a:p>
          <a:p>
            <a:pPr indent="0" lvl="0" marL="0" marR="0" rtl="0" algn="r">
              <a:lnSpc>
                <a:spcPct val="105000"/>
              </a:lnSpc>
              <a:spcBef>
                <a:spcPts val="70"/>
              </a:spcBef>
              <a:spcAft>
                <a:spcPts val="0"/>
              </a:spcAft>
              <a:buClr>
                <a:schemeClr val="dk1"/>
              </a:buClr>
              <a:buSzPct val="25000"/>
              <a:buFont typeface="Arial"/>
              <a:buNone/>
            </a:pPr>
            <a:r>
              <a:rPr b="1" i="0" lang="en-US" sz="1400" u="none" cap="none" strike="noStrike">
                <a:solidFill>
                  <a:schemeClr val="dk1"/>
                </a:solidFill>
                <a:latin typeface="Arial"/>
                <a:ea typeface="Arial"/>
                <a:cs typeface="Arial"/>
                <a:sym typeface="Arial"/>
              </a:rPr>
              <a:t>APPLYING THE CONCEPTS #4:  Does voluntary pricing work?</a:t>
            </a:r>
          </a:p>
        </p:txBody>
      </p:sp>
      <p:sp>
        <p:nvSpPr>
          <p:cNvPr id="320" name="Shape 320"/>
          <p:cNvSpPr txBox="1"/>
          <p:nvPr/>
        </p:nvSpPr>
        <p:spPr>
          <a:xfrm>
            <a:off x="762000" y="4143375"/>
            <a:ext cx="8229600" cy="3365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are the trade-offs in Radiohead’s pricing strategy?</a:t>
            </a:r>
          </a:p>
        </p:txBody>
      </p:sp>
      <p:sp>
        <p:nvSpPr>
          <p:cNvPr id="321" name="Shape 321"/>
          <p:cNvSpPr txBox="1"/>
          <p:nvPr/>
        </p:nvSpPr>
        <p:spPr>
          <a:xfrm>
            <a:off x="685800" y="4505325"/>
            <a:ext cx="8381999" cy="2047874"/>
          </a:xfrm>
          <a:prstGeom prst="rect">
            <a:avLst/>
          </a:prstGeom>
          <a:noFill/>
          <a:ln>
            <a:noFill/>
          </a:ln>
        </p:spPr>
        <p:txBody>
          <a:bodyPr anchorCtr="0" anchor="t" bIns="45700" lIns="91425" rIns="91425" tIns="45700">
            <a:noAutofit/>
          </a:bodyPr>
          <a:lstStyle/>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typical music artist gets roughly 15 percent of the revenue from the sale of a CD, or $2.25 for a $15.00 album.</a:t>
            </a:r>
          </a:p>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Using the U.S. numbers listed earlier, the average payment from a Radiohead downloader (including the people who paid and the freeloaders) was $3.22.</a:t>
            </a:r>
          </a:p>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In this case, Radiohead’s strategy would increase its total revenue, because it would get an average of $3.22 per customer rather than $2.25 from a music company. </a:t>
            </a:r>
          </a:p>
          <a:p>
            <a:pPr indent="-228600" lvl="1" marL="45720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Across the world market, the average payment from a downloader was only $2.28, or just above the revenue from a conventional CD.</a:t>
            </a:r>
          </a:p>
        </p:txBody>
      </p:sp>
      <p:grpSp>
        <p:nvGrpSpPr>
          <p:cNvPr id="322" name="Shape 322"/>
          <p:cNvGrpSpPr/>
          <p:nvPr/>
        </p:nvGrpSpPr>
        <p:grpSpPr>
          <a:xfrm>
            <a:off x="4233861" y="381000"/>
            <a:ext cx="3005137" cy="366711"/>
            <a:chOff x="2568575" y="-185736"/>
            <a:chExt cx="3005137" cy="366711"/>
          </a:xfrm>
        </p:grpSpPr>
        <p:sp>
          <p:nvSpPr>
            <p:cNvPr id="323" name="Shape 323"/>
            <p:cNvSpPr/>
            <p:nvPr/>
          </p:nvSpPr>
          <p:spPr>
            <a:xfrm>
              <a:off x="2568575" y="-182561"/>
              <a:ext cx="365125" cy="360362"/>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24" name="Shape 324"/>
            <p:cNvSpPr txBox="1"/>
            <p:nvPr/>
          </p:nvSpPr>
          <p:spPr>
            <a:xfrm>
              <a:off x="2743200" y="-182561"/>
              <a:ext cx="2501900" cy="363536"/>
            </a:xfrm>
            <a:prstGeom prst="rect">
              <a:avLst/>
            </a:prstGeom>
            <a:solidFill>
              <a:srgbClr val="ADC2E4"/>
            </a:solidFill>
            <a:ln>
              <a:noFill/>
            </a:ln>
          </p:spPr>
          <p:txBody>
            <a:bodyPr anchorCtr="0" anchor="t" bIns="45700" lIns="0"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I C A T I O N</a:t>
              </a:r>
            </a:p>
          </p:txBody>
        </p:sp>
        <p:sp>
          <p:nvSpPr>
            <p:cNvPr id="325" name="Shape 325"/>
            <p:cNvSpPr/>
            <p:nvPr/>
          </p:nvSpPr>
          <p:spPr>
            <a:xfrm>
              <a:off x="5126037" y="-185736"/>
              <a:ext cx="381000" cy="366711"/>
            </a:xfrm>
            <a:prstGeom prst="ellipse">
              <a:avLst/>
            </a:prstGeom>
            <a:solidFill>
              <a:schemeClr val="lt1"/>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326" name="Shape 326"/>
            <p:cNvSpPr/>
            <p:nvPr/>
          </p:nvSpPr>
          <p:spPr>
            <a:xfrm>
              <a:off x="5192712" y="-185736"/>
              <a:ext cx="381000" cy="366711"/>
            </a:xfrm>
            <a:prstGeom prst="ellipse">
              <a:avLst/>
            </a:prstGeom>
            <a:solidFill>
              <a:srgbClr val="ADC2E4"/>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gr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30" name="Shape 330"/>
        <p:cNvGrpSpPr/>
        <p:nvPr/>
      </p:nvGrpSpPr>
      <p:grpSpPr>
        <a:xfrm>
          <a:off x="0" y="0"/>
          <a:ext cx="0" cy="0"/>
          <a:chOff x="0" y="0"/>
          <a:chExt cx="0" cy="0"/>
        </a:xfrm>
      </p:grpSpPr>
      <p:sp>
        <p:nvSpPr>
          <p:cNvPr id="331" name="Shape 331"/>
          <p:cNvSpPr txBox="1"/>
          <p:nvPr/>
        </p:nvSpPr>
        <p:spPr>
          <a:xfrm>
            <a:off x="2743200" y="1828800"/>
            <a:ext cx="3733800" cy="40814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barrier to entry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deadweight loss from monopoly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market power</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monopoly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natural monopoly</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network externalities</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patent</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price discrimination</a:t>
            </a:r>
          </a:p>
          <a:p>
            <a:pPr indent="0" lvl="0" marL="0" marR="0" rtl="0" algn="l">
              <a:lnSpc>
                <a:spcPct val="100000"/>
              </a:lnSpc>
              <a:spcBef>
                <a:spcPts val="900"/>
              </a:spcBef>
              <a:spcAft>
                <a:spcPts val="0"/>
              </a:spcAft>
              <a:buClr>
                <a:schemeClr val="dk1"/>
              </a:buClr>
              <a:buSzPct val="25000"/>
              <a:buFont typeface="Arial"/>
              <a:buNone/>
            </a:pPr>
            <a:r>
              <a:rPr b="1" i="0" lang="en-US" sz="1800" u="none" cap="none" strike="noStrike">
                <a:solidFill>
                  <a:schemeClr val="dk1"/>
                </a:solidFill>
                <a:latin typeface="Arial"/>
                <a:ea typeface="Arial"/>
                <a:cs typeface="Arial"/>
                <a:sym typeface="Arial"/>
              </a:rPr>
              <a:t>rent seeking</a:t>
            </a:r>
          </a:p>
          <a:p>
            <a:pPr indent="0" lvl="0" marL="0" marR="0" rtl="0" algn="l">
              <a:lnSpc>
                <a:spcPct val="100000"/>
              </a:lnSpc>
              <a:spcBef>
                <a:spcPts val="0"/>
              </a:spcBef>
              <a:spcAft>
                <a:spcPts val="0"/>
              </a:spcAft>
              <a:buNone/>
            </a:pPr>
            <a:r>
              <a:t/>
            </a:r>
            <a:endParaRPr b="1" i="0" sz="1800" u="none" cap="none" strike="noStrike">
              <a:solidFill>
                <a:schemeClr val="dk1"/>
              </a:solidFill>
              <a:latin typeface="Arial"/>
              <a:ea typeface="Arial"/>
              <a:cs typeface="Arial"/>
              <a:sym typeface="Arial"/>
            </a:endParaRPr>
          </a:p>
        </p:txBody>
      </p:sp>
      <p:sp>
        <p:nvSpPr>
          <p:cNvPr id="332" name="Shape 332"/>
          <p:cNvSpPr txBox="1"/>
          <p:nvPr/>
        </p:nvSpPr>
        <p:spPr>
          <a:xfrm>
            <a:off x="3276600" y="0"/>
            <a:ext cx="2743199" cy="914400"/>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400" u="none" cap="none" strike="noStrike">
                <a:solidFill>
                  <a:srgbClr val="2164A2"/>
                </a:solidFill>
                <a:latin typeface="Arial"/>
                <a:ea typeface="Arial"/>
                <a:cs typeface="Arial"/>
                <a:sym typeface="Arial"/>
              </a:rPr>
              <a:t>K E Y   T E R M 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 name="Shape 72"/>
        <p:cNvGrpSpPr/>
        <p:nvPr/>
      </p:nvGrpSpPr>
      <p:grpSpPr>
        <a:xfrm>
          <a:off x="0" y="0"/>
          <a:ext cx="0" cy="0"/>
          <a:chOff x="0" y="0"/>
          <a:chExt cx="0" cy="0"/>
        </a:xfrm>
      </p:grpSpPr>
      <p:sp>
        <p:nvSpPr>
          <p:cNvPr id="73" name="Shape 73"/>
          <p:cNvSpPr txBox="1"/>
          <p:nvPr/>
        </p:nvSpPr>
        <p:spPr>
          <a:xfrm>
            <a:off x="2743200" y="2139950"/>
            <a:ext cx="5486399" cy="35147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is the value of a monopoly?</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A Casino Monopoly in Creswell, Oregon?</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What happens when a patent expires and a monopoly ends?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Bribing the Makers of Generic Drugs</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When do firms have an opportunity to charge different prices to different consumers?</a:t>
            </a: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	</a:t>
            </a:r>
            <a:r>
              <a:rPr b="0" i="1" lang="en-US" sz="1600" u="none" cap="none" strike="noStrike">
                <a:solidFill>
                  <a:schemeClr val="dk1"/>
                </a:solidFill>
                <a:latin typeface="Arial"/>
                <a:ea typeface="Arial"/>
                <a:cs typeface="Arial"/>
                <a:sym typeface="Arial"/>
              </a:rPr>
              <a:t>Paying for a Cold Soft Drink on a Hot Day</a:t>
            </a:r>
          </a:p>
          <a:p>
            <a:pPr indent="0" lvl="0" marL="0" marR="0" rtl="0" algn="l">
              <a:lnSpc>
                <a:spcPct val="100000"/>
              </a:lnSpc>
              <a:spcBef>
                <a:spcPts val="0"/>
              </a:spcBef>
              <a:spcAft>
                <a:spcPts val="0"/>
              </a:spcAft>
              <a:buClr>
                <a:schemeClr val="dk1"/>
              </a:buClr>
              <a:buFont typeface="Times New Roman"/>
              <a:buNone/>
            </a:pPr>
            <a:r>
              <a:t/>
            </a:r>
            <a:endParaRPr b="0" i="1"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US" sz="1600" u="none" cap="none" strike="noStrike">
                <a:solidFill>
                  <a:schemeClr val="dk1"/>
                </a:solidFill>
                <a:latin typeface="Arial"/>
                <a:ea typeface="Arial"/>
                <a:cs typeface="Arial"/>
                <a:sym typeface="Arial"/>
              </a:rPr>
              <a:t>Does voluntary pricing work?</a:t>
            </a:r>
          </a:p>
          <a:p>
            <a:pPr indent="0" lvl="0" marL="0" marR="0" rtl="0" algn="l">
              <a:lnSpc>
                <a:spcPct val="100000"/>
              </a:lnSpc>
              <a:spcBef>
                <a:spcPts val="0"/>
              </a:spcBef>
              <a:spcAft>
                <a:spcPts val="0"/>
              </a:spcAft>
              <a:buClr>
                <a:schemeClr val="dk1"/>
              </a:buClr>
              <a:buSzPct val="25000"/>
              <a:buFont typeface="Arial"/>
              <a:buNone/>
            </a:pPr>
            <a:r>
              <a:rPr b="0" i="1" lang="en-US" sz="1600" u="none" cap="none" strike="noStrike">
                <a:solidFill>
                  <a:schemeClr val="dk1"/>
                </a:solidFill>
                <a:latin typeface="Arial"/>
                <a:ea typeface="Arial"/>
                <a:cs typeface="Arial"/>
                <a:sym typeface="Arial"/>
              </a:rPr>
              <a:t>	Radiohead Lets Consumers Pick the Price</a:t>
            </a:r>
          </a:p>
          <a:p>
            <a:pPr indent="0" lvl="0" marL="0" marR="0" rtl="0" algn="l">
              <a:lnSpc>
                <a:spcPct val="100000"/>
              </a:lnSpc>
              <a:spcBef>
                <a:spcPts val="0"/>
              </a:spcBef>
              <a:spcAft>
                <a:spcPts val="0"/>
              </a:spcAft>
              <a:buNone/>
            </a:pPr>
            <a:r>
              <a:t/>
            </a:r>
            <a:endParaRPr b="0" i="1" sz="1600" u="none" cap="none" strike="noStrike">
              <a:solidFill>
                <a:schemeClr val="dk1"/>
              </a:solidFill>
              <a:latin typeface="Arial"/>
              <a:ea typeface="Arial"/>
              <a:cs typeface="Arial"/>
              <a:sym typeface="Arial"/>
            </a:endParaRPr>
          </a:p>
        </p:txBody>
      </p:sp>
      <p:cxnSp>
        <p:nvCxnSpPr>
          <p:cNvPr id="74" name="Shape 74"/>
          <p:cNvCxnSpPr/>
          <p:nvPr/>
        </p:nvCxnSpPr>
        <p:spPr>
          <a:xfrm>
            <a:off x="8229600" y="1662111"/>
            <a:ext cx="0" cy="4052886"/>
          </a:xfrm>
          <a:prstGeom prst="straightConnector1">
            <a:avLst/>
          </a:prstGeom>
          <a:noFill/>
          <a:ln cap="rnd" cmpd="sng" w="9525">
            <a:solidFill>
              <a:srgbClr val="ADC2E4"/>
            </a:solidFill>
            <a:prstDash val="solid"/>
            <a:miter/>
            <a:headEnd len="med" w="med" type="none"/>
            <a:tailEnd len="med" w="med" type="none"/>
          </a:ln>
        </p:spPr>
      </p:cxnSp>
      <p:cxnSp>
        <p:nvCxnSpPr>
          <p:cNvPr id="75" name="Shape 75"/>
          <p:cNvCxnSpPr/>
          <p:nvPr/>
        </p:nvCxnSpPr>
        <p:spPr>
          <a:xfrm>
            <a:off x="6553200" y="1662111"/>
            <a:ext cx="1676399" cy="0"/>
          </a:xfrm>
          <a:prstGeom prst="straightConnector1">
            <a:avLst/>
          </a:prstGeom>
          <a:noFill/>
          <a:ln cap="rnd" cmpd="sng" w="9525">
            <a:solidFill>
              <a:srgbClr val="ADC2E4"/>
            </a:solidFill>
            <a:prstDash val="solid"/>
            <a:miter/>
            <a:headEnd len="med" w="med" type="none"/>
            <a:tailEnd len="med" w="med" type="none"/>
          </a:ln>
        </p:spPr>
      </p:cxnSp>
      <p:sp>
        <p:nvSpPr>
          <p:cNvPr id="76" name="Shape 76"/>
          <p:cNvSpPr/>
          <p:nvPr/>
        </p:nvSpPr>
        <p:spPr>
          <a:xfrm>
            <a:off x="2057400" y="20574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77" name="Shape 77"/>
          <p:cNvSpPr txBox="1"/>
          <p:nvPr/>
        </p:nvSpPr>
        <p:spPr>
          <a:xfrm>
            <a:off x="2085975" y="2071686"/>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1</a:t>
            </a:r>
          </a:p>
        </p:txBody>
      </p:sp>
      <p:sp>
        <p:nvSpPr>
          <p:cNvPr id="78" name="Shape 78"/>
          <p:cNvSpPr/>
          <p:nvPr/>
        </p:nvSpPr>
        <p:spPr>
          <a:xfrm>
            <a:off x="2071686" y="28194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79" name="Shape 79"/>
          <p:cNvSpPr txBox="1"/>
          <p:nvPr/>
        </p:nvSpPr>
        <p:spPr>
          <a:xfrm>
            <a:off x="2100261" y="2824161"/>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2</a:t>
            </a:r>
          </a:p>
        </p:txBody>
      </p:sp>
      <p:sp>
        <p:nvSpPr>
          <p:cNvPr id="80" name="Shape 80"/>
          <p:cNvSpPr/>
          <p:nvPr/>
        </p:nvSpPr>
        <p:spPr>
          <a:xfrm>
            <a:off x="2057400" y="38862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81" name="Shape 81"/>
          <p:cNvSpPr txBox="1"/>
          <p:nvPr/>
        </p:nvSpPr>
        <p:spPr>
          <a:xfrm>
            <a:off x="2085975" y="38909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3</a:t>
            </a:r>
          </a:p>
        </p:txBody>
      </p:sp>
      <p:sp>
        <p:nvSpPr>
          <p:cNvPr id="82" name="Shape 82"/>
          <p:cNvSpPr/>
          <p:nvPr/>
        </p:nvSpPr>
        <p:spPr>
          <a:xfrm>
            <a:off x="2057400" y="4800600"/>
            <a:ext cx="381000" cy="381000"/>
          </a:xfrm>
          <a:prstGeom prst="ellipse">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83" name="Shape 83"/>
          <p:cNvSpPr txBox="1"/>
          <p:nvPr/>
        </p:nvSpPr>
        <p:spPr>
          <a:xfrm>
            <a:off x="2085975" y="4805362"/>
            <a:ext cx="3111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4</a:t>
            </a:r>
          </a:p>
        </p:txBody>
      </p:sp>
      <p:sp>
        <p:nvSpPr>
          <p:cNvPr id="84" name="Shape 84"/>
          <p:cNvSpPr/>
          <p:nvPr/>
        </p:nvSpPr>
        <p:spPr>
          <a:xfrm>
            <a:off x="2057400" y="1447800"/>
            <a:ext cx="4583112" cy="341311"/>
          </a:xfrm>
          <a:prstGeom prst="roundRect">
            <a:avLst>
              <a:gd fmla="val 16667" name="adj"/>
            </a:avLst>
          </a:prstGeom>
          <a:solidFill>
            <a:srgbClr val="ADC2E4"/>
          </a:solidFill>
          <a:ln>
            <a:noFill/>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1" i="0" sz="2400" u="none" cap="none" strike="noStrike">
              <a:solidFill>
                <a:schemeClr val="dk1"/>
              </a:solidFill>
              <a:latin typeface="Times New Roman"/>
              <a:ea typeface="Times New Roman"/>
              <a:cs typeface="Times New Roman"/>
              <a:sym typeface="Times New Roman"/>
            </a:endParaRPr>
          </a:p>
        </p:txBody>
      </p:sp>
      <p:sp>
        <p:nvSpPr>
          <p:cNvPr id="85" name="Shape 85"/>
          <p:cNvSpPr txBox="1"/>
          <p:nvPr/>
        </p:nvSpPr>
        <p:spPr>
          <a:xfrm>
            <a:off x="2133600" y="1447800"/>
            <a:ext cx="4476749"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lt1"/>
              </a:buClr>
              <a:buSzPct val="25000"/>
              <a:buFont typeface="Arial"/>
              <a:buNone/>
            </a:pPr>
            <a:r>
              <a:rPr b="1" i="0" lang="en-US" sz="1800" u="none" cap="none" strike="noStrike">
                <a:solidFill>
                  <a:schemeClr val="lt1"/>
                </a:solidFill>
                <a:latin typeface="Arial"/>
                <a:ea typeface="Arial"/>
                <a:cs typeface="Arial"/>
                <a:sym typeface="Arial"/>
              </a:rPr>
              <a:t>A P P L Y I N G   T H E   C O N C E P T 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9" name="Shape 89"/>
        <p:cNvGrpSpPr/>
        <p:nvPr/>
      </p:nvGrpSpPr>
      <p:grpSpPr>
        <a:xfrm>
          <a:off x="0" y="0"/>
          <a:ext cx="0" cy="0"/>
          <a:chOff x="0" y="0"/>
          <a:chExt cx="0" cy="0"/>
        </a:xfrm>
      </p:grpSpPr>
      <p:sp>
        <p:nvSpPr>
          <p:cNvPr id="90" name="Shape 90"/>
          <p:cNvSpPr txBox="1"/>
          <p:nvPr>
            <p:ph idx="4294967295" type="title"/>
          </p:nvPr>
        </p:nvSpPr>
        <p:spPr>
          <a:xfrm>
            <a:off x="2971800" y="152400"/>
            <a:ext cx="5486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Monopoly and Price Discrimination</a:t>
            </a:r>
          </a:p>
        </p:txBody>
      </p:sp>
      <p:sp>
        <p:nvSpPr>
          <p:cNvPr id="91" name="Shape 91"/>
          <p:cNvSpPr txBox="1"/>
          <p:nvPr/>
        </p:nvSpPr>
        <p:spPr>
          <a:xfrm>
            <a:off x="2286000" y="1905000"/>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monopoly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market in which a single firm sells a product that does not have any close substitutes.</a:t>
            </a:r>
          </a:p>
        </p:txBody>
      </p:sp>
      <p:sp>
        <p:nvSpPr>
          <p:cNvPr id="92" name="Shape 92"/>
          <p:cNvSpPr txBox="1"/>
          <p:nvPr/>
        </p:nvSpPr>
        <p:spPr>
          <a:xfrm>
            <a:off x="2286000" y="3319462"/>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market power</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ability of a firm to affect the price of its product.</a:t>
            </a:r>
          </a:p>
        </p:txBody>
      </p:sp>
      <p:sp>
        <p:nvSpPr>
          <p:cNvPr id="93" name="Shape 93"/>
          <p:cNvSpPr txBox="1"/>
          <p:nvPr/>
        </p:nvSpPr>
        <p:spPr>
          <a:xfrm>
            <a:off x="2286000" y="46482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barrier to entry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Something that prevents firms from entering a profitable market.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7" name="Shape 97"/>
        <p:cNvGrpSpPr/>
        <p:nvPr/>
      </p:nvGrpSpPr>
      <p:grpSpPr>
        <a:xfrm>
          <a:off x="0" y="0"/>
          <a:ext cx="0" cy="0"/>
          <a:chOff x="0" y="0"/>
          <a:chExt cx="0" cy="0"/>
        </a:xfrm>
      </p:grpSpPr>
      <p:sp>
        <p:nvSpPr>
          <p:cNvPr id="98" name="Shape 98"/>
          <p:cNvSpPr txBox="1"/>
          <p:nvPr>
            <p:ph idx="4294967295" type="title"/>
          </p:nvPr>
        </p:nvSpPr>
        <p:spPr>
          <a:xfrm>
            <a:off x="2971800" y="152400"/>
            <a:ext cx="5486399"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400" u="none" cap="none" strike="noStrike">
                <a:solidFill>
                  <a:srgbClr val="FF0000"/>
                </a:solidFill>
                <a:latin typeface="Arial"/>
                <a:ea typeface="Arial"/>
                <a:cs typeface="Arial"/>
                <a:sym typeface="Arial"/>
              </a:rPr>
              <a:t>Monopoly and Price Discrimination</a:t>
            </a:r>
          </a:p>
        </p:txBody>
      </p:sp>
      <p:sp>
        <p:nvSpPr>
          <p:cNvPr id="99" name="Shape 99"/>
          <p:cNvSpPr txBox="1"/>
          <p:nvPr/>
        </p:nvSpPr>
        <p:spPr>
          <a:xfrm>
            <a:off x="2286000" y="1905000"/>
            <a:ext cx="3886200" cy="855661"/>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patent</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exclusive right to sell a new good for some period of time.</a:t>
            </a:r>
          </a:p>
        </p:txBody>
      </p:sp>
      <p:sp>
        <p:nvSpPr>
          <p:cNvPr id="100" name="Shape 100"/>
          <p:cNvSpPr txBox="1"/>
          <p:nvPr/>
        </p:nvSpPr>
        <p:spPr>
          <a:xfrm>
            <a:off x="2286000" y="3276600"/>
            <a:ext cx="3886200"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network externalities</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The value of a product to a consumer increases with the number of other consumers who use it. </a:t>
            </a:r>
          </a:p>
        </p:txBody>
      </p:sp>
      <p:sp>
        <p:nvSpPr>
          <p:cNvPr id="101" name="Shape 101"/>
          <p:cNvSpPr txBox="1"/>
          <p:nvPr/>
        </p:nvSpPr>
        <p:spPr>
          <a:xfrm>
            <a:off x="2286000" y="4827587"/>
            <a:ext cx="4038599" cy="1100136"/>
          </a:xfrm>
          <a:prstGeom prst="rect">
            <a:avLst/>
          </a:prstGeom>
          <a:noFill/>
          <a:ln>
            <a:noFill/>
          </a:ln>
        </p:spPr>
        <p:txBody>
          <a:bodyPr anchorCtr="0" anchor="t" bIns="45700" lIns="91425" rIns="91425" tIns="45700">
            <a:noAutofit/>
          </a:bodyPr>
          <a:lstStyle/>
          <a:p>
            <a:pPr indent="-231775" lvl="0" marL="231775" marR="0" rtl="0" algn="l">
              <a:lnSpc>
                <a:spcPct val="100000"/>
              </a:lnSpc>
              <a:spcBef>
                <a:spcPts val="0"/>
              </a:spcBef>
              <a:spcAft>
                <a:spcPts val="0"/>
              </a:spcAft>
              <a:buClr>
                <a:srgbClr val="F15B47"/>
              </a:buClr>
              <a:buSzPct val="25000"/>
              <a:buFont typeface="Times New Roman"/>
              <a:buNone/>
            </a:pPr>
            <a:r>
              <a:rPr b="1" i="0" lang="en-US" sz="1800" u="none" cap="none" strike="noStrike">
                <a:solidFill>
                  <a:srgbClr val="F15B47"/>
                </a:solidFill>
                <a:latin typeface="Times New Roman"/>
                <a:ea typeface="Times New Roman"/>
                <a:cs typeface="Times New Roman"/>
                <a:sym typeface="Times New Roman"/>
              </a:rPr>
              <a:t>●</a:t>
            </a:r>
            <a:r>
              <a:rPr b="0" i="0" lang="en-US" sz="1800" u="none" cap="none" strike="noStrike">
                <a:solidFill>
                  <a:schemeClr val="dk1"/>
                </a:solidFill>
                <a:latin typeface="Times New Roman"/>
                <a:ea typeface="Times New Roman"/>
                <a:cs typeface="Times New Roman"/>
                <a:sym typeface="Times New Roman"/>
              </a:rPr>
              <a:t>	</a:t>
            </a:r>
            <a:r>
              <a:rPr b="1" i="0" lang="en-US" sz="1600" u="none" cap="none" strike="noStrike">
                <a:solidFill>
                  <a:srgbClr val="382344"/>
                </a:solidFill>
                <a:latin typeface="Arial"/>
                <a:ea typeface="Arial"/>
                <a:cs typeface="Arial"/>
                <a:sym typeface="Arial"/>
              </a:rPr>
              <a:t>natural monopoly</a:t>
            </a:r>
            <a:br>
              <a:rPr b="0" i="0" lang="en-US" sz="1600" u="none" cap="none" strike="noStrike">
                <a:solidFill>
                  <a:srgbClr val="382344"/>
                </a:solidFill>
                <a:latin typeface="Arial"/>
                <a:ea typeface="Arial"/>
                <a:cs typeface="Arial"/>
                <a:sym typeface="Arial"/>
              </a:rPr>
            </a:br>
            <a:r>
              <a:rPr b="0" i="0" lang="en-US" sz="1600" u="none" cap="none" strike="noStrike">
                <a:solidFill>
                  <a:schemeClr val="dk1"/>
                </a:solidFill>
                <a:latin typeface="Arial"/>
                <a:ea typeface="Arial"/>
                <a:cs typeface="Arial"/>
                <a:sym typeface="Arial"/>
              </a:rPr>
              <a:t>A market in which the economies of scale in production are so large that only a single large firm can earn a profit.</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05" name="Shape 105"/>
        <p:cNvGrpSpPr/>
        <p:nvPr/>
      </p:nvGrpSpPr>
      <p:grpSpPr>
        <a:xfrm>
          <a:off x="0" y="0"/>
          <a:ext cx="0" cy="0"/>
          <a:chOff x="0" y="0"/>
          <a:chExt cx="0" cy="0"/>
        </a:xfrm>
      </p:grpSpPr>
      <p:pic>
        <p:nvPicPr>
          <p:cNvPr id="106" name="Shape 106"/>
          <p:cNvPicPr preferRelativeResize="0"/>
          <p:nvPr/>
        </p:nvPicPr>
        <p:blipFill rotWithShape="1">
          <a:blip r:embed="rId3">
            <a:alphaModFix/>
          </a:blip>
          <a:srcRect b="0" l="0" r="0" t="0"/>
          <a:stretch/>
        </p:blipFill>
        <p:spPr>
          <a:xfrm>
            <a:off x="868362" y="2411411"/>
            <a:ext cx="8275636" cy="4217986"/>
          </a:xfrm>
          <a:prstGeom prst="rect">
            <a:avLst/>
          </a:prstGeom>
          <a:noFill/>
          <a:ln>
            <a:noFill/>
          </a:ln>
        </p:spPr>
      </p:pic>
      <p:pic>
        <p:nvPicPr>
          <p:cNvPr id="107" name="Shape 107"/>
          <p:cNvPicPr preferRelativeResize="0"/>
          <p:nvPr/>
        </p:nvPicPr>
        <p:blipFill rotWithShape="1">
          <a:blip r:embed="rId4">
            <a:alphaModFix/>
          </a:blip>
          <a:srcRect b="0" l="0" r="0" t="0"/>
          <a:stretch/>
        </p:blipFill>
        <p:spPr>
          <a:xfrm>
            <a:off x="868362" y="2411411"/>
            <a:ext cx="8275636" cy="4217986"/>
          </a:xfrm>
          <a:prstGeom prst="rect">
            <a:avLst/>
          </a:prstGeom>
          <a:noFill/>
          <a:ln>
            <a:noFill/>
          </a:ln>
        </p:spPr>
      </p:pic>
      <p:sp>
        <p:nvSpPr>
          <p:cNvPr id="108" name="Shape 108"/>
          <p:cNvSpPr txBox="1"/>
          <p:nvPr>
            <p:ph idx="4294967295" type="title"/>
          </p:nvPr>
        </p:nvSpPr>
        <p:spPr>
          <a:xfrm>
            <a:off x="3276600" y="1524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MONOPOLIST’S OUTPUT DECISION</a:t>
            </a:r>
          </a:p>
        </p:txBody>
      </p:sp>
      <p:sp>
        <p:nvSpPr>
          <p:cNvPr id="109" name="Shape 109"/>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7.1</a:t>
            </a:r>
          </a:p>
        </p:txBody>
      </p:sp>
      <p:cxnSp>
        <p:nvCxnSpPr>
          <p:cNvPr id="110" name="Shape 110"/>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11" name="Shape 111"/>
          <p:cNvSpPr txBox="1"/>
          <p:nvPr/>
        </p:nvSpPr>
        <p:spPr>
          <a:xfrm>
            <a:off x="914400" y="10668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Total Revenue and Marginal Revenue</a:t>
            </a:r>
          </a:p>
        </p:txBody>
      </p:sp>
      <p:pic>
        <p:nvPicPr>
          <p:cNvPr id="112" name="Shape 112"/>
          <p:cNvPicPr preferRelativeResize="0"/>
          <p:nvPr/>
        </p:nvPicPr>
        <p:blipFill rotWithShape="1">
          <a:blip r:embed="rId5">
            <a:alphaModFix/>
          </a:blip>
          <a:srcRect b="0" l="0" r="0" t="0"/>
          <a:stretch/>
        </p:blipFill>
        <p:spPr>
          <a:xfrm>
            <a:off x="868362" y="2411411"/>
            <a:ext cx="8275636" cy="4217986"/>
          </a:xfrm>
          <a:prstGeom prst="rect">
            <a:avLst/>
          </a:prstGeom>
          <a:noFill/>
          <a:ln>
            <a:noFill/>
          </a:ln>
        </p:spPr>
      </p:pic>
      <p:pic>
        <p:nvPicPr>
          <p:cNvPr id="113" name="Shape 113"/>
          <p:cNvPicPr preferRelativeResize="0"/>
          <p:nvPr/>
        </p:nvPicPr>
        <p:blipFill rotWithShape="1">
          <a:blip r:embed="rId6">
            <a:alphaModFix/>
          </a:blip>
          <a:srcRect b="0" l="0" r="0" t="0"/>
          <a:stretch/>
        </p:blipFill>
        <p:spPr>
          <a:xfrm>
            <a:off x="868362" y="2411411"/>
            <a:ext cx="8275636" cy="4217986"/>
          </a:xfrm>
          <a:prstGeom prst="rect">
            <a:avLst/>
          </a:prstGeom>
          <a:noFill/>
          <a:ln>
            <a:noFill/>
          </a:ln>
        </p:spPr>
      </p:pic>
      <p:pic>
        <p:nvPicPr>
          <p:cNvPr id="114" name="Shape 114"/>
          <p:cNvPicPr preferRelativeResize="0"/>
          <p:nvPr/>
        </p:nvPicPr>
        <p:blipFill rotWithShape="1">
          <a:blip r:embed="rId7">
            <a:alphaModFix/>
          </a:blip>
          <a:srcRect b="0" l="0" r="0" t="0"/>
          <a:stretch/>
        </p:blipFill>
        <p:spPr>
          <a:xfrm>
            <a:off x="868362" y="2411411"/>
            <a:ext cx="8275636" cy="4217986"/>
          </a:xfrm>
          <a:prstGeom prst="rect">
            <a:avLst/>
          </a:prstGeom>
          <a:noFill/>
          <a:ln>
            <a:noFill/>
          </a:ln>
        </p:spPr>
      </p:pic>
      <p:pic>
        <p:nvPicPr>
          <p:cNvPr id="115" name="Shape 115"/>
          <p:cNvPicPr preferRelativeResize="0"/>
          <p:nvPr/>
        </p:nvPicPr>
        <p:blipFill rotWithShape="1">
          <a:blip r:embed="rId8">
            <a:alphaModFix/>
          </a:blip>
          <a:srcRect b="0" l="0" r="0" t="0"/>
          <a:stretch/>
        </p:blipFill>
        <p:spPr>
          <a:xfrm>
            <a:off x="868362" y="2411411"/>
            <a:ext cx="8275636" cy="4217986"/>
          </a:xfrm>
          <a:prstGeom prst="rect">
            <a:avLst/>
          </a:prstGeom>
          <a:noFill/>
          <a:ln>
            <a:noFill/>
          </a:ln>
        </p:spPr>
      </p:pic>
      <p:pic>
        <p:nvPicPr>
          <p:cNvPr id="116" name="Shape 116"/>
          <p:cNvPicPr preferRelativeResize="0"/>
          <p:nvPr/>
        </p:nvPicPr>
        <p:blipFill rotWithShape="1">
          <a:blip r:embed="rId9">
            <a:alphaModFix/>
          </a:blip>
          <a:srcRect b="0" l="0" r="0" t="0"/>
          <a:stretch/>
        </p:blipFill>
        <p:spPr>
          <a:xfrm>
            <a:off x="868362" y="2411411"/>
            <a:ext cx="8275636" cy="4217986"/>
          </a:xfrm>
          <a:prstGeom prst="rect">
            <a:avLst/>
          </a:prstGeom>
          <a:noFill/>
          <a:ln>
            <a:noFill/>
          </a:ln>
        </p:spPr>
      </p:pic>
      <p:pic>
        <p:nvPicPr>
          <p:cNvPr id="117" name="Shape 117"/>
          <p:cNvPicPr preferRelativeResize="0"/>
          <p:nvPr/>
        </p:nvPicPr>
        <p:blipFill rotWithShape="1">
          <a:blip r:embed="rId10">
            <a:alphaModFix/>
          </a:blip>
          <a:srcRect b="0" l="0" r="0" t="0"/>
          <a:stretch/>
        </p:blipFill>
        <p:spPr>
          <a:xfrm>
            <a:off x="868362" y="2411411"/>
            <a:ext cx="8275636" cy="4217986"/>
          </a:xfrm>
          <a:prstGeom prst="rect">
            <a:avLst/>
          </a:prstGeom>
          <a:noFill/>
          <a:ln>
            <a:noFill/>
          </a:ln>
        </p:spPr>
      </p:pic>
      <p:pic>
        <p:nvPicPr>
          <p:cNvPr id="118" name="Shape 118"/>
          <p:cNvPicPr preferRelativeResize="0"/>
          <p:nvPr/>
        </p:nvPicPr>
        <p:blipFill rotWithShape="1">
          <a:blip r:embed="rId11">
            <a:alphaModFix/>
          </a:blip>
          <a:srcRect b="0" l="0" r="0" t="0"/>
          <a:stretch/>
        </p:blipFill>
        <p:spPr>
          <a:xfrm>
            <a:off x="868362" y="2411411"/>
            <a:ext cx="8275636" cy="4217986"/>
          </a:xfrm>
          <a:prstGeom prst="rect">
            <a:avLst/>
          </a:prstGeom>
          <a:noFill/>
          <a:ln>
            <a:noFill/>
          </a:ln>
        </p:spPr>
      </p:pic>
      <p:sp>
        <p:nvSpPr>
          <p:cNvPr id="119" name="Shape 119"/>
          <p:cNvSpPr txBox="1"/>
          <p:nvPr/>
        </p:nvSpPr>
        <p:spPr>
          <a:xfrm>
            <a:off x="3581400" y="1524000"/>
            <a:ext cx="5562600" cy="2263774"/>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FIGURE 7.1</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Demand Curve and the Marginal-Revenue Curve</a:t>
            </a:r>
          </a:p>
          <a:p>
            <a:pPr indent="0" lvl="0" marL="0" marR="0" rtl="0" algn="l">
              <a:lnSpc>
                <a:spcPct val="110000"/>
              </a:lnSpc>
              <a:spcBef>
                <a:spcPts val="40"/>
              </a:spcBef>
              <a:spcAft>
                <a:spcPts val="0"/>
              </a:spcAft>
              <a:buClr>
                <a:schemeClr val="dk1"/>
              </a:buClr>
              <a:buFont typeface="Times New Roman"/>
              <a:buNone/>
            </a:pPr>
            <a:r>
              <a:t/>
            </a:r>
            <a:endParaRPr b="1" i="0" sz="8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Marginal revenue equals the price for the first unit sold, but is less than the price for additional units sold. To sell an additional unit, the firm cuts the price and receives less revenue on the units that could have been sold at the higher price. </a:t>
            </a:r>
          </a:p>
          <a:p>
            <a:pPr indent="0" lvl="0" marL="0" marR="0" rtl="0" algn="l">
              <a:lnSpc>
                <a:spcPct val="110000"/>
              </a:lnSpc>
              <a:spcBef>
                <a:spcPts val="40"/>
              </a:spcBef>
              <a:spcAft>
                <a:spcPts val="0"/>
              </a:spcAft>
              <a:buClr>
                <a:schemeClr val="dk1"/>
              </a:buClr>
              <a:buFont typeface="Times New Roman"/>
              <a:buNone/>
            </a:pPr>
            <a:r>
              <a:t/>
            </a:r>
            <a:endParaRPr b="0" i="0" sz="8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marginal revenue is positive for the first four units, and negative for larger quantities.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3" name="Shape 123"/>
        <p:cNvGrpSpPr/>
        <p:nvPr/>
      </p:nvGrpSpPr>
      <p:grpSpPr>
        <a:xfrm>
          <a:off x="0" y="0"/>
          <a:ext cx="0" cy="0"/>
          <a:chOff x="0" y="0"/>
          <a:chExt cx="0" cy="0"/>
        </a:xfrm>
      </p:grpSpPr>
      <p:sp>
        <p:nvSpPr>
          <p:cNvPr id="124" name="Shape 124"/>
          <p:cNvSpPr txBox="1"/>
          <p:nvPr>
            <p:ph idx="4294967295"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MONOPOLIST’S OUTPUT DECISION (cont’d)</a:t>
            </a:r>
          </a:p>
        </p:txBody>
      </p:sp>
      <p:sp>
        <p:nvSpPr>
          <p:cNvPr id="125" name="Shape 12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7.1</a:t>
            </a:r>
          </a:p>
        </p:txBody>
      </p:sp>
      <p:cxnSp>
        <p:nvCxnSpPr>
          <p:cNvPr id="126" name="Shape 12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27" name="Shape 12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A Formula for Marginal Revenue</a:t>
            </a:r>
          </a:p>
        </p:txBody>
      </p:sp>
      <p:sp>
        <p:nvSpPr>
          <p:cNvPr id="128" name="Shape 128"/>
          <p:cNvSpPr txBox="1"/>
          <p:nvPr/>
        </p:nvSpPr>
        <p:spPr>
          <a:xfrm>
            <a:off x="914400" y="2209800"/>
            <a:ext cx="7348536" cy="366711"/>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a:ea typeface="Arial"/>
                <a:cs typeface="Arial"/>
                <a:sym typeface="Arial"/>
              </a:rPr>
              <a:t>marginal revenue = new price + (slope of demand curve × old quantity)</a:t>
            </a:r>
          </a:p>
        </p:txBody>
      </p:sp>
      <p:sp>
        <p:nvSpPr>
          <p:cNvPr id="129" name="Shape 129"/>
          <p:cNvSpPr txBox="1"/>
          <p:nvPr/>
        </p:nvSpPr>
        <p:spPr>
          <a:xfrm>
            <a:off x="1143000" y="2819400"/>
            <a:ext cx="6799261" cy="229234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first part of the formula is the good news, the money received for the extra unit sold.</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second part is the bad news from selling one more unit, the revenue lost by cutting the price for the original customers.</a:t>
            </a:r>
          </a:p>
          <a:p>
            <a:pPr indent="0" lvl="0" marL="0" marR="0" rtl="0" algn="l">
              <a:lnSpc>
                <a:spcPct val="100000"/>
              </a:lnSpc>
              <a:spcBef>
                <a:spcPts val="0"/>
              </a:spcBef>
              <a:spcAft>
                <a:spcPts val="0"/>
              </a:spcAft>
              <a:buClr>
                <a:schemeClr val="dk1"/>
              </a:buClr>
              <a:buFont typeface="Times New Roman"/>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The revenue change equals the price change required to sell one more unit—the slope of the demand curve, which is a negative number—times the number of original customers who get a price cut.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3" name="Shape 133"/>
        <p:cNvGrpSpPr/>
        <p:nvPr/>
      </p:nvGrpSpPr>
      <p:grpSpPr>
        <a:xfrm>
          <a:off x="0" y="0"/>
          <a:ext cx="0" cy="0"/>
          <a:chOff x="0" y="0"/>
          <a:chExt cx="0" cy="0"/>
        </a:xfrm>
      </p:grpSpPr>
      <p:sp>
        <p:nvSpPr>
          <p:cNvPr id="134" name="Shape 134"/>
          <p:cNvSpPr txBox="1"/>
          <p:nvPr>
            <p:ph idx="4294967295"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MONOPOLIST’S OUTPUT DECISION (cont’d)</a:t>
            </a:r>
          </a:p>
        </p:txBody>
      </p:sp>
      <p:sp>
        <p:nvSpPr>
          <p:cNvPr id="135" name="Shape 135"/>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7.1</a:t>
            </a:r>
          </a:p>
        </p:txBody>
      </p:sp>
      <p:cxnSp>
        <p:nvCxnSpPr>
          <p:cNvPr id="136" name="Shape 136"/>
          <p:cNvCxnSpPr/>
          <p:nvPr/>
        </p:nvCxnSpPr>
        <p:spPr>
          <a:xfrm>
            <a:off x="3200400" y="304800"/>
            <a:ext cx="0" cy="412749"/>
          </a:xfrm>
          <a:prstGeom prst="straightConnector1">
            <a:avLst/>
          </a:prstGeom>
          <a:noFill/>
          <a:ln cap="rnd" cmpd="sng" w="22225">
            <a:solidFill>
              <a:srgbClr val="FF0000"/>
            </a:solidFill>
            <a:prstDash val="solid"/>
            <a:miter/>
            <a:headEnd len="med" w="med" type="none"/>
            <a:tailEnd len="med" w="med" type="none"/>
          </a:ln>
        </p:spPr>
      </p:cxnSp>
      <p:sp>
        <p:nvSpPr>
          <p:cNvPr id="137" name="Shape 137"/>
          <p:cNvSpPr txBox="1"/>
          <p:nvPr/>
        </p:nvSpPr>
        <p:spPr>
          <a:xfrm>
            <a:off x="914400" y="12954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the Marginal Principle</a:t>
            </a:r>
          </a:p>
        </p:txBody>
      </p:sp>
      <p:sp>
        <p:nvSpPr>
          <p:cNvPr id="138" name="Shape 138"/>
          <p:cNvSpPr txBox="1"/>
          <p:nvPr/>
        </p:nvSpPr>
        <p:spPr>
          <a:xfrm>
            <a:off x="1676400" y="1828800"/>
            <a:ext cx="5732462" cy="58102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100000"/>
              <a:buFont typeface="Arial"/>
              <a:buChar char="•"/>
            </a:pPr>
            <a:r>
              <a:rPr b="0" i="0" lang="en-US" sz="1600" u="none" cap="none" strike="noStrike">
                <a:solidFill>
                  <a:schemeClr val="dk1"/>
                </a:solidFill>
                <a:latin typeface="Arial"/>
                <a:ea typeface="Arial"/>
                <a:cs typeface="Arial"/>
                <a:sym typeface="Arial"/>
              </a:rPr>
              <a:t>A monopolist can use the marginal principle to decide how much output to produce.</a:t>
            </a:r>
          </a:p>
        </p:txBody>
      </p:sp>
      <p:sp>
        <p:nvSpPr>
          <p:cNvPr id="139" name="Shape 139"/>
          <p:cNvSpPr txBox="1"/>
          <p:nvPr/>
        </p:nvSpPr>
        <p:spPr>
          <a:xfrm>
            <a:off x="3276600" y="3124200"/>
            <a:ext cx="4648199" cy="366711"/>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7263B1"/>
              </a:buClr>
              <a:buSzPct val="25000"/>
              <a:buFont typeface="Arial"/>
              <a:buNone/>
            </a:pPr>
            <a:r>
              <a:rPr b="1" i="0" lang="en-US" sz="1800" u="none" cap="none" strike="noStrike">
                <a:solidFill>
                  <a:srgbClr val="7263B1"/>
                </a:solidFill>
                <a:latin typeface="Arial"/>
                <a:ea typeface="Arial"/>
                <a:cs typeface="Arial"/>
                <a:sym typeface="Arial"/>
              </a:rPr>
              <a:t>M A R G I N A L   P R I N C I P L E</a:t>
            </a:r>
          </a:p>
        </p:txBody>
      </p:sp>
      <p:cxnSp>
        <p:nvCxnSpPr>
          <p:cNvPr id="140" name="Shape 140"/>
          <p:cNvCxnSpPr/>
          <p:nvPr/>
        </p:nvCxnSpPr>
        <p:spPr>
          <a:xfrm>
            <a:off x="8077200" y="3152775"/>
            <a:ext cx="0" cy="1219199"/>
          </a:xfrm>
          <a:prstGeom prst="straightConnector1">
            <a:avLst/>
          </a:prstGeom>
          <a:noFill/>
          <a:ln cap="rnd" cmpd="sng" w="12700">
            <a:solidFill>
              <a:schemeClr val="lt2"/>
            </a:solidFill>
            <a:prstDash val="solid"/>
            <a:miter/>
            <a:headEnd len="med" w="med" type="none"/>
            <a:tailEnd len="med" w="med" type="none"/>
          </a:ln>
        </p:spPr>
      </p:cxnSp>
      <p:sp>
        <p:nvSpPr>
          <p:cNvPr id="141" name="Shape 141"/>
          <p:cNvSpPr txBox="1"/>
          <p:nvPr/>
        </p:nvSpPr>
        <p:spPr>
          <a:xfrm>
            <a:off x="1219200" y="3417887"/>
            <a:ext cx="6781800" cy="1049337"/>
          </a:xfrm>
          <a:prstGeom prst="rect">
            <a:avLst/>
          </a:prstGeom>
          <a:noFill/>
          <a:ln>
            <a:noFill/>
          </a:ln>
        </p:spPr>
        <p:txBody>
          <a:bodyPr anchorCtr="0" anchor="t" bIns="45700" lIns="91425" rIns="91425" tIns="45700">
            <a:noAutofit/>
          </a:bodyPr>
          <a:lstStyle/>
          <a:p>
            <a:pPr indent="0" lvl="0" marL="0" marR="0" rtl="0" algn="r">
              <a:lnSpc>
                <a:spcPct val="150000"/>
              </a:lnSpc>
              <a:spcBef>
                <a:spcPts val="0"/>
              </a:spcBef>
              <a:spcAft>
                <a:spcPts val="0"/>
              </a:spcAft>
              <a:buClr>
                <a:srgbClr val="7F7F7F"/>
              </a:buClr>
              <a:buSzPct val="25000"/>
              <a:buFont typeface="Arial"/>
              <a:buNone/>
            </a:pPr>
            <a:r>
              <a:rPr b="1" i="0" lang="en-US" sz="1400" u="none" cap="none" strike="noStrike">
                <a:solidFill>
                  <a:srgbClr val="7F7F7F"/>
                </a:solidFill>
                <a:latin typeface="Arial"/>
                <a:ea typeface="Arial"/>
                <a:cs typeface="Arial"/>
                <a:sym typeface="Arial"/>
              </a:rPr>
              <a:t>Increase the level of an activity as long as its marginal benefit exceeds its marginal cost. Choose the level at which the marginal benefit equals the marginal cost.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5" name="Shape 145"/>
        <p:cNvGrpSpPr/>
        <p:nvPr/>
      </p:nvGrpSpPr>
      <p:grpSpPr>
        <a:xfrm>
          <a:off x="0" y="0"/>
          <a:ext cx="0" cy="0"/>
          <a:chOff x="0" y="0"/>
          <a:chExt cx="0" cy="0"/>
        </a:xfrm>
      </p:grpSpPr>
      <p:pic>
        <p:nvPicPr>
          <p:cNvPr id="146" name="Shape 146"/>
          <p:cNvPicPr preferRelativeResize="0"/>
          <p:nvPr/>
        </p:nvPicPr>
        <p:blipFill rotWithShape="1">
          <a:blip r:embed="rId3">
            <a:alphaModFix/>
          </a:blip>
          <a:srcRect b="0" l="0" r="0" t="0"/>
          <a:stretch/>
        </p:blipFill>
        <p:spPr>
          <a:xfrm>
            <a:off x="4079875" y="1600200"/>
            <a:ext cx="4835525" cy="5006975"/>
          </a:xfrm>
          <a:prstGeom prst="rect">
            <a:avLst/>
          </a:prstGeom>
          <a:noFill/>
          <a:ln>
            <a:noFill/>
          </a:ln>
        </p:spPr>
      </p:pic>
      <p:sp>
        <p:nvSpPr>
          <p:cNvPr id="147" name="Shape 147"/>
          <p:cNvSpPr txBox="1"/>
          <p:nvPr>
            <p:ph idx="4294967295" type="title"/>
          </p:nvPr>
        </p:nvSpPr>
        <p:spPr>
          <a:xfrm>
            <a:off x="3276600" y="304800"/>
            <a:ext cx="5867400" cy="609599"/>
          </a:xfrm>
          <a:prstGeom prst="rect">
            <a:avLst/>
          </a:prstGeom>
          <a:noFill/>
          <a:ln>
            <a:noFill/>
          </a:ln>
        </p:spPr>
        <p:txBody>
          <a:bodyPr anchorCtr="0" anchor="b" bIns="91425" lIns="91425" rIns="91425" tIns="45700">
            <a:noAutofit/>
          </a:bodyPr>
          <a:lstStyle/>
          <a:p>
            <a:pPr indent="0" lvl="0" marL="0" marR="0" rtl="0" algn="l">
              <a:lnSpc>
                <a:spcPct val="100000"/>
              </a:lnSpc>
              <a:spcBef>
                <a:spcPts val="0"/>
              </a:spcBef>
              <a:spcAft>
                <a:spcPts val="0"/>
              </a:spcAft>
              <a:buClr>
                <a:srgbClr val="FF0000"/>
              </a:buClr>
              <a:buSzPct val="25000"/>
              <a:buFont typeface="Arial"/>
              <a:buNone/>
            </a:pPr>
            <a:r>
              <a:rPr b="0" i="0" lang="en-US" sz="2200" u="none" cap="none" strike="noStrike">
                <a:solidFill>
                  <a:srgbClr val="FF0000"/>
                </a:solidFill>
                <a:latin typeface="Arial"/>
                <a:ea typeface="Arial"/>
                <a:cs typeface="Arial"/>
                <a:sym typeface="Arial"/>
              </a:rPr>
              <a:t>THE MONOPOLIST’S OUTPUT DECISION (cont’d)</a:t>
            </a:r>
          </a:p>
        </p:txBody>
      </p:sp>
      <p:sp>
        <p:nvSpPr>
          <p:cNvPr id="148" name="Shape 148"/>
          <p:cNvSpPr txBox="1"/>
          <p:nvPr/>
        </p:nvSpPr>
        <p:spPr>
          <a:xfrm>
            <a:off x="2063750" y="104775"/>
            <a:ext cx="882649" cy="762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FF0000"/>
              </a:buClr>
              <a:buSzPct val="25000"/>
              <a:buFont typeface="Times New Roman"/>
              <a:buNone/>
            </a:pPr>
            <a:r>
              <a:rPr b="0" i="0" lang="en-US" sz="4400" u="none" cap="none" strike="noStrike">
                <a:solidFill>
                  <a:srgbClr val="FF0000"/>
                </a:solidFill>
                <a:latin typeface="Times New Roman"/>
                <a:ea typeface="Times New Roman"/>
                <a:cs typeface="Times New Roman"/>
                <a:sym typeface="Times New Roman"/>
              </a:rPr>
              <a:t>7.1</a:t>
            </a:r>
          </a:p>
        </p:txBody>
      </p:sp>
      <p:cxnSp>
        <p:nvCxnSpPr>
          <p:cNvPr id="149" name="Shape 149"/>
          <p:cNvCxnSpPr/>
          <p:nvPr/>
        </p:nvCxnSpPr>
        <p:spPr>
          <a:xfrm>
            <a:off x="3200400" y="304800"/>
            <a:ext cx="0" cy="381000"/>
          </a:xfrm>
          <a:prstGeom prst="straightConnector1">
            <a:avLst/>
          </a:prstGeom>
          <a:noFill/>
          <a:ln cap="rnd" cmpd="sng" w="22225">
            <a:solidFill>
              <a:srgbClr val="FF0000"/>
            </a:solidFill>
            <a:prstDash val="solid"/>
            <a:miter/>
            <a:headEnd len="med" w="med" type="none"/>
            <a:tailEnd len="med" w="med" type="none"/>
          </a:ln>
        </p:spPr>
      </p:cxnSp>
      <p:sp>
        <p:nvSpPr>
          <p:cNvPr id="150" name="Shape 150"/>
          <p:cNvSpPr txBox="1"/>
          <p:nvPr/>
        </p:nvSpPr>
        <p:spPr>
          <a:xfrm>
            <a:off x="914400" y="1143000"/>
            <a:ext cx="7543800" cy="5333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2164A2"/>
              </a:buClr>
              <a:buSzPct val="25000"/>
              <a:buFont typeface="Arial"/>
              <a:buNone/>
            </a:pPr>
            <a:r>
              <a:rPr b="0" i="0" lang="en-US" sz="2000" u="none" cap="none" strike="noStrike">
                <a:solidFill>
                  <a:srgbClr val="2164A2"/>
                </a:solidFill>
                <a:latin typeface="Arial"/>
                <a:ea typeface="Arial"/>
                <a:cs typeface="Arial"/>
                <a:sym typeface="Arial"/>
              </a:rPr>
              <a:t>Using the Marginal Principle</a:t>
            </a:r>
          </a:p>
        </p:txBody>
      </p:sp>
      <p:sp>
        <p:nvSpPr>
          <p:cNvPr id="151" name="Shape 151"/>
          <p:cNvSpPr txBox="1"/>
          <p:nvPr/>
        </p:nvSpPr>
        <p:spPr>
          <a:xfrm>
            <a:off x="228600" y="1676400"/>
            <a:ext cx="4190999" cy="3681411"/>
          </a:xfrm>
          <a:prstGeom prst="rect">
            <a:avLst/>
          </a:prstGeom>
          <a:noFill/>
          <a:ln>
            <a:noFill/>
          </a:ln>
        </p:spPr>
        <p:txBody>
          <a:bodyPr anchorCtr="0" anchor="t" bIns="45700" lIns="91425" rIns="91425" tIns="45700">
            <a:noAutofit/>
          </a:bodyPr>
          <a:lstStyle/>
          <a:p>
            <a:pPr indent="0" lvl="0" marL="0" marR="0" rtl="0" algn="l">
              <a:lnSpc>
                <a:spcPct val="110000"/>
              </a:lnSpc>
              <a:spcBef>
                <a:spcPts val="0"/>
              </a:spcBef>
              <a:spcAft>
                <a:spcPts val="0"/>
              </a:spcAft>
              <a:buClr>
                <a:schemeClr val="dk1"/>
              </a:buClr>
              <a:buSzPct val="100000"/>
              <a:buFont typeface="Arial"/>
              <a:buChar char=""/>
            </a:pPr>
            <a:r>
              <a:rPr b="1" i="0" lang="en-US" sz="1400" u="none" cap="none" strike="noStrike">
                <a:solidFill>
                  <a:schemeClr val="dk1"/>
                </a:solidFill>
                <a:latin typeface="Arial"/>
                <a:ea typeface="Arial"/>
                <a:cs typeface="Arial"/>
                <a:sym typeface="Arial"/>
              </a:rPr>
              <a:t> FIGURE 7.2</a:t>
            </a:r>
            <a:br>
              <a:rPr b="1" i="0" lang="en-US" sz="1400" u="none" cap="none" strike="noStrike">
                <a:solidFill>
                  <a:schemeClr val="dk1"/>
                </a:solidFill>
                <a:latin typeface="Arial"/>
                <a:ea typeface="Arial"/>
                <a:cs typeface="Arial"/>
                <a:sym typeface="Arial"/>
              </a:rPr>
            </a:br>
            <a:r>
              <a:rPr b="1" i="0" lang="en-US" sz="1400" u="none" cap="none" strike="noStrike">
                <a:solidFill>
                  <a:schemeClr val="lt2"/>
                </a:solidFill>
                <a:latin typeface="Arial"/>
                <a:ea typeface="Arial"/>
                <a:cs typeface="Arial"/>
                <a:sym typeface="Arial"/>
              </a:rPr>
              <a:t>The Monopolist Picks a Quantity and a Price</a:t>
            </a:r>
          </a:p>
          <a:p>
            <a:pPr indent="0" lvl="0" marL="0" marR="0" rtl="0" algn="l">
              <a:lnSpc>
                <a:spcPct val="110000"/>
              </a:lnSpc>
              <a:spcBef>
                <a:spcPts val="70"/>
              </a:spcBef>
              <a:spcAft>
                <a:spcPts val="0"/>
              </a:spcAft>
              <a:buClr>
                <a:schemeClr val="dk1"/>
              </a:buClr>
              <a:buFont typeface="Times New Roman"/>
              <a:buNone/>
            </a:pPr>
            <a:r>
              <a:t/>
            </a:r>
            <a:endParaRPr b="1" i="0" sz="1400" u="none" cap="none" strike="noStrike">
              <a:solidFill>
                <a:schemeClr val="lt2"/>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To maximize profit, the monopolist picks point </a:t>
            </a:r>
            <a:r>
              <a:rPr b="0" i="1" lang="en-US" sz="1400" u="none" cap="none" strike="noStrike">
                <a:solidFill>
                  <a:schemeClr val="dk1"/>
                </a:solidFill>
                <a:latin typeface="Arial"/>
                <a:ea typeface="Arial"/>
                <a:cs typeface="Arial"/>
                <a:sym typeface="Arial"/>
              </a:rPr>
              <a:t>a</a:t>
            </a:r>
            <a:r>
              <a:rPr b="0" i="0" lang="en-US" sz="1400" u="none" cap="none" strike="noStrike">
                <a:solidFill>
                  <a:schemeClr val="dk1"/>
                </a:solidFill>
                <a:latin typeface="Arial"/>
                <a:ea typeface="Arial"/>
                <a:cs typeface="Arial"/>
                <a:sym typeface="Arial"/>
              </a:rPr>
              <a:t>, where marginal revenue equals marginal cost.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monopolist produces 900 doses per hour at a price of $15 (point </a:t>
            </a:r>
            <a:r>
              <a:rPr b="0" i="1" lang="en-US" sz="1400" u="none" cap="none" strike="noStrike">
                <a:solidFill>
                  <a:schemeClr val="dk1"/>
                </a:solidFill>
                <a:latin typeface="Arial"/>
                <a:ea typeface="Arial"/>
                <a:cs typeface="Arial"/>
                <a:sym typeface="Arial"/>
              </a:rPr>
              <a:t>b</a:t>
            </a:r>
            <a:r>
              <a:rPr b="0" i="0" lang="en-US" sz="1400" u="none" cap="none" strike="noStrike">
                <a:solidFill>
                  <a:schemeClr val="dk1"/>
                </a:solidFill>
                <a:latin typeface="Arial"/>
                <a:ea typeface="Arial"/>
                <a:cs typeface="Arial"/>
                <a:sym typeface="Arial"/>
              </a:rPr>
              <a:t>).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average cost is $8 (point </a:t>
            </a:r>
            <a:r>
              <a:rPr b="0" i="1" lang="en-US" sz="1400" u="none" cap="none" strike="noStrike">
                <a:solidFill>
                  <a:schemeClr val="dk1"/>
                </a:solidFill>
                <a:latin typeface="Arial"/>
                <a:ea typeface="Arial"/>
                <a:cs typeface="Arial"/>
                <a:sym typeface="Arial"/>
              </a:rPr>
              <a:t>c</a:t>
            </a:r>
            <a:r>
              <a:rPr b="0" i="0" lang="en-US" sz="1400" u="none" cap="none" strike="noStrike">
                <a:solidFill>
                  <a:schemeClr val="dk1"/>
                </a:solidFill>
                <a:latin typeface="Arial"/>
                <a:ea typeface="Arial"/>
                <a:cs typeface="Arial"/>
                <a:sym typeface="Arial"/>
              </a:rPr>
              <a:t>), so the profit per dose is $7 (equal to the $15 price minus the $8 average cost) and the total profit is $6,300 (equal to $7 per dose times 900 doses). </a:t>
            </a:r>
          </a:p>
          <a:p>
            <a:pPr indent="0" lvl="0" marL="0" marR="0" rtl="0" algn="l">
              <a:lnSpc>
                <a:spcPct val="110000"/>
              </a:lnSpc>
              <a:spcBef>
                <a:spcPts val="70"/>
              </a:spcBef>
              <a:spcAft>
                <a:spcPts val="0"/>
              </a:spcAft>
              <a:buClr>
                <a:schemeClr val="dk1"/>
              </a:buClr>
              <a:buFont typeface="Times New Roman"/>
              <a:buNone/>
            </a:pPr>
            <a:r>
              <a:t/>
            </a:r>
            <a:endParaRPr b="0" i="0" sz="1400" u="none" cap="none" strike="noStrike">
              <a:solidFill>
                <a:schemeClr val="dk1"/>
              </a:solidFill>
              <a:latin typeface="Arial"/>
              <a:ea typeface="Arial"/>
              <a:cs typeface="Arial"/>
              <a:sym typeface="Arial"/>
            </a:endParaRPr>
          </a:p>
          <a:p>
            <a:pPr indent="0" lvl="0" marL="0" marR="0" rtl="0" algn="l">
              <a:lnSpc>
                <a:spcPct val="110000"/>
              </a:lnSpc>
              <a:spcBef>
                <a:spcPts val="70"/>
              </a:spcBef>
              <a:spcAft>
                <a:spcPts val="0"/>
              </a:spcAft>
              <a:buClr>
                <a:schemeClr val="dk1"/>
              </a:buClr>
              <a:buSzPct val="25000"/>
              <a:buFont typeface="Arial"/>
              <a:buNone/>
            </a:pPr>
            <a:r>
              <a:rPr b="0" i="0" lang="en-US" sz="1400" u="none" cap="none" strike="noStrike">
                <a:solidFill>
                  <a:schemeClr val="dk1"/>
                </a:solidFill>
                <a:latin typeface="Arial"/>
                <a:ea typeface="Arial"/>
                <a:cs typeface="Arial"/>
                <a:sym typeface="Arial"/>
              </a:rPr>
              <a:t>The profit is shown by the shaded rectangle. </a:t>
            </a:r>
          </a:p>
        </p:txBody>
      </p:sp>
      <p:pic>
        <p:nvPicPr>
          <p:cNvPr id="152" name="Shape 152"/>
          <p:cNvPicPr preferRelativeResize="0"/>
          <p:nvPr/>
        </p:nvPicPr>
        <p:blipFill rotWithShape="1">
          <a:blip r:embed="rId4">
            <a:alphaModFix/>
          </a:blip>
          <a:srcRect b="0" l="0" r="0" t="0"/>
          <a:stretch/>
        </p:blipFill>
        <p:spPr>
          <a:xfrm>
            <a:off x="4079875" y="1600200"/>
            <a:ext cx="4835525" cy="5006975"/>
          </a:xfrm>
          <a:prstGeom prst="rect">
            <a:avLst/>
          </a:prstGeom>
          <a:noFill/>
          <a:ln>
            <a:noFill/>
          </a:ln>
        </p:spPr>
      </p:pic>
      <p:pic>
        <p:nvPicPr>
          <p:cNvPr id="153" name="Shape 153"/>
          <p:cNvPicPr preferRelativeResize="0"/>
          <p:nvPr/>
        </p:nvPicPr>
        <p:blipFill rotWithShape="1">
          <a:blip r:embed="rId5">
            <a:alphaModFix/>
          </a:blip>
          <a:srcRect b="0" l="0" r="0" t="0"/>
          <a:stretch/>
        </p:blipFill>
        <p:spPr>
          <a:xfrm>
            <a:off x="4079875" y="1600200"/>
            <a:ext cx="4835525" cy="5006975"/>
          </a:xfrm>
          <a:prstGeom prst="rect">
            <a:avLst/>
          </a:prstGeom>
          <a:noFill/>
          <a:ln>
            <a:noFill/>
          </a:ln>
        </p:spPr>
      </p:pic>
      <p:pic>
        <p:nvPicPr>
          <p:cNvPr id="154" name="Shape 154"/>
          <p:cNvPicPr preferRelativeResize="0"/>
          <p:nvPr/>
        </p:nvPicPr>
        <p:blipFill rotWithShape="1">
          <a:blip r:embed="rId6">
            <a:alphaModFix/>
          </a:blip>
          <a:srcRect b="0" l="0" r="0" t="0"/>
          <a:stretch/>
        </p:blipFill>
        <p:spPr>
          <a:xfrm>
            <a:off x="4079875" y="1600200"/>
            <a:ext cx="4835525" cy="5006975"/>
          </a:xfrm>
          <a:prstGeom prst="rect">
            <a:avLst/>
          </a:prstGeom>
          <a:noFill/>
          <a:ln>
            <a:noFill/>
          </a:ln>
        </p:spPr>
      </p:pic>
      <p:pic>
        <p:nvPicPr>
          <p:cNvPr id="155" name="Shape 155"/>
          <p:cNvPicPr preferRelativeResize="0"/>
          <p:nvPr/>
        </p:nvPicPr>
        <p:blipFill rotWithShape="1">
          <a:blip r:embed="rId7">
            <a:alphaModFix/>
          </a:blip>
          <a:srcRect b="0" l="0" r="0" t="0"/>
          <a:stretch/>
        </p:blipFill>
        <p:spPr>
          <a:xfrm>
            <a:off x="4079875" y="1600200"/>
            <a:ext cx="4835525" cy="5006975"/>
          </a:xfrm>
          <a:prstGeom prst="rect">
            <a:avLst/>
          </a:prstGeom>
          <a:noFill/>
          <a:ln>
            <a:noFill/>
          </a:ln>
        </p:spPr>
      </p:pic>
      <p:pic>
        <p:nvPicPr>
          <p:cNvPr id="156" name="Shape 156"/>
          <p:cNvPicPr preferRelativeResize="0"/>
          <p:nvPr/>
        </p:nvPicPr>
        <p:blipFill rotWithShape="1">
          <a:blip r:embed="rId8">
            <a:alphaModFix/>
          </a:blip>
          <a:srcRect b="0" l="0" r="0" t="0"/>
          <a:stretch/>
        </p:blipFill>
        <p:spPr>
          <a:xfrm>
            <a:off x="4079875" y="1600200"/>
            <a:ext cx="4835525" cy="5006975"/>
          </a:xfrm>
          <a:prstGeom prst="rect">
            <a:avLst/>
          </a:prstGeom>
          <a:noFill/>
          <a:ln>
            <a:noFill/>
          </a:ln>
        </p:spPr>
      </p:pic>
      <p:pic>
        <p:nvPicPr>
          <p:cNvPr id="157" name="Shape 157"/>
          <p:cNvPicPr preferRelativeResize="0"/>
          <p:nvPr/>
        </p:nvPicPr>
        <p:blipFill rotWithShape="1">
          <a:blip r:embed="rId9">
            <a:alphaModFix/>
          </a:blip>
          <a:srcRect b="0" l="0" r="0" t="0"/>
          <a:stretch/>
        </p:blipFill>
        <p:spPr>
          <a:xfrm>
            <a:off x="4079875" y="1600200"/>
            <a:ext cx="4835525" cy="50069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plate.potx">
  <a:themeElements>
    <a:clrScheme name="template.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