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73"/>
  </p:notesMasterIdLst>
  <p:handoutMasterIdLst>
    <p:handoutMasterId r:id="rId74"/>
  </p:handoutMasterIdLst>
  <p:sldIdLst>
    <p:sldId id="298" r:id="rId2"/>
    <p:sldId id="269" r:id="rId3"/>
    <p:sldId id="660" r:id="rId4"/>
    <p:sldId id="714" r:id="rId5"/>
    <p:sldId id="716" r:id="rId6"/>
    <p:sldId id="738" r:id="rId7"/>
    <p:sldId id="732" r:id="rId8"/>
    <p:sldId id="718" r:id="rId9"/>
    <p:sldId id="721" r:id="rId10"/>
    <p:sldId id="723" r:id="rId11"/>
    <p:sldId id="724" r:id="rId12"/>
    <p:sldId id="727" r:id="rId13"/>
    <p:sldId id="789" r:id="rId14"/>
    <p:sldId id="787" r:id="rId15"/>
    <p:sldId id="728" r:id="rId16"/>
    <p:sldId id="729" r:id="rId17"/>
    <p:sldId id="790" r:id="rId18"/>
    <p:sldId id="791" r:id="rId19"/>
    <p:sldId id="739" r:id="rId20"/>
    <p:sldId id="740" r:id="rId21"/>
    <p:sldId id="741" r:id="rId22"/>
    <p:sldId id="792" r:id="rId23"/>
    <p:sldId id="730" r:id="rId24"/>
    <p:sldId id="744" r:id="rId25"/>
    <p:sldId id="747" r:id="rId26"/>
    <p:sldId id="798" r:id="rId27"/>
    <p:sldId id="799" r:id="rId28"/>
    <p:sldId id="735" r:id="rId29"/>
    <p:sldId id="746" r:id="rId30"/>
    <p:sldId id="737" r:id="rId31"/>
    <p:sldId id="745" r:id="rId32"/>
    <p:sldId id="805" r:id="rId33"/>
    <p:sldId id="770" r:id="rId34"/>
    <p:sldId id="778" r:id="rId35"/>
    <p:sldId id="780" r:id="rId36"/>
    <p:sldId id="753" r:id="rId37"/>
    <p:sldId id="764" r:id="rId38"/>
    <p:sldId id="754" r:id="rId39"/>
    <p:sldId id="755" r:id="rId40"/>
    <p:sldId id="756" r:id="rId41"/>
    <p:sldId id="782" r:id="rId42"/>
    <p:sldId id="776" r:id="rId43"/>
    <p:sldId id="783" r:id="rId44"/>
    <p:sldId id="784" r:id="rId45"/>
    <p:sldId id="757" r:id="rId46"/>
    <p:sldId id="759" r:id="rId47"/>
    <p:sldId id="794" r:id="rId48"/>
    <p:sldId id="761" r:id="rId49"/>
    <p:sldId id="762" r:id="rId50"/>
    <p:sldId id="772" r:id="rId51"/>
    <p:sldId id="771" r:id="rId52"/>
    <p:sldId id="763" r:id="rId53"/>
    <p:sldId id="748" r:id="rId54"/>
    <p:sldId id="769" r:id="rId55"/>
    <p:sldId id="773" r:id="rId56"/>
    <p:sldId id="800" r:id="rId57"/>
    <p:sldId id="801" r:id="rId58"/>
    <p:sldId id="775" r:id="rId59"/>
    <p:sldId id="749" r:id="rId60"/>
    <p:sldId id="802" r:id="rId61"/>
    <p:sldId id="774" r:id="rId62"/>
    <p:sldId id="803" r:id="rId63"/>
    <p:sldId id="751" r:id="rId64"/>
    <p:sldId id="804" r:id="rId65"/>
    <p:sldId id="765" r:id="rId66"/>
    <p:sldId id="767" r:id="rId67"/>
    <p:sldId id="766" r:id="rId68"/>
    <p:sldId id="806" r:id="rId69"/>
    <p:sldId id="795" r:id="rId70"/>
    <p:sldId id="797" r:id="rId71"/>
    <p:sldId id="796" r:id="rId72"/>
  </p:sldIdLst>
  <p:sldSz cx="11430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4" id="{687F482B-68D7-4247-A3A4-8D4B91F2DA4D}">
          <p14:sldIdLst>
            <p14:sldId id="298"/>
            <p14:sldId id="269"/>
          </p14:sldIdLst>
        </p14:section>
        <p14:section name="lecture 8" id="{0E1FE873-FD7E-408B-AF21-8D5167D430A0}">
          <p14:sldIdLst>
            <p14:sldId id="660"/>
            <p14:sldId id="714"/>
            <p14:sldId id="716"/>
            <p14:sldId id="738"/>
            <p14:sldId id="732"/>
            <p14:sldId id="718"/>
            <p14:sldId id="721"/>
            <p14:sldId id="723"/>
            <p14:sldId id="724"/>
            <p14:sldId id="727"/>
            <p14:sldId id="789"/>
            <p14:sldId id="787"/>
            <p14:sldId id="728"/>
            <p14:sldId id="729"/>
            <p14:sldId id="790"/>
            <p14:sldId id="791"/>
            <p14:sldId id="739"/>
            <p14:sldId id="740"/>
            <p14:sldId id="741"/>
            <p14:sldId id="792"/>
            <p14:sldId id="730"/>
            <p14:sldId id="744"/>
            <p14:sldId id="747"/>
            <p14:sldId id="798"/>
            <p14:sldId id="799"/>
            <p14:sldId id="735"/>
            <p14:sldId id="746"/>
            <p14:sldId id="737"/>
            <p14:sldId id="745"/>
            <p14:sldId id="805"/>
          </p14:sldIdLst>
        </p14:section>
        <p14:section name="Untitled Section" id="{9CC7A11F-7AB9-4733-947D-348172FCA8B5}">
          <p14:sldIdLst>
            <p14:sldId id="770"/>
            <p14:sldId id="778"/>
            <p14:sldId id="780"/>
            <p14:sldId id="753"/>
            <p14:sldId id="764"/>
            <p14:sldId id="754"/>
            <p14:sldId id="755"/>
            <p14:sldId id="756"/>
            <p14:sldId id="782"/>
            <p14:sldId id="776"/>
            <p14:sldId id="783"/>
            <p14:sldId id="784"/>
            <p14:sldId id="757"/>
            <p14:sldId id="759"/>
            <p14:sldId id="794"/>
            <p14:sldId id="761"/>
            <p14:sldId id="762"/>
            <p14:sldId id="772"/>
            <p14:sldId id="771"/>
            <p14:sldId id="763"/>
            <p14:sldId id="748"/>
            <p14:sldId id="769"/>
            <p14:sldId id="773"/>
            <p14:sldId id="800"/>
            <p14:sldId id="801"/>
            <p14:sldId id="775"/>
            <p14:sldId id="749"/>
            <p14:sldId id="802"/>
            <p14:sldId id="774"/>
            <p14:sldId id="803"/>
            <p14:sldId id="751"/>
            <p14:sldId id="804"/>
            <p14:sldId id="765"/>
            <p14:sldId id="767"/>
            <p14:sldId id="766"/>
            <p14:sldId id="806"/>
          </p14:sldIdLst>
        </p14:section>
        <p14:section name="Untitled Section" id="{1737D9A5-9F62-4473-8755-4D32CE0E8941}">
          <p14:sldIdLst>
            <p14:sldId id="795"/>
            <p14:sldId id="797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18939"/>
    <a:srgbClr val="FF0000"/>
    <a:srgbClr val="FFFFE5"/>
    <a:srgbClr val="66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9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E8152-45B6-4653-B430-5EEDDED763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65839C3-599B-494E-9254-0C775C2DC435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b="1" dirty="0" smtClean="0"/>
            <a:t>A system at equilibrium can be altered by changes in:</a:t>
          </a:r>
          <a:endParaRPr lang="en-US" sz="2200" b="1" dirty="0"/>
        </a:p>
      </dgm:t>
    </dgm:pt>
    <dgm:pt modelId="{29A8DD85-0548-44F5-A73B-EB1B11199424}" type="parTrans" cxnId="{8337AD16-6AA4-442C-82C2-FB70E8577C51}">
      <dgm:prSet/>
      <dgm:spPr/>
      <dgm:t>
        <a:bodyPr/>
        <a:lstStyle/>
        <a:p>
          <a:endParaRPr lang="en-US" sz="2200"/>
        </a:p>
      </dgm:t>
    </dgm:pt>
    <dgm:pt modelId="{4AAF2C3E-87FA-47AE-9400-C8ECA57B0A7C}" type="sibTrans" cxnId="{8337AD16-6AA4-442C-82C2-FB70E8577C51}">
      <dgm:prSet/>
      <dgm:spPr/>
      <dgm:t>
        <a:bodyPr/>
        <a:lstStyle/>
        <a:p>
          <a:endParaRPr lang="en-US" sz="2200"/>
        </a:p>
      </dgm:t>
    </dgm:pt>
    <dgm:pt modelId="{C7D05E60-E521-4F97-9806-C6806EBBC05F}">
      <dgm:prSet custT="1"/>
      <dgm:spPr/>
      <dgm:t>
        <a:bodyPr/>
        <a:lstStyle/>
        <a:p>
          <a:pPr rtl="0"/>
          <a:r>
            <a:rPr lang="en-US" sz="2200" smtClean="0"/>
            <a:t>temperature</a:t>
          </a:r>
          <a:endParaRPr lang="en-US" sz="2200"/>
        </a:p>
      </dgm:t>
    </dgm:pt>
    <dgm:pt modelId="{5C1A93DC-0232-4C76-913E-862C55A38B58}" type="parTrans" cxnId="{0C993C4B-2DC2-42DB-A879-C97C8A4DE98A}">
      <dgm:prSet/>
      <dgm:spPr/>
      <dgm:t>
        <a:bodyPr/>
        <a:lstStyle/>
        <a:p>
          <a:endParaRPr lang="en-US" sz="2200"/>
        </a:p>
      </dgm:t>
    </dgm:pt>
    <dgm:pt modelId="{6BB40272-1A22-4546-9150-1CCBC90736D7}" type="sibTrans" cxnId="{0C993C4B-2DC2-42DB-A879-C97C8A4DE98A}">
      <dgm:prSet/>
      <dgm:spPr/>
      <dgm:t>
        <a:bodyPr/>
        <a:lstStyle/>
        <a:p>
          <a:endParaRPr lang="en-US" sz="2200"/>
        </a:p>
      </dgm:t>
    </dgm:pt>
    <dgm:pt modelId="{82C45772-8910-4BDB-8B3F-CB4799CE5731}">
      <dgm:prSet custT="1"/>
      <dgm:spPr/>
      <dgm:t>
        <a:bodyPr/>
        <a:lstStyle/>
        <a:p>
          <a:pPr rtl="0"/>
          <a:r>
            <a:rPr lang="en-US" sz="2200" dirty="0" smtClean="0"/>
            <a:t>concentration (M)</a:t>
          </a:r>
          <a:endParaRPr lang="en-US" sz="2200" dirty="0"/>
        </a:p>
      </dgm:t>
    </dgm:pt>
    <dgm:pt modelId="{F7210474-4B39-4E5B-8968-A569D87B6C80}" type="parTrans" cxnId="{3005C41F-8850-4A06-9928-B998432850F1}">
      <dgm:prSet/>
      <dgm:spPr/>
      <dgm:t>
        <a:bodyPr/>
        <a:lstStyle/>
        <a:p>
          <a:endParaRPr lang="en-US" sz="2200"/>
        </a:p>
      </dgm:t>
    </dgm:pt>
    <dgm:pt modelId="{DE2D0913-003D-4173-9AD3-CED638154715}" type="sibTrans" cxnId="{3005C41F-8850-4A06-9928-B998432850F1}">
      <dgm:prSet/>
      <dgm:spPr/>
      <dgm:t>
        <a:bodyPr/>
        <a:lstStyle/>
        <a:p>
          <a:endParaRPr lang="en-US" sz="2200"/>
        </a:p>
      </dgm:t>
    </dgm:pt>
    <dgm:pt modelId="{3715E4F2-E3FA-43EE-BA35-A9A0735F5C8E}">
      <dgm:prSet custT="1"/>
      <dgm:spPr/>
      <dgm:t>
        <a:bodyPr/>
        <a:lstStyle/>
        <a:p>
          <a:pPr rtl="0"/>
          <a:r>
            <a:rPr lang="en-US" sz="2200" dirty="0" smtClean="0"/>
            <a:t>Volume (or pressure)</a:t>
          </a:r>
          <a:endParaRPr lang="en-US" sz="2200" dirty="0"/>
        </a:p>
      </dgm:t>
    </dgm:pt>
    <dgm:pt modelId="{4B598DB4-9FB8-42EB-8A99-C29BDCCA56DD}" type="parTrans" cxnId="{20334CFF-849E-421E-AF30-FF5A1768B733}">
      <dgm:prSet/>
      <dgm:spPr/>
      <dgm:t>
        <a:bodyPr/>
        <a:lstStyle/>
        <a:p>
          <a:endParaRPr lang="en-US" sz="2200"/>
        </a:p>
      </dgm:t>
    </dgm:pt>
    <dgm:pt modelId="{5F0D70D4-378E-4177-B4C7-DACC3084C47E}" type="sibTrans" cxnId="{20334CFF-849E-421E-AF30-FF5A1768B733}">
      <dgm:prSet/>
      <dgm:spPr/>
      <dgm:t>
        <a:bodyPr/>
        <a:lstStyle/>
        <a:p>
          <a:endParaRPr lang="en-US" sz="2200"/>
        </a:p>
      </dgm:t>
    </dgm:pt>
    <dgm:pt modelId="{64BE2CD8-FF1C-4CA5-94AB-EFFE2995C6AA}" type="pres">
      <dgm:prSet presAssocID="{80AE8152-45B6-4653-B430-5EEDDED76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79BEF7-0CE5-4F50-9B6C-F7F45AFD060F}" type="pres">
      <dgm:prSet presAssocID="{D65839C3-599B-494E-9254-0C775C2DC435}" presName="hierRoot1" presStyleCnt="0">
        <dgm:presLayoutVars>
          <dgm:hierBranch val="init"/>
        </dgm:presLayoutVars>
      </dgm:prSet>
      <dgm:spPr/>
    </dgm:pt>
    <dgm:pt modelId="{C3CBEBD0-3737-4980-ADE8-D91954859563}" type="pres">
      <dgm:prSet presAssocID="{D65839C3-599B-494E-9254-0C775C2DC435}" presName="rootComposite1" presStyleCnt="0"/>
      <dgm:spPr/>
    </dgm:pt>
    <dgm:pt modelId="{1C14478F-6B68-44B0-9F88-0AB158303100}" type="pres">
      <dgm:prSet presAssocID="{D65839C3-599B-494E-9254-0C775C2DC435}" presName="rootText1" presStyleLbl="node0" presStyleIdx="0" presStyleCnt="1" custScaleX="398273" custLinFactNeighborX="182" custLinFactNeighborY="-14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2371E-9A54-4FEB-99BC-177171EFAD45}" type="pres">
      <dgm:prSet presAssocID="{D65839C3-599B-494E-9254-0C775C2DC43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D4A50D-07D0-48B7-9F1B-8651F6CA4157}" type="pres">
      <dgm:prSet presAssocID="{D65839C3-599B-494E-9254-0C775C2DC435}" presName="hierChild2" presStyleCnt="0"/>
      <dgm:spPr/>
    </dgm:pt>
    <dgm:pt modelId="{F7D4EC74-95EB-4964-8CAB-738528A822F4}" type="pres">
      <dgm:prSet presAssocID="{5C1A93DC-0232-4C76-913E-862C55A38B5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F8CB2D6-B619-4524-9F38-12B9AC747F3D}" type="pres">
      <dgm:prSet presAssocID="{C7D05E60-E521-4F97-9806-C6806EBBC05F}" presName="hierRoot2" presStyleCnt="0">
        <dgm:presLayoutVars>
          <dgm:hierBranch val="init"/>
        </dgm:presLayoutVars>
      </dgm:prSet>
      <dgm:spPr/>
    </dgm:pt>
    <dgm:pt modelId="{46D54650-8330-40BE-8A33-096C4D7045A2}" type="pres">
      <dgm:prSet presAssocID="{C7D05E60-E521-4F97-9806-C6806EBBC05F}" presName="rootComposite" presStyleCnt="0"/>
      <dgm:spPr/>
    </dgm:pt>
    <dgm:pt modelId="{490CD9FF-FB88-4BD4-89D5-7EC5A887C064}" type="pres">
      <dgm:prSet presAssocID="{C7D05E60-E521-4F97-9806-C6806EBBC05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512D20-EAE7-484A-86DB-0B1527957F14}" type="pres">
      <dgm:prSet presAssocID="{C7D05E60-E521-4F97-9806-C6806EBBC05F}" presName="rootConnector" presStyleLbl="node2" presStyleIdx="0" presStyleCnt="3"/>
      <dgm:spPr/>
      <dgm:t>
        <a:bodyPr/>
        <a:lstStyle/>
        <a:p>
          <a:endParaRPr lang="en-US"/>
        </a:p>
      </dgm:t>
    </dgm:pt>
    <dgm:pt modelId="{2B6845A7-18F3-4869-9D36-9DFCEE414A5D}" type="pres">
      <dgm:prSet presAssocID="{C7D05E60-E521-4F97-9806-C6806EBBC05F}" presName="hierChild4" presStyleCnt="0"/>
      <dgm:spPr/>
    </dgm:pt>
    <dgm:pt modelId="{F75831CA-4DA2-4B14-8BD1-6D4477CC419D}" type="pres">
      <dgm:prSet presAssocID="{C7D05E60-E521-4F97-9806-C6806EBBC05F}" presName="hierChild5" presStyleCnt="0"/>
      <dgm:spPr/>
    </dgm:pt>
    <dgm:pt modelId="{30871EAD-E304-4CCE-9060-08BCB606BD48}" type="pres">
      <dgm:prSet presAssocID="{F7210474-4B39-4E5B-8968-A569D87B6C8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02DD383-238F-45B3-B160-C0578295322E}" type="pres">
      <dgm:prSet presAssocID="{82C45772-8910-4BDB-8B3F-CB4799CE5731}" presName="hierRoot2" presStyleCnt="0">
        <dgm:presLayoutVars>
          <dgm:hierBranch val="init"/>
        </dgm:presLayoutVars>
      </dgm:prSet>
      <dgm:spPr/>
    </dgm:pt>
    <dgm:pt modelId="{5C3AAD2D-B722-4131-92C2-F4423C08C70F}" type="pres">
      <dgm:prSet presAssocID="{82C45772-8910-4BDB-8B3F-CB4799CE5731}" presName="rootComposite" presStyleCnt="0"/>
      <dgm:spPr/>
    </dgm:pt>
    <dgm:pt modelId="{5ADA3D52-2436-460B-ADEE-2113AA75BB1C}" type="pres">
      <dgm:prSet presAssocID="{82C45772-8910-4BDB-8B3F-CB4799CE573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D1C0B-5A6E-455D-99B7-1448DAE9B787}" type="pres">
      <dgm:prSet presAssocID="{82C45772-8910-4BDB-8B3F-CB4799CE5731}" presName="rootConnector" presStyleLbl="node2" presStyleIdx="1" presStyleCnt="3"/>
      <dgm:spPr/>
      <dgm:t>
        <a:bodyPr/>
        <a:lstStyle/>
        <a:p>
          <a:endParaRPr lang="en-US"/>
        </a:p>
      </dgm:t>
    </dgm:pt>
    <dgm:pt modelId="{B0E2C211-5B29-4AC0-A16B-DF13CEC97B83}" type="pres">
      <dgm:prSet presAssocID="{82C45772-8910-4BDB-8B3F-CB4799CE5731}" presName="hierChild4" presStyleCnt="0"/>
      <dgm:spPr/>
    </dgm:pt>
    <dgm:pt modelId="{1C6257D0-A658-4532-9893-414FFFAF84B6}" type="pres">
      <dgm:prSet presAssocID="{82C45772-8910-4BDB-8B3F-CB4799CE5731}" presName="hierChild5" presStyleCnt="0"/>
      <dgm:spPr/>
    </dgm:pt>
    <dgm:pt modelId="{DCF1C141-6DFF-4CE6-9EB0-3B7D56ECBBC7}" type="pres">
      <dgm:prSet presAssocID="{4B598DB4-9FB8-42EB-8A99-C29BDCCA56D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7086011-3B74-43D9-91D7-7CDF916ACD32}" type="pres">
      <dgm:prSet presAssocID="{3715E4F2-E3FA-43EE-BA35-A9A0735F5C8E}" presName="hierRoot2" presStyleCnt="0">
        <dgm:presLayoutVars>
          <dgm:hierBranch val="init"/>
        </dgm:presLayoutVars>
      </dgm:prSet>
      <dgm:spPr/>
    </dgm:pt>
    <dgm:pt modelId="{B1DF2F41-4509-45EF-AD29-D278B18285F9}" type="pres">
      <dgm:prSet presAssocID="{3715E4F2-E3FA-43EE-BA35-A9A0735F5C8E}" presName="rootComposite" presStyleCnt="0"/>
      <dgm:spPr/>
    </dgm:pt>
    <dgm:pt modelId="{E36E3B25-9DF2-4087-8EB0-578149E401A8}" type="pres">
      <dgm:prSet presAssocID="{3715E4F2-E3FA-43EE-BA35-A9A0735F5C8E}" presName="rootText" presStyleLbl="node2" presStyleIdx="2" presStyleCnt="3" custScaleX="118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EB9072-5CA5-4E1D-A30C-B6EB87E53FED}" type="pres">
      <dgm:prSet presAssocID="{3715E4F2-E3FA-43EE-BA35-A9A0735F5C8E}" presName="rootConnector" presStyleLbl="node2" presStyleIdx="2" presStyleCnt="3"/>
      <dgm:spPr/>
      <dgm:t>
        <a:bodyPr/>
        <a:lstStyle/>
        <a:p>
          <a:endParaRPr lang="en-US"/>
        </a:p>
      </dgm:t>
    </dgm:pt>
    <dgm:pt modelId="{4D621639-3B54-4621-BD1E-25B973B06668}" type="pres">
      <dgm:prSet presAssocID="{3715E4F2-E3FA-43EE-BA35-A9A0735F5C8E}" presName="hierChild4" presStyleCnt="0"/>
      <dgm:spPr/>
    </dgm:pt>
    <dgm:pt modelId="{902BA879-4502-4F3B-848E-F07E1112F267}" type="pres">
      <dgm:prSet presAssocID="{3715E4F2-E3FA-43EE-BA35-A9A0735F5C8E}" presName="hierChild5" presStyleCnt="0"/>
      <dgm:spPr/>
    </dgm:pt>
    <dgm:pt modelId="{473AD259-49E2-4834-8D59-E59CE49D00FF}" type="pres">
      <dgm:prSet presAssocID="{D65839C3-599B-494E-9254-0C775C2DC435}" presName="hierChild3" presStyleCnt="0"/>
      <dgm:spPr/>
    </dgm:pt>
  </dgm:ptLst>
  <dgm:cxnLst>
    <dgm:cxn modelId="{E50D6660-43A5-4D7E-B4EC-633BA5D4DEB8}" type="presOf" srcId="{C7D05E60-E521-4F97-9806-C6806EBBC05F}" destId="{98512D20-EAE7-484A-86DB-0B1527957F14}" srcOrd="1" destOrd="0" presId="urn:microsoft.com/office/officeart/2005/8/layout/orgChart1"/>
    <dgm:cxn modelId="{3005C41F-8850-4A06-9928-B998432850F1}" srcId="{D65839C3-599B-494E-9254-0C775C2DC435}" destId="{82C45772-8910-4BDB-8B3F-CB4799CE5731}" srcOrd="1" destOrd="0" parTransId="{F7210474-4B39-4E5B-8968-A569D87B6C80}" sibTransId="{DE2D0913-003D-4173-9AD3-CED638154715}"/>
    <dgm:cxn modelId="{20334CFF-849E-421E-AF30-FF5A1768B733}" srcId="{D65839C3-599B-494E-9254-0C775C2DC435}" destId="{3715E4F2-E3FA-43EE-BA35-A9A0735F5C8E}" srcOrd="2" destOrd="0" parTransId="{4B598DB4-9FB8-42EB-8A99-C29BDCCA56DD}" sibTransId="{5F0D70D4-378E-4177-B4C7-DACC3084C47E}"/>
    <dgm:cxn modelId="{8337AD16-6AA4-442C-82C2-FB70E8577C51}" srcId="{80AE8152-45B6-4653-B430-5EEDDED763EE}" destId="{D65839C3-599B-494E-9254-0C775C2DC435}" srcOrd="0" destOrd="0" parTransId="{29A8DD85-0548-44F5-A73B-EB1B11199424}" sibTransId="{4AAF2C3E-87FA-47AE-9400-C8ECA57B0A7C}"/>
    <dgm:cxn modelId="{91BF9C9F-8716-4EDB-B222-812795FE8BB5}" type="presOf" srcId="{4B598DB4-9FB8-42EB-8A99-C29BDCCA56DD}" destId="{DCF1C141-6DFF-4CE6-9EB0-3B7D56ECBBC7}" srcOrd="0" destOrd="0" presId="urn:microsoft.com/office/officeart/2005/8/layout/orgChart1"/>
    <dgm:cxn modelId="{1225A5FA-8A5D-4648-9A3B-7DC260608935}" type="presOf" srcId="{5C1A93DC-0232-4C76-913E-862C55A38B58}" destId="{F7D4EC74-95EB-4964-8CAB-738528A822F4}" srcOrd="0" destOrd="0" presId="urn:microsoft.com/office/officeart/2005/8/layout/orgChart1"/>
    <dgm:cxn modelId="{44B66448-92BD-4EC1-BB03-AACB9AD50FBB}" type="presOf" srcId="{3715E4F2-E3FA-43EE-BA35-A9A0735F5C8E}" destId="{E36E3B25-9DF2-4087-8EB0-578149E401A8}" srcOrd="0" destOrd="0" presId="urn:microsoft.com/office/officeart/2005/8/layout/orgChart1"/>
    <dgm:cxn modelId="{23600966-A110-4796-976E-34F040E4D33C}" type="presOf" srcId="{C7D05E60-E521-4F97-9806-C6806EBBC05F}" destId="{490CD9FF-FB88-4BD4-89D5-7EC5A887C064}" srcOrd="0" destOrd="0" presId="urn:microsoft.com/office/officeart/2005/8/layout/orgChart1"/>
    <dgm:cxn modelId="{87750EE4-5A92-4FA7-87AA-E1CEAFA94F17}" type="presOf" srcId="{80AE8152-45B6-4653-B430-5EEDDED763EE}" destId="{64BE2CD8-FF1C-4CA5-94AB-EFFE2995C6AA}" srcOrd="0" destOrd="0" presId="urn:microsoft.com/office/officeart/2005/8/layout/orgChart1"/>
    <dgm:cxn modelId="{8FBBD9A2-EBA8-4B27-A39E-08786257563B}" type="presOf" srcId="{82C45772-8910-4BDB-8B3F-CB4799CE5731}" destId="{5ADA3D52-2436-460B-ADEE-2113AA75BB1C}" srcOrd="0" destOrd="0" presId="urn:microsoft.com/office/officeart/2005/8/layout/orgChart1"/>
    <dgm:cxn modelId="{BC534F14-D06D-42F5-9916-0C94A60FFF3E}" type="presOf" srcId="{D65839C3-599B-494E-9254-0C775C2DC435}" destId="{1C14478F-6B68-44B0-9F88-0AB158303100}" srcOrd="0" destOrd="0" presId="urn:microsoft.com/office/officeart/2005/8/layout/orgChart1"/>
    <dgm:cxn modelId="{B4019BC0-999A-42FC-B229-74E97B16294A}" type="presOf" srcId="{D65839C3-599B-494E-9254-0C775C2DC435}" destId="{97C2371E-9A54-4FEB-99BC-177171EFAD45}" srcOrd="1" destOrd="0" presId="urn:microsoft.com/office/officeart/2005/8/layout/orgChart1"/>
    <dgm:cxn modelId="{63279316-6D1B-4FD0-B9AE-0AABF88D0B0D}" type="presOf" srcId="{3715E4F2-E3FA-43EE-BA35-A9A0735F5C8E}" destId="{DFEB9072-5CA5-4E1D-A30C-B6EB87E53FED}" srcOrd="1" destOrd="0" presId="urn:microsoft.com/office/officeart/2005/8/layout/orgChart1"/>
    <dgm:cxn modelId="{01ECB773-8EEE-425C-AD89-06B1969C4713}" type="presOf" srcId="{82C45772-8910-4BDB-8B3F-CB4799CE5731}" destId="{89FD1C0B-5A6E-455D-99B7-1448DAE9B787}" srcOrd="1" destOrd="0" presId="urn:microsoft.com/office/officeart/2005/8/layout/orgChart1"/>
    <dgm:cxn modelId="{0C993C4B-2DC2-42DB-A879-C97C8A4DE98A}" srcId="{D65839C3-599B-494E-9254-0C775C2DC435}" destId="{C7D05E60-E521-4F97-9806-C6806EBBC05F}" srcOrd="0" destOrd="0" parTransId="{5C1A93DC-0232-4C76-913E-862C55A38B58}" sibTransId="{6BB40272-1A22-4546-9150-1CCBC90736D7}"/>
    <dgm:cxn modelId="{3F96A089-C0F4-4ADF-97FD-ABDA0F736983}" type="presOf" srcId="{F7210474-4B39-4E5B-8968-A569D87B6C80}" destId="{30871EAD-E304-4CCE-9060-08BCB606BD48}" srcOrd="0" destOrd="0" presId="urn:microsoft.com/office/officeart/2005/8/layout/orgChart1"/>
    <dgm:cxn modelId="{19452557-FAB8-47C7-80C2-625A21D5906D}" type="presParOf" srcId="{64BE2CD8-FF1C-4CA5-94AB-EFFE2995C6AA}" destId="{C679BEF7-0CE5-4F50-9B6C-F7F45AFD060F}" srcOrd="0" destOrd="0" presId="urn:microsoft.com/office/officeart/2005/8/layout/orgChart1"/>
    <dgm:cxn modelId="{3D2303C5-1D0B-4FC4-9193-14B77A05DD93}" type="presParOf" srcId="{C679BEF7-0CE5-4F50-9B6C-F7F45AFD060F}" destId="{C3CBEBD0-3737-4980-ADE8-D91954859563}" srcOrd="0" destOrd="0" presId="urn:microsoft.com/office/officeart/2005/8/layout/orgChart1"/>
    <dgm:cxn modelId="{30435688-6BA5-4F0C-BE1D-56AE22D5831B}" type="presParOf" srcId="{C3CBEBD0-3737-4980-ADE8-D91954859563}" destId="{1C14478F-6B68-44B0-9F88-0AB158303100}" srcOrd="0" destOrd="0" presId="urn:microsoft.com/office/officeart/2005/8/layout/orgChart1"/>
    <dgm:cxn modelId="{AFFF9AB8-4C5A-4AA8-BACD-33F42431680B}" type="presParOf" srcId="{C3CBEBD0-3737-4980-ADE8-D91954859563}" destId="{97C2371E-9A54-4FEB-99BC-177171EFAD45}" srcOrd="1" destOrd="0" presId="urn:microsoft.com/office/officeart/2005/8/layout/orgChart1"/>
    <dgm:cxn modelId="{48E325FA-C7CB-437A-898D-D395C1034BA5}" type="presParOf" srcId="{C679BEF7-0CE5-4F50-9B6C-F7F45AFD060F}" destId="{C7D4A50D-07D0-48B7-9F1B-8651F6CA4157}" srcOrd="1" destOrd="0" presId="urn:microsoft.com/office/officeart/2005/8/layout/orgChart1"/>
    <dgm:cxn modelId="{2454410B-B637-4CCD-947C-68BDB2C50D3D}" type="presParOf" srcId="{C7D4A50D-07D0-48B7-9F1B-8651F6CA4157}" destId="{F7D4EC74-95EB-4964-8CAB-738528A822F4}" srcOrd="0" destOrd="0" presId="urn:microsoft.com/office/officeart/2005/8/layout/orgChart1"/>
    <dgm:cxn modelId="{43BB447D-BF5B-40EC-837A-050EEFEBCDF8}" type="presParOf" srcId="{C7D4A50D-07D0-48B7-9F1B-8651F6CA4157}" destId="{7F8CB2D6-B619-4524-9F38-12B9AC747F3D}" srcOrd="1" destOrd="0" presId="urn:microsoft.com/office/officeart/2005/8/layout/orgChart1"/>
    <dgm:cxn modelId="{84EAD270-04CB-4DC7-A4E6-C942E5FA3561}" type="presParOf" srcId="{7F8CB2D6-B619-4524-9F38-12B9AC747F3D}" destId="{46D54650-8330-40BE-8A33-096C4D7045A2}" srcOrd="0" destOrd="0" presId="urn:microsoft.com/office/officeart/2005/8/layout/orgChart1"/>
    <dgm:cxn modelId="{6D48612E-A304-40F3-886A-CEC21D71F7A2}" type="presParOf" srcId="{46D54650-8330-40BE-8A33-096C4D7045A2}" destId="{490CD9FF-FB88-4BD4-89D5-7EC5A887C064}" srcOrd="0" destOrd="0" presId="urn:microsoft.com/office/officeart/2005/8/layout/orgChart1"/>
    <dgm:cxn modelId="{05428D7F-9CAF-4DBC-A901-9481C2C6F2FF}" type="presParOf" srcId="{46D54650-8330-40BE-8A33-096C4D7045A2}" destId="{98512D20-EAE7-484A-86DB-0B1527957F14}" srcOrd="1" destOrd="0" presId="urn:microsoft.com/office/officeart/2005/8/layout/orgChart1"/>
    <dgm:cxn modelId="{D8F0981E-849E-47D7-9A79-A66F12D6FA50}" type="presParOf" srcId="{7F8CB2D6-B619-4524-9F38-12B9AC747F3D}" destId="{2B6845A7-18F3-4869-9D36-9DFCEE414A5D}" srcOrd="1" destOrd="0" presId="urn:microsoft.com/office/officeart/2005/8/layout/orgChart1"/>
    <dgm:cxn modelId="{0085C5F9-A421-4F06-92A2-80BA2CA19CCF}" type="presParOf" srcId="{7F8CB2D6-B619-4524-9F38-12B9AC747F3D}" destId="{F75831CA-4DA2-4B14-8BD1-6D4477CC419D}" srcOrd="2" destOrd="0" presId="urn:microsoft.com/office/officeart/2005/8/layout/orgChart1"/>
    <dgm:cxn modelId="{20DABFDE-9239-4EB5-B8C7-DE3A3BBD3762}" type="presParOf" srcId="{C7D4A50D-07D0-48B7-9F1B-8651F6CA4157}" destId="{30871EAD-E304-4CCE-9060-08BCB606BD48}" srcOrd="2" destOrd="0" presId="urn:microsoft.com/office/officeart/2005/8/layout/orgChart1"/>
    <dgm:cxn modelId="{3B0AED20-501D-4A29-836D-54B1520194DB}" type="presParOf" srcId="{C7D4A50D-07D0-48B7-9F1B-8651F6CA4157}" destId="{802DD383-238F-45B3-B160-C0578295322E}" srcOrd="3" destOrd="0" presId="urn:microsoft.com/office/officeart/2005/8/layout/orgChart1"/>
    <dgm:cxn modelId="{7D2A319A-4E80-4DF4-934D-47E330D89776}" type="presParOf" srcId="{802DD383-238F-45B3-B160-C0578295322E}" destId="{5C3AAD2D-B722-4131-92C2-F4423C08C70F}" srcOrd="0" destOrd="0" presId="urn:microsoft.com/office/officeart/2005/8/layout/orgChart1"/>
    <dgm:cxn modelId="{C9753A74-663E-4F3D-90D0-2B9EA45ED788}" type="presParOf" srcId="{5C3AAD2D-B722-4131-92C2-F4423C08C70F}" destId="{5ADA3D52-2436-460B-ADEE-2113AA75BB1C}" srcOrd="0" destOrd="0" presId="urn:microsoft.com/office/officeart/2005/8/layout/orgChart1"/>
    <dgm:cxn modelId="{C86D7713-A0D8-491E-BC25-1FA23FDED6D1}" type="presParOf" srcId="{5C3AAD2D-B722-4131-92C2-F4423C08C70F}" destId="{89FD1C0B-5A6E-455D-99B7-1448DAE9B787}" srcOrd="1" destOrd="0" presId="urn:microsoft.com/office/officeart/2005/8/layout/orgChart1"/>
    <dgm:cxn modelId="{607B8D1C-9BAD-4A35-AFE3-18C0BB73CF2E}" type="presParOf" srcId="{802DD383-238F-45B3-B160-C0578295322E}" destId="{B0E2C211-5B29-4AC0-A16B-DF13CEC97B83}" srcOrd="1" destOrd="0" presId="urn:microsoft.com/office/officeart/2005/8/layout/orgChart1"/>
    <dgm:cxn modelId="{B7AB26F5-869E-4B67-8EF0-CA4001FAFA36}" type="presParOf" srcId="{802DD383-238F-45B3-B160-C0578295322E}" destId="{1C6257D0-A658-4532-9893-414FFFAF84B6}" srcOrd="2" destOrd="0" presId="urn:microsoft.com/office/officeart/2005/8/layout/orgChart1"/>
    <dgm:cxn modelId="{17E72A29-7AD6-44A5-B428-1BC4A975FDC7}" type="presParOf" srcId="{C7D4A50D-07D0-48B7-9F1B-8651F6CA4157}" destId="{DCF1C141-6DFF-4CE6-9EB0-3B7D56ECBBC7}" srcOrd="4" destOrd="0" presId="urn:microsoft.com/office/officeart/2005/8/layout/orgChart1"/>
    <dgm:cxn modelId="{BBCEF4D4-C5BC-4719-BF64-4523FEA5A73E}" type="presParOf" srcId="{C7D4A50D-07D0-48B7-9F1B-8651F6CA4157}" destId="{97086011-3B74-43D9-91D7-7CDF916ACD32}" srcOrd="5" destOrd="0" presId="urn:microsoft.com/office/officeart/2005/8/layout/orgChart1"/>
    <dgm:cxn modelId="{0789DAFF-068D-4821-AF0D-DB115482FACE}" type="presParOf" srcId="{97086011-3B74-43D9-91D7-7CDF916ACD32}" destId="{B1DF2F41-4509-45EF-AD29-D278B18285F9}" srcOrd="0" destOrd="0" presId="urn:microsoft.com/office/officeart/2005/8/layout/orgChart1"/>
    <dgm:cxn modelId="{657EFA65-F9B5-4B5F-8001-BB18CA294AA1}" type="presParOf" srcId="{B1DF2F41-4509-45EF-AD29-D278B18285F9}" destId="{E36E3B25-9DF2-4087-8EB0-578149E401A8}" srcOrd="0" destOrd="0" presId="urn:microsoft.com/office/officeart/2005/8/layout/orgChart1"/>
    <dgm:cxn modelId="{AA6BB09A-B584-4CB1-A48C-99277B21FEEC}" type="presParOf" srcId="{B1DF2F41-4509-45EF-AD29-D278B18285F9}" destId="{DFEB9072-5CA5-4E1D-A30C-B6EB87E53FED}" srcOrd="1" destOrd="0" presId="urn:microsoft.com/office/officeart/2005/8/layout/orgChart1"/>
    <dgm:cxn modelId="{41867D5B-F95D-46F7-BD79-DD681E52EA72}" type="presParOf" srcId="{97086011-3B74-43D9-91D7-7CDF916ACD32}" destId="{4D621639-3B54-4621-BD1E-25B973B06668}" srcOrd="1" destOrd="0" presId="urn:microsoft.com/office/officeart/2005/8/layout/orgChart1"/>
    <dgm:cxn modelId="{8F007FE1-079C-4C3D-B1AC-8FEE07581EBD}" type="presParOf" srcId="{97086011-3B74-43D9-91D7-7CDF916ACD32}" destId="{902BA879-4502-4F3B-848E-F07E1112F267}" srcOrd="2" destOrd="0" presId="urn:microsoft.com/office/officeart/2005/8/layout/orgChart1"/>
    <dgm:cxn modelId="{E1FC4622-A080-440D-A238-F6F2F19790DE}" type="presParOf" srcId="{C679BEF7-0CE5-4F50-9B6C-F7F45AFD060F}" destId="{473AD259-49E2-4834-8D59-E59CE49D00F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E9E5F-A9F0-4A3B-9F48-CD56111682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C9B90-3F7F-4ED2-8DFF-9AAA21E095FA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400" b="1" dirty="0" smtClean="0">
              <a:solidFill>
                <a:srgbClr val="C00000"/>
              </a:solidFill>
            </a:rPr>
            <a:t>Acids and bases can be classified depending on their ability to dissociate in water:</a:t>
          </a:r>
          <a:endParaRPr lang="en-US" sz="2400" b="1" dirty="0">
            <a:solidFill>
              <a:srgbClr val="C00000"/>
            </a:solidFill>
          </a:endParaRPr>
        </a:p>
      </dgm:t>
    </dgm:pt>
    <dgm:pt modelId="{7E431707-32F0-4017-BA7B-351CD141B9B4}" type="parTrans" cxnId="{58AB1298-FAE6-49D5-9672-94B5BC31EA50}">
      <dgm:prSet/>
      <dgm:spPr/>
      <dgm:t>
        <a:bodyPr/>
        <a:lstStyle/>
        <a:p>
          <a:endParaRPr lang="en-US" sz="2400"/>
        </a:p>
      </dgm:t>
    </dgm:pt>
    <dgm:pt modelId="{A057A07E-3A23-4F4D-9CEA-2E2A626635F6}" type="sibTrans" cxnId="{58AB1298-FAE6-49D5-9672-94B5BC31EA50}">
      <dgm:prSet/>
      <dgm:spPr/>
      <dgm:t>
        <a:bodyPr/>
        <a:lstStyle/>
        <a:p>
          <a:endParaRPr lang="en-US" sz="2400"/>
        </a:p>
      </dgm:t>
    </dgm:pt>
    <dgm:pt modelId="{C2215F52-0CDB-4968-B3BA-D62BF94796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>
              <a:solidFill>
                <a:schemeClr val="tx1"/>
              </a:solidFill>
            </a:rPr>
            <a:t>strong </a:t>
          </a:r>
        </a:p>
      </dgm:t>
    </dgm:pt>
    <dgm:pt modelId="{B8EF2CED-363A-45BA-81BD-CED4913A84BE}" type="parTrans" cxnId="{B9EA1353-28CF-4F43-A68A-08FEFEE5988E}">
      <dgm:prSet/>
      <dgm:spPr/>
      <dgm:t>
        <a:bodyPr/>
        <a:lstStyle/>
        <a:p>
          <a:endParaRPr lang="en-US" sz="2400"/>
        </a:p>
      </dgm:t>
    </dgm:pt>
    <dgm:pt modelId="{F0F791DB-38D1-48D4-B77B-89D8C6744ECB}" type="sibTrans" cxnId="{B9EA1353-28CF-4F43-A68A-08FEFEE5988E}">
      <dgm:prSet/>
      <dgm:spPr/>
      <dgm:t>
        <a:bodyPr/>
        <a:lstStyle/>
        <a:p>
          <a:endParaRPr lang="en-US" sz="2400"/>
        </a:p>
      </dgm:t>
    </dgm:pt>
    <dgm:pt modelId="{D791BAA6-D360-4571-A74B-534545EC4A2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Weak</a:t>
          </a:r>
          <a:endParaRPr lang="en-US" sz="2800" b="1" dirty="0">
            <a:solidFill>
              <a:schemeClr val="tx1"/>
            </a:solidFill>
          </a:endParaRPr>
        </a:p>
      </dgm:t>
    </dgm:pt>
    <dgm:pt modelId="{8EC0DEB8-52A1-4450-8185-B09CD23E1560}" type="parTrans" cxnId="{2144D4A0-D788-4ACC-B807-B43BE60B3A69}">
      <dgm:prSet/>
      <dgm:spPr/>
      <dgm:t>
        <a:bodyPr/>
        <a:lstStyle/>
        <a:p>
          <a:endParaRPr lang="en-US" sz="2400"/>
        </a:p>
      </dgm:t>
    </dgm:pt>
    <dgm:pt modelId="{0418DB57-9B8A-41C9-B70E-84B537EAC249}" type="sibTrans" cxnId="{2144D4A0-D788-4ACC-B807-B43BE60B3A69}">
      <dgm:prSet/>
      <dgm:spPr/>
      <dgm:t>
        <a:bodyPr/>
        <a:lstStyle/>
        <a:p>
          <a:endParaRPr lang="en-US" sz="2400"/>
        </a:p>
      </dgm:t>
    </dgm:pt>
    <dgm:pt modelId="{C3C5A45D-03DF-4780-8EE2-ED399ABBA43A}">
      <dgm:prSet custT="1"/>
      <dgm:spPr>
        <a:noFill/>
        <a:ln>
          <a:noFill/>
        </a:ln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completely dissociate (ionize)in water.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تأين(تفكك) تام في الماء</a:t>
          </a:r>
          <a:endParaRPr lang="en-US" sz="2400" dirty="0" smtClean="0">
            <a:solidFill>
              <a:schemeClr val="tx1"/>
            </a:solidFill>
            <a:ea typeface="Verdana" panose="020B0604030504040204" pitchFamily="34" charset="0"/>
            <a:cs typeface="Verdana" panose="020B0604030504040204" pitchFamily="34" charset="0"/>
          </a:endParaRPr>
        </a:p>
        <a:p>
          <a:pPr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solidFill>
              <a:schemeClr val="tx1"/>
            </a:solidFill>
          </a:endParaRPr>
        </a:p>
      </dgm:t>
    </dgm:pt>
    <dgm:pt modelId="{8BEC6A69-FBB5-403D-9E4A-11E31482D28D}" type="parTrans" cxnId="{C9AD35F6-BCAC-465F-8ACD-953B08BF0F51}">
      <dgm:prSet/>
      <dgm:spPr/>
      <dgm:t>
        <a:bodyPr/>
        <a:lstStyle/>
        <a:p>
          <a:endParaRPr lang="en-US" sz="2400"/>
        </a:p>
      </dgm:t>
    </dgm:pt>
    <dgm:pt modelId="{FB44F927-3B8B-4EF7-9860-0CDAAE5B2782}" type="sibTrans" cxnId="{C9AD35F6-BCAC-465F-8ACD-953B08BF0F51}">
      <dgm:prSet/>
      <dgm:spPr/>
      <dgm:t>
        <a:bodyPr/>
        <a:lstStyle/>
        <a:p>
          <a:endParaRPr lang="en-US" sz="2400"/>
        </a:p>
      </dgm:t>
    </dgm:pt>
    <dgm:pt modelId="{1A941770-E4A2-4E2A-916E-DDCE940832DA}">
      <dgm:prSet custT="1"/>
      <dgm:spPr>
        <a:noFill/>
        <a:ln>
          <a:noFill/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partially dissociate (ionize) in water</a:t>
          </a:r>
          <a:endParaRPr lang="ar-SA" sz="2400" dirty="0" smtClean="0">
            <a:solidFill>
              <a:schemeClr val="tx1"/>
            </a:solidFill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ar-SA" sz="24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تأين (تفكك) جزئي في الماء</a:t>
          </a:r>
          <a:endParaRPr lang="en-US" sz="2400" dirty="0">
            <a:solidFill>
              <a:schemeClr val="tx1"/>
            </a:solidFill>
          </a:endParaRPr>
        </a:p>
      </dgm:t>
    </dgm:pt>
    <dgm:pt modelId="{B43892DD-18FA-4DF4-B33B-A362552FD0F9}" type="parTrans" cxnId="{4188FFFD-D8F8-4535-A12E-3219442382F6}">
      <dgm:prSet/>
      <dgm:spPr/>
      <dgm:t>
        <a:bodyPr/>
        <a:lstStyle/>
        <a:p>
          <a:endParaRPr lang="en-US" sz="2400"/>
        </a:p>
      </dgm:t>
    </dgm:pt>
    <dgm:pt modelId="{B4F7F6A9-AB6B-4298-950E-CDA1947D895C}" type="sibTrans" cxnId="{4188FFFD-D8F8-4535-A12E-3219442382F6}">
      <dgm:prSet/>
      <dgm:spPr/>
      <dgm:t>
        <a:bodyPr/>
        <a:lstStyle/>
        <a:p>
          <a:endParaRPr lang="en-US" sz="2400"/>
        </a:p>
      </dgm:t>
    </dgm:pt>
    <dgm:pt modelId="{F9F14B0D-0007-48EE-AC4A-4299B2CCF304}" type="pres">
      <dgm:prSet presAssocID="{52FE9E5F-A9F0-4A3B-9F48-CD56111682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0EBA9C-6AB2-4631-8EC9-A777308921AD}" type="pres">
      <dgm:prSet presAssocID="{26EC9B90-3F7F-4ED2-8DFF-9AAA21E095FA}" presName="hierRoot1" presStyleCnt="0">
        <dgm:presLayoutVars>
          <dgm:hierBranch/>
        </dgm:presLayoutVars>
      </dgm:prSet>
      <dgm:spPr/>
    </dgm:pt>
    <dgm:pt modelId="{AB3624CE-B91F-4A5F-802F-F17AB6EA9257}" type="pres">
      <dgm:prSet presAssocID="{26EC9B90-3F7F-4ED2-8DFF-9AAA21E095FA}" presName="rootComposite1" presStyleCnt="0"/>
      <dgm:spPr/>
    </dgm:pt>
    <dgm:pt modelId="{7E25B9D2-800F-407E-84D2-AF6E9B0769A3}" type="pres">
      <dgm:prSet presAssocID="{26EC9B90-3F7F-4ED2-8DFF-9AAA21E095FA}" presName="rootText1" presStyleLbl="node0" presStyleIdx="0" presStyleCnt="1" custScaleX="599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57003-1BE9-4768-AC60-B1DCF060FD0E}" type="pres">
      <dgm:prSet presAssocID="{26EC9B90-3F7F-4ED2-8DFF-9AAA21E095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1AFACF-9CE8-4660-903C-03D1EC219146}" type="pres">
      <dgm:prSet presAssocID="{26EC9B90-3F7F-4ED2-8DFF-9AAA21E095FA}" presName="hierChild2" presStyleCnt="0"/>
      <dgm:spPr/>
    </dgm:pt>
    <dgm:pt modelId="{F10F9E12-B2FC-49F2-B2F9-0AC443785936}" type="pres">
      <dgm:prSet presAssocID="{B8EF2CED-363A-45BA-81BD-CED4913A84BE}" presName="Name35" presStyleLbl="parChTrans1D2" presStyleIdx="0" presStyleCnt="2"/>
      <dgm:spPr/>
      <dgm:t>
        <a:bodyPr/>
        <a:lstStyle/>
        <a:p>
          <a:endParaRPr lang="en-US"/>
        </a:p>
      </dgm:t>
    </dgm:pt>
    <dgm:pt modelId="{FF8356B1-6D3C-4DB6-BA2E-9A33FFA9879E}" type="pres">
      <dgm:prSet presAssocID="{C2215F52-0CDB-4968-B3BA-D62BF9479660}" presName="hierRoot2" presStyleCnt="0">
        <dgm:presLayoutVars>
          <dgm:hierBranch val="init"/>
        </dgm:presLayoutVars>
      </dgm:prSet>
      <dgm:spPr/>
    </dgm:pt>
    <dgm:pt modelId="{2F4FD3C4-D30F-4DFD-B717-3AF36EE247F0}" type="pres">
      <dgm:prSet presAssocID="{C2215F52-0CDB-4968-B3BA-D62BF9479660}" presName="rootComposite" presStyleCnt="0"/>
      <dgm:spPr/>
    </dgm:pt>
    <dgm:pt modelId="{71607BB5-69A6-409F-A4C5-DA9698C74FBF}" type="pres">
      <dgm:prSet presAssocID="{C2215F52-0CDB-4968-B3BA-D62BF9479660}" presName="rootText" presStyleLbl="node2" presStyleIdx="0" presStyleCnt="2" custLinFactNeighborX="-69086" custLinFactNeighborY="-1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53E72-692B-4759-8C29-364DF6BBD29C}" type="pres">
      <dgm:prSet presAssocID="{C2215F52-0CDB-4968-B3BA-D62BF9479660}" presName="rootConnector" presStyleLbl="node2" presStyleIdx="0" presStyleCnt="2"/>
      <dgm:spPr/>
      <dgm:t>
        <a:bodyPr/>
        <a:lstStyle/>
        <a:p>
          <a:endParaRPr lang="en-US"/>
        </a:p>
      </dgm:t>
    </dgm:pt>
    <dgm:pt modelId="{2B34E034-582D-40B8-8090-CBA17FFE8F2C}" type="pres">
      <dgm:prSet presAssocID="{C2215F52-0CDB-4968-B3BA-D62BF9479660}" presName="hierChild4" presStyleCnt="0"/>
      <dgm:spPr/>
    </dgm:pt>
    <dgm:pt modelId="{5F5CE28F-B164-4EEB-9B21-18EA50733B6D}" type="pres">
      <dgm:prSet presAssocID="{8BEC6A69-FBB5-403D-9E4A-11E31482D28D}" presName="Name37" presStyleLbl="parChTrans1D3" presStyleIdx="0" presStyleCnt="2"/>
      <dgm:spPr/>
      <dgm:t>
        <a:bodyPr/>
        <a:lstStyle/>
        <a:p>
          <a:endParaRPr lang="en-US"/>
        </a:p>
      </dgm:t>
    </dgm:pt>
    <dgm:pt modelId="{3E4A1D26-2BF8-443B-B219-702203385B56}" type="pres">
      <dgm:prSet presAssocID="{C3C5A45D-03DF-4780-8EE2-ED399ABBA43A}" presName="hierRoot2" presStyleCnt="0">
        <dgm:presLayoutVars>
          <dgm:hierBranch val="init"/>
        </dgm:presLayoutVars>
      </dgm:prSet>
      <dgm:spPr/>
    </dgm:pt>
    <dgm:pt modelId="{6866D731-AD61-469D-920B-B394F2529DA1}" type="pres">
      <dgm:prSet presAssocID="{C3C5A45D-03DF-4780-8EE2-ED399ABBA43A}" presName="rootComposite" presStyleCnt="0"/>
      <dgm:spPr/>
    </dgm:pt>
    <dgm:pt modelId="{DAD2FEAE-EF3F-4B84-8C40-31C3347FE648}" type="pres">
      <dgm:prSet presAssocID="{C3C5A45D-03DF-4780-8EE2-ED399ABBA43A}" presName="rootText" presStyleLbl="node3" presStyleIdx="0" presStyleCnt="2" custScaleX="166236" custLinFactNeighborX="-65573" custLinFactNeighborY="3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AEC158-5845-4491-86A6-1AAFD9BB0742}" type="pres">
      <dgm:prSet presAssocID="{C3C5A45D-03DF-4780-8EE2-ED399ABBA43A}" presName="rootConnector" presStyleLbl="node3" presStyleIdx="0" presStyleCnt="2"/>
      <dgm:spPr/>
      <dgm:t>
        <a:bodyPr/>
        <a:lstStyle/>
        <a:p>
          <a:endParaRPr lang="en-US"/>
        </a:p>
      </dgm:t>
    </dgm:pt>
    <dgm:pt modelId="{6D65CF22-26A8-4096-9099-265D319B6642}" type="pres">
      <dgm:prSet presAssocID="{C3C5A45D-03DF-4780-8EE2-ED399ABBA43A}" presName="hierChild4" presStyleCnt="0"/>
      <dgm:spPr/>
    </dgm:pt>
    <dgm:pt modelId="{CC12F77E-3DB3-4944-85B3-B003F42FD0C6}" type="pres">
      <dgm:prSet presAssocID="{C3C5A45D-03DF-4780-8EE2-ED399ABBA43A}" presName="hierChild5" presStyleCnt="0"/>
      <dgm:spPr/>
    </dgm:pt>
    <dgm:pt modelId="{0ABB3FEF-7F48-4030-828F-1AEA0EE1704C}" type="pres">
      <dgm:prSet presAssocID="{C2215F52-0CDB-4968-B3BA-D62BF9479660}" presName="hierChild5" presStyleCnt="0"/>
      <dgm:spPr/>
    </dgm:pt>
    <dgm:pt modelId="{DA6EDA2D-4A8E-48C7-9B4C-043B95A3100D}" type="pres">
      <dgm:prSet presAssocID="{8EC0DEB8-52A1-4450-8185-B09CD23E156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BCF53254-8810-42AE-80D8-BE26541EF39C}" type="pres">
      <dgm:prSet presAssocID="{D791BAA6-D360-4571-A74B-534545EC4A29}" presName="hierRoot2" presStyleCnt="0">
        <dgm:presLayoutVars>
          <dgm:hierBranch val="init"/>
        </dgm:presLayoutVars>
      </dgm:prSet>
      <dgm:spPr/>
    </dgm:pt>
    <dgm:pt modelId="{79DEE146-E3BE-431F-A806-021D10AD80D1}" type="pres">
      <dgm:prSet presAssocID="{D791BAA6-D360-4571-A74B-534545EC4A29}" presName="rootComposite" presStyleCnt="0"/>
      <dgm:spPr/>
    </dgm:pt>
    <dgm:pt modelId="{013F839E-1A14-4732-B36C-4531FDC4B84C}" type="pres">
      <dgm:prSet presAssocID="{D791BAA6-D360-4571-A74B-534545EC4A29}" presName="rootText" presStyleLbl="node2" presStyleIdx="1" presStyleCnt="2" custLinFactNeighborX="61269" custLinFactNeighborY="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C0CCE0-5DD2-4CF2-81EC-6E43C477AFD7}" type="pres">
      <dgm:prSet presAssocID="{D791BAA6-D360-4571-A74B-534545EC4A29}" presName="rootConnector" presStyleLbl="node2" presStyleIdx="1" presStyleCnt="2"/>
      <dgm:spPr/>
      <dgm:t>
        <a:bodyPr/>
        <a:lstStyle/>
        <a:p>
          <a:endParaRPr lang="en-US"/>
        </a:p>
      </dgm:t>
    </dgm:pt>
    <dgm:pt modelId="{7D6C45BA-AED3-4F78-B4B2-8794A6A56420}" type="pres">
      <dgm:prSet presAssocID="{D791BAA6-D360-4571-A74B-534545EC4A29}" presName="hierChild4" presStyleCnt="0"/>
      <dgm:spPr/>
    </dgm:pt>
    <dgm:pt modelId="{63B9D38F-1B57-4581-A084-FC034ECE9A73}" type="pres">
      <dgm:prSet presAssocID="{B43892DD-18FA-4DF4-B33B-A362552FD0F9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8009BE1-CEDF-4CD5-8DB5-E089DF923651}" type="pres">
      <dgm:prSet presAssocID="{1A941770-E4A2-4E2A-916E-DDCE940832DA}" presName="hierRoot2" presStyleCnt="0">
        <dgm:presLayoutVars>
          <dgm:hierBranch val="init"/>
        </dgm:presLayoutVars>
      </dgm:prSet>
      <dgm:spPr/>
    </dgm:pt>
    <dgm:pt modelId="{F4A12BBD-4A54-4F6C-A6D8-7324167C685E}" type="pres">
      <dgm:prSet presAssocID="{1A941770-E4A2-4E2A-916E-DDCE940832DA}" presName="rootComposite" presStyleCnt="0"/>
      <dgm:spPr/>
    </dgm:pt>
    <dgm:pt modelId="{477EB02D-2DAB-4ACD-A633-21E3E6823F20}" type="pres">
      <dgm:prSet presAssocID="{1A941770-E4A2-4E2A-916E-DDCE940832DA}" presName="rootText" presStyleLbl="node3" presStyleIdx="1" presStyleCnt="2" custScaleX="169319" custLinFactNeighborX="81342" custLinFactNeighborY="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5D292-B0E1-4493-8428-C54ED781AC99}" type="pres">
      <dgm:prSet presAssocID="{1A941770-E4A2-4E2A-916E-DDCE940832DA}" presName="rootConnector" presStyleLbl="node3" presStyleIdx="1" presStyleCnt="2"/>
      <dgm:spPr/>
      <dgm:t>
        <a:bodyPr/>
        <a:lstStyle/>
        <a:p>
          <a:endParaRPr lang="en-US"/>
        </a:p>
      </dgm:t>
    </dgm:pt>
    <dgm:pt modelId="{6C7E028E-4C98-44D8-BFAE-1528B5B14969}" type="pres">
      <dgm:prSet presAssocID="{1A941770-E4A2-4E2A-916E-DDCE940832DA}" presName="hierChild4" presStyleCnt="0"/>
      <dgm:spPr/>
    </dgm:pt>
    <dgm:pt modelId="{B6826952-F885-4A68-8918-01AB4105C948}" type="pres">
      <dgm:prSet presAssocID="{1A941770-E4A2-4E2A-916E-DDCE940832DA}" presName="hierChild5" presStyleCnt="0"/>
      <dgm:spPr/>
    </dgm:pt>
    <dgm:pt modelId="{15395026-84DE-4968-A6D4-D4A3DF2A34B0}" type="pres">
      <dgm:prSet presAssocID="{D791BAA6-D360-4571-A74B-534545EC4A29}" presName="hierChild5" presStyleCnt="0"/>
      <dgm:spPr/>
    </dgm:pt>
    <dgm:pt modelId="{B1DD7F83-E1A1-4FC8-A4EA-7A09F44487CE}" type="pres">
      <dgm:prSet presAssocID="{26EC9B90-3F7F-4ED2-8DFF-9AAA21E095FA}" presName="hierChild3" presStyleCnt="0"/>
      <dgm:spPr/>
    </dgm:pt>
  </dgm:ptLst>
  <dgm:cxnLst>
    <dgm:cxn modelId="{C9AD35F6-BCAC-465F-8ACD-953B08BF0F51}" srcId="{C2215F52-0CDB-4968-B3BA-D62BF9479660}" destId="{C3C5A45D-03DF-4780-8EE2-ED399ABBA43A}" srcOrd="0" destOrd="0" parTransId="{8BEC6A69-FBB5-403D-9E4A-11E31482D28D}" sibTransId="{FB44F927-3B8B-4EF7-9860-0CDAAE5B2782}"/>
    <dgm:cxn modelId="{58AB1298-FAE6-49D5-9672-94B5BC31EA50}" srcId="{52FE9E5F-A9F0-4A3B-9F48-CD5611168286}" destId="{26EC9B90-3F7F-4ED2-8DFF-9AAA21E095FA}" srcOrd="0" destOrd="0" parTransId="{7E431707-32F0-4017-BA7B-351CD141B9B4}" sibTransId="{A057A07E-3A23-4F4D-9CEA-2E2A626635F6}"/>
    <dgm:cxn modelId="{F23489EB-DC8D-4BA6-8F58-5D777AB54566}" type="presOf" srcId="{26EC9B90-3F7F-4ED2-8DFF-9AAA21E095FA}" destId="{7E25B9D2-800F-407E-84D2-AF6E9B0769A3}" srcOrd="0" destOrd="0" presId="urn:microsoft.com/office/officeart/2005/8/layout/orgChart1"/>
    <dgm:cxn modelId="{0A657002-4FB5-4AB7-BC60-73D96465AEC9}" type="presOf" srcId="{1A941770-E4A2-4E2A-916E-DDCE940832DA}" destId="{477EB02D-2DAB-4ACD-A633-21E3E6823F20}" srcOrd="0" destOrd="0" presId="urn:microsoft.com/office/officeart/2005/8/layout/orgChart1"/>
    <dgm:cxn modelId="{03E0966D-6097-4BB5-AA7F-663CFFBCF0FE}" type="presOf" srcId="{C2215F52-0CDB-4968-B3BA-D62BF9479660}" destId="{22153E72-692B-4759-8C29-364DF6BBD29C}" srcOrd="1" destOrd="0" presId="urn:microsoft.com/office/officeart/2005/8/layout/orgChart1"/>
    <dgm:cxn modelId="{477AA8F3-6B8F-4032-BC03-5FB550383386}" type="presOf" srcId="{C3C5A45D-03DF-4780-8EE2-ED399ABBA43A}" destId="{DAD2FEAE-EF3F-4B84-8C40-31C3347FE648}" srcOrd="0" destOrd="0" presId="urn:microsoft.com/office/officeart/2005/8/layout/orgChart1"/>
    <dgm:cxn modelId="{FCDEC775-9E1F-4D9E-80AD-8F35B6C301ED}" type="presOf" srcId="{1A941770-E4A2-4E2A-916E-DDCE940832DA}" destId="{FA85D292-B0E1-4493-8428-C54ED781AC99}" srcOrd="1" destOrd="0" presId="urn:microsoft.com/office/officeart/2005/8/layout/orgChart1"/>
    <dgm:cxn modelId="{3100ECF5-39FC-47A5-8E02-774F67EE3FF1}" type="presOf" srcId="{26EC9B90-3F7F-4ED2-8DFF-9AAA21E095FA}" destId="{EBF57003-1BE9-4768-AC60-B1DCF060FD0E}" srcOrd="1" destOrd="0" presId="urn:microsoft.com/office/officeart/2005/8/layout/orgChart1"/>
    <dgm:cxn modelId="{4B80F4D4-63D6-4E25-9929-361BF9105322}" type="presOf" srcId="{B8EF2CED-363A-45BA-81BD-CED4913A84BE}" destId="{F10F9E12-B2FC-49F2-B2F9-0AC443785936}" srcOrd="0" destOrd="0" presId="urn:microsoft.com/office/officeart/2005/8/layout/orgChart1"/>
    <dgm:cxn modelId="{A87B1488-B4FB-4044-B147-C3905CD747AA}" type="presOf" srcId="{D791BAA6-D360-4571-A74B-534545EC4A29}" destId="{A7C0CCE0-5DD2-4CF2-81EC-6E43C477AFD7}" srcOrd="1" destOrd="0" presId="urn:microsoft.com/office/officeart/2005/8/layout/orgChart1"/>
    <dgm:cxn modelId="{2144D4A0-D788-4ACC-B807-B43BE60B3A69}" srcId="{26EC9B90-3F7F-4ED2-8DFF-9AAA21E095FA}" destId="{D791BAA6-D360-4571-A74B-534545EC4A29}" srcOrd="1" destOrd="0" parTransId="{8EC0DEB8-52A1-4450-8185-B09CD23E1560}" sibTransId="{0418DB57-9B8A-41C9-B70E-84B537EAC249}"/>
    <dgm:cxn modelId="{8D22F2AE-A623-4A45-8875-00833B49E864}" type="presOf" srcId="{52FE9E5F-A9F0-4A3B-9F48-CD5611168286}" destId="{F9F14B0D-0007-48EE-AC4A-4299B2CCF304}" srcOrd="0" destOrd="0" presId="urn:microsoft.com/office/officeart/2005/8/layout/orgChart1"/>
    <dgm:cxn modelId="{B9EA1353-28CF-4F43-A68A-08FEFEE5988E}" srcId="{26EC9B90-3F7F-4ED2-8DFF-9AAA21E095FA}" destId="{C2215F52-0CDB-4968-B3BA-D62BF9479660}" srcOrd="0" destOrd="0" parTransId="{B8EF2CED-363A-45BA-81BD-CED4913A84BE}" sibTransId="{F0F791DB-38D1-48D4-B77B-89D8C6744ECB}"/>
    <dgm:cxn modelId="{5D619E44-677B-445E-A74A-C4B46012E9F7}" type="presOf" srcId="{8BEC6A69-FBB5-403D-9E4A-11E31482D28D}" destId="{5F5CE28F-B164-4EEB-9B21-18EA50733B6D}" srcOrd="0" destOrd="0" presId="urn:microsoft.com/office/officeart/2005/8/layout/orgChart1"/>
    <dgm:cxn modelId="{88DE9A45-7E6D-4A7F-816F-7C582D8EC5CC}" type="presOf" srcId="{B43892DD-18FA-4DF4-B33B-A362552FD0F9}" destId="{63B9D38F-1B57-4581-A084-FC034ECE9A73}" srcOrd="0" destOrd="0" presId="urn:microsoft.com/office/officeart/2005/8/layout/orgChart1"/>
    <dgm:cxn modelId="{6D1094AF-496D-4F69-8AFA-340EC45B334C}" type="presOf" srcId="{C2215F52-0CDB-4968-B3BA-D62BF9479660}" destId="{71607BB5-69A6-409F-A4C5-DA9698C74FBF}" srcOrd="0" destOrd="0" presId="urn:microsoft.com/office/officeart/2005/8/layout/orgChart1"/>
    <dgm:cxn modelId="{4188FFFD-D8F8-4535-A12E-3219442382F6}" srcId="{D791BAA6-D360-4571-A74B-534545EC4A29}" destId="{1A941770-E4A2-4E2A-916E-DDCE940832DA}" srcOrd="0" destOrd="0" parTransId="{B43892DD-18FA-4DF4-B33B-A362552FD0F9}" sibTransId="{B4F7F6A9-AB6B-4298-950E-CDA1947D895C}"/>
    <dgm:cxn modelId="{B0C0A0DB-0F68-49F6-BCCB-1B8CE869ED92}" type="presOf" srcId="{8EC0DEB8-52A1-4450-8185-B09CD23E1560}" destId="{DA6EDA2D-4A8E-48C7-9B4C-043B95A3100D}" srcOrd="0" destOrd="0" presId="urn:microsoft.com/office/officeart/2005/8/layout/orgChart1"/>
    <dgm:cxn modelId="{169F9EB3-4278-4414-B93D-92B24E0E1CB6}" type="presOf" srcId="{D791BAA6-D360-4571-A74B-534545EC4A29}" destId="{013F839E-1A14-4732-B36C-4531FDC4B84C}" srcOrd="0" destOrd="0" presId="urn:microsoft.com/office/officeart/2005/8/layout/orgChart1"/>
    <dgm:cxn modelId="{FE5AB286-E910-4D5E-8AC4-8D0EE966DE4C}" type="presOf" srcId="{C3C5A45D-03DF-4780-8EE2-ED399ABBA43A}" destId="{49AEC158-5845-4491-86A6-1AAFD9BB0742}" srcOrd="1" destOrd="0" presId="urn:microsoft.com/office/officeart/2005/8/layout/orgChart1"/>
    <dgm:cxn modelId="{FC7E9888-B065-48C1-87C1-BE3C885BBEF1}" type="presParOf" srcId="{F9F14B0D-0007-48EE-AC4A-4299B2CCF304}" destId="{3E0EBA9C-6AB2-4631-8EC9-A777308921AD}" srcOrd="0" destOrd="0" presId="urn:microsoft.com/office/officeart/2005/8/layout/orgChart1"/>
    <dgm:cxn modelId="{C257072B-D800-46AC-A9AF-72EF8C35E46E}" type="presParOf" srcId="{3E0EBA9C-6AB2-4631-8EC9-A777308921AD}" destId="{AB3624CE-B91F-4A5F-802F-F17AB6EA9257}" srcOrd="0" destOrd="0" presId="urn:microsoft.com/office/officeart/2005/8/layout/orgChart1"/>
    <dgm:cxn modelId="{458CA77D-821C-4A5F-8738-28DA168A2108}" type="presParOf" srcId="{AB3624CE-B91F-4A5F-802F-F17AB6EA9257}" destId="{7E25B9D2-800F-407E-84D2-AF6E9B0769A3}" srcOrd="0" destOrd="0" presId="urn:microsoft.com/office/officeart/2005/8/layout/orgChart1"/>
    <dgm:cxn modelId="{9F5191C9-5836-4A4B-B3AC-FB38D4CE6569}" type="presParOf" srcId="{AB3624CE-B91F-4A5F-802F-F17AB6EA9257}" destId="{EBF57003-1BE9-4768-AC60-B1DCF060FD0E}" srcOrd="1" destOrd="0" presId="urn:microsoft.com/office/officeart/2005/8/layout/orgChart1"/>
    <dgm:cxn modelId="{52ED4C31-C306-4561-8ADD-C08C23CF70E5}" type="presParOf" srcId="{3E0EBA9C-6AB2-4631-8EC9-A777308921AD}" destId="{931AFACF-9CE8-4660-903C-03D1EC219146}" srcOrd="1" destOrd="0" presId="urn:microsoft.com/office/officeart/2005/8/layout/orgChart1"/>
    <dgm:cxn modelId="{D7B62970-49F0-4B7F-B338-869D060EA109}" type="presParOf" srcId="{931AFACF-9CE8-4660-903C-03D1EC219146}" destId="{F10F9E12-B2FC-49F2-B2F9-0AC443785936}" srcOrd="0" destOrd="0" presId="urn:microsoft.com/office/officeart/2005/8/layout/orgChart1"/>
    <dgm:cxn modelId="{06A81C5D-CBF4-43B4-8ED2-B47CB05D2CF9}" type="presParOf" srcId="{931AFACF-9CE8-4660-903C-03D1EC219146}" destId="{FF8356B1-6D3C-4DB6-BA2E-9A33FFA9879E}" srcOrd="1" destOrd="0" presId="urn:microsoft.com/office/officeart/2005/8/layout/orgChart1"/>
    <dgm:cxn modelId="{95D4C3BF-9C6B-4036-9879-4D6D23639BFA}" type="presParOf" srcId="{FF8356B1-6D3C-4DB6-BA2E-9A33FFA9879E}" destId="{2F4FD3C4-D30F-4DFD-B717-3AF36EE247F0}" srcOrd="0" destOrd="0" presId="urn:microsoft.com/office/officeart/2005/8/layout/orgChart1"/>
    <dgm:cxn modelId="{81F1FA39-316A-4EAA-A90B-11EA1E0A6A20}" type="presParOf" srcId="{2F4FD3C4-D30F-4DFD-B717-3AF36EE247F0}" destId="{71607BB5-69A6-409F-A4C5-DA9698C74FBF}" srcOrd="0" destOrd="0" presId="urn:microsoft.com/office/officeart/2005/8/layout/orgChart1"/>
    <dgm:cxn modelId="{961AFEDD-F775-46FE-AA19-F11447CE4061}" type="presParOf" srcId="{2F4FD3C4-D30F-4DFD-B717-3AF36EE247F0}" destId="{22153E72-692B-4759-8C29-364DF6BBD29C}" srcOrd="1" destOrd="0" presId="urn:microsoft.com/office/officeart/2005/8/layout/orgChart1"/>
    <dgm:cxn modelId="{F2EF1C85-A6D3-421C-93E2-2DDFBE9F5540}" type="presParOf" srcId="{FF8356B1-6D3C-4DB6-BA2E-9A33FFA9879E}" destId="{2B34E034-582D-40B8-8090-CBA17FFE8F2C}" srcOrd="1" destOrd="0" presId="urn:microsoft.com/office/officeart/2005/8/layout/orgChart1"/>
    <dgm:cxn modelId="{2CC37515-B010-47A3-B76D-2F9186FDA3D1}" type="presParOf" srcId="{2B34E034-582D-40B8-8090-CBA17FFE8F2C}" destId="{5F5CE28F-B164-4EEB-9B21-18EA50733B6D}" srcOrd="0" destOrd="0" presId="urn:microsoft.com/office/officeart/2005/8/layout/orgChart1"/>
    <dgm:cxn modelId="{8156A098-0080-4EDF-8A53-3958E26A444B}" type="presParOf" srcId="{2B34E034-582D-40B8-8090-CBA17FFE8F2C}" destId="{3E4A1D26-2BF8-443B-B219-702203385B56}" srcOrd="1" destOrd="0" presId="urn:microsoft.com/office/officeart/2005/8/layout/orgChart1"/>
    <dgm:cxn modelId="{F3F36243-3F53-4E4C-AE2B-C87416F5774C}" type="presParOf" srcId="{3E4A1D26-2BF8-443B-B219-702203385B56}" destId="{6866D731-AD61-469D-920B-B394F2529DA1}" srcOrd="0" destOrd="0" presId="urn:microsoft.com/office/officeart/2005/8/layout/orgChart1"/>
    <dgm:cxn modelId="{1FEDC782-2B5D-4743-B5BD-D42156357CD3}" type="presParOf" srcId="{6866D731-AD61-469D-920B-B394F2529DA1}" destId="{DAD2FEAE-EF3F-4B84-8C40-31C3347FE648}" srcOrd="0" destOrd="0" presId="urn:microsoft.com/office/officeart/2005/8/layout/orgChart1"/>
    <dgm:cxn modelId="{38CDBB9C-038F-4C24-BFD0-DAAE9D3578EB}" type="presParOf" srcId="{6866D731-AD61-469D-920B-B394F2529DA1}" destId="{49AEC158-5845-4491-86A6-1AAFD9BB0742}" srcOrd="1" destOrd="0" presId="urn:microsoft.com/office/officeart/2005/8/layout/orgChart1"/>
    <dgm:cxn modelId="{69963E53-AEA9-4015-9046-5F22003BE586}" type="presParOf" srcId="{3E4A1D26-2BF8-443B-B219-702203385B56}" destId="{6D65CF22-26A8-4096-9099-265D319B6642}" srcOrd="1" destOrd="0" presId="urn:microsoft.com/office/officeart/2005/8/layout/orgChart1"/>
    <dgm:cxn modelId="{0AB5AD28-E364-4C88-93AF-08E7BC49DA40}" type="presParOf" srcId="{3E4A1D26-2BF8-443B-B219-702203385B56}" destId="{CC12F77E-3DB3-4944-85B3-B003F42FD0C6}" srcOrd="2" destOrd="0" presId="urn:microsoft.com/office/officeart/2005/8/layout/orgChart1"/>
    <dgm:cxn modelId="{7E887A4C-0BBE-47B7-8EDF-0889E3255E3B}" type="presParOf" srcId="{FF8356B1-6D3C-4DB6-BA2E-9A33FFA9879E}" destId="{0ABB3FEF-7F48-4030-828F-1AEA0EE1704C}" srcOrd="2" destOrd="0" presId="urn:microsoft.com/office/officeart/2005/8/layout/orgChart1"/>
    <dgm:cxn modelId="{614FB510-D846-4BDC-9A27-AA38182BFE57}" type="presParOf" srcId="{931AFACF-9CE8-4660-903C-03D1EC219146}" destId="{DA6EDA2D-4A8E-48C7-9B4C-043B95A3100D}" srcOrd="2" destOrd="0" presId="urn:microsoft.com/office/officeart/2005/8/layout/orgChart1"/>
    <dgm:cxn modelId="{B2694552-E4BC-4E0B-B917-359EC48B3AF8}" type="presParOf" srcId="{931AFACF-9CE8-4660-903C-03D1EC219146}" destId="{BCF53254-8810-42AE-80D8-BE26541EF39C}" srcOrd="3" destOrd="0" presId="urn:microsoft.com/office/officeart/2005/8/layout/orgChart1"/>
    <dgm:cxn modelId="{D4C5558A-23D4-46E7-AAF2-4644985DBEA4}" type="presParOf" srcId="{BCF53254-8810-42AE-80D8-BE26541EF39C}" destId="{79DEE146-E3BE-431F-A806-021D10AD80D1}" srcOrd="0" destOrd="0" presId="urn:microsoft.com/office/officeart/2005/8/layout/orgChart1"/>
    <dgm:cxn modelId="{13F8C4C4-1724-4684-BB22-55049DEEEED3}" type="presParOf" srcId="{79DEE146-E3BE-431F-A806-021D10AD80D1}" destId="{013F839E-1A14-4732-B36C-4531FDC4B84C}" srcOrd="0" destOrd="0" presId="urn:microsoft.com/office/officeart/2005/8/layout/orgChart1"/>
    <dgm:cxn modelId="{23B1CFE8-D65C-48E2-9FBA-12012E9C6E29}" type="presParOf" srcId="{79DEE146-E3BE-431F-A806-021D10AD80D1}" destId="{A7C0CCE0-5DD2-4CF2-81EC-6E43C477AFD7}" srcOrd="1" destOrd="0" presId="urn:microsoft.com/office/officeart/2005/8/layout/orgChart1"/>
    <dgm:cxn modelId="{303ACDC7-AAE0-4C76-AFA9-3ED0C8C49230}" type="presParOf" srcId="{BCF53254-8810-42AE-80D8-BE26541EF39C}" destId="{7D6C45BA-AED3-4F78-B4B2-8794A6A56420}" srcOrd="1" destOrd="0" presId="urn:microsoft.com/office/officeart/2005/8/layout/orgChart1"/>
    <dgm:cxn modelId="{B9C54E7F-23F5-4251-9FC7-2F7F0B9DED9C}" type="presParOf" srcId="{7D6C45BA-AED3-4F78-B4B2-8794A6A56420}" destId="{63B9D38F-1B57-4581-A084-FC034ECE9A73}" srcOrd="0" destOrd="0" presId="urn:microsoft.com/office/officeart/2005/8/layout/orgChart1"/>
    <dgm:cxn modelId="{3D0C806D-7AAC-45D8-8FE3-01D273FE05E4}" type="presParOf" srcId="{7D6C45BA-AED3-4F78-B4B2-8794A6A56420}" destId="{C8009BE1-CEDF-4CD5-8DB5-E089DF923651}" srcOrd="1" destOrd="0" presId="urn:microsoft.com/office/officeart/2005/8/layout/orgChart1"/>
    <dgm:cxn modelId="{369372C5-A4D7-4856-9A44-B9559876E6BA}" type="presParOf" srcId="{C8009BE1-CEDF-4CD5-8DB5-E089DF923651}" destId="{F4A12BBD-4A54-4F6C-A6D8-7324167C685E}" srcOrd="0" destOrd="0" presId="urn:microsoft.com/office/officeart/2005/8/layout/orgChart1"/>
    <dgm:cxn modelId="{E284F665-D90C-4412-92BB-8CACFF1B9D07}" type="presParOf" srcId="{F4A12BBD-4A54-4F6C-A6D8-7324167C685E}" destId="{477EB02D-2DAB-4ACD-A633-21E3E6823F20}" srcOrd="0" destOrd="0" presId="urn:microsoft.com/office/officeart/2005/8/layout/orgChart1"/>
    <dgm:cxn modelId="{7BFE77A4-AB06-4413-A99C-58F7F44A994F}" type="presParOf" srcId="{F4A12BBD-4A54-4F6C-A6D8-7324167C685E}" destId="{FA85D292-B0E1-4493-8428-C54ED781AC99}" srcOrd="1" destOrd="0" presId="urn:microsoft.com/office/officeart/2005/8/layout/orgChart1"/>
    <dgm:cxn modelId="{7C180E97-3C44-4A6F-94C3-3567F5A0BD11}" type="presParOf" srcId="{C8009BE1-CEDF-4CD5-8DB5-E089DF923651}" destId="{6C7E028E-4C98-44D8-BFAE-1528B5B14969}" srcOrd="1" destOrd="0" presId="urn:microsoft.com/office/officeart/2005/8/layout/orgChart1"/>
    <dgm:cxn modelId="{1B3AF16A-C800-4DA2-80B3-F2F4E6A72B42}" type="presParOf" srcId="{C8009BE1-CEDF-4CD5-8DB5-E089DF923651}" destId="{B6826952-F885-4A68-8918-01AB4105C948}" srcOrd="2" destOrd="0" presId="urn:microsoft.com/office/officeart/2005/8/layout/orgChart1"/>
    <dgm:cxn modelId="{DD07AD5D-C9BA-426B-A9F3-AD70559232DE}" type="presParOf" srcId="{BCF53254-8810-42AE-80D8-BE26541EF39C}" destId="{15395026-84DE-4968-A6D4-D4A3DF2A34B0}" srcOrd="2" destOrd="0" presId="urn:microsoft.com/office/officeart/2005/8/layout/orgChart1"/>
    <dgm:cxn modelId="{8DE31842-48C6-4C9F-8FB9-48C9BE0DCDBD}" type="presParOf" srcId="{3E0EBA9C-6AB2-4631-8EC9-A777308921AD}" destId="{B1DD7F83-E1A1-4FC8-A4EA-7A09F44487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1C141-6DFF-4CE6-9EB0-3B7D56ECBBC7}">
      <dsp:nvSpPr>
        <dsp:cNvPr id="0" name=""/>
        <dsp:cNvSpPr/>
      </dsp:nvSpPr>
      <dsp:spPr>
        <a:xfrm>
          <a:off x="4386431" y="1132541"/>
          <a:ext cx="2656430" cy="619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36"/>
              </a:lnTo>
              <a:lnTo>
                <a:pt x="2656430" y="388236"/>
              </a:lnTo>
              <a:lnTo>
                <a:pt x="2656430" y="6191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71EAD-E304-4CCE-9060-08BCB606BD48}">
      <dsp:nvSpPr>
        <dsp:cNvPr id="0" name=""/>
        <dsp:cNvSpPr/>
      </dsp:nvSpPr>
      <dsp:spPr>
        <a:xfrm>
          <a:off x="4175355" y="1132541"/>
          <a:ext cx="211075" cy="619100"/>
        </a:xfrm>
        <a:custGeom>
          <a:avLst/>
          <a:gdLst/>
          <a:ahLst/>
          <a:cxnLst/>
          <a:rect l="0" t="0" r="0" b="0"/>
          <a:pathLst>
            <a:path>
              <a:moveTo>
                <a:pt x="211075" y="0"/>
              </a:moveTo>
              <a:lnTo>
                <a:pt x="211075" y="388236"/>
              </a:lnTo>
              <a:lnTo>
                <a:pt x="0" y="388236"/>
              </a:lnTo>
              <a:lnTo>
                <a:pt x="0" y="6191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4EC74-95EB-4964-8CAB-738528A822F4}">
      <dsp:nvSpPr>
        <dsp:cNvPr id="0" name=""/>
        <dsp:cNvSpPr/>
      </dsp:nvSpPr>
      <dsp:spPr>
        <a:xfrm>
          <a:off x="1514923" y="1132541"/>
          <a:ext cx="2871507" cy="619100"/>
        </a:xfrm>
        <a:custGeom>
          <a:avLst/>
          <a:gdLst/>
          <a:ahLst/>
          <a:cxnLst/>
          <a:rect l="0" t="0" r="0" b="0"/>
          <a:pathLst>
            <a:path>
              <a:moveTo>
                <a:pt x="2871507" y="0"/>
              </a:moveTo>
              <a:lnTo>
                <a:pt x="2871507" y="388236"/>
              </a:lnTo>
              <a:lnTo>
                <a:pt x="0" y="388236"/>
              </a:lnTo>
              <a:lnTo>
                <a:pt x="0" y="6191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4478F-6B68-44B0-9F88-0AB158303100}">
      <dsp:nvSpPr>
        <dsp:cNvPr id="0" name=""/>
        <dsp:cNvSpPr/>
      </dsp:nvSpPr>
      <dsp:spPr>
        <a:xfrm>
          <a:off x="8008" y="33189"/>
          <a:ext cx="8756845" cy="1099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 system at equilibrium can be altered by changes in:</a:t>
          </a:r>
          <a:endParaRPr lang="en-US" sz="2200" b="1" kern="1200" dirty="0"/>
        </a:p>
      </dsp:txBody>
      <dsp:txXfrm>
        <a:off x="8008" y="33189"/>
        <a:ext cx="8756845" cy="1099352"/>
      </dsp:txXfrm>
    </dsp:sp>
    <dsp:sp modelId="{490CD9FF-FB88-4BD4-89D5-7EC5A887C064}">
      <dsp:nvSpPr>
        <dsp:cNvPr id="0" name=""/>
        <dsp:cNvSpPr/>
      </dsp:nvSpPr>
      <dsp:spPr>
        <a:xfrm>
          <a:off x="415571" y="1751641"/>
          <a:ext cx="2198704" cy="1099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temperature</a:t>
          </a:r>
          <a:endParaRPr lang="en-US" sz="2200" kern="1200"/>
        </a:p>
      </dsp:txBody>
      <dsp:txXfrm>
        <a:off x="415571" y="1751641"/>
        <a:ext cx="2198704" cy="1099352"/>
      </dsp:txXfrm>
    </dsp:sp>
    <dsp:sp modelId="{5ADA3D52-2436-460B-ADEE-2113AA75BB1C}">
      <dsp:nvSpPr>
        <dsp:cNvPr id="0" name=""/>
        <dsp:cNvSpPr/>
      </dsp:nvSpPr>
      <dsp:spPr>
        <a:xfrm>
          <a:off x="3076003" y="1751641"/>
          <a:ext cx="2198704" cy="1099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concentration (M)</a:t>
          </a:r>
          <a:endParaRPr lang="en-US" sz="2200" kern="1200" dirty="0"/>
        </a:p>
      </dsp:txBody>
      <dsp:txXfrm>
        <a:off x="3076003" y="1751641"/>
        <a:ext cx="2198704" cy="1099352"/>
      </dsp:txXfrm>
    </dsp:sp>
    <dsp:sp modelId="{E36E3B25-9DF2-4087-8EB0-578149E401A8}">
      <dsp:nvSpPr>
        <dsp:cNvPr id="0" name=""/>
        <dsp:cNvSpPr/>
      </dsp:nvSpPr>
      <dsp:spPr>
        <a:xfrm>
          <a:off x="5736435" y="1751641"/>
          <a:ext cx="2612852" cy="1099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Volume (or pressure)</a:t>
          </a:r>
          <a:endParaRPr lang="en-US" sz="2200" kern="1200" dirty="0"/>
        </a:p>
      </dsp:txBody>
      <dsp:txXfrm>
        <a:off x="5736435" y="1751641"/>
        <a:ext cx="2612852" cy="1099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D38F-1B57-4581-A084-FC034ECE9A73}">
      <dsp:nvSpPr>
        <dsp:cNvPr id="0" name=""/>
        <dsp:cNvSpPr/>
      </dsp:nvSpPr>
      <dsp:spPr>
        <a:xfrm>
          <a:off x="8137126" y="2305775"/>
          <a:ext cx="541748" cy="87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720"/>
              </a:lnTo>
              <a:lnTo>
                <a:pt x="541748" y="87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EDA2D-4A8E-48C7-9B4C-043B95A3100D}">
      <dsp:nvSpPr>
        <dsp:cNvPr id="0" name=""/>
        <dsp:cNvSpPr/>
      </dsp:nvSpPr>
      <dsp:spPr>
        <a:xfrm>
          <a:off x="5950643" y="953903"/>
          <a:ext cx="2947747" cy="40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59"/>
              </a:lnTo>
              <a:lnTo>
                <a:pt x="2947747" y="200459"/>
              </a:lnTo>
              <a:lnTo>
                <a:pt x="2947747" y="400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CE28F-B164-4EEB-9B21-18EA50733B6D}">
      <dsp:nvSpPr>
        <dsp:cNvPr id="0" name=""/>
        <dsp:cNvSpPr/>
      </dsp:nvSpPr>
      <dsp:spPr>
        <a:xfrm>
          <a:off x="2092862" y="2294003"/>
          <a:ext cx="352331" cy="88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920"/>
              </a:lnTo>
              <a:lnTo>
                <a:pt x="352331" y="8889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F9E12-B2FC-49F2-B2F9-0AC443785936}">
      <dsp:nvSpPr>
        <dsp:cNvPr id="0" name=""/>
        <dsp:cNvSpPr/>
      </dsp:nvSpPr>
      <dsp:spPr>
        <a:xfrm>
          <a:off x="2854126" y="953903"/>
          <a:ext cx="3096517" cy="388520"/>
        </a:xfrm>
        <a:custGeom>
          <a:avLst/>
          <a:gdLst/>
          <a:ahLst/>
          <a:cxnLst/>
          <a:rect l="0" t="0" r="0" b="0"/>
          <a:pathLst>
            <a:path>
              <a:moveTo>
                <a:pt x="3096517" y="0"/>
              </a:moveTo>
              <a:lnTo>
                <a:pt x="3096517" y="188688"/>
              </a:lnTo>
              <a:lnTo>
                <a:pt x="0" y="188688"/>
              </a:lnTo>
              <a:lnTo>
                <a:pt x="0" y="388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5B9D2-800F-407E-84D2-AF6E9B0769A3}">
      <dsp:nvSpPr>
        <dsp:cNvPr id="0" name=""/>
        <dsp:cNvSpPr/>
      </dsp:nvSpPr>
      <dsp:spPr>
        <a:xfrm>
          <a:off x="241963" y="2323"/>
          <a:ext cx="11417360" cy="95157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Acids and bases can be classified depending on their ability to dissociate in water: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241963" y="2323"/>
        <a:ext cx="11417360" cy="951579"/>
      </dsp:txXfrm>
    </dsp:sp>
    <dsp:sp modelId="{71607BB5-69A6-409F-A4C5-DA9698C74FBF}">
      <dsp:nvSpPr>
        <dsp:cNvPr id="0" name=""/>
        <dsp:cNvSpPr/>
      </dsp:nvSpPr>
      <dsp:spPr>
        <a:xfrm>
          <a:off x="1902546" y="1342424"/>
          <a:ext cx="1903159" cy="95157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smtClean="0">
              <a:solidFill>
                <a:schemeClr val="tx1"/>
              </a:solidFill>
            </a:rPr>
            <a:t>strong </a:t>
          </a:r>
        </a:p>
      </dsp:txBody>
      <dsp:txXfrm>
        <a:off x="1902546" y="1342424"/>
        <a:ext cx="1903159" cy="951579"/>
      </dsp:txXfrm>
    </dsp:sp>
    <dsp:sp modelId="{DAD2FEAE-EF3F-4B84-8C40-31C3347FE648}">
      <dsp:nvSpPr>
        <dsp:cNvPr id="0" name=""/>
        <dsp:cNvSpPr/>
      </dsp:nvSpPr>
      <dsp:spPr>
        <a:xfrm>
          <a:off x="2445194" y="2707134"/>
          <a:ext cx="3163736" cy="95157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completely dissociate (ionize)in water.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kern="12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تأين(تفكك) تام في الماء</a:t>
          </a:r>
          <a:endParaRPr lang="en-US" sz="2400" kern="1200" dirty="0" smtClean="0">
            <a:solidFill>
              <a:schemeClr val="tx1"/>
            </a:solidFill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2445194" y="2707134"/>
        <a:ext cx="3163736" cy="951579"/>
      </dsp:txXfrm>
    </dsp:sp>
    <dsp:sp modelId="{013F839E-1A14-4732-B36C-4531FDC4B84C}">
      <dsp:nvSpPr>
        <dsp:cNvPr id="0" name=""/>
        <dsp:cNvSpPr/>
      </dsp:nvSpPr>
      <dsp:spPr>
        <a:xfrm>
          <a:off x="7946810" y="1354195"/>
          <a:ext cx="1903159" cy="951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Weak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946810" y="1354195"/>
        <a:ext cx="1903159" cy="951579"/>
      </dsp:txXfrm>
    </dsp:sp>
    <dsp:sp modelId="{477EB02D-2DAB-4ACD-A633-21E3E6823F20}">
      <dsp:nvSpPr>
        <dsp:cNvPr id="0" name=""/>
        <dsp:cNvSpPr/>
      </dsp:nvSpPr>
      <dsp:spPr>
        <a:xfrm>
          <a:off x="8678875" y="2705705"/>
          <a:ext cx="3222411" cy="95157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partially dissociate (ionize) in water</a:t>
          </a:r>
          <a:endParaRPr lang="ar-SA" sz="2400" kern="1200" dirty="0" smtClean="0">
            <a:solidFill>
              <a:schemeClr val="tx1"/>
            </a:solidFill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تأين (تفكك) جزئي في الماء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678875" y="2705705"/>
        <a:ext cx="3222411" cy="95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05C9-1906-445F-B017-A25ED21CF566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ABB8-E7B4-4681-BB3F-EAB02B349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F499-C05A-450D-92B5-1B294BEDA4D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1143000"/>
            <a:ext cx="4822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878A-9B86-4214-8763-1B7961D6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1pPr>
    <a:lvl2pPr marL="48060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2pPr>
    <a:lvl3pPr marL="961217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3pPr>
    <a:lvl4pPr marL="1441826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4pPr>
    <a:lvl5pPr marL="1922435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5pPr>
    <a:lvl6pPr marL="2403043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6pPr>
    <a:lvl7pPr marL="2883652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7pPr>
    <a:lvl8pPr marL="3364260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8pPr>
    <a:lvl9pPr marL="3844869" algn="l" defTabSz="961217" rtl="0" eaLnBrk="1" latinLnBrk="0" hangingPunct="1">
      <a:defRPr sz="12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18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26831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23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62953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28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83955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29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07991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30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7885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31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400247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32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143880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33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4059358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34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6102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35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405148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878A-9B86-4214-8763-1B7961D61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36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740186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69729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38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331485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39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581200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40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44047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7D4A8-7E25-421B-BEF8-62C9A8839E0B}" type="slidenum">
              <a:rPr lang="en-US"/>
              <a:pPr/>
              <a:t>41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637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7D4A8-7E25-421B-BEF8-62C9A8839E0B}" type="slidenum">
              <a:rPr lang="en-US"/>
              <a:pPr/>
              <a:t>42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609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7D4A8-7E25-421B-BEF8-62C9A8839E0B}" type="slidenum">
              <a:rPr lang="en-US"/>
              <a:pPr/>
              <a:t>43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294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7D4A8-7E25-421B-BEF8-62C9A8839E0B}" type="slidenum">
              <a:rPr lang="en-US"/>
              <a:pPr/>
              <a:t>44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351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45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1775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521423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46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693888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596204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48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4003305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49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867203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50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312065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51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644748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52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962274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pH values can be negative (very acidic) or greater than 14 (very alkaline).</a:t>
            </a:r>
          </a:p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54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524965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65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4204798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66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10071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12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1710879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049220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68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782046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69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0959457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70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999024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71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89616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13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99838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14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236739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15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76314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16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55069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19AAD50E-94E7-4239-B8CA-A0EDDD667BDB}" type="slidenum">
              <a:rPr lang="en-US" sz="1300" smtClean="0"/>
              <a:pPr/>
              <a:t>17</a:t>
            </a:fld>
            <a:endParaRPr lang="en-US" sz="1300" smtClean="0"/>
          </a:p>
        </p:txBody>
      </p:sp>
    </p:spTree>
    <p:extLst>
      <p:ext uri="{BB962C8B-B14F-4D97-AF65-F5344CB8AC3E}">
        <p14:creationId xmlns:p14="http://schemas.microsoft.com/office/powerpoint/2010/main" val="36229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3282" y="14367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3282" y="4586343"/>
            <a:ext cx="9584055" cy="8606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3282" y="1583764"/>
            <a:ext cx="9584055" cy="292608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046139" y="4340185"/>
            <a:ext cx="1013348" cy="115296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1527705"/>
            <a:ext cx="9344025" cy="3238195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982" y="4681728"/>
            <a:ext cx="7398068" cy="1141171"/>
          </a:xfrm>
        </p:spPr>
        <p:txBody>
          <a:bodyPr>
            <a:normAutofit/>
          </a:bodyPr>
          <a:lstStyle>
            <a:lvl1pPr marL="0" indent="0" algn="l">
              <a:buNone/>
              <a:defRPr sz="2063">
                <a:solidFill>
                  <a:schemeClr val="tx1"/>
                </a:solidFill>
              </a:defRPr>
            </a:lvl1pPr>
            <a:lvl2pPr marL="428625" indent="0" algn="ctr">
              <a:buNone/>
              <a:defRPr sz="2063"/>
            </a:lvl2pPr>
            <a:lvl3pPr marL="857250" indent="0" algn="ctr">
              <a:buNone/>
              <a:defRPr sz="2063"/>
            </a:lvl3pPr>
            <a:lvl4pPr marL="1285875" indent="0" algn="ctr">
              <a:buNone/>
              <a:defRPr sz="1875"/>
            </a:lvl4pPr>
            <a:lvl5pPr marL="1714500" indent="0" algn="ctr">
              <a:buNone/>
              <a:defRPr sz="1875"/>
            </a:lvl5pPr>
            <a:lvl6pPr marL="2143125" indent="0" algn="ctr">
              <a:buNone/>
              <a:defRPr sz="1875"/>
            </a:lvl6pPr>
            <a:lvl7pPr marL="2571750" indent="0" algn="ctr">
              <a:buNone/>
              <a:defRPr sz="1875"/>
            </a:lvl7pPr>
            <a:lvl8pPr marL="3000375" indent="0" algn="ctr">
              <a:buNone/>
              <a:defRPr sz="1875"/>
            </a:lvl8pPr>
            <a:lvl9pPr marL="3429000" indent="0" algn="ctr">
              <a:buNone/>
              <a:defRPr sz="1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0816-0623-47B4-BC78-3FD32875C7F2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3187" y="4575290"/>
            <a:ext cx="1119251" cy="682752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3017-EF0C-4EAB-B7BD-8DFC6420D0E6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568960"/>
            <a:ext cx="2393156" cy="601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125" y="568960"/>
            <a:ext cx="7036594" cy="6014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F6A3-C841-4430-8124-83D3096531F0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1916-9B59-446E-9E0E-0A223B4AB6CD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45855"/>
            <a:ext cx="11430000" cy="206934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682" y="1306982"/>
            <a:ext cx="8701088" cy="375513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0413" y="5354726"/>
            <a:ext cx="8486775" cy="1137920"/>
          </a:xfrm>
        </p:spPr>
        <p:txBody>
          <a:bodyPr anchor="t">
            <a:normAutofit/>
          </a:bodyPr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63" y="6690970"/>
            <a:ext cx="2479040" cy="389467"/>
          </a:xfrm>
        </p:spPr>
        <p:txBody>
          <a:bodyPr/>
          <a:lstStyle/>
          <a:p>
            <a:fld id="{4AEE3E27-E463-4076-930E-CE546AA3B7CF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289" y="6690970"/>
            <a:ext cx="5932170" cy="389467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1311" y="2480905"/>
            <a:ext cx="1013348" cy="115296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971" y="2673209"/>
            <a:ext cx="1114029" cy="768354"/>
          </a:xfrm>
        </p:spPr>
        <p:txBody>
          <a:bodyPr/>
          <a:lstStyle>
            <a:lvl1pPr>
              <a:defRPr sz="2625"/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983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460" y="2340864"/>
            <a:ext cx="4457700" cy="424281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78ED-9F79-46C0-8E3B-CC37ED71D155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25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983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6460" y="2184806"/>
            <a:ext cx="4457700" cy="682752"/>
          </a:xfrm>
        </p:spPr>
        <p:txBody>
          <a:bodyPr anchor="ctr">
            <a:normAutofit/>
          </a:bodyPr>
          <a:lstStyle>
            <a:lvl1pPr marL="0" indent="0">
              <a:buNone/>
              <a:defRPr sz="1875" b="1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6460" y="2926080"/>
            <a:ext cx="4457700" cy="351129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9BA-B45C-4A2E-9D06-045C4EE1AFFA}" type="datetime1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BE7-72D2-440F-8D07-AC1C010321AF}" type="datetime1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03FB-0550-45FC-AC08-D05A570198E4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731520"/>
            <a:ext cx="6292215" cy="5354726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46D3-D09E-4E94-B61D-6E2D8A08758E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84757" y="1"/>
            <a:ext cx="3645243" cy="73151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288" y="731520"/>
            <a:ext cx="3000375" cy="1853184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784756" cy="73152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5288" y="2584704"/>
            <a:ext cx="3000375" cy="3511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313">
                <a:solidFill>
                  <a:schemeClr val="accent1">
                    <a:lumMod val="75000"/>
                  </a:schemeClr>
                </a:solidFill>
              </a:defRPr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0D07-1329-407F-99EC-4DD4A52ACAAB}" type="datetime1">
              <a:rPr lang="en-US" smtClean="0"/>
              <a:t>12/2/2017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983" y="516941"/>
            <a:ext cx="9429750" cy="1716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983" y="2262835"/>
            <a:ext cx="9429750" cy="432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6648" y="6690970"/>
            <a:ext cx="306895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2"/>
                </a:solidFill>
              </a:defRPr>
            </a:lvl1pPr>
          </a:lstStyle>
          <a:p>
            <a:fld id="{D5956B54-B071-4DEC-8E0E-FF22E4C773F7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128" y="6690970"/>
            <a:ext cx="59321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89117" y="6644993"/>
            <a:ext cx="428625" cy="48768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183" y="6690970"/>
            <a:ext cx="60007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 b="1">
                <a:solidFill>
                  <a:srgbClr val="FFFFFF"/>
                </a:solidFill>
                <a:latin typeface="+mj-lt"/>
              </a:defRPr>
            </a:lvl1pPr>
          </a:lstStyle>
          <a:p>
            <a:fld id="{610F96AB-83DF-4AF5-BF46-4A27F3A0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5063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1450" indent="-171450" algn="l" defTabSz="857250" rtl="0" eaLnBrk="1" latinLnBrk="0" hangingPunct="1">
        <a:lnSpc>
          <a:spcPct val="90000"/>
        </a:lnSpc>
        <a:spcBef>
          <a:spcPts val="1125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42975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000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812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50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3750" indent="-214313" algn="l" defTabSz="857250" rtl="0" eaLnBrk="1" latinLnBrk="0" hangingPunct="1">
        <a:lnSpc>
          <a:spcPct val="90000"/>
        </a:lnSpc>
        <a:spcBef>
          <a:spcPts val="375"/>
        </a:spcBef>
        <a:spcAft>
          <a:spcPts val="188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png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3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5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5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820193" y="2057068"/>
            <a:ext cx="94277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0070C0"/>
                </a:solidFill>
              </a:rPr>
              <a:t>Chapter </a:t>
            </a:r>
            <a:r>
              <a:rPr lang="en-US" altLang="en-US" sz="4800" b="1" dirty="0" smtClean="0">
                <a:solidFill>
                  <a:srgbClr val="0070C0"/>
                </a:solidFill>
              </a:rPr>
              <a:t>5</a:t>
            </a:r>
          </a:p>
          <a:p>
            <a:pPr algn="ctr"/>
            <a:r>
              <a:rPr lang="en-US" altLang="en-US" sz="4800" b="1" dirty="0" smtClean="0">
                <a:solidFill>
                  <a:srgbClr val="0070C0"/>
                </a:solidFill>
              </a:rPr>
              <a:t>Aqueous </a:t>
            </a:r>
            <a:r>
              <a:rPr lang="en-US" altLang="en-US" sz="4800" b="1" dirty="0">
                <a:solidFill>
                  <a:srgbClr val="0070C0"/>
                </a:solidFill>
              </a:rPr>
              <a:t>Solutions and acids-base </a:t>
            </a:r>
            <a:r>
              <a:rPr lang="en-US" altLang="en-US" sz="4800" b="1" dirty="0" smtClean="0">
                <a:solidFill>
                  <a:srgbClr val="0070C0"/>
                </a:solidFill>
              </a:rPr>
              <a:t>equilibria </a:t>
            </a:r>
            <a:endParaRPr lang="en-US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155862" y="1443051"/>
            <a:ext cx="8508636" cy="4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C00000"/>
                </a:solidFill>
              </a:rPr>
              <a:t>Relationships between K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and </a:t>
            </a:r>
            <a:r>
              <a:rPr lang="en-US" altLang="en-US" sz="2400" b="1" dirty="0">
                <a:solidFill>
                  <a:srgbClr val="C00000"/>
                </a:solidFill>
              </a:rPr>
              <a:t>Chemical Equations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4039" y="4628709"/>
                <a:ext cx="3077737" cy="807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4628709"/>
                <a:ext cx="3077737" cy="807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911988" y="2816551"/>
            <a:ext cx="0" cy="261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1979543"/>
            <a:ext cx="10943074" cy="775035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2-when the coefficients of an equation are </a:t>
            </a:r>
            <a:r>
              <a:rPr lang="en-US" altLang="en-US" sz="2200" b="1" dirty="0" smtClean="0"/>
              <a:t>multiplied by a factor</a:t>
            </a:r>
            <a:r>
              <a:rPr lang="en-US" altLang="en-US" sz="2200" dirty="0" smtClean="0"/>
              <a:t>, the equilibrium constant is </a:t>
            </a:r>
            <a:r>
              <a:rPr lang="en-US" altLang="en-US" sz="2200" b="1" dirty="0" smtClean="0"/>
              <a:t>raised to that factor</a:t>
            </a:r>
            <a:r>
              <a:rPr lang="en-US" altLang="en-US" sz="2200" dirty="0" smtClean="0"/>
              <a:t>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16116" y="2835582"/>
            <a:ext cx="55329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for the </a:t>
            </a:r>
            <a:r>
              <a:rPr lang="en-US" altLang="en-US" sz="2200" dirty="0" smtClean="0">
                <a:latin typeface="+mn-lt"/>
              </a:rPr>
              <a:t>reaction:</a:t>
            </a:r>
          </a:p>
          <a:p>
            <a:pPr algn="ctr" eaLnBrk="1" hangingPunct="1"/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 err="1" smtClean="0">
                <a:latin typeface="+mn-lt"/>
              </a:rPr>
              <a:t>nA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+ </a:t>
            </a:r>
            <a:r>
              <a:rPr lang="en-US" altLang="en-US" sz="2200" dirty="0" smtClean="0">
                <a:latin typeface="+mn-lt"/>
              </a:rPr>
              <a:t>n2B </a:t>
            </a:r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 3nC </a:t>
            </a:r>
            <a:endParaRPr lang="en-US" altLang="en-US" sz="2200" dirty="0">
              <a:latin typeface="+mn-lt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the equilibrium constant expression is: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5862" y="2816551"/>
            <a:ext cx="4967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for the </a:t>
            </a:r>
            <a:r>
              <a:rPr lang="en-US" altLang="en-US" sz="2200" dirty="0" smtClean="0">
                <a:latin typeface="+mn-lt"/>
              </a:rPr>
              <a:t>reaction:</a:t>
            </a:r>
          </a:p>
          <a:p>
            <a:pPr algn="ctr" eaLnBrk="1" hangingPunct="1"/>
            <a:r>
              <a:rPr lang="en-US" altLang="en-US" sz="2200" dirty="0" smtClean="0">
                <a:latin typeface="+mn-lt"/>
              </a:rPr>
              <a:t> A </a:t>
            </a:r>
            <a:r>
              <a:rPr lang="en-US" altLang="en-US" sz="2200" dirty="0">
                <a:latin typeface="+mn-lt"/>
              </a:rPr>
              <a:t>+ </a:t>
            </a:r>
            <a:r>
              <a:rPr lang="en-US" altLang="en-US" sz="2200" dirty="0" smtClean="0">
                <a:latin typeface="+mn-lt"/>
              </a:rPr>
              <a:t>2B </a:t>
            </a:r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 </a:t>
            </a:r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3C </a:t>
            </a:r>
          </a:p>
          <a:p>
            <a:pPr eaLnBrk="1" hangingPunct="1"/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the </a:t>
            </a:r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equilibrium constant expression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86761" y="4628708"/>
                <a:ext cx="5107259" cy="8802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61" y="4628708"/>
                <a:ext cx="5107259" cy="880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155862" y="1443051"/>
            <a:ext cx="8508636" cy="4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C00000"/>
                </a:solidFill>
              </a:rPr>
              <a:t>Relationships between K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and </a:t>
            </a:r>
            <a:r>
              <a:rPr lang="en-US" altLang="en-US" sz="2400" b="1" dirty="0">
                <a:solidFill>
                  <a:srgbClr val="C00000"/>
                </a:solidFill>
              </a:rPr>
              <a:t>Chemical Equations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0180" y="3315792"/>
                <a:ext cx="3077737" cy="830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180" y="3315792"/>
                <a:ext cx="3077737" cy="830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5862" y="2849459"/>
            <a:ext cx="49677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for the </a:t>
            </a:r>
            <a:r>
              <a:rPr lang="en-US" altLang="en-US" dirty="0" smtClean="0">
                <a:latin typeface="+mn-lt"/>
              </a:rPr>
              <a:t>reaction:</a:t>
            </a:r>
          </a:p>
          <a:p>
            <a:pPr eaLnBrk="1" hangingPunct="1"/>
            <a:endParaRPr lang="en-US" altLang="en-US" dirty="0" smtClean="0">
              <a:latin typeface="+mn-lt"/>
            </a:endParaRPr>
          </a:p>
          <a:p>
            <a:pPr marL="457200" indent="-457200" algn="ctr" eaLnBrk="1" hangingPunct="1">
              <a:buAutoNum type="arabicParenBoth"/>
            </a:pPr>
            <a:r>
              <a:rPr lang="en-US" altLang="en-US" dirty="0" smtClean="0">
                <a:latin typeface="+mn-lt"/>
              </a:rPr>
              <a:t>  A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  </a:t>
            </a:r>
            <a:r>
              <a:rPr lang="en-US" altLang="en-US" dirty="0" smtClean="0">
                <a:latin typeface="+mn-lt"/>
              </a:rPr>
              <a:t>2B</a:t>
            </a:r>
          </a:p>
          <a:p>
            <a:pPr algn="ctr" eaLnBrk="1" hangingPunct="1"/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 </a:t>
            </a:r>
          </a:p>
          <a:p>
            <a:pPr marL="457200" indent="-457200" algn="ctr" eaLnBrk="1" hangingPunct="1">
              <a:buAutoNum type="arabicParenBoth"/>
            </a:pPr>
            <a:endParaRPr lang="en-US" altLang="en-US" dirty="0" smtClean="0">
              <a:latin typeface="+mn-lt"/>
              <a:sym typeface="Symbol" panose="05050102010706020507" pitchFamily="18" charset="2"/>
            </a:endParaRPr>
          </a:p>
          <a:p>
            <a:pPr algn="ctr" eaLnBrk="1" hangingPunct="1"/>
            <a:r>
              <a:rPr lang="en-US" altLang="en-US" dirty="0" smtClean="0">
                <a:latin typeface="+mn-lt"/>
              </a:rPr>
              <a:t>(2)    2B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3C </a:t>
            </a:r>
            <a:endParaRPr lang="en-US" altLang="en-US" dirty="0">
              <a:latin typeface="+mn-lt"/>
              <a:sym typeface="Symbol" panose="05050102010706020507" pitchFamily="18" charset="2"/>
            </a:endParaRPr>
          </a:p>
          <a:p>
            <a:pPr marL="457200" indent="-457200" algn="ctr" eaLnBrk="1" hangingPunct="1">
              <a:buAutoNum type="arabicParenBoth"/>
            </a:pPr>
            <a:endParaRPr lang="en-US" altLang="en-US" dirty="0" smtClean="0">
              <a:latin typeface="+mn-lt"/>
              <a:sym typeface="Symbol" panose="05050102010706020507" pitchFamily="18" charset="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3196" y="2051516"/>
            <a:ext cx="10943074" cy="755519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 smtClean="0"/>
              <a:t>3-when you </a:t>
            </a:r>
            <a:r>
              <a:rPr lang="en-US" altLang="en-US" sz="2200" b="1" dirty="0" smtClean="0"/>
              <a:t>add equations </a:t>
            </a:r>
            <a:r>
              <a:rPr lang="en-US" altLang="en-US" sz="2200" dirty="0" smtClean="0"/>
              <a:t>to get a new equation, the equilibrium constant of the new equation is </a:t>
            </a:r>
            <a:r>
              <a:rPr lang="en-US" altLang="en-US" sz="2200" b="1" dirty="0" smtClean="0"/>
              <a:t>the product </a:t>
            </a:r>
            <a:r>
              <a:rPr lang="en-US" altLang="en-US" sz="2200" dirty="0" smtClean="0"/>
              <a:t>of the equilibrium constants of the old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76472" y="4406647"/>
                <a:ext cx="3077737" cy="807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72" y="4406647"/>
                <a:ext cx="3077737" cy="807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694986" y="5285293"/>
            <a:ext cx="217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85405" y="4764935"/>
            <a:ext cx="224259" cy="29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89249" y="3645259"/>
            <a:ext cx="211873" cy="33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90608" y="5540299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00000"/>
                </a:solidFill>
              </a:rPr>
              <a:t>A </a:t>
            </a:r>
            <a:r>
              <a:rPr lang="en-US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 3C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43510" y="5412795"/>
                <a:ext cx="3230308" cy="716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𝑜𝑣𝑒𝑟𝑎𝑙𝑙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10" y="5412795"/>
                <a:ext cx="3230308" cy="716671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068" y="1405054"/>
            <a:ext cx="9753600" cy="76040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 5.1 P127: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 writing equilibrium expressions: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943" y="2788362"/>
            <a:ext cx="8371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     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CH</a:t>
            </a:r>
            <a:r>
              <a:rPr lang="en-US" sz="2400" b="1" baseline="-25000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OH(</a:t>
            </a:r>
            <a:r>
              <a:rPr lang="en-US" sz="2400" b="1" i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 </a:t>
            </a:r>
            <a:r>
              <a:rPr lang="en-US" sz="2400" b="1" baseline="-25000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CO(</a:t>
            </a:r>
            <a:r>
              <a:rPr lang="en-US" sz="24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+ 2H</a:t>
            </a:r>
            <a:r>
              <a:rPr lang="en-US" sz="2400" b="1" baseline="-25000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2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O(</a:t>
            </a:r>
            <a:r>
              <a:rPr lang="en-US" sz="2400" b="1" i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</a:t>
            </a:r>
            <a:r>
              <a:rPr lang="en-US" sz="2400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</a:p>
          <a:p>
            <a:pPr indent="431814" eaLnBrk="0" hangingPunct="0">
              <a:buFontTx/>
              <a:buAutoNum type="alphaLcParenR"/>
            </a:pPr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lvl="1" algn="ctr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indent="431814" eaLnBrk="0" hangingPunct="0">
              <a:buFontTx/>
              <a:buAutoNum type="alphaLcParenR"/>
            </a:pPr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indent="431814">
              <a:buFontTx/>
              <a:buAutoNum type="alphaLcParenR"/>
            </a:pPr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068" y="1405054"/>
            <a:ext cx="9753600" cy="76040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 5.1 P127: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 writing equilibrium expressions: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41943" y="2788362"/>
                <a:ext cx="8371840" cy="2104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      </a:t>
                </a:r>
                <a:r>
                  <a:rPr lang="en-US" sz="2400" b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CH</a:t>
                </a:r>
                <a:r>
                  <a:rPr lang="en-US" sz="2400" b="1" baseline="-25000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3</a:t>
                </a:r>
                <a:r>
                  <a:rPr lang="en-US" sz="2400" b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OH(</a:t>
                </a:r>
                <a:r>
                  <a:rPr lang="en-US" sz="2400" b="1" i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g</a:t>
                </a:r>
                <a:r>
                  <a:rPr lang="en-US" sz="2400" b="1" dirty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) </a:t>
                </a:r>
                <a:r>
                  <a:rPr lang="en-US" sz="2400" b="1" baseline="-25000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 </a:t>
                </a:r>
                <a:r>
                  <a:rPr lang="en-US" sz="2400" b="1" dirty="0" smtClean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  <a:sym typeface="Wingdings"/>
                  </a:rPr>
                  <a:t></a:t>
                </a:r>
                <a:r>
                  <a:rPr lang="en-US" sz="2400" b="1" dirty="0" smtClean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 </a:t>
                </a:r>
                <a:r>
                  <a:rPr lang="en-US" sz="2400" b="1" dirty="0" smtClean="0">
                    <a:ea typeface="Verdana" panose="020B0604030504040204" pitchFamily="34" charset="0"/>
                    <a:cs typeface="Verdana" panose="020B0604030504040204" pitchFamily="34" charset="0"/>
                  </a:rPr>
                  <a:t> CO(</a:t>
                </a:r>
                <a:r>
                  <a:rPr lang="en-US" sz="2400" b="1" i="1" dirty="0" smtClean="0"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en-US" sz="2400" b="1" dirty="0">
                    <a:ea typeface="Verdana" panose="020B0604030504040204" pitchFamily="34" charset="0"/>
                    <a:cs typeface="Verdana" panose="020B0604030504040204" pitchFamily="34" charset="0"/>
                  </a:rPr>
                  <a:t>) </a:t>
                </a:r>
                <a:r>
                  <a:rPr lang="en-US" sz="2400" b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+ 2H</a:t>
                </a:r>
                <a:r>
                  <a:rPr lang="en-US" sz="2400" b="1" baseline="-25000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2</a:t>
                </a:r>
                <a:r>
                  <a:rPr lang="en-US" sz="2400" b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O(</a:t>
                </a:r>
                <a:r>
                  <a:rPr lang="en-US" sz="2400" b="1" i="1" dirty="0" smtClean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g</a:t>
                </a:r>
                <a:r>
                  <a:rPr lang="en-US" sz="2400" dirty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)</a:t>
                </a:r>
                <a:r>
                  <a:rPr lang="en-US" sz="2400" baseline="-25000" dirty="0">
                    <a:ea typeface="Verdana" panose="020B0604030504040204" pitchFamily="34" charset="0"/>
                    <a:cs typeface="Verdana" panose="020B0604030504040204" pitchFamily="34" charset="0"/>
                    <a:sym typeface="Symbol" pitchFamily="18" charset="2"/>
                  </a:rPr>
                  <a:t> </a:t>
                </a:r>
              </a:p>
              <a:p>
                <a:pPr indent="431814" eaLnBrk="0" hangingPunct="0">
                  <a:buFontTx/>
                  <a:buAutoNum type="alphaLcParenR"/>
                </a:pPr>
                <a:endParaRPr lang="en-US" sz="2400" baseline="-25000" dirty="0">
                  <a:ea typeface="Verdana" panose="020B0604030504040204" pitchFamily="34" charset="0"/>
                  <a:cs typeface="Verdana" panose="020B0604030504040204" pitchFamily="34" charset="0"/>
                  <a:sym typeface="Symbol" pitchFamily="18" charset="2"/>
                </a:endParaRPr>
              </a:p>
              <a:p>
                <a:pPr lvl="1" algn="ctr"/>
                <a:r>
                  <a:rPr lang="en-US" sz="2400" dirty="0">
                    <a:ea typeface="Verdana" panose="020B0604030504040204" pitchFamily="34" charset="0"/>
                    <a:cs typeface="Verdana" panose="020B0604030504040204" pitchFamily="34" charset="0"/>
                  </a:rPr>
                  <a:t>	       </a:t>
                </a:r>
                <a:r>
                  <a:rPr lang="en-US" sz="2400" i="1" dirty="0">
                    <a:ea typeface="Verdana" panose="020B0604030504040204" pitchFamily="34" charset="0"/>
                    <a:cs typeface="Verdana" panose="020B0604030504040204" pitchFamily="34" charset="0"/>
                  </a:rPr>
                  <a:t>K</a:t>
                </a:r>
                <a:r>
                  <a:rPr lang="en-US" sz="2400" baseline="-25000" dirty="0"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2400" dirty="0"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CO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400" b="0" i="1" baseline="30000" dirty="0" smtClean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Verdana" panose="020B0604030504040204" pitchFamily="34" charset="0"/>
                            <a:cs typeface="Verdana" panose="020B0604030504040204" pitchFamily="34" charset="0"/>
                            <a:sym typeface="Symbol" pitchFamily="18" charset="2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baseline="3000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0" hangingPunct="0"/>
                <a:endParaRPr lang="en-US" sz="2400" baseline="-25000" dirty="0">
                  <a:ea typeface="Verdana" panose="020B0604030504040204" pitchFamily="34" charset="0"/>
                  <a:cs typeface="Verdana" panose="020B0604030504040204" pitchFamily="34" charset="0"/>
                  <a:sym typeface="Symbol" pitchFamily="18" charset="2"/>
                </a:endParaRPr>
              </a:p>
              <a:p>
                <a:pPr indent="431814" eaLnBrk="0" hangingPunct="0">
                  <a:buFontTx/>
                  <a:buAutoNum type="alphaLcParenR"/>
                </a:pPr>
                <a:endParaRPr lang="en-US" sz="2400" baseline="-25000" dirty="0">
                  <a:ea typeface="Verdana" panose="020B0604030504040204" pitchFamily="34" charset="0"/>
                  <a:cs typeface="Verdana" panose="020B0604030504040204" pitchFamily="34" charset="0"/>
                  <a:sym typeface="Symbol" pitchFamily="18" charset="2"/>
                </a:endParaRPr>
              </a:p>
              <a:p>
                <a:pPr indent="431814">
                  <a:buFontTx/>
                  <a:buAutoNum type="alphaLcParenR"/>
                </a:pPr>
                <a:endParaRPr lang="en-US" sz="2400" baseline="30000" dirty="0"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43" y="2788362"/>
                <a:ext cx="8371840" cy="2104743"/>
              </a:xfrm>
              <a:prstGeom prst="rect">
                <a:avLst/>
              </a:prstGeom>
              <a:blipFill>
                <a:blip r:embed="rId3"/>
                <a:stretch>
                  <a:fillRect t="-260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068" y="1405054"/>
            <a:ext cx="9753600" cy="4280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Example: Writing </a:t>
            </a:r>
            <a:r>
              <a:rPr lang="en-US" sz="2400" dirty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Equilibrium Expressions</a:t>
            </a:r>
            <a:endParaRPr lang="en-US" sz="2400" dirty="0" smtClean="0">
              <a:solidFill>
                <a:srgbClr val="ED6B06"/>
              </a:solidFill>
              <a:ea typeface="ヒラギノ角ゴ Pro W3" pitchFamily="127" charset="-128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6943" y="2094679"/>
            <a:ext cx="837184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indent="431814" eaLnBrk="0" hangingPunct="0">
              <a:buFontTx/>
              <a:buAutoNum type="alphaLcParenR"/>
            </a:pPr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indent="431814">
              <a:buFontTx/>
              <a:buAutoNum type="alphaLcParenR"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     2 COF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) + CF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b="1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>
              <a:buFontTx/>
              <a:buAutoNum type="alphaLcParenR"/>
            </a:pPr>
            <a:endParaRPr lang="en-US" sz="24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eaLnBrk="0" hangingPunct="0">
              <a:buFont typeface="+mj-lt"/>
              <a:buAutoNum type="alphaLcParenR" startAt="2"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C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H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8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 +5 O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2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3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+ 4H</a:t>
            </a:r>
            <a:r>
              <a:rPr lang="en-US" sz="2400" b="1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2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O(</a:t>
            </a:r>
            <a:r>
              <a:rPr lang="en-US" sz="2400" b="1" i="1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g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</a:t>
            </a:r>
          </a:p>
          <a:p>
            <a:pPr eaLnBrk="0" hangingPunct="0"/>
            <a:r>
              <a:rPr lang="en-US" sz="2400" baseline="-25000" dirty="0" smtClean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indent="431814" eaLnBrk="0" hangingPunct="0">
              <a:buFontTx/>
              <a:buAutoNum type="alphaLcParenR" startAt="2"/>
            </a:pPr>
            <a:endParaRPr lang="en-US" sz="24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lvl="1" algn="ctr"/>
            <a:endParaRPr lang="en-US" sz="24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4928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5.3. </a:t>
            </a:r>
            <a:r>
              <a:rPr lang="en-US" altLang="en-US" sz="2200" b="1" dirty="0">
                <a:solidFill>
                  <a:schemeClr val="accent2"/>
                </a:solidFill>
              </a:rPr>
              <a:t>Heterogeneous Equilibria</a:t>
            </a:r>
          </a:p>
          <a:p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863" y="1417222"/>
            <a:ext cx="1086154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Because of concentration of 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solids and 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liquids don’t 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change, 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they 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included in the equilibrium expression.</a:t>
            </a:r>
          </a:p>
          <a:p>
            <a:pPr eaLnBrk="1" hangingPunct="1">
              <a:defRPr/>
            </a:pP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2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sz="2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A(s)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 B(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 </a:t>
            </a:r>
            <a:r>
              <a:rPr lang="en-US" sz="2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c C(l)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 + 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d D(</a:t>
            </a:r>
            <a:r>
              <a:rPr lang="en-US" sz="2200" b="1" dirty="0" err="1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aq</a:t>
            </a:r>
            <a:r>
              <a:rPr lang="en-US" sz="2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)</a:t>
            </a: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charset="2"/>
            </a:endParaRPr>
          </a:p>
          <a:p>
            <a:pPr eaLnBrk="1" hangingPunct="1">
              <a:defRPr/>
            </a:pP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    The equilibrium constant expression 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charset="2"/>
              </a:rPr>
              <a:t>is:</a:t>
            </a:r>
          </a:p>
          <a:p>
            <a:pPr eaLnBrk="1" hangingPunct="1">
              <a:buFontTx/>
              <a:buNone/>
              <a:defRPr/>
            </a:pP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charset="2"/>
            </a:endParaRPr>
          </a:p>
          <a:p>
            <a:pPr eaLnBrk="1" hangingPunct="1">
              <a:buFontTx/>
              <a:buNone/>
              <a:defRPr/>
            </a:pP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charset="2"/>
            </a:endParaRPr>
          </a:p>
          <a:p>
            <a:pPr eaLnBrk="1" hangingPunct="1">
              <a:buFontTx/>
              <a:buNone/>
              <a:defRPr/>
            </a:pP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charset="2"/>
            </a:endParaRPr>
          </a:p>
          <a:p>
            <a:pPr>
              <a:defRPr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equilibrium </a:t>
            </a:r>
            <a:r>
              <a:rPr lang="en-US" sz="2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concentration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(M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= </a:t>
            </a:r>
            <a:r>
              <a:rPr lang="en-US" b="1" i="1" dirty="0">
                <a:solidFill>
                  <a:srgbClr val="C00000"/>
                </a:solidFill>
              </a:rPr>
              <a:t>K</a:t>
            </a:r>
            <a:r>
              <a:rPr lang="en-US" b="1" baseline="-25000" dirty="0">
                <a:solidFill>
                  <a:srgbClr val="C00000"/>
                </a:solidFill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</a:rPr>
              <a:t> </a:t>
            </a:r>
            <a:endParaRPr lang="en-US" sz="3200" b="1" baseline="-25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sz="2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pressure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atm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K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values </a:t>
            </a: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are used in an equilibrium expression</a:t>
            </a:r>
            <a:r>
              <a:rPr lang="en-US" sz="2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4928838" y="3836925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en-US" b="1" baseline="-25000" dirty="0" smtClean="0">
                <a:solidFill>
                  <a:srgbClr val="C0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= </a:t>
            </a:r>
            <a:r>
              <a:rPr lang="en-US" b="1" u="sng" dirty="0" smtClean="0">
                <a:solidFill>
                  <a:srgbClr val="C00000"/>
                </a:solidFill>
                <a:latin typeface="+mn-lt"/>
              </a:rPr>
              <a:t> [D]</a:t>
            </a:r>
            <a:r>
              <a:rPr lang="en-US" b="1" i="1" u="sng" baseline="30000" dirty="0" smtClean="0">
                <a:solidFill>
                  <a:srgbClr val="C00000"/>
                </a:solidFill>
                <a:latin typeface="+mn-lt"/>
              </a:rPr>
              <a:t>d</a:t>
            </a:r>
          </a:p>
          <a:p>
            <a:r>
              <a:rPr lang="en-US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       [B]</a:t>
            </a:r>
            <a:r>
              <a:rPr lang="en-US" b="1" i="1" baseline="30000" dirty="0" smtClean="0">
                <a:solidFill>
                  <a:srgbClr val="C00000"/>
                </a:solidFill>
                <a:latin typeface="+mn-lt"/>
              </a:rPr>
              <a:t>b</a:t>
            </a:r>
            <a:endParaRPr lang="en-US" b="1" i="1" baseline="30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4928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5.3. </a:t>
            </a:r>
            <a:r>
              <a:rPr lang="en-US" altLang="en-US" sz="2200" b="1" dirty="0">
                <a:solidFill>
                  <a:schemeClr val="accent2"/>
                </a:solidFill>
              </a:rPr>
              <a:t>Heterogeneous Equilibria</a:t>
            </a:r>
          </a:p>
          <a:p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14_05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>
          <a:xfrm>
            <a:off x="1408629" y="1591106"/>
            <a:ext cx="8143666" cy="489443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/>
        </p:nvSpPr>
        <p:spPr bwMode="auto">
          <a:xfrm>
            <a:off x="1275538" y="6488649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n-US" dirty="0" smtClean="0"/>
              <a:t>	</a:t>
            </a:r>
            <a:r>
              <a:rPr lang="en-US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8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[CO</a:t>
            </a:r>
            <a:r>
              <a:rPr lang="en-US" sz="28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]/[CO]</a:t>
            </a:r>
            <a:r>
              <a:rPr lang="en-US" sz="2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sz="28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068" y="1405054"/>
            <a:ext cx="9753600" cy="76040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</a:t>
            </a:r>
            <a:r>
              <a:rPr lang="ar-SA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 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5.2 p129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writing equilibrium expressions: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8474" y="2115700"/>
            <a:ext cx="8371840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14" eaLnBrk="0" hangingPunct="0">
              <a:buFontTx/>
              <a:buAutoNum type="alphaLcParenR"/>
            </a:pPr>
            <a:endParaRPr lang="en-US" sz="22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algn="ctr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    CaCO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</a:t>
            </a:r>
            <a:r>
              <a:rPr lang="en-US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/>
          </a:p>
          <a:p>
            <a:pPr indent="431814" eaLnBrk="0" hangingPunct="0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068" y="1405054"/>
            <a:ext cx="9753600" cy="76040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Example</a:t>
            </a:r>
            <a:r>
              <a:rPr lang="ar-SA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 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5.2 p129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  <a:cs typeface="Arial" pitchFamily="34" charset="0"/>
              </a:rPr>
              <a:t>writing equilibrium expressions: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8474" y="2115700"/>
            <a:ext cx="8371840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14" eaLnBrk="0" hangingPunct="0">
              <a:buFontTx/>
              <a:buAutoNum type="alphaLcParenR"/>
            </a:pPr>
            <a:endParaRPr lang="en-US" sz="22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algn="ctr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    CaCO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</a:t>
            </a:r>
            <a:r>
              <a:rPr lang="en-US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31814" eaLnBrk="0" hangingPunct="0"/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/>
          </a:p>
          <a:p>
            <a:pPr indent="431814" eaLnBrk="0" hangingPunct="0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2641" y="3295510"/>
            <a:ext cx="16225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600" baseline="-25000" dirty="0"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 = [CO</a:t>
            </a:r>
            <a:r>
              <a:rPr lang="en-US" sz="26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8135006" y="3854536"/>
            <a:ext cx="2974427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en-US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i="1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ar-SA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i="1" dirty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ar-SA" dirty="0" smtClean="0"/>
              <a:t>لا تكتب في التعبير عن الاتزان لانهما صلبة </a:t>
            </a:r>
            <a:endParaRPr lang="en-US" dirty="0"/>
          </a:p>
        </p:txBody>
      </p:sp>
      <p:pic>
        <p:nvPicPr>
          <p:cNvPr id="19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355410" y="3127098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73918" y="2313166"/>
            <a:ext cx="8697951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200" dirty="0">
                <a:latin typeface="+mj-lt"/>
              </a:rPr>
              <a:t> K</a:t>
            </a:r>
            <a:r>
              <a:rPr lang="en-GB" altLang="en-US" sz="2200" baseline="-25000" dirty="0">
                <a:latin typeface="+mj-lt"/>
              </a:rPr>
              <a:t>c</a:t>
            </a:r>
            <a:r>
              <a:rPr lang="en-GB" altLang="en-US" sz="2200" dirty="0">
                <a:latin typeface="+mj-lt"/>
              </a:rPr>
              <a:t> = 54.3</a:t>
            </a:r>
            <a:r>
              <a:rPr lang="ar-SA" altLang="en-US" sz="2200" dirty="0">
                <a:latin typeface="+mj-lt"/>
              </a:rPr>
              <a:t> </a:t>
            </a:r>
            <a:r>
              <a:rPr lang="en-GB" altLang="en-US" sz="2200" dirty="0">
                <a:latin typeface="+mj-lt"/>
              </a:rPr>
              <a:t> at 430 </a:t>
            </a:r>
            <a:r>
              <a:rPr lang="en-GB" altLang="en-US" sz="2200" baseline="30000" dirty="0" err="1">
                <a:latin typeface="+mj-lt"/>
              </a:rPr>
              <a:t>o</a:t>
            </a:r>
            <a:r>
              <a:rPr lang="en-GB" altLang="en-US" sz="2200" dirty="0" err="1">
                <a:latin typeface="+mj-lt"/>
              </a:rPr>
              <a:t>C.</a:t>
            </a:r>
            <a:r>
              <a:rPr lang="en-GB" altLang="en-US" sz="2200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200" dirty="0">
                <a:latin typeface="+mj-lt"/>
              </a:rPr>
              <a:t> </a:t>
            </a:r>
            <a:r>
              <a:rPr lang="en-GB" altLang="en-US" sz="2200" dirty="0" smtClean="0">
                <a:latin typeface="+mj-lt"/>
              </a:rPr>
              <a:t>Experiment: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en-GB" altLang="en-US" sz="2200" dirty="0" smtClean="0">
                <a:latin typeface="+mj-lt"/>
              </a:rPr>
              <a:t>Inserting </a:t>
            </a:r>
            <a:r>
              <a:rPr lang="en-GB" altLang="en-US" sz="2200" dirty="0">
                <a:latin typeface="+mj-lt"/>
              </a:rPr>
              <a:t>these </a:t>
            </a:r>
            <a:r>
              <a:rPr lang="en-GB" altLang="en-US" sz="2200" b="1" u="sng" dirty="0">
                <a:latin typeface="+mj-lt"/>
              </a:rPr>
              <a:t>initial concentration</a:t>
            </a:r>
            <a:r>
              <a:rPr lang="en-GB" altLang="en-US" sz="2200" dirty="0">
                <a:latin typeface="+mj-lt"/>
              </a:rPr>
              <a:t> in the equilibrium constant expression!</a:t>
            </a:r>
            <a:endParaRPr lang="ar-SA" altLang="en-US" sz="22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ar-SA" altLang="en-US" sz="22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200" dirty="0" smtClean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ar-SA" altLang="en-US" sz="22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ar-SA" altLang="en-US" sz="2200" dirty="0">
                <a:latin typeface="+mj-lt"/>
              </a:rPr>
              <a:t> </a:t>
            </a:r>
            <a:r>
              <a:rPr lang="en-GB" altLang="en-US" sz="2200" dirty="0">
                <a:latin typeface="+mj-lt"/>
              </a:rPr>
              <a:t> Q</a:t>
            </a:r>
            <a:r>
              <a:rPr lang="en-GB" altLang="en-US" sz="2200" baseline="-25000" dirty="0">
                <a:latin typeface="+mj-lt"/>
              </a:rPr>
              <a:t>c</a:t>
            </a:r>
            <a:r>
              <a:rPr lang="en-GB" altLang="en-US" sz="2200" dirty="0">
                <a:latin typeface="+mj-lt"/>
              </a:rPr>
              <a:t> &gt; K</a:t>
            </a:r>
            <a:r>
              <a:rPr lang="en-GB" altLang="en-US" sz="2200" baseline="-25000" dirty="0">
                <a:latin typeface="+mj-lt"/>
              </a:rPr>
              <a:t>c</a:t>
            </a:r>
            <a:r>
              <a:rPr lang="en-GB" altLang="en-US" sz="2200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j-lt"/>
              </a:rPr>
              <a:t>→ The concentration of the product should decreases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sz="2200" dirty="0">
                <a:latin typeface="+mj-lt"/>
              </a:rPr>
              <a:t>→ Reaction will proceed from right to </a:t>
            </a:r>
            <a:r>
              <a:rPr lang="en-GB" altLang="en-US" sz="2200" dirty="0" smtClean="0">
                <a:latin typeface="+mj-lt"/>
              </a:rPr>
              <a:t>left</a:t>
            </a:r>
            <a:endParaRPr lang="en-GB" altLang="en-US" sz="2200" dirty="0">
              <a:latin typeface="+mj-lt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1259841" y="123614"/>
            <a:ext cx="9331959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987" b="1" u="sng" dirty="0">
              <a:solidFill>
                <a:schemeClr val="bg2"/>
              </a:solidFill>
            </a:endParaRPr>
          </a:p>
        </p:txBody>
      </p:sp>
      <p:sp>
        <p:nvSpPr>
          <p:cNvPr id="18439" name="AutoShape 12" descr="Z"/>
          <p:cNvSpPr>
            <a:spLocks noChangeAspect="1" noChangeArrowheads="1"/>
          </p:cNvSpPr>
          <p:nvPr/>
        </p:nvSpPr>
        <p:spPr bwMode="auto">
          <a:xfrm>
            <a:off x="5415281" y="3159760"/>
            <a:ext cx="599440" cy="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sp>
        <p:nvSpPr>
          <p:cNvPr id="18440" name="AutoShape 14" descr="Z"/>
          <p:cNvSpPr>
            <a:spLocks noChangeAspect="1" noChangeArrowheads="1"/>
          </p:cNvSpPr>
          <p:nvPr/>
        </p:nvSpPr>
        <p:spPr bwMode="auto">
          <a:xfrm>
            <a:off x="5166360" y="3027680"/>
            <a:ext cx="1097280" cy="12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920"/>
          </a:p>
        </p:txBody>
      </p:sp>
      <p:grpSp>
        <p:nvGrpSpPr>
          <p:cNvPr id="2" name="Group 1"/>
          <p:cNvGrpSpPr/>
          <p:nvPr/>
        </p:nvGrpSpPr>
        <p:grpSpPr>
          <a:xfrm>
            <a:off x="8524860" y="2455634"/>
            <a:ext cx="2830013" cy="3408679"/>
            <a:chOff x="7328747" y="2197947"/>
            <a:chExt cx="3217333" cy="3686387"/>
          </a:xfrm>
        </p:grpSpPr>
        <p:pic>
          <p:nvPicPr>
            <p:cNvPr id="546832" name="Picture 16" descr="Graded Flask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747" y="2197947"/>
              <a:ext cx="3217333" cy="368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6834" name="Text Box 18"/>
            <p:cNvSpPr txBox="1">
              <a:spLocks noChangeArrowheads="1"/>
            </p:cNvSpPr>
            <p:nvPr/>
          </p:nvSpPr>
          <p:spPr bwMode="auto">
            <a:xfrm>
              <a:off x="7626431" y="4631267"/>
              <a:ext cx="2543730" cy="109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 b="1" dirty="0">
                  <a:latin typeface="+mj-lt"/>
                </a:rPr>
                <a:t>0.243 </a:t>
              </a:r>
              <a:r>
                <a:rPr lang="en-GB" altLang="en-US" sz="2000" b="1" dirty="0" err="1">
                  <a:latin typeface="+mj-lt"/>
                </a:rPr>
                <a:t>mol</a:t>
              </a:r>
              <a:r>
                <a:rPr lang="en-GB" altLang="en-US" sz="2000" b="1" dirty="0">
                  <a:latin typeface="+mj-lt"/>
                </a:rPr>
                <a:t> H</a:t>
              </a:r>
              <a:r>
                <a:rPr lang="en-GB" altLang="en-US" sz="2000" b="1" baseline="-25000" dirty="0">
                  <a:latin typeface="+mj-lt"/>
                </a:rPr>
                <a:t>2</a:t>
              </a:r>
              <a:r>
                <a:rPr lang="ar-SA" altLang="en-US" sz="2000" b="1" baseline="-25000" dirty="0">
                  <a:latin typeface="+mj-lt"/>
                </a:rPr>
                <a:t> </a:t>
              </a:r>
              <a:r>
                <a:rPr lang="en-GB" altLang="en-US" sz="2000" b="1" dirty="0">
                  <a:latin typeface="+mj-lt"/>
                </a:rPr>
                <a:t>+</a:t>
              </a:r>
              <a:r>
                <a:rPr lang="ar-SA" altLang="en-US" sz="2000" b="1" dirty="0">
                  <a:latin typeface="+mj-lt"/>
                </a:rPr>
                <a:t> </a:t>
              </a:r>
              <a:r>
                <a:rPr lang="en-GB" altLang="en-US" sz="2000" b="1" dirty="0">
                  <a:latin typeface="+mj-lt"/>
                </a:rPr>
                <a:t>0.146 </a:t>
              </a:r>
              <a:r>
                <a:rPr lang="en-GB" altLang="en-US" sz="2000" b="1" dirty="0" err="1">
                  <a:latin typeface="+mj-lt"/>
                </a:rPr>
                <a:t>mol</a:t>
              </a:r>
              <a:r>
                <a:rPr lang="en-GB" altLang="en-US" sz="2000" b="1" dirty="0">
                  <a:latin typeface="+mj-lt"/>
                </a:rPr>
                <a:t> I</a:t>
              </a:r>
              <a:r>
                <a:rPr lang="en-GB" altLang="en-US" sz="2000" b="1" baseline="-25000" dirty="0">
                  <a:latin typeface="+mj-lt"/>
                </a:rPr>
                <a:t>2 </a:t>
              </a:r>
              <a:r>
                <a:rPr lang="en-GB" altLang="en-US" sz="2000" b="1" dirty="0" smtClean="0">
                  <a:latin typeface="+mj-lt"/>
                </a:rPr>
                <a:t>→  </a:t>
              </a:r>
              <a:r>
                <a:rPr lang="en-GB" altLang="en-US" sz="2000" b="1" dirty="0">
                  <a:latin typeface="+mj-lt"/>
                </a:rPr>
                <a:t>1.98 </a:t>
              </a:r>
              <a:r>
                <a:rPr lang="en-GB" altLang="en-US" sz="2000" b="1" dirty="0" err="1">
                  <a:latin typeface="+mj-lt"/>
                </a:rPr>
                <a:t>mol</a:t>
              </a:r>
              <a:r>
                <a:rPr lang="en-GB" altLang="en-US" sz="2000" b="1" dirty="0">
                  <a:latin typeface="+mj-lt"/>
                </a:rPr>
                <a:t> HI</a:t>
              </a:r>
            </a:p>
          </p:txBody>
        </p:sp>
      </p:grpSp>
      <p:sp>
        <p:nvSpPr>
          <p:cNvPr id="546837" name="Text Box 21"/>
          <p:cNvSpPr txBox="1">
            <a:spLocks noChangeArrowheads="1"/>
          </p:cNvSpPr>
          <p:nvPr/>
        </p:nvSpPr>
        <p:spPr bwMode="auto">
          <a:xfrm>
            <a:off x="8983437" y="6006781"/>
            <a:ext cx="184404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920" b="1"/>
              <a:t>Volume = 1 L</a:t>
            </a:r>
          </a:p>
        </p:txBody>
      </p:sp>
      <p:graphicFrame>
        <p:nvGraphicFramePr>
          <p:cNvPr id="184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37039"/>
              </p:ext>
            </p:extLst>
          </p:nvPr>
        </p:nvGraphicFramePr>
        <p:xfrm>
          <a:off x="3851487" y="1991499"/>
          <a:ext cx="4263814" cy="57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4" imgW="1600200" imgH="215640" progId="Equation.3">
                  <p:embed/>
                </p:oleObj>
              </mc:Choice>
              <mc:Fallback>
                <p:oleObj name="Equation" r:id="rId4" imgW="1600200" imgH="215640" progId="Equation.3">
                  <p:embed/>
                  <p:pic>
                    <p:nvPicPr>
                      <p:cNvPr id="184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487" y="1991499"/>
                        <a:ext cx="4263814" cy="57580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63736"/>
              </p:ext>
            </p:extLst>
          </p:nvPr>
        </p:nvGraphicFramePr>
        <p:xfrm>
          <a:off x="2070606" y="3895332"/>
          <a:ext cx="4301914" cy="927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6" imgW="2120760" imgH="457200" progId="Equation.3">
                  <p:embed/>
                </p:oleObj>
              </mc:Choice>
              <mc:Fallback>
                <p:oleObj name="Equation" r:id="rId6" imgW="2120760" imgH="457200" progId="Equation.3">
                  <p:embed/>
                  <p:pic>
                    <p:nvPicPr>
                      <p:cNvPr id="5468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606" y="3895332"/>
                        <a:ext cx="4301914" cy="92706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40" name="AutoShape 24"/>
          <p:cNvSpPr>
            <a:spLocks noChangeArrowheads="1"/>
          </p:cNvSpPr>
          <p:nvPr/>
        </p:nvSpPr>
        <p:spPr bwMode="auto">
          <a:xfrm>
            <a:off x="6654801" y="3874244"/>
            <a:ext cx="2074333" cy="1151467"/>
          </a:xfrm>
          <a:prstGeom prst="cloudCallout">
            <a:avLst>
              <a:gd name="adj1" fmla="val -60611"/>
              <a:gd name="adj2" fmla="val 182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920"/>
              <a:t>Reaction Quotient Q</a:t>
            </a:r>
            <a:r>
              <a:rPr lang="en-GB" altLang="en-US" sz="1920" baseline="-25000"/>
              <a:t>c</a:t>
            </a:r>
          </a:p>
        </p:txBody>
      </p:sp>
      <p:sp>
        <p:nvSpPr>
          <p:cNvPr id="18445" name="Text Box 25"/>
          <p:cNvSpPr txBox="1">
            <a:spLocks noChangeArrowheads="1"/>
          </p:cNvSpPr>
          <p:nvPr/>
        </p:nvSpPr>
        <p:spPr bwMode="auto">
          <a:xfrm>
            <a:off x="11007" y="1375921"/>
            <a:ext cx="7680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rgbClr val="008080"/>
                </a:solidFill>
                <a:latin typeface="+mn-lt"/>
              </a:rPr>
              <a:t>1. Predicting the Direction of a Reaction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6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6654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What </a:t>
            </a:r>
            <a:r>
              <a:rPr lang="en-US" altLang="en-US" sz="2200" b="1" dirty="0">
                <a:solidFill>
                  <a:schemeClr val="accent2"/>
                </a:solidFill>
              </a:rPr>
              <a:t>Does the Equilibrium Constant Tell Us?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37" grpId="0"/>
      <p:bldP spid="5468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9" y="950929"/>
            <a:ext cx="10006232" cy="175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</a:p>
          <a:p>
            <a:pPr algn="ctr">
              <a:lnSpc>
                <a:spcPct val="90000"/>
              </a:lnSpc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Aqueous Solutions and acids-base equilibria </a:t>
            </a:r>
          </a:p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Page:125-145</a:t>
            </a:r>
            <a:r>
              <a:rPr lang="en-US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171" y="3100051"/>
            <a:ext cx="9682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The Concept of dynamic Equilibrium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The Equilibrium Constant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Expressions Equilibrium Constant.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Heterogeneous Equilibrium.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Calculating Equilibrium constant.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Le </a:t>
            </a:r>
            <a:r>
              <a:rPr lang="en-US" altLang="en-US" sz="2400" dirty="0" err="1"/>
              <a:t>Chatelier’s</a:t>
            </a:r>
            <a:r>
              <a:rPr lang="en-US" altLang="en-US" sz="2400" dirty="0"/>
              <a:t> principle.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The natural of Acid and Base.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Acid </a:t>
            </a:r>
            <a:r>
              <a:rPr lang="en-US" altLang="en-US" sz="2400" dirty="0"/>
              <a:t>strength - The pH </a:t>
            </a:r>
            <a:r>
              <a:rPr lang="en-US" altLang="en-US" sz="2400" dirty="0" smtClean="0"/>
              <a:t>scale (with all examples) </a:t>
            </a:r>
            <a:endParaRPr lang="en-US" altLang="en-US" sz="2400" dirty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Base </a:t>
            </a:r>
            <a:r>
              <a:rPr lang="en-US" altLang="en-US" sz="2400" dirty="0"/>
              <a:t>solutions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Lewis </a:t>
            </a:r>
            <a:r>
              <a:rPr lang="en-US" altLang="en-US" sz="2400" dirty="0"/>
              <a:t>acids and bases</a:t>
            </a:r>
          </a:p>
        </p:txBody>
      </p:sp>
      <p:pic>
        <p:nvPicPr>
          <p:cNvPr id="21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11152"/>
            <a:ext cx="99990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96964" y="1647846"/>
            <a:ext cx="11021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ar-SA" altLang="en-US" sz="2200" dirty="0">
                <a:latin typeface="+mn-lt"/>
              </a:rPr>
              <a:t> </a:t>
            </a:r>
            <a:r>
              <a:rPr lang="en-GB" altLang="en-US" sz="2200" b="1" dirty="0">
                <a:latin typeface="+mn-lt"/>
              </a:rPr>
              <a:t>Reaction</a:t>
            </a:r>
            <a:r>
              <a:rPr lang="en-US" altLang="en-US" sz="2200" b="1" dirty="0">
                <a:latin typeface="+mn-lt"/>
              </a:rPr>
              <a:t> quotient (Q</a:t>
            </a:r>
            <a:r>
              <a:rPr lang="en-US" altLang="en-US" sz="2200" b="1" baseline="-25000" dirty="0">
                <a:latin typeface="+mn-lt"/>
              </a:rPr>
              <a:t>c</a:t>
            </a:r>
            <a:r>
              <a:rPr lang="en-US" altLang="en-US" sz="2200" b="1" dirty="0">
                <a:latin typeface="+mn-lt"/>
              </a:rPr>
              <a:t>): </a:t>
            </a:r>
            <a:r>
              <a:rPr lang="en-US" altLang="en-US" sz="2200" dirty="0">
                <a:latin typeface="+mn-lt"/>
              </a:rPr>
              <a:t>is calculated by substituting the initial concentrations of the reactants and products into the equilibrium constant (K</a:t>
            </a:r>
            <a:r>
              <a:rPr lang="en-US" altLang="en-US" sz="2200" baseline="-25000" dirty="0">
                <a:latin typeface="+mn-lt"/>
              </a:rPr>
              <a:t>c</a:t>
            </a:r>
            <a:r>
              <a:rPr lang="en-US" altLang="en-US" sz="2200" dirty="0">
                <a:latin typeface="+mn-lt"/>
              </a:rPr>
              <a:t>) expression.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196964" y="2680600"/>
            <a:ext cx="9753600" cy="18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b="1" dirty="0">
                <a:latin typeface="+mj-lt"/>
              </a:rPr>
              <a:t>IF</a:t>
            </a:r>
            <a:endParaRPr lang="ar-SA" altLang="en-US" sz="2200" dirty="0"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9900CC"/>
                </a:solidFill>
                <a:latin typeface="+mj-lt"/>
              </a:rPr>
              <a:t>Q</a:t>
            </a:r>
            <a:r>
              <a:rPr lang="en-US" altLang="en-US" sz="2200" baseline="-25000" dirty="0">
                <a:solidFill>
                  <a:srgbClr val="9900CC"/>
                </a:solidFill>
                <a:latin typeface="+mj-lt"/>
              </a:rPr>
              <a:t>c</a:t>
            </a:r>
            <a:r>
              <a:rPr lang="en-US" altLang="en-US" sz="2200" dirty="0">
                <a:solidFill>
                  <a:srgbClr val="9900CC"/>
                </a:solidFill>
                <a:latin typeface="+mj-lt"/>
              </a:rPr>
              <a:t> &gt; K</a:t>
            </a:r>
            <a:r>
              <a:rPr lang="en-US" altLang="en-US" sz="2200" baseline="-25000" dirty="0">
                <a:solidFill>
                  <a:srgbClr val="9900CC"/>
                </a:solidFill>
                <a:latin typeface="+mj-lt"/>
              </a:rPr>
              <a:t>c</a:t>
            </a:r>
            <a:r>
              <a:rPr lang="en-US" altLang="en-US" sz="2200" dirty="0">
                <a:solidFill>
                  <a:srgbClr val="9900CC"/>
                </a:solidFill>
                <a:latin typeface="+mj-lt"/>
              </a:rPr>
              <a:t> system proceeds from right to left to reach equilibrium</a:t>
            </a:r>
            <a:endParaRPr lang="ar-SA" altLang="en-US" sz="2200" dirty="0">
              <a:solidFill>
                <a:srgbClr val="9900CC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3399FF"/>
                </a:solidFill>
                <a:latin typeface="+mj-lt"/>
              </a:rPr>
              <a:t>Q</a:t>
            </a:r>
            <a:r>
              <a:rPr lang="en-US" altLang="en-US" sz="2200" baseline="-25000" dirty="0">
                <a:solidFill>
                  <a:srgbClr val="3399FF"/>
                </a:solidFill>
                <a:latin typeface="+mj-lt"/>
              </a:rPr>
              <a:t>c</a:t>
            </a:r>
            <a:r>
              <a:rPr lang="en-US" altLang="en-US" sz="2200" dirty="0">
                <a:solidFill>
                  <a:srgbClr val="3399FF"/>
                </a:solidFill>
                <a:latin typeface="+mj-lt"/>
              </a:rPr>
              <a:t> = K</a:t>
            </a:r>
            <a:r>
              <a:rPr lang="en-US" altLang="en-US" sz="2200" baseline="-25000" dirty="0">
                <a:solidFill>
                  <a:srgbClr val="3399FF"/>
                </a:solidFill>
                <a:latin typeface="+mj-lt"/>
              </a:rPr>
              <a:t>c  </a:t>
            </a:r>
            <a:r>
              <a:rPr lang="en-US" altLang="en-US" sz="2200" dirty="0">
                <a:solidFill>
                  <a:srgbClr val="3399FF"/>
                </a:solidFill>
                <a:latin typeface="+mj-lt"/>
              </a:rPr>
              <a:t>the system is at equilibrium</a:t>
            </a:r>
            <a:endParaRPr lang="ar-SA" altLang="en-US" sz="2200" dirty="0">
              <a:solidFill>
                <a:srgbClr val="3399FF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rgbClr val="2009A7"/>
                </a:solidFill>
                <a:latin typeface="+mj-lt"/>
              </a:rPr>
              <a:t>Q</a:t>
            </a:r>
            <a:r>
              <a:rPr lang="en-US" altLang="en-US" sz="2200" baseline="-25000" dirty="0">
                <a:solidFill>
                  <a:srgbClr val="2009A7"/>
                </a:solidFill>
                <a:latin typeface="+mj-lt"/>
              </a:rPr>
              <a:t>c</a:t>
            </a:r>
            <a:r>
              <a:rPr lang="en-US" altLang="en-US" sz="2200" dirty="0">
                <a:solidFill>
                  <a:srgbClr val="2009A7"/>
                </a:solidFill>
                <a:latin typeface="+mj-lt"/>
              </a:rPr>
              <a:t> &lt; K</a:t>
            </a:r>
            <a:r>
              <a:rPr lang="en-US" altLang="en-US" sz="2200" baseline="-25000" dirty="0">
                <a:solidFill>
                  <a:srgbClr val="2009A7"/>
                </a:solidFill>
                <a:latin typeface="+mj-lt"/>
              </a:rPr>
              <a:t>c</a:t>
            </a:r>
            <a:r>
              <a:rPr lang="en-US" altLang="en-US" sz="2200" dirty="0">
                <a:solidFill>
                  <a:srgbClr val="2009A7"/>
                </a:solidFill>
                <a:latin typeface="+mj-lt"/>
              </a:rPr>
              <a:t> system proceeds from left to right to reach equilibrium </a:t>
            </a:r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28" y="5029200"/>
            <a:ext cx="1918546" cy="21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88" y="4837854"/>
            <a:ext cx="2365586" cy="23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47" y="4502574"/>
            <a:ext cx="1718733" cy="27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6654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What </a:t>
            </a:r>
            <a:r>
              <a:rPr lang="en-US" altLang="en-US" sz="2200" b="1" dirty="0">
                <a:solidFill>
                  <a:schemeClr val="accent2"/>
                </a:solidFill>
              </a:rPr>
              <a:t>Does the Equilibrium Constant Tell 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5863" y="1381637"/>
            <a:ext cx="8410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rgbClr val="008080"/>
                </a:solidFill>
                <a:latin typeface="+mj-lt"/>
              </a:rPr>
              <a:t>2. Calculating Equilibrium Concentrations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8780" y="1950703"/>
            <a:ext cx="1131121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CC0000"/>
                </a:solidFill>
                <a:latin typeface="+mj-lt"/>
              </a:rPr>
              <a:t>Example:</a:t>
            </a:r>
            <a:endParaRPr lang="en-GB" altLang="en-US" sz="2200" b="1" u="sng" dirty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Calculate the equilibrium constant K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c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 for the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reaction: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 smtClean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If concentrations 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of [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H</a:t>
            </a:r>
            <a:r>
              <a:rPr lang="en-GB" altLang="en-US" sz="2200" baseline="-25000" dirty="0" smtClean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]=0.11 M,  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I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[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I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]=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0.11 M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and [HI]=0.78M. </a:t>
            </a:r>
            <a:endParaRPr lang="en-GB" altLang="en-US" sz="2200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215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8620"/>
              </p:ext>
            </p:extLst>
          </p:nvPr>
        </p:nvGraphicFramePr>
        <p:xfrm>
          <a:off x="3640917" y="3143467"/>
          <a:ext cx="3647522" cy="4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1600200" imgH="215640" progId="Equation.3">
                  <p:embed/>
                </p:oleObj>
              </mc:Choice>
              <mc:Fallback>
                <p:oleObj name="Equation" r:id="rId3" imgW="1600200" imgH="215640" progId="Equation.3">
                  <p:embed/>
                  <p:pic>
                    <p:nvPicPr>
                      <p:cNvPr id="215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917" y="3143467"/>
                        <a:ext cx="3647522" cy="4925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6654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What </a:t>
            </a:r>
            <a:r>
              <a:rPr lang="en-US" altLang="en-US" sz="2200" b="1" dirty="0">
                <a:solidFill>
                  <a:schemeClr val="accent2"/>
                </a:solidFill>
              </a:rPr>
              <a:t>Does the Equilibrium Constant Tell 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5863" y="1381637"/>
            <a:ext cx="84107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rgbClr val="008080"/>
                </a:solidFill>
                <a:latin typeface="+mj-lt"/>
              </a:rPr>
              <a:t>2. Calculating Equilibrium Concentrations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8780" y="1950703"/>
            <a:ext cx="1131121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 smtClean="0">
                <a:solidFill>
                  <a:srgbClr val="CC0000"/>
                </a:solidFill>
                <a:latin typeface="+mj-lt"/>
              </a:rPr>
              <a:t>Example:</a:t>
            </a:r>
            <a:endParaRPr lang="en-GB" altLang="en-US" sz="2200" b="1" u="sng" dirty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Calculate the equilibrium constant K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c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 for the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reaction: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200" dirty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 sz="2200" dirty="0" smtClean="0">
              <a:solidFill>
                <a:srgbClr val="CC000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If concentrations 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of [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H</a:t>
            </a:r>
            <a:r>
              <a:rPr lang="en-GB" altLang="en-US" sz="2200" baseline="-25000" dirty="0" smtClean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]=0.11 M,  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I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[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I</a:t>
            </a:r>
            <a:r>
              <a:rPr lang="en-GB" altLang="en-US" sz="2200" baseline="-25000" dirty="0">
                <a:solidFill>
                  <a:srgbClr val="CC0000"/>
                </a:solidFill>
                <a:latin typeface="+mj-lt"/>
              </a:rPr>
              <a:t>2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]=</a:t>
            </a:r>
            <a:r>
              <a:rPr lang="en-GB" altLang="en-US" sz="2200" dirty="0">
                <a:solidFill>
                  <a:srgbClr val="CC0000"/>
                </a:solidFill>
                <a:latin typeface="+mj-lt"/>
              </a:rPr>
              <a:t>0.11 M </a:t>
            </a:r>
            <a:r>
              <a:rPr lang="en-GB" altLang="en-US" sz="2200" dirty="0" smtClean="0">
                <a:solidFill>
                  <a:srgbClr val="CC0000"/>
                </a:solidFill>
                <a:latin typeface="+mj-lt"/>
              </a:rPr>
              <a:t>and [HI]=0.78M. </a:t>
            </a:r>
            <a:endParaRPr lang="en-GB" altLang="en-US" sz="2200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21506" name="Object 7"/>
          <p:cNvGraphicFramePr>
            <a:graphicFrameLocks noChangeAspect="1"/>
          </p:cNvGraphicFramePr>
          <p:nvPr>
            <p:extLst/>
          </p:nvPr>
        </p:nvGraphicFramePr>
        <p:xfrm>
          <a:off x="3640917" y="3143467"/>
          <a:ext cx="3647522" cy="4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3" imgW="1600200" imgH="215640" progId="Equation.3">
                  <p:embed/>
                </p:oleObj>
              </mc:Choice>
              <mc:Fallback>
                <p:oleObj name="Equation" r:id="rId3" imgW="1600200" imgH="215640" progId="Equation.3">
                  <p:embed/>
                  <p:pic>
                    <p:nvPicPr>
                      <p:cNvPr id="215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917" y="3143467"/>
                        <a:ext cx="3647522" cy="4925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66548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What </a:t>
            </a:r>
            <a:r>
              <a:rPr lang="en-US" altLang="en-US" sz="2200" b="1" dirty="0">
                <a:solidFill>
                  <a:schemeClr val="accent2"/>
                </a:solidFill>
              </a:rPr>
              <a:t>Does the Equilibrium Constant Tell Us?</a:t>
            </a:r>
          </a:p>
        </p:txBody>
      </p:sp>
      <p:graphicFrame>
        <p:nvGraphicFramePr>
          <p:cNvPr id="15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54666"/>
              </p:ext>
            </p:extLst>
          </p:nvPr>
        </p:nvGraphicFramePr>
        <p:xfrm>
          <a:off x="4207933" y="4828818"/>
          <a:ext cx="2446868" cy="229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6" imgW="1218960" imgH="1143000" progId="Equation.3">
                  <p:embed/>
                </p:oleObj>
              </mc:Choice>
              <mc:Fallback>
                <p:oleObj name="Equation" r:id="rId6" imgW="1218960" imgH="1143000" progId="Equation.3">
                  <p:embed/>
                  <p:pic>
                    <p:nvPicPr>
                      <p:cNvPr id="2253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933" y="4828818"/>
                        <a:ext cx="2446868" cy="22952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7314810"/>
              </p:ext>
            </p:extLst>
          </p:nvPr>
        </p:nvGraphicFramePr>
        <p:xfrm>
          <a:off x="1263059" y="908024"/>
          <a:ext cx="8764859" cy="304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3419466"/>
            <a:ext cx="1109201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Change any factor may change the position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or value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of K, or it may has no effect.</a:t>
            </a:r>
          </a:p>
          <a:p>
            <a:pPr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US" sz="2200" b="1" dirty="0" err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2200" b="1" dirty="0" err="1">
                <a:solidFill>
                  <a:srgbClr val="C00000"/>
                </a:solidFill>
                <a:ea typeface="Calibri"/>
              </a:rPr>
              <a:t>â</a:t>
            </a:r>
            <a:r>
              <a:rPr lang="en-US" sz="2200" b="1" dirty="0" err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telier’s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principle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863" y="5176488"/>
            <a:ext cx="10471249" cy="144655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 system at equilibrium is then disturbed, the system will shift its equilibrium position to counter the effect of the disturbance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1" algn="ctr">
              <a:defRPr/>
            </a:pPr>
            <a:r>
              <a:rPr lang="ar-SA" altLang="en-US" sz="2200" dirty="0">
                <a:latin typeface="Comic Sans MS" panose="030F0702030302020204" pitchFamily="66" charset="0"/>
              </a:rPr>
              <a:t> عندما نؤثر بمؤثر خارجي على نظام في حالة اتزان, فان النظام سوف يعدل من نفسه لكي يعوض التاثير الحاصل وبتالي يصل الى حالة الاتزان مره اخرى</a:t>
            </a:r>
            <a:r>
              <a:rPr lang="ar-SA" altLang="en-US" sz="2200" dirty="0" smtClean="0">
                <a:latin typeface="Comic Sans MS" panose="030F0702030302020204" pitchFamily="66" charset="0"/>
              </a:rPr>
              <a:t>.</a:t>
            </a:r>
            <a:endParaRPr lang="en-GB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1027483" y="3952896"/>
            <a:ext cx="8479371" cy="2381607"/>
            <a:chOff x="152400" y="4114800"/>
            <a:chExt cx="7949780" cy="2232466"/>
          </a:xfrm>
        </p:grpSpPr>
        <p:sp>
          <p:nvSpPr>
            <p:cNvPr id="24586" name="Text Box 4"/>
            <p:cNvSpPr txBox="1">
              <a:spLocks noChangeArrowheads="1"/>
            </p:cNvSpPr>
            <p:nvPr/>
          </p:nvSpPr>
          <p:spPr bwMode="auto">
            <a:xfrm>
              <a:off x="2133692" y="4114800"/>
              <a:ext cx="1037292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u="sng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Change</a:t>
              </a:r>
            </a:p>
          </p:txBody>
        </p:sp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5434258" y="4114800"/>
              <a:ext cx="2667922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u="sng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Shifts the Equilibrium</a:t>
              </a:r>
            </a:p>
          </p:txBody>
        </p:sp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152400" y="4648131"/>
              <a:ext cx="3949942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u="sng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Increase</a:t>
              </a:r>
              <a:r>
                <a:rPr lang="en-US" altLang="en-US" sz="2200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>
                  <a:latin typeface="+mj-lt"/>
                  <a:cs typeface="Times New Roman" panose="02020603050405020304" pitchFamily="18" charset="0"/>
                </a:rPr>
                <a:t>concentration of </a:t>
              </a:r>
              <a:r>
                <a:rPr lang="en-US" altLang="en-US" sz="2200" u="sng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product(s)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6802746" y="4648131"/>
              <a:ext cx="505270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+mj-lt"/>
                  <a:cs typeface="Times New Roman" panose="02020603050405020304" pitchFamily="18" charset="0"/>
                </a:rPr>
                <a:t>left</a:t>
              </a:r>
            </a:p>
          </p:txBody>
        </p:sp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152400" y="5079875"/>
              <a:ext cx="4035608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Decrease</a:t>
              </a:r>
              <a:r>
                <a:rPr lang="en-US" altLang="en-US" sz="2200" dirty="0">
                  <a:latin typeface="+mj-lt"/>
                  <a:cs typeface="Times New Roman" panose="02020603050405020304" pitchFamily="18" charset="0"/>
                </a:rPr>
                <a:t> concentration of </a:t>
              </a:r>
              <a:r>
                <a:rPr lang="en-US" altLang="en-US" sz="2200" u="sng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product(s</a:t>
              </a:r>
              <a:r>
                <a:rPr lang="en-US" altLang="en-US" sz="2200" dirty="0">
                  <a:latin typeface="+mj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6709079" y="5079875"/>
              <a:ext cx="652553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+mj-lt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24592" name="Text Box 11"/>
            <p:cNvSpPr txBox="1">
              <a:spLocks noChangeArrowheads="1"/>
            </p:cNvSpPr>
            <p:nvPr/>
          </p:nvSpPr>
          <p:spPr bwMode="auto">
            <a:xfrm>
              <a:off x="152400" y="5943362"/>
              <a:ext cx="4041619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Decrease </a:t>
              </a:r>
              <a:r>
                <a:rPr lang="en-US" altLang="en-US" sz="2200" dirty="0">
                  <a:latin typeface="+mj-lt"/>
                  <a:cs typeface="Times New Roman" panose="02020603050405020304" pitchFamily="18" charset="0"/>
                </a:rPr>
                <a:t>concentration of </a:t>
              </a:r>
              <a:r>
                <a:rPr lang="en-US" altLang="en-US" sz="22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reactant(s)</a:t>
              </a:r>
            </a:p>
          </p:txBody>
        </p:sp>
        <p:sp>
          <p:nvSpPr>
            <p:cNvPr id="24593" name="Text Box 12"/>
            <p:cNvSpPr txBox="1">
              <a:spLocks noChangeArrowheads="1"/>
            </p:cNvSpPr>
            <p:nvPr/>
          </p:nvSpPr>
          <p:spPr bwMode="auto">
            <a:xfrm>
              <a:off x="152400" y="5511619"/>
              <a:ext cx="3955954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Increase</a:t>
              </a:r>
              <a:r>
                <a:rPr lang="en-US" altLang="en-US" sz="2200" dirty="0">
                  <a:latin typeface="+mj-lt"/>
                  <a:cs typeface="Times New Roman" panose="02020603050405020304" pitchFamily="18" charset="0"/>
                </a:rPr>
                <a:t> concentration of </a:t>
              </a:r>
              <a:r>
                <a:rPr lang="en-US" altLang="en-US" sz="22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reactant(s)</a:t>
              </a:r>
            </a:p>
          </p:txBody>
        </p:sp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6709079" y="5511619"/>
              <a:ext cx="652553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+mj-lt"/>
                  <a:cs typeface="Times New Roman" panose="02020603050405020304" pitchFamily="18" charset="0"/>
                </a:rPr>
                <a:t>right</a:t>
              </a:r>
            </a:p>
          </p:txBody>
        </p:sp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6802746" y="5943362"/>
              <a:ext cx="505270" cy="4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+mj-lt"/>
                  <a:cs typeface="Times New Roman" panose="02020603050405020304" pitchFamily="18" charset="0"/>
                </a:rPr>
                <a:t>left</a:t>
              </a:r>
            </a:p>
          </p:txBody>
        </p:sp>
      </p:grpSp>
      <p:pic>
        <p:nvPicPr>
          <p:cNvPr id="24583" name="Picture 1" descr="787372 - Pan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41" y="1509188"/>
            <a:ext cx="2826757" cy="18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92444" y="1864164"/>
            <a:ext cx="4363471" cy="1855257"/>
            <a:chOff x="1223290" y="1964300"/>
            <a:chExt cx="4642252" cy="2084004"/>
          </a:xfrm>
        </p:grpSpPr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4812453" y="2617439"/>
              <a:ext cx="706120" cy="1256454"/>
              <a:chOff x="2086" y="2304"/>
              <a:chExt cx="417" cy="742"/>
            </a:xfrm>
          </p:grpSpPr>
          <p:sp>
            <p:nvSpPr>
              <p:cNvPr id="24598" name="Text Box 20"/>
              <p:cNvSpPr txBox="1">
                <a:spLocks noChangeArrowheads="1"/>
              </p:cNvSpPr>
              <p:nvPr/>
            </p:nvSpPr>
            <p:spPr bwMode="auto">
              <a:xfrm>
                <a:off x="2086" y="2592"/>
                <a:ext cx="417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200">
                    <a:latin typeface="+mj-lt"/>
                    <a:cs typeface="Times New Roman" panose="02020603050405020304" pitchFamily="18" charset="0"/>
                  </a:rPr>
                  <a:t>Add</a:t>
                </a:r>
              </a:p>
              <a:p>
                <a:pPr algn="ctr" eaLnBrk="1" hangingPunct="1"/>
                <a:r>
                  <a:rPr lang="en-US" altLang="en-US" sz="2200">
                    <a:latin typeface="+mj-lt"/>
                    <a:cs typeface="Times New Roman" panose="02020603050405020304" pitchFamily="18" charset="0"/>
                  </a:rPr>
                  <a:t>NH</a:t>
                </a:r>
                <a:r>
                  <a:rPr lang="en-US" altLang="en-US" sz="2200" baseline="-2500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en-US" altLang="en-US" sz="22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9" name="Line 21"/>
              <p:cNvSpPr>
                <a:spLocks noChangeShapeType="1"/>
              </p:cNvSpPr>
              <p:nvPr/>
            </p:nvSpPr>
            <p:spPr bwMode="auto">
              <a:xfrm flipV="1">
                <a:off x="2256" y="230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00">
                  <a:latin typeface="+mj-lt"/>
                </a:endParaRPr>
              </a:p>
            </p:txBody>
          </p:sp>
        </p:grp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591733" y="2940864"/>
              <a:ext cx="3020907" cy="1107440"/>
              <a:chOff x="184" y="2464"/>
              <a:chExt cx="1784" cy="654"/>
            </a:xfrm>
          </p:grpSpPr>
          <p:sp>
            <p:nvSpPr>
              <p:cNvPr id="24596" name="Line 22"/>
              <p:cNvSpPr>
                <a:spLocks noChangeShapeType="1"/>
              </p:cNvSpPr>
              <p:nvPr/>
            </p:nvSpPr>
            <p:spPr bwMode="auto">
              <a:xfrm flipH="1">
                <a:off x="1440" y="283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200">
                  <a:latin typeface="+mj-lt"/>
                </a:endParaRPr>
              </a:p>
            </p:txBody>
          </p:sp>
          <p:sp>
            <p:nvSpPr>
              <p:cNvPr id="24597" name="Text Box 23"/>
              <p:cNvSpPr txBox="1">
                <a:spLocks noChangeArrowheads="1"/>
              </p:cNvSpPr>
              <p:nvPr/>
            </p:nvSpPr>
            <p:spPr bwMode="auto">
              <a:xfrm>
                <a:off x="184" y="2464"/>
                <a:ext cx="1200" cy="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20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Equilibrium shifts left to offset stress</a:t>
                </a:r>
              </a:p>
            </p:txBody>
          </p:sp>
        </p:grpSp>
        <p:graphicFrame>
          <p:nvGraphicFramePr>
            <p:cNvPr id="2457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61387"/>
                </p:ext>
              </p:extLst>
            </p:nvPr>
          </p:nvGraphicFramePr>
          <p:xfrm>
            <a:off x="1223290" y="1964300"/>
            <a:ext cx="4642252" cy="579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4" imgW="1828800" imgH="228600" progId="Equation.3">
                    <p:embed/>
                  </p:oleObj>
                </mc:Choice>
                <mc:Fallback>
                  <p:oleObj name="Equation" r:id="rId4" imgW="1828800" imgH="228600" progId="Equation.3">
                    <p:embed/>
                    <p:pic>
                      <p:nvPicPr>
                        <p:cNvPr id="2457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290" y="1964300"/>
                          <a:ext cx="4642252" cy="57992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5" name="Text Box 31"/>
          <p:cNvSpPr txBox="1">
            <a:spLocks noChangeArrowheads="1"/>
          </p:cNvSpPr>
          <p:nvPr/>
        </p:nvSpPr>
        <p:spPr bwMode="auto">
          <a:xfrm>
            <a:off x="1441505" y="6567978"/>
            <a:ext cx="8065347" cy="430887"/>
          </a:xfrm>
          <a:prstGeom prst="rect">
            <a:avLst/>
          </a:prstGeom>
          <a:solidFill>
            <a:srgbClr val="FFFF99"/>
          </a:solidFill>
          <a:ln w="3810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>
                <a:latin typeface="+mj-lt"/>
              </a:rPr>
              <a:t>THUS: Concentration effect the </a:t>
            </a:r>
            <a:r>
              <a:rPr lang="en-GB" altLang="en-US" sz="2200" b="1" dirty="0">
                <a:latin typeface="+mj-lt"/>
              </a:rPr>
              <a:t>position </a:t>
            </a:r>
            <a:r>
              <a:rPr lang="en-GB" altLang="en-US" sz="2200" dirty="0">
                <a:latin typeface="+mj-lt"/>
              </a:rPr>
              <a:t>and </a:t>
            </a:r>
            <a:r>
              <a:rPr lang="en-GB" altLang="en-US" sz="2200" b="1" dirty="0">
                <a:latin typeface="+mj-lt"/>
              </a:rPr>
              <a:t>not the value</a:t>
            </a:r>
            <a:r>
              <a:rPr lang="en-GB" altLang="en-US" sz="2200" dirty="0">
                <a:latin typeface="+mj-lt"/>
              </a:rPr>
              <a:t> of K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6680" y="1347682"/>
            <a:ext cx="97536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smtClean="0">
                <a:solidFill>
                  <a:srgbClr val="ED6B06"/>
                </a:solidFill>
              </a:rPr>
              <a:t>1- Concentration Effects</a:t>
            </a:r>
            <a:endParaRPr lang="en-US" sz="2400" cap="none" dirty="0">
              <a:solidFill>
                <a:srgbClr val="ED6B0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34" name="صورة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9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06680" y="1347682"/>
            <a:ext cx="97536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smtClean="0">
                <a:solidFill>
                  <a:srgbClr val="ED6B06"/>
                </a:solidFill>
              </a:rPr>
              <a:t>1- Concentration Effects</a:t>
            </a:r>
            <a:endParaRPr lang="en-US" sz="2400" cap="none" dirty="0">
              <a:solidFill>
                <a:srgbClr val="ED6B0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3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9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40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92958"/>
              </p:ext>
            </p:extLst>
          </p:nvPr>
        </p:nvGraphicFramePr>
        <p:xfrm>
          <a:off x="375920" y="2430559"/>
          <a:ext cx="10128529" cy="4544965"/>
        </p:xfrm>
        <a:graphic>
          <a:graphicData uri="http://schemas.openxmlformats.org/drawingml/2006/table">
            <a:tbl>
              <a:tblPr/>
              <a:tblGrid>
                <a:gridCol w="224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7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Factor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The direction of equilibrium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6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The effect of Concentration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a) Increase of [reactant]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→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Change the 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position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of  K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b) Decrease of [reactant]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j-lt"/>
                          <a:ea typeface="DFKai-SB" pitchFamily="65" charset="-120"/>
                          <a:cs typeface="Arial" pitchFamily="34" charset="0"/>
                        </a:rPr>
                        <a:t>←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C) Increase of [product]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+mj-lt"/>
                          <a:ea typeface="DFKai-SB" pitchFamily="65" charset="-120"/>
                          <a:cs typeface="Arial" pitchFamily="34" charset="0"/>
                        </a:rPr>
                        <a:t>←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6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D) Decrease of [product]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→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2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E) Addition of external substance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2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(i) If it reacts with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reactant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DFKai-SB" pitchFamily="65" charset="-120"/>
                          <a:cs typeface="Arial" pitchFamily="34" charset="0"/>
                        </a:rPr>
                        <a:t> ←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2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(ii) If it reacts with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product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→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656382" y="1744848"/>
            <a:ext cx="7272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 dirty="0" smtClean="0">
                <a:latin typeface="+mj-lt"/>
              </a:rPr>
              <a:t>Summary</a:t>
            </a:r>
            <a:endParaRPr lang="en-GB" altLang="en-US" sz="22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06680" y="1347682"/>
            <a:ext cx="97536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</a:rPr>
              <a:t>1- Concentration Effects</a:t>
            </a:r>
            <a:endParaRPr lang="en-US" sz="2400" cap="none" dirty="0">
              <a:solidFill>
                <a:srgbClr val="ED6B0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3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9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980474"/>
            <a:ext cx="9753600" cy="109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C00000"/>
                </a:solidFill>
              </a:rPr>
              <a:t>Example: 5.3 p132</a:t>
            </a:r>
          </a:p>
          <a:p>
            <a:r>
              <a:rPr lang="en-US" sz="2400" cap="none" dirty="0" smtClean="0">
                <a:solidFill>
                  <a:srgbClr val="C00000"/>
                </a:solidFill>
              </a:rPr>
              <a:t>a)What is the effect of adding additional </a:t>
            </a:r>
            <a:r>
              <a:rPr lang="en-US" sz="24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cap="none" dirty="0" smtClean="0">
                <a:solidFill>
                  <a:srgbClr val="C00000"/>
                </a:solidFill>
              </a:rPr>
              <a:t> to reaction?</a:t>
            </a:r>
          </a:p>
          <a:p>
            <a:pPr>
              <a:tabLst>
                <a:tab pos="168275" algn="l"/>
              </a:tabLst>
            </a:pPr>
            <a:r>
              <a:rPr lang="en-US" sz="2400" cap="none" dirty="0" smtClean="0">
                <a:solidFill>
                  <a:srgbClr val="C00000"/>
                </a:solidFill>
              </a:rPr>
              <a:t>b)What is the effect of </a:t>
            </a:r>
            <a:r>
              <a:rPr lang="en-US" sz="2400" cap="none" dirty="0">
                <a:solidFill>
                  <a:srgbClr val="C00000"/>
                </a:solidFill>
              </a:rPr>
              <a:t>adding additional </a:t>
            </a:r>
            <a:r>
              <a:rPr lang="en-US" sz="24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400" cap="none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sz="2400" cap="none" dirty="0">
              <a:solidFill>
                <a:srgbClr val="C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85743" y="3073274"/>
            <a:ext cx="6043554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31814" eaLnBrk="0" hangingPunct="0">
              <a:buFontTx/>
              <a:buAutoNum type="alphaLcParenR"/>
            </a:pPr>
            <a:endParaRPr lang="en-US" sz="22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algn="ctr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    CaCO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</a:t>
            </a:r>
            <a:r>
              <a:rPr lang="en-US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/>
          </a:p>
          <a:p>
            <a:pPr indent="431814" eaLnBrk="0" hangingPunct="0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06680" y="1347682"/>
            <a:ext cx="9753600" cy="4280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</a:rPr>
              <a:t>1- Concentration Effects</a:t>
            </a:r>
            <a:endParaRPr lang="en-US" sz="2400" cap="none" dirty="0">
              <a:solidFill>
                <a:srgbClr val="ED6B0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34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35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9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980474"/>
            <a:ext cx="9753600" cy="1092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C00000"/>
                </a:solidFill>
              </a:rPr>
              <a:t>Example: 5.3 p132</a:t>
            </a:r>
          </a:p>
          <a:p>
            <a:r>
              <a:rPr lang="en-US" sz="2400" cap="none" dirty="0" smtClean="0">
                <a:solidFill>
                  <a:srgbClr val="C00000"/>
                </a:solidFill>
              </a:rPr>
              <a:t>a)What is the effect of adding additional </a:t>
            </a:r>
            <a:r>
              <a:rPr lang="en-US" sz="24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cap="none" dirty="0" smtClean="0">
                <a:solidFill>
                  <a:srgbClr val="C00000"/>
                </a:solidFill>
              </a:rPr>
              <a:t> to reaction?</a:t>
            </a:r>
          </a:p>
          <a:p>
            <a:pPr>
              <a:tabLst>
                <a:tab pos="168275" algn="l"/>
              </a:tabLst>
            </a:pPr>
            <a:r>
              <a:rPr lang="en-US" sz="2400" cap="none" dirty="0" smtClean="0">
                <a:solidFill>
                  <a:srgbClr val="C00000"/>
                </a:solidFill>
              </a:rPr>
              <a:t>b)What is the effect of </a:t>
            </a:r>
            <a:r>
              <a:rPr lang="en-US" sz="2400" cap="none" dirty="0">
                <a:solidFill>
                  <a:srgbClr val="C00000"/>
                </a:solidFill>
              </a:rPr>
              <a:t>adding additional </a:t>
            </a:r>
            <a:r>
              <a:rPr lang="en-US" sz="24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400" cap="none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sz="2400" cap="none" dirty="0">
              <a:solidFill>
                <a:srgbClr val="C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85743" y="3073274"/>
            <a:ext cx="6043554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31814" eaLnBrk="0" hangingPunct="0">
              <a:buFontTx/>
              <a:buAutoNum type="alphaLcParenR"/>
            </a:pPr>
            <a:endParaRPr lang="en-US" sz="22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algn="ctr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    CaCO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</a:t>
            </a:r>
            <a:r>
              <a:rPr lang="en-US" sz="22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CaO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200" baseline="30000" dirty="0"/>
          </a:p>
          <a:p>
            <a:pPr indent="431814" eaLnBrk="0" hangingPunct="0"/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20" y="4418864"/>
            <a:ext cx="103194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adding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additional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→ Increase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concentration 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000" baseline="-25000" dirty="0" smtClean="0">
                <a:solidFill>
                  <a:srgbClr val="0070C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→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Shifts the 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Equilibrium</a:t>
            </a:r>
            <a:r>
              <a:rPr lang="en-US" altLang="en-US" sz="2000" dirty="0" smtClean="0">
                <a:solidFill>
                  <a:srgbClr val="0070C0"/>
                </a:solidFill>
                <a:latin typeface="+mj-lt"/>
              </a:rPr>
              <a:t> to left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adding additional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→ 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doesn’t</a:t>
            </a:r>
            <a:r>
              <a:rPr lang="en-US" altLang="en-US" sz="2000" dirty="0" smtClean="0">
                <a:latin typeface="+mj-lt"/>
                <a:cs typeface="Times New Roman" panose="02020603050405020304" pitchFamily="18" charset="0"/>
              </a:rPr>
              <a:t> Increase </a:t>
            </a: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concentration of </a:t>
            </a: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en-US" sz="20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alt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→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Equilibrium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 smtClean="0">
                <a:latin typeface="+mj-lt"/>
              </a:rPr>
              <a:t>not change </a:t>
            </a:r>
            <a:endParaRPr lang="en-US" sz="2000" baseline="-25000" dirty="0" smtClean="0">
              <a:solidFill>
                <a:srgbClr val="C0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en-US" alt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710" y="5741169"/>
            <a:ext cx="306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لا يتغير لانه مادة صلبة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CaCO</a:t>
            </a:r>
            <a:r>
              <a:rPr lang="en-US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ar-SA" dirty="0"/>
              <a:t>تركيز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" y="1347682"/>
            <a:ext cx="9753600" cy="4280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r>
              <a:rPr lang="en-US" sz="2400" cap="none" dirty="0" smtClean="0">
                <a:solidFill>
                  <a:srgbClr val="ED6B06"/>
                </a:solidFill>
              </a:rPr>
              <a:t>2- Pressure </a:t>
            </a:r>
            <a:r>
              <a:rPr lang="en-US" sz="2400" cap="none" dirty="0">
                <a:solidFill>
                  <a:srgbClr val="ED6B06"/>
                </a:solidFill>
              </a:rPr>
              <a:t>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pic>
        <p:nvPicPr>
          <p:cNvPr id="14" name="Picture 13" descr="14_08_Fig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>
          <a:xfrm>
            <a:off x="6297468" y="1450317"/>
            <a:ext cx="4967134" cy="5764521"/>
          </a:xfrm>
          <a:prstGeom prst="rect">
            <a:avLst/>
          </a:prstGeom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107665" y="5043373"/>
            <a:ext cx="2302812" cy="861774"/>
          </a:xfrm>
          <a:prstGeom prst="rect">
            <a:avLst/>
          </a:prstGeom>
          <a:solidFill>
            <a:srgbClr val="FFFF99"/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Pressure </a:t>
            </a:r>
            <a:r>
              <a:rPr lang="el-GR" altLang="en-US" sz="2000">
                <a:latin typeface="+mj-lt"/>
              </a:rPr>
              <a:t>α</a:t>
            </a:r>
            <a:r>
              <a:rPr lang="en-GB" altLang="en-US" sz="2000">
                <a:latin typeface="+mj-lt"/>
              </a:rPr>
              <a:t> 1/volume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en-US" sz="2000" b="1">
                <a:latin typeface="+mj-lt"/>
              </a:rPr>
              <a:t>تناسب عكسي</a:t>
            </a:r>
            <a:endParaRPr lang="en-GB" altLang="en-US" sz="2000" b="1">
              <a:latin typeface="+mj-lt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7630" y="6218530"/>
            <a:ext cx="6029838" cy="861774"/>
          </a:xfrm>
          <a:prstGeom prst="rect">
            <a:avLst/>
          </a:prstGeom>
          <a:solidFill>
            <a:srgbClr val="FFFF99"/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THUS: Pressure effect the position and not the value of 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000" dirty="0" smtClean="0">
                <a:latin typeface="+mj-lt"/>
              </a:rPr>
              <a:t>Volume </a:t>
            </a:r>
            <a:r>
              <a:rPr lang="en-GB" altLang="en-US" sz="2000" dirty="0">
                <a:latin typeface="+mj-lt"/>
              </a:rPr>
              <a:t>has the opposite effect of pressure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92480" y="1982891"/>
            <a:ext cx="11063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>
                <a:latin typeface="+mn-lt"/>
              </a:rPr>
              <a:t>Change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627940" y="2029475"/>
            <a:ext cx="28456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u="sng">
                <a:latin typeface="+mn-lt"/>
              </a:rPr>
              <a:t>Shifts the Equilibrium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6680" y="2516291"/>
            <a:ext cx="24988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+mn-lt"/>
              </a:rPr>
              <a:t>Increase </a:t>
            </a:r>
            <a:r>
              <a:rPr lang="en-US" altLang="en-US" sz="2200" dirty="0" smtClean="0">
                <a:latin typeface="+mn-lt"/>
              </a:rPr>
              <a:t>pressure</a:t>
            </a:r>
          </a:p>
          <a:p>
            <a:pPr algn="ctr" eaLnBrk="1" hangingPunct="1"/>
            <a:r>
              <a:rPr lang="en-US" altLang="en-US" sz="2200" dirty="0">
                <a:latin typeface="+mn-lt"/>
              </a:rPr>
              <a:t>(decrease in </a:t>
            </a:r>
            <a:r>
              <a:rPr lang="en-US" altLang="en-US" sz="2200" dirty="0" smtClean="0">
                <a:latin typeface="+mn-lt"/>
              </a:rPr>
              <a:t>volume)</a:t>
            </a:r>
            <a:endParaRPr lang="en-US" altLang="en-US" sz="2200" dirty="0"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21714" y="2708329"/>
            <a:ext cx="3127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+mn-lt"/>
              </a:rPr>
              <a:t>Side with less moles of gas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08652" y="3561605"/>
            <a:ext cx="2449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+mn-lt"/>
              </a:rPr>
              <a:t>Decrease </a:t>
            </a:r>
            <a:r>
              <a:rPr lang="en-US" altLang="en-US" sz="2200" dirty="0" smtClean="0">
                <a:latin typeface="+mn-lt"/>
              </a:rPr>
              <a:t>pressure</a:t>
            </a:r>
          </a:p>
          <a:p>
            <a:pPr algn="ctr" eaLnBrk="1" hangingPunct="1"/>
            <a:r>
              <a:rPr lang="en-US" altLang="en-US" sz="2200" dirty="0">
                <a:latin typeface="+mn-lt"/>
              </a:rPr>
              <a:t>(increase in </a:t>
            </a:r>
            <a:r>
              <a:rPr lang="en-US" altLang="en-US" sz="2200" dirty="0" smtClean="0">
                <a:latin typeface="+mn-lt"/>
              </a:rPr>
              <a:t>volume) </a:t>
            </a:r>
            <a:endParaRPr lang="en-US" altLang="en-US" sz="2200" dirty="0"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27940" y="3692916"/>
            <a:ext cx="3314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+mn-lt"/>
              </a:rPr>
              <a:t>Side with more moles of gas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" y="1347682"/>
            <a:ext cx="9753600" cy="4280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r>
              <a:rPr lang="en-US" sz="2400" cap="none" dirty="0" smtClean="0">
                <a:solidFill>
                  <a:srgbClr val="ED6B06"/>
                </a:solidFill>
              </a:rPr>
              <a:t>2- Pressure </a:t>
            </a:r>
            <a:r>
              <a:rPr lang="en-US" sz="2400" cap="none" dirty="0">
                <a:solidFill>
                  <a:srgbClr val="ED6B06"/>
                </a:solidFill>
              </a:rPr>
              <a:t>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21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09885"/>
              </p:ext>
            </p:extLst>
          </p:nvPr>
        </p:nvGraphicFramePr>
        <p:xfrm>
          <a:off x="881539" y="2326212"/>
          <a:ext cx="8640762" cy="3901144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Factor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The direction of equilibrium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The effect of Pressure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n &gt; 0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Change the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position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of  K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(a) Increase of total pressure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FKai-SB" pitchFamily="65" charset="-120"/>
                          <a:cs typeface="Arial" pitchFamily="34" charset="0"/>
                        </a:rPr>
                        <a:t>←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(b) Decrease of total pressure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FKai-SB" pitchFamily="65" charset="-120"/>
                          <a:cs typeface="Arial" pitchFamily="34" charset="0"/>
                        </a:rPr>
                        <a:t>→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n &lt; 0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(a) Increase of total pressure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→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(b) Decrease of total pressure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DFKai-SB" pitchFamily="65" charset="-120"/>
                          <a:cs typeface="Arial" pitchFamily="34" charset="0"/>
                        </a:rPr>
                        <a:t>←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275731" y="1870814"/>
            <a:ext cx="7993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>
                <a:solidFill>
                  <a:srgbClr val="008080"/>
                </a:solidFill>
                <a:latin typeface="+mj-lt"/>
              </a:rPr>
              <a:t>Effect of Pressure (Only gases): summary*</a:t>
            </a:r>
          </a:p>
        </p:txBody>
      </p:sp>
      <p:sp>
        <p:nvSpPr>
          <p:cNvPr id="23" name="Rectangle 162"/>
          <p:cNvSpPr>
            <a:spLocks noChangeArrowheads="1"/>
          </p:cNvSpPr>
          <p:nvPr/>
        </p:nvSpPr>
        <p:spPr bwMode="auto">
          <a:xfrm>
            <a:off x="915369" y="6374215"/>
            <a:ext cx="54065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9900CC"/>
                </a:solidFill>
                <a:latin typeface="+mj-lt"/>
              </a:rPr>
              <a:t>* Volume effects reverse the impact of pressure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269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5.1. The </a:t>
            </a:r>
            <a:r>
              <a:rPr lang="en-US" altLang="en-US" sz="2200" b="1" dirty="0">
                <a:solidFill>
                  <a:schemeClr val="accent2"/>
                </a:solidFill>
              </a:rPr>
              <a:t>Concept of dynamic Equilibrium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5920" y="1540816"/>
            <a:ext cx="918464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Few reaction are proceed in one direction.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2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Most reactions are reversible?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2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20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Chemical equilibrium: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 is achieved when</a:t>
            </a:r>
          </a:p>
          <a:p>
            <a:pPr marL="457200" lvl="1" indent="0" eaLnBrk="1" hangingPunct="1">
              <a:spcBef>
                <a:spcPct val="50000"/>
              </a:spcBef>
            </a:pPr>
            <a:r>
              <a:rPr lang="en-US" altLang="en-US" sz="2200" dirty="0" smtClean="0">
                <a:latin typeface="+mn-lt"/>
                <a:cs typeface="Times New Roman" panose="02020603050405020304" pitchFamily="18" charset="0"/>
              </a:rPr>
              <a:t>1-the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rates of the forward and reverse reactions are equal </a:t>
            </a:r>
          </a:p>
          <a:p>
            <a:pPr marL="457200" lvl="1" indent="0" eaLnBrk="1" hangingPunct="1">
              <a:spcBef>
                <a:spcPct val="50000"/>
              </a:spcBef>
            </a:pPr>
            <a:r>
              <a:rPr lang="en-US" altLang="en-US" sz="2200" dirty="0" smtClean="0">
                <a:latin typeface="+mn-lt"/>
                <a:cs typeface="Times New Roman" panose="02020603050405020304" pitchFamily="18" charset="0"/>
              </a:rPr>
              <a:t>2- and 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the concentrations of the reactants and products remain constant</a:t>
            </a:r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99574"/>
              </p:ext>
            </p:extLst>
          </p:nvPr>
        </p:nvGraphicFramePr>
        <p:xfrm>
          <a:off x="3103881" y="2121747"/>
          <a:ext cx="3319221" cy="6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965160" imgH="177480" progId="Equation.3">
                  <p:embed/>
                </p:oleObj>
              </mc:Choice>
              <mc:Fallback>
                <p:oleObj name="Equation" r:id="rId4" imgW="965160" imgH="177480" progId="Equation.3">
                  <p:embed/>
                  <p:pic>
                    <p:nvPicPr>
                      <p:cNvPr id="10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81" y="2121747"/>
                        <a:ext cx="3319221" cy="61062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8134"/>
              </p:ext>
            </p:extLst>
          </p:nvPr>
        </p:nvGraphicFramePr>
        <p:xfrm>
          <a:off x="3103882" y="3561081"/>
          <a:ext cx="2995836" cy="5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977760" imgH="177480" progId="Equation.3">
                  <p:embed/>
                </p:oleObj>
              </mc:Choice>
              <mc:Fallback>
                <p:oleObj name="Equation" r:id="rId6" imgW="977760" imgH="177480" progId="Equation.3">
                  <p:embed/>
                  <p:pic>
                    <p:nvPicPr>
                      <p:cNvPr id="10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82" y="3561081"/>
                        <a:ext cx="2995836" cy="54393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6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" y="1347682"/>
            <a:ext cx="9753600" cy="4280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r>
              <a:rPr lang="en-US" sz="2400" cap="none" dirty="0">
                <a:solidFill>
                  <a:srgbClr val="ED6B06"/>
                </a:solidFill>
              </a:rPr>
              <a:t>3</a:t>
            </a:r>
            <a:r>
              <a:rPr lang="en-US" sz="2400" cap="none" dirty="0" smtClean="0">
                <a:solidFill>
                  <a:srgbClr val="ED6B06"/>
                </a:solidFill>
              </a:rPr>
              <a:t>- </a:t>
            </a:r>
            <a:r>
              <a:rPr lang="en-US" sz="2400" cap="none" dirty="0">
                <a:solidFill>
                  <a:srgbClr val="ED6B06"/>
                </a:solidFill>
              </a:rPr>
              <a:t>Temperature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85658" y="4106338"/>
            <a:ext cx="11063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>
                <a:latin typeface="+mn-lt"/>
              </a:rPr>
              <a:t>Change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428858" y="4106338"/>
            <a:ext cx="21650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>
                <a:latin typeface="+mn-lt"/>
              </a:rPr>
              <a:t>Exothermic Rx</a:t>
            </a:r>
            <a:r>
              <a:rPr lang="ar-SA" altLang="en-US" sz="2200" b="1" u="sng">
                <a:latin typeface="+mn-lt"/>
              </a:rPr>
              <a:t> </a:t>
            </a:r>
            <a:r>
              <a:rPr lang="en-GB" altLang="en-US" sz="2200" b="1" u="sng">
                <a:latin typeface="+mn-lt"/>
              </a:rPr>
              <a:t> </a:t>
            </a:r>
            <a:endParaRPr lang="en-US" altLang="en-US" sz="2200" b="1" u="sng">
              <a:latin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9858" y="4639738"/>
            <a:ext cx="2552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+mn-lt"/>
              </a:rPr>
              <a:t>Increase temperature 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49334" y="4639738"/>
            <a:ext cx="14879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+mn-lt"/>
              </a:rPr>
              <a:t>K decreases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99858" y="5096938"/>
            <a:ext cx="25731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+mn-lt"/>
              </a:rPr>
              <a:t>Decrease temperature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873388" y="5096938"/>
            <a:ext cx="1438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+mn-lt"/>
              </a:rPr>
              <a:t>K increases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172058" y="4106338"/>
            <a:ext cx="21906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u="sng">
                <a:latin typeface="+mn-lt"/>
              </a:rPr>
              <a:t>Endothermic Rx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719775" y="4639738"/>
            <a:ext cx="1438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+mn-lt"/>
              </a:rPr>
              <a:t>K increases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775097" y="5096938"/>
            <a:ext cx="14879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+mn-lt"/>
              </a:rPr>
              <a:t>K decreases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127068" y="2122637"/>
            <a:ext cx="8135937" cy="938719"/>
          </a:xfrm>
          <a:prstGeom prst="rect">
            <a:avLst/>
          </a:prstGeom>
          <a:noFill/>
          <a:ln w="38100">
            <a:solidFill>
              <a:srgbClr val="8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rgbClr val="CC0000"/>
                </a:solidFill>
                <a:latin typeface="+mn-lt"/>
              </a:rPr>
              <a:t>Temperature increase</a:t>
            </a:r>
            <a:r>
              <a:rPr lang="en-GB" altLang="en-US" sz="2200" dirty="0">
                <a:latin typeface="+mn-lt"/>
              </a:rPr>
              <a:t> favour the </a:t>
            </a:r>
            <a:r>
              <a:rPr lang="en-GB" altLang="en-US" sz="2200" b="1" dirty="0">
                <a:solidFill>
                  <a:srgbClr val="CC0000"/>
                </a:solidFill>
                <a:latin typeface="+mn-lt"/>
              </a:rPr>
              <a:t>endothermic reaction (</a:t>
            </a:r>
            <a:r>
              <a:rPr lang="el-GR" altLang="en-US" sz="2200" b="1" dirty="0">
                <a:solidFill>
                  <a:srgbClr val="CC0000"/>
                </a:solidFill>
                <a:latin typeface="+mn-lt"/>
                <a:ea typeface="DFKai-SB" pitchFamily="65" charset="-128"/>
              </a:rPr>
              <a:t>Δ</a:t>
            </a:r>
            <a:r>
              <a:rPr lang="en-GB" altLang="en-US" sz="2200" b="1" dirty="0">
                <a:solidFill>
                  <a:srgbClr val="CC0000"/>
                </a:solidFill>
                <a:latin typeface="+mn-lt"/>
                <a:ea typeface="DFKai-SB" pitchFamily="65" charset="-128"/>
              </a:rPr>
              <a:t>H = +</a:t>
            </a:r>
            <a:r>
              <a:rPr lang="en-GB" altLang="en-US" sz="2200" b="1" dirty="0" err="1">
                <a:solidFill>
                  <a:srgbClr val="CC0000"/>
                </a:solidFill>
                <a:latin typeface="+mn-lt"/>
                <a:ea typeface="DFKai-SB" pitchFamily="65" charset="-128"/>
              </a:rPr>
              <a:t>ve</a:t>
            </a:r>
            <a:r>
              <a:rPr lang="en-GB" altLang="en-US" sz="2200" b="1" dirty="0">
                <a:solidFill>
                  <a:srgbClr val="CC0000"/>
                </a:solidFill>
                <a:latin typeface="+mn-lt"/>
                <a:ea typeface="DFKai-SB" pitchFamily="65" charset="-128"/>
              </a:rPr>
              <a:t>)</a:t>
            </a:r>
            <a:r>
              <a:rPr lang="en-GB" altLang="en-US" sz="2200" b="1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b="1" dirty="0">
                <a:solidFill>
                  <a:srgbClr val="9900CC"/>
                </a:solidFill>
                <a:latin typeface="+mn-lt"/>
              </a:rPr>
              <a:t>Temperature decrease</a:t>
            </a:r>
            <a:r>
              <a:rPr lang="en-GB" altLang="en-US" sz="2200" dirty="0">
                <a:latin typeface="+mn-lt"/>
              </a:rPr>
              <a:t> favours an </a:t>
            </a:r>
            <a:r>
              <a:rPr lang="en-GB" altLang="en-US" sz="2200" b="1" dirty="0">
                <a:solidFill>
                  <a:srgbClr val="9900CC"/>
                </a:solidFill>
                <a:latin typeface="+mn-lt"/>
              </a:rPr>
              <a:t>exothermic reaction (</a:t>
            </a:r>
            <a:r>
              <a:rPr lang="el-GR" altLang="en-US" sz="2200" b="1" dirty="0">
                <a:solidFill>
                  <a:srgbClr val="9900CC"/>
                </a:solidFill>
                <a:latin typeface="+mn-lt"/>
              </a:rPr>
              <a:t>Δ</a:t>
            </a:r>
            <a:r>
              <a:rPr lang="en-GB" altLang="en-US" sz="2200" b="1" dirty="0">
                <a:solidFill>
                  <a:srgbClr val="9900CC"/>
                </a:solidFill>
                <a:latin typeface="+mn-lt"/>
              </a:rPr>
              <a:t>H = -</a:t>
            </a:r>
            <a:r>
              <a:rPr lang="en-GB" altLang="en-US" sz="2200" b="1" dirty="0" err="1">
                <a:solidFill>
                  <a:srgbClr val="9900CC"/>
                </a:solidFill>
                <a:latin typeface="+mn-lt"/>
              </a:rPr>
              <a:t>ve</a:t>
            </a:r>
            <a:r>
              <a:rPr lang="en-GB" altLang="en-US" sz="2200" b="1" dirty="0">
                <a:solidFill>
                  <a:srgbClr val="9900CC"/>
                </a:solidFill>
                <a:latin typeface="+mn-lt"/>
              </a:rPr>
              <a:t>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utoUpdateAnimBg="0"/>
      <p:bldP spid="15" grpId="0" autoUpdateAnimBg="0"/>
      <p:bldP spid="16" grpId="0" autoUpdateAnimBg="0"/>
      <p:bldP spid="17" grpId="0" autoUpdateAnimBg="0"/>
      <p:bldP spid="18" grpId="0"/>
      <p:bldP spid="19" grpId="0" autoUpdateAnimBg="0"/>
      <p:bldP spid="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" y="1347682"/>
            <a:ext cx="9753600" cy="42800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487680" tIns="45720" rIns="91440" bIns="45720" rtlCol="0" anchor="t">
            <a:spAutoFit/>
          </a:bodyPr>
          <a:lstStyle/>
          <a:p>
            <a:r>
              <a:rPr lang="en-US" sz="2400" cap="none" dirty="0">
                <a:solidFill>
                  <a:srgbClr val="ED6B06"/>
                </a:solidFill>
              </a:rPr>
              <a:t>3</a:t>
            </a:r>
            <a:r>
              <a:rPr lang="en-US" sz="2400" cap="none" dirty="0" smtClean="0">
                <a:solidFill>
                  <a:srgbClr val="ED6B06"/>
                </a:solidFill>
              </a:rPr>
              <a:t>- </a:t>
            </a:r>
            <a:r>
              <a:rPr lang="en-US" sz="2400" cap="none" dirty="0">
                <a:solidFill>
                  <a:srgbClr val="ED6B06"/>
                </a:solidFill>
              </a:rPr>
              <a:t>Temperature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-1" y="821665"/>
            <a:ext cx="8742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5.6. Le </a:t>
            </a:r>
            <a:r>
              <a:rPr lang="en-US" altLang="en-US" sz="2200" b="1" dirty="0" err="1">
                <a:solidFill>
                  <a:schemeClr val="accent2"/>
                </a:solidFill>
              </a:rPr>
              <a:t>Châtelier’s</a:t>
            </a:r>
            <a:r>
              <a:rPr lang="en-US" altLang="en-US" sz="2200" b="1" dirty="0">
                <a:solidFill>
                  <a:schemeClr val="accent2"/>
                </a:solidFill>
              </a:rPr>
              <a:t> Principle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: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21" name="Group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01546"/>
              </p:ext>
            </p:extLst>
          </p:nvPr>
        </p:nvGraphicFramePr>
        <p:xfrm>
          <a:off x="576300" y="2313793"/>
          <a:ext cx="10017357" cy="46635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7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2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Factor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The direction of equilibrium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Note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The effect of Temperature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Endothermic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</a:t>
                      </a: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 &gt; 0 (+</a:t>
                      </a:r>
                      <a:r>
                        <a:rPr kumimoji="0" lang="en-GB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</a:t>
                      </a: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Change the  position  &amp;  value of  K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(a) Increase of temp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→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(b) Decrease of temp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←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Exothermic 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</a:t>
                      </a: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 &lt; 0 (-</a:t>
                      </a:r>
                      <a:r>
                        <a:rPr kumimoji="0" lang="en-GB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</a:t>
                      </a: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(a) Increase of temp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←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DFKai-SB" pitchFamily="65" charset="-120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(b) Decrease of temp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→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29" marB="45729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 Box 249"/>
          <p:cNvSpPr txBox="1">
            <a:spLocks noChangeArrowheads="1"/>
          </p:cNvSpPr>
          <p:nvPr/>
        </p:nvSpPr>
        <p:spPr bwMode="auto">
          <a:xfrm>
            <a:off x="4505092" y="1813198"/>
            <a:ext cx="24421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dirty="0" smtClean="0">
                <a:latin typeface="+mn-lt"/>
              </a:rPr>
              <a:t>SUMMARY</a:t>
            </a:r>
            <a:endParaRPr lang="en-GB" altLang="en-US" sz="22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431" y="2608500"/>
            <a:ext cx="9429750" cy="171663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H.W </a:t>
            </a:r>
            <a:br>
              <a:rPr lang="en-US" sz="3200" dirty="0" smtClean="0"/>
            </a:br>
            <a:r>
              <a:rPr lang="en-US" sz="3200" dirty="0" smtClean="0"/>
              <a:t>7 P 147</a:t>
            </a:r>
            <a:br>
              <a:rPr lang="en-US" sz="3200" dirty="0" smtClean="0"/>
            </a:br>
            <a:r>
              <a:rPr lang="en-US" sz="3200" dirty="0" smtClean="0"/>
              <a:t>17 P 148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99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5863" y="1454457"/>
            <a:ext cx="4309534" cy="9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2560" b="1" dirty="0">
                <a:solidFill>
                  <a:srgbClr val="C00000"/>
                </a:solidFill>
              </a:rPr>
              <a:t>General</a:t>
            </a:r>
          </a:p>
          <a:p>
            <a:pPr marL="0" indent="0" algn="ctr">
              <a:buNone/>
              <a:defRPr/>
            </a:pPr>
            <a:r>
              <a:rPr lang="en-US" sz="2560" b="1" dirty="0">
                <a:solidFill>
                  <a:srgbClr val="C00000"/>
                </a:solidFill>
              </a:rPr>
              <a:t>Acid Properties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537918"/>
            <a:ext cx="5647093" cy="261479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Sour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taste </a:t>
            </a:r>
            <a:r>
              <a:rPr lang="ar-SA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(ذات مذاق حامضي) 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React with “active” metals</a:t>
            </a:r>
          </a:p>
          <a:p>
            <a:pPr lvl="1"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Examples: Al, Zn, Fe, but not Cu, Ag, or Au</a:t>
            </a:r>
          </a:p>
          <a:p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React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carbonates</a:t>
            </a:r>
            <a:r>
              <a:rPr lang="ar-SA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producing 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eaLnBrk="1" hangingPunct="1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Blue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litmus turns </a:t>
            </a:r>
            <a:r>
              <a:rPr lang="en-US" sz="22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US" sz="22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200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React with bases to form ionic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salts  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936744" y="1477184"/>
            <a:ext cx="4311227" cy="96518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2560" b="1" dirty="0">
                <a:solidFill>
                  <a:srgbClr val="3333CC"/>
                </a:solidFill>
              </a:rPr>
              <a:t>General </a:t>
            </a:r>
          </a:p>
          <a:p>
            <a:pPr marL="0" indent="0" algn="ctr">
              <a:buNone/>
              <a:defRPr/>
            </a:pPr>
            <a:r>
              <a:rPr lang="en-US" sz="2560" b="1" dirty="0">
                <a:solidFill>
                  <a:srgbClr val="3333CC"/>
                </a:solidFill>
              </a:rPr>
              <a:t>Base Properties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04842" y="2537918"/>
            <a:ext cx="5319751" cy="361700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Also known as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alkalis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Taste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bitter</a:t>
            </a:r>
            <a:r>
              <a:rPr lang="ar-SA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(ذات مذاق مر) 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Alkaloids: plant product that is alkaline</a:t>
            </a:r>
          </a:p>
          <a:p>
            <a:pPr lvl="2"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Often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poisonous </a:t>
            </a:r>
            <a:r>
              <a:rPr lang="ar-SA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(سامة)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Solutions feel slippery to touch.</a:t>
            </a:r>
          </a:p>
          <a:p>
            <a:pPr eaLnBrk="1" hangingPunct="1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litmus turns </a:t>
            </a:r>
            <a:r>
              <a:rPr lang="en-US" sz="220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r>
              <a:rPr lang="en-US" sz="2200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200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React with acids to form ionic salts</a:t>
            </a:r>
          </a:p>
          <a:p>
            <a:pPr lvl="1" eaLnBrk="1" hangingPunct="1">
              <a:buClr>
                <a:schemeClr val="tx1"/>
              </a:buClr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2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321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5.7 The </a:t>
            </a:r>
            <a:r>
              <a:rPr lang="en-US" altLang="en-US" sz="2200" b="1" dirty="0">
                <a:solidFill>
                  <a:schemeClr val="accent2"/>
                </a:solidFill>
              </a:rPr>
              <a:t>nature of Acids and bases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15" y="5483557"/>
            <a:ext cx="1931178" cy="182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088" y="5523701"/>
            <a:ext cx="1955775" cy="1787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2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321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5.7 The </a:t>
            </a:r>
            <a:r>
              <a:rPr lang="en-US" altLang="en-US" sz="2200" b="1" dirty="0">
                <a:solidFill>
                  <a:schemeClr val="accent2"/>
                </a:solidFill>
              </a:rPr>
              <a:t>nature of Acids and bases </a:t>
            </a:r>
          </a:p>
        </p:txBody>
      </p:sp>
      <p:pic>
        <p:nvPicPr>
          <p:cNvPr id="18" name="Picture 5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017" y="2320393"/>
            <a:ext cx="6546097" cy="451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1321" y="1648562"/>
            <a:ext cx="8290560" cy="487680"/>
          </a:xfrm>
        </p:spPr>
        <p:txBody>
          <a:bodyPr vert="horz" lIns="96521" tIns="47413" rIns="96521" bIns="47413" rtlCol="0" anchor="ctr">
            <a:normAutofit/>
          </a:bodyPr>
          <a:lstStyle/>
          <a:p>
            <a:pPr algn="ctr" eaLnBrk="1" hangingPunct="1"/>
            <a:r>
              <a:rPr lang="en-US" sz="2400" b="1" dirty="0" smtClean="0"/>
              <a:t>Common Acids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2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7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3217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5.7 The </a:t>
            </a:r>
            <a:r>
              <a:rPr lang="en-US" altLang="en-US" sz="2200" b="1" dirty="0">
                <a:solidFill>
                  <a:schemeClr val="accent2"/>
                </a:solidFill>
              </a:rPr>
              <a:t>nature of Acids and bases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1321" y="1648562"/>
            <a:ext cx="8290560" cy="487680"/>
          </a:xfrm>
        </p:spPr>
        <p:txBody>
          <a:bodyPr vert="horz" lIns="96521" tIns="47413" rIns="96521" bIns="47413" rtlCol="0" anchor="ctr">
            <a:normAutofit/>
          </a:bodyPr>
          <a:lstStyle/>
          <a:p>
            <a:pPr algn="ctr"/>
            <a:r>
              <a:rPr lang="en-US" sz="2400" b="1" dirty="0"/>
              <a:t>Common Bases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76200"/>
            <a:ext cx="7772400" cy="914400"/>
          </a:xfrm>
          <a:prstGeom prst="rect">
            <a:avLst/>
          </a:prstGeom>
        </p:spPr>
        <p:txBody>
          <a:bodyPr vert="horz" lIns="90488" tIns="44450" rIns="90488" bIns="44450" rtlCol="0" anchor="ctr">
            <a:norm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pic>
        <p:nvPicPr>
          <p:cNvPr id="20" name="Picture 5" descr="Picture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175" y="2268957"/>
            <a:ext cx="7544784" cy="50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068" y="1373394"/>
            <a:ext cx="9753600" cy="428002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1-arrhenius Definition: 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2117" y="2002977"/>
            <a:ext cx="7749199" cy="53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an acid?</a:t>
            </a:r>
          </a:p>
          <a:p>
            <a:pPr lvl="1" eaLnBrk="1" hangingPunct="1"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Acids ionize in water to produce 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ions and anions.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err="1"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→ 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</a:t>
            </a:r>
            <a:r>
              <a:rPr lang="en-US" sz="2200" dirty="0" err="1"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H(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→ 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CH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eaLnBrk="1" hangingPunct="1">
              <a:buFontTx/>
              <a:buNone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a base?</a:t>
            </a:r>
          </a:p>
          <a:p>
            <a:pPr lvl="1" eaLnBrk="1" hangingPunct="1"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Bases dissociate in water to produce OH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ions and </a:t>
            </a:r>
            <a:r>
              <a:rPr lang="en-US" sz="2200" dirty="0" err="1">
                <a:ea typeface="Verdana" panose="020B0604030504040204" pitchFamily="34" charset="0"/>
                <a:cs typeface="Verdana" panose="020B0604030504040204" pitchFamily="34" charset="0"/>
              </a:rPr>
              <a:t>cations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 eaLnBrk="1" hangingPunct="1"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200" dirty="0" err="1">
                <a:ea typeface="Verdana" panose="020B0604030504040204" pitchFamily="34" charset="0"/>
                <a:cs typeface="Verdana" panose="020B0604030504040204" pitchFamily="34" charset="0"/>
              </a:rPr>
              <a:t>NaOH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→ Na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) + OH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200" b="1" dirty="0">
              <a:solidFill>
                <a:srgbClr val="002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200" dirty="0"/>
          </a:p>
        </p:txBody>
      </p:sp>
      <p:pic>
        <p:nvPicPr>
          <p:cNvPr id="2" name="Picture 1" descr="15_01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7931316" y="1494768"/>
            <a:ext cx="2395871" cy="2656055"/>
          </a:xfrm>
          <a:prstGeom prst="rect">
            <a:avLst/>
          </a:prstGeom>
        </p:spPr>
      </p:pic>
      <p:pic>
        <p:nvPicPr>
          <p:cNvPr id="6" name="Picture 5" descr="15_02_Fig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/>
        </p:blipFill>
        <p:spPr>
          <a:xfrm>
            <a:off x="7632545" y="4438463"/>
            <a:ext cx="2865875" cy="2765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8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20229" y="1482904"/>
            <a:ext cx="9753600" cy="428002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dirty="0">
                <a:solidFill>
                  <a:srgbClr val="ED6B06"/>
                </a:solidFill>
                <a:ea typeface="ヒラギノ角ゴ Pro W3" pitchFamily="127" charset="-128"/>
              </a:rPr>
              <a:t>What Is a Hydronium Ion?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2073630"/>
            <a:ext cx="10018986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Hydrogen ions, 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(protons), when produced by an acid, are very reactive. </a:t>
            </a:r>
          </a:p>
          <a:p>
            <a:pPr lvl="1" eaLnBrk="1" hangingPunct="1"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Hydrogen ions do not exist in water as H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ions but as H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200" baseline="30000" dirty="0"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(hydronium) ions.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defRPr/>
            </a:pP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200" b="1" baseline="30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US" sz="2200" b="1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O(</a:t>
            </a:r>
            <a:r>
              <a:rPr lang="en-US" sz="2200" b="1" i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H</a:t>
            </a:r>
            <a:r>
              <a:rPr lang="en-US" sz="2200" b="1" baseline="-25000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O</a:t>
            </a:r>
            <a:r>
              <a:rPr lang="en-US" sz="2200" b="1" baseline="30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+</a:t>
            </a:r>
          </a:p>
          <a:p>
            <a:pPr algn="ctr" eaLnBrk="1" hangingPunct="1">
              <a:buFontTx/>
              <a:buNone/>
              <a:defRPr/>
            </a:pPr>
            <a:endParaRPr lang="en-US" sz="2200" baseline="-25000" dirty="0"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</p:txBody>
      </p:sp>
      <p:pic>
        <p:nvPicPr>
          <p:cNvPr id="2" name="Picture 1" descr="15_Pg606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>
          <a:xfrm>
            <a:off x="1831225" y="4512234"/>
            <a:ext cx="7554513" cy="1539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7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381637"/>
            <a:ext cx="9753600" cy="428002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6617" y="1906023"/>
            <a:ext cx="11091257" cy="508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133" dirty="0" err="1">
                <a:ea typeface="Verdana" panose="020B0604030504040204" pitchFamily="34" charset="0"/>
                <a:cs typeface="Verdana" panose="020B0604030504040204" pitchFamily="34" charset="0"/>
              </a:rPr>
              <a:t>Brønsted</a:t>
            </a:r>
            <a:r>
              <a:rPr lang="en-US" sz="2133" dirty="0">
                <a:ea typeface="Verdana"/>
                <a:cs typeface="Verdana"/>
              </a:rPr>
              <a:t>–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Lowry definition is the most general theory for common aqueous acids and bases.</a:t>
            </a:r>
          </a:p>
          <a:p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33" b="1" u="sng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an acid according to the </a:t>
            </a:r>
            <a:r>
              <a:rPr lang="en-US" sz="2133" b="1" u="sng" dirty="0" err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Brønsted</a:t>
            </a:r>
            <a:r>
              <a:rPr lang="en-US" sz="2133" b="1" u="sng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–Lowry definition?</a:t>
            </a:r>
          </a:p>
          <a:p>
            <a:pPr lvl="1">
              <a:buClr>
                <a:schemeClr val="tx1"/>
              </a:buClr>
            </a:pP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Acids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are species that </a:t>
            </a: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donate H</a:t>
            </a:r>
            <a:r>
              <a:rPr lang="en-US" sz="2133" b="1" baseline="30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ions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2">
              <a:buClr>
                <a:schemeClr val="tx1"/>
              </a:buClr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Similar to the definition presented in the Arrhenius theory </a:t>
            </a:r>
            <a:endParaRPr lang="ar-SA" sz="2133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>
                <a:schemeClr val="tx1"/>
              </a:buClr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133" b="1" u="sng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a base according to the </a:t>
            </a:r>
            <a:r>
              <a:rPr lang="en-US" sz="2133" b="1" u="sng" dirty="0" err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Brønsted</a:t>
            </a:r>
            <a:r>
              <a:rPr lang="en-US" sz="2133" b="1" u="sng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–Lowry definition?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2133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Bases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are species that </a:t>
            </a:r>
            <a:r>
              <a:rPr lang="en-US" sz="2133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accept H</a:t>
            </a:r>
            <a:r>
              <a:rPr lang="en-US" sz="2133" b="1" baseline="30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133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ions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2">
              <a:lnSpc>
                <a:spcPct val="120000"/>
              </a:lnSpc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This broadens the Arrhenius definition for a base.</a:t>
            </a:r>
          </a:p>
          <a:p>
            <a:pPr lvl="1">
              <a:lnSpc>
                <a:spcPct val="120000"/>
              </a:lnSpc>
            </a:pPr>
            <a:endParaRPr lang="ar-SA" sz="2133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133" dirty="0" err="1">
                <a:ea typeface="Verdana" panose="020B0604030504040204" pitchFamily="34" charset="0"/>
                <a:cs typeface="Verdana" panose="020B0604030504040204" pitchFamily="34" charset="0"/>
              </a:rPr>
              <a:t>Brønsted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–Lowry theory answers questions about </a:t>
            </a:r>
            <a:r>
              <a:rPr lang="en-US" sz="2133" dirty="0" err="1">
                <a:ea typeface="Verdana" panose="020B0604030504040204" pitchFamily="34" charset="0"/>
                <a:cs typeface="Verdana" panose="020B0604030504040204" pitchFamily="34" charset="0"/>
              </a:rPr>
              <a:t>nonhydroxide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bases that the Arrhenius theory can not explain.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75920" y="1890548"/>
            <a:ext cx="8453120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Ammonia, NH</a:t>
            </a:r>
            <a:r>
              <a:rPr lang="en-US" sz="2133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is a </a:t>
            </a:r>
            <a:r>
              <a:rPr lang="en-US" sz="2133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in water.</a:t>
            </a:r>
          </a:p>
          <a:p>
            <a:pPr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Water behaves as an </a:t>
            </a: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acid</a:t>
            </a:r>
            <a:r>
              <a:rPr lang="en-US" sz="2133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species.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396" y="5433978"/>
            <a:ext cx="11073000" cy="1077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771" indent="-365771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In an acid–base reaction,</a:t>
            </a:r>
          </a:p>
          <a:p>
            <a:pPr marL="853467" lvl="1" indent="-365771">
              <a:buFont typeface="Verdana" panose="020B0604030504040204" pitchFamily="34" charset="0"/>
              <a:buChar char="–"/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the original base picks up a hydrogen ion and becomes a </a:t>
            </a: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conjugate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acid in the reverse reaction, </a:t>
            </a:r>
          </a:p>
          <a:p>
            <a:pPr marL="853467" lvl="1" indent="-365771">
              <a:buFont typeface="Verdana" panose="020B0604030504040204" pitchFamily="34" charset="0"/>
              <a:buChar char="–"/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the original acid loses a hydrogen ion to form a </a:t>
            </a:r>
            <a:r>
              <a:rPr lang="en-US" sz="2133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conjugate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base.</a:t>
            </a:r>
          </a:p>
        </p:txBody>
      </p:sp>
      <p:pic>
        <p:nvPicPr>
          <p:cNvPr id="2" name="Picture 1" descr="15_Pg607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2985864" y="2794504"/>
            <a:ext cx="5248064" cy="2271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8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4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85993" r="49039" b="3167"/>
          <a:stretch/>
        </p:blipFill>
        <p:spPr>
          <a:xfrm>
            <a:off x="7093343" y="1643049"/>
            <a:ext cx="3510840" cy="1034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-1" y="6611088"/>
            <a:ext cx="10359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  <a:cs typeface="+mn-cs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Note: [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HI] at equilibrium is larger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than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[H</a:t>
            </a:r>
            <a:r>
              <a:rPr lang="en-US" sz="1800" baseline="-250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] or [I</a:t>
            </a:r>
            <a:r>
              <a:rPr lang="en-US" sz="1800" baseline="-250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]; this means 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position of equilibrium favors products.</a:t>
            </a:r>
          </a:p>
        </p:txBody>
      </p:sp>
      <p:pic>
        <p:nvPicPr>
          <p:cNvPr id="22" name="Picture 21" descr="14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b="46337"/>
          <a:stretch/>
        </p:blipFill>
        <p:spPr>
          <a:xfrm>
            <a:off x="155863" y="1643049"/>
            <a:ext cx="5389670" cy="3665513"/>
          </a:xfrm>
          <a:prstGeom prst="rect">
            <a:avLst/>
          </a:prstGeom>
        </p:spPr>
      </p:pic>
      <p:pic>
        <p:nvPicPr>
          <p:cNvPr id="24" name="Picture 23" descr="14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9" t="86048" b="2958"/>
          <a:stretch/>
        </p:blipFill>
        <p:spPr>
          <a:xfrm>
            <a:off x="6852745" y="5101432"/>
            <a:ext cx="4214648" cy="1185001"/>
          </a:xfrm>
          <a:prstGeom prst="rect">
            <a:avLst/>
          </a:prstGeom>
        </p:spPr>
      </p:pic>
      <p:pic>
        <p:nvPicPr>
          <p:cNvPr id="15" name="Picture 14" descr="14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53240" r="-1" b="13896"/>
          <a:stretch/>
        </p:blipFill>
        <p:spPr>
          <a:xfrm>
            <a:off x="5900559" y="2735116"/>
            <a:ext cx="5529441" cy="230924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780690" y="1094741"/>
            <a:ext cx="21020" cy="5001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06023"/>
            <a:ext cx="11064240" cy="475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Conjugate pairs</a:t>
            </a:r>
          </a:p>
          <a:p>
            <a:pPr lvl="1" eaLnBrk="1" hangingPunct="1"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2133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/NH</a:t>
            </a:r>
            <a:r>
              <a:rPr lang="en-US" sz="2133" baseline="-25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133" baseline="30000" dirty="0"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is a weak </a:t>
            </a: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  <a:r>
              <a:rPr lang="en-US" sz="2133" dirty="0" smtClean="0">
                <a:ea typeface="Verdana"/>
                <a:cs typeface="Verdana"/>
              </a:rPr>
              <a:t>/</a:t>
            </a: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conjugate 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acid pair.</a:t>
            </a:r>
          </a:p>
          <a:p>
            <a:pPr lvl="1" eaLnBrk="1" hangingPunct="1"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133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O/OH</a:t>
            </a:r>
            <a:r>
              <a:rPr lang="en-US" sz="2133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is a weak </a:t>
            </a: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acid</a:t>
            </a:r>
            <a:r>
              <a:rPr lang="en-US" sz="2133" dirty="0" smtClean="0">
                <a:ea typeface="Verdana"/>
                <a:cs typeface="Verdana"/>
              </a:rPr>
              <a:t>/</a:t>
            </a: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conjugate 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base pair.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buNone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buNone/>
              <a:defRPr/>
            </a:pPr>
            <a:endParaRPr lang="en-US" sz="2133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US" sz="2133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Conjugate 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acid–base pairs are related to each other by either the 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or the 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loss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 of an 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133" b="1" baseline="30000" dirty="0"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133" baseline="30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defRPr/>
            </a:pP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Every acid has a conjugate base and every base has a </a:t>
            </a:r>
            <a:r>
              <a:rPr lang="en-US" sz="2133" dirty="0" smtClean="0">
                <a:ea typeface="Verdana" panose="020B0604030504040204" pitchFamily="34" charset="0"/>
                <a:cs typeface="Verdana" panose="020B0604030504040204" pitchFamily="34" charset="0"/>
              </a:rPr>
              <a:t>conjugate </a:t>
            </a:r>
            <a:r>
              <a:rPr lang="en-US" sz="2133" dirty="0">
                <a:ea typeface="Verdana" panose="020B0604030504040204" pitchFamily="34" charset="0"/>
                <a:cs typeface="Verdana" panose="020B0604030504040204" pitchFamily="34" charset="0"/>
              </a:rPr>
              <a:t>acid.</a:t>
            </a:r>
            <a:endParaRPr lang="en-US" sz="2133" dirty="0">
              <a:cs typeface="Times New Roman" charset="0"/>
            </a:endParaRPr>
          </a:p>
        </p:txBody>
      </p:sp>
      <p:pic>
        <p:nvPicPr>
          <p:cNvPr id="3" name="Picture 2" descr="15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4"/>
          <a:stretch/>
        </p:blipFill>
        <p:spPr>
          <a:xfrm>
            <a:off x="2905645" y="3539565"/>
            <a:ext cx="6475110" cy="1978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1689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cap="none" dirty="0" smtClean="0">
                <a:solidFill>
                  <a:srgbClr val="C00000"/>
                </a:solidFill>
              </a:rPr>
              <a:t>Example 5.4 p137: </a:t>
            </a:r>
            <a:br>
              <a:rPr lang="en-US" sz="2400" b="1" cap="none" dirty="0" smtClean="0">
                <a:solidFill>
                  <a:srgbClr val="C00000"/>
                </a:solidFill>
              </a:rPr>
            </a:br>
            <a:r>
              <a:rPr lang="en-US" sz="2400" b="1" cap="none" dirty="0" smtClean="0">
                <a:solidFill>
                  <a:srgbClr val="C00000"/>
                </a:solidFill>
              </a:rPr>
              <a:t>identify the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br</a:t>
            </a:r>
            <a:r>
              <a:rPr lang="en-US" sz="2400" b="1" cap="none" dirty="0" err="1" smtClean="0">
                <a:solidFill>
                  <a:srgbClr val="C00000"/>
                </a:solidFill>
                <a:cs typeface="Times New Roman" pitchFamily="32" charset="0"/>
              </a:rPr>
              <a:t>ønsted-lowry</a:t>
            </a:r>
            <a:r>
              <a:rPr lang="en-US" sz="2400" b="1" cap="none" dirty="0" smtClean="0">
                <a:solidFill>
                  <a:srgbClr val="C00000"/>
                </a:solidFill>
                <a:cs typeface="Times New Roman" pitchFamily="32" charset="0"/>
              </a:rPr>
              <a:t> acids and bases, and their conjugates, in the reaction</a:t>
            </a:r>
            <a:endParaRPr lang="en-US" sz="2400" b="1" cap="none" dirty="0">
              <a:solidFill>
                <a:srgbClr val="C00000"/>
              </a:solidFill>
              <a:cs typeface="Times New Roman" pitchFamily="32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214783" y="2578773"/>
            <a:ext cx="6606296" cy="11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87" dirty="0"/>
              <a:t>H</a:t>
            </a:r>
            <a:r>
              <a:rPr lang="en-US" sz="2987" baseline="-25000" dirty="0"/>
              <a:t>2</a:t>
            </a:r>
            <a:r>
              <a:rPr lang="en-US" sz="2987" dirty="0">
                <a:cs typeface="Times New Roman" pitchFamily="32" charset="0"/>
              </a:rPr>
              <a:t>SO</a:t>
            </a:r>
            <a:r>
              <a:rPr lang="en-US" sz="2987" baseline="-25000" dirty="0">
                <a:cs typeface="Times New Roman" pitchFamily="32" charset="0"/>
              </a:rPr>
              <a:t>4</a:t>
            </a:r>
            <a:r>
              <a:rPr lang="en-US" sz="2987" dirty="0">
                <a:cs typeface="Times New Roman" pitchFamily="32" charset="0"/>
              </a:rPr>
              <a:t>    + 	 H</a:t>
            </a:r>
            <a:r>
              <a:rPr lang="en-US" sz="2987" baseline="-25000" dirty="0">
                <a:cs typeface="Times New Roman" pitchFamily="32" charset="0"/>
              </a:rPr>
              <a:t>2</a:t>
            </a:r>
            <a:r>
              <a:rPr lang="en-US" sz="2987" dirty="0">
                <a:cs typeface="Times New Roman" pitchFamily="32" charset="0"/>
              </a:rPr>
              <a:t>O	  </a:t>
            </a:r>
            <a:r>
              <a:rPr lang="en-US" sz="384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987" dirty="0">
                <a:cs typeface="Times New Roman" pitchFamily="32" charset="0"/>
              </a:rPr>
              <a:t>	  HSO</a:t>
            </a:r>
            <a:r>
              <a:rPr lang="en-US" sz="2987" baseline="-25000" dirty="0">
                <a:cs typeface="Times New Roman" pitchFamily="32" charset="0"/>
              </a:rPr>
              <a:t>4</a:t>
            </a:r>
            <a:r>
              <a:rPr lang="en-US" sz="2987" baseline="30000" dirty="0">
                <a:cs typeface="Times New Roman" pitchFamily="32" charset="0"/>
              </a:rPr>
              <a:t>–</a:t>
            </a:r>
            <a:r>
              <a:rPr lang="en-US" sz="2987" dirty="0">
                <a:cs typeface="Times New Roman" pitchFamily="32" charset="0"/>
              </a:rPr>
              <a:t> 	+	H</a:t>
            </a:r>
            <a:r>
              <a:rPr lang="en-US" sz="2987" baseline="-25000" dirty="0">
                <a:cs typeface="Times New Roman" pitchFamily="32" charset="0"/>
              </a:rPr>
              <a:t>3</a:t>
            </a:r>
            <a:r>
              <a:rPr lang="en-US" sz="2987" dirty="0">
                <a:cs typeface="Times New Roman" pitchFamily="32" charset="0"/>
              </a:rPr>
              <a:t>O</a:t>
            </a:r>
            <a:r>
              <a:rPr lang="en-US" sz="2987" baseline="30000" dirty="0">
                <a:cs typeface="Times New Roman" pitchFamily="32" charset="0"/>
              </a:rPr>
              <a:t>+</a:t>
            </a:r>
          </a:p>
          <a:p>
            <a:r>
              <a:rPr lang="en-US" sz="2987" dirty="0">
                <a:cs typeface="Times New Roman" pitchFamily="32" charset="0"/>
              </a:rPr>
              <a:t> </a:t>
            </a:r>
            <a:endParaRPr lang="en-US" sz="2987" dirty="0"/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1689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cap="none" dirty="0" smtClean="0">
                <a:solidFill>
                  <a:srgbClr val="C00000"/>
                </a:solidFill>
              </a:rPr>
              <a:t>Example 5.4 p137: </a:t>
            </a:r>
            <a:br>
              <a:rPr lang="en-US" sz="2400" b="1" cap="none" dirty="0" smtClean="0">
                <a:solidFill>
                  <a:srgbClr val="C00000"/>
                </a:solidFill>
              </a:rPr>
            </a:br>
            <a:r>
              <a:rPr lang="en-US" sz="2400" b="1" cap="none" dirty="0" smtClean="0">
                <a:solidFill>
                  <a:srgbClr val="C00000"/>
                </a:solidFill>
              </a:rPr>
              <a:t>identify the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br</a:t>
            </a:r>
            <a:r>
              <a:rPr lang="en-US" sz="2400" b="1" cap="none" dirty="0" err="1" smtClean="0">
                <a:solidFill>
                  <a:srgbClr val="C00000"/>
                </a:solidFill>
                <a:cs typeface="Times New Roman" pitchFamily="32" charset="0"/>
              </a:rPr>
              <a:t>ønsted-lowry</a:t>
            </a:r>
            <a:r>
              <a:rPr lang="en-US" sz="2400" b="1" cap="none" dirty="0" smtClean="0">
                <a:solidFill>
                  <a:srgbClr val="C00000"/>
                </a:solidFill>
                <a:cs typeface="Times New Roman" pitchFamily="32" charset="0"/>
              </a:rPr>
              <a:t> acids and bases, and their conjugates, in the reaction</a:t>
            </a:r>
            <a:endParaRPr lang="en-US" sz="2400" b="1" cap="none" dirty="0">
              <a:solidFill>
                <a:srgbClr val="C00000"/>
              </a:solidFill>
              <a:cs typeface="Times New Roman" pitchFamily="32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14783" y="3334534"/>
            <a:ext cx="97115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</a:t>
            </a:r>
            <a:r>
              <a:rPr lang="en-US" sz="2400" baseline="-25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SO</a:t>
            </a:r>
            <a:r>
              <a:rPr lang="en-US" sz="2400" baseline="-25000" dirty="0">
                <a:solidFill>
                  <a:schemeClr val="accent1"/>
                </a:solidFill>
                <a:cs typeface="Times New Roman" pitchFamily="32" charset="0"/>
              </a:rPr>
              <a:t>4</a:t>
            </a:r>
            <a:r>
              <a:rPr lang="en-US" sz="2400" dirty="0">
                <a:solidFill>
                  <a:schemeClr val="hlink"/>
                </a:solidFill>
                <a:cs typeface="Times New Roman" pitchFamily="32" charset="0"/>
              </a:rPr>
              <a:t> </a:t>
            </a:r>
            <a:r>
              <a:rPr lang="en-US" sz="2400" dirty="0">
                <a:cs typeface="Times New Roman" pitchFamily="32" charset="0"/>
              </a:rPr>
              <a:t>   + 	 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H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32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O</a:t>
            </a:r>
            <a:r>
              <a:rPr lang="en-US" sz="2400" dirty="0">
                <a:cs typeface="Times New Roman" pitchFamily="32" charset="0"/>
              </a:rPr>
              <a:t>	  </a:t>
            </a:r>
            <a:r>
              <a:rPr lang="en-US" sz="240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400" dirty="0">
                <a:cs typeface="Times New Roman" pitchFamily="32" charset="0"/>
              </a:rPr>
              <a:t>	  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HSO</a:t>
            </a:r>
            <a:r>
              <a:rPr lang="en-US" sz="2400" baseline="-25000" dirty="0">
                <a:solidFill>
                  <a:schemeClr val="accent1"/>
                </a:solidFill>
                <a:cs typeface="Times New Roman" pitchFamily="32" charset="0"/>
              </a:rPr>
              <a:t>4</a:t>
            </a:r>
            <a:r>
              <a:rPr lang="en-US" sz="2400" baseline="30000" dirty="0">
                <a:solidFill>
                  <a:schemeClr val="accent1"/>
                </a:solidFill>
                <a:cs typeface="Times New Roman" pitchFamily="32" charset="0"/>
              </a:rPr>
              <a:t>–</a:t>
            </a:r>
            <a:r>
              <a:rPr lang="en-US" sz="2400" dirty="0">
                <a:cs typeface="Times New Roman" pitchFamily="32" charset="0"/>
              </a:rPr>
              <a:t> 	</a:t>
            </a:r>
            <a:r>
              <a:rPr lang="en-US" sz="2400" dirty="0" smtClean="0">
                <a:cs typeface="Times New Roman" pitchFamily="32" charset="0"/>
              </a:rPr>
              <a:t>       +</a:t>
            </a:r>
            <a:r>
              <a:rPr lang="en-US" sz="2400" dirty="0">
                <a:cs typeface="Times New Roman" pitchFamily="32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H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32" charset="0"/>
              </a:rPr>
              <a:t>3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O</a:t>
            </a:r>
            <a:r>
              <a:rPr lang="en-US" sz="2400" baseline="30000" dirty="0">
                <a:solidFill>
                  <a:schemeClr val="accent2"/>
                </a:solidFill>
                <a:cs typeface="Times New Roman" pitchFamily="32" charset="0"/>
              </a:rPr>
              <a:t>+</a:t>
            </a:r>
          </a:p>
          <a:p>
            <a:r>
              <a:rPr lang="en-US" sz="2400" dirty="0">
                <a:cs typeface="Times New Roman" pitchFamily="32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acid</a:t>
            </a:r>
            <a:r>
              <a:rPr lang="en-US" sz="2400" dirty="0">
                <a:cs typeface="Times New Roman" pitchFamily="32" charset="0"/>
              </a:rPr>
              <a:t>		</a:t>
            </a:r>
            <a:r>
              <a:rPr lang="en-US" sz="2400" dirty="0" smtClean="0">
                <a:cs typeface="Times New Roman" pitchFamily="32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base</a:t>
            </a:r>
            <a:r>
              <a:rPr lang="en-US" sz="2400" dirty="0">
                <a:cs typeface="Times New Roman" pitchFamily="32" charset="0"/>
              </a:rPr>
              <a:t>		</a:t>
            </a:r>
            <a:r>
              <a:rPr lang="en-US" sz="2400" dirty="0" smtClean="0">
                <a:cs typeface="Times New Roman" pitchFamily="32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32" charset="0"/>
              </a:rPr>
              <a:t>conjugate base</a:t>
            </a:r>
            <a:r>
              <a:rPr lang="en-US" sz="2400" dirty="0">
                <a:cs typeface="Times New Roman" pitchFamily="32" charset="0"/>
              </a:rPr>
              <a:t>	     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32" charset="0"/>
              </a:rPr>
              <a:t>conjugate acid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  <a:cs typeface="Times New Roman" pitchFamily="32" charset="0"/>
            </a:endParaRPr>
          </a:p>
          <a:p>
            <a:r>
              <a:rPr lang="en-US" sz="2400" dirty="0">
                <a:cs typeface="Times New Roman" pitchFamily="32" charset="0"/>
              </a:rPr>
              <a:t>				    		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214783" y="2578773"/>
            <a:ext cx="68932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>
                <a:cs typeface="Times New Roman" pitchFamily="32" charset="0"/>
              </a:rPr>
              <a:t>SO</a:t>
            </a:r>
            <a:r>
              <a:rPr lang="en-US" sz="2400" baseline="-25000" dirty="0">
                <a:cs typeface="Times New Roman" pitchFamily="32" charset="0"/>
              </a:rPr>
              <a:t>4</a:t>
            </a:r>
            <a:r>
              <a:rPr lang="en-US" sz="2400" dirty="0">
                <a:cs typeface="Times New Roman" pitchFamily="32" charset="0"/>
              </a:rPr>
              <a:t>    + 	 H</a:t>
            </a:r>
            <a:r>
              <a:rPr lang="en-US" sz="2400" baseline="-25000" dirty="0">
                <a:cs typeface="Times New Roman" pitchFamily="32" charset="0"/>
              </a:rPr>
              <a:t>2</a:t>
            </a:r>
            <a:r>
              <a:rPr lang="en-US" sz="2400" dirty="0">
                <a:cs typeface="Times New Roman" pitchFamily="32" charset="0"/>
              </a:rPr>
              <a:t>O	  </a:t>
            </a:r>
            <a:r>
              <a:rPr lang="en-US" sz="240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400" dirty="0">
                <a:cs typeface="Times New Roman" pitchFamily="32" charset="0"/>
              </a:rPr>
              <a:t>	  HSO</a:t>
            </a:r>
            <a:r>
              <a:rPr lang="en-US" sz="2400" baseline="-25000" dirty="0">
                <a:cs typeface="Times New Roman" pitchFamily="32" charset="0"/>
              </a:rPr>
              <a:t>4</a:t>
            </a:r>
            <a:r>
              <a:rPr lang="en-US" sz="2400" baseline="30000" dirty="0">
                <a:cs typeface="Times New Roman" pitchFamily="32" charset="0"/>
              </a:rPr>
              <a:t>–</a:t>
            </a:r>
            <a:r>
              <a:rPr lang="en-US" sz="2400" dirty="0">
                <a:cs typeface="Times New Roman" pitchFamily="32" charset="0"/>
              </a:rPr>
              <a:t> 	</a:t>
            </a:r>
            <a:r>
              <a:rPr lang="en-US" sz="2400" dirty="0" smtClean="0">
                <a:cs typeface="Times New Roman" pitchFamily="32" charset="0"/>
              </a:rPr>
              <a:t>      +</a:t>
            </a:r>
            <a:r>
              <a:rPr lang="en-US" sz="2400" dirty="0">
                <a:cs typeface="Times New Roman" pitchFamily="32" charset="0"/>
              </a:rPr>
              <a:t>	H</a:t>
            </a:r>
            <a:r>
              <a:rPr lang="en-US" sz="2400" baseline="-25000" dirty="0">
                <a:cs typeface="Times New Roman" pitchFamily="32" charset="0"/>
              </a:rPr>
              <a:t>3</a:t>
            </a:r>
            <a:r>
              <a:rPr lang="en-US" sz="2400" dirty="0">
                <a:cs typeface="Times New Roman" pitchFamily="32" charset="0"/>
              </a:rPr>
              <a:t>O</a:t>
            </a:r>
            <a:r>
              <a:rPr lang="en-US" sz="2400" baseline="30000" dirty="0">
                <a:cs typeface="Times New Roman" pitchFamily="32" charset="0"/>
              </a:rPr>
              <a:t>+</a:t>
            </a:r>
          </a:p>
          <a:p>
            <a:r>
              <a:rPr lang="en-US" sz="2400" dirty="0">
                <a:cs typeface="Times New Roman" pitchFamily="32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4331" y="4972944"/>
            <a:ext cx="11274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When the H</a:t>
            </a:r>
            <a:r>
              <a:rPr lang="en-US" sz="2200" baseline="-25000" dirty="0"/>
              <a:t>2</a:t>
            </a:r>
            <a:r>
              <a:rPr lang="en-US" sz="2200" dirty="0"/>
              <a:t>SO</a:t>
            </a:r>
            <a:r>
              <a:rPr lang="en-US" sz="2200" baseline="-25000" dirty="0"/>
              <a:t>4</a:t>
            </a:r>
            <a:r>
              <a:rPr lang="en-US" sz="2200" dirty="0"/>
              <a:t> becomes HSO</a:t>
            </a:r>
            <a:r>
              <a:rPr lang="en-US" sz="2200" baseline="-25000" dirty="0"/>
              <a:t>4</a:t>
            </a:r>
            <a:r>
              <a:rPr lang="en-US" sz="2200" baseline="30000" dirty="0">
                <a:sym typeface="Symbol" pitchFamily="32" charset="2"/>
              </a:rPr>
              <a:t></a:t>
            </a:r>
            <a:r>
              <a:rPr lang="en-US" sz="2200" dirty="0">
                <a:sym typeface="Symbol" pitchFamily="32" charset="2"/>
              </a:rPr>
              <a:t>, it loses an H</a:t>
            </a:r>
            <a:r>
              <a:rPr lang="en-US" sz="2200" baseline="30000" dirty="0">
                <a:sym typeface="Symbol" pitchFamily="32" charset="2"/>
              </a:rPr>
              <a:t>+</a:t>
            </a:r>
            <a:r>
              <a:rPr lang="en-US" sz="2200" dirty="0">
                <a:sym typeface="Symbol" pitchFamily="32" charset="2"/>
              </a:rPr>
              <a:t> so H</a:t>
            </a:r>
            <a:r>
              <a:rPr lang="en-US" sz="2200" baseline="-25000" dirty="0">
                <a:sym typeface="Symbol" pitchFamily="32" charset="2"/>
              </a:rPr>
              <a:t>2</a:t>
            </a:r>
            <a:r>
              <a:rPr lang="en-US" sz="2200" dirty="0">
                <a:sym typeface="Symbol" pitchFamily="32" charset="2"/>
              </a:rPr>
              <a:t>SO</a:t>
            </a:r>
            <a:r>
              <a:rPr lang="en-US" sz="2200" baseline="-25000" dirty="0">
                <a:sym typeface="Symbol" pitchFamily="32" charset="2"/>
              </a:rPr>
              <a:t>4</a:t>
            </a:r>
            <a:r>
              <a:rPr lang="en-US" sz="2200" dirty="0">
                <a:sym typeface="Symbol" pitchFamily="32" charset="2"/>
              </a:rPr>
              <a:t> must be the acid and HSO</a:t>
            </a:r>
            <a:r>
              <a:rPr lang="en-US" sz="2200" baseline="-25000" dirty="0">
                <a:sym typeface="Symbol" pitchFamily="32" charset="2"/>
              </a:rPr>
              <a:t>4</a:t>
            </a:r>
            <a:r>
              <a:rPr lang="en-US" sz="2200" baseline="30000" dirty="0">
                <a:sym typeface="Symbol" pitchFamily="32" charset="2"/>
              </a:rPr>
              <a:t></a:t>
            </a:r>
            <a:r>
              <a:rPr lang="en-US" sz="2200" dirty="0">
                <a:sym typeface="Symbol" pitchFamily="32" charset="2"/>
              </a:rPr>
              <a:t> its conjugate </a:t>
            </a:r>
            <a:r>
              <a:rPr lang="en-US" sz="2200" dirty="0" smtClean="0">
                <a:sym typeface="Symbol" pitchFamily="32" charset="2"/>
              </a:rPr>
              <a:t>base.</a:t>
            </a:r>
            <a:endParaRPr lang="en-US" sz="2200" dirty="0">
              <a:sym typeface="Symbol" pitchFamily="32" charset="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5811135"/>
            <a:ext cx="1143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When the H</a:t>
            </a:r>
            <a:r>
              <a:rPr lang="en-US" sz="2200" baseline="-25000" dirty="0"/>
              <a:t>2</a:t>
            </a:r>
            <a:r>
              <a:rPr lang="en-US" sz="2200" dirty="0"/>
              <a:t>O becomes 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30000" dirty="0">
                <a:sym typeface="Symbol" pitchFamily="32" charset="2"/>
              </a:rPr>
              <a:t>+</a:t>
            </a:r>
            <a:r>
              <a:rPr lang="en-US" sz="2200" dirty="0">
                <a:sym typeface="Symbol" pitchFamily="32" charset="2"/>
              </a:rPr>
              <a:t>, it accepts an H</a:t>
            </a:r>
            <a:r>
              <a:rPr lang="en-US" sz="2200" baseline="30000" dirty="0">
                <a:sym typeface="Symbol" pitchFamily="32" charset="2"/>
              </a:rPr>
              <a:t>+</a:t>
            </a:r>
            <a:r>
              <a:rPr lang="en-US" sz="2200" dirty="0">
                <a:sym typeface="Symbol" pitchFamily="32" charset="2"/>
              </a:rPr>
              <a:t> so   H</a:t>
            </a:r>
            <a:r>
              <a:rPr lang="en-US" sz="2200" baseline="-25000" dirty="0">
                <a:sym typeface="Symbol" pitchFamily="32" charset="2"/>
              </a:rPr>
              <a:t>2</a:t>
            </a:r>
            <a:r>
              <a:rPr lang="en-US" sz="2200" dirty="0">
                <a:sym typeface="Symbol" pitchFamily="32" charset="2"/>
              </a:rPr>
              <a:t>O must be the base and H</a:t>
            </a:r>
            <a:r>
              <a:rPr lang="en-US" sz="2200" baseline="-25000" dirty="0">
                <a:sym typeface="Symbol" pitchFamily="32" charset="2"/>
              </a:rPr>
              <a:t>3</a:t>
            </a:r>
            <a:r>
              <a:rPr lang="en-US" sz="2200" dirty="0">
                <a:sym typeface="Symbol" pitchFamily="32" charset="2"/>
              </a:rPr>
              <a:t>O</a:t>
            </a:r>
            <a:r>
              <a:rPr lang="en-US" sz="2200" baseline="30000" dirty="0">
                <a:sym typeface="Symbol" pitchFamily="32" charset="2"/>
              </a:rPr>
              <a:t>+</a:t>
            </a:r>
            <a:r>
              <a:rPr lang="en-US" sz="2200" dirty="0">
                <a:sym typeface="Symbol" pitchFamily="32" charset="2"/>
              </a:rPr>
              <a:t> its conjugate </a:t>
            </a:r>
            <a:r>
              <a:rPr lang="en-US" sz="2200" dirty="0" smtClean="0">
                <a:sym typeface="Symbol" pitchFamily="32" charset="2"/>
              </a:rPr>
              <a:t>acid.</a:t>
            </a:r>
            <a:endParaRPr lang="en-US" sz="2200" dirty="0">
              <a:sym typeface="Symbol" pitchFamily="3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2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1689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cap="none" dirty="0" smtClean="0">
                <a:solidFill>
                  <a:srgbClr val="C00000"/>
                </a:solidFill>
              </a:rPr>
              <a:t>Example 5.4 p137: </a:t>
            </a:r>
            <a:br>
              <a:rPr lang="en-US" sz="2400" b="1" cap="none" dirty="0" smtClean="0">
                <a:solidFill>
                  <a:srgbClr val="C00000"/>
                </a:solidFill>
              </a:rPr>
            </a:br>
            <a:r>
              <a:rPr lang="en-US" sz="2400" b="1" cap="none" dirty="0" smtClean="0">
                <a:solidFill>
                  <a:srgbClr val="C00000"/>
                </a:solidFill>
              </a:rPr>
              <a:t>identify the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br</a:t>
            </a:r>
            <a:r>
              <a:rPr lang="en-US" sz="2400" b="1" cap="none" dirty="0" err="1" smtClean="0">
                <a:solidFill>
                  <a:srgbClr val="C00000"/>
                </a:solidFill>
                <a:cs typeface="Times New Roman" pitchFamily="32" charset="0"/>
              </a:rPr>
              <a:t>ønsted-lowry</a:t>
            </a:r>
            <a:r>
              <a:rPr lang="en-US" sz="2400" b="1" cap="none" dirty="0" smtClean="0">
                <a:solidFill>
                  <a:srgbClr val="C00000"/>
                </a:solidFill>
                <a:cs typeface="Times New Roman" pitchFamily="32" charset="0"/>
              </a:rPr>
              <a:t> acids and bases, and their conjugates, in the reaction</a:t>
            </a:r>
            <a:endParaRPr lang="en-US" sz="2400" b="1" cap="none" dirty="0">
              <a:solidFill>
                <a:srgbClr val="C00000"/>
              </a:solidFill>
              <a:cs typeface="Times New Roman" pitchFamily="3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617953" y="2667213"/>
            <a:ext cx="5840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HC</a:t>
            </a:r>
            <a:r>
              <a:rPr lang="en-US" sz="2400" dirty="0">
                <a:cs typeface="Times New Roman" pitchFamily="32" charset="0"/>
              </a:rPr>
              <a:t>O</a:t>
            </a:r>
            <a:r>
              <a:rPr lang="en-US" sz="2400" baseline="-25000" dirty="0">
                <a:cs typeface="Times New Roman" pitchFamily="32" charset="0"/>
              </a:rPr>
              <a:t>3</a:t>
            </a:r>
            <a:r>
              <a:rPr lang="en-US" sz="2400" baseline="30000" dirty="0">
                <a:cs typeface="Times New Roman" pitchFamily="32" charset="0"/>
              </a:rPr>
              <a:t>–</a:t>
            </a:r>
            <a:r>
              <a:rPr lang="en-US" sz="2400" dirty="0">
                <a:cs typeface="Times New Roman" pitchFamily="32" charset="0"/>
              </a:rPr>
              <a:t>   + 	 H</a:t>
            </a:r>
            <a:r>
              <a:rPr lang="en-US" sz="2400" baseline="-25000" dirty="0">
                <a:cs typeface="Times New Roman" pitchFamily="32" charset="0"/>
              </a:rPr>
              <a:t>2</a:t>
            </a:r>
            <a:r>
              <a:rPr lang="en-US" sz="2400" dirty="0">
                <a:cs typeface="Times New Roman" pitchFamily="32" charset="0"/>
              </a:rPr>
              <a:t>O	  </a:t>
            </a:r>
            <a:r>
              <a:rPr lang="en-US" sz="240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400" dirty="0">
                <a:cs typeface="Times New Roman" pitchFamily="32" charset="0"/>
              </a:rPr>
              <a:t>	  H</a:t>
            </a:r>
            <a:r>
              <a:rPr lang="en-US" sz="2400" baseline="-25000" dirty="0">
                <a:cs typeface="Times New Roman" pitchFamily="32" charset="0"/>
              </a:rPr>
              <a:t>2</a:t>
            </a:r>
            <a:r>
              <a:rPr lang="en-US" sz="2400" dirty="0">
                <a:cs typeface="Times New Roman" pitchFamily="32" charset="0"/>
              </a:rPr>
              <a:t>CO</a:t>
            </a:r>
            <a:r>
              <a:rPr lang="en-US" sz="2400" baseline="-25000" dirty="0">
                <a:cs typeface="Times New Roman" pitchFamily="32" charset="0"/>
              </a:rPr>
              <a:t>3</a:t>
            </a:r>
            <a:r>
              <a:rPr lang="en-US" sz="2400" dirty="0">
                <a:cs typeface="Times New Roman" pitchFamily="32" charset="0"/>
              </a:rPr>
              <a:t> 	+	HO</a:t>
            </a:r>
            <a:r>
              <a:rPr lang="en-US" sz="2400" baseline="30000" dirty="0">
                <a:cs typeface="Times New Roman" pitchFamily="32" charset="0"/>
              </a:rPr>
              <a:t>–</a:t>
            </a:r>
          </a:p>
          <a:p>
            <a:r>
              <a:rPr lang="en-US" sz="2400" dirty="0">
                <a:cs typeface="Times New Roman" pitchFamily="3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6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1689"/>
            <a:ext cx="11430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cap="none" dirty="0" smtClean="0">
                <a:solidFill>
                  <a:srgbClr val="C00000"/>
                </a:solidFill>
              </a:rPr>
              <a:t>Example 5.4 p137: </a:t>
            </a:r>
            <a:br>
              <a:rPr lang="en-US" sz="2400" b="1" cap="none" dirty="0" smtClean="0">
                <a:solidFill>
                  <a:srgbClr val="C00000"/>
                </a:solidFill>
              </a:rPr>
            </a:br>
            <a:r>
              <a:rPr lang="en-US" sz="2400" b="1" cap="none" dirty="0" smtClean="0">
                <a:solidFill>
                  <a:srgbClr val="C00000"/>
                </a:solidFill>
              </a:rPr>
              <a:t>identify the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br</a:t>
            </a:r>
            <a:r>
              <a:rPr lang="en-US" sz="2400" b="1" cap="none" dirty="0" err="1" smtClean="0">
                <a:solidFill>
                  <a:srgbClr val="C00000"/>
                </a:solidFill>
                <a:cs typeface="Times New Roman" pitchFamily="32" charset="0"/>
              </a:rPr>
              <a:t>ønsted-lowry</a:t>
            </a:r>
            <a:r>
              <a:rPr lang="en-US" sz="2400" b="1" cap="none" dirty="0" smtClean="0">
                <a:solidFill>
                  <a:srgbClr val="C00000"/>
                </a:solidFill>
                <a:cs typeface="Times New Roman" pitchFamily="32" charset="0"/>
              </a:rPr>
              <a:t> acids and bases, and their conjugates, in the reaction</a:t>
            </a:r>
            <a:endParaRPr lang="en-US" sz="2400" b="1" cap="none" dirty="0">
              <a:solidFill>
                <a:srgbClr val="C00000"/>
              </a:solidFill>
              <a:cs typeface="Times New Roman" pitchFamily="3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381637"/>
            <a:ext cx="9753600" cy="428002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2- 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Brønsted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–</a:t>
            </a:r>
            <a:r>
              <a:rPr lang="en-US" sz="2400" cap="none" dirty="0" err="1" smtClean="0">
                <a:solidFill>
                  <a:srgbClr val="ED6B06"/>
                </a:solidFill>
                <a:ea typeface="ヒラギノ角ゴ Pro W3" pitchFamily="127" charset="-128"/>
              </a:rPr>
              <a:t>lowry</a:t>
            </a: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 Definition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617953" y="2667213"/>
            <a:ext cx="6301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HC</a:t>
            </a:r>
            <a:r>
              <a:rPr lang="en-US" sz="2400" dirty="0">
                <a:cs typeface="Times New Roman" pitchFamily="32" charset="0"/>
              </a:rPr>
              <a:t>O</a:t>
            </a:r>
            <a:r>
              <a:rPr lang="en-US" sz="2400" baseline="-25000" dirty="0">
                <a:cs typeface="Times New Roman" pitchFamily="32" charset="0"/>
              </a:rPr>
              <a:t>3</a:t>
            </a:r>
            <a:r>
              <a:rPr lang="en-US" sz="2400" baseline="30000" dirty="0">
                <a:cs typeface="Times New Roman" pitchFamily="32" charset="0"/>
              </a:rPr>
              <a:t>–</a:t>
            </a:r>
            <a:r>
              <a:rPr lang="en-US" sz="2400" dirty="0">
                <a:cs typeface="Times New Roman" pitchFamily="32" charset="0"/>
              </a:rPr>
              <a:t>   + 	 H</a:t>
            </a:r>
            <a:r>
              <a:rPr lang="en-US" sz="2400" baseline="-25000" dirty="0">
                <a:cs typeface="Times New Roman" pitchFamily="32" charset="0"/>
              </a:rPr>
              <a:t>2</a:t>
            </a:r>
            <a:r>
              <a:rPr lang="en-US" sz="2400" dirty="0">
                <a:cs typeface="Times New Roman" pitchFamily="32" charset="0"/>
              </a:rPr>
              <a:t>O	  </a:t>
            </a:r>
            <a:r>
              <a:rPr lang="en-US" sz="240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400" dirty="0">
                <a:cs typeface="Times New Roman" pitchFamily="32" charset="0"/>
              </a:rPr>
              <a:t>	  H</a:t>
            </a:r>
            <a:r>
              <a:rPr lang="en-US" sz="2400" baseline="-25000" dirty="0">
                <a:cs typeface="Times New Roman" pitchFamily="32" charset="0"/>
              </a:rPr>
              <a:t>2</a:t>
            </a:r>
            <a:r>
              <a:rPr lang="en-US" sz="2400" dirty="0">
                <a:cs typeface="Times New Roman" pitchFamily="32" charset="0"/>
              </a:rPr>
              <a:t>CO</a:t>
            </a:r>
            <a:r>
              <a:rPr lang="en-US" sz="2400" baseline="-25000" dirty="0">
                <a:cs typeface="Times New Roman" pitchFamily="32" charset="0"/>
              </a:rPr>
              <a:t>3</a:t>
            </a:r>
            <a:r>
              <a:rPr lang="en-US" sz="2400" dirty="0">
                <a:cs typeface="Times New Roman" pitchFamily="32" charset="0"/>
              </a:rPr>
              <a:t> 	</a:t>
            </a:r>
            <a:r>
              <a:rPr lang="en-US" sz="2400" dirty="0" smtClean="0">
                <a:cs typeface="Times New Roman" pitchFamily="32" charset="0"/>
              </a:rPr>
              <a:t>     +</a:t>
            </a:r>
            <a:r>
              <a:rPr lang="en-US" sz="2400" dirty="0">
                <a:cs typeface="Times New Roman" pitchFamily="32" charset="0"/>
              </a:rPr>
              <a:t>	HO</a:t>
            </a:r>
            <a:r>
              <a:rPr lang="en-US" sz="2400" baseline="30000" dirty="0">
                <a:cs typeface="Times New Roman" pitchFamily="32" charset="0"/>
              </a:rPr>
              <a:t>–</a:t>
            </a:r>
          </a:p>
          <a:p>
            <a:r>
              <a:rPr lang="en-US" sz="2400" dirty="0">
                <a:cs typeface="Times New Roman" pitchFamily="32" charset="0"/>
              </a:rPr>
              <a:t>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80522" y="3688463"/>
            <a:ext cx="7447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HC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O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32" charset="0"/>
              </a:rPr>
              <a:t>3</a:t>
            </a:r>
            <a:r>
              <a:rPr lang="en-US" sz="2400" baseline="30000" dirty="0">
                <a:solidFill>
                  <a:schemeClr val="accent2"/>
                </a:solidFill>
                <a:cs typeface="Times New Roman" pitchFamily="32" charset="0"/>
              </a:rPr>
              <a:t>–</a:t>
            </a:r>
            <a:r>
              <a:rPr lang="en-US" sz="2400" dirty="0">
                <a:cs typeface="Times New Roman" pitchFamily="32" charset="0"/>
              </a:rPr>
              <a:t>   + 	 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H</a:t>
            </a:r>
            <a:r>
              <a:rPr lang="en-US" sz="2400" baseline="-25000" dirty="0">
                <a:solidFill>
                  <a:schemeClr val="accent1"/>
                </a:solidFill>
                <a:cs typeface="Times New Roman" pitchFamily="32" charset="0"/>
              </a:rPr>
              <a:t>2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O</a:t>
            </a:r>
            <a:r>
              <a:rPr lang="en-US" sz="2400" dirty="0">
                <a:cs typeface="Times New Roman" pitchFamily="32" charset="0"/>
              </a:rPr>
              <a:t>	  </a:t>
            </a:r>
            <a:r>
              <a:rPr lang="en-US" sz="2400" dirty="0">
                <a:cs typeface="Times New Roman" pitchFamily="32" charset="0"/>
                <a:sym typeface="Symbol" pitchFamily="32" charset="2"/>
              </a:rPr>
              <a:t></a:t>
            </a:r>
            <a:r>
              <a:rPr lang="en-US" sz="2400" dirty="0">
                <a:cs typeface="Times New Roman" pitchFamily="32" charset="0"/>
              </a:rPr>
              <a:t>	  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H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32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CO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32" charset="0"/>
              </a:rPr>
              <a:t>3</a:t>
            </a:r>
            <a:r>
              <a:rPr lang="en-US" sz="2400" dirty="0">
                <a:cs typeface="Times New Roman" pitchFamily="32" charset="0"/>
              </a:rPr>
              <a:t> </a:t>
            </a:r>
            <a:r>
              <a:rPr lang="en-US" sz="2400" dirty="0" smtClean="0">
                <a:cs typeface="Times New Roman" pitchFamily="32" charset="0"/>
              </a:rPr>
              <a:t>    </a:t>
            </a:r>
            <a:r>
              <a:rPr lang="en-US" sz="2400" dirty="0">
                <a:cs typeface="Times New Roman" pitchFamily="32" charset="0"/>
              </a:rPr>
              <a:t>	+	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HO</a:t>
            </a:r>
            <a:r>
              <a:rPr lang="en-US" sz="2400" baseline="30000" dirty="0">
                <a:solidFill>
                  <a:schemeClr val="accent1"/>
                </a:solidFill>
                <a:cs typeface="Times New Roman" pitchFamily="32" charset="0"/>
              </a:rPr>
              <a:t>–</a:t>
            </a:r>
          </a:p>
          <a:p>
            <a:r>
              <a:rPr lang="en-US" sz="2400" dirty="0">
                <a:cs typeface="Times New Roman" pitchFamily="32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cs typeface="Times New Roman" pitchFamily="32" charset="0"/>
              </a:rPr>
              <a:t>base</a:t>
            </a:r>
            <a:r>
              <a:rPr lang="en-US" sz="2400" dirty="0">
                <a:cs typeface="Times New Roman" pitchFamily="32" charset="0"/>
              </a:rPr>
              <a:t>		</a:t>
            </a:r>
            <a:r>
              <a:rPr lang="en-US" sz="2400" dirty="0" smtClean="0">
                <a:cs typeface="Times New Roman" pitchFamily="32" charset="0"/>
              </a:rPr>
              <a:t>    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acid</a:t>
            </a:r>
            <a:r>
              <a:rPr lang="en-US" sz="2400" dirty="0">
                <a:cs typeface="Times New Roman" pitchFamily="32" charset="0"/>
              </a:rPr>
              <a:t>		</a:t>
            </a:r>
            <a:r>
              <a:rPr lang="en-US" sz="2400" dirty="0" smtClean="0">
                <a:cs typeface="Times New Roman" pitchFamily="32" charset="0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32" charset="0"/>
              </a:rPr>
              <a:t>conjugate acid</a:t>
            </a:r>
            <a:r>
              <a:rPr lang="en-US" sz="2400" dirty="0">
                <a:cs typeface="Times New Roman" pitchFamily="32" charset="0"/>
              </a:rPr>
              <a:t>	      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32" charset="0"/>
              </a:rPr>
              <a:t>conjugate </a:t>
            </a:r>
            <a:r>
              <a:rPr lang="en-US" sz="2400" dirty="0">
                <a:solidFill>
                  <a:schemeClr val="accent1"/>
                </a:solidFill>
                <a:cs typeface="Times New Roman" pitchFamily="32" charset="0"/>
              </a:rPr>
              <a:t>base</a:t>
            </a:r>
          </a:p>
          <a:p>
            <a:r>
              <a:rPr lang="en-US" sz="2400" dirty="0">
                <a:cs typeface="Times New Roman" pitchFamily="32" charset="0"/>
              </a:rPr>
              <a:t>				    		</a:t>
            </a:r>
            <a:endParaRPr lang="en-US" sz="2400" dirty="0">
              <a:solidFill>
                <a:schemeClr val="accent1"/>
              </a:solidFill>
              <a:cs typeface="Times New Roman" pitchFamily="32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5863" y="5267785"/>
            <a:ext cx="10470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/>
              <a:t>When the HCO</a:t>
            </a:r>
            <a:r>
              <a:rPr lang="en-US" sz="2200" baseline="-25000"/>
              <a:t>3</a:t>
            </a:r>
            <a:r>
              <a:rPr lang="en-US" sz="2200" baseline="30000">
                <a:sym typeface="Symbol" pitchFamily="32" charset="2"/>
              </a:rPr>
              <a:t></a:t>
            </a:r>
            <a:r>
              <a:rPr lang="en-US" sz="2200"/>
              <a:t>  becomes H</a:t>
            </a:r>
            <a:r>
              <a:rPr lang="en-US" sz="2200" baseline="-25000"/>
              <a:t>2</a:t>
            </a:r>
            <a:r>
              <a:rPr lang="en-US" sz="2200"/>
              <a:t>CO</a:t>
            </a:r>
            <a:r>
              <a:rPr lang="en-US" sz="2200" baseline="-25000"/>
              <a:t>3</a:t>
            </a:r>
            <a:r>
              <a:rPr lang="en-US" sz="2200">
                <a:sym typeface="Symbol" pitchFamily="32" charset="2"/>
              </a:rPr>
              <a:t>, it accepts an H</a:t>
            </a:r>
            <a:r>
              <a:rPr lang="en-US" sz="2200" baseline="30000">
                <a:sym typeface="Symbol" pitchFamily="32" charset="2"/>
              </a:rPr>
              <a:t>+</a:t>
            </a:r>
            <a:r>
              <a:rPr lang="en-US" sz="2200">
                <a:sym typeface="Symbol" pitchFamily="32" charset="2"/>
              </a:rPr>
              <a:t> so </a:t>
            </a:r>
            <a:r>
              <a:rPr lang="en-US" sz="2200"/>
              <a:t>HCO</a:t>
            </a:r>
            <a:r>
              <a:rPr lang="en-US" sz="2200" baseline="-25000"/>
              <a:t>3</a:t>
            </a:r>
            <a:r>
              <a:rPr lang="en-US" sz="2200" baseline="30000">
                <a:sym typeface="Symbol" pitchFamily="32" charset="2"/>
              </a:rPr>
              <a:t></a:t>
            </a:r>
            <a:r>
              <a:rPr lang="en-US" sz="2200">
                <a:sym typeface="Symbol" pitchFamily="32" charset="2"/>
              </a:rPr>
              <a:t> must be the base and H</a:t>
            </a:r>
            <a:r>
              <a:rPr lang="en-US" sz="2200" baseline="-25000">
                <a:sym typeface="Symbol" pitchFamily="32" charset="2"/>
              </a:rPr>
              <a:t>2</a:t>
            </a:r>
            <a:r>
              <a:rPr lang="en-US" sz="2200">
                <a:sym typeface="Symbol" pitchFamily="32" charset="2"/>
              </a:rPr>
              <a:t>CO</a:t>
            </a:r>
            <a:r>
              <a:rPr lang="en-US" sz="2200" baseline="-25000">
                <a:sym typeface="Symbol" pitchFamily="32" charset="2"/>
              </a:rPr>
              <a:t>3</a:t>
            </a:r>
            <a:r>
              <a:rPr lang="en-US" sz="2200">
                <a:sym typeface="Symbol" pitchFamily="32" charset="2"/>
              </a:rPr>
              <a:t> its conjugate acid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82957" y="6405705"/>
            <a:ext cx="10500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/>
              <a:t>When the H</a:t>
            </a:r>
            <a:r>
              <a:rPr lang="en-US" sz="2200" baseline="-25000"/>
              <a:t>2</a:t>
            </a:r>
            <a:r>
              <a:rPr lang="en-US" sz="2200"/>
              <a:t>O becomes OH</a:t>
            </a:r>
            <a:r>
              <a:rPr lang="en-US" sz="2200" baseline="30000">
                <a:sym typeface="Symbol" pitchFamily="32" charset="2"/>
              </a:rPr>
              <a:t></a:t>
            </a:r>
            <a:r>
              <a:rPr lang="en-US" sz="2200">
                <a:sym typeface="Symbol" pitchFamily="32" charset="2"/>
              </a:rPr>
              <a:t>, it donats an H</a:t>
            </a:r>
            <a:r>
              <a:rPr lang="en-US" sz="2200" baseline="30000">
                <a:sym typeface="Symbol" pitchFamily="32" charset="2"/>
              </a:rPr>
              <a:t>+</a:t>
            </a:r>
            <a:r>
              <a:rPr lang="en-US" sz="2200">
                <a:sym typeface="Symbol" pitchFamily="32" charset="2"/>
              </a:rPr>
              <a:t> so H</a:t>
            </a:r>
            <a:r>
              <a:rPr lang="en-US" sz="2200" baseline="-25000">
                <a:sym typeface="Symbol" pitchFamily="32" charset="2"/>
              </a:rPr>
              <a:t>2</a:t>
            </a:r>
            <a:r>
              <a:rPr lang="en-US" sz="2200">
                <a:sym typeface="Symbol" pitchFamily="32" charset="2"/>
              </a:rPr>
              <a:t>O must be the acid and OH</a:t>
            </a:r>
            <a:r>
              <a:rPr lang="en-US" sz="2200" baseline="30000">
                <a:sym typeface="Symbol" pitchFamily="32" charset="2"/>
              </a:rPr>
              <a:t></a:t>
            </a:r>
            <a:r>
              <a:rPr lang="en-US" sz="2200">
                <a:sym typeface="Symbol" pitchFamily="32" charset="2"/>
              </a:rPr>
              <a:t> its conjugate 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8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338147"/>
            <a:ext cx="9753600" cy="1092800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dirty="0">
                <a:solidFill>
                  <a:srgbClr val="ED6B06"/>
                </a:solidFill>
                <a:ea typeface="ヒラギノ角ゴ Pro W3" pitchFamily="127" charset="-128"/>
              </a:rPr>
              <a:t>Problem:</a:t>
            </a:r>
            <a:br>
              <a:rPr lang="en-US" sz="2400" dirty="0">
                <a:solidFill>
                  <a:srgbClr val="ED6B06"/>
                </a:solidFill>
                <a:ea typeface="ヒラギノ角ゴ Pro W3" pitchFamily="127" charset="-128"/>
              </a:rPr>
            </a:br>
            <a:r>
              <a:rPr lang="en-US" sz="2400" dirty="0">
                <a:solidFill>
                  <a:srgbClr val="ED6B06"/>
                </a:solidFill>
                <a:ea typeface="ヒラギノ角ゴ Pro W3" pitchFamily="127" charset="-128"/>
              </a:rPr>
              <a:t>Write the formulas for the conjugate acid for the following.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9899" y="2691948"/>
            <a:ext cx="463296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a.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O			 </a:t>
            </a: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b. NH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c. CO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2−</a:t>
            </a: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d.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e. F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713" y="880761"/>
            <a:ext cx="186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/>
              <a:t>النشاط 3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48715" y="1587997"/>
            <a:ext cx="9753600" cy="760401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Problem: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write the formula for the conjugate base for each of the following.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7999" y="2981879"/>
            <a:ext cx="764032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150000"/>
              </a:spcAft>
              <a:buAutoNum type="alphaLcPeriod"/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O  		</a:t>
            </a:r>
          </a:p>
          <a:p>
            <a:pPr>
              <a:spcAft>
                <a:spcPct val="150000"/>
              </a:spcAft>
              <a:buAutoNum type="alphaLcPeriod"/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 NH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		</a:t>
            </a:r>
            <a:r>
              <a:rPr lang="en-US" sz="1920" baseline="-25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endParaRPr lang="en-US" sz="1920" baseline="-25000" dirty="0">
              <a:solidFill>
                <a:srgbClr val="33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c. CO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2−		</a:t>
            </a:r>
            <a:endParaRPr lang="en-US" sz="1920" baseline="30000" dirty="0">
              <a:solidFill>
                <a:srgbClr val="33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d.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		</a:t>
            </a:r>
            <a:endParaRPr lang="en-US" sz="1920" baseline="30000" dirty="0">
              <a:solidFill>
                <a:srgbClr val="33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e. CH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COOH	</a:t>
            </a:r>
            <a:r>
              <a:rPr lang="en-US" sz="1920" b="1" dirty="0">
                <a:cs typeface="Times New Roman" charset="0"/>
              </a:rPr>
              <a:t>	</a:t>
            </a:r>
            <a:endParaRPr lang="en-US" sz="1920" b="1" baseline="30000" dirty="0">
              <a:solidFill>
                <a:srgbClr val="333399"/>
              </a:solidFill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148715" y="1587997"/>
            <a:ext cx="9753600" cy="760401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Problem:</a:t>
            </a:r>
            <a:b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</a:br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write the formula for the conjugate base for each of the following.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5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4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5.8 Definition of Acids and bases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5920" y="2792949"/>
            <a:ext cx="8305573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a.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O  		</a:t>
            </a:r>
            <a:r>
              <a:rPr lang="en-US" sz="1920" dirty="0" smtClean="0"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1920" dirty="0" smtClean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OH</a:t>
            </a:r>
            <a:r>
              <a:rPr lang="en-US" sz="1920" baseline="30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endParaRPr lang="en-US" sz="1920" dirty="0">
              <a:solidFill>
                <a:srgbClr val="33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b. NH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			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1920" baseline="-25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baseline="30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endParaRPr lang="en-US" sz="1920" baseline="-25000" dirty="0">
              <a:solidFill>
                <a:srgbClr val="33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c. CO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2−		</a:t>
            </a:r>
            <a:r>
              <a:rPr lang="en-US" sz="1920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sz="1920" dirty="0" smtClean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Since 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1920" baseline="-25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baseline="30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2−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does not </a:t>
            </a:r>
            <a:r>
              <a:rPr lang="en-US" sz="1920" dirty="0" smtClean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have an 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H, it cannot be an acid.</a:t>
            </a:r>
            <a:endParaRPr lang="en-US" sz="1920" baseline="30000" dirty="0">
              <a:solidFill>
                <a:srgbClr val="33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d. 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920" baseline="30000" dirty="0">
                <a:ea typeface="Verdana" panose="020B0604030504040204" pitchFamily="34" charset="0"/>
                <a:cs typeface="Verdana" panose="020B0604030504040204" pitchFamily="34" charset="0"/>
              </a:rPr>
              <a:t>−		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HPO</a:t>
            </a:r>
            <a:r>
              <a:rPr lang="en-US" sz="1920" baseline="-25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920" baseline="30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2−</a:t>
            </a:r>
          </a:p>
          <a:p>
            <a:pPr lvl="0">
              <a:spcAft>
                <a:spcPct val="150000"/>
              </a:spcAft>
            </a:pP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e. CH</a:t>
            </a:r>
            <a:r>
              <a:rPr lang="en-US" sz="192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dirty="0">
                <a:ea typeface="Verdana" panose="020B0604030504040204" pitchFamily="34" charset="0"/>
                <a:cs typeface="Verdana" panose="020B0604030504040204" pitchFamily="34" charset="0"/>
              </a:rPr>
              <a:t>COOH		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en-US" sz="1920" baseline="-2500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920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</a:t>
            </a:r>
            <a:r>
              <a:rPr lang="en-US" sz="1920" baseline="30000" dirty="0">
                <a:solidFill>
                  <a:srgbClr val="3333CC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753600" cy="793551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91739"/>
              </p:ext>
            </p:extLst>
          </p:nvPr>
        </p:nvGraphicFramePr>
        <p:xfrm>
          <a:off x="-550115" y="1811595"/>
          <a:ext cx="11901287" cy="365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22809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Acid </a:t>
            </a:r>
            <a:r>
              <a:rPr lang="en-US" altLang="en-US" sz="2200" b="1" dirty="0">
                <a:solidFill>
                  <a:schemeClr val="accent2"/>
                </a:solidFill>
              </a:rPr>
              <a:t>strength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2" y="2798956"/>
            <a:ext cx="4882629" cy="843793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096744" y="1166769"/>
            <a:ext cx="4309534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1-Strong Acid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and base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155863" y="1834141"/>
            <a:ext cx="5095648" cy="526918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Complete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(~100%) dissociation in water</a:t>
            </a:r>
          </a:p>
          <a:p>
            <a:pPr lvl="1">
              <a:defRPr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Strong electrolyte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Acid</a:t>
            </a:r>
          </a:p>
          <a:p>
            <a:pPr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HNO</a:t>
            </a:r>
            <a:r>
              <a:rPr lang="en-US" sz="22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 + H</a:t>
            </a:r>
            <a:r>
              <a:rPr lang="en-US" sz="2200" baseline="-25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O(</a:t>
            </a:r>
            <a:r>
              <a:rPr lang="en-US" sz="2200" i="1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200" baseline="-25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200" baseline="30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+ NO</a:t>
            </a:r>
            <a:r>
              <a:rPr lang="en-US" sz="2200" baseline="-25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baseline="30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− </a:t>
            </a:r>
            <a:endParaRPr lang="en-US" sz="2200" baseline="30000" dirty="0" smtClean="0"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</a:p>
          <a:p>
            <a:pPr marL="0" indent="0">
              <a:buNone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NaOH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OH</a:t>
            </a:r>
            <a:r>
              <a:rPr lang="en-US" sz="2200" baseline="30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+ 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Na</a:t>
            </a:r>
            <a:r>
              <a:rPr lang="en-US" sz="2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+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Ca(OH)</a:t>
            </a:r>
            <a:r>
              <a:rPr lang="en-US" sz="2200" baseline="-25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2 OH</a:t>
            </a:r>
            <a:r>
              <a:rPr lang="en-US" sz="2200" baseline="30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+ Ca</a:t>
            </a:r>
            <a:r>
              <a:rPr lang="en-US" sz="2200" baseline="30000" dirty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2+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1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07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Acid and base </a:t>
            </a:r>
            <a:r>
              <a:rPr lang="en-US" altLang="en-US" sz="2200" b="1" dirty="0">
                <a:solidFill>
                  <a:schemeClr val="accent2"/>
                </a:solidFill>
              </a:rPr>
              <a:t>strength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336" y="1657630"/>
            <a:ext cx="3018274" cy="2098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097" y="4395497"/>
            <a:ext cx="3105815" cy="21315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473959" y="3846969"/>
            <a:ext cx="140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Strong Acid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605281" y="6706258"/>
            <a:ext cx="138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Strong </a:t>
            </a:r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endParaRPr lang="en-U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155862" y="1417222"/>
            <a:ext cx="11092011" cy="49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200" dirty="0" smtClean="0"/>
              <a:t>even though the concentrations of reactants and products are </a:t>
            </a:r>
            <a:r>
              <a:rPr lang="en-US" altLang="en-US" sz="2200" b="1" dirty="0" smtClean="0"/>
              <a:t>not equal at equilibrium</a:t>
            </a:r>
            <a:r>
              <a:rPr lang="en-US" altLang="en-US" sz="2200" dirty="0" smtClean="0"/>
              <a:t>, there is a relationship between them.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 smtClean="0"/>
              <a:t>the relationship between the chemical equation and the concentrations of reactants and products is called the </a:t>
            </a:r>
            <a:r>
              <a:rPr lang="en-US" altLang="en-US" sz="2200" b="1" dirty="0" smtClean="0">
                <a:solidFill>
                  <a:schemeClr val="hlink"/>
                </a:solidFill>
              </a:rPr>
              <a:t>Law of Mass Action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C00000"/>
                </a:solidFill>
              </a:rPr>
              <a:t>for the general equation: </a:t>
            </a:r>
            <a:r>
              <a:rPr lang="en-US" altLang="en-US" sz="2200" i="1" dirty="0" err="1" smtClean="0"/>
              <a:t>a</a:t>
            </a:r>
            <a:r>
              <a:rPr lang="en-US" altLang="en-US" sz="2200" dirty="0" err="1" smtClean="0"/>
              <a:t>A</a:t>
            </a:r>
            <a:r>
              <a:rPr lang="en-US" altLang="en-US" sz="2200" dirty="0" smtClean="0"/>
              <a:t> + </a:t>
            </a:r>
            <a:r>
              <a:rPr lang="en-US" altLang="en-US" sz="2200" i="1" dirty="0" err="1" smtClean="0"/>
              <a:t>b</a:t>
            </a:r>
            <a:r>
              <a:rPr lang="en-US" altLang="en-US" sz="2200" dirty="0" err="1" smtClean="0"/>
              <a:t>B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ym typeface="Symbol" panose="05050102010706020507" pitchFamily="18" charset="2"/>
              </a:rPr>
              <a:t> </a:t>
            </a:r>
            <a:r>
              <a:rPr lang="en-US" altLang="en-US" sz="2200" i="1" dirty="0" err="1" smtClean="0">
                <a:sym typeface="Symbol" panose="05050102010706020507" pitchFamily="18" charset="2"/>
              </a:rPr>
              <a:t>c</a:t>
            </a:r>
            <a:r>
              <a:rPr lang="en-US" altLang="en-US" sz="2200" dirty="0" err="1" smtClean="0">
                <a:sym typeface="Symbol" panose="05050102010706020507" pitchFamily="18" charset="2"/>
              </a:rPr>
              <a:t>C</a:t>
            </a:r>
            <a:r>
              <a:rPr lang="en-US" altLang="en-US" sz="2200" dirty="0" smtClean="0">
                <a:sym typeface="Symbol" panose="05050102010706020507" pitchFamily="18" charset="2"/>
              </a:rPr>
              <a:t> + </a:t>
            </a:r>
            <a:r>
              <a:rPr lang="en-US" altLang="en-US" sz="2200" i="1" dirty="0" err="1" smtClean="0">
                <a:sym typeface="Symbol" panose="05050102010706020507" pitchFamily="18" charset="2"/>
              </a:rPr>
              <a:t>d</a:t>
            </a:r>
            <a:r>
              <a:rPr lang="en-US" altLang="en-US" sz="2200" dirty="0" err="1" smtClean="0">
                <a:sym typeface="Symbol" panose="05050102010706020507" pitchFamily="18" charset="2"/>
              </a:rPr>
              <a:t>D</a:t>
            </a:r>
            <a:r>
              <a:rPr lang="en-US" altLang="en-US" sz="2200" dirty="0" smtClean="0">
                <a:sym typeface="Symbol" panose="05050102010706020507" pitchFamily="18" charset="2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dirty="0" smtClean="0">
                <a:sym typeface="Symbol" panose="05050102010706020507" pitchFamily="18" charset="2"/>
              </a:rPr>
              <a:t>the Law of Mass Action gives the relationship below: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2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200" b="1" i="1" dirty="0" smtClean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200" b="1" i="1" dirty="0" smtClean="0">
                <a:solidFill>
                  <a:schemeClr val="hlink"/>
                </a:solidFill>
                <a:sym typeface="Symbol" panose="05050102010706020507" pitchFamily="18" charset="2"/>
              </a:rPr>
              <a:t>K</a:t>
            </a:r>
            <a:r>
              <a:rPr lang="en-US" altLang="en-US" sz="2200" dirty="0" smtClean="0">
                <a:sym typeface="Symbol" panose="05050102010706020507" pitchFamily="18" charset="2"/>
              </a:rPr>
              <a:t> is called the </a:t>
            </a:r>
            <a:r>
              <a:rPr lang="en-US" altLang="en-US" sz="2200" b="1" dirty="0" smtClean="0">
                <a:solidFill>
                  <a:schemeClr val="hlink"/>
                </a:solidFill>
                <a:sym typeface="Symbol" panose="05050102010706020507" pitchFamily="18" charset="2"/>
              </a:rPr>
              <a:t>equilibrium constant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32" y="4886896"/>
            <a:ext cx="2488084" cy="111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753600" cy="793551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22809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Acid </a:t>
            </a:r>
            <a:r>
              <a:rPr lang="en-US" altLang="en-US" sz="2200" b="1" dirty="0">
                <a:solidFill>
                  <a:schemeClr val="accent2"/>
                </a:solidFill>
              </a:rPr>
              <a:t>strength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4916" y="4145562"/>
            <a:ext cx="9023004" cy="1963145"/>
            <a:chOff x="1004916" y="2821259"/>
            <a:chExt cx="9023004" cy="1963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916" y="3043847"/>
              <a:ext cx="9023004" cy="17405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04916" y="2821259"/>
              <a:ext cx="1593318" cy="52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7" descr="15_03_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576" y="1637084"/>
            <a:ext cx="8548688" cy="24447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3036022" y="1256556"/>
            <a:ext cx="4311227" cy="4924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2-Weak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Acid and base 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13982" y="2124071"/>
            <a:ext cx="5103701" cy="44486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Partial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 (≤ 5%) dissociation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</a:p>
          <a:p>
            <a:pPr lvl="1"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Weak 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electrolyte</a:t>
            </a:r>
            <a:endParaRPr lang="en-US" sz="2200" dirty="0"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Acid</a:t>
            </a:r>
          </a:p>
          <a:p>
            <a:pPr>
              <a:buFontTx/>
              <a:buNone/>
              <a:defRPr/>
            </a:pPr>
            <a:endParaRPr lang="en-US" sz="2200" dirty="0" smtClean="0"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Tx/>
              <a:buNone/>
              <a:defRPr/>
            </a:pPr>
            <a:endParaRPr lang="en-US" sz="2200" dirty="0"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Tx/>
              <a:buNone/>
              <a:defRPr/>
            </a:pPr>
            <a:endParaRPr lang="en-US" sz="2200" dirty="0" smtClean="0"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      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</a:p>
          <a:p>
            <a:pPr>
              <a:defRPr/>
            </a:pPr>
            <a:endParaRPr lang="en-US" sz="2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200" i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aq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+ H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O(</a:t>
            </a:r>
            <a:r>
              <a:rPr lang="en-US" sz="2200" i="1" dirty="0" smtClean="0"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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NH</a:t>
            </a:r>
            <a:r>
              <a:rPr lang="en-US" sz="2200" baseline="-25000" dirty="0" smtClean="0"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4</a:t>
            </a:r>
            <a:r>
              <a:rPr lang="en-US" sz="2200" baseline="30000" dirty="0" smtClean="0"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+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+ OH</a:t>
            </a:r>
            <a:r>
              <a:rPr lang="en-US" sz="2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Arial"/>
              </a:rPr>
              <a:t>−</a:t>
            </a:r>
            <a:endParaRPr lang="en-US" sz="2200" baseline="30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1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407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Acid and base </a:t>
            </a:r>
            <a:r>
              <a:rPr lang="en-US" altLang="en-US" sz="2200" b="1" dirty="0">
                <a:solidFill>
                  <a:schemeClr val="accent2"/>
                </a:solidFill>
              </a:rPr>
              <a:t>strength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28" y="3414778"/>
            <a:ext cx="4851608" cy="899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230" y="1438475"/>
            <a:ext cx="3269006" cy="2300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229" y="4325782"/>
            <a:ext cx="3269007" cy="2305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82" y="6631064"/>
            <a:ext cx="5227813" cy="3202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503469" y="3789926"/>
            <a:ext cx="129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Weak Acid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59365" y="6687902"/>
            <a:ext cx="12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a typeface="Verdana" panose="020B0604030504040204" pitchFamily="34" charset="0"/>
                <a:cs typeface="Verdana" panose="020B0604030504040204" pitchFamily="34" charset="0"/>
              </a:rPr>
              <a:t>Weak </a:t>
            </a:r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endParaRPr lang="en-US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753600" cy="793551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22809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Acid </a:t>
            </a:r>
            <a:r>
              <a:rPr lang="en-US" altLang="en-US" sz="2200" b="1" dirty="0">
                <a:solidFill>
                  <a:schemeClr val="accent2"/>
                </a:solidFill>
              </a:rPr>
              <a:t>strength </a:t>
            </a:r>
          </a:p>
        </p:txBody>
      </p:sp>
      <p:pic>
        <p:nvPicPr>
          <p:cNvPr id="14" name="Picture 8" descr="15_04_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0472" y="3160986"/>
            <a:ext cx="8548687" cy="23955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ontent Placeholder 6"/>
          <p:cNvSpPr>
            <a:spLocks noGrp="1"/>
          </p:cNvSpPr>
          <p:nvPr>
            <p:ph idx="4294967295"/>
          </p:nvPr>
        </p:nvSpPr>
        <p:spPr>
          <a:xfrm>
            <a:off x="75828" y="1515451"/>
            <a:ext cx="9952092" cy="5631881"/>
          </a:xfrm>
        </p:spPr>
        <p:txBody>
          <a:bodyPr>
            <a:normAutofit/>
          </a:bodyPr>
          <a:lstStyle/>
          <a:p>
            <a:pPr marL="389479" indent="-272636"/>
            <a:r>
              <a:rPr lang="en-US" altLang="en-US" sz="2200" b="1" dirty="0">
                <a:cs typeface="Times New Roman" panose="02020603050405020304" pitchFamily="18" charset="0"/>
              </a:rPr>
              <a:t>pH of a solution:</a:t>
            </a:r>
            <a:r>
              <a:rPr lang="en-US" altLang="en-US" sz="2200" dirty="0">
                <a:cs typeface="Times New Roman" panose="02020603050405020304" pitchFamily="18" charset="0"/>
              </a:rPr>
              <a:t> is the negative logarithm of the hydrogen ion concentration.</a:t>
            </a:r>
          </a:p>
          <a:p>
            <a:pPr marL="389479" indent="-272636"/>
            <a:endParaRPr lang="en-US" altLang="en-US" sz="2200" dirty="0"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 smtClean="0"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cs typeface="Times New Roman" panose="02020603050405020304" pitchFamily="18" charset="0"/>
            </a:endParaRPr>
          </a:p>
          <a:p>
            <a:pPr marL="389479" indent="-272636"/>
            <a:r>
              <a:rPr lang="en-US" altLang="en-US" sz="2200" dirty="0">
                <a:cs typeface="Times New Roman" panose="02020603050405020304" pitchFamily="18" charset="0"/>
              </a:rPr>
              <a:t>In the same manner  </a:t>
            </a:r>
          </a:p>
          <a:p>
            <a:pPr marL="389479" indent="-272636"/>
            <a:endParaRPr lang="en-US" altLang="en-US" sz="2200" dirty="0"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 smtClean="0"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cs typeface="Times New Roman" panose="02020603050405020304" pitchFamily="18" charset="0"/>
            </a:endParaRPr>
          </a:p>
          <a:p>
            <a:pPr marL="389479" indent="-272636"/>
            <a:r>
              <a:rPr lang="en-US" altLang="en-US" sz="2200" dirty="0">
                <a:cs typeface="Times New Roman" panose="02020603050405020304" pitchFamily="18" charset="0"/>
              </a:rPr>
              <a:t>In the same manner  </a:t>
            </a:r>
          </a:p>
          <a:p>
            <a:pPr marL="116843" indent="0">
              <a:buNone/>
            </a:pPr>
            <a:endParaRPr lang="en-US" altLang="en-US" sz="2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65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72044"/>
              </p:ext>
            </p:extLst>
          </p:nvPr>
        </p:nvGraphicFramePr>
        <p:xfrm>
          <a:off x="3423167" y="2084332"/>
          <a:ext cx="3713357" cy="9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3" imgW="1942920" imgH="482400" progId="Equation.3">
                  <p:embed/>
                </p:oleObj>
              </mc:Choice>
              <mc:Fallback>
                <p:oleObj name="Equation" r:id="rId3" imgW="1942920" imgH="482400" progId="Equation.3">
                  <p:embed/>
                  <p:pic>
                    <p:nvPicPr>
                      <p:cNvPr id="565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167" y="2084332"/>
                        <a:ext cx="3713357" cy="92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09342"/>
              </p:ext>
            </p:extLst>
          </p:nvPr>
        </p:nvGraphicFramePr>
        <p:xfrm>
          <a:off x="4211337" y="4146046"/>
          <a:ext cx="23987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5" imgW="1257120" imgH="482400" progId="Equation.3">
                  <p:embed/>
                </p:oleObj>
              </mc:Choice>
              <mc:Fallback>
                <p:oleObj name="Equation" r:id="rId5" imgW="1257120" imgH="482400" progId="Equation.3">
                  <p:embed/>
                  <p:pic>
                    <p:nvPicPr>
                      <p:cNvPr id="565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337" y="4146046"/>
                        <a:ext cx="2398712" cy="919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755541"/>
            <a:ext cx="4133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–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25315"/>
              </p:ext>
            </p:extLst>
          </p:nvPr>
        </p:nvGraphicFramePr>
        <p:xfrm>
          <a:off x="2366416" y="6205248"/>
          <a:ext cx="6062881" cy="54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9" imgW="2666880" imgH="241200" progId="Equation.3">
                  <p:embed/>
                </p:oleObj>
              </mc:Choice>
              <mc:Fallback>
                <p:oleObj name="Equation" r:id="rId9" imgW="2666880" imgH="241200" progId="Equation.3">
                  <p:embed/>
                  <p:pic>
                    <p:nvPicPr>
                      <p:cNvPr id="563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416" y="6205248"/>
                        <a:ext cx="6062881" cy="5490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99376" y="1337797"/>
            <a:ext cx="9103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0" indent="-304810" algn="ctr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Normal range is 0 to 14</a:t>
            </a: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1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118284" y="2999679"/>
            <a:ext cx="10826242" cy="22271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7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8806" y="2077853"/>
            <a:ext cx="1412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1893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 &lt; 7 </a:t>
            </a:r>
            <a:endParaRPr lang="ar-SA" sz="2400" b="1" dirty="0" smtClean="0">
              <a:solidFill>
                <a:srgbClr val="F1893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1893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400" b="1" dirty="0">
                <a:solidFill>
                  <a:srgbClr val="F1893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acidic;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89889" y="2153420"/>
            <a:ext cx="1309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 &gt; 7 </a:t>
            </a:r>
            <a:endParaRPr lang="ar-SA" sz="24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basic;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0653" y="2138158"/>
            <a:ext cx="1470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pH = 7 </a:t>
            </a:r>
            <a:endParaRPr lang="ar-SA" sz="2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neutral.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11247874" cy="1688254"/>
          </a:xfrm>
        </p:spPr>
        <p:txBody>
          <a:bodyPr>
            <a:normAutofit fontScale="92500"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5.5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of each solution at 25C and indicate whether the solution is acidic or basic.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1.8 x 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-4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[OH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1.3X10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-2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0" y="3133751"/>
            <a:ext cx="8832427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500" b="1" u="sng" dirty="0"/>
              <a:t>Solution</a:t>
            </a:r>
            <a:r>
              <a:rPr lang="en-GB" altLang="en-US" sz="2500" b="1" u="sng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b="1" u="sng" dirty="0" smtClean="0"/>
              <a:t>(a)</a:t>
            </a:r>
            <a:endParaRPr lang="en-GB" altLang="en-US" sz="2500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11247874" cy="1688254"/>
          </a:xfrm>
        </p:spPr>
        <p:txBody>
          <a:bodyPr>
            <a:normAutofit fontScale="92500"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5.5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of each solution at 25C and indicate whether the solution is acidic or basic.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1.8 x 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-4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[OH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1.3X10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-2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0" y="3133751"/>
            <a:ext cx="8832427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500" b="1" u="sng" dirty="0"/>
              <a:t>Solution</a:t>
            </a:r>
            <a:r>
              <a:rPr lang="en-GB" altLang="en-US" sz="2500" b="1" u="sng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500" b="1" u="sng" dirty="0" smtClean="0"/>
              <a:t>(a)</a:t>
            </a:r>
            <a:endParaRPr lang="en-GB" altLang="en-US" sz="2500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838200" y="3946736"/>
          <a:ext cx="27701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6736"/>
                        <a:ext cx="2770188" cy="55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3492" y="4606895"/>
                <a:ext cx="3187283" cy="1609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=−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1.8 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en-US" sz="2400" b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3.74)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     =3.74 (acidic)</a:t>
                </a:r>
                <a:endParaRPr lang="en-US" altLang="en-US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2" y="4606895"/>
                <a:ext cx="3187283" cy="1609864"/>
              </a:xfrm>
              <a:prstGeom prst="rect">
                <a:avLst/>
              </a:prstGeom>
              <a:blipFill>
                <a:blip r:embed="rId7"/>
                <a:stretch>
                  <a:fillRect l="-191" r="-478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11247874" cy="1688254"/>
          </a:xfrm>
        </p:spPr>
        <p:txBody>
          <a:bodyPr>
            <a:normAutofit fontScale="92500"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5.5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of each solution at 25C and indicate whether the solution is acidic or basic.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1.8 x 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-4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[OH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1.3X10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-2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0" y="3259215"/>
            <a:ext cx="88324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/>
              <a:t>Solution</a:t>
            </a:r>
            <a:r>
              <a:rPr lang="en-GB" altLang="en-US" sz="2400" b="1" u="sng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/>
              <a:t>(b)</a:t>
            </a:r>
            <a:endParaRPr lang="en-GB" altLang="en-US" sz="2400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11247874" cy="1688254"/>
          </a:xfrm>
        </p:spPr>
        <p:txBody>
          <a:bodyPr>
            <a:normAutofit fontScale="92500"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5.5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of each solution at 25C and indicate whether the solution is acidic or basic.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1.8 x 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-4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</a:t>
            </a:r>
          </a:p>
          <a:p>
            <a:pPr marL="574043" indent="-457200">
              <a:buAutoNum type="alphaLcParenBoth"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[OH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]= 1.3X10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-2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0" y="3259215"/>
            <a:ext cx="88324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/>
              <a:t>Solution</a:t>
            </a:r>
            <a:r>
              <a:rPr lang="en-GB" altLang="en-US" sz="2400" b="1" u="sng" dirty="0" smtClean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/>
              <a:t>(b)</a:t>
            </a:r>
            <a:endParaRPr lang="en-GB" altLang="en-US" sz="2400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11749"/>
              </p:ext>
            </p:extLst>
          </p:nvPr>
        </p:nvGraphicFramePr>
        <p:xfrm>
          <a:off x="7234494" y="3660819"/>
          <a:ext cx="27701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494" y="3660819"/>
                        <a:ext cx="2770188" cy="55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79786" y="4320978"/>
                <a:ext cx="3612014" cy="1674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=−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            =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12.11)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     =12.11 (Basic)</a:t>
                </a:r>
                <a:endParaRPr lang="en-US" altLang="en-US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86" y="4320978"/>
                <a:ext cx="3612014" cy="1674497"/>
              </a:xfrm>
              <a:prstGeom prst="rect">
                <a:avLst/>
              </a:prstGeom>
              <a:blipFill>
                <a:blip r:embed="rId7"/>
                <a:stretch>
                  <a:fillRect l="-169" r="-4047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863" y="4353167"/>
                <a:ext cx="5129289" cy="2341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2400" b="0" i="0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en-US" sz="2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schemeClr val="tx1"/>
                              </a:solidFill>
                              <a:latin typeface="+mj-lt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400" b="0" i="1" baseline="30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" y="4353167"/>
                <a:ext cx="5129289" cy="2341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980386" y="3815255"/>
            <a:ext cx="63062" cy="2879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0031" y="1489449"/>
            <a:ext cx="8832427" cy="1151360"/>
          </a:xfrm>
        </p:spPr>
        <p:txBody>
          <a:bodyPr>
            <a:normAutofit fontScale="77500" lnSpcReduction="20000"/>
          </a:bodyPr>
          <a:lstStyle/>
          <a:p>
            <a:pPr marL="389479" indent="-272636">
              <a:buNone/>
            </a:pPr>
            <a:r>
              <a:rPr lang="en-GB" altLang="en-US" sz="2987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Example:</a:t>
            </a:r>
            <a:endParaRPr lang="en-GB" altLang="en-US" sz="2987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If the 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987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 = 3.2 x 10</a:t>
            </a:r>
            <a:r>
              <a:rPr lang="en-US" altLang="en-US" sz="2987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–4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M. What 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the pH ?</a:t>
            </a: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altLang="en-US" sz="2987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987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987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987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987" dirty="0">
              <a:latin typeface="Comic Sans MS" panose="030F0702030302020204" pitchFamily="66" charset="0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80031" y="2542250"/>
            <a:ext cx="8756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141930" y="2730018"/>
            <a:ext cx="88324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/>
              <a:t>Solution</a:t>
            </a:r>
            <a:r>
              <a:rPr lang="en-GB" altLang="en-US" sz="2200" b="1" u="sng" dirty="0" smtClean="0"/>
              <a:t>:</a:t>
            </a:r>
            <a:endParaRPr lang="en-GB" altLang="en-US" sz="2200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5" name="Text Box 5"/>
          <p:cNvSpPr txBox="1">
            <a:spLocks noChangeArrowheads="1"/>
          </p:cNvSpPr>
          <p:nvPr/>
        </p:nvSpPr>
        <p:spPr bwMode="auto">
          <a:xfrm>
            <a:off x="0" y="2064317"/>
            <a:ext cx="851585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+mn-lt"/>
              </a:rPr>
              <a:t> A, b, c, &amp; d: are the stoichiometric coefficients for A, B, C , &amp; D</a:t>
            </a:r>
          </a:p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GB" altLang="en-US" sz="2200" dirty="0" smtClean="0">
              <a:latin typeface="+mn-lt"/>
            </a:endParaRPr>
          </a:p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GB" altLang="en-US" sz="2200" dirty="0">
              <a:latin typeface="+mn-lt"/>
            </a:endParaRPr>
          </a:p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GB" altLang="en-US" sz="2200" dirty="0">
              <a:latin typeface="+mn-lt"/>
            </a:endParaRPr>
          </a:p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GB" altLang="en-US" sz="2200" dirty="0">
              <a:latin typeface="+mn-lt"/>
            </a:endParaRPr>
          </a:p>
          <a:p>
            <a:pPr marL="55563" indent="-55563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en-US" sz="2200" dirty="0">
                <a:latin typeface="+mn-lt"/>
              </a:rPr>
              <a:t> </a:t>
            </a:r>
            <a:r>
              <a:rPr lang="en-GB" altLang="en-US" sz="2200" b="1" dirty="0">
                <a:solidFill>
                  <a:srgbClr val="C00000"/>
                </a:solidFill>
                <a:latin typeface="+mn-lt"/>
              </a:rPr>
              <a:t>The equilibrium constant:</a:t>
            </a:r>
            <a:r>
              <a:rPr lang="en-GB" altLang="en-US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en-US" sz="2200" dirty="0">
                <a:latin typeface="+mn-lt"/>
              </a:rPr>
              <a:t>for a reversible reaction at equilibrium and a constant temperature, a certain ratio of reactant and product concentrations has a constant value, K, called the equilibrium constant</a:t>
            </a:r>
            <a:r>
              <a:rPr lang="en-GB" altLang="en-US" sz="2200" dirty="0" smtClean="0">
                <a:latin typeface="+mn-lt"/>
              </a:rPr>
              <a:t>.</a:t>
            </a:r>
          </a:p>
          <a:p>
            <a:pPr marL="55563" indent="-5556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The concentration of </a:t>
            </a:r>
            <a:r>
              <a:rPr lang="en-US" altLang="en-US" sz="2200" dirty="0">
                <a:solidFill>
                  <a:srgbClr val="9900CC"/>
                </a:solidFill>
                <a:latin typeface="+mn-lt"/>
              </a:rPr>
              <a:t>solids</a:t>
            </a:r>
            <a:r>
              <a:rPr lang="en-US" altLang="en-US" sz="2200" dirty="0">
                <a:latin typeface="+mn-lt"/>
              </a:rPr>
              <a:t> and </a:t>
            </a:r>
            <a:r>
              <a:rPr lang="en-US" altLang="en-US" sz="2200" dirty="0">
                <a:solidFill>
                  <a:srgbClr val="0033CC"/>
                </a:solidFill>
                <a:latin typeface="+mn-lt"/>
              </a:rPr>
              <a:t>pure liquids</a:t>
            </a:r>
            <a:r>
              <a:rPr lang="en-US" altLang="en-US" sz="2200" dirty="0">
                <a:latin typeface="+mn-lt"/>
              </a:rPr>
              <a:t> and </a:t>
            </a:r>
            <a:r>
              <a:rPr lang="en-US" altLang="en-US" sz="2200" dirty="0">
                <a:solidFill>
                  <a:srgbClr val="666633"/>
                </a:solidFill>
                <a:latin typeface="+mn-lt"/>
              </a:rPr>
              <a:t>solvents </a:t>
            </a:r>
            <a:r>
              <a:rPr lang="en-US" altLang="en-US" sz="2200" dirty="0">
                <a:latin typeface="+mn-lt"/>
              </a:rPr>
              <a:t>are </a:t>
            </a:r>
            <a:r>
              <a:rPr lang="en-US" altLang="en-US" sz="2200" u="sng" dirty="0">
                <a:latin typeface="+mn-lt"/>
              </a:rPr>
              <a:t>not</a:t>
            </a:r>
            <a:r>
              <a:rPr lang="en-US" altLang="en-US" sz="2200" dirty="0">
                <a:latin typeface="+mn-lt"/>
              </a:rPr>
              <a:t> included in the expression for the equilibrium constant.</a:t>
            </a:r>
          </a:p>
          <a:p>
            <a:pPr marL="55563" indent="-5556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+mn-lt"/>
              </a:rPr>
              <a:t> K has </a:t>
            </a:r>
            <a:r>
              <a:rPr lang="en-US" altLang="en-US" sz="2200" b="1" dirty="0">
                <a:latin typeface="+mn-lt"/>
              </a:rPr>
              <a:t>no</a:t>
            </a:r>
            <a:r>
              <a:rPr lang="en-US" altLang="en-US" sz="2200" dirty="0">
                <a:latin typeface="+mn-lt"/>
              </a:rPr>
              <a:t> </a:t>
            </a:r>
            <a:r>
              <a:rPr lang="en-US" altLang="en-US" sz="2200" dirty="0" smtClean="0">
                <a:latin typeface="+mn-lt"/>
              </a:rPr>
              <a:t>unit. </a:t>
            </a:r>
            <a:endParaRPr lang="en-US" altLang="en-US" sz="22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GB" altLang="en-US" sz="2200" dirty="0">
              <a:latin typeface="+mn-lt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50884"/>
              </p:ext>
            </p:extLst>
          </p:nvPr>
        </p:nvGraphicFramePr>
        <p:xfrm>
          <a:off x="3285554" y="1429726"/>
          <a:ext cx="3170838" cy="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4" imgW="1244520" imgH="177480" progId="Equation.3">
                  <p:embed/>
                </p:oleObj>
              </mc:Choice>
              <mc:Fallback>
                <p:oleObj name="Equation" r:id="rId4" imgW="1244520" imgH="177480" progId="Equation.3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554" y="1429726"/>
                        <a:ext cx="3170838" cy="452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5863" y="2694053"/>
            <a:ext cx="7066279" cy="1528236"/>
            <a:chOff x="875455" y="3042921"/>
            <a:chExt cx="7066279" cy="1528236"/>
          </a:xfrm>
        </p:grpSpPr>
        <p:graphicFrame>
          <p:nvGraphicFramePr>
            <p:cNvPr id="52224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305707"/>
                </p:ext>
              </p:extLst>
            </p:nvPr>
          </p:nvGraphicFramePr>
          <p:xfrm>
            <a:off x="3180081" y="3273214"/>
            <a:ext cx="2380827" cy="1190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Equation" r:id="rId6" imgW="888840" imgH="444240" progId="Equation.3">
                    <p:embed/>
                  </p:oleObj>
                </mc:Choice>
                <mc:Fallback>
                  <p:oleObj name="Equation" r:id="rId6" imgW="888840" imgH="444240" progId="Equation.3">
                    <p:embed/>
                    <p:pic>
                      <p:nvPicPr>
                        <p:cNvPr id="5222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081" y="3273214"/>
                          <a:ext cx="2380827" cy="11904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38100">
                          <a:solidFill>
                            <a:srgbClr val="80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248" name="Line 8"/>
            <p:cNvSpPr>
              <a:spLocks noChangeShapeType="1"/>
            </p:cNvSpPr>
            <p:nvPr/>
          </p:nvSpPr>
          <p:spPr bwMode="auto">
            <a:xfrm flipH="1">
              <a:off x="5408507" y="3351108"/>
              <a:ext cx="690880" cy="306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22249" name="Text Box 9"/>
            <p:cNvSpPr txBox="1">
              <a:spLocks noChangeArrowheads="1"/>
            </p:cNvSpPr>
            <p:nvPr/>
          </p:nvSpPr>
          <p:spPr bwMode="auto">
            <a:xfrm>
              <a:off x="5945294" y="3042921"/>
              <a:ext cx="1920240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1920" dirty="0" smtClean="0">
                  <a:latin typeface="+mn-lt"/>
                </a:rPr>
                <a:t>تركيز النواتج مرفوعة لعدد مولاتها </a:t>
              </a:r>
              <a:endParaRPr lang="en-GB" altLang="en-US" sz="1920" dirty="0">
                <a:latin typeface="+mn-lt"/>
              </a:endParaRPr>
            </a:p>
          </p:txBody>
        </p:sp>
        <p:sp>
          <p:nvSpPr>
            <p:cNvPr id="522250" name="Line 10"/>
            <p:cNvSpPr>
              <a:spLocks noChangeShapeType="1"/>
            </p:cNvSpPr>
            <p:nvPr/>
          </p:nvSpPr>
          <p:spPr bwMode="auto">
            <a:xfrm flipH="1">
              <a:off x="5254414" y="4118186"/>
              <a:ext cx="844974" cy="76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22251" name="Text Box 11"/>
            <p:cNvSpPr txBox="1">
              <a:spLocks noChangeArrowheads="1"/>
            </p:cNvSpPr>
            <p:nvPr/>
          </p:nvSpPr>
          <p:spPr bwMode="auto">
            <a:xfrm>
              <a:off x="6021494" y="3887893"/>
              <a:ext cx="1920240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1920" dirty="0" smtClean="0">
                  <a:latin typeface="+mn-lt"/>
                </a:rPr>
                <a:t>تركيز المتفاعلات </a:t>
              </a:r>
              <a:r>
                <a:rPr lang="ar-SA" altLang="en-US" sz="1920" dirty="0"/>
                <a:t>مرفوعة لعدد مولاتها </a:t>
              </a:r>
              <a:endParaRPr lang="en-GB" altLang="en-US" sz="1920" dirty="0"/>
            </a:p>
          </p:txBody>
        </p:sp>
        <p:sp>
          <p:nvSpPr>
            <p:cNvPr id="522252" name="Line 12"/>
            <p:cNvSpPr>
              <a:spLocks noChangeShapeType="1"/>
            </p:cNvSpPr>
            <p:nvPr/>
          </p:nvSpPr>
          <p:spPr bwMode="auto">
            <a:xfrm flipV="1">
              <a:off x="2565400" y="3964094"/>
              <a:ext cx="614681" cy="308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522253" name="Text Box 13"/>
            <p:cNvSpPr txBox="1">
              <a:spLocks noChangeArrowheads="1"/>
            </p:cNvSpPr>
            <p:nvPr/>
          </p:nvSpPr>
          <p:spPr bwMode="auto">
            <a:xfrm>
              <a:off x="875455" y="4026322"/>
              <a:ext cx="2074333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1920" dirty="0" smtClean="0">
                  <a:latin typeface="+mn-lt"/>
                </a:rPr>
                <a:t>ثابت الاتزان</a:t>
              </a:r>
              <a:endParaRPr lang="en-GB" altLang="en-US" sz="1920" dirty="0">
                <a:latin typeface="+mn-lt"/>
              </a:endParaRPr>
            </a:p>
          </p:txBody>
        </p:sp>
      </p:grpSp>
      <p:sp>
        <p:nvSpPr>
          <p:cNvPr id="522254" name="Text Box 14"/>
          <p:cNvSpPr txBox="1">
            <a:spLocks noChangeArrowheads="1"/>
          </p:cNvSpPr>
          <p:nvPr/>
        </p:nvSpPr>
        <p:spPr bwMode="auto">
          <a:xfrm>
            <a:off x="8645313" y="3718208"/>
            <a:ext cx="2765213" cy="2446824"/>
          </a:xfrm>
          <a:prstGeom prst="rect">
            <a:avLst/>
          </a:prstGeom>
          <a:solidFill>
            <a:srgbClr val="FFFF99"/>
          </a:solidFill>
          <a:ln w="381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dirty="0"/>
              <a:t>ثابت الاتزان = كسر </a:t>
            </a:r>
            <a:r>
              <a:rPr lang="ar-SA" altLang="en-US" b="1" dirty="0"/>
              <a:t>البسط:</a:t>
            </a:r>
            <a:r>
              <a:rPr lang="ar-SA" altLang="en-US" dirty="0"/>
              <a:t> هو ناتج ضرب تركيز </a:t>
            </a:r>
            <a:r>
              <a:rPr lang="ar-SA" altLang="en-US" u="sng" dirty="0"/>
              <a:t>النواتج</a:t>
            </a:r>
            <a:r>
              <a:rPr lang="ar-SA" altLang="en-US" dirty="0"/>
              <a:t> كل مرفوع الى اس يساوي عدد مولاته في معادلة التفاعل الموزونه</a:t>
            </a:r>
          </a:p>
          <a:p>
            <a:pPr algn="ctr" eaLnBrk="1" hangingPunct="1">
              <a:spcBef>
                <a:spcPct val="50000"/>
              </a:spcBef>
            </a:pPr>
            <a:r>
              <a:rPr lang="ar-SA" altLang="en-US" b="1" dirty="0"/>
              <a:t>والمقام:</a:t>
            </a:r>
            <a:r>
              <a:rPr lang="ar-SA" altLang="en-US" dirty="0"/>
              <a:t> هو ناتج ضرب تركيز </a:t>
            </a:r>
            <a:r>
              <a:rPr lang="ar-SA" altLang="en-US" u="sng" dirty="0"/>
              <a:t>المتفاعلات</a:t>
            </a:r>
            <a:r>
              <a:rPr lang="ar-SA" altLang="en-US" dirty="0"/>
              <a:t> كل مرفوع الى اس يساوي عدد مولاته في معادلة التفاعل الموزونه</a:t>
            </a:r>
            <a:endParaRPr lang="en-GB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22" name="صورة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7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pic>
        <p:nvPicPr>
          <p:cNvPr id="20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646303" y="2884939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0031" y="1489449"/>
            <a:ext cx="8832427" cy="1151360"/>
          </a:xfrm>
        </p:spPr>
        <p:txBody>
          <a:bodyPr>
            <a:normAutofit fontScale="77500" lnSpcReduction="20000"/>
          </a:bodyPr>
          <a:lstStyle/>
          <a:p>
            <a:pPr marL="389479" indent="-272636">
              <a:buNone/>
            </a:pPr>
            <a:r>
              <a:rPr lang="en-GB" altLang="en-US" sz="2987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Example:</a:t>
            </a:r>
            <a:endParaRPr lang="en-GB" altLang="en-US" sz="2987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If the 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[H</a:t>
            </a:r>
            <a:r>
              <a:rPr lang="en-US" altLang="en-US" sz="2987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 = 3.2 x 10</a:t>
            </a:r>
            <a:r>
              <a:rPr lang="en-US" altLang="en-US" sz="2987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–4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M. What </a:t>
            </a:r>
            <a:r>
              <a:rPr lang="en-US" altLang="en-US" sz="2987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the pH ?</a:t>
            </a:r>
            <a:r>
              <a:rPr lang="en-US" altLang="en-US" sz="2987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altLang="en-US" sz="2987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987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987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987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987" dirty="0">
              <a:latin typeface="Comic Sans MS" panose="030F0702030302020204" pitchFamily="66" charset="0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80031" y="2542250"/>
            <a:ext cx="8756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141930" y="2730018"/>
            <a:ext cx="88324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1" u="sng" dirty="0"/>
              <a:t>Solution: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200" b="1" u="sng" dirty="0"/>
          </a:p>
          <a:p>
            <a:pPr eaLnBrk="1" hangingPunct="1">
              <a:spcBef>
                <a:spcPct val="50000"/>
              </a:spcBef>
            </a:pPr>
            <a:endParaRPr lang="en-GB" altLang="en-US" sz="2200" b="1" u="sng" dirty="0"/>
          </a:p>
          <a:p>
            <a:pPr eaLnBrk="1" hangingPunct="1">
              <a:spcBef>
                <a:spcPct val="50000"/>
              </a:spcBef>
            </a:pPr>
            <a:endParaRPr lang="en-GB" altLang="en-US" sz="2200" b="1" u="sng" dirty="0"/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200" b="1" dirty="0"/>
              <a:t>THUS: pH is inversely proportional to [H</a:t>
            </a:r>
            <a:r>
              <a:rPr lang="en-GB" altLang="en-US" sz="2200" b="1" baseline="30000" dirty="0"/>
              <a:t>+</a:t>
            </a:r>
            <a:r>
              <a:rPr lang="en-GB" altLang="en-US" sz="2200" b="1" dirty="0"/>
              <a:t>]</a:t>
            </a:r>
          </a:p>
        </p:txBody>
      </p:sp>
      <p:graphicFrame>
        <p:nvGraphicFramePr>
          <p:cNvPr id="567305" name="Object 9"/>
          <p:cNvGraphicFramePr>
            <a:graphicFrameLocks noChangeAspect="1"/>
          </p:cNvGraphicFramePr>
          <p:nvPr>
            <p:extLst/>
          </p:nvPr>
        </p:nvGraphicFramePr>
        <p:xfrm>
          <a:off x="1131640" y="3470669"/>
          <a:ext cx="7544009" cy="67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2565360" imgH="228600" progId="Equation.3">
                  <p:embed/>
                </p:oleObj>
              </mc:Choice>
              <mc:Fallback>
                <p:oleObj name="Equation" r:id="rId3" imgW="2565360" imgH="228600" progId="Equation.3">
                  <p:embed/>
                  <p:pic>
                    <p:nvPicPr>
                      <p:cNvPr id="567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640" y="3470669"/>
                        <a:ext cx="7544009" cy="6724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8832427" cy="1688254"/>
          </a:xfrm>
        </p:spPr>
        <p:txBody>
          <a:bodyPr>
            <a:normAutofit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5.6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concentration with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4.80</a:t>
            </a:r>
          </a:p>
          <a:p>
            <a:pPr marL="389479" indent="-272636">
              <a:buNone/>
            </a:pP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55863" y="2664913"/>
            <a:ext cx="8756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180031" y="2798583"/>
            <a:ext cx="8832427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987" b="1" u="sng" dirty="0"/>
              <a:t>Solution</a:t>
            </a:r>
            <a:r>
              <a:rPr lang="en-GB" altLang="en-US" sz="2987" b="1" u="sng" dirty="0" smtClean="0"/>
              <a:t>:</a:t>
            </a:r>
            <a:endParaRPr lang="en-GB" altLang="en-US" sz="2987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0" y="1510158"/>
            <a:ext cx="8832427" cy="1688254"/>
          </a:xfrm>
        </p:spPr>
        <p:txBody>
          <a:bodyPr>
            <a:normAutofit/>
          </a:bodyPr>
          <a:lstStyle/>
          <a:p>
            <a:pPr marL="389479" indent="-272636">
              <a:buNone/>
            </a:pPr>
            <a:r>
              <a:rPr lang="en-GB" altLang="en-US" sz="2200" b="1" u="sng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 </a:t>
            </a:r>
            <a:r>
              <a:rPr lang="en-GB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5.6 P141:</a:t>
            </a:r>
            <a:endParaRPr lang="en-GB" altLang="en-US" sz="2200" b="1" u="sng" dirty="0">
              <a:solidFill>
                <a:srgbClr val="A5002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>
              <a:buNone/>
            </a:pP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calculate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en-US" altLang="en-US" sz="2200" baseline="-25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altLang="en-US" sz="2200" baseline="300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concentration with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4.80</a:t>
            </a:r>
          </a:p>
          <a:p>
            <a:pPr marL="389479" indent="-272636">
              <a:buNone/>
            </a:pPr>
            <a:r>
              <a:rPr lang="en-US" altLang="en-US" sz="2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55863" y="2664913"/>
            <a:ext cx="8756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180031" y="2798583"/>
            <a:ext cx="8832427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987" b="1" u="sng" dirty="0"/>
              <a:t>Solution</a:t>
            </a:r>
            <a:r>
              <a:rPr lang="en-GB" altLang="en-US" sz="2987" b="1" u="sng" dirty="0" smtClean="0"/>
              <a:t>:</a:t>
            </a:r>
            <a:endParaRPr lang="en-GB" altLang="en-US" sz="2987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/>
          </p:nvPr>
        </p:nvGraphicFramePr>
        <p:xfrm>
          <a:off x="1367720" y="3958997"/>
          <a:ext cx="27701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720" y="3958997"/>
                        <a:ext cx="2770188" cy="55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2778" y="4388198"/>
                <a:ext cx="2957733" cy="2323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altLang="en-US" sz="25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en-US" sz="2500" baseline="-25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25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altLang="en-US" sz="2500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5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5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sz="25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altLang="en-US" sz="25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en-US" sz="2500" baseline="-25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sz="25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altLang="en-US" sz="2500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]</a:t>
                </a:r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sup>
                      </m:sSup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m:rPr>
                          <m:nor/>
                        </m:rPr>
                        <a:rPr lang="en-US" altLang="en-US" sz="25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en-US" sz="2500" baseline="-250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en-US" sz="25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en-US" sz="2500" baseline="30000" dirty="0"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500" b="0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altLang="en-US" sz="25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en-US" sz="2500" baseline="-250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en-US" sz="25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altLang="en-US" sz="2500" baseline="30000" dirty="0"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en-US" sz="25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6 </m:t>
                      </m:r>
                      <m:r>
                        <m:rPr>
                          <m:nor/>
                        </m:rPr>
                        <a:rPr lang="en-US" altLang="en-US" sz="25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altLang="en-US" sz="2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2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en-US" sz="25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25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altLang="en-US" sz="25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78" y="4388198"/>
                <a:ext cx="2957733" cy="2323521"/>
              </a:xfrm>
              <a:prstGeom prst="rect">
                <a:avLst/>
              </a:prstGeom>
              <a:blipFill>
                <a:blip r:embed="rId7"/>
                <a:stretch>
                  <a:fillRect l="-206" r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05305" y="5182892"/>
            <a:ext cx="339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ضرب الطرفين في اشارة سالب 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7674" y="5710011"/>
            <a:ext cx="339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التخلص من اللوغريتم</a:t>
            </a:r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Shift+log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69743" y="4227620"/>
            <a:ext cx="2678131" cy="171739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920" u="sng" dirty="0">
                <a:solidFill>
                  <a:srgbClr val="A50021"/>
                </a:solidFill>
              </a:rPr>
              <a:t>In the calculator: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920" dirty="0">
                <a:solidFill>
                  <a:srgbClr val="A50021"/>
                </a:solidFill>
              </a:rPr>
              <a:t>Press SHEFT + log button </a:t>
            </a:r>
            <a:r>
              <a:rPr lang="en-GB" altLang="en-US" sz="1920" dirty="0" smtClean="0">
                <a:solidFill>
                  <a:srgbClr val="A50021"/>
                </a:solidFill>
              </a:rPr>
              <a:t>then </a:t>
            </a:r>
            <a:r>
              <a:rPr lang="en-GB" altLang="en-US" sz="1920" dirty="0">
                <a:solidFill>
                  <a:srgbClr val="A50021"/>
                </a:solidFill>
              </a:rPr>
              <a:t>(-</a:t>
            </a:r>
            <a:r>
              <a:rPr lang="en-GB" altLang="en-US" sz="1920" dirty="0" err="1">
                <a:solidFill>
                  <a:srgbClr val="A50021"/>
                </a:solidFill>
              </a:rPr>
              <a:t>ve</a:t>
            </a:r>
            <a:r>
              <a:rPr lang="en-GB" altLang="en-US" sz="1920" dirty="0">
                <a:solidFill>
                  <a:srgbClr val="A50021"/>
                </a:solidFill>
              </a:rPr>
              <a:t> ) value </a:t>
            </a:r>
            <a:r>
              <a:rPr lang="en-GB" altLang="en-US" sz="1920" dirty="0" smtClean="0">
                <a:solidFill>
                  <a:srgbClr val="A50021"/>
                </a:solidFill>
              </a:rPr>
              <a:t>( 4.80) then = button</a:t>
            </a:r>
            <a:endParaRPr lang="ar-SA" altLang="en-US" sz="1920" dirty="0">
              <a:solidFill>
                <a:srgbClr val="A50021"/>
              </a:solidFill>
            </a:endParaRPr>
          </a:p>
        </p:txBody>
      </p:sp>
      <p:pic>
        <p:nvPicPr>
          <p:cNvPr id="19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468420" y="345663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-20776" y="1540816"/>
            <a:ext cx="10268747" cy="1612053"/>
          </a:xfrm>
        </p:spPr>
        <p:txBody>
          <a:bodyPr>
            <a:normAutofit/>
          </a:bodyPr>
          <a:lstStyle/>
          <a:p>
            <a:pPr marL="389479" indent="-272636">
              <a:buNone/>
            </a:pPr>
            <a:r>
              <a:rPr lang="en-US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Example:</a:t>
            </a:r>
          </a:p>
          <a:p>
            <a:pPr marL="389479" indent="-272636">
              <a:buNone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= 4.82 , What is the [H</a:t>
            </a:r>
            <a:r>
              <a:rPr lang="en-US" altLang="en-US" sz="2200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 of the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rain water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55863" y="2691088"/>
            <a:ext cx="87562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-20776" y="1540816"/>
            <a:ext cx="10268747" cy="1612053"/>
          </a:xfrm>
        </p:spPr>
        <p:txBody>
          <a:bodyPr>
            <a:normAutofit/>
          </a:bodyPr>
          <a:lstStyle/>
          <a:p>
            <a:pPr marL="389479" indent="-272636">
              <a:buNone/>
            </a:pPr>
            <a:r>
              <a:rPr lang="en-US" altLang="en-US" sz="2200" b="1" u="sng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Example:</a:t>
            </a:r>
          </a:p>
          <a:p>
            <a:pPr marL="389479" indent="-272636">
              <a:buNone/>
            </a:pP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 = 4.82 , What is the [H</a:t>
            </a:r>
            <a:r>
              <a:rPr lang="en-US" altLang="en-US" sz="2200" baseline="300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] of the </a:t>
            </a:r>
            <a:r>
              <a:rPr lang="en-US" altLang="en-US" sz="2200" dirty="0" smtClean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rain water</a:t>
            </a:r>
            <a:r>
              <a:rPr lang="en-US" altLang="en-US" sz="2200" dirty="0">
                <a:solidFill>
                  <a:srgbClr val="A5002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9479" indent="-272636"/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55863" y="2691088"/>
            <a:ext cx="87562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2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46854" y="3422307"/>
            <a:ext cx="8832427" cy="262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987" b="1" u="sng" dirty="0"/>
              <a:t>Solution: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987" b="1" u="sng" dirty="0"/>
          </a:p>
          <a:p>
            <a:pPr eaLnBrk="1" hangingPunct="1">
              <a:spcBef>
                <a:spcPct val="50000"/>
              </a:spcBef>
            </a:pPr>
            <a:endParaRPr lang="en-GB" altLang="en-US" sz="2987" b="1" u="sng" dirty="0"/>
          </a:p>
          <a:p>
            <a:pPr eaLnBrk="1" hangingPunct="1">
              <a:spcBef>
                <a:spcPct val="50000"/>
              </a:spcBef>
            </a:pPr>
            <a:endParaRPr lang="en-GB" altLang="en-US" sz="2987" b="1" u="sng" dirty="0"/>
          </a:p>
        </p:txBody>
      </p:sp>
      <p:graphicFrame>
        <p:nvGraphicFramePr>
          <p:cNvPr id="568329" name="Object 9"/>
          <p:cNvGraphicFramePr>
            <a:graphicFrameLocks noChangeAspect="1"/>
          </p:cNvGraphicFramePr>
          <p:nvPr>
            <p:extLst/>
          </p:nvPr>
        </p:nvGraphicFramePr>
        <p:xfrm>
          <a:off x="281153" y="4239321"/>
          <a:ext cx="4496213" cy="192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688760" imgH="723600" progId="Equation.3">
                  <p:embed/>
                </p:oleObj>
              </mc:Choice>
              <mc:Fallback>
                <p:oleObj name="Equation" r:id="rId3" imgW="1688760" imgH="723600" progId="Equation.3">
                  <p:embed/>
                  <p:pic>
                    <p:nvPicPr>
                      <p:cNvPr id="568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53" y="4239321"/>
                        <a:ext cx="4496213" cy="192659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8569743" y="4227620"/>
            <a:ext cx="2678131" cy="171739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920" u="sng" dirty="0">
                <a:solidFill>
                  <a:srgbClr val="A50021"/>
                </a:solidFill>
              </a:rPr>
              <a:t>In the calculator: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920" dirty="0">
                <a:solidFill>
                  <a:srgbClr val="A50021"/>
                </a:solidFill>
              </a:rPr>
              <a:t>Press SHEFT + log button </a:t>
            </a:r>
            <a:r>
              <a:rPr lang="en-GB" altLang="en-US" sz="1920" dirty="0" smtClean="0">
                <a:solidFill>
                  <a:srgbClr val="A50021"/>
                </a:solidFill>
              </a:rPr>
              <a:t>then </a:t>
            </a:r>
            <a:r>
              <a:rPr lang="en-GB" altLang="en-US" sz="1920" dirty="0">
                <a:solidFill>
                  <a:srgbClr val="A50021"/>
                </a:solidFill>
              </a:rPr>
              <a:t>(-</a:t>
            </a:r>
            <a:r>
              <a:rPr lang="en-GB" altLang="en-US" sz="1920" dirty="0" err="1">
                <a:solidFill>
                  <a:srgbClr val="A50021"/>
                </a:solidFill>
              </a:rPr>
              <a:t>ve</a:t>
            </a:r>
            <a:r>
              <a:rPr lang="en-GB" altLang="en-US" sz="1920" dirty="0">
                <a:solidFill>
                  <a:srgbClr val="A50021"/>
                </a:solidFill>
              </a:rPr>
              <a:t> ) value </a:t>
            </a:r>
            <a:r>
              <a:rPr lang="en-GB" altLang="en-US" sz="1920" dirty="0" smtClean="0">
                <a:solidFill>
                  <a:srgbClr val="A50021"/>
                </a:solidFill>
              </a:rPr>
              <a:t>( </a:t>
            </a:r>
            <a:r>
              <a:rPr lang="en-GB" altLang="en-US" sz="1920" dirty="0">
                <a:solidFill>
                  <a:srgbClr val="A50021"/>
                </a:solidFill>
              </a:rPr>
              <a:t>4.82) </a:t>
            </a:r>
            <a:r>
              <a:rPr lang="en-GB" altLang="en-US" sz="1920" dirty="0" smtClean="0">
                <a:solidFill>
                  <a:srgbClr val="A50021"/>
                </a:solidFill>
              </a:rPr>
              <a:t>then = button</a:t>
            </a:r>
            <a:endParaRPr lang="ar-SA" altLang="en-US" sz="1920" dirty="0">
              <a:solidFill>
                <a:srgbClr val="A5002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4157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chemeClr val="accent2"/>
                </a:solidFill>
              </a:rPr>
              <a:t>5.9 </a:t>
            </a:r>
            <a:r>
              <a:rPr lang="en-US" altLang="en-US" sz="2200" b="1" dirty="0">
                <a:solidFill>
                  <a:schemeClr val="accent2"/>
                </a:solidFill>
              </a:rPr>
              <a:t>Acid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strength-The </a:t>
            </a:r>
            <a:r>
              <a:rPr lang="en-US" altLang="en-US" sz="2200" b="1" dirty="0">
                <a:solidFill>
                  <a:schemeClr val="accent2"/>
                </a:solidFill>
              </a:rPr>
              <a:t>pH scale - </a:t>
            </a:r>
          </a:p>
        </p:txBody>
      </p:sp>
      <p:pic>
        <p:nvPicPr>
          <p:cNvPr id="16" name="Picture 2" descr="نتيجة بحث الصور عن ‪light clipart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19">
            <a:off x="9468420" y="3456636"/>
            <a:ext cx="503953" cy="5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516566"/>
            <a:ext cx="9753600" cy="428002"/>
          </a:xfrm>
        </p:spPr>
        <p:txBody>
          <a:bodyPr vert="horz" lIns="487680" tIns="45720" rIns="91440" bIns="45720" rtlCol="0" anchor="t">
            <a:spAutoFit/>
          </a:bodyPr>
          <a:lstStyle/>
          <a:p>
            <a:pPr eaLnBrk="1" hangingPunct="1"/>
            <a:r>
              <a:rPr lang="en-US" sz="2400" cap="none" dirty="0" smtClean="0">
                <a:solidFill>
                  <a:srgbClr val="ED6B06"/>
                </a:solidFill>
                <a:ea typeface="ヒラギノ角ゴ Pro W3" pitchFamily="127" charset="-128"/>
              </a:rPr>
              <a:t>Lewis Acid And Bases: The Focus Is On The Electron Pair</a:t>
            </a:r>
            <a:endParaRPr lang="en-US" sz="2400" cap="none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104652"/>
            <a:ext cx="11317873" cy="302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Lewis acid–base theory focuses on transferring an electron pair and not a hydrogen atom.</a:t>
            </a:r>
          </a:p>
          <a:p>
            <a:pPr>
              <a:lnSpc>
                <a:spcPct val="80000"/>
              </a:lnSpc>
              <a:defRPr/>
            </a:pPr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Lewis acid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2200" b="1" dirty="0">
                <a:solidFill>
                  <a:schemeClr val="hlin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substance that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accepts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electron pair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Lewis base 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 substance that </a:t>
            </a:r>
            <a:r>
              <a:rPr lang="en-US" sz="2200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donates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200" b="1" dirty="0">
                <a:solidFill>
                  <a:srgbClr val="33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electron pair</a:t>
            </a:r>
            <a:r>
              <a:rPr lang="en-US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 new bond formed using an electron pair from the Lewis base is referred to as a</a:t>
            </a: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covalent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bond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200" dirty="0">
              <a:solidFill>
                <a:srgbClr val="00279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200" dirty="0">
              <a:solidFill>
                <a:srgbClr val="00279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15_Pg636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"/>
          <a:stretch/>
        </p:blipFill>
        <p:spPr>
          <a:xfrm>
            <a:off x="1797593" y="4839242"/>
            <a:ext cx="7499174" cy="21304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9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35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5.12 Lewis acids and 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30657"/>
            <a:ext cx="8837507" cy="9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SzPct val="91000"/>
              <a:defRPr/>
            </a:pPr>
            <a:r>
              <a:rPr lang="en-US" sz="2560" dirty="0">
                <a:ea typeface="Verdana" panose="020B0604030504040204" pitchFamily="34" charset="0"/>
                <a:cs typeface="Verdana" panose="020B0604030504040204" pitchFamily="34" charset="0"/>
              </a:rPr>
              <a:t>Formation of </a:t>
            </a:r>
            <a:r>
              <a:rPr lang="en-US" sz="256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hydronium ion</a:t>
            </a:r>
            <a:r>
              <a:rPr lang="en-US" sz="2560" b="1" dirty="0">
                <a:solidFill>
                  <a:schemeClr val="hlin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60" dirty="0">
                <a:ea typeface="Verdana" panose="020B0604030504040204" pitchFamily="34" charset="0"/>
                <a:cs typeface="Verdana" panose="020B0604030504040204" pitchFamily="34" charset="0"/>
              </a:rPr>
              <a:t>is also an excellent example.</a:t>
            </a:r>
          </a:p>
          <a:p>
            <a:pPr>
              <a:lnSpc>
                <a:spcPct val="80000"/>
              </a:lnSpc>
              <a:defRPr/>
            </a:pPr>
            <a:endParaRPr lang="en-US" sz="3413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999" y="5958776"/>
            <a:ext cx="1019467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771" indent="-365771" eaLnBrk="0" hangingPunct="0"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The electron pair of the new O—H bond originated on the Lewis base (water).</a:t>
            </a:r>
            <a:endParaRPr lang="en-US" sz="2200" dirty="0">
              <a:solidFill>
                <a:schemeClr val="hlin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-2164"/>
          <a:stretch/>
        </p:blipFill>
        <p:spPr bwMode="auto">
          <a:xfrm>
            <a:off x="1919580" y="3237186"/>
            <a:ext cx="6564679" cy="19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35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5.12 Lewis acids and 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3615" y="1494768"/>
            <a:ext cx="8859520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Lewis base donates a pair of electrons to the Lewis acid.</a:t>
            </a:r>
          </a:p>
          <a:p>
            <a:pPr eaLnBrk="1" hangingPunct="1"/>
            <a:endParaRPr 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Generally, this donation results in the formation of a covalent bond. </a:t>
            </a:r>
          </a:p>
          <a:p>
            <a:pPr lvl="1" eaLnBrk="1" hangingPunct="1">
              <a:buFontTx/>
              <a:buNone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lvl="1" eaLnBrk="1" hangingPunct="1">
              <a:buFontTx/>
              <a:buNone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200" b="1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N: + BF</a:t>
            </a:r>
            <a:r>
              <a:rPr lang="en-US" sz="2200" b="1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Symbol" pitchFamily="18" charset="2"/>
              </a:rPr>
              <a:t>→</a:t>
            </a:r>
            <a:r>
              <a:rPr lang="en-US" sz="22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   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H</a:t>
            </a:r>
            <a:r>
              <a:rPr lang="en-US" sz="2200" b="1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2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N─BF</a:t>
            </a:r>
            <a:r>
              <a:rPr lang="en-US" sz="2200" b="1" baseline="-250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</a:p>
          <a:p>
            <a:pPr algn="ctr" eaLnBrk="1" hangingPunct="1">
              <a:buFontTx/>
              <a:buNone/>
            </a:pPr>
            <a:endParaRPr lang="en-US" sz="22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  <a:sym typeface="Symbol" pitchFamily="18" charset="2"/>
            </a:endParaRPr>
          </a:p>
          <a:p>
            <a:pPr marL="365771" lvl="1" indent="-365771" eaLnBrk="1" hangingPunct="1">
              <a:buFontTx/>
              <a:buChar char="•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The product that forms is referred to as an adduct (H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N─BF</a:t>
            </a:r>
            <a:r>
              <a:rPr lang="en-US" sz="2200" baseline="-250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3</a:t>
            </a: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).</a:t>
            </a:r>
          </a:p>
        </p:txBody>
      </p:sp>
      <p:pic>
        <p:nvPicPr>
          <p:cNvPr id="9" name="Picture 7" descr="Pictur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684" y="4658529"/>
            <a:ext cx="5894524" cy="21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335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chemeClr val="accent2"/>
                </a:solidFill>
              </a:rPr>
              <a:t>5.12 Lewis acids and 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6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431" y="2608500"/>
            <a:ext cx="9429750" cy="171663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H.W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19, 24 P 148</a:t>
            </a:r>
            <a:br>
              <a:rPr lang="en-US" sz="3200" dirty="0" smtClean="0"/>
            </a:br>
            <a:r>
              <a:rPr lang="en-US" sz="3200" dirty="0" smtClean="0"/>
              <a:t>39 P 149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53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19" y="1181100"/>
            <a:ext cx="9872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) </a:t>
            </a:r>
            <a:r>
              <a:rPr lang="en-US" sz="2000" b="1" dirty="0"/>
              <a:t>Give the direction of the reaction, if K &gt;&gt; 1.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A) The forward reaction is favored.</a:t>
            </a:r>
          </a:p>
          <a:p>
            <a:r>
              <a:rPr lang="en-US" sz="2000" dirty="0"/>
              <a:t>B) The reverse reaction is favored.</a:t>
            </a:r>
          </a:p>
          <a:p>
            <a:r>
              <a:rPr lang="en-US" sz="2000" dirty="0"/>
              <a:t>C) Neither direction is favored.</a:t>
            </a:r>
          </a:p>
          <a:p>
            <a:r>
              <a:rPr lang="en-US" sz="2000" dirty="0"/>
              <a:t>D) If the temperature is raised, then the forward reaction is favored</a:t>
            </a:r>
            <a:r>
              <a:rPr lang="en-US" sz="2000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2)</a:t>
            </a:r>
            <a:r>
              <a:rPr lang="en-US" sz="2000" b="1" dirty="0"/>
              <a:t> </a:t>
            </a:r>
            <a:r>
              <a:rPr lang="en-US" sz="2000" b="1" dirty="0" smtClean="0"/>
              <a:t>Express </a:t>
            </a:r>
            <a:r>
              <a:rPr lang="en-US" sz="2000" b="1" dirty="0"/>
              <a:t>the equilibrium constant for the following reaction.</a:t>
            </a:r>
          </a:p>
          <a:p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4687" t="46667" r="45625" b="9629"/>
          <a:stretch/>
        </p:blipFill>
        <p:spPr>
          <a:xfrm>
            <a:off x="375918" y="3735645"/>
            <a:ext cx="5470088" cy="33882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4543" y="5023308"/>
            <a:ext cx="2101512" cy="736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3558" y="671454"/>
            <a:ext cx="281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Review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/>
          <p:cNvSpPr>
            <a:spLocks noGrp="1"/>
          </p:cNvSpPr>
          <p:nvPr>
            <p:ph sz="half" idx="1"/>
          </p:nvPr>
        </p:nvSpPr>
        <p:spPr>
          <a:xfrm>
            <a:off x="1705907" y="2104942"/>
            <a:ext cx="3496013" cy="426784"/>
          </a:xfrm>
        </p:spPr>
        <p:txBody>
          <a:bodyPr/>
          <a:lstStyle/>
          <a:p>
            <a:pPr marL="0" indent="0">
              <a:buNone/>
            </a:pPr>
            <a:r>
              <a:rPr lang="en-US" sz="2133" b="1" i="1" dirty="0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133" b="1" baseline="-25000" dirty="0"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 &gt; 1: Product favored</a:t>
            </a: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6567217" y="2104942"/>
            <a:ext cx="3731251" cy="4267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133" b="1" i="1" dirty="0" err="1"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US" sz="2133" b="1" baseline="-25000" dirty="0" err="1"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133" b="1" dirty="0">
                <a:ea typeface="Verdana" panose="020B0604030504040204" pitchFamily="34" charset="0"/>
                <a:cs typeface="Verdana" panose="020B0604030504040204" pitchFamily="34" charset="0"/>
              </a:rPr>
              <a:t> &lt; 1: Reactant favored</a:t>
            </a:r>
          </a:p>
        </p:txBody>
      </p:sp>
      <p:pic>
        <p:nvPicPr>
          <p:cNvPr id="2" name="Picture 1" descr="14_03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478822" y="2685887"/>
            <a:ext cx="4885048" cy="2944620"/>
          </a:xfrm>
          <a:prstGeom prst="rect">
            <a:avLst/>
          </a:prstGeom>
        </p:spPr>
      </p:pic>
      <p:pic>
        <p:nvPicPr>
          <p:cNvPr id="3" name="Picture 2" descr="14_04_Fig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"/>
          <a:stretch/>
        </p:blipFill>
        <p:spPr>
          <a:xfrm>
            <a:off x="5895203" y="2631078"/>
            <a:ext cx="5066445" cy="3044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621" y="5823685"/>
            <a:ext cx="428449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200" b="1" dirty="0"/>
              <a:t>PRODUCTS</a:t>
            </a:r>
            <a:r>
              <a:rPr lang="en-GB" altLang="en-US" sz="2200" dirty="0"/>
              <a:t> </a:t>
            </a:r>
            <a:r>
              <a:rPr lang="en-GB" altLang="en-US" sz="2200" dirty="0">
                <a:latin typeface="Arial" panose="020B0604020202020204" pitchFamily="34" charset="0"/>
              </a:rPr>
              <a:t>→ </a:t>
            </a:r>
            <a:r>
              <a:rPr lang="en-GB" altLang="en-US" sz="2200" dirty="0"/>
              <a:t>Larger product concentration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6395037" y="5823685"/>
            <a:ext cx="428449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200" b="1" dirty="0"/>
              <a:t>REACTANTS</a:t>
            </a:r>
            <a:r>
              <a:rPr lang="en-GB" altLang="en-US" sz="2200" dirty="0"/>
              <a:t> → Larger reactants concentration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1" name="صورة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6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340" y="1371831"/>
            <a:ext cx="262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CC3300"/>
                </a:solidFill>
              </a:rPr>
              <a:t>What K tells US???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19" y="1181100"/>
            <a:ext cx="836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3) </a:t>
            </a:r>
            <a:r>
              <a:rPr lang="en-US" b="1" dirty="0"/>
              <a:t>Express the equilibrium constant for the following reaction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8909" t="44497" r="47123" b="17126"/>
          <a:stretch/>
        </p:blipFill>
        <p:spPr>
          <a:xfrm>
            <a:off x="375920" y="1654627"/>
            <a:ext cx="6212114" cy="3947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920" y="5089236"/>
            <a:ext cx="1960880" cy="738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9753600" cy="793551"/>
          </a:xfrm>
          <a:prstGeom prst="rect">
            <a:avLst/>
          </a:prstGeom>
        </p:spPr>
        <p:txBody>
          <a:bodyPr vert="horz" lIns="487680" tIns="45720" rIns="91440" bIns="45720" rtlCol="0" anchor="t">
            <a:sp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3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ED6B06"/>
                </a:solidFill>
                <a:ea typeface="ヒラギノ角ゴ Pro W3" pitchFamily="127" charset="-128"/>
              </a:rPr>
              <a:t>Acid and Base Strength</a:t>
            </a:r>
            <a:endParaRPr lang="en-US" dirty="0">
              <a:solidFill>
                <a:srgbClr val="ED6B06"/>
              </a:solidFill>
              <a:ea typeface="ヒラギノ角ゴ Pro W3" pitchFamily="127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0" name="صورة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19" y="1181100"/>
            <a:ext cx="98720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4) 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Which is the definition of Arrhenius acid?</a:t>
            </a:r>
          </a:p>
          <a:p>
            <a:r>
              <a:rPr lang="en-US" sz="20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A) a substance that produces H+ ions in aqueous solution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B) a substance that produces OH- ions in aqueous solution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C) a substance that is a proton donor 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D) a substance that is a proton acceptor</a:t>
            </a:r>
          </a:p>
          <a:p>
            <a:endParaRPr lang="en-US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 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Which is the definition of Lewis base? A Lewis acid is </a:t>
            </a:r>
            <a:endParaRPr lang="en-US" sz="20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en-US" sz="2000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) an electron pair donor 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B) an electron pair acceptor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C) a proton donor 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D) proton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acceptor</a:t>
            </a:r>
          </a:p>
          <a:p>
            <a:endParaRPr 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Palatino Linotype" panose="02040502050505030304" pitchFamily="18" charset="0"/>
              </a:rPr>
              <a:t>6)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What is the pH of pure water at 40.0°C if the Kw at this temperature is 2.92 × 10-14?</a:t>
            </a:r>
          </a:p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A) 6.767</a:t>
            </a:r>
          </a:p>
          <a:p>
            <a:r>
              <a:rPr lang="en-US" sz="2000" dirty="0">
                <a:latin typeface="+mj-lt"/>
              </a:rPr>
              <a:t>B) 0.465</a:t>
            </a:r>
          </a:p>
          <a:p>
            <a:r>
              <a:rPr lang="en-US" sz="2000" dirty="0">
                <a:latin typeface="+mj-lt"/>
              </a:rPr>
              <a:t>C) 7.000</a:t>
            </a:r>
          </a:p>
          <a:p>
            <a:r>
              <a:rPr lang="en-US" sz="2000" dirty="0">
                <a:latin typeface="+mj-lt"/>
              </a:rPr>
              <a:t>D) 7.233</a:t>
            </a:r>
          </a:p>
          <a:p>
            <a:endParaRPr 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155862" y="1443051"/>
            <a:ext cx="6256089" cy="35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rgbClr val="C00000"/>
                </a:solidFill>
              </a:rPr>
              <a:t>Writing Equilibrium Constant Expressions:</a:t>
            </a:r>
          </a:p>
        </p:txBody>
      </p:sp>
      <p:sp>
        <p:nvSpPr>
          <p:cNvPr id="15" name="Rectangle 14"/>
          <p:cNvSpPr>
            <a:spLocks noGrp="1" noChangeArrowheads="1"/>
          </p:cNvSpPr>
          <p:nvPr/>
        </p:nvSpPr>
        <p:spPr bwMode="auto">
          <a:xfrm>
            <a:off x="85244" y="2167329"/>
            <a:ext cx="1066267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for the reaction: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                  </a:t>
            </a:r>
            <a:r>
              <a:rPr lang="en-US" altLang="en-US" sz="2400" dirty="0" err="1" smtClean="0"/>
              <a:t>aA</a:t>
            </a:r>
            <a:r>
              <a:rPr lang="en-US" altLang="en-US" sz="2400" baseline="-25000" dirty="0" smtClean="0"/>
              <a:t>(</a:t>
            </a:r>
            <a:r>
              <a:rPr lang="en-US" altLang="en-US" sz="2400" baseline="-25000" dirty="0" err="1" smtClean="0"/>
              <a:t>aq</a:t>
            </a:r>
            <a:r>
              <a:rPr lang="en-US" altLang="en-US" sz="2400" baseline="-25000" dirty="0" smtClean="0"/>
              <a:t>)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bB</a:t>
            </a:r>
            <a:r>
              <a:rPr lang="en-US" altLang="en-US" sz="2400" baseline="-25000" dirty="0" smtClean="0"/>
              <a:t>(</a:t>
            </a:r>
            <a:r>
              <a:rPr lang="en-US" altLang="en-US" sz="2400" baseline="-25000" dirty="0" err="1" smtClean="0"/>
              <a:t>aq</a:t>
            </a:r>
            <a:r>
              <a:rPr lang="en-US" altLang="en-US" sz="2400" baseline="-25000" dirty="0" smtClean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 </a:t>
            </a:r>
            <a:r>
              <a:rPr lang="en-US" altLang="en-US" sz="2400" dirty="0" err="1" smtClean="0">
                <a:sym typeface="Symbol" panose="05050102010706020507" pitchFamily="18" charset="2"/>
              </a:rPr>
              <a:t>cC</a:t>
            </a:r>
            <a:r>
              <a:rPr lang="en-US" altLang="en-US" sz="2400" baseline="-25000" dirty="0" smtClean="0"/>
              <a:t>(</a:t>
            </a:r>
            <a:r>
              <a:rPr lang="en-US" altLang="en-US" sz="2400" baseline="-25000" dirty="0" err="1" smtClean="0"/>
              <a:t>aq</a:t>
            </a:r>
            <a:r>
              <a:rPr lang="en-US" altLang="en-US" sz="2400" baseline="-25000" dirty="0" smtClean="0"/>
              <a:t>)</a:t>
            </a:r>
            <a:r>
              <a:rPr lang="en-US" altLang="en-US" sz="2400" dirty="0" smtClean="0">
                <a:sym typeface="Symbol" panose="05050102010706020507" pitchFamily="18" charset="2"/>
              </a:rPr>
              <a:t> + </a:t>
            </a:r>
            <a:r>
              <a:rPr lang="en-US" altLang="en-US" sz="2400" dirty="0" err="1" smtClean="0">
                <a:sym typeface="Symbol" panose="05050102010706020507" pitchFamily="18" charset="2"/>
              </a:rPr>
              <a:t>dD</a:t>
            </a:r>
            <a:r>
              <a:rPr lang="en-US" altLang="en-US" sz="2400" baseline="-25000" dirty="0" smtClean="0"/>
              <a:t>(</a:t>
            </a:r>
            <a:r>
              <a:rPr lang="en-US" altLang="en-US" sz="2400" baseline="-25000" dirty="0" err="1" smtClean="0"/>
              <a:t>aq</a:t>
            </a:r>
            <a:r>
              <a:rPr lang="en-US" altLang="en-US" sz="2400" baseline="-25000" dirty="0" smtClean="0"/>
              <a:t>)</a:t>
            </a:r>
            <a:r>
              <a:rPr lang="en-US" altLang="en-US" sz="2400" dirty="0" smtClean="0">
                <a:sym typeface="Symbol" panose="05050102010706020507" pitchFamily="18" charset="2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ym typeface="Symbol" panose="05050102010706020507" pitchFamily="18" charset="2"/>
              </a:rPr>
              <a:t>the equilibrium constant expression is: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0" y="3218479"/>
            <a:ext cx="2617928" cy="109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55862" y="4491051"/>
            <a:ext cx="110920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latin typeface="+mn-lt"/>
                <a:sym typeface="Symbol" panose="05050102010706020507" pitchFamily="18" charset="2"/>
              </a:rPr>
              <a:t>  so for the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reaction: </a:t>
            </a:r>
            <a:endParaRPr lang="en-US" altLang="en-US" dirty="0">
              <a:latin typeface="+mn-lt"/>
              <a:sym typeface="Symbol" panose="05050102010706020507" pitchFamily="18" charset="2"/>
            </a:endParaRPr>
          </a:p>
          <a:p>
            <a:pPr algn="ctr" eaLnBrk="1" hangingPunct="1"/>
            <a:r>
              <a:rPr lang="en-US" altLang="en-US" dirty="0">
                <a:latin typeface="+mn-lt"/>
                <a:sym typeface="Symbol" panose="05050102010706020507" pitchFamily="18" charset="2"/>
              </a:rPr>
              <a:t>    2 N</a:t>
            </a:r>
            <a:r>
              <a:rPr lang="en-US" altLang="en-US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O</a:t>
            </a:r>
            <a:r>
              <a:rPr lang="en-US" altLang="en-US" baseline="-25000" dirty="0">
                <a:latin typeface="+mn-lt"/>
                <a:sym typeface="Symbol" panose="05050102010706020507" pitchFamily="18" charset="2"/>
              </a:rPr>
              <a:t>5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 4 NO</a:t>
            </a:r>
            <a:r>
              <a:rPr lang="en-US" altLang="en-US" baseline="-25000" dirty="0">
                <a:latin typeface="+mn-lt"/>
                <a:sym typeface="Symbol" panose="05050102010706020507" pitchFamily="18" charset="2"/>
              </a:rPr>
              <a:t>2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 + O</a:t>
            </a:r>
            <a:r>
              <a:rPr lang="en-US" altLang="en-US" baseline="-25000" dirty="0">
                <a:latin typeface="+mn-lt"/>
                <a:sym typeface="Symbol" panose="05050102010706020507" pitchFamily="18" charset="2"/>
              </a:rPr>
              <a:t>2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the </a:t>
            </a:r>
          </a:p>
          <a:p>
            <a:pPr eaLnBrk="1" hangingPunct="1"/>
            <a:r>
              <a:rPr lang="en-US" altLang="en-US" dirty="0">
                <a:latin typeface="+mn-lt"/>
                <a:sym typeface="Symbol" panose="05050102010706020507" pitchFamily="18" charset="2"/>
              </a:rPr>
              <a:t>    equilibrium constant </a:t>
            </a:r>
            <a:r>
              <a:rPr lang="en-US" altLang="en-US" dirty="0" smtClean="0">
                <a:latin typeface="+mn-lt"/>
                <a:sym typeface="Symbol" panose="05050102010706020507" pitchFamily="18" charset="2"/>
              </a:rPr>
              <a:t>expression </a:t>
            </a:r>
            <a:r>
              <a:rPr lang="en-US" altLang="en-US" dirty="0">
                <a:latin typeface="+mn-lt"/>
                <a:sym typeface="Symbol" panose="05050102010706020507" pitchFamily="18" charset="2"/>
              </a:rPr>
              <a:t>is:</a:t>
            </a:r>
          </a:p>
          <a:p>
            <a:pPr eaLnBrk="1" hangingPunct="1"/>
            <a:endParaRPr lang="en-US" altLang="en-US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0" y="6060711"/>
            <a:ext cx="2740591" cy="10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5920" y="135781"/>
            <a:ext cx="9652000" cy="48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Aqueous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and acids-base equilibria </a:t>
            </a:r>
          </a:p>
        </p:txBody>
      </p:sp>
      <p:pic>
        <p:nvPicPr>
          <p:cNvPr id="17" name="صورة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-45719"/>
            <a:ext cx="999903" cy="1427356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E5F761F-C043-4CFB-8BA1-9E2E3ACF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38FE63A-1AFE-4BD5-AA83-C392326D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857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4A903D-F0DE-42AB-8681-F91405437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53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DC84B1F-418A-4454-83A6-D8146EBE5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3" y="1047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>
              <a:ea typeface="Majalla UI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155862" y="1443051"/>
            <a:ext cx="8508636" cy="4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C00000"/>
                </a:solidFill>
              </a:rPr>
              <a:t>Relationships between K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and </a:t>
            </a:r>
            <a:r>
              <a:rPr lang="en-US" altLang="en-US" sz="2400" b="1" dirty="0">
                <a:solidFill>
                  <a:srgbClr val="C00000"/>
                </a:solidFill>
              </a:rPr>
              <a:t>Chemical Equations</a:t>
            </a:r>
            <a:endParaRPr lang="en-US" alt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80091" y="2058859"/>
            <a:ext cx="10167880" cy="433841"/>
          </a:xfrm>
          <a:prstGeom prst="rect">
            <a:avLst/>
          </a:prstGeom>
        </p:spPr>
        <p:txBody>
          <a:bodyPr/>
          <a:lstStyle>
            <a:lvl1pPr marL="171450" indent="-171450" algn="l" defTabSz="857250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2975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171450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00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12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50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3750" indent="-214313" algn="l" defTabSz="85725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88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/>
              <a:t>1-when the reaction is written </a:t>
            </a:r>
            <a:r>
              <a:rPr lang="en-US" altLang="en-US" sz="2200" b="1" dirty="0" smtClean="0"/>
              <a:t>backwards (reverse), </a:t>
            </a:r>
            <a:r>
              <a:rPr lang="en-US" altLang="en-US" sz="2200" dirty="0" smtClean="0"/>
              <a:t>the equilibrium constant is </a:t>
            </a:r>
            <a:r>
              <a:rPr lang="en-US" altLang="en-US" sz="2200" b="1" dirty="0" smtClean="0"/>
              <a:t>inverted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55862" y="2816551"/>
            <a:ext cx="4967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for the </a:t>
            </a:r>
            <a:r>
              <a:rPr lang="en-US" altLang="en-US" sz="2200" dirty="0" smtClean="0">
                <a:latin typeface="+mn-lt"/>
              </a:rPr>
              <a:t>reaction:</a:t>
            </a:r>
          </a:p>
          <a:p>
            <a:pPr algn="ctr" eaLnBrk="1" hangingPunct="1"/>
            <a:r>
              <a:rPr lang="en-US" altLang="en-US" sz="2200" dirty="0" smtClean="0">
                <a:latin typeface="+mn-lt"/>
              </a:rPr>
              <a:t> A </a:t>
            </a:r>
            <a:r>
              <a:rPr lang="en-US" altLang="en-US" sz="2200" dirty="0">
                <a:latin typeface="+mn-lt"/>
              </a:rPr>
              <a:t>+ </a:t>
            </a:r>
            <a:r>
              <a:rPr lang="en-US" altLang="en-US" sz="2200" dirty="0" smtClean="0">
                <a:latin typeface="+mn-lt"/>
              </a:rPr>
              <a:t>2B </a:t>
            </a:r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 </a:t>
            </a:r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3C </a:t>
            </a:r>
          </a:p>
          <a:p>
            <a:pPr eaLnBrk="1" hangingPunct="1"/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the </a:t>
            </a:r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equilibrium constant expression is: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14093" y="2816551"/>
            <a:ext cx="463465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for the </a:t>
            </a:r>
            <a:r>
              <a:rPr lang="en-US" altLang="en-US" sz="2200" dirty="0" smtClean="0">
                <a:latin typeface="+mn-lt"/>
              </a:rPr>
              <a:t>reaction:</a:t>
            </a:r>
          </a:p>
          <a:p>
            <a:pPr algn="ctr" eaLnBrk="1" hangingPunct="1"/>
            <a:r>
              <a:rPr lang="en-US" altLang="en-US" sz="2200" dirty="0" smtClean="0">
                <a:latin typeface="+mn-lt"/>
              </a:rPr>
              <a:t> 3C </a:t>
            </a:r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 A </a:t>
            </a:r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+ </a:t>
            </a:r>
            <a:r>
              <a:rPr lang="en-US" altLang="en-US" sz="2200" dirty="0" smtClean="0">
                <a:latin typeface="+mn-lt"/>
                <a:sym typeface="Symbol" panose="05050102010706020507" pitchFamily="18" charset="2"/>
              </a:rPr>
              <a:t>2B</a:t>
            </a:r>
            <a:endParaRPr lang="en-US" altLang="en-US" sz="2200" dirty="0">
              <a:latin typeface="+mn-lt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200" dirty="0">
                <a:latin typeface="+mn-lt"/>
                <a:sym typeface="Symbol" panose="05050102010706020507" pitchFamily="18" charset="2"/>
              </a:rPr>
              <a:t>the equilibrium constant expression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4039" y="4628709"/>
                <a:ext cx="3077737" cy="807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𝑓𝑜𝑟𝑤𝑎𝑟𝑑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4628709"/>
                <a:ext cx="3077737" cy="8075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05161" y="4522648"/>
                <a:ext cx="4452515" cy="845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𝑟𝑒𝑣𝑒𝑟𝑠𝑒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𝑓𝑜𝑟𝑤𝑎𝑟𝑑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61" y="4522648"/>
                <a:ext cx="4452515" cy="845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911988" y="2816551"/>
            <a:ext cx="0" cy="261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">
            <a:extLst>
              <a:ext uri="{FF2B5EF4-FFF2-40B4-BE49-F238E27FC236}">
                <a16:creationId xmlns:a16="http://schemas.microsoft.com/office/drawing/2014/main" id="{AF824C30-57D8-4944-AC54-8EE6C2B0430A}"/>
              </a:ext>
            </a:extLst>
          </p:cNvPr>
          <p:cNvSpPr/>
          <p:nvPr/>
        </p:nvSpPr>
        <p:spPr>
          <a:xfrm>
            <a:off x="0" y="821665"/>
            <a:ext cx="5016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smtClean="0">
                <a:solidFill>
                  <a:schemeClr val="accent2"/>
                </a:solidFill>
              </a:rPr>
              <a:t>5.2. 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Equilibrium Constant (K) </a:t>
            </a:r>
            <a:r>
              <a:rPr lang="ar-SA" altLang="en-US" sz="2200" b="1" dirty="0" smtClean="0">
                <a:solidFill>
                  <a:schemeClr val="accent2"/>
                </a:solidFill>
              </a:rPr>
              <a:t>ثابت التوازن</a:t>
            </a:r>
            <a:r>
              <a:rPr lang="en-US" altLang="en-US" sz="2200" b="1" dirty="0" smtClean="0">
                <a:solidFill>
                  <a:schemeClr val="accent2"/>
                </a:solidFill>
              </a:rPr>
              <a:t> </a:t>
            </a:r>
            <a:endParaRPr lang="en-US" altLang="en-US" sz="22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96AB-83DF-4AF5-BF46-4A27F3A04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11699</TotalTime>
  <Words>4024</Words>
  <Application>Microsoft Office PowerPoint</Application>
  <PresentationFormat>Custom</PresentationFormat>
  <Paragraphs>842</Paragraphs>
  <Slides>71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Arial</vt:lpstr>
      <vt:lpstr>Calibri</vt:lpstr>
      <vt:lpstr>Cambria Math</vt:lpstr>
      <vt:lpstr>Comic Sans MS</vt:lpstr>
      <vt:lpstr>DFKai-SB</vt:lpstr>
      <vt:lpstr>Garamond</vt:lpstr>
      <vt:lpstr>Majalla UI</vt:lpstr>
      <vt:lpstr>Palatino Linotype</vt:lpstr>
      <vt:lpstr>Symbol</vt:lpstr>
      <vt:lpstr>Times</vt:lpstr>
      <vt:lpstr>Times New Roman</vt:lpstr>
      <vt:lpstr>Verdana</vt:lpstr>
      <vt:lpstr>Wingdings</vt:lpstr>
      <vt:lpstr>ヒラギノ角ゴ Pro W3</vt:lpstr>
      <vt:lpstr>Wood Type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5.1 P127:  writing equilibrium expressions:</vt:lpstr>
      <vt:lpstr>Example 5.1 P127:  writing equilibrium expressions:</vt:lpstr>
      <vt:lpstr>Example: Writing Equilibrium Expressions</vt:lpstr>
      <vt:lpstr>PowerPoint Presentation</vt:lpstr>
      <vt:lpstr>PowerPoint Presentation</vt:lpstr>
      <vt:lpstr>Example 5.2 p129 writing equilibrium expressions:</vt:lpstr>
      <vt:lpstr>Example 5.2 p129 writing equilibrium expressions: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Pressure Effects</vt:lpstr>
      <vt:lpstr>2- Pressure Effects</vt:lpstr>
      <vt:lpstr>3- Temperature Effects</vt:lpstr>
      <vt:lpstr>3- Temperature Effects</vt:lpstr>
      <vt:lpstr>H.W  7 P 147 17 P 148  </vt:lpstr>
      <vt:lpstr>PowerPoint Presentation</vt:lpstr>
      <vt:lpstr>Common Acids</vt:lpstr>
      <vt:lpstr>Common Bases</vt:lpstr>
      <vt:lpstr>1-arrhenius Definition: </vt:lpstr>
      <vt:lpstr>What Is a Hydronium Ion?</vt:lpstr>
      <vt:lpstr>2- Brønsted–lowry Definition</vt:lpstr>
      <vt:lpstr>PowerPoint Presentation</vt:lpstr>
      <vt:lpstr>PowerPoint Presentation</vt:lpstr>
      <vt:lpstr>Example 5.4 p137:  identify the brønsted-lowry acids and bases, and their conjugates, in the reaction</vt:lpstr>
      <vt:lpstr>Example 5.4 p137:  identify the brønsted-lowry acids and bases, and their conjugates, in the reaction</vt:lpstr>
      <vt:lpstr>Example 5.4 p137:  identify the brønsted-lowry acids and bases, and their conjugates, in the reaction</vt:lpstr>
      <vt:lpstr>Example 5.4 p137:  identify the brønsted-lowry acids and bases, and their conjugates, in the reaction</vt:lpstr>
      <vt:lpstr>Problem: Write the formulas for the conjugate acid for the following.</vt:lpstr>
      <vt:lpstr>Problem: write the formula for the conjugate base for each of the following.</vt:lpstr>
      <vt:lpstr>Problem: write the formula for the conjugate base for each of the following.</vt:lpstr>
      <vt:lpstr>Acid and Base Strength</vt:lpstr>
      <vt:lpstr>PowerPoint Presentation</vt:lpstr>
      <vt:lpstr>Acid and Base Strength</vt:lpstr>
      <vt:lpstr>PowerPoint Presentation</vt:lpstr>
      <vt:lpstr>Acid and Base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Lewis Acid And Bases: The Focus Is On The Electron Pair</vt:lpstr>
      <vt:lpstr>PowerPoint Presentation</vt:lpstr>
      <vt:lpstr>PowerPoint Presentation</vt:lpstr>
      <vt:lpstr>H.W   19, 24 P 148 39 P 149 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Ohoud Al-Qurashi</dc:creator>
  <cp:lastModifiedBy>Ohoud Al-Qurashi</cp:lastModifiedBy>
  <cp:revision>513</cp:revision>
  <dcterms:created xsi:type="dcterms:W3CDTF">2017-09-11T08:43:17Z</dcterms:created>
  <dcterms:modified xsi:type="dcterms:W3CDTF">2017-12-02T08:04:47Z</dcterms:modified>
</cp:coreProperties>
</file>