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9" r:id="rId2"/>
    <p:sldId id="260" r:id="rId3"/>
    <p:sldId id="268" r:id="rId4"/>
    <p:sldId id="261" r:id="rId5"/>
    <p:sldId id="262" r:id="rId6"/>
    <p:sldId id="263" r:id="rId7"/>
    <p:sldId id="264" r:id="rId8"/>
    <p:sldId id="265" r:id="rId9"/>
    <p:sldId id="272" r:id="rId10"/>
    <p:sldId id="267" r:id="rId11"/>
    <p:sldId id="274" r:id="rId12"/>
    <p:sldId id="273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C47EF6-0568-4E0A-932A-B0F817E4BC3C}" v="1" dt="2025-02-07T11:50:37.268"/>
  </p1510:revLst>
</p1510:revInfo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04" autoAdjust="0"/>
    <p:restoredTop sz="94660"/>
  </p:normalViewPr>
  <p:slideViewPr>
    <p:cSldViewPr snapToGrid="0">
      <p:cViewPr varScale="1">
        <p:scale>
          <a:sx n="59" d="100"/>
          <a:sy n="59" d="100"/>
        </p:scale>
        <p:origin x="207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1547336" y="911354"/>
            <a:ext cx="3922776" cy="75533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669" y="1586560"/>
            <a:ext cx="5804111" cy="6348316"/>
          </a:xfrm>
        </p:spPr>
        <p:txBody>
          <a:bodyPr anchor="ctr">
            <a:noAutofit/>
          </a:bodyPr>
          <a:lstStyle>
            <a:lvl1pPr algn="ctr">
              <a:defRPr sz="5625" spc="45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5963" y="8636619"/>
            <a:ext cx="4525523" cy="1072181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125" b="1" i="0" cap="all" spc="225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669" y="9209314"/>
            <a:ext cx="1310469" cy="503334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51437" y="9209314"/>
            <a:ext cx="2314575" cy="499483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00311" y="9209314"/>
            <a:ext cx="1310469" cy="499483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5563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9662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72683" y="552336"/>
            <a:ext cx="1328948" cy="8089472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1" y="552336"/>
            <a:ext cx="4357138" cy="8089472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770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838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1" y="0"/>
            <a:ext cx="1583234" cy="9906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4148" y="1551174"/>
            <a:ext cx="4605227" cy="5871128"/>
          </a:xfrm>
        </p:spPr>
        <p:txBody>
          <a:bodyPr anchor="b">
            <a:normAutofit/>
          </a:bodyPr>
          <a:lstStyle>
            <a:lvl1pPr>
              <a:defRPr sz="4725" spc="450" baseline="0"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149" y="7453019"/>
            <a:ext cx="3947337" cy="1373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125" b="1" i="0" cap="all" spc="225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20558" y="9209314"/>
            <a:ext cx="840345" cy="50333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69474" y="9209314"/>
            <a:ext cx="2314575" cy="49948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92619" y="9209314"/>
            <a:ext cx="836756" cy="49948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  <p:sp>
        <p:nvSpPr>
          <p:cNvPr id="16" name="Freeform 11"/>
          <p:cNvSpPr/>
          <p:nvPr/>
        </p:nvSpPr>
        <p:spPr bwMode="auto">
          <a:xfrm>
            <a:off x="491840" y="0"/>
            <a:ext cx="926009" cy="9906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1" y="0"/>
            <a:ext cx="1583234" cy="9906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863173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3302000"/>
            <a:ext cx="2695194" cy="522816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9385" y="3302000"/>
            <a:ext cx="2695194" cy="522816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84767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2" y="550336"/>
            <a:ext cx="5722144" cy="21573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374" y="3177250"/>
            <a:ext cx="2708910" cy="91365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350" b="1" cap="all" spc="113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6374" y="4202036"/>
            <a:ext cx="2708910" cy="432813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1549" y="3177250"/>
            <a:ext cx="2708910" cy="91365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350" b="1" cap="all" spc="113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1549" y="4202036"/>
            <a:ext cx="2708910" cy="432813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72632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00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71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4156770" y="0"/>
            <a:ext cx="2701231" cy="9906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060" y="660401"/>
            <a:ext cx="1739315" cy="172852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350" b="1" i="0" cap="all" spc="169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341" y="1329433"/>
            <a:ext cx="3464111" cy="720073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0060" y="2515263"/>
            <a:ext cx="1739315" cy="601490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900"/>
              </a:spcBef>
              <a:buNone/>
              <a:defRPr sz="1050" baseline="0">
                <a:solidFill>
                  <a:schemeClr val="bg2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0342" y="9209314"/>
            <a:ext cx="693762" cy="503334"/>
          </a:xfrm>
        </p:spPr>
        <p:txBody>
          <a:bodyPr/>
          <a:lstStyle/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83287" y="9209314"/>
            <a:ext cx="1958726" cy="499483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201195" y="9209314"/>
            <a:ext cx="693257" cy="499483"/>
          </a:xfrm>
        </p:spPr>
        <p:txBody>
          <a:bodyPr/>
          <a:lstStyle/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86782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9449" y="2"/>
            <a:ext cx="4137517" cy="9905999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4156770" y="0"/>
            <a:ext cx="2701231" cy="9906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060" y="660400"/>
            <a:ext cx="1739316" cy="1728523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350" b="1" i="0" spc="169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0060" y="2515263"/>
            <a:ext cx="1739316" cy="601490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900"/>
              </a:spcBef>
              <a:buNone/>
              <a:defRPr sz="1050" baseline="0">
                <a:solidFill>
                  <a:schemeClr val="bg2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0847" y="9209314"/>
            <a:ext cx="693257" cy="503334"/>
          </a:xfrm>
        </p:spPr>
        <p:txBody>
          <a:bodyPr/>
          <a:lstStyle/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83287" y="9209314"/>
            <a:ext cx="1958726" cy="499483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92115" y="9209314"/>
            <a:ext cx="710595" cy="499483"/>
          </a:xfrm>
        </p:spPr>
        <p:txBody>
          <a:bodyPr/>
          <a:lstStyle/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49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068" y="552334"/>
            <a:ext cx="5725307" cy="21553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4068" y="3302003"/>
            <a:ext cx="5725307" cy="5190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4069" y="9209314"/>
            <a:ext cx="1310469" cy="50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CE769B5-F697-4A05-B108-1514CF011619}" type="datetimeFigureOut">
              <a:rPr lang="ar-SA" smtClean="0"/>
              <a:t>09/08/46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209314"/>
            <a:ext cx="2314575" cy="499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4" y="9209314"/>
            <a:ext cx="1585912" cy="499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2260DB2-A996-467A-BB76-0D4BEB72FA99}" type="slidenum">
              <a:rPr lang="ar-SA" smtClean="0"/>
              <a:t>‹#›</a:t>
            </a:fld>
            <a:endParaRPr lang="ar-SA"/>
          </a:p>
        </p:txBody>
      </p:sp>
      <p:sp>
        <p:nvSpPr>
          <p:cNvPr id="12" name="Rectangle 11"/>
          <p:cNvSpPr/>
          <p:nvPr/>
        </p:nvSpPr>
        <p:spPr>
          <a:xfrm>
            <a:off x="6698551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6698551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509318" cy="9906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40376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1" eaLnBrk="1" latinLnBrk="0" hangingPunct="1">
        <a:lnSpc>
          <a:spcPct val="90000"/>
        </a:lnSpc>
        <a:spcBef>
          <a:spcPct val="0"/>
        </a:spcBef>
        <a:buNone/>
        <a:defRPr sz="3825" kern="1200" cap="all" spc="113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514350" rtl="1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r" defTabSz="514350" rtl="1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r" defTabSz="514350" rtl="1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r" defTabSz="514350" rtl="1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r" defTabSz="514350" rtl="1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r" defTabSz="514350" rtl="1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r" defTabSz="514350" rtl="1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r" defTabSz="514350" rtl="1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r" defTabSz="514350" rtl="1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7B389-137B-E830-449F-12084D11E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FAC56E5-D02B-7281-A37C-DD1DC7F63B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0533C005-44DE-5A34-94F2-94E936FB1B64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29A549BC-C507-7471-CFC2-CC1104F943A7}"/>
              </a:ext>
            </a:extLst>
          </p:cNvPr>
          <p:cNvSpPr txBox="1"/>
          <p:nvPr/>
        </p:nvSpPr>
        <p:spPr>
          <a:xfrm>
            <a:off x="762827" y="4427144"/>
            <a:ext cx="5332346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ملف إنجاز معلم/ة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للعام الدراسي ٢٠٢٥م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476F803-B436-0591-1674-12DBD8947D8B}"/>
              </a:ext>
            </a:extLst>
          </p:cNvPr>
          <p:cNvSpPr txBox="1"/>
          <p:nvPr/>
        </p:nvSpPr>
        <p:spPr>
          <a:xfrm>
            <a:off x="1070801" y="8426548"/>
            <a:ext cx="226524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DecoType Naskh" panose="02010400000000000000" pitchFamily="2" charset="-78"/>
              </a:rPr>
              <a:t>إعداد المساعد الإداري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DecoType Naskh" panose="02010400000000000000" pitchFamily="2" charset="-78"/>
              </a:rPr>
              <a:t>نورة  الخالدي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DecoType Naskh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685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4ECA2-BD24-57D7-F743-E848514B6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D54F2FC8-5522-47D8-C4CB-E3ED5D325BB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85EF6660-27D5-D3EB-F8E6-D50149015984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605FD32D-F462-783F-C124-AE4D86001F21}"/>
              </a:ext>
            </a:extLst>
          </p:cNvPr>
          <p:cNvSpPr txBox="1"/>
          <p:nvPr/>
        </p:nvSpPr>
        <p:spPr>
          <a:xfrm>
            <a:off x="706902" y="3880274"/>
            <a:ext cx="5702882" cy="4524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algn="r" rtl="0">
              <a:defRPr sz="5400">
                <a:solidFill>
                  <a:srgbClr val="FF0066"/>
                </a:solidFill>
              </a:defRPr>
            </a:pPr>
            <a:r>
              <a:rPr b="1" dirty="0" err="1">
                <a:solidFill>
                  <a:schemeClr val="accent1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التنمية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b="1" dirty="0" err="1">
                <a:solidFill>
                  <a:schemeClr val="accent1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المهنية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</a:p>
          <a:p>
            <a:pPr algn="ctr" rtl="0">
              <a:defRPr/>
            </a:pPr>
            <a:endParaRPr dirty="0">
              <a:latin typeface="W1 THAGHR 05 037"/>
              <a:ea typeface="W1 THAGHR 05 037"/>
              <a:cs typeface="W1 THAGHR 05 037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الدورات</a:t>
            </a: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، </a:t>
            </a: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خطابات</a:t>
            </a: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الشكر</a:t>
            </a: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والتقدير</a:t>
            </a: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دروع</a:t>
            </a: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تذكارية</a:t>
            </a: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endParaRPr lang="ar-SA" sz="3600" b="1" dirty="0">
              <a:solidFill>
                <a:schemeClr val="accent5">
                  <a:lumMod val="50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المشاركة</a:t>
            </a:r>
            <a:endParaRPr lang="ar-SA" sz="3600" b="1" dirty="0">
              <a:solidFill>
                <a:schemeClr val="accent5">
                  <a:lumMod val="50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في</a:t>
            </a: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الملتقيات</a:t>
            </a: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والمسابقا</a:t>
            </a:r>
            <a:r>
              <a:rPr lang="ar-SA"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</a:t>
            </a:r>
            <a:endParaRPr sz="3600" b="1" dirty="0">
              <a:solidFill>
                <a:schemeClr val="accent5">
                  <a:lumMod val="50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مواقع</a:t>
            </a:r>
            <a:r>
              <a:rPr sz="36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الانترنت</a:t>
            </a:r>
            <a:endParaRPr sz="3600" b="1" dirty="0">
              <a:solidFill>
                <a:schemeClr val="accent5">
                  <a:lumMod val="50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</p:txBody>
      </p:sp>
    </p:spTree>
    <p:extLst>
      <p:ext uri="{BB962C8B-B14F-4D97-AF65-F5344CB8AC3E}">
        <p14:creationId xmlns:p14="http://schemas.microsoft.com/office/powerpoint/2010/main" val="195360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BC723-6AFB-7D24-66F3-EFE336F27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77EEA7D-531B-63EE-4BB9-C1EA4F5E18E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DC96C652-FF26-9B06-EEF3-FA901015F224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6">
            <a:extLst>
              <a:ext uri="{FF2B5EF4-FFF2-40B4-BE49-F238E27FC236}">
                <a16:creationId xmlns:a16="http://schemas.microsoft.com/office/drawing/2014/main" id="{4F179B67-9627-9C07-BF9E-60ACF01CFB81}"/>
              </a:ext>
            </a:extLst>
          </p:cNvPr>
          <p:cNvSpPr txBox="1"/>
          <p:nvPr/>
        </p:nvSpPr>
        <p:spPr>
          <a:xfrm>
            <a:off x="2057004" y="3705095"/>
            <a:ext cx="3562022" cy="110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96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algn="r"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600" dirty="0" err="1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الدورات</a:t>
            </a:r>
            <a:r>
              <a:rPr sz="6600" dirty="0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994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8D20C-7336-B9A2-9797-F7131607D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466B8F81-D6B9-C822-DB85-E6521ADC6C3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9BD670EE-CC15-777E-AD3F-EAB7527532BF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3" name="مربع نص 8">
            <a:extLst>
              <a:ext uri="{FF2B5EF4-FFF2-40B4-BE49-F238E27FC236}">
                <a16:creationId xmlns:a16="http://schemas.microsoft.com/office/drawing/2014/main" id="{D0AD10E7-7B23-B2FE-BD59-AA1FFC3163C2}"/>
              </a:ext>
            </a:extLst>
          </p:cNvPr>
          <p:cNvSpPr txBox="1"/>
          <p:nvPr/>
        </p:nvSpPr>
        <p:spPr>
          <a:xfrm>
            <a:off x="2310672" y="3168382"/>
            <a:ext cx="4143406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800">
                <a:solidFill>
                  <a:srgbClr val="FF0066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algn="r"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3200" b="1" dirty="0" err="1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الدورات</a:t>
            </a:r>
            <a:r>
              <a:rPr sz="3200" b="1" dirty="0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3200" b="1" dirty="0" err="1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او</a:t>
            </a:r>
            <a:r>
              <a:rPr sz="3200" b="1" dirty="0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3200" b="1" dirty="0" err="1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البرامج</a:t>
            </a:r>
            <a:r>
              <a:rPr sz="3200" b="1" dirty="0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3200" b="1" dirty="0" err="1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التي</a:t>
            </a:r>
            <a:r>
              <a:rPr sz="3200" b="1" dirty="0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3200" b="1" dirty="0" err="1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حضرتها</a:t>
            </a:r>
            <a:r>
              <a:rPr sz="3200" b="1" dirty="0">
                <a:solidFill>
                  <a:schemeClr val="accent6">
                    <a:lumMod val="75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  <p:graphicFrame>
        <p:nvGraphicFramePr>
          <p:cNvPr id="6" name="جدول 7">
            <a:extLst>
              <a:ext uri="{FF2B5EF4-FFF2-40B4-BE49-F238E27FC236}">
                <a16:creationId xmlns:a16="http://schemas.microsoft.com/office/drawing/2014/main" id="{64DC166A-5630-FCEB-1DC1-9E4C53D78F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440890"/>
              </p:ext>
            </p:extLst>
          </p:nvPr>
        </p:nvGraphicFramePr>
        <p:xfrm>
          <a:off x="810475" y="3920478"/>
          <a:ext cx="5643603" cy="5095896"/>
        </p:xfrm>
        <a:graphic>
          <a:graphicData uri="http://schemas.openxmlformats.org/drawingml/2006/table">
            <a:tbl>
              <a:tblPr rtl="1" firstRow="1">
                <a:tableStyleId>{68D230F3-CF80-4859-8CE7-A43EE81993B5}</a:tableStyleId>
              </a:tblPr>
              <a:tblGrid>
                <a:gridCol w="2400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4658">
                <a:tc>
                  <a:txBody>
                    <a:bodyPr/>
                    <a:lstStyle/>
                    <a:p>
                      <a:pPr algn="ctr" rtl="0">
                        <a:defRPr sz="1800" b="0">
                          <a:solidFill>
                            <a:srgbClr val="002060"/>
                          </a:solidFill>
                        </a:defRPr>
                      </a:pPr>
                      <a:r>
                        <a:rPr lang="ar-SA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  <a:sym typeface="W1 THAGHR 05 037"/>
                        </a:rPr>
                        <a:t>ا</a:t>
                      </a:r>
                      <a:r>
                        <a:rPr sz="20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  <a:sym typeface="W1 THAGHR 05 037"/>
                        </a:rPr>
                        <a:t>سم</a:t>
                      </a:r>
                      <a:r>
                        <a:rPr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  <a:sym typeface="W1 THAGHR 05 037"/>
                        </a:rPr>
                        <a:t> </a:t>
                      </a:r>
                      <a:r>
                        <a:rPr sz="20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  <a:sym typeface="W1 THAGHR 05 037"/>
                        </a:rPr>
                        <a:t>الدورة</a:t>
                      </a:r>
                      <a:r>
                        <a:rPr lang="ar-SA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  <a:sym typeface="W1 THAGHR 05 037"/>
                        </a:rPr>
                        <a:t> أو</a:t>
                      </a:r>
                      <a:r>
                        <a:rPr sz="20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  <a:sym typeface="W1 THAGHR 05 037"/>
                        </a:rPr>
                        <a:t>البرنامج</a:t>
                      </a:r>
                      <a:endParaRPr sz="2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DecoType Naskh" panose="02010400000000000000" pitchFamily="2" charset="-78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 b="0">
                          <a:solidFill>
                            <a:srgbClr val="002060"/>
                          </a:solidFill>
                        </a:defRPr>
                      </a:pPr>
                      <a:r>
                        <a:rPr sz="20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  <a:sym typeface="W1 THAGHR 05 037"/>
                        </a:rPr>
                        <a:t>المكان</a:t>
                      </a:r>
                      <a:endParaRPr sz="2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DecoType Naskh" panose="02010400000000000000" pitchFamily="2" charset="-78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 b="0">
                          <a:solidFill>
                            <a:srgbClr val="002060"/>
                          </a:solidFill>
                        </a:defRPr>
                      </a:pPr>
                      <a:r>
                        <a:rPr sz="20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  <a:sym typeface="W1 THAGHR 05 037"/>
                        </a:rPr>
                        <a:t>التاريخ</a:t>
                      </a:r>
                      <a:endParaRPr sz="2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DecoType Naskh" panose="02010400000000000000" pitchFamily="2" charset="-78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4658"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942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E57D5-BABC-B2B3-9FF9-66C0FA280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5ED71180-47A4-B27E-93B6-ED319E02C94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3DD268AD-77CA-F303-802C-99AEE3E1562B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4EF15440-6B78-FCB8-C312-C56339555D9F}"/>
              </a:ext>
            </a:extLst>
          </p:cNvPr>
          <p:cNvSpPr txBox="1"/>
          <p:nvPr/>
        </p:nvSpPr>
        <p:spPr>
          <a:xfrm>
            <a:off x="1444842" y="4102284"/>
            <a:ext cx="4786346" cy="2862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72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algn="r"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خطابات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الشكر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algn="r"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و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algn="r"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الدروع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lang="ar-SA"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التذكارية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680833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70BE0-680C-1A6E-64B4-82C52FFAF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C237701-4201-B632-CC42-FFA9937C0B1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992016DE-596A-F6E2-6122-4ECC87B7892B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352AF1E3-49C9-FF9D-2F46-EFF6D2E4012D}"/>
              </a:ext>
            </a:extLst>
          </p:cNvPr>
          <p:cNvSpPr txBox="1"/>
          <p:nvPr/>
        </p:nvSpPr>
        <p:spPr>
          <a:xfrm>
            <a:off x="1123382" y="3827547"/>
            <a:ext cx="5429265" cy="2862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72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المشاركة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في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الملتقيات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والمسابقات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4665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2E6CC-F880-A115-88B4-4D8E599EB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8A37FED2-0A98-EE80-9E62-265EF2BB010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2CEA40DF-C195-CBDB-1D54-C0A97ED02CB6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38408BE6-FB9C-12A6-538A-AD0AA681422F}"/>
              </a:ext>
            </a:extLst>
          </p:cNvPr>
          <p:cNvSpPr txBox="1"/>
          <p:nvPr/>
        </p:nvSpPr>
        <p:spPr>
          <a:xfrm>
            <a:off x="1730593" y="3602248"/>
            <a:ext cx="4214843" cy="2862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72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المشاركة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في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مواقع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الانترنت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2820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687F8-9788-B7A0-7B20-D91D8B9D0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6ADDC33-926D-9A39-7908-1BF81F033B7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11618A74-DAC8-C16D-2AC9-F98562D255BE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A372A633-945B-5C31-C4FA-62258E7451E4}"/>
              </a:ext>
            </a:extLst>
          </p:cNvPr>
          <p:cNvSpPr txBox="1"/>
          <p:nvPr/>
        </p:nvSpPr>
        <p:spPr>
          <a:xfrm>
            <a:off x="1460575" y="3186870"/>
            <a:ext cx="4754880" cy="58785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algn="ctr" rtl="0">
              <a:defRPr sz="4400">
                <a:solidFill>
                  <a:srgbClr val="FF0066"/>
                </a:solidFill>
              </a:defRPr>
            </a:pPr>
            <a:r>
              <a:rPr sz="44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جوانب</a:t>
            </a:r>
            <a:r>
              <a:rPr sz="44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4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التميز</a:t>
            </a:r>
            <a:endParaRPr lang="ar-SA" sz="4400" b="1" u="sng" dirty="0">
              <a:solidFill>
                <a:schemeClr val="accent6">
                  <a:lumMod val="50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4400">
                <a:solidFill>
                  <a:srgbClr val="FF0066"/>
                </a:solidFill>
              </a:defRPr>
            </a:pPr>
            <a:r>
              <a:rPr sz="4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</a:p>
          <a:p>
            <a:pPr algn="ctr" rtl="0">
              <a:defRPr sz="2800">
                <a:solidFill>
                  <a:srgbClr val="002060"/>
                </a:solidFill>
              </a:defRPr>
            </a:pP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العروض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التقدمية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endParaRPr lang="ar-SA" sz="3600" b="1" dirty="0">
              <a:solidFill>
                <a:schemeClr val="accent6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2800">
                <a:solidFill>
                  <a:srgbClr val="002060"/>
                </a:solidFill>
              </a:defRPr>
            </a:pP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الوسائل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الإبداعية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endParaRPr lang="ar-SA" sz="3600" b="1" dirty="0">
              <a:solidFill>
                <a:schemeClr val="accent6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2800">
                <a:solidFill>
                  <a:srgbClr val="002060"/>
                </a:solidFill>
              </a:defRPr>
            </a:pP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النشرات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التربوية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endParaRPr lang="ar-SA" sz="3600" b="1" dirty="0">
              <a:solidFill>
                <a:schemeClr val="accent6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2800">
                <a:solidFill>
                  <a:srgbClr val="002060"/>
                </a:solidFill>
              </a:defRPr>
            </a:pP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ورش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تدريبية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endParaRPr lang="ar-SA" sz="3600" b="1" dirty="0">
              <a:solidFill>
                <a:schemeClr val="accent6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2800">
                <a:solidFill>
                  <a:srgbClr val="002060"/>
                </a:solidFill>
              </a:defRPr>
            </a:pP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دروس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تطبيقية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endParaRPr lang="ar-SA" sz="3600" b="1" dirty="0">
              <a:solidFill>
                <a:schemeClr val="accent6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2800">
                <a:solidFill>
                  <a:srgbClr val="002060"/>
                </a:solidFill>
              </a:defRPr>
            </a:pP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بيئة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محفزة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endParaRPr lang="ar-SA" sz="3600" b="1" dirty="0">
              <a:solidFill>
                <a:schemeClr val="accent6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2800">
                <a:solidFill>
                  <a:srgbClr val="002060"/>
                </a:solidFill>
              </a:defRPr>
            </a:pP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مشاركاتي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endParaRPr lang="ar-SA" sz="3600" b="1" dirty="0">
              <a:solidFill>
                <a:schemeClr val="accent6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2800">
                <a:solidFill>
                  <a:srgbClr val="002060"/>
                </a:solidFill>
              </a:defRPr>
            </a:pP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36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تصاميمي</a:t>
            </a:r>
            <a:r>
              <a:rPr sz="36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4801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9D3E6-EB21-38BB-5562-70922E51C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55553D4-BC55-11C4-4A44-258D9688E94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161D052C-FE03-E0E5-9F1B-0C037A045D25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287905D5-A202-A863-D2F3-3F5DA3550012}"/>
              </a:ext>
            </a:extLst>
          </p:cNvPr>
          <p:cNvSpPr txBox="1"/>
          <p:nvPr/>
        </p:nvSpPr>
        <p:spPr>
          <a:xfrm>
            <a:off x="1159089" y="3920478"/>
            <a:ext cx="5357852" cy="2123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sz="9600">
                <a:solidFill>
                  <a:srgbClr val="7030A0"/>
                </a:solidFill>
              </a:defRPr>
            </a:pPr>
            <a:r>
              <a:rPr sz="6600" b="1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العروض</a:t>
            </a:r>
            <a:endParaRPr lang="ar-SA" sz="6600" b="1" dirty="0">
              <a:solidFill>
                <a:schemeClr val="accent6">
                  <a:lumMod val="50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9600">
                <a:solidFill>
                  <a:srgbClr val="7030A0"/>
                </a:solidFill>
              </a:defRPr>
            </a:pPr>
            <a:r>
              <a:rPr sz="6600" b="1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6600" b="1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التقديمية</a:t>
            </a:r>
            <a:r>
              <a:rPr sz="66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8765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FFD1A-F128-6D1C-039B-680B5E88D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74AF5EEE-150C-2112-A6F3-4C0D4B102AF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0BF111F3-B003-AE0F-C67D-1BA9EB1D045E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107BCC9C-5951-7A13-0784-56B3862FD66D}"/>
              </a:ext>
            </a:extLst>
          </p:cNvPr>
          <p:cNvSpPr txBox="1"/>
          <p:nvPr/>
        </p:nvSpPr>
        <p:spPr>
          <a:xfrm>
            <a:off x="1052223" y="3920478"/>
            <a:ext cx="5357852" cy="2123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9600">
                <a:solidFill>
                  <a:srgbClr val="00B0F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6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الوسائل</a:t>
            </a:r>
            <a:endParaRPr lang="ar-SA" sz="66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6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6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الإبداعية</a:t>
            </a:r>
            <a:r>
              <a:rPr sz="66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1146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BC16C-CD13-0FD9-6068-487D6C4FC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8B0C6BEA-91B9-7597-BD0B-1FEE1B73A2A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E71043F7-12E0-800B-3D16-27E81DC5AB82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5">
            <a:extLst>
              <a:ext uri="{FF2B5EF4-FFF2-40B4-BE49-F238E27FC236}">
                <a16:creationId xmlns:a16="http://schemas.microsoft.com/office/drawing/2014/main" id="{7BD9E62D-E101-BEBA-CBC2-B7C012CCA502}"/>
              </a:ext>
            </a:extLst>
          </p:cNvPr>
          <p:cNvSpPr txBox="1"/>
          <p:nvPr/>
        </p:nvSpPr>
        <p:spPr>
          <a:xfrm>
            <a:off x="1159089" y="3983504"/>
            <a:ext cx="5357852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9600">
                <a:solidFill>
                  <a:srgbClr val="FF0066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النشرات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التربوية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6999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AA64B-5786-6800-59DA-A60A97D28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BCB52F8-74F4-6E54-57AD-5AFD6A7AD44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A60CF120-D2B5-682E-42EE-527E51D4FA99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EE152666-E847-13DD-051F-027A267827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656897"/>
              </p:ext>
            </p:extLst>
          </p:nvPr>
        </p:nvGraphicFramePr>
        <p:xfrm>
          <a:off x="1186729" y="2942524"/>
          <a:ext cx="2242271" cy="335280"/>
        </p:xfrm>
        <a:graphic>
          <a:graphicData uri="http://schemas.openxmlformats.org/drawingml/2006/table">
            <a:tbl>
              <a:tblPr rtl="1" firstRow="1" bandRow="1">
                <a:tableStyleId>{C083E6E3-FA7D-4D7B-A595-EF9225AFEA82}</a:tableStyleId>
              </a:tblPr>
              <a:tblGrid>
                <a:gridCol w="2242271">
                  <a:extLst>
                    <a:ext uri="{9D8B030D-6E8A-4147-A177-3AD203B41FA5}">
                      <a16:colId xmlns:a16="http://schemas.microsoft.com/office/drawing/2014/main" val="3440219286"/>
                    </a:ext>
                  </a:extLst>
                </a:gridCol>
              </a:tblGrid>
              <a:tr h="32546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التقويم الدراسي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684324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76A9167E-F030-0853-6433-9A9AFF1F50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723687"/>
              </p:ext>
            </p:extLst>
          </p:nvPr>
        </p:nvGraphicFramePr>
        <p:xfrm>
          <a:off x="1042396" y="3364700"/>
          <a:ext cx="2530936" cy="335280"/>
        </p:xfrm>
        <a:graphic>
          <a:graphicData uri="http://schemas.openxmlformats.org/drawingml/2006/table">
            <a:tbl>
              <a:tblPr rtl="1" firstRow="1" bandRow="1">
                <a:tableStyleId>{C083E6E3-FA7D-4D7B-A595-EF9225AFEA82}</a:tableStyleId>
              </a:tblPr>
              <a:tblGrid>
                <a:gridCol w="2530936">
                  <a:extLst>
                    <a:ext uri="{9D8B030D-6E8A-4147-A177-3AD203B41FA5}">
                      <a16:colId xmlns:a16="http://schemas.microsoft.com/office/drawing/2014/main" val="3440219286"/>
                    </a:ext>
                  </a:extLst>
                </a:gridCol>
              </a:tblGrid>
              <a:tr h="276156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الفصل الدراسي ....... للعام ......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684324"/>
                  </a:ext>
                </a:extLst>
              </a:tr>
            </a:tbl>
          </a:graphicData>
        </a:graphic>
      </p:graphicFrame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E6EC1D03-E401-6BB0-C067-1588E2204B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452857"/>
              </p:ext>
            </p:extLst>
          </p:nvPr>
        </p:nvGraphicFramePr>
        <p:xfrm>
          <a:off x="4611756" y="4074841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الأول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3E7F6B05-4524-34E8-4F88-BD6A3CB294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235690"/>
              </p:ext>
            </p:extLst>
          </p:nvPr>
        </p:nvGraphicFramePr>
        <p:xfrm>
          <a:off x="2564244" y="4074841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الثاني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FF5CAF71-D024-02F4-5190-28BC72F1E3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457095"/>
              </p:ext>
            </p:extLst>
          </p:nvPr>
        </p:nvGraphicFramePr>
        <p:xfrm>
          <a:off x="516732" y="4070663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الثالث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  <p:graphicFrame>
        <p:nvGraphicFramePr>
          <p:cNvPr id="14" name="جدول 13">
            <a:extLst>
              <a:ext uri="{FF2B5EF4-FFF2-40B4-BE49-F238E27FC236}">
                <a16:creationId xmlns:a16="http://schemas.microsoft.com/office/drawing/2014/main" id="{69B69592-D9F3-79D0-58B3-F7B67CFB5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128055"/>
              </p:ext>
            </p:extLst>
          </p:nvPr>
        </p:nvGraphicFramePr>
        <p:xfrm>
          <a:off x="516732" y="6274499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السادس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  <p:graphicFrame>
        <p:nvGraphicFramePr>
          <p:cNvPr id="15" name="جدول 14">
            <a:extLst>
              <a:ext uri="{FF2B5EF4-FFF2-40B4-BE49-F238E27FC236}">
                <a16:creationId xmlns:a16="http://schemas.microsoft.com/office/drawing/2014/main" id="{D55C618D-08F2-5A4C-85E9-F775318FA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452662"/>
              </p:ext>
            </p:extLst>
          </p:nvPr>
        </p:nvGraphicFramePr>
        <p:xfrm>
          <a:off x="2564243" y="6274498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الخامس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  <p:graphicFrame>
        <p:nvGraphicFramePr>
          <p:cNvPr id="16" name="جدول 15">
            <a:extLst>
              <a:ext uri="{FF2B5EF4-FFF2-40B4-BE49-F238E27FC236}">
                <a16:creationId xmlns:a16="http://schemas.microsoft.com/office/drawing/2014/main" id="{1E7CF3B9-6310-E5FA-BFB1-2B758D4EA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004650"/>
              </p:ext>
            </p:extLst>
          </p:nvPr>
        </p:nvGraphicFramePr>
        <p:xfrm>
          <a:off x="4611756" y="6274498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الرابع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3624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90E06-0B9F-1A54-E470-366DB907C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5784627-11C0-243F-5006-B60229EBEE9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EA6531F7-8DB0-35AD-6A5D-2C7BD4A62D83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5">
            <a:extLst>
              <a:ext uri="{FF2B5EF4-FFF2-40B4-BE49-F238E27FC236}">
                <a16:creationId xmlns:a16="http://schemas.microsoft.com/office/drawing/2014/main" id="{2303D069-7442-66F2-C12B-5815BE10FD49}"/>
              </a:ext>
            </a:extLst>
          </p:cNvPr>
          <p:cNvSpPr txBox="1"/>
          <p:nvPr/>
        </p:nvSpPr>
        <p:spPr>
          <a:xfrm>
            <a:off x="1159089" y="3983504"/>
            <a:ext cx="5357852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9600">
                <a:solidFill>
                  <a:srgbClr val="00B05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ورش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تدريبية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6975502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7C13D-C068-83B1-A604-EBC3F3CFF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4D359D-0AD7-33AD-FF86-93CC7354321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FADB5FA7-AECA-066A-0987-469CD5AE5D7D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3" name="مربع نص 5">
            <a:extLst>
              <a:ext uri="{FF2B5EF4-FFF2-40B4-BE49-F238E27FC236}">
                <a16:creationId xmlns:a16="http://schemas.microsoft.com/office/drawing/2014/main" id="{DDC6ECF8-9B23-847D-5F6A-3BA54F1C41DE}"/>
              </a:ext>
            </a:extLst>
          </p:cNvPr>
          <p:cNvSpPr txBox="1"/>
          <p:nvPr/>
        </p:nvSpPr>
        <p:spPr>
          <a:xfrm>
            <a:off x="1159089" y="3983504"/>
            <a:ext cx="5357852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9600">
                <a:solidFill>
                  <a:srgbClr val="0070C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دروس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تطبيقية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69127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0F2FF-E7F9-4000-85D7-A338C0B9F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43D7AC9-B675-BB86-A31C-D1EF7C2CC55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911ECE8C-005F-4A9F-D9A3-6A5B85A20747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5">
            <a:extLst>
              <a:ext uri="{FF2B5EF4-FFF2-40B4-BE49-F238E27FC236}">
                <a16:creationId xmlns:a16="http://schemas.microsoft.com/office/drawing/2014/main" id="{7D1B4D60-E1AF-78E6-72A2-7A67D95E04DB}"/>
              </a:ext>
            </a:extLst>
          </p:cNvPr>
          <p:cNvSpPr txBox="1"/>
          <p:nvPr/>
        </p:nvSpPr>
        <p:spPr>
          <a:xfrm>
            <a:off x="1159089" y="4478070"/>
            <a:ext cx="5357852" cy="110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9600">
                <a:solidFill>
                  <a:srgbClr val="FF0066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6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بيئة</a:t>
            </a:r>
            <a:r>
              <a:rPr sz="66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6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محفزة</a:t>
            </a:r>
            <a:r>
              <a:rPr sz="66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6016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37C68-15AA-82AF-66CC-01D47D5AA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9E74188F-10AF-7D65-3D91-6648D58CD87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05EF9222-AE7C-5E8B-FCA6-A8DC099D8777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5">
            <a:extLst>
              <a:ext uri="{FF2B5EF4-FFF2-40B4-BE49-F238E27FC236}">
                <a16:creationId xmlns:a16="http://schemas.microsoft.com/office/drawing/2014/main" id="{5911C43F-FFA0-65DC-AE7C-E93DB9BD23F4}"/>
              </a:ext>
            </a:extLst>
          </p:cNvPr>
          <p:cNvSpPr txBox="1"/>
          <p:nvPr/>
        </p:nvSpPr>
        <p:spPr>
          <a:xfrm>
            <a:off x="1159089" y="3754501"/>
            <a:ext cx="5357852" cy="1015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9600">
                <a:solidFill>
                  <a:srgbClr val="7030A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مشاريعي</a:t>
            </a:r>
            <a:endParaRPr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</p:txBody>
      </p:sp>
    </p:spTree>
    <p:extLst>
      <p:ext uri="{BB962C8B-B14F-4D97-AF65-F5344CB8AC3E}">
        <p14:creationId xmlns:p14="http://schemas.microsoft.com/office/powerpoint/2010/main" val="40042674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AD78E-180F-7A72-6D93-B61FEA487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84B2AF1-A468-2B98-8C13-3C54599C1B7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79A56FA6-EC9F-2E2D-9621-2DA7ECE59751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5">
            <a:extLst>
              <a:ext uri="{FF2B5EF4-FFF2-40B4-BE49-F238E27FC236}">
                <a16:creationId xmlns:a16="http://schemas.microsoft.com/office/drawing/2014/main" id="{C021577B-E499-7957-8BA2-10B7C96C7938}"/>
              </a:ext>
            </a:extLst>
          </p:cNvPr>
          <p:cNvSpPr txBox="1"/>
          <p:nvPr/>
        </p:nvSpPr>
        <p:spPr>
          <a:xfrm>
            <a:off x="1159089" y="3920478"/>
            <a:ext cx="5357852" cy="1015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9600">
                <a:solidFill>
                  <a:srgbClr val="00B0F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مشاركاتي</a:t>
            </a:r>
            <a:endParaRPr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</p:txBody>
      </p:sp>
    </p:spTree>
    <p:extLst>
      <p:ext uri="{BB962C8B-B14F-4D97-AF65-F5344CB8AC3E}">
        <p14:creationId xmlns:p14="http://schemas.microsoft.com/office/powerpoint/2010/main" val="3096432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740D9-3EA8-99DB-45C8-103A6EB3B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577C951-C381-C694-9CA7-B7CC93DD99A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2A1348A6-1E3D-15EF-69E9-9DFEA641765D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5">
            <a:extLst>
              <a:ext uri="{FF2B5EF4-FFF2-40B4-BE49-F238E27FC236}">
                <a16:creationId xmlns:a16="http://schemas.microsoft.com/office/drawing/2014/main" id="{F69D96CE-1F78-7231-24C7-D7BB143CB7F8}"/>
              </a:ext>
            </a:extLst>
          </p:cNvPr>
          <p:cNvSpPr txBox="1"/>
          <p:nvPr/>
        </p:nvSpPr>
        <p:spPr>
          <a:xfrm>
            <a:off x="1159089" y="3798680"/>
            <a:ext cx="5357852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96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تكريم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من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داخل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المدرسة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9174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8DB69-4CC8-9EDE-6EE1-42E4C512C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2C05D96-9DA6-1932-6467-7995164D784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105F03D1-5541-5FC1-D090-F7CBB6B70444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5">
            <a:extLst>
              <a:ext uri="{FF2B5EF4-FFF2-40B4-BE49-F238E27FC236}">
                <a16:creationId xmlns:a16="http://schemas.microsoft.com/office/drawing/2014/main" id="{BFD38365-1CC6-8B0E-15B1-0AC2EED77614}"/>
              </a:ext>
            </a:extLst>
          </p:cNvPr>
          <p:cNvSpPr txBox="1"/>
          <p:nvPr/>
        </p:nvSpPr>
        <p:spPr>
          <a:xfrm>
            <a:off x="1159089" y="3774984"/>
            <a:ext cx="5357852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96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تكريم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من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خارج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المدرسة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65658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31E1D-BA58-D280-5150-0D4A42E16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BE52CC58-F499-213B-4F3D-95715C05E3A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4ED96274-319B-4713-9A24-E9FB70076B02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3" name="مربع نص 4">
            <a:extLst>
              <a:ext uri="{FF2B5EF4-FFF2-40B4-BE49-F238E27FC236}">
                <a16:creationId xmlns:a16="http://schemas.microsoft.com/office/drawing/2014/main" id="{2FCB6DC4-146F-E5F7-DFD6-B83651D7E7FC}"/>
              </a:ext>
            </a:extLst>
          </p:cNvPr>
          <p:cNvSpPr txBox="1"/>
          <p:nvPr/>
        </p:nvSpPr>
        <p:spPr>
          <a:xfrm>
            <a:off x="1266246" y="3847702"/>
            <a:ext cx="5143538" cy="3046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sz="5400">
                <a:solidFill>
                  <a:srgbClr val="FF0066"/>
                </a:solidFill>
              </a:defRPr>
            </a:pPr>
            <a:r>
              <a:rPr b="1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تقويم</a:t>
            </a:r>
            <a:r>
              <a:rPr b="1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b="1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الطالب</a:t>
            </a:r>
            <a:endParaRPr b="1" dirty="0">
              <a:solidFill>
                <a:schemeClr val="accent6">
                  <a:lumMod val="50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/>
            </a:pPr>
            <a:endParaRPr dirty="0">
              <a:latin typeface="W1 THAGHR 05 037"/>
              <a:ea typeface="W1 THAGHR 05 037"/>
              <a:cs typeface="W1 THAGHR 05 037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البرامج</a:t>
            </a:r>
            <a:r>
              <a:rPr sz="40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الاثرائية</a:t>
            </a:r>
            <a:r>
              <a:rPr sz="40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للطالبات</a:t>
            </a:r>
            <a:r>
              <a:rPr sz="40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المتفوقات</a:t>
            </a:r>
            <a:endParaRPr sz="4000" b="1" dirty="0">
              <a:solidFill>
                <a:schemeClr val="accent5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البرامج</a:t>
            </a:r>
            <a:r>
              <a:rPr sz="40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العلاجية</a:t>
            </a:r>
            <a:r>
              <a:rPr sz="40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للطالبات</a:t>
            </a:r>
            <a:r>
              <a:rPr sz="40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المتعثرات</a:t>
            </a:r>
            <a:endParaRPr sz="4000" b="1" dirty="0">
              <a:solidFill>
                <a:schemeClr val="accent5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أساليب</a:t>
            </a:r>
            <a:r>
              <a:rPr sz="40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تعزيز</a:t>
            </a:r>
            <a:r>
              <a:rPr sz="40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0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الطالبات</a:t>
            </a:r>
            <a:endParaRPr sz="4000" b="1" dirty="0">
              <a:solidFill>
                <a:schemeClr val="accent5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</p:txBody>
      </p:sp>
    </p:spTree>
    <p:extLst>
      <p:ext uri="{BB962C8B-B14F-4D97-AF65-F5344CB8AC3E}">
        <p14:creationId xmlns:p14="http://schemas.microsoft.com/office/powerpoint/2010/main" val="40411503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32564-A60B-62FC-419D-E683D1753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B5BC13F-D9FF-C41F-5588-5F55103B1E1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76990274-6CA1-EF1F-1F50-465CCFA8116A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A096C94C-5E3A-D090-2B47-77281F4FEC39}"/>
              </a:ext>
            </a:extLst>
          </p:cNvPr>
          <p:cNvSpPr txBox="1"/>
          <p:nvPr/>
        </p:nvSpPr>
        <p:spPr>
          <a:xfrm>
            <a:off x="1373403" y="3983504"/>
            <a:ext cx="4929223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72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البرامج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الاثرائية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للمتفوقات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67678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AE64D-2D8D-B0BA-54A7-DB151C735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55D48B9-DCD9-6B93-CCBC-C5042A46525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819C2893-39FC-308C-2073-9E6B159EBFB1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00005B7A-8D44-7A88-92A8-2E4BF0B841AB}"/>
              </a:ext>
            </a:extLst>
          </p:cNvPr>
          <p:cNvSpPr txBox="1"/>
          <p:nvPr/>
        </p:nvSpPr>
        <p:spPr>
          <a:xfrm>
            <a:off x="1373403" y="3920478"/>
            <a:ext cx="4929223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72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البرامج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العلاجية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للضعيفات</a:t>
            </a:r>
            <a:endParaRPr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</p:txBody>
      </p:sp>
    </p:spTree>
    <p:extLst>
      <p:ext uri="{BB962C8B-B14F-4D97-AF65-F5344CB8AC3E}">
        <p14:creationId xmlns:p14="http://schemas.microsoft.com/office/powerpoint/2010/main" val="2752818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A9DF6-2268-40F9-4741-78AB6C18B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8E153C45-D952-489C-0134-E1F76E10DDF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5050344F-C0AA-D753-F0B2-433888B5EC65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322B5A9D-47EC-E5A1-709B-5B83051A4BE0}"/>
              </a:ext>
            </a:extLst>
          </p:cNvPr>
          <p:cNvGraphicFramePr>
            <a:graphicFrameLocks noGrp="1"/>
          </p:cNvGraphicFramePr>
          <p:nvPr/>
        </p:nvGraphicFramePr>
        <p:xfrm>
          <a:off x="1186729" y="2942524"/>
          <a:ext cx="2242271" cy="335280"/>
        </p:xfrm>
        <a:graphic>
          <a:graphicData uri="http://schemas.openxmlformats.org/drawingml/2006/table">
            <a:tbl>
              <a:tblPr rtl="1" firstRow="1" bandRow="1">
                <a:tableStyleId>{C083E6E3-FA7D-4D7B-A595-EF9225AFEA82}</a:tableStyleId>
              </a:tblPr>
              <a:tblGrid>
                <a:gridCol w="2242271">
                  <a:extLst>
                    <a:ext uri="{9D8B030D-6E8A-4147-A177-3AD203B41FA5}">
                      <a16:colId xmlns:a16="http://schemas.microsoft.com/office/drawing/2014/main" val="3440219286"/>
                    </a:ext>
                  </a:extLst>
                </a:gridCol>
              </a:tblGrid>
              <a:tr h="32546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التقويم الدراسي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684324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B2AF8720-679E-F142-CC25-A68EA636E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655862"/>
              </p:ext>
            </p:extLst>
          </p:nvPr>
        </p:nvGraphicFramePr>
        <p:xfrm>
          <a:off x="1042396" y="3364700"/>
          <a:ext cx="2530936" cy="335280"/>
        </p:xfrm>
        <a:graphic>
          <a:graphicData uri="http://schemas.openxmlformats.org/drawingml/2006/table">
            <a:tbl>
              <a:tblPr rtl="1" firstRow="1" bandRow="1">
                <a:tableStyleId>{C083E6E3-FA7D-4D7B-A595-EF9225AFEA82}</a:tableStyleId>
              </a:tblPr>
              <a:tblGrid>
                <a:gridCol w="2530936">
                  <a:extLst>
                    <a:ext uri="{9D8B030D-6E8A-4147-A177-3AD203B41FA5}">
                      <a16:colId xmlns:a16="http://schemas.microsoft.com/office/drawing/2014/main" val="3440219286"/>
                    </a:ext>
                  </a:extLst>
                </a:gridCol>
              </a:tblGrid>
              <a:tr h="276156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الفصل الدراسي ....... للعام ......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684324"/>
                  </a:ext>
                </a:extLst>
              </a:tr>
            </a:tbl>
          </a:graphicData>
        </a:graphic>
      </p:graphicFrame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6C996B20-DEB6-C961-4593-362D33631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407834"/>
              </p:ext>
            </p:extLst>
          </p:nvPr>
        </p:nvGraphicFramePr>
        <p:xfrm>
          <a:off x="4611756" y="4074841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السابع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97EE07CB-73FB-7041-B8E3-ADF93C48A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414310"/>
              </p:ext>
            </p:extLst>
          </p:nvPr>
        </p:nvGraphicFramePr>
        <p:xfrm>
          <a:off x="2564244" y="4074841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الثامن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02B80782-AEB6-604D-D77A-E41D321CD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900144"/>
              </p:ext>
            </p:extLst>
          </p:nvPr>
        </p:nvGraphicFramePr>
        <p:xfrm>
          <a:off x="516732" y="4070663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التاسع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  <p:graphicFrame>
        <p:nvGraphicFramePr>
          <p:cNvPr id="14" name="جدول 13">
            <a:extLst>
              <a:ext uri="{FF2B5EF4-FFF2-40B4-BE49-F238E27FC236}">
                <a16:creationId xmlns:a16="http://schemas.microsoft.com/office/drawing/2014/main" id="{186F7738-6B7C-5D20-0F15-BA298CE161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870689"/>
              </p:ext>
            </p:extLst>
          </p:nvPr>
        </p:nvGraphicFramePr>
        <p:xfrm>
          <a:off x="516732" y="6274499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الثاني عشر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  <p:graphicFrame>
        <p:nvGraphicFramePr>
          <p:cNvPr id="15" name="جدول 14">
            <a:extLst>
              <a:ext uri="{FF2B5EF4-FFF2-40B4-BE49-F238E27FC236}">
                <a16:creationId xmlns:a16="http://schemas.microsoft.com/office/drawing/2014/main" id="{589FF342-300E-E8F5-A320-DA3DF9E9F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952163"/>
              </p:ext>
            </p:extLst>
          </p:nvPr>
        </p:nvGraphicFramePr>
        <p:xfrm>
          <a:off x="2564243" y="6274498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الحادي عشر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  <p:graphicFrame>
        <p:nvGraphicFramePr>
          <p:cNvPr id="16" name="جدول 15">
            <a:extLst>
              <a:ext uri="{FF2B5EF4-FFF2-40B4-BE49-F238E27FC236}">
                <a16:creationId xmlns:a16="http://schemas.microsoft.com/office/drawing/2014/main" id="{D8664371-6CD4-8789-F3E6-7D575AEF2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575026"/>
              </p:ext>
            </p:extLst>
          </p:nvPr>
        </p:nvGraphicFramePr>
        <p:xfrm>
          <a:off x="4611756" y="6274498"/>
          <a:ext cx="2018175" cy="2106779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800552">
                  <a:extLst>
                    <a:ext uri="{9D8B030D-6E8A-4147-A177-3AD203B41FA5}">
                      <a16:colId xmlns:a16="http://schemas.microsoft.com/office/drawing/2014/main" val="2603209382"/>
                    </a:ext>
                  </a:extLst>
                </a:gridCol>
                <a:gridCol w="622498">
                  <a:extLst>
                    <a:ext uri="{9D8B030D-6E8A-4147-A177-3AD203B41FA5}">
                      <a16:colId xmlns:a16="http://schemas.microsoft.com/office/drawing/2014/main" val="4176683459"/>
                    </a:ext>
                  </a:extLst>
                </a:gridCol>
                <a:gridCol w="595125">
                  <a:extLst>
                    <a:ext uri="{9D8B030D-6E8A-4147-A177-3AD203B41FA5}">
                      <a16:colId xmlns:a16="http://schemas.microsoft.com/office/drawing/2014/main" val="1454707"/>
                    </a:ext>
                  </a:extLst>
                </a:gridCol>
              </a:tblGrid>
              <a:tr h="271094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الأسبوع العاشر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53553542"/>
                  </a:ext>
                </a:extLst>
              </a:tr>
              <a:tr h="460859">
                <a:tc>
                  <a:txBody>
                    <a:bodyPr/>
                    <a:lstStyle/>
                    <a:p>
                      <a:pPr algn="l" rtl="1"/>
                      <a:r>
                        <a:rPr lang="ar-SA" sz="1200" b="1" dirty="0"/>
                        <a:t>الشهر</a:t>
                      </a:r>
                    </a:p>
                    <a:p>
                      <a:pPr algn="r" rtl="1"/>
                      <a:r>
                        <a:rPr lang="ar-SA" sz="1200" b="1" dirty="0"/>
                        <a:t>اليوم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380934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الأحد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98653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الإثنين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35175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الثلاثاء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958310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الأربعاء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335056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الخميس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941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6742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FEADC-B99C-79B0-2814-B2DF6D74E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D943DEF-5CA1-5603-FDFB-2467267F749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D311E4E9-88D0-F853-9406-582EA701F0D5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7E0F3FFC-E09A-3CC4-70CE-21F7B32433C4}"/>
              </a:ext>
            </a:extLst>
          </p:cNvPr>
          <p:cNvSpPr txBox="1"/>
          <p:nvPr/>
        </p:nvSpPr>
        <p:spPr>
          <a:xfrm>
            <a:off x="1123382" y="3983504"/>
            <a:ext cx="5429265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72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أساليب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تعزيز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الطالبات</a:t>
            </a:r>
            <a:endParaRPr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</p:txBody>
      </p:sp>
    </p:spTree>
    <p:extLst>
      <p:ext uri="{BB962C8B-B14F-4D97-AF65-F5344CB8AC3E}">
        <p14:creationId xmlns:p14="http://schemas.microsoft.com/office/powerpoint/2010/main" val="19443385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C88E6-088A-3EFD-C9A6-3E039A9E8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7640BF2-2431-009C-C01E-73EC95B4AED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F88BA8FA-E6F8-6927-BD9A-03574B07F86B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FB5C2F30-4F38-BD0E-5322-7DF6D19C5ECC}"/>
              </a:ext>
            </a:extLst>
          </p:cNvPr>
          <p:cNvSpPr txBox="1"/>
          <p:nvPr/>
        </p:nvSpPr>
        <p:spPr>
          <a:xfrm>
            <a:off x="1266246" y="3779591"/>
            <a:ext cx="5143538" cy="39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sz="5400">
                <a:solidFill>
                  <a:srgbClr val="FF0066"/>
                </a:solidFill>
              </a:defRPr>
            </a:pPr>
            <a:r>
              <a:rPr b="1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تقويم</a:t>
            </a:r>
            <a:r>
              <a:rPr b="1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b="1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المعلمة</a:t>
            </a:r>
            <a:endParaRPr b="1" dirty="0">
              <a:solidFill>
                <a:schemeClr val="accent6">
                  <a:lumMod val="50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/>
            </a:pPr>
            <a:endParaRPr dirty="0">
              <a:latin typeface="W1 THAGHR 05 037"/>
              <a:ea typeface="W1 THAGHR 05 037"/>
              <a:cs typeface="W1 THAGHR 05 037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استمارة</a:t>
            </a:r>
            <a:r>
              <a:rPr sz="44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رضا</a:t>
            </a:r>
            <a:r>
              <a:rPr sz="44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المستفيد</a:t>
            </a:r>
            <a:endParaRPr sz="4400" b="1" dirty="0">
              <a:solidFill>
                <a:schemeClr val="accent5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استمارة</a:t>
            </a:r>
            <a:r>
              <a:rPr sz="44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التقويم</a:t>
            </a:r>
            <a:r>
              <a:rPr sz="44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الذاتي</a:t>
            </a:r>
            <a:endParaRPr sz="4400" b="1" dirty="0">
              <a:solidFill>
                <a:schemeClr val="accent5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توجيهات</a:t>
            </a:r>
            <a:r>
              <a:rPr sz="44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قائدة</a:t>
            </a:r>
            <a:r>
              <a:rPr sz="44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المدرسة</a:t>
            </a:r>
            <a:endParaRPr sz="4400" b="1" dirty="0">
              <a:solidFill>
                <a:schemeClr val="accent5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ctr" rtl="0">
              <a:defRPr sz="3200">
                <a:solidFill>
                  <a:srgbClr val="0070C0"/>
                </a:solidFill>
              </a:defRPr>
            </a:pP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توجيهات</a:t>
            </a:r>
            <a:r>
              <a:rPr sz="44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المشرفة</a:t>
            </a:r>
            <a:r>
              <a:rPr sz="4400" b="1" dirty="0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4400" b="1" dirty="0" err="1">
                <a:solidFill>
                  <a:schemeClr val="accent5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التربوية</a:t>
            </a:r>
            <a:endParaRPr sz="4400" b="1" dirty="0">
              <a:solidFill>
                <a:schemeClr val="accent5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</p:txBody>
      </p:sp>
    </p:spTree>
    <p:extLst>
      <p:ext uri="{BB962C8B-B14F-4D97-AF65-F5344CB8AC3E}">
        <p14:creationId xmlns:p14="http://schemas.microsoft.com/office/powerpoint/2010/main" val="3101397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397E2-25D8-6FB4-CA1B-01ADEBD31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DA760252-386B-A3BB-8CC5-075CAC54869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3EFAFE2A-67A9-1D27-CF97-6225935B7E4F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1E64CF3F-0D0E-FA27-92B8-9AC295E6E1B5}"/>
              </a:ext>
            </a:extLst>
          </p:cNvPr>
          <p:cNvSpPr txBox="1"/>
          <p:nvPr/>
        </p:nvSpPr>
        <p:spPr>
          <a:xfrm>
            <a:off x="1123382" y="4200390"/>
            <a:ext cx="5429265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72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استمارة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رضا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المستفيد</a:t>
            </a:r>
            <a:endParaRPr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</p:txBody>
      </p:sp>
    </p:spTree>
    <p:extLst>
      <p:ext uri="{BB962C8B-B14F-4D97-AF65-F5344CB8AC3E}">
        <p14:creationId xmlns:p14="http://schemas.microsoft.com/office/powerpoint/2010/main" val="32579658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3D535-2276-CE22-E937-549838FFF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B5535909-B8A1-F03F-94CF-0B73DCAF082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72E7DA83-DDCC-D3D5-6828-664EC2D0081E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461328B8-41F4-0A76-3ABA-6A37D0536EE1}"/>
              </a:ext>
            </a:extLst>
          </p:cNvPr>
          <p:cNvSpPr txBox="1"/>
          <p:nvPr/>
        </p:nvSpPr>
        <p:spPr>
          <a:xfrm>
            <a:off x="1123382" y="4089072"/>
            <a:ext cx="5429265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7200">
                <a:solidFill>
                  <a:srgbClr val="00206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استمارة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التقويم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الذاتي</a:t>
            </a:r>
            <a:endParaRPr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</p:txBody>
      </p:sp>
    </p:spTree>
    <p:extLst>
      <p:ext uri="{BB962C8B-B14F-4D97-AF65-F5344CB8AC3E}">
        <p14:creationId xmlns:p14="http://schemas.microsoft.com/office/powerpoint/2010/main" val="35974423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9F1A6-98D3-C75C-48C9-104E15262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EAA9D55-05E8-760B-376E-13B3B6B167F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192FB38B-34EB-1B9D-7847-E1A5BAC076A7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27099B63-535A-CD59-6413-DF1F97971428}"/>
              </a:ext>
            </a:extLst>
          </p:cNvPr>
          <p:cNvSpPr txBox="1"/>
          <p:nvPr/>
        </p:nvSpPr>
        <p:spPr>
          <a:xfrm>
            <a:off x="1159089" y="3920478"/>
            <a:ext cx="5357851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4800">
                <a:solidFill>
                  <a:srgbClr val="FF0066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توجيهات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قائدة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المدرسة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63561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5F70B-9F49-7372-92AB-FA7CAA525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9352C550-7DE2-BAEE-E2AB-F9D61CCB24E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B1D0660F-B85C-4741-6545-5FBC1F0DB139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3">
            <a:extLst>
              <a:ext uri="{FF2B5EF4-FFF2-40B4-BE49-F238E27FC236}">
                <a16:creationId xmlns:a16="http://schemas.microsoft.com/office/drawing/2014/main" id="{3E76ADF0-48E0-981A-64CC-11F8DDD53F11}"/>
              </a:ext>
            </a:extLst>
          </p:cNvPr>
          <p:cNvSpPr txBox="1"/>
          <p:nvPr/>
        </p:nvSpPr>
        <p:spPr>
          <a:xfrm>
            <a:off x="1159089" y="3983504"/>
            <a:ext cx="5357851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4800">
                <a:solidFill>
                  <a:srgbClr val="FF0066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توجيهات</a:t>
            </a:r>
            <a:endParaRPr lang="ar-SA"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المشرفة</a:t>
            </a:r>
            <a:r>
              <a:rPr sz="60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  <a:r>
              <a:rPr sz="60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التربوية</a:t>
            </a:r>
            <a:endParaRPr sz="6000" b="1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  <a:sym typeface="W1 THAGHR 05 037"/>
            </a:endParaRPr>
          </a:p>
        </p:txBody>
      </p:sp>
    </p:spTree>
    <p:extLst>
      <p:ext uri="{BB962C8B-B14F-4D97-AF65-F5344CB8AC3E}">
        <p14:creationId xmlns:p14="http://schemas.microsoft.com/office/powerpoint/2010/main" val="8844384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2C410-BF75-5D69-067F-F6F19542D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DDB6B13-FB71-22D8-D9D1-1558575E529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B136F15D-362C-E576-5FDE-6D632E1F3DE7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550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CFC9C-BDD9-FEA8-2989-8A9E2BF85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549F9E0-D0FB-4D7F-659A-3606147C116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6B99CA27-C874-CE05-5F5B-7AEFFE7FAD16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58351ABF-8420-C7F3-675C-2C81005737D1}"/>
              </a:ext>
            </a:extLst>
          </p:cNvPr>
          <p:cNvGraphicFramePr>
            <a:graphicFrameLocks noGrp="1"/>
          </p:cNvGraphicFramePr>
          <p:nvPr/>
        </p:nvGraphicFramePr>
        <p:xfrm>
          <a:off x="4293044" y="3178737"/>
          <a:ext cx="1739348" cy="457200"/>
        </p:xfrm>
        <a:graphic>
          <a:graphicData uri="http://schemas.openxmlformats.org/drawingml/2006/table">
            <a:tbl>
              <a:tblPr rtl="1" firstRow="1" bandRow="1">
                <a:tableStyleId>{68D230F3-CF80-4859-8CE7-A43EE81993B5}</a:tableStyleId>
              </a:tblPr>
              <a:tblGrid>
                <a:gridCol w="1739348">
                  <a:extLst>
                    <a:ext uri="{9D8B030D-6E8A-4147-A177-3AD203B41FA5}">
                      <a16:colId xmlns:a16="http://schemas.microsoft.com/office/drawing/2014/main" val="2868054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>
                          <a:cs typeface="DecoType Naskh" panose="02010400000000000000" pitchFamily="2" charset="-78"/>
                        </a:rPr>
                        <a:t>المحتوى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223401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BFD0B1C0-38C0-857E-EFFB-DACCBBA90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700394"/>
              </p:ext>
            </p:extLst>
          </p:nvPr>
        </p:nvGraphicFramePr>
        <p:xfrm>
          <a:off x="706902" y="3736267"/>
          <a:ext cx="5725802" cy="5933440"/>
        </p:xfrm>
        <a:graphic>
          <a:graphicData uri="http://schemas.openxmlformats.org/drawingml/2006/table">
            <a:tbl>
              <a:tblPr rtl="1" firstRow="1" bandRow="1">
                <a:tableStyleId>{68D230F3-CF80-4859-8CE7-A43EE81993B5}</a:tableStyleId>
              </a:tblPr>
              <a:tblGrid>
                <a:gridCol w="501950">
                  <a:extLst>
                    <a:ext uri="{9D8B030D-6E8A-4147-A177-3AD203B41FA5}">
                      <a16:colId xmlns:a16="http://schemas.microsoft.com/office/drawing/2014/main" val="600848507"/>
                    </a:ext>
                  </a:extLst>
                </a:gridCol>
                <a:gridCol w="5223852">
                  <a:extLst>
                    <a:ext uri="{9D8B030D-6E8A-4147-A177-3AD203B41FA5}">
                      <a16:colId xmlns:a16="http://schemas.microsoft.com/office/drawing/2014/main" val="1990074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rgbClr val="7030A0"/>
                          </a:solidFill>
                          <a:cs typeface="DecoType Naskh" panose="02010400000000000000" pitchFamily="2" charset="-78"/>
                        </a:rPr>
                        <a:t>م</a:t>
                      </a:r>
                      <a:endParaRPr lang="ar-SA" sz="2000" b="1" u="none" dirty="0">
                        <a:solidFill>
                          <a:srgbClr val="7030A0"/>
                        </a:solidFill>
                        <a:cs typeface="DecoType Naskh" panose="0201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u="none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DecoType Naskh" panose="02010400000000000000" pitchFamily="2" charset="-78"/>
                        </a:rPr>
                        <a:t>الموضوع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0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السيرة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lang="ar-SA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الذاتية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659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رؤيتي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ورسالتي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498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أهدافي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066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التواصل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197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الدورات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6549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خطابات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الشكر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و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التقدير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920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المشاركة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في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الملتقيات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والمسابقات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3414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المشاركة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في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مواقع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الانترانت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853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العروض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التقديمية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1507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الوسائل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الإبداعية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0139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النشرات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التربوية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3242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ورش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تدريبية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3671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دروس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تطبيقية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25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مشاركاتي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5728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تصاميمي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434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067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A07A2-92C6-D1F3-9E5B-E45BAEDF4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EB8D644-8086-BD0D-6F8E-BFC937218E0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A158DB48-DECA-78AD-73E1-629F7DD2B7F3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3BBE51BC-3450-6D07-31E7-03FFFEF49FB3}"/>
              </a:ext>
            </a:extLst>
          </p:cNvPr>
          <p:cNvGraphicFramePr>
            <a:graphicFrameLocks noGrp="1"/>
          </p:cNvGraphicFramePr>
          <p:nvPr/>
        </p:nvGraphicFramePr>
        <p:xfrm>
          <a:off x="4293044" y="3178737"/>
          <a:ext cx="1739348" cy="457200"/>
        </p:xfrm>
        <a:graphic>
          <a:graphicData uri="http://schemas.openxmlformats.org/drawingml/2006/table">
            <a:tbl>
              <a:tblPr rtl="1" firstRow="1" bandRow="1">
                <a:tableStyleId>{68D230F3-CF80-4859-8CE7-A43EE81993B5}</a:tableStyleId>
              </a:tblPr>
              <a:tblGrid>
                <a:gridCol w="1739348">
                  <a:extLst>
                    <a:ext uri="{9D8B030D-6E8A-4147-A177-3AD203B41FA5}">
                      <a16:colId xmlns:a16="http://schemas.microsoft.com/office/drawing/2014/main" val="2868054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>
                          <a:cs typeface="DecoType Naskh" panose="02010400000000000000" pitchFamily="2" charset="-78"/>
                        </a:rPr>
                        <a:t>المحتوى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223401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CABA0AA3-4B29-B5A3-E35B-0FE7DE3430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876172"/>
              </p:ext>
            </p:extLst>
          </p:nvPr>
        </p:nvGraphicFramePr>
        <p:xfrm>
          <a:off x="706902" y="3744219"/>
          <a:ext cx="5725802" cy="5933440"/>
        </p:xfrm>
        <a:graphic>
          <a:graphicData uri="http://schemas.openxmlformats.org/drawingml/2006/table">
            <a:tbl>
              <a:tblPr rtl="1" firstRow="1" bandRow="1">
                <a:tableStyleId>{68D230F3-CF80-4859-8CE7-A43EE81993B5}</a:tableStyleId>
              </a:tblPr>
              <a:tblGrid>
                <a:gridCol w="501950">
                  <a:extLst>
                    <a:ext uri="{9D8B030D-6E8A-4147-A177-3AD203B41FA5}">
                      <a16:colId xmlns:a16="http://schemas.microsoft.com/office/drawing/2014/main" val="600848507"/>
                    </a:ext>
                  </a:extLst>
                </a:gridCol>
                <a:gridCol w="5223852">
                  <a:extLst>
                    <a:ext uri="{9D8B030D-6E8A-4147-A177-3AD203B41FA5}">
                      <a16:colId xmlns:a16="http://schemas.microsoft.com/office/drawing/2014/main" val="1990074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rgbClr val="7030A0"/>
                          </a:solidFill>
                          <a:cs typeface="DecoType Naskh" panose="02010400000000000000" pitchFamily="2" charset="-78"/>
                        </a:rPr>
                        <a:t>م</a:t>
                      </a:r>
                      <a:endParaRPr lang="ar-SA" sz="2000" b="1" u="none" dirty="0">
                        <a:solidFill>
                          <a:srgbClr val="7030A0"/>
                        </a:solidFill>
                        <a:cs typeface="DecoType Naskh" panose="0201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u="none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DecoType Naskh" panose="02010400000000000000" pitchFamily="2" charset="-78"/>
                        </a:rPr>
                        <a:t>الموضوع</a:t>
                      </a:r>
                      <a:endParaRPr lang="ar-SA" sz="1800" b="1" u="none" dirty="0">
                        <a:solidFill>
                          <a:srgbClr val="7030A0"/>
                        </a:solidFill>
                        <a:cs typeface="DecoType Naskh" panose="0201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0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بيئة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محفزة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659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نماذج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من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اعمال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الطالبات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498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البرامج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الاثرائية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للطالبات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066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١٩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البرامج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العلاجية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للطالبات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197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اساليب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التعزيز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6549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استمارة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رضا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المستفيد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920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استمارة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التقويم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الذاتي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3414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توجيهات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قائدة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المدرسة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853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توجيهات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المشرفة</a:t>
                      </a:r>
                      <a:r>
                        <a:rPr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 </a:t>
                      </a:r>
                      <a:r>
                        <a:rPr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W1 THAGHR 05 037"/>
                          <a:ea typeface="W1 THAGHR 05 037"/>
                          <a:cs typeface="W1 THAGHR 05 037"/>
                          <a:sym typeface="W1 THAGHR 05 037"/>
                        </a:rPr>
                        <a:t>التربوية</a:t>
                      </a: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1507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0139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3242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3671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25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٢٩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5728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u="none" dirty="0">
                          <a:solidFill>
                            <a:schemeClr val="accent4">
                              <a:lumMod val="50000"/>
                            </a:schemeClr>
                          </a:solidFill>
                          <a:cs typeface="DecoType Naskh" panose="02010400000000000000" pitchFamily="2" charset="-78"/>
                        </a:rPr>
                        <a:t>٣٠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defRPr sz="1800">
                          <a:solidFill>
                            <a:srgbClr val="002060"/>
                          </a:solidFill>
                        </a:defRPr>
                      </a:pPr>
                      <a:endParaRPr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W1 THAGHR 05 037"/>
                        <a:ea typeface="W1 THAGHR 05 037"/>
                        <a:cs typeface="W1 THAGHR 05 037"/>
                        <a:sym typeface="W1 THAGHR 05 037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434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997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BEFB0-2A37-7A6A-100F-30DE14712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027D978-8BE3-A7EF-6BDC-FEED1A9437F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2E8B80C7-9430-5ACA-5AE3-D303D07FEB41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4">
            <a:extLst>
              <a:ext uri="{FF2B5EF4-FFF2-40B4-BE49-F238E27FC236}">
                <a16:creationId xmlns:a16="http://schemas.microsoft.com/office/drawing/2014/main" id="{9FC1C97B-CEFA-30C7-2417-5D4DCE989111}"/>
              </a:ext>
            </a:extLst>
          </p:cNvPr>
          <p:cNvSpPr txBox="1"/>
          <p:nvPr/>
        </p:nvSpPr>
        <p:spPr>
          <a:xfrm>
            <a:off x="685780" y="3628466"/>
            <a:ext cx="5786478" cy="4401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 rtl="0">
              <a:defRPr sz="2400">
                <a:solidFill>
                  <a:srgbClr val="FF3399"/>
                </a:solidFill>
              </a:defRPr>
            </a:pPr>
            <a:r>
              <a:rPr sz="28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المعلم</a:t>
            </a:r>
            <a:r>
              <a:rPr lang="ar-SA"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/</a:t>
            </a:r>
            <a:r>
              <a:rPr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ة</a:t>
            </a:r>
            <a:r>
              <a:rPr lang="ar-SA"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:</a:t>
            </a:r>
          </a:p>
          <a:p>
            <a:pPr algn="r" rtl="0">
              <a:defRPr sz="2400">
                <a:solidFill>
                  <a:srgbClr val="FF3399"/>
                </a:solidFill>
              </a:defRPr>
            </a:pPr>
            <a:endParaRPr sz="2800" b="1" u="sng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defRPr sz="2400">
                <a:solidFill>
                  <a:srgbClr val="FF3399"/>
                </a:solidFill>
              </a:defRPr>
            </a:pPr>
            <a:r>
              <a:rPr sz="28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المؤهل</a:t>
            </a:r>
            <a:r>
              <a:rPr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الجامعي</a:t>
            </a:r>
            <a:r>
              <a:rPr lang="ar-SA"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:</a:t>
            </a:r>
          </a:p>
          <a:p>
            <a:pPr algn="r" rtl="0">
              <a:defRPr sz="2400">
                <a:solidFill>
                  <a:srgbClr val="FF3399"/>
                </a:solidFill>
              </a:defRPr>
            </a:pPr>
            <a:endParaRPr sz="2800" b="1" u="sng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defRPr sz="2400">
                <a:solidFill>
                  <a:srgbClr val="FF3399"/>
                </a:solidFill>
              </a:defRPr>
            </a:pPr>
            <a:r>
              <a:rPr sz="28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مواد</a:t>
            </a:r>
            <a:r>
              <a:rPr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التدريس</a:t>
            </a:r>
            <a:r>
              <a:rPr lang="ar-SA"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:</a:t>
            </a:r>
          </a:p>
          <a:p>
            <a:pPr algn="r" rtl="0">
              <a:defRPr sz="2400">
                <a:solidFill>
                  <a:srgbClr val="FF3399"/>
                </a:solidFill>
              </a:defRPr>
            </a:pPr>
            <a:endParaRPr sz="2800" b="1" u="sng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defRPr sz="2400">
                <a:solidFill>
                  <a:srgbClr val="FF3399"/>
                </a:solidFill>
              </a:defRPr>
            </a:pPr>
            <a:r>
              <a:rPr sz="28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عدد</a:t>
            </a:r>
            <a:r>
              <a:rPr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الحصص</a:t>
            </a:r>
            <a:r>
              <a:rPr lang="ar-SA"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:</a:t>
            </a:r>
          </a:p>
          <a:p>
            <a:pPr algn="r" rtl="0">
              <a:defRPr sz="2400">
                <a:solidFill>
                  <a:srgbClr val="FF3399"/>
                </a:solidFill>
              </a:defRPr>
            </a:pPr>
            <a:r>
              <a:rPr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u="sng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 </a:t>
            </a:r>
          </a:p>
          <a:p>
            <a:pPr algn="r" rtl="0">
              <a:defRPr sz="2400">
                <a:solidFill>
                  <a:srgbClr val="FF3399"/>
                </a:solidFill>
              </a:defRPr>
            </a:pPr>
            <a:r>
              <a:rPr sz="28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السنة</a:t>
            </a:r>
            <a:r>
              <a:rPr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الدراسية</a:t>
            </a:r>
            <a:r>
              <a:rPr lang="ar-SA" sz="28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:</a:t>
            </a:r>
          </a:p>
          <a:p>
            <a:pPr algn="r" rtl="0">
              <a:defRPr sz="2400">
                <a:solidFill>
                  <a:srgbClr val="FF3399"/>
                </a:solidFill>
              </a:defRPr>
            </a:pPr>
            <a:endParaRPr sz="2800" b="1" u="sng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7962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B0E59-CF4A-7491-6C23-EC80FB4D8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B087DF1-611B-5750-666F-694438F4048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C66D8AC1-DD9B-6570-763B-274643CB32D8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7">
            <a:extLst>
              <a:ext uri="{FF2B5EF4-FFF2-40B4-BE49-F238E27FC236}">
                <a16:creationId xmlns:a16="http://schemas.microsoft.com/office/drawing/2014/main" id="{1CD16802-B75C-B276-B56E-33D214BBAD7E}"/>
              </a:ext>
            </a:extLst>
          </p:cNvPr>
          <p:cNvSpPr txBox="1"/>
          <p:nvPr/>
        </p:nvSpPr>
        <p:spPr>
          <a:xfrm>
            <a:off x="801403" y="3794742"/>
            <a:ext cx="5572166" cy="5078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 rtl="0">
              <a:defRPr sz="3200">
                <a:solidFill>
                  <a:srgbClr val="00B0F0"/>
                </a:solidFill>
              </a:defRPr>
            </a:pPr>
            <a:r>
              <a:rPr sz="32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رؤيتي</a:t>
            </a:r>
            <a:r>
              <a:rPr lang="ar-SA" sz="32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:</a:t>
            </a:r>
            <a:endParaRPr sz="4400" b="1" u="sng" dirty="0">
              <a:solidFill>
                <a:schemeClr val="accent6">
                  <a:lumMod val="50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defRPr sz="2000">
                <a:solidFill>
                  <a:srgbClr val="002060"/>
                </a:solidFill>
              </a:defRPr>
            </a:pP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القدرة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لإكساب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الطالبات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التعاليم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والقيم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الإسلامية</a:t>
            </a:r>
            <a:endParaRPr sz="2400" b="1" dirty="0"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r" rtl="0">
              <a:defRPr sz="2000">
                <a:solidFill>
                  <a:srgbClr val="002060"/>
                </a:solidFill>
              </a:defRPr>
            </a:pP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وعلى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الإبداع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والتميز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لتخدم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دينها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ووطنها</a:t>
            </a:r>
            <a:r>
              <a:rPr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ومجتمعها</a:t>
            </a:r>
            <a:r>
              <a:rPr lang="ar-SA" sz="2400" b="1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.</a:t>
            </a:r>
            <a:endParaRPr sz="2400" b="1" dirty="0">
              <a:cs typeface="DecoType Naskh" panose="02010400000000000000" pitchFamily="2" charset="-78"/>
            </a:endParaRPr>
          </a:p>
          <a:p>
            <a:pPr algn="r" rtl="0">
              <a:defRPr sz="2800">
                <a:solidFill>
                  <a:srgbClr val="FF0066"/>
                </a:solidFill>
              </a:defRPr>
            </a:pPr>
            <a:endParaRPr sz="3200" dirty="0">
              <a:cs typeface="DecoType Naskh" panose="02010400000000000000" pitchFamily="2" charset="-78"/>
            </a:endParaRPr>
          </a:p>
          <a:p>
            <a:pPr algn="r" rtl="0">
              <a:defRPr sz="2800">
                <a:solidFill>
                  <a:srgbClr val="FF0066"/>
                </a:solidFill>
              </a:defRPr>
            </a:pPr>
            <a:r>
              <a:rPr sz="32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رسالتي</a:t>
            </a:r>
            <a:r>
              <a:rPr lang="ar-SA" sz="32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:</a:t>
            </a:r>
            <a:r>
              <a:rPr sz="36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endParaRPr lang="ar-SA" sz="3600" b="1" u="sng" dirty="0">
              <a:solidFill>
                <a:schemeClr val="accent6">
                  <a:lumMod val="50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r" rtl="0">
              <a:defRPr sz="2800">
                <a:solidFill>
                  <a:srgbClr val="FF0066"/>
                </a:solidFill>
              </a:defRPr>
            </a:pPr>
            <a:r>
              <a:rPr sz="24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الارتقاء</a:t>
            </a: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بالأداء</a:t>
            </a: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التعليمي</a:t>
            </a: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للطالبات</a:t>
            </a: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من</a:t>
            </a: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خلال</a:t>
            </a: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تحديث</a:t>
            </a: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الأساليب</a:t>
            </a:r>
            <a:endParaRPr lang="ar-SA" sz="2400" b="1" dirty="0">
              <a:solidFill>
                <a:schemeClr val="accent6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r" rtl="0">
              <a:defRPr sz="2800">
                <a:solidFill>
                  <a:srgbClr val="FF0066"/>
                </a:solidFill>
              </a:defRPr>
            </a:pP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و </a:t>
            </a:r>
            <a:r>
              <a:rPr sz="24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تطويرها</a:t>
            </a:r>
            <a:endParaRPr lang="ar-SA" sz="2400" b="1" dirty="0">
              <a:solidFill>
                <a:schemeClr val="accent6">
                  <a:lumMod val="75000"/>
                </a:schemeClr>
              </a:solidFill>
              <a:latin typeface="W1 THAGHR 05 037"/>
              <a:ea typeface="W1 THAGHR 05 037"/>
              <a:cs typeface="DecoType Naskh" panose="02010400000000000000" pitchFamily="2" charset="-78"/>
              <a:sym typeface="W1 THAGHR 05 037"/>
            </a:endParaRPr>
          </a:p>
          <a:p>
            <a:pPr algn="r" rtl="0">
              <a:defRPr sz="2800">
                <a:solidFill>
                  <a:srgbClr val="FF0066"/>
                </a:solidFill>
              </a:defRPr>
            </a:pPr>
            <a:endParaRPr sz="3200" dirty="0">
              <a:cs typeface="DecoType Naskh" panose="02010400000000000000" pitchFamily="2" charset="-78"/>
            </a:endParaRPr>
          </a:p>
          <a:p>
            <a:pPr algn="r" rtl="0">
              <a:buSzPct val="100000"/>
              <a:defRPr sz="2000">
                <a:solidFill>
                  <a:srgbClr val="002060"/>
                </a:solidFill>
              </a:defRPr>
            </a:pPr>
            <a:r>
              <a:rPr sz="2400" dirty="0"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دعم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مشاركة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الطالبات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الفاعلة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في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كافة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الأنشطة</a:t>
            </a:r>
            <a:endParaRPr sz="2400" b="1" dirty="0">
              <a:solidFill>
                <a:schemeClr val="accent5">
                  <a:lumMod val="50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buSzPct val="100000"/>
              <a:defRPr sz="2000">
                <a:solidFill>
                  <a:srgbClr val="002060"/>
                </a:solidFill>
              </a:defRPr>
            </a:pP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القيام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بدور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تحفيزي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فعال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بما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يحقق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التنافس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الايجابي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بين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الطالبات</a:t>
            </a:r>
            <a:endParaRPr sz="2400" b="1" dirty="0">
              <a:solidFill>
                <a:schemeClr val="accent5">
                  <a:lumMod val="50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buSzPct val="100000"/>
              <a:defRPr sz="2000">
                <a:solidFill>
                  <a:srgbClr val="002060"/>
                </a:solidFill>
              </a:defRPr>
            </a:pP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الابتكار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،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الفعالية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،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العمل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بروح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الفريق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،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الإبداع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،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التفوق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التطوير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المستمر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، </a:t>
            </a:r>
            <a:r>
              <a:rPr sz="2400" b="1" dirty="0" err="1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التميز</a:t>
            </a:r>
            <a:r>
              <a:rPr lang="ar-SA"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.</a:t>
            </a:r>
            <a:r>
              <a:rPr sz="2400" b="1" dirty="0">
                <a:solidFill>
                  <a:schemeClr val="accent5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452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DAAFB-2ABE-3353-742F-65A8D2BE9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839F2074-2A29-460F-88CA-1080D3923E0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DB36DA35-002C-F69B-B95C-E7B835073C7E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7">
            <a:extLst>
              <a:ext uri="{FF2B5EF4-FFF2-40B4-BE49-F238E27FC236}">
                <a16:creationId xmlns:a16="http://schemas.microsoft.com/office/drawing/2014/main" id="{EA53EC2A-05C6-D6A9-A33D-5CCC66274411}"/>
              </a:ext>
            </a:extLst>
          </p:cNvPr>
          <p:cNvSpPr txBox="1"/>
          <p:nvPr/>
        </p:nvSpPr>
        <p:spPr>
          <a:xfrm>
            <a:off x="706903" y="3978620"/>
            <a:ext cx="5794428" cy="5078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algn="r" rtl="0">
              <a:defRPr sz="3200">
                <a:solidFill>
                  <a:srgbClr val="00B0F0"/>
                </a:solidFill>
              </a:defRPr>
            </a:pPr>
            <a:r>
              <a:rPr sz="3600" b="1" u="sng" dirty="0" err="1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أهدافي</a:t>
            </a:r>
            <a:r>
              <a:rPr lang="ar-SA" sz="4000" b="1" u="sng" dirty="0">
                <a:solidFill>
                  <a:schemeClr val="accent6">
                    <a:lumMod val="50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:</a:t>
            </a:r>
          </a:p>
          <a:p>
            <a:pPr algn="r" rtl="0">
              <a:defRPr sz="3200">
                <a:solidFill>
                  <a:srgbClr val="00B0F0"/>
                </a:solidFill>
              </a:defRPr>
            </a:pPr>
            <a:endParaRPr dirty="0"/>
          </a:p>
          <a:p>
            <a:pPr algn="r" rtl="0">
              <a:buSzPct val="100000"/>
              <a:defRPr sz="2000">
                <a:solidFill>
                  <a:srgbClr val="002060"/>
                </a:solidFill>
              </a:defRPr>
            </a:pP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تطوير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العملية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التعليمية</a:t>
            </a:r>
            <a:endParaRPr sz="2800" b="1" dirty="0">
              <a:solidFill>
                <a:schemeClr val="accent6">
                  <a:lumMod val="75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buSzPct val="100000"/>
              <a:defRPr sz="2000">
                <a:solidFill>
                  <a:srgbClr val="002060"/>
                </a:solidFill>
              </a:defRPr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تعزيز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القدرات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لدى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الطالبات</a:t>
            </a:r>
            <a:endParaRPr sz="2800" b="1" dirty="0">
              <a:solidFill>
                <a:schemeClr val="accent6">
                  <a:lumMod val="75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buSzPct val="100000"/>
              <a:defRPr sz="2000">
                <a:solidFill>
                  <a:srgbClr val="002060"/>
                </a:solidFill>
              </a:defRPr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تحقيق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التطوير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المستمر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للتعليم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بما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يساهم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في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تحقيق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الكفاءة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والفعالية</a:t>
            </a:r>
            <a:endParaRPr sz="2800" b="1" dirty="0">
              <a:solidFill>
                <a:schemeClr val="accent6">
                  <a:lumMod val="75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buSzPct val="100000"/>
              <a:defRPr sz="2000">
                <a:solidFill>
                  <a:srgbClr val="002060"/>
                </a:solidFill>
              </a:defRPr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الارتقاء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بالمستوى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التحصيلي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للطالبات</a:t>
            </a:r>
            <a:endParaRPr sz="2800" b="1" dirty="0">
              <a:solidFill>
                <a:schemeClr val="accent6">
                  <a:lumMod val="75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buSzPct val="100000"/>
              <a:defRPr sz="2000">
                <a:solidFill>
                  <a:srgbClr val="002060"/>
                </a:solidFill>
              </a:defRPr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العمل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على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إيجاد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بيئة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مشجعة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للتعلم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والتعليم</a:t>
            </a:r>
            <a:endParaRPr sz="2800" b="1" dirty="0">
              <a:solidFill>
                <a:schemeClr val="accent6">
                  <a:lumMod val="75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buSzPct val="100000"/>
              <a:defRPr sz="2000">
                <a:solidFill>
                  <a:srgbClr val="002060"/>
                </a:solidFill>
              </a:defRPr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المشاركة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الوطنية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الفعالة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في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المجال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التربو</a:t>
            </a:r>
            <a:r>
              <a:rPr lang="ar-SA"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ي</a:t>
            </a:r>
            <a:endParaRPr sz="2800" b="1" dirty="0">
              <a:solidFill>
                <a:schemeClr val="accent6">
                  <a:lumMod val="75000"/>
                </a:schemeClr>
              </a:solidFill>
              <a:cs typeface="DecoType Naskh" panose="02010400000000000000" pitchFamily="2" charset="-78"/>
            </a:endParaRPr>
          </a:p>
          <a:p>
            <a:pPr algn="r" rtl="0">
              <a:buSzPct val="100000"/>
              <a:defRPr sz="2000">
                <a:solidFill>
                  <a:srgbClr val="002060"/>
                </a:solidFill>
              </a:defRPr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دعم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مشاريع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الطالبات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و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إبداعاتهم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وتعزيز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مشاركتهم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الفاعلة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في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الأنشطة</a:t>
            </a: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 </a:t>
            </a:r>
            <a:r>
              <a:rPr sz="2800" b="1" dirty="0" err="1">
                <a:solidFill>
                  <a:schemeClr val="accent6">
                    <a:lumMod val="75000"/>
                  </a:schemeClr>
                </a:solidFill>
                <a:latin typeface="W1 THAGHR 05 037"/>
                <a:ea typeface="W1 THAGHR 05 037"/>
                <a:cs typeface="DecoType Naskh" panose="02010400000000000000" pitchFamily="2" charset="-78"/>
                <a:sym typeface="W1 THAGHR 05 037"/>
              </a:rPr>
              <a:t>اللاصفية</a:t>
            </a:r>
            <a:endParaRPr sz="2800" b="1" dirty="0">
              <a:solidFill>
                <a:schemeClr val="accent6">
                  <a:lumMod val="75000"/>
                </a:schemeClr>
              </a:solidFill>
              <a:cs typeface="DecoType Naskh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82671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271D9-69BB-09A5-F44B-A61E7809C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942DB3B9-CB98-B945-40EB-B2714D9CBAD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6902" y="602058"/>
            <a:ext cx="2304736" cy="1179899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445B52B7-81BC-758E-675F-4D281DCEFD1E}"/>
              </a:ext>
            </a:extLst>
          </p:cNvPr>
          <p:cNvGraphicFramePr>
            <a:graphicFrameLocks noGrp="1"/>
          </p:cNvGraphicFramePr>
          <p:nvPr/>
        </p:nvGraphicFramePr>
        <p:xfrm>
          <a:off x="2608026" y="1666908"/>
          <a:ext cx="2459978" cy="1188720"/>
        </p:xfrm>
        <a:graphic>
          <a:graphicData uri="http://schemas.openxmlformats.org/drawingml/2006/table">
            <a:tbl>
              <a:tblPr rtl="1" firstRow="1" bandRow="1">
                <a:tableStyleId>{0E3FDE45-AF77-4B5C-9715-49D594BDF05E}</a:tableStyleId>
              </a:tblPr>
              <a:tblGrid>
                <a:gridCol w="2459978">
                  <a:extLst>
                    <a:ext uri="{9D8B030D-6E8A-4147-A177-3AD203B41FA5}">
                      <a16:colId xmlns:a16="http://schemas.microsoft.com/office/drawing/2014/main" val="490123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المملكة العربية السعودية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وزارة التعليم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٢٨٠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الإدارة العامة للتعليم بالمنطقة الشرقية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مكتب التعليم .......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dirty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cs typeface="DecoType Naskh Swashes" panose="02010400000000000000" pitchFamily="2" charset="-78"/>
                        </a:rPr>
                        <a:t>ابتدائية ...... للطفولة المبكرة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13406"/>
                  </a:ext>
                </a:extLst>
              </a:tr>
            </a:tbl>
          </a:graphicData>
        </a:graphic>
      </p:graphicFrame>
      <p:sp>
        <p:nvSpPr>
          <p:cNvPr id="2" name="مربع نص 7">
            <a:extLst>
              <a:ext uri="{FF2B5EF4-FFF2-40B4-BE49-F238E27FC236}">
                <a16:creationId xmlns:a16="http://schemas.microsoft.com/office/drawing/2014/main" id="{482F1E98-C87E-BBFE-3B58-ED43E8C1157D}"/>
              </a:ext>
            </a:extLst>
          </p:cNvPr>
          <p:cNvSpPr txBox="1"/>
          <p:nvPr/>
        </p:nvSpPr>
        <p:spPr>
          <a:xfrm>
            <a:off x="2608026" y="3628090"/>
            <a:ext cx="3535619" cy="7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2800">
                <a:solidFill>
                  <a:srgbClr val="0070C0"/>
                </a:solidFill>
                <a:latin typeface="W1 THAGHR 05 037"/>
                <a:ea typeface="W1 THAGHR 05 037"/>
                <a:cs typeface="W1 THAGHR 05 037"/>
                <a:sym typeface="W1 THAGHR 05 037"/>
              </a:defRPr>
            </a:lvl1pPr>
          </a:lstStyle>
          <a:p>
            <a:pPr algn="r"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 sz="4400" b="1" dirty="0" err="1">
                <a:solidFill>
                  <a:schemeClr val="accent5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التواصل</a:t>
            </a:r>
            <a:r>
              <a:rPr lang="ar-SA" sz="4400" b="1" dirty="0">
                <a:solidFill>
                  <a:schemeClr val="accent5">
                    <a:lumMod val="50000"/>
                  </a:schemeClr>
                </a:solidFill>
                <a:cs typeface="DecoType Naskh" panose="02010400000000000000" pitchFamily="2" charset="-78"/>
              </a:rPr>
              <a:t> </a:t>
            </a:r>
            <a:r>
              <a:rPr lang="ar-SA" sz="4400" b="1" dirty="0" err="1">
                <a:solidFill>
                  <a:schemeClr val="accent5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الإجتماعي</a:t>
            </a:r>
            <a:r>
              <a:rPr sz="4400" b="1" dirty="0">
                <a:solidFill>
                  <a:schemeClr val="accent5">
                    <a:lumMod val="50000"/>
                  </a:schemeClr>
                </a:solidFill>
                <a:cs typeface="DecoType Naskh" panose="02010400000000000000" pitchFamily="2" charset="-78"/>
                <a:sym typeface="W1 THAGHR 05 037"/>
              </a:rPr>
              <a:t> </a:t>
            </a:r>
          </a:p>
        </p:txBody>
      </p:sp>
      <p:pic>
        <p:nvPicPr>
          <p:cNvPr id="6" name="صورة 5" descr="صورة تحتوي على دائرة, لقطة شاشة, شعار, الرسومات&#10;&#10;تم إنشاء الوصف تلقائياً">
            <a:extLst>
              <a:ext uri="{FF2B5EF4-FFF2-40B4-BE49-F238E27FC236}">
                <a16:creationId xmlns:a16="http://schemas.microsoft.com/office/drawing/2014/main" id="{856F37EB-C374-E8F3-F165-ADF27E003D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88" t="34249" r="35816" b="34189"/>
          <a:stretch/>
        </p:blipFill>
        <p:spPr>
          <a:xfrm>
            <a:off x="4786322" y="4532065"/>
            <a:ext cx="1727836" cy="144484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صورة 6" descr="صورة تحتوي على دائرة, لقطة شاشة, شعار, الرسومات&#10;&#10;تم إنشاء الوصف تلقائياً">
            <a:extLst>
              <a:ext uri="{FF2B5EF4-FFF2-40B4-BE49-F238E27FC236}">
                <a16:creationId xmlns:a16="http://schemas.microsoft.com/office/drawing/2014/main" id="{E455A7DF-48A7-D550-AE7A-56B46C277C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41" t="4426" r="35582" b="65979"/>
          <a:stretch/>
        </p:blipFill>
        <p:spPr>
          <a:xfrm>
            <a:off x="4786322" y="7811714"/>
            <a:ext cx="1727836" cy="166147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صورة 8" descr="صورة تحتوي على دائرة, لقطة شاشة, شعار, الرسومات&#10;&#10;تم إنشاء الوصف تلقائياً">
            <a:extLst>
              <a:ext uri="{FF2B5EF4-FFF2-40B4-BE49-F238E27FC236}">
                <a16:creationId xmlns:a16="http://schemas.microsoft.com/office/drawing/2014/main" id="{1250D491-1A62-640B-9652-E4C3284CE7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24" t="3665" r="6751" b="64799"/>
          <a:stretch/>
        </p:blipFill>
        <p:spPr>
          <a:xfrm>
            <a:off x="4756885" y="6047672"/>
            <a:ext cx="1693222" cy="15883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89239827"/>
      </p:ext>
    </p:extLst>
  </p:cSld>
  <p:clrMapOvr>
    <a:masterClrMapping/>
  </p:clrMapOvr>
</p:sld>
</file>

<file path=ppt/theme/theme1.xml><?xml version="1.0" encoding="utf-8"?>
<a:theme xmlns:a="http://schemas.openxmlformats.org/drawingml/2006/main" name="الشارة">
  <a:themeElements>
    <a:clrScheme name="الشارة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الشارة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لشارة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الشارة</Template>
  <TotalTime>0</TotalTime>
  <Words>1167</Words>
  <Application>Microsoft Office PowerPoint</Application>
  <PresentationFormat>A4 Paper (210x297 mm)‎</PresentationFormat>
  <Paragraphs>482</Paragraphs>
  <Slides>36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36</vt:i4>
      </vt:variant>
    </vt:vector>
  </HeadingPairs>
  <TitlesOfParts>
    <vt:vector size="44" baseType="lpstr">
      <vt:lpstr>Arial</vt:lpstr>
      <vt:lpstr>Calibri</vt:lpstr>
      <vt:lpstr>DecoType Naskh</vt:lpstr>
      <vt:lpstr>DecoType Naskh Swashes</vt:lpstr>
      <vt:lpstr>Gill Sans MT</vt:lpstr>
      <vt:lpstr>Impact</vt:lpstr>
      <vt:lpstr>W1 THAGHR 05 037</vt:lpstr>
      <vt:lpstr>الشارة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المساعد الإداري نورة الخالدي </dc:creator>
  <cp:lastModifiedBy>المساعد الإداري نورة الخالدي </cp:lastModifiedBy>
  <cp:revision>2</cp:revision>
  <dcterms:created xsi:type="dcterms:W3CDTF">2025-02-01T12:09:25Z</dcterms:created>
  <dcterms:modified xsi:type="dcterms:W3CDTF">2025-02-07T11:51:40Z</dcterms:modified>
</cp:coreProperties>
</file>