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94" r:id="rId24"/>
    <p:sldId id="278" r:id="rId25"/>
    <p:sldId id="279" r:id="rId26"/>
    <p:sldId id="280" r:id="rId27"/>
    <p:sldId id="281" r:id="rId28"/>
    <p:sldId id="295" r:id="rId29"/>
    <p:sldId id="283" r:id="rId30"/>
    <p:sldId id="284" r:id="rId31"/>
    <p:sldId id="285" r:id="rId32"/>
    <p:sldId id="286" r:id="rId33"/>
    <p:sldId id="287" r:id="rId34"/>
    <p:sldId id="288" r:id="rId35"/>
    <p:sldId id="289" r:id="rId36"/>
    <p:sldId id="290" r:id="rId37"/>
    <p:sldId id="291" r:id="rId38"/>
    <p:sldId id="292" r:id="rId39"/>
    <p:sldId id="296" r:id="rId40"/>
    <p:sldId id="297" r:id="rId41"/>
    <p:sldId id="293"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4" Type="http://schemas.openxmlformats.org/officeDocument/2006/relationships/image" Target="../media/image29.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40.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45.wmf"/><Relationship Id="rId1" Type="http://schemas.openxmlformats.org/officeDocument/2006/relationships/image" Target="../media/image4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image" Target="../media/image51.wmf"/><Relationship Id="rId1" Type="http://schemas.openxmlformats.org/officeDocument/2006/relationships/image" Target="../media/image5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57.wmf"/><Relationship Id="rId7" Type="http://schemas.openxmlformats.org/officeDocument/2006/relationships/image" Target="../media/image61.wmf"/><Relationship Id="rId2" Type="http://schemas.openxmlformats.org/officeDocument/2006/relationships/image" Target="../media/image56.wmf"/><Relationship Id="rId1" Type="http://schemas.openxmlformats.org/officeDocument/2006/relationships/image" Target="../media/image55.wmf"/><Relationship Id="rId6" Type="http://schemas.openxmlformats.org/officeDocument/2006/relationships/image" Target="../media/image60.wmf"/><Relationship Id="rId5" Type="http://schemas.openxmlformats.org/officeDocument/2006/relationships/image" Target="../media/image59.wmf"/><Relationship Id="rId4" Type="http://schemas.openxmlformats.org/officeDocument/2006/relationships/image" Target="../media/image58.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64.wmf"/><Relationship Id="rId2" Type="http://schemas.openxmlformats.org/officeDocument/2006/relationships/image" Target="../media/image63.wmf"/><Relationship Id="rId1" Type="http://schemas.openxmlformats.org/officeDocument/2006/relationships/image" Target="../media/image6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F9C5D2E7-2367-4787-96AB-78D920C75544}" type="datetimeFigureOut">
              <a:rPr lang="en-US" smtClean="0"/>
              <a:pPr/>
              <a:t>10/14/2013</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A68CAF07-3C43-4C05-AA84-EA975663301C}"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C5D2E7-2367-4787-96AB-78D920C75544}" type="datetimeFigureOut">
              <a:rPr lang="en-US" smtClean="0"/>
              <a:pPr/>
              <a:t>10/14/2013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8CAF07-3C43-4C05-AA84-EA975663301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C5D2E7-2367-4787-96AB-78D920C75544}" type="datetimeFigureOut">
              <a:rPr lang="en-US" smtClean="0"/>
              <a:pPr/>
              <a:t>10/14/2013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8CAF07-3C43-4C05-AA84-EA975663301C}"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9C5D2E7-2367-4787-96AB-78D920C75544}" type="datetimeFigureOut">
              <a:rPr lang="en-US" smtClean="0"/>
              <a:pPr/>
              <a:t>10/14/2013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8CAF07-3C43-4C05-AA84-EA975663301C}"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F9C5D2E7-2367-4787-96AB-78D920C75544}" type="datetimeFigureOut">
              <a:rPr lang="en-US" smtClean="0"/>
              <a:pPr/>
              <a:t>10/14/2013</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A68CAF07-3C43-4C05-AA84-EA975663301C}"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9C5D2E7-2367-4787-96AB-78D920C75544}" type="datetimeFigureOut">
              <a:rPr lang="en-US" smtClean="0"/>
              <a:pPr/>
              <a:t>10/14/2013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8CAF07-3C43-4C05-AA84-EA975663301C}"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9C5D2E7-2367-4787-96AB-78D920C75544}" type="datetimeFigureOut">
              <a:rPr lang="en-US" smtClean="0"/>
              <a:pPr/>
              <a:t>10/14/2013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8CAF07-3C43-4C05-AA84-EA975663301C}"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9C5D2E7-2367-4787-96AB-78D920C75544}" type="datetimeFigureOut">
              <a:rPr lang="en-US" smtClean="0"/>
              <a:pPr/>
              <a:t>10/14/2013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8CAF07-3C43-4C05-AA84-EA975663301C}"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C5D2E7-2367-4787-96AB-78D920C75544}" type="datetimeFigureOut">
              <a:rPr lang="en-US" smtClean="0"/>
              <a:pPr/>
              <a:t>10/14/2013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8CAF07-3C43-4C05-AA84-EA975663301C}"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9C5D2E7-2367-4787-96AB-78D920C75544}" type="datetimeFigureOut">
              <a:rPr lang="en-US" smtClean="0"/>
              <a:pPr/>
              <a:t>10/14/2013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8CAF07-3C43-4C05-AA84-EA975663301C}"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9C5D2E7-2367-4787-96AB-78D920C75544}" type="datetimeFigureOut">
              <a:rPr lang="en-US" smtClean="0"/>
              <a:pPr/>
              <a:t>10/14/2013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8CAF07-3C43-4C05-AA84-EA975663301C}"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F9C5D2E7-2367-4787-96AB-78D920C75544}" type="datetimeFigureOut">
              <a:rPr lang="en-US" smtClean="0"/>
              <a:pPr/>
              <a:t>10/14/2013</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A68CAF07-3C43-4C05-AA84-EA975663301C}"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1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4.bin"/><Relationship Id="rId7" Type="http://schemas.openxmlformats.org/officeDocument/2006/relationships/image" Target="../media/image30.png"/><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7.bin"/><Relationship Id="rId5" Type="http://schemas.openxmlformats.org/officeDocument/2006/relationships/oleObject" Target="../embeddings/oleObject6.bin"/><Relationship Id="rId4" Type="http://schemas.openxmlformats.org/officeDocument/2006/relationships/oleObject" Target="../embeddings/oleObject5.bin"/></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34.png"/><Relationship Id="rId2" Type="http://schemas.openxmlformats.org/officeDocument/2006/relationships/image" Target="../media/image31.png"/><Relationship Id="rId1" Type="http://schemas.openxmlformats.org/officeDocument/2006/relationships/slideLayout" Target="../slideLayouts/slideLayout2.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25.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25.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2.xml"/><Relationship Id="rId5" Type="http://schemas.openxmlformats.org/officeDocument/2006/relationships/image" Target="../media/image39.png"/><Relationship Id="rId4" Type="http://schemas.openxmlformats.org/officeDocument/2006/relationships/image" Target="../media/image38.png"/></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oleObject" Target="../embeddings/oleObject9.bin"/><Relationship Id="rId7"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2.bin"/><Relationship Id="rId5" Type="http://schemas.openxmlformats.org/officeDocument/2006/relationships/oleObject" Target="../embeddings/oleObject11.bin"/><Relationship Id="rId4" Type="http://schemas.openxmlformats.org/officeDocument/2006/relationships/oleObject" Target="../embeddings/oleObject10.bin"/></Relationships>
</file>

<file path=ppt/slides/_rels/slide27.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oleObject16.bin"/></Relationships>
</file>

<file path=ppt/slides/_rels/slide33.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2.xml"/><Relationship Id="rId5" Type="http://schemas.openxmlformats.org/officeDocument/2006/relationships/image" Target="../media/image49.png"/><Relationship Id="rId4" Type="http://schemas.openxmlformats.org/officeDocument/2006/relationships/image" Target="../media/image48.png"/></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17.bin"/><Relationship Id="rId7" Type="http://schemas.openxmlformats.org/officeDocument/2006/relationships/image" Target="../media/image54.png"/><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53.png"/><Relationship Id="rId5" Type="http://schemas.openxmlformats.org/officeDocument/2006/relationships/oleObject" Target="../embeddings/oleObject19.bin"/><Relationship Id="rId4" Type="http://schemas.openxmlformats.org/officeDocument/2006/relationships/oleObject" Target="../embeddings/oleObject18.bin"/></Relationships>
</file>

<file path=ppt/slides/_rels/slide35.xml.rels><?xml version="1.0" encoding="UTF-8" standalone="yes"?>
<Relationships xmlns="http://schemas.openxmlformats.org/package/2006/relationships"><Relationship Id="rId8" Type="http://schemas.openxmlformats.org/officeDocument/2006/relationships/oleObject" Target="../embeddings/oleObject25.bin"/><Relationship Id="rId3" Type="http://schemas.openxmlformats.org/officeDocument/2006/relationships/oleObject" Target="../embeddings/oleObject20.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23.bin"/><Relationship Id="rId5" Type="http://schemas.openxmlformats.org/officeDocument/2006/relationships/oleObject" Target="../embeddings/oleObject22.bin"/><Relationship Id="rId4" Type="http://schemas.openxmlformats.org/officeDocument/2006/relationships/oleObject" Target="../embeddings/oleObject21.bin"/><Relationship Id="rId9" Type="http://schemas.openxmlformats.org/officeDocument/2006/relationships/oleObject" Target="../embeddings/oleObject26.bin"/></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oleObject" Target="../embeddings/oleObject29.bin"/><Relationship Id="rId4" Type="http://schemas.openxmlformats.org/officeDocument/2006/relationships/oleObject" Target="../embeddings/oleObject28.bin"/></Relationships>
</file>

<file path=ppt/slides/_rels/slide37.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2.xml"/><Relationship Id="rId6" Type="http://schemas.openxmlformats.org/officeDocument/2006/relationships/image" Target="../media/image67.png"/><Relationship Id="rId5" Type="http://schemas.openxmlformats.org/officeDocument/2006/relationships/image" Target="../media/image66.png"/><Relationship Id="rId4" Type="http://schemas.openxmlformats.org/officeDocument/2006/relationships/image" Target="../media/image65.png"/></Relationships>
</file>

<file path=ppt/slides/_rels/slide38.xml.rels><?xml version="1.0" encoding="UTF-8" standalone="yes"?>
<Relationships xmlns="http://schemas.openxmlformats.org/package/2006/relationships"><Relationship Id="rId3" Type="http://schemas.openxmlformats.org/officeDocument/2006/relationships/image" Target="../media/image69.png"/><Relationship Id="rId2" Type="http://schemas.openxmlformats.org/officeDocument/2006/relationships/image" Target="../media/image68.png"/><Relationship Id="rId1" Type="http://schemas.openxmlformats.org/officeDocument/2006/relationships/slideLayout" Target="../slideLayouts/slideLayout2.xml"/><Relationship Id="rId6" Type="http://schemas.openxmlformats.org/officeDocument/2006/relationships/image" Target="../media/image72.png"/><Relationship Id="rId5" Type="http://schemas.openxmlformats.org/officeDocument/2006/relationships/image" Target="../media/image71.png"/><Relationship Id="rId4" Type="http://schemas.openxmlformats.org/officeDocument/2006/relationships/image" Target="../media/image70.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7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2"/>
          <p:cNvSpPr txBox="1">
            <a:spLocks/>
          </p:cNvSpPr>
          <p:nvPr/>
        </p:nvSpPr>
        <p:spPr>
          <a:xfrm>
            <a:off x="1600200" y="3657600"/>
            <a:ext cx="6019800" cy="990600"/>
          </a:xfrm>
          <a:prstGeom prst="rect">
            <a:avLst/>
          </a:prstGeom>
        </p:spPr>
        <p:txBody>
          <a:bodyPr vert="horz">
            <a:noAutofit/>
          </a:bodyPr>
          <a:lstStyle/>
          <a:p>
            <a:pPr marL="365760" marR="0" lvl="0" indent="-256032" algn="ctr"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ar-SA" sz="2800" b="0" i="0" u="none" strike="noStrike" kern="1200" cap="none" spc="0" normalizeH="0" baseline="0" noProof="0" dirty="0" smtClean="0">
              <a:ln>
                <a:noFill/>
              </a:ln>
              <a:effectLst/>
              <a:uLnTx/>
              <a:uFillTx/>
              <a:latin typeface="Times New Roman" pitchFamily="18" charset="0"/>
              <a:ea typeface="+mn-ea"/>
              <a:cs typeface="Times New Roman" pitchFamily="18" charset="0"/>
            </a:endParaRPr>
          </a:p>
          <a:p>
            <a:pPr marL="365760" marR="0" lvl="0" indent="-256032" algn="ctr" defTabSz="914400" rtl="0" eaLnBrk="1" fontAlgn="auto" latinLnBrk="0" hangingPunct="1">
              <a:lnSpc>
                <a:spcPct val="100000"/>
              </a:lnSpc>
              <a:spcBef>
                <a:spcPts val="400"/>
              </a:spcBef>
              <a:spcAft>
                <a:spcPts val="0"/>
              </a:spcAft>
              <a:buClr>
                <a:schemeClr val="accent1"/>
              </a:buClr>
              <a:buSzPct val="68000"/>
              <a:tabLst/>
              <a:defRPr/>
            </a:pPr>
            <a:r>
              <a:rPr kumimoji="0" lang="en-US" sz="2800" b="0" i="0" u="none" strike="noStrike" kern="1200" cap="none" spc="0" normalizeH="0" baseline="0" noProof="0" dirty="0" smtClean="0">
                <a:ln>
                  <a:noFill/>
                </a:ln>
                <a:effectLst/>
                <a:uLnTx/>
                <a:uFillTx/>
                <a:latin typeface="Times New Roman" pitchFamily="18" charset="0"/>
                <a:ea typeface="+mn-ea"/>
                <a:cs typeface="Times New Roman" pitchFamily="18" charset="0"/>
              </a:rPr>
              <a:t>Lecturer : FATEN AL-HUSSAIN</a:t>
            </a:r>
          </a:p>
          <a:p>
            <a:pPr marL="365760" marR="0" lvl="0" indent="-256032" algn="ctr" defTabSz="914400" rtl="0" eaLnBrk="1" fontAlgn="auto" latinLnBrk="0" hangingPunct="1">
              <a:lnSpc>
                <a:spcPct val="100000"/>
              </a:lnSpc>
              <a:spcBef>
                <a:spcPts val="400"/>
              </a:spcBef>
              <a:spcAft>
                <a:spcPts val="0"/>
              </a:spcAft>
              <a:buClr>
                <a:schemeClr val="accent1"/>
              </a:buClr>
              <a:buSzPct val="68000"/>
              <a:tabLst/>
              <a:defRPr/>
            </a:pPr>
            <a:endParaRPr kumimoji="0" lang="en-US" sz="2800" b="0" i="0" u="none" strike="noStrike" kern="1200" cap="none" spc="0" normalizeH="0" baseline="0" noProof="0" dirty="0">
              <a:ln>
                <a:noFill/>
              </a:ln>
              <a:effectLst/>
              <a:uLnTx/>
              <a:uFillTx/>
              <a:latin typeface="Times New Roman" pitchFamily="18" charset="0"/>
              <a:ea typeface="+mn-ea"/>
              <a:cs typeface="Times New Roman" pitchFamily="18" charset="0"/>
            </a:endParaRPr>
          </a:p>
        </p:txBody>
      </p:sp>
      <p:sp>
        <p:nvSpPr>
          <p:cNvPr id="9" name="Rectangle 3"/>
          <p:cNvSpPr>
            <a:spLocks noGrp="1" noChangeArrowheads="1"/>
          </p:cNvSpPr>
          <p:nvPr>
            <p:ph type="subTitle" idx="1"/>
          </p:nvPr>
        </p:nvSpPr>
        <p:spPr>
          <a:xfrm>
            <a:off x="609600" y="1447800"/>
            <a:ext cx="7696200" cy="2133600"/>
          </a:xfrm>
        </p:spPr>
        <p:txBody>
          <a:bodyPr>
            <a:noAutofit/>
          </a:bodyPr>
          <a:lstStyle/>
          <a:p>
            <a:pPr algn="ctr" eaLnBrk="1" hangingPunct="1">
              <a:lnSpc>
                <a:spcPct val="90000"/>
              </a:lnSpc>
            </a:pPr>
            <a:r>
              <a:rPr lang="en-US" sz="6600" b="1" dirty="0" smtClean="0">
                <a:solidFill>
                  <a:srgbClr val="00B050"/>
                </a:solidFill>
                <a:latin typeface="Times New Roman" pitchFamily="18" charset="0"/>
                <a:cs typeface="Times New Roman" pitchFamily="18" charset="0"/>
              </a:rPr>
              <a:t>Discrete Probability</a:t>
            </a:r>
          </a:p>
          <a:p>
            <a:pPr algn="ctr" eaLnBrk="1" hangingPunct="1">
              <a:lnSpc>
                <a:spcPct val="90000"/>
              </a:lnSpc>
            </a:pPr>
            <a:r>
              <a:rPr lang="en-US" sz="6600" b="1" dirty="0" smtClean="0">
                <a:solidFill>
                  <a:srgbClr val="00B050"/>
                </a:solidFill>
                <a:latin typeface="Times New Roman" pitchFamily="18" charset="0"/>
                <a:cs typeface="Times New Roman" pitchFamily="18" charset="0"/>
              </a:rPr>
              <a:t>Distributions </a:t>
            </a:r>
          </a:p>
        </p:txBody>
      </p:sp>
      <p:sp>
        <p:nvSpPr>
          <p:cNvPr id="10" name="Title 1"/>
          <p:cNvSpPr txBox="1">
            <a:spLocks/>
          </p:cNvSpPr>
          <p:nvPr/>
        </p:nvSpPr>
        <p:spPr>
          <a:xfrm>
            <a:off x="2209800" y="-203200"/>
            <a:ext cx="4267200" cy="1041400"/>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Chapter(5)</a:t>
            </a:r>
            <a:endParaRPr kumimoji="0" lang="en-US" sz="6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endParaRPr>
          </a:p>
        </p:txBody>
      </p:sp>
      <p:sp>
        <p:nvSpPr>
          <p:cNvPr id="12" name="Rectangle 11"/>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76200"/>
            <a:ext cx="2520242"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5-3:</a:t>
            </a:r>
            <a:endParaRPr lang="en-US" sz="3200" b="1" dirty="0"/>
          </a:p>
        </p:txBody>
      </p:sp>
      <p:sp>
        <p:nvSpPr>
          <p:cNvPr id="5" name="Rectangle 4"/>
          <p:cNvSpPr/>
          <p:nvPr/>
        </p:nvSpPr>
        <p:spPr>
          <a:xfrm>
            <a:off x="0" y="751344"/>
            <a:ext cx="9372600" cy="2677656"/>
          </a:xfrm>
          <a:prstGeom prst="rect">
            <a:avLst/>
          </a:prstGeom>
        </p:spPr>
        <p:txBody>
          <a:bodyPr wrap="square">
            <a:spAutoFit/>
          </a:bodyPr>
          <a:lstStyle/>
          <a:p>
            <a:r>
              <a:rPr lang="en-US" sz="2400" dirty="0" smtClean="0">
                <a:solidFill>
                  <a:srgbClr val="0070C0"/>
                </a:solidFill>
                <a:latin typeface="Times New Roman" pitchFamily="18" charset="0"/>
                <a:cs typeface="Times New Roman" pitchFamily="18" charset="0"/>
              </a:rPr>
              <a:t>The baseball World Series is played by the winner of the National League and the American League. The first team to win four games, wins the world sreies.In other words ,the series will consist of four to seven games, depending on the individual victories. The data shown consist of the number of games played in the world series from 1965 through 2005.The number of games (X) .Find the probability P(X) for each X ,construct a probability distribution, and draw a graph for the data. </a:t>
            </a:r>
            <a:endParaRPr lang="en-US" sz="2400" dirty="0">
              <a:solidFill>
                <a:srgbClr val="0070C0"/>
              </a:solidFill>
              <a:latin typeface="Times New Roman" pitchFamily="18" charset="0"/>
              <a:cs typeface="Times New Roman" pitchFamily="18" charset="0"/>
            </a:endParaRPr>
          </a:p>
        </p:txBody>
      </p:sp>
      <p:graphicFrame>
        <p:nvGraphicFramePr>
          <p:cNvPr id="6" name="Table 5"/>
          <p:cNvGraphicFramePr>
            <a:graphicFrameLocks noGrp="1"/>
          </p:cNvGraphicFramePr>
          <p:nvPr/>
        </p:nvGraphicFramePr>
        <p:xfrm>
          <a:off x="914400" y="3733800"/>
          <a:ext cx="7162800" cy="2286000"/>
        </p:xfrm>
        <a:graphic>
          <a:graphicData uri="http://schemas.openxmlformats.org/drawingml/2006/table">
            <a:tbl>
              <a:tblPr firstRow="1" bandRow="1">
                <a:tableStyleId>{5C22544A-7EE6-4342-B048-85BDC9FD1C3A}</a:tableStyleId>
              </a:tblPr>
              <a:tblGrid>
                <a:gridCol w="3581400"/>
                <a:gridCol w="3581400"/>
              </a:tblGrid>
              <a:tr h="370840">
                <a:tc>
                  <a:txBody>
                    <a:bodyPr/>
                    <a:lstStyle/>
                    <a:p>
                      <a:pPr algn="ctr"/>
                      <a:r>
                        <a:rPr lang="en-US" sz="2400" dirty="0" smtClean="0">
                          <a:solidFill>
                            <a:srgbClr val="FF0000"/>
                          </a:solidFill>
                          <a:latin typeface="Times New Roman" pitchFamily="18" charset="0"/>
                          <a:cs typeface="Times New Roman" pitchFamily="18" charset="0"/>
                        </a:rPr>
                        <a:t>x</a:t>
                      </a:r>
                      <a:endParaRPr lang="en-US" sz="2400" dirty="0">
                        <a:solidFill>
                          <a:srgbClr val="FF0000"/>
                        </a:solidFill>
                        <a:latin typeface="Times New Roman" pitchFamily="18" charset="0"/>
                        <a:cs typeface="Times New Roman"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solidFill>
                            <a:srgbClr val="FF0000"/>
                          </a:solidFill>
                          <a:latin typeface="Times New Roman" pitchFamily="18" charset="0"/>
                          <a:cs typeface="Times New Roman" pitchFamily="18" charset="0"/>
                        </a:rPr>
                        <a:t>Number of games</a:t>
                      </a:r>
                      <a:r>
                        <a:rPr lang="en-US" sz="2400" baseline="0" dirty="0" smtClean="0">
                          <a:solidFill>
                            <a:srgbClr val="FF0000"/>
                          </a:solidFill>
                          <a:latin typeface="Times New Roman" pitchFamily="18" charset="0"/>
                          <a:cs typeface="Times New Roman" pitchFamily="18" charset="0"/>
                        </a:rPr>
                        <a:t> played</a:t>
                      </a:r>
                      <a:endParaRPr lang="en-US" sz="240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US" sz="2400" dirty="0" smtClean="0">
                          <a:solidFill>
                            <a:srgbClr val="FF0000"/>
                          </a:solidFill>
                          <a:latin typeface="Times New Roman" pitchFamily="18" charset="0"/>
                          <a:cs typeface="Times New Roman" pitchFamily="18" charset="0"/>
                        </a:rPr>
                        <a:t>4</a:t>
                      </a:r>
                      <a:endParaRPr lang="en-US" sz="2400" dirty="0">
                        <a:solidFill>
                          <a:srgbClr val="FF0000"/>
                        </a:solidFill>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sz="2400" dirty="0" smtClean="0">
                          <a:solidFill>
                            <a:srgbClr val="FF0000"/>
                          </a:solidFill>
                          <a:latin typeface="Times New Roman" pitchFamily="18" charset="0"/>
                          <a:cs typeface="Times New Roman" pitchFamily="18" charset="0"/>
                        </a:rPr>
                        <a:t>8</a:t>
                      </a:r>
                      <a:endParaRPr lang="en-US" sz="240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r>
              <a:tr h="370840">
                <a:tc>
                  <a:txBody>
                    <a:bodyPr/>
                    <a:lstStyle/>
                    <a:p>
                      <a:pPr algn="ctr"/>
                      <a:r>
                        <a:rPr lang="en-US" sz="2400" dirty="0" smtClean="0">
                          <a:solidFill>
                            <a:srgbClr val="FF0000"/>
                          </a:solidFill>
                          <a:latin typeface="Times New Roman" pitchFamily="18" charset="0"/>
                          <a:cs typeface="Times New Roman" pitchFamily="18" charset="0"/>
                        </a:rPr>
                        <a:t>5</a:t>
                      </a:r>
                      <a:endParaRPr lang="en-US" sz="2400" dirty="0">
                        <a:solidFill>
                          <a:srgbClr val="FF0000"/>
                        </a:solidFill>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solidFill>
                      <a:schemeClr val="bg1"/>
                    </a:solidFill>
                  </a:tcPr>
                </a:tc>
                <a:tc>
                  <a:txBody>
                    <a:bodyPr/>
                    <a:lstStyle/>
                    <a:p>
                      <a:pPr algn="ctr"/>
                      <a:r>
                        <a:rPr lang="en-US" sz="2400" dirty="0" smtClean="0">
                          <a:solidFill>
                            <a:srgbClr val="FF0000"/>
                          </a:solidFill>
                          <a:latin typeface="Times New Roman" pitchFamily="18" charset="0"/>
                          <a:cs typeface="Times New Roman" pitchFamily="18" charset="0"/>
                        </a:rPr>
                        <a:t>7</a:t>
                      </a:r>
                      <a:endParaRPr lang="en-US" sz="240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solidFill>
                      <a:schemeClr val="bg1"/>
                    </a:solidFill>
                  </a:tcPr>
                </a:tc>
              </a:tr>
              <a:tr h="370840">
                <a:tc>
                  <a:txBody>
                    <a:bodyPr/>
                    <a:lstStyle/>
                    <a:p>
                      <a:pPr algn="ctr"/>
                      <a:r>
                        <a:rPr lang="en-US" sz="2400" dirty="0" smtClean="0">
                          <a:solidFill>
                            <a:srgbClr val="FF0000"/>
                          </a:solidFill>
                          <a:latin typeface="Times New Roman" pitchFamily="18" charset="0"/>
                          <a:cs typeface="Times New Roman" pitchFamily="18" charset="0"/>
                        </a:rPr>
                        <a:t>6</a:t>
                      </a:r>
                      <a:endParaRPr lang="en-US" sz="2400" dirty="0">
                        <a:solidFill>
                          <a:srgbClr val="FF0000"/>
                        </a:solidFill>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solidFill>
                      <a:schemeClr val="bg1"/>
                    </a:solidFill>
                  </a:tcPr>
                </a:tc>
                <a:tc>
                  <a:txBody>
                    <a:bodyPr/>
                    <a:lstStyle/>
                    <a:p>
                      <a:pPr algn="ctr"/>
                      <a:r>
                        <a:rPr lang="en-US" sz="2400" dirty="0" smtClean="0">
                          <a:solidFill>
                            <a:srgbClr val="FF0000"/>
                          </a:solidFill>
                          <a:latin typeface="Times New Roman" pitchFamily="18" charset="0"/>
                          <a:cs typeface="Times New Roman" pitchFamily="18" charset="0"/>
                        </a:rPr>
                        <a:t>9</a:t>
                      </a:r>
                      <a:endParaRPr lang="en-US" sz="240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solidFill>
                      <a:schemeClr val="bg1"/>
                    </a:solidFill>
                  </a:tcPr>
                </a:tc>
              </a:tr>
              <a:tr h="370840">
                <a:tc>
                  <a:txBody>
                    <a:bodyPr/>
                    <a:lstStyle/>
                    <a:p>
                      <a:pPr algn="ctr"/>
                      <a:r>
                        <a:rPr lang="en-US" sz="2400" dirty="0" smtClean="0">
                          <a:solidFill>
                            <a:srgbClr val="FF0000"/>
                          </a:solidFill>
                          <a:latin typeface="Times New Roman" pitchFamily="18" charset="0"/>
                          <a:cs typeface="Times New Roman" pitchFamily="18" charset="0"/>
                        </a:rPr>
                        <a:t>7</a:t>
                      </a:r>
                      <a:endParaRPr lang="en-US" sz="2400" dirty="0">
                        <a:solidFill>
                          <a:srgbClr val="FF0000"/>
                        </a:solidFill>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solidFill>
                            <a:srgbClr val="FF0000"/>
                          </a:solidFill>
                          <a:latin typeface="Times New Roman" pitchFamily="18" charset="0"/>
                          <a:cs typeface="Times New Roman" pitchFamily="18" charset="0"/>
                        </a:rPr>
                        <a:t>16</a:t>
                      </a:r>
                      <a:endParaRPr lang="en-US" sz="240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8" name="Rectangle 7"/>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2265210" y="828675"/>
            <a:ext cx="4440390" cy="2524125"/>
            <a:chOff x="1970805" y="66675"/>
            <a:chExt cx="4440390" cy="2524125"/>
          </a:xfrm>
        </p:grpSpPr>
        <p:sp>
          <p:nvSpPr>
            <p:cNvPr id="4" name="Rectangle 3"/>
            <p:cNvSpPr/>
            <p:nvPr/>
          </p:nvSpPr>
          <p:spPr>
            <a:xfrm>
              <a:off x="1981200" y="152400"/>
              <a:ext cx="4429995" cy="584775"/>
            </a:xfrm>
            <a:prstGeom prst="rect">
              <a:avLst/>
            </a:prstGeom>
          </p:spPr>
          <p:txBody>
            <a:bodyPr wrap="none">
              <a:spAutoFit/>
            </a:bodyPr>
            <a:lstStyle/>
            <a:p>
              <a:r>
                <a:rPr lang="en-US" sz="3200" dirty="0" smtClean="0">
                  <a:effectLst/>
                  <a:latin typeface="Times New Roman" pitchFamily="18" charset="0"/>
                  <a:cs typeface="Times New Roman" pitchFamily="18" charset="0"/>
                </a:rPr>
                <a:t>For 4 games =     = 0.200</a:t>
              </a:r>
              <a:endParaRPr lang="en-US" sz="3200" dirty="0"/>
            </a:p>
          </p:txBody>
        </p:sp>
        <p:sp>
          <p:nvSpPr>
            <p:cNvPr id="5" name="Rectangle 4"/>
            <p:cNvSpPr/>
            <p:nvPr/>
          </p:nvSpPr>
          <p:spPr>
            <a:xfrm>
              <a:off x="1981200" y="710625"/>
              <a:ext cx="4429995" cy="584775"/>
            </a:xfrm>
            <a:prstGeom prst="rect">
              <a:avLst/>
            </a:prstGeom>
          </p:spPr>
          <p:txBody>
            <a:bodyPr wrap="none">
              <a:spAutoFit/>
            </a:bodyPr>
            <a:lstStyle/>
            <a:p>
              <a:r>
                <a:rPr lang="en-US" sz="3200" dirty="0" smtClean="0">
                  <a:effectLst/>
                  <a:latin typeface="Times New Roman" pitchFamily="18" charset="0"/>
                  <a:cs typeface="Times New Roman" pitchFamily="18" charset="0"/>
                </a:rPr>
                <a:t>For 5 games =     = 0.175</a:t>
              </a:r>
              <a:endParaRPr lang="en-US" sz="3200" dirty="0"/>
            </a:p>
          </p:txBody>
        </p:sp>
        <p:sp>
          <p:nvSpPr>
            <p:cNvPr id="6" name="Rectangle 5"/>
            <p:cNvSpPr/>
            <p:nvPr/>
          </p:nvSpPr>
          <p:spPr>
            <a:xfrm>
              <a:off x="1981200" y="1371600"/>
              <a:ext cx="4429995" cy="584775"/>
            </a:xfrm>
            <a:prstGeom prst="rect">
              <a:avLst/>
            </a:prstGeom>
          </p:spPr>
          <p:txBody>
            <a:bodyPr wrap="none">
              <a:spAutoFit/>
            </a:bodyPr>
            <a:lstStyle/>
            <a:p>
              <a:r>
                <a:rPr lang="en-US" sz="3200" dirty="0" smtClean="0">
                  <a:effectLst/>
                  <a:latin typeface="Times New Roman" pitchFamily="18" charset="0"/>
                  <a:cs typeface="Times New Roman" pitchFamily="18" charset="0"/>
                </a:rPr>
                <a:t>For 6 games =     = 0.225</a:t>
              </a:r>
              <a:endParaRPr lang="en-US" sz="3200" dirty="0"/>
            </a:p>
          </p:txBody>
        </p:sp>
        <p:sp>
          <p:nvSpPr>
            <p:cNvPr id="7" name="Rectangle 6"/>
            <p:cNvSpPr/>
            <p:nvPr/>
          </p:nvSpPr>
          <p:spPr>
            <a:xfrm>
              <a:off x="1970805" y="1929825"/>
              <a:ext cx="4429995" cy="584775"/>
            </a:xfrm>
            <a:prstGeom prst="rect">
              <a:avLst/>
            </a:prstGeom>
          </p:spPr>
          <p:txBody>
            <a:bodyPr wrap="none">
              <a:spAutoFit/>
            </a:bodyPr>
            <a:lstStyle/>
            <a:p>
              <a:r>
                <a:rPr lang="en-US" sz="3200" dirty="0" smtClean="0">
                  <a:effectLst/>
                  <a:latin typeface="Times New Roman" pitchFamily="18" charset="0"/>
                  <a:cs typeface="Times New Roman" pitchFamily="18" charset="0"/>
                </a:rPr>
                <a:t>For 7 games =     = 0.400</a:t>
              </a:r>
              <a:endParaRPr lang="en-US" sz="3200" dirty="0"/>
            </a:p>
          </p:txBody>
        </p:sp>
        <p:pic>
          <p:nvPicPr>
            <p:cNvPr id="8"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495800" y="66675"/>
              <a:ext cx="285750" cy="619125"/>
            </a:xfrm>
            <a:prstGeom prst="rect">
              <a:avLst/>
            </a:prstGeom>
            <a:noFill/>
          </p:spPr>
        </p:pic>
        <p:pic>
          <p:nvPicPr>
            <p:cNvPr id="9"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495800" y="685800"/>
              <a:ext cx="285750" cy="619125"/>
            </a:xfrm>
            <a:prstGeom prst="rect">
              <a:avLst/>
            </a:prstGeom>
            <a:noFill/>
          </p:spPr>
        </p:pic>
        <p:pic>
          <p:nvPicPr>
            <p:cNvPr id="10" name="Picture 6"/>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4514850" y="1295400"/>
              <a:ext cx="285750" cy="619125"/>
            </a:xfrm>
            <a:prstGeom prst="rect">
              <a:avLst/>
            </a:prstGeom>
            <a:noFill/>
          </p:spPr>
        </p:pic>
        <p:pic>
          <p:nvPicPr>
            <p:cNvPr id="11" name="Picture 9"/>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4495800" y="1971675"/>
              <a:ext cx="285750" cy="619125"/>
            </a:xfrm>
            <a:prstGeom prst="rect">
              <a:avLst/>
            </a:prstGeom>
            <a:noFill/>
          </p:spPr>
        </p:pic>
      </p:grpSp>
      <p:graphicFrame>
        <p:nvGraphicFramePr>
          <p:cNvPr id="12" name="Table 11"/>
          <p:cNvGraphicFramePr>
            <a:graphicFrameLocks noGrp="1"/>
          </p:cNvGraphicFramePr>
          <p:nvPr/>
        </p:nvGraphicFramePr>
        <p:xfrm>
          <a:off x="381000" y="4907280"/>
          <a:ext cx="8077200" cy="1036320"/>
        </p:xfrm>
        <a:graphic>
          <a:graphicData uri="http://schemas.openxmlformats.org/drawingml/2006/table">
            <a:tbl>
              <a:tblPr firstRow="1" bandRow="1">
                <a:tableStyleId>{5C22544A-7EE6-4342-B048-85BDC9FD1C3A}</a:tableStyleId>
              </a:tblPr>
              <a:tblGrid>
                <a:gridCol w="2927985"/>
                <a:gridCol w="1282470"/>
                <a:gridCol w="1460770"/>
                <a:gridCol w="1374843"/>
                <a:gridCol w="1031132"/>
              </a:tblGrid>
              <a:tr h="457200">
                <a:tc>
                  <a:txBody>
                    <a:bodyPr/>
                    <a:lstStyle/>
                    <a:p>
                      <a:pPr algn="ctr"/>
                      <a:r>
                        <a:rPr lang="en-US" sz="2800" b="0" dirty="0" smtClean="0">
                          <a:solidFill>
                            <a:srgbClr val="FF0000"/>
                          </a:solidFill>
                          <a:latin typeface="Times New Roman" pitchFamily="18" charset="0"/>
                          <a:cs typeface="Times New Roman" pitchFamily="18" charset="0"/>
                        </a:rPr>
                        <a:t> X</a:t>
                      </a:r>
                      <a:endParaRPr lang="en-US" sz="2800" b="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4</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5</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6</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7</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57200">
                <a:tc>
                  <a:txBody>
                    <a:bodyPr/>
                    <a:lstStyle/>
                    <a:p>
                      <a:pPr algn="ctr"/>
                      <a:r>
                        <a:rPr lang="en-US" sz="2800" b="0" dirty="0" smtClean="0">
                          <a:solidFill>
                            <a:srgbClr val="FF0000"/>
                          </a:solidFill>
                          <a:latin typeface="Times New Roman" pitchFamily="18" charset="0"/>
                          <a:cs typeface="Times New Roman" pitchFamily="18" charset="0"/>
                        </a:rPr>
                        <a:t> P(X)</a:t>
                      </a:r>
                      <a:endParaRPr lang="en-US" sz="2800" b="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dirty="0" smtClean="0">
                          <a:effectLst/>
                          <a:latin typeface="Times New Roman" pitchFamily="18" charset="0"/>
                          <a:cs typeface="Times New Roman" pitchFamily="18" charset="0"/>
                        </a:rPr>
                        <a:t>0.200</a:t>
                      </a: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dirty="0" smtClean="0">
                          <a:effectLst/>
                          <a:latin typeface="Times New Roman" pitchFamily="18" charset="0"/>
                          <a:cs typeface="Times New Roman" pitchFamily="18" charset="0"/>
                        </a:rPr>
                        <a:t>0.175</a:t>
                      </a: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dirty="0" smtClean="0">
                          <a:effectLst/>
                          <a:latin typeface="Times New Roman" pitchFamily="18" charset="0"/>
                          <a:cs typeface="Times New Roman" pitchFamily="18" charset="0"/>
                        </a:rPr>
                        <a:t>0.225</a:t>
                      </a: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dirty="0" smtClean="0">
                          <a:effectLst/>
                          <a:latin typeface="Times New Roman" pitchFamily="18" charset="0"/>
                          <a:cs typeface="Times New Roman" pitchFamily="18" charset="0"/>
                        </a:rPr>
                        <a:t>0.400</a:t>
                      </a: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13" name="Flowchart: Alternate Process 12"/>
          <p:cNvSpPr/>
          <p:nvPr/>
        </p:nvSpPr>
        <p:spPr>
          <a:xfrm>
            <a:off x="2286000" y="4038600"/>
            <a:ext cx="4572000" cy="685800"/>
          </a:xfrm>
          <a:prstGeom prst="flowChartAlternateProcess">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00B050"/>
                </a:solidFill>
                <a:latin typeface="Times New Roman" pitchFamily="18" charset="0"/>
                <a:cs typeface="Times New Roman" pitchFamily="18" charset="0"/>
              </a:rPr>
              <a:t>Probability Distribution Table</a:t>
            </a:r>
            <a:endParaRPr lang="en-US" sz="2800" dirty="0">
              <a:solidFill>
                <a:srgbClr val="00B050"/>
              </a:solidFill>
              <a:latin typeface="Times New Roman" pitchFamily="18" charset="0"/>
              <a:cs typeface="Times New Roman" pitchFamily="18" charset="0"/>
            </a:endParaRPr>
          </a:p>
        </p:txBody>
      </p:sp>
      <p:sp>
        <p:nvSpPr>
          <p:cNvPr id="16" name="Rectangle 15"/>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379828" y="1219200"/>
            <a:ext cx="991772" cy="609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0.40</a:t>
            </a:r>
            <a:endParaRPr lang="en-US" sz="2400" dirty="0">
              <a:solidFill>
                <a:schemeClr val="tx1"/>
              </a:solidFill>
              <a:latin typeface="Times New Roman" pitchFamily="18" charset="0"/>
              <a:cs typeface="Times New Roman" pitchFamily="18" charset="0"/>
            </a:endParaRPr>
          </a:p>
        </p:txBody>
      </p:sp>
      <p:sp>
        <p:nvSpPr>
          <p:cNvPr id="23" name="Rectangle 22"/>
          <p:cNvSpPr/>
          <p:nvPr/>
        </p:nvSpPr>
        <p:spPr>
          <a:xfrm>
            <a:off x="378656" y="2133600"/>
            <a:ext cx="991772" cy="609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0.30</a:t>
            </a:r>
            <a:endParaRPr lang="en-US" sz="2400" dirty="0">
              <a:solidFill>
                <a:schemeClr val="tx1"/>
              </a:solidFill>
              <a:latin typeface="Times New Roman" pitchFamily="18" charset="0"/>
              <a:cs typeface="Times New Roman" pitchFamily="18" charset="0"/>
            </a:endParaRPr>
          </a:p>
        </p:txBody>
      </p:sp>
      <p:sp>
        <p:nvSpPr>
          <p:cNvPr id="24" name="Rectangle 23"/>
          <p:cNvSpPr/>
          <p:nvPr/>
        </p:nvSpPr>
        <p:spPr>
          <a:xfrm>
            <a:off x="378656" y="3124200"/>
            <a:ext cx="991772" cy="609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0.20</a:t>
            </a:r>
            <a:endParaRPr lang="en-US" sz="2400" dirty="0">
              <a:solidFill>
                <a:schemeClr val="tx1"/>
              </a:solidFill>
              <a:latin typeface="Times New Roman" pitchFamily="18" charset="0"/>
              <a:cs typeface="Times New Roman" pitchFamily="18" charset="0"/>
            </a:endParaRPr>
          </a:p>
        </p:txBody>
      </p:sp>
      <p:sp>
        <p:nvSpPr>
          <p:cNvPr id="25" name="Rectangle 24"/>
          <p:cNvSpPr/>
          <p:nvPr/>
        </p:nvSpPr>
        <p:spPr>
          <a:xfrm>
            <a:off x="378656" y="4191000"/>
            <a:ext cx="991772" cy="609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0.10</a:t>
            </a:r>
            <a:endParaRPr lang="en-US" sz="2400" dirty="0">
              <a:solidFill>
                <a:schemeClr val="tx1"/>
              </a:solidFill>
              <a:latin typeface="Times New Roman" pitchFamily="18" charset="0"/>
              <a:cs typeface="Times New Roman" pitchFamily="18" charset="0"/>
            </a:endParaRPr>
          </a:p>
        </p:txBody>
      </p:sp>
      <p:sp>
        <p:nvSpPr>
          <p:cNvPr id="4" name="Rectangle 3"/>
          <p:cNvSpPr/>
          <p:nvPr/>
        </p:nvSpPr>
        <p:spPr>
          <a:xfrm>
            <a:off x="456028" y="228600"/>
            <a:ext cx="991772" cy="609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P(X)</a:t>
            </a:r>
            <a:endParaRPr lang="en-US" sz="2400" dirty="0">
              <a:solidFill>
                <a:schemeClr val="tx1"/>
              </a:solidFill>
              <a:latin typeface="Times New Roman" pitchFamily="18" charset="0"/>
              <a:cs typeface="Times New Roman" pitchFamily="18" charset="0"/>
            </a:endParaRPr>
          </a:p>
        </p:txBody>
      </p:sp>
      <p:sp>
        <p:nvSpPr>
          <p:cNvPr id="5" name="Rectangle 4"/>
          <p:cNvSpPr/>
          <p:nvPr/>
        </p:nvSpPr>
        <p:spPr>
          <a:xfrm>
            <a:off x="7618828" y="5562601"/>
            <a:ext cx="991772" cy="609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X</a:t>
            </a:r>
            <a:endParaRPr lang="en-US" sz="2400" dirty="0">
              <a:solidFill>
                <a:schemeClr val="tx1"/>
              </a:solidFill>
              <a:latin typeface="Times New Roman" pitchFamily="18" charset="0"/>
              <a:cs typeface="Times New Roman" pitchFamily="18" charset="0"/>
            </a:endParaRPr>
          </a:p>
        </p:txBody>
      </p:sp>
      <p:grpSp>
        <p:nvGrpSpPr>
          <p:cNvPr id="6" name="Group 5"/>
          <p:cNvGrpSpPr/>
          <p:nvPr/>
        </p:nvGrpSpPr>
        <p:grpSpPr>
          <a:xfrm>
            <a:off x="1193409" y="838199"/>
            <a:ext cx="6731390" cy="5410201"/>
            <a:chOff x="2889115" y="2724149"/>
            <a:chExt cx="4654685" cy="4057651"/>
          </a:xfrm>
        </p:grpSpPr>
        <p:cxnSp>
          <p:nvCxnSpPr>
            <p:cNvPr id="7" name="Straight Connector 6"/>
            <p:cNvCxnSpPr/>
            <p:nvPr/>
          </p:nvCxnSpPr>
          <p:spPr>
            <a:xfrm>
              <a:off x="2895600" y="5465762"/>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895600" y="4665663"/>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889115" y="3922713"/>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 name="Group 38"/>
            <p:cNvGrpSpPr/>
            <p:nvPr/>
          </p:nvGrpSpPr>
          <p:grpSpPr>
            <a:xfrm>
              <a:off x="2959642" y="2724149"/>
              <a:ext cx="4584158" cy="4057651"/>
              <a:chOff x="2959642" y="2724149"/>
              <a:chExt cx="4584158" cy="4057651"/>
            </a:xfrm>
          </p:grpSpPr>
          <p:sp>
            <p:nvSpPr>
              <p:cNvPr id="11" name="Rectangle 10"/>
              <p:cNvSpPr/>
              <p:nvPr/>
            </p:nvSpPr>
            <p:spPr>
              <a:xfrm>
                <a:off x="5638800" y="6248400"/>
                <a:ext cx="685800" cy="457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6</a:t>
                </a:r>
                <a:endParaRPr lang="en-US" sz="2400" dirty="0">
                  <a:solidFill>
                    <a:schemeClr val="tx1"/>
                  </a:solidFill>
                  <a:latin typeface="Times New Roman" pitchFamily="18" charset="0"/>
                  <a:cs typeface="Times New Roman" pitchFamily="18" charset="0"/>
                </a:endParaRPr>
              </a:p>
            </p:txBody>
          </p:sp>
          <p:sp>
            <p:nvSpPr>
              <p:cNvPr id="12" name="Rectangle 11"/>
              <p:cNvSpPr/>
              <p:nvPr/>
            </p:nvSpPr>
            <p:spPr>
              <a:xfrm>
                <a:off x="3429000" y="6248400"/>
                <a:ext cx="685800" cy="457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4</a:t>
                </a:r>
                <a:endParaRPr lang="en-US" sz="2400" dirty="0">
                  <a:solidFill>
                    <a:schemeClr val="tx1"/>
                  </a:solidFill>
                </a:endParaRPr>
              </a:p>
            </p:txBody>
          </p:sp>
          <p:grpSp>
            <p:nvGrpSpPr>
              <p:cNvPr id="13" name="Group 17"/>
              <p:cNvGrpSpPr/>
              <p:nvPr/>
            </p:nvGrpSpPr>
            <p:grpSpPr>
              <a:xfrm>
                <a:off x="2959642" y="2724149"/>
                <a:ext cx="4584158" cy="3524251"/>
                <a:chOff x="2652830" y="1188533"/>
                <a:chExt cx="5043370" cy="4297867"/>
              </a:xfrm>
            </p:grpSpPr>
            <p:cxnSp>
              <p:nvCxnSpPr>
                <p:cNvPr id="20" name="Straight Arrow Connector 19"/>
                <p:cNvCxnSpPr/>
                <p:nvPr/>
              </p:nvCxnSpPr>
              <p:spPr>
                <a:xfrm>
                  <a:off x="2667000" y="5410200"/>
                  <a:ext cx="5029200" cy="76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16200000" flipV="1">
                  <a:off x="548685" y="3292678"/>
                  <a:ext cx="4221666" cy="1337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cxnSp>
            <p:nvCxnSpPr>
              <p:cNvPr id="14" name="Straight Connector 13"/>
              <p:cNvCxnSpPr/>
              <p:nvPr/>
            </p:nvCxnSpPr>
            <p:spPr>
              <a:xfrm rot="16200000" flipV="1">
                <a:off x="3024906" y="5387899"/>
                <a:ext cx="1562100" cy="6502"/>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flipH="1" flipV="1">
                <a:off x="5479324" y="4710839"/>
                <a:ext cx="3067050" cy="8073"/>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V="1">
                <a:off x="4247146" y="5619540"/>
                <a:ext cx="1238250" cy="19472"/>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V="1">
                <a:off x="4969627" y="5199021"/>
                <a:ext cx="2095500" cy="326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4495800" y="6267450"/>
                <a:ext cx="685800" cy="457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5</a:t>
                </a:r>
                <a:endParaRPr lang="en-US" sz="2400" dirty="0">
                  <a:solidFill>
                    <a:schemeClr val="tx1"/>
                  </a:solidFill>
                  <a:latin typeface="Times New Roman" pitchFamily="18" charset="0"/>
                  <a:cs typeface="Times New Roman" pitchFamily="18" charset="0"/>
                </a:endParaRPr>
              </a:p>
            </p:txBody>
          </p:sp>
          <p:sp>
            <p:nvSpPr>
              <p:cNvPr id="19" name="Rectangle 18"/>
              <p:cNvSpPr/>
              <p:nvPr/>
            </p:nvSpPr>
            <p:spPr>
              <a:xfrm>
                <a:off x="6705600" y="6324600"/>
                <a:ext cx="685800" cy="457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7</a:t>
                </a:r>
                <a:endParaRPr lang="en-US" sz="2400" dirty="0">
                  <a:solidFill>
                    <a:schemeClr val="tx1"/>
                  </a:solidFill>
                  <a:latin typeface="Times New Roman" pitchFamily="18" charset="0"/>
                  <a:cs typeface="Times New Roman" pitchFamily="18" charset="0"/>
                </a:endParaRPr>
              </a:p>
            </p:txBody>
          </p:sp>
        </p:grpSp>
      </p:grpSp>
      <p:cxnSp>
        <p:nvCxnSpPr>
          <p:cNvPr id="26" name="Straight Connector 25"/>
          <p:cNvCxnSpPr/>
          <p:nvPr/>
        </p:nvCxnSpPr>
        <p:spPr>
          <a:xfrm>
            <a:off x="1193409" y="1524000"/>
            <a:ext cx="330591" cy="21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524000"/>
            <a:ext cx="8915400" cy="3539430"/>
          </a:xfrm>
          <a:prstGeom prst="rect">
            <a:avLst/>
          </a:prstGeom>
        </p:spPr>
        <p:txBody>
          <a:bodyPr wrap="square">
            <a:spAutoFit/>
          </a:bodyPr>
          <a:lstStyle/>
          <a:p>
            <a:pPr>
              <a:buClr>
                <a:srgbClr val="00B0F0"/>
              </a:buClr>
              <a:buFont typeface="Wingdings" pitchFamily="2" charset="2"/>
              <a:buChar char="q"/>
            </a:pPr>
            <a:r>
              <a:rPr lang="en-US" sz="3200" dirty="0" smtClean="0">
                <a:solidFill>
                  <a:srgbClr val="000000"/>
                </a:solidFill>
                <a:latin typeface="Times New Roman" pitchFamily="18" charset="0"/>
                <a:cs typeface="Times New Roman" pitchFamily="18" charset="0"/>
              </a:rPr>
              <a:t>The sum of </a:t>
            </a:r>
            <a:r>
              <a:rPr lang="en-US" sz="3200" dirty="0" smtClean="0">
                <a:latin typeface="Times New Roman" pitchFamily="18" charset="0"/>
                <a:cs typeface="Times New Roman" pitchFamily="18" charset="0"/>
              </a:rPr>
              <a:t>the probabilities of all events in a sample space add up </a:t>
            </a:r>
            <a:r>
              <a:rPr lang="en-US" sz="3200" dirty="0" smtClean="0">
                <a:solidFill>
                  <a:srgbClr val="000000"/>
                </a:solidFill>
                <a:latin typeface="Times New Roman" pitchFamily="18" charset="0"/>
                <a:cs typeface="Times New Roman" pitchFamily="18" charset="0"/>
              </a:rPr>
              <a:t>to 1.</a:t>
            </a:r>
          </a:p>
          <a:p>
            <a:pPr>
              <a:buClr>
                <a:srgbClr val="00B0F0"/>
              </a:buClr>
              <a:buFont typeface="Wingdings" pitchFamily="2" charset="2"/>
              <a:buChar char="q"/>
            </a:pPr>
            <a:endParaRPr lang="en-US" sz="3200" dirty="0" smtClean="0">
              <a:solidFill>
                <a:srgbClr val="000000"/>
              </a:solidFill>
              <a:latin typeface="Times New Roman" pitchFamily="18" charset="0"/>
              <a:cs typeface="Times New Roman" pitchFamily="18" charset="0"/>
            </a:endParaRPr>
          </a:p>
          <a:p>
            <a:pPr>
              <a:buClr>
                <a:srgbClr val="00B0F0"/>
              </a:buClr>
            </a:pPr>
            <a:endParaRPr lang="en-US" sz="3200" dirty="0" smtClean="0">
              <a:solidFill>
                <a:srgbClr val="000000"/>
              </a:solidFill>
              <a:latin typeface="Times New Roman" pitchFamily="18" charset="0"/>
              <a:cs typeface="Times New Roman" pitchFamily="18" charset="0"/>
            </a:endParaRPr>
          </a:p>
          <a:p>
            <a:endParaRPr lang="en-US" sz="3200" dirty="0" smtClean="0">
              <a:solidFill>
                <a:srgbClr val="000000"/>
              </a:solidFill>
              <a:latin typeface="Times New Roman" pitchFamily="18" charset="0"/>
              <a:cs typeface="Times New Roman" pitchFamily="18" charset="0"/>
            </a:endParaRPr>
          </a:p>
          <a:p>
            <a:endParaRPr lang="en-US" sz="3200" dirty="0" smtClean="0">
              <a:solidFill>
                <a:srgbClr val="000000"/>
              </a:solidFill>
              <a:latin typeface="Times New Roman" pitchFamily="18" charset="0"/>
              <a:cs typeface="Times New Roman" pitchFamily="18" charset="0"/>
            </a:endParaRPr>
          </a:p>
          <a:p>
            <a:pPr>
              <a:buClr>
                <a:srgbClr val="00B0F0"/>
              </a:buClr>
              <a:buFont typeface="Wingdings" pitchFamily="2" charset="2"/>
              <a:buChar char="q"/>
            </a:pPr>
            <a:r>
              <a:rPr lang="en-US" sz="3200" dirty="0" smtClean="0">
                <a:solidFill>
                  <a:srgbClr val="000000"/>
                </a:solidFill>
                <a:latin typeface="Times New Roman" pitchFamily="18" charset="0"/>
                <a:cs typeface="Times New Roman" pitchFamily="18" charset="0"/>
              </a:rPr>
              <a:t>Each probability is between 0 and 1, inclusively.</a:t>
            </a:r>
            <a:endParaRPr lang="en-US" sz="3200" dirty="0"/>
          </a:p>
        </p:txBody>
      </p:sp>
      <p:sp>
        <p:nvSpPr>
          <p:cNvPr id="5" name="Rectangle 4"/>
          <p:cNvSpPr/>
          <p:nvPr/>
        </p:nvSpPr>
        <p:spPr>
          <a:xfrm>
            <a:off x="2478502" y="2819400"/>
            <a:ext cx="2550698" cy="769441"/>
          </a:xfrm>
          <a:prstGeom prst="rect">
            <a:avLst/>
          </a:prstGeom>
        </p:spPr>
        <p:txBody>
          <a:bodyPr wrap="none">
            <a:spAutoFit/>
          </a:bodyPr>
          <a:lstStyle/>
          <a:p>
            <a:r>
              <a:rPr lang="en-US" sz="4400" dirty="0" smtClean="0">
                <a:solidFill>
                  <a:srgbClr val="FF0000"/>
                </a:solidFill>
                <a:latin typeface="Times New Roman" pitchFamily="18" charset="0"/>
                <a:cs typeface="Times New Roman" pitchFamily="18" charset="0"/>
              </a:rPr>
              <a:t>∑ p(x) = 1</a:t>
            </a:r>
            <a:endParaRPr lang="en-US" sz="4400" dirty="0"/>
          </a:p>
        </p:txBody>
      </p:sp>
      <p:sp>
        <p:nvSpPr>
          <p:cNvPr id="6" name="Rectangle 5"/>
          <p:cNvSpPr/>
          <p:nvPr/>
        </p:nvSpPr>
        <p:spPr>
          <a:xfrm>
            <a:off x="2514600" y="5334000"/>
            <a:ext cx="2659702" cy="707886"/>
          </a:xfrm>
          <a:prstGeom prst="rect">
            <a:avLst/>
          </a:prstGeom>
        </p:spPr>
        <p:txBody>
          <a:bodyPr wrap="none">
            <a:spAutoFit/>
          </a:bodyPr>
          <a:lstStyle/>
          <a:p>
            <a:r>
              <a:rPr lang="en-US" sz="4000" dirty="0" smtClean="0">
                <a:solidFill>
                  <a:srgbClr val="FF0000"/>
                </a:solidFill>
                <a:latin typeface="Times New Roman" pitchFamily="18" charset="0"/>
                <a:cs typeface="Times New Roman" pitchFamily="18" charset="0"/>
              </a:rPr>
              <a:t>0 ≤ P(x) ≤ 1</a:t>
            </a:r>
            <a:endParaRPr lang="en-US" sz="4000" dirty="0"/>
          </a:p>
        </p:txBody>
      </p:sp>
      <p:sp>
        <p:nvSpPr>
          <p:cNvPr id="8" name="Rectangle 7"/>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2520242"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5-4:</a:t>
            </a:r>
            <a:endParaRPr lang="en-US" sz="3200" b="1" dirty="0"/>
          </a:p>
        </p:txBody>
      </p:sp>
      <p:graphicFrame>
        <p:nvGraphicFramePr>
          <p:cNvPr id="5" name="Table 4"/>
          <p:cNvGraphicFramePr>
            <a:graphicFrameLocks noGrp="1"/>
          </p:cNvGraphicFramePr>
          <p:nvPr/>
        </p:nvGraphicFramePr>
        <p:xfrm>
          <a:off x="0" y="1087755"/>
          <a:ext cx="8229599" cy="1036320"/>
        </p:xfrm>
        <a:graphic>
          <a:graphicData uri="http://schemas.openxmlformats.org/drawingml/2006/table">
            <a:tbl>
              <a:tblPr firstRow="1" bandRow="1">
                <a:tableStyleId>{5C22544A-7EE6-4342-B048-85BDC9FD1C3A}</a:tableStyleId>
              </a:tblPr>
              <a:tblGrid>
                <a:gridCol w="2645507"/>
                <a:gridCol w="1158742"/>
                <a:gridCol w="1148751"/>
                <a:gridCol w="1295400"/>
                <a:gridCol w="1049546"/>
                <a:gridCol w="931653"/>
              </a:tblGrid>
              <a:tr h="457200">
                <a:tc>
                  <a:txBody>
                    <a:bodyPr/>
                    <a:lstStyle/>
                    <a:p>
                      <a:pPr algn="ctr"/>
                      <a:r>
                        <a:rPr lang="en-US" sz="2800" b="0" dirty="0" smtClean="0">
                          <a:solidFill>
                            <a:srgbClr val="FF0000"/>
                          </a:solidFill>
                          <a:latin typeface="Times New Roman" pitchFamily="18" charset="0"/>
                          <a:cs typeface="Times New Roman" pitchFamily="18" charset="0"/>
                        </a:rPr>
                        <a:t> X</a:t>
                      </a:r>
                      <a:endParaRPr lang="en-US" sz="2800" b="0" dirty="0">
                        <a:solidFill>
                          <a:srgbClr val="FF0000"/>
                        </a:solidFill>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0</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5</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10</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15</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20</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57200">
                <a:tc>
                  <a:txBody>
                    <a:bodyPr/>
                    <a:lstStyle/>
                    <a:p>
                      <a:pPr algn="ctr"/>
                      <a:r>
                        <a:rPr lang="en-US" sz="2800" b="0" dirty="0" smtClean="0">
                          <a:solidFill>
                            <a:srgbClr val="FF0000"/>
                          </a:solidFill>
                          <a:latin typeface="Times New Roman" pitchFamily="18" charset="0"/>
                          <a:cs typeface="Times New Roman" pitchFamily="18" charset="0"/>
                        </a:rPr>
                        <a:t> P(X)</a:t>
                      </a:r>
                      <a:endParaRPr lang="en-US" sz="2800" b="0" dirty="0">
                        <a:solidFill>
                          <a:srgbClr val="FF0000"/>
                        </a:solidFill>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endParaRPr kumimoji="0" lang="en-US" sz="18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r>
            </a:tbl>
          </a:graphicData>
        </a:graphic>
      </p:graphicFrame>
      <p:pic>
        <p:nvPicPr>
          <p:cNvPr id="6"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124200" y="1743075"/>
            <a:ext cx="142875" cy="619125"/>
          </a:xfrm>
          <a:prstGeom prst="rect">
            <a:avLst/>
          </a:prstGeom>
          <a:noFill/>
        </p:spPr>
      </p:pic>
      <p:pic>
        <p:nvPicPr>
          <p:cNvPr id="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352925" y="1743075"/>
            <a:ext cx="142875" cy="619125"/>
          </a:xfrm>
          <a:prstGeom prst="rect">
            <a:avLst/>
          </a:prstGeom>
          <a:noFill/>
        </p:spPr>
      </p:pic>
      <p:pic>
        <p:nvPicPr>
          <p:cNvPr id="8"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486400" y="1743075"/>
            <a:ext cx="142875" cy="619125"/>
          </a:xfrm>
          <a:prstGeom prst="rect">
            <a:avLst/>
          </a:prstGeom>
          <a:noFill/>
        </p:spPr>
      </p:pic>
      <p:pic>
        <p:nvPicPr>
          <p:cNvPr id="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715125" y="1733550"/>
            <a:ext cx="142875" cy="619125"/>
          </a:xfrm>
          <a:prstGeom prst="rect">
            <a:avLst/>
          </a:prstGeom>
          <a:noFill/>
        </p:spPr>
      </p:pic>
      <p:pic>
        <p:nvPicPr>
          <p:cNvPr id="10"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705725" y="1743075"/>
            <a:ext cx="142875" cy="619125"/>
          </a:xfrm>
          <a:prstGeom prst="rect">
            <a:avLst/>
          </a:prstGeom>
          <a:noFill/>
        </p:spPr>
      </p:pic>
      <p:sp>
        <p:nvSpPr>
          <p:cNvPr id="11" name="Rectangle 2"/>
          <p:cNvSpPr>
            <a:spLocks noGrp="1" noChangeArrowheads="1"/>
          </p:cNvSpPr>
          <p:nvPr>
            <p:ph type="title"/>
          </p:nvPr>
        </p:nvSpPr>
        <p:spPr>
          <a:xfrm>
            <a:off x="2362200" y="228600"/>
            <a:ext cx="6705600" cy="838200"/>
          </a:xfrm>
        </p:spPr>
        <p:txBody>
          <a:bodyPr>
            <a:normAutofit/>
          </a:bodyPr>
          <a:lstStyle/>
          <a:p>
            <a:pPr eaLnBrk="1" hangingPunct="1"/>
            <a:r>
              <a:rPr lang="en-US" sz="2400" b="0" dirty="0" smtClean="0">
                <a:solidFill>
                  <a:srgbClr val="7030A0"/>
                </a:solidFill>
                <a:effectLst/>
                <a:latin typeface="Times New Roman" pitchFamily="18" charset="0"/>
                <a:cs typeface="Times New Roman" pitchFamily="18" charset="0"/>
              </a:rPr>
              <a:t>Determine whether each distribution is a probability distribution. </a:t>
            </a:r>
          </a:p>
        </p:txBody>
      </p:sp>
      <p:sp>
        <p:nvSpPr>
          <p:cNvPr id="12" name="Rectangle 11"/>
          <p:cNvSpPr/>
          <p:nvPr/>
        </p:nvSpPr>
        <p:spPr>
          <a:xfrm>
            <a:off x="8077200" y="1295400"/>
            <a:ext cx="685800" cy="533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solidFill>
                  <a:srgbClr val="0070C0"/>
                </a:solidFill>
              </a:rPr>
              <a:t>√</a:t>
            </a:r>
            <a:endParaRPr lang="en-US" sz="4000" b="1" dirty="0">
              <a:solidFill>
                <a:srgbClr val="0070C0"/>
              </a:solidFill>
            </a:endParaRPr>
          </a:p>
        </p:txBody>
      </p:sp>
      <p:graphicFrame>
        <p:nvGraphicFramePr>
          <p:cNvPr id="13" name="Table 12"/>
          <p:cNvGraphicFramePr>
            <a:graphicFrameLocks noGrp="1"/>
          </p:cNvGraphicFramePr>
          <p:nvPr/>
        </p:nvGraphicFramePr>
        <p:xfrm>
          <a:off x="76200" y="2514600"/>
          <a:ext cx="8077200" cy="1036320"/>
        </p:xfrm>
        <a:graphic>
          <a:graphicData uri="http://schemas.openxmlformats.org/drawingml/2006/table">
            <a:tbl>
              <a:tblPr firstRow="1" bandRow="1">
                <a:tableStyleId>{5C22544A-7EE6-4342-B048-85BDC9FD1C3A}</a:tableStyleId>
              </a:tblPr>
              <a:tblGrid>
                <a:gridCol w="2927985"/>
                <a:gridCol w="1282470"/>
                <a:gridCol w="1460770"/>
                <a:gridCol w="1374843"/>
                <a:gridCol w="1031132"/>
              </a:tblGrid>
              <a:tr h="457200">
                <a:tc>
                  <a:txBody>
                    <a:bodyPr/>
                    <a:lstStyle/>
                    <a:p>
                      <a:pPr algn="ctr"/>
                      <a:r>
                        <a:rPr lang="en-US" sz="2800" b="0" dirty="0" smtClean="0">
                          <a:solidFill>
                            <a:srgbClr val="FF0000"/>
                          </a:solidFill>
                          <a:latin typeface="Times New Roman" pitchFamily="18" charset="0"/>
                          <a:cs typeface="Times New Roman" pitchFamily="18" charset="0"/>
                        </a:rPr>
                        <a:t> X</a:t>
                      </a:r>
                      <a:endParaRPr lang="en-US" sz="2800" b="0" dirty="0">
                        <a:solidFill>
                          <a:srgbClr val="FF0000"/>
                        </a:solidFill>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0</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2</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4</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6</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57200">
                <a:tc>
                  <a:txBody>
                    <a:bodyPr/>
                    <a:lstStyle/>
                    <a:p>
                      <a:pPr algn="ctr"/>
                      <a:r>
                        <a:rPr lang="en-US" sz="2800" b="0" dirty="0" smtClean="0">
                          <a:solidFill>
                            <a:srgbClr val="FF0000"/>
                          </a:solidFill>
                          <a:latin typeface="Times New Roman" pitchFamily="18" charset="0"/>
                          <a:cs typeface="Times New Roman" pitchFamily="18" charset="0"/>
                        </a:rPr>
                        <a:t> P(X)</a:t>
                      </a:r>
                      <a:endParaRPr lang="en-US" sz="2800" b="0" dirty="0">
                        <a:solidFill>
                          <a:srgbClr val="FF0000"/>
                        </a:solidFill>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r>
                        <a:rPr lang="en-US" sz="2800" dirty="0" smtClean="0">
                          <a:solidFill>
                            <a:schemeClr val="tx1"/>
                          </a:solidFill>
                          <a:latin typeface="Times New Roman" pitchFamily="18" charset="0"/>
                          <a:cs typeface="Times New Roman" pitchFamily="18" charset="0"/>
                        </a:rPr>
                        <a:t>-1</a:t>
                      </a: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r>
                        <a:rPr lang="en-US" sz="2800" dirty="0" smtClean="0">
                          <a:effectLst/>
                          <a:latin typeface="Times New Roman" pitchFamily="18" charset="0"/>
                          <a:cs typeface="Times New Roman" pitchFamily="18" charset="0"/>
                        </a:rPr>
                        <a:t>1.5</a:t>
                      </a: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r>
                        <a:rPr lang="en-US" sz="2800" dirty="0" smtClean="0">
                          <a:effectLst/>
                          <a:latin typeface="Times New Roman" pitchFamily="18" charset="0"/>
                          <a:cs typeface="Times New Roman" pitchFamily="18" charset="0"/>
                        </a:rPr>
                        <a:t>0.3</a:t>
                      </a: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r>
                        <a:rPr lang="en-US" sz="2800" dirty="0" smtClean="0">
                          <a:effectLst/>
                          <a:latin typeface="Times New Roman" pitchFamily="18" charset="0"/>
                          <a:cs typeface="Times New Roman" pitchFamily="18" charset="0"/>
                        </a:rPr>
                        <a:t>0.2</a:t>
                      </a: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r>
            </a:tbl>
          </a:graphicData>
        </a:graphic>
      </p:graphicFrame>
      <p:graphicFrame>
        <p:nvGraphicFramePr>
          <p:cNvPr id="14" name="Table 13"/>
          <p:cNvGraphicFramePr>
            <a:graphicFrameLocks noGrp="1"/>
          </p:cNvGraphicFramePr>
          <p:nvPr/>
        </p:nvGraphicFramePr>
        <p:xfrm>
          <a:off x="76200" y="3886200"/>
          <a:ext cx="8077200" cy="1036320"/>
        </p:xfrm>
        <a:graphic>
          <a:graphicData uri="http://schemas.openxmlformats.org/drawingml/2006/table">
            <a:tbl>
              <a:tblPr firstRow="1" bandRow="1">
                <a:tableStyleId>{5C22544A-7EE6-4342-B048-85BDC9FD1C3A}</a:tableStyleId>
              </a:tblPr>
              <a:tblGrid>
                <a:gridCol w="2927985"/>
                <a:gridCol w="1282470"/>
                <a:gridCol w="1460770"/>
                <a:gridCol w="1374843"/>
                <a:gridCol w="1031132"/>
              </a:tblGrid>
              <a:tr h="457200">
                <a:tc>
                  <a:txBody>
                    <a:bodyPr/>
                    <a:lstStyle/>
                    <a:p>
                      <a:pPr algn="ctr"/>
                      <a:r>
                        <a:rPr lang="en-US" sz="2800" b="0" dirty="0" smtClean="0">
                          <a:solidFill>
                            <a:srgbClr val="FF0000"/>
                          </a:solidFill>
                          <a:latin typeface="Times New Roman" pitchFamily="18" charset="0"/>
                          <a:cs typeface="Times New Roman" pitchFamily="18" charset="0"/>
                        </a:rPr>
                        <a:t> X</a:t>
                      </a:r>
                      <a:endParaRPr lang="en-US" sz="2800" b="0" dirty="0">
                        <a:solidFill>
                          <a:srgbClr val="FF0000"/>
                        </a:solidFill>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1</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2</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3</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4</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57200">
                <a:tc>
                  <a:txBody>
                    <a:bodyPr/>
                    <a:lstStyle/>
                    <a:p>
                      <a:pPr algn="ctr"/>
                      <a:r>
                        <a:rPr lang="en-US" sz="2800" b="0" dirty="0" smtClean="0">
                          <a:solidFill>
                            <a:srgbClr val="FF0000"/>
                          </a:solidFill>
                          <a:latin typeface="Times New Roman" pitchFamily="18" charset="0"/>
                          <a:cs typeface="Times New Roman" pitchFamily="18" charset="0"/>
                        </a:rPr>
                        <a:t> P(X)</a:t>
                      </a:r>
                      <a:endParaRPr lang="en-US" sz="2800" b="0" dirty="0">
                        <a:solidFill>
                          <a:srgbClr val="FF0000"/>
                        </a:solidFill>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r>
            </a:tbl>
          </a:graphicData>
        </a:graphic>
      </p:graphicFrame>
      <p:graphicFrame>
        <p:nvGraphicFramePr>
          <p:cNvPr id="15" name="Table 14"/>
          <p:cNvGraphicFramePr>
            <a:graphicFrameLocks noGrp="1"/>
          </p:cNvGraphicFramePr>
          <p:nvPr/>
        </p:nvGraphicFramePr>
        <p:xfrm>
          <a:off x="116732" y="5212080"/>
          <a:ext cx="7046068" cy="1036320"/>
        </p:xfrm>
        <a:graphic>
          <a:graphicData uri="http://schemas.openxmlformats.org/drawingml/2006/table">
            <a:tbl>
              <a:tblPr firstRow="1" bandRow="1">
                <a:tableStyleId>{5C22544A-7EE6-4342-B048-85BDC9FD1C3A}</a:tableStyleId>
              </a:tblPr>
              <a:tblGrid>
                <a:gridCol w="2927985"/>
                <a:gridCol w="1282470"/>
                <a:gridCol w="1460770"/>
                <a:gridCol w="1374843"/>
              </a:tblGrid>
              <a:tr h="457200">
                <a:tc>
                  <a:txBody>
                    <a:bodyPr/>
                    <a:lstStyle/>
                    <a:p>
                      <a:pPr algn="ctr"/>
                      <a:r>
                        <a:rPr lang="en-US" sz="2800" b="0" dirty="0" smtClean="0">
                          <a:solidFill>
                            <a:srgbClr val="FF0000"/>
                          </a:solidFill>
                          <a:latin typeface="Times New Roman" pitchFamily="18" charset="0"/>
                          <a:cs typeface="Times New Roman" pitchFamily="18" charset="0"/>
                        </a:rPr>
                        <a:t> X</a:t>
                      </a:r>
                      <a:endParaRPr lang="en-US" sz="2800" b="0" dirty="0">
                        <a:solidFill>
                          <a:srgbClr val="FF0000"/>
                        </a:solidFill>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2</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3</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7</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57200">
                <a:tc>
                  <a:txBody>
                    <a:bodyPr/>
                    <a:lstStyle/>
                    <a:p>
                      <a:pPr algn="ctr"/>
                      <a:r>
                        <a:rPr lang="en-US" sz="2800" b="0" dirty="0" smtClean="0">
                          <a:solidFill>
                            <a:srgbClr val="FF0000"/>
                          </a:solidFill>
                          <a:latin typeface="Times New Roman" pitchFamily="18" charset="0"/>
                          <a:cs typeface="Times New Roman" pitchFamily="18" charset="0"/>
                        </a:rPr>
                        <a:t> P(X)</a:t>
                      </a:r>
                      <a:endParaRPr lang="en-US" sz="2800" b="0" dirty="0">
                        <a:solidFill>
                          <a:srgbClr val="FF0000"/>
                        </a:solidFill>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r>
                        <a:rPr lang="en-US" sz="2800" dirty="0" smtClean="0">
                          <a:effectLst/>
                          <a:latin typeface="Times New Roman" pitchFamily="18" charset="0"/>
                          <a:cs typeface="Times New Roman" pitchFamily="18" charset="0"/>
                        </a:rPr>
                        <a:t>0.5</a:t>
                      </a: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r>
                        <a:rPr lang="en-US" sz="2800" dirty="0" smtClean="0">
                          <a:effectLst/>
                          <a:latin typeface="Times New Roman" pitchFamily="18" charset="0"/>
                          <a:cs typeface="Times New Roman" pitchFamily="18" charset="0"/>
                        </a:rPr>
                        <a:t>0.3</a:t>
                      </a: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r>
                        <a:rPr lang="en-US" sz="2800" dirty="0" smtClean="0">
                          <a:effectLst/>
                          <a:latin typeface="Times New Roman" pitchFamily="18" charset="0"/>
                          <a:cs typeface="Times New Roman" pitchFamily="18" charset="0"/>
                        </a:rPr>
                        <a:t>0.4</a:t>
                      </a: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r>
            </a:tbl>
          </a:graphicData>
        </a:graphic>
      </p:graphicFrame>
      <p:pic>
        <p:nvPicPr>
          <p:cNvPr id="16"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581400" y="4419600"/>
            <a:ext cx="142875" cy="619125"/>
          </a:xfrm>
          <a:prstGeom prst="rect">
            <a:avLst/>
          </a:prstGeom>
          <a:noFill/>
        </p:spPr>
      </p:pic>
      <p:pic>
        <p:nvPicPr>
          <p:cNvPr id="17" name="Picture 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4953000" y="4419600"/>
            <a:ext cx="142875" cy="619125"/>
          </a:xfrm>
          <a:prstGeom prst="rect">
            <a:avLst/>
          </a:prstGeom>
          <a:noFill/>
        </p:spPr>
      </p:pic>
      <p:pic>
        <p:nvPicPr>
          <p:cNvPr id="18" name="Picture 10"/>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6267450" y="4419600"/>
            <a:ext cx="285750" cy="619125"/>
          </a:xfrm>
          <a:prstGeom prst="rect">
            <a:avLst/>
          </a:prstGeom>
          <a:noFill/>
        </p:spPr>
      </p:pic>
      <p:pic>
        <p:nvPicPr>
          <p:cNvPr id="19" name="Picture 13"/>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7543800" y="4419600"/>
            <a:ext cx="285750" cy="619125"/>
          </a:xfrm>
          <a:prstGeom prst="rect">
            <a:avLst/>
          </a:prstGeom>
          <a:noFill/>
        </p:spPr>
      </p:pic>
      <p:sp>
        <p:nvSpPr>
          <p:cNvPr id="20" name="Rectangle 19"/>
          <p:cNvSpPr/>
          <p:nvPr/>
        </p:nvSpPr>
        <p:spPr>
          <a:xfrm>
            <a:off x="8001000" y="4114800"/>
            <a:ext cx="685800" cy="533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solidFill>
                  <a:srgbClr val="0070C0"/>
                </a:solidFill>
              </a:rPr>
              <a:t>√</a:t>
            </a:r>
            <a:endParaRPr lang="en-US" sz="4000" b="1" dirty="0">
              <a:solidFill>
                <a:srgbClr val="0070C0"/>
              </a:solidFill>
            </a:endParaRPr>
          </a:p>
        </p:txBody>
      </p:sp>
      <p:sp>
        <p:nvSpPr>
          <p:cNvPr id="21" name="Rectangle 20"/>
          <p:cNvSpPr/>
          <p:nvPr/>
        </p:nvSpPr>
        <p:spPr>
          <a:xfrm>
            <a:off x="8077200" y="2743200"/>
            <a:ext cx="685800" cy="533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solidFill>
                  <a:srgbClr val="0070C0"/>
                </a:solidFill>
              </a:rPr>
              <a:t>×</a:t>
            </a:r>
            <a:endParaRPr lang="en-US" sz="4000" b="1" dirty="0">
              <a:solidFill>
                <a:srgbClr val="0070C0"/>
              </a:solidFill>
            </a:endParaRPr>
          </a:p>
        </p:txBody>
      </p:sp>
      <p:sp>
        <p:nvSpPr>
          <p:cNvPr id="22" name="Rectangle 21"/>
          <p:cNvSpPr/>
          <p:nvPr/>
        </p:nvSpPr>
        <p:spPr>
          <a:xfrm>
            <a:off x="7315200" y="5410200"/>
            <a:ext cx="685800" cy="533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solidFill>
                  <a:srgbClr val="0070C0"/>
                </a:solidFill>
              </a:rPr>
              <a:t>×</a:t>
            </a:r>
            <a:endParaRPr lang="en-US" sz="4000" b="1" dirty="0">
              <a:solidFill>
                <a:srgbClr val="0070C0"/>
              </a:solidFill>
            </a:endParaRPr>
          </a:p>
        </p:txBody>
      </p:sp>
      <p:sp>
        <p:nvSpPr>
          <p:cNvPr id="24" name="Rectangle 23"/>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152400" y="609600"/>
            <a:ext cx="8839200" cy="1295400"/>
            <a:chOff x="152400" y="152400"/>
            <a:chExt cx="8839200" cy="1295400"/>
          </a:xfrm>
        </p:grpSpPr>
        <p:sp>
          <p:nvSpPr>
            <p:cNvPr id="4" name="Rectangle 3"/>
            <p:cNvSpPr txBox="1">
              <a:spLocks noChangeArrowheads="1"/>
            </p:cNvSpPr>
            <p:nvPr/>
          </p:nvSpPr>
          <p:spPr>
            <a:xfrm>
              <a:off x="152400" y="152400"/>
              <a:ext cx="8839200" cy="1295400"/>
            </a:xfrm>
            <a:prstGeom prst="rect">
              <a:avLst/>
            </a:prstGeom>
          </p:spPr>
          <p:txBody>
            <a:bodyPr vert="horz">
              <a:noAutofit/>
            </a:bodyPr>
            <a:lstStyle/>
            <a:p>
              <a:pPr marL="274320" marR="0" lvl="0" indent="-274320" algn="ctr" defTabSz="914400" rtl="0" eaLnBrk="1" fontAlgn="auto" latinLnBrk="0" hangingPunct="1">
                <a:lnSpc>
                  <a:spcPct val="100000"/>
                </a:lnSpc>
                <a:spcBef>
                  <a:spcPts val="600"/>
                </a:spcBef>
                <a:spcAft>
                  <a:spcPts val="0"/>
                </a:spcAft>
                <a:buClr>
                  <a:schemeClr val="accent1"/>
                </a:buClr>
                <a:buSzPct val="76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4000" b="0"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rPr>
                <a:t>Mean, Variance, Standard Deviation, and Expectation</a:t>
              </a:r>
              <a:endParaRPr kumimoji="0" lang="en-US" sz="4000" b="0" i="0" u="none" strike="noStrike" kern="1200" cap="none" spc="0" normalizeH="0" baseline="0" noProof="0" dirty="0">
                <a:ln>
                  <a:noFill/>
                </a:ln>
                <a:solidFill>
                  <a:srgbClr val="0070C0"/>
                </a:solidFill>
                <a:effectLst/>
                <a:uLnTx/>
                <a:uFillTx/>
                <a:latin typeface="Times New Roman" pitchFamily="18" charset="0"/>
                <a:ea typeface="+mn-ea"/>
                <a:cs typeface="Times New Roman" pitchFamily="18" charset="0"/>
              </a:endParaRPr>
            </a:p>
          </p:txBody>
        </p:sp>
        <p:sp>
          <p:nvSpPr>
            <p:cNvPr id="7" name="Rectangle 6"/>
            <p:cNvSpPr/>
            <p:nvPr/>
          </p:nvSpPr>
          <p:spPr>
            <a:xfrm>
              <a:off x="228600" y="152400"/>
              <a:ext cx="8686800" cy="12954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grpSp>
        <p:nvGrpSpPr>
          <p:cNvPr id="11" name="Group 10"/>
          <p:cNvGrpSpPr/>
          <p:nvPr/>
        </p:nvGrpSpPr>
        <p:grpSpPr>
          <a:xfrm>
            <a:off x="228600" y="1812925"/>
            <a:ext cx="2743200" cy="1616075"/>
            <a:chOff x="2895600" y="1981200"/>
            <a:chExt cx="2819400" cy="1616075"/>
          </a:xfrm>
        </p:grpSpPr>
        <p:sp>
          <p:nvSpPr>
            <p:cNvPr id="9" name="Text Box 1"/>
            <p:cNvSpPr txBox="1">
              <a:spLocks noChangeArrowheads="1"/>
            </p:cNvSpPr>
            <p:nvPr/>
          </p:nvSpPr>
          <p:spPr bwMode="auto">
            <a:xfrm>
              <a:off x="2971800" y="1981200"/>
              <a:ext cx="2743200" cy="1616075"/>
            </a:xfrm>
            <a:prstGeom prst="rect">
              <a:avLst/>
            </a:prstGeom>
            <a:noFill/>
            <a:ln w="9525">
              <a:noFill/>
              <a:round/>
              <a:headEnd/>
              <a:tailEnd/>
            </a:ln>
          </p:spPr>
          <p:txBody>
            <a:bodyPr anchor="ct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dirty="0" smtClean="0">
                  <a:solidFill>
                    <a:srgbClr val="FF0000"/>
                  </a:solidFill>
                  <a:latin typeface="Times New Roman" pitchFamily="18" charset="0"/>
                  <a:cs typeface="Times New Roman" pitchFamily="18" charset="0"/>
                </a:rPr>
                <a:t>Mean</a:t>
              </a:r>
              <a:endParaRPr lang="en-US" sz="4000" dirty="0">
                <a:solidFill>
                  <a:srgbClr val="FF0000"/>
                </a:solidFill>
                <a:latin typeface="Times New Roman" pitchFamily="18" charset="0"/>
                <a:cs typeface="Times New Roman" pitchFamily="18" charset="0"/>
              </a:endParaRPr>
            </a:p>
          </p:txBody>
        </p:sp>
        <p:sp>
          <p:nvSpPr>
            <p:cNvPr id="10" name="Rectangle 9"/>
            <p:cNvSpPr/>
            <p:nvPr/>
          </p:nvSpPr>
          <p:spPr>
            <a:xfrm>
              <a:off x="2895600" y="2362200"/>
              <a:ext cx="1447800" cy="914400"/>
            </a:xfrm>
            <a:prstGeom prst="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sp>
        <p:nvSpPr>
          <p:cNvPr id="12" name="Text Box 2"/>
          <p:cNvSpPr txBox="1">
            <a:spLocks noChangeArrowheads="1"/>
          </p:cNvSpPr>
          <p:nvPr/>
        </p:nvSpPr>
        <p:spPr bwMode="auto">
          <a:xfrm>
            <a:off x="0" y="2362200"/>
            <a:ext cx="9067800" cy="4648200"/>
          </a:xfrm>
          <a:prstGeom prst="rect">
            <a:avLst/>
          </a:prstGeom>
          <a:noFill/>
          <a:ln w="9525">
            <a:noFill/>
            <a:round/>
            <a:headEnd/>
            <a:tailEnd/>
          </a:ln>
          <a:effectLst/>
        </p:spPr>
        <p:txBody>
          <a:bodyPr/>
          <a:lstStyle/>
          <a:p>
            <a:pPr marL="341313" indent="-341313" algn="ctr">
              <a:spcBef>
                <a:spcPts val="1750"/>
              </a:spcBef>
              <a:buClr>
                <a:srgbClr val="00B0F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800" dirty="0" smtClean="0">
                <a:solidFill>
                  <a:srgbClr val="000000"/>
                </a:solidFill>
                <a:latin typeface="Times New Roman" pitchFamily="18" charset="0"/>
                <a:cs typeface="Times New Roman" pitchFamily="18" charset="0"/>
              </a:rPr>
              <a:t>           The mean of a random variable with a discrete       probability distribution . </a:t>
            </a:r>
          </a:p>
          <a:p>
            <a:pPr marL="341313" indent="-341313" algn="ctr">
              <a:spcBef>
                <a:spcPts val="1750"/>
              </a:spcBef>
              <a:buClr>
                <a:srgbClr val="00B0F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US" sz="2800" dirty="0" smtClean="0">
              <a:solidFill>
                <a:srgbClr val="FF0000"/>
              </a:solidFill>
              <a:latin typeface="Times New Roman" pitchFamily="18" charset="0"/>
              <a:cs typeface="Times New Roman" pitchFamily="18" charset="0"/>
            </a:endParaRPr>
          </a:p>
          <a:p>
            <a:pPr marL="341313" indent="-341313" algn="ctr">
              <a:spcBef>
                <a:spcPts val="1750"/>
              </a:spcBef>
              <a:buClr>
                <a:srgbClr val="00B0F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US" sz="2800" dirty="0" smtClean="0">
              <a:solidFill>
                <a:srgbClr val="FF0000"/>
              </a:solidFill>
              <a:latin typeface="Times New Roman" pitchFamily="18" charset="0"/>
              <a:cs typeface="Times New Roman" pitchFamily="18" charset="0"/>
            </a:endParaRPr>
          </a:p>
          <a:p>
            <a:pPr marL="341313" indent="-341313">
              <a:spcBef>
                <a:spcPts val="1750"/>
              </a:spcBef>
              <a:buClr>
                <a:srgbClr val="00B0F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800" dirty="0" smtClean="0">
                <a:solidFill>
                  <a:srgbClr val="FF0000"/>
                </a:solidFill>
                <a:latin typeface="Times New Roman" pitchFamily="18" charset="0"/>
                <a:cs typeface="Times New Roman" pitchFamily="18" charset="0"/>
              </a:rPr>
              <a:t>   </a:t>
            </a:r>
            <a:endParaRPr lang="en-US" sz="2800" dirty="0" smtClean="0">
              <a:solidFill>
                <a:srgbClr val="000000"/>
              </a:solidFill>
              <a:latin typeface="Times New Roman" pitchFamily="18" charset="0"/>
              <a:cs typeface="Times New Roman" pitchFamily="18" charset="0"/>
            </a:endParaRPr>
          </a:p>
          <a:p>
            <a:pPr marL="341313" indent="-341313">
              <a:spcBef>
                <a:spcPts val="1750"/>
              </a:spcBef>
              <a:buClr>
                <a:srgbClr val="00B0F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800" dirty="0" smtClean="0">
                <a:solidFill>
                  <a:srgbClr val="000000"/>
                </a:solidFill>
                <a:latin typeface="Times New Roman" pitchFamily="18" charset="0"/>
                <a:cs typeface="Times New Roman" pitchFamily="18" charset="0"/>
              </a:rPr>
              <a:t>Where </a:t>
            </a:r>
            <a:r>
              <a:rPr lang="en-US" sz="2800" dirty="0" smtClean="0">
                <a:solidFill>
                  <a:srgbClr val="00B050"/>
                </a:solidFill>
                <a:latin typeface="Times New Roman" pitchFamily="18" charset="0"/>
                <a:cs typeface="Times New Roman" pitchFamily="18" charset="0"/>
              </a:rPr>
              <a:t>X</a:t>
            </a:r>
            <a:r>
              <a:rPr lang="en-US" sz="2800" baseline="-25000" dirty="0" smtClean="0">
                <a:solidFill>
                  <a:srgbClr val="00B050"/>
                </a:solidFill>
                <a:latin typeface="Times New Roman" pitchFamily="18" charset="0"/>
                <a:cs typeface="Times New Roman" pitchFamily="18" charset="0"/>
              </a:rPr>
              <a:t>1</a:t>
            </a:r>
            <a:r>
              <a:rPr lang="en-US" sz="2800" dirty="0" smtClean="0">
                <a:solidFill>
                  <a:srgbClr val="00B050"/>
                </a:solidFill>
                <a:latin typeface="Times New Roman" pitchFamily="18" charset="0"/>
                <a:cs typeface="Times New Roman" pitchFamily="18" charset="0"/>
              </a:rPr>
              <a:t>, X</a:t>
            </a:r>
            <a:r>
              <a:rPr lang="en-US" sz="2800" baseline="-25000" dirty="0" smtClean="0">
                <a:solidFill>
                  <a:srgbClr val="00B050"/>
                </a:solidFill>
                <a:latin typeface="Times New Roman" pitchFamily="18" charset="0"/>
                <a:cs typeface="Times New Roman" pitchFamily="18" charset="0"/>
              </a:rPr>
              <a:t>2</a:t>
            </a:r>
            <a:r>
              <a:rPr lang="en-US" sz="2800" dirty="0" smtClean="0">
                <a:solidFill>
                  <a:srgbClr val="00B050"/>
                </a:solidFill>
                <a:latin typeface="Times New Roman" pitchFamily="18" charset="0"/>
                <a:cs typeface="Times New Roman" pitchFamily="18" charset="0"/>
              </a:rPr>
              <a:t> , X</a:t>
            </a:r>
            <a:r>
              <a:rPr lang="en-US" sz="2800" baseline="-25000" dirty="0" smtClean="0">
                <a:solidFill>
                  <a:srgbClr val="00B050"/>
                </a:solidFill>
                <a:latin typeface="Times New Roman" pitchFamily="18" charset="0"/>
                <a:cs typeface="Times New Roman" pitchFamily="18" charset="0"/>
              </a:rPr>
              <a:t>3</a:t>
            </a:r>
            <a:r>
              <a:rPr lang="en-US" sz="2800" dirty="0" smtClean="0">
                <a:solidFill>
                  <a:srgbClr val="00B050"/>
                </a:solidFill>
                <a:latin typeface="Times New Roman" pitchFamily="18" charset="0"/>
                <a:cs typeface="Times New Roman" pitchFamily="18" charset="0"/>
              </a:rPr>
              <a:t> ,…, </a:t>
            </a:r>
            <a:r>
              <a:rPr lang="en-US" sz="2800" dirty="0" err="1" smtClean="0">
                <a:solidFill>
                  <a:srgbClr val="00B050"/>
                </a:solidFill>
                <a:latin typeface="Times New Roman" pitchFamily="18" charset="0"/>
                <a:cs typeface="Times New Roman" pitchFamily="18" charset="0"/>
              </a:rPr>
              <a:t>X</a:t>
            </a:r>
            <a:r>
              <a:rPr lang="en-US" sz="2800" baseline="-25000" dirty="0" err="1" smtClean="0">
                <a:solidFill>
                  <a:srgbClr val="00B050"/>
                </a:solidFill>
                <a:latin typeface="Times New Roman" pitchFamily="18" charset="0"/>
                <a:cs typeface="Times New Roman" pitchFamily="18" charset="0"/>
              </a:rPr>
              <a:t>n</a:t>
            </a:r>
            <a:r>
              <a:rPr lang="en-US" sz="2800" dirty="0" smtClean="0">
                <a:solidFill>
                  <a:srgbClr val="000000"/>
                </a:solidFill>
                <a:latin typeface="Times New Roman" pitchFamily="18" charset="0"/>
                <a:cs typeface="Times New Roman" pitchFamily="18" charset="0"/>
              </a:rPr>
              <a:t>  are the outcomes and </a:t>
            </a:r>
            <a:r>
              <a:rPr lang="en-US" sz="2800" dirty="0" smtClean="0">
                <a:solidFill>
                  <a:srgbClr val="00B050"/>
                </a:solidFill>
                <a:latin typeface="Times New Roman" pitchFamily="18" charset="0"/>
                <a:cs typeface="Times New Roman" pitchFamily="18" charset="0"/>
              </a:rPr>
              <a:t>P(X</a:t>
            </a:r>
            <a:r>
              <a:rPr lang="en-US" sz="2800" baseline="-25000" dirty="0" smtClean="0">
                <a:solidFill>
                  <a:srgbClr val="00B050"/>
                </a:solidFill>
                <a:latin typeface="Times New Roman" pitchFamily="18" charset="0"/>
                <a:cs typeface="Times New Roman" pitchFamily="18" charset="0"/>
              </a:rPr>
              <a:t>1</a:t>
            </a:r>
            <a:r>
              <a:rPr lang="en-US" sz="2800" dirty="0" smtClean="0">
                <a:solidFill>
                  <a:srgbClr val="00B050"/>
                </a:solidFill>
                <a:latin typeface="Times New Roman" pitchFamily="18" charset="0"/>
                <a:cs typeface="Times New Roman" pitchFamily="18" charset="0"/>
              </a:rPr>
              <a:t>), P(X</a:t>
            </a:r>
            <a:r>
              <a:rPr lang="en-US" sz="2800" baseline="-25000" dirty="0" smtClean="0">
                <a:solidFill>
                  <a:srgbClr val="00B050"/>
                </a:solidFill>
                <a:latin typeface="Times New Roman" pitchFamily="18" charset="0"/>
                <a:cs typeface="Times New Roman" pitchFamily="18" charset="0"/>
              </a:rPr>
              <a:t>2</a:t>
            </a:r>
            <a:r>
              <a:rPr lang="en-US" sz="2800" dirty="0" smtClean="0">
                <a:solidFill>
                  <a:srgbClr val="00B050"/>
                </a:solidFill>
                <a:latin typeface="Times New Roman" pitchFamily="18" charset="0"/>
                <a:cs typeface="Times New Roman" pitchFamily="18" charset="0"/>
              </a:rPr>
              <a:t>), P(X</a:t>
            </a:r>
            <a:r>
              <a:rPr lang="en-US" sz="2800" baseline="-25000" dirty="0" smtClean="0">
                <a:solidFill>
                  <a:srgbClr val="00B050"/>
                </a:solidFill>
                <a:latin typeface="Times New Roman" pitchFamily="18" charset="0"/>
                <a:cs typeface="Times New Roman" pitchFamily="18" charset="0"/>
              </a:rPr>
              <a:t>3</a:t>
            </a:r>
            <a:r>
              <a:rPr lang="en-US" sz="2800" dirty="0" smtClean="0">
                <a:solidFill>
                  <a:srgbClr val="00B050"/>
                </a:solidFill>
                <a:latin typeface="Times New Roman" pitchFamily="18" charset="0"/>
                <a:cs typeface="Times New Roman" pitchFamily="18" charset="0"/>
              </a:rPr>
              <a:t>), …, P(</a:t>
            </a:r>
            <a:r>
              <a:rPr lang="en-US" sz="2800" dirty="0" err="1" smtClean="0">
                <a:solidFill>
                  <a:srgbClr val="00B050"/>
                </a:solidFill>
                <a:latin typeface="Times New Roman" pitchFamily="18" charset="0"/>
                <a:cs typeface="Times New Roman" pitchFamily="18" charset="0"/>
              </a:rPr>
              <a:t>X</a:t>
            </a:r>
            <a:r>
              <a:rPr lang="en-US" sz="2800" baseline="-25000" dirty="0" err="1" smtClean="0">
                <a:solidFill>
                  <a:srgbClr val="00B050"/>
                </a:solidFill>
                <a:latin typeface="Times New Roman" pitchFamily="18" charset="0"/>
                <a:cs typeface="Times New Roman" pitchFamily="18" charset="0"/>
              </a:rPr>
              <a:t>n</a:t>
            </a:r>
            <a:r>
              <a:rPr lang="en-US" sz="2800" dirty="0" smtClean="0">
                <a:solidFill>
                  <a:srgbClr val="00B050"/>
                </a:solidFill>
                <a:latin typeface="Times New Roman" pitchFamily="18" charset="0"/>
                <a:cs typeface="Times New Roman" pitchFamily="18" charset="0"/>
              </a:rPr>
              <a:t>)</a:t>
            </a:r>
            <a:r>
              <a:rPr lang="en-US" sz="2800" dirty="0" smtClean="0">
                <a:solidFill>
                  <a:srgbClr val="FF0000"/>
                </a:solidFill>
                <a:latin typeface="Times New Roman" pitchFamily="18" charset="0"/>
                <a:cs typeface="Times New Roman" pitchFamily="18" charset="0"/>
              </a:rPr>
              <a:t> </a:t>
            </a:r>
            <a:r>
              <a:rPr lang="en-US" sz="2800" dirty="0" smtClean="0">
                <a:latin typeface="Times New Roman" pitchFamily="18" charset="0"/>
                <a:cs typeface="Times New Roman" pitchFamily="18" charset="0"/>
              </a:rPr>
              <a:t>are the corresponding probabilities. </a:t>
            </a:r>
            <a:endParaRPr lang="en-US" sz="2800" dirty="0">
              <a:latin typeface="Times New Roman" pitchFamily="18" charset="0"/>
              <a:cs typeface="Times New Roman" pitchFamily="18" charset="0"/>
            </a:endParaRPr>
          </a:p>
        </p:txBody>
      </p:sp>
      <p:sp>
        <p:nvSpPr>
          <p:cNvPr id="13" name="Rectangle 12"/>
          <p:cNvSpPr/>
          <p:nvPr/>
        </p:nvSpPr>
        <p:spPr>
          <a:xfrm>
            <a:off x="2819400" y="4648200"/>
            <a:ext cx="2819400" cy="584775"/>
          </a:xfrm>
          <a:prstGeom prst="rect">
            <a:avLst/>
          </a:prstGeom>
          <a:ln w="38100">
            <a:solidFill>
              <a:srgbClr val="00B050"/>
            </a:solidFill>
          </a:ln>
        </p:spPr>
        <p:txBody>
          <a:bodyPr wrap="square">
            <a:spAutoFit/>
          </a:bodyPr>
          <a:lstStyle/>
          <a:p>
            <a:r>
              <a:rPr lang="en-US" sz="3200" dirty="0" smtClean="0">
                <a:solidFill>
                  <a:srgbClr val="0070C0"/>
                </a:solidFill>
                <a:latin typeface="Times New Roman" pitchFamily="18" charset="0"/>
                <a:cs typeface="Times New Roman" pitchFamily="18" charset="0"/>
              </a:rPr>
              <a:t> µ = ∑ X . P(X)</a:t>
            </a:r>
            <a:endParaRPr lang="en-US" sz="3200" dirty="0">
              <a:solidFill>
                <a:srgbClr val="0070C0"/>
              </a:solidFill>
            </a:endParaRPr>
          </a:p>
        </p:txBody>
      </p:sp>
      <p:sp>
        <p:nvSpPr>
          <p:cNvPr id="14" name="Rectangle 13"/>
          <p:cNvSpPr/>
          <p:nvPr/>
        </p:nvSpPr>
        <p:spPr>
          <a:xfrm>
            <a:off x="304800" y="3667780"/>
            <a:ext cx="8610600" cy="523220"/>
          </a:xfrm>
          <a:prstGeom prst="rect">
            <a:avLst/>
          </a:prstGeom>
        </p:spPr>
        <p:txBody>
          <a:bodyPr wrap="square">
            <a:spAutoFit/>
          </a:bodyPr>
          <a:lstStyle/>
          <a:p>
            <a:pPr marL="341313" indent="-341313" algn="ctr">
              <a:spcBef>
                <a:spcPts val="1750"/>
              </a:spcBef>
              <a:buClr>
                <a:srgbClr val="00B0F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800" dirty="0">
                <a:solidFill>
                  <a:srgbClr val="0070C0"/>
                </a:solidFill>
                <a:latin typeface="Times New Roman" pitchFamily="18" charset="0"/>
                <a:cs typeface="Times New Roman" pitchFamily="18" charset="0"/>
              </a:rPr>
              <a:t>µ = X</a:t>
            </a:r>
            <a:r>
              <a:rPr lang="en-US" sz="2800" baseline="-25000" dirty="0">
                <a:solidFill>
                  <a:srgbClr val="0070C0"/>
                </a:solidFill>
                <a:latin typeface="Times New Roman" pitchFamily="18" charset="0"/>
                <a:cs typeface="Times New Roman" pitchFamily="18" charset="0"/>
              </a:rPr>
              <a:t>1</a:t>
            </a:r>
            <a:r>
              <a:rPr lang="en-US" sz="2800" dirty="0">
                <a:solidFill>
                  <a:srgbClr val="0070C0"/>
                </a:solidFill>
                <a:latin typeface="Times New Roman" pitchFamily="18" charset="0"/>
                <a:cs typeface="Times New Roman" pitchFamily="18" charset="0"/>
              </a:rPr>
              <a:t> . P(X</a:t>
            </a:r>
            <a:r>
              <a:rPr lang="en-US" sz="2800" baseline="-25000" dirty="0">
                <a:solidFill>
                  <a:srgbClr val="0070C0"/>
                </a:solidFill>
                <a:latin typeface="Times New Roman" pitchFamily="18" charset="0"/>
                <a:cs typeface="Times New Roman" pitchFamily="18" charset="0"/>
              </a:rPr>
              <a:t>1</a:t>
            </a:r>
            <a:r>
              <a:rPr lang="en-US" sz="2800" dirty="0">
                <a:solidFill>
                  <a:srgbClr val="0070C0"/>
                </a:solidFill>
                <a:latin typeface="Times New Roman" pitchFamily="18" charset="0"/>
                <a:cs typeface="Times New Roman" pitchFamily="18" charset="0"/>
              </a:rPr>
              <a:t>) + X</a:t>
            </a:r>
            <a:r>
              <a:rPr lang="en-US" sz="2800" baseline="-25000" dirty="0">
                <a:solidFill>
                  <a:srgbClr val="0070C0"/>
                </a:solidFill>
                <a:latin typeface="Times New Roman" pitchFamily="18" charset="0"/>
                <a:cs typeface="Times New Roman" pitchFamily="18" charset="0"/>
              </a:rPr>
              <a:t>2</a:t>
            </a:r>
            <a:r>
              <a:rPr lang="en-US" sz="2800" dirty="0">
                <a:solidFill>
                  <a:srgbClr val="0070C0"/>
                </a:solidFill>
                <a:latin typeface="Times New Roman" pitchFamily="18" charset="0"/>
                <a:cs typeface="Times New Roman" pitchFamily="18" charset="0"/>
              </a:rPr>
              <a:t> . P(X</a:t>
            </a:r>
            <a:r>
              <a:rPr lang="en-US" sz="2800" baseline="-25000" dirty="0">
                <a:solidFill>
                  <a:srgbClr val="0070C0"/>
                </a:solidFill>
                <a:latin typeface="Times New Roman" pitchFamily="18" charset="0"/>
                <a:cs typeface="Times New Roman" pitchFamily="18" charset="0"/>
              </a:rPr>
              <a:t>2</a:t>
            </a:r>
            <a:r>
              <a:rPr lang="en-US" sz="2800" dirty="0">
                <a:solidFill>
                  <a:srgbClr val="0070C0"/>
                </a:solidFill>
                <a:latin typeface="Times New Roman" pitchFamily="18" charset="0"/>
                <a:cs typeface="Times New Roman" pitchFamily="18" charset="0"/>
              </a:rPr>
              <a:t>) + X</a:t>
            </a:r>
            <a:r>
              <a:rPr lang="en-US" sz="2800" baseline="-25000" dirty="0">
                <a:solidFill>
                  <a:srgbClr val="0070C0"/>
                </a:solidFill>
                <a:latin typeface="Times New Roman" pitchFamily="18" charset="0"/>
                <a:cs typeface="Times New Roman" pitchFamily="18" charset="0"/>
              </a:rPr>
              <a:t>3</a:t>
            </a:r>
            <a:r>
              <a:rPr lang="en-US" sz="2800" dirty="0">
                <a:solidFill>
                  <a:srgbClr val="0070C0"/>
                </a:solidFill>
                <a:latin typeface="Times New Roman" pitchFamily="18" charset="0"/>
                <a:cs typeface="Times New Roman" pitchFamily="18" charset="0"/>
              </a:rPr>
              <a:t> . P(X</a:t>
            </a:r>
            <a:r>
              <a:rPr lang="en-US" sz="2800" baseline="-25000" dirty="0">
                <a:solidFill>
                  <a:srgbClr val="0070C0"/>
                </a:solidFill>
                <a:latin typeface="Times New Roman" pitchFamily="18" charset="0"/>
                <a:cs typeface="Times New Roman" pitchFamily="18" charset="0"/>
              </a:rPr>
              <a:t>3</a:t>
            </a:r>
            <a:r>
              <a:rPr lang="en-US" sz="2800" dirty="0">
                <a:solidFill>
                  <a:srgbClr val="0070C0"/>
                </a:solidFill>
                <a:latin typeface="Times New Roman" pitchFamily="18" charset="0"/>
                <a:cs typeface="Times New Roman" pitchFamily="18" charset="0"/>
              </a:rPr>
              <a:t>)+ … + </a:t>
            </a:r>
            <a:r>
              <a:rPr lang="en-US" sz="2800" dirty="0" err="1">
                <a:solidFill>
                  <a:srgbClr val="0070C0"/>
                </a:solidFill>
                <a:latin typeface="Times New Roman" pitchFamily="18" charset="0"/>
                <a:cs typeface="Times New Roman" pitchFamily="18" charset="0"/>
              </a:rPr>
              <a:t>X</a:t>
            </a:r>
            <a:r>
              <a:rPr lang="en-US" sz="2800" baseline="-25000" dirty="0" err="1">
                <a:solidFill>
                  <a:srgbClr val="0070C0"/>
                </a:solidFill>
                <a:latin typeface="Times New Roman" pitchFamily="18" charset="0"/>
                <a:cs typeface="Times New Roman" pitchFamily="18" charset="0"/>
              </a:rPr>
              <a:t>n</a:t>
            </a:r>
            <a:r>
              <a:rPr lang="en-US" sz="2800" dirty="0">
                <a:solidFill>
                  <a:srgbClr val="0070C0"/>
                </a:solidFill>
                <a:latin typeface="Times New Roman" pitchFamily="18" charset="0"/>
                <a:cs typeface="Times New Roman" pitchFamily="18" charset="0"/>
              </a:rPr>
              <a:t> . P(</a:t>
            </a:r>
            <a:r>
              <a:rPr lang="en-US" sz="2800" dirty="0" err="1">
                <a:solidFill>
                  <a:srgbClr val="0070C0"/>
                </a:solidFill>
                <a:latin typeface="Times New Roman" pitchFamily="18" charset="0"/>
                <a:cs typeface="Times New Roman" pitchFamily="18" charset="0"/>
              </a:rPr>
              <a:t>X</a:t>
            </a:r>
            <a:r>
              <a:rPr lang="en-US" sz="2800" baseline="-25000" dirty="0" err="1">
                <a:solidFill>
                  <a:srgbClr val="0070C0"/>
                </a:solidFill>
                <a:latin typeface="Times New Roman" pitchFamily="18" charset="0"/>
                <a:cs typeface="Times New Roman" pitchFamily="18" charset="0"/>
              </a:rPr>
              <a:t>n</a:t>
            </a:r>
            <a:r>
              <a:rPr lang="en-US" sz="2800" dirty="0">
                <a:solidFill>
                  <a:srgbClr val="0070C0"/>
                </a:solidFill>
                <a:latin typeface="Times New Roman" pitchFamily="18" charset="0"/>
                <a:cs typeface="Times New Roman" pitchFamily="18" charset="0"/>
              </a:rPr>
              <a:t>) </a:t>
            </a:r>
          </a:p>
        </p:txBody>
      </p:sp>
      <p:sp>
        <p:nvSpPr>
          <p:cNvPr id="16" name="Rectangle 15"/>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additive="repl">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additive="repl">
                                        <p:cTn id="10"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additive="repl">
                                        <p:cTn id="14"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01025"/>
            <a:ext cx="5742213"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5-6:  </a:t>
            </a:r>
            <a:r>
              <a:rPr lang="en-US" sz="2800" dirty="0" smtClean="0">
                <a:solidFill>
                  <a:srgbClr val="7030A0"/>
                </a:solidFill>
                <a:effectLst/>
                <a:latin typeface="Times New Roman" pitchFamily="18" charset="0"/>
                <a:cs typeface="Times New Roman" pitchFamily="18" charset="0"/>
              </a:rPr>
              <a:t>Children in Family </a:t>
            </a:r>
            <a:endParaRPr lang="en-US" sz="2800" dirty="0">
              <a:solidFill>
                <a:srgbClr val="7030A0"/>
              </a:solidFill>
            </a:endParaRPr>
          </a:p>
        </p:txBody>
      </p:sp>
      <p:sp>
        <p:nvSpPr>
          <p:cNvPr id="5" name="Rectangle 4"/>
          <p:cNvSpPr/>
          <p:nvPr/>
        </p:nvSpPr>
        <p:spPr>
          <a:xfrm>
            <a:off x="0" y="722293"/>
            <a:ext cx="8915400" cy="954107"/>
          </a:xfrm>
          <a:prstGeom prst="rect">
            <a:avLst/>
          </a:prstGeom>
        </p:spPr>
        <p:txBody>
          <a:bodyPr wrap="square">
            <a:spAutoFit/>
          </a:bodyPr>
          <a:lstStyle/>
          <a:p>
            <a:r>
              <a:rPr lang="en-US" sz="2800" dirty="0" smtClean="0">
                <a:solidFill>
                  <a:srgbClr val="0070C0"/>
                </a:solidFill>
                <a:latin typeface="Times New Roman" pitchFamily="18" charset="0"/>
                <a:cs typeface="Times New Roman" pitchFamily="18" charset="0"/>
              </a:rPr>
              <a:t>In a family with two children ,find the mean of the number of children who will be girls.</a:t>
            </a:r>
            <a:endParaRPr lang="en-US" sz="2800" dirty="0">
              <a:solidFill>
                <a:srgbClr val="0070C0"/>
              </a:solidFill>
            </a:endParaRPr>
          </a:p>
        </p:txBody>
      </p:sp>
      <p:grpSp>
        <p:nvGrpSpPr>
          <p:cNvPr id="6" name="Group 5"/>
          <p:cNvGrpSpPr/>
          <p:nvPr/>
        </p:nvGrpSpPr>
        <p:grpSpPr>
          <a:xfrm>
            <a:off x="5562600" y="1219200"/>
            <a:ext cx="3200400" cy="2286000"/>
            <a:chOff x="165765" y="960181"/>
            <a:chExt cx="5839470" cy="4655900"/>
          </a:xfrm>
        </p:grpSpPr>
        <p:sp>
          <p:nvSpPr>
            <p:cNvPr id="7" name="Rectangle 6"/>
            <p:cNvSpPr/>
            <p:nvPr/>
          </p:nvSpPr>
          <p:spPr>
            <a:xfrm>
              <a:off x="5410200" y="960181"/>
              <a:ext cx="595035" cy="611707"/>
            </a:xfrm>
            <a:prstGeom prst="rect">
              <a:avLst/>
            </a:prstGeom>
          </p:spPr>
          <p:txBody>
            <a:bodyPr wrap="none">
              <a:spAutoFit/>
            </a:bodyPr>
            <a:lstStyle/>
            <a:p>
              <a:pPr>
                <a:lnSpc>
                  <a:spcPts val="4400"/>
                </a:lnSpc>
              </a:pPr>
              <a:r>
                <a:rPr lang="en-US" sz="3200" dirty="0" err="1" smtClean="0">
                  <a:solidFill>
                    <a:srgbClr val="FF0000"/>
                  </a:solidFill>
                  <a:latin typeface="Times New Roman" pitchFamily="18" charset="0"/>
                  <a:cs typeface="Times New Roman" pitchFamily="18" charset="0"/>
                </a:rPr>
                <a:t>gb</a:t>
              </a:r>
              <a:endParaRPr lang="en-US" sz="3200" dirty="0">
                <a:solidFill>
                  <a:srgbClr val="FF0000"/>
                </a:solidFill>
                <a:latin typeface="Times New Roman" pitchFamily="18" charset="0"/>
                <a:cs typeface="Times New Roman" pitchFamily="18" charset="0"/>
              </a:endParaRPr>
            </a:p>
          </p:txBody>
        </p:sp>
        <p:grpSp>
          <p:nvGrpSpPr>
            <p:cNvPr id="8" name="Group 45"/>
            <p:cNvGrpSpPr/>
            <p:nvPr/>
          </p:nvGrpSpPr>
          <p:grpSpPr>
            <a:xfrm>
              <a:off x="165765" y="1335847"/>
              <a:ext cx="5839470" cy="4253234"/>
              <a:chOff x="165765" y="1335847"/>
              <a:chExt cx="5839470" cy="4253234"/>
            </a:xfrm>
          </p:grpSpPr>
          <p:grpSp>
            <p:nvGrpSpPr>
              <p:cNvPr id="11" name="Group 37"/>
              <p:cNvGrpSpPr/>
              <p:nvPr/>
            </p:nvGrpSpPr>
            <p:grpSpPr>
              <a:xfrm>
                <a:off x="165765" y="1335847"/>
                <a:ext cx="5050582" cy="4253234"/>
                <a:chOff x="479858" y="2327275"/>
                <a:chExt cx="4712988" cy="3694585"/>
              </a:xfrm>
            </p:grpSpPr>
            <p:cxnSp>
              <p:nvCxnSpPr>
                <p:cNvPr id="13" name="Straight Connector 12"/>
                <p:cNvCxnSpPr>
                  <a:cxnSpLocks noChangeShapeType="1"/>
                </p:cNvCxnSpPr>
                <p:nvPr/>
              </p:nvCxnSpPr>
              <p:spPr bwMode="auto">
                <a:xfrm flipV="1">
                  <a:off x="479858" y="3200399"/>
                  <a:ext cx="1600201" cy="990600"/>
                </a:xfrm>
                <a:prstGeom prst="line">
                  <a:avLst/>
                </a:prstGeom>
                <a:noFill/>
                <a:ln w="9525" algn="ctr">
                  <a:solidFill>
                    <a:schemeClr val="tx1"/>
                  </a:solidFill>
                  <a:round/>
                  <a:headEnd/>
                  <a:tailEnd/>
                </a:ln>
              </p:spPr>
            </p:cxnSp>
            <p:cxnSp>
              <p:nvCxnSpPr>
                <p:cNvPr id="14" name="Straight Connector 13"/>
                <p:cNvCxnSpPr>
                  <a:cxnSpLocks noChangeShapeType="1"/>
                </p:cNvCxnSpPr>
                <p:nvPr/>
              </p:nvCxnSpPr>
              <p:spPr bwMode="auto">
                <a:xfrm>
                  <a:off x="479858" y="4190999"/>
                  <a:ext cx="1600201" cy="1066800"/>
                </a:xfrm>
                <a:prstGeom prst="line">
                  <a:avLst/>
                </a:prstGeom>
                <a:noFill/>
                <a:ln w="9525" algn="ctr">
                  <a:solidFill>
                    <a:schemeClr val="tx1"/>
                  </a:solidFill>
                  <a:round/>
                  <a:headEnd/>
                  <a:tailEnd/>
                </a:ln>
              </p:spPr>
            </p:cxnSp>
            <p:sp>
              <p:nvSpPr>
                <p:cNvPr id="15" name="TextBox 14"/>
                <p:cNvSpPr txBox="1">
                  <a:spLocks noChangeArrowheads="1"/>
                </p:cNvSpPr>
                <p:nvPr/>
              </p:nvSpPr>
              <p:spPr bwMode="auto">
                <a:xfrm>
                  <a:off x="2086124" y="2540200"/>
                  <a:ext cx="339858" cy="454497"/>
                </a:xfrm>
                <a:prstGeom prst="rect">
                  <a:avLst/>
                </a:prstGeom>
                <a:noFill/>
                <a:ln w="9525">
                  <a:noFill/>
                  <a:miter lim="800000"/>
                  <a:headEnd/>
                  <a:tailEnd/>
                </a:ln>
              </p:spPr>
              <p:txBody>
                <a:bodyPr wrap="none">
                  <a:spAutoFit/>
                </a:bodyPr>
                <a:lstStyle/>
                <a:p>
                  <a:r>
                    <a:rPr lang="en-US" sz="2800" dirty="0" smtClean="0">
                      <a:latin typeface="Times New Roman" pitchFamily="18" charset="0"/>
                      <a:cs typeface="Times New Roman" pitchFamily="18" charset="0"/>
                    </a:rPr>
                    <a:t>g</a:t>
                  </a:r>
                  <a:endParaRPr lang="en-US" sz="2800" dirty="0">
                    <a:latin typeface="Times New Roman" pitchFamily="18" charset="0"/>
                    <a:cs typeface="Times New Roman" pitchFamily="18" charset="0"/>
                  </a:endParaRPr>
                </a:p>
              </p:txBody>
            </p:sp>
            <p:sp>
              <p:nvSpPr>
                <p:cNvPr id="16" name="TextBox 26"/>
                <p:cNvSpPr txBox="1">
                  <a:spLocks noChangeArrowheads="1"/>
                </p:cNvSpPr>
                <p:nvPr/>
              </p:nvSpPr>
              <p:spPr bwMode="auto">
                <a:xfrm>
                  <a:off x="2036758" y="4832005"/>
                  <a:ext cx="339858" cy="454497"/>
                </a:xfrm>
                <a:prstGeom prst="rect">
                  <a:avLst/>
                </a:prstGeom>
                <a:noFill/>
                <a:ln w="9525">
                  <a:noFill/>
                  <a:miter lim="800000"/>
                  <a:headEnd/>
                  <a:tailEnd/>
                </a:ln>
              </p:spPr>
              <p:txBody>
                <a:bodyPr wrap="none">
                  <a:spAutoFit/>
                </a:bodyPr>
                <a:lstStyle/>
                <a:p>
                  <a:r>
                    <a:rPr lang="en-US" sz="2800" dirty="0" smtClean="0">
                      <a:latin typeface="Times New Roman" pitchFamily="18" charset="0"/>
                      <a:cs typeface="Times New Roman" pitchFamily="18" charset="0"/>
                    </a:rPr>
                    <a:t>b</a:t>
                  </a:r>
                  <a:endParaRPr lang="en-US" sz="2800" dirty="0">
                    <a:latin typeface="Times New Roman" pitchFamily="18" charset="0"/>
                    <a:cs typeface="Times New Roman" pitchFamily="18" charset="0"/>
                  </a:endParaRPr>
                </a:p>
              </p:txBody>
            </p:sp>
            <p:sp>
              <p:nvSpPr>
                <p:cNvPr id="17" name="TextBox 16"/>
                <p:cNvSpPr txBox="1">
                  <a:spLocks noChangeArrowheads="1"/>
                </p:cNvSpPr>
                <p:nvPr/>
              </p:nvSpPr>
              <p:spPr bwMode="auto">
                <a:xfrm>
                  <a:off x="4852988" y="4551363"/>
                  <a:ext cx="339858" cy="454497"/>
                </a:xfrm>
                <a:prstGeom prst="rect">
                  <a:avLst/>
                </a:prstGeom>
                <a:noFill/>
                <a:ln w="9525">
                  <a:noFill/>
                  <a:miter lim="800000"/>
                  <a:headEnd/>
                  <a:tailEnd/>
                </a:ln>
              </p:spPr>
              <p:txBody>
                <a:bodyPr wrap="none">
                  <a:spAutoFit/>
                </a:bodyPr>
                <a:lstStyle/>
                <a:p>
                  <a:r>
                    <a:rPr lang="en-US" sz="2800" dirty="0" smtClean="0">
                      <a:latin typeface="Times New Roman" pitchFamily="18" charset="0"/>
                      <a:cs typeface="Times New Roman" pitchFamily="18" charset="0"/>
                    </a:rPr>
                    <a:t>b</a:t>
                  </a:r>
                  <a:endParaRPr lang="en-US" sz="2800" dirty="0">
                    <a:latin typeface="Times New Roman" pitchFamily="18" charset="0"/>
                    <a:cs typeface="Times New Roman" pitchFamily="18" charset="0"/>
                  </a:endParaRPr>
                </a:p>
              </p:txBody>
            </p:sp>
            <p:sp>
              <p:nvSpPr>
                <p:cNvPr id="18" name="TextBox 17"/>
                <p:cNvSpPr txBox="1">
                  <a:spLocks noChangeArrowheads="1"/>
                </p:cNvSpPr>
                <p:nvPr/>
              </p:nvSpPr>
              <p:spPr bwMode="auto">
                <a:xfrm>
                  <a:off x="4833938" y="5567363"/>
                  <a:ext cx="339858" cy="454497"/>
                </a:xfrm>
                <a:prstGeom prst="rect">
                  <a:avLst/>
                </a:prstGeom>
                <a:noFill/>
                <a:ln w="9525">
                  <a:noFill/>
                  <a:miter lim="800000"/>
                  <a:headEnd/>
                  <a:tailEnd/>
                </a:ln>
              </p:spPr>
              <p:txBody>
                <a:bodyPr wrap="none">
                  <a:spAutoFit/>
                </a:bodyPr>
                <a:lstStyle/>
                <a:p>
                  <a:r>
                    <a:rPr lang="en-US" sz="2800" dirty="0" smtClean="0">
                      <a:latin typeface="Times New Roman" pitchFamily="18" charset="0"/>
                      <a:cs typeface="Times New Roman" pitchFamily="18" charset="0"/>
                    </a:rPr>
                    <a:t>g</a:t>
                  </a:r>
                  <a:endParaRPr lang="en-US" sz="2800" dirty="0">
                    <a:latin typeface="Times New Roman" pitchFamily="18" charset="0"/>
                    <a:cs typeface="Times New Roman" pitchFamily="18" charset="0"/>
                  </a:endParaRPr>
                </a:p>
              </p:txBody>
            </p:sp>
            <p:cxnSp>
              <p:nvCxnSpPr>
                <p:cNvPr id="19" name="Straight Connector 18"/>
                <p:cNvCxnSpPr>
                  <a:cxnSpLocks noChangeShapeType="1"/>
                  <a:endCxn id="17" idx="1"/>
                </p:cNvCxnSpPr>
                <p:nvPr/>
              </p:nvCxnSpPr>
              <p:spPr bwMode="auto">
                <a:xfrm flipV="1">
                  <a:off x="2514600" y="4778611"/>
                  <a:ext cx="2338388" cy="555391"/>
                </a:xfrm>
                <a:prstGeom prst="line">
                  <a:avLst/>
                </a:prstGeom>
                <a:noFill/>
                <a:ln w="9525" algn="ctr">
                  <a:solidFill>
                    <a:schemeClr val="tx1"/>
                  </a:solidFill>
                  <a:round/>
                  <a:headEnd/>
                  <a:tailEnd/>
                </a:ln>
              </p:spPr>
            </p:cxnSp>
            <p:cxnSp>
              <p:nvCxnSpPr>
                <p:cNvPr id="20" name="Straight Connector 19"/>
                <p:cNvCxnSpPr>
                  <a:cxnSpLocks noChangeShapeType="1"/>
                </p:cNvCxnSpPr>
                <p:nvPr/>
              </p:nvCxnSpPr>
              <p:spPr bwMode="auto">
                <a:xfrm>
                  <a:off x="2514600" y="5334000"/>
                  <a:ext cx="2347913" cy="471488"/>
                </a:xfrm>
                <a:prstGeom prst="line">
                  <a:avLst/>
                </a:prstGeom>
                <a:noFill/>
                <a:ln w="9525" algn="ctr">
                  <a:solidFill>
                    <a:schemeClr val="tx1"/>
                  </a:solidFill>
                  <a:round/>
                  <a:headEnd/>
                  <a:tailEnd/>
                </a:ln>
              </p:spPr>
            </p:cxnSp>
            <p:sp>
              <p:nvSpPr>
                <p:cNvPr id="21" name="TextBox 20"/>
                <p:cNvSpPr txBox="1">
                  <a:spLocks noChangeArrowheads="1"/>
                </p:cNvSpPr>
                <p:nvPr/>
              </p:nvSpPr>
              <p:spPr bwMode="auto">
                <a:xfrm>
                  <a:off x="4852988" y="2327275"/>
                  <a:ext cx="339858" cy="454497"/>
                </a:xfrm>
                <a:prstGeom prst="rect">
                  <a:avLst/>
                </a:prstGeom>
                <a:noFill/>
                <a:ln w="9525">
                  <a:noFill/>
                  <a:miter lim="800000"/>
                  <a:headEnd/>
                  <a:tailEnd/>
                </a:ln>
              </p:spPr>
              <p:txBody>
                <a:bodyPr wrap="none">
                  <a:spAutoFit/>
                </a:bodyPr>
                <a:lstStyle/>
                <a:p>
                  <a:r>
                    <a:rPr lang="en-US" sz="2800" dirty="0" smtClean="0">
                      <a:latin typeface="Times New Roman" pitchFamily="18" charset="0"/>
                      <a:cs typeface="Times New Roman" pitchFamily="18" charset="0"/>
                    </a:rPr>
                    <a:t>b</a:t>
                  </a:r>
                  <a:endParaRPr lang="en-US" sz="2800" dirty="0">
                    <a:latin typeface="Times New Roman" pitchFamily="18" charset="0"/>
                    <a:cs typeface="Times New Roman" pitchFamily="18" charset="0"/>
                  </a:endParaRPr>
                </a:p>
              </p:txBody>
            </p:sp>
            <p:sp>
              <p:nvSpPr>
                <p:cNvPr id="22" name="TextBox 21"/>
                <p:cNvSpPr txBox="1">
                  <a:spLocks noChangeArrowheads="1"/>
                </p:cNvSpPr>
                <p:nvPr/>
              </p:nvSpPr>
              <p:spPr bwMode="auto">
                <a:xfrm>
                  <a:off x="4833938" y="3343275"/>
                  <a:ext cx="339858" cy="454497"/>
                </a:xfrm>
                <a:prstGeom prst="rect">
                  <a:avLst/>
                </a:prstGeom>
                <a:noFill/>
                <a:ln w="9525">
                  <a:noFill/>
                  <a:miter lim="800000"/>
                  <a:headEnd/>
                  <a:tailEnd/>
                </a:ln>
              </p:spPr>
              <p:txBody>
                <a:bodyPr wrap="none">
                  <a:spAutoFit/>
                </a:bodyPr>
                <a:lstStyle/>
                <a:p>
                  <a:r>
                    <a:rPr lang="en-US" sz="2800" dirty="0" smtClean="0">
                      <a:latin typeface="Times New Roman" pitchFamily="18" charset="0"/>
                      <a:cs typeface="Times New Roman" pitchFamily="18" charset="0"/>
                    </a:rPr>
                    <a:t>g</a:t>
                  </a:r>
                  <a:endParaRPr lang="en-US" sz="2800" dirty="0">
                    <a:latin typeface="Times New Roman" pitchFamily="18" charset="0"/>
                    <a:cs typeface="Times New Roman" pitchFamily="18" charset="0"/>
                  </a:endParaRPr>
                </a:p>
              </p:txBody>
            </p:sp>
            <p:cxnSp>
              <p:nvCxnSpPr>
                <p:cNvPr id="23" name="Straight Connector 22"/>
                <p:cNvCxnSpPr>
                  <a:cxnSpLocks noChangeShapeType="1"/>
                  <a:endCxn id="21" idx="1"/>
                </p:cNvCxnSpPr>
                <p:nvPr/>
              </p:nvCxnSpPr>
              <p:spPr bwMode="auto">
                <a:xfrm flipV="1">
                  <a:off x="2514600" y="2554523"/>
                  <a:ext cx="2338388" cy="555391"/>
                </a:xfrm>
                <a:prstGeom prst="line">
                  <a:avLst/>
                </a:prstGeom>
                <a:noFill/>
                <a:ln w="9525" algn="ctr">
                  <a:solidFill>
                    <a:schemeClr val="tx1"/>
                  </a:solidFill>
                  <a:round/>
                  <a:headEnd/>
                  <a:tailEnd/>
                </a:ln>
              </p:spPr>
            </p:cxnSp>
            <p:cxnSp>
              <p:nvCxnSpPr>
                <p:cNvPr id="24" name="Straight Connector 23"/>
                <p:cNvCxnSpPr>
                  <a:cxnSpLocks noChangeShapeType="1"/>
                </p:cNvCxnSpPr>
                <p:nvPr/>
              </p:nvCxnSpPr>
              <p:spPr bwMode="auto">
                <a:xfrm>
                  <a:off x="2514600" y="3109913"/>
                  <a:ext cx="2347913" cy="471487"/>
                </a:xfrm>
                <a:prstGeom prst="line">
                  <a:avLst/>
                </a:prstGeom>
                <a:noFill/>
                <a:ln w="9525" algn="ctr">
                  <a:solidFill>
                    <a:schemeClr val="tx1"/>
                  </a:solidFill>
                  <a:round/>
                  <a:headEnd/>
                  <a:tailEnd/>
                </a:ln>
              </p:spPr>
            </p:cxnSp>
          </p:grpSp>
          <p:sp>
            <p:nvSpPr>
              <p:cNvPr id="12" name="Rectangle 11"/>
              <p:cNvSpPr/>
              <p:nvPr/>
            </p:nvSpPr>
            <p:spPr>
              <a:xfrm>
                <a:off x="5410200" y="2356950"/>
                <a:ext cx="595035" cy="611707"/>
              </a:xfrm>
              <a:prstGeom prst="rect">
                <a:avLst/>
              </a:prstGeom>
            </p:spPr>
            <p:txBody>
              <a:bodyPr wrap="none">
                <a:spAutoFit/>
              </a:bodyPr>
              <a:lstStyle/>
              <a:p>
                <a:pPr>
                  <a:lnSpc>
                    <a:spcPts val="4400"/>
                  </a:lnSpc>
                </a:pPr>
                <a:r>
                  <a:rPr lang="en-US" sz="3200" dirty="0" err="1" smtClean="0">
                    <a:solidFill>
                      <a:srgbClr val="FF0000"/>
                    </a:solidFill>
                    <a:latin typeface="Times New Roman" pitchFamily="18" charset="0"/>
                    <a:cs typeface="Times New Roman" pitchFamily="18" charset="0"/>
                  </a:rPr>
                  <a:t>gg</a:t>
                </a:r>
                <a:endParaRPr lang="en-US" sz="3200" dirty="0">
                  <a:solidFill>
                    <a:srgbClr val="FF0000"/>
                  </a:solidFill>
                  <a:latin typeface="Times New Roman" pitchFamily="18" charset="0"/>
                  <a:cs typeface="Times New Roman" pitchFamily="18" charset="0"/>
                </a:endParaRPr>
              </a:p>
            </p:txBody>
          </p:sp>
        </p:grpSp>
        <p:sp>
          <p:nvSpPr>
            <p:cNvPr id="9" name="Rectangle 8"/>
            <p:cNvSpPr/>
            <p:nvPr/>
          </p:nvSpPr>
          <p:spPr>
            <a:xfrm>
              <a:off x="5410200" y="3785175"/>
              <a:ext cx="595035" cy="611706"/>
            </a:xfrm>
            <a:prstGeom prst="rect">
              <a:avLst/>
            </a:prstGeom>
          </p:spPr>
          <p:txBody>
            <a:bodyPr wrap="none">
              <a:spAutoFit/>
            </a:bodyPr>
            <a:lstStyle/>
            <a:p>
              <a:pPr>
                <a:lnSpc>
                  <a:spcPts val="4400"/>
                </a:lnSpc>
              </a:pPr>
              <a:r>
                <a:rPr lang="en-US" sz="3200" dirty="0" smtClean="0">
                  <a:solidFill>
                    <a:srgbClr val="FF0000"/>
                  </a:solidFill>
                  <a:latin typeface="Times New Roman" pitchFamily="18" charset="0"/>
                  <a:cs typeface="Times New Roman" pitchFamily="18" charset="0"/>
                </a:rPr>
                <a:t>bb</a:t>
              </a:r>
              <a:endParaRPr lang="en-US" sz="3200" dirty="0">
                <a:solidFill>
                  <a:srgbClr val="FF0000"/>
                </a:solidFill>
                <a:latin typeface="Times New Roman" pitchFamily="18" charset="0"/>
                <a:cs typeface="Times New Roman" pitchFamily="18" charset="0"/>
              </a:endParaRPr>
            </a:p>
          </p:txBody>
        </p:sp>
        <p:sp>
          <p:nvSpPr>
            <p:cNvPr id="10" name="Rectangle 9"/>
            <p:cNvSpPr/>
            <p:nvPr/>
          </p:nvSpPr>
          <p:spPr>
            <a:xfrm>
              <a:off x="5257800" y="5004375"/>
              <a:ext cx="595035" cy="611706"/>
            </a:xfrm>
            <a:prstGeom prst="rect">
              <a:avLst/>
            </a:prstGeom>
          </p:spPr>
          <p:txBody>
            <a:bodyPr wrap="none">
              <a:spAutoFit/>
            </a:bodyPr>
            <a:lstStyle/>
            <a:p>
              <a:pPr>
                <a:lnSpc>
                  <a:spcPts val="4400"/>
                </a:lnSpc>
              </a:pPr>
              <a:r>
                <a:rPr lang="en-US" sz="3200" dirty="0" err="1" smtClean="0">
                  <a:solidFill>
                    <a:srgbClr val="FF0000"/>
                  </a:solidFill>
                  <a:latin typeface="Times New Roman" pitchFamily="18" charset="0"/>
                  <a:cs typeface="Times New Roman" pitchFamily="18" charset="0"/>
                </a:rPr>
                <a:t>bg</a:t>
              </a:r>
              <a:endParaRPr lang="en-US" sz="3200" dirty="0">
                <a:solidFill>
                  <a:srgbClr val="FF0000"/>
                </a:solidFill>
                <a:latin typeface="Times New Roman" pitchFamily="18" charset="0"/>
                <a:cs typeface="Times New Roman" pitchFamily="18" charset="0"/>
              </a:endParaRPr>
            </a:p>
          </p:txBody>
        </p:sp>
      </p:grpSp>
      <p:graphicFrame>
        <p:nvGraphicFramePr>
          <p:cNvPr id="25" name="Table 24"/>
          <p:cNvGraphicFramePr>
            <a:graphicFrameLocks noGrp="1"/>
          </p:cNvGraphicFramePr>
          <p:nvPr/>
        </p:nvGraphicFramePr>
        <p:xfrm>
          <a:off x="228600" y="3429000"/>
          <a:ext cx="5969541" cy="1676400"/>
        </p:xfrm>
        <a:graphic>
          <a:graphicData uri="http://schemas.openxmlformats.org/drawingml/2006/table">
            <a:tbl>
              <a:tblPr firstRow="1" bandRow="1">
                <a:tableStyleId>{5C22544A-7EE6-4342-B048-85BDC9FD1C3A}</a:tableStyleId>
              </a:tblPr>
              <a:tblGrid>
                <a:gridCol w="2209800"/>
                <a:gridCol w="1357364"/>
                <a:gridCol w="1237588"/>
                <a:gridCol w="1164789"/>
              </a:tblGrid>
              <a:tr h="685800">
                <a:tc>
                  <a:txBody>
                    <a:bodyPr/>
                    <a:lstStyle/>
                    <a:p>
                      <a:pPr algn="ctr"/>
                      <a:r>
                        <a:rPr lang="en-US" sz="2400" b="0" dirty="0" smtClean="0">
                          <a:solidFill>
                            <a:schemeClr val="tx1"/>
                          </a:solidFill>
                          <a:latin typeface="Times New Roman" pitchFamily="18" charset="0"/>
                          <a:cs typeface="Times New Roman" pitchFamily="18" charset="0"/>
                        </a:rPr>
                        <a:t>X</a:t>
                      </a:r>
                      <a:endParaRPr lang="en-US" sz="24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0</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1</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2</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990600">
                <a:tc>
                  <a:txBody>
                    <a:bodyPr/>
                    <a:lstStyle/>
                    <a:p>
                      <a:pPr algn="ctr"/>
                      <a:r>
                        <a:rPr lang="en-US" sz="2800" b="0" dirty="0" smtClean="0">
                          <a:solidFill>
                            <a:schemeClr val="tx1"/>
                          </a:solidFill>
                          <a:latin typeface="Times New Roman" pitchFamily="18" charset="0"/>
                          <a:cs typeface="Times New Roman" pitchFamily="18" charset="0"/>
                        </a:rPr>
                        <a:t>P(X)</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26" name="Flowchart: Alternate Process 25"/>
          <p:cNvSpPr/>
          <p:nvPr/>
        </p:nvSpPr>
        <p:spPr>
          <a:xfrm>
            <a:off x="838200" y="2667000"/>
            <a:ext cx="4572000" cy="685800"/>
          </a:xfrm>
          <a:prstGeom prst="flowChartAlternateProcess">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Probability Distribution Table</a:t>
            </a:r>
            <a:endParaRPr lang="en-US" sz="2800" dirty="0">
              <a:solidFill>
                <a:schemeClr val="tx1"/>
              </a:solidFill>
              <a:latin typeface="Times New Roman" pitchFamily="18" charset="0"/>
              <a:cs typeface="Times New Roman" pitchFamily="18" charset="0"/>
            </a:endParaRPr>
          </a:p>
        </p:txBody>
      </p:sp>
      <p:pic>
        <p:nvPicPr>
          <p:cNvPr id="2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952750" y="4210050"/>
            <a:ext cx="171450" cy="742950"/>
          </a:xfrm>
          <a:prstGeom prst="rect">
            <a:avLst/>
          </a:prstGeom>
          <a:noFill/>
        </p:spPr>
      </p:pic>
      <p:pic>
        <p:nvPicPr>
          <p:cNvPr id="28"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543550" y="4191000"/>
            <a:ext cx="171450" cy="742950"/>
          </a:xfrm>
          <a:prstGeom prst="rect">
            <a:avLst/>
          </a:prstGeom>
          <a:noFill/>
        </p:spPr>
      </p:pic>
      <p:pic>
        <p:nvPicPr>
          <p:cNvPr id="29"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324350" y="4191000"/>
            <a:ext cx="171450" cy="742950"/>
          </a:xfrm>
          <a:prstGeom prst="rect">
            <a:avLst/>
          </a:prstGeom>
          <a:noFill/>
        </p:spPr>
      </p:pic>
      <p:sp>
        <p:nvSpPr>
          <p:cNvPr id="30" name="Rectangle 29"/>
          <p:cNvSpPr/>
          <p:nvPr/>
        </p:nvSpPr>
        <p:spPr>
          <a:xfrm>
            <a:off x="152400" y="1929825"/>
            <a:ext cx="1778051"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Solution:</a:t>
            </a:r>
            <a:endParaRPr lang="en-US" sz="2800" dirty="0">
              <a:solidFill>
                <a:srgbClr val="7030A0"/>
              </a:solidFill>
            </a:endParaRPr>
          </a:p>
        </p:txBody>
      </p:sp>
      <p:sp>
        <p:nvSpPr>
          <p:cNvPr id="31" name="Rectangle 30"/>
          <p:cNvSpPr/>
          <p:nvPr/>
        </p:nvSpPr>
        <p:spPr>
          <a:xfrm>
            <a:off x="304800" y="5454075"/>
            <a:ext cx="6899646" cy="584775"/>
          </a:xfrm>
          <a:prstGeom prst="rect">
            <a:avLst/>
          </a:prstGeom>
        </p:spPr>
        <p:txBody>
          <a:bodyPr wrap="none">
            <a:spAutoFit/>
          </a:bodyPr>
          <a:lstStyle/>
          <a:p>
            <a:r>
              <a:rPr lang="en-US" sz="3200" dirty="0" smtClean="0">
                <a:solidFill>
                  <a:srgbClr val="FF0000"/>
                </a:solidFill>
                <a:effectLst/>
                <a:latin typeface="Times New Roman" pitchFamily="18" charset="0"/>
                <a:cs typeface="Times New Roman" pitchFamily="18" charset="0"/>
              </a:rPr>
              <a:t>µ= ∑X . P(X)</a:t>
            </a:r>
            <a:r>
              <a:rPr lang="en-US" sz="3200" dirty="0" smtClean="0">
                <a:effectLst/>
                <a:latin typeface="Times New Roman" pitchFamily="18" charset="0"/>
                <a:cs typeface="Times New Roman" pitchFamily="18" charset="0"/>
              </a:rPr>
              <a:t>=</a:t>
            </a:r>
            <a:r>
              <a:rPr lang="en-US" sz="3200" dirty="0" smtClean="0">
                <a:solidFill>
                  <a:srgbClr val="FF0000"/>
                </a:solidFill>
                <a:effectLst/>
                <a:latin typeface="Times New Roman" pitchFamily="18" charset="0"/>
                <a:cs typeface="Times New Roman" pitchFamily="18" charset="0"/>
              </a:rPr>
              <a:t> </a:t>
            </a:r>
            <a:r>
              <a:rPr lang="en-US" sz="3200" dirty="0" smtClean="0">
                <a:effectLst/>
                <a:latin typeface="Times New Roman" pitchFamily="18" charset="0"/>
                <a:cs typeface="Times New Roman" pitchFamily="18" charset="0"/>
              </a:rPr>
              <a:t>0 .     + 1 .     + 2 .     = 1 </a:t>
            </a:r>
            <a:endParaRPr lang="en-US" sz="2800" dirty="0"/>
          </a:p>
        </p:txBody>
      </p:sp>
      <p:pic>
        <p:nvPicPr>
          <p:cNvPr id="32"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505200" y="5429250"/>
            <a:ext cx="171450" cy="742950"/>
          </a:xfrm>
          <a:prstGeom prst="rect">
            <a:avLst/>
          </a:prstGeom>
          <a:noFill/>
        </p:spPr>
      </p:pic>
      <p:pic>
        <p:nvPicPr>
          <p:cNvPr id="33"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724400" y="5429250"/>
            <a:ext cx="171450" cy="742950"/>
          </a:xfrm>
          <a:prstGeom prst="rect">
            <a:avLst/>
          </a:prstGeom>
          <a:noFill/>
        </p:spPr>
      </p:pic>
      <p:pic>
        <p:nvPicPr>
          <p:cNvPr id="34"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943600" y="5429250"/>
            <a:ext cx="171450" cy="742950"/>
          </a:xfrm>
          <a:prstGeom prst="rect">
            <a:avLst/>
          </a:prstGeom>
          <a:noFill/>
        </p:spPr>
      </p:pic>
      <p:sp>
        <p:nvSpPr>
          <p:cNvPr id="36" name="Rectangle 35"/>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76200"/>
            <a:ext cx="5132880"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5-7: </a:t>
            </a:r>
            <a:r>
              <a:rPr lang="en-US" sz="3200" dirty="0" smtClean="0">
                <a:solidFill>
                  <a:srgbClr val="7030A0"/>
                </a:solidFill>
                <a:effectLst/>
                <a:latin typeface="Times New Roman" pitchFamily="18" charset="0"/>
                <a:cs typeface="Times New Roman" pitchFamily="18" charset="0"/>
              </a:rPr>
              <a:t>Tossing Coins </a:t>
            </a:r>
            <a:endParaRPr lang="en-US" sz="3200" dirty="0">
              <a:solidFill>
                <a:srgbClr val="7030A0"/>
              </a:solidFill>
            </a:endParaRPr>
          </a:p>
        </p:txBody>
      </p:sp>
      <p:sp>
        <p:nvSpPr>
          <p:cNvPr id="5" name="Rectangle 4"/>
          <p:cNvSpPr/>
          <p:nvPr/>
        </p:nvSpPr>
        <p:spPr>
          <a:xfrm>
            <a:off x="76200" y="685800"/>
            <a:ext cx="8915400" cy="954107"/>
          </a:xfrm>
          <a:prstGeom prst="rect">
            <a:avLst/>
          </a:prstGeom>
        </p:spPr>
        <p:txBody>
          <a:bodyPr wrap="square">
            <a:spAutoFit/>
          </a:bodyPr>
          <a:lstStyle/>
          <a:p>
            <a:r>
              <a:rPr lang="en-US" sz="2800" dirty="0" smtClean="0">
                <a:solidFill>
                  <a:srgbClr val="0070C0"/>
                </a:solidFill>
                <a:latin typeface="Times New Roman" pitchFamily="18" charset="0"/>
                <a:cs typeface="Times New Roman" pitchFamily="18" charset="0"/>
              </a:rPr>
              <a:t>If three coins are tossed ,find the mean of the number of heads that occur.</a:t>
            </a:r>
            <a:endParaRPr lang="en-US" sz="2800" dirty="0">
              <a:solidFill>
                <a:srgbClr val="0070C0"/>
              </a:solidFill>
            </a:endParaRPr>
          </a:p>
        </p:txBody>
      </p:sp>
      <p:graphicFrame>
        <p:nvGraphicFramePr>
          <p:cNvPr id="6" name="Table 5"/>
          <p:cNvGraphicFramePr>
            <a:graphicFrameLocks noGrp="1"/>
          </p:cNvGraphicFramePr>
          <p:nvPr/>
        </p:nvGraphicFramePr>
        <p:xfrm>
          <a:off x="381001" y="3419134"/>
          <a:ext cx="7848599" cy="1371600"/>
        </p:xfrm>
        <a:graphic>
          <a:graphicData uri="http://schemas.openxmlformats.org/drawingml/2006/table">
            <a:tbl>
              <a:tblPr firstRow="1" bandRow="1">
                <a:tableStyleId>{5C22544A-7EE6-4342-B048-85BDC9FD1C3A}</a:tableStyleId>
              </a:tblPr>
              <a:tblGrid>
                <a:gridCol w="2845117"/>
                <a:gridCol w="1246174"/>
                <a:gridCol w="1419427"/>
                <a:gridCol w="1335933"/>
                <a:gridCol w="1001948"/>
              </a:tblGrid>
              <a:tr h="660400">
                <a:tc>
                  <a:txBody>
                    <a:bodyPr/>
                    <a:lstStyle/>
                    <a:p>
                      <a:pPr algn="ctr"/>
                      <a:r>
                        <a:rPr lang="en-US" sz="2400" b="0" dirty="0" smtClean="0">
                          <a:solidFill>
                            <a:schemeClr val="tx1"/>
                          </a:solidFill>
                          <a:latin typeface="Times New Roman" pitchFamily="18" charset="0"/>
                          <a:cs typeface="Times New Roman" pitchFamily="18" charset="0"/>
                        </a:rPr>
                        <a:t>Number of heads </a:t>
                      </a:r>
                      <a:r>
                        <a:rPr lang="en-US" sz="2400" b="0" dirty="0" smtClean="0">
                          <a:solidFill>
                            <a:srgbClr val="FF0000"/>
                          </a:solidFill>
                          <a:latin typeface="Times New Roman" pitchFamily="18" charset="0"/>
                          <a:cs typeface="Times New Roman" pitchFamily="18" charset="0"/>
                        </a:rPr>
                        <a:t>(X)</a:t>
                      </a:r>
                      <a:endParaRPr lang="en-US" sz="2400" b="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0</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1</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2</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3</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11200">
                <a:tc>
                  <a:txBody>
                    <a:bodyPr/>
                    <a:lstStyle/>
                    <a:p>
                      <a:pPr algn="ctr"/>
                      <a:r>
                        <a:rPr lang="en-US" sz="2800" b="0" dirty="0" smtClean="0">
                          <a:solidFill>
                            <a:schemeClr val="tx1"/>
                          </a:solidFill>
                          <a:latin typeface="Times New Roman" pitchFamily="18" charset="0"/>
                          <a:cs typeface="Times New Roman" pitchFamily="18" charset="0"/>
                        </a:rPr>
                        <a:t>Probability</a:t>
                      </a:r>
                      <a:r>
                        <a:rPr lang="en-US" sz="2800" b="0" dirty="0" smtClean="0">
                          <a:solidFill>
                            <a:srgbClr val="0070C0"/>
                          </a:solidFill>
                          <a:latin typeface="Times New Roman" pitchFamily="18" charset="0"/>
                          <a:cs typeface="Times New Roman" pitchFamily="18" charset="0"/>
                        </a:rPr>
                        <a:t> </a:t>
                      </a:r>
                      <a:r>
                        <a:rPr lang="en-US" sz="2800" b="0" dirty="0" smtClean="0">
                          <a:solidFill>
                            <a:srgbClr val="FF0000"/>
                          </a:solidFill>
                          <a:latin typeface="Times New Roman" pitchFamily="18" charset="0"/>
                          <a:cs typeface="Times New Roman" pitchFamily="18" charset="0"/>
                        </a:rPr>
                        <a:t>P(X)</a:t>
                      </a:r>
                      <a:endParaRPr lang="en-US" sz="2800" b="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7" name="Flowchart: Alternate Process 6"/>
          <p:cNvSpPr/>
          <p:nvPr/>
        </p:nvSpPr>
        <p:spPr>
          <a:xfrm>
            <a:off x="1981200" y="2667000"/>
            <a:ext cx="4572000" cy="685800"/>
          </a:xfrm>
          <a:prstGeom prst="flowChartAlternateProcess">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Probability Distribution Table</a:t>
            </a:r>
            <a:endParaRPr lang="en-US" sz="2800" dirty="0">
              <a:solidFill>
                <a:schemeClr val="tx1"/>
              </a:solidFill>
              <a:latin typeface="Times New Roman" pitchFamily="18" charset="0"/>
              <a:cs typeface="Times New Roman" pitchFamily="18" charset="0"/>
            </a:endParaRPr>
          </a:p>
        </p:txBody>
      </p:sp>
      <p:sp>
        <p:nvSpPr>
          <p:cNvPr id="8" name="Rectangle 7"/>
          <p:cNvSpPr/>
          <p:nvPr/>
        </p:nvSpPr>
        <p:spPr>
          <a:xfrm>
            <a:off x="50749" y="2006025"/>
            <a:ext cx="1778051"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Solution:</a:t>
            </a:r>
            <a:endParaRPr lang="en-US" sz="2800" dirty="0">
              <a:solidFill>
                <a:srgbClr val="7030A0"/>
              </a:solidFill>
            </a:endParaRPr>
          </a:p>
        </p:txBody>
      </p:sp>
      <p:pic>
        <p:nvPicPr>
          <p:cNvPr id="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733801" y="4101611"/>
            <a:ext cx="152400" cy="679937"/>
          </a:xfrm>
          <a:prstGeom prst="rect">
            <a:avLst/>
          </a:prstGeom>
          <a:noFill/>
        </p:spPr>
      </p:pic>
      <p:pic>
        <p:nvPicPr>
          <p:cNvPr id="10"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620000" y="4101611"/>
            <a:ext cx="152400" cy="679937"/>
          </a:xfrm>
          <a:prstGeom prst="rect">
            <a:avLst/>
          </a:prstGeom>
          <a:noFill/>
        </p:spPr>
      </p:pic>
      <p:pic>
        <p:nvPicPr>
          <p:cNvPr id="11"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5105400" y="4120660"/>
            <a:ext cx="152400" cy="679940"/>
          </a:xfrm>
          <a:prstGeom prst="rect">
            <a:avLst/>
          </a:prstGeom>
          <a:noFill/>
        </p:spPr>
      </p:pic>
      <p:pic>
        <p:nvPicPr>
          <p:cNvPr id="12"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477000" y="4104934"/>
            <a:ext cx="152400" cy="679940"/>
          </a:xfrm>
          <a:prstGeom prst="rect">
            <a:avLst/>
          </a:prstGeom>
          <a:noFill/>
        </p:spPr>
      </p:pic>
      <p:sp>
        <p:nvSpPr>
          <p:cNvPr id="13" name="Rectangle 12"/>
          <p:cNvSpPr/>
          <p:nvPr/>
        </p:nvSpPr>
        <p:spPr>
          <a:xfrm>
            <a:off x="304800" y="5334000"/>
            <a:ext cx="8528297" cy="584775"/>
          </a:xfrm>
          <a:prstGeom prst="rect">
            <a:avLst/>
          </a:prstGeom>
        </p:spPr>
        <p:txBody>
          <a:bodyPr wrap="none">
            <a:spAutoFit/>
          </a:bodyPr>
          <a:lstStyle/>
          <a:p>
            <a:r>
              <a:rPr lang="en-US" sz="3200" dirty="0" smtClean="0">
                <a:solidFill>
                  <a:srgbClr val="FF0000"/>
                </a:solidFill>
                <a:effectLst/>
                <a:latin typeface="Times New Roman" pitchFamily="18" charset="0"/>
                <a:cs typeface="Times New Roman" pitchFamily="18" charset="0"/>
              </a:rPr>
              <a:t>µ=</a:t>
            </a:r>
            <a:r>
              <a:rPr lang="en-US" sz="3200" dirty="0" smtClean="0">
                <a:effectLst/>
                <a:latin typeface="Times New Roman" pitchFamily="18" charset="0"/>
                <a:cs typeface="Times New Roman" pitchFamily="18" charset="0"/>
              </a:rPr>
              <a:t> </a:t>
            </a:r>
            <a:r>
              <a:rPr lang="en-US" sz="3200" dirty="0" smtClean="0">
                <a:solidFill>
                  <a:srgbClr val="FF0000"/>
                </a:solidFill>
                <a:effectLst/>
                <a:latin typeface="Times New Roman" pitchFamily="18" charset="0"/>
                <a:cs typeface="Times New Roman" pitchFamily="18" charset="0"/>
              </a:rPr>
              <a:t>∑X . P(X)</a:t>
            </a:r>
            <a:r>
              <a:rPr lang="en-US" sz="3200" dirty="0" smtClean="0">
                <a:effectLst/>
                <a:latin typeface="Times New Roman" pitchFamily="18" charset="0"/>
                <a:cs typeface="Times New Roman" pitchFamily="18" charset="0"/>
              </a:rPr>
              <a:t>=</a:t>
            </a:r>
            <a:r>
              <a:rPr lang="en-US" sz="3200" dirty="0" smtClean="0">
                <a:solidFill>
                  <a:srgbClr val="FF0000"/>
                </a:solidFill>
                <a:effectLst/>
                <a:latin typeface="Times New Roman" pitchFamily="18" charset="0"/>
                <a:cs typeface="Times New Roman" pitchFamily="18" charset="0"/>
              </a:rPr>
              <a:t> </a:t>
            </a:r>
            <a:r>
              <a:rPr lang="en-US" sz="3200" dirty="0" smtClean="0">
                <a:effectLst/>
                <a:latin typeface="Times New Roman" pitchFamily="18" charset="0"/>
                <a:cs typeface="Times New Roman" pitchFamily="18" charset="0"/>
              </a:rPr>
              <a:t>0 .     + 1 .     + 2 .     + 3 .     = 1.5 </a:t>
            </a:r>
            <a:endParaRPr lang="en-US" sz="2800" dirty="0"/>
          </a:p>
        </p:txBody>
      </p:sp>
      <p:pic>
        <p:nvPicPr>
          <p:cNvPr id="14"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581400" y="5257800"/>
            <a:ext cx="152400" cy="679937"/>
          </a:xfrm>
          <a:prstGeom prst="rect">
            <a:avLst/>
          </a:prstGeom>
          <a:noFill/>
        </p:spPr>
      </p:pic>
      <p:pic>
        <p:nvPicPr>
          <p:cNvPr id="1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315200" y="5334000"/>
            <a:ext cx="152400" cy="679937"/>
          </a:xfrm>
          <a:prstGeom prst="rect">
            <a:avLst/>
          </a:prstGeom>
          <a:noFill/>
        </p:spPr>
      </p:pic>
      <p:pic>
        <p:nvPicPr>
          <p:cNvPr id="16"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800600" y="5339860"/>
            <a:ext cx="152400" cy="679940"/>
          </a:xfrm>
          <a:prstGeom prst="rect">
            <a:avLst/>
          </a:prstGeom>
          <a:noFill/>
        </p:spPr>
      </p:pic>
      <p:pic>
        <p:nvPicPr>
          <p:cNvPr id="17"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019800" y="5334000"/>
            <a:ext cx="152400" cy="679940"/>
          </a:xfrm>
          <a:prstGeom prst="rect">
            <a:avLst/>
          </a:prstGeom>
          <a:noFill/>
        </p:spPr>
      </p:pic>
      <p:sp>
        <p:nvSpPr>
          <p:cNvPr id="19" name="Rectangle 18"/>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0" y="457200"/>
            <a:ext cx="9067800" cy="2514600"/>
          </a:xfrm>
          <a:prstGeom prst="rect">
            <a:avLst/>
          </a:prstGeom>
          <a:noFill/>
          <a:ln w="9525">
            <a:noFill/>
            <a:round/>
            <a:headEnd/>
            <a:tailEnd/>
          </a:ln>
        </p:spPr>
        <p:txBody>
          <a:bodyPr/>
          <a:lstStyle/>
          <a:p>
            <a:pPr>
              <a:spcBef>
                <a:spcPts val="700"/>
              </a:spcBef>
              <a:tabLst>
                <a:tab pos="569913" algn="l"/>
                <a:tab pos="1484313" algn="l"/>
                <a:tab pos="2398713" algn="l"/>
                <a:tab pos="3313113" algn="l"/>
                <a:tab pos="4227513" algn="l"/>
                <a:tab pos="5141913" algn="l"/>
                <a:tab pos="6056313" algn="l"/>
                <a:tab pos="6970713" algn="l"/>
                <a:tab pos="7885113" algn="l"/>
                <a:tab pos="8799513" algn="l"/>
                <a:tab pos="9713913" algn="l"/>
              </a:tabLst>
            </a:pPr>
            <a:r>
              <a:rPr lang="en-US" sz="2800" dirty="0">
                <a:solidFill>
                  <a:srgbClr val="0070C0"/>
                </a:solidFill>
                <a:latin typeface="Times New Roman" pitchFamily="18" charset="0"/>
                <a:cs typeface="Times New Roman" pitchFamily="18" charset="0"/>
              </a:rPr>
              <a:t>The probability distribution shown represents the number of trips of five nights or more that American adults take per year. (That is, 6% do not take any trips lasting five nights or more, 70% take one trip lasting five nights or more per year, etc.) Find the mean.</a:t>
            </a:r>
          </a:p>
          <a:p>
            <a:pPr>
              <a:spcBef>
                <a:spcPts val="700"/>
              </a:spcBef>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US" sz="2800" dirty="0">
              <a:solidFill>
                <a:srgbClr val="000000"/>
              </a:solidFill>
              <a:latin typeface="Times New Roman" pitchFamily="18" charset="0"/>
              <a:cs typeface="Times New Roman" pitchFamily="18" charset="0"/>
            </a:endParaRPr>
          </a:p>
        </p:txBody>
      </p:sp>
      <p:pic>
        <p:nvPicPr>
          <p:cNvPr id="5" name="Picture 4"/>
          <p:cNvPicPr>
            <a:picLocks noChangeAspect="1" noChangeArrowheads="1"/>
          </p:cNvPicPr>
          <p:nvPr/>
        </p:nvPicPr>
        <p:blipFill>
          <a:blip r:embed="rId3"/>
          <a:srcRect/>
          <a:stretch>
            <a:fillRect/>
          </a:stretch>
        </p:blipFill>
        <p:spPr bwMode="auto">
          <a:xfrm>
            <a:off x="152400" y="3019425"/>
            <a:ext cx="8762999" cy="942975"/>
          </a:xfrm>
          <a:prstGeom prst="rect">
            <a:avLst/>
          </a:prstGeom>
          <a:noFill/>
          <a:ln w="9525">
            <a:noFill/>
            <a:round/>
            <a:headEnd/>
            <a:tailEnd/>
          </a:ln>
        </p:spPr>
      </p:pic>
      <p:sp>
        <p:nvSpPr>
          <p:cNvPr id="6" name="Rectangle 5"/>
          <p:cNvSpPr/>
          <p:nvPr/>
        </p:nvSpPr>
        <p:spPr>
          <a:xfrm>
            <a:off x="0" y="-51375"/>
            <a:ext cx="2520242"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5-8:</a:t>
            </a:r>
            <a:endParaRPr lang="en-US" sz="3200" b="1" dirty="0"/>
          </a:p>
        </p:txBody>
      </p:sp>
      <p:sp>
        <p:nvSpPr>
          <p:cNvPr id="7" name="Rectangle 6"/>
          <p:cNvSpPr/>
          <p:nvPr/>
        </p:nvSpPr>
        <p:spPr>
          <a:xfrm>
            <a:off x="2362200" y="24825"/>
            <a:ext cx="4220643" cy="461665"/>
          </a:xfrm>
          <a:prstGeom prst="rect">
            <a:avLst/>
          </a:prstGeom>
        </p:spPr>
        <p:txBody>
          <a:bodyPr wrap="none">
            <a:spAutoFit/>
          </a:bodyPr>
          <a:lstStyle/>
          <a:p>
            <a:r>
              <a:rPr lang="en-US" sz="2400" dirty="0" smtClean="0">
                <a:solidFill>
                  <a:srgbClr val="7030A0"/>
                </a:solidFill>
                <a:latin typeface="Times New Roman" pitchFamily="18" charset="0"/>
                <a:cs typeface="Times New Roman" pitchFamily="18" charset="0"/>
              </a:rPr>
              <a:t>No. of Trips of 5 Nights or More</a:t>
            </a:r>
            <a:endParaRPr lang="en-US" sz="2400" dirty="0">
              <a:solidFill>
                <a:srgbClr val="7030A0"/>
              </a:solidFill>
              <a:latin typeface="Times New Roman" pitchFamily="18" charset="0"/>
              <a:cs typeface="Times New Roman" pitchFamily="18" charset="0"/>
            </a:endParaRPr>
          </a:p>
        </p:txBody>
      </p:sp>
      <p:sp>
        <p:nvSpPr>
          <p:cNvPr id="8" name="Rectangle 7"/>
          <p:cNvSpPr/>
          <p:nvPr/>
        </p:nvSpPr>
        <p:spPr>
          <a:xfrm>
            <a:off x="78744" y="41249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graphicFrame>
        <p:nvGraphicFramePr>
          <p:cNvPr id="9" name="Object 3"/>
          <p:cNvGraphicFramePr>
            <a:graphicFrameLocks noChangeAspect="1"/>
          </p:cNvGraphicFramePr>
          <p:nvPr/>
        </p:nvGraphicFramePr>
        <p:xfrm>
          <a:off x="156411" y="4648200"/>
          <a:ext cx="2586789" cy="571500"/>
        </p:xfrm>
        <a:graphic>
          <a:graphicData uri="http://schemas.openxmlformats.org/presentationml/2006/ole">
            <p:oleObj spid="_x0000_s1026" r:id="rId4" imgW="1054080" imgH="253800" progId="">
              <p:embed/>
            </p:oleObj>
          </a:graphicData>
        </a:graphic>
      </p:graphicFrame>
      <p:graphicFrame>
        <p:nvGraphicFramePr>
          <p:cNvPr id="10" name="Object 4"/>
          <p:cNvGraphicFramePr>
            <a:graphicFrameLocks noChangeAspect="1"/>
          </p:cNvGraphicFramePr>
          <p:nvPr/>
        </p:nvGraphicFramePr>
        <p:xfrm>
          <a:off x="2743200" y="4717259"/>
          <a:ext cx="4724400" cy="1073941"/>
        </p:xfrm>
        <a:graphic>
          <a:graphicData uri="http://schemas.openxmlformats.org/presentationml/2006/ole">
            <p:oleObj spid="_x0000_s1027" r:id="rId5" imgW="1841400" imgH="507960" progId="">
              <p:embed/>
            </p:oleObj>
          </a:graphicData>
        </a:graphic>
      </p:graphicFrame>
      <p:graphicFrame>
        <p:nvGraphicFramePr>
          <p:cNvPr id="11" name="Object 5"/>
          <p:cNvGraphicFramePr>
            <a:graphicFrameLocks noChangeAspect="1"/>
          </p:cNvGraphicFramePr>
          <p:nvPr/>
        </p:nvGraphicFramePr>
        <p:xfrm>
          <a:off x="2821164" y="5867400"/>
          <a:ext cx="1750836" cy="533400"/>
        </p:xfrm>
        <a:graphic>
          <a:graphicData uri="http://schemas.openxmlformats.org/presentationml/2006/ole">
            <p:oleObj spid="_x0000_s1028" r:id="rId6" imgW="723600" imgH="241200" progId="">
              <p:embed/>
            </p:oleObj>
          </a:graphicData>
        </a:graphic>
      </p:graphicFrame>
      <p:sp>
        <p:nvSpPr>
          <p:cNvPr id="13" name="Rectangle 12"/>
          <p:cNvSpPr/>
          <p:nvPr/>
        </p:nvSpPr>
        <p:spPr>
          <a:xfrm>
            <a:off x="0" y="634371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additive="repl">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additive="repl">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additive="repl">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762000" y="228600"/>
            <a:ext cx="7391400" cy="838200"/>
            <a:chOff x="533400" y="1981200"/>
            <a:chExt cx="7391400" cy="838200"/>
          </a:xfrm>
        </p:grpSpPr>
        <p:sp>
          <p:nvSpPr>
            <p:cNvPr id="4" name="Rectangle 3"/>
            <p:cNvSpPr/>
            <p:nvPr/>
          </p:nvSpPr>
          <p:spPr>
            <a:xfrm>
              <a:off x="533400" y="1981200"/>
              <a:ext cx="7391400" cy="8382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Rectangle 4"/>
            <p:cNvSpPr/>
            <p:nvPr/>
          </p:nvSpPr>
          <p:spPr>
            <a:xfrm>
              <a:off x="762000" y="2057400"/>
              <a:ext cx="6951776" cy="707886"/>
            </a:xfrm>
            <a:prstGeom prst="rect">
              <a:avLst/>
            </a:prstGeom>
          </p:spPr>
          <p:txBody>
            <a:bodyPr wrap="none">
              <a:spAutoFit/>
            </a:bodyPr>
            <a:lstStyle/>
            <a:p>
              <a:pPr algn="ctr"/>
              <a:r>
                <a:rPr lang="en-US" sz="4000" dirty="0" smtClean="0">
                  <a:solidFill>
                    <a:srgbClr val="FF0000"/>
                  </a:solidFill>
                  <a:latin typeface="Times New Roman" pitchFamily="18" charset="0"/>
                  <a:cs typeface="Times New Roman" pitchFamily="18" charset="0"/>
                </a:rPr>
                <a:t>Variance and Standard Deviation</a:t>
              </a:r>
              <a:endParaRPr lang="en-US" sz="4000" dirty="0"/>
            </a:p>
          </p:txBody>
        </p:sp>
      </p:grpSp>
      <p:sp>
        <p:nvSpPr>
          <p:cNvPr id="7" name="Text Box 2"/>
          <p:cNvSpPr txBox="1">
            <a:spLocks noChangeArrowheads="1"/>
          </p:cNvSpPr>
          <p:nvPr/>
        </p:nvSpPr>
        <p:spPr bwMode="auto">
          <a:xfrm>
            <a:off x="0" y="1123950"/>
            <a:ext cx="8991600" cy="1219200"/>
          </a:xfrm>
          <a:prstGeom prst="rect">
            <a:avLst/>
          </a:prstGeom>
          <a:noFill/>
          <a:ln w="9525">
            <a:noFill/>
            <a:round/>
            <a:headEnd/>
            <a:tailEnd/>
          </a:ln>
        </p:spPr>
        <p:txBody>
          <a:bodyPr/>
          <a:lstStyle/>
          <a:p>
            <a:pPr>
              <a:spcBef>
                <a:spcPts val="700"/>
              </a:spcBef>
              <a:buClr>
                <a:srgbClr val="00B0F0"/>
              </a:buClr>
              <a:buFont typeface="Wingdings" pitchFamily="2" charset="2"/>
              <a:buChar char="q"/>
              <a:tabLst>
                <a:tab pos="569913" algn="l"/>
                <a:tab pos="1484313" algn="l"/>
                <a:tab pos="2398713" algn="l"/>
                <a:tab pos="3313113" algn="l"/>
                <a:tab pos="4227513" algn="l"/>
                <a:tab pos="5141913" algn="l"/>
                <a:tab pos="6056313" algn="l"/>
                <a:tab pos="6970713" algn="l"/>
                <a:tab pos="7885113" algn="l"/>
                <a:tab pos="8799513" algn="l"/>
                <a:tab pos="9713913" algn="l"/>
              </a:tabLst>
            </a:pPr>
            <a:r>
              <a:rPr lang="en-US" sz="2800" dirty="0" smtClean="0">
                <a:latin typeface="Times New Roman" pitchFamily="18" charset="0"/>
                <a:cs typeface="Times New Roman" pitchFamily="18" charset="0"/>
              </a:rPr>
              <a:t>The formula for the variance of a probability distribution is </a:t>
            </a:r>
            <a:endParaRPr lang="en-US" sz="2800" dirty="0">
              <a:latin typeface="Times New Roman" pitchFamily="18" charset="0"/>
              <a:cs typeface="Times New Roman" pitchFamily="18" charset="0"/>
            </a:endParaRPr>
          </a:p>
          <a:p>
            <a:pPr>
              <a:spcBef>
                <a:spcPts val="700"/>
              </a:spcBef>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US" sz="2800" dirty="0">
              <a:solidFill>
                <a:srgbClr val="0070C0"/>
              </a:solidFill>
              <a:latin typeface="Times New Roman" pitchFamily="18" charset="0"/>
              <a:cs typeface="Times New Roman" pitchFamily="18" charset="0"/>
            </a:endParaRPr>
          </a:p>
          <a:p>
            <a:pPr>
              <a:spcBef>
                <a:spcPts val="700"/>
              </a:spcBef>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US" sz="2800" dirty="0">
              <a:solidFill>
                <a:srgbClr val="0070C0"/>
              </a:solidFill>
              <a:latin typeface="Times New Roman" pitchFamily="18" charset="0"/>
              <a:cs typeface="Times New Roman" pitchFamily="18" charset="0"/>
            </a:endParaRPr>
          </a:p>
        </p:txBody>
      </p:sp>
      <p:pic>
        <p:nvPicPr>
          <p:cNvPr id="8" name="Picture 9"/>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200400" y="4114800"/>
            <a:ext cx="1849694" cy="819150"/>
          </a:xfrm>
          <a:prstGeom prst="rect">
            <a:avLst/>
          </a:prstGeom>
          <a:noFill/>
        </p:spPr>
      </p:pic>
      <p:pic>
        <p:nvPicPr>
          <p:cNvPr id="9" name="Picture 1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124200" y="5086350"/>
            <a:ext cx="5602838" cy="1314450"/>
          </a:xfrm>
          <a:prstGeom prst="rect">
            <a:avLst/>
          </a:prstGeom>
          <a:noFill/>
        </p:spPr>
      </p:pic>
      <p:sp>
        <p:nvSpPr>
          <p:cNvPr id="10" name="Rectangle 9"/>
          <p:cNvSpPr/>
          <p:nvPr/>
        </p:nvSpPr>
        <p:spPr>
          <a:xfrm>
            <a:off x="76200" y="4171950"/>
            <a:ext cx="3429000" cy="523220"/>
          </a:xfrm>
          <a:prstGeom prst="rect">
            <a:avLst/>
          </a:prstGeom>
        </p:spPr>
        <p:txBody>
          <a:bodyPr wrap="square">
            <a:spAutoFit/>
          </a:bodyPr>
          <a:lstStyle/>
          <a:p>
            <a:r>
              <a:rPr lang="en-US" sz="2800" dirty="0" smtClean="0">
                <a:solidFill>
                  <a:srgbClr val="FF0000"/>
                </a:solidFill>
                <a:latin typeface="Times New Roman" pitchFamily="18" charset="0"/>
                <a:cs typeface="Times New Roman" pitchFamily="18" charset="0"/>
              </a:rPr>
              <a:t>Standard Deviation:</a:t>
            </a:r>
            <a:endParaRPr lang="en-US" sz="2800" dirty="0"/>
          </a:p>
        </p:txBody>
      </p:sp>
      <p:pic>
        <p:nvPicPr>
          <p:cNvPr id="11" name="Picture 14"/>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310444" y="2047220"/>
            <a:ext cx="5080956" cy="1095375"/>
          </a:xfrm>
          <a:prstGeom prst="rect">
            <a:avLst/>
          </a:prstGeom>
          <a:noFill/>
        </p:spPr>
      </p:pic>
      <p:sp>
        <p:nvSpPr>
          <p:cNvPr id="12" name="Rectangle 11"/>
          <p:cNvSpPr/>
          <p:nvPr/>
        </p:nvSpPr>
        <p:spPr>
          <a:xfrm>
            <a:off x="595742" y="1905000"/>
            <a:ext cx="1537858" cy="523220"/>
          </a:xfrm>
          <a:prstGeom prst="rect">
            <a:avLst/>
          </a:prstGeom>
        </p:spPr>
        <p:txBody>
          <a:bodyPr wrap="none">
            <a:spAutoFit/>
          </a:bodyPr>
          <a:lstStyle/>
          <a:p>
            <a:pPr algn="ctr"/>
            <a:r>
              <a:rPr lang="en-US" sz="2800" dirty="0" smtClean="0">
                <a:solidFill>
                  <a:srgbClr val="FF0000"/>
                </a:solidFill>
                <a:latin typeface="Times New Roman" pitchFamily="18" charset="0"/>
                <a:cs typeface="Times New Roman" pitchFamily="18" charset="0"/>
              </a:rPr>
              <a:t>Variance:</a:t>
            </a:r>
          </a:p>
        </p:txBody>
      </p:sp>
      <p:sp>
        <p:nvSpPr>
          <p:cNvPr id="14" name="Rectangle 13"/>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ChangeArrowheads="1"/>
          </p:cNvSpPr>
          <p:nvPr/>
        </p:nvSpPr>
        <p:spPr>
          <a:xfrm>
            <a:off x="76200" y="1600200"/>
            <a:ext cx="8915400" cy="2514600"/>
          </a:xfrm>
          <a:prstGeom prst="rect">
            <a:avLst/>
          </a:prstGeom>
          <a:noFill/>
        </p:spPr>
        <p:txBody>
          <a:bodyPr vert="horz" lIns="90488" tIns="44450" rIns="90488" bIns="44450">
            <a:normAutofit/>
          </a:bodyPr>
          <a:lstStyle/>
          <a:p>
            <a:pPr marL="365760" marR="0" lvl="0" indent="-256032" algn="l" defTabSz="914400" rtl="0" eaLnBrk="1" fontAlgn="auto" latinLnBrk="0" hangingPunct="1">
              <a:lnSpc>
                <a:spcPct val="90000"/>
              </a:lnSpc>
              <a:spcBef>
                <a:spcPct val="50000"/>
              </a:spcBef>
              <a:spcAft>
                <a:spcPts val="0"/>
              </a:spcAft>
              <a:buClr>
                <a:schemeClr val="accent1"/>
              </a:buClr>
              <a:buSzPct val="68000"/>
              <a:tabLst/>
              <a:defRPr/>
            </a:pPr>
            <a:r>
              <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5-1</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Probability Dis</a:t>
            </a:r>
            <a:r>
              <a:rPr lang="en-US" sz="2800" dirty="0" err="1" smtClean="0">
                <a:latin typeface="Times New Roman" pitchFamily="18" charset="0"/>
                <a:cs typeface="Times New Roman" pitchFamily="18" charset="0"/>
              </a:rPr>
              <a:t>tributions</a:t>
            </a:r>
            <a:r>
              <a:rPr lang="en-US" sz="2800" dirty="0" smtClean="0">
                <a:latin typeface="Times New Roman" pitchFamily="18" charset="0"/>
                <a:cs typeface="Times New Roman" pitchFamily="18" charset="0"/>
              </a:rPr>
              <a:t> </a:t>
            </a: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65760" marR="0" lvl="0" indent="-256032" algn="l" defTabSz="914400" rtl="0" eaLnBrk="1" fontAlgn="auto" latinLnBrk="0" hangingPunct="1">
              <a:lnSpc>
                <a:spcPct val="90000"/>
              </a:lnSpc>
              <a:spcBef>
                <a:spcPct val="50000"/>
              </a:spcBef>
              <a:spcAft>
                <a:spcPts val="0"/>
              </a:spcAft>
              <a:buClr>
                <a:schemeClr val="accent1"/>
              </a:buClr>
              <a:buSzPct val="68000"/>
              <a:tabLst/>
              <a:defRPr/>
            </a:pPr>
            <a:r>
              <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5-2</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Mean</a:t>
            </a:r>
            <a:r>
              <a:rPr kumimoji="0" lang="en-US" sz="28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 Variance, Standard Deviation ,and Expectation</a:t>
            </a: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65760" marR="0" lvl="0" indent="-256032" algn="l" defTabSz="914400" rtl="0" eaLnBrk="1" fontAlgn="auto" latinLnBrk="0" hangingPunct="1">
              <a:lnSpc>
                <a:spcPct val="90000"/>
              </a:lnSpc>
              <a:spcBef>
                <a:spcPct val="50000"/>
              </a:spcBef>
              <a:spcAft>
                <a:spcPts val="0"/>
              </a:spcAft>
              <a:buClr>
                <a:schemeClr val="accent1"/>
              </a:buClr>
              <a:buSzPct val="68000"/>
              <a:tabLst/>
              <a:defRPr/>
            </a:pPr>
            <a:r>
              <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5-3</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The Binomial</a:t>
            </a:r>
            <a:r>
              <a:rPr kumimoji="0" lang="en-US" sz="28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Dis</a:t>
            </a:r>
            <a:r>
              <a:rPr lang="en-US" sz="2800" dirty="0" err="1" smtClean="0">
                <a:latin typeface="Times New Roman" pitchFamily="18" charset="0"/>
                <a:cs typeface="Times New Roman" pitchFamily="18" charset="0"/>
              </a:rPr>
              <a:t>tribution</a:t>
            </a: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65760" marR="0" lvl="0" indent="-256032" algn="l" defTabSz="914400" rtl="0" eaLnBrk="1" fontAlgn="auto" latinLnBrk="0" hangingPunct="1">
              <a:lnSpc>
                <a:spcPct val="90000"/>
              </a:lnSpc>
              <a:spcBef>
                <a:spcPct val="50000"/>
              </a:spcBef>
              <a:spcAft>
                <a:spcPts val="0"/>
              </a:spcAft>
              <a:buClr>
                <a:schemeClr val="accent1"/>
              </a:buClr>
              <a:buSzPct val="68000"/>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sp>
        <p:nvSpPr>
          <p:cNvPr id="5" name="Rectangle 4"/>
          <p:cNvSpPr/>
          <p:nvPr/>
        </p:nvSpPr>
        <p:spPr>
          <a:xfrm>
            <a:off x="2438400" y="228600"/>
            <a:ext cx="3388492" cy="769441"/>
          </a:xfrm>
          <a:prstGeom prst="rect">
            <a:avLst/>
          </a:prstGeom>
        </p:spPr>
        <p:txBody>
          <a:bodyPr wrap="none">
            <a:spAutoFit/>
          </a:bodyPr>
          <a:lstStyle/>
          <a:p>
            <a:r>
              <a:rPr lang="en-US" sz="4400" b="1" u="sng" dirty="0">
                <a:solidFill>
                  <a:srgbClr val="00B050"/>
                </a:solidFill>
                <a:latin typeface="Times New Roman" pitchFamily="18" charset="0"/>
                <a:cs typeface="Times New Roman" pitchFamily="18" charset="0"/>
              </a:rPr>
              <a:t> Introduction</a:t>
            </a:r>
            <a:endParaRPr lang="en-US" sz="4400" b="1" u="sng" dirty="0">
              <a:solidFill>
                <a:srgbClr val="00B050"/>
              </a:solidFill>
            </a:endParaRPr>
          </a:p>
        </p:txBody>
      </p:sp>
      <p:sp>
        <p:nvSpPr>
          <p:cNvPr id="7" name="Rectangle 6"/>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76200"/>
            <a:ext cx="2520242"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5-9:</a:t>
            </a:r>
            <a:endParaRPr lang="en-US" sz="3200" b="1" dirty="0"/>
          </a:p>
        </p:txBody>
      </p:sp>
      <p:sp>
        <p:nvSpPr>
          <p:cNvPr id="5" name="Text Box 1"/>
          <p:cNvSpPr txBox="1">
            <a:spLocks noChangeArrowheads="1"/>
          </p:cNvSpPr>
          <p:nvPr/>
        </p:nvSpPr>
        <p:spPr bwMode="auto">
          <a:xfrm>
            <a:off x="2362200" y="-76200"/>
            <a:ext cx="2438400" cy="609600"/>
          </a:xfrm>
          <a:prstGeom prst="rect">
            <a:avLst/>
          </a:prstGeom>
          <a:noFill/>
          <a:ln w="9525">
            <a:noFill/>
            <a:round/>
            <a:headEnd/>
            <a:tailEnd/>
          </a:ln>
        </p:spPr>
        <p:txBody>
          <a:bodyPr anchor="ct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dirty="0" smtClean="0">
                <a:solidFill>
                  <a:srgbClr val="7030A0"/>
                </a:solidFill>
                <a:latin typeface="Times New Roman" pitchFamily="18" charset="0"/>
                <a:cs typeface="Times New Roman" pitchFamily="18" charset="0"/>
              </a:rPr>
              <a:t>Rolling </a:t>
            </a:r>
            <a:r>
              <a:rPr lang="en-US" sz="2400" dirty="0">
                <a:solidFill>
                  <a:srgbClr val="7030A0"/>
                </a:solidFill>
                <a:latin typeface="Times New Roman" pitchFamily="18" charset="0"/>
                <a:cs typeface="Times New Roman" pitchFamily="18" charset="0"/>
              </a:rPr>
              <a:t>a Die</a:t>
            </a:r>
          </a:p>
        </p:txBody>
      </p:sp>
      <p:sp>
        <p:nvSpPr>
          <p:cNvPr id="6" name="Text Box 2"/>
          <p:cNvSpPr txBox="1">
            <a:spLocks noChangeArrowheads="1"/>
          </p:cNvSpPr>
          <p:nvPr/>
        </p:nvSpPr>
        <p:spPr bwMode="auto">
          <a:xfrm>
            <a:off x="0" y="381000"/>
            <a:ext cx="8077200" cy="1219200"/>
          </a:xfrm>
          <a:prstGeom prst="rect">
            <a:avLst/>
          </a:prstGeom>
          <a:noFill/>
          <a:ln w="9525">
            <a:noFill/>
            <a:round/>
            <a:headEnd/>
            <a:tailEnd/>
          </a:ln>
        </p:spPr>
        <p:txBody>
          <a:bodyPr/>
          <a:lstStyle/>
          <a:p>
            <a:pPr>
              <a:spcBef>
                <a:spcPts val="700"/>
              </a:spcBef>
              <a:tabLst>
                <a:tab pos="569913" algn="l"/>
                <a:tab pos="1484313" algn="l"/>
                <a:tab pos="2398713" algn="l"/>
                <a:tab pos="3313113" algn="l"/>
                <a:tab pos="4227513" algn="l"/>
                <a:tab pos="5141913" algn="l"/>
                <a:tab pos="6056313" algn="l"/>
                <a:tab pos="6970713" algn="l"/>
                <a:tab pos="7885113" algn="l"/>
                <a:tab pos="8799513" algn="l"/>
                <a:tab pos="9713913" algn="l"/>
              </a:tabLst>
            </a:pPr>
            <a:r>
              <a:rPr lang="en-US" sz="2800" dirty="0">
                <a:solidFill>
                  <a:srgbClr val="0070C0"/>
                </a:solidFill>
                <a:latin typeface="Times New Roman" pitchFamily="18" charset="0"/>
                <a:cs typeface="Times New Roman" pitchFamily="18" charset="0"/>
              </a:rPr>
              <a:t>Compute the variance and standard deviation for the probability distribution in Example 5–5.</a:t>
            </a:r>
          </a:p>
          <a:p>
            <a:pPr>
              <a:spcBef>
                <a:spcPts val="700"/>
              </a:spcBef>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US" sz="2800" dirty="0">
              <a:solidFill>
                <a:srgbClr val="0070C0"/>
              </a:solidFill>
              <a:latin typeface="Times New Roman" pitchFamily="18" charset="0"/>
              <a:cs typeface="Times New Roman" pitchFamily="18" charset="0"/>
            </a:endParaRPr>
          </a:p>
          <a:p>
            <a:pPr>
              <a:spcBef>
                <a:spcPts val="700"/>
              </a:spcBef>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US" sz="2800" dirty="0">
              <a:solidFill>
                <a:srgbClr val="0070C0"/>
              </a:solidFill>
              <a:latin typeface="Times New Roman" pitchFamily="18" charset="0"/>
              <a:cs typeface="Times New Roman" pitchFamily="18" charset="0"/>
            </a:endParaRPr>
          </a:p>
        </p:txBody>
      </p:sp>
      <p:graphicFrame>
        <p:nvGraphicFramePr>
          <p:cNvPr id="7" name="Object 5"/>
          <p:cNvGraphicFramePr>
            <a:graphicFrameLocks noChangeAspect="1"/>
          </p:cNvGraphicFramePr>
          <p:nvPr/>
        </p:nvGraphicFramePr>
        <p:xfrm>
          <a:off x="1828801" y="2819400"/>
          <a:ext cx="4571999" cy="725324"/>
        </p:xfrm>
        <a:graphic>
          <a:graphicData uri="http://schemas.openxmlformats.org/presentationml/2006/ole">
            <p:oleObj spid="_x0000_s2050" r:id="rId3" imgW="1612800" imgH="279360" progId="">
              <p:embed/>
            </p:oleObj>
          </a:graphicData>
        </a:graphic>
      </p:graphicFrame>
      <p:graphicFrame>
        <p:nvGraphicFramePr>
          <p:cNvPr id="8" name="Object 6"/>
          <p:cNvGraphicFramePr>
            <a:graphicFrameLocks noChangeAspect="1"/>
          </p:cNvGraphicFramePr>
          <p:nvPr/>
        </p:nvGraphicFramePr>
        <p:xfrm>
          <a:off x="1673225" y="3581400"/>
          <a:ext cx="6175375" cy="1485571"/>
        </p:xfrm>
        <a:graphic>
          <a:graphicData uri="http://schemas.openxmlformats.org/presentationml/2006/ole">
            <p:oleObj spid="_x0000_s2051" r:id="rId4" imgW="1879560" imgH="533160" progId="">
              <p:embed/>
            </p:oleObj>
          </a:graphicData>
        </a:graphic>
      </p:graphicFrame>
      <p:graphicFrame>
        <p:nvGraphicFramePr>
          <p:cNvPr id="9" name="Object 7"/>
          <p:cNvGraphicFramePr>
            <a:graphicFrameLocks noChangeAspect="1"/>
          </p:cNvGraphicFramePr>
          <p:nvPr/>
        </p:nvGraphicFramePr>
        <p:xfrm>
          <a:off x="3352800" y="5105400"/>
          <a:ext cx="1935162" cy="685800"/>
        </p:xfrm>
        <a:graphic>
          <a:graphicData uri="http://schemas.openxmlformats.org/presentationml/2006/ole">
            <p:oleObj spid="_x0000_s2052" r:id="rId5" imgW="622080" imgH="241200" progId="">
              <p:embed/>
            </p:oleObj>
          </a:graphicData>
        </a:graphic>
      </p:graphicFrame>
      <p:graphicFrame>
        <p:nvGraphicFramePr>
          <p:cNvPr id="10" name="Object 8"/>
          <p:cNvGraphicFramePr>
            <a:graphicFrameLocks noChangeAspect="1"/>
          </p:cNvGraphicFramePr>
          <p:nvPr/>
        </p:nvGraphicFramePr>
        <p:xfrm>
          <a:off x="2895600" y="5791200"/>
          <a:ext cx="2289175" cy="685800"/>
        </p:xfrm>
        <a:graphic>
          <a:graphicData uri="http://schemas.openxmlformats.org/presentationml/2006/ole">
            <p:oleObj spid="_x0000_s2053" r:id="rId6" imgW="736560" imgH="241200" progId="">
              <p:embed/>
            </p:oleObj>
          </a:graphicData>
        </a:graphic>
      </p:graphicFrame>
      <p:sp>
        <p:nvSpPr>
          <p:cNvPr id="11" name="Rectangle 10"/>
          <p:cNvSpPr/>
          <p:nvPr/>
        </p:nvSpPr>
        <p:spPr>
          <a:xfrm>
            <a:off x="307344" y="236220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pic>
        <p:nvPicPr>
          <p:cNvPr id="12" name="Picture 4"/>
          <p:cNvPicPr>
            <a:picLocks noChangeAspect="1" noChangeArrowheads="1"/>
          </p:cNvPicPr>
          <p:nvPr/>
        </p:nvPicPr>
        <p:blipFill>
          <a:blip r:embed="rId7"/>
          <a:srcRect/>
          <a:stretch>
            <a:fillRect/>
          </a:stretch>
        </p:blipFill>
        <p:spPr bwMode="auto">
          <a:xfrm>
            <a:off x="152400" y="1463675"/>
            <a:ext cx="7848600" cy="898525"/>
          </a:xfrm>
          <a:prstGeom prst="rect">
            <a:avLst/>
          </a:prstGeom>
          <a:noFill/>
          <a:ln w="9525">
            <a:noFill/>
            <a:round/>
            <a:headEnd/>
            <a:tailEnd/>
          </a:ln>
        </p:spPr>
      </p:pic>
      <p:sp>
        <p:nvSpPr>
          <p:cNvPr id="13" name="Rectangle 12"/>
          <p:cNvSpPr/>
          <p:nvPr/>
        </p:nvSpPr>
        <p:spPr>
          <a:xfrm>
            <a:off x="6477000" y="5130225"/>
            <a:ext cx="1981200" cy="584775"/>
          </a:xfrm>
          <a:prstGeom prst="rect">
            <a:avLst/>
          </a:prstGeom>
        </p:spPr>
        <p:txBody>
          <a:bodyPr wrap="square">
            <a:spAutoFit/>
          </a:bodyPr>
          <a:lstStyle/>
          <a:p>
            <a:pPr algn="ctr"/>
            <a:r>
              <a:rPr lang="en-US" sz="3200" dirty="0" smtClean="0">
                <a:solidFill>
                  <a:srgbClr val="00B050"/>
                </a:solidFill>
                <a:latin typeface="Times New Roman" pitchFamily="18" charset="0"/>
                <a:cs typeface="Times New Roman" pitchFamily="18" charset="0"/>
              </a:rPr>
              <a:t>Variance</a:t>
            </a:r>
          </a:p>
        </p:txBody>
      </p:sp>
      <p:sp>
        <p:nvSpPr>
          <p:cNvPr id="14" name="Rectangle 13"/>
          <p:cNvSpPr/>
          <p:nvPr/>
        </p:nvSpPr>
        <p:spPr>
          <a:xfrm>
            <a:off x="6157998" y="5955268"/>
            <a:ext cx="2912977" cy="523220"/>
          </a:xfrm>
          <a:prstGeom prst="rect">
            <a:avLst/>
          </a:prstGeom>
        </p:spPr>
        <p:txBody>
          <a:bodyPr wrap="none">
            <a:spAutoFit/>
          </a:bodyPr>
          <a:lstStyle/>
          <a:p>
            <a:r>
              <a:rPr lang="en-US" sz="2800" dirty="0" smtClean="0">
                <a:solidFill>
                  <a:srgbClr val="00B050"/>
                </a:solidFill>
                <a:latin typeface="Times New Roman" pitchFamily="18" charset="0"/>
                <a:cs typeface="Times New Roman" pitchFamily="18" charset="0"/>
              </a:rPr>
              <a:t>standard deviation </a:t>
            </a:r>
            <a:endParaRPr lang="en-US" sz="2800" dirty="0">
              <a:solidFill>
                <a:srgbClr val="00B050"/>
              </a:solidFill>
            </a:endParaRPr>
          </a:p>
        </p:txBody>
      </p:sp>
      <p:cxnSp>
        <p:nvCxnSpPr>
          <p:cNvPr id="15" name="Straight Arrow Connector 14"/>
          <p:cNvCxnSpPr/>
          <p:nvPr/>
        </p:nvCxnSpPr>
        <p:spPr>
          <a:xfrm rot="10800000">
            <a:off x="5410200" y="5410200"/>
            <a:ext cx="1219200" cy="1588"/>
          </a:xfrm>
          <a:prstGeom prst="straightConnector1">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0800000">
            <a:off x="5260976" y="6246810"/>
            <a:ext cx="838196" cy="1590"/>
          </a:xfrm>
          <a:prstGeom prst="straightConnector1">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additive="repl">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additive="repl">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additive="repl">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additive="repl">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fill="hold" nodeType="clickEffect">
                                  <p:stCondLst>
                                    <p:cond delay="0"/>
                                  </p:stCondLst>
                                  <p:childTnLst>
                                    <p:set>
                                      <p:cBhvr additive="repl">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76200"/>
            <a:ext cx="2725426"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5-10:</a:t>
            </a:r>
            <a:endParaRPr lang="en-US" sz="3200" b="1" dirty="0"/>
          </a:p>
        </p:txBody>
      </p:sp>
      <p:sp>
        <p:nvSpPr>
          <p:cNvPr id="5" name="Text Box 1"/>
          <p:cNvSpPr txBox="1">
            <a:spLocks noChangeArrowheads="1"/>
          </p:cNvSpPr>
          <p:nvPr/>
        </p:nvSpPr>
        <p:spPr bwMode="auto">
          <a:xfrm>
            <a:off x="2590800" y="76200"/>
            <a:ext cx="3886200" cy="609600"/>
          </a:xfrm>
          <a:prstGeom prst="rect">
            <a:avLst/>
          </a:prstGeom>
          <a:noFill/>
          <a:ln w="9525">
            <a:noFill/>
            <a:round/>
            <a:headEnd/>
            <a:tailEnd/>
          </a:ln>
        </p:spPr>
        <p:txBody>
          <a:bodyPr anchor="ct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dirty="0" smtClean="0">
                <a:solidFill>
                  <a:srgbClr val="7030A0"/>
                </a:solidFill>
                <a:latin typeface="Times New Roman" pitchFamily="18" charset="0"/>
                <a:cs typeface="Times New Roman" pitchFamily="18" charset="0"/>
              </a:rPr>
              <a:t>Selecting Numbered Balls </a:t>
            </a:r>
            <a:endParaRPr lang="en-US" sz="2400" dirty="0">
              <a:solidFill>
                <a:srgbClr val="7030A0"/>
              </a:solidFill>
              <a:latin typeface="Times New Roman" pitchFamily="18" charset="0"/>
              <a:cs typeface="Times New Roman" pitchFamily="18" charset="0"/>
            </a:endParaRPr>
          </a:p>
        </p:txBody>
      </p:sp>
      <p:sp>
        <p:nvSpPr>
          <p:cNvPr id="6" name="Text Box 2"/>
          <p:cNvSpPr txBox="1">
            <a:spLocks noChangeArrowheads="1"/>
          </p:cNvSpPr>
          <p:nvPr/>
        </p:nvSpPr>
        <p:spPr bwMode="auto">
          <a:xfrm>
            <a:off x="0" y="762000"/>
            <a:ext cx="9144000" cy="2743200"/>
          </a:xfrm>
          <a:prstGeom prst="rect">
            <a:avLst/>
          </a:prstGeom>
          <a:noFill/>
          <a:ln w="9525">
            <a:noFill/>
            <a:round/>
            <a:headEnd/>
            <a:tailEnd/>
          </a:ln>
        </p:spPr>
        <p:txBody>
          <a:bodyPr/>
          <a:lstStyle/>
          <a:p>
            <a:pPr>
              <a:spcBef>
                <a:spcPts val="700"/>
              </a:spcBef>
              <a:tabLst>
                <a:tab pos="569913" algn="l"/>
                <a:tab pos="1484313" algn="l"/>
                <a:tab pos="2398713" algn="l"/>
                <a:tab pos="3313113" algn="l"/>
                <a:tab pos="4227513" algn="l"/>
                <a:tab pos="5141913" algn="l"/>
                <a:tab pos="6056313" algn="l"/>
                <a:tab pos="6970713" algn="l"/>
                <a:tab pos="7885113" algn="l"/>
                <a:tab pos="8799513" algn="l"/>
                <a:tab pos="9713913" algn="l"/>
              </a:tabLst>
            </a:pPr>
            <a:r>
              <a:rPr lang="en-US" sz="2800" dirty="0" smtClean="0">
                <a:solidFill>
                  <a:srgbClr val="0070C0"/>
                </a:solidFill>
                <a:latin typeface="Times New Roman" pitchFamily="18" charset="0"/>
                <a:cs typeface="Times New Roman" pitchFamily="18" charset="0"/>
              </a:rPr>
              <a:t>A box contains 5 balls .Two are numbered 3 , one is numbered 4 ,and two are numbered 5. The balls are mixed and one is selected at random . After a ball is selected , its number is recorded . Then it is replaced . If the experiment is repeated many times , find the variance and standard deviation of the numbers on the balls.</a:t>
            </a:r>
            <a:endParaRPr lang="en-US" sz="2800" dirty="0">
              <a:solidFill>
                <a:srgbClr val="0070C0"/>
              </a:solidFill>
              <a:latin typeface="Times New Roman" pitchFamily="18" charset="0"/>
              <a:cs typeface="Times New Roman" pitchFamily="18" charset="0"/>
            </a:endParaRPr>
          </a:p>
          <a:p>
            <a:pPr>
              <a:spcBef>
                <a:spcPts val="700"/>
              </a:spcBef>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US" sz="2800" dirty="0">
              <a:solidFill>
                <a:srgbClr val="0070C0"/>
              </a:solidFill>
              <a:latin typeface="Times New Roman" pitchFamily="18" charset="0"/>
              <a:cs typeface="Times New Roman" pitchFamily="18" charset="0"/>
            </a:endParaRPr>
          </a:p>
          <a:p>
            <a:pPr>
              <a:spcBef>
                <a:spcPts val="700"/>
              </a:spcBef>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US" sz="2800" dirty="0">
              <a:solidFill>
                <a:srgbClr val="0070C0"/>
              </a:solidFill>
              <a:latin typeface="Times New Roman" pitchFamily="18" charset="0"/>
              <a:cs typeface="Times New Roman" pitchFamily="18" charset="0"/>
            </a:endParaRPr>
          </a:p>
        </p:txBody>
      </p:sp>
      <p:sp>
        <p:nvSpPr>
          <p:cNvPr id="7" name="Rectangle 6"/>
          <p:cNvSpPr/>
          <p:nvPr/>
        </p:nvSpPr>
        <p:spPr>
          <a:xfrm>
            <a:off x="76200" y="35153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graphicFrame>
        <p:nvGraphicFramePr>
          <p:cNvPr id="8" name="Table 7"/>
          <p:cNvGraphicFramePr>
            <a:graphicFrameLocks noGrp="1"/>
          </p:cNvGraphicFramePr>
          <p:nvPr/>
        </p:nvGraphicFramePr>
        <p:xfrm>
          <a:off x="228600" y="4410075"/>
          <a:ext cx="8381999" cy="1371600"/>
        </p:xfrm>
        <a:graphic>
          <a:graphicData uri="http://schemas.openxmlformats.org/drawingml/2006/table">
            <a:tbl>
              <a:tblPr firstRow="1" bandRow="1">
                <a:tableStyleId>{5C22544A-7EE6-4342-B048-85BDC9FD1C3A}</a:tableStyleId>
              </a:tblPr>
              <a:tblGrid>
                <a:gridCol w="3483129"/>
                <a:gridCol w="1525626"/>
                <a:gridCol w="1737731"/>
                <a:gridCol w="1635513"/>
              </a:tblGrid>
              <a:tr h="660400">
                <a:tc>
                  <a:txBody>
                    <a:bodyPr/>
                    <a:lstStyle/>
                    <a:p>
                      <a:pPr algn="ctr"/>
                      <a:r>
                        <a:rPr lang="en-US" sz="2400" b="0" dirty="0" smtClean="0">
                          <a:solidFill>
                            <a:schemeClr val="tx1"/>
                          </a:solidFill>
                          <a:latin typeface="Times New Roman" pitchFamily="18" charset="0"/>
                          <a:cs typeface="Times New Roman" pitchFamily="18" charset="0"/>
                        </a:rPr>
                        <a:t>Number on</a:t>
                      </a:r>
                      <a:r>
                        <a:rPr lang="en-US" sz="2400" b="0" baseline="0" dirty="0" smtClean="0">
                          <a:solidFill>
                            <a:schemeClr val="tx1"/>
                          </a:solidFill>
                          <a:latin typeface="Times New Roman" pitchFamily="18" charset="0"/>
                          <a:cs typeface="Times New Roman" pitchFamily="18" charset="0"/>
                        </a:rPr>
                        <a:t> each ball</a:t>
                      </a:r>
                      <a:r>
                        <a:rPr lang="en-US" sz="2400" b="0" dirty="0" smtClean="0">
                          <a:solidFill>
                            <a:schemeClr val="tx1"/>
                          </a:solidFill>
                          <a:latin typeface="Times New Roman" pitchFamily="18" charset="0"/>
                          <a:cs typeface="Times New Roman" pitchFamily="18" charset="0"/>
                        </a:rPr>
                        <a:t> </a:t>
                      </a:r>
                      <a:r>
                        <a:rPr lang="en-US" sz="2400" b="0" dirty="0" smtClean="0">
                          <a:solidFill>
                            <a:srgbClr val="FF0000"/>
                          </a:solidFill>
                          <a:latin typeface="Times New Roman" pitchFamily="18" charset="0"/>
                          <a:cs typeface="Times New Roman" pitchFamily="18" charset="0"/>
                        </a:rPr>
                        <a:t>(X)</a:t>
                      </a:r>
                      <a:endParaRPr lang="en-US" sz="2400" b="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3</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4</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5</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11200">
                <a:tc>
                  <a:txBody>
                    <a:bodyPr/>
                    <a:lstStyle/>
                    <a:p>
                      <a:pPr algn="ctr"/>
                      <a:r>
                        <a:rPr lang="en-US" sz="2800" b="0" dirty="0" smtClean="0">
                          <a:solidFill>
                            <a:schemeClr val="tx1"/>
                          </a:solidFill>
                          <a:latin typeface="Times New Roman" pitchFamily="18" charset="0"/>
                          <a:cs typeface="Times New Roman" pitchFamily="18" charset="0"/>
                        </a:rPr>
                        <a:t>Probability</a:t>
                      </a:r>
                      <a:r>
                        <a:rPr lang="en-US" sz="2800" b="0" dirty="0" smtClean="0">
                          <a:solidFill>
                            <a:srgbClr val="0070C0"/>
                          </a:solidFill>
                          <a:latin typeface="Times New Roman" pitchFamily="18" charset="0"/>
                          <a:cs typeface="Times New Roman" pitchFamily="18" charset="0"/>
                        </a:rPr>
                        <a:t> </a:t>
                      </a:r>
                      <a:r>
                        <a:rPr lang="en-US" sz="2800" b="0" dirty="0" smtClean="0">
                          <a:solidFill>
                            <a:srgbClr val="FF0000"/>
                          </a:solidFill>
                          <a:latin typeface="Times New Roman" pitchFamily="18" charset="0"/>
                          <a:cs typeface="Times New Roman" pitchFamily="18" charset="0"/>
                        </a:rPr>
                        <a:t>P(X)</a:t>
                      </a:r>
                      <a:endParaRPr lang="en-US" sz="2800" b="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pic>
        <p:nvPicPr>
          <p:cNvPr id="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343400" y="5172075"/>
            <a:ext cx="152400" cy="619125"/>
          </a:xfrm>
          <a:prstGeom prst="rect">
            <a:avLst/>
          </a:prstGeom>
          <a:noFill/>
        </p:spPr>
      </p:pic>
      <p:pic>
        <p:nvPicPr>
          <p:cNvPr id="10"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696200" y="5172075"/>
            <a:ext cx="152400" cy="619125"/>
          </a:xfrm>
          <a:prstGeom prst="rect">
            <a:avLst/>
          </a:prstGeom>
          <a:noFill/>
        </p:spPr>
      </p:pic>
      <p:pic>
        <p:nvPicPr>
          <p:cNvPr id="11"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019800" y="5095875"/>
            <a:ext cx="142875" cy="619125"/>
          </a:xfrm>
          <a:prstGeom prst="rect">
            <a:avLst/>
          </a:prstGeom>
          <a:noFill/>
        </p:spPr>
      </p:pic>
      <p:sp>
        <p:nvSpPr>
          <p:cNvPr id="13" name="Rectangle 12"/>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279400"/>
          <a:ext cx="8381999" cy="2082800"/>
        </p:xfrm>
        <a:graphic>
          <a:graphicData uri="http://schemas.openxmlformats.org/drawingml/2006/table">
            <a:tbl>
              <a:tblPr firstRow="1" bandRow="1">
                <a:tableStyleId>{5C22544A-7EE6-4342-B048-85BDC9FD1C3A}</a:tableStyleId>
              </a:tblPr>
              <a:tblGrid>
                <a:gridCol w="3483129"/>
                <a:gridCol w="1525626"/>
                <a:gridCol w="1737731"/>
                <a:gridCol w="1635513"/>
              </a:tblGrid>
              <a:tr h="660400">
                <a:tc>
                  <a:txBody>
                    <a:bodyPr/>
                    <a:lstStyle/>
                    <a:p>
                      <a:pPr algn="ctr"/>
                      <a:r>
                        <a:rPr lang="en-US" sz="2400" b="0" dirty="0" smtClean="0">
                          <a:solidFill>
                            <a:schemeClr val="tx1"/>
                          </a:solidFill>
                          <a:latin typeface="Times New Roman" pitchFamily="18" charset="0"/>
                          <a:cs typeface="Times New Roman" pitchFamily="18" charset="0"/>
                        </a:rPr>
                        <a:t>Number on</a:t>
                      </a:r>
                      <a:r>
                        <a:rPr lang="en-US" sz="2400" b="0" baseline="0" dirty="0" smtClean="0">
                          <a:solidFill>
                            <a:schemeClr val="tx1"/>
                          </a:solidFill>
                          <a:latin typeface="Times New Roman" pitchFamily="18" charset="0"/>
                          <a:cs typeface="Times New Roman" pitchFamily="18" charset="0"/>
                        </a:rPr>
                        <a:t> each ball</a:t>
                      </a:r>
                      <a:r>
                        <a:rPr lang="en-US" sz="2400" b="0" dirty="0" smtClean="0">
                          <a:solidFill>
                            <a:schemeClr val="tx1"/>
                          </a:solidFill>
                          <a:latin typeface="Times New Roman" pitchFamily="18" charset="0"/>
                          <a:cs typeface="Times New Roman" pitchFamily="18" charset="0"/>
                        </a:rPr>
                        <a:t> </a:t>
                      </a:r>
                      <a:r>
                        <a:rPr lang="en-US" sz="2400" b="0" dirty="0" smtClean="0">
                          <a:solidFill>
                            <a:srgbClr val="FF0000"/>
                          </a:solidFill>
                          <a:latin typeface="Times New Roman" pitchFamily="18" charset="0"/>
                          <a:cs typeface="Times New Roman" pitchFamily="18" charset="0"/>
                        </a:rPr>
                        <a:t>(X)</a:t>
                      </a:r>
                      <a:endParaRPr lang="en-US" sz="2400" b="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3</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4</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5</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11200">
                <a:tc>
                  <a:txBody>
                    <a:bodyPr/>
                    <a:lstStyle/>
                    <a:p>
                      <a:pPr algn="ctr"/>
                      <a:r>
                        <a:rPr lang="en-US" sz="2800" b="0" dirty="0" smtClean="0">
                          <a:solidFill>
                            <a:schemeClr val="tx1"/>
                          </a:solidFill>
                          <a:latin typeface="Times New Roman" pitchFamily="18" charset="0"/>
                          <a:cs typeface="Times New Roman" pitchFamily="18" charset="0"/>
                        </a:rPr>
                        <a:t>Probability</a:t>
                      </a:r>
                      <a:r>
                        <a:rPr lang="en-US" sz="2800" b="0" dirty="0" smtClean="0">
                          <a:solidFill>
                            <a:srgbClr val="0070C0"/>
                          </a:solidFill>
                          <a:latin typeface="Times New Roman" pitchFamily="18" charset="0"/>
                          <a:cs typeface="Times New Roman" pitchFamily="18" charset="0"/>
                        </a:rPr>
                        <a:t> </a:t>
                      </a:r>
                      <a:r>
                        <a:rPr lang="en-US" sz="2800" b="0" dirty="0" smtClean="0">
                          <a:solidFill>
                            <a:srgbClr val="FF0000"/>
                          </a:solidFill>
                          <a:latin typeface="Times New Roman" pitchFamily="18" charset="0"/>
                          <a:cs typeface="Times New Roman" pitchFamily="18" charset="0"/>
                        </a:rPr>
                        <a:t>P(X)</a:t>
                      </a:r>
                      <a:endParaRPr lang="en-US" sz="2800" b="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11200">
                <a:tc>
                  <a:txBody>
                    <a:bodyPr/>
                    <a:lstStyle/>
                    <a:p>
                      <a:pPr algn="ctr"/>
                      <a:r>
                        <a:rPr lang="en-US" sz="2800" b="0" dirty="0" smtClean="0">
                          <a:solidFill>
                            <a:srgbClr val="FF0000"/>
                          </a:solidFill>
                          <a:latin typeface="Times New Roman" pitchFamily="18" charset="0"/>
                          <a:cs typeface="Times New Roman" pitchFamily="18" charset="0"/>
                        </a:rPr>
                        <a:t>X</a:t>
                      </a:r>
                      <a:r>
                        <a:rPr lang="en-US" sz="2800" b="0" baseline="30000" dirty="0" smtClean="0">
                          <a:solidFill>
                            <a:srgbClr val="FF0000"/>
                          </a:solidFill>
                          <a:latin typeface="Times New Roman" pitchFamily="18" charset="0"/>
                          <a:cs typeface="Times New Roman" pitchFamily="18" charset="0"/>
                        </a:rPr>
                        <a:t>2</a:t>
                      </a:r>
                      <a:endParaRPr lang="en-US" sz="2800" b="0" baseline="3000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dirty="0" smtClean="0">
                          <a:solidFill>
                            <a:schemeClr val="tx1"/>
                          </a:solidFill>
                          <a:latin typeface="Times New Roman" pitchFamily="18" charset="0"/>
                          <a:cs typeface="Times New Roman" pitchFamily="18" charset="0"/>
                        </a:rPr>
                        <a:t>3</a:t>
                      </a:r>
                      <a:r>
                        <a:rPr lang="en-US" sz="2800" baseline="30000" dirty="0" smtClean="0">
                          <a:solidFill>
                            <a:schemeClr val="tx1"/>
                          </a:solidFill>
                          <a:latin typeface="Times New Roman" pitchFamily="18" charset="0"/>
                          <a:cs typeface="Times New Roman" pitchFamily="18" charset="0"/>
                        </a:rPr>
                        <a:t>2</a:t>
                      </a:r>
                      <a:r>
                        <a:rPr lang="en-US" sz="2800" dirty="0" smtClean="0">
                          <a:solidFill>
                            <a:schemeClr val="tx1"/>
                          </a:solidFill>
                          <a:latin typeface="Times New Roman" pitchFamily="18" charset="0"/>
                          <a:cs typeface="Times New Roman" pitchFamily="18" charset="0"/>
                        </a:rPr>
                        <a:t>=9</a:t>
                      </a: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dirty="0" smtClean="0">
                          <a:solidFill>
                            <a:schemeClr val="tx1"/>
                          </a:solidFill>
                          <a:latin typeface="Times New Roman" pitchFamily="18" charset="0"/>
                          <a:cs typeface="Times New Roman" pitchFamily="18" charset="0"/>
                        </a:rPr>
                        <a:t>4</a:t>
                      </a:r>
                      <a:r>
                        <a:rPr lang="en-US" sz="2800" baseline="30000" dirty="0" smtClean="0">
                          <a:solidFill>
                            <a:schemeClr val="tx1"/>
                          </a:solidFill>
                          <a:latin typeface="Times New Roman" pitchFamily="18" charset="0"/>
                          <a:cs typeface="Times New Roman" pitchFamily="18" charset="0"/>
                        </a:rPr>
                        <a:t>2</a:t>
                      </a:r>
                      <a:r>
                        <a:rPr lang="en-US" sz="2800" dirty="0" smtClean="0">
                          <a:solidFill>
                            <a:schemeClr val="tx1"/>
                          </a:solidFill>
                          <a:latin typeface="Times New Roman" pitchFamily="18" charset="0"/>
                          <a:cs typeface="Times New Roman" pitchFamily="18" charset="0"/>
                        </a:rPr>
                        <a:t>=16</a:t>
                      </a: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dirty="0" smtClean="0">
                          <a:solidFill>
                            <a:schemeClr val="tx1"/>
                          </a:solidFill>
                          <a:latin typeface="Times New Roman" pitchFamily="18" charset="0"/>
                          <a:cs typeface="Times New Roman" pitchFamily="18" charset="0"/>
                        </a:rPr>
                        <a:t>5</a:t>
                      </a:r>
                      <a:r>
                        <a:rPr lang="en-US" sz="2800" baseline="30000" dirty="0" smtClean="0">
                          <a:solidFill>
                            <a:schemeClr val="tx1"/>
                          </a:solidFill>
                          <a:latin typeface="Times New Roman" pitchFamily="18" charset="0"/>
                          <a:cs typeface="Times New Roman" pitchFamily="18" charset="0"/>
                        </a:rPr>
                        <a:t>2</a:t>
                      </a:r>
                      <a:r>
                        <a:rPr lang="en-US" sz="2800" dirty="0" smtClean="0">
                          <a:solidFill>
                            <a:schemeClr val="tx1"/>
                          </a:solidFill>
                          <a:latin typeface="Times New Roman" pitchFamily="18" charset="0"/>
                          <a:cs typeface="Times New Roman" pitchFamily="18" charset="0"/>
                        </a:rPr>
                        <a:t>=25</a:t>
                      </a: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pic>
        <p:nvPicPr>
          <p:cNvPr id="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343400" y="1041400"/>
            <a:ext cx="152400" cy="619125"/>
          </a:xfrm>
          <a:prstGeom prst="rect">
            <a:avLst/>
          </a:prstGeom>
          <a:noFill/>
        </p:spPr>
      </p:pic>
      <p:pic>
        <p:nvPicPr>
          <p:cNvPr id="6"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696200" y="1041400"/>
            <a:ext cx="152400" cy="619125"/>
          </a:xfrm>
          <a:prstGeom prst="rect">
            <a:avLst/>
          </a:prstGeom>
          <a:noFill/>
        </p:spPr>
      </p:pic>
      <p:pic>
        <p:nvPicPr>
          <p:cNvPr id="7"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019800" y="965200"/>
            <a:ext cx="142875" cy="619125"/>
          </a:xfrm>
          <a:prstGeom prst="rect">
            <a:avLst/>
          </a:prstGeom>
          <a:noFill/>
        </p:spPr>
      </p:pic>
      <p:sp>
        <p:nvSpPr>
          <p:cNvPr id="8" name="Rectangle 7"/>
          <p:cNvSpPr/>
          <p:nvPr/>
        </p:nvSpPr>
        <p:spPr>
          <a:xfrm>
            <a:off x="113780" y="2438400"/>
            <a:ext cx="1334020" cy="543739"/>
          </a:xfrm>
          <a:prstGeom prst="rect">
            <a:avLst/>
          </a:prstGeom>
        </p:spPr>
        <p:txBody>
          <a:bodyPr wrap="none">
            <a:spAutoFit/>
          </a:bodyPr>
          <a:lstStyle/>
          <a:p>
            <a:pPr algn="ctr"/>
            <a:r>
              <a:rPr lang="en-US" sz="4400" baseline="30000" dirty="0" smtClean="0">
                <a:solidFill>
                  <a:srgbClr val="FF0000"/>
                </a:solidFill>
                <a:latin typeface="Times New Roman" pitchFamily="18" charset="0"/>
                <a:cs typeface="Times New Roman" pitchFamily="18" charset="0"/>
              </a:rPr>
              <a:t>Step 1 :</a:t>
            </a:r>
            <a:endParaRPr lang="en-US" sz="4400" baseline="30000" dirty="0">
              <a:solidFill>
                <a:srgbClr val="FF0000"/>
              </a:solidFill>
              <a:latin typeface="Times New Roman" pitchFamily="18" charset="0"/>
              <a:cs typeface="Times New Roman" pitchFamily="18" charset="0"/>
            </a:endParaRPr>
          </a:p>
        </p:txBody>
      </p:sp>
      <p:sp>
        <p:nvSpPr>
          <p:cNvPr id="9" name="Rectangle 8"/>
          <p:cNvSpPr/>
          <p:nvPr/>
        </p:nvSpPr>
        <p:spPr>
          <a:xfrm>
            <a:off x="351434" y="2743200"/>
            <a:ext cx="6963766" cy="584775"/>
          </a:xfrm>
          <a:prstGeom prst="rect">
            <a:avLst/>
          </a:prstGeom>
        </p:spPr>
        <p:txBody>
          <a:bodyPr wrap="none">
            <a:spAutoFit/>
          </a:bodyPr>
          <a:lstStyle/>
          <a:p>
            <a:r>
              <a:rPr lang="en-US" sz="3200" dirty="0" smtClean="0">
                <a:solidFill>
                  <a:srgbClr val="00B050"/>
                </a:solidFill>
                <a:effectLst/>
                <a:latin typeface="Times New Roman" pitchFamily="18" charset="0"/>
                <a:cs typeface="Times New Roman" pitchFamily="18" charset="0"/>
              </a:rPr>
              <a:t>µ= ∑X . P(X)</a:t>
            </a:r>
            <a:r>
              <a:rPr lang="en-US" sz="3200" dirty="0" smtClean="0">
                <a:effectLst/>
                <a:latin typeface="Times New Roman" pitchFamily="18" charset="0"/>
                <a:cs typeface="Times New Roman" pitchFamily="18" charset="0"/>
              </a:rPr>
              <a:t>=</a:t>
            </a:r>
            <a:r>
              <a:rPr lang="en-US" sz="3200" dirty="0" smtClean="0">
                <a:solidFill>
                  <a:srgbClr val="00B050"/>
                </a:solidFill>
                <a:effectLst/>
                <a:latin typeface="Times New Roman" pitchFamily="18" charset="0"/>
                <a:cs typeface="Times New Roman" pitchFamily="18" charset="0"/>
              </a:rPr>
              <a:t> </a:t>
            </a:r>
            <a:r>
              <a:rPr lang="en-US" sz="3200" dirty="0" smtClean="0">
                <a:effectLst/>
                <a:latin typeface="Times New Roman" pitchFamily="18" charset="0"/>
                <a:cs typeface="Times New Roman" pitchFamily="18" charset="0"/>
              </a:rPr>
              <a:t>3 .     + 4 .     + 5 .   = 1.5 </a:t>
            </a:r>
            <a:endParaRPr lang="en-US" sz="2800" dirty="0"/>
          </a:p>
        </p:txBody>
      </p:sp>
      <p:pic>
        <p:nvPicPr>
          <p:cNvPr id="10"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551834" y="2819400"/>
            <a:ext cx="152400" cy="619125"/>
          </a:xfrm>
          <a:prstGeom prst="rect">
            <a:avLst/>
          </a:prstGeom>
          <a:noFill/>
        </p:spPr>
      </p:pic>
      <p:pic>
        <p:nvPicPr>
          <p:cNvPr id="11"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990234" y="2809875"/>
            <a:ext cx="152400" cy="619125"/>
          </a:xfrm>
          <a:prstGeom prst="rect">
            <a:avLst/>
          </a:prstGeom>
          <a:noFill/>
        </p:spPr>
      </p:pic>
      <p:pic>
        <p:nvPicPr>
          <p:cNvPr id="12"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856759" y="2809875"/>
            <a:ext cx="142875" cy="619125"/>
          </a:xfrm>
          <a:prstGeom prst="rect">
            <a:avLst/>
          </a:prstGeom>
          <a:noFill/>
        </p:spPr>
      </p:pic>
      <p:sp>
        <p:nvSpPr>
          <p:cNvPr id="13" name="Rectangle 12"/>
          <p:cNvSpPr/>
          <p:nvPr/>
        </p:nvSpPr>
        <p:spPr>
          <a:xfrm>
            <a:off x="76200" y="3733800"/>
            <a:ext cx="1334020" cy="543739"/>
          </a:xfrm>
          <a:prstGeom prst="rect">
            <a:avLst/>
          </a:prstGeom>
        </p:spPr>
        <p:txBody>
          <a:bodyPr wrap="none">
            <a:spAutoFit/>
          </a:bodyPr>
          <a:lstStyle/>
          <a:p>
            <a:pPr algn="ctr"/>
            <a:r>
              <a:rPr lang="en-US" sz="4400" baseline="30000" dirty="0" smtClean="0">
                <a:solidFill>
                  <a:srgbClr val="FF0000"/>
                </a:solidFill>
                <a:latin typeface="Times New Roman" pitchFamily="18" charset="0"/>
                <a:cs typeface="Times New Roman" pitchFamily="18" charset="0"/>
              </a:rPr>
              <a:t>Step 2 :</a:t>
            </a:r>
            <a:endParaRPr lang="en-US" sz="4400" baseline="30000" dirty="0">
              <a:solidFill>
                <a:srgbClr val="FF0000"/>
              </a:solidFill>
              <a:latin typeface="Times New Roman" pitchFamily="18" charset="0"/>
              <a:cs typeface="Times New Roman" pitchFamily="18" charset="0"/>
            </a:endParaRPr>
          </a:p>
        </p:txBody>
      </p:sp>
      <p:pic>
        <p:nvPicPr>
          <p:cNvPr id="14" name="Picture 14"/>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609600" y="4322816"/>
            <a:ext cx="3276600" cy="706384"/>
          </a:xfrm>
          <a:prstGeom prst="rect">
            <a:avLst/>
          </a:prstGeom>
          <a:noFill/>
        </p:spPr>
      </p:pic>
      <p:pic>
        <p:nvPicPr>
          <p:cNvPr id="15" name="Picture 1"/>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4015008" y="4257675"/>
            <a:ext cx="4290792" cy="847725"/>
          </a:xfrm>
          <a:prstGeom prst="rect">
            <a:avLst/>
          </a:prstGeom>
          <a:noFill/>
        </p:spPr>
      </p:pic>
      <p:pic>
        <p:nvPicPr>
          <p:cNvPr id="16" name="Picture 4"/>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8373794" y="4267200"/>
            <a:ext cx="541606" cy="838200"/>
          </a:xfrm>
          <a:prstGeom prst="rect">
            <a:avLst/>
          </a:prstGeom>
          <a:noFill/>
        </p:spPr>
      </p:pic>
      <p:pic>
        <p:nvPicPr>
          <p:cNvPr id="17" name="Picture 7"/>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741219" y="5105400"/>
            <a:ext cx="3449781" cy="1251020"/>
          </a:xfrm>
          <a:prstGeom prst="rect">
            <a:avLst/>
          </a:prstGeom>
          <a:noFill/>
        </p:spPr>
      </p:pic>
      <p:sp>
        <p:nvSpPr>
          <p:cNvPr id="18" name="Rectangle 17"/>
          <p:cNvSpPr/>
          <p:nvPr/>
        </p:nvSpPr>
        <p:spPr>
          <a:xfrm>
            <a:off x="7391400" y="3377625"/>
            <a:ext cx="1981200" cy="584775"/>
          </a:xfrm>
          <a:prstGeom prst="rect">
            <a:avLst/>
          </a:prstGeom>
        </p:spPr>
        <p:txBody>
          <a:bodyPr wrap="square">
            <a:spAutoFit/>
          </a:bodyPr>
          <a:lstStyle/>
          <a:p>
            <a:pPr algn="ctr"/>
            <a:r>
              <a:rPr lang="en-US" sz="3200" dirty="0" smtClean="0">
                <a:solidFill>
                  <a:srgbClr val="00B050"/>
                </a:solidFill>
                <a:latin typeface="Times New Roman" pitchFamily="18" charset="0"/>
                <a:cs typeface="Times New Roman" pitchFamily="18" charset="0"/>
              </a:rPr>
              <a:t>Variance</a:t>
            </a:r>
          </a:p>
        </p:txBody>
      </p:sp>
      <p:sp>
        <p:nvSpPr>
          <p:cNvPr id="19" name="Rectangle 18"/>
          <p:cNvSpPr/>
          <p:nvPr/>
        </p:nvSpPr>
        <p:spPr>
          <a:xfrm>
            <a:off x="5392823" y="5562600"/>
            <a:ext cx="2912977" cy="523220"/>
          </a:xfrm>
          <a:prstGeom prst="rect">
            <a:avLst/>
          </a:prstGeom>
        </p:spPr>
        <p:txBody>
          <a:bodyPr wrap="none">
            <a:spAutoFit/>
          </a:bodyPr>
          <a:lstStyle/>
          <a:p>
            <a:r>
              <a:rPr lang="en-US" sz="2800" dirty="0" smtClean="0">
                <a:solidFill>
                  <a:srgbClr val="00B050"/>
                </a:solidFill>
                <a:latin typeface="Times New Roman" pitchFamily="18" charset="0"/>
                <a:cs typeface="Times New Roman" pitchFamily="18" charset="0"/>
              </a:rPr>
              <a:t>standard deviation </a:t>
            </a:r>
            <a:endParaRPr lang="en-US" sz="2800" dirty="0">
              <a:solidFill>
                <a:srgbClr val="00B050"/>
              </a:solidFill>
            </a:endParaRPr>
          </a:p>
        </p:txBody>
      </p:sp>
      <p:cxnSp>
        <p:nvCxnSpPr>
          <p:cNvPr id="20" name="Straight Arrow Connector 19"/>
          <p:cNvCxnSpPr/>
          <p:nvPr/>
        </p:nvCxnSpPr>
        <p:spPr>
          <a:xfrm rot="5400000">
            <a:off x="8647909" y="3999707"/>
            <a:ext cx="380997" cy="1587"/>
          </a:xfrm>
          <a:prstGeom prst="straightConnector1">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10800000">
            <a:off x="4495801" y="5854142"/>
            <a:ext cx="838196" cy="1590"/>
          </a:xfrm>
          <a:prstGeom prst="straightConnector1">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76200"/>
            <a:ext cx="7848600" cy="2677656"/>
          </a:xfrm>
          <a:prstGeom prst="rect">
            <a:avLst/>
          </a:prstGeom>
        </p:spPr>
        <p:txBody>
          <a:bodyPr wrap="square">
            <a:spAutoFit/>
          </a:bodyPr>
          <a:lstStyle/>
          <a:p>
            <a:r>
              <a:rPr lang="en-US" sz="2400" dirty="0" smtClean="0">
                <a:solidFill>
                  <a:srgbClr val="FF0000"/>
                </a:solidFill>
                <a:latin typeface="Times New Roman" pitchFamily="18" charset="0"/>
                <a:cs typeface="Times New Roman" pitchFamily="18" charset="0"/>
              </a:rPr>
              <a:t>Days</a:t>
            </a:r>
            <a:r>
              <a:rPr lang="ar-SA" sz="2400" dirty="0" smtClean="0">
                <a:solidFill>
                  <a:srgbClr val="FF0000"/>
                </a:solidFill>
                <a:latin typeface="Times New Roman" pitchFamily="18" charset="0"/>
                <a:cs typeface="Times New Roman" pitchFamily="18" charset="0"/>
              </a:rPr>
              <a:t>              </a:t>
            </a:r>
            <a:r>
              <a:rPr lang="en-US" sz="2400" dirty="0" smtClean="0">
                <a:solidFill>
                  <a:srgbClr val="FF0000"/>
                </a:solidFill>
                <a:latin typeface="Times New Roman" pitchFamily="18" charset="0"/>
                <a:cs typeface="Times New Roman" pitchFamily="18" charset="0"/>
              </a:rPr>
              <a:t> 0 </a:t>
            </a:r>
            <a:r>
              <a:rPr lang="ar-SA" sz="2400" dirty="0" smtClean="0">
                <a:solidFill>
                  <a:srgbClr val="FF0000"/>
                </a:solidFill>
                <a:latin typeface="Times New Roman" pitchFamily="18" charset="0"/>
                <a:cs typeface="Times New Roman" pitchFamily="18" charset="0"/>
              </a:rPr>
              <a:t>        </a:t>
            </a:r>
            <a:r>
              <a:rPr lang="en-US" sz="2400" dirty="0" smtClean="0">
                <a:solidFill>
                  <a:srgbClr val="FF0000"/>
                </a:solidFill>
                <a:latin typeface="Times New Roman" pitchFamily="18" charset="0"/>
                <a:cs typeface="Times New Roman" pitchFamily="18" charset="0"/>
              </a:rPr>
              <a:t>1</a:t>
            </a:r>
            <a:r>
              <a:rPr lang="ar-SA" sz="2400" dirty="0" smtClean="0">
                <a:solidFill>
                  <a:srgbClr val="FF0000"/>
                </a:solidFill>
                <a:latin typeface="Times New Roman" pitchFamily="18" charset="0"/>
                <a:cs typeface="Times New Roman" pitchFamily="18" charset="0"/>
              </a:rPr>
              <a:t>         </a:t>
            </a:r>
            <a:r>
              <a:rPr lang="en-US" sz="2400" dirty="0" smtClean="0">
                <a:solidFill>
                  <a:srgbClr val="FF0000"/>
                </a:solidFill>
                <a:latin typeface="Times New Roman" pitchFamily="18" charset="0"/>
                <a:cs typeface="Times New Roman" pitchFamily="18" charset="0"/>
              </a:rPr>
              <a:t> 2</a:t>
            </a:r>
            <a:r>
              <a:rPr lang="ar-SA" sz="2400" dirty="0" smtClean="0">
                <a:solidFill>
                  <a:srgbClr val="FF0000"/>
                </a:solidFill>
                <a:latin typeface="Times New Roman" pitchFamily="18" charset="0"/>
                <a:cs typeface="Times New Roman" pitchFamily="18" charset="0"/>
              </a:rPr>
              <a:t>          </a:t>
            </a:r>
            <a:r>
              <a:rPr lang="en-US" sz="2400" dirty="0" smtClean="0">
                <a:solidFill>
                  <a:srgbClr val="FF0000"/>
                </a:solidFill>
                <a:latin typeface="Times New Roman" pitchFamily="18" charset="0"/>
                <a:cs typeface="Times New Roman" pitchFamily="18" charset="0"/>
              </a:rPr>
              <a:t> </a:t>
            </a:r>
            <a:r>
              <a:rPr lang="ar-SA" sz="2400" dirty="0" smtClean="0">
                <a:solidFill>
                  <a:srgbClr val="FF0000"/>
                </a:solidFill>
                <a:latin typeface="Times New Roman" pitchFamily="18" charset="0"/>
                <a:cs typeface="Times New Roman" pitchFamily="18" charset="0"/>
              </a:rPr>
              <a:t> </a:t>
            </a:r>
            <a:r>
              <a:rPr lang="en-US" sz="2400" dirty="0" smtClean="0">
                <a:solidFill>
                  <a:srgbClr val="FF0000"/>
                </a:solidFill>
                <a:latin typeface="Times New Roman" pitchFamily="18" charset="0"/>
                <a:cs typeface="Times New Roman" pitchFamily="18" charset="0"/>
              </a:rPr>
              <a:t>3</a:t>
            </a:r>
            <a:r>
              <a:rPr lang="ar-SA" sz="2400" dirty="0" smtClean="0">
                <a:solidFill>
                  <a:srgbClr val="FF0000"/>
                </a:solidFill>
                <a:latin typeface="Times New Roman" pitchFamily="18" charset="0"/>
                <a:cs typeface="Times New Roman" pitchFamily="18" charset="0"/>
              </a:rPr>
              <a:t>            </a:t>
            </a:r>
            <a:r>
              <a:rPr lang="en-US" sz="2400" dirty="0" smtClean="0">
                <a:solidFill>
                  <a:srgbClr val="FF0000"/>
                </a:solidFill>
                <a:latin typeface="Times New Roman" pitchFamily="18" charset="0"/>
                <a:cs typeface="Times New Roman" pitchFamily="18" charset="0"/>
              </a:rPr>
              <a:t> 4</a:t>
            </a:r>
          </a:p>
          <a:p>
            <a:r>
              <a:rPr lang="it-IT" sz="2400" dirty="0" smtClean="0">
                <a:solidFill>
                  <a:srgbClr val="FF0000"/>
                </a:solidFill>
                <a:latin typeface="Times New Roman" pitchFamily="18" charset="0"/>
                <a:cs typeface="Times New Roman" pitchFamily="18" charset="0"/>
              </a:rPr>
              <a:t>probability </a:t>
            </a:r>
            <a:r>
              <a:rPr lang="ar-SA" sz="2400" dirty="0" smtClean="0">
                <a:solidFill>
                  <a:srgbClr val="FF0000"/>
                </a:solidFill>
                <a:latin typeface="Times New Roman" pitchFamily="18" charset="0"/>
                <a:cs typeface="Times New Roman" pitchFamily="18" charset="0"/>
              </a:rPr>
              <a:t>  </a:t>
            </a:r>
            <a:r>
              <a:rPr lang="it-IT" sz="2400" dirty="0" smtClean="0">
                <a:solidFill>
                  <a:srgbClr val="FF0000"/>
                </a:solidFill>
                <a:latin typeface="Times New Roman" pitchFamily="18" charset="0"/>
                <a:cs typeface="Times New Roman" pitchFamily="18" charset="0"/>
              </a:rPr>
              <a:t>0.06</a:t>
            </a:r>
            <a:r>
              <a:rPr lang="ar-SA" sz="2400" dirty="0" smtClean="0">
                <a:solidFill>
                  <a:srgbClr val="FF0000"/>
                </a:solidFill>
                <a:latin typeface="Times New Roman" pitchFamily="18" charset="0"/>
                <a:cs typeface="Times New Roman" pitchFamily="18" charset="0"/>
              </a:rPr>
              <a:t>    </a:t>
            </a:r>
            <a:r>
              <a:rPr lang="it-IT" sz="2400" dirty="0" smtClean="0">
                <a:solidFill>
                  <a:srgbClr val="FF0000"/>
                </a:solidFill>
                <a:latin typeface="Times New Roman" pitchFamily="18" charset="0"/>
                <a:cs typeface="Times New Roman" pitchFamily="18" charset="0"/>
              </a:rPr>
              <a:t> 0.7</a:t>
            </a:r>
            <a:r>
              <a:rPr lang="ar-SA" sz="2400" dirty="0" smtClean="0">
                <a:solidFill>
                  <a:srgbClr val="FF0000"/>
                </a:solidFill>
                <a:latin typeface="Times New Roman" pitchFamily="18" charset="0"/>
                <a:cs typeface="Times New Roman" pitchFamily="18" charset="0"/>
              </a:rPr>
              <a:t>      </a:t>
            </a:r>
            <a:r>
              <a:rPr lang="it-IT" sz="2400" dirty="0" smtClean="0">
                <a:solidFill>
                  <a:srgbClr val="FF0000"/>
                </a:solidFill>
                <a:latin typeface="Times New Roman" pitchFamily="18" charset="0"/>
                <a:cs typeface="Times New Roman" pitchFamily="18" charset="0"/>
              </a:rPr>
              <a:t> 0.2</a:t>
            </a:r>
            <a:r>
              <a:rPr lang="ar-SA" sz="2400" dirty="0" smtClean="0">
                <a:solidFill>
                  <a:srgbClr val="FF0000"/>
                </a:solidFill>
                <a:latin typeface="Times New Roman" pitchFamily="18" charset="0"/>
                <a:cs typeface="Times New Roman" pitchFamily="18" charset="0"/>
              </a:rPr>
              <a:t>       </a:t>
            </a:r>
            <a:r>
              <a:rPr lang="it-IT" sz="2400" dirty="0" smtClean="0">
                <a:solidFill>
                  <a:srgbClr val="FF0000"/>
                </a:solidFill>
                <a:latin typeface="Times New Roman" pitchFamily="18" charset="0"/>
                <a:cs typeface="Times New Roman" pitchFamily="18" charset="0"/>
              </a:rPr>
              <a:t> 0.03</a:t>
            </a:r>
            <a:r>
              <a:rPr lang="ar-SA" sz="2400" dirty="0" smtClean="0">
                <a:solidFill>
                  <a:srgbClr val="FF0000"/>
                </a:solidFill>
                <a:latin typeface="Times New Roman" pitchFamily="18" charset="0"/>
                <a:cs typeface="Times New Roman" pitchFamily="18" charset="0"/>
              </a:rPr>
              <a:t>        </a:t>
            </a:r>
            <a:r>
              <a:rPr lang="it-IT" sz="2400" dirty="0" smtClean="0">
                <a:solidFill>
                  <a:srgbClr val="FF0000"/>
                </a:solidFill>
                <a:latin typeface="Times New Roman" pitchFamily="18" charset="0"/>
                <a:cs typeface="Times New Roman" pitchFamily="18" charset="0"/>
              </a:rPr>
              <a:t> 0.01</a:t>
            </a:r>
            <a:endParaRPr lang="ar-SA" sz="2400" dirty="0" smtClean="0">
              <a:solidFill>
                <a:srgbClr val="FF0000"/>
              </a:solidFill>
              <a:latin typeface="Times New Roman" pitchFamily="18" charset="0"/>
              <a:cs typeface="Times New Roman" pitchFamily="18" charset="0"/>
            </a:endParaRPr>
          </a:p>
          <a:p>
            <a:endParaRPr lang="it-IT"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A) Mean = 1.23, variance= 0.4171</a:t>
            </a:r>
          </a:p>
          <a:p>
            <a:r>
              <a:rPr lang="en-US" sz="2400" dirty="0" smtClean="0">
                <a:latin typeface="Times New Roman" pitchFamily="18" charset="0"/>
                <a:cs typeface="Times New Roman" pitchFamily="18" charset="0"/>
              </a:rPr>
              <a:t>B) Mean = 0.645, variance  = 1.23</a:t>
            </a:r>
          </a:p>
          <a:p>
            <a:r>
              <a:rPr lang="en-US" sz="2400" dirty="0" smtClean="0">
                <a:latin typeface="Times New Roman" pitchFamily="18" charset="0"/>
                <a:cs typeface="Times New Roman" pitchFamily="18" charset="0"/>
              </a:rPr>
              <a:t>C) Mean =1.23, variance= 1.93</a:t>
            </a:r>
          </a:p>
          <a:p>
            <a:r>
              <a:rPr lang="en-US" sz="2400" dirty="0" smtClean="0">
                <a:latin typeface="Times New Roman" pitchFamily="18" charset="0"/>
                <a:cs typeface="Times New Roman" pitchFamily="18" charset="0"/>
              </a:rPr>
              <a:t>D) Mean =1.93, variance = 1.23</a:t>
            </a:r>
            <a:endParaRPr lang="en-US" sz="2400" dirty="0">
              <a:latin typeface="Times New Roman" pitchFamily="18" charset="0"/>
              <a:cs typeface="Times New Roman" pitchFamily="18" charset="0"/>
            </a:endParaRPr>
          </a:p>
        </p:txBody>
      </p:sp>
      <p:sp>
        <p:nvSpPr>
          <p:cNvPr id="5" name="Rectangle 4"/>
          <p:cNvSpPr/>
          <p:nvPr/>
        </p:nvSpPr>
        <p:spPr>
          <a:xfrm>
            <a:off x="152400" y="3124200"/>
            <a:ext cx="8915400" cy="3046988"/>
          </a:xfrm>
          <a:prstGeom prst="rect">
            <a:avLst/>
          </a:prstGeom>
        </p:spPr>
        <p:txBody>
          <a:bodyPr wrap="square">
            <a:spAutoFit/>
          </a:bodyPr>
          <a:lstStyle/>
          <a:p>
            <a:r>
              <a:rPr lang="en-US" sz="2400" dirty="0" smtClean="0">
                <a:solidFill>
                  <a:srgbClr val="FF0000"/>
                </a:solidFill>
                <a:latin typeface="Times New Roman" pitchFamily="18" charset="0"/>
                <a:cs typeface="Times New Roman" pitchFamily="18" charset="0"/>
              </a:rPr>
              <a:t>X         0        1          2         4          6</a:t>
            </a:r>
          </a:p>
          <a:p>
            <a:r>
              <a:rPr lang="en-US" sz="2400" dirty="0" smtClean="0">
                <a:solidFill>
                  <a:srgbClr val="FF0000"/>
                </a:solidFill>
                <a:latin typeface="Times New Roman" pitchFamily="18" charset="0"/>
                <a:cs typeface="Times New Roman" pitchFamily="18" charset="0"/>
              </a:rPr>
              <a:t>p(x)   0.2     0.1         K       0.3       0.2</a:t>
            </a:r>
          </a:p>
          <a:p>
            <a:r>
              <a:rPr lang="en-US" sz="2400" dirty="0" smtClean="0">
                <a:solidFill>
                  <a:srgbClr val="FF0000"/>
                </a:solidFill>
                <a:latin typeface="Times New Roman" pitchFamily="18" charset="0"/>
                <a:cs typeface="Times New Roman" pitchFamily="18" charset="0"/>
              </a:rPr>
              <a:t>What the value K would be needed to complete the probability</a:t>
            </a:r>
          </a:p>
          <a:p>
            <a:r>
              <a:rPr lang="en-US" sz="2400" dirty="0" smtClean="0">
                <a:solidFill>
                  <a:srgbClr val="FF0000"/>
                </a:solidFill>
                <a:latin typeface="Times New Roman" pitchFamily="18" charset="0"/>
                <a:cs typeface="Times New Roman" pitchFamily="18" charset="0"/>
              </a:rPr>
              <a:t> distribution?</a:t>
            </a:r>
          </a:p>
          <a:p>
            <a:r>
              <a:rPr lang="en-US" sz="2400" dirty="0" smtClean="0">
                <a:latin typeface="Times New Roman" pitchFamily="18" charset="0"/>
                <a:cs typeface="Times New Roman" pitchFamily="18" charset="0"/>
              </a:rPr>
              <a:t>A) 0.15</a:t>
            </a:r>
          </a:p>
          <a:p>
            <a:r>
              <a:rPr lang="en-US" sz="2400" dirty="0" smtClean="0">
                <a:latin typeface="Times New Roman" pitchFamily="18" charset="0"/>
                <a:cs typeface="Times New Roman" pitchFamily="18" charset="0"/>
              </a:rPr>
              <a:t>B) 0.2</a:t>
            </a:r>
          </a:p>
          <a:p>
            <a:r>
              <a:rPr lang="en-US" sz="2400" dirty="0" smtClean="0">
                <a:latin typeface="Times New Roman" pitchFamily="18" charset="0"/>
                <a:cs typeface="Times New Roman" pitchFamily="18" charset="0"/>
              </a:rPr>
              <a:t>C) -0.25</a:t>
            </a:r>
          </a:p>
          <a:p>
            <a:r>
              <a:rPr lang="en-US" sz="2400" dirty="0" smtClean="0">
                <a:latin typeface="Times New Roman" pitchFamily="18" charset="0"/>
                <a:cs typeface="Times New Roman" pitchFamily="18" charset="0"/>
              </a:rPr>
              <a:t>D) -0.2</a:t>
            </a:r>
            <a:endParaRPr lang="en-US" sz="24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2895600" y="76200"/>
            <a:ext cx="3276600" cy="914400"/>
            <a:chOff x="838200" y="1752600"/>
            <a:chExt cx="3276600" cy="914400"/>
          </a:xfrm>
        </p:grpSpPr>
        <p:sp>
          <p:nvSpPr>
            <p:cNvPr id="4" name="Rectangle 3"/>
            <p:cNvSpPr/>
            <p:nvPr/>
          </p:nvSpPr>
          <p:spPr>
            <a:xfrm>
              <a:off x="838200" y="1752600"/>
              <a:ext cx="3276600" cy="9144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Text Box 1"/>
            <p:cNvSpPr txBox="1">
              <a:spLocks noChangeArrowheads="1"/>
            </p:cNvSpPr>
            <p:nvPr/>
          </p:nvSpPr>
          <p:spPr bwMode="auto">
            <a:xfrm>
              <a:off x="838200" y="1905000"/>
              <a:ext cx="3200400" cy="609600"/>
            </a:xfrm>
            <a:prstGeom prst="rect">
              <a:avLst/>
            </a:prstGeom>
            <a:noFill/>
            <a:ln w="9525">
              <a:noFill/>
              <a:round/>
              <a:headEnd/>
              <a:tailEnd/>
            </a:ln>
          </p:spPr>
          <p:txBody>
            <a:bodyPr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1" dirty="0">
                  <a:solidFill>
                    <a:srgbClr val="FF0000"/>
                  </a:solidFill>
                  <a:latin typeface="Times New Roman" pitchFamily="18" charset="0"/>
                  <a:cs typeface="Times New Roman" pitchFamily="18" charset="0"/>
                </a:rPr>
                <a:t>Expectation</a:t>
              </a:r>
            </a:p>
          </p:txBody>
        </p:sp>
      </p:grpSp>
      <p:sp>
        <p:nvSpPr>
          <p:cNvPr id="7" name="Text Box 2"/>
          <p:cNvSpPr txBox="1">
            <a:spLocks noChangeArrowheads="1"/>
          </p:cNvSpPr>
          <p:nvPr/>
        </p:nvSpPr>
        <p:spPr bwMode="auto">
          <a:xfrm>
            <a:off x="76200" y="1175341"/>
            <a:ext cx="9067800" cy="3886200"/>
          </a:xfrm>
          <a:prstGeom prst="rect">
            <a:avLst/>
          </a:prstGeom>
          <a:noFill/>
          <a:ln w="9525">
            <a:noFill/>
            <a:round/>
            <a:headEnd/>
            <a:tailEnd/>
          </a:ln>
          <a:effectLst/>
        </p:spPr>
        <p:txBody>
          <a:bodyPr/>
          <a:lstStyle/>
          <a:p>
            <a:pPr marL="341313" indent="-341313">
              <a:spcBef>
                <a:spcPts val="2000"/>
              </a:spcBef>
              <a:buClr>
                <a:srgbClr val="00B0F0"/>
              </a:buClr>
              <a:buSzPct val="100000"/>
              <a:buFont typeface="Wingdings" pitchFamily="2" charset="2"/>
              <a:buChar char="q"/>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3200" dirty="0">
                <a:solidFill>
                  <a:srgbClr val="000000"/>
                </a:solidFill>
                <a:latin typeface="Times New Roman" pitchFamily="18" charset="0"/>
                <a:cs typeface="Times New Roman" pitchFamily="18" charset="0"/>
              </a:rPr>
              <a:t>The </a:t>
            </a:r>
            <a:r>
              <a:rPr lang="en-US" sz="3200" b="1" dirty="0">
                <a:solidFill>
                  <a:srgbClr val="FF0000"/>
                </a:solidFill>
                <a:latin typeface="Times New Roman" pitchFamily="18" charset="0"/>
                <a:cs typeface="Times New Roman" pitchFamily="18" charset="0"/>
              </a:rPr>
              <a:t>expected value</a:t>
            </a:r>
            <a:r>
              <a:rPr lang="en-US" sz="3200" dirty="0">
                <a:solidFill>
                  <a:srgbClr val="000000"/>
                </a:solidFill>
                <a:latin typeface="Times New Roman" pitchFamily="18" charset="0"/>
                <a:cs typeface="Times New Roman" pitchFamily="18" charset="0"/>
              </a:rPr>
              <a:t>, or</a:t>
            </a:r>
            <a:r>
              <a:rPr lang="en-US" sz="3200" b="1" dirty="0">
                <a:solidFill>
                  <a:srgbClr val="000099"/>
                </a:solidFill>
                <a:effectLst>
                  <a:outerShdw blurRad="38100" dist="38100" dir="2700000" algn="tl">
                    <a:srgbClr val="C0C0C0"/>
                  </a:outerShdw>
                </a:effectLst>
                <a:latin typeface="Times New Roman" pitchFamily="18" charset="0"/>
                <a:cs typeface="Times New Roman" pitchFamily="18" charset="0"/>
              </a:rPr>
              <a:t> </a:t>
            </a:r>
            <a:r>
              <a:rPr lang="en-US" sz="3200" b="1" dirty="0">
                <a:solidFill>
                  <a:srgbClr val="FF0000"/>
                </a:solidFill>
                <a:latin typeface="Times New Roman" pitchFamily="18" charset="0"/>
                <a:cs typeface="Times New Roman" pitchFamily="18" charset="0"/>
              </a:rPr>
              <a:t>expectation</a:t>
            </a:r>
            <a:r>
              <a:rPr lang="en-US" sz="3200" dirty="0">
                <a:solidFill>
                  <a:srgbClr val="FF0000"/>
                </a:solidFill>
                <a:latin typeface="Times New Roman" pitchFamily="18" charset="0"/>
                <a:cs typeface="Times New Roman" pitchFamily="18" charset="0"/>
              </a:rPr>
              <a:t>,</a:t>
            </a:r>
            <a:r>
              <a:rPr lang="en-US" sz="3200" dirty="0">
                <a:solidFill>
                  <a:srgbClr val="000000"/>
                </a:solidFill>
                <a:latin typeface="Times New Roman" pitchFamily="18" charset="0"/>
                <a:cs typeface="Times New Roman" pitchFamily="18" charset="0"/>
              </a:rPr>
              <a:t> of a discrete random variable of a probability distribution is the theoretical average of the variable.  </a:t>
            </a:r>
            <a:endParaRPr lang="en-US" sz="3200" dirty="0" smtClean="0">
              <a:solidFill>
                <a:srgbClr val="000000"/>
              </a:solidFill>
              <a:latin typeface="Times New Roman" pitchFamily="18" charset="0"/>
              <a:cs typeface="Times New Roman" pitchFamily="18" charset="0"/>
            </a:endParaRPr>
          </a:p>
          <a:p>
            <a:pPr marL="341313" indent="-341313">
              <a:spcBef>
                <a:spcPts val="2000"/>
              </a:spcBef>
              <a:buClr>
                <a:srgbClr val="00B0F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US" sz="3200" dirty="0" smtClean="0">
              <a:solidFill>
                <a:srgbClr val="000000"/>
              </a:solidFill>
              <a:latin typeface="Times New Roman" pitchFamily="18" charset="0"/>
              <a:cs typeface="Times New Roman" pitchFamily="18" charset="0"/>
            </a:endParaRPr>
          </a:p>
          <a:p>
            <a:pPr marL="341313" indent="-341313">
              <a:spcBef>
                <a:spcPts val="2000"/>
              </a:spcBef>
              <a:buClr>
                <a:srgbClr val="00B0F0"/>
              </a:buClr>
              <a:buSzPct val="100000"/>
              <a:buFont typeface="Wingdings" pitchFamily="2" charset="2"/>
              <a:buChar char="q"/>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3200" dirty="0" smtClean="0">
                <a:solidFill>
                  <a:srgbClr val="000000"/>
                </a:solidFill>
                <a:latin typeface="Times New Roman" pitchFamily="18" charset="0"/>
                <a:cs typeface="Times New Roman" pitchFamily="18" charset="0"/>
              </a:rPr>
              <a:t>The </a:t>
            </a:r>
            <a:r>
              <a:rPr lang="en-US" sz="3200" dirty="0">
                <a:solidFill>
                  <a:srgbClr val="000000"/>
                </a:solidFill>
                <a:latin typeface="Times New Roman" pitchFamily="18" charset="0"/>
                <a:cs typeface="Times New Roman" pitchFamily="18" charset="0"/>
              </a:rPr>
              <a:t>expected value is, by definition, the mean of the probability distribution.</a:t>
            </a:r>
          </a:p>
        </p:txBody>
      </p:sp>
      <p:graphicFrame>
        <p:nvGraphicFramePr>
          <p:cNvPr id="8" name="Object 5"/>
          <p:cNvGraphicFramePr>
            <a:graphicFrameLocks noChangeAspect="1"/>
          </p:cNvGraphicFramePr>
          <p:nvPr/>
        </p:nvGraphicFramePr>
        <p:xfrm>
          <a:off x="1905000" y="5181600"/>
          <a:ext cx="4648200" cy="729659"/>
        </p:xfrm>
        <a:graphic>
          <a:graphicData uri="http://schemas.openxmlformats.org/presentationml/2006/ole">
            <p:oleObj spid="_x0000_s3074" r:id="rId3" imgW="1625400" imgH="253800" progId="">
              <p:embed/>
            </p:oleObj>
          </a:graphicData>
        </a:graphic>
      </p:graphicFrame>
      <p:sp>
        <p:nvSpPr>
          <p:cNvPr id="10" name="Rectangle 9"/>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additive="repl">
                                        <p:cTn id="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additive="repl">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76200" y="304800"/>
            <a:ext cx="9144000" cy="1524000"/>
          </a:xfrm>
        </p:spPr>
        <p:txBody>
          <a:bodyPr>
            <a:normAutofit/>
          </a:bodyPr>
          <a:lstStyle/>
          <a:p>
            <a:pPr marL="0" indent="0">
              <a:buFont typeface="Wingdings" pitchFamily="2" charset="2"/>
              <a:buNone/>
            </a:pPr>
            <a:r>
              <a:rPr lang="en-US" sz="2800" dirty="0" smtClean="0">
                <a:solidFill>
                  <a:srgbClr val="0070C0"/>
                </a:solidFill>
                <a:latin typeface="Times New Roman" pitchFamily="18" charset="0"/>
                <a:cs typeface="Times New Roman" pitchFamily="18" charset="0"/>
              </a:rPr>
              <a:t>One thousand tickets are sold at $1 each for a color television valued at $350. What is the expected value of the gain if you purchase one ticket?</a:t>
            </a:r>
          </a:p>
        </p:txBody>
      </p:sp>
      <p:sp>
        <p:nvSpPr>
          <p:cNvPr id="5" name="Rectangle 2"/>
          <p:cNvSpPr txBox="1">
            <a:spLocks noChangeArrowheads="1"/>
          </p:cNvSpPr>
          <p:nvPr/>
        </p:nvSpPr>
        <p:spPr>
          <a:xfrm>
            <a:off x="0" y="-152400"/>
            <a:ext cx="6629400" cy="685800"/>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rgbClr val="00B050"/>
                </a:solidFill>
                <a:effectLst/>
                <a:uLnTx/>
                <a:uFillTx/>
                <a:latin typeface="Times New Roman" pitchFamily="18" charset="0"/>
                <a:ea typeface="+mj-ea"/>
                <a:cs typeface="Times New Roman" pitchFamily="18" charset="0"/>
              </a:rPr>
              <a:t>Example 5-12: </a:t>
            </a:r>
            <a:r>
              <a:rPr kumimoji="0" lang="en-US" sz="2800" b="0" i="0" u="none" strike="noStrike" kern="1200" cap="none" spc="0" normalizeH="0" baseline="0" noProof="0" dirty="0" smtClean="0">
                <a:ln>
                  <a:noFill/>
                </a:ln>
                <a:solidFill>
                  <a:srgbClr val="7030A0"/>
                </a:solidFill>
                <a:effectLst/>
                <a:uLnTx/>
                <a:uFillTx/>
                <a:latin typeface="Times New Roman" pitchFamily="18" charset="0"/>
                <a:ea typeface="+mj-ea"/>
                <a:cs typeface="Times New Roman" pitchFamily="18" charset="0"/>
              </a:rPr>
              <a:t>Winning Tickets</a:t>
            </a:r>
          </a:p>
        </p:txBody>
      </p:sp>
      <p:sp>
        <p:nvSpPr>
          <p:cNvPr id="6" name="Rectangle 5"/>
          <p:cNvSpPr/>
          <p:nvPr/>
        </p:nvSpPr>
        <p:spPr>
          <a:xfrm>
            <a:off x="152400" y="167640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graphicFrame>
        <p:nvGraphicFramePr>
          <p:cNvPr id="7" name="Table 6"/>
          <p:cNvGraphicFramePr>
            <a:graphicFrameLocks noGrp="1"/>
          </p:cNvGraphicFramePr>
          <p:nvPr/>
        </p:nvGraphicFramePr>
        <p:xfrm>
          <a:off x="1940314" y="2057400"/>
          <a:ext cx="6746486" cy="2032000"/>
        </p:xfrm>
        <a:graphic>
          <a:graphicData uri="http://schemas.openxmlformats.org/drawingml/2006/table">
            <a:tbl>
              <a:tblPr firstRow="1" bandRow="1">
                <a:tableStyleId>{5C22544A-7EE6-4342-B048-85BDC9FD1C3A}</a:tableStyleId>
              </a:tblPr>
              <a:tblGrid>
                <a:gridCol w="3483129"/>
                <a:gridCol w="1525626"/>
                <a:gridCol w="1737731"/>
              </a:tblGrid>
              <a:tr h="660400">
                <a:tc>
                  <a:txBody>
                    <a:bodyPr/>
                    <a:lstStyle/>
                    <a:p>
                      <a:pPr algn="ctr"/>
                      <a:endParaRPr lang="en-US" sz="2400" b="0" dirty="0">
                        <a:solidFill>
                          <a:srgbClr val="FF0000"/>
                        </a:solidFill>
                        <a:latin typeface="Times New Roman" pitchFamily="18" charset="0"/>
                        <a:cs typeface="Times New Roman"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Win </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Lose</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660400">
                <a:tc>
                  <a:txBody>
                    <a:bodyPr/>
                    <a:lstStyle/>
                    <a:p>
                      <a:pPr algn="ctr"/>
                      <a:r>
                        <a:rPr lang="en-US" sz="2400" b="0" dirty="0" smtClean="0">
                          <a:solidFill>
                            <a:schemeClr val="tx1"/>
                          </a:solidFill>
                          <a:latin typeface="Times New Roman" pitchFamily="18" charset="0"/>
                          <a:cs typeface="Times New Roman" pitchFamily="18" charset="0"/>
                        </a:rPr>
                        <a:t>Gain</a:t>
                      </a:r>
                      <a:r>
                        <a:rPr lang="en-US" sz="2400" b="0" dirty="0" smtClean="0">
                          <a:solidFill>
                            <a:srgbClr val="FF0000"/>
                          </a:solidFill>
                          <a:latin typeface="Times New Roman" pitchFamily="18" charset="0"/>
                          <a:cs typeface="Times New Roman" pitchFamily="18" charset="0"/>
                        </a:rPr>
                        <a:t>(X)</a:t>
                      </a:r>
                      <a:endParaRPr lang="en-US" sz="2400" b="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$349</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-$1</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11200">
                <a:tc>
                  <a:txBody>
                    <a:bodyPr/>
                    <a:lstStyle/>
                    <a:p>
                      <a:pPr algn="ctr"/>
                      <a:r>
                        <a:rPr lang="en-US" sz="2800" b="0" dirty="0" smtClean="0">
                          <a:solidFill>
                            <a:schemeClr val="tx1"/>
                          </a:solidFill>
                          <a:latin typeface="Times New Roman" pitchFamily="18" charset="0"/>
                          <a:cs typeface="Times New Roman" pitchFamily="18" charset="0"/>
                        </a:rPr>
                        <a:t>Probability</a:t>
                      </a:r>
                      <a:r>
                        <a:rPr lang="en-US" sz="2800" b="0" dirty="0" smtClean="0">
                          <a:solidFill>
                            <a:srgbClr val="0070C0"/>
                          </a:solidFill>
                          <a:latin typeface="Times New Roman" pitchFamily="18" charset="0"/>
                          <a:cs typeface="Times New Roman" pitchFamily="18" charset="0"/>
                        </a:rPr>
                        <a:t> </a:t>
                      </a:r>
                      <a:r>
                        <a:rPr lang="en-US" sz="2800" b="0" dirty="0" smtClean="0">
                          <a:solidFill>
                            <a:srgbClr val="FF0000"/>
                          </a:solidFill>
                          <a:latin typeface="Times New Roman" pitchFamily="18" charset="0"/>
                          <a:cs typeface="Times New Roman" pitchFamily="18" charset="0"/>
                        </a:rPr>
                        <a:t>P(X)</a:t>
                      </a:r>
                      <a:endParaRPr lang="en-US" sz="2800" b="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pic>
        <p:nvPicPr>
          <p:cNvPr id="8" name="Picture 7"/>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463894" y="4248150"/>
            <a:ext cx="7451506" cy="933450"/>
          </a:xfrm>
          <a:prstGeom prst="rect">
            <a:avLst/>
          </a:prstGeom>
          <a:noFill/>
        </p:spPr>
      </p:pic>
      <p:sp>
        <p:nvSpPr>
          <p:cNvPr id="9" name="Rectangle 8"/>
          <p:cNvSpPr/>
          <p:nvPr/>
        </p:nvSpPr>
        <p:spPr>
          <a:xfrm>
            <a:off x="92316" y="5029200"/>
            <a:ext cx="3717684" cy="523220"/>
          </a:xfrm>
          <a:prstGeom prst="rect">
            <a:avLst/>
          </a:prstGeom>
        </p:spPr>
        <p:txBody>
          <a:bodyPr wrap="none">
            <a:spAutoFit/>
          </a:bodyPr>
          <a:lstStyle/>
          <a:p>
            <a:pPr lvl="0">
              <a:spcBef>
                <a:spcPct val="0"/>
              </a:spcBef>
              <a:defRPr/>
            </a:pPr>
            <a:r>
              <a:rPr lang="en-US" sz="2800" b="1" dirty="0" smtClean="0">
                <a:solidFill>
                  <a:srgbClr val="FF0000"/>
                </a:solidFill>
                <a:latin typeface="Times New Roman" pitchFamily="18" charset="0"/>
                <a:cs typeface="Times New Roman" pitchFamily="18" charset="0"/>
              </a:rPr>
              <a:t>An alternate solution : </a:t>
            </a:r>
          </a:p>
        </p:txBody>
      </p:sp>
      <p:pic>
        <p:nvPicPr>
          <p:cNvPr id="10"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447800" y="5465334"/>
            <a:ext cx="7467600" cy="935466"/>
          </a:xfrm>
          <a:prstGeom prst="rect">
            <a:avLst/>
          </a:prstGeom>
          <a:noFill/>
        </p:spPr>
      </p:pic>
      <p:pic>
        <p:nvPicPr>
          <p:cNvPr id="11" name="Picture 1"/>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5943600" y="3447691"/>
            <a:ext cx="609600" cy="667109"/>
          </a:xfrm>
          <a:prstGeom prst="rect">
            <a:avLst/>
          </a:prstGeom>
          <a:noFill/>
        </p:spPr>
      </p:pic>
      <p:pic>
        <p:nvPicPr>
          <p:cNvPr id="12" name="Picture 4"/>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7543800" y="3478961"/>
            <a:ext cx="581025" cy="635839"/>
          </a:xfrm>
          <a:prstGeom prst="rect">
            <a:avLst/>
          </a:prstGeom>
          <a:noFill/>
        </p:spPr>
      </p:pic>
      <p:sp>
        <p:nvSpPr>
          <p:cNvPr id="14" name="Rectangle 13"/>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0" y="-228600"/>
            <a:ext cx="4191000" cy="685800"/>
          </a:xfrm>
        </p:spPr>
        <p:txBody>
          <a:bodyPr>
            <a:normAutofit/>
          </a:bodyPr>
          <a:lstStyle/>
          <a:p>
            <a:pPr eaLnBrk="1" hangingPunct="1"/>
            <a:r>
              <a:rPr lang="en-US" sz="2400" b="1" dirty="0" smtClean="0">
                <a:solidFill>
                  <a:srgbClr val="00B050"/>
                </a:solidFill>
                <a:effectLst/>
                <a:latin typeface="Times New Roman" pitchFamily="18" charset="0"/>
                <a:cs typeface="Times New Roman" pitchFamily="18" charset="0"/>
              </a:rPr>
              <a:t>Example 5-13: </a:t>
            </a:r>
            <a:r>
              <a:rPr lang="en-US" sz="2400" b="0" dirty="0" smtClean="0">
                <a:solidFill>
                  <a:srgbClr val="7030A0"/>
                </a:solidFill>
                <a:effectLst/>
                <a:latin typeface="Times New Roman" pitchFamily="18" charset="0"/>
                <a:cs typeface="Times New Roman" pitchFamily="18" charset="0"/>
              </a:rPr>
              <a:t>Winning Tickets</a:t>
            </a:r>
          </a:p>
        </p:txBody>
      </p:sp>
      <p:sp>
        <p:nvSpPr>
          <p:cNvPr id="5" name="Rectangle 3"/>
          <p:cNvSpPr>
            <a:spLocks noGrp="1" noChangeArrowheads="1"/>
          </p:cNvSpPr>
          <p:nvPr>
            <p:ph idx="1"/>
          </p:nvPr>
        </p:nvSpPr>
        <p:spPr>
          <a:xfrm>
            <a:off x="-76200" y="533400"/>
            <a:ext cx="9144000" cy="2209800"/>
          </a:xfrm>
        </p:spPr>
        <p:txBody>
          <a:bodyPr>
            <a:normAutofit/>
          </a:bodyPr>
          <a:lstStyle/>
          <a:p>
            <a:pPr marL="0" indent="0">
              <a:buFont typeface="Wingdings" pitchFamily="2" charset="2"/>
              <a:buNone/>
            </a:pPr>
            <a:r>
              <a:rPr lang="en-US" sz="2800" dirty="0" smtClean="0">
                <a:solidFill>
                  <a:srgbClr val="0070C0"/>
                </a:solidFill>
                <a:latin typeface="Times New Roman" pitchFamily="18" charset="0"/>
                <a:cs typeface="Times New Roman" pitchFamily="18" charset="0"/>
              </a:rPr>
              <a:t>One thousand tickets are sold at $1 each for four prizes of $100, $50, $25, and $10.  After each prize drawing, the winning ticket is then returned to the pool of tickets.  What is the expected value if you purchase two tickets?</a:t>
            </a:r>
          </a:p>
        </p:txBody>
      </p:sp>
      <p:grpSp>
        <p:nvGrpSpPr>
          <p:cNvPr id="6" name="Group 36"/>
          <p:cNvGrpSpPr/>
          <p:nvPr/>
        </p:nvGrpSpPr>
        <p:grpSpPr>
          <a:xfrm>
            <a:off x="381000" y="2438400"/>
            <a:ext cx="7010400" cy="1828800"/>
            <a:chOff x="1447800" y="3424238"/>
            <a:chExt cx="5934075" cy="1071562"/>
          </a:xfrm>
        </p:grpSpPr>
        <p:grpSp>
          <p:nvGrpSpPr>
            <p:cNvPr id="7" name="Group 29"/>
            <p:cNvGrpSpPr/>
            <p:nvPr/>
          </p:nvGrpSpPr>
          <p:grpSpPr>
            <a:xfrm>
              <a:off x="1447800" y="3424238"/>
              <a:ext cx="5934075" cy="1071562"/>
              <a:chOff x="1447800" y="3424238"/>
              <a:chExt cx="5934075" cy="1071562"/>
            </a:xfrm>
          </p:grpSpPr>
          <p:grpSp>
            <p:nvGrpSpPr>
              <p:cNvPr id="14" name="Group 35"/>
              <p:cNvGrpSpPr>
                <a:grpSpLocks/>
              </p:cNvGrpSpPr>
              <p:nvPr/>
            </p:nvGrpSpPr>
            <p:grpSpPr bwMode="auto">
              <a:xfrm>
                <a:off x="1447800" y="3424238"/>
                <a:ext cx="5934075" cy="971550"/>
                <a:chOff x="1447800" y="3429000"/>
                <a:chExt cx="5934075" cy="971550"/>
              </a:xfrm>
            </p:grpSpPr>
            <p:sp>
              <p:nvSpPr>
                <p:cNvPr id="20" name="AutoShape 5"/>
                <p:cNvSpPr>
                  <a:spLocks noChangeAspect="1" noChangeArrowheads="1" noTextEdit="1"/>
                </p:cNvSpPr>
                <p:nvPr/>
              </p:nvSpPr>
              <p:spPr bwMode="auto">
                <a:xfrm>
                  <a:off x="1447800" y="3429000"/>
                  <a:ext cx="5934075" cy="971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21" name="Rectangle 7"/>
                <p:cNvSpPr>
                  <a:spLocks noChangeArrowheads="1"/>
                </p:cNvSpPr>
                <p:nvPr/>
              </p:nvSpPr>
              <p:spPr bwMode="auto">
                <a:xfrm>
                  <a:off x="1557338" y="3538538"/>
                  <a:ext cx="2009775" cy="3810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22" name="Rectangle 8"/>
                <p:cNvSpPr>
                  <a:spLocks noChangeArrowheads="1"/>
                </p:cNvSpPr>
                <p:nvPr/>
              </p:nvSpPr>
              <p:spPr bwMode="auto">
                <a:xfrm>
                  <a:off x="3567113" y="3538538"/>
                  <a:ext cx="733425" cy="3810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23" name="Rectangle 9"/>
                <p:cNvSpPr>
                  <a:spLocks noChangeArrowheads="1"/>
                </p:cNvSpPr>
                <p:nvPr/>
              </p:nvSpPr>
              <p:spPr bwMode="auto">
                <a:xfrm>
                  <a:off x="4300538" y="3538538"/>
                  <a:ext cx="771525" cy="3810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24" name="Rectangle 10"/>
                <p:cNvSpPr>
                  <a:spLocks noChangeArrowheads="1"/>
                </p:cNvSpPr>
                <p:nvPr/>
              </p:nvSpPr>
              <p:spPr bwMode="auto">
                <a:xfrm>
                  <a:off x="5072063" y="3538538"/>
                  <a:ext cx="733425" cy="3810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25" name="Rectangle 11"/>
                <p:cNvSpPr>
                  <a:spLocks noChangeArrowheads="1"/>
                </p:cNvSpPr>
                <p:nvPr/>
              </p:nvSpPr>
              <p:spPr bwMode="auto">
                <a:xfrm>
                  <a:off x="5805488" y="3538538"/>
                  <a:ext cx="733425" cy="3810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26" name="Rectangle 13"/>
                <p:cNvSpPr>
                  <a:spLocks noChangeArrowheads="1"/>
                </p:cNvSpPr>
                <p:nvPr/>
              </p:nvSpPr>
              <p:spPr bwMode="auto">
                <a:xfrm>
                  <a:off x="1557338" y="3919538"/>
                  <a:ext cx="2009775" cy="371475"/>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27" name="Rectangle 14"/>
                <p:cNvSpPr>
                  <a:spLocks noChangeArrowheads="1"/>
                </p:cNvSpPr>
                <p:nvPr/>
              </p:nvSpPr>
              <p:spPr bwMode="auto">
                <a:xfrm>
                  <a:off x="3567113" y="3919538"/>
                  <a:ext cx="733425" cy="371475"/>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28" name="Rectangle 15"/>
                <p:cNvSpPr>
                  <a:spLocks noChangeArrowheads="1"/>
                </p:cNvSpPr>
                <p:nvPr/>
              </p:nvSpPr>
              <p:spPr bwMode="auto">
                <a:xfrm>
                  <a:off x="4300538" y="3919538"/>
                  <a:ext cx="771525" cy="371475"/>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29" name="Rectangle 16"/>
                <p:cNvSpPr>
                  <a:spLocks noChangeArrowheads="1"/>
                </p:cNvSpPr>
                <p:nvPr/>
              </p:nvSpPr>
              <p:spPr bwMode="auto">
                <a:xfrm>
                  <a:off x="5072063" y="3919538"/>
                  <a:ext cx="733425" cy="371475"/>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30" name="Rectangle 17"/>
                <p:cNvSpPr>
                  <a:spLocks noChangeArrowheads="1"/>
                </p:cNvSpPr>
                <p:nvPr/>
              </p:nvSpPr>
              <p:spPr bwMode="auto">
                <a:xfrm>
                  <a:off x="5805488" y="3919538"/>
                  <a:ext cx="733425" cy="371475"/>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31" name="Rectangle 18"/>
                <p:cNvSpPr>
                  <a:spLocks noChangeArrowheads="1"/>
                </p:cNvSpPr>
                <p:nvPr/>
              </p:nvSpPr>
              <p:spPr bwMode="auto">
                <a:xfrm>
                  <a:off x="6538913" y="3919538"/>
                  <a:ext cx="733425" cy="371475"/>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32" name="Rectangle 19"/>
                <p:cNvSpPr>
                  <a:spLocks noChangeArrowheads="1"/>
                </p:cNvSpPr>
                <p:nvPr/>
              </p:nvSpPr>
              <p:spPr bwMode="auto">
                <a:xfrm>
                  <a:off x="3567113" y="3543300"/>
                  <a:ext cx="9525" cy="752475"/>
                </a:xfrm>
                <a:prstGeom prst="rect">
                  <a:avLst/>
                </a:prstGeom>
                <a:solidFill>
                  <a:srgbClr val="000000"/>
                </a:solidFill>
                <a:ln w="0">
                  <a:solidFill>
                    <a:srgbClr val="000000"/>
                  </a:solidFill>
                  <a:round/>
                  <a:headEnd/>
                  <a:tailEnd/>
                </a:ln>
              </p:spPr>
              <p:txBody>
                <a:bodyPr/>
                <a:lstStyle/>
                <a:p>
                  <a:endParaRPr lang="en-US"/>
                </a:p>
              </p:txBody>
            </p:sp>
            <p:sp>
              <p:nvSpPr>
                <p:cNvPr id="33" name="Rectangle 20"/>
                <p:cNvSpPr>
                  <a:spLocks noChangeArrowheads="1"/>
                </p:cNvSpPr>
                <p:nvPr/>
              </p:nvSpPr>
              <p:spPr bwMode="auto">
                <a:xfrm>
                  <a:off x="1562100" y="3919538"/>
                  <a:ext cx="5715000" cy="9525"/>
                </a:xfrm>
                <a:prstGeom prst="rect">
                  <a:avLst/>
                </a:prstGeom>
                <a:solidFill>
                  <a:srgbClr val="000000"/>
                </a:solidFill>
                <a:ln w="0">
                  <a:solidFill>
                    <a:srgbClr val="000000"/>
                  </a:solidFill>
                  <a:round/>
                  <a:headEnd/>
                  <a:tailEnd/>
                </a:ln>
              </p:spPr>
              <p:txBody>
                <a:bodyPr/>
                <a:lstStyle/>
                <a:p>
                  <a:endParaRPr lang="en-US"/>
                </a:p>
              </p:txBody>
            </p:sp>
            <p:sp>
              <p:nvSpPr>
                <p:cNvPr id="34" name="Rectangle 21"/>
                <p:cNvSpPr>
                  <a:spLocks noChangeArrowheads="1"/>
                </p:cNvSpPr>
                <p:nvPr/>
              </p:nvSpPr>
              <p:spPr bwMode="auto">
                <a:xfrm>
                  <a:off x="1654175" y="3598863"/>
                  <a:ext cx="676275" cy="323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b="1">
                      <a:solidFill>
                        <a:srgbClr val="000000"/>
                      </a:solidFill>
                    </a:rPr>
                    <a:t>Gain </a:t>
                  </a:r>
                  <a:endParaRPr lang="en-US"/>
                </a:p>
              </p:txBody>
            </p:sp>
            <p:sp>
              <p:nvSpPr>
                <p:cNvPr id="35" name="Rectangle 22"/>
                <p:cNvSpPr>
                  <a:spLocks noChangeArrowheads="1"/>
                </p:cNvSpPr>
                <p:nvPr/>
              </p:nvSpPr>
              <p:spPr bwMode="auto">
                <a:xfrm>
                  <a:off x="2216150" y="3598863"/>
                  <a:ext cx="257175"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b="1" i="1">
                      <a:solidFill>
                        <a:srgbClr val="000000"/>
                      </a:solidFill>
                    </a:rPr>
                    <a:t>X</a:t>
                  </a:r>
                  <a:endParaRPr lang="en-US"/>
                </a:p>
              </p:txBody>
            </p:sp>
            <p:sp>
              <p:nvSpPr>
                <p:cNvPr id="36" name="Rectangle 29"/>
                <p:cNvSpPr>
                  <a:spLocks noChangeArrowheads="1"/>
                </p:cNvSpPr>
                <p:nvPr/>
              </p:nvSpPr>
              <p:spPr bwMode="auto">
                <a:xfrm>
                  <a:off x="1654175" y="3979863"/>
                  <a:ext cx="1352550" cy="323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b="1">
                      <a:solidFill>
                        <a:srgbClr val="000000"/>
                      </a:solidFill>
                    </a:rPr>
                    <a:t>Probability </a:t>
                  </a:r>
                  <a:endParaRPr lang="en-US"/>
                </a:p>
              </p:txBody>
            </p:sp>
            <p:sp>
              <p:nvSpPr>
                <p:cNvPr id="37" name="Rectangle 30"/>
                <p:cNvSpPr>
                  <a:spLocks noChangeArrowheads="1"/>
                </p:cNvSpPr>
                <p:nvPr/>
              </p:nvSpPr>
              <p:spPr bwMode="auto">
                <a:xfrm>
                  <a:off x="2892425" y="3979863"/>
                  <a:ext cx="561975"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b="1" i="1">
                      <a:solidFill>
                        <a:srgbClr val="000000"/>
                      </a:solidFill>
                    </a:rPr>
                    <a:t>P(X)</a:t>
                  </a:r>
                  <a:endParaRPr lang="en-US"/>
                </a:p>
              </p:txBody>
            </p:sp>
          </p:grpSp>
          <p:graphicFrame>
            <p:nvGraphicFramePr>
              <p:cNvPr id="15" name="Object 5"/>
              <p:cNvGraphicFramePr>
                <a:graphicFrameLocks noChangeAspect="1"/>
              </p:cNvGraphicFramePr>
              <p:nvPr/>
            </p:nvGraphicFramePr>
            <p:xfrm>
              <a:off x="3586163" y="3841750"/>
              <a:ext cx="750887" cy="649288"/>
            </p:xfrm>
            <a:graphic>
              <a:graphicData uri="http://schemas.openxmlformats.org/presentationml/2006/ole">
                <p:oleObj spid="_x0000_s4098" name="Equation" r:id="rId3" imgW="241300" imgH="228600" progId="">
                  <p:embed/>
                </p:oleObj>
              </a:graphicData>
            </a:graphic>
          </p:graphicFrame>
          <p:graphicFrame>
            <p:nvGraphicFramePr>
              <p:cNvPr id="16" name="Object 32"/>
              <p:cNvGraphicFramePr>
                <a:graphicFrameLocks noChangeAspect="1"/>
              </p:cNvGraphicFramePr>
              <p:nvPr/>
            </p:nvGraphicFramePr>
            <p:xfrm>
              <a:off x="4329113" y="3846513"/>
              <a:ext cx="750887" cy="649287"/>
            </p:xfrm>
            <a:graphic>
              <a:graphicData uri="http://schemas.openxmlformats.org/presentationml/2006/ole">
                <p:oleObj spid="_x0000_s4099" name="Equation" r:id="rId4" imgW="241300" imgH="228600" progId="">
                  <p:embed/>
                </p:oleObj>
              </a:graphicData>
            </a:graphic>
          </p:graphicFrame>
          <p:graphicFrame>
            <p:nvGraphicFramePr>
              <p:cNvPr id="17" name="Object 33"/>
              <p:cNvGraphicFramePr>
                <a:graphicFrameLocks noChangeAspect="1"/>
              </p:cNvGraphicFramePr>
              <p:nvPr/>
            </p:nvGraphicFramePr>
            <p:xfrm>
              <a:off x="5056188" y="3841750"/>
              <a:ext cx="750887" cy="649288"/>
            </p:xfrm>
            <a:graphic>
              <a:graphicData uri="http://schemas.openxmlformats.org/presentationml/2006/ole">
                <p:oleObj spid="_x0000_s4100" name="Equation" r:id="rId5" imgW="241300" imgH="228600" progId="">
                  <p:embed/>
                </p:oleObj>
              </a:graphicData>
            </a:graphic>
          </p:graphicFrame>
          <p:graphicFrame>
            <p:nvGraphicFramePr>
              <p:cNvPr id="18" name="Object 34"/>
              <p:cNvGraphicFramePr>
                <a:graphicFrameLocks noChangeAspect="1"/>
              </p:cNvGraphicFramePr>
              <p:nvPr/>
            </p:nvGraphicFramePr>
            <p:xfrm>
              <a:off x="5802313" y="3841750"/>
              <a:ext cx="750887" cy="649288"/>
            </p:xfrm>
            <a:graphic>
              <a:graphicData uri="http://schemas.openxmlformats.org/presentationml/2006/ole">
                <p:oleObj spid="_x0000_s4101" name="Equation" r:id="rId6" imgW="241300" imgH="228600" progId="">
                  <p:embed/>
                </p:oleObj>
              </a:graphicData>
            </a:graphic>
          </p:graphicFrame>
          <p:graphicFrame>
            <p:nvGraphicFramePr>
              <p:cNvPr id="19" name="Object 35"/>
              <p:cNvGraphicFramePr>
                <a:graphicFrameLocks noChangeAspect="1"/>
              </p:cNvGraphicFramePr>
              <p:nvPr/>
            </p:nvGraphicFramePr>
            <p:xfrm>
              <a:off x="6550025" y="3846513"/>
              <a:ext cx="750888" cy="649287"/>
            </p:xfrm>
            <a:graphic>
              <a:graphicData uri="http://schemas.openxmlformats.org/presentationml/2006/ole">
                <p:oleObj spid="_x0000_s4102" name="Equation" r:id="rId7" imgW="241300" imgH="228600" progId="">
                  <p:embed/>
                </p:oleObj>
              </a:graphicData>
            </a:graphic>
          </p:graphicFrame>
        </p:grpSp>
        <p:grpSp>
          <p:nvGrpSpPr>
            <p:cNvPr id="8" name="Group 30"/>
            <p:cNvGrpSpPr/>
            <p:nvPr/>
          </p:nvGrpSpPr>
          <p:grpSpPr>
            <a:xfrm>
              <a:off x="3733800" y="3586163"/>
              <a:ext cx="3446145" cy="314325"/>
              <a:chOff x="3733800" y="3586163"/>
              <a:chExt cx="3446145" cy="314325"/>
            </a:xfrm>
          </p:grpSpPr>
          <p:sp>
            <p:nvSpPr>
              <p:cNvPr id="9" name="Rectangle 23"/>
              <p:cNvSpPr>
                <a:spLocks noChangeArrowheads="1"/>
              </p:cNvSpPr>
              <p:nvPr/>
            </p:nvSpPr>
            <p:spPr bwMode="auto">
              <a:xfrm>
                <a:off x="3733800" y="3586163"/>
                <a:ext cx="485775" cy="31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a:solidFill>
                      <a:srgbClr val="000000"/>
                    </a:solidFill>
                  </a:rPr>
                  <a:t>$98</a:t>
                </a:r>
                <a:endParaRPr lang="en-US"/>
              </a:p>
            </p:txBody>
          </p:sp>
          <p:sp>
            <p:nvSpPr>
              <p:cNvPr id="10" name="Rectangle 24"/>
              <p:cNvSpPr>
                <a:spLocks noChangeArrowheads="1"/>
              </p:cNvSpPr>
              <p:nvPr/>
            </p:nvSpPr>
            <p:spPr bwMode="auto">
              <a:xfrm>
                <a:off x="4478338" y="3586163"/>
                <a:ext cx="485775" cy="31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a:solidFill>
                      <a:srgbClr val="000000"/>
                    </a:solidFill>
                  </a:rPr>
                  <a:t>$48</a:t>
                </a:r>
                <a:endParaRPr lang="en-US"/>
              </a:p>
            </p:txBody>
          </p:sp>
          <p:sp>
            <p:nvSpPr>
              <p:cNvPr id="11" name="Rectangle 25"/>
              <p:cNvSpPr>
                <a:spLocks noChangeArrowheads="1"/>
              </p:cNvSpPr>
              <p:nvPr/>
            </p:nvSpPr>
            <p:spPr bwMode="auto">
              <a:xfrm>
                <a:off x="5229225" y="3586163"/>
                <a:ext cx="485775" cy="31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a:solidFill>
                      <a:srgbClr val="000000"/>
                    </a:solidFill>
                  </a:rPr>
                  <a:t>$23</a:t>
                </a:r>
                <a:endParaRPr lang="en-US"/>
              </a:p>
            </p:txBody>
          </p:sp>
          <p:sp>
            <p:nvSpPr>
              <p:cNvPr id="12" name="Rectangle 26"/>
              <p:cNvSpPr>
                <a:spLocks noChangeArrowheads="1"/>
              </p:cNvSpPr>
              <p:nvPr/>
            </p:nvSpPr>
            <p:spPr bwMode="auto">
              <a:xfrm>
                <a:off x="6030913" y="3586163"/>
                <a:ext cx="361950" cy="31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a:solidFill>
                      <a:srgbClr val="000000"/>
                    </a:solidFill>
                  </a:rPr>
                  <a:t>$8</a:t>
                </a:r>
                <a:endParaRPr lang="en-US"/>
              </a:p>
            </p:txBody>
          </p:sp>
          <p:sp>
            <p:nvSpPr>
              <p:cNvPr id="13" name="Rectangle 28"/>
              <p:cNvSpPr>
                <a:spLocks noChangeArrowheads="1"/>
              </p:cNvSpPr>
              <p:nvPr/>
            </p:nvSpPr>
            <p:spPr bwMode="auto">
              <a:xfrm>
                <a:off x="6804025" y="3586163"/>
                <a:ext cx="375920" cy="1623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dirty="0" smtClean="0">
                    <a:solidFill>
                      <a:srgbClr val="000000"/>
                    </a:solidFill>
                  </a:rPr>
                  <a:t>-$</a:t>
                </a:r>
                <a:r>
                  <a:rPr lang="en-US" dirty="0">
                    <a:solidFill>
                      <a:srgbClr val="000000"/>
                    </a:solidFill>
                  </a:rPr>
                  <a:t>2</a:t>
                </a:r>
                <a:endParaRPr lang="en-US" dirty="0"/>
              </a:p>
            </p:txBody>
          </p:sp>
        </p:grpSp>
      </p:grpSp>
      <p:graphicFrame>
        <p:nvGraphicFramePr>
          <p:cNvPr id="38" name="Object 7"/>
          <p:cNvGraphicFramePr>
            <a:graphicFrameLocks noGrp="1" noChangeAspect="1"/>
          </p:cNvGraphicFramePr>
          <p:nvPr/>
        </p:nvGraphicFramePr>
        <p:xfrm>
          <a:off x="1066800" y="4770882"/>
          <a:ext cx="7086600" cy="1629918"/>
        </p:xfrm>
        <a:graphic>
          <a:graphicData uri="http://schemas.openxmlformats.org/presentationml/2006/ole">
            <p:oleObj spid="_x0000_s4103" name="Equation" r:id="rId8" imgW="2489200" imgH="533400" progId="">
              <p:embed/>
            </p:oleObj>
          </a:graphicData>
        </a:graphic>
      </p:graphicFrame>
      <p:sp>
        <p:nvSpPr>
          <p:cNvPr id="39" name="Rectangle 38"/>
          <p:cNvSpPr/>
          <p:nvPr/>
        </p:nvSpPr>
        <p:spPr>
          <a:xfrm>
            <a:off x="231144" y="41249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
        <p:nvSpPr>
          <p:cNvPr id="41" name="Rectangle 40"/>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8516" y="1534180"/>
            <a:ext cx="3717684" cy="523220"/>
          </a:xfrm>
          <a:prstGeom prst="rect">
            <a:avLst/>
          </a:prstGeom>
        </p:spPr>
        <p:txBody>
          <a:bodyPr wrap="none">
            <a:spAutoFit/>
          </a:bodyPr>
          <a:lstStyle/>
          <a:p>
            <a:pPr lvl="0">
              <a:spcBef>
                <a:spcPct val="0"/>
              </a:spcBef>
              <a:defRPr/>
            </a:pPr>
            <a:r>
              <a:rPr lang="en-US" sz="2800" b="1" dirty="0" smtClean="0">
                <a:solidFill>
                  <a:srgbClr val="FF0000"/>
                </a:solidFill>
                <a:latin typeface="Times New Roman" pitchFamily="18" charset="0"/>
                <a:cs typeface="Times New Roman" pitchFamily="18" charset="0"/>
              </a:rPr>
              <a:t>An alternate solution : </a:t>
            </a:r>
          </a:p>
        </p:txBody>
      </p:sp>
      <p:pic>
        <p:nvPicPr>
          <p:cNvPr id="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28600" y="2286000"/>
            <a:ext cx="8686800" cy="1752600"/>
          </a:xfrm>
          <a:prstGeom prst="rect">
            <a:avLst/>
          </a:prstGeom>
          <a:noFill/>
        </p:spPr>
      </p:pic>
      <p:sp>
        <p:nvSpPr>
          <p:cNvPr id="7" name="Rectangle 6"/>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1447800"/>
            <a:ext cx="7924800" cy="2677656"/>
          </a:xfrm>
          <a:prstGeom prst="rect">
            <a:avLst/>
          </a:prstGeom>
        </p:spPr>
        <p:txBody>
          <a:bodyPr wrap="square">
            <a:spAutoFit/>
          </a:bodyPr>
          <a:lstStyle/>
          <a:p>
            <a:pPr>
              <a:buFont typeface="Arial" pitchFamily="34" charset="0"/>
              <a:buChar char="•"/>
            </a:pPr>
            <a:r>
              <a:rPr lang="en-US" sz="2400" dirty="0" smtClean="0">
                <a:solidFill>
                  <a:srgbClr val="FF0000"/>
                </a:solidFill>
                <a:latin typeface="Times New Roman" pitchFamily="18" charset="0"/>
                <a:cs typeface="Times New Roman" pitchFamily="18" charset="0"/>
              </a:rPr>
              <a:t>If a player rolls one die and when gets a number greater than 4, he wins 12$, the cost to play the game is 5$. What is the expectation of the gain?</a:t>
            </a:r>
          </a:p>
          <a:p>
            <a:r>
              <a:rPr lang="en-US" sz="2400" dirty="0" smtClean="0">
                <a:latin typeface="Times New Roman" pitchFamily="18" charset="0"/>
                <a:cs typeface="Times New Roman" pitchFamily="18" charset="0"/>
              </a:rPr>
              <a:t>A) 2$</a:t>
            </a:r>
          </a:p>
          <a:p>
            <a:r>
              <a:rPr lang="en-US" sz="2400" dirty="0" smtClean="0">
                <a:latin typeface="Times New Roman" pitchFamily="18" charset="0"/>
                <a:cs typeface="Times New Roman" pitchFamily="18" charset="0"/>
              </a:rPr>
              <a:t>B) -1$</a:t>
            </a:r>
          </a:p>
          <a:p>
            <a:r>
              <a:rPr lang="en-US" sz="2400" dirty="0" smtClean="0">
                <a:latin typeface="Times New Roman" pitchFamily="18" charset="0"/>
                <a:cs typeface="Times New Roman" pitchFamily="18" charset="0"/>
              </a:rPr>
              <a:t>C) -2$</a:t>
            </a:r>
          </a:p>
          <a:p>
            <a:r>
              <a:rPr lang="en-US" sz="2400" dirty="0" smtClean="0">
                <a:latin typeface="Times New Roman" pitchFamily="18" charset="0"/>
                <a:cs typeface="Times New Roman" pitchFamily="18" charset="0"/>
              </a:rPr>
              <a:t>D) 1$</a:t>
            </a:r>
            <a:endParaRPr lang="en-US" sz="2400"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228600"/>
            <a:ext cx="9372600" cy="1015663"/>
          </a:xfrm>
          <a:prstGeom prst="rect">
            <a:avLst/>
          </a:prstGeom>
        </p:spPr>
        <p:txBody>
          <a:bodyPr wrap="square">
            <a:spAutoFit/>
          </a:bodyPr>
          <a:lstStyle/>
          <a:p>
            <a:r>
              <a:rPr lang="en-US" sz="6000" b="1" dirty="0" smtClean="0">
                <a:solidFill>
                  <a:srgbClr val="00B050"/>
                </a:solidFill>
                <a:latin typeface="Times New Roman" pitchFamily="18" charset="0"/>
                <a:cs typeface="Times New Roman" pitchFamily="18" charset="0"/>
              </a:rPr>
              <a:t>The Binomial Distribution</a:t>
            </a:r>
            <a:endParaRPr lang="en-US" sz="6000" b="1" dirty="0">
              <a:solidFill>
                <a:srgbClr val="00B050"/>
              </a:solidFill>
              <a:latin typeface="Times New Roman" pitchFamily="18" charset="0"/>
              <a:cs typeface="Times New Roman" pitchFamily="18" charset="0"/>
            </a:endParaRPr>
          </a:p>
        </p:txBody>
      </p:sp>
      <p:sp>
        <p:nvSpPr>
          <p:cNvPr id="5" name="Rectangle 4"/>
          <p:cNvSpPr/>
          <p:nvPr/>
        </p:nvSpPr>
        <p:spPr>
          <a:xfrm>
            <a:off x="381000" y="1168063"/>
            <a:ext cx="8229600" cy="1077218"/>
          </a:xfrm>
          <a:prstGeom prst="rect">
            <a:avLst/>
          </a:prstGeom>
        </p:spPr>
        <p:txBody>
          <a:bodyPr wrap="square">
            <a:spAutoFit/>
          </a:bodyPr>
          <a:lstStyle/>
          <a:p>
            <a:pPr algn="ctr"/>
            <a:r>
              <a:rPr lang="en-US" sz="3200" b="1" dirty="0" smtClean="0">
                <a:solidFill>
                  <a:srgbClr val="FF0000"/>
                </a:solidFill>
                <a:latin typeface="Times New Roman" pitchFamily="18" charset="0"/>
                <a:ea typeface="Tahoma" pitchFamily="34" charset="0"/>
                <a:cs typeface="Times New Roman" pitchFamily="18" charset="0"/>
              </a:rPr>
              <a:t>Mean, Variance and Standard deviation for The Binomial Distribution </a:t>
            </a:r>
            <a:endParaRPr lang="en-US" sz="3200" dirty="0">
              <a:solidFill>
                <a:srgbClr val="FF0000"/>
              </a:solidFill>
            </a:endParaRPr>
          </a:p>
        </p:txBody>
      </p:sp>
      <p:sp>
        <p:nvSpPr>
          <p:cNvPr id="6" name="Text Box 4"/>
          <p:cNvSpPr txBox="1">
            <a:spLocks noChangeArrowheads="1"/>
          </p:cNvSpPr>
          <p:nvPr/>
        </p:nvSpPr>
        <p:spPr bwMode="auto">
          <a:xfrm>
            <a:off x="152400" y="2286000"/>
            <a:ext cx="8686800" cy="4724400"/>
          </a:xfrm>
          <a:prstGeom prst="rect">
            <a:avLst/>
          </a:prstGeom>
          <a:noFill/>
          <a:ln w="9525">
            <a:noFill/>
            <a:round/>
            <a:headEnd/>
            <a:tailEnd/>
          </a:ln>
        </p:spPr>
        <p:txBody>
          <a:bodyPr lIns="90000" tIns="46800" rIns="90000" bIns="46800"/>
          <a:lstStyle/>
          <a:p>
            <a:pPr marL="341313" indent="-341313">
              <a:spcBef>
                <a:spcPts val="2000"/>
              </a:spcBef>
              <a:buClr>
                <a:srgbClr val="00B0F0"/>
              </a:buClr>
              <a:buSzPct val="100000"/>
              <a:buFont typeface="Wingdings" pitchFamily="2" charset="2"/>
              <a:buChar char="q"/>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US" sz="3200" dirty="0" smtClean="0">
                <a:solidFill>
                  <a:srgbClr val="000000"/>
                </a:solidFill>
                <a:latin typeface="Times New Roman" pitchFamily="18" charset="0"/>
                <a:cs typeface="Times New Roman" pitchFamily="18" charset="0"/>
              </a:rPr>
              <a:t> Many </a:t>
            </a:r>
            <a:r>
              <a:rPr lang="en-US" sz="3200" dirty="0">
                <a:solidFill>
                  <a:srgbClr val="000000"/>
                </a:solidFill>
                <a:latin typeface="Times New Roman" pitchFamily="18" charset="0"/>
                <a:cs typeface="Times New Roman" pitchFamily="18" charset="0"/>
              </a:rPr>
              <a:t>types of probability problems have only two possible outcomes or they can be reduced to two outcomes</a:t>
            </a:r>
            <a:r>
              <a:rPr lang="en-US" sz="3200" dirty="0" smtClean="0">
                <a:solidFill>
                  <a:srgbClr val="000000"/>
                </a:solidFill>
                <a:latin typeface="Times New Roman" pitchFamily="18" charset="0"/>
                <a:cs typeface="Times New Roman" pitchFamily="18" charset="0"/>
              </a:rPr>
              <a:t>.</a:t>
            </a:r>
          </a:p>
          <a:p>
            <a:pPr marL="341313" indent="-341313">
              <a:spcBef>
                <a:spcPts val="2000"/>
              </a:spcBef>
              <a:buClr>
                <a:srgbClr val="00B0F0"/>
              </a:buClr>
              <a:buSzPct val="10000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endParaRPr lang="en-US" sz="3200" dirty="0">
              <a:solidFill>
                <a:srgbClr val="000000"/>
              </a:solidFill>
              <a:latin typeface="Times New Roman" pitchFamily="18" charset="0"/>
              <a:cs typeface="Times New Roman" pitchFamily="18" charset="0"/>
            </a:endParaRPr>
          </a:p>
          <a:p>
            <a:pPr marL="341313" indent="-341313">
              <a:spcBef>
                <a:spcPts val="2000"/>
              </a:spcBef>
              <a:buClr>
                <a:srgbClr val="00B0F0"/>
              </a:buClr>
              <a:buSzPct val="100000"/>
              <a:buFont typeface="Wingdings" pitchFamily="2" charset="2"/>
              <a:buChar char="q"/>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US" sz="3200" dirty="0" smtClean="0">
                <a:solidFill>
                  <a:srgbClr val="000000"/>
                </a:solidFill>
                <a:latin typeface="Times New Roman" pitchFamily="18" charset="0"/>
                <a:cs typeface="Times New Roman" pitchFamily="18" charset="0"/>
              </a:rPr>
              <a:t> Examples </a:t>
            </a:r>
            <a:r>
              <a:rPr lang="en-US" sz="3200" dirty="0">
                <a:solidFill>
                  <a:srgbClr val="000000"/>
                </a:solidFill>
                <a:latin typeface="Times New Roman" pitchFamily="18" charset="0"/>
                <a:cs typeface="Times New Roman" pitchFamily="18" charset="0"/>
              </a:rPr>
              <a:t>include: when a coin is tossed it can land on heads or tails, when a baby is born it is either a boy or girl, etc.</a:t>
            </a:r>
          </a:p>
        </p:txBody>
      </p:sp>
      <p:sp>
        <p:nvSpPr>
          <p:cNvPr id="8" name="Rectangle 7"/>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additive="repl">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1371600" y="152400"/>
            <a:ext cx="5943600" cy="914400"/>
            <a:chOff x="228600" y="2286000"/>
            <a:chExt cx="5943600" cy="914400"/>
          </a:xfrm>
        </p:grpSpPr>
        <p:sp>
          <p:nvSpPr>
            <p:cNvPr id="4" name="Rectangle 3"/>
            <p:cNvSpPr/>
            <p:nvPr/>
          </p:nvSpPr>
          <p:spPr>
            <a:xfrm>
              <a:off x="304800" y="2438400"/>
              <a:ext cx="5867400" cy="707886"/>
            </a:xfrm>
            <a:prstGeom prst="rect">
              <a:avLst/>
            </a:prstGeom>
          </p:spPr>
          <p:txBody>
            <a:bodyPr wrap="square">
              <a:spAutoFit/>
            </a:bodyPr>
            <a:lstStyle/>
            <a:p>
              <a:r>
                <a:rPr lang="en-US" sz="4000" b="1" dirty="0" smtClean="0">
                  <a:solidFill>
                    <a:srgbClr val="FF0000"/>
                  </a:solidFill>
                  <a:latin typeface="Times New Roman" pitchFamily="18" charset="0"/>
                  <a:cs typeface="Times New Roman" pitchFamily="18" charset="0"/>
                </a:rPr>
                <a:t>Probability Distributions</a:t>
              </a:r>
              <a:endParaRPr lang="en-US" sz="4000" b="1" dirty="0">
                <a:solidFill>
                  <a:srgbClr val="FF0000"/>
                </a:solidFill>
                <a:latin typeface="Times New Roman" pitchFamily="18" charset="0"/>
                <a:cs typeface="Times New Roman" pitchFamily="18" charset="0"/>
              </a:endParaRPr>
            </a:p>
          </p:txBody>
        </p:sp>
        <p:sp>
          <p:nvSpPr>
            <p:cNvPr id="5" name="Rectangle 4"/>
            <p:cNvSpPr/>
            <p:nvPr/>
          </p:nvSpPr>
          <p:spPr>
            <a:xfrm>
              <a:off x="228600" y="2286000"/>
              <a:ext cx="5715000" cy="9144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sp>
        <p:nvSpPr>
          <p:cNvPr id="7" name="Text Box 2"/>
          <p:cNvSpPr txBox="1">
            <a:spLocks noChangeArrowheads="1"/>
          </p:cNvSpPr>
          <p:nvPr/>
        </p:nvSpPr>
        <p:spPr bwMode="auto">
          <a:xfrm>
            <a:off x="0" y="1295400"/>
            <a:ext cx="9067800" cy="5029200"/>
          </a:xfrm>
          <a:prstGeom prst="rect">
            <a:avLst/>
          </a:prstGeom>
          <a:noFill/>
          <a:ln w="9525">
            <a:noFill/>
            <a:round/>
            <a:headEnd/>
            <a:tailEnd/>
          </a:ln>
          <a:effectLst/>
        </p:spPr>
        <p:txBody>
          <a:bodyPr/>
          <a:lstStyle/>
          <a:p>
            <a:pPr marL="341313" indent="-341313">
              <a:spcBef>
                <a:spcPts val="1750"/>
              </a:spcBef>
              <a:buClr>
                <a:srgbClr val="00B0F0"/>
              </a:buClr>
              <a:buSzPct val="100000"/>
              <a:buFont typeface="Wingdings" pitchFamily="2" charset="2"/>
              <a:buChar char="q"/>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800" dirty="0">
                <a:solidFill>
                  <a:srgbClr val="000000"/>
                </a:solidFill>
                <a:latin typeface="Times New Roman" pitchFamily="18" charset="0"/>
                <a:cs typeface="Times New Roman" pitchFamily="18" charset="0"/>
              </a:rPr>
              <a:t>A </a:t>
            </a:r>
            <a:r>
              <a:rPr lang="en-US" sz="2800" b="1" u="sng" dirty="0">
                <a:solidFill>
                  <a:srgbClr val="0070C0"/>
                </a:solidFill>
                <a:latin typeface="Times New Roman" pitchFamily="18" charset="0"/>
                <a:cs typeface="Times New Roman" pitchFamily="18" charset="0"/>
              </a:rPr>
              <a:t>random variable</a:t>
            </a:r>
            <a:r>
              <a:rPr lang="en-US" sz="2800" u="sng" dirty="0">
                <a:solidFill>
                  <a:srgbClr val="0070C0"/>
                </a:solidFill>
                <a:latin typeface="Times New Roman" pitchFamily="18" charset="0"/>
                <a:cs typeface="Times New Roman" pitchFamily="18" charset="0"/>
              </a:rPr>
              <a:t> </a:t>
            </a:r>
            <a:r>
              <a:rPr lang="en-US" sz="2800" dirty="0">
                <a:solidFill>
                  <a:srgbClr val="000000"/>
                </a:solidFill>
                <a:latin typeface="Times New Roman" pitchFamily="18" charset="0"/>
                <a:cs typeface="Times New Roman" pitchFamily="18" charset="0"/>
              </a:rPr>
              <a:t>is a variable whose values are determined by </a:t>
            </a:r>
            <a:r>
              <a:rPr lang="en-US" sz="2800" dirty="0" smtClean="0">
                <a:solidFill>
                  <a:srgbClr val="000000"/>
                </a:solidFill>
                <a:latin typeface="Times New Roman" pitchFamily="18" charset="0"/>
                <a:cs typeface="Times New Roman" pitchFamily="18" charset="0"/>
              </a:rPr>
              <a:t>chance.</a:t>
            </a:r>
          </a:p>
          <a:p>
            <a:pPr marL="341313" indent="-341313">
              <a:spcBef>
                <a:spcPts val="1750"/>
              </a:spcBef>
              <a:buClr>
                <a:srgbClr val="00B0F0"/>
              </a:buClr>
              <a:buSzPct val="100000"/>
              <a:buFont typeface="Wingdings" pitchFamily="2" charset="2"/>
              <a:buChar char="q"/>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US" sz="2800" dirty="0" smtClean="0">
              <a:solidFill>
                <a:srgbClr val="000000"/>
              </a:solidFill>
              <a:latin typeface="Times New Roman" pitchFamily="18" charset="0"/>
              <a:cs typeface="Times New Roman" pitchFamily="18" charset="0"/>
            </a:endParaRPr>
          </a:p>
          <a:p>
            <a:pPr marL="341313" indent="-341313">
              <a:spcBef>
                <a:spcPts val="1750"/>
              </a:spcBef>
              <a:buClr>
                <a:srgbClr val="00B0F0"/>
              </a:buClr>
              <a:buSzPct val="100000"/>
              <a:buFont typeface="Wingdings" pitchFamily="2" charset="2"/>
              <a:buChar char="q"/>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800" dirty="0" smtClean="0">
                <a:solidFill>
                  <a:srgbClr val="000000"/>
                </a:solidFill>
                <a:latin typeface="Times New Roman" pitchFamily="18" charset="0"/>
                <a:cs typeface="Times New Roman" pitchFamily="18" charset="0"/>
              </a:rPr>
              <a:t>Classify variables as </a:t>
            </a:r>
            <a:r>
              <a:rPr lang="en-US" sz="2800" b="1" u="sng" dirty="0" smtClean="0">
                <a:solidFill>
                  <a:srgbClr val="0070C0"/>
                </a:solidFill>
                <a:latin typeface="Times New Roman" pitchFamily="18" charset="0"/>
                <a:cs typeface="Times New Roman" pitchFamily="18" charset="0"/>
              </a:rPr>
              <a:t>discrete</a:t>
            </a:r>
            <a:r>
              <a:rPr lang="en-US" sz="2800" dirty="0" smtClean="0">
                <a:solidFill>
                  <a:srgbClr val="000000"/>
                </a:solidFill>
                <a:latin typeface="Times New Roman" pitchFamily="18" charset="0"/>
                <a:cs typeface="Times New Roman" pitchFamily="18" charset="0"/>
              </a:rPr>
              <a:t> or </a:t>
            </a:r>
            <a:r>
              <a:rPr lang="en-US" sz="2800" b="1" u="sng" dirty="0" smtClean="0">
                <a:solidFill>
                  <a:srgbClr val="0070C0"/>
                </a:solidFill>
                <a:latin typeface="Times New Roman" pitchFamily="18" charset="0"/>
                <a:cs typeface="Times New Roman" pitchFamily="18" charset="0"/>
              </a:rPr>
              <a:t>continuous</a:t>
            </a:r>
            <a:r>
              <a:rPr lang="en-US" sz="2800" dirty="0" smtClean="0">
                <a:solidFill>
                  <a:srgbClr val="000000"/>
                </a:solidFill>
                <a:latin typeface="Times New Roman" pitchFamily="18" charset="0"/>
                <a:cs typeface="Times New Roman" pitchFamily="18" charset="0"/>
              </a:rPr>
              <a:t>. </a:t>
            </a:r>
          </a:p>
          <a:p>
            <a:pPr marL="341313" indent="-341313">
              <a:spcBef>
                <a:spcPts val="1750"/>
              </a:spcBef>
              <a:buClr>
                <a:srgbClr val="00B0F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US" sz="2800" dirty="0">
              <a:solidFill>
                <a:srgbClr val="000000"/>
              </a:solidFill>
              <a:latin typeface="Times New Roman" pitchFamily="18" charset="0"/>
              <a:cs typeface="Times New Roman" pitchFamily="18" charset="0"/>
            </a:endParaRPr>
          </a:p>
          <a:p>
            <a:pPr marL="341313" indent="-341313">
              <a:spcBef>
                <a:spcPts val="1750"/>
              </a:spcBef>
              <a:buClr>
                <a:srgbClr val="00B0F0"/>
              </a:buClr>
              <a:buSzPct val="100000"/>
              <a:buFont typeface="Wingdings" pitchFamily="2" charset="2"/>
              <a:buChar char="q"/>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800" dirty="0" smtClean="0">
                <a:solidFill>
                  <a:srgbClr val="000000"/>
                </a:solidFill>
                <a:latin typeface="Times New Roman" pitchFamily="18" charset="0"/>
                <a:cs typeface="Times New Roman" pitchFamily="18" charset="0"/>
              </a:rPr>
              <a:t> A </a:t>
            </a:r>
            <a:r>
              <a:rPr lang="en-US" sz="2800" b="1" u="sng" dirty="0">
                <a:solidFill>
                  <a:srgbClr val="0070C0"/>
                </a:solidFill>
                <a:latin typeface="Times New Roman" pitchFamily="18" charset="0"/>
                <a:cs typeface="Times New Roman" pitchFamily="18" charset="0"/>
              </a:rPr>
              <a:t>discrete probability distribution</a:t>
            </a:r>
            <a:r>
              <a:rPr lang="en-US" sz="2800" u="sng" dirty="0">
                <a:solidFill>
                  <a:srgbClr val="0070C0"/>
                </a:solidFill>
                <a:latin typeface="Times New Roman" pitchFamily="18" charset="0"/>
                <a:cs typeface="Times New Roman" pitchFamily="18" charset="0"/>
              </a:rPr>
              <a:t> </a:t>
            </a:r>
            <a:r>
              <a:rPr lang="en-US" sz="2800" dirty="0">
                <a:solidFill>
                  <a:srgbClr val="000000"/>
                </a:solidFill>
                <a:latin typeface="Times New Roman" pitchFamily="18" charset="0"/>
                <a:cs typeface="Times New Roman" pitchFamily="18" charset="0"/>
              </a:rPr>
              <a:t>consists of the values a random variable can assume and the corresponding probabilities of the values</a:t>
            </a:r>
            <a:r>
              <a:rPr lang="en-US" sz="2800" dirty="0" smtClean="0">
                <a:solidFill>
                  <a:srgbClr val="000000"/>
                </a:solidFill>
                <a:latin typeface="Times New Roman" pitchFamily="18" charset="0"/>
                <a:cs typeface="Times New Roman" pitchFamily="18" charset="0"/>
              </a:rPr>
              <a:t>.</a:t>
            </a:r>
          </a:p>
          <a:p>
            <a:pPr marL="341313" indent="-341313">
              <a:spcBef>
                <a:spcPts val="1750"/>
              </a:spcBef>
              <a:buClr>
                <a:srgbClr val="00B0F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US" sz="2800" dirty="0">
              <a:solidFill>
                <a:srgbClr val="000000"/>
              </a:solidFill>
              <a:latin typeface="Times New Roman" pitchFamily="18" charset="0"/>
              <a:cs typeface="Times New Roman" pitchFamily="18" charset="0"/>
            </a:endParaRPr>
          </a:p>
          <a:p>
            <a:pPr marL="341313" indent="-341313">
              <a:spcBef>
                <a:spcPts val="1750"/>
              </a:spcBef>
              <a:buClr>
                <a:srgbClr val="00B0F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US" sz="2800" dirty="0">
              <a:solidFill>
                <a:srgbClr val="000000"/>
              </a:solidFill>
              <a:latin typeface="Times New Roman" pitchFamily="18" charset="0"/>
              <a:cs typeface="Times New Roman" pitchFamily="18" charset="0"/>
            </a:endParaRPr>
          </a:p>
        </p:txBody>
      </p:sp>
      <p:sp>
        <p:nvSpPr>
          <p:cNvPr id="9" name="Rectangle 8"/>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additive="repl">
                                        <p:cTn id="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76200" y="228600"/>
            <a:ext cx="8991600" cy="5486400"/>
          </a:xfrm>
          <a:prstGeom prst="rect">
            <a:avLst/>
          </a:prstGeom>
          <a:noFill/>
          <a:ln w="9525">
            <a:noFill/>
            <a:miter lim="800000"/>
            <a:headEnd/>
            <a:tailEnd/>
          </a:ln>
        </p:spPr>
        <p:txBody>
          <a:bodyPr/>
          <a:lstStyle/>
          <a:p>
            <a:pPr>
              <a:spcBef>
                <a:spcPct val="50000"/>
              </a:spcBef>
              <a:buClr>
                <a:schemeClr val="bg2"/>
              </a:buClr>
              <a:buSzPct val="75000"/>
              <a:defRPr/>
            </a:pPr>
            <a:r>
              <a:rPr lang="en-US" sz="3200" dirty="0">
                <a:solidFill>
                  <a:srgbClr val="0070C0"/>
                </a:solidFill>
                <a:latin typeface="Times New Roman" pitchFamily="18" charset="0"/>
                <a:cs typeface="Times New Roman" pitchFamily="18" charset="0"/>
              </a:rPr>
              <a:t>The</a:t>
            </a:r>
            <a:r>
              <a:rPr lang="en-US" sz="3200" dirty="0">
                <a:latin typeface="Times New Roman" pitchFamily="18" charset="0"/>
                <a:cs typeface="Times New Roman" pitchFamily="18" charset="0"/>
              </a:rPr>
              <a:t> </a:t>
            </a:r>
            <a:r>
              <a:rPr lang="en-US" sz="3200" b="1" dirty="0">
                <a:solidFill>
                  <a:srgbClr val="FF0000"/>
                </a:solidFill>
                <a:latin typeface="Times New Roman" pitchFamily="18" charset="0"/>
                <a:cs typeface="Times New Roman" pitchFamily="18" charset="0"/>
              </a:rPr>
              <a:t>binomial experiment</a:t>
            </a:r>
            <a:r>
              <a:rPr lang="en-US" sz="3200" dirty="0">
                <a:solidFill>
                  <a:srgbClr val="FF0000"/>
                </a:solidFill>
                <a:latin typeface="Times New Roman" pitchFamily="18" charset="0"/>
                <a:cs typeface="Times New Roman" pitchFamily="18" charset="0"/>
              </a:rPr>
              <a:t> </a:t>
            </a:r>
            <a:r>
              <a:rPr lang="en-US" sz="3200" dirty="0">
                <a:solidFill>
                  <a:srgbClr val="0070C0"/>
                </a:solidFill>
                <a:latin typeface="Times New Roman" pitchFamily="18" charset="0"/>
                <a:cs typeface="Times New Roman" pitchFamily="18" charset="0"/>
              </a:rPr>
              <a:t>is a probability experiment that satisfies these requirements</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a:p>
            <a:pPr marL="971550" lvl="1" indent="-514350">
              <a:spcBef>
                <a:spcPts val="1200"/>
              </a:spcBef>
              <a:buSzPct val="100000"/>
              <a:buFont typeface="+mj-lt"/>
              <a:buAutoNum type="arabicPeriod"/>
              <a:defRPr/>
            </a:pPr>
            <a:r>
              <a:rPr lang="en-US" sz="3200" dirty="0">
                <a:latin typeface="Times New Roman" pitchFamily="18" charset="0"/>
                <a:cs typeface="Times New Roman" pitchFamily="18" charset="0"/>
              </a:rPr>
              <a:t>Each trial can have only </a:t>
            </a:r>
            <a:r>
              <a:rPr lang="en-US" sz="3200" b="1" dirty="0">
                <a:solidFill>
                  <a:srgbClr val="00B050"/>
                </a:solidFill>
                <a:latin typeface="Times New Roman" pitchFamily="18" charset="0"/>
                <a:cs typeface="Times New Roman" pitchFamily="18" charset="0"/>
              </a:rPr>
              <a:t>two</a:t>
            </a:r>
            <a:r>
              <a:rPr lang="en-US" sz="3200" dirty="0">
                <a:latin typeface="Times New Roman" pitchFamily="18" charset="0"/>
                <a:cs typeface="Times New Roman" pitchFamily="18" charset="0"/>
              </a:rPr>
              <a:t> possible outcomes—success or failure</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a:p>
            <a:pPr marL="971550" lvl="1" indent="-514350">
              <a:spcBef>
                <a:spcPts val="1200"/>
              </a:spcBef>
              <a:buFont typeface="+mj-lt"/>
              <a:buAutoNum type="arabicPeriod"/>
              <a:defRPr/>
            </a:pPr>
            <a:r>
              <a:rPr lang="en-US" sz="3200" dirty="0">
                <a:latin typeface="Times New Roman" pitchFamily="18" charset="0"/>
                <a:cs typeface="Times New Roman" pitchFamily="18" charset="0"/>
              </a:rPr>
              <a:t>There must be a </a:t>
            </a:r>
            <a:r>
              <a:rPr lang="en-US" sz="3200" b="1" dirty="0">
                <a:solidFill>
                  <a:srgbClr val="00B050"/>
                </a:solidFill>
                <a:latin typeface="Times New Roman" pitchFamily="18" charset="0"/>
                <a:cs typeface="Times New Roman" pitchFamily="18" charset="0"/>
              </a:rPr>
              <a:t>fixed number </a:t>
            </a:r>
            <a:r>
              <a:rPr lang="en-US" sz="3200" dirty="0">
                <a:latin typeface="Times New Roman" pitchFamily="18" charset="0"/>
                <a:cs typeface="Times New Roman" pitchFamily="18" charset="0"/>
              </a:rPr>
              <a:t>of trials</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a:p>
            <a:pPr marL="971550" lvl="1" indent="-514350">
              <a:spcBef>
                <a:spcPts val="1200"/>
              </a:spcBef>
              <a:buFont typeface="+mj-lt"/>
              <a:buAutoNum type="arabicPeriod"/>
              <a:defRPr/>
            </a:pPr>
            <a:r>
              <a:rPr lang="en-US" sz="3200" dirty="0">
                <a:latin typeface="Times New Roman" pitchFamily="18" charset="0"/>
                <a:cs typeface="Times New Roman" pitchFamily="18" charset="0"/>
              </a:rPr>
              <a:t>The outcomes of each trial must be </a:t>
            </a:r>
            <a:r>
              <a:rPr lang="en-US" sz="3200" b="1" dirty="0">
                <a:solidFill>
                  <a:srgbClr val="00B050"/>
                </a:solidFill>
                <a:latin typeface="Times New Roman" pitchFamily="18" charset="0"/>
                <a:cs typeface="Times New Roman" pitchFamily="18" charset="0"/>
              </a:rPr>
              <a:t>independent</a:t>
            </a:r>
            <a:r>
              <a:rPr lang="en-US" sz="3200" dirty="0">
                <a:latin typeface="Times New Roman" pitchFamily="18" charset="0"/>
                <a:cs typeface="Times New Roman" pitchFamily="18" charset="0"/>
              </a:rPr>
              <a:t> of each other</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a:p>
            <a:pPr marL="971550" lvl="1" indent="-514350">
              <a:spcBef>
                <a:spcPts val="1200"/>
              </a:spcBef>
              <a:buFont typeface="+mj-lt"/>
              <a:buAutoNum type="arabicPeriod"/>
              <a:defRPr/>
            </a:pPr>
            <a:r>
              <a:rPr lang="en-US" sz="3200" dirty="0">
                <a:latin typeface="Times New Roman" pitchFamily="18" charset="0"/>
                <a:cs typeface="Times New Roman" pitchFamily="18" charset="0"/>
              </a:rPr>
              <a:t>The probability of success must remain the </a:t>
            </a:r>
            <a:r>
              <a:rPr lang="en-US" sz="3200" b="1" dirty="0">
                <a:solidFill>
                  <a:srgbClr val="00B050"/>
                </a:solidFill>
                <a:latin typeface="Times New Roman" pitchFamily="18" charset="0"/>
                <a:cs typeface="Times New Roman" pitchFamily="18" charset="0"/>
              </a:rPr>
              <a:t>same</a:t>
            </a:r>
            <a:r>
              <a:rPr lang="en-US" sz="3200" dirty="0">
                <a:latin typeface="Times New Roman" pitchFamily="18" charset="0"/>
                <a:cs typeface="Times New Roman" pitchFamily="18" charset="0"/>
              </a:rPr>
              <a:t> for each trial.</a:t>
            </a:r>
          </a:p>
        </p:txBody>
      </p:sp>
      <p:sp>
        <p:nvSpPr>
          <p:cNvPr id="5" name="Rectangle 4"/>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0"/>
            <a:ext cx="8229600" cy="941387"/>
          </a:xfrm>
        </p:spPr>
        <p:txBody>
          <a:bodyPr>
            <a:normAutofit fontScale="90000"/>
          </a:bodyPr>
          <a:lstStyle/>
          <a:p>
            <a:pPr eaLnBrk="1" hangingPunct="1"/>
            <a:r>
              <a:rPr lang="en-US" sz="4000" b="1" dirty="0" smtClean="0">
                <a:solidFill>
                  <a:srgbClr val="FF0000"/>
                </a:solidFill>
                <a:effectLst/>
                <a:latin typeface="Times New Roman" pitchFamily="18" charset="0"/>
                <a:cs typeface="Times New Roman" pitchFamily="18" charset="0"/>
              </a:rPr>
              <a:t>Notation for the Binomial Distribution</a:t>
            </a:r>
          </a:p>
        </p:txBody>
      </p:sp>
      <p:sp>
        <p:nvSpPr>
          <p:cNvPr id="5" name="Rectangle 14"/>
          <p:cNvSpPr txBox="1">
            <a:spLocks noChangeArrowheads="1"/>
          </p:cNvSpPr>
          <p:nvPr/>
        </p:nvSpPr>
        <p:spPr>
          <a:xfrm>
            <a:off x="457200" y="1143000"/>
            <a:ext cx="4724400" cy="5334000"/>
          </a:xfrm>
          <a:prstGeom prst="rect">
            <a:avLst/>
          </a:prstGeom>
        </p:spPr>
        <p:txBody>
          <a:bodyPr/>
          <a:lstStyle/>
          <a:p>
            <a:pPr marL="342900" indent="-342900" eaLnBrk="0" hangingPunct="0">
              <a:spcBef>
                <a:spcPct val="20000"/>
              </a:spcBef>
              <a:spcAft>
                <a:spcPts val="900"/>
              </a:spcAft>
              <a:buClr>
                <a:schemeClr val="bg2"/>
              </a:buClr>
              <a:buSzPct val="75000"/>
              <a:defRPr/>
            </a:pPr>
            <a:r>
              <a:rPr lang="en-US" sz="2800" i="1" kern="0" dirty="0">
                <a:solidFill>
                  <a:srgbClr val="0070C0"/>
                </a:solidFill>
                <a:latin typeface="Times New Roman" pitchFamily="18" charset="0"/>
                <a:cs typeface="Times New Roman" pitchFamily="18" charset="0"/>
              </a:rPr>
              <a:t>P</a:t>
            </a:r>
            <a:r>
              <a:rPr lang="en-US" sz="2800" kern="0" dirty="0">
                <a:solidFill>
                  <a:srgbClr val="0070C0"/>
                </a:solidFill>
                <a:latin typeface="Times New Roman" pitchFamily="18" charset="0"/>
                <a:cs typeface="Times New Roman" pitchFamily="18" charset="0"/>
              </a:rPr>
              <a:t>(</a:t>
            </a:r>
            <a:r>
              <a:rPr lang="en-US" sz="2800" i="1" kern="0" dirty="0">
                <a:solidFill>
                  <a:srgbClr val="0070C0"/>
                </a:solidFill>
                <a:latin typeface="Times New Roman" pitchFamily="18" charset="0"/>
                <a:cs typeface="Times New Roman" pitchFamily="18" charset="0"/>
              </a:rPr>
              <a:t>S</a:t>
            </a:r>
            <a:r>
              <a:rPr lang="en-US" sz="2800" kern="0" dirty="0">
                <a:solidFill>
                  <a:srgbClr val="0070C0"/>
                </a:solidFill>
                <a:latin typeface="Times New Roman" pitchFamily="18" charset="0"/>
                <a:cs typeface="Times New Roman" pitchFamily="18" charset="0"/>
              </a:rPr>
              <a:t>)</a:t>
            </a:r>
          </a:p>
          <a:p>
            <a:pPr marL="342900" indent="-342900" eaLnBrk="0" hangingPunct="0">
              <a:spcBef>
                <a:spcPct val="20000"/>
              </a:spcBef>
              <a:spcAft>
                <a:spcPts val="900"/>
              </a:spcAft>
              <a:buClr>
                <a:schemeClr val="bg2"/>
              </a:buClr>
              <a:buSzPct val="75000"/>
              <a:defRPr/>
            </a:pPr>
            <a:r>
              <a:rPr lang="en-US" sz="2800" i="1" kern="0" dirty="0">
                <a:solidFill>
                  <a:srgbClr val="0070C0"/>
                </a:solidFill>
                <a:latin typeface="Times New Roman" pitchFamily="18" charset="0"/>
                <a:cs typeface="Times New Roman" pitchFamily="18" charset="0"/>
              </a:rPr>
              <a:t>P</a:t>
            </a:r>
            <a:r>
              <a:rPr lang="en-US" sz="2800" kern="0" dirty="0">
                <a:solidFill>
                  <a:srgbClr val="0070C0"/>
                </a:solidFill>
                <a:latin typeface="Times New Roman" pitchFamily="18" charset="0"/>
                <a:cs typeface="Times New Roman" pitchFamily="18" charset="0"/>
              </a:rPr>
              <a:t>(</a:t>
            </a:r>
            <a:r>
              <a:rPr lang="en-US" sz="2800" i="1" kern="0" dirty="0">
                <a:solidFill>
                  <a:srgbClr val="0070C0"/>
                </a:solidFill>
                <a:latin typeface="Times New Roman" pitchFamily="18" charset="0"/>
                <a:cs typeface="Times New Roman" pitchFamily="18" charset="0"/>
              </a:rPr>
              <a:t>F</a:t>
            </a:r>
            <a:r>
              <a:rPr lang="en-US" sz="2800" kern="0" dirty="0">
                <a:solidFill>
                  <a:srgbClr val="0070C0"/>
                </a:solidFill>
                <a:latin typeface="Times New Roman" pitchFamily="18" charset="0"/>
                <a:cs typeface="Times New Roman" pitchFamily="18" charset="0"/>
              </a:rPr>
              <a:t>)</a:t>
            </a:r>
          </a:p>
          <a:p>
            <a:pPr marL="342900" indent="-342900" eaLnBrk="0" hangingPunct="0">
              <a:spcBef>
                <a:spcPct val="20000"/>
              </a:spcBef>
              <a:spcAft>
                <a:spcPts val="900"/>
              </a:spcAft>
              <a:buClr>
                <a:schemeClr val="bg2"/>
              </a:buClr>
              <a:buSzPct val="75000"/>
              <a:defRPr/>
            </a:pPr>
            <a:r>
              <a:rPr lang="en-US" sz="2800" i="1" kern="0" dirty="0">
                <a:solidFill>
                  <a:srgbClr val="0070C0"/>
                </a:solidFill>
                <a:latin typeface="Times New Roman" pitchFamily="18" charset="0"/>
                <a:cs typeface="Times New Roman" pitchFamily="18" charset="0"/>
              </a:rPr>
              <a:t>p</a:t>
            </a:r>
          </a:p>
          <a:p>
            <a:pPr marL="342900" indent="-342900" eaLnBrk="0" hangingPunct="0">
              <a:spcBef>
                <a:spcPct val="20000"/>
              </a:spcBef>
              <a:spcAft>
                <a:spcPts val="900"/>
              </a:spcAft>
              <a:buClr>
                <a:schemeClr val="bg2"/>
              </a:buClr>
              <a:buSzPct val="75000"/>
              <a:defRPr/>
            </a:pPr>
            <a:r>
              <a:rPr lang="en-US" sz="2800" i="1" kern="0" dirty="0">
                <a:solidFill>
                  <a:srgbClr val="0070C0"/>
                </a:solidFill>
                <a:latin typeface="Times New Roman" pitchFamily="18" charset="0"/>
                <a:cs typeface="Times New Roman" pitchFamily="18" charset="0"/>
              </a:rPr>
              <a:t>q</a:t>
            </a:r>
          </a:p>
          <a:p>
            <a:pPr marL="342900" indent="-342900" eaLnBrk="0" hangingPunct="0">
              <a:spcBef>
                <a:spcPct val="20000"/>
              </a:spcBef>
              <a:spcAft>
                <a:spcPts val="900"/>
              </a:spcAft>
              <a:buClr>
                <a:schemeClr val="bg2"/>
              </a:buClr>
              <a:buSzPct val="75000"/>
              <a:defRPr/>
            </a:pPr>
            <a:r>
              <a:rPr lang="en-US" sz="2800" i="1" kern="0" dirty="0" smtClean="0">
                <a:latin typeface="Times New Roman" pitchFamily="18" charset="0"/>
                <a:cs typeface="Times New Roman" pitchFamily="18" charset="0"/>
              </a:rPr>
              <a:t>         P</a:t>
            </a:r>
            <a:r>
              <a:rPr lang="en-US" sz="2800" kern="0" dirty="0" smtClean="0">
                <a:latin typeface="Times New Roman" pitchFamily="18" charset="0"/>
                <a:cs typeface="Times New Roman" pitchFamily="18" charset="0"/>
              </a:rPr>
              <a:t>(</a:t>
            </a:r>
            <a:r>
              <a:rPr lang="en-US" sz="2800" i="1" kern="0" dirty="0" smtClean="0">
                <a:latin typeface="Times New Roman" pitchFamily="18" charset="0"/>
                <a:cs typeface="Times New Roman" pitchFamily="18" charset="0"/>
              </a:rPr>
              <a:t>S</a:t>
            </a:r>
            <a:r>
              <a:rPr lang="en-US" sz="2800" kern="0" dirty="0">
                <a:latin typeface="Times New Roman" pitchFamily="18" charset="0"/>
                <a:cs typeface="Times New Roman" pitchFamily="18" charset="0"/>
              </a:rPr>
              <a:t>)</a:t>
            </a:r>
            <a:r>
              <a:rPr lang="en-US" sz="2800" i="1" kern="0" dirty="0">
                <a:latin typeface="Times New Roman" pitchFamily="18" charset="0"/>
                <a:cs typeface="Times New Roman" pitchFamily="18" charset="0"/>
              </a:rPr>
              <a:t> = </a:t>
            </a:r>
            <a:r>
              <a:rPr lang="en-US" sz="2800" i="1" kern="0" dirty="0" smtClean="0">
                <a:latin typeface="Times New Roman" pitchFamily="18" charset="0"/>
                <a:cs typeface="Times New Roman" pitchFamily="18" charset="0"/>
              </a:rPr>
              <a:t>p   </a:t>
            </a:r>
            <a:endParaRPr lang="en-US" sz="2400" i="1" kern="0" dirty="0">
              <a:latin typeface="Times New Roman" pitchFamily="18" charset="0"/>
              <a:cs typeface="Times New Roman" pitchFamily="18" charset="0"/>
            </a:endParaRPr>
          </a:p>
          <a:p>
            <a:pPr marL="342900" indent="-342900" eaLnBrk="0" hangingPunct="0">
              <a:spcBef>
                <a:spcPct val="20000"/>
              </a:spcBef>
              <a:spcAft>
                <a:spcPts val="900"/>
              </a:spcAft>
              <a:buClr>
                <a:schemeClr val="bg2"/>
              </a:buClr>
              <a:buSzPct val="75000"/>
              <a:defRPr/>
            </a:pPr>
            <a:r>
              <a:rPr lang="en-US" sz="2800" i="1" kern="0" dirty="0">
                <a:solidFill>
                  <a:srgbClr val="0070C0"/>
                </a:solidFill>
                <a:latin typeface="Times New Roman" pitchFamily="18" charset="0"/>
                <a:cs typeface="Times New Roman" pitchFamily="18" charset="0"/>
              </a:rPr>
              <a:t>n</a:t>
            </a:r>
          </a:p>
          <a:p>
            <a:pPr marL="342900" indent="-342900" eaLnBrk="0" hangingPunct="0">
              <a:spcBef>
                <a:spcPct val="20000"/>
              </a:spcBef>
              <a:spcAft>
                <a:spcPts val="900"/>
              </a:spcAft>
              <a:buClr>
                <a:schemeClr val="bg2"/>
              </a:buClr>
              <a:buSzPct val="75000"/>
              <a:defRPr/>
            </a:pPr>
            <a:r>
              <a:rPr lang="en-US" sz="2800" i="1" kern="0" dirty="0">
                <a:solidFill>
                  <a:srgbClr val="0070C0"/>
                </a:solidFill>
                <a:latin typeface="Times New Roman" pitchFamily="18" charset="0"/>
                <a:cs typeface="Times New Roman" pitchFamily="18" charset="0"/>
              </a:rPr>
              <a:t>X</a:t>
            </a:r>
          </a:p>
          <a:p>
            <a:pPr marL="342900" indent="-342900" eaLnBrk="0" hangingPunct="0">
              <a:spcBef>
                <a:spcPct val="20000"/>
              </a:spcBef>
              <a:spcAft>
                <a:spcPts val="900"/>
              </a:spcAft>
              <a:buClr>
                <a:schemeClr val="bg2"/>
              </a:buClr>
              <a:buSzPct val="75000"/>
              <a:defRPr/>
            </a:pPr>
            <a:r>
              <a:rPr lang="en-US" sz="2800" kern="0" dirty="0">
                <a:solidFill>
                  <a:srgbClr val="0070C0"/>
                </a:solidFill>
                <a:latin typeface="Times New Roman" pitchFamily="18" charset="0"/>
                <a:cs typeface="Times New Roman" pitchFamily="18" charset="0"/>
              </a:rPr>
              <a:t>Note that </a:t>
            </a:r>
            <a:r>
              <a:rPr lang="en-US" sz="2800" i="1" kern="0" dirty="0">
                <a:solidFill>
                  <a:srgbClr val="0070C0"/>
                </a:solidFill>
                <a:latin typeface="Times New Roman" pitchFamily="18" charset="0"/>
                <a:cs typeface="Times New Roman" pitchFamily="18" charset="0"/>
              </a:rPr>
              <a:t>X</a:t>
            </a:r>
            <a:r>
              <a:rPr lang="en-US" sz="2800" kern="0" dirty="0">
                <a:solidFill>
                  <a:srgbClr val="0070C0"/>
                </a:solidFill>
                <a:latin typeface="Times New Roman" pitchFamily="18" charset="0"/>
                <a:cs typeface="Times New Roman" pitchFamily="18" charset="0"/>
              </a:rPr>
              <a:t> = 0, 1, 2, 3,...,n</a:t>
            </a:r>
          </a:p>
        </p:txBody>
      </p:sp>
      <p:sp>
        <p:nvSpPr>
          <p:cNvPr id="6" name="Rectangle 14"/>
          <p:cNvSpPr txBox="1">
            <a:spLocks noChangeArrowheads="1"/>
          </p:cNvSpPr>
          <p:nvPr/>
        </p:nvSpPr>
        <p:spPr>
          <a:xfrm>
            <a:off x="1143000" y="1143000"/>
            <a:ext cx="7620000" cy="4648200"/>
          </a:xfrm>
          <a:prstGeom prst="rect">
            <a:avLst/>
          </a:prstGeom>
        </p:spPr>
        <p:txBody>
          <a:bodyPr/>
          <a:lstStyle/>
          <a:p>
            <a:pPr marL="342900" indent="-342900" eaLnBrk="0" hangingPunct="0">
              <a:spcBef>
                <a:spcPct val="20000"/>
              </a:spcBef>
              <a:spcAft>
                <a:spcPts val="900"/>
              </a:spcAft>
              <a:buClr>
                <a:schemeClr val="bg2"/>
              </a:buClr>
              <a:buSzPct val="75000"/>
              <a:defRPr/>
            </a:pPr>
            <a:r>
              <a:rPr lang="en-US" sz="2800" kern="0" dirty="0" smtClean="0">
                <a:latin typeface="Times New Roman" pitchFamily="18" charset="0"/>
                <a:cs typeface="Times New Roman" pitchFamily="18" charset="0"/>
              </a:rPr>
              <a:t>:The </a:t>
            </a:r>
            <a:r>
              <a:rPr lang="en-US" sz="2800" kern="0" dirty="0">
                <a:latin typeface="Times New Roman" pitchFamily="18" charset="0"/>
                <a:cs typeface="Times New Roman" pitchFamily="18" charset="0"/>
              </a:rPr>
              <a:t>symbol for the probability of success</a:t>
            </a:r>
          </a:p>
          <a:p>
            <a:pPr marL="342900" indent="-342900" eaLnBrk="0" hangingPunct="0">
              <a:spcBef>
                <a:spcPct val="20000"/>
              </a:spcBef>
              <a:spcAft>
                <a:spcPts val="900"/>
              </a:spcAft>
              <a:buClr>
                <a:schemeClr val="bg2"/>
              </a:buClr>
              <a:buSzPct val="75000"/>
              <a:defRPr/>
            </a:pPr>
            <a:r>
              <a:rPr lang="en-US" sz="2800" kern="0" dirty="0" smtClean="0">
                <a:latin typeface="Times New Roman" pitchFamily="18" charset="0"/>
                <a:cs typeface="Times New Roman" pitchFamily="18" charset="0"/>
              </a:rPr>
              <a:t>:The </a:t>
            </a:r>
            <a:r>
              <a:rPr lang="en-US" sz="2800" kern="0" dirty="0">
                <a:latin typeface="Times New Roman" pitchFamily="18" charset="0"/>
                <a:cs typeface="Times New Roman" pitchFamily="18" charset="0"/>
              </a:rPr>
              <a:t>symbol for the probability of failure</a:t>
            </a:r>
          </a:p>
          <a:p>
            <a:pPr marL="342900" indent="-342900" eaLnBrk="0" hangingPunct="0">
              <a:spcBef>
                <a:spcPct val="20000"/>
              </a:spcBef>
              <a:spcAft>
                <a:spcPts val="900"/>
              </a:spcAft>
              <a:buClr>
                <a:schemeClr val="bg2"/>
              </a:buClr>
              <a:buSzPct val="75000"/>
              <a:defRPr/>
            </a:pPr>
            <a:r>
              <a:rPr lang="en-US" sz="2800" kern="0" dirty="0" smtClean="0">
                <a:latin typeface="Times New Roman" pitchFamily="18" charset="0"/>
                <a:cs typeface="Times New Roman" pitchFamily="18" charset="0"/>
              </a:rPr>
              <a:t>:The </a:t>
            </a:r>
            <a:r>
              <a:rPr lang="en-US" sz="2800" kern="0" dirty="0">
                <a:latin typeface="Times New Roman" pitchFamily="18" charset="0"/>
                <a:cs typeface="Times New Roman" pitchFamily="18" charset="0"/>
              </a:rPr>
              <a:t>numerical probability of success</a:t>
            </a:r>
          </a:p>
          <a:p>
            <a:pPr marL="342900" indent="-342900" eaLnBrk="0" hangingPunct="0">
              <a:spcBef>
                <a:spcPct val="20000"/>
              </a:spcBef>
              <a:spcAft>
                <a:spcPts val="900"/>
              </a:spcAft>
              <a:buClr>
                <a:schemeClr val="bg2"/>
              </a:buClr>
              <a:buSzPct val="75000"/>
              <a:defRPr/>
            </a:pPr>
            <a:r>
              <a:rPr lang="en-US" sz="2800" kern="0" dirty="0" smtClean="0">
                <a:latin typeface="Times New Roman" pitchFamily="18" charset="0"/>
                <a:cs typeface="Times New Roman" pitchFamily="18" charset="0"/>
              </a:rPr>
              <a:t>:The </a:t>
            </a:r>
            <a:r>
              <a:rPr lang="en-US" sz="2800" kern="0" dirty="0">
                <a:latin typeface="Times New Roman" pitchFamily="18" charset="0"/>
                <a:cs typeface="Times New Roman" pitchFamily="18" charset="0"/>
              </a:rPr>
              <a:t>numerical probability of failure</a:t>
            </a:r>
          </a:p>
          <a:p>
            <a:pPr marL="342900" indent="-342900" eaLnBrk="0" hangingPunct="0">
              <a:spcBef>
                <a:spcPct val="20000"/>
              </a:spcBef>
              <a:spcAft>
                <a:spcPts val="900"/>
              </a:spcAft>
              <a:buClr>
                <a:schemeClr val="bg2"/>
              </a:buClr>
              <a:buSzPct val="75000"/>
              <a:defRPr/>
            </a:pPr>
            <a:r>
              <a:rPr lang="en-US" sz="2800" kern="0" dirty="0">
                <a:latin typeface="Times New Roman" pitchFamily="18" charset="0"/>
                <a:cs typeface="Times New Roman" pitchFamily="18" charset="0"/>
              </a:rPr>
              <a:t> </a:t>
            </a:r>
            <a:r>
              <a:rPr lang="en-US" sz="2800" kern="0" dirty="0" smtClean="0">
                <a:latin typeface="Times New Roman" pitchFamily="18" charset="0"/>
                <a:cs typeface="Times New Roman" pitchFamily="18" charset="0"/>
              </a:rPr>
              <a:t>               and  </a:t>
            </a:r>
            <a:r>
              <a:rPr lang="en-US" sz="2800" i="1" kern="0" dirty="0">
                <a:latin typeface="Times New Roman" pitchFamily="18" charset="0"/>
                <a:cs typeface="Times New Roman" pitchFamily="18" charset="0"/>
              </a:rPr>
              <a:t>P</a:t>
            </a:r>
            <a:r>
              <a:rPr lang="en-US" sz="2800" kern="0" dirty="0">
                <a:latin typeface="Times New Roman" pitchFamily="18" charset="0"/>
                <a:cs typeface="Times New Roman" pitchFamily="18" charset="0"/>
              </a:rPr>
              <a:t>(</a:t>
            </a:r>
            <a:r>
              <a:rPr lang="en-US" sz="2800" i="1" kern="0" dirty="0">
                <a:latin typeface="Times New Roman" pitchFamily="18" charset="0"/>
                <a:cs typeface="Times New Roman" pitchFamily="18" charset="0"/>
              </a:rPr>
              <a:t>F</a:t>
            </a:r>
            <a:r>
              <a:rPr lang="en-US" sz="2800" kern="0" dirty="0">
                <a:latin typeface="Times New Roman" pitchFamily="18" charset="0"/>
                <a:cs typeface="Times New Roman" pitchFamily="18" charset="0"/>
              </a:rPr>
              <a:t>)</a:t>
            </a:r>
            <a:r>
              <a:rPr lang="en-US" sz="2800" i="1" kern="0" dirty="0">
                <a:latin typeface="Times New Roman" pitchFamily="18" charset="0"/>
                <a:cs typeface="Times New Roman" pitchFamily="18" charset="0"/>
              </a:rPr>
              <a:t> = </a:t>
            </a:r>
            <a:r>
              <a:rPr lang="en-US" sz="2800" kern="0" dirty="0">
                <a:latin typeface="Times New Roman" pitchFamily="18" charset="0"/>
                <a:cs typeface="Times New Roman" pitchFamily="18" charset="0"/>
              </a:rPr>
              <a:t>1</a:t>
            </a:r>
            <a:r>
              <a:rPr lang="en-US" sz="2800" i="1" kern="0" dirty="0">
                <a:latin typeface="Times New Roman" pitchFamily="18" charset="0"/>
                <a:cs typeface="Times New Roman" pitchFamily="18" charset="0"/>
              </a:rPr>
              <a:t> – p = q</a:t>
            </a:r>
            <a:endParaRPr lang="en-US" sz="2800" kern="0" dirty="0">
              <a:latin typeface="Times New Roman" pitchFamily="18" charset="0"/>
              <a:cs typeface="Times New Roman" pitchFamily="18" charset="0"/>
            </a:endParaRPr>
          </a:p>
          <a:p>
            <a:pPr marL="342900" indent="-342900" eaLnBrk="0" hangingPunct="0">
              <a:spcBef>
                <a:spcPct val="20000"/>
              </a:spcBef>
              <a:spcAft>
                <a:spcPts val="900"/>
              </a:spcAft>
              <a:buClr>
                <a:schemeClr val="bg2"/>
              </a:buClr>
              <a:buSzPct val="75000"/>
              <a:defRPr/>
            </a:pPr>
            <a:r>
              <a:rPr lang="en-US" sz="2800" kern="0" dirty="0" smtClean="0">
                <a:latin typeface="Times New Roman" pitchFamily="18" charset="0"/>
                <a:cs typeface="Times New Roman" pitchFamily="18" charset="0"/>
              </a:rPr>
              <a:t>:The </a:t>
            </a:r>
            <a:r>
              <a:rPr lang="en-US" sz="2800" kern="0" dirty="0">
                <a:latin typeface="Times New Roman" pitchFamily="18" charset="0"/>
                <a:cs typeface="Times New Roman" pitchFamily="18" charset="0"/>
              </a:rPr>
              <a:t>number of trials </a:t>
            </a:r>
          </a:p>
          <a:p>
            <a:pPr marL="342900" indent="-342900" eaLnBrk="0" hangingPunct="0">
              <a:spcBef>
                <a:spcPct val="20000"/>
              </a:spcBef>
              <a:spcAft>
                <a:spcPts val="900"/>
              </a:spcAft>
              <a:buClr>
                <a:schemeClr val="bg2"/>
              </a:buClr>
              <a:buSzPct val="75000"/>
              <a:defRPr/>
            </a:pPr>
            <a:r>
              <a:rPr lang="en-US" sz="2800" kern="0" dirty="0" smtClean="0">
                <a:latin typeface="Times New Roman" pitchFamily="18" charset="0"/>
                <a:cs typeface="Times New Roman" pitchFamily="18" charset="0"/>
              </a:rPr>
              <a:t>:The </a:t>
            </a:r>
            <a:r>
              <a:rPr lang="en-US" sz="2800" kern="0" dirty="0">
                <a:latin typeface="Times New Roman" pitchFamily="18" charset="0"/>
                <a:cs typeface="Times New Roman" pitchFamily="18" charset="0"/>
              </a:rPr>
              <a:t>number of successes</a:t>
            </a:r>
          </a:p>
        </p:txBody>
      </p:sp>
      <p:sp>
        <p:nvSpPr>
          <p:cNvPr id="8" name="Rectangle 7"/>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8"/>
          <p:cNvGraphicFramePr>
            <a:graphicFrameLocks noChangeAspect="1"/>
          </p:cNvGraphicFramePr>
          <p:nvPr/>
        </p:nvGraphicFramePr>
        <p:xfrm>
          <a:off x="1828800" y="1981200"/>
          <a:ext cx="5105400" cy="1225550"/>
        </p:xfrm>
        <a:graphic>
          <a:graphicData uri="http://schemas.openxmlformats.org/presentationml/2006/ole">
            <p:oleObj spid="_x0000_s5122" name="Equation" r:id="rId3" imgW="1854200" imgH="444500" progId="">
              <p:embed/>
            </p:oleObj>
          </a:graphicData>
        </a:graphic>
      </p:graphicFrame>
      <p:sp>
        <p:nvSpPr>
          <p:cNvPr id="5" name="Rectangle 14"/>
          <p:cNvSpPr txBox="1">
            <a:spLocks noChangeArrowheads="1"/>
          </p:cNvSpPr>
          <p:nvPr/>
        </p:nvSpPr>
        <p:spPr>
          <a:xfrm>
            <a:off x="0" y="228600"/>
            <a:ext cx="9144000" cy="1066800"/>
          </a:xfrm>
          <a:prstGeom prst="rect">
            <a:avLst/>
          </a:prstGeom>
        </p:spPr>
        <p:txBody>
          <a:bodyPr/>
          <a:lstStyle/>
          <a:p>
            <a:pPr eaLnBrk="0" hangingPunct="0">
              <a:spcBef>
                <a:spcPct val="20000"/>
              </a:spcBef>
              <a:buClr>
                <a:schemeClr val="bg2"/>
              </a:buClr>
              <a:buSzPct val="75000"/>
              <a:defRPr/>
            </a:pPr>
            <a:r>
              <a:rPr lang="en-US" sz="3200" b="1" dirty="0">
                <a:solidFill>
                  <a:srgbClr val="FF0000"/>
                </a:solidFill>
                <a:latin typeface="Times New Roman" pitchFamily="18" charset="0"/>
                <a:cs typeface="Times New Roman" pitchFamily="18" charset="0"/>
              </a:rPr>
              <a:t>In a binomial experiment, the probability of exactly </a:t>
            </a:r>
            <a:r>
              <a:rPr lang="en-US" sz="3200" b="1" i="1" dirty="0">
                <a:solidFill>
                  <a:srgbClr val="FF0000"/>
                </a:solidFill>
                <a:latin typeface="Times New Roman" pitchFamily="18" charset="0"/>
                <a:cs typeface="Times New Roman" pitchFamily="18" charset="0"/>
              </a:rPr>
              <a:t>X </a:t>
            </a:r>
            <a:r>
              <a:rPr lang="en-US" sz="3200" b="1" dirty="0">
                <a:solidFill>
                  <a:srgbClr val="FF0000"/>
                </a:solidFill>
                <a:latin typeface="Times New Roman" pitchFamily="18" charset="0"/>
                <a:cs typeface="Times New Roman" pitchFamily="18" charset="0"/>
              </a:rPr>
              <a:t>successes in </a:t>
            </a:r>
            <a:r>
              <a:rPr lang="en-US" sz="3200" b="1" i="1" dirty="0">
                <a:solidFill>
                  <a:srgbClr val="FF0000"/>
                </a:solidFill>
                <a:latin typeface="Times New Roman" pitchFamily="18" charset="0"/>
                <a:cs typeface="Times New Roman" pitchFamily="18" charset="0"/>
              </a:rPr>
              <a:t>n </a:t>
            </a:r>
            <a:r>
              <a:rPr lang="en-US" sz="3200" b="1" dirty="0">
                <a:solidFill>
                  <a:srgbClr val="FF0000"/>
                </a:solidFill>
                <a:latin typeface="Times New Roman" pitchFamily="18" charset="0"/>
                <a:cs typeface="Times New Roman" pitchFamily="18" charset="0"/>
              </a:rPr>
              <a:t>trials is</a:t>
            </a:r>
          </a:p>
          <a:p>
            <a:pPr marL="342900" indent="-342900" eaLnBrk="0" hangingPunct="0">
              <a:spcBef>
                <a:spcPct val="20000"/>
              </a:spcBef>
              <a:buClr>
                <a:schemeClr val="bg2"/>
              </a:buClr>
              <a:buSzPct val="75000"/>
              <a:defRPr/>
            </a:pPr>
            <a:endParaRPr lang="en-US" sz="2400" kern="0" dirty="0">
              <a:solidFill>
                <a:srgbClr val="FF0000"/>
              </a:solidFill>
              <a:latin typeface="+mn-lt"/>
            </a:endParaRPr>
          </a:p>
        </p:txBody>
      </p:sp>
      <p:graphicFrame>
        <p:nvGraphicFramePr>
          <p:cNvPr id="6" name="Object 4"/>
          <p:cNvGraphicFramePr>
            <a:graphicFrameLocks noChangeAspect="1"/>
          </p:cNvGraphicFramePr>
          <p:nvPr/>
        </p:nvGraphicFramePr>
        <p:xfrm>
          <a:off x="1735138" y="3830637"/>
          <a:ext cx="5351462" cy="1890713"/>
        </p:xfrm>
        <a:graphic>
          <a:graphicData uri="http://schemas.openxmlformats.org/presentationml/2006/ole">
            <p:oleObj spid="_x0000_s5123" name="Equation" r:id="rId4" imgW="1943100" imgH="685800" progId="">
              <p:embed/>
            </p:oleObj>
          </a:graphicData>
        </a:graphic>
      </p:graphicFrame>
      <p:sp>
        <p:nvSpPr>
          <p:cNvPr id="8" name="Rectangle 7"/>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0" y="0"/>
            <a:ext cx="8229600" cy="685800"/>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rgbClr val="00B050"/>
                </a:solidFill>
                <a:effectLst/>
                <a:uLnTx/>
                <a:uFillTx/>
                <a:latin typeface="Times New Roman" pitchFamily="18" charset="0"/>
                <a:ea typeface="+mj-ea"/>
                <a:cs typeface="Times New Roman" pitchFamily="18" charset="0"/>
              </a:rPr>
              <a:t>Example 5-15: </a:t>
            </a:r>
            <a:r>
              <a:rPr kumimoji="0" lang="en-US" sz="2800" b="0" i="0" u="none" strike="noStrike" kern="1200" cap="none" spc="0" normalizeH="0" baseline="0" noProof="0" dirty="0" smtClean="0">
                <a:ln>
                  <a:noFill/>
                </a:ln>
                <a:solidFill>
                  <a:srgbClr val="7030A0"/>
                </a:solidFill>
                <a:effectLst/>
                <a:uLnTx/>
                <a:uFillTx/>
                <a:latin typeface="Times New Roman" pitchFamily="18" charset="0"/>
                <a:ea typeface="+mj-ea"/>
                <a:cs typeface="Times New Roman" pitchFamily="18" charset="0"/>
              </a:rPr>
              <a:t>Tossing Coins </a:t>
            </a:r>
          </a:p>
        </p:txBody>
      </p:sp>
      <p:sp>
        <p:nvSpPr>
          <p:cNvPr id="5" name="Rectangle 3"/>
          <p:cNvSpPr>
            <a:spLocks noGrp="1" noChangeArrowheads="1"/>
          </p:cNvSpPr>
          <p:nvPr>
            <p:ph idx="1"/>
          </p:nvPr>
        </p:nvSpPr>
        <p:spPr>
          <a:xfrm>
            <a:off x="0" y="685800"/>
            <a:ext cx="8686800" cy="685800"/>
          </a:xfrm>
        </p:spPr>
        <p:txBody>
          <a:bodyPr>
            <a:noAutofit/>
          </a:bodyPr>
          <a:lstStyle/>
          <a:p>
            <a:pPr marL="0" indent="0">
              <a:buFont typeface="Wingdings" pitchFamily="2" charset="2"/>
              <a:buNone/>
            </a:pPr>
            <a:r>
              <a:rPr lang="en-US" sz="2800" dirty="0" smtClean="0">
                <a:solidFill>
                  <a:srgbClr val="0070C0"/>
                </a:solidFill>
                <a:latin typeface="Times New Roman" pitchFamily="18" charset="0"/>
                <a:cs typeface="Times New Roman" pitchFamily="18" charset="0"/>
              </a:rPr>
              <a:t>A coin is tossed 3 times. Find the probability of getting exactly heads.</a:t>
            </a:r>
          </a:p>
        </p:txBody>
      </p:sp>
      <p:grpSp>
        <p:nvGrpSpPr>
          <p:cNvPr id="6" name="Group 5"/>
          <p:cNvGrpSpPr/>
          <p:nvPr/>
        </p:nvGrpSpPr>
        <p:grpSpPr>
          <a:xfrm>
            <a:off x="5934075" y="1371600"/>
            <a:ext cx="2828925" cy="3067050"/>
            <a:chOff x="6086475" y="819150"/>
            <a:chExt cx="2828925" cy="3067050"/>
          </a:xfrm>
        </p:grpSpPr>
        <p:pic>
          <p:nvPicPr>
            <p:cNvPr id="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8153400" y="2362200"/>
              <a:ext cx="152400" cy="676275"/>
            </a:xfrm>
            <a:prstGeom prst="rect">
              <a:avLst/>
            </a:prstGeom>
            <a:noFill/>
          </p:spPr>
        </p:pic>
        <p:grpSp>
          <p:nvGrpSpPr>
            <p:cNvPr id="8" name="Group 29"/>
            <p:cNvGrpSpPr/>
            <p:nvPr/>
          </p:nvGrpSpPr>
          <p:grpSpPr>
            <a:xfrm>
              <a:off x="6086475" y="819150"/>
              <a:ext cx="2828925" cy="3067050"/>
              <a:chOff x="5867400" y="1200150"/>
              <a:chExt cx="2828925" cy="3067050"/>
            </a:xfrm>
          </p:grpSpPr>
          <p:grpSp>
            <p:nvGrpSpPr>
              <p:cNvPr id="9" name="Group 2"/>
              <p:cNvGrpSpPr/>
              <p:nvPr/>
            </p:nvGrpSpPr>
            <p:grpSpPr>
              <a:xfrm>
                <a:off x="5867400" y="1581150"/>
                <a:ext cx="1600200" cy="2209800"/>
                <a:chOff x="6781800" y="2362200"/>
                <a:chExt cx="1143000" cy="2209800"/>
              </a:xfrm>
            </p:grpSpPr>
            <p:cxnSp>
              <p:nvCxnSpPr>
                <p:cNvPr id="14" name="Straight Connector 13"/>
                <p:cNvCxnSpPr/>
                <p:nvPr/>
              </p:nvCxnSpPr>
              <p:spPr>
                <a:xfrm rot="5400000" flipH="1" flipV="1">
                  <a:off x="6705600" y="2438400"/>
                  <a:ext cx="990600" cy="8382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5"/>
                <p:cNvCxnSpPr/>
                <p:nvPr/>
              </p:nvCxnSpPr>
              <p:spPr>
                <a:xfrm flipV="1">
                  <a:off x="6781800" y="3048000"/>
                  <a:ext cx="1143000" cy="3048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6"/>
                <p:cNvCxnSpPr/>
                <p:nvPr/>
              </p:nvCxnSpPr>
              <p:spPr>
                <a:xfrm>
                  <a:off x="6781800" y="3352800"/>
                  <a:ext cx="1066800" cy="6096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6553200" y="3581400"/>
                  <a:ext cx="1219200" cy="7620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6934200" y="1200150"/>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n = 3</a:t>
                </a:r>
                <a:endParaRPr lang="en-US" sz="2800" dirty="0">
                  <a:solidFill>
                    <a:schemeClr val="tx1"/>
                  </a:solidFill>
                  <a:latin typeface="Times New Roman" pitchFamily="18" charset="0"/>
                  <a:cs typeface="Times New Roman" pitchFamily="18" charset="0"/>
                </a:endParaRPr>
              </a:p>
            </p:txBody>
          </p:sp>
          <p:sp>
            <p:nvSpPr>
              <p:cNvPr id="11" name="Rectangle 10"/>
              <p:cNvSpPr/>
              <p:nvPr/>
            </p:nvSpPr>
            <p:spPr>
              <a:xfrm>
                <a:off x="7239000" y="1885950"/>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x= 2</a:t>
                </a:r>
                <a:endParaRPr lang="en-US" sz="2800" dirty="0">
                  <a:solidFill>
                    <a:schemeClr val="tx1"/>
                  </a:solidFill>
                  <a:latin typeface="Times New Roman" pitchFamily="18" charset="0"/>
                  <a:cs typeface="Times New Roman" pitchFamily="18" charset="0"/>
                </a:endParaRPr>
              </a:p>
            </p:txBody>
          </p:sp>
          <p:sp>
            <p:nvSpPr>
              <p:cNvPr id="12" name="Rectangle 11"/>
              <p:cNvSpPr/>
              <p:nvPr/>
            </p:nvSpPr>
            <p:spPr>
              <a:xfrm>
                <a:off x="7010400" y="2781300"/>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p= </a:t>
                </a:r>
                <a:endParaRPr lang="en-US" sz="2800" dirty="0">
                  <a:solidFill>
                    <a:schemeClr val="tx1"/>
                  </a:solidFill>
                  <a:latin typeface="Times New Roman" pitchFamily="18" charset="0"/>
                  <a:cs typeface="Times New Roman" pitchFamily="18" charset="0"/>
                </a:endParaRPr>
              </a:p>
            </p:txBody>
          </p:sp>
          <p:pic>
            <p:nvPicPr>
              <p:cNvPr id="13"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934200" y="3562350"/>
                <a:ext cx="1762125" cy="704850"/>
              </a:xfrm>
              <a:prstGeom prst="rect">
                <a:avLst/>
              </a:prstGeom>
              <a:noFill/>
            </p:spPr>
          </p:pic>
        </p:grpSp>
      </p:grpSp>
      <p:pic>
        <p:nvPicPr>
          <p:cNvPr id="18" name="Picture 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152400" y="4648200"/>
            <a:ext cx="6629400" cy="895350"/>
          </a:xfrm>
          <a:prstGeom prst="rect">
            <a:avLst/>
          </a:prstGeom>
          <a:noFill/>
        </p:spPr>
      </p:pic>
      <p:pic>
        <p:nvPicPr>
          <p:cNvPr id="19" name="Picture 10"/>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152400" y="3124200"/>
            <a:ext cx="5472298" cy="962025"/>
          </a:xfrm>
          <a:prstGeom prst="rect">
            <a:avLst/>
          </a:prstGeom>
          <a:noFill/>
        </p:spPr>
      </p:pic>
      <p:sp>
        <p:nvSpPr>
          <p:cNvPr id="20" name="Rectangle 19"/>
          <p:cNvSpPr/>
          <p:nvPr/>
        </p:nvSpPr>
        <p:spPr>
          <a:xfrm>
            <a:off x="76200" y="23723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
        <p:nvSpPr>
          <p:cNvPr id="22" name="Rectangle 21"/>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0" y="76200"/>
            <a:ext cx="8229600" cy="685800"/>
          </a:xfrm>
        </p:spPr>
        <p:txBody>
          <a:bodyPr>
            <a:normAutofit/>
          </a:bodyPr>
          <a:lstStyle/>
          <a:p>
            <a:pPr eaLnBrk="1" hangingPunct="1"/>
            <a:r>
              <a:rPr lang="en-US" sz="2800" b="1" dirty="0" smtClean="0">
                <a:solidFill>
                  <a:srgbClr val="00B050"/>
                </a:solidFill>
                <a:effectLst/>
                <a:latin typeface="Times New Roman" pitchFamily="18" charset="0"/>
                <a:cs typeface="Times New Roman" pitchFamily="18" charset="0"/>
              </a:rPr>
              <a:t>Example 5-16: </a:t>
            </a:r>
            <a:r>
              <a:rPr lang="en-US" sz="2800" b="0" dirty="0" smtClean="0">
                <a:solidFill>
                  <a:srgbClr val="7030A0"/>
                </a:solidFill>
                <a:effectLst/>
                <a:latin typeface="Times New Roman" pitchFamily="18" charset="0"/>
                <a:cs typeface="Times New Roman" pitchFamily="18" charset="0"/>
              </a:rPr>
              <a:t>Survey on Doctor Visits</a:t>
            </a:r>
          </a:p>
        </p:txBody>
      </p:sp>
      <p:sp>
        <p:nvSpPr>
          <p:cNvPr id="5" name="Rectangle 3"/>
          <p:cNvSpPr>
            <a:spLocks noGrp="1" noChangeArrowheads="1"/>
          </p:cNvSpPr>
          <p:nvPr>
            <p:ph idx="1"/>
          </p:nvPr>
        </p:nvSpPr>
        <p:spPr>
          <a:xfrm>
            <a:off x="0" y="762000"/>
            <a:ext cx="9067800" cy="1981200"/>
          </a:xfrm>
        </p:spPr>
        <p:txBody>
          <a:bodyPr/>
          <a:lstStyle/>
          <a:p>
            <a:pPr marL="0" indent="0">
              <a:buFont typeface="Wingdings" pitchFamily="2" charset="2"/>
              <a:buNone/>
            </a:pPr>
            <a:r>
              <a:rPr lang="en-US" sz="2800" dirty="0" smtClean="0">
                <a:solidFill>
                  <a:srgbClr val="0070C0"/>
                </a:solidFill>
                <a:latin typeface="Times New Roman" pitchFamily="18" charset="0"/>
                <a:cs typeface="Times New Roman" pitchFamily="18" charset="0"/>
              </a:rPr>
              <a:t>A survey found that one out of five Americans say he or she has visited a doctor in any given month. If 10 people are selected at random, find the probability that exactly 3 will have visited a doctor last month.</a:t>
            </a:r>
          </a:p>
        </p:txBody>
      </p:sp>
      <p:graphicFrame>
        <p:nvGraphicFramePr>
          <p:cNvPr id="6" name="Object 2"/>
          <p:cNvGraphicFramePr>
            <a:graphicFrameLocks noGrp="1" noChangeAspect="1"/>
          </p:cNvGraphicFramePr>
          <p:nvPr/>
        </p:nvGraphicFramePr>
        <p:xfrm>
          <a:off x="457200" y="3639312"/>
          <a:ext cx="3568700" cy="856488"/>
        </p:xfrm>
        <a:graphic>
          <a:graphicData uri="http://schemas.openxmlformats.org/presentationml/2006/ole">
            <p:oleObj spid="_x0000_s6146" name="Equation" r:id="rId3" imgW="1854200" imgH="444500" progId="">
              <p:embed/>
            </p:oleObj>
          </a:graphicData>
        </a:graphic>
      </p:graphicFrame>
      <p:graphicFrame>
        <p:nvGraphicFramePr>
          <p:cNvPr id="7" name="Object 4"/>
          <p:cNvGraphicFramePr>
            <a:graphicFrameLocks noChangeAspect="1"/>
          </p:cNvGraphicFramePr>
          <p:nvPr/>
        </p:nvGraphicFramePr>
        <p:xfrm>
          <a:off x="304800" y="4724400"/>
          <a:ext cx="3456972" cy="1066800"/>
        </p:xfrm>
        <a:graphic>
          <a:graphicData uri="http://schemas.openxmlformats.org/presentationml/2006/ole">
            <p:oleObj spid="_x0000_s6147" name="Equation" r:id="rId4" imgW="1524000" imgH="469900" progId="">
              <p:embed/>
            </p:oleObj>
          </a:graphicData>
        </a:graphic>
      </p:graphicFrame>
      <p:graphicFrame>
        <p:nvGraphicFramePr>
          <p:cNvPr id="8" name="Object 5"/>
          <p:cNvGraphicFramePr>
            <a:graphicFrameLocks noChangeAspect="1"/>
          </p:cNvGraphicFramePr>
          <p:nvPr/>
        </p:nvGraphicFramePr>
        <p:xfrm>
          <a:off x="3657600" y="5016500"/>
          <a:ext cx="1193800" cy="508000"/>
        </p:xfrm>
        <a:graphic>
          <a:graphicData uri="http://schemas.openxmlformats.org/presentationml/2006/ole">
            <p:oleObj spid="_x0000_s6148" name="Equation" r:id="rId5" imgW="558558" imgH="241195" progId="">
              <p:embed/>
            </p:oleObj>
          </a:graphicData>
        </a:graphic>
      </p:graphicFrame>
      <p:sp>
        <p:nvSpPr>
          <p:cNvPr id="9" name="Rectangle 8"/>
          <p:cNvSpPr/>
          <p:nvPr/>
        </p:nvSpPr>
        <p:spPr>
          <a:xfrm>
            <a:off x="228600" y="29819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grpSp>
        <p:nvGrpSpPr>
          <p:cNvPr id="20" name="Group 19"/>
          <p:cNvGrpSpPr/>
          <p:nvPr/>
        </p:nvGrpSpPr>
        <p:grpSpPr>
          <a:xfrm>
            <a:off x="5638800" y="2819400"/>
            <a:ext cx="2828925" cy="2609850"/>
            <a:chOff x="5867400" y="2571750"/>
            <a:chExt cx="2828925" cy="2609850"/>
          </a:xfrm>
        </p:grpSpPr>
        <p:grpSp>
          <p:nvGrpSpPr>
            <p:cNvPr id="10" name="Group 9"/>
            <p:cNvGrpSpPr/>
            <p:nvPr/>
          </p:nvGrpSpPr>
          <p:grpSpPr>
            <a:xfrm>
              <a:off x="5867400" y="2571750"/>
              <a:ext cx="1600200" cy="2209800"/>
              <a:chOff x="6781800" y="2362200"/>
              <a:chExt cx="1143000" cy="2209800"/>
            </a:xfrm>
          </p:grpSpPr>
          <p:cxnSp>
            <p:nvCxnSpPr>
              <p:cNvPr id="11" name="Straight Connector 10"/>
              <p:cNvCxnSpPr/>
              <p:nvPr/>
            </p:nvCxnSpPr>
            <p:spPr>
              <a:xfrm rot="5400000" flipH="1" flipV="1">
                <a:off x="6705600" y="2438400"/>
                <a:ext cx="990600" cy="8382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6781800" y="3048000"/>
                <a:ext cx="1143000" cy="3048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6781800" y="3352800"/>
                <a:ext cx="1066800" cy="6096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6553200" y="3581400"/>
                <a:ext cx="1219200" cy="7620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5" name="Rectangle 14"/>
            <p:cNvSpPr/>
            <p:nvPr/>
          </p:nvSpPr>
          <p:spPr>
            <a:xfrm>
              <a:off x="7239000" y="2876550"/>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x= 3</a:t>
              </a:r>
              <a:endParaRPr lang="en-US" sz="2800" dirty="0">
                <a:solidFill>
                  <a:schemeClr val="tx1"/>
                </a:solidFill>
                <a:latin typeface="Times New Roman" pitchFamily="18" charset="0"/>
                <a:cs typeface="Times New Roman" pitchFamily="18" charset="0"/>
              </a:endParaRPr>
            </a:p>
          </p:txBody>
        </p:sp>
        <p:grpSp>
          <p:nvGrpSpPr>
            <p:cNvPr id="16" name="Group 15"/>
            <p:cNvGrpSpPr/>
            <p:nvPr/>
          </p:nvGrpSpPr>
          <p:grpSpPr>
            <a:xfrm>
              <a:off x="7010400" y="3771900"/>
              <a:ext cx="1295400" cy="704850"/>
              <a:chOff x="7239000" y="3657600"/>
              <a:chExt cx="1295400" cy="704850"/>
            </a:xfrm>
          </p:grpSpPr>
          <p:sp>
            <p:nvSpPr>
              <p:cNvPr id="17" name="Rectangle 16"/>
              <p:cNvSpPr/>
              <p:nvPr/>
            </p:nvSpPr>
            <p:spPr>
              <a:xfrm>
                <a:off x="7239000" y="3657600"/>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p= </a:t>
                </a:r>
                <a:endParaRPr lang="en-US" sz="2800" dirty="0">
                  <a:solidFill>
                    <a:schemeClr val="tx1"/>
                  </a:solidFill>
                  <a:latin typeface="Times New Roman" pitchFamily="18" charset="0"/>
                  <a:cs typeface="Times New Roman" pitchFamily="18" charset="0"/>
                </a:endParaRPr>
              </a:p>
            </p:txBody>
          </p:sp>
          <p:pic>
            <p:nvPicPr>
              <p:cNvPr id="18" name="Picture 6"/>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8153400" y="3733800"/>
                <a:ext cx="152400" cy="628650"/>
              </a:xfrm>
              <a:prstGeom prst="rect">
                <a:avLst/>
              </a:prstGeom>
              <a:noFill/>
            </p:spPr>
          </p:pic>
        </p:grpSp>
        <p:pic>
          <p:nvPicPr>
            <p:cNvPr id="19" name="Picture 9"/>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6934200" y="4476750"/>
              <a:ext cx="1762125" cy="704850"/>
            </a:xfrm>
            <a:prstGeom prst="rect">
              <a:avLst/>
            </a:prstGeom>
            <a:noFill/>
          </p:spPr>
        </p:pic>
      </p:grpSp>
      <p:sp>
        <p:nvSpPr>
          <p:cNvPr id="21" name="Rectangle 20"/>
          <p:cNvSpPr/>
          <p:nvPr/>
        </p:nvSpPr>
        <p:spPr>
          <a:xfrm>
            <a:off x="6781800" y="2438400"/>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n = 10</a:t>
            </a:r>
            <a:endParaRPr lang="en-US" sz="2800" dirty="0">
              <a:solidFill>
                <a:schemeClr val="tx1"/>
              </a:solidFill>
              <a:latin typeface="Times New Roman" pitchFamily="18" charset="0"/>
              <a:cs typeface="Times New Roman" pitchFamily="18" charset="0"/>
            </a:endParaRPr>
          </a:p>
        </p:txBody>
      </p:sp>
      <p:sp>
        <p:nvSpPr>
          <p:cNvPr id="23" name="Rectangle 22"/>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6">
                                            <p:subSp spid="_x0000_s6146"/>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7">
                                            <p:subSp spid="_x0000_s6147"/>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8">
                                            <p:subSp spid="_x0000_s6148"/>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0" y="76200"/>
            <a:ext cx="8229600" cy="381000"/>
          </a:xfrm>
        </p:spPr>
        <p:txBody>
          <a:bodyPr>
            <a:normAutofit fontScale="90000"/>
          </a:bodyPr>
          <a:lstStyle/>
          <a:p>
            <a:pPr eaLnBrk="1" hangingPunct="1"/>
            <a:r>
              <a:rPr lang="en-US" sz="2800" b="1" dirty="0" smtClean="0">
                <a:solidFill>
                  <a:srgbClr val="00B050"/>
                </a:solidFill>
                <a:effectLst/>
                <a:latin typeface="Times New Roman" pitchFamily="18" charset="0"/>
                <a:cs typeface="Times New Roman" pitchFamily="18" charset="0"/>
              </a:rPr>
              <a:t>Example 5-17: </a:t>
            </a:r>
            <a:r>
              <a:rPr lang="en-US" sz="2800" dirty="0" smtClean="0">
                <a:solidFill>
                  <a:srgbClr val="7030A0"/>
                </a:solidFill>
                <a:effectLst/>
                <a:latin typeface="Times New Roman" pitchFamily="18" charset="0"/>
                <a:cs typeface="Times New Roman" pitchFamily="18" charset="0"/>
              </a:rPr>
              <a:t>Survey on Employment</a:t>
            </a:r>
          </a:p>
        </p:txBody>
      </p:sp>
      <p:sp>
        <p:nvSpPr>
          <p:cNvPr id="5" name="Rectangle 3"/>
          <p:cNvSpPr>
            <a:spLocks noGrp="1" noChangeArrowheads="1"/>
          </p:cNvSpPr>
          <p:nvPr>
            <p:ph idx="1"/>
          </p:nvPr>
        </p:nvSpPr>
        <p:spPr>
          <a:xfrm>
            <a:off x="0" y="381000"/>
            <a:ext cx="9144000" cy="1752600"/>
          </a:xfrm>
        </p:spPr>
        <p:txBody>
          <a:bodyPr>
            <a:noAutofit/>
          </a:bodyPr>
          <a:lstStyle/>
          <a:p>
            <a:pPr marL="0" indent="0">
              <a:buFont typeface="Wingdings" pitchFamily="2" charset="2"/>
              <a:buNone/>
            </a:pPr>
            <a:r>
              <a:rPr lang="en-US" sz="2400" dirty="0" smtClean="0">
                <a:solidFill>
                  <a:srgbClr val="0070C0"/>
                </a:solidFill>
                <a:latin typeface="Times New Roman" pitchFamily="18" charset="0"/>
                <a:cs typeface="Times New Roman" pitchFamily="18" charset="0"/>
              </a:rPr>
              <a:t>A survey from Teenage Research Unlimited (Northbrook, Illinois) found that 30% of teenage consumers receive their spending money from part-time jobs. If 5 teenagers are selected at random, find the probability that </a:t>
            </a:r>
            <a:r>
              <a:rPr lang="en-US" sz="2400" b="1" u="sng" dirty="0" smtClean="0">
                <a:solidFill>
                  <a:srgbClr val="FF0000"/>
                </a:solidFill>
                <a:latin typeface="Times New Roman" pitchFamily="18" charset="0"/>
                <a:cs typeface="Times New Roman" pitchFamily="18" charset="0"/>
              </a:rPr>
              <a:t>at least </a:t>
            </a:r>
            <a:r>
              <a:rPr lang="en-US" sz="2400" dirty="0" smtClean="0">
                <a:solidFill>
                  <a:srgbClr val="0070C0"/>
                </a:solidFill>
                <a:latin typeface="Times New Roman" pitchFamily="18" charset="0"/>
                <a:cs typeface="Times New Roman" pitchFamily="18" charset="0"/>
              </a:rPr>
              <a:t>3 of them will have part-time jobs.</a:t>
            </a:r>
          </a:p>
        </p:txBody>
      </p:sp>
      <p:grpSp>
        <p:nvGrpSpPr>
          <p:cNvPr id="6" name="Group 5"/>
          <p:cNvGrpSpPr/>
          <p:nvPr/>
        </p:nvGrpSpPr>
        <p:grpSpPr>
          <a:xfrm>
            <a:off x="152400" y="2286000"/>
            <a:ext cx="4800600" cy="762000"/>
            <a:chOff x="1981200" y="3352800"/>
            <a:chExt cx="4876800" cy="838200"/>
          </a:xfrm>
        </p:grpSpPr>
        <p:graphicFrame>
          <p:nvGraphicFramePr>
            <p:cNvPr id="7" name="Object 2"/>
            <p:cNvGraphicFramePr>
              <a:graphicFrameLocks noChangeAspect="1"/>
            </p:cNvGraphicFramePr>
            <p:nvPr/>
          </p:nvGraphicFramePr>
          <p:xfrm>
            <a:off x="1981200" y="3352800"/>
            <a:ext cx="3822700" cy="838200"/>
          </p:xfrm>
          <a:graphic>
            <a:graphicData uri="http://schemas.openxmlformats.org/presentationml/2006/ole">
              <p:oleObj spid="_x0000_s7170" name="Equation" r:id="rId3" imgW="1790700" imgH="393700" progId="">
                <p:embed/>
              </p:oleObj>
            </a:graphicData>
          </a:graphic>
        </p:graphicFrame>
        <p:graphicFrame>
          <p:nvGraphicFramePr>
            <p:cNvPr id="8" name="Object 4"/>
            <p:cNvGraphicFramePr>
              <a:graphicFrameLocks noChangeAspect="1"/>
            </p:cNvGraphicFramePr>
            <p:nvPr/>
          </p:nvGraphicFramePr>
          <p:xfrm>
            <a:off x="5778500" y="3657600"/>
            <a:ext cx="1079500" cy="381000"/>
          </p:xfrm>
          <a:graphic>
            <a:graphicData uri="http://schemas.openxmlformats.org/presentationml/2006/ole">
              <p:oleObj spid="_x0000_s7171" name="Equation" r:id="rId4" imgW="507780" imgH="177723" progId="">
                <p:embed/>
              </p:oleObj>
            </a:graphicData>
          </a:graphic>
        </p:graphicFrame>
      </p:grpSp>
      <p:grpSp>
        <p:nvGrpSpPr>
          <p:cNvPr id="9" name="Group 8"/>
          <p:cNvGrpSpPr/>
          <p:nvPr/>
        </p:nvGrpSpPr>
        <p:grpSpPr>
          <a:xfrm>
            <a:off x="76200" y="2971800"/>
            <a:ext cx="4800600" cy="685800"/>
            <a:chOff x="2019300" y="4495800"/>
            <a:chExt cx="4965700" cy="838200"/>
          </a:xfrm>
        </p:grpSpPr>
        <p:graphicFrame>
          <p:nvGraphicFramePr>
            <p:cNvPr id="10" name="Object 5"/>
            <p:cNvGraphicFramePr>
              <a:graphicFrameLocks noChangeAspect="1"/>
            </p:cNvGraphicFramePr>
            <p:nvPr/>
          </p:nvGraphicFramePr>
          <p:xfrm>
            <a:off x="2019300" y="4495800"/>
            <a:ext cx="3771900" cy="838200"/>
          </p:xfrm>
          <a:graphic>
            <a:graphicData uri="http://schemas.openxmlformats.org/presentationml/2006/ole">
              <p:oleObj spid="_x0000_s7172" name="Equation" r:id="rId5" imgW="1765300" imgH="393700" progId="">
                <p:embed/>
              </p:oleObj>
            </a:graphicData>
          </a:graphic>
        </p:graphicFrame>
        <p:graphicFrame>
          <p:nvGraphicFramePr>
            <p:cNvPr id="11" name="Object 6"/>
            <p:cNvGraphicFramePr>
              <a:graphicFrameLocks noChangeAspect="1"/>
            </p:cNvGraphicFramePr>
            <p:nvPr/>
          </p:nvGraphicFramePr>
          <p:xfrm>
            <a:off x="5905500" y="4724400"/>
            <a:ext cx="1079500" cy="381000"/>
          </p:xfrm>
          <a:graphic>
            <a:graphicData uri="http://schemas.openxmlformats.org/presentationml/2006/ole">
              <p:oleObj spid="_x0000_s7173" name="Equation" r:id="rId6" imgW="507780" imgH="177723" progId="">
                <p:embed/>
              </p:oleObj>
            </a:graphicData>
          </a:graphic>
        </p:graphicFrame>
      </p:grpSp>
      <p:grpSp>
        <p:nvGrpSpPr>
          <p:cNvPr id="12" name="Group 11"/>
          <p:cNvGrpSpPr/>
          <p:nvPr/>
        </p:nvGrpSpPr>
        <p:grpSpPr>
          <a:xfrm>
            <a:off x="0" y="3657600"/>
            <a:ext cx="4953000" cy="762000"/>
            <a:chOff x="1905000" y="5562600"/>
            <a:chExt cx="4965700" cy="838200"/>
          </a:xfrm>
        </p:grpSpPr>
        <p:graphicFrame>
          <p:nvGraphicFramePr>
            <p:cNvPr id="13" name="Object 7"/>
            <p:cNvGraphicFramePr>
              <a:graphicFrameLocks noChangeAspect="1"/>
            </p:cNvGraphicFramePr>
            <p:nvPr/>
          </p:nvGraphicFramePr>
          <p:xfrm>
            <a:off x="1905000" y="5562600"/>
            <a:ext cx="3822700" cy="838200"/>
          </p:xfrm>
          <a:graphic>
            <a:graphicData uri="http://schemas.openxmlformats.org/presentationml/2006/ole">
              <p:oleObj spid="_x0000_s7174" name="Equation" r:id="rId7" imgW="1790700" imgH="393700" progId="">
                <p:embed/>
              </p:oleObj>
            </a:graphicData>
          </a:graphic>
        </p:graphicFrame>
        <p:graphicFrame>
          <p:nvGraphicFramePr>
            <p:cNvPr id="14" name="Object 8"/>
            <p:cNvGraphicFramePr>
              <a:graphicFrameLocks noChangeAspect="1"/>
            </p:cNvGraphicFramePr>
            <p:nvPr/>
          </p:nvGraphicFramePr>
          <p:xfrm>
            <a:off x="5791200" y="5791200"/>
            <a:ext cx="1079500" cy="381000"/>
          </p:xfrm>
          <a:graphic>
            <a:graphicData uri="http://schemas.openxmlformats.org/presentationml/2006/ole">
              <p:oleObj spid="_x0000_s7175" name="Equation" r:id="rId8" imgW="507780" imgH="177723" progId="">
                <p:embed/>
              </p:oleObj>
            </a:graphicData>
          </a:graphic>
        </p:graphicFrame>
      </p:grpSp>
      <p:sp>
        <p:nvSpPr>
          <p:cNvPr id="15" name="Rectangle 14"/>
          <p:cNvSpPr/>
          <p:nvPr/>
        </p:nvSpPr>
        <p:spPr>
          <a:xfrm>
            <a:off x="152400" y="190500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grpSp>
        <p:nvGrpSpPr>
          <p:cNvPr id="16" name="Group 15"/>
          <p:cNvGrpSpPr/>
          <p:nvPr/>
        </p:nvGrpSpPr>
        <p:grpSpPr>
          <a:xfrm>
            <a:off x="5638800" y="1352551"/>
            <a:ext cx="3429000" cy="3067049"/>
            <a:chOff x="5715000" y="2647950"/>
            <a:chExt cx="3505200" cy="3305175"/>
          </a:xfrm>
        </p:grpSpPr>
        <p:grpSp>
          <p:nvGrpSpPr>
            <p:cNvPr id="17" name="Group 23"/>
            <p:cNvGrpSpPr/>
            <p:nvPr/>
          </p:nvGrpSpPr>
          <p:grpSpPr>
            <a:xfrm>
              <a:off x="5715000" y="2647950"/>
              <a:ext cx="3124200" cy="2914650"/>
              <a:chOff x="5867400" y="1981200"/>
              <a:chExt cx="3124200" cy="2590800"/>
            </a:xfrm>
          </p:grpSpPr>
          <p:grpSp>
            <p:nvGrpSpPr>
              <p:cNvPr id="19" name="Group 11"/>
              <p:cNvGrpSpPr/>
              <p:nvPr/>
            </p:nvGrpSpPr>
            <p:grpSpPr>
              <a:xfrm>
                <a:off x="5867400" y="2362200"/>
                <a:ext cx="1600200" cy="2209800"/>
                <a:chOff x="6781800" y="2362200"/>
                <a:chExt cx="1143000" cy="2209800"/>
              </a:xfrm>
            </p:grpSpPr>
            <p:cxnSp>
              <p:nvCxnSpPr>
                <p:cNvPr id="23" name="Straight Connector 22"/>
                <p:cNvCxnSpPr/>
                <p:nvPr/>
              </p:nvCxnSpPr>
              <p:spPr>
                <a:xfrm rot="5400000" flipH="1" flipV="1">
                  <a:off x="6705600" y="2438400"/>
                  <a:ext cx="990600" cy="8382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14"/>
                <p:cNvCxnSpPr/>
                <p:nvPr/>
              </p:nvCxnSpPr>
              <p:spPr>
                <a:xfrm flipV="1">
                  <a:off x="6781800" y="3048000"/>
                  <a:ext cx="1143000" cy="3048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6781800" y="3352800"/>
                  <a:ext cx="1066800" cy="6096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16"/>
                <p:cNvCxnSpPr/>
                <p:nvPr/>
              </p:nvCxnSpPr>
              <p:spPr>
                <a:xfrm rot="16200000" flipH="1">
                  <a:off x="6553200" y="3581400"/>
                  <a:ext cx="1219200" cy="7620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0" name="Rectangle 19"/>
              <p:cNvSpPr/>
              <p:nvPr/>
            </p:nvSpPr>
            <p:spPr>
              <a:xfrm>
                <a:off x="6934200" y="1981200"/>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n = 5</a:t>
                </a:r>
                <a:endParaRPr lang="en-US" sz="2800" dirty="0">
                  <a:solidFill>
                    <a:schemeClr val="tx1"/>
                  </a:solidFill>
                  <a:latin typeface="Times New Roman" pitchFamily="18" charset="0"/>
                  <a:cs typeface="Times New Roman" pitchFamily="18" charset="0"/>
                </a:endParaRPr>
              </a:p>
            </p:txBody>
          </p:sp>
          <p:sp>
            <p:nvSpPr>
              <p:cNvPr id="21" name="Rectangle 20"/>
              <p:cNvSpPr/>
              <p:nvPr/>
            </p:nvSpPr>
            <p:spPr>
              <a:xfrm>
                <a:off x="7391400" y="2667000"/>
                <a:ext cx="16002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x= 3,4,5</a:t>
                </a:r>
                <a:endParaRPr lang="en-US" sz="2800" dirty="0">
                  <a:solidFill>
                    <a:schemeClr val="tx1"/>
                  </a:solidFill>
                  <a:latin typeface="Times New Roman" pitchFamily="18" charset="0"/>
                  <a:cs typeface="Times New Roman" pitchFamily="18" charset="0"/>
                </a:endParaRPr>
              </a:p>
            </p:txBody>
          </p:sp>
          <p:sp>
            <p:nvSpPr>
              <p:cNvPr id="22" name="Rectangle 21"/>
              <p:cNvSpPr/>
              <p:nvPr/>
            </p:nvSpPr>
            <p:spPr>
              <a:xfrm>
                <a:off x="7315200" y="3615267"/>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p=0.30 </a:t>
                </a:r>
                <a:endParaRPr lang="en-US" sz="2800" dirty="0">
                  <a:solidFill>
                    <a:schemeClr val="tx1"/>
                  </a:solidFill>
                  <a:latin typeface="Times New Roman" pitchFamily="18" charset="0"/>
                  <a:cs typeface="Times New Roman" pitchFamily="18" charset="0"/>
                </a:endParaRPr>
              </a:p>
            </p:txBody>
          </p:sp>
        </p:grpSp>
        <p:sp>
          <p:nvSpPr>
            <p:cNvPr id="18" name="Rectangle 17"/>
            <p:cNvSpPr/>
            <p:nvPr/>
          </p:nvSpPr>
          <p:spPr>
            <a:xfrm>
              <a:off x="6705600" y="5181600"/>
              <a:ext cx="2514600" cy="7715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smtClean="0">
                  <a:solidFill>
                    <a:schemeClr val="tx1"/>
                  </a:solidFill>
                  <a:latin typeface="Times New Roman" pitchFamily="18" charset="0"/>
                  <a:cs typeface="Times New Roman" pitchFamily="18" charset="0"/>
                </a:rPr>
                <a:t>q=1-0.30 =0.70</a:t>
              </a:r>
              <a:endParaRPr lang="en-US" sz="2800" dirty="0">
                <a:solidFill>
                  <a:schemeClr val="tx1"/>
                </a:solidFill>
                <a:latin typeface="Times New Roman" pitchFamily="18" charset="0"/>
                <a:cs typeface="Times New Roman" pitchFamily="18" charset="0"/>
              </a:endParaRPr>
            </a:p>
          </p:txBody>
        </p:sp>
      </p:grpSp>
      <p:graphicFrame>
        <p:nvGraphicFramePr>
          <p:cNvPr id="7176" name="Object 8"/>
          <p:cNvGraphicFramePr>
            <a:graphicFrameLocks noGrp="1" noChangeAspect="1"/>
          </p:cNvGraphicFramePr>
          <p:nvPr/>
        </p:nvGraphicFramePr>
        <p:xfrm>
          <a:off x="381000" y="4571999"/>
          <a:ext cx="4800600" cy="1828801"/>
        </p:xfrm>
        <a:graphic>
          <a:graphicData uri="http://schemas.openxmlformats.org/presentationml/2006/ole">
            <p:oleObj spid="_x0000_s7176" name="Equation" r:id="rId9" imgW="1193800" imgH="965200" progId="">
              <p:embed/>
            </p:oleObj>
          </a:graphicData>
        </a:graphic>
      </p:graphicFrame>
      <p:sp>
        <p:nvSpPr>
          <p:cNvPr id="28" name="Rectangle 27"/>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247471"/>
            <a:ext cx="8153400" cy="10668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Rectangle 4"/>
          <p:cNvSpPr/>
          <p:nvPr/>
        </p:nvSpPr>
        <p:spPr>
          <a:xfrm>
            <a:off x="304800" y="247471"/>
            <a:ext cx="8382000" cy="1200329"/>
          </a:xfrm>
          <a:prstGeom prst="rect">
            <a:avLst/>
          </a:prstGeom>
        </p:spPr>
        <p:txBody>
          <a:bodyPr wrap="square">
            <a:spAutoFit/>
          </a:bodyPr>
          <a:lstStyle/>
          <a:p>
            <a:pPr algn="ctr"/>
            <a:r>
              <a:rPr lang="en-US" sz="3600" b="1" dirty="0" smtClean="0">
                <a:solidFill>
                  <a:srgbClr val="0070C0"/>
                </a:solidFill>
                <a:latin typeface="Times New Roman" pitchFamily="18" charset="0"/>
                <a:ea typeface="Tahoma" pitchFamily="34" charset="0"/>
                <a:cs typeface="Times New Roman" pitchFamily="18" charset="0"/>
              </a:rPr>
              <a:t>Mean, Variance and Standard deviation for the binomial </a:t>
            </a:r>
            <a:endParaRPr lang="en-US" sz="3600" dirty="0">
              <a:solidFill>
                <a:srgbClr val="0070C0"/>
              </a:solidFill>
            </a:endParaRPr>
          </a:p>
        </p:txBody>
      </p:sp>
      <p:sp>
        <p:nvSpPr>
          <p:cNvPr id="6" name="عنوان 1"/>
          <p:cNvSpPr>
            <a:spLocks noGrp="1"/>
          </p:cNvSpPr>
          <p:nvPr>
            <p:ph type="title"/>
          </p:nvPr>
        </p:nvSpPr>
        <p:spPr>
          <a:xfrm>
            <a:off x="152400" y="1464515"/>
            <a:ext cx="8382000" cy="1202485"/>
          </a:xfrm>
        </p:spPr>
        <p:txBody>
          <a:bodyPr>
            <a:noAutofit/>
          </a:bodyPr>
          <a:lstStyle/>
          <a:p>
            <a:pPr algn="just"/>
            <a:r>
              <a:rPr lang="en-US" sz="2800" b="1" dirty="0" smtClean="0">
                <a:solidFill>
                  <a:srgbClr val="00B050"/>
                </a:solidFill>
                <a:effectLst/>
                <a:latin typeface="Times New Roman" pitchFamily="18" charset="0"/>
                <a:cs typeface="Times New Roman" pitchFamily="18" charset="0"/>
              </a:rPr>
              <a:t>The mean , variance and SD of a variable that the binomial distribution can be found by using the following formulas:</a:t>
            </a:r>
            <a:endParaRPr lang="en-US" sz="2800" b="1" dirty="0">
              <a:solidFill>
                <a:srgbClr val="00B050"/>
              </a:solidFill>
              <a:effectLst/>
              <a:latin typeface="Times New Roman" pitchFamily="18" charset="0"/>
              <a:cs typeface="Times New Roman" pitchFamily="18" charset="0"/>
            </a:endParaRPr>
          </a:p>
        </p:txBody>
      </p:sp>
      <p:graphicFrame>
        <p:nvGraphicFramePr>
          <p:cNvPr id="7" name="Object 2"/>
          <p:cNvGraphicFramePr>
            <a:graphicFrameLocks noChangeAspect="1"/>
          </p:cNvGraphicFramePr>
          <p:nvPr/>
        </p:nvGraphicFramePr>
        <p:xfrm>
          <a:off x="2819400" y="2781300"/>
          <a:ext cx="3179763" cy="647700"/>
        </p:xfrm>
        <a:graphic>
          <a:graphicData uri="http://schemas.openxmlformats.org/presentationml/2006/ole">
            <p:oleObj spid="_x0000_s8194" r:id="rId3" imgW="914400" imgH="203040" progId="">
              <p:embed/>
            </p:oleObj>
          </a:graphicData>
        </a:graphic>
      </p:graphicFrame>
      <p:graphicFrame>
        <p:nvGraphicFramePr>
          <p:cNvPr id="8" name="Object 3"/>
          <p:cNvGraphicFramePr>
            <a:graphicFrameLocks noChangeAspect="1"/>
          </p:cNvGraphicFramePr>
          <p:nvPr/>
        </p:nvGraphicFramePr>
        <p:xfrm>
          <a:off x="2217737" y="4035425"/>
          <a:ext cx="4335463" cy="765175"/>
        </p:xfrm>
        <a:graphic>
          <a:graphicData uri="http://schemas.openxmlformats.org/presentationml/2006/ole">
            <p:oleObj spid="_x0000_s8195" r:id="rId4" imgW="1295280" imgH="228600" progId="">
              <p:embed/>
            </p:oleObj>
          </a:graphicData>
        </a:graphic>
      </p:graphicFrame>
      <p:graphicFrame>
        <p:nvGraphicFramePr>
          <p:cNvPr id="9" name="Object 7"/>
          <p:cNvGraphicFramePr>
            <a:graphicFrameLocks noChangeAspect="1"/>
          </p:cNvGraphicFramePr>
          <p:nvPr/>
        </p:nvGraphicFramePr>
        <p:xfrm>
          <a:off x="1295400" y="5334000"/>
          <a:ext cx="6418263" cy="850900"/>
        </p:xfrm>
        <a:graphic>
          <a:graphicData uri="http://schemas.openxmlformats.org/presentationml/2006/ole">
            <p:oleObj spid="_x0000_s8196" r:id="rId5" imgW="1917360" imgH="253800" progId="">
              <p:embed/>
            </p:oleObj>
          </a:graphicData>
        </a:graphic>
      </p:graphicFrame>
      <p:sp>
        <p:nvSpPr>
          <p:cNvPr id="11" name="Rectangle 10"/>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additive="repl">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additive="repl">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additive="repl">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type="title"/>
          </p:nvPr>
        </p:nvSpPr>
        <p:spPr>
          <a:xfrm>
            <a:off x="-31045" y="76200"/>
            <a:ext cx="6965245" cy="457200"/>
          </a:xfrm>
        </p:spPr>
        <p:txBody>
          <a:bodyPr>
            <a:normAutofit fontScale="90000"/>
          </a:bodyPr>
          <a:lstStyle/>
          <a:p>
            <a:pPr algn="l"/>
            <a:r>
              <a:rPr lang="en-US" sz="2800" b="1" dirty="0" smtClean="0">
                <a:solidFill>
                  <a:srgbClr val="00B050"/>
                </a:solidFill>
                <a:effectLst/>
                <a:latin typeface="Times New Roman" pitchFamily="18" charset="0"/>
                <a:cs typeface="Times New Roman" pitchFamily="18" charset="0"/>
              </a:rPr>
              <a:t>Example 5-21: </a:t>
            </a:r>
            <a:r>
              <a:rPr lang="en-US" sz="2800" b="0" dirty="0" smtClean="0">
                <a:solidFill>
                  <a:srgbClr val="7030A0"/>
                </a:solidFill>
                <a:effectLst/>
                <a:latin typeface="Times New Roman" pitchFamily="18" charset="0"/>
                <a:cs typeface="Times New Roman" pitchFamily="18" charset="0"/>
              </a:rPr>
              <a:t>Tossing A Coin </a:t>
            </a:r>
            <a:endParaRPr lang="en-US" sz="2800" b="0" dirty="0">
              <a:solidFill>
                <a:srgbClr val="7030A0"/>
              </a:solidFill>
              <a:effectLst/>
              <a:latin typeface="Times New Roman" pitchFamily="18" charset="0"/>
              <a:cs typeface="Times New Roman" pitchFamily="18" charset="0"/>
            </a:endParaRPr>
          </a:p>
        </p:txBody>
      </p:sp>
      <p:sp>
        <p:nvSpPr>
          <p:cNvPr id="5" name="عنصر نائب للمحتوى 2"/>
          <p:cNvSpPr>
            <a:spLocks noGrp="1"/>
          </p:cNvSpPr>
          <p:nvPr>
            <p:ph idx="1"/>
          </p:nvPr>
        </p:nvSpPr>
        <p:spPr>
          <a:xfrm>
            <a:off x="76200" y="685800"/>
            <a:ext cx="9067800" cy="1066800"/>
          </a:xfrm>
        </p:spPr>
        <p:txBody>
          <a:bodyPr>
            <a:normAutofit/>
          </a:bodyPr>
          <a:lstStyle/>
          <a:p>
            <a:pPr marL="0" indent="0">
              <a:buNone/>
            </a:pPr>
            <a:r>
              <a:rPr lang="en-US" sz="2800" dirty="0" smtClean="0">
                <a:solidFill>
                  <a:srgbClr val="0070C0"/>
                </a:solidFill>
                <a:latin typeface="Times New Roman" pitchFamily="18" charset="0"/>
                <a:cs typeface="Times New Roman" pitchFamily="18" charset="0"/>
              </a:rPr>
              <a:t>A coin is tossed 4 times. Find the mean, variance and standard deviation of number of heads that will be obtained.</a:t>
            </a:r>
          </a:p>
          <a:p>
            <a:pPr marL="0" indent="0">
              <a:buNone/>
            </a:pPr>
            <a:endParaRPr lang="en-US" sz="2800" dirty="0">
              <a:solidFill>
                <a:srgbClr val="0070C0"/>
              </a:solidFill>
              <a:latin typeface="Times New Roman" pitchFamily="18" charset="0"/>
              <a:cs typeface="Times New Roman" pitchFamily="18" charset="0"/>
            </a:endParaRPr>
          </a:p>
        </p:txBody>
      </p:sp>
      <p:sp>
        <p:nvSpPr>
          <p:cNvPr id="6" name="Rectangle 5"/>
          <p:cNvSpPr/>
          <p:nvPr/>
        </p:nvSpPr>
        <p:spPr>
          <a:xfrm>
            <a:off x="78744" y="16865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grpSp>
        <p:nvGrpSpPr>
          <p:cNvPr id="7" name="Group 6"/>
          <p:cNvGrpSpPr/>
          <p:nvPr/>
        </p:nvGrpSpPr>
        <p:grpSpPr>
          <a:xfrm>
            <a:off x="5638800" y="1981200"/>
            <a:ext cx="3124200" cy="2381250"/>
            <a:chOff x="6086475" y="819150"/>
            <a:chExt cx="3124200" cy="2381250"/>
          </a:xfrm>
        </p:grpSpPr>
        <p:pic>
          <p:nvPicPr>
            <p:cNvPr id="8"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8305800" y="1600200"/>
              <a:ext cx="152400" cy="676275"/>
            </a:xfrm>
            <a:prstGeom prst="rect">
              <a:avLst/>
            </a:prstGeom>
            <a:noFill/>
          </p:spPr>
        </p:pic>
        <p:grpSp>
          <p:nvGrpSpPr>
            <p:cNvPr id="9" name="Group 29"/>
            <p:cNvGrpSpPr/>
            <p:nvPr/>
          </p:nvGrpSpPr>
          <p:grpSpPr>
            <a:xfrm>
              <a:off x="6086475" y="819150"/>
              <a:ext cx="3124200" cy="2381250"/>
              <a:chOff x="5867400" y="1200150"/>
              <a:chExt cx="3124200" cy="2381250"/>
            </a:xfrm>
          </p:grpSpPr>
          <p:grpSp>
            <p:nvGrpSpPr>
              <p:cNvPr id="10" name="Group 2"/>
              <p:cNvGrpSpPr/>
              <p:nvPr/>
            </p:nvGrpSpPr>
            <p:grpSpPr>
              <a:xfrm>
                <a:off x="5867400" y="1581150"/>
                <a:ext cx="1600200" cy="1619250"/>
                <a:chOff x="6781800" y="2362200"/>
                <a:chExt cx="1143000" cy="1619250"/>
              </a:xfrm>
            </p:grpSpPr>
            <p:cxnSp>
              <p:nvCxnSpPr>
                <p:cNvPr id="14" name="Straight Connector 4"/>
                <p:cNvCxnSpPr/>
                <p:nvPr/>
              </p:nvCxnSpPr>
              <p:spPr>
                <a:xfrm rot="5400000" flipH="1" flipV="1">
                  <a:off x="6705600" y="2438400"/>
                  <a:ext cx="990600" cy="8382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6781800" y="3219450"/>
                  <a:ext cx="1143000" cy="13335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6781800" y="3352800"/>
                  <a:ext cx="925286" cy="62865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1" name="Rectangle 10"/>
              <p:cNvSpPr/>
              <p:nvPr/>
            </p:nvSpPr>
            <p:spPr>
              <a:xfrm>
                <a:off x="6934200" y="1200150"/>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n = 4</a:t>
                </a:r>
                <a:endParaRPr lang="en-US" sz="2800" dirty="0">
                  <a:solidFill>
                    <a:schemeClr val="tx1"/>
                  </a:solidFill>
                  <a:latin typeface="Times New Roman" pitchFamily="18" charset="0"/>
                  <a:cs typeface="Times New Roman" pitchFamily="18" charset="0"/>
                </a:endParaRPr>
              </a:p>
            </p:txBody>
          </p:sp>
          <p:sp>
            <p:nvSpPr>
              <p:cNvPr id="12" name="Rectangle 11"/>
              <p:cNvSpPr/>
              <p:nvPr/>
            </p:nvSpPr>
            <p:spPr>
              <a:xfrm>
                <a:off x="7162800" y="1981200"/>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p= </a:t>
                </a:r>
                <a:endParaRPr lang="en-US" sz="2800" dirty="0">
                  <a:solidFill>
                    <a:schemeClr val="tx1"/>
                  </a:solidFill>
                  <a:latin typeface="Times New Roman" pitchFamily="18" charset="0"/>
                  <a:cs typeface="Times New Roman" pitchFamily="18" charset="0"/>
                </a:endParaRPr>
              </a:p>
            </p:txBody>
          </p:sp>
          <p:pic>
            <p:nvPicPr>
              <p:cNvPr id="13"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7229475" y="2876550"/>
                <a:ext cx="1762125" cy="704850"/>
              </a:xfrm>
              <a:prstGeom prst="rect">
                <a:avLst/>
              </a:prstGeom>
              <a:noFill/>
            </p:spPr>
          </p:pic>
        </p:grpSp>
      </p:grpSp>
      <p:pic>
        <p:nvPicPr>
          <p:cNvPr id="17" name="Picture 1"/>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457200" y="2209800"/>
            <a:ext cx="3350654" cy="1008036"/>
          </a:xfrm>
          <a:prstGeom prst="rect">
            <a:avLst/>
          </a:prstGeom>
          <a:noFill/>
        </p:spPr>
      </p:pic>
      <p:pic>
        <p:nvPicPr>
          <p:cNvPr id="18" name="Picture 4"/>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321838" y="3581400"/>
            <a:ext cx="4631162" cy="1057275"/>
          </a:xfrm>
          <a:prstGeom prst="rect">
            <a:avLst/>
          </a:prstGeom>
          <a:noFill/>
        </p:spPr>
      </p:pic>
      <p:pic>
        <p:nvPicPr>
          <p:cNvPr id="19" name="Picture 7"/>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228600" y="5181600"/>
            <a:ext cx="5867400" cy="838200"/>
          </a:xfrm>
          <a:prstGeom prst="rect">
            <a:avLst/>
          </a:prstGeom>
          <a:noFill/>
        </p:spPr>
      </p:pic>
      <p:sp>
        <p:nvSpPr>
          <p:cNvPr id="21" name="Rectangle 20"/>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type="title"/>
          </p:nvPr>
        </p:nvSpPr>
        <p:spPr>
          <a:xfrm>
            <a:off x="45155" y="152400"/>
            <a:ext cx="6965245" cy="533400"/>
          </a:xfrm>
        </p:spPr>
        <p:txBody>
          <a:bodyPr>
            <a:normAutofit fontScale="90000"/>
          </a:bodyPr>
          <a:lstStyle/>
          <a:p>
            <a:pPr algn="l"/>
            <a:r>
              <a:rPr lang="en-US" sz="3200" b="1" dirty="0" smtClean="0">
                <a:solidFill>
                  <a:srgbClr val="00B050"/>
                </a:solidFill>
                <a:effectLst/>
                <a:latin typeface="Times New Roman" pitchFamily="18" charset="0"/>
                <a:cs typeface="Times New Roman" pitchFamily="18" charset="0"/>
              </a:rPr>
              <a:t>Example 5-22: </a:t>
            </a:r>
            <a:r>
              <a:rPr lang="en-US" sz="2800" b="0" dirty="0" smtClean="0">
                <a:solidFill>
                  <a:srgbClr val="7030A0"/>
                </a:solidFill>
                <a:effectLst/>
                <a:latin typeface="Times New Roman" pitchFamily="18" charset="0"/>
                <a:cs typeface="Times New Roman" pitchFamily="18" charset="0"/>
              </a:rPr>
              <a:t>Rolling a die </a:t>
            </a:r>
            <a:endParaRPr lang="en-US" sz="2800" b="0" dirty="0">
              <a:solidFill>
                <a:srgbClr val="7030A0"/>
              </a:solidFill>
              <a:effectLst/>
              <a:latin typeface="Times New Roman" pitchFamily="18" charset="0"/>
              <a:cs typeface="Times New Roman" pitchFamily="18" charset="0"/>
            </a:endParaRPr>
          </a:p>
        </p:txBody>
      </p:sp>
      <p:sp>
        <p:nvSpPr>
          <p:cNvPr id="5" name="عنصر نائب للمحتوى 2"/>
          <p:cNvSpPr>
            <a:spLocks noGrp="1"/>
          </p:cNvSpPr>
          <p:nvPr>
            <p:ph idx="1"/>
          </p:nvPr>
        </p:nvSpPr>
        <p:spPr>
          <a:xfrm>
            <a:off x="76200" y="762000"/>
            <a:ext cx="8839200" cy="1828800"/>
          </a:xfrm>
        </p:spPr>
        <p:txBody>
          <a:bodyPr>
            <a:normAutofit/>
          </a:bodyPr>
          <a:lstStyle/>
          <a:p>
            <a:pPr marL="0" indent="0">
              <a:buNone/>
            </a:pPr>
            <a:r>
              <a:rPr lang="en-US" sz="2800" dirty="0" smtClean="0">
                <a:solidFill>
                  <a:srgbClr val="0070C0"/>
                </a:solidFill>
                <a:latin typeface="Times New Roman" pitchFamily="18" charset="0"/>
                <a:cs typeface="Times New Roman" pitchFamily="18" charset="0"/>
              </a:rPr>
              <a:t>A die is rolled 360 times , find the mean , variance and slandered deviation of the number of 4s that will be rolled .</a:t>
            </a:r>
            <a:endParaRPr lang="en-US" sz="2800" dirty="0">
              <a:solidFill>
                <a:srgbClr val="0070C0"/>
              </a:solidFill>
              <a:latin typeface="Times New Roman" pitchFamily="18" charset="0"/>
              <a:cs typeface="Times New Roman" pitchFamily="18" charset="0"/>
            </a:endParaRPr>
          </a:p>
        </p:txBody>
      </p:sp>
      <p:sp>
        <p:nvSpPr>
          <p:cNvPr id="6" name="Rectangle 5"/>
          <p:cNvSpPr/>
          <p:nvPr/>
        </p:nvSpPr>
        <p:spPr>
          <a:xfrm>
            <a:off x="231144" y="21437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pic>
        <p:nvPicPr>
          <p:cNvPr id="14" name="Picture 7"/>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06356" y="2524125"/>
            <a:ext cx="3632244" cy="904875"/>
          </a:xfrm>
          <a:prstGeom prst="rect">
            <a:avLst/>
          </a:prstGeom>
          <a:noFill/>
        </p:spPr>
      </p:pic>
      <p:pic>
        <p:nvPicPr>
          <p:cNvPr id="15" name="Picture 10"/>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28600" y="3743325"/>
            <a:ext cx="4974464" cy="981075"/>
          </a:xfrm>
          <a:prstGeom prst="rect">
            <a:avLst/>
          </a:prstGeom>
          <a:noFill/>
        </p:spPr>
      </p:pic>
      <p:pic>
        <p:nvPicPr>
          <p:cNvPr id="16" name="Picture 13"/>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04800" y="5133975"/>
            <a:ext cx="5895076" cy="733425"/>
          </a:xfrm>
          <a:prstGeom prst="rect">
            <a:avLst/>
          </a:prstGeom>
          <a:noFill/>
        </p:spPr>
      </p:pic>
      <p:grpSp>
        <p:nvGrpSpPr>
          <p:cNvPr id="17" name="Group 16"/>
          <p:cNvGrpSpPr/>
          <p:nvPr/>
        </p:nvGrpSpPr>
        <p:grpSpPr>
          <a:xfrm>
            <a:off x="5791200" y="1752600"/>
            <a:ext cx="3057525" cy="2438400"/>
            <a:chOff x="5562600" y="1600200"/>
            <a:chExt cx="3057525" cy="2438400"/>
          </a:xfrm>
        </p:grpSpPr>
        <p:grpSp>
          <p:nvGrpSpPr>
            <p:cNvPr id="18" name="Group 29"/>
            <p:cNvGrpSpPr/>
            <p:nvPr/>
          </p:nvGrpSpPr>
          <p:grpSpPr>
            <a:xfrm>
              <a:off x="5562600" y="1600200"/>
              <a:ext cx="2590800" cy="2057400"/>
              <a:chOff x="5867400" y="1143000"/>
              <a:chExt cx="2590800" cy="2057400"/>
            </a:xfrm>
          </p:grpSpPr>
          <p:grpSp>
            <p:nvGrpSpPr>
              <p:cNvPr id="21" name="Group 2"/>
              <p:cNvGrpSpPr/>
              <p:nvPr/>
            </p:nvGrpSpPr>
            <p:grpSpPr>
              <a:xfrm>
                <a:off x="5867400" y="1581150"/>
                <a:ext cx="1600200" cy="1619250"/>
                <a:chOff x="6781800" y="2362200"/>
                <a:chExt cx="1143000" cy="1619250"/>
              </a:xfrm>
            </p:grpSpPr>
            <p:cxnSp>
              <p:nvCxnSpPr>
                <p:cNvPr id="24" name="Straight Connector 4"/>
                <p:cNvCxnSpPr/>
                <p:nvPr/>
              </p:nvCxnSpPr>
              <p:spPr>
                <a:xfrm rot="5400000" flipH="1" flipV="1">
                  <a:off x="6705600" y="2438400"/>
                  <a:ext cx="990600" cy="8382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V="1">
                  <a:off x="6781800" y="3219450"/>
                  <a:ext cx="1143000" cy="13335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6781800" y="3352800"/>
                  <a:ext cx="925286" cy="62865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2" name="Rectangle 21"/>
              <p:cNvSpPr/>
              <p:nvPr/>
            </p:nvSpPr>
            <p:spPr>
              <a:xfrm>
                <a:off x="7010400" y="1143000"/>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n = 360</a:t>
                </a:r>
                <a:endParaRPr lang="en-US" sz="2800" dirty="0">
                  <a:solidFill>
                    <a:schemeClr val="tx1"/>
                  </a:solidFill>
                  <a:latin typeface="Times New Roman" pitchFamily="18" charset="0"/>
                  <a:cs typeface="Times New Roman" pitchFamily="18" charset="0"/>
                </a:endParaRPr>
              </a:p>
            </p:txBody>
          </p:sp>
          <p:sp>
            <p:nvSpPr>
              <p:cNvPr id="23" name="Rectangle 22"/>
              <p:cNvSpPr/>
              <p:nvPr/>
            </p:nvSpPr>
            <p:spPr>
              <a:xfrm>
                <a:off x="7162800" y="1981200"/>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p= </a:t>
                </a:r>
                <a:endParaRPr lang="en-US" sz="2800" dirty="0">
                  <a:solidFill>
                    <a:schemeClr val="tx1"/>
                  </a:solidFill>
                  <a:latin typeface="Times New Roman" pitchFamily="18" charset="0"/>
                  <a:cs typeface="Times New Roman" pitchFamily="18" charset="0"/>
                </a:endParaRPr>
              </a:p>
            </p:txBody>
          </p:sp>
        </p:grpSp>
        <p:pic>
          <p:nvPicPr>
            <p:cNvPr id="19" name="Picture 1"/>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7772400" y="2438400"/>
              <a:ext cx="152400" cy="676275"/>
            </a:xfrm>
            <a:prstGeom prst="rect">
              <a:avLst/>
            </a:prstGeom>
            <a:noFill/>
          </p:spPr>
        </p:pic>
        <p:pic>
          <p:nvPicPr>
            <p:cNvPr id="20" name="Picture 4"/>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6934200" y="3352800"/>
              <a:ext cx="1685925" cy="685800"/>
            </a:xfrm>
            <a:prstGeom prst="rect">
              <a:avLst/>
            </a:prstGeom>
            <a:noFill/>
          </p:spPr>
        </p:pic>
      </p:grpSp>
      <p:sp>
        <p:nvSpPr>
          <p:cNvPr id="28" name="Rectangle 27"/>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58676"/>
            <a:ext cx="8534400" cy="2308324"/>
          </a:xfrm>
          <a:prstGeom prst="rect">
            <a:avLst/>
          </a:prstGeom>
        </p:spPr>
        <p:txBody>
          <a:bodyPr wrap="square">
            <a:spAutoFit/>
          </a:bodyPr>
          <a:lstStyle/>
          <a:p>
            <a:r>
              <a:rPr lang="en-US" sz="2400" dirty="0" smtClean="0">
                <a:solidFill>
                  <a:srgbClr val="FF0000"/>
                </a:solidFill>
                <a:latin typeface="Times New Roman" pitchFamily="18" charset="0"/>
                <a:cs typeface="Times New Roman" pitchFamily="18" charset="0"/>
              </a:rPr>
              <a:t>A coin is tossed 72 times. The standard deviation for the number of heads that will be tossed is</a:t>
            </a:r>
          </a:p>
          <a:p>
            <a:r>
              <a:rPr lang="en-US" sz="2400" dirty="0" smtClean="0">
                <a:latin typeface="Times New Roman" pitchFamily="18" charset="0"/>
                <a:cs typeface="Times New Roman" pitchFamily="18" charset="0"/>
              </a:rPr>
              <a:t>A) 18</a:t>
            </a:r>
          </a:p>
          <a:p>
            <a:r>
              <a:rPr lang="en-US" sz="2400" dirty="0" smtClean="0">
                <a:latin typeface="Times New Roman" pitchFamily="18" charset="0"/>
                <a:cs typeface="Times New Roman" pitchFamily="18" charset="0"/>
              </a:rPr>
              <a:t>B) 4.24</a:t>
            </a:r>
          </a:p>
          <a:p>
            <a:r>
              <a:rPr lang="en-US" sz="2400" dirty="0" smtClean="0">
                <a:latin typeface="Times New Roman" pitchFamily="18" charset="0"/>
                <a:cs typeface="Times New Roman" pitchFamily="18" charset="0"/>
              </a:rPr>
              <a:t>C) 6</a:t>
            </a:r>
          </a:p>
          <a:p>
            <a:r>
              <a:rPr lang="en-US" sz="2400" dirty="0" smtClean="0">
                <a:latin typeface="Times New Roman" pitchFamily="18" charset="0"/>
                <a:cs typeface="Times New Roman" pitchFamily="18" charset="0"/>
              </a:rPr>
              <a:t>D) 36</a:t>
            </a:r>
            <a:endParaRPr lang="en-US" sz="2400" dirty="0">
              <a:latin typeface="Times New Roman" pitchFamily="18" charset="0"/>
              <a:cs typeface="Times New Roman" pitchFamily="18" charset="0"/>
            </a:endParaRPr>
          </a:p>
        </p:txBody>
      </p:sp>
      <p:sp>
        <p:nvSpPr>
          <p:cNvPr id="5" name="Rectangle 4"/>
          <p:cNvSpPr/>
          <p:nvPr/>
        </p:nvSpPr>
        <p:spPr>
          <a:xfrm>
            <a:off x="152400" y="2743200"/>
            <a:ext cx="8915400" cy="2677656"/>
          </a:xfrm>
          <a:prstGeom prst="rect">
            <a:avLst/>
          </a:prstGeom>
        </p:spPr>
        <p:txBody>
          <a:bodyPr wrap="square">
            <a:spAutoFit/>
          </a:bodyPr>
          <a:lstStyle/>
          <a:p>
            <a:r>
              <a:rPr lang="en-US" sz="2400" dirty="0" smtClean="0">
                <a:solidFill>
                  <a:srgbClr val="FF0000"/>
                </a:solidFill>
                <a:latin typeface="Times New Roman" pitchFamily="18" charset="0"/>
                <a:cs typeface="Times New Roman" pitchFamily="18" charset="0"/>
              </a:rPr>
              <a:t>A student takes a 6 question multiple choice quiz with 4 choices for each question. If the student guesses at random on each question, what is the probability that the student gets exactly 3 questions correct?</a:t>
            </a:r>
          </a:p>
          <a:p>
            <a:r>
              <a:rPr lang="en-US" sz="2400" dirty="0" smtClean="0">
                <a:latin typeface="Times New Roman" pitchFamily="18" charset="0"/>
                <a:cs typeface="Times New Roman" pitchFamily="18" charset="0"/>
              </a:rPr>
              <a:t>A) 0.088</a:t>
            </a:r>
          </a:p>
          <a:p>
            <a:r>
              <a:rPr lang="en-US" sz="2400" dirty="0" smtClean="0">
                <a:latin typeface="Times New Roman" pitchFamily="18" charset="0"/>
                <a:cs typeface="Times New Roman" pitchFamily="18" charset="0"/>
              </a:rPr>
              <a:t>B) 0.0512</a:t>
            </a:r>
          </a:p>
          <a:p>
            <a:r>
              <a:rPr lang="en-US" sz="2400" dirty="0" smtClean="0">
                <a:latin typeface="Times New Roman" pitchFamily="18" charset="0"/>
                <a:cs typeface="Times New Roman" pitchFamily="18" charset="0"/>
              </a:rPr>
              <a:t>C) 0.132</a:t>
            </a:r>
          </a:p>
          <a:p>
            <a:r>
              <a:rPr lang="en-US" sz="2400" dirty="0" smtClean="0">
                <a:latin typeface="Times New Roman" pitchFamily="18" charset="0"/>
                <a:cs typeface="Times New Roman" pitchFamily="18" charset="0"/>
              </a:rPr>
              <a:t>D) 0.022</a:t>
            </a:r>
            <a:endParaRPr lang="en-US"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2743200" y="76200"/>
            <a:ext cx="2514600" cy="9144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effectLst/>
                <a:uLnTx/>
                <a:uFillTx/>
                <a:latin typeface="Times New Roman" pitchFamily="18" charset="0"/>
                <a:cs typeface="Times New Roman" pitchFamily="18" charset="0"/>
              </a:rPr>
              <a:t> S ={T , H}</a:t>
            </a: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p:txBody>
      </p:sp>
      <p:sp>
        <p:nvSpPr>
          <p:cNvPr id="5" name="Rectangle 3"/>
          <p:cNvSpPr txBox="1">
            <a:spLocks noChangeArrowheads="1"/>
          </p:cNvSpPr>
          <p:nvPr/>
        </p:nvSpPr>
        <p:spPr>
          <a:xfrm>
            <a:off x="1905000" y="762000"/>
            <a:ext cx="3657600" cy="10668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X= number of heads</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800" dirty="0" smtClean="0">
                <a:solidFill>
                  <a:srgbClr val="FF0000"/>
                </a:solidFill>
                <a:latin typeface="Times New Roman" pitchFamily="18" charset="0"/>
                <a:cs typeface="Times New Roman" pitchFamily="18" charset="0"/>
              </a:rPr>
              <a:t> X= 0 , 1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a:t>
            </a: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p:txBody>
      </p:sp>
      <p:sp>
        <p:nvSpPr>
          <p:cNvPr id="6" name="Rectangle 5"/>
          <p:cNvSpPr/>
          <p:nvPr/>
        </p:nvSpPr>
        <p:spPr>
          <a:xfrm>
            <a:off x="0" y="0"/>
            <a:ext cx="2820580" cy="584775"/>
          </a:xfrm>
          <a:prstGeom prst="rect">
            <a:avLst/>
          </a:prstGeom>
        </p:spPr>
        <p:txBody>
          <a:bodyPr wrap="none">
            <a:spAutoFit/>
          </a:bodyPr>
          <a:lstStyle/>
          <a:p>
            <a:r>
              <a:rPr lang="en-US" sz="3200" b="1" dirty="0" smtClean="0">
                <a:solidFill>
                  <a:srgbClr val="00B050"/>
                </a:solidFill>
                <a:latin typeface="Times New Roman" pitchFamily="18" charset="0"/>
                <a:cs typeface="Times New Roman" pitchFamily="18" charset="0"/>
              </a:rPr>
              <a:t>For example 1:</a:t>
            </a:r>
            <a:endParaRPr lang="en-US" sz="3200" b="1" dirty="0"/>
          </a:p>
        </p:txBody>
      </p:sp>
      <p:grpSp>
        <p:nvGrpSpPr>
          <p:cNvPr id="7" name="Group 6"/>
          <p:cNvGrpSpPr/>
          <p:nvPr/>
        </p:nvGrpSpPr>
        <p:grpSpPr>
          <a:xfrm>
            <a:off x="152400" y="2057400"/>
            <a:ext cx="6858000" cy="1371600"/>
            <a:chOff x="152400" y="1981200"/>
            <a:chExt cx="6858000" cy="1371600"/>
          </a:xfrm>
        </p:grpSpPr>
        <p:sp>
          <p:nvSpPr>
            <p:cNvPr id="8" name="Rectangle 3"/>
            <p:cNvSpPr txBox="1">
              <a:spLocks noChangeArrowheads="1"/>
            </p:cNvSpPr>
            <p:nvPr/>
          </p:nvSpPr>
          <p:spPr>
            <a:xfrm>
              <a:off x="228600" y="1981200"/>
              <a:ext cx="6781800" cy="6096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effectLst/>
                  <a:uLnTx/>
                  <a:uFillTx/>
                  <a:latin typeface="Times New Roman" pitchFamily="18" charset="0"/>
                  <a:cs typeface="Times New Roman" pitchFamily="18" charset="0"/>
                </a:rPr>
                <a:t>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P(x=0)</a:t>
              </a:r>
              <a:r>
                <a:rPr kumimoji="0" lang="en-US" sz="2800" b="0" i="0" u="none" strike="noStrike" kern="1200" cap="none" spc="0" normalizeH="0" noProof="0" dirty="0" smtClean="0">
                  <a:ln>
                    <a:noFill/>
                  </a:ln>
                  <a:effectLst/>
                  <a:uLnTx/>
                  <a:uFillTx/>
                  <a:latin typeface="Times New Roman" pitchFamily="18" charset="0"/>
                  <a:cs typeface="Times New Roman" pitchFamily="18" charset="0"/>
                </a:rPr>
                <a:t> = P(T) = </a:t>
              </a: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p:txBody>
        </p:sp>
        <p:sp>
          <p:nvSpPr>
            <p:cNvPr id="9" name="Rectangle 3"/>
            <p:cNvSpPr txBox="1">
              <a:spLocks noChangeArrowheads="1"/>
            </p:cNvSpPr>
            <p:nvPr/>
          </p:nvSpPr>
          <p:spPr>
            <a:xfrm>
              <a:off x="152400" y="2743200"/>
              <a:ext cx="6781800" cy="6096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effectLst/>
                  <a:uLnTx/>
                  <a:uFillTx/>
                  <a:latin typeface="Times New Roman" pitchFamily="18" charset="0"/>
                  <a:cs typeface="Times New Roman" pitchFamily="18" charset="0"/>
                </a:rPr>
                <a:t>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P(x=1)</a:t>
              </a:r>
              <a:r>
                <a:rPr kumimoji="0" lang="en-US" sz="2800" b="0" i="0" u="none" strike="noStrike" kern="1200" cap="none" spc="0" normalizeH="0" noProof="0" dirty="0" smtClean="0">
                  <a:ln>
                    <a:noFill/>
                  </a:ln>
                  <a:effectLst/>
                  <a:uLnTx/>
                  <a:uFillTx/>
                  <a:latin typeface="Times New Roman" pitchFamily="18" charset="0"/>
                  <a:cs typeface="Times New Roman" pitchFamily="18" charset="0"/>
                </a:rPr>
                <a:t> = P(H)=  </a:t>
              </a: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p:txBody>
        </p:sp>
        <p:pic>
          <p:nvPicPr>
            <p:cNvPr id="10"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819400" y="2047875"/>
              <a:ext cx="142875" cy="619125"/>
            </a:xfrm>
            <a:prstGeom prst="rect">
              <a:avLst/>
            </a:prstGeom>
            <a:noFill/>
          </p:spPr>
        </p:pic>
        <p:pic>
          <p:nvPicPr>
            <p:cNvPr id="11"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743200" y="2733675"/>
              <a:ext cx="142875" cy="619125"/>
            </a:xfrm>
            <a:prstGeom prst="rect">
              <a:avLst/>
            </a:prstGeom>
            <a:noFill/>
          </p:spPr>
        </p:pic>
      </p:grpSp>
      <p:graphicFrame>
        <p:nvGraphicFramePr>
          <p:cNvPr id="12" name="Table 11"/>
          <p:cNvGraphicFramePr>
            <a:graphicFrameLocks noGrp="1"/>
          </p:cNvGraphicFramePr>
          <p:nvPr/>
        </p:nvGraphicFramePr>
        <p:xfrm>
          <a:off x="1695856" y="4724400"/>
          <a:ext cx="6152744" cy="1264920"/>
        </p:xfrm>
        <a:graphic>
          <a:graphicData uri="http://schemas.openxmlformats.org/drawingml/2006/table">
            <a:tbl>
              <a:tblPr firstRow="1" bandRow="1">
                <a:tableStyleId>{5C22544A-7EE6-4342-B048-85BDC9FD1C3A}</a:tableStyleId>
              </a:tblPr>
              <a:tblGrid>
                <a:gridCol w="3176587"/>
                <a:gridCol w="1391359"/>
                <a:gridCol w="1584798"/>
              </a:tblGrid>
              <a:tr h="457200">
                <a:tc>
                  <a:txBody>
                    <a:bodyPr/>
                    <a:lstStyle/>
                    <a:p>
                      <a:pPr algn="ctr"/>
                      <a:r>
                        <a:rPr lang="en-US" sz="2800" b="0" dirty="0" smtClean="0">
                          <a:solidFill>
                            <a:srgbClr val="0070C0"/>
                          </a:solidFill>
                          <a:latin typeface="Times New Roman" pitchFamily="18" charset="0"/>
                          <a:cs typeface="Times New Roman" pitchFamily="18" charset="0"/>
                        </a:rPr>
                        <a:t> X</a:t>
                      </a:r>
                      <a:endParaRPr lang="en-US" sz="2800" b="0" dirty="0">
                        <a:solidFill>
                          <a:srgbClr val="0070C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0</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1</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pPr algn="ctr"/>
                      <a:r>
                        <a:rPr lang="en-US" sz="2800" b="0" dirty="0" smtClean="0">
                          <a:solidFill>
                            <a:srgbClr val="0070C0"/>
                          </a:solidFill>
                          <a:latin typeface="Times New Roman" pitchFamily="18" charset="0"/>
                          <a:cs typeface="Times New Roman" pitchFamily="18" charset="0"/>
                        </a:rPr>
                        <a:t> P(X)</a:t>
                      </a:r>
                      <a:endParaRPr lang="en-US" sz="2800" b="0" dirty="0">
                        <a:solidFill>
                          <a:srgbClr val="0070C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pic>
        <p:nvPicPr>
          <p:cNvPr id="13"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486400" y="5324475"/>
            <a:ext cx="142875" cy="619125"/>
          </a:xfrm>
          <a:prstGeom prst="rect">
            <a:avLst/>
          </a:prstGeom>
          <a:noFill/>
        </p:spPr>
      </p:pic>
      <p:pic>
        <p:nvPicPr>
          <p:cNvPr id="14"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010400" y="5324475"/>
            <a:ext cx="142875" cy="619125"/>
          </a:xfrm>
          <a:prstGeom prst="rect">
            <a:avLst/>
          </a:prstGeom>
          <a:noFill/>
        </p:spPr>
      </p:pic>
      <p:sp>
        <p:nvSpPr>
          <p:cNvPr id="15" name="Rounded Rectangular Callout 14"/>
          <p:cNvSpPr/>
          <p:nvPr/>
        </p:nvSpPr>
        <p:spPr>
          <a:xfrm>
            <a:off x="4038600" y="1828800"/>
            <a:ext cx="3429000" cy="990600"/>
          </a:xfrm>
          <a:prstGeom prst="wedgeRoundRectCallout">
            <a:avLst>
              <a:gd name="adj1" fmla="val -77275"/>
              <a:gd name="adj2" fmla="val 3568"/>
              <a:gd name="adj3" fmla="val 16667"/>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419600" y="1933575"/>
            <a:ext cx="2762250" cy="809625"/>
          </a:xfrm>
          <a:prstGeom prst="rect">
            <a:avLst/>
          </a:prstGeom>
          <a:noFill/>
        </p:spPr>
      </p:pic>
      <p:sp>
        <p:nvSpPr>
          <p:cNvPr id="17" name="Flowchart: Alternate Process 16"/>
          <p:cNvSpPr/>
          <p:nvPr/>
        </p:nvSpPr>
        <p:spPr>
          <a:xfrm>
            <a:off x="2514600" y="3886200"/>
            <a:ext cx="4572000" cy="685800"/>
          </a:xfrm>
          <a:prstGeom prst="flowChartAlternateProcess">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00B050"/>
                </a:solidFill>
                <a:latin typeface="Times New Roman" pitchFamily="18" charset="0"/>
                <a:cs typeface="Times New Roman" pitchFamily="18" charset="0"/>
              </a:rPr>
              <a:t>Probability Distribution Table</a:t>
            </a:r>
            <a:endParaRPr lang="en-US" sz="2800" dirty="0">
              <a:solidFill>
                <a:srgbClr val="00B050"/>
              </a:solidFill>
              <a:latin typeface="Times New Roman" pitchFamily="18" charset="0"/>
              <a:cs typeface="Times New Roman" pitchFamily="18" charset="0"/>
            </a:endParaRPr>
          </a:p>
        </p:txBody>
      </p:sp>
      <p:sp>
        <p:nvSpPr>
          <p:cNvPr id="19" name="Rectangle 18"/>
          <p:cNvSpPr/>
          <p:nvPr/>
        </p:nvSpPr>
        <p:spPr>
          <a:xfrm>
            <a:off x="0" y="641991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066800"/>
            <a:ext cx="8839200" cy="4154984"/>
          </a:xfrm>
          <a:prstGeom prst="rect">
            <a:avLst/>
          </a:prstGeom>
        </p:spPr>
        <p:txBody>
          <a:bodyPr wrap="square">
            <a:spAutoFit/>
          </a:bodyPr>
          <a:lstStyle/>
          <a:p>
            <a:r>
              <a:rPr lang="en-US" sz="2400" dirty="0" smtClean="0">
                <a:solidFill>
                  <a:srgbClr val="FF0000"/>
                </a:solidFill>
                <a:latin typeface="Times New Roman" pitchFamily="18" charset="0"/>
                <a:cs typeface="Times New Roman" pitchFamily="18" charset="0"/>
              </a:rPr>
              <a:t>Which of the following is a binomial experiment?</a:t>
            </a:r>
          </a:p>
          <a:p>
            <a:endParaRPr lang="en-US" sz="2400" dirty="0" smtClean="0">
              <a:solidFill>
                <a:srgbClr val="FF0000"/>
              </a:solidFill>
              <a:latin typeface="Times New Roman" pitchFamily="18" charset="0"/>
              <a:cs typeface="Times New Roman" pitchFamily="18" charset="0"/>
            </a:endParaRPr>
          </a:p>
          <a:p>
            <a:pPr marL="457200" indent="-457200">
              <a:buAutoNum type="alphaUcParenR"/>
            </a:pPr>
            <a:r>
              <a:rPr lang="en-US" sz="2400" dirty="0" smtClean="0">
                <a:latin typeface="Times New Roman" pitchFamily="18" charset="0"/>
                <a:cs typeface="Times New Roman" pitchFamily="18" charset="0"/>
              </a:rPr>
              <a:t>Asking 100 people if they swim.</a:t>
            </a:r>
          </a:p>
          <a:p>
            <a:pPr marL="457200" indent="-457200">
              <a:buAutoNum type="alphaUcParenR"/>
            </a:pP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B) Testing five different brands of aspirin to see which brands are effective.</a:t>
            </a: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C) Asking 60 people which brand of soap they buy.</a:t>
            </a: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D) Drawing four balls without replacement from a box contains 5 white balls, 7 blue balls and one green ball.</a:t>
            </a:r>
            <a:endParaRPr lang="en-US" sz="2400" dirty="0">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pic>
        <p:nvPicPr>
          <p:cNvPr id="4" name="Picture 3" descr="thank_you_comment_graphic_01"/>
          <p:cNvPicPr>
            <a:picLocks noChangeAspect="1" noChangeArrowheads="1"/>
          </p:cNvPicPr>
          <p:nvPr/>
        </p:nvPicPr>
        <p:blipFill>
          <a:blip r:embed="rId2"/>
          <a:srcRect/>
          <a:stretch>
            <a:fillRect/>
          </a:stretch>
        </p:blipFill>
        <p:spPr bwMode="auto">
          <a:xfrm>
            <a:off x="-71651" y="0"/>
            <a:ext cx="9193284" cy="68580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2743200" y="76200"/>
            <a:ext cx="5029200" cy="9144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effectLst/>
                <a:uLnTx/>
                <a:uFillTx/>
                <a:latin typeface="Times New Roman" pitchFamily="18" charset="0"/>
                <a:cs typeface="Times New Roman" pitchFamily="18" charset="0"/>
              </a:rPr>
              <a:t> S={TT , HT , TH , HH}</a:t>
            </a: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p:txBody>
      </p:sp>
      <p:sp>
        <p:nvSpPr>
          <p:cNvPr id="5" name="Rectangle 3"/>
          <p:cNvSpPr txBox="1">
            <a:spLocks noChangeArrowheads="1"/>
          </p:cNvSpPr>
          <p:nvPr/>
        </p:nvSpPr>
        <p:spPr>
          <a:xfrm>
            <a:off x="1905000" y="609600"/>
            <a:ext cx="3657600" cy="10668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X= number of heads</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800" dirty="0" smtClean="0">
                <a:solidFill>
                  <a:srgbClr val="FF0000"/>
                </a:solidFill>
                <a:latin typeface="Times New Roman" pitchFamily="18" charset="0"/>
                <a:cs typeface="Times New Roman" pitchFamily="18" charset="0"/>
              </a:rPr>
              <a:t> X= 0 , 1 , 2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a:t>
            </a: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p:txBody>
      </p:sp>
      <p:sp>
        <p:nvSpPr>
          <p:cNvPr id="6" name="Rectangle 5"/>
          <p:cNvSpPr/>
          <p:nvPr/>
        </p:nvSpPr>
        <p:spPr>
          <a:xfrm>
            <a:off x="0" y="0"/>
            <a:ext cx="2820580" cy="584775"/>
          </a:xfrm>
          <a:prstGeom prst="rect">
            <a:avLst/>
          </a:prstGeom>
        </p:spPr>
        <p:txBody>
          <a:bodyPr wrap="none">
            <a:spAutoFit/>
          </a:bodyPr>
          <a:lstStyle/>
          <a:p>
            <a:r>
              <a:rPr lang="en-US" sz="3200" b="1" dirty="0" smtClean="0">
                <a:solidFill>
                  <a:srgbClr val="00B050"/>
                </a:solidFill>
                <a:latin typeface="Times New Roman" pitchFamily="18" charset="0"/>
                <a:cs typeface="Times New Roman" pitchFamily="18" charset="0"/>
              </a:rPr>
              <a:t>For example 2:</a:t>
            </a:r>
            <a:endParaRPr lang="en-US" sz="3200" b="1" dirty="0"/>
          </a:p>
        </p:txBody>
      </p:sp>
      <p:grpSp>
        <p:nvGrpSpPr>
          <p:cNvPr id="7" name="Group 6"/>
          <p:cNvGrpSpPr/>
          <p:nvPr/>
        </p:nvGrpSpPr>
        <p:grpSpPr>
          <a:xfrm>
            <a:off x="152400" y="1752600"/>
            <a:ext cx="6858000" cy="1371600"/>
            <a:chOff x="152400" y="1981200"/>
            <a:chExt cx="6858000" cy="1371600"/>
          </a:xfrm>
        </p:grpSpPr>
        <p:sp>
          <p:nvSpPr>
            <p:cNvPr id="8" name="Rectangle 3"/>
            <p:cNvSpPr txBox="1">
              <a:spLocks noChangeArrowheads="1"/>
            </p:cNvSpPr>
            <p:nvPr/>
          </p:nvSpPr>
          <p:spPr>
            <a:xfrm>
              <a:off x="228600" y="1981200"/>
              <a:ext cx="6781800" cy="6096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effectLst/>
                  <a:uLnTx/>
                  <a:uFillTx/>
                  <a:latin typeface="Times New Roman" pitchFamily="18" charset="0"/>
                  <a:cs typeface="Times New Roman" pitchFamily="18" charset="0"/>
                </a:rPr>
                <a:t>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P(x=0)</a:t>
              </a:r>
              <a:r>
                <a:rPr kumimoji="0" lang="en-US" sz="2800" b="0" i="0" u="none" strike="noStrike" kern="1200" cap="none" spc="0" normalizeH="0" noProof="0" dirty="0" smtClean="0">
                  <a:ln>
                    <a:noFill/>
                  </a:ln>
                  <a:effectLst/>
                  <a:uLnTx/>
                  <a:uFillTx/>
                  <a:latin typeface="Times New Roman" pitchFamily="18" charset="0"/>
                  <a:cs typeface="Times New Roman" pitchFamily="18" charset="0"/>
                </a:rPr>
                <a:t> = P(TT) =            </a:t>
              </a: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p:txBody>
        </p:sp>
        <p:sp>
          <p:nvSpPr>
            <p:cNvPr id="9" name="Rectangle 3"/>
            <p:cNvSpPr txBox="1">
              <a:spLocks noChangeArrowheads="1"/>
            </p:cNvSpPr>
            <p:nvPr/>
          </p:nvSpPr>
          <p:spPr>
            <a:xfrm>
              <a:off x="152400" y="2743200"/>
              <a:ext cx="6781800" cy="6096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effectLst/>
                  <a:uLnTx/>
                  <a:uFillTx/>
                  <a:latin typeface="Times New Roman" pitchFamily="18" charset="0"/>
                  <a:cs typeface="Times New Roman" pitchFamily="18" charset="0"/>
                </a:rPr>
                <a:t>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P(x=1)</a:t>
              </a:r>
              <a:r>
                <a:rPr kumimoji="0" lang="en-US" sz="2800" b="0" i="0" u="none" strike="noStrike" kern="1200" cap="none" spc="0" normalizeH="0" noProof="0" dirty="0" smtClean="0">
                  <a:ln>
                    <a:noFill/>
                  </a:ln>
                  <a:effectLst/>
                  <a:uLnTx/>
                  <a:uFillTx/>
                  <a:latin typeface="Times New Roman" pitchFamily="18" charset="0"/>
                  <a:cs typeface="Times New Roman" pitchFamily="18" charset="0"/>
                </a:rPr>
                <a:t> = P(HT) + P(TH) =  </a:t>
              </a: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p:txBody>
        </p:sp>
      </p:grpSp>
      <p:grpSp>
        <p:nvGrpSpPr>
          <p:cNvPr id="10" name="Group 9"/>
          <p:cNvGrpSpPr/>
          <p:nvPr/>
        </p:nvGrpSpPr>
        <p:grpSpPr>
          <a:xfrm>
            <a:off x="3057525" y="1524000"/>
            <a:ext cx="881665" cy="771525"/>
            <a:chOff x="2133600" y="3114675"/>
            <a:chExt cx="881665" cy="771525"/>
          </a:xfrm>
        </p:grpSpPr>
        <p:sp>
          <p:nvSpPr>
            <p:cNvPr id="11" name="Rectangle 10"/>
            <p:cNvSpPr/>
            <p:nvPr/>
          </p:nvSpPr>
          <p:spPr>
            <a:xfrm>
              <a:off x="2657475" y="3343275"/>
              <a:ext cx="357790" cy="457200"/>
            </a:xfrm>
            <a:prstGeom prst="rect">
              <a:avLst/>
            </a:prstGeom>
          </p:spPr>
          <p:txBody>
            <a:bodyPr wrap="square">
              <a:spAutoFit/>
            </a:bodyPr>
            <a:lstStyle/>
            <a:p>
              <a:r>
                <a:rPr lang="en-US" sz="2400" dirty="0" smtClean="0">
                  <a:latin typeface="Times New Roman" pitchFamily="18" charset="0"/>
                  <a:cs typeface="Times New Roman" pitchFamily="18" charset="0"/>
                </a:rPr>
                <a:t>=</a:t>
              </a:r>
              <a:endParaRPr lang="en-US" sz="2400" dirty="0"/>
            </a:p>
          </p:txBody>
        </p:sp>
        <p:grpSp>
          <p:nvGrpSpPr>
            <p:cNvPr id="12" name="Group 30"/>
            <p:cNvGrpSpPr/>
            <p:nvPr/>
          </p:nvGrpSpPr>
          <p:grpSpPr>
            <a:xfrm>
              <a:off x="2133600" y="3114675"/>
              <a:ext cx="447675" cy="771525"/>
              <a:chOff x="2133600" y="3048000"/>
              <a:chExt cx="447675" cy="771525"/>
            </a:xfrm>
          </p:grpSpPr>
          <p:pic>
            <p:nvPicPr>
              <p:cNvPr id="13"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438400" y="3200400"/>
                <a:ext cx="142875" cy="619125"/>
              </a:xfrm>
              <a:prstGeom prst="rect">
                <a:avLst/>
              </a:prstGeom>
              <a:noFill/>
            </p:spPr>
          </p:pic>
          <p:grpSp>
            <p:nvGrpSpPr>
              <p:cNvPr id="14" name="Group 28"/>
              <p:cNvGrpSpPr/>
              <p:nvPr/>
            </p:nvGrpSpPr>
            <p:grpSpPr>
              <a:xfrm>
                <a:off x="2133600" y="3048000"/>
                <a:ext cx="381000" cy="771525"/>
                <a:chOff x="2133600" y="3048000"/>
                <a:chExt cx="381000" cy="771525"/>
              </a:xfrm>
            </p:grpSpPr>
            <p:pic>
              <p:nvPicPr>
                <p:cNvPr id="15"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133600" y="3200400"/>
                  <a:ext cx="142875" cy="619125"/>
                </a:xfrm>
                <a:prstGeom prst="rect">
                  <a:avLst/>
                </a:prstGeom>
                <a:noFill/>
              </p:spPr>
            </p:pic>
            <p:sp>
              <p:nvSpPr>
                <p:cNvPr id="16" name="Rectangle 15"/>
                <p:cNvSpPr/>
                <p:nvPr/>
              </p:nvSpPr>
              <p:spPr>
                <a:xfrm>
                  <a:off x="2209800" y="3048000"/>
                  <a:ext cx="304800" cy="769441"/>
                </a:xfrm>
                <a:prstGeom prst="rect">
                  <a:avLst/>
                </a:prstGeom>
              </p:spPr>
              <p:txBody>
                <a:bodyPr wrap="square">
                  <a:spAutoFit/>
                </a:bodyPr>
                <a:lstStyle/>
                <a:p>
                  <a:r>
                    <a:rPr lang="en-US" sz="4400" dirty="0" smtClean="0">
                      <a:latin typeface="Times New Roman" pitchFamily="18" charset="0"/>
                      <a:cs typeface="Times New Roman" pitchFamily="18" charset="0"/>
                    </a:rPr>
                    <a:t>.</a:t>
                  </a:r>
                  <a:endParaRPr lang="en-US" sz="4400" dirty="0"/>
                </a:p>
              </p:txBody>
            </p:sp>
          </p:grpSp>
        </p:grpSp>
      </p:grpSp>
      <p:grpSp>
        <p:nvGrpSpPr>
          <p:cNvPr id="17" name="Group 16"/>
          <p:cNvGrpSpPr/>
          <p:nvPr/>
        </p:nvGrpSpPr>
        <p:grpSpPr>
          <a:xfrm>
            <a:off x="4376135" y="2352675"/>
            <a:ext cx="881665" cy="771525"/>
            <a:chOff x="2133600" y="3114675"/>
            <a:chExt cx="881665" cy="771525"/>
          </a:xfrm>
        </p:grpSpPr>
        <p:sp>
          <p:nvSpPr>
            <p:cNvPr id="18" name="Rectangle 17"/>
            <p:cNvSpPr/>
            <p:nvPr/>
          </p:nvSpPr>
          <p:spPr>
            <a:xfrm>
              <a:off x="2657475" y="3343275"/>
              <a:ext cx="357790" cy="457200"/>
            </a:xfrm>
            <a:prstGeom prst="rect">
              <a:avLst/>
            </a:prstGeom>
          </p:spPr>
          <p:txBody>
            <a:bodyPr wrap="square">
              <a:spAutoFit/>
            </a:bodyPr>
            <a:lstStyle/>
            <a:p>
              <a:r>
                <a:rPr lang="en-US" sz="2400" dirty="0" smtClean="0">
                  <a:latin typeface="Times New Roman" pitchFamily="18" charset="0"/>
                  <a:cs typeface="Times New Roman" pitchFamily="18" charset="0"/>
                </a:rPr>
                <a:t>+</a:t>
              </a:r>
              <a:endParaRPr lang="en-US" sz="2400" dirty="0"/>
            </a:p>
          </p:txBody>
        </p:sp>
        <p:grpSp>
          <p:nvGrpSpPr>
            <p:cNvPr id="19" name="Group 30"/>
            <p:cNvGrpSpPr/>
            <p:nvPr/>
          </p:nvGrpSpPr>
          <p:grpSpPr>
            <a:xfrm>
              <a:off x="2133600" y="3114675"/>
              <a:ext cx="447675" cy="771525"/>
              <a:chOff x="2133600" y="3048000"/>
              <a:chExt cx="447675" cy="771525"/>
            </a:xfrm>
          </p:grpSpPr>
          <p:pic>
            <p:nvPicPr>
              <p:cNvPr id="20"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438400" y="3200400"/>
                <a:ext cx="142875" cy="619125"/>
              </a:xfrm>
              <a:prstGeom prst="rect">
                <a:avLst/>
              </a:prstGeom>
              <a:noFill/>
            </p:spPr>
          </p:pic>
          <p:grpSp>
            <p:nvGrpSpPr>
              <p:cNvPr id="21" name="Group 28"/>
              <p:cNvGrpSpPr/>
              <p:nvPr/>
            </p:nvGrpSpPr>
            <p:grpSpPr>
              <a:xfrm>
                <a:off x="2133600" y="3048000"/>
                <a:ext cx="381000" cy="771525"/>
                <a:chOff x="2133600" y="3048000"/>
                <a:chExt cx="381000" cy="771525"/>
              </a:xfrm>
            </p:grpSpPr>
            <p:pic>
              <p:nvPicPr>
                <p:cNvPr id="22"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133600" y="3200400"/>
                  <a:ext cx="142875" cy="619125"/>
                </a:xfrm>
                <a:prstGeom prst="rect">
                  <a:avLst/>
                </a:prstGeom>
                <a:noFill/>
              </p:spPr>
            </p:pic>
            <p:sp>
              <p:nvSpPr>
                <p:cNvPr id="23" name="Rectangle 22"/>
                <p:cNvSpPr/>
                <p:nvPr/>
              </p:nvSpPr>
              <p:spPr>
                <a:xfrm>
                  <a:off x="2209800" y="3048000"/>
                  <a:ext cx="304800" cy="769441"/>
                </a:xfrm>
                <a:prstGeom prst="rect">
                  <a:avLst/>
                </a:prstGeom>
              </p:spPr>
              <p:txBody>
                <a:bodyPr wrap="square">
                  <a:spAutoFit/>
                </a:bodyPr>
                <a:lstStyle/>
                <a:p>
                  <a:r>
                    <a:rPr lang="en-US" sz="4400" dirty="0" smtClean="0">
                      <a:latin typeface="Times New Roman" pitchFamily="18" charset="0"/>
                      <a:cs typeface="Times New Roman" pitchFamily="18" charset="0"/>
                    </a:rPr>
                    <a:t>.</a:t>
                  </a:r>
                  <a:endParaRPr lang="en-US" sz="4400" dirty="0"/>
                </a:p>
              </p:txBody>
            </p:sp>
          </p:grpSp>
        </p:grpSp>
      </p:grpSp>
      <p:grpSp>
        <p:nvGrpSpPr>
          <p:cNvPr id="24" name="Group 23"/>
          <p:cNvGrpSpPr/>
          <p:nvPr/>
        </p:nvGrpSpPr>
        <p:grpSpPr>
          <a:xfrm>
            <a:off x="5366735" y="2352675"/>
            <a:ext cx="881665" cy="771525"/>
            <a:chOff x="2133600" y="3114675"/>
            <a:chExt cx="881665" cy="771525"/>
          </a:xfrm>
        </p:grpSpPr>
        <p:sp>
          <p:nvSpPr>
            <p:cNvPr id="25" name="Rectangle 24"/>
            <p:cNvSpPr/>
            <p:nvPr/>
          </p:nvSpPr>
          <p:spPr>
            <a:xfrm>
              <a:off x="2657475" y="3343275"/>
              <a:ext cx="357790" cy="457200"/>
            </a:xfrm>
            <a:prstGeom prst="rect">
              <a:avLst/>
            </a:prstGeom>
          </p:spPr>
          <p:txBody>
            <a:bodyPr wrap="square">
              <a:spAutoFit/>
            </a:bodyPr>
            <a:lstStyle/>
            <a:p>
              <a:r>
                <a:rPr lang="en-US" sz="2400" dirty="0" smtClean="0">
                  <a:latin typeface="Times New Roman" pitchFamily="18" charset="0"/>
                  <a:cs typeface="Times New Roman" pitchFamily="18" charset="0"/>
                </a:rPr>
                <a:t>=</a:t>
              </a:r>
              <a:endParaRPr lang="en-US" sz="2400" dirty="0"/>
            </a:p>
          </p:txBody>
        </p:sp>
        <p:grpSp>
          <p:nvGrpSpPr>
            <p:cNvPr id="26" name="Group 30"/>
            <p:cNvGrpSpPr/>
            <p:nvPr/>
          </p:nvGrpSpPr>
          <p:grpSpPr>
            <a:xfrm>
              <a:off x="2133600" y="3114675"/>
              <a:ext cx="447675" cy="771525"/>
              <a:chOff x="2133600" y="3048000"/>
              <a:chExt cx="447675" cy="771525"/>
            </a:xfrm>
          </p:grpSpPr>
          <p:pic>
            <p:nvPicPr>
              <p:cNvPr id="27"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438400" y="3200400"/>
                <a:ext cx="142875" cy="619125"/>
              </a:xfrm>
              <a:prstGeom prst="rect">
                <a:avLst/>
              </a:prstGeom>
              <a:noFill/>
            </p:spPr>
          </p:pic>
          <p:grpSp>
            <p:nvGrpSpPr>
              <p:cNvPr id="28" name="Group 28"/>
              <p:cNvGrpSpPr/>
              <p:nvPr/>
            </p:nvGrpSpPr>
            <p:grpSpPr>
              <a:xfrm>
                <a:off x="2133600" y="3048000"/>
                <a:ext cx="381000" cy="771525"/>
                <a:chOff x="2133600" y="3048000"/>
                <a:chExt cx="381000" cy="771525"/>
              </a:xfrm>
            </p:grpSpPr>
            <p:pic>
              <p:nvPicPr>
                <p:cNvPr id="29"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133600" y="3200400"/>
                  <a:ext cx="142875" cy="619125"/>
                </a:xfrm>
                <a:prstGeom prst="rect">
                  <a:avLst/>
                </a:prstGeom>
                <a:noFill/>
              </p:spPr>
            </p:pic>
            <p:sp>
              <p:nvSpPr>
                <p:cNvPr id="30" name="Rectangle 29"/>
                <p:cNvSpPr/>
                <p:nvPr/>
              </p:nvSpPr>
              <p:spPr>
                <a:xfrm>
                  <a:off x="2209800" y="3048000"/>
                  <a:ext cx="304800" cy="769441"/>
                </a:xfrm>
                <a:prstGeom prst="rect">
                  <a:avLst/>
                </a:prstGeom>
              </p:spPr>
              <p:txBody>
                <a:bodyPr wrap="square">
                  <a:spAutoFit/>
                </a:bodyPr>
                <a:lstStyle/>
                <a:p>
                  <a:r>
                    <a:rPr lang="en-US" sz="4400" dirty="0" smtClean="0">
                      <a:latin typeface="Times New Roman" pitchFamily="18" charset="0"/>
                      <a:cs typeface="Times New Roman" pitchFamily="18" charset="0"/>
                    </a:rPr>
                    <a:t>.</a:t>
                  </a:r>
                  <a:endParaRPr lang="en-US" sz="4400" dirty="0"/>
                </a:p>
              </p:txBody>
            </p:sp>
          </p:grpSp>
        </p:grpSp>
      </p:grpSp>
      <p:sp>
        <p:nvSpPr>
          <p:cNvPr id="31" name="Rectangle 30"/>
          <p:cNvSpPr/>
          <p:nvPr/>
        </p:nvSpPr>
        <p:spPr>
          <a:xfrm>
            <a:off x="152400" y="3276600"/>
            <a:ext cx="2909771" cy="523220"/>
          </a:xfrm>
          <a:prstGeom prst="rect">
            <a:avLst/>
          </a:prstGeom>
        </p:spPr>
        <p:txBody>
          <a:bodyPr wrap="none">
            <a:spAutoFit/>
          </a:bodyPr>
          <a:lstStyle/>
          <a:p>
            <a:r>
              <a:rPr lang="en-US" sz="2800" dirty="0" smtClean="0">
                <a:latin typeface="Times New Roman" pitchFamily="18" charset="0"/>
                <a:cs typeface="Times New Roman" pitchFamily="18" charset="0"/>
              </a:rPr>
              <a:t> </a:t>
            </a:r>
            <a:r>
              <a:rPr lang="en-US" sz="2800" dirty="0" smtClean="0">
                <a:solidFill>
                  <a:srgbClr val="FF0000"/>
                </a:solidFill>
                <a:latin typeface="Times New Roman" pitchFamily="18" charset="0"/>
                <a:cs typeface="Times New Roman" pitchFamily="18" charset="0"/>
              </a:rPr>
              <a:t>P(x=2)</a:t>
            </a:r>
            <a:r>
              <a:rPr lang="en-US" sz="2800" dirty="0" smtClean="0">
                <a:latin typeface="Times New Roman" pitchFamily="18" charset="0"/>
                <a:cs typeface="Times New Roman" pitchFamily="18" charset="0"/>
              </a:rPr>
              <a:t> = P(HH)= </a:t>
            </a:r>
            <a:endParaRPr lang="en-US" sz="2800" dirty="0"/>
          </a:p>
        </p:txBody>
      </p:sp>
      <p:grpSp>
        <p:nvGrpSpPr>
          <p:cNvPr id="32" name="Group 31"/>
          <p:cNvGrpSpPr/>
          <p:nvPr/>
        </p:nvGrpSpPr>
        <p:grpSpPr>
          <a:xfrm>
            <a:off x="2928335" y="3048000"/>
            <a:ext cx="881665" cy="771525"/>
            <a:chOff x="2133600" y="3114675"/>
            <a:chExt cx="881665" cy="771525"/>
          </a:xfrm>
        </p:grpSpPr>
        <p:sp>
          <p:nvSpPr>
            <p:cNvPr id="33" name="Rectangle 32"/>
            <p:cNvSpPr/>
            <p:nvPr/>
          </p:nvSpPr>
          <p:spPr>
            <a:xfrm>
              <a:off x="2657475" y="3343275"/>
              <a:ext cx="357790" cy="457200"/>
            </a:xfrm>
            <a:prstGeom prst="rect">
              <a:avLst/>
            </a:prstGeom>
          </p:spPr>
          <p:txBody>
            <a:bodyPr wrap="square">
              <a:spAutoFit/>
            </a:bodyPr>
            <a:lstStyle/>
            <a:p>
              <a:r>
                <a:rPr lang="en-US" sz="2400" dirty="0" smtClean="0">
                  <a:latin typeface="Times New Roman" pitchFamily="18" charset="0"/>
                  <a:cs typeface="Times New Roman" pitchFamily="18" charset="0"/>
                </a:rPr>
                <a:t>=</a:t>
              </a:r>
              <a:endParaRPr lang="en-US" sz="2400" dirty="0"/>
            </a:p>
          </p:txBody>
        </p:sp>
        <p:grpSp>
          <p:nvGrpSpPr>
            <p:cNvPr id="34" name="Group 30"/>
            <p:cNvGrpSpPr/>
            <p:nvPr/>
          </p:nvGrpSpPr>
          <p:grpSpPr>
            <a:xfrm>
              <a:off x="2133600" y="3114675"/>
              <a:ext cx="447675" cy="771525"/>
              <a:chOff x="2133600" y="3048000"/>
              <a:chExt cx="447675" cy="771525"/>
            </a:xfrm>
          </p:grpSpPr>
          <p:pic>
            <p:nvPicPr>
              <p:cNvPr id="35"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438400" y="3200400"/>
                <a:ext cx="142875" cy="619125"/>
              </a:xfrm>
              <a:prstGeom prst="rect">
                <a:avLst/>
              </a:prstGeom>
              <a:noFill/>
            </p:spPr>
          </p:pic>
          <p:grpSp>
            <p:nvGrpSpPr>
              <p:cNvPr id="36" name="Group 28"/>
              <p:cNvGrpSpPr/>
              <p:nvPr/>
            </p:nvGrpSpPr>
            <p:grpSpPr>
              <a:xfrm>
                <a:off x="2133600" y="3048000"/>
                <a:ext cx="381000" cy="771525"/>
                <a:chOff x="2133600" y="3048000"/>
                <a:chExt cx="381000" cy="771525"/>
              </a:xfrm>
            </p:grpSpPr>
            <p:pic>
              <p:nvPicPr>
                <p:cNvPr id="37"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133600" y="3200400"/>
                  <a:ext cx="142875" cy="619125"/>
                </a:xfrm>
                <a:prstGeom prst="rect">
                  <a:avLst/>
                </a:prstGeom>
                <a:noFill/>
              </p:spPr>
            </p:pic>
            <p:sp>
              <p:nvSpPr>
                <p:cNvPr id="38" name="Rectangle 37"/>
                <p:cNvSpPr/>
                <p:nvPr/>
              </p:nvSpPr>
              <p:spPr>
                <a:xfrm>
                  <a:off x="2209800" y="3048000"/>
                  <a:ext cx="304800" cy="769441"/>
                </a:xfrm>
                <a:prstGeom prst="rect">
                  <a:avLst/>
                </a:prstGeom>
              </p:spPr>
              <p:txBody>
                <a:bodyPr wrap="square">
                  <a:spAutoFit/>
                </a:bodyPr>
                <a:lstStyle/>
                <a:p>
                  <a:r>
                    <a:rPr lang="en-US" sz="4400" dirty="0" smtClean="0">
                      <a:latin typeface="Times New Roman" pitchFamily="18" charset="0"/>
                      <a:cs typeface="Times New Roman" pitchFamily="18" charset="0"/>
                    </a:rPr>
                    <a:t>.</a:t>
                  </a:r>
                  <a:endParaRPr lang="en-US" sz="4400" dirty="0"/>
                </a:p>
              </p:txBody>
            </p:sp>
          </p:grpSp>
        </p:grpSp>
      </p:grpSp>
      <p:pic>
        <p:nvPicPr>
          <p:cNvPr id="39"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038600" y="1600200"/>
            <a:ext cx="171450" cy="742950"/>
          </a:xfrm>
          <a:prstGeom prst="rect">
            <a:avLst/>
          </a:prstGeom>
          <a:noFill/>
        </p:spPr>
      </p:pic>
      <p:pic>
        <p:nvPicPr>
          <p:cNvPr id="40" name="Picture 4"/>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6248400" y="2381250"/>
            <a:ext cx="171450" cy="742950"/>
          </a:xfrm>
          <a:prstGeom prst="rect">
            <a:avLst/>
          </a:prstGeom>
          <a:noFill/>
        </p:spPr>
      </p:pic>
      <p:pic>
        <p:nvPicPr>
          <p:cNvPr id="41"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867150" y="3143250"/>
            <a:ext cx="171450" cy="742950"/>
          </a:xfrm>
          <a:prstGeom prst="rect">
            <a:avLst/>
          </a:prstGeom>
          <a:noFill/>
        </p:spPr>
      </p:pic>
      <p:graphicFrame>
        <p:nvGraphicFramePr>
          <p:cNvPr id="42" name="Table 41"/>
          <p:cNvGraphicFramePr>
            <a:graphicFrameLocks noGrp="1"/>
          </p:cNvGraphicFramePr>
          <p:nvPr/>
        </p:nvGraphicFramePr>
        <p:xfrm>
          <a:off x="2793459" y="4648200"/>
          <a:ext cx="5969541" cy="1676400"/>
        </p:xfrm>
        <a:graphic>
          <a:graphicData uri="http://schemas.openxmlformats.org/drawingml/2006/table">
            <a:tbl>
              <a:tblPr firstRow="1" bandRow="1">
                <a:tableStyleId>{5C22544A-7EE6-4342-B048-85BDC9FD1C3A}</a:tableStyleId>
              </a:tblPr>
              <a:tblGrid>
                <a:gridCol w="2209800"/>
                <a:gridCol w="1357364"/>
                <a:gridCol w="1237588"/>
                <a:gridCol w="1164789"/>
              </a:tblGrid>
              <a:tr h="685800">
                <a:tc>
                  <a:txBody>
                    <a:bodyPr/>
                    <a:lstStyle/>
                    <a:p>
                      <a:pPr algn="ctr"/>
                      <a:r>
                        <a:rPr lang="en-US" sz="2400" b="0" dirty="0" smtClean="0">
                          <a:solidFill>
                            <a:srgbClr val="0070C0"/>
                          </a:solidFill>
                          <a:latin typeface="Times New Roman" pitchFamily="18" charset="0"/>
                          <a:cs typeface="Times New Roman" pitchFamily="18" charset="0"/>
                        </a:rPr>
                        <a:t>X</a:t>
                      </a:r>
                      <a:endParaRPr lang="en-US" sz="2400" b="0" dirty="0">
                        <a:solidFill>
                          <a:srgbClr val="0070C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0</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1</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2</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990600">
                <a:tc>
                  <a:txBody>
                    <a:bodyPr/>
                    <a:lstStyle/>
                    <a:p>
                      <a:pPr algn="ctr"/>
                      <a:r>
                        <a:rPr lang="en-US" sz="2800" b="0" dirty="0" smtClean="0">
                          <a:solidFill>
                            <a:srgbClr val="0070C0"/>
                          </a:solidFill>
                          <a:latin typeface="Times New Roman" pitchFamily="18" charset="0"/>
                          <a:cs typeface="Times New Roman" pitchFamily="18" charset="0"/>
                        </a:rPr>
                        <a:t>P(X)</a:t>
                      </a:r>
                      <a:endParaRPr lang="en-US" sz="2800" b="0" dirty="0">
                        <a:solidFill>
                          <a:srgbClr val="0070C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pic>
        <p:nvPicPr>
          <p:cNvPr id="43"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5536659" y="5429250"/>
            <a:ext cx="171450" cy="742950"/>
          </a:xfrm>
          <a:prstGeom prst="rect">
            <a:avLst/>
          </a:prstGeom>
          <a:noFill/>
        </p:spPr>
      </p:pic>
      <p:pic>
        <p:nvPicPr>
          <p:cNvPr id="44"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8127459" y="5410200"/>
            <a:ext cx="171450" cy="742950"/>
          </a:xfrm>
          <a:prstGeom prst="rect">
            <a:avLst/>
          </a:prstGeom>
          <a:noFill/>
        </p:spPr>
      </p:pic>
      <p:pic>
        <p:nvPicPr>
          <p:cNvPr id="45" name="Picture 4"/>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6908259" y="5410200"/>
            <a:ext cx="171450" cy="742950"/>
          </a:xfrm>
          <a:prstGeom prst="rect">
            <a:avLst/>
          </a:prstGeom>
          <a:noFill/>
        </p:spPr>
      </p:pic>
      <p:sp>
        <p:nvSpPr>
          <p:cNvPr id="46" name="Flowchart: Alternate Process 45"/>
          <p:cNvSpPr/>
          <p:nvPr/>
        </p:nvSpPr>
        <p:spPr>
          <a:xfrm>
            <a:off x="3429000" y="3886200"/>
            <a:ext cx="4572000" cy="685800"/>
          </a:xfrm>
          <a:prstGeom prst="flowChartAlternateProcess">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00B050"/>
                </a:solidFill>
                <a:latin typeface="Times New Roman" pitchFamily="18" charset="0"/>
                <a:cs typeface="Times New Roman" pitchFamily="18" charset="0"/>
              </a:rPr>
              <a:t>Probability Distribution Table</a:t>
            </a:r>
            <a:endParaRPr lang="en-US" sz="2800" dirty="0">
              <a:solidFill>
                <a:srgbClr val="00B050"/>
              </a:solidFill>
              <a:latin typeface="Times New Roman" pitchFamily="18" charset="0"/>
              <a:cs typeface="Times New Roman" pitchFamily="18" charset="0"/>
            </a:endParaRPr>
          </a:p>
        </p:txBody>
      </p:sp>
      <p:sp>
        <p:nvSpPr>
          <p:cNvPr id="48" name="Rectangle 47"/>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 y="152400"/>
            <a:ext cx="2820580" cy="584775"/>
          </a:xfrm>
          <a:prstGeom prst="rect">
            <a:avLst/>
          </a:prstGeom>
        </p:spPr>
        <p:txBody>
          <a:bodyPr wrap="none">
            <a:spAutoFit/>
          </a:bodyPr>
          <a:lstStyle/>
          <a:p>
            <a:r>
              <a:rPr lang="en-US" sz="3200" b="1" dirty="0" smtClean="0">
                <a:solidFill>
                  <a:srgbClr val="00B050"/>
                </a:solidFill>
                <a:latin typeface="Times New Roman" pitchFamily="18" charset="0"/>
                <a:cs typeface="Times New Roman" pitchFamily="18" charset="0"/>
              </a:rPr>
              <a:t>For example 3:</a:t>
            </a:r>
            <a:endParaRPr lang="en-US" sz="3200" b="1" dirty="0"/>
          </a:p>
        </p:txBody>
      </p:sp>
      <p:sp>
        <p:nvSpPr>
          <p:cNvPr id="5" name="Rectangle 3"/>
          <p:cNvSpPr txBox="1">
            <a:spLocks noChangeArrowheads="1"/>
          </p:cNvSpPr>
          <p:nvPr/>
        </p:nvSpPr>
        <p:spPr>
          <a:xfrm>
            <a:off x="2667000" y="152400"/>
            <a:ext cx="3200400" cy="6096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Tossing three coins </a:t>
            </a: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grpSp>
        <p:nvGrpSpPr>
          <p:cNvPr id="6" name="Group 5"/>
          <p:cNvGrpSpPr/>
          <p:nvPr/>
        </p:nvGrpSpPr>
        <p:grpSpPr>
          <a:xfrm>
            <a:off x="304800" y="1143000"/>
            <a:ext cx="8382000" cy="5232975"/>
            <a:chOff x="304800" y="762000"/>
            <a:chExt cx="8382000" cy="5232975"/>
          </a:xfrm>
        </p:grpSpPr>
        <p:sp>
          <p:nvSpPr>
            <p:cNvPr id="7" name="TextBox 6"/>
            <p:cNvSpPr txBox="1">
              <a:spLocks noChangeArrowheads="1"/>
            </p:cNvSpPr>
            <p:nvPr/>
          </p:nvSpPr>
          <p:spPr bwMode="auto">
            <a:xfrm>
              <a:off x="6879991" y="908203"/>
              <a:ext cx="404278" cy="523220"/>
            </a:xfrm>
            <a:prstGeom prst="rect">
              <a:avLst/>
            </a:prstGeom>
            <a:noFill/>
            <a:ln w="9525">
              <a:noFill/>
              <a:miter lim="800000"/>
              <a:headEnd/>
              <a:tailEnd/>
            </a:ln>
          </p:spPr>
          <p:txBody>
            <a:bodyPr wrap="none">
              <a:spAutoFit/>
            </a:bodyPr>
            <a:lstStyle/>
            <a:p>
              <a:r>
                <a:rPr lang="en-US" sz="2800" dirty="0" smtClean="0">
                  <a:latin typeface="Times New Roman" pitchFamily="18" charset="0"/>
                  <a:cs typeface="Times New Roman" pitchFamily="18" charset="0"/>
                </a:rPr>
                <a:t>T</a:t>
              </a:r>
              <a:endParaRPr lang="en-US" sz="2800" dirty="0">
                <a:latin typeface="Times New Roman" pitchFamily="18" charset="0"/>
                <a:cs typeface="Times New Roman" pitchFamily="18" charset="0"/>
              </a:endParaRPr>
            </a:p>
          </p:txBody>
        </p:sp>
        <p:sp>
          <p:nvSpPr>
            <p:cNvPr id="8" name="Rectangle 7"/>
            <p:cNvSpPr/>
            <p:nvPr/>
          </p:nvSpPr>
          <p:spPr>
            <a:xfrm>
              <a:off x="7451193" y="762000"/>
              <a:ext cx="934871" cy="656590"/>
            </a:xfrm>
            <a:prstGeom prst="rect">
              <a:avLst/>
            </a:prstGeom>
          </p:spPr>
          <p:txBody>
            <a:bodyPr wrap="none">
              <a:spAutoFit/>
            </a:bodyPr>
            <a:lstStyle/>
            <a:p>
              <a:pPr>
                <a:lnSpc>
                  <a:spcPts val="4400"/>
                </a:lnSpc>
              </a:pPr>
              <a:r>
                <a:rPr lang="en-US" sz="3200" dirty="0" smtClean="0">
                  <a:solidFill>
                    <a:srgbClr val="FF0000"/>
                  </a:solidFill>
                  <a:latin typeface="Times New Roman" pitchFamily="18" charset="0"/>
                  <a:cs typeface="Times New Roman" pitchFamily="18" charset="0"/>
                </a:rPr>
                <a:t>TTT</a:t>
              </a:r>
              <a:endParaRPr lang="en-US" sz="3200" dirty="0">
                <a:solidFill>
                  <a:srgbClr val="FF0000"/>
                </a:solidFill>
                <a:latin typeface="Times New Roman" pitchFamily="18" charset="0"/>
                <a:cs typeface="Times New Roman" pitchFamily="18" charset="0"/>
              </a:endParaRPr>
            </a:p>
          </p:txBody>
        </p:sp>
        <p:grpSp>
          <p:nvGrpSpPr>
            <p:cNvPr id="9" name="Group 45"/>
            <p:cNvGrpSpPr/>
            <p:nvPr/>
          </p:nvGrpSpPr>
          <p:grpSpPr>
            <a:xfrm>
              <a:off x="304800" y="1195128"/>
              <a:ext cx="8105310" cy="4733877"/>
              <a:chOff x="304800" y="1195128"/>
              <a:chExt cx="8105310" cy="4733877"/>
            </a:xfrm>
          </p:grpSpPr>
          <p:sp>
            <p:nvSpPr>
              <p:cNvPr id="16" name="TextBox 15"/>
              <p:cNvSpPr txBox="1">
                <a:spLocks noChangeArrowheads="1"/>
              </p:cNvSpPr>
              <p:nvPr/>
            </p:nvSpPr>
            <p:spPr bwMode="auto">
              <a:xfrm>
                <a:off x="6895302" y="3497831"/>
                <a:ext cx="404278" cy="523220"/>
              </a:xfrm>
              <a:prstGeom prst="rect">
                <a:avLst/>
              </a:prstGeom>
              <a:noFill/>
              <a:ln w="9525">
                <a:noFill/>
                <a:miter lim="800000"/>
                <a:headEnd/>
                <a:tailEnd/>
              </a:ln>
            </p:spPr>
            <p:txBody>
              <a:bodyPr wrap="none">
                <a:spAutoFit/>
              </a:bodyPr>
              <a:lstStyle/>
              <a:p>
                <a:r>
                  <a:rPr lang="en-US" sz="2800" dirty="0" smtClean="0">
                    <a:latin typeface="Times New Roman" pitchFamily="18" charset="0"/>
                    <a:cs typeface="Times New Roman" pitchFamily="18" charset="0"/>
                  </a:rPr>
                  <a:t>T</a:t>
                </a:r>
                <a:endParaRPr lang="en-US" sz="2800" dirty="0">
                  <a:latin typeface="Times New Roman" pitchFamily="18" charset="0"/>
                  <a:cs typeface="Times New Roman" pitchFamily="18" charset="0"/>
                </a:endParaRPr>
              </a:p>
            </p:txBody>
          </p:sp>
          <p:sp>
            <p:nvSpPr>
              <p:cNvPr id="17" name="TextBox 16"/>
              <p:cNvSpPr txBox="1">
                <a:spLocks noChangeArrowheads="1"/>
              </p:cNvSpPr>
              <p:nvPr/>
            </p:nvSpPr>
            <p:spPr bwMode="auto">
              <a:xfrm>
                <a:off x="6857875" y="4131987"/>
                <a:ext cx="444352" cy="523220"/>
              </a:xfrm>
              <a:prstGeom prst="rect">
                <a:avLst/>
              </a:prstGeom>
              <a:noFill/>
              <a:ln w="9525">
                <a:noFill/>
                <a:miter lim="800000"/>
                <a:headEnd/>
                <a:tailEnd/>
              </a:ln>
            </p:spPr>
            <p:txBody>
              <a:bodyPr wrap="none">
                <a:spAutoFit/>
              </a:bodyPr>
              <a:lstStyle/>
              <a:p>
                <a:r>
                  <a:rPr lang="en-US" sz="2800" dirty="0" smtClean="0">
                    <a:latin typeface="Times New Roman" pitchFamily="18" charset="0"/>
                    <a:cs typeface="Times New Roman" pitchFamily="18" charset="0"/>
                  </a:rPr>
                  <a:t>H</a:t>
                </a:r>
                <a:endParaRPr lang="en-US" sz="2800" dirty="0">
                  <a:latin typeface="Times New Roman" pitchFamily="18" charset="0"/>
                  <a:cs typeface="Times New Roman" pitchFamily="18" charset="0"/>
                </a:endParaRPr>
              </a:p>
            </p:txBody>
          </p:sp>
          <p:cxnSp>
            <p:nvCxnSpPr>
              <p:cNvPr id="18" name="Straight Connector 17"/>
              <p:cNvCxnSpPr>
                <a:cxnSpLocks noChangeShapeType="1"/>
              </p:cNvCxnSpPr>
              <p:nvPr/>
            </p:nvCxnSpPr>
            <p:spPr bwMode="auto">
              <a:xfrm flipV="1">
                <a:off x="5188985" y="3784754"/>
                <a:ext cx="1714823" cy="356371"/>
              </a:xfrm>
              <a:prstGeom prst="line">
                <a:avLst/>
              </a:prstGeom>
              <a:noFill/>
              <a:ln w="9525" algn="ctr">
                <a:solidFill>
                  <a:schemeClr val="tx1"/>
                </a:solidFill>
                <a:round/>
                <a:headEnd/>
                <a:tailEnd/>
              </a:ln>
            </p:spPr>
          </p:cxnSp>
          <p:cxnSp>
            <p:nvCxnSpPr>
              <p:cNvPr id="19" name="Straight Connector 18"/>
              <p:cNvCxnSpPr>
                <a:cxnSpLocks noChangeShapeType="1"/>
              </p:cNvCxnSpPr>
              <p:nvPr/>
            </p:nvCxnSpPr>
            <p:spPr bwMode="auto">
              <a:xfrm>
                <a:off x="5188985" y="4141126"/>
                <a:ext cx="1714823" cy="257683"/>
              </a:xfrm>
              <a:prstGeom prst="line">
                <a:avLst/>
              </a:prstGeom>
              <a:noFill/>
              <a:ln w="9525" algn="ctr">
                <a:solidFill>
                  <a:schemeClr val="tx1"/>
                </a:solidFill>
                <a:round/>
                <a:headEnd/>
                <a:tailEnd/>
              </a:ln>
            </p:spPr>
          </p:cxnSp>
          <p:sp>
            <p:nvSpPr>
              <p:cNvPr id="20" name="TextBox 19"/>
              <p:cNvSpPr txBox="1">
                <a:spLocks noChangeArrowheads="1"/>
              </p:cNvSpPr>
              <p:nvPr/>
            </p:nvSpPr>
            <p:spPr bwMode="auto">
              <a:xfrm>
                <a:off x="6908911" y="4771627"/>
                <a:ext cx="404278" cy="523220"/>
              </a:xfrm>
              <a:prstGeom prst="rect">
                <a:avLst/>
              </a:prstGeom>
              <a:noFill/>
              <a:ln w="9525">
                <a:noFill/>
                <a:miter lim="800000"/>
                <a:headEnd/>
                <a:tailEnd/>
              </a:ln>
            </p:spPr>
            <p:txBody>
              <a:bodyPr wrap="none">
                <a:spAutoFit/>
              </a:bodyPr>
              <a:lstStyle/>
              <a:p>
                <a:r>
                  <a:rPr lang="en-US" sz="2800" dirty="0" smtClean="0">
                    <a:latin typeface="Times New Roman" pitchFamily="18" charset="0"/>
                    <a:cs typeface="Times New Roman" pitchFamily="18" charset="0"/>
                  </a:rPr>
                  <a:t>T</a:t>
                </a:r>
                <a:endParaRPr lang="en-US" sz="2800" dirty="0">
                  <a:latin typeface="Times New Roman" pitchFamily="18" charset="0"/>
                  <a:cs typeface="Times New Roman" pitchFamily="18" charset="0"/>
                </a:endParaRPr>
              </a:p>
            </p:txBody>
          </p:sp>
          <p:sp>
            <p:nvSpPr>
              <p:cNvPr id="21" name="TextBox 20"/>
              <p:cNvSpPr txBox="1">
                <a:spLocks noChangeArrowheads="1"/>
              </p:cNvSpPr>
              <p:nvPr/>
            </p:nvSpPr>
            <p:spPr bwMode="auto">
              <a:xfrm>
                <a:off x="6873186" y="5405785"/>
                <a:ext cx="444352" cy="523220"/>
              </a:xfrm>
              <a:prstGeom prst="rect">
                <a:avLst/>
              </a:prstGeom>
              <a:noFill/>
              <a:ln w="9525">
                <a:noFill/>
                <a:miter lim="800000"/>
                <a:headEnd/>
                <a:tailEnd/>
              </a:ln>
            </p:spPr>
            <p:txBody>
              <a:bodyPr wrap="none">
                <a:spAutoFit/>
              </a:bodyPr>
              <a:lstStyle/>
              <a:p>
                <a:r>
                  <a:rPr lang="en-US" sz="2800" dirty="0" smtClean="0">
                    <a:latin typeface="Times New Roman" pitchFamily="18" charset="0"/>
                    <a:cs typeface="Times New Roman" pitchFamily="18" charset="0"/>
                  </a:rPr>
                  <a:t>H</a:t>
                </a:r>
                <a:endParaRPr lang="en-US" sz="2800" dirty="0">
                  <a:latin typeface="Times New Roman" pitchFamily="18" charset="0"/>
                  <a:cs typeface="Times New Roman" pitchFamily="18" charset="0"/>
                </a:endParaRPr>
              </a:p>
            </p:txBody>
          </p:sp>
          <p:cxnSp>
            <p:nvCxnSpPr>
              <p:cNvPr id="22" name="Straight Connector 21"/>
              <p:cNvCxnSpPr>
                <a:cxnSpLocks noChangeShapeType="1"/>
              </p:cNvCxnSpPr>
              <p:nvPr/>
            </p:nvCxnSpPr>
            <p:spPr bwMode="auto">
              <a:xfrm flipV="1">
                <a:off x="5204295" y="5058552"/>
                <a:ext cx="1714823" cy="356370"/>
              </a:xfrm>
              <a:prstGeom prst="line">
                <a:avLst/>
              </a:prstGeom>
              <a:noFill/>
              <a:ln w="9525" algn="ctr">
                <a:solidFill>
                  <a:schemeClr val="tx1"/>
                </a:solidFill>
                <a:round/>
                <a:headEnd/>
                <a:tailEnd/>
              </a:ln>
            </p:spPr>
          </p:cxnSp>
          <p:cxnSp>
            <p:nvCxnSpPr>
              <p:cNvPr id="23" name="Straight Connector 22"/>
              <p:cNvCxnSpPr>
                <a:cxnSpLocks noChangeShapeType="1"/>
              </p:cNvCxnSpPr>
              <p:nvPr/>
            </p:nvCxnSpPr>
            <p:spPr bwMode="auto">
              <a:xfrm>
                <a:off x="5204295" y="5414922"/>
                <a:ext cx="1714823" cy="257684"/>
              </a:xfrm>
              <a:prstGeom prst="line">
                <a:avLst/>
              </a:prstGeom>
              <a:noFill/>
              <a:ln w="9525" algn="ctr">
                <a:solidFill>
                  <a:schemeClr val="tx1"/>
                </a:solidFill>
                <a:round/>
                <a:headEnd/>
                <a:tailEnd/>
              </a:ln>
            </p:spPr>
          </p:cxnSp>
          <p:sp>
            <p:nvSpPr>
              <p:cNvPr id="24" name="TextBox 23"/>
              <p:cNvSpPr txBox="1">
                <a:spLocks noChangeArrowheads="1"/>
              </p:cNvSpPr>
              <p:nvPr/>
            </p:nvSpPr>
            <p:spPr bwMode="auto">
              <a:xfrm>
                <a:off x="6844265" y="1544188"/>
                <a:ext cx="444352" cy="523220"/>
              </a:xfrm>
              <a:prstGeom prst="rect">
                <a:avLst/>
              </a:prstGeom>
              <a:noFill/>
              <a:ln w="9525">
                <a:noFill/>
                <a:miter lim="800000"/>
                <a:headEnd/>
                <a:tailEnd/>
              </a:ln>
            </p:spPr>
            <p:txBody>
              <a:bodyPr wrap="none">
                <a:spAutoFit/>
              </a:bodyPr>
              <a:lstStyle/>
              <a:p>
                <a:r>
                  <a:rPr lang="en-US" sz="2800" dirty="0" smtClean="0">
                    <a:latin typeface="Times New Roman" pitchFamily="18" charset="0"/>
                    <a:cs typeface="Times New Roman" pitchFamily="18" charset="0"/>
                  </a:rPr>
                  <a:t>H</a:t>
                </a:r>
                <a:endParaRPr lang="en-US" sz="2800" dirty="0">
                  <a:latin typeface="Times New Roman" pitchFamily="18" charset="0"/>
                  <a:cs typeface="Times New Roman" pitchFamily="18" charset="0"/>
                </a:endParaRPr>
              </a:p>
            </p:txBody>
          </p:sp>
          <p:cxnSp>
            <p:nvCxnSpPr>
              <p:cNvPr id="25" name="Straight Connector 24"/>
              <p:cNvCxnSpPr>
                <a:cxnSpLocks noChangeShapeType="1"/>
              </p:cNvCxnSpPr>
              <p:nvPr/>
            </p:nvCxnSpPr>
            <p:spPr bwMode="auto">
              <a:xfrm flipV="1">
                <a:off x="5175375" y="1195128"/>
                <a:ext cx="1714823" cy="356370"/>
              </a:xfrm>
              <a:prstGeom prst="line">
                <a:avLst/>
              </a:prstGeom>
              <a:noFill/>
              <a:ln w="9525" algn="ctr">
                <a:solidFill>
                  <a:schemeClr val="tx1"/>
                </a:solidFill>
                <a:round/>
                <a:headEnd/>
                <a:tailEnd/>
              </a:ln>
            </p:spPr>
          </p:cxnSp>
          <p:cxnSp>
            <p:nvCxnSpPr>
              <p:cNvPr id="26" name="Straight Connector 25"/>
              <p:cNvCxnSpPr>
                <a:cxnSpLocks noChangeShapeType="1"/>
              </p:cNvCxnSpPr>
              <p:nvPr/>
            </p:nvCxnSpPr>
            <p:spPr bwMode="auto">
              <a:xfrm>
                <a:off x="5175375" y="1551498"/>
                <a:ext cx="1714823" cy="257684"/>
              </a:xfrm>
              <a:prstGeom prst="line">
                <a:avLst/>
              </a:prstGeom>
              <a:noFill/>
              <a:ln w="9525" algn="ctr">
                <a:solidFill>
                  <a:schemeClr val="tx1"/>
                </a:solidFill>
                <a:round/>
                <a:headEnd/>
                <a:tailEnd/>
              </a:ln>
            </p:spPr>
          </p:cxnSp>
          <p:sp>
            <p:nvSpPr>
              <p:cNvPr id="27" name="TextBox 26"/>
              <p:cNvSpPr txBox="1">
                <a:spLocks noChangeArrowheads="1"/>
              </p:cNvSpPr>
              <p:nvPr/>
            </p:nvSpPr>
            <p:spPr bwMode="auto">
              <a:xfrm>
                <a:off x="6886796" y="2189311"/>
                <a:ext cx="404278" cy="523220"/>
              </a:xfrm>
              <a:prstGeom prst="rect">
                <a:avLst/>
              </a:prstGeom>
              <a:noFill/>
              <a:ln w="9525">
                <a:noFill/>
                <a:miter lim="800000"/>
                <a:headEnd/>
                <a:tailEnd/>
              </a:ln>
            </p:spPr>
            <p:txBody>
              <a:bodyPr wrap="none">
                <a:spAutoFit/>
              </a:bodyPr>
              <a:lstStyle/>
              <a:p>
                <a:r>
                  <a:rPr lang="en-US" sz="2800" dirty="0" smtClean="0">
                    <a:latin typeface="Times New Roman" pitchFamily="18" charset="0"/>
                    <a:cs typeface="Times New Roman" pitchFamily="18" charset="0"/>
                  </a:rPr>
                  <a:t>T</a:t>
                </a:r>
                <a:endParaRPr lang="en-US" sz="2800" dirty="0">
                  <a:latin typeface="Times New Roman" pitchFamily="18" charset="0"/>
                  <a:cs typeface="Times New Roman" pitchFamily="18" charset="0"/>
                </a:endParaRPr>
              </a:p>
            </p:txBody>
          </p:sp>
          <p:sp>
            <p:nvSpPr>
              <p:cNvPr id="28" name="TextBox 27"/>
              <p:cNvSpPr txBox="1">
                <a:spLocks noChangeArrowheads="1"/>
              </p:cNvSpPr>
              <p:nvPr/>
            </p:nvSpPr>
            <p:spPr bwMode="auto">
              <a:xfrm>
                <a:off x="6851070" y="2825295"/>
                <a:ext cx="444352" cy="523220"/>
              </a:xfrm>
              <a:prstGeom prst="rect">
                <a:avLst/>
              </a:prstGeom>
              <a:noFill/>
              <a:ln w="9525">
                <a:noFill/>
                <a:miter lim="800000"/>
                <a:headEnd/>
                <a:tailEnd/>
              </a:ln>
            </p:spPr>
            <p:txBody>
              <a:bodyPr wrap="none">
                <a:spAutoFit/>
              </a:bodyPr>
              <a:lstStyle/>
              <a:p>
                <a:r>
                  <a:rPr lang="en-US" sz="2800" dirty="0" smtClean="0">
                    <a:latin typeface="Times New Roman" pitchFamily="18" charset="0"/>
                    <a:cs typeface="Times New Roman" pitchFamily="18" charset="0"/>
                  </a:rPr>
                  <a:t>H</a:t>
                </a:r>
                <a:endParaRPr lang="en-US" sz="2800" dirty="0">
                  <a:latin typeface="Times New Roman" pitchFamily="18" charset="0"/>
                  <a:cs typeface="Times New Roman" pitchFamily="18" charset="0"/>
                </a:endParaRPr>
              </a:p>
            </p:txBody>
          </p:sp>
          <p:cxnSp>
            <p:nvCxnSpPr>
              <p:cNvPr id="29" name="Straight Connector 28"/>
              <p:cNvCxnSpPr>
                <a:cxnSpLocks noChangeShapeType="1"/>
              </p:cNvCxnSpPr>
              <p:nvPr/>
            </p:nvCxnSpPr>
            <p:spPr bwMode="auto">
              <a:xfrm flipV="1">
                <a:off x="5182180" y="2476234"/>
                <a:ext cx="1714823" cy="356371"/>
              </a:xfrm>
              <a:prstGeom prst="line">
                <a:avLst/>
              </a:prstGeom>
              <a:noFill/>
              <a:ln w="9525" algn="ctr">
                <a:solidFill>
                  <a:schemeClr val="tx1"/>
                </a:solidFill>
                <a:round/>
                <a:headEnd/>
                <a:tailEnd/>
              </a:ln>
            </p:spPr>
          </p:cxnSp>
          <p:cxnSp>
            <p:nvCxnSpPr>
              <p:cNvPr id="30" name="Straight Connector 29"/>
              <p:cNvCxnSpPr>
                <a:cxnSpLocks noChangeShapeType="1"/>
              </p:cNvCxnSpPr>
              <p:nvPr/>
            </p:nvCxnSpPr>
            <p:spPr bwMode="auto">
              <a:xfrm>
                <a:off x="5182180" y="2832606"/>
                <a:ext cx="1714823" cy="257683"/>
              </a:xfrm>
              <a:prstGeom prst="line">
                <a:avLst/>
              </a:prstGeom>
              <a:noFill/>
              <a:ln w="9525" algn="ctr">
                <a:solidFill>
                  <a:schemeClr val="tx1"/>
                </a:solidFill>
                <a:round/>
                <a:headEnd/>
                <a:tailEnd/>
              </a:ln>
            </p:spPr>
          </p:cxnSp>
          <p:grpSp>
            <p:nvGrpSpPr>
              <p:cNvPr id="31" name="Group 37"/>
              <p:cNvGrpSpPr/>
              <p:nvPr/>
            </p:nvGrpSpPr>
            <p:grpSpPr>
              <a:xfrm>
                <a:off x="304800" y="1335848"/>
                <a:ext cx="4971280" cy="4253233"/>
                <a:chOff x="609600" y="2327275"/>
                <a:chExt cx="4638988" cy="3694585"/>
              </a:xfrm>
            </p:grpSpPr>
            <p:cxnSp>
              <p:nvCxnSpPr>
                <p:cNvPr id="33" name="Straight Connector 32"/>
                <p:cNvCxnSpPr>
                  <a:cxnSpLocks noChangeShapeType="1"/>
                </p:cNvCxnSpPr>
                <p:nvPr/>
              </p:nvCxnSpPr>
              <p:spPr bwMode="auto">
                <a:xfrm flipV="1">
                  <a:off x="609600" y="3200400"/>
                  <a:ext cx="1600200" cy="990600"/>
                </a:xfrm>
                <a:prstGeom prst="line">
                  <a:avLst/>
                </a:prstGeom>
                <a:noFill/>
                <a:ln w="9525" algn="ctr">
                  <a:solidFill>
                    <a:schemeClr val="tx1"/>
                  </a:solidFill>
                  <a:round/>
                  <a:headEnd/>
                  <a:tailEnd/>
                </a:ln>
              </p:spPr>
            </p:cxnSp>
            <p:cxnSp>
              <p:nvCxnSpPr>
                <p:cNvPr id="34" name="Straight Connector 33"/>
                <p:cNvCxnSpPr>
                  <a:cxnSpLocks noChangeShapeType="1"/>
                </p:cNvCxnSpPr>
                <p:nvPr/>
              </p:nvCxnSpPr>
              <p:spPr bwMode="auto">
                <a:xfrm>
                  <a:off x="609600" y="4191000"/>
                  <a:ext cx="1600200" cy="1066800"/>
                </a:xfrm>
                <a:prstGeom prst="line">
                  <a:avLst/>
                </a:prstGeom>
                <a:noFill/>
                <a:ln w="9525" algn="ctr">
                  <a:solidFill>
                    <a:schemeClr val="tx1"/>
                  </a:solidFill>
                  <a:round/>
                  <a:headEnd/>
                  <a:tailEnd/>
                </a:ln>
              </p:spPr>
            </p:cxnSp>
            <p:sp>
              <p:nvSpPr>
                <p:cNvPr id="35" name="TextBox 34"/>
                <p:cNvSpPr txBox="1">
                  <a:spLocks noChangeArrowheads="1"/>
                </p:cNvSpPr>
                <p:nvPr/>
              </p:nvSpPr>
              <p:spPr bwMode="auto">
                <a:xfrm>
                  <a:off x="2187575" y="2860675"/>
                  <a:ext cx="377255" cy="454497"/>
                </a:xfrm>
                <a:prstGeom prst="rect">
                  <a:avLst/>
                </a:prstGeom>
                <a:noFill/>
                <a:ln w="9525">
                  <a:noFill/>
                  <a:miter lim="800000"/>
                  <a:headEnd/>
                  <a:tailEnd/>
                </a:ln>
              </p:spPr>
              <p:txBody>
                <a:bodyPr wrap="none">
                  <a:spAutoFit/>
                </a:bodyPr>
                <a:lstStyle/>
                <a:p>
                  <a:r>
                    <a:rPr lang="en-US" sz="2800" dirty="0" smtClean="0">
                      <a:latin typeface="Times New Roman" pitchFamily="18" charset="0"/>
                      <a:cs typeface="Times New Roman" pitchFamily="18" charset="0"/>
                    </a:rPr>
                    <a:t>T</a:t>
                  </a:r>
                  <a:endParaRPr lang="en-US" sz="2800" dirty="0">
                    <a:latin typeface="Times New Roman" pitchFamily="18" charset="0"/>
                    <a:cs typeface="Times New Roman" pitchFamily="18" charset="0"/>
                  </a:endParaRPr>
                </a:p>
              </p:txBody>
            </p:sp>
            <p:sp>
              <p:nvSpPr>
                <p:cNvPr id="36" name="TextBox 26"/>
                <p:cNvSpPr txBox="1">
                  <a:spLocks noChangeArrowheads="1"/>
                </p:cNvSpPr>
                <p:nvPr/>
              </p:nvSpPr>
              <p:spPr bwMode="auto">
                <a:xfrm>
                  <a:off x="2166938" y="5029201"/>
                  <a:ext cx="414650" cy="454497"/>
                </a:xfrm>
                <a:prstGeom prst="rect">
                  <a:avLst/>
                </a:prstGeom>
                <a:noFill/>
                <a:ln w="9525">
                  <a:noFill/>
                  <a:miter lim="800000"/>
                  <a:headEnd/>
                  <a:tailEnd/>
                </a:ln>
              </p:spPr>
              <p:txBody>
                <a:bodyPr wrap="none">
                  <a:spAutoFit/>
                </a:bodyPr>
                <a:lstStyle/>
                <a:p>
                  <a:r>
                    <a:rPr lang="en-US" sz="2800" dirty="0" smtClean="0">
                      <a:latin typeface="Times New Roman" pitchFamily="18" charset="0"/>
                      <a:cs typeface="Times New Roman" pitchFamily="18" charset="0"/>
                    </a:rPr>
                    <a:t>H</a:t>
                  </a:r>
                  <a:endParaRPr lang="en-US" sz="2800" dirty="0">
                    <a:latin typeface="Times New Roman" pitchFamily="18" charset="0"/>
                    <a:cs typeface="Times New Roman" pitchFamily="18" charset="0"/>
                  </a:endParaRPr>
                </a:p>
              </p:txBody>
            </p:sp>
            <p:sp>
              <p:nvSpPr>
                <p:cNvPr id="37" name="TextBox 36"/>
                <p:cNvSpPr txBox="1">
                  <a:spLocks noChangeArrowheads="1"/>
                </p:cNvSpPr>
                <p:nvPr/>
              </p:nvSpPr>
              <p:spPr bwMode="auto">
                <a:xfrm>
                  <a:off x="4852988" y="4551363"/>
                  <a:ext cx="377255" cy="454497"/>
                </a:xfrm>
                <a:prstGeom prst="rect">
                  <a:avLst/>
                </a:prstGeom>
                <a:noFill/>
                <a:ln w="9525">
                  <a:noFill/>
                  <a:miter lim="800000"/>
                  <a:headEnd/>
                  <a:tailEnd/>
                </a:ln>
              </p:spPr>
              <p:txBody>
                <a:bodyPr wrap="none">
                  <a:spAutoFit/>
                </a:bodyPr>
                <a:lstStyle/>
                <a:p>
                  <a:r>
                    <a:rPr lang="en-US" sz="2800" dirty="0" smtClean="0">
                      <a:latin typeface="Times New Roman" pitchFamily="18" charset="0"/>
                      <a:cs typeface="Times New Roman" pitchFamily="18" charset="0"/>
                    </a:rPr>
                    <a:t>T</a:t>
                  </a:r>
                  <a:endParaRPr lang="en-US" sz="2800" dirty="0">
                    <a:latin typeface="Times New Roman" pitchFamily="18" charset="0"/>
                    <a:cs typeface="Times New Roman" pitchFamily="18" charset="0"/>
                  </a:endParaRPr>
                </a:p>
              </p:txBody>
            </p:sp>
            <p:sp>
              <p:nvSpPr>
                <p:cNvPr id="38" name="TextBox 37"/>
                <p:cNvSpPr txBox="1">
                  <a:spLocks noChangeArrowheads="1"/>
                </p:cNvSpPr>
                <p:nvPr/>
              </p:nvSpPr>
              <p:spPr bwMode="auto">
                <a:xfrm>
                  <a:off x="4833938" y="5567363"/>
                  <a:ext cx="414650" cy="454497"/>
                </a:xfrm>
                <a:prstGeom prst="rect">
                  <a:avLst/>
                </a:prstGeom>
                <a:noFill/>
                <a:ln w="9525">
                  <a:noFill/>
                  <a:miter lim="800000"/>
                  <a:headEnd/>
                  <a:tailEnd/>
                </a:ln>
              </p:spPr>
              <p:txBody>
                <a:bodyPr wrap="none">
                  <a:spAutoFit/>
                </a:bodyPr>
                <a:lstStyle/>
                <a:p>
                  <a:r>
                    <a:rPr lang="en-US" sz="2800" dirty="0" smtClean="0">
                      <a:latin typeface="Times New Roman" pitchFamily="18" charset="0"/>
                      <a:cs typeface="Times New Roman" pitchFamily="18" charset="0"/>
                    </a:rPr>
                    <a:t>H</a:t>
                  </a:r>
                  <a:endParaRPr lang="en-US" sz="2800" dirty="0">
                    <a:latin typeface="Times New Roman" pitchFamily="18" charset="0"/>
                    <a:cs typeface="Times New Roman" pitchFamily="18" charset="0"/>
                  </a:endParaRPr>
                </a:p>
              </p:txBody>
            </p:sp>
            <p:cxnSp>
              <p:nvCxnSpPr>
                <p:cNvPr id="39" name="Straight Connector 38"/>
                <p:cNvCxnSpPr>
                  <a:cxnSpLocks noChangeShapeType="1"/>
                  <a:endCxn id="37" idx="1"/>
                </p:cNvCxnSpPr>
                <p:nvPr/>
              </p:nvCxnSpPr>
              <p:spPr bwMode="auto">
                <a:xfrm flipV="1">
                  <a:off x="2514600" y="4778611"/>
                  <a:ext cx="2338387" cy="555391"/>
                </a:xfrm>
                <a:prstGeom prst="line">
                  <a:avLst/>
                </a:prstGeom>
                <a:noFill/>
                <a:ln w="9525" algn="ctr">
                  <a:solidFill>
                    <a:schemeClr val="tx1"/>
                  </a:solidFill>
                  <a:round/>
                  <a:headEnd/>
                  <a:tailEnd/>
                </a:ln>
              </p:spPr>
            </p:cxnSp>
            <p:cxnSp>
              <p:nvCxnSpPr>
                <p:cNvPr id="40" name="Straight Connector 39"/>
                <p:cNvCxnSpPr>
                  <a:cxnSpLocks noChangeShapeType="1"/>
                </p:cNvCxnSpPr>
                <p:nvPr/>
              </p:nvCxnSpPr>
              <p:spPr bwMode="auto">
                <a:xfrm>
                  <a:off x="2514600" y="5334000"/>
                  <a:ext cx="2347913" cy="471488"/>
                </a:xfrm>
                <a:prstGeom prst="line">
                  <a:avLst/>
                </a:prstGeom>
                <a:noFill/>
                <a:ln w="9525" algn="ctr">
                  <a:solidFill>
                    <a:schemeClr val="tx1"/>
                  </a:solidFill>
                  <a:round/>
                  <a:headEnd/>
                  <a:tailEnd/>
                </a:ln>
              </p:spPr>
            </p:cxnSp>
            <p:sp>
              <p:nvSpPr>
                <p:cNvPr id="41" name="TextBox 40"/>
                <p:cNvSpPr txBox="1">
                  <a:spLocks noChangeArrowheads="1"/>
                </p:cNvSpPr>
                <p:nvPr/>
              </p:nvSpPr>
              <p:spPr bwMode="auto">
                <a:xfrm>
                  <a:off x="4852988" y="2327275"/>
                  <a:ext cx="377255" cy="454497"/>
                </a:xfrm>
                <a:prstGeom prst="rect">
                  <a:avLst/>
                </a:prstGeom>
                <a:noFill/>
                <a:ln w="9525">
                  <a:noFill/>
                  <a:miter lim="800000"/>
                  <a:headEnd/>
                  <a:tailEnd/>
                </a:ln>
              </p:spPr>
              <p:txBody>
                <a:bodyPr wrap="none">
                  <a:spAutoFit/>
                </a:bodyPr>
                <a:lstStyle/>
                <a:p>
                  <a:r>
                    <a:rPr lang="en-US" sz="2800" dirty="0" smtClean="0">
                      <a:latin typeface="Times New Roman" pitchFamily="18" charset="0"/>
                      <a:cs typeface="Times New Roman" pitchFamily="18" charset="0"/>
                    </a:rPr>
                    <a:t>T</a:t>
                  </a:r>
                  <a:endParaRPr lang="en-US" sz="2800" dirty="0">
                    <a:latin typeface="Times New Roman" pitchFamily="18" charset="0"/>
                    <a:cs typeface="Times New Roman" pitchFamily="18" charset="0"/>
                  </a:endParaRPr>
                </a:p>
              </p:txBody>
            </p:sp>
            <p:sp>
              <p:nvSpPr>
                <p:cNvPr id="42" name="TextBox 41"/>
                <p:cNvSpPr txBox="1">
                  <a:spLocks noChangeArrowheads="1"/>
                </p:cNvSpPr>
                <p:nvPr/>
              </p:nvSpPr>
              <p:spPr bwMode="auto">
                <a:xfrm>
                  <a:off x="4833938" y="3343275"/>
                  <a:ext cx="414650" cy="454497"/>
                </a:xfrm>
                <a:prstGeom prst="rect">
                  <a:avLst/>
                </a:prstGeom>
                <a:noFill/>
                <a:ln w="9525">
                  <a:noFill/>
                  <a:miter lim="800000"/>
                  <a:headEnd/>
                  <a:tailEnd/>
                </a:ln>
              </p:spPr>
              <p:txBody>
                <a:bodyPr wrap="none">
                  <a:spAutoFit/>
                </a:bodyPr>
                <a:lstStyle/>
                <a:p>
                  <a:r>
                    <a:rPr lang="en-US" sz="2800" dirty="0" smtClean="0">
                      <a:latin typeface="Times New Roman" pitchFamily="18" charset="0"/>
                      <a:cs typeface="Times New Roman" pitchFamily="18" charset="0"/>
                    </a:rPr>
                    <a:t>H</a:t>
                  </a:r>
                  <a:endParaRPr lang="en-US" sz="2800" dirty="0">
                    <a:latin typeface="Times New Roman" pitchFamily="18" charset="0"/>
                    <a:cs typeface="Times New Roman" pitchFamily="18" charset="0"/>
                  </a:endParaRPr>
                </a:p>
              </p:txBody>
            </p:sp>
            <p:cxnSp>
              <p:nvCxnSpPr>
                <p:cNvPr id="43" name="Straight Connector 42"/>
                <p:cNvCxnSpPr>
                  <a:cxnSpLocks noChangeShapeType="1"/>
                  <a:endCxn id="41" idx="1"/>
                </p:cNvCxnSpPr>
                <p:nvPr/>
              </p:nvCxnSpPr>
              <p:spPr bwMode="auto">
                <a:xfrm flipV="1">
                  <a:off x="2514600" y="2554523"/>
                  <a:ext cx="2338387" cy="555391"/>
                </a:xfrm>
                <a:prstGeom prst="line">
                  <a:avLst/>
                </a:prstGeom>
                <a:noFill/>
                <a:ln w="9525" algn="ctr">
                  <a:solidFill>
                    <a:schemeClr val="tx1"/>
                  </a:solidFill>
                  <a:round/>
                  <a:headEnd/>
                  <a:tailEnd/>
                </a:ln>
              </p:spPr>
            </p:cxnSp>
            <p:cxnSp>
              <p:nvCxnSpPr>
                <p:cNvPr id="44" name="Straight Connector 43"/>
                <p:cNvCxnSpPr>
                  <a:cxnSpLocks noChangeShapeType="1"/>
                </p:cNvCxnSpPr>
                <p:nvPr/>
              </p:nvCxnSpPr>
              <p:spPr bwMode="auto">
                <a:xfrm>
                  <a:off x="2514600" y="3109913"/>
                  <a:ext cx="2347913" cy="471487"/>
                </a:xfrm>
                <a:prstGeom prst="line">
                  <a:avLst/>
                </a:prstGeom>
                <a:noFill/>
                <a:ln w="9525" algn="ctr">
                  <a:solidFill>
                    <a:schemeClr val="tx1"/>
                  </a:solidFill>
                  <a:round/>
                  <a:headEnd/>
                  <a:tailEnd/>
                </a:ln>
              </p:spPr>
            </p:cxnSp>
          </p:grpSp>
          <p:sp>
            <p:nvSpPr>
              <p:cNvPr id="32" name="Rectangle 31"/>
              <p:cNvSpPr/>
              <p:nvPr/>
            </p:nvSpPr>
            <p:spPr>
              <a:xfrm>
                <a:off x="7428751" y="1447800"/>
                <a:ext cx="981359" cy="611706"/>
              </a:xfrm>
              <a:prstGeom prst="rect">
                <a:avLst/>
              </a:prstGeom>
            </p:spPr>
            <p:txBody>
              <a:bodyPr wrap="none">
                <a:spAutoFit/>
              </a:bodyPr>
              <a:lstStyle/>
              <a:p>
                <a:pPr>
                  <a:lnSpc>
                    <a:spcPts val="4400"/>
                  </a:lnSpc>
                </a:pPr>
                <a:r>
                  <a:rPr lang="en-US" sz="3200" dirty="0" smtClean="0">
                    <a:solidFill>
                      <a:srgbClr val="FF0000"/>
                    </a:solidFill>
                    <a:latin typeface="Times New Roman" pitchFamily="18" charset="0"/>
                    <a:cs typeface="Times New Roman" pitchFamily="18" charset="0"/>
                  </a:rPr>
                  <a:t>TTH</a:t>
                </a:r>
                <a:endParaRPr lang="en-US" sz="3200" dirty="0">
                  <a:solidFill>
                    <a:srgbClr val="FF0000"/>
                  </a:solidFill>
                  <a:latin typeface="Times New Roman" pitchFamily="18" charset="0"/>
                  <a:cs typeface="Times New Roman" pitchFamily="18" charset="0"/>
                </a:endParaRPr>
              </a:p>
            </p:txBody>
          </p:sp>
        </p:grpSp>
        <p:sp>
          <p:nvSpPr>
            <p:cNvPr id="10" name="Rectangle 9"/>
            <p:cNvSpPr/>
            <p:nvPr/>
          </p:nvSpPr>
          <p:spPr>
            <a:xfrm>
              <a:off x="7428751" y="2133600"/>
              <a:ext cx="981359" cy="611706"/>
            </a:xfrm>
            <a:prstGeom prst="rect">
              <a:avLst/>
            </a:prstGeom>
          </p:spPr>
          <p:txBody>
            <a:bodyPr wrap="none">
              <a:spAutoFit/>
            </a:bodyPr>
            <a:lstStyle/>
            <a:p>
              <a:pPr>
                <a:lnSpc>
                  <a:spcPts val="4400"/>
                </a:lnSpc>
              </a:pPr>
              <a:r>
                <a:rPr lang="en-US" sz="3200" dirty="0" smtClean="0">
                  <a:solidFill>
                    <a:srgbClr val="FF0000"/>
                  </a:solidFill>
                  <a:latin typeface="Times New Roman" pitchFamily="18" charset="0"/>
                  <a:cs typeface="Times New Roman" pitchFamily="18" charset="0"/>
                </a:rPr>
                <a:t>THT</a:t>
              </a:r>
              <a:endParaRPr lang="en-US" sz="3200" dirty="0">
                <a:solidFill>
                  <a:srgbClr val="FF0000"/>
                </a:solidFill>
                <a:latin typeface="Times New Roman" pitchFamily="18" charset="0"/>
                <a:cs typeface="Times New Roman" pitchFamily="18" charset="0"/>
              </a:endParaRPr>
            </a:p>
          </p:txBody>
        </p:sp>
        <p:sp>
          <p:nvSpPr>
            <p:cNvPr id="11" name="Rectangle 10"/>
            <p:cNvSpPr/>
            <p:nvPr/>
          </p:nvSpPr>
          <p:spPr>
            <a:xfrm>
              <a:off x="7467600" y="2819400"/>
              <a:ext cx="1027845" cy="611706"/>
            </a:xfrm>
            <a:prstGeom prst="rect">
              <a:avLst/>
            </a:prstGeom>
          </p:spPr>
          <p:txBody>
            <a:bodyPr wrap="none">
              <a:spAutoFit/>
            </a:bodyPr>
            <a:lstStyle/>
            <a:p>
              <a:pPr>
                <a:lnSpc>
                  <a:spcPts val="4400"/>
                </a:lnSpc>
              </a:pPr>
              <a:r>
                <a:rPr lang="en-US" sz="3200" dirty="0" smtClean="0">
                  <a:solidFill>
                    <a:srgbClr val="FF0000"/>
                  </a:solidFill>
                  <a:latin typeface="Times New Roman" pitchFamily="18" charset="0"/>
                  <a:cs typeface="Times New Roman" pitchFamily="18" charset="0"/>
                </a:rPr>
                <a:t>THH</a:t>
              </a:r>
              <a:endParaRPr lang="en-US" sz="3200" dirty="0">
                <a:solidFill>
                  <a:srgbClr val="FF0000"/>
                </a:solidFill>
                <a:latin typeface="Times New Roman" pitchFamily="18" charset="0"/>
                <a:cs typeface="Times New Roman" pitchFamily="18" charset="0"/>
              </a:endParaRPr>
            </a:p>
          </p:txBody>
        </p:sp>
        <p:sp>
          <p:nvSpPr>
            <p:cNvPr id="12" name="Rectangle 11"/>
            <p:cNvSpPr/>
            <p:nvPr/>
          </p:nvSpPr>
          <p:spPr>
            <a:xfrm>
              <a:off x="7504951" y="3429000"/>
              <a:ext cx="981359" cy="611706"/>
            </a:xfrm>
            <a:prstGeom prst="rect">
              <a:avLst/>
            </a:prstGeom>
          </p:spPr>
          <p:txBody>
            <a:bodyPr wrap="none">
              <a:spAutoFit/>
            </a:bodyPr>
            <a:lstStyle/>
            <a:p>
              <a:pPr>
                <a:lnSpc>
                  <a:spcPts val="4400"/>
                </a:lnSpc>
              </a:pPr>
              <a:r>
                <a:rPr lang="en-US" sz="3200" dirty="0" smtClean="0">
                  <a:solidFill>
                    <a:srgbClr val="FF0000"/>
                  </a:solidFill>
                  <a:latin typeface="Times New Roman" pitchFamily="18" charset="0"/>
                  <a:cs typeface="Times New Roman" pitchFamily="18" charset="0"/>
                </a:rPr>
                <a:t>HTT</a:t>
              </a:r>
              <a:endParaRPr lang="en-US" sz="3200" dirty="0">
                <a:solidFill>
                  <a:srgbClr val="FF0000"/>
                </a:solidFill>
                <a:latin typeface="Times New Roman" pitchFamily="18" charset="0"/>
                <a:cs typeface="Times New Roman" pitchFamily="18" charset="0"/>
              </a:endParaRPr>
            </a:p>
          </p:txBody>
        </p:sp>
        <p:sp>
          <p:nvSpPr>
            <p:cNvPr id="13" name="Rectangle 12"/>
            <p:cNvSpPr/>
            <p:nvPr/>
          </p:nvSpPr>
          <p:spPr>
            <a:xfrm>
              <a:off x="7467600" y="4114800"/>
              <a:ext cx="1219200" cy="1077218"/>
            </a:xfrm>
            <a:prstGeom prst="rect">
              <a:avLst/>
            </a:prstGeom>
          </p:spPr>
          <p:txBody>
            <a:bodyPr wrap="square">
              <a:spAutoFit/>
            </a:bodyPr>
            <a:lstStyle/>
            <a:p>
              <a:r>
                <a:rPr lang="en-US" sz="3200" dirty="0" smtClean="0">
                  <a:solidFill>
                    <a:srgbClr val="FF0000"/>
                  </a:solidFill>
                  <a:latin typeface="Times New Roman" pitchFamily="18" charset="0"/>
                  <a:cs typeface="Times New Roman" pitchFamily="18" charset="0"/>
                </a:rPr>
                <a:t>HTH</a:t>
              </a:r>
              <a:br>
                <a:rPr lang="en-US" sz="3200" dirty="0" smtClean="0">
                  <a:solidFill>
                    <a:srgbClr val="FF0000"/>
                  </a:solidFill>
                  <a:latin typeface="Times New Roman" pitchFamily="18" charset="0"/>
                  <a:cs typeface="Times New Roman" pitchFamily="18" charset="0"/>
                </a:rPr>
              </a:br>
              <a:endParaRPr lang="en-US" sz="3200" dirty="0"/>
            </a:p>
          </p:txBody>
        </p:sp>
        <p:sp>
          <p:nvSpPr>
            <p:cNvPr id="14" name="Rectangle 13"/>
            <p:cNvSpPr/>
            <p:nvPr/>
          </p:nvSpPr>
          <p:spPr>
            <a:xfrm>
              <a:off x="7482509" y="4724400"/>
              <a:ext cx="1027845" cy="584775"/>
            </a:xfrm>
            <a:prstGeom prst="rect">
              <a:avLst/>
            </a:prstGeom>
          </p:spPr>
          <p:txBody>
            <a:bodyPr wrap="none">
              <a:spAutoFit/>
            </a:bodyPr>
            <a:lstStyle/>
            <a:p>
              <a:r>
                <a:rPr lang="en-US" sz="3200" dirty="0" smtClean="0">
                  <a:solidFill>
                    <a:srgbClr val="FF0000"/>
                  </a:solidFill>
                  <a:latin typeface="Times New Roman" pitchFamily="18" charset="0"/>
                  <a:cs typeface="Times New Roman" pitchFamily="18" charset="0"/>
                </a:rPr>
                <a:t>HHT</a:t>
              </a:r>
              <a:endParaRPr lang="en-US" sz="3200" dirty="0"/>
            </a:p>
          </p:txBody>
        </p:sp>
        <p:sp>
          <p:nvSpPr>
            <p:cNvPr id="15" name="Rectangle 14"/>
            <p:cNvSpPr/>
            <p:nvPr/>
          </p:nvSpPr>
          <p:spPr>
            <a:xfrm>
              <a:off x="7536267" y="5410200"/>
              <a:ext cx="1074333" cy="584775"/>
            </a:xfrm>
            <a:prstGeom prst="rect">
              <a:avLst/>
            </a:prstGeom>
          </p:spPr>
          <p:txBody>
            <a:bodyPr wrap="none">
              <a:spAutoFit/>
            </a:bodyPr>
            <a:lstStyle/>
            <a:p>
              <a:r>
                <a:rPr lang="en-US" sz="3200" dirty="0" smtClean="0">
                  <a:solidFill>
                    <a:srgbClr val="FF0000"/>
                  </a:solidFill>
                  <a:latin typeface="Times New Roman" pitchFamily="18" charset="0"/>
                  <a:cs typeface="Times New Roman" pitchFamily="18" charset="0"/>
                </a:rPr>
                <a:t>HHH</a:t>
              </a:r>
              <a:endParaRPr lang="en-US" sz="3200" dirty="0"/>
            </a:p>
          </p:txBody>
        </p:sp>
      </p:grpSp>
      <p:sp>
        <p:nvSpPr>
          <p:cNvPr id="46" name="Rectangle 45"/>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152400" y="228600"/>
            <a:ext cx="8610600" cy="9144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effectLst/>
                <a:uLnTx/>
                <a:uFillTx/>
                <a:latin typeface="Times New Roman" pitchFamily="18" charset="0"/>
                <a:cs typeface="Times New Roman" pitchFamily="18" charset="0"/>
              </a:rPr>
              <a:t> S={TTT , TTH , THT , HTT , HHT , HTH , THH , HHH}</a:t>
            </a: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p:txBody>
      </p:sp>
      <p:sp>
        <p:nvSpPr>
          <p:cNvPr id="5" name="Rectangle 3"/>
          <p:cNvSpPr txBox="1">
            <a:spLocks noChangeArrowheads="1"/>
          </p:cNvSpPr>
          <p:nvPr/>
        </p:nvSpPr>
        <p:spPr>
          <a:xfrm>
            <a:off x="2362200" y="609600"/>
            <a:ext cx="3657600" cy="10668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X= number of heads</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800" dirty="0" smtClean="0">
                <a:solidFill>
                  <a:srgbClr val="FF0000"/>
                </a:solidFill>
                <a:latin typeface="Times New Roman" pitchFamily="18" charset="0"/>
                <a:cs typeface="Times New Roman" pitchFamily="18" charset="0"/>
              </a:rPr>
              <a:t> X= 0 , 1, 2 , 3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a:t>
            </a: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p:txBody>
      </p:sp>
      <p:sp>
        <p:nvSpPr>
          <p:cNvPr id="6" name="Rectangle 3"/>
          <p:cNvSpPr txBox="1">
            <a:spLocks noChangeArrowheads="1"/>
          </p:cNvSpPr>
          <p:nvPr/>
        </p:nvSpPr>
        <p:spPr>
          <a:xfrm>
            <a:off x="228600" y="1828800"/>
            <a:ext cx="6781800" cy="6096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effectLst/>
                <a:uLnTx/>
                <a:uFillTx/>
                <a:latin typeface="Times New Roman" pitchFamily="18" charset="0"/>
                <a:cs typeface="Times New Roman" pitchFamily="18" charset="0"/>
              </a:rPr>
              <a:t>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P(x=0)</a:t>
            </a:r>
            <a:r>
              <a:rPr kumimoji="0" lang="en-US" sz="2800" b="0" i="0" u="none" strike="noStrike" kern="1200" cap="none" spc="0" normalizeH="0" noProof="0" dirty="0" smtClean="0">
                <a:ln>
                  <a:noFill/>
                </a:ln>
                <a:effectLst/>
                <a:uLnTx/>
                <a:uFillTx/>
                <a:latin typeface="Times New Roman" pitchFamily="18" charset="0"/>
                <a:cs typeface="Times New Roman" pitchFamily="18" charset="0"/>
              </a:rPr>
              <a:t> = P(TTT) = </a:t>
            </a: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p:txBody>
      </p:sp>
      <p:grpSp>
        <p:nvGrpSpPr>
          <p:cNvPr id="7" name="Group 6"/>
          <p:cNvGrpSpPr/>
          <p:nvPr/>
        </p:nvGrpSpPr>
        <p:grpSpPr>
          <a:xfrm>
            <a:off x="3276600" y="1524000"/>
            <a:ext cx="1295400" cy="914400"/>
            <a:chOff x="3276600" y="1828800"/>
            <a:chExt cx="1295400" cy="914400"/>
          </a:xfrm>
        </p:grpSpPr>
        <p:pic>
          <p:nvPicPr>
            <p:cNvPr id="8"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590925" y="2057400"/>
              <a:ext cx="142875" cy="619125"/>
            </a:xfrm>
            <a:prstGeom prst="rect">
              <a:avLst/>
            </a:prstGeom>
            <a:noFill/>
          </p:spPr>
        </p:pic>
        <p:grpSp>
          <p:nvGrpSpPr>
            <p:cNvPr id="9" name="Group 91"/>
            <p:cNvGrpSpPr/>
            <p:nvPr/>
          </p:nvGrpSpPr>
          <p:grpSpPr>
            <a:xfrm>
              <a:off x="3276600" y="1828800"/>
              <a:ext cx="1295400" cy="914400"/>
              <a:chOff x="3276600" y="1828800"/>
              <a:chExt cx="1295400" cy="914400"/>
            </a:xfrm>
          </p:grpSpPr>
          <p:pic>
            <p:nvPicPr>
              <p:cNvPr id="10"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895725" y="2057400"/>
                <a:ext cx="142875" cy="619125"/>
              </a:xfrm>
              <a:prstGeom prst="rect">
                <a:avLst/>
              </a:prstGeom>
              <a:noFill/>
            </p:spPr>
          </p:pic>
          <p:grpSp>
            <p:nvGrpSpPr>
              <p:cNvPr id="11" name="Group 90"/>
              <p:cNvGrpSpPr/>
              <p:nvPr/>
            </p:nvGrpSpPr>
            <p:grpSpPr>
              <a:xfrm>
                <a:off x="3276600" y="1828800"/>
                <a:ext cx="1295400" cy="914400"/>
                <a:chOff x="3276600" y="1828800"/>
                <a:chExt cx="1295400" cy="914400"/>
              </a:xfrm>
            </p:grpSpPr>
            <p:pic>
              <p:nvPicPr>
                <p:cNvPr id="12"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276600" y="2057400"/>
                  <a:ext cx="142875" cy="619125"/>
                </a:xfrm>
                <a:prstGeom prst="rect">
                  <a:avLst/>
                </a:prstGeom>
                <a:noFill/>
              </p:spPr>
            </p:pic>
            <p:sp>
              <p:nvSpPr>
                <p:cNvPr id="13" name="Rectangle 12"/>
                <p:cNvSpPr/>
                <p:nvPr/>
              </p:nvSpPr>
              <p:spPr>
                <a:xfrm>
                  <a:off x="3352800" y="1828800"/>
                  <a:ext cx="325730" cy="769441"/>
                </a:xfrm>
                <a:prstGeom prst="rect">
                  <a:avLst/>
                </a:prstGeom>
              </p:spPr>
              <p:txBody>
                <a:bodyPr wrap="none">
                  <a:spAutoFit/>
                </a:bodyPr>
                <a:lstStyle/>
                <a:p>
                  <a:r>
                    <a:rPr lang="en-US" sz="4400" dirty="0" smtClean="0">
                      <a:latin typeface="Times New Roman" pitchFamily="18" charset="0"/>
                      <a:cs typeface="Times New Roman" pitchFamily="18" charset="0"/>
                    </a:rPr>
                    <a:t>.</a:t>
                  </a:r>
                  <a:endParaRPr lang="en-US" sz="4400" dirty="0"/>
                </a:p>
              </p:txBody>
            </p:sp>
            <p:sp>
              <p:nvSpPr>
                <p:cNvPr id="14" name="Rectangle 13"/>
                <p:cNvSpPr/>
                <p:nvPr/>
              </p:nvSpPr>
              <p:spPr>
                <a:xfrm>
                  <a:off x="3657600" y="1828800"/>
                  <a:ext cx="325730" cy="769441"/>
                </a:xfrm>
                <a:prstGeom prst="rect">
                  <a:avLst/>
                </a:prstGeom>
              </p:spPr>
              <p:txBody>
                <a:bodyPr wrap="none">
                  <a:spAutoFit/>
                </a:bodyPr>
                <a:lstStyle/>
                <a:p>
                  <a:r>
                    <a:rPr lang="en-US" sz="4400" dirty="0" smtClean="0">
                      <a:latin typeface="Times New Roman" pitchFamily="18" charset="0"/>
                      <a:cs typeface="Times New Roman" pitchFamily="18" charset="0"/>
                    </a:rPr>
                    <a:t>.</a:t>
                  </a:r>
                  <a:endParaRPr lang="en-US" sz="4400" dirty="0"/>
                </a:p>
              </p:txBody>
            </p:sp>
            <p:sp>
              <p:nvSpPr>
                <p:cNvPr id="15" name="Rectangle 14"/>
                <p:cNvSpPr/>
                <p:nvPr/>
              </p:nvSpPr>
              <p:spPr>
                <a:xfrm>
                  <a:off x="4017670" y="2205335"/>
                  <a:ext cx="357790" cy="461665"/>
                </a:xfrm>
                <a:prstGeom prst="rect">
                  <a:avLst/>
                </a:prstGeom>
              </p:spPr>
              <p:txBody>
                <a:bodyPr wrap="none">
                  <a:spAutoFit/>
                </a:bodyPr>
                <a:lstStyle/>
                <a:p>
                  <a:r>
                    <a:rPr lang="en-US" sz="2400" dirty="0" smtClean="0">
                      <a:latin typeface="Times New Roman" pitchFamily="18" charset="0"/>
                      <a:cs typeface="Times New Roman" pitchFamily="18" charset="0"/>
                    </a:rPr>
                    <a:t>=</a:t>
                  </a:r>
                  <a:endParaRPr lang="en-US" sz="2400" dirty="0"/>
                </a:p>
              </p:txBody>
            </p:sp>
            <p:pic>
              <p:nvPicPr>
                <p:cNvPr id="16" name="Picture 6"/>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429125" y="2124075"/>
                  <a:ext cx="142875" cy="619125"/>
                </a:xfrm>
                <a:prstGeom prst="rect">
                  <a:avLst/>
                </a:prstGeom>
                <a:noFill/>
              </p:spPr>
            </p:pic>
          </p:grpSp>
        </p:grpSp>
      </p:grpSp>
      <p:sp>
        <p:nvSpPr>
          <p:cNvPr id="17" name="Rectangle 3"/>
          <p:cNvSpPr txBox="1">
            <a:spLocks noChangeArrowheads="1"/>
          </p:cNvSpPr>
          <p:nvPr/>
        </p:nvSpPr>
        <p:spPr>
          <a:xfrm>
            <a:off x="152400" y="2667000"/>
            <a:ext cx="6781800" cy="6096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effectLst/>
                <a:uLnTx/>
                <a:uFillTx/>
                <a:latin typeface="Times New Roman" pitchFamily="18" charset="0"/>
                <a:cs typeface="Times New Roman" pitchFamily="18" charset="0"/>
              </a:rPr>
              <a:t>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P(x=1)</a:t>
            </a:r>
            <a:r>
              <a:rPr kumimoji="0" lang="en-US" sz="2800" b="0" i="0" u="none" strike="noStrike" kern="1200" cap="none" spc="0" normalizeH="0" noProof="0" dirty="0" smtClean="0">
                <a:ln>
                  <a:noFill/>
                </a:ln>
                <a:effectLst/>
                <a:uLnTx/>
                <a:uFillTx/>
                <a:latin typeface="Times New Roman" pitchFamily="18" charset="0"/>
                <a:cs typeface="Times New Roman" pitchFamily="18" charset="0"/>
              </a:rPr>
              <a:t> = P(TTH) + P(THT) + P(HTT)  </a:t>
            </a: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p:txBody>
      </p:sp>
      <p:grpSp>
        <p:nvGrpSpPr>
          <p:cNvPr id="18" name="Group 17"/>
          <p:cNvGrpSpPr/>
          <p:nvPr/>
        </p:nvGrpSpPr>
        <p:grpSpPr>
          <a:xfrm>
            <a:off x="1371600" y="3114675"/>
            <a:ext cx="5019675" cy="847725"/>
            <a:chOff x="1447800" y="3114675"/>
            <a:chExt cx="5019675" cy="847725"/>
          </a:xfrm>
        </p:grpSpPr>
        <p:sp>
          <p:nvSpPr>
            <p:cNvPr id="19" name="Rectangle 18"/>
            <p:cNvSpPr/>
            <p:nvPr/>
          </p:nvSpPr>
          <p:spPr>
            <a:xfrm>
              <a:off x="5943600" y="3429000"/>
              <a:ext cx="357790" cy="457200"/>
            </a:xfrm>
            <a:prstGeom prst="rect">
              <a:avLst/>
            </a:prstGeom>
          </p:spPr>
          <p:txBody>
            <a:bodyPr wrap="square">
              <a:spAutoFit/>
            </a:bodyPr>
            <a:lstStyle/>
            <a:p>
              <a:r>
                <a:rPr lang="en-US" sz="2400" dirty="0" smtClean="0">
                  <a:latin typeface="Times New Roman" pitchFamily="18" charset="0"/>
                  <a:cs typeface="Times New Roman" pitchFamily="18" charset="0"/>
                </a:rPr>
                <a:t>=</a:t>
              </a:r>
              <a:endParaRPr lang="en-US" sz="2400" dirty="0"/>
            </a:p>
          </p:txBody>
        </p:sp>
        <p:grpSp>
          <p:nvGrpSpPr>
            <p:cNvPr id="20" name="Group 30"/>
            <p:cNvGrpSpPr/>
            <p:nvPr/>
          </p:nvGrpSpPr>
          <p:grpSpPr>
            <a:xfrm>
              <a:off x="2133600" y="3114675"/>
              <a:ext cx="752475" cy="771525"/>
              <a:chOff x="2133600" y="3048000"/>
              <a:chExt cx="752475" cy="771525"/>
            </a:xfrm>
          </p:grpSpPr>
          <p:pic>
            <p:nvPicPr>
              <p:cNvPr id="43"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438400" y="3200400"/>
                <a:ext cx="142875" cy="619125"/>
              </a:xfrm>
              <a:prstGeom prst="rect">
                <a:avLst/>
              </a:prstGeom>
              <a:noFill/>
            </p:spPr>
          </p:pic>
          <p:grpSp>
            <p:nvGrpSpPr>
              <p:cNvPr id="44" name="Group 29"/>
              <p:cNvGrpSpPr/>
              <p:nvPr/>
            </p:nvGrpSpPr>
            <p:grpSpPr>
              <a:xfrm>
                <a:off x="2133600" y="3048000"/>
                <a:ext cx="752475" cy="771525"/>
                <a:chOff x="2133600" y="3048000"/>
                <a:chExt cx="752475" cy="771525"/>
              </a:xfrm>
            </p:grpSpPr>
            <p:pic>
              <p:nvPicPr>
                <p:cNvPr id="45"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743200" y="3200400"/>
                  <a:ext cx="142875" cy="619125"/>
                </a:xfrm>
                <a:prstGeom prst="rect">
                  <a:avLst/>
                </a:prstGeom>
                <a:noFill/>
              </p:spPr>
            </p:pic>
            <p:grpSp>
              <p:nvGrpSpPr>
                <p:cNvPr id="46" name="Group 28"/>
                <p:cNvGrpSpPr/>
                <p:nvPr/>
              </p:nvGrpSpPr>
              <p:grpSpPr>
                <a:xfrm>
                  <a:off x="2133600" y="3048000"/>
                  <a:ext cx="706730" cy="771525"/>
                  <a:chOff x="2133600" y="3048000"/>
                  <a:chExt cx="706730" cy="771525"/>
                </a:xfrm>
              </p:grpSpPr>
              <p:pic>
                <p:nvPicPr>
                  <p:cNvPr id="47"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133600" y="3200400"/>
                    <a:ext cx="142875" cy="619125"/>
                  </a:xfrm>
                  <a:prstGeom prst="rect">
                    <a:avLst/>
                  </a:prstGeom>
                  <a:noFill/>
                </p:spPr>
              </p:pic>
              <p:grpSp>
                <p:nvGrpSpPr>
                  <p:cNvPr id="48" name="Group 27"/>
                  <p:cNvGrpSpPr/>
                  <p:nvPr/>
                </p:nvGrpSpPr>
                <p:grpSpPr>
                  <a:xfrm>
                    <a:off x="2209800" y="3048000"/>
                    <a:ext cx="630530" cy="769441"/>
                    <a:chOff x="2209800" y="3048000"/>
                    <a:chExt cx="630530" cy="769441"/>
                  </a:xfrm>
                </p:grpSpPr>
                <p:sp>
                  <p:nvSpPr>
                    <p:cNvPr id="49" name="Rectangle 48"/>
                    <p:cNvSpPr/>
                    <p:nvPr/>
                  </p:nvSpPr>
                  <p:spPr>
                    <a:xfrm>
                      <a:off x="2514600" y="3048000"/>
                      <a:ext cx="325730" cy="769441"/>
                    </a:xfrm>
                    <a:prstGeom prst="rect">
                      <a:avLst/>
                    </a:prstGeom>
                  </p:spPr>
                  <p:txBody>
                    <a:bodyPr wrap="none">
                      <a:spAutoFit/>
                    </a:bodyPr>
                    <a:lstStyle/>
                    <a:p>
                      <a:r>
                        <a:rPr lang="en-US" sz="4400" dirty="0" smtClean="0">
                          <a:latin typeface="Times New Roman" pitchFamily="18" charset="0"/>
                          <a:cs typeface="Times New Roman" pitchFamily="18" charset="0"/>
                        </a:rPr>
                        <a:t>.</a:t>
                      </a:r>
                      <a:endParaRPr lang="en-US" sz="4400" dirty="0"/>
                    </a:p>
                  </p:txBody>
                </p:sp>
                <p:sp>
                  <p:nvSpPr>
                    <p:cNvPr id="50" name="Rectangle 49"/>
                    <p:cNvSpPr/>
                    <p:nvPr/>
                  </p:nvSpPr>
                  <p:spPr>
                    <a:xfrm>
                      <a:off x="2209800" y="3048000"/>
                      <a:ext cx="304800" cy="769441"/>
                    </a:xfrm>
                    <a:prstGeom prst="rect">
                      <a:avLst/>
                    </a:prstGeom>
                  </p:spPr>
                  <p:txBody>
                    <a:bodyPr wrap="square">
                      <a:spAutoFit/>
                    </a:bodyPr>
                    <a:lstStyle/>
                    <a:p>
                      <a:r>
                        <a:rPr lang="en-US" sz="4400" dirty="0" smtClean="0">
                          <a:latin typeface="Times New Roman" pitchFamily="18" charset="0"/>
                          <a:cs typeface="Times New Roman" pitchFamily="18" charset="0"/>
                        </a:rPr>
                        <a:t>.</a:t>
                      </a:r>
                      <a:endParaRPr lang="en-US" sz="4400" dirty="0"/>
                    </a:p>
                  </p:txBody>
                </p:sp>
              </p:grpSp>
            </p:grpSp>
          </p:grpSp>
        </p:grpSp>
        <p:grpSp>
          <p:nvGrpSpPr>
            <p:cNvPr id="21" name="Group 31"/>
            <p:cNvGrpSpPr/>
            <p:nvPr/>
          </p:nvGrpSpPr>
          <p:grpSpPr>
            <a:xfrm>
              <a:off x="3590925" y="3114675"/>
              <a:ext cx="752475" cy="771525"/>
              <a:chOff x="2133600" y="3048000"/>
              <a:chExt cx="752475" cy="771525"/>
            </a:xfrm>
          </p:grpSpPr>
          <p:pic>
            <p:nvPicPr>
              <p:cNvPr id="35"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438400" y="3200400"/>
                <a:ext cx="142875" cy="619125"/>
              </a:xfrm>
              <a:prstGeom prst="rect">
                <a:avLst/>
              </a:prstGeom>
              <a:noFill/>
            </p:spPr>
          </p:pic>
          <p:grpSp>
            <p:nvGrpSpPr>
              <p:cNvPr id="36" name="Group 29"/>
              <p:cNvGrpSpPr/>
              <p:nvPr/>
            </p:nvGrpSpPr>
            <p:grpSpPr>
              <a:xfrm>
                <a:off x="2133600" y="3048000"/>
                <a:ext cx="752475" cy="771525"/>
                <a:chOff x="2133600" y="3048000"/>
                <a:chExt cx="752475" cy="771525"/>
              </a:xfrm>
            </p:grpSpPr>
            <p:pic>
              <p:nvPicPr>
                <p:cNvPr id="37"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743200" y="3200400"/>
                  <a:ext cx="142875" cy="619125"/>
                </a:xfrm>
                <a:prstGeom prst="rect">
                  <a:avLst/>
                </a:prstGeom>
                <a:noFill/>
              </p:spPr>
            </p:pic>
            <p:grpSp>
              <p:nvGrpSpPr>
                <p:cNvPr id="38" name="Group 28"/>
                <p:cNvGrpSpPr/>
                <p:nvPr/>
              </p:nvGrpSpPr>
              <p:grpSpPr>
                <a:xfrm>
                  <a:off x="2133600" y="3048000"/>
                  <a:ext cx="706730" cy="771525"/>
                  <a:chOff x="2133600" y="3048000"/>
                  <a:chExt cx="706730" cy="771525"/>
                </a:xfrm>
              </p:grpSpPr>
              <p:pic>
                <p:nvPicPr>
                  <p:cNvPr id="39"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133600" y="3200400"/>
                    <a:ext cx="142875" cy="619125"/>
                  </a:xfrm>
                  <a:prstGeom prst="rect">
                    <a:avLst/>
                  </a:prstGeom>
                  <a:noFill/>
                </p:spPr>
              </p:pic>
              <p:grpSp>
                <p:nvGrpSpPr>
                  <p:cNvPr id="40" name="Group 27"/>
                  <p:cNvGrpSpPr/>
                  <p:nvPr/>
                </p:nvGrpSpPr>
                <p:grpSpPr>
                  <a:xfrm>
                    <a:off x="2209800" y="3048000"/>
                    <a:ext cx="630530" cy="769441"/>
                    <a:chOff x="2209800" y="3048000"/>
                    <a:chExt cx="630530" cy="769441"/>
                  </a:xfrm>
                </p:grpSpPr>
                <p:sp>
                  <p:nvSpPr>
                    <p:cNvPr id="41" name="Rectangle 40"/>
                    <p:cNvSpPr/>
                    <p:nvPr/>
                  </p:nvSpPr>
                  <p:spPr>
                    <a:xfrm>
                      <a:off x="2514600" y="3048000"/>
                      <a:ext cx="325730" cy="769441"/>
                    </a:xfrm>
                    <a:prstGeom prst="rect">
                      <a:avLst/>
                    </a:prstGeom>
                  </p:spPr>
                  <p:txBody>
                    <a:bodyPr wrap="none">
                      <a:spAutoFit/>
                    </a:bodyPr>
                    <a:lstStyle/>
                    <a:p>
                      <a:r>
                        <a:rPr lang="en-US" sz="4400" dirty="0" smtClean="0">
                          <a:latin typeface="Times New Roman" pitchFamily="18" charset="0"/>
                          <a:cs typeface="Times New Roman" pitchFamily="18" charset="0"/>
                        </a:rPr>
                        <a:t>.</a:t>
                      </a:r>
                      <a:endParaRPr lang="en-US" sz="4400" dirty="0"/>
                    </a:p>
                  </p:txBody>
                </p:sp>
                <p:sp>
                  <p:nvSpPr>
                    <p:cNvPr id="42" name="Rectangle 41"/>
                    <p:cNvSpPr/>
                    <p:nvPr/>
                  </p:nvSpPr>
                  <p:spPr>
                    <a:xfrm>
                      <a:off x="2209800" y="3048000"/>
                      <a:ext cx="304800" cy="769441"/>
                    </a:xfrm>
                    <a:prstGeom prst="rect">
                      <a:avLst/>
                    </a:prstGeom>
                  </p:spPr>
                  <p:txBody>
                    <a:bodyPr wrap="square">
                      <a:spAutoFit/>
                    </a:bodyPr>
                    <a:lstStyle/>
                    <a:p>
                      <a:r>
                        <a:rPr lang="en-US" sz="4400" dirty="0" smtClean="0">
                          <a:latin typeface="Times New Roman" pitchFamily="18" charset="0"/>
                          <a:cs typeface="Times New Roman" pitchFamily="18" charset="0"/>
                        </a:rPr>
                        <a:t>.</a:t>
                      </a:r>
                      <a:endParaRPr lang="en-US" sz="4400" dirty="0"/>
                    </a:p>
                  </p:txBody>
                </p:sp>
              </p:grpSp>
            </p:grpSp>
          </p:grpSp>
        </p:grpSp>
        <p:grpSp>
          <p:nvGrpSpPr>
            <p:cNvPr id="22" name="Group 40"/>
            <p:cNvGrpSpPr/>
            <p:nvPr/>
          </p:nvGrpSpPr>
          <p:grpSpPr>
            <a:xfrm>
              <a:off x="5114925" y="3114675"/>
              <a:ext cx="752475" cy="771525"/>
              <a:chOff x="2133600" y="3048000"/>
              <a:chExt cx="752475" cy="771525"/>
            </a:xfrm>
          </p:grpSpPr>
          <p:pic>
            <p:nvPicPr>
              <p:cNvPr id="27"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438400" y="3200400"/>
                <a:ext cx="142875" cy="619125"/>
              </a:xfrm>
              <a:prstGeom prst="rect">
                <a:avLst/>
              </a:prstGeom>
              <a:noFill/>
            </p:spPr>
          </p:pic>
          <p:grpSp>
            <p:nvGrpSpPr>
              <p:cNvPr id="28" name="Group 29"/>
              <p:cNvGrpSpPr/>
              <p:nvPr/>
            </p:nvGrpSpPr>
            <p:grpSpPr>
              <a:xfrm>
                <a:off x="2133600" y="3048000"/>
                <a:ext cx="752475" cy="771525"/>
                <a:chOff x="2133600" y="3048000"/>
                <a:chExt cx="752475" cy="771525"/>
              </a:xfrm>
            </p:grpSpPr>
            <p:pic>
              <p:nvPicPr>
                <p:cNvPr id="29"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743200" y="3200400"/>
                  <a:ext cx="142875" cy="619125"/>
                </a:xfrm>
                <a:prstGeom prst="rect">
                  <a:avLst/>
                </a:prstGeom>
                <a:noFill/>
              </p:spPr>
            </p:pic>
            <p:grpSp>
              <p:nvGrpSpPr>
                <p:cNvPr id="30" name="Group 28"/>
                <p:cNvGrpSpPr/>
                <p:nvPr/>
              </p:nvGrpSpPr>
              <p:grpSpPr>
                <a:xfrm>
                  <a:off x="2133600" y="3048000"/>
                  <a:ext cx="706730" cy="771525"/>
                  <a:chOff x="2133600" y="3048000"/>
                  <a:chExt cx="706730" cy="771525"/>
                </a:xfrm>
              </p:grpSpPr>
              <p:pic>
                <p:nvPicPr>
                  <p:cNvPr id="31"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133600" y="3200400"/>
                    <a:ext cx="142875" cy="619125"/>
                  </a:xfrm>
                  <a:prstGeom prst="rect">
                    <a:avLst/>
                  </a:prstGeom>
                  <a:noFill/>
                </p:spPr>
              </p:pic>
              <p:grpSp>
                <p:nvGrpSpPr>
                  <p:cNvPr id="32" name="Group 27"/>
                  <p:cNvGrpSpPr/>
                  <p:nvPr/>
                </p:nvGrpSpPr>
                <p:grpSpPr>
                  <a:xfrm>
                    <a:off x="2209800" y="3048000"/>
                    <a:ext cx="630530" cy="769441"/>
                    <a:chOff x="2209800" y="3048000"/>
                    <a:chExt cx="630530" cy="769441"/>
                  </a:xfrm>
                </p:grpSpPr>
                <p:sp>
                  <p:nvSpPr>
                    <p:cNvPr id="33" name="Rectangle 32"/>
                    <p:cNvSpPr/>
                    <p:nvPr/>
                  </p:nvSpPr>
                  <p:spPr>
                    <a:xfrm>
                      <a:off x="2514600" y="3048000"/>
                      <a:ext cx="325730" cy="769441"/>
                    </a:xfrm>
                    <a:prstGeom prst="rect">
                      <a:avLst/>
                    </a:prstGeom>
                  </p:spPr>
                  <p:txBody>
                    <a:bodyPr wrap="none">
                      <a:spAutoFit/>
                    </a:bodyPr>
                    <a:lstStyle/>
                    <a:p>
                      <a:r>
                        <a:rPr lang="en-US" sz="4400" dirty="0" smtClean="0">
                          <a:latin typeface="Times New Roman" pitchFamily="18" charset="0"/>
                          <a:cs typeface="Times New Roman" pitchFamily="18" charset="0"/>
                        </a:rPr>
                        <a:t>.</a:t>
                      </a:r>
                      <a:endParaRPr lang="en-US" sz="4400" dirty="0"/>
                    </a:p>
                  </p:txBody>
                </p:sp>
                <p:sp>
                  <p:nvSpPr>
                    <p:cNvPr id="34" name="Rectangle 33"/>
                    <p:cNvSpPr/>
                    <p:nvPr/>
                  </p:nvSpPr>
                  <p:spPr>
                    <a:xfrm>
                      <a:off x="2209800" y="3048000"/>
                      <a:ext cx="304800" cy="769441"/>
                    </a:xfrm>
                    <a:prstGeom prst="rect">
                      <a:avLst/>
                    </a:prstGeom>
                  </p:spPr>
                  <p:txBody>
                    <a:bodyPr wrap="square">
                      <a:spAutoFit/>
                    </a:bodyPr>
                    <a:lstStyle/>
                    <a:p>
                      <a:r>
                        <a:rPr lang="en-US" sz="4400" dirty="0" smtClean="0">
                          <a:latin typeface="Times New Roman" pitchFamily="18" charset="0"/>
                          <a:cs typeface="Times New Roman" pitchFamily="18" charset="0"/>
                        </a:rPr>
                        <a:t>.</a:t>
                      </a:r>
                      <a:endParaRPr lang="en-US" sz="4400" dirty="0"/>
                    </a:p>
                  </p:txBody>
                </p:sp>
              </p:grpSp>
            </p:grpSp>
          </p:grpSp>
        </p:grpSp>
        <p:sp>
          <p:nvSpPr>
            <p:cNvPr id="23" name="Rectangle 22"/>
            <p:cNvSpPr/>
            <p:nvPr/>
          </p:nvSpPr>
          <p:spPr>
            <a:xfrm>
              <a:off x="2971800" y="3429000"/>
              <a:ext cx="314510" cy="369332"/>
            </a:xfrm>
            <a:prstGeom prst="rect">
              <a:avLst/>
            </a:prstGeom>
          </p:spPr>
          <p:txBody>
            <a:bodyPr wrap="none">
              <a:spAutoFit/>
            </a:bodyPr>
            <a:lstStyle/>
            <a:p>
              <a:r>
                <a:rPr lang="en-US" dirty="0" smtClean="0">
                  <a:latin typeface="Times New Roman" pitchFamily="18" charset="0"/>
                  <a:cs typeface="Times New Roman" pitchFamily="18" charset="0"/>
                </a:rPr>
                <a:t>+</a:t>
              </a:r>
              <a:endParaRPr lang="en-US" dirty="0"/>
            </a:p>
          </p:txBody>
        </p:sp>
        <p:sp>
          <p:nvSpPr>
            <p:cNvPr id="24" name="Rectangle 23"/>
            <p:cNvSpPr/>
            <p:nvPr/>
          </p:nvSpPr>
          <p:spPr>
            <a:xfrm>
              <a:off x="4562290" y="3440668"/>
              <a:ext cx="314510" cy="369332"/>
            </a:xfrm>
            <a:prstGeom prst="rect">
              <a:avLst/>
            </a:prstGeom>
          </p:spPr>
          <p:txBody>
            <a:bodyPr wrap="none">
              <a:spAutoFit/>
            </a:bodyPr>
            <a:lstStyle/>
            <a:p>
              <a:r>
                <a:rPr lang="en-US" dirty="0" smtClean="0">
                  <a:latin typeface="Times New Roman" pitchFamily="18" charset="0"/>
                  <a:cs typeface="Times New Roman" pitchFamily="18" charset="0"/>
                </a:rPr>
                <a:t>+</a:t>
              </a:r>
              <a:endParaRPr lang="en-US" dirty="0"/>
            </a:p>
          </p:txBody>
        </p:sp>
        <p:sp>
          <p:nvSpPr>
            <p:cNvPr id="25" name="Rectangle 24"/>
            <p:cNvSpPr/>
            <p:nvPr/>
          </p:nvSpPr>
          <p:spPr>
            <a:xfrm>
              <a:off x="1447800" y="3429000"/>
              <a:ext cx="357790" cy="457200"/>
            </a:xfrm>
            <a:prstGeom prst="rect">
              <a:avLst/>
            </a:prstGeom>
          </p:spPr>
          <p:txBody>
            <a:bodyPr wrap="square">
              <a:spAutoFit/>
            </a:bodyPr>
            <a:lstStyle/>
            <a:p>
              <a:r>
                <a:rPr lang="en-US" sz="2400" dirty="0" smtClean="0">
                  <a:latin typeface="Times New Roman" pitchFamily="18" charset="0"/>
                  <a:cs typeface="Times New Roman" pitchFamily="18" charset="0"/>
                </a:rPr>
                <a:t>=</a:t>
              </a:r>
              <a:endParaRPr lang="en-US" sz="2400" dirty="0"/>
            </a:p>
          </p:txBody>
        </p:sp>
        <p:pic>
          <p:nvPicPr>
            <p:cNvPr id="26" name="Picture 9"/>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6324600" y="3343275"/>
              <a:ext cx="142875" cy="619125"/>
            </a:xfrm>
            <a:prstGeom prst="rect">
              <a:avLst/>
            </a:prstGeom>
            <a:noFill/>
          </p:spPr>
        </p:pic>
      </p:grpSp>
      <p:sp>
        <p:nvSpPr>
          <p:cNvPr id="51" name="Rectangle 3"/>
          <p:cNvSpPr txBox="1">
            <a:spLocks noChangeArrowheads="1"/>
          </p:cNvSpPr>
          <p:nvPr/>
        </p:nvSpPr>
        <p:spPr>
          <a:xfrm>
            <a:off x="228600" y="4191000"/>
            <a:ext cx="6781800" cy="6096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effectLst/>
                <a:uLnTx/>
                <a:uFillTx/>
                <a:latin typeface="Times New Roman" pitchFamily="18" charset="0"/>
                <a:cs typeface="Times New Roman" pitchFamily="18" charset="0"/>
              </a:rPr>
              <a:t>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P(x=2)</a:t>
            </a:r>
            <a:r>
              <a:rPr kumimoji="0" lang="en-US" sz="2800" b="0" i="0" u="none" strike="noStrike" kern="1200" cap="none" spc="0" normalizeH="0" noProof="0" dirty="0" smtClean="0">
                <a:ln>
                  <a:noFill/>
                </a:ln>
                <a:effectLst/>
                <a:uLnTx/>
                <a:uFillTx/>
                <a:latin typeface="Times New Roman" pitchFamily="18" charset="0"/>
                <a:cs typeface="Times New Roman" pitchFamily="18" charset="0"/>
              </a:rPr>
              <a:t> = P(HHT) + P(HTH) + P(THH)  </a:t>
            </a: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p:txBody>
      </p:sp>
      <p:grpSp>
        <p:nvGrpSpPr>
          <p:cNvPr id="52" name="Group 51"/>
          <p:cNvGrpSpPr/>
          <p:nvPr/>
        </p:nvGrpSpPr>
        <p:grpSpPr>
          <a:xfrm>
            <a:off x="1447800" y="4714875"/>
            <a:ext cx="5019675" cy="847725"/>
            <a:chOff x="1447800" y="3114675"/>
            <a:chExt cx="5019675" cy="847725"/>
          </a:xfrm>
        </p:grpSpPr>
        <p:sp>
          <p:nvSpPr>
            <p:cNvPr id="53" name="Rectangle 52"/>
            <p:cNvSpPr/>
            <p:nvPr/>
          </p:nvSpPr>
          <p:spPr>
            <a:xfrm>
              <a:off x="5943600" y="3429000"/>
              <a:ext cx="357790" cy="457200"/>
            </a:xfrm>
            <a:prstGeom prst="rect">
              <a:avLst/>
            </a:prstGeom>
          </p:spPr>
          <p:txBody>
            <a:bodyPr wrap="square">
              <a:spAutoFit/>
            </a:bodyPr>
            <a:lstStyle/>
            <a:p>
              <a:r>
                <a:rPr lang="en-US" sz="2400" dirty="0" smtClean="0">
                  <a:latin typeface="Times New Roman" pitchFamily="18" charset="0"/>
                  <a:cs typeface="Times New Roman" pitchFamily="18" charset="0"/>
                </a:rPr>
                <a:t>=</a:t>
              </a:r>
              <a:endParaRPr lang="en-US" sz="2400" dirty="0"/>
            </a:p>
          </p:txBody>
        </p:sp>
        <p:grpSp>
          <p:nvGrpSpPr>
            <p:cNvPr id="54" name="Group 30"/>
            <p:cNvGrpSpPr/>
            <p:nvPr/>
          </p:nvGrpSpPr>
          <p:grpSpPr>
            <a:xfrm>
              <a:off x="2133600" y="3114675"/>
              <a:ext cx="752475" cy="771525"/>
              <a:chOff x="2133600" y="3048000"/>
              <a:chExt cx="752475" cy="771525"/>
            </a:xfrm>
          </p:grpSpPr>
          <p:pic>
            <p:nvPicPr>
              <p:cNvPr id="77"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438400" y="3200400"/>
                <a:ext cx="142875" cy="619125"/>
              </a:xfrm>
              <a:prstGeom prst="rect">
                <a:avLst/>
              </a:prstGeom>
              <a:noFill/>
            </p:spPr>
          </p:pic>
          <p:grpSp>
            <p:nvGrpSpPr>
              <p:cNvPr id="78" name="Group 29"/>
              <p:cNvGrpSpPr/>
              <p:nvPr/>
            </p:nvGrpSpPr>
            <p:grpSpPr>
              <a:xfrm>
                <a:off x="2133600" y="3048000"/>
                <a:ext cx="752475" cy="771525"/>
                <a:chOff x="2133600" y="3048000"/>
                <a:chExt cx="752475" cy="771525"/>
              </a:xfrm>
            </p:grpSpPr>
            <p:pic>
              <p:nvPicPr>
                <p:cNvPr id="79"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743200" y="3200400"/>
                  <a:ext cx="142875" cy="619125"/>
                </a:xfrm>
                <a:prstGeom prst="rect">
                  <a:avLst/>
                </a:prstGeom>
                <a:noFill/>
              </p:spPr>
            </p:pic>
            <p:grpSp>
              <p:nvGrpSpPr>
                <p:cNvPr id="80" name="Group 28"/>
                <p:cNvGrpSpPr/>
                <p:nvPr/>
              </p:nvGrpSpPr>
              <p:grpSpPr>
                <a:xfrm>
                  <a:off x="2133600" y="3048000"/>
                  <a:ext cx="706730" cy="771525"/>
                  <a:chOff x="2133600" y="3048000"/>
                  <a:chExt cx="706730" cy="771525"/>
                </a:xfrm>
              </p:grpSpPr>
              <p:pic>
                <p:nvPicPr>
                  <p:cNvPr id="81"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133600" y="3200400"/>
                    <a:ext cx="142875" cy="619125"/>
                  </a:xfrm>
                  <a:prstGeom prst="rect">
                    <a:avLst/>
                  </a:prstGeom>
                  <a:noFill/>
                </p:spPr>
              </p:pic>
              <p:grpSp>
                <p:nvGrpSpPr>
                  <p:cNvPr id="82" name="Group 27"/>
                  <p:cNvGrpSpPr/>
                  <p:nvPr/>
                </p:nvGrpSpPr>
                <p:grpSpPr>
                  <a:xfrm>
                    <a:off x="2209800" y="3048000"/>
                    <a:ext cx="630530" cy="769441"/>
                    <a:chOff x="2209800" y="3048000"/>
                    <a:chExt cx="630530" cy="769441"/>
                  </a:xfrm>
                </p:grpSpPr>
                <p:sp>
                  <p:nvSpPr>
                    <p:cNvPr id="83" name="Rectangle 82"/>
                    <p:cNvSpPr/>
                    <p:nvPr/>
                  </p:nvSpPr>
                  <p:spPr>
                    <a:xfrm>
                      <a:off x="2514600" y="3048000"/>
                      <a:ext cx="325730" cy="769441"/>
                    </a:xfrm>
                    <a:prstGeom prst="rect">
                      <a:avLst/>
                    </a:prstGeom>
                  </p:spPr>
                  <p:txBody>
                    <a:bodyPr wrap="none">
                      <a:spAutoFit/>
                    </a:bodyPr>
                    <a:lstStyle/>
                    <a:p>
                      <a:r>
                        <a:rPr lang="en-US" sz="4400" dirty="0" smtClean="0">
                          <a:latin typeface="Times New Roman" pitchFamily="18" charset="0"/>
                          <a:cs typeface="Times New Roman" pitchFamily="18" charset="0"/>
                        </a:rPr>
                        <a:t>.</a:t>
                      </a:r>
                      <a:endParaRPr lang="en-US" sz="4400" dirty="0"/>
                    </a:p>
                  </p:txBody>
                </p:sp>
                <p:sp>
                  <p:nvSpPr>
                    <p:cNvPr id="84" name="Rectangle 83"/>
                    <p:cNvSpPr/>
                    <p:nvPr/>
                  </p:nvSpPr>
                  <p:spPr>
                    <a:xfrm>
                      <a:off x="2209800" y="3048000"/>
                      <a:ext cx="304800" cy="769441"/>
                    </a:xfrm>
                    <a:prstGeom prst="rect">
                      <a:avLst/>
                    </a:prstGeom>
                  </p:spPr>
                  <p:txBody>
                    <a:bodyPr wrap="square">
                      <a:spAutoFit/>
                    </a:bodyPr>
                    <a:lstStyle/>
                    <a:p>
                      <a:r>
                        <a:rPr lang="en-US" sz="4400" dirty="0" smtClean="0">
                          <a:latin typeface="Times New Roman" pitchFamily="18" charset="0"/>
                          <a:cs typeface="Times New Roman" pitchFamily="18" charset="0"/>
                        </a:rPr>
                        <a:t>.</a:t>
                      </a:r>
                      <a:endParaRPr lang="en-US" sz="4400" dirty="0"/>
                    </a:p>
                  </p:txBody>
                </p:sp>
              </p:grpSp>
            </p:grpSp>
          </p:grpSp>
        </p:grpSp>
        <p:grpSp>
          <p:nvGrpSpPr>
            <p:cNvPr id="55" name="Group 31"/>
            <p:cNvGrpSpPr/>
            <p:nvPr/>
          </p:nvGrpSpPr>
          <p:grpSpPr>
            <a:xfrm>
              <a:off x="3590925" y="3114675"/>
              <a:ext cx="752475" cy="771525"/>
              <a:chOff x="2133600" y="3048000"/>
              <a:chExt cx="752475" cy="771525"/>
            </a:xfrm>
          </p:grpSpPr>
          <p:pic>
            <p:nvPicPr>
              <p:cNvPr id="69"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438400" y="3200400"/>
                <a:ext cx="142875" cy="619125"/>
              </a:xfrm>
              <a:prstGeom prst="rect">
                <a:avLst/>
              </a:prstGeom>
              <a:noFill/>
            </p:spPr>
          </p:pic>
          <p:grpSp>
            <p:nvGrpSpPr>
              <p:cNvPr id="70" name="Group 29"/>
              <p:cNvGrpSpPr/>
              <p:nvPr/>
            </p:nvGrpSpPr>
            <p:grpSpPr>
              <a:xfrm>
                <a:off x="2133600" y="3048000"/>
                <a:ext cx="752475" cy="771525"/>
                <a:chOff x="2133600" y="3048000"/>
                <a:chExt cx="752475" cy="771525"/>
              </a:xfrm>
            </p:grpSpPr>
            <p:pic>
              <p:nvPicPr>
                <p:cNvPr id="71"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743200" y="3200400"/>
                  <a:ext cx="142875" cy="619125"/>
                </a:xfrm>
                <a:prstGeom prst="rect">
                  <a:avLst/>
                </a:prstGeom>
                <a:noFill/>
              </p:spPr>
            </p:pic>
            <p:grpSp>
              <p:nvGrpSpPr>
                <p:cNvPr id="72" name="Group 28"/>
                <p:cNvGrpSpPr/>
                <p:nvPr/>
              </p:nvGrpSpPr>
              <p:grpSpPr>
                <a:xfrm>
                  <a:off x="2133600" y="3048000"/>
                  <a:ext cx="706730" cy="771525"/>
                  <a:chOff x="2133600" y="3048000"/>
                  <a:chExt cx="706730" cy="771525"/>
                </a:xfrm>
              </p:grpSpPr>
              <p:pic>
                <p:nvPicPr>
                  <p:cNvPr id="73"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133600" y="3200400"/>
                    <a:ext cx="142875" cy="619125"/>
                  </a:xfrm>
                  <a:prstGeom prst="rect">
                    <a:avLst/>
                  </a:prstGeom>
                  <a:noFill/>
                </p:spPr>
              </p:pic>
              <p:grpSp>
                <p:nvGrpSpPr>
                  <p:cNvPr id="74" name="Group 27"/>
                  <p:cNvGrpSpPr/>
                  <p:nvPr/>
                </p:nvGrpSpPr>
                <p:grpSpPr>
                  <a:xfrm>
                    <a:off x="2209800" y="3048000"/>
                    <a:ext cx="630530" cy="769441"/>
                    <a:chOff x="2209800" y="3048000"/>
                    <a:chExt cx="630530" cy="769441"/>
                  </a:xfrm>
                </p:grpSpPr>
                <p:sp>
                  <p:nvSpPr>
                    <p:cNvPr id="75" name="Rectangle 74"/>
                    <p:cNvSpPr/>
                    <p:nvPr/>
                  </p:nvSpPr>
                  <p:spPr>
                    <a:xfrm>
                      <a:off x="2514600" y="3048000"/>
                      <a:ext cx="325730" cy="769441"/>
                    </a:xfrm>
                    <a:prstGeom prst="rect">
                      <a:avLst/>
                    </a:prstGeom>
                  </p:spPr>
                  <p:txBody>
                    <a:bodyPr wrap="none">
                      <a:spAutoFit/>
                    </a:bodyPr>
                    <a:lstStyle/>
                    <a:p>
                      <a:r>
                        <a:rPr lang="en-US" sz="4400" dirty="0" smtClean="0">
                          <a:latin typeface="Times New Roman" pitchFamily="18" charset="0"/>
                          <a:cs typeface="Times New Roman" pitchFamily="18" charset="0"/>
                        </a:rPr>
                        <a:t>.</a:t>
                      </a:r>
                      <a:endParaRPr lang="en-US" sz="4400" dirty="0"/>
                    </a:p>
                  </p:txBody>
                </p:sp>
                <p:sp>
                  <p:nvSpPr>
                    <p:cNvPr id="76" name="Rectangle 75"/>
                    <p:cNvSpPr/>
                    <p:nvPr/>
                  </p:nvSpPr>
                  <p:spPr>
                    <a:xfrm>
                      <a:off x="2209800" y="3048000"/>
                      <a:ext cx="304800" cy="769441"/>
                    </a:xfrm>
                    <a:prstGeom prst="rect">
                      <a:avLst/>
                    </a:prstGeom>
                  </p:spPr>
                  <p:txBody>
                    <a:bodyPr wrap="square">
                      <a:spAutoFit/>
                    </a:bodyPr>
                    <a:lstStyle/>
                    <a:p>
                      <a:r>
                        <a:rPr lang="en-US" sz="4400" dirty="0" smtClean="0">
                          <a:latin typeface="Times New Roman" pitchFamily="18" charset="0"/>
                          <a:cs typeface="Times New Roman" pitchFamily="18" charset="0"/>
                        </a:rPr>
                        <a:t>.</a:t>
                      </a:r>
                      <a:endParaRPr lang="en-US" sz="4400" dirty="0"/>
                    </a:p>
                  </p:txBody>
                </p:sp>
              </p:grpSp>
            </p:grpSp>
          </p:grpSp>
        </p:grpSp>
        <p:grpSp>
          <p:nvGrpSpPr>
            <p:cNvPr id="56" name="Group 40"/>
            <p:cNvGrpSpPr/>
            <p:nvPr/>
          </p:nvGrpSpPr>
          <p:grpSpPr>
            <a:xfrm>
              <a:off x="5114925" y="3114675"/>
              <a:ext cx="752475" cy="771525"/>
              <a:chOff x="2133600" y="3048000"/>
              <a:chExt cx="752475" cy="771525"/>
            </a:xfrm>
          </p:grpSpPr>
          <p:pic>
            <p:nvPicPr>
              <p:cNvPr id="61"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438400" y="3200400"/>
                <a:ext cx="142875" cy="619125"/>
              </a:xfrm>
              <a:prstGeom prst="rect">
                <a:avLst/>
              </a:prstGeom>
              <a:noFill/>
            </p:spPr>
          </p:pic>
          <p:grpSp>
            <p:nvGrpSpPr>
              <p:cNvPr id="62" name="Group 29"/>
              <p:cNvGrpSpPr/>
              <p:nvPr/>
            </p:nvGrpSpPr>
            <p:grpSpPr>
              <a:xfrm>
                <a:off x="2133600" y="3048000"/>
                <a:ext cx="752475" cy="771525"/>
                <a:chOff x="2133600" y="3048000"/>
                <a:chExt cx="752475" cy="771525"/>
              </a:xfrm>
            </p:grpSpPr>
            <p:pic>
              <p:nvPicPr>
                <p:cNvPr id="63"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743200" y="3200400"/>
                  <a:ext cx="142875" cy="619125"/>
                </a:xfrm>
                <a:prstGeom prst="rect">
                  <a:avLst/>
                </a:prstGeom>
                <a:noFill/>
              </p:spPr>
            </p:pic>
            <p:grpSp>
              <p:nvGrpSpPr>
                <p:cNvPr id="64" name="Group 28"/>
                <p:cNvGrpSpPr/>
                <p:nvPr/>
              </p:nvGrpSpPr>
              <p:grpSpPr>
                <a:xfrm>
                  <a:off x="2133600" y="3048000"/>
                  <a:ext cx="706730" cy="771525"/>
                  <a:chOff x="2133600" y="3048000"/>
                  <a:chExt cx="706730" cy="771525"/>
                </a:xfrm>
              </p:grpSpPr>
              <p:pic>
                <p:nvPicPr>
                  <p:cNvPr id="65"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133600" y="3200400"/>
                    <a:ext cx="142875" cy="619125"/>
                  </a:xfrm>
                  <a:prstGeom prst="rect">
                    <a:avLst/>
                  </a:prstGeom>
                  <a:noFill/>
                </p:spPr>
              </p:pic>
              <p:grpSp>
                <p:nvGrpSpPr>
                  <p:cNvPr id="66" name="Group 27"/>
                  <p:cNvGrpSpPr/>
                  <p:nvPr/>
                </p:nvGrpSpPr>
                <p:grpSpPr>
                  <a:xfrm>
                    <a:off x="2209800" y="3048000"/>
                    <a:ext cx="630530" cy="769441"/>
                    <a:chOff x="2209800" y="3048000"/>
                    <a:chExt cx="630530" cy="769441"/>
                  </a:xfrm>
                </p:grpSpPr>
                <p:sp>
                  <p:nvSpPr>
                    <p:cNvPr id="67" name="Rectangle 66"/>
                    <p:cNvSpPr/>
                    <p:nvPr/>
                  </p:nvSpPr>
                  <p:spPr>
                    <a:xfrm>
                      <a:off x="2514600" y="3048000"/>
                      <a:ext cx="325730" cy="769441"/>
                    </a:xfrm>
                    <a:prstGeom prst="rect">
                      <a:avLst/>
                    </a:prstGeom>
                  </p:spPr>
                  <p:txBody>
                    <a:bodyPr wrap="none">
                      <a:spAutoFit/>
                    </a:bodyPr>
                    <a:lstStyle/>
                    <a:p>
                      <a:r>
                        <a:rPr lang="en-US" sz="4400" dirty="0" smtClean="0">
                          <a:latin typeface="Times New Roman" pitchFamily="18" charset="0"/>
                          <a:cs typeface="Times New Roman" pitchFamily="18" charset="0"/>
                        </a:rPr>
                        <a:t>.</a:t>
                      </a:r>
                      <a:endParaRPr lang="en-US" sz="4400" dirty="0"/>
                    </a:p>
                  </p:txBody>
                </p:sp>
                <p:sp>
                  <p:nvSpPr>
                    <p:cNvPr id="68" name="Rectangle 67"/>
                    <p:cNvSpPr/>
                    <p:nvPr/>
                  </p:nvSpPr>
                  <p:spPr>
                    <a:xfrm>
                      <a:off x="2209800" y="3048000"/>
                      <a:ext cx="304800" cy="769441"/>
                    </a:xfrm>
                    <a:prstGeom prst="rect">
                      <a:avLst/>
                    </a:prstGeom>
                  </p:spPr>
                  <p:txBody>
                    <a:bodyPr wrap="square">
                      <a:spAutoFit/>
                    </a:bodyPr>
                    <a:lstStyle/>
                    <a:p>
                      <a:r>
                        <a:rPr lang="en-US" sz="4400" dirty="0" smtClean="0">
                          <a:latin typeface="Times New Roman" pitchFamily="18" charset="0"/>
                          <a:cs typeface="Times New Roman" pitchFamily="18" charset="0"/>
                        </a:rPr>
                        <a:t>.</a:t>
                      </a:r>
                      <a:endParaRPr lang="en-US" sz="4400" dirty="0"/>
                    </a:p>
                  </p:txBody>
                </p:sp>
              </p:grpSp>
            </p:grpSp>
          </p:grpSp>
        </p:grpSp>
        <p:sp>
          <p:nvSpPr>
            <p:cNvPr id="57" name="Rectangle 56"/>
            <p:cNvSpPr/>
            <p:nvPr/>
          </p:nvSpPr>
          <p:spPr>
            <a:xfrm>
              <a:off x="2971800" y="3429000"/>
              <a:ext cx="314510" cy="369332"/>
            </a:xfrm>
            <a:prstGeom prst="rect">
              <a:avLst/>
            </a:prstGeom>
          </p:spPr>
          <p:txBody>
            <a:bodyPr wrap="none">
              <a:spAutoFit/>
            </a:bodyPr>
            <a:lstStyle/>
            <a:p>
              <a:r>
                <a:rPr lang="en-US" dirty="0" smtClean="0">
                  <a:latin typeface="Times New Roman" pitchFamily="18" charset="0"/>
                  <a:cs typeface="Times New Roman" pitchFamily="18" charset="0"/>
                </a:rPr>
                <a:t>+</a:t>
              </a:r>
              <a:endParaRPr lang="en-US" dirty="0"/>
            </a:p>
          </p:txBody>
        </p:sp>
        <p:sp>
          <p:nvSpPr>
            <p:cNvPr id="58" name="Rectangle 57"/>
            <p:cNvSpPr/>
            <p:nvPr/>
          </p:nvSpPr>
          <p:spPr>
            <a:xfrm>
              <a:off x="4562290" y="3440668"/>
              <a:ext cx="314510" cy="369332"/>
            </a:xfrm>
            <a:prstGeom prst="rect">
              <a:avLst/>
            </a:prstGeom>
          </p:spPr>
          <p:txBody>
            <a:bodyPr wrap="none">
              <a:spAutoFit/>
            </a:bodyPr>
            <a:lstStyle/>
            <a:p>
              <a:r>
                <a:rPr lang="en-US" dirty="0" smtClean="0">
                  <a:latin typeface="Times New Roman" pitchFamily="18" charset="0"/>
                  <a:cs typeface="Times New Roman" pitchFamily="18" charset="0"/>
                </a:rPr>
                <a:t>+</a:t>
              </a:r>
              <a:endParaRPr lang="en-US" dirty="0"/>
            </a:p>
          </p:txBody>
        </p:sp>
        <p:sp>
          <p:nvSpPr>
            <p:cNvPr id="59" name="Rectangle 58"/>
            <p:cNvSpPr/>
            <p:nvPr/>
          </p:nvSpPr>
          <p:spPr>
            <a:xfrm>
              <a:off x="1447800" y="3429000"/>
              <a:ext cx="357790" cy="457200"/>
            </a:xfrm>
            <a:prstGeom prst="rect">
              <a:avLst/>
            </a:prstGeom>
          </p:spPr>
          <p:txBody>
            <a:bodyPr wrap="square">
              <a:spAutoFit/>
            </a:bodyPr>
            <a:lstStyle/>
            <a:p>
              <a:r>
                <a:rPr lang="en-US" sz="2400" dirty="0" smtClean="0">
                  <a:latin typeface="Times New Roman" pitchFamily="18" charset="0"/>
                  <a:cs typeface="Times New Roman" pitchFamily="18" charset="0"/>
                </a:rPr>
                <a:t>=</a:t>
              </a:r>
              <a:endParaRPr lang="en-US" sz="2400" dirty="0"/>
            </a:p>
          </p:txBody>
        </p:sp>
        <p:pic>
          <p:nvPicPr>
            <p:cNvPr id="60" name="Picture 9"/>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6324600" y="3343275"/>
              <a:ext cx="142875" cy="619125"/>
            </a:xfrm>
            <a:prstGeom prst="rect">
              <a:avLst/>
            </a:prstGeom>
            <a:noFill/>
          </p:spPr>
        </p:pic>
      </p:grpSp>
      <p:sp>
        <p:nvSpPr>
          <p:cNvPr id="85" name="Rectangle 3"/>
          <p:cNvSpPr txBox="1">
            <a:spLocks noChangeArrowheads="1"/>
          </p:cNvSpPr>
          <p:nvPr/>
        </p:nvSpPr>
        <p:spPr>
          <a:xfrm>
            <a:off x="304800" y="5638800"/>
            <a:ext cx="6781800" cy="6096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effectLst/>
                <a:uLnTx/>
                <a:uFillTx/>
                <a:latin typeface="Times New Roman" pitchFamily="18" charset="0"/>
                <a:cs typeface="Times New Roman" pitchFamily="18" charset="0"/>
              </a:rPr>
              <a:t>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P(x=3)</a:t>
            </a:r>
            <a:r>
              <a:rPr kumimoji="0" lang="en-US" sz="2800" b="0" i="0" u="none" strike="noStrike" kern="1200" cap="none" spc="0" normalizeH="0" noProof="0" dirty="0" smtClean="0">
                <a:ln>
                  <a:noFill/>
                </a:ln>
                <a:effectLst/>
                <a:uLnTx/>
                <a:uFillTx/>
                <a:latin typeface="Times New Roman" pitchFamily="18" charset="0"/>
                <a:cs typeface="Times New Roman" pitchFamily="18" charset="0"/>
              </a:rPr>
              <a:t> = P(HHH)=</a:t>
            </a: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p:txBody>
      </p:sp>
      <p:grpSp>
        <p:nvGrpSpPr>
          <p:cNvPr id="86" name="Group 85"/>
          <p:cNvGrpSpPr/>
          <p:nvPr/>
        </p:nvGrpSpPr>
        <p:grpSpPr>
          <a:xfrm>
            <a:off x="3352800" y="5334000"/>
            <a:ext cx="1295400" cy="914400"/>
            <a:chOff x="3276600" y="1828800"/>
            <a:chExt cx="1295400" cy="914400"/>
          </a:xfrm>
        </p:grpSpPr>
        <p:pic>
          <p:nvPicPr>
            <p:cNvPr id="87"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590925" y="2057400"/>
              <a:ext cx="142875" cy="619125"/>
            </a:xfrm>
            <a:prstGeom prst="rect">
              <a:avLst/>
            </a:prstGeom>
            <a:noFill/>
          </p:spPr>
        </p:pic>
        <p:grpSp>
          <p:nvGrpSpPr>
            <p:cNvPr id="88" name="Group 91"/>
            <p:cNvGrpSpPr/>
            <p:nvPr/>
          </p:nvGrpSpPr>
          <p:grpSpPr>
            <a:xfrm>
              <a:off x="3276600" y="1828800"/>
              <a:ext cx="1295400" cy="914400"/>
              <a:chOff x="3276600" y="1828800"/>
              <a:chExt cx="1295400" cy="914400"/>
            </a:xfrm>
          </p:grpSpPr>
          <p:pic>
            <p:nvPicPr>
              <p:cNvPr id="89"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895725" y="2057400"/>
                <a:ext cx="142875" cy="619125"/>
              </a:xfrm>
              <a:prstGeom prst="rect">
                <a:avLst/>
              </a:prstGeom>
              <a:noFill/>
            </p:spPr>
          </p:pic>
          <p:grpSp>
            <p:nvGrpSpPr>
              <p:cNvPr id="90" name="Group 90"/>
              <p:cNvGrpSpPr/>
              <p:nvPr/>
            </p:nvGrpSpPr>
            <p:grpSpPr>
              <a:xfrm>
                <a:off x="3276600" y="1828800"/>
                <a:ext cx="1295400" cy="914400"/>
                <a:chOff x="3276600" y="1828800"/>
                <a:chExt cx="1295400" cy="914400"/>
              </a:xfrm>
            </p:grpSpPr>
            <p:pic>
              <p:nvPicPr>
                <p:cNvPr id="91"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276600" y="2057400"/>
                  <a:ext cx="142875" cy="619125"/>
                </a:xfrm>
                <a:prstGeom prst="rect">
                  <a:avLst/>
                </a:prstGeom>
                <a:noFill/>
              </p:spPr>
            </p:pic>
            <p:sp>
              <p:nvSpPr>
                <p:cNvPr id="92" name="Rectangle 91"/>
                <p:cNvSpPr/>
                <p:nvPr/>
              </p:nvSpPr>
              <p:spPr>
                <a:xfrm>
                  <a:off x="3352800" y="1828800"/>
                  <a:ext cx="325730" cy="769441"/>
                </a:xfrm>
                <a:prstGeom prst="rect">
                  <a:avLst/>
                </a:prstGeom>
              </p:spPr>
              <p:txBody>
                <a:bodyPr wrap="none">
                  <a:spAutoFit/>
                </a:bodyPr>
                <a:lstStyle/>
                <a:p>
                  <a:r>
                    <a:rPr lang="en-US" sz="4400" dirty="0" smtClean="0">
                      <a:latin typeface="Times New Roman" pitchFamily="18" charset="0"/>
                      <a:cs typeface="Times New Roman" pitchFamily="18" charset="0"/>
                    </a:rPr>
                    <a:t>.</a:t>
                  </a:r>
                  <a:endParaRPr lang="en-US" sz="4400" dirty="0"/>
                </a:p>
              </p:txBody>
            </p:sp>
            <p:sp>
              <p:nvSpPr>
                <p:cNvPr id="93" name="Rectangle 92"/>
                <p:cNvSpPr/>
                <p:nvPr/>
              </p:nvSpPr>
              <p:spPr>
                <a:xfrm>
                  <a:off x="3657600" y="1828800"/>
                  <a:ext cx="325730" cy="769441"/>
                </a:xfrm>
                <a:prstGeom prst="rect">
                  <a:avLst/>
                </a:prstGeom>
              </p:spPr>
              <p:txBody>
                <a:bodyPr wrap="none">
                  <a:spAutoFit/>
                </a:bodyPr>
                <a:lstStyle/>
                <a:p>
                  <a:r>
                    <a:rPr lang="en-US" sz="4400" dirty="0" smtClean="0">
                      <a:latin typeface="Times New Roman" pitchFamily="18" charset="0"/>
                      <a:cs typeface="Times New Roman" pitchFamily="18" charset="0"/>
                    </a:rPr>
                    <a:t>.</a:t>
                  </a:r>
                  <a:endParaRPr lang="en-US" sz="4400" dirty="0"/>
                </a:p>
              </p:txBody>
            </p:sp>
            <p:sp>
              <p:nvSpPr>
                <p:cNvPr id="94" name="Rectangle 93"/>
                <p:cNvSpPr/>
                <p:nvPr/>
              </p:nvSpPr>
              <p:spPr>
                <a:xfrm>
                  <a:off x="4017670" y="2205335"/>
                  <a:ext cx="357790" cy="461665"/>
                </a:xfrm>
                <a:prstGeom prst="rect">
                  <a:avLst/>
                </a:prstGeom>
              </p:spPr>
              <p:txBody>
                <a:bodyPr wrap="none">
                  <a:spAutoFit/>
                </a:bodyPr>
                <a:lstStyle/>
                <a:p>
                  <a:r>
                    <a:rPr lang="en-US" sz="2400" dirty="0" smtClean="0">
                      <a:latin typeface="Times New Roman" pitchFamily="18" charset="0"/>
                      <a:cs typeface="Times New Roman" pitchFamily="18" charset="0"/>
                    </a:rPr>
                    <a:t>=</a:t>
                  </a:r>
                  <a:endParaRPr lang="en-US" sz="2400" dirty="0"/>
                </a:p>
              </p:txBody>
            </p:sp>
            <p:pic>
              <p:nvPicPr>
                <p:cNvPr id="95" name="Picture 6"/>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429125" y="2124075"/>
                  <a:ext cx="142875" cy="619125"/>
                </a:xfrm>
                <a:prstGeom prst="rect">
                  <a:avLst/>
                </a:prstGeom>
                <a:noFill/>
              </p:spPr>
            </p:pic>
          </p:grpSp>
        </p:grpSp>
      </p:grpSp>
      <p:sp>
        <p:nvSpPr>
          <p:cNvPr id="97" name="Rectangle 96"/>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1" y="2362200"/>
          <a:ext cx="8153400" cy="2057400"/>
        </p:xfrm>
        <a:graphic>
          <a:graphicData uri="http://schemas.openxmlformats.org/drawingml/2006/table">
            <a:tbl>
              <a:tblPr firstRow="1" bandRow="1">
                <a:tableStyleId>{5C22544A-7EE6-4342-B048-85BDC9FD1C3A}</a:tableStyleId>
              </a:tblPr>
              <a:tblGrid>
                <a:gridCol w="2955607"/>
                <a:gridCol w="1294569"/>
                <a:gridCol w="1474551"/>
                <a:gridCol w="1387814"/>
                <a:gridCol w="1040859"/>
              </a:tblGrid>
              <a:tr h="990600">
                <a:tc>
                  <a:txBody>
                    <a:bodyPr/>
                    <a:lstStyle/>
                    <a:p>
                      <a:pPr algn="ctr"/>
                      <a:r>
                        <a:rPr lang="en-US" sz="2400" b="0" dirty="0" smtClean="0">
                          <a:solidFill>
                            <a:srgbClr val="0070C0"/>
                          </a:solidFill>
                          <a:latin typeface="Times New Roman" pitchFamily="18" charset="0"/>
                          <a:cs typeface="Times New Roman" pitchFamily="18" charset="0"/>
                        </a:rPr>
                        <a:t>Number of heads </a:t>
                      </a:r>
                      <a:r>
                        <a:rPr lang="en-US" sz="2400" b="0" dirty="0" smtClean="0">
                          <a:solidFill>
                            <a:srgbClr val="FF0000"/>
                          </a:solidFill>
                          <a:latin typeface="Times New Roman" pitchFamily="18" charset="0"/>
                          <a:cs typeface="Times New Roman" pitchFamily="18" charset="0"/>
                        </a:rPr>
                        <a:t>(X)</a:t>
                      </a:r>
                      <a:endParaRPr lang="en-US" sz="2400" b="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0</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1</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2</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3</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066800">
                <a:tc>
                  <a:txBody>
                    <a:bodyPr/>
                    <a:lstStyle/>
                    <a:p>
                      <a:pPr algn="ctr"/>
                      <a:r>
                        <a:rPr lang="en-US" sz="2800" b="0" dirty="0" smtClean="0">
                          <a:solidFill>
                            <a:srgbClr val="0070C0"/>
                          </a:solidFill>
                          <a:latin typeface="Times New Roman" pitchFamily="18" charset="0"/>
                          <a:cs typeface="Times New Roman" pitchFamily="18" charset="0"/>
                        </a:rPr>
                        <a:t>Probability </a:t>
                      </a:r>
                      <a:r>
                        <a:rPr lang="en-US" sz="2800" b="0" dirty="0" smtClean="0">
                          <a:solidFill>
                            <a:srgbClr val="FF0000"/>
                          </a:solidFill>
                          <a:latin typeface="Times New Roman" pitchFamily="18" charset="0"/>
                          <a:cs typeface="Times New Roman" pitchFamily="18" charset="0"/>
                        </a:rPr>
                        <a:t>P(X)</a:t>
                      </a:r>
                      <a:endParaRPr lang="en-US" sz="2800" b="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5" name="Flowchart: Alternate Process 4"/>
          <p:cNvSpPr/>
          <p:nvPr/>
        </p:nvSpPr>
        <p:spPr>
          <a:xfrm>
            <a:off x="2133600" y="1447800"/>
            <a:ext cx="4572000" cy="685800"/>
          </a:xfrm>
          <a:prstGeom prst="flowChartAlternateProcess">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00B050"/>
                </a:solidFill>
                <a:latin typeface="Times New Roman" pitchFamily="18" charset="0"/>
                <a:cs typeface="Times New Roman" pitchFamily="18" charset="0"/>
              </a:rPr>
              <a:t>Probability Distribution Table</a:t>
            </a:r>
            <a:endParaRPr lang="en-US" sz="2800" dirty="0">
              <a:solidFill>
                <a:srgbClr val="00B050"/>
              </a:solidFill>
              <a:latin typeface="Times New Roman" pitchFamily="18" charset="0"/>
              <a:cs typeface="Times New Roman" pitchFamily="18" charset="0"/>
            </a:endParaRPr>
          </a:p>
        </p:txBody>
      </p:sp>
      <p:pic>
        <p:nvPicPr>
          <p:cNvPr id="6"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733800" y="3543301"/>
            <a:ext cx="175063" cy="781049"/>
          </a:xfrm>
          <a:prstGeom prst="rect">
            <a:avLst/>
          </a:prstGeom>
          <a:noFill/>
        </p:spPr>
      </p:pic>
      <p:pic>
        <p:nvPicPr>
          <p:cNvPr id="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848600" y="3543301"/>
            <a:ext cx="175063" cy="781049"/>
          </a:xfrm>
          <a:prstGeom prst="rect">
            <a:avLst/>
          </a:prstGeom>
          <a:noFill/>
        </p:spPr>
      </p:pic>
      <p:pic>
        <p:nvPicPr>
          <p:cNvPr id="8"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5105400" y="3486150"/>
            <a:ext cx="192142" cy="857250"/>
          </a:xfrm>
          <a:prstGeom prst="rect">
            <a:avLst/>
          </a:prstGeom>
          <a:noFill/>
        </p:spPr>
      </p:pic>
      <p:pic>
        <p:nvPicPr>
          <p:cNvPr id="9"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553200" y="3467100"/>
            <a:ext cx="192142" cy="857250"/>
          </a:xfrm>
          <a:prstGeom prst="rect">
            <a:avLst/>
          </a:prstGeom>
          <a:noFill/>
        </p:spPr>
      </p:pic>
      <p:sp>
        <p:nvSpPr>
          <p:cNvPr id="11" name="Rectangle 10"/>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1676400" y="2895600"/>
            <a:ext cx="762000" cy="3810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Times New Roman" pitchFamily="18" charset="0"/>
                <a:cs typeface="Times New Roman" pitchFamily="18" charset="0"/>
              </a:rPr>
              <a:t>P(X)</a:t>
            </a:r>
            <a:endParaRPr lang="en-US" sz="2000" dirty="0">
              <a:solidFill>
                <a:schemeClr val="tx1"/>
              </a:solidFill>
              <a:latin typeface="Times New Roman" pitchFamily="18" charset="0"/>
              <a:cs typeface="Times New Roman" pitchFamily="18" charset="0"/>
            </a:endParaRPr>
          </a:p>
        </p:txBody>
      </p:sp>
      <p:sp>
        <p:nvSpPr>
          <p:cNvPr id="33" name="Rectangle 32"/>
          <p:cNvSpPr/>
          <p:nvPr/>
        </p:nvSpPr>
        <p:spPr>
          <a:xfrm>
            <a:off x="6704428" y="5867400"/>
            <a:ext cx="991772" cy="6096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Times New Roman" pitchFamily="18" charset="0"/>
                <a:cs typeface="Times New Roman" pitchFamily="18" charset="0"/>
              </a:rPr>
              <a:t>X</a:t>
            </a:r>
            <a:endParaRPr lang="en-US" sz="2000" dirty="0">
              <a:solidFill>
                <a:schemeClr val="tx1"/>
              </a:solidFill>
              <a:latin typeface="Times New Roman" pitchFamily="18" charset="0"/>
              <a:cs typeface="Times New Roman" pitchFamily="18" charset="0"/>
            </a:endParaRPr>
          </a:p>
        </p:txBody>
      </p:sp>
      <p:sp>
        <p:nvSpPr>
          <p:cNvPr id="4" name="Rectangle 3"/>
          <p:cNvSpPr txBox="1">
            <a:spLocks noChangeArrowheads="1"/>
          </p:cNvSpPr>
          <p:nvPr/>
        </p:nvSpPr>
        <p:spPr>
          <a:xfrm>
            <a:off x="-76200" y="457200"/>
            <a:ext cx="9601200" cy="9906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Represent graphically</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the probability distribution for the sample space for tossing three coins .</a:t>
            </a: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sp>
        <p:nvSpPr>
          <p:cNvPr id="5" name="Rectangle 2"/>
          <p:cNvSpPr>
            <a:spLocks noGrp="1" noChangeArrowheads="1"/>
          </p:cNvSpPr>
          <p:nvPr>
            <p:ph type="title"/>
          </p:nvPr>
        </p:nvSpPr>
        <p:spPr>
          <a:xfrm>
            <a:off x="2362200" y="76200"/>
            <a:ext cx="4038600" cy="457200"/>
          </a:xfrm>
        </p:spPr>
        <p:txBody>
          <a:bodyPr>
            <a:normAutofit/>
          </a:bodyPr>
          <a:lstStyle/>
          <a:p>
            <a:pPr eaLnBrk="1" hangingPunct="1"/>
            <a:r>
              <a:rPr lang="en-US" sz="2400" b="0" dirty="0" smtClean="0">
                <a:solidFill>
                  <a:srgbClr val="7030A0"/>
                </a:solidFill>
                <a:effectLst/>
                <a:latin typeface="Times New Roman" pitchFamily="18" charset="0"/>
                <a:cs typeface="Times New Roman" pitchFamily="18" charset="0"/>
              </a:rPr>
              <a:t>Tossing Coins </a:t>
            </a:r>
          </a:p>
        </p:txBody>
      </p:sp>
      <p:sp>
        <p:nvSpPr>
          <p:cNvPr id="6" name="Rectangle 5"/>
          <p:cNvSpPr/>
          <p:nvPr/>
        </p:nvSpPr>
        <p:spPr>
          <a:xfrm>
            <a:off x="0" y="-76200"/>
            <a:ext cx="2520242"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5-2:</a:t>
            </a:r>
            <a:endParaRPr lang="en-US" sz="3200" b="1" dirty="0"/>
          </a:p>
        </p:txBody>
      </p:sp>
      <p:sp>
        <p:nvSpPr>
          <p:cNvPr id="7" name="Rectangle 6"/>
          <p:cNvSpPr/>
          <p:nvPr/>
        </p:nvSpPr>
        <p:spPr>
          <a:xfrm>
            <a:off x="-76200" y="274320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graphicFrame>
        <p:nvGraphicFramePr>
          <p:cNvPr id="8" name="Table 7"/>
          <p:cNvGraphicFramePr>
            <a:graphicFrameLocks noGrp="1"/>
          </p:cNvGraphicFramePr>
          <p:nvPr/>
        </p:nvGraphicFramePr>
        <p:xfrm>
          <a:off x="0" y="1447800"/>
          <a:ext cx="8763000" cy="1371600"/>
        </p:xfrm>
        <a:graphic>
          <a:graphicData uri="http://schemas.openxmlformats.org/drawingml/2006/table">
            <a:tbl>
              <a:tblPr firstRow="1" bandRow="1">
                <a:tableStyleId>{5C22544A-7EE6-4342-B048-85BDC9FD1C3A}</a:tableStyleId>
              </a:tblPr>
              <a:tblGrid>
                <a:gridCol w="3176587"/>
                <a:gridCol w="1391359"/>
                <a:gridCol w="1584798"/>
                <a:gridCol w="1491575"/>
                <a:gridCol w="1118681"/>
              </a:tblGrid>
              <a:tr h="685800">
                <a:tc>
                  <a:txBody>
                    <a:bodyPr/>
                    <a:lstStyle/>
                    <a:p>
                      <a:pPr algn="ctr"/>
                      <a:r>
                        <a:rPr lang="en-US" sz="2800" b="0" dirty="0" smtClean="0">
                          <a:solidFill>
                            <a:srgbClr val="0070C0"/>
                          </a:solidFill>
                          <a:latin typeface="Times New Roman" pitchFamily="18" charset="0"/>
                          <a:cs typeface="Times New Roman" pitchFamily="18" charset="0"/>
                        </a:rPr>
                        <a:t> X</a:t>
                      </a:r>
                      <a:endParaRPr lang="en-US" sz="2800" b="0" dirty="0">
                        <a:solidFill>
                          <a:srgbClr val="0070C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0</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1</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2</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3</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685800">
                <a:tc>
                  <a:txBody>
                    <a:bodyPr/>
                    <a:lstStyle/>
                    <a:p>
                      <a:pPr algn="ctr"/>
                      <a:r>
                        <a:rPr lang="en-US" sz="2800" b="0" dirty="0" smtClean="0">
                          <a:solidFill>
                            <a:srgbClr val="0070C0"/>
                          </a:solidFill>
                          <a:latin typeface="Times New Roman" pitchFamily="18" charset="0"/>
                          <a:cs typeface="Times New Roman" pitchFamily="18" charset="0"/>
                        </a:rPr>
                        <a:t> P(X)</a:t>
                      </a:r>
                      <a:endParaRPr lang="en-US" sz="2800" b="0" dirty="0">
                        <a:solidFill>
                          <a:srgbClr val="0070C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pic>
        <p:nvPicPr>
          <p:cNvPr id="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787337" y="2209800"/>
            <a:ext cx="126387" cy="563880"/>
          </a:xfrm>
          <a:prstGeom prst="rect">
            <a:avLst/>
          </a:prstGeom>
          <a:noFill/>
        </p:spPr>
      </p:pic>
      <p:pic>
        <p:nvPicPr>
          <p:cNvPr id="10"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8130738" y="2179320"/>
            <a:ext cx="143466" cy="640080"/>
          </a:xfrm>
          <a:prstGeom prst="rect">
            <a:avLst/>
          </a:prstGeom>
          <a:noFill/>
        </p:spPr>
      </p:pic>
      <p:pic>
        <p:nvPicPr>
          <p:cNvPr id="11"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5257800" y="2179320"/>
            <a:ext cx="126387" cy="563880"/>
          </a:xfrm>
          <a:prstGeom prst="rect">
            <a:avLst/>
          </a:prstGeom>
          <a:noFill/>
        </p:spPr>
      </p:pic>
      <p:pic>
        <p:nvPicPr>
          <p:cNvPr id="12"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781800" y="2179320"/>
            <a:ext cx="143466" cy="640080"/>
          </a:xfrm>
          <a:prstGeom prst="rect">
            <a:avLst/>
          </a:prstGeom>
          <a:noFill/>
        </p:spPr>
      </p:pic>
      <p:grpSp>
        <p:nvGrpSpPr>
          <p:cNvPr id="13" name="Group 12"/>
          <p:cNvGrpSpPr/>
          <p:nvPr/>
        </p:nvGrpSpPr>
        <p:grpSpPr>
          <a:xfrm>
            <a:off x="1981200" y="3200400"/>
            <a:ext cx="5105400" cy="3276600"/>
            <a:chOff x="2590800" y="3124200"/>
            <a:chExt cx="4953000" cy="3657600"/>
          </a:xfrm>
        </p:grpSpPr>
        <p:pic>
          <p:nvPicPr>
            <p:cNvPr id="14"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590800" y="5105400"/>
              <a:ext cx="136635" cy="609600"/>
            </a:xfrm>
            <a:prstGeom prst="rect">
              <a:avLst/>
            </a:prstGeom>
            <a:noFill/>
          </p:spPr>
        </p:pic>
        <p:pic>
          <p:nvPicPr>
            <p:cNvPr id="15"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590800" y="3206261"/>
              <a:ext cx="152400" cy="679939"/>
            </a:xfrm>
            <a:prstGeom prst="rect">
              <a:avLst/>
            </a:prstGeom>
            <a:noFill/>
          </p:spPr>
        </p:pic>
        <p:pic>
          <p:nvPicPr>
            <p:cNvPr id="16" name="Picture 6"/>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590800" y="4191000"/>
              <a:ext cx="123825" cy="552450"/>
            </a:xfrm>
            <a:prstGeom prst="rect">
              <a:avLst/>
            </a:prstGeom>
            <a:noFill/>
          </p:spPr>
        </p:pic>
        <p:cxnSp>
          <p:nvCxnSpPr>
            <p:cNvPr id="17" name="Straight Connector 16"/>
            <p:cNvCxnSpPr/>
            <p:nvPr/>
          </p:nvCxnSpPr>
          <p:spPr>
            <a:xfrm>
              <a:off x="2895600" y="5410200"/>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895600" y="4495800"/>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895600" y="3657600"/>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0" name="Group 38"/>
            <p:cNvGrpSpPr/>
            <p:nvPr/>
          </p:nvGrpSpPr>
          <p:grpSpPr>
            <a:xfrm>
              <a:off x="2971800" y="3124200"/>
              <a:ext cx="4572000" cy="3657600"/>
              <a:chOff x="2971800" y="3124200"/>
              <a:chExt cx="4572000" cy="3657600"/>
            </a:xfrm>
          </p:grpSpPr>
          <p:sp>
            <p:nvSpPr>
              <p:cNvPr id="21" name="Rectangle 20"/>
              <p:cNvSpPr/>
              <p:nvPr/>
            </p:nvSpPr>
            <p:spPr>
              <a:xfrm>
                <a:off x="5638800" y="6248400"/>
                <a:ext cx="685800" cy="4572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2</a:t>
                </a:r>
                <a:endParaRPr lang="en-US" sz="2400" dirty="0">
                  <a:solidFill>
                    <a:schemeClr val="tx1"/>
                  </a:solidFill>
                  <a:latin typeface="Times New Roman" pitchFamily="18" charset="0"/>
                  <a:cs typeface="Times New Roman" pitchFamily="18" charset="0"/>
                </a:endParaRPr>
              </a:p>
            </p:txBody>
          </p:sp>
          <p:sp>
            <p:nvSpPr>
              <p:cNvPr id="22" name="Rectangle 21"/>
              <p:cNvSpPr/>
              <p:nvPr/>
            </p:nvSpPr>
            <p:spPr>
              <a:xfrm>
                <a:off x="3429000" y="6248400"/>
                <a:ext cx="685800" cy="4572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0</a:t>
                </a:r>
                <a:endParaRPr lang="en-US" sz="2400" dirty="0">
                  <a:solidFill>
                    <a:schemeClr val="tx1"/>
                  </a:solidFill>
                </a:endParaRPr>
              </a:p>
            </p:txBody>
          </p:sp>
          <p:grpSp>
            <p:nvGrpSpPr>
              <p:cNvPr id="23" name="Group 17"/>
              <p:cNvGrpSpPr/>
              <p:nvPr/>
            </p:nvGrpSpPr>
            <p:grpSpPr>
              <a:xfrm>
                <a:off x="2971800" y="3124200"/>
                <a:ext cx="4572000" cy="3124200"/>
                <a:chOff x="2666206" y="1676400"/>
                <a:chExt cx="5029994" cy="3810000"/>
              </a:xfrm>
            </p:grpSpPr>
            <p:cxnSp>
              <p:nvCxnSpPr>
                <p:cNvPr id="30" name="Straight Arrow Connector 29"/>
                <p:cNvCxnSpPr/>
                <p:nvPr/>
              </p:nvCxnSpPr>
              <p:spPr>
                <a:xfrm>
                  <a:off x="2667000" y="5410200"/>
                  <a:ext cx="5029200" cy="76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rot="5400000" flipH="1" flipV="1">
                  <a:off x="800100" y="3542506"/>
                  <a:ext cx="37338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cxnSp>
            <p:nvCxnSpPr>
              <p:cNvPr id="24" name="Straight Connector 23"/>
              <p:cNvCxnSpPr/>
              <p:nvPr/>
            </p:nvCxnSpPr>
            <p:spPr>
              <a:xfrm rot="5400000" flipH="1" flipV="1">
                <a:off x="3429000" y="5790406"/>
                <a:ext cx="76200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5400000" flipH="1" flipV="1">
                <a:off x="6628606" y="5866606"/>
                <a:ext cx="76200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5400000" flipH="1" flipV="1">
                <a:off x="3542903" y="4914503"/>
                <a:ext cx="2667000" cy="79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5400000" flipH="1" flipV="1">
                <a:off x="4685903" y="4914503"/>
                <a:ext cx="2667000" cy="79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4495800" y="6248400"/>
                <a:ext cx="685800" cy="4572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1</a:t>
                </a:r>
                <a:endParaRPr lang="en-US" sz="2400" dirty="0">
                  <a:solidFill>
                    <a:schemeClr val="tx1"/>
                  </a:solidFill>
                  <a:latin typeface="Times New Roman" pitchFamily="18" charset="0"/>
                  <a:cs typeface="Times New Roman" pitchFamily="18" charset="0"/>
                </a:endParaRPr>
              </a:p>
            </p:txBody>
          </p:sp>
          <p:sp>
            <p:nvSpPr>
              <p:cNvPr id="29" name="Rectangle 28"/>
              <p:cNvSpPr/>
              <p:nvPr/>
            </p:nvSpPr>
            <p:spPr>
              <a:xfrm>
                <a:off x="6705600" y="6324600"/>
                <a:ext cx="685800" cy="4572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3</a:t>
                </a:r>
                <a:endParaRPr lang="en-US" sz="2400" dirty="0">
                  <a:solidFill>
                    <a:schemeClr val="tx1"/>
                  </a:solidFill>
                  <a:latin typeface="Times New Roman" pitchFamily="18" charset="0"/>
                  <a:cs typeface="Times New Roman" pitchFamily="18" charset="0"/>
                </a:endParaRPr>
              </a:p>
            </p:txBody>
          </p:sp>
        </p:grpSp>
      </p:grpSp>
      <p:sp>
        <p:nvSpPr>
          <p:cNvPr id="35" name="Rectangle 34"/>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208</TotalTime>
  <Words>2638</Words>
  <Application>Microsoft Office PowerPoint</Application>
  <PresentationFormat>On-screen Show (4:3)</PresentationFormat>
  <Paragraphs>478</Paragraphs>
  <Slides>41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43" baseType="lpstr">
      <vt:lpstr>Origin</vt:lpstr>
      <vt:lpstr>Equation</vt:lpstr>
      <vt:lpstr>Slide 1</vt:lpstr>
      <vt:lpstr>Slide 2</vt:lpstr>
      <vt:lpstr>Slide 3</vt:lpstr>
      <vt:lpstr>Slide 4</vt:lpstr>
      <vt:lpstr>Slide 5</vt:lpstr>
      <vt:lpstr>Slide 6</vt:lpstr>
      <vt:lpstr>Slide 7</vt:lpstr>
      <vt:lpstr>Slide 8</vt:lpstr>
      <vt:lpstr>Tossing Coins </vt:lpstr>
      <vt:lpstr>Slide 10</vt:lpstr>
      <vt:lpstr>Slide 11</vt:lpstr>
      <vt:lpstr>Slide 12</vt:lpstr>
      <vt:lpstr>Slide 13</vt:lpstr>
      <vt:lpstr>Determine whether each distribution is a probability distribution. </vt:lpstr>
      <vt:lpstr>Slide 15</vt:lpstr>
      <vt:lpstr>Slide 16</vt:lpstr>
      <vt:lpstr>Slide 17</vt:lpstr>
      <vt:lpstr>Slide 18</vt:lpstr>
      <vt:lpstr>Slide 19</vt:lpstr>
      <vt:lpstr>Slide 20</vt:lpstr>
      <vt:lpstr>Slide 21</vt:lpstr>
      <vt:lpstr>Slide 22</vt:lpstr>
      <vt:lpstr>Slide 23</vt:lpstr>
      <vt:lpstr>Slide 24</vt:lpstr>
      <vt:lpstr>Slide 25</vt:lpstr>
      <vt:lpstr>Example 5-13: Winning Tickets</vt:lpstr>
      <vt:lpstr>Slide 27</vt:lpstr>
      <vt:lpstr>Slide 28</vt:lpstr>
      <vt:lpstr>Slide 29</vt:lpstr>
      <vt:lpstr>Slide 30</vt:lpstr>
      <vt:lpstr>Notation for the Binomial Distribution</vt:lpstr>
      <vt:lpstr>Slide 32</vt:lpstr>
      <vt:lpstr>Slide 33</vt:lpstr>
      <vt:lpstr>Example 5-16: Survey on Doctor Visits</vt:lpstr>
      <vt:lpstr>Example 5-17: Survey on Employment</vt:lpstr>
      <vt:lpstr>The mean , variance and SD of a variable that the binomial distribution can be found by using the following formulas:</vt:lpstr>
      <vt:lpstr>Example 5-21: Tossing A Coin </vt:lpstr>
      <vt:lpstr>Example 5-22: Rolling a die </vt:lpstr>
      <vt:lpstr>Slide 39</vt:lpstr>
      <vt:lpstr>Slide 40</vt:lpstr>
      <vt:lpstr>Slide 41</vt:lpstr>
    </vt:vector>
  </TitlesOfParts>
  <Company>17-10-2010</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FTR</dc:creator>
  <cp:lastModifiedBy>win7</cp:lastModifiedBy>
  <cp:revision>26</cp:revision>
  <dcterms:created xsi:type="dcterms:W3CDTF">2011-06-16T23:48:36Z</dcterms:created>
  <dcterms:modified xsi:type="dcterms:W3CDTF">2013-10-14T19:29:22Z</dcterms:modified>
</cp:coreProperties>
</file>