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7"/>
  </p:notesMasterIdLst>
  <p:sldIdLst>
    <p:sldId id="256" r:id="rId2"/>
    <p:sldId id="257" r:id="rId3"/>
    <p:sldId id="260" r:id="rId4"/>
    <p:sldId id="258" r:id="rId5"/>
    <p:sldId id="259" r:id="rId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560"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dirty="0"/>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05E8099-655A-485D-85B1-397E5788B74A}" type="datetimeFigureOut">
              <a:rPr lang="ar-SA" smtClean="0"/>
              <a:pPr/>
              <a:t>18/04/36</a:t>
            </a:fld>
            <a:endParaRPr lang="ar-SA"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dirty="0"/>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BC49E465-2C8D-4811-B7C9-ABC0831A3720}" type="slidenum">
              <a:rPr lang="ar-SA" smtClean="0"/>
              <a:pPr/>
              <a:t>‹#›</a:t>
            </a:fld>
            <a:endParaRPr lang="ar-SA" dirty="0"/>
          </a:p>
        </p:txBody>
      </p:sp>
    </p:spTree>
    <p:extLst>
      <p:ext uri="{BB962C8B-B14F-4D97-AF65-F5344CB8AC3E}">
        <p14:creationId xmlns:p14="http://schemas.microsoft.com/office/powerpoint/2010/main" val="416868414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BC49E465-2C8D-4811-B7C9-ABC0831A3720}" type="slidenum">
              <a:rPr lang="ar-SA" smtClean="0"/>
              <a:pPr/>
              <a:t>4</a:t>
            </a:fld>
            <a:endParaRPr lang="ar-SA"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5" name="عنصر نائب للتذييل 4"/>
          <p:cNvSpPr>
            <a:spLocks noGrp="1"/>
          </p:cNvSpPr>
          <p:nvPr>
            <p:ph type="ftr" sz="quarter" idx="11"/>
          </p:nvPr>
        </p:nvSpPr>
        <p:spPr/>
        <p:txBody>
          <a:bodyPr/>
          <a:lstStyle/>
          <a:p>
            <a:endParaRPr lang="ar-SA" dirty="0"/>
          </a:p>
        </p:txBody>
      </p:sp>
      <p:sp>
        <p:nvSpPr>
          <p:cNvPr id="6" name="عنصر نائب لرقم الشريحة 5"/>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8" name="عنصر نائب للتذييل 7"/>
          <p:cNvSpPr>
            <a:spLocks noGrp="1"/>
          </p:cNvSpPr>
          <p:nvPr>
            <p:ph type="ftr" sz="quarter" idx="11"/>
          </p:nvPr>
        </p:nvSpPr>
        <p:spPr/>
        <p:txBody>
          <a:bodyPr/>
          <a:lstStyle/>
          <a:p>
            <a:endParaRPr lang="ar-SA" dirty="0"/>
          </a:p>
        </p:txBody>
      </p:sp>
      <p:sp>
        <p:nvSpPr>
          <p:cNvPr id="9" name="عنصر نائب لرقم الشريحة 8"/>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4" name="عنصر نائب للتذييل 3"/>
          <p:cNvSpPr>
            <a:spLocks noGrp="1"/>
          </p:cNvSpPr>
          <p:nvPr>
            <p:ph type="ftr" sz="quarter" idx="11"/>
          </p:nvPr>
        </p:nvSpPr>
        <p:spPr/>
        <p:txBody>
          <a:bodyPr/>
          <a:lstStyle/>
          <a:p>
            <a:endParaRPr lang="ar-SA" dirty="0"/>
          </a:p>
        </p:txBody>
      </p:sp>
      <p:sp>
        <p:nvSpPr>
          <p:cNvPr id="5" name="عنصر نائب لرقم الشريحة 4"/>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3" name="عنصر نائب للتذييل 2"/>
          <p:cNvSpPr>
            <a:spLocks noGrp="1"/>
          </p:cNvSpPr>
          <p:nvPr>
            <p:ph type="ftr" sz="quarter" idx="11"/>
          </p:nvPr>
        </p:nvSpPr>
        <p:spPr/>
        <p:txBody>
          <a:bodyPr/>
          <a:lstStyle/>
          <a:p>
            <a:endParaRPr lang="ar-SA" dirty="0"/>
          </a:p>
        </p:txBody>
      </p:sp>
      <p:sp>
        <p:nvSpPr>
          <p:cNvPr id="4" name="عنصر نائب لرقم الشريحة 3"/>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3D6D5F5-0B2A-46AE-A56F-2ADCF11B0C83}" type="datetimeFigureOut">
              <a:rPr lang="ar-SA" smtClean="0"/>
              <a:pPr/>
              <a:t>18/04/36</a:t>
            </a:fld>
            <a:endParaRPr lang="ar-SA" dirty="0"/>
          </a:p>
        </p:txBody>
      </p:sp>
      <p:sp>
        <p:nvSpPr>
          <p:cNvPr id="6" name="عنصر نائب للتذييل 5"/>
          <p:cNvSpPr>
            <a:spLocks noGrp="1"/>
          </p:cNvSpPr>
          <p:nvPr>
            <p:ph type="ftr" sz="quarter" idx="11"/>
          </p:nvPr>
        </p:nvSpPr>
        <p:spPr/>
        <p:txBody>
          <a:bodyPr/>
          <a:lstStyle/>
          <a:p>
            <a:endParaRPr lang="ar-SA" dirty="0"/>
          </a:p>
        </p:txBody>
      </p:sp>
      <p:sp>
        <p:nvSpPr>
          <p:cNvPr id="7" name="عنصر نائب لرقم الشريحة 6"/>
          <p:cNvSpPr>
            <a:spLocks noGrp="1"/>
          </p:cNvSpPr>
          <p:nvPr>
            <p:ph type="sldNum" sz="quarter" idx="12"/>
          </p:nvPr>
        </p:nvSpPr>
        <p:spPr/>
        <p:txBody>
          <a:bodyPr/>
          <a:lstStyle/>
          <a:p>
            <a:fld id="{A100FBB8-82ED-4BD5-AFA3-A45B0A98D075}" type="slidenum">
              <a:rPr lang="ar-SA" smtClean="0"/>
              <a:pPr/>
              <a:t>‹#›</a:t>
            </a:fld>
            <a:endParaRPr lang="ar-SA"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3D6D5F5-0B2A-46AE-A56F-2ADCF11B0C83}" type="datetimeFigureOut">
              <a:rPr lang="ar-SA" smtClean="0"/>
              <a:pPr/>
              <a:t>18/04/36</a:t>
            </a:fld>
            <a:endParaRPr lang="ar-SA"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100FBB8-82ED-4BD5-AFA3-A45B0A98D075}" type="slidenum">
              <a:rPr lang="ar-SA" smtClean="0"/>
              <a:pPr/>
              <a:t>‹#›</a:t>
            </a:fld>
            <a:endParaRPr lang="ar-S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620688"/>
            <a:ext cx="7772400" cy="1470025"/>
          </a:xfrm>
        </p:spPr>
        <p:txBody>
          <a:bodyPr>
            <a:normAutofit/>
          </a:bodyPr>
          <a:lstStyle/>
          <a:p>
            <a:r>
              <a:rPr lang="ar-SA" sz="6000" dirty="0" smtClean="0">
                <a:cs typeface="Akhbar MT" pitchFamily="2" charset="-78"/>
              </a:rPr>
              <a:t>ما هو موضوع الدرس ..؟</a:t>
            </a:r>
            <a:endParaRPr lang="ar-SA" sz="6000" dirty="0">
              <a:cs typeface="Akhbar MT" pitchFamily="2" charset="-78"/>
            </a:endParaRPr>
          </a:p>
        </p:txBody>
      </p:sp>
      <p:sp>
        <p:nvSpPr>
          <p:cNvPr id="3" name="عنوان فرعي 2"/>
          <p:cNvSpPr>
            <a:spLocks noGrp="1"/>
          </p:cNvSpPr>
          <p:nvPr>
            <p:ph type="subTitle" idx="1"/>
          </p:nvPr>
        </p:nvSpPr>
        <p:spPr>
          <a:xfrm>
            <a:off x="0" y="4077072"/>
            <a:ext cx="6400800" cy="1752600"/>
          </a:xfrm>
        </p:spPr>
        <p:txBody>
          <a:bodyPr>
            <a:normAutofit/>
          </a:bodyPr>
          <a:lstStyle/>
          <a:p>
            <a:r>
              <a:rPr lang="ar-SA" sz="4800" dirty="0" smtClean="0">
                <a:solidFill>
                  <a:schemeClr val="bg1"/>
                </a:solidFill>
                <a:cs typeface="Akhbar MT" pitchFamily="2" charset="-78"/>
              </a:rPr>
              <a:t>ضغوط العمل </a:t>
            </a:r>
            <a:endParaRPr lang="ar-SA" sz="4800" dirty="0">
              <a:solidFill>
                <a:schemeClr val="bg1"/>
              </a:solidFill>
              <a:cs typeface="Akhbar MT" pitchFamily="2" charset="-78"/>
            </a:endParaRPr>
          </a:p>
        </p:txBody>
      </p:sp>
      <p:pic>
        <p:nvPicPr>
          <p:cNvPr id="6" name="صورة 5" descr="office_stress_520495.jpg"/>
          <p:cNvPicPr>
            <a:picLocks noChangeAspect="1"/>
          </p:cNvPicPr>
          <p:nvPr/>
        </p:nvPicPr>
        <p:blipFill>
          <a:blip r:embed="rId2" cstate="print"/>
          <a:stretch>
            <a:fillRect/>
          </a:stretch>
        </p:blipFill>
        <p:spPr>
          <a:xfrm>
            <a:off x="1835696" y="2204864"/>
            <a:ext cx="5472608" cy="40606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2267744" y="908720"/>
            <a:ext cx="8229600" cy="1143000"/>
          </a:xfrm>
        </p:spPr>
        <p:txBody>
          <a:bodyPr>
            <a:normAutofit/>
          </a:bodyPr>
          <a:lstStyle/>
          <a:p>
            <a:r>
              <a:rPr lang="ar-SA" sz="5400" dirty="0" smtClean="0">
                <a:solidFill>
                  <a:schemeClr val="accent1"/>
                </a:solidFill>
                <a:cs typeface="Akhbar MT" pitchFamily="2" charset="-78"/>
              </a:rPr>
              <a:t>تعريف الضغوط :</a:t>
            </a:r>
            <a:endParaRPr lang="ar-SA" sz="5400" dirty="0">
              <a:solidFill>
                <a:schemeClr val="accent1"/>
              </a:solidFill>
              <a:cs typeface="Akhbar MT" pitchFamily="2" charset="-78"/>
            </a:endParaRPr>
          </a:p>
        </p:txBody>
      </p:sp>
      <p:sp>
        <p:nvSpPr>
          <p:cNvPr id="6" name="مربع نص 5"/>
          <p:cNvSpPr txBox="1"/>
          <p:nvPr/>
        </p:nvSpPr>
        <p:spPr>
          <a:xfrm>
            <a:off x="3779912" y="2708920"/>
            <a:ext cx="5112568" cy="2616101"/>
          </a:xfrm>
          <a:prstGeom prst="rect">
            <a:avLst/>
          </a:prstGeom>
          <a:noFill/>
        </p:spPr>
        <p:txBody>
          <a:bodyPr wrap="square" rtlCol="1">
            <a:spAutoFit/>
          </a:bodyPr>
          <a:lstStyle/>
          <a:p>
            <a:r>
              <a:rPr lang="ar-SA" sz="3200" b="1" dirty="0">
                <a:solidFill>
                  <a:schemeClr val="tx2"/>
                </a:solidFill>
                <a:cs typeface="Akhbar MT" pitchFamily="2" charset="-78"/>
              </a:rPr>
              <a:t>هي الانعكاس السلبي والضار على صحة الإنسان النفسية والعضوية نتيجة للمتطلبات المتزايدة في بيئة العمل والتي تفوق قدرة الشخص على العطاء في الكثير من الأحيان.</a:t>
            </a:r>
            <a:r>
              <a:rPr lang="ar-SA" sz="3200" b="1" dirty="0">
                <a:cs typeface="Akhbar MT" pitchFamily="2" charset="-78"/>
              </a:rPr>
              <a:t/>
            </a:r>
            <a:br>
              <a:rPr lang="ar-SA" sz="3200" b="1" dirty="0">
                <a:cs typeface="Akhbar MT" pitchFamily="2" charset="-78"/>
              </a:rPr>
            </a:br>
            <a:r>
              <a:rPr lang="ar-SA" b="1" dirty="0"/>
              <a:t/>
            </a:r>
            <a:br>
              <a:rPr lang="ar-SA" b="1" dirty="0"/>
            </a:br>
            <a:endParaRPr lang="ar-SA" dirty="0"/>
          </a:p>
        </p:txBody>
      </p:sp>
      <p:pic>
        <p:nvPicPr>
          <p:cNvPr id="7" name="عنصر نائب للمحتوى 6" descr="health1_515744.jpg"/>
          <p:cNvPicPr>
            <a:picLocks noGrp="1" noChangeAspect="1"/>
          </p:cNvPicPr>
          <p:nvPr>
            <p:ph idx="1"/>
          </p:nvPr>
        </p:nvPicPr>
        <p:blipFill>
          <a:blip r:embed="rId2" cstate="print"/>
          <a:stretch>
            <a:fillRect/>
          </a:stretch>
        </p:blipFill>
        <p:spPr>
          <a:xfrm>
            <a:off x="0" y="0"/>
            <a:ext cx="3730792" cy="6858000"/>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3419872" y="332656"/>
            <a:ext cx="2736304" cy="864096"/>
          </a:xfrm>
          <a:prstGeom prst="roundRect">
            <a:avLst/>
          </a:prstGeom>
        </p:spPr>
        <p:style>
          <a:lnRef idx="2">
            <a:schemeClr val="accent1"/>
          </a:lnRef>
          <a:fillRef idx="1">
            <a:schemeClr val="lt1"/>
          </a:fillRef>
          <a:effectRef idx="0">
            <a:schemeClr val="accent1"/>
          </a:effectRef>
          <a:fontRef idx="minor">
            <a:schemeClr val="dk1"/>
          </a:fontRef>
        </p:style>
        <p:txBody>
          <a:bodyPr rtlCol="1" anchor="ctr"/>
          <a:lstStyle/>
          <a:p>
            <a:pPr algn="ctr"/>
            <a:r>
              <a:rPr lang="ar-SA" sz="4000" dirty="0" smtClean="0">
                <a:cs typeface="Akhbar MT" pitchFamily="2" charset="-78"/>
              </a:rPr>
              <a:t>ضغوط العمل </a:t>
            </a:r>
            <a:endParaRPr lang="ar-SA" sz="4000" dirty="0">
              <a:cs typeface="Akhbar MT" pitchFamily="2" charset="-78"/>
            </a:endParaRPr>
          </a:p>
        </p:txBody>
      </p:sp>
      <p:sp>
        <p:nvSpPr>
          <p:cNvPr id="5" name="مربع نص 4"/>
          <p:cNvSpPr txBox="1"/>
          <p:nvPr/>
        </p:nvSpPr>
        <p:spPr>
          <a:xfrm>
            <a:off x="4139952" y="1628800"/>
            <a:ext cx="1296144" cy="369332"/>
          </a:xfrm>
          <a:prstGeom prst="rect">
            <a:avLst/>
          </a:prstGeom>
          <a:noFill/>
        </p:spPr>
        <p:txBody>
          <a:bodyPr wrap="square" rtlCol="1">
            <a:spAutoFit/>
          </a:bodyPr>
          <a:lstStyle/>
          <a:p>
            <a:r>
              <a:rPr lang="ar-SA" dirty="0" smtClean="0"/>
              <a:t>تنقسم الى </a:t>
            </a:r>
            <a:endParaRPr lang="ar-SA" dirty="0"/>
          </a:p>
        </p:txBody>
      </p:sp>
      <p:cxnSp>
        <p:nvCxnSpPr>
          <p:cNvPr id="7" name="رابط كسهم مستقيم 6"/>
          <p:cNvCxnSpPr/>
          <p:nvPr/>
        </p:nvCxnSpPr>
        <p:spPr>
          <a:xfrm>
            <a:off x="5436096" y="1916832"/>
            <a:ext cx="936104"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رابط كسهم مستقيم 10"/>
          <p:cNvCxnSpPr/>
          <p:nvPr/>
        </p:nvCxnSpPr>
        <p:spPr>
          <a:xfrm flipH="1">
            <a:off x="3779912" y="1916832"/>
            <a:ext cx="792088"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مستطيل مستدير الزوايا 15"/>
          <p:cNvSpPr/>
          <p:nvPr/>
        </p:nvSpPr>
        <p:spPr>
          <a:xfrm>
            <a:off x="6084168" y="2708920"/>
            <a:ext cx="1512168"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smtClean="0"/>
              <a:t>سلبية</a:t>
            </a:r>
            <a:endParaRPr lang="ar-SA" b="1" dirty="0"/>
          </a:p>
        </p:txBody>
      </p:sp>
      <p:sp>
        <p:nvSpPr>
          <p:cNvPr id="17" name="مستطيل مستدير الزوايا 16"/>
          <p:cNvSpPr/>
          <p:nvPr/>
        </p:nvSpPr>
        <p:spPr>
          <a:xfrm>
            <a:off x="2915816" y="2636912"/>
            <a:ext cx="1512168" cy="6480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000" b="1" dirty="0" smtClean="0"/>
              <a:t>ايجابية</a:t>
            </a:r>
            <a:endParaRPr lang="ar-SA" sz="2000" b="1" dirty="0"/>
          </a:p>
        </p:txBody>
      </p:sp>
      <p:sp>
        <p:nvSpPr>
          <p:cNvPr id="18" name="مربع نص 17"/>
          <p:cNvSpPr txBox="1"/>
          <p:nvPr/>
        </p:nvSpPr>
        <p:spPr>
          <a:xfrm>
            <a:off x="6444208" y="3501008"/>
            <a:ext cx="936104" cy="369332"/>
          </a:xfrm>
          <a:prstGeom prst="rect">
            <a:avLst/>
          </a:prstGeom>
          <a:noFill/>
        </p:spPr>
        <p:txBody>
          <a:bodyPr wrap="square" rtlCol="1">
            <a:spAutoFit/>
          </a:bodyPr>
          <a:lstStyle/>
          <a:p>
            <a:r>
              <a:rPr lang="ar-SA" dirty="0" smtClean="0"/>
              <a:t>يزيد فيها </a:t>
            </a:r>
            <a:endParaRPr lang="ar-SA" dirty="0"/>
          </a:p>
        </p:txBody>
      </p:sp>
      <p:sp>
        <p:nvSpPr>
          <p:cNvPr id="19" name="مربع نص 18"/>
          <p:cNvSpPr txBox="1"/>
          <p:nvPr/>
        </p:nvSpPr>
        <p:spPr>
          <a:xfrm>
            <a:off x="3131840" y="3501008"/>
            <a:ext cx="1080120" cy="369332"/>
          </a:xfrm>
          <a:prstGeom prst="rect">
            <a:avLst/>
          </a:prstGeom>
          <a:noFill/>
        </p:spPr>
        <p:txBody>
          <a:bodyPr wrap="square" rtlCol="1">
            <a:spAutoFit/>
          </a:bodyPr>
          <a:lstStyle/>
          <a:p>
            <a:r>
              <a:rPr lang="ar-SA" dirty="0" smtClean="0"/>
              <a:t>تؤدي الى</a:t>
            </a:r>
            <a:endParaRPr lang="ar-SA" dirty="0"/>
          </a:p>
        </p:txBody>
      </p:sp>
      <p:sp>
        <p:nvSpPr>
          <p:cNvPr id="23" name="مستطيل مستدير الزوايا 22"/>
          <p:cNvSpPr/>
          <p:nvPr/>
        </p:nvSpPr>
        <p:spPr>
          <a:xfrm>
            <a:off x="6372200" y="3933056"/>
            <a:ext cx="136815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القلق والاضطراب</a:t>
            </a:r>
            <a:endParaRPr lang="ar-SA" b="1" dirty="0"/>
          </a:p>
        </p:txBody>
      </p:sp>
      <p:sp>
        <p:nvSpPr>
          <p:cNvPr id="24" name="مستطيل مستدير الزوايا 23"/>
          <p:cNvSpPr/>
          <p:nvPr/>
        </p:nvSpPr>
        <p:spPr>
          <a:xfrm>
            <a:off x="3059832" y="4005064"/>
            <a:ext cx="136815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الرضا الذاتي </a:t>
            </a:r>
            <a:endParaRPr lang="ar-SA" b="1" dirty="0"/>
          </a:p>
        </p:txBody>
      </p:sp>
      <p:sp>
        <p:nvSpPr>
          <p:cNvPr id="25" name="مستطيل مستدير الزوايا 24"/>
          <p:cNvSpPr/>
          <p:nvPr/>
        </p:nvSpPr>
        <p:spPr>
          <a:xfrm>
            <a:off x="6372200" y="5085184"/>
            <a:ext cx="136815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انخفاض الأداء </a:t>
            </a:r>
            <a:endParaRPr lang="ar-SA" b="1" dirty="0"/>
          </a:p>
        </p:txBody>
      </p:sp>
      <p:sp>
        <p:nvSpPr>
          <p:cNvPr id="26" name="مستطيل مستدير الزوايا 25"/>
          <p:cNvSpPr/>
          <p:nvPr/>
        </p:nvSpPr>
        <p:spPr>
          <a:xfrm>
            <a:off x="3059832" y="5085184"/>
            <a:ext cx="136815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ارتفاع الاداء </a:t>
            </a:r>
            <a:endParaRPr lang="ar-SA" b="1" dirty="0"/>
          </a:p>
        </p:txBody>
      </p:sp>
      <p:sp>
        <p:nvSpPr>
          <p:cNvPr id="27" name="مستطيل مستدير الزوايا 26"/>
          <p:cNvSpPr/>
          <p:nvPr/>
        </p:nvSpPr>
        <p:spPr>
          <a:xfrm>
            <a:off x="6444208" y="6281936"/>
            <a:ext cx="1368152" cy="5760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b="1" dirty="0" smtClean="0"/>
              <a:t>لترك الوظيفة </a:t>
            </a:r>
            <a:endParaRPr lang="ar-SA" b="1" dirty="0"/>
          </a:p>
        </p:txBody>
      </p:sp>
      <p:sp>
        <p:nvSpPr>
          <p:cNvPr id="28" name="مربع نص 27"/>
          <p:cNvSpPr txBox="1"/>
          <p:nvPr/>
        </p:nvSpPr>
        <p:spPr>
          <a:xfrm>
            <a:off x="6516216" y="4653136"/>
            <a:ext cx="936104" cy="369332"/>
          </a:xfrm>
          <a:prstGeom prst="rect">
            <a:avLst/>
          </a:prstGeom>
          <a:noFill/>
        </p:spPr>
        <p:txBody>
          <a:bodyPr wrap="square" rtlCol="1">
            <a:spAutoFit/>
          </a:bodyPr>
          <a:lstStyle/>
          <a:p>
            <a:r>
              <a:rPr lang="ar-SA" dirty="0" smtClean="0"/>
              <a:t>تؤدي الى</a:t>
            </a:r>
            <a:endParaRPr lang="ar-SA" dirty="0"/>
          </a:p>
        </p:txBody>
      </p:sp>
      <p:sp>
        <p:nvSpPr>
          <p:cNvPr id="29" name="مربع نص 28"/>
          <p:cNvSpPr txBox="1"/>
          <p:nvPr/>
        </p:nvSpPr>
        <p:spPr>
          <a:xfrm>
            <a:off x="3131840" y="4653136"/>
            <a:ext cx="1080120" cy="369332"/>
          </a:xfrm>
          <a:prstGeom prst="rect">
            <a:avLst/>
          </a:prstGeom>
          <a:noFill/>
        </p:spPr>
        <p:txBody>
          <a:bodyPr wrap="square" rtlCol="1">
            <a:spAutoFit/>
          </a:bodyPr>
          <a:lstStyle/>
          <a:p>
            <a:r>
              <a:rPr lang="ar-SA" dirty="0" smtClean="0"/>
              <a:t>يساعد في </a:t>
            </a:r>
            <a:endParaRPr lang="ar-SA" dirty="0"/>
          </a:p>
        </p:txBody>
      </p:sp>
      <p:sp>
        <p:nvSpPr>
          <p:cNvPr id="30" name="مربع نص 29"/>
          <p:cNvSpPr txBox="1"/>
          <p:nvPr/>
        </p:nvSpPr>
        <p:spPr>
          <a:xfrm>
            <a:off x="6444208" y="5805264"/>
            <a:ext cx="1152128" cy="369332"/>
          </a:xfrm>
          <a:prstGeom prst="rect">
            <a:avLst/>
          </a:prstGeom>
          <a:noFill/>
        </p:spPr>
        <p:txBody>
          <a:bodyPr wrap="square" rtlCol="1">
            <a:spAutoFit/>
          </a:bodyPr>
          <a:lstStyle/>
          <a:p>
            <a:r>
              <a:rPr lang="ar-SA" dirty="0" smtClean="0"/>
              <a:t>مؤشر </a:t>
            </a:r>
            <a:endParaRPr lang="ar-SA" dirty="0"/>
          </a:p>
        </p:txBody>
      </p:sp>
      <p:pic>
        <p:nvPicPr>
          <p:cNvPr id="20" name="صورة 19" descr="large_1237994456.jpg"/>
          <p:cNvPicPr>
            <a:picLocks noChangeAspect="1"/>
          </p:cNvPicPr>
          <p:nvPr/>
        </p:nvPicPr>
        <p:blipFill>
          <a:blip r:embed="rId2" cstate="print"/>
          <a:stretch>
            <a:fillRect/>
          </a:stretch>
        </p:blipFill>
        <p:spPr>
          <a:xfrm>
            <a:off x="0" y="0"/>
            <a:ext cx="2843808" cy="6858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i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slide(fromBottom)">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slide(fromBottom)">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slide(fromBottom)">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slide(fromBottom)">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 calcmode="lin" valueType="num">
                                      <p:cBhvr additive="base">
                                        <p:cTn id="32" dur="500" fill="hold"/>
                                        <p:tgtEl>
                                          <p:spTgt spid="19"/>
                                        </p:tgtEl>
                                        <p:attrNameLst>
                                          <p:attrName>ppt_x</p:attrName>
                                        </p:attrNameLst>
                                      </p:cBhvr>
                                      <p:tavLst>
                                        <p:tav tm="0">
                                          <p:val>
                                            <p:strVal val="#ppt_x"/>
                                          </p:val>
                                        </p:tav>
                                        <p:tav tm="100000">
                                          <p:val>
                                            <p:strVal val="#ppt_x"/>
                                          </p:val>
                                        </p:tav>
                                      </p:tavLst>
                                    </p:anim>
                                    <p:anim calcmode="lin" valueType="num">
                                      <p:cBhvr additive="base">
                                        <p:cTn id="3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28"/>
                                        </p:tgtEl>
                                        <p:attrNameLst>
                                          <p:attrName>style.visibility</p:attrName>
                                        </p:attrNameLst>
                                      </p:cBhvr>
                                      <p:to>
                                        <p:strVal val="visible"/>
                                      </p:to>
                                    </p:set>
                                    <p:anim calcmode="lin" valueType="num">
                                      <p:cBhvr additive="base">
                                        <p:cTn id="38" dur="500" fill="hold"/>
                                        <p:tgtEl>
                                          <p:spTgt spid="28"/>
                                        </p:tgtEl>
                                        <p:attrNameLst>
                                          <p:attrName>ppt_x</p:attrName>
                                        </p:attrNameLst>
                                      </p:cBhvr>
                                      <p:tavLst>
                                        <p:tav tm="0">
                                          <p:val>
                                            <p:strVal val="#ppt_x"/>
                                          </p:val>
                                        </p:tav>
                                        <p:tav tm="100000">
                                          <p:val>
                                            <p:strVal val="#ppt_x"/>
                                          </p:val>
                                        </p:tav>
                                      </p:tavLst>
                                    </p:anim>
                                    <p:anim calcmode="lin" valueType="num">
                                      <p:cBhvr additive="base">
                                        <p:cTn id="39"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29"/>
                                        </p:tgtEl>
                                        <p:attrNameLst>
                                          <p:attrName>style.visibility</p:attrName>
                                        </p:attrNameLst>
                                      </p:cBhvr>
                                      <p:to>
                                        <p:strVal val="visible"/>
                                      </p:to>
                                    </p:set>
                                    <p:anim calcmode="lin" valueType="num">
                                      <p:cBhvr additive="base">
                                        <p:cTn id="44" dur="500" fill="hold"/>
                                        <p:tgtEl>
                                          <p:spTgt spid="29"/>
                                        </p:tgtEl>
                                        <p:attrNameLst>
                                          <p:attrName>ppt_x</p:attrName>
                                        </p:attrNameLst>
                                      </p:cBhvr>
                                      <p:tavLst>
                                        <p:tav tm="0">
                                          <p:val>
                                            <p:strVal val="#ppt_x"/>
                                          </p:val>
                                        </p:tav>
                                        <p:tav tm="100000">
                                          <p:val>
                                            <p:strVal val="#ppt_x"/>
                                          </p:val>
                                        </p:tav>
                                      </p:tavLst>
                                    </p:anim>
                                    <p:anim calcmode="lin" valueType="num">
                                      <p:cBhvr additive="base">
                                        <p:cTn id="45"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0"/>
                                        </p:tgtEl>
                                        <p:attrNameLst>
                                          <p:attrName>style.visibility</p:attrName>
                                        </p:attrNameLst>
                                      </p:cBhvr>
                                      <p:to>
                                        <p:strVal val="visible"/>
                                      </p:to>
                                    </p:set>
                                    <p:anim calcmode="lin" valueType="num">
                                      <p:cBhvr additive="base">
                                        <p:cTn id="50" dur="500" fill="hold"/>
                                        <p:tgtEl>
                                          <p:spTgt spid="30"/>
                                        </p:tgtEl>
                                        <p:attrNameLst>
                                          <p:attrName>ppt_x</p:attrName>
                                        </p:attrNameLst>
                                      </p:cBhvr>
                                      <p:tavLst>
                                        <p:tav tm="0">
                                          <p:val>
                                            <p:strVal val="#ppt_x"/>
                                          </p:val>
                                        </p:tav>
                                        <p:tav tm="100000">
                                          <p:val>
                                            <p:strVal val="#ppt_x"/>
                                          </p:val>
                                        </p:tav>
                                      </p:tavLst>
                                    </p:anim>
                                    <p:anim calcmode="lin" valueType="num">
                                      <p:cBhvr additive="base">
                                        <p:cTn id="51"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12" presetClass="entr" presetSubtype="4" fill="hold" grpId="0" nodeType="clickEffect">
                                  <p:stCondLst>
                                    <p:cond delay="0"/>
                                  </p:stCondLst>
                                  <p:childTnLst>
                                    <p:set>
                                      <p:cBhvr>
                                        <p:cTn id="55" dur="1" fill="hold">
                                          <p:stCondLst>
                                            <p:cond delay="0"/>
                                          </p:stCondLst>
                                        </p:cTn>
                                        <p:tgtEl>
                                          <p:spTgt spid="16"/>
                                        </p:tgtEl>
                                        <p:attrNameLst>
                                          <p:attrName>style.visibility</p:attrName>
                                        </p:attrNameLst>
                                      </p:cBhvr>
                                      <p:to>
                                        <p:strVal val="visible"/>
                                      </p:to>
                                    </p:set>
                                    <p:animEffect transition="in" filter="slide(fromBottom)">
                                      <p:cBhvr>
                                        <p:cTn id="56" dur="500"/>
                                        <p:tgtEl>
                                          <p:spTgt spid="16"/>
                                        </p:tgtEl>
                                      </p:cBhvr>
                                    </p:animEffect>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additive="base">
                                        <p:cTn id="61" dur="500" fill="hold"/>
                                        <p:tgtEl>
                                          <p:spTgt spid="23"/>
                                        </p:tgtEl>
                                        <p:attrNameLst>
                                          <p:attrName>ppt_x</p:attrName>
                                        </p:attrNameLst>
                                      </p:cBhvr>
                                      <p:tavLst>
                                        <p:tav tm="0">
                                          <p:val>
                                            <p:strVal val="#ppt_x"/>
                                          </p:val>
                                        </p:tav>
                                        <p:tav tm="100000">
                                          <p:val>
                                            <p:strVal val="#ppt_x"/>
                                          </p:val>
                                        </p:tav>
                                      </p:tavLst>
                                    </p:anim>
                                    <p:anim calcmode="lin" valueType="num">
                                      <p:cBhvr additive="base">
                                        <p:cTn id="6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12" presetClass="entr" presetSubtype="4"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slide(fromBottom)">
                                      <p:cBhvr>
                                        <p:cTn id="67" dur="500"/>
                                        <p:tgtEl>
                                          <p:spTgt spid="25"/>
                                        </p:tgtEl>
                                      </p:cBhvr>
                                    </p:animEffect>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27"/>
                                        </p:tgtEl>
                                        <p:attrNameLst>
                                          <p:attrName>style.visibility</p:attrName>
                                        </p:attrNameLst>
                                      </p:cBhvr>
                                      <p:to>
                                        <p:strVal val="visible"/>
                                      </p:to>
                                    </p:set>
                                    <p:anim calcmode="lin" valueType="num">
                                      <p:cBhvr additive="base">
                                        <p:cTn id="72" dur="500" fill="hold"/>
                                        <p:tgtEl>
                                          <p:spTgt spid="27"/>
                                        </p:tgtEl>
                                        <p:attrNameLst>
                                          <p:attrName>ppt_x</p:attrName>
                                        </p:attrNameLst>
                                      </p:cBhvr>
                                      <p:tavLst>
                                        <p:tav tm="0">
                                          <p:val>
                                            <p:strVal val="#ppt_x"/>
                                          </p:val>
                                        </p:tav>
                                        <p:tav tm="100000">
                                          <p:val>
                                            <p:strVal val="#ppt_x"/>
                                          </p:val>
                                        </p:tav>
                                      </p:tavLst>
                                    </p:anim>
                                    <p:anim calcmode="lin" valueType="num">
                                      <p:cBhvr additive="base">
                                        <p:cTn id="73"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12" presetClass="entr" presetSubtype="4" fill="hold" grpId="0" nodeType="clickEffect">
                                  <p:stCondLst>
                                    <p:cond delay="0"/>
                                  </p:stCondLst>
                                  <p:childTnLst>
                                    <p:set>
                                      <p:cBhvr>
                                        <p:cTn id="77" dur="1" fill="hold">
                                          <p:stCondLst>
                                            <p:cond delay="0"/>
                                          </p:stCondLst>
                                        </p:cTn>
                                        <p:tgtEl>
                                          <p:spTgt spid="17"/>
                                        </p:tgtEl>
                                        <p:attrNameLst>
                                          <p:attrName>style.visibility</p:attrName>
                                        </p:attrNameLst>
                                      </p:cBhvr>
                                      <p:to>
                                        <p:strVal val="visible"/>
                                      </p:to>
                                    </p:set>
                                    <p:animEffect transition="in" filter="slide(fromBottom)">
                                      <p:cBhvr>
                                        <p:cTn id="78" dur="500"/>
                                        <p:tgtEl>
                                          <p:spTgt spid="17"/>
                                        </p:tgtEl>
                                      </p:cBhvr>
                                    </p:animEffect>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4"/>
                                        </p:tgtEl>
                                        <p:attrNameLst>
                                          <p:attrName>style.visibility</p:attrName>
                                        </p:attrNameLst>
                                      </p:cBhvr>
                                      <p:to>
                                        <p:strVal val="visible"/>
                                      </p:to>
                                    </p:set>
                                    <p:anim calcmode="lin" valueType="num">
                                      <p:cBhvr additive="base">
                                        <p:cTn id="83" dur="500" fill="hold"/>
                                        <p:tgtEl>
                                          <p:spTgt spid="24"/>
                                        </p:tgtEl>
                                        <p:attrNameLst>
                                          <p:attrName>ppt_x</p:attrName>
                                        </p:attrNameLst>
                                      </p:cBhvr>
                                      <p:tavLst>
                                        <p:tav tm="0">
                                          <p:val>
                                            <p:strVal val="#ppt_x"/>
                                          </p:val>
                                        </p:tav>
                                        <p:tav tm="100000">
                                          <p:val>
                                            <p:strVal val="#ppt_x"/>
                                          </p:val>
                                        </p:tav>
                                      </p:tavLst>
                                    </p:anim>
                                    <p:anim calcmode="lin" valueType="num">
                                      <p:cBhvr additive="base">
                                        <p:cTn id="8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4" fill="hold" grpId="0" nodeType="clickEffect">
                                  <p:stCondLst>
                                    <p:cond delay="0"/>
                                  </p:stCondLst>
                                  <p:childTnLst>
                                    <p:set>
                                      <p:cBhvr>
                                        <p:cTn id="88" dur="1" fill="hold">
                                          <p:stCondLst>
                                            <p:cond delay="0"/>
                                          </p:stCondLst>
                                        </p:cTn>
                                        <p:tgtEl>
                                          <p:spTgt spid="26"/>
                                        </p:tgtEl>
                                        <p:attrNameLst>
                                          <p:attrName>style.visibility</p:attrName>
                                        </p:attrNameLst>
                                      </p:cBhvr>
                                      <p:to>
                                        <p:strVal val="visible"/>
                                      </p:to>
                                    </p:set>
                                    <p:animEffect transition="in" filter="slide(fromBottom)">
                                      <p:cBhvr>
                                        <p:cTn id="8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P spid="16" grpId="0" animBg="1"/>
      <p:bldP spid="17" grpId="0" animBg="1"/>
      <p:bldP spid="18" grpId="0"/>
      <p:bldP spid="19" grpId="0"/>
      <p:bldP spid="23" grpId="0" animBg="1"/>
      <p:bldP spid="24" grpId="0" animBg="1"/>
      <p:bldP spid="25" grpId="0" animBg="1"/>
      <p:bldP spid="26" grpId="0" animBg="1"/>
      <p:bldP spid="27" grpId="0" animBg="1"/>
      <p:bldP spid="28" grpId="0"/>
      <p:bldP spid="29" grpId="0"/>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548680"/>
            <a:ext cx="8229600" cy="1143000"/>
          </a:xfrm>
        </p:spPr>
        <p:txBody>
          <a:bodyPr>
            <a:noAutofit/>
          </a:bodyPr>
          <a:lstStyle/>
          <a:p>
            <a:r>
              <a:rPr lang="ar-SA" sz="4800" dirty="0">
                <a:solidFill>
                  <a:schemeClr val="accent1"/>
                </a:solidFill>
                <a:cs typeface="Akhbar MT" pitchFamily="2" charset="-78"/>
              </a:rPr>
              <a:t>نشاط : القلق الوظيفي</a:t>
            </a:r>
            <a:r>
              <a:rPr lang="ar-SA" sz="4800" dirty="0" smtClean="0">
                <a:solidFill>
                  <a:schemeClr val="accent1"/>
                </a:solidFill>
                <a:cs typeface="Akhbar MT" pitchFamily="2" charset="-78"/>
              </a:rPr>
              <a:t/>
            </a:r>
            <a:br>
              <a:rPr lang="ar-SA" sz="4800" dirty="0" smtClean="0">
                <a:solidFill>
                  <a:schemeClr val="accent1"/>
                </a:solidFill>
                <a:cs typeface="Akhbar MT" pitchFamily="2" charset="-78"/>
              </a:rPr>
            </a:br>
            <a:endParaRPr lang="ar-SA" sz="4800" dirty="0">
              <a:solidFill>
                <a:schemeClr val="accent1"/>
              </a:solidFill>
              <a:cs typeface="Akhbar MT" pitchFamily="2" charset="-78"/>
            </a:endParaRPr>
          </a:p>
        </p:txBody>
      </p:sp>
      <p:sp>
        <p:nvSpPr>
          <p:cNvPr id="5" name="مربع نص 4"/>
          <p:cNvSpPr txBox="1"/>
          <p:nvPr/>
        </p:nvSpPr>
        <p:spPr>
          <a:xfrm>
            <a:off x="4427984" y="1484784"/>
            <a:ext cx="4716016" cy="4431983"/>
          </a:xfrm>
          <a:prstGeom prst="rect">
            <a:avLst/>
          </a:prstGeom>
          <a:noFill/>
        </p:spPr>
        <p:txBody>
          <a:bodyPr wrap="square" rtlCol="1">
            <a:spAutoFit/>
          </a:bodyPr>
          <a:lstStyle/>
          <a:p>
            <a:r>
              <a:rPr lang="ar-SA" sz="2400" b="1" dirty="0">
                <a:cs typeface="Akhbar MT" pitchFamily="2" charset="-78"/>
              </a:rPr>
              <a:t>هدف النشاط :*الوعي بالجوانب الإيجابية والسلبية التي يتأثر بها الفرد نتيجة للقلق الوظيفي</a:t>
            </a:r>
            <a:endParaRPr lang="ar-SA" sz="2400" b="1" dirty="0" smtClean="0">
              <a:cs typeface="Akhbar MT" pitchFamily="2" charset="-78"/>
            </a:endParaRPr>
          </a:p>
          <a:p>
            <a:r>
              <a:rPr lang="ar-SA" sz="2400" b="1" dirty="0">
                <a:cs typeface="Akhbar MT" pitchFamily="2" charset="-78"/>
              </a:rPr>
              <a:t>المهارات المكتسبة من النشاط :*التحليل *حل المشكلات </a:t>
            </a:r>
            <a:endParaRPr lang="ar-SA" sz="2400" b="1" dirty="0" smtClean="0">
              <a:cs typeface="Akhbar MT" pitchFamily="2" charset="-78"/>
            </a:endParaRPr>
          </a:p>
          <a:p>
            <a:r>
              <a:rPr lang="ar-SA" sz="2400" b="1" dirty="0">
                <a:cs typeface="Akhbar MT" pitchFamily="2" charset="-78"/>
              </a:rPr>
              <a:t>"عبدالله موظف مجتهد يعمل في مؤسسة تتعلق بخدمات الاتصال ودائما يكون مبادرا للمؤسسة بالأفكار والطموحات التي تساعد المؤسسة في تحقيق مكاسب عديدة ولكن في </a:t>
            </a:r>
            <a:r>
              <a:rPr lang="ar-SA" sz="2400" b="1" dirty="0" smtClean="0">
                <a:cs typeface="Akhbar MT" pitchFamily="2" charset="-78"/>
              </a:rPr>
              <a:t>الآونة </a:t>
            </a:r>
            <a:r>
              <a:rPr lang="ar-SA" sz="2400" b="1" dirty="0">
                <a:cs typeface="Akhbar MT" pitchFamily="2" charset="-78"/>
              </a:rPr>
              <a:t>الاخيرة لاحظ أن هناك تجاهل له من قبل المسؤولين بالمؤسسة حيث تم تجاهله في حضور اجتماعات المؤسسة ويفاجأ بأنه اخر من يعلم بأي شي في مكان عمله ويلاحظ انا اعباء العمل صارت اخف بالنسبة له بينما زملاؤه يتولون أعباء ومسئوليات أكبر .</a:t>
            </a:r>
            <a:endParaRPr lang="ar-SA" sz="2400" b="1" dirty="0" smtClean="0">
              <a:cs typeface="Akhbar MT" pitchFamily="2" charset="-78"/>
            </a:endParaRPr>
          </a:p>
          <a:p>
            <a:endParaRPr lang="ar-SA" dirty="0"/>
          </a:p>
        </p:txBody>
      </p:sp>
      <p:pic>
        <p:nvPicPr>
          <p:cNvPr id="6" name="صورة 5" descr="untitled.bmp"/>
          <p:cNvPicPr>
            <a:picLocks noChangeAspect="1"/>
          </p:cNvPicPr>
          <p:nvPr/>
        </p:nvPicPr>
        <p:blipFill>
          <a:blip r:embed="rId3" cstate="print"/>
          <a:stretch>
            <a:fillRect/>
          </a:stretch>
        </p:blipFill>
        <p:spPr>
          <a:xfrm>
            <a:off x="0" y="1412776"/>
            <a:ext cx="4432490" cy="544522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smtClean="0">
                <a:ln w="12700">
                  <a:solidFill>
                    <a:schemeClr val="accent1"/>
                  </a:solidFill>
                  <a:prstDash val="solid"/>
                </a:ln>
                <a:solidFill>
                  <a:schemeClr val="accent1"/>
                </a:solidFill>
                <a:effectLst>
                  <a:outerShdw blurRad="41275" dist="20320" dir="1800000" algn="tl" rotWithShape="0">
                    <a:srgbClr val="000000">
                      <a:alpha val="40000"/>
                    </a:srgbClr>
                  </a:outerShdw>
                </a:effectLst>
                <a:cs typeface="Akhbar MT" pitchFamily="2" charset="-78"/>
              </a:rPr>
              <a:t>كيف نحول العمل الى متعة ؟</a:t>
            </a:r>
            <a:br>
              <a:rPr lang="ar-SA" b="1" dirty="0" smtClean="0">
                <a:ln w="12700">
                  <a:solidFill>
                    <a:schemeClr val="accent1"/>
                  </a:solidFill>
                  <a:prstDash val="solid"/>
                </a:ln>
                <a:solidFill>
                  <a:schemeClr val="accent1"/>
                </a:solidFill>
                <a:effectLst>
                  <a:outerShdw blurRad="41275" dist="20320" dir="1800000" algn="tl" rotWithShape="0">
                    <a:srgbClr val="000000">
                      <a:alpha val="40000"/>
                    </a:srgbClr>
                  </a:outerShdw>
                </a:effectLst>
                <a:cs typeface="Akhbar MT" pitchFamily="2" charset="-78"/>
              </a:rPr>
            </a:br>
            <a:endParaRPr lang="ar-SA" b="1" dirty="0">
              <a:ln w="12700">
                <a:solidFill>
                  <a:schemeClr val="accent1"/>
                </a:solidFill>
                <a:prstDash val="solid"/>
              </a:ln>
              <a:solidFill>
                <a:schemeClr val="accent1"/>
              </a:solidFill>
              <a:effectLst>
                <a:outerShdw blurRad="41275" dist="20320" dir="1800000" algn="tl" rotWithShape="0">
                  <a:srgbClr val="000000">
                    <a:alpha val="40000"/>
                  </a:srgbClr>
                </a:outerShdw>
              </a:effectLst>
              <a:cs typeface="Akhbar MT" pitchFamily="2" charset="-78"/>
            </a:endParaRPr>
          </a:p>
        </p:txBody>
      </p:sp>
      <p:sp>
        <p:nvSpPr>
          <p:cNvPr id="6" name="مربع نص 5"/>
          <p:cNvSpPr txBox="1"/>
          <p:nvPr/>
        </p:nvSpPr>
        <p:spPr>
          <a:xfrm>
            <a:off x="4067944" y="1124744"/>
            <a:ext cx="4896544" cy="5970865"/>
          </a:xfrm>
          <a:prstGeom prst="rect">
            <a:avLst/>
          </a:prstGeom>
          <a:noFill/>
        </p:spPr>
        <p:txBody>
          <a:bodyPr wrap="square" rtlCol="1">
            <a:spAutoFit/>
          </a:bodyPr>
          <a:lstStyle/>
          <a:p>
            <a:r>
              <a:rPr lang="ar-SA" sz="2800" b="1" dirty="0" smtClean="0">
                <a:cs typeface="Akhbar MT" pitchFamily="2" charset="-78"/>
              </a:rPr>
              <a:t>هذا السؤال يطرح نفسه بشدة عند كثير من الشباب الملتحق بعالم العمل اليوم , حيث يفكر كيف يكون العمل بالنسبة لهم متعة وسعادة وهناك بالطبع العديد من النصائح والإرشادات التي يمكن تقديمها في هذا الشأن وهنا سوف نركز على أهم النصائح التي تقدم لهؤلاء الشباب بحيث تساعدهم كثير في بلوغ ما هو منشود والبعد عن المثالية الزائدة وعدم الاهتمام بالصغائر في العمل .</a:t>
            </a:r>
          </a:p>
          <a:p>
            <a:r>
              <a:rPr lang="ar-SA" sz="2800" b="1" dirty="0" smtClean="0">
                <a:cs typeface="Akhbar MT" pitchFamily="2" charset="-78"/>
              </a:rPr>
              <a:t>فنحن ننصح دائما بالتحلي بالأخلاق العظيمة , وإيثار الغير والبعد عن الأنانية والسعي الى التعاون ...الخ , ولكن يبالغ الكثيرون منا في ذلك , فيحملون أنفسهم فوق طاقتها , وهو ما لا ندعوا إليه مطلقا . </a:t>
            </a:r>
          </a:p>
          <a:p>
            <a:endParaRPr lang="ar-SA" dirty="0"/>
          </a:p>
        </p:txBody>
      </p:sp>
      <p:pic>
        <p:nvPicPr>
          <p:cNvPr id="8" name="عنصر نائب للمحتوى 7" descr="135513alsh3erهه.jpg"/>
          <p:cNvPicPr>
            <a:picLocks noGrp="1" noChangeAspect="1"/>
          </p:cNvPicPr>
          <p:nvPr>
            <p:ph idx="1"/>
          </p:nvPr>
        </p:nvPicPr>
        <p:blipFill>
          <a:blip r:embed="rId2" cstate="print"/>
          <a:stretch>
            <a:fillRect/>
          </a:stretch>
        </p:blipFill>
        <p:spPr>
          <a:xfrm>
            <a:off x="0" y="2060848"/>
            <a:ext cx="4067943" cy="4176464"/>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TotalTime>
  <Words>263</Words>
  <Application>Microsoft Office PowerPoint</Application>
  <PresentationFormat>عرض على الشاشة (3:4)‏</PresentationFormat>
  <Paragraphs>26</Paragraphs>
  <Slides>5</Slides>
  <Notes>1</Notes>
  <HiddenSlides>0</HiddenSlides>
  <MMClips>0</MMClips>
  <ScaleCrop>false</ScaleCrop>
  <HeadingPairs>
    <vt:vector size="4" baseType="variant">
      <vt:variant>
        <vt:lpstr>نسق</vt:lpstr>
      </vt:variant>
      <vt:variant>
        <vt:i4>1</vt:i4>
      </vt:variant>
      <vt:variant>
        <vt:lpstr>عناوين الشرائح</vt:lpstr>
      </vt:variant>
      <vt:variant>
        <vt:i4>5</vt:i4>
      </vt:variant>
    </vt:vector>
  </HeadingPairs>
  <TitlesOfParts>
    <vt:vector size="6" baseType="lpstr">
      <vt:lpstr>سمة Office</vt:lpstr>
      <vt:lpstr>ما هو موضوع الدرس ..؟</vt:lpstr>
      <vt:lpstr>تعريف الضغوط :</vt:lpstr>
      <vt:lpstr>عرض تقديمي في PowerPoint</vt:lpstr>
      <vt:lpstr>نشاط : القلق الوظيفي </vt:lpstr>
      <vt:lpstr>كيف نحول العمل الى متعة ؟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Windows</dc:creator>
  <cp:lastModifiedBy>SanamIT</cp:lastModifiedBy>
  <cp:revision>12</cp:revision>
  <dcterms:created xsi:type="dcterms:W3CDTF">2012-09-15T19:57:15Z</dcterms:created>
  <dcterms:modified xsi:type="dcterms:W3CDTF">2015-02-07T09:12:57Z</dcterms:modified>
</cp:coreProperties>
</file>