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73" r:id="rId5"/>
    <p:sldId id="271" r:id="rId6"/>
    <p:sldId id="272" r:id="rId7"/>
    <p:sldId id="27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26CE26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2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7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2.m4a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Relationship Id="rId9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13" Type="http://schemas.openxmlformats.org/officeDocument/2006/relationships/image" Target="../media/image4.emf"/><Relationship Id="rId3" Type="http://schemas.microsoft.com/office/2007/relationships/media" Target="../media/media4.m4a"/><Relationship Id="rId7" Type="http://schemas.microsoft.com/office/2007/relationships/media" Target="../media/media6.m4a"/><Relationship Id="rId12" Type="http://schemas.openxmlformats.org/officeDocument/2006/relationships/slide" Target="slide5.xml"/><Relationship Id="rId17" Type="http://schemas.openxmlformats.org/officeDocument/2006/relationships/image" Target="../media/image2.png"/><Relationship Id="rId2" Type="http://schemas.openxmlformats.org/officeDocument/2006/relationships/audio" Target="../media/media3.m4a"/><Relationship Id="rId16" Type="http://schemas.openxmlformats.org/officeDocument/2006/relationships/image" Target="../media/image8.png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11" Type="http://schemas.microsoft.com/office/2007/relationships/hdphoto" Target="../media/hdphoto3.wdp"/><Relationship Id="rId5" Type="http://schemas.microsoft.com/office/2007/relationships/media" Target="../media/media5.m4a"/><Relationship Id="rId15" Type="http://schemas.openxmlformats.org/officeDocument/2006/relationships/image" Target="../media/image7.png"/><Relationship Id="rId10" Type="http://schemas.openxmlformats.org/officeDocument/2006/relationships/image" Target="../media/image5.png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emf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10.m4a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audio" Target="../media/media11.m4a"/><Relationship Id="rId5" Type="http://schemas.microsoft.com/office/2007/relationships/media" Target="../media/media11.m4a"/><Relationship Id="rId10" Type="http://schemas.openxmlformats.org/officeDocument/2006/relationships/image" Target="../media/image2.png"/><Relationship Id="rId4" Type="http://schemas.openxmlformats.org/officeDocument/2006/relationships/audio" Target="../media/media10.m4a"/><Relationship Id="rId9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.png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الصف الثالث.m4a">
            <a:hlinkClick r:id="" action="ppaction://media"/>
            <a:extLst>
              <a:ext uri="{FF2B5EF4-FFF2-40B4-BE49-F238E27FC236}">
                <a16:creationId xmlns:a16="http://schemas.microsoft.com/office/drawing/2014/main" id="{89E885F1-F833-7E4A-9701-E8842B2FE2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88880" y="5381721"/>
            <a:ext cx="1044000" cy="1044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0" y="1617954"/>
            <a:ext cx="12192000" cy="2739211"/>
            <a:chOff x="-8712" y="2062089"/>
            <a:chExt cx="12192000" cy="2739211"/>
          </a:xfrm>
        </p:grpSpPr>
        <p:sp>
          <p:nvSpPr>
            <p:cNvPr id="6" name="TextBox 5"/>
            <p:cNvSpPr txBox="1"/>
            <p:nvPr/>
          </p:nvSpPr>
          <p:spPr>
            <a:xfrm>
              <a:off x="-8712" y="2062089"/>
              <a:ext cx="12192000" cy="2739211"/>
            </a:xfrm>
            <a:prstGeom prst="rect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r" rtl="1"/>
              <a:r>
                <a:rPr lang="ar-BH" sz="4000" b="1" dirty="0" smtClean="0"/>
                <a:t>                 </a:t>
              </a:r>
              <a:r>
                <a:rPr lang="en-US" sz="4000" b="1" dirty="0" smtClean="0"/>
                <a:t>          </a:t>
              </a:r>
              <a:r>
                <a:rPr lang="en-US" sz="4000" b="1" dirty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000" b="1" dirty="0" smtClean="0">
                  <a:solidFill>
                    <a:srgbClr val="FF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التربية الرياضية</a:t>
              </a:r>
              <a:endParaRPr lang="en-US" sz="1200" b="1" dirty="0" smtClean="0"/>
            </a:p>
            <a:p>
              <a:pPr algn="r" rtl="1"/>
              <a:r>
                <a:rPr lang="en-US" sz="48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</a:t>
              </a:r>
              <a:r>
                <a:rPr lang="en-US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      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8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</a:p>
            <a:p>
              <a:pPr algn="r" rtl="1"/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</a:t>
              </a:r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الأول/الوحدة </a:t>
              </a:r>
              <a:r>
                <a:rPr lang="ar-BH" sz="44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الأولى</a:t>
              </a:r>
            </a:p>
            <a:p>
              <a:pPr algn="r" rtl="1"/>
              <a:r>
                <a:rPr lang="ar-BH" sz="4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                                                 </a:t>
              </a:r>
              <a:r>
                <a:rPr lang="ar-BH" sz="4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</a:t>
              </a:r>
              <a:r>
                <a:rPr lang="ar-BH" sz="4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العجلة </a:t>
              </a:r>
              <a:r>
                <a:rPr lang="ar-BH" sz="4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الجانبية</a:t>
              </a:r>
              <a:endParaRPr lang="en-US" sz="4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120409" y="2191444"/>
              <a:ext cx="2557477" cy="2492991"/>
              <a:chOff x="-223271" y="2245123"/>
              <a:chExt cx="2510472" cy="2538962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-223271" y="2245124"/>
                <a:ext cx="2510472" cy="2538961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9" name="Picture 2" descr="الرياضات الأولمبية الجمباز الفني من الرسم التخطيطي قصاصة فنية ...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0" b="100000" l="0" r="100000">
                            <a14:foregroundMark x1="38762" y1="32941" x2="38762" y2="32941"/>
                            <a14:foregroundMark x1="46580" y1="72235" x2="46580" y2="72235"/>
                            <a14:foregroundMark x1="69381" y1="70353" x2="69381" y2="70353"/>
                          </a14:backgroundRemoval>
                        </a14:imgEffect>
                        <a14:imgEffect>
                          <a14:artisticPhotocopy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971" y="2245123"/>
                <a:ext cx="1924595" cy="253896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200978" y="3419751"/>
                <a:ext cx="1626584" cy="3918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ar-BH" sz="44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الجمباز</a:t>
                </a:r>
                <a:endParaRPr lang="en-US" sz="44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</p:grpSp>
      <p:pic>
        <p:nvPicPr>
          <p:cNvPr id="11" name="العجلة الجانبية">
            <a:hlinkClick r:id="" action="ppaction://media"/>
            <a:extLst>
              <a:ext uri="{FF2B5EF4-FFF2-40B4-BE49-F238E27FC236}">
                <a16:creationId xmlns:a16="http://schemas.microsoft.com/office/drawing/2014/main" id="{80BEAED6-425C-274B-9777-CD1D38A7FE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9120" y="5381722"/>
            <a:ext cx="1044000" cy="1044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lum contrast="20000"/>
          </a:blip>
          <a:stretch>
            <a:fillRect/>
          </a:stretch>
        </p:blipFill>
        <p:spPr>
          <a:xfrm>
            <a:off x="4661712" y="4519749"/>
            <a:ext cx="2868576" cy="2103697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98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rId12" action="ppaction://hlinksldjump"/>
          </p:cNvPr>
          <p:cNvSpPr/>
          <p:nvPr/>
        </p:nvSpPr>
        <p:spPr>
          <a:xfrm>
            <a:off x="8120208" y="5185907"/>
            <a:ext cx="1505523" cy="75258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3">
            <a:lum contrast="20000"/>
          </a:blip>
          <a:stretch>
            <a:fillRect/>
          </a:stretch>
        </p:blipFill>
        <p:spPr>
          <a:xfrm>
            <a:off x="811672" y="3357211"/>
            <a:ext cx="3960024" cy="2959506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4" name="Freeform 3"/>
          <p:cNvSpPr/>
          <p:nvPr/>
        </p:nvSpPr>
        <p:spPr>
          <a:xfrm>
            <a:off x="7751389" y="3641693"/>
            <a:ext cx="2980266" cy="2980266"/>
          </a:xfrm>
          <a:custGeom>
            <a:avLst/>
            <a:gdLst>
              <a:gd name="connsiteX0" fmla="*/ 2115406 w 2980266"/>
              <a:gd name="connsiteY0" fmla="*/ 475169 h 2980266"/>
              <a:gd name="connsiteX1" fmla="*/ 2347223 w 2980266"/>
              <a:gd name="connsiteY1" fmla="*/ 280641 h 2980266"/>
              <a:gd name="connsiteX2" fmla="*/ 2532418 w 2980266"/>
              <a:gd name="connsiteY2" fmla="*/ 436038 h 2980266"/>
              <a:gd name="connsiteX3" fmla="*/ 2381100 w 2980266"/>
              <a:gd name="connsiteY3" fmla="*/ 698113 h 2980266"/>
              <a:gd name="connsiteX4" fmla="*/ 2621526 w 2980266"/>
              <a:gd name="connsiteY4" fmla="*/ 1114543 h 2980266"/>
              <a:gd name="connsiteX5" fmla="*/ 2924149 w 2980266"/>
              <a:gd name="connsiteY5" fmla="*/ 1114535 h 2980266"/>
              <a:gd name="connsiteX6" fmla="*/ 2966129 w 2980266"/>
              <a:gd name="connsiteY6" fmla="*/ 1352617 h 2980266"/>
              <a:gd name="connsiteX7" fmla="*/ 2681754 w 2980266"/>
              <a:gd name="connsiteY7" fmla="*/ 1456113 h 2980266"/>
              <a:gd name="connsiteX8" fmla="*/ 2598255 w 2980266"/>
              <a:gd name="connsiteY8" fmla="*/ 1929659 h 2980266"/>
              <a:gd name="connsiteX9" fmla="*/ 2830082 w 2980266"/>
              <a:gd name="connsiteY9" fmla="*/ 2124176 h 2980266"/>
              <a:gd name="connsiteX10" fmla="*/ 2709205 w 2980266"/>
              <a:gd name="connsiteY10" fmla="*/ 2333542 h 2980266"/>
              <a:gd name="connsiteX11" fmla="*/ 2424835 w 2980266"/>
              <a:gd name="connsiteY11" fmla="*/ 2230031 h 2980266"/>
              <a:gd name="connsiteX12" fmla="*/ 2056481 w 2980266"/>
              <a:gd name="connsiteY12" fmla="*/ 2539116 h 2980266"/>
              <a:gd name="connsiteX13" fmla="*/ 2109039 w 2980266"/>
              <a:gd name="connsiteY13" fmla="*/ 2837141 h 2980266"/>
              <a:gd name="connsiteX14" fmla="*/ 1881863 w 2980266"/>
              <a:gd name="connsiteY14" fmla="*/ 2919826 h 2980266"/>
              <a:gd name="connsiteX15" fmla="*/ 1730559 w 2980266"/>
              <a:gd name="connsiteY15" fmla="*/ 2657743 h 2980266"/>
              <a:gd name="connsiteX16" fmla="*/ 1249707 w 2980266"/>
              <a:gd name="connsiteY16" fmla="*/ 2657743 h 2980266"/>
              <a:gd name="connsiteX17" fmla="*/ 1098403 w 2980266"/>
              <a:gd name="connsiteY17" fmla="*/ 2919826 h 2980266"/>
              <a:gd name="connsiteX18" fmla="*/ 871227 w 2980266"/>
              <a:gd name="connsiteY18" fmla="*/ 2837141 h 2980266"/>
              <a:gd name="connsiteX19" fmla="*/ 923785 w 2980266"/>
              <a:gd name="connsiteY19" fmla="*/ 2539117 h 2980266"/>
              <a:gd name="connsiteX20" fmla="*/ 555431 w 2980266"/>
              <a:gd name="connsiteY20" fmla="*/ 2230032 h 2980266"/>
              <a:gd name="connsiteX21" fmla="*/ 271061 w 2980266"/>
              <a:gd name="connsiteY21" fmla="*/ 2333542 h 2980266"/>
              <a:gd name="connsiteX22" fmla="*/ 150184 w 2980266"/>
              <a:gd name="connsiteY22" fmla="*/ 2124176 h 2980266"/>
              <a:gd name="connsiteX23" fmla="*/ 382011 w 2980266"/>
              <a:gd name="connsiteY23" fmla="*/ 1929660 h 2980266"/>
              <a:gd name="connsiteX24" fmla="*/ 298512 w 2980266"/>
              <a:gd name="connsiteY24" fmla="*/ 1456114 h 2980266"/>
              <a:gd name="connsiteX25" fmla="*/ 14137 w 2980266"/>
              <a:gd name="connsiteY25" fmla="*/ 1352617 h 2980266"/>
              <a:gd name="connsiteX26" fmla="*/ 56117 w 2980266"/>
              <a:gd name="connsiteY26" fmla="*/ 1114535 h 2980266"/>
              <a:gd name="connsiteX27" fmla="*/ 358740 w 2980266"/>
              <a:gd name="connsiteY27" fmla="*/ 1114543 h 2980266"/>
              <a:gd name="connsiteX28" fmla="*/ 599166 w 2980266"/>
              <a:gd name="connsiteY28" fmla="*/ 698113 h 2980266"/>
              <a:gd name="connsiteX29" fmla="*/ 447848 w 2980266"/>
              <a:gd name="connsiteY29" fmla="*/ 436038 h 2980266"/>
              <a:gd name="connsiteX30" fmla="*/ 633043 w 2980266"/>
              <a:gd name="connsiteY30" fmla="*/ 280641 h 2980266"/>
              <a:gd name="connsiteX31" fmla="*/ 864860 w 2980266"/>
              <a:gd name="connsiteY31" fmla="*/ 475169 h 2980266"/>
              <a:gd name="connsiteX32" fmla="*/ 1316713 w 2980266"/>
              <a:gd name="connsiteY32" fmla="*/ 310708 h 2980266"/>
              <a:gd name="connsiteX33" fmla="*/ 1369255 w 2980266"/>
              <a:gd name="connsiteY33" fmla="*/ 12681 h 2980266"/>
              <a:gd name="connsiteX34" fmla="*/ 1611011 w 2980266"/>
              <a:gd name="connsiteY34" fmla="*/ 12681 h 2980266"/>
              <a:gd name="connsiteX35" fmla="*/ 1663553 w 2980266"/>
              <a:gd name="connsiteY35" fmla="*/ 310708 h 2980266"/>
              <a:gd name="connsiteX36" fmla="*/ 2115406 w 2980266"/>
              <a:gd name="connsiteY36" fmla="*/ 475169 h 298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80266" h="2980266">
                <a:moveTo>
                  <a:pt x="2115406" y="475169"/>
                </a:moveTo>
                <a:lnTo>
                  <a:pt x="2347223" y="280641"/>
                </a:lnTo>
                <a:lnTo>
                  <a:pt x="2532418" y="436038"/>
                </a:lnTo>
                <a:lnTo>
                  <a:pt x="2381100" y="698113"/>
                </a:lnTo>
                <a:cubicBezTo>
                  <a:pt x="2488696" y="819151"/>
                  <a:pt x="2570502" y="960843"/>
                  <a:pt x="2621526" y="1114543"/>
                </a:cubicBezTo>
                <a:lnTo>
                  <a:pt x="2924149" y="1114535"/>
                </a:lnTo>
                <a:lnTo>
                  <a:pt x="2966129" y="1352617"/>
                </a:lnTo>
                <a:lnTo>
                  <a:pt x="2681754" y="1456113"/>
                </a:lnTo>
                <a:cubicBezTo>
                  <a:pt x="2686376" y="1617995"/>
                  <a:pt x="2657965" y="1779121"/>
                  <a:pt x="2598255" y="1929659"/>
                </a:cubicBezTo>
                <a:lnTo>
                  <a:pt x="2830082" y="2124176"/>
                </a:lnTo>
                <a:lnTo>
                  <a:pt x="2709205" y="2333542"/>
                </a:lnTo>
                <a:lnTo>
                  <a:pt x="2424835" y="2230031"/>
                </a:lnTo>
                <a:cubicBezTo>
                  <a:pt x="2324320" y="2357010"/>
                  <a:pt x="2198986" y="2462178"/>
                  <a:pt x="2056481" y="2539116"/>
                </a:cubicBezTo>
                <a:lnTo>
                  <a:pt x="2109039" y="2837141"/>
                </a:lnTo>
                <a:lnTo>
                  <a:pt x="1881863" y="2919826"/>
                </a:lnTo>
                <a:lnTo>
                  <a:pt x="1730559" y="2657743"/>
                </a:lnTo>
                <a:cubicBezTo>
                  <a:pt x="1571939" y="2690405"/>
                  <a:pt x="1408327" y="2690405"/>
                  <a:pt x="1249707" y="2657743"/>
                </a:cubicBezTo>
                <a:lnTo>
                  <a:pt x="1098403" y="2919826"/>
                </a:lnTo>
                <a:lnTo>
                  <a:pt x="871227" y="2837141"/>
                </a:lnTo>
                <a:lnTo>
                  <a:pt x="923785" y="2539117"/>
                </a:lnTo>
                <a:cubicBezTo>
                  <a:pt x="781280" y="2462179"/>
                  <a:pt x="655947" y="2357011"/>
                  <a:pt x="555431" y="2230032"/>
                </a:cubicBezTo>
                <a:lnTo>
                  <a:pt x="271061" y="2333542"/>
                </a:lnTo>
                <a:lnTo>
                  <a:pt x="150184" y="2124176"/>
                </a:lnTo>
                <a:lnTo>
                  <a:pt x="382011" y="1929660"/>
                </a:lnTo>
                <a:cubicBezTo>
                  <a:pt x="322301" y="1779122"/>
                  <a:pt x="293890" y="1617995"/>
                  <a:pt x="298512" y="1456114"/>
                </a:cubicBezTo>
                <a:lnTo>
                  <a:pt x="14137" y="1352617"/>
                </a:lnTo>
                <a:lnTo>
                  <a:pt x="56117" y="1114535"/>
                </a:lnTo>
                <a:lnTo>
                  <a:pt x="358740" y="1114543"/>
                </a:lnTo>
                <a:cubicBezTo>
                  <a:pt x="409764" y="960843"/>
                  <a:pt x="491570" y="819151"/>
                  <a:pt x="599166" y="698113"/>
                </a:cubicBezTo>
                <a:lnTo>
                  <a:pt x="447848" y="436038"/>
                </a:lnTo>
                <a:lnTo>
                  <a:pt x="633043" y="280641"/>
                </a:lnTo>
                <a:lnTo>
                  <a:pt x="864860" y="475169"/>
                </a:lnTo>
                <a:cubicBezTo>
                  <a:pt x="1002743" y="390226"/>
                  <a:pt x="1156488" y="334267"/>
                  <a:pt x="1316713" y="310708"/>
                </a:cubicBezTo>
                <a:lnTo>
                  <a:pt x="1369255" y="12681"/>
                </a:lnTo>
                <a:lnTo>
                  <a:pt x="1611011" y="12681"/>
                </a:lnTo>
                <a:lnTo>
                  <a:pt x="1663553" y="310708"/>
                </a:lnTo>
                <a:cubicBezTo>
                  <a:pt x="1823778" y="334267"/>
                  <a:pt x="1977523" y="390226"/>
                  <a:pt x="2115406" y="475169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9966" tIns="748913" rIns="649966" bIns="801035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4000" b="1" kern="1200" dirty="0">
              <a:solidFill>
                <a:schemeClr val="tx1"/>
              </a:solidFill>
              <a:effectLst/>
            </a:endParaRPr>
          </a:p>
          <a:p>
            <a:pPr lvl="0" algn="ctr" defTabSz="17780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 smtClean="0">
                <a:solidFill>
                  <a:schemeClr val="tx1"/>
                </a:solidFill>
                <a:effectLst/>
              </a:rPr>
              <a:t>التقييم الذاتي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5915328" y="2828622"/>
            <a:ext cx="2371642" cy="2384755"/>
          </a:xfrm>
          <a:custGeom>
            <a:avLst/>
            <a:gdLst>
              <a:gd name="connsiteX0" fmla="*/ 1774574 w 2371642"/>
              <a:gd name="connsiteY0" fmla="*/ 602611 h 2384755"/>
              <a:gd name="connsiteX1" fmla="*/ 2124828 w 2371642"/>
              <a:gd name="connsiteY1" fmla="*/ 498349 h 2384755"/>
              <a:gd name="connsiteX2" fmla="*/ 2254070 w 2371642"/>
              <a:gd name="connsiteY2" fmla="*/ 723971 h 2384755"/>
              <a:gd name="connsiteX3" fmla="*/ 1986947 w 2371642"/>
              <a:gd name="connsiteY3" fmla="*/ 973358 h 2384755"/>
              <a:gd name="connsiteX4" fmla="*/ 1986947 w 2371642"/>
              <a:gd name="connsiteY4" fmla="*/ 1411397 h 2384755"/>
              <a:gd name="connsiteX5" fmla="*/ 2254070 w 2371642"/>
              <a:gd name="connsiteY5" fmla="*/ 1660784 h 2384755"/>
              <a:gd name="connsiteX6" fmla="*/ 2124828 w 2371642"/>
              <a:gd name="connsiteY6" fmla="*/ 1886406 h 2384755"/>
              <a:gd name="connsiteX7" fmla="*/ 1774574 w 2371642"/>
              <a:gd name="connsiteY7" fmla="*/ 1782144 h 2384755"/>
              <a:gd name="connsiteX8" fmla="*/ 1398194 w 2371642"/>
              <a:gd name="connsiteY8" fmla="*/ 2001163 h 2384755"/>
              <a:gd name="connsiteX9" fmla="*/ 1314570 w 2371642"/>
              <a:gd name="connsiteY9" fmla="*/ 2356909 h 2384755"/>
              <a:gd name="connsiteX10" fmla="*/ 1057072 w 2371642"/>
              <a:gd name="connsiteY10" fmla="*/ 2356909 h 2384755"/>
              <a:gd name="connsiteX11" fmla="*/ 973448 w 2371642"/>
              <a:gd name="connsiteY11" fmla="*/ 2001163 h 2384755"/>
              <a:gd name="connsiteX12" fmla="*/ 597068 w 2371642"/>
              <a:gd name="connsiteY12" fmla="*/ 1782144 h 2384755"/>
              <a:gd name="connsiteX13" fmla="*/ 246814 w 2371642"/>
              <a:gd name="connsiteY13" fmla="*/ 1886406 h 2384755"/>
              <a:gd name="connsiteX14" fmla="*/ 117572 w 2371642"/>
              <a:gd name="connsiteY14" fmla="*/ 1660784 h 2384755"/>
              <a:gd name="connsiteX15" fmla="*/ 384695 w 2371642"/>
              <a:gd name="connsiteY15" fmla="*/ 1411397 h 2384755"/>
              <a:gd name="connsiteX16" fmla="*/ 384695 w 2371642"/>
              <a:gd name="connsiteY16" fmla="*/ 973358 h 2384755"/>
              <a:gd name="connsiteX17" fmla="*/ 117572 w 2371642"/>
              <a:gd name="connsiteY17" fmla="*/ 723971 h 2384755"/>
              <a:gd name="connsiteX18" fmla="*/ 246814 w 2371642"/>
              <a:gd name="connsiteY18" fmla="*/ 498349 h 2384755"/>
              <a:gd name="connsiteX19" fmla="*/ 597068 w 2371642"/>
              <a:gd name="connsiteY19" fmla="*/ 602611 h 2384755"/>
              <a:gd name="connsiteX20" fmla="*/ 973448 w 2371642"/>
              <a:gd name="connsiteY20" fmla="*/ 383592 h 2384755"/>
              <a:gd name="connsiteX21" fmla="*/ 1057072 w 2371642"/>
              <a:gd name="connsiteY21" fmla="*/ 27846 h 2384755"/>
              <a:gd name="connsiteX22" fmla="*/ 1314570 w 2371642"/>
              <a:gd name="connsiteY22" fmla="*/ 27846 h 2384755"/>
              <a:gd name="connsiteX23" fmla="*/ 1398194 w 2371642"/>
              <a:gd name="connsiteY23" fmla="*/ 383592 h 2384755"/>
              <a:gd name="connsiteX24" fmla="*/ 1774574 w 2371642"/>
              <a:gd name="connsiteY24" fmla="*/ 602611 h 2384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71642" h="2384755">
                <a:moveTo>
                  <a:pt x="1774574" y="602611"/>
                </a:moveTo>
                <a:lnTo>
                  <a:pt x="2124828" y="498349"/>
                </a:lnTo>
                <a:lnTo>
                  <a:pt x="2254070" y="723971"/>
                </a:lnTo>
                <a:lnTo>
                  <a:pt x="1986947" y="973358"/>
                </a:lnTo>
                <a:cubicBezTo>
                  <a:pt x="2025545" y="1116780"/>
                  <a:pt x="2025545" y="1267975"/>
                  <a:pt x="1986947" y="1411397"/>
                </a:cubicBezTo>
                <a:lnTo>
                  <a:pt x="2254070" y="1660784"/>
                </a:lnTo>
                <a:lnTo>
                  <a:pt x="2124828" y="1886406"/>
                </a:lnTo>
                <a:lnTo>
                  <a:pt x="1774574" y="1782144"/>
                </a:lnTo>
                <a:cubicBezTo>
                  <a:pt x="1670639" y="1887545"/>
                  <a:pt x="1540727" y="1963143"/>
                  <a:pt x="1398194" y="2001163"/>
                </a:cubicBezTo>
                <a:lnTo>
                  <a:pt x="1314570" y="2356909"/>
                </a:lnTo>
                <a:lnTo>
                  <a:pt x="1057072" y="2356909"/>
                </a:lnTo>
                <a:lnTo>
                  <a:pt x="973448" y="2001163"/>
                </a:lnTo>
                <a:cubicBezTo>
                  <a:pt x="830916" y="1963143"/>
                  <a:pt x="701003" y="1887545"/>
                  <a:pt x="597068" y="1782144"/>
                </a:cubicBezTo>
                <a:lnTo>
                  <a:pt x="246814" y="1886406"/>
                </a:lnTo>
                <a:lnTo>
                  <a:pt x="117572" y="1660784"/>
                </a:lnTo>
                <a:lnTo>
                  <a:pt x="384695" y="1411397"/>
                </a:lnTo>
                <a:cubicBezTo>
                  <a:pt x="346097" y="1267975"/>
                  <a:pt x="346097" y="1116780"/>
                  <a:pt x="384695" y="973358"/>
                </a:cubicBezTo>
                <a:lnTo>
                  <a:pt x="117572" y="723971"/>
                </a:lnTo>
                <a:lnTo>
                  <a:pt x="246814" y="498349"/>
                </a:lnTo>
                <a:lnTo>
                  <a:pt x="597068" y="602611"/>
                </a:lnTo>
                <a:cubicBezTo>
                  <a:pt x="701003" y="497210"/>
                  <a:pt x="830915" y="421612"/>
                  <a:pt x="973448" y="383592"/>
                </a:cubicBezTo>
                <a:lnTo>
                  <a:pt x="1057072" y="27846"/>
                </a:lnTo>
                <a:lnTo>
                  <a:pt x="1314570" y="27846"/>
                </a:lnTo>
                <a:lnTo>
                  <a:pt x="1398194" y="383592"/>
                </a:lnTo>
                <a:cubicBezTo>
                  <a:pt x="1540726" y="421612"/>
                  <a:pt x="1670639" y="497210"/>
                  <a:pt x="1774574" y="602611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548" tIns="633091" rIns="627548" bIns="63309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b="1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>
                <a:solidFill>
                  <a:schemeClr val="tx1"/>
                </a:solidFill>
                <a:effectLst/>
              </a:rPr>
              <a:t>فيديو تعليمي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7006800" y="991355"/>
            <a:ext cx="2833668" cy="2868080"/>
          </a:xfrm>
          <a:custGeom>
            <a:avLst/>
            <a:gdLst>
              <a:gd name="connsiteX0" fmla="*/ 1723509 w 2303396"/>
              <a:gd name="connsiteY0" fmla="*/ 590571 h 2352060"/>
              <a:gd name="connsiteX1" fmla="*/ 2064619 w 2303396"/>
              <a:gd name="connsiteY1" fmla="*/ 492504 h 2352060"/>
              <a:gd name="connsiteX2" fmla="*/ 2191468 w 2303396"/>
              <a:gd name="connsiteY2" fmla="*/ 718844 h 2352060"/>
              <a:gd name="connsiteX3" fmla="*/ 1929771 w 2303396"/>
              <a:gd name="connsiteY3" fmla="*/ 958610 h 2352060"/>
              <a:gd name="connsiteX4" fmla="*/ 1929771 w 2303396"/>
              <a:gd name="connsiteY4" fmla="*/ 1393449 h 2352060"/>
              <a:gd name="connsiteX5" fmla="*/ 2191468 w 2303396"/>
              <a:gd name="connsiteY5" fmla="*/ 1633216 h 2352060"/>
              <a:gd name="connsiteX6" fmla="*/ 2064619 w 2303396"/>
              <a:gd name="connsiteY6" fmla="*/ 1859556 h 2352060"/>
              <a:gd name="connsiteX7" fmla="*/ 1723509 w 2303396"/>
              <a:gd name="connsiteY7" fmla="*/ 1761489 h 2352060"/>
              <a:gd name="connsiteX8" fmla="*/ 1357960 w 2303396"/>
              <a:gd name="connsiteY8" fmla="*/ 1978909 h 2352060"/>
              <a:gd name="connsiteX9" fmla="*/ 1276742 w 2303396"/>
              <a:gd name="connsiteY9" fmla="*/ 2324418 h 2352060"/>
              <a:gd name="connsiteX10" fmla="*/ 1026654 w 2303396"/>
              <a:gd name="connsiteY10" fmla="*/ 2324418 h 2352060"/>
              <a:gd name="connsiteX11" fmla="*/ 945436 w 2303396"/>
              <a:gd name="connsiteY11" fmla="*/ 1978908 h 2352060"/>
              <a:gd name="connsiteX12" fmla="*/ 579887 w 2303396"/>
              <a:gd name="connsiteY12" fmla="*/ 1761488 h 2352060"/>
              <a:gd name="connsiteX13" fmla="*/ 238777 w 2303396"/>
              <a:gd name="connsiteY13" fmla="*/ 1859556 h 2352060"/>
              <a:gd name="connsiteX14" fmla="*/ 111928 w 2303396"/>
              <a:gd name="connsiteY14" fmla="*/ 1633216 h 2352060"/>
              <a:gd name="connsiteX15" fmla="*/ 373625 w 2303396"/>
              <a:gd name="connsiteY15" fmla="*/ 1393450 h 2352060"/>
              <a:gd name="connsiteX16" fmla="*/ 373625 w 2303396"/>
              <a:gd name="connsiteY16" fmla="*/ 958611 h 2352060"/>
              <a:gd name="connsiteX17" fmla="*/ 111928 w 2303396"/>
              <a:gd name="connsiteY17" fmla="*/ 718844 h 2352060"/>
              <a:gd name="connsiteX18" fmla="*/ 238777 w 2303396"/>
              <a:gd name="connsiteY18" fmla="*/ 492504 h 2352060"/>
              <a:gd name="connsiteX19" fmla="*/ 579887 w 2303396"/>
              <a:gd name="connsiteY19" fmla="*/ 590571 h 2352060"/>
              <a:gd name="connsiteX20" fmla="*/ 945436 w 2303396"/>
              <a:gd name="connsiteY20" fmla="*/ 373151 h 2352060"/>
              <a:gd name="connsiteX21" fmla="*/ 1026654 w 2303396"/>
              <a:gd name="connsiteY21" fmla="*/ 27642 h 2352060"/>
              <a:gd name="connsiteX22" fmla="*/ 1276742 w 2303396"/>
              <a:gd name="connsiteY22" fmla="*/ 27642 h 2352060"/>
              <a:gd name="connsiteX23" fmla="*/ 1357960 w 2303396"/>
              <a:gd name="connsiteY23" fmla="*/ 373152 h 2352060"/>
              <a:gd name="connsiteX24" fmla="*/ 1723509 w 2303396"/>
              <a:gd name="connsiteY24" fmla="*/ 590572 h 2352060"/>
              <a:gd name="connsiteX25" fmla="*/ 1723509 w 2303396"/>
              <a:gd name="connsiteY25" fmla="*/ 590571 h 2352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303396" h="2352060">
                <a:moveTo>
                  <a:pt x="1477494" y="590897"/>
                </a:moveTo>
                <a:lnTo>
                  <a:pt x="1724692" y="440813"/>
                </a:lnTo>
                <a:lnTo>
                  <a:pt x="1871908" y="593181"/>
                </a:lnTo>
                <a:lnTo>
                  <a:pt x="1716875" y="838655"/>
                </a:lnTo>
                <a:cubicBezTo>
                  <a:pt x="1776262" y="943478"/>
                  <a:pt x="1807839" y="1062371"/>
                  <a:pt x="1808359" y="1183108"/>
                </a:cubicBezTo>
                <a:lnTo>
                  <a:pt x="2064279" y="1317490"/>
                </a:lnTo>
                <a:lnTo>
                  <a:pt x="2012300" y="1523707"/>
                </a:lnTo>
                <a:lnTo>
                  <a:pt x="1723839" y="1518426"/>
                </a:lnTo>
                <a:cubicBezTo>
                  <a:pt x="1666594" y="1622735"/>
                  <a:pt x="1583314" y="1708961"/>
                  <a:pt x="1482563" y="1768241"/>
                </a:cubicBezTo>
                <a:lnTo>
                  <a:pt x="1491483" y="2059171"/>
                </a:lnTo>
                <a:lnTo>
                  <a:pt x="1295121" y="2112253"/>
                </a:lnTo>
                <a:lnTo>
                  <a:pt x="1158661" y="1855800"/>
                </a:lnTo>
                <a:cubicBezTo>
                  <a:pt x="1042029" y="1855285"/>
                  <a:pt x="927173" y="1822619"/>
                  <a:pt x="825901" y="1761162"/>
                </a:cubicBezTo>
                <a:lnTo>
                  <a:pt x="578704" y="1911247"/>
                </a:lnTo>
                <a:lnTo>
                  <a:pt x="431488" y="1758879"/>
                </a:lnTo>
                <a:lnTo>
                  <a:pt x="586521" y="1513405"/>
                </a:lnTo>
                <a:cubicBezTo>
                  <a:pt x="527134" y="1408582"/>
                  <a:pt x="495557" y="1289689"/>
                  <a:pt x="495037" y="1168952"/>
                </a:cubicBezTo>
                <a:lnTo>
                  <a:pt x="239117" y="1034570"/>
                </a:lnTo>
                <a:lnTo>
                  <a:pt x="291096" y="828353"/>
                </a:lnTo>
                <a:lnTo>
                  <a:pt x="579557" y="833634"/>
                </a:lnTo>
                <a:cubicBezTo>
                  <a:pt x="636802" y="729325"/>
                  <a:pt x="720082" y="643099"/>
                  <a:pt x="820833" y="583819"/>
                </a:cubicBezTo>
                <a:lnTo>
                  <a:pt x="811913" y="292889"/>
                </a:lnTo>
                <a:lnTo>
                  <a:pt x="1008275" y="239807"/>
                </a:lnTo>
                <a:lnTo>
                  <a:pt x="1144735" y="496260"/>
                </a:lnTo>
                <a:cubicBezTo>
                  <a:pt x="1261367" y="496775"/>
                  <a:pt x="1376223" y="529441"/>
                  <a:pt x="1477495" y="590898"/>
                </a:cubicBezTo>
                <a:lnTo>
                  <a:pt x="1477494" y="590897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2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7932" tIns="807252" rIns="797932" bIns="807252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u="none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u="none" kern="1200" dirty="0">
                <a:solidFill>
                  <a:schemeClr val="tx1"/>
                </a:solidFill>
                <a:effectLst/>
              </a:rPr>
              <a:t>النقاط الفنية والتعليمية </a:t>
            </a:r>
            <a:endParaRPr lang="en-US" sz="2400" u="none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Circular Arrow 9"/>
          <p:cNvSpPr/>
          <p:nvPr/>
        </p:nvSpPr>
        <p:spPr>
          <a:xfrm>
            <a:off x="7535862" y="3201591"/>
            <a:ext cx="3814741" cy="3814741"/>
          </a:xfrm>
          <a:prstGeom prst="circularArrow">
            <a:avLst>
              <a:gd name="adj1" fmla="val 4688"/>
              <a:gd name="adj2" fmla="val 299029"/>
              <a:gd name="adj3" fmla="val 2539295"/>
              <a:gd name="adj4" fmla="val 15812321"/>
              <a:gd name="adj5" fmla="val 5469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Shape 10"/>
          <p:cNvSpPr/>
          <p:nvPr/>
        </p:nvSpPr>
        <p:spPr>
          <a:xfrm>
            <a:off x="5633561" y="2452434"/>
            <a:ext cx="2771648" cy="2771648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0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sp>
        <p:nvSpPr>
          <p:cNvPr id="12" name="Circular Arrow 11"/>
          <p:cNvSpPr/>
          <p:nvPr/>
        </p:nvSpPr>
        <p:spPr>
          <a:xfrm>
            <a:off x="6805505" y="906203"/>
            <a:ext cx="2988394" cy="2988394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0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</p:sp>
      <p:pic>
        <p:nvPicPr>
          <p:cNvPr id="15" name="النقاط الفنية.m4a">
            <a:hlinkClick r:id="" action="ppaction://media"/>
            <a:extLst>
              <a:ext uri="{FF2B5EF4-FFF2-40B4-BE49-F238E27FC236}">
                <a16:creationId xmlns:a16="http://schemas.microsoft.com/office/drawing/2014/main" id="{E6AC0DC4-47CE-A842-B9B2-811E26226C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05872" y="1658178"/>
            <a:ext cx="665051" cy="665051"/>
          </a:xfrm>
          <a:prstGeom prst="rect">
            <a:avLst/>
          </a:prstGeom>
        </p:spPr>
      </p:pic>
      <p:pic>
        <p:nvPicPr>
          <p:cNvPr id="16" name="فيديو تعليمي.m4a">
            <a:hlinkClick r:id="" action="ppaction://media"/>
            <a:extLst>
              <a:ext uri="{FF2B5EF4-FFF2-40B4-BE49-F238E27FC236}">
                <a16:creationId xmlns:a16="http://schemas.microsoft.com/office/drawing/2014/main" id="{7CDC81D9-E159-154C-A11A-A4459930AA1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88945" y="3191111"/>
            <a:ext cx="803237" cy="812800"/>
          </a:xfrm>
          <a:prstGeom prst="rect">
            <a:avLst/>
          </a:prstGeom>
        </p:spPr>
      </p:pic>
      <p:pic>
        <p:nvPicPr>
          <p:cNvPr id="17" name="التقييم الذاتي.m4a">
            <a:hlinkClick r:id="" action="ppaction://media"/>
            <a:extLst>
              <a:ext uri="{FF2B5EF4-FFF2-40B4-BE49-F238E27FC236}">
                <a16:creationId xmlns:a16="http://schemas.microsoft.com/office/drawing/2014/main" id="{64EEC9CB-4125-CB45-8163-D75AAE76B30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52298" y="4177861"/>
            <a:ext cx="1102212" cy="888652"/>
          </a:xfrm>
          <a:prstGeom prst="rect">
            <a:avLst/>
          </a:prstGeom>
        </p:spPr>
      </p:pic>
      <p:pic>
        <p:nvPicPr>
          <p:cNvPr id="2" name="الايقونات.m4a">
            <a:hlinkClick r:id="" action="ppaction://media"/>
            <a:extLst>
              <a:ext uri="{FF2B5EF4-FFF2-40B4-BE49-F238E27FC236}">
                <a16:creationId xmlns:a16="http://schemas.microsoft.com/office/drawing/2014/main" id="{04ED174B-3052-4243-A213-65F0D43B395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50361" y="5272717"/>
            <a:ext cx="1044000" cy="1044000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351166" y="1506017"/>
            <a:ext cx="5238506" cy="1658983"/>
            <a:chOff x="351166" y="1584395"/>
            <a:chExt cx="5344186" cy="1658983"/>
          </a:xfrm>
        </p:grpSpPr>
        <p:sp>
          <p:nvSpPr>
            <p:cNvPr id="22" name="Flowchart: Alternate Process 21"/>
            <p:cNvSpPr/>
            <p:nvPr/>
          </p:nvSpPr>
          <p:spPr>
            <a:xfrm>
              <a:off x="363335" y="1584395"/>
              <a:ext cx="5332017" cy="1658983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en-US" sz="160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51166" y="1681893"/>
              <a:ext cx="5279095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هدف الدرس: </a:t>
              </a:r>
            </a:p>
            <a:p>
              <a:pPr algn="ctr" rtl="1"/>
              <a:r>
                <a:rPr lang="ar-BH" sz="28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يؤدي</a:t>
              </a:r>
              <a:r>
                <a:rPr lang="ar-SA" sz="28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SA" sz="28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مهارة </a:t>
              </a:r>
              <a:r>
                <a:rPr lang="ar-BH" sz="28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العجلة الجانبية</a:t>
              </a:r>
            </a:p>
            <a:p>
              <a:pPr algn="ctr" rtl="1"/>
              <a:r>
                <a:rPr lang="ar-SA" sz="28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SA" sz="28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بطريقة صحيحة</a:t>
              </a:r>
              <a:endParaRPr lang="en-US" sz="7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35095" y="309910"/>
            <a:ext cx="3875202" cy="1020781"/>
            <a:chOff x="-258338" y="209915"/>
            <a:chExt cx="3445083" cy="1020781"/>
          </a:xfrm>
        </p:grpSpPr>
        <p:sp>
          <p:nvSpPr>
            <p:cNvPr id="25" name="Flowchart: Alternate Process 24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26" name="Oval 25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9-10-11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العجلة الجانبية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336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94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3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808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36771" y="1093680"/>
            <a:ext cx="8730310" cy="570925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cmpd="dbl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300" b="1" dirty="0">
                <a:solidFill>
                  <a:srgbClr val="FF0000"/>
                </a:solidFill>
                <a:cs typeface="+mj-cs"/>
              </a:rPr>
              <a:t>النقاط الفنية والخطوات التعليمية 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100" b="1" dirty="0">
                <a:solidFill>
                  <a:srgbClr val="FF0000"/>
                </a:solidFill>
                <a:cs typeface="+mj-cs"/>
              </a:rPr>
              <a:t>النقاط الفنية: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يمكن أداء الحركة من وضع الوقوف أو الاقتراب  . 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أداء الحركة في خط مستقيم، والجسم مفرود في مراحلها.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المرور على وضع الارتكاز العمودي فتحاً، والرأس في وضعه الطبيعي 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وضع اليدين على الأرض بالتتابع مع إتمام حركة الشقلبة الجانبية على اليدين للمرور بوضع الوقوف على اليدين فتحاً، والدفع باليد يكون قوي للوصول إلى وضع الوقوف فتحاً .</a:t>
            </a:r>
            <a:endParaRPr lang="ar-BH" sz="2000" dirty="0">
              <a:solidFill>
                <a:srgbClr val="FF0000"/>
              </a:solidFill>
              <a:cs typeface="+mj-cs"/>
            </a:endParaRP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100" b="1" dirty="0">
                <a:solidFill>
                  <a:srgbClr val="FF0000"/>
                </a:solidFill>
                <a:cs typeface="+mj-cs"/>
              </a:rPr>
              <a:t>الخطوات التعليمية 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يقف التلميذ على أحد جانبي المقعد السويدي (الكرسي) ، وضع اليدين على المقعد ثم يدفع الأرض بالرجلين ليرفع المقعدة، والرجلين لتخطي المقعد والهبوط بالجانب الآخر.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الوقوف على الرأس مع فتح الرجلين.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الوقوف على اليدين على الحائط مع فتح الرجلين.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تبادل مركز ثقل الجسم مرة باليد اليمنى ومرة باليد اليسرى.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الوقوف فتحاً، الذراعان جانباً ، مرجحة الجسم على أحد الجانبين لأداء حركة الوقوف على اليدين مع فتح الرجلين بالمساعدة.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أداء الحركة من الوقوف، الوضع أماماً على طرف مرتفع (مقعد سويدي – مرتبة) والهبوط على الأرض بالمساعدة.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أداء الحركة على الأرض بالمساعدة.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أداء الحركة على الأرض بدون مساعده</a:t>
            </a:r>
            <a:r>
              <a:rPr lang="ar-BH" sz="2000" dirty="0" smtClean="0">
                <a:solidFill>
                  <a:schemeClr val="tx1"/>
                </a:solidFill>
                <a:cs typeface="+mj-cs"/>
              </a:rPr>
              <a:t>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lum contrast="20000"/>
          </a:blip>
          <a:stretch>
            <a:fillRect/>
          </a:stretch>
        </p:blipFill>
        <p:spPr>
          <a:xfrm>
            <a:off x="393388" y="2547257"/>
            <a:ext cx="2581301" cy="223375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" name="النقاط">
            <a:hlinkClick r:id="" action="ppaction://media"/>
            <a:extLst>
              <a:ext uri="{FF2B5EF4-FFF2-40B4-BE49-F238E27FC236}">
                <a16:creationId xmlns:a16="http://schemas.microsoft.com/office/drawing/2014/main" id="{FB36697D-6031-6B4C-AB1E-250252DCFA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9421" y="5425521"/>
            <a:ext cx="1044000" cy="1044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30591" y="113965"/>
            <a:ext cx="3875202" cy="1020781"/>
            <a:chOff x="-258338" y="209915"/>
            <a:chExt cx="3445083" cy="1020781"/>
          </a:xfrm>
        </p:grpSpPr>
        <p:sp>
          <p:nvSpPr>
            <p:cNvPr id="12" name="Flowchart: Alternate Process 11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3" name="Oval 12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9-10-11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العجلة الجانبية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742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310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العجلة الجانبية.mp4" descr="العجلة الجانبية.mp4">
            <a:hlinkClick r:id="" action="ppaction://media"/>
            <a:extLst>
              <a:ext uri="{FF2B5EF4-FFF2-40B4-BE49-F238E27FC236}">
                <a16:creationId xmlns:a16="http://schemas.microsoft.com/office/drawing/2014/main" id="{B9CDF3CA-1A17-954D-B26D-1276090C703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04649" y="1352841"/>
            <a:ext cx="11319641" cy="5200939"/>
          </a:xfrm>
        </p:spPr>
      </p:pic>
      <p:grpSp>
        <p:nvGrpSpPr>
          <p:cNvPr id="10" name="Group 9"/>
          <p:cNvGrpSpPr/>
          <p:nvPr/>
        </p:nvGrpSpPr>
        <p:grpSpPr>
          <a:xfrm>
            <a:off x="95906" y="205406"/>
            <a:ext cx="3875202" cy="1020781"/>
            <a:chOff x="-258338" y="209915"/>
            <a:chExt cx="3445083" cy="1020781"/>
          </a:xfrm>
        </p:grpSpPr>
        <p:sp>
          <p:nvSpPr>
            <p:cNvPr id="11" name="Flowchart: Alternate Process 10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2" name="Oval 11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9-10-11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العجلة الجانبية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433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377086"/>
            <a:ext cx="1289563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 rtl="1"/>
            <a:r>
              <a:rPr lang="ar-BH" sz="4800" b="1" dirty="0">
                <a:ln w="0"/>
              </a:rPr>
              <a:t>التقييم </a:t>
            </a:r>
            <a:r>
              <a:rPr lang="ar-BH" sz="4800" b="1" dirty="0" smtClean="0">
                <a:ln w="0"/>
              </a:rPr>
              <a:t>الذاتي</a:t>
            </a:r>
          </a:p>
          <a:p>
            <a:pPr algn="ctr" rtl="1"/>
            <a:endParaRPr lang="en-US" sz="1200" b="1" dirty="0">
              <a:ln w="0"/>
              <a:solidFill>
                <a:srgbClr val="FF0000"/>
              </a:solidFill>
            </a:endParaRP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4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صل العمود (أ) بما يناسبه من العمود (ب) :</a:t>
            </a:r>
            <a:endParaRPr lang="en-US" sz="40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endParaRPr lang="ar-BH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077793"/>
              </p:ext>
            </p:extLst>
          </p:nvPr>
        </p:nvGraphicFramePr>
        <p:xfrm>
          <a:off x="6565320" y="2043228"/>
          <a:ext cx="4175986" cy="35952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75986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501516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/>
                        <a:t>عمود</a:t>
                      </a:r>
                      <a:r>
                        <a:rPr lang="ar-BH" sz="2400" b="1" baseline="0" dirty="0"/>
                        <a:t> ( أ )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just" rtl="1"/>
                      <a:r>
                        <a:rPr lang="ar-BH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العجلة الجانبية هي حركة ......</a:t>
                      </a:r>
                      <a:endParaRPr lang="en-US" sz="20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يبدأ أداء الحركة من وضع </a:t>
                      </a:r>
                      <a:r>
                        <a:rPr lang="ar-BH" sz="20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......</a:t>
                      </a:r>
                      <a:endParaRPr lang="en-US" sz="20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تؤدى</a:t>
                      </a:r>
                      <a:r>
                        <a:rPr lang="ar-BH" sz="2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مهارة العجلة الجانبية</a:t>
                      </a: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في خط ......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35583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indent="0" algn="just" rtl="1">
                        <a:buFont typeface="Arial" panose="020B0604020202020204" pitchFamily="34" charset="0"/>
                        <a:buNone/>
                      </a:pP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مهارة العجلة الجانبية من العاب  ......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0466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من النقاط الفنية للمهارة مرور</a:t>
                      </a:r>
                      <a:r>
                        <a:rPr lang="ar-BH" sz="2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الجسم</a:t>
                      </a: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على وضع الارتكاز العمودي .......</a:t>
                      </a:r>
                      <a:endParaRPr lang="en-US" sz="20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151884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256595"/>
              </p:ext>
            </p:extLst>
          </p:nvPr>
        </p:nvGraphicFramePr>
        <p:xfrm>
          <a:off x="1476868" y="2075196"/>
          <a:ext cx="4008812" cy="34923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8812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501516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/>
                        <a:t>عمود</a:t>
                      </a:r>
                      <a:r>
                        <a:rPr lang="ar-BH" sz="2400" b="1" baseline="0" dirty="0"/>
                        <a:t> ( ب )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الوقوف أو الاقتراب</a:t>
                      </a:r>
                      <a:endParaRPr lang="en-US" sz="20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0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دورانية</a:t>
                      </a:r>
                      <a:endParaRPr lang="en-US" sz="20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0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فتحاً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35583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0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مستقيم</a:t>
                      </a:r>
                      <a:endParaRPr lang="en-US" sz="20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0466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الجمباز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151884"/>
                  </a:ext>
                </a:extLst>
              </a:tr>
            </a:tbl>
          </a:graphicData>
        </a:graphic>
      </p:graphicFrame>
      <p:pic>
        <p:nvPicPr>
          <p:cNvPr id="7" name="صل العمود.m4a">
            <a:hlinkClick r:id="" action="ppaction://media"/>
            <a:extLst>
              <a:ext uri="{FF2B5EF4-FFF2-40B4-BE49-F238E27FC236}">
                <a16:creationId xmlns:a16="http://schemas.microsoft.com/office/drawing/2014/main" id="{FEA83290-4951-C44B-B560-A798D8518C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5680" y="5638484"/>
            <a:ext cx="1044000" cy="1044000"/>
          </a:xfrm>
          <a:prstGeom prst="rect">
            <a:avLst/>
          </a:prstGeom>
        </p:spPr>
      </p:pic>
      <p:pic>
        <p:nvPicPr>
          <p:cNvPr id="10" name="عمود أ">
            <a:hlinkClick r:id="" action="ppaction://media"/>
            <a:extLst>
              <a:ext uri="{FF2B5EF4-FFF2-40B4-BE49-F238E27FC236}">
                <a16:creationId xmlns:a16="http://schemas.microsoft.com/office/drawing/2014/main" id="{9CCFED91-6990-C447-8F04-40600199B3F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71936" y="2075196"/>
            <a:ext cx="396000" cy="396000"/>
          </a:xfrm>
          <a:prstGeom prst="rect">
            <a:avLst/>
          </a:prstGeom>
        </p:spPr>
      </p:pic>
      <p:pic>
        <p:nvPicPr>
          <p:cNvPr id="13" name="العمود ب">
            <a:hlinkClick r:id="" action="ppaction://media"/>
            <a:extLst>
              <a:ext uri="{FF2B5EF4-FFF2-40B4-BE49-F238E27FC236}">
                <a16:creationId xmlns:a16="http://schemas.microsoft.com/office/drawing/2014/main" id="{8832471C-B681-AA4E-99CF-43CB5C4365F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8737" y="2075196"/>
            <a:ext cx="396000" cy="39600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95906" y="179280"/>
            <a:ext cx="3875202" cy="1020781"/>
            <a:chOff x="-258338" y="209915"/>
            <a:chExt cx="3445083" cy="1020781"/>
          </a:xfrm>
        </p:grpSpPr>
        <p:sp>
          <p:nvSpPr>
            <p:cNvPr id="15" name="Flowchart: Alternate Process 14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6" name="Oval 15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9-10-11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العجلة الجانبية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252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123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32113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632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5906" y="194714"/>
            <a:ext cx="1289563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 rtl="1"/>
            <a:r>
              <a:rPr lang="ar-BH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الإجابة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504322"/>
              </p:ext>
            </p:extLst>
          </p:nvPr>
        </p:nvGraphicFramePr>
        <p:xfrm>
          <a:off x="6552980" y="1999375"/>
          <a:ext cx="5177466" cy="34923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77466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501516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cs typeface="+mj-cs"/>
                        </a:rPr>
                        <a:t>عمود</a:t>
                      </a:r>
                      <a:r>
                        <a:rPr lang="ar-BH" sz="2400" b="1" baseline="0" dirty="0">
                          <a:cs typeface="+mj-cs"/>
                        </a:rPr>
                        <a:t> (أ)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just" rtl="1"/>
                      <a:r>
                        <a:rPr lang="ar-BH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العجلة الجانبية هي حركة ......</a:t>
                      </a:r>
                      <a:endParaRPr lang="en-US" sz="2000" b="1" dirty="0">
                        <a:cs typeface="+mj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يبدأ أداء الحركة من وضع </a:t>
                      </a:r>
                      <a:r>
                        <a:rPr lang="ar-BH" sz="20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......</a:t>
                      </a:r>
                      <a:endParaRPr lang="en-US" sz="2000" b="1" dirty="0">
                        <a:cs typeface="+mj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تؤدى</a:t>
                      </a:r>
                      <a:r>
                        <a:rPr lang="ar-BH" sz="2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مهارة العجلة الجانبية</a:t>
                      </a: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في خط ......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4535583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indent="0" algn="just" rtl="1">
                        <a:buFont typeface="Arial" panose="020B0604020202020204" pitchFamily="34" charset="0"/>
                        <a:buNone/>
                      </a:pP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مهارة العجلة الجانبية من العاب  ......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800466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r" rtl="1"/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من النقاط الفنية للمهارة مرور</a:t>
                      </a:r>
                      <a:r>
                        <a:rPr lang="ar-BH" sz="2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الجسم</a:t>
                      </a: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على وضع الارتكاز العمودي </a:t>
                      </a:r>
                      <a:r>
                        <a:rPr lang="ar-BH" sz="20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.....</a:t>
                      </a:r>
                      <a:endParaRPr lang="en-US" sz="2000" b="1" dirty="0">
                        <a:cs typeface="+mj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84151884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0756497"/>
              </p:ext>
            </p:extLst>
          </p:nvPr>
        </p:nvGraphicFramePr>
        <p:xfrm>
          <a:off x="1320655" y="2013525"/>
          <a:ext cx="4008812" cy="34923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08812">
                  <a:extLst>
                    <a:ext uri="{9D8B030D-6E8A-4147-A177-3AD203B41FA5}">
                      <a16:colId xmlns:a16="http://schemas.microsoft.com/office/drawing/2014/main" val="1301627795"/>
                    </a:ext>
                  </a:extLst>
                </a:gridCol>
              </a:tblGrid>
              <a:tr h="501516">
                <a:tc>
                  <a:txBody>
                    <a:bodyPr/>
                    <a:lstStyle/>
                    <a:p>
                      <a:pPr algn="ctr"/>
                      <a:r>
                        <a:rPr lang="ar-BH" sz="2400" b="1" dirty="0">
                          <a:cs typeface="+mj-cs"/>
                        </a:rPr>
                        <a:t>عمود</a:t>
                      </a:r>
                      <a:r>
                        <a:rPr lang="ar-BH" sz="2400" b="1" baseline="0" dirty="0">
                          <a:cs typeface="+mj-cs"/>
                        </a:rPr>
                        <a:t> (ب)</a:t>
                      </a:r>
                      <a:endParaRPr lang="en-US" sz="24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803928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الوقوف</a:t>
                      </a:r>
                      <a:r>
                        <a:rPr lang="en-US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0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أو الاقتراب</a:t>
                      </a:r>
                      <a:endParaRPr lang="en-US" sz="20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763260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0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0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دورانية</a:t>
                      </a:r>
                      <a:endParaRPr lang="en-US" sz="20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89685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0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فتحاً</a:t>
                      </a:r>
                      <a:endParaRPr lang="en-US" sz="20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355838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algn="ctr" rtl="1"/>
                      <a:r>
                        <a:rPr lang="ar-BH" sz="2000" b="1" kern="1200" dirty="0">
                          <a:ln w="0"/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مستقيم</a:t>
                      </a:r>
                      <a:endParaRPr lang="en-US" sz="2000" b="1" dirty="0"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004665"/>
                  </a:ext>
                </a:extLst>
              </a:tr>
              <a:tr h="598175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0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الجمباز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151884"/>
                  </a:ext>
                </a:extLst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 flipH="1">
            <a:off x="5329467" y="2841812"/>
            <a:ext cx="1403028" cy="58270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 flipV="1">
            <a:off x="5329467" y="2841812"/>
            <a:ext cx="1403029" cy="58270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329467" y="3880691"/>
            <a:ext cx="1403028" cy="582706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5329467" y="4628217"/>
            <a:ext cx="1403028" cy="582706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 flipV="1">
            <a:off x="5329466" y="4026368"/>
            <a:ext cx="1403028" cy="1184556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3325061" y="1200594"/>
            <a:ext cx="66191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3600" b="1" dirty="0">
                <a:ln w="0"/>
                <a:solidFill>
                  <a:srgbClr val="FF0000"/>
                </a:solidFill>
                <a:cs typeface="+mj-cs"/>
              </a:rPr>
              <a:t>صل العمود (أ) بما يناسبه من العمود (ب) :</a:t>
            </a:r>
            <a:endParaRPr lang="en-US" sz="3600" b="1" dirty="0">
              <a:ln w="0"/>
              <a:solidFill>
                <a:srgbClr val="FF0000"/>
              </a:solidFill>
              <a:cs typeface="+mj-cs"/>
            </a:endParaRPr>
          </a:p>
        </p:txBody>
      </p:sp>
      <p:pic>
        <p:nvPicPr>
          <p:cNvPr id="15" name="الاجابة الصحيحة.m4a">
            <a:hlinkClick r:id="" action="ppaction://media"/>
            <a:extLst>
              <a:ext uri="{FF2B5EF4-FFF2-40B4-BE49-F238E27FC236}">
                <a16:creationId xmlns:a16="http://schemas.microsoft.com/office/drawing/2014/main" id="{4CCF735D-3121-B848-806D-8943EDD386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08980" y="5543450"/>
            <a:ext cx="1044000" cy="1044000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95906" y="179280"/>
            <a:ext cx="3875202" cy="1020781"/>
            <a:chOff x="-258338" y="209915"/>
            <a:chExt cx="3445083" cy="1020781"/>
          </a:xfrm>
        </p:grpSpPr>
        <p:sp>
          <p:nvSpPr>
            <p:cNvPr id="20" name="Flowchart: Alternate Process 19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24" name="Oval 23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9-10-11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العجلة الجانبية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9393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522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39201D4-BB3D-8443-9796-4766BFD100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CF3"/>
              </a:clrFrom>
              <a:clrTo>
                <a:srgbClr val="FFFC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303" y="1660635"/>
            <a:ext cx="6244193" cy="4062248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719156" y="1536457"/>
            <a:ext cx="10483652" cy="3235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بارك الله فيك 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يا بطل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لقد أنهيت الدرس بنجاح</a:t>
            </a:r>
            <a:endParaRPr lang="en-US" sz="4800" b="1" dirty="0"/>
          </a:p>
        </p:txBody>
      </p:sp>
      <p:pic>
        <p:nvPicPr>
          <p:cNvPr id="2" name="النهاية.m4a">
            <a:hlinkClick r:id="" action="ppaction://media"/>
            <a:extLst>
              <a:ext uri="{FF2B5EF4-FFF2-40B4-BE49-F238E27FC236}">
                <a16:creationId xmlns:a16="http://schemas.microsoft.com/office/drawing/2014/main" id="{FE50AFB8-D5B6-8943-9176-9700A33E40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99643" y="5391395"/>
            <a:ext cx="1044000" cy="10440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95906" y="179280"/>
            <a:ext cx="3875202" cy="1020781"/>
            <a:chOff x="-258338" y="209915"/>
            <a:chExt cx="3445083" cy="1020781"/>
          </a:xfrm>
        </p:grpSpPr>
        <p:sp>
          <p:nvSpPr>
            <p:cNvPr id="13" name="Flowchart: Alternate Process 12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4" name="Oval 13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9-10-11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الأولى</a:t>
              </a:r>
            </a:p>
            <a:p>
              <a:pPr algn="ctr" rtl="1"/>
              <a:r>
                <a:rPr lang="ar-BH" sz="20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العجلة الجانبية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174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1484</TotalTime>
  <Words>414</Words>
  <Application>Microsoft Office PowerPoint</Application>
  <PresentationFormat>Widescreen</PresentationFormat>
  <Paragraphs>91</Paragraphs>
  <Slides>7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Sakkal Majalla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om3isa alamer</cp:lastModifiedBy>
  <cp:revision>146</cp:revision>
  <dcterms:created xsi:type="dcterms:W3CDTF">2020-03-04T10:47:58Z</dcterms:created>
  <dcterms:modified xsi:type="dcterms:W3CDTF">2020-08-13T06:10:16Z</dcterms:modified>
</cp:coreProperties>
</file>