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 name="Shape 27"/>
        <p:cNvGrpSpPr/>
        <p:nvPr/>
      </p:nvGrpSpPr>
      <p:grpSpPr>
        <a:xfrm>
          <a:off x="0" y="0"/>
          <a:ext cx="0" cy="0"/>
          <a:chOff x="0" y="0"/>
          <a:chExt cx="0" cy="0"/>
        </a:xfrm>
      </p:grpSpPr>
      <p:sp>
        <p:nvSpPr>
          <p:cNvPr id="28" name="Shape 28"/>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29" name="Shape 2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30" name="Shape 3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40:  Corporations:  Mergers, Consolidations, Terminations</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6" name="Shape 146"/>
        <p:cNvGrpSpPr/>
        <p:nvPr/>
      </p:nvGrpSpPr>
      <p:grpSpPr>
        <a:xfrm>
          <a:off x="0" y="0"/>
          <a:ext cx="0" cy="0"/>
          <a:chOff x="0" y="0"/>
          <a:chExt cx="0" cy="0"/>
        </a:xfrm>
      </p:grpSpPr>
      <p:sp>
        <p:nvSpPr>
          <p:cNvPr id="147" name="Shape 14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8" name="Shape 14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9" name="Shape 14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Types of takeovers include tender offers, exchange offers, cash tender offers, and “beachhead” acquisitions.  A tender offer occurs when the aggressor (the acquiring corporation) offers target shareholders a price above the current market value of their stock.  An exchange offer occurs when an aggressor offers to exchange the target shareholders’ current stock for stock in the aggressor’s corporation.  A cash tender offer occurs when an aggressor offers the target shareholders cash for their stock.  Finally, a “beachhead” acquisition occurs when an aggressor gradually accumulates the target company’s shares.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56" name="Shape 15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“self-tender” offer is a response to a hostile takeover attempt in which the target corporation offers to buy its shareholders’ stock.  If the shareholders accept the offer, the target corporation maintains control of the business.</a:t>
            </a:r>
          </a:p>
        </p:txBody>
      </p:sp>
      <p:sp>
        <p:nvSpPr>
          <p:cNvPr id="157" name="Shape 15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64" name="Shape 16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65" name="Shape 16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leveraged buyout occurs when a group within a corporation, usually management, buys all outstanding corporate stock held by the public.  The group gains control over corporate operations by “going private” (in other words, by becoming a privately-held corporation.)</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0" name="Shape 170"/>
        <p:cNvGrpSpPr/>
        <p:nvPr/>
      </p:nvGrpSpPr>
      <p:grpSpPr>
        <a:xfrm>
          <a:off x="0" y="0"/>
          <a:ext cx="0" cy="0"/>
          <a:chOff x="0" y="0"/>
          <a:chExt cx="0" cy="0"/>
        </a:xfrm>
      </p:grpSpPr>
      <p:sp>
        <p:nvSpPr>
          <p:cNvPr id="171" name="Shape 17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72" name="Shape 1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73" name="Shape 17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 “legal death” of a corporation occurs in two phases:  First, dissolution represents the legal termination of the corporation; second, liquidation represents the process by which a trustee converts the corporation’s assets into cash, and distributes them among the corporation’s creditors and shareholders.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8" name="Shape 178"/>
        <p:cNvGrpSpPr/>
        <p:nvPr/>
      </p:nvGrpSpPr>
      <p:grpSpPr>
        <a:xfrm>
          <a:off x="0" y="0"/>
          <a:ext cx="0" cy="0"/>
          <a:chOff x="0" y="0"/>
          <a:chExt cx="0" cy="0"/>
        </a:xfrm>
      </p:grpSpPr>
      <p:sp>
        <p:nvSpPr>
          <p:cNvPr id="179" name="Shape 17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0" name="Shape 18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1" name="Shape 18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Voluntary dissolution occurs when corporate directors or shareholders initiate the dissolution process, while involuntary dissolution occurs when the state government forces the corporation to close.</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6" name="Shape 186"/>
        <p:cNvGrpSpPr/>
        <p:nvPr/>
      </p:nvGrpSpPr>
      <p:grpSpPr>
        <a:xfrm>
          <a:off x="0" y="0"/>
          <a:ext cx="0" cy="0"/>
          <a:chOff x="0" y="0"/>
          <a:chExt cx="0" cy="0"/>
        </a:xfrm>
      </p:grpSpPr>
      <p:sp>
        <p:nvSpPr>
          <p:cNvPr id="187" name="Shape 1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88" name="Shape 1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89" name="Shape 18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Reasons for involuntary, or state government-initiated, dissolution of the corporation include the corporation’s failure to pay taxes within sixty days of the due date, the corporation’s failure to submit its annual report to the secretary of state with sixty days of its due date, the corporation did not have a registered agent or office in the state for sixty days or more, the corporation failed to notify the secretary of state within sixty days that its registered agent or registered office had changed, and the corporation’s duration, as specified in its articles of incorporation, has expired.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4" name="Shape 194"/>
        <p:cNvGrpSpPr/>
        <p:nvPr/>
      </p:nvGrpSpPr>
      <p:grpSpPr>
        <a:xfrm>
          <a:off x="0" y="0"/>
          <a:ext cx="0" cy="0"/>
          <a:chOff x="0" y="0"/>
          <a:chExt cx="0" cy="0"/>
        </a:xfrm>
      </p:grpSpPr>
      <p:sp>
        <p:nvSpPr>
          <p:cNvPr id="195" name="Shape 19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96" name="Shape 19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97" name="Shape 19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Reasons for court-ordered involuntary dissolution of a corporation include situations when the corporation has obtained its articles of incorporation fraudulently, corporate directors have abused their power through “ultra vires” acts, and the corporation is insolvent.</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204" name="Shape 204"/>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There are four distinct stages spanning the life of a corporation.  During incorporation, the company becomes incorporated when its articles of incorporation are signed.  Next, the corporation conducts business, during which time the directors and officers oversee the business, while the shareholders insure that the company’s stock has value.  During dissolution, the corporation is legally terminated, either voluntarily or involuntarily.  Finally, during liquidation, the directors convert the corporation’s assets into cash and distribute them among the corporation’s creditors and shareholders.</a:t>
            </a:r>
          </a:p>
          <a:p>
            <a:pPr lvl="0">
              <a:spcBef>
                <a:spcPts val="0"/>
              </a:spcBef>
              <a:buNone/>
            </a:pPr>
            <a:r>
              <a:t/>
            </a:r>
            <a:endParaRPr b="0" i="0" sz="1800" u="none" cap="none" strike="noStrike"/>
          </a:p>
        </p:txBody>
      </p:sp>
      <p:sp>
        <p:nvSpPr>
          <p:cNvPr id="205" name="Shape 20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86" name="Shape 86"/>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Chapter 40 Case Hypothetical:  Minisoft Corporation and Pear, Inc. are the two largest computer companies in the United States.  Pending Department of Justice antitrust review, the two corporations plan to merge, renaming their company “Mini-Pear, Inc.”  As an integral part of the merger, existing shareholders of Minisoft Corporation and Pear, Inc. will be offered an even “stock swap.” Per the terms of the proposed trade, current shareholders of Minisoft Corporation and Pear, Inc. will exchange each share of their company’s stock for one (1) share of Mini-Pear, Inc. stock.  A few shareholders of both Minisoft Corporation and Pear, Inc. do not approve of the terms of the proposed merger, nor do they approve of the merger itself.  The vast majority of shareholders of companies approve of the merger.  What rights do these shareholders have, either in terms of blocking the merger, or in terms of estimating the fair value of their existing shares?</a:t>
            </a:r>
          </a:p>
        </p:txBody>
      </p:sp>
      <p:sp>
        <p:nvSpPr>
          <p:cNvPr id="87" name="Shape 8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1" name="Shape 91"/>
        <p:cNvGrpSpPr/>
        <p:nvPr/>
      </p:nvGrpSpPr>
      <p:grpSpPr>
        <a:xfrm>
          <a:off x="0" y="0"/>
          <a:ext cx="0" cy="0"/>
          <a:chOff x="0" y="0"/>
          <a:chExt cx="0" cy="0"/>
        </a:xfrm>
      </p:grpSpPr>
      <p:sp>
        <p:nvSpPr>
          <p:cNvPr id="92" name="Shape 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93" name="Shape 9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800" u="none" cap="none" strike="noStrike"/>
              <a:t>Chapter 40 Ethical Dilemma:  As you will learn in reading the chapter material, there are several circumstances that can “trigger” a state government’s right to involuntarily dissolve a corporation headquartered in its state, including:  1) the corporation fails to pay taxes within 60 days of the government-imposed deadline; 2) the corporation fails to submit its annual report to the secretary of state within 60 days of the report’s due date; 3) the corporation does not have a registered agent or office in the state for 60 days or more; 4) the corporation fails to notify the secretary of state within 60 days that its registered agent and/or registered office has changed; or 5) the corporation’s duration, as specified in its articles of incorporation, has expired.  Arguably, many of the described “triggering events” are technicalities, and “inquiring minds” might wonder why a state government would make such a drastic decision to revoke a corporate charter, especially when it would jeopardize the livelihood of corporate employees, as well as future corporate tax payments to the state.  The absence of those corporate tax dollars could jeopardize government social programs, which could negatively affect scores of citizens who need access to those programs.  In light of the potential negative impact on the community, how readily should a state government use its involuntary corporate dissolution right?</a:t>
            </a:r>
          </a:p>
        </p:txBody>
      </p:sp>
      <p:sp>
        <p:nvSpPr>
          <p:cNvPr id="94" name="Shape 94"/>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8" name="Shape 98"/>
        <p:cNvGrpSpPr/>
        <p:nvPr/>
      </p:nvGrpSpPr>
      <p:grpSpPr>
        <a:xfrm>
          <a:off x="0" y="0"/>
          <a:ext cx="0" cy="0"/>
          <a:chOff x="0" y="0"/>
          <a:chExt cx="0" cy="0"/>
        </a:xfrm>
      </p:grpSpPr>
      <p:sp>
        <p:nvSpPr>
          <p:cNvPr id="99" name="Shape 9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0" name="Shape 1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1" name="Shape 10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merger is a legal contract combining two or more corporations, such that only one of the corporations continues to exist.  In essence, by way of a merger, one corporation “absorbs” another corporation.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6" name="Shape 106"/>
        <p:cNvGrpSpPr/>
        <p:nvPr/>
      </p:nvGrpSpPr>
      <p:grpSpPr>
        <a:xfrm>
          <a:off x="0" y="0"/>
          <a:ext cx="0" cy="0"/>
          <a:chOff x="0" y="0"/>
          <a:chExt cx="0" cy="0"/>
        </a:xfrm>
      </p:grpSpPr>
      <p:sp>
        <p:nvSpPr>
          <p:cNvPr id="107" name="Shape 107"/>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08" name="Shape 1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09" name="Shape 109"/>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consolidation is a legal contract combining two or more corporations, resulting in an entirely new corporation.  In consolidation, neither of the original corporations continues to exist.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16" name="Shape 1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17" name="Shape 11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In order to validate a proposed corporate merger or consolidation, boards of directors of all involved corporations must first approve the plan, and shareholders must approve the plan through a vote at a shareholder meeting.  The corporations involved must then submit their plan to the secretary of state; the state must review the plan, and if it satisfies legal requirements, grant an approval certificate.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2" name="Shape 122"/>
        <p:cNvGrpSpPr/>
        <p:nvPr/>
      </p:nvGrpSpPr>
      <p:grpSpPr>
        <a:xfrm>
          <a:off x="0" y="0"/>
          <a:ext cx="0" cy="0"/>
          <a:chOff x="0" y="0"/>
          <a:chExt cx="0" cy="0"/>
        </a:xfrm>
      </p:grpSpPr>
      <p:sp>
        <p:nvSpPr>
          <p:cNvPr id="123" name="Shape 123"/>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24" name="Shape 12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25" name="Shape 125"/>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Terminology and rights involving mergers and consolidations include the short-form merger, also known as a parent-subsidiary merger, when a parent corporation merges with a subsidiary corporation.  A short-form merger does not require shareholder approval.  In terms of shareholder voting rights, shareholders vote only on exceptional matters regarding the corporation.  The shareholder appraisal right represents a shareholder’s right to have his or her shares appraised, and to receive monetary compensation for their value.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33" name="Shape 133"/>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corporation can extend its business operations by purchasing the assets of another company.  Corporate assets include all intangible items, such as corporate goodwill, the company name, and the company logo, and tangible items, such as buildings and property owned by the corporation.  Generally, a corporation that purchases the assets of another corporation does not acquire its liabilities.  An acquiring corporation can take control of another corporation by purchasing a substantial amount of its voting stock.</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spcBef>
                <a:spcPts val="0"/>
              </a:spcBef>
              <a:buSzPct val="25000"/>
              <a:buFont typeface="Arial"/>
              <a:buNone/>
            </a:pPr>
            <a:r>
              <a:rPr b="0" i="0" lang="en-US" sz="1200" u="none" cap="none" strike="noStrike">
                <a:latin typeface="Arial"/>
                <a:ea typeface="Arial"/>
                <a:cs typeface="Arial"/>
                <a:sym typeface="Arial"/>
              </a:rPr>
              <a:t>*</a:t>
            </a:r>
          </a:p>
        </p:txBody>
      </p:sp>
      <p:sp>
        <p:nvSpPr>
          <p:cNvPr id="140" name="Shape 14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a:noFill/>
          </a:ln>
        </p:spPr>
      </p:sp>
      <p:sp>
        <p:nvSpPr>
          <p:cNvPr id="141" name="Shape 141"/>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A “hostile” takeover is a takeover objected to by management of the target corporation.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4" name="Shape 24"/>
        <p:cNvGrpSpPr/>
        <p:nvPr/>
      </p:nvGrpSpPr>
      <p:grpSpPr>
        <a:xfrm>
          <a:off x="0" y="0"/>
          <a:ext cx="0" cy="0"/>
          <a:chOff x="0" y="0"/>
          <a:chExt cx="0" cy="0"/>
        </a:xfrm>
      </p:grpSpPr>
      <p:sp>
        <p:nvSpPr>
          <p:cNvPr id="25" name="Shape 25"/>
          <p:cNvSpPr txBox="1"/>
          <p:nvPr>
            <p:ph type="ctrTitle"/>
          </p:nvPr>
        </p:nvSpPr>
        <p:spPr>
          <a:xfrm>
            <a:off x="685800" y="1736725"/>
            <a:ext cx="7772400" cy="1920875"/>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6" name="Shape 26"/>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spcBef>
                <a:spcPts val="640"/>
              </a:spcBef>
              <a:spcAft>
                <a:spcPts val="0"/>
              </a:spcAft>
              <a:buClr>
                <a:schemeClr val="hlink"/>
              </a:buClr>
              <a:buFont typeface="Garamond"/>
              <a:buNone/>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8" name="Shape 78"/>
        <p:cNvGrpSpPr/>
        <p:nvPr/>
      </p:nvGrpSpPr>
      <p:grpSpPr>
        <a:xfrm>
          <a:off x="0" y="0"/>
          <a:ext cx="0" cy="0"/>
          <a:chOff x="0" y="0"/>
          <a:chExt cx="0" cy="0"/>
        </a:xfrm>
      </p:grpSpPr>
      <p:sp>
        <p:nvSpPr>
          <p:cNvPr id="79" name="Shape 79"/>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0" name="Shape 80"/>
          <p:cNvSpPr txBox="1"/>
          <p:nvPr>
            <p:ph idx="1" type="body"/>
          </p:nvPr>
        </p:nvSpPr>
        <p:spPr>
          <a:xfrm rot="5400000">
            <a:off x="2309018" y="-251619"/>
            <a:ext cx="4525961" cy="8229600"/>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732337" y="2171700"/>
            <a:ext cx="5851525" cy="20574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83" name="Shape 83"/>
          <p:cNvSpPr txBox="1"/>
          <p:nvPr>
            <p:ph idx="1" type="body"/>
          </p:nvPr>
        </p:nvSpPr>
        <p:spPr>
          <a:xfrm rot="5400000">
            <a:off x="541337" y="190500"/>
            <a:ext cx="5851525" cy="6019799"/>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3" name="Shape 53"/>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rtl="0" algn="l">
              <a:spcBef>
                <a:spcPts val="640"/>
              </a:spcBef>
              <a:spcAft>
                <a:spcPts val="0"/>
              </a:spcAft>
              <a:buClr>
                <a:schemeClr val="hlink"/>
              </a:buClr>
              <a:buFont typeface="Garamond"/>
              <a:buChar char="■"/>
              <a:defRPr/>
            </a:lvl1pPr>
            <a:lvl2pPr indent="-161290" lvl="1" marL="742950" rtl="0" algn="l">
              <a:spcBef>
                <a:spcPts val="560"/>
              </a:spcBef>
              <a:spcAft>
                <a:spcPts val="0"/>
              </a:spcAft>
              <a:buClr>
                <a:schemeClr val="accent2"/>
              </a:buClr>
              <a:buFont typeface="Garamond"/>
              <a:buChar char="■"/>
              <a:defRPr/>
            </a:lvl2pPr>
            <a:lvl3pPr indent="-121919" lvl="2" marL="1143000" rtl="0" algn="l">
              <a:spcBef>
                <a:spcPts val="480"/>
              </a:spcBef>
              <a:spcAft>
                <a:spcPts val="0"/>
              </a:spcAft>
              <a:buClr>
                <a:schemeClr val="lt2"/>
              </a:buClr>
              <a:buFont typeface="Garamond"/>
              <a:buChar char="■"/>
              <a:defRPr/>
            </a:lvl3pPr>
            <a:lvl4pPr indent="-139700" lvl="3" marL="1600200" rtl="0" algn="l">
              <a:spcBef>
                <a:spcPts val="400"/>
              </a:spcBef>
              <a:spcAft>
                <a:spcPts val="0"/>
              </a:spcAft>
              <a:buClr>
                <a:schemeClr val="accent2"/>
              </a:buClr>
              <a:buFont typeface="Garamond"/>
              <a:buChar char="■"/>
              <a:defRPr/>
            </a:lvl4pPr>
            <a:lvl5pPr indent="-139700" lvl="4" marL="2057400" rtl="0" algn="l">
              <a:spcBef>
                <a:spcPts val="400"/>
              </a:spcBef>
              <a:spcAft>
                <a:spcPts val="0"/>
              </a:spcAft>
              <a:buClr>
                <a:schemeClr val="hlink"/>
              </a:buClr>
              <a:buFont typeface="Garamond"/>
              <a:buChar char="■"/>
              <a:defRPr/>
            </a:lvl5pPr>
            <a:lvl6pPr indent="-139700" lvl="5" marL="2514600" rtl="0" algn="l">
              <a:spcBef>
                <a:spcPts val="400"/>
              </a:spcBef>
              <a:spcAft>
                <a:spcPts val="0"/>
              </a:spcAft>
              <a:buClr>
                <a:schemeClr val="hlink"/>
              </a:buClr>
              <a:buFont typeface="Garamond"/>
              <a:buChar char="■"/>
              <a:defRPr/>
            </a:lvl6pPr>
            <a:lvl7pPr indent="-139700" lvl="6" marL="2971800" rtl="0" algn="l">
              <a:spcBef>
                <a:spcPts val="400"/>
              </a:spcBef>
              <a:spcAft>
                <a:spcPts val="0"/>
              </a:spcAft>
              <a:buClr>
                <a:schemeClr val="hlink"/>
              </a:buClr>
              <a:buFont typeface="Garamond"/>
              <a:buChar char="■"/>
              <a:defRPr/>
            </a:lvl7pPr>
            <a:lvl8pPr indent="-139700" lvl="7" marL="3429000" rtl="0" algn="l">
              <a:spcBef>
                <a:spcPts val="400"/>
              </a:spcBef>
              <a:spcAft>
                <a:spcPts val="0"/>
              </a:spcAft>
              <a:buClr>
                <a:schemeClr val="hlink"/>
              </a:buClr>
              <a:buFont typeface="Garamond"/>
              <a:buChar char="■"/>
              <a:defRPr/>
            </a:lvl8pPr>
            <a:lvl9pPr indent="-139700" lvl="8" marL="3886200" rtl="0" algn="l">
              <a:spcBef>
                <a:spcPts val="400"/>
              </a:spcBef>
              <a:spcAft>
                <a:spcPts val="0"/>
              </a:spcAft>
              <a:buClr>
                <a:schemeClr val="hlink"/>
              </a:buClr>
              <a:buFont typeface="Garamond"/>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54" name="Shape 54"/>
        <p:cNvGrpSpPr/>
        <p:nvPr/>
      </p:nvGrpSpPr>
      <p:grpSpPr>
        <a:xfrm>
          <a:off x="0" y="0"/>
          <a:ext cx="0" cy="0"/>
          <a:chOff x="0" y="0"/>
          <a:chExt cx="0" cy="0"/>
        </a:xfrm>
      </p:grpSpPr>
      <p:sp>
        <p:nvSpPr>
          <p:cNvPr id="55" name="Shape 55"/>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6" name="Shape 56"/>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
        <p:nvSpPr>
          <p:cNvPr id="59" name="Shape 59"/>
          <p:cNvSpPr txBox="1"/>
          <p:nvPr>
            <p:ph idx="1" type="body"/>
          </p:nvPr>
        </p:nvSpPr>
        <p:spPr>
          <a:xfrm>
            <a:off x="457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0" name="Shape 60"/>
          <p:cNvSpPr txBox="1"/>
          <p:nvPr>
            <p:ph idx="2" type="body"/>
          </p:nvPr>
        </p:nvSpPr>
        <p:spPr>
          <a:xfrm>
            <a:off x="4648200" y="1600200"/>
            <a:ext cx="4038599" cy="4525963"/>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61" name="Shape 61"/>
        <p:cNvGrpSpPr/>
        <p:nvPr/>
      </p:nvGrpSpPr>
      <p:grpSpPr>
        <a:xfrm>
          <a:off x="0" y="0"/>
          <a:ext cx="0" cy="0"/>
          <a:chOff x="0" y="0"/>
          <a:chExt cx="0" cy="0"/>
        </a:xfrm>
      </p:grpSpPr>
      <p:sp>
        <p:nvSpPr>
          <p:cNvPr id="62" name="Shape 62"/>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4" name="Shape 6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5" name="Shape 6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
        <p:nvSpPr>
          <p:cNvPr id="66" name="Shape 6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67" name="Shape 67"/>
        <p:cNvGrpSpPr/>
        <p:nvPr/>
      </p:nvGrpSpPr>
      <p:grpSpPr>
        <a:xfrm>
          <a:off x="0" y="0"/>
          <a:ext cx="0" cy="0"/>
          <a:chOff x="0" y="0"/>
          <a:chExt cx="0" cy="0"/>
        </a:xfrm>
      </p:grpSpPr>
      <p:sp>
        <p:nvSpPr>
          <p:cNvPr id="68" name="Shape 68"/>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rtl="0" algn="ctr">
              <a:spcBef>
                <a:spcPts val="0"/>
              </a:spcBef>
              <a:spcAft>
                <a:spcPts val="0"/>
              </a:spcAft>
              <a:defRPr/>
            </a:lvl1pPr>
            <a:lvl2pPr lvl="1" rtl="0" algn="ctr">
              <a:spcBef>
                <a:spcPts val="0"/>
              </a:spcBef>
              <a:spcAft>
                <a:spcPts val="0"/>
              </a:spcAft>
              <a:defRPr/>
            </a:lvl2pPr>
            <a:lvl3pPr lvl="2" rtl="0" algn="ctr">
              <a:spcBef>
                <a:spcPts val="0"/>
              </a:spcBef>
              <a:spcAft>
                <a:spcPts val="0"/>
              </a:spcAft>
              <a:defRPr/>
            </a:lvl3pPr>
            <a:lvl4pPr lvl="3" rtl="0" algn="ctr">
              <a:spcBef>
                <a:spcPts val="0"/>
              </a:spcBef>
              <a:spcAft>
                <a:spcPts val="0"/>
              </a:spcAft>
              <a:defRPr/>
            </a:lvl4pPr>
            <a:lvl5pPr lvl="4" rtl="0" algn="ctr">
              <a:spcBef>
                <a:spcPts val="0"/>
              </a:spcBef>
              <a:spcAft>
                <a:spcPts val="0"/>
              </a:spcAft>
              <a:defRPr/>
            </a:lvl5pPr>
            <a:lvl6pPr lvl="5" marL="457200" rtl="0" algn="ctr">
              <a:spcBef>
                <a:spcPts val="0"/>
              </a:spcBef>
              <a:spcAft>
                <a:spcPts val="0"/>
              </a:spcAft>
              <a:defRPr/>
            </a:lvl6pPr>
            <a:lvl7pPr lvl="6" marL="914400" rtl="0" algn="ctr">
              <a:spcBef>
                <a:spcPts val="0"/>
              </a:spcBef>
              <a:spcAft>
                <a:spcPts val="0"/>
              </a:spcAft>
              <a:defRPr/>
            </a:lvl7pPr>
            <a:lvl8pPr lvl="7" marL="1371600" rtl="0" algn="ctr">
              <a:spcBef>
                <a:spcPts val="0"/>
              </a:spcBef>
              <a:spcAft>
                <a:spcPts val="0"/>
              </a:spcAft>
              <a:defRPr/>
            </a:lvl8pPr>
            <a:lvl9pPr lvl="8" marL="1828800" rtl="0" algn="ctr">
              <a:spcBef>
                <a:spcPts val="0"/>
              </a:spcBef>
              <a:spcAft>
                <a:spcPts val="0"/>
              </a:spcAft>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69" name="Shape 69"/>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70" name="Shape 70"/>
        <p:cNvGrpSpPr/>
        <p:nvPr/>
      </p:nvGrpSpPr>
      <p:grpSpPr>
        <a:xfrm>
          <a:off x="0" y="0"/>
          <a:ext cx="0" cy="0"/>
          <a:chOff x="0" y="0"/>
          <a:chExt cx="0" cy="0"/>
        </a:xfrm>
      </p:grpSpPr>
      <p:sp>
        <p:nvSpPr>
          <p:cNvPr id="71" name="Shape 71"/>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2" name="Shape 72"/>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3" name="Shape 73"/>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74" name="Shape 74"/>
        <p:cNvGrpSpPr/>
        <p:nvPr/>
      </p:nvGrpSpPr>
      <p:grpSpPr>
        <a:xfrm>
          <a:off x="0" y="0"/>
          <a:ext cx="0" cy="0"/>
          <a:chOff x="0" y="0"/>
          <a:chExt cx="0" cy="0"/>
        </a:xfrm>
      </p:grpSpPr>
      <p:sp>
        <p:nvSpPr>
          <p:cNvPr id="75" name="Shape 75"/>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6" name="Shape 76"/>
          <p:cNvSpPr/>
          <p:nvPr>
            <p:ph idx="2" type="pic"/>
          </p:nvPr>
        </p:nvSpPr>
        <p:spPr>
          <a:xfrm>
            <a:off x="1792288" y="612775"/>
            <a:ext cx="5486399" cy="4114800"/>
          </a:xfrm>
          <a:prstGeom prst="rect">
            <a:avLst/>
          </a:prstGeom>
          <a:noFill/>
          <a:ln>
            <a:noFill/>
          </a:ln>
        </p:spPr>
      </p:sp>
      <p:sp>
        <p:nvSpPr>
          <p:cNvPr id="77" name="Shape 77"/>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Garamond"/>
              <a:buNone/>
              <a:defRPr/>
            </a:lvl1pPr>
            <a:lvl2pPr indent="0" lvl="1" marL="457200" rtl="0">
              <a:spcBef>
                <a:spcPts val="0"/>
              </a:spcBef>
              <a:buFont typeface="Garamond"/>
              <a:buNone/>
              <a:defRPr/>
            </a:lvl2pPr>
            <a:lvl3pPr indent="0" lvl="2" marL="914400" rtl="0">
              <a:spcBef>
                <a:spcPts val="0"/>
              </a:spcBef>
              <a:buFont typeface="Garamond"/>
              <a:buNone/>
              <a:defRPr/>
            </a:lvl3pPr>
            <a:lvl4pPr indent="0" lvl="3" marL="1371600" rtl="0">
              <a:spcBef>
                <a:spcPts val="0"/>
              </a:spcBef>
              <a:buFont typeface="Garamond"/>
              <a:buNone/>
              <a:defRPr/>
            </a:lvl4pPr>
            <a:lvl5pPr indent="0" lvl="4" marL="1828800" rtl="0">
              <a:spcBef>
                <a:spcPts val="0"/>
              </a:spcBef>
              <a:buFont typeface="Garamond"/>
              <a:buNone/>
              <a:defRPr/>
            </a:lvl5pPr>
            <a:lvl6pPr indent="0" lvl="5" marL="2286000" rtl="0">
              <a:spcBef>
                <a:spcPts val="0"/>
              </a:spcBef>
              <a:buFont typeface="Garamond"/>
              <a:buNone/>
              <a:defRPr/>
            </a:lvl6pPr>
            <a:lvl7pPr indent="0" lvl="6" marL="2743200" rtl="0">
              <a:spcBef>
                <a:spcPts val="0"/>
              </a:spcBef>
              <a:buFont typeface="Garamond"/>
              <a:buNone/>
              <a:defRPr/>
            </a:lvl7pPr>
            <a:lvl8pPr indent="0" lvl="7" marL="3200400" rtl="0">
              <a:spcBef>
                <a:spcPts val="0"/>
              </a:spcBef>
              <a:buFont typeface="Garamond"/>
              <a:buNone/>
              <a:defRPr/>
            </a:lvl8pPr>
            <a:lvl9pPr indent="0" lvl="8" marL="3657600" rtl="0">
              <a:spcBef>
                <a:spcPts val="0"/>
              </a:spcBef>
              <a:buFont typeface="Garamond"/>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 name="Shape 9"/>
        <p:cNvGrpSpPr/>
        <p:nvPr/>
      </p:nvGrpSpPr>
      <p:grpSpPr>
        <a:xfrm>
          <a:off x="0" y="0"/>
          <a:ext cx="0" cy="0"/>
          <a:chOff x="0" y="0"/>
          <a:chExt cx="0" cy="0"/>
        </a:xfrm>
      </p:grpSpPr>
      <p:grpSp>
        <p:nvGrpSpPr>
          <p:cNvPr id="10" name="Shape 10"/>
          <p:cNvGrpSpPr/>
          <p:nvPr/>
        </p:nvGrpSpPr>
        <p:grpSpPr>
          <a:xfrm>
            <a:off x="0" y="0"/>
            <a:ext cx="9140824" cy="6850062"/>
            <a:chOff x="0" y="0"/>
            <a:chExt cx="9140824" cy="6850062"/>
          </a:xfrm>
        </p:grpSpPr>
        <p:grpSp>
          <p:nvGrpSpPr>
            <p:cNvPr id="11" name="Shape 11"/>
            <p:cNvGrpSpPr/>
            <p:nvPr/>
          </p:nvGrpSpPr>
          <p:grpSpPr>
            <a:xfrm>
              <a:off x="2743200" y="3540125"/>
              <a:ext cx="6392861" cy="3309937"/>
              <a:chOff x="2743200" y="3540125"/>
              <a:chExt cx="6392861" cy="3309937"/>
            </a:xfrm>
          </p:grpSpPr>
          <p:sp>
            <p:nvSpPr>
              <p:cNvPr id="12" name="Shape 12"/>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3" name="Shape 13"/>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4" name="Shape 14"/>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5" name="Shape 15"/>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6" name="Shape 16"/>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7" name="Shape 17"/>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18" name="Shape 18"/>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19" name="Shape 19"/>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20" name="Shape 2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
        <p:nvSpPr>
          <p:cNvPr id="21" name="Shape 21"/>
          <p:cNvSpPr txBox="1"/>
          <p:nvPr>
            <p:ph idx="10" type="dt"/>
          </p:nvPr>
        </p:nvSpPr>
        <p:spPr>
          <a:xfrm>
            <a:off x="457200" y="6248400"/>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2" name="Shape 22"/>
          <p:cNvSpPr txBox="1"/>
          <p:nvPr>
            <p:ph idx="11" type="ftr"/>
          </p:nvPr>
        </p:nvSpPr>
        <p:spPr>
          <a:xfrm>
            <a:off x="3124200" y="6251575"/>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3" name="Shape 23"/>
          <p:cNvSpPr txBox="1"/>
          <p:nvPr>
            <p:ph idx="12" type="sldNum"/>
          </p:nvPr>
        </p:nvSpPr>
        <p:spPr>
          <a:xfrm>
            <a:off x="6553200" y="625475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6" name="Shape 36"/>
        <p:cNvGrpSpPr/>
        <p:nvPr/>
      </p:nvGrpSpPr>
      <p:grpSpPr>
        <a:xfrm>
          <a:off x="0" y="0"/>
          <a:ext cx="0" cy="0"/>
          <a:chOff x="0" y="0"/>
          <a:chExt cx="0" cy="0"/>
        </a:xfrm>
      </p:grpSpPr>
      <p:sp>
        <p:nvSpPr>
          <p:cNvPr id="37" name="Shape 37"/>
          <p:cNvSpPr txBox="1"/>
          <p:nvPr>
            <p:ph idx="10" type="dt"/>
          </p:nvPr>
        </p:nvSpPr>
        <p:spPr>
          <a:xfrm>
            <a:off x="457200" y="6251575"/>
            <a:ext cx="2133599"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38" name="Shape 38"/>
          <p:cNvSpPr txBox="1"/>
          <p:nvPr>
            <p:ph idx="12" type="sldNum"/>
          </p:nvPr>
        </p:nvSpPr>
        <p:spPr>
          <a:xfrm>
            <a:off x="6553200" y="6248400"/>
            <a:ext cx="2133599" cy="476249"/>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457200" marR="0" rtl="0" algn="l">
              <a:spcBef>
                <a:spcPts val="0"/>
              </a:spcBef>
            </a:pPr>
            <a:r>
              <a:t/>
            </a:r>
            <a:endParaRPr/>
          </a:p>
          <a:p>
            <a:pPr indent="0" lvl="2" marL="914400" marR="0" rtl="0" algn="l">
              <a:spcBef>
                <a:spcPts val="0"/>
              </a:spcBef>
            </a:pPr>
            <a:r>
              <a:t/>
            </a:r>
            <a:endParaRPr/>
          </a:p>
          <a:p>
            <a:pPr indent="0" lvl="3" marL="1371600" marR="0" rtl="0" algn="l">
              <a:spcBef>
                <a:spcPts val="0"/>
              </a:spcBef>
            </a:pPr>
            <a:r>
              <a:t/>
            </a:r>
            <a:endParaRPr/>
          </a:p>
          <a:p>
            <a:pPr indent="0" lvl="4" marL="1828800" marR="0" rtl="0" algn="l">
              <a:spcBef>
                <a:spcPts val="0"/>
              </a:spcBef>
            </a:pPr>
            <a:r>
              <a:t/>
            </a:r>
            <a:endParaRPr/>
          </a:p>
          <a:p>
            <a:pPr indent="0" lvl="5" marL="2286000" marR="0" rtl="0" algn="l">
              <a:spcBef>
                <a:spcPts val="0"/>
              </a:spcBef>
            </a:pPr>
            <a:r>
              <a:t/>
            </a:r>
            <a:endParaRPr/>
          </a:p>
          <a:p>
            <a:pPr indent="0" lvl="6" marL="2743200" marR="0" rtl="0" algn="l">
              <a:spcBef>
                <a:spcPts val="0"/>
              </a:spcBef>
            </a:pPr>
            <a:r>
              <a:t/>
            </a:r>
            <a:endParaRPr/>
          </a:p>
          <a:p>
            <a:pPr indent="0" lvl="7" marL="3200400" marR="0" rtl="0" algn="l">
              <a:spcBef>
                <a:spcPts val="0"/>
              </a:spcBef>
            </a:pPr>
            <a:r>
              <a:t/>
            </a:r>
            <a:endParaRPr/>
          </a:p>
          <a:p>
            <a:pPr indent="0" lvl="8" marL="3657600" marR="0" rtl="0" algn="l">
              <a:spcBef>
                <a:spcPts val="0"/>
              </a:spcBef>
            </a:pPr>
            <a:r>
              <a:t/>
            </a:r>
            <a:endParaRPr/>
          </a:p>
        </p:txBody>
      </p:sp>
      <p:grpSp>
        <p:nvGrpSpPr>
          <p:cNvPr id="39" name="Shape 39"/>
          <p:cNvGrpSpPr/>
          <p:nvPr/>
        </p:nvGrpSpPr>
        <p:grpSpPr>
          <a:xfrm>
            <a:off x="0" y="0"/>
            <a:ext cx="9140824" cy="6850062"/>
            <a:chOff x="0" y="0"/>
            <a:chExt cx="9140824" cy="6850062"/>
          </a:xfrm>
        </p:grpSpPr>
        <p:grpSp>
          <p:nvGrpSpPr>
            <p:cNvPr id="40" name="Shape 40"/>
            <p:cNvGrpSpPr/>
            <p:nvPr/>
          </p:nvGrpSpPr>
          <p:grpSpPr>
            <a:xfrm>
              <a:off x="2743200" y="3540125"/>
              <a:ext cx="6392861" cy="3309937"/>
              <a:chOff x="2743200" y="3540125"/>
              <a:chExt cx="6392861" cy="3309937"/>
            </a:xfrm>
          </p:grpSpPr>
          <p:sp>
            <p:nvSpPr>
              <p:cNvPr id="41" name="Shape 41"/>
              <p:cNvSpPr/>
              <p:nvPr/>
            </p:nvSpPr>
            <p:spPr>
              <a:xfrm>
                <a:off x="2743200" y="4197350"/>
                <a:ext cx="4575175" cy="2652712"/>
              </a:xfrm>
              <a:custGeom>
                <a:pathLst>
                  <a:path extrusionOk="0" h="1671" w="2882">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a:gsLst>
                  <a:gs pos="0">
                    <a:schemeClr val="dk2"/>
                  </a:gs>
                  <a:gs pos="100000">
                    <a:srgbClr val="482319"/>
                  </a:gs>
                </a:gsLst>
                <a:lin ang="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2" name="Shape 42"/>
              <p:cNvSpPr/>
              <p:nvPr/>
            </p:nvSpPr>
            <p:spPr>
              <a:xfrm>
                <a:off x="6619875" y="4240212"/>
                <a:ext cx="1998662" cy="1287462"/>
              </a:xfrm>
              <a:custGeom>
                <a:pathLst>
                  <a:path extrusionOk="0" h="811" w="1259">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a:gsLst>
                  <a:gs pos="0">
                    <a:schemeClr val="dk2"/>
                  </a:gs>
                  <a:gs pos="100000">
                    <a:srgbClr val="482319"/>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3" name="Shape 43"/>
              <p:cNvSpPr/>
              <p:nvPr/>
            </p:nvSpPr>
            <p:spPr>
              <a:xfrm>
                <a:off x="4603750" y="5311775"/>
                <a:ext cx="4522786" cy="1538287"/>
              </a:xfrm>
              <a:custGeom>
                <a:pathLst>
                  <a:path extrusionOk="0" h="969" w="284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a:gsLst>
                  <a:gs pos="0">
                    <a:srgbClr val="412017"/>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4" name="Shape 44"/>
              <p:cNvSpPr/>
              <p:nvPr/>
            </p:nvSpPr>
            <p:spPr>
              <a:xfrm>
                <a:off x="4362450" y="3540125"/>
                <a:ext cx="4773611" cy="3309936"/>
              </a:xfrm>
              <a:custGeom>
                <a:pathLst>
                  <a:path extrusionOk="0" h="2085" w="3007">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dk2"/>
              </a:soli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5" name="Shape 45"/>
              <p:cNvSpPr/>
              <p:nvPr/>
            </p:nvSpPr>
            <p:spPr>
              <a:xfrm>
                <a:off x="7145336" y="3678237"/>
                <a:ext cx="1981200" cy="855661"/>
              </a:xfrm>
              <a:custGeom>
                <a:pathLst>
                  <a:path extrusionOk="0" h="539" w="1248">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a:gsLst>
                  <a:gs pos="0">
                    <a:srgbClr val="452219"/>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6" name="Shape 46"/>
            <p:cNvSpPr/>
            <p:nvPr/>
          </p:nvSpPr>
          <p:spPr>
            <a:xfrm>
              <a:off x="5273675" y="2128836"/>
              <a:ext cx="2897186" cy="2439986"/>
            </a:xfrm>
            <a:custGeom>
              <a:pathLst>
                <a:path extrusionOk="0" h="1469" w="2296">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a:gsLst>
                <a:gs pos="0">
                  <a:srgbClr val="432118"/>
                </a:gs>
                <a:gs pos="100000">
                  <a:schemeClr val="dk2"/>
                </a:gs>
              </a:gsLst>
              <a:lin ang="27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sp>
          <p:nvSpPr>
            <p:cNvPr id="47" name="Shape 47"/>
            <p:cNvSpPr/>
            <p:nvPr/>
          </p:nvSpPr>
          <p:spPr>
            <a:xfrm>
              <a:off x="0" y="0"/>
              <a:ext cx="9140824" cy="2819400"/>
            </a:xfrm>
            <a:custGeom>
              <a:pathLst>
                <a:path extrusionOk="0" h="1906" w="5740">
                  <a:moveTo>
                    <a:pt x="0" y="0"/>
                  </a:moveTo>
                  <a:lnTo>
                    <a:pt x="0" y="1906"/>
                  </a:lnTo>
                  <a:lnTo>
                    <a:pt x="5740" y="1906"/>
                  </a:lnTo>
                  <a:lnTo>
                    <a:pt x="5740" y="0"/>
                  </a:lnTo>
                  <a:lnTo>
                    <a:pt x="0" y="0"/>
                  </a:lnTo>
                  <a:lnTo>
                    <a:pt x="0" y="0"/>
                  </a:lnTo>
                  <a:close/>
                </a:path>
              </a:pathLst>
            </a:custGeom>
            <a:gradFill>
              <a:gsLst>
                <a:gs pos="0">
                  <a:schemeClr val="dk1"/>
                </a:gs>
                <a:gs pos="100000">
                  <a:schemeClr val="dk2"/>
                </a:gs>
              </a:gsLst>
              <a:lin ang="5400000" scaled="0"/>
            </a:grad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1800" u="none" cap="none" strike="noStrike">
                <a:solidFill>
                  <a:schemeClr val="lt1"/>
                </a:solidFill>
                <a:latin typeface="Garamond"/>
                <a:ea typeface="Garamond"/>
                <a:cs typeface="Garamond"/>
                <a:sym typeface="Garamond"/>
              </a:endParaRPr>
            </a:p>
          </p:txBody>
        </p:sp>
      </p:grpSp>
      <p:sp>
        <p:nvSpPr>
          <p:cNvPr id="48" name="Shape 4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spcBef>
                <a:spcPts val="0"/>
              </a:spcBef>
              <a:spcAft>
                <a:spcPts val="0"/>
              </a:spcAft>
              <a:defRPr/>
            </a:lvl1pPr>
            <a:lvl2pPr indent="0" lvl="1" marL="0" marR="0" rtl="0" algn="ctr">
              <a:spcBef>
                <a:spcPts val="0"/>
              </a:spcBef>
              <a:spcAft>
                <a:spcPts val="0"/>
              </a:spcAft>
              <a:defRPr/>
            </a:lvl2pPr>
            <a:lvl3pPr indent="0" lvl="2" marL="0" marR="0" rtl="0" algn="ctr">
              <a:spcBef>
                <a:spcPts val="0"/>
              </a:spcBef>
              <a:spcAft>
                <a:spcPts val="0"/>
              </a:spcAft>
              <a:defRPr/>
            </a:lvl3pPr>
            <a:lvl4pPr indent="0" lvl="3" marL="0" marR="0" rtl="0" algn="ctr">
              <a:spcBef>
                <a:spcPts val="0"/>
              </a:spcBef>
              <a:spcAft>
                <a:spcPts val="0"/>
              </a:spcAft>
              <a:defRPr/>
            </a:lvl4pPr>
            <a:lvl5pPr indent="0" lvl="4" marL="0" marR="0" rtl="0" algn="ctr">
              <a:spcBef>
                <a:spcPts val="0"/>
              </a:spcBef>
              <a:spcAft>
                <a:spcPts val="0"/>
              </a:spcAft>
              <a:defRPr/>
            </a:lvl5pPr>
            <a:lvl6pPr indent="0" lvl="5" marL="457200" marR="0" rtl="0" algn="ctr">
              <a:spcBef>
                <a:spcPts val="0"/>
              </a:spcBef>
              <a:spcAft>
                <a:spcPts val="0"/>
              </a:spcAft>
              <a:defRPr/>
            </a:lvl6pPr>
            <a:lvl7pPr indent="0" lvl="6" marL="914400" marR="0" rtl="0" algn="ctr">
              <a:spcBef>
                <a:spcPts val="0"/>
              </a:spcBef>
              <a:spcAft>
                <a:spcPts val="0"/>
              </a:spcAft>
              <a:defRPr/>
            </a:lvl7pPr>
            <a:lvl8pPr indent="0" lvl="7" marL="1371600" marR="0" rtl="0" algn="ctr">
              <a:spcBef>
                <a:spcPts val="0"/>
              </a:spcBef>
              <a:spcAft>
                <a:spcPts val="0"/>
              </a:spcAft>
              <a:defRPr/>
            </a:lvl8pPr>
            <a:lvl9pPr indent="0" lvl="8" marL="1828800" marR="0" rtl="0" algn="ctr">
              <a:spcBef>
                <a:spcPts val="0"/>
              </a:spcBef>
              <a:spcAft>
                <a:spcPts val="0"/>
              </a:spcAft>
              <a:defRPr/>
            </a:lvl9pPr>
          </a:lstStyle>
          <a:p/>
        </p:txBody>
      </p:sp>
      <p:sp>
        <p:nvSpPr>
          <p:cNvPr id="49" name="Shape 49"/>
          <p:cNvSpPr txBox="1"/>
          <p:nvPr>
            <p:ph idx="11" type="ftr"/>
          </p:nvPr>
        </p:nvSpPr>
        <p:spPr>
          <a:xfrm>
            <a:off x="3124200" y="6248400"/>
            <a:ext cx="2895600" cy="476249"/>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50" name="Shape 50"/>
          <p:cNvSpPr txBox="1"/>
          <p:nvPr>
            <p:ph idx="1" type="body"/>
          </p:nvPr>
        </p:nvSpPr>
        <p:spPr>
          <a:xfrm>
            <a:off x="457200" y="1600200"/>
            <a:ext cx="8229600" cy="4525961"/>
          </a:xfrm>
          <a:prstGeom prst="rect">
            <a:avLst/>
          </a:prstGeom>
          <a:noFill/>
          <a:ln>
            <a:noFill/>
          </a:ln>
        </p:spPr>
        <p:txBody>
          <a:bodyPr anchorCtr="0" anchor="t" bIns="91425" lIns="91425" rIns="91425" tIns="91425"/>
          <a:lstStyle>
            <a:lvl1pPr indent="-200660" lvl="0" marL="342900" marR="0" rtl="0" algn="l">
              <a:spcBef>
                <a:spcPts val="640"/>
              </a:spcBef>
              <a:spcAft>
                <a:spcPts val="0"/>
              </a:spcAft>
              <a:buClr>
                <a:schemeClr val="hlink"/>
              </a:buClr>
              <a:buFont typeface="Garamond"/>
              <a:buChar char="■"/>
              <a:defRPr/>
            </a:lvl1pPr>
            <a:lvl2pPr indent="-161290" lvl="1" marL="742950" marR="0" rtl="0" algn="l">
              <a:spcBef>
                <a:spcPts val="560"/>
              </a:spcBef>
              <a:spcAft>
                <a:spcPts val="0"/>
              </a:spcAft>
              <a:buClr>
                <a:schemeClr val="accent2"/>
              </a:buClr>
              <a:buFont typeface="Garamond"/>
              <a:buChar char="■"/>
              <a:defRPr/>
            </a:lvl2pPr>
            <a:lvl3pPr indent="-121919" lvl="2" marL="1143000" marR="0" rtl="0" algn="l">
              <a:spcBef>
                <a:spcPts val="480"/>
              </a:spcBef>
              <a:spcAft>
                <a:spcPts val="0"/>
              </a:spcAft>
              <a:buClr>
                <a:schemeClr val="lt2"/>
              </a:buClr>
              <a:buFont typeface="Garamond"/>
              <a:buChar char="■"/>
              <a:defRPr/>
            </a:lvl3pPr>
            <a:lvl4pPr indent="-139700" lvl="3" marL="1600200" marR="0" rtl="0" algn="l">
              <a:spcBef>
                <a:spcPts val="400"/>
              </a:spcBef>
              <a:spcAft>
                <a:spcPts val="0"/>
              </a:spcAft>
              <a:buClr>
                <a:schemeClr val="accent2"/>
              </a:buClr>
              <a:buFont typeface="Garamond"/>
              <a:buChar char="■"/>
              <a:defRPr/>
            </a:lvl4pPr>
            <a:lvl5pPr indent="-139700" lvl="4" marL="2057400" marR="0" rtl="0" algn="l">
              <a:spcBef>
                <a:spcPts val="400"/>
              </a:spcBef>
              <a:spcAft>
                <a:spcPts val="0"/>
              </a:spcAft>
              <a:buClr>
                <a:schemeClr val="hlink"/>
              </a:buClr>
              <a:buFont typeface="Garamond"/>
              <a:buChar char="■"/>
              <a:defRPr/>
            </a:lvl5pPr>
            <a:lvl6pPr indent="-139700" lvl="5" marL="2514600" marR="0" rtl="0" algn="l">
              <a:spcBef>
                <a:spcPts val="400"/>
              </a:spcBef>
              <a:spcAft>
                <a:spcPts val="0"/>
              </a:spcAft>
              <a:buClr>
                <a:schemeClr val="hlink"/>
              </a:buClr>
              <a:buFont typeface="Garamond"/>
              <a:buChar char="■"/>
              <a:defRPr/>
            </a:lvl6pPr>
            <a:lvl7pPr indent="-139700" lvl="6" marL="2971800" marR="0" rtl="0" algn="l">
              <a:spcBef>
                <a:spcPts val="400"/>
              </a:spcBef>
              <a:spcAft>
                <a:spcPts val="0"/>
              </a:spcAft>
              <a:buClr>
                <a:schemeClr val="hlink"/>
              </a:buClr>
              <a:buFont typeface="Garamond"/>
              <a:buChar char="■"/>
              <a:defRPr/>
            </a:lvl7pPr>
            <a:lvl8pPr indent="-139700" lvl="7" marL="3429000" marR="0" rtl="0" algn="l">
              <a:spcBef>
                <a:spcPts val="400"/>
              </a:spcBef>
              <a:spcAft>
                <a:spcPts val="0"/>
              </a:spcAft>
              <a:buClr>
                <a:schemeClr val="hlink"/>
              </a:buClr>
              <a:buFont typeface="Garamond"/>
              <a:buChar char="■"/>
              <a:defRPr/>
            </a:lvl8pPr>
            <a:lvl9pPr indent="-139700" lvl="8" marL="3886200" marR="0" rtl="0" algn="l">
              <a:spcBef>
                <a:spcPts val="400"/>
              </a:spcBef>
              <a:spcAft>
                <a:spcPts val="0"/>
              </a:spcAft>
              <a:buClr>
                <a:schemeClr val="hlink"/>
              </a:buClr>
              <a:buFont typeface="Garamond"/>
              <a:buChar char="■"/>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31" name="Shape 31"/>
        <p:cNvGrpSpPr/>
        <p:nvPr/>
      </p:nvGrpSpPr>
      <p:grpSpPr>
        <a:xfrm>
          <a:off x="0" y="0"/>
          <a:ext cx="0" cy="0"/>
          <a:chOff x="0" y="0"/>
          <a:chExt cx="0" cy="0"/>
        </a:xfrm>
      </p:grpSpPr>
      <p:sp>
        <p:nvSpPr>
          <p:cNvPr id="32" name="Shape 32"/>
          <p:cNvSpPr txBox="1"/>
          <p:nvPr>
            <p:ph type="ctrTitle"/>
          </p:nvPr>
        </p:nvSpPr>
        <p:spPr>
          <a:xfrm>
            <a:off x="4495800" y="1676400"/>
            <a:ext cx="4648199" cy="169862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5400" u="none" cap="none" strike="noStrike">
                <a:solidFill>
                  <a:schemeClr val="lt2"/>
                </a:solidFill>
                <a:latin typeface="Garamond"/>
                <a:ea typeface="Garamond"/>
                <a:cs typeface="Garamond"/>
                <a:sym typeface="Garamond"/>
              </a:rPr>
              <a:t>Chapter 40</a:t>
            </a:r>
          </a:p>
        </p:txBody>
      </p:sp>
      <p:sp>
        <p:nvSpPr>
          <p:cNvPr id="33" name="Shape 33"/>
          <p:cNvSpPr txBox="1"/>
          <p:nvPr>
            <p:ph idx="1" type="subTitle"/>
          </p:nvPr>
        </p:nvSpPr>
        <p:spPr>
          <a:xfrm>
            <a:off x="4495800" y="3200400"/>
            <a:ext cx="4648199" cy="20574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3600" u="none" cap="none" strike="noStrike">
                <a:solidFill>
                  <a:schemeClr val="lt1"/>
                </a:solidFill>
                <a:latin typeface="Garamond"/>
                <a:ea typeface="Garamond"/>
                <a:cs typeface="Garamond"/>
                <a:sym typeface="Garamond"/>
              </a:rPr>
              <a:t>Corporations:  Mergers, Consolidations, Terminations</a:t>
            </a:r>
          </a:p>
        </p:txBody>
      </p:sp>
      <p:sp>
        <p:nvSpPr>
          <p:cNvPr id="34" name="Shape 34"/>
          <p:cNvSpPr txBox="1"/>
          <p:nvPr/>
        </p:nvSpPr>
        <p:spPr>
          <a:xfrm>
            <a:off x="77786" y="6607175"/>
            <a:ext cx="1211261"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McGraw-Hill/Irwin</a:t>
            </a:r>
          </a:p>
        </p:txBody>
      </p:sp>
      <p:sp>
        <p:nvSpPr>
          <p:cNvPr id="35" name="Shape 35"/>
          <p:cNvSpPr txBox="1"/>
          <p:nvPr/>
        </p:nvSpPr>
        <p:spPr>
          <a:xfrm>
            <a:off x="4911725" y="6613525"/>
            <a:ext cx="4152899" cy="244474"/>
          </a:xfrm>
          <a:prstGeom prst="rect">
            <a:avLst/>
          </a:prstGeom>
          <a:noFill/>
          <a:ln>
            <a:noFill/>
          </a:ln>
        </p:spPr>
        <p:txBody>
          <a:bodyPr anchorCtr="0" anchor="t" bIns="46025" lIns="92075" rIns="92075" tIns="46025">
            <a:noAutofit/>
          </a:bodyPr>
          <a:lstStyle/>
          <a:p>
            <a:pPr indent="0" lvl="0" marL="0" marR="0" rtl="0" algn="l">
              <a:lnSpc>
                <a:spcPct val="100000"/>
              </a:lnSpc>
              <a:spcBef>
                <a:spcPts val="0"/>
              </a:spcBef>
              <a:spcAft>
                <a:spcPts val="0"/>
              </a:spcAft>
              <a:buClr>
                <a:schemeClr val="lt1"/>
              </a:buClr>
              <a:buSzPct val="25000"/>
              <a:buFont typeface="Times New Roman"/>
              <a:buNone/>
            </a:pPr>
            <a:r>
              <a:rPr b="1" i="1" lang="en-US" sz="1000" u="none" cap="none" strike="noStrike">
                <a:solidFill>
                  <a:schemeClr val="lt1"/>
                </a:solidFill>
                <a:latin typeface="Times New Roman"/>
                <a:ea typeface="Times New Roman"/>
                <a:cs typeface="Times New Roman"/>
                <a:sym typeface="Times New Roman"/>
              </a:rPr>
              <a:t>Copyright © 2012 by The McGraw-Hill Companies, Inc. All rights reserved.</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0" name="Shape 150"/>
        <p:cNvGrpSpPr/>
        <p:nvPr/>
      </p:nvGrpSpPr>
      <p:grpSpPr>
        <a:xfrm>
          <a:off x="0" y="0"/>
          <a:ext cx="0" cy="0"/>
          <a:chOff x="0" y="0"/>
          <a:chExt cx="0" cy="0"/>
        </a:xfrm>
      </p:grpSpPr>
      <p:sp>
        <p:nvSpPr>
          <p:cNvPr id="151" name="Shape 151"/>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Types of Takeovers</a:t>
            </a:r>
          </a:p>
        </p:txBody>
      </p:sp>
      <p:sp>
        <p:nvSpPr>
          <p:cNvPr id="152" name="Shape 152"/>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Tender Offer:  Aggressor (acquiring corporation) offers target shareholders a price above current market value of their stock</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Exchange Offer:  Aggressor offers to exchange target shareholders’ current stock for stock in aggressor’s corporation</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Cash Tender Offer:  Aggressor offers target shareholders cash for their stock</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“Beachhead” Acquisition:  Aggressor </a:t>
            </a:r>
            <a:r>
              <a:rPr b="0" i="0" lang="en-US" sz="2400" u="sng" cap="none" strike="noStrike">
                <a:solidFill>
                  <a:schemeClr val="lt1"/>
                </a:solidFill>
                <a:latin typeface="Garamond"/>
                <a:ea typeface="Garamond"/>
                <a:cs typeface="Garamond"/>
                <a:sym typeface="Garamond"/>
              </a:rPr>
              <a:t>gradually</a:t>
            </a:r>
            <a:r>
              <a:rPr b="0" i="0" lang="en-US" sz="2400" u="none" cap="none" strike="noStrike">
                <a:solidFill>
                  <a:schemeClr val="lt1"/>
                </a:solidFill>
                <a:latin typeface="Garamond"/>
                <a:ea typeface="Garamond"/>
                <a:cs typeface="Garamond"/>
                <a:sym typeface="Garamond"/>
              </a:rPr>
              <a:t> accumulates target company’s shares</a:t>
            </a:r>
          </a:p>
        </p:txBody>
      </p:sp>
      <p:sp>
        <p:nvSpPr>
          <p:cNvPr id="153" name="Shape 15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58" name="Shape 158"/>
        <p:cNvGrpSpPr/>
        <p:nvPr/>
      </p:nvGrpSpPr>
      <p:grpSpPr>
        <a:xfrm>
          <a:off x="0" y="0"/>
          <a:ext cx="0" cy="0"/>
          <a:chOff x="0" y="0"/>
          <a:chExt cx="0" cy="0"/>
        </a:xfrm>
      </p:grpSpPr>
      <p:sp>
        <p:nvSpPr>
          <p:cNvPr id="159" name="Shape 159"/>
          <p:cNvSpPr txBox="1"/>
          <p:nvPr>
            <p:ph type="title"/>
          </p:nvPr>
        </p:nvSpPr>
        <p:spPr>
          <a:xfrm>
            <a:off x="457200" y="914400"/>
            <a:ext cx="8229600" cy="12954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000" u="none" cap="none" strike="noStrike">
                <a:solidFill>
                  <a:schemeClr val="lt2"/>
                </a:solidFill>
                <a:latin typeface="Garamond"/>
                <a:ea typeface="Garamond"/>
                <a:cs typeface="Garamond"/>
                <a:sym typeface="Garamond"/>
              </a:rPr>
              <a:t>Self-Tender Offer (Definition):</a:t>
            </a:r>
          </a:p>
        </p:txBody>
      </p:sp>
      <p:sp>
        <p:nvSpPr>
          <p:cNvPr id="160" name="Shape 160"/>
          <p:cNvSpPr txBox="1"/>
          <p:nvPr>
            <p:ph idx="1" type="body"/>
          </p:nvPr>
        </p:nvSpPr>
        <p:spPr>
          <a:xfrm>
            <a:off x="457200" y="2362200"/>
            <a:ext cx="8229600" cy="3763962"/>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lt1"/>
              </a:buClr>
              <a:buSzPct val="25000"/>
              <a:buFont typeface="Garamond"/>
              <a:buNone/>
            </a:pPr>
            <a:r>
              <a:rPr b="0" i="0" lang="en-US" sz="2800" u="none" cap="none" strike="noStrike">
                <a:solidFill>
                  <a:schemeClr val="lt1"/>
                </a:solidFill>
                <a:latin typeface="Garamond"/>
                <a:ea typeface="Garamond"/>
                <a:cs typeface="Garamond"/>
                <a:sym typeface="Garamond"/>
              </a:rPr>
              <a:t>Response to corporate takeover attempt in which target corporation offers to buy its shareholders’ stock;  if shareholders accept offer, target corporation maintains control of business</a:t>
            </a:r>
          </a:p>
        </p:txBody>
      </p:sp>
      <p:sp>
        <p:nvSpPr>
          <p:cNvPr id="161" name="Shape 16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66" name="Shape 166"/>
        <p:cNvGrpSpPr/>
        <p:nvPr/>
      </p:nvGrpSpPr>
      <p:grpSpPr>
        <a:xfrm>
          <a:off x="0" y="0"/>
          <a:ext cx="0" cy="0"/>
          <a:chOff x="0" y="0"/>
          <a:chExt cx="0" cy="0"/>
        </a:xfrm>
      </p:grpSpPr>
      <p:sp>
        <p:nvSpPr>
          <p:cNvPr id="167" name="Shape 167"/>
          <p:cNvSpPr txBox="1"/>
          <p:nvPr>
            <p:ph type="ctrTitle"/>
          </p:nvPr>
        </p:nvSpPr>
        <p:spPr>
          <a:xfrm>
            <a:off x="685800" y="16002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400" u="none" cap="none" strike="noStrike">
                <a:solidFill>
                  <a:schemeClr val="lt2"/>
                </a:solidFill>
                <a:latin typeface="Garamond"/>
                <a:ea typeface="Garamond"/>
                <a:cs typeface="Garamond"/>
                <a:sym typeface="Garamond"/>
              </a:rPr>
              <a:t>Leveraged Buyout (Definition):</a:t>
            </a:r>
          </a:p>
        </p:txBody>
      </p:sp>
      <p:sp>
        <p:nvSpPr>
          <p:cNvPr id="168" name="Shape 168"/>
          <p:cNvSpPr txBox="1"/>
          <p:nvPr>
            <p:ph idx="1" type="subTitle"/>
          </p:nvPr>
        </p:nvSpPr>
        <p:spPr>
          <a:xfrm>
            <a:off x="1371600" y="3200400"/>
            <a:ext cx="6400799" cy="1828800"/>
          </a:xfrm>
          <a:prstGeom prst="rect">
            <a:avLst/>
          </a:prstGeom>
          <a:noFill/>
          <a:ln>
            <a:noFill/>
          </a:ln>
        </p:spPr>
        <p:txBody>
          <a:bodyPr anchorCtr="0" anchor="t" bIns="45700" lIns="91425" rIns="91425" tIns="45700">
            <a:noAutofit/>
          </a:bodyPr>
          <a:lstStyle/>
          <a:p>
            <a:pPr indent="0" lvl="0" marL="0" marR="0" rtl="0" algn="ctr">
              <a:lnSpc>
                <a:spcPct val="8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Occurs when group within a corporation (usually management) buys all outstanding corporate stock held by the public; group gains control over corporate operations by “going private” (i.e., becoming a privately-held corporation)</a:t>
            </a:r>
          </a:p>
        </p:txBody>
      </p:sp>
      <p:sp>
        <p:nvSpPr>
          <p:cNvPr id="169" name="Shape 16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74" name="Shape 174"/>
        <p:cNvGrpSpPr/>
        <p:nvPr/>
      </p:nvGrpSpPr>
      <p:grpSpPr>
        <a:xfrm>
          <a:off x="0" y="0"/>
          <a:ext cx="0" cy="0"/>
          <a:chOff x="0" y="0"/>
          <a:chExt cx="0" cy="0"/>
        </a:xfrm>
      </p:grpSpPr>
      <p:sp>
        <p:nvSpPr>
          <p:cNvPr id="175" name="Shape 175"/>
          <p:cNvSpPr txBox="1"/>
          <p:nvPr>
            <p:ph type="title"/>
          </p:nvPr>
        </p:nvSpPr>
        <p:spPr>
          <a:xfrm>
            <a:off x="457200" y="838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“Legal Death” of Corporation</a:t>
            </a:r>
          </a:p>
        </p:txBody>
      </p:sp>
      <p:sp>
        <p:nvSpPr>
          <p:cNvPr id="176" name="Shape 176"/>
          <p:cNvSpPr txBox="1"/>
          <p:nvPr>
            <p:ph idx="1" type="body"/>
          </p:nvPr>
        </p:nvSpPr>
        <p:spPr>
          <a:xfrm>
            <a:off x="457200" y="2332036"/>
            <a:ext cx="8229600" cy="3078162"/>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	Occurs in two phases:</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Dissolution:  Legal termination of corporation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Liquidation:  Process by which trustee converts corporation’s assets into cash, and distributes them among corporation’s creditors and shareholders</a:t>
            </a:r>
          </a:p>
        </p:txBody>
      </p:sp>
      <p:sp>
        <p:nvSpPr>
          <p:cNvPr id="177" name="Shape 17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82" name="Shape 182"/>
        <p:cNvGrpSpPr/>
        <p:nvPr/>
      </p:nvGrpSpPr>
      <p:grpSpPr>
        <a:xfrm>
          <a:off x="0" y="0"/>
          <a:ext cx="0" cy="0"/>
          <a:chOff x="0" y="0"/>
          <a:chExt cx="0" cy="0"/>
        </a:xfrm>
      </p:grpSpPr>
      <p:sp>
        <p:nvSpPr>
          <p:cNvPr id="183" name="Shape 183"/>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Voluntary Versus Involuntary Dissolution</a:t>
            </a:r>
          </a:p>
        </p:txBody>
      </p:sp>
      <p:sp>
        <p:nvSpPr>
          <p:cNvPr id="184" name="Shape 184"/>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Voluntary Dissolution:  Occurs when directors or shareholders initiate the dissolution process</a:t>
            </a:r>
          </a:p>
          <a:p>
            <a:pPr indent="-342900" lvl="0" marL="342900" marR="0" rtl="0" algn="l">
              <a:lnSpc>
                <a:spcPct val="100000"/>
              </a:lnSpc>
              <a:spcBef>
                <a:spcPts val="560"/>
              </a:spcBef>
              <a:spcAft>
                <a:spcPts val="0"/>
              </a:spcAft>
              <a:buClr>
                <a:schemeClr val="hlink"/>
              </a:buClr>
              <a:buSzPct val="70000"/>
              <a:buFont typeface="Garamond"/>
              <a:buNone/>
            </a:pPr>
            <a:r>
              <a:t/>
            </a:r>
            <a:endParaRPr b="0" i="0" sz="28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560"/>
              </a:spcBef>
              <a:spcAft>
                <a:spcPts val="0"/>
              </a:spcAft>
              <a:buClr>
                <a:schemeClr val="hlink"/>
              </a:buClr>
              <a:buSzPct val="70000"/>
              <a:buFont typeface="Garamond"/>
              <a:buChar char="■"/>
            </a:pPr>
            <a:r>
              <a:rPr b="0" i="0" lang="en-US" sz="2800" u="none" cap="none" strike="noStrike">
                <a:solidFill>
                  <a:schemeClr val="lt1"/>
                </a:solidFill>
                <a:latin typeface="Garamond"/>
                <a:ea typeface="Garamond"/>
                <a:cs typeface="Garamond"/>
                <a:sym typeface="Garamond"/>
              </a:rPr>
              <a:t>Involuntary Dissolution:  State government forces the corporation to close</a:t>
            </a:r>
          </a:p>
        </p:txBody>
      </p:sp>
      <p:sp>
        <p:nvSpPr>
          <p:cNvPr id="185" name="Shape 18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0" name="Shape 190"/>
        <p:cNvGrpSpPr/>
        <p:nvPr/>
      </p:nvGrpSpPr>
      <p:grpSpPr>
        <a:xfrm>
          <a:off x="0" y="0"/>
          <a:ext cx="0" cy="0"/>
          <a:chOff x="0" y="0"/>
          <a:chExt cx="0" cy="0"/>
        </a:xfrm>
      </p:grpSpPr>
      <p:sp>
        <p:nvSpPr>
          <p:cNvPr id="191" name="Shape 191"/>
          <p:cNvSpPr txBox="1"/>
          <p:nvPr>
            <p:ph type="title"/>
          </p:nvPr>
        </p:nvSpPr>
        <p:spPr>
          <a:xfrm>
            <a:off x="457200" y="4572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Reasons For Involuntary (State Government- Initiated) Dissolution of Corporation</a:t>
            </a:r>
          </a:p>
        </p:txBody>
      </p:sp>
      <p:sp>
        <p:nvSpPr>
          <p:cNvPr id="192" name="Shape 192"/>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Corporation failed to pay taxes within 60 days of due date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Corporation failed to submit its annual report to secretary of state with 60 days of due date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Corporation did not have a registered agent or office in the state for 60 days or more</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Corporation failed to notify secretary of state within 60 days that its registered agent/registered office had changed</a:t>
            </a:r>
          </a:p>
          <a:p>
            <a:pPr indent="-342900" lvl="0" marL="342900" marR="0" rtl="0" algn="l">
              <a:lnSpc>
                <a:spcPct val="8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Corporation’s duration (as specified in its articles of incorporation) has expired</a:t>
            </a:r>
          </a:p>
        </p:txBody>
      </p:sp>
      <p:sp>
        <p:nvSpPr>
          <p:cNvPr id="193" name="Shape 19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98" name="Shape 198"/>
        <p:cNvGrpSpPr/>
        <p:nvPr/>
      </p:nvGrpSpPr>
      <p:grpSpPr>
        <a:xfrm>
          <a:off x="0" y="0"/>
          <a:ext cx="0" cy="0"/>
          <a:chOff x="0" y="0"/>
          <a:chExt cx="0" cy="0"/>
        </a:xfrm>
      </p:grpSpPr>
      <p:sp>
        <p:nvSpPr>
          <p:cNvPr id="199" name="Shape 199"/>
          <p:cNvSpPr txBox="1"/>
          <p:nvPr>
            <p:ph type="title"/>
          </p:nvPr>
        </p:nvSpPr>
        <p:spPr>
          <a:xfrm>
            <a:off x="457200" y="762000"/>
            <a:ext cx="8229600" cy="12954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Reasons for Court-Ordered Involuntary Dissolution of Corporation</a:t>
            </a:r>
          </a:p>
        </p:txBody>
      </p:sp>
      <p:sp>
        <p:nvSpPr>
          <p:cNvPr id="200" name="Shape 200"/>
          <p:cNvSpPr txBox="1"/>
          <p:nvPr>
            <p:ph idx="1" type="body"/>
          </p:nvPr>
        </p:nvSpPr>
        <p:spPr>
          <a:xfrm>
            <a:off x="457200" y="2514600"/>
            <a:ext cx="8229600" cy="28194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Corporation obtained its articles of incorporation fraudulently</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Corporate directors have abused their power (“ultra vires” acts)</a:t>
            </a:r>
          </a:p>
          <a:p>
            <a:pPr indent="-342900" lvl="0" marL="342900" marR="0" rtl="0" algn="l">
              <a:lnSpc>
                <a:spcPct val="10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Corporation is insolvent</a:t>
            </a:r>
          </a:p>
          <a:p>
            <a:pPr indent="-342900" lvl="0" marL="342900" marR="0" rtl="0" algn="l">
              <a:lnSpc>
                <a:spcPct val="100000"/>
              </a:lnSpc>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a:p>
            <a:pPr indent="-342900" lvl="0" marL="342900" marR="0" rtl="0" algn="l">
              <a:spcBef>
                <a:spcPts val="640"/>
              </a:spcBef>
              <a:spcAft>
                <a:spcPts val="0"/>
              </a:spcAft>
              <a:buClr>
                <a:schemeClr val="hlink"/>
              </a:buClr>
              <a:buSzPct val="70000"/>
              <a:buFont typeface="Garamond"/>
              <a:buNone/>
            </a:pPr>
            <a:r>
              <a:t/>
            </a:r>
            <a:endParaRPr b="0" i="0" sz="3200" u="none" cap="none" strike="noStrike">
              <a:solidFill>
                <a:schemeClr val="lt1"/>
              </a:solidFill>
              <a:latin typeface="Garamond"/>
              <a:ea typeface="Garamond"/>
              <a:cs typeface="Garamond"/>
              <a:sym typeface="Garamond"/>
            </a:endParaRPr>
          </a:p>
        </p:txBody>
      </p:sp>
      <p:sp>
        <p:nvSpPr>
          <p:cNvPr id="201" name="Shape 20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206" name="Shape 206"/>
        <p:cNvGrpSpPr/>
        <p:nvPr/>
      </p:nvGrpSpPr>
      <p:grpSpPr>
        <a:xfrm>
          <a:off x="0" y="0"/>
          <a:ext cx="0" cy="0"/>
          <a:chOff x="0" y="0"/>
          <a:chExt cx="0" cy="0"/>
        </a:xfrm>
      </p:grpSpPr>
      <p:sp>
        <p:nvSpPr>
          <p:cNvPr id="207" name="Shape 207"/>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600" u="none" cap="none" strike="noStrike">
                <a:solidFill>
                  <a:schemeClr val="lt2"/>
                </a:solidFill>
                <a:latin typeface="Garamond"/>
                <a:ea typeface="Garamond"/>
                <a:cs typeface="Garamond"/>
                <a:sym typeface="Garamond"/>
              </a:rPr>
              <a:t>Exhibit 40-3:  Life of a Corporation</a:t>
            </a:r>
          </a:p>
        </p:txBody>
      </p:sp>
      <p:sp>
        <p:nvSpPr>
          <p:cNvPr id="208" name="Shape 208"/>
          <p:cNvSpPr txBox="1"/>
          <p:nvPr>
            <p:ph idx="1" type="body"/>
          </p:nvPr>
        </p:nvSpPr>
        <p:spPr>
          <a:xfrm>
            <a:off x="4572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Incorporation—Company becomes incorporated when articles of incorporation signed</a:t>
            </a:r>
          </a:p>
          <a:p>
            <a:pPr indent="-342900" lvl="0" marL="342900" marR="0" rtl="0" algn="l">
              <a:lnSpc>
                <a:spcPct val="100000"/>
              </a:lnSpc>
              <a:spcBef>
                <a:spcPts val="480"/>
              </a:spcBef>
              <a:spcAft>
                <a:spcPts val="0"/>
              </a:spcAft>
              <a:buClr>
                <a:schemeClr val="lt1"/>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Corporation Conducts Business—Directors and officers oversee business, as shareholders insure company’s stock has value</a:t>
            </a:r>
          </a:p>
          <a:p>
            <a:pPr indent="-342900" lvl="0" marL="342900" marR="0" rtl="0" algn="l">
              <a:lnSpc>
                <a:spcPct val="100000"/>
              </a:lnSpc>
              <a:spcBef>
                <a:spcPts val="480"/>
              </a:spcBef>
              <a:spcAft>
                <a:spcPts val="0"/>
              </a:spcAft>
              <a:buClr>
                <a:schemeClr val="lt1"/>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Dissolution—Corporation legally terminated, either voluntarily or involuntarily</a:t>
            </a:r>
          </a:p>
          <a:p>
            <a:pPr indent="-342900" lvl="0" marL="342900" marR="0" rtl="0" algn="l">
              <a:lnSpc>
                <a:spcPct val="100000"/>
              </a:lnSpc>
              <a:spcBef>
                <a:spcPts val="480"/>
              </a:spcBef>
              <a:spcAft>
                <a:spcPts val="0"/>
              </a:spcAft>
              <a:buClr>
                <a:schemeClr val="lt1"/>
              </a:buClr>
              <a:buSzPct val="25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Liquidation—Directors convert corporate assets into cash and distribute them among corporation’s creditors and shareholders</a:t>
            </a:r>
          </a:p>
        </p:txBody>
      </p:sp>
      <p:sp>
        <p:nvSpPr>
          <p:cNvPr id="209" name="Shape 20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88" name="Shape 88"/>
        <p:cNvGrpSpPr/>
        <p:nvPr/>
      </p:nvGrpSpPr>
      <p:grpSpPr>
        <a:xfrm>
          <a:off x="0" y="0"/>
          <a:ext cx="0" cy="0"/>
          <a:chOff x="0" y="0"/>
          <a:chExt cx="0" cy="0"/>
        </a:xfrm>
      </p:grpSpPr>
      <p:sp>
        <p:nvSpPr>
          <p:cNvPr id="89" name="Shape 89"/>
          <p:cNvSpPr txBox="1"/>
          <p:nvPr>
            <p:ph type="title"/>
          </p:nvPr>
        </p:nvSpPr>
        <p:spPr>
          <a:xfrm>
            <a:off x="457200" y="274637"/>
            <a:ext cx="8229600" cy="6126161"/>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40 Case Hypothetical</a:t>
            </a:r>
            <a:br>
              <a:rPr b="1" i="0" lang="en-US" sz="20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Minisoft Corporation and Pear, Inc. are the two largest computer companies in the United States.  Pending Department of Justice antitrust review, the two corporations plan to merge, renaming their company “Mini-Pear, Inc.”  As an integral part of the merger, existing shareholders of Minisoft Corporation and Pear, Inc. will be offered an even “stock swap.” Per the terms of the proposed trade, current shareholders of Minisoft Corporation and Pear, Inc. will exchange each share of their company’s stock for one (1) share of Mini-Pear, Inc. stock.</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 few shareholders of both Minisoft Corporation and Pear, Inc. do not approve of the terms of the proposed merger, nor do they approve of the merger itself.  The vast majority of shareholders of companies approve of the merger.  What rights do these shareholders have, either in terms of blocking the merger, or in terms of estimating the fair value of their existing shares?</a:t>
            </a:r>
            <a:br>
              <a:rPr b="1" i="0" lang="en-US" sz="1800" u="none" cap="none" strike="noStrike">
                <a:solidFill>
                  <a:schemeClr val="lt2"/>
                </a:solidFill>
                <a:latin typeface="Garamond"/>
                <a:ea typeface="Garamond"/>
                <a:cs typeface="Garamond"/>
                <a:sym typeface="Garamond"/>
              </a:rPr>
            </a:br>
          </a:p>
        </p:txBody>
      </p:sp>
      <p:sp>
        <p:nvSpPr>
          <p:cNvPr id="90" name="Shape 90"/>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95" name="Shape 95"/>
        <p:cNvGrpSpPr/>
        <p:nvPr/>
      </p:nvGrpSpPr>
      <p:grpSpPr>
        <a:xfrm>
          <a:off x="0" y="0"/>
          <a:ext cx="0" cy="0"/>
          <a:chOff x="0" y="0"/>
          <a:chExt cx="0" cy="0"/>
        </a:xfrm>
      </p:grpSpPr>
      <p:sp>
        <p:nvSpPr>
          <p:cNvPr id="96" name="Shape 96"/>
          <p:cNvSpPr txBox="1"/>
          <p:nvPr>
            <p:ph type="title"/>
          </p:nvPr>
        </p:nvSpPr>
        <p:spPr>
          <a:xfrm>
            <a:off x="457200" y="274637"/>
            <a:ext cx="8229600" cy="6202362"/>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000" u="sng" cap="none" strike="noStrike">
                <a:solidFill>
                  <a:schemeClr val="lt2"/>
                </a:solidFill>
                <a:latin typeface="Garamond"/>
                <a:ea typeface="Garamond"/>
                <a:cs typeface="Garamond"/>
                <a:sym typeface="Garamond"/>
              </a:rPr>
              <a:t>Chapter 40 Ethical Dilemma</a:t>
            </a:r>
            <a:br>
              <a:rPr b="1" i="0" lang="en-US" sz="1800" u="none" cap="none" strike="noStrike">
                <a:solidFill>
                  <a:schemeClr val="lt2"/>
                </a:solidFill>
                <a:latin typeface="Garamond"/>
                <a:ea typeface="Garamond"/>
                <a:cs typeface="Garamond"/>
                <a:sym typeface="Garamond"/>
              </a:rPr>
            </a:b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As you will learn in reading the chapter material, there are several circumstances that can “trigger” a state government’s right to involuntarily dissolve a corporation headquartered in its state, including:  1) the corporation fails to pay taxes within 60 days of the government-imposed deadline; 2) the corporation fails to submit its annual report to the secretary of state within 60 days of the report’s due date; 3) the corporation does not have a registered agent or office in the state for 60 days or more; 4) the corporation fails to notify the secretary of state within 60 days that its registered agent and/or registered office has changed; or 5) the corporation’s duration, as specified in its articles of incorporation, has expired.  Arguably, many of the described “triggering events” are technicalities, and “inquiring minds” might wonder why a state government would make such a drastic decision to revoke a corporate charter, especially when it would jeopardize the livelihood of corporate employees, as well as future corporate tax payments to the state.  The absence of those corporate tax dollars could jeopardize government social programs, which could negatively affect scores of citizens who need access to those programs.</a:t>
            </a: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 </a:t>
            </a:r>
            <a:br>
              <a:rPr b="1" i="0" lang="en-US" sz="1800" u="none" cap="none" strike="noStrike">
                <a:solidFill>
                  <a:schemeClr val="lt2"/>
                </a:solidFill>
                <a:latin typeface="Garamond"/>
                <a:ea typeface="Garamond"/>
                <a:cs typeface="Garamond"/>
                <a:sym typeface="Garamond"/>
              </a:rPr>
            </a:br>
            <a:r>
              <a:rPr b="1" i="0" lang="en-US" sz="1800" u="none" cap="none" strike="noStrike">
                <a:solidFill>
                  <a:schemeClr val="lt2"/>
                </a:solidFill>
                <a:latin typeface="Garamond"/>
                <a:ea typeface="Garamond"/>
                <a:cs typeface="Garamond"/>
                <a:sym typeface="Garamond"/>
              </a:rPr>
              <a:t>In light of the potential negative impact on the community, how readily should a state government use its involuntary corporate dissolution right?</a:t>
            </a:r>
          </a:p>
        </p:txBody>
      </p:sp>
      <p:sp>
        <p:nvSpPr>
          <p:cNvPr id="97" name="Shape 9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02" name="Shape 102"/>
        <p:cNvGrpSpPr/>
        <p:nvPr/>
      </p:nvGrpSpPr>
      <p:grpSpPr>
        <a:xfrm>
          <a:off x="0" y="0"/>
          <a:ext cx="0" cy="0"/>
          <a:chOff x="0" y="0"/>
          <a:chExt cx="0" cy="0"/>
        </a:xfrm>
      </p:grpSpPr>
      <p:sp>
        <p:nvSpPr>
          <p:cNvPr id="103" name="Shape 103"/>
          <p:cNvSpPr txBox="1"/>
          <p:nvPr>
            <p:ph type="ctrTitle"/>
          </p:nvPr>
        </p:nvSpPr>
        <p:spPr>
          <a:xfrm>
            <a:off x="685800" y="18288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Merger (Definition):</a:t>
            </a:r>
          </a:p>
        </p:txBody>
      </p:sp>
      <p:sp>
        <p:nvSpPr>
          <p:cNvPr id="104" name="Shape 104"/>
          <p:cNvSpPr txBox="1"/>
          <p:nvPr>
            <p:ph idx="1" type="subTitle"/>
          </p:nvPr>
        </p:nvSpPr>
        <p:spPr>
          <a:xfrm>
            <a:off x="1371600" y="3505200"/>
            <a:ext cx="6400799" cy="175260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A legal contract combining two or more corporations such that only one of the corporations continues to exist; in essence, one corporation “absorbs” another corporation</a:t>
            </a:r>
          </a:p>
        </p:txBody>
      </p:sp>
      <p:sp>
        <p:nvSpPr>
          <p:cNvPr id="105" name="Shape 10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0" name="Shape 110"/>
        <p:cNvGrpSpPr/>
        <p:nvPr/>
      </p:nvGrpSpPr>
      <p:grpSpPr>
        <a:xfrm>
          <a:off x="0" y="0"/>
          <a:ext cx="0" cy="0"/>
          <a:chOff x="0" y="0"/>
          <a:chExt cx="0" cy="0"/>
        </a:xfrm>
      </p:grpSpPr>
      <p:sp>
        <p:nvSpPr>
          <p:cNvPr id="111" name="Shape 111"/>
          <p:cNvSpPr txBox="1"/>
          <p:nvPr>
            <p:ph type="ctrTitle"/>
          </p:nvPr>
        </p:nvSpPr>
        <p:spPr>
          <a:xfrm>
            <a:off x="685800" y="1752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Consolidation (Definition):</a:t>
            </a:r>
          </a:p>
        </p:txBody>
      </p:sp>
      <p:sp>
        <p:nvSpPr>
          <p:cNvPr id="112" name="Shape 112"/>
          <p:cNvSpPr txBox="1"/>
          <p:nvPr>
            <p:ph idx="1" type="subTitle"/>
          </p:nvPr>
        </p:nvSpPr>
        <p:spPr>
          <a:xfrm>
            <a:off x="1371600" y="34290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400" u="none" cap="none" strike="noStrike">
                <a:solidFill>
                  <a:schemeClr val="lt1"/>
                </a:solidFill>
                <a:latin typeface="Garamond"/>
                <a:ea typeface="Garamond"/>
                <a:cs typeface="Garamond"/>
                <a:sym typeface="Garamond"/>
              </a:rPr>
              <a:t>A legal contract combining two or more corporations, resulting in an </a:t>
            </a:r>
            <a:r>
              <a:rPr b="0" i="0" lang="en-US" sz="2400" u="sng" cap="none" strike="noStrike">
                <a:solidFill>
                  <a:schemeClr val="lt1"/>
                </a:solidFill>
                <a:latin typeface="Garamond"/>
                <a:ea typeface="Garamond"/>
                <a:cs typeface="Garamond"/>
                <a:sym typeface="Garamond"/>
              </a:rPr>
              <a:t>entirely new</a:t>
            </a:r>
            <a:r>
              <a:rPr b="0" i="0" lang="en-US" sz="2400" u="none" cap="none" strike="noStrike">
                <a:solidFill>
                  <a:schemeClr val="lt1"/>
                </a:solidFill>
                <a:latin typeface="Garamond"/>
                <a:ea typeface="Garamond"/>
                <a:cs typeface="Garamond"/>
                <a:sym typeface="Garamond"/>
              </a:rPr>
              <a:t> corporation; in consolidation, neither of the original corporations continues to exist</a:t>
            </a:r>
          </a:p>
        </p:txBody>
      </p:sp>
      <p:sp>
        <p:nvSpPr>
          <p:cNvPr id="113" name="Shape 113"/>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18" name="Shape 118"/>
        <p:cNvGrpSpPr/>
        <p:nvPr/>
      </p:nvGrpSpPr>
      <p:grpSpPr>
        <a:xfrm>
          <a:off x="0" y="0"/>
          <a:ext cx="0" cy="0"/>
          <a:chOff x="0" y="0"/>
          <a:chExt cx="0" cy="0"/>
        </a:xfrm>
      </p:grpSpPr>
      <p:sp>
        <p:nvSpPr>
          <p:cNvPr id="119" name="Shape 119"/>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3200" u="none" cap="none" strike="noStrike">
                <a:solidFill>
                  <a:schemeClr val="lt2"/>
                </a:solidFill>
                <a:latin typeface="Garamond"/>
                <a:ea typeface="Garamond"/>
                <a:cs typeface="Garamond"/>
                <a:sym typeface="Garamond"/>
              </a:rPr>
              <a:t>Procedures for Mergers and Consolidations</a:t>
            </a:r>
          </a:p>
        </p:txBody>
      </p:sp>
      <p:sp>
        <p:nvSpPr>
          <p:cNvPr id="120" name="Shape 120"/>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8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Boards of directors of all involved corporations must approve the plan</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Shareholders must approve the plan through a vote at a shareholder meeting</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The corporations must submit their plan to the secretary of state</a:t>
            </a:r>
          </a:p>
          <a:p>
            <a:pPr indent="-342900" lvl="0" marL="342900" marR="0" rtl="0" algn="l">
              <a:lnSpc>
                <a:spcPct val="8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8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The state must review the plan, and if it satisfies legal requirements, grant an approval certificate</a:t>
            </a:r>
          </a:p>
        </p:txBody>
      </p:sp>
      <p:sp>
        <p:nvSpPr>
          <p:cNvPr id="121" name="Shape 121"/>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26" name="Shape 126"/>
        <p:cNvGrpSpPr/>
        <p:nvPr/>
      </p:nvGrpSpPr>
      <p:grpSpPr>
        <a:xfrm>
          <a:off x="0" y="0"/>
          <a:ext cx="0" cy="0"/>
          <a:chOff x="0" y="0"/>
          <a:chExt cx="0" cy="0"/>
        </a:xfrm>
      </p:grpSpPr>
      <p:sp>
        <p:nvSpPr>
          <p:cNvPr id="127" name="Shape 127"/>
          <p:cNvSpPr txBox="1"/>
          <p:nvPr>
            <p:ph type="title"/>
          </p:nvPr>
        </p:nvSpPr>
        <p:spPr>
          <a:xfrm>
            <a:off x="457200" y="5334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Other Terminology/Rights Regarding Mergers and Consolidations</a:t>
            </a:r>
          </a:p>
        </p:txBody>
      </p:sp>
      <p:sp>
        <p:nvSpPr>
          <p:cNvPr id="128" name="Shape 128"/>
          <p:cNvSpPr txBox="1"/>
          <p:nvPr>
            <p:ph idx="1" type="body"/>
          </p:nvPr>
        </p:nvSpPr>
        <p:spPr>
          <a:xfrm>
            <a:off x="457200" y="1981200"/>
            <a:ext cx="8229600" cy="4525961"/>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Short-form merger (Parent-subsidiary merger):  Parent corporation merges with a subsidiary corporation; does not require shareholder approval</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Rights of shareholders:  Shareholders vote only on exceptional matters regarding the corporation</a:t>
            </a:r>
          </a:p>
          <a:p>
            <a:pPr indent="-342900" lvl="0" marL="342900" marR="0" rtl="0" algn="l">
              <a:lnSpc>
                <a:spcPct val="90000"/>
              </a:lnSpc>
              <a:spcBef>
                <a:spcPts val="480"/>
              </a:spcBef>
              <a:spcAft>
                <a:spcPts val="0"/>
              </a:spcAft>
              <a:buClr>
                <a:schemeClr val="hlink"/>
              </a:buClr>
              <a:buSzPct val="70000"/>
              <a:buFont typeface="Garamond"/>
              <a:buNone/>
            </a:pPr>
            <a:r>
              <a:t/>
            </a:r>
            <a:endParaRPr b="0" i="0" sz="2400" u="none" cap="none" strike="noStrike">
              <a:solidFill>
                <a:schemeClr val="lt1"/>
              </a:solidFill>
              <a:latin typeface="Garamond"/>
              <a:ea typeface="Garamond"/>
              <a:cs typeface="Garamond"/>
              <a:sym typeface="Garamond"/>
            </a:endParaRPr>
          </a:p>
          <a:p>
            <a:pPr indent="-342900" lvl="0" marL="342900" marR="0" rtl="0" algn="l">
              <a:lnSpc>
                <a:spcPct val="90000"/>
              </a:lnSpc>
              <a:spcBef>
                <a:spcPts val="480"/>
              </a:spcBef>
              <a:spcAft>
                <a:spcPts val="0"/>
              </a:spcAft>
              <a:buClr>
                <a:schemeClr val="hlink"/>
              </a:buClr>
              <a:buSzPct val="70000"/>
              <a:buFont typeface="Garamond"/>
              <a:buChar char="■"/>
            </a:pPr>
            <a:r>
              <a:rPr b="0" i="0" lang="en-US" sz="2400" u="none" cap="none" strike="noStrike">
                <a:solidFill>
                  <a:schemeClr val="lt1"/>
                </a:solidFill>
                <a:latin typeface="Garamond"/>
                <a:ea typeface="Garamond"/>
                <a:cs typeface="Garamond"/>
                <a:sym typeface="Garamond"/>
              </a:rPr>
              <a:t>Appraisal right:  Shareholder’s right to have his/her shares appraised, and to receive monetary compensation for their value </a:t>
            </a:r>
          </a:p>
        </p:txBody>
      </p:sp>
      <p:sp>
        <p:nvSpPr>
          <p:cNvPr id="129" name="Shape 129"/>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34" name="Shape 134"/>
        <p:cNvGrpSpPr/>
        <p:nvPr/>
      </p:nvGrpSpPr>
      <p:grpSpPr>
        <a:xfrm>
          <a:off x="0" y="0"/>
          <a:ext cx="0" cy="0"/>
          <a:chOff x="0" y="0"/>
          <a:chExt cx="0" cy="0"/>
        </a:xfrm>
      </p:grpSpPr>
      <p:sp>
        <p:nvSpPr>
          <p:cNvPr id="135" name="Shape 135"/>
          <p:cNvSpPr txBox="1"/>
          <p:nvPr>
            <p:ph type="title"/>
          </p:nvPr>
        </p:nvSpPr>
        <p:spPr>
          <a:xfrm>
            <a:off x="457200" y="228600"/>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2800" u="none" cap="none" strike="noStrike">
                <a:solidFill>
                  <a:schemeClr val="lt2"/>
                </a:solidFill>
                <a:latin typeface="Garamond"/>
                <a:ea typeface="Garamond"/>
                <a:cs typeface="Garamond"/>
                <a:sym typeface="Garamond"/>
              </a:rPr>
              <a:t>Purchase of Assets/Purchase of Stock</a:t>
            </a:r>
          </a:p>
        </p:txBody>
      </p:sp>
      <p:sp>
        <p:nvSpPr>
          <p:cNvPr id="136" name="Shape 136"/>
          <p:cNvSpPr txBox="1"/>
          <p:nvPr>
            <p:ph idx="1" type="body"/>
          </p:nvPr>
        </p:nvSpPr>
        <p:spPr>
          <a:xfrm>
            <a:off x="381000" y="1600200"/>
            <a:ext cx="8229600" cy="4525961"/>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Purchase of Assets:  One corporation can extend its business operations by purchasing the assets of another company</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360"/>
              </a:spcBef>
              <a:spcAft>
                <a:spcPts val="0"/>
              </a:spcAft>
              <a:buClr>
                <a:schemeClr val="accent2"/>
              </a:buClr>
              <a:buSzPct val="70000"/>
              <a:buFont typeface="Garamond"/>
              <a:buChar char="■"/>
            </a:pPr>
            <a:r>
              <a:rPr b="0" i="0" lang="en-US" sz="1800" u="none" cap="none" strike="noStrike">
                <a:solidFill>
                  <a:schemeClr val="lt1"/>
                </a:solidFill>
                <a:latin typeface="Garamond"/>
                <a:ea typeface="Garamond"/>
                <a:cs typeface="Garamond"/>
                <a:sym typeface="Garamond"/>
              </a:rPr>
              <a:t>Corporate Assets (Definition):  All intangible items (corporate goodwill, company name, company logo, etc.) and tangible items (buildings, property, etc.) owned by the corporation </a:t>
            </a:r>
          </a:p>
          <a:p>
            <a:pPr indent="-285750" lvl="1" marL="742950" marR="0" rtl="0" algn="l">
              <a:lnSpc>
                <a:spcPct val="100000"/>
              </a:lnSpc>
              <a:spcBef>
                <a:spcPts val="360"/>
              </a:spcBef>
              <a:spcAft>
                <a:spcPts val="0"/>
              </a:spcAft>
              <a:buClr>
                <a:schemeClr val="accent2"/>
              </a:buClr>
              <a:buSzPct val="70000"/>
              <a:buFont typeface="Garamond"/>
              <a:buNone/>
            </a:pPr>
            <a:r>
              <a:t/>
            </a:r>
            <a:endParaRPr b="0" i="0" sz="1800" u="none" cap="none" strike="noStrike">
              <a:solidFill>
                <a:schemeClr val="lt1"/>
              </a:solidFill>
              <a:latin typeface="Garamond"/>
              <a:ea typeface="Garamond"/>
              <a:cs typeface="Garamond"/>
              <a:sym typeface="Garamond"/>
            </a:endParaRPr>
          </a:p>
          <a:p>
            <a:pPr indent="-285750" lvl="1" marL="742950" marR="0" rtl="0" algn="l">
              <a:lnSpc>
                <a:spcPct val="100000"/>
              </a:lnSpc>
              <a:spcBef>
                <a:spcPts val="400"/>
              </a:spcBef>
              <a:spcAft>
                <a:spcPts val="0"/>
              </a:spcAft>
              <a:buClr>
                <a:schemeClr val="accent2"/>
              </a:buClr>
              <a:buSzPct val="77777"/>
              <a:buFont typeface="Garamond"/>
              <a:buChar char="■"/>
            </a:pPr>
            <a:r>
              <a:rPr b="0" i="0" lang="en-US" sz="1800" u="none" cap="none" strike="noStrike">
                <a:solidFill>
                  <a:schemeClr val="lt1"/>
                </a:solidFill>
                <a:latin typeface="Garamond"/>
                <a:ea typeface="Garamond"/>
                <a:cs typeface="Garamond"/>
                <a:sym typeface="Garamond"/>
              </a:rPr>
              <a:t>Note:  Generally, corporation that purchases </a:t>
            </a:r>
            <a:r>
              <a:rPr b="0" i="0" lang="en-US" sz="1800" u="sng" cap="none" strike="noStrike">
                <a:solidFill>
                  <a:schemeClr val="lt1"/>
                </a:solidFill>
                <a:latin typeface="Garamond"/>
                <a:ea typeface="Garamond"/>
                <a:cs typeface="Garamond"/>
                <a:sym typeface="Garamond"/>
              </a:rPr>
              <a:t>assets</a:t>
            </a:r>
            <a:r>
              <a:rPr b="0" i="0" lang="en-US" sz="1800" u="none" cap="none" strike="noStrike">
                <a:solidFill>
                  <a:schemeClr val="lt1"/>
                </a:solidFill>
                <a:latin typeface="Garamond"/>
                <a:ea typeface="Garamond"/>
                <a:cs typeface="Garamond"/>
                <a:sym typeface="Garamond"/>
              </a:rPr>
              <a:t> of another corporation does not acquire its </a:t>
            </a:r>
            <a:r>
              <a:rPr b="0" i="0" lang="en-US" sz="1800" u="sng" cap="none" strike="noStrike">
                <a:solidFill>
                  <a:schemeClr val="lt1"/>
                </a:solidFill>
                <a:latin typeface="Garamond"/>
                <a:ea typeface="Garamond"/>
                <a:cs typeface="Garamond"/>
                <a:sym typeface="Garamond"/>
              </a:rPr>
              <a:t>liabilities</a:t>
            </a:r>
            <a:r>
              <a:rPr b="0" i="0" lang="en-US" sz="2000" u="sng" cap="none" strike="noStrike">
                <a:solidFill>
                  <a:schemeClr val="lt1"/>
                </a:solidFill>
                <a:latin typeface="Garamond"/>
                <a:ea typeface="Garamond"/>
                <a:cs typeface="Garamond"/>
                <a:sym typeface="Garamond"/>
              </a:rPr>
              <a:t> </a:t>
            </a:r>
          </a:p>
          <a:p>
            <a:pPr indent="-342900" lvl="0" marL="342900" marR="0" rtl="0" algn="l">
              <a:lnSpc>
                <a:spcPct val="100000"/>
              </a:lnSpc>
              <a:spcBef>
                <a:spcPts val="400"/>
              </a:spcBef>
              <a:spcAft>
                <a:spcPts val="0"/>
              </a:spcAft>
              <a:buClr>
                <a:schemeClr val="hlink"/>
              </a:buClr>
              <a:buSzPct val="70000"/>
              <a:buFont typeface="Garamond"/>
              <a:buNone/>
            </a:pPr>
            <a:r>
              <a:t/>
            </a:r>
            <a:endParaRPr b="0" i="0" sz="2000" u="none" cap="none" strike="noStrike">
              <a:solidFill>
                <a:schemeClr val="lt1"/>
              </a:solidFill>
              <a:latin typeface="Garamond"/>
              <a:ea typeface="Garamond"/>
              <a:cs typeface="Garamond"/>
              <a:sym typeface="Garamond"/>
            </a:endParaRPr>
          </a:p>
          <a:p>
            <a:pPr indent="-342900" lvl="0" marL="342900" marR="0" rtl="0" algn="l">
              <a:lnSpc>
                <a:spcPct val="100000"/>
              </a:lnSpc>
              <a:spcBef>
                <a:spcPts val="400"/>
              </a:spcBef>
              <a:spcAft>
                <a:spcPts val="0"/>
              </a:spcAft>
              <a:buClr>
                <a:schemeClr val="hlink"/>
              </a:buClr>
              <a:buSzPct val="70000"/>
              <a:buFont typeface="Garamond"/>
              <a:buChar char="■"/>
            </a:pPr>
            <a:r>
              <a:rPr b="0" i="0" lang="en-US" sz="2000" u="none" cap="none" strike="noStrike">
                <a:solidFill>
                  <a:schemeClr val="lt1"/>
                </a:solidFill>
                <a:latin typeface="Garamond"/>
                <a:ea typeface="Garamond"/>
                <a:cs typeface="Garamond"/>
                <a:sym typeface="Garamond"/>
              </a:rPr>
              <a:t>Purchase of Stock:  An acquiring corporation can take control of another corporation by purchasing a substantial amount of its voting stock</a:t>
            </a:r>
          </a:p>
        </p:txBody>
      </p:sp>
      <p:sp>
        <p:nvSpPr>
          <p:cNvPr id="137" name="Shape 137"/>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dk2"/>
        </a:solidFill>
      </p:bgPr>
    </p:bg>
    <p:spTree>
      <p:nvGrpSpPr>
        <p:cNvPr id="142" name="Shape 142"/>
        <p:cNvGrpSpPr/>
        <p:nvPr/>
      </p:nvGrpSpPr>
      <p:grpSpPr>
        <a:xfrm>
          <a:off x="0" y="0"/>
          <a:ext cx="0" cy="0"/>
          <a:chOff x="0" y="0"/>
          <a:chExt cx="0" cy="0"/>
        </a:xfrm>
      </p:grpSpPr>
      <p:sp>
        <p:nvSpPr>
          <p:cNvPr id="143" name="Shape 143"/>
          <p:cNvSpPr txBox="1"/>
          <p:nvPr>
            <p:ph type="ctrTitle"/>
          </p:nvPr>
        </p:nvSpPr>
        <p:spPr>
          <a:xfrm>
            <a:off x="685800" y="1752600"/>
            <a:ext cx="7772400" cy="1470024"/>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lt2"/>
              </a:buClr>
              <a:buSzPct val="25000"/>
              <a:buFont typeface="Garamond"/>
              <a:buNone/>
            </a:pPr>
            <a:r>
              <a:rPr b="1" i="0" lang="en-US" sz="4800" u="none" cap="none" strike="noStrike">
                <a:solidFill>
                  <a:schemeClr val="lt2"/>
                </a:solidFill>
                <a:latin typeface="Garamond"/>
                <a:ea typeface="Garamond"/>
                <a:cs typeface="Garamond"/>
                <a:sym typeface="Garamond"/>
              </a:rPr>
              <a:t>“Hostile” Takeover (Definition):</a:t>
            </a:r>
          </a:p>
        </p:txBody>
      </p:sp>
      <p:sp>
        <p:nvSpPr>
          <p:cNvPr id="144" name="Shape 144"/>
          <p:cNvSpPr txBox="1"/>
          <p:nvPr>
            <p:ph idx="1" type="subTitle"/>
          </p:nvPr>
        </p:nvSpPr>
        <p:spPr>
          <a:xfrm>
            <a:off x="1371600" y="3352800"/>
            <a:ext cx="6400799" cy="17526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hlink"/>
              </a:buClr>
              <a:buSzPct val="25000"/>
              <a:buFont typeface="Garamond"/>
              <a:buNone/>
            </a:pPr>
            <a:r>
              <a:rPr b="0" i="0" lang="en-US" sz="2800" u="none" cap="none" strike="noStrike">
                <a:solidFill>
                  <a:schemeClr val="lt1"/>
                </a:solidFill>
                <a:latin typeface="Garamond"/>
                <a:ea typeface="Garamond"/>
                <a:cs typeface="Garamond"/>
                <a:sym typeface="Garamond"/>
              </a:rPr>
              <a:t>A takeover to which management of the target corporation objects</a:t>
            </a:r>
          </a:p>
        </p:txBody>
      </p:sp>
      <p:sp>
        <p:nvSpPr>
          <p:cNvPr id="145" name="Shape 145"/>
          <p:cNvSpPr txBox="1"/>
          <p:nvPr/>
        </p:nvSpPr>
        <p:spPr>
          <a:xfrm>
            <a:off x="8305800" y="6591300"/>
            <a:ext cx="838199" cy="3047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lt1"/>
              </a:buClr>
              <a:buSzPct val="25000"/>
              <a:buFont typeface="Times New Roman"/>
              <a:buNone/>
            </a:pPr>
            <a:r>
              <a:rPr b="0" i="0" lang="en-US" sz="1400" u="none" cap="none" strike="noStrike">
                <a:solidFill>
                  <a:schemeClr val="lt1"/>
                </a:solidFill>
                <a:latin typeface="Times New Roman"/>
                <a:ea typeface="Times New Roman"/>
                <a:cs typeface="Times New Roman"/>
                <a:sym typeface="Times New Roman"/>
              </a:rPr>
              <a:t>40-*</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tream">
  <a:themeElements>
    <a:clrScheme name="Solstice">
      <a:dk1>
        <a:srgbClr val="000000"/>
      </a:dk1>
      <a:lt1>
        <a:srgbClr val="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