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0"/>
  </p:notesMasterIdLst>
  <p:sldIdLst>
    <p:sldId id="262" r:id="rId2"/>
    <p:sldId id="284" r:id="rId3"/>
    <p:sldId id="256" r:id="rId4"/>
    <p:sldId id="257" r:id="rId5"/>
    <p:sldId id="259" r:id="rId6"/>
    <p:sldId id="260" r:id="rId7"/>
    <p:sldId id="263" r:id="rId8"/>
    <p:sldId id="261" r:id="rId9"/>
    <p:sldId id="265" r:id="rId10"/>
    <p:sldId id="266" r:id="rId11"/>
    <p:sldId id="264" r:id="rId12"/>
    <p:sldId id="270" r:id="rId13"/>
    <p:sldId id="271" r:id="rId14"/>
    <p:sldId id="273" r:id="rId15"/>
    <p:sldId id="272" r:id="rId16"/>
    <p:sldId id="275" r:id="rId17"/>
    <p:sldId id="276" r:id="rId18"/>
    <p:sldId id="278" r:id="rId19"/>
    <p:sldId id="277" r:id="rId20"/>
    <p:sldId id="258" r:id="rId21"/>
    <p:sldId id="279" r:id="rId22"/>
    <p:sldId id="269" r:id="rId23"/>
    <p:sldId id="280" r:id="rId24"/>
    <p:sldId id="281" r:id="rId25"/>
    <p:sldId id="282" r:id="rId26"/>
    <p:sldId id="267" r:id="rId27"/>
    <p:sldId id="283" r:id="rId28"/>
    <p:sldId id="268" r:id="rId29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E1EF"/>
    <a:srgbClr val="FACAB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inimized">
    <p:restoredLeft sz="84380"/>
    <p:restoredTop sz="94660"/>
  </p:normalViewPr>
  <p:slideViewPr>
    <p:cSldViewPr>
      <p:cViewPr>
        <p:scale>
          <a:sx n="80" d="100"/>
          <a:sy n="80" d="100"/>
        </p:scale>
        <p:origin x="-1608" y="7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476A736-29F1-4DBB-AC82-C84278101F15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319BA23-FFC5-4A47-B127-9AA0BD31BC6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9BA23-FFC5-4A47-B127-9AA0BD31BC6B}" type="slidenum">
              <a:rPr lang="ar-SA" smtClean="0"/>
              <a:pPr/>
              <a:t>5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9BA23-FFC5-4A47-B127-9AA0BD31BC6B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9BA23-FFC5-4A47-B127-9AA0BD31BC6B}" type="slidenum">
              <a:rPr lang="ar-SA" smtClean="0"/>
              <a:pPr/>
              <a:t>9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9BA23-FFC5-4A47-B127-9AA0BD31BC6B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9BA23-FFC5-4A47-B127-9AA0BD31BC6B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9BA23-FFC5-4A47-B127-9AA0BD31BC6B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9BA23-FFC5-4A47-B127-9AA0BD31BC6B}" type="slidenum">
              <a:rPr lang="ar-SA" smtClean="0"/>
              <a:pPr/>
              <a:t>15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A165A-0F66-4E97-B28D-3BF34E09D173}" type="datetimeFigureOut">
              <a:rPr lang="ar-SA" smtClean="0"/>
              <a:pPr/>
              <a:t>15/01/40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9CEFC-99E4-456A-A42D-ED6B80330AC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429132" y="857224"/>
            <a:ext cx="1974841" cy="10715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0042" y="785786"/>
            <a:ext cx="1571636" cy="12144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مستطيل 4"/>
          <p:cNvSpPr/>
          <p:nvPr/>
        </p:nvSpPr>
        <p:spPr>
          <a:xfrm>
            <a:off x="642918" y="2786050"/>
            <a:ext cx="521497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sz="3600" b="1" dirty="0"/>
              <a:t>سجل فريق مجتمع التعلم المهني</a:t>
            </a:r>
            <a:endParaRPr lang="ar-SA" sz="3600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857232" y="4429124"/>
            <a:ext cx="4700614" cy="914400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dirty="0" smtClean="0">
                <a:solidFill>
                  <a:schemeClr val="tx1"/>
                </a:solidFill>
              </a:rPr>
              <a:t>المدرسة : الابتدائية الثالثة عشرة لتحفيظ القرآن الكريم </a:t>
            </a:r>
          </a:p>
          <a:p>
            <a:r>
              <a:rPr lang="ar-SA" b="1" dirty="0" smtClean="0">
                <a:solidFill>
                  <a:schemeClr val="tx1"/>
                </a:solidFill>
              </a:rPr>
              <a:t>التخصص : علوم شرعية </a:t>
            </a:r>
          </a:p>
          <a:p>
            <a:r>
              <a:rPr lang="ar-SA" b="1" dirty="0" smtClean="0">
                <a:solidFill>
                  <a:schemeClr val="tx1"/>
                </a:solidFill>
              </a:rPr>
              <a:t>العام الدراسي : 1440هـ </a:t>
            </a:r>
            <a:endParaRPr lang="ar-SA" b="1" dirty="0">
              <a:solidFill>
                <a:schemeClr val="tx1"/>
              </a:solidFill>
            </a:endParaRPr>
          </a:p>
        </p:txBody>
      </p:sp>
      <p:pic>
        <p:nvPicPr>
          <p:cNvPr id="7" name="صورة 6" descr="C:\Users\TOSHIBA\Desktop\الجوده ب ت ق 13\شعار التحفيظ.gif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643182" y="214282"/>
            <a:ext cx="1167813" cy="95459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 descr="http://images.lakii.com/images/Feb13/tatwer_Header-for-mussala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00240" y="5857884"/>
            <a:ext cx="3205163" cy="27860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642918" y="714348"/>
          <a:ext cx="5643604" cy="728029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410901"/>
                <a:gridCol w="1410901"/>
                <a:gridCol w="1410901"/>
                <a:gridCol w="1410901"/>
              </a:tblGrid>
              <a:tr h="35718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رقم الاجتماع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اليوم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التاريخ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المقر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سهم إلى اليسار 2"/>
          <p:cNvSpPr/>
          <p:nvPr/>
        </p:nvSpPr>
        <p:spPr>
          <a:xfrm>
            <a:off x="4929198" y="3071802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أهداف الاجتماع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5143512" y="3643306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خطة العمل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42918" y="3143240"/>
            <a:ext cx="42862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600" b="1" dirty="0" smtClean="0"/>
              <a:t>تحديد </a:t>
            </a:r>
            <a:r>
              <a:rPr lang="ar-SA" sz="1600" b="1" dirty="0"/>
              <a:t>المعايير الأساسية التي يجب على جميع الطلاب تعلمها لمادة ..................... للصف .................</a:t>
            </a:r>
          </a:p>
        </p:txBody>
      </p:sp>
      <p:sp>
        <p:nvSpPr>
          <p:cNvPr id="12" name="مستطيل 11"/>
          <p:cNvSpPr/>
          <p:nvPr/>
        </p:nvSpPr>
        <p:spPr>
          <a:xfrm>
            <a:off x="1357298" y="214282"/>
            <a:ext cx="3839513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ar-SA" b="1" dirty="0"/>
              <a:t>اجتماع تحديد المعايير الأساسية للمنهج المضمون</a:t>
            </a:r>
            <a:endParaRPr lang="ar-SA" dirty="0"/>
          </a:p>
        </p:txBody>
      </p:sp>
      <p:sp>
        <p:nvSpPr>
          <p:cNvPr id="15" name="مستطيل 14"/>
          <p:cNvSpPr/>
          <p:nvPr/>
        </p:nvSpPr>
        <p:spPr>
          <a:xfrm>
            <a:off x="2143116" y="1500166"/>
            <a:ext cx="23551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b="1" dirty="0">
                <a:solidFill>
                  <a:srgbClr val="C00000"/>
                </a:solidFill>
              </a:rPr>
              <a:t>القواعد السلوكية العامة للفريق :</a:t>
            </a:r>
          </a:p>
        </p:txBody>
      </p:sp>
      <p:sp>
        <p:nvSpPr>
          <p:cNvPr id="16" name="مستطيل 15"/>
          <p:cNvSpPr/>
          <p:nvPr/>
        </p:nvSpPr>
        <p:spPr>
          <a:xfrm>
            <a:off x="571480" y="1857356"/>
            <a:ext cx="5772184" cy="1214446"/>
          </a:xfrm>
          <a:prstGeom prst="rect">
            <a:avLst/>
          </a:prstGeom>
          <a:noFill/>
          <a:ln>
            <a:solidFill>
              <a:schemeClr val="accent2"/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C00000"/>
              </a:solidFill>
            </a:endParaRPr>
          </a:p>
        </p:txBody>
      </p:sp>
      <p:graphicFrame>
        <p:nvGraphicFramePr>
          <p:cNvPr id="17" name="جدول 16"/>
          <p:cNvGraphicFramePr>
            <a:graphicFrameLocks noGrp="1"/>
          </p:cNvGraphicFramePr>
          <p:nvPr/>
        </p:nvGraphicFramePr>
        <p:xfrm>
          <a:off x="285728" y="4286248"/>
          <a:ext cx="6215106" cy="451104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547728"/>
                <a:gridCol w="3509938"/>
                <a:gridCol w="2157440"/>
              </a:tblGrid>
              <a:tr h="285752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الوقت </a:t>
                      </a:r>
                      <a:endParaRPr lang="ar-S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وصف النشاط</a:t>
                      </a:r>
                      <a:endParaRPr lang="ar-S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النتائج</a:t>
                      </a:r>
                      <a:endParaRPr lang="ar-SA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120">
                <a:tc>
                  <a:txBody>
                    <a:bodyPr/>
                    <a:lstStyle/>
                    <a:p>
                      <a:pPr algn="r" rtl="1"/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200" b="1" kern="1200" baseline="0" dirty="0" smtClean="0"/>
                        <a:t>يناقش الفريق المصطلحات الاستعداد والاستدامة والدعم </a:t>
                      </a:r>
                    </a:p>
                    <a:p>
                      <a:pPr algn="r"/>
                      <a:r>
                        <a:rPr lang="ar-SA" sz="1200" b="1" kern="1200" baseline="0" dirty="0" smtClean="0"/>
                        <a:t>للتأكد من أن لدى أعضاء الفريق فهما مشتركا لهذه </a:t>
                      </a:r>
                      <a:r>
                        <a:rPr lang="ar-SA" sz="1200" b="1" kern="1200" baseline="0" dirty="0" err="1" smtClean="0"/>
                        <a:t>المحكات</a:t>
                      </a:r>
                      <a:r>
                        <a:rPr lang="ar-SA" sz="1200" b="1" kern="1200" baseline="0" dirty="0" smtClean="0"/>
                        <a:t> وما تبحث عنه .</a:t>
                      </a:r>
                      <a:endParaRPr lang="ar-SA" sz="12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120">
                <a:tc>
                  <a:txBody>
                    <a:bodyPr/>
                    <a:lstStyle/>
                    <a:p>
                      <a:pPr algn="r" rtl="1"/>
                      <a:r>
                        <a:rPr lang="ar-SA" sz="1200" b="1" dirty="0" smtClean="0"/>
                        <a:t>15د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200" b="1" kern="1200" baseline="0" dirty="0" smtClean="0"/>
                        <a:t>يعمل كل عضو في الفريق بشكل مستقل لتطبيق </a:t>
                      </a:r>
                      <a:r>
                        <a:rPr lang="ar-SA" sz="1200" b="1" kern="1200" baseline="0" dirty="0" err="1" smtClean="0"/>
                        <a:t>المحكات</a:t>
                      </a:r>
                      <a:r>
                        <a:rPr lang="ar-SA" sz="1200" b="1" kern="1200" baseline="0" dirty="0" smtClean="0"/>
                        <a:t> الثلاثة </a:t>
                      </a:r>
                    </a:p>
                    <a:p>
                      <a:pPr algn="r"/>
                      <a:r>
                        <a:rPr lang="ar-SA" sz="1200" b="1" kern="1200" baseline="0" dirty="0" smtClean="0"/>
                        <a:t>على قائمة المعايير الأساسية . (من المهم ألا يتم أخذ وقت كثير</a:t>
                      </a:r>
                    </a:p>
                    <a:p>
                      <a:pPr algn="r"/>
                      <a:r>
                        <a:rPr lang="ar-SA" sz="1200" b="1" kern="1200" baseline="0" dirty="0" smtClean="0"/>
                        <a:t>لهذه الخطوة)</a:t>
                      </a:r>
                      <a:endParaRPr lang="ar-SA" sz="12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baseline="0" dirty="0" smtClean="0"/>
                        <a:t>سيكون كل معلم قد أختار بشكل مناسب المعايير وفقا </a:t>
                      </a:r>
                      <a:r>
                        <a:rPr lang="ar-SA" sz="1200" b="1" kern="1200" baseline="0" dirty="0" err="1" smtClean="0"/>
                        <a:t>للمحكات</a:t>
                      </a:r>
                      <a:r>
                        <a:rPr lang="ar-SA" sz="1200" b="1" kern="1200" baseline="0" dirty="0" smtClean="0"/>
                        <a:t>.</a:t>
                      </a:r>
                      <a:endParaRPr lang="ar-SA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120">
                <a:tc>
                  <a:txBody>
                    <a:bodyPr/>
                    <a:lstStyle/>
                    <a:p>
                      <a:pPr algn="r" rtl="1"/>
                      <a:r>
                        <a:rPr lang="ar-SA" sz="1200" b="1" dirty="0" smtClean="0"/>
                        <a:t>45د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200" b="1" kern="1200" baseline="0" dirty="0" smtClean="0"/>
                        <a:t>في هذه الخطوة يبني الفريق توافقا بشأن أي المعايير تنتمي إلى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baseline="0" dirty="0" smtClean="0"/>
                        <a:t>مسودة القائمة . وقد يصرف أعضاء الفريق وقتا على مناقشة ما يعنيه المعيار</a:t>
                      </a:r>
                      <a:endParaRPr lang="ar-SA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baseline="0" dirty="0" smtClean="0"/>
                        <a:t>تضع الفرق مسودة أولية لقائمة المعايير الأساسية للتعلم المضمون</a:t>
                      </a:r>
                      <a:endParaRPr lang="ar-SA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120">
                <a:tc>
                  <a:txBody>
                    <a:bodyPr/>
                    <a:lstStyle/>
                    <a:p>
                      <a:pPr algn="r" rtl="1"/>
                      <a:r>
                        <a:rPr lang="ar-SA" sz="1200" b="1" dirty="0" smtClean="0"/>
                        <a:t>20د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200" b="1" kern="1200" baseline="0" dirty="0" smtClean="0"/>
                        <a:t>يقارن أعضاء الفريق مسودة المعايير بالاختبارات </a:t>
                      </a:r>
                      <a:r>
                        <a:rPr lang="ar-SA" sz="1200" b="1" kern="1200" baseline="0" dirty="0" err="1" smtClean="0"/>
                        <a:t>التحصيلية</a:t>
                      </a:r>
                      <a:r>
                        <a:rPr lang="ar-SA" sz="1200" b="1" kern="1200" baseline="0" dirty="0" smtClean="0"/>
                        <a:t> مشيرين إلى ما يحتمل أن يتم </a:t>
                      </a:r>
                      <a:r>
                        <a:rPr lang="ar-SA" sz="1200" b="1" kern="1200" baseline="0" dirty="0" err="1" smtClean="0"/>
                        <a:t>التركيزعليه</a:t>
                      </a:r>
                      <a:r>
                        <a:rPr lang="ar-SA" sz="1200" b="1" kern="1200" baseline="0" dirty="0" smtClean="0"/>
                        <a:t> في الاختبار </a:t>
                      </a:r>
                      <a:r>
                        <a:rPr lang="ar-SA" sz="1200" b="1" kern="1200" baseline="0" dirty="0" err="1" smtClean="0"/>
                        <a:t>التحصيلي</a:t>
                      </a:r>
                      <a:r>
                        <a:rPr lang="ar-SA" sz="1200" b="1" kern="1200" baseline="0" dirty="0" smtClean="0"/>
                        <a:t> </a:t>
                      </a:r>
                    </a:p>
                    <a:p>
                      <a:pPr algn="r"/>
                      <a:r>
                        <a:rPr lang="ar-SA" sz="1200" b="1" kern="1200" baseline="0" dirty="0" smtClean="0"/>
                        <a:t>وقد يرغب الفريق في صرف وقت إضافي على تفحص بيانات تغطي فترات زمنية بشأن كيفية أداء الطلاب عموما في الاختبار </a:t>
                      </a:r>
                      <a:r>
                        <a:rPr lang="ar-SA" sz="1200" b="1" kern="1200" baseline="0" dirty="0" err="1" smtClean="0"/>
                        <a:t>التحصيلي</a:t>
                      </a:r>
                      <a:r>
                        <a:rPr lang="ar-SA" sz="1200" b="1" kern="1200" baseline="0" dirty="0" smtClean="0"/>
                        <a:t>.</a:t>
                      </a:r>
                      <a:endParaRPr lang="ar-SA" sz="12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200" b="1" dirty="0" smtClean="0"/>
                        <a:t>قد تراجع الفرق المسودة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120">
                <a:tc>
                  <a:txBody>
                    <a:bodyPr/>
                    <a:lstStyle/>
                    <a:p>
                      <a:pPr algn="r" rtl="1"/>
                      <a:r>
                        <a:rPr lang="ar-SA" sz="1200" b="1" dirty="0" smtClean="0"/>
                        <a:t>30د _ 60د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200" b="1" kern="1200" baseline="0" dirty="0" smtClean="0"/>
                        <a:t>تراجع الفرق كيف تتوافق مسودة قائمتها من المعايير الأساسية مع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baseline="0" dirty="0" smtClean="0"/>
                        <a:t>المعايير المختارة من قبل الصفين السابق واللاحق لصفهم حيث يبحثون عن الفجوات والتكرار</a:t>
                      </a:r>
                      <a:endParaRPr lang="ar-SA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200" b="1" kern="1200" baseline="0" dirty="0" smtClean="0"/>
                        <a:t>يخرج الفريق بقائمة نهائية للفريق من المعايير الأساسية تتوافق مع خطة الاختبار </a:t>
                      </a:r>
                      <a:r>
                        <a:rPr lang="ar-SA" sz="1200" b="1" kern="1200" baseline="0" dirty="0" err="1" smtClean="0"/>
                        <a:t>التحصيلي</a:t>
                      </a:r>
                      <a:r>
                        <a:rPr lang="ar-SA" sz="1200" b="1" kern="1200" baseline="0" dirty="0" smtClean="0"/>
                        <a:t> كما تتوافق رأسيا مع معايير الصف السابق واللاحق.</a:t>
                      </a:r>
                      <a:endParaRPr lang="ar-SA" sz="12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2120">
                <a:tc>
                  <a:txBody>
                    <a:bodyPr/>
                    <a:lstStyle/>
                    <a:p>
                      <a:pPr algn="r" rtl="1"/>
                      <a:r>
                        <a:rPr lang="ar-SA" sz="1200" b="1" dirty="0" smtClean="0"/>
                        <a:t>يختلف</a:t>
                      </a:r>
                      <a:r>
                        <a:rPr lang="ar-SA" sz="1200" b="1" baseline="0" dirty="0" smtClean="0"/>
                        <a:t> حسب الفريق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baseline="0" dirty="0" smtClean="0"/>
                        <a:t>بعد ذلك يناقش الفريق توزيع معاييره الأساسية المختارة على مدى الفصل الدراسي من خلال استخدام نماذج توزيع المنهج التي وضعت سابقا</a:t>
                      </a:r>
                      <a:endParaRPr lang="ar-SA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200" b="1" kern="1200" baseline="0" dirty="0" smtClean="0"/>
                        <a:t>وثيقة توزيع منهج تعرض كل فصل</a:t>
                      </a:r>
                    </a:p>
                    <a:p>
                      <a:pPr algn="r"/>
                      <a:r>
                        <a:rPr lang="ar-SA" sz="1200" b="1" kern="1200" baseline="0" dirty="0" smtClean="0"/>
                        <a:t>دراسي أي المعايير الأساسية سيتم</a:t>
                      </a:r>
                    </a:p>
                    <a:p>
                      <a:pPr algn="r"/>
                      <a:r>
                        <a:rPr lang="ar-SA" sz="1200" b="1" kern="1200" baseline="0" dirty="0" smtClean="0"/>
                        <a:t>التركيز عليها خلال الفصل الدراسي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إلى اليسار 1"/>
          <p:cNvSpPr/>
          <p:nvPr/>
        </p:nvSpPr>
        <p:spPr>
          <a:xfrm>
            <a:off x="5000636" y="1500166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التوصيات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3" name="سهم إلى اليسار 2"/>
          <p:cNvSpPr/>
          <p:nvPr/>
        </p:nvSpPr>
        <p:spPr>
          <a:xfrm>
            <a:off x="4500570" y="2928926"/>
            <a:ext cx="207170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C00000"/>
                </a:solidFill>
              </a:rPr>
              <a:t>هدف الاجتماع القادم</a:t>
            </a:r>
            <a:endParaRPr lang="ar-SA" sz="1600" b="1" dirty="0">
              <a:solidFill>
                <a:srgbClr val="C0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142984" y="3643306"/>
            <a:ext cx="4643470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ar-SA" sz="1600" b="1" dirty="0"/>
              <a:t>تفكيك المعايير لتحديد أهداف التعلم لتكون واضحة للمعلمين والطلاب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571480" y="1071538"/>
            <a:ext cx="5772184" cy="178595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5362" name="Picture 2" descr="http://lh4.ggpht.com/-HojEA-1u6lg/TnG-dLjCg9I/AAAAAAAAAww/1HZ9SqVhj7A/istockphoto_11196723-business-group_thumb%25255B1%25255D.jpg?imgmax=8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50" y="5072066"/>
            <a:ext cx="3357586" cy="2324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571480" y="642911"/>
          <a:ext cx="5643604" cy="67056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410901"/>
                <a:gridCol w="1410901"/>
                <a:gridCol w="1410901"/>
                <a:gridCol w="1410901"/>
              </a:tblGrid>
              <a:tr h="31544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رقم الاجتماع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اليوم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التاريخ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المقر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7499"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سهم إلى اليسار 2"/>
          <p:cNvSpPr/>
          <p:nvPr/>
        </p:nvSpPr>
        <p:spPr>
          <a:xfrm>
            <a:off x="5000636" y="2857488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أهداف الاجتماع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5143512" y="7286644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التوصيات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5072074" y="4071934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المواد اللازمة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6" name="سهم إلى اليسار 5"/>
          <p:cNvSpPr/>
          <p:nvPr/>
        </p:nvSpPr>
        <p:spPr>
          <a:xfrm>
            <a:off x="4572008" y="8358214"/>
            <a:ext cx="207170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C00000"/>
                </a:solidFill>
              </a:rPr>
              <a:t>هدف الاجتماع القادم</a:t>
            </a:r>
            <a:endParaRPr lang="ar-SA" sz="1600" b="1" dirty="0">
              <a:solidFill>
                <a:srgbClr val="C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00042" y="2928926"/>
            <a:ext cx="44291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400" b="1" dirty="0"/>
              <a:t>خلق صورة واضحة لدى الفريق عن المعايير الأساسية المختارة من قبل الفريق من خلال تحديد المهارات </a:t>
            </a:r>
            <a:r>
              <a:rPr lang="ar-SA" sz="1400" b="1" dirty="0" smtClean="0"/>
              <a:t>والمفاهيم التي تعالجها</a:t>
            </a:r>
            <a:endParaRPr lang="ar-SA" sz="1400" b="1" dirty="0"/>
          </a:p>
          <a:p>
            <a:r>
              <a:rPr lang="ar-SA" sz="1400" b="1" dirty="0" smtClean="0"/>
              <a:t>هذه </a:t>
            </a:r>
            <a:r>
              <a:rPr lang="ar-SA" sz="1400" b="1" dirty="0"/>
              <a:t>المعايير وتحديد مستوى التفكير المرتبط بهذه المهارات باستخدام قالب تفكيك )</a:t>
            </a:r>
            <a:r>
              <a:rPr lang="ar-SA" sz="1400" b="1" dirty="0" smtClean="0"/>
              <a:t>تحليل(المعيار)</a:t>
            </a:r>
            <a:endParaRPr lang="ar-SA" sz="1400" b="1" dirty="0"/>
          </a:p>
        </p:txBody>
      </p:sp>
      <p:sp>
        <p:nvSpPr>
          <p:cNvPr id="10" name="مستطيل 9"/>
          <p:cNvSpPr/>
          <p:nvPr/>
        </p:nvSpPr>
        <p:spPr>
          <a:xfrm>
            <a:off x="285728" y="6929454"/>
            <a:ext cx="5772184" cy="1500198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1214422" y="8501090"/>
            <a:ext cx="335888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ar-SA" dirty="0" smtClean="0"/>
              <a:t>وضع تقويم تكويني مشترك رقم ( 1)</a:t>
            </a:r>
            <a:endParaRPr lang="ar-SA" dirty="0"/>
          </a:p>
        </p:txBody>
      </p:sp>
      <p:sp>
        <p:nvSpPr>
          <p:cNvPr id="12" name="مستطيل 11"/>
          <p:cNvSpPr/>
          <p:nvPr/>
        </p:nvSpPr>
        <p:spPr>
          <a:xfrm>
            <a:off x="2285992" y="142844"/>
            <a:ext cx="2532928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b="1" dirty="0" smtClean="0"/>
              <a:t>اجتماع تفكيك </a:t>
            </a:r>
            <a:r>
              <a:rPr lang="ar-SA" b="1" dirty="0"/>
              <a:t>المعايير</a:t>
            </a:r>
            <a:endParaRPr lang="ar-SA" dirty="0"/>
          </a:p>
        </p:txBody>
      </p:sp>
      <p:sp>
        <p:nvSpPr>
          <p:cNvPr id="13" name="مستطيل 12"/>
          <p:cNvSpPr/>
          <p:nvPr/>
        </p:nvSpPr>
        <p:spPr>
          <a:xfrm>
            <a:off x="1071546" y="4000496"/>
            <a:ext cx="3929066" cy="73866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ar-SA" sz="1400" b="1" dirty="0" smtClean="0"/>
              <a:t>نسخ </a:t>
            </a:r>
            <a:r>
              <a:rPr lang="ar-SA" sz="1400" b="1" dirty="0"/>
              <a:t>من المعايير الأساسية المختارة</a:t>
            </a:r>
          </a:p>
          <a:p>
            <a:r>
              <a:rPr lang="ar-SA" sz="1400" b="1" dirty="0"/>
              <a:t>قالب تفكيك المعيار</a:t>
            </a:r>
          </a:p>
          <a:p>
            <a:r>
              <a:rPr lang="ar-SA" sz="1400" b="1" dirty="0"/>
              <a:t>أجهزة ومواد لعمل المجموعة </a:t>
            </a:r>
            <a:r>
              <a:rPr lang="ar-SA" sz="1400" b="1" dirty="0" smtClean="0"/>
              <a:t>( </a:t>
            </a:r>
            <a:r>
              <a:rPr lang="ar-SA" sz="1400" b="1" dirty="0"/>
              <a:t>أقلام ، ورق </a:t>
            </a:r>
            <a:r>
              <a:rPr lang="ar-SA" sz="1400" b="1" dirty="0" smtClean="0"/>
              <a:t>قلاب</a:t>
            </a:r>
            <a:r>
              <a:rPr lang="ar-SA" sz="1400" dirty="0" smtClean="0"/>
              <a:t>)</a:t>
            </a:r>
            <a:endParaRPr lang="ar-SA" sz="1400" dirty="0"/>
          </a:p>
        </p:txBody>
      </p:sp>
      <p:sp>
        <p:nvSpPr>
          <p:cNvPr id="14" name="مستطيل 13"/>
          <p:cNvSpPr/>
          <p:nvPr/>
        </p:nvSpPr>
        <p:spPr>
          <a:xfrm>
            <a:off x="2214554" y="1357290"/>
            <a:ext cx="23551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b="1" dirty="0">
                <a:solidFill>
                  <a:srgbClr val="C00000"/>
                </a:solidFill>
              </a:rPr>
              <a:t>القواعد السلوكية العامة للفريق :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42918" y="1714480"/>
            <a:ext cx="5772184" cy="1214446"/>
          </a:xfrm>
          <a:prstGeom prst="rect">
            <a:avLst/>
          </a:prstGeom>
          <a:noFill/>
          <a:ln>
            <a:solidFill>
              <a:schemeClr val="accent2"/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C00000"/>
              </a:solidFill>
            </a:endParaRPr>
          </a:p>
        </p:txBody>
      </p:sp>
      <p:sp>
        <p:nvSpPr>
          <p:cNvPr id="16" name="سهم إلى اليسار 15"/>
          <p:cNvSpPr/>
          <p:nvPr/>
        </p:nvSpPr>
        <p:spPr>
          <a:xfrm>
            <a:off x="5072074" y="5000628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خطة العمل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214290" y="4857752"/>
            <a:ext cx="48577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400" b="1" dirty="0"/>
              <a:t>1 التأكد من أن كل عضو في الفريق لديه نسخة من المعيار المختار من المعايير الأساسية</a:t>
            </a:r>
          </a:p>
          <a:p>
            <a:r>
              <a:rPr lang="ar-SA" sz="1400" b="1" dirty="0" smtClean="0"/>
              <a:t> 2 </a:t>
            </a:r>
            <a:r>
              <a:rPr lang="ar-SA" sz="1400" b="1" dirty="0"/>
              <a:t>أطلب من أعضاء الفريق أن يضعوا دائرة حول الأفعال ) المهارات ( وخط تحت الأسماء ) المفاهيم ( المتضمنة </a:t>
            </a:r>
            <a:r>
              <a:rPr lang="ar-SA" sz="1400" b="1" dirty="0" smtClean="0"/>
              <a:t>في المعيار)</a:t>
            </a:r>
            <a:endParaRPr lang="ar-SA" sz="1400" b="1" dirty="0"/>
          </a:p>
          <a:p>
            <a:r>
              <a:rPr lang="ar-SA" sz="1400" b="1" dirty="0" smtClean="0"/>
              <a:t>3 </a:t>
            </a:r>
            <a:r>
              <a:rPr lang="ar-SA" sz="1400" b="1" dirty="0"/>
              <a:t>باستخدام قالب التفكيك نعيد بشكل جماعي تنظيم المفاهيم التي سيعرفها الطالب والمهارات التي سيفعلها .</a:t>
            </a:r>
          </a:p>
          <a:p>
            <a:r>
              <a:rPr lang="ar-SA" sz="1400" b="1" dirty="0" smtClean="0"/>
              <a:t>4 </a:t>
            </a:r>
            <a:r>
              <a:rPr lang="ar-SA" sz="1400" b="1" dirty="0"/>
              <a:t>تحديد الأهداف الضمنية التي يجب على الطالب </a:t>
            </a:r>
            <a:r>
              <a:rPr lang="ar-SA" sz="1400" b="1" dirty="0" err="1"/>
              <a:t>اتقانها</a:t>
            </a:r>
            <a:r>
              <a:rPr lang="ar-SA" sz="1400" b="1" dirty="0"/>
              <a:t> من اجل </a:t>
            </a:r>
            <a:r>
              <a:rPr lang="ar-SA" sz="1400" b="1" dirty="0" err="1"/>
              <a:t>اتقان</a:t>
            </a:r>
            <a:r>
              <a:rPr lang="ar-SA" sz="1400" b="1" dirty="0"/>
              <a:t> المعيار</a:t>
            </a:r>
          </a:p>
          <a:p>
            <a:r>
              <a:rPr lang="ar-SA" sz="1400" b="1" dirty="0" smtClean="0"/>
              <a:t>5 </a:t>
            </a:r>
            <a:r>
              <a:rPr lang="ar-SA" sz="1400" b="1" dirty="0"/>
              <a:t>تفحص قائمة المهارات المحددة وناقش مستوى التفكير المرتبط بكل مهارة مستخدما تصنيف بلوم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571480" y="642911"/>
          <a:ext cx="5643604" cy="67056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410901"/>
                <a:gridCol w="1410901"/>
                <a:gridCol w="1410901"/>
                <a:gridCol w="1410901"/>
              </a:tblGrid>
              <a:tr h="31544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رقم الاجتماع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اليوم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التاريخ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المقر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7499"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سهم إلى اليسار 2"/>
          <p:cNvSpPr/>
          <p:nvPr/>
        </p:nvSpPr>
        <p:spPr>
          <a:xfrm>
            <a:off x="5000636" y="3000364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أهداف الاجتماع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5000636" y="3786182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المواد اللازمة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2428868" y="142844"/>
            <a:ext cx="2532928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b="1" dirty="0"/>
              <a:t>اجتماع بناء تقويم مشترك</a:t>
            </a:r>
            <a:endParaRPr lang="ar-SA" dirty="0"/>
          </a:p>
        </p:txBody>
      </p:sp>
      <p:sp>
        <p:nvSpPr>
          <p:cNvPr id="14" name="مستطيل 13"/>
          <p:cNvSpPr/>
          <p:nvPr/>
        </p:nvSpPr>
        <p:spPr>
          <a:xfrm>
            <a:off x="2214554" y="1357290"/>
            <a:ext cx="23551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b="1" dirty="0">
                <a:solidFill>
                  <a:srgbClr val="C00000"/>
                </a:solidFill>
              </a:rPr>
              <a:t>القواعد السلوكية العامة للفريق :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42918" y="1714480"/>
            <a:ext cx="5772184" cy="1214446"/>
          </a:xfrm>
          <a:prstGeom prst="rect">
            <a:avLst/>
          </a:prstGeom>
          <a:noFill/>
          <a:ln>
            <a:solidFill>
              <a:schemeClr val="accent2"/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C00000"/>
              </a:solidFill>
            </a:endParaRPr>
          </a:p>
        </p:txBody>
      </p:sp>
      <p:sp>
        <p:nvSpPr>
          <p:cNvPr id="16" name="سهم إلى اليسار 15"/>
          <p:cNvSpPr/>
          <p:nvPr/>
        </p:nvSpPr>
        <p:spPr>
          <a:xfrm>
            <a:off x="5072074" y="4572000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خطة العمل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357166" y="3143240"/>
            <a:ext cx="45720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600" b="1" dirty="0"/>
              <a:t>بناء التقويم المشترك الأول مركز على الأهداف التعليمية التي حددت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1500174" y="3714744"/>
            <a:ext cx="3429000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ar-SA" sz="1600" b="1" dirty="0"/>
              <a:t>قالب تفكيك المعيار المختار</a:t>
            </a:r>
          </a:p>
          <a:p>
            <a:r>
              <a:rPr lang="ar-SA" sz="1600" b="1" dirty="0"/>
              <a:t>الاستمارة الخاصة بخطة التقويم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285728" y="5143505"/>
            <a:ext cx="621510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400" b="1" dirty="0">
                <a:solidFill>
                  <a:srgbClr val="C00000"/>
                </a:solidFill>
              </a:rPr>
              <a:t>الخطوة الأولى تحديد ما سيتم تقويمه</a:t>
            </a:r>
          </a:p>
          <a:p>
            <a:r>
              <a:rPr lang="ar-SA" sz="1200" b="1" dirty="0"/>
              <a:t>وذلك بالنظر إلى جميع الأهداف التي تم الحصول عليها بعد عملية التفكيك وتم تعليمها في الوحدة من خلال الإجابة</a:t>
            </a:r>
          </a:p>
          <a:p>
            <a:r>
              <a:rPr lang="ar-SA" sz="1200" b="1" dirty="0"/>
              <a:t>على الأسئلة التالية</a:t>
            </a:r>
          </a:p>
          <a:p>
            <a:r>
              <a:rPr lang="ar-SA" sz="1200" b="1" dirty="0"/>
              <a:t> أي الأهداف تسبب على الأرجح صعوبة للطلاب ؟</a:t>
            </a:r>
          </a:p>
          <a:p>
            <a:r>
              <a:rPr lang="ar-SA" sz="1200" b="1" dirty="0"/>
              <a:t> أي الأهداف هي الأهم أو تعد مهارات متطلبة مسبقا لمعلومات ستأتي لاحقا في الوحدات اللاحقة ؟</a:t>
            </a:r>
          </a:p>
          <a:p>
            <a:r>
              <a:rPr lang="ar-SA" sz="1200" b="1" dirty="0"/>
              <a:t> أي الأهداف تعتبر معرفتها بالنسبة للطلاب ضرورية ؟</a:t>
            </a:r>
          </a:p>
          <a:p>
            <a:r>
              <a:rPr lang="ar-SA" sz="1400" b="1" dirty="0">
                <a:solidFill>
                  <a:srgbClr val="C00000"/>
                </a:solidFill>
              </a:rPr>
              <a:t>الخطوة الثانية : تحديد كيف سنقوم</a:t>
            </a:r>
          </a:p>
          <a:p>
            <a:r>
              <a:rPr lang="ar-SA" sz="1200" b="1" dirty="0"/>
              <a:t>التأكد من أن أعضاء الفريق متفقون على مستوى التفكير المتوقع بالنسبة لإتقان ذلك الهدف</a:t>
            </a:r>
          </a:p>
          <a:p>
            <a:r>
              <a:rPr lang="ar-SA" sz="1200" b="1" dirty="0"/>
              <a:t>اختيار طريقة التقويم المناسبة لكل هدف </a:t>
            </a:r>
            <a:r>
              <a:rPr lang="ar-SA" sz="1200" b="1" dirty="0" smtClean="0"/>
              <a:t>( </a:t>
            </a:r>
            <a:r>
              <a:rPr lang="ar-SA" sz="1200" b="1" dirty="0"/>
              <a:t>الأسئلة الموضوعية أو الإجابة القصيرة ، الإجابة المطولة ، تقويم الأداء </a:t>
            </a:r>
            <a:r>
              <a:rPr lang="ar-SA" sz="1200" b="1" dirty="0" smtClean="0"/>
              <a:t>)</a:t>
            </a:r>
            <a:endParaRPr lang="ar-SA" sz="1200" b="1" dirty="0"/>
          </a:p>
          <a:p>
            <a:r>
              <a:rPr lang="ar-SA" sz="1200" b="1" dirty="0"/>
              <a:t>التأكد من مناسبة الطريقة المختارة للتقويم لمستوى التفكير المتوقع .</a:t>
            </a:r>
          </a:p>
          <a:p>
            <a:r>
              <a:rPr lang="ar-SA" sz="1400" b="1" dirty="0">
                <a:solidFill>
                  <a:srgbClr val="C00000"/>
                </a:solidFill>
              </a:rPr>
              <a:t>الخطوة الثالثة : تحديد وقت التقويم</a:t>
            </a:r>
          </a:p>
          <a:p>
            <a:r>
              <a:rPr lang="ar-SA" sz="1200" b="1" dirty="0"/>
              <a:t>تحديد تأريخ إجراء التقويم</a:t>
            </a:r>
          </a:p>
          <a:p>
            <a:r>
              <a:rPr lang="ar-SA" sz="1200" b="1" dirty="0"/>
              <a:t>تأريخ التصحيح</a:t>
            </a:r>
          </a:p>
          <a:p>
            <a:r>
              <a:rPr lang="ar-SA" sz="1200" b="1" dirty="0"/>
              <a:t>تأريخ الاجتماع التالي لمناقشة النتائج</a:t>
            </a:r>
          </a:p>
          <a:p>
            <a:r>
              <a:rPr lang="ar-SA" sz="1400" b="1" dirty="0">
                <a:solidFill>
                  <a:srgbClr val="C00000"/>
                </a:solidFill>
              </a:rPr>
              <a:t>الخطوة الرابعة : كتابة التقويم</a:t>
            </a:r>
          </a:p>
          <a:p>
            <a:r>
              <a:rPr lang="ar-SA" sz="1200" b="1" dirty="0"/>
              <a:t>استخدام </a:t>
            </a:r>
            <a:r>
              <a:rPr lang="ar-SA" sz="1200" b="1" dirty="0" smtClean="0"/>
              <a:t>الإرشادات </a:t>
            </a:r>
            <a:r>
              <a:rPr lang="ar-SA" sz="1200" b="1" dirty="0"/>
              <a:t>الخاصة بكتابة أسئلة جيدة أثناء كتابة التقويم</a:t>
            </a:r>
          </a:p>
          <a:p>
            <a:r>
              <a:rPr lang="ar-SA" sz="1400" b="1" dirty="0">
                <a:solidFill>
                  <a:srgbClr val="C00000"/>
                </a:solidFill>
              </a:rPr>
              <a:t>الخطوة الخامسة : راجعوا التقويم قبل إجرائه</a:t>
            </a:r>
          </a:p>
          <a:p>
            <a:r>
              <a:rPr lang="ar-SA" sz="1200" b="1" dirty="0"/>
              <a:t>للتأكد من أن الأسئلة واضحة وأن الطلاب سيفهمون ما تتوقعونه منهم أثناء التقويم</a:t>
            </a:r>
          </a:p>
          <a:p>
            <a:r>
              <a:rPr lang="ar-SA" sz="1400" b="1" dirty="0">
                <a:solidFill>
                  <a:srgbClr val="C00000"/>
                </a:solidFill>
              </a:rPr>
              <a:t>الخطوة السابعة : وضع محكات الاتقان وتحديد كيف ستجمع البيانات</a:t>
            </a:r>
            <a:r>
              <a:rPr lang="ar-SA" sz="1400" b="1" dirty="0"/>
              <a:t> </a:t>
            </a:r>
            <a:r>
              <a:rPr lang="ar-SA" sz="1200" b="1" dirty="0" smtClean="0"/>
              <a:t>( </a:t>
            </a:r>
            <a:r>
              <a:rPr lang="ar-SA" sz="1200" b="1" dirty="0"/>
              <a:t>بحسب الهدف التعليمي وحسب الطالب</a:t>
            </a:r>
            <a:r>
              <a:rPr lang="ar-SA" b="1" dirty="0"/>
              <a:t> </a:t>
            </a:r>
            <a:r>
              <a:rPr lang="ar-SA" sz="1200" b="1" dirty="0" smtClean="0"/>
              <a:t>)</a:t>
            </a:r>
            <a:endParaRPr lang="ar-SA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إلى اليسار 1"/>
          <p:cNvSpPr/>
          <p:nvPr/>
        </p:nvSpPr>
        <p:spPr>
          <a:xfrm>
            <a:off x="5000636" y="1500166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التوصيات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3" name="سهم إلى اليسار 2"/>
          <p:cNvSpPr/>
          <p:nvPr/>
        </p:nvSpPr>
        <p:spPr>
          <a:xfrm>
            <a:off x="4500570" y="2928926"/>
            <a:ext cx="207170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C00000"/>
                </a:solidFill>
              </a:rPr>
              <a:t>هدف الاجتماع القادم</a:t>
            </a:r>
            <a:endParaRPr lang="ar-SA" sz="1600" b="1" dirty="0">
              <a:solidFill>
                <a:srgbClr val="C0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42918" y="3643306"/>
            <a:ext cx="5572164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ar-SA" sz="1600" b="1" dirty="0"/>
              <a:t>جمع البيانات وتحليلها ووضع هدف ذكي قصير المدى وتحديد التدخلات المناسبة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571480" y="1071538"/>
            <a:ext cx="5772184" cy="178595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571480" y="642911"/>
          <a:ext cx="5643604" cy="67056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410901"/>
                <a:gridCol w="1410901"/>
                <a:gridCol w="1410901"/>
                <a:gridCol w="1410901"/>
              </a:tblGrid>
              <a:tr h="31544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رقم الاجتماع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اليوم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التاريخ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المقر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7499"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سهم إلى اليسار 2"/>
          <p:cNvSpPr/>
          <p:nvPr/>
        </p:nvSpPr>
        <p:spPr>
          <a:xfrm>
            <a:off x="5072074" y="3214678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أهداف الاجتماع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5072074" y="4143372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المواد اللازمة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1285860" y="142844"/>
            <a:ext cx="4000528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b="1" dirty="0"/>
              <a:t>اجتماع الفريق حول البيانات وتحديد التدخلات</a:t>
            </a:r>
            <a:endParaRPr lang="ar-SA" dirty="0"/>
          </a:p>
        </p:txBody>
      </p:sp>
      <p:sp>
        <p:nvSpPr>
          <p:cNvPr id="14" name="مستطيل 13"/>
          <p:cNvSpPr/>
          <p:nvPr/>
        </p:nvSpPr>
        <p:spPr>
          <a:xfrm>
            <a:off x="2214554" y="1357290"/>
            <a:ext cx="23551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b="1" dirty="0">
                <a:solidFill>
                  <a:srgbClr val="C00000"/>
                </a:solidFill>
              </a:rPr>
              <a:t>القواعد السلوكية العامة للفريق :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42918" y="1714480"/>
            <a:ext cx="5772184" cy="1214446"/>
          </a:xfrm>
          <a:prstGeom prst="rect">
            <a:avLst/>
          </a:prstGeom>
          <a:noFill/>
          <a:ln>
            <a:solidFill>
              <a:schemeClr val="accent2"/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C00000"/>
              </a:solidFill>
            </a:endParaRPr>
          </a:p>
        </p:txBody>
      </p:sp>
      <p:sp>
        <p:nvSpPr>
          <p:cNvPr id="16" name="سهم إلى اليسار 15"/>
          <p:cNvSpPr/>
          <p:nvPr/>
        </p:nvSpPr>
        <p:spPr>
          <a:xfrm>
            <a:off x="5072074" y="4786314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خطة العمل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285728" y="3071802"/>
            <a:ext cx="471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400" b="1" dirty="0"/>
              <a:t>تحليل بيانات التقويم المشترك وتصنيف الطالبات حسب المستوى</a:t>
            </a:r>
          </a:p>
          <a:p>
            <a:r>
              <a:rPr lang="ar-SA" sz="1400" b="1" dirty="0"/>
              <a:t>تحديد الاستراتيجيات التعليمية المناسبة لإعادة التعلم</a:t>
            </a:r>
          </a:p>
          <a:p>
            <a:r>
              <a:rPr lang="ar-SA" sz="1400" b="1" dirty="0"/>
              <a:t>تحديد أي المعلمات سيقدمن تدخلا لأي الطالبات مستخدمات أي </a:t>
            </a:r>
            <a:r>
              <a:rPr lang="ar-SA" sz="1400" b="1" dirty="0" smtClean="0"/>
              <a:t> الاستراتيجيات </a:t>
            </a:r>
            <a:r>
              <a:rPr lang="ar-SA" sz="1400" b="1" dirty="0"/>
              <a:t>.</a:t>
            </a:r>
          </a:p>
          <a:p>
            <a:r>
              <a:rPr lang="ar-SA" sz="1400" b="1" dirty="0"/>
              <a:t>كتابة هدف ذكي قصير المدى</a:t>
            </a:r>
          </a:p>
        </p:txBody>
      </p:sp>
      <p:sp>
        <p:nvSpPr>
          <p:cNvPr id="17" name="مستطيل 16"/>
          <p:cNvSpPr/>
          <p:nvPr/>
        </p:nvSpPr>
        <p:spPr>
          <a:xfrm>
            <a:off x="3807728" y="4214810"/>
            <a:ext cx="1114408" cy="33855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ar-SA" sz="1600" b="1" dirty="0"/>
              <a:t>قوالب البيانات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214290" y="5429256"/>
            <a:ext cx="64294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1400" b="1" dirty="0">
                <a:solidFill>
                  <a:srgbClr val="C00000"/>
                </a:solidFill>
              </a:rPr>
              <a:t>تحضر كل معلمة بياناتها إلى الاجتماع . يجب أن تكون هذه البيانات متوافرة وفقا للهدف التعليمي ووفقا </a:t>
            </a:r>
            <a:r>
              <a:rPr lang="ar-SA" sz="1400" b="1" dirty="0" smtClean="0">
                <a:solidFill>
                  <a:srgbClr val="C00000"/>
                </a:solidFill>
              </a:rPr>
              <a:t>للطالبة </a:t>
            </a:r>
            <a:r>
              <a:rPr lang="ar-SA" sz="1400" b="1" dirty="0">
                <a:solidFill>
                  <a:srgbClr val="C00000"/>
                </a:solidFill>
              </a:rPr>
              <a:t>.</a:t>
            </a:r>
          </a:p>
          <a:p>
            <a:r>
              <a:rPr lang="ar-SA" sz="1200" b="1" dirty="0">
                <a:solidFill>
                  <a:srgbClr val="FF0000"/>
                </a:solidFill>
              </a:rPr>
              <a:t>الخطوة الأولى : </a:t>
            </a:r>
            <a:r>
              <a:rPr lang="ar-SA" sz="1200" b="1" dirty="0"/>
              <a:t>كم عدد الطلاب دون مستوى الاتقان ، وفي مستوى الاتقان ، وفوق مستوى الاتقان ؟ استخدموا هذه</a:t>
            </a:r>
          </a:p>
          <a:p>
            <a:r>
              <a:rPr lang="ar-SA" sz="1200" b="1" dirty="0"/>
              <a:t>المعلومات لتحديد كيف تعيدون تجميع الطلاب استجابة لهذه النتائج .</a:t>
            </a:r>
          </a:p>
          <a:p>
            <a:r>
              <a:rPr lang="ar-SA" sz="1200" b="1" dirty="0">
                <a:solidFill>
                  <a:srgbClr val="FF0000"/>
                </a:solidFill>
              </a:rPr>
              <a:t>الخطوة الثانية : </a:t>
            </a:r>
            <a:r>
              <a:rPr lang="ar-SA" sz="1200" b="1" dirty="0"/>
              <a:t>هل حققت معلمة نتائج أفضل بكثير من المعلمات الاخريات ؟ </a:t>
            </a:r>
            <a:r>
              <a:rPr lang="ar-SA" sz="1200" b="1" dirty="0" err="1"/>
              <a:t>اذا</a:t>
            </a:r>
            <a:r>
              <a:rPr lang="ar-SA" sz="1200" b="1" dirty="0"/>
              <a:t> كان الجواب بنعم أنظروا في استخدام</a:t>
            </a:r>
          </a:p>
          <a:p>
            <a:r>
              <a:rPr lang="ar-SA" sz="1200" b="1" dirty="0"/>
              <a:t>الاستراتيجيات التي استخدمتها هذه المعلمة في التدخل المخطط له .</a:t>
            </a:r>
          </a:p>
          <a:p>
            <a:r>
              <a:rPr lang="ar-SA" sz="1200" b="1" dirty="0">
                <a:solidFill>
                  <a:srgbClr val="FF0000"/>
                </a:solidFill>
              </a:rPr>
              <a:t>الخطوة الثالثة </a:t>
            </a:r>
            <a:r>
              <a:rPr lang="ar-SA" sz="1200" b="1" dirty="0"/>
              <a:t>: تفحصوا الطالبات اللاتي لم يحققن مستوى الاتقان وإن أمكن ضعوا فرضية بشأن السبب الذي قد يكون</a:t>
            </a:r>
          </a:p>
          <a:p>
            <a:r>
              <a:rPr lang="ar-SA" sz="1200" b="1" dirty="0"/>
              <a:t>حال دون وصولهم للتوقعات . هل هناك خلل في مهاراتهن القبلية ؟ هل يحاول الطالبات أن يتعلموا مفهوما نظريا في</a:t>
            </a:r>
          </a:p>
          <a:p>
            <a:r>
              <a:rPr lang="ar-SA" sz="1200" b="1" dirty="0"/>
              <a:t>حين أنهم يميلون إلى التفكير العملي الملموس ؟ هل يحتاج الطالبات إلى شرح إضافي عن المفردات ؟</a:t>
            </a:r>
          </a:p>
          <a:p>
            <a:r>
              <a:rPr lang="ar-SA" sz="1200" b="1" dirty="0">
                <a:solidFill>
                  <a:srgbClr val="FF0000"/>
                </a:solidFill>
              </a:rPr>
              <a:t>الخطوة الرابعة </a:t>
            </a:r>
            <a:r>
              <a:rPr lang="ar-SA" sz="1200" b="1" dirty="0"/>
              <a:t>: باستخدام الفرضية التي تم وضعها عن الطالبات خططوا كيف ستعيدون تعليم الهدف التعليمي ، قرروا</a:t>
            </a:r>
          </a:p>
          <a:p>
            <a:r>
              <a:rPr lang="ar-SA" sz="1200" b="1" dirty="0"/>
              <a:t>كيف ستعيدون تجميع الطالبات بحيث </a:t>
            </a:r>
            <a:r>
              <a:rPr lang="ar-SA" sz="1200" b="1" dirty="0" smtClean="0"/>
              <a:t>تحصل </a:t>
            </a:r>
            <a:r>
              <a:rPr lang="ar-SA" sz="1200" b="1" dirty="0"/>
              <a:t>الطالبات البارعات على أنشطة </a:t>
            </a:r>
            <a:r>
              <a:rPr lang="ar-SA" sz="1200" b="1" dirty="0" err="1"/>
              <a:t>اثرائية</a:t>
            </a:r>
            <a:r>
              <a:rPr lang="ar-SA" sz="1200" b="1" dirty="0"/>
              <a:t> ويحصل الطالبات غير البارعات</a:t>
            </a:r>
          </a:p>
          <a:p>
            <a:r>
              <a:rPr lang="ar-SA" sz="1200" b="1" dirty="0"/>
              <a:t>على وقت ودعم إضافيين</a:t>
            </a:r>
          </a:p>
          <a:p>
            <a:r>
              <a:rPr lang="ar-SA" sz="1200" b="1" dirty="0">
                <a:solidFill>
                  <a:srgbClr val="FF0000"/>
                </a:solidFill>
              </a:rPr>
              <a:t>الخطوة الخامسة : </a:t>
            </a:r>
            <a:r>
              <a:rPr lang="ar-SA" sz="1200" b="1" dirty="0"/>
              <a:t>إذا لم تكن لديكم أي استراتيجيات جديدة تستخدموها لإعادة تعليم الهدف التعليمي ابحثوا عن</a:t>
            </a:r>
          </a:p>
          <a:p>
            <a:r>
              <a:rPr lang="ar-SA" sz="1200" b="1" dirty="0"/>
              <a:t>استراتيجيات تعليمية جديدة تكون جيدة</a:t>
            </a:r>
          </a:p>
          <a:p>
            <a:r>
              <a:rPr lang="ar-SA" sz="1200" b="1" dirty="0">
                <a:solidFill>
                  <a:srgbClr val="FF0000"/>
                </a:solidFill>
              </a:rPr>
              <a:t>الخطوة السادسة </a:t>
            </a:r>
            <a:r>
              <a:rPr lang="ar-SA" sz="1200" b="1" dirty="0"/>
              <a:t>: حددوا أي المعلمات </a:t>
            </a:r>
            <a:r>
              <a:rPr lang="ar-SA" sz="1200" b="1" dirty="0" smtClean="0"/>
              <a:t>سيقدمن </a:t>
            </a:r>
            <a:r>
              <a:rPr lang="ar-SA" sz="1200" b="1" dirty="0"/>
              <a:t>تدخلا لأي الطالبات مستخدمين أي الاستراتيجيات</a:t>
            </a:r>
          </a:p>
          <a:p>
            <a:r>
              <a:rPr lang="ar-SA" sz="1200" b="1" dirty="0">
                <a:solidFill>
                  <a:srgbClr val="FF0000"/>
                </a:solidFill>
              </a:rPr>
              <a:t>الخطوة السابعة : </a:t>
            </a:r>
            <a:r>
              <a:rPr lang="ar-SA" sz="1200" b="1" dirty="0"/>
              <a:t>خططوا كيف ستعيدون تقويم الطالبات نهاية التدخل .</a:t>
            </a:r>
          </a:p>
          <a:p>
            <a:r>
              <a:rPr lang="ar-SA" sz="1200" b="1" dirty="0">
                <a:solidFill>
                  <a:srgbClr val="FF0000"/>
                </a:solidFill>
              </a:rPr>
              <a:t>الخطوة الثامنة : </a:t>
            </a:r>
            <a:r>
              <a:rPr lang="ar-SA" sz="1200" b="1" dirty="0"/>
              <a:t>اكتبوا هدف ذكي قصير المدى وإضافته الى قالب الهدف الذكي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إلى اليسار 1"/>
          <p:cNvSpPr/>
          <p:nvPr/>
        </p:nvSpPr>
        <p:spPr>
          <a:xfrm>
            <a:off x="5000636" y="1500166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التوصيات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3" name="سهم إلى اليسار 2"/>
          <p:cNvSpPr/>
          <p:nvPr/>
        </p:nvSpPr>
        <p:spPr>
          <a:xfrm>
            <a:off x="4500570" y="2928926"/>
            <a:ext cx="207170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C00000"/>
                </a:solidFill>
              </a:rPr>
              <a:t>هدف الاجتماع القادم</a:t>
            </a:r>
            <a:endParaRPr lang="ar-SA" sz="1600" b="1" dirty="0">
              <a:solidFill>
                <a:srgbClr val="C0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714356" y="3643306"/>
            <a:ext cx="5572164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ar-SA" sz="1600" b="1" dirty="0"/>
          </a:p>
        </p:txBody>
      </p:sp>
      <p:sp>
        <p:nvSpPr>
          <p:cNvPr id="5" name="مستطيل 4"/>
          <p:cNvSpPr/>
          <p:nvPr/>
        </p:nvSpPr>
        <p:spPr>
          <a:xfrm>
            <a:off x="571480" y="1071538"/>
            <a:ext cx="5772184" cy="178595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42918" y="2643174"/>
            <a:ext cx="535785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sz="3200" b="1" dirty="0" smtClean="0"/>
              <a:t>الهدف الذكي للفريق</a:t>
            </a:r>
            <a:endParaRPr lang="ar-SA" sz="3200" dirty="0"/>
          </a:p>
        </p:txBody>
      </p:sp>
      <p:pic>
        <p:nvPicPr>
          <p:cNvPr id="6148" name="Picture 4" descr="https://modo3.com/thumbs/fit630x300/76251/1485259183/%D9%83%D9%8A%D9%81%D9%8A%D8%A9_%D8%AA%D8%AD%D8%AF%D9%8A%D8%AF_%D8%A7%D9%84%D8%A3%D9%87%D8%AF%D8%A7%D9%8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84" y="3857620"/>
            <a:ext cx="4714866" cy="2857500"/>
          </a:xfrm>
          <a:prstGeom prst="rect">
            <a:avLst/>
          </a:prstGeom>
          <a:noFill/>
        </p:spPr>
      </p:pic>
      <p:pic>
        <p:nvPicPr>
          <p:cNvPr id="6" name="Picture 4" descr="https://tse4.mm.bing.net/th?id=OIP.KHd_1YA5nXoBLnBA5Z3f0wHaFi&amp;pid=15.1&amp;P=0&amp;w=209&amp;h=15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92" y="714348"/>
            <a:ext cx="1990725" cy="1495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s://modo3.com/thumbs/fit630x300/76251/1485259183/%D9%83%D9%8A%D9%81%D9%8A%D8%A9_%D8%AA%D8%AD%D8%AF%D9%8A%D8%AF_%D8%A7%D9%84%D8%A3%D9%87%D8%AF%D8%A7%D9%8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52" y="142843"/>
            <a:ext cx="2214578" cy="1550205"/>
          </a:xfrm>
          <a:prstGeom prst="rect">
            <a:avLst/>
          </a:prstGeom>
          <a:noFill/>
        </p:spPr>
      </p:pic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428604" y="2786050"/>
          <a:ext cx="6072230" cy="620173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01494"/>
                <a:gridCol w="2384666"/>
                <a:gridCol w="625322"/>
                <a:gridCol w="846302"/>
                <a:gridCol w="1214446"/>
              </a:tblGrid>
              <a:tr h="928694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rgbClr val="FF0000"/>
                          </a:solidFill>
                        </a:rPr>
                        <a:t>الهدف الذكي للفريق</a:t>
                      </a:r>
                      <a:endParaRPr lang="ar-SA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rgbClr val="FF0000"/>
                          </a:solidFill>
                        </a:rPr>
                        <a:t>الإجراءات</a:t>
                      </a:r>
                      <a:r>
                        <a:rPr lang="ar-SA" sz="1400" baseline="0" dirty="0" smtClean="0">
                          <a:solidFill>
                            <a:srgbClr val="FF0000"/>
                          </a:solidFill>
                        </a:rPr>
                        <a:t> وخطوات العمل</a:t>
                      </a:r>
                      <a:endParaRPr lang="ar-SA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err="1" smtClean="0">
                          <a:solidFill>
                            <a:srgbClr val="FF0000"/>
                          </a:solidFill>
                        </a:rPr>
                        <a:t>مسؤول</a:t>
                      </a:r>
                      <a:r>
                        <a:rPr lang="ar-SA" sz="1400" dirty="0" smtClean="0">
                          <a:solidFill>
                            <a:srgbClr val="FF0000"/>
                          </a:solidFill>
                        </a:rPr>
                        <a:t> التنفيذ</a:t>
                      </a:r>
                      <a:endParaRPr lang="ar-SA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rgbClr val="FF0000"/>
                          </a:solidFill>
                        </a:rPr>
                        <a:t>الموعد المستهدف</a:t>
                      </a:r>
                      <a:endParaRPr lang="ar-SA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rgbClr val="FF0000"/>
                          </a:solidFill>
                        </a:rPr>
                        <a:t>الأدلة</a:t>
                      </a:r>
                      <a:r>
                        <a:rPr lang="ar-SA" sz="1400" baseline="0" dirty="0" smtClean="0">
                          <a:solidFill>
                            <a:srgbClr val="FF0000"/>
                          </a:solidFill>
                        </a:rPr>
                        <a:t> على الفعالية </a:t>
                      </a:r>
                      <a:endParaRPr lang="ar-SA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262203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r>
                        <a:rPr lang="ar-SA" sz="1400" b="1" dirty="0" smtClean="0"/>
                        <a:t>طويل المدى :</a:t>
                      </a:r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62203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قصير المدى:</a:t>
                      </a:r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مستطيل مستدير الزوايا 4"/>
          <p:cNvSpPr/>
          <p:nvPr/>
        </p:nvSpPr>
        <p:spPr>
          <a:xfrm>
            <a:off x="214290" y="214282"/>
            <a:ext cx="6286544" cy="22145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400" b="1" dirty="0" smtClean="0">
              <a:solidFill>
                <a:schemeClr val="tx1"/>
              </a:solidFill>
            </a:endParaRPr>
          </a:p>
          <a:p>
            <a:endParaRPr lang="ar-SA" sz="1400" b="1" dirty="0" smtClean="0">
              <a:solidFill>
                <a:schemeClr val="tx1"/>
              </a:solidFill>
            </a:endParaRPr>
          </a:p>
          <a:p>
            <a:endParaRPr lang="ar-SA" sz="1400" b="1" dirty="0" smtClean="0">
              <a:solidFill>
                <a:srgbClr val="00B050"/>
              </a:solidFill>
            </a:endParaRPr>
          </a:p>
          <a:p>
            <a:endParaRPr lang="ar-SA" sz="1400" b="1" dirty="0" smtClean="0">
              <a:solidFill>
                <a:srgbClr val="00B050"/>
              </a:solidFill>
            </a:endParaRPr>
          </a:p>
          <a:p>
            <a:endParaRPr lang="ar-SA" sz="1400" b="1" dirty="0" smtClean="0">
              <a:solidFill>
                <a:schemeClr val="tx1"/>
              </a:solidFill>
            </a:endParaRPr>
          </a:p>
          <a:p>
            <a:r>
              <a:rPr lang="ar-SA" sz="1400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571744" y="214282"/>
            <a:ext cx="4071966" cy="28575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dirty="0" smtClean="0">
                <a:solidFill>
                  <a:schemeClr val="tx1"/>
                </a:solidFill>
              </a:rPr>
              <a:t>اسم المدرسة : الابتدائية 13 لتحفيظ القرآن الكريم 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2357430" y="642910"/>
            <a:ext cx="4071966" cy="285752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dirty="0" smtClean="0">
                <a:solidFill>
                  <a:schemeClr val="tx1"/>
                </a:solidFill>
              </a:rPr>
              <a:t>هدف المدرسة :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214554" y="1000100"/>
            <a:ext cx="4071966" cy="28575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dirty="0" smtClean="0">
                <a:solidFill>
                  <a:schemeClr val="tx1"/>
                </a:solidFill>
              </a:rPr>
              <a:t>اسم الفريق </a:t>
            </a:r>
            <a:r>
              <a:rPr lang="ar-SA" b="1" dirty="0" smtClean="0">
                <a:solidFill>
                  <a:srgbClr val="00B050"/>
                </a:solidFill>
              </a:rPr>
              <a:t>: ( على الخير أعوانا)</a:t>
            </a: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642918" y="1785918"/>
            <a:ext cx="5072098" cy="857256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tx1"/>
                </a:solidFill>
              </a:rPr>
              <a:t>أعضاء الفريق:</a:t>
            </a:r>
          </a:p>
          <a:p>
            <a:pPr algn="ctr"/>
            <a:r>
              <a:rPr lang="ar-SA" sz="1400" b="1" dirty="0" smtClean="0">
                <a:solidFill>
                  <a:schemeClr val="tx1"/>
                </a:solidFill>
              </a:rPr>
              <a:t> علية القرني ،فاطمة القرني ، مريم العتيبي ، نورة الوذينان، اعتماد الزهراني ، فاطمة ثابت ، فوزية القرني ، صالحة القرني ، حنان الشمراني </a:t>
            </a:r>
            <a:r>
              <a:rPr lang="ar-SA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1857364" y="1428728"/>
            <a:ext cx="4071966" cy="28575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600" b="1" dirty="0" smtClean="0">
                <a:solidFill>
                  <a:schemeClr val="tx1"/>
                </a:solidFill>
              </a:rPr>
              <a:t>قائد الفريق </a:t>
            </a:r>
            <a:r>
              <a:rPr lang="ar-SA" sz="1600" b="1" dirty="0" smtClean="0">
                <a:solidFill>
                  <a:srgbClr val="00B050"/>
                </a:solidFill>
              </a:rPr>
              <a:t>: </a:t>
            </a:r>
            <a:r>
              <a:rPr lang="ar-SA" sz="1600" b="1" dirty="0" smtClean="0">
                <a:solidFill>
                  <a:schemeClr val="accent2"/>
                </a:solidFill>
              </a:rPr>
              <a:t>( عليّة القرني 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85794" y="1571604"/>
            <a:ext cx="5357850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sz="7200" b="1" dirty="0" smtClean="0"/>
              <a:t>التّعلم المضمون</a:t>
            </a:r>
            <a:endParaRPr lang="ar-SA" sz="7200" dirty="0"/>
          </a:p>
        </p:txBody>
      </p:sp>
      <p:pic>
        <p:nvPicPr>
          <p:cNvPr id="5122" name="Picture 2" descr="http://www.almosafr.com/forum/imgcache/2/23633alsh3er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643050" y="4000496"/>
            <a:ext cx="3643338" cy="27146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C:\Users\TOSHIBA\Desktop\الجوده ب ت ق 13\شعار التحفيظ.gif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85926" y="214282"/>
            <a:ext cx="2025069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 descr="http://images.lakii.com/images/Feb13/tatwer_Header-for-mussal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8" y="8143900"/>
            <a:ext cx="1928826" cy="785818"/>
          </a:xfrm>
          <a:prstGeom prst="rect">
            <a:avLst/>
          </a:prstGeom>
          <a:noFill/>
        </p:spPr>
      </p:pic>
      <p:sp>
        <p:nvSpPr>
          <p:cNvPr id="8" name="مستطيل مستدير الزوايا 7"/>
          <p:cNvSpPr/>
          <p:nvPr/>
        </p:nvSpPr>
        <p:spPr>
          <a:xfrm>
            <a:off x="857232" y="2143108"/>
            <a:ext cx="4714908" cy="1428760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2"/>
                </a:solidFill>
              </a:rPr>
              <a:t>متعلم .. معتز بدينه..منتم لوطنه ..منتج للمعرفة .. منافس عالميا </a:t>
            </a:r>
            <a:r>
              <a:rPr lang="ar-SA" dirty="0" smtClean="0">
                <a:solidFill>
                  <a:schemeClr val="tx2"/>
                </a:solidFill>
              </a:rPr>
              <a:t>.</a:t>
            </a:r>
            <a:endParaRPr lang="ar-SA" dirty="0">
              <a:solidFill>
                <a:schemeClr val="tx2"/>
              </a:solidFill>
            </a:endParaRPr>
          </a:p>
        </p:txBody>
      </p:sp>
      <p:pic>
        <p:nvPicPr>
          <p:cNvPr id="46082" name="Picture 2" descr="https://tse1.mm.bing.net/th?id=OIP.11Dn4-VC-FBMVoOZSUPwCwHaCc&amp;pid=15.1&amp;P=0&amp;w=451&amp;h=14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504" y="1142976"/>
            <a:ext cx="2571768" cy="847722"/>
          </a:xfrm>
          <a:prstGeom prst="rect">
            <a:avLst/>
          </a:prstGeom>
          <a:noFill/>
        </p:spPr>
      </p:pic>
      <p:pic>
        <p:nvPicPr>
          <p:cNvPr id="46084" name="Picture 4" descr="http://3alamaldeenschl.ucoz.com/images-1-22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604" y="4786314"/>
            <a:ext cx="1905000" cy="2286001"/>
          </a:xfrm>
          <a:prstGeom prst="rect">
            <a:avLst/>
          </a:prstGeom>
          <a:noFill/>
        </p:spPr>
      </p:pic>
      <p:sp>
        <p:nvSpPr>
          <p:cNvPr id="11" name="مستطيل مستدير الزوايا 10"/>
          <p:cNvSpPr/>
          <p:nvPr/>
        </p:nvSpPr>
        <p:spPr>
          <a:xfrm>
            <a:off x="1785926" y="5643570"/>
            <a:ext cx="4714908" cy="2071702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2"/>
                </a:solidFill>
              </a:rPr>
              <a:t>تقديم تعليم وتعلم متميز بما يواكب التوجهات العالمية في ضوء السياسات التعليمية للملكة وبمشاركة مجتمعية في بيئة تعليمية جاذبة وآمنة ترتقي بالمهارات والقدرات وتثري البحث العلمي  وتشجع على الابتكار والإبداع </a:t>
            </a:r>
            <a:r>
              <a:rPr lang="ar-SA" dirty="0" smtClean="0"/>
              <a:t>.</a:t>
            </a:r>
            <a:endParaRPr lang="ar-S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428736" y="214282"/>
            <a:ext cx="4000528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b="1" dirty="0" smtClean="0"/>
              <a:t>دليل توزيع معايير التعلم المضمون على المنهج</a:t>
            </a:r>
            <a:endParaRPr lang="ar-SA" b="1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57167" y="785786"/>
          <a:ext cx="6215105" cy="8158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26708"/>
                <a:gridCol w="696760"/>
                <a:gridCol w="956258"/>
                <a:gridCol w="1519448"/>
                <a:gridCol w="2315931"/>
              </a:tblGrid>
              <a:tr h="370840">
                <a:tc gridSpan="5"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المادة :                                                الصف :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الأسبوع 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اليوم 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الوحدة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دروس الوحدة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المعايير الأساسية ( أهداف التّعلم )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500174" y="214282"/>
            <a:ext cx="4000528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b="1" dirty="0" smtClean="0"/>
              <a:t>قالب تفكيك المعيار</a:t>
            </a:r>
            <a:endParaRPr lang="ar-SA" b="1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714356" y="714348"/>
          <a:ext cx="5643604" cy="535401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10901"/>
                <a:gridCol w="2006819"/>
                <a:gridCol w="1265930"/>
                <a:gridCol w="959954"/>
              </a:tblGrid>
              <a:tr h="585792">
                <a:tc gridSpan="4"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585792">
                <a:tc gridSpan="4"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المعارف والمهارات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585792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ماذا</a:t>
                      </a:r>
                      <a:r>
                        <a:rPr lang="ar-SA" sz="1400" b="1" baseline="0" dirty="0" smtClean="0">
                          <a:solidFill>
                            <a:srgbClr val="FF0000"/>
                          </a:solidFill>
                        </a:rPr>
                        <a:t> سيفعل الطالب ( مهارات وأفعال)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بأي من المعارف والمفاهيم؟</a:t>
                      </a:r>
                    </a:p>
                    <a:p>
                      <a:pPr algn="ctr"/>
                      <a:r>
                        <a:rPr lang="ar-SA" sz="1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 أسماء، أو تعليمات مباشرة)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في أي سياق؟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مستوى</a:t>
                      </a:r>
                    </a:p>
                    <a:p>
                      <a:pPr algn="ctr"/>
                      <a:r>
                        <a:rPr lang="ar-SA" sz="14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التفكير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 rtl="1"/>
                      <a:endParaRPr lang="ar-SA" sz="1600" b="1" dirty="0" smtClean="0"/>
                    </a:p>
                    <a:p>
                      <a:pPr rtl="1"/>
                      <a:endParaRPr lang="ar-SA" sz="1600" b="1" dirty="0" smtClean="0"/>
                    </a:p>
                    <a:p>
                      <a:pPr rtl="1"/>
                      <a:endParaRPr lang="ar-SA" sz="1600" b="1" dirty="0" smtClean="0"/>
                    </a:p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 rtl="1"/>
                      <a:endParaRPr lang="ar-SA" sz="1600" b="1" dirty="0" smtClean="0"/>
                    </a:p>
                    <a:p>
                      <a:pPr rtl="1"/>
                      <a:endParaRPr lang="ar-SA" sz="1600" b="1" dirty="0" smtClean="0"/>
                    </a:p>
                    <a:p>
                      <a:pPr rtl="1"/>
                      <a:endParaRPr lang="ar-SA" sz="1600" b="1" dirty="0" smtClean="0"/>
                    </a:p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5792">
                <a:tc gridSpan="4">
                  <a:txBody>
                    <a:bodyPr/>
                    <a:lstStyle/>
                    <a:p>
                      <a:pPr rtl="1"/>
                      <a:r>
                        <a:rPr lang="ar-SA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الأهداف التعليمية الضمنية: </a:t>
                      </a:r>
                    </a:p>
                    <a:p>
                      <a:pPr rtl="1"/>
                      <a:endParaRPr lang="ar-SA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SA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SA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جدول 6"/>
          <p:cNvGraphicFramePr>
            <a:graphicFrameLocks noGrp="1"/>
          </p:cNvGraphicFramePr>
          <p:nvPr/>
        </p:nvGraphicFramePr>
        <p:xfrm>
          <a:off x="4500570" y="6215074"/>
          <a:ext cx="1500166" cy="2499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00166"/>
              </a:tblGrid>
              <a:tr h="249991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rgbClr val="FF0000"/>
                          </a:solidFill>
                        </a:rPr>
                        <a:t>سلم بلوم السلوكي</a:t>
                      </a:r>
                      <a:endParaRPr lang="ar-SA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9989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تذكر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89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فهم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89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تطبيق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89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تحليل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89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تركيب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89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تقويم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1285860" y="6500826"/>
          <a:ext cx="1500166" cy="14020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00166"/>
              </a:tblGrid>
              <a:tr h="249991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rgbClr val="FF0000"/>
                          </a:solidFill>
                        </a:rPr>
                        <a:t>سلم بلوم </a:t>
                      </a:r>
                      <a:r>
                        <a:rPr lang="ar-SA" sz="1400" dirty="0" err="1" smtClean="0">
                          <a:solidFill>
                            <a:srgbClr val="FF0000"/>
                          </a:solidFill>
                        </a:rPr>
                        <a:t>المهاري</a:t>
                      </a:r>
                      <a:endParaRPr lang="ar-SA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9989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معرفة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89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تطبيق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989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استدلال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071546" y="214282"/>
            <a:ext cx="4857784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ar-SA" b="1" dirty="0" smtClean="0"/>
              <a:t>جدول المعايير الأساسية : ماذا نريد من طلابنا أن يتعلموا ؟</a:t>
            </a:r>
            <a:endParaRPr lang="ar-SA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358205" y="1142976"/>
          <a:ext cx="6214067" cy="7010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25678"/>
                <a:gridCol w="1060375"/>
                <a:gridCol w="1653840"/>
                <a:gridCol w="1087590"/>
                <a:gridCol w="986584"/>
              </a:tblGrid>
              <a:tr h="370840">
                <a:tc gridSpan="5"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الصف :</a:t>
                      </a:r>
                    </a:p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المادة :</a:t>
                      </a:r>
                    </a:p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الفصل الدراسي :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400" b="1" baseline="0" dirty="0" smtClean="0">
                          <a:solidFill>
                            <a:srgbClr val="FF0000"/>
                          </a:solidFill>
                          <a:latin typeface="Arial,Bold"/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baseline="0" dirty="0" smtClean="0">
                          <a:solidFill>
                            <a:srgbClr val="FF0000"/>
                          </a:solidFill>
                          <a:latin typeface="Arial,Bold"/>
                        </a:rPr>
                        <a:t>مثال على الإتقان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baseline="0" dirty="0" smtClean="0">
                          <a:solidFill>
                            <a:srgbClr val="FF0000"/>
                          </a:solidFill>
                          <a:latin typeface="Arial,Bold"/>
                        </a:rPr>
                        <a:t>المهارات السابقة؟</a:t>
                      </a:r>
                      <a:endParaRPr lang="ar-SA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baseline="0" dirty="0" smtClean="0">
                          <a:solidFill>
                            <a:srgbClr val="FF0000"/>
                          </a:solidFill>
                          <a:latin typeface="Arial,Bold"/>
                        </a:rPr>
                        <a:t>مستوى</a:t>
                      </a:r>
                    </a:p>
                    <a:p>
                      <a:pPr algn="ctr"/>
                      <a:r>
                        <a:rPr lang="ar-SA" sz="1400" b="1" baseline="0" dirty="0" smtClean="0">
                          <a:solidFill>
                            <a:srgbClr val="FF0000"/>
                          </a:solidFill>
                          <a:latin typeface="Arial,Bold"/>
                        </a:rPr>
                        <a:t>التفكير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baseline="0" dirty="0" smtClean="0">
                          <a:solidFill>
                            <a:srgbClr val="FF0000"/>
                          </a:solidFill>
                          <a:latin typeface="Arial,Bold"/>
                        </a:rPr>
                        <a:t>متى يدرس 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ما المعيار الأساسي الذي سيتعلمه الطالب ؟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صف باستخدام مفردات مناسبة للطالب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كيف سيبدو عمل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الطالب المتقن؟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قدم مثالا </a:t>
                      </a:r>
                      <a:r>
                        <a:rPr lang="ar-SA" sz="1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/ أو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وصفا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ما المعارف أو المهارات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السابقة </a:t>
                      </a:r>
                      <a:r>
                        <a:rPr lang="ar-SA" sz="1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أو المفردات التي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يحتاجها الطالب لإتقان هذا المستوى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مستوى التفكير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المستخدم لإتقان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المعيار ؟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متى سيتم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تدريس هذه</a:t>
                      </a:r>
                    </a:p>
                    <a:p>
                      <a:r>
                        <a:rPr lang="ar-SA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المعايير؟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42918" y="2643174"/>
            <a:ext cx="535785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sz="3200" b="1" dirty="0" smtClean="0"/>
              <a:t>التّقويمات المشتركة </a:t>
            </a:r>
            <a:endParaRPr lang="ar-SA" sz="3200" dirty="0"/>
          </a:p>
        </p:txBody>
      </p:sp>
      <p:pic>
        <p:nvPicPr>
          <p:cNvPr id="44034" name="Picture 2" descr="https://modo3.com/thumbs/fit630x300/117008/1466679682/%D9%85%D9%87%D8%A7%D8%B1%D8%A7%D8%AA_%D8%A7%D9%84%D8%AA%D9%81%D9%83%D9%8A%D8%B1_%D8%A7%D9%84%D9%86%D8%A7%D9%82%D8%AF_%D9%88%D8%AD%D9%84_%D8%A7%D9%84%D9%85%D8%B4%D9%83%D9%84%D8%A7%D8%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66" y="3643306"/>
            <a:ext cx="6000750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14356" y="357158"/>
            <a:ext cx="535785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b="1" dirty="0" smtClean="0"/>
              <a:t>استمارة خطة التقويم</a:t>
            </a:r>
            <a:endParaRPr lang="ar-SA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500041" y="1214415"/>
          <a:ext cx="5929355" cy="518772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22516"/>
                <a:gridCol w="998790"/>
                <a:gridCol w="934992"/>
                <a:gridCol w="987186"/>
                <a:gridCol w="1185871"/>
              </a:tblGrid>
              <a:tr h="798605">
                <a:tc gridSpan="5"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678668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الهدف 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معرفة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تطبيق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استدلال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العدد الكلي للأسئلة </a:t>
                      </a:r>
                    </a:p>
                    <a:p>
                      <a:pPr algn="ctr" rtl="1"/>
                      <a:r>
                        <a:rPr lang="ar-SA" sz="1400" b="1" dirty="0" smtClean="0"/>
                        <a:t>( إجمالي الوقت )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8633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3248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7016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0001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500042" y="7643834"/>
          <a:ext cx="5857916" cy="741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28958"/>
                <a:gridCol w="2928958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>
                          <a:solidFill>
                            <a:schemeClr val="tx1"/>
                          </a:solidFill>
                        </a:rPr>
                        <a:t>تاريخ التقويم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>
                          <a:solidFill>
                            <a:schemeClr val="tx1"/>
                          </a:solidFill>
                        </a:rPr>
                        <a:t>تاريخ مناقشة نتائج البيانات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571480" y="7215206"/>
            <a:ext cx="5786478" cy="27699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r>
              <a:rPr lang="ar-SA" sz="1200" b="1" dirty="0" smtClean="0"/>
              <a:t>المفتاح : </a:t>
            </a:r>
            <a:r>
              <a:rPr lang="ar-SA" sz="1200" b="1" dirty="0" smtClean="0">
                <a:solidFill>
                  <a:srgbClr val="FF0000"/>
                </a:solidFill>
              </a:rPr>
              <a:t>رمادي فاتح </a:t>
            </a:r>
            <a:r>
              <a:rPr lang="ar-SA" sz="1200" b="1" dirty="0" smtClean="0"/>
              <a:t>الأسئلة الموضوعية تكون مناسبة ، </a:t>
            </a:r>
            <a:r>
              <a:rPr lang="ar-SA" sz="1200" b="1" dirty="0" smtClean="0">
                <a:solidFill>
                  <a:srgbClr val="FF0000"/>
                </a:solidFill>
              </a:rPr>
              <a:t>رمادي داكن </a:t>
            </a:r>
            <a:r>
              <a:rPr lang="ar-SA" sz="1200" b="1" dirty="0" smtClean="0"/>
              <a:t>الأسئلة الموضوعية غير مناسبة</a:t>
            </a:r>
            <a:endParaRPr lang="ar-SA" sz="1200" b="1" dirty="0"/>
          </a:p>
        </p:txBody>
      </p:sp>
      <p:sp>
        <p:nvSpPr>
          <p:cNvPr id="7" name="مستطيل 6"/>
          <p:cNvSpPr/>
          <p:nvPr/>
        </p:nvSpPr>
        <p:spPr>
          <a:xfrm>
            <a:off x="2214554" y="8572528"/>
            <a:ext cx="2928958" cy="30777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ar-SA" sz="1400" b="1" dirty="0" smtClean="0"/>
              <a:t>إضافة نسخة من التقويم المشترك بعد كتابته</a:t>
            </a:r>
            <a:endParaRPr lang="ar-SA" sz="14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42918" y="2786050"/>
            <a:ext cx="535785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sz="3200" b="1" dirty="0" smtClean="0"/>
              <a:t>تحليل نتائج التقويمات</a:t>
            </a:r>
            <a:endParaRPr lang="ar-SA" sz="3200" dirty="0"/>
          </a:p>
        </p:txBody>
      </p:sp>
      <p:pic>
        <p:nvPicPr>
          <p:cNvPr id="4" name="Picture 2" descr="https://www.prakton.es/wp-content/uploads/2016/07/objetivos-cr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70" y="3857620"/>
            <a:ext cx="4572032" cy="2571768"/>
          </a:xfrm>
          <a:prstGeom prst="rect">
            <a:avLst/>
          </a:prstGeom>
          <a:noFill/>
        </p:spPr>
      </p:pic>
      <p:pic>
        <p:nvPicPr>
          <p:cNvPr id="5" name="Picture 4" descr="https://tse4.mm.bing.net/th?id=OIP.OU-Ph75h1DvWQ4eQ9_afJQHaFR&amp;pid=15.1&amp;P=0&amp;w=221&amp;h=1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40" y="642910"/>
            <a:ext cx="2747967" cy="17907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285860" y="285720"/>
            <a:ext cx="421484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b="1" dirty="0" smtClean="0"/>
              <a:t>قوالب تحليل البيانات لاجتماع الفريق</a:t>
            </a:r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5301512" y="857224"/>
            <a:ext cx="12153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وصف التقويم :</a:t>
            </a:r>
            <a:endParaRPr lang="ar-SA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428605" y="1285852"/>
          <a:ext cx="6000759" cy="1483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00253"/>
                <a:gridCol w="2000253"/>
                <a:gridCol w="2000253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الأهداف المقومة 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نوع</a:t>
                      </a:r>
                      <a:r>
                        <a:rPr lang="ar-SA" sz="1400" baseline="0" dirty="0" smtClean="0">
                          <a:solidFill>
                            <a:schemeClr val="tx1"/>
                          </a:solidFill>
                        </a:rPr>
                        <a:t> التقويم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>
                          <a:solidFill>
                            <a:schemeClr val="tx1"/>
                          </a:solidFill>
                        </a:rPr>
                        <a:t>توقع الإتقان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جدول 6"/>
          <p:cNvGraphicFramePr>
            <a:graphicFrameLocks noGrp="1"/>
          </p:cNvGraphicFramePr>
          <p:nvPr/>
        </p:nvGraphicFramePr>
        <p:xfrm>
          <a:off x="428604" y="2928926"/>
          <a:ext cx="6000792" cy="1752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00198"/>
                <a:gridCol w="1500198"/>
                <a:gridCol w="1500198"/>
                <a:gridCol w="1500198"/>
              </a:tblGrid>
              <a:tr h="370840">
                <a:tc gridSpan="4">
                  <a:txBody>
                    <a:bodyPr/>
                    <a:lstStyle/>
                    <a:p>
                      <a:pPr rtl="1"/>
                      <a:r>
                        <a:rPr lang="ar-SA" sz="1200" b="1" dirty="0" smtClean="0">
                          <a:solidFill>
                            <a:schemeClr val="tx1"/>
                          </a:solidFill>
                        </a:rPr>
                        <a:t>الهدف</a:t>
                      </a:r>
                      <a:r>
                        <a:rPr lang="ar-SA" sz="1200" b="1" baseline="0" dirty="0" smtClean="0">
                          <a:solidFill>
                            <a:schemeClr val="tx1"/>
                          </a:solidFill>
                        </a:rPr>
                        <a:t> 1:</a:t>
                      </a:r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218"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 smtClean="0"/>
                        <a:t>عدد الطالبات دون مستوى الإتقان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عدد الطالبات في مستوى الإتقان</a:t>
                      </a:r>
                    </a:p>
                    <a:p>
                      <a:pPr algn="ctr"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عدد الطالبات فوق مستوى الإتقان</a:t>
                      </a:r>
                    </a:p>
                    <a:p>
                      <a:pPr algn="ctr"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معلمة 1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معلمة 2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428604" y="4857752"/>
          <a:ext cx="6000792" cy="1752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00198"/>
                <a:gridCol w="1500198"/>
                <a:gridCol w="1500198"/>
                <a:gridCol w="1500198"/>
              </a:tblGrid>
              <a:tr h="370840">
                <a:tc gridSpan="4">
                  <a:txBody>
                    <a:bodyPr/>
                    <a:lstStyle/>
                    <a:p>
                      <a:pPr rtl="1"/>
                      <a:r>
                        <a:rPr lang="ar-SA" sz="1200" b="1" dirty="0" smtClean="0">
                          <a:solidFill>
                            <a:schemeClr val="tx1"/>
                          </a:solidFill>
                        </a:rPr>
                        <a:t>الهدف</a:t>
                      </a:r>
                      <a:r>
                        <a:rPr lang="ar-SA" sz="1200" b="1" baseline="0" dirty="0" smtClean="0">
                          <a:solidFill>
                            <a:schemeClr val="tx1"/>
                          </a:solidFill>
                        </a:rPr>
                        <a:t> 2:</a:t>
                      </a:r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218"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 smtClean="0"/>
                        <a:t>عدد الطالبات دون مستوى الإتقان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عدد الطالبات في مستوى الإتقان</a:t>
                      </a:r>
                    </a:p>
                    <a:p>
                      <a:pPr algn="ctr"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عدد الطالبات فوق مستوى الإتقان</a:t>
                      </a:r>
                    </a:p>
                    <a:p>
                      <a:pPr algn="ctr"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معلمة 1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معلمة 2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500042" y="6929454"/>
          <a:ext cx="6000792" cy="1752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00198"/>
                <a:gridCol w="1500198"/>
                <a:gridCol w="1500198"/>
                <a:gridCol w="1500198"/>
              </a:tblGrid>
              <a:tr h="370840">
                <a:tc gridSpan="4">
                  <a:txBody>
                    <a:bodyPr/>
                    <a:lstStyle/>
                    <a:p>
                      <a:pPr rtl="1"/>
                      <a:r>
                        <a:rPr lang="ar-SA" sz="1200" b="1" dirty="0" smtClean="0">
                          <a:solidFill>
                            <a:schemeClr val="tx1"/>
                          </a:solidFill>
                        </a:rPr>
                        <a:t>الهدف</a:t>
                      </a:r>
                      <a:r>
                        <a:rPr lang="ar-SA" sz="1200" b="1" baseline="0" dirty="0" smtClean="0">
                          <a:solidFill>
                            <a:schemeClr val="tx1"/>
                          </a:solidFill>
                        </a:rPr>
                        <a:t> 3:</a:t>
                      </a:r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218"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 smtClean="0"/>
                        <a:t>عدد الطالبات دون مستوى الإتقان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عدد الطالبات في مستوى الإتقان</a:t>
                      </a:r>
                    </a:p>
                    <a:p>
                      <a:pPr algn="ctr"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عدد الطالبات فوق مستوى الإتقان</a:t>
                      </a:r>
                    </a:p>
                    <a:p>
                      <a:pPr algn="ctr"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معلمة 1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معلمة 2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3158325" y="857224"/>
            <a:ext cx="3358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أي الطلاب بحاجة إلى مزيد من الدعم والوقت :</a:t>
            </a:r>
            <a:endParaRPr lang="ar-SA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/>
        </p:nvGraphicFramePr>
        <p:xfrm>
          <a:off x="500042" y="1500166"/>
          <a:ext cx="5929353" cy="21234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76451"/>
                <a:gridCol w="1976451"/>
                <a:gridCol w="1976451"/>
              </a:tblGrid>
              <a:tr h="370840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 smtClean="0">
                          <a:solidFill>
                            <a:schemeClr val="tx1"/>
                          </a:solidFill>
                        </a:rPr>
                        <a:t>الهدف</a:t>
                      </a:r>
                      <a:r>
                        <a:rPr lang="ar-SA" sz="1200" b="1" baseline="0" dirty="0" smtClean="0">
                          <a:solidFill>
                            <a:schemeClr val="tx1"/>
                          </a:solidFill>
                        </a:rPr>
                        <a:t> 1:</a:t>
                      </a:r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218"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 smtClean="0"/>
                        <a:t>أسماء الطالبات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الاستراتيجيات التعليمية المخطط لها ( التدخلات)</a:t>
                      </a:r>
                    </a:p>
                    <a:p>
                      <a:pPr algn="ctr"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الوقت والدعم الإضافيين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التدريب الإضافي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الإثراء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جدول 9"/>
          <p:cNvGraphicFramePr>
            <a:graphicFrameLocks noGrp="1"/>
          </p:cNvGraphicFramePr>
          <p:nvPr/>
        </p:nvGraphicFramePr>
        <p:xfrm>
          <a:off x="571480" y="4000496"/>
          <a:ext cx="5929353" cy="21234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76451"/>
                <a:gridCol w="1976451"/>
                <a:gridCol w="1976451"/>
              </a:tblGrid>
              <a:tr h="370840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 smtClean="0">
                          <a:solidFill>
                            <a:schemeClr val="tx1"/>
                          </a:solidFill>
                        </a:rPr>
                        <a:t>الهدف</a:t>
                      </a:r>
                      <a:r>
                        <a:rPr lang="ar-SA" sz="1200" b="1" baseline="0" dirty="0" smtClean="0">
                          <a:solidFill>
                            <a:schemeClr val="tx1"/>
                          </a:solidFill>
                        </a:rPr>
                        <a:t> 2:</a:t>
                      </a:r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218"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 smtClean="0"/>
                        <a:t>أسماء الطالبات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الاستراتيجيات التعليمية المخطط لها ( التدخلات)</a:t>
                      </a:r>
                    </a:p>
                    <a:p>
                      <a:pPr algn="ctr"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الوقت والدعم الإضافيين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التدريب الإضافي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الإثراء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جدول 10"/>
          <p:cNvGraphicFramePr>
            <a:graphicFrameLocks noGrp="1"/>
          </p:cNvGraphicFramePr>
          <p:nvPr/>
        </p:nvGraphicFramePr>
        <p:xfrm>
          <a:off x="571480" y="6429388"/>
          <a:ext cx="5929353" cy="21234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76451"/>
                <a:gridCol w="1976451"/>
                <a:gridCol w="1976451"/>
              </a:tblGrid>
              <a:tr h="370840">
                <a:tc gridSpan="3">
                  <a:txBody>
                    <a:bodyPr/>
                    <a:lstStyle/>
                    <a:p>
                      <a:pPr rtl="1"/>
                      <a:r>
                        <a:rPr lang="ar-SA" sz="1200" b="1" dirty="0" smtClean="0">
                          <a:solidFill>
                            <a:schemeClr val="tx1"/>
                          </a:solidFill>
                        </a:rPr>
                        <a:t>الهدف</a:t>
                      </a:r>
                      <a:r>
                        <a:rPr lang="ar-SA" sz="1200" b="1" baseline="0" dirty="0" smtClean="0">
                          <a:solidFill>
                            <a:schemeClr val="tx1"/>
                          </a:solidFill>
                        </a:rPr>
                        <a:t> 3:</a:t>
                      </a:r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218"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 smtClean="0"/>
                        <a:t>أسماء الطالبات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الاستراتيجيات التعليمية المخطط لها ( التدخلات)</a:t>
                      </a:r>
                    </a:p>
                    <a:p>
                      <a:pPr algn="ctr"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الوقت والدعم الإضافيين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التدريب الإضافي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الإثراء </a:t>
                      </a:r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s://beautyy.org/wp-content/uploads/2016/09/21866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74" y="4214810"/>
            <a:ext cx="3643338" cy="321471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642918" y="2643174"/>
            <a:ext cx="535785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sz="3200" b="1" dirty="0" smtClean="0"/>
              <a:t>التّدخلات</a:t>
            </a:r>
            <a:endParaRPr lang="ar-SA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1285860" y="928662"/>
          <a:ext cx="4572000" cy="5196710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097714"/>
                <a:gridCol w="3474286"/>
              </a:tblGrid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م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المحتويات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تشكيل الفريق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البرنامج الزمني للفريق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القواعد</a:t>
                      </a:r>
                      <a:r>
                        <a:rPr lang="ar-SA" b="1" baseline="0" dirty="0" smtClean="0"/>
                        <a:t> السلوكية العامة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اجتماعات الفريق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الهدف الذكي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التعلم المضمون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التقويمات المشتركة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تحليل نتائج التقويمات المشتركة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71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التدخلات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9458" name="Picture 2" descr="https://lh5.googleusercontent.com/-8D-REajcQek/TYYi99o3aSI/AAAAAAAAGPs/lPoQTEEyXU4/s1600/roles_liderazgo_dinamicas-de-grup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16" y="6215074"/>
            <a:ext cx="2632075" cy="2470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modo3.com/thumbs/fit630x300/1217/1363505765/%D9%82%D8%B5%D8%A9_%D8%B9%D9%86_%D8%A7%D9%84%D8%AA%D8%B9%D8%A7%D9%88%D9%8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70" y="214282"/>
            <a:ext cx="2071726" cy="1285884"/>
          </a:xfrm>
          <a:prstGeom prst="rect">
            <a:avLst/>
          </a:prstGeom>
          <a:noFill/>
        </p:spPr>
      </p:pic>
      <p:sp>
        <p:nvSpPr>
          <p:cNvPr id="2" name="مستطيل 1"/>
          <p:cNvSpPr/>
          <p:nvPr/>
        </p:nvSpPr>
        <p:spPr>
          <a:xfrm>
            <a:off x="1571612" y="500034"/>
            <a:ext cx="371477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أولًا</a:t>
            </a:r>
            <a:r>
              <a:rPr lang="ar-SA" sz="2400" b="1" dirty="0" smtClean="0"/>
              <a:t> : تشكيل الفريق</a:t>
            </a:r>
            <a:endParaRPr lang="ar-SA" sz="2400" dirty="0"/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714356" y="1285852"/>
          <a:ext cx="5429288" cy="5991865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410707"/>
                <a:gridCol w="1920147"/>
                <a:gridCol w="1955797"/>
                <a:gridCol w="1142637"/>
              </a:tblGrid>
              <a:tr h="544715"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التخصص : علوم شرعية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م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err="1" smtClean="0"/>
                        <a:t>الإسم</a:t>
                      </a:r>
                      <a:r>
                        <a:rPr lang="ar-SA" b="1" dirty="0" smtClean="0"/>
                        <a:t>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الصفة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err="1" smtClean="0"/>
                        <a:t>التوقيغ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1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عليّة</a:t>
                      </a:r>
                      <a:r>
                        <a:rPr lang="ar-SA" b="1" baseline="0" dirty="0" smtClean="0"/>
                        <a:t> القرني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2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مريم </a:t>
                      </a:r>
                      <a:r>
                        <a:rPr lang="ar-SA" b="1" dirty="0" err="1" smtClean="0"/>
                        <a:t>العتيبي</a:t>
                      </a:r>
                      <a:r>
                        <a:rPr lang="ar-SA" b="1" dirty="0" smtClean="0"/>
                        <a:t>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3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فوزية القرني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4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صالحة القرني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5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فاطمة القرني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6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فاطمة ثابت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7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err="1" smtClean="0"/>
                        <a:t>نورة</a:t>
                      </a:r>
                      <a:r>
                        <a:rPr lang="ar-SA" b="1" dirty="0" smtClean="0"/>
                        <a:t> </a:t>
                      </a:r>
                      <a:r>
                        <a:rPr lang="ar-SA" b="1" dirty="0" err="1" smtClean="0"/>
                        <a:t>الوذينان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8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اعتماد </a:t>
                      </a:r>
                      <a:r>
                        <a:rPr lang="ar-SA" b="1" dirty="0" err="1" smtClean="0"/>
                        <a:t>الزهراني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15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9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حنان </a:t>
                      </a:r>
                      <a:r>
                        <a:rPr lang="ar-SA" b="1" dirty="0" err="1" smtClean="0"/>
                        <a:t>الشمراني</a:t>
                      </a:r>
                      <a:r>
                        <a:rPr lang="ar-SA" b="1" baseline="0" dirty="0" smtClean="0"/>
                        <a:t>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مستطيل 3"/>
          <p:cNvSpPr/>
          <p:nvPr/>
        </p:nvSpPr>
        <p:spPr>
          <a:xfrm>
            <a:off x="857232" y="7572396"/>
            <a:ext cx="5429288" cy="1200329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وقت الاجتماع </a:t>
            </a:r>
            <a:r>
              <a:rPr lang="ar-SA" b="1" dirty="0" smtClean="0"/>
              <a:t>: يوم ............ أسبوعيا </a:t>
            </a:r>
          </a:p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الحصة</a:t>
            </a:r>
            <a:r>
              <a:rPr lang="ar-SA" b="1" dirty="0" smtClean="0"/>
              <a:t> :..............  </a:t>
            </a:r>
          </a:p>
          <a:p>
            <a:pPr algn="ctr"/>
            <a:endParaRPr lang="ar-SA" b="1" dirty="0" smtClean="0">
              <a:solidFill>
                <a:srgbClr val="FF0000"/>
              </a:solidFill>
            </a:endParaRPr>
          </a:p>
          <a:p>
            <a:pPr algn="ctr"/>
            <a:r>
              <a:rPr lang="ar-SA" b="1" dirty="0" smtClean="0">
                <a:solidFill>
                  <a:srgbClr val="FF0000"/>
                </a:solidFill>
              </a:rPr>
              <a:t>مكان الاجتماع</a:t>
            </a:r>
            <a:r>
              <a:rPr lang="ar-SA" b="1" dirty="0" smtClean="0"/>
              <a:t>: قاعة الاجتماعات بالمدرسة 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s3-eu-west-1.amazonaws.com/edgecast-upload/PE/2008/12/12/04/ClockFace-1.gif"/>
          <p:cNvPicPr>
            <a:picLocks noChangeAspect="1" noChangeArrowheads="1"/>
          </p:cNvPicPr>
          <p:nvPr/>
        </p:nvPicPr>
        <p:blipFill>
          <a:blip r:embed="rId3">
            <a:lum bright="-10000" contrast="20000"/>
          </a:blip>
          <a:srcRect/>
          <a:stretch>
            <a:fillRect/>
          </a:stretch>
        </p:blipFill>
        <p:spPr bwMode="auto">
          <a:xfrm>
            <a:off x="0" y="6858016"/>
            <a:ext cx="3357586" cy="2071670"/>
          </a:xfrm>
          <a:prstGeom prst="rect">
            <a:avLst/>
          </a:prstGeom>
          <a:noFill/>
        </p:spPr>
      </p:pic>
      <p:sp>
        <p:nvSpPr>
          <p:cNvPr id="2" name="مستطيل 1"/>
          <p:cNvSpPr/>
          <p:nvPr/>
        </p:nvSpPr>
        <p:spPr>
          <a:xfrm>
            <a:off x="1357298" y="285720"/>
            <a:ext cx="4214842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ثانيًا : </a:t>
            </a:r>
            <a:r>
              <a:rPr lang="ar-SA" sz="2400" b="1" dirty="0" smtClean="0"/>
              <a:t>البرنامج الزمني لعمل الفريق</a:t>
            </a:r>
            <a:endParaRPr lang="ar-SA" sz="2400" dirty="0"/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391203" y="1142976"/>
          <a:ext cx="6181069" cy="5830767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659197"/>
                <a:gridCol w="2304251"/>
                <a:gridCol w="645050"/>
                <a:gridCol w="2572571"/>
              </a:tblGrid>
              <a:tr h="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الفترة الأولى 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الفترة  الثانية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607223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الأسبوع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مهمة الفريق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الأسبوع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solidFill>
                            <a:srgbClr val="FF0000"/>
                          </a:solidFill>
                        </a:rPr>
                        <a:t>مهمة الفريق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الأول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الأول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الثاني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الثاني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الثالث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الثالث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الرابع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الرابع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الخامس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الخامس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السادس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السادس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السابع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السابع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الثامن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الثامن</a:t>
                      </a:r>
                      <a:endParaRPr lang="ar-SA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57298" y="500034"/>
            <a:ext cx="407196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ثالثًا</a:t>
            </a:r>
            <a:r>
              <a:rPr lang="ar-SA" sz="2400" b="1" dirty="0" smtClean="0"/>
              <a:t> : القواعد السلوكية العامة للفريق</a:t>
            </a:r>
            <a:endParaRPr lang="ar-SA" sz="2400" dirty="0"/>
          </a:p>
        </p:txBody>
      </p:sp>
      <p:sp>
        <p:nvSpPr>
          <p:cNvPr id="3" name="مخطط انسيابي: متعدد المستندات 2"/>
          <p:cNvSpPr/>
          <p:nvPr/>
        </p:nvSpPr>
        <p:spPr>
          <a:xfrm>
            <a:off x="500042" y="1571604"/>
            <a:ext cx="5918488" cy="5786478"/>
          </a:xfrm>
          <a:prstGeom prst="flowChartMultidocumen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r>
              <a:rPr lang="ar-SA" b="1" dirty="0" smtClean="0">
                <a:solidFill>
                  <a:schemeClr val="accent2"/>
                </a:solidFill>
              </a:rPr>
              <a:t>1)</a:t>
            </a:r>
          </a:p>
          <a:p>
            <a:r>
              <a:rPr lang="ar-SA" b="1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ar-SA" b="1" dirty="0" smtClean="0">
                <a:solidFill>
                  <a:schemeClr val="accent2"/>
                </a:solidFill>
              </a:rPr>
              <a:t>2)</a:t>
            </a: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r>
              <a:rPr lang="ar-SA" b="1" dirty="0" smtClean="0">
                <a:solidFill>
                  <a:schemeClr val="accent2"/>
                </a:solidFill>
              </a:rPr>
              <a:t>3)</a:t>
            </a:r>
          </a:p>
          <a:p>
            <a:r>
              <a:rPr lang="ar-SA" b="1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ar-SA" b="1" dirty="0" smtClean="0">
                <a:solidFill>
                  <a:schemeClr val="accent2"/>
                </a:solidFill>
              </a:rPr>
              <a:t>4)</a:t>
            </a: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r>
              <a:rPr lang="ar-SA" b="1" dirty="0" smtClean="0">
                <a:solidFill>
                  <a:schemeClr val="accent2"/>
                </a:solidFill>
              </a:rPr>
              <a:t>5)</a:t>
            </a: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r>
              <a:rPr lang="ar-SA" b="1" dirty="0" smtClean="0">
                <a:solidFill>
                  <a:schemeClr val="accent2"/>
                </a:solidFill>
              </a:rPr>
              <a:t>6)</a:t>
            </a: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  <a:p>
            <a:endParaRPr lang="ar-SA" b="1" dirty="0" smtClean="0">
              <a:solidFill>
                <a:schemeClr val="accent2"/>
              </a:solidFill>
            </a:endParaRPr>
          </a:p>
          <a:p>
            <a:endParaRPr lang="ar-SA" b="1" dirty="0">
              <a:solidFill>
                <a:schemeClr val="accent2"/>
              </a:solidFill>
            </a:endParaRPr>
          </a:p>
        </p:txBody>
      </p:sp>
      <p:pic>
        <p:nvPicPr>
          <p:cNvPr id="5122" name="Picture 2" descr="http://3.bp.blogspot.com/-OKZg3B-h77U/UzhTwZ95Q3I/AAAAAAAAAEw/7vSAB4ck29U/s1600/%D8%A7%D9%84%D8%B4%D8%B9%D8%A7%D8%B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6715140"/>
            <a:ext cx="3202004" cy="20002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42918" y="2643174"/>
            <a:ext cx="5357850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ar-SA" sz="7200" b="1" dirty="0" smtClean="0"/>
              <a:t>اجتماعات الفريق</a:t>
            </a:r>
            <a:endParaRPr lang="ar-SA" sz="7200" dirty="0"/>
          </a:p>
        </p:txBody>
      </p:sp>
      <p:pic>
        <p:nvPicPr>
          <p:cNvPr id="4" name="Picture 5" descr="https://www.alnaeem.tv/wp-content/uploads/2018/03/464537_dreambox-sat.com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74" y="4357686"/>
            <a:ext cx="3552808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642918" y="857225"/>
          <a:ext cx="5643604" cy="728029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410901"/>
                <a:gridCol w="1410901"/>
                <a:gridCol w="1410901"/>
                <a:gridCol w="1410901"/>
              </a:tblGrid>
              <a:tr h="35718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رقم الاجتماع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اليوم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التاريخ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المقر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سهم إلى اليسار 2"/>
          <p:cNvSpPr/>
          <p:nvPr/>
        </p:nvSpPr>
        <p:spPr>
          <a:xfrm>
            <a:off x="4929198" y="1643042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أهداف الاجتماع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5072074" y="7286644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التوصيات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4929198" y="2285984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خطة العمل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6" name="سهم إلى اليسار 5"/>
          <p:cNvSpPr/>
          <p:nvPr/>
        </p:nvSpPr>
        <p:spPr>
          <a:xfrm>
            <a:off x="4572008" y="8358214"/>
            <a:ext cx="207170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C00000"/>
                </a:solidFill>
              </a:rPr>
              <a:t>هدف الاجتماع القادم</a:t>
            </a:r>
            <a:endParaRPr lang="ar-SA" sz="1600" b="1" dirty="0">
              <a:solidFill>
                <a:srgbClr val="C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928802" y="1785918"/>
            <a:ext cx="2839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b="1" dirty="0"/>
              <a:t>وضع القواعد السلوكية للعمل معا كفريق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214290" y="2571736"/>
            <a:ext cx="507209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600" b="1" dirty="0" smtClean="0"/>
              <a:t>.</a:t>
            </a:r>
            <a:r>
              <a:rPr lang="ar-SA" sz="1600" b="1" dirty="0"/>
              <a:t>1 الشرح للمجموعة أهمية وضع قواعد تحكم تصرفات أعضائها.</a:t>
            </a:r>
          </a:p>
          <a:p>
            <a:r>
              <a:rPr lang="ar-SA" sz="1600" b="1" dirty="0"/>
              <a:t>.2 إعطاء أمثلة على القواعد السلوكية التي تنظم العمل.</a:t>
            </a:r>
          </a:p>
          <a:p>
            <a:r>
              <a:rPr lang="ar-SA" sz="1600" b="1" dirty="0"/>
              <a:t>.3 </a:t>
            </a:r>
            <a:r>
              <a:rPr lang="ar-SA" sz="1600" b="1" dirty="0" smtClean="0"/>
              <a:t>تزويد كل عضو في الفريق </a:t>
            </a:r>
            <a:r>
              <a:rPr lang="ar-SA" sz="1600" b="1" dirty="0" err="1" smtClean="0"/>
              <a:t>ب</a:t>
            </a:r>
            <a:r>
              <a:rPr lang="ar-SA" sz="1600" b="1" dirty="0" smtClean="0"/>
              <a:t> 5 _ 7أوراق الطلب منح </a:t>
            </a:r>
            <a:r>
              <a:rPr lang="ar-SA" sz="1600" b="1" dirty="0"/>
              <a:t>أعضاء الفريق 5 دقائق لكتابة لقواعد السلوكية المنظمة </a:t>
            </a:r>
            <a:r>
              <a:rPr lang="ar-SA" sz="1600" b="1" dirty="0" smtClean="0"/>
              <a:t>للعمل بشكل فردي ويمكن تزويدهم بموجهات لوضعها بعين الاعتبار عند كتابة القواعد السلوكية والالتزامات.</a:t>
            </a:r>
            <a:endParaRPr lang="ar-SA" sz="1600" b="1" dirty="0"/>
          </a:p>
          <a:p>
            <a:r>
              <a:rPr lang="ar-SA" sz="1600" b="1" dirty="0" smtClean="0"/>
              <a:t>.</a:t>
            </a:r>
            <a:r>
              <a:rPr lang="ar-SA" sz="1600" b="1" dirty="0"/>
              <a:t>4 خلط كل البطاقات مع بعضها البعض في وسط الطاولة .</a:t>
            </a:r>
          </a:p>
          <a:p>
            <a:r>
              <a:rPr lang="ar-SA" sz="1600" b="1" dirty="0"/>
              <a:t>.5 قراءة كل بطاقة بصوت عال ومن ثم وضعها على لوح العرض بحيث يستطيع كل أعضاء الفريق رؤيتها</a:t>
            </a:r>
          </a:p>
          <a:p>
            <a:r>
              <a:rPr lang="ar-SA" sz="1600" b="1" dirty="0"/>
              <a:t>تجميع البطاقات التي تحتوي على الأفكار نفسها معا .</a:t>
            </a:r>
          </a:p>
          <a:p>
            <a:r>
              <a:rPr lang="ar-SA" sz="1600" b="1" dirty="0"/>
              <a:t>.6 منح الفريق 22 دقيقة لمناقشة الأفكار المقترحة واختيار القواعد ذات الأولوية .</a:t>
            </a:r>
          </a:p>
          <a:p>
            <a:r>
              <a:rPr lang="ar-SA" sz="1600" b="1" dirty="0"/>
              <a:t>.7 كتابة القواعد ذات الأولوية المتفق عليها على ورق كبير لعرضها خلال اجتماعات الفريق</a:t>
            </a:r>
          </a:p>
          <a:p>
            <a:r>
              <a:rPr lang="ar-SA" sz="1600" b="1" dirty="0"/>
              <a:t>.8 مراجعة القواعد المقترحة مع المجموعة مرتين على الأقل خلال العام</a:t>
            </a:r>
            <a:r>
              <a:rPr lang="ar-SA" dirty="0"/>
              <a:t>.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2928934" y="6429388"/>
            <a:ext cx="207300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ar-SA" sz="1400" b="1" dirty="0"/>
              <a:t>القواعد السلوكية العامة </a:t>
            </a:r>
            <a:r>
              <a:rPr lang="ar-SA" sz="1400" b="1" dirty="0" smtClean="0"/>
              <a:t>للفريق </a:t>
            </a:r>
            <a:r>
              <a:rPr lang="ar-SA" dirty="0" smtClean="0"/>
              <a:t>:</a:t>
            </a:r>
            <a:endParaRPr lang="ar-SA" dirty="0"/>
          </a:p>
        </p:txBody>
      </p:sp>
      <p:sp>
        <p:nvSpPr>
          <p:cNvPr id="10" name="مستطيل 9"/>
          <p:cNvSpPr/>
          <p:nvPr/>
        </p:nvSpPr>
        <p:spPr>
          <a:xfrm>
            <a:off x="428604" y="6858016"/>
            <a:ext cx="5772184" cy="1500198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1214422" y="8501090"/>
            <a:ext cx="335888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ar-SA" dirty="0"/>
              <a:t>وضع الهدف الذكي للفريق</a:t>
            </a:r>
          </a:p>
        </p:txBody>
      </p:sp>
      <p:sp>
        <p:nvSpPr>
          <p:cNvPr id="12" name="مستطيل 11"/>
          <p:cNvSpPr/>
          <p:nvPr/>
        </p:nvSpPr>
        <p:spPr>
          <a:xfrm>
            <a:off x="1879108" y="285720"/>
            <a:ext cx="3225563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ar-SA" b="1" dirty="0" smtClean="0"/>
              <a:t>اجتماع </a:t>
            </a:r>
            <a:r>
              <a:rPr lang="ar-SA" b="1" dirty="0"/>
              <a:t>تحديد القواعد السلوكية للعمل معا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642918" y="714348"/>
          <a:ext cx="5643604" cy="728029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410901"/>
                <a:gridCol w="1410901"/>
                <a:gridCol w="1410901"/>
                <a:gridCol w="1410901"/>
              </a:tblGrid>
              <a:tr h="35718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رقم الاجتماع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اليوم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التاريخ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>
                          <a:solidFill>
                            <a:schemeClr val="tx1"/>
                          </a:solidFill>
                        </a:rPr>
                        <a:t>المقر</a:t>
                      </a:r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سهم إلى اليسار 2"/>
          <p:cNvSpPr/>
          <p:nvPr/>
        </p:nvSpPr>
        <p:spPr>
          <a:xfrm>
            <a:off x="4929198" y="3071802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أهداف الاجتماع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5072074" y="6143636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التوصيات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4929198" y="3786182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خطة العمل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6" name="سهم إلى اليسار 5"/>
          <p:cNvSpPr/>
          <p:nvPr/>
        </p:nvSpPr>
        <p:spPr>
          <a:xfrm>
            <a:off x="4643446" y="8072462"/>
            <a:ext cx="207170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C00000"/>
                </a:solidFill>
              </a:rPr>
              <a:t>هدف الاجتماع القادم</a:t>
            </a:r>
            <a:endParaRPr lang="ar-SA" sz="1600" b="1" dirty="0">
              <a:solidFill>
                <a:srgbClr val="C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42918" y="3143240"/>
            <a:ext cx="42862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600" b="1" dirty="0"/>
              <a:t>تحديد جانب الاحتياج الأكبر للطلاب في مادة </a:t>
            </a:r>
            <a:r>
              <a:rPr lang="ar-SA" sz="1600" b="1" dirty="0" smtClean="0"/>
              <a:t>( القرآن الكريم ) وتطوير </a:t>
            </a:r>
            <a:r>
              <a:rPr lang="ar-SA" sz="1600" b="1" dirty="0"/>
              <a:t>هدف ذكي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571480" y="3786182"/>
            <a:ext cx="42862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600" b="1" dirty="0" smtClean="0"/>
              <a:t>1 ) تفحص </a:t>
            </a:r>
            <a:r>
              <a:rPr lang="ar-SA" sz="1600" b="1" dirty="0"/>
              <a:t>بيانات نتائج الطلاب للأعوام السابقة لتحديد جوانب الاحتياج المشتركة الكبرى بناء على </a:t>
            </a:r>
            <a:r>
              <a:rPr lang="ar-SA" sz="1600" b="1" dirty="0" smtClean="0"/>
              <a:t>مستوى الطالبات </a:t>
            </a:r>
            <a:endParaRPr lang="ar-SA" sz="1600" b="1" dirty="0"/>
          </a:p>
          <a:p>
            <a:r>
              <a:rPr lang="ar-SA" sz="1600" b="1" dirty="0"/>
              <a:t> </a:t>
            </a:r>
            <a:r>
              <a:rPr lang="ar-SA" sz="1600" b="1" dirty="0" smtClean="0"/>
              <a:t>2 ) تحديد </a:t>
            </a:r>
            <a:r>
              <a:rPr lang="ar-SA" sz="1600" b="1" dirty="0"/>
              <a:t>هدف للتحسين في ناحية محددة</a:t>
            </a:r>
          </a:p>
          <a:p>
            <a:r>
              <a:rPr lang="ar-SA" sz="1600" b="1" dirty="0" smtClean="0"/>
              <a:t>3) كتابة </a:t>
            </a:r>
            <a:r>
              <a:rPr lang="ar-SA" sz="1600" b="1" dirty="0"/>
              <a:t>هدف ذكي وخطة عمل لإنجاز الهدف</a:t>
            </a:r>
            <a:endParaRPr lang="ar-SA" b="1" dirty="0"/>
          </a:p>
        </p:txBody>
      </p:sp>
      <p:sp>
        <p:nvSpPr>
          <p:cNvPr id="10" name="مستطيل 9"/>
          <p:cNvSpPr/>
          <p:nvPr/>
        </p:nvSpPr>
        <p:spPr>
          <a:xfrm>
            <a:off x="428604" y="5786446"/>
            <a:ext cx="5772184" cy="178595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357166" y="8001024"/>
            <a:ext cx="428628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ar-SA" sz="1600" b="1" dirty="0"/>
              <a:t>تحديد المعايير الأساسية التي يجب على جميع الطلاب تعلمها لمادة ................ </a:t>
            </a:r>
            <a:r>
              <a:rPr lang="ar-SA" sz="1600" b="1" dirty="0" smtClean="0"/>
              <a:t>للصف ..............</a:t>
            </a:r>
            <a:endParaRPr lang="ar-SA" sz="1600" b="1" dirty="0"/>
          </a:p>
        </p:txBody>
      </p:sp>
      <p:sp>
        <p:nvSpPr>
          <p:cNvPr id="12" name="مستطيل 11"/>
          <p:cNvSpPr/>
          <p:nvPr/>
        </p:nvSpPr>
        <p:spPr>
          <a:xfrm>
            <a:off x="2143116" y="142844"/>
            <a:ext cx="2688557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ar-SA" b="1" dirty="0" smtClean="0"/>
              <a:t>اجتماع وضع </a:t>
            </a:r>
            <a:r>
              <a:rPr lang="ar-SA" b="1" dirty="0"/>
              <a:t>الهدف الذكي للفريق</a:t>
            </a:r>
            <a:endParaRPr lang="ar-SA" dirty="0"/>
          </a:p>
        </p:txBody>
      </p:sp>
      <p:sp>
        <p:nvSpPr>
          <p:cNvPr id="13" name="سهم إلى اليسار 12"/>
          <p:cNvSpPr/>
          <p:nvPr/>
        </p:nvSpPr>
        <p:spPr>
          <a:xfrm>
            <a:off x="5000636" y="4857752"/>
            <a:ext cx="1549912" cy="627508"/>
          </a:xfrm>
          <a:prstGeom prst="leftArrow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المخرجات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928670" y="5000628"/>
            <a:ext cx="4000528" cy="33855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txBody>
          <a:bodyPr wrap="square">
            <a:spAutoFit/>
          </a:bodyPr>
          <a:lstStyle/>
          <a:p>
            <a:r>
              <a:rPr lang="ar-SA" sz="1600" b="1" dirty="0"/>
              <a:t>الهدف الذكي </a:t>
            </a:r>
            <a:r>
              <a:rPr lang="ar-SA" sz="1600" b="1" dirty="0" smtClean="0"/>
              <a:t>هو ......................</a:t>
            </a:r>
            <a:endParaRPr lang="ar-SA" sz="1600" b="1" dirty="0"/>
          </a:p>
        </p:txBody>
      </p:sp>
      <p:sp>
        <p:nvSpPr>
          <p:cNvPr id="15" name="مستطيل 14"/>
          <p:cNvSpPr/>
          <p:nvPr/>
        </p:nvSpPr>
        <p:spPr>
          <a:xfrm>
            <a:off x="2143116" y="1500166"/>
            <a:ext cx="23551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b="1" dirty="0">
                <a:solidFill>
                  <a:srgbClr val="C00000"/>
                </a:solidFill>
              </a:rPr>
              <a:t>القواعد السلوكية العامة للفريق :</a:t>
            </a:r>
          </a:p>
        </p:txBody>
      </p:sp>
      <p:sp>
        <p:nvSpPr>
          <p:cNvPr id="16" name="مستطيل 15"/>
          <p:cNvSpPr/>
          <p:nvPr/>
        </p:nvSpPr>
        <p:spPr>
          <a:xfrm>
            <a:off x="571480" y="1857356"/>
            <a:ext cx="5772184" cy="1214446"/>
          </a:xfrm>
          <a:prstGeom prst="rect">
            <a:avLst/>
          </a:prstGeom>
          <a:noFill/>
          <a:ln>
            <a:solidFill>
              <a:schemeClr val="accent2"/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1865</Words>
  <Application>Microsoft Office PowerPoint</Application>
  <PresentationFormat>عرض على الشاشة (3:4)‏</PresentationFormat>
  <Paragraphs>464</Paragraphs>
  <Slides>28</Slides>
  <Notes>7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28</vt:i4>
      </vt:variant>
    </vt:vector>
  </HeadingPairs>
  <TitlesOfParts>
    <vt:vector size="29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  <vt:lpstr>الشريحة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علية القرني</dc:creator>
  <cp:lastModifiedBy>علية القرني</cp:lastModifiedBy>
  <cp:revision>13</cp:revision>
  <dcterms:created xsi:type="dcterms:W3CDTF">2018-09-24T07:43:14Z</dcterms:created>
  <dcterms:modified xsi:type="dcterms:W3CDTF">2018-09-25T15:37:10Z</dcterms:modified>
</cp:coreProperties>
</file>