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9" r:id="rId2"/>
    <p:sldId id="320" r:id="rId3"/>
    <p:sldId id="323" r:id="rId4"/>
    <p:sldId id="324" r:id="rId5"/>
    <p:sldId id="321" r:id="rId6"/>
    <p:sldId id="325" r:id="rId7"/>
    <p:sldId id="326" r:id="rId8"/>
    <p:sldId id="322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CC3399"/>
    <a:srgbClr val="800080"/>
    <a:srgbClr val="009900"/>
    <a:srgbClr val="FF3300"/>
    <a:srgbClr val="FFCC00"/>
    <a:srgbClr val="FFFF00"/>
    <a:srgbClr val="33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9" autoAdjust="0"/>
    <p:restoredTop sz="94714" autoAdjust="0"/>
  </p:normalViewPr>
  <p:slideViewPr>
    <p:cSldViewPr>
      <p:cViewPr>
        <p:scale>
          <a:sx n="66" d="100"/>
          <a:sy n="66" d="100"/>
        </p:scale>
        <p:origin x="-1368" y="-8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28092-E4B0-4FCC-9A9C-A86C9A4EA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0276D-2184-426A-AAD1-E0F2B69E50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B30A2-43EC-4899-B55B-E8946B859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17CDD-7661-49A9-AD85-3C1CA22FD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0E6D9-4D6E-4859-99EF-6BF683937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9E305-9159-4004-9A8C-4F1BE3F7A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AFED9-6C19-44AD-92F8-A82080A25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B7587-3040-4BC7-89CC-3EC0485DCF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44983-61C6-42F0-B5D4-9446737BA1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48E46-5DB1-4D6B-BCC0-3804E578F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0833F-09B4-4403-8537-D5AD89FCBA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3399"/>
            </a:gs>
            <a:gs pos="100000">
              <a:srgbClr val="800080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20F2CC5-AF8A-4AB6-8275-027CF32FB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3" name="Group 10"/>
          <p:cNvGrpSpPr>
            <a:grpSpLocks/>
          </p:cNvGrpSpPr>
          <p:nvPr/>
        </p:nvGrpSpPr>
        <p:grpSpPr bwMode="auto">
          <a:xfrm>
            <a:off x="0" y="304800"/>
            <a:ext cx="9144000" cy="366713"/>
            <a:chOff x="0" y="192"/>
            <a:chExt cx="5760" cy="231"/>
          </a:xfrm>
        </p:grpSpPr>
        <p:sp>
          <p:nvSpPr>
            <p:cNvPr id="13315" name="Text Box 5"/>
            <p:cNvSpPr txBox="1">
              <a:spLocks noChangeArrowheads="1"/>
            </p:cNvSpPr>
            <p:nvPr/>
          </p:nvSpPr>
          <p:spPr bwMode="auto">
            <a:xfrm>
              <a:off x="192" y="192"/>
              <a:ext cx="13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chemeClr val="bg1"/>
                  </a:solidFill>
                  <a:latin typeface="Monotype Corsiva" pitchFamily="66" charset="0"/>
                  <a:cs typeface="Arial" charset="0"/>
                </a:rPr>
                <a:t>Lab Exercise # </a:t>
              </a:r>
              <a:r>
                <a:rPr lang="en-US" dirty="0" smtClean="0">
                  <a:solidFill>
                    <a:schemeClr val="bg1"/>
                  </a:solidFill>
                  <a:latin typeface="Monotype Corsiva" pitchFamily="66" charset="0"/>
                  <a:cs typeface="Arial" charset="0"/>
                </a:rPr>
                <a:t>10</a:t>
              </a:r>
              <a:endParaRPr lang="en-US" dirty="0">
                <a:solidFill>
                  <a:schemeClr val="bg1"/>
                </a:solidFill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13316" name="Text Box 6"/>
            <p:cNvSpPr txBox="1">
              <a:spLocks noChangeArrowheads="1"/>
            </p:cNvSpPr>
            <p:nvPr/>
          </p:nvSpPr>
          <p:spPr bwMode="auto">
            <a:xfrm>
              <a:off x="5040" y="192"/>
              <a:ext cx="6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  <a:latin typeface="Monotype Corsiva" pitchFamily="66" charset="0"/>
                  <a:cs typeface="Arial" charset="0"/>
                </a:rPr>
                <a:t>Zoo- 145</a:t>
              </a:r>
            </a:p>
          </p:txBody>
        </p:sp>
        <p:sp>
          <p:nvSpPr>
            <p:cNvPr id="13317" name="Line 7"/>
            <p:cNvSpPr>
              <a:spLocks noChangeShapeType="1"/>
            </p:cNvSpPr>
            <p:nvPr/>
          </p:nvSpPr>
          <p:spPr bwMode="auto">
            <a:xfrm>
              <a:off x="0" y="384"/>
              <a:ext cx="576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4" name="WordArt 10"/>
          <p:cNvSpPr>
            <a:spLocks noChangeArrowheads="1" noChangeShapeType="1" noTextEdit="1"/>
          </p:cNvSpPr>
          <p:nvPr/>
        </p:nvSpPr>
        <p:spPr bwMode="auto">
          <a:xfrm>
            <a:off x="1447800" y="1828800"/>
            <a:ext cx="6248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Anatomy of Rat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609600" y="3962400"/>
            <a:ext cx="800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</a:rPr>
              <a:t>External Morphological Features and the Digestive System of the rat, </a:t>
            </a:r>
            <a:r>
              <a:rPr lang="en-US" sz="2400" b="1" i="1">
                <a:solidFill>
                  <a:srgbClr val="FFFF00"/>
                </a:solidFill>
              </a:rPr>
              <a:t>Rattus norvegicus</a:t>
            </a:r>
            <a:r>
              <a:rPr lang="en-US" sz="2000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2012950"/>
            <a:ext cx="2420938" cy="354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6629" name="Group 10"/>
          <p:cNvGrpSpPr>
            <a:grpSpLocks/>
          </p:cNvGrpSpPr>
          <p:nvPr/>
        </p:nvGrpSpPr>
        <p:grpSpPr bwMode="auto">
          <a:xfrm>
            <a:off x="0" y="304800"/>
            <a:ext cx="9144000" cy="366713"/>
            <a:chOff x="0" y="192"/>
            <a:chExt cx="5760" cy="231"/>
          </a:xfrm>
        </p:grpSpPr>
        <p:sp>
          <p:nvSpPr>
            <p:cNvPr id="26630" name="Text Box 5"/>
            <p:cNvSpPr txBox="1">
              <a:spLocks noChangeArrowheads="1"/>
            </p:cNvSpPr>
            <p:nvPr/>
          </p:nvSpPr>
          <p:spPr bwMode="auto">
            <a:xfrm>
              <a:off x="192" y="192"/>
              <a:ext cx="13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chemeClr val="bg1"/>
                  </a:solidFill>
                  <a:latin typeface="Monotype Corsiva" pitchFamily="66" charset="0"/>
                  <a:cs typeface="Arial" charset="0"/>
                </a:rPr>
                <a:t>Lab Exercise # </a:t>
              </a:r>
              <a:r>
                <a:rPr lang="en-US" dirty="0" smtClean="0">
                  <a:solidFill>
                    <a:schemeClr val="bg1"/>
                  </a:solidFill>
                  <a:latin typeface="Monotype Corsiva" pitchFamily="66" charset="0"/>
                  <a:cs typeface="Arial" charset="0"/>
                </a:rPr>
                <a:t>10</a:t>
              </a:r>
              <a:endParaRPr lang="en-US" dirty="0">
                <a:solidFill>
                  <a:schemeClr val="bg1"/>
                </a:solidFill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26631" name="Text Box 6"/>
            <p:cNvSpPr txBox="1">
              <a:spLocks noChangeArrowheads="1"/>
            </p:cNvSpPr>
            <p:nvPr/>
          </p:nvSpPr>
          <p:spPr bwMode="auto">
            <a:xfrm>
              <a:off x="5040" y="192"/>
              <a:ext cx="6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  <a:latin typeface="Monotype Corsiva" pitchFamily="66" charset="0"/>
                  <a:cs typeface="Arial" charset="0"/>
                </a:rPr>
                <a:t>Zoo- 145</a:t>
              </a:r>
            </a:p>
          </p:txBody>
        </p:sp>
        <p:sp>
          <p:nvSpPr>
            <p:cNvPr id="26632" name="Line 7"/>
            <p:cNvSpPr>
              <a:spLocks noChangeShapeType="1"/>
            </p:cNvSpPr>
            <p:nvPr/>
          </p:nvSpPr>
          <p:spPr bwMode="auto">
            <a:xfrm>
              <a:off x="0" y="384"/>
              <a:ext cx="576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762000" y="1316037"/>
            <a:ext cx="6858000" cy="440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The classification of the Rat (</a:t>
            </a:r>
            <a:r>
              <a:rPr lang="en-US" b="1" i="1" dirty="0" err="1">
                <a:solidFill>
                  <a:schemeClr val="bg1"/>
                </a:solidFill>
              </a:rPr>
              <a:t>Rattus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norvegicus</a:t>
            </a:r>
            <a:r>
              <a:rPr lang="en-US" b="1" dirty="0">
                <a:solidFill>
                  <a:schemeClr val="bg1"/>
                </a:solidFill>
              </a:rPr>
              <a:t>)</a:t>
            </a:r>
            <a:r>
              <a:rPr lang="en-US" b="1" dirty="0"/>
              <a:t> </a:t>
            </a:r>
            <a:endParaRPr lang="en-US" dirty="0"/>
          </a:p>
          <a:p>
            <a:endParaRPr lang="en-US" b="1" dirty="0"/>
          </a:p>
          <a:p>
            <a:pPr>
              <a:lnSpc>
                <a:spcPct val="125000"/>
              </a:lnSpc>
            </a:pPr>
            <a:endParaRPr lang="en-US" b="1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</a:rPr>
              <a:t>Phylum: </a:t>
            </a:r>
            <a:r>
              <a:rPr lang="en-US" dirty="0" err="1">
                <a:solidFill>
                  <a:schemeClr val="bg1"/>
                </a:solidFill>
              </a:rPr>
              <a:t>Chordata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</a:rPr>
              <a:t>Subphylum: </a:t>
            </a:r>
            <a:r>
              <a:rPr lang="en-US" dirty="0">
                <a:solidFill>
                  <a:schemeClr val="bg1"/>
                </a:solidFill>
              </a:rPr>
              <a:t>Vertebrata </a:t>
            </a:r>
          </a:p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</a:rPr>
              <a:t>Class: </a:t>
            </a:r>
            <a:r>
              <a:rPr lang="en-US" dirty="0" err="1">
                <a:solidFill>
                  <a:schemeClr val="bg1"/>
                </a:solidFill>
              </a:rPr>
              <a:t>Mammalia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</a:rPr>
              <a:t>Order: </a:t>
            </a:r>
            <a:r>
              <a:rPr lang="en-US" dirty="0" err="1">
                <a:solidFill>
                  <a:schemeClr val="bg1"/>
                </a:solidFill>
              </a:rPr>
              <a:t>Rodentia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</a:rPr>
              <a:t>Family: </a:t>
            </a:r>
            <a:r>
              <a:rPr lang="en-US" dirty="0" err="1">
                <a:solidFill>
                  <a:schemeClr val="bg1"/>
                </a:solidFill>
              </a:rPr>
              <a:t>Muridae</a:t>
            </a:r>
            <a:endParaRPr lang="en-US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</a:rPr>
              <a:t>Genus: </a:t>
            </a:r>
            <a:r>
              <a:rPr lang="en-US" i="1" dirty="0" err="1">
                <a:solidFill>
                  <a:schemeClr val="bg1"/>
                </a:solidFill>
              </a:rPr>
              <a:t>Rattus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125000"/>
              </a:lnSpc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</a:rPr>
              <a:t>Species: </a:t>
            </a:r>
            <a:r>
              <a:rPr lang="en-US" i="1" dirty="0" err="1">
                <a:solidFill>
                  <a:schemeClr val="bg1"/>
                </a:solidFill>
              </a:rPr>
              <a:t>norvegicus</a:t>
            </a:r>
            <a:r>
              <a:rPr lang="en-US" dirty="0"/>
              <a:t> </a:t>
            </a:r>
          </a:p>
          <a:p>
            <a:pPr>
              <a:lnSpc>
                <a:spcPct val="125000"/>
              </a:lnSpc>
              <a:spcBef>
                <a:spcPct val="50000"/>
              </a:spcBef>
              <a:spcAft>
                <a:spcPts val="600"/>
              </a:spcAft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381000" y="457200"/>
            <a:ext cx="868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648200" y="381000"/>
            <a:ext cx="1219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BODY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838200"/>
            <a:ext cx="8305800" cy="369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</a:rPr>
              <a:t>Head			Neck		Trunk		         Tail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1447800"/>
            <a:ext cx="3048000" cy="507841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Mouth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External </a:t>
            </a:r>
            <a:r>
              <a:rPr lang="en-US" dirty="0" err="1"/>
              <a:t>nares</a:t>
            </a:r>
            <a:endParaRPr lang="en-US" dirty="0"/>
          </a:p>
          <a:p>
            <a:pPr>
              <a:defRPr/>
            </a:pPr>
            <a:r>
              <a:rPr lang="en-US" dirty="0"/>
              <a:t>Semicircular movement of head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 pair of eyes, Each eye is covered with two eye lids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A pair of External Ears (</a:t>
            </a:r>
            <a:r>
              <a:rPr lang="en-US" dirty="0" err="1"/>
              <a:t>Pinnae</a:t>
            </a:r>
            <a:r>
              <a:rPr lang="en-US" dirty="0"/>
              <a:t>)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Few Extra sensitive hair on upper lip are named as </a:t>
            </a:r>
            <a:r>
              <a:rPr lang="en-US" i="1" dirty="0"/>
              <a:t>vibrissae.</a:t>
            </a: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cxnSp>
        <p:nvCxnSpPr>
          <p:cNvPr id="9" name="Straight Arrow Connector 13"/>
          <p:cNvCxnSpPr>
            <a:cxnSpLocks noChangeShapeType="1"/>
          </p:cNvCxnSpPr>
          <p:nvPr/>
        </p:nvCxnSpPr>
        <p:spPr bwMode="auto">
          <a:xfrm rot="5400000">
            <a:off x="4800601" y="2209800"/>
            <a:ext cx="1828800" cy="3175"/>
          </a:xfrm>
          <a:prstGeom prst="straightConnector1">
            <a:avLst/>
          </a:prstGeom>
          <a:noFill/>
          <a:ln w="38100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0" name="TextBox 14"/>
          <p:cNvSpPr txBox="1">
            <a:spLocks noChangeArrowheads="1"/>
          </p:cNvSpPr>
          <p:nvPr/>
        </p:nvSpPr>
        <p:spPr bwMode="auto">
          <a:xfrm>
            <a:off x="4038600" y="3505200"/>
            <a:ext cx="5029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Thorax	</a:t>
            </a:r>
            <a:r>
              <a:rPr lang="en-US" b="1" dirty="0"/>
              <a:t>			</a:t>
            </a:r>
            <a:r>
              <a:rPr lang="en-US" b="1" dirty="0">
                <a:solidFill>
                  <a:schemeClr val="bg1"/>
                </a:solidFill>
              </a:rPr>
              <a:t>Abdomen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cxnSp>
        <p:nvCxnSpPr>
          <p:cNvPr id="11" name="Straight Arrow Connector 18"/>
          <p:cNvCxnSpPr>
            <a:cxnSpLocks noChangeShapeType="1"/>
          </p:cNvCxnSpPr>
          <p:nvPr/>
        </p:nvCxnSpPr>
        <p:spPr bwMode="auto">
          <a:xfrm rot="5400000">
            <a:off x="7697788" y="4495800"/>
            <a:ext cx="1370012" cy="1588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2" name="Straight Arrow Connector 19"/>
          <p:cNvCxnSpPr>
            <a:cxnSpLocks noChangeShapeType="1"/>
          </p:cNvCxnSpPr>
          <p:nvPr/>
        </p:nvCxnSpPr>
        <p:spPr bwMode="auto">
          <a:xfrm rot="5400000">
            <a:off x="4153694" y="4228306"/>
            <a:ext cx="838200" cy="1588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3" name="TextBox 12"/>
          <p:cNvSpPr txBox="1"/>
          <p:nvPr/>
        </p:nvSpPr>
        <p:spPr>
          <a:xfrm>
            <a:off x="3352800" y="4648200"/>
            <a:ext cx="2743200" cy="36988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A pair of fore arms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6600" y="5562600"/>
            <a:ext cx="2362200" cy="3698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A pair of hind arms</a:t>
            </a:r>
          </a:p>
        </p:txBody>
      </p:sp>
      <p:cxnSp>
        <p:nvCxnSpPr>
          <p:cNvPr id="15" name="Straight Connector 23"/>
          <p:cNvCxnSpPr>
            <a:cxnSpLocks noChangeShapeType="1"/>
          </p:cNvCxnSpPr>
          <p:nvPr/>
        </p:nvCxnSpPr>
        <p:spPr bwMode="auto">
          <a:xfrm>
            <a:off x="5410200" y="5257800"/>
            <a:ext cx="3200400" cy="0"/>
          </a:xfrm>
          <a:prstGeom prst="line">
            <a:avLst/>
          </a:prstGeom>
          <a:noFill/>
          <a:ln w="9525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16" name="Straight Arrow Connector 26"/>
          <p:cNvCxnSpPr>
            <a:cxnSpLocks noChangeShapeType="1"/>
          </p:cNvCxnSpPr>
          <p:nvPr/>
        </p:nvCxnSpPr>
        <p:spPr bwMode="auto">
          <a:xfrm rot="5400000">
            <a:off x="5295901" y="5372100"/>
            <a:ext cx="228600" cy="3175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7" name="TextBox 16"/>
          <p:cNvSpPr txBox="1"/>
          <p:nvPr/>
        </p:nvSpPr>
        <p:spPr>
          <a:xfrm>
            <a:off x="6019800" y="5638800"/>
            <a:ext cx="3124200" cy="110799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/>
              <a:t>External genitalia </a:t>
            </a:r>
            <a:r>
              <a:rPr lang="en-US" sz="1600" dirty="0" smtClean="0"/>
              <a:t>penis </a:t>
            </a:r>
            <a:r>
              <a:rPr lang="en-US" sz="1600" dirty="0"/>
              <a:t>and scrotum in males and vulva in females</a:t>
            </a:r>
          </a:p>
          <a:p>
            <a:pPr>
              <a:defRPr/>
            </a:pPr>
            <a:endParaRPr lang="en-US" dirty="0"/>
          </a:p>
        </p:txBody>
      </p:sp>
      <p:cxnSp>
        <p:nvCxnSpPr>
          <p:cNvPr id="18" name="Straight Arrow Connector 32"/>
          <p:cNvCxnSpPr>
            <a:cxnSpLocks noChangeShapeType="1"/>
          </p:cNvCxnSpPr>
          <p:nvPr/>
        </p:nvCxnSpPr>
        <p:spPr bwMode="auto">
          <a:xfrm rot="5400000">
            <a:off x="8456612" y="5408613"/>
            <a:ext cx="304800" cy="3175"/>
          </a:xfrm>
          <a:prstGeom prst="straightConnector1">
            <a:avLst/>
          </a:prstGeom>
          <a:noFill/>
          <a:ln w="9525" algn="ctr">
            <a:solidFill>
              <a:schemeClr val="bg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14400"/>
            <a:ext cx="777240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endParaRPr lang="en-US" b="1" dirty="0">
              <a:cs typeface="+mj-cs"/>
            </a:endParaRPr>
          </a:p>
          <a:p>
            <a:pPr algn="just">
              <a:defRPr/>
            </a:pPr>
            <a:endParaRPr lang="en-US" b="1" dirty="0">
              <a:cs typeface="+mj-cs"/>
            </a:endParaRPr>
          </a:p>
          <a:p>
            <a:pPr algn="just">
              <a:defRPr/>
            </a:pPr>
            <a:r>
              <a:rPr lang="en-US" b="1" dirty="0">
                <a:solidFill>
                  <a:schemeClr val="bg1"/>
                </a:solidFill>
                <a:cs typeface="+mj-cs"/>
              </a:rPr>
              <a:t>The body of the rat is covered with a thick sheath of hair and mouth of the rat is bound by two mobile lips whilst </a:t>
            </a:r>
            <a:r>
              <a:rPr lang="en-US" b="1" dirty="0" smtClean="0">
                <a:solidFill>
                  <a:schemeClr val="bg1"/>
                </a:solidFill>
                <a:cs typeface="+mj-cs"/>
              </a:rPr>
              <a:t>lower </a:t>
            </a:r>
            <a:r>
              <a:rPr lang="en-US" b="1" dirty="0">
                <a:solidFill>
                  <a:schemeClr val="bg1"/>
                </a:solidFill>
                <a:cs typeface="+mj-cs"/>
              </a:rPr>
              <a:t>lip bifurcated or is cut in two halves. </a:t>
            </a:r>
          </a:p>
          <a:p>
            <a:pPr algn="just">
              <a:defRPr/>
            </a:pPr>
            <a:endParaRPr lang="en-US" b="1" dirty="0">
              <a:solidFill>
                <a:schemeClr val="bg1"/>
              </a:solidFill>
              <a:cs typeface="+mj-cs"/>
            </a:endParaRPr>
          </a:p>
          <a:p>
            <a:pPr algn="just">
              <a:defRPr/>
            </a:pPr>
            <a:r>
              <a:rPr lang="en-US" b="1" dirty="0">
                <a:solidFill>
                  <a:schemeClr val="bg1"/>
                </a:solidFill>
                <a:cs typeface="+mj-cs"/>
              </a:rPr>
              <a:t>The external ears are called </a:t>
            </a:r>
            <a:r>
              <a:rPr lang="en-US" b="1" dirty="0" err="1">
                <a:solidFill>
                  <a:schemeClr val="bg1"/>
                </a:solidFill>
                <a:cs typeface="+mj-cs"/>
              </a:rPr>
              <a:t>pinnae</a:t>
            </a:r>
            <a:r>
              <a:rPr lang="en-US" b="1" dirty="0">
                <a:solidFill>
                  <a:schemeClr val="bg1"/>
                </a:solidFill>
                <a:cs typeface="+mj-cs"/>
              </a:rPr>
              <a:t>. </a:t>
            </a:r>
          </a:p>
          <a:p>
            <a:pPr algn="just">
              <a:defRPr/>
            </a:pPr>
            <a:endParaRPr lang="en-US" b="1" dirty="0">
              <a:solidFill>
                <a:schemeClr val="bg1"/>
              </a:solidFill>
              <a:cs typeface="+mj-cs"/>
            </a:endParaRPr>
          </a:p>
          <a:p>
            <a:pPr algn="just">
              <a:defRPr/>
            </a:pPr>
            <a:endParaRPr lang="en-US" b="1" dirty="0">
              <a:solidFill>
                <a:schemeClr val="bg1"/>
              </a:solidFill>
              <a:cs typeface="+mj-cs"/>
            </a:endParaRPr>
          </a:p>
          <a:p>
            <a:pPr algn="just">
              <a:defRPr/>
            </a:pPr>
            <a:endParaRPr lang="en-US" b="1" dirty="0">
              <a:solidFill>
                <a:schemeClr val="bg1"/>
              </a:solidFill>
              <a:cs typeface="+mj-cs"/>
            </a:endParaRPr>
          </a:p>
          <a:p>
            <a:pPr algn="just">
              <a:defRPr/>
            </a:pPr>
            <a:r>
              <a:rPr lang="en-US" b="1" dirty="0">
                <a:solidFill>
                  <a:schemeClr val="bg1"/>
                </a:solidFill>
                <a:cs typeface="+mj-cs"/>
              </a:rPr>
              <a:t>On the ventral side of </a:t>
            </a:r>
            <a:r>
              <a:rPr lang="en-US" b="1" dirty="0" smtClean="0">
                <a:solidFill>
                  <a:schemeClr val="bg1"/>
                </a:solidFill>
                <a:cs typeface="+mj-cs"/>
              </a:rPr>
              <a:t>female rat, the </a:t>
            </a:r>
            <a:r>
              <a:rPr lang="en-US" b="1" dirty="0">
                <a:solidFill>
                  <a:schemeClr val="bg1"/>
                </a:solidFill>
                <a:cs typeface="+mj-cs"/>
              </a:rPr>
              <a:t>trunk or abdomen the teats are protruded out of the mammary glands and used to nurse the new born </a:t>
            </a:r>
            <a:r>
              <a:rPr lang="en-US" b="1" dirty="0" smtClean="0">
                <a:solidFill>
                  <a:schemeClr val="bg1"/>
                </a:solidFill>
                <a:cs typeface="+mj-cs"/>
              </a:rPr>
              <a:t>babies</a:t>
            </a:r>
            <a:endParaRPr lang="en-US" b="1" dirty="0">
              <a:solidFill>
                <a:schemeClr val="bg1"/>
              </a:solidFill>
              <a:cs typeface="+mj-cs"/>
            </a:endParaRPr>
          </a:p>
          <a:p>
            <a:pPr algn="just">
              <a:defRPr/>
            </a:pPr>
            <a:endParaRPr lang="en-US" b="1" dirty="0">
              <a:solidFill>
                <a:schemeClr val="bg1"/>
              </a:solidFill>
              <a:cs typeface="+mj-cs"/>
            </a:endParaRPr>
          </a:p>
          <a:p>
            <a:pPr algn="just">
              <a:defRPr/>
            </a:pPr>
            <a:endParaRPr lang="en-US" b="1" dirty="0">
              <a:solidFill>
                <a:schemeClr val="bg1"/>
              </a:solidFill>
              <a:cs typeface="+mj-cs"/>
            </a:endParaRPr>
          </a:p>
          <a:p>
            <a:pPr algn="just">
              <a:defRPr/>
            </a:pPr>
            <a:endParaRPr lang="en-US" b="1" dirty="0">
              <a:solidFill>
                <a:schemeClr val="bg1"/>
              </a:solidFill>
              <a:cs typeface="+mj-cs"/>
            </a:endParaRPr>
          </a:p>
          <a:p>
            <a:pPr algn="just">
              <a:defRPr/>
            </a:pPr>
            <a:r>
              <a:rPr lang="en-US" b="1" dirty="0">
                <a:solidFill>
                  <a:schemeClr val="bg1"/>
                </a:solidFill>
                <a:cs typeface="+mj-cs"/>
              </a:rPr>
              <a:t>The different parts with their respective locations are listed blow:</a:t>
            </a:r>
          </a:p>
          <a:p>
            <a:pPr algn="just">
              <a:defRPr/>
            </a:pPr>
            <a:endParaRPr lang="en-US" dirty="0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0" y="304800"/>
            <a:ext cx="9144000" cy="366713"/>
            <a:chOff x="0" y="192"/>
            <a:chExt cx="5760" cy="231"/>
          </a:xfrm>
        </p:grpSpPr>
        <p:sp>
          <p:nvSpPr>
            <p:cNvPr id="4" name="Text Box 5"/>
            <p:cNvSpPr txBox="1">
              <a:spLocks noChangeArrowheads="1"/>
            </p:cNvSpPr>
            <p:nvPr/>
          </p:nvSpPr>
          <p:spPr bwMode="auto">
            <a:xfrm>
              <a:off x="192" y="192"/>
              <a:ext cx="13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chemeClr val="bg1"/>
                  </a:solidFill>
                  <a:latin typeface="Monotype Corsiva" pitchFamily="66" charset="0"/>
                  <a:cs typeface="Arial" charset="0"/>
                </a:rPr>
                <a:t>Lab Exercise # </a:t>
              </a:r>
              <a:r>
                <a:rPr lang="en-US" dirty="0" smtClean="0">
                  <a:solidFill>
                    <a:schemeClr val="bg1"/>
                  </a:solidFill>
                  <a:latin typeface="Monotype Corsiva" pitchFamily="66" charset="0"/>
                  <a:cs typeface="Arial" charset="0"/>
                </a:rPr>
                <a:t>10</a:t>
              </a:r>
              <a:endParaRPr lang="en-US" dirty="0">
                <a:solidFill>
                  <a:schemeClr val="bg1"/>
                </a:solidFill>
                <a:latin typeface="Monotype Corsiva" pitchFamily="66" charset="0"/>
                <a:cs typeface="Arial" charset="0"/>
              </a:endParaRPr>
            </a:p>
          </p:txBody>
        </p:sp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5040" y="192"/>
              <a:ext cx="6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bg1"/>
                  </a:solidFill>
                  <a:latin typeface="Monotype Corsiva" pitchFamily="66" charset="0"/>
                  <a:cs typeface="Arial" charset="0"/>
                </a:rPr>
                <a:t>Zoo- 145</a:t>
              </a:r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0" y="384"/>
              <a:ext cx="5760" cy="0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 descr="detailed view of digestive system in rat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854075"/>
            <a:ext cx="7239000" cy="544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t each end of the stomach (on the inside) is muscular valve. The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57200"/>
            <a:ext cx="5029200" cy="6035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22884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46923" y="228600"/>
            <a:ext cx="4650154" cy="64008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1538288" y="2009775"/>
            <a:ext cx="6065837" cy="28448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096000" y="4038600"/>
            <a:ext cx="2514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Incision lines for dissection of the rat.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          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3757</TotalTime>
  <Words>218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Abul Farah</dc:creator>
  <cp:lastModifiedBy>mfarah</cp:lastModifiedBy>
  <cp:revision>158</cp:revision>
  <dcterms:created xsi:type="dcterms:W3CDTF">2011-03-04T07:04:15Z</dcterms:created>
  <dcterms:modified xsi:type="dcterms:W3CDTF">2017-02-18T08:44:42Z</dcterms:modified>
</cp:coreProperties>
</file>