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77" r:id="rId8"/>
    <p:sldId id="276" r:id="rId9"/>
    <p:sldId id="278" r:id="rId10"/>
    <p:sldId id="279" r:id="rId11"/>
    <p:sldId id="280" r:id="rId12"/>
    <p:sldId id="281" r:id="rId13"/>
    <p:sldId id="282" r:id="rId14"/>
    <p:sldId id="284" r:id="rId15"/>
    <p:sldId id="286" r:id="rId16"/>
    <p:sldId id="285" r:id="rId17"/>
    <p:sldId id="269" r:id="rId18"/>
    <p:sldId id="287" r:id="rId19"/>
    <p:sldId id="288" r:id="rId20"/>
    <p:sldId id="292" r:id="rId21"/>
    <p:sldId id="293" r:id="rId22"/>
    <p:sldId id="291" r:id="rId23"/>
    <p:sldId id="265" r:id="rId24"/>
    <p:sldId id="295" r:id="rId25"/>
    <p:sldId id="296" r:id="rId26"/>
    <p:sldId id="297" r:id="rId27"/>
    <p:sldId id="294" r:id="rId28"/>
    <p:sldId id="298" r:id="rId29"/>
    <p:sldId id="290" r:id="rId30"/>
    <p:sldId id="275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نمط داكن 1 - تميي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09/03/41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176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09/03/41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303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09/03/41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721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09/03/41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28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09/03/41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414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09/03/41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946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09/03/41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9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09/03/41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95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09/03/41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953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09/03/41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402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09/03/41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86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1DA53-A829-4F25-AE2C-80368503366B}" type="datetimeFigureOut">
              <a:rPr lang="ar-SA" smtClean="0"/>
              <a:t>09/03/41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8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601;&#1610;&#1604;&#1605;%20&#1602;&#1589;&#1610;&#1585;%20&#1593;&#1606;%20&#1575;&#1604;&#1578;&#1604;&#1608;&#1579;%20-%20&#1571;&#1603;&#1579;&#1585;%20&#1605;&#1606;%20&#1585;&#1575;&#1574;&#1593;%20-%20Pollution.mp4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20554" y="6347093"/>
            <a:ext cx="44646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تنفيذ : المعلمة عائشة الحارثي / متوسطة الخيزران </a:t>
            </a:r>
            <a:endParaRPr lang="ar-SA" sz="2000" b="1" cap="none" spc="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8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87258" y="2492896"/>
            <a:ext cx="81115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الغلاف الحيوي </a:t>
            </a:r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هو المكان أو الحيز الذي تعيش فيه 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الكائنات الحية </a:t>
            </a:r>
            <a:endParaRPr lang="ar-S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81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8408842" cy="655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084168" y="764704"/>
            <a:ext cx="2324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تفكير ناقد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934392" y="1824960"/>
            <a:ext cx="291514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حددي  طبقات الأرض التي تشكل الغلاف </a:t>
            </a:r>
            <a:r>
              <a:rPr lang="ar-S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الحيوي 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901630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يشمل :</a:t>
            </a:r>
          </a:p>
          <a:p>
            <a:pPr algn="ctr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الغلاف المائي والغلاف الصخري </a:t>
            </a:r>
          </a:p>
          <a:p>
            <a:pPr algn="ctr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 جزء من الغلاف الجوي 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79512" y="1988840"/>
            <a:ext cx="221054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71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771672" y="1916832"/>
            <a:ext cx="36006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أنظري حولك </a:t>
            </a:r>
          </a:p>
          <a:p>
            <a:pPr algn="ctr"/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وحددي العناصر </a:t>
            </a:r>
          </a:p>
          <a:p>
            <a:pPr algn="ctr"/>
            <a:r>
              <a:rPr lang="ar-S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المكونة للغلاف الحيوي</a:t>
            </a:r>
            <a:endParaRPr lang="ar-S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34189" y="4221088"/>
            <a:ext cx="34756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>
              <a:buAutoNum type="arabicParenR"/>
            </a:pPr>
            <a:r>
              <a:rPr lang="ar-S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عناصر حية </a:t>
            </a:r>
          </a:p>
          <a:p>
            <a:pPr marL="914400" indent="-914400" algn="ctr">
              <a:buAutoNum type="arabicParenR"/>
            </a:pPr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عناصر غير حية </a:t>
            </a:r>
            <a:endParaRPr lang="ar-SA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45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588224" y="152480"/>
            <a:ext cx="2282552" cy="612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خارطة مفاهيم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55776" y="1196752"/>
            <a:ext cx="3478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صممي خارطة مفاهيم صنفي فيها</a:t>
            </a:r>
          </a:p>
          <a:p>
            <a:pPr algn="ctr"/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العناصر المكونة للغلاف الحيوي</a:t>
            </a:r>
            <a:endParaRPr lang="ar-SA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4"/>
          <a:stretch/>
        </p:blipFill>
        <p:spPr bwMode="auto">
          <a:xfrm>
            <a:off x="1043608" y="2204864"/>
            <a:ext cx="6191250" cy="2805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347864" y="980728"/>
            <a:ext cx="5081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rgbClr val="10A01E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أهمية الغلاف الحيوي </a:t>
            </a:r>
            <a:endParaRPr lang="ar-SA" sz="5400" b="1" cap="all" spc="0" dirty="0">
              <a:ln w="9000" cmpd="sng">
                <a:solidFill>
                  <a:srgbClr val="10A01E"/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781814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524097" y="2440052"/>
            <a:ext cx="46826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arenR"/>
            </a:pPr>
            <a:r>
              <a:rPr lang="ar-SA" sz="2800" b="1" cap="none" spc="0" dirty="0" smtClean="0">
                <a:ln w="17780" cmpd="sng">
                  <a:solidFill>
                    <a:srgbClr val="10A01E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تنمو فيه الكائنات الحية وتتكاثر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18" y="1297642"/>
            <a:ext cx="2501770" cy="112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8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816"/>
            <a:ext cx="61926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599232" y="718951"/>
            <a:ext cx="188168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>
                  <a:solidFill>
                    <a:srgbClr val="10A01E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ترجمي الصورة لحقيقة علمية </a:t>
            </a:r>
          </a:p>
          <a:p>
            <a:pPr algn="ctr"/>
            <a:r>
              <a:rPr lang="ar-SA" sz="5400" b="1" dirty="0" smtClean="0">
                <a:ln w="11430">
                  <a:solidFill>
                    <a:srgbClr val="10A01E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تتعلق بالدرس</a:t>
            </a:r>
            <a:endParaRPr lang="ar-SA" sz="5400" b="1" cap="none" spc="0" dirty="0">
              <a:ln w="11430">
                <a:solidFill>
                  <a:srgbClr val="10A01E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51520" y="188640"/>
            <a:ext cx="8568952" cy="6408712"/>
          </a:xfrm>
          <a:prstGeom prst="roundRect">
            <a:avLst/>
          </a:prstGeom>
          <a:noFill/>
          <a:ln w="38100">
            <a:solidFill>
              <a:srgbClr val="10A01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81824" y="5320210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800" b="1" dirty="0" smtClean="0">
                <a:ln w="17780" cmpd="sng">
                  <a:solidFill>
                    <a:srgbClr val="10A01E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2) يجري </a:t>
            </a:r>
            <a:r>
              <a:rPr lang="ar-SA" sz="2800" b="1" dirty="0">
                <a:ln w="17780" cmpd="sng">
                  <a:solidFill>
                    <a:srgbClr val="10A01E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تبادل من ثاني أكسيد الكربون بين</a:t>
            </a:r>
          </a:p>
          <a:p>
            <a:pPr lvl="0" algn="ctr"/>
            <a:r>
              <a:rPr lang="ar-SA" sz="2800" b="1" dirty="0">
                <a:ln w="17780" cmpd="sng">
                  <a:solidFill>
                    <a:srgbClr val="10A01E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الغلاف الحيوي والغلاف  الجوي </a:t>
            </a:r>
          </a:p>
        </p:txBody>
      </p:sp>
    </p:spTree>
    <p:extLst>
      <p:ext uri="{BB962C8B-B14F-4D97-AF65-F5344CB8AC3E}">
        <p14:creationId xmlns:p14="http://schemas.microsoft.com/office/powerpoint/2010/main" val="8742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108067" y="620688"/>
            <a:ext cx="65678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بالتعاون مع مجموعتك 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وخلال  دقيقة واحدة</a:t>
            </a:r>
          </a:p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اكتبي ما يتبادر لذهنك عند سماعك عبارة </a:t>
            </a:r>
          </a:p>
          <a:p>
            <a:pPr algn="ctr"/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النبات الطبيعي)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8568952" cy="3083788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20599" y="617949"/>
            <a:ext cx="8760732" cy="1754326"/>
          </a:xfrm>
          <a:prstGeom prst="rect">
            <a:avLst/>
          </a:prstGeom>
          <a:noFill/>
          <a:ln>
            <a:solidFill>
              <a:srgbClr val="10A01E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>
                  <a:solidFill>
                    <a:srgbClr val="10A01E"/>
                  </a:solidFill>
                </a:ln>
                <a:solidFill>
                  <a:schemeClr val="accent3"/>
                </a:solidFill>
                <a:effectLst/>
              </a:rPr>
              <a:t>النبات الطبيعي : هو كل ما ينبت طبيعياً</a:t>
            </a:r>
          </a:p>
          <a:p>
            <a:pPr algn="ctr"/>
            <a:r>
              <a:rPr lang="ar-SA" sz="5400" b="1" cap="none" spc="0" dirty="0" smtClean="0">
                <a:ln>
                  <a:solidFill>
                    <a:srgbClr val="10A01E"/>
                  </a:solidFill>
                </a:ln>
                <a:solidFill>
                  <a:schemeClr val="accent3"/>
                </a:solidFill>
                <a:effectLst/>
              </a:rPr>
              <a:t> دون تدخل الإنسان</a:t>
            </a:r>
            <a:endParaRPr lang="ar-SA" sz="5400" b="1" cap="none" spc="0" dirty="0">
              <a:ln>
                <a:solidFill>
                  <a:srgbClr val="10A01E"/>
                </a:solidFill>
              </a:ln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30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248"/>
            <a:ext cx="9144000" cy="432107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288895" y="692696"/>
            <a:ext cx="6566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مثلي لنبات طبيعي في وطنك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7"/>
            <a:ext cx="2088232" cy="231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573015"/>
            <a:ext cx="2016224" cy="231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016224" cy="224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33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340768"/>
            <a:ext cx="41764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 وجهة نظرك </a:t>
            </a:r>
          </a:p>
          <a:p>
            <a:pPr algn="ctr"/>
            <a:r>
              <a:rPr lang="ar-S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 أهم العوامل المؤثرة</a:t>
            </a:r>
          </a:p>
          <a:p>
            <a:pPr algn="ctr"/>
            <a:r>
              <a:rPr lang="ar-S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في نمو النبات </a:t>
            </a:r>
            <a:endParaRPr lang="ar-S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9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52" y="3861048"/>
            <a:ext cx="271217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6043" r="3666" b="5684"/>
          <a:stretch/>
        </p:blipFill>
        <p:spPr bwMode="auto">
          <a:xfrm>
            <a:off x="2699792" y="3861048"/>
            <a:ext cx="3456384" cy="207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8" y="3861048"/>
            <a:ext cx="2384574" cy="207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3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923928" y="5368240"/>
            <a:ext cx="4658816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استعيدي شريط ذكرياتك وسجلي أهم نقاط الدرس السابق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036496" cy="561662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948264" y="260648"/>
            <a:ext cx="149046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خارطة مفاهيم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60761" y="4437112"/>
            <a:ext cx="21675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ارسمي خارطة مفاهيم للعوامل</a:t>
            </a:r>
          </a:p>
          <a:p>
            <a:pPr algn="ctr"/>
            <a:r>
              <a:rPr lang="ar-S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المؤثرة على توزيع الحيوانات</a:t>
            </a:r>
            <a:endParaRPr lang="ar-SA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533400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97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067944" y="260648"/>
            <a:ext cx="38667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العوامل المؤثرة في توزيع الحيوانات </a:t>
            </a:r>
            <a:endParaRPr lang="ar-SA" sz="24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491880" y="1124744"/>
            <a:ext cx="1459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المناخ</a:t>
            </a:r>
            <a:endParaRPr lang="ar-S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79776" y="2636912"/>
            <a:ext cx="245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التضاريس</a:t>
            </a:r>
            <a:endParaRPr lang="ar-S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71765" y="4365104"/>
            <a:ext cx="1651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النبات </a:t>
            </a:r>
            <a:endParaRPr lang="ar-S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3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067944" y="1988840"/>
            <a:ext cx="28083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ماذا لو </a:t>
            </a:r>
          </a:p>
          <a:p>
            <a:pPr algn="ctr"/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اختفت النباتات من على وجه الأرض؟</a:t>
            </a:r>
            <a:endParaRPr lang="ar-SA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860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4762500" cy="140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4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339752" y="1340768"/>
            <a:ext cx="38667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بعد مشاهدتك للعرض المرئي أكملي المخطط التالي 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27020" y="620688"/>
            <a:ext cx="2501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نشاط2+3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1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619500" cy="239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77539" y="764704"/>
            <a:ext cx="75889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أبحثي</a:t>
            </a:r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في الكتاب على دليل اهتمام</a:t>
            </a:r>
          </a:p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حكومتنا بالبيئة 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3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58132" y="2276872"/>
            <a:ext cx="56941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خلال دقيقة واحدة اكتبي أسماء المراكز الوطنية </a:t>
            </a:r>
          </a:p>
          <a:p>
            <a:pPr algn="ctr"/>
            <a:r>
              <a:rPr lang="ar-SA" sz="28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التي تعنى بشؤون البيئة في وطني </a:t>
            </a:r>
            <a:endParaRPr lang="ar-SA" sz="28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86434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732240" y="2885064"/>
            <a:ext cx="214126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10A0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خلال الخريطة </a:t>
            </a:r>
          </a:p>
          <a:p>
            <a:pPr algn="ctr"/>
            <a:r>
              <a:rPr lang="ar-SA" b="1" dirty="0" smtClean="0">
                <a:ln w="11430">
                  <a:solidFill>
                    <a:schemeClr val="tx1"/>
                  </a:solidFill>
                </a:ln>
                <a:solidFill>
                  <a:srgbClr val="10A0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اكتبي اكبر عدد من اسماء المحميات في وطني</a:t>
            </a:r>
          </a:p>
          <a:p>
            <a:pPr algn="ctr"/>
            <a:r>
              <a:rPr lang="ar-SA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10A0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واسبقي المجموعات الأخرى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081943" y="260648"/>
            <a:ext cx="3062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الأسرع ؟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5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99592" y="404664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نشاط 1</a:t>
            </a:r>
            <a:endParaRPr lang="ar-SA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2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1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51871" y="2420888"/>
            <a:ext cx="8803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أذكري</a:t>
            </a:r>
          </a:p>
          <a:p>
            <a:pPr algn="ctr"/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النقاط</a:t>
            </a:r>
          </a:p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الرئيسية</a:t>
            </a:r>
          </a:p>
          <a:p>
            <a:pPr algn="ctr"/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للدرس</a:t>
            </a:r>
            <a:endParaRPr lang="ar-SA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42278" y="2348880"/>
            <a:ext cx="10278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لخصي</a:t>
            </a:r>
          </a:p>
          <a:p>
            <a:pPr algn="ctr"/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الدرس</a:t>
            </a:r>
          </a:p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خارطة</a:t>
            </a:r>
          </a:p>
          <a:p>
            <a:pPr algn="ctr"/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مفاهيم </a:t>
            </a:r>
            <a:endParaRPr lang="ar-SA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319443" y="2060848"/>
            <a:ext cx="10486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وجهي </a:t>
            </a:r>
          </a:p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اسئلة </a:t>
            </a:r>
          </a:p>
          <a:p>
            <a:pPr algn="ctr"/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تتعلق </a:t>
            </a:r>
          </a:p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بالدرس</a:t>
            </a:r>
          </a:p>
          <a:p>
            <a:pPr algn="ctr"/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جميع</a:t>
            </a:r>
          </a:p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الاتجاهات </a:t>
            </a:r>
            <a:endParaRPr lang="ar-SA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98381" y="2204864"/>
            <a:ext cx="147508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اربطي الدرس</a:t>
            </a:r>
          </a:p>
          <a:p>
            <a:pPr algn="ctr"/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بنص</a:t>
            </a:r>
          </a:p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أو شخص</a:t>
            </a:r>
          </a:p>
          <a:p>
            <a:pPr algn="ctr"/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أو مادة أخرى</a:t>
            </a:r>
          </a:p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أو رؤية 2030</a:t>
            </a:r>
            <a:endParaRPr lang="ar-SA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27584" y="1988840"/>
            <a:ext cx="140139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افضل</a:t>
            </a:r>
          </a:p>
          <a:p>
            <a:pPr marL="457200" indent="-457200" algn="ctr">
              <a:buAutoNum type="arabicParenR"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نقاط الدرس</a:t>
            </a:r>
          </a:p>
          <a:p>
            <a:pPr marL="457200" indent="-457200" algn="ctr">
              <a:buAutoNum type="arabicParenR"/>
            </a:pPr>
            <a:r>
              <a:rPr lang="ar-S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اجابة لزميلة</a:t>
            </a:r>
          </a:p>
          <a:p>
            <a:pPr marL="457200" indent="-457200" algn="ctr">
              <a:buAutoNum type="arabicParenR"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الجو العام</a:t>
            </a:r>
          </a:p>
          <a:p>
            <a:pPr algn="ctr"/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للفصل </a:t>
            </a:r>
            <a:endParaRPr lang="ar-S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8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0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2976"/>
            <a:ext cx="1868612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36952"/>
            <a:ext cx="1868612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2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36004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0"/>
            <a:ext cx="5580112" cy="70294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995936" y="1989564"/>
            <a:ext cx="4298776" cy="3887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يتوقع من الطالبة بنهاية الدرس أن :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تعرف معنى الغلاف الحيوي 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تحدد طبقة الأرض المكونة للغلاف الحيوي 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تصمم خارطة مفاهيم للعناصر المكونات </a:t>
            </a:r>
            <a:r>
              <a:rPr lang="ar-SA" sz="2000" b="1" dirty="0">
                <a:solidFill>
                  <a:schemeClr val="tx2">
                    <a:lumMod val="75000"/>
                  </a:schemeClr>
                </a:solidFill>
              </a:rPr>
              <a:t>ل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لغلاف الحيوي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تصنف العناصر التي يتكون منها الغلاف الحيوي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أن توضح أهمية الغلاف الحيوي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تعرف معنى النبات الطبيعي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توضح العوامل المؤثرة في نمو النباتات وتوزيع الحيوانات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تقدر الجهود التي تبذلها وزارة البيئة والمياه والزراعة في شؤون البيئة في وطننا</a:t>
            </a:r>
          </a:p>
          <a:p>
            <a:pPr marL="342900" indent="-342900" algn="ctr">
              <a:buAutoNum type="arabicParenR"/>
            </a:pPr>
            <a:endParaRPr lang="ar-SA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856989"/>
              </p:ext>
            </p:extLst>
          </p:nvPr>
        </p:nvGraphicFramePr>
        <p:xfrm>
          <a:off x="2169412" y="1628800"/>
          <a:ext cx="4876800" cy="1112520"/>
        </p:xfrm>
        <a:graphic>
          <a:graphicData uri="http://schemas.openxmlformats.org/drawingml/2006/table">
            <a:tbl>
              <a:tblPr rtl="1" firstRow="1" bandRow="1">
                <a:tableStyleId>{D03447BB-5D67-496B-8E87-E561075AD55C}</a:tableStyleId>
              </a:tblPr>
              <a:tblGrid>
                <a:gridCol w="975360"/>
                <a:gridCol w="975360"/>
                <a:gridCol w="975360"/>
                <a:gridCol w="975360"/>
                <a:gridCol w="97536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الكلمة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مصدرها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معناها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مرادف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ضد</a:t>
                      </a:r>
                      <a:endParaRPr lang="ar-S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غلاف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حيوي 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8" y="3138487"/>
            <a:ext cx="9077325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619654" y="476672"/>
            <a:ext cx="5976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استراتيجية الكلمة ومعناها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6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140968"/>
            <a:ext cx="9073008" cy="3717032"/>
          </a:xfrm>
          <a:prstGeom prst="rect">
            <a:avLst/>
          </a:prstGeom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68640"/>
              </p:ext>
            </p:extLst>
          </p:nvPr>
        </p:nvGraphicFramePr>
        <p:xfrm>
          <a:off x="2169412" y="1628800"/>
          <a:ext cx="4876800" cy="1651000"/>
        </p:xfrm>
        <a:graphic>
          <a:graphicData uri="http://schemas.openxmlformats.org/drawingml/2006/table">
            <a:tbl>
              <a:tblPr rtl="1" firstRow="1" bandRow="1">
                <a:tableStyleId>{D03447BB-5D67-496B-8E87-E561075AD55C}</a:tableStyleId>
              </a:tblPr>
              <a:tblGrid>
                <a:gridCol w="975360"/>
                <a:gridCol w="975360"/>
                <a:gridCol w="1125100"/>
                <a:gridCol w="825620"/>
                <a:gridCol w="97536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الكلمة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مصدرها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معناها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مرادف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ضد</a:t>
                      </a:r>
                      <a:endParaRPr lang="ar-S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غلاف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غلف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غطى , اخفى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حجب , ستر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كشف</a:t>
                      </a:r>
                      <a:endParaRPr lang="ar-S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حيوي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حي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عاش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متوقد</a:t>
                      </a:r>
                    </a:p>
                    <a:p>
                      <a:pPr algn="ctr" rtl="1"/>
                      <a:r>
                        <a:rPr lang="ar-SA" b="1" dirty="0" smtClean="0"/>
                        <a:t>نشيط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الموت</a:t>
                      </a:r>
                      <a:endParaRPr lang="ar-SA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619654" y="476672"/>
            <a:ext cx="5976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استراتيجية الكلمة ومعناها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3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052736"/>
            <a:ext cx="259228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طالبتي .. يا أمل المستقبل ,تعاوني مع مجموعتك المميزة </a:t>
            </a:r>
          </a:p>
          <a:p>
            <a:pPr algn="ctr"/>
            <a:r>
              <a:rPr lang="ar-SA" sz="2800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و اكتبي معنى مفصل </a:t>
            </a:r>
            <a:r>
              <a:rPr lang="ar-SA" sz="2800" b="1" spc="300" dirty="0" smtClean="0">
                <a:ln w="11430" cmpd="sng">
                  <a:solidFill>
                    <a:srgbClr val="10A01E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للغلاف الحيوي </a:t>
            </a:r>
            <a:endParaRPr lang="ar-SA" sz="2800" b="1" cap="none" spc="300" dirty="0">
              <a:ln w="11430" cmpd="sng">
                <a:solidFill>
                  <a:srgbClr val="10A01E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7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365</Words>
  <Application>Microsoft Office PowerPoint</Application>
  <PresentationFormat>عرض على الشاشة (3:4)‏</PresentationFormat>
  <Paragraphs>113</Paragraphs>
  <Slides>30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acer</cp:lastModifiedBy>
  <cp:revision>42</cp:revision>
  <dcterms:created xsi:type="dcterms:W3CDTF">2019-10-30T14:15:05Z</dcterms:created>
  <dcterms:modified xsi:type="dcterms:W3CDTF">2019-11-06T15:38:28Z</dcterms:modified>
</cp:coreProperties>
</file>