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9" r:id="rId3"/>
    <p:sldId id="296" r:id="rId4"/>
    <p:sldId id="319" r:id="rId5"/>
    <p:sldId id="320" r:id="rId6"/>
    <p:sldId id="321" r:id="rId7"/>
    <p:sldId id="322" r:id="rId8"/>
    <p:sldId id="323" r:id="rId9"/>
    <p:sldId id="324" r:id="rId10"/>
    <p:sldId id="325" r:id="rId11"/>
    <p:sldId id="317" r:id="rId12"/>
    <p:sldId id="318" r:id="rId13"/>
    <p:sldId id="327" r:id="rId14"/>
    <p:sldId id="328" r:id="rId15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E1F4FF"/>
    <a:srgbClr val="BCEEBC"/>
    <a:srgbClr val="B9EDFF"/>
    <a:srgbClr val="9FE6FF"/>
    <a:srgbClr val="FFFF99"/>
    <a:srgbClr val="D4F4D4"/>
    <a:srgbClr val="FFFFFF"/>
    <a:srgbClr val="E4F8E4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985" autoAdjust="0"/>
    <p:restoredTop sz="94660"/>
  </p:normalViewPr>
  <p:slideViewPr>
    <p:cSldViewPr>
      <p:cViewPr varScale="1">
        <p:scale>
          <a:sx n="70" d="100"/>
          <a:sy n="70" d="100"/>
        </p:scale>
        <p:origin x="44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Freeform 40"/>
          <p:cNvSpPr>
            <a:spLocks/>
          </p:cNvSpPr>
          <p:nvPr/>
        </p:nvSpPr>
        <p:spPr bwMode="gray">
          <a:xfrm>
            <a:off x="0" y="6048376"/>
            <a:ext cx="2762251" cy="809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510"/>
              </a:cxn>
              <a:cxn ang="0">
                <a:pos x="1740" y="510"/>
              </a:cxn>
              <a:cxn ang="0">
                <a:pos x="1595" y="30"/>
              </a:cxn>
              <a:cxn ang="0">
                <a:pos x="0" y="0"/>
              </a:cxn>
            </a:cxnLst>
            <a:rect l="0" t="0" r="r" b="b"/>
            <a:pathLst>
              <a:path w="1740" h="510">
                <a:moveTo>
                  <a:pt x="0" y="0"/>
                </a:moveTo>
                <a:lnTo>
                  <a:pt x="0" y="510"/>
                </a:lnTo>
                <a:cubicBezTo>
                  <a:pt x="0" y="510"/>
                  <a:pt x="870" y="510"/>
                  <a:pt x="1740" y="510"/>
                </a:cubicBezTo>
                <a:cubicBezTo>
                  <a:pt x="1650" y="258"/>
                  <a:pt x="1595" y="30"/>
                  <a:pt x="1595" y="30"/>
                </a:cubicBezTo>
                <a:cubicBezTo>
                  <a:pt x="798" y="54"/>
                  <a:pt x="0" y="0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3" name="Freeform 41"/>
          <p:cNvSpPr>
            <a:spLocks/>
          </p:cNvSpPr>
          <p:nvPr/>
        </p:nvSpPr>
        <p:spPr bwMode="gray">
          <a:xfrm>
            <a:off x="2590800" y="4705350"/>
            <a:ext cx="6400800" cy="2152650"/>
          </a:xfrm>
          <a:custGeom>
            <a:avLst/>
            <a:gdLst/>
            <a:ahLst/>
            <a:cxnLst>
              <a:cxn ang="0">
                <a:pos x="1116" y="0"/>
              </a:cxn>
              <a:cxn ang="0">
                <a:pos x="3840" y="636"/>
              </a:cxn>
              <a:cxn ang="0">
                <a:pos x="4032" y="1356"/>
              </a:cxn>
              <a:cxn ang="0">
                <a:pos x="288" y="1356"/>
              </a:cxn>
              <a:cxn ang="0">
                <a:pos x="0" y="828"/>
              </a:cxn>
              <a:cxn ang="0">
                <a:pos x="1116" y="0"/>
              </a:cxn>
            </a:cxnLst>
            <a:rect l="0" t="0" r="r" b="b"/>
            <a:pathLst>
              <a:path w="4032" h="1356">
                <a:moveTo>
                  <a:pt x="1116" y="0"/>
                </a:moveTo>
                <a:cubicBezTo>
                  <a:pt x="2370" y="1254"/>
                  <a:pt x="3840" y="636"/>
                  <a:pt x="3840" y="636"/>
                </a:cubicBezTo>
                <a:cubicBezTo>
                  <a:pt x="4032" y="966"/>
                  <a:pt x="4032" y="1356"/>
                  <a:pt x="4032" y="1356"/>
                </a:cubicBezTo>
                <a:cubicBezTo>
                  <a:pt x="4032" y="1356"/>
                  <a:pt x="2160" y="1356"/>
                  <a:pt x="288" y="1356"/>
                </a:cubicBezTo>
                <a:cubicBezTo>
                  <a:pt x="120" y="1140"/>
                  <a:pt x="0" y="828"/>
                  <a:pt x="0" y="828"/>
                </a:cubicBezTo>
                <a:lnTo>
                  <a:pt x="1116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4" name="Freeform 42"/>
          <p:cNvSpPr>
            <a:spLocks/>
          </p:cNvSpPr>
          <p:nvPr/>
        </p:nvSpPr>
        <p:spPr bwMode="gray">
          <a:xfrm>
            <a:off x="4400549" y="781050"/>
            <a:ext cx="4743451" cy="5048250"/>
          </a:xfrm>
          <a:custGeom>
            <a:avLst/>
            <a:gdLst/>
            <a:ahLst/>
            <a:cxnLst>
              <a:cxn ang="0">
                <a:pos x="510" y="1098"/>
              </a:cxn>
              <a:cxn ang="0">
                <a:pos x="2280" y="0"/>
              </a:cxn>
              <a:cxn ang="0">
                <a:pos x="2988" y="342"/>
              </a:cxn>
              <a:cxn ang="0">
                <a:pos x="2988" y="2772"/>
              </a:cxn>
              <a:cxn ang="0">
                <a:pos x="1452" y="3060"/>
              </a:cxn>
              <a:cxn ang="0">
                <a:pos x="0" y="2406"/>
              </a:cxn>
              <a:cxn ang="0">
                <a:pos x="510" y="1098"/>
              </a:cxn>
            </a:cxnLst>
            <a:rect l="0" t="0" r="r" b="b"/>
            <a:pathLst>
              <a:path w="2988" h="3180">
                <a:moveTo>
                  <a:pt x="510" y="1098"/>
                </a:moveTo>
                <a:cubicBezTo>
                  <a:pt x="1710" y="840"/>
                  <a:pt x="2280" y="0"/>
                  <a:pt x="2280" y="0"/>
                </a:cubicBezTo>
                <a:cubicBezTo>
                  <a:pt x="2700" y="96"/>
                  <a:pt x="2988" y="342"/>
                  <a:pt x="2988" y="342"/>
                </a:cubicBezTo>
                <a:lnTo>
                  <a:pt x="2988" y="2772"/>
                </a:lnTo>
                <a:cubicBezTo>
                  <a:pt x="2988" y="2772"/>
                  <a:pt x="2202" y="3180"/>
                  <a:pt x="1452" y="3060"/>
                </a:cubicBezTo>
                <a:cubicBezTo>
                  <a:pt x="636" y="2940"/>
                  <a:pt x="0" y="2406"/>
                  <a:pt x="0" y="2406"/>
                </a:cubicBezTo>
                <a:lnTo>
                  <a:pt x="510" y="109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5" name="Freeform 43"/>
          <p:cNvSpPr>
            <a:spLocks/>
          </p:cNvSpPr>
          <p:nvPr/>
        </p:nvSpPr>
        <p:spPr bwMode="gray">
          <a:xfrm>
            <a:off x="4800600" y="1"/>
            <a:ext cx="3276600" cy="2409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76" y="1518"/>
              </a:cxn>
              <a:cxn ang="0">
                <a:pos x="2064" y="0"/>
              </a:cxn>
              <a:cxn ang="0">
                <a:pos x="0" y="0"/>
              </a:cxn>
            </a:cxnLst>
            <a:rect l="0" t="0" r="r" b="b"/>
            <a:pathLst>
              <a:path w="2064" h="1518">
                <a:moveTo>
                  <a:pt x="0" y="0"/>
                </a:moveTo>
                <a:cubicBezTo>
                  <a:pt x="0" y="0"/>
                  <a:pt x="138" y="759"/>
                  <a:pt x="276" y="1518"/>
                </a:cubicBezTo>
                <a:cubicBezTo>
                  <a:pt x="1518" y="1194"/>
                  <a:pt x="2064" y="0"/>
                  <a:pt x="206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51" name="Freeform 79"/>
          <p:cNvSpPr>
            <a:spLocks/>
          </p:cNvSpPr>
          <p:nvPr/>
        </p:nvSpPr>
        <p:spPr bwMode="gray">
          <a:xfrm>
            <a:off x="1" y="1"/>
            <a:ext cx="6583363" cy="7267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7" name="Freeform 45"/>
          <p:cNvSpPr>
            <a:spLocks/>
          </p:cNvSpPr>
          <p:nvPr/>
        </p:nvSpPr>
        <p:spPr bwMode="gray">
          <a:xfrm>
            <a:off x="1" y="1"/>
            <a:ext cx="6372225" cy="70723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25490"/>
                  <a:invGamma/>
                </a:schemeClr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9" name="Line 47"/>
          <p:cNvSpPr>
            <a:spLocks noChangeShapeType="1"/>
          </p:cNvSpPr>
          <p:nvPr/>
        </p:nvSpPr>
        <p:spPr bwMode="gray">
          <a:xfrm>
            <a:off x="250825" y="1589"/>
            <a:ext cx="0" cy="601503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gray">
          <a:xfrm>
            <a:off x="1293813" y="1589"/>
            <a:ext cx="0" cy="62071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1" name="Line 49"/>
          <p:cNvSpPr>
            <a:spLocks noChangeShapeType="1"/>
          </p:cNvSpPr>
          <p:nvPr/>
        </p:nvSpPr>
        <p:spPr bwMode="gray">
          <a:xfrm>
            <a:off x="2338388" y="1588"/>
            <a:ext cx="0" cy="618331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2" name="Line 50"/>
          <p:cNvSpPr>
            <a:spLocks noChangeShapeType="1"/>
          </p:cNvSpPr>
          <p:nvPr/>
        </p:nvSpPr>
        <p:spPr bwMode="gray">
          <a:xfrm>
            <a:off x="3382963" y="1589"/>
            <a:ext cx="0" cy="59721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3" name="Line 51"/>
          <p:cNvSpPr>
            <a:spLocks noChangeShapeType="1"/>
          </p:cNvSpPr>
          <p:nvPr/>
        </p:nvSpPr>
        <p:spPr bwMode="gray">
          <a:xfrm>
            <a:off x="4427539" y="1589"/>
            <a:ext cx="0" cy="544988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5" name="Line 53"/>
          <p:cNvSpPr>
            <a:spLocks noChangeShapeType="1"/>
          </p:cNvSpPr>
          <p:nvPr/>
        </p:nvSpPr>
        <p:spPr bwMode="gray">
          <a:xfrm rot="5400000">
            <a:off x="2913063" y="-2654299"/>
            <a:ext cx="0" cy="58134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6" name="Line 54"/>
          <p:cNvSpPr>
            <a:spLocks noChangeShapeType="1"/>
          </p:cNvSpPr>
          <p:nvPr/>
        </p:nvSpPr>
        <p:spPr bwMode="gray">
          <a:xfrm rot="5400000">
            <a:off x="3006725" y="-1682750"/>
            <a:ext cx="0" cy="6000751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7" name="Line 55"/>
          <p:cNvSpPr>
            <a:spLocks noChangeShapeType="1"/>
          </p:cNvSpPr>
          <p:nvPr/>
        </p:nvSpPr>
        <p:spPr bwMode="gray">
          <a:xfrm rot="5400000">
            <a:off x="3011488" y="-622300"/>
            <a:ext cx="0" cy="60102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8" name="Line 56"/>
          <p:cNvSpPr>
            <a:spLocks noChangeShapeType="1"/>
          </p:cNvSpPr>
          <p:nvPr/>
        </p:nvSpPr>
        <p:spPr bwMode="gray">
          <a:xfrm rot="5400000">
            <a:off x="2907507" y="548482"/>
            <a:ext cx="0" cy="58023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9" name="Line 57"/>
          <p:cNvSpPr>
            <a:spLocks noChangeShapeType="1"/>
          </p:cNvSpPr>
          <p:nvPr/>
        </p:nvSpPr>
        <p:spPr bwMode="gray">
          <a:xfrm rot="5400000">
            <a:off x="2666207" y="1854994"/>
            <a:ext cx="0" cy="53197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30" name="Line 58"/>
          <p:cNvSpPr>
            <a:spLocks noChangeShapeType="1"/>
          </p:cNvSpPr>
          <p:nvPr/>
        </p:nvSpPr>
        <p:spPr bwMode="gray">
          <a:xfrm rot="5400000">
            <a:off x="2115344" y="3472657"/>
            <a:ext cx="0" cy="42179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31" name="Rectangle 59"/>
          <p:cNvSpPr>
            <a:spLocks noChangeArrowheads="1"/>
          </p:cNvSpPr>
          <p:nvPr/>
        </p:nvSpPr>
        <p:spPr bwMode="gray">
          <a:xfrm>
            <a:off x="2362201" y="277814"/>
            <a:ext cx="1012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32" name="Rectangle 60"/>
          <p:cNvSpPr>
            <a:spLocks noChangeArrowheads="1"/>
          </p:cNvSpPr>
          <p:nvPr/>
        </p:nvSpPr>
        <p:spPr bwMode="gray">
          <a:xfrm>
            <a:off x="285752" y="2427289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33" name="Rectangle 61"/>
          <p:cNvSpPr>
            <a:spLocks noChangeArrowheads="1"/>
          </p:cNvSpPr>
          <p:nvPr/>
        </p:nvSpPr>
        <p:spPr bwMode="gray">
          <a:xfrm>
            <a:off x="1" y="271464"/>
            <a:ext cx="250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34" name="Rectangle 62"/>
          <p:cNvSpPr>
            <a:spLocks noChangeArrowheads="1"/>
          </p:cNvSpPr>
          <p:nvPr/>
        </p:nvSpPr>
        <p:spPr bwMode="gray">
          <a:xfrm>
            <a:off x="1331914" y="1588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36" name="Freeform 64"/>
          <p:cNvSpPr>
            <a:spLocks/>
          </p:cNvSpPr>
          <p:nvPr/>
        </p:nvSpPr>
        <p:spPr bwMode="gray">
          <a:xfrm>
            <a:off x="2365375" y="4541838"/>
            <a:ext cx="1009651" cy="10334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45"/>
              </a:cxn>
              <a:cxn ang="0">
                <a:pos x="636" y="651"/>
              </a:cxn>
              <a:cxn ang="0">
                <a:pos x="632" y="0"/>
              </a:cxn>
              <a:cxn ang="0">
                <a:pos x="0" y="0"/>
              </a:cxn>
            </a:cxnLst>
            <a:rect l="0" t="0" r="r" b="b"/>
            <a:pathLst>
              <a:path w="636" h="651">
                <a:moveTo>
                  <a:pt x="0" y="0"/>
                </a:moveTo>
                <a:lnTo>
                  <a:pt x="0" y="645"/>
                </a:lnTo>
                <a:lnTo>
                  <a:pt x="636" y="651"/>
                </a:lnTo>
                <a:lnTo>
                  <a:pt x="6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2" y="2435226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3375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07150"/>
            <a:ext cx="2895600" cy="3143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fld id="{6698A559-8E82-445F-8EB9-DBAF670F1A9E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3143" name="Group 71"/>
          <p:cNvGrpSpPr>
            <a:grpSpLocks/>
          </p:cNvGrpSpPr>
          <p:nvPr/>
        </p:nvGrpSpPr>
        <p:grpSpPr bwMode="auto">
          <a:xfrm>
            <a:off x="8077200" y="0"/>
            <a:ext cx="1076325" cy="6858000"/>
            <a:chOff x="5088" y="0"/>
            <a:chExt cx="678" cy="4320"/>
          </a:xfrm>
        </p:grpSpPr>
        <p:sp>
          <p:nvSpPr>
            <p:cNvPr id="3138" name="Freeform 66"/>
            <p:cNvSpPr>
              <a:spLocks/>
            </p:cNvSpPr>
            <p:nvPr userDrawn="1"/>
          </p:nvSpPr>
          <p:spPr bwMode="gray">
            <a:xfrm>
              <a:off x="5088" y="0"/>
              <a:ext cx="672" cy="702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288" y="0"/>
                </a:cxn>
                <a:cxn ang="0">
                  <a:pos x="672" y="0"/>
                </a:cxn>
                <a:cxn ang="0">
                  <a:pos x="672" y="720"/>
                </a:cxn>
                <a:cxn ang="0">
                  <a:pos x="0" y="432"/>
                </a:cxn>
              </a:cxnLst>
              <a:rect l="0" t="0" r="r" b="b"/>
              <a:pathLst>
                <a:path w="672" h="720">
                  <a:moveTo>
                    <a:pt x="0" y="432"/>
                  </a:moveTo>
                  <a:cubicBezTo>
                    <a:pt x="186" y="216"/>
                    <a:pt x="288" y="0"/>
                    <a:pt x="288" y="0"/>
                  </a:cubicBezTo>
                  <a:lnTo>
                    <a:pt x="672" y="0"/>
                  </a:lnTo>
                  <a:lnTo>
                    <a:pt x="672" y="720"/>
                  </a:lnTo>
                  <a:cubicBezTo>
                    <a:pt x="672" y="720"/>
                    <a:pt x="384" y="516"/>
                    <a:pt x="0" y="432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ar-BH"/>
            </a:p>
          </p:txBody>
        </p:sp>
        <p:sp>
          <p:nvSpPr>
            <p:cNvPr id="3139" name="Freeform 67"/>
            <p:cNvSpPr>
              <a:spLocks/>
            </p:cNvSpPr>
            <p:nvPr userDrawn="1"/>
          </p:nvSpPr>
          <p:spPr bwMode="gray">
            <a:xfrm>
              <a:off x="5602" y="3496"/>
              <a:ext cx="164" cy="824"/>
            </a:xfrm>
            <a:custGeom>
              <a:avLst/>
              <a:gdLst/>
              <a:ahLst/>
              <a:cxnLst>
                <a:cxn ang="0">
                  <a:pos x="206" y="0"/>
                </a:cxn>
                <a:cxn ang="0">
                  <a:pos x="0" y="82"/>
                </a:cxn>
                <a:cxn ang="0">
                  <a:pos x="168" y="824"/>
                </a:cxn>
                <a:cxn ang="0">
                  <a:pos x="212" y="822"/>
                </a:cxn>
                <a:cxn ang="0">
                  <a:pos x="206" y="0"/>
                </a:cxn>
              </a:cxnLst>
              <a:rect l="0" t="0" r="r" b="b"/>
              <a:pathLst>
                <a:path w="212" h="824">
                  <a:moveTo>
                    <a:pt x="206" y="0"/>
                  </a:moveTo>
                  <a:cubicBezTo>
                    <a:pt x="104" y="54"/>
                    <a:pt x="0" y="82"/>
                    <a:pt x="0" y="82"/>
                  </a:cubicBezTo>
                  <a:cubicBezTo>
                    <a:pt x="0" y="82"/>
                    <a:pt x="148" y="378"/>
                    <a:pt x="168" y="824"/>
                  </a:cubicBezTo>
                  <a:lnTo>
                    <a:pt x="212" y="822"/>
                  </a:lnTo>
                  <a:cubicBezTo>
                    <a:pt x="212" y="822"/>
                    <a:pt x="209" y="411"/>
                    <a:pt x="206" y="0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ar-BH"/>
            </a:p>
          </p:txBody>
        </p:sp>
      </p:grpSp>
      <p:sp>
        <p:nvSpPr>
          <p:cNvPr id="3152" name="Rectangle 80"/>
          <p:cNvSpPr>
            <a:spLocks noChangeArrowheads="1"/>
          </p:cNvSpPr>
          <p:nvPr/>
        </p:nvSpPr>
        <p:spPr bwMode="gray">
          <a:xfrm>
            <a:off x="5495925" y="1333501"/>
            <a:ext cx="660400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gray">
          <a:xfrm>
            <a:off x="5480051" y="1589"/>
            <a:ext cx="0" cy="42386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54" name="Rectangle 82"/>
          <p:cNvSpPr>
            <a:spLocks noChangeArrowheads="1"/>
          </p:cNvSpPr>
          <p:nvPr/>
        </p:nvSpPr>
        <p:spPr bwMode="gray">
          <a:xfrm>
            <a:off x="4457701" y="3495676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33375" y="1884364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155" name="Picture 83" descr="water"/>
          <p:cNvPicPr>
            <a:picLocks noChangeAspect="1" noChangeArrowheads="1"/>
          </p:cNvPicPr>
          <p:nvPr/>
        </p:nvPicPr>
        <p:blipFill>
          <a:blip r:embed="rId2" cstate="print"/>
          <a:srcRect l="22409" t="16374" b="27486"/>
          <a:stretch>
            <a:fillRect/>
          </a:stretch>
        </p:blipFill>
        <p:spPr bwMode="gray">
          <a:xfrm rot="393398">
            <a:off x="2667001" y="609601"/>
            <a:ext cx="2663825" cy="21971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 tmFilter="0, 0; .2, .5; .8, .5; 1, 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000" autoRev="1" fill="hold"/>
                                        <p:tgtEl>
                                          <p:spTgt spid="31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 tmFilter="0, 0; .2, .5; .8, .5; 1, 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000" autoRev="1" fill="hold"/>
                                        <p:tgtEl>
                                          <p:spTgt spid="3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 tmFilter="0, 0; .2, .5; .8, .5; 1, 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000" autoRev="1" fill="hold"/>
                                        <p:tgtEl>
                                          <p:spTgt spid="31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 tmFilter="0, 0; .2, .5; .8, .5; 1, 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000" autoRev="1" fill="hold"/>
                                        <p:tgtEl>
                                          <p:spTgt spid="31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38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9" presetClass="emph" presetSubtype="0" fill="hold" grpId="2" nodeType="withEffect">
                                  <p:stCondLst>
                                    <p:cond delay="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43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mph" presetSubtype="0" fill="hold" grpId="2" nodeType="withEffect">
                                  <p:stCondLst>
                                    <p:cond delay="14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19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9" presetClass="emph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59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9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4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5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69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0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" grpId="0" animBg="1"/>
      <p:bldP spid="3112" grpId="1" animBg="1"/>
      <p:bldP spid="3112" grpId="2" animBg="1"/>
      <p:bldP spid="3112" grpId="3" animBg="1"/>
      <p:bldP spid="3113" grpId="0" animBg="1"/>
      <p:bldP spid="3113" grpId="1" animBg="1"/>
      <p:bldP spid="3113" grpId="2" animBg="1"/>
      <p:bldP spid="3113" grpId="3" animBg="1"/>
      <p:bldP spid="3114" grpId="0" animBg="1"/>
      <p:bldP spid="3114" grpId="1" animBg="1"/>
      <p:bldP spid="3114" grpId="2" animBg="1"/>
      <p:bldP spid="3114" grpId="3" animBg="1"/>
      <p:bldP spid="3115" grpId="0" animBg="1"/>
      <p:bldP spid="3115" grpId="1" animBg="1"/>
      <p:bldP spid="3115" grpId="2" animBg="1"/>
      <p:bldP spid="3115" grpId="3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3F2615-D402-4384-8AD6-466DA0997A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9"/>
            <a:ext cx="2057400" cy="5800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9"/>
            <a:ext cx="6019800" cy="5800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6C5FF-84ED-441D-A8B9-EA06757884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9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6FFA178-271B-4700-89CD-4FF7F85645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9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9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77FC2E9-5BE0-4108-AC7D-F3EDF07C98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9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r>
              <a:rPr lang="en-US"/>
              <a:t>Click icon to add table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8DBA261-7FE2-45A6-A0F6-085CAAC660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9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r>
              <a:rPr lang="en-US"/>
              <a:t>Click icon to add chart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D70EA4C-9A86-4C69-BE2B-2942AEE96B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9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4877AB0-8248-4A74-B62E-15E3ED7841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D0C1A4-A7CC-4AB6-92BF-991F7C417B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EA1695-41E7-43C2-ABE8-16E3F4F9B8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7FE49B-83AD-4052-84E7-4A0339DBE7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A2FAA0-0363-4C5F-857A-4B0F43816E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D86C9C-5098-48FF-8C29-D0D52D5D0F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F0CCFA-A5A7-478F-8823-5CBE8F5C08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063E5-38C0-45C0-974E-E9202C5969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ar-B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9C6589-7352-4C34-B4D0-8C943DF603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7228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082" y="4329"/>
              </a:cxn>
              <a:cxn ang="0">
                <a:pos x="13" y="335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9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lnTo>
                  <a:pt x="1082" y="4329"/>
                </a:lnTo>
                <a:cubicBezTo>
                  <a:pt x="318" y="3809"/>
                  <a:pt x="9" y="3349"/>
                  <a:pt x="13" y="335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3137"/>
                  <a:invGamma/>
                </a:schemeClr>
              </a:gs>
              <a:gs pos="100000">
                <a:schemeClr val="bg1">
                  <a:alpha val="70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1033" name="Freeform 9"/>
          <p:cNvSpPr>
            <a:spLocks/>
          </p:cNvSpPr>
          <p:nvPr/>
        </p:nvSpPr>
        <p:spPr bwMode="gray">
          <a:xfrm>
            <a:off x="-4763" y="5500689"/>
            <a:ext cx="1441451" cy="1358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gray">
          <a:xfrm>
            <a:off x="527051" y="1"/>
            <a:ext cx="0" cy="59102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gray">
          <a:xfrm>
            <a:off x="1677988" y="0"/>
            <a:ext cx="0" cy="68326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gray">
          <a:xfrm>
            <a:off x="2830513" y="1"/>
            <a:ext cx="0" cy="68611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gray">
          <a:xfrm>
            <a:off x="3983039" y="1"/>
            <a:ext cx="0" cy="68754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gray">
          <a:xfrm>
            <a:off x="5133975" y="388939"/>
            <a:ext cx="0" cy="6486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gray">
          <a:xfrm>
            <a:off x="6286500" y="619125"/>
            <a:ext cx="0" cy="6256338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gray">
          <a:xfrm>
            <a:off x="7439025" y="773113"/>
            <a:ext cx="0" cy="6102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gray">
          <a:xfrm>
            <a:off x="8591551" y="900114"/>
            <a:ext cx="0" cy="5975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gray">
          <a:xfrm rot="5400000">
            <a:off x="2595563" y="-2176463"/>
            <a:ext cx="0" cy="51911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gray">
          <a:xfrm rot="5400000">
            <a:off x="4578351" y="-303688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8" name="Line 24"/>
          <p:cNvSpPr>
            <a:spLocks noChangeShapeType="1"/>
          </p:cNvSpPr>
          <p:nvPr/>
        </p:nvSpPr>
        <p:spPr bwMode="gray">
          <a:xfrm rot="5400000">
            <a:off x="4578351" y="-1912936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gray">
          <a:xfrm rot="5400000">
            <a:off x="4579939" y="-788987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gray">
          <a:xfrm rot="5400000">
            <a:off x="4579939" y="334963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gray">
          <a:xfrm rot="5400000">
            <a:off x="4905376" y="1824038"/>
            <a:ext cx="0" cy="84232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1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5" y="4937126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7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9" y="6064251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1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39" y="493871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90" y="156686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C48D540-5E43-44EB-A90F-D783B8EBDC6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60" name="Freeform 36"/>
          <p:cNvSpPr>
            <a:spLocks/>
          </p:cNvSpPr>
          <p:nvPr/>
        </p:nvSpPr>
        <p:spPr bwMode="gray">
          <a:xfrm>
            <a:off x="4041775" y="1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325439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61" name="Picture 37" descr="water"/>
          <p:cNvPicPr>
            <a:picLocks noChangeAspect="1" noChangeArrowheads="1"/>
          </p:cNvPicPr>
          <p:nvPr/>
        </p:nvPicPr>
        <p:blipFill>
          <a:blip r:embed="rId18" cstate="print"/>
          <a:srcRect l="22409" t="16374" b="27486"/>
          <a:stretch>
            <a:fillRect/>
          </a:stretch>
        </p:blipFill>
        <p:spPr bwMode="gray">
          <a:xfrm rot="786797">
            <a:off x="6629401" y="-381000"/>
            <a:ext cx="2417763" cy="1995488"/>
          </a:xfrm>
          <a:prstGeom prst="rect">
            <a:avLst/>
          </a:prstGeom>
          <a:noFill/>
        </p:spPr>
      </p:pic>
      <p:pic>
        <p:nvPicPr>
          <p:cNvPr id="1062" name="Picture 38" descr="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gray">
          <a:xfrm rot="20740733" flipH="1">
            <a:off x="49213" y="5726113"/>
            <a:ext cx="1223963" cy="13716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1060" grpId="0" animBg="1"/>
      <p:bldP spid="1026" grpId="0"/>
    </p:bldLst>
  </p:timing>
  <p:txStyles>
    <p:titleStyle>
      <a:lvl1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1802425" y="2276872"/>
            <a:ext cx="5472608" cy="1944216"/>
          </a:xfrm>
        </p:spPr>
        <p:txBody>
          <a:bodyPr/>
          <a:lstStyle/>
          <a:p>
            <a:pPr algn="ctr"/>
            <a:r>
              <a:rPr lang="ar-BH" sz="8000" dirty="0">
                <a:solidFill>
                  <a:srgbClr val="FF0000"/>
                </a:solidFill>
              </a:rPr>
              <a:t>آدابُ </a:t>
            </a:r>
            <a:r>
              <a:rPr lang="ar-BH" sz="8000" dirty="0" smtClean="0">
                <a:solidFill>
                  <a:srgbClr val="FF0000"/>
                </a:solidFill>
              </a:rPr>
              <a:t>المَسْجِد</a:t>
            </a:r>
            <a:r>
              <a:rPr lang="ar-SA" dirty="0" smtClean="0">
                <a:solidFill>
                  <a:srgbClr val="002060"/>
                </a:solidFill>
              </a:rPr>
              <a:t/>
            </a:r>
            <a:br>
              <a:rPr lang="ar-SA" dirty="0" smtClean="0">
                <a:solidFill>
                  <a:srgbClr val="002060"/>
                </a:solidFill>
              </a:rPr>
            </a:br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52729" y="4401978"/>
            <a:ext cx="4572000" cy="14784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ar-BH" sz="3200" b="1" dirty="0">
                <a:solidFill>
                  <a:srgbClr val="002060"/>
                </a:solidFill>
              </a:rPr>
              <a:t>التربية الإسلامية</a:t>
            </a:r>
            <a:r>
              <a:rPr lang="ar-SA" sz="3200" b="1" dirty="0">
                <a:solidFill>
                  <a:srgbClr val="002060"/>
                </a:solidFill>
              </a:rPr>
              <a:t/>
            </a:r>
            <a:br>
              <a:rPr lang="ar-SA" sz="3200" b="1" dirty="0">
                <a:solidFill>
                  <a:srgbClr val="002060"/>
                </a:solidFill>
              </a:rPr>
            </a:br>
            <a:r>
              <a:rPr lang="ar-SA" sz="3200" b="1" dirty="0" smtClean="0">
                <a:solidFill>
                  <a:srgbClr val="002060"/>
                </a:solidFill>
              </a:rPr>
              <a:t>الصف </a:t>
            </a:r>
            <a:r>
              <a:rPr lang="ar-BH" sz="3200" b="1" dirty="0" smtClean="0">
                <a:solidFill>
                  <a:srgbClr val="002060"/>
                </a:solidFill>
              </a:rPr>
              <a:t>الثاني </a:t>
            </a:r>
            <a:r>
              <a:rPr lang="ar-BH" sz="3200" b="1" dirty="0" err="1" smtClean="0">
                <a:solidFill>
                  <a:srgbClr val="002060"/>
                </a:solidFill>
              </a:rPr>
              <a:t>الإبتدائي</a:t>
            </a:r>
            <a:endParaRPr lang="ar-BH" sz="3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6412" y="1268760"/>
            <a:ext cx="8411464" cy="1200329"/>
          </a:xfrm>
          <a:prstGeom prst="rect">
            <a:avLst/>
          </a:prstGeom>
          <a:solidFill>
            <a:srgbClr val="BCEEBC"/>
          </a:solidFill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BH" dirty="0"/>
              <a:t>7- أَخْرُجُ من المَسْجِدِ مُقدِّمًا رجلي اليُسرى قائلًا: « بِسْمِ الله، والسَّلامُ على رسولِ الله، اللهم إنِّي أسألُكَ من فضلك»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9" t="42005" r="38782" b="38450"/>
          <a:stretch/>
        </p:blipFill>
        <p:spPr>
          <a:xfrm>
            <a:off x="2915816" y="2636912"/>
            <a:ext cx="3212491" cy="35304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249131" y="260648"/>
            <a:ext cx="427035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 smtClean="0">
                <a:latin typeface="Times New Roman" pitchFamily="18" charset="0"/>
                <a:cs typeface="Times New Roman" pitchFamily="18" charset="0"/>
              </a:rPr>
              <a:t>من آداب المسجد ما يلي: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5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92696"/>
            <a:ext cx="8064896" cy="1077218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1"/>
            <a:r>
              <a:rPr lang="ar-B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أولا- أضع علامة (</a:t>
            </a:r>
            <a:r>
              <a:rPr lang="ar-B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) أسفل الصورة التي تعبر عن السلوك الصحيح داخل المسجد فيما يأتي: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54507" y="4987426"/>
            <a:ext cx="720080" cy="648073"/>
          </a:xfrm>
          <a:prstGeom prst="rect">
            <a:avLst/>
          </a:prstGeom>
          <a:solidFill>
            <a:srgbClr val="FFFF99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193749" y="4987426"/>
            <a:ext cx="720080" cy="648073"/>
          </a:xfrm>
          <a:prstGeom prst="rect">
            <a:avLst/>
          </a:prstGeom>
          <a:solidFill>
            <a:srgbClr val="FFFF99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205835" y="4987427"/>
            <a:ext cx="720080" cy="648073"/>
          </a:xfrm>
          <a:prstGeom prst="rect">
            <a:avLst/>
          </a:prstGeom>
          <a:solidFill>
            <a:srgbClr val="FFFF99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25" name="Straight Connector 2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54" t="29873" r="21726" b="57588"/>
          <a:stretch/>
        </p:blipFill>
        <p:spPr>
          <a:xfrm>
            <a:off x="6264607" y="2210362"/>
            <a:ext cx="2699881" cy="23726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9" t="29661" r="43184" b="57740"/>
          <a:stretch/>
        </p:blipFill>
        <p:spPr>
          <a:xfrm>
            <a:off x="3203848" y="2210362"/>
            <a:ext cx="2699882" cy="23726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5" t="30050" r="64881" b="57350"/>
          <a:stretch/>
        </p:blipFill>
        <p:spPr>
          <a:xfrm>
            <a:off x="215934" y="2224004"/>
            <a:ext cx="2699882" cy="23571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7074487" y="4861609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51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619672" y="447386"/>
            <a:ext cx="6264696" cy="1169551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BH" sz="32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ثانيا- أكتب دعاء دخول المسجد والخروج منه أمام الصورة المناسبة:</a:t>
            </a:r>
            <a:endParaRPr lang="ar-BH" sz="32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rtl="1"/>
            <a:endParaRPr lang="en-US" sz="6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34" name="Straight Connector 33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9" t="42005" r="38782" b="38450"/>
          <a:stretch/>
        </p:blipFill>
        <p:spPr>
          <a:xfrm>
            <a:off x="1043608" y="1772817"/>
            <a:ext cx="2242724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7" t="62600" r="20064" b="18500"/>
          <a:stretch/>
        </p:blipFill>
        <p:spPr>
          <a:xfrm>
            <a:off x="6300192" y="1772817"/>
            <a:ext cx="2227772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6117934" y="4632928"/>
            <a:ext cx="2592288" cy="923330"/>
          </a:xfrm>
          <a:prstGeom prst="rect">
            <a:avLst/>
          </a:prstGeom>
          <a:solidFill>
            <a:srgbClr val="FFFF99"/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ar-BH" b="1" dirty="0" smtClean="0"/>
              <a:t>«----------------------------</a:t>
            </a:r>
          </a:p>
          <a:p>
            <a:r>
              <a:rPr lang="ar-BH" b="1" dirty="0" smtClean="0"/>
              <a:t>-----------------------------</a:t>
            </a:r>
          </a:p>
          <a:p>
            <a:r>
              <a:rPr lang="ar-BH" b="1" dirty="0" smtClean="0"/>
              <a:t>-----------------------------»</a:t>
            </a:r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5931659" y="4494428"/>
            <a:ext cx="2964838" cy="1200329"/>
          </a:xfrm>
          <a:prstGeom prst="rect">
            <a:avLst/>
          </a:prstGeom>
          <a:solidFill>
            <a:srgbClr val="FFFF99"/>
          </a:solidFill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ar-BH" sz="2400" b="1" dirty="0">
                <a:solidFill>
                  <a:srgbClr val="002060"/>
                </a:solidFill>
              </a:rPr>
              <a:t>«بِسْمِ الله، والسلامُ على رسول الله، اللهمَّ افْتَح لي أبواب رحمتك</a:t>
            </a:r>
            <a:r>
              <a:rPr lang="ar-BH" sz="2400" b="1" dirty="0" smtClean="0">
                <a:solidFill>
                  <a:srgbClr val="002060"/>
                </a:solidFill>
              </a:rPr>
              <a:t>»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4579" y="4632928"/>
            <a:ext cx="2592288" cy="923330"/>
          </a:xfrm>
          <a:prstGeom prst="rect">
            <a:avLst/>
          </a:prstGeom>
          <a:solidFill>
            <a:srgbClr val="FFFF99"/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ar-BH" b="1" dirty="0" smtClean="0"/>
              <a:t>«----------------------------</a:t>
            </a:r>
          </a:p>
          <a:p>
            <a:r>
              <a:rPr lang="ar-BH" b="1" dirty="0" smtClean="0"/>
              <a:t>-----------------------------</a:t>
            </a:r>
          </a:p>
          <a:p>
            <a:r>
              <a:rPr lang="ar-BH" b="1" dirty="0" smtClean="0"/>
              <a:t>-----------------------------»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683568" y="4509120"/>
            <a:ext cx="2964838" cy="1200329"/>
          </a:xfrm>
          <a:prstGeom prst="rect">
            <a:avLst/>
          </a:prstGeom>
          <a:solidFill>
            <a:srgbClr val="FFFF99"/>
          </a:solidFill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ar-BH" sz="2400" b="1" dirty="0">
                <a:solidFill>
                  <a:srgbClr val="002060"/>
                </a:solidFill>
              </a:rPr>
              <a:t>« بِسْمِ الله، والسَّلامُ على رسول الله، اللهم إنِّي أسألُكَ من فضلك»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53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51521" y="159604"/>
            <a:ext cx="2952328" cy="677108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BH" sz="32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ثالثا- أقرأ وأجيب:</a:t>
            </a:r>
            <a:endParaRPr lang="ar-BH" sz="32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rtl="1"/>
            <a:endParaRPr lang="en-US" sz="6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3" y="1052736"/>
            <a:ext cx="8303534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ar-BH" sz="3200" b="1" dirty="0" smtClean="0">
                <a:latin typeface="Times New Roman" pitchFamily="18" charset="0"/>
                <a:cs typeface="Times New Roman" pitchFamily="18" charset="0"/>
              </a:rPr>
              <a:t> دَخَلَ عليٌ المَسْجِدَ قبل إقامة الصَّلاة ورأى صاحبه خالدًا، فدارَ بينهما حديثٌ بصوتٍ مرتفع أزعجَ الموجودين في المسجِد، فوجَّههُما إمامُ المَسْجِد بلُطفٍ بأن يستثمرا الوقتَ بما يُفيد.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6576" y="2916233"/>
            <a:ext cx="8128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solidFill>
                  <a:srgbClr val="C00000"/>
                </a:solidFill>
              </a:rPr>
              <a:t>- </a:t>
            </a:r>
            <a:r>
              <a:rPr lang="ar-SA" sz="3200" b="1" dirty="0" smtClean="0">
                <a:solidFill>
                  <a:srgbClr val="C00000"/>
                </a:solidFill>
              </a:rPr>
              <a:t>ما</a:t>
            </a:r>
            <a:r>
              <a:rPr lang="ar-BH" sz="3200" b="1" dirty="0" smtClean="0">
                <a:solidFill>
                  <a:srgbClr val="C00000"/>
                </a:solidFill>
              </a:rPr>
              <a:t> الخطأ الذي وقع فيه كُل من عليٍّ وخالد</a:t>
            </a:r>
            <a:r>
              <a:rPr lang="ar-SA" sz="3200" b="1" dirty="0" smtClean="0">
                <a:solidFill>
                  <a:srgbClr val="C00000"/>
                </a:solidFill>
              </a:rPr>
              <a:t>؟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4175" y="3573016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dirty="0" smtClean="0"/>
              <a:t>-----------------------------------------------------------------------------------------------</a:t>
            </a:r>
          </a:p>
          <a:p>
            <a:endParaRPr lang="ar-BH" sz="2000" dirty="0"/>
          </a:p>
          <a:p>
            <a:r>
              <a:rPr lang="ar-BH" sz="2000" dirty="0" smtClean="0"/>
              <a:t>-----------------------------------------------------------------------------------------------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775370" y="4869160"/>
            <a:ext cx="812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 smtClean="0">
                <a:solidFill>
                  <a:srgbClr val="C00000"/>
                </a:solidFill>
              </a:rPr>
              <a:t>- كَيفَ أستثمرُ </a:t>
            </a:r>
            <a:r>
              <a:rPr lang="ar-SA" sz="2800" b="1" dirty="0" smtClean="0">
                <a:solidFill>
                  <a:srgbClr val="C00000"/>
                </a:solidFill>
              </a:rPr>
              <a:t>وقتي</a:t>
            </a:r>
            <a:r>
              <a:rPr lang="ar-BH" sz="2800" b="1" dirty="0" smtClean="0">
                <a:solidFill>
                  <a:srgbClr val="C00000"/>
                </a:solidFill>
              </a:rPr>
              <a:t> في المَسْجِد؟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5365665"/>
            <a:ext cx="83035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dirty="0" smtClean="0"/>
              <a:t>-----------------------------------------------------------------------------------------------</a:t>
            </a:r>
          </a:p>
          <a:p>
            <a:endParaRPr lang="ar-BH" sz="2000" dirty="0"/>
          </a:p>
          <a:p>
            <a:endParaRPr lang="en-US" sz="2000" dirty="0"/>
          </a:p>
        </p:txBody>
      </p:sp>
      <p:grpSp>
        <p:nvGrpSpPr>
          <p:cNvPr id="8" name="Group 7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9" name="Straight Connector 8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539552" y="3637122"/>
            <a:ext cx="8303535" cy="954107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ar-BH" sz="2800" b="1" dirty="0" smtClean="0">
                <a:solidFill>
                  <a:srgbClr val="002060"/>
                </a:solidFill>
              </a:rPr>
              <a:t>الخطأ الذي وقَعَ فيهِ كُلٌ من عليٍّ وخالد، هو: إزعاج الموجودين بارتفاعِ أصواتهم.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9553" y="5517232"/>
            <a:ext cx="8353304" cy="52322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ar-BH" sz="2800" b="1" dirty="0" smtClean="0">
                <a:solidFill>
                  <a:srgbClr val="002060"/>
                </a:solidFill>
              </a:rPr>
              <a:t>أستَثمرُ وقتي في المَسْجدِ بذكرِ الله، وقراءةِ القرآنِ إلى أن تُقام الصَّلاة.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7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3491880" y="2780928"/>
            <a:ext cx="3168352" cy="1800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انتهى الدرس</a:t>
            </a:r>
            <a:endParaRPr kumimoji="0" lang="ar-BH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241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2"/>
          <p:cNvSpPr>
            <a:spLocks noEditPoints="1"/>
          </p:cNvSpPr>
          <p:nvPr/>
        </p:nvSpPr>
        <p:spPr bwMode="auto">
          <a:xfrm>
            <a:off x="928688" y="2482748"/>
            <a:ext cx="203597" cy="146447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0" name="Freeform 13"/>
          <p:cNvSpPr>
            <a:spLocks noEditPoints="1"/>
          </p:cNvSpPr>
          <p:nvPr/>
        </p:nvSpPr>
        <p:spPr bwMode="auto">
          <a:xfrm>
            <a:off x="928688" y="2482748"/>
            <a:ext cx="203597" cy="146447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2" name="Freeform 15"/>
          <p:cNvSpPr>
            <a:spLocks/>
          </p:cNvSpPr>
          <p:nvPr/>
        </p:nvSpPr>
        <p:spPr bwMode="auto">
          <a:xfrm>
            <a:off x="3149205" y="2614907"/>
            <a:ext cx="22623" cy="28575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5" name="Freeform 18"/>
          <p:cNvSpPr>
            <a:spLocks noEditPoints="1"/>
          </p:cNvSpPr>
          <p:nvPr/>
        </p:nvSpPr>
        <p:spPr bwMode="auto">
          <a:xfrm>
            <a:off x="504825" y="2772070"/>
            <a:ext cx="152400" cy="88106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8" name="Freeform 21"/>
          <p:cNvSpPr>
            <a:spLocks noEditPoints="1"/>
          </p:cNvSpPr>
          <p:nvPr/>
        </p:nvSpPr>
        <p:spPr bwMode="auto">
          <a:xfrm>
            <a:off x="1003698" y="5283096"/>
            <a:ext cx="248841" cy="178594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9" name="Freeform 22"/>
          <p:cNvSpPr>
            <a:spLocks noEditPoints="1"/>
          </p:cNvSpPr>
          <p:nvPr/>
        </p:nvSpPr>
        <p:spPr bwMode="auto">
          <a:xfrm>
            <a:off x="1003698" y="5283096"/>
            <a:ext cx="248841" cy="178594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2" name="Freeform 25"/>
          <p:cNvSpPr>
            <a:spLocks/>
          </p:cNvSpPr>
          <p:nvPr/>
        </p:nvSpPr>
        <p:spPr bwMode="auto">
          <a:xfrm>
            <a:off x="3070625" y="5281907"/>
            <a:ext cx="27385" cy="54769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3" name="Freeform 26"/>
          <p:cNvSpPr>
            <a:spLocks/>
          </p:cNvSpPr>
          <p:nvPr/>
        </p:nvSpPr>
        <p:spPr bwMode="auto">
          <a:xfrm>
            <a:off x="3070625" y="5281907"/>
            <a:ext cx="27385" cy="54769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26" name="Oval 108"/>
          <p:cNvSpPr>
            <a:spLocks noChangeArrowheads="1"/>
          </p:cNvSpPr>
          <p:nvPr/>
        </p:nvSpPr>
        <p:spPr bwMode="auto">
          <a:xfrm>
            <a:off x="1994299" y="3935309"/>
            <a:ext cx="116681" cy="115491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34" name="Freeform 116"/>
          <p:cNvSpPr>
            <a:spLocks/>
          </p:cNvSpPr>
          <p:nvPr/>
        </p:nvSpPr>
        <p:spPr bwMode="auto">
          <a:xfrm>
            <a:off x="3580212" y="2853031"/>
            <a:ext cx="13097" cy="22622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pic>
        <p:nvPicPr>
          <p:cNvPr id="143" name="Picture 142">
            <a:extLst>
              <a:ext uri="{FF2B5EF4-FFF2-40B4-BE49-F238E27FC236}">
                <a16:creationId xmlns:a16="http://schemas.microsoft.com/office/drawing/2014/main" xmlns="" id="{BF3D0A1A-EA1E-405D-9484-5BA375AE932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91" r="15269" b="20263"/>
          <a:stretch/>
        </p:blipFill>
        <p:spPr>
          <a:xfrm rot="16200000">
            <a:off x="2012601" y="1409914"/>
            <a:ext cx="5796167" cy="5248449"/>
          </a:xfrm>
          <a:prstGeom prst="rect">
            <a:avLst/>
          </a:prstGeom>
        </p:spPr>
      </p:pic>
      <p:pic>
        <p:nvPicPr>
          <p:cNvPr id="144" name="Picture 1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3573016"/>
            <a:ext cx="1781634" cy="1684172"/>
          </a:xfrm>
          <a:prstGeom prst="rect">
            <a:avLst/>
          </a:prstGeom>
        </p:spPr>
      </p:pic>
      <p:sp>
        <p:nvSpPr>
          <p:cNvPr id="146" name="Right Arrow 145"/>
          <p:cNvSpPr/>
          <p:nvPr/>
        </p:nvSpPr>
        <p:spPr bwMode="auto">
          <a:xfrm rot="10800000">
            <a:off x="7020272" y="2276872"/>
            <a:ext cx="590936" cy="412589"/>
          </a:xfrm>
          <a:prstGeom prst="rightArrow">
            <a:avLst/>
          </a:prstGeom>
          <a:solidFill>
            <a:srgbClr val="B9ED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7" name="Rectangle 146"/>
          <p:cNvSpPr/>
          <p:nvPr/>
        </p:nvSpPr>
        <p:spPr>
          <a:xfrm>
            <a:off x="427949" y="452797"/>
            <a:ext cx="7070379" cy="523220"/>
          </a:xfrm>
          <a:prstGeom prst="rect">
            <a:avLst/>
          </a:prstGeom>
          <a:solidFill>
            <a:srgbClr val="CCECFF"/>
          </a:solidFill>
          <a:ln>
            <a:solidFill>
              <a:srgbClr val="E1F4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2800" b="0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كيف تساعد عامر</a:t>
            </a:r>
            <a:r>
              <a:rPr lang="ar-BH" sz="28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َا</a:t>
            </a:r>
            <a:r>
              <a:rPr lang="ar-SA" sz="2800" b="0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للوصول إلى المسجد عبر المتاهة 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7596336" y="692"/>
            <a:ext cx="1296144" cy="112405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844" b="54201" l="17703" r="33087">
                        <a14:foregroundMark x1="27608" y1="40892" x2="27608" y2="40892"/>
                        <a14:foregroundMark x1="28030" y1="44089" x2="28030" y2="44089"/>
                        <a14:foregroundMark x1="28030" y1="47658" x2="28030" y2="47658"/>
                        <a14:foregroundMark x1="28030" y1="50335" x2="28030" y2="50335"/>
                        <a14:foregroundMark x1="28030" y1="51227" x2="28030" y2="51227"/>
                        <a14:foregroundMark x1="26870" y1="42900" x2="26870" y2="42900"/>
                        <a14:foregroundMark x1="26449" y1="43941" x2="26449" y2="43941"/>
                        <a14:foregroundMark x1="25290" y1="46097" x2="25290" y2="46097"/>
                        <a14:foregroundMark x1="27608" y1="45428" x2="27608" y2="45428"/>
                        <a14:foregroundMark x1="27187" y1="42082" x2="27187" y2="42082"/>
                        <a14:foregroundMark x1="28556" y1="45948" x2="28556" y2="45948"/>
                        <a14:foregroundMark x1="29610" y1="45576" x2="29610" y2="45576"/>
                        <a14:foregroundMark x1="27292" y1="51078" x2="27292" y2="51078"/>
                        <a14:foregroundMark x1="26238" y1="53160" x2="26238" y2="53160"/>
                        <a14:foregroundMark x1="25079" y1="53680" x2="25079" y2="53680"/>
                        <a14:foregroundMark x1="30453" y1="51450" x2="30453" y2="51450"/>
                        <a14:foregroundMark x1="30664" y1="50632" x2="30664" y2="50632"/>
                        <a14:foregroundMark x1="24658" y1="53160" x2="24658" y2="53160"/>
                        <a14:foregroundMark x1="29715" y1="51970" x2="29715" y2="51970"/>
                        <a14:foregroundMark x1="27819" y1="39257" x2="27819" y2="39257"/>
                        <a14:foregroundMark x1="27608" y1="38662" x2="27608" y2="38662"/>
                        <a14:foregroundMark x1="24974" y1="47509" x2="24974" y2="47509"/>
                        <a14:foregroundMark x1="31191" y1="47658" x2="31191" y2="47658"/>
                        <a14:foregroundMark x1="31296" y1="43643" x2="31296" y2="43643"/>
                        <a14:foregroundMark x1="26870" y1="49294" x2="26870" y2="49294"/>
                        <a14:foregroundMark x1="30453" y1="41859" x2="30453" y2="41859"/>
                        <a14:foregroundMark x1="26765" y1="39926" x2="26765" y2="39926"/>
                        <a14:backgroundMark x1="23393" y1="42379" x2="23393" y2="42379"/>
                        <a14:backgroundMark x1="23077" y1="46171" x2="23077" y2="46171"/>
                        <a14:backgroundMark x1="33087" y1="41784" x2="33087" y2="41784"/>
                        <a14:backgroundMark x1="33825" y1="49145" x2="33825" y2="49145"/>
                        <a14:backgroundMark x1="32877" y1="43569" x2="32877" y2="43569"/>
                        <a14:backgroundMark x1="34036" y1="45651" x2="34036" y2="45651"/>
                        <a14:backgroundMark x1="31928" y1="49442" x2="31928" y2="49442"/>
                        <a14:backgroundMark x1="32244" y1="52342" x2="32244" y2="52342"/>
                        <a14:backgroundMark x1="24868" y1="48848" x2="24868" y2="48848"/>
                        <a14:backgroundMark x1="35827" y1="38364" x2="35827" y2="38364"/>
                        <a14:backgroundMark x1="32877" y1="39033" x2="32877" y2="39033"/>
                        <a14:backgroundMark x1="30664" y1="40000" x2="30664" y2="40000"/>
                        <a14:backgroundMark x1="30032" y1="40669" x2="30032" y2="40669"/>
                        <a14:backgroundMark x1="32982" y1="47212" x2="32982" y2="47212"/>
                        <a14:backgroundMark x1="30558" y1="48773" x2="30558" y2="48773"/>
                        <a14:backgroundMark x1="32034" y1="50706" x2="32034" y2="50706"/>
                        <a14:backgroundMark x1="32350" y1="45279" x2="32350" y2="45279"/>
                        <a14:backgroundMark x1="30137" y1="39257" x2="30137" y2="39257"/>
                        <a14:backgroundMark x1="26344" y1="41487" x2="26344" y2="41487"/>
                        <a14:backgroundMark x1="32666" y1="39628" x2="32666" y2="39628"/>
                        <a14:backgroundMark x1="32561" y1="40372" x2="32561" y2="40372"/>
                        <a14:backgroundMark x1="32034" y1="41041" x2="32034" y2="41041"/>
                        <a14:backgroundMark x1="29715" y1="53160" x2="29715" y2="53160"/>
                        <a14:backgroundMark x1="31612" y1="39182" x2="31612" y2="39182"/>
                        <a14:backgroundMark x1="28872" y1="38067" x2="28872" y2="380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81" t="36749" r="55026" b="45542"/>
          <a:stretch/>
        </p:blipFill>
        <p:spPr>
          <a:xfrm>
            <a:off x="6732240" y="1244486"/>
            <a:ext cx="2787622" cy="2130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844" b="54201" l="17703" r="33087">
                        <a14:foregroundMark x1="27608" y1="40892" x2="27608" y2="40892"/>
                        <a14:foregroundMark x1="28030" y1="44089" x2="28030" y2="44089"/>
                        <a14:foregroundMark x1="28030" y1="47658" x2="28030" y2="47658"/>
                        <a14:foregroundMark x1="28030" y1="50335" x2="28030" y2="50335"/>
                        <a14:foregroundMark x1="28030" y1="51227" x2="28030" y2="51227"/>
                        <a14:foregroundMark x1="26870" y1="42900" x2="26870" y2="42900"/>
                        <a14:foregroundMark x1="26449" y1="43941" x2="26449" y2="43941"/>
                        <a14:foregroundMark x1="25290" y1="46097" x2="25290" y2="46097"/>
                        <a14:foregroundMark x1="27608" y1="45428" x2="27608" y2="45428"/>
                        <a14:foregroundMark x1="27187" y1="42082" x2="27187" y2="42082"/>
                        <a14:foregroundMark x1="28556" y1="45948" x2="28556" y2="45948"/>
                        <a14:foregroundMark x1="29610" y1="45576" x2="29610" y2="45576"/>
                        <a14:foregroundMark x1="27292" y1="51078" x2="27292" y2="51078"/>
                        <a14:foregroundMark x1="26238" y1="53160" x2="26238" y2="53160"/>
                        <a14:foregroundMark x1="25079" y1="53680" x2="25079" y2="53680"/>
                        <a14:foregroundMark x1="30453" y1="51450" x2="30453" y2="51450"/>
                        <a14:foregroundMark x1="30664" y1="50632" x2="30664" y2="50632"/>
                        <a14:foregroundMark x1="24658" y1="53160" x2="24658" y2="53160"/>
                        <a14:foregroundMark x1="29715" y1="51970" x2="29715" y2="51970"/>
                        <a14:foregroundMark x1="27819" y1="39257" x2="27819" y2="39257"/>
                        <a14:foregroundMark x1="27608" y1="38662" x2="27608" y2="38662"/>
                        <a14:foregroundMark x1="24974" y1="47509" x2="24974" y2="47509"/>
                        <a14:foregroundMark x1="31191" y1="47658" x2="31191" y2="47658"/>
                        <a14:foregroundMark x1="31296" y1="43643" x2="31296" y2="43643"/>
                        <a14:foregroundMark x1="26870" y1="49294" x2="26870" y2="49294"/>
                        <a14:foregroundMark x1="30453" y1="41859" x2="30453" y2="41859"/>
                        <a14:foregroundMark x1="26765" y1="39926" x2="26765" y2="39926"/>
                        <a14:backgroundMark x1="23393" y1="42379" x2="23393" y2="42379"/>
                        <a14:backgroundMark x1="23077" y1="46171" x2="23077" y2="46171"/>
                        <a14:backgroundMark x1="33087" y1="41784" x2="33087" y2="41784"/>
                        <a14:backgroundMark x1="33825" y1="49145" x2="33825" y2="49145"/>
                        <a14:backgroundMark x1="32877" y1="43569" x2="32877" y2="43569"/>
                        <a14:backgroundMark x1="34036" y1="45651" x2="34036" y2="45651"/>
                        <a14:backgroundMark x1="31928" y1="49442" x2="31928" y2="49442"/>
                        <a14:backgroundMark x1="32244" y1="52342" x2="32244" y2="52342"/>
                        <a14:backgroundMark x1="24868" y1="48848" x2="24868" y2="48848"/>
                        <a14:backgroundMark x1="35827" y1="38364" x2="35827" y2="38364"/>
                        <a14:backgroundMark x1="32877" y1="39033" x2="32877" y2="39033"/>
                        <a14:backgroundMark x1="30664" y1="40000" x2="30664" y2="40000"/>
                        <a14:backgroundMark x1="30032" y1="40669" x2="30032" y2="40669"/>
                        <a14:backgroundMark x1="32982" y1="47212" x2="32982" y2="47212"/>
                        <a14:backgroundMark x1="30558" y1="48773" x2="30558" y2="48773"/>
                        <a14:backgroundMark x1="32034" y1="50706" x2="32034" y2="50706"/>
                        <a14:backgroundMark x1="32350" y1="45279" x2="32350" y2="45279"/>
                        <a14:backgroundMark x1="30137" y1="39257" x2="30137" y2="39257"/>
                        <a14:backgroundMark x1="26344" y1="41487" x2="26344" y2="41487"/>
                        <a14:backgroundMark x1="32666" y1="39628" x2="32666" y2="39628"/>
                        <a14:backgroundMark x1="32561" y1="40372" x2="32561" y2="40372"/>
                        <a14:backgroundMark x1="32034" y1="41041" x2="32034" y2="41041"/>
                        <a14:backgroundMark x1="29715" y1="53160" x2="29715" y2="53160"/>
                        <a14:backgroundMark x1="31612" y1="39182" x2="31612" y2="39182"/>
                        <a14:backgroundMark x1="28872" y1="38067" x2="28872" y2="380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81" t="36749" r="55026" b="45542"/>
          <a:stretch/>
        </p:blipFill>
        <p:spPr>
          <a:xfrm>
            <a:off x="7534910" y="2211017"/>
            <a:ext cx="902825" cy="689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048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52 -0.00139 C -0.05503 0.00046 -0.05902 0.00254 -0.06319 0.00532 C -0.07378 0.0037 -0.08281 0.00162 -0.09357 0.00023 C -0.09427 -0.01341 -0.09392 -0.02729 -0.09739 -0.04024 C -0.09809 -0.06036 -0.09913 -0.07932 -0.10104 -0.09921 C -0.10138 -0.10314 -0.09982 -0.10893 -0.10243 -0.11101 C -0.10677 -0.11448 -0.1125 -0.11216 -0.11753 -0.11263 C -0.12899 -0.11055 -0.14027 -0.10754 -0.15173 -0.10592 C -0.15191 -0.10592 -0.15937 -0.10268 -0.15937 -0.10245 C -0.16093 -0.08834 -0.15729 -0.03122 -0.16701 -0.01827 C -0.17882 -0.01873 -0.19062 -0.01827 -0.20243 -0.01989 C -0.20277 -0.01989 -0.21336 -0.02613 -0.2151 -0.0266 C -0.21979 -0.03122 -0.22552 -0.0333 -0.23142 -0.0333 L -0.38211 -0.0266 L -0.37586 0.34598 L -0.57708 0.34598 L -0.57708 0.43525 L -0.62135 0.43525 " pathEditMode="relative" ptsTypes="ffffffffffffAAAAAA">
                                      <p:cBhvr>
                                        <p:cTn id="36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2717540" y="432931"/>
            <a:ext cx="3960440" cy="1555909"/>
          </a:xfrm>
          <a:prstGeom prst="downArrowCallout">
            <a:avLst/>
          </a:prstGeom>
          <a:solidFill>
            <a:srgbClr val="CCECFF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6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6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</a:t>
            </a:r>
            <a:r>
              <a:rPr lang="ar-BH" sz="60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اليوم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Frame 2"/>
          <p:cNvSpPr/>
          <p:nvPr/>
        </p:nvSpPr>
        <p:spPr>
          <a:xfrm>
            <a:off x="395536" y="2492896"/>
            <a:ext cx="8226660" cy="1595021"/>
          </a:xfrm>
          <a:prstGeom prst="fram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txBody>
          <a:bodyPr wrap="square">
            <a:spAutoFit/>
          </a:bodyPr>
          <a:lstStyle/>
          <a:p>
            <a:pPr rtl="1">
              <a:lnSpc>
                <a:spcPct val="200000"/>
              </a:lnSpc>
            </a:pPr>
            <a:r>
              <a:rPr lang="ar-BH" sz="3600" b="1" dirty="0" smtClean="0"/>
              <a:t>الآداب التي يجب مراعاتها عند ارتياد المساجد</a:t>
            </a:r>
            <a:r>
              <a:rPr lang="ar-SA" sz="3600" b="1" dirty="0" smtClean="0"/>
              <a:t>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6" name="Straight Connector 5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548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0713" y="291329"/>
            <a:ext cx="427035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 smtClean="0">
                <a:latin typeface="Times New Roman" pitchFamily="18" charset="0"/>
                <a:cs typeface="Times New Roman" pitchFamily="18" charset="0"/>
              </a:rPr>
              <a:t>من آداب المسجد ما يلي: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23339" y="1628800"/>
            <a:ext cx="5885104" cy="646331"/>
          </a:xfrm>
          <a:prstGeom prst="rect">
            <a:avLst/>
          </a:prstGeom>
          <a:solidFill>
            <a:srgbClr val="BCEEBC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ar-BH" sz="3600" b="1" dirty="0" smtClean="0">
                <a:latin typeface="Times New Roman" pitchFamily="18" charset="0"/>
                <a:cs typeface="Times New Roman" pitchFamily="18" charset="0"/>
              </a:rPr>
              <a:t>1- أتَوَضَّأُ قبل ذَهابي إلى المَسجِد.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487" y="2662366"/>
            <a:ext cx="5140809" cy="34309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3566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40035" y="1268760"/>
            <a:ext cx="5832648" cy="646331"/>
          </a:xfrm>
          <a:prstGeom prst="rect">
            <a:avLst/>
          </a:prstGeom>
          <a:solidFill>
            <a:srgbClr val="BCEEBC"/>
          </a:solidFill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BH" dirty="0"/>
              <a:t>2- أمشي إلى المَسجِد بهُدُوء.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1" t="36749" r="55026" b="45542"/>
          <a:stretch/>
        </p:blipFill>
        <p:spPr>
          <a:xfrm>
            <a:off x="2287915" y="2348880"/>
            <a:ext cx="4936887" cy="37726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411760" y="291434"/>
            <a:ext cx="427035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 smtClean="0">
                <a:latin typeface="Times New Roman" pitchFamily="18" charset="0"/>
                <a:cs typeface="Times New Roman" pitchFamily="18" charset="0"/>
              </a:rPr>
              <a:t>من آداب المسجد ما يلي: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35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1049257"/>
            <a:ext cx="6768752" cy="1754326"/>
          </a:xfrm>
          <a:prstGeom prst="rect">
            <a:avLst/>
          </a:prstGeom>
          <a:solidFill>
            <a:srgbClr val="BCEEBC"/>
          </a:solidFill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BH" dirty="0"/>
              <a:t>3- أدخُل المسجدَ </a:t>
            </a:r>
            <a:r>
              <a:rPr lang="ar-BH" dirty="0" smtClean="0"/>
              <a:t>مُقدّمًا </a:t>
            </a:r>
            <a:r>
              <a:rPr lang="ar-BH" dirty="0"/>
              <a:t>رجلي اليُمنى، قائلا: </a:t>
            </a:r>
          </a:p>
          <a:p>
            <a:r>
              <a:rPr lang="ar-BH" dirty="0"/>
              <a:t>«بِسْمِ الله، والسلامُ على رسولِ الله، اللهمَّ افْتَح لي أبوابَ رحمتِك».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18" t="62600" r="18750" b="18500"/>
          <a:stretch/>
        </p:blipFill>
        <p:spPr>
          <a:xfrm>
            <a:off x="2569942" y="2924944"/>
            <a:ext cx="4248472" cy="32819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249131" y="109021"/>
            <a:ext cx="427035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 smtClean="0">
                <a:latin typeface="Times New Roman" pitchFamily="18" charset="0"/>
                <a:cs typeface="Times New Roman" pitchFamily="18" charset="0"/>
              </a:rPr>
              <a:t>من آداب المسجد ما يلي: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53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39991" y="1449650"/>
            <a:ext cx="5688632" cy="646331"/>
          </a:xfrm>
          <a:prstGeom prst="rect">
            <a:avLst/>
          </a:prstGeom>
          <a:solidFill>
            <a:srgbClr val="BCEEBC"/>
          </a:solidFill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BH" dirty="0"/>
              <a:t>4- أُصلي ركعتين تحيةَ المَسْجِد.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0" r="20075"/>
          <a:stretch/>
        </p:blipFill>
        <p:spPr>
          <a:xfrm>
            <a:off x="2638191" y="2276872"/>
            <a:ext cx="3881294" cy="38625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2249130" y="488866"/>
            <a:ext cx="427035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 smtClean="0">
                <a:latin typeface="Times New Roman" pitchFamily="18" charset="0"/>
                <a:cs typeface="Times New Roman" pitchFamily="18" charset="0"/>
              </a:rPr>
              <a:t>من آداب المسجد ما يلي: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28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9892" y="1196752"/>
            <a:ext cx="7488832" cy="1200329"/>
          </a:xfrm>
          <a:prstGeom prst="rect">
            <a:avLst/>
          </a:prstGeom>
          <a:solidFill>
            <a:srgbClr val="BCEEBC"/>
          </a:solidFill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BH" dirty="0"/>
              <a:t>5- أَجْلِسُ بِهُدُوءٍ وَوَقار، وأَذْكُرُ اللهَ، وأَقْرَأُ القرآنَ إلى أن تُقامَ </a:t>
            </a:r>
            <a:r>
              <a:rPr lang="ar-BH" dirty="0" smtClean="0"/>
              <a:t>الصلاة.</a:t>
            </a:r>
            <a:endParaRPr lang="ar-BH" dirty="0"/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2" t="13239" r="14308" b="68636"/>
          <a:stretch/>
        </p:blipFill>
        <p:spPr>
          <a:xfrm>
            <a:off x="2281421" y="2554103"/>
            <a:ext cx="4248472" cy="36112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249131" y="200834"/>
            <a:ext cx="427035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 smtClean="0">
                <a:latin typeface="Times New Roman" pitchFamily="18" charset="0"/>
                <a:cs typeface="Times New Roman" pitchFamily="18" charset="0"/>
              </a:rPr>
              <a:t>من آداب المسجد ما يلي: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99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8779" y="1412776"/>
            <a:ext cx="5328592" cy="646331"/>
          </a:xfrm>
          <a:prstGeom prst="rect">
            <a:avLst/>
          </a:prstGeom>
          <a:solidFill>
            <a:srgbClr val="BCEEBC"/>
          </a:solidFill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BH" dirty="0"/>
              <a:t>6- أُحافظُ على نظافةِ المَسْجِد.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13665" r="51487" b="68486"/>
          <a:stretch/>
        </p:blipFill>
        <p:spPr>
          <a:xfrm>
            <a:off x="2267744" y="2322394"/>
            <a:ext cx="4680520" cy="37137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461885" y="332656"/>
            <a:ext cx="427035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 smtClean="0">
                <a:latin typeface="Times New Roman" pitchFamily="18" charset="0"/>
                <a:cs typeface="Times New Roman" pitchFamily="18" charset="0"/>
              </a:rPr>
              <a:t>من آداب المسجد ما يلي: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27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580TGp_general_light_ani">
  <a:themeElements>
    <a:clrScheme name="Default Design 1">
      <a:dk1>
        <a:srgbClr val="000000"/>
      </a:dk1>
      <a:lt1>
        <a:srgbClr val="FDF58D"/>
      </a:lt1>
      <a:dk2>
        <a:srgbClr val="CC3300"/>
      </a:dk2>
      <a:lt2>
        <a:srgbClr val="808080"/>
      </a:lt2>
      <a:accent1>
        <a:srgbClr val="FF6161"/>
      </a:accent1>
      <a:accent2>
        <a:srgbClr val="FFC319"/>
      </a:accent2>
      <a:accent3>
        <a:srgbClr val="FEF9C5"/>
      </a:accent3>
      <a:accent4>
        <a:srgbClr val="000000"/>
      </a:accent4>
      <a:accent5>
        <a:srgbClr val="FFB7B7"/>
      </a:accent5>
      <a:accent6>
        <a:srgbClr val="E7B016"/>
      </a:accent6>
      <a:hlink>
        <a:srgbClr val="A8D02A"/>
      </a:hlink>
      <a:folHlink>
        <a:srgbClr val="5CB1F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DF58D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EF9C5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E1F4D8"/>
        </a:lt1>
        <a:dk2>
          <a:srgbClr val="003366"/>
        </a:dk2>
        <a:lt2>
          <a:srgbClr val="808080"/>
        </a:lt2>
        <a:accent1>
          <a:srgbClr val="FFC319"/>
        </a:accent1>
        <a:accent2>
          <a:srgbClr val="A8D02A"/>
        </a:accent2>
        <a:accent3>
          <a:srgbClr val="EEF8E9"/>
        </a:accent3>
        <a:accent4>
          <a:srgbClr val="000000"/>
        </a:accent4>
        <a:accent5>
          <a:srgbClr val="FFDEAB"/>
        </a:accent5>
        <a:accent6>
          <a:srgbClr val="98BC25"/>
        </a:accent6>
        <a:hlink>
          <a:srgbClr val="5CB1FE"/>
        </a:hlink>
        <a:folHlink>
          <a:srgbClr val="FF6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EE9DE"/>
        </a:lt1>
        <a:dk2>
          <a:srgbClr val="000066"/>
        </a:dk2>
        <a:lt2>
          <a:srgbClr val="808080"/>
        </a:lt2>
        <a:accent1>
          <a:srgbClr val="5CB1FE"/>
        </a:accent1>
        <a:accent2>
          <a:srgbClr val="FF7575"/>
        </a:accent2>
        <a:accent3>
          <a:srgbClr val="FEF2EC"/>
        </a:accent3>
        <a:accent4>
          <a:srgbClr val="000000"/>
        </a:accent4>
        <a:accent5>
          <a:srgbClr val="B5D5FE"/>
        </a:accent5>
        <a:accent6>
          <a:srgbClr val="E76969"/>
        </a:accent6>
        <a:hlink>
          <a:srgbClr val="FFC319"/>
        </a:hlink>
        <a:folHlink>
          <a:srgbClr val="A8D02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2454</TotalTime>
  <Words>364</Words>
  <Application>Microsoft Office PowerPoint</Application>
  <PresentationFormat>On-screen Show (4:3)</PresentationFormat>
  <Paragraphs>54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Arabic Typesetting</vt:lpstr>
      <vt:lpstr>Arial</vt:lpstr>
      <vt:lpstr>Times New Roman</vt:lpstr>
      <vt:lpstr>Wingdings</vt:lpstr>
      <vt:lpstr>580TGp_general_light_ani</vt:lpstr>
      <vt:lpstr>آدابُ المَسْجِد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user</cp:lastModifiedBy>
  <cp:revision>347</cp:revision>
  <dcterms:created xsi:type="dcterms:W3CDTF">2012-06-23T13:34:36Z</dcterms:created>
  <dcterms:modified xsi:type="dcterms:W3CDTF">2020-03-18T06:03:23Z</dcterms:modified>
</cp:coreProperties>
</file>