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96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17" r:id="rId12"/>
    <p:sldId id="318" r:id="rId13"/>
    <p:sldId id="327" r:id="rId14"/>
    <p:sldId id="328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1F4FF"/>
    <a:srgbClr val="BCEEBC"/>
    <a:srgbClr val="B9EDFF"/>
    <a:srgbClr val="9FE6FF"/>
    <a:srgbClr val="FFFF99"/>
    <a:srgbClr val="D4F4D4"/>
    <a:srgbClr val="FFFFFF"/>
    <a:srgbClr val="E4F8E4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85" autoAdjust="0"/>
    <p:restoredTop sz="94660"/>
  </p:normalViewPr>
  <p:slideViewPr>
    <p:cSldViewPr>
      <p:cViewPr varScale="1">
        <p:scale>
          <a:sx n="70" d="100"/>
          <a:sy n="70" d="100"/>
        </p:scale>
        <p:origin x="4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1036AF-71C2-44C2-9EF6-6CB4A45FB8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8F3574-E815-41EB-BEC0-87B81D36E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13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3574-E815-41EB-BEC0-87B81D36E1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4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6"/>
            <a:ext cx="2762251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49" y="781050"/>
            <a:ext cx="4743451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1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1" y="1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1" y="1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9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9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9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9" y="1589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299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1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2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4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7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1" y="277814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2" y="2427289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1" y="271464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4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1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2" y="2435226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6698A559-8E82-445F-8EB9-DBAF670F1A9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BH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BH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1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1" y="1589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1" y="3495676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4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1" y="609601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F2615-D402-4384-8AD6-466DA0997A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9"/>
            <a:ext cx="2057400" cy="5800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9"/>
            <a:ext cx="6019800" cy="5800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6C5FF-84ED-441D-A8B9-EA06757884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9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FFA178-271B-4700-89CD-4FF7F85645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9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9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7FC2E9-5BE0-4108-AC7D-F3EDF07C9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9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r>
              <a:rPr lang="en-US"/>
              <a:t>Click icon to add table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DBA261-7FE2-45A6-A0F6-085CAAC660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9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r>
              <a:rPr lang="en-US"/>
              <a:t>Click icon to add chart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70EA4C-9A86-4C69-BE2B-2942AEE96B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9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877AB0-8248-4A74-B62E-15E3ED7841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0C1A4-A7CC-4AB6-92BF-991F7C417B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A1695-41E7-43C2-ABE8-16E3F4F9B8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FE49B-83AD-4052-84E7-4A0339DBE7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2FAA0-0363-4C5F-857A-4B0F43816E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86C9C-5098-48FF-8C29-D0D52D5D0F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0CCFA-A5A7-478F-8823-5CBE8F5C08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063E5-38C0-45C0-974E-E9202C5969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C6589-7352-4C34-B4D0-8C943DF603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9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1" y="1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1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9" y="1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9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1" y="900114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1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1" y="-1912936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9" y="-788987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9" y="334963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8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1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5" y="4937126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7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9" y="6064251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1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9" y="4938714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90" y="1566864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48D540-5E43-44EB-A90F-D783B8EBDC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1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9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 l="22409" t="16374" b="27486"/>
          <a:stretch>
            <a:fillRect/>
          </a:stretch>
        </p:blipFill>
        <p:spPr bwMode="gray">
          <a:xfrm rot="786797">
            <a:off x="6629401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3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802425" y="2276872"/>
            <a:ext cx="5472608" cy="1944216"/>
          </a:xfrm>
        </p:spPr>
        <p:txBody>
          <a:bodyPr/>
          <a:lstStyle/>
          <a:p>
            <a:pPr algn="ctr"/>
            <a:r>
              <a:rPr lang="ar-BH" sz="8000" dirty="0">
                <a:solidFill>
                  <a:srgbClr val="FF0000"/>
                </a:solidFill>
              </a:rPr>
              <a:t>آدابُ </a:t>
            </a:r>
            <a:r>
              <a:rPr lang="ar-BH" sz="8000" dirty="0" smtClean="0">
                <a:solidFill>
                  <a:srgbClr val="FF0000"/>
                </a:solidFill>
              </a:rPr>
              <a:t>المَسْجِد</a:t>
            </a:r>
            <a:r>
              <a:rPr lang="ar-SA" dirty="0" smtClean="0">
                <a:solidFill>
                  <a:srgbClr val="002060"/>
                </a:solidFill>
              </a:rPr>
              <a:t/>
            </a:r>
            <a:br>
              <a:rPr lang="ar-SA" dirty="0" smtClean="0">
                <a:solidFill>
                  <a:srgbClr val="002060"/>
                </a:solidFill>
              </a:rPr>
            </a:b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542285" y="227038"/>
            <a:ext cx="7992888" cy="11822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52729" y="4401978"/>
            <a:ext cx="4572000" cy="14784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ar-BH" sz="3200" b="1" dirty="0">
                <a:solidFill>
                  <a:srgbClr val="002060"/>
                </a:solidFill>
              </a:rPr>
              <a:t>التربية الإسلامية</a:t>
            </a:r>
            <a:r>
              <a:rPr lang="ar-SA" sz="3200" b="1" dirty="0">
                <a:solidFill>
                  <a:srgbClr val="002060"/>
                </a:solidFill>
              </a:rPr>
              <a:t/>
            </a:r>
            <a:br>
              <a:rPr lang="ar-SA" sz="3200" b="1" dirty="0">
                <a:solidFill>
                  <a:srgbClr val="002060"/>
                </a:solidFill>
              </a:rPr>
            </a:br>
            <a:r>
              <a:rPr lang="ar-SA" sz="3200" b="1" dirty="0" smtClean="0">
                <a:solidFill>
                  <a:srgbClr val="002060"/>
                </a:solidFill>
              </a:rPr>
              <a:t>الصف </a:t>
            </a:r>
            <a:r>
              <a:rPr lang="ar-BH" sz="3200" b="1" dirty="0" smtClean="0">
                <a:solidFill>
                  <a:srgbClr val="002060"/>
                </a:solidFill>
              </a:rPr>
              <a:t>الثاني </a:t>
            </a:r>
            <a:r>
              <a:rPr lang="ar-BH" sz="3200" b="1" dirty="0" err="1" smtClean="0">
                <a:solidFill>
                  <a:srgbClr val="002060"/>
                </a:solidFill>
              </a:rPr>
              <a:t>الإبتدائي</a:t>
            </a:r>
            <a:endParaRPr lang="ar-BH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412" y="1268760"/>
            <a:ext cx="8411464" cy="1200329"/>
          </a:xfrm>
          <a:prstGeom prst="rect">
            <a:avLst/>
          </a:prstGeom>
          <a:solidFill>
            <a:srgbClr val="BCEEBC"/>
          </a:solidFill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ar-BH" dirty="0"/>
              <a:t>7- أَخْرُجُ من المَسْجِدِ مُقدِّمًا رجلي اليُسرى قائلًا: « بِسْمِ الله، والسَّلامُ على رسولِ الله، اللهم إنِّي أسألُكَ من فضلك»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9" t="42005" r="38782" b="38450"/>
          <a:stretch/>
        </p:blipFill>
        <p:spPr>
          <a:xfrm>
            <a:off x="2915816" y="2636912"/>
            <a:ext cx="3212491" cy="353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249131" y="260648"/>
            <a:ext cx="427035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BH" sz="4000" b="1" dirty="0" smtClean="0">
                <a:latin typeface="Times New Roman" pitchFamily="18" charset="0"/>
                <a:cs typeface="Times New Roman" pitchFamily="18" charset="0"/>
              </a:rPr>
              <a:t>من آداب المسجد ما يلي: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8064896" cy="107721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ar-B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أولا- أضع علامة (</a:t>
            </a:r>
            <a:r>
              <a:rPr lang="ar-B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) أسفل الصورة التي تعبر عن السلوك الصحيح داخل المسجد فيما يأتي: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54507" y="4987426"/>
            <a:ext cx="720080" cy="648073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93749" y="4987426"/>
            <a:ext cx="720080" cy="648073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05835" y="4987427"/>
            <a:ext cx="720080" cy="648073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25" name="Straight Connector 2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4" t="29873" r="21726" b="57588"/>
          <a:stretch/>
        </p:blipFill>
        <p:spPr>
          <a:xfrm>
            <a:off x="6264607" y="2210362"/>
            <a:ext cx="2699881" cy="2372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9" t="29661" r="43184" b="57740"/>
          <a:stretch/>
        </p:blipFill>
        <p:spPr>
          <a:xfrm>
            <a:off x="3203848" y="2210362"/>
            <a:ext cx="2699882" cy="2372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30050" r="64881" b="57350"/>
          <a:stretch/>
        </p:blipFill>
        <p:spPr>
          <a:xfrm>
            <a:off x="215934" y="2224004"/>
            <a:ext cx="2699882" cy="2357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074487" y="4861609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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1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19672" y="447386"/>
            <a:ext cx="6264696" cy="1169551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rtl="1"/>
            <a:r>
              <a:rPr lang="ar-BH" sz="32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ثانيا- أكتب دعاء دخول المسجد والخروج منه أمام الصورة المناسبة:</a:t>
            </a:r>
            <a:endParaRPr lang="ar-BH" sz="32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rtl="1"/>
            <a:endParaRPr lang="en-US" sz="6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34" name="Straight Connector 33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9" t="42005" r="38782" b="38450"/>
          <a:stretch/>
        </p:blipFill>
        <p:spPr>
          <a:xfrm>
            <a:off x="1043608" y="1772817"/>
            <a:ext cx="2242724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7" t="62600" r="20064" b="18500"/>
          <a:stretch/>
        </p:blipFill>
        <p:spPr>
          <a:xfrm>
            <a:off x="6300192" y="1772817"/>
            <a:ext cx="2227772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17934" y="4632928"/>
            <a:ext cx="2592288" cy="923330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r-BH" b="1" dirty="0" smtClean="0"/>
              <a:t>«----------------------------</a:t>
            </a:r>
          </a:p>
          <a:p>
            <a:r>
              <a:rPr lang="ar-BH" b="1" dirty="0" smtClean="0"/>
              <a:t>-----------------------------</a:t>
            </a:r>
          </a:p>
          <a:p>
            <a:r>
              <a:rPr lang="ar-BH" b="1" dirty="0" smtClean="0"/>
              <a:t>-----------------------------»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5931659" y="4494428"/>
            <a:ext cx="2964838" cy="1200329"/>
          </a:xfrm>
          <a:prstGeom prst="rect">
            <a:avLst/>
          </a:prstGeom>
          <a:solidFill>
            <a:srgbClr val="FFFF99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ar-BH" sz="2400" b="1" dirty="0">
                <a:solidFill>
                  <a:srgbClr val="002060"/>
                </a:solidFill>
              </a:rPr>
              <a:t>«بِسْمِ الله، والسلامُ على رسول الله، اللهمَّ افْتَح لي أبواب رحمتك</a:t>
            </a:r>
            <a:r>
              <a:rPr lang="ar-BH" sz="2400" b="1" dirty="0" smtClean="0">
                <a:solidFill>
                  <a:srgbClr val="002060"/>
                </a:solidFill>
              </a:rPr>
              <a:t>»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4579" y="4632928"/>
            <a:ext cx="2592288" cy="923330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r-BH" b="1" dirty="0" smtClean="0"/>
              <a:t>«----------------------------</a:t>
            </a:r>
          </a:p>
          <a:p>
            <a:r>
              <a:rPr lang="ar-BH" b="1" dirty="0" smtClean="0"/>
              <a:t>-----------------------------</a:t>
            </a:r>
          </a:p>
          <a:p>
            <a:r>
              <a:rPr lang="ar-BH" b="1" dirty="0" smtClean="0"/>
              <a:t>-----------------------------»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683568" y="4509120"/>
            <a:ext cx="2964838" cy="1200329"/>
          </a:xfrm>
          <a:prstGeom prst="rect">
            <a:avLst/>
          </a:prstGeom>
          <a:solidFill>
            <a:srgbClr val="FFFF99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ar-BH" sz="2400" b="1" dirty="0">
                <a:solidFill>
                  <a:srgbClr val="002060"/>
                </a:solidFill>
              </a:rPr>
              <a:t>« بِسْمِ الله، والسَّلامُ على رسول الله، اللهم إنِّي أسألُكَ من فضلك»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3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1521" y="159604"/>
            <a:ext cx="2952328" cy="67710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rtl="1"/>
            <a:r>
              <a:rPr lang="ar-BH" sz="32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ثالثا- أقرأ وأجيب:</a:t>
            </a:r>
            <a:endParaRPr lang="ar-BH" sz="32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rtl="1"/>
            <a:endParaRPr lang="en-US" sz="6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3" y="1052736"/>
            <a:ext cx="830353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BH" sz="3200" b="1" dirty="0" smtClean="0">
                <a:latin typeface="Times New Roman" pitchFamily="18" charset="0"/>
                <a:cs typeface="Times New Roman" pitchFamily="18" charset="0"/>
              </a:rPr>
              <a:t> دَخَلَ عليٌ المَسْجِدَ قبل إقامة الصَّلاة ورأى صاحبه خالدًا، فدارَ بينهما حديثٌ بصوتٍ مرتفع أزعجَ الموجودين في المسجِد، فوجَّههُما إمامُ المَسْجِد بلُطفٍ بأن يستثمرا الوقتَ بما يُفيد.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6576" y="2916233"/>
            <a:ext cx="8128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solidFill>
                  <a:srgbClr val="C00000"/>
                </a:solidFill>
              </a:rPr>
              <a:t>- </a:t>
            </a:r>
            <a:r>
              <a:rPr lang="ar-SA" sz="3200" b="1" dirty="0" smtClean="0">
                <a:solidFill>
                  <a:srgbClr val="C00000"/>
                </a:solidFill>
              </a:rPr>
              <a:t>ما</a:t>
            </a:r>
            <a:r>
              <a:rPr lang="ar-BH" sz="3200" b="1" dirty="0" smtClean="0">
                <a:solidFill>
                  <a:srgbClr val="C00000"/>
                </a:solidFill>
              </a:rPr>
              <a:t> الخطأ الذي وقع فيه كُل من عليٍّ وخالد</a:t>
            </a:r>
            <a:r>
              <a:rPr lang="ar-SA" sz="3200" b="1" dirty="0" smtClean="0">
                <a:solidFill>
                  <a:srgbClr val="C00000"/>
                </a:solidFill>
              </a:rPr>
              <a:t>؟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175" y="3573016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dirty="0" smtClean="0"/>
              <a:t>-----------------------------------------------------------------------------------------------</a:t>
            </a:r>
          </a:p>
          <a:p>
            <a:endParaRPr lang="ar-BH" sz="2000" dirty="0"/>
          </a:p>
          <a:p>
            <a:r>
              <a:rPr lang="ar-BH" sz="2000" dirty="0" smtClean="0"/>
              <a:t>-----------------------------------------------------------------------------------------------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75370" y="4869160"/>
            <a:ext cx="8128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 smtClean="0">
                <a:solidFill>
                  <a:srgbClr val="C00000"/>
                </a:solidFill>
              </a:rPr>
              <a:t>- كَيفَ أستثمرُ </a:t>
            </a:r>
            <a:r>
              <a:rPr lang="ar-SA" sz="2800" b="1" dirty="0" smtClean="0">
                <a:solidFill>
                  <a:srgbClr val="C00000"/>
                </a:solidFill>
              </a:rPr>
              <a:t>وقتي</a:t>
            </a:r>
            <a:r>
              <a:rPr lang="ar-BH" sz="2800" b="1" dirty="0" smtClean="0">
                <a:solidFill>
                  <a:srgbClr val="C00000"/>
                </a:solidFill>
              </a:rPr>
              <a:t> في المَسْجِد؟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65665"/>
            <a:ext cx="8303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dirty="0" smtClean="0"/>
              <a:t>-----------------------------------------------------------------------------------------------</a:t>
            </a:r>
          </a:p>
          <a:p>
            <a:endParaRPr lang="ar-BH" sz="2000" dirty="0"/>
          </a:p>
          <a:p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39552" y="3637122"/>
            <a:ext cx="8303535" cy="95410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BH" sz="2800" b="1" dirty="0" smtClean="0">
                <a:solidFill>
                  <a:srgbClr val="002060"/>
                </a:solidFill>
              </a:rPr>
              <a:t>الخطأ الذي وقَعَ فيهِ كُلٌ من عليٍّ وخالد، هو: إزعاج الموجودين بارتفاعِ أصواتهم.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553" y="5517232"/>
            <a:ext cx="8353304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r-BH" sz="2800" b="1" dirty="0" smtClean="0">
                <a:solidFill>
                  <a:srgbClr val="002060"/>
                </a:solidFill>
              </a:rPr>
              <a:t>أستَثمرُ وقتي في المَسْجدِ بذكرِ الله، وقراءةِ القرآنِ إلى أن تُقام الصَّلاة.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491880" y="2780928"/>
            <a:ext cx="3168352" cy="1800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انتهى الدرس</a:t>
            </a:r>
            <a:endParaRPr kumimoji="0" lang="ar-BH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24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2"/>
          <p:cNvSpPr>
            <a:spLocks noEditPoints="1"/>
          </p:cNvSpPr>
          <p:nvPr/>
        </p:nvSpPr>
        <p:spPr bwMode="auto">
          <a:xfrm>
            <a:off x="928688" y="2482748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0" name="Freeform 13"/>
          <p:cNvSpPr>
            <a:spLocks noEditPoints="1"/>
          </p:cNvSpPr>
          <p:nvPr/>
        </p:nvSpPr>
        <p:spPr bwMode="auto">
          <a:xfrm>
            <a:off x="928688" y="2482748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2" name="Freeform 15"/>
          <p:cNvSpPr>
            <a:spLocks/>
          </p:cNvSpPr>
          <p:nvPr/>
        </p:nvSpPr>
        <p:spPr bwMode="auto">
          <a:xfrm>
            <a:off x="3149205" y="2614907"/>
            <a:ext cx="22623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5" name="Freeform 18"/>
          <p:cNvSpPr>
            <a:spLocks noEditPoints="1"/>
          </p:cNvSpPr>
          <p:nvPr/>
        </p:nvSpPr>
        <p:spPr bwMode="auto">
          <a:xfrm>
            <a:off x="504825" y="2772070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8" name="Freeform 21"/>
          <p:cNvSpPr>
            <a:spLocks noEditPoints="1"/>
          </p:cNvSpPr>
          <p:nvPr/>
        </p:nvSpPr>
        <p:spPr bwMode="auto">
          <a:xfrm>
            <a:off x="1003698" y="528309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9" name="Freeform 22"/>
          <p:cNvSpPr>
            <a:spLocks noEditPoints="1"/>
          </p:cNvSpPr>
          <p:nvPr/>
        </p:nvSpPr>
        <p:spPr bwMode="auto">
          <a:xfrm>
            <a:off x="1003698" y="528309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32" name="Freeform 25"/>
          <p:cNvSpPr>
            <a:spLocks/>
          </p:cNvSpPr>
          <p:nvPr/>
        </p:nvSpPr>
        <p:spPr bwMode="auto">
          <a:xfrm>
            <a:off x="3070625" y="5281907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33" name="Freeform 26"/>
          <p:cNvSpPr>
            <a:spLocks/>
          </p:cNvSpPr>
          <p:nvPr/>
        </p:nvSpPr>
        <p:spPr bwMode="auto">
          <a:xfrm>
            <a:off x="3070625" y="5281907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26" name="Oval 108"/>
          <p:cNvSpPr>
            <a:spLocks noChangeArrowheads="1"/>
          </p:cNvSpPr>
          <p:nvPr/>
        </p:nvSpPr>
        <p:spPr bwMode="auto">
          <a:xfrm>
            <a:off x="1994299" y="393530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34" name="Freeform 116"/>
          <p:cNvSpPr>
            <a:spLocks/>
          </p:cNvSpPr>
          <p:nvPr/>
        </p:nvSpPr>
        <p:spPr bwMode="auto">
          <a:xfrm>
            <a:off x="3580212" y="285303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xmlns="" id="{BF3D0A1A-EA1E-405D-9484-5BA375AE932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1" r="15269" b="20263"/>
          <a:stretch/>
        </p:blipFill>
        <p:spPr>
          <a:xfrm rot="16200000">
            <a:off x="2012601" y="1409914"/>
            <a:ext cx="5796167" cy="5248449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573016"/>
            <a:ext cx="1781634" cy="1684172"/>
          </a:xfrm>
          <a:prstGeom prst="rect">
            <a:avLst/>
          </a:prstGeom>
        </p:spPr>
      </p:pic>
      <p:sp>
        <p:nvSpPr>
          <p:cNvPr id="146" name="Right Arrow 145"/>
          <p:cNvSpPr/>
          <p:nvPr/>
        </p:nvSpPr>
        <p:spPr bwMode="auto">
          <a:xfrm rot="10800000">
            <a:off x="7020272" y="2276872"/>
            <a:ext cx="590936" cy="412589"/>
          </a:xfrm>
          <a:prstGeom prst="rightArrow">
            <a:avLst/>
          </a:prstGeom>
          <a:solidFill>
            <a:srgbClr val="B9ED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427949" y="452797"/>
            <a:ext cx="7070379" cy="523220"/>
          </a:xfrm>
          <a:prstGeom prst="rect">
            <a:avLst/>
          </a:prstGeom>
          <a:solidFill>
            <a:srgbClr val="CCECFF"/>
          </a:solidFill>
          <a:ln>
            <a:solidFill>
              <a:srgbClr val="E1F4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كيف تساعد عامر</a:t>
            </a:r>
            <a:r>
              <a:rPr lang="ar-BH" sz="28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َا</a:t>
            </a:r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للوصول إلى المسجد عبر المتاهة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2" b="11357"/>
          <a:stretch/>
        </p:blipFill>
        <p:spPr>
          <a:xfrm>
            <a:off x="7596336" y="692"/>
            <a:ext cx="1296144" cy="11240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844" b="54201" l="17703" r="33087">
                        <a14:foregroundMark x1="27608" y1="40892" x2="27608" y2="40892"/>
                        <a14:foregroundMark x1="28030" y1="44089" x2="28030" y2="44089"/>
                        <a14:foregroundMark x1="28030" y1="47658" x2="28030" y2="47658"/>
                        <a14:foregroundMark x1="28030" y1="50335" x2="28030" y2="50335"/>
                        <a14:foregroundMark x1="28030" y1="51227" x2="28030" y2="51227"/>
                        <a14:foregroundMark x1="26870" y1="42900" x2="26870" y2="42900"/>
                        <a14:foregroundMark x1="26449" y1="43941" x2="26449" y2="43941"/>
                        <a14:foregroundMark x1="25290" y1="46097" x2="25290" y2="46097"/>
                        <a14:foregroundMark x1="27608" y1="45428" x2="27608" y2="45428"/>
                        <a14:foregroundMark x1="27187" y1="42082" x2="27187" y2="42082"/>
                        <a14:foregroundMark x1="28556" y1="45948" x2="28556" y2="45948"/>
                        <a14:foregroundMark x1="29610" y1="45576" x2="29610" y2="45576"/>
                        <a14:foregroundMark x1="27292" y1="51078" x2="27292" y2="51078"/>
                        <a14:foregroundMark x1="26238" y1="53160" x2="26238" y2="53160"/>
                        <a14:foregroundMark x1="25079" y1="53680" x2="25079" y2="53680"/>
                        <a14:foregroundMark x1="30453" y1="51450" x2="30453" y2="51450"/>
                        <a14:foregroundMark x1="30664" y1="50632" x2="30664" y2="50632"/>
                        <a14:foregroundMark x1="24658" y1="53160" x2="24658" y2="53160"/>
                        <a14:foregroundMark x1="29715" y1="51970" x2="29715" y2="51970"/>
                        <a14:foregroundMark x1="27819" y1="39257" x2="27819" y2="39257"/>
                        <a14:foregroundMark x1="27608" y1="38662" x2="27608" y2="38662"/>
                        <a14:foregroundMark x1="24974" y1="47509" x2="24974" y2="47509"/>
                        <a14:foregroundMark x1="31191" y1="47658" x2="31191" y2="47658"/>
                        <a14:foregroundMark x1="31296" y1="43643" x2="31296" y2="43643"/>
                        <a14:foregroundMark x1="26870" y1="49294" x2="26870" y2="49294"/>
                        <a14:foregroundMark x1="30453" y1="41859" x2="30453" y2="41859"/>
                        <a14:foregroundMark x1="26765" y1="39926" x2="26765" y2="39926"/>
                        <a14:backgroundMark x1="23393" y1="42379" x2="23393" y2="42379"/>
                        <a14:backgroundMark x1="23077" y1="46171" x2="23077" y2="46171"/>
                        <a14:backgroundMark x1="33087" y1="41784" x2="33087" y2="41784"/>
                        <a14:backgroundMark x1="33825" y1="49145" x2="33825" y2="49145"/>
                        <a14:backgroundMark x1="32877" y1="43569" x2="32877" y2="43569"/>
                        <a14:backgroundMark x1="34036" y1="45651" x2="34036" y2="45651"/>
                        <a14:backgroundMark x1="31928" y1="49442" x2="31928" y2="49442"/>
                        <a14:backgroundMark x1="32244" y1="52342" x2="32244" y2="52342"/>
                        <a14:backgroundMark x1="24868" y1="48848" x2="24868" y2="48848"/>
                        <a14:backgroundMark x1="35827" y1="38364" x2="35827" y2="38364"/>
                        <a14:backgroundMark x1="32877" y1="39033" x2="32877" y2="39033"/>
                        <a14:backgroundMark x1="30664" y1="40000" x2="30664" y2="40000"/>
                        <a14:backgroundMark x1="30032" y1="40669" x2="30032" y2="40669"/>
                        <a14:backgroundMark x1="32982" y1="47212" x2="32982" y2="47212"/>
                        <a14:backgroundMark x1="30558" y1="48773" x2="30558" y2="48773"/>
                        <a14:backgroundMark x1="32034" y1="50706" x2="32034" y2="50706"/>
                        <a14:backgroundMark x1="32350" y1="45279" x2="32350" y2="45279"/>
                        <a14:backgroundMark x1="30137" y1="39257" x2="30137" y2="39257"/>
                        <a14:backgroundMark x1="26344" y1="41487" x2="26344" y2="41487"/>
                        <a14:backgroundMark x1="32666" y1="39628" x2="32666" y2="39628"/>
                        <a14:backgroundMark x1="32561" y1="40372" x2="32561" y2="40372"/>
                        <a14:backgroundMark x1="32034" y1="41041" x2="32034" y2="41041"/>
                        <a14:backgroundMark x1="29715" y1="53160" x2="29715" y2="53160"/>
                        <a14:backgroundMark x1="31612" y1="39182" x2="31612" y2="39182"/>
                        <a14:backgroundMark x1="28872" y1="38067" x2="28872" y2="38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81" t="36749" r="55026" b="45542"/>
          <a:stretch/>
        </p:blipFill>
        <p:spPr>
          <a:xfrm>
            <a:off x="6732240" y="1244486"/>
            <a:ext cx="2787622" cy="2130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844" b="54201" l="17703" r="33087">
                        <a14:foregroundMark x1="27608" y1="40892" x2="27608" y2="40892"/>
                        <a14:foregroundMark x1="28030" y1="44089" x2="28030" y2="44089"/>
                        <a14:foregroundMark x1="28030" y1="47658" x2="28030" y2="47658"/>
                        <a14:foregroundMark x1="28030" y1="50335" x2="28030" y2="50335"/>
                        <a14:foregroundMark x1="28030" y1="51227" x2="28030" y2="51227"/>
                        <a14:foregroundMark x1="26870" y1="42900" x2="26870" y2="42900"/>
                        <a14:foregroundMark x1="26449" y1="43941" x2="26449" y2="43941"/>
                        <a14:foregroundMark x1="25290" y1="46097" x2="25290" y2="46097"/>
                        <a14:foregroundMark x1="27608" y1="45428" x2="27608" y2="45428"/>
                        <a14:foregroundMark x1="27187" y1="42082" x2="27187" y2="42082"/>
                        <a14:foregroundMark x1="28556" y1="45948" x2="28556" y2="45948"/>
                        <a14:foregroundMark x1="29610" y1="45576" x2="29610" y2="45576"/>
                        <a14:foregroundMark x1="27292" y1="51078" x2="27292" y2="51078"/>
                        <a14:foregroundMark x1="26238" y1="53160" x2="26238" y2="53160"/>
                        <a14:foregroundMark x1="25079" y1="53680" x2="25079" y2="53680"/>
                        <a14:foregroundMark x1="30453" y1="51450" x2="30453" y2="51450"/>
                        <a14:foregroundMark x1="30664" y1="50632" x2="30664" y2="50632"/>
                        <a14:foregroundMark x1="24658" y1="53160" x2="24658" y2="53160"/>
                        <a14:foregroundMark x1="29715" y1="51970" x2="29715" y2="51970"/>
                        <a14:foregroundMark x1="27819" y1="39257" x2="27819" y2="39257"/>
                        <a14:foregroundMark x1="27608" y1="38662" x2="27608" y2="38662"/>
                        <a14:foregroundMark x1="24974" y1="47509" x2="24974" y2="47509"/>
                        <a14:foregroundMark x1="31191" y1="47658" x2="31191" y2="47658"/>
                        <a14:foregroundMark x1="31296" y1="43643" x2="31296" y2="43643"/>
                        <a14:foregroundMark x1="26870" y1="49294" x2="26870" y2="49294"/>
                        <a14:foregroundMark x1="30453" y1="41859" x2="30453" y2="41859"/>
                        <a14:foregroundMark x1="26765" y1="39926" x2="26765" y2="39926"/>
                        <a14:backgroundMark x1="23393" y1="42379" x2="23393" y2="42379"/>
                        <a14:backgroundMark x1="23077" y1="46171" x2="23077" y2="46171"/>
                        <a14:backgroundMark x1="33087" y1="41784" x2="33087" y2="41784"/>
                        <a14:backgroundMark x1="33825" y1="49145" x2="33825" y2="49145"/>
                        <a14:backgroundMark x1="32877" y1="43569" x2="32877" y2="43569"/>
                        <a14:backgroundMark x1="34036" y1="45651" x2="34036" y2="45651"/>
                        <a14:backgroundMark x1="31928" y1="49442" x2="31928" y2="49442"/>
                        <a14:backgroundMark x1="32244" y1="52342" x2="32244" y2="52342"/>
                        <a14:backgroundMark x1="24868" y1="48848" x2="24868" y2="48848"/>
                        <a14:backgroundMark x1="35827" y1="38364" x2="35827" y2="38364"/>
                        <a14:backgroundMark x1="32877" y1="39033" x2="32877" y2="39033"/>
                        <a14:backgroundMark x1="30664" y1="40000" x2="30664" y2="40000"/>
                        <a14:backgroundMark x1="30032" y1="40669" x2="30032" y2="40669"/>
                        <a14:backgroundMark x1="32982" y1="47212" x2="32982" y2="47212"/>
                        <a14:backgroundMark x1="30558" y1="48773" x2="30558" y2="48773"/>
                        <a14:backgroundMark x1="32034" y1="50706" x2="32034" y2="50706"/>
                        <a14:backgroundMark x1="32350" y1="45279" x2="32350" y2="45279"/>
                        <a14:backgroundMark x1="30137" y1="39257" x2="30137" y2="39257"/>
                        <a14:backgroundMark x1="26344" y1="41487" x2="26344" y2="41487"/>
                        <a14:backgroundMark x1="32666" y1="39628" x2="32666" y2="39628"/>
                        <a14:backgroundMark x1="32561" y1="40372" x2="32561" y2="40372"/>
                        <a14:backgroundMark x1="32034" y1="41041" x2="32034" y2="41041"/>
                        <a14:backgroundMark x1="29715" y1="53160" x2="29715" y2="53160"/>
                        <a14:backgroundMark x1="31612" y1="39182" x2="31612" y2="39182"/>
                        <a14:backgroundMark x1="28872" y1="38067" x2="28872" y2="38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81" t="36749" r="55026" b="45542"/>
          <a:stretch/>
        </p:blipFill>
        <p:spPr>
          <a:xfrm>
            <a:off x="7534910" y="2211017"/>
            <a:ext cx="902825" cy="689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048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52 -0.00139 C -0.05503 0.00046 -0.05902 0.00254 -0.06319 0.00532 C -0.07378 0.0037 -0.08281 0.00162 -0.09357 0.00023 C -0.09427 -0.01341 -0.09392 -0.02729 -0.09739 -0.04024 C -0.09809 -0.06036 -0.09913 -0.07932 -0.10104 -0.09921 C -0.10138 -0.10314 -0.09982 -0.10893 -0.10243 -0.11101 C -0.10677 -0.11448 -0.1125 -0.11216 -0.11753 -0.11263 C -0.12899 -0.11055 -0.14027 -0.10754 -0.15173 -0.10592 C -0.15191 -0.10592 -0.15937 -0.10268 -0.15937 -0.10245 C -0.16093 -0.08834 -0.15729 -0.03122 -0.16701 -0.01827 C -0.17882 -0.01873 -0.19062 -0.01827 -0.20243 -0.01989 C -0.20277 -0.01989 -0.21336 -0.02613 -0.2151 -0.0266 C -0.21979 -0.03122 -0.22552 -0.0333 -0.23142 -0.0333 L -0.38211 -0.0266 L -0.37586 0.34598 L -0.57708 0.34598 L -0.57708 0.43525 L -0.62135 0.43525 " pathEditMode="relative" ptsTypes="ffffffffffffAAAAAA">
                                      <p:cBhvr>
                                        <p:cTn id="3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717540" y="432931"/>
            <a:ext cx="3960440" cy="1555909"/>
          </a:xfrm>
          <a:prstGeom prst="downArrowCallout">
            <a:avLst/>
          </a:prstGeom>
          <a:solidFill>
            <a:srgbClr val="CCECF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SA" sz="60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</a:t>
            </a:r>
            <a:r>
              <a:rPr lang="ar-BH" sz="60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تعلم </a:t>
            </a:r>
            <a:r>
              <a:rPr lang="ar-BH" sz="6000" b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اليوم 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Frame 2"/>
          <p:cNvSpPr/>
          <p:nvPr/>
        </p:nvSpPr>
        <p:spPr>
          <a:xfrm>
            <a:off x="395536" y="2492896"/>
            <a:ext cx="8226660" cy="1595021"/>
          </a:xfrm>
          <a:prstGeom prst="fram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txBody>
          <a:bodyPr wrap="square">
            <a:spAutoFit/>
          </a:bodyPr>
          <a:lstStyle/>
          <a:p>
            <a:pPr rtl="1">
              <a:lnSpc>
                <a:spcPct val="200000"/>
              </a:lnSpc>
            </a:pPr>
            <a:r>
              <a:rPr lang="ar-BH" sz="3600" b="1" dirty="0" smtClean="0"/>
              <a:t>الآداب التي يجب مراعاتها عند ارتياد المساجد</a:t>
            </a:r>
            <a:r>
              <a:rPr lang="ar-SA" sz="3600" b="1" dirty="0" smtClean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6" name="Straight Connector 5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48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0713" y="291329"/>
            <a:ext cx="427035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BH" sz="4000" b="1" dirty="0" smtClean="0">
                <a:latin typeface="Times New Roman" pitchFamily="18" charset="0"/>
                <a:cs typeface="Times New Roman" pitchFamily="18" charset="0"/>
              </a:rPr>
              <a:t>من آداب المسجد ما يلي: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3339" y="1628800"/>
            <a:ext cx="5885104" cy="646331"/>
          </a:xfrm>
          <a:prstGeom prst="rect">
            <a:avLst/>
          </a:prstGeom>
          <a:solidFill>
            <a:srgbClr val="BCEEBC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ar-BH" sz="3600" b="1" dirty="0" smtClean="0">
                <a:latin typeface="Times New Roman" pitchFamily="18" charset="0"/>
                <a:cs typeface="Times New Roman" pitchFamily="18" charset="0"/>
              </a:rPr>
              <a:t>1- أتَوَضَّأُ قبل ذَهابي إلى المَسجِد.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87" y="2662366"/>
            <a:ext cx="5140809" cy="3430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566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0035" y="1268760"/>
            <a:ext cx="5832648" cy="646331"/>
          </a:xfrm>
          <a:prstGeom prst="rect">
            <a:avLst/>
          </a:prstGeom>
          <a:solidFill>
            <a:srgbClr val="BCEEBC"/>
          </a:solidFill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ar-BH" dirty="0"/>
              <a:t>2- أمشي إلى المَسجِد بهُدُوء.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t="36749" r="55026" b="45542"/>
          <a:stretch/>
        </p:blipFill>
        <p:spPr>
          <a:xfrm>
            <a:off x="2287915" y="2348880"/>
            <a:ext cx="4936887" cy="3772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411760" y="291434"/>
            <a:ext cx="427035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BH" sz="4000" b="1" dirty="0" smtClean="0">
                <a:latin typeface="Times New Roman" pitchFamily="18" charset="0"/>
                <a:cs typeface="Times New Roman" pitchFamily="18" charset="0"/>
              </a:rPr>
              <a:t>من آداب المسجد ما يلي: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5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049257"/>
            <a:ext cx="6768752" cy="1754326"/>
          </a:xfrm>
          <a:prstGeom prst="rect">
            <a:avLst/>
          </a:prstGeom>
          <a:solidFill>
            <a:srgbClr val="BCEEBC"/>
          </a:solidFill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ar-BH" dirty="0"/>
              <a:t>3- أدخُل المسجدَ </a:t>
            </a:r>
            <a:r>
              <a:rPr lang="ar-BH" dirty="0" smtClean="0"/>
              <a:t>مُقدّمًا </a:t>
            </a:r>
            <a:r>
              <a:rPr lang="ar-BH" dirty="0"/>
              <a:t>رجلي اليُمنى، قائلا: </a:t>
            </a:r>
          </a:p>
          <a:p>
            <a:r>
              <a:rPr lang="ar-BH" dirty="0"/>
              <a:t>«بِسْمِ الله، والسلامُ على رسولِ الله، اللهمَّ افْتَح لي أبوابَ رحمتِك».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8" t="62600" r="18750" b="18500"/>
          <a:stretch/>
        </p:blipFill>
        <p:spPr>
          <a:xfrm>
            <a:off x="2569942" y="2924944"/>
            <a:ext cx="4248472" cy="3281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49131" y="109021"/>
            <a:ext cx="427035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BH" sz="4000" b="1" dirty="0" smtClean="0">
                <a:latin typeface="Times New Roman" pitchFamily="18" charset="0"/>
                <a:cs typeface="Times New Roman" pitchFamily="18" charset="0"/>
              </a:rPr>
              <a:t>من آداب المسجد ما يلي: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53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9991" y="1449650"/>
            <a:ext cx="5688632" cy="646331"/>
          </a:xfrm>
          <a:prstGeom prst="rect">
            <a:avLst/>
          </a:prstGeom>
          <a:solidFill>
            <a:srgbClr val="BCEEBC"/>
          </a:solidFill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ar-BH" dirty="0"/>
              <a:t>4- أُصلي ركعتين تحيةَ المَسْجِد.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r="20075"/>
          <a:stretch/>
        </p:blipFill>
        <p:spPr>
          <a:xfrm>
            <a:off x="2638191" y="2276872"/>
            <a:ext cx="3881294" cy="3862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249130" y="488866"/>
            <a:ext cx="427035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BH" sz="4000" b="1" dirty="0" smtClean="0">
                <a:latin typeface="Times New Roman" pitchFamily="18" charset="0"/>
                <a:cs typeface="Times New Roman" pitchFamily="18" charset="0"/>
              </a:rPr>
              <a:t>من آداب المسجد ما يلي: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9892" y="1196752"/>
            <a:ext cx="7488832" cy="1200329"/>
          </a:xfrm>
          <a:prstGeom prst="rect">
            <a:avLst/>
          </a:prstGeom>
          <a:solidFill>
            <a:srgbClr val="BCEEBC"/>
          </a:solidFill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ar-BH" dirty="0"/>
              <a:t>5- أَجْلِسُ بِهُدُوءٍ وَوَقار، وأَذْكُرُ اللهَ، وأَقْرَأُ القرآنَ إلى أن تُقامَ </a:t>
            </a:r>
            <a:r>
              <a:rPr lang="ar-BH" dirty="0" smtClean="0"/>
              <a:t>الصلاة.</a:t>
            </a:r>
            <a:endParaRPr lang="ar-BH" dirty="0"/>
          </a:p>
        </p:txBody>
      </p:sp>
      <p:grpSp>
        <p:nvGrpSpPr>
          <p:cNvPr id="4" name="Group 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2" t="13239" r="14308" b="68636"/>
          <a:stretch/>
        </p:blipFill>
        <p:spPr>
          <a:xfrm>
            <a:off x="2281421" y="2554103"/>
            <a:ext cx="4248472" cy="3611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249131" y="200834"/>
            <a:ext cx="427035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BH" sz="4000" b="1" dirty="0" smtClean="0">
                <a:latin typeface="Times New Roman" pitchFamily="18" charset="0"/>
                <a:cs typeface="Times New Roman" pitchFamily="18" charset="0"/>
              </a:rPr>
              <a:t>من آداب المسجد ما يلي: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9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8779" y="1412776"/>
            <a:ext cx="5328592" cy="646331"/>
          </a:xfrm>
          <a:prstGeom prst="rect">
            <a:avLst/>
          </a:prstGeom>
          <a:solidFill>
            <a:srgbClr val="BCEEBC"/>
          </a:solidFill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ar-BH" dirty="0"/>
              <a:t>6- أُحافظُ على نظافةِ المَسْجِد.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3665" r="51487" b="68486"/>
          <a:stretch/>
        </p:blipFill>
        <p:spPr>
          <a:xfrm>
            <a:off x="2267744" y="2322394"/>
            <a:ext cx="4680520" cy="3713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461885" y="332656"/>
            <a:ext cx="427035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BH" sz="4000" b="1" dirty="0" smtClean="0">
                <a:latin typeface="Times New Roman" pitchFamily="18" charset="0"/>
                <a:cs typeface="Times New Roman" pitchFamily="18" charset="0"/>
              </a:rPr>
              <a:t>من آداب المسجد ما يلي: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7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580TGp_general_light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2454</TotalTime>
  <Words>364</Words>
  <Application>Microsoft Office PowerPoint</Application>
  <PresentationFormat>On-screen Show (4:3)</PresentationFormat>
  <Paragraphs>54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Arabic Typesetting</vt:lpstr>
      <vt:lpstr>Arial</vt:lpstr>
      <vt:lpstr>Times New Roman</vt:lpstr>
      <vt:lpstr>Wingdings</vt:lpstr>
      <vt:lpstr>580TGp_general_light_ani</vt:lpstr>
      <vt:lpstr>آدابُ المَسْجِد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Mostafa</dc:creator>
  <cp:lastModifiedBy>user</cp:lastModifiedBy>
  <cp:revision>347</cp:revision>
  <dcterms:created xsi:type="dcterms:W3CDTF">2012-06-23T13:34:36Z</dcterms:created>
  <dcterms:modified xsi:type="dcterms:W3CDTF">2020-03-18T06:03:23Z</dcterms:modified>
</cp:coreProperties>
</file>