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3" r:id="rId7"/>
    <p:sldId id="264" r:id="rId8"/>
    <p:sldId id="267" r:id="rId9"/>
    <p:sldId id="268" r:id="rId10"/>
    <p:sldId id="261" r:id="rId11"/>
    <p:sldId id="262" r:id="rId12"/>
    <p:sldId id="265" r:id="rId13"/>
    <p:sldId id="269"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4/27/2020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4/27/2020</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696200" cy="2286000"/>
          </a:xfrm>
        </p:spPr>
        <p:txBody>
          <a:bodyPr>
            <a:normAutofit fontScale="90000"/>
          </a:bodyPr>
          <a:lstStyle/>
          <a:p>
            <a:r>
              <a:rPr lang="ar-EG" sz="4000" spc="-100" dirty="0">
                <a:solidFill>
                  <a:prstClr val="black"/>
                </a:solidFill>
                <a:latin typeface="Cambria"/>
                <a:cs typeface="Arial"/>
              </a:rPr>
              <a:t>المحاضرة </a:t>
            </a:r>
            <a:r>
              <a:rPr lang="ar-EG" sz="4000" spc="-100" dirty="0" smtClean="0">
                <a:solidFill>
                  <a:prstClr val="black"/>
                </a:solidFill>
                <a:latin typeface="Cambria"/>
                <a:cs typeface="Arial"/>
              </a:rPr>
              <a:t>السابعة   </a:t>
            </a:r>
            <a:r>
              <a:rPr lang="ar-EG" sz="4000" spc="-100" dirty="0">
                <a:solidFill>
                  <a:prstClr val="black"/>
                </a:solidFill>
                <a:latin typeface="Cambria"/>
                <a:cs typeface="Arial"/>
              </a:rPr>
              <a:t/>
            </a:r>
            <a:br>
              <a:rPr lang="ar-EG" sz="4000" spc="-100" dirty="0">
                <a:solidFill>
                  <a:prstClr val="black"/>
                </a:solidFill>
                <a:latin typeface="Cambria"/>
                <a:cs typeface="Arial"/>
              </a:rPr>
            </a:br>
            <a:r>
              <a:rPr lang="ar-EG" sz="4000" spc="-100" dirty="0">
                <a:solidFill>
                  <a:prstClr val="black"/>
                </a:solidFill>
                <a:latin typeface="Cambria"/>
                <a:cs typeface="Arial"/>
              </a:rPr>
              <a:t>المستوى الرابع( شعبة الإرشاد الزراعى)   </a:t>
            </a:r>
            <a:br>
              <a:rPr lang="ar-EG" sz="4000" spc="-100" dirty="0">
                <a:solidFill>
                  <a:prstClr val="black"/>
                </a:solidFill>
                <a:latin typeface="Cambria"/>
                <a:cs typeface="Arial"/>
              </a:rPr>
            </a:br>
            <a:r>
              <a:rPr lang="ar-EG" sz="4000" spc="-100" dirty="0">
                <a:solidFill>
                  <a:prstClr val="black"/>
                </a:solidFill>
                <a:latin typeface="Cambria"/>
                <a:cs typeface="Arial"/>
              </a:rPr>
              <a:t>مقرر( الإرشاد الريفى التلفزيونى )</a:t>
            </a:r>
            <a:br>
              <a:rPr lang="ar-EG" sz="4000" spc="-100" dirty="0">
                <a:solidFill>
                  <a:prstClr val="black"/>
                </a:solidFill>
                <a:latin typeface="Cambria"/>
                <a:cs typeface="Arial"/>
              </a:rPr>
            </a:br>
            <a:r>
              <a:rPr lang="ar-EG" sz="4000" spc="-100" dirty="0" smtClean="0">
                <a:solidFill>
                  <a:prstClr val="black"/>
                </a:solidFill>
                <a:latin typeface="Cambria"/>
                <a:cs typeface="Arial"/>
              </a:rPr>
              <a:t>نماذج الإرشاد الريفى التلفزيونى</a:t>
            </a:r>
            <a:endParaRPr lang="en-US" dirty="0"/>
          </a:p>
        </p:txBody>
      </p:sp>
      <p:sp>
        <p:nvSpPr>
          <p:cNvPr id="3" name="Subtitle 2"/>
          <p:cNvSpPr>
            <a:spLocks noGrp="1"/>
          </p:cNvSpPr>
          <p:nvPr>
            <p:ph type="subTitle" idx="1"/>
          </p:nvPr>
        </p:nvSpPr>
        <p:spPr>
          <a:xfrm>
            <a:off x="1295400" y="2895600"/>
            <a:ext cx="6477000" cy="2743200"/>
          </a:xfrm>
        </p:spPr>
        <p:txBody>
          <a:bodyPr>
            <a:normAutofit/>
          </a:bodyPr>
          <a:lstStyle/>
          <a:p>
            <a:pPr lvl="0" algn="l">
              <a:buClr>
                <a:srgbClr val="A9A57C"/>
              </a:buClr>
              <a:buSzPct val="100000"/>
            </a:pPr>
            <a:r>
              <a:rPr lang="ar-EG" sz="2800" dirty="0">
                <a:solidFill>
                  <a:prstClr val="black"/>
                </a:solidFill>
                <a:latin typeface="Candara"/>
              </a:rPr>
              <a:t>إعداد                         </a:t>
            </a:r>
          </a:p>
          <a:p>
            <a:pPr lvl="0" algn="l">
              <a:buClr>
                <a:srgbClr val="A9A57C"/>
              </a:buClr>
              <a:buSzPct val="100000"/>
            </a:pPr>
            <a:r>
              <a:rPr lang="ar-EG" sz="3300" dirty="0">
                <a:solidFill>
                  <a:srgbClr val="FF0000"/>
                </a:solidFill>
                <a:latin typeface="Candara"/>
              </a:rPr>
              <a:t>أ.د / منصور  أحمد  محمد حفنى           </a:t>
            </a:r>
          </a:p>
          <a:p>
            <a:pPr lvl="0" algn="l">
              <a:buClr>
                <a:srgbClr val="A9A57C"/>
              </a:buClr>
              <a:buSzPct val="100000"/>
            </a:pPr>
            <a:r>
              <a:rPr lang="ar-EG" sz="3300" dirty="0">
                <a:solidFill>
                  <a:srgbClr val="2F2B20"/>
                </a:solidFill>
                <a:latin typeface="Candara"/>
              </a:rPr>
              <a:t> أستاذ الارشاد الزراعى             </a:t>
            </a:r>
          </a:p>
          <a:p>
            <a:pPr lvl="0" algn="l">
              <a:buClr>
                <a:srgbClr val="A9A57C"/>
              </a:buClr>
              <a:buSzPct val="100000"/>
            </a:pPr>
            <a:r>
              <a:rPr lang="ar-EG" sz="3300" dirty="0">
                <a:solidFill>
                  <a:srgbClr val="2F2B20"/>
                </a:solidFill>
                <a:latin typeface="Candara"/>
              </a:rPr>
              <a:t>ورئيس قسم الارشاد الزراعى والمجتمع الريفى</a:t>
            </a:r>
            <a:endParaRPr lang="en-US" sz="3300" dirty="0">
              <a:solidFill>
                <a:srgbClr val="2F2B20"/>
              </a:solidFill>
              <a:latin typeface="Candara"/>
            </a:endParaRPr>
          </a:p>
          <a:p>
            <a:endParaRPr lang="en-US" dirty="0"/>
          </a:p>
        </p:txBody>
      </p:sp>
    </p:spTree>
    <p:extLst>
      <p:ext uri="{BB962C8B-B14F-4D97-AF65-F5344CB8AC3E}">
        <p14:creationId xmlns:p14="http://schemas.microsoft.com/office/powerpoint/2010/main" val="8389862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457200"/>
            <a:ext cx="6705600" cy="762000"/>
          </a:xfrm>
        </p:spPr>
        <p:txBody>
          <a:bodyPr>
            <a:normAutofit fontScale="90000"/>
          </a:bodyPr>
          <a:lstStyle/>
          <a:p>
            <a:r>
              <a:rPr lang="ar-EG" dirty="0" smtClean="0">
                <a:solidFill>
                  <a:srgbClr val="C00000"/>
                </a:solidFill>
              </a:rPr>
              <a:t>ثانياً: المسلسلات التلفزيونية الزراعية:</a:t>
            </a:r>
            <a:endParaRPr lang="en-US" dirty="0">
              <a:solidFill>
                <a:srgbClr val="C00000"/>
              </a:solidFill>
            </a:endParaRPr>
          </a:p>
        </p:txBody>
      </p:sp>
      <p:sp>
        <p:nvSpPr>
          <p:cNvPr id="3" name="Subtitle 2"/>
          <p:cNvSpPr>
            <a:spLocks noGrp="1"/>
          </p:cNvSpPr>
          <p:nvPr>
            <p:ph type="subTitle" idx="1"/>
          </p:nvPr>
        </p:nvSpPr>
        <p:spPr>
          <a:xfrm>
            <a:off x="533400" y="1600200"/>
            <a:ext cx="7924800" cy="5029200"/>
          </a:xfrm>
        </p:spPr>
        <p:txBody>
          <a:bodyPr>
            <a:noAutofit/>
          </a:bodyPr>
          <a:lstStyle/>
          <a:p>
            <a:pPr algn="r"/>
            <a:r>
              <a:rPr lang="ar-EG" sz="3200" dirty="0" smtClean="0">
                <a:solidFill>
                  <a:schemeClr val="tx1"/>
                </a:solidFill>
                <a:latin typeface="Arial"/>
              </a:rPr>
              <a:t>  </a:t>
            </a:r>
            <a:r>
              <a:rPr lang="ar-EG" sz="3200" dirty="0" smtClean="0">
                <a:solidFill>
                  <a:srgbClr val="C00000"/>
                </a:solidFill>
                <a:latin typeface="Arial"/>
              </a:rPr>
              <a:t>المسلسلات التلفزيونية</a:t>
            </a:r>
            <a:r>
              <a:rPr lang="ar-EG" sz="3200" dirty="0" smtClean="0">
                <a:solidFill>
                  <a:schemeClr val="tx1"/>
                </a:solidFill>
                <a:latin typeface="Arial"/>
              </a:rPr>
              <a:t>: عبارة عن  </a:t>
            </a:r>
            <a:r>
              <a:rPr lang="ar-EG" sz="3200" dirty="0">
                <a:solidFill>
                  <a:schemeClr val="tx1"/>
                </a:solidFill>
                <a:latin typeface="Arial"/>
              </a:rPr>
              <a:t>سلسلة حلقات </a:t>
            </a:r>
            <a:r>
              <a:rPr lang="ar-EG" sz="3200" dirty="0" smtClean="0">
                <a:solidFill>
                  <a:schemeClr val="tx1"/>
                </a:solidFill>
                <a:latin typeface="Arial"/>
              </a:rPr>
              <a:t>درامية </a:t>
            </a:r>
            <a:r>
              <a:rPr lang="ar-EG" sz="3200" dirty="0">
                <a:solidFill>
                  <a:schemeClr val="tx1"/>
                </a:solidFill>
                <a:latin typeface="Arial"/>
              </a:rPr>
              <a:t> متتابعة تذاع على </a:t>
            </a:r>
            <a:r>
              <a:rPr lang="ar-EG" sz="3200" dirty="0" smtClean="0">
                <a:solidFill>
                  <a:schemeClr val="tx1"/>
                </a:solidFill>
                <a:latin typeface="Arial"/>
              </a:rPr>
              <a:t>التلفزيون</a:t>
            </a:r>
            <a:r>
              <a:rPr lang="ar-EG" sz="3200" dirty="0">
                <a:solidFill>
                  <a:schemeClr val="tx1"/>
                </a:solidFill>
                <a:latin typeface="Arial"/>
              </a:rPr>
              <a:t> وفي معظم الأحيان مقسمة </a:t>
            </a:r>
            <a:r>
              <a:rPr lang="ar-EG" sz="3200" b="1" dirty="0">
                <a:solidFill>
                  <a:schemeClr val="tx1"/>
                </a:solidFill>
                <a:latin typeface="Arial"/>
              </a:rPr>
              <a:t>لحلقات</a:t>
            </a:r>
            <a:r>
              <a:rPr lang="ar-EG" sz="3200" dirty="0">
                <a:solidFill>
                  <a:schemeClr val="tx1"/>
                </a:solidFill>
                <a:latin typeface="Arial"/>
              </a:rPr>
              <a:t> وكل حلقة هي جزء من </a:t>
            </a:r>
            <a:r>
              <a:rPr lang="ar-EG" sz="3200" dirty="0" smtClean="0">
                <a:solidFill>
                  <a:schemeClr val="tx1"/>
                </a:solidFill>
                <a:latin typeface="Arial"/>
              </a:rPr>
              <a:t>المسلسل </a:t>
            </a:r>
            <a:r>
              <a:rPr lang="ar-EG" sz="3200" baseline="30000" dirty="0" smtClean="0">
                <a:solidFill>
                  <a:schemeClr val="tx1"/>
                </a:solidFill>
                <a:latin typeface="Arial"/>
              </a:rPr>
              <a:t> </a:t>
            </a:r>
            <a:r>
              <a:rPr lang="ar-EG" sz="3200" dirty="0" smtClean="0">
                <a:solidFill>
                  <a:schemeClr val="tx1"/>
                </a:solidFill>
                <a:latin typeface="Arial"/>
              </a:rPr>
              <a:t>حلقة </a:t>
            </a:r>
            <a:r>
              <a:rPr lang="ar-EG" sz="3200" dirty="0">
                <a:solidFill>
                  <a:schemeClr val="tx1"/>
                </a:solidFill>
                <a:latin typeface="Arial"/>
              </a:rPr>
              <a:t>من المسلسل تقدم لنا أحداث معينة ثم تنقطع في نقطة معينة، </a:t>
            </a:r>
            <a:r>
              <a:rPr lang="ar-EG" sz="3200" dirty="0" smtClean="0">
                <a:solidFill>
                  <a:schemeClr val="tx1"/>
                </a:solidFill>
                <a:latin typeface="Arial"/>
              </a:rPr>
              <a:t>وتكتمل </a:t>
            </a:r>
            <a:r>
              <a:rPr lang="ar-EG" sz="3200" dirty="0">
                <a:solidFill>
                  <a:schemeClr val="tx1"/>
                </a:solidFill>
                <a:latin typeface="Arial"/>
              </a:rPr>
              <a:t>الأحداث في الحلقة التي </a:t>
            </a:r>
            <a:r>
              <a:rPr lang="ar-EG" sz="3200" dirty="0" smtClean="0">
                <a:solidFill>
                  <a:schemeClr val="tx1"/>
                </a:solidFill>
                <a:latin typeface="Arial"/>
              </a:rPr>
              <a:t>تليها.</a:t>
            </a:r>
          </a:p>
          <a:p>
            <a:pPr algn="r"/>
            <a:r>
              <a:rPr lang="ar-EG" sz="3200" dirty="0" smtClean="0">
                <a:solidFill>
                  <a:schemeClr val="tx1"/>
                </a:solidFill>
                <a:latin typeface="Arial"/>
              </a:rPr>
              <a:t> ملاحظة: سمي </a:t>
            </a:r>
            <a:r>
              <a:rPr lang="ar-EG" sz="3200" dirty="0">
                <a:solidFill>
                  <a:schemeClr val="tx1"/>
                </a:solidFill>
                <a:latin typeface="Arial"/>
              </a:rPr>
              <a:t>بالمسلسل لتسلسل </a:t>
            </a:r>
            <a:r>
              <a:rPr lang="ar-EG" sz="3200" dirty="0" smtClean="0">
                <a:solidFill>
                  <a:schemeClr val="tx1"/>
                </a:solidFill>
                <a:latin typeface="Arial"/>
              </a:rPr>
              <a:t>القصة</a:t>
            </a:r>
            <a:r>
              <a:rPr lang="ar-EG" sz="3200" dirty="0">
                <a:solidFill>
                  <a:schemeClr val="tx1"/>
                </a:solidFill>
                <a:latin typeface="Arial"/>
              </a:rPr>
              <a:t> والحلقات وتتابعها منذ البداية حتى النهاية. وقد يكون المسلسل مؤلف من حلقتين فيسمى </a:t>
            </a:r>
            <a:r>
              <a:rPr lang="ar-EG" sz="3200" b="1" dirty="0">
                <a:solidFill>
                  <a:schemeClr val="tx1"/>
                </a:solidFill>
                <a:latin typeface="Arial"/>
              </a:rPr>
              <a:t>ثنائية</a:t>
            </a:r>
            <a:r>
              <a:rPr lang="ar-EG" sz="3200" dirty="0">
                <a:solidFill>
                  <a:schemeClr val="tx1"/>
                </a:solidFill>
                <a:latin typeface="Arial"/>
              </a:rPr>
              <a:t> أو ثلاث حلقات فيسمى </a:t>
            </a:r>
            <a:r>
              <a:rPr lang="ar-EG" sz="3200" b="1" dirty="0">
                <a:solidFill>
                  <a:schemeClr val="tx1"/>
                </a:solidFill>
                <a:latin typeface="Arial"/>
              </a:rPr>
              <a:t>ثلاثية</a:t>
            </a:r>
            <a:r>
              <a:rPr lang="ar-EG" sz="3200" dirty="0">
                <a:solidFill>
                  <a:schemeClr val="tx1"/>
                </a:solidFill>
                <a:latin typeface="Arial"/>
              </a:rPr>
              <a:t> أو رباعية أو خماسية أو سداسية أو سباعية.</a:t>
            </a:r>
          </a:p>
          <a:p>
            <a:pPr algn="r"/>
            <a:r>
              <a:rPr lang="ar-EG" sz="3200" dirty="0">
                <a:solidFill>
                  <a:schemeClr val="tx1"/>
                </a:solidFill>
              </a:rPr>
              <a:t/>
            </a:r>
            <a:br>
              <a:rPr lang="ar-EG" sz="3200" dirty="0">
                <a:solidFill>
                  <a:schemeClr val="tx1"/>
                </a:solidFill>
              </a:rPr>
            </a:br>
            <a:endParaRPr lang="en-US" sz="3200" dirty="0">
              <a:solidFill>
                <a:schemeClr val="tx1"/>
              </a:solidFill>
            </a:endParaRPr>
          </a:p>
        </p:txBody>
      </p:sp>
    </p:spTree>
    <p:extLst>
      <p:ext uri="{BB962C8B-B14F-4D97-AF65-F5344CB8AC3E}">
        <p14:creationId xmlns:p14="http://schemas.microsoft.com/office/powerpoint/2010/main" val="19464972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457200"/>
            <a:ext cx="6400800" cy="1143000"/>
          </a:xfrm>
        </p:spPr>
        <p:txBody>
          <a:bodyPr>
            <a:normAutofit fontScale="90000"/>
          </a:bodyPr>
          <a:lstStyle/>
          <a:p>
            <a:r>
              <a:rPr lang="ar-EG" dirty="0" smtClean="0">
                <a:solidFill>
                  <a:srgbClr val="C00000"/>
                </a:solidFill>
              </a:rPr>
              <a:t>أهمية المسلسلات الزراعية          </a:t>
            </a:r>
            <a:endParaRPr lang="en-US" dirty="0">
              <a:solidFill>
                <a:srgbClr val="C00000"/>
              </a:solidFill>
            </a:endParaRPr>
          </a:p>
        </p:txBody>
      </p:sp>
      <p:sp>
        <p:nvSpPr>
          <p:cNvPr id="3" name="Subtitle 2"/>
          <p:cNvSpPr>
            <a:spLocks noGrp="1"/>
          </p:cNvSpPr>
          <p:nvPr>
            <p:ph type="subTitle" idx="1"/>
          </p:nvPr>
        </p:nvSpPr>
        <p:spPr>
          <a:xfrm>
            <a:off x="1295400" y="2057400"/>
            <a:ext cx="7086600" cy="4572000"/>
          </a:xfrm>
        </p:spPr>
        <p:txBody>
          <a:bodyPr>
            <a:normAutofit/>
          </a:bodyPr>
          <a:lstStyle/>
          <a:p>
            <a:pPr algn="r"/>
            <a:r>
              <a:rPr lang="ar-EG" sz="2800" dirty="0" smtClean="0">
                <a:solidFill>
                  <a:schemeClr val="tx1"/>
                </a:solidFill>
              </a:rPr>
              <a:t>تمثل المسلسلات التلفزيونية جسر الإتصال بين جهاز الإرشاد الزراعى والمسترشدبن فى نقل المعلومات والتوصيات الزراعية للمسترشدين فى شكل درامى من حلقات متتالية بها عنصر التشويق وعدد من العناصر الفنية التى تثير إنتباه المسترشدين وتؤدى بدورها إلى تبنيه لتل الأفكار ولسهولة الوسيلة بالنسبة لهم وقلة تكلفتها ، ومن أهم المسلسلات التفزيونية الزراعية التى تم بثها مسلسل سر الأرض  والذى يعد من أهم المسلسلات للمسترشدين نظراً لما  فيه من  معلومات زراعية جيدة فى كافة النواحى الإنتاجية سواء الإنتاج الزراعى أو الإنتاج الحيوانى والداجنى.</a:t>
            </a:r>
            <a:endParaRPr lang="en-US" sz="2800" dirty="0">
              <a:solidFill>
                <a:schemeClr val="tx1"/>
              </a:solidFill>
            </a:endParaRPr>
          </a:p>
        </p:txBody>
      </p:sp>
    </p:spTree>
    <p:extLst>
      <p:ext uri="{BB962C8B-B14F-4D97-AF65-F5344CB8AC3E}">
        <p14:creationId xmlns:p14="http://schemas.microsoft.com/office/powerpoint/2010/main" val="5119549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533400"/>
            <a:ext cx="5486400" cy="1143000"/>
          </a:xfrm>
        </p:spPr>
        <p:txBody>
          <a:bodyPr>
            <a:normAutofit fontScale="90000"/>
          </a:bodyPr>
          <a:lstStyle/>
          <a:p>
            <a:r>
              <a:rPr lang="ar-EG" dirty="0" smtClean="0">
                <a:solidFill>
                  <a:srgbClr val="C00000"/>
                </a:solidFill>
              </a:rPr>
              <a:t>نماذج للمسلسلات التلفزيونية:</a:t>
            </a:r>
            <a:br>
              <a:rPr lang="ar-EG" dirty="0" smtClean="0">
                <a:solidFill>
                  <a:srgbClr val="C00000"/>
                </a:solidFill>
              </a:rPr>
            </a:br>
            <a:endParaRPr lang="en-US" dirty="0">
              <a:solidFill>
                <a:srgbClr val="C00000"/>
              </a:solidFill>
            </a:endParaRPr>
          </a:p>
        </p:txBody>
      </p:sp>
      <p:sp>
        <p:nvSpPr>
          <p:cNvPr id="3" name="Subtitle 2"/>
          <p:cNvSpPr>
            <a:spLocks noGrp="1"/>
          </p:cNvSpPr>
          <p:nvPr>
            <p:ph type="subTitle" idx="1"/>
          </p:nvPr>
        </p:nvSpPr>
        <p:spPr>
          <a:xfrm>
            <a:off x="914400" y="1905000"/>
            <a:ext cx="7848600" cy="4572000"/>
          </a:xfrm>
        </p:spPr>
        <p:txBody>
          <a:bodyPr>
            <a:normAutofit lnSpcReduction="10000"/>
          </a:bodyPr>
          <a:lstStyle/>
          <a:p>
            <a:pPr algn="r"/>
            <a:r>
              <a:rPr lang="ar-EG" sz="3200" b="1" dirty="0" smtClean="0">
                <a:solidFill>
                  <a:schemeClr val="tx1"/>
                </a:solidFill>
                <a:latin typeface="Arial"/>
              </a:rPr>
              <a:t>سر </a:t>
            </a:r>
            <a:r>
              <a:rPr lang="ar-EG" sz="3200" b="1" dirty="0">
                <a:solidFill>
                  <a:schemeClr val="tx1"/>
                </a:solidFill>
                <a:latin typeface="Arial"/>
              </a:rPr>
              <a:t>الأرض</a:t>
            </a:r>
            <a:r>
              <a:rPr lang="ar-EG" sz="3200" dirty="0">
                <a:solidFill>
                  <a:schemeClr val="tx1"/>
                </a:solidFill>
                <a:latin typeface="Arial"/>
              </a:rPr>
              <a:t> هو مسلسل تلفزيوني مصري شهير تم بثه عام 1994وأستمر بثه حتى الآن، من إنتاج </a:t>
            </a:r>
            <a:r>
              <a:rPr lang="ar-EG" sz="3200" dirty="0" smtClean="0">
                <a:solidFill>
                  <a:schemeClr val="tx1"/>
                </a:solidFill>
                <a:latin typeface="Arial"/>
              </a:rPr>
              <a:t>التلفزيون المصرى ووزارة الزراعة </a:t>
            </a:r>
            <a:r>
              <a:rPr lang="ar-EG" sz="3200" dirty="0">
                <a:solidFill>
                  <a:schemeClr val="tx1"/>
                </a:solidFill>
                <a:latin typeface="Arial"/>
              </a:rPr>
              <a:t> يهدف الي نشر التوعية والنصائح والمعلومات الخاصة بالزراعة وما يخصها بالإضافة الي المشروعات الزراعية الأخرى (مثل تربية الحيوانات) وكان يتم بثه أسبوعيا يوم الجمعة علي القناة الأولى </a:t>
            </a:r>
            <a:r>
              <a:rPr lang="ar-EG" sz="3200" dirty="0" smtClean="0">
                <a:solidFill>
                  <a:schemeClr val="tx1"/>
                </a:solidFill>
                <a:latin typeface="Arial"/>
              </a:rPr>
              <a:t>المصريةويتم بثه ايضا على قنوات الدلتا والأسكندرية والقنال والصعيد وطيبة ، </a:t>
            </a:r>
            <a:r>
              <a:rPr lang="ar-EG" sz="3200" dirty="0">
                <a:solidFill>
                  <a:schemeClr val="tx1"/>
                </a:solidFill>
                <a:latin typeface="Arial"/>
              </a:rPr>
              <a:t>ورغم كونه برنامج يستهدف فئة المزارعين إلا انه اثار إعجاب واهتمام العديد فئات الشعب من مختلف المراحل </a:t>
            </a:r>
            <a:r>
              <a:rPr lang="ar-EG" sz="3200" dirty="0" smtClean="0">
                <a:solidFill>
                  <a:schemeClr val="tx1"/>
                </a:solidFill>
                <a:latin typeface="Arial"/>
              </a:rPr>
              <a:t>العمرية.</a:t>
            </a:r>
            <a:endParaRPr lang="en-US" sz="3200" dirty="0">
              <a:solidFill>
                <a:schemeClr val="tx1"/>
              </a:solidFill>
            </a:endParaRPr>
          </a:p>
        </p:txBody>
      </p:sp>
    </p:spTree>
    <p:extLst>
      <p:ext uri="{BB962C8B-B14F-4D97-AF65-F5344CB8AC3E}">
        <p14:creationId xmlns:p14="http://schemas.microsoft.com/office/powerpoint/2010/main" val="21619447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685800"/>
            <a:ext cx="7696200" cy="533400"/>
          </a:xfrm>
        </p:spPr>
        <p:txBody>
          <a:bodyPr>
            <a:normAutofit fontScale="90000"/>
          </a:bodyPr>
          <a:lstStyle/>
          <a:p>
            <a:r>
              <a:rPr lang="en-US" dirty="0" smtClean="0">
                <a:solidFill>
                  <a:srgbClr val="FF0000"/>
                </a:solidFill>
              </a:rPr>
              <a:t>                                              </a:t>
            </a:r>
            <a:r>
              <a:rPr lang="ar-EG" dirty="0" smtClean="0">
                <a:solidFill>
                  <a:srgbClr val="FF0000"/>
                </a:solidFill>
              </a:rPr>
              <a:t> سر الأرض:</a:t>
            </a:r>
            <a:endParaRPr lang="en-US" dirty="0">
              <a:solidFill>
                <a:srgbClr val="FF0000"/>
              </a:solidFill>
            </a:endParaRPr>
          </a:p>
        </p:txBody>
      </p:sp>
      <p:sp>
        <p:nvSpPr>
          <p:cNvPr id="3" name="Subtitle 2"/>
          <p:cNvSpPr>
            <a:spLocks noGrp="1"/>
          </p:cNvSpPr>
          <p:nvPr>
            <p:ph type="subTitle" idx="1"/>
          </p:nvPr>
        </p:nvSpPr>
        <p:spPr>
          <a:xfrm>
            <a:off x="762000" y="1600200"/>
            <a:ext cx="8001000" cy="4953000"/>
          </a:xfrm>
        </p:spPr>
        <p:txBody>
          <a:bodyPr>
            <a:normAutofit/>
          </a:bodyPr>
          <a:lstStyle/>
          <a:p>
            <a:pPr algn="r"/>
            <a:r>
              <a:rPr lang="ar-EG" sz="3200" dirty="0" smtClean="0">
                <a:solidFill>
                  <a:schemeClr val="tx1"/>
                </a:solidFill>
              </a:rPr>
              <a:t>تناول سر الأرض العديد الحلقات المتتابعه وذلك فى سلسلة متتابعة أيضا من  النصائح  الإرشادية الزراعية فى النواحى المختلفة من الإنتاج الزراعى والحيوانى والداجنى ، فقد تناول الطريقة الصحيحة لرش المبيدات للنباتات الزراعية والمواعيد الموصى بها للرش ، ومحصول القمح، تربية الأرانب، تربية البط ، تربية الحمام ، تسمين العجول ، وزراعة قصب السكر ،زراعة الكتان ،تربية الأغنام ، الزمير وكيفية تميزه عن القمح ، الموالح، فوائد تربية الماعز، وزراعة الأسطح، حيث إنه تناول كافة النواحى فى هذه المحاصيل والسلالات.</a:t>
            </a:r>
            <a:endParaRPr lang="en-US" sz="3200" dirty="0">
              <a:solidFill>
                <a:schemeClr val="tx1"/>
              </a:solidFill>
            </a:endParaRPr>
          </a:p>
        </p:txBody>
      </p:sp>
    </p:spTree>
    <p:extLst>
      <p:ext uri="{BB962C8B-B14F-4D97-AF65-F5344CB8AC3E}">
        <p14:creationId xmlns:p14="http://schemas.microsoft.com/office/powerpoint/2010/main" val="432838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81000"/>
            <a:ext cx="6248400" cy="1524000"/>
          </a:xfrm>
        </p:spPr>
        <p:txBody>
          <a:bodyPr>
            <a:normAutofit fontScale="90000"/>
          </a:bodyPr>
          <a:lstStyle/>
          <a:p>
            <a:r>
              <a:rPr lang="en-US" sz="6600" spc="-100" dirty="0">
                <a:solidFill>
                  <a:prstClr val="black"/>
                </a:solidFill>
                <a:latin typeface="Blackadder ITC" pitchFamily="82" charset="0"/>
              </a:rPr>
              <a:t>End of presentation</a:t>
            </a:r>
            <a:r>
              <a:rPr lang="ar-EG" sz="6600" spc="-100" dirty="0">
                <a:solidFill>
                  <a:prstClr val="black"/>
                </a:solidFill>
                <a:latin typeface="Blackadder ITC" pitchFamily="82" charset="0"/>
              </a:rPr>
              <a:t> </a:t>
            </a:r>
            <a:r>
              <a:rPr lang="ar-EG" sz="6600" spc="-100" dirty="0" smtClean="0">
                <a:solidFill>
                  <a:prstClr val="black"/>
                </a:solidFill>
                <a:latin typeface="Blackadder ITC" pitchFamily="82" charset="0"/>
              </a:rPr>
              <a:t>    </a:t>
            </a:r>
            <a:endParaRPr lang="en-US" dirty="0"/>
          </a:p>
        </p:txBody>
      </p:sp>
      <p:sp>
        <p:nvSpPr>
          <p:cNvPr id="3" name="Subtitle 2"/>
          <p:cNvSpPr>
            <a:spLocks noGrp="1"/>
          </p:cNvSpPr>
          <p:nvPr>
            <p:ph type="subTitle" idx="1"/>
          </p:nvPr>
        </p:nvSpPr>
        <p:spPr>
          <a:xfrm>
            <a:off x="914400" y="2438400"/>
            <a:ext cx="7391400" cy="4191000"/>
          </a:xfrm>
        </p:spPr>
        <p:txBody>
          <a:bodyPr/>
          <a:lstStyle/>
          <a:p>
            <a:pPr marL="342900" lvl="0" indent="-228600">
              <a:buClr>
                <a:srgbClr val="A9A57C"/>
              </a:buClr>
              <a:buFont typeface="Arial" pitchFamily="34" charset="0"/>
              <a:buChar char="•"/>
            </a:pPr>
            <a:r>
              <a:rPr lang="en-US" sz="9600" dirty="0">
                <a:solidFill>
                  <a:srgbClr val="FF0000"/>
                </a:solidFill>
                <a:latin typeface="Edwardian Script ITC" pitchFamily="66" charset="0"/>
              </a:rPr>
              <a:t>Thank </a:t>
            </a:r>
            <a:r>
              <a:rPr lang="en-US" sz="9600" dirty="0" smtClean="0">
                <a:solidFill>
                  <a:srgbClr val="FF0000"/>
                </a:solidFill>
                <a:latin typeface="Edwardian Script ITC" pitchFamily="66" charset="0"/>
              </a:rPr>
              <a:t>you</a:t>
            </a:r>
            <a:r>
              <a:rPr lang="ar-EG" sz="9600" dirty="0" smtClean="0">
                <a:solidFill>
                  <a:srgbClr val="FF0000"/>
                </a:solidFill>
                <a:latin typeface="Edwardian Script ITC" pitchFamily="66" charset="0"/>
              </a:rPr>
              <a:t>       </a:t>
            </a:r>
            <a:endParaRPr lang="en-US" sz="9600" dirty="0">
              <a:solidFill>
                <a:srgbClr val="FF0000"/>
              </a:solidFill>
              <a:latin typeface="Edwardian Script ITC" pitchFamily="66" charset="0"/>
            </a:endParaRPr>
          </a:p>
          <a:p>
            <a:endParaRPr lang="en-US" dirty="0"/>
          </a:p>
        </p:txBody>
      </p:sp>
    </p:spTree>
    <p:extLst>
      <p:ext uri="{BB962C8B-B14F-4D97-AF65-F5344CB8AC3E}">
        <p14:creationId xmlns:p14="http://schemas.microsoft.com/office/powerpoint/2010/main" val="313114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762001"/>
            <a:ext cx="7162800" cy="762000"/>
          </a:xfrm>
        </p:spPr>
        <p:txBody>
          <a:bodyPr>
            <a:normAutofit/>
          </a:bodyPr>
          <a:lstStyle/>
          <a:p>
            <a:r>
              <a:rPr lang="ar-EG" dirty="0" smtClean="0">
                <a:solidFill>
                  <a:srgbClr val="FF0000"/>
                </a:solidFill>
              </a:rPr>
              <a:t>مقدمة</a:t>
            </a:r>
            <a:endParaRPr lang="en-US" dirty="0">
              <a:solidFill>
                <a:srgbClr val="FF0000"/>
              </a:solidFill>
            </a:endParaRPr>
          </a:p>
        </p:txBody>
      </p:sp>
      <p:sp>
        <p:nvSpPr>
          <p:cNvPr id="3" name="Subtitle 2"/>
          <p:cNvSpPr>
            <a:spLocks noGrp="1"/>
          </p:cNvSpPr>
          <p:nvPr>
            <p:ph type="subTitle" idx="1"/>
          </p:nvPr>
        </p:nvSpPr>
        <p:spPr>
          <a:xfrm>
            <a:off x="914400" y="1981200"/>
            <a:ext cx="7239000" cy="4419600"/>
          </a:xfrm>
        </p:spPr>
        <p:txBody>
          <a:bodyPr>
            <a:noAutofit/>
          </a:bodyPr>
          <a:lstStyle/>
          <a:p>
            <a:r>
              <a:rPr lang="ar-EG" sz="3600" dirty="0" smtClean="0">
                <a:solidFill>
                  <a:schemeClr val="tx1"/>
                </a:solidFill>
              </a:rPr>
              <a:t>يعتبر الإرشاد الريفى التلفزيونى أحد الوسائل الهامة  لنقل المعارف والتوصيات الزراعية المختلفة للزراع فى كافة أنحاء الجمهورية وذلك من خلال نماذجه المختلفة التى يعد من أهمها الإعلانات والمسلسلات الزراعية المختلفة التى تعد بمثابة وسيلة الإرشاد التلفزيونى وذلك لوصوله إلى أكبر عدد من المسترشدين وقلة التكلفة التى يتميز بها عن الطرق الإرشادية التقليدية.  </a:t>
            </a:r>
            <a:endParaRPr lang="en-US" sz="3600" dirty="0">
              <a:solidFill>
                <a:schemeClr val="tx1"/>
              </a:solidFill>
            </a:endParaRPr>
          </a:p>
        </p:txBody>
      </p:sp>
    </p:spTree>
    <p:extLst>
      <p:ext uri="{BB962C8B-B14F-4D97-AF65-F5344CB8AC3E}">
        <p14:creationId xmlns:p14="http://schemas.microsoft.com/office/powerpoint/2010/main" val="12697052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533400"/>
            <a:ext cx="7165848" cy="914400"/>
          </a:xfrm>
        </p:spPr>
        <p:txBody>
          <a:bodyPr/>
          <a:lstStyle/>
          <a:p>
            <a:pPr algn="r"/>
            <a:r>
              <a:rPr lang="ar-EG" dirty="0" smtClean="0">
                <a:solidFill>
                  <a:srgbClr val="FF0000"/>
                </a:solidFill>
              </a:rPr>
              <a:t>أولا: الإعلانات </a:t>
            </a:r>
            <a:endParaRPr lang="en-US" dirty="0">
              <a:solidFill>
                <a:srgbClr val="FF0000"/>
              </a:solidFill>
            </a:endParaRPr>
          </a:p>
        </p:txBody>
      </p:sp>
      <p:sp>
        <p:nvSpPr>
          <p:cNvPr id="3" name="Subtitle 2"/>
          <p:cNvSpPr>
            <a:spLocks noGrp="1"/>
          </p:cNvSpPr>
          <p:nvPr>
            <p:ph type="subTitle" idx="1"/>
          </p:nvPr>
        </p:nvSpPr>
        <p:spPr>
          <a:xfrm>
            <a:off x="381000" y="1600200"/>
            <a:ext cx="8007096" cy="5029200"/>
          </a:xfrm>
        </p:spPr>
        <p:txBody>
          <a:bodyPr>
            <a:normAutofit/>
          </a:bodyPr>
          <a:lstStyle/>
          <a:p>
            <a:r>
              <a:rPr lang="ar-EG" sz="3600" dirty="0" smtClean="0">
                <a:solidFill>
                  <a:schemeClr val="tx1"/>
                </a:solidFill>
              </a:rPr>
              <a:t>يعتبر الإعلان أحد الأنشطة الرئيسية فى مجال تسويق السلع والخدمات للمؤسسات الزراعية ، كما أنه يؤدى دور فعال فى تعريف المسترشدين بالأصناف الجديدة من المحاصيل الزراعية المختلفة وعن مميزات هذه الأصناف وأسعارها ، وكذلك السلالات الحيوانية الجديدة، للمفاضلة بينها طبقاً لظروفه الإقتصادية والبيئية والمعيشية المختلفة .</a:t>
            </a:r>
            <a:endParaRPr lang="en-US" sz="3600" dirty="0">
              <a:solidFill>
                <a:schemeClr val="tx1"/>
              </a:solidFill>
            </a:endParaRPr>
          </a:p>
        </p:txBody>
      </p:sp>
    </p:spTree>
    <p:extLst>
      <p:ext uri="{BB962C8B-B14F-4D97-AF65-F5344CB8AC3E}">
        <p14:creationId xmlns:p14="http://schemas.microsoft.com/office/powerpoint/2010/main" val="21332222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457200"/>
            <a:ext cx="7318248" cy="1066800"/>
          </a:xfrm>
        </p:spPr>
        <p:txBody>
          <a:bodyPr/>
          <a:lstStyle/>
          <a:p>
            <a:pPr algn="r"/>
            <a:r>
              <a:rPr lang="ar-EG" dirty="0" smtClean="0">
                <a:solidFill>
                  <a:srgbClr val="FF0000"/>
                </a:solidFill>
              </a:rPr>
              <a:t>الشروط الواجب توافرها فى الإعلان:</a:t>
            </a:r>
            <a:endParaRPr lang="en-US" dirty="0">
              <a:solidFill>
                <a:srgbClr val="FF0000"/>
              </a:solidFill>
            </a:endParaRPr>
          </a:p>
        </p:txBody>
      </p:sp>
      <p:sp>
        <p:nvSpPr>
          <p:cNvPr id="3" name="Subtitle 2"/>
          <p:cNvSpPr>
            <a:spLocks noGrp="1"/>
          </p:cNvSpPr>
          <p:nvPr>
            <p:ph type="subTitle" idx="1"/>
          </p:nvPr>
        </p:nvSpPr>
        <p:spPr>
          <a:xfrm>
            <a:off x="457200" y="1600200"/>
            <a:ext cx="7930896" cy="5181600"/>
          </a:xfrm>
        </p:spPr>
        <p:txBody>
          <a:bodyPr>
            <a:normAutofit/>
          </a:bodyPr>
          <a:lstStyle/>
          <a:p>
            <a:pPr algn="r"/>
            <a:r>
              <a:rPr lang="ar-EG" sz="2400" dirty="0" smtClean="0">
                <a:solidFill>
                  <a:schemeClr val="tx1"/>
                </a:solidFill>
              </a:rPr>
              <a:t>1- أن الإعلان نشاط غير شخصى أى أنه لا يوجد إتصال مباشر بين المرشد والمسترشد.</a:t>
            </a:r>
          </a:p>
          <a:p>
            <a:pPr algn="r"/>
            <a:r>
              <a:rPr lang="ar-EG" sz="2400" dirty="0" smtClean="0">
                <a:solidFill>
                  <a:schemeClr val="tx1"/>
                </a:solidFill>
              </a:rPr>
              <a:t>2- الإعلان مزدوج الإتجاه أى أنه لا يكتفى المعلن فقط بنشر المعلومات إلى جمهور المسترشدين ،بل يجب التأكد من أن المعلومة تم توصيلها بالطريقة والكيفية المستهدفه منها.</a:t>
            </a:r>
          </a:p>
          <a:p>
            <a:pPr algn="r"/>
            <a:r>
              <a:rPr lang="ar-EG" sz="2400" dirty="0" smtClean="0">
                <a:solidFill>
                  <a:schemeClr val="tx1"/>
                </a:solidFill>
              </a:rPr>
              <a:t>3- الهدف من الإعلان متعدد الأهداف ،فقد يكون الهدف هو توفير المعلومات والتاثير عليها بطريقة غير مباشرة ،أو قد يكون الهدف هو جذب وإقناع المسترشد على إقتناء صنف معين وتفضيله على الأصناف الأخرى، وقد يتضمن الإعلان الترويج عن المؤسسة الزراعية نفسها.</a:t>
            </a:r>
          </a:p>
          <a:p>
            <a:pPr algn="r"/>
            <a:r>
              <a:rPr lang="ar-EG" sz="2400" dirty="0" smtClean="0">
                <a:solidFill>
                  <a:schemeClr val="tx1"/>
                </a:solidFill>
              </a:rPr>
              <a:t>4- يتم توصيل المعلومة من خلال وسيلة معلومة ومتخصصة للمسترشدين.</a:t>
            </a:r>
          </a:p>
          <a:p>
            <a:pPr algn="r"/>
            <a:r>
              <a:rPr lang="ar-EG" sz="2400" dirty="0" smtClean="0">
                <a:solidFill>
                  <a:schemeClr val="tx1"/>
                </a:solidFill>
              </a:rPr>
              <a:t>5- يجب وضوح صفة المعلن فى الإعلان مما يمكن من معرفة الرسالة الإعلانية.</a:t>
            </a:r>
            <a:endParaRPr lang="en-US" sz="2400" dirty="0">
              <a:solidFill>
                <a:schemeClr val="tx1"/>
              </a:solidFill>
            </a:endParaRPr>
          </a:p>
        </p:txBody>
      </p:sp>
    </p:spTree>
    <p:extLst>
      <p:ext uri="{BB962C8B-B14F-4D97-AF65-F5344CB8AC3E}">
        <p14:creationId xmlns:p14="http://schemas.microsoft.com/office/powerpoint/2010/main" val="34399306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57200"/>
            <a:ext cx="7772400" cy="1780108"/>
          </a:xfrm>
        </p:spPr>
        <p:txBody>
          <a:bodyPr/>
          <a:lstStyle/>
          <a:p>
            <a:pPr algn="r"/>
            <a:r>
              <a:rPr lang="ar-EG" dirty="0" smtClean="0">
                <a:solidFill>
                  <a:srgbClr val="FF0000"/>
                </a:solidFill>
              </a:rPr>
              <a:t>وظائف الإعلانات:                         </a:t>
            </a:r>
            <a:endParaRPr lang="en-US" dirty="0">
              <a:solidFill>
                <a:srgbClr val="FF0000"/>
              </a:solidFill>
            </a:endParaRPr>
          </a:p>
        </p:txBody>
      </p:sp>
      <p:sp>
        <p:nvSpPr>
          <p:cNvPr id="3" name="Subtitle 2"/>
          <p:cNvSpPr>
            <a:spLocks noGrp="1"/>
          </p:cNvSpPr>
          <p:nvPr>
            <p:ph type="subTitle" idx="1"/>
          </p:nvPr>
        </p:nvSpPr>
        <p:spPr>
          <a:xfrm>
            <a:off x="381000" y="2438400"/>
            <a:ext cx="7391400" cy="4191000"/>
          </a:xfrm>
        </p:spPr>
        <p:txBody>
          <a:bodyPr/>
          <a:lstStyle/>
          <a:p>
            <a:pPr algn="r"/>
            <a:r>
              <a:rPr lang="ar-EG" dirty="0" smtClean="0">
                <a:solidFill>
                  <a:schemeClr val="tx1"/>
                </a:solidFill>
              </a:rPr>
              <a:t>1- </a:t>
            </a:r>
            <a:r>
              <a:rPr lang="ar-EG" dirty="0" smtClean="0">
                <a:solidFill>
                  <a:srgbClr val="FF0000"/>
                </a:solidFill>
              </a:rPr>
              <a:t>الوظيفة التسويقية</a:t>
            </a:r>
            <a:r>
              <a:rPr lang="ar-EG" dirty="0" smtClean="0">
                <a:solidFill>
                  <a:schemeClr val="tx1"/>
                </a:solidFill>
              </a:rPr>
              <a:t>: حيث تعمل الشركات الزراعية على تسويق منتجاتها وزيادة مبيعاتها ،حيث يقوم الاعلان بدور مهم فى التسويق ،إذ أنه يقوم بعرض الرسالة من خلال التلفزيون إلى المسترشدين ، ويقوم الاعلان يتزويد المسترشدين بالمعلومات الكافية عن المنتجات الزراعية المختلفة.</a:t>
            </a:r>
          </a:p>
          <a:p>
            <a:pPr algn="r"/>
            <a:r>
              <a:rPr lang="ar-EG" dirty="0" smtClean="0">
                <a:solidFill>
                  <a:schemeClr val="tx1"/>
                </a:solidFill>
              </a:rPr>
              <a:t>2- </a:t>
            </a:r>
            <a:r>
              <a:rPr lang="ar-EG" dirty="0" smtClean="0">
                <a:solidFill>
                  <a:srgbClr val="FF0000"/>
                </a:solidFill>
              </a:rPr>
              <a:t>الوظيفة التعليمية </a:t>
            </a:r>
            <a:r>
              <a:rPr lang="ar-EG" dirty="0" smtClean="0">
                <a:solidFill>
                  <a:schemeClr val="tx1"/>
                </a:solidFill>
              </a:rPr>
              <a:t>:وذلك بتعليم المسترشدين بالمعلومات حول السلع الزراعية الجديدة.</a:t>
            </a:r>
          </a:p>
          <a:p>
            <a:pPr algn="r"/>
            <a:r>
              <a:rPr lang="ar-EG" dirty="0" smtClean="0">
                <a:solidFill>
                  <a:schemeClr val="tx1"/>
                </a:solidFill>
              </a:rPr>
              <a:t>3- الوظيفة الإجتماعية:حيث أن التأثيرات الإجتماعية للإعلان تتضح فى قدرته على تحسين الظروف المعيشية للمسترشدين.</a:t>
            </a:r>
          </a:p>
          <a:p>
            <a:pPr algn="r"/>
            <a:r>
              <a:rPr lang="ar-EG" dirty="0" smtClean="0">
                <a:solidFill>
                  <a:schemeClr val="tx1"/>
                </a:solidFill>
              </a:rPr>
              <a:t>4- </a:t>
            </a:r>
            <a:r>
              <a:rPr lang="ar-EG" dirty="0" smtClean="0">
                <a:solidFill>
                  <a:srgbClr val="FF0000"/>
                </a:solidFill>
              </a:rPr>
              <a:t>الوظيفة الإقتصادية.</a:t>
            </a:r>
          </a:p>
          <a:p>
            <a:pPr algn="r"/>
            <a:r>
              <a:rPr lang="ar-EG" dirty="0" smtClean="0">
                <a:solidFill>
                  <a:schemeClr val="tx1"/>
                </a:solidFill>
              </a:rPr>
              <a:t>5- </a:t>
            </a:r>
            <a:r>
              <a:rPr lang="ar-EG" dirty="0" smtClean="0">
                <a:solidFill>
                  <a:srgbClr val="FF0000"/>
                </a:solidFill>
              </a:rPr>
              <a:t>الوظيفة الترفيهيه</a:t>
            </a:r>
            <a:r>
              <a:rPr lang="ar-EG" dirty="0" smtClean="0">
                <a:solidFill>
                  <a:schemeClr val="tx1"/>
                </a:solidFill>
              </a:rPr>
              <a:t>. </a:t>
            </a:r>
            <a:endParaRPr lang="en-US" dirty="0">
              <a:solidFill>
                <a:schemeClr val="tx1"/>
              </a:solidFill>
            </a:endParaRPr>
          </a:p>
        </p:txBody>
      </p:sp>
    </p:spTree>
    <p:extLst>
      <p:ext uri="{BB962C8B-B14F-4D97-AF65-F5344CB8AC3E}">
        <p14:creationId xmlns:p14="http://schemas.microsoft.com/office/powerpoint/2010/main" val="3479268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457200"/>
            <a:ext cx="6553200" cy="838200"/>
          </a:xfrm>
        </p:spPr>
        <p:txBody>
          <a:bodyPr>
            <a:normAutofit fontScale="90000"/>
          </a:bodyPr>
          <a:lstStyle/>
          <a:p>
            <a:r>
              <a:rPr lang="ar-EG" dirty="0" smtClean="0">
                <a:solidFill>
                  <a:srgbClr val="FF0000"/>
                </a:solidFill>
              </a:rPr>
              <a:t>مراحل الإعلان:                          </a:t>
            </a:r>
            <a:endParaRPr lang="en-US" dirty="0">
              <a:solidFill>
                <a:srgbClr val="FF0000"/>
              </a:solidFill>
            </a:endParaRPr>
          </a:p>
        </p:txBody>
      </p:sp>
      <p:sp>
        <p:nvSpPr>
          <p:cNvPr id="3" name="Subtitle 2"/>
          <p:cNvSpPr>
            <a:spLocks noGrp="1"/>
          </p:cNvSpPr>
          <p:nvPr>
            <p:ph type="subTitle" idx="1"/>
          </p:nvPr>
        </p:nvSpPr>
        <p:spPr>
          <a:xfrm>
            <a:off x="609600" y="1371600"/>
            <a:ext cx="8153400" cy="6781800"/>
          </a:xfrm>
        </p:spPr>
        <p:txBody>
          <a:bodyPr>
            <a:noAutofit/>
          </a:bodyPr>
          <a:lstStyle/>
          <a:p>
            <a:pPr algn="r"/>
            <a:r>
              <a:rPr lang="ar-EG" sz="2800" dirty="0" smtClean="0">
                <a:solidFill>
                  <a:schemeClr val="tx1"/>
                </a:solidFill>
              </a:rPr>
              <a:t>يتميز الإعلان التلفزيونى بمراحل متتعدة متتالية تبدأ بمرحلة جذب الإنتباه وتنتهى بحث المسترشد على شراء المعروض .                              </a:t>
            </a:r>
          </a:p>
          <a:p>
            <a:pPr algn="r"/>
            <a:r>
              <a:rPr lang="ar-EG" sz="2800" dirty="0" smtClean="0">
                <a:solidFill>
                  <a:schemeClr val="tx1"/>
                </a:solidFill>
              </a:rPr>
              <a:t>أولا </a:t>
            </a:r>
            <a:r>
              <a:rPr lang="ar-EG" sz="2800" dirty="0" smtClean="0">
                <a:solidFill>
                  <a:schemeClr val="tx2">
                    <a:lumMod val="50000"/>
                  </a:schemeClr>
                </a:solidFill>
              </a:rPr>
              <a:t>: مرحلة جذب الإنتباه</a:t>
            </a:r>
            <a:r>
              <a:rPr lang="ar-EG" sz="2800" dirty="0" smtClean="0">
                <a:solidFill>
                  <a:schemeClr val="tx1"/>
                </a:solidFill>
              </a:rPr>
              <a:t>:                          </a:t>
            </a:r>
          </a:p>
          <a:p>
            <a:pPr algn="r"/>
            <a:r>
              <a:rPr lang="ar-EG" sz="2800" dirty="0" smtClean="0">
                <a:solidFill>
                  <a:schemeClr val="tx1"/>
                </a:solidFill>
              </a:rPr>
              <a:t>ويعنى تركيز الشعور نحو الشئ المعلن عنه ويوجد نوعين من الإنتباه إنتباه إرادى وإنتباه لا إرادى، ومن العوامل التى تساعد على جذب الإنتباه الحجم والمساحة  والشدة والحركة والتباين والإنفراد.</a:t>
            </a:r>
          </a:p>
          <a:p>
            <a:pPr algn="r"/>
            <a:r>
              <a:rPr lang="ar-EG" sz="2800" dirty="0" smtClean="0">
                <a:solidFill>
                  <a:schemeClr val="tx1"/>
                </a:solidFill>
              </a:rPr>
              <a:t>ثانياً :</a:t>
            </a:r>
            <a:r>
              <a:rPr lang="ar-EG" sz="2800" dirty="0" smtClean="0">
                <a:solidFill>
                  <a:schemeClr val="tx2">
                    <a:lumMod val="50000"/>
                  </a:schemeClr>
                </a:solidFill>
              </a:rPr>
              <a:t>مرحلة إثارة الإنتباه</a:t>
            </a:r>
            <a:r>
              <a:rPr lang="ar-EG" sz="2800" dirty="0" smtClean="0">
                <a:solidFill>
                  <a:schemeClr val="tx1"/>
                </a:solidFill>
              </a:rPr>
              <a:t>: وتعنى تحول إدراك المسترشد للخدمة أو الأصناف الزراعية المعلن عنها كشئ مجرد لجذ ب الإنتباه بواسطة العناصر الفنية المعروضة فى الإعلان لإدراك الشئ المعروض .</a:t>
            </a:r>
          </a:p>
        </p:txBody>
      </p:sp>
    </p:spTree>
    <p:extLst>
      <p:ext uri="{BB962C8B-B14F-4D97-AF65-F5344CB8AC3E}">
        <p14:creationId xmlns:p14="http://schemas.microsoft.com/office/powerpoint/2010/main" val="37367567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838200"/>
            <a:ext cx="6629400" cy="838200"/>
          </a:xfrm>
        </p:spPr>
        <p:txBody>
          <a:bodyPr/>
          <a:lstStyle/>
          <a:p>
            <a:r>
              <a:rPr lang="ar-EG" dirty="0" smtClean="0">
                <a:solidFill>
                  <a:srgbClr val="FF0000"/>
                </a:solidFill>
              </a:rPr>
              <a:t>مراحل الإعلان:                     </a:t>
            </a:r>
            <a:endParaRPr lang="en-US" dirty="0">
              <a:solidFill>
                <a:srgbClr val="FF0000"/>
              </a:solidFill>
            </a:endParaRPr>
          </a:p>
        </p:txBody>
      </p:sp>
      <p:sp>
        <p:nvSpPr>
          <p:cNvPr id="3" name="Subtitle 2"/>
          <p:cNvSpPr>
            <a:spLocks noGrp="1"/>
          </p:cNvSpPr>
          <p:nvPr>
            <p:ph type="subTitle" idx="1"/>
          </p:nvPr>
        </p:nvSpPr>
        <p:spPr>
          <a:xfrm>
            <a:off x="990600" y="2438400"/>
            <a:ext cx="6781800" cy="4114800"/>
          </a:xfrm>
        </p:spPr>
        <p:txBody>
          <a:bodyPr>
            <a:noAutofit/>
          </a:bodyPr>
          <a:lstStyle/>
          <a:p>
            <a:pPr lvl="0" algn="r">
              <a:buClr>
                <a:srgbClr val="31B6FD"/>
              </a:buClr>
            </a:pPr>
            <a:r>
              <a:rPr lang="ar-EG" sz="2800" dirty="0">
                <a:solidFill>
                  <a:prstClr val="black"/>
                </a:solidFill>
              </a:rPr>
              <a:t>ثالثاً: </a:t>
            </a:r>
            <a:r>
              <a:rPr lang="ar-EG" sz="2800" dirty="0">
                <a:solidFill>
                  <a:schemeClr val="tx2">
                    <a:lumMod val="50000"/>
                  </a:schemeClr>
                </a:solidFill>
              </a:rPr>
              <a:t>مرحلة خلق الرغبة</a:t>
            </a:r>
            <a:r>
              <a:rPr lang="ar-EG" sz="2800" dirty="0">
                <a:solidFill>
                  <a:prstClr val="black"/>
                </a:solidFill>
              </a:rPr>
              <a:t>: وتعتبر المرحلة الأولى  فى استجابة الفرد للشئ المعلن عنه حيث تدفعه الرغبة إلى شراء الشئ المعلن عنه.</a:t>
            </a:r>
          </a:p>
          <a:p>
            <a:pPr lvl="0" algn="r">
              <a:buClr>
                <a:srgbClr val="31B6FD"/>
              </a:buClr>
            </a:pPr>
            <a:r>
              <a:rPr lang="ar-EG" sz="2800" dirty="0">
                <a:solidFill>
                  <a:prstClr val="black"/>
                </a:solidFill>
              </a:rPr>
              <a:t>رابعاً: مرحلة إقناع المسترشد:  وهنا لا يشمل الإقناع الاسلوب العقلى فقط بل يشمل </a:t>
            </a:r>
          </a:p>
          <a:p>
            <a:pPr lvl="0" algn="r">
              <a:buClr>
                <a:srgbClr val="31B6FD"/>
              </a:buClr>
            </a:pPr>
            <a:r>
              <a:rPr lang="ar-EG" sz="2800" dirty="0">
                <a:solidFill>
                  <a:prstClr val="black"/>
                </a:solidFill>
              </a:rPr>
              <a:t>الأسلوب العاطفى أو الإيحاء غير المباشر.</a:t>
            </a:r>
          </a:p>
          <a:p>
            <a:pPr lvl="0" algn="r">
              <a:buClr>
                <a:srgbClr val="31B6FD"/>
              </a:buClr>
            </a:pPr>
            <a:r>
              <a:rPr lang="ar-EG" sz="2800" dirty="0">
                <a:solidFill>
                  <a:prstClr val="black"/>
                </a:solidFill>
              </a:rPr>
              <a:t>خامساً: </a:t>
            </a:r>
            <a:r>
              <a:rPr lang="ar-EG" sz="2800" dirty="0">
                <a:solidFill>
                  <a:schemeClr val="tx2">
                    <a:lumMod val="50000"/>
                  </a:schemeClr>
                </a:solidFill>
              </a:rPr>
              <a:t>حث المسترشد على الشراء</a:t>
            </a:r>
            <a:r>
              <a:rPr lang="ar-EG" sz="2800" dirty="0" smtClean="0">
                <a:solidFill>
                  <a:prstClr val="black"/>
                </a:solidFill>
              </a:rPr>
              <a:t>: وتعنى </a:t>
            </a:r>
            <a:r>
              <a:rPr lang="ar-EG" sz="2800" dirty="0">
                <a:solidFill>
                  <a:prstClr val="black"/>
                </a:solidFill>
              </a:rPr>
              <a:t>إحتواء الاعلان على عناصر فنية تؤدى إلى حث المسترشد على شراء المنتح المعروض.   </a:t>
            </a:r>
            <a:endParaRPr lang="en-US" sz="2800" dirty="0">
              <a:solidFill>
                <a:prstClr val="black"/>
              </a:solidFill>
            </a:endParaRPr>
          </a:p>
          <a:p>
            <a:endParaRPr lang="en-US" sz="2800" dirty="0"/>
          </a:p>
        </p:txBody>
      </p:sp>
    </p:spTree>
    <p:extLst>
      <p:ext uri="{BB962C8B-B14F-4D97-AF65-F5344CB8AC3E}">
        <p14:creationId xmlns:p14="http://schemas.microsoft.com/office/powerpoint/2010/main" val="1681044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 y="814484"/>
            <a:ext cx="8991600" cy="6043516"/>
          </a:xfrm>
        </p:spPr>
      </p:pic>
      <p:sp>
        <p:nvSpPr>
          <p:cNvPr id="3" name="Title 2"/>
          <p:cNvSpPr>
            <a:spLocks noGrp="1"/>
          </p:cNvSpPr>
          <p:nvPr>
            <p:ph type="title"/>
          </p:nvPr>
        </p:nvSpPr>
        <p:spPr>
          <a:xfrm>
            <a:off x="1295400" y="338328"/>
            <a:ext cx="7391400" cy="499872"/>
          </a:xfrm>
        </p:spPr>
        <p:txBody>
          <a:bodyPr>
            <a:normAutofit fontScale="90000"/>
          </a:bodyPr>
          <a:lstStyle/>
          <a:p>
            <a:r>
              <a:rPr lang="ar-EG" dirty="0" smtClean="0">
                <a:solidFill>
                  <a:schemeClr val="accent3"/>
                </a:solidFill>
              </a:rPr>
              <a:t>صور من بعض الإعلانات الزراعية:      </a:t>
            </a:r>
            <a:endParaRPr lang="en-US" dirty="0">
              <a:solidFill>
                <a:schemeClr val="accent3"/>
              </a:solidFill>
            </a:endParaRPr>
          </a:p>
        </p:txBody>
      </p:sp>
    </p:spTree>
    <p:extLst>
      <p:ext uri="{BB962C8B-B14F-4D97-AF65-F5344CB8AC3E}">
        <p14:creationId xmlns:p14="http://schemas.microsoft.com/office/powerpoint/2010/main" val="30933815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636" y="838200"/>
            <a:ext cx="9109364" cy="5865152"/>
          </a:xfrm>
        </p:spPr>
      </p:pic>
      <p:sp>
        <p:nvSpPr>
          <p:cNvPr id="3" name="Title 2"/>
          <p:cNvSpPr>
            <a:spLocks noGrp="1"/>
          </p:cNvSpPr>
          <p:nvPr>
            <p:ph type="title"/>
          </p:nvPr>
        </p:nvSpPr>
        <p:spPr>
          <a:xfrm>
            <a:off x="1066800" y="381000"/>
            <a:ext cx="7696200" cy="381002"/>
          </a:xfrm>
        </p:spPr>
        <p:txBody>
          <a:bodyPr>
            <a:normAutofit fontScale="90000"/>
          </a:bodyPr>
          <a:lstStyle/>
          <a:p>
            <a:r>
              <a:rPr lang="ar-EG" sz="4000" dirty="0">
                <a:solidFill>
                  <a:prstClr val="black"/>
                </a:solidFill>
              </a:rPr>
              <a:t>صور من بعض الإعلانات الزراعية: </a:t>
            </a:r>
            <a:endParaRPr lang="en-US" dirty="0"/>
          </a:p>
        </p:txBody>
      </p:sp>
    </p:spTree>
    <p:extLst>
      <p:ext uri="{BB962C8B-B14F-4D97-AF65-F5344CB8AC3E}">
        <p14:creationId xmlns:p14="http://schemas.microsoft.com/office/powerpoint/2010/main" val="11266680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266</TotalTime>
  <Words>700</Words>
  <Application>Microsoft Office PowerPoint</Application>
  <PresentationFormat>On-screen Show (4:3)</PresentationFormat>
  <Paragraphs>45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Waveform</vt:lpstr>
      <vt:lpstr>المحاضرة السابعة    المستوى الرابع( شعبة الإرشاد الزراعى)    مقرر( الإرشاد الريفى التلفزيونى ) نماذج الإرشاد الريفى التلفزيونى</vt:lpstr>
      <vt:lpstr>مقدمة</vt:lpstr>
      <vt:lpstr>أولا: الإعلانات </vt:lpstr>
      <vt:lpstr>الشروط الواجب توافرها فى الإعلان:</vt:lpstr>
      <vt:lpstr>وظائف الإعلانات:                         </vt:lpstr>
      <vt:lpstr>مراحل الإعلان:                          </vt:lpstr>
      <vt:lpstr>مراحل الإعلان:                     </vt:lpstr>
      <vt:lpstr>صور من بعض الإعلانات الزراعية:      </vt:lpstr>
      <vt:lpstr>صور من بعض الإعلانات الزراعية: </vt:lpstr>
      <vt:lpstr>ثانياً: المسلسلات التلفزيونية الزراعية:</vt:lpstr>
      <vt:lpstr>أهمية المسلسلات الزراعية          </vt:lpstr>
      <vt:lpstr>نماذج للمسلسلات التلفزيونية: </vt:lpstr>
      <vt:lpstr>                                               سر الأرض:</vt:lpstr>
      <vt:lpstr>End of presentation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السابعة           المستوى الرابع( شعبة الإرشاد الزراعى)    مقرر( الإرشاد الريفى التلفزيونى ) نماذج الإرشاد الريفى التلفزيونى</dc:title>
  <dc:creator>Eman</dc:creator>
  <cp:lastModifiedBy>Eman</cp:lastModifiedBy>
  <cp:revision>31</cp:revision>
  <dcterms:created xsi:type="dcterms:W3CDTF">2006-08-16T00:00:00Z</dcterms:created>
  <dcterms:modified xsi:type="dcterms:W3CDTF">2020-04-27T21:10:30Z</dcterms:modified>
</cp:coreProperties>
</file>