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07" r:id="rId1"/>
  </p:sldMasterIdLst>
  <p:notesMasterIdLst>
    <p:notesMasterId r:id="rId20"/>
  </p:notesMasterIdLst>
  <p:sldIdLst>
    <p:sldId id="278" r:id="rId2"/>
    <p:sldId id="256" r:id="rId3"/>
    <p:sldId id="260" r:id="rId4"/>
    <p:sldId id="257" r:id="rId5"/>
    <p:sldId id="277" r:id="rId6"/>
    <p:sldId id="262" r:id="rId7"/>
    <p:sldId id="263" r:id="rId8"/>
    <p:sldId id="265" r:id="rId9"/>
    <p:sldId id="269" r:id="rId10"/>
    <p:sldId id="266" r:id="rId11"/>
    <p:sldId id="267" r:id="rId12"/>
    <p:sldId id="268" r:id="rId13"/>
    <p:sldId id="276" r:id="rId14"/>
    <p:sldId id="270" r:id="rId15"/>
    <p:sldId id="271" r:id="rId16"/>
    <p:sldId id="273" r:id="rId17"/>
    <p:sldId id="274" r:id="rId18"/>
    <p:sldId id="275"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00"/>
    <a:srgbClr val="FF6600"/>
    <a:srgbClr val="006800"/>
    <a:srgbClr val="4B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autoAdjust="0"/>
    <p:restoredTop sz="94576" autoAdjust="0"/>
  </p:normalViewPr>
  <p:slideViewPr>
    <p:cSldViewPr>
      <p:cViewPr varScale="1">
        <p:scale>
          <a:sx n="87" d="100"/>
          <a:sy n="87" d="100"/>
        </p:scale>
        <p:origin x="146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dirty="0"/>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2C00722-C45E-43D7-BBE6-98B831FAB552}" type="datetimeFigureOut">
              <a:rPr lang="ar-SA" smtClean="0"/>
              <a:pPr/>
              <a:t>07/05/1440</a:t>
            </a:fld>
            <a:endParaRPr lang="ar-S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dirty="0"/>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DB023BB-EC25-4543-B855-B250B240C99A}" type="slidenum">
              <a:rPr lang="ar-SA" smtClean="0"/>
              <a:pPr/>
              <a:t>‹#›</a:t>
            </a:fld>
            <a:endParaRPr lang="ar-SA" dirty="0"/>
          </a:p>
        </p:txBody>
      </p:sp>
    </p:spTree>
    <p:extLst>
      <p:ext uri="{BB962C8B-B14F-4D97-AF65-F5344CB8AC3E}">
        <p14:creationId xmlns:p14="http://schemas.microsoft.com/office/powerpoint/2010/main" val="148897698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1</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B023BB-EC25-4543-B855-B250B240C99A}" type="slidenum">
              <a:rPr lang="ar-SA" smtClean="0"/>
              <a:pPr/>
              <a:t>2</a:t>
            </a:fld>
            <a:endParaRPr lang="ar-SA" dirty="0"/>
          </a:p>
        </p:txBody>
      </p:sp>
    </p:spTree>
    <p:extLst>
      <p:ext uri="{BB962C8B-B14F-4D97-AF65-F5344CB8AC3E}">
        <p14:creationId xmlns:p14="http://schemas.microsoft.com/office/powerpoint/2010/main" val="51377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C4B3531-2841-4B76-9741-F1BC77CE7CAD}" type="datetime1">
              <a:rPr lang="ar-SA" smtClean="0"/>
              <a:t>07/05/1440</a:t>
            </a:fld>
            <a:endParaRPr lang="ar-SA" dirty="0"/>
          </a:p>
        </p:txBody>
      </p:sp>
      <p:sp>
        <p:nvSpPr>
          <p:cNvPr id="17" name="Footer Placeholder 16"/>
          <p:cNvSpPr>
            <a:spLocks noGrp="1"/>
          </p:cNvSpPr>
          <p:nvPr>
            <p:ph type="ftr" sz="quarter" idx="11"/>
          </p:nvPr>
        </p:nvSpPr>
        <p:spPr/>
        <p:txBody>
          <a:bodyPr/>
          <a:lstStyle/>
          <a:p>
            <a:endParaRPr lang="ar-SA"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339CD7F-6548-46A8-9F66-5B44D68E6E3C}" type="slidenum">
              <a:rPr lang="ar-SA" smtClean="0"/>
              <a:pPr/>
              <a:t>‹#›</a:t>
            </a:fld>
            <a:endParaRPr lang="ar-SA"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14D5829-A65A-444C-9CEA-739BF88077B8}" type="datetime1">
              <a:rPr lang="ar-SA" smtClean="0"/>
              <a:t>07/05/1440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EB5A13-B654-4E7E-9150-36FE6AC0CC28}" type="datetime1">
              <a:rPr lang="ar-SA" smtClean="0"/>
              <a:t>07/05/1440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59503A2-6AE0-40D1-A684-28177606C81B}" type="datetime1">
              <a:rPr lang="ar-SA" smtClean="0"/>
              <a:t>07/05/1440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DC5B60B-BAA4-43C1-A149-70D342AF8C76}" type="datetime1">
              <a:rPr lang="ar-SA" smtClean="0"/>
              <a:t>07/05/1440</a:t>
            </a:fld>
            <a:endParaRPr lang="ar-SA" dirty="0"/>
          </a:p>
        </p:txBody>
      </p:sp>
      <p:sp>
        <p:nvSpPr>
          <p:cNvPr id="5" name="Footer Placeholder 4"/>
          <p:cNvSpPr>
            <a:spLocks noGrp="1"/>
          </p:cNvSpPr>
          <p:nvPr>
            <p:ph type="ftr" sz="quarter" idx="11"/>
          </p:nvPr>
        </p:nvSpPr>
        <p:spPr>
          <a:xfrm>
            <a:off x="800100" y="6172200"/>
            <a:ext cx="4000500" cy="457200"/>
          </a:xfrm>
        </p:spPr>
        <p:txBody>
          <a:bodyPr/>
          <a:lstStyle/>
          <a:p>
            <a:endParaRPr lang="ar-SA"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339CD7F-6548-46A8-9F66-5B44D68E6E3C}" type="slidenum">
              <a:rPr lang="ar-SA" smtClean="0"/>
              <a:pPr/>
              <a:t>‹#›</a:t>
            </a:fld>
            <a:endParaRPr lang="ar-SA"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1CAD739-D731-4C32-9119-294AB207EADF}" type="datetime1">
              <a:rPr lang="ar-SA" smtClean="0"/>
              <a:t>07/05/1440</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6339CD7F-6548-46A8-9F66-5B44D68E6E3C}" type="slidenum">
              <a:rPr lang="ar-SA" smtClean="0"/>
              <a:pPr/>
              <a:t>‹#›</a:t>
            </a:fld>
            <a:endParaRPr lang="ar-SA"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65A3B8A-452F-45BE-9BFD-BE4DAD9FE3D7}" type="datetime1">
              <a:rPr lang="ar-SA" smtClean="0"/>
              <a:t>07/05/1440</a:t>
            </a:fld>
            <a:endParaRPr lang="ar-SA" dirty="0"/>
          </a:p>
        </p:txBody>
      </p:sp>
      <p:sp>
        <p:nvSpPr>
          <p:cNvPr id="8" name="Footer Placeholder 7"/>
          <p:cNvSpPr>
            <a:spLocks noGrp="1"/>
          </p:cNvSpPr>
          <p:nvPr>
            <p:ph type="ftr" sz="quarter" idx="11"/>
          </p:nvPr>
        </p:nvSpPr>
        <p:spPr/>
        <p:txBody>
          <a:bodyPr/>
          <a:lstStyle/>
          <a:p>
            <a:endParaRPr lang="ar-SA" dirty="0"/>
          </a:p>
        </p:txBody>
      </p:sp>
      <p:sp>
        <p:nvSpPr>
          <p:cNvPr id="9" name="Slide Number Placeholder 8"/>
          <p:cNvSpPr>
            <a:spLocks noGrp="1"/>
          </p:cNvSpPr>
          <p:nvPr>
            <p:ph type="sldNum" sz="quarter" idx="12"/>
          </p:nvPr>
        </p:nvSpPr>
        <p:spPr/>
        <p:txBody>
          <a:bodyPr/>
          <a:lstStyle/>
          <a:p>
            <a:fld id="{6339CD7F-6548-46A8-9F66-5B44D68E6E3C}" type="slidenum">
              <a:rPr lang="ar-SA" smtClean="0"/>
              <a:pPr/>
              <a:t>‹#›</a:t>
            </a:fld>
            <a:endParaRPr lang="ar-SA"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1B4CAD0-B4C7-4F53-8142-5BC8870B36FB}" type="datetime1">
              <a:rPr lang="ar-SA" smtClean="0"/>
              <a:t>07/05/1440</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B5250-9654-4252-BFBA-1217FBF75004}" type="datetime1">
              <a:rPr lang="ar-SA" smtClean="0"/>
              <a:t>07/05/1440</a:t>
            </a:fld>
            <a:endParaRPr lang="ar-SA" dirty="0"/>
          </a:p>
        </p:txBody>
      </p:sp>
      <p:sp>
        <p:nvSpPr>
          <p:cNvPr id="3" name="Footer Placeholder 2"/>
          <p:cNvSpPr>
            <a:spLocks noGrp="1"/>
          </p:cNvSpPr>
          <p:nvPr>
            <p:ph type="ftr" sz="quarter" idx="11"/>
          </p:nvPr>
        </p:nvSpPr>
        <p:spPr/>
        <p:txBody>
          <a:bodyPr/>
          <a:lstStyle/>
          <a:p>
            <a:endParaRPr lang="ar-SA" dirty="0"/>
          </a:p>
        </p:txBody>
      </p:sp>
      <p:sp>
        <p:nvSpPr>
          <p:cNvPr id="4" name="Slide Number Placeholder 3"/>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3E108CD-FCA9-4CB1-9D6C-0B7EF4B92C1A}" type="datetime1">
              <a:rPr lang="ar-SA" smtClean="0"/>
              <a:t>07/05/1440</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6339CD7F-6548-46A8-9F66-5B44D68E6E3C}" type="slidenum">
              <a:rPr lang="ar-SA" smtClean="0"/>
              <a:pPr/>
              <a:t>‹#›</a:t>
            </a:fld>
            <a:endParaRPr lang="ar-SA"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EBD76B3-3B3D-4253-BB1E-7EF8240034FA}" type="datetime1">
              <a:rPr lang="ar-SA" smtClean="0"/>
              <a:t>07/05/1440</a:t>
            </a:fld>
            <a:endParaRPr lang="ar-SA" dirty="0"/>
          </a:p>
        </p:txBody>
      </p:sp>
      <p:sp>
        <p:nvSpPr>
          <p:cNvPr id="6" name="Footer Placeholder 5"/>
          <p:cNvSpPr>
            <a:spLocks noGrp="1"/>
          </p:cNvSpPr>
          <p:nvPr>
            <p:ph type="ftr" sz="quarter" idx="11"/>
          </p:nvPr>
        </p:nvSpPr>
        <p:spPr>
          <a:xfrm>
            <a:off x="914400" y="6172200"/>
            <a:ext cx="3886200" cy="457200"/>
          </a:xfrm>
        </p:spPr>
        <p:txBody>
          <a:bodyPr/>
          <a:lstStyle/>
          <a:p>
            <a:endParaRPr lang="ar-SA" dirty="0"/>
          </a:p>
        </p:txBody>
      </p:sp>
      <p:sp>
        <p:nvSpPr>
          <p:cNvPr id="7" name="Slide Number Placeholder 6"/>
          <p:cNvSpPr>
            <a:spLocks noGrp="1"/>
          </p:cNvSpPr>
          <p:nvPr>
            <p:ph type="sldNum" sz="quarter" idx="12"/>
          </p:nvPr>
        </p:nvSpPr>
        <p:spPr>
          <a:xfrm>
            <a:off x="146304" y="6208776"/>
            <a:ext cx="457200" cy="457200"/>
          </a:xfrm>
        </p:spPr>
        <p:txBody>
          <a:bodyPr/>
          <a:lstStyle/>
          <a:p>
            <a:fld id="{6339CD7F-6548-46A8-9F66-5B44D68E6E3C}" type="slidenum">
              <a:rPr lang="ar-SA" smtClean="0"/>
              <a:pPr/>
              <a:t>‹#›</a:t>
            </a:fld>
            <a:endParaRPr lang="ar-SA"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2F464EF-2DD4-4A36-830A-7D06A690A4F4}" type="datetime1">
              <a:rPr lang="ar-SA" smtClean="0"/>
              <a:t>07/05/1440</a:t>
            </a:fld>
            <a:endParaRPr lang="ar-SA"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SA"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339CD7F-6548-46A8-9F66-5B44D68E6E3C}"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hf hdr="0" ftr="0" dt="0"/>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الثاني</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a:t>
            </a:fld>
            <a:endParaRPr lang="ar-SA" dirty="0"/>
          </a:p>
        </p:txBody>
      </p:sp>
      <p:sp>
        <p:nvSpPr>
          <p:cNvPr id="21" name="Title 20"/>
          <p:cNvSpPr>
            <a:spLocks noGrp="1"/>
          </p:cNvSpPr>
          <p:nvPr>
            <p:ph type="ctrTitle"/>
          </p:nvPr>
        </p:nvSpPr>
        <p:spPr/>
        <p:txBody>
          <a:bodyPr/>
          <a:lstStyle/>
          <a:p>
            <a:r>
              <a:rPr lang="ar-SY" dirty="0" smtClean="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2927248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239035"/>
            <a:ext cx="8229600" cy="1143000"/>
          </a:xfrm>
        </p:spPr>
        <p:txBody>
          <a:bodyPr/>
          <a:lstStyle/>
          <a:p>
            <a:pPr algn="ctr"/>
            <a:r>
              <a:rPr lang="ar-SA" dirty="0" smtClean="0"/>
              <a:t>الميزانية التقديرية للمبيعات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10</a:t>
            </a:fld>
            <a:endParaRPr lang="ar-SA" dirty="0"/>
          </a:p>
        </p:txBody>
      </p:sp>
      <p:sp>
        <p:nvSpPr>
          <p:cNvPr id="12" name="Content Placeholder 11"/>
          <p:cNvSpPr>
            <a:spLocks noGrp="1"/>
          </p:cNvSpPr>
          <p:nvPr>
            <p:ph sz="quarter" idx="1"/>
          </p:nvPr>
        </p:nvSpPr>
        <p:spPr>
          <a:xfrm>
            <a:off x="457200" y="2214554"/>
            <a:ext cx="8229600" cy="3911609"/>
          </a:xfrm>
        </p:spPr>
        <p:txBody>
          <a:bodyPr>
            <a:normAutofit/>
          </a:bodyPr>
          <a:lstStyle/>
          <a:p>
            <a:pPr algn="just"/>
            <a:r>
              <a:rPr lang="ar-SA" dirty="0" smtClean="0"/>
              <a:t>- تعتبر </a:t>
            </a:r>
            <a:r>
              <a:rPr lang="ar-JO" dirty="0" smtClean="0">
                <a:solidFill>
                  <a:srgbClr val="FF0000"/>
                </a:solidFill>
              </a:rPr>
              <a:t>أ</a:t>
            </a:r>
            <a:r>
              <a:rPr lang="ar-SA" dirty="0" smtClean="0">
                <a:solidFill>
                  <a:srgbClr val="FF0000"/>
                </a:solidFill>
              </a:rPr>
              <a:t>ساساً ومنطلقاً لتحضير باقي الميزانيات </a:t>
            </a:r>
            <a:r>
              <a:rPr lang="ar-SA" dirty="0" smtClean="0"/>
              <a:t>ال</a:t>
            </a:r>
            <a:r>
              <a:rPr lang="ar-JO" dirty="0" smtClean="0"/>
              <a:t>أ</a:t>
            </a:r>
            <a:r>
              <a:rPr lang="ar-SA" dirty="0" smtClean="0"/>
              <a:t>خرى القصيرة الأجل أوالطويلة الأجل.</a:t>
            </a:r>
          </a:p>
          <a:p>
            <a:pPr algn="just"/>
            <a:r>
              <a:rPr lang="ar-SA" dirty="0" smtClean="0"/>
              <a:t>- وهي نقط</a:t>
            </a:r>
            <a:r>
              <a:rPr lang="ar-JO" dirty="0" smtClean="0"/>
              <a:t>ة</a:t>
            </a:r>
            <a:r>
              <a:rPr lang="ar-SA" dirty="0" smtClean="0"/>
              <a:t> ال</a:t>
            </a:r>
            <a:r>
              <a:rPr lang="ar-JO" dirty="0" smtClean="0"/>
              <a:t>إ</a:t>
            </a:r>
            <a:r>
              <a:rPr lang="ar-SA" dirty="0" smtClean="0"/>
              <a:t>نطلاق </a:t>
            </a:r>
            <a:r>
              <a:rPr lang="ar-SA" dirty="0" smtClean="0">
                <a:solidFill>
                  <a:srgbClr val="FF0000"/>
                </a:solidFill>
              </a:rPr>
              <a:t>في تقدير ال</a:t>
            </a:r>
            <a:r>
              <a:rPr lang="ar-JO" dirty="0" smtClean="0">
                <a:solidFill>
                  <a:srgbClr val="FF0000"/>
                </a:solidFill>
              </a:rPr>
              <a:t>إ</a:t>
            </a:r>
            <a:r>
              <a:rPr lang="ar-SA" dirty="0" smtClean="0">
                <a:solidFill>
                  <a:srgbClr val="FF0000"/>
                </a:solidFill>
              </a:rPr>
              <a:t>حتياجات المالية الطويلة ال</a:t>
            </a:r>
            <a:r>
              <a:rPr lang="ar-JO" dirty="0" smtClean="0">
                <a:solidFill>
                  <a:srgbClr val="FF0000"/>
                </a:solidFill>
              </a:rPr>
              <a:t>أ</a:t>
            </a:r>
            <a:r>
              <a:rPr lang="ar-SA" dirty="0" smtClean="0">
                <a:solidFill>
                  <a:srgbClr val="FF0000"/>
                </a:solidFill>
              </a:rPr>
              <a:t>جل والقصيرة ال</a:t>
            </a:r>
            <a:r>
              <a:rPr lang="ar-JO" dirty="0" smtClean="0">
                <a:solidFill>
                  <a:srgbClr val="FF0000"/>
                </a:solidFill>
              </a:rPr>
              <a:t>أ</a:t>
            </a:r>
            <a:r>
              <a:rPr lang="ar-SA" dirty="0" smtClean="0">
                <a:solidFill>
                  <a:srgbClr val="FF0000"/>
                </a:solidFill>
              </a:rPr>
              <a:t>جل. </a:t>
            </a:r>
            <a:r>
              <a:rPr lang="ar-SA" dirty="0" smtClean="0"/>
              <a:t>التنبؤ بالمبيعات في المدى الطويل </a:t>
            </a:r>
            <a:r>
              <a:rPr lang="ar-SA" dirty="0" smtClean="0">
                <a:solidFill>
                  <a:srgbClr val="FF0000"/>
                </a:solidFill>
              </a:rPr>
              <a:t>يحدد ال</a:t>
            </a:r>
            <a:r>
              <a:rPr lang="ar-JO" dirty="0" smtClean="0">
                <a:solidFill>
                  <a:srgbClr val="FF0000"/>
                </a:solidFill>
              </a:rPr>
              <a:t>إ</a:t>
            </a:r>
            <a:r>
              <a:rPr lang="ar-SA" dirty="0" smtClean="0">
                <a:solidFill>
                  <a:srgbClr val="FF0000"/>
                </a:solidFill>
              </a:rPr>
              <a:t>نفاق ال</a:t>
            </a:r>
            <a:r>
              <a:rPr lang="ar-JO" dirty="0" smtClean="0">
                <a:solidFill>
                  <a:srgbClr val="FF0000"/>
                </a:solidFill>
              </a:rPr>
              <a:t>إ</a:t>
            </a:r>
            <a:r>
              <a:rPr lang="ar-SA" dirty="0" smtClean="0">
                <a:solidFill>
                  <a:srgbClr val="FF0000"/>
                </a:solidFill>
              </a:rPr>
              <a:t>ستثماري وفي المدى القصير يحدد الكمية المطلوب </a:t>
            </a:r>
            <a:r>
              <a:rPr lang="ar-JO" dirty="0" smtClean="0">
                <a:solidFill>
                  <a:srgbClr val="FF0000"/>
                </a:solidFill>
              </a:rPr>
              <a:t>إ</a:t>
            </a:r>
            <a:r>
              <a:rPr lang="ar-SA" dirty="0" smtClean="0">
                <a:solidFill>
                  <a:srgbClr val="FF0000"/>
                </a:solidFill>
              </a:rPr>
              <a:t>نتاجها </a:t>
            </a:r>
          </a:p>
          <a:p>
            <a:pPr algn="just"/>
            <a:r>
              <a:rPr lang="ar-SA" dirty="0" smtClean="0"/>
              <a:t>- </a:t>
            </a:r>
            <a:r>
              <a:rPr lang="ar-SA" dirty="0" smtClean="0">
                <a:solidFill>
                  <a:srgbClr val="FF0000"/>
                </a:solidFill>
              </a:rPr>
              <a:t>هي نقطه البدء لوضع الميزانية التقديرية لل</a:t>
            </a:r>
            <a:r>
              <a:rPr lang="ar-JO" dirty="0" smtClean="0">
                <a:solidFill>
                  <a:srgbClr val="FF0000"/>
                </a:solidFill>
              </a:rPr>
              <a:t>إ</a:t>
            </a:r>
            <a:r>
              <a:rPr lang="ar-SA" dirty="0" smtClean="0">
                <a:solidFill>
                  <a:srgbClr val="FF0000"/>
                </a:solidFill>
              </a:rPr>
              <a:t>نتاج</a:t>
            </a:r>
            <a:r>
              <a:rPr lang="ar-SA" dirty="0" smtClean="0"/>
              <a:t>.</a:t>
            </a:r>
          </a:p>
          <a:p>
            <a:pPr algn="just">
              <a:buFontTx/>
              <a:buChar char="-"/>
            </a:pPr>
            <a:endParaRPr lang="ar-SA" dirty="0" smtClean="0"/>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4345" y="258914"/>
            <a:ext cx="8229600" cy="1143000"/>
          </a:xfrm>
        </p:spPr>
        <p:txBody>
          <a:bodyPr/>
          <a:lstStyle/>
          <a:p>
            <a:pPr algn="ctr"/>
            <a:r>
              <a:rPr lang="ar-SA" dirty="0" smtClean="0"/>
              <a:t>الميزانية التقديرية لل</a:t>
            </a:r>
            <a:r>
              <a:rPr lang="ar-JO" dirty="0" smtClean="0"/>
              <a:t>إ</a:t>
            </a:r>
            <a:r>
              <a:rPr lang="ar-SA" dirty="0" smtClean="0"/>
              <a:t>نتاج</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11</a:t>
            </a:fld>
            <a:endParaRPr lang="ar-SA" dirty="0"/>
          </a:p>
        </p:txBody>
      </p:sp>
      <p:sp>
        <p:nvSpPr>
          <p:cNvPr id="12" name="Content Placeholder 11"/>
          <p:cNvSpPr>
            <a:spLocks noGrp="1"/>
          </p:cNvSpPr>
          <p:nvPr>
            <p:ph sz="quarter" idx="1"/>
          </p:nvPr>
        </p:nvSpPr>
        <p:spPr>
          <a:xfrm>
            <a:off x="457200" y="2357430"/>
            <a:ext cx="8229600" cy="3768733"/>
          </a:xfrm>
        </p:spPr>
        <p:txBody>
          <a:bodyPr>
            <a:normAutofit/>
          </a:bodyPr>
          <a:lstStyle/>
          <a:p>
            <a:pPr algn="just"/>
            <a:r>
              <a:rPr lang="ar-SA" dirty="0" smtClean="0"/>
              <a:t>- تهتم بتحويل الميزانية التقديريه للمبيعات </a:t>
            </a:r>
            <a:r>
              <a:rPr lang="ar-JO" dirty="0" smtClean="0"/>
              <a:t>إ</a:t>
            </a:r>
            <a:r>
              <a:rPr lang="ar-SA" dirty="0" smtClean="0"/>
              <a:t>لى </a:t>
            </a:r>
            <a:r>
              <a:rPr lang="ar-SA" dirty="0" smtClean="0">
                <a:solidFill>
                  <a:srgbClr val="FF0000"/>
                </a:solidFill>
              </a:rPr>
              <a:t>تقديرات للتكاليف </a:t>
            </a:r>
            <a:r>
              <a:rPr lang="ar-SA" dirty="0" smtClean="0"/>
              <a:t>اللازمه ل</a:t>
            </a:r>
            <a:r>
              <a:rPr lang="ar-JO" dirty="0" smtClean="0"/>
              <a:t>إ</a:t>
            </a:r>
            <a:r>
              <a:rPr lang="ar-SA" dirty="0" smtClean="0"/>
              <a:t>نتاج كمية المبيعات المقدرة. </a:t>
            </a:r>
          </a:p>
          <a:p>
            <a:pPr algn="just"/>
            <a:r>
              <a:rPr lang="ar-SA" dirty="0" smtClean="0"/>
              <a:t>تستخدم </a:t>
            </a:r>
            <a:r>
              <a:rPr lang="ar-SA" dirty="0" smtClean="0">
                <a:solidFill>
                  <a:srgbClr val="FF0000"/>
                </a:solidFill>
              </a:rPr>
              <a:t>لل</a:t>
            </a:r>
            <a:r>
              <a:rPr lang="ar-JO" dirty="0" smtClean="0">
                <a:solidFill>
                  <a:srgbClr val="FF0000"/>
                </a:solidFill>
              </a:rPr>
              <a:t>إ</a:t>
            </a:r>
            <a:r>
              <a:rPr lang="ar-SA" dirty="0" smtClean="0">
                <a:solidFill>
                  <a:srgbClr val="FF0000"/>
                </a:solidFill>
              </a:rPr>
              <a:t>نتاج كأساس لتنظيم برامج ال</a:t>
            </a:r>
            <a:r>
              <a:rPr lang="ar-JO" dirty="0" smtClean="0">
                <a:solidFill>
                  <a:srgbClr val="FF0000"/>
                </a:solidFill>
              </a:rPr>
              <a:t>إ</a:t>
            </a:r>
            <a:r>
              <a:rPr lang="ar-SA" dirty="0" smtClean="0">
                <a:solidFill>
                  <a:srgbClr val="FF0000"/>
                </a:solidFill>
              </a:rPr>
              <a:t>نتاج </a:t>
            </a:r>
            <a:r>
              <a:rPr lang="ar-SA" dirty="0" smtClean="0"/>
              <a:t>بحيث يتمكن المشروع من </a:t>
            </a:r>
            <a:r>
              <a:rPr lang="ar-JO" dirty="0" smtClean="0"/>
              <a:t>إ</a:t>
            </a:r>
            <a:r>
              <a:rPr lang="ar-SA" dirty="0" smtClean="0"/>
              <a:t>نتاج </a:t>
            </a:r>
            <a:r>
              <a:rPr lang="ar-SA" dirty="0" smtClean="0">
                <a:solidFill>
                  <a:srgbClr val="FF0000"/>
                </a:solidFill>
              </a:rPr>
              <a:t>الحجم ال</a:t>
            </a:r>
            <a:r>
              <a:rPr lang="ar-JO" dirty="0" smtClean="0">
                <a:solidFill>
                  <a:srgbClr val="FF0000"/>
                </a:solidFill>
              </a:rPr>
              <a:t>أ</a:t>
            </a:r>
            <a:r>
              <a:rPr lang="ar-SA" dirty="0" smtClean="0">
                <a:solidFill>
                  <a:srgbClr val="FF0000"/>
                </a:solidFill>
              </a:rPr>
              <a:t>مثل والرقابه على المخزون السلعي. </a:t>
            </a:r>
          </a:p>
          <a:p>
            <a:pPr algn="just"/>
            <a:r>
              <a:rPr lang="ar-SA" dirty="0" smtClean="0"/>
              <a:t>ومنها </a:t>
            </a:r>
            <a:r>
              <a:rPr lang="ar-SA" dirty="0" smtClean="0">
                <a:solidFill>
                  <a:srgbClr val="FF0000"/>
                </a:solidFill>
              </a:rPr>
              <a:t>يمكن وضع الميزانية التقديرية للمصروفات ال</a:t>
            </a:r>
            <a:r>
              <a:rPr lang="ar-JO" dirty="0" smtClean="0">
                <a:solidFill>
                  <a:srgbClr val="FF0000"/>
                </a:solidFill>
              </a:rPr>
              <a:t>إ</a:t>
            </a:r>
            <a:r>
              <a:rPr lang="ar-SA" dirty="0" smtClean="0">
                <a:solidFill>
                  <a:srgbClr val="FF0000"/>
                </a:solidFill>
              </a:rPr>
              <a:t>دارية والبيعيه و</a:t>
            </a:r>
            <a:r>
              <a:rPr lang="ar-JO" dirty="0" smtClean="0">
                <a:solidFill>
                  <a:srgbClr val="FF0000"/>
                </a:solidFill>
              </a:rPr>
              <a:t>إ</a:t>
            </a:r>
            <a:r>
              <a:rPr lang="ar-SA" dirty="0" smtClean="0">
                <a:solidFill>
                  <a:srgbClr val="FF0000"/>
                </a:solidFill>
              </a:rPr>
              <a:t>عداد القائمه التقديرية للأرباح والخسائر </a:t>
            </a:r>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82578"/>
            <a:ext cx="8229600" cy="1143000"/>
          </a:xfrm>
        </p:spPr>
        <p:txBody>
          <a:bodyPr/>
          <a:lstStyle/>
          <a:p>
            <a:pPr algn="ctr"/>
            <a:r>
              <a:rPr lang="ar-SA" dirty="0" smtClean="0"/>
              <a:t>القائمه التقديرية للأرباح والخسائر</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12</a:t>
            </a:fld>
            <a:endParaRPr lang="ar-SA" dirty="0"/>
          </a:p>
        </p:txBody>
      </p:sp>
      <p:sp>
        <p:nvSpPr>
          <p:cNvPr id="12" name="Content Placeholder 11"/>
          <p:cNvSpPr>
            <a:spLocks noGrp="1"/>
          </p:cNvSpPr>
          <p:nvPr>
            <p:ph sz="quarter" idx="1"/>
          </p:nvPr>
        </p:nvSpPr>
        <p:spPr>
          <a:xfrm>
            <a:off x="457200" y="3212976"/>
            <a:ext cx="8229600" cy="2913187"/>
          </a:xfrm>
        </p:spPr>
        <p:txBody>
          <a:bodyPr>
            <a:normAutofit/>
          </a:bodyPr>
          <a:lstStyle/>
          <a:p>
            <a:pPr algn="just">
              <a:buNone/>
            </a:pPr>
            <a:r>
              <a:rPr lang="ar-SA" dirty="0" smtClean="0">
                <a:solidFill>
                  <a:srgbClr val="FF0000"/>
                </a:solidFill>
              </a:rPr>
              <a:t>تتضمن تقديرات الإيرادات والأعباء عن المدة الخاصة بالميزانية التقديرية .</a:t>
            </a:r>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81405" y="491069"/>
            <a:ext cx="8229600" cy="648072"/>
          </a:xfrm>
        </p:spPr>
        <p:txBody>
          <a:bodyPr>
            <a:normAutofit fontScale="90000"/>
          </a:bodyPr>
          <a:lstStyle/>
          <a:p>
            <a:r>
              <a:rPr lang="ar-SA" dirty="0" smtClean="0"/>
              <a:t>العلاقات بين الميزانيات التقديريه</a:t>
            </a:r>
            <a:endParaRPr lang="ar-SA" dirty="0"/>
          </a:p>
        </p:txBody>
      </p:sp>
      <p:sp>
        <p:nvSpPr>
          <p:cNvPr id="28" name="Slide Number Placeholder 27"/>
          <p:cNvSpPr>
            <a:spLocks noGrp="1"/>
          </p:cNvSpPr>
          <p:nvPr>
            <p:ph type="sldNum" sz="quarter" idx="12"/>
          </p:nvPr>
        </p:nvSpPr>
        <p:spPr/>
        <p:txBody>
          <a:bodyPr/>
          <a:lstStyle/>
          <a:p>
            <a:fld id="{6339CD7F-6548-46A8-9F66-5B44D68E6E3C}" type="slidenum">
              <a:rPr lang="ar-SA" smtClean="0"/>
              <a:pPr/>
              <a:t>13</a:t>
            </a:fld>
            <a:endParaRPr lang="ar-SA" dirty="0"/>
          </a:p>
        </p:txBody>
      </p:sp>
      <p:sp>
        <p:nvSpPr>
          <p:cNvPr id="12" name="Content Placeholder 11"/>
          <p:cNvSpPr>
            <a:spLocks noGrp="1"/>
          </p:cNvSpPr>
          <p:nvPr>
            <p:ph sz="quarter" idx="1"/>
          </p:nvPr>
        </p:nvSpPr>
        <p:spPr>
          <a:xfrm>
            <a:off x="457200" y="2636912"/>
            <a:ext cx="8229600" cy="3489251"/>
          </a:xfrm>
        </p:spPr>
        <p:txBody>
          <a:bodyPr>
            <a:normAutofit/>
          </a:bodyPr>
          <a:lstStyle/>
          <a:p>
            <a:pPr>
              <a:buNone/>
            </a:pPr>
            <a:endParaRPr lang="ar-SA" dirty="0" smtClean="0"/>
          </a:p>
          <a:p>
            <a:pPr>
              <a:buNone/>
            </a:pPr>
            <a:endParaRPr lang="ar-SA" dirty="0" smtClean="0"/>
          </a:p>
        </p:txBody>
      </p:sp>
      <p:grpSp>
        <p:nvGrpSpPr>
          <p:cNvPr id="3" name="Group 7"/>
          <p:cNvGrpSpPr/>
          <p:nvPr/>
        </p:nvGrpSpPr>
        <p:grpSpPr>
          <a:xfrm>
            <a:off x="7643834" y="44624"/>
            <a:ext cx="1500166" cy="1094517"/>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Rectangle 13"/>
          <p:cNvSpPr/>
          <p:nvPr/>
        </p:nvSpPr>
        <p:spPr>
          <a:xfrm>
            <a:off x="3779912" y="1988840"/>
            <a:ext cx="2304256" cy="504056"/>
          </a:xfrm>
          <a:prstGeom prst="rect">
            <a:avLst/>
          </a:prstGeom>
          <a:solidFill>
            <a:schemeClr val="bg1"/>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a:r>
              <a:rPr lang="ar-SA" dirty="0" smtClean="0">
                <a:solidFill>
                  <a:schemeClr val="tx1"/>
                </a:solidFill>
              </a:rPr>
              <a:t>الميزانية التقديرية للمبيعات </a:t>
            </a:r>
            <a:endParaRPr lang="ar-SA" dirty="0">
              <a:solidFill>
                <a:schemeClr val="tx1"/>
              </a:solidFill>
            </a:endParaRPr>
          </a:p>
        </p:txBody>
      </p:sp>
      <p:sp>
        <p:nvSpPr>
          <p:cNvPr id="17" name="Rectangle 16"/>
          <p:cNvSpPr/>
          <p:nvPr/>
        </p:nvSpPr>
        <p:spPr>
          <a:xfrm>
            <a:off x="3779912" y="2636912"/>
            <a:ext cx="2304256" cy="504056"/>
          </a:xfrm>
          <a:prstGeom prst="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1" anchor="ctr"/>
          <a:lstStyle/>
          <a:p>
            <a:pPr algn="ctr"/>
            <a:r>
              <a:rPr lang="ar-SA" dirty="0" smtClean="0">
                <a:solidFill>
                  <a:schemeClr val="tx1"/>
                </a:solidFill>
              </a:rPr>
              <a:t>الميزانية التقديرية لل</a:t>
            </a:r>
            <a:r>
              <a:rPr lang="ar-JO" dirty="0" smtClean="0">
                <a:solidFill>
                  <a:schemeClr val="tx1"/>
                </a:solidFill>
              </a:rPr>
              <a:t>إ</a:t>
            </a:r>
            <a:r>
              <a:rPr lang="ar-SA" dirty="0" smtClean="0">
                <a:solidFill>
                  <a:schemeClr val="tx1"/>
                </a:solidFill>
              </a:rPr>
              <a:t>نتاج</a:t>
            </a:r>
            <a:endParaRPr lang="ar-SA" dirty="0">
              <a:solidFill>
                <a:schemeClr val="tx1"/>
              </a:solidFill>
            </a:endParaRPr>
          </a:p>
        </p:txBody>
      </p:sp>
      <p:sp>
        <p:nvSpPr>
          <p:cNvPr id="18" name="Isosceles Triangle 17"/>
          <p:cNvSpPr/>
          <p:nvPr/>
        </p:nvSpPr>
        <p:spPr>
          <a:xfrm>
            <a:off x="251520" y="3284984"/>
            <a:ext cx="4032448" cy="936104"/>
          </a:xfrm>
          <a:prstGeom prst="triangle">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1" anchor="ctr"/>
          <a:lstStyle/>
          <a:p>
            <a:pPr algn="ctr"/>
            <a:r>
              <a:rPr lang="ar-SA" dirty="0" smtClean="0">
                <a:solidFill>
                  <a:schemeClr val="tx1"/>
                </a:solidFill>
              </a:rPr>
              <a:t>تقدير الاحتياجات طويلة الأجل</a:t>
            </a:r>
            <a:endParaRPr lang="ar-SA" dirty="0">
              <a:solidFill>
                <a:schemeClr val="tx1"/>
              </a:solidFill>
            </a:endParaRPr>
          </a:p>
        </p:txBody>
      </p:sp>
      <p:sp>
        <p:nvSpPr>
          <p:cNvPr id="19" name="Isosceles Triangle 18"/>
          <p:cNvSpPr/>
          <p:nvPr/>
        </p:nvSpPr>
        <p:spPr>
          <a:xfrm>
            <a:off x="5292080" y="3284984"/>
            <a:ext cx="3672408" cy="1008112"/>
          </a:xfrm>
          <a:prstGeom prst="triangle">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1" anchor="ctr"/>
          <a:lstStyle/>
          <a:p>
            <a:pPr algn="ctr"/>
            <a:r>
              <a:rPr lang="ar-SA" dirty="0" smtClean="0">
                <a:solidFill>
                  <a:schemeClr val="tx1"/>
                </a:solidFill>
              </a:rPr>
              <a:t>تقدير ال</a:t>
            </a:r>
            <a:r>
              <a:rPr lang="ar-JO" dirty="0" smtClean="0">
                <a:solidFill>
                  <a:schemeClr val="tx1"/>
                </a:solidFill>
              </a:rPr>
              <a:t>إ</a:t>
            </a:r>
            <a:r>
              <a:rPr lang="ar-SA" dirty="0" smtClean="0">
                <a:solidFill>
                  <a:schemeClr val="tx1"/>
                </a:solidFill>
              </a:rPr>
              <a:t>حتياجات قصيرة الأجل</a:t>
            </a:r>
            <a:endParaRPr lang="ar-SA" dirty="0">
              <a:solidFill>
                <a:schemeClr val="tx1"/>
              </a:solidFill>
            </a:endParaRPr>
          </a:p>
        </p:txBody>
      </p:sp>
      <p:sp>
        <p:nvSpPr>
          <p:cNvPr id="20" name="Rectangle 19"/>
          <p:cNvSpPr/>
          <p:nvPr/>
        </p:nvSpPr>
        <p:spPr>
          <a:xfrm>
            <a:off x="539552" y="4365104"/>
            <a:ext cx="648072" cy="1728192"/>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اليومية</a:t>
            </a:r>
            <a:endParaRPr lang="ar-SA" dirty="0">
              <a:solidFill>
                <a:schemeClr val="tx1"/>
              </a:solidFill>
            </a:endParaRPr>
          </a:p>
        </p:txBody>
      </p:sp>
      <p:sp>
        <p:nvSpPr>
          <p:cNvPr id="21" name="Rectangle 20"/>
          <p:cNvSpPr/>
          <p:nvPr/>
        </p:nvSpPr>
        <p:spPr>
          <a:xfrm>
            <a:off x="1547664" y="4437112"/>
            <a:ext cx="792088"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للمصروفات الادارية</a:t>
            </a:r>
            <a:endParaRPr lang="ar-SA" dirty="0">
              <a:solidFill>
                <a:schemeClr val="tx1"/>
              </a:solidFill>
            </a:endParaRPr>
          </a:p>
        </p:txBody>
      </p:sp>
      <p:sp>
        <p:nvSpPr>
          <p:cNvPr id="22" name="Rectangle 21"/>
          <p:cNvSpPr/>
          <p:nvPr/>
        </p:nvSpPr>
        <p:spPr>
          <a:xfrm>
            <a:off x="2555776" y="4437112"/>
            <a:ext cx="864096"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للمصروفات الصناعيه</a:t>
            </a:r>
            <a:endParaRPr lang="ar-SA" dirty="0">
              <a:solidFill>
                <a:schemeClr val="tx1"/>
              </a:solidFill>
            </a:endParaRPr>
          </a:p>
        </p:txBody>
      </p:sp>
      <p:sp>
        <p:nvSpPr>
          <p:cNvPr id="23" name="Rectangle 22"/>
          <p:cNvSpPr/>
          <p:nvPr/>
        </p:nvSpPr>
        <p:spPr>
          <a:xfrm>
            <a:off x="3707904" y="4437112"/>
            <a:ext cx="864096"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للمواد والمهمات</a:t>
            </a:r>
            <a:endParaRPr lang="ar-SA" dirty="0">
              <a:solidFill>
                <a:schemeClr val="tx1"/>
              </a:solidFill>
            </a:endParaRPr>
          </a:p>
        </p:txBody>
      </p:sp>
      <p:sp>
        <p:nvSpPr>
          <p:cNvPr id="24" name="Rectangle 23"/>
          <p:cNvSpPr/>
          <p:nvPr/>
        </p:nvSpPr>
        <p:spPr>
          <a:xfrm>
            <a:off x="4788024" y="4437112"/>
            <a:ext cx="648072"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للاجور</a:t>
            </a:r>
            <a:endParaRPr lang="ar-SA" dirty="0">
              <a:solidFill>
                <a:schemeClr val="tx1"/>
              </a:solidFill>
            </a:endParaRPr>
          </a:p>
        </p:txBody>
      </p:sp>
      <p:cxnSp>
        <p:nvCxnSpPr>
          <p:cNvPr id="27" name="Straight Connector 26"/>
          <p:cNvCxnSpPr>
            <a:stCxn id="14" idx="2"/>
            <a:endCxn id="17" idx="0"/>
          </p:cNvCxnSpPr>
          <p:nvPr/>
        </p:nvCxnSpPr>
        <p:spPr>
          <a:xfrm rot="5400000">
            <a:off x="4860032" y="256490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8" idx="0"/>
            <a:endCxn id="19" idx="0"/>
          </p:cNvCxnSpPr>
          <p:nvPr/>
        </p:nvCxnSpPr>
        <p:spPr>
          <a:xfrm>
            <a:off x="2267744" y="3284984"/>
            <a:ext cx="48605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7" idx="2"/>
          </p:cNvCxnSpPr>
          <p:nvPr/>
        </p:nvCxnSpPr>
        <p:spPr>
          <a:xfrm rot="5400000">
            <a:off x="4860032" y="321297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8" idx="3"/>
            <a:endCxn id="20" idx="0"/>
          </p:cNvCxnSpPr>
          <p:nvPr/>
        </p:nvCxnSpPr>
        <p:spPr>
          <a:xfrm flipH="1">
            <a:off x="863588" y="4221088"/>
            <a:ext cx="140415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8" idx="3"/>
          </p:cNvCxnSpPr>
          <p:nvPr/>
        </p:nvCxnSpPr>
        <p:spPr>
          <a:xfrm flipH="1">
            <a:off x="2123728" y="4221088"/>
            <a:ext cx="14401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8" idx="3"/>
            <a:endCxn id="22" idx="0"/>
          </p:cNvCxnSpPr>
          <p:nvPr/>
        </p:nvCxnSpPr>
        <p:spPr>
          <a:xfrm>
            <a:off x="2267744" y="4221088"/>
            <a:ext cx="72008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8" idx="3"/>
            <a:endCxn id="23" idx="0"/>
          </p:cNvCxnSpPr>
          <p:nvPr/>
        </p:nvCxnSpPr>
        <p:spPr>
          <a:xfrm>
            <a:off x="2267744" y="4221088"/>
            <a:ext cx="1872208"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18" idx="3"/>
            <a:endCxn id="24" idx="0"/>
          </p:cNvCxnSpPr>
          <p:nvPr/>
        </p:nvCxnSpPr>
        <p:spPr>
          <a:xfrm>
            <a:off x="2267744" y="4221088"/>
            <a:ext cx="284431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44624"/>
            <a:ext cx="9143986" cy="1026922"/>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حدود ومجالات التخطيط المالي</a:t>
              </a:r>
              <a:endParaRPr lang="ar-SA" sz="32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14</a:t>
            </a:fld>
            <a:endParaRPr lang="ar-SA" dirty="0"/>
          </a:p>
        </p:txBody>
      </p:sp>
      <p:sp>
        <p:nvSpPr>
          <p:cNvPr id="12" name="Content Placeholder 11"/>
          <p:cNvSpPr>
            <a:spLocks noGrp="1"/>
          </p:cNvSpPr>
          <p:nvPr>
            <p:ph sz="quarter" idx="1"/>
          </p:nvPr>
        </p:nvSpPr>
        <p:spPr>
          <a:xfrm>
            <a:off x="457200" y="1285860"/>
            <a:ext cx="8229600" cy="4840303"/>
          </a:xfrm>
        </p:spPr>
        <p:txBody>
          <a:bodyPr>
            <a:normAutofit fontScale="92500" lnSpcReduction="10000"/>
          </a:bodyPr>
          <a:lstStyle/>
          <a:p>
            <a:pPr>
              <a:buNone/>
            </a:pPr>
            <a:r>
              <a:rPr lang="ar-JO" b="1" dirty="0" smtClean="0"/>
              <a:t>1. </a:t>
            </a:r>
            <a:r>
              <a:rPr lang="ar-SA" sz="3600" b="1" dirty="0" smtClean="0">
                <a:solidFill>
                  <a:srgbClr val="FF0000"/>
                </a:solidFill>
              </a:rPr>
              <a:t>التخطيط المالي لكل من  السيوله والربحيه </a:t>
            </a:r>
          </a:p>
          <a:p>
            <a:pPr algn="just">
              <a:buNone/>
            </a:pPr>
            <a:r>
              <a:rPr lang="ar-SA" dirty="0" smtClean="0"/>
              <a:t>وجهات النظر حول علاقه السيولة بالربحية وضرورة التخطيط المالي السليم لكل منهما</a:t>
            </a:r>
          </a:p>
          <a:p>
            <a:pPr marL="514350" indent="-514350" algn="just">
              <a:buFont typeface="+mj-cs"/>
              <a:buAutoNum type="arabic1Minus"/>
            </a:pPr>
            <a:r>
              <a:rPr lang="ar-SA" dirty="0" smtClean="0"/>
              <a:t> ترى بعض وجهات النظرأنه بالرغم من كون هدف السيولة وهدف الربحية </a:t>
            </a:r>
            <a:r>
              <a:rPr lang="ar-SA" b="1" dirty="0" smtClean="0">
                <a:solidFill>
                  <a:srgbClr val="FF0000"/>
                </a:solidFill>
              </a:rPr>
              <a:t>توأمين </a:t>
            </a:r>
            <a:r>
              <a:rPr lang="ar-JO" b="1" dirty="0" smtClean="0">
                <a:solidFill>
                  <a:srgbClr val="FF0000"/>
                </a:solidFill>
              </a:rPr>
              <a:t>إ</a:t>
            </a:r>
            <a:r>
              <a:rPr lang="ar-SA" b="1" dirty="0" smtClean="0">
                <a:solidFill>
                  <a:srgbClr val="FF0000"/>
                </a:solidFill>
              </a:rPr>
              <a:t>لا </a:t>
            </a:r>
            <a:r>
              <a:rPr lang="ar-JO" b="1" dirty="0" smtClean="0">
                <a:solidFill>
                  <a:srgbClr val="FF0000"/>
                </a:solidFill>
              </a:rPr>
              <a:t>أ</a:t>
            </a:r>
            <a:r>
              <a:rPr lang="ar-SA" b="1" dirty="0" smtClean="0">
                <a:solidFill>
                  <a:srgbClr val="FF0000"/>
                </a:solidFill>
              </a:rPr>
              <a:t>نهما متناقضين </a:t>
            </a:r>
            <a:r>
              <a:rPr lang="ar-SA" dirty="0" smtClean="0"/>
              <a:t>– فمن الناحيه النظرية على المدير المالي </a:t>
            </a:r>
            <a:r>
              <a:rPr lang="ar-JO" dirty="0" smtClean="0"/>
              <a:t>أ</a:t>
            </a:r>
            <a:r>
              <a:rPr lang="ar-SA" dirty="0" smtClean="0"/>
              <a:t>ن يقابل التدفق النقدي الداخل مع التدفق النقدي الخارج بطريقة </a:t>
            </a:r>
            <a:r>
              <a:rPr lang="ar-SA" dirty="0" smtClean="0">
                <a:solidFill>
                  <a:srgbClr val="FF0000"/>
                </a:solidFill>
              </a:rPr>
              <a:t>تمنع وجود أي أرصدة نقدية لا لزوم لها تبقى عاطلة ولا تعود بأي أرباح أو إيرادات على المشروع ولكن من الناحيه الواقعيه يستحيل تحقيقه لأن كلا التدفقين لا يمكن التنبؤ بهما بدقة </a:t>
            </a:r>
            <a:r>
              <a:rPr lang="ar-SA" u="sng" dirty="0" smtClean="0">
                <a:solidFill>
                  <a:srgbClr val="FF0000"/>
                </a:solidFill>
              </a:rPr>
              <a:t>ومن النادر جداً </a:t>
            </a:r>
            <a:r>
              <a:rPr lang="ar-JO" u="sng" dirty="0" smtClean="0">
                <a:solidFill>
                  <a:srgbClr val="FF0000"/>
                </a:solidFill>
              </a:rPr>
              <a:t>أ</a:t>
            </a:r>
            <a:r>
              <a:rPr lang="ar-SA" u="sng" dirty="0" smtClean="0">
                <a:solidFill>
                  <a:srgbClr val="FF0000"/>
                </a:solidFill>
              </a:rPr>
              <a:t>ن يتعادلا </a:t>
            </a:r>
          </a:p>
          <a:p>
            <a:pPr marL="514350" indent="-514350" algn="just">
              <a:buNone/>
            </a:pPr>
            <a:r>
              <a:rPr lang="ar-SA" dirty="0" smtClean="0"/>
              <a:t>يلجأ المدير المالي لحماية المشروع من خطر التوقف عن دفع التزاماته عندما يحل ميعادها </a:t>
            </a:r>
            <a:r>
              <a:rPr lang="ar-JO" dirty="0" smtClean="0"/>
              <a:t>إ</a:t>
            </a:r>
            <a:r>
              <a:rPr lang="ar-SA" dirty="0" smtClean="0"/>
              <a:t>لى </a:t>
            </a:r>
            <a:r>
              <a:rPr lang="ar-SA" dirty="0" smtClean="0">
                <a:solidFill>
                  <a:srgbClr val="FF0000"/>
                </a:solidFill>
              </a:rPr>
              <a:t>ال</a:t>
            </a:r>
            <a:r>
              <a:rPr lang="ar-JO" dirty="0" smtClean="0">
                <a:solidFill>
                  <a:srgbClr val="FF0000"/>
                </a:solidFill>
              </a:rPr>
              <a:t>إ</a:t>
            </a:r>
            <a:r>
              <a:rPr lang="ar-SA" dirty="0" smtClean="0">
                <a:solidFill>
                  <a:srgbClr val="FF0000"/>
                </a:solidFill>
              </a:rPr>
              <a:t>حتفاظ برصيد نقدي وكلما اتجه </a:t>
            </a:r>
            <a:r>
              <a:rPr lang="ar-JO" dirty="0" smtClean="0">
                <a:solidFill>
                  <a:srgbClr val="FF0000"/>
                </a:solidFill>
              </a:rPr>
              <a:t>إ</a:t>
            </a:r>
            <a:r>
              <a:rPr lang="ar-SA" dirty="0" smtClean="0">
                <a:solidFill>
                  <a:srgbClr val="FF0000"/>
                </a:solidFill>
              </a:rPr>
              <a:t>لى زيادة حمايته للمشروع اتجه لزيادة الرصيد النقدي وهذا بدور</a:t>
            </a:r>
            <a:r>
              <a:rPr lang="ar-JO" dirty="0" smtClean="0">
                <a:solidFill>
                  <a:srgbClr val="FF0000"/>
                </a:solidFill>
              </a:rPr>
              <a:t>ه</a:t>
            </a:r>
            <a:r>
              <a:rPr lang="ar-SA" dirty="0" smtClean="0">
                <a:solidFill>
                  <a:srgbClr val="FF0000"/>
                </a:solidFill>
              </a:rPr>
              <a:t> يؤدي </a:t>
            </a:r>
            <a:r>
              <a:rPr lang="ar-JO" dirty="0" smtClean="0">
                <a:solidFill>
                  <a:srgbClr val="FF0000"/>
                </a:solidFill>
              </a:rPr>
              <a:t>إ</a:t>
            </a:r>
            <a:r>
              <a:rPr lang="ar-SA" dirty="0" smtClean="0">
                <a:solidFill>
                  <a:srgbClr val="FF0000"/>
                </a:solidFill>
              </a:rPr>
              <a:t>لى تخفيض ال</a:t>
            </a:r>
            <a:r>
              <a:rPr lang="ar-JO" dirty="0" smtClean="0">
                <a:solidFill>
                  <a:srgbClr val="FF0000"/>
                </a:solidFill>
              </a:rPr>
              <a:t>أ</a:t>
            </a:r>
            <a:r>
              <a:rPr lang="ar-SA" dirty="0" smtClean="0">
                <a:solidFill>
                  <a:srgbClr val="FF0000"/>
                </a:solidFill>
              </a:rPr>
              <a:t>رباح نتيجة فقدان العائد الذي كان بال</a:t>
            </a:r>
            <a:r>
              <a:rPr lang="ar-JO" dirty="0" smtClean="0">
                <a:solidFill>
                  <a:srgbClr val="FF0000"/>
                </a:solidFill>
              </a:rPr>
              <a:t>إ</a:t>
            </a:r>
            <a:r>
              <a:rPr lang="ar-SA" dirty="0" smtClean="0">
                <a:solidFill>
                  <a:srgbClr val="FF0000"/>
                </a:solidFill>
              </a:rPr>
              <a:t>مكان تحقيقه لو استثمرت هذه ال</a:t>
            </a:r>
            <a:r>
              <a:rPr lang="ar-JO" dirty="0" smtClean="0">
                <a:solidFill>
                  <a:srgbClr val="FF0000"/>
                </a:solidFill>
              </a:rPr>
              <a:t>أ</a:t>
            </a:r>
            <a:r>
              <a:rPr lang="ar-SA" dirty="0" smtClean="0">
                <a:solidFill>
                  <a:srgbClr val="FF0000"/>
                </a:solidFill>
              </a:rPr>
              <a:t>موال المحتجزة</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1697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15</a:t>
            </a:fld>
            <a:endParaRPr lang="ar-SA" dirty="0"/>
          </a:p>
        </p:txBody>
      </p:sp>
      <p:sp>
        <p:nvSpPr>
          <p:cNvPr id="12" name="Content Placeholder 11"/>
          <p:cNvSpPr>
            <a:spLocks noGrp="1"/>
          </p:cNvSpPr>
          <p:nvPr>
            <p:ph sz="quarter" idx="1"/>
          </p:nvPr>
        </p:nvSpPr>
        <p:spPr>
          <a:xfrm>
            <a:off x="457200" y="1142984"/>
            <a:ext cx="8229600" cy="5286412"/>
          </a:xfrm>
        </p:spPr>
        <p:txBody>
          <a:bodyPr>
            <a:noAutofit/>
          </a:bodyPr>
          <a:lstStyle/>
          <a:p>
            <a:pPr algn="just">
              <a:buNone/>
            </a:pPr>
            <a:r>
              <a:rPr lang="ar-SA" sz="2200" dirty="0" smtClean="0"/>
              <a:t>ب- </a:t>
            </a:r>
            <a:r>
              <a:rPr lang="ar-SA" sz="2500" dirty="0" smtClean="0">
                <a:solidFill>
                  <a:srgbClr val="FF0000"/>
                </a:solidFill>
              </a:rPr>
              <a:t>الرأي الاخر </a:t>
            </a:r>
            <a:r>
              <a:rPr lang="ar-JO" sz="2500" dirty="0" smtClean="0"/>
              <a:t>أ</a:t>
            </a:r>
            <a:r>
              <a:rPr lang="ar-SA" sz="2500" dirty="0" smtClean="0"/>
              <a:t>ن السيولة والربحية </a:t>
            </a:r>
            <a:r>
              <a:rPr lang="ar-SA" sz="2500" b="1" dirty="0" smtClean="0">
                <a:solidFill>
                  <a:srgbClr val="FF0000"/>
                </a:solidFill>
              </a:rPr>
              <a:t>لا يمكن فصلمها عن بعضهما </a:t>
            </a:r>
            <a:r>
              <a:rPr lang="ar-SA" sz="2500" dirty="0" smtClean="0"/>
              <a:t>على </a:t>
            </a:r>
            <a:r>
              <a:rPr lang="ar-JO" sz="2500" dirty="0" smtClean="0"/>
              <a:t>أ</a:t>
            </a:r>
            <a:r>
              <a:rPr lang="ar-SA" sz="2500" dirty="0" smtClean="0"/>
              <a:t>ساس </a:t>
            </a:r>
            <a:r>
              <a:rPr lang="ar-JO" sz="2500" dirty="0" smtClean="0"/>
              <a:t>أ</a:t>
            </a:r>
            <a:r>
              <a:rPr lang="ar-SA" sz="2500" dirty="0" smtClean="0"/>
              <a:t>ن </a:t>
            </a:r>
            <a:r>
              <a:rPr lang="ar-SA" sz="2500" dirty="0" smtClean="0">
                <a:solidFill>
                  <a:srgbClr val="FF0000"/>
                </a:solidFill>
              </a:rPr>
              <a:t>المشكلة</a:t>
            </a:r>
            <a:r>
              <a:rPr lang="ar-SA" sz="2500" dirty="0" smtClean="0"/>
              <a:t> التي تواجة ال</a:t>
            </a:r>
            <a:r>
              <a:rPr lang="ar-JO" sz="2500" dirty="0" smtClean="0"/>
              <a:t>إ</a:t>
            </a:r>
            <a:r>
              <a:rPr lang="ar-SA" sz="2500" dirty="0" smtClean="0"/>
              <a:t>دارة المالية </a:t>
            </a:r>
            <a:r>
              <a:rPr lang="ar-SA" sz="2500" dirty="0" smtClean="0">
                <a:solidFill>
                  <a:srgbClr val="FF0000"/>
                </a:solidFill>
              </a:rPr>
              <a:t>هي في تحقيق التوازن بين ال</a:t>
            </a:r>
            <a:r>
              <a:rPr lang="ar-JO" sz="2500" dirty="0" smtClean="0">
                <a:solidFill>
                  <a:srgbClr val="FF0000"/>
                </a:solidFill>
              </a:rPr>
              <a:t>إ</a:t>
            </a:r>
            <a:r>
              <a:rPr lang="ar-SA" sz="2500" dirty="0" smtClean="0">
                <a:solidFill>
                  <a:srgbClr val="FF0000"/>
                </a:solidFill>
              </a:rPr>
              <a:t>ستثمار الكامل للموارد المالية لتعظيم أرباح المشروع وبين ضرورة ال</a:t>
            </a:r>
            <a:r>
              <a:rPr lang="ar-JO" sz="2500" dirty="0" smtClean="0">
                <a:solidFill>
                  <a:srgbClr val="FF0000"/>
                </a:solidFill>
              </a:rPr>
              <a:t>إ</a:t>
            </a:r>
            <a:r>
              <a:rPr lang="ar-SA" sz="2500" dirty="0" smtClean="0">
                <a:solidFill>
                  <a:srgbClr val="FF0000"/>
                </a:solidFill>
              </a:rPr>
              <a:t>حتفاظ بجانب من تلك الموارد في شكل نقدي لمواجهة المخاطر </a:t>
            </a:r>
            <a:r>
              <a:rPr lang="ar-JO" sz="2500" dirty="0" smtClean="0">
                <a:solidFill>
                  <a:srgbClr val="FF0000"/>
                </a:solidFill>
              </a:rPr>
              <a:t>إ</a:t>
            </a:r>
            <a:r>
              <a:rPr lang="ar-SA" sz="2500" dirty="0" smtClean="0">
                <a:solidFill>
                  <a:srgbClr val="FF0000"/>
                </a:solidFill>
              </a:rPr>
              <a:t>ذا لم تتوفر السيولة.</a:t>
            </a:r>
          </a:p>
          <a:p>
            <a:pPr algn="just">
              <a:buNone/>
            </a:pPr>
            <a:r>
              <a:rPr lang="ar-SA" sz="2500" dirty="0" smtClean="0"/>
              <a:t>أصحاب هذا الرأي يفرقون بين نوعين من السيولة (اليسر المالي) :</a:t>
            </a:r>
          </a:p>
          <a:p>
            <a:pPr algn="just">
              <a:buNone/>
            </a:pPr>
            <a:r>
              <a:rPr lang="ar-SA" sz="2500" b="1" dirty="0" smtClean="0">
                <a:solidFill>
                  <a:srgbClr val="FF0000"/>
                </a:solidFill>
              </a:rPr>
              <a:t>اليسر المالي الحقيقي </a:t>
            </a:r>
            <a:r>
              <a:rPr lang="ar-SA" sz="2500" dirty="0" smtClean="0"/>
              <a:t>: قدرة المشروع على سداد جميع ديونه من </a:t>
            </a:r>
            <a:r>
              <a:rPr lang="ar-SA" sz="2500" dirty="0" smtClean="0">
                <a:solidFill>
                  <a:srgbClr val="FF0000"/>
                </a:solidFill>
              </a:rPr>
              <a:t>أصوله</a:t>
            </a:r>
            <a:r>
              <a:rPr lang="ar-SA" sz="2500" dirty="0" smtClean="0"/>
              <a:t> في حالة التصفية.</a:t>
            </a:r>
          </a:p>
          <a:p>
            <a:pPr algn="just">
              <a:buNone/>
            </a:pPr>
            <a:r>
              <a:rPr lang="ar-SA" sz="2500" b="1" dirty="0" smtClean="0">
                <a:solidFill>
                  <a:srgbClr val="FF0000"/>
                </a:solidFill>
              </a:rPr>
              <a:t>اليسر المالي الفني </a:t>
            </a:r>
            <a:r>
              <a:rPr lang="ar-SA" sz="2500" dirty="0" smtClean="0"/>
              <a:t>: قدرة المشروع على توفير </a:t>
            </a:r>
            <a:r>
              <a:rPr lang="ar-SA" sz="2500" dirty="0" smtClean="0">
                <a:solidFill>
                  <a:srgbClr val="FF0000"/>
                </a:solidFill>
              </a:rPr>
              <a:t>النقد</a:t>
            </a:r>
            <a:r>
              <a:rPr lang="ar-SA" sz="2500" dirty="0" smtClean="0"/>
              <a:t> اللازم لسداد التزاماته المالية عندما يحين موعدها.</a:t>
            </a:r>
          </a:p>
          <a:p>
            <a:pPr algn="just">
              <a:buNone/>
            </a:pPr>
            <a:r>
              <a:rPr lang="ar-SA" sz="2500" dirty="0" smtClean="0">
                <a:solidFill>
                  <a:srgbClr val="FF0000"/>
                </a:solidFill>
              </a:rPr>
              <a:t>قد يكون المشروع في حالة يسر مالي حقيقي بينما </a:t>
            </a:r>
            <a:r>
              <a:rPr lang="ar-JO" sz="2500" dirty="0" smtClean="0">
                <a:solidFill>
                  <a:srgbClr val="FF0000"/>
                </a:solidFill>
              </a:rPr>
              <a:t>أ</a:t>
            </a:r>
            <a:r>
              <a:rPr lang="ar-SA" sz="2500" dirty="0" smtClean="0">
                <a:solidFill>
                  <a:srgbClr val="FF0000"/>
                </a:solidFill>
              </a:rPr>
              <a:t>مواله مجمده في </a:t>
            </a:r>
            <a:r>
              <a:rPr lang="ar-JO" sz="2500" dirty="0" smtClean="0">
                <a:solidFill>
                  <a:srgbClr val="FF0000"/>
                </a:solidFill>
              </a:rPr>
              <a:t>أ</a:t>
            </a:r>
            <a:r>
              <a:rPr lang="ar-SA" sz="2500" dirty="0" smtClean="0">
                <a:solidFill>
                  <a:srgbClr val="FF0000"/>
                </a:solidFill>
              </a:rPr>
              <a:t>صول غير نقديه معسر من الناحيه الفنيه والعكس </a:t>
            </a:r>
            <a:r>
              <a:rPr lang="ar-JO" sz="2500" dirty="0" smtClean="0">
                <a:solidFill>
                  <a:srgbClr val="FF0000"/>
                </a:solidFill>
              </a:rPr>
              <a:t>أ</a:t>
            </a:r>
            <a:r>
              <a:rPr lang="ar-SA" sz="2500" dirty="0" smtClean="0">
                <a:solidFill>
                  <a:srgbClr val="FF0000"/>
                </a:solidFill>
              </a:rPr>
              <a:t>ي قد يكون المشروع في حقيقة ال</a:t>
            </a:r>
            <a:r>
              <a:rPr lang="ar-JO" sz="2500" dirty="0" smtClean="0">
                <a:solidFill>
                  <a:srgbClr val="FF0000"/>
                </a:solidFill>
              </a:rPr>
              <a:t>أ</a:t>
            </a:r>
            <a:r>
              <a:rPr lang="ar-SA" sz="2500" dirty="0" smtClean="0">
                <a:solidFill>
                  <a:srgbClr val="FF0000"/>
                </a:solidFill>
              </a:rPr>
              <a:t>مر معسرا (في حالة التصفية) ولكنه لا يعاني من ذلك بسبب مقدرته على سداد التزاماته الجارية.</a:t>
            </a:r>
          </a:p>
          <a:p>
            <a:pPr algn="just">
              <a:buNone/>
            </a:pPr>
            <a:endParaRPr lang="ar-SA" sz="2500" dirty="0" smtClean="0"/>
          </a:p>
          <a:p>
            <a:pPr algn="just">
              <a:buNone/>
            </a:pPr>
            <a:endParaRPr lang="ar-SA" sz="2200" dirty="0" smtClean="0"/>
          </a:p>
          <a:p>
            <a:pPr>
              <a:buNone/>
            </a:pPr>
            <a:endParaRPr lang="ar-SA" sz="22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16</a:t>
            </a:fld>
            <a:endParaRPr lang="ar-SA" dirty="0"/>
          </a:p>
        </p:txBody>
      </p:sp>
      <p:sp>
        <p:nvSpPr>
          <p:cNvPr id="12" name="Content Placeholder 11"/>
          <p:cNvSpPr>
            <a:spLocks noGrp="1"/>
          </p:cNvSpPr>
          <p:nvPr>
            <p:ph sz="quarter" idx="1"/>
          </p:nvPr>
        </p:nvSpPr>
        <p:spPr>
          <a:xfrm>
            <a:off x="457200" y="1500174"/>
            <a:ext cx="8229600" cy="4625989"/>
          </a:xfrm>
        </p:spPr>
        <p:txBody>
          <a:bodyPr>
            <a:normAutofit fontScale="92500"/>
          </a:bodyPr>
          <a:lstStyle/>
          <a:p>
            <a:pPr algn="just">
              <a:buNone/>
            </a:pPr>
            <a:r>
              <a:rPr lang="ar-JO" dirty="0" smtClean="0"/>
              <a:t>2 . </a:t>
            </a:r>
            <a:r>
              <a:rPr lang="ar-JO" sz="3600" b="1" dirty="0" smtClean="0">
                <a:solidFill>
                  <a:srgbClr val="FF0000"/>
                </a:solidFill>
              </a:rPr>
              <a:t>التخطيط المالي ل</a:t>
            </a:r>
            <a:r>
              <a:rPr lang="ar-SA" sz="3600" b="1" dirty="0" smtClean="0">
                <a:solidFill>
                  <a:srgbClr val="FF0000"/>
                </a:solidFill>
              </a:rPr>
              <a:t>لمخزون السلعي </a:t>
            </a:r>
            <a:endParaRPr lang="ar-JO" sz="3600" dirty="0" smtClean="0">
              <a:solidFill>
                <a:srgbClr val="FF0000"/>
              </a:solidFill>
            </a:endParaRPr>
          </a:p>
          <a:p>
            <a:pPr algn="just">
              <a:buNone/>
            </a:pPr>
            <a:r>
              <a:rPr lang="ar-SA" dirty="0" smtClean="0"/>
              <a:t> فالمخزون السلعي </a:t>
            </a:r>
            <a:r>
              <a:rPr lang="ar-JO" dirty="0" smtClean="0"/>
              <a:t>إ</a:t>
            </a:r>
            <a:r>
              <a:rPr lang="ar-SA" dirty="0" smtClean="0"/>
              <a:t>ذا زاد عن الحد الملائم </a:t>
            </a:r>
            <a:r>
              <a:rPr lang="ar-JO" dirty="0" smtClean="0"/>
              <a:t>أ</a:t>
            </a:r>
            <a:r>
              <a:rPr lang="ar-SA" dirty="0" smtClean="0"/>
              <a:t>و نقص عن هذا الحد سوف تكون له </a:t>
            </a:r>
            <a:r>
              <a:rPr lang="ar-JO" dirty="0" smtClean="0"/>
              <a:t>آ</a:t>
            </a:r>
            <a:r>
              <a:rPr lang="ar-SA" dirty="0" smtClean="0"/>
              <a:t>ثار ضارة على أرباح المشروع.</a:t>
            </a:r>
          </a:p>
          <a:p>
            <a:pPr algn="just">
              <a:buNone/>
            </a:pPr>
            <a:r>
              <a:rPr lang="ar-SA" dirty="0" smtClean="0">
                <a:solidFill>
                  <a:srgbClr val="FF0000"/>
                </a:solidFill>
              </a:rPr>
              <a:t>فالمخزون </a:t>
            </a:r>
            <a:r>
              <a:rPr lang="ar-SA" u="sng" dirty="0" smtClean="0">
                <a:solidFill>
                  <a:srgbClr val="FF0000"/>
                </a:solidFill>
              </a:rPr>
              <a:t>ال</a:t>
            </a:r>
            <a:r>
              <a:rPr lang="ar-JO" u="sng" dirty="0" smtClean="0">
                <a:solidFill>
                  <a:srgbClr val="FF0000"/>
                </a:solidFill>
              </a:rPr>
              <a:t>أ</a:t>
            </a:r>
            <a:r>
              <a:rPr lang="ar-SA" u="sng" dirty="0" smtClean="0">
                <a:solidFill>
                  <a:srgbClr val="FF0000"/>
                </a:solidFill>
              </a:rPr>
              <a:t>كثر من اللازم </a:t>
            </a:r>
            <a:r>
              <a:rPr lang="ar-SA" dirty="0" smtClean="0"/>
              <a:t>يعني تجميد </a:t>
            </a:r>
            <a:r>
              <a:rPr lang="ar-JO" dirty="0" smtClean="0"/>
              <a:t>أ</a:t>
            </a:r>
            <a:r>
              <a:rPr lang="ar-SA" dirty="0" smtClean="0"/>
              <a:t>موال المشروع وتركها عاطلة و</a:t>
            </a:r>
            <a:r>
              <a:rPr lang="ar-JO" dirty="0" smtClean="0"/>
              <a:t>أ</a:t>
            </a:r>
            <a:r>
              <a:rPr lang="ar-SA" dirty="0" smtClean="0"/>
              <a:t>يضا تكاليف ال</a:t>
            </a:r>
            <a:r>
              <a:rPr lang="ar-JO" dirty="0" smtClean="0"/>
              <a:t>إ</a:t>
            </a:r>
            <a:r>
              <a:rPr lang="ar-SA" dirty="0" smtClean="0"/>
              <a:t>حتفاظ بهذا المخزون ستكون ب</a:t>
            </a:r>
            <a:r>
              <a:rPr lang="ar-JO" dirty="0" smtClean="0"/>
              <a:t>ا</a:t>
            </a:r>
            <a:r>
              <a:rPr lang="ar-SA" dirty="0" smtClean="0"/>
              <a:t>ستمرار </a:t>
            </a:r>
            <a:r>
              <a:rPr lang="ar-JO" dirty="0" smtClean="0"/>
              <a:t>أ</a:t>
            </a:r>
            <a:r>
              <a:rPr lang="ar-SA" dirty="0" smtClean="0"/>
              <a:t>على من لو كانت الكميه </a:t>
            </a:r>
            <a:r>
              <a:rPr lang="ar-JO" dirty="0" smtClean="0"/>
              <a:t>أ</a:t>
            </a:r>
            <a:r>
              <a:rPr lang="ar-SA" dirty="0" smtClean="0"/>
              <a:t>قل.</a:t>
            </a:r>
          </a:p>
          <a:p>
            <a:pPr algn="just">
              <a:buNone/>
            </a:pPr>
            <a:r>
              <a:rPr lang="ar-SA" dirty="0" smtClean="0">
                <a:solidFill>
                  <a:srgbClr val="FF0000"/>
                </a:solidFill>
              </a:rPr>
              <a:t>والمخزون </a:t>
            </a:r>
            <a:r>
              <a:rPr lang="ar-SA" u="sng" dirty="0" smtClean="0">
                <a:solidFill>
                  <a:srgbClr val="FF0000"/>
                </a:solidFill>
              </a:rPr>
              <a:t>ال</a:t>
            </a:r>
            <a:r>
              <a:rPr lang="ar-JO" u="sng" dirty="0" smtClean="0">
                <a:solidFill>
                  <a:srgbClr val="FF0000"/>
                </a:solidFill>
              </a:rPr>
              <a:t>أ</a:t>
            </a:r>
            <a:r>
              <a:rPr lang="ar-SA" u="sng" dirty="0" smtClean="0">
                <a:solidFill>
                  <a:srgbClr val="FF0000"/>
                </a:solidFill>
              </a:rPr>
              <a:t>قل من اللازم </a:t>
            </a:r>
            <a:r>
              <a:rPr lang="ar-SA" dirty="0" smtClean="0"/>
              <a:t>يعني زيادة احتمالات توقف ال</a:t>
            </a:r>
            <a:r>
              <a:rPr lang="ar-JO" dirty="0" smtClean="0"/>
              <a:t>إ</a:t>
            </a:r>
            <a:r>
              <a:rPr lang="ar-SA" dirty="0" smtClean="0"/>
              <a:t>نتاج وعدم انتظامه واستمراره وبالتالي التشغيل بطاقة </a:t>
            </a:r>
            <a:r>
              <a:rPr lang="ar-JO" dirty="0" smtClean="0"/>
              <a:t>إ</a:t>
            </a:r>
            <a:r>
              <a:rPr lang="ar-SA" dirty="0" smtClean="0"/>
              <a:t>نتاجي</a:t>
            </a:r>
            <a:r>
              <a:rPr lang="ar-JO" dirty="0" smtClean="0"/>
              <a:t>ة</a:t>
            </a:r>
            <a:r>
              <a:rPr lang="ar-SA" dirty="0" smtClean="0"/>
              <a:t> غير كاملة.</a:t>
            </a:r>
          </a:p>
          <a:p>
            <a:pPr algn="just">
              <a:buNone/>
            </a:pPr>
            <a:r>
              <a:rPr lang="ar-SA" dirty="0" smtClean="0">
                <a:solidFill>
                  <a:srgbClr val="FF0000"/>
                </a:solidFill>
              </a:rPr>
              <a:t>ففي كلتا الحالتين يعني </a:t>
            </a:r>
            <a:r>
              <a:rPr lang="ar-JO" dirty="0" smtClean="0">
                <a:solidFill>
                  <a:srgbClr val="FF0000"/>
                </a:solidFill>
              </a:rPr>
              <a:t>إ</a:t>
            </a:r>
            <a:r>
              <a:rPr lang="ar-SA" dirty="0" smtClean="0">
                <a:solidFill>
                  <a:srgbClr val="FF0000"/>
                </a:solidFill>
              </a:rPr>
              <a:t>رتفاع تكاليف ال</a:t>
            </a:r>
            <a:r>
              <a:rPr lang="ar-JO" dirty="0" smtClean="0">
                <a:solidFill>
                  <a:srgbClr val="FF0000"/>
                </a:solidFill>
              </a:rPr>
              <a:t>إ</a:t>
            </a:r>
            <a:r>
              <a:rPr lang="ar-SA" dirty="0" smtClean="0">
                <a:solidFill>
                  <a:srgbClr val="FF0000"/>
                </a:solidFill>
              </a:rPr>
              <a:t>نتاج الذي يؤدي بدوره </a:t>
            </a:r>
            <a:r>
              <a:rPr lang="ar-JO" dirty="0" smtClean="0">
                <a:solidFill>
                  <a:srgbClr val="FF0000"/>
                </a:solidFill>
              </a:rPr>
              <a:t>إ</a:t>
            </a:r>
            <a:r>
              <a:rPr lang="ar-SA" dirty="0" smtClean="0">
                <a:solidFill>
                  <a:srgbClr val="FF0000"/>
                </a:solidFill>
              </a:rPr>
              <a:t>لى </a:t>
            </a:r>
            <a:r>
              <a:rPr lang="ar-JO" dirty="0" smtClean="0">
                <a:solidFill>
                  <a:srgbClr val="FF0000"/>
                </a:solidFill>
              </a:rPr>
              <a:t>إ</a:t>
            </a:r>
            <a:r>
              <a:rPr lang="ar-SA" dirty="0" smtClean="0">
                <a:solidFill>
                  <a:srgbClr val="FF0000"/>
                </a:solidFill>
              </a:rPr>
              <a:t>نخفاض ربح المشروع </a:t>
            </a:r>
            <a:r>
              <a:rPr lang="ar-SA" dirty="0" smtClean="0"/>
              <a:t>ومن هنا جاءت ال</a:t>
            </a:r>
            <a:r>
              <a:rPr lang="ar-JO" dirty="0" smtClean="0"/>
              <a:t>أ</a:t>
            </a:r>
            <a:r>
              <a:rPr lang="ar-SA" dirty="0" smtClean="0"/>
              <a:t>همية بقيام ال</a:t>
            </a:r>
            <a:r>
              <a:rPr lang="ar-JO" dirty="0" smtClean="0"/>
              <a:t>إ</a:t>
            </a:r>
            <a:r>
              <a:rPr lang="ar-SA" dirty="0" smtClean="0"/>
              <a:t>دارة المالية بتخطيط المخزون السلعي من المواد والمهمات لتحديد المستوى ال</a:t>
            </a:r>
            <a:r>
              <a:rPr lang="ar-JO" dirty="0" smtClean="0"/>
              <a:t>ا</a:t>
            </a:r>
            <a:r>
              <a:rPr lang="ar-SA" dirty="0" smtClean="0"/>
              <a:t>قتصادي المناسب الذي ينبغي ال</a:t>
            </a:r>
            <a:r>
              <a:rPr lang="ar-JO" dirty="0" smtClean="0"/>
              <a:t>ا</a:t>
            </a:r>
            <a:r>
              <a:rPr lang="ar-SA" dirty="0" smtClean="0"/>
              <a:t>حتفاظ به من هذا المخزون.</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17</a:t>
            </a:fld>
            <a:endParaRPr lang="ar-SA" dirty="0"/>
          </a:p>
        </p:txBody>
      </p:sp>
      <p:sp>
        <p:nvSpPr>
          <p:cNvPr id="12" name="Content Placeholder 11"/>
          <p:cNvSpPr>
            <a:spLocks noGrp="1"/>
          </p:cNvSpPr>
          <p:nvPr>
            <p:ph sz="quarter" idx="1"/>
          </p:nvPr>
        </p:nvSpPr>
        <p:spPr>
          <a:xfrm>
            <a:off x="457200" y="1643050"/>
            <a:ext cx="8229600" cy="4483113"/>
          </a:xfrm>
        </p:spPr>
        <p:txBody>
          <a:bodyPr>
            <a:normAutofit/>
          </a:bodyPr>
          <a:lstStyle/>
          <a:p>
            <a:pPr algn="just">
              <a:buNone/>
            </a:pPr>
            <a:r>
              <a:rPr lang="ar-JO" dirty="0" smtClean="0"/>
              <a:t>3 . </a:t>
            </a:r>
            <a:r>
              <a:rPr lang="ar-JO" sz="2800" b="1" dirty="0" smtClean="0">
                <a:solidFill>
                  <a:srgbClr val="FF0000"/>
                </a:solidFill>
              </a:rPr>
              <a:t>التخطيط المالي ل</a:t>
            </a:r>
            <a:r>
              <a:rPr lang="ar-SA" sz="2800" b="1" dirty="0" smtClean="0">
                <a:solidFill>
                  <a:srgbClr val="FF0000"/>
                </a:solidFill>
              </a:rPr>
              <a:t>لإنفاق ال</a:t>
            </a:r>
            <a:r>
              <a:rPr lang="ar-JO" sz="2800" b="1" dirty="0" smtClean="0">
                <a:solidFill>
                  <a:srgbClr val="FF0000"/>
                </a:solidFill>
              </a:rPr>
              <a:t>ا</a:t>
            </a:r>
            <a:r>
              <a:rPr lang="ar-SA" sz="2800" b="1" dirty="0" smtClean="0">
                <a:solidFill>
                  <a:srgbClr val="FF0000"/>
                </a:solidFill>
              </a:rPr>
              <a:t>ستثماري </a:t>
            </a:r>
            <a:endParaRPr lang="ar-JO" sz="2800" dirty="0" smtClean="0">
              <a:solidFill>
                <a:srgbClr val="FF0000"/>
              </a:solidFill>
            </a:endParaRPr>
          </a:p>
          <a:p>
            <a:pPr algn="just">
              <a:lnSpc>
                <a:spcPct val="150000"/>
              </a:lnSpc>
              <a:buNone/>
            </a:pPr>
            <a:r>
              <a:rPr lang="ar-JO" sz="2400" b="1" dirty="0" smtClean="0"/>
              <a:t>التخطيط المالي ل</a:t>
            </a:r>
            <a:r>
              <a:rPr lang="ar-SA" sz="2400" b="1" dirty="0" smtClean="0"/>
              <a:t>لإنفاق ال</a:t>
            </a:r>
            <a:r>
              <a:rPr lang="ar-JO" sz="2400" b="1" dirty="0" smtClean="0"/>
              <a:t>ا</a:t>
            </a:r>
            <a:r>
              <a:rPr lang="ar-SA" sz="2400" b="1" dirty="0" smtClean="0"/>
              <a:t>ستثماري </a:t>
            </a:r>
            <a:r>
              <a:rPr lang="ar-SA" sz="2500" dirty="0" smtClean="0"/>
              <a:t>من </a:t>
            </a:r>
            <a:r>
              <a:rPr lang="ar-JO" sz="2500" dirty="0" smtClean="0"/>
              <a:t>أ</a:t>
            </a:r>
            <a:r>
              <a:rPr lang="ar-SA" sz="2500" dirty="0" smtClean="0"/>
              <a:t>هم القرارت التي تشارك في اتخاذها ال</a:t>
            </a:r>
            <a:r>
              <a:rPr lang="ar-JO" sz="2500" dirty="0" smtClean="0"/>
              <a:t>إ</a:t>
            </a:r>
            <a:r>
              <a:rPr lang="ar-SA" sz="2500" dirty="0" smtClean="0"/>
              <a:t>دارة الماليه، فهدف التخطيط الاستثماري </a:t>
            </a:r>
            <a:r>
              <a:rPr lang="ar-SA" sz="2500" dirty="0" smtClean="0">
                <a:solidFill>
                  <a:srgbClr val="FF0000"/>
                </a:solidFill>
              </a:rPr>
              <a:t>استبعاد ال</a:t>
            </a:r>
            <a:r>
              <a:rPr lang="ar-JO" sz="2500" dirty="0" smtClean="0">
                <a:solidFill>
                  <a:srgbClr val="FF0000"/>
                </a:solidFill>
              </a:rPr>
              <a:t>إ</a:t>
            </a:r>
            <a:r>
              <a:rPr lang="ar-SA" sz="2500" dirty="0" smtClean="0">
                <a:solidFill>
                  <a:srgbClr val="FF0000"/>
                </a:solidFill>
              </a:rPr>
              <a:t>ستثمارات التي لا لزوم لها </a:t>
            </a:r>
            <a:r>
              <a:rPr lang="ar-JO" sz="2500" dirty="0" smtClean="0">
                <a:solidFill>
                  <a:srgbClr val="FF0000"/>
                </a:solidFill>
              </a:rPr>
              <a:t>أ</a:t>
            </a:r>
            <a:r>
              <a:rPr lang="ar-SA" sz="2500" dirty="0" smtClean="0">
                <a:solidFill>
                  <a:srgbClr val="FF0000"/>
                </a:solidFill>
              </a:rPr>
              <a:t>و </a:t>
            </a:r>
            <a:r>
              <a:rPr lang="ar-JO" sz="2500" dirty="0" smtClean="0">
                <a:solidFill>
                  <a:srgbClr val="FF0000"/>
                </a:solidFill>
              </a:rPr>
              <a:t>إ</a:t>
            </a:r>
            <a:r>
              <a:rPr lang="ar-SA" sz="2500" dirty="0" smtClean="0">
                <a:solidFill>
                  <a:srgbClr val="FF0000"/>
                </a:solidFill>
              </a:rPr>
              <a:t>ختيار ال</a:t>
            </a:r>
            <a:r>
              <a:rPr lang="ar-JO" sz="2500" dirty="0" smtClean="0">
                <a:solidFill>
                  <a:srgbClr val="FF0000"/>
                </a:solidFill>
              </a:rPr>
              <a:t>أ</a:t>
            </a:r>
            <a:r>
              <a:rPr lang="ar-SA" sz="2500" dirty="0" smtClean="0">
                <a:solidFill>
                  <a:srgbClr val="FF0000"/>
                </a:solidFill>
              </a:rPr>
              <a:t>كثر ربحيه منها </a:t>
            </a:r>
            <a:r>
              <a:rPr lang="ar-SA" sz="2500" dirty="0" smtClean="0"/>
              <a:t>. فأي خط</a:t>
            </a:r>
            <a:r>
              <a:rPr lang="ar-JO" sz="2500" dirty="0" smtClean="0"/>
              <a:t>أ</a:t>
            </a:r>
            <a:r>
              <a:rPr lang="ar-SA" sz="2500" dirty="0" smtClean="0"/>
              <a:t> في تقدير ال</a:t>
            </a:r>
            <a:r>
              <a:rPr lang="ar-JO" sz="2500" dirty="0" smtClean="0"/>
              <a:t>ا</a:t>
            </a:r>
            <a:r>
              <a:rPr lang="ar-SA" sz="2500" dirty="0" smtClean="0"/>
              <a:t>ستثمارات تصبح نتائجه خطيرة على مستقبل المشروع وتتوقف درجه الخطورة على حجم المبالغ المستثمرة .ال</a:t>
            </a:r>
            <a:r>
              <a:rPr lang="ar-JO" sz="2500" dirty="0" smtClean="0"/>
              <a:t>أ</a:t>
            </a:r>
            <a:r>
              <a:rPr lang="ar-SA" sz="2500" dirty="0" smtClean="0"/>
              <a:t>مر الذي يؤثر على المشروع لفترات زمنيه طويلة.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18</a:t>
            </a:fld>
            <a:endParaRPr lang="ar-SA" dirty="0"/>
          </a:p>
        </p:txBody>
      </p:sp>
      <p:sp>
        <p:nvSpPr>
          <p:cNvPr id="12" name="Content Placeholder 11"/>
          <p:cNvSpPr>
            <a:spLocks noGrp="1"/>
          </p:cNvSpPr>
          <p:nvPr>
            <p:ph sz="quarter" idx="1"/>
          </p:nvPr>
        </p:nvSpPr>
        <p:spPr>
          <a:xfrm>
            <a:off x="457200" y="1500174"/>
            <a:ext cx="8229600" cy="4625989"/>
          </a:xfrm>
        </p:spPr>
        <p:txBody>
          <a:bodyPr>
            <a:normAutofit fontScale="92500" lnSpcReduction="10000"/>
          </a:bodyPr>
          <a:lstStyle/>
          <a:p>
            <a:pPr algn="just">
              <a:buNone/>
            </a:pPr>
            <a:r>
              <a:rPr lang="ar-JO" dirty="0" smtClean="0"/>
              <a:t>4 . </a:t>
            </a:r>
            <a:r>
              <a:rPr lang="ar-SA" sz="3600" b="1" dirty="0" smtClean="0">
                <a:solidFill>
                  <a:srgbClr val="FF0000"/>
                </a:solidFill>
              </a:rPr>
              <a:t>تخطيط الهيكل المالي ( التخطيط التمويلي) </a:t>
            </a:r>
            <a:endParaRPr lang="ar-JO" sz="3600" dirty="0" smtClean="0">
              <a:solidFill>
                <a:srgbClr val="FF0000"/>
              </a:solidFill>
            </a:endParaRPr>
          </a:p>
          <a:p>
            <a:pPr algn="just">
              <a:buNone/>
            </a:pPr>
            <a:r>
              <a:rPr lang="ar-SA" dirty="0" smtClean="0"/>
              <a:t> إن قدرة المشروع وفاعليته في استخدام المصادر التمويلية المختلفه </a:t>
            </a:r>
            <a:r>
              <a:rPr lang="ar-SA" b="1" dirty="0" smtClean="0">
                <a:solidFill>
                  <a:srgbClr val="0000FF"/>
                </a:solidFill>
              </a:rPr>
              <a:t>من أموال ملكية </a:t>
            </a:r>
            <a:r>
              <a:rPr lang="ar-JO" b="1" dirty="0" smtClean="0">
                <a:solidFill>
                  <a:srgbClr val="0000FF"/>
                </a:solidFill>
              </a:rPr>
              <a:t>إ</a:t>
            </a:r>
            <a:r>
              <a:rPr lang="ar-SA" b="1" dirty="0" smtClean="0">
                <a:solidFill>
                  <a:srgbClr val="0000FF"/>
                </a:solidFill>
              </a:rPr>
              <a:t>لى ال</a:t>
            </a:r>
            <a:r>
              <a:rPr lang="ar-JO" b="1" dirty="0" smtClean="0">
                <a:solidFill>
                  <a:srgbClr val="0000FF"/>
                </a:solidFill>
              </a:rPr>
              <a:t>إ</a:t>
            </a:r>
            <a:r>
              <a:rPr lang="ar-SA" b="1" dirty="0" smtClean="0">
                <a:solidFill>
                  <a:srgbClr val="0000FF"/>
                </a:solidFill>
              </a:rPr>
              <a:t>قتراض</a:t>
            </a:r>
            <a:r>
              <a:rPr lang="ar-SA" dirty="0" smtClean="0">
                <a:solidFill>
                  <a:srgbClr val="0000FF"/>
                </a:solidFill>
              </a:rPr>
              <a:t> </a:t>
            </a:r>
            <a:r>
              <a:rPr lang="ar-SA" dirty="0" smtClean="0"/>
              <a:t>بأنواعه يعتبر أحد دعائم نجاحه، </a:t>
            </a:r>
            <a:r>
              <a:rPr lang="ar-SA" dirty="0" smtClean="0">
                <a:solidFill>
                  <a:srgbClr val="0000FF"/>
                </a:solidFill>
              </a:rPr>
              <a:t>وإذا فشل يفسر </a:t>
            </a:r>
            <a:r>
              <a:rPr lang="ar-JO" dirty="0" smtClean="0">
                <a:solidFill>
                  <a:srgbClr val="0000FF"/>
                </a:solidFill>
              </a:rPr>
              <a:t>ب</a:t>
            </a:r>
            <a:r>
              <a:rPr lang="ar-SA" dirty="0" smtClean="0">
                <a:solidFill>
                  <a:srgbClr val="0000FF"/>
                </a:solidFill>
              </a:rPr>
              <a:t>ضعفه وعدم فاعليته في استخدام المصادر التمويليه المختلفه بال</a:t>
            </a:r>
            <a:r>
              <a:rPr lang="ar-JO" dirty="0" smtClean="0">
                <a:solidFill>
                  <a:srgbClr val="0000FF"/>
                </a:solidFill>
              </a:rPr>
              <a:t>أ</a:t>
            </a:r>
            <a:r>
              <a:rPr lang="ar-SA" dirty="0" smtClean="0">
                <a:solidFill>
                  <a:srgbClr val="0000FF"/>
                </a:solidFill>
              </a:rPr>
              <a:t>سلوب المناسب </a:t>
            </a:r>
          </a:p>
          <a:p>
            <a:pPr algn="just">
              <a:buNone/>
            </a:pPr>
            <a:r>
              <a:rPr lang="ar-SA" dirty="0" smtClean="0"/>
              <a:t>هناك مجموعة من التساؤلات الأساسية التي تمثل ال</a:t>
            </a:r>
            <a:r>
              <a:rPr lang="ar-JO" dirty="0" smtClean="0"/>
              <a:t>إ</a:t>
            </a:r>
            <a:r>
              <a:rPr lang="ar-SA" dirty="0" smtClean="0"/>
              <a:t>عتبارات المالية الأساسية الواجب أخذها في ال</a:t>
            </a:r>
            <a:r>
              <a:rPr lang="ar-JO" dirty="0" smtClean="0"/>
              <a:t>إ</a:t>
            </a:r>
            <a:r>
              <a:rPr lang="ar-SA" dirty="0" smtClean="0"/>
              <a:t>عتبار عند </a:t>
            </a:r>
            <a:r>
              <a:rPr lang="ar-JO" dirty="0" smtClean="0"/>
              <a:t>إ</a:t>
            </a:r>
            <a:r>
              <a:rPr lang="ar-SA" dirty="0" smtClean="0"/>
              <a:t>تخاذ القرارت المالية:</a:t>
            </a:r>
          </a:p>
          <a:p>
            <a:pPr algn="just">
              <a:buFontTx/>
              <a:buChar char="-"/>
            </a:pPr>
            <a:r>
              <a:rPr lang="ar-SA" dirty="0" smtClean="0">
                <a:solidFill>
                  <a:srgbClr val="FF0000"/>
                </a:solidFill>
              </a:rPr>
              <a:t>هل يملك المشروع الأموال اللازمه لخططه المختلفه ؟</a:t>
            </a:r>
          </a:p>
          <a:p>
            <a:pPr algn="just">
              <a:buFontTx/>
              <a:buChar char="-"/>
            </a:pPr>
            <a:r>
              <a:rPr lang="ar-JO" dirty="0" smtClean="0">
                <a:solidFill>
                  <a:srgbClr val="FF0000"/>
                </a:solidFill>
              </a:rPr>
              <a:t>إ</a:t>
            </a:r>
            <a:r>
              <a:rPr lang="ar-SA" dirty="0" smtClean="0">
                <a:solidFill>
                  <a:srgbClr val="FF0000"/>
                </a:solidFill>
              </a:rPr>
              <a:t>ذا كانت ال</a:t>
            </a:r>
            <a:r>
              <a:rPr lang="ar-JO" dirty="0" smtClean="0">
                <a:solidFill>
                  <a:srgbClr val="FF0000"/>
                </a:solidFill>
              </a:rPr>
              <a:t>إ</a:t>
            </a:r>
            <a:r>
              <a:rPr lang="ar-SA" dirty="0" smtClean="0">
                <a:solidFill>
                  <a:srgbClr val="FF0000"/>
                </a:solidFill>
              </a:rPr>
              <a:t>جابه بالنفي فهل يمكن الحصول على الاموال؟</a:t>
            </a:r>
          </a:p>
          <a:p>
            <a:pPr algn="just">
              <a:buFontTx/>
              <a:buChar char="-"/>
            </a:pPr>
            <a:r>
              <a:rPr lang="ar-SA" dirty="0" smtClean="0">
                <a:solidFill>
                  <a:srgbClr val="FF0000"/>
                </a:solidFill>
              </a:rPr>
              <a:t>ومن أي مصادر ؟</a:t>
            </a:r>
          </a:p>
          <a:p>
            <a:pPr algn="just">
              <a:buFontTx/>
              <a:buChar char="-"/>
            </a:pPr>
            <a:r>
              <a:rPr lang="ar-SA" dirty="0" smtClean="0">
                <a:solidFill>
                  <a:srgbClr val="FF0000"/>
                </a:solidFill>
              </a:rPr>
              <a:t>وبأية تكلفة ؟</a:t>
            </a:r>
          </a:p>
          <a:p>
            <a:pPr algn="just">
              <a:buFontTx/>
              <a:buChar char="-"/>
            </a:pPr>
            <a:r>
              <a:rPr lang="ar-SA" dirty="0" smtClean="0">
                <a:solidFill>
                  <a:srgbClr val="FF0000"/>
                </a:solidFill>
              </a:rPr>
              <a:t>وكيف يكون الهيكل المالي المناسب (بين ملكية إلى الإقتراض)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ar-SA" dirty="0" smtClean="0"/>
              <a:t> </a:t>
            </a:r>
          </a:p>
          <a:p>
            <a:r>
              <a:rPr lang="ar-SA" dirty="0" smtClean="0"/>
              <a:t>الفصل الثاني </a:t>
            </a:r>
            <a:endParaRPr lang="ar-SA" dirty="0"/>
          </a:p>
        </p:txBody>
      </p:sp>
      <p:sp>
        <p:nvSpPr>
          <p:cNvPr id="11" name="Slide Number Placeholder 10"/>
          <p:cNvSpPr>
            <a:spLocks noGrp="1"/>
          </p:cNvSpPr>
          <p:nvPr>
            <p:ph type="sldNum" sz="quarter" idx="12"/>
          </p:nvPr>
        </p:nvSpPr>
        <p:spPr/>
        <p:txBody>
          <a:bodyPr/>
          <a:lstStyle/>
          <a:p>
            <a:fld id="{6339CD7F-6548-46A8-9F66-5B44D68E6E3C}" type="slidenum">
              <a:rPr lang="ar-SA" smtClean="0"/>
              <a:pPr/>
              <a:t>2</a:t>
            </a:fld>
            <a:endParaRPr lang="ar-SA" dirty="0"/>
          </a:p>
        </p:txBody>
      </p:sp>
      <p:sp>
        <p:nvSpPr>
          <p:cNvPr id="21" name="Title 20"/>
          <p:cNvSpPr>
            <a:spLocks noGrp="1"/>
          </p:cNvSpPr>
          <p:nvPr>
            <p:ph type="ctrTitle"/>
          </p:nvPr>
        </p:nvSpPr>
        <p:spPr/>
        <p:txBody>
          <a:bodyPr/>
          <a:lstStyle/>
          <a:p>
            <a:endParaRPr lang="ar-SA" dirty="0"/>
          </a:p>
        </p:txBody>
      </p:sp>
      <p:grpSp>
        <p:nvGrpSpPr>
          <p:cNvPr id="8" name="Group 7"/>
          <p:cNvGrpSpPr/>
          <p:nvPr/>
        </p:nvGrpSpPr>
        <p:grpSpPr>
          <a:xfrm>
            <a:off x="0" y="-387424"/>
            <a:ext cx="9144000" cy="3786190"/>
            <a:chOff x="0" y="0"/>
            <a:chExt cx="9144000" cy="3786190"/>
          </a:xfrm>
        </p:grpSpPr>
        <p:sp>
          <p:nvSpPr>
            <p:cNvPr id="9" name="Rectangle 8"/>
            <p:cNvSpPr/>
            <p:nvPr/>
          </p:nvSpPr>
          <p:spPr>
            <a:xfrm>
              <a:off x="0" y="2071678"/>
              <a:ext cx="9144000" cy="1714512"/>
            </a:xfrm>
            <a:prstGeom prst="rect">
              <a:avLst/>
            </a:prstGeom>
            <a:solidFill>
              <a:schemeClr val="bg1"/>
            </a:solidFill>
            <a:ln>
              <a:solidFill>
                <a:schemeClr val="tx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ال</a:t>
              </a:r>
              <a:r>
                <a:rPr lang="ar-JO" sz="3600" dirty="0" smtClean="0">
                  <a:solidFill>
                    <a:schemeClr val="tx1"/>
                  </a:solidFill>
                </a:rPr>
                <a:t>إ</a:t>
              </a:r>
              <a:r>
                <a:rPr lang="ar-SA" sz="3600" dirty="0" smtClean="0">
                  <a:solidFill>
                    <a:schemeClr val="tx1"/>
                  </a:solidFill>
                </a:rPr>
                <a:t>دارة المالية والتخطيط المالي للمشروع</a:t>
              </a:r>
              <a:endParaRPr lang="ar-SA" sz="36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2" name="TextBox 11"/>
          <p:cNvSpPr txBox="1"/>
          <p:nvPr/>
        </p:nvSpPr>
        <p:spPr>
          <a:xfrm>
            <a:off x="152400" y="2724144"/>
            <a:ext cx="9144000" cy="769441"/>
          </a:xfrm>
          <a:prstGeom prst="rect">
            <a:avLst/>
          </a:prstGeom>
          <a:noFill/>
        </p:spPr>
        <p:txBody>
          <a:bodyPr wrap="square" rtlCol="1">
            <a:spAutoFit/>
          </a:bodyPr>
          <a:lstStyle/>
          <a:p>
            <a:pPr algn="ctr"/>
            <a:endParaRPr lang="ar-SA" sz="4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Slide Number Placeholder 13"/>
          <p:cNvSpPr>
            <a:spLocks noGrp="1"/>
          </p:cNvSpPr>
          <p:nvPr>
            <p:ph type="sldNum" sz="quarter" idx="12"/>
          </p:nvPr>
        </p:nvSpPr>
        <p:spPr/>
        <p:txBody>
          <a:bodyPr/>
          <a:lstStyle/>
          <a:p>
            <a:fld id="{6339CD7F-6548-46A8-9F66-5B44D68E6E3C}" type="slidenum">
              <a:rPr lang="ar-SA" smtClean="0"/>
              <a:pPr/>
              <a:t>3</a:t>
            </a:fld>
            <a:endParaRPr lang="ar-SA" dirty="0"/>
          </a:p>
        </p:txBody>
      </p:sp>
      <p:sp>
        <p:nvSpPr>
          <p:cNvPr id="12" name="Content Placeholder 11"/>
          <p:cNvSpPr>
            <a:spLocks noGrp="1"/>
          </p:cNvSpPr>
          <p:nvPr>
            <p:ph sz="quarter" idx="1"/>
          </p:nvPr>
        </p:nvSpPr>
        <p:spPr>
          <a:xfrm>
            <a:off x="457200" y="1428736"/>
            <a:ext cx="8229600" cy="4697427"/>
          </a:xfrm>
        </p:spPr>
        <p:txBody>
          <a:bodyPr>
            <a:normAutofit/>
          </a:bodyPr>
          <a:lstStyle/>
          <a:p>
            <a:pPr>
              <a:buNone/>
            </a:pPr>
            <a:r>
              <a:rPr lang="ar-SA" b="1" dirty="0" smtClean="0"/>
              <a:t>موضوعات الفصل</a:t>
            </a:r>
          </a:p>
          <a:p>
            <a:r>
              <a:rPr lang="ar-SA" dirty="0" smtClean="0"/>
              <a:t>مقدمه في التخطيط المالي </a:t>
            </a:r>
          </a:p>
          <a:p>
            <a:r>
              <a:rPr lang="ar-SA" dirty="0" smtClean="0"/>
              <a:t>الإطار الفكري للتخطيط المالي</a:t>
            </a:r>
          </a:p>
          <a:p>
            <a:r>
              <a:rPr lang="ar-SA" dirty="0" smtClean="0"/>
              <a:t>الميزانيات التقديريه </a:t>
            </a:r>
          </a:p>
          <a:p>
            <a:r>
              <a:rPr lang="ar-SA" dirty="0" smtClean="0"/>
              <a:t>التخطيط للسيوله والتخطيط للربحية</a:t>
            </a:r>
          </a:p>
          <a:p>
            <a:r>
              <a:rPr lang="ar-SA" dirty="0" smtClean="0"/>
              <a:t>التخطيط للمخزون السلعي</a:t>
            </a:r>
          </a:p>
          <a:p>
            <a:r>
              <a:rPr lang="ar-SA" dirty="0" smtClean="0"/>
              <a:t>تخطيط الإنفاق الاستثماري</a:t>
            </a:r>
          </a:p>
          <a:p>
            <a:r>
              <a:rPr lang="ar-SA" dirty="0" smtClean="0"/>
              <a:t>تخطيط الهيكل المالي ( التخطيط التمويلي)</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 y="44624"/>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التخطيط المالي</a:t>
              </a:r>
              <a:endParaRPr lang="ar-SA" sz="3600" dirty="0">
                <a:solidFill>
                  <a:schemeClr val="tx1"/>
                </a:solidFill>
              </a:endParaRPr>
            </a:p>
          </p:txBody>
        </p:sp>
        <p:grpSp>
          <p:nvGrpSpPr>
            <p:cNvPr id="8"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4</a:t>
            </a:fld>
            <a:endParaRPr lang="ar-SA" dirty="0"/>
          </a:p>
        </p:txBody>
      </p:sp>
      <p:sp>
        <p:nvSpPr>
          <p:cNvPr id="12" name="Content Placeholder 11"/>
          <p:cNvSpPr>
            <a:spLocks noGrp="1"/>
          </p:cNvSpPr>
          <p:nvPr>
            <p:ph sz="quarter" idx="1"/>
          </p:nvPr>
        </p:nvSpPr>
        <p:spPr>
          <a:xfrm>
            <a:off x="467544" y="2636912"/>
            <a:ext cx="8229600" cy="3528392"/>
          </a:xfrm>
        </p:spPr>
        <p:txBody>
          <a:bodyPr>
            <a:noAutofit/>
          </a:bodyPr>
          <a:lstStyle/>
          <a:p>
            <a:pPr>
              <a:buNone/>
            </a:pPr>
            <a:r>
              <a:rPr lang="ar-SA" sz="3000" dirty="0" smtClean="0"/>
              <a:t>يهدف </a:t>
            </a:r>
            <a:endParaRPr lang="en-US" sz="3000" dirty="0" smtClean="0"/>
          </a:p>
          <a:p>
            <a:pPr>
              <a:buNone/>
            </a:pPr>
            <a:r>
              <a:rPr lang="ar-JO" sz="3000" dirty="0" smtClean="0"/>
              <a:t>إ</a:t>
            </a:r>
            <a:r>
              <a:rPr lang="ar-SA" sz="3000" dirty="0" smtClean="0"/>
              <a:t>لى </a:t>
            </a:r>
            <a:r>
              <a:rPr lang="ar-SA" sz="3000" dirty="0" smtClean="0">
                <a:solidFill>
                  <a:srgbClr val="FF0000"/>
                </a:solidFill>
              </a:rPr>
              <a:t>تحقيق ال</a:t>
            </a:r>
            <a:r>
              <a:rPr lang="ar-JO" sz="3000" dirty="0" smtClean="0">
                <a:solidFill>
                  <a:srgbClr val="FF0000"/>
                </a:solidFill>
              </a:rPr>
              <a:t>ا</a:t>
            </a:r>
            <a:r>
              <a:rPr lang="ar-SA" sz="3000" dirty="0" smtClean="0">
                <a:solidFill>
                  <a:srgbClr val="FF0000"/>
                </a:solidFill>
              </a:rPr>
              <a:t>ستخدام الأفضل </a:t>
            </a:r>
            <a:r>
              <a:rPr lang="ar-SA" sz="3000" dirty="0" smtClean="0"/>
              <a:t>لرأس مال المشروع(جانب الاصول) والتكوين الأمثل للهيكل المالي( جانب الخصوم</a:t>
            </a:r>
            <a:r>
              <a:rPr lang="en-US" sz="3000" dirty="0" smtClean="0"/>
              <a:t> </a:t>
            </a:r>
            <a:r>
              <a:rPr lang="ar-SA" sz="3000" dirty="0" smtClean="0"/>
              <a:t>وحقوق الملكية)</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Slide Number Placeholder 13"/>
          <p:cNvSpPr>
            <a:spLocks noGrp="1"/>
          </p:cNvSpPr>
          <p:nvPr>
            <p:ph type="sldNum" sz="quarter" idx="12"/>
          </p:nvPr>
        </p:nvSpPr>
        <p:spPr/>
        <p:txBody>
          <a:bodyPr/>
          <a:lstStyle/>
          <a:p>
            <a:fld id="{6339CD7F-6548-46A8-9F66-5B44D68E6E3C}" type="slidenum">
              <a:rPr lang="ar-SA" smtClean="0"/>
              <a:pPr/>
              <a:t>5</a:t>
            </a:fld>
            <a:endParaRPr lang="ar-SA" dirty="0"/>
          </a:p>
        </p:txBody>
      </p:sp>
      <p:sp>
        <p:nvSpPr>
          <p:cNvPr id="12" name="Content Placeholder 11"/>
          <p:cNvSpPr>
            <a:spLocks noGrp="1"/>
          </p:cNvSpPr>
          <p:nvPr>
            <p:ph sz="quarter" idx="1"/>
          </p:nvPr>
        </p:nvSpPr>
        <p:spPr>
          <a:xfrm>
            <a:off x="467544" y="1285860"/>
            <a:ext cx="8229600" cy="4879444"/>
          </a:xfrm>
        </p:spPr>
        <p:txBody>
          <a:bodyPr>
            <a:noAutofit/>
          </a:bodyPr>
          <a:lstStyle/>
          <a:p>
            <a:pPr>
              <a:buNone/>
            </a:pPr>
            <a:r>
              <a:rPr lang="ar-SA" sz="3000" dirty="0" smtClean="0"/>
              <a:t>الميزانيه العموميه تتكون من الأصول والخصوم + حقوق الملكية :</a:t>
            </a:r>
          </a:p>
          <a:p>
            <a:pPr algn="just">
              <a:buNone/>
            </a:pPr>
            <a:r>
              <a:rPr lang="ar-SA" sz="3000" dirty="0" smtClean="0">
                <a:solidFill>
                  <a:srgbClr val="FF0000"/>
                </a:solidFill>
              </a:rPr>
              <a:t>في جانب ال</a:t>
            </a:r>
            <a:r>
              <a:rPr lang="ar-JO" sz="3000" dirty="0" smtClean="0">
                <a:solidFill>
                  <a:srgbClr val="FF0000"/>
                </a:solidFill>
              </a:rPr>
              <a:t>أ</a:t>
            </a:r>
            <a:r>
              <a:rPr lang="ar-SA" sz="3000" dirty="0" smtClean="0">
                <a:solidFill>
                  <a:srgbClr val="FF0000"/>
                </a:solidFill>
              </a:rPr>
              <a:t>صول هي الموجودات التي يستغلها </a:t>
            </a:r>
            <a:r>
              <a:rPr lang="ar-JO" sz="3000" dirty="0" smtClean="0">
                <a:solidFill>
                  <a:srgbClr val="FF0000"/>
                </a:solidFill>
              </a:rPr>
              <a:t>المشروع </a:t>
            </a:r>
            <a:r>
              <a:rPr lang="ar-SA" sz="3000" dirty="0" smtClean="0">
                <a:solidFill>
                  <a:srgbClr val="FF0000"/>
                </a:solidFill>
              </a:rPr>
              <a:t>في نشاطه</a:t>
            </a:r>
          </a:p>
          <a:p>
            <a:pPr algn="just">
              <a:buNone/>
            </a:pPr>
            <a:r>
              <a:rPr lang="ar-SA" sz="3000" dirty="0" smtClean="0">
                <a:solidFill>
                  <a:srgbClr val="FF0000"/>
                </a:solidFill>
              </a:rPr>
              <a:t>في جانب الخصوم وحقوق الملكية هي مصادر الأموال التي مكنته من اقتناء هذه الموجودات على </a:t>
            </a:r>
            <a:r>
              <a:rPr lang="ar-JO" sz="3000" dirty="0" smtClean="0">
                <a:solidFill>
                  <a:srgbClr val="FF0000"/>
                </a:solidFill>
              </a:rPr>
              <a:t>إ</a:t>
            </a:r>
            <a:r>
              <a:rPr lang="ar-SA" sz="3000" dirty="0" smtClean="0">
                <a:solidFill>
                  <a:srgbClr val="FF0000"/>
                </a:solidFill>
              </a:rPr>
              <a:t>ختلاف </a:t>
            </a:r>
            <a:r>
              <a:rPr lang="ar-JO" sz="3000" dirty="0" smtClean="0">
                <a:solidFill>
                  <a:srgbClr val="FF0000"/>
                </a:solidFill>
              </a:rPr>
              <a:t>أ</a:t>
            </a:r>
            <a:r>
              <a:rPr lang="ar-SA" sz="3000" dirty="0" smtClean="0">
                <a:solidFill>
                  <a:srgbClr val="FF0000"/>
                </a:solidFill>
              </a:rPr>
              <a:t>شكالها </a:t>
            </a:r>
          </a:p>
          <a:p>
            <a:pPr algn="just">
              <a:buNone/>
            </a:pPr>
            <a:r>
              <a:rPr lang="ar-JO" sz="3000" dirty="0" smtClean="0">
                <a:solidFill>
                  <a:srgbClr val="FF0000"/>
                </a:solidFill>
              </a:rPr>
              <a:t>أ</a:t>
            </a:r>
            <a:r>
              <a:rPr lang="ar-SA" sz="3000" u="sng" dirty="0" smtClean="0">
                <a:solidFill>
                  <a:srgbClr val="FF0000"/>
                </a:solidFill>
              </a:rPr>
              <a:t>لتخطيط المالي السليم </a:t>
            </a:r>
            <a:r>
              <a:rPr lang="ar-SA" sz="3000" dirty="0" smtClean="0"/>
              <a:t>الذي يعمل على </a:t>
            </a:r>
            <a:r>
              <a:rPr lang="ar-SA" sz="3000" dirty="0" smtClean="0">
                <a:solidFill>
                  <a:srgbClr val="0000FF"/>
                </a:solidFill>
              </a:rPr>
              <a:t>وجود نسب متوازن</a:t>
            </a:r>
            <a:r>
              <a:rPr lang="ar-JO" sz="3000" dirty="0" smtClean="0">
                <a:solidFill>
                  <a:srgbClr val="0000FF"/>
                </a:solidFill>
              </a:rPr>
              <a:t>ة</a:t>
            </a:r>
            <a:r>
              <a:rPr lang="ar-SA" sz="3000" dirty="0" smtClean="0">
                <a:solidFill>
                  <a:srgbClr val="0000FF"/>
                </a:solidFill>
              </a:rPr>
              <a:t> بين الأصول وبعضها، بين الخصوم وبعضها وبين ال</a:t>
            </a:r>
            <a:r>
              <a:rPr lang="ar-JO" sz="3000" dirty="0" smtClean="0">
                <a:solidFill>
                  <a:srgbClr val="0000FF"/>
                </a:solidFill>
              </a:rPr>
              <a:t>أ</a:t>
            </a:r>
            <a:r>
              <a:rPr lang="ar-SA" sz="3000" dirty="0" smtClean="0">
                <a:solidFill>
                  <a:srgbClr val="0000FF"/>
                </a:solidFill>
              </a:rPr>
              <a:t>صول </a:t>
            </a:r>
            <a:r>
              <a:rPr lang="ar-SY" sz="3000" dirty="0" smtClean="0">
                <a:solidFill>
                  <a:srgbClr val="0000FF"/>
                </a:solidFill>
              </a:rPr>
              <a:t>و</a:t>
            </a:r>
            <a:r>
              <a:rPr lang="ar-SA" sz="3000" dirty="0" smtClean="0">
                <a:solidFill>
                  <a:srgbClr val="0000FF"/>
                </a:solidFill>
              </a:rPr>
              <a:t>الخصوم بما يتفق وظروفه </a:t>
            </a:r>
            <a:r>
              <a:rPr lang="ar-JO" sz="3000" dirty="0" smtClean="0">
                <a:solidFill>
                  <a:srgbClr val="0000FF"/>
                </a:solidFill>
              </a:rPr>
              <a:t>أ</a:t>
            </a:r>
            <a:r>
              <a:rPr lang="ar-SA" sz="3000" dirty="0" smtClean="0">
                <a:solidFill>
                  <a:srgbClr val="0000FF"/>
                </a:solidFill>
              </a:rPr>
              <a:t>و لا يخرج عما يدور في المشروعات المث</a:t>
            </a:r>
            <a:r>
              <a:rPr lang="ar-JO" sz="3000" dirty="0" smtClean="0">
                <a:solidFill>
                  <a:srgbClr val="0000FF"/>
                </a:solidFill>
              </a:rPr>
              <a:t>يل</a:t>
            </a:r>
            <a:r>
              <a:rPr lang="ar-SA" sz="3000" dirty="0" smtClean="0">
                <a:solidFill>
                  <a:srgbClr val="0000FF"/>
                </a:solidFill>
              </a:rPr>
              <a:t>ة </a:t>
            </a:r>
            <a:r>
              <a:rPr lang="ar-JO" sz="3000" dirty="0" smtClean="0">
                <a:solidFill>
                  <a:srgbClr val="0000FF"/>
                </a:solidFill>
              </a:rPr>
              <a:t>أ</a:t>
            </a:r>
            <a:r>
              <a:rPr lang="ar-SA" sz="3000" dirty="0" smtClean="0">
                <a:solidFill>
                  <a:srgbClr val="0000FF"/>
                </a:solidFill>
              </a:rPr>
              <a:t>و قطاع الصناع</a:t>
            </a:r>
            <a:r>
              <a:rPr lang="ar-JO" sz="3000" dirty="0" smtClean="0">
                <a:solidFill>
                  <a:srgbClr val="0000FF"/>
                </a:solidFill>
              </a:rPr>
              <a:t>ة</a:t>
            </a:r>
            <a:r>
              <a:rPr lang="ar-SA" sz="3000" dirty="0" smtClean="0">
                <a:solidFill>
                  <a:srgbClr val="0000FF"/>
                </a:solidFill>
              </a:rPr>
              <a:t> الذي ينتمي </a:t>
            </a:r>
            <a:r>
              <a:rPr lang="ar-JO" sz="3000" dirty="0" smtClean="0">
                <a:solidFill>
                  <a:srgbClr val="0000FF"/>
                </a:solidFill>
              </a:rPr>
              <a:t>إ</a:t>
            </a:r>
            <a:r>
              <a:rPr lang="ar-SA" sz="3000" dirty="0" smtClean="0">
                <a:solidFill>
                  <a:srgbClr val="0000FF"/>
                </a:solidFill>
              </a:rPr>
              <a:t>ليه المشروع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317" y="404664"/>
            <a:ext cx="8229600" cy="1143000"/>
          </a:xfrm>
        </p:spPr>
        <p:txBody>
          <a:bodyPr/>
          <a:lstStyle/>
          <a:p>
            <a:pPr algn="ctr"/>
            <a:r>
              <a:rPr lang="ar-SA" dirty="0" smtClean="0">
                <a:solidFill>
                  <a:srgbClr val="0000FF"/>
                </a:solidFill>
              </a:rPr>
              <a:t>الإطار الفكري للتخطيط المالي</a:t>
            </a:r>
            <a:endParaRPr lang="ar-SA" dirty="0">
              <a:solidFill>
                <a:srgbClr val="0000FF"/>
              </a:solidFill>
            </a:endParaRPr>
          </a:p>
        </p:txBody>
      </p:sp>
      <p:sp>
        <p:nvSpPr>
          <p:cNvPr id="14" name="Slide Number Placeholder 13"/>
          <p:cNvSpPr>
            <a:spLocks noGrp="1"/>
          </p:cNvSpPr>
          <p:nvPr>
            <p:ph type="sldNum" sz="quarter" idx="12"/>
          </p:nvPr>
        </p:nvSpPr>
        <p:spPr/>
        <p:txBody>
          <a:bodyPr/>
          <a:lstStyle/>
          <a:p>
            <a:fld id="{6339CD7F-6548-46A8-9F66-5B44D68E6E3C}" type="slidenum">
              <a:rPr lang="ar-SA" smtClean="0"/>
              <a:pPr/>
              <a:t>6</a:t>
            </a:fld>
            <a:endParaRPr lang="ar-SA" dirty="0"/>
          </a:p>
        </p:txBody>
      </p:sp>
      <p:sp>
        <p:nvSpPr>
          <p:cNvPr id="12" name="Content Placeholder 11"/>
          <p:cNvSpPr>
            <a:spLocks noGrp="1"/>
          </p:cNvSpPr>
          <p:nvPr>
            <p:ph sz="quarter" idx="1"/>
          </p:nvPr>
        </p:nvSpPr>
        <p:spPr>
          <a:xfrm>
            <a:off x="457200" y="2143116"/>
            <a:ext cx="8229600" cy="3983047"/>
          </a:xfrm>
        </p:spPr>
        <p:txBody>
          <a:bodyPr>
            <a:normAutofit/>
          </a:bodyPr>
          <a:lstStyle/>
          <a:p>
            <a:pPr algn="just">
              <a:buNone/>
            </a:pPr>
            <a:r>
              <a:rPr lang="ar-SA" dirty="0" smtClean="0">
                <a:solidFill>
                  <a:srgbClr val="FF0000"/>
                </a:solidFill>
              </a:rPr>
              <a:t>التخطيط</a:t>
            </a:r>
            <a:r>
              <a:rPr lang="ar-SA" dirty="0" smtClean="0"/>
              <a:t> هو المنطلق ل</a:t>
            </a:r>
            <a:r>
              <a:rPr lang="ar-JO" dirty="0" smtClean="0"/>
              <a:t>إ</a:t>
            </a:r>
            <a:r>
              <a:rPr lang="ar-SA" dirty="0" smtClean="0"/>
              <a:t>تخاذ القرارت </a:t>
            </a:r>
          </a:p>
          <a:p>
            <a:pPr algn="just">
              <a:buNone/>
            </a:pPr>
            <a:r>
              <a:rPr lang="ar-JO" dirty="0" smtClean="0">
                <a:solidFill>
                  <a:srgbClr val="FF0000"/>
                </a:solidFill>
              </a:rPr>
              <a:t>إ</a:t>
            </a:r>
            <a:r>
              <a:rPr lang="ar-SA" dirty="0" smtClean="0">
                <a:solidFill>
                  <a:srgbClr val="FF0000"/>
                </a:solidFill>
              </a:rPr>
              <a:t>تخاذ القرارت هو </a:t>
            </a:r>
            <a:r>
              <a:rPr lang="ar-JO" dirty="0" smtClean="0">
                <a:solidFill>
                  <a:srgbClr val="FF0000"/>
                </a:solidFill>
              </a:rPr>
              <a:t>إ</a:t>
            </a:r>
            <a:r>
              <a:rPr lang="ar-SA" dirty="0" smtClean="0">
                <a:solidFill>
                  <a:srgbClr val="FF0000"/>
                </a:solidFill>
              </a:rPr>
              <a:t>ختيار البديل ال</a:t>
            </a:r>
            <a:r>
              <a:rPr lang="ar-JO" dirty="0" smtClean="0">
                <a:solidFill>
                  <a:srgbClr val="FF0000"/>
                </a:solidFill>
              </a:rPr>
              <a:t>أ</a:t>
            </a:r>
            <a:r>
              <a:rPr lang="ar-SA" dirty="0" smtClean="0">
                <a:solidFill>
                  <a:srgbClr val="FF0000"/>
                </a:solidFill>
              </a:rPr>
              <a:t>فضل (ال</a:t>
            </a:r>
            <a:r>
              <a:rPr lang="ar-JO" dirty="0" smtClean="0">
                <a:solidFill>
                  <a:srgbClr val="FF0000"/>
                </a:solidFill>
              </a:rPr>
              <a:t>أ</a:t>
            </a:r>
            <a:r>
              <a:rPr lang="ar-SA" dirty="0" smtClean="0">
                <a:solidFill>
                  <a:srgbClr val="FF0000"/>
                </a:solidFill>
              </a:rPr>
              <a:t>كف</a:t>
            </a:r>
            <a:r>
              <a:rPr lang="ar-JO" dirty="0" smtClean="0">
                <a:solidFill>
                  <a:srgbClr val="FF0000"/>
                </a:solidFill>
              </a:rPr>
              <a:t>أ</a:t>
            </a:r>
            <a:r>
              <a:rPr lang="ar-SA" dirty="0" smtClean="0">
                <a:solidFill>
                  <a:srgbClr val="FF0000"/>
                </a:solidFill>
              </a:rPr>
              <a:t>) الذي يحقق الهدف المطلوب، وذلك من بين عدة بدائل متاحة .</a:t>
            </a:r>
          </a:p>
          <a:p>
            <a:pPr algn="just">
              <a:buNone/>
            </a:pPr>
            <a:r>
              <a:rPr lang="ar-SA" dirty="0" smtClean="0"/>
              <a:t>وهو عملية </a:t>
            </a:r>
            <a:r>
              <a:rPr lang="ar-SA" u="sng" dirty="0" smtClean="0">
                <a:solidFill>
                  <a:srgbClr val="FF0000"/>
                </a:solidFill>
              </a:rPr>
              <a:t>مستمرة</a:t>
            </a:r>
            <a:r>
              <a:rPr lang="ar-SA" dirty="0" smtClean="0">
                <a:solidFill>
                  <a:srgbClr val="FF0000"/>
                </a:solidFill>
              </a:rPr>
              <a:t> </a:t>
            </a:r>
            <a:r>
              <a:rPr lang="ar-SA" dirty="0" smtClean="0"/>
              <a:t>خلال دورة حياة المشروع وقد يكون التخطيط </a:t>
            </a:r>
            <a:r>
              <a:rPr lang="ar-SA" dirty="0" smtClean="0">
                <a:solidFill>
                  <a:srgbClr val="FF0000"/>
                </a:solidFill>
              </a:rPr>
              <a:t>لفترة طويلة </a:t>
            </a:r>
            <a:r>
              <a:rPr lang="ar-SA" dirty="0" smtClean="0"/>
              <a:t>قد تمتد </a:t>
            </a:r>
            <a:r>
              <a:rPr lang="ar-JO" dirty="0" smtClean="0"/>
              <a:t>إ</a:t>
            </a:r>
            <a:r>
              <a:rPr lang="ar-SA" dirty="0" smtClean="0"/>
              <a:t>لى عشرات السنين كتخطيط ال</a:t>
            </a:r>
            <a:r>
              <a:rPr lang="ar-JO" dirty="0" smtClean="0"/>
              <a:t>إ</a:t>
            </a:r>
            <a:r>
              <a:rPr lang="ar-SA" dirty="0" smtClean="0"/>
              <a:t>نفاق </a:t>
            </a:r>
            <a:r>
              <a:rPr lang="ar-SA" dirty="0" smtClean="0">
                <a:solidFill>
                  <a:srgbClr val="FF0000"/>
                </a:solidFill>
              </a:rPr>
              <a:t>ال</a:t>
            </a:r>
            <a:r>
              <a:rPr lang="ar-JO" dirty="0" smtClean="0">
                <a:solidFill>
                  <a:srgbClr val="FF0000"/>
                </a:solidFill>
              </a:rPr>
              <a:t>إ</a:t>
            </a:r>
            <a:r>
              <a:rPr lang="ar-SA" dirty="0" smtClean="0">
                <a:solidFill>
                  <a:srgbClr val="FF0000"/>
                </a:solidFill>
              </a:rPr>
              <a:t>ستثماري </a:t>
            </a:r>
            <a:r>
              <a:rPr lang="ar-SA" dirty="0" smtClean="0"/>
              <a:t>للمشروع أو قد يكون </a:t>
            </a:r>
            <a:r>
              <a:rPr lang="ar-SA" dirty="0" smtClean="0">
                <a:solidFill>
                  <a:srgbClr val="FF0000"/>
                </a:solidFill>
              </a:rPr>
              <a:t>لفترة قصيرة </a:t>
            </a:r>
            <a:r>
              <a:rPr lang="ar-SA" dirty="0" smtClean="0"/>
              <a:t>كتخطيط النشاط </a:t>
            </a:r>
            <a:r>
              <a:rPr lang="ar-SA" dirty="0" smtClean="0">
                <a:solidFill>
                  <a:srgbClr val="FF0000"/>
                </a:solidFill>
              </a:rPr>
              <a:t>الجاري</a:t>
            </a:r>
            <a:r>
              <a:rPr lang="ar-SA" dirty="0" smtClean="0"/>
              <a:t>. </a:t>
            </a:r>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44624"/>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المراحل التي يمر بها التخطيط السليم</a:t>
              </a:r>
              <a:br>
                <a:rPr lang="ar-SA" sz="3200" dirty="0" smtClean="0">
                  <a:solidFill>
                    <a:schemeClr val="tx1"/>
                  </a:solidFill>
                </a:rPr>
              </a:br>
              <a:r>
                <a:rPr lang="ar-SA" sz="3200" dirty="0" smtClean="0">
                  <a:solidFill>
                    <a:schemeClr val="tx1"/>
                  </a:solidFill>
                </a:rPr>
                <a:t>(التخطيط البرنامجي</a:t>
              </a:r>
              <a:r>
                <a:rPr lang="ar-SA" dirty="0" smtClean="0">
                  <a:solidFill>
                    <a:schemeClr val="tx1"/>
                  </a:solidFill>
                </a:rPr>
                <a:t>)</a:t>
              </a:r>
              <a:endParaRPr lang="ar-SA"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7</a:t>
            </a:fld>
            <a:endParaRPr lang="ar-SA" dirty="0"/>
          </a:p>
        </p:txBody>
      </p:sp>
      <p:sp>
        <p:nvSpPr>
          <p:cNvPr id="12" name="Content Placeholder 11"/>
          <p:cNvSpPr>
            <a:spLocks noGrp="1"/>
          </p:cNvSpPr>
          <p:nvPr>
            <p:ph sz="quarter" idx="1"/>
          </p:nvPr>
        </p:nvSpPr>
        <p:spPr>
          <a:xfrm>
            <a:off x="457200" y="1988840"/>
            <a:ext cx="8229600" cy="4137323"/>
          </a:xfrm>
        </p:spPr>
        <p:txBody>
          <a:bodyPr>
            <a:normAutofit lnSpcReduction="10000"/>
          </a:bodyPr>
          <a:lstStyle/>
          <a:p>
            <a:pPr algn="just">
              <a:buNone/>
            </a:pPr>
            <a:r>
              <a:rPr lang="ar-SA" dirty="0" smtClean="0"/>
              <a:t>أ – التعرف على المشكله وتعريف دقائقها </a:t>
            </a:r>
          </a:p>
          <a:p>
            <a:pPr algn="just">
              <a:buNone/>
            </a:pPr>
            <a:r>
              <a:rPr lang="ar-JO" dirty="0" smtClean="0">
                <a:solidFill>
                  <a:srgbClr val="FF0000"/>
                </a:solidFill>
              </a:rPr>
              <a:t>التأكد من فهم </a:t>
            </a:r>
            <a:r>
              <a:rPr lang="ar-SA" dirty="0" smtClean="0">
                <a:solidFill>
                  <a:srgbClr val="FF0000"/>
                </a:solidFill>
              </a:rPr>
              <a:t>المشكل</a:t>
            </a:r>
            <a:r>
              <a:rPr lang="ar-JO" dirty="0" smtClean="0">
                <a:solidFill>
                  <a:srgbClr val="FF0000"/>
                </a:solidFill>
              </a:rPr>
              <a:t>ة</a:t>
            </a:r>
            <a:r>
              <a:rPr lang="ar-SA" dirty="0" smtClean="0">
                <a:solidFill>
                  <a:srgbClr val="FF0000"/>
                </a:solidFill>
              </a:rPr>
              <a:t> </a:t>
            </a:r>
            <a:r>
              <a:rPr lang="ar-JO" dirty="0" smtClean="0">
                <a:solidFill>
                  <a:srgbClr val="FF0000"/>
                </a:solidFill>
              </a:rPr>
              <a:t> فالمشكله </a:t>
            </a:r>
            <a:r>
              <a:rPr lang="ar-SA" dirty="0" smtClean="0">
                <a:solidFill>
                  <a:srgbClr val="FF0000"/>
                </a:solidFill>
              </a:rPr>
              <a:t>غير المعروفه لا يمكن حلها </a:t>
            </a:r>
          </a:p>
          <a:p>
            <a:pPr algn="just">
              <a:buNone/>
            </a:pPr>
            <a:r>
              <a:rPr lang="ar-SA" dirty="0" smtClean="0"/>
              <a:t>ب – تحديد وتنمية عدة حلول بديلة للمشكله</a:t>
            </a:r>
          </a:p>
          <a:p>
            <a:pPr algn="just">
              <a:buNone/>
            </a:pPr>
            <a:r>
              <a:rPr lang="ar-SA" dirty="0" smtClean="0">
                <a:solidFill>
                  <a:srgbClr val="FF0000"/>
                </a:solidFill>
              </a:rPr>
              <a:t>المشكله الواحده قد تحل بوسائل كثيرة </a:t>
            </a:r>
          </a:p>
          <a:p>
            <a:pPr algn="just">
              <a:buNone/>
            </a:pPr>
            <a:r>
              <a:rPr lang="ar-SA" dirty="0" smtClean="0"/>
              <a:t>جـ - تقييم كل بديل</a:t>
            </a:r>
          </a:p>
          <a:p>
            <a:pPr algn="just">
              <a:buNone/>
            </a:pPr>
            <a:r>
              <a:rPr lang="ar-SA" dirty="0" smtClean="0">
                <a:solidFill>
                  <a:srgbClr val="FF0000"/>
                </a:solidFill>
              </a:rPr>
              <a:t>تحديد المزايا والعيوب</a:t>
            </a:r>
            <a:r>
              <a:rPr lang="ar-JO" dirty="0" smtClean="0">
                <a:solidFill>
                  <a:srgbClr val="FF0000"/>
                </a:solidFill>
              </a:rPr>
              <a:t> المتوقعة</a:t>
            </a:r>
            <a:r>
              <a:rPr lang="ar-SA" dirty="0" smtClean="0">
                <a:solidFill>
                  <a:srgbClr val="FF0000"/>
                </a:solidFill>
              </a:rPr>
              <a:t> لكل بديل، مما يستلزم التنبؤ بالمستقبل</a:t>
            </a:r>
          </a:p>
          <a:p>
            <a:pPr algn="just">
              <a:buNone/>
            </a:pPr>
            <a:r>
              <a:rPr lang="ar-SA" dirty="0" smtClean="0"/>
              <a:t>د – </a:t>
            </a:r>
            <a:r>
              <a:rPr lang="ar-JO" dirty="0" smtClean="0"/>
              <a:t>إ</a:t>
            </a:r>
            <a:r>
              <a:rPr lang="ar-SA" dirty="0" smtClean="0"/>
              <a:t>ختيار البديل ال</a:t>
            </a:r>
            <a:r>
              <a:rPr lang="ar-JO" dirty="0" smtClean="0"/>
              <a:t>أ</a:t>
            </a:r>
            <a:r>
              <a:rPr lang="ar-SA" dirty="0" smtClean="0"/>
              <a:t>فضل</a:t>
            </a:r>
          </a:p>
          <a:p>
            <a:pPr algn="just">
              <a:buNone/>
            </a:pPr>
            <a:r>
              <a:rPr lang="ar-SA" dirty="0" smtClean="0">
                <a:solidFill>
                  <a:srgbClr val="FF0000"/>
                </a:solidFill>
              </a:rPr>
              <a:t>يتوقف هذا ال</a:t>
            </a:r>
            <a:r>
              <a:rPr lang="ar-JO" dirty="0" smtClean="0">
                <a:solidFill>
                  <a:srgbClr val="FF0000"/>
                </a:solidFill>
              </a:rPr>
              <a:t>إ</a:t>
            </a:r>
            <a:r>
              <a:rPr lang="ar-SA" dirty="0" smtClean="0">
                <a:solidFill>
                  <a:srgbClr val="FF0000"/>
                </a:solidFill>
              </a:rPr>
              <a:t>ختيار على تقدير النتائج المحتمله للحلول البديلة على ضوء الأهداف المنشودة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44624"/>
            <a:ext cx="9143986" cy="1440160"/>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الميزانيات التقديرية</a:t>
              </a:r>
              <a:endParaRPr lang="ar-SA" sz="32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8</a:t>
            </a:fld>
            <a:endParaRPr lang="ar-SA" dirty="0"/>
          </a:p>
        </p:txBody>
      </p:sp>
      <p:sp>
        <p:nvSpPr>
          <p:cNvPr id="12" name="Content Placeholder 11"/>
          <p:cNvSpPr>
            <a:spLocks noGrp="1"/>
          </p:cNvSpPr>
          <p:nvPr>
            <p:ph sz="quarter" idx="1"/>
          </p:nvPr>
        </p:nvSpPr>
        <p:spPr>
          <a:xfrm>
            <a:off x="457200" y="1556792"/>
            <a:ext cx="8229600" cy="4752528"/>
          </a:xfrm>
        </p:spPr>
        <p:txBody>
          <a:bodyPr>
            <a:normAutofit fontScale="25000" lnSpcReduction="20000"/>
          </a:bodyPr>
          <a:lstStyle/>
          <a:p>
            <a:pPr algn="just">
              <a:buFontTx/>
              <a:buChar char="-"/>
            </a:pPr>
            <a:r>
              <a:rPr lang="ar-SA" sz="10800" dirty="0" smtClean="0">
                <a:solidFill>
                  <a:srgbClr val="FF0000"/>
                </a:solidFill>
              </a:rPr>
              <a:t>هي ربط التخطيط البرنامجي بتخطيط زمني أساسه التنبؤ مقدماً بنشاط المشروع </a:t>
            </a:r>
            <a:r>
              <a:rPr lang="ar-SA" sz="10800" dirty="0" smtClean="0">
                <a:solidFill>
                  <a:srgbClr val="0000FF"/>
                </a:solidFill>
              </a:rPr>
              <a:t>بدلالة المصروفات والإيرادات والأصول وحقوق حملة الاسهم</a:t>
            </a:r>
            <a:r>
              <a:rPr lang="ar-SA" sz="10800" dirty="0" smtClean="0">
                <a:solidFill>
                  <a:srgbClr val="FF0000"/>
                </a:solidFill>
              </a:rPr>
              <a:t>.</a:t>
            </a:r>
            <a:endParaRPr lang="ar-JO" sz="10800" dirty="0" smtClean="0">
              <a:solidFill>
                <a:srgbClr val="FF0000"/>
              </a:solidFill>
            </a:endParaRPr>
          </a:p>
          <a:p>
            <a:pPr algn="just">
              <a:buFontTx/>
              <a:buChar char="-"/>
            </a:pPr>
            <a:r>
              <a:rPr lang="ar-SA" sz="10800" dirty="0" smtClean="0"/>
              <a:t>هي خطه مدونة في صورة رقمية.</a:t>
            </a:r>
            <a:endParaRPr lang="ar-JO" sz="10800" dirty="0" smtClean="0"/>
          </a:p>
          <a:p>
            <a:pPr algn="just">
              <a:buFontTx/>
              <a:buChar char="-"/>
            </a:pPr>
            <a:r>
              <a:rPr lang="ar-SA" sz="10800" dirty="0" smtClean="0"/>
              <a:t>هي الظهر المادي للتنبؤ.</a:t>
            </a:r>
            <a:endParaRPr lang="ar-JO" sz="10800" dirty="0" smtClean="0"/>
          </a:p>
          <a:p>
            <a:pPr algn="just">
              <a:buFontTx/>
              <a:buChar char="-"/>
            </a:pPr>
            <a:r>
              <a:rPr lang="ar-JO" sz="10800" dirty="0" smtClean="0"/>
              <a:t>هي إدارة المشروع في تخطيط احتياجاته طويلة الأجل وقصيرة الأجل.</a:t>
            </a:r>
          </a:p>
          <a:p>
            <a:pPr algn="just">
              <a:buFontTx/>
              <a:buChar char="-"/>
            </a:pPr>
            <a:r>
              <a:rPr lang="ar-JO" sz="10800" dirty="0" smtClean="0">
                <a:solidFill>
                  <a:srgbClr val="FF0000"/>
                </a:solidFill>
              </a:rPr>
              <a:t>هي </a:t>
            </a:r>
            <a:r>
              <a:rPr lang="ar-SA" sz="10800" dirty="0" smtClean="0">
                <a:solidFill>
                  <a:srgbClr val="FF0000"/>
                </a:solidFill>
              </a:rPr>
              <a:t>العمود الفقري للتخطيط حيث يتم من خلالها تسجيل التوقعات عن المستقبل من التدفقات النقدية الداخلة والخارجة في المشروع ومن ثم تحديد ال</a:t>
            </a:r>
            <a:r>
              <a:rPr lang="ar-JO" sz="10800" dirty="0" smtClean="0">
                <a:solidFill>
                  <a:srgbClr val="FF0000"/>
                </a:solidFill>
              </a:rPr>
              <a:t>إ</a:t>
            </a:r>
            <a:r>
              <a:rPr lang="ar-SA" sz="10800" dirty="0" smtClean="0">
                <a:solidFill>
                  <a:srgbClr val="FF0000"/>
                </a:solidFill>
              </a:rPr>
              <a:t>حتياجات المالية في ال</a:t>
            </a:r>
            <a:r>
              <a:rPr lang="ar-JO" sz="10800" dirty="0" smtClean="0">
                <a:solidFill>
                  <a:srgbClr val="FF0000"/>
                </a:solidFill>
              </a:rPr>
              <a:t>أ</a:t>
            </a:r>
            <a:r>
              <a:rPr lang="ar-SA" sz="10800" dirty="0" smtClean="0">
                <a:solidFill>
                  <a:srgbClr val="FF0000"/>
                </a:solidFill>
              </a:rPr>
              <a:t>جلين الطويل والقصير بشكل يجعله قادراً على تعظيم أرباحه ومقابلة التزاماته دون التاثير على مستوى ال</a:t>
            </a:r>
            <a:r>
              <a:rPr lang="ar-JO" sz="10800" dirty="0" smtClean="0">
                <a:solidFill>
                  <a:srgbClr val="FF0000"/>
                </a:solidFill>
              </a:rPr>
              <a:t>أ</a:t>
            </a:r>
            <a:r>
              <a:rPr lang="ar-SA" sz="10800" dirty="0" smtClean="0">
                <a:solidFill>
                  <a:srgbClr val="FF0000"/>
                </a:solidFill>
              </a:rPr>
              <a:t>رباح.</a:t>
            </a:r>
            <a:endParaRPr lang="ar-JO" sz="10800" dirty="0" smtClean="0">
              <a:solidFill>
                <a:srgbClr val="FF0000"/>
              </a:solidFill>
            </a:endParaRPr>
          </a:p>
          <a:p>
            <a:pPr algn="just">
              <a:buFontTx/>
              <a:buChar char="-"/>
            </a:pPr>
            <a:r>
              <a:rPr lang="ar-SA" sz="10800" dirty="0" smtClean="0"/>
              <a:t>تستخدم ل</a:t>
            </a:r>
            <a:r>
              <a:rPr lang="ar-JO" sz="10800" dirty="0" smtClean="0"/>
              <a:t>أ</a:t>
            </a:r>
            <a:r>
              <a:rPr lang="ar-SA" sz="10800" dirty="0" smtClean="0"/>
              <a:t>غراض </a:t>
            </a:r>
            <a:r>
              <a:rPr lang="ar-SA" sz="10800" dirty="0" smtClean="0">
                <a:solidFill>
                  <a:srgbClr val="FF0000"/>
                </a:solidFill>
              </a:rPr>
              <a:t>الرقابه</a:t>
            </a:r>
            <a:r>
              <a:rPr lang="ar-SA" sz="10800" dirty="0" smtClean="0"/>
              <a:t> مما جعل الكثيرين ينظرون اليها كأداة من </a:t>
            </a:r>
            <a:r>
              <a:rPr lang="ar-JO" sz="10800" dirty="0" smtClean="0"/>
              <a:t>أ</a:t>
            </a:r>
            <a:r>
              <a:rPr lang="ar-SA" sz="10800" dirty="0" smtClean="0"/>
              <a:t>هم </a:t>
            </a:r>
            <a:r>
              <a:rPr lang="ar-JO" sz="10800" dirty="0" smtClean="0"/>
              <a:t>أ</a:t>
            </a:r>
            <a:r>
              <a:rPr lang="ar-SA" sz="10800" dirty="0" smtClean="0"/>
              <a:t>دوات الرقابه ب</a:t>
            </a:r>
            <a:r>
              <a:rPr lang="ar-JO" sz="10800" dirty="0" smtClean="0"/>
              <a:t>لإ</a:t>
            </a:r>
            <a:r>
              <a:rPr lang="ar-SA" sz="10800" dirty="0" smtClean="0"/>
              <a:t>ضافه </a:t>
            </a:r>
            <a:r>
              <a:rPr lang="ar-JO" sz="10800" dirty="0" smtClean="0"/>
              <a:t>إ</a:t>
            </a:r>
            <a:r>
              <a:rPr lang="ar-SA" sz="10800" dirty="0" smtClean="0"/>
              <a:t>لى طبيعتها </a:t>
            </a:r>
            <a:r>
              <a:rPr lang="ar-SA" sz="10800" dirty="0" smtClean="0">
                <a:solidFill>
                  <a:srgbClr val="FF0000"/>
                </a:solidFill>
              </a:rPr>
              <a:t>التخطيطيه</a:t>
            </a:r>
            <a:r>
              <a:rPr lang="ar-SA" sz="10800" dirty="0" smtClean="0"/>
              <a:t>.</a:t>
            </a:r>
          </a:p>
          <a:p>
            <a:pPr algn="just">
              <a:buFontTx/>
              <a:buChar char="-"/>
            </a:pPr>
            <a:endParaRPr lang="ar-SA"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23528" y="258922"/>
            <a:ext cx="8229600" cy="1143000"/>
          </a:xfrm>
        </p:spPr>
        <p:txBody>
          <a:bodyPr/>
          <a:lstStyle/>
          <a:p>
            <a:pPr algn="ctr"/>
            <a:r>
              <a:rPr lang="ar-SA" dirty="0" smtClean="0"/>
              <a:t>الميزانيات التقديرية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9</a:t>
            </a:fld>
            <a:endParaRPr lang="ar-SA" dirty="0"/>
          </a:p>
        </p:txBody>
      </p:sp>
      <p:sp>
        <p:nvSpPr>
          <p:cNvPr id="12" name="Content Placeholder 11"/>
          <p:cNvSpPr>
            <a:spLocks noGrp="1"/>
          </p:cNvSpPr>
          <p:nvPr>
            <p:ph sz="quarter" idx="1"/>
          </p:nvPr>
        </p:nvSpPr>
        <p:spPr>
          <a:xfrm>
            <a:off x="457200" y="2428868"/>
            <a:ext cx="8229600" cy="3697295"/>
          </a:xfrm>
        </p:spPr>
        <p:txBody>
          <a:bodyPr>
            <a:normAutofit/>
          </a:bodyPr>
          <a:lstStyle/>
          <a:p>
            <a:pPr>
              <a:buNone/>
            </a:pPr>
            <a:r>
              <a:rPr lang="ar-SA" dirty="0" smtClean="0"/>
              <a:t>أنواع الميزانيات :</a:t>
            </a:r>
          </a:p>
          <a:p>
            <a:pPr marL="514350" indent="-514350">
              <a:buFont typeface="+mj-lt"/>
              <a:buAutoNum type="arabicPeriod"/>
            </a:pPr>
            <a:r>
              <a:rPr lang="ar-SA" dirty="0" smtClean="0"/>
              <a:t>الميزانية التقديرية </a:t>
            </a:r>
            <a:r>
              <a:rPr lang="ar-SA" dirty="0" smtClean="0">
                <a:solidFill>
                  <a:srgbClr val="FF0000"/>
                </a:solidFill>
              </a:rPr>
              <a:t>للمبيعات </a:t>
            </a:r>
          </a:p>
          <a:p>
            <a:pPr marL="514350" indent="-514350">
              <a:buFont typeface="+mj-lt"/>
              <a:buAutoNum type="arabicPeriod"/>
            </a:pPr>
            <a:r>
              <a:rPr lang="ar-SA" dirty="0" smtClean="0"/>
              <a:t>الميزاني</a:t>
            </a:r>
            <a:r>
              <a:rPr lang="ar-JO" dirty="0" smtClean="0"/>
              <a:t>ة</a:t>
            </a:r>
            <a:r>
              <a:rPr lang="ar-SA" dirty="0" smtClean="0"/>
              <a:t> التقديري</a:t>
            </a:r>
            <a:r>
              <a:rPr lang="ar-JO" dirty="0" smtClean="0"/>
              <a:t>ة</a:t>
            </a:r>
            <a:r>
              <a:rPr lang="ar-SA" dirty="0" smtClean="0"/>
              <a:t> </a:t>
            </a:r>
            <a:r>
              <a:rPr lang="ar-SA" dirty="0" smtClean="0">
                <a:solidFill>
                  <a:srgbClr val="FF0000"/>
                </a:solidFill>
              </a:rPr>
              <a:t>لل</a:t>
            </a:r>
            <a:r>
              <a:rPr lang="ar-JO" dirty="0" smtClean="0">
                <a:solidFill>
                  <a:srgbClr val="FF0000"/>
                </a:solidFill>
              </a:rPr>
              <a:t>إ</a:t>
            </a:r>
            <a:r>
              <a:rPr lang="ar-SA" dirty="0" smtClean="0">
                <a:solidFill>
                  <a:srgbClr val="FF0000"/>
                </a:solidFill>
              </a:rPr>
              <a:t>نتاج</a:t>
            </a:r>
          </a:p>
          <a:p>
            <a:pPr marL="514350" indent="-514350">
              <a:buFont typeface="+mj-lt"/>
              <a:buAutoNum type="arabicPeriod"/>
            </a:pPr>
            <a:r>
              <a:rPr lang="ar-SA" dirty="0" smtClean="0"/>
              <a:t>الميزاني</a:t>
            </a:r>
            <a:r>
              <a:rPr lang="ar-JO" dirty="0" smtClean="0"/>
              <a:t>ة</a:t>
            </a:r>
            <a:r>
              <a:rPr lang="ar-SA" dirty="0" smtClean="0"/>
              <a:t> التقديري</a:t>
            </a:r>
            <a:r>
              <a:rPr lang="ar-JO" dirty="0" smtClean="0"/>
              <a:t>ة</a:t>
            </a:r>
            <a:r>
              <a:rPr lang="ar-SA" dirty="0" smtClean="0"/>
              <a:t> </a:t>
            </a:r>
            <a:r>
              <a:rPr lang="ar-SA" dirty="0" smtClean="0">
                <a:solidFill>
                  <a:srgbClr val="FF0000"/>
                </a:solidFill>
              </a:rPr>
              <a:t>للمصروفات ال</a:t>
            </a:r>
            <a:r>
              <a:rPr lang="ar-JO" dirty="0" smtClean="0">
                <a:solidFill>
                  <a:srgbClr val="FF0000"/>
                </a:solidFill>
              </a:rPr>
              <a:t>إ</a:t>
            </a:r>
            <a:r>
              <a:rPr lang="ar-SA" dirty="0" smtClean="0">
                <a:solidFill>
                  <a:srgbClr val="FF0000"/>
                </a:solidFill>
              </a:rPr>
              <a:t>دارية والبيعيه </a:t>
            </a:r>
          </a:p>
          <a:p>
            <a:pPr marL="514350" indent="-514350">
              <a:buFont typeface="+mj-lt"/>
              <a:buAutoNum type="arabicPeriod"/>
            </a:pPr>
            <a:r>
              <a:rPr lang="ar-SA" dirty="0" smtClean="0"/>
              <a:t>القائمه التقديريه </a:t>
            </a:r>
            <a:r>
              <a:rPr lang="ar-SA" dirty="0" smtClean="0">
                <a:solidFill>
                  <a:srgbClr val="FF0000"/>
                </a:solidFill>
              </a:rPr>
              <a:t>للأرباح والخسا</a:t>
            </a:r>
            <a:r>
              <a:rPr lang="ar-JO" dirty="0" smtClean="0">
                <a:solidFill>
                  <a:srgbClr val="FF0000"/>
                </a:solidFill>
              </a:rPr>
              <a:t>ئ</a:t>
            </a:r>
            <a:r>
              <a:rPr lang="ar-SA" dirty="0" smtClean="0">
                <a:solidFill>
                  <a:srgbClr val="FF0000"/>
                </a:solidFill>
              </a:rPr>
              <a:t>ر</a:t>
            </a:r>
            <a:r>
              <a:rPr lang="ar-SA" dirty="0" smtClean="0"/>
              <a:t> </a:t>
            </a:r>
          </a:p>
          <a:p>
            <a:pPr>
              <a:buFontTx/>
              <a:buChar char="-"/>
            </a:pPr>
            <a:endParaRPr lang="ar-SA" dirty="0" smtClean="0"/>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5887</TotalTime>
  <Words>1325</Words>
  <Application>Microsoft Office PowerPoint</Application>
  <PresentationFormat>On-screen Show (4:3)</PresentationFormat>
  <Paragraphs>116</Paragraphs>
  <Slides>18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Franklin Gothic Book</vt:lpstr>
      <vt:lpstr>Perpetua</vt:lpstr>
      <vt:lpstr>Tahoma</vt:lpstr>
      <vt:lpstr>Times New Roman</vt:lpstr>
      <vt:lpstr>Wingdings 2</vt:lpstr>
      <vt:lpstr>Equity</vt:lpstr>
      <vt:lpstr>مقدمة في الادارة المالية</vt:lpstr>
      <vt:lpstr>PowerPoint Presentation</vt:lpstr>
      <vt:lpstr>PowerPoint Presentation</vt:lpstr>
      <vt:lpstr>PowerPoint Presentation</vt:lpstr>
      <vt:lpstr>PowerPoint Presentation</vt:lpstr>
      <vt:lpstr>الإطار الفكري للتخطيط المالي</vt:lpstr>
      <vt:lpstr>PowerPoint Presentation</vt:lpstr>
      <vt:lpstr>PowerPoint Presentation</vt:lpstr>
      <vt:lpstr>الميزانيات التقديرية </vt:lpstr>
      <vt:lpstr>الميزانية التقديرية للمبيعات </vt:lpstr>
      <vt:lpstr>الميزانية التقديرية للإنتاج</vt:lpstr>
      <vt:lpstr>القائمه التقديرية للأرباح والخسائر</vt:lpstr>
      <vt:lpstr>العلاقات بين الميزانيات التقديريه</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HT</cp:lastModifiedBy>
  <cp:revision>287</cp:revision>
  <dcterms:created xsi:type="dcterms:W3CDTF">2011-01-26T12:09:51Z</dcterms:created>
  <dcterms:modified xsi:type="dcterms:W3CDTF">2019-01-13T09:12:35Z</dcterms:modified>
</cp:coreProperties>
</file>