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74" r:id="rId1"/>
  </p:sldMasterIdLst>
  <p:notesMasterIdLst>
    <p:notesMasterId r:id="rId46"/>
  </p:notesMasterIdLst>
  <p:sldIdLst>
    <p:sldId id="460" r:id="rId2"/>
    <p:sldId id="463" r:id="rId3"/>
    <p:sldId id="464" r:id="rId4"/>
    <p:sldId id="521" r:id="rId5"/>
    <p:sldId id="551" r:id="rId6"/>
    <p:sldId id="536" r:id="rId7"/>
    <p:sldId id="471" r:id="rId8"/>
    <p:sldId id="554" r:id="rId9"/>
    <p:sldId id="475" r:id="rId10"/>
    <p:sldId id="555" r:id="rId11"/>
    <p:sldId id="482" r:id="rId12"/>
    <p:sldId id="546" r:id="rId13"/>
    <p:sldId id="484" r:id="rId14"/>
    <p:sldId id="486" r:id="rId15"/>
    <p:sldId id="492" r:id="rId16"/>
    <p:sldId id="488" r:id="rId17"/>
    <p:sldId id="489" r:id="rId18"/>
    <p:sldId id="490" r:id="rId19"/>
    <p:sldId id="494" r:id="rId20"/>
    <p:sldId id="495" r:id="rId21"/>
    <p:sldId id="496" r:id="rId22"/>
    <p:sldId id="528" r:id="rId23"/>
    <p:sldId id="497" r:id="rId24"/>
    <p:sldId id="498" r:id="rId25"/>
    <p:sldId id="499" r:id="rId26"/>
    <p:sldId id="500" r:id="rId27"/>
    <p:sldId id="501" r:id="rId28"/>
    <p:sldId id="547" r:id="rId29"/>
    <p:sldId id="548" r:id="rId30"/>
    <p:sldId id="503" r:id="rId31"/>
    <p:sldId id="504" r:id="rId32"/>
    <p:sldId id="505" r:id="rId33"/>
    <p:sldId id="506" r:id="rId34"/>
    <p:sldId id="530" r:id="rId35"/>
    <p:sldId id="509" r:id="rId36"/>
    <p:sldId id="552" r:id="rId37"/>
    <p:sldId id="513" r:id="rId38"/>
    <p:sldId id="553" r:id="rId39"/>
    <p:sldId id="531" r:id="rId40"/>
    <p:sldId id="534" r:id="rId41"/>
    <p:sldId id="549" r:id="rId42"/>
    <p:sldId id="517" r:id="rId43"/>
    <p:sldId id="532" r:id="rId44"/>
    <p:sldId id="550"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898989"/>
    <a:srgbClr val="DADADA"/>
    <a:srgbClr val="040404"/>
    <a:srgbClr val="848484"/>
    <a:srgbClr val="34429A"/>
    <a:srgbClr val="202E7C"/>
    <a:srgbClr val="C6C6C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0171" autoAdjust="0"/>
  </p:normalViewPr>
  <p:slideViewPr>
    <p:cSldViewPr>
      <p:cViewPr varScale="1">
        <p:scale>
          <a:sx n="79" d="100"/>
          <a:sy n="79" d="100"/>
        </p:scale>
        <p:origin x="-1517"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28" charset="-128"/>
                <a:cs typeface="+mn-cs"/>
              </a:defRPr>
            </a:lvl1pPr>
          </a:lstStyle>
          <a:p>
            <a:pPr>
              <a:defRPr/>
            </a:pPr>
            <a:endParaRPr lang="en-US" dirty="0"/>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28" charset="-128"/>
                <a:cs typeface="+mn-cs"/>
              </a:defRPr>
            </a:lvl1pPr>
          </a:lstStyle>
          <a:p>
            <a:pPr>
              <a:defRPr/>
            </a:pPr>
            <a:endParaRPr lang="en-US" dirty="0"/>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28" charset="-128"/>
                <a:cs typeface="+mn-cs"/>
              </a:defRPr>
            </a:lvl1pPr>
          </a:lstStyle>
          <a:p>
            <a:pPr>
              <a:defRPr/>
            </a:pPr>
            <a:endParaRPr lang="en-US" dirty="0"/>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ＭＳ Ｐゴシック" pitchFamily="1" charset="-128"/>
              </a:defRPr>
            </a:lvl1pPr>
          </a:lstStyle>
          <a:p>
            <a:pPr>
              <a:defRPr/>
            </a:pPr>
            <a:fld id="{F7CF076B-E249-4409-8518-604DC172A9A2}" type="slidenum">
              <a:rPr lang="en-US"/>
              <a:pPr>
                <a:defRPr/>
              </a:pPr>
              <a:t>‹#›</a:t>
            </a:fld>
            <a:endParaRPr lang="en-US" dirty="0"/>
          </a:p>
        </p:txBody>
      </p:sp>
    </p:spTree>
    <p:extLst>
      <p:ext uri="{BB962C8B-B14F-4D97-AF65-F5344CB8AC3E}">
        <p14:creationId xmlns="" xmlns:p14="http://schemas.microsoft.com/office/powerpoint/2010/main" val="36281405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28"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3.1</a:t>
            </a:r>
            <a:r>
              <a:rPr lang="en-US" b="0" dirty="0"/>
              <a:t> The Cell </a:t>
            </a:r>
            <a:r>
              <a:rPr lang="en-US" b="0" dirty="0" smtClean="0"/>
              <a:t>Theory </a:t>
            </a:r>
            <a:r>
              <a:rPr lang="ar-EG" b="0" dirty="0" smtClean="0"/>
              <a:t>نظرية الخلية </a:t>
            </a:r>
            <a:endParaRPr lang="en-US" b="1"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3</a:t>
            </a:fld>
            <a:endParaRPr lang="en-US" dirty="0"/>
          </a:p>
        </p:txBody>
      </p:sp>
    </p:spTree>
    <p:extLst>
      <p:ext uri="{BB962C8B-B14F-4D97-AF65-F5344CB8AC3E}">
        <p14:creationId xmlns="" xmlns:p14="http://schemas.microsoft.com/office/powerpoint/2010/main" val="3103938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3.7 </a:t>
            </a:r>
            <a:r>
              <a:rPr lang="en-US" altLang="en-US" dirty="0">
                <a:solidFill>
                  <a:srgbClr val="000000"/>
                </a:solidFill>
                <a:latin typeface="Arial" pitchFamily="34" charset="0"/>
                <a:ea typeface="ＭＳ Ｐゴシック" pitchFamily="34" charset="-128"/>
              </a:rPr>
              <a:t>Some representative </a:t>
            </a:r>
            <a:r>
              <a:rPr lang="en-US" altLang="en-US" dirty="0" smtClean="0">
                <a:solidFill>
                  <a:srgbClr val="000000"/>
                </a:solidFill>
                <a:latin typeface="Arial" pitchFamily="34" charset="0"/>
                <a:ea typeface="ＭＳ Ｐゴシック" pitchFamily="34" charset="-128"/>
              </a:rPr>
              <a:t>prokaryotes </a:t>
            </a:r>
            <a:r>
              <a:rPr lang="ar-EG" altLang="en-US" dirty="0" smtClean="0">
                <a:solidFill>
                  <a:srgbClr val="000000"/>
                </a:solidFill>
                <a:latin typeface="Arial" pitchFamily="34" charset="0"/>
                <a:ea typeface="ＭＳ Ｐゴシック" pitchFamily="34" charset="-128"/>
              </a:rPr>
              <a:t>بعض</a:t>
            </a:r>
            <a:r>
              <a:rPr lang="ar-EG" altLang="en-US" baseline="0" dirty="0" smtClean="0">
                <a:solidFill>
                  <a:srgbClr val="000000"/>
                </a:solidFill>
                <a:latin typeface="Arial" pitchFamily="34" charset="0"/>
                <a:ea typeface="ＭＳ Ｐゴシック" pitchFamily="34" charset="-128"/>
              </a:rPr>
              <a:t> الامثلة علي بدائيات النواه </a:t>
            </a:r>
            <a:endParaRPr lang="en-US" altLang="en-US" dirty="0">
              <a:solidFill>
                <a:srgbClr val="000000"/>
              </a:solidFill>
              <a:latin typeface="Arial" pitchFamily="34" charset="0"/>
              <a:ea typeface="ＭＳ Ｐゴシック" pitchFamily="34" charset="-128"/>
            </a:endParaRPr>
          </a:p>
          <a:p>
            <a:pPr marL="228600" indent="-228600" eaLnBrk="1" hangingPunct="1">
              <a:buAutoNum type="alphaUcPeriod"/>
            </a:pPr>
            <a:r>
              <a:rPr lang="en-US" altLang="en-US" i="1" dirty="0" smtClean="0">
                <a:solidFill>
                  <a:srgbClr val="000000"/>
                </a:solidFill>
                <a:latin typeface="Arial" pitchFamily="34" charset="0"/>
                <a:ea typeface="ＭＳ Ｐゴシック" pitchFamily="34" charset="-128"/>
              </a:rPr>
              <a:t>Escherichia</a:t>
            </a:r>
            <a:r>
              <a:rPr lang="en-US" altLang="en-US" dirty="0" smtClean="0">
                <a:solidFill>
                  <a:srgbClr val="000000"/>
                </a:solidFill>
                <a:latin typeface="Arial" pitchFamily="34" charset="0"/>
                <a:ea typeface="ＭＳ Ｐゴシック" pitchFamily="34" charset="-128"/>
              </a:rPr>
              <a:t> </a:t>
            </a:r>
            <a:r>
              <a:rPr lang="en-US" altLang="en-US" i="1" dirty="0">
                <a:solidFill>
                  <a:srgbClr val="000000"/>
                </a:solidFill>
                <a:latin typeface="Arial" pitchFamily="34" charset="0"/>
                <a:ea typeface="ＭＳ Ｐゴシック" pitchFamily="34" charset="-128"/>
              </a:rPr>
              <a:t>coli</a:t>
            </a:r>
            <a:r>
              <a:rPr lang="en-US" altLang="en-US" dirty="0">
                <a:solidFill>
                  <a:srgbClr val="000000"/>
                </a:solidFill>
                <a:latin typeface="Arial" pitchFamily="34" charset="0"/>
                <a:ea typeface="ＭＳ Ｐゴシック" pitchFamily="34" charset="-128"/>
              </a:rPr>
              <a:t> is a common bacterial inhabitant of human intestines. Short, hairlike structures are pili; longer ones are flagella. This one is harmless; others can cause disease in humans. </a:t>
            </a:r>
            <a:r>
              <a:rPr lang="ar-EG" altLang="en-US" dirty="0" smtClean="0">
                <a:solidFill>
                  <a:srgbClr val="000000"/>
                </a:solidFill>
                <a:latin typeface="Arial" pitchFamily="34" charset="0"/>
                <a:ea typeface="ＭＳ Ｐゴシック" pitchFamily="34" charset="-128"/>
              </a:rPr>
              <a:t>الاشريشيا</a:t>
            </a:r>
            <a:r>
              <a:rPr lang="ar-EG" altLang="en-US" baseline="0" dirty="0" smtClean="0">
                <a:solidFill>
                  <a:srgbClr val="000000"/>
                </a:solidFill>
                <a:latin typeface="Arial" pitchFamily="34" charset="0"/>
                <a:ea typeface="ＭＳ Ｐゴシック" pitchFamily="34" charset="-128"/>
              </a:rPr>
              <a:t> كولاي هي بكتريا شائعة تعيش في الامعاء البشرية قصيرة لديها تركيب يشبه الشعر يسمي اهداب. واطول واحدة تسمي سوط. هذه البكتريا غير مضرة ولكن الفصائل الاخري يمكن ان تسبب المرض في البشر.</a:t>
            </a:r>
          </a:p>
          <a:p>
            <a:pPr marL="228600" indent="-228600" eaLnBrk="1" hangingPunct="1">
              <a:buNone/>
            </a:pPr>
            <a:r>
              <a:rPr lang="en-US" altLang="en-US" dirty="0" smtClean="0">
                <a:latin typeface="Arial" pitchFamily="34" charset="0"/>
                <a:ea typeface="ＭＳ Ｐゴシック" pitchFamily="34" charset="-128"/>
              </a:rPr>
              <a:t>B</a:t>
            </a:r>
            <a:r>
              <a:rPr lang="en-US" altLang="en-US" dirty="0">
                <a:latin typeface="Arial" pitchFamily="34" charset="0"/>
                <a:ea typeface="ＭＳ Ｐゴシック" pitchFamily="34" charset="-128"/>
              </a:rPr>
              <a:t>. </a:t>
            </a:r>
            <a:r>
              <a:rPr lang="en-US" altLang="en-US" i="1" dirty="0">
                <a:latin typeface="Arial" pitchFamily="34" charset="0"/>
                <a:ea typeface="ＭＳ Ｐゴシック" pitchFamily="34" charset="-128"/>
              </a:rPr>
              <a:t>Oscillatoria</a:t>
            </a:r>
            <a:r>
              <a:rPr lang="en-US" altLang="en-US" dirty="0">
                <a:latin typeface="Arial" pitchFamily="34" charset="0"/>
                <a:ea typeface="ＭＳ Ｐゴシック" pitchFamily="34" charset="-128"/>
              </a:rPr>
              <a:t> are a type of cyanobacteria, an ancient lineage of photosynthetic bacteria. Photosynthesis occurs at internal membranes (green). The multisided structures (pink) are protein-enclosed organelles called carboxysomes that assist photosynthesis</a:t>
            </a:r>
            <a:r>
              <a:rPr lang="en-US" altLang="en-US" dirty="0" smtClean="0">
                <a:latin typeface="Arial" pitchFamily="34" charset="0"/>
                <a:ea typeface="ＭＳ Ｐゴシック" pitchFamily="34" charset="-128"/>
              </a:rPr>
              <a:t>. </a:t>
            </a:r>
            <a:r>
              <a:rPr lang="ar-EG" altLang="en-US" dirty="0" smtClean="0">
                <a:latin typeface="Arial" pitchFamily="34" charset="0"/>
                <a:ea typeface="ＭＳ Ｐゴシック" pitchFamily="34" charset="-128"/>
              </a:rPr>
              <a:t>اوسكاليتوريا نوع من البكتريا الزرقاء وهي نوع ضوئي قديم النسب. البناء الضوئي يحدث في الاغشية الداخلية (الاخضر). التركيبات</a:t>
            </a:r>
            <a:r>
              <a:rPr lang="ar-EG" altLang="en-US" baseline="0" dirty="0" smtClean="0">
                <a:latin typeface="Arial" pitchFamily="34" charset="0"/>
                <a:ea typeface="ＭＳ Ｐゴシック" pitchFamily="34" charset="-128"/>
              </a:rPr>
              <a:t> المتعددة الجوانب (الروز) هي عضيات مغلفة بالبروتينات تسمي كاربوكسوميز التي تساعد في عملية البناء الضوئي.</a:t>
            </a:r>
            <a:r>
              <a:rPr lang="ar-EG" altLang="en-US" dirty="0" smtClean="0">
                <a:latin typeface="Arial" pitchFamily="34" charset="0"/>
                <a:ea typeface="ＭＳ Ｐゴシック" pitchFamily="34" charset="-128"/>
              </a:rPr>
              <a:t> </a:t>
            </a:r>
            <a:endParaRPr lang="en-US" altLang="en-US" dirty="0">
              <a:latin typeface="Arial" pitchFamily="34" charset="0"/>
              <a:ea typeface="ＭＳ Ｐゴシック" pitchFamily="34" charset="-128"/>
            </a:endParaRPr>
          </a:p>
          <a:p>
            <a:pPr eaLnBrk="1" hangingPunct="1">
              <a:spcBef>
                <a:spcPct val="0"/>
              </a:spcBef>
            </a:pPr>
            <a:r>
              <a:rPr lang="en-US" altLang="en-US" dirty="0">
                <a:latin typeface="Arial" pitchFamily="34" charset="0"/>
                <a:ea typeface="ＭＳ Ｐゴシック" pitchFamily="34" charset="-128"/>
              </a:rPr>
              <a:t>C. </a:t>
            </a:r>
            <a:r>
              <a:rPr lang="en-US" altLang="en-US" i="1" dirty="0">
                <a:latin typeface="Arial" pitchFamily="34" charset="0"/>
                <a:ea typeface="ＭＳ Ｐゴシック" pitchFamily="34" charset="-128"/>
              </a:rPr>
              <a:t>Ferroglobus</a:t>
            </a:r>
            <a:r>
              <a:rPr lang="en-US" altLang="en-US" dirty="0">
                <a:latin typeface="Arial" pitchFamily="34" charset="0"/>
                <a:ea typeface="ＭＳ Ｐゴシック" pitchFamily="34" charset="-128"/>
              </a:rPr>
              <a:t> </a:t>
            </a:r>
            <a:r>
              <a:rPr lang="en-US" altLang="en-US" i="1" dirty="0">
                <a:latin typeface="Arial" pitchFamily="34" charset="0"/>
                <a:ea typeface="ＭＳ Ｐゴシック" pitchFamily="34" charset="-128"/>
              </a:rPr>
              <a:t>placidus</a:t>
            </a:r>
            <a:r>
              <a:rPr lang="en-US" altLang="en-US" dirty="0">
                <a:latin typeface="Arial" pitchFamily="34" charset="0"/>
                <a:ea typeface="ＭＳ Ｐゴシック" pitchFamily="34" charset="-128"/>
              </a:rPr>
              <a:t> is an archaeon that thrives in superheated water spewing from the ocean floor. The durable composition of its lipid bilayers (note the gridlike texture) keeps them intact at extreme heat and </a:t>
            </a:r>
            <a:r>
              <a:rPr lang="en-US" altLang="en-US" dirty="0" err="1">
                <a:latin typeface="Arial" pitchFamily="34" charset="0"/>
                <a:ea typeface="ＭＳ Ｐゴシック" pitchFamily="34" charset="-128"/>
              </a:rPr>
              <a:t>pH</a:t>
            </a:r>
            <a:r>
              <a:rPr lang="en-US" altLang="en-US" dirty="0" err="1" smtClean="0">
                <a:latin typeface="Arial" pitchFamily="34" charset="0"/>
                <a:ea typeface="ＭＳ Ｐゴシック" pitchFamily="34" charset="-128"/>
              </a:rPr>
              <a:t>.</a:t>
            </a:r>
            <a:r>
              <a:rPr lang="en-US" altLang="en-US" dirty="0" smtClean="0">
                <a:latin typeface="Arial" pitchFamily="34" charset="0"/>
                <a:ea typeface="ＭＳ Ｐゴシック" pitchFamily="34" charset="-128"/>
              </a:rPr>
              <a:t> </a:t>
            </a:r>
            <a:r>
              <a:rPr lang="ar-EG" altLang="en-US" dirty="0" smtClean="0">
                <a:latin typeface="Arial" pitchFamily="34" charset="0"/>
                <a:ea typeface="ＭＳ Ｐゴシック" pitchFamily="34" charset="-128"/>
              </a:rPr>
              <a:t>فيروجلوبوس بلاسيدوس هي من العتائق التي تنمو في مياه ساخنه جدا يقذف من علي سطح محيط. التكوين المتين من الطبقة</a:t>
            </a:r>
            <a:r>
              <a:rPr lang="ar-EG" altLang="en-US" baseline="0" dirty="0" smtClean="0">
                <a:latin typeface="Arial" pitchFamily="34" charset="0"/>
                <a:ea typeface="ＭＳ Ｐゴシック" pitchFamily="34" charset="-128"/>
              </a:rPr>
              <a:t> الثنائية الدهنية (لاحظ ملمس يشبه الشبكة) تحافظ عليهم سليمة عند درجات حرارة ودرجات حموضة قصوي.</a:t>
            </a:r>
            <a:endParaRPr lang="en-US" altLang="en-US" dirty="0">
              <a:latin typeface="Arial" pitchFamily="34" charset="0"/>
              <a:ea typeface="ＭＳ Ｐゴシック" pitchFamily="34" charset="-128"/>
            </a:endParaRPr>
          </a:p>
          <a:p>
            <a:pPr eaLnBrk="1" hangingPunct="1">
              <a:spcBef>
                <a:spcPct val="0"/>
              </a:spcBef>
            </a:pPr>
            <a:r>
              <a:rPr lang="en-US" altLang="en-US" dirty="0">
                <a:latin typeface="Arial" pitchFamily="34" charset="0"/>
                <a:ea typeface="ＭＳ Ｐゴシック" pitchFamily="34" charset="-128"/>
              </a:rPr>
              <a:t>D. The square archaeon </a:t>
            </a:r>
            <a:r>
              <a:rPr lang="en-US" altLang="en-US" i="1" dirty="0">
                <a:latin typeface="Arial" pitchFamily="34" charset="0"/>
                <a:ea typeface="ＭＳ Ｐゴシック" pitchFamily="34" charset="-128"/>
              </a:rPr>
              <a:t>Haloquadratum</a:t>
            </a:r>
            <a:r>
              <a:rPr lang="en-US" altLang="en-US" dirty="0">
                <a:latin typeface="Arial" pitchFamily="34" charset="0"/>
                <a:ea typeface="ＭＳ Ｐゴシック" pitchFamily="34" charset="-128"/>
              </a:rPr>
              <a:t> </a:t>
            </a:r>
            <a:r>
              <a:rPr lang="en-US" altLang="en-US" i="1" dirty="0">
                <a:latin typeface="Arial" pitchFamily="34" charset="0"/>
                <a:ea typeface="ＭＳ Ｐゴシック" pitchFamily="34" charset="-128"/>
              </a:rPr>
              <a:t>walsbyi</a:t>
            </a:r>
            <a:r>
              <a:rPr lang="en-US" altLang="en-US" dirty="0">
                <a:latin typeface="Arial" pitchFamily="34" charset="0"/>
                <a:ea typeface="ＭＳ Ｐゴシック" pitchFamily="34" charset="-128"/>
              </a:rPr>
              <a:t> prefers brine pools saltier than soy sauce. Gas-filled organelles (white structures) buoy these highly motile cells, which can aggregate into flat sheets a bit like floor tiles</a:t>
            </a:r>
            <a:r>
              <a:rPr lang="en-US" altLang="en-US" dirty="0" smtClean="0">
                <a:latin typeface="Arial" pitchFamily="34" charset="0"/>
                <a:ea typeface="ＭＳ Ｐゴシック" pitchFamily="34" charset="-128"/>
              </a:rPr>
              <a:t>. </a:t>
            </a:r>
            <a:r>
              <a:rPr lang="ar-EG" altLang="en-US" dirty="0" smtClean="0">
                <a:latin typeface="Arial" pitchFamily="34" charset="0"/>
                <a:ea typeface="ＭＳ Ｐゴシック" pitchFamily="34" charset="-128"/>
              </a:rPr>
              <a:t>مربع</a:t>
            </a:r>
            <a:r>
              <a:rPr lang="ar-EG" altLang="en-US" baseline="0" dirty="0" smtClean="0">
                <a:latin typeface="Arial" pitchFamily="34" charset="0"/>
                <a:ea typeface="ＭＳ Ｐゴシック" pitchFamily="34" charset="-128"/>
              </a:rPr>
              <a:t> العتائق يفضل المحلول الملحي عن صلصة الصويا. عضيات مليئة بالغازات (مركبات بيضاء) وهي خلايا عالية الحركة التي يمكنها ان تتجمع في اوراق مسطحة مثل بلاط الارضيات.</a:t>
            </a:r>
            <a:endParaRPr lang="en-US" altLang="en-US" dirty="0">
              <a:latin typeface="Arial" pitchFamily="34" charset="0"/>
              <a:ea typeface="ＭＳ Ｐゴシック" pitchFamily="34" charset="-128"/>
            </a:endParaRPr>
          </a:p>
          <a:p>
            <a:pPr eaLnBrk="1" hangingPunct="1">
              <a:spcBef>
                <a:spcPct val="0"/>
              </a:spcBef>
            </a:pPr>
            <a:r>
              <a:rPr lang="en-US" altLang="en-US" dirty="0">
                <a:latin typeface="Arial" pitchFamily="34" charset="0"/>
                <a:ea typeface="ＭＳ Ｐゴシック" pitchFamily="34" charset="-128"/>
              </a:rPr>
              <a:t>E. </a:t>
            </a:r>
            <a:r>
              <a:rPr lang="en-US" altLang="en-US" i="1" dirty="0">
                <a:latin typeface="Arial" pitchFamily="34" charset="0"/>
                <a:ea typeface="ＭＳ Ｐゴシック" pitchFamily="34" charset="-128"/>
              </a:rPr>
              <a:t>Helicobacter pylori</a:t>
            </a:r>
            <a:r>
              <a:rPr lang="en-US" altLang="en-US" dirty="0">
                <a:latin typeface="Arial" pitchFamily="34" charset="0"/>
                <a:ea typeface="ＭＳ Ｐゴシック" pitchFamily="34" charset="-128"/>
              </a:rPr>
              <a:t>, a bacterium that can cause stomach ulcers when it infects the lining of the stomach, takes on a ball-shaped form (shown) that offers protection from environmental challenges such as antibiotic treatment</a:t>
            </a:r>
            <a:r>
              <a:rPr lang="en-US" altLang="en-US" dirty="0" smtClean="0">
                <a:latin typeface="Arial" pitchFamily="34" charset="0"/>
                <a:ea typeface="ＭＳ Ｐゴシック" pitchFamily="34" charset="-128"/>
              </a:rPr>
              <a:t>. </a:t>
            </a:r>
            <a:r>
              <a:rPr lang="en-US" altLang="en-US" baseline="0" dirty="0" smtClean="0">
                <a:latin typeface="Arial" pitchFamily="34" charset="0"/>
                <a:ea typeface="ＭＳ Ｐゴシック" pitchFamily="34" charset="-128"/>
              </a:rPr>
              <a:t> </a:t>
            </a:r>
            <a:r>
              <a:rPr lang="ar-EG" altLang="en-US" baseline="0" dirty="0" smtClean="0">
                <a:latin typeface="Arial" pitchFamily="34" charset="0"/>
                <a:ea typeface="ＭＳ Ｐゴシック" pitchFamily="34" charset="-128"/>
              </a:rPr>
              <a:t>جرثومة المعدة, جرثومة يمكنها ان تسبب قرح المعدة عندما تصيب بطانة المعدة تأخذ شكل الكرة الذي يحمي من التحديات البيئية مثل العلاج بالمضاد الحيوي.</a:t>
            </a:r>
            <a:endParaRPr lang="en-US" altLang="en-US" dirty="0">
              <a:latin typeface="Arial" pitchFamily="34" charset="0"/>
              <a:ea typeface="ＭＳ Ｐゴシック" pitchFamily="34" charset="-128"/>
            </a:endParaRPr>
          </a:p>
          <a:p>
            <a:pPr eaLnBrk="1" hangingPunct="1">
              <a:spcBef>
                <a:spcPct val="0"/>
              </a:spcBef>
            </a:pPr>
            <a:r>
              <a:rPr lang="en-US" altLang="en-US" dirty="0">
                <a:latin typeface="Arial" pitchFamily="34" charset="0"/>
                <a:ea typeface="ＭＳ Ｐゴシック" pitchFamily="34" charset="-128"/>
              </a:rPr>
              <a:t>F. The archaeon </a:t>
            </a:r>
            <a:r>
              <a:rPr lang="en-US" altLang="en-US" i="1" dirty="0">
                <a:latin typeface="Arial" pitchFamily="34" charset="0"/>
                <a:ea typeface="ＭＳ Ｐゴシック" pitchFamily="34" charset="-128"/>
              </a:rPr>
              <a:t>Thermococcus</a:t>
            </a:r>
            <a:r>
              <a:rPr lang="en-US" altLang="en-US" dirty="0">
                <a:latin typeface="Arial" pitchFamily="34" charset="0"/>
                <a:ea typeface="ＭＳ Ｐゴシック" pitchFamily="34" charset="-128"/>
              </a:rPr>
              <a:t> </a:t>
            </a:r>
            <a:r>
              <a:rPr lang="en-US" altLang="en-US" i="1" dirty="0">
                <a:latin typeface="Arial" pitchFamily="34" charset="0"/>
                <a:ea typeface="ＭＳ Ｐゴシック" pitchFamily="34" charset="-128"/>
              </a:rPr>
              <a:t>gammatolerans</a:t>
            </a:r>
            <a:r>
              <a:rPr lang="en-US" altLang="en-US" dirty="0">
                <a:latin typeface="Arial" pitchFamily="34" charset="0"/>
                <a:ea typeface="ＭＳ Ｐゴシック" pitchFamily="34" charset="-128"/>
              </a:rPr>
              <a:t> lives under extreme conditions of salt, temperature, and pressure. It is by far the most radiation-resistant organism ever discovered, capable of withstanding thousands of times more radiation than humans can</a:t>
            </a:r>
            <a:r>
              <a:rPr lang="en-US" altLang="en-US" dirty="0" smtClean="0">
                <a:latin typeface="Arial" pitchFamily="34" charset="0"/>
                <a:ea typeface="ＭＳ Ｐゴシック" pitchFamily="34" charset="-128"/>
              </a:rPr>
              <a:t>. </a:t>
            </a:r>
            <a:r>
              <a:rPr lang="ar-EG" altLang="en-US" dirty="0" smtClean="0">
                <a:latin typeface="Arial" pitchFamily="34" charset="0"/>
                <a:ea typeface="ＭＳ Ｐゴシック" pitchFamily="34" charset="-128"/>
              </a:rPr>
              <a:t>العتيق</a:t>
            </a:r>
            <a:r>
              <a:rPr lang="ar-EG" altLang="en-US" baseline="0" dirty="0" smtClean="0">
                <a:latin typeface="Arial" pitchFamily="34" charset="0"/>
                <a:ea typeface="ＭＳ Ｐゴシック" pitchFamily="34" charset="-128"/>
              </a:rPr>
              <a:t> الكروي الحراري يعيش تحت ظروف قاسية من الملح والحرارة والضغط. حتي الان هو الجرثوم الاكثر مقاومة للاشعاع علي الاطلاق الذي تم اكتشافة ومسؤل عن مقاومة الاف من المرات للاشعاع اكثر من الانسان نفسه.</a:t>
            </a:r>
            <a:endParaRPr lang="en-US" altLang="en-US" dirty="0">
              <a:latin typeface="Arial" pitchFamily="34" charset="0"/>
              <a:ea typeface="ＭＳ Ｐゴシック" pitchFamily="34" charset="-128"/>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B6DFF2B-3DCB-4ABC-AD8A-D37B90994F20}" type="slidenum">
              <a:rPr lang="en-US" altLang="en-US" sz="1200" smtClean="0"/>
              <a:pPr/>
              <a:t>15</a:t>
            </a:fld>
            <a:endParaRPr lang="en-US" altLang="en-US" sz="1200" dirty="0"/>
          </a:p>
        </p:txBody>
      </p:sp>
    </p:spTree>
    <p:extLst>
      <p:ext uri="{BB962C8B-B14F-4D97-AF65-F5344CB8AC3E}">
        <p14:creationId xmlns="" xmlns:p14="http://schemas.microsoft.com/office/powerpoint/2010/main" val="3800045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3.8 </a:t>
            </a:r>
            <a:r>
              <a:rPr lang="en-US" altLang="en-US" dirty="0">
                <a:solidFill>
                  <a:srgbClr val="000000"/>
                </a:solidFill>
                <a:latin typeface="Arial" pitchFamily="34" charset="0"/>
                <a:ea typeface="ＭＳ Ｐゴシック" pitchFamily="34" charset="-128"/>
              </a:rPr>
              <a:t>Generalized body plan of a </a:t>
            </a:r>
            <a:r>
              <a:rPr lang="en-US" altLang="ja-JP" dirty="0">
                <a:solidFill>
                  <a:srgbClr val="000000"/>
                </a:solidFill>
                <a:latin typeface="Arial" pitchFamily="34" charset="0"/>
                <a:ea typeface="ＭＳ Ｐゴシック" pitchFamily="34" charset="-128"/>
              </a:rPr>
              <a:t>prokaryote</a:t>
            </a: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A2CA344-0C14-475C-895C-92345E5A6C43}" type="slidenum">
              <a:rPr lang="en-US" altLang="en-US" sz="1200" smtClean="0"/>
              <a:pPr/>
              <a:t>18</a:t>
            </a:fld>
            <a:endParaRPr lang="en-US" altLang="en-US" sz="1200" dirty="0"/>
          </a:p>
        </p:txBody>
      </p:sp>
    </p:spTree>
    <p:extLst>
      <p:ext uri="{BB962C8B-B14F-4D97-AF65-F5344CB8AC3E}">
        <p14:creationId xmlns="" xmlns:p14="http://schemas.microsoft.com/office/powerpoint/2010/main" val="1052403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3.9 </a:t>
            </a:r>
            <a:r>
              <a:rPr lang="en-US" dirty="0"/>
              <a:t>Oral bacteria in dental plaque, a </a:t>
            </a:r>
            <a:r>
              <a:rPr lang="en-US" dirty="0" err="1"/>
              <a:t>biofilm</a:t>
            </a:r>
            <a:r>
              <a:rPr lang="en-US" dirty="0" smtClean="0"/>
              <a:t>. </a:t>
            </a:r>
            <a:r>
              <a:rPr lang="ar-EG" dirty="0" smtClean="0"/>
              <a:t>بكتريا فموية في ترسبات</a:t>
            </a:r>
            <a:r>
              <a:rPr lang="ar-EG" baseline="0" dirty="0" smtClean="0"/>
              <a:t> الاسنان .</a:t>
            </a:r>
            <a:endParaRPr lang="en-US" dirty="0"/>
          </a:p>
          <a:p>
            <a:r>
              <a:rPr lang="en-US" dirty="0"/>
              <a:t>This micrograph shows two species of bacteria (tan, green) and a yeast (red) sticking to one another and to teeth via a gluelike mass of shared, secreted polysaccharides (pink). other secretions of these organisms cause </a:t>
            </a:r>
            <a:r>
              <a:rPr lang="en-US" baseline="0" dirty="0" smtClean="0"/>
              <a:t> </a:t>
            </a:r>
            <a:r>
              <a:rPr lang="en-US" dirty="0" smtClean="0"/>
              <a:t>cavities </a:t>
            </a:r>
            <a:r>
              <a:rPr lang="en-US" dirty="0"/>
              <a:t>and periodontal disease</a:t>
            </a:r>
            <a:r>
              <a:rPr lang="en-US" dirty="0" smtClean="0"/>
              <a:t>. </a:t>
            </a:r>
            <a:r>
              <a:rPr lang="ar-EG" dirty="0" smtClean="0"/>
              <a:t>هذة</a:t>
            </a:r>
            <a:r>
              <a:rPr lang="ar-EG" baseline="0" dirty="0" smtClean="0"/>
              <a:t> الصورة الدقيقة لفصيلتين من البكتريا (الاخضر والاسمر) والخميرة باللون الاحمر ملتصقة علي بكتريا اخري وايضا علي الاسنان بواسطة كتلة لزجة وافرازات متعددة السكريات (الروز) والافرازات الاخري لهذه الجراثيم تسبب تسوس الاسنان.</a:t>
            </a:r>
            <a:endParaRPr lang="en-US"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19</a:t>
            </a:fld>
            <a:endParaRPr lang="en-US" dirty="0"/>
          </a:p>
        </p:txBody>
      </p:sp>
    </p:spTree>
    <p:extLst>
      <p:ext uri="{BB962C8B-B14F-4D97-AF65-F5344CB8AC3E}">
        <p14:creationId xmlns="" xmlns:p14="http://schemas.microsoft.com/office/powerpoint/2010/main" val="1989687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3.10 </a:t>
            </a:r>
            <a:r>
              <a:rPr lang="en-US" dirty="0"/>
              <a:t>Common components of eukaryotic cells</a:t>
            </a:r>
            <a:r>
              <a:rPr lang="en-US" dirty="0" smtClean="0"/>
              <a:t>. </a:t>
            </a:r>
            <a:r>
              <a:rPr lang="ar-EG" dirty="0" smtClean="0"/>
              <a:t>المكونات الشائعة للخلايا حقيقيات</a:t>
            </a:r>
            <a:r>
              <a:rPr lang="ar-EG" baseline="0" dirty="0" smtClean="0"/>
              <a:t> النواه </a:t>
            </a:r>
            <a:endParaRPr lang="en-US" dirty="0"/>
          </a:p>
          <a:p>
            <a:r>
              <a:rPr lang="en-US" dirty="0"/>
              <a:t>An animal cell is illustrated here</a:t>
            </a:r>
            <a:r>
              <a:rPr lang="en-US" dirty="0" smtClean="0"/>
              <a:t>. </a:t>
            </a:r>
            <a:r>
              <a:rPr lang="ar-EG" dirty="0" smtClean="0"/>
              <a:t>هنا الخلية</a:t>
            </a:r>
            <a:r>
              <a:rPr lang="ar-EG" baseline="0" dirty="0" smtClean="0"/>
              <a:t> الموضحة هي خلية حيوانية </a:t>
            </a:r>
            <a:endParaRPr lang="en-US" dirty="0"/>
          </a:p>
          <a:p>
            <a:r>
              <a:rPr lang="en-US" dirty="0"/>
              <a:t>1. The nucleus protects and controls access to the cell’s DNA</a:t>
            </a:r>
            <a:r>
              <a:rPr lang="en-US" dirty="0" smtClean="0"/>
              <a:t>. </a:t>
            </a:r>
            <a:r>
              <a:rPr lang="ar-EG" dirty="0" smtClean="0"/>
              <a:t>النواه تحمي وتتحكم في الدخول</a:t>
            </a:r>
            <a:r>
              <a:rPr lang="ar-EG" baseline="0" dirty="0" smtClean="0"/>
              <a:t> الي الحمض النووي </a:t>
            </a:r>
            <a:endParaRPr lang="en-US" dirty="0"/>
          </a:p>
          <a:p>
            <a:r>
              <a:rPr lang="en-US" dirty="0"/>
              <a:t>2. Vesicles form by budding from other components of the endomembrane system or from the plasma membrane. Some transport substances among organelles of the ER, and to and from the plasma membrane. Others store or break down substances</a:t>
            </a:r>
            <a:r>
              <a:rPr lang="en-US" dirty="0" smtClean="0"/>
              <a:t>. </a:t>
            </a:r>
            <a:r>
              <a:rPr lang="ar-EG" dirty="0" smtClean="0"/>
              <a:t>تتشكل الحويصلات بالتبرعم</a:t>
            </a:r>
            <a:r>
              <a:rPr lang="ar-EG" baseline="0" dirty="0" smtClean="0"/>
              <a:t> من المكونات الاخري للغشاء الداخلي او من الغشاء البلازمي. بعض المواد تنتقل بين العضيات من والي الغشاء البلازمي. البعض الاخر يخزن او يكسر هذه المواد.</a:t>
            </a:r>
            <a:endParaRPr lang="en-US" dirty="0"/>
          </a:p>
          <a:p>
            <a:r>
              <a:rPr lang="en-US" dirty="0"/>
              <a:t>3. Ribosomes attached to rough endoplasmic reticulum (ER) assemble polypeptides that thread into the ER’s interior, where they take on tertiary structure and assemble with other polypeptides</a:t>
            </a:r>
            <a:r>
              <a:rPr lang="en-US" dirty="0" smtClean="0"/>
              <a:t>. </a:t>
            </a:r>
            <a:r>
              <a:rPr lang="ar-EG" dirty="0" smtClean="0"/>
              <a:t>الريبات تتصل ب الجهاز الهيلولي الباطني  ويجمع البيبتيدات المتعددة التي تنظم</a:t>
            </a:r>
            <a:r>
              <a:rPr lang="ar-EG" baseline="0" dirty="0" smtClean="0"/>
              <a:t> داخل الجهاز الهيلولي الباطني حيث يكونوا تركيب ثلاثي يتجمع مع البيبتيدات المتعددة. </a:t>
            </a:r>
            <a:endParaRPr lang="en-US" dirty="0"/>
          </a:p>
          <a:p>
            <a:r>
              <a:rPr lang="en-US" dirty="0"/>
              <a:t>4. Many proteins made in rough ER</a:t>
            </a:r>
            <a:r>
              <a:rPr lang="en-US" baseline="0" dirty="0"/>
              <a:t> </a:t>
            </a:r>
            <a:r>
              <a:rPr lang="en-US" dirty="0"/>
              <a:t>migrate through the ER</a:t>
            </a:r>
            <a:r>
              <a:rPr lang="en-US" baseline="0" dirty="0"/>
              <a:t> </a:t>
            </a:r>
            <a:r>
              <a:rPr lang="en-US" dirty="0"/>
              <a:t>compartment to smooth ER. Some of these proteins stay in smooth ER, as enzymes that assemble lipids and break down carbohydrates, wastes, and toxins. Others are packaged in vesicles for transport to Golgi bodies</a:t>
            </a:r>
            <a:r>
              <a:rPr lang="en-US" dirty="0" smtClean="0"/>
              <a:t>. </a:t>
            </a:r>
            <a:r>
              <a:rPr lang="ar-EG" dirty="0" smtClean="0"/>
              <a:t>بعض البروتينات المصنوعة في الجهاز الهيلولي الباطني الخشن تهاجر</a:t>
            </a:r>
            <a:r>
              <a:rPr lang="ar-EG" baseline="0" dirty="0" smtClean="0"/>
              <a:t> الي الجهاز الهيلولي الباطني الناعم. بعض من هذه البروتينات تظل في الجهاز الهيلولي الباطني الناعم كانزيمات التي تتجمع في الدهون وتكسر النشويت والفضلات والسموم. والبعض الاخر يتم تعبئتهم في الحويصلات لتنتقل الي جسيمات جولجي.</a:t>
            </a:r>
            <a:endParaRPr lang="en-US" dirty="0"/>
          </a:p>
          <a:p>
            <a:r>
              <a:rPr lang="en-US" dirty="0"/>
              <a:t>5. Golgi bodies modify proteins and lipids, then sort and repackage the finished molecules into new vesicles. Some of the new vesicles become lysosomes. Others carry proteins to the plasma membrane for insertion into the lipid bilayer or secretion. </a:t>
            </a:r>
            <a:r>
              <a:rPr lang="ar-EG" dirty="0" smtClean="0"/>
              <a:t>اجسام جولجي تعدل البروتينات والدهون ثم تصنفهم</a:t>
            </a:r>
            <a:r>
              <a:rPr lang="ar-EG" baseline="0" dirty="0" smtClean="0"/>
              <a:t> وتعيد تعبئة الجزيئات النهائية الي حويصلات جديدة. بعض من الحويصلات الجديدة تصبح الليزوزومات والبعض الاخر يحمل البروتينات الي الغشاء البلازمي لدمجها في الطبقة الدهنية الثنائية او لافرازها.</a:t>
            </a:r>
            <a:endParaRPr lang="en-US" dirty="0"/>
          </a:p>
          <a:p>
            <a:r>
              <a:rPr lang="en-US" dirty="0"/>
              <a:t>6. Mitochondria specialize in efficient production of ATP</a:t>
            </a:r>
            <a:r>
              <a:rPr lang="en-US" dirty="0" smtClean="0"/>
              <a:t>. </a:t>
            </a:r>
            <a:r>
              <a:rPr lang="ar-EG" dirty="0" smtClean="0"/>
              <a:t>الميتوكوندريا</a:t>
            </a:r>
            <a:r>
              <a:rPr lang="ar-EG" baseline="0" dirty="0" smtClean="0"/>
              <a:t> متخصص في انتاج الادينوزين ثلاثي الفوسفات </a:t>
            </a:r>
            <a:endParaRPr lang="en-US"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20</a:t>
            </a:fld>
            <a:endParaRPr lang="en-US" dirty="0"/>
          </a:p>
        </p:txBody>
      </p:sp>
    </p:spTree>
    <p:extLst>
      <p:ext uri="{BB962C8B-B14F-4D97-AF65-F5344CB8AC3E}">
        <p14:creationId xmlns="" xmlns:p14="http://schemas.microsoft.com/office/powerpoint/2010/main" val="1756655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3.11 </a:t>
            </a:r>
            <a:r>
              <a:rPr lang="en-US" altLang="en-US" dirty="0">
                <a:solidFill>
                  <a:srgbClr val="000000"/>
                </a:solidFill>
                <a:latin typeface="Arial" pitchFamily="34" charset="0"/>
                <a:ea typeface="ＭＳ Ｐゴシック" pitchFamily="34" charset="-128"/>
              </a:rPr>
              <a:t>The </a:t>
            </a:r>
            <a:r>
              <a:rPr lang="en-US" altLang="en-US" dirty="0" smtClean="0">
                <a:solidFill>
                  <a:srgbClr val="000000"/>
                </a:solidFill>
                <a:latin typeface="Arial" pitchFamily="34" charset="0"/>
                <a:ea typeface="ＭＳ Ｐゴシック" pitchFamily="34" charset="-128"/>
              </a:rPr>
              <a:t>nucleus </a:t>
            </a:r>
            <a:r>
              <a:rPr lang="ar-EG" altLang="en-US" dirty="0" smtClean="0">
                <a:solidFill>
                  <a:srgbClr val="000000"/>
                </a:solidFill>
                <a:latin typeface="Arial" pitchFamily="34" charset="0"/>
                <a:ea typeface="ＭＳ Ｐゴシック" pitchFamily="34" charset="-128"/>
              </a:rPr>
              <a:t>النواه </a:t>
            </a:r>
            <a:endParaRPr lang="en-US" altLang="en-US" dirty="0">
              <a:solidFill>
                <a:srgbClr val="000000"/>
              </a:solidFill>
              <a:latin typeface="Arial" pitchFamily="34" charset="0"/>
              <a:ea typeface="ＭＳ Ｐゴシック" pitchFamily="34" charset="-128"/>
            </a:endParaRPr>
          </a:p>
          <a:p>
            <a:pPr eaLnBrk="1" hangingPunct="1"/>
            <a:r>
              <a:rPr lang="en-US" altLang="en-US" dirty="0">
                <a:latin typeface="Arial" pitchFamily="34" charset="0"/>
                <a:ea typeface="ＭＳ Ｐゴシック" pitchFamily="34" charset="-128"/>
              </a:rPr>
              <a:t>This organelle is the defining characteristic of eukaryotic cells. TEM shows a liver cell nucleus</a:t>
            </a:r>
            <a:r>
              <a:rPr lang="en-US" altLang="en-US" dirty="0" smtClean="0">
                <a:latin typeface="Arial" pitchFamily="34" charset="0"/>
                <a:ea typeface="ＭＳ Ｐゴシック" pitchFamily="34" charset="-128"/>
              </a:rPr>
              <a:t>. </a:t>
            </a:r>
            <a:r>
              <a:rPr lang="ar-EG" altLang="en-US" dirty="0" smtClean="0">
                <a:latin typeface="Arial" pitchFamily="34" charset="0"/>
                <a:ea typeface="ＭＳ Ｐゴシック" pitchFamily="34" charset="-128"/>
              </a:rPr>
              <a:t>هذه العضيات هي السمات المحددة للخلايا حقيقية النواه.</a:t>
            </a:r>
            <a:r>
              <a:rPr lang="ar-EG" altLang="en-US" baseline="0" dirty="0" smtClean="0">
                <a:latin typeface="Arial" pitchFamily="34" charset="0"/>
                <a:ea typeface="ＭＳ Ｐゴシック" pitchFamily="34" charset="-128"/>
              </a:rPr>
              <a:t> هذه الصورة لنواه خلية كبدية.</a:t>
            </a:r>
            <a:endParaRPr lang="en-US" altLang="en-US" dirty="0">
              <a:latin typeface="Arial" pitchFamily="34" charset="0"/>
              <a:ea typeface="ＭＳ Ｐゴシック" pitchFamily="34" charset="-128"/>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1491054-5CD0-49F5-8E83-31B6B2808FEB}" type="slidenum">
              <a:rPr lang="en-US" altLang="en-US" sz="1200" smtClean="0"/>
              <a:pPr/>
              <a:t>22</a:t>
            </a:fld>
            <a:endParaRPr lang="en-US" altLang="en-US" sz="1200" dirty="0"/>
          </a:p>
        </p:txBody>
      </p:sp>
    </p:spTree>
    <p:extLst>
      <p:ext uri="{BB962C8B-B14F-4D97-AF65-F5344CB8AC3E}">
        <p14:creationId xmlns="" xmlns:p14="http://schemas.microsoft.com/office/powerpoint/2010/main" val="50786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3.12 </a:t>
            </a:r>
            <a:r>
              <a:rPr lang="en-US" altLang="en-US" b="0" dirty="0">
                <a:solidFill>
                  <a:srgbClr val="801AFF"/>
                </a:solidFill>
                <a:latin typeface="Arial" pitchFamily="34" charset="0"/>
                <a:ea typeface="ＭＳ Ｐゴシック" pitchFamily="34" charset="-128"/>
              </a:rPr>
              <a:t>T</a:t>
            </a:r>
            <a:r>
              <a:rPr lang="en-US" altLang="en-US" dirty="0">
                <a:solidFill>
                  <a:srgbClr val="801AFF"/>
                </a:solidFill>
                <a:latin typeface="Arial" pitchFamily="34" charset="0"/>
                <a:ea typeface="ＭＳ Ｐゴシック" pitchFamily="34" charset="-128"/>
              </a:rPr>
              <a:t>he mitochondrion. </a:t>
            </a:r>
            <a:r>
              <a:rPr lang="en-US" altLang="en-US" dirty="0" smtClean="0">
                <a:solidFill>
                  <a:srgbClr val="801AFF"/>
                </a:solidFill>
                <a:latin typeface="Arial" pitchFamily="34" charset="0"/>
                <a:ea typeface="ＭＳ Ｐゴシック" pitchFamily="34" charset="-128"/>
              </a:rPr>
              <a:t> </a:t>
            </a:r>
            <a:r>
              <a:rPr lang="ar-EG" altLang="en-US" dirty="0" smtClean="0">
                <a:solidFill>
                  <a:srgbClr val="801AFF"/>
                </a:solidFill>
                <a:latin typeface="Arial" pitchFamily="34" charset="0"/>
                <a:ea typeface="ＭＳ Ｐゴシック" pitchFamily="34" charset="-128"/>
              </a:rPr>
              <a:t>الميتوكوندريا </a:t>
            </a:r>
            <a:endParaRPr lang="en-US" altLang="en-US" dirty="0">
              <a:solidFill>
                <a:srgbClr val="801AFF"/>
              </a:solidFill>
              <a:latin typeface="Arial" pitchFamily="34" charset="0"/>
              <a:ea typeface="ＭＳ Ｐゴシック" pitchFamily="34" charset="-128"/>
            </a:endParaRPr>
          </a:p>
          <a:p>
            <a:pPr eaLnBrk="1" hangingPunct="1"/>
            <a:r>
              <a:rPr lang="en-US" altLang="en-US" dirty="0">
                <a:solidFill>
                  <a:srgbClr val="801AFF"/>
                </a:solidFill>
                <a:latin typeface="Arial" pitchFamily="34" charset="0"/>
                <a:ea typeface="ＭＳ Ｐゴシック" pitchFamily="34" charset="-128"/>
              </a:rPr>
              <a:t>Two membranes, one folded inside the other, form the ATP-making machinery of this eukaryotic organelle. The TEM shows a mitochondrion in a cell from bat pancreas</a:t>
            </a:r>
            <a:r>
              <a:rPr lang="en-US" altLang="en-US" dirty="0" smtClean="0">
                <a:solidFill>
                  <a:srgbClr val="801AFF"/>
                </a:solidFill>
                <a:latin typeface="Arial" pitchFamily="34" charset="0"/>
                <a:ea typeface="ＭＳ Ｐゴシック" pitchFamily="34" charset="-128"/>
              </a:rPr>
              <a:t>. </a:t>
            </a:r>
            <a:r>
              <a:rPr lang="ar-EG" altLang="en-US" dirty="0" smtClean="0">
                <a:solidFill>
                  <a:srgbClr val="801AFF"/>
                </a:solidFill>
                <a:latin typeface="Arial" pitchFamily="34" charset="0"/>
                <a:ea typeface="ＭＳ Ｐゴシック" pitchFamily="34" charset="-128"/>
              </a:rPr>
              <a:t>غشائين واحد مطوي في داخل</a:t>
            </a:r>
            <a:r>
              <a:rPr lang="ar-EG" altLang="en-US" baseline="0" dirty="0" smtClean="0">
                <a:solidFill>
                  <a:srgbClr val="801AFF"/>
                </a:solidFill>
                <a:latin typeface="Arial" pitchFamily="34" charset="0"/>
                <a:ea typeface="ＭＳ Ｐゴシック" pitchFamily="34" charset="-128"/>
              </a:rPr>
              <a:t> الاخر ويشكل الة تصنيع الادينوسين ثلاثي الفوسفات للعضيات حقيقة النواه. تحت المجهر الالكتروني يوضح الميتوكوندريون في خلية من طحال لخفاش.</a:t>
            </a:r>
            <a:endParaRPr lang="en-US" altLang="en-US" dirty="0">
              <a:latin typeface="Arial" pitchFamily="34" charset="0"/>
              <a:ea typeface="ＭＳ Ｐゴシック" pitchFamily="34" charset="-128"/>
            </a:endParaRPr>
          </a:p>
          <a:p>
            <a:pPr eaLnBrk="1" hangingPunct="1">
              <a:spcBef>
                <a:spcPct val="0"/>
              </a:spcBef>
            </a:pPr>
            <a:endParaRPr lang="en-US" altLang="en-US" dirty="0">
              <a:latin typeface="Arial" pitchFamily="34" charset="0"/>
              <a:ea typeface="ＭＳ Ｐゴシック" pitchFamily="34" charset="-128"/>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7AE4821-7F1A-4278-A8EE-84556AD7EF5D}" type="slidenum">
              <a:rPr lang="en-US" altLang="en-US" sz="1200" smtClean="0"/>
              <a:pPr eaLnBrk="1" hangingPunct="1"/>
              <a:t>28</a:t>
            </a:fld>
            <a:endParaRPr lang="en-US" altLang="en-US" sz="1200" dirty="0"/>
          </a:p>
        </p:txBody>
      </p:sp>
    </p:spTree>
    <p:extLst>
      <p:ext uri="{BB962C8B-B14F-4D97-AF65-F5344CB8AC3E}">
        <p14:creationId xmlns="" xmlns:p14="http://schemas.microsoft.com/office/powerpoint/2010/main" val="3254283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3.14 </a:t>
            </a:r>
            <a:r>
              <a:rPr lang="en-US" altLang="en-US" b="0" dirty="0">
                <a:solidFill>
                  <a:srgbClr val="9A0000"/>
                </a:solidFill>
                <a:latin typeface="Arial" pitchFamily="34" charset="0"/>
                <a:ea typeface="ＭＳ Ｐゴシック" pitchFamily="34" charset="-128"/>
              </a:rPr>
              <a:t>The chloroplast</a:t>
            </a:r>
            <a:r>
              <a:rPr lang="en-US" altLang="en-US" b="0" dirty="0" smtClean="0">
                <a:solidFill>
                  <a:srgbClr val="9A0000"/>
                </a:solidFill>
                <a:latin typeface="Arial" pitchFamily="34" charset="0"/>
                <a:ea typeface="ＭＳ Ｐゴシック" pitchFamily="34" charset="-128"/>
              </a:rPr>
              <a:t>. </a:t>
            </a:r>
            <a:r>
              <a:rPr lang="ar-EG" altLang="en-US" b="0" dirty="0" smtClean="0">
                <a:solidFill>
                  <a:srgbClr val="9A0000"/>
                </a:solidFill>
                <a:latin typeface="Arial" pitchFamily="34" charset="0"/>
                <a:ea typeface="ＭＳ Ｐゴシック" pitchFamily="34" charset="-128"/>
              </a:rPr>
              <a:t>البلاستيدات الخضراء</a:t>
            </a:r>
            <a:r>
              <a:rPr lang="ar-EG" altLang="en-US" b="0" baseline="0" dirty="0" smtClean="0">
                <a:solidFill>
                  <a:srgbClr val="9A0000"/>
                </a:solidFill>
                <a:latin typeface="Arial" pitchFamily="34" charset="0"/>
                <a:ea typeface="ＭＳ Ｐゴシック" pitchFamily="34" charset="-128"/>
              </a:rPr>
              <a:t> </a:t>
            </a:r>
            <a:r>
              <a:rPr lang="en-US" altLang="en-US" b="0" dirty="0" smtClean="0">
                <a:solidFill>
                  <a:srgbClr val="9A0000"/>
                </a:solidFill>
                <a:latin typeface="Arial" pitchFamily="34" charset="0"/>
                <a:ea typeface="ＭＳ Ｐゴシック" pitchFamily="34" charset="-128"/>
              </a:rPr>
              <a:t> </a:t>
            </a:r>
            <a:endParaRPr lang="en-US" altLang="en-US" b="0" dirty="0">
              <a:solidFill>
                <a:srgbClr val="9A0000"/>
              </a:solidFill>
              <a:latin typeface="Arial" pitchFamily="34" charset="0"/>
              <a:ea typeface="ＭＳ Ｐゴシック" pitchFamily="34" charset="-128"/>
            </a:endParaRPr>
          </a:p>
          <a:p>
            <a:pPr eaLnBrk="1" hangingPunct="1"/>
            <a:r>
              <a:rPr lang="en-US" altLang="en-US" b="0" dirty="0">
                <a:solidFill>
                  <a:srgbClr val="9A0000"/>
                </a:solidFill>
                <a:latin typeface="Arial" pitchFamily="34" charset="0"/>
                <a:ea typeface="ＭＳ Ｐゴシック" pitchFamily="34" charset="-128"/>
              </a:rPr>
              <a:t>Each chloroplast has two outer membranes. Photosynthesis occurs at a third, much-folded inner membrane. TEM shows a chloroplast from a cell in a corn leaf</a:t>
            </a:r>
            <a:r>
              <a:rPr lang="en-US" altLang="en-US" b="0" dirty="0" smtClean="0">
                <a:solidFill>
                  <a:srgbClr val="9A0000"/>
                </a:solidFill>
                <a:latin typeface="Arial" pitchFamily="34" charset="0"/>
                <a:ea typeface="ＭＳ Ｐゴシック" pitchFamily="34" charset="-128"/>
              </a:rPr>
              <a:t>. </a:t>
            </a:r>
            <a:r>
              <a:rPr lang="ar-EG" altLang="en-US" b="0" dirty="0" smtClean="0">
                <a:solidFill>
                  <a:srgbClr val="9A0000"/>
                </a:solidFill>
                <a:latin typeface="Arial" pitchFamily="34" charset="0"/>
                <a:ea typeface="ＭＳ Ｐゴシック" pitchFamily="34" charset="-128"/>
              </a:rPr>
              <a:t>كل بلاستيدة</a:t>
            </a:r>
            <a:r>
              <a:rPr lang="ar-EG" altLang="en-US" b="0" baseline="0" dirty="0" smtClean="0">
                <a:solidFill>
                  <a:srgbClr val="9A0000"/>
                </a:solidFill>
                <a:latin typeface="Arial" pitchFamily="34" charset="0"/>
                <a:ea typeface="ＭＳ Ｐゴシック" pitchFamily="34" charset="-128"/>
              </a:rPr>
              <a:t> خضراء لديها غشائين خارجيين. يحدث البناء الضوئي في الغشاء الداخلي الثالث الاكثر انطواء. تحت المجهر الالكتروني يوضح البلاستيدات الخضراء من خلية في ورقة ذرة.</a:t>
            </a:r>
            <a:endParaRPr lang="en-US" altLang="en-US" b="0" dirty="0">
              <a:latin typeface="Arial" pitchFamily="34" charset="0"/>
              <a:ea typeface="ＭＳ Ｐゴシック" pitchFamily="34" charset="-128"/>
            </a:endParaRPr>
          </a:p>
          <a:p>
            <a:pPr eaLnBrk="1" hangingPunct="1">
              <a:spcBef>
                <a:spcPct val="0"/>
              </a:spcBef>
            </a:pPr>
            <a:endParaRPr lang="en-US" altLang="en-US" dirty="0">
              <a:latin typeface="Arial" pitchFamily="34" charset="0"/>
              <a:ea typeface="ＭＳ Ｐゴシック" pitchFamily="34" charset="-128"/>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EA1D8C7-73E5-42E4-BC77-4A5CC729C336}" type="slidenum">
              <a:rPr lang="en-US" altLang="en-US" sz="1200" smtClean="0"/>
              <a:pPr eaLnBrk="1" hangingPunct="1"/>
              <a:t>29</a:t>
            </a:fld>
            <a:endParaRPr lang="en-US" altLang="en-US" sz="1200" dirty="0"/>
          </a:p>
        </p:txBody>
      </p:sp>
    </p:spTree>
    <p:extLst>
      <p:ext uri="{BB962C8B-B14F-4D97-AF65-F5344CB8AC3E}">
        <p14:creationId xmlns="" xmlns:p14="http://schemas.microsoft.com/office/powerpoint/2010/main" val="1638911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3.15</a:t>
            </a:r>
            <a:r>
              <a:rPr lang="en-US" altLang="en-US" b="1" baseline="0" dirty="0">
                <a:solidFill>
                  <a:srgbClr val="9A0000"/>
                </a:solidFill>
                <a:latin typeface="Arial" pitchFamily="34" charset="0"/>
                <a:ea typeface="ＭＳ Ｐゴシック" pitchFamily="34" charset="-128"/>
              </a:rPr>
              <a:t> </a:t>
            </a:r>
            <a:r>
              <a:rPr lang="en-US" altLang="en-US" b="0" baseline="0" dirty="0">
                <a:solidFill>
                  <a:srgbClr val="9A0000"/>
                </a:solidFill>
                <a:latin typeface="Arial" pitchFamily="34" charset="0"/>
                <a:ea typeface="ＭＳ Ｐゴシック" pitchFamily="34" charset="-128"/>
              </a:rPr>
              <a:t>Cytoskeletal elements.</a:t>
            </a:r>
            <a:endParaRPr lang="en-US" altLang="en-US" dirty="0">
              <a:latin typeface="Arial" pitchFamily="34" charset="0"/>
              <a:ea typeface="ＭＳ Ｐゴシック"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F73C833-D37A-4370-8552-6A8E3D090A8E}" type="slidenum">
              <a:rPr lang="en-US" altLang="en-US" sz="1200" smtClean="0"/>
              <a:pPr/>
              <a:t>32</a:t>
            </a:fld>
            <a:endParaRPr lang="en-US" altLang="en-US" sz="1200" dirty="0"/>
          </a:p>
        </p:txBody>
      </p:sp>
    </p:spTree>
    <p:extLst>
      <p:ext uri="{BB962C8B-B14F-4D97-AF65-F5344CB8AC3E}">
        <p14:creationId xmlns="" xmlns:p14="http://schemas.microsoft.com/office/powerpoint/2010/main" val="130308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3.16</a:t>
            </a:r>
            <a:r>
              <a:rPr lang="en-US" b="0" dirty="0"/>
              <a:t> Motor proteins.</a:t>
            </a:r>
          </a:p>
          <a:p>
            <a:r>
              <a:rPr lang="en-US" b="0" dirty="0"/>
              <a:t>Here,</a:t>
            </a:r>
            <a:r>
              <a:rPr lang="en-US" b="0" baseline="0" dirty="0"/>
              <a:t> kinesin (tan) drags a pink vesicle as it inches along a microtubule.</a:t>
            </a:r>
            <a:endParaRPr lang="en-US" b="1"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33</a:t>
            </a:fld>
            <a:endParaRPr lang="en-US" dirty="0"/>
          </a:p>
        </p:txBody>
      </p:sp>
    </p:spTree>
    <p:extLst>
      <p:ext uri="{BB962C8B-B14F-4D97-AF65-F5344CB8AC3E}">
        <p14:creationId xmlns="" xmlns:p14="http://schemas.microsoft.com/office/powerpoint/2010/main" val="1686033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36</a:t>
            </a:fld>
            <a:endParaRPr lang="en-US" dirty="0"/>
          </a:p>
        </p:txBody>
      </p:sp>
    </p:spTree>
    <p:extLst>
      <p:ext uri="{BB962C8B-B14F-4D97-AF65-F5344CB8AC3E}">
        <p14:creationId xmlns="" xmlns:p14="http://schemas.microsoft.com/office/powerpoint/2010/main" val="297968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4</a:t>
            </a:fld>
            <a:endParaRPr lang="en-US" dirty="0"/>
          </a:p>
        </p:txBody>
      </p:sp>
    </p:spTree>
    <p:extLst>
      <p:ext uri="{BB962C8B-B14F-4D97-AF65-F5344CB8AC3E}">
        <p14:creationId xmlns="" xmlns:p14="http://schemas.microsoft.com/office/powerpoint/2010/main" val="420041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3.17 </a:t>
            </a:r>
            <a:r>
              <a:rPr lang="en-US" altLang="en-US" b="0" dirty="0">
                <a:solidFill>
                  <a:srgbClr val="9A0000"/>
                </a:solidFill>
                <a:latin typeface="Arial" pitchFamily="34" charset="0"/>
                <a:ea typeface="ＭＳ Ｐゴシック" pitchFamily="34" charset="-128"/>
              </a:rPr>
              <a:t>A</a:t>
            </a:r>
            <a:r>
              <a:rPr lang="en-US" altLang="en-US" b="0" baseline="0" dirty="0">
                <a:solidFill>
                  <a:srgbClr val="9A0000"/>
                </a:solidFill>
                <a:latin typeface="Arial" pitchFamily="34" charset="0"/>
                <a:ea typeface="ＭＳ Ｐゴシック" pitchFamily="34" charset="-128"/>
              </a:rPr>
              <a:t> </a:t>
            </a:r>
            <a:r>
              <a:rPr lang="en-US" altLang="en-US" b="0" dirty="0">
                <a:solidFill>
                  <a:srgbClr val="9A0000"/>
                </a:solidFill>
                <a:latin typeface="Arial" pitchFamily="34" charset="0"/>
                <a:ea typeface="ＭＳ Ｐゴシック" pitchFamily="34" charset="-128"/>
              </a:rPr>
              <a:t>plant ECM. </a:t>
            </a:r>
          </a:p>
          <a:p>
            <a:pPr eaLnBrk="1" hangingPunct="1"/>
            <a:r>
              <a:rPr lang="en-US" altLang="en-US" b="0" dirty="0">
                <a:solidFill>
                  <a:srgbClr val="9A0000"/>
                </a:solidFill>
                <a:latin typeface="Arial" pitchFamily="34" charset="0"/>
                <a:ea typeface="ＭＳ Ｐゴシック" pitchFamily="34" charset="-128"/>
              </a:rPr>
              <a:t>This section through a plant leaf shows the cuticle, a protective covering of deposits secreted by living cells</a:t>
            </a:r>
            <a:r>
              <a:rPr lang="en-US" altLang="en-US" b="0" dirty="0" smtClean="0">
                <a:solidFill>
                  <a:srgbClr val="9A0000"/>
                </a:solidFill>
                <a:latin typeface="Arial" pitchFamily="34" charset="0"/>
                <a:ea typeface="ＭＳ Ｐゴシック" pitchFamily="34" charset="-128"/>
              </a:rPr>
              <a:t>. </a:t>
            </a:r>
            <a:r>
              <a:rPr lang="ar-EG" altLang="en-US" b="0" dirty="0" smtClean="0">
                <a:solidFill>
                  <a:srgbClr val="9A0000"/>
                </a:solidFill>
                <a:latin typeface="Arial" pitchFamily="34" charset="0"/>
                <a:ea typeface="ＭＳ Ｐゴシック" pitchFamily="34" charset="-128"/>
              </a:rPr>
              <a:t>هذا المقطع خلال ورقة نبات يوضح البشرة المتصلبة وهي غطاء حامي من ترسبات</a:t>
            </a:r>
            <a:r>
              <a:rPr lang="ar-EG" altLang="en-US" b="0" baseline="0" dirty="0" smtClean="0">
                <a:solidFill>
                  <a:srgbClr val="9A0000"/>
                </a:solidFill>
                <a:latin typeface="Arial" pitchFamily="34" charset="0"/>
                <a:ea typeface="ＭＳ Ｐゴシック" pitchFamily="34" charset="-128"/>
              </a:rPr>
              <a:t> الخلايا الحية.</a:t>
            </a:r>
            <a:endParaRPr lang="en-US" altLang="en-US" b="0" dirty="0">
              <a:latin typeface="Arial" pitchFamily="34" charset="0"/>
              <a:ea typeface="ＭＳ Ｐゴシック" pitchFamily="34" charset="-128"/>
            </a:endParaRPr>
          </a:p>
          <a:p>
            <a:pPr eaLnBrk="1" hangingPunct="1">
              <a:spcBef>
                <a:spcPct val="0"/>
              </a:spcBef>
            </a:pPr>
            <a:endParaRPr lang="en-US" altLang="en-US" dirty="0">
              <a:latin typeface="Arial" pitchFamily="34" charset="0"/>
              <a:ea typeface="ＭＳ Ｐゴシック" pitchFamily="34" charset="-128"/>
            </a:endParaRP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1CF4B95-6D7B-4DAF-B96E-4869D74AD1C4}" type="slidenum">
              <a:rPr lang="en-US" altLang="en-US" sz="1200" smtClean="0"/>
              <a:pPr/>
              <a:t>39</a:t>
            </a:fld>
            <a:endParaRPr lang="en-US" altLang="en-US" sz="1200" dirty="0"/>
          </a:p>
        </p:txBody>
      </p:sp>
    </p:spTree>
    <p:extLst>
      <p:ext uri="{BB962C8B-B14F-4D97-AF65-F5344CB8AC3E}">
        <p14:creationId xmlns="" xmlns:p14="http://schemas.microsoft.com/office/powerpoint/2010/main" val="1865254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3.18 </a:t>
            </a:r>
            <a:r>
              <a:rPr lang="en-US" altLang="en-US" b="0" dirty="0">
                <a:solidFill>
                  <a:srgbClr val="9A0000"/>
                </a:solidFill>
                <a:latin typeface="Arial" pitchFamily="34" charset="0"/>
                <a:ea typeface="ＭＳ Ｐゴシック" pitchFamily="34" charset="-128"/>
              </a:rPr>
              <a:t>Three types of cell junctions common in animal tissues: tight junctions, gap junctions, and adhering junctions</a:t>
            </a:r>
            <a:r>
              <a:rPr lang="en-US" altLang="en-US" b="0" dirty="0" smtClean="0">
                <a:solidFill>
                  <a:srgbClr val="9A0000"/>
                </a:solidFill>
                <a:latin typeface="Arial" pitchFamily="34" charset="0"/>
                <a:ea typeface="ＭＳ Ｐゴシック" pitchFamily="34" charset="-128"/>
              </a:rPr>
              <a:t>. </a:t>
            </a:r>
            <a:r>
              <a:rPr lang="ar-EG" altLang="en-US" b="0" dirty="0" smtClean="0">
                <a:solidFill>
                  <a:srgbClr val="9A0000"/>
                </a:solidFill>
                <a:latin typeface="Arial" pitchFamily="34" charset="0"/>
                <a:ea typeface="ＭＳ Ｐゴシック" pitchFamily="34" charset="-128"/>
              </a:rPr>
              <a:t>ثلاث انواع</a:t>
            </a:r>
            <a:r>
              <a:rPr lang="ar-EG" altLang="en-US" b="0" baseline="0" dirty="0" smtClean="0">
                <a:solidFill>
                  <a:srgbClr val="9A0000"/>
                </a:solidFill>
                <a:latin typeface="Arial" pitchFamily="34" charset="0"/>
                <a:ea typeface="ＭＳ Ｐゴシック" pitchFamily="34" charset="-128"/>
              </a:rPr>
              <a:t> من تقاطع الخلايا مشهورة في الانسجة الحيوانية :- التقاطع المحكم والفجوة والملتصق.</a:t>
            </a:r>
            <a:r>
              <a:rPr lang="en-US" altLang="en-US" b="0" dirty="0" smtClean="0">
                <a:solidFill>
                  <a:srgbClr val="9A0000"/>
                </a:solidFill>
                <a:latin typeface="Arial" pitchFamily="34" charset="0"/>
                <a:ea typeface="ＭＳ Ｐゴシック" pitchFamily="34" charset="-128"/>
              </a:rPr>
              <a:t> </a:t>
            </a:r>
            <a:endParaRPr lang="en-US" altLang="en-US" b="0" dirty="0">
              <a:solidFill>
                <a:srgbClr val="9A0000"/>
              </a:solidFill>
              <a:latin typeface="Arial" pitchFamily="34" charset="0"/>
              <a:ea typeface="ＭＳ Ｐゴシック" pitchFamily="34" charset="-128"/>
            </a:endParaRPr>
          </a:p>
          <a:p>
            <a:pPr eaLnBrk="1" hangingPunct="1"/>
            <a:r>
              <a:rPr lang="en-US" altLang="en-US" b="0" dirty="0">
                <a:solidFill>
                  <a:srgbClr val="9A0000"/>
                </a:solidFill>
                <a:latin typeface="Arial" pitchFamily="34" charset="0"/>
                <a:ea typeface="ＭＳ Ｐゴシック" pitchFamily="34" charset="-128"/>
              </a:rPr>
              <a:t>The micrograph shows how a profusion of tight junctions (green) seals abutting surfaces of kidney cell membranes to form a waterproof tissue. The DNA in each cell nucleus appears red</a:t>
            </a:r>
            <a:r>
              <a:rPr lang="en-US" altLang="en-US" b="0" dirty="0" smtClean="0">
                <a:solidFill>
                  <a:srgbClr val="9A0000"/>
                </a:solidFill>
                <a:latin typeface="Arial" pitchFamily="34" charset="0"/>
                <a:ea typeface="ＭＳ Ｐゴシック" pitchFamily="34" charset="-128"/>
              </a:rPr>
              <a:t>. </a:t>
            </a:r>
            <a:r>
              <a:rPr lang="ar-EG" altLang="en-US" b="0" dirty="0" smtClean="0">
                <a:solidFill>
                  <a:srgbClr val="9A0000"/>
                </a:solidFill>
                <a:latin typeface="Arial" pitchFamily="34" charset="0"/>
                <a:ea typeface="ＭＳ Ｐゴシック" pitchFamily="34" charset="-128"/>
              </a:rPr>
              <a:t>هذه الصورة المجهرية توضح كيف</a:t>
            </a:r>
            <a:r>
              <a:rPr lang="ar-EG" altLang="en-US" b="0" baseline="0" dirty="0" smtClean="0">
                <a:solidFill>
                  <a:srgbClr val="9A0000"/>
                </a:solidFill>
                <a:latin typeface="Arial" pitchFamily="34" charset="0"/>
                <a:ea typeface="ＭＳ Ｐゴシック" pitchFamily="34" charset="-128"/>
              </a:rPr>
              <a:t> تكون الاتصالات المحكمة غزيرة (الاخضر) تشبه الاختام علي سطح الغشاء الخلوي في الكلية لتشكل نسيج مقاوم للماء. والحمض النووي في كل نواه خلوية تظهر باللون الاحمر.</a:t>
            </a:r>
            <a:endParaRPr lang="en-US" altLang="en-US" b="0" dirty="0">
              <a:latin typeface="Arial" pitchFamily="34" charset="0"/>
              <a:ea typeface="ＭＳ Ｐゴシック" pitchFamily="34" charset="-128"/>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E305FB2-4D5D-4AB3-B655-0F67239AF461}" type="slidenum">
              <a:rPr lang="en-US" altLang="en-US" sz="1200" smtClean="0"/>
              <a:pPr eaLnBrk="1" hangingPunct="1"/>
              <a:t>41</a:t>
            </a:fld>
            <a:endParaRPr lang="en-US" altLang="en-US" sz="1200" dirty="0"/>
          </a:p>
        </p:txBody>
      </p:sp>
    </p:spTree>
    <p:extLst>
      <p:ext uri="{BB962C8B-B14F-4D97-AF65-F5344CB8AC3E}">
        <p14:creationId xmlns="" xmlns:p14="http://schemas.microsoft.com/office/powerpoint/2010/main" val="1042843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itchFamily="34" charset="0"/>
                <a:ea typeface="ＭＳ Ｐゴシック" pitchFamily="34" charset="-128"/>
              </a:rPr>
              <a:t>Figure 3.2</a:t>
            </a:r>
            <a:r>
              <a:rPr lang="en-US" altLang="en-US" b="0" dirty="0">
                <a:latin typeface="Arial" pitchFamily="34" charset="0"/>
                <a:ea typeface="ＭＳ Ｐゴシック" pitchFamily="34" charset="-128"/>
              </a:rPr>
              <a:t> General organization of a </a:t>
            </a:r>
            <a:r>
              <a:rPr lang="en-US" altLang="en-US" b="0" dirty="0" smtClean="0">
                <a:latin typeface="Arial" pitchFamily="34" charset="0"/>
                <a:ea typeface="ＭＳ Ｐゴシック" pitchFamily="34" charset="-128"/>
              </a:rPr>
              <a:t>cell </a:t>
            </a:r>
            <a:r>
              <a:rPr lang="ar-EG" altLang="en-US" b="0" dirty="0" smtClean="0">
                <a:latin typeface="Arial" pitchFamily="34" charset="0"/>
                <a:ea typeface="ＭＳ Ｐゴシック" pitchFamily="34" charset="-128"/>
              </a:rPr>
              <a:t>التنظيم العام للخلية </a:t>
            </a:r>
            <a:endParaRPr lang="en-US" altLang="en-US" b="0" dirty="0">
              <a:latin typeface="Arial" pitchFamily="34" charset="0"/>
              <a:ea typeface="ＭＳ Ｐゴシック" pitchFamily="34" charset="-128"/>
            </a:endParaRPr>
          </a:p>
          <a:p>
            <a:pPr eaLnBrk="1" hangingPunct="1">
              <a:spcBef>
                <a:spcPct val="0"/>
              </a:spcBef>
            </a:pPr>
            <a:r>
              <a:rPr lang="en-US" altLang="en-US" b="0" dirty="0">
                <a:latin typeface="Arial" pitchFamily="34" charset="0"/>
                <a:ea typeface="ＭＳ Ｐゴシック" pitchFamily="34" charset="-128"/>
              </a:rPr>
              <a:t>All cells start out life with a plasma</a:t>
            </a:r>
            <a:r>
              <a:rPr lang="en-US" altLang="en-US" b="0" baseline="0" dirty="0">
                <a:latin typeface="Arial" pitchFamily="34" charset="0"/>
                <a:ea typeface="ＭＳ Ｐゴシック" pitchFamily="34" charset="-128"/>
              </a:rPr>
              <a:t> membrane, cytoplasm, and DNA. This one is a cell from a plant</a:t>
            </a:r>
            <a:r>
              <a:rPr lang="en-US" altLang="en-US" b="0" baseline="0" dirty="0" smtClean="0">
                <a:latin typeface="Arial" pitchFamily="34" charset="0"/>
                <a:ea typeface="ＭＳ Ｐゴシック" pitchFamily="34" charset="-128"/>
              </a:rPr>
              <a:t>. </a:t>
            </a:r>
            <a:r>
              <a:rPr lang="ar-EG" altLang="en-US" b="0" baseline="0" dirty="0" smtClean="0">
                <a:latin typeface="Arial" pitchFamily="34" charset="0"/>
                <a:ea typeface="ＭＳ Ｐゴシック" pitchFamily="34" charset="-128"/>
              </a:rPr>
              <a:t>كل الخلايا تبدأ الحياه بالغشاء البلازمي والسيتوبلازم والحمض النووي. </a:t>
            </a:r>
          </a:p>
          <a:p>
            <a:pPr eaLnBrk="1" hangingPunct="1">
              <a:spcBef>
                <a:spcPct val="0"/>
              </a:spcBef>
            </a:pPr>
            <a:r>
              <a:rPr lang="ar-EG" altLang="en-US" b="0" baseline="0" dirty="0" smtClean="0">
                <a:latin typeface="Arial" pitchFamily="34" charset="0"/>
                <a:ea typeface="ＭＳ Ｐゴシック" pitchFamily="34" charset="-128"/>
              </a:rPr>
              <a:t>هذه الخلية ف الصورة هي خلية نباتية </a:t>
            </a:r>
            <a:endParaRPr lang="en-US" altLang="en-US" b="1" dirty="0">
              <a:latin typeface="Arial" pitchFamily="34" charset="0"/>
              <a:ea typeface="ＭＳ Ｐゴシック" pitchFamily="34" charset="-128"/>
            </a:endParaRPr>
          </a:p>
          <a:p>
            <a:pPr eaLnBrk="1" hangingPunct="1">
              <a:spcBef>
                <a:spcPct val="0"/>
              </a:spcBef>
            </a:pPr>
            <a:endParaRPr lang="en-US" altLang="en-US" dirty="0">
              <a:latin typeface="Arial" pitchFamily="34" charset="0"/>
              <a:ea typeface="ＭＳ Ｐゴシック" pitchFamily="34" charset="-128"/>
            </a:endParaRPr>
          </a:p>
        </p:txBody>
      </p:sp>
      <p:sp>
        <p:nvSpPr>
          <p:cNvPr id="860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1AD0A2C9-2454-46C7-B9A7-368AA0008874}" type="slidenum">
              <a:rPr lang="en-US" altLang="en-US" sz="1200"/>
              <a:pPr algn="r" eaLnBrk="1" hangingPunct="1"/>
              <a:t>6</a:t>
            </a:fld>
            <a:endParaRPr lang="en-US" altLang="en-US" sz="1200" dirty="0"/>
          </a:p>
        </p:txBody>
      </p:sp>
    </p:spTree>
    <p:extLst>
      <p:ext uri="{BB962C8B-B14F-4D97-AF65-F5344CB8AC3E}">
        <p14:creationId xmlns="" xmlns:p14="http://schemas.microsoft.com/office/powerpoint/2010/main" val="4132553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3.3 </a:t>
            </a:r>
            <a:r>
              <a:rPr lang="en-US" dirty="0"/>
              <a:t>Examples of surface-to-volume ratio</a:t>
            </a:r>
            <a:r>
              <a:rPr lang="en-US" dirty="0" smtClean="0"/>
              <a:t>. </a:t>
            </a:r>
            <a:r>
              <a:rPr lang="ar-EG" dirty="0" smtClean="0"/>
              <a:t>أمثلة</a:t>
            </a:r>
            <a:r>
              <a:rPr lang="ar-EG" baseline="0" dirty="0" smtClean="0"/>
              <a:t> علي نسبة السطح مع الحجم </a:t>
            </a:r>
            <a:endParaRPr lang="en-US" dirty="0"/>
          </a:p>
          <a:p>
            <a:r>
              <a:rPr lang="en-US" dirty="0"/>
              <a:t>This physical relationship between increases in volume and surface area limits the size and influences the shape of cells</a:t>
            </a:r>
            <a:r>
              <a:rPr lang="en-US" dirty="0" smtClean="0"/>
              <a:t>. </a:t>
            </a:r>
            <a:r>
              <a:rPr lang="ar-EG" dirty="0" smtClean="0"/>
              <a:t>هذه العلاقة الفيسيولوجية بين الزيادة في الحجم ومساحة السطح تحد</a:t>
            </a:r>
            <a:r>
              <a:rPr lang="ar-EG" baseline="0" dirty="0" smtClean="0"/>
              <a:t> من الحجم وتؤثر علي شكل الخلايا.</a:t>
            </a:r>
            <a:endParaRPr lang="en-US"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7</a:t>
            </a:fld>
            <a:endParaRPr lang="en-US" dirty="0"/>
          </a:p>
        </p:txBody>
      </p:sp>
    </p:spTree>
    <p:extLst>
      <p:ext uri="{BB962C8B-B14F-4D97-AF65-F5344CB8AC3E}">
        <p14:creationId xmlns="" xmlns:p14="http://schemas.microsoft.com/office/powerpoint/2010/main" val="2062961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3.3 </a:t>
            </a:r>
            <a:r>
              <a:rPr lang="en-US" dirty="0"/>
              <a:t>Examples of surface-to-volume ratio.</a:t>
            </a:r>
          </a:p>
          <a:p>
            <a:r>
              <a:rPr lang="en-US" dirty="0"/>
              <a:t>This physical relationship between increases in volume and surface area limits the size and influences the shape of cells.</a:t>
            </a:r>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8</a:t>
            </a:fld>
            <a:endParaRPr lang="en-US" dirty="0"/>
          </a:p>
        </p:txBody>
      </p:sp>
    </p:spTree>
    <p:extLst>
      <p:ext uri="{BB962C8B-B14F-4D97-AF65-F5344CB8AC3E}">
        <p14:creationId xmlns="" xmlns:p14="http://schemas.microsoft.com/office/powerpoint/2010/main" val="2062961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3.4 </a:t>
            </a:r>
            <a:r>
              <a:rPr lang="en-US" dirty="0"/>
              <a:t>Relative sizes</a:t>
            </a:r>
            <a:r>
              <a:rPr lang="en-US" dirty="0" smtClean="0"/>
              <a:t>. </a:t>
            </a:r>
            <a:r>
              <a:rPr lang="ar-EG" dirty="0" smtClean="0"/>
              <a:t>الحجم</a:t>
            </a:r>
            <a:r>
              <a:rPr lang="ar-EG" baseline="0" dirty="0" smtClean="0"/>
              <a:t> النسبي </a:t>
            </a:r>
            <a:endParaRPr lang="en-US" dirty="0"/>
          </a:p>
          <a:p>
            <a:r>
              <a:rPr lang="en-US" dirty="0"/>
              <a:t>Below, the diameter of most cells is between 1 and 100 micrometers. Table 3.2 shows conversions among units of length; also see units of Measure, Appendix IV</a:t>
            </a:r>
            <a:r>
              <a:rPr lang="en-US" dirty="0" smtClean="0"/>
              <a:t>. </a:t>
            </a:r>
            <a:r>
              <a:rPr lang="ar-EG" dirty="0" smtClean="0"/>
              <a:t>اسفل, قطر اغلب الخلايا بين واحد الي 100 ميكروميتر.</a:t>
            </a:r>
            <a:r>
              <a:rPr lang="ar-EG" baseline="0" dirty="0" smtClean="0"/>
              <a:t> الجدول يوضح التحويلات بين وحدات الطول وايضا نري وحدات القياس </a:t>
            </a:r>
            <a:r>
              <a:rPr lang="ar-EG" dirty="0" smtClean="0"/>
              <a:t> </a:t>
            </a:r>
            <a:endParaRPr lang="en-US" dirty="0"/>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9</a:t>
            </a:fld>
            <a:endParaRPr lang="en-US" dirty="0"/>
          </a:p>
        </p:txBody>
      </p:sp>
    </p:spTree>
    <p:extLst>
      <p:ext uri="{BB962C8B-B14F-4D97-AF65-F5344CB8AC3E}">
        <p14:creationId xmlns="" xmlns:p14="http://schemas.microsoft.com/office/powerpoint/2010/main" val="734698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3.4 </a:t>
            </a:r>
            <a:r>
              <a:rPr lang="en-US" dirty="0"/>
              <a:t>Relative sizes.</a:t>
            </a:r>
          </a:p>
          <a:p>
            <a:r>
              <a:rPr lang="en-US" dirty="0"/>
              <a:t>Below, the diameter of most cells is between 1 and 100 micrometers. Table 3.2 shows conversions among units of length; also see units of Measure, Appendix IV.</a:t>
            </a:r>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10</a:t>
            </a:fld>
            <a:endParaRPr lang="en-US" dirty="0"/>
          </a:p>
        </p:txBody>
      </p:sp>
    </p:spTree>
    <p:extLst>
      <p:ext uri="{BB962C8B-B14F-4D97-AF65-F5344CB8AC3E}">
        <p14:creationId xmlns="" xmlns:p14="http://schemas.microsoft.com/office/powerpoint/2010/main" val="73469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solidFill>
                  <a:srgbClr val="9A0000"/>
                </a:solidFill>
                <a:latin typeface="Arial" pitchFamily="34" charset="0"/>
                <a:ea typeface="ＭＳ Ｐゴシック" pitchFamily="34" charset="-128"/>
              </a:rPr>
              <a:t>Figure 3.6 </a:t>
            </a:r>
            <a:r>
              <a:rPr lang="en-US" altLang="en-US" dirty="0">
                <a:solidFill>
                  <a:srgbClr val="801AFF"/>
                </a:solidFill>
                <a:latin typeface="Arial" pitchFamily="34" charset="0"/>
                <a:ea typeface="ＭＳ Ｐゴシック" pitchFamily="34" charset="-128"/>
              </a:rPr>
              <a:t>Cell membrane structure</a:t>
            </a:r>
          </a:p>
          <a:p>
            <a:pPr eaLnBrk="1" hangingPunct="1"/>
            <a:r>
              <a:rPr lang="en-US" altLang="en-US" dirty="0">
                <a:solidFill>
                  <a:srgbClr val="000000"/>
                </a:solidFill>
                <a:latin typeface="Arial" pitchFamily="34" charset="0"/>
                <a:ea typeface="ＭＳ Ｐゴシック" pitchFamily="34" charset="-128"/>
              </a:rPr>
              <a:t>Organization of phospholipids in cell membranes (A) and examples of common membrane proteins (B–E). For clarity, these proteins are often modeled as blobs or geometric shapes; their structure can be extremely complex.</a:t>
            </a:r>
          </a:p>
          <a:p>
            <a:pPr eaLnBrk="1" hangingPunct="1">
              <a:spcBef>
                <a:spcPct val="0"/>
              </a:spcBef>
            </a:pPr>
            <a:endParaRPr lang="en-US" altLang="en-US" dirty="0">
              <a:latin typeface="Arial" pitchFamily="34" charset="0"/>
              <a:ea typeface="ＭＳ Ｐゴシック" pitchFamily="34" charset="-128"/>
            </a:endParaRPr>
          </a:p>
          <a:p>
            <a:pPr eaLnBrk="1" hangingPunct="1">
              <a:spcBef>
                <a:spcPct val="0"/>
              </a:spcBef>
            </a:pPr>
            <a:endParaRPr lang="en-US" altLang="en-US" dirty="0">
              <a:latin typeface="Arial" pitchFamily="34" charset="0"/>
              <a:ea typeface="ＭＳ Ｐゴシック" pitchFamily="34" charset="-128"/>
            </a:endParaRPr>
          </a:p>
        </p:txBody>
      </p:sp>
      <p:sp>
        <p:nvSpPr>
          <p:cNvPr id="993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DCDC0472-9C6B-412F-99F2-83B0CC187129}" type="slidenum">
              <a:rPr lang="en-US" altLang="en-US" sz="1200"/>
              <a:pPr algn="r" eaLnBrk="1" hangingPunct="1"/>
              <a:t>12</a:t>
            </a:fld>
            <a:endParaRPr lang="en-US" altLang="en-US" sz="1200" dirty="0"/>
          </a:p>
        </p:txBody>
      </p:sp>
    </p:spTree>
    <p:extLst>
      <p:ext uri="{BB962C8B-B14F-4D97-AF65-F5344CB8AC3E}">
        <p14:creationId xmlns="" xmlns:p14="http://schemas.microsoft.com/office/powerpoint/2010/main" val="90291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solidFill>
                  <a:srgbClr val="9A0000"/>
                </a:solidFill>
                <a:latin typeface="Arial" pitchFamily="34" charset="0"/>
                <a:ea typeface="ＭＳ Ｐゴシック" pitchFamily="34" charset="-128"/>
              </a:rPr>
              <a:t>Figure 3.6 </a:t>
            </a:r>
            <a:r>
              <a:rPr lang="en-US" altLang="en-US" dirty="0">
                <a:solidFill>
                  <a:srgbClr val="801AFF"/>
                </a:solidFill>
                <a:latin typeface="Arial" pitchFamily="34" charset="0"/>
                <a:ea typeface="ＭＳ Ｐゴシック" pitchFamily="34" charset="-128"/>
              </a:rPr>
              <a:t>Cell membrane structure</a:t>
            </a:r>
          </a:p>
          <a:p>
            <a:pPr eaLnBrk="1" hangingPunct="1"/>
            <a:r>
              <a:rPr lang="en-US" altLang="en-US" dirty="0">
                <a:solidFill>
                  <a:srgbClr val="000000"/>
                </a:solidFill>
                <a:latin typeface="Arial" pitchFamily="34" charset="0"/>
                <a:ea typeface="ＭＳ Ｐゴシック" pitchFamily="34" charset="-128"/>
              </a:rPr>
              <a:t>Organization of phospholipids in cell membranes (A) and examples of common membrane proteins (B–E). For clarity, these proteins are often modeled as blobs or geometric shapes; their structure can be extremely complex.</a:t>
            </a:r>
          </a:p>
          <a:p>
            <a:r>
              <a:rPr lang="en-US" dirty="0"/>
              <a:t>B. </a:t>
            </a:r>
            <a:r>
              <a:rPr lang="en-US" b="1" dirty="0"/>
              <a:t>Adhesion proteins </a:t>
            </a:r>
            <a:r>
              <a:rPr lang="en-US" dirty="0"/>
              <a:t>fasten cells together or to external proteins. This one connects protein filaments inside the cell with external filaments in animal tissues.</a:t>
            </a:r>
          </a:p>
          <a:p>
            <a:r>
              <a:rPr lang="en-US" dirty="0"/>
              <a:t>C. </a:t>
            </a:r>
            <a:r>
              <a:rPr lang="en-US" b="1" dirty="0"/>
              <a:t>Receptor proteins </a:t>
            </a:r>
            <a:r>
              <a:rPr lang="en-US" dirty="0"/>
              <a:t>trigger a change in cellular activity in response to a stimulus such as binding to a particular substance. This one occurs on cells of the immune system.</a:t>
            </a:r>
          </a:p>
          <a:p>
            <a:r>
              <a:rPr lang="en-US" dirty="0"/>
              <a:t>D. </a:t>
            </a:r>
            <a:r>
              <a:rPr lang="en-US" b="1" dirty="0"/>
              <a:t>Enzymes</a:t>
            </a:r>
            <a:r>
              <a:rPr lang="en-US" dirty="0"/>
              <a:t> speed reactions at membranes. This one is part of a membrane-bound set of molecules that together break down drugs and other organic toxins.</a:t>
            </a:r>
          </a:p>
          <a:p>
            <a:r>
              <a:rPr lang="en-US" dirty="0"/>
              <a:t>E. </a:t>
            </a:r>
            <a:r>
              <a:rPr lang="en-US" b="1" dirty="0"/>
              <a:t>Transport proteins </a:t>
            </a:r>
            <a:r>
              <a:rPr lang="en-US" dirty="0"/>
              <a:t>bind to molecules on one side of the membrane, and  release them on the other  side. This one transports glucose.</a:t>
            </a:r>
          </a:p>
        </p:txBody>
      </p:sp>
      <p:sp>
        <p:nvSpPr>
          <p:cNvPr id="4" name="Slide Number Placeholder 3"/>
          <p:cNvSpPr>
            <a:spLocks noGrp="1"/>
          </p:cNvSpPr>
          <p:nvPr>
            <p:ph type="sldNum" sz="quarter" idx="10"/>
          </p:nvPr>
        </p:nvSpPr>
        <p:spPr/>
        <p:txBody>
          <a:bodyPr/>
          <a:lstStyle/>
          <a:p>
            <a:pPr>
              <a:defRPr/>
            </a:pPr>
            <a:fld id="{F7CF076B-E249-4409-8518-604DC172A9A2}" type="slidenum">
              <a:rPr lang="en-US" smtClean="0"/>
              <a:pPr>
                <a:defRPr/>
              </a:pPr>
              <a:t>13</a:t>
            </a:fld>
            <a:endParaRPr lang="en-US" dirty="0"/>
          </a:p>
        </p:txBody>
      </p:sp>
    </p:spTree>
    <p:extLst>
      <p:ext uri="{BB962C8B-B14F-4D97-AF65-F5344CB8AC3E}">
        <p14:creationId xmlns="" xmlns:p14="http://schemas.microsoft.com/office/powerpoint/2010/main" val="114386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5" name="Straight Connector 10"/>
          <p:cNvCxnSpPr>
            <a:cxnSpLocks noChangeShapeType="1"/>
          </p:cNvCxnSpPr>
          <p:nvPr userDrawn="1"/>
        </p:nvCxnSpPr>
        <p:spPr bwMode="auto">
          <a:xfrm>
            <a:off x="838200" y="2971800"/>
            <a:ext cx="7696200" cy="0"/>
          </a:xfrm>
          <a:prstGeom prst="line">
            <a:avLst/>
          </a:prstGeom>
          <a:noFill/>
          <a:ln w="28575">
            <a:solidFill>
              <a:srgbClr val="62B03C"/>
            </a:solidFill>
            <a:prstDash val="dot"/>
            <a:round/>
            <a:headEnd/>
            <a:tailEnd/>
          </a:ln>
          <a:extLst>
            <a:ext uri="{909E8E84-426E-40dd-AFC4-6F175D3DCCD1}">
              <a14:hiddenFill xmlns:a14="http://schemas.microsoft.com/office/drawing/2010/main" xmlns="">
                <a:noFill/>
              </a14:hiddenFill>
            </a:ext>
          </a:extLst>
        </p:spPr>
      </p:cxnSp>
      <p:cxnSp>
        <p:nvCxnSpPr>
          <p:cNvPr id="6" name="Straight Connector 11"/>
          <p:cNvCxnSpPr>
            <a:cxnSpLocks noChangeShapeType="1"/>
          </p:cNvCxnSpPr>
          <p:nvPr userDrawn="1"/>
        </p:nvCxnSpPr>
        <p:spPr bwMode="auto">
          <a:xfrm>
            <a:off x="681831" y="1066800"/>
            <a:ext cx="8085138" cy="0"/>
          </a:xfrm>
          <a:prstGeom prst="line">
            <a:avLst/>
          </a:prstGeom>
          <a:noFill/>
          <a:ln w="28575">
            <a:solidFill>
              <a:srgbClr val="62B03C"/>
            </a:solidFill>
            <a:prstDash val="dot"/>
            <a:round/>
            <a:headEnd/>
            <a:tailEnd/>
          </a:ln>
          <a:extLst>
            <a:ext uri="{909E8E84-426E-40dd-AFC4-6F175D3DCCD1}">
              <a14:hiddenFill xmlns:a14="http://schemas.microsoft.com/office/drawing/2010/main" xmlns="">
                <a:noFill/>
              </a14:hiddenFill>
            </a:ext>
          </a:extLst>
        </p:spPr>
      </p:cxnSp>
      <p:cxnSp>
        <p:nvCxnSpPr>
          <p:cNvPr id="7" name="Straight Connector 12"/>
          <p:cNvCxnSpPr>
            <a:cxnSpLocks noChangeShapeType="1"/>
          </p:cNvCxnSpPr>
          <p:nvPr userDrawn="1"/>
        </p:nvCxnSpPr>
        <p:spPr bwMode="auto">
          <a:xfrm>
            <a:off x="76200" y="609600"/>
            <a:ext cx="8915400" cy="0"/>
          </a:xfrm>
          <a:prstGeom prst="line">
            <a:avLst/>
          </a:prstGeom>
          <a:noFill/>
          <a:ln w="76200">
            <a:solidFill>
              <a:srgbClr val="DBE4F5"/>
            </a:solidFill>
            <a:round/>
            <a:headEnd/>
            <a:tailEnd/>
          </a:ln>
          <a:extLst>
            <a:ext uri="{909E8E84-426E-40dd-AFC4-6F175D3DCCD1}">
              <a14:hiddenFill xmlns:a14="http://schemas.microsoft.com/office/drawing/2010/main" xmlns="">
                <a:noFill/>
              </a14:hiddenFill>
            </a:ext>
          </a:extLst>
        </p:spPr>
      </p:cxnSp>
      <p:cxnSp>
        <p:nvCxnSpPr>
          <p:cNvPr id="8" name="Straight Connector 14"/>
          <p:cNvCxnSpPr>
            <a:cxnSpLocks noChangeShapeType="1"/>
          </p:cNvCxnSpPr>
          <p:nvPr userDrawn="1"/>
        </p:nvCxnSpPr>
        <p:spPr bwMode="auto">
          <a:xfrm>
            <a:off x="76200" y="3429000"/>
            <a:ext cx="8915400" cy="0"/>
          </a:xfrm>
          <a:prstGeom prst="line">
            <a:avLst/>
          </a:prstGeom>
          <a:noFill/>
          <a:ln w="76200">
            <a:solidFill>
              <a:srgbClr val="DBE4F5"/>
            </a:solidFill>
            <a:round/>
            <a:headEnd/>
            <a:tailEnd/>
          </a:ln>
          <a:extLst>
            <a:ext uri="{909E8E84-426E-40dd-AFC4-6F175D3DCCD1}">
              <a14:hiddenFill xmlns:a14="http://schemas.microsoft.com/office/drawing/2010/main" xmlns="">
                <a:noFill/>
              </a14:hiddenFill>
            </a:ext>
          </a:extLst>
        </p:spPr>
      </p:cxnSp>
      <p:sp>
        <p:nvSpPr>
          <p:cNvPr id="350217" name="Rectangle 9"/>
          <p:cNvSpPr>
            <a:spLocks noGrp="1" noChangeArrowheads="1"/>
          </p:cNvSpPr>
          <p:nvPr>
            <p:ph type="ctrTitle"/>
          </p:nvPr>
        </p:nvSpPr>
        <p:spPr>
          <a:xfrm>
            <a:off x="914400" y="1346200"/>
            <a:ext cx="7620000" cy="1143000"/>
          </a:xfrm>
        </p:spPr>
        <p:txBody>
          <a:bodyPr/>
          <a:lstStyle>
            <a:lvl1pPr algn="ctr">
              <a:defRPr>
                <a:solidFill>
                  <a:srgbClr val="005BB8"/>
                </a:solidFill>
              </a:defRPr>
            </a:lvl1pPr>
          </a:lstStyle>
          <a:p>
            <a:r>
              <a:rPr lang="en-US" dirty="0"/>
              <a:t>Click to edit Master title style</a:t>
            </a:r>
          </a:p>
        </p:txBody>
      </p:sp>
    </p:spTree>
    <p:extLst>
      <p:ext uri="{BB962C8B-B14F-4D97-AF65-F5344CB8AC3E}">
        <p14:creationId xmlns="" xmlns:p14="http://schemas.microsoft.com/office/powerpoint/2010/main" val="195200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4488" indent="-344488">
              <a:buFont typeface="Arial" panose="020B0604020202020204" pitchFamily="34" charset="0"/>
              <a:buChar char="•"/>
              <a:defRPr/>
            </a:lvl1pPr>
            <a:lvl2pPr marL="801688" indent="-342900">
              <a:buFont typeface="Arial" panose="020B0604020202020204" pitchFamily="34" charset="0"/>
              <a:buChar char="−"/>
              <a:defRPr/>
            </a:lvl2pPr>
            <a:lvl3pPr marL="1260475" indent="-344488">
              <a:buFont typeface="Arial" panose="020B0604020202020204" pitchFamily="34" charset="0"/>
              <a:buChar char="•"/>
              <a:defRPr/>
            </a:lvl3pPr>
            <a:lvl4pPr marL="1719263" indent="-344488">
              <a:buFont typeface="Arial" panose="020B0604020202020204" pitchFamily="34" charset="0"/>
              <a:buChar char="−"/>
              <a:defRPr/>
            </a:lvl4pPr>
            <a:lvl5pPr marL="2166938" indent="-333375">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 xmlns:p14="http://schemas.microsoft.com/office/powerpoint/2010/main" val="436555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 xmlns:p14="http://schemas.microsoft.com/office/powerpoint/2010/main" val="1453000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 y="990600"/>
            <a:ext cx="4381500" cy="5656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990600"/>
            <a:ext cx="4381500" cy="56562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317447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p14="http://schemas.microsoft.com/office/powerpoint/2010/main" val="7081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 xmlns:p14="http://schemas.microsoft.com/office/powerpoint/2010/main" val="56113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813844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cxnSp>
        <p:nvCxnSpPr>
          <p:cNvPr id="6" name="Straight Connector 10"/>
          <p:cNvCxnSpPr>
            <a:cxnSpLocks noChangeShapeType="1"/>
          </p:cNvCxnSpPr>
          <p:nvPr userDrawn="1"/>
        </p:nvCxnSpPr>
        <p:spPr bwMode="auto">
          <a:xfrm>
            <a:off x="841375" y="2589213"/>
            <a:ext cx="7696200" cy="0"/>
          </a:xfrm>
          <a:prstGeom prst="line">
            <a:avLst/>
          </a:prstGeom>
          <a:noFill/>
          <a:ln w="28575">
            <a:solidFill>
              <a:srgbClr val="62B03C"/>
            </a:solidFill>
            <a:prstDash val="dot"/>
            <a:round/>
            <a:headEnd/>
            <a:tailEnd/>
          </a:ln>
          <a:extLst>
            <a:ext uri="{909E8E84-426E-40dd-AFC4-6F175D3DCCD1}">
              <a14:hiddenFill xmlns:a14="http://schemas.microsoft.com/office/drawing/2010/main" xmlns="">
                <a:noFill/>
              </a14:hiddenFill>
            </a:ext>
          </a:extLst>
        </p:spPr>
      </p:cxnSp>
      <p:cxnSp>
        <p:nvCxnSpPr>
          <p:cNvPr id="7" name="Straight Connector 11"/>
          <p:cNvCxnSpPr>
            <a:cxnSpLocks noChangeShapeType="1"/>
          </p:cNvCxnSpPr>
          <p:nvPr userDrawn="1"/>
        </p:nvCxnSpPr>
        <p:spPr bwMode="auto">
          <a:xfrm>
            <a:off x="647700" y="889000"/>
            <a:ext cx="8085138" cy="0"/>
          </a:xfrm>
          <a:prstGeom prst="line">
            <a:avLst/>
          </a:prstGeom>
          <a:noFill/>
          <a:ln w="28575">
            <a:solidFill>
              <a:srgbClr val="62B03C"/>
            </a:solidFill>
            <a:prstDash val="dot"/>
            <a:round/>
            <a:headEnd/>
            <a:tailEnd/>
          </a:ln>
          <a:extLst>
            <a:ext uri="{909E8E84-426E-40dd-AFC4-6F175D3DCCD1}">
              <a14:hiddenFill xmlns:a14="http://schemas.microsoft.com/office/drawing/2010/main" xmlns="">
                <a:noFill/>
              </a14:hiddenFill>
            </a:ext>
          </a:extLst>
        </p:spPr>
      </p:cxnSp>
      <p:cxnSp>
        <p:nvCxnSpPr>
          <p:cNvPr id="8" name="Straight Connector 12"/>
          <p:cNvCxnSpPr>
            <a:cxnSpLocks noChangeShapeType="1"/>
          </p:cNvCxnSpPr>
          <p:nvPr userDrawn="1"/>
        </p:nvCxnSpPr>
        <p:spPr bwMode="auto">
          <a:xfrm>
            <a:off x="76200" y="609600"/>
            <a:ext cx="8915400" cy="0"/>
          </a:xfrm>
          <a:prstGeom prst="line">
            <a:avLst/>
          </a:prstGeom>
          <a:noFill/>
          <a:ln w="76200">
            <a:solidFill>
              <a:srgbClr val="DBE4F5"/>
            </a:solidFill>
            <a:round/>
            <a:headEnd/>
            <a:tailEnd/>
          </a:ln>
          <a:extLst>
            <a:ext uri="{909E8E84-426E-40dd-AFC4-6F175D3DCCD1}">
              <a14:hiddenFill xmlns:a14="http://schemas.microsoft.com/office/drawing/2010/main" xmlns="">
                <a:noFill/>
              </a14:hiddenFill>
            </a:ext>
          </a:extLst>
        </p:spPr>
      </p:cxnSp>
      <p:cxnSp>
        <p:nvCxnSpPr>
          <p:cNvPr id="10" name="Straight Connector 17"/>
          <p:cNvCxnSpPr>
            <a:cxnSpLocks noChangeShapeType="1"/>
          </p:cNvCxnSpPr>
          <p:nvPr userDrawn="1"/>
        </p:nvCxnSpPr>
        <p:spPr bwMode="auto">
          <a:xfrm>
            <a:off x="76200" y="2868613"/>
            <a:ext cx="8915400" cy="0"/>
          </a:xfrm>
          <a:prstGeom prst="line">
            <a:avLst/>
          </a:prstGeom>
          <a:noFill/>
          <a:ln w="76200">
            <a:solidFill>
              <a:srgbClr val="DBE4F5"/>
            </a:solidFill>
            <a:round/>
            <a:headEnd/>
            <a:tailEnd/>
          </a:ln>
          <a:extLst>
            <a:ext uri="{909E8E84-426E-40dd-AFC4-6F175D3DCCD1}">
              <a14:hiddenFill xmlns:a14="http://schemas.microsoft.com/office/drawing/2010/main" xmlns="">
                <a:noFill/>
              </a14:hiddenFill>
            </a:ext>
          </a:extLst>
        </p:spPr>
      </p:cxnSp>
      <p:sp>
        <p:nvSpPr>
          <p:cNvPr id="350217" name="Rectangle 9"/>
          <p:cNvSpPr>
            <a:spLocks noGrp="1" noChangeArrowheads="1"/>
          </p:cNvSpPr>
          <p:nvPr>
            <p:ph type="ctrTitle"/>
          </p:nvPr>
        </p:nvSpPr>
        <p:spPr>
          <a:xfrm>
            <a:off x="914400" y="1143000"/>
            <a:ext cx="7467600" cy="1143000"/>
          </a:xfrm>
        </p:spPr>
        <p:txBody>
          <a:bodyPr/>
          <a:lstStyle>
            <a:lvl1pPr algn="ctr">
              <a:defRPr>
                <a:solidFill>
                  <a:srgbClr val="005BB8"/>
                </a:solidFill>
              </a:defRPr>
            </a:lvl1pPr>
          </a:lstStyle>
          <a:p>
            <a:r>
              <a:rPr lang="en-US" dirty="0"/>
              <a:t>Click to edit Master title style</a:t>
            </a:r>
          </a:p>
        </p:txBody>
      </p:sp>
    </p:spTree>
    <p:extLst>
      <p:ext uri="{BB962C8B-B14F-4D97-AF65-F5344CB8AC3E}">
        <p14:creationId xmlns="" xmlns:p14="http://schemas.microsoft.com/office/powerpoint/2010/main" val="1402704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5"/>
          <p:cNvSpPr>
            <a:spLocks noGrp="1" noChangeArrowheads="1"/>
          </p:cNvSpPr>
          <p:nvPr>
            <p:ph type="title"/>
          </p:nvPr>
        </p:nvSpPr>
        <p:spPr bwMode="auto">
          <a:xfrm>
            <a:off x="76200" y="204788"/>
            <a:ext cx="891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195" name="Rectangle 6"/>
          <p:cNvSpPr>
            <a:spLocks noGrp="1" noChangeArrowheads="1"/>
          </p:cNvSpPr>
          <p:nvPr>
            <p:ph type="body" idx="1"/>
          </p:nvPr>
        </p:nvSpPr>
        <p:spPr bwMode="auto">
          <a:xfrm>
            <a:off x="304800" y="1143000"/>
            <a:ext cx="8458200" cy="550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196" name="Line 23"/>
          <p:cNvSpPr>
            <a:spLocks noChangeShapeType="1"/>
          </p:cNvSpPr>
          <p:nvPr userDrawn="1"/>
        </p:nvSpPr>
        <p:spPr bwMode="auto">
          <a:xfrm>
            <a:off x="0" y="6746875"/>
            <a:ext cx="9144000" cy="0"/>
          </a:xfrm>
          <a:prstGeom prst="line">
            <a:avLst/>
          </a:prstGeom>
          <a:noFill/>
          <a:ln w="38100">
            <a:solidFill>
              <a:srgbClr val="FF6600"/>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cxnSp>
        <p:nvCxnSpPr>
          <p:cNvPr id="8198" name="Straight Connector 16"/>
          <p:cNvCxnSpPr>
            <a:cxnSpLocks noChangeShapeType="1"/>
          </p:cNvCxnSpPr>
          <p:nvPr userDrawn="1"/>
        </p:nvCxnSpPr>
        <p:spPr bwMode="auto">
          <a:xfrm>
            <a:off x="68263" y="80963"/>
            <a:ext cx="6180137" cy="0"/>
          </a:xfrm>
          <a:prstGeom prst="line">
            <a:avLst/>
          </a:prstGeom>
          <a:noFill/>
          <a:ln w="38100">
            <a:solidFill>
              <a:srgbClr val="62B03C"/>
            </a:solidFill>
            <a:prstDash val="dot"/>
            <a:round/>
            <a:headEnd/>
            <a:tailEnd/>
          </a:ln>
          <a:extLst>
            <a:ext uri="{909E8E84-426E-40dd-AFC4-6F175D3DCCD1}">
              <a14:hiddenFill xmlns:a14="http://schemas.microsoft.com/office/drawing/2010/main" xmlns="">
                <a:noFill/>
              </a14:hiddenFill>
            </a:ext>
          </a:extLst>
        </p:spPr>
      </p:cxnSp>
    </p:spTree>
    <p:extLst>
      <p:ext uri="{BB962C8B-B14F-4D97-AF65-F5344CB8AC3E}">
        <p14:creationId xmlns="" xmlns:p14="http://schemas.microsoft.com/office/powerpoint/2010/main" val="371037931"/>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73" r:id="rId8"/>
  </p:sldLayoutIdLst>
  <p:txStyles>
    <p:titleStyle>
      <a:lvl1pPr algn="l" rtl="0" eaLnBrk="0" fontAlgn="base" hangingPunct="0">
        <a:spcBef>
          <a:spcPct val="0"/>
        </a:spcBef>
        <a:spcAft>
          <a:spcPct val="0"/>
        </a:spcAft>
        <a:defRPr sz="3600">
          <a:solidFill>
            <a:srgbClr val="005BB8"/>
          </a:solidFill>
          <a:latin typeface="+mj-lt"/>
          <a:ea typeface="+mj-ea"/>
          <a:cs typeface="ＭＳ Ｐゴシック" charset="0"/>
        </a:defRPr>
      </a:lvl1pPr>
      <a:lvl2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2pPr>
      <a:lvl3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3pPr>
      <a:lvl4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4pPr>
      <a:lvl5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5pPr>
      <a:lvl6pPr marL="457200" algn="l" rtl="0" fontAlgn="base">
        <a:spcBef>
          <a:spcPct val="0"/>
        </a:spcBef>
        <a:spcAft>
          <a:spcPct val="0"/>
        </a:spcAft>
        <a:defRPr sz="3600">
          <a:solidFill>
            <a:schemeClr val="tx1"/>
          </a:solidFill>
          <a:latin typeface="Arial" charset="0"/>
          <a:ea typeface="ＭＳ Ｐゴシック" pitchFamily="28" charset="-128"/>
        </a:defRPr>
      </a:lvl6pPr>
      <a:lvl7pPr marL="914400" algn="l" rtl="0" fontAlgn="base">
        <a:spcBef>
          <a:spcPct val="0"/>
        </a:spcBef>
        <a:spcAft>
          <a:spcPct val="0"/>
        </a:spcAft>
        <a:defRPr sz="3600">
          <a:solidFill>
            <a:schemeClr val="tx1"/>
          </a:solidFill>
          <a:latin typeface="Arial" charset="0"/>
          <a:ea typeface="ＭＳ Ｐゴシック" pitchFamily="28" charset="-128"/>
        </a:defRPr>
      </a:lvl7pPr>
      <a:lvl8pPr marL="1371600" algn="l" rtl="0" fontAlgn="base">
        <a:spcBef>
          <a:spcPct val="0"/>
        </a:spcBef>
        <a:spcAft>
          <a:spcPct val="0"/>
        </a:spcAft>
        <a:defRPr sz="3600">
          <a:solidFill>
            <a:schemeClr val="tx1"/>
          </a:solidFill>
          <a:latin typeface="Arial" charset="0"/>
          <a:ea typeface="ＭＳ Ｐゴシック" pitchFamily="28" charset="-128"/>
        </a:defRPr>
      </a:lvl8pPr>
      <a:lvl9pPr marL="1828800" algn="l" rtl="0" fontAlgn="base">
        <a:spcBef>
          <a:spcPct val="0"/>
        </a:spcBef>
        <a:spcAft>
          <a:spcPct val="0"/>
        </a:spcAft>
        <a:defRPr sz="3600">
          <a:solidFill>
            <a:schemeClr val="tx1"/>
          </a:solidFill>
          <a:latin typeface="Arial" charset="0"/>
          <a:ea typeface="ＭＳ Ｐゴシック" pitchFamily="28" charset="-128"/>
        </a:defRPr>
      </a:lvl9pPr>
    </p:titleStyle>
    <p:bodyStyle>
      <a:lvl1pPr marL="344488" indent="-344488" algn="l" rtl="0" eaLnBrk="0" fontAlgn="base" hangingPunct="0">
        <a:spcBef>
          <a:spcPct val="0"/>
        </a:spcBef>
        <a:spcAft>
          <a:spcPct val="0"/>
        </a:spcAft>
        <a:buFont typeface="Arial" panose="020B0604020202020204" pitchFamily="34" charset="0"/>
        <a:buChar char="•"/>
        <a:defRPr sz="3200">
          <a:solidFill>
            <a:schemeClr val="tx1"/>
          </a:solidFill>
          <a:latin typeface="+mn-lt"/>
          <a:ea typeface="+mn-ea"/>
          <a:cs typeface="ＭＳ Ｐゴシック" charset="0"/>
        </a:defRPr>
      </a:lvl1pPr>
      <a:lvl2pPr marL="801688" indent="-342900" algn="l" rtl="0" eaLnBrk="0" fontAlgn="base" hangingPunct="0">
        <a:spcBef>
          <a:spcPct val="0"/>
        </a:spcBef>
        <a:spcAft>
          <a:spcPct val="0"/>
        </a:spcAft>
        <a:buFont typeface="Arial" panose="020B0604020202020204" pitchFamily="34" charset="0"/>
        <a:buChar char="−"/>
        <a:defRPr sz="2800">
          <a:solidFill>
            <a:schemeClr val="tx1"/>
          </a:solidFill>
          <a:latin typeface="+mn-lt"/>
          <a:ea typeface="+mn-ea"/>
        </a:defRPr>
      </a:lvl2pPr>
      <a:lvl3pPr marL="1260475" indent="-344488" algn="l" rtl="0" eaLnBrk="0" fontAlgn="base" hangingPunct="0">
        <a:spcBef>
          <a:spcPct val="0"/>
        </a:spcBef>
        <a:spcAft>
          <a:spcPct val="0"/>
        </a:spcAft>
        <a:buFont typeface="Arial" panose="020B0604020202020204" pitchFamily="34" charset="0"/>
        <a:buChar char="•"/>
        <a:defRPr sz="2600">
          <a:solidFill>
            <a:schemeClr val="tx1"/>
          </a:solidFill>
          <a:latin typeface="+mn-lt"/>
          <a:ea typeface="+mn-ea"/>
        </a:defRPr>
      </a:lvl3pPr>
      <a:lvl4pPr marL="1719263" indent="-344488" algn="l" rtl="0" eaLnBrk="0" fontAlgn="base" hangingPunct="0">
        <a:spcBef>
          <a:spcPct val="0"/>
        </a:spcBef>
        <a:spcAft>
          <a:spcPct val="0"/>
        </a:spcAft>
        <a:buFont typeface="Arial" panose="020B0604020202020204" pitchFamily="34" charset="0"/>
        <a:buChar char="−"/>
        <a:defRPr sz="2600">
          <a:solidFill>
            <a:schemeClr val="tx1"/>
          </a:solidFill>
          <a:latin typeface="+mn-lt"/>
          <a:ea typeface="+mn-ea"/>
        </a:defRPr>
      </a:lvl4pPr>
      <a:lvl5pPr marL="2166938" indent="-333375" algn="l" rtl="0" eaLnBrk="0" fontAlgn="base" hangingPunct="0">
        <a:spcBef>
          <a:spcPct val="0"/>
        </a:spcBef>
        <a:spcAft>
          <a:spcPct val="0"/>
        </a:spcAft>
        <a:buFont typeface="Arial" panose="020B0604020202020204" pitchFamily="34" charset="0"/>
        <a:buChar char="•"/>
        <a:defRPr sz="2600">
          <a:solidFill>
            <a:schemeClr val="tx1"/>
          </a:solidFill>
          <a:latin typeface="+mn-lt"/>
          <a:ea typeface="+mn-ea"/>
        </a:defRPr>
      </a:lvl5pPr>
      <a:lvl6pPr marL="2624138" indent="-333375" algn="l" rtl="0" fontAlgn="base">
        <a:spcBef>
          <a:spcPct val="0"/>
        </a:spcBef>
        <a:spcAft>
          <a:spcPct val="0"/>
        </a:spcAft>
        <a:buFont typeface="Times" pitchFamily="28" charset="0"/>
        <a:buChar char="•"/>
        <a:defRPr sz="2400">
          <a:solidFill>
            <a:schemeClr val="tx1"/>
          </a:solidFill>
          <a:latin typeface="+mn-lt"/>
          <a:ea typeface="+mn-ea"/>
        </a:defRPr>
      </a:lvl6pPr>
      <a:lvl7pPr marL="3081338" indent="-333375" algn="l" rtl="0" fontAlgn="base">
        <a:spcBef>
          <a:spcPct val="0"/>
        </a:spcBef>
        <a:spcAft>
          <a:spcPct val="0"/>
        </a:spcAft>
        <a:buFont typeface="Times" pitchFamily="28" charset="0"/>
        <a:buChar char="•"/>
        <a:defRPr sz="2400">
          <a:solidFill>
            <a:schemeClr val="tx1"/>
          </a:solidFill>
          <a:latin typeface="+mn-lt"/>
          <a:ea typeface="+mn-ea"/>
        </a:defRPr>
      </a:lvl7pPr>
      <a:lvl8pPr marL="3538538" indent="-333375" algn="l" rtl="0" fontAlgn="base">
        <a:spcBef>
          <a:spcPct val="0"/>
        </a:spcBef>
        <a:spcAft>
          <a:spcPct val="0"/>
        </a:spcAft>
        <a:buFont typeface="Times" pitchFamily="28" charset="0"/>
        <a:buChar char="•"/>
        <a:defRPr sz="2400">
          <a:solidFill>
            <a:schemeClr val="tx1"/>
          </a:solidFill>
          <a:latin typeface="+mn-lt"/>
          <a:ea typeface="+mn-ea"/>
        </a:defRPr>
      </a:lvl8pPr>
      <a:lvl9pPr marL="3995738" indent="-333375" algn="l" rtl="0" fontAlgn="base">
        <a:spcBef>
          <a:spcPct val="0"/>
        </a:spcBef>
        <a:spcAft>
          <a:spcPct val="0"/>
        </a:spcAft>
        <a:buFont typeface="Times" pitchFamily="28" charset="0"/>
        <a:buChar char="•"/>
        <a:defRPr sz="2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jpe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jpe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advancell.com/"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r>
              <a:rPr lang="en-US" altLang="en-US" u="sng" dirty="0"/>
              <a:t>Chapter 3 </a:t>
            </a:r>
            <a:br>
              <a:rPr lang="en-US" altLang="en-US" u="sng" dirty="0"/>
            </a:br>
            <a:r>
              <a:rPr lang="en-US" altLang="en-US" dirty="0"/>
              <a:t>Cell Structure</a:t>
            </a:r>
            <a:endParaRPr lang="en-US" altLang="en-US"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t>How Do We See Cells?</a:t>
            </a:r>
          </a:p>
        </p:txBody>
      </p:sp>
      <p:sp>
        <p:nvSpPr>
          <p:cNvPr id="5" name="bk object 16"/>
          <p:cNvSpPr/>
          <p:nvPr/>
        </p:nvSpPr>
        <p:spPr>
          <a:xfrm>
            <a:off x="3465352" y="2965901"/>
            <a:ext cx="1374775" cy="142875"/>
          </a:xfrm>
          <a:custGeom>
            <a:avLst/>
            <a:gdLst/>
            <a:ahLst/>
            <a:cxnLst/>
            <a:rect l="l" t="t" r="r" b="b"/>
            <a:pathLst>
              <a:path w="1374775" h="142875">
                <a:moveTo>
                  <a:pt x="0" y="142798"/>
                </a:moveTo>
                <a:lnTo>
                  <a:pt x="0" y="0"/>
                </a:lnTo>
                <a:lnTo>
                  <a:pt x="1374571" y="0"/>
                </a:lnTo>
                <a:lnTo>
                  <a:pt x="1374571" y="142798"/>
                </a:lnTo>
              </a:path>
            </a:pathLst>
          </a:custGeom>
          <a:ln w="3175">
            <a:solidFill>
              <a:srgbClr val="221F1F"/>
            </a:solidFill>
          </a:ln>
        </p:spPr>
        <p:txBody>
          <a:bodyPr wrap="square" lIns="0" tIns="0" rIns="0" bIns="0" rtlCol="0"/>
          <a:lstStyle/>
          <a:p>
            <a:endParaRPr/>
          </a:p>
        </p:txBody>
      </p:sp>
      <p:sp>
        <p:nvSpPr>
          <p:cNvPr id="6" name="bk object 17"/>
          <p:cNvSpPr/>
          <p:nvPr/>
        </p:nvSpPr>
        <p:spPr>
          <a:xfrm>
            <a:off x="1247538" y="1746714"/>
            <a:ext cx="2145665" cy="80010"/>
          </a:xfrm>
          <a:custGeom>
            <a:avLst/>
            <a:gdLst/>
            <a:ahLst/>
            <a:cxnLst/>
            <a:rect l="l" t="t" r="r" b="b"/>
            <a:pathLst>
              <a:path w="2145665" h="80009">
                <a:moveTo>
                  <a:pt x="0" y="79946"/>
                </a:moveTo>
                <a:lnTo>
                  <a:pt x="0" y="0"/>
                </a:lnTo>
                <a:lnTo>
                  <a:pt x="2145461" y="0"/>
                </a:lnTo>
                <a:lnTo>
                  <a:pt x="2145461" y="79946"/>
                </a:lnTo>
              </a:path>
            </a:pathLst>
          </a:custGeom>
          <a:ln w="3175">
            <a:solidFill>
              <a:srgbClr val="221F1F"/>
            </a:solidFill>
          </a:ln>
        </p:spPr>
        <p:txBody>
          <a:bodyPr wrap="square" lIns="0" tIns="0" rIns="0" bIns="0" rtlCol="0"/>
          <a:lstStyle/>
          <a:p>
            <a:endParaRPr/>
          </a:p>
        </p:txBody>
      </p:sp>
      <p:sp>
        <p:nvSpPr>
          <p:cNvPr id="7" name="bk object 18"/>
          <p:cNvSpPr/>
          <p:nvPr/>
        </p:nvSpPr>
        <p:spPr>
          <a:xfrm>
            <a:off x="5545891" y="3028792"/>
            <a:ext cx="1485900" cy="80010"/>
          </a:xfrm>
          <a:custGeom>
            <a:avLst/>
            <a:gdLst/>
            <a:ahLst/>
            <a:cxnLst/>
            <a:rect l="l" t="t" r="r" b="b"/>
            <a:pathLst>
              <a:path w="1485900" h="80010">
                <a:moveTo>
                  <a:pt x="0" y="79908"/>
                </a:moveTo>
                <a:lnTo>
                  <a:pt x="0" y="0"/>
                </a:lnTo>
                <a:lnTo>
                  <a:pt x="1485430" y="0"/>
                </a:lnTo>
                <a:lnTo>
                  <a:pt x="1485430" y="79908"/>
                </a:lnTo>
              </a:path>
            </a:pathLst>
          </a:custGeom>
          <a:ln w="3175">
            <a:solidFill>
              <a:srgbClr val="221F1F"/>
            </a:solidFill>
          </a:ln>
        </p:spPr>
        <p:txBody>
          <a:bodyPr wrap="square" lIns="0" tIns="0" rIns="0" bIns="0" rtlCol="0"/>
          <a:lstStyle/>
          <a:p>
            <a:endParaRPr/>
          </a:p>
        </p:txBody>
      </p:sp>
      <p:sp>
        <p:nvSpPr>
          <p:cNvPr id="8" name="bk object 19"/>
          <p:cNvSpPr/>
          <p:nvPr/>
        </p:nvSpPr>
        <p:spPr>
          <a:xfrm>
            <a:off x="5397085" y="2965901"/>
            <a:ext cx="941069" cy="142875"/>
          </a:xfrm>
          <a:custGeom>
            <a:avLst/>
            <a:gdLst/>
            <a:ahLst/>
            <a:cxnLst/>
            <a:rect l="l" t="t" r="r" b="b"/>
            <a:pathLst>
              <a:path w="941070" h="142875">
                <a:moveTo>
                  <a:pt x="0" y="142798"/>
                </a:moveTo>
                <a:lnTo>
                  <a:pt x="0" y="0"/>
                </a:lnTo>
                <a:lnTo>
                  <a:pt x="940498" y="0"/>
                </a:lnTo>
                <a:lnTo>
                  <a:pt x="940498" y="142798"/>
                </a:lnTo>
              </a:path>
            </a:pathLst>
          </a:custGeom>
          <a:ln w="3175">
            <a:solidFill>
              <a:srgbClr val="221F1F"/>
            </a:solidFill>
          </a:ln>
        </p:spPr>
        <p:txBody>
          <a:bodyPr wrap="square" lIns="0" tIns="0" rIns="0" bIns="0" rtlCol="0"/>
          <a:lstStyle/>
          <a:p>
            <a:endParaRPr/>
          </a:p>
        </p:txBody>
      </p:sp>
      <p:sp>
        <p:nvSpPr>
          <p:cNvPr id="9" name="bk object 20"/>
          <p:cNvSpPr/>
          <p:nvPr/>
        </p:nvSpPr>
        <p:spPr>
          <a:xfrm>
            <a:off x="2925246" y="3029096"/>
            <a:ext cx="1966595" cy="80010"/>
          </a:xfrm>
          <a:custGeom>
            <a:avLst/>
            <a:gdLst/>
            <a:ahLst/>
            <a:cxnLst/>
            <a:rect l="l" t="t" r="r" b="b"/>
            <a:pathLst>
              <a:path w="1966595" h="80010">
                <a:moveTo>
                  <a:pt x="0" y="79603"/>
                </a:moveTo>
                <a:lnTo>
                  <a:pt x="0" y="0"/>
                </a:lnTo>
                <a:lnTo>
                  <a:pt x="1966125" y="0"/>
                </a:lnTo>
                <a:lnTo>
                  <a:pt x="1966125" y="79603"/>
                </a:lnTo>
              </a:path>
            </a:pathLst>
          </a:custGeom>
          <a:ln w="3175">
            <a:solidFill>
              <a:srgbClr val="221F1F"/>
            </a:solidFill>
          </a:ln>
        </p:spPr>
        <p:txBody>
          <a:bodyPr wrap="square" lIns="0" tIns="0" rIns="0" bIns="0" rtlCol="0"/>
          <a:lstStyle/>
          <a:p>
            <a:endParaRPr/>
          </a:p>
        </p:txBody>
      </p:sp>
      <p:sp>
        <p:nvSpPr>
          <p:cNvPr id="10" name="bk object 21"/>
          <p:cNvSpPr/>
          <p:nvPr/>
        </p:nvSpPr>
        <p:spPr>
          <a:xfrm>
            <a:off x="7094935" y="3028792"/>
            <a:ext cx="1938655" cy="80010"/>
          </a:xfrm>
          <a:custGeom>
            <a:avLst/>
            <a:gdLst/>
            <a:ahLst/>
            <a:cxnLst/>
            <a:rect l="l" t="t" r="r" b="b"/>
            <a:pathLst>
              <a:path w="1938654" h="80010">
                <a:moveTo>
                  <a:pt x="0" y="79908"/>
                </a:moveTo>
                <a:lnTo>
                  <a:pt x="0" y="0"/>
                </a:lnTo>
                <a:lnTo>
                  <a:pt x="1938489" y="0"/>
                </a:lnTo>
              </a:path>
            </a:pathLst>
          </a:custGeom>
          <a:ln w="3175">
            <a:solidFill>
              <a:srgbClr val="221F1F"/>
            </a:solidFill>
          </a:ln>
        </p:spPr>
        <p:txBody>
          <a:bodyPr wrap="square" lIns="0" tIns="0" rIns="0" bIns="0" rtlCol="0"/>
          <a:lstStyle/>
          <a:p>
            <a:endParaRPr/>
          </a:p>
        </p:txBody>
      </p:sp>
      <p:sp>
        <p:nvSpPr>
          <p:cNvPr id="11" name="bk object 22"/>
          <p:cNvSpPr/>
          <p:nvPr/>
        </p:nvSpPr>
        <p:spPr>
          <a:xfrm>
            <a:off x="2320269" y="1677171"/>
            <a:ext cx="0" cy="69850"/>
          </a:xfrm>
          <a:custGeom>
            <a:avLst/>
            <a:gdLst/>
            <a:ahLst/>
            <a:cxnLst/>
            <a:rect l="l" t="t" r="r" b="b"/>
            <a:pathLst>
              <a:path h="69850">
                <a:moveTo>
                  <a:pt x="0" y="0"/>
                </a:moveTo>
                <a:lnTo>
                  <a:pt x="0" y="69557"/>
                </a:lnTo>
              </a:path>
            </a:pathLst>
          </a:custGeom>
          <a:ln w="3175">
            <a:solidFill>
              <a:srgbClr val="221F1F"/>
            </a:solidFill>
          </a:ln>
        </p:spPr>
        <p:txBody>
          <a:bodyPr wrap="square" lIns="0" tIns="0" rIns="0" bIns="0" rtlCol="0"/>
          <a:lstStyle/>
          <a:p>
            <a:endParaRPr/>
          </a:p>
        </p:txBody>
      </p:sp>
      <p:sp>
        <p:nvSpPr>
          <p:cNvPr id="12" name="bk object 23"/>
          <p:cNvSpPr/>
          <p:nvPr/>
        </p:nvSpPr>
        <p:spPr>
          <a:xfrm>
            <a:off x="5549739" y="2828468"/>
            <a:ext cx="0" cy="137160"/>
          </a:xfrm>
          <a:custGeom>
            <a:avLst/>
            <a:gdLst/>
            <a:ahLst/>
            <a:cxnLst/>
            <a:rect l="l" t="t" r="r" b="b"/>
            <a:pathLst>
              <a:path h="137160">
                <a:moveTo>
                  <a:pt x="0" y="0"/>
                </a:moveTo>
                <a:lnTo>
                  <a:pt x="0" y="137109"/>
                </a:lnTo>
              </a:path>
            </a:pathLst>
          </a:custGeom>
          <a:ln w="3175">
            <a:solidFill>
              <a:srgbClr val="221F1F"/>
            </a:solidFill>
          </a:ln>
        </p:spPr>
        <p:txBody>
          <a:bodyPr wrap="square" lIns="0" tIns="0" rIns="0" bIns="0" rtlCol="0"/>
          <a:lstStyle/>
          <a:p>
            <a:endParaRPr/>
          </a:p>
        </p:txBody>
      </p:sp>
      <p:sp>
        <p:nvSpPr>
          <p:cNvPr id="13" name="bk object 24"/>
          <p:cNvSpPr/>
          <p:nvPr/>
        </p:nvSpPr>
        <p:spPr>
          <a:xfrm>
            <a:off x="5553029" y="1821612"/>
            <a:ext cx="0" cy="374650"/>
          </a:xfrm>
          <a:custGeom>
            <a:avLst/>
            <a:gdLst/>
            <a:ahLst/>
            <a:cxnLst/>
            <a:rect l="l" t="t" r="r" b="b"/>
            <a:pathLst>
              <a:path h="374650">
                <a:moveTo>
                  <a:pt x="0" y="0"/>
                </a:moveTo>
                <a:lnTo>
                  <a:pt x="0" y="374230"/>
                </a:lnTo>
              </a:path>
            </a:pathLst>
          </a:custGeom>
          <a:ln w="3175">
            <a:solidFill>
              <a:srgbClr val="221F1F"/>
            </a:solidFill>
          </a:ln>
        </p:spPr>
        <p:txBody>
          <a:bodyPr wrap="square" lIns="0" tIns="0" rIns="0" bIns="0" rtlCol="0"/>
          <a:lstStyle/>
          <a:p>
            <a:endParaRPr/>
          </a:p>
        </p:txBody>
      </p:sp>
      <p:sp>
        <p:nvSpPr>
          <p:cNvPr id="14" name="bk object 25"/>
          <p:cNvSpPr/>
          <p:nvPr/>
        </p:nvSpPr>
        <p:spPr>
          <a:xfrm>
            <a:off x="7494998" y="1928787"/>
            <a:ext cx="0" cy="156210"/>
          </a:xfrm>
          <a:custGeom>
            <a:avLst/>
            <a:gdLst/>
            <a:ahLst/>
            <a:cxnLst/>
            <a:rect l="l" t="t" r="r" b="b"/>
            <a:pathLst>
              <a:path h="156209">
                <a:moveTo>
                  <a:pt x="0" y="0"/>
                </a:moveTo>
                <a:lnTo>
                  <a:pt x="0" y="156032"/>
                </a:lnTo>
              </a:path>
            </a:pathLst>
          </a:custGeom>
          <a:ln w="3175">
            <a:solidFill>
              <a:srgbClr val="221F1F"/>
            </a:solidFill>
          </a:ln>
        </p:spPr>
        <p:txBody>
          <a:bodyPr wrap="square" lIns="0" tIns="0" rIns="0" bIns="0" rtlCol="0"/>
          <a:lstStyle/>
          <a:p>
            <a:endParaRPr/>
          </a:p>
        </p:txBody>
      </p:sp>
      <p:sp>
        <p:nvSpPr>
          <p:cNvPr id="15" name="bk object 26"/>
          <p:cNvSpPr/>
          <p:nvPr/>
        </p:nvSpPr>
        <p:spPr>
          <a:xfrm>
            <a:off x="4254263" y="1676908"/>
            <a:ext cx="0" cy="425450"/>
          </a:xfrm>
          <a:custGeom>
            <a:avLst/>
            <a:gdLst/>
            <a:ahLst/>
            <a:cxnLst/>
            <a:rect l="l" t="t" r="r" b="b"/>
            <a:pathLst>
              <a:path h="425450">
                <a:moveTo>
                  <a:pt x="0" y="0"/>
                </a:moveTo>
                <a:lnTo>
                  <a:pt x="0" y="425157"/>
                </a:lnTo>
              </a:path>
            </a:pathLst>
          </a:custGeom>
          <a:ln w="3175">
            <a:solidFill>
              <a:srgbClr val="221F1F"/>
            </a:solidFill>
          </a:ln>
        </p:spPr>
        <p:txBody>
          <a:bodyPr wrap="square" lIns="0" tIns="0" rIns="0" bIns="0" rtlCol="0"/>
          <a:lstStyle/>
          <a:p>
            <a:endParaRPr/>
          </a:p>
        </p:txBody>
      </p:sp>
      <p:sp>
        <p:nvSpPr>
          <p:cNvPr id="16" name="bk object 27"/>
          <p:cNvSpPr/>
          <p:nvPr/>
        </p:nvSpPr>
        <p:spPr>
          <a:xfrm>
            <a:off x="4254259" y="2374512"/>
            <a:ext cx="0" cy="591185"/>
          </a:xfrm>
          <a:custGeom>
            <a:avLst/>
            <a:gdLst/>
            <a:ahLst/>
            <a:cxnLst/>
            <a:rect l="l" t="t" r="r" b="b"/>
            <a:pathLst>
              <a:path h="591185">
                <a:moveTo>
                  <a:pt x="0" y="591070"/>
                </a:moveTo>
                <a:lnTo>
                  <a:pt x="0" y="0"/>
                </a:lnTo>
              </a:path>
            </a:pathLst>
          </a:custGeom>
          <a:ln w="3175">
            <a:solidFill>
              <a:srgbClr val="221F1F"/>
            </a:solidFill>
          </a:ln>
        </p:spPr>
        <p:txBody>
          <a:bodyPr wrap="square" lIns="0" tIns="0" rIns="0" bIns="0" rtlCol="0"/>
          <a:lstStyle/>
          <a:p>
            <a:endParaRPr/>
          </a:p>
        </p:txBody>
      </p:sp>
      <p:sp>
        <p:nvSpPr>
          <p:cNvPr id="17" name="bk object 28"/>
          <p:cNvSpPr/>
          <p:nvPr/>
        </p:nvSpPr>
        <p:spPr>
          <a:xfrm>
            <a:off x="6518746" y="1803088"/>
            <a:ext cx="0" cy="1226185"/>
          </a:xfrm>
          <a:custGeom>
            <a:avLst/>
            <a:gdLst/>
            <a:ahLst/>
            <a:cxnLst/>
            <a:rect l="l" t="t" r="r" b="b"/>
            <a:pathLst>
              <a:path h="1226185">
                <a:moveTo>
                  <a:pt x="0" y="0"/>
                </a:moveTo>
                <a:lnTo>
                  <a:pt x="0" y="1225905"/>
                </a:lnTo>
              </a:path>
            </a:pathLst>
          </a:custGeom>
          <a:ln w="3175">
            <a:solidFill>
              <a:srgbClr val="221F1F"/>
            </a:solidFill>
          </a:ln>
        </p:spPr>
        <p:txBody>
          <a:bodyPr wrap="square" lIns="0" tIns="0" rIns="0" bIns="0" rtlCol="0"/>
          <a:lstStyle/>
          <a:p>
            <a:endParaRPr/>
          </a:p>
        </p:txBody>
      </p:sp>
      <p:sp>
        <p:nvSpPr>
          <p:cNvPr id="18" name="bk object 29"/>
          <p:cNvSpPr/>
          <p:nvPr/>
        </p:nvSpPr>
        <p:spPr>
          <a:xfrm>
            <a:off x="7494994" y="2853416"/>
            <a:ext cx="0" cy="175895"/>
          </a:xfrm>
          <a:custGeom>
            <a:avLst/>
            <a:gdLst/>
            <a:ahLst/>
            <a:cxnLst/>
            <a:rect l="l" t="t" r="r" b="b"/>
            <a:pathLst>
              <a:path h="175894">
                <a:moveTo>
                  <a:pt x="0" y="0"/>
                </a:moveTo>
                <a:lnTo>
                  <a:pt x="0" y="175577"/>
                </a:lnTo>
              </a:path>
            </a:pathLst>
          </a:custGeom>
          <a:ln w="3175">
            <a:solidFill>
              <a:srgbClr val="221F1F"/>
            </a:solidFill>
          </a:ln>
        </p:spPr>
        <p:txBody>
          <a:bodyPr wrap="square" lIns="0" tIns="0" rIns="0" bIns="0" rtlCol="0"/>
          <a:lstStyle/>
          <a:p>
            <a:endParaRPr/>
          </a:p>
        </p:txBody>
      </p:sp>
      <p:sp>
        <p:nvSpPr>
          <p:cNvPr id="19" name="bk object 30"/>
          <p:cNvSpPr/>
          <p:nvPr/>
        </p:nvSpPr>
        <p:spPr>
          <a:xfrm>
            <a:off x="465299" y="5574068"/>
            <a:ext cx="775335" cy="80010"/>
          </a:xfrm>
          <a:custGeom>
            <a:avLst/>
            <a:gdLst/>
            <a:ahLst/>
            <a:cxnLst/>
            <a:rect l="l" t="t" r="r" b="b"/>
            <a:pathLst>
              <a:path w="775335" h="80010">
                <a:moveTo>
                  <a:pt x="0" y="0"/>
                </a:moveTo>
                <a:lnTo>
                  <a:pt x="774801" y="0"/>
                </a:lnTo>
                <a:lnTo>
                  <a:pt x="774801" y="79908"/>
                </a:lnTo>
              </a:path>
            </a:pathLst>
          </a:custGeom>
          <a:ln w="3175">
            <a:solidFill>
              <a:srgbClr val="221F1F"/>
            </a:solidFill>
          </a:ln>
        </p:spPr>
        <p:txBody>
          <a:bodyPr wrap="square" lIns="0" tIns="0" rIns="0" bIns="0" rtlCol="0"/>
          <a:lstStyle/>
          <a:p>
            <a:endParaRPr/>
          </a:p>
        </p:txBody>
      </p:sp>
      <p:sp>
        <p:nvSpPr>
          <p:cNvPr id="20" name="bk object 31"/>
          <p:cNvSpPr/>
          <p:nvPr/>
        </p:nvSpPr>
        <p:spPr>
          <a:xfrm>
            <a:off x="2169760" y="4469800"/>
            <a:ext cx="0" cy="1210310"/>
          </a:xfrm>
          <a:custGeom>
            <a:avLst/>
            <a:gdLst/>
            <a:ahLst/>
            <a:cxnLst/>
            <a:rect l="l" t="t" r="r" b="b"/>
            <a:pathLst>
              <a:path h="1210310">
                <a:moveTo>
                  <a:pt x="0" y="1209751"/>
                </a:moveTo>
                <a:lnTo>
                  <a:pt x="0" y="0"/>
                </a:lnTo>
              </a:path>
            </a:pathLst>
          </a:custGeom>
          <a:ln w="3175">
            <a:solidFill>
              <a:srgbClr val="221F1F"/>
            </a:solidFill>
          </a:ln>
        </p:spPr>
        <p:txBody>
          <a:bodyPr wrap="square" lIns="0" tIns="0" rIns="0" bIns="0" rtlCol="0"/>
          <a:lstStyle/>
          <a:p>
            <a:endParaRPr/>
          </a:p>
        </p:txBody>
      </p:sp>
      <p:sp>
        <p:nvSpPr>
          <p:cNvPr id="21" name="bk object 32"/>
          <p:cNvSpPr/>
          <p:nvPr/>
        </p:nvSpPr>
        <p:spPr>
          <a:xfrm>
            <a:off x="2896705" y="2090502"/>
            <a:ext cx="614921" cy="530517"/>
          </a:xfrm>
          <a:prstGeom prst="rect">
            <a:avLst/>
          </a:prstGeom>
          <a:blipFill>
            <a:blip r:embed="rId3" cstate="print"/>
            <a:stretch>
              <a:fillRect/>
            </a:stretch>
          </a:blipFill>
        </p:spPr>
        <p:txBody>
          <a:bodyPr wrap="square" lIns="0" tIns="0" rIns="0" bIns="0" rtlCol="0"/>
          <a:lstStyle/>
          <a:p>
            <a:endParaRPr/>
          </a:p>
        </p:txBody>
      </p:sp>
      <p:sp>
        <p:nvSpPr>
          <p:cNvPr id="22" name="bk object 33"/>
          <p:cNvSpPr/>
          <p:nvPr/>
        </p:nvSpPr>
        <p:spPr>
          <a:xfrm>
            <a:off x="1039343" y="2032602"/>
            <a:ext cx="851814" cy="926388"/>
          </a:xfrm>
          <a:prstGeom prst="rect">
            <a:avLst/>
          </a:prstGeom>
          <a:blipFill>
            <a:blip r:embed="rId4" cstate="print"/>
            <a:stretch>
              <a:fillRect/>
            </a:stretch>
          </a:blipFill>
        </p:spPr>
        <p:txBody>
          <a:bodyPr wrap="square" lIns="0" tIns="0" rIns="0" bIns="0" rtlCol="0"/>
          <a:lstStyle/>
          <a:p>
            <a:endParaRPr/>
          </a:p>
        </p:txBody>
      </p:sp>
      <p:sp>
        <p:nvSpPr>
          <p:cNvPr id="23" name="bk object 34"/>
          <p:cNvSpPr/>
          <p:nvPr/>
        </p:nvSpPr>
        <p:spPr>
          <a:xfrm>
            <a:off x="6967538" y="1916245"/>
            <a:ext cx="1115136" cy="1115072"/>
          </a:xfrm>
          <a:prstGeom prst="rect">
            <a:avLst/>
          </a:prstGeom>
          <a:blipFill>
            <a:blip r:embed="rId5" cstate="print"/>
            <a:stretch>
              <a:fillRect/>
            </a:stretch>
          </a:blipFill>
        </p:spPr>
        <p:txBody>
          <a:bodyPr wrap="square" lIns="0" tIns="0" rIns="0" bIns="0" rtlCol="0"/>
          <a:lstStyle/>
          <a:p>
            <a:endParaRPr/>
          </a:p>
        </p:txBody>
      </p:sp>
      <p:sp>
        <p:nvSpPr>
          <p:cNvPr id="24" name="bk object 35"/>
          <p:cNvSpPr/>
          <p:nvPr/>
        </p:nvSpPr>
        <p:spPr>
          <a:xfrm>
            <a:off x="2941905" y="2024779"/>
            <a:ext cx="419125" cy="1004315"/>
          </a:xfrm>
          <a:prstGeom prst="rect">
            <a:avLst/>
          </a:prstGeom>
          <a:blipFill>
            <a:blip r:embed="rId6" cstate="print"/>
            <a:stretch>
              <a:fillRect/>
            </a:stretch>
          </a:blipFill>
        </p:spPr>
        <p:txBody>
          <a:bodyPr wrap="square" lIns="0" tIns="0" rIns="0" bIns="0" rtlCol="0"/>
          <a:lstStyle/>
          <a:p>
            <a:endParaRPr/>
          </a:p>
        </p:txBody>
      </p:sp>
      <p:sp>
        <p:nvSpPr>
          <p:cNvPr id="25" name="bk object 36"/>
          <p:cNvSpPr/>
          <p:nvPr/>
        </p:nvSpPr>
        <p:spPr>
          <a:xfrm>
            <a:off x="1295400" y="1222063"/>
            <a:ext cx="5462905" cy="142240"/>
          </a:xfrm>
          <a:custGeom>
            <a:avLst/>
            <a:gdLst/>
            <a:ahLst/>
            <a:cxnLst/>
            <a:rect l="l" t="t" r="r" b="b"/>
            <a:pathLst>
              <a:path w="5462905" h="142240">
                <a:moveTo>
                  <a:pt x="0" y="141833"/>
                </a:moveTo>
                <a:lnTo>
                  <a:pt x="5462727" y="141833"/>
                </a:lnTo>
                <a:lnTo>
                  <a:pt x="5462727" y="0"/>
                </a:lnTo>
                <a:lnTo>
                  <a:pt x="0" y="0"/>
                </a:lnTo>
                <a:lnTo>
                  <a:pt x="0" y="141833"/>
                </a:lnTo>
                <a:close/>
              </a:path>
            </a:pathLst>
          </a:custGeom>
          <a:solidFill>
            <a:srgbClr val="84806D"/>
          </a:solidFill>
        </p:spPr>
        <p:txBody>
          <a:bodyPr wrap="square" lIns="0" tIns="0" rIns="0" bIns="0" rtlCol="0"/>
          <a:lstStyle/>
          <a:p>
            <a:endParaRPr/>
          </a:p>
        </p:txBody>
      </p:sp>
      <p:sp>
        <p:nvSpPr>
          <p:cNvPr id="26" name="bk object 37"/>
          <p:cNvSpPr/>
          <p:nvPr/>
        </p:nvSpPr>
        <p:spPr>
          <a:xfrm>
            <a:off x="4886465" y="1292980"/>
            <a:ext cx="4058285" cy="142240"/>
          </a:xfrm>
          <a:custGeom>
            <a:avLst/>
            <a:gdLst/>
            <a:ahLst/>
            <a:cxnLst/>
            <a:rect l="l" t="t" r="r" b="b"/>
            <a:pathLst>
              <a:path w="4058284" h="142240">
                <a:moveTo>
                  <a:pt x="0" y="141846"/>
                </a:moveTo>
                <a:lnTo>
                  <a:pt x="4058119" y="141846"/>
                </a:lnTo>
                <a:lnTo>
                  <a:pt x="4058119" y="0"/>
                </a:lnTo>
                <a:lnTo>
                  <a:pt x="0" y="0"/>
                </a:lnTo>
                <a:lnTo>
                  <a:pt x="0" y="141846"/>
                </a:lnTo>
                <a:close/>
              </a:path>
            </a:pathLst>
          </a:custGeom>
          <a:solidFill>
            <a:srgbClr val="BBB8AC"/>
          </a:solidFill>
        </p:spPr>
        <p:txBody>
          <a:bodyPr wrap="square" lIns="0" tIns="0" rIns="0" bIns="0" rtlCol="0"/>
          <a:lstStyle/>
          <a:p>
            <a:endParaRPr/>
          </a:p>
        </p:txBody>
      </p:sp>
      <p:sp>
        <p:nvSpPr>
          <p:cNvPr id="27" name="bk object 38"/>
          <p:cNvSpPr/>
          <p:nvPr/>
        </p:nvSpPr>
        <p:spPr>
          <a:xfrm>
            <a:off x="462827" y="1997207"/>
            <a:ext cx="650887" cy="1071549"/>
          </a:xfrm>
          <a:prstGeom prst="rect">
            <a:avLst/>
          </a:prstGeom>
          <a:blipFill>
            <a:blip r:embed="rId7" cstate="print"/>
            <a:stretch>
              <a:fillRect/>
            </a:stretch>
          </a:blipFill>
        </p:spPr>
        <p:txBody>
          <a:bodyPr wrap="square" lIns="0" tIns="0" rIns="0" bIns="0" rtlCol="0"/>
          <a:lstStyle/>
          <a:p>
            <a:endParaRPr/>
          </a:p>
        </p:txBody>
      </p:sp>
      <p:sp>
        <p:nvSpPr>
          <p:cNvPr id="28" name="bk object 39"/>
          <p:cNvSpPr/>
          <p:nvPr/>
        </p:nvSpPr>
        <p:spPr>
          <a:xfrm>
            <a:off x="159779" y="3107810"/>
            <a:ext cx="8784805" cy="141859"/>
          </a:xfrm>
          <a:prstGeom prst="rect">
            <a:avLst/>
          </a:prstGeom>
          <a:blipFill>
            <a:blip r:embed="rId8" cstate="print"/>
            <a:stretch>
              <a:fillRect/>
            </a:stretch>
          </a:blipFill>
        </p:spPr>
        <p:txBody>
          <a:bodyPr wrap="square" lIns="0" tIns="0" rIns="0" bIns="0" rtlCol="0"/>
          <a:lstStyle/>
          <a:p>
            <a:endParaRPr/>
          </a:p>
        </p:txBody>
      </p:sp>
      <p:sp>
        <p:nvSpPr>
          <p:cNvPr id="29" name="bk object 40"/>
          <p:cNvSpPr/>
          <p:nvPr/>
        </p:nvSpPr>
        <p:spPr>
          <a:xfrm>
            <a:off x="6348972" y="2009425"/>
            <a:ext cx="333616" cy="889177"/>
          </a:xfrm>
          <a:prstGeom prst="rect">
            <a:avLst/>
          </a:prstGeom>
          <a:blipFill>
            <a:blip r:embed="rId9" cstate="print"/>
            <a:stretch>
              <a:fillRect/>
            </a:stretch>
          </a:blipFill>
        </p:spPr>
        <p:txBody>
          <a:bodyPr wrap="square" lIns="0" tIns="0" rIns="0" bIns="0" rtlCol="0"/>
          <a:lstStyle/>
          <a:p>
            <a:endParaRPr/>
          </a:p>
        </p:txBody>
      </p:sp>
      <p:sp>
        <p:nvSpPr>
          <p:cNvPr id="30" name="bk object 41"/>
          <p:cNvSpPr/>
          <p:nvPr/>
        </p:nvSpPr>
        <p:spPr>
          <a:xfrm>
            <a:off x="5306822" y="2013476"/>
            <a:ext cx="543822" cy="876867"/>
          </a:xfrm>
          <a:prstGeom prst="rect">
            <a:avLst/>
          </a:prstGeom>
          <a:blipFill>
            <a:blip r:embed="rId10" cstate="print"/>
            <a:stretch>
              <a:fillRect/>
            </a:stretch>
          </a:blipFill>
        </p:spPr>
        <p:txBody>
          <a:bodyPr wrap="square" lIns="0" tIns="0" rIns="0" bIns="0" rtlCol="0"/>
          <a:lstStyle/>
          <a:p>
            <a:endParaRPr/>
          </a:p>
        </p:txBody>
      </p:sp>
      <p:sp>
        <p:nvSpPr>
          <p:cNvPr id="31" name="bk object 42"/>
          <p:cNvSpPr/>
          <p:nvPr/>
        </p:nvSpPr>
        <p:spPr>
          <a:xfrm>
            <a:off x="3798151" y="2010365"/>
            <a:ext cx="888923" cy="877570"/>
          </a:xfrm>
          <a:prstGeom prst="rect">
            <a:avLst/>
          </a:prstGeom>
          <a:blipFill>
            <a:blip r:embed="rId11" cstate="print"/>
            <a:stretch>
              <a:fillRect/>
            </a:stretch>
          </a:blipFill>
        </p:spPr>
        <p:txBody>
          <a:bodyPr wrap="square" lIns="0" tIns="0" rIns="0" bIns="0" rtlCol="0"/>
          <a:lstStyle/>
          <a:p>
            <a:endParaRPr/>
          </a:p>
        </p:txBody>
      </p:sp>
      <p:sp>
        <p:nvSpPr>
          <p:cNvPr id="32" name="bk object 43"/>
          <p:cNvSpPr/>
          <p:nvPr/>
        </p:nvSpPr>
        <p:spPr>
          <a:xfrm>
            <a:off x="2311070" y="2090502"/>
            <a:ext cx="614908" cy="530517"/>
          </a:xfrm>
          <a:prstGeom prst="rect">
            <a:avLst/>
          </a:prstGeom>
          <a:blipFill>
            <a:blip r:embed="rId3" cstate="print"/>
            <a:stretch>
              <a:fillRect/>
            </a:stretch>
          </a:blipFill>
        </p:spPr>
        <p:txBody>
          <a:bodyPr wrap="square" lIns="0" tIns="0" rIns="0" bIns="0" rtlCol="0"/>
          <a:lstStyle/>
          <a:p>
            <a:endParaRPr/>
          </a:p>
        </p:txBody>
      </p:sp>
      <p:sp>
        <p:nvSpPr>
          <p:cNvPr id="33" name="bk object 44"/>
          <p:cNvSpPr/>
          <p:nvPr/>
        </p:nvSpPr>
        <p:spPr>
          <a:xfrm>
            <a:off x="1715221" y="3023950"/>
            <a:ext cx="58419" cy="50800"/>
          </a:xfrm>
          <a:custGeom>
            <a:avLst/>
            <a:gdLst/>
            <a:ahLst/>
            <a:cxnLst/>
            <a:rect l="l" t="t" r="r" b="b"/>
            <a:pathLst>
              <a:path w="58419" h="50800">
                <a:moveTo>
                  <a:pt x="43649" y="0"/>
                </a:moveTo>
                <a:lnTo>
                  <a:pt x="14554" y="0"/>
                </a:lnTo>
                <a:lnTo>
                  <a:pt x="0" y="25222"/>
                </a:lnTo>
                <a:lnTo>
                  <a:pt x="14554" y="50419"/>
                </a:lnTo>
                <a:lnTo>
                  <a:pt x="43649" y="50419"/>
                </a:lnTo>
                <a:lnTo>
                  <a:pt x="58216" y="25222"/>
                </a:lnTo>
                <a:lnTo>
                  <a:pt x="43649" y="0"/>
                </a:lnTo>
                <a:close/>
              </a:path>
            </a:pathLst>
          </a:custGeom>
          <a:solidFill>
            <a:srgbClr val="EF5A28"/>
          </a:solidFill>
        </p:spPr>
        <p:txBody>
          <a:bodyPr wrap="square" lIns="0" tIns="0" rIns="0" bIns="0" rtlCol="0"/>
          <a:lstStyle/>
          <a:p>
            <a:endParaRPr/>
          </a:p>
        </p:txBody>
      </p:sp>
      <p:sp>
        <p:nvSpPr>
          <p:cNvPr id="34" name="bk object 45"/>
          <p:cNvSpPr/>
          <p:nvPr/>
        </p:nvSpPr>
        <p:spPr>
          <a:xfrm>
            <a:off x="1715221" y="3023950"/>
            <a:ext cx="58419" cy="50800"/>
          </a:xfrm>
          <a:custGeom>
            <a:avLst/>
            <a:gdLst/>
            <a:ahLst/>
            <a:cxnLst/>
            <a:rect l="l" t="t" r="r" b="b"/>
            <a:pathLst>
              <a:path w="58419" h="50800">
                <a:moveTo>
                  <a:pt x="14554" y="50419"/>
                </a:moveTo>
                <a:lnTo>
                  <a:pt x="0" y="25222"/>
                </a:lnTo>
                <a:lnTo>
                  <a:pt x="14554" y="0"/>
                </a:lnTo>
                <a:lnTo>
                  <a:pt x="43649" y="0"/>
                </a:lnTo>
                <a:lnTo>
                  <a:pt x="58216" y="25222"/>
                </a:lnTo>
                <a:lnTo>
                  <a:pt x="43649" y="50419"/>
                </a:lnTo>
                <a:lnTo>
                  <a:pt x="14554" y="50419"/>
                </a:lnTo>
                <a:close/>
              </a:path>
            </a:pathLst>
          </a:custGeom>
          <a:ln w="3175">
            <a:solidFill>
              <a:srgbClr val="221F1F"/>
            </a:solidFill>
          </a:ln>
        </p:spPr>
        <p:txBody>
          <a:bodyPr wrap="square" lIns="0" tIns="0" rIns="0" bIns="0" rtlCol="0"/>
          <a:lstStyle/>
          <a:p>
            <a:endParaRPr/>
          </a:p>
        </p:txBody>
      </p:sp>
      <p:sp>
        <p:nvSpPr>
          <p:cNvPr id="35" name="bk object 46"/>
          <p:cNvSpPr/>
          <p:nvPr/>
        </p:nvSpPr>
        <p:spPr>
          <a:xfrm>
            <a:off x="1758299" y="3012381"/>
            <a:ext cx="26670" cy="12065"/>
          </a:xfrm>
          <a:custGeom>
            <a:avLst/>
            <a:gdLst/>
            <a:ahLst/>
            <a:cxnLst/>
            <a:rect l="l" t="t" r="r" b="b"/>
            <a:pathLst>
              <a:path w="26669" h="12064">
                <a:moveTo>
                  <a:pt x="26365" y="0"/>
                </a:moveTo>
                <a:lnTo>
                  <a:pt x="0" y="12014"/>
                </a:lnTo>
              </a:path>
            </a:pathLst>
          </a:custGeom>
          <a:ln w="3175">
            <a:solidFill>
              <a:srgbClr val="221F1F"/>
            </a:solidFill>
          </a:ln>
        </p:spPr>
        <p:txBody>
          <a:bodyPr wrap="square" lIns="0" tIns="0" rIns="0" bIns="0" rtlCol="0"/>
          <a:lstStyle/>
          <a:p>
            <a:endParaRPr/>
          </a:p>
        </p:txBody>
      </p:sp>
      <p:sp>
        <p:nvSpPr>
          <p:cNvPr id="36" name="bk object 47"/>
          <p:cNvSpPr/>
          <p:nvPr/>
        </p:nvSpPr>
        <p:spPr>
          <a:xfrm>
            <a:off x="1703244" y="3074064"/>
            <a:ext cx="26670" cy="12065"/>
          </a:xfrm>
          <a:custGeom>
            <a:avLst/>
            <a:gdLst/>
            <a:ahLst/>
            <a:cxnLst/>
            <a:rect l="l" t="t" r="r" b="b"/>
            <a:pathLst>
              <a:path w="26669" h="12064">
                <a:moveTo>
                  <a:pt x="26377" y="0"/>
                </a:moveTo>
                <a:lnTo>
                  <a:pt x="0" y="12001"/>
                </a:lnTo>
              </a:path>
            </a:pathLst>
          </a:custGeom>
          <a:ln w="3175">
            <a:solidFill>
              <a:srgbClr val="221F1F"/>
            </a:solidFill>
          </a:ln>
        </p:spPr>
        <p:txBody>
          <a:bodyPr wrap="square" lIns="0" tIns="0" rIns="0" bIns="0" rtlCol="0"/>
          <a:lstStyle/>
          <a:p>
            <a:endParaRPr/>
          </a:p>
        </p:txBody>
      </p:sp>
      <p:sp>
        <p:nvSpPr>
          <p:cNvPr id="37" name="bk object 48"/>
          <p:cNvSpPr/>
          <p:nvPr/>
        </p:nvSpPr>
        <p:spPr>
          <a:xfrm>
            <a:off x="1740027" y="2933294"/>
            <a:ext cx="58419" cy="51435"/>
          </a:xfrm>
          <a:custGeom>
            <a:avLst/>
            <a:gdLst/>
            <a:ahLst/>
            <a:cxnLst/>
            <a:rect l="l" t="t" r="r" b="b"/>
            <a:pathLst>
              <a:path w="58419" h="51435">
                <a:moveTo>
                  <a:pt x="42760" y="0"/>
                </a:moveTo>
                <a:lnTo>
                  <a:pt x="13665" y="1003"/>
                </a:lnTo>
                <a:lnTo>
                  <a:pt x="0" y="26708"/>
                </a:lnTo>
                <a:lnTo>
                  <a:pt x="15430" y="51384"/>
                </a:lnTo>
                <a:lnTo>
                  <a:pt x="44513" y="50393"/>
                </a:lnTo>
                <a:lnTo>
                  <a:pt x="58178" y="24650"/>
                </a:lnTo>
                <a:lnTo>
                  <a:pt x="42760" y="0"/>
                </a:lnTo>
                <a:close/>
              </a:path>
            </a:pathLst>
          </a:custGeom>
          <a:solidFill>
            <a:srgbClr val="EF5A28"/>
          </a:solidFill>
        </p:spPr>
        <p:txBody>
          <a:bodyPr wrap="square" lIns="0" tIns="0" rIns="0" bIns="0" rtlCol="0"/>
          <a:lstStyle/>
          <a:p>
            <a:endParaRPr/>
          </a:p>
        </p:txBody>
      </p:sp>
      <p:sp>
        <p:nvSpPr>
          <p:cNvPr id="38" name="bk object 49"/>
          <p:cNvSpPr/>
          <p:nvPr/>
        </p:nvSpPr>
        <p:spPr>
          <a:xfrm>
            <a:off x="1740027" y="2933294"/>
            <a:ext cx="58419" cy="51435"/>
          </a:xfrm>
          <a:custGeom>
            <a:avLst/>
            <a:gdLst/>
            <a:ahLst/>
            <a:cxnLst/>
            <a:rect l="l" t="t" r="r" b="b"/>
            <a:pathLst>
              <a:path w="58419" h="51435">
                <a:moveTo>
                  <a:pt x="13665" y="1003"/>
                </a:moveTo>
                <a:lnTo>
                  <a:pt x="42760" y="0"/>
                </a:lnTo>
                <a:lnTo>
                  <a:pt x="58178" y="24650"/>
                </a:lnTo>
                <a:lnTo>
                  <a:pt x="44513" y="50393"/>
                </a:lnTo>
                <a:lnTo>
                  <a:pt x="15430" y="51384"/>
                </a:lnTo>
                <a:lnTo>
                  <a:pt x="0" y="26708"/>
                </a:lnTo>
                <a:lnTo>
                  <a:pt x="13665" y="1003"/>
                </a:lnTo>
                <a:close/>
              </a:path>
            </a:pathLst>
          </a:custGeom>
          <a:ln w="3175">
            <a:solidFill>
              <a:srgbClr val="221F1F"/>
            </a:solidFill>
          </a:ln>
        </p:spPr>
        <p:txBody>
          <a:bodyPr wrap="square" lIns="0" tIns="0" rIns="0" bIns="0" rtlCol="0"/>
          <a:lstStyle/>
          <a:p>
            <a:endParaRPr/>
          </a:p>
        </p:txBody>
      </p:sp>
      <p:sp>
        <p:nvSpPr>
          <p:cNvPr id="39" name="bk object 50"/>
          <p:cNvSpPr/>
          <p:nvPr/>
        </p:nvSpPr>
        <p:spPr>
          <a:xfrm>
            <a:off x="1784020" y="2983688"/>
            <a:ext cx="635" cy="29845"/>
          </a:xfrm>
          <a:custGeom>
            <a:avLst/>
            <a:gdLst/>
            <a:ahLst/>
            <a:cxnLst/>
            <a:rect l="l" t="t" r="r" b="b"/>
            <a:pathLst>
              <a:path w="635" h="29844">
                <a:moveTo>
                  <a:pt x="0" y="29540"/>
                </a:moveTo>
                <a:lnTo>
                  <a:pt x="507" y="0"/>
                </a:lnTo>
              </a:path>
            </a:pathLst>
          </a:custGeom>
          <a:ln w="3175">
            <a:solidFill>
              <a:srgbClr val="221F1F"/>
            </a:solidFill>
          </a:ln>
        </p:spPr>
        <p:txBody>
          <a:bodyPr wrap="square" lIns="0" tIns="0" rIns="0" bIns="0" rtlCol="0"/>
          <a:lstStyle/>
          <a:p>
            <a:endParaRPr/>
          </a:p>
        </p:txBody>
      </p:sp>
      <p:sp>
        <p:nvSpPr>
          <p:cNvPr id="40" name="bk object 51"/>
          <p:cNvSpPr/>
          <p:nvPr/>
        </p:nvSpPr>
        <p:spPr>
          <a:xfrm>
            <a:off x="1753782" y="2904922"/>
            <a:ext cx="635" cy="29845"/>
          </a:xfrm>
          <a:custGeom>
            <a:avLst/>
            <a:gdLst/>
            <a:ahLst/>
            <a:cxnLst/>
            <a:rect l="l" t="t" r="r" b="b"/>
            <a:pathLst>
              <a:path w="635" h="29844">
                <a:moveTo>
                  <a:pt x="0" y="29578"/>
                </a:moveTo>
                <a:lnTo>
                  <a:pt x="507" y="0"/>
                </a:lnTo>
              </a:path>
            </a:pathLst>
          </a:custGeom>
          <a:ln w="3175">
            <a:solidFill>
              <a:srgbClr val="221F1F"/>
            </a:solidFill>
          </a:ln>
        </p:spPr>
        <p:txBody>
          <a:bodyPr wrap="square" lIns="0" tIns="0" rIns="0" bIns="0" rtlCol="0"/>
          <a:lstStyle/>
          <a:p>
            <a:endParaRPr/>
          </a:p>
        </p:txBody>
      </p:sp>
      <p:sp>
        <p:nvSpPr>
          <p:cNvPr id="41" name="bk object 52"/>
          <p:cNvSpPr/>
          <p:nvPr/>
        </p:nvSpPr>
        <p:spPr>
          <a:xfrm>
            <a:off x="1760755" y="2836051"/>
            <a:ext cx="57785" cy="53975"/>
          </a:xfrm>
          <a:custGeom>
            <a:avLst/>
            <a:gdLst/>
            <a:ahLst/>
            <a:cxnLst/>
            <a:rect l="l" t="t" r="r" b="b"/>
            <a:pathLst>
              <a:path w="57785" h="53975">
                <a:moveTo>
                  <a:pt x="39992" y="0"/>
                </a:moveTo>
                <a:lnTo>
                  <a:pt x="11137" y="3771"/>
                </a:lnTo>
                <a:lnTo>
                  <a:pt x="0" y="30670"/>
                </a:lnTo>
                <a:lnTo>
                  <a:pt x="17716" y="53771"/>
                </a:lnTo>
                <a:lnTo>
                  <a:pt x="46558" y="49974"/>
                </a:lnTo>
                <a:lnTo>
                  <a:pt x="57708" y="23088"/>
                </a:lnTo>
                <a:lnTo>
                  <a:pt x="39992" y="0"/>
                </a:lnTo>
                <a:close/>
              </a:path>
            </a:pathLst>
          </a:custGeom>
          <a:solidFill>
            <a:srgbClr val="EF5A28"/>
          </a:solidFill>
        </p:spPr>
        <p:txBody>
          <a:bodyPr wrap="square" lIns="0" tIns="0" rIns="0" bIns="0" rtlCol="0"/>
          <a:lstStyle/>
          <a:p>
            <a:endParaRPr/>
          </a:p>
        </p:txBody>
      </p:sp>
      <p:sp>
        <p:nvSpPr>
          <p:cNvPr id="42" name="bk object 53"/>
          <p:cNvSpPr/>
          <p:nvPr/>
        </p:nvSpPr>
        <p:spPr>
          <a:xfrm>
            <a:off x="1760755" y="2836051"/>
            <a:ext cx="57785" cy="53975"/>
          </a:xfrm>
          <a:custGeom>
            <a:avLst/>
            <a:gdLst/>
            <a:ahLst/>
            <a:cxnLst/>
            <a:rect l="l" t="t" r="r" b="b"/>
            <a:pathLst>
              <a:path w="57785" h="53975">
                <a:moveTo>
                  <a:pt x="17716" y="53771"/>
                </a:moveTo>
                <a:lnTo>
                  <a:pt x="0" y="30670"/>
                </a:lnTo>
                <a:lnTo>
                  <a:pt x="11137" y="3771"/>
                </a:lnTo>
                <a:lnTo>
                  <a:pt x="39992" y="0"/>
                </a:lnTo>
                <a:lnTo>
                  <a:pt x="57708" y="23088"/>
                </a:lnTo>
                <a:lnTo>
                  <a:pt x="46558" y="49974"/>
                </a:lnTo>
                <a:lnTo>
                  <a:pt x="17716" y="53771"/>
                </a:lnTo>
                <a:close/>
              </a:path>
            </a:pathLst>
          </a:custGeom>
          <a:ln w="3175">
            <a:solidFill>
              <a:srgbClr val="221F1F"/>
            </a:solidFill>
          </a:ln>
        </p:spPr>
        <p:txBody>
          <a:bodyPr wrap="square" lIns="0" tIns="0" rIns="0" bIns="0" rtlCol="0"/>
          <a:lstStyle/>
          <a:p>
            <a:endParaRPr/>
          </a:p>
        </p:txBody>
      </p:sp>
      <p:sp>
        <p:nvSpPr>
          <p:cNvPr id="43" name="bk object 54"/>
          <p:cNvSpPr/>
          <p:nvPr/>
        </p:nvSpPr>
        <p:spPr>
          <a:xfrm>
            <a:off x="1800239" y="2821192"/>
            <a:ext cx="24765" cy="15875"/>
          </a:xfrm>
          <a:custGeom>
            <a:avLst/>
            <a:gdLst/>
            <a:ahLst/>
            <a:cxnLst/>
            <a:rect l="l" t="t" r="r" b="b"/>
            <a:pathLst>
              <a:path w="24764" h="15875">
                <a:moveTo>
                  <a:pt x="24574" y="0"/>
                </a:moveTo>
                <a:lnTo>
                  <a:pt x="0" y="15354"/>
                </a:lnTo>
              </a:path>
            </a:pathLst>
          </a:custGeom>
          <a:ln w="3175">
            <a:solidFill>
              <a:srgbClr val="221F1F"/>
            </a:solidFill>
          </a:ln>
        </p:spPr>
        <p:txBody>
          <a:bodyPr wrap="square" lIns="0" tIns="0" rIns="0" bIns="0" rtlCol="0"/>
          <a:lstStyle/>
          <a:p>
            <a:endParaRPr/>
          </a:p>
        </p:txBody>
      </p:sp>
      <p:sp>
        <p:nvSpPr>
          <p:cNvPr id="44" name="bk object 55"/>
          <p:cNvSpPr/>
          <p:nvPr/>
        </p:nvSpPr>
        <p:spPr>
          <a:xfrm>
            <a:off x="1753694" y="2889544"/>
            <a:ext cx="24765" cy="15875"/>
          </a:xfrm>
          <a:custGeom>
            <a:avLst/>
            <a:gdLst/>
            <a:ahLst/>
            <a:cxnLst/>
            <a:rect l="l" t="t" r="r" b="b"/>
            <a:pathLst>
              <a:path w="24764" h="15875">
                <a:moveTo>
                  <a:pt x="24587" y="0"/>
                </a:moveTo>
                <a:lnTo>
                  <a:pt x="0" y="15328"/>
                </a:lnTo>
              </a:path>
            </a:pathLst>
          </a:custGeom>
          <a:ln w="3175">
            <a:solidFill>
              <a:srgbClr val="221F1F"/>
            </a:solidFill>
          </a:ln>
        </p:spPr>
        <p:txBody>
          <a:bodyPr wrap="square" lIns="0" tIns="0" rIns="0" bIns="0" rtlCol="0"/>
          <a:lstStyle/>
          <a:p>
            <a:endParaRPr/>
          </a:p>
        </p:txBody>
      </p:sp>
      <p:sp>
        <p:nvSpPr>
          <p:cNvPr id="45" name="bk object 56"/>
          <p:cNvSpPr/>
          <p:nvPr/>
        </p:nvSpPr>
        <p:spPr>
          <a:xfrm>
            <a:off x="1773737" y="2743034"/>
            <a:ext cx="57785" cy="54610"/>
          </a:xfrm>
          <a:custGeom>
            <a:avLst/>
            <a:gdLst/>
            <a:ahLst/>
            <a:cxnLst/>
            <a:rect l="l" t="t" r="r" b="b"/>
            <a:pathLst>
              <a:path w="57785" h="54610">
                <a:moveTo>
                  <a:pt x="38912" y="0"/>
                </a:moveTo>
                <a:lnTo>
                  <a:pt x="10185" y="4800"/>
                </a:lnTo>
                <a:lnTo>
                  <a:pt x="0" y="32054"/>
                </a:lnTo>
                <a:lnTo>
                  <a:pt x="18516" y="54533"/>
                </a:lnTo>
                <a:lnTo>
                  <a:pt x="47231" y="49720"/>
                </a:lnTo>
                <a:lnTo>
                  <a:pt x="57416" y="22478"/>
                </a:lnTo>
                <a:lnTo>
                  <a:pt x="38912" y="0"/>
                </a:lnTo>
                <a:close/>
              </a:path>
            </a:pathLst>
          </a:custGeom>
          <a:solidFill>
            <a:srgbClr val="EF5A28"/>
          </a:solidFill>
        </p:spPr>
        <p:txBody>
          <a:bodyPr wrap="square" lIns="0" tIns="0" rIns="0" bIns="0" rtlCol="0"/>
          <a:lstStyle/>
          <a:p>
            <a:endParaRPr/>
          </a:p>
        </p:txBody>
      </p:sp>
      <p:sp>
        <p:nvSpPr>
          <p:cNvPr id="46" name="bk object 57"/>
          <p:cNvSpPr/>
          <p:nvPr/>
        </p:nvSpPr>
        <p:spPr>
          <a:xfrm>
            <a:off x="1773737" y="2743034"/>
            <a:ext cx="57785" cy="54610"/>
          </a:xfrm>
          <a:custGeom>
            <a:avLst/>
            <a:gdLst/>
            <a:ahLst/>
            <a:cxnLst/>
            <a:rect l="l" t="t" r="r" b="b"/>
            <a:pathLst>
              <a:path w="57785" h="54610">
                <a:moveTo>
                  <a:pt x="10185" y="4800"/>
                </a:moveTo>
                <a:lnTo>
                  <a:pt x="38912" y="0"/>
                </a:lnTo>
                <a:lnTo>
                  <a:pt x="57416" y="22478"/>
                </a:lnTo>
                <a:lnTo>
                  <a:pt x="47231" y="49720"/>
                </a:lnTo>
                <a:lnTo>
                  <a:pt x="18516" y="54533"/>
                </a:lnTo>
                <a:lnTo>
                  <a:pt x="0" y="32054"/>
                </a:lnTo>
                <a:lnTo>
                  <a:pt x="10185" y="4800"/>
                </a:lnTo>
                <a:close/>
              </a:path>
            </a:pathLst>
          </a:custGeom>
          <a:ln w="3175">
            <a:solidFill>
              <a:srgbClr val="221F1F"/>
            </a:solidFill>
          </a:ln>
        </p:spPr>
        <p:txBody>
          <a:bodyPr wrap="square" lIns="0" tIns="0" rIns="0" bIns="0" rtlCol="0"/>
          <a:lstStyle/>
          <a:p>
            <a:endParaRPr/>
          </a:p>
        </p:txBody>
      </p:sp>
      <p:sp>
        <p:nvSpPr>
          <p:cNvPr id="47" name="bk object 58"/>
          <p:cNvSpPr/>
          <p:nvPr/>
        </p:nvSpPr>
        <p:spPr>
          <a:xfrm>
            <a:off x="1820956" y="2792754"/>
            <a:ext cx="3810" cy="29845"/>
          </a:xfrm>
          <a:custGeom>
            <a:avLst/>
            <a:gdLst/>
            <a:ahLst/>
            <a:cxnLst/>
            <a:rect l="l" t="t" r="r" b="b"/>
            <a:pathLst>
              <a:path w="3810" h="29844">
                <a:moveTo>
                  <a:pt x="3340" y="29387"/>
                </a:moveTo>
                <a:lnTo>
                  <a:pt x="0" y="0"/>
                </a:lnTo>
              </a:path>
            </a:pathLst>
          </a:custGeom>
          <a:ln w="3175">
            <a:solidFill>
              <a:srgbClr val="221F1F"/>
            </a:solidFill>
          </a:ln>
        </p:spPr>
        <p:txBody>
          <a:bodyPr wrap="square" lIns="0" tIns="0" rIns="0" bIns="0" rtlCol="0"/>
          <a:lstStyle/>
          <a:p>
            <a:endParaRPr/>
          </a:p>
        </p:txBody>
      </p:sp>
      <p:sp>
        <p:nvSpPr>
          <p:cNvPr id="48" name="bk object 59"/>
          <p:cNvSpPr/>
          <p:nvPr/>
        </p:nvSpPr>
        <p:spPr>
          <a:xfrm>
            <a:off x="1780709" y="2718637"/>
            <a:ext cx="3810" cy="29845"/>
          </a:xfrm>
          <a:custGeom>
            <a:avLst/>
            <a:gdLst/>
            <a:ahLst/>
            <a:cxnLst/>
            <a:rect l="l" t="t" r="r" b="b"/>
            <a:pathLst>
              <a:path w="3810" h="29844">
                <a:moveTo>
                  <a:pt x="3352" y="29375"/>
                </a:moveTo>
                <a:lnTo>
                  <a:pt x="0" y="0"/>
                </a:lnTo>
              </a:path>
            </a:pathLst>
          </a:custGeom>
          <a:ln w="3175">
            <a:solidFill>
              <a:srgbClr val="221F1F"/>
            </a:solidFill>
          </a:ln>
        </p:spPr>
        <p:txBody>
          <a:bodyPr wrap="square" lIns="0" tIns="0" rIns="0" bIns="0" rtlCol="0"/>
          <a:lstStyle/>
          <a:p>
            <a:endParaRPr/>
          </a:p>
        </p:txBody>
      </p:sp>
      <p:sp>
        <p:nvSpPr>
          <p:cNvPr id="49" name="bk object 60"/>
          <p:cNvSpPr/>
          <p:nvPr/>
        </p:nvSpPr>
        <p:spPr>
          <a:xfrm>
            <a:off x="1787731" y="2651076"/>
            <a:ext cx="57785" cy="53975"/>
          </a:xfrm>
          <a:custGeom>
            <a:avLst/>
            <a:gdLst/>
            <a:ahLst/>
            <a:cxnLst/>
            <a:rect l="l" t="t" r="r" b="b"/>
            <a:pathLst>
              <a:path w="57785" h="53975">
                <a:moveTo>
                  <a:pt x="39992" y="0"/>
                </a:moveTo>
                <a:lnTo>
                  <a:pt x="11150" y="3784"/>
                </a:lnTo>
                <a:lnTo>
                  <a:pt x="0" y="30683"/>
                </a:lnTo>
                <a:lnTo>
                  <a:pt x="17716" y="53771"/>
                </a:lnTo>
                <a:lnTo>
                  <a:pt x="46570" y="49987"/>
                </a:lnTo>
                <a:lnTo>
                  <a:pt x="57721" y="23101"/>
                </a:lnTo>
                <a:lnTo>
                  <a:pt x="39992" y="0"/>
                </a:lnTo>
                <a:close/>
              </a:path>
            </a:pathLst>
          </a:custGeom>
          <a:solidFill>
            <a:srgbClr val="EF5A28"/>
          </a:solidFill>
        </p:spPr>
        <p:txBody>
          <a:bodyPr wrap="square" lIns="0" tIns="0" rIns="0" bIns="0" rtlCol="0"/>
          <a:lstStyle/>
          <a:p>
            <a:endParaRPr/>
          </a:p>
        </p:txBody>
      </p:sp>
      <p:sp>
        <p:nvSpPr>
          <p:cNvPr id="50" name="bk object 61"/>
          <p:cNvSpPr/>
          <p:nvPr/>
        </p:nvSpPr>
        <p:spPr>
          <a:xfrm>
            <a:off x="1787731" y="2651076"/>
            <a:ext cx="57785" cy="53975"/>
          </a:xfrm>
          <a:custGeom>
            <a:avLst/>
            <a:gdLst/>
            <a:ahLst/>
            <a:cxnLst/>
            <a:rect l="l" t="t" r="r" b="b"/>
            <a:pathLst>
              <a:path w="57785" h="53975">
                <a:moveTo>
                  <a:pt x="17716" y="53771"/>
                </a:moveTo>
                <a:lnTo>
                  <a:pt x="0" y="30683"/>
                </a:lnTo>
                <a:lnTo>
                  <a:pt x="11150" y="3784"/>
                </a:lnTo>
                <a:lnTo>
                  <a:pt x="39992" y="0"/>
                </a:lnTo>
                <a:lnTo>
                  <a:pt x="57721" y="23101"/>
                </a:lnTo>
                <a:lnTo>
                  <a:pt x="46570" y="49987"/>
                </a:lnTo>
                <a:lnTo>
                  <a:pt x="17716" y="53771"/>
                </a:lnTo>
                <a:close/>
              </a:path>
            </a:pathLst>
          </a:custGeom>
          <a:ln w="3175">
            <a:solidFill>
              <a:srgbClr val="221F1F"/>
            </a:solidFill>
          </a:ln>
        </p:spPr>
        <p:txBody>
          <a:bodyPr wrap="square" lIns="0" tIns="0" rIns="0" bIns="0" rtlCol="0"/>
          <a:lstStyle/>
          <a:p>
            <a:endParaRPr/>
          </a:p>
        </p:txBody>
      </p:sp>
      <p:sp>
        <p:nvSpPr>
          <p:cNvPr id="51" name="bk object 62"/>
          <p:cNvSpPr/>
          <p:nvPr/>
        </p:nvSpPr>
        <p:spPr>
          <a:xfrm>
            <a:off x="1827215" y="2636242"/>
            <a:ext cx="24765" cy="15875"/>
          </a:xfrm>
          <a:custGeom>
            <a:avLst/>
            <a:gdLst/>
            <a:ahLst/>
            <a:cxnLst/>
            <a:rect l="l" t="t" r="r" b="b"/>
            <a:pathLst>
              <a:path w="24764" h="15875">
                <a:moveTo>
                  <a:pt x="24574" y="0"/>
                </a:moveTo>
                <a:lnTo>
                  <a:pt x="0" y="15328"/>
                </a:lnTo>
              </a:path>
            </a:pathLst>
          </a:custGeom>
          <a:ln w="3175">
            <a:solidFill>
              <a:srgbClr val="221F1F"/>
            </a:solidFill>
          </a:ln>
        </p:spPr>
        <p:txBody>
          <a:bodyPr wrap="square" lIns="0" tIns="0" rIns="0" bIns="0" rtlCol="0"/>
          <a:lstStyle/>
          <a:p>
            <a:endParaRPr/>
          </a:p>
        </p:txBody>
      </p:sp>
      <p:sp>
        <p:nvSpPr>
          <p:cNvPr id="52" name="bk object 63"/>
          <p:cNvSpPr/>
          <p:nvPr/>
        </p:nvSpPr>
        <p:spPr>
          <a:xfrm>
            <a:off x="1780670" y="2704568"/>
            <a:ext cx="24765" cy="15875"/>
          </a:xfrm>
          <a:custGeom>
            <a:avLst/>
            <a:gdLst/>
            <a:ahLst/>
            <a:cxnLst/>
            <a:rect l="l" t="t" r="r" b="b"/>
            <a:pathLst>
              <a:path w="24764" h="15875">
                <a:moveTo>
                  <a:pt x="24612" y="0"/>
                </a:moveTo>
                <a:lnTo>
                  <a:pt x="0" y="15354"/>
                </a:lnTo>
              </a:path>
            </a:pathLst>
          </a:custGeom>
          <a:ln w="3175">
            <a:solidFill>
              <a:srgbClr val="221F1F"/>
            </a:solidFill>
          </a:ln>
        </p:spPr>
        <p:txBody>
          <a:bodyPr wrap="square" lIns="0" tIns="0" rIns="0" bIns="0" rtlCol="0"/>
          <a:lstStyle/>
          <a:p>
            <a:endParaRPr/>
          </a:p>
        </p:txBody>
      </p:sp>
      <p:sp>
        <p:nvSpPr>
          <p:cNvPr id="53" name="bk object 64"/>
          <p:cNvSpPr/>
          <p:nvPr/>
        </p:nvSpPr>
        <p:spPr>
          <a:xfrm>
            <a:off x="1800712" y="2558060"/>
            <a:ext cx="57785" cy="54610"/>
          </a:xfrm>
          <a:custGeom>
            <a:avLst/>
            <a:gdLst/>
            <a:ahLst/>
            <a:cxnLst/>
            <a:rect l="l" t="t" r="r" b="b"/>
            <a:pathLst>
              <a:path w="57785" h="54610">
                <a:moveTo>
                  <a:pt x="38912" y="0"/>
                </a:moveTo>
                <a:lnTo>
                  <a:pt x="10223" y="4800"/>
                </a:lnTo>
                <a:lnTo>
                  <a:pt x="0" y="32067"/>
                </a:lnTo>
                <a:lnTo>
                  <a:pt x="18529" y="54533"/>
                </a:lnTo>
                <a:lnTo>
                  <a:pt x="47231" y="49720"/>
                </a:lnTo>
                <a:lnTo>
                  <a:pt x="57416" y="22453"/>
                </a:lnTo>
                <a:lnTo>
                  <a:pt x="38912" y="0"/>
                </a:lnTo>
                <a:close/>
              </a:path>
            </a:pathLst>
          </a:custGeom>
          <a:solidFill>
            <a:srgbClr val="EF5A28"/>
          </a:solidFill>
        </p:spPr>
        <p:txBody>
          <a:bodyPr wrap="square" lIns="0" tIns="0" rIns="0" bIns="0" rtlCol="0"/>
          <a:lstStyle/>
          <a:p>
            <a:endParaRPr/>
          </a:p>
        </p:txBody>
      </p:sp>
      <p:sp>
        <p:nvSpPr>
          <p:cNvPr id="54" name="bk object 65"/>
          <p:cNvSpPr/>
          <p:nvPr/>
        </p:nvSpPr>
        <p:spPr>
          <a:xfrm>
            <a:off x="1800712" y="2558060"/>
            <a:ext cx="57785" cy="54610"/>
          </a:xfrm>
          <a:custGeom>
            <a:avLst/>
            <a:gdLst/>
            <a:ahLst/>
            <a:cxnLst/>
            <a:rect l="l" t="t" r="r" b="b"/>
            <a:pathLst>
              <a:path w="57785" h="54610">
                <a:moveTo>
                  <a:pt x="10223" y="4800"/>
                </a:moveTo>
                <a:lnTo>
                  <a:pt x="38912" y="0"/>
                </a:lnTo>
                <a:lnTo>
                  <a:pt x="57416" y="22453"/>
                </a:lnTo>
                <a:lnTo>
                  <a:pt x="47231" y="49720"/>
                </a:lnTo>
                <a:lnTo>
                  <a:pt x="18529" y="54533"/>
                </a:lnTo>
                <a:lnTo>
                  <a:pt x="0" y="32067"/>
                </a:lnTo>
                <a:lnTo>
                  <a:pt x="10223" y="4800"/>
                </a:lnTo>
                <a:close/>
              </a:path>
            </a:pathLst>
          </a:custGeom>
          <a:ln w="3175">
            <a:solidFill>
              <a:srgbClr val="221F1F"/>
            </a:solidFill>
          </a:ln>
        </p:spPr>
        <p:txBody>
          <a:bodyPr wrap="square" lIns="0" tIns="0" rIns="0" bIns="0" rtlCol="0"/>
          <a:lstStyle/>
          <a:p>
            <a:endParaRPr/>
          </a:p>
        </p:txBody>
      </p:sp>
      <p:sp>
        <p:nvSpPr>
          <p:cNvPr id="55" name="bk object 66"/>
          <p:cNvSpPr/>
          <p:nvPr/>
        </p:nvSpPr>
        <p:spPr>
          <a:xfrm>
            <a:off x="1847930" y="2607806"/>
            <a:ext cx="3810" cy="29845"/>
          </a:xfrm>
          <a:custGeom>
            <a:avLst/>
            <a:gdLst/>
            <a:ahLst/>
            <a:cxnLst/>
            <a:rect l="l" t="t" r="r" b="b"/>
            <a:pathLst>
              <a:path w="3810" h="29844">
                <a:moveTo>
                  <a:pt x="3340" y="29362"/>
                </a:moveTo>
                <a:lnTo>
                  <a:pt x="0" y="0"/>
                </a:lnTo>
              </a:path>
            </a:pathLst>
          </a:custGeom>
          <a:ln w="3175">
            <a:solidFill>
              <a:srgbClr val="221F1F"/>
            </a:solidFill>
          </a:ln>
        </p:spPr>
        <p:txBody>
          <a:bodyPr wrap="square" lIns="0" tIns="0" rIns="0" bIns="0" rtlCol="0"/>
          <a:lstStyle/>
          <a:p>
            <a:endParaRPr/>
          </a:p>
        </p:txBody>
      </p:sp>
      <p:sp>
        <p:nvSpPr>
          <p:cNvPr id="56" name="bk object 67"/>
          <p:cNvSpPr/>
          <p:nvPr/>
        </p:nvSpPr>
        <p:spPr>
          <a:xfrm>
            <a:off x="1807684" y="2533663"/>
            <a:ext cx="3810" cy="29845"/>
          </a:xfrm>
          <a:custGeom>
            <a:avLst/>
            <a:gdLst/>
            <a:ahLst/>
            <a:cxnLst/>
            <a:rect l="l" t="t" r="r" b="b"/>
            <a:pathLst>
              <a:path w="3810" h="29844">
                <a:moveTo>
                  <a:pt x="3352" y="29362"/>
                </a:moveTo>
                <a:lnTo>
                  <a:pt x="0" y="0"/>
                </a:lnTo>
              </a:path>
            </a:pathLst>
          </a:custGeom>
          <a:ln w="3175">
            <a:solidFill>
              <a:srgbClr val="221F1F"/>
            </a:solidFill>
          </a:ln>
        </p:spPr>
        <p:txBody>
          <a:bodyPr wrap="square" lIns="0" tIns="0" rIns="0" bIns="0" rtlCol="0"/>
          <a:lstStyle/>
          <a:p>
            <a:endParaRPr/>
          </a:p>
        </p:txBody>
      </p:sp>
      <p:sp>
        <p:nvSpPr>
          <p:cNvPr id="57" name="bk object 68"/>
          <p:cNvSpPr/>
          <p:nvPr/>
        </p:nvSpPr>
        <p:spPr>
          <a:xfrm>
            <a:off x="1814639" y="2466208"/>
            <a:ext cx="57785" cy="53975"/>
          </a:xfrm>
          <a:custGeom>
            <a:avLst/>
            <a:gdLst/>
            <a:ahLst/>
            <a:cxnLst/>
            <a:rect l="l" t="t" r="r" b="b"/>
            <a:pathLst>
              <a:path w="57785" h="53975">
                <a:moveTo>
                  <a:pt x="40055" y="0"/>
                </a:moveTo>
                <a:lnTo>
                  <a:pt x="11201" y="3721"/>
                </a:lnTo>
                <a:lnTo>
                  <a:pt x="0" y="30581"/>
                </a:lnTo>
                <a:lnTo>
                  <a:pt x="17665" y="53721"/>
                </a:lnTo>
                <a:lnTo>
                  <a:pt x="46520" y="49987"/>
                </a:lnTo>
                <a:lnTo>
                  <a:pt x="57708" y="23114"/>
                </a:lnTo>
                <a:lnTo>
                  <a:pt x="40055" y="0"/>
                </a:lnTo>
                <a:close/>
              </a:path>
            </a:pathLst>
          </a:custGeom>
          <a:solidFill>
            <a:srgbClr val="EF5A28"/>
          </a:solidFill>
        </p:spPr>
        <p:txBody>
          <a:bodyPr wrap="square" lIns="0" tIns="0" rIns="0" bIns="0" rtlCol="0"/>
          <a:lstStyle/>
          <a:p>
            <a:endParaRPr/>
          </a:p>
        </p:txBody>
      </p:sp>
      <p:sp>
        <p:nvSpPr>
          <p:cNvPr id="58" name="bk object 69"/>
          <p:cNvSpPr/>
          <p:nvPr/>
        </p:nvSpPr>
        <p:spPr>
          <a:xfrm>
            <a:off x="1814639" y="2466208"/>
            <a:ext cx="57785" cy="53975"/>
          </a:xfrm>
          <a:custGeom>
            <a:avLst/>
            <a:gdLst/>
            <a:ahLst/>
            <a:cxnLst/>
            <a:rect l="l" t="t" r="r" b="b"/>
            <a:pathLst>
              <a:path w="57785" h="53975">
                <a:moveTo>
                  <a:pt x="17665" y="53721"/>
                </a:moveTo>
                <a:lnTo>
                  <a:pt x="0" y="30581"/>
                </a:lnTo>
                <a:lnTo>
                  <a:pt x="11201" y="3721"/>
                </a:lnTo>
                <a:lnTo>
                  <a:pt x="40055" y="0"/>
                </a:lnTo>
                <a:lnTo>
                  <a:pt x="57708" y="23114"/>
                </a:lnTo>
                <a:lnTo>
                  <a:pt x="46520" y="49987"/>
                </a:lnTo>
                <a:lnTo>
                  <a:pt x="17665" y="53721"/>
                </a:lnTo>
                <a:close/>
              </a:path>
            </a:pathLst>
          </a:custGeom>
          <a:ln w="3175">
            <a:solidFill>
              <a:srgbClr val="221F1F"/>
            </a:solidFill>
          </a:ln>
        </p:spPr>
        <p:txBody>
          <a:bodyPr wrap="square" lIns="0" tIns="0" rIns="0" bIns="0" rtlCol="0"/>
          <a:lstStyle/>
          <a:p>
            <a:endParaRPr/>
          </a:p>
        </p:txBody>
      </p:sp>
      <p:sp>
        <p:nvSpPr>
          <p:cNvPr id="59" name="bk object 70"/>
          <p:cNvSpPr/>
          <p:nvPr/>
        </p:nvSpPr>
        <p:spPr>
          <a:xfrm>
            <a:off x="1854174" y="2451425"/>
            <a:ext cx="24765" cy="15875"/>
          </a:xfrm>
          <a:custGeom>
            <a:avLst/>
            <a:gdLst/>
            <a:ahLst/>
            <a:cxnLst/>
            <a:rect l="l" t="t" r="r" b="b"/>
            <a:pathLst>
              <a:path w="24764" h="15875">
                <a:moveTo>
                  <a:pt x="24637" y="0"/>
                </a:moveTo>
                <a:lnTo>
                  <a:pt x="0" y="15278"/>
                </a:lnTo>
              </a:path>
            </a:pathLst>
          </a:custGeom>
          <a:ln w="3175">
            <a:solidFill>
              <a:srgbClr val="221F1F"/>
            </a:solidFill>
          </a:ln>
        </p:spPr>
        <p:txBody>
          <a:bodyPr wrap="square" lIns="0" tIns="0" rIns="0" bIns="0" rtlCol="0"/>
          <a:lstStyle/>
          <a:p>
            <a:endParaRPr/>
          </a:p>
        </p:txBody>
      </p:sp>
      <p:sp>
        <p:nvSpPr>
          <p:cNvPr id="60" name="bk object 71"/>
          <p:cNvSpPr/>
          <p:nvPr/>
        </p:nvSpPr>
        <p:spPr>
          <a:xfrm>
            <a:off x="1807501" y="2519637"/>
            <a:ext cx="24765" cy="15875"/>
          </a:xfrm>
          <a:custGeom>
            <a:avLst/>
            <a:gdLst/>
            <a:ahLst/>
            <a:cxnLst/>
            <a:rect l="l" t="t" r="r" b="b"/>
            <a:pathLst>
              <a:path w="24764" h="15875">
                <a:moveTo>
                  <a:pt x="24625" y="0"/>
                </a:moveTo>
                <a:lnTo>
                  <a:pt x="0" y="15290"/>
                </a:lnTo>
              </a:path>
            </a:pathLst>
          </a:custGeom>
          <a:ln w="3175">
            <a:solidFill>
              <a:srgbClr val="221F1F"/>
            </a:solidFill>
          </a:ln>
        </p:spPr>
        <p:txBody>
          <a:bodyPr wrap="square" lIns="0" tIns="0" rIns="0" bIns="0" rtlCol="0"/>
          <a:lstStyle/>
          <a:p>
            <a:endParaRPr/>
          </a:p>
        </p:txBody>
      </p:sp>
      <p:sp>
        <p:nvSpPr>
          <p:cNvPr id="61" name="bk object 72"/>
          <p:cNvSpPr/>
          <p:nvPr/>
        </p:nvSpPr>
        <p:spPr>
          <a:xfrm>
            <a:off x="1827810" y="2373211"/>
            <a:ext cx="57785" cy="54610"/>
          </a:xfrm>
          <a:custGeom>
            <a:avLst/>
            <a:gdLst/>
            <a:ahLst/>
            <a:cxnLst/>
            <a:rect l="l" t="t" r="r" b="b"/>
            <a:pathLst>
              <a:path w="57785" h="54610">
                <a:moveTo>
                  <a:pt x="38988" y="0"/>
                </a:moveTo>
                <a:lnTo>
                  <a:pt x="10248" y="4711"/>
                </a:lnTo>
                <a:lnTo>
                  <a:pt x="0" y="31991"/>
                </a:lnTo>
                <a:lnTo>
                  <a:pt x="18478" y="54482"/>
                </a:lnTo>
                <a:lnTo>
                  <a:pt x="47180" y="49745"/>
                </a:lnTo>
                <a:lnTo>
                  <a:pt x="57442" y="22504"/>
                </a:lnTo>
                <a:lnTo>
                  <a:pt x="38988" y="0"/>
                </a:lnTo>
                <a:close/>
              </a:path>
            </a:pathLst>
          </a:custGeom>
          <a:solidFill>
            <a:srgbClr val="EF5A28"/>
          </a:solidFill>
        </p:spPr>
        <p:txBody>
          <a:bodyPr wrap="square" lIns="0" tIns="0" rIns="0" bIns="0" rtlCol="0"/>
          <a:lstStyle/>
          <a:p>
            <a:endParaRPr/>
          </a:p>
        </p:txBody>
      </p:sp>
      <p:sp>
        <p:nvSpPr>
          <p:cNvPr id="62" name="bk object 73"/>
          <p:cNvSpPr/>
          <p:nvPr/>
        </p:nvSpPr>
        <p:spPr>
          <a:xfrm>
            <a:off x="1827810" y="2373211"/>
            <a:ext cx="57785" cy="54610"/>
          </a:xfrm>
          <a:custGeom>
            <a:avLst/>
            <a:gdLst/>
            <a:ahLst/>
            <a:cxnLst/>
            <a:rect l="l" t="t" r="r" b="b"/>
            <a:pathLst>
              <a:path w="57785" h="54610">
                <a:moveTo>
                  <a:pt x="10248" y="4711"/>
                </a:moveTo>
                <a:lnTo>
                  <a:pt x="38988" y="0"/>
                </a:lnTo>
                <a:lnTo>
                  <a:pt x="57442" y="22504"/>
                </a:lnTo>
                <a:lnTo>
                  <a:pt x="47180" y="49745"/>
                </a:lnTo>
                <a:lnTo>
                  <a:pt x="18478" y="54482"/>
                </a:lnTo>
                <a:lnTo>
                  <a:pt x="0" y="31991"/>
                </a:lnTo>
                <a:lnTo>
                  <a:pt x="10248" y="4711"/>
                </a:lnTo>
                <a:close/>
              </a:path>
            </a:pathLst>
          </a:custGeom>
          <a:ln w="3175">
            <a:solidFill>
              <a:srgbClr val="221F1F"/>
            </a:solidFill>
          </a:ln>
        </p:spPr>
        <p:txBody>
          <a:bodyPr wrap="square" lIns="0" tIns="0" rIns="0" bIns="0" rtlCol="0"/>
          <a:lstStyle/>
          <a:p>
            <a:endParaRPr/>
          </a:p>
        </p:txBody>
      </p:sp>
      <p:sp>
        <p:nvSpPr>
          <p:cNvPr id="63" name="bk object 74"/>
          <p:cNvSpPr/>
          <p:nvPr/>
        </p:nvSpPr>
        <p:spPr>
          <a:xfrm>
            <a:off x="1874978" y="2422957"/>
            <a:ext cx="3810" cy="29845"/>
          </a:xfrm>
          <a:custGeom>
            <a:avLst/>
            <a:gdLst/>
            <a:ahLst/>
            <a:cxnLst/>
            <a:rect l="l" t="t" r="r" b="b"/>
            <a:pathLst>
              <a:path w="3810" h="29844">
                <a:moveTo>
                  <a:pt x="3289" y="29375"/>
                </a:moveTo>
                <a:lnTo>
                  <a:pt x="0" y="0"/>
                </a:lnTo>
              </a:path>
            </a:pathLst>
          </a:custGeom>
          <a:ln w="3175">
            <a:solidFill>
              <a:srgbClr val="221F1F"/>
            </a:solidFill>
          </a:ln>
        </p:spPr>
        <p:txBody>
          <a:bodyPr wrap="square" lIns="0" tIns="0" rIns="0" bIns="0" rtlCol="0"/>
          <a:lstStyle/>
          <a:p>
            <a:endParaRPr/>
          </a:p>
        </p:txBody>
      </p:sp>
      <p:sp>
        <p:nvSpPr>
          <p:cNvPr id="64" name="bk object 75"/>
          <p:cNvSpPr/>
          <p:nvPr/>
        </p:nvSpPr>
        <p:spPr>
          <a:xfrm>
            <a:off x="1834896" y="2348738"/>
            <a:ext cx="3810" cy="29845"/>
          </a:xfrm>
          <a:custGeom>
            <a:avLst/>
            <a:gdLst/>
            <a:ahLst/>
            <a:cxnLst/>
            <a:rect l="l" t="t" r="r" b="b"/>
            <a:pathLst>
              <a:path w="3810" h="29844">
                <a:moveTo>
                  <a:pt x="3289" y="29400"/>
                </a:moveTo>
                <a:lnTo>
                  <a:pt x="0" y="0"/>
                </a:lnTo>
              </a:path>
            </a:pathLst>
          </a:custGeom>
          <a:ln w="3175">
            <a:solidFill>
              <a:srgbClr val="221F1F"/>
            </a:solidFill>
          </a:ln>
        </p:spPr>
        <p:txBody>
          <a:bodyPr wrap="square" lIns="0" tIns="0" rIns="0" bIns="0" rtlCol="0"/>
          <a:lstStyle/>
          <a:p>
            <a:endParaRPr/>
          </a:p>
        </p:txBody>
      </p:sp>
      <p:sp>
        <p:nvSpPr>
          <p:cNvPr id="65" name="bk object 76"/>
          <p:cNvSpPr/>
          <p:nvPr/>
        </p:nvSpPr>
        <p:spPr>
          <a:xfrm>
            <a:off x="1836406" y="2274472"/>
            <a:ext cx="56515" cy="56515"/>
          </a:xfrm>
          <a:custGeom>
            <a:avLst/>
            <a:gdLst/>
            <a:ahLst/>
            <a:cxnLst/>
            <a:rect l="l" t="t" r="r" b="b"/>
            <a:pathLst>
              <a:path w="56514" h="56514">
                <a:moveTo>
                  <a:pt x="35737" y="0"/>
                </a:moveTo>
                <a:lnTo>
                  <a:pt x="7594" y="7467"/>
                </a:lnTo>
                <a:lnTo>
                  <a:pt x="0" y="35547"/>
                </a:lnTo>
                <a:lnTo>
                  <a:pt x="20523" y="56184"/>
                </a:lnTo>
                <a:lnTo>
                  <a:pt x="48641" y="48704"/>
                </a:lnTo>
                <a:lnTo>
                  <a:pt x="56261" y="20624"/>
                </a:lnTo>
                <a:lnTo>
                  <a:pt x="35737" y="0"/>
                </a:lnTo>
                <a:close/>
              </a:path>
            </a:pathLst>
          </a:custGeom>
          <a:solidFill>
            <a:srgbClr val="EF5A28"/>
          </a:solidFill>
        </p:spPr>
        <p:txBody>
          <a:bodyPr wrap="square" lIns="0" tIns="0" rIns="0" bIns="0" rtlCol="0"/>
          <a:lstStyle/>
          <a:p>
            <a:endParaRPr/>
          </a:p>
        </p:txBody>
      </p:sp>
      <p:sp>
        <p:nvSpPr>
          <p:cNvPr id="66" name="bk object 77"/>
          <p:cNvSpPr/>
          <p:nvPr/>
        </p:nvSpPr>
        <p:spPr>
          <a:xfrm>
            <a:off x="1836406" y="2274472"/>
            <a:ext cx="56515" cy="56515"/>
          </a:xfrm>
          <a:custGeom>
            <a:avLst/>
            <a:gdLst/>
            <a:ahLst/>
            <a:cxnLst/>
            <a:rect l="l" t="t" r="r" b="b"/>
            <a:pathLst>
              <a:path w="56514" h="56514">
                <a:moveTo>
                  <a:pt x="20523" y="56184"/>
                </a:moveTo>
                <a:lnTo>
                  <a:pt x="0" y="35547"/>
                </a:lnTo>
                <a:lnTo>
                  <a:pt x="7594" y="7467"/>
                </a:lnTo>
                <a:lnTo>
                  <a:pt x="35737" y="0"/>
                </a:lnTo>
                <a:lnTo>
                  <a:pt x="56261" y="20624"/>
                </a:lnTo>
                <a:lnTo>
                  <a:pt x="48641" y="48704"/>
                </a:lnTo>
                <a:lnTo>
                  <a:pt x="20523" y="56184"/>
                </a:lnTo>
                <a:close/>
              </a:path>
            </a:pathLst>
          </a:custGeom>
          <a:ln w="3175">
            <a:solidFill>
              <a:srgbClr val="221F1F"/>
            </a:solidFill>
          </a:ln>
        </p:spPr>
        <p:txBody>
          <a:bodyPr wrap="square" lIns="0" tIns="0" rIns="0" bIns="0" rtlCol="0"/>
          <a:lstStyle/>
          <a:p>
            <a:endParaRPr/>
          </a:p>
        </p:txBody>
      </p:sp>
      <p:sp>
        <p:nvSpPr>
          <p:cNvPr id="67" name="bk object 78"/>
          <p:cNvSpPr/>
          <p:nvPr/>
        </p:nvSpPr>
        <p:spPr>
          <a:xfrm>
            <a:off x="1871687" y="2256654"/>
            <a:ext cx="22860" cy="18415"/>
          </a:xfrm>
          <a:custGeom>
            <a:avLst/>
            <a:gdLst/>
            <a:ahLst/>
            <a:cxnLst/>
            <a:rect l="l" t="t" r="r" b="b"/>
            <a:pathLst>
              <a:path w="22860" h="18415">
                <a:moveTo>
                  <a:pt x="22415" y="0"/>
                </a:moveTo>
                <a:lnTo>
                  <a:pt x="0" y="18376"/>
                </a:lnTo>
              </a:path>
            </a:pathLst>
          </a:custGeom>
          <a:ln w="3175">
            <a:solidFill>
              <a:srgbClr val="221F1F"/>
            </a:solidFill>
          </a:ln>
        </p:spPr>
        <p:txBody>
          <a:bodyPr wrap="square" lIns="0" tIns="0" rIns="0" bIns="0" rtlCol="0"/>
          <a:lstStyle/>
          <a:p>
            <a:endParaRPr/>
          </a:p>
        </p:txBody>
      </p:sp>
      <p:sp>
        <p:nvSpPr>
          <p:cNvPr id="68" name="bk object 79"/>
          <p:cNvSpPr/>
          <p:nvPr/>
        </p:nvSpPr>
        <p:spPr>
          <a:xfrm>
            <a:off x="1834311" y="2330391"/>
            <a:ext cx="22860" cy="18415"/>
          </a:xfrm>
          <a:custGeom>
            <a:avLst/>
            <a:gdLst/>
            <a:ahLst/>
            <a:cxnLst/>
            <a:rect l="l" t="t" r="r" b="b"/>
            <a:pathLst>
              <a:path w="22860" h="18414">
                <a:moveTo>
                  <a:pt x="22402" y="0"/>
                </a:moveTo>
                <a:lnTo>
                  <a:pt x="0" y="18376"/>
                </a:lnTo>
              </a:path>
            </a:pathLst>
          </a:custGeom>
          <a:ln w="3175">
            <a:solidFill>
              <a:srgbClr val="221F1F"/>
            </a:solidFill>
          </a:ln>
        </p:spPr>
        <p:txBody>
          <a:bodyPr wrap="square" lIns="0" tIns="0" rIns="0" bIns="0" rtlCol="0"/>
          <a:lstStyle/>
          <a:p>
            <a:endParaRPr/>
          </a:p>
        </p:txBody>
      </p:sp>
      <p:sp>
        <p:nvSpPr>
          <p:cNvPr id="69" name="bk object 80"/>
          <p:cNvSpPr/>
          <p:nvPr/>
        </p:nvSpPr>
        <p:spPr>
          <a:xfrm>
            <a:off x="1837525" y="2180702"/>
            <a:ext cx="55880" cy="57150"/>
          </a:xfrm>
          <a:custGeom>
            <a:avLst/>
            <a:gdLst/>
            <a:ahLst/>
            <a:cxnLst/>
            <a:rect l="l" t="t" r="r" b="b"/>
            <a:pathLst>
              <a:path w="55880" h="57150">
                <a:moveTo>
                  <a:pt x="34480" y="0"/>
                </a:moveTo>
                <a:lnTo>
                  <a:pt x="6616" y="8407"/>
                </a:lnTo>
                <a:lnTo>
                  <a:pt x="0" y="36766"/>
                </a:lnTo>
                <a:lnTo>
                  <a:pt x="21247" y="56667"/>
                </a:lnTo>
                <a:lnTo>
                  <a:pt x="49098" y="48221"/>
                </a:lnTo>
                <a:lnTo>
                  <a:pt x="55702" y="19913"/>
                </a:lnTo>
                <a:lnTo>
                  <a:pt x="34480" y="0"/>
                </a:lnTo>
                <a:close/>
              </a:path>
            </a:pathLst>
          </a:custGeom>
          <a:solidFill>
            <a:srgbClr val="EF5A28"/>
          </a:solidFill>
        </p:spPr>
        <p:txBody>
          <a:bodyPr wrap="square" lIns="0" tIns="0" rIns="0" bIns="0" rtlCol="0"/>
          <a:lstStyle/>
          <a:p>
            <a:endParaRPr/>
          </a:p>
        </p:txBody>
      </p:sp>
      <p:sp>
        <p:nvSpPr>
          <p:cNvPr id="70" name="bk object 81"/>
          <p:cNvSpPr/>
          <p:nvPr/>
        </p:nvSpPr>
        <p:spPr>
          <a:xfrm>
            <a:off x="1837525" y="2180702"/>
            <a:ext cx="55880" cy="57150"/>
          </a:xfrm>
          <a:custGeom>
            <a:avLst/>
            <a:gdLst/>
            <a:ahLst/>
            <a:cxnLst/>
            <a:rect l="l" t="t" r="r" b="b"/>
            <a:pathLst>
              <a:path w="55880" h="57150">
                <a:moveTo>
                  <a:pt x="6616" y="8407"/>
                </a:moveTo>
                <a:lnTo>
                  <a:pt x="34480" y="0"/>
                </a:lnTo>
                <a:lnTo>
                  <a:pt x="55702" y="19913"/>
                </a:lnTo>
                <a:lnTo>
                  <a:pt x="49098" y="48221"/>
                </a:lnTo>
                <a:lnTo>
                  <a:pt x="21247" y="56667"/>
                </a:lnTo>
                <a:lnTo>
                  <a:pt x="0" y="36766"/>
                </a:lnTo>
                <a:lnTo>
                  <a:pt x="6616" y="8407"/>
                </a:lnTo>
                <a:close/>
              </a:path>
            </a:pathLst>
          </a:custGeom>
          <a:ln w="3175">
            <a:solidFill>
              <a:srgbClr val="221F1F"/>
            </a:solidFill>
          </a:ln>
        </p:spPr>
        <p:txBody>
          <a:bodyPr wrap="square" lIns="0" tIns="0" rIns="0" bIns="0" rtlCol="0"/>
          <a:lstStyle/>
          <a:p>
            <a:endParaRPr/>
          </a:p>
        </p:txBody>
      </p:sp>
      <p:sp>
        <p:nvSpPr>
          <p:cNvPr id="71" name="bk object 82"/>
          <p:cNvSpPr/>
          <p:nvPr/>
        </p:nvSpPr>
        <p:spPr>
          <a:xfrm>
            <a:off x="1886611" y="2228949"/>
            <a:ext cx="7620" cy="29209"/>
          </a:xfrm>
          <a:custGeom>
            <a:avLst/>
            <a:gdLst/>
            <a:ahLst/>
            <a:cxnLst/>
            <a:rect l="l" t="t" r="r" b="b"/>
            <a:pathLst>
              <a:path w="7619" h="29209">
                <a:moveTo>
                  <a:pt x="7073" y="28689"/>
                </a:moveTo>
                <a:lnTo>
                  <a:pt x="0" y="0"/>
                </a:lnTo>
              </a:path>
            </a:pathLst>
          </a:custGeom>
          <a:ln w="3175">
            <a:solidFill>
              <a:srgbClr val="221F1F"/>
            </a:solidFill>
          </a:ln>
        </p:spPr>
        <p:txBody>
          <a:bodyPr wrap="square" lIns="0" tIns="0" rIns="0" bIns="0" rtlCol="0"/>
          <a:lstStyle/>
          <a:p>
            <a:endParaRPr/>
          </a:p>
        </p:txBody>
      </p:sp>
      <p:sp>
        <p:nvSpPr>
          <p:cNvPr id="72" name="bk object 83"/>
          <p:cNvSpPr/>
          <p:nvPr/>
        </p:nvSpPr>
        <p:spPr>
          <a:xfrm>
            <a:off x="1837195" y="2160572"/>
            <a:ext cx="7620" cy="29209"/>
          </a:xfrm>
          <a:custGeom>
            <a:avLst/>
            <a:gdLst/>
            <a:ahLst/>
            <a:cxnLst/>
            <a:rect l="l" t="t" r="r" b="b"/>
            <a:pathLst>
              <a:path w="7619" h="29209">
                <a:moveTo>
                  <a:pt x="7099" y="28702"/>
                </a:moveTo>
                <a:lnTo>
                  <a:pt x="0" y="0"/>
                </a:lnTo>
              </a:path>
            </a:pathLst>
          </a:custGeom>
          <a:ln w="3175">
            <a:solidFill>
              <a:srgbClr val="221F1F"/>
            </a:solidFill>
          </a:ln>
        </p:spPr>
        <p:txBody>
          <a:bodyPr wrap="square" lIns="0" tIns="0" rIns="0" bIns="0" rtlCol="0"/>
          <a:lstStyle/>
          <a:p>
            <a:endParaRPr/>
          </a:p>
        </p:txBody>
      </p:sp>
      <p:sp>
        <p:nvSpPr>
          <p:cNvPr id="73" name="bk object 84"/>
          <p:cNvSpPr/>
          <p:nvPr/>
        </p:nvSpPr>
        <p:spPr>
          <a:xfrm>
            <a:off x="1839457" y="2087563"/>
            <a:ext cx="56515" cy="56515"/>
          </a:xfrm>
          <a:custGeom>
            <a:avLst/>
            <a:gdLst/>
            <a:ahLst/>
            <a:cxnLst/>
            <a:rect l="l" t="t" r="r" b="b"/>
            <a:pathLst>
              <a:path w="56514" h="56515">
                <a:moveTo>
                  <a:pt x="35737" y="0"/>
                </a:moveTo>
                <a:lnTo>
                  <a:pt x="7607" y="7467"/>
                </a:lnTo>
                <a:lnTo>
                  <a:pt x="0" y="35560"/>
                </a:lnTo>
                <a:lnTo>
                  <a:pt x="20535" y="56197"/>
                </a:lnTo>
                <a:lnTo>
                  <a:pt x="48653" y="48742"/>
                </a:lnTo>
                <a:lnTo>
                  <a:pt x="56260" y="20637"/>
                </a:lnTo>
                <a:lnTo>
                  <a:pt x="35737" y="0"/>
                </a:lnTo>
                <a:close/>
              </a:path>
            </a:pathLst>
          </a:custGeom>
          <a:solidFill>
            <a:srgbClr val="EF5A28"/>
          </a:solidFill>
        </p:spPr>
        <p:txBody>
          <a:bodyPr wrap="square" lIns="0" tIns="0" rIns="0" bIns="0" rtlCol="0"/>
          <a:lstStyle/>
          <a:p>
            <a:endParaRPr/>
          </a:p>
        </p:txBody>
      </p:sp>
      <p:sp>
        <p:nvSpPr>
          <p:cNvPr id="74" name="bk object 85"/>
          <p:cNvSpPr/>
          <p:nvPr/>
        </p:nvSpPr>
        <p:spPr>
          <a:xfrm>
            <a:off x="1839457" y="2087563"/>
            <a:ext cx="56515" cy="56515"/>
          </a:xfrm>
          <a:custGeom>
            <a:avLst/>
            <a:gdLst/>
            <a:ahLst/>
            <a:cxnLst/>
            <a:rect l="l" t="t" r="r" b="b"/>
            <a:pathLst>
              <a:path w="56514" h="56515">
                <a:moveTo>
                  <a:pt x="20535" y="56197"/>
                </a:moveTo>
                <a:lnTo>
                  <a:pt x="0" y="35560"/>
                </a:lnTo>
                <a:lnTo>
                  <a:pt x="7607" y="7467"/>
                </a:lnTo>
                <a:lnTo>
                  <a:pt x="35737" y="0"/>
                </a:lnTo>
                <a:lnTo>
                  <a:pt x="56260" y="20637"/>
                </a:lnTo>
                <a:lnTo>
                  <a:pt x="48653" y="48742"/>
                </a:lnTo>
                <a:lnTo>
                  <a:pt x="20535" y="56197"/>
                </a:lnTo>
                <a:close/>
              </a:path>
            </a:pathLst>
          </a:custGeom>
          <a:ln w="3175">
            <a:solidFill>
              <a:srgbClr val="221F1F"/>
            </a:solidFill>
          </a:ln>
        </p:spPr>
        <p:txBody>
          <a:bodyPr wrap="square" lIns="0" tIns="0" rIns="0" bIns="0" rtlCol="0"/>
          <a:lstStyle/>
          <a:p>
            <a:endParaRPr/>
          </a:p>
        </p:txBody>
      </p:sp>
      <p:sp>
        <p:nvSpPr>
          <p:cNvPr id="75" name="bk object 86"/>
          <p:cNvSpPr/>
          <p:nvPr/>
        </p:nvSpPr>
        <p:spPr>
          <a:xfrm>
            <a:off x="1874738" y="2069757"/>
            <a:ext cx="22860" cy="18415"/>
          </a:xfrm>
          <a:custGeom>
            <a:avLst/>
            <a:gdLst/>
            <a:ahLst/>
            <a:cxnLst/>
            <a:rect l="l" t="t" r="r" b="b"/>
            <a:pathLst>
              <a:path w="22860" h="18415">
                <a:moveTo>
                  <a:pt x="22428" y="0"/>
                </a:moveTo>
                <a:lnTo>
                  <a:pt x="0" y="18364"/>
                </a:lnTo>
              </a:path>
            </a:pathLst>
          </a:custGeom>
          <a:ln w="3175">
            <a:solidFill>
              <a:srgbClr val="221F1F"/>
            </a:solidFill>
          </a:ln>
        </p:spPr>
        <p:txBody>
          <a:bodyPr wrap="square" lIns="0" tIns="0" rIns="0" bIns="0" rtlCol="0"/>
          <a:lstStyle/>
          <a:p>
            <a:endParaRPr/>
          </a:p>
        </p:txBody>
      </p:sp>
      <p:sp>
        <p:nvSpPr>
          <p:cNvPr id="76" name="bk object 87"/>
          <p:cNvSpPr/>
          <p:nvPr/>
        </p:nvSpPr>
        <p:spPr>
          <a:xfrm>
            <a:off x="1837362" y="2143494"/>
            <a:ext cx="22860" cy="18415"/>
          </a:xfrm>
          <a:custGeom>
            <a:avLst/>
            <a:gdLst/>
            <a:ahLst/>
            <a:cxnLst/>
            <a:rect l="l" t="t" r="r" b="b"/>
            <a:pathLst>
              <a:path w="22860" h="18415">
                <a:moveTo>
                  <a:pt x="22415" y="0"/>
                </a:moveTo>
                <a:lnTo>
                  <a:pt x="0" y="18364"/>
                </a:lnTo>
              </a:path>
            </a:pathLst>
          </a:custGeom>
          <a:ln w="3175">
            <a:solidFill>
              <a:srgbClr val="221F1F"/>
            </a:solidFill>
          </a:ln>
        </p:spPr>
        <p:txBody>
          <a:bodyPr wrap="square" lIns="0" tIns="0" rIns="0" bIns="0" rtlCol="0"/>
          <a:lstStyle/>
          <a:p>
            <a:endParaRPr/>
          </a:p>
        </p:txBody>
      </p:sp>
      <p:sp>
        <p:nvSpPr>
          <p:cNvPr id="77" name="bk object 88"/>
          <p:cNvSpPr/>
          <p:nvPr/>
        </p:nvSpPr>
        <p:spPr>
          <a:xfrm>
            <a:off x="1840590" y="1993785"/>
            <a:ext cx="55880" cy="57150"/>
          </a:xfrm>
          <a:custGeom>
            <a:avLst/>
            <a:gdLst/>
            <a:ahLst/>
            <a:cxnLst/>
            <a:rect l="l" t="t" r="r" b="b"/>
            <a:pathLst>
              <a:path w="55880" h="57150">
                <a:moveTo>
                  <a:pt x="34467" y="0"/>
                </a:moveTo>
                <a:lnTo>
                  <a:pt x="6604" y="8445"/>
                </a:lnTo>
                <a:lnTo>
                  <a:pt x="0" y="36804"/>
                </a:lnTo>
                <a:lnTo>
                  <a:pt x="21234" y="56692"/>
                </a:lnTo>
                <a:lnTo>
                  <a:pt x="49098" y="48260"/>
                </a:lnTo>
                <a:lnTo>
                  <a:pt x="55714" y="19900"/>
                </a:lnTo>
                <a:lnTo>
                  <a:pt x="34467" y="0"/>
                </a:lnTo>
                <a:close/>
              </a:path>
            </a:pathLst>
          </a:custGeom>
          <a:solidFill>
            <a:srgbClr val="EF5A28"/>
          </a:solidFill>
        </p:spPr>
        <p:txBody>
          <a:bodyPr wrap="square" lIns="0" tIns="0" rIns="0" bIns="0" rtlCol="0"/>
          <a:lstStyle/>
          <a:p>
            <a:endParaRPr/>
          </a:p>
        </p:txBody>
      </p:sp>
      <p:sp>
        <p:nvSpPr>
          <p:cNvPr id="78" name="bk object 89"/>
          <p:cNvSpPr/>
          <p:nvPr/>
        </p:nvSpPr>
        <p:spPr>
          <a:xfrm>
            <a:off x="1840590" y="1993785"/>
            <a:ext cx="55880" cy="57150"/>
          </a:xfrm>
          <a:custGeom>
            <a:avLst/>
            <a:gdLst/>
            <a:ahLst/>
            <a:cxnLst/>
            <a:rect l="l" t="t" r="r" b="b"/>
            <a:pathLst>
              <a:path w="55880" h="57150">
                <a:moveTo>
                  <a:pt x="6604" y="8445"/>
                </a:moveTo>
                <a:lnTo>
                  <a:pt x="34467" y="0"/>
                </a:lnTo>
                <a:lnTo>
                  <a:pt x="55714" y="19900"/>
                </a:lnTo>
                <a:lnTo>
                  <a:pt x="49098" y="48260"/>
                </a:lnTo>
                <a:lnTo>
                  <a:pt x="21234" y="56692"/>
                </a:lnTo>
                <a:lnTo>
                  <a:pt x="0" y="36804"/>
                </a:lnTo>
                <a:lnTo>
                  <a:pt x="6604" y="8445"/>
                </a:lnTo>
                <a:close/>
              </a:path>
            </a:pathLst>
          </a:custGeom>
          <a:ln w="3175">
            <a:solidFill>
              <a:srgbClr val="221F1F"/>
            </a:solidFill>
          </a:ln>
        </p:spPr>
        <p:txBody>
          <a:bodyPr wrap="square" lIns="0" tIns="0" rIns="0" bIns="0" rtlCol="0"/>
          <a:lstStyle/>
          <a:p>
            <a:endParaRPr/>
          </a:p>
        </p:txBody>
      </p:sp>
      <p:sp>
        <p:nvSpPr>
          <p:cNvPr id="79" name="bk object 90"/>
          <p:cNvSpPr/>
          <p:nvPr/>
        </p:nvSpPr>
        <p:spPr>
          <a:xfrm>
            <a:off x="1889663" y="2042045"/>
            <a:ext cx="7620" cy="29209"/>
          </a:xfrm>
          <a:custGeom>
            <a:avLst/>
            <a:gdLst/>
            <a:ahLst/>
            <a:cxnLst/>
            <a:rect l="l" t="t" r="r" b="b"/>
            <a:pathLst>
              <a:path w="7619" h="29209">
                <a:moveTo>
                  <a:pt x="7086" y="28714"/>
                </a:moveTo>
                <a:lnTo>
                  <a:pt x="0" y="0"/>
                </a:lnTo>
              </a:path>
            </a:pathLst>
          </a:custGeom>
          <a:ln w="3175">
            <a:solidFill>
              <a:srgbClr val="221F1F"/>
            </a:solidFill>
          </a:ln>
        </p:spPr>
        <p:txBody>
          <a:bodyPr wrap="square" lIns="0" tIns="0" rIns="0" bIns="0" rtlCol="0"/>
          <a:lstStyle/>
          <a:p>
            <a:endParaRPr/>
          </a:p>
        </p:txBody>
      </p:sp>
      <p:sp>
        <p:nvSpPr>
          <p:cNvPr id="80" name="bk object 91"/>
          <p:cNvSpPr/>
          <p:nvPr/>
        </p:nvSpPr>
        <p:spPr>
          <a:xfrm>
            <a:off x="1840247" y="1973681"/>
            <a:ext cx="7620" cy="29209"/>
          </a:xfrm>
          <a:custGeom>
            <a:avLst/>
            <a:gdLst/>
            <a:ahLst/>
            <a:cxnLst/>
            <a:rect l="l" t="t" r="r" b="b"/>
            <a:pathLst>
              <a:path w="7619" h="29209">
                <a:moveTo>
                  <a:pt x="7099" y="28714"/>
                </a:moveTo>
                <a:lnTo>
                  <a:pt x="0" y="0"/>
                </a:lnTo>
              </a:path>
            </a:pathLst>
          </a:custGeom>
          <a:ln w="3175">
            <a:solidFill>
              <a:srgbClr val="221F1F"/>
            </a:solidFill>
          </a:ln>
        </p:spPr>
        <p:txBody>
          <a:bodyPr wrap="square" lIns="0" tIns="0" rIns="0" bIns="0" rtlCol="0"/>
          <a:lstStyle/>
          <a:p>
            <a:endParaRPr/>
          </a:p>
        </p:txBody>
      </p:sp>
      <p:sp>
        <p:nvSpPr>
          <p:cNvPr id="81" name="bk object 92"/>
          <p:cNvSpPr/>
          <p:nvPr/>
        </p:nvSpPr>
        <p:spPr>
          <a:xfrm>
            <a:off x="1876458" y="2522698"/>
            <a:ext cx="57785" cy="55244"/>
          </a:xfrm>
          <a:custGeom>
            <a:avLst/>
            <a:gdLst/>
            <a:ahLst/>
            <a:cxnLst/>
            <a:rect l="l" t="t" r="r" b="b"/>
            <a:pathLst>
              <a:path w="57785" h="55244">
                <a:moveTo>
                  <a:pt x="18681" y="0"/>
                </a:moveTo>
                <a:lnTo>
                  <a:pt x="0" y="22313"/>
                </a:lnTo>
                <a:lnTo>
                  <a:pt x="9982" y="49644"/>
                </a:lnTo>
                <a:lnTo>
                  <a:pt x="38646" y="54673"/>
                </a:lnTo>
                <a:lnTo>
                  <a:pt x="57327" y="32359"/>
                </a:lnTo>
                <a:lnTo>
                  <a:pt x="47358" y="5016"/>
                </a:lnTo>
                <a:lnTo>
                  <a:pt x="18681" y="0"/>
                </a:lnTo>
                <a:close/>
              </a:path>
            </a:pathLst>
          </a:custGeom>
          <a:solidFill>
            <a:srgbClr val="EF5A28"/>
          </a:solidFill>
        </p:spPr>
        <p:txBody>
          <a:bodyPr wrap="square" lIns="0" tIns="0" rIns="0" bIns="0" rtlCol="0"/>
          <a:lstStyle/>
          <a:p>
            <a:endParaRPr/>
          </a:p>
        </p:txBody>
      </p:sp>
      <p:sp>
        <p:nvSpPr>
          <p:cNvPr id="82" name="bk object 93"/>
          <p:cNvSpPr/>
          <p:nvPr/>
        </p:nvSpPr>
        <p:spPr>
          <a:xfrm>
            <a:off x="1876458" y="2522698"/>
            <a:ext cx="57785" cy="55244"/>
          </a:xfrm>
          <a:custGeom>
            <a:avLst/>
            <a:gdLst/>
            <a:ahLst/>
            <a:cxnLst/>
            <a:rect l="l" t="t" r="r" b="b"/>
            <a:pathLst>
              <a:path w="57785" h="55244">
                <a:moveTo>
                  <a:pt x="9982" y="49644"/>
                </a:moveTo>
                <a:lnTo>
                  <a:pt x="0" y="22313"/>
                </a:lnTo>
                <a:lnTo>
                  <a:pt x="18681" y="0"/>
                </a:lnTo>
                <a:lnTo>
                  <a:pt x="47358" y="5016"/>
                </a:lnTo>
                <a:lnTo>
                  <a:pt x="57327" y="32359"/>
                </a:lnTo>
                <a:lnTo>
                  <a:pt x="38646" y="54673"/>
                </a:lnTo>
                <a:lnTo>
                  <a:pt x="9982" y="49644"/>
                </a:lnTo>
                <a:close/>
              </a:path>
            </a:pathLst>
          </a:custGeom>
          <a:ln w="3175">
            <a:solidFill>
              <a:srgbClr val="221F1F"/>
            </a:solidFill>
          </a:ln>
        </p:spPr>
        <p:txBody>
          <a:bodyPr wrap="square" lIns="0" tIns="0" rIns="0" bIns="0" rtlCol="0"/>
          <a:lstStyle/>
          <a:p>
            <a:endParaRPr/>
          </a:p>
        </p:txBody>
      </p:sp>
      <p:sp>
        <p:nvSpPr>
          <p:cNvPr id="83" name="bk object 94"/>
          <p:cNvSpPr/>
          <p:nvPr/>
        </p:nvSpPr>
        <p:spPr>
          <a:xfrm>
            <a:off x="1923182" y="2520767"/>
            <a:ext cx="28575" cy="7620"/>
          </a:xfrm>
          <a:custGeom>
            <a:avLst/>
            <a:gdLst/>
            <a:ahLst/>
            <a:cxnLst/>
            <a:rect l="l" t="t" r="r" b="b"/>
            <a:pathLst>
              <a:path w="28575" h="7619">
                <a:moveTo>
                  <a:pt x="28041" y="0"/>
                </a:moveTo>
                <a:lnTo>
                  <a:pt x="0" y="7264"/>
                </a:lnTo>
              </a:path>
            </a:pathLst>
          </a:custGeom>
          <a:ln w="3175">
            <a:solidFill>
              <a:srgbClr val="221F1F"/>
            </a:solidFill>
          </a:ln>
        </p:spPr>
        <p:txBody>
          <a:bodyPr wrap="square" lIns="0" tIns="0" rIns="0" bIns="0" rtlCol="0"/>
          <a:lstStyle/>
          <a:p>
            <a:endParaRPr/>
          </a:p>
        </p:txBody>
      </p:sp>
      <p:sp>
        <p:nvSpPr>
          <p:cNvPr id="84" name="bk object 95"/>
          <p:cNvSpPr/>
          <p:nvPr/>
        </p:nvSpPr>
        <p:spPr>
          <a:xfrm>
            <a:off x="1858297" y="2572012"/>
            <a:ext cx="28575" cy="7620"/>
          </a:xfrm>
          <a:custGeom>
            <a:avLst/>
            <a:gdLst/>
            <a:ahLst/>
            <a:cxnLst/>
            <a:rect l="l" t="t" r="r" b="b"/>
            <a:pathLst>
              <a:path w="28575" h="7619">
                <a:moveTo>
                  <a:pt x="28079" y="0"/>
                </a:moveTo>
                <a:lnTo>
                  <a:pt x="0" y="7277"/>
                </a:lnTo>
              </a:path>
            </a:pathLst>
          </a:custGeom>
          <a:ln w="3175">
            <a:solidFill>
              <a:srgbClr val="221F1F"/>
            </a:solidFill>
          </a:ln>
        </p:spPr>
        <p:txBody>
          <a:bodyPr wrap="square" lIns="0" tIns="0" rIns="0" bIns="0" rtlCol="0"/>
          <a:lstStyle/>
          <a:p>
            <a:endParaRPr/>
          </a:p>
        </p:txBody>
      </p:sp>
      <p:sp>
        <p:nvSpPr>
          <p:cNvPr id="85" name="bk object 96"/>
          <p:cNvSpPr/>
          <p:nvPr/>
        </p:nvSpPr>
        <p:spPr>
          <a:xfrm>
            <a:off x="1916294" y="2438495"/>
            <a:ext cx="57785" cy="53975"/>
          </a:xfrm>
          <a:custGeom>
            <a:avLst/>
            <a:gdLst/>
            <a:ahLst/>
            <a:cxnLst/>
            <a:rect l="l" t="t" r="r" b="b"/>
            <a:pathLst>
              <a:path w="57785" h="53975">
                <a:moveTo>
                  <a:pt x="17906" y="0"/>
                </a:moveTo>
                <a:lnTo>
                  <a:pt x="0" y="22961"/>
                </a:lnTo>
                <a:lnTo>
                  <a:pt x="10947" y="49949"/>
                </a:lnTo>
                <a:lnTo>
                  <a:pt x="39776" y="53975"/>
                </a:lnTo>
                <a:lnTo>
                  <a:pt x="57670" y="31000"/>
                </a:lnTo>
                <a:lnTo>
                  <a:pt x="46748" y="4025"/>
                </a:lnTo>
                <a:lnTo>
                  <a:pt x="17906" y="0"/>
                </a:lnTo>
                <a:close/>
              </a:path>
            </a:pathLst>
          </a:custGeom>
          <a:solidFill>
            <a:srgbClr val="EF5A28"/>
          </a:solidFill>
        </p:spPr>
        <p:txBody>
          <a:bodyPr wrap="square" lIns="0" tIns="0" rIns="0" bIns="0" rtlCol="0"/>
          <a:lstStyle/>
          <a:p>
            <a:endParaRPr/>
          </a:p>
        </p:txBody>
      </p:sp>
      <p:sp>
        <p:nvSpPr>
          <p:cNvPr id="86" name="bk object 97"/>
          <p:cNvSpPr/>
          <p:nvPr/>
        </p:nvSpPr>
        <p:spPr>
          <a:xfrm>
            <a:off x="1916294" y="2438495"/>
            <a:ext cx="57785" cy="53975"/>
          </a:xfrm>
          <a:custGeom>
            <a:avLst/>
            <a:gdLst/>
            <a:ahLst/>
            <a:cxnLst/>
            <a:rect l="l" t="t" r="r" b="b"/>
            <a:pathLst>
              <a:path w="57785" h="53975">
                <a:moveTo>
                  <a:pt x="17906" y="0"/>
                </a:moveTo>
                <a:lnTo>
                  <a:pt x="46748" y="4025"/>
                </a:lnTo>
                <a:lnTo>
                  <a:pt x="57670" y="31000"/>
                </a:lnTo>
                <a:lnTo>
                  <a:pt x="39776" y="53975"/>
                </a:lnTo>
                <a:lnTo>
                  <a:pt x="10947" y="49949"/>
                </a:lnTo>
                <a:lnTo>
                  <a:pt x="0" y="22961"/>
                </a:lnTo>
                <a:lnTo>
                  <a:pt x="17906" y="0"/>
                </a:lnTo>
                <a:close/>
              </a:path>
            </a:pathLst>
          </a:custGeom>
          <a:ln w="3175">
            <a:solidFill>
              <a:srgbClr val="221F1F"/>
            </a:solidFill>
          </a:ln>
        </p:spPr>
        <p:txBody>
          <a:bodyPr wrap="square" lIns="0" tIns="0" rIns="0" bIns="0" rtlCol="0"/>
          <a:lstStyle/>
          <a:p>
            <a:endParaRPr/>
          </a:p>
        </p:txBody>
      </p:sp>
      <p:sp>
        <p:nvSpPr>
          <p:cNvPr id="87" name="bk object 98"/>
          <p:cNvSpPr/>
          <p:nvPr/>
        </p:nvSpPr>
        <p:spPr>
          <a:xfrm>
            <a:off x="1950432" y="2492470"/>
            <a:ext cx="5715" cy="29209"/>
          </a:xfrm>
          <a:custGeom>
            <a:avLst/>
            <a:gdLst/>
            <a:ahLst/>
            <a:cxnLst/>
            <a:rect l="l" t="t" r="r" b="b"/>
            <a:pathLst>
              <a:path w="5714" h="29210">
                <a:moveTo>
                  <a:pt x="0" y="29019"/>
                </a:moveTo>
                <a:lnTo>
                  <a:pt x="5626" y="0"/>
                </a:lnTo>
              </a:path>
            </a:pathLst>
          </a:custGeom>
          <a:ln w="3175">
            <a:solidFill>
              <a:srgbClr val="221F1F"/>
            </a:solidFill>
          </a:ln>
        </p:spPr>
        <p:txBody>
          <a:bodyPr wrap="square" lIns="0" tIns="0" rIns="0" bIns="0" rtlCol="0"/>
          <a:lstStyle/>
          <a:p>
            <a:endParaRPr/>
          </a:p>
        </p:txBody>
      </p:sp>
      <p:sp>
        <p:nvSpPr>
          <p:cNvPr id="88" name="bk object 99"/>
          <p:cNvSpPr/>
          <p:nvPr/>
        </p:nvSpPr>
        <p:spPr>
          <a:xfrm>
            <a:off x="1934265" y="2409679"/>
            <a:ext cx="5715" cy="29209"/>
          </a:xfrm>
          <a:custGeom>
            <a:avLst/>
            <a:gdLst/>
            <a:ahLst/>
            <a:cxnLst/>
            <a:rect l="l" t="t" r="r" b="b"/>
            <a:pathLst>
              <a:path w="5714" h="29210">
                <a:moveTo>
                  <a:pt x="0" y="29057"/>
                </a:moveTo>
                <a:lnTo>
                  <a:pt x="5600" y="0"/>
                </a:lnTo>
              </a:path>
            </a:pathLst>
          </a:custGeom>
          <a:ln w="3175">
            <a:solidFill>
              <a:srgbClr val="221F1F"/>
            </a:solidFill>
          </a:ln>
        </p:spPr>
        <p:txBody>
          <a:bodyPr wrap="square" lIns="0" tIns="0" rIns="0" bIns="0" rtlCol="0"/>
          <a:lstStyle/>
          <a:p>
            <a:endParaRPr/>
          </a:p>
        </p:txBody>
      </p:sp>
      <p:sp>
        <p:nvSpPr>
          <p:cNvPr id="89" name="bk object 100"/>
          <p:cNvSpPr/>
          <p:nvPr/>
        </p:nvSpPr>
        <p:spPr>
          <a:xfrm>
            <a:off x="1952820" y="2348601"/>
            <a:ext cx="58419" cy="52069"/>
          </a:xfrm>
          <a:custGeom>
            <a:avLst/>
            <a:gdLst/>
            <a:ahLst/>
            <a:cxnLst/>
            <a:rect l="l" t="t" r="r" b="b"/>
            <a:pathLst>
              <a:path w="58419" h="52069">
                <a:moveTo>
                  <a:pt x="15608" y="0"/>
                </a:moveTo>
                <a:lnTo>
                  <a:pt x="0" y="24561"/>
                </a:lnTo>
                <a:lnTo>
                  <a:pt x="13449" y="50355"/>
                </a:lnTo>
                <a:lnTo>
                  <a:pt x="42544" y="51612"/>
                </a:lnTo>
                <a:lnTo>
                  <a:pt x="58153" y="27063"/>
                </a:lnTo>
                <a:lnTo>
                  <a:pt x="44691" y="1231"/>
                </a:lnTo>
                <a:lnTo>
                  <a:pt x="15608" y="0"/>
                </a:lnTo>
                <a:close/>
              </a:path>
            </a:pathLst>
          </a:custGeom>
          <a:solidFill>
            <a:srgbClr val="EF5A28"/>
          </a:solidFill>
        </p:spPr>
        <p:txBody>
          <a:bodyPr wrap="square" lIns="0" tIns="0" rIns="0" bIns="0" rtlCol="0"/>
          <a:lstStyle/>
          <a:p>
            <a:endParaRPr/>
          </a:p>
        </p:txBody>
      </p:sp>
      <p:sp>
        <p:nvSpPr>
          <p:cNvPr id="90" name="bk object 101"/>
          <p:cNvSpPr/>
          <p:nvPr/>
        </p:nvSpPr>
        <p:spPr>
          <a:xfrm>
            <a:off x="1952820" y="2348601"/>
            <a:ext cx="58419" cy="52069"/>
          </a:xfrm>
          <a:custGeom>
            <a:avLst/>
            <a:gdLst/>
            <a:ahLst/>
            <a:cxnLst/>
            <a:rect l="l" t="t" r="r" b="b"/>
            <a:pathLst>
              <a:path w="58419" h="52069">
                <a:moveTo>
                  <a:pt x="13449" y="50355"/>
                </a:moveTo>
                <a:lnTo>
                  <a:pt x="0" y="24561"/>
                </a:lnTo>
                <a:lnTo>
                  <a:pt x="15608" y="0"/>
                </a:lnTo>
                <a:lnTo>
                  <a:pt x="44691" y="1231"/>
                </a:lnTo>
                <a:lnTo>
                  <a:pt x="58153" y="27063"/>
                </a:lnTo>
                <a:lnTo>
                  <a:pt x="42544" y="51612"/>
                </a:lnTo>
                <a:lnTo>
                  <a:pt x="13449" y="50355"/>
                </a:lnTo>
                <a:close/>
              </a:path>
            </a:pathLst>
          </a:custGeom>
          <a:ln w="3175">
            <a:solidFill>
              <a:srgbClr val="221F1F"/>
            </a:solidFill>
          </a:ln>
        </p:spPr>
        <p:txBody>
          <a:bodyPr wrap="square" lIns="0" tIns="0" rIns="0" bIns="0" rtlCol="0"/>
          <a:lstStyle/>
          <a:p>
            <a:endParaRPr/>
          </a:p>
        </p:txBody>
      </p:sp>
      <p:sp>
        <p:nvSpPr>
          <p:cNvPr id="91" name="bk object 102"/>
          <p:cNvSpPr/>
          <p:nvPr/>
        </p:nvSpPr>
        <p:spPr>
          <a:xfrm>
            <a:off x="1996927" y="2339393"/>
            <a:ext cx="27305" cy="11430"/>
          </a:xfrm>
          <a:custGeom>
            <a:avLst/>
            <a:gdLst/>
            <a:ahLst/>
            <a:cxnLst/>
            <a:rect l="l" t="t" r="r" b="b"/>
            <a:pathLst>
              <a:path w="27305" h="11430">
                <a:moveTo>
                  <a:pt x="26847" y="0"/>
                </a:moveTo>
                <a:lnTo>
                  <a:pt x="0" y="10858"/>
                </a:lnTo>
              </a:path>
            </a:pathLst>
          </a:custGeom>
          <a:ln w="3175">
            <a:solidFill>
              <a:srgbClr val="221F1F"/>
            </a:solidFill>
          </a:ln>
        </p:spPr>
        <p:txBody>
          <a:bodyPr wrap="square" lIns="0" tIns="0" rIns="0" bIns="0" rtlCol="0"/>
          <a:lstStyle/>
          <a:p>
            <a:endParaRPr/>
          </a:p>
        </p:txBody>
      </p:sp>
      <p:sp>
        <p:nvSpPr>
          <p:cNvPr id="92" name="bk object 103"/>
          <p:cNvSpPr/>
          <p:nvPr/>
        </p:nvSpPr>
        <p:spPr>
          <a:xfrm>
            <a:off x="1939294" y="2398677"/>
            <a:ext cx="27305" cy="11430"/>
          </a:xfrm>
          <a:custGeom>
            <a:avLst/>
            <a:gdLst/>
            <a:ahLst/>
            <a:cxnLst/>
            <a:rect l="l" t="t" r="r" b="b"/>
            <a:pathLst>
              <a:path w="27305" h="11430">
                <a:moveTo>
                  <a:pt x="26860" y="0"/>
                </a:moveTo>
                <a:lnTo>
                  <a:pt x="0" y="10833"/>
                </a:lnTo>
              </a:path>
            </a:pathLst>
          </a:custGeom>
          <a:ln w="3175">
            <a:solidFill>
              <a:srgbClr val="221F1F"/>
            </a:solidFill>
          </a:ln>
        </p:spPr>
        <p:txBody>
          <a:bodyPr wrap="square" lIns="0" tIns="0" rIns="0" bIns="0" rtlCol="0"/>
          <a:lstStyle/>
          <a:p>
            <a:endParaRPr/>
          </a:p>
        </p:txBody>
      </p:sp>
      <p:sp>
        <p:nvSpPr>
          <p:cNvPr id="93" name="bk object 104"/>
          <p:cNvSpPr/>
          <p:nvPr/>
        </p:nvSpPr>
        <p:spPr>
          <a:xfrm>
            <a:off x="1981444" y="2260050"/>
            <a:ext cx="58419" cy="50800"/>
          </a:xfrm>
          <a:custGeom>
            <a:avLst/>
            <a:gdLst/>
            <a:ahLst/>
            <a:cxnLst/>
            <a:rect l="l" t="t" r="r" b="b"/>
            <a:pathLst>
              <a:path w="58419" h="50800">
                <a:moveTo>
                  <a:pt x="14744" y="0"/>
                </a:moveTo>
                <a:lnTo>
                  <a:pt x="0" y="25095"/>
                </a:lnTo>
                <a:lnTo>
                  <a:pt x="14338" y="50406"/>
                </a:lnTo>
                <a:lnTo>
                  <a:pt x="43446" y="50634"/>
                </a:lnTo>
                <a:lnTo>
                  <a:pt x="58204" y="25552"/>
                </a:lnTo>
                <a:lnTo>
                  <a:pt x="43853" y="241"/>
                </a:lnTo>
                <a:lnTo>
                  <a:pt x="14744" y="0"/>
                </a:lnTo>
                <a:close/>
              </a:path>
            </a:pathLst>
          </a:custGeom>
          <a:solidFill>
            <a:srgbClr val="EF5A28"/>
          </a:solidFill>
        </p:spPr>
        <p:txBody>
          <a:bodyPr wrap="square" lIns="0" tIns="0" rIns="0" bIns="0" rtlCol="0"/>
          <a:lstStyle/>
          <a:p>
            <a:endParaRPr/>
          </a:p>
        </p:txBody>
      </p:sp>
      <p:sp>
        <p:nvSpPr>
          <p:cNvPr id="94" name="bk object 105"/>
          <p:cNvSpPr/>
          <p:nvPr/>
        </p:nvSpPr>
        <p:spPr>
          <a:xfrm>
            <a:off x="1981444" y="2260050"/>
            <a:ext cx="58419" cy="50800"/>
          </a:xfrm>
          <a:custGeom>
            <a:avLst/>
            <a:gdLst/>
            <a:ahLst/>
            <a:cxnLst/>
            <a:rect l="l" t="t" r="r" b="b"/>
            <a:pathLst>
              <a:path w="58419" h="50800">
                <a:moveTo>
                  <a:pt x="14744" y="0"/>
                </a:moveTo>
                <a:lnTo>
                  <a:pt x="43853" y="241"/>
                </a:lnTo>
                <a:lnTo>
                  <a:pt x="58204" y="25552"/>
                </a:lnTo>
                <a:lnTo>
                  <a:pt x="43446" y="50634"/>
                </a:lnTo>
                <a:lnTo>
                  <a:pt x="14338" y="50406"/>
                </a:lnTo>
                <a:lnTo>
                  <a:pt x="0" y="25095"/>
                </a:lnTo>
                <a:lnTo>
                  <a:pt x="14744" y="0"/>
                </a:lnTo>
                <a:close/>
              </a:path>
            </a:pathLst>
          </a:custGeom>
          <a:ln w="3175">
            <a:solidFill>
              <a:srgbClr val="221F1F"/>
            </a:solidFill>
          </a:ln>
        </p:spPr>
        <p:txBody>
          <a:bodyPr wrap="square" lIns="0" tIns="0" rIns="0" bIns="0" rtlCol="0"/>
          <a:lstStyle/>
          <a:p>
            <a:endParaRPr/>
          </a:p>
        </p:txBody>
      </p:sp>
      <p:sp>
        <p:nvSpPr>
          <p:cNvPr id="95" name="bk object 106"/>
          <p:cNvSpPr/>
          <p:nvPr/>
        </p:nvSpPr>
        <p:spPr>
          <a:xfrm>
            <a:off x="2023113" y="2310685"/>
            <a:ext cx="1905" cy="29845"/>
          </a:xfrm>
          <a:custGeom>
            <a:avLst/>
            <a:gdLst/>
            <a:ahLst/>
            <a:cxnLst/>
            <a:rect l="l" t="t" r="r" b="b"/>
            <a:pathLst>
              <a:path w="1905" h="29844">
                <a:moveTo>
                  <a:pt x="0" y="29514"/>
                </a:moveTo>
                <a:lnTo>
                  <a:pt x="1752" y="0"/>
                </a:lnTo>
              </a:path>
            </a:pathLst>
          </a:custGeom>
          <a:ln w="3175">
            <a:solidFill>
              <a:srgbClr val="221F1F"/>
            </a:solidFill>
          </a:ln>
        </p:spPr>
        <p:txBody>
          <a:bodyPr wrap="square" lIns="0" tIns="0" rIns="0" bIns="0" rtlCol="0"/>
          <a:lstStyle/>
          <a:p>
            <a:endParaRPr/>
          </a:p>
        </p:txBody>
      </p:sp>
      <p:sp>
        <p:nvSpPr>
          <p:cNvPr id="96" name="bk object 107"/>
          <p:cNvSpPr/>
          <p:nvPr/>
        </p:nvSpPr>
        <p:spPr>
          <a:xfrm>
            <a:off x="1996278" y="2230739"/>
            <a:ext cx="1905" cy="29845"/>
          </a:xfrm>
          <a:custGeom>
            <a:avLst/>
            <a:gdLst/>
            <a:ahLst/>
            <a:cxnLst/>
            <a:rect l="l" t="t" r="r" b="b"/>
            <a:pathLst>
              <a:path w="1905" h="29844">
                <a:moveTo>
                  <a:pt x="0" y="29527"/>
                </a:moveTo>
                <a:lnTo>
                  <a:pt x="1765" y="0"/>
                </a:lnTo>
              </a:path>
            </a:pathLst>
          </a:custGeom>
          <a:ln w="3175">
            <a:solidFill>
              <a:srgbClr val="221F1F"/>
            </a:solidFill>
          </a:ln>
        </p:spPr>
        <p:txBody>
          <a:bodyPr wrap="square" lIns="0" tIns="0" rIns="0" bIns="0" rtlCol="0"/>
          <a:lstStyle/>
          <a:p>
            <a:endParaRPr/>
          </a:p>
        </p:txBody>
      </p:sp>
      <p:sp>
        <p:nvSpPr>
          <p:cNvPr id="97" name="bk object 108"/>
          <p:cNvSpPr/>
          <p:nvPr/>
        </p:nvSpPr>
        <p:spPr>
          <a:xfrm>
            <a:off x="2011332" y="2171073"/>
            <a:ext cx="58419" cy="52069"/>
          </a:xfrm>
          <a:custGeom>
            <a:avLst/>
            <a:gdLst/>
            <a:ahLst/>
            <a:cxnLst/>
            <a:rect l="l" t="t" r="r" b="b"/>
            <a:pathLst>
              <a:path w="58419" h="52069">
                <a:moveTo>
                  <a:pt x="15608" y="0"/>
                </a:moveTo>
                <a:lnTo>
                  <a:pt x="0" y="24549"/>
                </a:lnTo>
                <a:lnTo>
                  <a:pt x="13474" y="50380"/>
                </a:lnTo>
                <a:lnTo>
                  <a:pt x="42545" y="51612"/>
                </a:lnTo>
                <a:lnTo>
                  <a:pt x="58153" y="27063"/>
                </a:lnTo>
                <a:lnTo>
                  <a:pt x="44691" y="1257"/>
                </a:lnTo>
                <a:lnTo>
                  <a:pt x="15608" y="0"/>
                </a:lnTo>
                <a:close/>
              </a:path>
            </a:pathLst>
          </a:custGeom>
          <a:solidFill>
            <a:srgbClr val="EF5A28"/>
          </a:solidFill>
        </p:spPr>
        <p:txBody>
          <a:bodyPr wrap="square" lIns="0" tIns="0" rIns="0" bIns="0" rtlCol="0"/>
          <a:lstStyle/>
          <a:p>
            <a:endParaRPr/>
          </a:p>
        </p:txBody>
      </p:sp>
      <p:sp>
        <p:nvSpPr>
          <p:cNvPr id="98" name="bk object 109"/>
          <p:cNvSpPr/>
          <p:nvPr/>
        </p:nvSpPr>
        <p:spPr>
          <a:xfrm>
            <a:off x="2011332" y="2171073"/>
            <a:ext cx="58419" cy="52069"/>
          </a:xfrm>
          <a:custGeom>
            <a:avLst/>
            <a:gdLst/>
            <a:ahLst/>
            <a:cxnLst/>
            <a:rect l="l" t="t" r="r" b="b"/>
            <a:pathLst>
              <a:path w="58419" h="52069">
                <a:moveTo>
                  <a:pt x="13474" y="50380"/>
                </a:moveTo>
                <a:lnTo>
                  <a:pt x="0" y="24549"/>
                </a:lnTo>
                <a:lnTo>
                  <a:pt x="15608" y="0"/>
                </a:lnTo>
                <a:lnTo>
                  <a:pt x="44691" y="1257"/>
                </a:lnTo>
                <a:lnTo>
                  <a:pt x="58153" y="27063"/>
                </a:lnTo>
                <a:lnTo>
                  <a:pt x="42545" y="51612"/>
                </a:lnTo>
                <a:lnTo>
                  <a:pt x="13474" y="50380"/>
                </a:lnTo>
                <a:close/>
              </a:path>
            </a:pathLst>
          </a:custGeom>
          <a:ln w="3175">
            <a:solidFill>
              <a:srgbClr val="221F1F"/>
            </a:solidFill>
          </a:ln>
        </p:spPr>
        <p:txBody>
          <a:bodyPr wrap="square" lIns="0" tIns="0" rIns="0" bIns="0" rtlCol="0"/>
          <a:lstStyle/>
          <a:p>
            <a:endParaRPr/>
          </a:p>
        </p:txBody>
      </p:sp>
      <p:sp>
        <p:nvSpPr>
          <p:cNvPr id="99" name="bk object 110"/>
          <p:cNvSpPr/>
          <p:nvPr/>
        </p:nvSpPr>
        <p:spPr>
          <a:xfrm>
            <a:off x="2055439" y="2161865"/>
            <a:ext cx="27305" cy="11430"/>
          </a:xfrm>
          <a:custGeom>
            <a:avLst/>
            <a:gdLst/>
            <a:ahLst/>
            <a:cxnLst/>
            <a:rect l="l" t="t" r="r" b="b"/>
            <a:pathLst>
              <a:path w="27305" h="11430">
                <a:moveTo>
                  <a:pt x="26860" y="0"/>
                </a:moveTo>
                <a:lnTo>
                  <a:pt x="0" y="10858"/>
                </a:lnTo>
              </a:path>
            </a:pathLst>
          </a:custGeom>
          <a:ln w="3175">
            <a:solidFill>
              <a:srgbClr val="221F1F"/>
            </a:solidFill>
          </a:ln>
        </p:spPr>
        <p:txBody>
          <a:bodyPr wrap="square" lIns="0" tIns="0" rIns="0" bIns="0" rtlCol="0"/>
          <a:lstStyle/>
          <a:p>
            <a:endParaRPr/>
          </a:p>
        </p:txBody>
      </p:sp>
      <p:sp>
        <p:nvSpPr>
          <p:cNvPr id="100" name="bk object 111"/>
          <p:cNvSpPr/>
          <p:nvPr/>
        </p:nvSpPr>
        <p:spPr>
          <a:xfrm>
            <a:off x="1997794" y="2221136"/>
            <a:ext cx="27305" cy="11430"/>
          </a:xfrm>
          <a:custGeom>
            <a:avLst/>
            <a:gdLst/>
            <a:ahLst/>
            <a:cxnLst/>
            <a:rect l="l" t="t" r="r" b="b"/>
            <a:pathLst>
              <a:path w="27305" h="11430">
                <a:moveTo>
                  <a:pt x="26873" y="0"/>
                </a:moveTo>
                <a:lnTo>
                  <a:pt x="0" y="10858"/>
                </a:lnTo>
              </a:path>
            </a:pathLst>
          </a:custGeom>
          <a:ln w="3175">
            <a:solidFill>
              <a:srgbClr val="221F1F"/>
            </a:solidFill>
          </a:ln>
        </p:spPr>
        <p:txBody>
          <a:bodyPr wrap="square" lIns="0" tIns="0" rIns="0" bIns="0" rtlCol="0"/>
          <a:lstStyle/>
          <a:p>
            <a:endParaRPr/>
          </a:p>
        </p:txBody>
      </p:sp>
      <p:sp>
        <p:nvSpPr>
          <p:cNvPr id="101" name="bk object 112"/>
          <p:cNvSpPr/>
          <p:nvPr/>
        </p:nvSpPr>
        <p:spPr>
          <a:xfrm>
            <a:off x="2039945" y="2082530"/>
            <a:ext cx="58419" cy="50800"/>
          </a:xfrm>
          <a:custGeom>
            <a:avLst/>
            <a:gdLst/>
            <a:ahLst/>
            <a:cxnLst/>
            <a:rect l="l" t="t" r="r" b="b"/>
            <a:pathLst>
              <a:path w="58419" h="50800">
                <a:moveTo>
                  <a:pt x="14757" y="0"/>
                </a:moveTo>
                <a:lnTo>
                  <a:pt x="0" y="25107"/>
                </a:lnTo>
                <a:lnTo>
                  <a:pt x="14351" y="50406"/>
                </a:lnTo>
                <a:lnTo>
                  <a:pt x="43459" y="50634"/>
                </a:lnTo>
                <a:lnTo>
                  <a:pt x="58204" y="25526"/>
                </a:lnTo>
                <a:lnTo>
                  <a:pt x="43865" y="228"/>
                </a:lnTo>
                <a:lnTo>
                  <a:pt x="14757" y="0"/>
                </a:lnTo>
                <a:close/>
              </a:path>
            </a:pathLst>
          </a:custGeom>
          <a:solidFill>
            <a:srgbClr val="EF5A28"/>
          </a:solidFill>
        </p:spPr>
        <p:txBody>
          <a:bodyPr wrap="square" lIns="0" tIns="0" rIns="0" bIns="0" rtlCol="0"/>
          <a:lstStyle/>
          <a:p>
            <a:endParaRPr/>
          </a:p>
        </p:txBody>
      </p:sp>
      <p:sp>
        <p:nvSpPr>
          <p:cNvPr id="102" name="bk object 113"/>
          <p:cNvSpPr/>
          <p:nvPr/>
        </p:nvSpPr>
        <p:spPr>
          <a:xfrm>
            <a:off x="2039945" y="2082530"/>
            <a:ext cx="58419" cy="50800"/>
          </a:xfrm>
          <a:custGeom>
            <a:avLst/>
            <a:gdLst/>
            <a:ahLst/>
            <a:cxnLst/>
            <a:rect l="l" t="t" r="r" b="b"/>
            <a:pathLst>
              <a:path w="58419" h="50800">
                <a:moveTo>
                  <a:pt x="14757" y="0"/>
                </a:moveTo>
                <a:lnTo>
                  <a:pt x="43865" y="228"/>
                </a:lnTo>
                <a:lnTo>
                  <a:pt x="58204" y="25526"/>
                </a:lnTo>
                <a:lnTo>
                  <a:pt x="43459" y="50634"/>
                </a:lnTo>
                <a:lnTo>
                  <a:pt x="14351" y="50406"/>
                </a:lnTo>
                <a:lnTo>
                  <a:pt x="0" y="25107"/>
                </a:lnTo>
                <a:lnTo>
                  <a:pt x="14757" y="0"/>
                </a:lnTo>
                <a:close/>
              </a:path>
            </a:pathLst>
          </a:custGeom>
          <a:ln w="3175">
            <a:solidFill>
              <a:srgbClr val="221F1F"/>
            </a:solidFill>
          </a:ln>
        </p:spPr>
        <p:txBody>
          <a:bodyPr wrap="square" lIns="0" tIns="0" rIns="0" bIns="0" rtlCol="0"/>
          <a:lstStyle/>
          <a:p>
            <a:endParaRPr/>
          </a:p>
        </p:txBody>
      </p:sp>
      <p:sp>
        <p:nvSpPr>
          <p:cNvPr id="103" name="bk object 114"/>
          <p:cNvSpPr/>
          <p:nvPr/>
        </p:nvSpPr>
        <p:spPr>
          <a:xfrm>
            <a:off x="2081640" y="2133165"/>
            <a:ext cx="1905" cy="29845"/>
          </a:xfrm>
          <a:custGeom>
            <a:avLst/>
            <a:gdLst/>
            <a:ahLst/>
            <a:cxnLst/>
            <a:rect l="l" t="t" r="r" b="b"/>
            <a:pathLst>
              <a:path w="1905" h="29844">
                <a:moveTo>
                  <a:pt x="0" y="29514"/>
                </a:moveTo>
                <a:lnTo>
                  <a:pt x="1739" y="0"/>
                </a:lnTo>
              </a:path>
            </a:pathLst>
          </a:custGeom>
          <a:ln w="3175">
            <a:solidFill>
              <a:srgbClr val="221F1F"/>
            </a:solidFill>
          </a:ln>
        </p:spPr>
        <p:txBody>
          <a:bodyPr wrap="square" lIns="0" tIns="0" rIns="0" bIns="0" rtlCol="0"/>
          <a:lstStyle/>
          <a:p>
            <a:endParaRPr/>
          </a:p>
        </p:txBody>
      </p:sp>
      <p:sp>
        <p:nvSpPr>
          <p:cNvPr id="104" name="bk object 115"/>
          <p:cNvSpPr/>
          <p:nvPr/>
        </p:nvSpPr>
        <p:spPr>
          <a:xfrm>
            <a:off x="2054779" y="2053218"/>
            <a:ext cx="1905" cy="29845"/>
          </a:xfrm>
          <a:custGeom>
            <a:avLst/>
            <a:gdLst/>
            <a:ahLst/>
            <a:cxnLst/>
            <a:rect l="l" t="t" r="r" b="b"/>
            <a:pathLst>
              <a:path w="1905" h="29844">
                <a:moveTo>
                  <a:pt x="0" y="29489"/>
                </a:moveTo>
                <a:lnTo>
                  <a:pt x="1777" y="0"/>
                </a:lnTo>
              </a:path>
            </a:pathLst>
          </a:custGeom>
          <a:ln w="3175">
            <a:solidFill>
              <a:srgbClr val="221F1F"/>
            </a:solidFill>
          </a:ln>
        </p:spPr>
        <p:txBody>
          <a:bodyPr wrap="square" lIns="0" tIns="0" rIns="0" bIns="0" rtlCol="0"/>
          <a:lstStyle/>
          <a:p>
            <a:endParaRPr/>
          </a:p>
        </p:txBody>
      </p:sp>
      <p:sp>
        <p:nvSpPr>
          <p:cNvPr id="105" name="bk object 116"/>
          <p:cNvSpPr/>
          <p:nvPr/>
        </p:nvSpPr>
        <p:spPr>
          <a:xfrm>
            <a:off x="2025252" y="2667098"/>
            <a:ext cx="1905" cy="29845"/>
          </a:xfrm>
          <a:custGeom>
            <a:avLst/>
            <a:gdLst/>
            <a:ahLst/>
            <a:cxnLst/>
            <a:rect l="l" t="t" r="r" b="b"/>
            <a:pathLst>
              <a:path w="1905" h="29844">
                <a:moveTo>
                  <a:pt x="0" y="29502"/>
                </a:moveTo>
                <a:lnTo>
                  <a:pt x="1777" y="0"/>
                </a:lnTo>
              </a:path>
            </a:pathLst>
          </a:custGeom>
          <a:ln w="3175">
            <a:solidFill>
              <a:srgbClr val="221F1F"/>
            </a:solidFill>
          </a:ln>
        </p:spPr>
        <p:txBody>
          <a:bodyPr wrap="square" lIns="0" tIns="0" rIns="0" bIns="0" rtlCol="0"/>
          <a:lstStyle/>
          <a:p>
            <a:endParaRPr/>
          </a:p>
        </p:txBody>
      </p:sp>
      <p:sp>
        <p:nvSpPr>
          <p:cNvPr id="106" name="bk object 117"/>
          <p:cNvSpPr/>
          <p:nvPr/>
        </p:nvSpPr>
        <p:spPr>
          <a:xfrm>
            <a:off x="1999345" y="2435837"/>
            <a:ext cx="54610" cy="57785"/>
          </a:xfrm>
          <a:custGeom>
            <a:avLst/>
            <a:gdLst/>
            <a:ahLst/>
            <a:cxnLst/>
            <a:rect l="l" t="t" r="r" b="b"/>
            <a:pathLst>
              <a:path w="54610" h="57785">
                <a:moveTo>
                  <a:pt x="31203" y="0"/>
                </a:moveTo>
                <a:lnTo>
                  <a:pt x="4178" y="10782"/>
                </a:lnTo>
                <a:lnTo>
                  <a:pt x="0" y="39585"/>
                </a:lnTo>
                <a:lnTo>
                  <a:pt x="22872" y="57594"/>
                </a:lnTo>
                <a:lnTo>
                  <a:pt x="49898" y="46799"/>
                </a:lnTo>
                <a:lnTo>
                  <a:pt x="54051" y="18021"/>
                </a:lnTo>
                <a:lnTo>
                  <a:pt x="31203" y="0"/>
                </a:lnTo>
                <a:close/>
              </a:path>
            </a:pathLst>
          </a:custGeom>
          <a:solidFill>
            <a:srgbClr val="EF5A28"/>
          </a:solidFill>
        </p:spPr>
        <p:txBody>
          <a:bodyPr wrap="square" lIns="0" tIns="0" rIns="0" bIns="0" rtlCol="0"/>
          <a:lstStyle/>
          <a:p>
            <a:endParaRPr/>
          </a:p>
        </p:txBody>
      </p:sp>
      <p:sp>
        <p:nvSpPr>
          <p:cNvPr id="107" name="bk object 118"/>
          <p:cNvSpPr/>
          <p:nvPr/>
        </p:nvSpPr>
        <p:spPr>
          <a:xfrm>
            <a:off x="1999345" y="2435837"/>
            <a:ext cx="54610" cy="57785"/>
          </a:xfrm>
          <a:custGeom>
            <a:avLst/>
            <a:gdLst/>
            <a:ahLst/>
            <a:cxnLst/>
            <a:rect l="l" t="t" r="r" b="b"/>
            <a:pathLst>
              <a:path w="54610" h="57785">
                <a:moveTo>
                  <a:pt x="0" y="39585"/>
                </a:moveTo>
                <a:lnTo>
                  <a:pt x="4178" y="10782"/>
                </a:lnTo>
                <a:lnTo>
                  <a:pt x="31203" y="0"/>
                </a:lnTo>
                <a:lnTo>
                  <a:pt x="54051" y="18021"/>
                </a:lnTo>
                <a:lnTo>
                  <a:pt x="49898" y="46799"/>
                </a:lnTo>
                <a:lnTo>
                  <a:pt x="22872" y="57594"/>
                </a:lnTo>
                <a:lnTo>
                  <a:pt x="0" y="39585"/>
                </a:lnTo>
                <a:close/>
              </a:path>
            </a:pathLst>
          </a:custGeom>
          <a:ln w="3175">
            <a:solidFill>
              <a:srgbClr val="221F1F"/>
            </a:solidFill>
          </a:ln>
        </p:spPr>
        <p:txBody>
          <a:bodyPr wrap="square" lIns="0" tIns="0" rIns="0" bIns="0" rtlCol="0"/>
          <a:lstStyle/>
          <a:p>
            <a:endParaRPr/>
          </a:p>
        </p:txBody>
      </p:sp>
      <p:sp>
        <p:nvSpPr>
          <p:cNvPr id="108" name="bk object 119"/>
          <p:cNvSpPr/>
          <p:nvPr/>
        </p:nvSpPr>
        <p:spPr>
          <a:xfrm>
            <a:off x="2052698" y="2453795"/>
            <a:ext cx="28575" cy="6985"/>
          </a:xfrm>
          <a:custGeom>
            <a:avLst/>
            <a:gdLst/>
            <a:ahLst/>
            <a:cxnLst/>
            <a:rect l="l" t="t" r="r" b="b"/>
            <a:pathLst>
              <a:path w="28575" h="6985">
                <a:moveTo>
                  <a:pt x="28143" y="6921"/>
                </a:moveTo>
                <a:lnTo>
                  <a:pt x="0" y="0"/>
                </a:lnTo>
              </a:path>
            </a:pathLst>
          </a:custGeom>
          <a:ln w="3175">
            <a:solidFill>
              <a:srgbClr val="221F1F"/>
            </a:solidFill>
          </a:ln>
        </p:spPr>
        <p:txBody>
          <a:bodyPr wrap="square" lIns="0" tIns="0" rIns="0" bIns="0" rtlCol="0"/>
          <a:lstStyle/>
          <a:p>
            <a:endParaRPr/>
          </a:p>
        </p:txBody>
      </p:sp>
      <p:sp>
        <p:nvSpPr>
          <p:cNvPr id="109" name="bk object 120"/>
          <p:cNvSpPr/>
          <p:nvPr/>
        </p:nvSpPr>
        <p:spPr>
          <a:xfrm>
            <a:off x="1973945" y="2469492"/>
            <a:ext cx="26034" cy="5715"/>
          </a:xfrm>
          <a:custGeom>
            <a:avLst/>
            <a:gdLst/>
            <a:ahLst/>
            <a:cxnLst/>
            <a:rect l="l" t="t" r="r" b="b"/>
            <a:pathLst>
              <a:path w="26035" h="5714">
                <a:moveTo>
                  <a:pt x="25488" y="5613"/>
                </a:moveTo>
                <a:lnTo>
                  <a:pt x="0" y="0"/>
                </a:lnTo>
              </a:path>
            </a:pathLst>
          </a:custGeom>
          <a:ln w="3175">
            <a:solidFill>
              <a:srgbClr val="221F1F"/>
            </a:solidFill>
          </a:ln>
        </p:spPr>
        <p:txBody>
          <a:bodyPr wrap="square" lIns="0" tIns="0" rIns="0" bIns="0" rtlCol="0"/>
          <a:lstStyle/>
          <a:p>
            <a:endParaRPr/>
          </a:p>
        </p:txBody>
      </p:sp>
      <p:sp>
        <p:nvSpPr>
          <p:cNvPr id="110" name="bk object 121"/>
          <p:cNvSpPr/>
          <p:nvPr/>
        </p:nvSpPr>
        <p:spPr>
          <a:xfrm>
            <a:off x="2075033" y="2380199"/>
            <a:ext cx="53340" cy="58419"/>
          </a:xfrm>
          <a:custGeom>
            <a:avLst/>
            <a:gdLst/>
            <a:ahLst/>
            <a:cxnLst/>
            <a:rect l="l" t="t" r="r" b="b"/>
            <a:pathLst>
              <a:path w="53339" h="58419">
                <a:moveTo>
                  <a:pt x="29794" y="0"/>
                </a:moveTo>
                <a:lnTo>
                  <a:pt x="3149" y="11734"/>
                </a:lnTo>
                <a:lnTo>
                  <a:pt x="0" y="40665"/>
                </a:lnTo>
                <a:lnTo>
                  <a:pt x="23482" y="57899"/>
                </a:lnTo>
                <a:lnTo>
                  <a:pt x="50126" y="46151"/>
                </a:lnTo>
                <a:lnTo>
                  <a:pt x="53276" y="17221"/>
                </a:lnTo>
                <a:lnTo>
                  <a:pt x="29794" y="0"/>
                </a:lnTo>
                <a:close/>
              </a:path>
            </a:pathLst>
          </a:custGeom>
          <a:solidFill>
            <a:srgbClr val="EF5A28"/>
          </a:solidFill>
        </p:spPr>
        <p:txBody>
          <a:bodyPr wrap="square" lIns="0" tIns="0" rIns="0" bIns="0" rtlCol="0"/>
          <a:lstStyle/>
          <a:p>
            <a:endParaRPr/>
          </a:p>
        </p:txBody>
      </p:sp>
      <p:sp>
        <p:nvSpPr>
          <p:cNvPr id="111" name="bk object 122"/>
          <p:cNvSpPr/>
          <p:nvPr/>
        </p:nvSpPr>
        <p:spPr>
          <a:xfrm>
            <a:off x="2075033" y="2380199"/>
            <a:ext cx="53340" cy="58419"/>
          </a:xfrm>
          <a:custGeom>
            <a:avLst/>
            <a:gdLst/>
            <a:ahLst/>
            <a:cxnLst/>
            <a:rect l="l" t="t" r="r" b="b"/>
            <a:pathLst>
              <a:path w="53339" h="58419">
                <a:moveTo>
                  <a:pt x="29794" y="0"/>
                </a:moveTo>
                <a:lnTo>
                  <a:pt x="53276" y="17221"/>
                </a:lnTo>
                <a:lnTo>
                  <a:pt x="50126" y="46151"/>
                </a:lnTo>
                <a:lnTo>
                  <a:pt x="23482" y="57899"/>
                </a:lnTo>
                <a:lnTo>
                  <a:pt x="0" y="40665"/>
                </a:lnTo>
                <a:lnTo>
                  <a:pt x="3149" y="11734"/>
                </a:lnTo>
                <a:lnTo>
                  <a:pt x="29794" y="0"/>
                </a:lnTo>
                <a:close/>
              </a:path>
            </a:pathLst>
          </a:custGeom>
          <a:ln w="3175">
            <a:solidFill>
              <a:srgbClr val="221F1F"/>
            </a:solidFill>
          </a:ln>
        </p:spPr>
        <p:txBody>
          <a:bodyPr wrap="square" lIns="0" tIns="0" rIns="0" bIns="0" rtlCol="0"/>
          <a:lstStyle/>
          <a:p>
            <a:endParaRPr/>
          </a:p>
        </p:txBody>
      </p:sp>
      <p:sp>
        <p:nvSpPr>
          <p:cNvPr id="112" name="bk object 123"/>
          <p:cNvSpPr/>
          <p:nvPr/>
        </p:nvSpPr>
        <p:spPr>
          <a:xfrm>
            <a:off x="2079796" y="2438085"/>
            <a:ext cx="19050" cy="22860"/>
          </a:xfrm>
          <a:custGeom>
            <a:avLst/>
            <a:gdLst/>
            <a:ahLst/>
            <a:cxnLst/>
            <a:rect l="l" t="t" r="r" b="b"/>
            <a:pathLst>
              <a:path w="19050" h="22860">
                <a:moveTo>
                  <a:pt x="0" y="22872"/>
                </a:moveTo>
                <a:lnTo>
                  <a:pt x="18707" y="0"/>
                </a:lnTo>
              </a:path>
            </a:pathLst>
          </a:custGeom>
          <a:ln w="3175">
            <a:solidFill>
              <a:srgbClr val="221F1F"/>
            </a:solidFill>
          </a:ln>
        </p:spPr>
        <p:txBody>
          <a:bodyPr wrap="square" lIns="0" tIns="0" rIns="0" bIns="0" rtlCol="0"/>
          <a:lstStyle/>
          <a:p>
            <a:endParaRPr/>
          </a:p>
        </p:txBody>
      </p:sp>
      <p:sp>
        <p:nvSpPr>
          <p:cNvPr id="113" name="bk object 124"/>
          <p:cNvSpPr/>
          <p:nvPr/>
        </p:nvSpPr>
        <p:spPr>
          <a:xfrm>
            <a:off x="2104789" y="2357516"/>
            <a:ext cx="19050" cy="23495"/>
          </a:xfrm>
          <a:custGeom>
            <a:avLst/>
            <a:gdLst/>
            <a:ahLst/>
            <a:cxnLst/>
            <a:rect l="l" t="t" r="r" b="b"/>
            <a:pathLst>
              <a:path w="19050" h="23494">
                <a:moveTo>
                  <a:pt x="0" y="22898"/>
                </a:moveTo>
                <a:lnTo>
                  <a:pt x="18694" y="0"/>
                </a:lnTo>
              </a:path>
            </a:pathLst>
          </a:custGeom>
          <a:ln w="3175">
            <a:solidFill>
              <a:srgbClr val="221F1F"/>
            </a:solidFill>
          </a:ln>
        </p:spPr>
        <p:txBody>
          <a:bodyPr wrap="square" lIns="0" tIns="0" rIns="0" bIns="0" rtlCol="0"/>
          <a:lstStyle/>
          <a:p>
            <a:endParaRPr/>
          </a:p>
        </p:txBody>
      </p:sp>
      <p:sp>
        <p:nvSpPr>
          <p:cNvPr id="114" name="bk object 125"/>
          <p:cNvSpPr/>
          <p:nvPr/>
        </p:nvSpPr>
        <p:spPr>
          <a:xfrm>
            <a:off x="2151807" y="2317264"/>
            <a:ext cx="50800" cy="58419"/>
          </a:xfrm>
          <a:custGeom>
            <a:avLst/>
            <a:gdLst/>
            <a:ahLst/>
            <a:cxnLst/>
            <a:rect l="l" t="t" r="r" b="b"/>
            <a:pathLst>
              <a:path w="50800" h="58419">
                <a:moveTo>
                  <a:pt x="25755" y="0"/>
                </a:moveTo>
                <a:lnTo>
                  <a:pt x="381" y="14236"/>
                </a:lnTo>
                <a:lnTo>
                  <a:pt x="0" y="43332"/>
                </a:lnTo>
                <a:lnTo>
                  <a:pt x="25006" y="58216"/>
                </a:lnTo>
                <a:lnTo>
                  <a:pt x="50419" y="43967"/>
                </a:lnTo>
                <a:lnTo>
                  <a:pt x="50800" y="14884"/>
                </a:lnTo>
                <a:lnTo>
                  <a:pt x="25755" y="0"/>
                </a:lnTo>
                <a:close/>
              </a:path>
            </a:pathLst>
          </a:custGeom>
          <a:solidFill>
            <a:srgbClr val="EF5A28"/>
          </a:solidFill>
        </p:spPr>
        <p:txBody>
          <a:bodyPr wrap="square" lIns="0" tIns="0" rIns="0" bIns="0" rtlCol="0"/>
          <a:lstStyle/>
          <a:p>
            <a:endParaRPr/>
          </a:p>
        </p:txBody>
      </p:sp>
      <p:sp>
        <p:nvSpPr>
          <p:cNvPr id="115" name="bk object 126"/>
          <p:cNvSpPr/>
          <p:nvPr/>
        </p:nvSpPr>
        <p:spPr>
          <a:xfrm>
            <a:off x="2151807" y="2317264"/>
            <a:ext cx="50800" cy="58419"/>
          </a:xfrm>
          <a:custGeom>
            <a:avLst/>
            <a:gdLst/>
            <a:ahLst/>
            <a:cxnLst/>
            <a:rect l="l" t="t" r="r" b="b"/>
            <a:pathLst>
              <a:path w="50800" h="58419">
                <a:moveTo>
                  <a:pt x="0" y="43332"/>
                </a:moveTo>
                <a:lnTo>
                  <a:pt x="381" y="14236"/>
                </a:lnTo>
                <a:lnTo>
                  <a:pt x="25755" y="0"/>
                </a:lnTo>
                <a:lnTo>
                  <a:pt x="50800" y="14884"/>
                </a:lnTo>
                <a:lnTo>
                  <a:pt x="50419" y="43967"/>
                </a:lnTo>
                <a:lnTo>
                  <a:pt x="25006" y="58216"/>
                </a:lnTo>
                <a:lnTo>
                  <a:pt x="0" y="43332"/>
                </a:lnTo>
                <a:close/>
              </a:path>
            </a:pathLst>
          </a:custGeom>
          <a:ln w="3175">
            <a:solidFill>
              <a:srgbClr val="221F1F"/>
            </a:solidFill>
          </a:ln>
        </p:spPr>
        <p:txBody>
          <a:bodyPr wrap="square" lIns="0" tIns="0" rIns="0" bIns="0" rtlCol="0"/>
          <a:lstStyle/>
          <a:p>
            <a:endParaRPr/>
          </a:p>
        </p:txBody>
      </p:sp>
      <p:sp>
        <p:nvSpPr>
          <p:cNvPr id="116" name="bk object 127"/>
          <p:cNvSpPr/>
          <p:nvPr/>
        </p:nvSpPr>
        <p:spPr>
          <a:xfrm>
            <a:off x="2201883" y="2332212"/>
            <a:ext cx="29209" cy="3810"/>
          </a:xfrm>
          <a:custGeom>
            <a:avLst/>
            <a:gdLst/>
            <a:ahLst/>
            <a:cxnLst/>
            <a:rect l="l" t="t" r="r" b="b"/>
            <a:pathLst>
              <a:path w="29210" h="3810">
                <a:moveTo>
                  <a:pt x="28790" y="3187"/>
                </a:moveTo>
                <a:lnTo>
                  <a:pt x="0" y="0"/>
                </a:lnTo>
              </a:path>
            </a:pathLst>
          </a:custGeom>
          <a:ln w="3175">
            <a:solidFill>
              <a:srgbClr val="221F1F"/>
            </a:solidFill>
          </a:ln>
        </p:spPr>
        <p:txBody>
          <a:bodyPr wrap="square" lIns="0" tIns="0" rIns="0" bIns="0" rtlCol="0"/>
          <a:lstStyle/>
          <a:p>
            <a:endParaRPr/>
          </a:p>
        </p:txBody>
      </p:sp>
      <p:sp>
        <p:nvSpPr>
          <p:cNvPr id="117" name="bk object 128"/>
          <p:cNvSpPr/>
          <p:nvPr/>
        </p:nvSpPr>
        <p:spPr>
          <a:xfrm>
            <a:off x="2123054" y="2357104"/>
            <a:ext cx="29209" cy="3175"/>
          </a:xfrm>
          <a:custGeom>
            <a:avLst/>
            <a:gdLst/>
            <a:ahLst/>
            <a:cxnLst/>
            <a:rect l="l" t="t" r="r" b="b"/>
            <a:pathLst>
              <a:path w="29210" h="3175">
                <a:moveTo>
                  <a:pt x="28803" y="3162"/>
                </a:moveTo>
                <a:lnTo>
                  <a:pt x="0" y="0"/>
                </a:lnTo>
              </a:path>
            </a:pathLst>
          </a:custGeom>
          <a:ln w="3175">
            <a:solidFill>
              <a:srgbClr val="221F1F"/>
            </a:solidFill>
          </a:ln>
        </p:spPr>
        <p:txBody>
          <a:bodyPr wrap="square" lIns="0" tIns="0" rIns="0" bIns="0" rtlCol="0"/>
          <a:lstStyle/>
          <a:p>
            <a:endParaRPr/>
          </a:p>
        </p:txBody>
      </p:sp>
      <p:sp>
        <p:nvSpPr>
          <p:cNvPr id="118" name="bk object 129"/>
          <p:cNvSpPr/>
          <p:nvPr/>
        </p:nvSpPr>
        <p:spPr>
          <a:xfrm>
            <a:off x="1821631" y="2914164"/>
            <a:ext cx="51435" cy="58419"/>
          </a:xfrm>
          <a:custGeom>
            <a:avLst/>
            <a:gdLst/>
            <a:ahLst/>
            <a:cxnLst/>
            <a:rect l="l" t="t" r="r" b="b"/>
            <a:pathLst>
              <a:path w="51435" h="58419">
                <a:moveTo>
                  <a:pt x="24765" y="0"/>
                </a:moveTo>
                <a:lnTo>
                  <a:pt x="0" y="15303"/>
                </a:lnTo>
                <a:lnTo>
                  <a:pt x="850" y="44386"/>
                </a:lnTo>
                <a:lnTo>
                  <a:pt x="26492" y="58178"/>
                </a:lnTo>
                <a:lnTo>
                  <a:pt x="51244" y="42913"/>
                </a:lnTo>
                <a:lnTo>
                  <a:pt x="50393" y="13804"/>
                </a:lnTo>
                <a:lnTo>
                  <a:pt x="24765" y="0"/>
                </a:lnTo>
                <a:close/>
              </a:path>
            </a:pathLst>
          </a:custGeom>
          <a:solidFill>
            <a:srgbClr val="EF5A28"/>
          </a:solidFill>
        </p:spPr>
        <p:txBody>
          <a:bodyPr wrap="square" lIns="0" tIns="0" rIns="0" bIns="0" rtlCol="0"/>
          <a:lstStyle/>
          <a:p>
            <a:endParaRPr/>
          </a:p>
        </p:txBody>
      </p:sp>
      <p:sp>
        <p:nvSpPr>
          <p:cNvPr id="119" name="bk object 130"/>
          <p:cNvSpPr/>
          <p:nvPr/>
        </p:nvSpPr>
        <p:spPr>
          <a:xfrm>
            <a:off x="1821631" y="2914164"/>
            <a:ext cx="51435" cy="58419"/>
          </a:xfrm>
          <a:custGeom>
            <a:avLst/>
            <a:gdLst/>
            <a:ahLst/>
            <a:cxnLst/>
            <a:rect l="l" t="t" r="r" b="b"/>
            <a:pathLst>
              <a:path w="51435" h="58419">
                <a:moveTo>
                  <a:pt x="850" y="44386"/>
                </a:moveTo>
                <a:lnTo>
                  <a:pt x="0" y="15303"/>
                </a:lnTo>
                <a:lnTo>
                  <a:pt x="24765" y="0"/>
                </a:lnTo>
                <a:lnTo>
                  <a:pt x="50393" y="13804"/>
                </a:lnTo>
                <a:lnTo>
                  <a:pt x="51244" y="42913"/>
                </a:lnTo>
                <a:lnTo>
                  <a:pt x="26492" y="58178"/>
                </a:lnTo>
                <a:lnTo>
                  <a:pt x="850" y="44386"/>
                </a:lnTo>
                <a:close/>
              </a:path>
            </a:pathLst>
          </a:custGeom>
          <a:ln w="3175">
            <a:solidFill>
              <a:srgbClr val="221F1F"/>
            </a:solidFill>
          </a:ln>
        </p:spPr>
        <p:txBody>
          <a:bodyPr wrap="square" lIns="0" tIns="0" rIns="0" bIns="0" rtlCol="0"/>
          <a:lstStyle/>
          <a:p>
            <a:endParaRPr/>
          </a:p>
        </p:txBody>
      </p:sp>
      <p:sp>
        <p:nvSpPr>
          <p:cNvPr id="120" name="bk object 131"/>
          <p:cNvSpPr/>
          <p:nvPr/>
        </p:nvSpPr>
        <p:spPr>
          <a:xfrm>
            <a:off x="1871314" y="2928070"/>
            <a:ext cx="29209" cy="2540"/>
          </a:xfrm>
          <a:custGeom>
            <a:avLst/>
            <a:gdLst/>
            <a:ahLst/>
            <a:cxnLst/>
            <a:rect l="l" t="t" r="r" b="b"/>
            <a:pathLst>
              <a:path w="29210" h="2539">
                <a:moveTo>
                  <a:pt x="28892" y="1943"/>
                </a:moveTo>
                <a:lnTo>
                  <a:pt x="0" y="0"/>
                </a:lnTo>
              </a:path>
            </a:pathLst>
          </a:custGeom>
          <a:ln w="3175">
            <a:solidFill>
              <a:srgbClr val="221F1F"/>
            </a:solidFill>
          </a:ln>
        </p:spPr>
        <p:txBody>
          <a:bodyPr wrap="square" lIns="0" tIns="0" rIns="0" bIns="0" rtlCol="0"/>
          <a:lstStyle/>
          <a:p>
            <a:endParaRPr/>
          </a:p>
        </p:txBody>
      </p:sp>
      <p:sp>
        <p:nvSpPr>
          <p:cNvPr id="121" name="bk object 132"/>
          <p:cNvSpPr/>
          <p:nvPr/>
        </p:nvSpPr>
        <p:spPr>
          <a:xfrm>
            <a:off x="1798200" y="2957953"/>
            <a:ext cx="24765" cy="635"/>
          </a:xfrm>
          <a:custGeom>
            <a:avLst/>
            <a:gdLst/>
            <a:ahLst/>
            <a:cxnLst/>
            <a:rect l="l" t="t" r="r" b="b"/>
            <a:pathLst>
              <a:path w="24764" h="635">
                <a:moveTo>
                  <a:pt x="24333" y="266"/>
                </a:moveTo>
                <a:lnTo>
                  <a:pt x="0" y="0"/>
                </a:lnTo>
              </a:path>
            </a:pathLst>
          </a:custGeom>
          <a:ln w="3175">
            <a:solidFill>
              <a:srgbClr val="221F1F"/>
            </a:solidFill>
          </a:ln>
        </p:spPr>
        <p:txBody>
          <a:bodyPr wrap="square" lIns="0" tIns="0" rIns="0" bIns="0" rtlCol="0"/>
          <a:lstStyle/>
          <a:p>
            <a:endParaRPr/>
          </a:p>
        </p:txBody>
      </p:sp>
      <p:sp>
        <p:nvSpPr>
          <p:cNvPr id="122" name="bk object 133"/>
          <p:cNvSpPr/>
          <p:nvPr/>
        </p:nvSpPr>
        <p:spPr>
          <a:xfrm>
            <a:off x="1885742" y="2846551"/>
            <a:ext cx="52705" cy="58419"/>
          </a:xfrm>
          <a:custGeom>
            <a:avLst/>
            <a:gdLst/>
            <a:ahLst/>
            <a:cxnLst/>
            <a:rect l="l" t="t" r="r" b="b"/>
            <a:pathLst>
              <a:path w="52705" h="58419">
                <a:moveTo>
                  <a:pt x="24231" y="0"/>
                </a:moveTo>
                <a:lnTo>
                  <a:pt x="0" y="16167"/>
                </a:lnTo>
                <a:lnTo>
                  <a:pt x="1892" y="45224"/>
                </a:lnTo>
                <a:lnTo>
                  <a:pt x="27990" y="58127"/>
                </a:lnTo>
                <a:lnTo>
                  <a:pt x="52209" y="41948"/>
                </a:lnTo>
                <a:lnTo>
                  <a:pt x="50317" y="12915"/>
                </a:lnTo>
                <a:lnTo>
                  <a:pt x="24231" y="0"/>
                </a:lnTo>
                <a:close/>
              </a:path>
            </a:pathLst>
          </a:custGeom>
          <a:solidFill>
            <a:srgbClr val="EF5A28"/>
          </a:solidFill>
        </p:spPr>
        <p:txBody>
          <a:bodyPr wrap="square" lIns="0" tIns="0" rIns="0" bIns="0" rtlCol="0"/>
          <a:lstStyle/>
          <a:p>
            <a:endParaRPr/>
          </a:p>
        </p:txBody>
      </p:sp>
      <p:sp>
        <p:nvSpPr>
          <p:cNvPr id="123" name="bk object 134"/>
          <p:cNvSpPr/>
          <p:nvPr/>
        </p:nvSpPr>
        <p:spPr>
          <a:xfrm>
            <a:off x="1885742" y="2846551"/>
            <a:ext cx="52705" cy="58419"/>
          </a:xfrm>
          <a:custGeom>
            <a:avLst/>
            <a:gdLst/>
            <a:ahLst/>
            <a:cxnLst/>
            <a:rect l="l" t="t" r="r" b="b"/>
            <a:pathLst>
              <a:path w="52705" h="58419">
                <a:moveTo>
                  <a:pt x="24231" y="0"/>
                </a:moveTo>
                <a:lnTo>
                  <a:pt x="50317" y="12915"/>
                </a:lnTo>
                <a:lnTo>
                  <a:pt x="52209" y="41948"/>
                </a:lnTo>
                <a:lnTo>
                  <a:pt x="27990" y="58127"/>
                </a:lnTo>
                <a:lnTo>
                  <a:pt x="1892" y="45224"/>
                </a:lnTo>
                <a:lnTo>
                  <a:pt x="0" y="16167"/>
                </a:lnTo>
                <a:lnTo>
                  <a:pt x="24231" y="0"/>
                </a:lnTo>
                <a:close/>
              </a:path>
            </a:pathLst>
          </a:custGeom>
          <a:ln w="3175">
            <a:solidFill>
              <a:srgbClr val="221F1F"/>
            </a:solidFill>
          </a:ln>
        </p:spPr>
        <p:txBody>
          <a:bodyPr wrap="square" lIns="0" tIns="0" rIns="0" bIns="0" rtlCol="0"/>
          <a:lstStyle/>
          <a:p>
            <a:endParaRPr/>
          </a:p>
        </p:txBody>
      </p:sp>
      <p:sp>
        <p:nvSpPr>
          <p:cNvPr id="124" name="bk object 135"/>
          <p:cNvSpPr/>
          <p:nvPr/>
        </p:nvSpPr>
        <p:spPr>
          <a:xfrm>
            <a:off x="1899242" y="2904654"/>
            <a:ext cx="14604" cy="26034"/>
          </a:xfrm>
          <a:custGeom>
            <a:avLst/>
            <a:gdLst/>
            <a:ahLst/>
            <a:cxnLst/>
            <a:rect l="l" t="t" r="r" b="b"/>
            <a:pathLst>
              <a:path w="14605" h="26035">
                <a:moveTo>
                  <a:pt x="0" y="25781"/>
                </a:moveTo>
                <a:lnTo>
                  <a:pt x="14477" y="0"/>
                </a:lnTo>
              </a:path>
            </a:pathLst>
          </a:custGeom>
          <a:ln w="3175">
            <a:solidFill>
              <a:srgbClr val="221F1F"/>
            </a:solidFill>
          </a:ln>
        </p:spPr>
        <p:txBody>
          <a:bodyPr wrap="square" lIns="0" tIns="0" rIns="0" bIns="0" rtlCol="0"/>
          <a:lstStyle/>
          <a:p>
            <a:endParaRPr/>
          </a:p>
        </p:txBody>
      </p:sp>
      <p:sp>
        <p:nvSpPr>
          <p:cNvPr id="125" name="bk object 136"/>
          <p:cNvSpPr/>
          <p:nvPr/>
        </p:nvSpPr>
        <p:spPr>
          <a:xfrm>
            <a:off x="1909961" y="2820986"/>
            <a:ext cx="14604" cy="26034"/>
          </a:xfrm>
          <a:custGeom>
            <a:avLst/>
            <a:gdLst/>
            <a:ahLst/>
            <a:cxnLst/>
            <a:rect l="l" t="t" r="r" b="b"/>
            <a:pathLst>
              <a:path w="14605" h="26035">
                <a:moveTo>
                  <a:pt x="0" y="25806"/>
                </a:moveTo>
                <a:lnTo>
                  <a:pt x="14452" y="0"/>
                </a:lnTo>
              </a:path>
            </a:pathLst>
          </a:custGeom>
          <a:ln w="3175">
            <a:solidFill>
              <a:srgbClr val="221F1F"/>
            </a:solidFill>
          </a:ln>
        </p:spPr>
        <p:txBody>
          <a:bodyPr wrap="square" lIns="0" tIns="0" rIns="0" bIns="0" rtlCol="0"/>
          <a:lstStyle/>
          <a:p>
            <a:endParaRPr/>
          </a:p>
        </p:txBody>
      </p:sp>
      <p:sp>
        <p:nvSpPr>
          <p:cNvPr id="126" name="bk object 137"/>
          <p:cNvSpPr/>
          <p:nvPr/>
        </p:nvSpPr>
        <p:spPr>
          <a:xfrm>
            <a:off x="1948213" y="2772025"/>
            <a:ext cx="54610" cy="57785"/>
          </a:xfrm>
          <a:custGeom>
            <a:avLst/>
            <a:gdLst/>
            <a:ahLst/>
            <a:cxnLst/>
            <a:rect l="l" t="t" r="r" b="b"/>
            <a:pathLst>
              <a:path w="54610" h="57785">
                <a:moveTo>
                  <a:pt x="22555" y="0"/>
                </a:moveTo>
                <a:lnTo>
                  <a:pt x="0" y="18376"/>
                </a:lnTo>
                <a:lnTo>
                  <a:pt x="4635" y="47104"/>
                </a:lnTo>
                <a:lnTo>
                  <a:pt x="31851" y="57454"/>
                </a:lnTo>
                <a:lnTo>
                  <a:pt x="54406" y="39065"/>
                </a:lnTo>
                <a:lnTo>
                  <a:pt x="49745" y="10337"/>
                </a:lnTo>
                <a:lnTo>
                  <a:pt x="22555" y="0"/>
                </a:lnTo>
                <a:close/>
              </a:path>
            </a:pathLst>
          </a:custGeom>
          <a:solidFill>
            <a:srgbClr val="EF5A28"/>
          </a:solidFill>
        </p:spPr>
        <p:txBody>
          <a:bodyPr wrap="square" lIns="0" tIns="0" rIns="0" bIns="0" rtlCol="0"/>
          <a:lstStyle/>
          <a:p>
            <a:endParaRPr/>
          </a:p>
        </p:txBody>
      </p:sp>
      <p:sp>
        <p:nvSpPr>
          <p:cNvPr id="127" name="bk object 138"/>
          <p:cNvSpPr/>
          <p:nvPr/>
        </p:nvSpPr>
        <p:spPr>
          <a:xfrm>
            <a:off x="1948213" y="2772025"/>
            <a:ext cx="54610" cy="57785"/>
          </a:xfrm>
          <a:custGeom>
            <a:avLst/>
            <a:gdLst/>
            <a:ahLst/>
            <a:cxnLst/>
            <a:rect l="l" t="t" r="r" b="b"/>
            <a:pathLst>
              <a:path w="54610" h="57785">
                <a:moveTo>
                  <a:pt x="4635" y="47104"/>
                </a:moveTo>
                <a:lnTo>
                  <a:pt x="0" y="18376"/>
                </a:lnTo>
                <a:lnTo>
                  <a:pt x="22555" y="0"/>
                </a:lnTo>
                <a:lnTo>
                  <a:pt x="49745" y="10337"/>
                </a:lnTo>
                <a:lnTo>
                  <a:pt x="54406" y="39065"/>
                </a:lnTo>
                <a:lnTo>
                  <a:pt x="31851" y="57454"/>
                </a:lnTo>
                <a:lnTo>
                  <a:pt x="4635" y="47104"/>
                </a:lnTo>
                <a:close/>
              </a:path>
            </a:pathLst>
          </a:custGeom>
          <a:ln w="3175">
            <a:solidFill>
              <a:srgbClr val="221F1F"/>
            </a:solidFill>
          </a:ln>
        </p:spPr>
        <p:txBody>
          <a:bodyPr wrap="square" lIns="0" tIns="0" rIns="0" bIns="0" rtlCol="0"/>
          <a:lstStyle/>
          <a:p>
            <a:endParaRPr/>
          </a:p>
        </p:txBody>
      </p:sp>
      <p:sp>
        <p:nvSpPr>
          <p:cNvPr id="128" name="bk object 139"/>
          <p:cNvSpPr/>
          <p:nvPr/>
        </p:nvSpPr>
        <p:spPr>
          <a:xfrm>
            <a:off x="1997286" y="2780700"/>
            <a:ext cx="29209" cy="1905"/>
          </a:xfrm>
          <a:custGeom>
            <a:avLst/>
            <a:gdLst/>
            <a:ahLst/>
            <a:cxnLst/>
            <a:rect l="l" t="t" r="r" b="b"/>
            <a:pathLst>
              <a:path w="29210" h="1905">
                <a:moveTo>
                  <a:pt x="28905" y="0"/>
                </a:moveTo>
                <a:lnTo>
                  <a:pt x="0" y="1866"/>
                </a:lnTo>
              </a:path>
            </a:pathLst>
          </a:custGeom>
          <a:ln w="3175">
            <a:solidFill>
              <a:srgbClr val="221F1F"/>
            </a:solidFill>
          </a:ln>
        </p:spPr>
        <p:txBody>
          <a:bodyPr wrap="square" lIns="0" tIns="0" rIns="0" bIns="0" rtlCol="0"/>
          <a:lstStyle/>
          <a:p>
            <a:endParaRPr/>
          </a:p>
        </p:txBody>
      </p:sp>
      <p:sp>
        <p:nvSpPr>
          <p:cNvPr id="129" name="bk object 140"/>
          <p:cNvSpPr/>
          <p:nvPr/>
        </p:nvSpPr>
        <p:spPr>
          <a:xfrm>
            <a:off x="1923918" y="2818825"/>
            <a:ext cx="29209" cy="1905"/>
          </a:xfrm>
          <a:custGeom>
            <a:avLst/>
            <a:gdLst/>
            <a:ahLst/>
            <a:cxnLst/>
            <a:rect l="l" t="t" r="r" b="b"/>
            <a:pathLst>
              <a:path w="29210" h="1905">
                <a:moveTo>
                  <a:pt x="28917" y="0"/>
                </a:moveTo>
                <a:lnTo>
                  <a:pt x="0" y="1841"/>
                </a:lnTo>
              </a:path>
            </a:pathLst>
          </a:custGeom>
          <a:ln w="3175">
            <a:solidFill>
              <a:srgbClr val="221F1F"/>
            </a:solidFill>
          </a:ln>
        </p:spPr>
        <p:txBody>
          <a:bodyPr wrap="square" lIns="0" tIns="0" rIns="0" bIns="0" rtlCol="0"/>
          <a:lstStyle/>
          <a:p>
            <a:endParaRPr/>
          </a:p>
        </p:txBody>
      </p:sp>
      <p:sp>
        <p:nvSpPr>
          <p:cNvPr id="130" name="bk object 141"/>
          <p:cNvSpPr/>
          <p:nvPr/>
        </p:nvSpPr>
        <p:spPr>
          <a:xfrm>
            <a:off x="2003093" y="2696725"/>
            <a:ext cx="55244" cy="57150"/>
          </a:xfrm>
          <a:custGeom>
            <a:avLst/>
            <a:gdLst/>
            <a:ahLst/>
            <a:cxnLst/>
            <a:rect l="l" t="t" r="r" b="b"/>
            <a:pathLst>
              <a:path w="55244" h="57150">
                <a:moveTo>
                  <a:pt x="21894" y="0"/>
                </a:moveTo>
                <a:lnTo>
                  <a:pt x="0" y="19164"/>
                </a:lnTo>
                <a:lnTo>
                  <a:pt x="5638" y="47713"/>
                </a:lnTo>
                <a:lnTo>
                  <a:pt x="33197" y="57099"/>
                </a:lnTo>
                <a:lnTo>
                  <a:pt x="55105" y="37947"/>
                </a:lnTo>
                <a:lnTo>
                  <a:pt x="49453" y="9359"/>
                </a:lnTo>
                <a:lnTo>
                  <a:pt x="21894" y="0"/>
                </a:lnTo>
                <a:close/>
              </a:path>
            </a:pathLst>
          </a:custGeom>
          <a:solidFill>
            <a:srgbClr val="EF5A28"/>
          </a:solidFill>
        </p:spPr>
        <p:txBody>
          <a:bodyPr wrap="square" lIns="0" tIns="0" rIns="0" bIns="0" rtlCol="0"/>
          <a:lstStyle/>
          <a:p>
            <a:endParaRPr/>
          </a:p>
        </p:txBody>
      </p:sp>
      <p:sp>
        <p:nvSpPr>
          <p:cNvPr id="131" name="bk object 142"/>
          <p:cNvSpPr/>
          <p:nvPr/>
        </p:nvSpPr>
        <p:spPr>
          <a:xfrm>
            <a:off x="2003093" y="2696725"/>
            <a:ext cx="55244" cy="57150"/>
          </a:xfrm>
          <a:custGeom>
            <a:avLst/>
            <a:gdLst/>
            <a:ahLst/>
            <a:cxnLst/>
            <a:rect l="l" t="t" r="r" b="b"/>
            <a:pathLst>
              <a:path w="55244" h="57150">
                <a:moveTo>
                  <a:pt x="21894" y="0"/>
                </a:moveTo>
                <a:lnTo>
                  <a:pt x="49453" y="9359"/>
                </a:lnTo>
                <a:lnTo>
                  <a:pt x="55105" y="37947"/>
                </a:lnTo>
                <a:lnTo>
                  <a:pt x="33197" y="57099"/>
                </a:lnTo>
                <a:lnTo>
                  <a:pt x="5638" y="47713"/>
                </a:lnTo>
                <a:lnTo>
                  <a:pt x="0" y="19164"/>
                </a:lnTo>
                <a:lnTo>
                  <a:pt x="21894" y="0"/>
                </a:lnTo>
                <a:close/>
              </a:path>
            </a:pathLst>
          </a:custGeom>
          <a:ln w="3175">
            <a:solidFill>
              <a:srgbClr val="221F1F"/>
            </a:solidFill>
          </a:ln>
        </p:spPr>
        <p:txBody>
          <a:bodyPr wrap="square" lIns="0" tIns="0" rIns="0" bIns="0" rtlCol="0"/>
          <a:lstStyle/>
          <a:p>
            <a:endParaRPr/>
          </a:p>
        </p:txBody>
      </p:sp>
      <p:sp>
        <p:nvSpPr>
          <p:cNvPr id="132" name="bk object 143"/>
          <p:cNvSpPr/>
          <p:nvPr/>
        </p:nvSpPr>
        <p:spPr>
          <a:xfrm>
            <a:off x="2025305" y="2753824"/>
            <a:ext cx="11430" cy="27940"/>
          </a:xfrm>
          <a:custGeom>
            <a:avLst/>
            <a:gdLst/>
            <a:ahLst/>
            <a:cxnLst/>
            <a:rect l="l" t="t" r="r" b="b"/>
            <a:pathLst>
              <a:path w="11430" h="27939">
                <a:moveTo>
                  <a:pt x="0" y="27444"/>
                </a:moveTo>
                <a:lnTo>
                  <a:pt x="10972" y="0"/>
                </a:lnTo>
              </a:path>
            </a:pathLst>
          </a:custGeom>
          <a:ln w="3175">
            <a:solidFill>
              <a:srgbClr val="221F1F"/>
            </a:solidFill>
          </a:ln>
        </p:spPr>
        <p:txBody>
          <a:bodyPr wrap="square" lIns="0" tIns="0" rIns="0" bIns="0" rtlCol="0"/>
          <a:lstStyle/>
          <a:p>
            <a:endParaRPr/>
          </a:p>
        </p:txBody>
      </p:sp>
      <p:sp>
        <p:nvSpPr>
          <p:cNvPr id="133" name="bk object 144"/>
          <p:cNvSpPr/>
          <p:nvPr/>
        </p:nvSpPr>
        <p:spPr>
          <a:xfrm>
            <a:off x="2987409" y="4390027"/>
            <a:ext cx="1850910" cy="1274648"/>
          </a:xfrm>
          <a:prstGeom prst="rect">
            <a:avLst/>
          </a:prstGeom>
          <a:blipFill>
            <a:blip r:embed="rId12" cstate="print"/>
            <a:stretch>
              <a:fillRect/>
            </a:stretch>
          </a:blipFill>
        </p:spPr>
        <p:txBody>
          <a:bodyPr wrap="square" lIns="0" tIns="0" rIns="0" bIns="0" rtlCol="0"/>
          <a:lstStyle/>
          <a:p>
            <a:endParaRPr/>
          </a:p>
        </p:txBody>
      </p:sp>
      <p:sp>
        <p:nvSpPr>
          <p:cNvPr id="134" name="bk object 145"/>
          <p:cNvSpPr/>
          <p:nvPr/>
        </p:nvSpPr>
        <p:spPr>
          <a:xfrm>
            <a:off x="2987409" y="4390027"/>
            <a:ext cx="312051" cy="299224"/>
          </a:xfrm>
          <a:prstGeom prst="rect">
            <a:avLst/>
          </a:prstGeom>
          <a:blipFill>
            <a:blip r:embed="rId13" cstate="print"/>
            <a:stretch>
              <a:fillRect/>
            </a:stretch>
          </a:blipFill>
        </p:spPr>
        <p:txBody>
          <a:bodyPr wrap="square" lIns="0" tIns="0" rIns="0" bIns="0" rtlCol="0"/>
          <a:lstStyle/>
          <a:p>
            <a:endParaRPr/>
          </a:p>
        </p:txBody>
      </p:sp>
      <p:sp>
        <p:nvSpPr>
          <p:cNvPr id="135" name="bk object 146"/>
          <p:cNvSpPr/>
          <p:nvPr/>
        </p:nvSpPr>
        <p:spPr>
          <a:xfrm>
            <a:off x="5940768" y="4477708"/>
            <a:ext cx="771232" cy="1157566"/>
          </a:xfrm>
          <a:prstGeom prst="rect">
            <a:avLst/>
          </a:prstGeom>
          <a:blipFill>
            <a:blip r:embed="rId14" cstate="print"/>
            <a:stretch>
              <a:fillRect/>
            </a:stretch>
          </a:blipFill>
        </p:spPr>
        <p:txBody>
          <a:bodyPr wrap="square" lIns="0" tIns="0" rIns="0" bIns="0" rtlCol="0"/>
          <a:lstStyle/>
          <a:p>
            <a:endParaRPr/>
          </a:p>
        </p:txBody>
      </p:sp>
      <p:sp>
        <p:nvSpPr>
          <p:cNvPr id="136" name="bk object 147"/>
          <p:cNvSpPr/>
          <p:nvPr/>
        </p:nvSpPr>
        <p:spPr>
          <a:xfrm>
            <a:off x="5264036" y="4404492"/>
            <a:ext cx="847877" cy="1300518"/>
          </a:xfrm>
          <a:prstGeom prst="rect">
            <a:avLst/>
          </a:prstGeom>
          <a:blipFill>
            <a:blip r:embed="rId15" cstate="print"/>
            <a:stretch>
              <a:fillRect/>
            </a:stretch>
          </a:blipFill>
        </p:spPr>
        <p:txBody>
          <a:bodyPr wrap="square" lIns="0" tIns="0" rIns="0" bIns="0" rtlCol="0"/>
          <a:lstStyle/>
          <a:p>
            <a:endParaRPr/>
          </a:p>
        </p:txBody>
      </p:sp>
      <p:sp>
        <p:nvSpPr>
          <p:cNvPr id="137" name="bk object 148"/>
          <p:cNvSpPr/>
          <p:nvPr/>
        </p:nvSpPr>
        <p:spPr>
          <a:xfrm>
            <a:off x="6647282" y="4502968"/>
            <a:ext cx="482320" cy="1129030"/>
          </a:xfrm>
          <a:prstGeom prst="rect">
            <a:avLst/>
          </a:prstGeom>
          <a:blipFill>
            <a:blip r:embed="rId16" cstate="print"/>
            <a:stretch>
              <a:fillRect/>
            </a:stretch>
          </a:blipFill>
        </p:spPr>
        <p:txBody>
          <a:bodyPr wrap="square" lIns="0" tIns="0" rIns="0" bIns="0" rtlCol="0"/>
          <a:lstStyle/>
          <a:p>
            <a:endParaRPr/>
          </a:p>
        </p:txBody>
      </p:sp>
      <p:sp>
        <p:nvSpPr>
          <p:cNvPr id="138" name="bk object 149"/>
          <p:cNvSpPr/>
          <p:nvPr/>
        </p:nvSpPr>
        <p:spPr>
          <a:xfrm>
            <a:off x="1098779" y="4546135"/>
            <a:ext cx="563181" cy="1013460"/>
          </a:xfrm>
          <a:prstGeom prst="rect">
            <a:avLst/>
          </a:prstGeom>
          <a:blipFill>
            <a:blip r:embed="rId17" cstate="print"/>
            <a:stretch>
              <a:fillRect/>
            </a:stretch>
          </a:blipFill>
        </p:spPr>
        <p:txBody>
          <a:bodyPr wrap="square" lIns="0" tIns="0" rIns="0" bIns="0" rtlCol="0"/>
          <a:lstStyle/>
          <a:p>
            <a:endParaRPr/>
          </a:p>
        </p:txBody>
      </p:sp>
      <p:sp>
        <p:nvSpPr>
          <p:cNvPr id="139" name="bk object 150"/>
          <p:cNvSpPr/>
          <p:nvPr/>
        </p:nvSpPr>
        <p:spPr>
          <a:xfrm>
            <a:off x="7711237" y="4527390"/>
            <a:ext cx="881824" cy="1122260"/>
          </a:xfrm>
          <a:prstGeom prst="rect">
            <a:avLst/>
          </a:prstGeom>
          <a:blipFill>
            <a:blip r:embed="rId18" cstate="print"/>
            <a:stretch>
              <a:fillRect/>
            </a:stretch>
          </a:blipFill>
        </p:spPr>
        <p:txBody>
          <a:bodyPr wrap="square" lIns="0" tIns="0" rIns="0" bIns="0" rtlCol="0"/>
          <a:lstStyle/>
          <a:p>
            <a:endParaRPr/>
          </a:p>
        </p:txBody>
      </p:sp>
      <p:sp>
        <p:nvSpPr>
          <p:cNvPr id="140" name="bk object 151"/>
          <p:cNvSpPr/>
          <p:nvPr/>
        </p:nvSpPr>
        <p:spPr>
          <a:xfrm>
            <a:off x="465303" y="5653093"/>
            <a:ext cx="8186991" cy="141859"/>
          </a:xfrm>
          <a:prstGeom prst="rect">
            <a:avLst/>
          </a:prstGeom>
          <a:blipFill>
            <a:blip r:embed="rId19" cstate="print"/>
            <a:stretch>
              <a:fillRect/>
            </a:stretch>
          </a:blipFill>
        </p:spPr>
        <p:txBody>
          <a:bodyPr wrap="square" lIns="0" tIns="0" rIns="0" bIns="0" rtlCol="0"/>
          <a:lstStyle/>
          <a:p>
            <a:endParaRPr/>
          </a:p>
        </p:txBody>
      </p:sp>
      <p:sp>
        <p:nvSpPr>
          <p:cNvPr id="141" name="bk object 152"/>
          <p:cNvSpPr/>
          <p:nvPr/>
        </p:nvSpPr>
        <p:spPr>
          <a:xfrm>
            <a:off x="1678102" y="4522145"/>
            <a:ext cx="974432" cy="971486"/>
          </a:xfrm>
          <a:prstGeom prst="rect">
            <a:avLst/>
          </a:prstGeom>
          <a:blipFill>
            <a:blip r:embed="rId20" cstate="print"/>
            <a:stretch>
              <a:fillRect/>
            </a:stretch>
          </a:blipFill>
        </p:spPr>
        <p:txBody>
          <a:bodyPr wrap="square" lIns="0" tIns="0" rIns="0" bIns="0" rtlCol="0"/>
          <a:lstStyle/>
          <a:p>
            <a:endParaRPr/>
          </a:p>
        </p:txBody>
      </p:sp>
      <p:sp>
        <p:nvSpPr>
          <p:cNvPr id="142" name="bk object 153"/>
          <p:cNvSpPr/>
          <p:nvPr/>
        </p:nvSpPr>
        <p:spPr>
          <a:xfrm>
            <a:off x="3287015" y="4205102"/>
            <a:ext cx="94111" cy="184924"/>
          </a:xfrm>
          <a:prstGeom prst="rect">
            <a:avLst/>
          </a:prstGeom>
          <a:blipFill>
            <a:blip r:embed="rId21" cstate="print"/>
            <a:stretch>
              <a:fillRect/>
            </a:stretch>
          </a:blipFill>
        </p:spPr>
        <p:txBody>
          <a:bodyPr wrap="square" lIns="0" tIns="0" rIns="0" bIns="0" rtlCol="0"/>
          <a:lstStyle/>
          <a:p>
            <a:endParaRPr/>
          </a:p>
        </p:txBody>
      </p:sp>
      <p:sp>
        <p:nvSpPr>
          <p:cNvPr id="143" name="bk object 154"/>
          <p:cNvSpPr/>
          <p:nvPr/>
        </p:nvSpPr>
        <p:spPr>
          <a:xfrm>
            <a:off x="2971559" y="4682216"/>
            <a:ext cx="15849" cy="71945"/>
          </a:xfrm>
          <a:prstGeom prst="rect">
            <a:avLst/>
          </a:prstGeom>
          <a:blipFill>
            <a:blip r:embed="rId22" cstate="print"/>
            <a:stretch>
              <a:fillRect/>
            </a:stretch>
          </a:blipFill>
        </p:spPr>
        <p:txBody>
          <a:bodyPr wrap="square" lIns="0" tIns="0" rIns="0" bIns="0" rtlCol="0"/>
          <a:lstStyle/>
          <a:p>
            <a:endParaRPr/>
          </a:p>
        </p:txBody>
      </p:sp>
      <p:sp>
        <p:nvSpPr>
          <p:cNvPr id="144" name="bk object 155"/>
          <p:cNvSpPr/>
          <p:nvPr/>
        </p:nvSpPr>
        <p:spPr>
          <a:xfrm>
            <a:off x="2971559" y="4912911"/>
            <a:ext cx="15849" cy="181876"/>
          </a:xfrm>
          <a:prstGeom prst="rect">
            <a:avLst/>
          </a:prstGeom>
          <a:blipFill>
            <a:blip r:embed="rId23" cstate="print"/>
            <a:stretch>
              <a:fillRect/>
            </a:stretch>
          </a:blipFill>
        </p:spPr>
        <p:txBody>
          <a:bodyPr wrap="square" lIns="0" tIns="0" rIns="0" bIns="0" rtlCol="0"/>
          <a:lstStyle/>
          <a:p>
            <a:endParaRPr/>
          </a:p>
        </p:txBody>
      </p:sp>
      <p:sp>
        <p:nvSpPr>
          <p:cNvPr id="145" name="bk object 156"/>
          <p:cNvSpPr/>
          <p:nvPr/>
        </p:nvSpPr>
        <p:spPr>
          <a:xfrm>
            <a:off x="2702129" y="4662379"/>
            <a:ext cx="270941" cy="130632"/>
          </a:xfrm>
          <a:prstGeom prst="rect">
            <a:avLst/>
          </a:prstGeom>
          <a:blipFill>
            <a:blip r:embed="rId24" cstate="print"/>
            <a:stretch>
              <a:fillRect/>
            </a:stretch>
          </a:blipFill>
        </p:spPr>
        <p:txBody>
          <a:bodyPr wrap="square" lIns="0" tIns="0" rIns="0" bIns="0" rtlCol="0"/>
          <a:lstStyle/>
          <a:p>
            <a:endParaRPr/>
          </a:p>
        </p:txBody>
      </p:sp>
      <p:sp>
        <p:nvSpPr>
          <p:cNvPr id="146" name="bk object 157"/>
          <p:cNvSpPr/>
          <p:nvPr/>
        </p:nvSpPr>
        <p:spPr>
          <a:xfrm>
            <a:off x="2563788" y="4920684"/>
            <a:ext cx="423621" cy="617410"/>
          </a:xfrm>
          <a:prstGeom prst="rect">
            <a:avLst/>
          </a:prstGeom>
          <a:blipFill>
            <a:blip r:embed="rId25" cstate="print"/>
            <a:stretch>
              <a:fillRect/>
            </a:stretch>
          </a:blipFill>
        </p:spPr>
        <p:txBody>
          <a:bodyPr wrap="square" lIns="0" tIns="0" rIns="0" bIns="0" rtlCol="0"/>
          <a:lstStyle/>
          <a:p>
            <a:endParaRPr/>
          </a:p>
        </p:txBody>
      </p:sp>
      <p:sp>
        <p:nvSpPr>
          <p:cNvPr id="147" name="bk object 158"/>
          <p:cNvSpPr/>
          <p:nvPr/>
        </p:nvSpPr>
        <p:spPr>
          <a:xfrm>
            <a:off x="2987409" y="4390027"/>
            <a:ext cx="790308" cy="406222"/>
          </a:xfrm>
          <a:prstGeom prst="rect">
            <a:avLst/>
          </a:prstGeom>
          <a:blipFill>
            <a:blip r:embed="rId26" cstate="print"/>
            <a:stretch>
              <a:fillRect/>
            </a:stretch>
          </a:blipFill>
        </p:spPr>
        <p:txBody>
          <a:bodyPr wrap="square" lIns="0" tIns="0" rIns="0" bIns="0" rtlCol="0"/>
          <a:lstStyle/>
          <a:p>
            <a:endParaRPr/>
          </a:p>
        </p:txBody>
      </p:sp>
      <p:sp>
        <p:nvSpPr>
          <p:cNvPr id="148" name="bk object 159"/>
          <p:cNvSpPr/>
          <p:nvPr/>
        </p:nvSpPr>
        <p:spPr>
          <a:xfrm>
            <a:off x="2987409" y="4794751"/>
            <a:ext cx="607568" cy="408863"/>
          </a:xfrm>
          <a:prstGeom prst="rect">
            <a:avLst/>
          </a:prstGeom>
          <a:blipFill>
            <a:blip r:embed="rId27" cstate="print"/>
            <a:stretch>
              <a:fillRect/>
            </a:stretch>
          </a:blipFill>
        </p:spPr>
        <p:txBody>
          <a:bodyPr wrap="square" lIns="0" tIns="0" rIns="0" bIns="0" rtlCol="0"/>
          <a:lstStyle/>
          <a:p>
            <a:endParaRPr/>
          </a:p>
        </p:txBody>
      </p:sp>
      <p:sp>
        <p:nvSpPr>
          <p:cNvPr id="149" name="bk object 160"/>
          <p:cNvSpPr/>
          <p:nvPr/>
        </p:nvSpPr>
        <p:spPr>
          <a:xfrm>
            <a:off x="3263494" y="5202090"/>
            <a:ext cx="89420" cy="147383"/>
          </a:xfrm>
          <a:prstGeom prst="rect">
            <a:avLst/>
          </a:prstGeom>
          <a:blipFill>
            <a:blip r:embed="rId28" cstate="print"/>
            <a:stretch>
              <a:fillRect/>
            </a:stretch>
          </a:blipFill>
        </p:spPr>
        <p:txBody>
          <a:bodyPr wrap="square" lIns="0" tIns="0" rIns="0" bIns="0" rtlCol="0"/>
          <a:lstStyle/>
          <a:p>
            <a:endParaRPr/>
          </a:p>
        </p:txBody>
      </p:sp>
      <p:sp>
        <p:nvSpPr>
          <p:cNvPr id="150" name="bk object 161"/>
          <p:cNvSpPr/>
          <p:nvPr/>
        </p:nvSpPr>
        <p:spPr>
          <a:xfrm>
            <a:off x="3141739" y="5202090"/>
            <a:ext cx="101130" cy="406603"/>
          </a:xfrm>
          <a:prstGeom prst="rect">
            <a:avLst/>
          </a:prstGeom>
          <a:blipFill>
            <a:blip r:embed="rId29" cstate="print"/>
            <a:stretch>
              <a:fillRect/>
            </a:stretch>
          </a:blipFill>
        </p:spPr>
        <p:txBody>
          <a:bodyPr wrap="square" lIns="0" tIns="0" rIns="0" bIns="0" rtlCol="0"/>
          <a:lstStyle/>
          <a:p>
            <a:endParaRPr/>
          </a:p>
        </p:txBody>
      </p:sp>
      <p:sp>
        <p:nvSpPr>
          <p:cNvPr id="151" name="bk object 162"/>
          <p:cNvSpPr/>
          <p:nvPr/>
        </p:nvSpPr>
        <p:spPr>
          <a:xfrm>
            <a:off x="2987409" y="5202090"/>
            <a:ext cx="138328" cy="122224"/>
          </a:xfrm>
          <a:prstGeom prst="rect">
            <a:avLst/>
          </a:prstGeom>
          <a:blipFill>
            <a:blip r:embed="rId30" cstate="print"/>
            <a:stretch>
              <a:fillRect/>
            </a:stretch>
          </a:blipFill>
        </p:spPr>
        <p:txBody>
          <a:bodyPr wrap="square" lIns="0" tIns="0" rIns="0" bIns="0" rtlCol="0"/>
          <a:lstStyle/>
          <a:p>
            <a:endParaRPr/>
          </a:p>
        </p:txBody>
      </p:sp>
      <p:sp>
        <p:nvSpPr>
          <p:cNvPr id="152" name="bk object 163"/>
          <p:cNvSpPr/>
          <p:nvPr/>
        </p:nvSpPr>
        <p:spPr>
          <a:xfrm>
            <a:off x="7199033" y="4539214"/>
            <a:ext cx="472630" cy="1081023"/>
          </a:xfrm>
          <a:prstGeom prst="rect">
            <a:avLst/>
          </a:prstGeom>
          <a:blipFill>
            <a:blip r:embed="rId31" cstate="print"/>
            <a:stretch>
              <a:fillRect/>
            </a:stretch>
          </a:blipFill>
        </p:spPr>
        <p:txBody>
          <a:bodyPr wrap="square" lIns="0" tIns="0" rIns="0" bIns="0" rtlCol="0"/>
          <a:lstStyle/>
          <a:p>
            <a:endParaRPr/>
          </a:p>
        </p:txBody>
      </p:sp>
      <p:sp>
        <p:nvSpPr>
          <p:cNvPr id="153" name="bk object 164"/>
          <p:cNvSpPr/>
          <p:nvPr/>
        </p:nvSpPr>
        <p:spPr>
          <a:xfrm>
            <a:off x="4607649" y="4394650"/>
            <a:ext cx="656132" cy="1247216"/>
          </a:xfrm>
          <a:prstGeom prst="rect">
            <a:avLst/>
          </a:prstGeom>
          <a:blipFill>
            <a:blip r:embed="rId32" cstate="print"/>
            <a:stretch>
              <a:fillRect/>
            </a:stretch>
          </a:blipFill>
        </p:spPr>
        <p:txBody>
          <a:bodyPr wrap="square" lIns="0" tIns="0" rIns="0" bIns="0" rtlCol="0"/>
          <a:lstStyle/>
          <a:p>
            <a:endParaRPr/>
          </a:p>
        </p:txBody>
      </p:sp>
      <p:sp>
        <p:nvSpPr>
          <p:cNvPr id="154" name="bk object 165"/>
          <p:cNvSpPr/>
          <p:nvPr/>
        </p:nvSpPr>
        <p:spPr>
          <a:xfrm>
            <a:off x="1046361" y="3163616"/>
            <a:ext cx="55880" cy="54610"/>
          </a:xfrm>
          <a:custGeom>
            <a:avLst/>
            <a:gdLst/>
            <a:ahLst/>
            <a:cxnLst/>
            <a:rect l="l" t="t" r="r" b="b"/>
            <a:pathLst>
              <a:path w="55880" h="54610">
                <a:moveTo>
                  <a:pt x="26327" y="0"/>
                </a:moveTo>
                <a:lnTo>
                  <a:pt x="11411" y="4691"/>
                </a:lnTo>
                <a:lnTo>
                  <a:pt x="2780" y="14907"/>
                </a:lnTo>
                <a:lnTo>
                  <a:pt x="0" y="27453"/>
                </a:lnTo>
                <a:lnTo>
                  <a:pt x="207" y="30965"/>
                </a:lnTo>
                <a:lnTo>
                  <a:pt x="4298" y="42394"/>
                </a:lnTo>
                <a:lnTo>
                  <a:pt x="14431" y="51075"/>
                </a:lnTo>
                <a:lnTo>
                  <a:pt x="31658" y="54427"/>
                </a:lnTo>
                <a:lnTo>
                  <a:pt x="45392" y="49143"/>
                </a:lnTo>
                <a:lnTo>
                  <a:pt x="49771" y="43277"/>
                </a:lnTo>
                <a:lnTo>
                  <a:pt x="19685" y="43277"/>
                </a:lnTo>
                <a:lnTo>
                  <a:pt x="15189" y="36978"/>
                </a:lnTo>
                <a:lnTo>
                  <a:pt x="15189" y="17077"/>
                </a:lnTo>
                <a:lnTo>
                  <a:pt x="19583" y="11298"/>
                </a:lnTo>
                <a:lnTo>
                  <a:pt x="50650" y="11298"/>
                </a:lnTo>
                <a:lnTo>
                  <a:pt x="42733" y="3661"/>
                </a:lnTo>
                <a:lnTo>
                  <a:pt x="26327" y="0"/>
                </a:lnTo>
                <a:close/>
              </a:path>
              <a:path w="55880" h="54610">
                <a:moveTo>
                  <a:pt x="50650" y="11298"/>
                </a:moveTo>
                <a:lnTo>
                  <a:pt x="36258" y="11298"/>
                </a:lnTo>
                <a:lnTo>
                  <a:pt x="40754" y="17496"/>
                </a:lnTo>
                <a:lnTo>
                  <a:pt x="40754" y="37397"/>
                </a:lnTo>
                <a:lnTo>
                  <a:pt x="36372" y="43277"/>
                </a:lnTo>
                <a:lnTo>
                  <a:pt x="49771" y="43277"/>
                </a:lnTo>
                <a:lnTo>
                  <a:pt x="53346" y="38488"/>
                </a:lnTo>
                <a:lnTo>
                  <a:pt x="55876" y="24989"/>
                </a:lnTo>
                <a:lnTo>
                  <a:pt x="52312" y="12902"/>
                </a:lnTo>
                <a:lnTo>
                  <a:pt x="50650" y="11298"/>
                </a:lnTo>
                <a:close/>
              </a:path>
            </a:pathLst>
          </a:custGeom>
          <a:solidFill>
            <a:srgbClr val="FFFFFF"/>
          </a:solidFill>
        </p:spPr>
        <p:txBody>
          <a:bodyPr wrap="square" lIns="0" tIns="0" rIns="0" bIns="0" rtlCol="0"/>
          <a:lstStyle/>
          <a:p>
            <a:endParaRPr/>
          </a:p>
        </p:txBody>
      </p:sp>
      <p:sp>
        <p:nvSpPr>
          <p:cNvPr id="155" name="bk object 166"/>
          <p:cNvSpPr/>
          <p:nvPr/>
        </p:nvSpPr>
        <p:spPr>
          <a:xfrm>
            <a:off x="1110110" y="3199731"/>
            <a:ext cx="19050" cy="18415"/>
          </a:xfrm>
          <a:custGeom>
            <a:avLst/>
            <a:gdLst/>
            <a:ahLst/>
            <a:cxnLst/>
            <a:rect l="l" t="t" r="r" b="b"/>
            <a:pathLst>
              <a:path w="19050" h="18414">
                <a:moveTo>
                  <a:pt x="14770" y="0"/>
                </a:moveTo>
                <a:lnTo>
                  <a:pt x="4279" y="0"/>
                </a:lnTo>
                <a:lnTo>
                  <a:pt x="0" y="3962"/>
                </a:lnTo>
                <a:lnTo>
                  <a:pt x="0" y="14224"/>
                </a:lnTo>
                <a:lnTo>
                  <a:pt x="4279" y="18288"/>
                </a:lnTo>
                <a:lnTo>
                  <a:pt x="14770" y="18288"/>
                </a:lnTo>
                <a:lnTo>
                  <a:pt x="18935" y="14224"/>
                </a:lnTo>
                <a:lnTo>
                  <a:pt x="18935" y="3962"/>
                </a:lnTo>
                <a:lnTo>
                  <a:pt x="14770" y="0"/>
                </a:lnTo>
                <a:close/>
              </a:path>
            </a:pathLst>
          </a:custGeom>
          <a:solidFill>
            <a:srgbClr val="FFFFFF"/>
          </a:solidFill>
        </p:spPr>
        <p:txBody>
          <a:bodyPr wrap="square" lIns="0" tIns="0" rIns="0" bIns="0" rtlCol="0"/>
          <a:lstStyle/>
          <a:p>
            <a:endParaRPr/>
          </a:p>
        </p:txBody>
      </p:sp>
      <p:sp>
        <p:nvSpPr>
          <p:cNvPr id="156" name="bk object 167"/>
          <p:cNvSpPr/>
          <p:nvPr/>
        </p:nvSpPr>
        <p:spPr>
          <a:xfrm>
            <a:off x="1136863" y="3164854"/>
            <a:ext cx="29845" cy="52705"/>
          </a:xfrm>
          <a:custGeom>
            <a:avLst/>
            <a:gdLst/>
            <a:ahLst/>
            <a:cxnLst/>
            <a:rect l="l" t="t" r="r" b="b"/>
            <a:pathLst>
              <a:path w="29844" h="52705">
                <a:moveTo>
                  <a:pt x="29425" y="12306"/>
                </a:moveTo>
                <a:lnTo>
                  <a:pt x="15303" y="12306"/>
                </a:lnTo>
                <a:lnTo>
                  <a:pt x="15303" y="52095"/>
                </a:lnTo>
                <a:lnTo>
                  <a:pt x="29425" y="52095"/>
                </a:lnTo>
                <a:lnTo>
                  <a:pt x="29425" y="12306"/>
                </a:lnTo>
                <a:close/>
              </a:path>
              <a:path w="29844"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57" name="bk object 168"/>
          <p:cNvSpPr/>
          <p:nvPr/>
        </p:nvSpPr>
        <p:spPr>
          <a:xfrm>
            <a:off x="1201794" y="3163574"/>
            <a:ext cx="46355" cy="53975"/>
          </a:xfrm>
          <a:custGeom>
            <a:avLst/>
            <a:gdLst/>
            <a:ahLst/>
            <a:cxnLst/>
            <a:rect l="l" t="t" r="r" b="b"/>
            <a:pathLst>
              <a:path w="46355" h="53975">
                <a:moveTo>
                  <a:pt x="13906" y="1282"/>
                </a:moveTo>
                <a:lnTo>
                  <a:pt x="0" y="1282"/>
                </a:lnTo>
                <a:lnTo>
                  <a:pt x="0" y="53378"/>
                </a:lnTo>
                <a:lnTo>
                  <a:pt x="14236" y="53378"/>
                </a:lnTo>
                <a:lnTo>
                  <a:pt x="14236" y="18402"/>
                </a:lnTo>
                <a:lnTo>
                  <a:pt x="16370" y="15519"/>
                </a:lnTo>
                <a:lnTo>
                  <a:pt x="20332" y="11874"/>
                </a:lnTo>
                <a:lnTo>
                  <a:pt x="46101" y="11874"/>
                </a:lnTo>
                <a:lnTo>
                  <a:pt x="46101" y="7810"/>
                </a:lnTo>
                <a:lnTo>
                  <a:pt x="13906" y="7810"/>
                </a:lnTo>
                <a:lnTo>
                  <a:pt x="13906" y="1282"/>
                </a:lnTo>
                <a:close/>
              </a:path>
              <a:path w="46355" h="53975">
                <a:moveTo>
                  <a:pt x="46101" y="11874"/>
                </a:moveTo>
                <a:lnTo>
                  <a:pt x="30060" y="11874"/>
                </a:lnTo>
                <a:lnTo>
                  <a:pt x="31876" y="14541"/>
                </a:lnTo>
                <a:lnTo>
                  <a:pt x="31876" y="53378"/>
                </a:lnTo>
                <a:lnTo>
                  <a:pt x="46101" y="53378"/>
                </a:lnTo>
                <a:lnTo>
                  <a:pt x="46101" y="11874"/>
                </a:lnTo>
                <a:close/>
              </a:path>
              <a:path w="46355"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58" name="bk object 169"/>
          <p:cNvSpPr/>
          <p:nvPr/>
        </p:nvSpPr>
        <p:spPr>
          <a:xfrm>
            <a:off x="1261375" y="3163574"/>
            <a:ext cx="74930" cy="53975"/>
          </a:xfrm>
          <a:custGeom>
            <a:avLst/>
            <a:gdLst/>
            <a:ahLst/>
            <a:cxnLst/>
            <a:rect l="l" t="t" r="r" b="b"/>
            <a:pathLst>
              <a:path w="74930" h="53975">
                <a:moveTo>
                  <a:pt x="13906" y="1282"/>
                </a:moveTo>
                <a:lnTo>
                  <a:pt x="0" y="1282"/>
                </a:lnTo>
                <a:lnTo>
                  <a:pt x="0" y="53378"/>
                </a:lnTo>
                <a:lnTo>
                  <a:pt x="14236" y="53378"/>
                </a:lnTo>
                <a:lnTo>
                  <a:pt x="14236" y="18287"/>
                </a:lnTo>
                <a:lnTo>
                  <a:pt x="15303" y="16903"/>
                </a:lnTo>
                <a:lnTo>
                  <a:pt x="18719" y="11874"/>
                </a:lnTo>
                <a:lnTo>
                  <a:pt x="74447" y="11874"/>
                </a:lnTo>
                <a:lnTo>
                  <a:pt x="74447" y="8229"/>
                </a:lnTo>
                <a:lnTo>
                  <a:pt x="42887" y="8229"/>
                </a:lnTo>
                <a:lnTo>
                  <a:pt x="42679" y="7696"/>
                </a:lnTo>
                <a:lnTo>
                  <a:pt x="13906" y="7696"/>
                </a:lnTo>
                <a:lnTo>
                  <a:pt x="13906" y="1282"/>
                </a:lnTo>
                <a:close/>
              </a:path>
              <a:path w="74930" h="53975">
                <a:moveTo>
                  <a:pt x="49631" y="11874"/>
                </a:moveTo>
                <a:lnTo>
                  <a:pt x="28244" y="11874"/>
                </a:lnTo>
                <a:lnTo>
                  <a:pt x="30060" y="14541"/>
                </a:lnTo>
                <a:lnTo>
                  <a:pt x="30060" y="53378"/>
                </a:lnTo>
                <a:lnTo>
                  <a:pt x="44284" y="53378"/>
                </a:lnTo>
                <a:lnTo>
                  <a:pt x="44284" y="17754"/>
                </a:lnTo>
                <a:lnTo>
                  <a:pt x="46316" y="15303"/>
                </a:lnTo>
                <a:lnTo>
                  <a:pt x="49631" y="11874"/>
                </a:lnTo>
                <a:close/>
              </a:path>
              <a:path w="74930" h="53975">
                <a:moveTo>
                  <a:pt x="74447" y="11874"/>
                </a:moveTo>
                <a:lnTo>
                  <a:pt x="58737" y="11874"/>
                </a:lnTo>
                <a:lnTo>
                  <a:pt x="60162" y="14541"/>
                </a:lnTo>
                <a:lnTo>
                  <a:pt x="60223" y="53378"/>
                </a:lnTo>
                <a:lnTo>
                  <a:pt x="74447" y="53378"/>
                </a:lnTo>
                <a:lnTo>
                  <a:pt x="74447" y="11874"/>
                </a:lnTo>
                <a:close/>
              </a:path>
              <a:path w="74930" h="53975">
                <a:moveTo>
                  <a:pt x="70599" y="0"/>
                </a:moveTo>
                <a:lnTo>
                  <a:pt x="52095" y="0"/>
                </a:lnTo>
                <a:lnTo>
                  <a:pt x="47282" y="3314"/>
                </a:lnTo>
                <a:lnTo>
                  <a:pt x="42887" y="8229"/>
                </a:lnTo>
                <a:lnTo>
                  <a:pt x="74447" y="8229"/>
                </a:lnTo>
                <a:lnTo>
                  <a:pt x="74447" y="7277"/>
                </a:lnTo>
                <a:lnTo>
                  <a:pt x="70599" y="0"/>
                </a:lnTo>
                <a:close/>
              </a:path>
              <a:path w="74930" h="53975">
                <a:moveTo>
                  <a:pt x="36906" y="0"/>
                </a:moveTo>
                <a:lnTo>
                  <a:pt x="21183" y="0"/>
                </a:lnTo>
                <a:lnTo>
                  <a:pt x="16586" y="4711"/>
                </a:lnTo>
                <a:lnTo>
                  <a:pt x="13906" y="7696"/>
                </a:lnTo>
                <a:lnTo>
                  <a:pt x="42679" y="7696"/>
                </a:lnTo>
                <a:lnTo>
                  <a:pt x="40970" y="3314"/>
                </a:lnTo>
                <a:lnTo>
                  <a:pt x="36906" y="0"/>
                </a:lnTo>
                <a:close/>
              </a:path>
            </a:pathLst>
          </a:custGeom>
          <a:solidFill>
            <a:srgbClr val="FFFFFF"/>
          </a:solidFill>
        </p:spPr>
        <p:txBody>
          <a:bodyPr wrap="square" lIns="0" tIns="0" rIns="0" bIns="0" rtlCol="0"/>
          <a:lstStyle/>
          <a:p>
            <a:endParaRPr/>
          </a:p>
        </p:txBody>
      </p:sp>
      <p:sp>
        <p:nvSpPr>
          <p:cNvPr id="159" name="bk object 170"/>
          <p:cNvSpPr/>
          <p:nvPr/>
        </p:nvSpPr>
        <p:spPr>
          <a:xfrm>
            <a:off x="2366357" y="3164854"/>
            <a:ext cx="29845" cy="52705"/>
          </a:xfrm>
          <a:custGeom>
            <a:avLst/>
            <a:gdLst/>
            <a:ahLst/>
            <a:cxnLst/>
            <a:rect l="l" t="t" r="r" b="b"/>
            <a:pathLst>
              <a:path w="29844" h="52705">
                <a:moveTo>
                  <a:pt x="29425" y="12306"/>
                </a:moveTo>
                <a:lnTo>
                  <a:pt x="15303" y="12306"/>
                </a:lnTo>
                <a:lnTo>
                  <a:pt x="15303" y="52095"/>
                </a:lnTo>
                <a:lnTo>
                  <a:pt x="29425" y="52095"/>
                </a:lnTo>
                <a:lnTo>
                  <a:pt x="29425" y="12306"/>
                </a:lnTo>
                <a:close/>
              </a:path>
              <a:path w="29844"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60" name="bk object 171"/>
          <p:cNvSpPr/>
          <p:nvPr/>
        </p:nvSpPr>
        <p:spPr>
          <a:xfrm>
            <a:off x="2431288" y="3163574"/>
            <a:ext cx="46355" cy="53975"/>
          </a:xfrm>
          <a:custGeom>
            <a:avLst/>
            <a:gdLst/>
            <a:ahLst/>
            <a:cxnLst/>
            <a:rect l="l" t="t" r="r" b="b"/>
            <a:pathLst>
              <a:path w="46355" h="53975">
                <a:moveTo>
                  <a:pt x="13906" y="1282"/>
                </a:moveTo>
                <a:lnTo>
                  <a:pt x="0" y="1282"/>
                </a:lnTo>
                <a:lnTo>
                  <a:pt x="0" y="53378"/>
                </a:lnTo>
                <a:lnTo>
                  <a:pt x="14236" y="53378"/>
                </a:lnTo>
                <a:lnTo>
                  <a:pt x="14236" y="18402"/>
                </a:lnTo>
                <a:lnTo>
                  <a:pt x="16370" y="15519"/>
                </a:lnTo>
                <a:lnTo>
                  <a:pt x="20332" y="11874"/>
                </a:lnTo>
                <a:lnTo>
                  <a:pt x="46101" y="11874"/>
                </a:lnTo>
                <a:lnTo>
                  <a:pt x="46101" y="7810"/>
                </a:lnTo>
                <a:lnTo>
                  <a:pt x="13906" y="7810"/>
                </a:lnTo>
                <a:lnTo>
                  <a:pt x="13906" y="1282"/>
                </a:lnTo>
                <a:close/>
              </a:path>
              <a:path w="46355" h="53975">
                <a:moveTo>
                  <a:pt x="46101" y="11874"/>
                </a:moveTo>
                <a:lnTo>
                  <a:pt x="30060" y="11874"/>
                </a:lnTo>
                <a:lnTo>
                  <a:pt x="31876" y="14541"/>
                </a:lnTo>
                <a:lnTo>
                  <a:pt x="31876" y="53378"/>
                </a:lnTo>
                <a:lnTo>
                  <a:pt x="46101" y="53378"/>
                </a:lnTo>
                <a:lnTo>
                  <a:pt x="46101" y="11874"/>
                </a:lnTo>
                <a:close/>
              </a:path>
              <a:path w="46355"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61" name="bk object 172"/>
          <p:cNvSpPr/>
          <p:nvPr/>
        </p:nvSpPr>
        <p:spPr>
          <a:xfrm>
            <a:off x="2490869" y="3163574"/>
            <a:ext cx="74930" cy="53975"/>
          </a:xfrm>
          <a:custGeom>
            <a:avLst/>
            <a:gdLst/>
            <a:ahLst/>
            <a:cxnLst/>
            <a:rect l="l" t="t" r="r" b="b"/>
            <a:pathLst>
              <a:path w="74930" h="53975">
                <a:moveTo>
                  <a:pt x="13906" y="1282"/>
                </a:moveTo>
                <a:lnTo>
                  <a:pt x="0" y="1282"/>
                </a:lnTo>
                <a:lnTo>
                  <a:pt x="0" y="53378"/>
                </a:lnTo>
                <a:lnTo>
                  <a:pt x="14236" y="53378"/>
                </a:lnTo>
                <a:lnTo>
                  <a:pt x="14236" y="18287"/>
                </a:lnTo>
                <a:lnTo>
                  <a:pt x="15303" y="16903"/>
                </a:lnTo>
                <a:lnTo>
                  <a:pt x="18719" y="11874"/>
                </a:lnTo>
                <a:lnTo>
                  <a:pt x="74447" y="11874"/>
                </a:lnTo>
                <a:lnTo>
                  <a:pt x="74447" y="8229"/>
                </a:lnTo>
                <a:lnTo>
                  <a:pt x="42887" y="8229"/>
                </a:lnTo>
                <a:lnTo>
                  <a:pt x="42679" y="7696"/>
                </a:lnTo>
                <a:lnTo>
                  <a:pt x="13906" y="7696"/>
                </a:lnTo>
                <a:lnTo>
                  <a:pt x="13906" y="1282"/>
                </a:lnTo>
                <a:close/>
              </a:path>
              <a:path w="74930" h="53975">
                <a:moveTo>
                  <a:pt x="49631" y="11874"/>
                </a:moveTo>
                <a:lnTo>
                  <a:pt x="28244" y="11874"/>
                </a:lnTo>
                <a:lnTo>
                  <a:pt x="30060" y="14541"/>
                </a:lnTo>
                <a:lnTo>
                  <a:pt x="30060" y="53378"/>
                </a:lnTo>
                <a:lnTo>
                  <a:pt x="44284" y="53378"/>
                </a:lnTo>
                <a:lnTo>
                  <a:pt x="44284" y="17754"/>
                </a:lnTo>
                <a:lnTo>
                  <a:pt x="46316" y="15303"/>
                </a:lnTo>
                <a:lnTo>
                  <a:pt x="49631" y="11874"/>
                </a:lnTo>
                <a:close/>
              </a:path>
              <a:path w="74930" h="53975">
                <a:moveTo>
                  <a:pt x="74447" y="11874"/>
                </a:moveTo>
                <a:lnTo>
                  <a:pt x="58737" y="11874"/>
                </a:lnTo>
                <a:lnTo>
                  <a:pt x="60162" y="14541"/>
                </a:lnTo>
                <a:lnTo>
                  <a:pt x="60223" y="53378"/>
                </a:lnTo>
                <a:lnTo>
                  <a:pt x="74447" y="53378"/>
                </a:lnTo>
                <a:lnTo>
                  <a:pt x="74447" y="11874"/>
                </a:lnTo>
                <a:close/>
              </a:path>
              <a:path w="74930" h="53975">
                <a:moveTo>
                  <a:pt x="70599" y="0"/>
                </a:moveTo>
                <a:lnTo>
                  <a:pt x="52095" y="0"/>
                </a:lnTo>
                <a:lnTo>
                  <a:pt x="47282" y="3314"/>
                </a:lnTo>
                <a:lnTo>
                  <a:pt x="42887" y="8229"/>
                </a:lnTo>
                <a:lnTo>
                  <a:pt x="74447" y="8229"/>
                </a:lnTo>
                <a:lnTo>
                  <a:pt x="74447" y="7277"/>
                </a:lnTo>
                <a:lnTo>
                  <a:pt x="70599" y="0"/>
                </a:lnTo>
                <a:close/>
              </a:path>
              <a:path w="74930" h="53975">
                <a:moveTo>
                  <a:pt x="36906" y="0"/>
                </a:moveTo>
                <a:lnTo>
                  <a:pt x="21183" y="0"/>
                </a:lnTo>
                <a:lnTo>
                  <a:pt x="16586" y="4711"/>
                </a:lnTo>
                <a:lnTo>
                  <a:pt x="13906" y="7696"/>
                </a:lnTo>
                <a:lnTo>
                  <a:pt x="42679" y="7696"/>
                </a:lnTo>
                <a:lnTo>
                  <a:pt x="40970" y="3314"/>
                </a:lnTo>
                <a:lnTo>
                  <a:pt x="36906" y="0"/>
                </a:lnTo>
                <a:close/>
              </a:path>
            </a:pathLst>
          </a:custGeom>
          <a:solidFill>
            <a:srgbClr val="FFFFFF"/>
          </a:solidFill>
        </p:spPr>
        <p:txBody>
          <a:bodyPr wrap="square" lIns="0" tIns="0" rIns="0" bIns="0" rtlCol="0"/>
          <a:lstStyle/>
          <a:p>
            <a:endParaRPr/>
          </a:p>
        </p:txBody>
      </p:sp>
      <p:sp>
        <p:nvSpPr>
          <p:cNvPr id="162" name="bk object 173"/>
          <p:cNvSpPr/>
          <p:nvPr/>
        </p:nvSpPr>
        <p:spPr>
          <a:xfrm>
            <a:off x="3577248" y="3164854"/>
            <a:ext cx="29845" cy="52705"/>
          </a:xfrm>
          <a:custGeom>
            <a:avLst/>
            <a:gdLst/>
            <a:ahLst/>
            <a:cxnLst/>
            <a:rect l="l" t="t" r="r" b="b"/>
            <a:pathLst>
              <a:path w="29845" h="52705">
                <a:moveTo>
                  <a:pt x="29425" y="12306"/>
                </a:moveTo>
                <a:lnTo>
                  <a:pt x="15303" y="12306"/>
                </a:lnTo>
                <a:lnTo>
                  <a:pt x="15303" y="52095"/>
                </a:lnTo>
                <a:lnTo>
                  <a:pt x="29425" y="52095"/>
                </a:lnTo>
                <a:lnTo>
                  <a:pt x="29425" y="12306"/>
                </a:lnTo>
                <a:close/>
              </a:path>
              <a:path w="29845"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63" name="bk object 174"/>
          <p:cNvSpPr/>
          <p:nvPr/>
        </p:nvSpPr>
        <p:spPr>
          <a:xfrm>
            <a:off x="3617900" y="3163616"/>
            <a:ext cx="55880" cy="54610"/>
          </a:xfrm>
          <a:custGeom>
            <a:avLst/>
            <a:gdLst/>
            <a:ahLst/>
            <a:cxnLst/>
            <a:rect l="l" t="t" r="r" b="b"/>
            <a:pathLst>
              <a:path w="55879" h="54610">
                <a:moveTo>
                  <a:pt x="26327" y="0"/>
                </a:moveTo>
                <a:lnTo>
                  <a:pt x="11411" y="4691"/>
                </a:lnTo>
                <a:lnTo>
                  <a:pt x="2780" y="14907"/>
                </a:lnTo>
                <a:lnTo>
                  <a:pt x="0" y="27453"/>
                </a:lnTo>
                <a:lnTo>
                  <a:pt x="207" y="30965"/>
                </a:lnTo>
                <a:lnTo>
                  <a:pt x="4298" y="42394"/>
                </a:lnTo>
                <a:lnTo>
                  <a:pt x="14431" y="51075"/>
                </a:lnTo>
                <a:lnTo>
                  <a:pt x="31658" y="54427"/>
                </a:lnTo>
                <a:lnTo>
                  <a:pt x="45392" y="49143"/>
                </a:lnTo>
                <a:lnTo>
                  <a:pt x="49771" y="43277"/>
                </a:lnTo>
                <a:lnTo>
                  <a:pt x="19685" y="43277"/>
                </a:lnTo>
                <a:lnTo>
                  <a:pt x="15189" y="36978"/>
                </a:lnTo>
                <a:lnTo>
                  <a:pt x="15189" y="17077"/>
                </a:lnTo>
                <a:lnTo>
                  <a:pt x="19583" y="11298"/>
                </a:lnTo>
                <a:lnTo>
                  <a:pt x="50650" y="11298"/>
                </a:lnTo>
                <a:lnTo>
                  <a:pt x="42733" y="3661"/>
                </a:lnTo>
                <a:lnTo>
                  <a:pt x="26327" y="0"/>
                </a:lnTo>
                <a:close/>
              </a:path>
              <a:path w="55879" h="54610">
                <a:moveTo>
                  <a:pt x="50650" y="11298"/>
                </a:moveTo>
                <a:lnTo>
                  <a:pt x="36258" y="11298"/>
                </a:lnTo>
                <a:lnTo>
                  <a:pt x="40754" y="17496"/>
                </a:lnTo>
                <a:lnTo>
                  <a:pt x="40754" y="37397"/>
                </a:lnTo>
                <a:lnTo>
                  <a:pt x="36372" y="43277"/>
                </a:lnTo>
                <a:lnTo>
                  <a:pt x="49771" y="43277"/>
                </a:lnTo>
                <a:lnTo>
                  <a:pt x="53346" y="38488"/>
                </a:lnTo>
                <a:lnTo>
                  <a:pt x="55876" y="24989"/>
                </a:lnTo>
                <a:lnTo>
                  <a:pt x="52312" y="12902"/>
                </a:lnTo>
                <a:lnTo>
                  <a:pt x="50650" y="11298"/>
                </a:lnTo>
                <a:close/>
              </a:path>
            </a:pathLst>
          </a:custGeom>
          <a:solidFill>
            <a:srgbClr val="FFFFFF"/>
          </a:solidFill>
        </p:spPr>
        <p:txBody>
          <a:bodyPr wrap="square" lIns="0" tIns="0" rIns="0" bIns="0" rtlCol="0"/>
          <a:lstStyle/>
          <a:p>
            <a:endParaRPr/>
          </a:p>
        </p:txBody>
      </p:sp>
      <p:sp>
        <p:nvSpPr>
          <p:cNvPr id="164" name="bk object 175"/>
          <p:cNvSpPr/>
          <p:nvPr/>
        </p:nvSpPr>
        <p:spPr>
          <a:xfrm>
            <a:off x="3704754" y="3163574"/>
            <a:ext cx="46355" cy="53975"/>
          </a:xfrm>
          <a:custGeom>
            <a:avLst/>
            <a:gdLst/>
            <a:ahLst/>
            <a:cxnLst/>
            <a:rect l="l" t="t" r="r" b="b"/>
            <a:pathLst>
              <a:path w="46354" h="53975">
                <a:moveTo>
                  <a:pt x="13906" y="1282"/>
                </a:moveTo>
                <a:lnTo>
                  <a:pt x="0" y="1282"/>
                </a:lnTo>
                <a:lnTo>
                  <a:pt x="0" y="53378"/>
                </a:lnTo>
                <a:lnTo>
                  <a:pt x="14224" y="53378"/>
                </a:lnTo>
                <a:lnTo>
                  <a:pt x="14224" y="18402"/>
                </a:lnTo>
                <a:lnTo>
                  <a:pt x="16370" y="15519"/>
                </a:lnTo>
                <a:lnTo>
                  <a:pt x="20332" y="11874"/>
                </a:lnTo>
                <a:lnTo>
                  <a:pt x="46101" y="11874"/>
                </a:lnTo>
                <a:lnTo>
                  <a:pt x="46101" y="7810"/>
                </a:lnTo>
                <a:lnTo>
                  <a:pt x="13906" y="7810"/>
                </a:lnTo>
                <a:lnTo>
                  <a:pt x="13906" y="1282"/>
                </a:lnTo>
                <a:close/>
              </a:path>
              <a:path w="46354" h="53975">
                <a:moveTo>
                  <a:pt x="46101" y="11874"/>
                </a:moveTo>
                <a:lnTo>
                  <a:pt x="30060" y="11874"/>
                </a:lnTo>
                <a:lnTo>
                  <a:pt x="31876" y="14541"/>
                </a:lnTo>
                <a:lnTo>
                  <a:pt x="31876" y="53378"/>
                </a:lnTo>
                <a:lnTo>
                  <a:pt x="46101" y="53378"/>
                </a:lnTo>
                <a:lnTo>
                  <a:pt x="46101" y="11874"/>
                </a:lnTo>
                <a:close/>
              </a:path>
              <a:path w="46354"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65" name="bk object 176"/>
          <p:cNvSpPr/>
          <p:nvPr/>
        </p:nvSpPr>
        <p:spPr>
          <a:xfrm>
            <a:off x="3764335" y="3163574"/>
            <a:ext cx="74930" cy="53975"/>
          </a:xfrm>
          <a:custGeom>
            <a:avLst/>
            <a:gdLst/>
            <a:ahLst/>
            <a:cxnLst/>
            <a:rect l="l" t="t" r="r" b="b"/>
            <a:pathLst>
              <a:path w="74929" h="53975">
                <a:moveTo>
                  <a:pt x="13906" y="1282"/>
                </a:moveTo>
                <a:lnTo>
                  <a:pt x="0" y="1282"/>
                </a:lnTo>
                <a:lnTo>
                  <a:pt x="0" y="53378"/>
                </a:lnTo>
                <a:lnTo>
                  <a:pt x="14224" y="53378"/>
                </a:lnTo>
                <a:lnTo>
                  <a:pt x="14224" y="18287"/>
                </a:lnTo>
                <a:lnTo>
                  <a:pt x="15303" y="16903"/>
                </a:lnTo>
                <a:lnTo>
                  <a:pt x="18719" y="11874"/>
                </a:lnTo>
                <a:lnTo>
                  <a:pt x="74447" y="11874"/>
                </a:lnTo>
                <a:lnTo>
                  <a:pt x="74447" y="8229"/>
                </a:lnTo>
                <a:lnTo>
                  <a:pt x="42900" y="8229"/>
                </a:lnTo>
                <a:lnTo>
                  <a:pt x="42691" y="7696"/>
                </a:lnTo>
                <a:lnTo>
                  <a:pt x="13906" y="7696"/>
                </a:lnTo>
                <a:lnTo>
                  <a:pt x="13906" y="1282"/>
                </a:lnTo>
                <a:close/>
              </a:path>
              <a:path w="74929" h="53975">
                <a:moveTo>
                  <a:pt x="49631" y="11874"/>
                </a:moveTo>
                <a:lnTo>
                  <a:pt x="28244" y="11874"/>
                </a:lnTo>
                <a:lnTo>
                  <a:pt x="30060" y="14541"/>
                </a:lnTo>
                <a:lnTo>
                  <a:pt x="30060" y="53378"/>
                </a:lnTo>
                <a:lnTo>
                  <a:pt x="44284" y="53378"/>
                </a:lnTo>
                <a:lnTo>
                  <a:pt x="44284" y="17754"/>
                </a:lnTo>
                <a:lnTo>
                  <a:pt x="46316" y="15303"/>
                </a:lnTo>
                <a:lnTo>
                  <a:pt x="49631" y="11874"/>
                </a:lnTo>
                <a:close/>
              </a:path>
              <a:path w="74929" h="53975">
                <a:moveTo>
                  <a:pt x="74447" y="11874"/>
                </a:moveTo>
                <a:lnTo>
                  <a:pt x="58724" y="11874"/>
                </a:lnTo>
                <a:lnTo>
                  <a:pt x="60161" y="14541"/>
                </a:lnTo>
                <a:lnTo>
                  <a:pt x="60223" y="53378"/>
                </a:lnTo>
                <a:lnTo>
                  <a:pt x="74447" y="53378"/>
                </a:lnTo>
                <a:lnTo>
                  <a:pt x="74447" y="11874"/>
                </a:lnTo>
                <a:close/>
              </a:path>
              <a:path w="74929" h="53975">
                <a:moveTo>
                  <a:pt x="70599" y="0"/>
                </a:moveTo>
                <a:lnTo>
                  <a:pt x="52095" y="0"/>
                </a:lnTo>
                <a:lnTo>
                  <a:pt x="47282" y="3314"/>
                </a:lnTo>
                <a:lnTo>
                  <a:pt x="42900" y="8229"/>
                </a:lnTo>
                <a:lnTo>
                  <a:pt x="74447" y="8229"/>
                </a:lnTo>
                <a:lnTo>
                  <a:pt x="74447" y="7277"/>
                </a:lnTo>
                <a:lnTo>
                  <a:pt x="70599" y="0"/>
                </a:lnTo>
                <a:close/>
              </a:path>
              <a:path w="74929" h="53975">
                <a:moveTo>
                  <a:pt x="36906" y="0"/>
                </a:moveTo>
                <a:lnTo>
                  <a:pt x="21183" y="0"/>
                </a:lnTo>
                <a:lnTo>
                  <a:pt x="16586" y="4711"/>
                </a:lnTo>
                <a:lnTo>
                  <a:pt x="13906" y="7696"/>
                </a:lnTo>
                <a:lnTo>
                  <a:pt x="42691" y="7696"/>
                </a:lnTo>
                <a:lnTo>
                  <a:pt x="40970" y="3314"/>
                </a:lnTo>
                <a:lnTo>
                  <a:pt x="36906" y="0"/>
                </a:lnTo>
                <a:close/>
              </a:path>
            </a:pathLst>
          </a:custGeom>
          <a:solidFill>
            <a:srgbClr val="FFFFFF"/>
          </a:solidFill>
        </p:spPr>
        <p:txBody>
          <a:bodyPr wrap="square" lIns="0" tIns="0" rIns="0" bIns="0" rtlCol="0"/>
          <a:lstStyle/>
          <a:p>
            <a:endParaRPr/>
          </a:p>
        </p:txBody>
      </p:sp>
      <p:sp>
        <p:nvSpPr>
          <p:cNvPr id="166" name="bk object 177"/>
          <p:cNvSpPr/>
          <p:nvPr/>
        </p:nvSpPr>
        <p:spPr>
          <a:xfrm>
            <a:off x="4818090" y="3164854"/>
            <a:ext cx="29845" cy="52705"/>
          </a:xfrm>
          <a:custGeom>
            <a:avLst/>
            <a:gdLst/>
            <a:ahLst/>
            <a:cxnLst/>
            <a:rect l="l" t="t" r="r" b="b"/>
            <a:pathLst>
              <a:path w="29845" h="52705">
                <a:moveTo>
                  <a:pt x="29413" y="12306"/>
                </a:moveTo>
                <a:lnTo>
                  <a:pt x="15303" y="12306"/>
                </a:lnTo>
                <a:lnTo>
                  <a:pt x="15303" y="52095"/>
                </a:lnTo>
                <a:lnTo>
                  <a:pt x="29413" y="52095"/>
                </a:lnTo>
                <a:lnTo>
                  <a:pt x="29413" y="12306"/>
                </a:lnTo>
                <a:close/>
              </a:path>
              <a:path w="29845" h="52705">
                <a:moveTo>
                  <a:pt x="29413" y="0"/>
                </a:moveTo>
                <a:lnTo>
                  <a:pt x="18516" y="0"/>
                </a:lnTo>
                <a:lnTo>
                  <a:pt x="0" y="4825"/>
                </a:lnTo>
                <a:lnTo>
                  <a:pt x="2882" y="16052"/>
                </a:lnTo>
                <a:lnTo>
                  <a:pt x="15303" y="12306"/>
                </a:lnTo>
                <a:lnTo>
                  <a:pt x="29413" y="12306"/>
                </a:lnTo>
                <a:lnTo>
                  <a:pt x="29413" y="0"/>
                </a:lnTo>
                <a:close/>
              </a:path>
            </a:pathLst>
          </a:custGeom>
          <a:solidFill>
            <a:srgbClr val="FFFFFF"/>
          </a:solidFill>
        </p:spPr>
        <p:txBody>
          <a:bodyPr wrap="square" lIns="0" tIns="0" rIns="0" bIns="0" rtlCol="0"/>
          <a:lstStyle/>
          <a:p>
            <a:endParaRPr/>
          </a:p>
        </p:txBody>
      </p:sp>
      <p:sp>
        <p:nvSpPr>
          <p:cNvPr id="167" name="bk object 178"/>
          <p:cNvSpPr/>
          <p:nvPr/>
        </p:nvSpPr>
        <p:spPr>
          <a:xfrm>
            <a:off x="4858742" y="3163616"/>
            <a:ext cx="55880" cy="54610"/>
          </a:xfrm>
          <a:custGeom>
            <a:avLst/>
            <a:gdLst/>
            <a:ahLst/>
            <a:cxnLst/>
            <a:rect l="l" t="t" r="r" b="b"/>
            <a:pathLst>
              <a:path w="55879" h="54610">
                <a:moveTo>
                  <a:pt x="26328" y="0"/>
                </a:moveTo>
                <a:lnTo>
                  <a:pt x="11417" y="4691"/>
                </a:lnTo>
                <a:lnTo>
                  <a:pt x="2783" y="14907"/>
                </a:lnTo>
                <a:lnTo>
                  <a:pt x="0" y="27453"/>
                </a:lnTo>
                <a:lnTo>
                  <a:pt x="206" y="30965"/>
                </a:lnTo>
                <a:lnTo>
                  <a:pt x="4295" y="42393"/>
                </a:lnTo>
                <a:lnTo>
                  <a:pt x="14425" y="51075"/>
                </a:lnTo>
                <a:lnTo>
                  <a:pt x="31657" y="54427"/>
                </a:lnTo>
                <a:lnTo>
                  <a:pt x="45392" y="49143"/>
                </a:lnTo>
                <a:lnTo>
                  <a:pt x="49771" y="43277"/>
                </a:lnTo>
                <a:lnTo>
                  <a:pt x="19685" y="43277"/>
                </a:lnTo>
                <a:lnTo>
                  <a:pt x="15189" y="36978"/>
                </a:lnTo>
                <a:lnTo>
                  <a:pt x="15189" y="17077"/>
                </a:lnTo>
                <a:lnTo>
                  <a:pt x="19570" y="11298"/>
                </a:lnTo>
                <a:lnTo>
                  <a:pt x="50650" y="11298"/>
                </a:lnTo>
                <a:lnTo>
                  <a:pt x="42734" y="3661"/>
                </a:lnTo>
                <a:lnTo>
                  <a:pt x="26328" y="0"/>
                </a:lnTo>
                <a:close/>
              </a:path>
              <a:path w="55879" h="54610">
                <a:moveTo>
                  <a:pt x="50650" y="11298"/>
                </a:moveTo>
                <a:lnTo>
                  <a:pt x="36258" y="11298"/>
                </a:lnTo>
                <a:lnTo>
                  <a:pt x="40754" y="17496"/>
                </a:lnTo>
                <a:lnTo>
                  <a:pt x="40754" y="37397"/>
                </a:lnTo>
                <a:lnTo>
                  <a:pt x="36360" y="43277"/>
                </a:lnTo>
                <a:lnTo>
                  <a:pt x="49771" y="43277"/>
                </a:lnTo>
                <a:lnTo>
                  <a:pt x="53346" y="38488"/>
                </a:lnTo>
                <a:lnTo>
                  <a:pt x="55877" y="24990"/>
                </a:lnTo>
                <a:lnTo>
                  <a:pt x="52312" y="12902"/>
                </a:lnTo>
                <a:lnTo>
                  <a:pt x="50650" y="11298"/>
                </a:lnTo>
                <a:close/>
              </a:path>
            </a:pathLst>
          </a:custGeom>
          <a:solidFill>
            <a:srgbClr val="FFFFFF"/>
          </a:solidFill>
        </p:spPr>
        <p:txBody>
          <a:bodyPr wrap="square" lIns="0" tIns="0" rIns="0" bIns="0" rtlCol="0"/>
          <a:lstStyle/>
          <a:p>
            <a:endParaRPr/>
          </a:p>
        </p:txBody>
      </p:sp>
      <p:sp>
        <p:nvSpPr>
          <p:cNvPr id="168" name="bk object 179"/>
          <p:cNvSpPr/>
          <p:nvPr/>
        </p:nvSpPr>
        <p:spPr>
          <a:xfrm>
            <a:off x="4921313" y="3163616"/>
            <a:ext cx="55880" cy="54610"/>
          </a:xfrm>
          <a:custGeom>
            <a:avLst/>
            <a:gdLst/>
            <a:ahLst/>
            <a:cxnLst/>
            <a:rect l="l" t="t" r="r" b="b"/>
            <a:pathLst>
              <a:path w="55879" h="54610">
                <a:moveTo>
                  <a:pt x="26328" y="0"/>
                </a:moveTo>
                <a:lnTo>
                  <a:pt x="11417" y="4691"/>
                </a:lnTo>
                <a:lnTo>
                  <a:pt x="2783" y="14907"/>
                </a:lnTo>
                <a:lnTo>
                  <a:pt x="0" y="27453"/>
                </a:lnTo>
                <a:lnTo>
                  <a:pt x="206" y="30965"/>
                </a:lnTo>
                <a:lnTo>
                  <a:pt x="4295" y="42393"/>
                </a:lnTo>
                <a:lnTo>
                  <a:pt x="14425" y="51075"/>
                </a:lnTo>
                <a:lnTo>
                  <a:pt x="31657" y="54427"/>
                </a:lnTo>
                <a:lnTo>
                  <a:pt x="45392" y="49143"/>
                </a:lnTo>
                <a:lnTo>
                  <a:pt x="49771" y="43277"/>
                </a:lnTo>
                <a:lnTo>
                  <a:pt x="19685" y="43277"/>
                </a:lnTo>
                <a:lnTo>
                  <a:pt x="15189" y="36978"/>
                </a:lnTo>
                <a:lnTo>
                  <a:pt x="15189" y="17077"/>
                </a:lnTo>
                <a:lnTo>
                  <a:pt x="19570" y="11298"/>
                </a:lnTo>
                <a:lnTo>
                  <a:pt x="50646" y="11298"/>
                </a:lnTo>
                <a:lnTo>
                  <a:pt x="42728" y="3661"/>
                </a:lnTo>
                <a:lnTo>
                  <a:pt x="26328" y="0"/>
                </a:lnTo>
                <a:close/>
              </a:path>
              <a:path w="55879" h="54610">
                <a:moveTo>
                  <a:pt x="50646" y="11298"/>
                </a:moveTo>
                <a:lnTo>
                  <a:pt x="36258" y="11298"/>
                </a:lnTo>
                <a:lnTo>
                  <a:pt x="40754" y="17496"/>
                </a:lnTo>
                <a:lnTo>
                  <a:pt x="40754" y="37397"/>
                </a:lnTo>
                <a:lnTo>
                  <a:pt x="36372" y="43277"/>
                </a:lnTo>
                <a:lnTo>
                  <a:pt x="49771" y="43277"/>
                </a:lnTo>
                <a:lnTo>
                  <a:pt x="53346" y="38488"/>
                </a:lnTo>
                <a:lnTo>
                  <a:pt x="55876" y="24990"/>
                </a:lnTo>
                <a:lnTo>
                  <a:pt x="52309" y="12902"/>
                </a:lnTo>
                <a:lnTo>
                  <a:pt x="50646" y="11298"/>
                </a:lnTo>
                <a:close/>
              </a:path>
            </a:pathLst>
          </a:custGeom>
          <a:solidFill>
            <a:srgbClr val="FFFFFF"/>
          </a:solidFill>
        </p:spPr>
        <p:txBody>
          <a:bodyPr wrap="square" lIns="0" tIns="0" rIns="0" bIns="0" rtlCol="0"/>
          <a:lstStyle/>
          <a:p>
            <a:endParaRPr/>
          </a:p>
        </p:txBody>
      </p:sp>
      <p:sp>
        <p:nvSpPr>
          <p:cNvPr id="169" name="bk object 180"/>
          <p:cNvSpPr/>
          <p:nvPr/>
        </p:nvSpPr>
        <p:spPr>
          <a:xfrm>
            <a:off x="5008167" y="3163574"/>
            <a:ext cx="46355" cy="53975"/>
          </a:xfrm>
          <a:custGeom>
            <a:avLst/>
            <a:gdLst/>
            <a:ahLst/>
            <a:cxnLst/>
            <a:rect l="l" t="t" r="r" b="b"/>
            <a:pathLst>
              <a:path w="46354" h="53975">
                <a:moveTo>
                  <a:pt x="13906" y="1282"/>
                </a:moveTo>
                <a:lnTo>
                  <a:pt x="0" y="1282"/>
                </a:lnTo>
                <a:lnTo>
                  <a:pt x="0" y="53378"/>
                </a:lnTo>
                <a:lnTo>
                  <a:pt x="14224" y="53378"/>
                </a:lnTo>
                <a:lnTo>
                  <a:pt x="14224" y="18402"/>
                </a:lnTo>
                <a:lnTo>
                  <a:pt x="16357" y="15519"/>
                </a:lnTo>
                <a:lnTo>
                  <a:pt x="20320" y="11874"/>
                </a:lnTo>
                <a:lnTo>
                  <a:pt x="46101" y="11874"/>
                </a:lnTo>
                <a:lnTo>
                  <a:pt x="46101" y="7810"/>
                </a:lnTo>
                <a:lnTo>
                  <a:pt x="13906" y="7810"/>
                </a:lnTo>
                <a:lnTo>
                  <a:pt x="13906" y="1282"/>
                </a:lnTo>
                <a:close/>
              </a:path>
              <a:path w="46354" h="53975">
                <a:moveTo>
                  <a:pt x="46101" y="11874"/>
                </a:moveTo>
                <a:lnTo>
                  <a:pt x="30048" y="11874"/>
                </a:lnTo>
                <a:lnTo>
                  <a:pt x="31876" y="14541"/>
                </a:lnTo>
                <a:lnTo>
                  <a:pt x="31876" y="53378"/>
                </a:lnTo>
                <a:lnTo>
                  <a:pt x="46101" y="53378"/>
                </a:lnTo>
                <a:lnTo>
                  <a:pt x="46101" y="11874"/>
                </a:lnTo>
                <a:close/>
              </a:path>
              <a:path w="46354"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70" name="bk object 181"/>
          <p:cNvSpPr/>
          <p:nvPr/>
        </p:nvSpPr>
        <p:spPr>
          <a:xfrm>
            <a:off x="5067760" y="3163574"/>
            <a:ext cx="74930" cy="53975"/>
          </a:xfrm>
          <a:custGeom>
            <a:avLst/>
            <a:gdLst/>
            <a:ahLst/>
            <a:cxnLst/>
            <a:rect l="l" t="t" r="r" b="b"/>
            <a:pathLst>
              <a:path w="74929" h="53975">
                <a:moveTo>
                  <a:pt x="13906" y="1282"/>
                </a:moveTo>
                <a:lnTo>
                  <a:pt x="0" y="1282"/>
                </a:lnTo>
                <a:lnTo>
                  <a:pt x="0" y="53378"/>
                </a:lnTo>
                <a:lnTo>
                  <a:pt x="14224" y="53378"/>
                </a:lnTo>
                <a:lnTo>
                  <a:pt x="14224" y="18287"/>
                </a:lnTo>
                <a:lnTo>
                  <a:pt x="15290" y="16903"/>
                </a:lnTo>
                <a:lnTo>
                  <a:pt x="18719" y="11874"/>
                </a:lnTo>
                <a:lnTo>
                  <a:pt x="74447" y="11874"/>
                </a:lnTo>
                <a:lnTo>
                  <a:pt x="74447" y="8229"/>
                </a:lnTo>
                <a:lnTo>
                  <a:pt x="42887" y="8229"/>
                </a:lnTo>
                <a:lnTo>
                  <a:pt x="42679" y="7696"/>
                </a:lnTo>
                <a:lnTo>
                  <a:pt x="13906" y="7696"/>
                </a:lnTo>
                <a:lnTo>
                  <a:pt x="13906" y="1282"/>
                </a:lnTo>
                <a:close/>
              </a:path>
              <a:path w="74929" h="53975">
                <a:moveTo>
                  <a:pt x="49631" y="11874"/>
                </a:moveTo>
                <a:lnTo>
                  <a:pt x="28244" y="11874"/>
                </a:lnTo>
                <a:lnTo>
                  <a:pt x="30048" y="14541"/>
                </a:lnTo>
                <a:lnTo>
                  <a:pt x="30048" y="53378"/>
                </a:lnTo>
                <a:lnTo>
                  <a:pt x="44272" y="53378"/>
                </a:lnTo>
                <a:lnTo>
                  <a:pt x="44272" y="17754"/>
                </a:lnTo>
                <a:lnTo>
                  <a:pt x="46304" y="15303"/>
                </a:lnTo>
                <a:lnTo>
                  <a:pt x="49631" y="11874"/>
                </a:lnTo>
                <a:close/>
              </a:path>
              <a:path w="74929" h="53975">
                <a:moveTo>
                  <a:pt x="74447" y="11874"/>
                </a:moveTo>
                <a:lnTo>
                  <a:pt x="58724" y="11874"/>
                </a:lnTo>
                <a:lnTo>
                  <a:pt x="60149" y="14541"/>
                </a:lnTo>
                <a:lnTo>
                  <a:pt x="60210" y="53378"/>
                </a:lnTo>
                <a:lnTo>
                  <a:pt x="74447" y="53378"/>
                </a:lnTo>
                <a:lnTo>
                  <a:pt x="74447" y="11874"/>
                </a:lnTo>
                <a:close/>
              </a:path>
              <a:path w="74929" h="53975">
                <a:moveTo>
                  <a:pt x="70599" y="0"/>
                </a:moveTo>
                <a:lnTo>
                  <a:pt x="52095" y="0"/>
                </a:lnTo>
                <a:lnTo>
                  <a:pt x="47282" y="3314"/>
                </a:lnTo>
                <a:lnTo>
                  <a:pt x="42887" y="8229"/>
                </a:lnTo>
                <a:lnTo>
                  <a:pt x="74447" y="8229"/>
                </a:lnTo>
                <a:lnTo>
                  <a:pt x="74447" y="7277"/>
                </a:lnTo>
                <a:lnTo>
                  <a:pt x="70599" y="0"/>
                </a:lnTo>
                <a:close/>
              </a:path>
              <a:path w="74929" h="53975">
                <a:moveTo>
                  <a:pt x="36893" y="0"/>
                </a:moveTo>
                <a:lnTo>
                  <a:pt x="21170" y="0"/>
                </a:lnTo>
                <a:lnTo>
                  <a:pt x="16586" y="4711"/>
                </a:lnTo>
                <a:lnTo>
                  <a:pt x="13906" y="7696"/>
                </a:lnTo>
                <a:lnTo>
                  <a:pt x="42679" y="7696"/>
                </a:lnTo>
                <a:lnTo>
                  <a:pt x="40970" y="3314"/>
                </a:lnTo>
                <a:lnTo>
                  <a:pt x="36893" y="0"/>
                </a:lnTo>
                <a:close/>
              </a:path>
            </a:pathLst>
          </a:custGeom>
          <a:solidFill>
            <a:srgbClr val="FFFFFF"/>
          </a:solidFill>
        </p:spPr>
        <p:txBody>
          <a:bodyPr wrap="square" lIns="0" tIns="0" rIns="0" bIns="0" rtlCol="0"/>
          <a:lstStyle/>
          <a:p>
            <a:endParaRPr/>
          </a:p>
        </p:txBody>
      </p:sp>
      <p:sp>
        <p:nvSpPr>
          <p:cNvPr id="171" name="object 2"/>
          <p:cNvSpPr txBox="1"/>
          <p:nvPr/>
        </p:nvSpPr>
        <p:spPr>
          <a:xfrm>
            <a:off x="1993838" y="1218906"/>
            <a:ext cx="1088390" cy="146050"/>
          </a:xfrm>
          <a:prstGeom prst="rect">
            <a:avLst/>
          </a:prstGeom>
        </p:spPr>
        <p:txBody>
          <a:bodyPr vert="horz" wrap="square" lIns="0" tIns="0" rIns="0" bIns="0" rtlCol="0">
            <a:spAutoFit/>
          </a:bodyPr>
          <a:lstStyle/>
          <a:p>
            <a:pPr marL="12700">
              <a:lnSpc>
                <a:spcPct val="100000"/>
              </a:lnSpc>
            </a:pPr>
            <a:r>
              <a:rPr sz="950" b="1" spc="-10" dirty="0">
                <a:solidFill>
                  <a:srgbClr val="FFFFFF"/>
                </a:solidFill>
                <a:latin typeface="Calibri"/>
                <a:cs typeface="Calibri"/>
              </a:rPr>
              <a:t>electro</a:t>
            </a:r>
            <a:r>
              <a:rPr sz="950" b="1" spc="-5" dirty="0">
                <a:solidFill>
                  <a:srgbClr val="FFFFFF"/>
                </a:solidFill>
                <a:latin typeface="Calibri"/>
                <a:cs typeface="Calibri"/>
              </a:rPr>
              <a:t>n</a:t>
            </a:r>
            <a:r>
              <a:rPr sz="950" b="1" dirty="0">
                <a:solidFill>
                  <a:srgbClr val="FFFFFF"/>
                </a:solidFill>
                <a:latin typeface="Calibri"/>
                <a:cs typeface="Calibri"/>
              </a:rPr>
              <a:t> </a:t>
            </a:r>
            <a:r>
              <a:rPr sz="950" b="1" spc="-10" dirty="0">
                <a:solidFill>
                  <a:srgbClr val="FFFFFF"/>
                </a:solidFill>
                <a:latin typeface="Calibri"/>
                <a:cs typeface="Calibri"/>
              </a:rPr>
              <a:t>microscopes</a:t>
            </a:r>
            <a:endParaRPr sz="950">
              <a:latin typeface="Calibri"/>
              <a:cs typeface="Calibri"/>
            </a:endParaRPr>
          </a:p>
        </p:txBody>
      </p:sp>
      <p:sp>
        <p:nvSpPr>
          <p:cNvPr id="172" name="object 3"/>
          <p:cNvSpPr txBox="1"/>
          <p:nvPr/>
        </p:nvSpPr>
        <p:spPr>
          <a:xfrm>
            <a:off x="5967830" y="1291230"/>
            <a:ext cx="896619" cy="146050"/>
          </a:xfrm>
          <a:prstGeom prst="rect">
            <a:avLst/>
          </a:prstGeom>
        </p:spPr>
        <p:txBody>
          <a:bodyPr vert="horz" wrap="square" lIns="0" tIns="0" rIns="0" bIns="0" rtlCol="0">
            <a:spAutoFit/>
          </a:bodyPr>
          <a:lstStyle/>
          <a:p>
            <a:pPr marL="12700">
              <a:lnSpc>
                <a:spcPct val="100000"/>
              </a:lnSpc>
            </a:pPr>
            <a:r>
              <a:rPr sz="950" b="1" spc="-5" dirty="0">
                <a:solidFill>
                  <a:srgbClr val="FFFFFF"/>
                </a:solidFill>
                <a:latin typeface="Calibri"/>
                <a:cs typeface="Calibri"/>
              </a:rPr>
              <a:t>light </a:t>
            </a:r>
            <a:r>
              <a:rPr sz="950" b="1" spc="-10" dirty="0">
                <a:solidFill>
                  <a:srgbClr val="FFFFFF"/>
                </a:solidFill>
                <a:latin typeface="Calibri"/>
                <a:cs typeface="Calibri"/>
              </a:rPr>
              <a:t>micr</a:t>
            </a:r>
            <a:r>
              <a:rPr sz="950" b="1" spc="-5" dirty="0">
                <a:solidFill>
                  <a:srgbClr val="FFFFFF"/>
                </a:solidFill>
                <a:latin typeface="Calibri"/>
                <a:cs typeface="Calibri"/>
              </a:rPr>
              <a:t>oscopes</a:t>
            </a:r>
            <a:endParaRPr sz="950">
              <a:latin typeface="Calibri"/>
              <a:cs typeface="Calibri"/>
            </a:endParaRPr>
          </a:p>
        </p:txBody>
      </p:sp>
      <p:sp>
        <p:nvSpPr>
          <p:cNvPr id="173" name="object 4"/>
          <p:cNvSpPr txBox="1"/>
          <p:nvPr/>
        </p:nvSpPr>
        <p:spPr>
          <a:xfrm>
            <a:off x="1967396" y="1555543"/>
            <a:ext cx="970025" cy="138499"/>
          </a:xfrm>
          <a:prstGeom prst="rect">
            <a:avLst/>
          </a:prstGeom>
        </p:spPr>
        <p:txBody>
          <a:bodyPr vert="horz" wrap="square" lIns="0" tIns="0" rIns="0" bIns="0" rtlCol="0">
            <a:spAutoFit/>
          </a:bodyPr>
          <a:lstStyle/>
          <a:p>
            <a:pPr marL="12700">
              <a:lnSpc>
                <a:spcPct val="100000"/>
              </a:lnSpc>
            </a:pPr>
            <a:r>
              <a:rPr sz="900" spc="-5" dirty="0">
                <a:solidFill>
                  <a:srgbClr val="221F1F"/>
                </a:solidFill>
                <a:latin typeface="Calibri"/>
                <a:cs typeface="Calibri"/>
              </a:rPr>
              <a:t>molecu</a:t>
            </a:r>
            <a:r>
              <a:rPr sz="900" spc="-10" dirty="0">
                <a:solidFill>
                  <a:srgbClr val="221F1F"/>
                </a:solidFill>
                <a:latin typeface="Calibri"/>
                <a:cs typeface="Calibri"/>
              </a:rPr>
              <a:t>le</a:t>
            </a:r>
            <a:r>
              <a:rPr sz="900" spc="-5" dirty="0">
                <a:solidFill>
                  <a:srgbClr val="221F1F"/>
                </a:solidFill>
                <a:latin typeface="Calibri"/>
                <a:cs typeface="Calibri"/>
              </a:rPr>
              <a:t>s </a:t>
            </a:r>
            <a:r>
              <a:rPr sz="900" spc="-10" dirty="0">
                <a:solidFill>
                  <a:srgbClr val="221F1F"/>
                </a:solidFill>
                <a:latin typeface="Calibri"/>
                <a:cs typeface="Calibri"/>
              </a:rPr>
              <a:t>o</a:t>
            </a:r>
            <a:r>
              <a:rPr sz="900" spc="-5" dirty="0">
                <a:solidFill>
                  <a:srgbClr val="221F1F"/>
                </a:solidFill>
                <a:latin typeface="Calibri"/>
                <a:cs typeface="Calibri"/>
              </a:rPr>
              <a:t>f </a:t>
            </a:r>
            <a:r>
              <a:rPr sz="900" spc="-10" dirty="0">
                <a:solidFill>
                  <a:srgbClr val="221F1F"/>
                </a:solidFill>
                <a:latin typeface="Calibri"/>
                <a:cs typeface="Calibri"/>
              </a:rPr>
              <a:t>li</a:t>
            </a:r>
            <a:r>
              <a:rPr sz="900" spc="50" dirty="0">
                <a:solidFill>
                  <a:srgbClr val="221F1F"/>
                </a:solidFill>
                <a:latin typeface="Calibri"/>
                <a:cs typeface="Calibri"/>
              </a:rPr>
              <a:t>f</a:t>
            </a:r>
            <a:r>
              <a:rPr sz="900" spc="-5" dirty="0">
                <a:solidFill>
                  <a:srgbClr val="221F1F"/>
                </a:solidFill>
                <a:latin typeface="Calibri"/>
                <a:cs typeface="Calibri"/>
              </a:rPr>
              <a:t>e</a:t>
            </a:r>
            <a:endParaRPr sz="900">
              <a:latin typeface="Calibri"/>
              <a:cs typeface="Calibri"/>
            </a:endParaRPr>
          </a:p>
        </p:txBody>
      </p:sp>
      <p:sp>
        <p:nvSpPr>
          <p:cNvPr id="174" name="object 5"/>
          <p:cNvSpPr txBox="1"/>
          <p:nvPr/>
        </p:nvSpPr>
        <p:spPr>
          <a:xfrm>
            <a:off x="4099167" y="1555543"/>
            <a:ext cx="455387" cy="138499"/>
          </a:xfrm>
          <a:prstGeom prst="rect">
            <a:avLst/>
          </a:prstGeom>
        </p:spPr>
        <p:txBody>
          <a:bodyPr vert="horz" wrap="square" lIns="0" tIns="0" rIns="0" bIns="0" rtlCol="0">
            <a:spAutoFit/>
          </a:bodyPr>
          <a:lstStyle/>
          <a:p>
            <a:pPr marL="12700">
              <a:lnSpc>
                <a:spcPct val="100000"/>
              </a:lnSpc>
            </a:pPr>
            <a:r>
              <a:rPr sz="900" spc="-5" dirty="0">
                <a:solidFill>
                  <a:srgbClr val="221F1F"/>
                </a:solidFill>
                <a:latin typeface="Calibri"/>
                <a:cs typeface="Calibri"/>
              </a:rPr>
              <a:t>virus</a:t>
            </a:r>
            <a:r>
              <a:rPr sz="900" spc="-10" dirty="0">
                <a:solidFill>
                  <a:srgbClr val="221F1F"/>
                </a:solidFill>
                <a:latin typeface="Calibri"/>
                <a:cs typeface="Calibri"/>
              </a:rPr>
              <a:t>e</a:t>
            </a:r>
            <a:r>
              <a:rPr sz="900" spc="-5" dirty="0">
                <a:solidFill>
                  <a:srgbClr val="221F1F"/>
                </a:solidFill>
                <a:latin typeface="Calibri"/>
                <a:cs typeface="Calibri"/>
              </a:rPr>
              <a:t>s</a:t>
            </a:r>
            <a:endParaRPr sz="900">
              <a:latin typeface="Calibri"/>
              <a:cs typeface="Calibri"/>
            </a:endParaRPr>
          </a:p>
        </p:txBody>
      </p:sp>
      <p:sp>
        <p:nvSpPr>
          <p:cNvPr id="175" name="object 6"/>
          <p:cNvSpPr txBox="1"/>
          <p:nvPr/>
        </p:nvSpPr>
        <p:spPr>
          <a:xfrm>
            <a:off x="5243514" y="1555543"/>
            <a:ext cx="818108" cy="258445"/>
          </a:xfrm>
          <a:prstGeom prst="rect">
            <a:avLst/>
          </a:prstGeom>
        </p:spPr>
        <p:txBody>
          <a:bodyPr vert="horz" wrap="square" lIns="0" tIns="0" rIns="0" bIns="0" rtlCol="0">
            <a:spAutoFit/>
          </a:bodyPr>
          <a:lstStyle/>
          <a:p>
            <a:pPr marL="12700" marR="5080">
              <a:lnSpc>
                <a:spcPts val="990"/>
              </a:lnSpc>
            </a:pPr>
            <a:r>
              <a:rPr sz="900" spc="-5" dirty="0">
                <a:solidFill>
                  <a:srgbClr val="221F1F"/>
                </a:solidFill>
                <a:latin typeface="Calibri"/>
                <a:cs typeface="Calibri"/>
              </a:rPr>
              <a:t>mitochondria, chloroplasts</a:t>
            </a:r>
            <a:endParaRPr sz="900">
              <a:latin typeface="Calibri"/>
              <a:cs typeface="Calibri"/>
            </a:endParaRPr>
          </a:p>
        </p:txBody>
      </p:sp>
      <p:sp>
        <p:nvSpPr>
          <p:cNvPr id="176" name="object 7"/>
          <p:cNvSpPr txBox="1"/>
          <p:nvPr/>
        </p:nvSpPr>
        <p:spPr>
          <a:xfrm>
            <a:off x="6325285" y="1555543"/>
            <a:ext cx="574537" cy="255839"/>
          </a:xfrm>
          <a:prstGeom prst="rect">
            <a:avLst/>
          </a:prstGeom>
        </p:spPr>
        <p:txBody>
          <a:bodyPr vert="horz" wrap="square" lIns="0" tIns="0" rIns="0" bIns="0" rtlCol="0">
            <a:spAutoFit/>
          </a:bodyPr>
          <a:lstStyle/>
          <a:p>
            <a:pPr marL="12700" marR="5080" indent="66675">
              <a:lnSpc>
                <a:spcPts val="990"/>
              </a:lnSpc>
            </a:pPr>
            <a:r>
              <a:rPr sz="900" spc="-5" dirty="0">
                <a:solidFill>
                  <a:srgbClr val="221F1F"/>
                </a:solidFill>
                <a:latin typeface="Calibri"/>
                <a:cs typeface="Calibri"/>
              </a:rPr>
              <a:t>most </a:t>
            </a:r>
            <a:r>
              <a:rPr sz="900" spc="-10" dirty="0">
                <a:solidFill>
                  <a:srgbClr val="221F1F"/>
                </a:solidFill>
                <a:latin typeface="Calibri"/>
                <a:cs typeface="Calibri"/>
              </a:rPr>
              <a:t>bact</a:t>
            </a:r>
            <a:r>
              <a:rPr sz="900" spc="-5" dirty="0">
                <a:solidFill>
                  <a:srgbClr val="221F1F"/>
                </a:solidFill>
                <a:latin typeface="Calibri"/>
                <a:cs typeface="Calibri"/>
              </a:rPr>
              <a:t>eria</a:t>
            </a:r>
            <a:endParaRPr sz="900">
              <a:latin typeface="Calibri"/>
              <a:cs typeface="Calibri"/>
            </a:endParaRPr>
          </a:p>
        </p:txBody>
      </p:sp>
      <p:sp>
        <p:nvSpPr>
          <p:cNvPr id="177" name="object 8"/>
          <p:cNvSpPr txBox="1"/>
          <p:nvPr/>
        </p:nvSpPr>
        <p:spPr>
          <a:xfrm>
            <a:off x="7231093" y="1555543"/>
            <a:ext cx="693196" cy="384175"/>
          </a:xfrm>
          <a:prstGeom prst="rect">
            <a:avLst/>
          </a:prstGeom>
        </p:spPr>
        <p:txBody>
          <a:bodyPr vert="horz" wrap="square" lIns="0" tIns="0" rIns="0" bIns="0" rtlCol="0">
            <a:spAutoFit/>
          </a:bodyPr>
          <a:lstStyle/>
          <a:p>
            <a:pPr marL="12700" marR="5080" indent="4445" algn="ctr">
              <a:lnSpc>
                <a:spcPts val="990"/>
              </a:lnSpc>
            </a:pPr>
            <a:r>
              <a:rPr sz="900" spc="-5" dirty="0">
                <a:solidFill>
                  <a:srgbClr val="221F1F"/>
                </a:solidFill>
                <a:latin typeface="Calibri"/>
                <a:cs typeface="Calibri"/>
              </a:rPr>
              <a:t>most </a:t>
            </a:r>
            <a:r>
              <a:rPr sz="900" spc="-10" dirty="0">
                <a:solidFill>
                  <a:srgbClr val="221F1F"/>
                </a:solidFill>
                <a:latin typeface="Calibri"/>
                <a:cs typeface="Calibri"/>
              </a:rPr>
              <a:t>euka</a:t>
            </a:r>
            <a:r>
              <a:rPr sz="900" spc="0" dirty="0">
                <a:solidFill>
                  <a:srgbClr val="221F1F"/>
                </a:solidFill>
                <a:latin typeface="Calibri"/>
                <a:cs typeface="Calibri"/>
              </a:rPr>
              <a:t>r</a:t>
            </a:r>
            <a:r>
              <a:rPr sz="900" spc="-5" dirty="0">
                <a:solidFill>
                  <a:srgbClr val="221F1F"/>
                </a:solidFill>
                <a:latin typeface="Calibri"/>
                <a:cs typeface="Calibri"/>
              </a:rPr>
              <a:t>yotic c</a:t>
            </a:r>
            <a:r>
              <a:rPr sz="900" spc="-10" dirty="0">
                <a:solidFill>
                  <a:srgbClr val="221F1F"/>
                </a:solidFill>
                <a:latin typeface="Calibri"/>
                <a:cs typeface="Calibri"/>
              </a:rPr>
              <a:t>ells</a:t>
            </a:r>
            <a:endParaRPr sz="900">
              <a:latin typeface="Calibri"/>
              <a:cs typeface="Calibri"/>
            </a:endParaRPr>
          </a:p>
        </p:txBody>
      </p:sp>
      <p:sp>
        <p:nvSpPr>
          <p:cNvPr id="178" name="object 9"/>
          <p:cNvSpPr txBox="1"/>
          <p:nvPr/>
        </p:nvSpPr>
        <p:spPr>
          <a:xfrm>
            <a:off x="406515" y="1555543"/>
            <a:ext cx="718185" cy="276999"/>
          </a:xfrm>
          <a:prstGeom prst="rect">
            <a:avLst/>
          </a:prstGeom>
        </p:spPr>
        <p:txBody>
          <a:bodyPr vert="horz" wrap="square" lIns="0" tIns="0" rIns="0" bIns="0" rtlCol="0">
            <a:spAutoFit/>
          </a:bodyPr>
          <a:lstStyle/>
          <a:p>
            <a:pPr marL="12700">
              <a:lnSpc>
                <a:spcPct val="100000"/>
              </a:lnSpc>
            </a:pPr>
            <a:r>
              <a:rPr sz="900" spc="-10" dirty="0">
                <a:solidFill>
                  <a:srgbClr val="221F1F"/>
                </a:solidFill>
                <a:latin typeface="Calibri"/>
                <a:cs typeface="Calibri"/>
              </a:rPr>
              <a:t>smal</a:t>
            </a:r>
            <a:r>
              <a:rPr sz="900" spc="-5" dirty="0">
                <a:solidFill>
                  <a:srgbClr val="221F1F"/>
                </a:solidFill>
                <a:latin typeface="Calibri"/>
                <a:cs typeface="Calibri"/>
              </a:rPr>
              <a:t>l mol</a:t>
            </a:r>
            <a:r>
              <a:rPr sz="900" spc="-10" dirty="0">
                <a:solidFill>
                  <a:srgbClr val="221F1F"/>
                </a:solidFill>
                <a:latin typeface="Calibri"/>
                <a:cs typeface="Calibri"/>
              </a:rPr>
              <a:t>e</a:t>
            </a:r>
            <a:r>
              <a:rPr sz="900" spc="-5" dirty="0">
                <a:solidFill>
                  <a:srgbClr val="221F1F"/>
                </a:solidFill>
                <a:latin typeface="Calibri"/>
                <a:cs typeface="Calibri"/>
              </a:rPr>
              <a:t>cules</a:t>
            </a:r>
            <a:endParaRPr sz="900">
              <a:latin typeface="Calibri"/>
              <a:cs typeface="Calibri"/>
            </a:endParaRPr>
          </a:p>
        </p:txBody>
      </p:sp>
      <p:sp>
        <p:nvSpPr>
          <p:cNvPr id="179" name="object 10"/>
          <p:cNvSpPr txBox="1"/>
          <p:nvPr/>
        </p:nvSpPr>
        <p:spPr>
          <a:xfrm>
            <a:off x="1343130" y="1828526"/>
            <a:ext cx="259079" cy="132715"/>
          </a:xfrm>
          <a:prstGeom prst="rect">
            <a:avLst/>
          </a:prstGeom>
        </p:spPr>
        <p:txBody>
          <a:bodyPr vert="horz" wrap="square" lIns="0" tIns="0" rIns="0" bIns="0" rtlCol="0">
            <a:spAutoFit/>
          </a:bodyPr>
          <a:lstStyle/>
          <a:p>
            <a:pPr marL="12700">
              <a:lnSpc>
                <a:spcPct val="100000"/>
              </a:lnSpc>
            </a:pPr>
            <a:r>
              <a:rPr sz="850" spc="-10" dirty="0">
                <a:solidFill>
                  <a:srgbClr val="221F1F"/>
                </a:solidFill>
                <a:latin typeface="Calibri"/>
                <a:cs typeface="Calibri"/>
              </a:rPr>
              <a:t>lipi</a:t>
            </a:r>
            <a:r>
              <a:rPr sz="850" spc="35" dirty="0">
                <a:solidFill>
                  <a:srgbClr val="221F1F"/>
                </a:solidFill>
                <a:latin typeface="Calibri"/>
                <a:cs typeface="Calibri"/>
              </a:rPr>
              <a:t>d</a:t>
            </a:r>
            <a:r>
              <a:rPr sz="850" spc="-5" dirty="0">
                <a:solidFill>
                  <a:srgbClr val="221F1F"/>
                </a:solidFill>
                <a:latin typeface="Calibri"/>
                <a:cs typeface="Calibri"/>
              </a:rPr>
              <a:t>s</a:t>
            </a:r>
            <a:endParaRPr sz="850">
              <a:latin typeface="Calibri"/>
              <a:cs typeface="Calibri"/>
            </a:endParaRPr>
          </a:p>
        </p:txBody>
      </p:sp>
      <p:sp>
        <p:nvSpPr>
          <p:cNvPr id="180" name="object 11"/>
          <p:cNvSpPr txBox="1"/>
          <p:nvPr/>
        </p:nvSpPr>
        <p:spPr>
          <a:xfrm>
            <a:off x="1681150" y="1828526"/>
            <a:ext cx="654050" cy="132715"/>
          </a:xfrm>
          <a:prstGeom prst="rect">
            <a:avLst/>
          </a:prstGeom>
        </p:spPr>
        <p:txBody>
          <a:bodyPr vert="horz" wrap="square" lIns="0" tIns="0" rIns="0" bIns="0" rtlCol="0">
            <a:spAutoFit/>
          </a:bodyPr>
          <a:lstStyle/>
          <a:p>
            <a:pPr marL="12700">
              <a:lnSpc>
                <a:spcPct val="100000"/>
              </a:lnSpc>
            </a:pPr>
            <a:r>
              <a:rPr sz="850" spc="25" dirty="0">
                <a:solidFill>
                  <a:srgbClr val="221F1F"/>
                </a:solidFill>
                <a:latin typeface="Calibri"/>
                <a:cs typeface="Calibri"/>
              </a:rPr>
              <a:t>c</a:t>
            </a:r>
            <a:r>
              <a:rPr sz="850" spc="-10" dirty="0">
                <a:solidFill>
                  <a:srgbClr val="221F1F"/>
                </a:solidFill>
                <a:latin typeface="Calibri"/>
                <a:cs typeface="Calibri"/>
              </a:rPr>
              <a:t>arbohydrat</a:t>
            </a:r>
            <a:r>
              <a:rPr sz="850" spc="-5" dirty="0">
                <a:solidFill>
                  <a:srgbClr val="221F1F"/>
                </a:solidFill>
                <a:latin typeface="Calibri"/>
                <a:cs typeface="Calibri"/>
              </a:rPr>
              <a:t>es</a:t>
            </a:r>
            <a:endParaRPr sz="850">
              <a:latin typeface="Calibri"/>
              <a:cs typeface="Calibri"/>
            </a:endParaRPr>
          </a:p>
        </p:txBody>
      </p:sp>
      <p:sp>
        <p:nvSpPr>
          <p:cNvPr id="181" name="object 12"/>
          <p:cNvSpPr txBox="1"/>
          <p:nvPr/>
        </p:nvSpPr>
        <p:spPr>
          <a:xfrm>
            <a:off x="3033764" y="1828526"/>
            <a:ext cx="231140" cy="132715"/>
          </a:xfrm>
          <a:prstGeom prst="rect">
            <a:avLst/>
          </a:prstGeom>
        </p:spPr>
        <p:txBody>
          <a:bodyPr vert="horz" wrap="square" lIns="0" tIns="0" rIns="0" bIns="0" rtlCol="0">
            <a:spAutoFit/>
          </a:bodyPr>
          <a:lstStyle/>
          <a:p>
            <a:pPr marL="12700">
              <a:lnSpc>
                <a:spcPct val="100000"/>
              </a:lnSpc>
            </a:pPr>
            <a:r>
              <a:rPr sz="850" spc="55" dirty="0">
                <a:solidFill>
                  <a:srgbClr val="221F1F"/>
                </a:solidFill>
                <a:latin typeface="Calibri"/>
                <a:cs typeface="Calibri"/>
              </a:rPr>
              <a:t>D</a:t>
            </a:r>
            <a:r>
              <a:rPr sz="850" spc="-15" dirty="0">
                <a:solidFill>
                  <a:srgbClr val="221F1F"/>
                </a:solidFill>
                <a:latin typeface="Calibri"/>
                <a:cs typeface="Calibri"/>
              </a:rPr>
              <a:t>N</a:t>
            </a:r>
            <a:r>
              <a:rPr sz="850" spc="-5" dirty="0">
                <a:solidFill>
                  <a:srgbClr val="221F1F"/>
                </a:solidFill>
                <a:latin typeface="Calibri"/>
                <a:cs typeface="Calibri"/>
              </a:rPr>
              <a:t>A</a:t>
            </a:r>
            <a:endParaRPr sz="850">
              <a:latin typeface="Calibri"/>
              <a:cs typeface="Calibri"/>
            </a:endParaRPr>
          </a:p>
        </p:txBody>
      </p:sp>
      <p:sp>
        <p:nvSpPr>
          <p:cNvPr id="182" name="object 13"/>
          <p:cNvSpPr txBox="1"/>
          <p:nvPr/>
        </p:nvSpPr>
        <p:spPr>
          <a:xfrm>
            <a:off x="2456456" y="1828526"/>
            <a:ext cx="389890" cy="132715"/>
          </a:xfrm>
          <a:prstGeom prst="rect">
            <a:avLst/>
          </a:prstGeom>
        </p:spPr>
        <p:txBody>
          <a:bodyPr vert="horz" wrap="square" lIns="0" tIns="0" rIns="0" bIns="0" rtlCol="0">
            <a:spAutoFit/>
          </a:bodyPr>
          <a:lstStyle/>
          <a:p>
            <a:pPr marL="12700">
              <a:lnSpc>
                <a:spcPct val="100000"/>
              </a:lnSpc>
            </a:pPr>
            <a:r>
              <a:rPr sz="850" spc="-10" dirty="0">
                <a:solidFill>
                  <a:srgbClr val="221F1F"/>
                </a:solidFill>
                <a:latin typeface="Calibri"/>
                <a:cs typeface="Calibri"/>
              </a:rPr>
              <a:t>protei</a:t>
            </a:r>
            <a:r>
              <a:rPr sz="850" spc="10" dirty="0">
                <a:solidFill>
                  <a:srgbClr val="221F1F"/>
                </a:solidFill>
                <a:latin typeface="Calibri"/>
                <a:cs typeface="Calibri"/>
              </a:rPr>
              <a:t>n</a:t>
            </a:r>
            <a:r>
              <a:rPr sz="850" spc="-5" dirty="0">
                <a:solidFill>
                  <a:srgbClr val="221F1F"/>
                </a:solidFill>
                <a:latin typeface="Calibri"/>
                <a:cs typeface="Calibri"/>
              </a:rPr>
              <a:t>s</a:t>
            </a:r>
            <a:endParaRPr sz="850">
              <a:latin typeface="Calibri"/>
              <a:cs typeface="Calibri"/>
            </a:endParaRPr>
          </a:p>
        </p:txBody>
      </p:sp>
      <p:sp>
        <p:nvSpPr>
          <p:cNvPr id="183" name="object 14"/>
          <p:cNvSpPr/>
          <p:nvPr/>
        </p:nvSpPr>
        <p:spPr>
          <a:xfrm>
            <a:off x="523802" y="3163616"/>
            <a:ext cx="55880" cy="54610"/>
          </a:xfrm>
          <a:custGeom>
            <a:avLst/>
            <a:gdLst/>
            <a:ahLst/>
            <a:cxnLst/>
            <a:rect l="l" t="t" r="r" b="b"/>
            <a:pathLst>
              <a:path w="55879" h="54610">
                <a:moveTo>
                  <a:pt x="26327" y="0"/>
                </a:moveTo>
                <a:lnTo>
                  <a:pt x="11411" y="4691"/>
                </a:lnTo>
                <a:lnTo>
                  <a:pt x="2780" y="14907"/>
                </a:lnTo>
                <a:lnTo>
                  <a:pt x="0" y="27453"/>
                </a:lnTo>
                <a:lnTo>
                  <a:pt x="207" y="30965"/>
                </a:lnTo>
                <a:lnTo>
                  <a:pt x="4298" y="42394"/>
                </a:lnTo>
                <a:lnTo>
                  <a:pt x="14431" y="51075"/>
                </a:lnTo>
                <a:lnTo>
                  <a:pt x="31658" y="54427"/>
                </a:lnTo>
                <a:lnTo>
                  <a:pt x="45392" y="49143"/>
                </a:lnTo>
                <a:lnTo>
                  <a:pt x="49771" y="43277"/>
                </a:lnTo>
                <a:lnTo>
                  <a:pt x="19685" y="43277"/>
                </a:lnTo>
                <a:lnTo>
                  <a:pt x="15189" y="36978"/>
                </a:lnTo>
                <a:lnTo>
                  <a:pt x="15189" y="17077"/>
                </a:lnTo>
                <a:lnTo>
                  <a:pt x="19583" y="11298"/>
                </a:lnTo>
                <a:lnTo>
                  <a:pt x="50650" y="11298"/>
                </a:lnTo>
                <a:lnTo>
                  <a:pt x="42733" y="3661"/>
                </a:lnTo>
                <a:lnTo>
                  <a:pt x="26327" y="0"/>
                </a:lnTo>
                <a:close/>
              </a:path>
              <a:path w="55879" h="54610">
                <a:moveTo>
                  <a:pt x="50650" y="11298"/>
                </a:moveTo>
                <a:lnTo>
                  <a:pt x="36258" y="11298"/>
                </a:lnTo>
                <a:lnTo>
                  <a:pt x="40754" y="17496"/>
                </a:lnTo>
                <a:lnTo>
                  <a:pt x="40754" y="37397"/>
                </a:lnTo>
                <a:lnTo>
                  <a:pt x="36372" y="43277"/>
                </a:lnTo>
                <a:lnTo>
                  <a:pt x="49771" y="43277"/>
                </a:lnTo>
                <a:lnTo>
                  <a:pt x="53346" y="38488"/>
                </a:lnTo>
                <a:lnTo>
                  <a:pt x="55876" y="24989"/>
                </a:lnTo>
                <a:lnTo>
                  <a:pt x="52312" y="12902"/>
                </a:lnTo>
                <a:lnTo>
                  <a:pt x="50650" y="11298"/>
                </a:lnTo>
                <a:close/>
              </a:path>
            </a:pathLst>
          </a:custGeom>
          <a:solidFill>
            <a:srgbClr val="FFFFFF"/>
          </a:solidFill>
        </p:spPr>
        <p:txBody>
          <a:bodyPr wrap="square" lIns="0" tIns="0" rIns="0" bIns="0" rtlCol="0"/>
          <a:lstStyle/>
          <a:p>
            <a:endParaRPr/>
          </a:p>
        </p:txBody>
      </p:sp>
      <p:sp>
        <p:nvSpPr>
          <p:cNvPr id="184" name="object 15"/>
          <p:cNvSpPr/>
          <p:nvPr/>
        </p:nvSpPr>
        <p:spPr>
          <a:xfrm>
            <a:off x="587549" y="3199731"/>
            <a:ext cx="19050" cy="18415"/>
          </a:xfrm>
          <a:custGeom>
            <a:avLst/>
            <a:gdLst/>
            <a:ahLst/>
            <a:cxnLst/>
            <a:rect l="l" t="t" r="r" b="b"/>
            <a:pathLst>
              <a:path w="19050" h="18414">
                <a:moveTo>
                  <a:pt x="14770" y="0"/>
                </a:moveTo>
                <a:lnTo>
                  <a:pt x="4279" y="0"/>
                </a:lnTo>
                <a:lnTo>
                  <a:pt x="0" y="3962"/>
                </a:lnTo>
                <a:lnTo>
                  <a:pt x="0" y="14224"/>
                </a:lnTo>
                <a:lnTo>
                  <a:pt x="4279" y="18288"/>
                </a:lnTo>
                <a:lnTo>
                  <a:pt x="14770" y="18288"/>
                </a:lnTo>
                <a:lnTo>
                  <a:pt x="18935" y="14224"/>
                </a:lnTo>
                <a:lnTo>
                  <a:pt x="18935" y="3962"/>
                </a:lnTo>
                <a:lnTo>
                  <a:pt x="14770" y="0"/>
                </a:lnTo>
                <a:close/>
              </a:path>
            </a:pathLst>
          </a:custGeom>
          <a:solidFill>
            <a:srgbClr val="FFFFFF"/>
          </a:solidFill>
        </p:spPr>
        <p:txBody>
          <a:bodyPr wrap="square" lIns="0" tIns="0" rIns="0" bIns="0" rtlCol="0"/>
          <a:lstStyle/>
          <a:p>
            <a:endParaRPr/>
          </a:p>
        </p:txBody>
      </p:sp>
      <p:sp>
        <p:nvSpPr>
          <p:cNvPr id="185" name="object 16"/>
          <p:cNvSpPr/>
          <p:nvPr/>
        </p:nvSpPr>
        <p:spPr>
          <a:xfrm>
            <a:off x="614302" y="3164854"/>
            <a:ext cx="29845" cy="52705"/>
          </a:xfrm>
          <a:custGeom>
            <a:avLst/>
            <a:gdLst/>
            <a:ahLst/>
            <a:cxnLst/>
            <a:rect l="l" t="t" r="r" b="b"/>
            <a:pathLst>
              <a:path w="29845" h="52705">
                <a:moveTo>
                  <a:pt x="29425" y="12306"/>
                </a:moveTo>
                <a:lnTo>
                  <a:pt x="15303" y="12306"/>
                </a:lnTo>
                <a:lnTo>
                  <a:pt x="15303" y="52095"/>
                </a:lnTo>
                <a:lnTo>
                  <a:pt x="29425" y="52095"/>
                </a:lnTo>
                <a:lnTo>
                  <a:pt x="29425" y="12306"/>
                </a:lnTo>
                <a:close/>
              </a:path>
              <a:path w="29845"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86" name="object 17"/>
          <p:cNvSpPr/>
          <p:nvPr/>
        </p:nvSpPr>
        <p:spPr>
          <a:xfrm>
            <a:off x="679233" y="3163574"/>
            <a:ext cx="46355" cy="53975"/>
          </a:xfrm>
          <a:custGeom>
            <a:avLst/>
            <a:gdLst/>
            <a:ahLst/>
            <a:cxnLst/>
            <a:rect l="l" t="t" r="r" b="b"/>
            <a:pathLst>
              <a:path w="46354" h="53975">
                <a:moveTo>
                  <a:pt x="13906" y="1282"/>
                </a:moveTo>
                <a:lnTo>
                  <a:pt x="0" y="1282"/>
                </a:lnTo>
                <a:lnTo>
                  <a:pt x="0" y="53378"/>
                </a:lnTo>
                <a:lnTo>
                  <a:pt x="14236" y="53378"/>
                </a:lnTo>
                <a:lnTo>
                  <a:pt x="14236" y="18402"/>
                </a:lnTo>
                <a:lnTo>
                  <a:pt x="16370" y="15519"/>
                </a:lnTo>
                <a:lnTo>
                  <a:pt x="20332" y="11874"/>
                </a:lnTo>
                <a:lnTo>
                  <a:pt x="46101" y="11874"/>
                </a:lnTo>
                <a:lnTo>
                  <a:pt x="46101" y="7810"/>
                </a:lnTo>
                <a:lnTo>
                  <a:pt x="13906" y="7810"/>
                </a:lnTo>
                <a:lnTo>
                  <a:pt x="13906" y="1282"/>
                </a:lnTo>
                <a:close/>
              </a:path>
              <a:path w="46354" h="53975">
                <a:moveTo>
                  <a:pt x="46101" y="11874"/>
                </a:moveTo>
                <a:lnTo>
                  <a:pt x="30060" y="11874"/>
                </a:lnTo>
                <a:lnTo>
                  <a:pt x="31876" y="14541"/>
                </a:lnTo>
                <a:lnTo>
                  <a:pt x="31876" y="53378"/>
                </a:lnTo>
                <a:lnTo>
                  <a:pt x="46101" y="53378"/>
                </a:lnTo>
                <a:lnTo>
                  <a:pt x="46101" y="11874"/>
                </a:lnTo>
                <a:close/>
              </a:path>
              <a:path w="46354"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87" name="object 18"/>
          <p:cNvSpPr/>
          <p:nvPr/>
        </p:nvSpPr>
        <p:spPr>
          <a:xfrm>
            <a:off x="738814" y="3163574"/>
            <a:ext cx="74930" cy="53975"/>
          </a:xfrm>
          <a:custGeom>
            <a:avLst/>
            <a:gdLst/>
            <a:ahLst/>
            <a:cxnLst/>
            <a:rect l="l" t="t" r="r" b="b"/>
            <a:pathLst>
              <a:path w="74930" h="53975">
                <a:moveTo>
                  <a:pt x="13906" y="1282"/>
                </a:moveTo>
                <a:lnTo>
                  <a:pt x="0" y="1282"/>
                </a:lnTo>
                <a:lnTo>
                  <a:pt x="0" y="53378"/>
                </a:lnTo>
                <a:lnTo>
                  <a:pt x="14236" y="53378"/>
                </a:lnTo>
                <a:lnTo>
                  <a:pt x="14236" y="18287"/>
                </a:lnTo>
                <a:lnTo>
                  <a:pt x="15303" y="16903"/>
                </a:lnTo>
                <a:lnTo>
                  <a:pt x="18719" y="11874"/>
                </a:lnTo>
                <a:lnTo>
                  <a:pt x="74447" y="11874"/>
                </a:lnTo>
                <a:lnTo>
                  <a:pt x="74447" y="8229"/>
                </a:lnTo>
                <a:lnTo>
                  <a:pt x="42887" y="8229"/>
                </a:lnTo>
                <a:lnTo>
                  <a:pt x="42679" y="7696"/>
                </a:lnTo>
                <a:lnTo>
                  <a:pt x="13906" y="7696"/>
                </a:lnTo>
                <a:lnTo>
                  <a:pt x="13906" y="1282"/>
                </a:lnTo>
                <a:close/>
              </a:path>
              <a:path w="74930" h="53975">
                <a:moveTo>
                  <a:pt x="49631" y="11874"/>
                </a:moveTo>
                <a:lnTo>
                  <a:pt x="28244" y="11874"/>
                </a:lnTo>
                <a:lnTo>
                  <a:pt x="30060" y="14541"/>
                </a:lnTo>
                <a:lnTo>
                  <a:pt x="30060" y="53378"/>
                </a:lnTo>
                <a:lnTo>
                  <a:pt x="44284" y="53378"/>
                </a:lnTo>
                <a:lnTo>
                  <a:pt x="44284" y="17754"/>
                </a:lnTo>
                <a:lnTo>
                  <a:pt x="46316" y="15303"/>
                </a:lnTo>
                <a:lnTo>
                  <a:pt x="49631" y="11874"/>
                </a:lnTo>
                <a:close/>
              </a:path>
              <a:path w="74930" h="53975">
                <a:moveTo>
                  <a:pt x="74447" y="11874"/>
                </a:moveTo>
                <a:lnTo>
                  <a:pt x="58737" y="11874"/>
                </a:lnTo>
                <a:lnTo>
                  <a:pt x="60162" y="14541"/>
                </a:lnTo>
                <a:lnTo>
                  <a:pt x="60223" y="53378"/>
                </a:lnTo>
                <a:lnTo>
                  <a:pt x="74447" y="53378"/>
                </a:lnTo>
                <a:lnTo>
                  <a:pt x="74447" y="11874"/>
                </a:lnTo>
                <a:close/>
              </a:path>
              <a:path w="74930" h="53975">
                <a:moveTo>
                  <a:pt x="70599" y="0"/>
                </a:moveTo>
                <a:lnTo>
                  <a:pt x="52095" y="0"/>
                </a:lnTo>
                <a:lnTo>
                  <a:pt x="47282" y="3314"/>
                </a:lnTo>
                <a:lnTo>
                  <a:pt x="42887" y="8229"/>
                </a:lnTo>
                <a:lnTo>
                  <a:pt x="74447" y="8229"/>
                </a:lnTo>
                <a:lnTo>
                  <a:pt x="74447" y="7277"/>
                </a:lnTo>
                <a:lnTo>
                  <a:pt x="70599" y="0"/>
                </a:lnTo>
                <a:close/>
              </a:path>
              <a:path w="74930" h="53975">
                <a:moveTo>
                  <a:pt x="36906" y="0"/>
                </a:moveTo>
                <a:lnTo>
                  <a:pt x="21183" y="0"/>
                </a:lnTo>
                <a:lnTo>
                  <a:pt x="16586" y="4711"/>
                </a:lnTo>
                <a:lnTo>
                  <a:pt x="13906" y="7696"/>
                </a:lnTo>
                <a:lnTo>
                  <a:pt x="42679" y="7696"/>
                </a:lnTo>
                <a:lnTo>
                  <a:pt x="40970" y="3314"/>
                </a:lnTo>
                <a:lnTo>
                  <a:pt x="36906" y="0"/>
                </a:lnTo>
                <a:close/>
              </a:path>
            </a:pathLst>
          </a:custGeom>
          <a:solidFill>
            <a:srgbClr val="FFFFFF"/>
          </a:solidFill>
        </p:spPr>
        <p:txBody>
          <a:bodyPr wrap="square" lIns="0" tIns="0" rIns="0" bIns="0" rtlCol="0"/>
          <a:lstStyle/>
          <a:p>
            <a:endParaRPr/>
          </a:p>
        </p:txBody>
      </p:sp>
      <p:sp>
        <p:nvSpPr>
          <p:cNvPr id="188" name="object 19"/>
          <p:cNvSpPr/>
          <p:nvPr/>
        </p:nvSpPr>
        <p:spPr>
          <a:xfrm>
            <a:off x="1843797" y="3164854"/>
            <a:ext cx="29845" cy="52705"/>
          </a:xfrm>
          <a:custGeom>
            <a:avLst/>
            <a:gdLst/>
            <a:ahLst/>
            <a:cxnLst/>
            <a:rect l="l" t="t" r="r" b="b"/>
            <a:pathLst>
              <a:path w="29844" h="52705">
                <a:moveTo>
                  <a:pt x="29425" y="12306"/>
                </a:moveTo>
                <a:lnTo>
                  <a:pt x="15303" y="12306"/>
                </a:lnTo>
                <a:lnTo>
                  <a:pt x="15303" y="52095"/>
                </a:lnTo>
                <a:lnTo>
                  <a:pt x="29425" y="52095"/>
                </a:lnTo>
                <a:lnTo>
                  <a:pt x="29425" y="12306"/>
                </a:lnTo>
                <a:close/>
              </a:path>
              <a:path w="29844"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89" name="object 20"/>
          <p:cNvSpPr/>
          <p:nvPr/>
        </p:nvSpPr>
        <p:spPr>
          <a:xfrm>
            <a:off x="1908728" y="3163574"/>
            <a:ext cx="46355" cy="53975"/>
          </a:xfrm>
          <a:custGeom>
            <a:avLst/>
            <a:gdLst/>
            <a:ahLst/>
            <a:cxnLst/>
            <a:rect l="l" t="t" r="r" b="b"/>
            <a:pathLst>
              <a:path w="46355" h="53975">
                <a:moveTo>
                  <a:pt x="13906" y="1282"/>
                </a:moveTo>
                <a:lnTo>
                  <a:pt x="0" y="1282"/>
                </a:lnTo>
                <a:lnTo>
                  <a:pt x="0" y="53378"/>
                </a:lnTo>
                <a:lnTo>
                  <a:pt x="14236" y="53378"/>
                </a:lnTo>
                <a:lnTo>
                  <a:pt x="14236" y="18402"/>
                </a:lnTo>
                <a:lnTo>
                  <a:pt x="16370" y="15519"/>
                </a:lnTo>
                <a:lnTo>
                  <a:pt x="20332" y="11874"/>
                </a:lnTo>
                <a:lnTo>
                  <a:pt x="46101" y="11874"/>
                </a:lnTo>
                <a:lnTo>
                  <a:pt x="46101" y="7810"/>
                </a:lnTo>
                <a:lnTo>
                  <a:pt x="13906" y="7810"/>
                </a:lnTo>
                <a:lnTo>
                  <a:pt x="13906" y="1282"/>
                </a:lnTo>
                <a:close/>
              </a:path>
              <a:path w="46355" h="53975">
                <a:moveTo>
                  <a:pt x="46101" y="11874"/>
                </a:moveTo>
                <a:lnTo>
                  <a:pt x="30060" y="11874"/>
                </a:lnTo>
                <a:lnTo>
                  <a:pt x="31876" y="14541"/>
                </a:lnTo>
                <a:lnTo>
                  <a:pt x="31876" y="53378"/>
                </a:lnTo>
                <a:lnTo>
                  <a:pt x="46101" y="53378"/>
                </a:lnTo>
                <a:lnTo>
                  <a:pt x="46101" y="11874"/>
                </a:lnTo>
                <a:close/>
              </a:path>
              <a:path w="46355"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90" name="object 21"/>
          <p:cNvSpPr/>
          <p:nvPr/>
        </p:nvSpPr>
        <p:spPr>
          <a:xfrm>
            <a:off x="1968309" y="3163574"/>
            <a:ext cx="74930" cy="53975"/>
          </a:xfrm>
          <a:custGeom>
            <a:avLst/>
            <a:gdLst/>
            <a:ahLst/>
            <a:cxnLst/>
            <a:rect l="l" t="t" r="r" b="b"/>
            <a:pathLst>
              <a:path w="74930" h="53975">
                <a:moveTo>
                  <a:pt x="13906" y="1282"/>
                </a:moveTo>
                <a:lnTo>
                  <a:pt x="0" y="1282"/>
                </a:lnTo>
                <a:lnTo>
                  <a:pt x="0" y="53378"/>
                </a:lnTo>
                <a:lnTo>
                  <a:pt x="14236" y="53378"/>
                </a:lnTo>
                <a:lnTo>
                  <a:pt x="14236" y="18287"/>
                </a:lnTo>
                <a:lnTo>
                  <a:pt x="15303" y="16903"/>
                </a:lnTo>
                <a:lnTo>
                  <a:pt x="18719" y="11874"/>
                </a:lnTo>
                <a:lnTo>
                  <a:pt x="74447" y="11874"/>
                </a:lnTo>
                <a:lnTo>
                  <a:pt x="74447" y="8229"/>
                </a:lnTo>
                <a:lnTo>
                  <a:pt x="42887" y="8229"/>
                </a:lnTo>
                <a:lnTo>
                  <a:pt x="42679" y="7696"/>
                </a:lnTo>
                <a:lnTo>
                  <a:pt x="13906" y="7696"/>
                </a:lnTo>
                <a:lnTo>
                  <a:pt x="13906" y="1282"/>
                </a:lnTo>
                <a:close/>
              </a:path>
              <a:path w="74930" h="53975">
                <a:moveTo>
                  <a:pt x="49631" y="11874"/>
                </a:moveTo>
                <a:lnTo>
                  <a:pt x="28244" y="11874"/>
                </a:lnTo>
                <a:lnTo>
                  <a:pt x="30060" y="14541"/>
                </a:lnTo>
                <a:lnTo>
                  <a:pt x="30060" y="53378"/>
                </a:lnTo>
                <a:lnTo>
                  <a:pt x="44284" y="53378"/>
                </a:lnTo>
                <a:lnTo>
                  <a:pt x="44284" y="17754"/>
                </a:lnTo>
                <a:lnTo>
                  <a:pt x="46316" y="15303"/>
                </a:lnTo>
                <a:lnTo>
                  <a:pt x="49631" y="11874"/>
                </a:lnTo>
                <a:close/>
              </a:path>
              <a:path w="74930" h="53975">
                <a:moveTo>
                  <a:pt x="74447" y="11874"/>
                </a:moveTo>
                <a:lnTo>
                  <a:pt x="58737" y="11874"/>
                </a:lnTo>
                <a:lnTo>
                  <a:pt x="60162" y="14541"/>
                </a:lnTo>
                <a:lnTo>
                  <a:pt x="60223" y="53378"/>
                </a:lnTo>
                <a:lnTo>
                  <a:pt x="74447" y="53378"/>
                </a:lnTo>
                <a:lnTo>
                  <a:pt x="74447" y="11874"/>
                </a:lnTo>
                <a:close/>
              </a:path>
              <a:path w="74930" h="53975">
                <a:moveTo>
                  <a:pt x="70599" y="0"/>
                </a:moveTo>
                <a:lnTo>
                  <a:pt x="52095" y="0"/>
                </a:lnTo>
                <a:lnTo>
                  <a:pt x="47282" y="3314"/>
                </a:lnTo>
                <a:lnTo>
                  <a:pt x="42887" y="8229"/>
                </a:lnTo>
                <a:lnTo>
                  <a:pt x="74447" y="8229"/>
                </a:lnTo>
                <a:lnTo>
                  <a:pt x="74447" y="7277"/>
                </a:lnTo>
                <a:lnTo>
                  <a:pt x="70599" y="0"/>
                </a:lnTo>
                <a:close/>
              </a:path>
              <a:path w="74930" h="53975">
                <a:moveTo>
                  <a:pt x="36906" y="0"/>
                </a:moveTo>
                <a:lnTo>
                  <a:pt x="21183" y="0"/>
                </a:lnTo>
                <a:lnTo>
                  <a:pt x="16586" y="4711"/>
                </a:lnTo>
                <a:lnTo>
                  <a:pt x="13906" y="7696"/>
                </a:lnTo>
                <a:lnTo>
                  <a:pt x="42679" y="7696"/>
                </a:lnTo>
                <a:lnTo>
                  <a:pt x="40970" y="3314"/>
                </a:lnTo>
                <a:lnTo>
                  <a:pt x="36906" y="0"/>
                </a:lnTo>
                <a:close/>
              </a:path>
            </a:pathLst>
          </a:custGeom>
          <a:solidFill>
            <a:srgbClr val="FFFFFF"/>
          </a:solidFill>
        </p:spPr>
        <p:txBody>
          <a:bodyPr wrap="square" lIns="0" tIns="0" rIns="0" bIns="0" rtlCol="0"/>
          <a:lstStyle/>
          <a:p>
            <a:endParaRPr/>
          </a:p>
        </p:txBody>
      </p:sp>
      <p:sp>
        <p:nvSpPr>
          <p:cNvPr id="191" name="object 22"/>
          <p:cNvSpPr/>
          <p:nvPr/>
        </p:nvSpPr>
        <p:spPr>
          <a:xfrm>
            <a:off x="3054674" y="3164854"/>
            <a:ext cx="29845" cy="52705"/>
          </a:xfrm>
          <a:custGeom>
            <a:avLst/>
            <a:gdLst/>
            <a:ahLst/>
            <a:cxnLst/>
            <a:rect l="l" t="t" r="r" b="b"/>
            <a:pathLst>
              <a:path w="29844" h="52705">
                <a:moveTo>
                  <a:pt x="29425" y="12306"/>
                </a:moveTo>
                <a:lnTo>
                  <a:pt x="15303" y="12306"/>
                </a:lnTo>
                <a:lnTo>
                  <a:pt x="15303" y="52095"/>
                </a:lnTo>
                <a:lnTo>
                  <a:pt x="29425" y="52095"/>
                </a:lnTo>
                <a:lnTo>
                  <a:pt x="29425" y="12306"/>
                </a:lnTo>
                <a:close/>
              </a:path>
              <a:path w="29844"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92" name="object 23"/>
          <p:cNvSpPr/>
          <p:nvPr/>
        </p:nvSpPr>
        <p:spPr>
          <a:xfrm>
            <a:off x="3095328" y="3163616"/>
            <a:ext cx="55880" cy="54610"/>
          </a:xfrm>
          <a:custGeom>
            <a:avLst/>
            <a:gdLst/>
            <a:ahLst/>
            <a:cxnLst/>
            <a:rect l="l" t="t" r="r" b="b"/>
            <a:pathLst>
              <a:path w="55880" h="54610">
                <a:moveTo>
                  <a:pt x="26327" y="0"/>
                </a:moveTo>
                <a:lnTo>
                  <a:pt x="11411" y="4691"/>
                </a:lnTo>
                <a:lnTo>
                  <a:pt x="2780" y="14907"/>
                </a:lnTo>
                <a:lnTo>
                  <a:pt x="0" y="27453"/>
                </a:lnTo>
                <a:lnTo>
                  <a:pt x="207" y="30965"/>
                </a:lnTo>
                <a:lnTo>
                  <a:pt x="4298" y="42394"/>
                </a:lnTo>
                <a:lnTo>
                  <a:pt x="14431" y="51075"/>
                </a:lnTo>
                <a:lnTo>
                  <a:pt x="31658" y="54427"/>
                </a:lnTo>
                <a:lnTo>
                  <a:pt x="45392" y="49143"/>
                </a:lnTo>
                <a:lnTo>
                  <a:pt x="49771" y="43277"/>
                </a:lnTo>
                <a:lnTo>
                  <a:pt x="19685" y="43277"/>
                </a:lnTo>
                <a:lnTo>
                  <a:pt x="15189" y="36978"/>
                </a:lnTo>
                <a:lnTo>
                  <a:pt x="15189" y="17077"/>
                </a:lnTo>
                <a:lnTo>
                  <a:pt x="19583" y="11298"/>
                </a:lnTo>
                <a:lnTo>
                  <a:pt x="50650" y="11298"/>
                </a:lnTo>
                <a:lnTo>
                  <a:pt x="42733" y="3661"/>
                </a:lnTo>
                <a:lnTo>
                  <a:pt x="26327" y="0"/>
                </a:lnTo>
                <a:close/>
              </a:path>
              <a:path w="55880" h="54610">
                <a:moveTo>
                  <a:pt x="50650" y="11298"/>
                </a:moveTo>
                <a:lnTo>
                  <a:pt x="36258" y="11298"/>
                </a:lnTo>
                <a:lnTo>
                  <a:pt x="40754" y="17496"/>
                </a:lnTo>
                <a:lnTo>
                  <a:pt x="40754" y="37397"/>
                </a:lnTo>
                <a:lnTo>
                  <a:pt x="36372" y="43277"/>
                </a:lnTo>
                <a:lnTo>
                  <a:pt x="49771" y="43277"/>
                </a:lnTo>
                <a:lnTo>
                  <a:pt x="53346" y="38488"/>
                </a:lnTo>
                <a:lnTo>
                  <a:pt x="55876" y="24989"/>
                </a:lnTo>
                <a:lnTo>
                  <a:pt x="52312" y="12902"/>
                </a:lnTo>
                <a:lnTo>
                  <a:pt x="50650" y="11298"/>
                </a:lnTo>
                <a:close/>
              </a:path>
            </a:pathLst>
          </a:custGeom>
          <a:solidFill>
            <a:srgbClr val="FFFFFF"/>
          </a:solidFill>
        </p:spPr>
        <p:txBody>
          <a:bodyPr wrap="square" lIns="0" tIns="0" rIns="0" bIns="0" rtlCol="0"/>
          <a:lstStyle/>
          <a:p>
            <a:endParaRPr/>
          </a:p>
        </p:txBody>
      </p:sp>
      <p:sp>
        <p:nvSpPr>
          <p:cNvPr id="193" name="object 24"/>
          <p:cNvSpPr/>
          <p:nvPr/>
        </p:nvSpPr>
        <p:spPr>
          <a:xfrm>
            <a:off x="3182182" y="3163574"/>
            <a:ext cx="46355" cy="53975"/>
          </a:xfrm>
          <a:custGeom>
            <a:avLst/>
            <a:gdLst/>
            <a:ahLst/>
            <a:cxnLst/>
            <a:rect l="l" t="t" r="r" b="b"/>
            <a:pathLst>
              <a:path w="46355" h="53975">
                <a:moveTo>
                  <a:pt x="13906" y="1282"/>
                </a:moveTo>
                <a:lnTo>
                  <a:pt x="0" y="1282"/>
                </a:lnTo>
                <a:lnTo>
                  <a:pt x="0" y="53378"/>
                </a:lnTo>
                <a:lnTo>
                  <a:pt x="14224" y="53378"/>
                </a:lnTo>
                <a:lnTo>
                  <a:pt x="14224" y="18402"/>
                </a:lnTo>
                <a:lnTo>
                  <a:pt x="16370" y="15519"/>
                </a:lnTo>
                <a:lnTo>
                  <a:pt x="20332" y="11874"/>
                </a:lnTo>
                <a:lnTo>
                  <a:pt x="46101" y="11874"/>
                </a:lnTo>
                <a:lnTo>
                  <a:pt x="46101" y="7810"/>
                </a:lnTo>
                <a:lnTo>
                  <a:pt x="13906" y="7810"/>
                </a:lnTo>
                <a:lnTo>
                  <a:pt x="13906" y="1282"/>
                </a:lnTo>
                <a:close/>
              </a:path>
              <a:path w="46355" h="53975">
                <a:moveTo>
                  <a:pt x="46101" y="11874"/>
                </a:moveTo>
                <a:lnTo>
                  <a:pt x="30060" y="11874"/>
                </a:lnTo>
                <a:lnTo>
                  <a:pt x="31876" y="14541"/>
                </a:lnTo>
                <a:lnTo>
                  <a:pt x="31876" y="53378"/>
                </a:lnTo>
                <a:lnTo>
                  <a:pt x="46101" y="53378"/>
                </a:lnTo>
                <a:lnTo>
                  <a:pt x="46101" y="11874"/>
                </a:lnTo>
                <a:close/>
              </a:path>
              <a:path w="46355"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94" name="object 25"/>
          <p:cNvSpPr/>
          <p:nvPr/>
        </p:nvSpPr>
        <p:spPr>
          <a:xfrm>
            <a:off x="3241763" y="3163574"/>
            <a:ext cx="74930" cy="53975"/>
          </a:xfrm>
          <a:custGeom>
            <a:avLst/>
            <a:gdLst/>
            <a:ahLst/>
            <a:cxnLst/>
            <a:rect l="l" t="t" r="r" b="b"/>
            <a:pathLst>
              <a:path w="74929" h="53975">
                <a:moveTo>
                  <a:pt x="13906" y="1282"/>
                </a:moveTo>
                <a:lnTo>
                  <a:pt x="0" y="1282"/>
                </a:lnTo>
                <a:lnTo>
                  <a:pt x="0" y="53378"/>
                </a:lnTo>
                <a:lnTo>
                  <a:pt x="14224" y="53378"/>
                </a:lnTo>
                <a:lnTo>
                  <a:pt x="14224" y="18287"/>
                </a:lnTo>
                <a:lnTo>
                  <a:pt x="15303" y="16903"/>
                </a:lnTo>
                <a:lnTo>
                  <a:pt x="18719" y="11874"/>
                </a:lnTo>
                <a:lnTo>
                  <a:pt x="74447" y="11874"/>
                </a:lnTo>
                <a:lnTo>
                  <a:pt x="74447" y="8229"/>
                </a:lnTo>
                <a:lnTo>
                  <a:pt x="42900" y="8229"/>
                </a:lnTo>
                <a:lnTo>
                  <a:pt x="42691" y="7696"/>
                </a:lnTo>
                <a:lnTo>
                  <a:pt x="13906" y="7696"/>
                </a:lnTo>
                <a:lnTo>
                  <a:pt x="13906" y="1282"/>
                </a:lnTo>
                <a:close/>
              </a:path>
              <a:path w="74929" h="53975">
                <a:moveTo>
                  <a:pt x="49631" y="11874"/>
                </a:moveTo>
                <a:lnTo>
                  <a:pt x="28244" y="11874"/>
                </a:lnTo>
                <a:lnTo>
                  <a:pt x="30060" y="14541"/>
                </a:lnTo>
                <a:lnTo>
                  <a:pt x="30060" y="53378"/>
                </a:lnTo>
                <a:lnTo>
                  <a:pt x="44284" y="53378"/>
                </a:lnTo>
                <a:lnTo>
                  <a:pt x="44284" y="17754"/>
                </a:lnTo>
                <a:lnTo>
                  <a:pt x="46316" y="15303"/>
                </a:lnTo>
                <a:lnTo>
                  <a:pt x="49631" y="11874"/>
                </a:lnTo>
                <a:close/>
              </a:path>
              <a:path w="74929" h="53975">
                <a:moveTo>
                  <a:pt x="74447" y="11874"/>
                </a:moveTo>
                <a:lnTo>
                  <a:pt x="58724" y="11874"/>
                </a:lnTo>
                <a:lnTo>
                  <a:pt x="60161" y="14541"/>
                </a:lnTo>
                <a:lnTo>
                  <a:pt x="60223" y="53378"/>
                </a:lnTo>
                <a:lnTo>
                  <a:pt x="74447" y="53378"/>
                </a:lnTo>
                <a:lnTo>
                  <a:pt x="74447" y="11874"/>
                </a:lnTo>
                <a:close/>
              </a:path>
              <a:path w="74929" h="53975">
                <a:moveTo>
                  <a:pt x="70599" y="0"/>
                </a:moveTo>
                <a:lnTo>
                  <a:pt x="52095" y="0"/>
                </a:lnTo>
                <a:lnTo>
                  <a:pt x="47282" y="3314"/>
                </a:lnTo>
                <a:lnTo>
                  <a:pt x="42900" y="8229"/>
                </a:lnTo>
                <a:lnTo>
                  <a:pt x="74447" y="8229"/>
                </a:lnTo>
                <a:lnTo>
                  <a:pt x="74447" y="7277"/>
                </a:lnTo>
                <a:lnTo>
                  <a:pt x="70599" y="0"/>
                </a:lnTo>
                <a:close/>
              </a:path>
              <a:path w="74929" h="53975">
                <a:moveTo>
                  <a:pt x="36906" y="0"/>
                </a:moveTo>
                <a:lnTo>
                  <a:pt x="21183" y="0"/>
                </a:lnTo>
                <a:lnTo>
                  <a:pt x="16586" y="4711"/>
                </a:lnTo>
                <a:lnTo>
                  <a:pt x="13906" y="7696"/>
                </a:lnTo>
                <a:lnTo>
                  <a:pt x="42691" y="7696"/>
                </a:lnTo>
                <a:lnTo>
                  <a:pt x="40970" y="3314"/>
                </a:lnTo>
                <a:lnTo>
                  <a:pt x="36906" y="0"/>
                </a:lnTo>
                <a:close/>
              </a:path>
            </a:pathLst>
          </a:custGeom>
          <a:solidFill>
            <a:srgbClr val="FFFFFF"/>
          </a:solidFill>
        </p:spPr>
        <p:txBody>
          <a:bodyPr wrap="square" lIns="0" tIns="0" rIns="0" bIns="0" rtlCol="0"/>
          <a:lstStyle/>
          <a:p>
            <a:endParaRPr/>
          </a:p>
        </p:txBody>
      </p:sp>
      <p:sp>
        <p:nvSpPr>
          <p:cNvPr id="195" name="object 26"/>
          <p:cNvSpPr/>
          <p:nvPr/>
        </p:nvSpPr>
        <p:spPr>
          <a:xfrm>
            <a:off x="4295517" y="3164854"/>
            <a:ext cx="29845" cy="52705"/>
          </a:xfrm>
          <a:custGeom>
            <a:avLst/>
            <a:gdLst/>
            <a:ahLst/>
            <a:cxnLst/>
            <a:rect l="l" t="t" r="r" b="b"/>
            <a:pathLst>
              <a:path w="29845" h="52705">
                <a:moveTo>
                  <a:pt x="29425" y="12306"/>
                </a:moveTo>
                <a:lnTo>
                  <a:pt x="15303" y="12306"/>
                </a:lnTo>
                <a:lnTo>
                  <a:pt x="15303" y="52095"/>
                </a:lnTo>
                <a:lnTo>
                  <a:pt x="29425" y="52095"/>
                </a:lnTo>
                <a:lnTo>
                  <a:pt x="29425" y="12306"/>
                </a:lnTo>
                <a:close/>
              </a:path>
              <a:path w="29845" h="52705">
                <a:moveTo>
                  <a:pt x="29425" y="0"/>
                </a:moveTo>
                <a:lnTo>
                  <a:pt x="18503" y="0"/>
                </a:lnTo>
                <a:lnTo>
                  <a:pt x="0" y="4825"/>
                </a:lnTo>
                <a:lnTo>
                  <a:pt x="2895" y="16052"/>
                </a:lnTo>
                <a:lnTo>
                  <a:pt x="15303" y="12306"/>
                </a:lnTo>
                <a:lnTo>
                  <a:pt x="29425" y="12306"/>
                </a:lnTo>
                <a:lnTo>
                  <a:pt x="29425" y="0"/>
                </a:lnTo>
                <a:close/>
              </a:path>
            </a:pathLst>
          </a:custGeom>
          <a:solidFill>
            <a:srgbClr val="FFFFFF"/>
          </a:solidFill>
        </p:spPr>
        <p:txBody>
          <a:bodyPr wrap="square" lIns="0" tIns="0" rIns="0" bIns="0" rtlCol="0"/>
          <a:lstStyle/>
          <a:p>
            <a:endParaRPr/>
          </a:p>
        </p:txBody>
      </p:sp>
      <p:sp>
        <p:nvSpPr>
          <p:cNvPr id="196" name="object 27"/>
          <p:cNvSpPr/>
          <p:nvPr/>
        </p:nvSpPr>
        <p:spPr>
          <a:xfrm>
            <a:off x="4336170" y="3163616"/>
            <a:ext cx="55880" cy="54610"/>
          </a:xfrm>
          <a:custGeom>
            <a:avLst/>
            <a:gdLst/>
            <a:ahLst/>
            <a:cxnLst/>
            <a:rect l="l" t="t" r="r" b="b"/>
            <a:pathLst>
              <a:path w="55879" h="54610">
                <a:moveTo>
                  <a:pt x="26327" y="0"/>
                </a:moveTo>
                <a:lnTo>
                  <a:pt x="11411" y="4691"/>
                </a:lnTo>
                <a:lnTo>
                  <a:pt x="2780" y="14907"/>
                </a:lnTo>
                <a:lnTo>
                  <a:pt x="0" y="27453"/>
                </a:lnTo>
                <a:lnTo>
                  <a:pt x="207" y="30965"/>
                </a:lnTo>
                <a:lnTo>
                  <a:pt x="4298" y="42394"/>
                </a:lnTo>
                <a:lnTo>
                  <a:pt x="14431" y="51075"/>
                </a:lnTo>
                <a:lnTo>
                  <a:pt x="31658" y="54427"/>
                </a:lnTo>
                <a:lnTo>
                  <a:pt x="45392" y="49143"/>
                </a:lnTo>
                <a:lnTo>
                  <a:pt x="49771" y="43277"/>
                </a:lnTo>
                <a:lnTo>
                  <a:pt x="19685" y="43277"/>
                </a:lnTo>
                <a:lnTo>
                  <a:pt x="15189" y="36978"/>
                </a:lnTo>
                <a:lnTo>
                  <a:pt x="15189" y="17077"/>
                </a:lnTo>
                <a:lnTo>
                  <a:pt x="19583" y="11298"/>
                </a:lnTo>
                <a:lnTo>
                  <a:pt x="50650" y="11298"/>
                </a:lnTo>
                <a:lnTo>
                  <a:pt x="42733" y="3661"/>
                </a:lnTo>
                <a:lnTo>
                  <a:pt x="26327" y="0"/>
                </a:lnTo>
                <a:close/>
              </a:path>
              <a:path w="55879" h="54610">
                <a:moveTo>
                  <a:pt x="50650" y="11298"/>
                </a:moveTo>
                <a:lnTo>
                  <a:pt x="36258" y="11298"/>
                </a:lnTo>
                <a:lnTo>
                  <a:pt x="40754" y="17496"/>
                </a:lnTo>
                <a:lnTo>
                  <a:pt x="40754" y="37397"/>
                </a:lnTo>
                <a:lnTo>
                  <a:pt x="36372" y="43277"/>
                </a:lnTo>
                <a:lnTo>
                  <a:pt x="49771" y="43277"/>
                </a:lnTo>
                <a:lnTo>
                  <a:pt x="53346" y="38488"/>
                </a:lnTo>
                <a:lnTo>
                  <a:pt x="55876" y="24989"/>
                </a:lnTo>
                <a:lnTo>
                  <a:pt x="52312" y="12902"/>
                </a:lnTo>
                <a:lnTo>
                  <a:pt x="50650" y="11298"/>
                </a:lnTo>
                <a:close/>
              </a:path>
            </a:pathLst>
          </a:custGeom>
          <a:solidFill>
            <a:srgbClr val="FFFFFF"/>
          </a:solidFill>
        </p:spPr>
        <p:txBody>
          <a:bodyPr wrap="square" lIns="0" tIns="0" rIns="0" bIns="0" rtlCol="0"/>
          <a:lstStyle/>
          <a:p>
            <a:endParaRPr/>
          </a:p>
        </p:txBody>
      </p:sp>
      <p:sp>
        <p:nvSpPr>
          <p:cNvPr id="197" name="object 28"/>
          <p:cNvSpPr/>
          <p:nvPr/>
        </p:nvSpPr>
        <p:spPr>
          <a:xfrm>
            <a:off x="4398746" y="3163616"/>
            <a:ext cx="55880" cy="54610"/>
          </a:xfrm>
          <a:custGeom>
            <a:avLst/>
            <a:gdLst/>
            <a:ahLst/>
            <a:cxnLst/>
            <a:rect l="l" t="t" r="r" b="b"/>
            <a:pathLst>
              <a:path w="55879" h="54610">
                <a:moveTo>
                  <a:pt x="26327" y="0"/>
                </a:moveTo>
                <a:lnTo>
                  <a:pt x="11411" y="4691"/>
                </a:lnTo>
                <a:lnTo>
                  <a:pt x="2780" y="14907"/>
                </a:lnTo>
                <a:lnTo>
                  <a:pt x="0" y="27453"/>
                </a:lnTo>
                <a:lnTo>
                  <a:pt x="207" y="30965"/>
                </a:lnTo>
                <a:lnTo>
                  <a:pt x="4298" y="42394"/>
                </a:lnTo>
                <a:lnTo>
                  <a:pt x="14431" y="51075"/>
                </a:lnTo>
                <a:lnTo>
                  <a:pt x="31658" y="54427"/>
                </a:lnTo>
                <a:lnTo>
                  <a:pt x="45392" y="49143"/>
                </a:lnTo>
                <a:lnTo>
                  <a:pt x="49771" y="43277"/>
                </a:lnTo>
                <a:lnTo>
                  <a:pt x="19685" y="43277"/>
                </a:lnTo>
                <a:lnTo>
                  <a:pt x="15189" y="36978"/>
                </a:lnTo>
                <a:lnTo>
                  <a:pt x="15189" y="17077"/>
                </a:lnTo>
                <a:lnTo>
                  <a:pt x="19583" y="11298"/>
                </a:lnTo>
                <a:lnTo>
                  <a:pt x="50650" y="11298"/>
                </a:lnTo>
                <a:lnTo>
                  <a:pt x="42733" y="3661"/>
                </a:lnTo>
                <a:lnTo>
                  <a:pt x="26327" y="0"/>
                </a:lnTo>
                <a:close/>
              </a:path>
              <a:path w="55879" h="54610">
                <a:moveTo>
                  <a:pt x="50650" y="11298"/>
                </a:moveTo>
                <a:lnTo>
                  <a:pt x="36258" y="11298"/>
                </a:lnTo>
                <a:lnTo>
                  <a:pt x="40754" y="17496"/>
                </a:lnTo>
                <a:lnTo>
                  <a:pt x="40754" y="37397"/>
                </a:lnTo>
                <a:lnTo>
                  <a:pt x="36372" y="43277"/>
                </a:lnTo>
                <a:lnTo>
                  <a:pt x="49771" y="43277"/>
                </a:lnTo>
                <a:lnTo>
                  <a:pt x="53346" y="38488"/>
                </a:lnTo>
                <a:lnTo>
                  <a:pt x="55876" y="24989"/>
                </a:lnTo>
                <a:lnTo>
                  <a:pt x="52312" y="12902"/>
                </a:lnTo>
                <a:lnTo>
                  <a:pt x="50650" y="11298"/>
                </a:lnTo>
                <a:close/>
              </a:path>
            </a:pathLst>
          </a:custGeom>
          <a:solidFill>
            <a:srgbClr val="FFFFFF"/>
          </a:solidFill>
        </p:spPr>
        <p:txBody>
          <a:bodyPr wrap="square" lIns="0" tIns="0" rIns="0" bIns="0" rtlCol="0"/>
          <a:lstStyle/>
          <a:p>
            <a:endParaRPr/>
          </a:p>
        </p:txBody>
      </p:sp>
      <p:sp>
        <p:nvSpPr>
          <p:cNvPr id="198" name="object 29"/>
          <p:cNvSpPr/>
          <p:nvPr/>
        </p:nvSpPr>
        <p:spPr>
          <a:xfrm>
            <a:off x="4485600" y="3163574"/>
            <a:ext cx="46355" cy="53975"/>
          </a:xfrm>
          <a:custGeom>
            <a:avLst/>
            <a:gdLst/>
            <a:ahLst/>
            <a:cxnLst/>
            <a:rect l="l" t="t" r="r" b="b"/>
            <a:pathLst>
              <a:path w="46354" h="53975">
                <a:moveTo>
                  <a:pt x="13906" y="1282"/>
                </a:moveTo>
                <a:lnTo>
                  <a:pt x="0" y="1282"/>
                </a:lnTo>
                <a:lnTo>
                  <a:pt x="0" y="53378"/>
                </a:lnTo>
                <a:lnTo>
                  <a:pt x="14236" y="53378"/>
                </a:lnTo>
                <a:lnTo>
                  <a:pt x="14236" y="18402"/>
                </a:lnTo>
                <a:lnTo>
                  <a:pt x="16370" y="15519"/>
                </a:lnTo>
                <a:lnTo>
                  <a:pt x="20332" y="11874"/>
                </a:lnTo>
                <a:lnTo>
                  <a:pt x="46101" y="11874"/>
                </a:lnTo>
                <a:lnTo>
                  <a:pt x="46101" y="7810"/>
                </a:lnTo>
                <a:lnTo>
                  <a:pt x="13906" y="7810"/>
                </a:lnTo>
                <a:lnTo>
                  <a:pt x="13906" y="1282"/>
                </a:lnTo>
                <a:close/>
              </a:path>
              <a:path w="46354" h="53975">
                <a:moveTo>
                  <a:pt x="46101" y="11874"/>
                </a:moveTo>
                <a:lnTo>
                  <a:pt x="30060" y="11874"/>
                </a:lnTo>
                <a:lnTo>
                  <a:pt x="31876" y="14541"/>
                </a:lnTo>
                <a:lnTo>
                  <a:pt x="31876" y="53378"/>
                </a:lnTo>
                <a:lnTo>
                  <a:pt x="46101" y="53378"/>
                </a:lnTo>
                <a:lnTo>
                  <a:pt x="46101" y="11874"/>
                </a:lnTo>
                <a:close/>
              </a:path>
              <a:path w="46354" h="53975">
                <a:moveTo>
                  <a:pt x="41821" y="0"/>
                </a:moveTo>
                <a:lnTo>
                  <a:pt x="22999" y="0"/>
                </a:lnTo>
                <a:lnTo>
                  <a:pt x="17653" y="3416"/>
                </a:lnTo>
                <a:lnTo>
                  <a:pt x="13906" y="7810"/>
                </a:lnTo>
                <a:lnTo>
                  <a:pt x="46101" y="7810"/>
                </a:lnTo>
                <a:lnTo>
                  <a:pt x="46101" y="7277"/>
                </a:lnTo>
                <a:lnTo>
                  <a:pt x="41821" y="0"/>
                </a:lnTo>
                <a:close/>
              </a:path>
            </a:pathLst>
          </a:custGeom>
          <a:solidFill>
            <a:srgbClr val="FFFFFF"/>
          </a:solidFill>
        </p:spPr>
        <p:txBody>
          <a:bodyPr wrap="square" lIns="0" tIns="0" rIns="0" bIns="0" rtlCol="0"/>
          <a:lstStyle/>
          <a:p>
            <a:endParaRPr/>
          </a:p>
        </p:txBody>
      </p:sp>
      <p:sp>
        <p:nvSpPr>
          <p:cNvPr id="199" name="object 30"/>
          <p:cNvSpPr/>
          <p:nvPr/>
        </p:nvSpPr>
        <p:spPr>
          <a:xfrm>
            <a:off x="4545193" y="3163574"/>
            <a:ext cx="74930" cy="53975"/>
          </a:xfrm>
          <a:custGeom>
            <a:avLst/>
            <a:gdLst/>
            <a:ahLst/>
            <a:cxnLst/>
            <a:rect l="l" t="t" r="r" b="b"/>
            <a:pathLst>
              <a:path w="74929" h="53975">
                <a:moveTo>
                  <a:pt x="13906" y="1282"/>
                </a:moveTo>
                <a:lnTo>
                  <a:pt x="0" y="1282"/>
                </a:lnTo>
                <a:lnTo>
                  <a:pt x="0" y="53378"/>
                </a:lnTo>
                <a:lnTo>
                  <a:pt x="14236" y="53378"/>
                </a:lnTo>
                <a:lnTo>
                  <a:pt x="14236" y="18287"/>
                </a:lnTo>
                <a:lnTo>
                  <a:pt x="15303" y="16903"/>
                </a:lnTo>
                <a:lnTo>
                  <a:pt x="18719" y="11874"/>
                </a:lnTo>
                <a:lnTo>
                  <a:pt x="74460" y="11874"/>
                </a:lnTo>
                <a:lnTo>
                  <a:pt x="74460" y="8229"/>
                </a:lnTo>
                <a:lnTo>
                  <a:pt x="42887" y="8229"/>
                </a:lnTo>
                <a:lnTo>
                  <a:pt x="42679" y="7696"/>
                </a:lnTo>
                <a:lnTo>
                  <a:pt x="13906" y="7696"/>
                </a:lnTo>
                <a:lnTo>
                  <a:pt x="13906" y="1282"/>
                </a:lnTo>
                <a:close/>
              </a:path>
              <a:path w="74929" h="53975">
                <a:moveTo>
                  <a:pt x="49631" y="11874"/>
                </a:moveTo>
                <a:lnTo>
                  <a:pt x="28244" y="11874"/>
                </a:lnTo>
                <a:lnTo>
                  <a:pt x="30060" y="14541"/>
                </a:lnTo>
                <a:lnTo>
                  <a:pt x="30060" y="53378"/>
                </a:lnTo>
                <a:lnTo>
                  <a:pt x="44297" y="53378"/>
                </a:lnTo>
                <a:lnTo>
                  <a:pt x="44297" y="17754"/>
                </a:lnTo>
                <a:lnTo>
                  <a:pt x="46316" y="15303"/>
                </a:lnTo>
                <a:lnTo>
                  <a:pt x="49631" y="11874"/>
                </a:lnTo>
                <a:close/>
              </a:path>
              <a:path w="74929" h="53975">
                <a:moveTo>
                  <a:pt x="74460" y="11874"/>
                </a:moveTo>
                <a:lnTo>
                  <a:pt x="58737" y="11874"/>
                </a:lnTo>
                <a:lnTo>
                  <a:pt x="60162" y="14541"/>
                </a:lnTo>
                <a:lnTo>
                  <a:pt x="60223" y="53378"/>
                </a:lnTo>
                <a:lnTo>
                  <a:pt x="74460" y="53378"/>
                </a:lnTo>
                <a:lnTo>
                  <a:pt x="74460" y="11874"/>
                </a:lnTo>
                <a:close/>
              </a:path>
              <a:path w="74929" h="53975">
                <a:moveTo>
                  <a:pt x="70599" y="0"/>
                </a:moveTo>
                <a:lnTo>
                  <a:pt x="52095" y="0"/>
                </a:lnTo>
                <a:lnTo>
                  <a:pt x="47282" y="3314"/>
                </a:lnTo>
                <a:lnTo>
                  <a:pt x="42887" y="8229"/>
                </a:lnTo>
                <a:lnTo>
                  <a:pt x="74460" y="8229"/>
                </a:lnTo>
                <a:lnTo>
                  <a:pt x="74460" y="7277"/>
                </a:lnTo>
                <a:lnTo>
                  <a:pt x="70599" y="0"/>
                </a:lnTo>
                <a:close/>
              </a:path>
              <a:path w="74929" h="53975">
                <a:moveTo>
                  <a:pt x="36906" y="0"/>
                </a:moveTo>
                <a:lnTo>
                  <a:pt x="21183" y="0"/>
                </a:lnTo>
                <a:lnTo>
                  <a:pt x="16586" y="4711"/>
                </a:lnTo>
                <a:lnTo>
                  <a:pt x="13906" y="7696"/>
                </a:lnTo>
                <a:lnTo>
                  <a:pt x="42679" y="7696"/>
                </a:lnTo>
                <a:lnTo>
                  <a:pt x="40970" y="3314"/>
                </a:lnTo>
                <a:lnTo>
                  <a:pt x="36906" y="0"/>
                </a:lnTo>
                <a:close/>
              </a:path>
            </a:pathLst>
          </a:custGeom>
          <a:solidFill>
            <a:srgbClr val="FFFFFF"/>
          </a:solidFill>
        </p:spPr>
        <p:txBody>
          <a:bodyPr wrap="square" lIns="0" tIns="0" rIns="0" bIns="0" rtlCol="0"/>
          <a:lstStyle/>
          <a:p>
            <a:endParaRPr/>
          </a:p>
        </p:txBody>
      </p:sp>
      <p:sp>
        <p:nvSpPr>
          <p:cNvPr id="200" name="object 31"/>
          <p:cNvSpPr txBox="1"/>
          <p:nvPr/>
        </p:nvSpPr>
        <p:spPr>
          <a:xfrm>
            <a:off x="465303" y="3912926"/>
            <a:ext cx="8187055" cy="142240"/>
          </a:xfrm>
          <a:prstGeom prst="rect">
            <a:avLst/>
          </a:prstGeom>
          <a:solidFill>
            <a:srgbClr val="D9D6CF"/>
          </a:solidFill>
        </p:spPr>
        <p:txBody>
          <a:bodyPr vert="horz" wrap="square" lIns="0" tIns="0" rIns="0" bIns="0" rtlCol="0">
            <a:spAutoFit/>
          </a:bodyPr>
          <a:lstStyle/>
          <a:p>
            <a:pPr marL="2597150">
              <a:lnSpc>
                <a:spcPct val="100000"/>
              </a:lnSpc>
            </a:pPr>
            <a:r>
              <a:rPr sz="950" b="1" spc="-5" dirty="0">
                <a:solidFill>
                  <a:srgbClr val="84806D"/>
                </a:solidFill>
                <a:latin typeface="Calibri"/>
                <a:cs typeface="Calibri"/>
              </a:rPr>
              <a:t>human </a:t>
            </a:r>
            <a:r>
              <a:rPr sz="950" b="1" spc="35" dirty="0">
                <a:solidFill>
                  <a:srgbClr val="84806D"/>
                </a:solidFill>
                <a:latin typeface="Calibri"/>
                <a:cs typeface="Calibri"/>
              </a:rPr>
              <a:t>e</a:t>
            </a:r>
            <a:r>
              <a:rPr sz="950" b="1" spc="20" dirty="0">
                <a:solidFill>
                  <a:srgbClr val="84806D"/>
                </a:solidFill>
                <a:latin typeface="Calibri"/>
                <a:cs typeface="Calibri"/>
              </a:rPr>
              <a:t>y</a:t>
            </a:r>
            <a:r>
              <a:rPr sz="950" b="1" spc="-5" dirty="0">
                <a:solidFill>
                  <a:srgbClr val="84806D"/>
                </a:solidFill>
                <a:latin typeface="Calibri"/>
                <a:cs typeface="Calibri"/>
              </a:rPr>
              <a:t>e </a:t>
            </a:r>
            <a:r>
              <a:rPr sz="950" b="1" spc="-10" dirty="0">
                <a:solidFill>
                  <a:srgbClr val="84806D"/>
                </a:solidFill>
                <a:latin typeface="Calibri"/>
                <a:cs typeface="Calibri"/>
              </a:rPr>
              <a:t>(</a:t>
            </a:r>
            <a:r>
              <a:rPr sz="950" b="1" spc="-5" dirty="0">
                <a:solidFill>
                  <a:srgbClr val="84806D"/>
                </a:solidFill>
                <a:latin typeface="Calibri"/>
                <a:cs typeface="Calibri"/>
              </a:rPr>
              <a:t>no </a:t>
            </a:r>
            <a:r>
              <a:rPr sz="950" b="1" spc="-10" dirty="0">
                <a:solidFill>
                  <a:srgbClr val="84806D"/>
                </a:solidFill>
                <a:latin typeface="Calibri"/>
                <a:cs typeface="Calibri"/>
              </a:rPr>
              <a:t>micr</a:t>
            </a:r>
            <a:r>
              <a:rPr sz="950" b="1" spc="-5" dirty="0">
                <a:solidFill>
                  <a:srgbClr val="84806D"/>
                </a:solidFill>
                <a:latin typeface="Calibri"/>
                <a:cs typeface="Calibri"/>
              </a:rPr>
              <a:t>o</a:t>
            </a:r>
            <a:r>
              <a:rPr sz="950" b="1" spc="-10" dirty="0">
                <a:solidFill>
                  <a:srgbClr val="84806D"/>
                </a:solidFill>
                <a:latin typeface="Calibri"/>
                <a:cs typeface="Calibri"/>
              </a:rPr>
              <a:t>sc</a:t>
            </a:r>
            <a:r>
              <a:rPr sz="950" b="1" spc="-5" dirty="0">
                <a:solidFill>
                  <a:srgbClr val="84806D"/>
                </a:solidFill>
                <a:latin typeface="Calibri"/>
                <a:cs typeface="Calibri"/>
              </a:rPr>
              <a:t>ope)</a:t>
            </a:r>
            <a:endParaRPr sz="950">
              <a:latin typeface="Calibri"/>
              <a:cs typeface="Calibri"/>
            </a:endParaRPr>
          </a:p>
        </p:txBody>
      </p:sp>
      <p:sp>
        <p:nvSpPr>
          <p:cNvPr id="201" name="object 32"/>
          <p:cNvSpPr txBox="1"/>
          <p:nvPr/>
        </p:nvSpPr>
        <p:spPr>
          <a:xfrm>
            <a:off x="1968005" y="4092210"/>
            <a:ext cx="6250940" cy="380980"/>
          </a:xfrm>
          <a:prstGeom prst="rect">
            <a:avLst/>
          </a:prstGeom>
        </p:spPr>
        <p:txBody>
          <a:bodyPr vert="horz" wrap="square" lIns="0" tIns="0" rIns="0" bIns="0" rtlCol="0">
            <a:spAutoFit/>
          </a:bodyPr>
          <a:lstStyle/>
          <a:p>
            <a:pPr marL="1687195">
              <a:lnSpc>
                <a:spcPts val="985"/>
              </a:lnSpc>
              <a:tabLst>
                <a:tab pos="5474335" algn="l"/>
              </a:tabLst>
            </a:pPr>
            <a:r>
              <a:rPr sz="900" spc="-10" dirty="0">
                <a:solidFill>
                  <a:srgbClr val="221F1F"/>
                </a:solidFill>
                <a:latin typeface="Calibri"/>
                <a:cs typeface="Calibri"/>
              </a:rPr>
              <a:t>smal</a:t>
            </a:r>
            <a:r>
              <a:rPr sz="900" spc="-5" dirty="0">
                <a:solidFill>
                  <a:srgbClr val="221F1F"/>
                </a:solidFill>
                <a:latin typeface="Calibri"/>
                <a:cs typeface="Calibri"/>
              </a:rPr>
              <a:t>l animals</a:t>
            </a:r>
            <a:r>
              <a:rPr sz="900" dirty="0">
                <a:solidFill>
                  <a:srgbClr val="221F1F"/>
                </a:solidFill>
                <a:latin typeface="Calibri"/>
                <a:cs typeface="Calibri"/>
              </a:rPr>
              <a:t>	</a:t>
            </a:r>
            <a:r>
              <a:rPr sz="900" spc="-10" dirty="0">
                <a:solidFill>
                  <a:srgbClr val="221F1F"/>
                </a:solidFill>
                <a:latin typeface="Calibri"/>
                <a:cs typeface="Calibri"/>
              </a:rPr>
              <a:t>larg</a:t>
            </a:r>
            <a:r>
              <a:rPr sz="900" spc="-5" dirty="0">
                <a:solidFill>
                  <a:srgbClr val="221F1F"/>
                </a:solidFill>
                <a:latin typeface="Calibri"/>
                <a:cs typeface="Calibri"/>
              </a:rPr>
              <a:t>e</a:t>
            </a:r>
            <a:r>
              <a:rPr sz="900" spc="-10" dirty="0">
                <a:solidFill>
                  <a:srgbClr val="221F1F"/>
                </a:solidFill>
                <a:latin typeface="Calibri"/>
                <a:cs typeface="Calibri"/>
              </a:rPr>
              <a:t>s</a:t>
            </a:r>
            <a:r>
              <a:rPr sz="900" spc="-5" dirty="0">
                <a:solidFill>
                  <a:srgbClr val="221F1F"/>
                </a:solidFill>
                <a:latin typeface="Calibri"/>
                <a:cs typeface="Calibri"/>
              </a:rPr>
              <a:t>t </a:t>
            </a:r>
            <a:r>
              <a:rPr sz="900" spc="-10" dirty="0">
                <a:solidFill>
                  <a:srgbClr val="221F1F"/>
                </a:solidFill>
                <a:latin typeface="Calibri"/>
                <a:cs typeface="Calibri"/>
              </a:rPr>
              <a:t>organisms</a:t>
            </a:r>
            <a:endParaRPr sz="900">
              <a:latin typeface="Calibri"/>
              <a:cs typeface="Calibri"/>
            </a:endParaRPr>
          </a:p>
          <a:p>
            <a:pPr marL="12700">
              <a:lnSpc>
                <a:spcPts val="985"/>
              </a:lnSpc>
            </a:pPr>
            <a:r>
              <a:rPr sz="900" spc="-10" dirty="0">
                <a:solidFill>
                  <a:srgbClr val="221F1F"/>
                </a:solidFill>
                <a:latin typeface="Calibri"/>
                <a:cs typeface="Calibri"/>
              </a:rPr>
              <a:t>fro</a:t>
            </a:r>
            <a:r>
              <a:rPr sz="900" spc="-5" dirty="0">
                <a:solidFill>
                  <a:srgbClr val="221F1F"/>
                </a:solidFill>
                <a:latin typeface="Calibri"/>
                <a:cs typeface="Calibri"/>
              </a:rPr>
              <a:t>g eggs</a:t>
            </a:r>
            <a:endParaRPr sz="900">
              <a:latin typeface="Calibri"/>
              <a:cs typeface="Calibri"/>
            </a:endParaRPr>
          </a:p>
        </p:txBody>
      </p:sp>
      <p:sp>
        <p:nvSpPr>
          <p:cNvPr id="202" name="object 33"/>
          <p:cNvSpPr/>
          <p:nvPr/>
        </p:nvSpPr>
        <p:spPr>
          <a:xfrm>
            <a:off x="1226462" y="5709633"/>
            <a:ext cx="74930" cy="53975"/>
          </a:xfrm>
          <a:custGeom>
            <a:avLst/>
            <a:gdLst/>
            <a:ahLst/>
            <a:cxnLst/>
            <a:rect l="l" t="t" r="r" b="b"/>
            <a:pathLst>
              <a:path w="74930" h="53975">
                <a:moveTo>
                  <a:pt x="13906" y="1295"/>
                </a:moveTo>
                <a:lnTo>
                  <a:pt x="0" y="1295"/>
                </a:lnTo>
                <a:lnTo>
                  <a:pt x="0" y="53390"/>
                </a:lnTo>
                <a:lnTo>
                  <a:pt x="14224" y="53390"/>
                </a:lnTo>
                <a:lnTo>
                  <a:pt x="14224" y="18300"/>
                </a:lnTo>
                <a:lnTo>
                  <a:pt x="15303" y="16903"/>
                </a:lnTo>
                <a:lnTo>
                  <a:pt x="18719" y="11887"/>
                </a:lnTo>
                <a:lnTo>
                  <a:pt x="74447" y="11887"/>
                </a:lnTo>
                <a:lnTo>
                  <a:pt x="74447" y="8242"/>
                </a:lnTo>
                <a:lnTo>
                  <a:pt x="42900" y="8242"/>
                </a:lnTo>
                <a:lnTo>
                  <a:pt x="42691" y="7708"/>
                </a:lnTo>
                <a:lnTo>
                  <a:pt x="13906" y="7708"/>
                </a:lnTo>
                <a:lnTo>
                  <a:pt x="13906" y="1295"/>
                </a:lnTo>
                <a:close/>
              </a:path>
              <a:path w="74930" h="53975">
                <a:moveTo>
                  <a:pt x="49631" y="11887"/>
                </a:moveTo>
                <a:lnTo>
                  <a:pt x="28244" y="11887"/>
                </a:lnTo>
                <a:lnTo>
                  <a:pt x="30060" y="14554"/>
                </a:lnTo>
                <a:lnTo>
                  <a:pt x="30060" y="53390"/>
                </a:lnTo>
                <a:lnTo>
                  <a:pt x="44284" y="53390"/>
                </a:lnTo>
                <a:lnTo>
                  <a:pt x="44284" y="17767"/>
                </a:lnTo>
                <a:lnTo>
                  <a:pt x="46316" y="15316"/>
                </a:lnTo>
                <a:lnTo>
                  <a:pt x="49631" y="11887"/>
                </a:lnTo>
                <a:close/>
              </a:path>
              <a:path w="74930" h="53975">
                <a:moveTo>
                  <a:pt x="74447" y="11887"/>
                </a:moveTo>
                <a:lnTo>
                  <a:pt x="58724" y="11887"/>
                </a:lnTo>
                <a:lnTo>
                  <a:pt x="60161" y="14554"/>
                </a:lnTo>
                <a:lnTo>
                  <a:pt x="60223" y="53390"/>
                </a:lnTo>
                <a:lnTo>
                  <a:pt x="74447" y="53390"/>
                </a:lnTo>
                <a:lnTo>
                  <a:pt x="74447" y="11887"/>
                </a:lnTo>
                <a:close/>
              </a:path>
              <a:path w="74930" h="53975">
                <a:moveTo>
                  <a:pt x="70599" y="0"/>
                </a:moveTo>
                <a:lnTo>
                  <a:pt x="52095" y="0"/>
                </a:lnTo>
                <a:lnTo>
                  <a:pt x="47282" y="3327"/>
                </a:lnTo>
                <a:lnTo>
                  <a:pt x="42900" y="8242"/>
                </a:lnTo>
                <a:lnTo>
                  <a:pt x="74447" y="8242"/>
                </a:lnTo>
                <a:lnTo>
                  <a:pt x="74447" y="7289"/>
                </a:lnTo>
                <a:lnTo>
                  <a:pt x="70599" y="0"/>
                </a:lnTo>
                <a:close/>
              </a:path>
              <a:path w="74930" h="53975">
                <a:moveTo>
                  <a:pt x="36906" y="0"/>
                </a:moveTo>
                <a:lnTo>
                  <a:pt x="21183" y="0"/>
                </a:lnTo>
                <a:lnTo>
                  <a:pt x="16586" y="4724"/>
                </a:lnTo>
                <a:lnTo>
                  <a:pt x="13906" y="7708"/>
                </a:lnTo>
                <a:lnTo>
                  <a:pt x="42691" y="7708"/>
                </a:lnTo>
                <a:lnTo>
                  <a:pt x="40970" y="3327"/>
                </a:lnTo>
                <a:lnTo>
                  <a:pt x="36906" y="0"/>
                </a:lnTo>
                <a:close/>
              </a:path>
            </a:pathLst>
          </a:custGeom>
          <a:solidFill>
            <a:srgbClr val="84806D"/>
          </a:solidFill>
        </p:spPr>
        <p:txBody>
          <a:bodyPr wrap="square" lIns="0" tIns="0" rIns="0" bIns="0" rtlCol="0"/>
          <a:lstStyle/>
          <a:p>
            <a:endParaRPr/>
          </a:p>
        </p:txBody>
      </p:sp>
      <p:sp>
        <p:nvSpPr>
          <p:cNvPr id="203" name="object 34"/>
          <p:cNvSpPr/>
          <p:nvPr/>
        </p:nvSpPr>
        <p:spPr>
          <a:xfrm>
            <a:off x="2269197" y="5710826"/>
            <a:ext cx="29845" cy="52705"/>
          </a:xfrm>
          <a:custGeom>
            <a:avLst/>
            <a:gdLst/>
            <a:ahLst/>
            <a:cxnLst/>
            <a:rect l="l" t="t" r="r" b="b"/>
            <a:pathLst>
              <a:path w="29844" h="52704">
                <a:moveTo>
                  <a:pt x="29425" y="12306"/>
                </a:moveTo>
                <a:lnTo>
                  <a:pt x="15303" y="12306"/>
                </a:lnTo>
                <a:lnTo>
                  <a:pt x="15303" y="52095"/>
                </a:lnTo>
                <a:lnTo>
                  <a:pt x="29425" y="52095"/>
                </a:lnTo>
                <a:lnTo>
                  <a:pt x="29425" y="12306"/>
                </a:lnTo>
                <a:close/>
              </a:path>
              <a:path w="29844" h="52704">
                <a:moveTo>
                  <a:pt x="29425" y="0"/>
                </a:moveTo>
                <a:lnTo>
                  <a:pt x="18503" y="0"/>
                </a:lnTo>
                <a:lnTo>
                  <a:pt x="0" y="4813"/>
                </a:lnTo>
                <a:lnTo>
                  <a:pt x="2895" y="16040"/>
                </a:lnTo>
                <a:lnTo>
                  <a:pt x="15303" y="12306"/>
                </a:lnTo>
                <a:lnTo>
                  <a:pt x="29425" y="12306"/>
                </a:lnTo>
                <a:lnTo>
                  <a:pt x="29425" y="0"/>
                </a:lnTo>
                <a:close/>
              </a:path>
            </a:pathLst>
          </a:custGeom>
          <a:solidFill>
            <a:srgbClr val="84806D"/>
          </a:solidFill>
        </p:spPr>
        <p:txBody>
          <a:bodyPr wrap="square" lIns="0" tIns="0" rIns="0" bIns="0" rtlCol="0"/>
          <a:lstStyle/>
          <a:p>
            <a:endParaRPr/>
          </a:p>
        </p:txBody>
      </p:sp>
      <p:sp>
        <p:nvSpPr>
          <p:cNvPr id="204" name="object 35"/>
          <p:cNvSpPr/>
          <p:nvPr/>
        </p:nvSpPr>
        <p:spPr>
          <a:xfrm>
            <a:off x="2334128" y="5709534"/>
            <a:ext cx="74930" cy="53975"/>
          </a:xfrm>
          <a:custGeom>
            <a:avLst/>
            <a:gdLst/>
            <a:ahLst/>
            <a:cxnLst/>
            <a:rect l="l" t="t" r="r" b="b"/>
            <a:pathLst>
              <a:path w="74930" h="53975">
                <a:moveTo>
                  <a:pt x="13906" y="1295"/>
                </a:moveTo>
                <a:lnTo>
                  <a:pt x="0" y="1295"/>
                </a:lnTo>
                <a:lnTo>
                  <a:pt x="0" y="53390"/>
                </a:lnTo>
                <a:lnTo>
                  <a:pt x="14224" y="53390"/>
                </a:lnTo>
                <a:lnTo>
                  <a:pt x="14224" y="18300"/>
                </a:lnTo>
                <a:lnTo>
                  <a:pt x="15303" y="16903"/>
                </a:lnTo>
                <a:lnTo>
                  <a:pt x="18719" y="11887"/>
                </a:lnTo>
                <a:lnTo>
                  <a:pt x="74447" y="11887"/>
                </a:lnTo>
                <a:lnTo>
                  <a:pt x="74447" y="8242"/>
                </a:lnTo>
                <a:lnTo>
                  <a:pt x="42900" y="8242"/>
                </a:lnTo>
                <a:lnTo>
                  <a:pt x="42691" y="7708"/>
                </a:lnTo>
                <a:lnTo>
                  <a:pt x="13906" y="7708"/>
                </a:lnTo>
                <a:lnTo>
                  <a:pt x="13906" y="1295"/>
                </a:lnTo>
                <a:close/>
              </a:path>
              <a:path w="74930" h="53975">
                <a:moveTo>
                  <a:pt x="49631" y="11887"/>
                </a:moveTo>
                <a:lnTo>
                  <a:pt x="28244" y="11887"/>
                </a:lnTo>
                <a:lnTo>
                  <a:pt x="30060" y="14554"/>
                </a:lnTo>
                <a:lnTo>
                  <a:pt x="30060" y="53390"/>
                </a:lnTo>
                <a:lnTo>
                  <a:pt x="44284" y="53390"/>
                </a:lnTo>
                <a:lnTo>
                  <a:pt x="44284" y="17767"/>
                </a:lnTo>
                <a:lnTo>
                  <a:pt x="46316" y="15316"/>
                </a:lnTo>
                <a:lnTo>
                  <a:pt x="49631" y="11887"/>
                </a:lnTo>
                <a:close/>
              </a:path>
              <a:path w="74930" h="53975">
                <a:moveTo>
                  <a:pt x="74447" y="11887"/>
                </a:moveTo>
                <a:lnTo>
                  <a:pt x="58724" y="11887"/>
                </a:lnTo>
                <a:lnTo>
                  <a:pt x="60161" y="14554"/>
                </a:lnTo>
                <a:lnTo>
                  <a:pt x="60223" y="53390"/>
                </a:lnTo>
                <a:lnTo>
                  <a:pt x="74447" y="53390"/>
                </a:lnTo>
                <a:lnTo>
                  <a:pt x="74447" y="11887"/>
                </a:lnTo>
                <a:close/>
              </a:path>
              <a:path w="74930" h="53975">
                <a:moveTo>
                  <a:pt x="70599" y="0"/>
                </a:moveTo>
                <a:lnTo>
                  <a:pt x="52095" y="0"/>
                </a:lnTo>
                <a:lnTo>
                  <a:pt x="47282" y="3327"/>
                </a:lnTo>
                <a:lnTo>
                  <a:pt x="42900" y="8242"/>
                </a:lnTo>
                <a:lnTo>
                  <a:pt x="74447" y="8242"/>
                </a:lnTo>
                <a:lnTo>
                  <a:pt x="74447" y="7289"/>
                </a:lnTo>
                <a:lnTo>
                  <a:pt x="70599" y="0"/>
                </a:lnTo>
                <a:close/>
              </a:path>
              <a:path w="74930" h="53975">
                <a:moveTo>
                  <a:pt x="36906" y="0"/>
                </a:moveTo>
                <a:lnTo>
                  <a:pt x="21183" y="0"/>
                </a:lnTo>
                <a:lnTo>
                  <a:pt x="16586" y="4724"/>
                </a:lnTo>
                <a:lnTo>
                  <a:pt x="13906" y="7708"/>
                </a:lnTo>
                <a:lnTo>
                  <a:pt x="42691" y="7708"/>
                </a:lnTo>
                <a:lnTo>
                  <a:pt x="40970" y="3327"/>
                </a:lnTo>
                <a:lnTo>
                  <a:pt x="36906" y="0"/>
                </a:lnTo>
                <a:close/>
              </a:path>
            </a:pathLst>
          </a:custGeom>
          <a:solidFill>
            <a:srgbClr val="84806D"/>
          </a:solidFill>
        </p:spPr>
        <p:txBody>
          <a:bodyPr wrap="square" lIns="0" tIns="0" rIns="0" bIns="0" rtlCol="0"/>
          <a:lstStyle/>
          <a:p>
            <a:endParaRPr/>
          </a:p>
        </p:txBody>
      </p:sp>
      <p:sp>
        <p:nvSpPr>
          <p:cNvPr id="205" name="object 36"/>
          <p:cNvSpPr/>
          <p:nvPr/>
        </p:nvSpPr>
        <p:spPr>
          <a:xfrm>
            <a:off x="2422166" y="5709534"/>
            <a:ext cx="74930" cy="53975"/>
          </a:xfrm>
          <a:custGeom>
            <a:avLst/>
            <a:gdLst/>
            <a:ahLst/>
            <a:cxnLst/>
            <a:rect l="l" t="t" r="r" b="b"/>
            <a:pathLst>
              <a:path w="74930" h="53975">
                <a:moveTo>
                  <a:pt x="13906" y="1295"/>
                </a:moveTo>
                <a:lnTo>
                  <a:pt x="0" y="1295"/>
                </a:lnTo>
                <a:lnTo>
                  <a:pt x="0" y="53390"/>
                </a:lnTo>
                <a:lnTo>
                  <a:pt x="14236" y="53390"/>
                </a:lnTo>
                <a:lnTo>
                  <a:pt x="14236" y="18300"/>
                </a:lnTo>
                <a:lnTo>
                  <a:pt x="15303" y="16903"/>
                </a:lnTo>
                <a:lnTo>
                  <a:pt x="18719" y="11887"/>
                </a:lnTo>
                <a:lnTo>
                  <a:pt x="74447" y="11887"/>
                </a:lnTo>
                <a:lnTo>
                  <a:pt x="74447" y="8242"/>
                </a:lnTo>
                <a:lnTo>
                  <a:pt x="42887" y="8242"/>
                </a:lnTo>
                <a:lnTo>
                  <a:pt x="42679" y="7708"/>
                </a:lnTo>
                <a:lnTo>
                  <a:pt x="13906" y="7708"/>
                </a:lnTo>
                <a:lnTo>
                  <a:pt x="13906" y="1295"/>
                </a:lnTo>
                <a:close/>
              </a:path>
              <a:path w="74930" h="53975">
                <a:moveTo>
                  <a:pt x="49631" y="11887"/>
                </a:moveTo>
                <a:lnTo>
                  <a:pt x="28244" y="11887"/>
                </a:lnTo>
                <a:lnTo>
                  <a:pt x="30060" y="14554"/>
                </a:lnTo>
                <a:lnTo>
                  <a:pt x="30060" y="53390"/>
                </a:lnTo>
                <a:lnTo>
                  <a:pt x="44284" y="53390"/>
                </a:lnTo>
                <a:lnTo>
                  <a:pt x="44284" y="17767"/>
                </a:lnTo>
                <a:lnTo>
                  <a:pt x="46316" y="15316"/>
                </a:lnTo>
                <a:lnTo>
                  <a:pt x="49631" y="11887"/>
                </a:lnTo>
                <a:close/>
              </a:path>
              <a:path w="74930" h="53975">
                <a:moveTo>
                  <a:pt x="74447" y="11887"/>
                </a:moveTo>
                <a:lnTo>
                  <a:pt x="58737" y="11887"/>
                </a:lnTo>
                <a:lnTo>
                  <a:pt x="60162" y="14554"/>
                </a:lnTo>
                <a:lnTo>
                  <a:pt x="60223" y="53390"/>
                </a:lnTo>
                <a:lnTo>
                  <a:pt x="74447" y="53390"/>
                </a:lnTo>
                <a:lnTo>
                  <a:pt x="74447" y="11887"/>
                </a:lnTo>
                <a:close/>
              </a:path>
              <a:path w="74930" h="53975">
                <a:moveTo>
                  <a:pt x="70599" y="0"/>
                </a:moveTo>
                <a:lnTo>
                  <a:pt x="52095" y="0"/>
                </a:lnTo>
                <a:lnTo>
                  <a:pt x="47282" y="3327"/>
                </a:lnTo>
                <a:lnTo>
                  <a:pt x="42887" y="8242"/>
                </a:lnTo>
                <a:lnTo>
                  <a:pt x="74447" y="8242"/>
                </a:lnTo>
                <a:lnTo>
                  <a:pt x="74447" y="7289"/>
                </a:lnTo>
                <a:lnTo>
                  <a:pt x="70599" y="0"/>
                </a:lnTo>
                <a:close/>
              </a:path>
              <a:path w="74930" h="53975">
                <a:moveTo>
                  <a:pt x="36906" y="0"/>
                </a:moveTo>
                <a:lnTo>
                  <a:pt x="21183" y="0"/>
                </a:lnTo>
                <a:lnTo>
                  <a:pt x="16586" y="4724"/>
                </a:lnTo>
                <a:lnTo>
                  <a:pt x="13906" y="7708"/>
                </a:lnTo>
                <a:lnTo>
                  <a:pt x="42679" y="7708"/>
                </a:lnTo>
                <a:lnTo>
                  <a:pt x="40970" y="3327"/>
                </a:lnTo>
                <a:lnTo>
                  <a:pt x="36906" y="0"/>
                </a:lnTo>
                <a:close/>
              </a:path>
            </a:pathLst>
          </a:custGeom>
          <a:solidFill>
            <a:srgbClr val="84806D"/>
          </a:solidFill>
        </p:spPr>
        <p:txBody>
          <a:bodyPr wrap="square" lIns="0" tIns="0" rIns="0" bIns="0" rtlCol="0"/>
          <a:lstStyle/>
          <a:p>
            <a:endParaRPr/>
          </a:p>
        </p:txBody>
      </p:sp>
      <p:sp>
        <p:nvSpPr>
          <p:cNvPr id="206" name="object 37"/>
          <p:cNvSpPr/>
          <p:nvPr/>
        </p:nvSpPr>
        <p:spPr>
          <a:xfrm>
            <a:off x="3480186" y="5710169"/>
            <a:ext cx="29845" cy="52705"/>
          </a:xfrm>
          <a:custGeom>
            <a:avLst/>
            <a:gdLst/>
            <a:ahLst/>
            <a:cxnLst/>
            <a:rect l="l" t="t" r="r" b="b"/>
            <a:pathLst>
              <a:path w="29845" h="52704">
                <a:moveTo>
                  <a:pt x="29425" y="12293"/>
                </a:moveTo>
                <a:lnTo>
                  <a:pt x="15303" y="12293"/>
                </a:lnTo>
                <a:lnTo>
                  <a:pt x="15303" y="52095"/>
                </a:lnTo>
                <a:lnTo>
                  <a:pt x="29425" y="52095"/>
                </a:lnTo>
                <a:lnTo>
                  <a:pt x="29425" y="12293"/>
                </a:lnTo>
                <a:close/>
              </a:path>
              <a:path w="29845" h="52704">
                <a:moveTo>
                  <a:pt x="29425" y="0"/>
                </a:moveTo>
                <a:lnTo>
                  <a:pt x="18503" y="0"/>
                </a:lnTo>
                <a:lnTo>
                  <a:pt x="0" y="4813"/>
                </a:lnTo>
                <a:lnTo>
                  <a:pt x="2895" y="16040"/>
                </a:lnTo>
                <a:lnTo>
                  <a:pt x="15303" y="12293"/>
                </a:lnTo>
                <a:lnTo>
                  <a:pt x="29425" y="12293"/>
                </a:lnTo>
                <a:lnTo>
                  <a:pt x="29425" y="0"/>
                </a:lnTo>
                <a:close/>
              </a:path>
            </a:pathLst>
          </a:custGeom>
          <a:solidFill>
            <a:srgbClr val="84806D"/>
          </a:solidFill>
        </p:spPr>
        <p:txBody>
          <a:bodyPr wrap="square" lIns="0" tIns="0" rIns="0" bIns="0" rtlCol="0"/>
          <a:lstStyle/>
          <a:p>
            <a:endParaRPr/>
          </a:p>
        </p:txBody>
      </p:sp>
      <p:sp>
        <p:nvSpPr>
          <p:cNvPr id="207" name="object 38"/>
          <p:cNvSpPr/>
          <p:nvPr/>
        </p:nvSpPr>
        <p:spPr>
          <a:xfrm>
            <a:off x="3541373" y="5708885"/>
            <a:ext cx="43815" cy="55244"/>
          </a:xfrm>
          <a:custGeom>
            <a:avLst/>
            <a:gdLst/>
            <a:ahLst/>
            <a:cxnLst/>
            <a:rect l="l" t="t" r="r" b="b"/>
            <a:pathLst>
              <a:path w="43814" h="55245">
                <a:moveTo>
                  <a:pt x="35839" y="0"/>
                </a:moveTo>
                <a:lnTo>
                  <a:pt x="26625" y="7"/>
                </a:lnTo>
                <a:lnTo>
                  <a:pt x="12905" y="3407"/>
                </a:lnTo>
                <a:lnTo>
                  <a:pt x="3494" y="12683"/>
                </a:lnTo>
                <a:lnTo>
                  <a:pt x="0" y="27381"/>
                </a:lnTo>
                <a:lnTo>
                  <a:pt x="1" y="27691"/>
                </a:lnTo>
                <a:lnTo>
                  <a:pt x="3364" y="41785"/>
                </a:lnTo>
                <a:lnTo>
                  <a:pt x="12632" y="51211"/>
                </a:lnTo>
                <a:lnTo>
                  <a:pt x="26962" y="54648"/>
                </a:lnTo>
                <a:lnTo>
                  <a:pt x="36487" y="54648"/>
                </a:lnTo>
                <a:lnTo>
                  <a:pt x="43751" y="49949"/>
                </a:lnTo>
                <a:lnTo>
                  <a:pt x="40848" y="43637"/>
                </a:lnTo>
                <a:lnTo>
                  <a:pt x="19265" y="43637"/>
                </a:lnTo>
                <a:lnTo>
                  <a:pt x="15087" y="36588"/>
                </a:lnTo>
                <a:lnTo>
                  <a:pt x="15087" y="17322"/>
                </a:lnTo>
                <a:lnTo>
                  <a:pt x="19469" y="10795"/>
                </a:lnTo>
                <a:lnTo>
                  <a:pt x="40192" y="10795"/>
                </a:lnTo>
                <a:lnTo>
                  <a:pt x="43332" y="4178"/>
                </a:lnTo>
                <a:lnTo>
                  <a:pt x="40868" y="2565"/>
                </a:lnTo>
                <a:lnTo>
                  <a:pt x="35839" y="0"/>
                </a:lnTo>
                <a:close/>
              </a:path>
              <a:path w="43814" h="55245">
                <a:moveTo>
                  <a:pt x="39370" y="40424"/>
                </a:moveTo>
                <a:lnTo>
                  <a:pt x="34124" y="43637"/>
                </a:lnTo>
                <a:lnTo>
                  <a:pt x="40848" y="43637"/>
                </a:lnTo>
                <a:lnTo>
                  <a:pt x="39370" y="40424"/>
                </a:lnTo>
                <a:close/>
              </a:path>
              <a:path w="43814" h="55245">
                <a:moveTo>
                  <a:pt x="40192" y="10795"/>
                </a:moveTo>
                <a:lnTo>
                  <a:pt x="33058" y="10795"/>
                </a:lnTo>
                <a:lnTo>
                  <a:pt x="36372" y="12407"/>
                </a:lnTo>
                <a:lnTo>
                  <a:pt x="38722" y="13893"/>
                </a:lnTo>
                <a:lnTo>
                  <a:pt x="40192" y="10795"/>
                </a:lnTo>
                <a:close/>
              </a:path>
            </a:pathLst>
          </a:custGeom>
          <a:solidFill>
            <a:srgbClr val="84806D"/>
          </a:solidFill>
        </p:spPr>
        <p:txBody>
          <a:bodyPr wrap="square" lIns="0" tIns="0" rIns="0" bIns="0" rtlCol="0"/>
          <a:lstStyle/>
          <a:p>
            <a:endParaRPr/>
          </a:p>
        </p:txBody>
      </p:sp>
      <p:sp>
        <p:nvSpPr>
          <p:cNvPr id="208" name="object 39"/>
          <p:cNvSpPr/>
          <p:nvPr/>
        </p:nvSpPr>
        <p:spPr>
          <a:xfrm>
            <a:off x="3594107" y="5708876"/>
            <a:ext cx="74930" cy="53975"/>
          </a:xfrm>
          <a:custGeom>
            <a:avLst/>
            <a:gdLst/>
            <a:ahLst/>
            <a:cxnLst/>
            <a:rect l="l" t="t" r="r" b="b"/>
            <a:pathLst>
              <a:path w="74929" h="53975">
                <a:moveTo>
                  <a:pt x="13906" y="1295"/>
                </a:moveTo>
                <a:lnTo>
                  <a:pt x="0" y="1295"/>
                </a:lnTo>
                <a:lnTo>
                  <a:pt x="0" y="53390"/>
                </a:lnTo>
                <a:lnTo>
                  <a:pt x="14224" y="53390"/>
                </a:lnTo>
                <a:lnTo>
                  <a:pt x="14224" y="18300"/>
                </a:lnTo>
                <a:lnTo>
                  <a:pt x="15303" y="16903"/>
                </a:lnTo>
                <a:lnTo>
                  <a:pt x="18719" y="11874"/>
                </a:lnTo>
                <a:lnTo>
                  <a:pt x="74447" y="11874"/>
                </a:lnTo>
                <a:lnTo>
                  <a:pt x="74447" y="8242"/>
                </a:lnTo>
                <a:lnTo>
                  <a:pt x="42900" y="8242"/>
                </a:lnTo>
                <a:lnTo>
                  <a:pt x="42691" y="7708"/>
                </a:lnTo>
                <a:lnTo>
                  <a:pt x="13906" y="7708"/>
                </a:lnTo>
                <a:lnTo>
                  <a:pt x="13906" y="1295"/>
                </a:lnTo>
                <a:close/>
              </a:path>
              <a:path w="74929" h="53975">
                <a:moveTo>
                  <a:pt x="49631" y="11874"/>
                </a:moveTo>
                <a:lnTo>
                  <a:pt x="28244" y="11874"/>
                </a:lnTo>
                <a:lnTo>
                  <a:pt x="30060" y="14554"/>
                </a:lnTo>
                <a:lnTo>
                  <a:pt x="30060" y="53390"/>
                </a:lnTo>
                <a:lnTo>
                  <a:pt x="44284" y="53390"/>
                </a:lnTo>
                <a:lnTo>
                  <a:pt x="44284" y="17767"/>
                </a:lnTo>
                <a:lnTo>
                  <a:pt x="46316" y="15303"/>
                </a:lnTo>
                <a:lnTo>
                  <a:pt x="49631" y="11874"/>
                </a:lnTo>
                <a:close/>
              </a:path>
              <a:path w="74929" h="53975">
                <a:moveTo>
                  <a:pt x="74447" y="11874"/>
                </a:moveTo>
                <a:lnTo>
                  <a:pt x="58724" y="11874"/>
                </a:lnTo>
                <a:lnTo>
                  <a:pt x="60162" y="14554"/>
                </a:lnTo>
                <a:lnTo>
                  <a:pt x="60223" y="53390"/>
                </a:lnTo>
                <a:lnTo>
                  <a:pt x="74447" y="53390"/>
                </a:lnTo>
                <a:lnTo>
                  <a:pt x="74447" y="11874"/>
                </a:lnTo>
                <a:close/>
              </a:path>
              <a:path w="74929" h="53975">
                <a:moveTo>
                  <a:pt x="70599" y="0"/>
                </a:moveTo>
                <a:lnTo>
                  <a:pt x="52095" y="0"/>
                </a:lnTo>
                <a:lnTo>
                  <a:pt x="47282" y="3314"/>
                </a:lnTo>
                <a:lnTo>
                  <a:pt x="42900" y="8242"/>
                </a:lnTo>
                <a:lnTo>
                  <a:pt x="74447" y="8242"/>
                </a:lnTo>
                <a:lnTo>
                  <a:pt x="74447" y="7289"/>
                </a:lnTo>
                <a:lnTo>
                  <a:pt x="70599" y="0"/>
                </a:lnTo>
                <a:close/>
              </a:path>
              <a:path w="74929" h="53975">
                <a:moveTo>
                  <a:pt x="36906" y="0"/>
                </a:moveTo>
                <a:lnTo>
                  <a:pt x="21183" y="0"/>
                </a:lnTo>
                <a:lnTo>
                  <a:pt x="16586" y="4724"/>
                </a:lnTo>
                <a:lnTo>
                  <a:pt x="13906" y="7708"/>
                </a:lnTo>
                <a:lnTo>
                  <a:pt x="42691" y="7708"/>
                </a:lnTo>
                <a:lnTo>
                  <a:pt x="40970" y="3314"/>
                </a:lnTo>
                <a:lnTo>
                  <a:pt x="36906" y="0"/>
                </a:lnTo>
                <a:close/>
              </a:path>
            </a:pathLst>
          </a:custGeom>
          <a:solidFill>
            <a:srgbClr val="84806D"/>
          </a:solidFill>
        </p:spPr>
        <p:txBody>
          <a:bodyPr wrap="square" lIns="0" tIns="0" rIns="0" bIns="0" rtlCol="0"/>
          <a:lstStyle/>
          <a:p>
            <a:endParaRPr/>
          </a:p>
        </p:txBody>
      </p:sp>
      <p:sp>
        <p:nvSpPr>
          <p:cNvPr id="209" name="object 40"/>
          <p:cNvSpPr/>
          <p:nvPr/>
        </p:nvSpPr>
        <p:spPr>
          <a:xfrm>
            <a:off x="4628605" y="5710169"/>
            <a:ext cx="29845" cy="52705"/>
          </a:xfrm>
          <a:custGeom>
            <a:avLst/>
            <a:gdLst/>
            <a:ahLst/>
            <a:cxnLst/>
            <a:rect l="l" t="t" r="r" b="b"/>
            <a:pathLst>
              <a:path w="29845" h="52704">
                <a:moveTo>
                  <a:pt x="29413" y="12293"/>
                </a:moveTo>
                <a:lnTo>
                  <a:pt x="15303" y="12293"/>
                </a:lnTo>
                <a:lnTo>
                  <a:pt x="15303" y="52095"/>
                </a:lnTo>
                <a:lnTo>
                  <a:pt x="29413" y="52095"/>
                </a:lnTo>
                <a:lnTo>
                  <a:pt x="29413" y="12293"/>
                </a:lnTo>
                <a:close/>
              </a:path>
              <a:path w="29845" h="52704">
                <a:moveTo>
                  <a:pt x="29413" y="0"/>
                </a:moveTo>
                <a:lnTo>
                  <a:pt x="18503" y="0"/>
                </a:lnTo>
                <a:lnTo>
                  <a:pt x="0" y="4813"/>
                </a:lnTo>
                <a:lnTo>
                  <a:pt x="2870" y="16040"/>
                </a:lnTo>
                <a:lnTo>
                  <a:pt x="15303" y="12293"/>
                </a:lnTo>
                <a:lnTo>
                  <a:pt x="29413" y="12293"/>
                </a:lnTo>
                <a:lnTo>
                  <a:pt x="29413" y="0"/>
                </a:lnTo>
                <a:close/>
              </a:path>
            </a:pathLst>
          </a:custGeom>
          <a:solidFill>
            <a:srgbClr val="84806D"/>
          </a:solidFill>
        </p:spPr>
        <p:txBody>
          <a:bodyPr wrap="square" lIns="0" tIns="0" rIns="0" bIns="0" rtlCol="0"/>
          <a:lstStyle/>
          <a:p>
            <a:endParaRPr/>
          </a:p>
        </p:txBody>
      </p:sp>
      <p:sp>
        <p:nvSpPr>
          <p:cNvPr id="210" name="object 41"/>
          <p:cNvSpPr/>
          <p:nvPr/>
        </p:nvSpPr>
        <p:spPr>
          <a:xfrm>
            <a:off x="4669260" y="5708925"/>
            <a:ext cx="55880" cy="54610"/>
          </a:xfrm>
          <a:custGeom>
            <a:avLst/>
            <a:gdLst/>
            <a:ahLst/>
            <a:cxnLst/>
            <a:rect l="l" t="t" r="r" b="b"/>
            <a:pathLst>
              <a:path w="55879" h="54610">
                <a:moveTo>
                  <a:pt x="26327" y="0"/>
                </a:moveTo>
                <a:lnTo>
                  <a:pt x="11411" y="4694"/>
                </a:lnTo>
                <a:lnTo>
                  <a:pt x="2780" y="14913"/>
                </a:lnTo>
                <a:lnTo>
                  <a:pt x="0" y="27453"/>
                </a:lnTo>
                <a:lnTo>
                  <a:pt x="205" y="30953"/>
                </a:lnTo>
                <a:lnTo>
                  <a:pt x="4285" y="42386"/>
                </a:lnTo>
                <a:lnTo>
                  <a:pt x="14408" y="51073"/>
                </a:lnTo>
                <a:lnTo>
                  <a:pt x="31639" y="54428"/>
                </a:lnTo>
                <a:lnTo>
                  <a:pt x="45381" y="49146"/>
                </a:lnTo>
                <a:lnTo>
                  <a:pt x="49763" y="43277"/>
                </a:lnTo>
                <a:lnTo>
                  <a:pt x="19672" y="43277"/>
                </a:lnTo>
                <a:lnTo>
                  <a:pt x="15176" y="36965"/>
                </a:lnTo>
                <a:lnTo>
                  <a:pt x="15176" y="17077"/>
                </a:lnTo>
                <a:lnTo>
                  <a:pt x="19570" y="11298"/>
                </a:lnTo>
                <a:lnTo>
                  <a:pt x="50633" y="11298"/>
                </a:lnTo>
                <a:lnTo>
                  <a:pt x="42722" y="3662"/>
                </a:lnTo>
                <a:lnTo>
                  <a:pt x="26327" y="0"/>
                </a:lnTo>
                <a:close/>
              </a:path>
              <a:path w="55879" h="54610">
                <a:moveTo>
                  <a:pt x="50633" y="11298"/>
                </a:moveTo>
                <a:lnTo>
                  <a:pt x="36258" y="11298"/>
                </a:lnTo>
                <a:lnTo>
                  <a:pt x="40754" y="17509"/>
                </a:lnTo>
                <a:lnTo>
                  <a:pt x="40754" y="37397"/>
                </a:lnTo>
                <a:lnTo>
                  <a:pt x="36360" y="43277"/>
                </a:lnTo>
                <a:lnTo>
                  <a:pt x="49763" y="43277"/>
                </a:lnTo>
                <a:lnTo>
                  <a:pt x="53335" y="38493"/>
                </a:lnTo>
                <a:lnTo>
                  <a:pt x="55864" y="24998"/>
                </a:lnTo>
                <a:lnTo>
                  <a:pt x="52300" y="12907"/>
                </a:lnTo>
                <a:lnTo>
                  <a:pt x="50633" y="11298"/>
                </a:lnTo>
                <a:close/>
              </a:path>
            </a:pathLst>
          </a:custGeom>
          <a:solidFill>
            <a:srgbClr val="84806D"/>
          </a:solidFill>
        </p:spPr>
        <p:txBody>
          <a:bodyPr wrap="square" lIns="0" tIns="0" rIns="0" bIns="0" rtlCol="0"/>
          <a:lstStyle/>
          <a:p>
            <a:endParaRPr/>
          </a:p>
        </p:txBody>
      </p:sp>
      <p:sp>
        <p:nvSpPr>
          <p:cNvPr id="211" name="object 42"/>
          <p:cNvSpPr/>
          <p:nvPr/>
        </p:nvSpPr>
        <p:spPr>
          <a:xfrm>
            <a:off x="4752356" y="5708885"/>
            <a:ext cx="43815" cy="55244"/>
          </a:xfrm>
          <a:custGeom>
            <a:avLst/>
            <a:gdLst/>
            <a:ahLst/>
            <a:cxnLst/>
            <a:rect l="l" t="t" r="r" b="b"/>
            <a:pathLst>
              <a:path w="43814" h="55245">
                <a:moveTo>
                  <a:pt x="35839" y="0"/>
                </a:moveTo>
                <a:lnTo>
                  <a:pt x="26625" y="7"/>
                </a:lnTo>
                <a:lnTo>
                  <a:pt x="12905" y="3407"/>
                </a:lnTo>
                <a:lnTo>
                  <a:pt x="3494" y="12683"/>
                </a:lnTo>
                <a:lnTo>
                  <a:pt x="0" y="27381"/>
                </a:lnTo>
                <a:lnTo>
                  <a:pt x="1" y="27691"/>
                </a:lnTo>
                <a:lnTo>
                  <a:pt x="3364" y="41785"/>
                </a:lnTo>
                <a:lnTo>
                  <a:pt x="12632" y="51211"/>
                </a:lnTo>
                <a:lnTo>
                  <a:pt x="26962" y="54648"/>
                </a:lnTo>
                <a:lnTo>
                  <a:pt x="36487" y="54648"/>
                </a:lnTo>
                <a:lnTo>
                  <a:pt x="43751" y="49949"/>
                </a:lnTo>
                <a:lnTo>
                  <a:pt x="40848" y="43637"/>
                </a:lnTo>
                <a:lnTo>
                  <a:pt x="19253" y="43637"/>
                </a:lnTo>
                <a:lnTo>
                  <a:pt x="15087" y="36588"/>
                </a:lnTo>
                <a:lnTo>
                  <a:pt x="15087" y="17322"/>
                </a:lnTo>
                <a:lnTo>
                  <a:pt x="19469" y="10795"/>
                </a:lnTo>
                <a:lnTo>
                  <a:pt x="40192" y="10795"/>
                </a:lnTo>
                <a:lnTo>
                  <a:pt x="43332" y="4178"/>
                </a:lnTo>
                <a:lnTo>
                  <a:pt x="40855" y="2565"/>
                </a:lnTo>
                <a:lnTo>
                  <a:pt x="35839" y="0"/>
                </a:lnTo>
                <a:close/>
              </a:path>
              <a:path w="43814" h="55245">
                <a:moveTo>
                  <a:pt x="39370" y="40424"/>
                </a:moveTo>
                <a:lnTo>
                  <a:pt x="34137" y="43637"/>
                </a:lnTo>
                <a:lnTo>
                  <a:pt x="40848" y="43637"/>
                </a:lnTo>
                <a:lnTo>
                  <a:pt x="39370" y="40424"/>
                </a:lnTo>
                <a:close/>
              </a:path>
              <a:path w="43814" h="55245">
                <a:moveTo>
                  <a:pt x="40192" y="10795"/>
                </a:moveTo>
                <a:lnTo>
                  <a:pt x="33070" y="10795"/>
                </a:lnTo>
                <a:lnTo>
                  <a:pt x="36360" y="12407"/>
                </a:lnTo>
                <a:lnTo>
                  <a:pt x="38722" y="13893"/>
                </a:lnTo>
                <a:lnTo>
                  <a:pt x="40192" y="10795"/>
                </a:lnTo>
                <a:close/>
              </a:path>
            </a:pathLst>
          </a:custGeom>
          <a:solidFill>
            <a:srgbClr val="84806D"/>
          </a:solidFill>
        </p:spPr>
        <p:txBody>
          <a:bodyPr wrap="square" lIns="0" tIns="0" rIns="0" bIns="0" rtlCol="0"/>
          <a:lstStyle/>
          <a:p>
            <a:endParaRPr/>
          </a:p>
        </p:txBody>
      </p:sp>
      <p:sp>
        <p:nvSpPr>
          <p:cNvPr id="212" name="object 43"/>
          <p:cNvSpPr/>
          <p:nvPr/>
        </p:nvSpPr>
        <p:spPr>
          <a:xfrm>
            <a:off x="4805090" y="5708876"/>
            <a:ext cx="74930" cy="53975"/>
          </a:xfrm>
          <a:custGeom>
            <a:avLst/>
            <a:gdLst/>
            <a:ahLst/>
            <a:cxnLst/>
            <a:rect l="l" t="t" r="r" b="b"/>
            <a:pathLst>
              <a:path w="74929" h="53975">
                <a:moveTo>
                  <a:pt x="13919" y="1295"/>
                </a:moveTo>
                <a:lnTo>
                  <a:pt x="0" y="1295"/>
                </a:lnTo>
                <a:lnTo>
                  <a:pt x="0" y="53390"/>
                </a:lnTo>
                <a:lnTo>
                  <a:pt x="14236" y="53390"/>
                </a:lnTo>
                <a:lnTo>
                  <a:pt x="14236" y="18300"/>
                </a:lnTo>
                <a:lnTo>
                  <a:pt x="15303" y="16903"/>
                </a:lnTo>
                <a:lnTo>
                  <a:pt x="18732" y="11874"/>
                </a:lnTo>
                <a:lnTo>
                  <a:pt x="74460" y="11874"/>
                </a:lnTo>
                <a:lnTo>
                  <a:pt x="74460" y="8242"/>
                </a:lnTo>
                <a:lnTo>
                  <a:pt x="42887" y="8242"/>
                </a:lnTo>
                <a:lnTo>
                  <a:pt x="42681" y="7708"/>
                </a:lnTo>
                <a:lnTo>
                  <a:pt x="13919" y="7708"/>
                </a:lnTo>
                <a:lnTo>
                  <a:pt x="13919" y="1295"/>
                </a:lnTo>
                <a:close/>
              </a:path>
              <a:path w="74929" h="53975">
                <a:moveTo>
                  <a:pt x="49631" y="11874"/>
                </a:moveTo>
                <a:lnTo>
                  <a:pt x="28257" y="11874"/>
                </a:lnTo>
                <a:lnTo>
                  <a:pt x="30060" y="14554"/>
                </a:lnTo>
                <a:lnTo>
                  <a:pt x="30060" y="53390"/>
                </a:lnTo>
                <a:lnTo>
                  <a:pt x="44272" y="53390"/>
                </a:lnTo>
                <a:lnTo>
                  <a:pt x="44272" y="17767"/>
                </a:lnTo>
                <a:lnTo>
                  <a:pt x="46304" y="15303"/>
                </a:lnTo>
                <a:lnTo>
                  <a:pt x="49631" y="11874"/>
                </a:lnTo>
                <a:close/>
              </a:path>
              <a:path w="74929" h="53975">
                <a:moveTo>
                  <a:pt x="74460" y="11874"/>
                </a:moveTo>
                <a:lnTo>
                  <a:pt x="58737" y="11874"/>
                </a:lnTo>
                <a:lnTo>
                  <a:pt x="60162" y="14554"/>
                </a:lnTo>
                <a:lnTo>
                  <a:pt x="60223" y="53390"/>
                </a:lnTo>
                <a:lnTo>
                  <a:pt x="74460" y="53390"/>
                </a:lnTo>
                <a:lnTo>
                  <a:pt x="74460" y="11874"/>
                </a:lnTo>
                <a:close/>
              </a:path>
              <a:path w="74929" h="53975">
                <a:moveTo>
                  <a:pt x="70599" y="0"/>
                </a:moveTo>
                <a:lnTo>
                  <a:pt x="52095" y="0"/>
                </a:lnTo>
                <a:lnTo>
                  <a:pt x="47282" y="3314"/>
                </a:lnTo>
                <a:lnTo>
                  <a:pt x="42887" y="8242"/>
                </a:lnTo>
                <a:lnTo>
                  <a:pt x="74460" y="8242"/>
                </a:lnTo>
                <a:lnTo>
                  <a:pt x="74460" y="7289"/>
                </a:lnTo>
                <a:lnTo>
                  <a:pt x="70599" y="0"/>
                </a:lnTo>
                <a:close/>
              </a:path>
              <a:path w="74929" h="53975">
                <a:moveTo>
                  <a:pt x="36906" y="0"/>
                </a:moveTo>
                <a:lnTo>
                  <a:pt x="21183" y="0"/>
                </a:lnTo>
                <a:lnTo>
                  <a:pt x="16573" y="4724"/>
                </a:lnTo>
                <a:lnTo>
                  <a:pt x="13919" y="7708"/>
                </a:lnTo>
                <a:lnTo>
                  <a:pt x="42681" y="7708"/>
                </a:lnTo>
                <a:lnTo>
                  <a:pt x="40982" y="3314"/>
                </a:lnTo>
                <a:lnTo>
                  <a:pt x="36906" y="0"/>
                </a:lnTo>
                <a:close/>
              </a:path>
            </a:pathLst>
          </a:custGeom>
          <a:solidFill>
            <a:srgbClr val="84806D"/>
          </a:solidFill>
        </p:spPr>
        <p:txBody>
          <a:bodyPr wrap="square" lIns="0" tIns="0" rIns="0" bIns="0" rtlCol="0"/>
          <a:lstStyle/>
          <a:p>
            <a:endParaRPr/>
          </a:p>
        </p:txBody>
      </p:sp>
      <p:sp>
        <p:nvSpPr>
          <p:cNvPr id="213" name="object 44"/>
          <p:cNvSpPr/>
          <p:nvPr/>
        </p:nvSpPr>
        <p:spPr>
          <a:xfrm>
            <a:off x="5892653" y="5710169"/>
            <a:ext cx="29845" cy="52705"/>
          </a:xfrm>
          <a:custGeom>
            <a:avLst/>
            <a:gdLst/>
            <a:ahLst/>
            <a:cxnLst/>
            <a:rect l="l" t="t" r="r" b="b"/>
            <a:pathLst>
              <a:path w="29845" h="52704">
                <a:moveTo>
                  <a:pt x="29413" y="12293"/>
                </a:moveTo>
                <a:lnTo>
                  <a:pt x="15303" y="12293"/>
                </a:lnTo>
                <a:lnTo>
                  <a:pt x="15303" y="52095"/>
                </a:lnTo>
                <a:lnTo>
                  <a:pt x="29413" y="52095"/>
                </a:lnTo>
                <a:lnTo>
                  <a:pt x="29413" y="12293"/>
                </a:lnTo>
                <a:close/>
              </a:path>
              <a:path w="29845" h="52704">
                <a:moveTo>
                  <a:pt x="29413" y="0"/>
                </a:moveTo>
                <a:lnTo>
                  <a:pt x="18503" y="0"/>
                </a:lnTo>
                <a:lnTo>
                  <a:pt x="0" y="4813"/>
                </a:lnTo>
                <a:lnTo>
                  <a:pt x="2870" y="16040"/>
                </a:lnTo>
                <a:lnTo>
                  <a:pt x="15303" y="12293"/>
                </a:lnTo>
                <a:lnTo>
                  <a:pt x="29413" y="12293"/>
                </a:lnTo>
                <a:lnTo>
                  <a:pt x="29413" y="0"/>
                </a:lnTo>
                <a:close/>
              </a:path>
            </a:pathLst>
          </a:custGeom>
          <a:solidFill>
            <a:srgbClr val="84806D"/>
          </a:solidFill>
        </p:spPr>
        <p:txBody>
          <a:bodyPr wrap="square" lIns="0" tIns="0" rIns="0" bIns="0" rtlCol="0"/>
          <a:lstStyle/>
          <a:p>
            <a:endParaRPr/>
          </a:p>
        </p:txBody>
      </p:sp>
      <p:sp>
        <p:nvSpPr>
          <p:cNvPr id="214" name="object 45"/>
          <p:cNvSpPr/>
          <p:nvPr/>
        </p:nvSpPr>
        <p:spPr>
          <a:xfrm>
            <a:off x="5957591" y="5708876"/>
            <a:ext cx="74930" cy="53975"/>
          </a:xfrm>
          <a:custGeom>
            <a:avLst/>
            <a:gdLst/>
            <a:ahLst/>
            <a:cxnLst/>
            <a:rect l="l" t="t" r="r" b="b"/>
            <a:pathLst>
              <a:path w="74929" h="53975">
                <a:moveTo>
                  <a:pt x="13893" y="1295"/>
                </a:moveTo>
                <a:lnTo>
                  <a:pt x="0" y="1295"/>
                </a:lnTo>
                <a:lnTo>
                  <a:pt x="0" y="53390"/>
                </a:lnTo>
                <a:lnTo>
                  <a:pt x="14211" y="53390"/>
                </a:lnTo>
                <a:lnTo>
                  <a:pt x="14211" y="18300"/>
                </a:lnTo>
                <a:lnTo>
                  <a:pt x="15278" y="16903"/>
                </a:lnTo>
                <a:lnTo>
                  <a:pt x="18707" y="11874"/>
                </a:lnTo>
                <a:lnTo>
                  <a:pt x="74434" y="11874"/>
                </a:lnTo>
                <a:lnTo>
                  <a:pt x="74434" y="8242"/>
                </a:lnTo>
                <a:lnTo>
                  <a:pt x="42887" y="8242"/>
                </a:lnTo>
                <a:lnTo>
                  <a:pt x="42678" y="7708"/>
                </a:lnTo>
                <a:lnTo>
                  <a:pt x="13893" y="7708"/>
                </a:lnTo>
                <a:lnTo>
                  <a:pt x="13893" y="1295"/>
                </a:lnTo>
                <a:close/>
              </a:path>
              <a:path w="74929" h="53975">
                <a:moveTo>
                  <a:pt x="49631" y="11874"/>
                </a:moveTo>
                <a:lnTo>
                  <a:pt x="28232" y="11874"/>
                </a:lnTo>
                <a:lnTo>
                  <a:pt x="30035" y="14554"/>
                </a:lnTo>
                <a:lnTo>
                  <a:pt x="30035" y="53390"/>
                </a:lnTo>
                <a:lnTo>
                  <a:pt x="44272" y="53390"/>
                </a:lnTo>
                <a:lnTo>
                  <a:pt x="44272" y="17767"/>
                </a:lnTo>
                <a:lnTo>
                  <a:pt x="46304" y="15303"/>
                </a:lnTo>
                <a:lnTo>
                  <a:pt x="49631" y="11874"/>
                </a:lnTo>
                <a:close/>
              </a:path>
              <a:path w="74929" h="53975">
                <a:moveTo>
                  <a:pt x="74434" y="11874"/>
                </a:moveTo>
                <a:lnTo>
                  <a:pt x="58712" y="11874"/>
                </a:lnTo>
                <a:lnTo>
                  <a:pt x="60137" y="14554"/>
                </a:lnTo>
                <a:lnTo>
                  <a:pt x="60198" y="53390"/>
                </a:lnTo>
                <a:lnTo>
                  <a:pt x="74434" y="53390"/>
                </a:lnTo>
                <a:lnTo>
                  <a:pt x="74434" y="11874"/>
                </a:lnTo>
                <a:close/>
              </a:path>
              <a:path w="74929" h="53975">
                <a:moveTo>
                  <a:pt x="70599" y="0"/>
                </a:moveTo>
                <a:lnTo>
                  <a:pt x="52095" y="0"/>
                </a:lnTo>
                <a:lnTo>
                  <a:pt x="47282" y="3314"/>
                </a:lnTo>
                <a:lnTo>
                  <a:pt x="42887" y="8242"/>
                </a:lnTo>
                <a:lnTo>
                  <a:pt x="74434" y="8242"/>
                </a:lnTo>
                <a:lnTo>
                  <a:pt x="74434" y="7289"/>
                </a:lnTo>
                <a:lnTo>
                  <a:pt x="70599" y="0"/>
                </a:lnTo>
                <a:close/>
              </a:path>
              <a:path w="74929" h="53975">
                <a:moveTo>
                  <a:pt x="36880" y="0"/>
                </a:moveTo>
                <a:lnTo>
                  <a:pt x="21158" y="0"/>
                </a:lnTo>
                <a:lnTo>
                  <a:pt x="16573" y="4724"/>
                </a:lnTo>
                <a:lnTo>
                  <a:pt x="13893" y="7708"/>
                </a:lnTo>
                <a:lnTo>
                  <a:pt x="42678" y="7708"/>
                </a:lnTo>
                <a:lnTo>
                  <a:pt x="40957" y="3314"/>
                </a:lnTo>
                <a:lnTo>
                  <a:pt x="36880" y="0"/>
                </a:lnTo>
                <a:close/>
              </a:path>
            </a:pathLst>
          </a:custGeom>
          <a:solidFill>
            <a:srgbClr val="84806D"/>
          </a:solidFill>
        </p:spPr>
        <p:txBody>
          <a:bodyPr wrap="square" lIns="0" tIns="0" rIns="0" bIns="0" rtlCol="0"/>
          <a:lstStyle/>
          <a:p>
            <a:endParaRPr/>
          </a:p>
        </p:txBody>
      </p:sp>
      <p:sp>
        <p:nvSpPr>
          <p:cNvPr id="215" name="object 46"/>
          <p:cNvSpPr/>
          <p:nvPr/>
        </p:nvSpPr>
        <p:spPr>
          <a:xfrm>
            <a:off x="7116690" y="5710826"/>
            <a:ext cx="29845" cy="52705"/>
          </a:xfrm>
          <a:custGeom>
            <a:avLst/>
            <a:gdLst/>
            <a:ahLst/>
            <a:cxnLst/>
            <a:rect l="l" t="t" r="r" b="b"/>
            <a:pathLst>
              <a:path w="29845" h="52704">
                <a:moveTo>
                  <a:pt x="29413" y="12306"/>
                </a:moveTo>
                <a:lnTo>
                  <a:pt x="15303" y="12306"/>
                </a:lnTo>
                <a:lnTo>
                  <a:pt x="15303" y="52095"/>
                </a:lnTo>
                <a:lnTo>
                  <a:pt x="29413" y="52095"/>
                </a:lnTo>
                <a:lnTo>
                  <a:pt x="29413" y="12306"/>
                </a:lnTo>
                <a:close/>
              </a:path>
              <a:path w="29845" h="52704">
                <a:moveTo>
                  <a:pt x="29413" y="0"/>
                </a:moveTo>
                <a:lnTo>
                  <a:pt x="18503" y="0"/>
                </a:lnTo>
                <a:lnTo>
                  <a:pt x="0" y="4813"/>
                </a:lnTo>
                <a:lnTo>
                  <a:pt x="2870" y="16040"/>
                </a:lnTo>
                <a:lnTo>
                  <a:pt x="15303" y="12306"/>
                </a:lnTo>
                <a:lnTo>
                  <a:pt x="29413" y="12306"/>
                </a:lnTo>
                <a:lnTo>
                  <a:pt x="29413" y="0"/>
                </a:lnTo>
                <a:close/>
              </a:path>
            </a:pathLst>
          </a:custGeom>
          <a:solidFill>
            <a:srgbClr val="84806D"/>
          </a:solidFill>
        </p:spPr>
        <p:txBody>
          <a:bodyPr wrap="square" lIns="0" tIns="0" rIns="0" bIns="0" rtlCol="0"/>
          <a:lstStyle/>
          <a:p>
            <a:endParaRPr/>
          </a:p>
        </p:txBody>
      </p:sp>
      <p:sp>
        <p:nvSpPr>
          <p:cNvPr id="216" name="object 47"/>
          <p:cNvSpPr/>
          <p:nvPr/>
        </p:nvSpPr>
        <p:spPr>
          <a:xfrm>
            <a:off x="7157343" y="5709581"/>
            <a:ext cx="55880" cy="54610"/>
          </a:xfrm>
          <a:custGeom>
            <a:avLst/>
            <a:gdLst/>
            <a:ahLst/>
            <a:cxnLst/>
            <a:rect l="l" t="t" r="r" b="b"/>
            <a:pathLst>
              <a:path w="55879" h="54610">
                <a:moveTo>
                  <a:pt x="26327" y="0"/>
                </a:moveTo>
                <a:lnTo>
                  <a:pt x="11411" y="4691"/>
                </a:lnTo>
                <a:lnTo>
                  <a:pt x="2780" y="14907"/>
                </a:lnTo>
                <a:lnTo>
                  <a:pt x="0" y="27453"/>
                </a:lnTo>
                <a:lnTo>
                  <a:pt x="207" y="30968"/>
                </a:lnTo>
                <a:lnTo>
                  <a:pt x="4292" y="42400"/>
                </a:lnTo>
                <a:lnTo>
                  <a:pt x="14418" y="51085"/>
                </a:lnTo>
                <a:lnTo>
                  <a:pt x="31650" y="54439"/>
                </a:lnTo>
                <a:lnTo>
                  <a:pt x="45386" y="49147"/>
                </a:lnTo>
                <a:lnTo>
                  <a:pt x="49764" y="43277"/>
                </a:lnTo>
                <a:lnTo>
                  <a:pt x="19672" y="43277"/>
                </a:lnTo>
                <a:lnTo>
                  <a:pt x="15176" y="36965"/>
                </a:lnTo>
                <a:lnTo>
                  <a:pt x="15176" y="17077"/>
                </a:lnTo>
                <a:lnTo>
                  <a:pt x="19570" y="11298"/>
                </a:lnTo>
                <a:lnTo>
                  <a:pt x="50633" y="11298"/>
                </a:lnTo>
                <a:lnTo>
                  <a:pt x="42722" y="3662"/>
                </a:lnTo>
                <a:lnTo>
                  <a:pt x="26327" y="0"/>
                </a:lnTo>
                <a:close/>
              </a:path>
              <a:path w="55879" h="54610">
                <a:moveTo>
                  <a:pt x="50633" y="11298"/>
                </a:moveTo>
                <a:lnTo>
                  <a:pt x="36258" y="11298"/>
                </a:lnTo>
                <a:lnTo>
                  <a:pt x="40754" y="17509"/>
                </a:lnTo>
                <a:lnTo>
                  <a:pt x="40754" y="37397"/>
                </a:lnTo>
                <a:lnTo>
                  <a:pt x="36360" y="43277"/>
                </a:lnTo>
                <a:lnTo>
                  <a:pt x="49764" y="43277"/>
                </a:lnTo>
                <a:lnTo>
                  <a:pt x="53336" y="38487"/>
                </a:lnTo>
                <a:lnTo>
                  <a:pt x="55864" y="24998"/>
                </a:lnTo>
                <a:lnTo>
                  <a:pt x="52300" y="12907"/>
                </a:lnTo>
                <a:lnTo>
                  <a:pt x="50633" y="11298"/>
                </a:lnTo>
                <a:close/>
              </a:path>
            </a:pathLst>
          </a:custGeom>
          <a:solidFill>
            <a:srgbClr val="84806D"/>
          </a:solidFill>
        </p:spPr>
        <p:txBody>
          <a:bodyPr wrap="square" lIns="0" tIns="0" rIns="0" bIns="0" rtlCol="0"/>
          <a:lstStyle/>
          <a:p>
            <a:endParaRPr/>
          </a:p>
        </p:txBody>
      </p:sp>
      <p:sp>
        <p:nvSpPr>
          <p:cNvPr id="217" name="object 48"/>
          <p:cNvSpPr/>
          <p:nvPr/>
        </p:nvSpPr>
        <p:spPr>
          <a:xfrm>
            <a:off x="7244184" y="5709534"/>
            <a:ext cx="74930" cy="53975"/>
          </a:xfrm>
          <a:custGeom>
            <a:avLst/>
            <a:gdLst/>
            <a:ahLst/>
            <a:cxnLst/>
            <a:rect l="l" t="t" r="r" b="b"/>
            <a:pathLst>
              <a:path w="74929" h="53975">
                <a:moveTo>
                  <a:pt x="13919" y="1295"/>
                </a:moveTo>
                <a:lnTo>
                  <a:pt x="0" y="1295"/>
                </a:lnTo>
                <a:lnTo>
                  <a:pt x="0" y="53390"/>
                </a:lnTo>
                <a:lnTo>
                  <a:pt x="14236" y="53390"/>
                </a:lnTo>
                <a:lnTo>
                  <a:pt x="14236" y="18300"/>
                </a:lnTo>
                <a:lnTo>
                  <a:pt x="15303" y="16903"/>
                </a:lnTo>
                <a:lnTo>
                  <a:pt x="18732" y="11887"/>
                </a:lnTo>
                <a:lnTo>
                  <a:pt x="74460" y="11887"/>
                </a:lnTo>
                <a:lnTo>
                  <a:pt x="74460" y="8242"/>
                </a:lnTo>
                <a:lnTo>
                  <a:pt x="42887" y="8242"/>
                </a:lnTo>
                <a:lnTo>
                  <a:pt x="42681" y="7708"/>
                </a:lnTo>
                <a:lnTo>
                  <a:pt x="13919" y="7708"/>
                </a:lnTo>
                <a:lnTo>
                  <a:pt x="13919" y="1295"/>
                </a:lnTo>
                <a:close/>
              </a:path>
              <a:path w="74929" h="53975">
                <a:moveTo>
                  <a:pt x="49631" y="11887"/>
                </a:moveTo>
                <a:lnTo>
                  <a:pt x="28257" y="11887"/>
                </a:lnTo>
                <a:lnTo>
                  <a:pt x="30060" y="14554"/>
                </a:lnTo>
                <a:lnTo>
                  <a:pt x="30060" y="53390"/>
                </a:lnTo>
                <a:lnTo>
                  <a:pt x="44272" y="53390"/>
                </a:lnTo>
                <a:lnTo>
                  <a:pt x="44272" y="17767"/>
                </a:lnTo>
                <a:lnTo>
                  <a:pt x="46304" y="15316"/>
                </a:lnTo>
                <a:lnTo>
                  <a:pt x="49631" y="11887"/>
                </a:lnTo>
                <a:close/>
              </a:path>
              <a:path w="74929" h="53975">
                <a:moveTo>
                  <a:pt x="74460" y="11887"/>
                </a:moveTo>
                <a:lnTo>
                  <a:pt x="58737" y="11887"/>
                </a:lnTo>
                <a:lnTo>
                  <a:pt x="60162" y="14554"/>
                </a:lnTo>
                <a:lnTo>
                  <a:pt x="60223" y="53390"/>
                </a:lnTo>
                <a:lnTo>
                  <a:pt x="74460" y="53390"/>
                </a:lnTo>
                <a:lnTo>
                  <a:pt x="74460" y="11887"/>
                </a:lnTo>
                <a:close/>
              </a:path>
              <a:path w="74929" h="53975">
                <a:moveTo>
                  <a:pt x="70599" y="0"/>
                </a:moveTo>
                <a:lnTo>
                  <a:pt x="52095" y="0"/>
                </a:lnTo>
                <a:lnTo>
                  <a:pt x="47282" y="3327"/>
                </a:lnTo>
                <a:lnTo>
                  <a:pt x="42887" y="8242"/>
                </a:lnTo>
                <a:lnTo>
                  <a:pt x="74460" y="8242"/>
                </a:lnTo>
                <a:lnTo>
                  <a:pt x="74460" y="7289"/>
                </a:lnTo>
                <a:lnTo>
                  <a:pt x="70599" y="0"/>
                </a:lnTo>
                <a:close/>
              </a:path>
              <a:path w="74929" h="53975">
                <a:moveTo>
                  <a:pt x="36906" y="0"/>
                </a:moveTo>
                <a:lnTo>
                  <a:pt x="21183" y="0"/>
                </a:lnTo>
                <a:lnTo>
                  <a:pt x="16573" y="4724"/>
                </a:lnTo>
                <a:lnTo>
                  <a:pt x="13919" y="7708"/>
                </a:lnTo>
                <a:lnTo>
                  <a:pt x="42681" y="7708"/>
                </a:lnTo>
                <a:lnTo>
                  <a:pt x="40982" y="3327"/>
                </a:lnTo>
                <a:lnTo>
                  <a:pt x="36906" y="0"/>
                </a:lnTo>
                <a:close/>
              </a:path>
            </a:pathLst>
          </a:custGeom>
          <a:solidFill>
            <a:srgbClr val="84806D"/>
          </a:solidFill>
        </p:spPr>
        <p:txBody>
          <a:bodyPr wrap="square" lIns="0" tIns="0" rIns="0" bIns="0" rtlCol="0"/>
          <a:lstStyle/>
          <a:p>
            <a:endParaRPr/>
          </a:p>
        </p:txBody>
      </p:sp>
      <p:sp>
        <p:nvSpPr>
          <p:cNvPr id="218" name="object 49"/>
          <p:cNvSpPr/>
          <p:nvPr/>
        </p:nvSpPr>
        <p:spPr>
          <a:xfrm>
            <a:off x="8245328" y="5710169"/>
            <a:ext cx="29845" cy="52705"/>
          </a:xfrm>
          <a:custGeom>
            <a:avLst/>
            <a:gdLst/>
            <a:ahLst/>
            <a:cxnLst/>
            <a:rect l="l" t="t" r="r" b="b"/>
            <a:pathLst>
              <a:path w="29845" h="52704">
                <a:moveTo>
                  <a:pt x="29413" y="12293"/>
                </a:moveTo>
                <a:lnTo>
                  <a:pt x="15303" y="12293"/>
                </a:lnTo>
                <a:lnTo>
                  <a:pt x="15303" y="52095"/>
                </a:lnTo>
                <a:lnTo>
                  <a:pt x="29413" y="52095"/>
                </a:lnTo>
                <a:lnTo>
                  <a:pt x="29413" y="12293"/>
                </a:lnTo>
                <a:close/>
              </a:path>
              <a:path w="29845" h="52704">
                <a:moveTo>
                  <a:pt x="29413" y="0"/>
                </a:moveTo>
                <a:lnTo>
                  <a:pt x="18503" y="0"/>
                </a:lnTo>
                <a:lnTo>
                  <a:pt x="0" y="4813"/>
                </a:lnTo>
                <a:lnTo>
                  <a:pt x="2870" y="16040"/>
                </a:lnTo>
                <a:lnTo>
                  <a:pt x="15303" y="12293"/>
                </a:lnTo>
                <a:lnTo>
                  <a:pt x="29413" y="12293"/>
                </a:lnTo>
                <a:lnTo>
                  <a:pt x="29413" y="0"/>
                </a:lnTo>
                <a:close/>
              </a:path>
            </a:pathLst>
          </a:custGeom>
          <a:solidFill>
            <a:srgbClr val="84806D"/>
          </a:solidFill>
        </p:spPr>
        <p:txBody>
          <a:bodyPr wrap="square" lIns="0" tIns="0" rIns="0" bIns="0" rtlCol="0"/>
          <a:lstStyle/>
          <a:p>
            <a:endParaRPr/>
          </a:p>
        </p:txBody>
      </p:sp>
      <p:sp>
        <p:nvSpPr>
          <p:cNvPr id="219" name="object 50"/>
          <p:cNvSpPr/>
          <p:nvPr/>
        </p:nvSpPr>
        <p:spPr>
          <a:xfrm>
            <a:off x="8285982" y="5708925"/>
            <a:ext cx="55880" cy="54610"/>
          </a:xfrm>
          <a:custGeom>
            <a:avLst/>
            <a:gdLst/>
            <a:ahLst/>
            <a:cxnLst/>
            <a:rect l="l" t="t" r="r" b="b"/>
            <a:pathLst>
              <a:path w="55879" h="54610">
                <a:moveTo>
                  <a:pt x="26327" y="0"/>
                </a:moveTo>
                <a:lnTo>
                  <a:pt x="11411" y="4694"/>
                </a:lnTo>
                <a:lnTo>
                  <a:pt x="2780" y="14913"/>
                </a:lnTo>
                <a:lnTo>
                  <a:pt x="0" y="27453"/>
                </a:lnTo>
                <a:lnTo>
                  <a:pt x="205" y="30953"/>
                </a:lnTo>
                <a:lnTo>
                  <a:pt x="4285" y="42386"/>
                </a:lnTo>
                <a:lnTo>
                  <a:pt x="14408" y="51073"/>
                </a:lnTo>
                <a:lnTo>
                  <a:pt x="31639" y="54428"/>
                </a:lnTo>
                <a:lnTo>
                  <a:pt x="45381" y="49146"/>
                </a:lnTo>
                <a:lnTo>
                  <a:pt x="49763" y="43277"/>
                </a:lnTo>
                <a:lnTo>
                  <a:pt x="19672" y="43277"/>
                </a:lnTo>
                <a:lnTo>
                  <a:pt x="15176" y="36965"/>
                </a:lnTo>
                <a:lnTo>
                  <a:pt x="15176" y="17077"/>
                </a:lnTo>
                <a:lnTo>
                  <a:pt x="19570" y="11298"/>
                </a:lnTo>
                <a:lnTo>
                  <a:pt x="50633" y="11298"/>
                </a:lnTo>
                <a:lnTo>
                  <a:pt x="42722" y="3662"/>
                </a:lnTo>
                <a:lnTo>
                  <a:pt x="26327" y="0"/>
                </a:lnTo>
                <a:close/>
              </a:path>
              <a:path w="55879" h="54610">
                <a:moveTo>
                  <a:pt x="50633" y="11298"/>
                </a:moveTo>
                <a:lnTo>
                  <a:pt x="36258" y="11298"/>
                </a:lnTo>
                <a:lnTo>
                  <a:pt x="40754" y="17509"/>
                </a:lnTo>
                <a:lnTo>
                  <a:pt x="40754" y="37397"/>
                </a:lnTo>
                <a:lnTo>
                  <a:pt x="36360" y="43277"/>
                </a:lnTo>
                <a:lnTo>
                  <a:pt x="49763" y="43277"/>
                </a:lnTo>
                <a:lnTo>
                  <a:pt x="53335" y="38493"/>
                </a:lnTo>
                <a:lnTo>
                  <a:pt x="55864" y="24998"/>
                </a:lnTo>
                <a:lnTo>
                  <a:pt x="52300" y="12907"/>
                </a:lnTo>
                <a:lnTo>
                  <a:pt x="50633" y="11298"/>
                </a:lnTo>
                <a:close/>
              </a:path>
            </a:pathLst>
          </a:custGeom>
          <a:solidFill>
            <a:srgbClr val="84806D"/>
          </a:solidFill>
        </p:spPr>
        <p:txBody>
          <a:bodyPr wrap="square" lIns="0" tIns="0" rIns="0" bIns="0" rtlCol="0"/>
          <a:lstStyle/>
          <a:p>
            <a:endParaRPr/>
          </a:p>
        </p:txBody>
      </p:sp>
      <p:sp>
        <p:nvSpPr>
          <p:cNvPr id="220" name="object 51"/>
          <p:cNvSpPr/>
          <p:nvPr/>
        </p:nvSpPr>
        <p:spPr>
          <a:xfrm>
            <a:off x="8348540" y="5708925"/>
            <a:ext cx="55880" cy="54610"/>
          </a:xfrm>
          <a:custGeom>
            <a:avLst/>
            <a:gdLst/>
            <a:ahLst/>
            <a:cxnLst/>
            <a:rect l="l" t="t" r="r" b="b"/>
            <a:pathLst>
              <a:path w="55879" h="54610">
                <a:moveTo>
                  <a:pt x="26329" y="0"/>
                </a:moveTo>
                <a:lnTo>
                  <a:pt x="11423" y="4694"/>
                </a:lnTo>
                <a:lnTo>
                  <a:pt x="2786" y="14913"/>
                </a:lnTo>
                <a:lnTo>
                  <a:pt x="0" y="27453"/>
                </a:lnTo>
                <a:lnTo>
                  <a:pt x="208" y="30977"/>
                </a:lnTo>
                <a:lnTo>
                  <a:pt x="4304" y="42401"/>
                </a:lnTo>
                <a:lnTo>
                  <a:pt x="14441" y="51077"/>
                </a:lnTo>
                <a:lnTo>
                  <a:pt x="31675" y="54426"/>
                </a:lnTo>
                <a:lnTo>
                  <a:pt x="45402" y="49140"/>
                </a:lnTo>
                <a:lnTo>
                  <a:pt x="49779" y="43277"/>
                </a:lnTo>
                <a:lnTo>
                  <a:pt x="19697" y="43277"/>
                </a:lnTo>
                <a:lnTo>
                  <a:pt x="15201" y="36965"/>
                </a:lnTo>
                <a:lnTo>
                  <a:pt x="15201" y="17077"/>
                </a:lnTo>
                <a:lnTo>
                  <a:pt x="19570" y="11298"/>
                </a:lnTo>
                <a:lnTo>
                  <a:pt x="50659" y="11298"/>
                </a:lnTo>
                <a:lnTo>
                  <a:pt x="42734" y="3659"/>
                </a:lnTo>
                <a:lnTo>
                  <a:pt x="26329" y="0"/>
                </a:lnTo>
                <a:close/>
              </a:path>
              <a:path w="55879" h="54610">
                <a:moveTo>
                  <a:pt x="50659" y="11298"/>
                </a:moveTo>
                <a:lnTo>
                  <a:pt x="36258" y="11298"/>
                </a:lnTo>
                <a:lnTo>
                  <a:pt x="40754" y="17509"/>
                </a:lnTo>
                <a:lnTo>
                  <a:pt x="40754" y="37397"/>
                </a:lnTo>
                <a:lnTo>
                  <a:pt x="36360" y="43277"/>
                </a:lnTo>
                <a:lnTo>
                  <a:pt x="49779" y="43277"/>
                </a:lnTo>
                <a:lnTo>
                  <a:pt x="53357" y="38484"/>
                </a:lnTo>
                <a:lnTo>
                  <a:pt x="55889" y="24982"/>
                </a:lnTo>
                <a:lnTo>
                  <a:pt x="52318" y="12897"/>
                </a:lnTo>
                <a:lnTo>
                  <a:pt x="50659" y="11298"/>
                </a:lnTo>
                <a:close/>
              </a:path>
            </a:pathLst>
          </a:custGeom>
          <a:solidFill>
            <a:srgbClr val="84806D"/>
          </a:solidFill>
        </p:spPr>
        <p:txBody>
          <a:bodyPr wrap="square" lIns="0" tIns="0" rIns="0" bIns="0" rtlCol="0"/>
          <a:lstStyle/>
          <a:p>
            <a:endParaRPr/>
          </a:p>
        </p:txBody>
      </p:sp>
      <p:sp>
        <p:nvSpPr>
          <p:cNvPr id="221" name="object 52"/>
          <p:cNvSpPr/>
          <p:nvPr/>
        </p:nvSpPr>
        <p:spPr>
          <a:xfrm>
            <a:off x="8435405" y="5708876"/>
            <a:ext cx="74930" cy="53975"/>
          </a:xfrm>
          <a:custGeom>
            <a:avLst/>
            <a:gdLst/>
            <a:ahLst/>
            <a:cxnLst/>
            <a:rect l="l" t="t" r="r" b="b"/>
            <a:pathLst>
              <a:path w="74929" h="53975">
                <a:moveTo>
                  <a:pt x="13893" y="1295"/>
                </a:moveTo>
                <a:lnTo>
                  <a:pt x="0" y="1295"/>
                </a:lnTo>
                <a:lnTo>
                  <a:pt x="0" y="53390"/>
                </a:lnTo>
                <a:lnTo>
                  <a:pt x="14211" y="53390"/>
                </a:lnTo>
                <a:lnTo>
                  <a:pt x="14211" y="18300"/>
                </a:lnTo>
                <a:lnTo>
                  <a:pt x="15278" y="16903"/>
                </a:lnTo>
                <a:lnTo>
                  <a:pt x="18707" y="11874"/>
                </a:lnTo>
                <a:lnTo>
                  <a:pt x="74434" y="11874"/>
                </a:lnTo>
                <a:lnTo>
                  <a:pt x="74434" y="8242"/>
                </a:lnTo>
                <a:lnTo>
                  <a:pt x="42887" y="8242"/>
                </a:lnTo>
                <a:lnTo>
                  <a:pt x="42678" y="7708"/>
                </a:lnTo>
                <a:lnTo>
                  <a:pt x="13893" y="7708"/>
                </a:lnTo>
                <a:lnTo>
                  <a:pt x="13893" y="1295"/>
                </a:lnTo>
                <a:close/>
              </a:path>
              <a:path w="74929" h="53975">
                <a:moveTo>
                  <a:pt x="49631" y="11874"/>
                </a:moveTo>
                <a:lnTo>
                  <a:pt x="28232" y="11874"/>
                </a:lnTo>
                <a:lnTo>
                  <a:pt x="30035" y="14554"/>
                </a:lnTo>
                <a:lnTo>
                  <a:pt x="30035" y="53390"/>
                </a:lnTo>
                <a:lnTo>
                  <a:pt x="44272" y="53390"/>
                </a:lnTo>
                <a:lnTo>
                  <a:pt x="44272" y="17767"/>
                </a:lnTo>
                <a:lnTo>
                  <a:pt x="46304" y="15303"/>
                </a:lnTo>
                <a:lnTo>
                  <a:pt x="49631" y="11874"/>
                </a:lnTo>
                <a:close/>
              </a:path>
              <a:path w="74929" h="53975">
                <a:moveTo>
                  <a:pt x="74434" y="11874"/>
                </a:moveTo>
                <a:lnTo>
                  <a:pt x="58712" y="11874"/>
                </a:lnTo>
                <a:lnTo>
                  <a:pt x="60137" y="14554"/>
                </a:lnTo>
                <a:lnTo>
                  <a:pt x="60198" y="53390"/>
                </a:lnTo>
                <a:lnTo>
                  <a:pt x="74434" y="53390"/>
                </a:lnTo>
                <a:lnTo>
                  <a:pt x="74434" y="11874"/>
                </a:lnTo>
                <a:close/>
              </a:path>
              <a:path w="74929" h="53975">
                <a:moveTo>
                  <a:pt x="70599" y="0"/>
                </a:moveTo>
                <a:lnTo>
                  <a:pt x="52095" y="0"/>
                </a:lnTo>
                <a:lnTo>
                  <a:pt x="47282" y="3314"/>
                </a:lnTo>
                <a:lnTo>
                  <a:pt x="42887" y="8242"/>
                </a:lnTo>
                <a:lnTo>
                  <a:pt x="74434" y="8242"/>
                </a:lnTo>
                <a:lnTo>
                  <a:pt x="74434" y="7289"/>
                </a:lnTo>
                <a:lnTo>
                  <a:pt x="70599" y="0"/>
                </a:lnTo>
                <a:close/>
              </a:path>
              <a:path w="74929" h="53975">
                <a:moveTo>
                  <a:pt x="36880" y="0"/>
                </a:moveTo>
                <a:lnTo>
                  <a:pt x="21158" y="0"/>
                </a:lnTo>
                <a:lnTo>
                  <a:pt x="16573" y="4724"/>
                </a:lnTo>
                <a:lnTo>
                  <a:pt x="13893" y="7708"/>
                </a:lnTo>
                <a:lnTo>
                  <a:pt x="42678" y="7708"/>
                </a:lnTo>
                <a:lnTo>
                  <a:pt x="40957" y="3314"/>
                </a:lnTo>
                <a:lnTo>
                  <a:pt x="36880" y="0"/>
                </a:lnTo>
                <a:close/>
              </a:path>
            </a:pathLst>
          </a:custGeom>
          <a:solidFill>
            <a:srgbClr val="84806D"/>
          </a:solidFill>
        </p:spPr>
        <p:txBody>
          <a:bodyPr wrap="square" lIns="0" tIns="0" rIns="0" bIns="0" rtlCol="0"/>
          <a:lstStyle/>
          <a:p>
            <a:endParaRPr/>
          </a:p>
        </p:txBody>
      </p:sp>
      <p:sp>
        <p:nvSpPr>
          <p:cNvPr id="222" name="object 53"/>
          <p:cNvSpPr/>
          <p:nvPr/>
        </p:nvSpPr>
        <p:spPr>
          <a:xfrm>
            <a:off x="5585335" y="3164363"/>
            <a:ext cx="200025" cy="76200"/>
          </a:xfrm>
          <a:custGeom>
            <a:avLst/>
            <a:gdLst/>
            <a:ahLst/>
            <a:cxnLst/>
            <a:rect l="l" t="t" r="r" b="b"/>
            <a:pathLst>
              <a:path w="200025" h="76200">
                <a:moveTo>
                  <a:pt x="139280" y="1282"/>
                </a:moveTo>
                <a:lnTo>
                  <a:pt x="125374" y="1282"/>
                </a:lnTo>
                <a:lnTo>
                  <a:pt x="125374" y="53352"/>
                </a:lnTo>
                <a:lnTo>
                  <a:pt x="139585" y="53352"/>
                </a:lnTo>
                <a:lnTo>
                  <a:pt x="139585" y="18275"/>
                </a:lnTo>
                <a:lnTo>
                  <a:pt x="140652" y="16890"/>
                </a:lnTo>
                <a:lnTo>
                  <a:pt x="144081" y="11861"/>
                </a:lnTo>
                <a:lnTo>
                  <a:pt x="199771" y="11861"/>
                </a:lnTo>
                <a:lnTo>
                  <a:pt x="199771" y="8242"/>
                </a:lnTo>
                <a:lnTo>
                  <a:pt x="168236" y="8242"/>
                </a:lnTo>
                <a:lnTo>
                  <a:pt x="168030" y="7708"/>
                </a:lnTo>
                <a:lnTo>
                  <a:pt x="139280" y="7708"/>
                </a:lnTo>
                <a:lnTo>
                  <a:pt x="139280" y="1282"/>
                </a:lnTo>
                <a:close/>
              </a:path>
              <a:path w="200025" h="76200">
                <a:moveTo>
                  <a:pt x="174967" y="11861"/>
                </a:moveTo>
                <a:lnTo>
                  <a:pt x="153619" y="11861"/>
                </a:lnTo>
                <a:lnTo>
                  <a:pt x="155409" y="14541"/>
                </a:lnTo>
                <a:lnTo>
                  <a:pt x="155409" y="53352"/>
                </a:lnTo>
                <a:lnTo>
                  <a:pt x="169633" y="53352"/>
                </a:lnTo>
                <a:lnTo>
                  <a:pt x="169633" y="17741"/>
                </a:lnTo>
                <a:lnTo>
                  <a:pt x="171665" y="15290"/>
                </a:lnTo>
                <a:lnTo>
                  <a:pt x="174967" y="11861"/>
                </a:lnTo>
                <a:close/>
              </a:path>
              <a:path w="200025" h="76200">
                <a:moveTo>
                  <a:pt x="199771" y="11861"/>
                </a:moveTo>
                <a:lnTo>
                  <a:pt x="184061" y="11861"/>
                </a:lnTo>
                <a:lnTo>
                  <a:pt x="185510" y="14541"/>
                </a:lnTo>
                <a:lnTo>
                  <a:pt x="185572" y="53352"/>
                </a:lnTo>
                <a:lnTo>
                  <a:pt x="199771" y="53352"/>
                </a:lnTo>
                <a:lnTo>
                  <a:pt x="199771" y="11861"/>
                </a:lnTo>
                <a:close/>
              </a:path>
              <a:path w="200025" h="76200">
                <a:moveTo>
                  <a:pt x="195948" y="0"/>
                </a:moveTo>
                <a:lnTo>
                  <a:pt x="177431" y="0"/>
                </a:lnTo>
                <a:lnTo>
                  <a:pt x="172618" y="3314"/>
                </a:lnTo>
                <a:lnTo>
                  <a:pt x="168236" y="8242"/>
                </a:lnTo>
                <a:lnTo>
                  <a:pt x="199771" y="8242"/>
                </a:lnTo>
                <a:lnTo>
                  <a:pt x="199771" y="7277"/>
                </a:lnTo>
                <a:lnTo>
                  <a:pt x="195948" y="0"/>
                </a:lnTo>
                <a:close/>
              </a:path>
              <a:path w="200025" h="76200">
                <a:moveTo>
                  <a:pt x="162255" y="0"/>
                </a:moveTo>
                <a:lnTo>
                  <a:pt x="146532" y="0"/>
                </a:lnTo>
                <a:lnTo>
                  <a:pt x="141935" y="4698"/>
                </a:lnTo>
                <a:lnTo>
                  <a:pt x="139280" y="7708"/>
                </a:lnTo>
                <a:lnTo>
                  <a:pt x="168030" y="7708"/>
                </a:lnTo>
                <a:lnTo>
                  <a:pt x="166331" y="3314"/>
                </a:lnTo>
                <a:lnTo>
                  <a:pt x="162255" y="0"/>
                </a:lnTo>
                <a:close/>
              </a:path>
              <a:path w="200025" h="76200">
                <a:moveTo>
                  <a:pt x="78841" y="1282"/>
                </a:moveTo>
                <a:lnTo>
                  <a:pt x="64604" y="1282"/>
                </a:lnTo>
                <a:lnTo>
                  <a:pt x="64604" y="75691"/>
                </a:lnTo>
                <a:lnTo>
                  <a:pt x="78511" y="75691"/>
                </a:lnTo>
                <a:lnTo>
                  <a:pt x="78511" y="58800"/>
                </a:lnTo>
                <a:lnTo>
                  <a:pt x="78295" y="54965"/>
                </a:lnTo>
                <a:lnTo>
                  <a:pt x="78079" y="53568"/>
                </a:lnTo>
                <a:lnTo>
                  <a:pt x="90166" y="53568"/>
                </a:lnTo>
                <a:lnTo>
                  <a:pt x="94424" y="49174"/>
                </a:lnTo>
                <a:lnTo>
                  <a:pt x="96913" y="46405"/>
                </a:lnTo>
                <a:lnTo>
                  <a:pt x="110885" y="46405"/>
                </a:lnTo>
                <a:lnTo>
                  <a:pt x="110705" y="44805"/>
                </a:lnTo>
                <a:lnTo>
                  <a:pt x="110705" y="42760"/>
                </a:lnTo>
                <a:lnTo>
                  <a:pt x="80124" y="42760"/>
                </a:lnTo>
                <a:lnTo>
                  <a:pt x="78841" y="39776"/>
                </a:lnTo>
                <a:lnTo>
                  <a:pt x="78841" y="1282"/>
                </a:lnTo>
                <a:close/>
              </a:path>
              <a:path w="200025" h="76200">
                <a:moveTo>
                  <a:pt x="90166" y="53568"/>
                </a:moveTo>
                <a:lnTo>
                  <a:pt x="78397" y="53568"/>
                </a:lnTo>
                <a:lnTo>
                  <a:pt x="79667" y="54101"/>
                </a:lnTo>
                <a:lnTo>
                  <a:pt x="81610" y="54305"/>
                </a:lnTo>
                <a:lnTo>
                  <a:pt x="83324" y="54203"/>
                </a:lnTo>
                <a:lnTo>
                  <a:pt x="90068" y="53670"/>
                </a:lnTo>
                <a:close/>
              </a:path>
              <a:path w="200025" h="76200">
                <a:moveTo>
                  <a:pt x="110885" y="46405"/>
                </a:moveTo>
                <a:lnTo>
                  <a:pt x="96913" y="46405"/>
                </a:lnTo>
                <a:lnTo>
                  <a:pt x="97028" y="48539"/>
                </a:lnTo>
                <a:lnTo>
                  <a:pt x="97548" y="52069"/>
                </a:lnTo>
                <a:lnTo>
                  <a:pt x="97980" y="53352"/>
                </a:lnTo>
                <a:lnTo>
                  <a:pt x="111975" y="53352"/>
                </a:lnTo>
                <a:lnTo>
                  <a:pt x="111328" y="50355"/>
                </a:lnTo>
                <a:lnTo>
                  <a:pt x="110885" y="46405"/>
                </a:lnTo>
                <a:close/>
              </a:path>
              <a:path w="200025" h="76200">
                <a:moveTo>
                  <a:pt x="110705" y="1282"/>
                </a:moveTo>
                <a:lnTo>
                  <a:pt x="96469" y="1282"/>
                </a:lnTo>
                <a:lnTo>
                  <a:pt x="96469" y="36245"/>
                </a:lnTo>
                <a:lnTo>
                  <a:pt x="94564" y="38595"/>
                </a:lnTo>
                <a:lnTo>
                  <a:pt x="90385" y="42760"/>
                </a:lnTo>
                <a:lnTo>
                  <a:pt x="110705" y="42760"/>
                </a:lnTo>
                <a:lnTo>
                  <a:pt x="110705" y="1282"/>
                </a:lnTo>
                <a:close/>
              </a:path>
              <a:path w="200025" h="76200">
                <a:moveTo>
                  <a:pt x="29400" y="13576"/>
                </a:moveTo>
                <a:lnTo>
                  <a:pt x="15303" y="13576"/>
                </a:lnTo>
                <a:lnTo>
                  <a:pt x="15303" y="53352"/>
                </a:lnTo>
                <a:lnTo>
                  <a:pt x="29400" y="53352"/>
                </a:lnTo>
                <a:lnTo>
                  <a:pt x="29400" y="13576"/>
                </a:lnTo>
                <a:close/>
              </a:path>
              <a:path w="200025" h="76200">
                <a:moveTo>
                  <a:pt x="29400" y="1282"/>
                </a:moveTo>
                <a:lnTo>
                  <a:pt x="18516" y="1282"/>
                </a:lnTo>
                <a:lnTo>
                  <a:pt x="0" y="6095"/>
                </a:lnTo>
                <a:lnTo>
                  <a:pt x="2895" y="17335"/>
                </a:lnTo>
                <a:lnTo>
                  <a:pt x="15303" y="13576"/>
                </a:lnTo>
                <a:lnTo>
                  <a:pt x="29400" y="13576"/>
                </a:lnTo>
                <a:lnTo>
                  <a:pt x="29400" y="1282"/>
                </a:lnTo>
                <a:close/>
              </a:path>
            </a:pathLst>
          </a:custGeom>
          <a:solidFill>
            <a:srgbClr val="FFFFFF"/>
          </a:solidFill>
        </p:spPr>
        <p:txBody>
          <a:bodyPr wrap="square" lIns="0" tIns="0" rIns="0" bIns="0" rtlCol="0"/>
          <a:lstStyle/>
          <a:p>
            <a:endParaRPr/>
          </a:p>
        </p:txBody>
      </p:sp>
      <p:sp>
        <p:nvSpPr>
          <p:cNvPr id="223" name="object 54"/>
          <p:cNvSpPr/>
          <p:nvPr/>
        </p:nvSpPr>
        <p:spPr>
          <a:xfrm>
            <a:off x="6768515" y="3164257"/>
            <a:ext cx="262890" cy="76200"/>
          </a:xfrm>
          <a:custGeom>
            <a:avLst/>
            <a:gdLst/>
            <a:ahLst/>
            <a:cxnLst/>
            <a:rect l="l" t="t" r="r" b="b"/>
            <a:pathLst>
              <a:path w="262890" h="76200">
                <a:moveTo>
                  <a:pt x="201853" y="1282"/>
                </a:moveTo>
                <a:lnTo>
                  <a:pt x="187959" y="1282"/>
                </a:lnTo>
                <a:lnTo>
                  <a:pt x="187959" y="53352"/>
                </a:lnTo>
                <a:lnTo>
                  <a:pt x="202158" y="53352"/>
                </a:lnTo>
                <a:lnTo>
                  <a:pt x="202158" y="18275"/>
                </a:lnTo>
                <a:lnTo>
                  <a:pt x="203225" y="16890"/>
                </a:lnTo>
                <a:lnTo>
                  <a:pt x="206654" y="11861"/>
                </a:lnTo>
                <a:lnTo>
                  <a:pt x="262356" y="11861"/>
                </a:lnTo>
                <a:lnTo>
                  <a:pt x="262356" y="8229"/>
                </a:lnTo>
                <a:lnTo>
                  <a:pt x="230809" y="8229"/>
                </a:lnTo>
                <a:lnTo>
                  <a:pt x="230603" y="7696"/>
                </a:lnTo>
                <a:lnTo>
                  <a:pt x="201853" y="7696"/>
                </a:lnTo>
                <a:lnTo>
                  <a:pt x="201853" y="1282"/>
                </a:lnTo>
                <a:close/>
              </a:path>
              <a:path w="262890" h="76200">
                <a:moveTo>
                  <a:pt x="237540" y="11861"/>
                </a:moveTo>
                <a:lnTo>
                  <a:pt x="216192" y="11861"/>
                </a:lnTo>
                <a:lnTo>
                  <a:pt x="217982" y="14528"/>
                </a:lnTo>
                <a:lnTo>
                  <a:pt x="217982" y="53352"/>
                </a:lnTo>
                <a:lnTo>
                  <a:pt x="232219" y="53352"/>
                </a:lnTo>
                <a:lnTo>
                  <a:pt x="232219" y="17741"/>
                </a:lnTo>
                <a:lnTo>
                  <a:pt x="234238" y="15290"/>
                </a:lnTo>
                <a:lnTo>
                  <a:pt x="237540" y="11861"/>
                </a:lnTo>
                <a:close/>
              </a:path>
              <a:path w="262890" h="76200">
                <a:moveTo>
                  <a:pt x="262356" y="11861"/>
                </a:moveTo>
                <a:lnTo>
                  <a:pt x="246633" y="11861"/>
                </a:lnTo>
                <a:lnTo>
                  <a:pt x="248076" y="14528"/>
                </a:lnTo>
                <a:lnTo>
                  <a:pt x="248145" y="53352"/>
                </a:lnTo>
                <a:lnTo>
                  <a:pt x="262356" y="53352"/>
                </a:lnTo>
                <a:lnTo>
                  <a:pt x="262356" y="11861"/>
                </a:lnTo>
                <a:close/>
              </a:path>
              <a:path w="262890" h="76200">
                <a:moveTo>
                  <a:pt x="258521" y="0"/>
                </a:moveTo>
                <a:lnTo>
                  <a:pt x="240004" y="0"/>
                </a:lnTo>
                <a:lnTo>
                  <a:pt x="235203" y="3314"/>
                </a:lnTo>
                <a:lnTo>
                  <a:pt x="230809" y="8229"/>
                </a:lnTo>
                <a:lnTo>
                  <a:pt x="262356" y="8229"/>
                </a:lnTo>
                <a:lnTo>
                  <a:pt x="262356" y="7277"/>
                </a:lnTo>
                <a:lnTo>
                  <a:pt x="258521" y="0"/>
                </a:lnTo>
                <a:close/>
              </a:path>
              <a:path w="262890" h="76200">
                <a:moveTo>
                  <a:pt x="224828" y="0"/>
                </a:moveTo>
                <a:lnTo>
                  <a:pt x="209105" y="0"/>
                </a:lnTo>
                <a:lnTo>
                  <a:pt x="204520" y="4698"/>
                </a:lnTo>
                <a:lnTo>
                  <a:pt x="201853" y="7696"/>
                </a:lnTo>
                <a:lnTo>
                  <a:pt x="230603" y="7696"/>
                </a:lnTo>
                <a:lnTo>
                  <a:pt x="228904" y="3314"/>
                </a:lnTo>
                <a:lnTo>
                  <a:pt x="224828" y="0"/>
                </a:lnTo>
                <a:close/>
              </a:path>
              <a:path w="262890" h="76200">
                <a:moveTo>
                  <a:pt x="141414" y="1282"/>
                </a:moveTo>
                <a:lnTo>
                  <a:pt x="127190" y="1282"/>
                </a:lnTo>
                <a:lnTo>
                  <a:pt x="127190" y="75691"/>
                </a:lnTo>
                <a:lnTo>
                  <a:pt x="141084" y="75691"/>
                </a:lnTo>
                <a:lnTo>
                  <a:pt x="141084" y="58800"/>
                </a:lnTo>
                <a:lnTo>
                  <a:pt x="140868" y="54952"/>
                </a:lnTo>
                <a:lnTo>
                  <a:pt x="140652" y="53568"/>
                </a:lnTo>
                <a:lnTo>
                  <a:pt x="152752" y="53568"/>
                </a:lnTo>
                <a:lnTo>
                  <a:pt x="156997" y="49174"/>
                </a:lnTo>
                <a:lnTo>
                  <a:pt x="159486" y="46393"/>
                </a:lnTo>
                <a:lnTo>
                  <a:pt x="173460" y="46393"/>
                </a:lnTo>
                <a:lnTo>
                  <a:pt x="173278" y="44805"/>
                </a:lnTo>
                <a:lnTo>
                  <a:pt x="173278" y="42773"/>
                </a:lnTo>
                <a:lnTo>
                  <a:pt x="142709" y="42773"/>
                </a:lnTo>
                <a:lnTo>
                  <a:pt x="141414" y="39776"/>
                </a:lnTo>
                <a:lnTo>
                  <a:pt x="141414" y="1282"/>
                </a:lnTo>
                <a:close/>
              </a:path>
              <a:path w="262890" h="76200">
                <a:moveTo>
                  <a:pt x="152752" y="53568"/>
                </a:moveTo>
                <a:lnTo>
                  <a:pt x="140969" y="53568"/>
                </a:lnTo>
                <a:lnTo>
                  <a:pt x="142278" y="54101"/>
                </a:lnTo>
                <a:lnTo>
                  <a:pt x="144195" y="54305"/>
                </a:lnTo>
                <a:lnTo>
                  <a:pt x="145897" y="54203"/>
                </a:lnTo>
                <a:lnTo>
                  <a:pt x="152653" y="53670"/>
                </a:lnTo>
                <a:close/>
              </a:path>
              <a:path w="262890" h="76200">
                <a:moveTo>
                  <a:pt x="173460" y="46393"/>
                </a:moveTo>
                <a:lnTo>
                  <a:pt x="159486" y="46393"/>
                </a:lnTo>
                <a:lnTo>
                  <a:pt x="159600" y="48539"/>
                </a:lnTo>
                <a:lnTo>
                  <a:pt x="160121" y="52069"/>
                </a:lnTo>
                <a:lnTo>
                  <a:pt x="160566" y="53352"/>
                </a:lnTo>
                <a:lnTo>
                  <a:pt x="174548" y="53352"/>
                </a:lnTo>
                <a:lnTo>
                  <a:pt x="173913" y="50355"/>
                </a:lnTo>
                <a:lnTo>
                  <a:pt x="173460" y="46393"/>
                </a:lnTo>
                <a:close/>
              </a:path>
              <a:path w="262890" h="76200">
                <a:moveTo>
                  <a:pt x="173278" y="1282"/>
                </a:moveTo>
                <a:lnTo>
                  <a:pt x="159054" y="1282"/>
                </a:lnTo>
                <a:lnTo>
                  <a:pt x="159054" y="36245"/>
                </a:lnTo>
                <a:lnTo>
                  <a:pt x="157137" y="38595"/>
                </a:lnTo>
                <a:lnTo>
                  <a:pt x="152958" y="42773"/>
                </a:lnTo>
                <a:lnTo>
                  <a:pt x="173278" y="42773"/>
                </a:lnTo>
                <a:lnTo>
                  <a:pt x="173278" y="1282"/>
                </a:lnTo>
                <a:close/>
              </a:path>
              <a:path w="262890" h="76200">
                <a:moveTo>
                  <a:pt x="67006" y="39"/>
                </a:moveTo>
                <a:lnTo>
                  <a:pt x="52082" y="4715"/>
                </a:lnTo>
                <a:lnTo>
                  <a:pt x="43447" y="14929"/>
                </a:lnTo>
                <a:lnTo>
                  <a:pt x="40665" y="27482"/>
                </a:lnTo>
                <a:lnTo>
                  <a:pt x="40865" y="30935"/>
                </a:lnTo>
                <a:lnTo>
                  <a:pt x="44930" y="42381"/>
                </a:lnTo>
                <a:lnTo>
                  <a:pt x="55039" y="51084"/>
                </a:lnTo>
                <a:lnTo>
                  <a:pt x="72251" y="54449"/>
                </a:lnTo>
                <a:lnTo>
                  <a:pt x="86007" y="49177"/>
                </a:lnTo>
                <a:lnTo>
                  <a:pt x="90404" y="43306"/>
                </a:lnTo>
                <a:lnTo>
                  <a:pt x="60324" y="43306"/>
                </a:lnTo>
                <a:lnTo>
                  <a:pt x="55841" y="36995"/>
                </a:lnTo>
                <a:lnTo>
                  <a:pt x="55841" y="17106"/>
                </a:lnTo>
                <a:lnTo>
                  <a:pt x="60223" y="11341"/>
                </a:lnTo>
                <a:lnTo>
                  <a:pt x="91292" y="11341"/>
                </a:lnTo>
                <a:lnTo>
                  <a:pt x="83395" y="3707"/>
                </a:lnTo>
                <a:lnTo>
                  <a:pt x="67006" y="39"/>
                </a:lnTo>
                <a:close/>
              </a:path>
              <a:path w="262890" h="76200">
                <a:moveTo>
                  <a:pt x="91292" y="11341"/>
                </a:moveTo>
                <a:lnTo>
                  <a:pt x="76885" y="11341"/>
                </a:lnTo>
                <a:lnTo>
                  <a:pt x="81368" y="17538"/>
                </a:lnTo>
                <a:lnTo>
                  <a:pt x="81368" y="37426"/>
                </a:lnTo>
                <a:lnTo>
                  <a:pt x="77025" y="43306"/>
                </a:lnTo>
                <a:lnTo>
                  <a:pt x="90404" y="43306"/>
                </a:lnTo>
                <a:lnTo>
                  <a:pt x="93980" y="38531"/>
                </a:lnTo>
                <a:lnTo>
                  <a:pt x="96519" y="25054"/>
                </a:lnTo>
                <a:lnTo>
                  <a:pt x="92966" y="12959"/>
                </a:lnTo>
                <a:lnTo>
                  <a:pt x="91292" y="11341"/>
                </a:lnTo>
                <a:close/>
              </a:path>
              <a:path w="262890" h="76200">
                <a:moveTo>
                  <a:pt x="29413" y="13576"/>
                </a:moveTo>
                <a:lnTo>
                  <a:pt x="15303" y="13576"/>
                </a:lnTo>
                <a:lnTo>
                  <a:pt x="15303" y="53352"/>
                </a:lnTo>
                <a:lnTo>
                  <a:pt x="29413" y="53352"/>
                </a:lnTo>
                <a:lnTo>
                  <a:pt x="29413" y="13576"/>
                </a:lnTo>
                <a:close/>
              </a:path>
              <a:path w="262890" h="76200">
                <a:moveTo>
                  <a:pt x="29413" y="1282"/>
                </a:moveTo>
                <a:lnTo>
                  <a:pt x="18491" y="1282"/>
                </a:lnTo>
                <a:lnTo>
                  <a:pt x="0" y="6095"/>
                </a:lnTo>
                <a:lnTo>
                  <a:pt x="2908" y="17322"/>
                </a:lnTo>
                <a:lnTo>
                  <a:pt x="15303" y="13576"/>
                </a:lnTo>
                <a:lnTo>
                  <a:pt x="29413" y="13576"/>
                </a:lnTo>
                <a:lnTo>
                  <a:pt x="29413" y="1282"/>
                </a:lnTo>
                <a:close/>
              </a:path>
            </a:pathLst>
          </a:custGeom>
          <a:solidFill>
            <a:srgbClr val="FFFFFF"/>
          </a:solidFill>
        </p:spPr>
        <p:txBody>
          <a:bodyPr wrap="square" lIns="0" tIns="0" rIns="0" bIns="0" rtlCol="0"/>
          <a:lstStyle/>
          <a:p>
            <a:endParaRPr/>
          </a:p>
        </p:txBody>
      </p:sp>
      <p:sp>
        <p:nvSpPr>
          <p:cNvPr id="224" name="object 55"/>
          <p:cNvSpPr/>
          <p:nvPr/>
        </p:nvSpPr>
        <p:spPr>
          <a:xfrm>
            <a:off x="975952" y="5709724"/>
            <a:ext cx="237490" cy="76200"/>
          </a:xfrm>
          <a:custGeom>
            <a:avLst/>
            <a:gdLst/>
            <a:ahLst/>
            <a:cxnLst/>
            <a:rect l="l" t="t" r="r" b="b"/>
            <a:pathLst>
              <a:path w="237490" h="76200">
                <a:moveTo>
                  <a:pt x="203974" y="1241"/>
                </a:moveTo>
                <a:lnTo>
                  <a:pt x="189750" y="1241"/>
                </a:lnTo>
                <a:lnTo>
                  <a:pt x="189750" y="75650"/>
                </a:lnTo>
                <a:lnTo>
                  <a:pt x="203644" y="75650"/>
                </a:lnTo>
                <a:lnTo>
                  <a:pt x="203644" y="58747"/>
                </a:lnTo>
                <a:lnTo>
                  <a:pt x="203441" y="54924"/>
                </a:lnTo>
                <a:lnTo>
                  <a:pt x="203225" y="53514"/>
                </a:lnTo>
                <a:lnTo>
                  <a:pt x="215312" y="53514"/>
                </a:lnTo>
                <a:lnTo>
                  <a:pt x="219570" y="49133"/>
                </a:lnTo>
                <a:lnTo>
                  <a:pt x="222034" y="46364"/>
                </a:lnTo>
                <a:lnTo>
                  <a:pt x="236013" y="46364"/>
                </a:lnTo>
                <a:lnTo>
                  <a:pt x="235826" y="44764"/>
                </a:lnTo>
                <a:lnTo>
                  <a:pt x="235826" y="42732"/>
                </a:lnTo>
                <a:lnTo>
                  <a:pt x="205257" y="42732"/>
                </a:lnTo>
                <a:lnTo>
                  <a:pt x="203974" y="39722"/>
                </a:lnTo>
                <a:lnTo>
                  <a:pt x="203974" y="1241"/>
                </a:lnTo>
                <a:close/>
              </a:path>
              <a:path w="237490" h="76200">
                <a:moveTo>
                  <a:pt x="215312" y="53514"/>
                </a:moveTo>
                <a:lnTo>
                  <a:pt x="203530" y="53514"/>
                </a:lnTo>
                <a:lnTo>
                  <a:pt x="204838" y="54048"/>
                </a:lnTo>
                <a:lnTo>
                  <a:pt x="206743" y="54264"/>
                </a:lnTo>
                <a:lnTo>
                  <a:pt x="208457" y="54162"/>
                </a:lnTo>
                <a:lnTo>
                  <a:pt x="215201" y="53629"/>
                </a:lnTo>
                <a:close/>
              </a:path>
              <a:path w="237490" h="76200">
                <a:moveTo>
                  <a:pt x="236013" y="46364"/>
                </a:moveTo>
                <a:lnTo>
                  <a:pt x="222034" y="46364"/>
                </a:lnTo>
                <a:lnTo>
                  <a:pt x="222148" y="48498"/>
                </a:lnTo>
                <a:lnTo>
                  <a:pt x="222681" y="52028"/>
                </a:lnTo>
                <a:lnTo>
                  <a:pt x="223113" y="53311"/>
                </a:lnTo>
                <a:lnTo>
                  <a:pt x="237121" y="53311"/>
                </a:lnTo>
                <a:lnTo>
                  <a:pt x="236474" y="50314"/>
                </a:lnTo>
                <a:lnTo>
                  <a:pt x="236013" y="46364"/>
                </a:lnTo>
                <a:close/>
              </a:path>
              <a:path w="237490" h="76200">
                <a:moveTo>
                  <a:pt x="235826" y="1241"/>
                </a:moveTo>
                <a:lnTo>
                  <a:pt x="221615" y="1241"/>
                </a:lnTo>
                <a:lnTo>
                  <a:pt x="221615" y="36204"/>
                </a:lnTo>
                <a:lnTo>
                  <a:pt x="219684" y="38554"/>
                </a:lnTo>
                <a:lnTo>
                  <a:pt x="215519" y="42732"/>
                </a:lnTo>
                <a:lnTo>
                  <a:pt x="235826" y="42732"/>
                </a:lnTo>
                <a:lnTo>
                  <a:pt x="235826" y="1241"/>
                </a:lnTo>
                <a:close/>
              </a:path>
              <a:path w="237490" h="76200">
                <a:moveTo>
                  <a:pt x="129553" y="0"/>
                </a:moveTo>
                <a:lnTo>
                  <a:pt x="114632" y="4684"/>
                </a:lnTo>
                <a:lnTo>
                  <a:pt x="105995" y="14899"/>
                </a:lnTo>
                <a:lnTo>
                  <a:pt x="103212" y="27441"/>
                </a:lnTo>
                <a:lnTo>
                  <a:pt x="103413" y="30895"/>
                </a:lnTo>
                <a:lnTo>
                  <a:pt x="107486" y="42340"/>
                </a:lnTo>
                <a:lnTo>
                  <a:pt x="117599" y="51043"/>
                </a:lnTo>
                <a:lnTo>
                  <a:pt x="134801" y="54409"/>
                </a:lnTo>
                <a:lnTo>
                  <a:pt x="148559" y="49142"/>
                </a:lnTo>
                <a:lnTo>
                  <a:pt x="152960" y="43265"/>
                </a:lnTo>
                <a:lnTo>
                  <a:pt x="122897" y="43265"/>
                </a:lnTo>
                <a:lnTo>
                  <a:pt x="118402" y="36953"/>
                </a:lnTo>
                <a:lnTo>
                  <a:pt x="118402" y="17065"/>
                </a:lnTo>
                <a:lnTo>
                  <a:pt x="122796" y="11287"/>
                </a:lnTo>
                <a:lnTo>
                  <a:pt x="153834" y="11287"/>
                </a:lnTo>
                <a:lnTo>
                  <a:pt x="145945" y="3662"/>
                </a:lnTo>
                <a:lnTo>
                  <a:pt x="129553" y="0"/>
                </a:lnTo>
                <a:close/>
              </a:path>
              <a:path w="237490" h="76200">
                <a:moveTo>
                  <a:pt x="153834" y="11287"/>
                </a:moveTo>
                <a:lnTo>
                  <a:pt x="139458" y="11287"/>
                </a:lnTo>
                <a:lnTo>
                  <a:pt x="143941" y="17484"/>
                </a:lnTo>
                <a:lnTo>
                  <a:pt x="143941" y="37385"/>
                </a:lnTo>
                <a:lnTo>
                  <a:pt x="139573" y="43265"/>
                </a:lnTo>
                <a:lnTo>
                  <a:pt x="152960" y="43265"/>
                </a:lnTo>
                <a:lnTo>
                  <a:pt x="156529" y="38498"/>
                </a:lnTo>
                <a:lnTo>
                  <a:pt x="159066" y="25012"/>
                </a:lnTo>
                <a:lnTo>
                  <a:pt x="155514" y="12910"/>
                </a:lnTo>
                <a:lnTo>
                  <a:pt x="153834" y="11287"/>
                </a:lnTo>
                <a:close/>
              </a:path>
              <a:path w="237490" h="76200">
                <a:moveTo>
                  <a:pt x="66967" y="0"/>
                </a:moveTo>
                <a:lnTo>
                  <a:pt x="52050" y="4688"/>
                </a:lnTo>
                <a:lnTo>
                  <a:pt x="43412" y="14902"/>
                </a:lnTo>
                <a:lnTo>
                  <a:pt x="40627" y="27441"/>
                </a:lnTo>
                <a:lnTo>
                  <a:pt x="40829" y="30909"/>
                </a:lnTo>
                <a:lnTo>
                  <a:pt x="44906" y="42348"/>
                </a:lnTo>
                <a:lnTo>
                  <a:pt x="55026" y="51046"/>
                </a:lnTo>
                <a:lnTo>
                  <a:pt x="72236" y="54409"/>
                </a:lnTo>
                <a:lnTo>
                  <a:pt x="85989" y="49143"/>
                </a:lnTo>
                <a:lnTo>
                  <a:pt x="90387" y="43265"/>
                </a:lnTo>
                <a:lnTo>
                  <a:pt x="60312" y="43265"/>
                </a:lnTo>
                <a:lnTo>
                  <a:pt x="55829" y="36953"/>
                </a:lnTo>
                <a:lnTo>
                  <a:pt x="55829" y="17065"/>
                </a:lnTo>
                <a:lnTo>
                  <a:pt x="60198" y="11287"/>
                </a:lnTo>
                <a:lnTo>
                  <a:pt x="91262" y="11287"/>
                </a:lnTo>
                <a:lnTo>
                  <a:pt x="83365" y="3661"/>
                </a:lnTo>
                <a:lnTo>
                  <a:pt x="66967" y="0"/>
                </a:lnTo>
                <a:close/>
              </a:path>
              <a:path w="237490" h="76200">
                <a:moveTo>
                  <a:pt x="91262" y="11287"/>
                </a:moveTo>
                <a:lnTo>
                  <a:pt x="76873" y="11287"/>
                </a:lnTo>
                <a:lnTo>
                  <a:pt x="81368" y="17484"/>
                </a:lnTo>
                <a:lnTo>
                  <a:pt x="81368" y="37385"/>
                </a:lnTo>
                <a:lnTo>
                  <a:pt x="76987" y="43265"/>
                </a:lnTo>
                <a:lnTo>
                  <a:pt x="90387" y="43265"/>
                </a:lnTo>
                <a:lnTo>
                  <a:pt x="93956" y="38496"/>
                </a:lnTo>
                <a:lnTo>
                  <a:pt x="96493" y="25003"/>
                </a:lnTo>
                <a:lnTo>
                  <a:pt x="92937" y="12904"/>
                </a:lnTo>
                <a:lnTo>
                  <a:pt x="91262" y="11287"/>
                </a:lnTo>
                <a:close/>
              </a:path>
              <a:path w="237490" h="76200">
                <a:moveTo>
                  <a:pt x="29400" y="13535"/>
                </a:moveTo>
                <a:lnTo>
                  <a:pt x="15278" y="13535"/>
                </a:lnTo>
                <a:lnTo>
                  <a:pt x="15278" y="53311"/>
                </a:lnTo>
                <a:lnTo>
                  <a:pt x="29400" y="53311"/>
                </a:lnTo>
                <a:lnTo>
                  <a:pt x="29400" y="13535"/>
                </a:lnTo>
                <a:close/>
              </a:path>
              <a:path w="237490" h="76200">
                <a:moveTo>
                  <a:pt x="29400" y="1241"/>
                </a:moveTo>
                <a:lnTo>
                  <a:pt x="18491" y="1241"/>
                </a:lnTo>
                <a:lnTo>
                  <a:pt x="0" y="6054"/>
                </a:lnTo>
                <a:lnTo>
                  <a:pt x="2882" y="17294"/>
                </a:lnTo>
                <a:lnTo>
                  <a:pt x="15278" y="13535"/>
                </a:lnTo>
                <a:lnTo>
                  <a:pt x="29400" y="13535"/>
                </a:lnTo>
                <a:lnTo>
                  <a:pt x="29400" y="1241"/>
                </a:lnTo>
                <a:close/>
              </a:path>
            </a:pathLst>
          </a:custGeom>
          <a:solidFill>
            <a:srgbClr val="84806D"/>
          </a:solidFill>
        </p:spPr>
        <p:txBody>
          <a:bodyPr wrap="square" lIns="0" tIns="0" rIns="0" bIns="0" rtlCol="0"/>
          <a:lstStyle/>
          <a:p>
            <a:endParaRPr/>
          </a:p>
        </p:txBody>
      </p:sp>
      <p:sp>
        <p:nvSpPr>
          <p:cNvPr id="225" name="object 56"/>
          <p:cNvSpPr txBox="1"/>
          <p:nvPr/>
        </p:nvSpPr>
        <p:spPr>
          <a:xfrm>
            <a:off x="3528666" y="6172200"/>
            <a:ext cx="5539134" cy="414020"/>
          </a:xfrm>
          <a:prstGeom prst="rect">
            <a:avLst/>
          </a:prstGeom>
        </p:spPr>
        <p:txBody>
          <a:bodyPr vert="horz" wrap="square" lIns="0" tIns="0" rIns="0" bIns="0" rtlCol="0">
            <a:spAutoFit/>
          </a:bodyPr>
          <a:lstStyle/>
          <a:p>
            <a:pPr marL="12700">
              <a:lnSpc>
                <a:spcPct val="100000"/>
              </a:lnSpc>
            </a:pPr>
            <a:r>
              <a:rPr sz="900" dirty="0">
                <a:latin typeface="Calibri"/>
                <a:cs typeface="Calibri"/>
              </a:rPr>
              <a:t>© 2016</a:t>
            </a:r>
            <a:r>
              <a:rPr sz="900" spc="-5" dirty="0">
                <a:latin typeface="Calibri"/>
                <a:cs typeface="Calibri"/>
              </a:rPr>
              <a:t> </a:t>
            </a:r>
            <a:r>
              <a:rPr sz="900" dirty="0">
                <a:latin typeface="Calibri"/>
                <a:cs typeface="Calibri"/>
              </a:rPr>
              <a:t>Cen</a:t>
            </a:r>
            <a:r>
              <a:rPr sz="900" spc="-20" dirty="0">
                <a:latin typeface="Calibri"/>
                <a:cs typeface="Calibri"/>
              </a:rPr>
              <a:t>g</a:t>
            </a:r>
            <a:r>
              <a:rPr sz="900" dirty="0">
                <a:latin typeface="Calibri"/>
                <a:cs typeface="Calibri"/>
              </a:rPr>
              <a:t>a</a:t>
            </a:r>
            <a:r>
              <a:rPr sz="900" spc="-10" dirty="0">
                <a:latin typeface="Calibri"/>
                <a:cs typeface="Calibri"/>
              </a:rPr>
              <a:t>g</a:t>
            </a:r>
            <a:r>
              <a:rPr sz="900" dirty="0">
                <a:latin typeface="Calibri"/>
                <a:cs typeface="Calibri"/>
              </a:rPr>
              <a:t>e L</a:t>
            </a:r>
            <a:r>
              <a:rPr sz="900" spc="-5" dirty="0">
                <a:latin typeface="Calibri"/>
                <a:cs typeface="Calibri"/>
              </a:rPr>
              <a:t>e</a:t>
            </a:r>
            <a:r>
              <a:rPr sz="900" dirty="0">
                <a:latin typeface="Calibri"/>
                <a:cs typeface="Calibri"/>
              </a:rPr>
              <a:t>arning; Louse,</a:t>
            </a:r>
            <a:r>
              <a:rPr sz="900" spc="-5" dirty="0">
                <a:latin typeface="Calibri"/>
                <a:cs typeface="Calibri"/>
              </a:rPr>
              <a:t> </a:t>
            </a:r>
            <a:r>
              <a:rPr sz="900" spc="-15" dirty="0">
                <a:latin typeface="Calibri"/>
                <a:cs typeface="Calibri"/>
              </a:rPr>
              <a:t>E</a:t>
            </a:r>
            <a:r>
              <a:rPr sz="900" dirty="0">
                <a:latin typeface="Calibri"/>
                <a:cs typeface="Calibri"/>
              </a:rPr>
              <a:t>d</a:t>
            </a:r>
            <a:r>
              <a:rPr sz="900" spc="-10" dirty="0">
                <a:latin typeface="Calibri"/>
                <a:cs typeface="Calibri"/>
              </a:rPr>
              <a:t>w</a:t>
            </a:r>
            <a:r>
              <a:rPr sz="900" dirty="0">
                <a:latin typeface="Calibri"/>
                <a:cs typeface="Calibri"/>
              </a:rPr>
              <a:t>a</a:t>
            </a:r>
            <a:r>
              <a:rPr sz="900" spc="-15" dirty="0">
                <a:latin typeface="Calibri"/>
                <a:cs typeface="Calibri"/>
              </a:rPr>
              <a:t>r</a:t>
            </a:r>
            <a:r>
              <a:rPr sz="900" dirty="0">
                <a:latin typeface="Calibri"/>
                <a:cs typeface="Calibri"/>
              </a:rPr>
              <a:t>d S. </a:t>
            </a:r>
            <a:r>
              <a:rPr sz="900" spc="-20" dirty="0">
                <a:latin typeface="Calibri"/>
                <a:cs typeface="Calibri"/>
              </a:rPr>
              <a:t>R</a:t>
            </a:r>
            <a:r>
              <a:rPr sz="900" dirty="0">
                <a:latin typeface="Calibri"/>
                <a:cs typeface="Calibri"/>
              </a:rPr>
              <a:t>oss; A</a:t>
            </a:r>
            <a:r>
              <a:rPr sz="900" spc="-10" dirty="0">
                <a:latin typeface="Calibri"/>
                <a:cs typeface="Calibri"/>
              </a:rPr>
              <a:t>n</a:t>
            </a:r>
            <a:r>
              <a:rPr sz="900" dirty="0">
                <a:latin typeface="Calibri"/>
                <a:cs typeface="Calibri"/>
              </a:rPr>
              <a:t>t,</a:t>
            </a:r>
            <a:r>
              <a:rPr sz="900" spc="-5" dirty="0">
                <a:latin typeface="Calibri"/>
                <a:cs typeface="Calibri"/>
              </a:rPr>
              <a:t> </a:t>
            </a:r>
            <a:r>
              <a:rPr sz="900" dirty="0">
                <a:latin typeface="Calibri"/>
                <a:cs typeface="Calibri"/>
              </a:rPr>
              <a:t>Vladimir D</a:t>
            </a:r>
            <a:r>
              <a:rPr sz="900" spc="-15" dirty="0">
                <a:latin typeface="Calibri"/>
                <a:cs typeface="Calibri"/>
              </a:rPr>
              <a:t>a</a:t>
            </a:r>
            <a:r>
              <a:rPr sz="900" spc="5" dirty="0">
                <a:latin typeface="Calibri"/>
                <a:cs typeface="Calibri"/>
              </a:rPr>
              <a:t>v</a:t>
            </a:r>
            <a:r>
              <a:rPr sz="900" spc="-15" dirty="0">
                <a:latin typeface="Calibri"/>
                <a:cs typeface="Calibri"/>
              </a:rPr>
              <a:t>y</a:t>
            </a:r>
            <a:r>
              <a:rPr sz="900" dirty="0">
                <a:latin typeface="Calibri"/>
                <a:cs typeface="Calibri"/>
              </a:rPr>
              <a:t>d</a:t>
            </a:r>
            <a:r>
              <a:rPr sz="900" spc="-5" dirty="0">
                <a:latin typeface="Calibri"/>
                <a:cs typeface="Calibri"/>
              </a:rPr>
              <a:t>o</a:t>
            </a:r>
            <a:r>
              <a:rPr sz="900" dirty="0">
                <a:latin typeface="Calibri"/>
                <a:cs typeface="Calibri"/>
              </a:rPr>
              <a:t>v/iS</a:t>
            </a:r>
            <a:r>
              <a:rPr sz="900" spc="-10" dirty="0">
                <a:latin typeface="Calibri"/>
                <a:cs typeface="Calibri"/>
              </a:rPr>
              <a:t>t</a:t>
            </a:r>
            <a:r>
              <a:rPr sz="900" dirty="0">
                <a:latin typeface="Calibri"/>
                <a:cs typeface="Calibri"/>
              </a:rPr>
              <a:t>oc</a:t>
            </a:r>
            <a:r>
              <a:rPr sz="900" spc="-5" dirty="0">
                <a:latin typeface="Calibri"/>
                <a:cs typeface="Calibri"/>
              </a:rPr>
              <a:t>k</a:t>
            </a:r>
            <a:r>
              <a:rPr sz="900" dirty="0">
                <a:latin typeface="Calibri"/>
                <a:cs typeface="Calibri"/>
              </a:rPr>
              <a:t>/360/G</a:t>
            </a:r>
            <a:r>
              <a:rPr sz="900" spc="-10" dirty="0">
                <a:latin typeface="Calibri"/>
                <a:cs typeface="Calibri"/>
              </a:rPr>
              <a:t>e</a:t>
            </a:r>
            <a:r>
              <a:rPr sz="900" spc="-15" dirty="0">
                <a:latin typeface="Calibri"/>
                <a:cs typeface="Calibri"/>
              </a:rPr>
              <a:t>tty</a:t>
            </a:r>
            <a:r>
              <a:rPr sz="900" dirty="0">
                <a:latin typeface="Calibri"/>
                <a:cs typeface="Calibri"/>
              </a:rPr>
              <a:t> Ima</a:t>
            </a:r>
            <a:r>
              <a:rPr sz="900" spc="-10" dirty="0">
                <a:latin typeface="Calibri"/>
                <a:cs typeface="Calibri"/>
              </a:rPr>
              <a:t>g</a:t>
            </a:r>
            <a:r>
              <a:rPr sz="900" spc="-5" dirty="0">
                <a:latin typeface="Calibri"/>
                <a:cs typeface="Calibri"/>
              </a:rPr>
              <a:t>e</a:t>
            </a:r>
            <a:r>
              <a:rPr sz="900" dirty="0">
                <a:latin typeface="Calibri"/>
                <a:cs typeface="Calibri"/>
              </a:rPr>
              <a:t>s; F</a:t>
            </a:r>
            <a:r>
              <a:rPr sz="900" spc="-20" dirty="0">
                <a:latin typeface="Calibri"/>
                <a:cs typeface="Calibri"/>
              </a:rPr>
              <a:t>r</a:t>
            </a:r>
            <a:r>
              <a:rPr sz="900" dirty="0">
                <a:latin typeface="Calibri"/>
                <a:cs typeface="Calibri"/>
              </a:rPr>
              <a:t>o</a:t>
            </a:r>
            <a:r>
              <a:rPr sz="900" spc="10" dirty="0">
                <a:latin typeface="Calibri"/>
                <a:cs typeface="Calibri"/>
              </a:rPr>
              <a:t>g</a:t>
            </a:r>
            <a:r>
              <a:rPr sz="900" dirty="0">
                <a:latin typeface="Calibri"/>
                <a:cs typeface="Calibri"/>
              </a:rPr>
              <a:t>,</a:t>
            </a:r>
            <a:endParaRPr sz="900">
              <a:latin typeface="Calibri"/>
              <a:cs typeface="Calibri"/>
            </a:endParaRPr>
          </a:p>
          <a:p>
            <a:pPr marL="12700">
              <a:lnSpc>
                <a:spcPct val="100000"/>
              </a:lnSpc>
            </a:pPr>
            <a:r>
              <a:rPr sz="900" dirty="0">
                <a:latin typeface="Calibri"/>
                <a:cs typeface="Calibri"/>
              </a:rPr>
              <a:t>© A</a:t>
            </a:r>
            <a:r>
              <a:rPr sz="900" spc="-5" dirty="0">
                <a:latin typeface="Calibri"/>
                <a:cs typeface="Calibri"/>
              </a:rPr>
              <a:t> </a:t>
            </a:r>
            <a:r>
              <a:rPr sz="900" spc="-10" dirty="0">
                <a:latin typeface="Calibri"/>
                <a:cs typeface="Calibri"/>
              </a:rPr>
              <a:t>Cot</a:t>
            </a:r>
            <a:r>
              <a:rPr sz="900" spc="-20" dirty="0">
                <a:latin typeface="Calibri"/>
                <a:cs typeface="Calibri"/>
              </a:rPr>
              <a:t>t</a:t>
            </a:r>
            <a:r>
              <a:rPr sz="900" dirty="0">
                <a:latin typeface="Calibri"/>
                <a:cs typeface="Calibri"/>
              </a:rPr>
              <a:t>on Pho</a:t>
            </a:r>
            <a:r>
              <a:rPr sz="900" spc="-10" dirty="0">
                <a:latin typeface="Calibri"/>
                <a:cs typeface="Calibri"/>
              </a:rPr>
              <a:t>t</a:t>
            </a:r>
            <a:r>
              <a:rPr sz="900" dirty="0">
                <a:latin typeface="Calibri"/>
                <a:cs typeface="Calibri"/>
              </a:rPr>
              <a:t>o/</a:t>
            </a:r>
            <a:r>
              <a:rPr sz="900" spc="-10" dirty="0">
                <a:latin typeface="Calibri"/>
                <a:cs typeface="Calibri"/>
              </a:rPr>
              <a:t>Shut</a:t>
            </a:r>
            <a:r>
              <a:rPr sz="900" spc="-15" dirty="0">
                <a:latin typeface="Calibri"/>
                <a:cs typeface="Calibri"/>
              </a:rPr>
              <a:t>t</a:t>
            </a:r>
            <a:r>
              <a:rPr sz="900" spc="-5" dirty="0">
                <a:latin typeface="Calibri"/>
                <a:cs typeface="Calibri"/>
              </a:rPr>
              <a:t>e</a:t>
            </a:r>
            <a:r>
              <a:rPr sz="900" spc="-20" dirty="0">
                <a:latin typeface="Calibri"/>
                <a:cs typeface="Calibri"/>
              </a:rPr>
              <a:t>r</a:t>
            </a:r>
            <a:r>
              <a:rPr sz="900" spc="-10" dirty="0">
                <a:latin typeface="Calibri"/>
                <a:cs typeface="Calibri"/>
              </a:rPr>
              <a:t>st</a:t>
            </a:r>
            <a:r>
              <a:rPr sz="900" dirty="0">
                <a:latin typeface="Calibri"/>
                <a:cs typeface="Calibri"/>
              </a:rPr>
              <a:t>ock; R</a:t>
            </a:r>
            <a:r>
              <a:rPr sz="900" spc="-10" dirty="0">
                <a:latin typeface="Calibri"/>
                <a:cs typeface="Calibri"/>
              </a:rPr>
              <a:t>a</a:t>
            </a:r>
            <a:r>
              <a:rPr sz="900" dirty="0">
                <a:latin typeface="Calibri"/>
                <a:cs typeface="Calibri"/>
              </a:rPr>
              <a:t>t, © </a:t>
            </a:r>
            <a:r>
              <a:rPr sz="900" spc="-20" dirty="0">
                <a:latin typeface="Calibri"/>
                <a:cs typeface="Calibri"/>
              </a:rPr>
              <a:t>P</a:t>
            </a:r>
            <a:r>
              <a:rPr sz="900" dirty="0">
                <a:latin typeface="Calibri"/>
                <a:cs typeface="Calibri"/>
              </a:rPr>
              <a:t>akh</a:t>
            </a:r>
            <a:r>
              <a:rPr sz="900" spc="-20" dirty="0">
                <a:latin typeface="Calibri"/>
                <a:cs typeface="Calibri"/>
              </a:rPr>
              <a:t>n</a:t>
            </a:r>
            <a:r>
              <a:rPr sz="900" spc="-5" dirty="0">
                <a:latin typeface="Calibri"/>
                <a:cs typeface="Calibri"/>
              </a:rPr>
              <a:t>yushcha/Shut</a:t>
            </a:r>
            <a:r>
              <a:rPr sz="900" spc="-15" dirty="0">
                <a:latin typeface="Calibri"/>
                <a:cs typeface="Calibri"/>
              </a:rPr>
              <a:t>t</a:t>
            </a:r>
            <a:r>
              <a:rPr sz="900" spc="-5" dirty="0">
                <a:latin typeface="Calibri"/>
                <a:cs typeface="Calibri"/>
              </a:rPr>
              <a:t>e</a:t>
            </a:r>
            <a:r>
              <a:rPr sz="900" spc="-20" dirty="0">
                <a:latin typeface="Calibri"/>
                <a:cs typeface="Calibri"/>
              </a:rPr>
              <a:t>r</a:t>
            </a:r>
            <a:r>
              <a:rPr sz="900" spc="-10" dirty="0">
                <a:latin typeface="Calibri"/>
                <a:cs typeface="Calibri"/>
              </a:rPr>
              <a:t>st</a:t>
            </a:r>
            <a:r>
              <a:rPr sz="900" dirty="0">
                <a:latin typeface="Calibri"/>
                <a:cs typeface="Calibri"/>
              </a:rPr>
              <a:t>oc</a:t>
            </a:r>
            <a:r>
              <a:rPr sz="900" spc="-5" dirty="0">
                <a:latin typeface="Calibri"/>
                <a:cs typeface="Calibri"/>
              </a:rPr>
              <a:t>k</a:t>
            </a:r>
            <a:r>
              <a:rPr sz="900" dirty="0">
                <a:latin typeface="Calibri"/>
                <a:cs typeface="Calibri"/>
              </a:rPr>
              <a:t>; Goos</a:t>
            </a:r>
            <a:r>
              <a:rPr sz="900" spc="-5" dirty="0">
                <a:latin typeface="Calibri"/>
                <a:cs typeface="Calibri"/>
              </a:rPr>
              <a:t>e</a:t>
            </a:r>
            <a:r>
              <a:rPr sz="900" dirty="0">
                <a:latin typeface="Calibri"/>
                <a:cs typeface="Calibri"/>
              </a:rPr>
              <a:t>, panbazil/S</a:t>
            </a:r>
            <a:r>
              <a:rPr sz="900" spc="-10" dirty="0">
                <a:latin typeface="Calibri"/>
                <a:cs typeface="Calibri"/>
              </a:rPr>
              <a:t>hut</a:t>
            </a:r>
            <a:r>
              <a:rPr sz="900" spc="-20" dirty="0">
                <a:latin typeface="Calibri"/>
                <a:cs typeface="Calibri"/>
              </a:rPr>
              <a:t>t</a:t>
            </a:r>
            <a:r>
              <a:rPr sz="900" spc="-5" dirty="0">
                <a:latin typeface="Calibri"/>
                <a:cs typeface="Calibri"/>
              </a:rPr>
              <a:t>e</a:t>
            </a:r>
            <a:r>
              <a:rPr sz="900" spc="-20" dirty="0">
                <a:latin typeface="Calibri"/>
                <a:cs typeface="Calibri"/>
              </a:rPr>
              <a:t>r</a:t>
            </a:r>
            <a:r>
              <a:rPr sz="900" spc="-10" dirty="0">
                <a:latin typeface="Calibri"/>
                <a:cs typeface="Calibri"/>
              </a:rPr>
              <a:t>st</a:t>
            </a:r>
            <a:r>
              <a:rPr sz="900" dirty="0">
                <a:latin typeface="Calibri"/>
                <a:cs typeface="Calibri"/>
              </a:rPr>
              <a:t>oc</a:t>
            </a:r>
            <a:r>
              <a:rPr sz="900" spc="-5" dirty="0">
                <a:latin typeface="Calibri"/>
                <a:cs typeface="Calibri"/>
              </a:rPr>
              <a:t>k</a:t>
            </a:r>
            <a:r>
              <a:rPr sz="900" dirty="0">
                <a:latin typeface="Calibri"/>
                <a:cs typeface="Calibri"/>
              </a:rPr>
              <a:t>.</a:t>
            </a:r>
            <a:r>
              <a:rPr sz="900" spc="-10" dirty="0">
                <a:latin typeface="Calibri"/>
                <a:cs typeface="Calibri"/>
              </a:rPr>
              <a:t>c</a:t>
            </a:r>
            <a:r>
              <a:rPr sz="900" dirty="0">
                <a:latin typeface="Calibri"/>
                <a:cs typeface="Calibri"/>
              </a:rPr>
              <a:t>om; B</a:t>
            </a:r>
            <a:r>
              <a:rPr sz="900" spc="-5" dirty="0">
                <a:latin typeface="Calibri"/>
                <a:cs typeface="Calibri"/>
              </a:rPr>
              <a:t>o</a:t>
            </a:r>
            <a:r>
              <a:rPr sz="900" spc="-65" dirty="0">
                <a:latin typeface="Calibri"/>
                <a:cs typeface="Calibri"/>
              </a:rPr>
              <a:t>y</a:t>
            </a:r>
            <a:r>
              <a:rPr sz="900" dirty="0">
                <a:latin typeface="Calibri"/>
                <a:cs typeface="Calibri"/>
              </a:rPr>
              <a:t>,</a:t>
            </a:r>
            <a:endParaRPr sz="900">
              <a:latin typeface="Calibri"/>
              <a:cs typeface="Calibri"/>
            </a:endParaRPr>
          </a:p>
          <a:p>
            <a:pPr marL="12700">
              <a:lnSpc>
                <a:spcPct val="100000"/>
              </a:lnSpc>
            </a:pPr>
            <a:r>
              <a:rPr sz="900" dirty="0">
                <a:latin typeface="Calibri"/>
                <a:cs typeface="Calibri"/>
              </a:rPr>
              <a:t>© Piotr Ma</a:t>
            </a:r>
            <a:r>
              <a:rPr sz="900" spc="-15" dirty="0">
                <a:latin typeface="Calibri"/>
                <a:cs typeface="Calibri"/>
              </a:rPr>
              <a:t>r</a:t>
            </a:r>
            <a:r>
              <a:rPr sz="900" dirty="0">
                <a:latin typeface="Calibri"/>
                <a:cs typeface="Calibri"/>
              </a:rPr>
              <a:t>ci</a:t>
            </a:r>
            <a:r>
              <a:rPr sz="900" spc="-5" dirty="0">
                <a:latin typeface="Calibri"/>
                <a:cs typeface="Calibri"/>
              </a:rPr>
              <a:t>nski/Shut</a:t>
            </a:r>
            <a:r>
              <a:rPr sz="900" spc="-15" dirty="0">
                <a:latin typeface="Calibri"/>
                <a:cs typeface="Calibri"/>
              </a:rPr>
              <a:t>t</a:t>
            </a:r>
            <a:r>
              <a:rPr sz="900" spc="-5" dirty="0">
                <a:latin typeface="Calibri"/>
                <a:cs typeface="Calibri"/>
              </a:rPr>
              <a:t>e</a:t>
            </a:r>
            <a:r>
              <a:rPr sz="900" spc="-20" dirty="0">
                <a:latin typeface="Calibri"/>
                <a:cs typeface="Calibri"/>
              </a:rPr>
              <a:t>r</a:t>
            </a:r>
            <a:r>
              <a:rPr sz="900" spc="-10" dirty="0">
                <a:latin typeface="Calibri"/>
                <a:cs typeface="Calibri"/>
              </a:rPr>
              <a:t>st</a:t>
            </a:r>
            <a:r>
              <a:rPr sz="900" dirty="0">
                <a:latin typeface="Calibri"/>
                <a:cs typeface="Calibri"/>
              </a:rPr>
              <a:t>ock; Gi</a:t>
            </a:r>
            <a:r>
              <a:rPr sz="900" spc="-20" dirty="0">
                <a:latin typeface="Calibri"/>
                <a:cs typeface="Calibri"/>
              </a:rPr>
              <a:t>r</a:t>
            </a:r>
            <a:r>
              <a:rPr sz="900" spc="-10" dirty="0">
                <a:latin typeface="Calibri"/>
                <a:cs typeface="Calibri"/>
              </a:rPr>
              <a:t>a</a:t>
            </a:r>
            <a:r>
              <a:rPr sz="900" spc="-25" dirty="0">
                <a:latin typeface="Calibri"/>
                <a:cs typeface="Calibri"/>
              </a:rPr>
              <a:t>ﬀ</a:t>
            </a:r>
            <a:r>
              <a:rPr sz="900" spc="-5" dirty="0">
                <a:latin typeface="Calibri"/>
                <a:cs typeface="Calibri"/>
              </a:rPr>
              <a:t>e</a:t>
            </a:r>
            <a:r>
              <a:rPr sz="900" dirty="0">
                <a:latin typeface="Calibri"/>
                <a:cs typeface="Calibri"/>
              </a:rPr>
              <a:t>,</a:t>
            </a:r>
            <a:r>
              <a:rPr sz="900" spc="-5" dirty="0">
                <a:latin typeface="Calibri"/>
                <a:cs typeface="Calibri"/>
              </a:rPr>
              <a:t> </a:t>
            </a:r>
            <a:r>
              <a:rPr sz="900" dirty="0">
                <a:latin typeface="Calibri"/>
                <a:cs typeface="Calibri"/>
              </a:rPr>
              <a:t>© </a:t>
            </a:r>
            <a:r>
              <a:rPr sz="900" spc="-50" dirty="0">
                <a:latin typeface="Calibri"/>
                <a:cs typeface="Calibri"/>
              </a:rPr>
              <a:t>V</a:t>
            </a:r>
            <a:r>
              <a:rPr sz="900" dirty="0">
                <a:latin typeface="Calibri"/>
                <a:cs typeface="Calibri"/>
              </a:rPr>
              <a:t>al</a:t>
            </a:r>
            <a:r>
              <a:rPr sz="900" spc="-5" dirty="0">
                <a:latin typeface="Calibri"/>
                <a:cs typeface="Calibri"/>
              </a:rPr>
              <a:t>e</a:t>
            </a:r>
            <a:r>
              <a:rPr sz="900" dirty="0">
                <a:latin typeface="Calibri"/>
                <a:cs typeface="Calibri"/>
              </a:rPr>
              <a:t>rie </a:t>
            </a:r>
            <a:r>
              <a:rPr sz="900" spc="-20" dirty="0">
                <a:latin typeface="Calibri"/>
                <a:cs typeface="Calibri"/>
              </a:rPr>
              <a:t>K</a:t>
            </a:r>
            <a:r>
              <a:rPr sz="900" dirty="0">
                <a:latin typeface="Calibri"/>
                <a:cs typeface="Calibri"/>
              </a:rPr>
              <a:t>alyuzn</a:t>
            </a:r>
            <a:r>
              <a:rPr sz="900" spc="-20" dirty="0">
                <a:latin typeface="Calibri"/>
                <a:cs typeface="Calibri"/>
              </a:rPr>
              <a:t>n</a:t>
            </a:r>
            <a:r>
              <a:rPr sz="900" dirty="0">
                <a:latin typeface="Calibri"/>
                <a:cs typeface="Calibri"/>
              </a:rPr>
              <a:t>yy/Pho</a:t>
            </a:r>
            <a:r>
              <a:rPr sz="900" spc="-10" dirty="0">
                <a:latin typeface="Calibri"/>
                <a:cs typeface="Calibri"/>
              </a:rPr>
              <a:t>t</a:t>
            </a:r>
            <a:r>
              <a:rPr sz="900" dirty="0">
                <a:latin typeface="Calibri"/>
                <a:cs typeface="Calibri"/>
              </a:rPr>
              <a:t>os.</a:t>
            </a:r>
            <a:r>
              <a:rPr sz="900" spc="-10" dirty="0">
                <a:latin typeface="Calibri"/>
                <a:cs typeface="Calibri"/>
              </a:rPr>
              <a:t>c</a:t>
            </a:r>
            <a:r>
              <a:rPr sz="900" dirty="0">
                <a:latin typeface="Calibri"/>
                <a:cs typeface="Calibri"/>
              </a:rPr>
              <a:t>om; Whale, Dorling Kinde</a:t>
            </a:r>
            <a:r>
              <a:rPr sz="900" spc="-20" dirty="0">
                <a:latin typeface="Calibri"/>
                <a:cs typeface="Calibri"/>
              </a:rPr>
              <a:t>r</a:t>
            </a:r>
            <a:r>
              <a:rPr sz="900" dirty="0">
                <a:latin typeface="Calibri"/>
                <a:cs typeface="Calibri"/>
              </a:rPr>
              <a:t>sl</a:t>
            </a:r>
            <a:r>
              <a:rPr sz="900" spc="-10" dirty="0">
                <a:latin typeface="Calibri"/>
                <a:cs typeface="Calibri"/>
              </a:rPr>
              <a:t>e</a:t>
            </a:r>
            <a:r>
              <a:rPr sz="900" dirty="0">
                <a:latin typeface="Calibri"/>
                <a:cs typeface="Calibri"/>
              </a:rPr>
              <a:t>y/G</a:t>
            </a:r>
            <a:r>
              <a:rPr sz="900" spc="-10" dirty="0">
                <a:latin typeface="Calibri"/>
                <a:cs typeface="Calibri"/>
              </a:rPr>
              <a:t>e</a:t>
            </a:r>
            <a:r>
              <a:rPr sz="900" spc="-15" dirty="0">
                <a:latin typeface="Calibri"/>
                <a:cs typeface="Calibri"/>
              </a:rPr>
              <a:t>tty</a:t>
            </a:r>
            <a:r>
              <a:rPr sz="900" dirty="0">
                <a:latin typeface="Calibri"/>
                <a:cs typeface="Calibri"/>
              </a:rPr>
              <a:t> Ima</a:t>
            </a:r>
            <a:r>
              <a:rPr sz="900" spc="-10" dirty="0">
                <a:latin typeface="Calibri"/>
                <a:cs typeface="Calibri"/>
              </a:rPr>
              <a:t>g</a:t>
            </a:r>
            <a:r>
              <a:rPr sz="900" spc="-5" dirty="0">
                <a:latin typeface="Calibri"/>
                <a:cs typeface="Calibri"/>
              </a:rPr>
              <a:t>e</a:t>
            </a:r>
            <a:r>
              <a:rPr sz="900" dirty="0">
                <a:latin typeface="Calibri"/>
                <a:cs typeface="Calibri"/>
              </a:rPr>
              <a:t>s.</a:t>
            </a:r>
            <a:endParaRPr sz="900">
              <a:latin typeface="Calibri"/>
              <a:cs typeface="Calibri"/>
            </a:endParaRPr>
          </a:p>
        </p:txBody>
      </p:sp>
    </p:spTree>
    <p:extLst>
      <p:ext uri="{BB962C8B-B14F-4D97-AF65-F5344CB8AC3E}">
        <p14:creationId xmlns="" xmlns:p14="http://schemas.microsoft.com/office/powerpoint/2010/main" val="627180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2500" dirty="0"/>
              <a:t>3.3 Cell Membrane </a:t>
            </a:r>
            <a:r>
              <a:rPr lang="en-US" altLang="en-US" sz="2500" dirty="0" smtClean="0"/>
              <a:t>Structure </a:t>
            </a:r>
            <a:r>
              <a:rPr lang="ar-EG" altLang="en-US" sz="2500" dirty="0" smtClean="0"/>
              <a:t>تركيب الغشاء الخلوي </a:t>
            </a:r>
            <a:endParaRPr lang="en-US" altLang="en-US" sz="2500" dirty="0"/>
          </a:p>
        </p:txBody>
      </p:sp>
      <p:sp>
        <p:nvSpPr>
          <p:cNvPr id="36867" name="Rectangle 3"/>
          <p:cNvSpPr>
            <a:spLocks noGrp="1" noChangeArrowheads="1"/>
          </p:cNvSpPr>
          <p:nvPr>
            <p:ph idx="1"/>
          </p:nvPr>
        </p:nvSpPr>
        <p:spPr/>
        <p:txBody>
          <a:bodyPr/>
          <a:lstStyle/>
          <a:p>
            <a:r>
              <a:rPr lang="en-US" altLang="en-US" dirty="0"/>
              <a:t>Cell </a:t>
            </a:r>
            <a:r>
              <a:rPr lang="en-US" altLang="en-US" dirty="0" smtClean="0"/>
              <a:t>membrane </a:t>
            </a:r>
            <a:r>
              <a:rPr lang="ar-EG" altLang="en-US" dirty="0" smtClean="0"/>
              <a:t>ا</a:t>
            </a:r>
            <a:r>
              <a:rPr lang="ar-EG" altLang="en-US" dirty="0" smtClean="0">
                <a:solidFill>
                  <a:srgbClr val="FF0000"/>
                </a:solidFill>
              </a:rPr>
              <a:t>لغشاء الخلوي </a:t>
            </a:r>
            <a:r>
              <a:rPr lang="en-US" altLang="en-US" dirty="0" smtClean="0">
                <a:solidFill>
                  <a:srgbClr val="FF0000"/>
                </a:solidFill>
              </a:rPr>
              <a:t> </a:t>
            </a:r>
            <a:endParaRPr lang="en-US" altLang="en-US" dirty="0">
              <a:solidFill>
                <a:srgbClr val="FF0000"/>
              </a:solidFill>
            </a:endParaRPr>
          </a:p>
          <a:p>
            <a:pPr lvl="1"/>
            <a:r>
              <a:rPr lang="en-US" altLang="en-US" dirty="0"/>
              <a:t>Mosaic of proteins and lipids (mainly phospholipids) that functions as a selectively permeable barrier separating an internal environment from an external one </a:t>
            </a:r>
            <a:r>
              <a:rPr lang="en-US" altLang="en-US" dirty="0" smtClean="0"/>
              <a:t> </a:t>
            </a:r>
            <a:r>
              <a:rPr lang="ar-EG" altLang="en-US" dirty="0" smtClean="0">
                <a:solidFill>
                  <a:srgbClr val="FF0000"/>
                </a:solidFill>
              </a:rPr>
              <a:t>فسيساء البروتينات والدهون (غالبا الدهون الفسفورية) والتي وظيفتها هي حاجز انتقائي لنفاذ المواد من خلاله يفصل بين البيئة الداخلية عن البيئة الخارجية.</a:t>
            </a:r>
            <a:endParaRPr lang="en-US" altLang="en-US" dirty="0">
              <a:solidFill>
                <a:srgbClr val="FF0000"/>
              </a:solidFill>
            </a:endParaRPr>
          </a:p>
          <a:p>
            <a:r>
              <a:rPr lang="en-US" altLang="en-US" dirty="0"/>
              <a:t>Fluid mosaic </a:t>
            </a:r>
            <a:r>
              <a:rPr lang="en-US" altLang="en-US" dirty="0" smtClean="0"/>
              <a:t>model </a:t>
            </a:r>
            <a:r>
              <a:rPr lang="ar-EG" altLang="en-US" dirty="0" smtClean="0">
                <a:solidFill>
                  <a:srgbClr val="FF0000"/>
                </a:solidFill>
              </a:rPr>
              <a:t>نموذج فسيساء السائل </a:t>
            </a:r>
            <a:endParaRPr lang="en-US" altLang="en-US" dirty="0">
              <a:solidFill>
                <a:srgbClr val="FF0000"/>
              </a:solidFill>
            </a:endParaRPr>
          </a:p>
          <a:p>
            <a:pPr lvl="1"/>
            <a:r>
              <a:rPr lang="en-US" altLang="en-US" dirty="0"/>
              <a:t>A cell membrane can be considered a two-dimensional fluid of mixed </a:t>
            </a:r>
            <a:r>
              <a:rPr lang="en-US" altLang="en-US" dirty="0" smtClean="0"/>
              <a:t>composition </a:t>
            </a:r>
            <a:r>
              <a:rPr lang="ar-EG" altLang="en-US" dirty="0" smtClean="0">
                <a:solidFill>
                  <a:srgbClr val="FF0000"/>
                </a:solidFill>
              </a:rPr>
              <a:t>الغشاء الخلوي يمكن اعتباره سائل ثنائي الابعاد لخليط من المكونات</a:t>
            </a:r>
            <a:r>
              <a:rPr lang="ar-EG" altLang="en-US" dirty="0" smtClean="0"/>
              <a:t>.</a:t>
            </a: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Cell Membrane </a:t>
            </a:r>
            <a:r>
              <a:rPr lang="en-US" dirty="0" smtClean="0"/>
              <a:t>Structure </a:t>
            </a:r>
            <a:r>
              <a:rPr lang="ar-EG" dirty="0" smtClean="0"/>
              <a:t>تركيب الغشاء الخلوي </a:t>
            </a:r>
            <a:endParaRPr lang="en-US" dirty="0"/>
          </a:p>
        </p:txBody>
      </p:sp>
      <p:sp>
        <p:nvSpPr>
          <p:cNvPr id="4" name="bk object 16"/>
          <p:cNvSpPr/>
          <p:nvPr/>
        </p:nvSpPr>
        <p:spPr>
          <a:xfrm>
            <a:off x="4724400" y="1981200"/>
            <a:ext cx="2651582" cy="2971800"/>
          </a:xfrm>
          <a:prstGeom prst="rect">
            <a:avLst/>
          </a:prstGeom>
          <a:blipFill>
            <a:blip r:embed="rId3" cstate="print"/>
            <a:stretch>
              <a:fillRect/>
            </a:stretch>
          </a:blipFill>
        </p:spPr>
        <p:txBody>
          <a:bodyPr wrap="square" lIns="0" tIns="0" rIns="0" bIns="0" rtlCol="0"/>
          <a:lstStyle/>
          <a:p>
            <a:endParaRPr/>
          </a:p>
        </p:txBody>
      </p:sp>
      <p:sp>
        <p:nvSpPr>
          <p:cNvPr id="5" name="bk object 17"/>
          <p:cNvSpPr/>
          <p:nvPr/>
        </p:nvSpPr>
        <p:spPr>
          <a:xfrm>
            <a:off x="2529941" y="3214979"/>
            <a:ext cx="214134" cy="600468"/>
          </a:xfrm>
          <a:prstGeom prst="rect">
            <a:avLst/>
          </a:prstGeom>
          <a:blipFill>
            <a:blip r:embed="rId4" cstate="print"/>
            <a:stretch>
              <a:fillRect/>
            </a:stretch>
          </a:blipFill>
        </p:spPr>
        <p:txBody>
          <a:bodyPr wrap="square" lIns="0" tIns="0" rIns="0" bIns="0" rtlCol="0"/>
          <a:lstStyle/>
          <a:p>
            <a:endParaRPr/>
          </a:p>
        </p:txBody>
      </p:sp>
      <p:sp>
        <p:nvSpPr>
          <p:cNvPr id="6" name="bk object 18"/>
          <p:cNvSpPr/>
          <p:nvPr/>
        </p:nvSpPr>
        <p:spPr>
          <a:xfrm>
            <a:off x="2969602" y="3214979"/>
            <a:ext cx="214147" cy="600468"/>
          </a:xfrm>
          <a:prstGeom prst="rect">
            <a:avLst/>
          </a:prstGeom>
          <a:blipFill>
            <a:blip r:embed="rId4" cstate="print"/>
            <a:stretch>
              <a:fillRect/>
            </a:stretch>
          </a:blipFill>
        </p:spPr>
        <p:txBody>
          <a:bodyPr wrap="square" lIns="0" tIns="0" rIns="0" bIns="0" rtlCol="0"/>
          <a:lstStyle/>
          <a:p>
            <a:endParaRPr/>
          </a:p>
        </p:txBody>
      </p:sp>
      <p:sp>
        <p:nvSpPr>
          <p:cNvPr id="7" name="bk object 19"/>
          <p:cNvSpPr/>
          <p:nvPr/>
        </p:nvSpPr>
        <p:spPr>
          <a:xfrm>
            <a:off x="3409289" y="3214979"/>
            <a:ext cx="214109" cy="600468"/>
          </a:xfrm>
          <a:prstGeom prst="rect">
            <a:avLst/>
          </a:prstGeom>
          <a:blipFill>
            <a:blip r:embed="rId4" cstate="print"/>
            <a:stretch>
              <a:fillRect/>
            </a:stretch>
          </a:blipFill>
        </p:spPr>
        <p:txBody>
          <a:bodyPr wrap="square" lIns="0" tIns="0" rIns="0" bIns="0" rtlCol="0"/>
          <a:lstStyle/>
          <a:p>
            <a:endParaRPr/>
          </a:p>
        </p:txBody>
      </p:sp>
      <p:sp>
        <p:nvSpPr>
          <p:cNvPr id="8" name="bk object 20"/>
          <p:cNvSpPr/>
          <p:nvPr/>
        </p:nvSpPr>
        <p:spPr>
          <a:xfrm>
            <a:off x="2315057" y="3214979"/>
            <a:ext cx="204203" cy="600468"/>
          </a:xfrm>
          <a:prstGeom prst="rect">
            <a:avLst/>
          </a:prstGeom>
          <a:blipFill>
            <a:blip r:embed="rId5" cstate="print"/>
            <a:stretch>
              <a:fillRect/>
            </a:stretch>
          </a:blipFill>
        </p:spPr>
        <p:txBody>
          <a:bodyPr wrap="square" lIns="0" tIns="0" rIns="0" bIns="0" rtlCol="0"/>
          <a:lstStyle/>
          <a:p>
            <a:endParaRPr/>
          </a:p>
        </p:txBody>
      </p:sp>
      <p:sp>
        <p:nvSpPr>
          <p:cNvPr id="9" name="bk object 21"/>
          <p:cNvSpPr/>
          <p:nvPr/>
        </p:nvSpPr>
        <p:spPr>
          <a:xfrm>
            <a:off x="2754718" y="3214979"/>
            <a:ext cx="204215" cy="600468"/>
          </a:xfrm>
          <a:prstGeom prst="rect">
            <a:avLst/>
          </a:prstGeom>
          <a:blipFill>
            <a:blip r:embed="rId5" cstate="print"/>
            <a:stretch>
              <a:fillRect/>
            </a:stretch>
          </a:blipFill>
        </p:spPr>
        <p:txBody>
          <a:bodyPr wrap="square" lIns="0" tIns="0" rIns="0" bIns="0" rtlCol="0"/>
          <a:lstStyle/>
          <a:p>
            <a:endParaRPr/>
          </a:p>
        </p:txBody>
      </p:sp>
      <p:sp>
        <p:nvSpPr>
          <p:cNvPr id="10" name="bk object 22"/>
          <p:cNvSpPr/>
          <p:nvPr/>
        </p:nvSpPr>
        <p:spPr>
          <a:xfrm>
            <a:off x="3194405" y="3214979"/>
            <a:ext cx="204216" cy="600468"/>
          </a:xfrm>
          <a:prstGeom prst="rect">
            <a:avLst/>
          </a:prstGeom>
          <a:blipFill>
            <a:blip r:embed="rId5" cstate="print"/>
            <a:stretch>
              <a:fillRect/>
            </a:stretch>
          </a:blipFill>
        </p:spPr>
        <p:txBody>
          <a:bodyPr wrap="square" lIns="0" tIns="0" rIns="0" bIns="0" rtlCol="0"/>
          <a:lstStyle/>
          <a:p>
            <a:endParaRPr/>
          </a:p>
        </p:txBody>
      </p:sp>
      <p:sp>
        <p:nvSpPr>
          <p:cNvPr id="11" name="bk object 23"/>
          <p:cNvSpPr/>
          <p:nvPr/>
        </p:nvSpPr>
        <p:spPr>
          <a:xfrm>
            <a:off x="2529941" y="3791331"/>
            <a:ext cx="214134" cy="600468"/>
          </a:xfrm>
          <a:prstGeom prst="rect">
            <a:avLst/>
          </a:prstGeom>
          <a:blipFill>
            <a:blip r:embed="rId6" cstate="print"/>
            <a:stretch>
              <a:fillRect/>
            </a:stretch>
          </a:blipFill>
        </p:spPr>
        <p:txBody>
          <a:bodyPr wrap="square" lIns="0" tIns="0" rIns="0" bIns="0" rtlCol="0"/>
          <a:lstStyle/>
          <a:p>
            <a:endParaRPr/>
          </a:p>
        </p:txBody>
      </p:sp>
      <p:sp>
        <p:nvSpPr>
          <p:cNvPr id="12" name="bk object 24"/>
          <p:cNvSpPr/>
          <p:nvPr/>
        </p:nvSpPr>
        <p:spPr>
          <a:xfrm>
            <a:off x="2969602" y="3791331"/>
            <a:ext cx="214147" cy="600468"/>
          </a:xfrm>
          <a:prstGeom prst="rect">
            <a:avLst/>
          </a:prstGeom>
          <a:blipFill>
            <a:blip r:embed="rId6" cstate="print"/>
            <a:stretch>
              <a:fillRect/>
            </a:stretch>
          </a:blipFill>
        </p:spPr>
        <p:txBody>
          <a:bodyPr wrap="square" lIns="0" tIns="0" rIns="0" bIns="0" rtlCol="0"/>
          <a:lstStyle/>
          <a:p>
            <a:endParaRPr/>
          </a:p>
        </p:txBody>
      </p:sp>
      <p:sp>
        <p:nvSpPr>
          <p:cNvPr id="13" name="bk object 25"/>
          <p:cNvSpPr/>
          <p:nvPr/>
        </p:nvSpPr>
        <p:spPr>
          <a:xfrm>
            <a:off x="3409289" y="3791331"/>
            <a:ext cx="214109" cy="600468"/>
          </a:xfrm>
          <a:prstGeom prst="rect">
            <a:avLst/>
          </a:prstGeom>
          <a:blipFill>
            <a:blip r:embed="rId6" cstate="print"/>
            <a:stretch>
              <a:fillRect/>
            </a:stretch>
          </a:blipFill>
        </p:spPr>
        <p:txBody>
          <a:bodyPr wrap="square" lIns="0" tIns="0" rIns="0" bIns="0" rtlCol="0"/>
          <a:lstStyle/>
          <a:p>
            <a:endParaRPr/>
          </a:p>
        </p:txBody>
      </p:sp>
      <p:sp>
        <p:nvSpPr>
          <p:cNvPr id="14" name="bk object 26"/>
          <p:cNvSpPr/>
          <p:nvPr/>
        </p:nvSpPr>
        <p:spPr>
          <a:xfrm>
            <a:off x="2315057" y="3791331"/>
            <a:ext cx="204203" cy="600468"/>
          </a:xfrm>
          <a:prstGeom prst="rect">
            <a:avLst/>
          </a:prstGeom>
          <a:blipFill>
            <a:blip r:embed="rId7" cstate="print"/>
            <a:stretch>
              <a:fillRect/>
            </a:stretch>
          </a:blipFill>
        </p:spPr>
        <p:txBody>
          <a:bodyPr wrap="square" lIns="0" tIns="0" rIns="0" bIns="0" rtlCol="0"/>
          <a:lstStyle/>
          <a:p>
            <a:endParaRPr/>
          </a:p>
        </p:txBody>
      </p:sp>
      <p:sp>
        <p:nvSpPr>
          <p:cNvPr id="15" name="bk object 27"/>
          <p:cNvSpPr/>
          <p:nvPr/>
        </p:nvSpPr>
        <p:spPr>
          <a:xfrm>
            <a:off x="2754718" y="3791331"/>
            <a:ext cx="204215" cy="600468"/>
          </a:xfrm>
          <a:prstGeom prst="rect">
            <a:avLst/>
          </a:prstGeom>
          <a:blipFill>
            <a:blip r:embed="rId7" cstate="print"/>
            <a:stretch>
              <a:fillRect/>
            </a:stretch>
          </a:blipFill>
        </p:spPr>
        <p:txBody>
          <a:bodyPr wrap="square" lIns="0" tIns="0" rIns="0" bIns="0" rtlCol="0"/>
          <a:lstStyle/>
          <a:p>
            <a:endParaRPr/>
          </a:p>
        </p:txBody>
      </p:sp>
      <p:sp>
        <p:nvSpPr>
          <p:cNvPr id="16" name="bk object 28"/>
          <p:cNvSpPr/>
          <p:nvPr/>
        </p:nvSpPr>
        <p:spPr>
          <a:xfrm>
            <a:off x="3194405" y="3791331"/>
            <a:ext cx="204216" cy="600468"/>
          </a:xfrm>
          <a:prstGeom prst="rect">
            <a:avLst/>
          </a:prstGeom>
          <a:blipFill>
            <a:blip r:embed="rId7" cstate="print"/>
            <a:stretch>
              <a:fillRect/>
            </a:stretch>
          </a:blipFill>
        </p:spPr>
        <p:txBody>
          <a:bodyPr wrap="square" lIns="0" tIns="0" rIns="0" bIns="0" rtlCol="0"/>
          <a:lstStyle/>
          <a:p>
            <a:endParaRPr/>
          </a:p>
        </p:txBody>
      </p:sp>
      <p:sp>
        <p:nvSpPr>
          <p:cNvPr id="17" name="bk object 32"/>
          <p:cNvSpPr/>
          <p:nvPr/>
        </p:nvSpPr>
        <p:spPr>
          <a:xfrm>
            <a:off x="4869915" y="3353469"/>
            <a:ext cx="92075" cy="361950"/>
          </a:xfrm>
          <a:custGeom>
            <a:avLst/>
            <a:gdLst/>
            <a:ahLst/>
            <a:cxnLst/>
            <a:rect l="l" t="t" r="r" b="b"/>
            <a:pathLst>
              <a:path w="92075" h="361950">
                <a:moveTo>
                  <a:pt x="92075" y="355600"/>
                </a:moveTo>
                <a:lnTo>
                  <a:pt x="6350" y="355600"/>
                </a:lnTo>
                <a:lnTo>
                  <a:pt x="6350" y="6350"/>
                </a:lnTo>
                <a:lnTo>
                  <a:pt x="92075" y="6350"/>
                </a:lnTo>
                <a:lnTo>
                  <a:pt x="92075" y="0"/>
                </a:lnTo>
                <a:lnTo>
                  <a:pt x="0" y="0"/>
                </a:lnTo>
                <a:lnTo>
                  <a:pt x="0" y="361950"/>
                </a:lnTo>
                <a:lnTo>
                  <a:pt x="92075" y="361950"/>
                </a:lnTo>
                <a:lnTo>
                  <a:pt x="92075" y="355600"/>
                </a:lnTo>
                <a:close/>
              </a:path>
            </a:pathLst>
          </a:custGeom>
          <a:ln w="12700">
            <a:solidFill>
              <a:srgbClr val="221F1F"/>
            </a:solidFill>
          </a:ln>
        </p:spPr>
        <p:txBody>
          <a:bodyPr wrap="square" lIns="0" tIns="0" rIns="0" bIns="0" rtlCol="0"/>
          <a:lstStyle/>
          <a:p>
            <a:endParaRPr/>
          </a:p>
        </p:txBody>
      </p:sp>
      <p:sp>
        <p:nvSpPr>
          <p:cNvPr id="18" name="bk object 33"/>
          <p:cNvSpPr/>
          <p:nvPr/>
        </p:nvSpPr>
        <p:spPr>
          <a:xfrm>
            <a:off x="4521530" y="3531755"/>
            <a:ext cx="355600" cy="0"/>
          </a:xfrm>
          <a:custGeom>
            <a:avLst/>
            <a:gdLst/>
            <a:ahLst/>
            <a:cxnLst/>
            <a:rect l="l" t="t" r="r" b="b"/>
            <a:pathLst>
              <a:path w="355600">
                <a:moveTo>
                  <a:pt x="0" y="0"/>
                </a:moveTo>
                <a:lnTo>
                  <a:pt x="355155" y="0"/>
                </a:lnTo>
              </a:path>
            </a:pathLst>
          </a:custGeom>
          <a:ln w="19050">
            <a:solidFill>
              <a:srgbClr val="221F1F"/>
            </a:solidFill>
          </a:ln>
        </p:spPr>
        <p:txBody>
          <a:bodyPr wrap="square" lIns="0" tIns="0" rIns="0" bIns="0" rtlCol="0"/>
          <a:lstStyle/>
          <a:p>
            <a:endParaRPr/>
          </a:p>
        </p:txBody>
      </p:sp>
      <p:sp>
        <p:nvSpPr>
          <p:cNvPr id="19" name="bk object 34"/>
          <p:cNvSpPr/>
          <p:nvPr/>
        </p:nvSpPr>
        <p:spPr>
          <a:xfrm>
            <a:off x="4869915" y="3740819"/>
            <a:ext cx="92075" cy="361950"/>
          </a:xfrm>
          <a:custGeom>
            <a:avLst/>
            <a:gdLst/>
            <a:ahLst/>
            <a:cxnLst/>
            <a:rect l="l" t="t" r="r" b="b"/>
            <a:pathLst>
              <a:path w="92075" h="361950">
                <a:moveTo>
                  <a:pt x="92075" y="355600"/>
                </a:moveTo>
                <a:lnTo>
                  <a:pt x="6350" y="355600"/>
                </a:lnTo>
                <a:lnTo>
                  <a:pt x="6350" y="6350"/>
                </a:lnTo>
                <a:lnTo>
                  <a:pt x="92075" y="6350"/>
                </a:lnTo>
                <a:lnTo>
                  <a:pt x="92075" y="0"/>
                </a:lnTo>
                <a:lnTo>
                  <a:pt x="0" y="0"/>
                </a:lnTo>
                <a:lnTo>
                  <a:pt x="0" y="361950"/>
                </a:lnTo>
                <a:lnTo>
                  <a:pt x="92075" y="361950"/>
                </a:lnTo>
                <a:lnTo>
                  <a:pt x="92075" y="355600"/>
                </a:lnTo>
                <a:close/>
              </a:path>
            </a:pathLst>
          </a:custGeom>
          <a:ln w="12700">
            <a:solidFill>
              <a:srgbClr val="221F1F"/>
            </a:solidFill>
          </a:ln>
        </p:spPr>
        <p:txBody>
          <a:bodyPr wrap="square" lIns="0" tIns="0" rIns="0" bIns="0" rtlCol="0"/>
          <a:lstStyle/>
          <a:p>
            <a:endParaRPr/>
          </a:p>
        </p:txBody>
      </p:sp>
      <p:sp>
        <p:nvSpPr>
          <p:cNvPr id="20" name="bk object 35"/>
          <p:cNvSpPr/>
          <p:nvPr/>
        </p:nvSpPr>
        <p:spPr>
          <a:xfrm>
            <a:off x="4521530" y="3919093"/>
            <a:ext cx="355600" cy="0"/>
          </a:xfrm>
          <a:custGeom>
            <a:avLst/>
            <a:gdLst/>
            <a:ahLst/>
            <a:cxnLst/>
            <a:rect l="l" t="t" r="r" b="b"/>
            <a:pathLst>
              <a:path w="355600">
                <a:moveTo>
                  <a:pt x="0" y="0"/>
                </a:moveTo>
                <a:lnTo>
                  <a:pt x="355155" y="0"/>
                </a:lnTo>
              </a:path>
            </a:pathLst>
          </a:custGeom>
          <a:ln w="19050">
            <a:solidFill>
              <a:srgbClr val="221F1F"/>
            </a:solidFill>
          </a:ln>
        </p:spPr>
        <p:txBody>
          <a:bodyPr wrap="square" lIns="0" tIns="0" rIns="0" bIns="0" rtlCol="0"/>
          <a:lstStyle/>
          <a:p>
            <a:endParaRPr/>
          </a:p>
        </p:txBody>
      </p:sp>
      <p:sp>
        <p:nvSpPr>
          <p:cNvPr id="21" name="bk object 36"/>
          <p:cNvSpPr/>
          <p:nvPr/>
        </p:nvSpPr>
        <p:spPr>
          <a:xfrm>
            <a:off x="3617061" y="3531755"/>
            <a:ext cx="424180" cy="0"/>
          </a:xfrm>
          <a:custGeom>
            <a:avLst/>
            <a:gdLst/>
            <a:ahLst/>
            <a:cxnLst/>
            <a:rect l="l" t="t" r="r" b="b"/>
            <a:pathLst>
              <a:path w="424179">
                <a:moveTo>
                  <a:pt x="0" y="0"/>
                </a:moveTo>
                <a:lnTo>
                  <a:pt x="424167" y="0"/>
                </a:lnTo>
              </a:path>
            </a:pathLst>
          </a:custGeom>
          <a:ln w="19050">
            <a:solidFill>
              <a:srgbClr val="221F1F"/>
            </a:solidFill>
          </a:ln>
        </p:spPr>
        <p:txBody>
          <a:bodyPr wrap="square" lIns="0" tIns="0" rIns="0" bIns="0" rtlCol="0"/>
          <a:lstStyle/>
          <a:p>
            <a:endParaRPr/>
          </a:p>
        </p:txBody>
      </p:sp>
      <p:sp>
        <p:nvSpPr>
          <p:cNvPr id="22" name="bk object 37"/>
          <p:cNvSpPr/>
          <p:nvPr/>
        </p:nvSpPr>
        <p:spPr>
          <a:xfrm>
            <a:off x="3617061" y="3927862"/>
            <a:ext cx="424180" cy="0"/>
          </a:xfrm>
          <a:custGeom>
            <a:avLst/>
            <a:gdLst/>
            <a:ahLst/>
            <a:cxnLst/>
            <a:rect l="l" t="t" r="r" b="b"/>
            <a:pathLst>
              <a:path w="424179">
                <a:moveTo>
                  <a:pt x="0" y="0"/>
                </a:moveTo>
                <a:lnTo>
                  <a:pt x="424167" y="0"/>
                </a:lnTo>
              </a:path>
            </a:pathLst>
          </a:custGeom>
          <a:ln w="19037">
            <a:solidFill>
              <a:srgbClr val="221F1F"/>
            </a:solidFill>
          </a:ln>
        </p:spPr>
        <p:txBody>
          <a:bodyPr wrap="square" lIns="0" tIns="0" rIns="0" bIns="0" rtlCol="0"/>
          <a:lstStyle/>
          <a:p>
            <a:endParaRPr/>
          </a:p>
        </p:txBody>
      </p:sp>
      <p:sp>
        <p:nvSpPr>
          <p:cNvPr id="23" name="object 2"/>
          <p:cNvSpPr txBox="1"/>
          <p:nvPr/>
        </p:nvSpPr>
        <p:spPr>
          <a:xfrm>
            <a:off x="4058055" y="3467263"/>
            <a:ext cx="413384" cy="642620"/>
          </a:xfrm>
          <a:prstGeom prst="rect">
            <a:avLst/>
          </a:prstGeom>
        </p:spPr>
        <p:txBody>
          <a:bodyPr vert="horz" wrap="square" lIns="0" tIns="0" rIns="0" bIns="0" rtlCol="0">
            <a:spAutoFit/>
          </a:bodyPr>
          <a:lstStyle/>
          <a:p>
            <a:pPr marL="12700" marR="5080">
              <a:lnSpc>
                <a:spcPct val="100000"/>
              </a:lnSpc>
            </a:pPr>
            <a:r>
              <a:rPr sz="800" dirty="0">
                <a:solidFill>
                  <a:srgbClr val="221F1F"/>
                </a:solidFill>
                <a:latin typeface="Calibri"/>
                <a:cs typeface="Calibri"/>
              </a:rPr>
              <a:t>on</a:t>
            </a:r>
            <a:r>
              <a:rPr sz="800" spc="-5" dirty="0">
                <a:solidFill>
                  <a:srgbClr val="221F1F"/>
                </a:solidFill>
                <a:latin typeface="Calibri"/>
                <a:cs typeface="Calibri"/>
              </a:rPr>
              <a:t>e</a:t>
            </a:r>
            <a:r>
              <a:rPr sz="800" spc="5" dirty="0">
                <a:solidFill>
                  <a:srgbClr val="221F1F"/>
                </a:solidFill>
                <a:latin typeface="Calibri"/>
                <a:cs typeface="Calibri"/>
              </a:rPr>
              <a:t> </a:t>
            </a:r>
            <a:r>
              <a:rPr sz="800" dirty="0">
                <a:solidFill>
                  <a:srgbClr val="221F1F"/>
                </a:solidFill>
                <a:latin typeface="Calibri"/>
                <a:cs typeface="Calibri"/>
              </a:rPr>
              <a:t>la</a:t>
            </a:r>
            <a:r>
              <a:rPr sz="800" spc="-5" dirty="0">
                <a:solidFill>
                  <a:srgbClr val="221F1F"/>
                </a:solidFill>
                <a:latin typeface="Calibri"/>
                <a:cs typeface="Calibri"/>
              </a:rPr>
              <a:t>yer </a:t>
            </a:r>
            <a:r>
              <a:rPr sz="800" dirty="0">
                <a:solidFill>
                  <a:srgbClr val="221F1F"/>
                </a:solidFill>
                <a:latin typeface="Calibri"/>
                <a:cs typeface="Calibri"/>
              </a:rPr>
              <a:t>of</a:t>
            </a:r>
            <a:r>
              <a:rPr sz="800" spc="5" dirty="0">
                <a:solidFill>
                  <a:srgbClr val="221F1F"/>
                </a:solidFill>
                <a:latin typeface="Calibri"/>
                <a:cs typeface="Calibri"/>
              </a:rPr>
              <a:t> </a:t>
            </a:r>
            <a:r>
              <a:rPr sz="800" dirty="0">
                <a:solidFill>
                  <a:srgbClr val="221F1F"/>
                </a:solidFill>
                <a:latin typeface="Calibri"/>
                <a:cs typeface="Calibri"/>
              </a:rPr>
              <a:t>lipid</a:t>
            </a:r>
            <a:r>
              <a:rPr sz="800" spc="-15" dirty="0">
                <a:solidFill>
                  <a:srgbClr val="221F1F"/>
                </a:solidFill>
                <a:latin typeface="Calibri"/>
                <a:cs typeface="Calibri"/>
              </a:rPr>
              <a:t> </a:t>
            </a:r>
            <a:r>
              <a:rPr sz="800" dirty="0">
                <a:solidFill>
                  <a:srgbClr val="221F1F"/>
                </a:solidFill>
                <a:latin typeface="Calibri"/>
                <a:cs typeface="Calibri"/>
              </a:rPr>
              <a:t>s</a:t>
            </a:r>
            <a:endParaRPr sz="800">
              <a:latin typeface="Calibri"/>
              <a:cs typeface="Calibri"/>
            </a:endParaRPr>
          </a:p>
          <a:p>
            <a:pPr>
              <a:lnSpc>
                <a:spcPct val="100000"/>
              </a:lnSpc>
              <a:spcBef>
                <a:spcPts val="30"/>
              </a:spcBef>
            </a:pPr>
            <a:endParaRPr sz="1000">
              <a:latin typeface="Times New Roman"/>
              <a:cs typeface="Times New Roman"/>
            </a:endParaRPr>
          </a:p>
          <a:p>
            <a:pPr marL="12700" marR="5080">
              <a:lnSpc>
                <a:spcPct val="100000"/>
              </a:lnSpc>
            </a:pPr>
            <a:r>
              <a:rPr sz="800" dirty="0">
                <a:solidFill>
                  <a:srgbClr val="221F1F"/>
                </a:solidFill>
                <a:latin typeface="Calibri"/>
                <a:cs typeface="Calibri"/>
              </a:rPr>
              <a:t>on</a:t>
            </a:r>
            <a:r>
              <a:rPr sz="800" spc="-5" dirty="0">
                <a:solidFill>
                  <a:srgbClr val="221F1F"/>
                </a:solidFill>
                <a:latin typeface="Calibri"/>
                <a:cs typeface="Calibri"/>
              </a:rPr>
              <a:t>e</a:t>
            </a:r>
            <a:r>
              <a:rPr sz="800" spc="5" dirty="0">
                <a:solidFill>
                  <a:srgbClr val="221F1F"/>
                </a:solidFill>
                <a:latin typeface="Calibri"/>
                <a:cs typeface="Calibri"/>
              </a:rPr>
              <a:t> </a:t>
            </a:r>
            <a:r>
              <a:rPr sz="800" dirty="0">
                <a:solidFill>
                  <a:srgbClr val="221F1F"/>
                </a:solidFill>
                <a:latin typeface="Calibri"/>
                <a:cs typeface="Calibri"/>
              </a:rPr>
              <a:t>la</a:t>
            </a:r>
            <a:r>
              <a:rPr sz="800" spc="-5" dirty="0">
                <a:solidFill>
                  <a:srgbClr val="221F1F"/>
                </a:solidFill>
                <a:latin typeface="Calibri"/>
                <a:cs typeface="Calibri"/>
              </a:rPr>
              <a:t>yer </a:t>
            </a:r>
            <a:r>
              <a:rPr sz="800" dirty="0">
                <a:solidFill>
                  <a:srgbClr val="221F1F"/>
                </a:solidFill>
                <a:latin typeface="Calibri"/>
                <a:cs typeface="Calibri"/>
              </a:rPr>
              <a:t>of</a:t>
            </a:r>
            <a:r>
              <a:rPr sz="800" spc="5" dirty="0">
                <a:solidFill>
                  <a:srgbClr val="221F1F"/>
                </a:solidFill>
                <a:latin typeface="Calibri"/>
                <a:cs typeface="Calibri"/>
              </a:rPr>
              <a:t> </a:t>
            </a:r>
            <a:r>
              <a:rPr sz="800" dirty="0">
                <a:solidFill>
                  <a:srgbClr val="221F1F"/>
                </a:solidFill>
                <a:latin typeface="Calibri"/>
                <a:cs typeface="Calibri"/>
              </a:rPr>
              <a:t>lipid</a:t>
            </a:r>
            <a:r>
              <a:rPr sz="800" spc="-15" dirty="0">
                <a:solidFill>
                  <a:srgbClr val="221F1F"/>
                </a:solidFill>
                <a:latin typeface="Calibri"/>
                <a:cs typeface="Calibri"/>
              </a:rPr>
              <a:t> </a:t>
            </a:r>
            <a:r>
              <a:rPr sz="800" dirty="0">
                <a:solidFill>
                  <a:srgbClr val="221F1F"/>
                </a:solidFill>
                <a:latin typeface="Calibri"/>
                <a:cs typeface="Calibri"/>
              </a:rPr>
              <a:t>s</a:t>
            </a:r>
            <a:endParaRPr sz="800">
              <a:latin typeface="Calibri"/>
              <a:cs typeface="Calibri"/>
            </a:endParaRPr>
          </a:p>
        </p:txBody>
      </p:sp>
      <p:sp>
        <p:nvSpPr>
          <p:cNvPr id="24" name="object 3"/>
          <p:cNvSpPr txBox="1"/>
          <p:nvPr/>
        </p:nvSpPr>
        <p:spPr>
          <a:xfrm>
            <a:off x="2285984" y="1500174"/>
            <a:ext cx="4286280" cy="641201"/>
          </a:xfrm>
          <a:prstGeom prst="rect">
            <a:avLst/>
          </a:prstGeom>
        </p:spPr>
        <p:txBody>
          <a:bodyPr vert="horz" wrap="square" lIns="0" tIns="0" rIns="0" bIns="0" rtlCol="0">
            <a:spAutoFit/>
          </a:bodyPr>
          <a:lstStyle/>
          <a:p>
            <a:pPr marL="12700" marR="5080">
              <a:lnSpc>
                <a:spcPts val="1000"/>
              </a:lnSpc>
            </a:pPr>
            <a:r>
              <a:rPr sz="900" b="1" spc="-45" dirty="0">
                <a:solidFill>
                  <a:srgbClr val="0093D9"/>
                </a:solidFill>
                <a:latin typeface="Times"/>
                <a:cs typeface="Arial" pitchFamily="34" charset="0"/>
              </a:rPr>
              <a:t>A</a:t>
            </a:r>
            <a:r>
              <a:rPr sz="900" b="1" dirty="0">
                <a:solidFill>
                  <a:srgbClr val="0093D9"/>
                </a:solidFill>
                <a:latin typeface="Times"/>
                <a:cs typeface="Arial" pitchFamily="34" charset="0"/>
              </a:rPr>
              <a:t>.</a:t>
            </a:r>
            <a:r>
              <a:rPr sz="900" b="1" spc="55" dirty="0">
                <a:solidFill>
                  <a:srgbClr val="0093D9"/>
                </a:solidFill>
                <a:latin typeface="Times"/>
                <a:cs typeface="Arial" pitchFamily="34" charset="0"/>
              </a:rPr>
              <a:t> </a:t>
            </a:r>
            <a:r>
              <a:rPr sz="900" dirty="0">
                <a:solidFill>
                  <a:srgbClr val="221F1F"/>
                </a:solidFill>
                <a:latin typeface="Times"/>
                <a:cs typeface="Arial" pitchFamily="34" charset="0"/>
              </a:rPr>
              <a:t>In</a:t>
            </a:r>
            <a:r>
              <a:rPr sz="900" spc="-5" dirty="0">
                <a:solidFill>
                  <a:srgbClr val="221F1F"/>
                </a:solidFill>
                <a:latin typeface="Times"/>
                <a:cs typeface="Arial" pitchFamily="34" charset="0"/>
              </a:rPr>
              <a:t> </a:t>
            </a:r>
            <a:r>
              <a:rPr sz="900" dirty="0">
                <a:solidFill>
                  <a:srgbClr val="221F1F"/>
                </a:solidFill>
                <a:latin typeface="Times"/>
                <a:cs typeface="Arial" pitchFamily="34" charset="0"/>
              </a:rPr>
              <a:t>a </a:t>
            </a:r>
            <a:r>
              <a:rPr sz="900" spc="-5" dirty="0">
                <a:solidFill>
                  <a:srgbClr val="221F1F"/>
                </a:solidFill>
                <a:latin typeface="Times"/>
                <a:cs typeface="Arial" pitchFamily="34" charset="0"/>
              </a:rPr>
              <a:t>wate</a:t>
            </a:r>
            <a:r>
              <a:rPr sz="900" spc="5" dirty="0">
                <a:solidFill>
                  <a:srgbClr val="221F1F"/>
                </a:solidFill>
                <a:latin typeface="Times"/>
                <a:cs typeface="Arial" pitchFamily="34" charset="0"/>
              </a:rPr>
              <a:t>r</a:t>
            </a:r>
            <a:r>
              <a:rPr sz="900" dirty="0">
                <a:solidFill>
                  <a:srgbClr val="221F1F"/>
                </a:solidFill>
                <a:latin typeface="Times"/>
                <a:cs typeface="Arial" pitchFamily="34" charset="0"/>
              </a:rPr>
              <a:t>y ﬂuid, phospholipids spontaneously line up into two lay</a:t>
            </a:r>
            <a:r>
              <a:rPr sz="900" spc="-5" dirty="0">
                <a:solidFill>
                  <a:srgbClr val="221F1F"/>
                </a:solidFill>
                <a:latin typeface="Times"/>
                <a:cs typeface="Arial" pitchFamily="34" charset="0"/>
              </a:rPr>
              <a:t>e</a:t>
            </a:r>
            <a:r>
              <a:rPr sz="900" dirty="0">
                <a:solidFill>
                  <a:srgbClr val="221F1F"/>
                </a:solidFill>
                <a:latin typeface="Times"/>
                <a:cs typeface="Arial" pitchFamily="34" charset="0"/>
              </a:rPr>
              <a:t>rs: the hydrophobic tails cluster</a:t>
            </a:r>
            <a:r>
              <a:rPr sz="900" spc="-5" dirty="0">
                <a:solidFill>
                  <a:srgbClr val="221F1F"/>
                </a:solidFill>
                <a:latin typeface="Times"/>
                <a:cs typeface="Arial" pitchFamily="34" charset="0"/>
              </a:rPr>
              <a:t> </a:t>
            </a:r>
            <a:r>
              <a:rPr sz="900" dirty="0">
                <a:solidFill>
                  <a:srgbClr val="221F1F"/>
                </a:solidFill>
                <a:latin typeface="Times"/>
                <a:cs typeface="Arial" pitchFamily="34" charset="0"/>
              </a:rPr>
              <a:t>tog</a:t>
            </a:r>
            <a:r>
              <a:rPr sz="900" spc="-5" dirty="0">
                <a:solidFill>
                  <a:srgbClr val="221F1F"/>
                </a:solidFill>
                <a:latin typeface="Times"/>
                <a:cs typeface="Arial" pitchFamily="34" charset="0"/>
              </a:rPr>
              <a:t>e</a:t>
            </a:r>
            <a:r>
              <a:rPr sz="900" dirty="0">
                <a:solidFill>
                  <a:srgbClr val="221F1F"/>
                </a:solidFill>
                <a:latin typeface="Times"/>
                <a:cs typeface="Arial" pitchFamily="34" charset="0"/>
              </a:rPr>
              <a:t>the</a:t>
            </a:r>
            <a:r>
              <a:rPr sz="900" spc="-75" dirty="0">
                <a:solidFill>
                  <a:srgbClr val="221F1F"/>
                </a:solidFill>
                <a:latin typeface="Times"/>
                <a:cs typeface="Arial" pitchFamily="34" charset="0"/>
              </a:rPr>
              <a:t>r</a:t>
            </a:r>
            <a:r>
              <a:rPr sz="900" dirty="0">
                <a:solidFill>
                  <a:srgbClr val="221F1F"/>
                </a:solidFill>
                <a:latin typeface="Times"/>
                <a:cs typeface="Arial" pitchFamily="34" charset="0"/>
              </a:rPr>
              <a:t>, and the hydrophilic heads face</a:t>
            </a:r>
            <a:r>
              <a:rPr sz="900" spc="-5" dirty="0">
                <a:solidFill>
                  <a:srgbClr val="221F1F"/>
                </a:solidFill>
                <a:latin typeface="Times"/>
                <a:cs typeface="Arial" pitchFamily="34" charset="0"/>
              </a:rPr>
              <a:t> </a:t>
            </a:r>
            <a:r>
              <a:rPr sz="900" dirty="0">
                <a:solidFill>
                  <a:srgbClr val="221F1F"/>
                </a:solidFill>
                <a:latin typeface="Times"/>
                <a:cs typeface="Arial" pitchFamily="34" charset="0"/>
              </a:rPr>
              <a:t>outward, toward the ﬂuid. This lipid bilayer forms the fram</a:t>
            </a:r>
            <a:r>
              <a:rPr sz="900" spc="-5" dirty="0">
                <a:solidFill>
                  <a:srgbClr val="221F1F"/>
                </a:solidFill>
                <a:latin typeface="Times"/>
                <a:cs typeface="Arial" pitchFamily="34" charset="0"/>
              </a:rPr>
              <a:t>e</a:t>
            </a:r>
            <a:r>
              <a:rPr sz="900" dirty="0">
                <a:solidFill>
                  <a:srgbClr val="221F1F"/>
                </a:solidFill>
                <a:latin typeface="Times"/>
                <a:cs typeface="Arial" pitchFamily="34" charset="0"/>
              </a:rPr>
              <a:t>work of all cell m</a:t>
            </a:r>
            <a:r>
              <a:rPr sz="900" spc="-5" dirty="0">
                <a:solidFill>
                  <a:srgbClr val="221F1F"/>
                </a:solidFill>
                <a:latin typeface="Times"/>
                <a:cs typeface="Arial" pitchFamily="34" charset="0"/>
              </a:rPr>
              <a:t>e</a:t>
            </a:r>
            <a:r>
              <a:rPr sz="900" dirty="0">
                <a:solidFill>
                  <a:srgbClr val="221F1F"/>
                </a:solidFill>
                <a:latin typeface="Times"/>
                <a:cs typeface="Arial" pitchFamily="34" charset="0"/>
              </a:rPr>
              <a:t>mbranes. Many types of proteins intermingle among the lipids; a f</a:t>
            </a:r>
            <a:r>
              <a:rPr sz="900" spc="-5" dirty="0">
                <a:solidFill>
                  <a:srgbClr val="221F1F"/>
                </a:solidFill>
                <a:latin typeface="Times"/>
                <a:cs typeface="Arial" pitchFamily="34" charset="0"/>
              </a:rPr>
              <a:t>e</a:t>
            </a:r>
            <a:r>
              <a:rPr sz="900" dirty="0">
                <a:solidFill>
                  <a:srgbClr val="221F1F"/>
                </a:solidFill>
                <a:latin typeface="Times"/>
                <a:cs typeface="Arial" pitchFamily="34" charset="0"/>
              </a:rPr>
              <a:t>w that are</a:t>
            </a:r>
            <a:r>
              <a:rPr sz="900" spc="-5" dirty="0">
                <a:solidFill>
                  <a:srgbClr val="221F1F"/>
                </a:solidFill>
                <a:latin typeface="Times"/>
                <a:cs typeface="Arial" pitchFamily="34" charset="0"/>
              </a:rPr>
              <a:t> </a:t>
            </a:r>
            <a:r>
              <a:rPr sz="900" dirty="0">
                <a:solidFill>
                  <a:srgbClr val="221F1F"/>
                </a:solidFill>
                <a:latin typeface="Times"/>
                <a:cs typeface="Arial" pitchFamily="34" charset="0"/>
              </a:rPr>
              <a:t>typical of plasma membranes are</a:t>
            </a:r>
            <a:r>
              <a:rPr sz="900" spc="-5" dirty="0">
                <a:solidFill>
                  <a:srgbClr val="221F1F"/>
                </a:solidFill>
                <a:latin typeface="Times"/>
                <a:cs typeface="Arial" pitchFamily="34" charset="0"/>
              </a:rPr>
              <a:t> </a:t>
            </a:r>
            <a:r>
              <a:rPr sz="900">
                <a:solidFill>
                  <a:srgbClr val="221F1F"/>
                </a:solidFill>
                <a:latin typeface="Times"/>
                <a:cs typeface="Arial" pitchFamily="34" charset="0"/>
              </a:rPr>
              <a:t>shown </a:t>
            </a:r>
            <a:r>
              <a:rPr sz="900" smtClean="0">
                <a:solidFill>
                  <a:srgbClr val="221F1F"/>
                </a:solidFill>
                <a:latin typeface="Times"/>
                <a:cs typeface="Arial" pitchFamily="34" charset="0"/>
              </a:rPr>
              <a:t>opposite.</a:t>
            </a:r>
            <a:r>
              <a:rPr lang="ar-EG" sz="900" dirty="0" smtClean="0">
                <a:solidFill>
                  <a:srgbClr val="221F1F"/>
                </a:solidFill>
                <a:latin typeface="Times"/>
                <a:cs typeface="Arial" pitchFamily="34" charset="0"/>
              </a:rPr>
              <a:t> </a:t>
            </a:r>
            <a:endParaRPr sz="900" smtClean="0">
              <a:solidFill>
                <a:srgbClr val="221F1F"/>
              </a:solidFill>
              <a:latin typeface="Times"/>
              <a:cs typeface="Arial" pitchFamily="34" charset="0"/>
            </a:endParaRPr>
          </a:p>
        </p:txBody>
      </p:sp>
      <p:sp>
        <p:nvSpPr>
          <p:cNvPr id="25" name="object 4"/>
          <p:cNvSpPr txBox="1"/>
          <p:nvPr/>
        </p:nvSpPr>
        <p:spPr>
          <a:xfrm>
            <a:off x="7832415" y="6544518"/>
            <a:ext cx="1311585" cy="138499"/>
          </a:xfrm>
          <a:prstGeom prst="rect">
            <a:avLst/>
          </a:prstGeom>
        </p:spPr>
        <p:txBody>
          <a:bodyPr vert="horz" wrap="square" lIns="0" tIns="0" rIns="0" bIns="0" rtlCol="0">
            <a:spAutoFit/>
          </a:bodyPr>
          <a:lstStyle/>
          <a:p>
            <a:pPr marL="12700">
              <a:lnSpc>
                <a:spcPct val="100000"/>
              </a:lnSpc>
            </a:pPr>
            <a:r>
              <a:rPr lang="en-US" sz="900" dirty="0">
                <a:latin typeface="Calibri"/>
                <a:cs typeface="Calibri"/>
              </a:rPr>
              <a:t>© 2016 Cengage Learning</a:t>
            </a:r>
            <a:endParaRPr sz="900">
              <a:latin typeface="Calibri"/>
              <a:cs typeface="Calibri"/>
            </a:endParaRPr>
          </a:p>
        </p:txBody>
      </p:sp>
      <p:sp>
        <p:nvSpPr>
          <p:cNvPr id="26" name="TextBox 25"/>
          <p:cNvSpPr txBox="1"/>
          <p:nvPr/>
        </p:nvSpPr>
        <p:spPr>
          <a:xfrm>
            <a:off x="714348" y="2214554"/>
            <a:ext cx="7500990" cy="1200329"/>
          </a:xfrm>
          <a:prstGeom prst="rect">
            <a:avLst/>
          </a:prstGeom>
          <a:noFill/>
        </p:spPr>
        <p:txBody>
          <a:bodyPr wrap="square" rtlCol="1">
            <a:spAutoFit/>
          </a:bodyPr>
          <a:lstStyle/>
          <a:p>
            <a:r>
              <a:rPr lang="ar-EG" sz="1800" dirty="0" smtClean="0">
                <a:solidFill>
                  <a:srgbClr val="221F1F"/>
                </a:solidFill>
                <a:latin typeface="Times"/>
                <a:cs typeface="Arial" pitchFamily="34" charset="0"/>
              </a:rPr>
              <a:t>في سائل مائي, بشكل تلقائي تصطف الدهون الفسفورية الي الاعلي في طبقتين والذيول الكارهة للماء تتجمع مع بعض في شكل عنقود والرؤوس المحبة للماء تواجه السائل في الخارج. هذه الدهون الثنائية الطبقة تشكل الاطار لكل الاغشية الخلوية. بعض الانواع من البروتينات تمتزج بين الدهون القليل منهم الموجودين طبقا في الغشاء البلازمي موضحين في الصورة المقابلة.</a:t>
            </a:r>
            <a:endParaRPr lang="ar-EG"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dirty="0"/>
              <a:t>Membrane </a:t>
            </a:r>
            <a:r>
              <a:rPr lang="en-US" altLang="en-US" dirty="0" smtClean="0"/>
              <a:t>Proteins </a:t>
            </a:r>
            <a:r>
              <a:rPr lang="ar-EG" altLang="en-US" dirty="0" smtClean="0"/>
              <a:t>بروتينات الغشاء</a:t>
            </a:r>
            <a:endParaRPr lang="en-US" altLang="en-US" dirty="0"/>
          </a:p>
        </p:txBody>
      </p:sp>
      <p:sp>
        <p:nvSpPr>
          <p:cNvPr id="39939" name="Rectangle 3"/>
          <p:cNvSpPr>
            <a:spLocks noGrp="1" noChangeArrowheads="1"/>
          </p:cNvSpPr>
          <p:nvPr>
            <p:ph idx="1"/>
          </p:nvPr>
        </p:nvSpPr>
        <p:spPr/>
        <p:txBody>
          <a:bodyPr/>
          <a:lstStyle/>
          <a:p>
            <a:r>
              <a:rPr lang="en-US" altLang="en-US" dirty="0"/>
              <a:t>Proteins associated with a membrane carry out most membrane </a:t>
            </a:r>
            <a:r>
              <a:rPr lang="en-US" altLang="en-US" dirty="0" smtClean="0"/>
              <a:t>functions </a:t>
            </a:r>
            <a:r>
              <a:rPr lang="ar-EG" altLang="en-US" dirty="0" smtClean="0">
                <a:solidFill>
                  <a:srgbClr val="FF0000"/>
                </a:solidFill>
              </a:rPr>
              <a:t>البروتينات المرتبطة بالغشاء تنفذ اغلب وظائف الغشاء.</a:t>
            </a:r>
            <a:endParaRPr lang="en-US" altLang="en-US" dirty="0">
              <a:solidFill>
                <a:srgbClr val="FF0000"/>
              </a:solidFill>
            </a:endParaRPr>
          </a:p>
          <a:p>
            <a:pPr lvl="1">
              <a:buFont typeface="Times" charset="0"/>
              <a:buNone/>
            </a:pPr>
            <a:endParaRPr lang="en-US" altLang="en-US" dirty="0"/>
          </a:p>
          <a:p>
            <a:pPr lvl="1"/>
            <a:endParaRPr lang="en-US" altLang="en-US" dirty="0"/>
          </a:p>
        </p:txBody>
      </p:sp>
      <p:sp>
        <p:nvSpPr>
          <p:cNvPr id="5" name="bk object 29"/>
          <p:cNvSpPr/>
          <p:nvPr/>
        </p:nvSpPr>
        <p:spPr>
          <a:xfrm>
            <a:off x="6125857" y="3166643"/>
            <a:ext cx="2732392" cy="2902521"/>
          </a:xfrm>
          <a:prstGeom prst="rect">
            <a:avLst/>
          </a:prstGeom>
          <a:blipFill>
            <a:blip r:embed="rId3" cstate="print"/>
            <a:stretch>
              <a:fillRect/>
            </a:stretch>
          </a:blipFill>
        </p:spPr>
        <p:txBody>
          <a:bodyPr wrap="square" lIns="0" tIns="0" rIns="0" bIns="0" rtlCol="0"/>
          <a:lstStyle/>
          <a:p>
            <a:endParaRPr/>
          </a:p>
        </p:txBody>
      </p:sp>
      <p:sp>
        <p:nvSpPr>
          <p:cNvPr id="6" name="bk object 30"/>
          <p:cNvSpPr/>
          <p:nvPr/>
        </p:nvSpPr>
        <p:spPr>
          <a:xfrm>
            <a:off x="285737" y="3166643"/>
            <a:ext cx="5846229" cy="2036889"/>
          </a:xfrm>
          <a:prstGeom prst="rect">
            <a:avLst/>
          </a:prstGeom>
          <a:blipFill>
            <a:blip r:embed="rId4" cstate="print"/>
            <a:stretch>
              <a:fillRect/>
            </a:stretch>
          </a:blipFill>
        </p:spPr>
        <p:txBody>
          <a:bodyPr wrap="square" lIns="0" tIns="0" rIns="0" bIns="0" rtlCol="0"/>
          <a:lstStyle/>
          <a:p>
            <a:endParaRPr/>
          </a:p>
        </p:txBody>
      </p:sp>
      <p:sp>
        <p:nvSpPr>
          <p:cNvPr id="7" name="bk object 31"/>
          <p:cNvSpPr/>
          <p:nvPr/>
        </p:nvSpPr>
        <p:spPr>
          <a:xfrm>
            <a:off x="285737" y="5197424"/>
            <a:ext cx="8572512" cy="941006"/>
          </a:xfrm>
          <a:prstGeom prst="rect">
            <a:avLst/>
          </a:prstGeom>
          <a:blipFill>
            <a:blip r:embed="rId5" cstate="print"/>
            <a:stretch>
              <a:fillRect/>
            </a:stretch>
          </a:blipFill>
        </p:spPr>
        <p:txBody>
          <a:bodyPr wrap="square" lIns="0" tIns="0" rIns="0" bIns="0" rtlCol="0"/>
          <a:lstStyle/>
          <a:p>
            <a:endParaRPr/>
          </a:p>
        </p:txBody>
      </p:sp>
      <p:sp>
        <p:nvSpPr>
          <p:cNvPr id="8" name="object 4"/>
          <p:cNvSpPr txBox="1"/>
          <p:nvPr/>
        </p:nvSpPr>
        <p:spPr>
          <a:xfrm>
            <a:off x="7832415" y="6544518"/>
            <a:ext cx="1311585" cy="138499"/>
          </a:xfrm>
          <a:prstGeom prst="rect">
            <a:avLst/>
          </a:prstGeom>
        </p:spPr>
        <p:txBody>
          <a:bodyPr vert="horz" wrap="square" lIns="0" tIns="0" rIns="0" bIns="0" rtlCol="0">
            <a:spAutoFit/>
          </a:bodyPr>
          <a:lstStyle/>
          <a:p>
            <a:pPr marL="12700">
              <a:lnSpc>
                <a:spcPct val="100000"/>
              </a:lnSpc>
            </a:pPr>
            <a:r>
              <a:rPr lang="en-US" sz="900" dirty="0">
                <a:latin typeface="Calibri"/>
                <a:cs typeface="Calibri"/>
              </a:rPr>
              <a:t>© 2016 Cengage Learning</a:t>
            </a:r>
            <a:endParaRPr sz="900">
              <a:latin typeface="Calibri"/>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z="2500" dirty="0"/>
              <a:t>3.4 Introducing Prokaryotic </a:t>
            </a:r>
            <a:r>
              <a:rPr lang="en-US" altLang="en-US" sz="2500" dirty="0" smtClean="0"/>
              <a:t>Cells </a:t>
            </a:r>
            <a:r>
              <a:rPr lang="ar-EG" altLang="en-US" sz="2500" dirty="0" smtClean="0"/>
              <a:t>مقدمة للخلايا بدائية النواه </a:t>
            </a:r>
            <a:endParaRPr lang="en-US" altLang="en-US" sz="2500" dirty="0"/>
          </a:p>
        </p:txBody>
      </p:sp>
      <p:sp>
        <p:nvSpPr>
          <p:cNvPr id="41987" name="Rectangle 3"/>
          <p:cNvSpPr>
            <a:spLocks noGrp="1" noChangeArrowheads="1"/>
          </p:cNvSpPr>
          <p:nvPr>
            <p:ph idx="1"/>
          </p:nvPr>
        </p:nvSpPr>
        <p:spPr/>
        <p:txBody>
          <a:bodyPr/>
          <a:lstStyle/>
          <a:p>
            <a:r>
              <a:rPr lang="en-US" altLang="en-US" dirty="0" smtClean="0"/>
              <a:t>Prokaryotes </a:t>
            </a:r>
            <a:r>
              <a:rPr lang="ar-EG" altLang="en-US" dirty="0" smtClean="0">
                <a:solidFill>
                  <a:srgbClr val="FF0000"/>
                </a:solidFill>
              </a:rPr>
              <a:t>بدائيات النواه </a:t>
            </a:r>
            <a:endParaRPr lang="en-US" altLang="en-US" dirty="0">
              <a:solidFill>
                <a:srgbClr val="FF0000"/>
              </a:solidFill>
            </a:endParaRPr>
          </a:p>
          <a:p>
            <a:pPr lvl="1"/>
            <a:r>
              <a:rPr lang="en-US" altLang="en-US" dirty="0"/>
              <a:t>Domains Bacteria and </a:t>
            </a:r>
            <a:r>
              <a:rPr lang="en-US" altLang="en-US" dirty="0" err="1" smtClean="0"/>
              <a:t>Archaea</a:t>
            </a:r>
            <a:r>
              <a:rPr lang="en-US" altLang="en-US" dirty="0" smtClean="0"/>
              <a:t> </a:t>
            </a:r>
            <a:r>
              <a:rPr lang="ar-EG" altLang="en-US" dirty="0" smtClean="0">
                <a:solidFill>
                  <a:srgbClr val="FF0000"/>
                </a:solidFill>
              </a:rPr>
              <a:t>البكتريا الرئيسية و العتيقة.</a:t>
            </a:r>
            <a:endParaRPr lang="en-US" altLang="en-US" dirty="0">
              <a:solidFill>
                <a:srgbClr val="FF0000"/>
              </a:solidFill>
            </a:endParaRPr>
          </a:p>
          <a:p>
            <a:pPr lvl="1"/>
            <a:r>
              <a:rPr lang="en-US" altLang="en-US" dirty="0"/>
              <a:t>Smallest and most metabolically diverse </a:t>
            </a:r>
            <a:r>
              <a:rPr lang="en-US" altLang="en-US" dirty="0" smtClean="0"/>
              <a:t>life </a:t>
            </a:r>
            <a:r>
              <a:rPr lang="ar-EG" altLang="en-US" dirty="0" smtClean="0"/>
              <a:t>ا</a:t>
            </a:r>
            <a:r>
              <a:rPr lang="ar-EG" altLang="en-US" dirty="0" smtClean="0">
                <a:solidFill>
                  <a:srgbClr val="FF0000"/>
                </a:solidFill>
              </a:rPr>
              <a:t>صغر واكثر حياه متنوعة ايضيا (في عمليات الايض).</a:t>
            </a:r>
            <a:endParaRPr lang="en-US" altLang="en-US" dirty="0">
              <a:solidFill>
                <a:srgbClr val="FF0000"/>
              </a:solidFill>
            </a:endParaRPr>
          </a:p>
          <a:p>
            <a:pPr lvl="1"/>
            <a:r>
              <a:rPr lang="en-US" altLang="en-US" dirty="0"/>
              <a:t>Inhabit nearly all regions of </a:t>
            </a:r>
            <a:r>
              <a:rPr lang="en-US" altLang="en-US" dirty="0" smtClean="0"/>
              <a:t>biosphere </a:t>
            </a:r>
            <a:r>
              <a:rPr lang="ar-EG" altLang="en-US" dirty="0" smtClean="0">
                <a:solidFill>
                  <a:srgbClr val="FF0000"/>
                </a:solidFill>
              </a:rPr>
              <a:t>تعيش تقريبا في كل مناطق الغلاف الحيوي</a:t>
            </a:r>
            <a:endParaRPr lang="en-US" altLang="en-US" dirty="0">
              <a:solidFill>
                <a:srgbClr val="FF0000"/>
              </a:solidFill>
            </a:endParaRPr>
          </a:p>
          <a:p>
            <a:pPr lvl="2"/>
            <a:r>
              <a:rPr lang="en-US" altLang="en-US" dirty="0"/>
              <a:t>Many archaeans are </a:t>
            </a:r>
            <a:r>
              <a:rPr lang="en-US" altLang="en-US" dirty="0" err="1" smtClean="0"/>
              <a:t>extremophiles</a:t>
            </a:r>
            <a:r>
              <a:rPr lang="en-US" altLang="en-US" dirty="0" smtClean="0"/>
              <a:t> </a:t>
            </a:r>
            <a:r>
              <a:rPr lang="ar-EG" altLang="en-US" dirty="0" smtClean="0">
                <a:solidFill>
                  <a:srgbClr val="FF0000"/>
                </a:solidFill>
              </a:rPr>
              <a:t>بعض العتائق قاسية (يعني تعيش في ظروف قاسية جدا )</a:t>
            </a:r>
            <a:endParaRPr lang="en-US" altLang="en-US"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dirty="0"/>
              <a:t>Prokaryote </a:t>
            </a:r>
            <a:r>
              <a:rPr lang="en-US" altLang="en-US" dirty="0" smtClean="0"/>
              <a:t>Diversity </a:t>
            </a:r>
            <a:r>
              <a:rPr lang="ar-EG" altLang="en-US" dirty="0" smtClean="0"/>
              <a:t>تنوع بدائيات النواه </a:t>
            </a:r>
            <a:endParaRPr lang="en-US" altLang="en-US" dirty="0"/>
          </a:p>
        </p:txBody>
      </p:sp>
      <p:sp>
        <p:nvSpPr>
          <p:cNvPr id="4" name="bk object 16"/>
          <p:cNvSpPr/>
          <p:nvPr/>
        </p:nvSpPr>
        <p:spPr>
          <a:xfrm>
            <a:off x="3014726" y="1577391"/>
            <a:ext cx="2797314" cy="2208149"/>
          </a:xfrm>
          <a:prstGeom prst="rect">
            <a:avLst/>
          </a:prstGeom>
          <a:blipFill>
            <a:blip r:embed="rId3" cstate="print"/>
            <a:stretch>
              <a:fillRect/>
            </a:stretch>
          </a:blipFill>
        </p:spPr>
        <p:txBody>
          <a:bodyPr wrap="square" lIns="0" tIns="0" rIns="0" bIns="0" rtlCol="0"/>
          <a:lstStyle/>
          <a:p>
            <a:endParaRPr/>
          </a:p>
        </p:txBody>
      </p:sp>
      <p:sp>
        <p:nvSpPr>
          <p:cNvPr id="5" name="bk object 17"/>
          <p:cNvSpPr/>
          <p:nvPr/>
        </p:nvSpPr>
        <p:spPr>
          <a:xfrm>
            <a:off x="193802" y="1577379"/>
            <a:ext cx="2698889" cy="2206701"/>
          </a:xfrm>
          <a:prstGeom prst="rect">
            <a:avLst/>
          </a:prstGeom>
          <a:blipFill>
            <a:blip r:embed="rId4" cstate="print"/>
            <a:stretch>
              <a:fillRect/>
            </a:stretch>
          </a:blipFill>
        </p:spPr>
        <p:txBody>
          <a:bodyPr wrap="square" lIns="0" tIns="0" rIns="0" bIns="0" rtlCol="0"/>
          <a:lstStyle/>
          <a:p>
            <a:endParaRPr/>
          </a:p>
        </p:txBody>
      </p:sp>
      <p:sp>
        <p:nvSpPr>
          <p:cNvPr id="6" name="bk object 18"/>
          <p:cNvSpPr/>
          <p:nvPr/>
        </p:nvSpPr>
        <p:spPr>
          <a:xfrm>
            <a:off x="5934062" y="1577379"/>
            <a:ext cx="2247214" cy="2205304"/>
          </a:xfrm>
          <a:prstGeom prst="rect">
            <a:avLst/>
          </a:prstGeom>
          <a:blipFill>
            <a:blip r:embed="rId5" cstate="print"/>
            <a:stretch>
              <a:fillRect/>
            </a:stretch>
          </a:blipFill>
        </p:spPr>
        <p:txBody>
          <a:bodyPr wrap="square" lIns="0" tIns="0" rIns="0" bIns="0" rtlCol="0"/>
          <a:lstStyle/>
          <a:p>
            <a:endParaRPr/>
          </a:p>
        </p:txBody>
      </p:sp>
      <p:sp>
        <p:nvSpPr>
          <p:cNvPr id="7" name="bk object 19"/>
          <p:cNvSpPr/>
          <p:nvPr/>
        </p:nvSpPr>
        <p:spPr>
          <a:xfrm>
            <a:off x="187058" y="4015779"/>
            <a:ext cx="2339174" cy="2156421"/>
          </a:xfrm>
          <a:prstGeom prst="rect">
            <a:avLst/>
          </a:prstGeom>
          <a:blipFill>
            <a:blip r:embed="rId6" cstate="print"/>
            <a:stretch>
              <a:fillRect/>
            </a:stretch>
          </a:blipFill>
        </p:spPr>
        <p:txBody>
          <a:bodyPr wrap="square" lIns="0" tIns="0" rIns="0" bIns="0" rtlCol="0"/>
          <a:lstStyle/>
          <a:p>
            <a:endParaRPr/>
          </a:p>
        </p:txBody>
      </p:sp>
      <p:sp>
        <p:nvSpPr>
          <p:cNvPr id="8" name="bk object 20"/>
          <p:cNvSpPr/>
          <p:nvPr/>
        </p:nvSpPr>
        <p:spPr>
          <a:xfrm>
            <a:off x="2652674" y="4015779"/>
            <a:ext cx="2612072" cy="2156421"/>
          </a:xfrm>
          <a:prstGeom prst="rect">
            <a:avLst/>
          </a:prstGeom>
          <a:blipFill>
            <a:blip r:embed="rId7" cstate="print"/>
            <a:stretch>
              <a:fillRect/>
            </a:stretch>
          </a:blipFill>
        </p:spPr>
        <p:txBody>
          <a:bodyPr wrap="square" lIns="0" tIns="0" rIns="0" bIns="0" rtlCol="0"/>
          <a:lstStyle/>
          <a:p>
            <a:endParaRPr/>
          </a:p>
        </p:txBody>
      </p:sp>
      <p:sp>
        <p:nvSpPr>
          <p:cNvPr id="9" name="bk object 21"/>
          <p:cNvSpPr/>
          <p:nvPr/>
        </p:nvSpPr>
        <p:spPr>
          <a:xfrm>
            <a:off x="5391162" y="4015779"/>
            <a:ext cx="2785376" cy="2156396"/>
          </a:xfrm>
          <a:prstGeom prst="rect">
            <a:avLst/>
          </a:prstGeom>
          <a:blipFill>
            <a:blip r:embed="rId8" cstate="print"/>
            <a:stretch>
              <a:fillRect/>
            </a:stretch>
          </a:blipFill>
        </p:spPr>
        <p:txBody>
          <a:bodyPr wrap="square" lIns="0" tIns="0" rIns="0" bIns="0" rtlCol="0"/>
          <a:lstStyle/>
          <a:p>
            <a:endParaRPr/>
          </a:p>
        </p:txBody>
      </p:sp>
      <p:sp>
        <p:nvSpPr>
          <p:cNvPr id="10" name="bk object 22"/>
          <p:cNvSpPr/>
          <p:nvPr/>
        </p:nvSpPr>
        <p:spPr>
          <a:xfrm>
            <a:off x="5991683" y="3557973"/>
            <a:ext cx="0" cy="83820"/>
          </a:xfrm>
          <a:custGeom>
            <a:avLst/>
            <a:gdLst/>
            <a:ahLst/>
            <a:cxnLst/>
            <a:rect l="l" t="t" r="r" b="b"/>
            <a:pathLst>
              <a:path h="83819">
                <a:moveTo>
                  <a:pt x="0" y="0"/>
                </a:moveTo>
                <a:lnTo>
                  <a:pt x="0" y="83743"/>
                </a:lnTo>
              </a:path>
            </a:pathLst>
          </a:custGeom>
          <a:ln w="12700">
            <a:solidFill>
              <a:srgbClr val="221F1F"/>
            </a:solidFill>
          </a:ln>
        </p:spPr>
        <p:txBody>
          <a:bodyPr wrap="square" lIns="0" tIns="0" rIns="0" bIns="0" rtlCol="0"/>
          <a:lstStyle/>
          <a:p>
            <a:endParaRPr/>
          </a:p>
        </p:txBody>
      </p:sp>
      <p:sp>
        <p:nvSpPr>
          <p:cNvPr id="11" name="bk object 23"/>
          <p:cNvSpPr/>
          <p:nvPr/>
        </p:nvSpPr>
        <p:spPr>
          <a:xfrm>
            <a:off x="6418077" y="3557977"/>
            <a:ext cx="0" cy="83820"/>
          </a:xfrm>
          <a:custGeom>
            <a:avLst/>
            <a:gdLst/>
            <a:ahLst/>
            <a:cxnLst/>
            <a:rect l="l" t="t" r="r" b="b"/>
            <a:pathLst>
              <a:path h="83819">
                <a:moveTo>
                  <a:pt x="0" y="83743"/>
                </a:moveTo>
                <a:lnTo>
                  <a:pt x="0" y="0"/>
                </a:lnTo>
              </a:path>
            </a:pathLst>
          </a:custGeom>
          <a:ln w="12700">
            <a:solidFill>
              <a:srgbClr val="221F1F"/>
            </a:solidFill>
          </a:ln>
        </p:spPr>
        <p:txBody>
          <a:bodyPr wrap="square" lIns="0" tIns="0" rIns="0" bIns="0" rtlCol="0"/>
          <a:lstStyle/>
          <a:p>
            <a:endParaRPr/>
          </a:p>
        </p:txBody>
      </p:sp>
      <p:sp>
        <p:nvSpPr>
          <p:cNvPr id="12" name="bk object 24"/>
          <p:cNvSpPr/>
          <p:nvPr/>
        </p:nvSpPr>
        <p:spPr>
          <a:xfrm>
            <a:off x="5992526" y="3599844"/>
            <a:ext cx="425450" cy="0"/>
          </a:xfrm>
          <a:custGeom>
            <a:avLst/>
            <a:gdLst/>
            <a:ahLst/>
            <a:cxnLst/>
            <a:rect l="l" t="t" r="r" b="b"/>
            <a:pathLst>
              <a:path w="425450">
                <a:moveTo>
                  <a:pt x="0" y="0"/>
                </a:moveTo>
                <a:lnTo>
                  <a:pt x="425272" y="0"/>
                </a:lnTo>
              </a:path>
            </a:pathLst>
          </a:custGeom>
          <a:ln w="12700">
            <a:solidFill>
              <a:srgbClr val="221F1F"/>
            </a:solidFill>
          </a:ln>
        </p:spPr>
        <p:txBody>
          <a:bodyPr wrap="square" lIns="0" tIns="0" rIns="0" bIns="0" rtlCol="0"/>
          <a:lstStyle/>
          <a:p>
            <a:endParaRPr/>
          </a:p>
        </p:txBody>
      </p:sp>
      <p:sp>
        <p:nvSpPr>
          <p:cNvPr id="13" name="bk object 25"/>
          <p:cNvSpPr/>
          <p:nvPr/>
        </p:nvSpPr>
        <p:spPr>
          <a:xfrm>
            <a:off x="253070" y="3557973"/>
            <a:ext cx="0" cy="83820"/>
          </a:xfrm>
          <a:custGeom>
            <a:avLst/>
            <a:gdLst/>
            <a:ahLst/>
            <a:cxnLst/>
            <a:rect l="l" t="t" r="r" b="b"/>
            <a:pathLst>
              <a:path h="83819">
                <a:moveTo>
                  <a:pt x="0" y="0"/>
                </a:moveTo>
                <a:lnTo>
                  <a:pt x="0" y="83743"/>
                </a:lnTo>
              </a:path>
            </a:pathLst>
          </a:custGeom>
          <a:ln w="12700">
            <a:solidFill>
              <a:srgbClr val="FFFFFF"/>
            </a:solidFill>
          </a:ln>
        </p:spPr>
        <p:txBody>
          <a:bodyPr wrap="square" lIns="0" tIns="0" rIns="0" bIns="0" rtlCol="0"/>
          <a:lstStyle/>
          <a:p>
            <a:endParaRPr/>
          </a:p>
        </p:txBody>
      </p:sp>
      <p:sp>
        <p:nvSpPr>
          <p:cNvPr id="14" name="bk object 26"/>
          <p:cNvSpPr/>
          <p:nvPr/>
        </p:nvSpPr>
        <p:spPr>
          <a:xfrm>
            <a:off x="830870" y="3557977"/>
            <a:ext cx="0" cy="83820"/>
          </a:xfrm>
          <a:custGeom>
            <a:avLst/>
            <a:gdLst/>
            <a:ahLst/>
            <a:cxnLst/>
            <a:rect l="l" t="t" r="r" b="b"/>
            <a:pathLst>
              <a:path h="83819">
                <a:moveTo>
                  <a:pt x="0" y="83743"/>
                </a:moveTo>
                <a:lnTo>
                  <a:pt x="0" y="0"/>
                </a:lnTo>
              </a:path>
            </a:pathLst>
          </a:custGeom>
          <a:ln w="12700">
            <a:solidFill>
              <a:srgbClr val="FFFFFF"/>
            </a:solidFill>
          </a:ln>
        </p:spPr>
        <p:txBody>
          <a:bodyPr wrap="square" lIns="0" tIns="0" rIns="0" bIns="0" rtlCol="0"/>
          <a:lstStyle/>
          <a:p>
            <a:endParaRPr/>
          </a:p>
        </p:txBody>
      </p:sp>
      <p:sp>
        <p:nvSpPr>
          <p:cNvPr id="15" name="bk object 27"/>
          <p:cNvSpPr/>
          <p:nvPr/>
        </p:nvSpPr>
        <p:spPr>
          <a:xfrm>
            <a:off x="253070" y="3599844"/>
            <a:ext cx="577850" cy="0"/>
          </a:xfrm>
          <a:custGeom>
            <a:avLst/>
            <a:gdLst/>
            <a:ahLst/>
            <a:cxnLst/>
            <a:rect l="l" t="t" r="r" b="b"/>
            <a:pathLst>
              <a:path w="577850">
                <a:moveTo>
                  <a:pt x="0" y="0"/>
                </a:moveTo>
                <a:lnTo>
                  <a:pt x="577799" y="0"/>
                </a:lnTo>
              </a:path>
            </a:pathLst>
          </a:custGeom>
          <a:ln w="12700">
            <a:solidFill>
              <a:srgbClr val="FFFFFF"/>
            </a:solidFill>
          </a:ln>
        </p:spPr>
        <p:txBody>
          <a:bodyPr wrap="square" lIns="0" tIns="0" rIns="0" bIns="0" rtlCol="0"/>
          <a:lstStyle/>
          <a:p>
            <a:endParaRPr/>
          </a:p>
        </p:txBody>
      </p:sp>
      <p:sp>
        <p:nvSpPr>
          <p:cNvPr id="16" name="bk object 28"/>
          <p:cNvSpPr/>
          <p:nvPr/>
        </p:nvSpPr>
        <p:spPr>
          <a:xfrm>
            <a:off x="3071980" y="3557973"/>
            <a:ext cx="0" cy="83820"/>
          </a:xfrm>
          <a:custGeom>
            <a:avLst/>
            <a:gdLst/>
            <a:ahLst/>
            <a:cxnLst/>
            <a:rect l="l" t="t" r="r" b="b"/>
            <a:pathLst>
              <a:path h="83819">
                <a:moveTo>
                  <a:pt x="0" y="0"/>
                </a:moveTo>
                <a:lnTo>
                  <a:pt x="0" y="83743"/>
                </a:lnTo>
              </a:path>
            </a:pathLst>
          </a:custGeom>
          <a:ln w="12700">
            <a:solidFill>
              <a:srgbClr val="221F1F"/>
            </a:solidFill>
          </a:ln>
        </p:spPr>
        <p:txBody>
          <a:bodyPr wrap="square" lIns="0" tIns="0" rIns="0" bIns="0" rtlCol="0"/>
          <a:lstStyle/>
          <a:p>
            <a:endParaRPr/>
          </a:p>
        </p:txBody>
      </p:sp>
      <p:sp>
        <p:nvSpPr>
          <p:cNvPr id="17" name="bk object 29"/>
          <p:cNvSpPr/>
          <p:nvPr/>
        </p:nvSpPr>
        <p:spPr>
          <a:xfrm>
            <a:off x="3525390" y="3557977"/>
            <a:ext cx="0" cy="83820"/>
          </a:xfrm>
          <a:custGeom>
            <a:avLst/>
            <a:gdLst/>
            <a:ahLst/>
            <a:cxnLst/>
            <a:rect l="l" t="t" r="r" b="b"/>
            <a:pathLst>
              <a:path h="83819">
                <a:moveTo>
                  <a:pt x="0" y="83743"/>
                </a:moveTo>
                <a:lnTo>
                  <a:pt x="0" y="0"/>
                </a:lnTo>
              </a:path>
            </a:pathLst>
          </a:custGeom>
          <a:ln w="12700">
            <a:solidFill>
              <a:srgbClr val="221F1F"/>
            </a:solidFill>
          </a:ln>
        </p:spPr>
        <p:txBody>
          <a:bodyPr wrap="square" lIns="0" tIns="0" rIns="0" bIns="0" rtlCol="0"/>
          <a:lstStyle/>
          <a:p>
            <a:endParaRPr/>
          </a:p>
        </p:txBody>
      </p:sp>
      <p:sp>
        <p:nvSpPr>
          <p:cNvPr id="18" name="bk object 30"/>
          <p:cNvSpPr/>
          <p:nvPr/>
        </p:nvSpPr>
        <p:spPr>
          <a:xfrm>
            <a:off x="3071124" y="3599844"/>
            <a:ext cx="455295" cy="0"/>
          </a:xfrm>
          <a:custGeom>
            <a:avLst/>
            <a:gdLst/>
            <a:ahLst/>
            <a:cxnLst/>
            <a:rect l="l" t="t" r="r" b="b"/>
            <a:pathLst>
              <a:path w="455295">
                <a:moveTo>
                  <a:pt x="0" y="0"/>
                </a:moveTo>
                <a:lnTo>
                  <a:pt x="454774" y="0"/>
                </a:lnTo>
              </a:path>
            </a:pathLst>
          </a:custGeom>
          <a:ln w="12700">
            <a:solidFill>
              <a:srgbClr val="221F1F"/>
            </a:solidFill>
          </a:ln>
        </p:spPr>
        <p:txBody>
          <a:bodyPr wrap="square" lIns="0" tIns="0" rIns="0" bIns="0" rtlCol="0"/>
          <a:lstStyle/>
          <a:p>
            <a:endParaRPr/>
          </a:p>
        </p:txBody>
      </p:sp>
      <p:sp>
        <p:nvSpPr>
          <p:cNvPr id="19" name="bk object 31"/>
          <p:cNvSpPr/>
          <p:nvPr/>
        </p:nvSpPr>
        <p:spPr>
          <a:xfrm>
            <a:off x="2134412" y="5953976"/>
            <a:ext cx="0" cy="82550"/>
          </a:xfrm>
          <a:custGeom>
            <a:avLst/>
            <a:gdLst/>
            <a:ahLst/>
            <a:cxnLst/>
            <a:rect l="l" t="t" r="r" b="b"/>
            <a:pathLst>
              <a:path h="82550">
                <a:moveTo>
                  <a:pt x="0" y="0"/>
                </a:moveTo>
                <a:lnTo>
                  <a:pt x="0" y="81953"/>
                </a:lnTo>
              </a:path>
            </a:pathLst>
          </a:custGeom>
          <a:ln w="12700">
            <a:solidFill>
              <a:srgbClr val="221F1F"/>
            </a:solidFill>
          </a:ln>
        </p:spPr>
        <p:txBody>
          <a:bodyPr wrap="square" lIns="0" tIns="0" rIns="0" bIns="0" rtlCol="0"/>
          <a:lstStyle/>
          <a:p>
            <a:endParaRPr/>
          </a:p>
        </p:txBody>
      </p:sp>
      <p:sp>
        <p:nvSpPr>
          <p:cNvPr id="20" name="bk object 32"/>
          <p:cNvSpPr/>
          <p:nvPr/>
        </p:nvSpPr>
        <p:spPr>
          <a:xfrm>
            <a:off x="2469833" y="5953977"/>
            <a:ext cx="0" cy="82550"/>
          </a:xfrm>
          <a:custGeom>
            <a:avLst/>
            <a:gdLst/>
            <a:ahLst/>
            <a:cxnLst/>
            <a:rect l="l" t="t" r="r" b="b"/>
            <a:pathLst>
              <a:path h="82550">
                <a:moveTo>
                  <a:pt x="0" y="81953"/>
                </a:moveTo>
                <a:lnTo>
                  <a:pt x="0" y="0"/>
                </a:lnTo>
              </a:path>
            </a:pathLst>
          </a:custGeom>
          <a:ln w="12700">
            <a:solidFill>
              <a:srgbClr val="221F1F"/>
            </a:solidFill>
          </a:ln>
        </p:spPr>
        <p:txBody>
          <a:bodyPr wrap="square" lIns="0" tIns="0" rIns="0" bIns="0" rtlCol="0"/>
          <a:lstStyle/>
          <a:p>
            <a:endParaRPr/>
          </a:p>
        </p:txBody>
      </p:sp>
      <p:sp>
        <p:nvSpPr>
          <p:cNvPr id="21" name="bk object 33"/>
          <p:cNvSpPr/>
          <p:nvPr/>
        </p:nvSpPr>
        <p:spPr>
          <a:xfrm>
            <a:off x="2134746" y="5994965"/>
            <a:ext cx="334645" cy="0"/>
          </a:xfrm>
          <a:custGeom>
            <a:avLst/>
            <a:gdLst/>
            <a:ahLst/>
            <a:cxnLst/>
            <a:rect l="l" t="t" r="r" b="b"/>
            <a:pathLst>
              <a:path w="334644">
                <a:moveTo>
                  <a:pt x="0" y="0"/>
                </a:moveTo>
                <a:lnTo>
                  <a:pt x="334454" y="0"/>
                </a:lnTo>
              </a:path>
            </a:pathLst>
          </a:custGeom>
          <a:ln w="12700">
            <a:solidFill>
              <a:srgbClr val="221F1F"/>
            </a:solidFill>
          </a:ln>
        </p:spPr>
        <p:txBody>
          <a:bodyPr wrap="square" lIns="0" tIns="0" rIns="0" bIns="0" rtlCol="0"/>
          <a:lstStyle/>
          <a:p>
            <a:endParaRPr/>
          </a:p>
        </p:txBody>
      </p:sp>
      <p:sp>
        <p:nvSpPr>
          <p:cNvPr id="22" name="bk object 34"/>
          <p:cNvSpPr/>
          <p:nvPr/>
        </p:nvSpPr>
        <p:spPr>
          <a:xfrm>
            <a:off x="4545315" y="5953976"/>
            <a:ext cx="0" cy="82550"/>
          </a:xfrm>
          <a:custGeom>
            <a:avLst/>
            <a:gdLst/>
            <a:ahLst/>
            <a:cxnLst/>
            <a:rect l="l" t="t" r="r" b="b"/>
            <a:pathLst>
              <a:path h="82550">
                <a:moveTo>
                  <a:pt x="0" y="0"/>
                </a:moveTo>
                <a:lnTo>
                  <a:pt x="0" y="81953"/>
                </a:lnTo>
              </a:path>
            </a:pathLst>
          </a:custGeom>
          <a:ln w="12700">
            <a:solidFill>
              <a:srgbClr val="221F1F"/>
            </a:solidFill>
          </a:ln>
        </p:spPr>
        <p:txBody>
          <a:bodyPr wrap="square" lIns="0" tIns="0" rIns="0" bIns="0" rtlCol="0"/>
          <a:lstStyle/>
          <a:p>
            <a:endParaRPr/>
          </a:p>
        </p:txBody>
      </p:sp>
      <p:sp>
        <p:nvSpPr>
          <p:cNvPr id="23" name="bk object 35"/>
          <p:cNvSpPr/>
          <p:nvPr/>
        </p:nvSpPr>
        <p:spPr>
          <a:xfrm>
            <a:off x="5208463" y="5953977"/>
            <a:ext cx="0" cy="82550"/>
          </a:xfrm>
          <a:custGeom>
            <a:avLst/>
            <a:gdLst/>
            <a:ahLst/>
            <a:cxnLst/>
            <a:rect l="l" t="t" r="r" b="b"/>
            <a:pathLst>
              <a:path h="82550">
                <a:moveTo>
                  <a:pt x="0" y="81953"/>
                </a:moveTo>
                <a:lnTo>
                  <a:pt x="0" y="0"/>
                </a:lnTo>
              </a:path>
            </a:pathLst>
          </a:custGeom>
          <a:ln w="12700">
            <a:solidFill>
              <a:srgbClr val="221F1F"/>
            </a:solidFill>
          </a:ln>
        </p:spPr>
        <p:txBody>
          <a:bodyPr wrap="square" lIns="0" tIns="0" rIns="0" bIns="0" rtlCol="0"/>
          <a:lstStyle/>
          <a:p>
            <a:endParaRPr/>
          </a:p>
        </p:txBody>
      </p:sp>
      <p:sp>
        <p:nvSpPr>
          <p:cNvPr id="24" name="bk object 36"/>
          <p:cNvSpPr/>
          <p:nvPr/>
        </p:nvSpPr>
        <p:spPr>
          <a:xfrm>
            <a:off x="4545315" y="5994965"/>
            <a:ext cx="661670" cy="0"/>
          </a:xfrm>
          <a:custGeom>
            <a:avLst/>
            <a:gdLst/>
            <a:ahLst/>
            <a:cxnLst/>
            <a:rect l="l" t="t" r="r" b="b"/>
            <a:pathLst>
              <a:path w="661670">
                <a:moveTo>
                  <a:pt x="0" y="0"/>
                </a:moveTo>
                <a:lnTo>
                  <a:pt x="661454" y="0"/>
                </a:lnTo>
              </a:path>
            </a:pathLst>
          </a:custGeom>
          <a:ln w="12700">
            <a:solidFill>
              <a:srgbClr val="221F1F"/>
            </a:solidFill>
          </a:ln>
        </p:spPr>
        <p:txBody>
          <a:bodyPr wrap="square" lIns="0" tIns="0" rIns="0" bIns="0" rtlCol="0"/>
          <a:lstStyle/>
          <a:p>
            <a:endParaRPr/>
          </a:p>
        </p:txBody>
      </p:sp>
      <p:sp>
        <p:nvSpPr>
          <p:cNvPr id="25" name="bk object 37"/>
          <p:cNvSpPr/>
          <p:nvPr/>
        </p:nvSpPr>
        <p:spPr>
          <a:xfrm>
            <a:off x="7687146" y="5953976"/>
            <a:ext cx="0" cy="82550"/>
          </a:xfrm>
          <a:custGeom>
            <a:avLst/>
            <a:gdLst/>
            <a:ahLst/>
            <a:cxnLst/>
            <a:rect l="l" t="t" r="r" b="b"/>
            <a:pathLst>
              <a:path h="82550">
                <a:moveTo>
                  <a:pt x="0" y="0"/>
                </a:moveTo>
                <a:lnTo>
                  <a:pt x="0" y="81953"/>
                </a:lnTo>
              </a:path>
            </a:pathLst>
          </a:custGeom>
          <a:ln w="12700">
            <a:solidFill>
              <a:srgbClr val="221F1F"/>
            </a:solidFill>
          </a:ln>
        </p:spPr>
        <p:txBody>
          <a:bodyPr wrap="square" lIns="0" tIns="0" rIns="0" bIns="0" rtlCol="0"/>
          <a:lstStyle/>
          <a:p>
            <a:endParaRPr/>
          </a:p>
        </p:txBody>
      </p:sp>
      <p:sp>
        <p:nvSpPr>
          <p:cNvPr id="26" name="bk object 38"/>
          <p:cNvSpPr/>
          <p:nvPr/>
        </p:nvSpPr>
        <p:spPr>
          <a:xfrm>
            <a:off x="8121265" y="5953977"/>
            <a:ext cx="0" cy="82550"/>
          </a:xfrm>
          <a:custGeom>
            <a:avLst/>
            <a:gdLst/>
            <a:ahLst/>
            <a:cxnLst/>
            <a:rect l="l" t="t" r="r" b="b"/>
            <a:pathLst>
              <a:path h="82550">
                <a:moveTo>
                  <a:pt x="0" y="81953"/>
                </a:moveTo>
                <a:lnTo>
                  <a:pt x="0" y="0"/>
                </a:lnTo>
              </a:path>
            </a:pathLst>
          </a:custGeom>
          <a:ln w="12700">
            <a:solidFill>
              <a:srgbClr val="221F1F"/>
            </a:solidFill>
          </a:ln>
        </p:spPr>
        <p:txBody>
          <a:bodyPr wrap="square" lIns="0" tIns="0" rIns="0" bIns="0" rtlCol="0"/>
          <a:lstStyle/>
          <a:p>
            <a:endParaRPr/>
          </a:p>
        </p:txBody>
      </p:sp>
      <p:sp>
        <p:nvSpPr>
          <p:cNvPr id="27" name="bk object 39"/>
          <p:cNvSpPr/>
          <p:nvPr/>
        </p:nvSpPr>
        <p:spPr>
          <a:xfrm>
            <a:off x="7687146" y="5994965"/>
            <a:ext cx="434340" cy="0"/>
          </a:xfrm>
          <a:custGeom>
            <a:avLst/>
            <a:gdLst/>
            <a:ahLst/>
            <a:cxnLst/>
            <a:rect l="l" t="t" r="r" b="b"/>
            <a:pathLst>
              <a:path w="434340">
                <a:moveTo>
                  <a:pt x="0" y="0"/>
                </a:moveTo>
                <a:lnTo>
                  <a:pt x="434124" y="0"/>
                </a:lnTo>
              </a:path>
            </a:pathLst>
          </a:custGeom>
          <a:ln w="12700">
            <a:solidFill>
              <a:srgbClr val="221F1F"/>
            </a:solidFill>
          </a:ln>
        </p:spPr>
        <p:txBody>
          <a:bodyPr wrap="square" lIns="0" tIns="0" rIns="0" bIns="0" rtlCol="0"/>
          <a:lstStyle/>
          <a:p>
            <a:endParaRPr/>
          </a:p>
        </p:txBody>
      </p:sp>
      <p:sp>
        <p:nvSpPr>
          <p:cNvPr id="31" name="object 5"/>
          <p:cNvSpPr txBox="1"/>
          <p:nvPr/>
        </p:nvSpPr>
        <p:spPr>
          <a:xfrm>
            <a:off x="6069148" y="3625659"/>
            <a:ext cx="258445" cy="137160"/>
          </a:xfrm>
          <a:prstGeom prst="rect">
            <a:avLst/>
          </a:prstGeom>
        </p:spPr>
        <p:txBody>
          <a:bodyPr vert="horz" wrap="square" lIns="0" tIns="0" rIns="0" bIns="0" rtlCol="0">
            <a:spAutoFit/>
          </a:bodyPr>
          <a:lstStyle/>
          <a:p>
            <a:pPr marL="12700">
              <a:lnSpc>
                <a:spcPct val="100000"/>
              </a:lnSpc>
            </a:pPr>
            <a:r>
              <a:rPr sz="850" spc="10" dirty="0">
                <a:solidFill>
                  <a:srgbClr val="221F1F"/>
                </a:solidFill>
                <a:latin typeface="Calibri"/>
                <a:cs typeface="Calibri"/>
              </a:rPr>
              <a:t>1</a:t>
            </a:r>
            <a:r>
              <a:rPr sz="850" spc="5" dirty="0">
                <a:solidFill>
                  <a:srgbClr val="221F1F"/>
                </a:solidFill>
                <a:latin typeface="Calibri"/>
                <a:cs typeface="Calibri"/>
              </a:rPr>
              <a:t> </a:t>
            </a:r>
            <a:r>
              <a:rPr sz="850" spc="15" dirty="0">
                <a:solidFill>
                  <a:srgbClr val="221F1F"/>
                </a:solidFill>
                <a:latin typeface="Calibri"/>
                <a:cs typeface="Calibri"/>
              </a:rPr>
              <a:t>µm</a:t>
            </a:r>
            <a:endParaRPr sz="850">
              <a:latin typeface="Calibri"/>
              <a:cs typeface="Calibri"/>
            </a:endParaRPr>
          </a:p>
        </p:txBody>
      </p:sp>
      <p:sp>
        <p:nvSpPr>
          <p:cNvPr id="32" name="object 6"/>
          <p:cNvSpPr txBox="1"/>
          <p:nvPr/>
        </p:nvSpPr>
        <p:spPr>
          <a:xfrm>
            <a:off x="359701" y="3625659"/>
            <a:ext cx="342900" cy="137160"/>
          </a:xfrm>
          <a:prstGeom prst="rect">
            <a:avLst/>
          </a:prstGeom>
        </p:spPr>
        <p:txBody>
          <a:bodyPr vert="horz" wrap="square" lIns="0" tIns="0" rIns="0" bIns="0" rtlCol="0">
            <a:spAutoFit/>
          </a:bodyPr>
          <a:lstStyle/>
          <a:p>
            <a:pPr marL="12700">
              <a:lnSpc>
                <a:spcPct val="100000"/>
              </a:lnSpc>
            </a:pPr>
            <a:r>
              <a:rPr sz="850" spc="10" dirty="0">
                <a:solidFill>
                  <a:srgbClr val="FFFFFF"/>
                </a:solidFill>
                <a:latin typeface="Calibri"/>
                <a:cs typeface="Calibri"/>
              </a:rPr>
              <a:t>0.5</a:t>
            </a:r>
            <a:r>
              <a:rPr sz="850" spc="5" dirty="0">
                <a:solidFill>
                  <a:srgbClr val="FFFFFF"/>
                </a:solidFill>
                <a:latin typeface="Calibri"/>
                <a:cs typeface="Calibri"/>
              </a:rPr>
              <a:t> </a:t>
            </a:r>
            <a:r>
              <a:rPr sz="850" spc="15" dirty="0">
                <a:solidFill>
                  <a:srgbClr val="FFFFFF"/>
                </a:solidFill>
                <a:latin typeface="Calibri"/>
                <a:cs typeface="Calibri"/>
              </a:rPr>
              <a:t>µm</a:t>
            </a:r>
            <a:endParaRPr sz="850">
              <a:latin typeface="Calibri"/>
              <a:cs typeface="Calibri"/>
            </a:endParaRPr>
          </a:p>
        </p:txBody>
      </p:sp>
      <p:sp>
        <p:nvSpPr>
          <p:cNvPr id="33" name="object 7"/>
          <p:cNvSpPr txBox="1"/>
          <p:nvPr/>
        </p:nvSpPr>
        <p:spPr>
          <a:xfrm>
            <a:off x="3116386" y="3625659"/>
            <a:ext cx="342900" cy="137160"/>
          </a:xfrm>
          <a:prstGeom prst="rect">
            <a:avLst/>
          </a:prstGeom>
        </p:spPr>
        <p:txBody>
          <a:bodyPr vert="horz" wrap="square" lIns="0" tIns="0" rIns="0" bIns="0" rtlCol="0">
            <a:spAutoFit/>
          </a:bodyPr>
          <a:lstStyle/>
          <a:p>
            <a:pPr marL="12700">
              <a:lnSpc>
                <a:spcPct val="100000"/>
              </a:lnSpc>
            </a:pPr>
            <a:r>
              <a:rPr sz="850" spc="10" dirty="0">
                <a:solidFill>
                  <a:srgbClr val="221F1F"/>
                </a:solidFill>
                <a:latin typeface="Calibri"/>
                <a:cs typeface="Calibri"/>
              </a:rPr>
              <a:t>0.5</a:t>
            </a:r>
            <a:r>
              <a:rPr sz="850" spc="5" dirty="0">
                <a:solidFill>
                  <a:srgbClr val="221F1F"/>
                </a:solidFill>
                <a:latin typeface="Calibri"/>
                <a:cs typeface="Calibri"/>
              </a:rPr>
              <a:t> </a:t>
            </a:r>
            <a:r>
              <a:rPr sz="850" spc="15" dirty="0">
                <a:solidFill>
                  <a:srgbClr val="221F1F"/>
                </a:solidFill>
                <a:latin typeface="Calibri"/>
                <a:cs typeface="Calibri"/>
              </a:rPr>
              <a:t>µm</a:t>
            </a:r>
            <a:endParaRPr sz="850">
              <a:latin typeface="Calibri"/>
              <a:cs typeface="Calibri"/>
            </a:endParaRPr>
          </a:p>
        </p:txBody>
      </p:sp>
      <p:sp>
        <p:nvSpPr>
          <p:cNvPr id="37" name="object 11"/>
          <p:cNvSpPr txBox="1"/>
          <p:nvPr/>
        </p:nvSpPr>
        <p:spPr>
          <a:xfrm>
            <a:off x="4698206" y="6019990"/>
            <a:ext cx="335915" cy="135255"/>
          </a:xfrm>
          <a:prstGeom prst="rect">
            <a:avLst/>
          </a:prstGeom>
        </p:spPr>
        <p:txBody>
          <a:bodyPr vert="horz" wrap="square" lIns="0" tIns="0" rIns="0" bIns="0" rtlCol="0">
            <a:spAutoFit/>
          </a:bodyPr>
          <a:lstStyle/>
          <a:p>
            <a:pPr marL="12700">
              <a:lnSpc>
                <a:spcPct val="100000"/>
              </a:lnSpc>
            </a:pPr>
            <a:r>
              <a:rPr sz="850" dirty="0">
                <a:solidFill>
                  <a:srgbClr val="221F1F"/>
                </a:solidFill>
                <a:latin typeface="Calibri"/>
                <a:cs typeface="Calibri"/>
              </a:rPr>
              <a:t>0.5 </a:t>
            </a:r>
            <a:r>
              <a:rPr sz="850" spc="5" dirty="0">
                <a:solidFill>
                  <a:srgbClr val="221F1F"/>
                </a:solidFill>
                <a:latin typeface="Calibri"/>
                <a:cs typeface="Calibri"/>
              </a:rPr>
              <a:t>µm</a:t>
            </a:r>
            <a:endParaRPr sz="850">
              <a:latin typeface="Calibri"/>
              <a:cs typeface="Calibri"/>
            </a:endParaRPr>
          </a:p>
        </p:txBody>
      </p:sp>
      <p:sp>
        <p:nvSpPr>
          <p:cNvPr id="38" name="object 12"/>
          <p:cNvSpPr txBox="1"/>
          <p:nvPr/>
        </p:nvSpPr>
        <p:spPr>
          <a:xfrm>
            <a:off x="7725916" y="6019990"/>
            <a:ext cx="335915" cy="135255"/>
          </a:xfrm>
          <a:prstGeom prst="rect">
            <a:avLst/>
          </a:prstGeom>
        </p:spPr>
        <p:txBody>
          <a:bodyPr vert="horz" wrap="square" lIns="0" tIns="0" rIns="0" bIns="0" rtlCol="0">
            <a:spAutoFit/>
          </a:bodyPr>
          <a:lstStyle/>
          <a:p>
            <a:pPr marL="12700">
              <a:lnSpc>
                <a:spcPct val="100000"/>
              </a:lnSpc>
            </a:pPr>
            <a:r>
              <a:rPr sz="850" dirty="0">
                <a:solidFill>
                  <a:srgbClr val="221F1F"/>
                </a:solidFill>
                <a:latin typeface="Calibri"/>
                <a:cs typeface="Calibri"/>
              </a:rPr>
              <a:t>0.5 </a:t>
            </a:r>
            <a:r>
              <a:rPr sz="850" spc="5" dirty="0">
                <a:solidFill>
                  <a:srgbClr val="221F1F"/>
                </a:solidFill>
                <a:latin typeface="Calibri"/>
                <a:cs typeface="Calibri"/>
              </a:rPr>
              <a:t>µm</a:t>
            </a:r>
            <a:endParaRPr sz="850">
              <a:latin typeface="Calibri"/>
              <a:cs typeface="Calibri"/>
            </a:endParaRPr>
          </a:p>
        </p:txBody>
      </p:sp>
      <p:sp>
        <p:nvSpPr>
          <p:cNvPr id="39" name="object 13"/>
          <p:cNvSpPr txBox="1"/>
          <p:nvPr/>
        </p:nvSpPr>
        <p:spPr>
          <a:xfrm>
            <a:off x="2123428" y="6019990"/>
            <a:ext cx="335915" cy="135255"/>
          </a:xfrm>
          <a:prstGeom prst="rect">
            <a:avLst/>
          </a:prstGeom>
        </p:spPr>
        <p:txBody>
          <a:bodyPr vert="horz" wrap="square" lIns="0" tIns="0" rIns="0" bIns="0" rtlCol="0">
            <a:spAutoFit/>
          </a:bodyPr>
          <a:lstStyle/>
          <a:p>
            <a:pPr marL="12700">
              <a:lnSpc>
                <a:spcPct val="100000"/>
              </a:lnSpc>
            </a:pPr>
            <a:r>
              <a:rPr sz="850" dirty="0">
                <a:solidFill>
                  <a:srgbClr val="221F1F"/>
                </a:solidFill>
                <a:latin typeface="Calibri"/>
                <a:cs typeface="Calibri"/>
              </a:rPr>
              <a:t>0.5 </a:t>
            </a:r>
            <a:r>
              <a:rPr sz="850" spc="5" dirty="0">
                <a:solidFill>
                  <a:srgbClr val="221F1F"/>
                </a:solidFill>
                <a:latin typeface="Calibri"/>
                <a:cs typeface="Calibri"/>
              </a:rPr>
              <a:t>µm</a:t>
            </a:r>
            <a:endParaRPr sz="850">
              <a:latin typeface="Calibri"/>
              <a:cs typeface="Calibri"/>
            </a:endParaRPr>
          </a:p>
        </p:txBody>
      </p:sp>
      <p:sp>
        <p:nvSpPr>
          <p:cNvPr id="40" name="object 14"/>
          <p:cNvSpPr txBox="1"/>
          <p:nvPr/>
        </p:nvSpPr>
        <p:spPr>
          <a:xfrm>
            <a:off x="8569452" y="381000"/>
            <a:ext cx="492443" cy="5905812"/>
          </a:xfrm>
          <a:prstGeom prst="rect">
            <a:avLst/>
          </a:prstGeom>
        </p:spPr>
        <p:txBody>
          <a:bodyPr vert="vert270" wrap="square" lIns="0" tIns="0" rIns="0" bIns="0" rtlCol="0">
            <a:spAutoFit/>
          </a:bodyPr>
          <a:lstStyle/>
          <a:p>
            <a:pPr marL="12700">
              <a:lnSpc>
                <a:spcPct val="100000"/>
              </a:lnSpc>
            </a:pPr>
            <a:r>
              <a:rPr sz="800" dirty="0">
                <a:latin typeface="Calibri"/>
                <a:cs typeface="Calibri"/>
              </a:rPr>
              <a:t>© 2016 Cen</a:t>
            </a:r>
            <a:r>
              <a:rPr sz="800" spc="-20" dirty="0">
                <a:latin typeface="Calibri"/>
                <a:cs typeface="Calibri"/>
              </a:rPr>
              <a:t>g</a:t>
            </a:r>
            <a:r>
              <a:rPr sz="800" dirty="0">
                <a:latin typeface="Calibri"/>
                <a:cs typeface="Calibri"/>
              </a:rPr>
              <a:t>a</a:t>
            </a:r>
            <a:r>
              <a:rPr sz="800" spc="-10" dirty="0">
                <a:latin typeface="Calibri"/>
                <a:cs typeface="Calibri"/>
              </a:rPr>
              <a:t>g</a:t>
            </a:r>
            <a:r>
              <a:rPr sz="800" dirty="0">
                <a:latin typeface="Calibri"/>
                <a:cs typeface="Calibri"/>
              </a:rPr>
              <a:t>e Learning; (</a:t>
            </a:r>
            <a:r>
              <a:rPr sz="800" spc="5" dirty="0">
                <a:latin typeface="Calibri"/>
                <a:cs typeface="Calibri"/>
              </a:rPr>
              <a:t>A</a:t>
            </a:r>
            <a:r>
              <a:rPr sz="800" dirty="0">
                <a:latin typeface="Calibri"/>
                <a:cs typeface="Calibri"/>
              </a:rPr>
              <a:t>, B) © Biopho</a:t>
            </a:r>
            <a:r>
              <a:rPr sz="800" spc="-10" dirty="0">
                <a:latin typeface="Calibri"/>
                <a:cs typeface="Calibri"/>
              </a:rPr>
              <a:t>t</a:t>
            </a:r>
            <a:r>
              <a:rPr sz="800" dirty="0">
                <a:latin typeface="Calibri"/>
                <a:cs typeface="Calibri"/>
              </a:rPr>
              <a:t>o Associ</a:t>
            </a:r>
            <a:r>
              <a:rPr sz="800" spc="-10" dirty="0">
                <a:latin typeface="Calibri"/>
                <a:cs typeface="Calibri"/>
              </a:rPr>
              <a:t>at</a:t>
            </a:r>
            <a:r>
              <a:rPr sz="800" dirty="0">
                <a:latin typeface="Calibri"/>
                <a:cs typeface="Calibri"/>
              </a:rPr>
              <a:t>es/Science Sou</a:t>
            </a:r>
            <a:r>
              <a:rPr sz="800" spc="-15" dirty="0">
                <a:latin typeface="Calibri"/>
                <a:cs typeface="Calibri"/>
              </a:rPr>
              <a:t>r</a:t>
            </a:r>
            <a:r>
              <a:rPr sz="800" dirty="0">
                <a:latin typeface="Calibri"/>
                <a:cs typeface="Calibri"/>
              </a:rPr>
              <a:t>ce; (C) © K</a:t>
            </a:r>
            <a:r>
              <a:rPr sz="800" spc="-10" dirty="0">
                <a:latin typeface="Calibri"/>
                <a:cs typeface="Calibri"/>
              </a:rPr>
              <a:t>.</a:t>
            </a:r>
            <a:r>
              <a:rPr sz="800" spc="-15" dirty="0">
                <a:latin typeface="Calibri"/>
                <a:cs typeface="Calibri"/>
              </a:rPr>
              <a:t>O</a:t>
            </a:r>
            <a:r>
              <a:rPr sz="800" dirty="0">
                <a:latin typeface="Calibri"/>
                <a:cs typeface="Calibri"/>
              </a:rPr>
              <a:t>. S</a:t>
            </a:r>
            <a:r>
              <a:rPr sz="800" spc="-10" dirty="0">
                <a:latin typeface="Calibri"/>
                <a:cs typeface="Calibri"/>
              </a:rPr>
              <a:t>t</a:t>
            </a:r>
            <a:r>
              <a:rPr sz="800" spc="-5" dirty="0">
                <a:latin typeface="Calibri"/>
                <a:cs typeface="Calibri"/>
              </a:rPr>
              <a:t>e</a:t>
            </a:r>
            <a:r>
              <a:rPr sz="800" dirty="0">
                <a:latin typeface="Calibri"/>
                <a:cs typeface="Calibri"/>
              </a:rPr>
              <a:t>t</a:t>
            </a:r>
            <a:r>
              <a:rPr sz="800" spc="-10" dirty="0">
                <a:latin typeface="Calibri"/>
                <a:cs typeface="Calibri"/>
              </a:rPr>
              <a:t>t</a:t>
            </a:r>
            <a:r>
              <a:rPr sz="800" dirty="0">
                <a:latin typeface="Calibri"/>
                <a:cs typeface="Calibri"/>
              </a:rPr>
              <a:t>er &amp; R. Rachel, Uni</a:t>
            </a:r>
            <a:r>
              <a:rPr sz="800" spc="-70" dirty="0">
                <a:latin typeface="Calibri"/>
                <a:cs typeface="Calibri"/>
              </a:rPr>
              <a:t>v</a:t>
            </a:r>
            <a:r>
              <a:rPr sz="800" dirty="0">
                <a:latin typeface="Calibri"/>
                <a:cs typeface="Calibri"/>
              </a:rPr>
              <a:t>. </a:t>
            </a:r>
            <a:r>
              <a:rPr sz="800" spc="-15" dirty="0">
                <a:latin typeface="Calibri"/>
                <a:cs typeface="Calibri"/>
              </a:rPr>
              <a:t>R</a:t>
            </a:r>
            <a:r>
              <a:rPr sz="800" dirty="0">
                <a:latin typeface="Calibri"/>
                <a:cs typeface="Calibri"/>
              </a:rPr>
              <a:t>e</a:t>
            </a:r>
            <a:r>
              <a:rPr sz="800" spc="-10" dirty="0">
                <a:latin typeface="Calibri"/>
                <a:cs typeface="Calibri"/>
              </a:rPr>
              <a:t>g</a:t>
            </a:r>
            <a:r>
              <a:rPr sz="800" dirty="0">
                <a:latin typeface="Calibri"/>
                <a:cs typeface="Calibri"/>
              </a:rPr>
              <a:t>ensbu</a:t>
            </a:r>
            <a:r>
              <a:rPr sz="800" spc="-15" dirty="0">
                <a:latin typeface="Calibri"/>
                <a:cs typeface="Calibri"/>
              </a:rPr>
              <a:t>r</a:t>
            </a:r>
            <a:r>
              <a:rPr sz="800" dirty="0">
                <a:latin typeface="Calibri"/>
                <a:cs typeface="Calibri"/>
              </a:rPr>
              <a:t>g;</a:t>
            </a:r>
            <a:endParaRPr sz="800">
              <a:latin typeface="Calibri"/>
              <a:cs typeface="Calibri"/>
            </a:endParaRPr>
          </a:p>
          <a:p>
            <a:pPr marL="159385" indent="-146685">
              <a:lnSpc>
                <a:spcPct val="100000"/>
              </a:lnSpc>
              <a:buAutoNum type="alphaUcParenBoth" startAt="4"/>
              <a:tabLst>
                <a:tab pos="160020" algn="l"/>
              </a:tabLst>
            </a:pPr>
            <a:r>
              <a:rPr sz="800" dirty="0">
                <a:latin typeface="Calibri"/>
                <a:cs typeface="Calibri"/>
              </a:rPr>
              <a:t>Cr</a:t>
            </a:r>
            <a:r>
              <a:rPr sz="800" spc="-10" dirty="0">
                <a:latin typeface="Calibri"/>
                <a:cs typeface="Calibri"/>
              </a:rPr>
              <a:t>y</a:t>
            </a:r>
            <a:r>
              <a:rPr sz="800" dirty="0">
                <a:latin typeface="Calibri"/>
                <a:cs typeface="Calibri"/>
              </a:rPr>
              <a:t>o-EM ima</a:t>
            </a:r>
            <a:r>
              <a:rPr sz="800" spc="-10" dirty="0">
                <a:latin typeface="Calibri"/>
                <a:cs typeface="Calibri"/>
              </a:rPr>
              <a:t>g</a:t>
            </a:r>
            <a:r>
              <a:rPr sz="800" dirty="0">
                <a:latin typeface="Calibri"/>
                <a:cs typeface="Calibri"/>
              </a:rPr>
              <a:t>e of Haloquad</a:t>
            </a:r>
            <a:r>
              <a:rPr sz="800" spc="-20" dirty="0">
                <a:latin typeface="Calibri"/>
                <a:cs typeface="Calibri"/>
              </a:rPr>
              <a:t>r</a:t>
            </a:r>
            <a:r>
              <a:rPr sz="800" spc="-10" dirty="0">
                <a:latin typeface="Calibri"/>
                <a:cs typeface="Calibri"/>
              </a:rPr>
              <a:t>a</a:t>
            </a:r>
            <a:r>
              <a:rPr sz="800" dirty="0">
                <a:latin typeface="Calibri"/>
                <a:cs typeface="Calibri"/>
              </a:rPr>
              <a:t>tum </a:t>
            </a:r>
            <a:r>
              <a:rPr sz="800" spc="-10" dirty="0">
                <a:latin typeface="Calibri"/>
                <a:cs typeface="Calibri"/>
              </a:rPr>
              <a:t>w</a:t>
            </a:r>
            <a:r>
              <a:rPr sz="800" dirty="0">
                <a:latin typeface="Calibri"/>
                <a:cs typeface="Calibri"/>
              </a:rPr>
              <a:t>als</a:t>
            </a:r>
            <a:r>
              <a:rPr sz="800" spc="-5" dirty="0">
                <a:latin typeface="Calibri"/>
                <a:cs typeface="Calibri"/>
              </a:rPr>
              <a:t>b</a:t>
            </a:r>
            <a:r>
              <a:rPr sz="800" dirty="0">
                <a:latin typeface="Calibri"/>
                <a:cs typeface="Calibri"/>
              </a:rPr>
              <a:t>yi, isol</a:t>
            </a:r>
            <a:r>
              <a:rPr sz="800" spc="-10" dirty="0">
                <a:latin typeface="Calibri"/>
                <a:cs typeface="Calibri"/>
              </a:rPr>
              <a:t>at</a:t>
            </a:r>
            <a:r>
              <a:rPr sz="800" dirty="0">
                <a:latin typeface="Calibri"/>
                <a:cs typeface="Calibri"/>
              </a:rPr>
              <a:t>ed f</a:t>
            </a:r>
            <a:r>
              <a:rPr sz="800" spc="-15" dirty="0">
                <a:latin typeface="Calibri"/>
                <a:cs typeface="Calibri"/>
              </a:rPr>
              <a:t>r</a:t>
            </a:r>
            <a:r>
              <a:rPr sz="800" dirty="0">
                <a:latin typeface="Calibri"/>
                <a:cs typeface="Calibri"/>
              </a:rPr>
              <a:t>om Au</a:t>
            </a:r>
            <a:r>
              <a:rPr sz="800" spc="-10" dirty="0">
                <a:latin typeface="Calibri"/>
                <a:cs typeface="Calibri"/>
              </a:rPr>
              <a:t>s</a:t>
            </a:r>
            <a:r>
              <a:rPr sz="800" dirty="0">
                <a:latin typeface="Calibri"/>
                <a:cs typeface="Calibri"/>
              </a:rPr>
              <a:t>t</a:t>
            </a:r>
            <a:r>
              <a:rPr sz="800" spc="-20" dirty="0">
                <a:latin typeface="Calibri"/>
                <a:cs typeface="Calibri"/>
              </a:rPr>
              <a:t>r</a:t>
            </a:r>
            <a:r>
              <a:rPr sz="800" dirty="0">
                <a:latin typeface="Calibri"/>
                <a:cs typeface="Calibri"/>
              </a:rPr>
              <a:t>alia. Cour</a:t>
            </a:r>
            <a:r>
              <a:rPr sz="800" spc="-10" dirty="0">
                <a:latin typeface="Calibri"/>
                <a:cs typeface="Calibri"/>
              </a:rPr>
              <a:t>t</a:t>
            </a:r>
            <a:r>
              <a:rPr sz="800" dirty="0">
                <a:latin typeface="Calibri"/>
                <a:cs typeface="Calibri"/>
              </a:rPr>
              <a:t>e</a:t>
            </a:r>
            <a:r>
              <a:rPr sz="800" spc="-15" dirty="0">
                <a:latin typeface="Calibri"/>
                <a:cs typeface="Calibri"/>
              </a:rPr>
              <a:t>s</a:t>
            </a:r>
            <a:r>
              <a:rPr sz="800" dirty="0">
                <a:latin typeface="Calibri"/>
                <a:cs typeface="Calibri"/>
              </a:rPr>
              <a:t>y of Zhuo Li (City of Hope, Duar</a:t>
            </a:r>
            <a:r>
              <a:rPr sz="800" spc="-10" dirty="0">
                <a:latin typeface="Calibri"/>
                <a:cs typeface="Calibri"/>
              </a:rPr>
              <a:t>t</a:t>
            </a:r>
            <a:r>
              <a:rPr sz="800" dirty="0">
                <a:latin typeface="Calibri"/>
                <a:cs typeface="Calibri"/>
              </a:rPr>
              <a:t>e, Cali</a:t>
            </a:r>
            <a:r>
              <a:rPr sz="800" spc="-20" dirty="0">
                <a:latin typeface="Calibri"/>
                <a:cs typeface="Calibri"/>
              </a:rPr>
              <a:t>f</a:t>
            </a:r>
            <a:r>
              <a:rPr sz="800" dirty="0">
                <a:latin typeface="Calibri"/>
                <a:cs typeface="Calibri"/>
              </a:rPr>
              <a:t>ornia, U</a:t>
            </a:r>
            <a:r>
              <a:rPr sz="800" spc="-10" dirty="0">
                <a:latin typeface="Calibri"/>
                <a:cs typeface="Calibri"/>
              </a:rPr>
              <a:t>S</a:t>
            </a:r>
            <a:r>
              <a:rPr sz="800" dirty="0">
                <a:latin typeface="Calibri"/>
                <a:cs typeface="Calibri"/>
              </a:rPr>
              <a:t>A),</a:t>
            </a:r>
            <a:endParaRPr sz="800">
              <a:latin typeface="Calibri"/>
              <a:cs typeface="Calibri"/>
            </a:endParaRPr>
          </a:p>
          <a:p>
            <a:pPr marL="12700">
              <a:lnSpc>
                <a:spcPct val="100000"/>
              </a:lnSpc>
            </a:pPr>
            <a:r>
              <a:rPr sz="800" dirty="0">
                <a:latin typeface="Calibri"/>
                <a:cs typeface="Calibri"/>
              </a:rPr>
              <a:t>Mi</a:t>
            </a:r>
            <a:r>
              <a:rPr sz="800" spc="-30" dirty="0">
                <a:latin typeface="Calibri"/>
                <a:cs typeface="Calibri"/>
              </a:rPr>
              <a:t>k</a:t>
            </a:r>
            <a:r>
              <a:rPr sz="800" dirty="0">
                <a:latin typeface="Calibri"/>
                <a:cs typeface="Calibri"/>
              </a:rPr>
              <a:t>e L. D</a:t>
            </a:r>
            <a:r>
              <a:rPr sz="800" spc="-15" dirty="0">
                <a:latin typeface="Calibri"/>
                <a:cs typeface="Calibri"/>
              </a:rPr>
              <a:t>y</a:t>
            </a:r>
            <a:r>
              <a:rPr sz="800" dirty="0">
                <a:latin typeface="Calibri"/>
                <a:cs typeface="Calibri"/>
              </a:rPr>
              <a:t>all-Smith (Charles Sturt Uni</a:t>
            </a:r>
            <a:r>
              <a:rPr sz="800" spc="-5" dirty="0">
                <a:latin typeface="Calibri"/>
                <a:cs typeface="Calibri"/>
              </a:rPr>
              <a:t>v</a:t>
            </a:r>
            <a:r>
              <a:rPr sz="800" dirty="0">
                <a:latin typeface="Calibri"/>
                <a:cs typeface="Calibri"/>
              </a:rPr>
              <a:t>e</a:t>
            </a:r>
            <a:r>
              <a:rPr sz="800" spc="-15" dirty="0">
                <a:latin typeface="Calibri"/>
                <a:cs typeface="Calibri"/>
              </a:rPr>
              <a:t>r</a:t>
            </a:r>
            <a:r>
              <a:rPr sz="800" dirty="0">
                <a:latin typeface="Calibri"/>
                <a:cs typeface="Calibri"/>
              </a:rPr>
              <a:t>sit</a:t>
            </a:r>
            <a:r>
              <a:rPr sz="800" spc="-60" dirty="0">
                <a:latin typeface="Calibri"/>
                <a:cs typeface="Calibri"/>
              </a:rPr>
              <a:t>y</a:t>
            </a:r>
            <a:r>
              <a:rPr sz="800" dirty="0">
                <a:latin typeface="Calibri"/>
                <a:cs typeface="Calibri"/>
              </a:rPr>
              <a:t>, Au</a:t>
            </a:r>
            <a:r>
              <a:rPr sz="800" spc="-10" dirty="0">
                <a:latin typeface="Calibri"/>
                <a:cs typeface="Calibri"/>
              </a:rPr>
              <a:t>s</a:t>
            </a:r>
            <a:r>
              <a:rPr sz="800" dirty="0">
                <a:latin typeface="Calibri"/>
                <a:cs typeface="Calibri"/>
              </a:rPr>
              <a:t>t</a:t>
            </a:r>
            <a:r>
              <a:rPr sz="800" spc="-20" dirty="0">
                <a:latin typeface="Calibri"/>
                <a:cs typeface="Calibri"/>
              </a:rPr>
              <a:t>r</a:t>
            </a:r>
            <a:r>
              <a:rPr sz="800" dirty="0">
                <a:latin typeface="Calibri"/>
                <a:cs typeface="Calibri"/>
              </a:rPr>
              <a:t>alia), and G</a:t>
            </a:r>
            <a:r>
              <a:rPr sz="800" spc="-20" dirty="0">
                <a:latin typeface="Calibri"/>
                <a:cs typeface="Calibri"/>
              </a:rPr>
              <a:t>r</a:t>
            </a:r>
            <a:r>
              <a:rPr sz="800" dirty="0">
                <a:latin typeface="Calibri"/>
                <a:cs typeface="Calibri"/>
              </a:rPr>
              <a:t>a</a:t>
            </a:r>
            <a:r>
              <a:rPr sz="800" spc="-10" dirty="0">
                <a:latin typeface="Calibri"/>
                <a:cs typeface="Calibri"/>
              </a:rPr>
              <a:t>n</a:t>
            </a:r>
            <a:r>
              <a:rPr sz="800" dirty="0">
                <a:latin typeface="Calibri"/>
                <a:cs typeface="Calibri"/>
              </a:rPr>
              <a:t>t </a:t>
            </a:r>
            <a:r>
              <a:rPr sz="800" spc="-10" dirty="0">
                <a:latin typeface="Calibri"/>
                <a:cs typeface="Calibri"/>
              </a:rPr>
              <a:t>J</a:t>
            </a:r>
            <a:r>
              <a:rPr sz="800" dirty="0">
                <a:latin typeface="Calibri"/>
                <a:cs typeface="Calibri"/>
              </a:rPr>
              <a:t>. Jensem (Cali</a:t>
            </a:r>
            <a:r>
              <a:rPr sz="800" spc="-20" dirty="0">
                <a:latin typeface="Calibri"/>
                <a:cs typeface="Calibri"/>
              </a:rPr>
              <a:t>f</a:t>
            </a:r>
            <a:r>
              <a:rPr sz="800" dirty="0">
                <a:latin typeface="Calibri"/>
                <a:cs typeface="Calibri"/>
              </a:rPr>
              <a:t>ornia In</a:t>
            </a:r>
            <a:r>
              <a:rPr sz="800" spc="-10" dirty="0">
                <a:latin typeface="Calibri"/>
                <a:cs typeface="Calibri"/>
              </a:rPr>
              <a:t>s</a:t>
            </a:r>
            <a:r>
              <a:rPr sz="800" dirty="0">
                <a:latin typeface="Calibri"/>
                <a:cs typeface="Calibri"/>
              </a:rPr>
              <a:t>titu</a:t>
            </a:r>
            <a:r>
              <a:rPr sz="800" spc="-10" dirty="0">
                <a:latin typeface="Calibri"/>
                <a:cs typeface="Calibri"/>
              </a:rPr>
              <a:t>t</a:t>
            </a:r>
            <a:r>
              <a:rPr sz="800" dirty="0">
                <a:latin typeface="Calibri"/>
                <a:cs typeface="Calibri"/>
              </a:rPr>
              <a:t>e of </a:t>
            </a:r>
            <a:r>
              <a:rPr sz="800" spc="-75" dirty="0">
                <a:latin typeface="Calibri"/>
                <a:cs typeface="Calibri"/>
              </a:rPr>
              <a:t>T</a:t>
            </a:r>
            <a:r>
              <a:rPr sz="800" dirty="0">
                <a:latin typeface="Calibri"/>
                <a:cs typeface="Calibri"/>
              </a:rPr>
              <a:t>echnolog</a:t>
            </a:r>
            <a:r>
              <a:rPr sz="800" spc="-60" dirty="0">
                <a:latin typeface="Calibri"/>
                <a:cs typeface="Calibri"/>
              </a:rPr>
              <a:t>y</a:t>
            </a:r>
            <a:r>
              <a:rPr sz="800" dirty="0">
                <a:latin typeface="Calibri"/>
                <a:cs typeface="Calibri"/>
              </a:rPr>
              <a:t>, </a:t>
            </a:r>
            <a:r>
              <a:rPr sz="800" spc="-20" dirty="0">
                <a:latin typeface="Calibri"/>
                <a:cs typeface="Calibri"/>
              </a:rPr>
              <a:t>P</a:t>
            </a:r>
            <a:r>
              <a:rPr sz="800" dirty="0">
                <a:latin typeface="Calibri"/>
                <a:cs typeface="Calibri"/>
              </a:rPr>
              <a:t>asadena, Cali</a:t>
            </a:r>
            <a:r>
              <a:rPr sz="800" spc="-20" dirty="0">
                <a:latin typeface="Calibri"/>
                <a:cs typeface="Calibri"/>
              </a:rPr>
              <a:t>f</a:t>
            </a:r>
            <a:r>
              <a:rPr sz="800" dirty="0">
                <a:latin typeface="Calibri"/>
                <a:cs typeface="Calibri"/>
              </a:rPr>
              <a:t>ornia, U</a:t>
            </a:r>
            <a:r>
              <a:rPr sz="800" spc="-10" dirty="0">
                <a:latin typeface="Calibri"/>
                <a:cs typeface="Calibri"/>
              </a:rPr>
              <a:t>S</a:t>
            </a:r>
            <a:r>
              <a:rPr sz="800" dirty="0">
                <a:latin typeface="Calibri"/>
                <a:cs typeface="Calibri"/>
              </a:rPr>
              <a:t>A);</a:t>
            </a:r>
            <a:endParaRPr sz="800">
              <a:latin typeface="Calibri"/>
              <a:cs typeface="Calibri"/>
            </a:endParaRPr>
          </a:p>
          <a:p>
            <a:pPr marL="146685" indent="-133985">
              <a:lnSpc>
                <a:spcPct val="100000"/>
              </a:lnSpc>
              <a:buAutoNum type="alphaUcParenBoth" startAt="5"/>
              <a:tabLst>
                <a:tab pos="147320" algn="l"/>
              </a:tabLst>
            </a:pPr>
            <a:r>
              <a:rPr sz="800" dirty="0">
                <a:latin typeface="Calibri"/>
                <a:cs typeface="Calibri"/>
              </a:rPr>
              <a:t>Biomedi</a:t>
            </a:r>
            <a:r>
              <a:rPr sz="800" spc="-10" dirty="0">
                <a:latin typeface="Calibri"/>
                <a:cs typeface="Calibri"/>
              </a:rPr>
              <a:t>c</a:t>
            </a:r>
            <a:r>
              <a:rPr sz="800" dirty="0">
                <a:latin typeface="Calibri"/>
                <a:cs typeface="Calibri"/>
              </a:rPr>
              <a:t>al Imaging Unit, Southham</a:t>
            </a:r>
            <a:r>
              <a:rPr sz="800" spc="-5" dirty="0">
                <a:latin typeface="Calibri"/>
                <a:cs typeface="Calibri"/>
              </a:rPr>
              <a:t>p</a:t>
            </a:r>
            <a:r>
              <a:rPr sz="800" spc="-10" dirty="0">
                <a:latin typeface="Calibri"/>
                <a:cs typeface="Calibri"/>
              </a:rPr>
              <a:t>t</a:t>
            </a:r>
            <a:r>
              <a:rPr sz="800" dirty="0">
                <a:latin typeface="Calibri"/>
                <a:cs typeface="Calibri"/>
              </a:rPr>
              <a:t>on Gene</a:t>
            </a:r>
            <a:r>
              <a:rPr sz="800" spc="-20" dirty="0">
                <a:latin typeface="Calibri"/>
                <a:cs typeface="Calibri"/>
              </a:rPr>
              <a:t>r</a:t>
            </a:r>
            <a:r>
              <a:rPr sz="800" dirty="0">
                <a:latin typeface="Calibri"/>
                <a:cs typeface="Calibri"/>
              </a:rPr>
              <a:t>al Hospi</a:t>
            </a:r>
            <a:r>
              <a:rPr sz="800" spc="-10" dirty="0">
                <a:latin typeface="Calibri"/>
                <a:cs typeface="Calibri"/>
              </a:rPr>
              <a:t>t</a:t>
            </a:r>
            <a:r>
              <a:rPr sz="800" dirty="0">
                <a:latin typeface="Calibri"/>
                <a:cs typeface="Calibri"/>
              </a:rPr>
              <a:t>al/Science Pho</a:t>
            </a:r>
            <a:r>
              <a:rPr sz="800" spc="-10" dirty="0">
                <a:latin typeface="Calibri"/>
                <a:cs typeface="Calibri"/>
              </a:rPr>
              <a:t>t</a:t>
            </a:r>
            <a:r>
              <a:rPr sz="800" dirty="0">
                <a:latin typeface="Calibri"/>
                <a:cs typeface="Calibri"/>
              </a:rPr>
              <a:t>o Lib</a:t>
            </a:r>
            <a:r>
              <a:rPr sz="800" spc="-20" dirty="0">
                <a:latin typeface="Calibri"/>
                <a:cs typeface="Calibri"/>
              </a:rPr>
              <a:t>r</a:t>
            </a:r>
            <a:r>
              <a:rPr sz="800" dirty="0">
                <a:latin typeface="Calibri"/>
                <a:cs typeface="Calibri"/>
              </a:rPr>
              <a:t>ary; (F) A</a:t>
            </a:r>
            <a:r>
              <a:rPr sz="800" spc="-15" dirty="0">
                <a:latin typeface="Calibri"/>
                <a:cs typeface="Calibri"/>
              </a:rPr>
              <a:t>r</a:t>
            </a:r>
            <a:r>
              <a:rPr sz="800" dirty="0">
                <a:latin typeface="Calibri"/>
                <a:cs typeface="Calibri"/>
              </a:rPr>
              <a:t>chi</a:t>
            </a:r>
            <a:r>
              <a:rPr sz="800" spc="-10" dirty="0">
                <a:latin typeface="Calibri"/>
                <a:cs typeface="Calibri"/>
              </a:rPr>
              <a:t>v</a:t>
            </a:r>
            <a:r>
              <a:rPr sz="800" dirty="0">
                <a:latin typeface="Calibri"/>
                <a:cs typeface="Calibri"/>
              </a:rPr>
              <a:t>o An</a:t>
            </a:r>
            <a:r>
              <a:rPr sz="800" spc="-10" dirty="0">
                <a:latin typeface="Calibri"/>
                <a:cs typeface="Calibri"/>
              </a:rPr>
              <a:t>g</a:t>
            </a:r>
            <a:r>
              <a:rPr sz="800" dirty="0">
                <a:latin typeface="Calibri"/>
                <a:cs typeface="Calibri"/>
              </a:rPr>
              <a:t>els </a:t>
            </a:r>
            <a:r>
              <a:rPr sz="800" spc="-65" dirty="0">
                <a:latin typeface="Calibri"/>
                <a:cs typeface="Calibri"/>
              </a:rPr>
              <a:t>T</a:t>
            </a:r>
            <a:r>
              <a:rPr sz="800" dirty="0">
                <a:latin typeface="Calibri"/>
                <a:cs typeface="Calibri"/>
              </a:rPr>
              <a:t>apias y </a:t>
            </a:r>
            <a:r>
              <a:rPr sz="800" spc="-25" dirty="0">
                <a:latin typeface="Calibri"/>
                <a:cs typeface="Calibri"/>
              </a:rPr>
              <a:t>F</a:t>
            </a:r>
            <a:r>
              <a:rPr sz="800" dirty="0">
                <a:latin typeface="Calibri"/>
                <a:cs typeface="Calibri"/>
              </a:rPr>
              <a:t>abrice Co</a:t>
            </a:r>
            <a:r>
              <a:rPr sz="800" spc="-5" dirty="0">
                <a:latin typeface="Calibri"/>
                <a:cs typeface="Calibri"/>
              </a:rPr>
              <a:t>n</a:t>
            </a:r>
            <a:r>
              <a:rPr sz="800" spc="-20" dirty="0">
                <a:latin typeface="Calibri"/>
                <a:cs typeface="Calibri"/>
              </a:rPr>
              <a:t>f</a:t>
            </a:r>
            <a:r>
              <a:rPr sz="800" dirty="0">
                <a:latin typeface="Calibri"/>
                <a:cs typeface="Calibri"/>
              </a:rPr>
              <a:t>alonieri.</a:t>
            </a:r>
            <a:endParaRPr sz="8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dirty="0"/>
              <a:t>Prokaryote Body </a:t>
            </a:r>
            <a:r>
              <a:rPr lang="en-US" altLang="en-US" dirty="0" smtClean="0"/>
              <a:t>Plan </a:t>
            </a:r>
            <a:r>
              <a:rPr lang="ar-EG" altLang="en-US" dirty="0" smtClean="0"/>
              <a:t>خطة لجسم بدائيات النواه </a:t>
            </a:r>
            <a:endParaRPr lang="en-US" altLang="en-US" dirty="0"/>
          </a:p>
        </p:txBody>
      </p:sp>
      <p:sp>
        <p:nvSpPr>
          <p:cNvPr id="45059" name="Rectangle 3"/>
          <p:cNvSpPr>
            <a:spLocks noGrp="1" noChangeArrowheads="1"/>
          </p:cNvSpPr>
          <p:nvPr>
            <p:ph idx="1"/>
          </p:nvPr>
        </p:nvSpPr>
        <p:spPr/>
        <p:txBody>
          <a:bodyPr/>
          <a:lstStyle/>
          <a:p>
            <a:r>
              <a:rPr lang="en-US" altLang="en-US" sz="2000" dirty="0"/>
              <a:t>Cytoplasm </a:t>
            </a:r>
            <a:r>
              <a:rPr lang="en-US" altLang="en-US" sz="2000" dirty="0" smtClean="0"/>
              <a:t> </a:t>
            </a:r>
            <a:r>
              <a:rPr lang="ar-EG" altLang="en-US" sz="2000" dirty="0" smtClean="0">
                <a:solidFill>
                  <a:srgbClr val="FF0000"/>
                </a:solidFill>
              </a:rPr>
              <a:t>السائل الخلوي </a:t>
            </a:r>
            <a:endParaRPr lang="en-US" altLang="en-US" sz="2000" dirty="0">
              <a:solidFill>
                <a:srgbClr val="FF0000"/>
              </a:solidFill>
            </a:endParaRPr>
          </a:p>
          <a:p>
            <a:pPr lvl="1"/>
            <a:r>
              <a:rPr lang="en-US" altLang="en-US" sz="2000" dirty="0" err="1" smtClean="0"/>
              <a:t>Ribosomes</a:t>
            </a:r>
            <a:r>
              <a:rPr lang="en-US" altLang="en-US" sz="2000" dirty="0" smtClean="0"/>
              <a:t> </a:t>
            </a:r>
            <a:r>
              <a:rPr lang="ar-EG" altLang="en-US" sz="2000" dirty="0" smtClean="0">
                <a:solidFill>
                  <a:srgbClr val="FF0000"/>
                </a:solidFill>
              </a:rPr>
              <a:t>الريبات </a:t>
            </a:r>
            <a:endParaRPr lang="en-US" altLang="en-US" sz="2000" dirty="0">
              <a:solidFill>
                <a:srgbClr val="FF0000"/>
              </a:solidFill>
            </a:endParaRPr>
          </a:p>
          <a:p>
            <a:pPr lvl="2"/>
            <a:r>
              <a:rPr lang="en-US" altLang="en-US" sz="2000" dirty="0"/>
              <a:t>Organelle of protein </a:t>
            </a:r>
            <a:r>
              <a:rPr lang="en-US" altLang="en-US" sz="2000" dirty="0" smtClean="0"/>
              <a:t>synthesis </a:t>
            </a:r>
            <a:r>
              <a:rPr lang="ar-EG" altLang="en-US" sz="2000" dirty="0" smtClean="0">
                <a:solidFill>
                  <a:srgbClr val="FF0000"/>
                </a:solidFill>
              </a:rPr>
              <a:t>عضيات تصنيع البروتين</a:t>
            </a:r>
            <a:endParaRPr lang="en-US" altLang="en-US" sz="2000" dirty="0">
              <a:solidFill>
                <a:srgbClr val="FF0000"/>
              </a:solidFill>
            </a:endParaRPr>
          </a:p>
          <a:p>
            <a:pPr lvl="1"/>
            <a:r>
              <a:rPr lang="en-US" altLang="en-US" sz="2000" dirty="0"/>
              <a:t>A circular DNA molecule in a </a:t>
            </a:r>
            <a:r>
              <a:rPr lang="en-US" altLang="en-US" sz="2000" dirty="0" err="1"/>
              <a:t>nucleoid</a:t>
            </a:r>
            <a:r>
              <a:rPr lang="en-US" altLang="en-US" sz="2000" dirty="0"/>
              <a:t> </a:t>
            </a:r>
            <a:r>
              <a:rPr lang="en-US" altLang="en-US" sz="2000" dirty="0" smtClean="0"/>
              <a:t>region </a:t>
            </a:r>
            <a:r>
              <a:rPr lang="ar-EG" altLang="en-US" sz="2000" dirty="0" smtClean="0">
                <a:solidFill>
                  <a:srgbClr val="FF0000"/>
                </a:solidFill>
              </a:rPr>
              <a:t>جزيء الحمض النووي الدائري في منطقة النيكلويد</a:t>
            </a:r>
            <a:endParaRPr lang="en-US" altLang="en-US" sz="2000" dirty="0">
              <a:solidFill>
                <a:srgbClr val="FF0000"/>
              </a:solidFill>
            </a:endParaRPr>
          </a:p>
          <a:p>
            <a:pPr lvl="1"/>
            <a:r>
              <a:rPr lang="en-US" altLang="en-US" sz="2000" dirty="0"/>
              <a:t>May contain additional genes as </a:t>
            </a:r>
            <a:r>
              <a:rPr lang="en-US" altLang="en-US" sz="2000" dirty="0" smtClean="0"/>
              <a:t>plasmids </a:t>
            </a:r>
            <a:r>
              <a:rPr lang="ar-EG" altLang="en-US" sz="2000" dirty="0" smtClean="0">
                <a:solidFill>
                  <a:srgbClr val="FF0000"/>
                </a:solidFill>
              </a:rPr>
              <a:t>يمكن ان يحتوي علي جينات اضافية مثل البلازميد.</a:t>
            </a:r>
            <a:endParaRPr lang="en-US" altLang="en-US" sz="2000" dirty="0">
              <a:solidFill>
                <a:srgbClr val="FF0000"/>
              </a:solidFill>
            </a:endParaRPr>
          </a:p>
          <a:p>
            <a:r>
              <a:rPr lang="en-US" altLang="en-US" sz="2000" dirty="0"/>
              <a:t>Cell </a:t>
            </a:r>
            <a:r>
              <a:rPr lang="en-US" altLang="en-US" sz="2000" dirty="0" smtClean="0"/>
              <a:t>wall </a:t>
            </a:r>
            <a:r>
              <a:rPr lang="ar-EG" altLang="en-US" sz="2000" dirty="0" smtClean="0"/>
              <a:t>ا</a:t>
            </a:r>
            <a:r>
              <a:rPr lang="ar-EG" altLang="en-US" sz="2000" dirty="0" smtClean="0">
                <a:solidFill>
                  <a:srgbClr val="FF0000"/>
                </a:solidFill>
              </a:rPr>
              <a:t>لجدار الخلوي </a:t>
            </a:r>
            <a:endParaRPr lang="en-US" altLang="en-US" sz="2000" dirty="0">
              <a:solidFill>
                <a:srgbClr val="FF0000"/>
              </a:solidFill>
            </a:endParaRPr>
          </a:p>
          <a:p>
            <a:pPr lvl="1"/>
            <a:r>
              <a:rPr lang="en-US" altLang="en-US" sz="2000" dirty="0"/>
              <a:t>Semirigid but permeable structure that surrounds the plasma membrane of some cells </a:t>
            </a:r>
            <a:r>
              <a:rPr lang="en-US" altLang="en-US" sz="2000" dirty="0" smtClean="0"/>
              <a:t> </a:t>
            </a:r>
            <a:r>
              <a:rPr lang="ar-EG" altLang="en-US" sz="2000" dirty="0" smtClean="0">
                <a:solidFill>
                  <a:srgbClr val="FF0000"/>
                </a:solidFill>
              </a:rPr>
              <a:t>نصف صلب ولكن تركيب نافذ (يعبر خلاله مواد) الذي يحيط بالغشاء البلازمي لبعض الخلايا</a:t>
            </a:r>
            <a:endParaRPr lang="en-US" altLang="en-US" sz="2000" dirty="0">
              <a:solidFill>
                <a:srgbClr val="FF0000"/>
              </a:solidFill>
            </a:endParaRPr>
          </a:p>
          <a:p>
            <a:pPr lvl="1"/>
            <a:r>
              <a:rPr lang="en-US" altLang="en-US" sz="2000" dirty="0"/>
              <a:t>Consists of peptides and polysaccharides (in bacteria) or proteins (in </a:t>
            </a:r>
            <a:r>
              <a:rPr lang="en-US" altLang="en-US" sz="2000" dirty="0" err="1"/>
              <a:t>archaeans</a:t>
            </a:r>
            <a:r>
              <a:rPr lang="en-US" altLang="en-US" sz="2000" dirty="0" smtClean="0"/>
              <a:t>) </a:t>
            </a:r>
            <a:r>
              <a:rPr lang="ar-EG" altLang="en-US" sz="2000" dirty="0" smtClean="0">
                <a:solidFill>
                  <a:srgbClr val="FF0000"/>
                </a:solidFill>
              </a:rPr>
              <a:t>يتكون من بيبتيدات وسكريات متعددة (في البكتريا) او بروتينات </a:t>
            </a:r>
          </a:p>
          <a:p>
            <a:pPr lvl="1">
              <a:buNone/>
            </a:pPr>
            <a:r>
              <a:rPr lang="ar-EG" altLang="en-US" sz="2000" dirty="0" smtClean="0">
                <a:solidFill>
                  <a:srgbClr val="FF0000"/>
                </a:solidFill>
              </a:rPr>
              <a:t>(في العتائق)</a:t>
            </a:r>
            <a:endParaRPr lang="en-US" altLang="en-US" sz="2000" dirty="0">
              <a:solidFill>
                <a:srgbClr val="FF0000"/>
              </a:solidFill>
            </a:endParaRPr>
          </a:p>
          <a:p>
            <a:pPr lvl="1"/>
            <a:r>
              <a:rPr lang="en-US" altLang="en-US" sz="2000" dirty="0"/>
              <a:t>In some bacteria, a sticky capsule of polysaccharides surrounds the cell </a:t>
            </a:r>
            <a:r>
              <a:rPr lang="en-US" altLang="en-US" sz="2000" dirty="0" smtClean="0"/>
              <a:t>wall </a:t>
            </a:r>
            <a:r>
              <a:rPr lang="ar-EG" altLang="en-US" sz="2000" dirty="0" smtClean="0">
                <a:solidFill>
                  <a:srgbClr val="FF0000"/>
                </a:solidFill>
              </a:rPr>
              <a:t>في بعض البكتريا هناك غلاف خارجي لاصق من السكريات المتعددة يحيط بالجدار الخلوي </a:t>
            </a:r>
            <a:endParaRPr lang="en-US" altLang="en-US" sz="2000" dirty="0">
              <a:solidFill>
                <a:srgbClr val="FF0000"/>
              </a:solidFill>
            </a:endParaRPr>
          </a:p>
          <a:p>
            <a:endParaRPr lang="en-US" alt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Prokaryote Body Plan</a:t>
            </a:r>
          </a:p>
        </p:txBody>
      </p:sp>
      <p:sp>
        <p:nvSpPr>
          <p:cNvPr id="47107" name="Rectangle 3"/>
          <p:cNvSpPr>
            <a:spLocks noGrp="1" noChangeArrowheads="1"/>
          </p:cNvSpPr>
          <p:nvPr>
            <p:ph idx="1"/>
          </p:nvPr>
        </p:nvSpPr>
        <p:spPr/>
        <p:txBody>
          <a:bodyPr/>
          <a:lstStyle/>
          <a:p>
            <a:r>
              <a:rPr lang="en-US" altLang="en-US" dirty="0"/>
              <a:t>Surface extensions allow certain </a:t>
            </a:r>
            <a:r>
              <a:rPr lang="en-US" altLang="en-US" dirty="0" smtClean="0"/>
              <a:t>actions </a:t>
            </a:r>
            <a:r>
              <a:rPr lang="ar-EG" altLang="en-US" dirty="0" smtClean="0">
                <a:solidFill>
                  <a:srgbClr val="FF0000"/>
                </a:solidFill>
              </a:rPr>
              <a:t>الامتدادات (البروز) السطحية تسمح بحدوث افعال معينة </a:t>
            </a:r>
            <a:endParaRPr lang="en-US" altLang="en-US" dirty="0">
              <a:solidFill>
                <a:srgbClr val="FF0000"/>
              </a:solidFill>
            </a:endParaRPr>
          </a:p>
          <a:p>
            <a:r>
              <a:rPr lang="en-US" altLang="en-US" dirty="0" err="1" smtClean="0"/>
              <a:t>Pili</a:t>
            </a:r>
            <a:r>
              <a:rPr lang="en-US" altLang="en-US" dirty="0" smtClean="0"/>
              <a:t> </a:t>
            </a:r>
            <a:r>
              <a:rPr lang="ar-EG" altLang="en-US" dirty="0" smtClean="0">
                <a:solidFill>
                  <a:srgbClr val="FF0000"/>
                </a:solidFill>
              </a:rPr>
              <a:t>الاهداب </a:t>
            </a:r>
            <a:endParaRPr lang="en-US" altLang="en-US" dirty="0">
              <a:solidFill>
                <a:srgbClr val="FF0000"/>
              </a:solidFill>
            </a:endParaRPr>
          </a:p>
          <a:p>
            <a:pPr lvl="1"/>
            <a:r>
              <a:rPr lang="en-US" altLang="en-US" dirty="0"/>
              <a:t>Protein filaments used to help cells cling to or move across surfaces, or for plasmid </a:t>
            </a:r>
            <a:r>
              <a:rPr lang="en-US" altLang="en-US" dirty="0" smtClean="0"/>
              <a:t>transfer </a:t>
            </a:r>
            <a:r>
              <a:rPr lang="ar-EG" altLang="en-US" dirty="0" smtClean="0">
                <a:solidFill>
                  <a:srgbClr val="FF0000"/>
                </a:solidFill>
              </a:rPr>
              <a:t>شعيرات بروتينية تستخدم لتساعد الخلية تتشبث ب او تتحرك عبر الاسطح او تنقل البلازميد.</a:t>
            </a:r>
            <a:endParaRPr lang="en-US" altLang="en-US" dirty="0">
              <a:solidFill>
                <a:srgbClr val="FF0000"/>
              </a:solidFill>
            </a:endParaRPr>
          </a:p>
          <a:p>
            <a:r>
              <a:rPr lang="en-US" altLang="en-US" dirty="0" smtClean="0"/>
              <a:t>Flagella </a:t>
            </a:r>
            <a:r>
              <a:rPr lang="ar-EG" altLang="en-US" dirty="0" smtClean="0">
                <a:solidFill>
                  <a:srgbClr val="FF0000"/>
                </a:solidFill>
              </a:rPr>
              <a:t>السوط </a:t>
            </a:r>
            <a:endParaRPr lang="en-US" altLang="en-US" dirty="0">
              <a:solidFill>
                <a:srgbClr val="FF0000"/>
              </a:solidFill>
            </a:endParaRPr>
          </a:p>
          <a:p>
            <a:pPr lvl="1"/>
            <a:r>
              <a:rPr lang="en-US" altLang="en-US" dirty="0"/>
              <a:t>Long, slender cellular structures used for </a:t>
            </a:r>
            <a:r>
              <a:rPr lang="en-US" altLang="en-US" dirty="0" smtClean="0"/>
              <a:t>mobility </a:t>
            </a:r>
            <a:r>
              <a:rPr lang="ar-EG" altLang="en-US" dirty="0" smtClean="0">
                <a:solidFill>
                  <a:srgbClr val="FF0000"/>
                </a:solidFill>
              </a:rPr>
              <a:t>هو مركب خلوي طويل واسطواني يتسخدم في الحركة.</a:t>
            </a:r>
            <a:endParaRPr lang="en-US" altLang="en-US" dirty="0">
              <a:solidFill>
                <a:srgbClr val="FF0000"/>
              </a:solidFill>
            </a:endParaRPr>
          </a:p>
          <a:p>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5" descr="03p052_f08_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97400" y="0"/>
            <a:ext cx="2235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 Box 5"/>
          <p:cNvSpPr txBox="1">
            <a:spLocks noChangeArrowheads="1"/>
          </p:cNvSpPr>
          <p:nvPr/>
        </p:nvSpPr>
        <p:spPr bwMode="auto">
          <a:xfrm>
            <a:off x="2057400" y="381000"/>
            <a:ext cx="2151063"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cs typeface="Arial" pitchFamily="34" charset="0"/>
              </a:rPr>
              <a:t>    cytoplasm, </a:t>
            </a:r>
          </a:p>
          <a:p>
            <a:r>
              <a:rPr lang="en-US" altLang="en-US" sz="1800" b="1" dirty="0">
                <a:cs typeface="Arial" pitchFamily="34" charset="0"/>
              </a:rPr>
              <a:t>with </a:t>
            </a:r>
            <a:r>
              <a:rPr lang="en-US" altLang="en-US" sz="1800" b="1" dirty="0" err="1" smtClean="0">
                <a:cs typeface="Arial" pitchFamily="34" charset="0"/>
              </a:rPr>
              <a:t>ribosomes</a:t>
            </a:r>
            <a:r>
              <a:rPr lang="en-US" altLang="en-US" sz="1800" b="1" dirty="0" smtClean="0">
                <a:cs typeface="Arial" pitchFamily="34" charset="0"/>
              </a:rPr>
              <a:t> </a:t>
            </a:r>
            <a:r>
              <a:rPr lang="ar-EG" altLang="en-US" sz="1800" b="1" dirty="0" smtClean="0">
                <a:cs typeface="Arial" pitchFamily="34" charset="0"/>
              </a:rPr>
              <a:t>السائل الخلوي والريبات</a:t>
            </a:r>
            <a:endParaRPr lang="en-US" altLang="en-US" sz="1800" b="1" dirty="0">
              <a:cs typeface="Arial" pitchFamily="34" charset="0"/>
            </a:endParaRPr>
          </a:p>
        </p:txBody>
      </p:sp>
      <p:sp>
        <p:nvSpPr>
          <p:cNvPr id="48132" name="Text Box 6"/>
          <p:cNvSpPr txBox="1">
            <a:spLocks noChangeArrowheads="1"/>
          </p:cNvSpPr>
          <p:nvPr/>
        </p:nvSpPr>
        <p:spPr bwMode="auto">
          <a:xfrm>
            <a:off x="2057400" y="1371601"/>
            <a:ext cx="2800352"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500" b="1" dirty="0">
                <a:cs typeface="Arial" pitchFamily="34" charset="0"/>
              </a:rPr>
              <a:t>    DNA in </a:t>
            </a:r>
            <a:r>
              <a:rPr lang="en-US" altLang="en-US" sz="1500" b="1" dirty="0" err="1" smtClean="0">
                <a:cs typeface="Arial" pitchFamily="34" charset="0"/>
              </a:rPr>
              <a:t>nucleoid</a:t>
            </a:r>
            <a:r>
              <a:rPr lang="en-US" altLang="en-US" sz="1500" b="1" dirty="0" smtClean="0">
                <a:cs typeface="Arial" pitchFamily="34" charset="0"/>
              </a:rPr>
              <a:t> </a:t>
            </a:r>
            <a:r>
              <a:rPr lang="ar-EG" altLang="en-US" sz="1500" b="1" dirty="0" smtClean="0">
                <a:cs typeface="Arial" pitchFamily="34" charset="0"/>
              </a:rPr>
              <a:t>الحمض النووي في النيكلويد </a:t>
            </a:r>
            <a:endParaRPr lang="en-US" altLang="en-US" sz="1500" b="1" dirty="0">
              <a:cs typeface="Arial" pitchFamily="34" charset="0"/>
            </a:endParaRPr>
          </a:p>
        </p:txBody>
      </p:sp>
      <p:sp>
        <p:nvSpPr>
          <p:cNvPr id="48133" name="Text Box 7"/>
          <p:cNvSpPr txBox="1">
            <a:spLocks noChangeArrowheads="1"/>
          </p:cNvSpPr>
          <p:nvPr/>
        </p:nvSpPr>
        <p:spPr bwMode="auto">
          <a:xfrm>
            <a:off x="2057400" y="1752601"/>
            <a:ext cx="287179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cs typeface="Arial" pitchFamily="34" charset="0"/>
              </a:rPr>
              <a:t>    plasma </a:t>
            </a:r>
            <a:r>
              <a:rPr lang="en-US" altLang="en-US" sz="1800" b="1" dirty="0" smtClean="0">
                <a:cs typeface="Arial" pitchFamily="34" charset="0"/>
              </a:rPr>
              <a:t>membrane </a:t>
            </a:r>
            <a:r>
              <a:rPr lang="ar-EG" altLang="en-US" sz="1800" b="1" dirty="0" smtClean="0">
                <a:cs typeface="Arial" pitchFamily="34" charset="0"/>
              </a:rPr>
              <a:t>الغشاء البلازمي </a:t>
            </a:r>
            <a:endParaRPr lang="en-US" altLang="en-US" sz="1800" b="1" dirty="0">
              <a:cs typeface="Arial" pitchFamily="34" charset="0"/>
            </a:endParaRPr>
          </a:p>
        </p:txBody>
      </p:sp>
      <p:sp>
        <p:nvSpPr>
          <p:cNvPr id="48134" name="Text Box 8"/>
          <p:cNvSpPr txBox="1">
            <a:spLocks noChangeArrowheads="1"/>
          </p:cNvSpPr>
          <p:nvPr/>
        </p:nvSpPr>
        <p:spPr bwMode="auto">
          <a:xfrm>
            <a:off x="2143108" y="2214554"/>
            <a:ext cx="244316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cs typeface="Arial" pitchFamily="34" charset="0"/>
              </a:rPr>
              <a:t>    cell </a:t>
            </a:r>
            <a:r>
              <a:rPr lang="en-US" altLang="en-US" sz="1800" b="1" dirty="0" smtClean="0">
                <a:cs typeface="Arial" pitchFamily="34" charset="0"/>
              </a:rPr>
              <a:t>wall </a:t>
            </a:r>
            <a:r>
              <a:rPr lang="ar-EG" altLang="en-US" sz="1800" b="1" dirty="0" smtClean="0">
                <a:cs typeface="Arial" pitchFamily="34" charset="0"/>
              </a:rPr>
              <a:t>الجدار الخلوي </a:t>
            </a:r>
            <a:endParaRPr lang="en-US" altLang="en-US" sz="1800" b="1" dirty="0">
              <a:cs typeface="Arial" pitchFamily="34" charset="0"/>
            </a:endParaRPr>
          </a:p>
        </p:txBody>
      </p:sp>
      <p:sp>
        <p:nvSpPr>
          <p:cNvPr id="48135" name="Text Box 9"/>
          <p:cNvSpPr txBox="1">
            <a:spLocks noChangeArrowheads="1"/>
          </p:cNvSpPr>
          <p:nvPr/>
        </p:nvSpPr>
        <p:spPr bwMode="auto">
          <a:xfrm>
            <a:off x="2057400" y="2590800"/>
            <a:ext cx="152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cs typeface="Arial" pitchFamily="34" charset="0"/>
              </a:rPr>
              <a:t>    </a:t>
            </a:r>
            <a:r>
              <a:rPr lang="en-US" altLang="en-US" sz="1800" b="1" dirty="0" smtClean="0">
                <a:cs typeface="Arial" pitchFamily="34" charset="0"/>
              </a:rPr>
              <a:t>capsule </a:t>
            </a:r>
            <a:r>
              <a:rPr lang="ar-EG" altLang="en-US" sz="1800" b="1" dirty="0" smtClean="0">
                <a:cs typeface="Arial" pitchFamily="34" charset="0"/>
              </a:rPr>
              <a:t>الغلاف الخارجي </a:t>
            </a:r>
            <a:endParaRPr lang="en-US" altLang="en-US" sz="1800" b="1" dirty="0">
              <a:cs typeface="Arial" pitchFamily="34" charset="0"/>
            </a:endParaRPr>
          </a:p>
        </p:txBody>
      </p:sp>
      <p:sp>
        <p:nvSpPr>
          <p:cNvPr id="48136" name="Text Box 10"/>
          <p:cNvSpPr txBox="1">
            <a:spLocks noChangeArrowheads="1"/>
          </p:cNvSpPr>
          <p:nvPr/>
        </p:nvSpPr>
        <p:spPr bwMode="auto">
          <a:xfrm>
            <a:off x="2057400" y="3048000"/>
            <a:ext cx="1143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cs typeface="Arial" pitchFamily="34" charset="0"/>
              </a:rPr>
              <a:t>    </a:t>
            </a:r>
            <a:r>
              <a:rPr lang="en-US" altLang="en-US" sz="1800" b="1" dirty="0" err="1" smtClean="0">
                <a:cs typeface="Arial" pitchFamily="34" charset="0"/>
              </a:rPr>
              <a:t>pilus</a:t>
            </a:r>
            <a:r>
              <a:rPr lang="en-US" altLang="en-US" sz="1800" b="1" dirty="0" smtClean="0">
                <a:cs typeface="Arial" pitchFamily="34" charset="0"/>
              </a:rPr>
              <a:t> </a:t>
            </a:r>
            <a:r>
              <a:rPr lang="ar-EG" altLang="en-US" sz="1800" b="1" dirty="0" smtClean="0">
                <a:cs typeface="Arial" pitchFamily="34" charset="0"/>
              </a:rPr>
              <a:t>الاهداب </a:t>
            </a:r>
            <a:endParaRPr lang="en-US" altLang="en-US" sz="1800" b="1" dirty="0">
              <a:cs typeface="Arial" pitchFamily="34" charset="0"/>
            </a:endParaRPr>
          </a:p>
        </p:txBody>
      </p:sp>
      <p:sp>
        <p:nvSpPr>
          <p:cNvPr id="48137" name="Text Box 11"/>
          <p:cNvSpPr txBox="1">
            <a:spLocks noChangeArrowheads="1"/>
          </p:cNvSpPr>
          <p:nvPr/>
        </p:nvSpPr>
        <p:spPr bwMode="auto">
          <a:xfrm>
            <a:off x="2057400" y="4876800"/>
            <a:ext cx="175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cs typeface="Arial" pitchFamily="34" charset="0"/>
              </a:rPr>
              <a:t>    </a:t>
            </a:r>
            <a:r>
              <a:rPr lang="en-US" altLang="en-US" sz="1800" b="1" dirty="0" smtClean="0">
                <a:cs typeface="Arial" pitchFamily="34" charset="0"/>
              </a:rPr>
              <a:t>flagellum </a:t>
            </a:r>
            <a:r>
              <a:rPr lang="ar-EG" altLang="en-US" sz="1800" b="1" dirty="0" smtClean="0">
                <a:cs typeface="Arial" pitchFamily="34" charset="0"/>
              </a:rPr>
              <a:t>السوط    </a:t>
            </a:r>
            <a:endParaRPr lang="en-US" altLang="en-US" sz="1800" b="1" dirty="0">
              <a:cs typeface="Arial" pitchFamily="34" charset="0"/>
            </a:endParaRPr>
          </a:p>
        </p:txBody>
      </p:sp>
      <p:sp>
        <p:nvSpPr>
          <p:cNvPr id="48138" name="Line 12"/>
          <p:cNvSpPr>
            <a:spLocks noChangeShapeType="1"/>
          </p:cNvSpPr>
          <p:nvPr/>
        </p:nvSpPr>
        <p:spPr bwMode="auto">
          <a:xfrm flipH="1">
            <a:off x="3810000" y="609600"/>
            <a:ext cx="1752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139" name="Line 13"/>
          <p:cNvSpPr>
            <a:spLocks noChangeShapeType="1"/>
          </p:cNvSpPr>
          <p:nvPr/>
        </p:nvSpPr>
        <p:spPr bwMode="auto">
          <a:xfrm flipH="1">
            <a:off x="4343400" y="1600200"/>
            <a:ext cx="1219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140" name="Line 14"/>
          <p:cNvSpPr>
            <a:spLocks noChangeShapeType="1"/>
          </p:cNvSpPr>
          <p:nvPr/>
        </p:nvSpPr>
        <p:spPr bwMode="auto">
          <a:xfrm flipH="1" flipV="1">
            <a:off x="4495800" y="1981200"/>
            <a:ext cx="990600" cy="228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141" name="Line 15"/>
          <p:cNvSpPr>
            <a:spLocks noChangeShapeType="1"/>
          </p:cNvSpPr>
          <p:nvPr/>
        </p:nvSpPr>
        <p:spPr bwMode="auto">
          <a:xfrm flipH="1">
            <a:off x="3352800" y="2286000"/>
            <a:ext cx="2133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142" name="Line 16"/>
          <p:cNvSpPr>
            <a:spLocks noChangeShapeType="1"/>
          </p:cNvSpPr>
          <p:nvPr/>
        </p:nvSpPr>
        <p:spPr bwMode="auto">
          <a:xfrm flipH="1">
            <a:off x="3429000" y="2771775"/>
            <a:ext cx="19050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143" name="Line 17"/>
          <p:cNvSpPr>
            <a:spLocks noChangeShapeType="1"/>
          </p:cNvSpPr>
          <p:nvPr/>
        </p:nvSpPr>
        <p:spPr bwMode="auto">
          <a:xfrm flipH="1">
            <a:off x="2971800" y="3276600"/>
            <a:ext cx="23622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48144" name="Line 18"/>
          <p:cNvSpPr>
            <a:spLocks noChangeShapeType="1"/>
          </p:cNvSpPr>
          <p:nvPr/>
        </p:nvSpPr>
        <p:spPr bwMode="auto">
          <a:xfrm flipH="1">
            <a:off x="3505200" y="5067300"/>
            <a:ext cx="19050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20" name="Oval 19"/>
          <p:cNvSpPr/>
          <p:nvPr/>
        </p:nvSpPr>
        <p:spPr>
          <a:xfrm>
            <a:off x="1928794" y="357166"/>
            <a:ext cx="395288" cy="395288"/>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1</a:t>
            </a:r>
          </a:p>
        </p:txBody>
      </p:sp>
      <p:sp>
        <p:nvSpPr>
          <p:cNvPr id="21" name="Oval 20"/>
          <p:cNvSpPr/>
          <p:nvPr/>
        </p:nvSpPr>
        <p:spPr>
          <a:xfrm>
            <a:off x="1714480" y="1357298"/>
            <a:ext cx="395288" cy="393700"/>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2</a:t>
            </a:r>
          </a:p>
        </p:txBody>
      </p:sp>
      <p:sp>
        <p:nvSpPr>
          <p:cNvPr id="22" name="Oval 21"/>
          <p:cNvSpPr/>
          <p:nvPr/>
        </p:nvSpPr>
        <p:spPr>
          <a:xfrm>
            <a:off x="1714480" y="1785926"/>
            <a:ext cx="395288" cy="395288"/>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3</a:t>
            </a:r>
          </a:p>
        </p:txBody>
      </p:sp>
      <p:sp>
        <p:nvSpPr>
          <p:cNvPr id="23" name="Oval 22"/>
          <p:cNvSpPr/>
          <p:nvPr/>
        </p:nvSpPr>
        <p:spPr>
          <a:xfrm>
            <a:off x="1714480" y="2214554"/>
            <a:ext cx="395288" cy="357190"/>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4</a:t>
            </a:r>
          </a:p>
        </p:txBody>
      </p:sp>
      <p:sp>
        <p:nvSpPr>
          <p:cNvPr id="24" name="Oval 23"/>
          <p:cNvSpPr/>
          <p:nvPr/>
        </p:nvSpPr>
        <p:spPr>
          <a:xfrm>
            <a:off x="1978025" y="2630488"/>
            <a:ext cx="395288" cy="395287"/>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5</a:t>
            </a:r>
          </a:p>
        </p:txBody>
      </p:sp>
      <p:sp>
        <p:nvSpPr>
          <p:cNvPr id="25" name="Oval 24"/>
          <p:cNvSpPr/>
          <p:nvPr/>
        </p:nvSpPr>
        <p:spPr>
          <a:xfrm>
            <a:off x="1978025" y="3084513"/>
            <a:ext cx="395288" cy="395287"/>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6</a:t>
            </a:r>
          </a:p>
        </p:txBody>
      </p:sp>
      <p:sp>
        <p:nvSpPr>
          <p:cNvPr id="26" name="Oval 25"/>
          <p:cNvSpPr/>
          <p:nvPr/>
        </p:nvSpPr>
        <p:spPr>
          <a:xfrm>
            <a:off x="1978025" y="4837113"/>
            <a:ext cx="395288" cy="395287"/>
          </a:xfrm>
          <a:prstGeom prst="ellipse">
            <a:avLst/>
          </a:prstGeom>
          <a:solidFill>
            <a:srgbClr val="EA421B"/>
          </a:solidFill>
          <a:ln>
            <a:noFill/>
          </a:ln>
          <a:effectLst/>
        </p:spPr>
        <p:style>
          <a:lnRef idx="1">
            <a:schemeClr val="accent1"/>
          </a:lnRef>
          <a:fillRef idx="3">
            <a:schemeClr val="accent1"/>
          </a:fillRef>
          <a:effectRef idx="2">
            <a:schemeClr val="accent1"/>
          </a:effectRef>
          <a:fontRef idx="minor">
            <a:schemeClr val="lt1"/>
          </a:fontRef>
        </p:style>
        <p:txBody>
          <a:bodyPr anchor="b"/>
          <a:lstStyle/>
          <a:p>
            <a:pPr algn="ctr">
              <a:spcBef>
                <a:spcPts val="0"/>
              </a:spcBef>
              <a:defRPr/>
            </a:pPr>
            <a:r>
              <a:rPr lang="en-US" sz="1600" b="1" dirty="0"/>
              <a:t>7</a:t>
            </a:r>
          </a:p>
        </p:txBody>
      </p:sp>
      <p:sp>
        <p:nvSpPr>
          <p:cNvPr id="29697" name="Rectangle 2"/>
          <p:cNvSpPr>
            <a:spLocks noGrp="1" noChangeArrowheads="1"/>
          </p:cNvSpPr>
          <p:nvPr>
            <p:ph type="title"/>
          </p:nvPr>
        </p:nvSpPr>
        <p:spPr>
          <a:xfrm>
            <a:off x="5943600" y="4114800"/>
            <a:ext cx="3124200" cy="762000"/>
          </a:xfrm>
        </p:spPr>
        <p:txBody>
          <a:bodyPr>
            <a:normAutofit fontScale="90000"/>
          </a:bodyPr>
          <a:lstStyle/>
          <a:p>
            <a:pPr algn="r">
              <a:defRPr/>
            </a:pPr>
            <a:r>
              <a:rPr lang="en-US" sz="2600" dirty="0"/>
              <a:t>Prokaryote Body Plan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dirty="0" err="1" smtClean="0"/>
              <a:t>Biofilms</a:t>
            </a:r>
            <a:r>
              <a:rPr lang="en-US" altLang="en-US" dirty="0" smtClean="0"/>
              <a:t> </a:t>
            </a:r>
            <a:r>
              <a:rPr lang="ar-EG" altLang="en-US" dirty="0" smtClean="0"/>
              <a:t>الاغشية الحيوية </a:t>
            </a:r>
            <a:endParaRPr lang="en-US" altLang="en-US" dirty="0"/>
          </a:p>
        </p:txBody>
      </p:sp>
      <p:sp>
        <p:nvSpPr>
          <p:cNvPr id="49155" name="Rectangle 3"/>
          <p:cNvSpPr>
            <a:spLocks noGrp="1" noChangeArrowheads="1"/>
          </p:cNvSpPr>
          <p:nvPr>
            <p:ph idx="1"/>
          </p:nvPr>
        </p:nvSpPr>
        <p:spPr/>
        <p:txBody>
          <a:bodyPr/>
          <a:lstStyle/>
          <a:p>
            <a:r>
              <a:rPr lang="en-US" altLang="en-US" sz="2500" dirty="0"/>
              <a:t>Community of different types of microorganisms living within a shared mass of </a:t>
            </a:r>
            <a:r>
              <a:rPr lang="en-US" altLang="en-US" sz="2500" dirty="0" smtClean="0"/>
              <a:t>slime </a:t>
            </a:r>
            <a:r>
              <a:rPr lang="ar-EG" altLang="en-US" sz="2500" dirty="0" smtClean="0">
                <a:solidFill>
                  <a:srgbClr val="FF0000"/>
                </a:solidFill>
              </a:rPr>
              <a:t>مجتمع من الانواع المختلفة من الكائنات الدقيقة الحية خلال كتلة مشتركة من الوحل اللزج.</a:t>
            </a:r>
            <a:endParaRPr lang="en-US" altLang="en-US" sz="2500" dirty="0">
              <a:solidFill>
                <a:srgbClr val="FF0000"/>
              </a:solidFill>
            </a:endParaRPr>
          </a:p>
          <a:p>
            <a:pPr lvl="1"/>
            <a:r>
              <a:rPr lang="en-US" altLang="en-US" sz="2500" dirty="0"/>
              <a:t>Provides various advantages to the community of </a:t>
            </a:r>
            <a:r>
              <a:rPr lang="en-US" altLang="en-US" sz="2500" dirty="0" smtClean="0"/>
              <a:t>organisms </a:t>
            </a:r>
            <a:r>
              <a:rPr lang="ar-EG" altLang="en-US" sz="2500" dirty="0" smtClean="0">
                <a:solidFill>
                  <a:srgbClr val="FF0000"/>
                </a:solidFill>
              </a:rPr>
              <a:t>يمنح مزايا متنوعة لمجتمع الكائنات الدقيقة </a:t>
            </a:r>
            <a:endParaRPr lang="en-US" altLang="en-US" sz="2500" dirty="0">
              <a:solidFill>
                <a:srgbClr val="FF0000"/>
              </a:solidFill>
            </a:endParaRPr>
          </a:p>
          <a:p>
            <a:pPr lvl="1"/>
            <a:r>
              <a:rPr lang="en-US" altLang="en-US" sz="2500" dirty="0"/>
              <a:t>Often attached to </a:t>
            </a:r>
            <a:r>
              <a:rPr lang="en-US" altLang="en-US" sz="2500" dirty="0" smtClean="0"/>
              <a:t>solid surface </a:t>
            </a:r>
            <a:r>
              <a:rPr lang="ar-EG" altLang="en-US" sz="2500" dirty="0" smtClean="0">
                <a:solidFill>
                  <a:srgbClr val="FF0000"/>
                </a:solidFill>
              </a:rPr>
              <a:t>غالبا تتصل بالسطح الصلب </a:t>
            </a:r>
            <a:endParaRPr lang="en-US" altLang="en-US" sz="2500" dirty="0">
              <a:solidFill>
                <a:srgbClr val="FF0000"/>
              </a:solidFill>
            </a:endParaRPr>
          </a:p>
        </p:txBody>
      </p:sp>
      <p:pic>
        <p:nvPicPr>
          <p:cNvPr id="3" name="Picture 2" descr="0309_P39520d.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181600" y="3929066"/>
            <a:ext cx="2906967" cy="27765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dirty="0"/>
              <a:t>3.1 Food For </a:t>
            </a:r>
            <a:r>
              <a:rPr lang="en-US" altLang="en-US" dirty="0" smtClean="0"/>
              <a:t>Thought </a:t>
            </a:r>
            <a:r>
              <a:rPr lang="ar-EG" altLang="en-US" dirty="0" smtClean="0"/>
              <a:t>غذاء الفكر </a:t>
            </a:r>
            <a:endParaRPr lang="en-US" altLang="en-US" dirty="0"/>
          </a:p>
        </p:txBody>
      </p:sp>
      <p:sp>
        <p:nvSpPr>
          <p:cNvPr id="16387" name="Rectangle 3"/>
          <p:cNvSpPr>
            <a:spLocks noGrp="1" noChangeArrowheads="1"/>
          </p:cNvSpPr>
          <p:nvPr>
            <p:ph idx="1"/>
          </p:nvPr>
        </p:nvSpPr>
        <p:spPr>
          <a:xfrm>
            <a:off x="214282" y="928670"/>
            <a:ext cx="8786874" cy="5572164"/>
          </a:xfrm>
        </p:spPr>
        <p:txBody>
          <a:bodyPr/>
          <a:lstStyle/>
          <a:p>
            <a:r>
              <a:rPr lang="en-US" altLang="en-US" dirty="0"/>
              <a:t>Bacteria in our intestines make vitamins and keep us </a:t>
            </a:r>
            <a:r>
              <a:rPr lang="en-US" altLang="en-US" dirty="0" smtClean="0"/>
              <a:t>healthy </a:t>
            </a:r>
            <a:r>
              <a:rPr lang="ar-EG" altLang="en-US" dirty="0" smtClean="0">
                <a:solidFill>
                  <a:srgbClr val="FF0000"/>
                </a:solidFill>
              </a:rPr>
              <a:t>البكتريا في امعائنا تصنع الفيتامينات وتحافظ علينا بصحة جيدة. </a:t>
            </a:r>
            <a:endParaRPr lang="en-US" altLang="en-US" dirty="0">
              <a:solidFill>
                <a:srgbClr val="FF0000"/>
              </a:solidFill>
            </a:endParaRPr>
          </a:p>
          <a:p>
            <a:r>
              <a:rPr lang="en-US" altLang="en-US" dirty="0"/>
              <a:t>Other bacteria make toxins that can contaminate foods that can sicken or even kill </a:t>
            </a:r>
            <a:r>
              <a:rPr lang="en-US" altLang="en-US" dirty="0" smtClean="0"/>
              <a:t>us </a:t>
            </a:r>
            <a:r>
              <a:rPr lang="ar-EG" altLang="en-US" dirty="0" smtClean="0">
                <a:solidFill>
                  <a:srgbClr val="FF0000"/>
                </a:solidFill>
              </a:rPr>
              <a:t>البكتريا الاخري تصنع السموم التي يمكنها تلويث الطعام الذي يمرضنا او حتي يؤدي الي موتنا.</a:t>
            </a:r>
            <a:r>
              <a:rPr lang="en-US" altLang="en-US" dirty="0" smtClean="0">
                <a:solidFill>
                  <a:srgbClr val="FF0000"/>
                </a:solidFill>
              </a:rPr>
              <a:t> </a:t>
            </a:r>
            <a:endParaRPr lang="en-US" altLang="en-US" dirty="0">
              <a:solidFill>
                <a:srgbClr val="FF0000"/>
              </a:solidFill>
            </a:endParaRPr>
          </a:p>
          <a:p>
            <a:pPr lvl="1"/>
            <a:r>
              <a:rPr lang="en-US" altLang="en-US" dirty="0"/>
              <a:t>Example: each year, about 265,000 people in the United States become infected with toxin–producing </a:t>
            </a:r>
            <a:r>
              <a:rPr lang="en-US" altLang="en-US" i="1" dirty="0"/>
              <a:t>E. </a:t>
            </a:r>
            <a:r>
              <a:rPr lang="en-US" altLang="en-US" i="1" dirty="0" smtClean="0"/>
              <a:t>coli </a:t>
            </a:r>
            <a:r>
              <a:rPr lang="ar-EG" altLang="en-US" i="1" dirty="0" smtClean="0">
                <a:solidFill>
                  <a:srgbClr val="FF0000"/>
                </a:solidFill>
              </a:rPr>
              <a:t>مثال:- كل سنة حوالي 265 الف شخص في الولايات المتحدة يصبح مصابا بالسموم المنتجة من بكتريا الاي كولاي.</a:t>
            </a:r>
            <a:endParaRPr lang="en-US" altLang="en-US" i="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 y="76200"/>
            <a:ext cx="8915400" cy="557212"/>
          </a:xfrm>
        </p:spPr>
        <p:txBody>
          <a:bodyPr/>
          <a:lstStyle/>
          <a:p>
            <a:r>
              <a:rPr lang="en-US" altLang="en-US" sz="2400" dirty="0"/>
              <a:t>3.5 Introducing Eukaryotic </a:t>
            </a:r>
            <a:r>
              <a:rPr lang="en-US" altLang="en-US" sz="2400" dirty="0" smtClean="0"/>
              <a:t>Cells </a:t>
            </a:r>
            <a:r>
              <a:rPr lang="ar-EG" altLang="en-US" sz="2400" dirty="0" smtClean="0"/>
              <a:t>مقدمة للخلايا حقيقية النواه </a:t>
            </a:r>
            <a:endParaRPr lang="en-US" altLang="en-US" sz="2400" dirty="0"/>
          </a:p>
        </p:txBody>
      </p:sp>
      <p:sp>
        <p:nvSpPr>
          <p:cNvPr id="29" name="bk object 16"/>
          <p:cNvSpPr/>
          <p:nvPr/>
        </p:nvSpPr>
        <p:spPr>
          <a:xfrm>
            <a:off x="1327339" y="685800"/>
            <a:ext cx="6397002" cy="3448724"/>
          </a:xfrm>
          <a:prstGeom prst="rect">
            <a:avLst/>
          </a:prstGeom>
          <a:blipFill>
            <a:blip r:embed="rId3" cstate="print"/>
            <a:stretch>
              <a:fillRect/>
            </a:stretch>
          </a:blipFill>
        </p:spPr>
        <p:txBody>
          <a:bodyPr wrap="square" lIns="0" tIns="0" rIns="0" bIns="0" rtlCol="0"/>
          <a:lstStyle/>
          <a:p>
            <a:endParaRPr/>
          </a:p>
        </p:txBody>
      </p:sp>
      <p:sp>
        <p:nvSpPr>
          <p:cNvPr id="30" name="bk object 17"/>
          <p:cNvSpPr/>
          <p:nvPr/>
        </p:nvSpPr>
        <p:spPr>
          <a:xfrm>
            <a:off x="3468130" y="3182677"/>
            <a:ext cx="196850" cy="196215"/>
          </a:xfrm>
          <a:custGeom>
            <a:avLst/>
            <a:gdLst/>
            <a:ahLst/>
            <a:cxnLst/>
            <a:rect l="l" t="t" r="r" b="b"/>
            <a:pathLst>
              <a:path w="196850" h="196214">
                <a:moveTo>
                  <a:pt x="112385" y="0"/>
                </a:moveTo>
                <a:lnTo>
                  <a:pt x="65291" y="7327"/>
                </a:lnTo>
                <a:lnTo>
                  <a:pt x="29438" y="28600"/>
                </a:lnTo>
                <a:lnTo>
                  <a:pt x="6791" y="60423"/>
                </a:lnTo>
                <a:lnTo>
                  <a:pt x="0" y="85821"/>
                </a:lnTo>
                <a:lnTo>
                  <a:pt x="785" y="102316"/>
                </a:lnTo>
                <a:lnTo>
                  <a:pt x="13673" y="145170"/>
                </a:lnTo>
                <a:lnTo>
                  <a:pt x="39598" y="176343"/>
                </a:lnTo>
                <a:lnTo>
                  <a:pt x="75009" y="193612"/>
                </a:lnTo>
                <a:lnTo>
                  <a:pt x="88307" y="195894"/>
                </a:lnTo>
                <a:lnTo>
                  <a:pt x="104482" y="195042"/>
                </a:lnTo>
                <a:lnTo>
                  <a:pt x="146696" y="181805"/>
                </a:lnTo>
                <a:lnTo>
                  <a:pt x="177480" y="155330"/>
                </a:lnTo>
                <a:lnTo>
                  <a:pt x="194309" y="119198"/>
                </a:lnTo>
                <a:lnTo>
                  <a:pt x="196706" y="97550"/>
                </a:lnTo>
                <a:lnTo>
                  <a:pt x="195631" y="82967"/>
                </a:lnTo>
                <a:lnTo>
                  <a:pt x="180746" y="43804"/>
                </a:lnTo>
                <a:lnTo>
                  <a:pt x="151609" y="14760"/>
                </a:lnTo>
                <a:lnTo>
                  <a:pt x="112385" y="0"/>
                </a:lnTo>
                <a:close/>
              </a:path>
            </a:pathLst>
          </a:custGeom>
          <a:solidFill>
            <a:srgbClr val="FFFFFF"/>
          </a:solidFill>
        </p:spPr>
        <p:txBody>
          <a:bodyPr wrap="square" lIns="0" tIns="0" rIns="0" bIns="0" rtlCol="0"/>
          <a:lstStyle/>
          <a:p>
            <a:endParaRPr/>
          </a:p>
        </p:txBody>
      </p:sp>
      <p:sp>
        <p:nvSpPr>
          <p:cNvPr id="31" name="bk object 18"/>
          <p:cNvSpPr/>
          <p:nvPr/>
        </p:nvSpPr>
        <p:spPr>
          <a:xfrm>
            <a:off x="4216473" y="2984034"/>
            <a:ext cx="196850" cy="196215"/>
          </a:xfrm>
          <a:custGeom>
            <a:avLst/>
            <a:gdLst/>
            <a:ahLst/>
            <a:cxnLst/>
            <a:rect l="l" t="t" r="r" b="b"/>
            <a:pathLst>
              <a:path w="196850" h="196214">
                <a:moveTo>
                  <a:pt x="112373" y="0"/>
                </a:moveTo>
                <a:lnTo>
                  <a:pt x="65279" y="7327"/>
                </a:lnTo>
                <a:lnTo>
                  <a:pt x="29429" y="28603"/>
                </a:lnTo>
                <a:lnTo>
                  <a:pt x="6787" y="60430"/>
                </a:lnTo>
                <a:lnTo>
                  <a:pt x="0" y="85830"/>
                </a:lnTo>
                <a:lnTo>
                  <a:pt x="785" y="102326"/>
                </a:lnTo>
                <a:lnTo>
                  <a:pt x="13675" y="145178"/>
                </a:lnTo>
                <a:lnTo>
                  <a:pt x="39603" y="176345"/>
                </a:lnTo>
                <a:lnTo>
                  <a:pt x="75021" y="193606"/>
                </a:lnTo>
                <a:lnTo>
                  <a:pt x="88322" y="195884"/>
                </a:lnTo>
                <a:lnTo>
                  <a:pt x="104493" y="195031"/>
                </a:lnTo>
                <a:lnTo>
                  <a:pt x="146702" y="181791"/>
                </a:lnTo>
                <a:lnTo>
                  <a:pt x="177482" y="155311"/>
                </a:lnTo>
                <a:lnTo>
                  <a:pt x="194303" y="119170"/>
                </a:lnTo>
                <a:lnTo>
                  <a:pt x="196695" y="97550"/>
                </a:lnTo>
                <a:lnTo>
                  <a:pt x="195620" y="82967"/>
                </a:lnTo>
                <a:lnTo>
                  <a:pt x="180735" y="43804"/>
                </a:lnTo>
                <a:lnTo>
                  <a:pt x="151597" y="14760"/>
                </a:lnTo>
                <a:lnTo>
                  <a:pt x="112373" y="0"/>
                </a:lnTo>
                <a:close/>
              </a:path>
            </a:pathLst>
          </a:custGeom>
          <a:solidFill>
            <a:srgbClr val="FFFFFF"/>
          </a:solidFill>
        </p:spPr>
        <p:txBody>
          <a:bodyPr wrap="square" lIns="0" tIns="0" rIns="0" bIns="0" rtlCol="0"/>
          <a:lstStyle/>
          <a:p>
            <a:endParaRPr/>
          </a:p>
        </p:txBody>
      </p:sp>
      <p:sp>
        <p:nvSpPr>
          <p:cNvPr id="32" name="bk object 19"/>
          <p:cNvSpPr/>
          <p:nvPr/>
        </p:nvSpPr>
        <p:spPr>
          <a:xfrm>
            <a:off x="4922273" y="1088970"/>
            <a:ext cx="196850" cy="196215"/>
          </a:xfrm>
          <a:custGeom>
            <a:avLst/>
            <a:gdLst/>
            <a:ahLst/>
            <a:cxnLst/>
            <a:rect l="l" t="t" r="r" b="b"/>
            <a:pathLst>
              <a:path w="196850" h="196215">
                <a:moveTo>
                  <a:pt x="112376" y="0"/>
                </a:moveTo>
                <a:lnTo>
                  <a:pt x="65285" y="7327"/>
                </a:lnTo>
                <a:lnTo>
                  <a:pt x="29435" y="28603"/>
                </a:lnTo>
                <a:lnTo>
                  <a:pt x="6789" y="60428"/>
                </a:lnTo>
                <a:lnTo>
                  <a:pt x="0" y="85828"/>
                </a:lnTo>
                <a:lnTo>
                  <a:pt x="785" y="102324"/>
                </a:lnTo>
                <a:lnTo>
                  <a:pt x="13676" y="145177"/>
                </a:lnTo>
                <a:lnTo>
                  <a:pt x="39603" y="176349"/>
                </a:lnTo>
                <a:lnTo>
                  <a:pt x="75015" y="193615"/>
                </a:lnTo>
                <a:lnTo>
                  <a:pt x="88312" y="195896"/>
                </a:lnTo>
                <a:lnTo>
                  <a:pt x="104487" y="195043"/>
                </a:lnTo>
                <a:lnTo>
                  <a:pt x="146699" y="181802"/>
                </a:lnTo>
                <a:lnTo>
                  <a:pt x="177478" y="155323"/>
                </a:lnTo>
                <a:lnTo>
                  <a:pt x="194300" y="119186"/>
                </a:lnTo>
                <a:lnTo>
                  <a:pt x="196694" y="97550"/>
                </a:lnTo>
                <a:lnTo>
                  <a:pt x="195620" y="82967"/>
                </a:lnTo>
                <a:lnTo>
                  <a:pt x="180738" y="43804"/>
                </a:lnTo>
                <a:lnTo>
                  <a:pt x="151603" y="14760"/>
                </a:lnTo>
                <a:lnTo>
                  <a:pt x="112376" y="0"/>
                </a:lnTo>
                <a:close/>
              </a:path>
            </a:pathLst>
          </a:custGeom>
          <a:solidFill>
            <a:srgbClr val="FFFFFF"/>
          </a:solidFill>
        </p:spPr>
        <p:txBody>
          <a:bodyPr wrap="square" lIns="0" tIns="0" rIns="0" bIns="0" rtlCol="0"/>
          <a:lstStyle/>
          <a:p>
            <a:endParaRPr/>
          </a:p>
        </p:txBody>
      </p:sp>
      <p:sp>
        <p:nvSpPr>
          <p:cNvPr id="33" name="bk object 20"/>
          <p:cNvSpPr/>
          <p:nvPr/>
        </p:nvSpPr>
        <p:spPr>
          <a:xfrm>
            <a:off x="3695085" y="1464407"/>
            <a:ext cx="196850" cy="196215"/>
          </a:xfrm>
          <a:custGeom>
            <a:avLst/>
            <a:gdLst/>
            <a:ahLst/>
            <a:cxnLst/>
            <a:rect l="l" t="t" r="r" b="b"/>
            <a:pathLst>
              <a:path w="196850" h="196215">
                <a:moveTo>
                  <a:pt x="112376" y="0"/>
                </a:moveTo>
                <a:lnTo>
                  <a:pt x="65280" y="7327"/>
                </a:lnTo>
                <a:lnTo>
                  <a:pt x="29430" y="28603"/>
                </a:lnTo>
                <a:lnTo>
                  <a:pt x="6788" y="60428"/>
                </a:lnTo>
                <a:lnTo>
                  <a:pt x="0" y="85828"/>
                </a:lnTo>
                <a:lnTo>
                  <a:pt x="785" y="102326"/>
                </a:lnTo>
                <a:lnTo>
                  <a:pt x="13673" y="145182"/>
                </a:lnTo>
                <a:lnTo>
                  <a:pt x="39598" y="176353"/>
                </a:lnTo>
                <a:lnTo>
                  <a:pt x="75011" y="193616"/>
                </a:lnTo>
                <a:lnTo>
                  <a:pt x="88310" y="195896"/>
                </a:lnTo>
                <a:lnTo>
                  <a:pt x="104486" y="195044"/>
                </a:lnTo>
                <a:lnTo>
                  <a:pt x="146698" y="181806"/>
                </a:lnTo>
                <a:lnTo>
                  <a:pt x="177478" y="155329"/>
                </a:lnTo>
                <a:lnTo>
                  <a:pt x="194300" y="119191"/>
                </a:lnTo>
                <a:lnTo>
                  <a:pt x="196694" y="97550"/>
                </a:lnTo>
                <a:lnTo>
                  <a:pt x="195620" y="82967"/>
                </a:lnTo>
                <a:lnTo>
                  <a:pt x="180738" y="43804"/>
                </a:lnTo>
                <a:lnTo>
                  <a:pt x="151603" y="14760"/>
                </a:lnTo>
                <a:lnTo>
                  <a:pt x="112376" y="0"/>
                </a:lnTo>
                <a:close/>
              </a:path>
            </a:pathLst>
          </a:custGeom>
          <a:solidFill>
            <a:srgbClr val="FFFFFF"/>
          </a:solidFill>
        </p:spPr>
        <p:txBody>
          <a:bodyPr wrap="square" lIns="0" tIns="0" rIns="0" bIns="0" rtlCol="0"/>
          <a:lstStyle/>
          <a:p>
            <a:endParaRPr/>
          </a:p>
        </p:txBody>
      </p:sp>
      <p:sp>
        <p:nvSpPr>
          <p:cNvPr id="34" name="bk object 21"/>
          <p:cNvSpPr/>
          <p:nvPr/>
        </p:nvSpPr>
        <p:spPr>
          <a:xfrm>
            <a:off x="5939179" y="2602892"/>
            <a:ext cx="196850" cy="196215"/>
          </a:xfrm>
          <a:custGeom>
            <a:avLst/>
            <a:gdLst/>
            <a:ahLst/>
            <a:cxnLst/>
            <a:rect l="l" t="t" r="r" b="b"/>
            <a:pathLst>
              <a:path w="196850" h="196214">
                <a:moveTo>
                  <a:pt x="112385" y="0"/>
                </a:moveTo>
                <a:lnTo>
                  <a:pt x="65296" y="7327"/>
                </a:lnTo>
                <a:lnTo>
                  <a:pt x="29442" y="28600"/>
                </a:lnTo>
                <a:lnTo>
                  <a:pt x="6792" y="60423"/>
                </a:lnTo>
                <a:lnTo>
                  <a:pt x="0" y="85821"/>
                </a:lnTo>
                <a:lnTo>
                  <a:pt x="785" y="102319"/>
                </a:lnTo>
                <a:lnTo>
                  <a:pt x="13676" y="145175"/>
                </a:lnTo>
                <a:lnTo>
                  <a:pt x="39603" y="176347"/>
                </a:lnTo>
                <a:lnTo>
                  <a:pt x="75013" y="193613"/>
                </a:lnTo>
                <a:lnTo>
                  <a:pt x="88309" y="195894"/>
                </a:lnTo>
                <a:lnTo>
                  <a:pt x="104483" y="195043"/>
                </a:lnTo>
                <a:lnTo>
                  <a:pt x="146697" y="181807"/>
                </a:lnTo>
                <a:lnTo>
                  <a:pt x="177481" y="155334"/>
                </a:lnTo>
                <a:lnTo>
                  <a:pt x="194309" y="119200"/>
                </a:lnTo>
                <a:lnTo>
                  <a:pt x="196706" y="97550"/>
                </a:lnTo>
                <a:lnTo>
                  <a:pt x="195631" y="82967"/>
                </a:lnTo>
                <a:lnTo>
                  <a:pt x="180746" y="43804"/>
                </a:lnTo>
                <a:lnTo>
                  <a:pt x="151609" y="14760"/>
                </a:lnTo>
                <a:lnTo>
                  <a:pt x="112385" y="0"/>
                </a:lnTo>
                <a:close/>
              </a:path>
            </a:pathLst>
          </a:custGeom>
          <a:solidFill>
            <a:srgbClr val="FFFFFF"/>
          </a:solidFill>
        </p:spPr>
        <p:txBody>
          <a:bodyPr wrap="square" lIns="0" tIns="0" rIns="0" bIns="0" rtlCol="0"/>
          <a:lstStyle/>
          <a:p>
            <a:endParaRPr/>
          </a:p>
        </p:txBody>
      </p:sp>
      <p:sp>
        <p:nvSpPr>
          <p:cNvPr id="35" name="bk object 22"/>
          <p:cNvSpPr/>
          <p:nvPr/>
        </p:nvSpPr>
        <p:spPr>
          <a:xfrm>
            <a:off x="6497781" y="2675743"/>
            <a:ext cx="196850" cy="196215"/>
          </a:xfrm>
          <a:custGeom>
            <a:avLst/>
            <a:gdLst/>
            <a:ahLst/>
            <a:cxnLst/>
            <a:rect l="l" t="t" r="r" b="b"/>
            <a:pathLst>
              <a:path w="196850" h="196214">
                <a:moveTo>
                  <a:pt x="112385" y="0"/>
                </a:moveTo>
                <a:lnTo>
                  <a:pt x="65291" y="7327"/>
                </a:lnTo>
                <a:lnTo>
                  <a:pt x="29438" y="28600"/>
                </a:lnTo>
                <a:lnTo>
                  <a:pt x="6791" y="60423"/>
                </a:lnTo>
                <a:lnTo>
                  <a:pt x="0" y="85821"/>
                </a:lnTo>
                <a:lnTo>
                  <a:pt x="785" y="102316"/>
                </a:lnTo>
                <a:lnTo>
                  <a:pt x="13673" y="145170"/>
                </a:lnTo>
                <a:lnTo>
                  <a:pt x="39598" y="176343"/>
                </a:lnTo>
                <a:lnTo>
                  <a:pt x="75009" y="193612"/>
                </a:lnTo>
                <a:lnTo>
                  <a:pt x="88307" y="195894"/>
                </a:lnTo>
                <a:lnTo>
                  <a:pt x="104482" y="195042"/>
                </a:lnTo>
                <a:lnTo>
                  <a:pt x="146696" y="181805"/>
                </a:lnTo>
                <a:lnTo>
                  <a:pt x="177480" y="155330"/>
                </a:lnTo>
                <a:lnTo>
                  <a:pt x="194309" y="119198"/>
                </a:lnTo>
                <a:lnTo>
                  <a:pt x="196706" y="97550"/>
                </a:lnTo>
                <a:lnTo>
                  <a:pt x="195631" y="82967"/>
                </a:lnTo>
                <a:lnTo>
                  <a:pt x="180746" y="43804"/>
                </a:lnTo>
                <a:lnTo>
                  <a:pt x="151609" y="14760"/>
                </a:lnTo>
                <a:lnTo>
                  <a:pt x="112385" y="0"/>
                </a:lnTo>
                <a:close/>
              </a:path>
            </a:pathLst>
          </a:custGeom>
          <a:solidFill>
            <a:srgbClr val="FFFFFF"/>
          </a:solidFill>
        </p:spPr>
        <p:txBody>
          <a:bodyPr wrap="square" lIns="0" tIns="0" rIns="0" bIns="0" rtlCol="0"/>
          <a:lstStyle/>
          <a:p>
            <a:endParaRPr/>
          </a:p>
        </p:txBody>
      </p:sp>
      <p:sp>
        <p:nvSpPr>
          <p:cNvPr id="36" name="bk object 23"/>
          <p:cNvSpPr/>
          <p:nvPr/>
        </p:nvSpPr>
        <p:spPr>
          <a:xfrm>
            <a:off x="5017838" y="1293851"/>
            <a:ext cx="0" cy="91440"/>
          </a:xfrm>
          <a:custGeom>
            <a:avLst/>
            <a:gdLst/>
            <a:ahLst/>
            <a:cxnLst/>
            <a:rect l="l" t="t" r="r" b="b"/>
            <a:pathLst>
              <a:path h="91440">
                <a:moveTo>
                  <a:pt x="0" y="91249"/>
                </a:moveTo>
                <a:lnTo>
                  <a:pt x="0" y="0"/>
                </a:lnTo>
              </a:path>
            </a:pathLst>
          </a:custGeom>
          <a:ln w="12700">
            <a:solidFill>
              <a:srgbClr val="FFFFFF"/>
            </a:solidFill>
          </a:ln>
        </p:spPr>
        <p:txBody>
          <a:bodyPr wrap="square" lIns="0" tIns="0" rIns="0" bIns="0" rtlCol="0"/>
          <a:lstStyle/>
          <a:p>
            <a:endParaRPr/>
          </a:p>
        </p:txBody>
      </p:sp>
      <p:sp>
        <p:nvSpPr>
          <p:cNvPr id="37" name="bk object 24"/>
          <p:cNvSpPr/>
          <p:nvPr/>
        </p:nvSpPr>
        <p:spPr>
          <a:xfrm>
            <a:off x="3793883" y="1672029"/>
            <a:ext cx="0" cy="91440"/>
          </a:xfrm>
          <a:custGeom>
            <a:avLst/>
            <a:gdLst/>
            <a:ahLst/>
            <a:cxnLst/>
            <a:rect l="l" t="t" r="r" b="b"/>
            <a:pathLst>
              <a:path h="91440">
                <a:moveTo>
                  <a:pt x="0" y="91249"/>
                </a:moveTo>
                <a:lnTo>
                  <a:pt x="0" y="0"/>
                </a:lnTo>
              </a:path>
            </a:pathLst>
          </a:custGeom>
          <a:ln w="12700">
            <a:solidFill>
              <a:srgbClr val="FFFFFF"/>
            </a:solidFill>
          </a:ln>
        </p:spPr>
        <p:txBody>
          <a:bodyPr wrap="square" lIns="0" tIns="0" rIns="0" bIns="0" rtlCol="0"/>
          <a:lstStyle/>
          <a:p>
            <a:endParaRPr/>
          </a:p>
        </p:txBody>
      </p:sp>
      <p:sp>
        <p:nvSpPr>
          <p:cNvPr id="38" name="bk object 25"/>
          <p:cNvSpPr/>
          <p:nvPr/>
        </p:nvSpPr>
        <p:spPr>
          <a:xfrm>
            <a:off x="3564265" y="3382715"/>
            <a:ext cx="0" cy="91440"/>
          </a:xfrm>
          <a:custGeom>
            <a:avLst/>
            <a:gdLst/>
            <a:ahLst/>
            <a:cxnLst/>
            <a:rect l="l" t="t" r="r" b="b"/>
            <a:pathLst>
              <a:path h="91439">
                <a:moveTo>
                  <a:pt x="0" y="91249"/>
                </a:moveTo>
                <a:lnTo>
                  <a:pt x="0" y="0"/>
                </a:lnTo>
              </a:path>
            </a:pathLst>
          </a:custGeom>
          <a:ln w="12700">
            <a:solidFill>
              <a:srgbClr val="FFFFFF"/>
            </a:solidFill>
          </a:ln>
        </p:spPr>
        <p:txBody>
          <a:bodyPr wrap="square" lIns="0" tIns="0" rIns="0" bIns="0" rtlCol="0"/>
          <a:lstStyle/>
          <a:p>
            <a:endParaRPr/>
          </a:p>
        </p:txBody>
      </p:sp>
      <p:sp>
        <p:nvSpPr>
          <p:cNvPr id="39" name="bk object 26"/>
          <p:cNvSpPr/>
          <p:nvPr/>
        </p:nvSpPr>
        <p:spPr>
          <a:xfrm>
            <a:off x="6040375" y="2804493"/>
            <a:ext cx="0" cy="91440"/>
          </a:xfrm>
          <a:custGeom>
            <a:avLst/>
            <a:gdLst/>
            <a:ahLst/>
            <a:cxnLst/>
            <a:rect l="l" t="t" r="r" b="b"/>
            <a:pathLst>
              <a:path h="91439">
                <a:moveTo>
                  <a:pt x="0" y="91249"/>
                </a:moveTo>
                <a:lnTo>
                  <a:pt x="0" y="0"/>
                </a:lnTo>
              </a:path>
            </a:pathLst>
          </a:custGeom>
          <a:ln w="12700">
            <a:solidFill>
              <a:srgbClr val="FFFFFF"/>
            </a:solidFill>
          </a:ln>
        </p:spPr>
        <p:txBody>
          <a:bodyPr wrap="square" lIns="0" tIns="0" rIns="0" bIns="0" rtlCol="0"/>
          <a:lstStyle/>
          <a:p>
            <a:endParaRPr/>
          </a:p>
        </p:txBody>
      </p:sp>
      <p:sp>
        <p:nvSpPr>
          <p:cNvPr id="40" name="bk object 27"/>
          <p:cNvSpPr/>
          <p:nvPr/>
        </p:nvSpPr>
        <p:spPr>
          <a:xfrm>
            <a:off x="6598976" y="2877339"/>
            <a:ext cx="0" cy="91440"/>
          </a:xfrm>
          <a:custGeom>
            <a:avLst/>
            <a:gdLst/>
            <a:ahLst/>
            <a:cxnLst/>
            <a:rect l="l" t="t" r="r" b="b"/>
            <a:pathLst>
              <a:path h="91439">
                <a:moveTo>
                  <a:pt x="0" y="91249"/>
                </a:moveTo>
                <a:lnTo>
                  <a:pt x="0" y="0"/>
                </a:lnTo>
              </a:path>
            </a:pathLst>
          </a:custGeom>
          <a:ln w="12700">
            <a:solidFill>
              <a:srgbClr val="FFFFFF"/>
            </a:solidFill>
          </a:ln>
        </p:spPr>
        <p:txBody>
          <a:bodyPr wrap="square" lIns="0" tIns="0" rIns="0" bIns="0" rtlCol="0"/>
          <a:lstStyle/>
          <a:p>
            <a:endParaRPr/>
          </a:p>
        </p:txBody>
      </p:sp>
      <p:sp>
        <p:nvSpPr>
          <p:cNvPr id="41" name="bk object 28"/>
          <p:cNvSpPr/>
          <p:nvPr/>
        </p:nvSpPr>
        <p:spPr>
          <a:xfrm>
            <a:off x="4317658" y="3185630"/>
            <a:ext cx="0" cy="91440"/>
          </a:xfrm>
          <a:custGeom>
            <a:avLst/>
            <a:gdLst/>
            <a:ahLst/>
            <a:cxnLst/>
            <a:rect l="l" t="t" r="r" b="b"/>
            <a:pathLst>
              <a:path h="91439">
                <a:moveTo>
                  <a:pt x="0" y="91249"/>
                </a:moveTo>
                <a:lnTo>
                  <a:pt x="0" y="0"/>
                </a:lnTo>
              </a:path>
            </a:pathLst>
          </a:custGeom>
          <a:ln w="12700">
            <a:solidFill>
              <a:srgbClr val="FFFFFF"/>
            </a:solidFill>
          </a:ln>
        </p:spPr>
        <p:txBody>
          <a:bodyPr wrap="square" lIns="0" tIns="0" rIns="0" bIns="0" rtlCol="0"/>
          <a:lstStyle/>
          <a:p>
            <a:endParaRPr/>
          </a:p>
        </p:txBody>
      </p:sp>
      <p:sp>
        <p:nvSpPr>
          <p:cNvPr id="42" name="object 2"/>
          <p:cNvSpPr txBox="1"/>
          <p:nvPr/>
        </p:nvSpPr>
        <p:spPr>
          <a:xfrm>
            <a:off x="1153833" y="4392813"/>
            <a:ext cx="151765" cy="708660"/>
          </a:xfrm>
          <a:prstGeom prst="rect">
            <a:avLst/>
          </a:prstGeom>
        </p:spPr>
        <p:txBody>
          <a:bodyPr vert="horz" wrap="square" lIns="0" tIns="0" rIns="0" bIns="0" rtlCol="0">
            <a:spAutoFit/>
          </a:bodyPr>
          <a:lstStyle/>
          <a:p>
            <a:pPr marL="12700">
              <a:lnSpc>
                <a:spcPct val="100000"/>
              </a:lnSpc>
            </a:pPr>
            <a:r>
              <a:rPr sz="1950" b="1" dirty="0">
                <a:solidFill>
                  <a:srgbClr val="21AAE1"/>
                </a:solidFill>
                <a:latin typeface="Calibri"/>
                <a:cs typeface="Calibri"/>
              </a:rPr>
              <a:t>1</a:t>
            </a:r>
            <a:endParaRPr sz="1950">
              <a:latin typeface="Calibri"/>
              <a:cs typeface="Calibri"/>
            </a:endParaRPr>
          </a:p>
          <a:p>
            <a:pPr marL="12700">
              <a:lnSpc>
                <a:spcPct val="100000"/>
              </a:lnSpc>
              <a:spcBef>
                <a:spcPts val="1080"/>
              </a:spcBef>
            </a:pPr>
            <a:r>
              <a:rPr sz="1950" b="1" dirty="0">
                <a:solidFill>
                  <a:srgbClr val="21AAE1"/>
                </a:solidFill>
                <a:latin typeface="Calibri"/>
                <a:cs typeface="Calibri"/>
              </a:rPr>
              <a:t>2</a:t>
            </a:r>
            <a:endParaRPr sz="1950">
              <a:latin typeface="Calibri"/>
              <a:cs typeface="Calibri"/>
            </a:endParaRPr>
          </a:p>
        </p:txBody>
      </p:sp>
      <p:sp>
        <p:nvSpPr>
          <p:cNvPr id="43" name="object 3"/>
          <p:cNvSpPr txBox="1"/>
          <p:nvPr/>
        </p:nvSpPr>
        <p:spPr>
          <a:xfrm>
            <a:off x="1402109" y="4457369"/>
            <a:ext cx="3032125" cy="1965325"/>
          </a:xfrm>
          <a:prstGeom prst="rect">
            <a:avLst/>
          </a:prstGeom>
        </p:spPr>
        <p:txBody>
          <a:bodyPr vert="horz" wrap="square" lIns="0" tIns="0" rIns="0" bIns="0" rtlCol="0">
            <a:spAutoFit/>
          </a:bodyPr>
          <a:lstStyle/>
          <a:p>
            <a:pPr marL="12700" marR="319405" indent="3175">
              <a:lnSpc>
                <a:spcPts val="1220"/>
              </a:lnSpc>
            </a:pPr>
            <a:r>
              <a:rPr sz="1100" spc="-5" dirty="0">
                <a:solidFill>
                  <a:srgbClr val="221F1F"/>
                </a:solidFill>
                <a:latin typeface="Calibri"/>
                <a:cs typeface="Calibri"/>
              </a:rPr>
              <a:t>Th</a:t>
            </a:r>
            <a:r>
              <a:rPr sz="1100" dirty="0">
                <a:solidFill>
                  <a:srgbClr val="221F1F"/>
                </a:solidFill>
                <a:latin typeface="Calibri"/>
                <a:cs typeface="Calibri"/>
              </a:rPr>
              <a:t>e</a:t>
            </a:r>
            <a:r>
              <a:rPr sz="1100" spc="-5" dirty="0">
                <a:solidFill>
                  <a:srgbClr val="221F1F"/>
                </a:solidFill>
                <a:latin typeface="Calibri"/>
                <a:cs typeface="Calibri"/>
              </a:rPr>
              <a:t> nucleu</a:t>
            </a:r>
            <a:r>
              <a:rPr sz="1100" dirty="0">
                <a:solidFill>
                  <a:srgbClr val="221F1F"/>
                </a:solidFill>
                <a:latin typeface="Calibri"/>
                <a:cs typeface="Calibri"/>
              </a:rPr>
              <a:t>s </a:t>
            </a:r>
            <a:r>
              <a:rPr sz="1100" spc="-5" dirty="0">
                <a:solidFill>
                  <a:srgbClr val="221F1F"/>
                </a:solidFill>
                <a:latin typeface="Calibri"/>
                <a:cs typeface="Calibri"/>
              </a:rPr>
              <a:t>protect</a:t>
            </a:r>
            <a:r>
              <a:rPr sz="1100" dirty="0">
                <a:solidFill>
                  <a:srgbClr val="221F1F"/>
                </a:solidFill>
                <a:latin typeface="Calibri"/>
                <a:cs typeface="Calibri"/>
              </a:rPr>
              <a:t>s</a:t>
            </a:r>
            <a:r>
              <a:rPr sz="1100" spc="5" dirty="0">
                <a:solidFill>
                  <a:srgbClr val="221F1F"/>
                </a:solidFill>
                <a:latin typeface="Calibri"/>
                <a:cs typeface="Calibri"/>
              </a:rPr>
              <a:t> </a:t>
            </a:r>
            <a:r>
              <a:rPr sz="1100" dirty="0">
                <a:solidFill>
                  <a:srgbClr val="221F1F"/>
                </a:solidFill>
                <a:latin typeface="Calibri"/>
                <a:cs typeface="Calibri"/>
              </a:rPr>
              <a:t>and</a:t>
            </a:r>
            <a:r>
              <a:rPr sz="1100" spc="-5" dirty="0">
                <a:solidFill>
                  <a:srgbClr val="221F1F"/>
                </a:solidFill>
                <a:latin typeface="Calibri"/>
                <a:cs typeface="Calibri"/>
              </a:rPr>
              <a:t> </a:t>
            </a:r>
            <a:r>
              <a:rPr sz="1100" dirty="0">
                <a:solidFill>
                  <a:srgbClr val="221F1F"/>
                </a:solidFill>
                <a:latin typeface="Calibri"/>
                <a:cs typeface="Calibri"/>
              </a:rPr>
              <a:t>controls</a:t>
            </a:r>
            <a:r>
              <a:rPr sz="1100" spc="-5" dirty="0">
                <a:solidFill>
                  <a:srgbClr val="221F1F"/>
                </a:solidFill>
                <a:latin typeface="Calibri"/>
                <a:cs typeface="Calibri"/>
              </a:rPr>
              <a:t> </a:t>
            </a:r>
            <a:r>
              <a:rPr sz="1100" dirty="0">
                <a:solidFill>
                  <a:srgbClr val="221F1F"/>
                </a:solidFill>
                <a:latin typeface="Calibri"/>
                <a:cs typeface="Calibri"/>
              </a:rPr>
              <a:t>access to</a:t>
            </a:r>
            <a:r>
              <a:rPr sz="1100" spc="-5" dirty="0">
                <a:solidFill>
                  <a:srgbClr val="221F1F"/>
                </a:solidFill>
                <a:latin typeface="Calibri"/>
                <a:cs typeface="Calibri"/>
              </a:rPr>
              <a:t> </a:t>
            </a:r>
            <a:r>
              <a:rPr sz="1100" dirty="0">
                <a:solidFill>
                  <a:srgbClr val="221F1F"/>
                </a:solidFill>
                <a:latin typeface="Calibri"/>
                <a:cs typeface="Calibri"/>
              </a:rPr>
              <a:t>the cel</a:t>
            </a:r>
            <a:r>
              <a:rPr sz="1100" spc="-5" dirty="0">
                <a:solidFill>
                  <a:srgbClr val="221F1F"/>
                </a:solidFill>
                <a:latin typeface="Calibri"/>
                <a:cs typeface="Calibri"/>
              </a:rPr>
              <a:t>l</a:t>
            </a:r>
            <a:r>
              <a:rPr sz="1100" spc="-65" dirty="0">
                <a:solidFill>
                  <a:srgbClr val="221F1F"/>
                </a:solidFill>
                <a:latin typeface="Calibri"/>
                <a:cs typeface="Calibri"/>
              </a:rPr>
              <a:t>’</a:t>
            </a:r>
            <a:r>
              <a:rPr sz="1100" dirty="0">
                <a:solidFill>
                  <a:srgbClr val="221F1F"/>
                </a:solidFill>
                <a:latin typeface="Calibri"/>
                <a:cs typeface="Calibri"/>
              </a:rPr>
              <a:t>s</a:t>
            </a:r>
            <a:r>
              <a:rPr sz="1100" spc="-5" dirty="0">
                <a:solidFill>
                  <a:srgbClr val="221F1F"/>
                </a:solidFill>
                <a:latin typeface="Calibri"/>
                <a:cs typeface="Calibri"/>
              </a:rPr>
              <a:t> </a:t>
            </a:r>
            <a:r>
              <a:rPr sz="1100" spc="-10" dirty="0">
                <a:solidFill>
                  <a:srgbClr val="221F1F"/>
                </a:solidFill>
                <a:latin typeface="Calibri"/>
                <a:cs typeface="Calibri"/>
              </a:rPr>
              <a:t>DN</a:t>
            </a:r>
            <a:r>
              <a:rPr sz="1100" dirty="0">
                <a:solidFill>
                  <a:srgbClr val="221F1F"/>
                </a:solidFill>
                <a:latin typeface="Calibri"/>
                <a:cs typeface="Calibri"/>
              </a:rPr>
              <a:t>A.</a:t>
            </a:r>
            <a:endParaRPr sz="1100">
              <a:latin typeface="Calibri"/>
              <a:cs typeface="Calibri"/>
            </a:endParaRPr>
          </a:p>
          <a:p>
            <a:pPr marL="12700" marR="55244" indent="3175">
              <a:lnSpc>
                <a:spcPts val="1220"/>
              </a:lnSpc>
              <a:spcBef>
                <a:spcPts val="980"/>
              </a:spcBef>
            </a:pPr>
            <a:r>
              <a:rPr sz="1100" spc="-25" dirty="0">
                <a:solidFill>
                  <a:srgbClr val="221F1F"/>
                </a:solidFill>
                <a:latin typeface="Calibri"/>
                <a:cs typeface="Calibri"/>
              </a:rPr>
              <a:t>V</a:t>
            </a:r>
            <a:r>
              <a:rPr sz="1100" dirty="0">
                <a:solidFill>
                  <a:srgbClr val="221F1F"/>
                </a:solidFill>
                <a:latin typeface="Calibri"/>
                <a:cs typeface="Calibri"/>
              </a:rPr>
              <a:t>esicles</a:t>
            </a:r>
            <a:r>
              <a:rPr sz="1100" spc="-10" dirty="0">
                <a:solidFill>
                  <a:srgbClr val="221F1F"/>
                </a:solidFill>
                <a:latin typeface="Calibri"/>
                <a:cs typeface="Calibri"/>
              </a:rPr>
              <a:t> </a:t>
            </a:r>
            <a:r>
              <a:rPr sz="1100" spc="-5" dirty="0">
                <a:solidFill>
                  <a:srgbClr val="221F1F"/>
                </a:solidFill>
                <a:latin typeface="Calibri"/>
                <a:cs typeface="Calibri"/>
              </a:rPr>
              <a:t>for</a:t>
            </a:r>
            <a:r>
              <a:rPr sz="1100" dirty="0">
                <a:solidFill>
                  <a:srgbClr val="221F1F"/>
                </a:solidFill>
                <a:latin typeface="Calibri"/>
                <a:cs typeface="Calibri"/>
              </a:rPr>
              <a:t>m </a:t>
            </a:r>
            <a:r>
              <a:rPr sz="1100" spc="-5" dirty="0">
                <a:solidFill>
                  <a:srgbClr val="221F1F"/>
                </a:solidFill>
                <a:latin typeface="Calibri"/>
                <a:cs typeface="Calibri"/>
              </a:rPr>
              <a:t>b</a:t>
            </a:r>
            <a:r>
              <a:rPr sz="1100" dirty="0">
                <a:solidFill>
                  <a:srgbClr val="221F1F"/>
                </a:solidFill>
                <a:latin typeface="Calibri"/>
                <a:cs typeface="Calibri"/>
              </a:rPr>
              <a:t>y </a:t>
            </a:r>
            <a:r>
              <a:rPr sz="1100" spc="-5" dirty="0">
                <a:solidFill>
                  <a:srgbClr val="221F1F"/>
                </a:solidFill>
                <a:latin typeface="Calibri"/>
                <a:cs typeface="Calibri"/>
              </a:rPr>
              <a:t>buddin</a:t>
            </a:r>
            <a:r>
              <a:rPr sz="1100" dirty="0">
                <a:solidFill>
                  <a:srgbClr val="221F1F"/>
                </a:solidFill>
                <a:latin typeface="Calibri"/>
                <a:cs typeface="Calibri"/>
              </a:rPr>
              <a:t>g </a:t>
            </a:r>
            <a:r>
              <a:rPr sz="1100" spc="-5" dirty="0">
                <a:solidFill>
                  <a:srgbClr val="221F1F"/>
                </a:solidFill>
                <a:latin typeface="Calibri"/>
                <a:cs typeface="Calibri"/>
              </a:rPr>
              <a:t>fro</a:t>
            </a:r>
            <a:r>
              <a:rPr sz="1100" dirty="0">
                <a:solidFill>
                  <a:srgbClr val="221F1F"/>
                </a:solidFill>
                <a:latin typeface="Calibri"/>
                <a:cs typeface="Calibri"/>
              </a:rPr>
              <a:t>m </a:t>
            </a:r>
            <a:r>
              <a:rPr sz="1100" spc="-5" dirty="0">
                <a:solidFill>
                  <a:srgbClr val="221F1F"/>
                </a:solidFill>
                <a:latin typeface="Calibri"/>
                <a:cs typeface="Calibri"/>
              </a:rPr>
              <a:t>othe</a:t>
            </a:r>
            <a:r>
              <a:rPr sz="1100" dirty="0">
                <a:solidFill>
                  <a:srgbClr val="221F1F"/>
                </a:solidFill>
                <a:latin typeface="Calibri"/>
                <a:cs typeface="Calibri"/>
              </a:rPr>
              <a:t>r compon</a:t>
            </a:r>
            <a:r>
              <a:rPr sz="1100" spc="-5" dirty="0">
                <a:solidFill>
                  <a:srgbClr val="221F1F"/>
                </a:solidFill>
                <a:latin typeface="Calibri"/>
                <a:cs typeface="Calibri"/>
              </a:rPr>
              <a:t>ents  o</a:t>
            </a:r>
            <a:r>
              <a:rPr sz="1100" dirty="0">
                <a:solidFill>
                  <a:srgbClr val="221F1F"/>
                </a:solidFill>
                <a:latin typeface="Calibri"/>
                <a:cs typeface="Calibri"/>
              </a:rPr>
              <a:t>f the</a:t>
            </a:r>
            <a:r>
              <a:rPr sz="1100" spc="-5" dirty="0">
                <a:solidFill>
                  <a:srgbClr val="221F1F"/>
                </a:solidFill>
                <a:latin typeface="Calibri"/>
                <a:cs typeface="Calibri"/>
              </a:rPr>
              <a:t> </a:t>
            </a:r>
            <a:r>
              <a:rPr sz="1100" spc="-10" dirty="0">
                <a:solidFill>
                  <a:srgbClr val="221F1F"/>
                </a:solidFill>
                <a:latin typeface="Calibri"/>
                <a:cs typeface="Calibri"/>
              </a:rPr>
              <a:t>e</a:t>
            </a:r>
            <a:r>
              <a:rPr sz="1100" spc="-5" dirty="0">
                <a:solidFill>
                  <a:srgbClr val="221F1F"/>
                </a:solidFill>
                <a:latin typeface="Calibri"/>
                <a:cs typeface="Calibri"/>
              </a:rPr>
              <a:t>ndom</a:t>
            </a:r>
            <a:r>
              <a:rPr sz="1100" dirty="0">
                <a:solidFill>
                  <a:srgbClr val="221F1F"/>
                </a:solidFill>
                <a:latin typeface="Calibri"/>
                <a:cs typeface="Calibri"/>
              </a:rPr>
              <a:t>embrane</a:t>
            </a:r>
            <a:r>
              <a:rPr sz="1100" spc="-5" dirty="0">
                <a:solidFill>
                  <a:srgbClr val="221F1F"/>
                </a:solidFill>
                <a:latin typeface="Calibri"/>
                <a:cs typeface="Calibri"/>
              </a:rPr>
              <a:t> </a:t>
            </a:r>
            <a:r>
              <a:rPr sz="1100" spc="-10" dirty="0">
                <a:solidFill>
                  <a:srgbClr val="221F1F"/>
                </a:solidFill>
                <a:latin typeface="Calibri"/>
                <a:cs typeface="Calibri"/>
              </a:rPr>
              <a:t>syste</a:t>
            </a:r>
            <a:r>
              <a:rPr sz="1100" spc="-5" dirty="0">
                <a:solidFill>
                  <a:srgbClr val="221F1F"/>
                </a:solidFill>
                <a:latin typeface="Calibri"/>
                <a:cs typeface="Calibri"/>
              </a:rPr>
              <a:t>m</a:t>
            </a:r>
            <a:r>
              <a:rPr sz="1100" dirty="0">
                <a:solidFill>
                  <a:srgbClr val="221F1F"/>
                </a:solidFill>
                <a:latin typeface="Calibri"/>
                <a:cs typeface="Calibri"/>
              </a:rPr>
              <a:t> </a:t>
            </a:r>
            <a:r>
              <a:rPr sz="1100" spc="-5" dirty="0">
                <a:solidFill>
                  <a:srgbClr val="221F1F"/>
                </a:solidFill>
                <a:latin typeface="Calibri"/>
                <a:cs typeface="Calibri"/>
              </a:rPr>
              <a:t>o</a:t>
            </a:r>
            <a:r>
              <a:rPr sz="1100" dirty="0">
                <a:solidFill>
                  <a:srgbClr val="221F1F"/>
                </a:solidFill>
                <a:latin typeface="Calibri"/>
                <a:cs typeface="Calibri"/>
              </a:rPr>
              <a:t>r </a:t>
            </a:r>
            <a:r>
              <a:rPr sz="1100" spc="-5" dirty="0">
                <a:solidFill>
                  <a:srgbClr val="221F1F"/>
                </a:solidFill>
                <a:latin typeface="Calibri"/>
                <a:cs typeface="Calibri"/>
              </a:rPr>
              <a:t>fro</a:t>
            </a:r>
            <a:r>
              <a:rPr sz="1100" dirty="0">
                <a:solidFill>
                  <a:srgbClr val="221F1F"/>
                </a:solidFill>
                <a:latin typeface="Calibri"/>
                <a:cs typeface="Calibri"/>
              </a:rPr>
              <a:t>m the</a:t>
            </a:r>
            <a:r>
              <a:rPr sz="1100" spc="-5" dirty="0">
                <a:solidFill>
                  <a:srgbClr val="221F1F"/>
                </a:solidFill>
                <a:latin typeface="Calibri"/>
                <a:cs typeface="Calibri"/>
              </a:rPr>
              <a:t> plasma </a:t>
            </a:r>
            <a:r>
              <a:rPr sz="1100" dirty="0">
                <a:solidFill>
                  <a:srgbClr val="221F1F"/>
                </a:solidFill>
                <a:latin typeface="Calibri"/>
                <a:cs typeface="Calibri"/>
              </a:rPr>
              <a:t>membrane.</a:t>
            </a:r>
            <a:r>
              <a:rPr sz="1100" spc="-5" dirty="0">
                <a:solidFill>
                  <a:srgbClr val="221F1F"/>
                </a:solidFill>
                <a:latin typeface="Calibri"/>
                <a:cs typeface="Calibri"/>
              </a:rPr>
              <a:t> Som</a:t>
            </a:r>
            <a:r>
              <a:rPr sz="1100" dirty="0">
                <a:solidFill>
                  <a:srgbClr val="221F1F"/>
                </a:solidFill>
                <a:latin typeface="Calibri"/>
                <a:cs typeface="Calibri"/>
              </a:rPr>
              <a:t>e transport</a:t>
            </a:r>
            <a:r>
              <a:rPr sz="1100" spc="-5" dirty="0">
                <a:solidFill>
                  <a:srgbClr val="221F1F"/>
                </a:solidFill>
                <a:latin typeface="Calibri"/>
                <a:cs typeface="Calibri"/>
              </a:rPr>
              <a:t> substance</a:t>
            </a:r>
            <a:r>
              <a:rPr sz="1100" dirty="0">
                <a:solidFill>
                  <a:srgbClr val="221F1F"/>
                </a:solidFill>
                <a:latin typeface="Calibri"/>
                <a:cs typeface="Calibri"/>
              </a:rPr>
              <a:t>s</a:t>
            </a:r>
            <a:r>
              <a:rPr sz="1100" spc="-5" dirty="0">
                <a:solidFill>
                  <a:srgbClr val="221F1F"/>
                </a:solidFill>
                <a:latin typeface="Calibri"/>
                <a:cs typeface="Calibri"/>
              </a:rPr>
              <a:t> </a:t>
            </a:r>
            <a:r>
              <a:rPr sz="1100" dirty="0">
                <a:solidFill>
                  <a:srgbClr val="221F1F"/>
                </a:solidFill>
                <a:latin typeface="Calibri"/>
                <a:cs typeface="Calibri"/>
              </a:rPr>
              <a:t>among </a:t>
            </a:r>
            <a:r>
              <a:rPr sz="1100" spc="-5" dirty="0">
                <a:solidFill>
                  <a:srgbClr val="221F1F"/>
                </a:solidFill>
                <a:latin typeface="Calibri"/>
                <a:cs typeface="Calibri"/>
              </a:rPr>
              <a:t>organ</a:t>
            </a:r>
            <a:r>
              <a:rPr sz="1100" dirty="0">
                <a:solidFill>
                  <a:srgbClr val="221F1F"/>
                </a:solidFill>
                <a:latin typeface="Calibri"/>
                <a:cs typeface="Calibri"/>
              </a:rPr>
              <a:t>e</a:t>
            </a:r>
            <a:r>
              <a:rPr sz="1100" spc="-5" dirty="0">
                <a:solidFill>
                  <a:srgbClr val="221F1F"/>
                </a:solidFill>
                <a:latin typeface="Calibri"/>
                <a:cs typeface="Calibri"/>
              </a:rPr>
              <a:t>lle</a:t>
            </a:r>
            <a:r>
              <a:rPr sz="1100" dirty="0">
                <a:solidFill>
                  <a:srgbClr val="221F1F"/>
                </a:solidFill>
                <a:latin typeface="Calibri"/>
                <a:cs typeface="Calibri"/>
              </a:rPr>
              <a:t>s </a:t>
            </a:r>
            <a:r>
              <a:rPr sz="1100" spc="-5" dirty="0">
                <a:solidFill>
                  <a:srgbClr val="221F1F"/>
                </a:solidFill>
                <a:latin typeface="Calibri"/>
                <a:cs typeface="Calibri"/>
              </a:rPr>
              <a:t>o</a:t>
            </a:r>
            <a:r>
              <a:rPr sz="1100" dirty="0">
                <a:solidFill>
                  <a:srgbClr val="221F1F"/>
                </a:solidFill>
                <a:latin typeface="Calibri"/>
                <a:cs typeface="Calibri"/>
              </a:rPr>
              <a:t>f the</a:t>
            </a:r>
            <a:r>
              <a:rPr sz="1100" spc="-5" dirty="0">
                <a:solidFill>
                  <a:srgbClr val="221F1F"/>
                </a:solidFill>
                <a:latin typeface="Calibri"/>
                <a:cs typeface="Calibri"/>
              </a:rPr>
              <a:t> E</a:t>
            </a:r>
            <a:r>
              <a:rPr sz="1100" dirty="0">
                <a:solidFill>
                  <a:srgbClr val="221F1F"/>
                </a:solidFill>
                <a:latin typeface="Calibri"/>
                <a:cs typeface="Calibri"/>
              </a:rPr>
              <a:t>R</a:t>
            </a:r>
            <a:r>
              <a:rPr sz="1100" spc="-150" dirty="0">
                <a:solidFill>
                  <a:srgbClr val="221F1F"/>
                </a:solidFill>
                <a:latin typeface="Calibri"/>
                <a:cs typeface="Calibri"/>
              </a:rPr>
              <a:t> </a:t>
            </a:r>
            <a:r>
              <a:rPr sz="1100" spc="-5" dirty="0">
                <a:solidFill>
                  <a:srgbClr val="221F1F"/>
                </a:solidFill>
                <a:latin typeface="Calibri"/>
                <a:cs typeface="Calibri"/>
              </a:rPr>
              <a:t>, </a:t>
            </a:r>
            <a:r>
              <a:rPr sz="1100" dirty="0">
                <a:solidFill>
                  <a:srgbClr val="221F1F"/>
                </a:solidFill>
                <a:latin typeface="Calibri"/>
                <a:cs typeface="Calibri"/>
              </a:rPr>
              <a:t>and</a:t>
            </a:r>
            <a:r>
              <a:rPr sz="1100" spc="-5" dirty="0">
                <a:solidFill>
                  <a:srgbClr val="221F1F"/>
                </a:solidFill>
                <a:latin typeface="Calibri"/>
                <a:cs typeface="Calibri"/>
              </a:rPr>
              <a:t> </a:t>
            </a:r>
            <a:r>
              <a:rPr sz="1100" dirty="0">
                <a:solidFill>
                  <a:srgbClr val="221F1F"/>
                </a:solidFill>
                <a:latin typeface="Calibri"/>
                <a:cs typeface="Calibri"/>
              </a:rPr>
              <a:t>to</a:t>
            </a:r>
            <a:r>
              <a:rPr sz="1100" spc="-5" dirty="0">
                <a:solidFill>
                  <a:srgbClr val="221F1F"/>
                </a:solidFill>
                <a:latin typeface="Calibri"/>
                <a:cs typeface="Calibri"/>
              </a:rPr>
              <a:t> </a:t>
            </a:r>
            <a:r>
              <a:rPr sz="1100" dirty="0">
                <a:solidFill>
                  <a:srgbClr val="221F1F"/>
                </a:solidFill>
                <a:latin typeface="Calibri"/>
                <a:cs typeface="Calibri"/>
              </a:rPr>
              <a:t>and</a:t>
            </a:r>
            <a:r>
              <a:rPr sz="1100" spc="-5" dirty="0">
                <a:solidFill>
                  <a:srgbClr val="221F1F"/>
                </a:solidFill>
                <a:latin typeface="Calibri"/>
                <a:cs typeface="Calibri"/>
              </a:rPr>
              <a:t> fro</a:t>
            </a:r>
            <a:r>
              <a:rPr sz="1100" dirty="0">
                <a:solidFill>
                  <a:srgbClr val="221F1F"/>
                </a:solidFill>
                <a:latin typeface="Calibri"/>
                <a:cs typeface="Calibri"/>
              </a:rPr>
              <a:t>m the</a:t>
            </a:r>
            <a:r>
              <a:rPr sz="1100" spc="-5" dirty="0">
                <a:solidFill>
                  <a:srgbClr val="221F1F"/>
                </a:solidFill>
                <a:latin typeface="Calibri"/>
                <a:cs typeface="Calibri"/>
              </a:rPr>
              <a:t> plasma </a:t>
            </a:r>
            <a:r>
              <a:rPr sz="1100" dirty="0">
                <a:solidFill>
                  <a:srgbClr val="221F1F"/>
                </a:solidFill>
                <a:latin typeface="Calibri"/>
                <a:cs typeface="Calibri"/>
              </a:rPr>
              <a:t>membrane.</a:t>
            </a:r>
            <a:r>
              <a:rPr sz="1100" spc="20" dirty="0">
                <a:solidFill>
                  <a:srgbClr val="221F1F"/>
                </a:solidFill>
                <a:latin typeface="Calibri"/>
                <a:cs typeface="Calibri"/>
              </a:rPr>
              <a:t> </a:t>
            </a:r>
            <a:r>
              <a:rPr sz="1100" spc="-5" dirty="0">
                <a:solidFill>
                  <a:srgbClr val="221F1F"/>
                </a:solidFill>
                <a:latin typeface="Calibri"/>
                <a:cs typeface="Calibri"/>
              </a:rPr>
              <a:t>Others store o</a:t>
            </a:r>
            <a:r>
              <a:rPr sz="1100" dirty="0">
                <a:solidFill>
                  <a:srgbClr val="221F1F"/>
                </a:solidFill>
                <a:latin typeface="Calibri"/>
                <a:cs typeface="Calibri"/>
              </a:rPr>
              <a:t>r </a:t>
            </a:r>
            <a:r>
              <a:rPr sz="1100" spc="-10" dirty="0">
                <a:solidFill>
                  <a:srgbClr val="221F1F"/>
                </a:solidFill>
                <a:latin typeface="Calibri"/>
                <a:cs typeface="Calibri"/>
              </a:rPr>
              <a:t>brea</a:t>
            </a:r>
            <a:r>
              <a:rPr sz="1100" spc="-5" dirty="0">
                <a:solidFill>
                  <a:srgbClr val="221F1F"/>
                </a:solidFill>
                <a:latin typeface="Calibri"/>
                <a:cs typeface="Calibri"/>
              </a:rPr>
              <a:t>k</a:t>
            </a:r>
            <a:r>
              <a:rPr sz="1100" dirty="0">
                <a:solidFill>
                  <a:srgbClr val="221F1F"/>
                </a:solidFill>
                <a:latin typeface="Calibri"/>
                <a:cs typeface="Calibri"/>
              </a:rPr>
              <a:t> </a:t>
            </a:r>
            <a:r>
              <a:rPr sz="1100" spc="-5" dirty="0">
                <a:solidFill>
                  <a:srgbClr val="221F1F"/>
                </a:solidFill>
                <a:latin typeface="Calibri"/>
                <a:cs typeface="Calibri"/>
              </a:rPr>
              <a:t>dow</a:t>
            </a:r>
            <a:r>
              <a:rPr sz="1100" dirty="0">
                <a:solidFill>
                  <a:srgbClr val="221F1F"/>
                </a:solidFill>
                <a:latin typeface="Calibri"/>
                <a:cs typeface="Calibri"/>
              </a:rPr>
              <a:t>n </a:t>
            </a:r>
            <a:r>
              <a:rPr sz="1100" spc="-5" dirty="0">
                <a:solidFill>
                  <a:srgbClr val="221F1F"/>
                </a:solidFill>
                <a:latin typeface="Calibri"/>
                <a:cs typeface="Calibri"/>
              </a:rPr>
              <a:t>substances.</a:t>
            </a:r>
            <a:endParaRPr sz="1100">
              <a:latin typeface="Calibri"/>
              <a:cs typeface="Calibri"/>
            </a:endParaRPr>
          </a:p>
          <a:p>
            <a:pPr marL="12700" marR="5080" indent="3175">
              <a:lnSpc>
                <a:spcPts val="1220"/>
              </a:lnSpc>
              <a:spcBef>
                <a:spcPts val="980"/>
              </a:spcBef>
            </a:pPr>
            <a:r>
              <a:rPr sz="1100" spc="70" dirty="0">
                <a:solidFill>
                  <a:srgbClr val="221F1F"/>
                </a:solidFill>
                <a:latin typeface="Calibri"/>
                <a:cs typeface="Calibri"/>
              </a:rPr>
              <a:t>R</a:t>
            </a:r>
            <a:r>
              <a:rPr sz="1100" dirty="0">
                <a:solidFill>
                  <a:srgbClr val="221F1F"/>
                </a:solidFill>
                <a:latin typeface="Calibri"/>
                <a:cs typeface="Calibri"/>
              </a:rPr>
              <a:t>ibosomes </a:t>
            </a:r>
            <a:r>
              <a:rPr sz="1100" spc="-10" dirty="0">
                <a:solidFill>
                  <a:srgbClr val="221F1F"/>
                </a:solidFill>
                <a:latin typeface="Calibri"/>
                <a:cs typeface="Calibri"/>
              </a:rPr>
              <a:t>attach</a:t>
            </a:r>
            <a:r>
              <a:rPr sz="1100" spc="-15" dirty="0">
                <a:solidFill>
                  <a:srgbClr val="221F1F"/>
                </a:solidFill>
                <a:latin typeface="Calibri"/>
                <a:cs typeface="Calibri"/>
              </a:rPr>
              <a:t>e</a:t>
            </a:r>
            <a:r>
              <a:rPr sz="1100" dirty="0">
                <a:solidFill>
                  <a:srgbClr val="221F1F"/>
                </a:solidFill>
                <a:latin typeface="Calibri"/>
                <a:cs typeface="Calibri"/>
              </a:rPr>
              <a:t>d to rough </a:t>
            </a:r>
            <a:r>
              <a:rPr sz="1100" spc="-5" dirty="0">
                <a:solidFill>
                  <a:srgbClr val="221F1F"/>
                </a:solidFill>
                <a:latin typeface="Calibri"/>
                <a:cs typeface="Calibri"/>
              </a:rPr>
              <a:t>e</a:t>
            </a:r>
            <a:r>
              <a:rPr sz="1100" dirty="0">
                <a:solidFill>
                  <a:srgbClr val="221F1F"/>
                </a:solidFill>
                <a:latin typeface="Calibri"/>
                <a:cs typeface="Calibri"/>
              </a:rPr>
              <a:t>ndoplasmic r</a:t>
            </a:r>
            <a:r>
              <a:rPr sz="1100" spc="-5" dirty="0">
                <a:solidFill>
                  <a:srgbClr val="221F1F"/>
                </a:solidFill>
                <a:latin typeface="Calibri"/>
                <a:cs typeface="Calibri"/>
              </a:rPr>
              <a:t>eticulum (</a:t>
            </a:r>
            <a:r>
              <a:rPr sz="1100" spc="45" dirty="0">
                <a:solidFill>
                  <a:srgbClr val="221F1F"/>
                </a:solidFill>
                <a:latin typeface="Calibri"/>
                <a:cs typeface="Calibri"/>
              </a:rPr>
              <a:t>E</a:t>
            </a:r>
            <a:r>
              <a:rPr sz="1100" spc="70" dirty="0">
                <a:solidFill>
                  <a:srgbClr val="221F1F"/>
                </a:solidFill>
                <a:latin typeface="Calibri"/>
                <a:cs typeface="Calibri"/>
              </a:rPr>
              <a:t>R</a:t>
            </a:r>
            <a:r>
              <a:rPr sz="1100" dirty="0">
                <a:solidFill>
                  <a:srgbClr val="221F1F"/>
                </a:solidFill>
                <a:latin typeface="Calibri"/>
                <a:cs typeface="Calibri"/>
              </a:rPr>
              <a:t>) assemble</a:t>
            </a:r>
            <a:r>
              <a:rPr sz="1100" spc="-5" dirty="0">
                <a:solidFill>
                  <a:srgbClr val="221F1F"/>
                </a:solidFill>
                <a:latin typeface="Calibri"/>
                <a:cs typeface="Calibri"/>
              </a:rPr>
              <a:t> </a:t>
            </a:r>
            <a:r>
              <a:rPr sz="1100" dirty="0">
                <a:solidFill>
                  <a:srgbClr val="221F1F"/>
                </a:solidFill>
                <a:latin typeface="Calibri"/>
                <a:cs typeface="Calibri"/>
              </a:rPr>
              <a:t>polyp</a:t>
            </a:r>
            <a:r>
              <a:rPr sz="1100" spc="-5" dirty="0">
                <a:solidFill>
                  <a:srgbClr val="221F1F"/>
                </a:solidFill>
                <a:latin typeface="Calibri"/>
                <a:cs typeface="Calibri"/>
              </a:rPr>
              <a:t>eptid</a:t>
            </a:r>
            <a:r>
              <a:rPr sz="1100" spc="-10" dirty="0">
                <a:solidFill>
                  <a:srgbClr val="221F1F"/>
                </a:solidFill>
                <a:latin typeface="Calibri"/>
                <a:cs typeface="Calibri"/>
              </a:rPr>
              <a:t>e</a:t>
            </a:r>
            <a:r>
              <a:rPr sz="1100" dirty="0">
                <a:solidFill>
                  <a:srgbClr val="221F1F"/>
                </a:solidFill>
                <a:latin typeface="Calibri"/>
                <a:cs typeface="Calibri"/>
              </a:rPr>
              <a:t>s that thr</a:t>
            </a:r>
            <a:r>
              <a:rPr sz="1100" spc="-5" dirty="0">
                <a:solidFill>
                  <a:srgbClr val="221F1F"/>
                </a:solidFill>
                <a:latin typeface="Calibri"/>
                <a:cs typeface="Calibri"/>
              </a:rPr>
              <a:t>e</a:t>
            </a:r>
            <a:r>
              <a:rPr sz="1100" dirty="0">
                <a:solidFill>
                  <a:srgbClr val="221F1F"/>
                </a:solidFill>
                <a:latin typeface="Calibri"/>
                <a:cs typeface="Calibri"/>
              </a:rPr>
              <a:t>ad into the</a:t>
            </a:r>
            <a:r>
              <a:rPr sz="1100" spc="-5" dirty="0">
                <a:solidFill>
                  <a:srgbClr val="221F1F"/>
                </a:solidFill>
                <a:latin typeface="Calibri"/>
                <a:cs typeface="Calibri"/>
              </a:rPr>
              <a:t> </a:t>
            </a:r>
            <a:r>
              <a:rPr sz="1100" dirty="0">
                <a:solidFill>
                  <a:srgbClr val="221F1F"/>
                </a:solidFill>
                <a:latin typeface="Calibri"/>
                <a:cs typeface="Calibri"/>
              </a:rPr>
              <a:t>ER</a:t>
            </a:r>
            <a:r>
              <a:rPr sz="1100" spc="-5" dirty="0">
                <a:solidFill>
                  <a:srgbClr val="221F1F"/>
                </a:solidFill>
                <a:latin typeface="Calibri"/>
                <a:cs typeface="Calibri"/>
              </a:rPr>
              <a:t>’</a:t>
            </a:r>
            <a:r>
              <a:rPr sz="1100" dirty="0">
                <a:solidFill>
                  <a:srgbClr val="221F1F"/>
                </a:solidFill>
                <a:latin typeface="Calibri"/>
                <a:cs typeface="Calibri"/>
              </a:rPr>
              <a:t>s </a:t>
            </a:r>
            <a:r>
              <a:rPr sz="1100" spc="-5" dirty="0">
                <a:solidFill>
                  <a:srgbClr val="221F1F"/>
                </a:solidFill>
                <a:latin typeface="Calibri"/>
                <a:cs typeface="Calibri"/>
              </a:rPr>
              <a:t>interi</a:t>
            </a:r>
            <a:r>
              <a:rPr sz="1100" dirty="0">
                <a:solidFill>
                  <a:srgbClr val="221F1F"/>
                </a:solidFill>
                <a:latin typeface="Calibri"/>
                <a:cs typeface="Calibri"/>
              </a:rPr>
              <a:t>o</a:t>
            </a:r>
            <a:r>
              <a:rPr sz="1100" spc="-85" dirty="0">
                <a:solidFill>
                  <a:srgbClr val="221F1F"/>
                </a:solidFill>
                <a:latin typeface="Calibri"/>
                <a:cs typeface="Calibri"/>
              </a:rPr>
              <a:t>r</a:t>
            </a:r>
            <a:r>
              <a:rPr sz="1100" dirty="0">
                <a:solidFill>
                  <a:srgbClr val="221F1F"/>
                </a:solidFill>
                <a:latin typeface="Calibri"/>
                <a:cs typeface="Calibri"/>
              </a:rPr>
              <a:t>,</a:t>
            </a:r>
            <a:r>
              <a:rPr sz="1100" spc="-5" dirty="0">
                <a:solidFill>
                  <a:srgbClr val="221F1F"/>
                </a:solidFill>
                <a:latin typeface="Calibri"/>
                <a:cs typeface="Calibri"/>
              </a:rPr>
              <a:t> </a:t>
            </a:r>
            <a:r>
              <a:rPr sz="1100" dirty="0">
                <a:solidFill>
                  <a:srgbClr val="221F1F"/>
                </a:solidFill>
                <a:latin typeface="Calibri"/>
                <a:cs typeface="Calibri"/>
              </a:rPr>
              <a:t>where th</a:t>
            </a:r>
            <a:r>
              <a:rPr sz="1100" spc="-5" dirty="0">
                <a:solidFill>
                  <a:srgbClr val="221F1F"/>
                </a:solidFill>
                <a:latin typeface="Calibri"/>
                <a:cs typeface="Calibri"/>
              </a:rPr>
              <a:t>e</a:t>
            </a:r>
            <a:r>
              <a:rPr sz="1100" dirty="0">
                <a:solidFill>
                  <a:srgbClr val="221F1F"/>
                </a:solidFill>
                <a:latin typeface="Calibri"/>
                <a:cs typeface="Calibri"/>
              </a:rPr>
              <a:t>y take on t</a:t>
            </a:r>
            <a:r>
              <a:rPr sz="1100" spc="-5" dirty="0">
                <a:solidFill>
                  <a:srgbClr val="221F1F"/>
                </a:solidFill>
                <a:latin typeface="Calibri"/>
                <a:cs typeface="Calibri"/>
              </a:rPr>
              <a:t>ertia</a:t>
            </a:r>
            <a:r>
              <a:rPr sz="1100" spc="5" dirty="0">
                <a:solidFill>
                  <a:srgbClr val="221F1F"/>
                </a:solidFill>
                <a:latin typeface="Calibri"/>
                <a:cs typeface="Calibri"/>
              </a:rPr>
              <a:t>r</a:t>
            </a:r>
            <a:r>
              <a:rPr sz="1100" spc="-5" dirty="0">
                <a:solidFill>
                  <a:srgbClr val="221F1F"/>
                </a:solidFill>
                <a:latin typeface="Calibri"/>
                <a:cs typeface="Calibri"/>
              </a:rPr>
              <a:t>y</a:t>
            </a:r>
            <a:r>
              <a:rPr sz="1100" dirty="0">
                <a:solidFill>
                  <a:srgbClr val="221F1F"/>
                </a:solidFill>
                <a:latin typeface="Calibri"/>
                <a:cs typeface="Calibri"/>
              </a:rPr>
              <a:t> </a:t>
            </a:r>
            <a:r>
              <a:rPr sz="1100" spc="-5" dirty="0">
                <a:solidFill>
                  <a:srgbClr val="221F1F"/>
                </a:solidFill>
                <a:latin typeface="Calibri"/>
                <a:cs typeface="Calibri"/>
              </a:rPr>
              <a:t>structur</a:t>
            </a:r>
            <a:r>
              <a:rPr sz="1100" dirty="0">
                <a:solidFill>
                  <a:srgbClr val="221F1F"/>
                </a:solidFill>
                <a:latin typeface="Calibri"/>
                <a:cs typeface="Calibri"/>
              </a:rPr>
              <a:t>e and assemble with oth</a:t>
            </a:r>
            <a:r>
              <a:rPr sz="1100" spc="-5" dirty="0">
                <a:solidFill>
                  <a:srgbClr val="221F1F"/>
                </a:solidFill>
                <a:latin typeface="Calibri"/>
                <a:cs typeface="Calibri"/>
              </a:rPr>
              <a:t>e</a:t>
            </a:r>
            <a:r>
              <a:rPr sz="1100" dirty="0">
                <a:solidFill>
                  <a:srgbClr val="221F1F"/>
                </a:solidFill>
                <a:latin typeface="Calibri"/>
                <a:cs typeface="Calibri"/>
              </a:rPr>
              <a:t>r polyp</a:t>
            </a:r>
            <a:r>
              <a:rPr sz="1100" spc="-5" dirty="0">
                <a:solidFill>
                  <a:srgbClr val="221F1F"/>
                </a:solidFill>
                <a:latin typeface="Calibri"/>
                <a:cs typeface="Calibri"/>
              </a:rPr>
              <a:t>eptid</a:t>
            </a:r>
            <a:r>
              <a:rPr sz="1100" spc="-10" dirty="0">
                <a:solidFill>
                  <a:srgbClr val="221F1F"/>
                </a:solidFill>
                <a:latin typeface="Calibri"/>
                <a:cs typeface="Calibri"/>
              </a:rPr>
              <a:t>e</a:t>
            </a:r>
            <a:r>
              <a:rPr sz="1100" dirty="0">
                <a:solidFill>
                  <a:srgbClr val="221F1F"/>
                </a:solidFill>
                <a:latin typeface="Calibri"/>
                <a:cs typeface="Calibri"/>
              </a:rPr>
              <a:t>s.</a:t>
            </a:r>
            <a:endParaRPr sz="1100">
              <a:latin typeface="Calibri"/>
              <a:cs typeface="Calibri"/>
            </a:endParaRPr>
          </a:p>
        </p:txBody>
      </p:sp>
      <p:sp>
        <p:nvSpPr>
          <p:cNvPr id="44" name="object 4"/>
          <p:cNvSpPr txBox="1"/>
          <p:nvPr/>
        </p:nvSpPr>
        <p:spPr>
          <a:xfrm>
            <a:off x="1153833" y="5727455"/>
            <a:ext cx="151765" cy="274320"/>
          </a:xfrm>
          <a:prstGeom prst="rect">
            <a:avLst/>
          </a:prstGeom>
        </p:spPr>
        <p:txBody>
          <a:bodyPr vert="horz" wrap="square" lIns="0" tIns="0" rIns="0" bIns="0" rtlCol="0">
            <a:spAutoFit/>
          </a:bodyPr>
          <a:lstStyle/>
          <a:p>
            <a:pPr marL="12700">
              <a:lnSpc>
                <a:spcPct val="100000"/>
              </a:lnSpc>
            </a:pPr>
            <a:r>
              <a:rPr sz="1950" b="1" dirty="0">
                <a:solidFill>
                  <a:srgbClr val="21AAE1"/>
                </a:solidFill>
                <a:latin typeface="Calibri"/>
                <a:cs typeface="Calibri"/>
              </a:rPr>
              <a:t>3</a:t>
            </a:r>
            <a:endParaRPr sz="1950">
              <a:latin typeface="Calibri"/>
              <a:cs typeface="Calibri"/>
            </a:endParaRPr>
          </a:p>
        </p:txBody>
      </p:sp>
      <p:sp>
        <p:nvSpPr>
          <p:cNvPr id="45" name="object 5"/>
          <p:cNvSpPr txBox="1"/>
          <p:nvPr/>
        </p:nvSpPr>
        <p:spPr>
          <a:xfrm>
            <a:off x="4835747" y="4373354"/>
            <a:ext cx="151765" cy="274320"/>
          </a:xfrm>
          <a:prstGeom prst="rect">
            <a:avLst/>
          </a:prstGeom>
        </p:spPr>
        <p:txBody>
          <a:bodyPr vert="horz" wrap="square" lIns="0" tIns="0" rIns="0" bIns="0" rtlCol="0">
            <a:spAutoFit/>
          </a:bodyPr>
          <a:lstStyle/>
          <a:p>
            <a:pPr marL="12700">
              <a:lnSpc>
                <a:spcPct val="100000"/>
              </a:lnSpc>
            </a:pPr>
            <a:r>
              <a:rPr sz="1950" b="1" dirty="0">
                <a:solidFill>
                  <a:srgbClr val="21AAE1"/>
                </a:solidFill>
                <a:latin typeface="Calibri"/>
                <a:cs typeface="Calibri"/>
              </a:rPr>
              <a:t>4</a:t>
            </a:r>
            <a:endParaRPr sz="1950">
              <a:latin typeface="Calibri"/>
              <a:cs typeface="Calibri"/>
            </a:endParaRPr>
          </a:p>
        </p:txBody>
      </p:sp>
      <p:sp>
        <p:nvSpPr>
          <p:cNvPr id="46" name="object 6"/>
          <p:cNvSpPr txBox="1"/>
          <p:nvPr/>
        </p:nvSpPr>
        <p:spPr>
          <a:xfrm>
            <a:off x="5084024" y="4437923"/>
            <a:ext cx="3108034" cy="2275840"/>
          </a:xfrm>
          <a:prstGeom prst="rect">
            <a:avLst/>
          </a:prstGeom>
        </p:spPr>
        <p:txBody>
          <a:bodyPr vert="horz" wrap="square" lIns="0" tIns="0" rIns="0" bIns="0" rtlCol="0">
            <a:spAutoFit/>
          </a:bodyPr>
          <a:lstStyle/>
          <a:p>
            <a:pPr marL="12700" marR="48260" indent="3175">
              <a:lnSpc>
                <a:spcPts val="1220"/>
              </a:lnSpc>
            </a:pPr>
            <a:r>
              <a:rPr sz="1100" dirty="0">
                <a:solidFill>
                  <a:srgbClr val="221F1F"/>
                </a:solidFill>
                <a:latin typeface="Calibri"/>
                <a:cs typeface="Calibri"/>
              </a:rPr>
              <a:t>Many</a:t>
            </a:r>
            <a:r>
              <a:rPr sz="1100" spc="-5" dirty="0">
                <a:solidFill>
                  <a:srgbClr val="221F1F"/>
                </a:solidFill>
                <a:latin typeface="Calibri"/>
                <a:cs typeface="Calibri"/>
              </a:rPr>
              <a:t> prot</a:t>
            </a:r>
            <a:r>
              <a:rPr sz="1100" dirty="0">
                <a:solidFill>
                  <a:srgbClr val="221F1F"/>
                </a:solidFill>
                <a:latin typeface="Calibri"/>
                <a:cs typeface="Calibri"/>
              </a:rPr>
              <a:t>ei</a:t>
            </a:r>
            <a:r>
              <a:rPr sz="1100" spc="-5" dirty="0">
                <a:solidFill>
                  <a:srgbClr val="221F1F"/>
                </a:solidFill>
                <a:latin typeface="Calibri"/>
                <a:cs typeface="Calibri"/>
              </a:rPr>
              <a:t>n</a:t>
            </a:r>
            <a:r>
              <a:rPr sz="1100" dirty="0">
                <a:solidFill>
                  <a:srgbClr val="221F1F"/>
                </a:solidFill>
                <a:latin typeface="Calibri"/>
                <a:cs typeface="Calibri"/>
              </a:rPr>
              <a:t>s made</a:t>
            </a:r>
            <a:r>
              <a:rPr sz="1100" spc="-5" dirty="0">
                <a:solidFill>
                  <a:srgbClr val="221F1F"/>
                </a:solidFill>
                <a:latin typeface="Calibri"/>
                <a:cs typeface="Calibri"/>
              </a:rPr>
              <a:t> i</a:t>
            </a:r>
            <a:r>
              <a:rPr sz="1100" dirty="0">
                <a:solidFill>
                  <a:srgbClr val="221F1F"/>
                </a:solidFill>
                <a:latin typeface="Calibri"/>
                <a:cs typeface="Calibri"/>
              </a:rPr>
              <a:t>n rough</a:t>
            </a:r>
            <a:r>
              <a:rPr sz="1100" spc="-5" dirty="0">
                <a:solidFill>
                  <a:srgbClr val="221F1F"/>
                </a:solidFill>
                <a:latin typeface="Calibri"/>
                <a:cs typeface="Calibri"/>
              </a:rPr>
              <a:t> E</a:t>
            </a:r>
            <a:r>
              <a:rPr sz="1100" dirty="0">
                <a:solidFill>
                  <a:srgbClr val="221F1F"/>
                </a:solidFill>
                <a:latin typeface="Calibri"/>
                <a:cs typeface="Calibri"/>
              </a:rPr>
              <a:t>R </a:t>
            </a:r>
            <a:r>
              <a:rPr sz="1100" spc="-120" dirty="0">
                <a:solidFill>
                  <a:srgbClr val="221F1F"/>
                </a:solidFill>
                <a:latin typeface="Calibri"/>
                <a:cs typeface="Calibri"/>
              </a:rPr>
              <a:t> </a:t>
            </a:r>
            <a:r>
              <a:rPr sz="1100" spc="-5" dirty="0">
                <a:solidFill>
                  <a:srgbClr val="221F1F"/>
                </a:solidFill>
                <a:latin typeface="Calibri"/>
                <a:cs typeface="Calibri"/>
              </a:rPr>
              <a:t>migrate </a:t>
            </a:r>
            <a:r>
              <a:rPr sz="1100" dirty="0">
                <a:solidFill>
                  <a:srgbClr val="221F1F"/>
                </a:solidFill>
                <a:latin typeface="Calibri"/>
                <a:cs typeface="Calibri"/>
              </a:rPr>
              <a:t>through the</a:t>
            </a:r>
            <a:r>
              <a:rPr sz="1100" spc="-5" dirty="0">
                <a:solidFill>
                  <a:srgbClr val="221F1F"/>
                </a:solidFill>
                <a:latin typeface="Calibri"/>
                <a:cs typeface="Calibri"/>
              </a:rPr>
              <a:t> </a:t>
            </a:r>
            <a:r>
              <a:rPr sz="1100" spc="-114" dirty="0">
                <a:solidFill>
                  <a:srgbClr val="221F1F"/>
                </a:solidFill>
                <a:latin typeface="Calibri"/>
                <a:cs typeface="Calibri"/>
              </a:rPr>
              <a:t>E</a:t>
            </a:r>
            <a:r>
              <a:rPr sz="1100" dirty="0">
                <a:solidFill>
                  <a:srgbClr val="221F1F"/>
                </a:solidFill>
                <a:latin typeface="Calibri"/>
                <a:cs typeface="Calibri"/>
              </a:rPr>
              <a:t>R</a:t>
            </a:r>
            <a:r>
              <a:rPr sz="1100" spc="70" dirty="0">
                <a:solidFill>
                  <a:srgbClr val="221F1F"/>
                </a:solidFill>
                <a:latin typeface="Calibri"/>
                <a:cs typeface="Calibri"/>
              </a:rPr>
              <a:t> </a:t>
            </a:r>
            <a:r>
              <a:rPr sz="1100" dirty="0">
                <a:solidFill>
                  <a:srgbClr val="221F1F"/>
                </a:solidFill>
                <a:latin typeface="Calibri"/>
                <a:cs typeface="Calibri"/>
              </a:rPr>
              <a:t>compartm</a:t>
            </a:r>
            <a:r>
              <a:rPr sz="1100" spc="-5" dirty="0">
                <a:solidFill>
                  <a:srgbClr val="221F1F"/>
                </a:solidFill>
                <a:latin typeface="Calibri"/>
                <a:cs typeface="Calibri"/>
              </a:rPr>
              <a:t>en</a:t>
            </a:r>
            <a:r>
              <a:rPr sz="1100" dirty="0">
                <a:solidFill>
                  <a:srgbClr val="221F1F"/>
                </a:solidFill>
                <a:latin typeface="Calibri"/>
                <a:cs typeface="Calibri"/>
              </a:rPr>
              <a:t>t to</a:t>
            </a:r>
            <a:r>
              <a:rPr sz="1100" spc="-5" dirty="0">
                <a:solidFill>
                  <a:srgbClr val="221F1F"/>
                </a:solidFill>
                <a:latin typeface="Calibri"/>
                <a:cs typeface="Calibri"/>
              </a:rPr>
              <a:t> smoot</a:t>
            </a:r>
            <a:r>
              <a:rPr sz="1100" dirty="0">
                <a:solidFill>
                  <a:srgbClr val="221F1F"/>
                </a:solidFill>
                <a:latin typeface="Calibri"/>
                <a:cs typeface="Calibri"/>
              </a:rPr>
              <a:t>h </a:t>
            </a:r>
            <a:r>
              <a:rPr sz="1100" spc="-5" dirty="0">
                <a:solidFill>
                  <a:srgbClr val="221F1F"/>
                </a:solidFill>
                <a:latin typeface="Calibri"/>
                <a:cs typeface="Calibri"/>
              </a:rPr>
              <a:t>E</a:t>
            </a:r>
            <a:r>
              <a:rPr sz="1100" spc="35" dirty="0">
                <a:solidFill>
                  <a:srgbClr val="221F1F"/>
                </a:solidFill>
                <a:latin typeface="Calibri"/>
                <a:cs typeface="Calibri"/>
              </a:rPr>
              <a:t>R</a:t>
            </a:r>
            <a:r>
              <a:rPr sz="1100" dirty="0">
                <a:solidFill>
                  <a:srgbClr val="221F1F"/>
                </a:solidFill>
                <a:latin typeface="Calibri"/>
                <a:cs typeface="Calibri"/>
              </a:rPr>
              <a:t>.</a:t>
            </a:r>
            <a:r>
              <a:rPr sz="1100" spc="-5" dirty="0">
                <a:solidFill>
                  <a:srgbClr val="221F1F"/>
                </a:solidFill>
                <a:latin typeface="Calibri"/>
                <a:cs typeface="Calibri"/>
              </a:rPr>
              <a:t> Som</a:t>
            </a:r>
            <a:r>
              <a:rPr sz="1100" dirty="0">
                <a:solidFill>
                  <a:srgbClr val="221F1F"/>
                </a:solidFill>
                <a:latin typeface="Calibri"/>
                <a:cs typeface="Calibri"/>
              </a:rPr>
              <a:t>e </a:t>
            </a:r>
            <a:r>
              <a:rPr sz="1100" spc="-5" dirty="0">
                <a:solidFill>
                  <a:srgbClr val="221F1F"/>
                </a:solidFill>
                <a:latin typeface="Calibri"/>
                <a:cs typeface="Calibri"/>
              </a:rPr>
              <a:t>of  </a:t>
            </a:r>
            <a:r>
              <a:rPr sz="1100" dirty="0">
                <a:solidFill>
                  <a:srgbClr val="221F1F"/>
                </a:solidFill>
                <a:latin typeface="Calibri"/>
                <a:cs typeface="Calibri"/>
              </a:rPr>
              <a:t>these </a:t>
            </a:r>
            <a:r>
              <a:rPr sz="1100" spc="-5" dirty="0">
                <a:solidFill>
                  <a:srgbClr val="221F1F"/>
                </a:solidFill>
                <a:latin typeface="Calibri"/>
                <a:cs typeface="Calibri"/>
              </a:rPr>
              <a:t>prot</a:t>
            </a:r>
            <a:r>
              <a:rPr sz="1100" dirty="0">
                <a:solidFill>
                  <a:srgbClr val="221F1F"/>
                </a:solidFill>
                <a:latin typeface="Calibri"/>
                <a:cs typeface="Calibri"/>
              </a:rPr>
              <a:t>e</a:t>
            </a:r>
            <a:r>
              <a:rPr sz="1100" spc="-5" dirty="0">
                <a:solidFill>
                  <a:srgbClr val="221F1F"/>
                </a:solidFill>
                <a:latin typeface="Calibri"/>
                <a:cs typeface="Calibri"/>
              </a:rPr>
              <a:t>in</a:t>
            </a:r>
            <a:r>
              <a:rPr sz="1100" dirty="0">
                <a:solidFill>
                  <a:srgbClr val="221F1F"/>
                </a:solidFill>
                <a:latin typeface="Calibri"/>
                <a:cs typeface="Calibri"/>
              </a:rPr>
              <a:t>s </a:t>
            </a:r>
            <a:r>
              <a:rPr sz="1100" spc="-5" dirty="0">
                <a:solidFill>
                  <a:srgbClr val="221F1F"/>
                </a:solidFill>
                <a:latin typeface="Calibri"/>
                <a:cs typeface="Calibri"/>
              </a:rPr>
              <a:t>sta</a:t>
            </a:r>
            <a:r>
              <a:rPr sz="1100" dirty="0">
                <a:solidFill>
                  <a:srgbClr val="221F1F"/>
                </a:solidFill>
                <a:latin typeface="Calibri"/>
                <a:cs typeface="Calibri"/>
              </a:rPr>
              <a:t>y </a:t>
            </a:r>
            <a:r>
              <a:rPr sz="1100" spc="-5" dirty="0">
                <a:solidFill>
                  <a:srgbClr val="221F1F"/>
                </a:solidFill>
                <a:latin typeface="Calibri"/>
                <a:cs typeface="Calibri"/>
              </a:rPr>
              <a:t>i</a:t>
            </a:r>
            <a:r>
              <a:rPr sz="1100" dirty="0">
                <a:solidFill>
                  <a:srgbClr val="221F1F"/>
                </a:solidFill>
                <a:latin typeface="Calibri"/>
                <a:cs typeface="Calibri"/>
              </a:rPr>
              <a:t>n </a:t>
            </a:r>
            <a:r>
              <a:rPr sz="1100" spc="-5" dirty="0">
                <a:solidFill>
                  <a:srgbClr val="221F1F"/>
                </a:solidFill>
                <a:latin typeface="Calibri"/>
                <a:cs typeface="Calibri"/>
              </a:rPr>
              <a:t>smoot</a:t>
            </a:r>
            <a:r>
              <a:rPr sz="1100" dirty="0">
                <a:solidFill>
                  <a:srgbClr val="221F1F"/>
                </a:solidFill>
                <a:latin typeface="Calibri"/>
                <a:cs typeface="Calibri"/>
              </a:rPr>
              <a:t>h </a:t>
            </a:r>
            <a:r>
              <a:rPr sz="1100" spc="-5" dirty="0">
                <a:solidFill>
                  <a:srgbClr val="221F1F"/>
                </a:solidFill>
                <a:latin typeface="Calibri"/>
                <a:cs typeface="Calibri"/>
              </a:rPr>
              <a:t>E</a:t>
            </a:r>
            <a:r>
              <a:rPr sz="1100" spc="40" dirty="0">
                <a:solidFill>
                  <a:srgbClr val="221F1F"/>
                </a:solidFill>
                <a:latin typeface="Calibri"/>
                <a:cs typeface="Calibri"/>
              </a:rPr>
              <a:t>R</a:t>
            </a:r>
            <a:r>
              <a:rPr sz="1100" spc="-5" dirty="0">
                <a:solidFill>
                  <a:srgbClr val="221F1F"/>
                </a:solidFill>
                <a:latin typeface="Calibri"/>
                <a:cs typeface="Calibri"/>
              </a:rPr>
              <a:t>, </a:t>
            </a:r>
            <a:r>
              <a:rPr sz="1100" dirty="0">
                <a:solidFill>
                  <a:srgbClr val="221F1F"/>
                </a:solidFill>
                <a:latin typeface="Calibri"/>
                <a:cs typeface="Calibri"/>
              </a:rPr>
              <a:t>as</a:t>
            </a:r>
            <a:r>
              <a:rPr sz="1100" spc="-5" dirty="0">
                <a:solidFill>
                  <a:srgbClr val="221F1F"/>
                </a:solidFill>
                <a:latin typeface="Calibri"/>
                <a:cs typeface="Calibri"/>
              </a:rPr>
              <a:t> </a:t>
            </a:r>
            <a:r>
              <a:rPr sz="1100" spc="-10" dirty="0">
                <a:solidFill>
                  <a:srgbClr val="221F1F"/>
                </a:solidFill>
                <a:latin typeface="Calibri"/>
                <a:cs typeface="Calibri"/>
              </a:rPr>
              <a:t>e</a:t>
            </a:r>
            <a:r>
              <a:rPr sz="1100" spc="-5" dirty="0">
                <a:solidFill>
                  <a:srgbClr val="221F1F"/>
                </a:solidFill>
                <a:latin typeface="Calibri"/>
                <a:cs typeface="Calibri"/>
              </a:rPr>
              <a:t>nzyme</a:t>
            </a:r>
            <a:r>
              <a:rPr sz="1100" dirty="0">
                <a:solidFill>
                  <a:srgbClr val="221F1F"/>
                </a:solidFill>
                <a:latin typeface="Calibri"/>
                <a:cs typeface="Calibri"/>
              </a:rPr>
              <a:t>s that assemble</a:t>
            </a:r>
            <a:r>
              <a:rPr sz="1100" spc="-5" dirty="0">
                <a:solidFill>
                  <a:srgbClr val="221F1F"/>
                </a:solidFill>
                <a:latin typeface="Calibri"/>
                <a:cs typeface="Calibri"/>
              </a:rPr>
              <a:t> lipid</a:t>
            </a:r>
            <a:r>
              <a:rPr sz="1100" dirty="0">
                <a:solidFill>
                  <a:srgbClr val="221F1F"/>
                </a:solidFill>
                <a:latin typeface="Calibri"/>
                <a:cs typeface="Calibri"/>
              </a:rPr>
              <a:t>s and</a:t>
            </a:r>
            <a:r>
              <a:rPr sz="1100" spc="-5" dirty="0">
                <a:solidFill>
                  <a:srgbClr val="221F1F"/>
                </a:solidFill>
                <a:latin typeface="Calibri"/>
                <a:cs typeface="Calibri"/>
              </a:rPr>
              <a:t> </a:t>
            </a:r>
            <a:r>
              <a:rPr sz="1100" spc="-10" dirty="0">
                <a:solidFill>
                  <a:srgbClr val="221F1F"/>
                </a:solidFill>
                <a:latin typeface="Calibri"/>
                <a:cs typeface="Calibri"/>
              </a:rPr>
              <a:t>brea</a:t>
            </a:r>
            <a:r>
              <a:rPr sz="1100" spc="-5" dirty="0">
                <a:solidFill>
                  <a:srgbClr val="221F1F"/>
                </a:solidFill>
                <a:latin typeface="Calibri"/>
                <a:cs typeface="Calibri"/>
              </a:rPr>
              <a:t>k</a:t>
            </a:r>
            <a:r>
              <a:rPr sz="1100" dirty="0">
                <a:solidFill>
                  <a:srgbClr val="221F1F"/>
                </a:solidFill>
                <a:latin typeface="Calibri"/>
                <a:cs typeface="Calibri"/>
              </a:rPr>
              <a:t> </a:t>
            </a:r>
            <a:r>
              <a:rPr sz="1100" spc="-5" dirty="0">
                <a:solidFill>
                  <a:srgbClr val="221F1F"/>
                </a:solidFill>
                <a:latin typeface="Calibri"/>
                <a:cs typeface="Calibri"/>
              </a:rPr>
              <a:t>dow</a:t>
            </a:r>
            <a:r>
              <a:rPr sz="1100" dirty="0">
                <a:solidFill>
                  <a:srgbClr val="221F1F"/>
                </a:solidFill>
                <a:latin typeface="Calibri"/>
                <a:cs typeface="Calibri"/>
              </a:rPr>
              <a:t>n carbohydrat</a:t>
            </a:r>
            <a:r>
              <a:rPr sz="1100" spc="-5" dirty="0">
                <a:solidFill>
                  <a:srgbClr val="221F1F"/>
                </a:solidFill>
                <a:latin typeface="Calibri"/>
                <a:cs typeface="Calibri"/>
              </a:rPr>
              <a:t>e</a:t>
            </a:r>
            <a:r>
              <a:rPr sz="1100" spc="-10" dirty="0">
                <a:solidFill>
                  <a:srgbClr val="221F1F"/>
                </a:solidFill>
                <a:latin typeface="Calibri"/>
                <a:cs typeface="Calibri"/>
              </a:rPr>
              <a:t>s,</a:t>
            </a:r>
            <a:endParaRPr sz="1100">
              <a:latin typeface="Calibri"/>
              <a:cs typeface="Calibri"/>
            </a:endParaRPr>
          </a:p>
          <a:p>
            <a:pPr marL="12700" marR="28575">
              <a:lnSpc>
                <a:spcPts val="1220"/>
              </a:lnSpc>
            </a:pPr>
            <a:r>
              <a:rPr sz="1100" spc="-5" dirty="0">
                <a:solidFill>
                  <a:srgbClr val="221F1F"/>
                </a:solidFill>
                <a:latin typeface="Calibri"/>
                <a:cs typeface="Calibri"/>
              </a:rPr>
              <a:t>wastes, </a:t>
            </a:r>
            <a:r>
              <a:rPr sz="1100" dirty="0">
                <a:solidFill>
                  <a:srgbClr val="221F1F"/>
                </a:solidFill>
                <a:latin typeface="Calibri"/>
                <a:cs typeface="Calibri"/>
              </a:rPr>
              <a:t>and</a:t>
            </a:r>
            <a:r>
              <a:rPr sz="1100" spc="-5" dirty="0">
                <a:solidFill>
                  <a:srgbClr val="221F1F"/>
                </a:solidFill>
                <a:latin typeface="Calibri"/>
                <a:cs typeface="Calibri"/>
              </a:rPr>
              <a:t> </a:t>
            </a:r>
            <a:r>
              <a:rPr sz="1100" dirty="0">
                <a:solidFill>
                  <a:srgbClr val="221F1F"/>
                </a:solidFill>
                <a:latin typeface="Calibri"/>
                <a:cs typeface="Calibri"/>
              </a:rPr>
              <a:t>toxins</a:t>
            </a:r>
            <a:r>
              <a:rPr sz="1100" spc="75" dirty="0">
                <a:solidFill>
                  <a:srgbClr val="221F1F"/>
                </a:solidFill>
                <a:latin typeface="Calibri"/>
                <a:cs typeface="Calibri"/>
              </a:rPr>
              <a:t>.</a:t>
            </a:r>
            <a:r>
              <a:rPr sz="1100" spc="-10" dirty="0">
                <a:solidFill>
                  <a:srgbClr val="221F1F"/>
                </a:solidFill>
                <a:latin typeface="Calibri"/>
                <a:cs typeface="Calibri"/>
              </a:rPr>
              <a:t>O</a:t>
            </a:r>
            <a:r>
              <a:rPr sz="1100" dirty="0">
                <a:solidFill>
                  <a:srgbClr val="221F1F"/>
                </a:solidFill>
                <a:latin typeface="Calibri"/>
                <a:cs typeface="Calibri"/>
              </a:rPr>
              <a:t>thers </a:t>
            </a:r>
            <a:r>
              <a:rPr sz="1100" spc="-5" dirty="0">
                <a:solidFill>
                  <a:srgbClr val="221F1F"/>
                </a:solidFill>
                <a:latin typeface="Calibri"/>
                <a:cs typeface="Calibri"/>
              </a:rPr>
              <a:t>are pac</a:t>
            </a:r>
            <a:r>
              <a:rPr sz="1100" dirty="0">
                <a:solidFill>
                  <a:srgbClr val="221F1F"/>
                </a:solidFill>
                <a:latin typeface="Calibri"/>
                <a:cs typeface="Calibri"/>
              </a:rPr>
              <a:t>kaged </a:t>
            </a:r>
            <a:r>
              <a:rPr sz="1100" spc="-5" dirty="0">
                <a:solidFill>
                  <a:srgbClr val="221F1F"/>
                </a:solidFill>
                <a:latin typeface="Calibri"/>
                <a:cs typeface="Calibri"/>
              </a:rPr>
              <a:t>i</a:t>
            </a:r>
            <a:r>
              <a:rPr sz="1100" dirty="0">
                <a:solidFill>
                  <a:srgbClr val="221F1F"/>
                </a:solidFill>
                <a:latin typeface="Calibri"/>
                <a:cs typeface="Calibri"/>
              </a:rPr>
              <a:t>n vesicles </a:t>
            </a:r>
            <a:r>
              <a:rPr sz="1100" spc="-5" dirty="0">
                <a:solidFill>
                  <a:srgbClr val="221F1F"/>
                </a:solidFill>
                <a:latin typeface="Calibri"/>
                <a:cs typeface="Calibri"/>
              </a:rPr>
              <a:t>fo</a:t>
            </a:r>
            <a:r>
              <a:rPr sz="1100" dirty="0">
                <a:solidFill>
                  <a:srgbClr val="221F1F"/>
                </a:solidFill>
                <a:latin typeface="Calibri"/>
                <a:cs typeface="Calibri"/>
              </a:rPr>
              <a:t>r transport</a:t>
            </a:r>
            <a:r>
              <a:rPr sz="1100" spc="-5" dirty="0">
                <a:solidFill>
                  <a:srgbClr val="221F1F"/>
                </a:solidFill>
                <a:latin typeface="Calibri"/>
                <a:cs typeface="Calibri"/>
              </a:rPr>
              <a:t> </a:t>
            </a:r>
            <a:r>
              <a:rPr sz="1100" dirty="0">
                <a:solidFill>
                  <a:srgbClr val="221F1F"/>
                </a:solidFill>
                <a:latin typeface="Calibri"/>
                <a:cs typeface="Calibri"/>
              </a:rPr>
              <a:t>to</a:t>
            </a:r>
            <a:r>
              <a:rPr sz="1100" spc="-5" dirty="0">
                <a:solidFill>
                  <a:srgbClr val="221F1F"/>
                </a:solidFill>
                <a:latin typeface="Calibri"/>
                <a:cs typeface="Calibri"/>
              </a:rPr>
              <a:t> </a:t>
            </a:r>
            <a:r>
              <a:rPr sz="1100" dirty="0">
                <a:solidFill>
                  <a:srgbClr val="221F1F"/>
                </a:solidFill>
                <a:latin typeface="Calibri"/>
                <a:cs typeface="Calibri"/>
              </a:rPr>
              <a:t>Golgi</a:t>
            </a:r>
            <a:r>
              <a:rPr sz="1100" spc="-5" dirty="0">
                <a:solidFill>
                  <a:srgbClr val="221F1F"/>
                </a:solidFill>
                <a:latin typeface="Calibri"/>
                <a:cs typeface="Calibri"/>
              </a:rPr>
              <a:t> bodies.</a:t>
            </a:r>
            <a:endParaRPr sz="1100">
              <a:latin typeface="Calibri"/>
              <a:cs typeface="Calibri"/>
            </a:endParaRPr>
          </a:p>
          <a:p>
            <a:pPr marL="12700" marR="5080" indent="3175">
              <a:lnSpc>
                <a:spcPts val="1220"/>
              </a:lnSpc>
              <a:spcBef>
                <a:spcPts val="980"/>
              </a:spcBef>
            </a:pPr>
            <a:r>
              <a:rPr sz="1100" dirty="0">
                <a:solidFill>
                  <a:srgbClr val="221F1F"/>
                </a:solidFill>
                <a:latin typeface="Calibri"/>
                <a:cs typeface="Calibri"/>
              </a:rPr>
              <a:t>Golgi</a:t>
            </a:r>
            <a:r>
              <a:rPr sz="1100" spc="-5" dirty="0">
                <a:solidFill>
                  <a:srgbClr val="221F1F"/>
                </a:solidFill>
                <a:latin typeface="Calibri"/>
                <a:cs typeface="Calibri"/>
              </a:rPr>
              <a:t> bodie</a:t>
            </a:r>
            <a:r>
              <a:rPr sz="1100" dirty="0">
                <a:solidFill>
                  <a:srgbClr val="221F1F"/>
                </a:solidFill>
                <a:latin typeface="Calibri"/>
                <a:cs typeface="Calibri"/>
              </a:rPr>
              <a:t>s</a:t>
            </a:r>
            <a:r>
              <a:rPr sz="1100" spc="-5" dirty="0">
                <a:solidFill>
                  <a:srgbClr val="221F1F"/>
                </a:solidFill>
                <a:latin typeface="Calibri"/>
                <a:cs typeface="Calibri"/>
              </a:rPr>
              <a:t> </a:t>
            </a:r>
            <a:r>
              <a:rPr sz="1100" dirty="0">
                <a:solidFill>
                  <a:srgbClr val="221F1F"/>
                </a:solidFill>
                <a:latin typeface="Calibri"/>
                <a:cs typeface="Calibri"/>
              </a:rPr>
              <a:t>modify</a:t>
            </a:r>
            <a:r>
              <a:rPr sz="1100" spc="-5" dirty="0">
                <a:solidFill>
                  <a:srgbClr val="221F1F"/>
                </a:solidFill>
                <a:latin typeface="Calibri"/>
                <a:cs typeface="Calibri"/>
              </a:rPr>
              <a:t> protein</a:t>
            </a:r>
            <a:r>
              <a:rPr sz="1100" dirty="0">
                <a:solidFill>
                  <a:srgbClr val="221F1F"/>
                </a:solidFill>
                <a:latin typeface="Calibri"/>
                <a:cs typeface="Calibri"/>
              </a:rPr>
              <a:t>s</a:t>
            </a:r>
            <a:r>
              <a:rPr sz="1100" spc="5" dirty="0">
                <a:solidFill>
                  <a:srgbClr val="221F1F"/>
                </a:solidFill>
                <a:latin typeface="Calibri"/>
                <a:cs typeface="Calibri"/>
              </a:rPr>
              <a:t> </a:t>
            </a:r>
            <a:r>
              <a:rPr sz="1100" dirty="0">
                <a:solidFill>
                  <a:srgbClr val="221F1F"/>
                </a:solidFill>
                <a:latin typeface="Calibri"/>
                <a:cs typeface="Calibri"/>
              </a:rPr>
              <a:t>and</a:t>
            </a:r>
            <a:r>
              <a:rPr sz="1100" spc="-5" dirty="0">
                <a:solidFill>
                  <a:srgbClr val="221F1F"/>
                </a:solidFill>
                <a:latin typeface="Calibri"/>
                <a:cs typeface="Calibri"/>
              </a:rPr>
              <a:t> l</a:t>
            </a:r>
            <a:r>
              <a:rPr sz="1100" dirty="0">
                <a:solidFill>
                  <a:srgbClr val="221F1F"/>
                </a:solidFill>
                <a:latin typeface="Calibri"/>
                <a:cs typeface="Calibri"/>
              </a:rPr>
              <a:t>i</a:t>
            </a:r>
            <a:r>
              <a:rPr sz="1100" spc="-5" dirty="0">
                <a:solidFill>
                  <a:srgbClr val="221F1F"/>
                </a:solidFill>
                <a:latin typeface="Calibri"/>
                <a:cs typeface="Calibri"/>
              </a:rPr>
              <a:t>pids</a:t>
            </a:r>
            <a:r>
              <a:rPr sz="1100" dirty="0">
                <a:solidFill>
                  <a:srgbClr val="221F1F"/>
                </a:solidFill>
                <a:latin typeface="Calibri"/>
                <a:cs typeface="Calibri"/>
              </a:rPr>
              <a:t>,</a:t>
            </a:r>
            <a:r>
              <a:rPr sz="1100" spc="-5" dirty="0">
                <a:solidFill>
                  <a:srgbClr val="221F1F"/>
                </a:solidFill>
                <a:latin typeface="Calibri"/>
                <a:cs typeface="Calibri"/>
              </a:rPr>
              <a:t> </a:t>
            </a:r>
            <a:r>
              <a:rPr sz="1100" dirty="0">
                <a:solidFill>
                  <a:srgbClr val="221F1F"/>
                </a:solidFill>
                <a:latin typeface="Calibri"/>
                <a:cs typeface="Calibri"/>
              </a:rPr>
              <a:t>then</a:t>
            </a:r>
            <a:r>
              <a:rPr sz="1100" spc="-5" dirty="0">
                <a:solidFill>
                  <a:srgbClr val="221F1F"/>
                </a:solidFill>
                <a:latin typeface="Calibri"/>
                <a:cs typeface="Calibri"/>
              </a:rPr>
              <a:t> sort </a:t>
            </a:r>
            <a:r>
              <a:rPr sz="1100" dirty="0">
                <a:solidFill>
                  <a:srgbClr val="221F1F"/>
                </a:solidFill>
                <a:latin typeface="Calibri"/>
                <a:cs typeface="Calibri"/>
              </a:rPr>
              <a:t>and r</a:t>
            </a:r>
            <a:r>
              <a:rPr sz="1100" spc="-5" dirty="0">
                <a:solidFill>
                  <a:srgbClr val="221F1F"/>
                </a:solidFill>
                <a:latin typeface="Calibri"/>
                <a:cs typeface="Calibri"/>
              </a:rPr>
              <a:t>e</a:t>
            </a:r>
            <a:r>
              <a:rPr sz="1100" dirty="0">
                <a:solidFill>
                  <a:srgbClr val="221F1F"/>
                </a:solidFill>
                <a:latin typeface="Calibri"/>
                <a:cs typeface="Calibri"/>
              </a:rPr>
              <a:t>package the</a:t>
            </a:r>
            <a:r>
              <a:rPr sz="1100" spc="-5" dirty="0">
                <a:solidFill>
                  <a:srgbClr val="221F1F"/>
                </a:solidFill>
                <a:latin typeface="Calibri"/>
                <a:cs typeface="Calibri"/>
              </a:rPr>
              <a:t> </a:t>
            </a:r>
            <a:r>
              <a:rPr sz="1100" dirty="0">
                <a:solidFill>
                  <a:srgbClr val="221F1F"/>
                </a:solidFill>
                <a:latin typeface="Calibri"/>
                <a:cs typeface="Calibri"/>
              </a:rPr>
              <a:t>ﬁnish</a:t>
            </a:r>
            <a:r>
              <a:rPr sz="1100" spc="-5" dirty="0">
                <a:solidFill>
                  <a:srgbClr val="221F1F"/>
                </a:solidFill>
                <a:latin typeface="Calibri"/>
                <a:cs typeface="Calibri"/>
              </a:rPr>
              <a:t>e</a:t>
            </a:r>
            <a:r>
              <a:rPr sz="1100" dirty="0">
                <a:solidFill>
                  <a:srgbClr val="221F1F"/>
                </a:solidFill>
                <a:latin typeface="Calibri"/>
                <a:cs typeface="Calibri"/>
              </a:rPr>
              <a:t>d molecules into new v</a:t>
            </a:r>
            <a:r>
              <a:rPr sz="1100" spc="-360" dirty="0">
                <a:solidFill>
                  <a:srgbClr val="221F1F"/>
                </a:solidFill>
                <a:latin typeface="Calibri"/>
                <a:cs typeface="Calibri"/>
              </a:rPr>
              <a:t>e</a:t>
            </a:r>
            <a:r>
              <a:rPr sz="1100" spc="15" dirty="0">
                <a:solidFill>
                  <a:srgbClr val="221F1F"/>
                </a:solidFill>
                <a:latin typeface="Calibri"/>
                <a:cs typeface="Calibri"/>
              </a:rPr>
              <a:t>-</a:t>
            </a:r>
            <a:r>
              <a:rPr sz="1100" dirty="0">
                <a:solidFill>
                  <a:srgbClr val="221F1F"/>
                </a:solidFill>
                <a:latin typeface="Calibri"/>
                <a:cs typeface="Calibri"/>
              </a:rPr>
              <a:t>s </a:t>
            </a:r>
            <a:r>
              <a:rPr sz="1100" spc="-5" dirty="0">
                <a:solidFill>
                  <a:srgbClr val="221F1F"/>
                </a:solidFill>
                <a:latin typeface="Calibri"/>
                <a:cs typeface="Calibri"/>
              </a:rPr>
              <a:t>icles</a:t>
            </a:r>
            <a:r>
              <a:rPr sz="1100" dirty="0">
                <a:solidFill>
                  <a:srgbClr val="221F1F"/>
                </a:solidFill>
                <a:latin typeface="Calibri"/>
                <a:cs typeface="Calibri"/>
              </a:rPr>
              <a:t>. </a:t>
            </a:r>
            <a:r>
              <a:rPr sz="1100" spc="-5" dirty="0">
                <a:solidFill>
                  <a:srgbClr val="221F1F"/>
                </a:solidFill>
                <a:latin typeface="Calibri"/>
                <a:cs typeface="Calibri"/>
              </a:rPr>
              <a:t>Som</a:t>
            </a:r>
            <a:r>
              <a:rPr sz="1100" dirty="0">
                <a:solidFill>
                  <a:srgbClr val="221F1F"/>
                </a:solidFill>
                <a:latin typeface="Calibri"/>
                <a:cs typeface="Calibri"/>
              </a:rPr>
              <a:t>e </a:t>
            </a:r>
            <a:r>
              <a:rPr sz="1100" spc="-5" dirty="0">
                <a:solidFill>
                  <a:srgbClr val="221F1F"/>
                </a:solidFill>
                <a:latin typeface="Calibri"/>
                <a:cs typeface="Calibri"/>
              </a:rPr>
              <a:t>o</a:t>
            </a:r>
            <a:r>
              <a:rPr sz="1100" dirty="0">
                <a:solidFill>
                  <a:srgbClr val="221F1F"/>
                </a:solidFill>
                <a:latin typeface="Calibri"/>
                <a:cs typeface="Calibri"/>
              </a:rPr>
              <a:t>f the</a:t>
            </a:r>
            <a:r>
              <a:rPr sz="1100" spc="-5" dirty="0">
                <a:solidFill>
                  <a:srgbClr val="221F1F"/>
                </a:solidFill>
                <a:latin typeface="Calibri"/>
                <a:cs typeface="Calibri"/>
              </a:rPr>
              <a:t> ne</a:t>
            </a:r>
            <a:r>
              <a:rPr sz="1100" dirty="0">
                <a:solidFill>
                  <a:srgbClr val="221F1F"/>
                </a:solidFill>
                <a:latin typeface="Calibri"/>
                <a:cs typeface="Calibri"/>
              </a:rPr>
              <a:t>w vesicles</a:t>
            </a:r>
            <a:r>
              <a:rPr sz="1100" spc="-5" dirty="0">
                <a:solidFill>
                  <a:srgbClr val="221F1F"/>
                </a:solidFill>
                <a:latin typeface="Calibri"/>
                <a:cs typeface="Calibri"/>
              </a:rPr>
              <a:t> becom</a:t>
            </a:r>
            <a:r>
              <a:rPr sz="1100" dirty="0">
                <a:solidFill>
                  <a:srgbClr val="221F1F"/>
                </a:solidFill>
                <a:latin typeface="Calibri"/>
                <a:cs typeface="Calibri"/>
              </a:rPr>
              <a:t>e </a:t>
            </a:r>
            <a:r>
              <a:rPr sz="1100" spc="-5" dirty="0">
                <a:solidFill>
                  <a:srgbClr val="221F1F"/>
                </a:solidFill>
                <a:latin typeface="Calibri"/>
                <a:cs typeface="Calibri"/>
              </a:rPr>
              <a:t>lysosom</a:t>
            </a:r>
            <a:r>
              <a:rPr sz="1100" dirty="0">
                <a:solidFill>
                  <a:srgbClr val="221F1F"/>
                </a:solidFill>
                <a:latin typeface="Calibri"/>
                <a:cs typeface="Calibri"/>
              </a:rPr>
              <a:t>e</a:t>
            </a:r>
            <a:r>
              <a:rPr sz="1100" spc="-5" dirty="0">
                <a:solidFill>
                  <a:srgbClr val="221F1F"/>
                </a:solidFill>
                <a:latin typeface="Calibri"/>
                <a:cs typeface="Calibri"/>
              </a:rPr>
              <a:t>s. </a:t>
            </a:r>
            <a:r>
              <a:rPr sz="1100" spc="-60" dirty="0">
                <a:solidFill>
                  <a:srgbClr val="221F1F"/>
                </a:solidFill>
                <a:latin typeface="Calibri"/>
                <a:cs typeface="Calibri"/>
              </a:rPr>
              <a:t>O</a:t>
            </a:r>
            <a:r>
              <a:rPr sz="1100" dirty="0">
                <a:solidFill>
                  <a:srgbClr val="221F1F"/>
                </a:solidFill>
                <a:latin typeface="Calibri"/>
                <a:cs typeface="Calibri"/>
              </a:rPr>
              <a:t>thers </a:t>
            </a:r>
            <a:r>
              <a:rPr sz="1100" spc="-5" dirty="0">
                <a:solidFill>
                  <a:srgbClr val="221F1F"/>
                </a:solidFill>
                <a:latin typeface="Calibri"/>
                <a:cs typeface="Calibri"/>
              </a:rPr>
              <a:t>car</a:t>
            </a:r>
            <a:r>
              <a:rPr sz="1100" spc="5" dirty="0">
                <a:solidFill>
                  <a:srgbClr val="221F1F"/>
                </a:solidFill>
                <a:latin typeface="Calibri"/>
                <a:cs typeface="Calibri"/>
              </a:rPr>
              <a:t>r</a:t>
            </a:r>
            <a:r>
              <a:rPr sz="1100" spc="-5" dirty="0">
                <a:solidFill>
                  <a:srgbClr val="221F1F"/>
                </a:solidFill>
                <a:latin typeface="Calibri"/>
                <a:cs typeface="Calibri"/>
              </a:rPr>
              <a:t>y</a:t>
            </a:r>
            <a:r>
              <a:rPr sz="1100" dirty="0">
                <a:solidFill>
                  <a:srgbClr val="221F1F"/>
                </a:solidFill>
                <a:latin typeface="Calibri"/>
                <a:cs typeface="Calibri"/>
              </a:rPr>
              <a:t> </a:t>
            </a:r>
            <a:r>
              <a:rPr sz="1100" spc="-5" dirty="0">
                <a:solidFill>
                  <a:srgbClr val="221F1F"/>
                </a:solidFill>
                <a:latin typeface="Calibri"/>
                <a:cs typeface="Calibri"/>
              </a:rPr>
              <a:t>prot</a:t>
            </a:r>
            <a:r>
              <a:rPr sz="1100" dirty="0">
                <a:solidFill>
                  <a:srgbClr val="221F1F"/>
                </a:solidFill>
                <a:latin typeface="Calibri"/>
                <a:cs typeface="Calibri"/>
              </a:rPr>
              <a:t>e</a:t>
            </a:r>
            <a:r>
              <a:rPr sz="1100" spc="-5" dirty="0">
                <a:solidFill>
                  <a:srgbClr val="221F1F"/>
                </a:solidFill>
                <a:latin typeface="Calibri"/>
                <a:cs typeface="Calibri"/>
              </a:rPr>
              <a:t>in</a:t>
            </a:r>
            <a:r>
              <a:rPr sz="1100" dirty="0">
                <a:solidFill>
                  <a:srgbClr val="221F1F"/>
                </a:solidFill>
                <a:latin typeface="Calibri"/>
                <a:cs typeface="Calibri"/>
              </a:rPr>
              <a:t>s to</a:t>
            </a:r>
            <a:r>
              <a:rPr sz="1100" spc="-5" dirty="0">
                <a:solidFill>
                  <a:srgbClr val="221F1F"/>
                </a:solidFill>
                <a:latin typeface="Calibri"/>
                <a:cs typeface="Calibri"/>
              </a:rPr>
              <a:t> </a:t>
            </a:r>
            <a:r>
              <a:rPr sz="1100" dirty="0">
                <a:solidFill>
                  <a:srgbClr val="221F1F"/>
                </a:solidFill>
                <a:latin typeface="Calibri"/>
                <a:cs typeface="Calibri"/>
              </a:rPr>
              <a:t>the</a:t>
            </a:r>
            <a:r>
              <a:rPr sz="1100" spc="-5" dirty="0">
                <a:solidFill>
                  <a:srgbClr val="221F1F"/>
                </a:solidFill>
                <a:latin typeface="Calibri"/>
                <a:cs typeface="Calibri"/>
              </a:rPr>
              <a:t> plasm</a:t>
            </a:r>
            <a:r>
              <a:rPr sz="1100" dirty="0">
                <a:solidFill>
                  <a:srgbClr val="221F1F"/>
                </a:solidFill>
                <a:latin typeface="Calibri"/>
                <a:cs typeface="Calibri"/>
              </a:rPr>
              <a:t>a </a:t>
            </a:r>
            <a:r>
              <a:rPr sz="1100" spc="-5" dirty="0">
                <a:solidFill>
                  <a:srgbClr val="221F1F"/>
                </a:solidFill>
                <a:latin typeface="Calibri"/>
                <a:cs typeface="Calibri"/>
              </a:rPr>
              <a:t>m</a:t>
            </a:r>
            <a:r>
              <a:rPr sz="1100" spc="-10" dirty="0">
                <a:solidFill>
                  <a:srgbClr val="221F1F"/>
                </a:solidFill>
                <a:latin typeface="Calibri"/>
                <a:cs typeface="Calibri"/>
              </a:rPr>
              <a:t>e</a:t>
            </a:r>
            <a:r>
              <a:rPr sz="1100" dirty="0">
                <a:solidFill>
                  <a:srgbClr val="221F1F"/>
                </a:solidFill>
                <a:latin typeface="Calibri"/>
                <a:cs typeface="Calibri"/>
              </a:rPr>
              <a:t>mbrane</a:t>
            </a:r>
            <a:r>
              <a:rPr sz="1100" spc="-5" dirty="0">
                <a:solidFill>
                  <a:srgbClr val="221F1F"/>
                </a:solidFill>
                <a:latin typeface="Calibri"/>
                <a:cs typeface="Calibri"/>
              </a:rPr>
              <a:t> for insertion</a:t>
            </a:r>
            <a:r>
              <a:rPr sz="1100" dirty="0">
                <a:solidFill>
                  <a:srgbClr val="221F1F"/>
                </a:solidFill>
                <a:latin typeface="Calibri"/>
                <a:cs typeface="Calibri"/>
              </a:rPr>
              <a:t> into the lipid bilayer or s</a:t>
            </a:r>
            <a:r>
              <a:rPr sz="1100" spc="-5" dirty="0">
                <a:solidFill>
                  <a:srgbClr val="221F1F"/>
                </a:solidFill>
                <a:latin typeface="Calibri"/>
                <a:cs typeface="Calibri"/>
              </a:rPr>
              <a:t>ecretion.</a:t>
            </a:r>
            <a:endParaRPr sz="1100">
              <a:latin typeface="Calibri"/>
              <a:cs typeface="Calibri"/>
            </a:endParaRPr>
          </a:p>
          <a:p>
            <a:pPr marL="12700" marR="253365" indent="3175">
              <a:lnSpc>
                <a:spcPts val="1220"/>
              </a:lnSpc>
              <a:spcBef>
                <a:spcPts val="980"/>
              </a:spcBef>
            </a:pPr>
            <a:r>
              <a:rPr sz="1100" dirty="0">
                <a:solidFill>
                  <a:srgbClr val="221F1F"/>
                </a:solidFill>
                <a:latin typeface="Calibri"/>
                <a:cs typeface="Calibri"/>
              </a:rPr>
              <a:t>Mitochondria specialize in </a:t>
            </a:r>
            <a:r>
              <a:rPr sz="1100" spc="-5" dirty="0">
                <a:solidFill>
                  <a:srgbClr val="221F1F"/>
                </a:solidFill>
                <a:latin typeface="Calibri"/>
                <a:cs typeface="Calibri"/>
              </a:rPr>
              <a:t>e</a:t>
            </a:r>
            <a:r>
              <a:rPr sz="1100" dirty="0">
                <a:solidFill>
                  <a:srgbClr val="221F1F"/>
                </a:solidFill>
                <a:latin typeface="Calibri"/>
                <a:cs typeface="Calibri"/>
              </a:rPr>
              <a:t>ﬃcient </a:t>
            </a:r>
            <a:r>
              <a:rPr sz="1100" spc="-5" dirty="0">
                <a:solidFill>
                  <a:srgbClr val="221F1F"/>
                </a:solidFill>
                <a:latin typeface="Calibri"/>
                <a:cs typeface="Calibri"/>
              </a:rPr>
              <a:t>production o</a:t>
            </a:r>
            <a:r>
              <a:rPr sz="1100" dirty="0">
                <a:solidFill>
                  <a:srgbClr val="221F1F"/>
                </a:solidFill>
                <a:latin typeface="Calibri"/>
                <a:cs typeface="Calibri"/>
              </a:rPr>
              <a:t>f </a:t>
            </a:r>
            <a:r>
              <a:rPr sz="1100" spc="-65" dirty="0">
                <a:solidFill>
                  <a:srgbClr val="221F1F"/>
                </a:solidFill>
                <a:latin typeface="Calibri"/>
                <a:cs typeface="Calibri"/>
              </a:rPr>
              <a:t>A</a:t>
            </a:r>
            <a:r>
              <a:rPr sz="1100" spc="-5" dirty="0">
                <a:solidFill>
                  <a:srgbClr val="221F1F"/>
                </a:solidFill>
                <a:latin typeface="Calibri"/>
                <a:cs typeface="Calibri"/>
              </a:rPr>
              <a:t>T</a:t>
            </a:r>
            <a:r>
              <a:rPr sz="1100" spc="-150" dirty="0">
                <a:solidFill>
                  <a:srgbClr val="221F1F"/>
                </a:solidFill>
                <a:latin typeface="Calibri"/>
                <a:cs typeface="Calibri"/>
              </a:rPr>
              <a:t>P</a:t>
            </a:r>
            <a:r>
              <a:rPr sz="1100" dirty="0">
                <a:solidFill>
                  <a:srgbClr val="221F1F"/>
                </a:solidFill>
                <a:latin typeface="Calibri"/>
                <a:cs typeface="Calibri"/>
              </a:rPr>
              <a:t>.</a:t>
            </a:r>
            <a:endParaRPr sz="1100">
              <a:latin typeface="Calibri"/>
              <a:cs typeface="Calibri"/>
            </a:endParaRPr>
          </a:p>
        </p:txBody>
      </p:sp>
      <p:sp>
        <p:nvSpPr>
          <p:cNvPr id="47" name="object 7"/>
          <p:cNvSpPr txBox="1"/>
          <p:nvPr/>
        </p:nvSpPr>
        <p:spPr>
          <a:xfrm>
            <a:off x="4835747" y="5428669"/>
            <a:ext cx="151765" cy="274320"/>
          </a:xfrm>
          <a:prstGeom prst="rect">
            <a:avLst/>
          </a:prstGeom>
        </p:spPr>
        <p:txBody>
          <a:bodyPr vert="horz" wrap="square" lIns="0" tIns="0" rIns="0" bIns="0" rtlCol="0">
            <a:spAutoFit/>
          </a:bodyPr>
          <a:lstStyle/>
          <a:p>
            <a:pPr marL="12700">
              <a:lnSpc>
                <a:spcPct val="100000"/>
              </a:lnSpc>
            </a:pPr>
            <a:r>
              <a:rPr sz="1950" b="1" dirty="0">
                <a:solidFill>
                  <a:srgbClr val="21AAE1"/>
                </a:solidFill>
                <a:latin typeface="Calibri"/>
                <a:cs typeface="Calibri"/>
              </a:rPr>
              <a:t>5</a:t>
            </a:r>
            <a:endParaRPr sz="1950">
              <a:latin typeface="Calibri"/>
              <a:cs typeface="Calibri"/>
            </a:endParaRPr>
          </a:p>
        </p:txBody>
      </p:sp>
      <p:sp>
        <p:nvSpPr>
          <p:cNvPr id="48" name="object 8"/>
          <p:cNvSpPr txBox="1"/>
          <p:nvPr/>
        </p:nvSpPr>
        <p:spPr>
          <a:xfrm>
            <a:off x="4835747" y="6328782"/>
            <a:ext cx="151765" cy="274320"/>
          </a:xfrm>
          <a:prstGeom prst="rect">
            <a:avLst/>
          </a:prstGeom>
        </p:spPr>
        <p:txBody>
          <a:bodyPr vert="horz" wrap="square" lIns="0" tIns="0" rIns="0" bIns="0" rtlCol="0">
            <a:spAutoFit/>
          </a:bodyPr>
          <a:lstStyle/>
          <a:p>
            <a:pPr marL="12700">
              <a:lnSpc>
                <a:spcPct val="100000"/>
              </a:lnSpc>
            </a:pPr>
            <a:r>
              <a:rPr sz="1950" b="1" dirty="0">
                <a:solidFill>
                  <a:srgbClr val="21AAE1"/>
                </a:solidFill>
                <a:latin typeface="Calibri"/>
                <a:cs typeface="Calibri"/>
              </a:rPr>
              <a:t>6</a:t>
            </a:r>
            <a:endParaRPr sz="1950">
              <a:latin typeface="Calibri"/>
              <a:cs typeface="Calibri"/>
            </a:endParaRPr>
          </a:p>
        </p:txBody>
      </p:sp>
      <p:sp>
        <p:nvSpPr>
          <p:cNvPr id="49" name="object 9"/>
          <p:cNvSpPr txBox="1"/>
          <p:nvPr/>
        </p:nvSpPr>
        <p:spPr>
          <a:xfrm>
            <a:off x="3505200" y="2964869"/>
            <a:ext cx="870585" cy="414655"/>
          </a:xfrm>
          <a:prstGeom prst="rect">
            <a:avLst/>
          </a:prstGeom>
        </p:spPr>
        <p:txBody>
          <a:bodyPr vert="horz" wrap="square" lIns="0" tIns="0" rIns="0" bIns="0" rtlCol="0">
            <a:spAutoFit/>
          </a:bodyPr>
          <a:lstStyle/>
          <a:p>
            <a:pPr marR="5080" algn="r">
              <a:lnSpc>
                <a:spcPts val="1680"/>
              </a:lnSpc>
            </a:pPr>
            <a:r>
              <a:rPr sz="1500" b="1" spc="-5" dirty="0">
                <a:solidFill>
                  <a:srgbClr val="21AAE1"/>
                </a:solidFill>
                <a:latin typeface="Calibri"/>
                <a:cs typeface="Calibri"/>
              </a:rPr>
              <a:t>5</a:t>
            </a:r>
            <a:endParaRPr sz="1500">
              <a:latin typeface="Calibri"/>
              <a:cs typeface="Calibri"/>
            </a:endParaRPr>
          </a:p>
          <a:p>
            <a:pPr marL="12700">
              <a:lnSpc>
                <a:spcPts val="1680"/>
              </a:lnSpc>
            </a:pPr>
            <a:r>
              <a:rPr sz="1500" b="1" spc="-5" dirty="0">
                <a:solidFill>
                  <a:srgbClr val="21AAE1"/>
                </a:solidFill>
                <a:latin typeface="Calibri"/>
                <a:cs typeface="Calibri"/>
              </a:rPr>
              <a:t>2</a:t>
            </a:r>
            <a:endParaRPr sz="1500">
              <a:latin typeface="Calibri"/>
              <a:cs typeface="Calibri"/>
            </a:endParaRPr>
          </a:p>
        </p:txBody>
      </p:sp>
      <p:sp>
        <p:nvSpPr>
          <p:cNvPr id="50" name="object 10"/>
          <p:cNvSpPr txBox="1"/>
          <p:nvPr/>
        </p:nvSpPr>
        <p:spPr>
          <a:xfrm>
            <a:off x="3732086" y="1061308"/>
            <a:ext cx="1349375" cy="591820"/>
          </a:xfrm>
          <a:prstGeom prst="rect">
            <a:avLst/>
          </a:prstGeom>
        </p:spPr>
        <p:txBody>
          <a:bodyPr vert="horz" wrap="square" lIns="0" tIns="0" rIns="0" bIns="0" rtlCol="0">
            <a:spAutoFit/>
          </a:bodyPr>
          <a:lstStyle/>
          <a:p>
            <a:pPr marR="5080" algn="r">
              <a:lnSpc>
                <a:spcPct val="100000"/>
              </a:lnSpc>
            </a:pPr>
            <a:r>
              <a:rPr sz="1500" b="1" spc="-5" dirty="0">
                <a:solidFill>
                  <a:srgbClr val="21AAE1"/>
                </a:solidFill>
                <a:latin typeface="Calibri"/>
                <a:cs typeface="Calibri"/>
              </a:rPr>
              <a:t>1</a:t>
            </a:r>
            <a:endParaRPr sz="1500">
              <a:latin typeface="Calibri"/>
              <a:cs typeface="Calibri"/>
            </a:endParaRPr>
          </a:p>
          <a:p>
            <a:pPr marL="12700">
              <a:lnSpc>
                <a:spcPct val="100000"/>
              </a:lnSpc>
              <a:spcBef>
                <a:spcPts val="1155"/>
              </a:spcBef>
            </a:pPr>
            <a:r>
              <a:rPr sz="1500" b="1" spc="-5" dirty="0">
                <a:solidFill>
                  <a:srgbClr val="21AAE1"/>
                </a:solidFill>
                <a:latin typeface="Calibri"/>
                <a:cs typeface="Calibri"/>
              </a:rPr>
              <a:t>3</a:t>
            </a:r>
            <a:endParaRPr sz="1500">
              <a:latin typeface="Calibri"/>
              <a:cs typeface="Calibri"/>
            </a:endParaRPr>
          </a:p>
        </p:txBody>
      </p:sp>
      <p:sp>
        <p:nvSpPr>
          <p:cNvPr id="51" name="object 11"/>
          <p:cNvSpPr txBox="1"/>
          <p:nvPr/>
        </p:nvSpPr>
        <p:spPr>
          <a:xfrm>
            <a:off x="5976175" y="2575211"/>
            <a:ext cx="122555" cy="215900"/>
          </a:xfrm>
          <a:prstGeom prst="rect">
            <a:avLst/>
          </a:prstGeom>
        </p:spPr>
        <p:txBody>
          <a:bodyPr vert="horz" wrap="square" lIns="0" tIns="0" rIns="0" bIns="0" rtlCol="0">
            <a:spAutoFit/>
          </a:bodyPr>
          <a:lstStyle/>
          <a:p>
            <a:pPr marL="12700">
              <a:lnSpc>
                <a:spcPct val="100000"/>
              </a:lnSpc>
            </a:pPr>
            <a:r>
              <a:rPr sz="1500" b="1" spc="-5" dirty="0">
                <a:solidFill>
                  <a:srgbClr val="21AAE1"/>
                </a:solidFill>
                <a:latin typeface="Calibri"/>
                <a:cs typeface="Calibri"/>
              </a:rPr>
              <a:t>4</a:t>
            </a:r>
            <a:endParaRPr sz="1500">
              <a:latin typeface="Calibri"/>
              <a:cs typeface="Calibri"/>
            </a:endParaRPr>
          </a:p>
        </p:txBody>
      </p:sp>
      <p:sp>
        <p:nvSpPr>
          <p:cNvPr id="52" name="object 12"/>
          <p:cNvSpPr txBox="1"/>
          <p:nvPr/>
        </p:nvSpPr>
        <p:spPr>
          <a:xfrm>
            <a:off x="6534721" y="2647982"/>
            <a:ext cx="122555" cy="215900"/>
          </a:xfrm>
          <a:prstGeom prst="rect">
            <a:avLst/>
          </a:prstGeom>
        </p:spPr>
        <p:txBody>
          <a:bodyPr vert="horz" wrap="square" lIns="0" tIns="0" rIns="0" bIns="0" rtlCol="0">
            <a:spAutoFit/>
          </a:bodyPr>
          <a:lstStyle/>
          <a:p>
            <a:pPr marL="12700">
              <a:lnSpc>
                <a:spcPct val="100000"/>
              </a:lnSpc>
            </a:pPr>
            <a:r>
              <a:rPr sz="1500" b="1" spc="-5" dirty="0">
                <a:solidFill>
                  <a:srgbClr val="21AAE1"/>
                </a:solidFill>
                <a:latin typeface="Calibri"/>
                <a:cs typeface="Calibri"/>
              </a:rPr>
              <a:t>6</a:t>
            </a:r>
            <a:endParaRPr sz="1500">
              <a:latin typeface="Calibri"/>
              <a:cs typeface="Calibri"/>
            </a:endParaRPr>
          </a:p>
        </p:txBody>
      </p:sp>
      <p:sp>
        <p:nvSpPr>
          <p:cNvPr id="27" name="object 4"/>
          <p:cNvSpPr txBox="1"/>
          <p:nvPr/>
        </p:nvSpPr>
        <p:spPr>
          <a:xfrm>
            <a:off x="76200" y="6477000"/>
            <a:ext cx="1311585" cy="138499"/>
          </a:xfrm>
          <a:prstGeom prst="rect">
            <a:avLst/>
          </a:prstGeom>
        </p:spPr>
        <p:txBody>
          <a:bodyPr vert="horz" wrap="square" lIns="0" tIns="0" rIns="0" bIns="0" rtlCol="0">
            <a:spAutoFit/>
          </a:bodyPr>
          <a:lstStyle/>
          <a:p>
            <a:pPr marL="12700">
              <a:lnSpc>
                <a:spcPct val="100000"/>
              </a:lnSpc>
            </a:pPr>
            <a:r>
              <a:rPr lang="en-US" sz="900" dirty="0">
                <a:latin typeface="Calibri"/>
                <a:cs typeface="Calibri"/>
              </a:rPr>
              <a:t>© 2016 Cengage Learning</a:t>
            </a:r>
            <a:endParaRPr sz="900">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dirty="0"/>
              <a:t>The </a:t>
            </a:r>
            <a:r>
              <a:rPr lang="en-US" altLang="en-US" dirty="0" smtClean="0"/>
              <a:t>Nucleus </a:t>
            </a:r>
            <a:r>
              <a:rPr lang="ar-EG" altLang="en-US" dirty="0" smtClean="0"/>
              <a:t>النواه </a:t>
            </a:r>
            <a:endParaRPr lang="en-US" altLang="en-US" dirty="0"/>
          </a:p>
        </p:txBody>
      </p:sp>
      <p:sp>
        <p:nvSpPr>
          <p:cNvPr id="52227" name="Rectangle 3"/>
          <p:cNvSpPr>
            <a:spLocks noGrp="1" noChangeArrowheads="1"/>
          </p:cNvSpPr>
          <p:nvPr>
            <p:ph idx="1"/>
          </p:nvPr>
        </p:nvSpPr>
        <p:spPr/>
        <p:txBody>
          <a:bodyPr/>
          <a:lstStyle/>
          <a:p>
            <a:r>
              <a:rPr lang="en-US" altLang="en-US" dirty="0"/>
              <a:t>Pores, receptors, and transport proteins in the nuclear envelope control the movement of molecules into and out of the </a:t>
            </a:r>
            <a:r>
              <a:rPr lang="en-US" altLang="en-US" dirty="0" smtClean="0"/>
              <a:t>nucleus </a:t>
            </a:r>
            <a:r>
              <a:rPr lang="ar-EG" altLang="en-US" dirty="0" smtClean="0">
                <a:solidFill>
                  <a:srgbClr val="FF0000"/>
                </a:solidFill>
              </a:rPr>
              <a:t>ثقوب ومستقبلات ونقل للبروتينات في الغلاف النووي يتحكم في حركة الجزيئات الي وخارج النواه</a:t>
            </a:r>
            <a:endParaRPr lang="en-US" altLang="en-US" dirty="0">
              <a:solidFill>
                <a:srgbClr val="FF0000"/>
              </a:solidFill>
            </a:endParaRPr>
          </a:p>
          <a:p>
            <a:r>
              <a:rPr lang="en-US" altLang="en-US" dirty="0"/>
              <a:t>Nuclear </a:t>
            </a:r>
            <a:r>
              <a:rPr lang="en-US" altLang="en-US" dirty="0" smtClean="0"/>
              <a:t>envelope </a:t>
            </a:r>
            <a:r>
              <a:rPr lang="ar-EG" altLang="en-US" dirty="0" smtClean="0">
                <a:solidFill>
                  <a:srgbClr val="FF0000"/>
                </a:solidFill>
              </a:rPr>
              <a:t>الغلاف النووي </a:t>
            </a:r>
            <a:endParaRPr lang="en-US" altLang="en-US" dirty="0">
              <a:solidFill>
                <a:srgbClr val="FF0000"/>
              </a:solidFill>
            </a:endParaRPr>
          </a:p>
          <a:p>
            <a:pPr lvl="1"/>
            <a:r>
              <a:rPr lang="en-US" altLang="en-US" dirty="0"/>
              <a:t>A double membrane that constitutes the outer boundary of the </a:t>
            </a:r>
            <a:r>
              <a:rPr lang="en-US" altLang="en-US" dirty="0" smtClean="0"/>
              <a:t>nucleus </a:t>
            </a:r>
            <a:r>
              <a:rPr lang="ar-EG" altLang="en-US" dirty="0" smtClean="0">
                <a:solidFill>
                  <a:srgbClr val="FF0000"/>
                </a:solidFill>
              </a:rPr>
              <a:t>غشاء ثنائي الذي يكون الحدود الخارجية للنواه.</a:t>
            </a:r>
            <a:endParaRPr lang="en-US" altLang="en-US"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Nucleus of a Cell</a:t>
            </a:r>
          </a:p>
        </p:txBody>
      </p:sp>
      <p:sp>
        <p:nvSpPr>
          <p:cNvPr id="3" name="bk object 16"/>
          <p:cNvSpPr/>
          <p:nvPr/>
        </p:nvSpPr>
        <p:spPr>
          <a:xfrm>
            <a:off x="1219200" y="1219200"/>
            <a:ext cx="4823523" cy="4162272"/>
          </a:xfrm>
          <a:prstGeom prst="rect">
            <a:avLst/>
          </a:prstGeom>
          <a:blipFill>
            <a:blip r:embed="rId3" cstate="print"/>
            <a:stretch>
              <a:fillRect/>
            </a:stretch>
          </a:blipFill>
        </p:spPr>
        <p:txBody>
          <a:bodyPr wrap="square" lIns="0" tIns="0" rIns="0" bIns="0" rtlCol="0"/>
          <a:lstStyle/>
          <a:p>
            <a:endParaRPr/>
          </a:p>
        </p:txBody>
      </p:sp>
      <p:sp>
        <p:nvSpPr>
          <p:cNvPr id="4" name="bk object 17"/>
          <p:cNvSpPr/>
          <p:nvPr/>
        </p:nvSpPr>
        <p:spPr>
          <a:xfrm>
            <a:off x="5301292" y="5473212"/>
            <a:ext cx="0" cy="175260"/>
          </a:xfrm>
          <a:custGeom>
            <a:avLst/>
            <a:gdLst/>
            <a:ahLst/>
            <a:cxnLst/>
            <a:rect l="l" t="t" r="r" b="b"/>
            <a:pathLst>
              <a:path h="175260">
                <a:moveTo>
                  <a:pt x="0" y="0"/>
                </a:moveTo>
                <a:lnTo>
                  <a:pt x="0" y="174828"/>
                </a:lnTo>
              </a:path>
            </a:pathLst>
          </a:custGeom>
          <a:ln w="12700">
            <a:solidFill>
              <a:srgbClr val="221F1F"/>
            </a:solidFill>
          </a:ln>
        </p:spPr>
        <p:txBody>
          <a:bodyPr wrap="square" lIns="0" tIns="0" rIns="0" bIns="0" rtlCol="0"/>
          <a:lstStyle/>
          <a:p>
            <a:endParaRPr/>
          </a:p>
        </p:txBody>
      </p:sp>
      <p:sp>
        <p:nvSpPr>
          <p:cNvPr id="5" name="bk object 18"/>
          <p:cNvSpPr/>
          <p:nvPr/>
        </p:nvSpPr>
        <p:spPr>
          <a:xfrm>
            <a:off x="6039021" y="5473208"/>
            <a:ext cx="0" cy="175260"/>
          </a:xfrm>
          <a:custGeom>
            <a:avLst/>
            <a:gdLst/>
            <a:ahLst/>
            <a:cxnLst/>
            <a:rect l="l" t="t" r="r" b="b"/>
            <a:pathLst>
              <a:path h="175260">
                <a:moveTo>
                  <a:pt x="0" y="174828"/>
                </a:moveTo>
                <a:lnTo>
                  <a:pt x="0" y="0"/>
                </a:lnTo>
              </a:path>
            </a:pathLst>
          </a:custGeom>
          <a:ln w="12700">
            <a:solidFill>
              <a:srgbClr val="221F1F"/>
            </a:solidFill>
          </a:ln>
        </p:spPr>
        <p:txBody>
          <a:bodyPr wrap="square" lIns="0" tIns="0" rIns="0" bIns="0" rtlCol="0"/>
          <a:lstStyle/>
          <a:p>
            <a:endParaRPr/>
          </a:p>
        </p:txBody>
      </p:sp>
      <p:sp>
        <p:nvSpPr>
          <p:cNvPr id="6" name="bk object 19"/>
          <p:cNvSpPr/>
          <p:nvPr/>
        </p:nvSpPr>
        <p:spPr>
          <a:xfrm>
            <a:off x="5300549" y="5560625"/>
            <a:ext cx="739775" cy="0"/>
          </a:xfrm>
          <a:custGeom>
            <a:avLst/>
            <a:gdLst/>
            <a:ahLst/>
            <a:cxnLst/>
            <a:rect l="l" t="t" r="r" b="b"/>
            <a:pathLst>
              <a:path w="739775">
                <a:moveTo>
                  <a:pt x="0" y="0"/>
                </a:moveTo>
                <a:lnTo>
                  <a:pt x="739216" y="0"/>
                </a:lnTo>
              </a:path>
            </a:pathLst>
          </a:custGeom>
          <a:ln w="12700">
            <a:solidFill>
              <a:srgbClr val="221F1F"/>
            </a:solidFill>
          </a:ln>
        </p:spPr>
        <p:txBody>
          <a:bodyPr wrap="square" lIns="0" tIns="0" rIns="0" bIns="0" rtlCol="0"/>
          <a:lstStyle/>
          <a:p>
            <a:endParaRPr/>
          </a:p>
        </p:txBody>
      </p:sp>
      <p:sp>
        <p:nvSpPr>
          <p:cNvPr id="7" name="bk object 20"/>
          <p:cNvSpPr/>
          <p:nvPr/>
        </p:nvSpPr>
        <p:spPr>
          <a:xfrm>
            <a:off x="5253209" y="2225101"/>
            <a:ext cx="1073785" cy="0"/>
          </a:xfrm>
          <a:custGeom>
            <a:avLst/>
            <a:gdLst/>
            <a:ahLst/>
            <a:cxnLst/>
            <a:rect l="l" t="t" r="r" b="b"/>
            <a:pathLst>
              <a:path w="1073785">
                <a:moveTo>
                  <a:pt x="0" y="0"/>
                </a:moveTo>
                <a:lnTo>
                  <a:pt x="1073569" y="0"/>
                </a:lnTo>
              </a:path>
            </a:pathLst>
          </a:custGeom>
          <a:ln w="12700">
            <a:solidFill>
              <a:srgbClr val="221F1F"/>
            </a:solidFill>
          </a:ln>
        </p:spPr>
        <p:txBody>
          <a:bodyPr wrap="square" lIns="0" tIns="0" rIns="0" bIns="0" rtlCol="0"/>
          <a:lstStyle/>
          <a:p>
            <a:endParaRPr/>
          </a:p>
        </p:txBody>
      </p:sp>
      <p:sp>
        <p:nvSpPr>
          <p:cNvPr id="8" name="bk object 21"/>
          <p:cNvSpPr/>
          <p:nvPr/>
        </p:nvSpPr>
        <p:spPr>
          <a:xfrm>
            <a:off x="5253209" y="2235413"/>
            <a:ext cx="1073785" cy="0"/>
          </a:xfrm>
          <a:custGeom>
            <a:avLst/>
            <a:gdLst/>
            <a:ahLst/>
            <a:cxnLst/>
            <a:rect l="l" t="t" r="r" b="b"/>
            <a:pathLst>
              <a:path w="1073785">
                <a:moveTo>
                  <a:pt x="0" y="0"/>
                </a:moveTo>
                <a:lnTo>
                  <a:pt x="1073569" y="0"/>
                </a:lnTo>
              </a:path>
            </a:pathLst>
          </a:custGeom>
          <a:ln w="12700">
            <a:solidFill>
              <a:srgbClr val="FFFFFF"/>
            </a:solidFill>
          </a:ln>
        </p:spPr>
        <p:txBody>
          <a:bodyPr wrap="square" lIns="0" tIns="0" rIns="0" bIns="0" rtlCol="0"/>
          <a:lstStyle/>
          <a:p>
            <a:endParaRPr/>
          </a:p>
        </p:txBody>
      </p:sp>
      <p:sp>
        <p:nvSpPr>
          <p:cNvPr id="9" name="bk object 22"/>
          <p:cNvSpPr/>
          <p:nvPr/>
        </p:nvSpPr>
        <p:spPr>
          <a:xfrm>
            <a:off x="5317032" y="2578872"/>
            <a:ext cx="1010285" cy="0"/>
          </a:xfrm>
          <a:custGeom>
            <a:avLst/>
            <a:gdLst/>
            <a:ahLst/>
            <a:cxnLst/>
            <a:rect l="l" t="t" r="r" b="b"/>
            <a:pathLst>
              <a:path w="1010285">
                <a:moveTo>
                  <a:pt x="0" y="0"/>
                </a:moveTo>
                <a:lnTo>
                  <a:pt x="1009751" y="0"/>
                </a:lnTo>
              </a:path>
            </a:pathLst>
          </a:custGeom>
          <a:ln w="12700">
            <a:solidFill>
              <a:srgbClr val="221F1F"/>
            </a:solidFill>
          </a:ln>
        </p:spPr>
        <p:txBody>
          <a:bodyPr wrap="square" lIns="0" tIns="0" rIns="0" bIns="0" rtlCol="0"/>
          <a:lstStyle/>
          <a:p>
            <a:endParaRPr/>
          </a:p>
        </p:txBody>
      </p:sp>
      <p:sp>
        <p:nvSpPr>
          <p:cNvPr id="10" name="bk object 23"/>
          <p:cNvSpPr/>
          <p:nvPr/>
        </p:nvSpPr>
        <p:spPr>
          <a:xfrm>
            <a:off x="5317032" y="2589197"/>
            <a:ext cx="1010285" cy="0"/>
          </a:xfrm>
          <a:custGeom>
            <a:avLst/>
            <a:gdLst/>
            <a:ahLst/>
            <a:cxnLst/>
            <a:rect l="l" t="t" r="r" b="b"/>
            <a:pathLst>
              <a:path w="1010285">
                <a:moveTo>
                  <a:pt x="0" y="0"/>
                </a:moveTo>
                <a:lnTo>
                  <a:pt x="1009751" y="0"/>
                </a:lnTo>
              </a:path>
            </a:pathLst>
          </a:custGeom>
          <a:ln w="12700">
            <a:solidFill>
              <a:srgbClr val="FFFFFF"/>
            </a:solidFill>
          </a:ln>
        </p:spPr>
        <p:txBody>
          <a:bodyPr wrap="square" lIns="0" tIns="0" rIns="0" bIns="0" rtlCol="0"/>
          <a:lstStyle/>
          <a:p>
            <a:endParaRPr/>
          </a:p>
        </p:txBody>
      </p:sp>
      <p:sp>
        <p:nvSpPr>
          <p:cNvPr id="11" name="bk object 24"/>
          <p:cNvSpPr/>
          <p:nvPr/>
        </p:nvSpPr>
        <p:spPr>
          <a:xfrm>
            <a:off x="5607234" y="3067015"/>
            <a:ext cx="720090" cy="0"/>
          </a:xfrm>
          <a:custGeom>
            <a:avLst/>
            <a:gdLst/>
            <a:ahLst/>
            <a:cxnLst/>
            <a:rect l="l" t="t" r="r" b="b"/>
            <a:pathLst>
              <a:path w="720089">
                <a:moveTo>
                  <a:pt x="0" y="0"/>
                </a:moveTo>
                <a:lnTo>
                  <a:pt x="719543" y="0"/>
                </a:lnTo>
              </a:path>
            </a:pathLst>
          </a:custGeom>
          <a:ln w="12700">
            <a:solidFill>
              <a:srgbClr val="221F1F"/>
            </a:solidFill>
          </a:ln>
        </p:spPr>
        <p:txBody>
          <a:bodyPr wrap="square" lIns="0" tIns="0" rIns="0" bIns="0" rtlCol="0"/>
          <a:lstStyle/>
          <a:p>
            <a:endParaRPr/>
          </a:p>
        </p:txBody>
      </p:sp>
      <p:sp>
        <p:nvSpPr>
          <p:cNvPr id="12" name="bk object 25"/>
          <p:cNvSpPr/>
          <p:nvPr/>
        </p:nvSpPr>
        <p:spPr>
          <a:xfrm>
            <a:off x="5607234" y="3077340"/>
            <a:ext cx="720090" cy="0"/>
          </a:xfrm>
          <a:custGeom>
            <a:avLst/>
            <a:gdLst/>
            <a:ahLst/>
            <a:cxnLst/>
            <a:rect l="l" t="t" r="r" b="b"/>
            <a:pathLst>
              <a:path w="720089">
                <a:moveTo>
                  <a:pt x="0" y="0"/>
                </a:moveTo>
                <a:lnTo>
                  <a:pt x="719543" y="0"/>
                </a:lnTo>
              </a:path>
            </a:pathLst>
          </a:custGeom>
          <a:ln w="12700">
            <a:solidFill>
              <a:srgbClr val="FFFFFF"/>
            </a:solidFill>
          </a:ln>
        </p:spPr>
        <p:txBody>
          <a:bodyPr wrap="square" lIns="0" tIns="0" rIns="0" bIns="0" rtlCol="0"/>
          <a:lstStyle/>
          <a:p>
            <a:endParaRPr/>
          </a:p>
        </p:txBody>
      </p:sp>
      <p:sp>
        <p:nvSpPr>
          <p:cNvPr id="13" name="object 2"/>
          <p:cNvSpPr txBox="1"/>
          <p:nvPr/>
        </p:nvSpPr>
        <p:spPr>
          <a:xfrm>
            <a:off x="5400890" y="5576217"/>
            <a:ext cx="511175" cy="259079"/>
          </a:xfrm>
          <a:prstGeom prst="rect">
            <a:avLst/>
          </a:prstGeom>
        </p:spPr>
        <p:txBody>
          <a:bodyPr vert="horz" wrap="square" lIns="0" tIns="0" rIns="0" bIns="0" rtlCol="0">
            <a:spAutoFit/>
          </a:bodyPr>
          <a:lstStyle/>
          <a:p>
            <a:pPr marL="12700">
              <a:lnSpc>
                <a:spcPct val="100000"/>
              </a:lnSpc>
            </a:pPr>
            <a:r>
              <a:rPr sz="1800" spc="15" dirty="0">
                <a:solidFill>
                  <a:srgbClr val="221F1F"/>
                </a:solidFill>
                <a:latin typeface="Calibri"/>
                <a:cs typeface="Calibri"/>
              </a:rPr>
              <a:t>1</a:t>
            </a:r>
            <a:r>
              <a:rPr sz="1800" spc="5" dirty="0">
                <a:solidFill>
                  <a:srgbClr val="221F1F"/>
                </a:solidFill>
                <a:latin typeface="Calibri"/>
                <a:cs typeface="Calibri"/>
              </a:rPr>
              <a:t> </a:t>
            </a:r>
            <a:r>
              <a:rPr sz="1800" spc="20" dirty="0">
                <a:solidFill>
                  <a:srgbClr val="221F1F"/>
                </a:solidFill>
                <a:latin typeface="Calibri"/>
                <a:cs typeface="Calibri"/>
              </a:rPr>
              <a:t>µm</a:t>
            </a:r>
            <a:endParaRPr sz="1800">
              <a:latin typeface="Calibri"/>
              <a:cs typeface="Calibri"/>
            </a:endParaRPr>
          </a:p>
        </p:txBody>
      </p:sp>
      <p:sp>
        <p:nvSpPr>
          <p:cNvPr id="14" name="object 3"/>
          <p:cNvSpPr txBox="1"/>
          <p:nvPr/>
        </p:nvSpPr>
        <p:spPr>
          <a:xfrm>
            <a:off x="6356116" y="2490841"/>
            <a:ext cx="1224915" cy="739140"/>
          </a:xfrm>
          <a:prstGeom prst="rect">
            <a:avLst/>
          </a:prstGeom>
        </p:spPr>
        <p:txBody>
          <a:bodyPr vert="horz" wrap="square" lIns="0" tIns="0" rIns="0" bIns="0" rtlCol="0">
            <a:spAutoFit/>
          </a:bodyPr>
          <a:lstStyle/>
          <a:p>
            <a:pPr marL="12700">
              <a:lnSpc>
                <a:spcPct val="100000"/>
              </a:lnSpc>
            </a:pPr>
            <a:r>
              <a:rPr sz="1800" spc="15" dirty="0">
                <a:solidFill>
                  <a:srgbClr val="221F1F"/>
                </a:solidFill>
                <a:latin typeface="Calibri"/>
                <a:cs typeface="Calibri"/>
              </a:rPr>
              <a:t>DNA</a:t>
            </a:r>
            <a:endParaRPr sz="1800">
              <a:latin typeface="Calibri"/>
              <a:cs typeface="Calibri"/>
            </a:endParaRPr>
          </a:p>
          <a:p>
            <a:pPr>
              <a:lnSpc>
                <a:spcPct val="100000"/>
              </a:lnSpc>
              <a:spcBef>
                <a:spcPts val="56"/>
              </a:spcBef>
            </a:pPr>
            <a:endParaRPr sz="1450">
              <a:latin typeface="Times New Roman"/>
              <a:cs typeface="Times New Roman"/>
            </a:endParaRPr>
          </a:p>
          <a:p>
            <a:pPr marL="14604">
              <a:lnSpc>
                <a:spcPct val="100000"/>
              </a:lnSpc>
            </a:pPr>
            <a:r>
              <a:rPr sz="1800" spc="10" dirty="0">
                <a:solidFill>
                  <a:srgbClr val="221F1F"/>
                </a:solidFill>
                <a:latin typeface="Calibri"/>
                <a:cs typeface="Calibri"/>
              </a:rPr>
              <a:t>nuclear</a:t>
            </a:r>
            <a:r>
              <a:rPr sz="1800" spc="15" dirty="0">
                <a:solidFill>
                  <a:srgbClr val="221F1F"/>
                </a:solidFill>
                <a:latin typeface="Calibri"/>
                <a:cs typeface="Calibri"/>
              </a:rPr>
              <a:t> </a:t>
            </a:r>
            <a:r>
              <a:rPr sz="1800" spc="10" dirty="0">
                <a:solidFill>
                  <a:srgbClr val="221F1F"/>
                </a:solidFill>
                <a:latin typeface="Calibri"/>
                <a:cs typeface="Calibri"/>
              </a:rPr>
              <a:t>po</a:t>
            </a:r>
            <a:r>
              <a:rPr sz="1800" spc="-25" dirty="0">
                <a:solidFill>
                  <a:srgbClr val="221F1F"/>
                </a:solidFill>
                <a:latin typeface="Calibri"/>
                <a:cs typeface="Calibri"/>
              </a:rPr>
              <a:t>r</a:t>
            </a:r>
            <a:r>
              <a:rPr sz="1800" spc="15" dirty="0">
                <a:solidFill>
                  <a:srgbClr val="221F1F"/>
                </a:solidFill>
                <a:latin typeface="Calibri"/>
                <a:cs typeface="Calibri"/>
              </a:rPr>
              <a:t>e</a:t>
            </a:r>
            <a:endParaRPr sz="1800">
              <a:latin typeface="Calibri"/>
              <a:cs typeface="Calibri"/>
            </a:endParaRPr>
          </a:p>
        </p:txBody>
      </p:sp>
      <p:sp>
        <p:nvSpPr>
          <p:cNvPr id="15" name="object 4"/>
          <p:cNvSpPr txBox="1">
            <a:spLocks/>
          </p:cNvSpPr>
          <p:nvPr/>
        </p:nvSpPr>
        <p:spPr bwMode="auto">
          <a:xfrm>
            <a:off x="888555" y="1943510"/>
            <a:ext cx="712647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600">
                <a:solidFill>
                  <a:srgbClr val="005BB8"/>
                </a:solidFill>
                <a:latin typeface="+mj-lt"/>
                <a:ea typeface="+mj-ea"/>
                <a:cs typeface="ＭＳ Ｐゴシック" charset="0"/>
              </a:defRPr>
            </a:lvl1pPr>
            <a:lvl2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2pPr>
            <a:lvl3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3pPr>
            <a:lvl4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4pPr>
            <a:lvl5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5pPr>
            <a:lvl6pPr marL="457200" algn="l" rtl="0" fontAlgn="base">
              <a:spcBef>
                <a:spcPct val="0"/>
              </a:spcBef>
              <a:spcAft>
                <a:spcPct val="0"/>
              </a:spcAft>
              <a:defRPr sz="3600">
                <a:solidFill>
                  <a:schemeClr val="tx1"/>
                </a:solidFill>
                <a:latin typeface="Arial" charset="0"/>
                <a:ea typeface="ＭＳ Ｐゴシック" pitchFamily="28" charset="-128"/>
              </a:defRPr>
            </a:lvl6pPr>
            <a:lvl7pPr marL="914400" algn="l" rtl="0" fontAlgn="base">
              <a:spcBef>
                <a:spcPct val="0"/>
              </a:spcBef>
              <a:spcAft>
                <a:spcPct val="0"/>
              </a:spcAft>
              <a:defRPr sz="3600">
                <a:solidFill>
                  <a:schemeClr val="tx1"/>
                </a:solidFill>
                <a:latin typeface="Arial" charset="0"/>
                <a:ea typeface="ＭＳ Ｐゴシック" pitchFamily="28" charset="-128"/>
              </a:defRPr>
            </a:lvl7pPr>
            <a:lvl8pPr marL="1371600" algn="l" rtl="0" fontAlgn="base">
              <a:spcBef>
                <a:spcPct val="0"/>
              </a:spcBef>
              <a:spcAft>
                <a:spcPct val="0"/>
              </a:spcAft>
              <a:defRPr sz="3600">
                <a:solidFill>
                  <a:schemeClr val="tx1"/>
                </a:solidFill>
                <a:latin typeface="Arial" charset="0"/>
                <a:ea typeface="ＭＳ Ｐゴシック" pitchFamily="28" charset="-128"/>
              </a:defRPr>
            </a:lvl8pPr>
            <a:lvl9pPr marL="1828800" algn="l" rtl="0" fontAlgn="base">
              <a:spcBef>
                <a:spcPct val="0"/>
              </a:spcBef>
              <a:spcAft>
                <a:spcPct val="0"/>
              </a:spcAft>
              <a:defRPr sz="3600">
                <a:solidFill>
                  <a:schemeClr val="tx1"/>
                </a:solidFill>
                <a:latin typeface="Arial" charset="0"/>
                <a:ea typeface="ＭＳ Ｐゴシック" pitchFamily="28" charset="-128"/>
              </a:defRPr>
            </a:lvl9pPr>
          </a:lstStyle>
          <a:p>
            <a:pPr marL="5480685"/>
            <a:r>
              <a:rPr lang="en-US" sz="1800" spc="10" dirty="0">
                <a:solidFill>
                  <a:schemeClr val="tx1"/>
                </a:solidFill>
              </a:rPr>
              <a:t>nuclear</a:t>
            </a:r>
            <a:r>
              <a:rPr lang="en-US" sz="1800" spc="5" dirty="0">
                <a:solidFill>
                  <a:schemeClr val="tx1"/>
                </a:solidFill>
              </a:rPr>
              <a:t> </a:t>
            </a:r>
            <a:r>
              <a:rPr lang="en-US" sz="1800" spc="10" dirty="0">
                <a:solidFill>
                  <a:schemeClr val="tx1"/>
                </a:solidFill>
              </a:rPr>
              <a:t>env</a:t>
            </a:r>
            <a:r>
              <a:rPr lang="en-US" sz="1800" spc="15" dirty="0">
                <a:solidFill>
                  <a:schemeClr val="tx1"/>
                </a:solidFill>
              </a:rPr>
              <a:t>e</a:t>
            </a:r>
            <a:r>
              <a:rPr lang="en-US" sz="1800" spc="10" dirty="0">
                <a:solidFill>
                  <a:schemeClr val="tx1"/>
                </a:solidFill>
              </a:rPr>
              <a:t>lope</a:t>
            </a:r>
          </a:p>
        </p:txBody>
      </p:sp>
      <p:sp>
        <p:nvSpPr>
          <p:cNvPr id="16" name="object 5"/>
          <p:cNvSpPr txBox="1"/>
          <p:nvPr/>
        </p:nvSpPr>
        <p:spPr>
          <a:xfrm>
            <a:off x="6314080" y="6335318"/>
            <a:ext cx="2348230" cy="139700"/>
          </a:xfrm>
          <a:prstGeom prst="rect">
            <a:avLst/>
          </a:prstGeom>
        </p:spPr>
        <p:txBody>
          <a:bodyPr vert="horz" wrap="square" lIns="0" tIns="0" rIns="0" bIns="0" rtlCol="0">
            <a:spAutoFit/>
          </a:bodyPr>
          <a:lstStyle/>
          <a:p>
            <a:pPr marL="12700">
              <a:lnSpc>
                <a:spcPct val="100000"/>
              </a:lnSpc>
            </a:pPr>
            <a:r>
              <a:rPr sz="900" dirty="0">
                <a:latin typeface="Calibri"/>
                <a:cs typeface="Calibri"/>
              </a:rPr>
              <a:t>©</a:t>
            </a:r>
            <a:r>
              <a:rPr sz="900" spc="-5" dirty="0">
                <a:latin typeface="Calibri"/>
                <a:cs typeface="Calibri"/>
              </a:rPr>
              <a:t> 2016 Cen</a:t>
            </a:r>
            <a:r>
              <a:rPr sz="900" spc="-20" dirty="0">
                <a:latin typeface="Calibri"/>
                <a:cs typeface="Calibri"/>
              </a:rPr>
              <a:t>g</a:t>
            </a:r>
            <a:r>
              <a:rPr sz="900" spc="-5" dirty="0">
                <a:latin typeface="Calibri"/>
                <a:cs typeface="Calibri"/>
              </a:rPr>
              <a:t>a</a:t>
            </a:r>
            <a:r>
              <a:rPr sz="900" spc="-15" dirty="0">
                <a:latin typeface="Calibri"/>
                <a:cs typeface="Calibri"/>
              </a:rPr>
              <a:t>g</a:t>
            </a:r>
            <a:r>
              <a:rPr sz="900" spc="-5" dirty="0">
                <a:latin typeface="Calibri"/>
                <a:cs typeface="Calibri"/>
              </a:rPr>
              <a:t>e</a:t>
            </a:r>
            <a:r>
              <a:rPr sz="900" dirty="0">
                <a:latin typeface="Calibri"/>
                <a:cs typeface="Calibri"/>
              </a:rPr>
              <a:t> </a:t>
            </a:r>
            <a:r>
              <a:rPr sz="900" spc="-5" dirty="0">
                <a:latin typeface="Calibri"/>
                <a:cs typeface="Calibri"/>
              </a:rPr>
              <a:t>Le</a:t>
            </a:r>
            <a:r>
              <a:rPr sz="900" dirty="0">
                <a:latin typeface="Calibri"/>
                <a:cs typeface="Calibri"/>
              </a:rPr>
              <a:t>arni</a:t>
            </a:r>
            <a:r>
              <a:rPr sz="900" spc="-10" dirty="0">
                <a:latin typeface="Calibri"/>
                <a:cs typeface="Calibri"/>
              </a:rPr>
              <a:t>ng</a:t>
            </a:r>
            <a:r>
              <a:rPr sz="900" dirty="0">
                <a:latin typeface="Calibri"/>
                <a:cs typeface="Calibri"/>
              </a:rPr>
              <a:t>; </a:t>
            </a:r>
            <a:r>
              <a:rPr sz="900" spc="-5" dirty="0">
                <a:latin typeface="Calibri"/>
                <a:cs typeface="Calibri"/>
              </a:rPr>
              <a:t>ima</a:t>
            </a:r>
            <a:r>
              <a:rPr sz="900" spc="-10" dirty="0">
                <a:latin typeface="Calibri"/>
                <a:cs typeface="Calibri"/>
              </a:rPr>
              <a:t>g</a:t>
            </a:r>
            <a:r>
              <a:rPr sz="900" spc="-5" dirty="0">
                <a:latin typeface="Calibri"/>
                <a:cs typeface="Calibri"/>
              </a:rPr>
              <a:t>e</a:t>
            </a:r>
            <a:r>
              <a:rPr sz="900" dirty="0">
                <a:latin typeface="Calibri"/>
                <a:cs typeface="Calibri"/>
              </a:rPr>
              <a:t> ©</a:t>
            </a:r>
            <a:r>
              <a:rPr sz="900" spc="-5" dirty="0">
                <a:latin typeface="Calibri"/>
                <a:cs typeface="Calibri"/>
              </a:rPr>
              <a:t> </a:t>
            </a:r>
            <a:r>
              <a:rPr sz="900" spc="-25" dirty="0">
                <a:latin typeface="Calibri"/>
                <a:cs typeface="Calibri"/>
              </a:rPr>
              <a:t>K</a:t>
            </a:r>
            <a:r>
              <a:rPr sz="900" dirty="0">
                <a:latin typeface="Calibri"/>
                <a:cs typeface="Calibri"/>
              </a:rPr>
              <a:t>enn</a:t>
            </a:r>
            <a:r>
              <a:rPr sz="900" spc="-10" dirty="0">
                <a:latin typeface="Calibri"/>
                <a:cs typeface="Calibri"/>
              </a:rPr>
              <a:t>e</a:t>
            </a:r>
            <a:r>
              <a:rPr sz="900" dirty="0">
                <a:latin typeface="Calibri"/>
                <a:cs typeface="Calibri"/>
              </a:rPr>
              <a:t>th</a:t>
            </a:r>
            <a:r>
              <a:rPr sz="900" spc="-5" dirty="0">
                <a:latin typeface="Calibri"/>
                <a:cs typeface="Calibri"/>
              </a:rPr>
              <a:t> </a:t>
            </a:r>
            <a:r>
              <a:rPr sz="900" dirty="0">
                <a:latin typeface="Calibri"/>
                <a:cs typeface="Calibri"/>
              </a:rPr>
              <a:t>Bart.</a:t>
            </a:r>
            <a:endParaRPr sz="900">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z="2500" dirty="0"/>
              <a:t>The </a:t>
            </a:r>
            <a:r>
              <a:rPr lang="en-US" altLang="en-US" sz="2500" dirty="0" err="1"/>
              <a:t>Endomembrane</a:t>
            </a:r>
            <a:r>
              <a:rPr lang="en-US" altLang="en-US" sz="2500" dirty="0"/>
              <a:t> </a:t>
            </a:r>
            <a:r>
              <a:rPr lang="en-US" altLang="en-US" sz="2500" dirty="0" smtClean="0"/>
              <a:t>System </a:t>
            </a:r>
            <a:r>
              <a:rPr lang="ar-EG" altLang="en-US" sz="2500" dirty="0" smtClean="0"/>
              <a:t>الجهاز الغشائي الداخلي </a:t>
            </a:r>
            <a:endParaRPr lang="en-US" altLang="en-US" sz="2500" dirty="0"/>
          </a:p>
        </p:txBody>
      </p:sp>
      <p:sp>
        <p:nvSpPr>
          <p:cNvPr id="54275" name="Rectangle 3"/>
          <p:cNvSpPr>
            <a:spLocks noGrp="1" noChangeArrowheads="1"/>
          </p:cNvSpPr>
          <p:nvPr>
            <p:ph idx="1"/>
          </p:nvPr>
        </p:nvSpPr>
        <p:spPr/>
        <p:txBody>
          <a:bodyPr/>
          <a:lstStyle/>
          <a:p>
            <a:r>
              <a:rPr lang="en-US" altLang="en-US" sz="2500" dirty="0"/>
              <a:t>Includes rough and smooth endoplasmic reticulum, vesicles, and Golgi </a:t>
            </a:r>
            <a:r>
              <a:rPr lang="en-US" altLang="en-US" sz="2500" dirty="0" smtClean="0"/>
              <a:t>bodies </a:t>
            </a:r>
            <a:r>
              <a:rPr lang="ar-EG" altLang="en-US" sz="2500" dirty="0" smtClean="0">
                <a:solidFill>
                  <a:srgbClr val="FF0000"/>
                </a:solidFill>
              </a:rPr>
              <a:t>يشمل الجهاز الهيلولي الباطني الخسن والناعم والحويصلات واجسام جولجي.</a:t>
            </a:r>
            <a:endParaRPr lang="en-US" altLang="en-US" sz="2500" dirty="0">
              <a:solidFill>
                <a:srgbClr val="FF0000"/>
              </a:solidFill>
            </a:endParaRPr>
          </a:p>
          <a:p>
            <a:r>
              <a:rPr lang="en-US" altLang="en-US" sz="2500" dirty="0" err="1"/>
              <a:t>Endomembrane</a:t>
            </a:r>
            <a:r>
              <a:rPr lang="en-US" altLang="en-US" sz="2500" dirty="0"/>
              <a:t> </a:t>
            </a:r>
            <a:r>
              <a:rPr lang="en-US" altLang="en-US" sz="2500" dirty="0" smtClean="0"/>
              <a:t>system </a:t>
            </a:r>
            <a:r>
              <a:rPr lang="ar-EG" altLang="en-US" sz="2500" dirty="0" smtClean="0">
                <a:solidFill>
                  <a:srgbClr val="FF0000"/>
                </a:solidFill>
              </a:rPr>
              <a:t>جهاز الغشاء الداخلي </a:t>
            </a:r>
            <a:endParaRPr lang="en-US" altLang="en-US" sz="2500" dirty="0">
              <a:solidFill>
                <a:srgbClr val="FF0000"/>
              </a:solidFill>
            </a:endParaRPr>
          </a:p>
          <a:p>
            <a:pPr lvl="1"/>
            <a:r>
              <a:rPr lang="en-US" altLang="en-US" sz="2500" dirty="0"/>
              <a:t>Series of interacting organelles between the nucleus and plasma </a:t>
            </a:r>
            <a:r>
              <a:rPr lang="en-US" altLang="en-US" sz="2500" dirty="0" smtClean="0"/>
              <a:t>membrane </a:t>
            </a:r>
            <a:r>
              <a:rPr lang="ar-EG" altLang="en-US" sz="2500" dirty="0" smtClean="0">
                <a:solidFill>
                  <a:srgbClr val="FF0000"/>
                </a:solidFill>
              </a:rPr>
              <a:t>سلسلة من العضيات المتفاعلة بين النواه والغشاء البلازمي .</a:t>
            </a:r>
            <a:endParaRPr lang="en-US" altLang="en-US" sz="2500" dirty="0">
              <a:solidFill>
                <a:srgbClr val="FF0000"/>
              </a:solidFill>
            </a:endParaRPr>
          </a:p>
          <a:p>
            <a:pPr lvl="1"/>
            <a:r>
              <a:rPr lang="en-US" altLang="en-US" sz="2500" dirty="0"/>
              <a:t>Makes and modifies lipids and </a:t>
            </a:r>
            <a:r>
              <a:rPr lang="en-US" altLang="en-US" sz="2500" dirty="0" smtClean="0"/>
              <a:t>proteins </a:t>
            </a:r>
            <a:r>
              <a:rPr lang="ar-EG" altLang="en-US" sz="2500" dirty="0" smtClean="0">
                <a:solidFill>
                  <a:srgbClr val="FF0000"/>
                </a:solidFill>
              </a:rPr>
              <a:t>تصنع وتعدل البروتينات والدهون </a:t>
            </a:r>
            <a:endParaRPr lang="en-US" altLang="en-US" sz="2500" dirty="0">
              <a:solidFill>
                <a:srgbClr val="FF0000"/>
              </a:solidFill>
            </a:endParaRPr>
          </a:p>
          <a:p>
            <a:pPr lvl="1"/>
            <a:r>
              <a:rPr lang="en-US" altLang="en-US" sz="2500" dirty="0"/>
              <a:t>Recycles molecules and particles such as worn-out cell </a:t>
            </a:r>
            <a:r>
              <a:rPr lang="en-US" altLang="en-US" sz="2500" dirty="0" smtClean="0"/>
              <a:t>parts </a:t>
            </a:r>
            <a:r>
              <a:rPr lang="ar-EG" altLang="en-US" sz="2500" dirty="0" smtClean="0">
                <a:solidFill>
                  <a:srgbClr val="FF0000"/>
                </a:solidFill>
              </a:rPr>
              <a:t>تعيد تصنيع الجزيئات والحببيبات مثل جزيئات الخلايا المتهتكة.</a:t>
            </a:r>
            <a:endParaRPr lang="en-US" altLang="en-US" sz="2500" dirty="0">
              <a:solidFill>
                <a:srgbClr val="FF0000"/>
              </a:solidFill>
            </a:endParaRPr>
          </a:p>
          <a:p>
            <a:pPr lvl="1"/>
            <a:r>
              <a:rPr lang="en-US" altLang="en-US" sz="2500" dirty="0"/>
              <a:t>Inactivates </a:t>
            </a:r>
            <a:r>
              <a:rPr lang="en-US" altLang="en-US" sz="2500" dirty="0" smtClean="0"/>
              <a:t>toxins </a:t>
            </a:r>
            <a:r>
              <a:rPr lang="ar-EG" altLang="en-US" sz="2500" dirty="0" smtClean="0">
                <a:solidFill>
                  <a:srgbClr val="FF0000"/>
                </a:solidFill>
              </a:rPr>
              <a:t>تعيق نشاط السموم </a:t>
            </a:r>
            <a:endParaRPr lang="en-US" altLang="en-US" sz="2500"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dirty="0"/>
              <a:t>The Endomembrane System</a:t>
            </a:r>
          </a:p>
        </p:txBody>
      </p:sp>
      <p:sp>
        <p:nvSpPr>
          <p:cNvPr id="55299" name="Rectangle 3"/>
          <p:cNvSpPr>
            <a:spLocks noGrp="1" noChangeArrowheads="1"/>
          </p:cNvSpPr>
          <p:nvPr>
            <p:ph idx="1"/>
          </p:nvPr>
        </p:nvSpPr>
        <p:spPr/>
        <p:txBody>
          <a:bodyPr/>
          <a:lstStyle/>
          <a:p>
            <a:r>
              <a:rPr lang="en-US" altLang="en-US" dirty="0"/>
              <a:t>Endoplasmic reticulum (ER</a:t>
            </a:r>
            <a:r>
              <a:rPr lang="en-US" altLang="en-US" dirty="0" smtClean="0"/>
              <a:t>) </a:t>
            </a:r>
            <a:r>
              <a:rPr lang="ar-EG" altLang="en-US" dirty="0" smtClean="0">
                <a:solidFill>
                  <a:srgbClr val="FF0000"/>
                </a:solidFill>
              </a:rPr>
              <a:t>الجهاز الهيلولي الباطني </a:t>
            </a:r>
            <a:endParaRPr lang="en-US" altLang="en-US" dirty="0">
              <a:solidFill>
                <a:srgbClr val="FF0000"/>
              </a:solidFill>
            </a:endParaRPr>
          </a:p>
          <a:p>
            <a:pPr lvl="1"/>
            <a:r>
              <a:rPr lang="en-US" altLang="en-US" dirty="0"/>
              <a:t>A continuous system of sacs and tubes that is an extension of the nuclear </a:t>
            </a:r>
            <a:r>
              <a:rPr lang="en-US" altLang="en-US" dirty="0" smtClean="0"/>
              <a:t>envelope </a:t>
            </a:r>
            <a:r>
              <a:rPr lang="ar-EG" altLang="en-US" dirty="0" smtClean="0">
                <a:solidFill>
                  <a:srgbClr val="FF0000"/>
                </a:solidFill>
              </a:rPr>
              <a:t>هو جهاز متصل من الاكياس والانابيب الذي يمتد من العلاف النووي </a:t>
            </a:r>
            <a:endParaRPr lang="en-US" altLang="en-US" dirty="0">
              <a:solidFill>
                <a:srgbClr val="FF0000"/>
              </a:solidFill>
            </a:endParaRPr>
          </a:p>
          <a:p>
            <a:pPr lvl="1"/>
            <a:r>
              <a:rPr lang="en-US" altLang="en-US" dirty="0"/>
              <a:t>Rough ER is studded with ribosomes (for protein production</a:t>
            </a:r>
            <a:r>
              <a:rPr lang="en-US" altLang="en-US" dirty="0" smtClean="0"/>
              <a:t>) </a:t>
            </a:r>
            <a:r>
              <a:rPr lang="ar-EG" altLang="en-US" dirty="0" smtClean="0">
                <a:solidFill>
                  <a:srgbClr val="FF0000"/>
                </a:solidFill>
              </a:rPr>
              <a:t>الجهاز الهيلولي الباطني الخشن المرصع مع الريبات (لانتاج البروتينات)</a:t>
            </a:r>
            <a:endParaRPr lang="en-US" altLang="en-US" dirty="0">
              <a:solidFill>
                <a:srgbClr val="FF0000"/>
              </a:solidFill>
            </a:endParaRPr>
          </a:p>
          <a:p>
            <a:pPr lvl="1"/>
            <a:r>
              <a:rPr lang="en-US" altLang="en-US" dirty="0"/>
              <a:t>Smooth ER has no </a:t>
            </a:r>
            <a:r>
              <a:rPr lang="en-US" altLang="en-US" dirty="0" err="1" smtClean="0"/>
              <a:t>ribosomes</a:t>
            </a:r>
            <a:r>
              <a:rPr lang="en-US" altLang="en-US" dirty="0" smtClean="0"/>
              <a:t> </a:t>
            </a:r>
            <a:r>
              <a:rPr lang="ar-EG" altLang="en-US" dirty="0" smtClean="0">
                <a:solidFill>
                  <a:srgbClr val="FF0000"/>
                </a:solidFill>
              </a:rPr>
              <a:t>الجهاز الناعم ليس لديه ريبات </a:t>
            </a:r>
            <a:endParaRPr lang="en-US" altLang="en-US"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dirty="0"/>
              <a:t>The Endomembrane System</a:t>
            </a:r>
          </a:p>
        </p:txBody>
      </p:sp>
      <p:sp>
        <p:nvSpPr>
          <p:cNvPr id="56323" name="Rectangle 3"/>
          <p:cNvSpPr>
            <a:spLocks noGrp="1" noChangeArrowheads="1"/>
          </p:cNvSpPr>
          <p:nvPr>
            <p:ph idx="1"/>
          </p:nvPr>
        </p:nvSpPr>
        <p:spPr/>
        <p:txBody>
          <a:bodyPr/>
          <a:lstStyle/>
          <a:p>
            <a:r>
              <a:rPr lang="en-US" altLang="en-US" sz="2500" dirty="0" smtClean="0"/>
              <a:t>Vesicle </a:t>
            </a:r>
            <a:r>
              <a:rPr lang="ar-EG" altLang="en-US" sz="2500" dirty="0" smtClean="0">
                <a:solidFill>
                  <a:srgbClr val="FF0000"/>
                </a:solidFill>
              </a:rPr>
              <a:t>الحويصلة </a:t>
            </a:r>
            <a:endParaRPr lang="en-US" altLang="en-US" sz="2500" dirty="0">
              <a:solidFill>
                <a:srgbClr val="FF0000"/>
              </a:solidFill>
            </a:endParaRPr>
          </a:p>
          <a:p>
            <a:pPr lvl="1"/>
            <a:r>
              <a:rPr lang="en-US" altLang="en-US" sz="2500" dirty="0"/>
              <a:t>Small, membrane-enclosed, saclike </a:t>
            </a:r>
            <a:r>
              <a:rPr lang="en-US" altLang="en-US" sz="2500" dirty="0" smtClean="0"/>
              <a:t>organelle </a:t>
            </a:r>
            <a:r>
              <a:rPr lang="ar-EG" altLang="en-US" sz="2500" dirty="0" smtClean="0">
                <a:solidFill>
                  <a:srgbClr val="FF0000"/>
                </a:solidFill>
              </a:rPr>
              <a:t>صغيرة مغلفة بغشاء عضية تشبه الكيس.</a:t>
            </a:r>
            <a:endParaRPr lang="en-US" altLang="en-US" sz="2500" dirty="0">
              <a:solidFill>
                <a:srgbClr val="FF0000"/>
              </a:solidFill>
            </a:endParaRPr>
          </a:p>
          <a:p>
            <a:pPr lvl="1"/>
            <a:r>
              <a:rPr lang="en-US" altLang="en-US" sz="2500" dirty="0"/>
              <a:t>Stores, transports, or degrades its </a:t>
            </a:r>
            <a:r>
              <a:rPr lang="en-US" altLang="en-US" sz="2500" dirty="0" smtClean="0"/>
              <a:t>contents </a:t>
            </a:r>
            <a:r>
              <a:rPr lang="ar-EG" altLang="en-US" sz="2500" dirty="0" smtClean="0">
                <a:solidFill>
                  <a:srgbClr val="FF0000"/>
                </a:solidFill>
              </a:rPr>
              <a:t>تخزن وتنقل او تكسر محتوياتها.</a:t>
            </a:r>
            <a:endParaRPr lang="en-US" altLang="en-US" sz="2500" dirty="0">
              <a:solidFill>
                <a:srgbClr val="FF0000"/>
              </a:solidFill>
            </a:endParaRPr>
          </a:p>
          <a:p>
            <a:r>
              <a:rPr lang="en-US" altLang="en-US" sz="2500" dirty="0" smtClean="0"/>
              <a:t>Vacuole </a:t>
            </a:r>
            <a:r>
              <a:rPr lang="ar-EG" altLang="en-US" sz="2500" dirty="0" smtClean="0">
                <a:solidFill>
                  <a:srgbClr val="FF0000"/>
                </a:solidFill>
              </a:rPr>
              <a:t>الفجوة العصارية </a:t>
            </a:r>
            <a:endParaRPr lang="en-US" altLang="en-US" sz="2500" dirty="0">
              <a:solidFill>
                <a:srgbClr val="FF0000"/>
              </a:solidFill>
            </a:endParaRPr>
          </a:p>
          <a:p>
            <a:pPr lvl="1"/>
            <a:r>
              <a:rPr lang="en-US" altLang="en-US" sz="2500" dirty="0"/>
              <a:t>A fluid-filled organelle that isolates or disposes of wastes, debris, or toxic </a:t>
            </a:r>
            <a:r>
              <a:rPr lang="en-US" altLang="en-US" sz="2500" dirty="0" smtClean="0"/>
              <a:t>materials </a:t>
            </a:r>
            <a:r>
              <a:rPr lang="ar-EG" altLang="en-US" sz="2500" dirty="0" smtClean="0">
                <a:solidFill>
                  <a:srgbClr val="FF0000"/>
                </a:solidFill>
              </a:rPr>
              <a:t>هي عضية مليئة بالسائل الذي يعزل او يتخلص من الفضلات والشوائب والمواد السامة.</a:t>
            </a:r>
            <a:endParaRPr lang="en-US" altLang="en-US" sz="2500" dirty="0">
              <a:solidFill>
                <a:srgbClr val="FF0000"/>
              </a:solidFill>
            </a:endParaRPr>
          </a:p>
          <a:p>
            <a:r>
              <a:rPr lang="en-US" altLang="en-US" sz="2500" dirty="0" err="1" smtClean="0">
                <a:solidFill>
                  <a:srgbClr val="FF0000"/>
                </a:solidFill>
              </a:rPr>
              <a:t>Lysosome</a:t>
            </a:r>
            <a:r>
              <a:rPr lang="en-US" altLang="en-US" sz="2500" dirty="0" smtClean="0">
                <a:solidFill>
                  <a:srgbClr val="FF0000"/>
                </a:solidFill>
              </a:rPr>
              <a:t> </a:t>
            </a:r>
            <a:r>
              <a:rPr lang="ar-EG" altLang="en-US" sz="2500" dirty="0" smtClean="0">
                <a:solidFill>
                  <a:srgbClr val="FF0000"/>
                </a:solidFill>
              </a:rPr>
              <a:t>الانزيم الهاضم </a:t>
            </a:r>
            <a:endParaRPr lang="en-US" altLang="en-US" sz="2500" dirty="0">
              <a:solidFill>
                <a:srgbClr val="FF0000"/>
              </a:solidFill>
            </a:endParaRPr>
          </a:p>
          <a:p>
            <a:pPr lvl="1"/>
            <a:r>
              <a:rPr lang="en-US" altLang="en-US" sz="2500" dirty="0"/>
              <a:t>Vesicle with enzymes for intracellular </a:t>
            </a:r>
            <a:r>
              <a:rPr lang="en-US" altLang="en-US" sz="2500" dirty="0" smtClean="0"/>
              <a:t>digestion </a:t>
            </a:r>
            <a:r>
              <a:rPr lang="ar-EG" altLang="en-US" sz="2500" dirty="0" smtClean="0">
                <a:solidFill>
                  <a:srgbClr val="FF0000"/>
                </a:solidFill>
              </a:rPr>
              <a:t>حويصلات بها انزيمات للهضم داخل الخلية </a:t>
            </a:r>
            <a:endParaRPr lang="en-US" altLang="en-US" sz="2500" dirty="0">
              <a:solidFill>
                <a:srgbClr val="FF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dirty="0"/>
              <a:t>The Endomembrane System</a:t>
            </a:r>
          </a:p>
        </p:txBody>
      </p:sp>
      <p:sp>
        <p:nvSpPr>
          <p:cNvPr id="57347" name="Rectangle 3"/>
          <p:cNvSpPr>
            <a:spLocks noGrp="1" noChangeArrowheads="1"/>
          </p:cNvSpPr>
          <p:nvPr>
            <p:ph idx="1"/>
          </p:nvPr>
        </p:nvSpPr>
        <p:spPr/>
        <p:txBody>
          <a:bodyPr/>
          <a:lstStyle/>
          <a:p>
            <a:r>
              <a:rPr lang="en-US" altLang="en-US" dirty="0" err="1" smtClean="0"/>
              <a:t>Peroxisome</a:t>
            </a:r>
            <a:r>
              <a:rPr lang="en-US" altLang="en-US" dirty="0" smtClean="0"/>
              <a:t> </a:t>
            </a:r>
            <a:r>
              <a:rPr lang="ar-EG" altLang="en-US" dirty="0" smtClean="0">
                <a:solidFill>
                  <a:srgbClr val="FF0000"/>
                </a:solidFill>
              </a:rPr>
              <a:t>الجسيم التاكسدي </a:t>
            </a:r>
            <a:endParaRPr lang="en-US" altLang="en-US" dirty="0">
              <a:solidFill>
                <a:srgbClr val="FF0000"/>
              </a:solidFill>
            </a:endParaRPr>
          </a:p>
          <a:p>
            <a:pPr lvl="1"/>
            <a:r>
              <a:rPr lang="en-US" altLang="en-US" dirty="0"/>
              <a:t>Enzyme-filled vesicle that breaks down amino acids, fatty acids, and toxic </a:t>
            </a:r>
            <a:r>
              <a:rPr lang="en-US" altLang="en-US" dirty="0" smtClean="0"/>
              <a:t>substances </a:t>
            </a:r>
            <a:r>
              <a:rPr lang="ar-EG" altLang="en-US" dirty="0" smtClean="0">
                <a:solidFill>
                  <a:srgbClr val="FF0000"/>
                </a:solidFill>
              </a:rPr>
              <a:t>حويلات مليئة بالانزيمات التي تكسر الاحماض الامينية والاحماض الدهنية والمركبات السامة .</a:t>
            </a:r>
            <a:endParaRPr lang="en-US" altLang="en-US" dirty="0">
              <a:solidFill>
                <a:srgbClr val="FF0000"/>
              </a:solidFill>
            </a:endParaRPr>
          </a:p>
          <a:p>
            <a:r>
              <a:rPr lang="en-US" altLang="en-US" dirty="0"/>
              <a:t>Golgi </a:t>
            </a:r>
            <a:r>
              <a:rPr lang="en-US" altLang="en-US" dirty="0" smtClean="0"/>
              <a:t>body </a:t>
            </a:r>
            <a:r>
              <a:rPr lang="ar-EG" altLang="en-US" dirty="0" smtClean="0">
                <a:solidFill>
                  <a:srgbClr val="FF0000"/>
                </a:solidFill>
              </a:rPr>
              <a:t>جسم جولجي </a:t>
            </a:r>
            <a:endParaRPr lang="en-US" altLang="en-US" dirty="0">
              <a:solidFill>
                <a:srgbClr val="FF0000"/>
              </a:solidFill>
            </a:endParaRPr>
          </a:p>
          <a:p>
            <a:pPr lvl="1"/>
            <a:r>
              <a:rPr lang="en-US" altLang="en-US" dirty="0"/>
              <a:t>Organelle that modifies polypeptides and </a:t>
            </a:r>
            <a:r>
              <a:rPr lang="en-US" altLang="en-US" dirty="0" smtClean="0"/>
              <a:t>lipids </a:t>
            </a:r>
            <a:r>
              <a:rPr lang="ar-EG" altLang="en-US" dirty="0" smtClean="0">
                <a:solidFill>
                  <a:srgbClr val="FF0000"/>
                </a:solidFill>
              </a:rPr>
              <a:t>العضيات التي تعدل البيبتايدات المتعددة والدهون </a:t>
            </a:r>
            <a:endParaRPr lang="en-US" altLang="en-US" dirty="0">
              <a:solidFill>
                <a:srgbClr val="FF0000"/>
              </a:solidFill>
            </a:endParaRPr>
          </a:p>
          <a:p>
            <a:pPr lvl="1"/>
            <a:r>
              <a:rPr lang="en-US" altLang="en-US" dirty="0"/>
              <a:t>Sorts and packages the finished products into transport </a:t>
            </a:r>
            <a:r>
              <a:rPr lang="en-US" altLang="en-US" dirty="0" smtClean="0"/>
              <a:t>vesicles </a:t>
            </a:r>
            <a:r>
              <a:rPr lang="ar-EG" altLang="en-US" dirty="0" smtClean="0">
                <a:solidFill>
                  <a:srgbClr val="FF0000"/>
                </a:solidFill>
              </a:rPr>
              <a:t>يصنف ويعبأ النواتج النهائية في حويصلات نقل.</a:t>
            </a:r>
            <a:endParaRPr lang="en-US" altLang="en-US" dirty="0">
              <a:solidFill>
                <a:srgbClr val="FF0000"/>
              </a:solidFill>
            </a:endParaRPr>
          </a:p>
          <a:p>
            <a:endParaRPr lang="en-US" altLang="en-US" dirty="0"/>
          </a:p>
          <a:p>
            <a:endParaRPr lang="en-US" altLang="en-US" dirty="0"/>
          </a:p>
          <a:p>
            <a:endParaRPr lang="en-US"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z="2500" dirty="0"/>
              <a:t>Bacteria-Like Organelles</a:t>
            </a:r>
            <a:r>
              <a:rPr lang="en-US" sz="2500" dirty="0" smtClean="0"/>
              <a:t>: </a:t>
            </a:r>
            <a:r>
              <a:rPr lang="ar-EG" sz="2500" dirty="0" smtClean="0"/>
              <a:t>العضيات تشبه البكتيريا </a:t>
            </a:r>
            <a:r>
              <a:rPr lang="en-US" sz="2500" dirty="0"/>
              <a:t/>
            </a:r>
            <a:br>
              <a:rPr lang="en-US" sz="2500" dirty="0"/>
            </a:br>
            <a:r>
              <a:rPr lang="en-US" sz="2500" dirty="0"/>
              <a:t>Mitochondria and </a:t>
            </a:r>
            <a:r>
              <a:rPr lang="en-US" sz="2500" dirty="0" smtClean="0"/>
              <a:t>Chloroplasts </a:t>
            </a:r>
            <a:r>
              <a:rPr lang="ar-EG" sz="2500" dirty="0" smtClean="0"/>
              <a:t>المايتوكوندريا و البلاستيدات الخضراء </a:t>
            </a:r>
            <a:endParaRPr lang="en-US" sz="2500" dirty="0"/>
          </a:p>
        </p:txBody>
      </p:sp>
      <p:sp>
        <p:nvSpPr>
          <p:cNvPr id="58371" name="Rectangle 3"/>
          <p:cNvSpPr>
            <a:spLocks noGrp="1" noChangeArrowheads="1"/>
          </p:cNvSpPr>
          <p:nvPr>
            <p:ph idx="1"/>
          </p:nvPr>
        </p:nvSpPr>
        <p:spPr/>
        <p:txBody>
          <a:bodyPr/>
          <a:lstStyle/>
          <a:p>
            <a:r>
              <a:rPr lang="en-US" altLang="en-US" dirty="0"/>
              <a:t>Mitochondria and chloroplasts resemble bacteria and may have evolved from </a:t>
            </a:r>
            <a:r>
              <a:rPr lang="en-US" altLang="en-US" dirty="0" smtClean="0"/>
              <a:t>bacteria </a:t>
            </a:r>
            <a:r>
              <a:rPr lang="ar-EG" altLang="en-US" dirty="0" smtClean="0">
                <a:solidFill>
                  <a:srgbClr val="FF0000"/>
                </a:solidFill>
              </a:rPr>
              <a:t>الميتوكوندريا والبلاستيدات الخضراء يشبه البكتريا ويمكن ان يتطور من البكتريا. </a:t>
            </a:r>
            <a:endParaRPr lang="en-US" altLang="en-US" dirty="0">
              <a:solidFill>
                <a:srgbClr val="FF0000"/>
              </a:solidFill>
            </a:endParaRPr>
          </a:p>
          <a:p>
            <a:r>
              <a:rPr lang="en-US" altLang="en-US" dirty="0" smtClean="0"/>
              <a:t>Mitochondrion </a:t>
            </a:r>
            <a:r>
              <a:rPr lang="ar-EG" altLang="en-US" dirty="0" smtClean="0">
                <a:solidFill>
                  <a:srgbClr val="FF0000"/>
                </a:solidFill>
              </a:rPr>
              <a:t>ميتوكوندريا</a:t>
            </a:r>
            <a:r>
              <a:rPr lang="ar-EG" altLang="en-US" dirty="0" smtClean="0"/>
              <a:t> </a:t>
            </a:r>
            <a:endParaRPr lang="en-US" altLang="en-US" dirty="0"/>
          </a:p>
          <a:p>
            <a:pPr lvl="1"/>
            <a:r>
              <a:rPr lang="en-US" altLang="en-US" dirty="0"/>
              <a:t>Double-membraned organelle that produces </a:t>
            </a:r>
            <a:r>
              <a:rPr lang="en-US" altLang="en-US" dirty="0" smtClean="0"/>
              <a:t>ATP </a:t>
            </a:r>
            <a:r>
              <a:rPr lang="ar-EG" altLang="en-US" dirty="0" smtClean="0">
                <a:solidFill>
                  <a:srgbClr val="FF0000"/>
                </a:solidFill>
              </a:rPr>
              <a:t>عضو مزدوج الغشاء الذي ينتج الادينوسين ثلاثي الفوسفات</a:t>
            </a:r>
            <a:r>
              <a:rPr lang="ar-EG" altLang="en-US" dirty="0" smtClean="0"/>
              <a:t> </a:t>
            </a:r>
            <a:endParaRPr lang="en-US" altLang="en-US" dirty="0"/>
          </a:p>
          <a:p>
            <a:r>
              <a:rPr lang="en-US" altLang="en-US" dirty="0" smtClean="0"/>
              <a:t>Chloroplast </a:t>
            </a:r>
            <a:r>
              <a:rPr lang="ar-EG" altLang="en-US" dirty="0" smtClean="0">
                <a:solidFill>
                  <a:srgbClr val="FF0000"/>
                </a:solidFill>
              </a:rPr>
              <a:t>البلاستيدات الخضر</a:t>
            </a:r>
            <a:r>
              <a:rPr lang="ar-EG" altLang="en-US" dirty="0" smtClean="0"/>
              <a:t>اء </a:t>
            </a:r>
            <a:endParaRPr lang="en-US" altLang="en-US" dirty="0"/>
          </a:p>
          <a:p>
            <a:pPr lvl="1"/>
            <a:r>
              <a:rPr lang="en-US" altLang="en-US" dirty="0"/>
              <a:t>Organelle of </a:t>
            </a:r>
            <a:r>
              <a:rPr lang="en-US" altLang="en-US" dirty="0" smtClean="0"/>
              <a:t>photosynthesis </a:t>
            </a:r>
            <a:r>
              <a:rPr lang="ar-EG" altLang="en-US" dirty="0" smtClean="0">
                <a:solidFill>
                  <a:srgbClr val="FF0000"/>
                </a:solidFill>
              </a:rPr>
              <a:t>عضيات البناء الضوئي </a:t>
            </a:r>
            <a:endParaRPr lang="en-US" altLang="en-US"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11" descr="03p056_f12a_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0" y="338138"/>
            <a:ext cx="6629400" cy="652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5" name="Text Box 5"/>
          <p:cNvSpPr txBox="1">
            <a:spLocks noChangeArrowheads="1"/>
          </p:cNvSpPr>
          <p:nvPr/>
        </p:nvSpPr>
        <p:spPr bwMode="auto">
          <a:xfrm>
            <a:off x="152400" y="2771775"/>
            <a:ext cx="20367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outer </a:t>
            </a:r>
            <a:r>
              <a:rPr lang="en-US" altLang="en-US" sz="1800" b="1" dirty="0" smtClean="0">
                <a:solidFill>
                  <a:srgbClr val="000000"/>
                </a:solidFill>
                <a:cs typeface="Arial" pitchFamily="34" charset="0"/>
              </a:rPr>
              <a:t>membrane </a:t>
            </a:r>
            <a:r>
              <a:rPr lang="ar-EG" altLang="en-US" sz="1800" b="1" dirty="0" smtClean="0">
                <a:solidFill>
                  <a:srgbClr val="000000"/>
                </a:solidFill>
                <a:cs typeface="Arial" pitchFamily="34" charset="0"/>
              </a:rPr>
              <a:t>الغشاء الخارجي </a:t>
            </a:r>
            <a:endParaRPr lang="en-US" altLang="en-US" sz="1800" b="1" dirty="0">
              <a:solidFill>
                <a:srgbClr val="000000"/>
              </a:solidFill>
              <a:cs typeface="Arial" pitchFamily="34" charset="0"/>
            </a:endParaRPr>
          </a:p>
        </p:txBody>
      </p:sp>
      <p:sp>
        <p:nvSpPr>
          <p:cNvPr id="59396" name="Text Box 6"/>
          <p:cNvSpPr txBox="1">
            <a:spLocks noChangeArrowheads="1"/>
          </p:cNvSpPr>
          <p:nvPr/>
        </p:nvSpPr>
        <p:spPr bwMode="auto">
          <a:xfrm>
            <a:off x="152400" y="4114800"/>
            <a:ext cx="16764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outer </a:t>
            </a:r>
            <a:r>
              <a:rPr lang="en-US" altLang="en-US" sz="1800" b="1" dirty="0" smtClean="0">
                <a:solidFill>
                  <a:srgbClr val="000000"/>
                </a:solidFill>
                <a:cs typeface="Arial" pitchFamily="34" charset="0"/>
              </a:rPr>
              <a:t>compartment </a:t>
            </a:r>
            <a:r>
              <a:rPr lang="ar-EG" altLang="en-US" sz="1800" b="1" dirty="0" smtClean="0">
                <a:solidFill>
                  <a:srgbClr val="000000"/>
                </a:solidFill>
                <a:cs typeface="Arial" pitchFamily="34" charset="0"/>
              </a:rPr>
              <a:t>الجزء الخارجي </a:t>
            </a:r>
            <a:endParaRPr lang="en-US" altLang="en-US" sz="1800" b="1" dirty="0">
              <a:solidFill>
                <a:srgbClr val="000000"/>
              </a:solidFill>
              <a:cs typeface="Arial" pitchFamily="34" charset="0"/>
            </a:endParaRPr>
          </a:p>
        </p:txBody>
      </p:sp>
      <p:sp>
        <p:nvSpPr>
          <p:cNvPr id="59397" name="Text Box 7"/>
          <p:cNvSpPr txBox="1">
            <a:spLocks noChangeArrowheads="1"/>
          </p:cNvSpPr>
          <p:nvPr/>
        </p:nvSpPr>
        <p:spPr bwMode="auto">
          <a:xfrm>
            <a:off x="152400" y="4876800"/>
            <a:ext cx="23161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inner </a:t>
            </a:r>
            <a:r>
              <a:rPr lang="en-US" altLang="en-US" sz="1800" b="1" dirty="0" smtClean="0">
                <a:solidFill>
                  <a:srgbClr val="000000"/>
                </a:solidFill>
                <a:cs typeface="Arial" pitchFamily="34" charset="0"/>
              </a:rPr>
              <a:t>compartment </a:t>
            </a:r>
            <a:r>
              <a:rPr lang="ar-EG" altLang="en-US" sz="1800" b="1" dirty="0" smtClean="0">
                <a:solidFill>
                  <a:srgbClr val="000000"/>
                </a:solidFill>
                <a:cs typeface="Arial" pitchFamily="34" charset="0"/>
              </a:rPr>
              <a:t>الجزء الداخلي </a:t>
            </a:r>
            <a:endParaRPr lang="en-US" altLang="en-US" sz="1800" b="1" dirty="0">
              <a:solidFill>
                <a:srgbClr val="000000"/>
              </a:solidFill>
              <a:cs typeface="Arial" pitchFamily="34" charset="0"/>
            </a:endParaRPr>
          </a:p>
        </p:txBody>
      </p:sp>
      <p:sp>
        <p:nvSpPr>
          <p:cNvPr id="59398" name="Text Box 8"/>
          <p:cNvSpPr txBox="1">
            <a:spLocks noChangeArrowheads="1"/>
          </p:cNvSpPr>
          <p:nvPr/>
        </p:nvSpPr>
        <p:spPr bwMode="auto">
          <a:xfrm>
            <a:off x="152400" y="5295900"/>
            <a:ext cx="20240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inner </a:t>
            </a:r>
            <a:r>
              <a:rPr lang="en-US" altLang="en-US" sz="1800" b="1" dirty="0" smtClean="0">
                <a:solidFill>
                  <a:srgbClr val="000000"/>
                </a:solidFill>
                <a:cs typeface="Arial" pitchFamily="34" charset="0"/>
              </a:rPr>
              <a:t>membrane </a:t>
            </a:r>
            <a:r>
              <a:rPr lang="ar-EG" altLang="en-US" sz="1800" b="1" dirty="0" smtClean="0">
                <a:solidFill>
                  <a:srgbClr val="000000"/>
                </a:solidFill>
                <a:cs typeface="Arial" pitchFamily="34" charset="0"/>
              </a:rPr>
              <a:t>الغشاء الداخلي </a:t>
            </a:r>
            <a:endParaRPr lang="en-US" altLang="en-US" sz="1800" b="1" dirty="0">
              <a:solidFill>
                <a:srgbClr val="000000"/>
              </a:solidFill>
              <a:cs typeface="Arial" pitchFamily="34" charset="0"/>
            </a:endParaRPr>
          </a:p>
        </p:txBody>
      </p:sp>
      <p:sp>
        <p:nvSpPr>
          <p:cNvPr id="59399" name="Line 11"/>
          <p:cNvSpPr>
            <a:spLocks noChangeShapeType="1"/>
          </p:cNvSpPr>
          <p:nvPr/>
        </p:nvSpPr>
        <p:spPr bwMode="auto">
          <a:xfrm flipH="1" flipV="1">
            <a:off x="2112963" y="3013075"/>
            <a:ext cx="477837" cy="41592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59400" name="Line 12"/>
          <p:cNvSpPr>
            <a:spLocks noChangeShapeType="1"/>
          </p:cNvSpPr>
          <p:nvPr/>
        </p:nvSpPr>
        <p:spPr bwMode="auto">
          <a:xfrm>
            <a:off x="1752600" y="4572000"/>
            <a:ext cx="1371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59401" name="Line 13"/>
          <p:cNvSpPr>
            <a:spLocks noChangeShapeType="1"/>
          </p:cNvSpPr>
          <p:nvPr/>
        </p:nvSpPr>
        <p:spPr bwMode="auto">
          <a:xfrm>
            <a:off x="2362200" y="5029200"/>
            <a:ext cx="15240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59402" name="Line 14"/>
          <p:cNvSpPr>
            <a:spLocks noChangeShapeType="1"/>
          </p:cNvSpPr>
          <p:nvPr/>
        </p:nvSpPr>
        <p:spPr bwMode="auto">
          <a:xfrm>
            <a:off x="2055813" y="5505450"/>
            <a:ext cx="17526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3" name="Title 2"/>
          <p:cNvSpPr>
            <a:spLocks noGrp="1"/>
          </p:cNvSpPr>
          <p:nvPr>
            <p:ph type="title"/>
          </p:nvPr>
        </p:nvSpPr>
        <p:spPr/>
        <p:txBody>
          <a:bodyPr/>
          <a:lstStyle/>
          <a:p>
            <a:r>
              <a:rPr lang="en-US" altLang="en-US" dirty="0"/>
              <a:t>Mitochondrion</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04788"/>
            <a:ext cx="8915400" cy="557212"/>
          </a:xfrm>
        </p:spPr>
        <p:txBody>
          <a:bodyPr/>
          <a:lstStyle/>
          <a:p>
            <a:r>
              <a:rPr lang="en-US" altLang="en-US" dirty="0"/>
              <a:t>Chloroplast</a:t>
            </a:r>
            <a:endParaRPr lang="en-US" dirty="0"/>
          </a:p>
        </p:txBody>
      </p:sp>
      <p:sp>
        <p:nvSpPr>
          <p:cNvPr id="4" name="bk object 16"/>
          <p:cNvSpPr/>
          <p:nvPr/>
        </p:nvSpPr>
        <p:spPr>
          <a:xfrm>
            <a:off x="1676400" y="1007148"/>
            <a:ext cx="5680110" cy="3398227"/>
          </a:xfrm>
          <a:prstGeom prst="rect">
            <a:avLst/>
          </a:prstGeom>
          <a:blipFill>
            <a:blip r:embed="rId3" cstate="print"/>
            <a:stretch>
              <a:fillRect/>
            </a:stretch>
          </a:blipFill>
        </p:spPr>
        <p:txBody>
          <a:bodyPr wrap="square" lIns="0" tIns="0" rIns="0" bIns="0" rtlCol="0"/>
          <a:lstStyle/>
          <a:p>
            <a:endParaRPr/>
          </a:p>
        </p:txBody>
      </p:sp>
      <p:sp>
        <p:nvSpPr>
          <p:cNvPr id="5" name="bk object 17"/>
          <p:cNvSpPr/>
          <p:nvPr/>
        </p:nvSpPr>
        <p:spPr>
          <a:xfrm>
            <a:off x="2971851" y="4546600"/>
            <a:ext cx="4128653" cy="2235200"/>
          </a:xfrm>
          <a:prstGeom prst="rect">
            <a:avLst/>
          </a:prstGeom>
          <a:blipFill>
            <a:blip r:embed="rId4" cstate="print"/>
            <a:stretch>
              <a:fillRect/>
            </a:stretch>
          </a:blipFill>
        </p:spPr>
        <p:txBody>
          <a:bodyPr wrap="square" lIns="0" tIns="0" rIns="0" bIns="0" rtlCol="0"/>
          <a:lstStyle/>
          <a:p>
            <a:endParaRPr/>
          </a:p>
        </p:txBody>
      </p:sp>
      <p:sp>
        <p:nvSpPr>
          <p:cNvPr id="6" name="bk object 18"/>
          <p:cNvSpPr/>
          <p:nvPr/>
        </p:nvSpPr>
        <p:spPr>
          <a:xfrm>
            <a:off x="2606762" y="5389548"/>
            <a:ext cx="1148080" cy="0"/>
          </a:xfrm>
          <a:custGeom>
            <a:avLst/>
            <a:gdLst/>
            <a:ahLst/>
            <a:cxnLst/>
            <a:rect l="l" t="t" r="r" b="b"/>
            <a:pathLst>
              <a:path w="1148079">
                <a:moveTo>
                  <a:pt x="0" y="0"/>
                </a:moveTo>
                <a:lnTo>
                  <a:pt x="1148080" y="0"/>
                </a:lnTo>
              </a:path>
            </a:pathLst>
          </a:custGeom>
          <a:ln w="12700">
            <a:solidFill>
              <a:srgbClr val="221F1F"/>
            </a:solidFill>
          </a:ln>
        </p:spPr>
        <p:txBody>
          <a:bodyPr wrap="square" lIns="0" tIns="0" rIns="0" bIns="0" rtlCol="0"/>
          <a:lstStyle/>
          <a:p>
            <a:endParaRPr/>
          </a:p>
        </p:txBody>
      </p:sp>
      <p:sp>
        <p:nvSpPr>
          <p:cNvPr id="7" name="bk object 19"/>
          <p:cNvSpPr/>
          <p:nvPr/>
        </p:nvSpPr>
        <p:spPr>
          <a:xfrm>
            <a:off x="3547209" y="5220041"/>
            <a:ext cx="199390" cy="169545"/>
          </a:xfrm>
          <a:custGeom>
            <a:avLst/>
            <a:gdLst/>
            <a:ahLst/>
            <a:cxnLst/>
            <a:rect l="l" t="t" r="r" b="b"/>
            <a:pathLst>
              <a:path w="199389" h="169545">
                <a:moveTo>
                  <a:pt x="199224" y="0"/>
                </a:moveTo>
                <a:lnTo>
                  <a:pt x="0" y="0"/>
                </a:lnTo>
                <a:lnTo>
                  <a:pt x="0" y="169506"/>
                </a:lnTo>
              </a:path>
            </a:pathLst>
          </a:custGeom>
          <a:ln w="12700">
            <a:solidFill>
              <a:srgbClr val="221F1F"/>
            </a:solidFill>
          </a:ln>
        </p:spPr>
        <p:txBody>
          <a:bodyPr wrap="square" lIns="0" tIns="0" rIns="0" bIns="0" rtlCol="0"/>
          <a:lstStyle/>
          <a:p>
            <a:endParaRPr/>
          </a:p>
        </p:txBody>
      </p:sp>
      <p:sp>
        <p:nvSpPr>
          <p:cNvPr id="8" name="bk object 20"/>
          <p:cNvSpPr/>
          <p:nvPr/>
        </p:nvSpPr>
        <p:spPr>
          <a:xfrm>
            <a:off x="2398152" y="6088340"/>
            <a:ext cx="1854200" cy="0"/>
          </a:xfrm>
          <a:custGeom>
            <a:avLst/>
            <a:gdLst/>
            <a:ahLst/>
            <a:cxnLst/>
            <a:rect l="l" t="t" r="r" b="b"/>
            <a:pathLst>
              <a:path w="1854200">
                <a:moveTo>
                  <a:pt x="0" y="0"/>
                </a:moveTo>
                <a:lnTo>
                  <a:pt x="1853704" y="0"/>
                </a:lnTo>
              </a:path>
            </a:pathLst>
          </a:custGeom>
          <a:ln w="12700">
            <a:solidFill>
              <a:srgbClr val="221F1F"/>
            </a:solidFill>
          </a:ln>
        </p:spPr>
        <p:txBody>
          <a:bodyPr wrap="square" lIns="0" tIns="0" rIns="0" bIns="0" rtlCol="0"/>
          <a:lstStyle/>
          <a:p>
            <a:endParaRPr/>
          </a:p>
        </p:txBody>
      </p:sp>
      <p:sp>
        <p:nvSpPr>
          <p:cNvPr id="9" name="bk object 21"/>
          <p:cNvSpPr/>
          <p:nvPr/>
        </p:nvSpPr>
        <p:spPr>
          <a:xfrm>
            <a:off x="3288904" y="6431748"/>
            <a:ext cx="2020570" cy="0"/>
          </a:xfrm>
          <a:custGeom>
            <a:avLst/>
            <a:gdLst/>
            <a:ahLst/>
            <a:cxnLst/>
            <a:rect l="l" t="t" r="r" b="b"/>
            <a:pathLst>
              <a:path w="2020570">
                <a:moveTo>
                  <a:pt x="0" y="0"/>
                </a:moveTo>
                <a:lnTo>
                  <a:pt x="2019973" y="0"/>
                </a:lnTo>
              </a:path>
            </a:pathLst>
          </a:custGeom>
          <a:ln w="12700">
            <a:solidFill>
              <a:srgbClr val="221F1F"/>
            </a:solidFill>
          </a:ln>
        </p:spPr>
        <p:txBody>
          <a:bodyPr wrap="square" lIns="0" tIns="0" rIns="0" bIns="0" rtlCol="0"/>
          <a:lstStyle/>
          <a:p>
            <a:endParaRPr/>
          </a:p>
        </p:txBody>
      </p:sp>
      <p:sp>
        <p:nvSpPr>
          <p:cNvPr id="10" name="bk object 22"/>
          <p:cNvSpPr/>
          <p:nvPr/>
        </p:nvSpPr>
        <p:spPr>
          <a:xfrm>
            <a:off x="1791258" y="4007320"/>
            <a:ext cx="0" cy="167640"/>
          </a:xfrm>
          <a:custGeom>
            <a:avLst/>
            <a:gdLst/>
            <a:ahLst/>
            <a:cxnLst/>
            <a:rect l="l" t="t" r="r" b="b"/>
            <a:pathLst>
              <a:path h="167639">
                <a:moveTo>
                  <a:pt x="0" y="0"/>
                </a:moveTo>
                <a:lnTo>
                  <a:pt x="0" y="167055"/>
                </a:lnTo>
              </a:path>
            </a:pathLst>
          </a:custGeom>
          <a:ln w="12700">
            <a:solidFill>
              <a:srgbClr val="221F1F"/>
            </a:solidFill>
          </a:ln>
        </p:spPr>
        <p:txBody>
          <a:bodyPr wrap="square" lIns="0" tIns="0" rIns="0" bIns="0" rtlCol="0"/>
          <a:lstStyle/>
          <a:p>
            <a:endParaRPr/>
          </a:p>
        </p:txBody>
      </p:sp>
      <p:sp>
        <p:nvSpPr>
          <p:cNvPr id="11" name="bk object 23"/>
          <p:cNvSpPr/>
          <p:nvPr/>
        </p:nvSpPr>
        <p:spPr>
          <a:xfrm>
            <a:off x="2554374" y="4007324"/>
            <a:ext cx="0" cy="167640"/>
          </a:xfrm>
          <a:custGeom>
            <a:avLst/>
            <a:gdLst/>
            <a:ahLst/>
            <a:cxnLst/>
            <a:rect l="l" t="t" r="r" b="b"/>
            <a:pathLst>
              <a:path h="167639">
                <a:moveTo>
                  <a:pt x="0" y="167055"/>
                </a:moveTo>
                <a:lnTo>
                  <a:pt x="0" y="0"/>
                </a:lnTo>
              </a:path>
            </a:pathLst>
          </a:custGeom>
          <a:ln w="12700">
            <a:solidFill>
              <a:srgbClr val="221F1F"/>
            </a:solidFill>
          </a:ln>
        </p:spPr>
        <p:txBody>
          <a:bodyPr wrap="square" lIns="0" tIns="0" rIns="0" bIns="0" rtlCol="0"/>
          <a:lstStyle/>
          <a:p>
            <a:endParaRPr/>
          </a:p>
        </p:txBody>
      </p:sp>
      <p:sp>
        <p:nvSpPr>
          <p:cNvPr id="12" name="bk object 24"/>
          <p:cNvSpPr/>
          <p:nvPr/>
        </p:nvSpPr>
        <p:spPr>
          <a:xfrm>
            <a:off x="1790781" y="4090850"/>
            <a:ext cx="764540" cy="0"/>
          </a:xfrm>
          <a:custGeom>
            <a:avLst/>
            <a:gdLst/>
            <a:ahLst/>
            <a:cxnLst/>
            <a:rect l="l" t="t" r="r" b="b"/>
            <a:pathLst>
              <a:path w="764539">
                <a:moveTo>
                  <a:pt x="0" y="0"/>
                </a:moveTo>
                <a:lnTo>
                  <a:pt x="764082" y="0"/>
                </a:lnTo>
              </a:path>
            </a:pathLst>
          </a:custGeom>
          <a:ln w="12700">
            <a:solidFill>
              <a:srgbClr val="221F1F"/>
            </a:solidFill>
          </a:ln>
        </p:spPr>
        <p:txBody>
          <a:bodyPr wrap="square" lIns="0" tIns="0" rIns="0" bIns="0" rtlCol="0"/>
          <a:lstStyle/>
          <a:p>
            <a:endParaRPr/>
          </a:p>
        </p:txBody>
      </p:sp>
      <p:sp>
        <p:nvSpPr>
          <p:cNvPr id="13" name="object 2"/>
          <p:cNvSpPr txBox="1"/>
          <p:nvPr/>
        </p:nvSpPr>
        <p:spPr>
          <a:xfrm>
            <a:off x="1659558" y="5256793"/>
            <a:ext cx="1547495" cy="1333698"/>
          </a:xfrm>
          <a:prstGeom prst="rect">
            <a:avLst/>
          </a:prstGeom>
        </p:spPr>
        <p:txBody>
          <a:bodyPr vert="horz" wrap="square" lIns="0" tIns="0" rIns="0" bIns="0" rtlCol="0">
            <a:spAutoFit/>
          </a:bodyPr>
          <a:lstStyle/>
          <a:p>
            <a:pPr marL="12700" marR="442595">
              <a:lnSpc>
                <a:spcPct val="100000"/>
              </a:lnSpc>
            </a:pPr>
            <a:r>
              <a:rPr sz="1750" dirty="0">
                <a:solidFill>
                  <a:srgbClr val="221F1F"/>
                </a:solidFill>
                <a:latin typeface="Calibri"/>
                <a:cs typeface="Calibri"/>
              </a:rPr>
              <a:t>two </a:t>
            </a:r>
            <a:r>
              <a:rPr sz="1750" spc="-5" dirty="0">
                <a:solidFill>
                  <a:srgbClr val="221F1F"/>
                </a:solidFill>
                <a:latin typeface="Calibri"/>
                <a:cs typeface="Calibri"/>
              </a:rPr>
              <a:t>outer </a:t>
            </a:r>
            <a:r>
              <a:rPr sz="1750" dirty="0">
                <a:solidFill>
                  <a:srgbClr val="221F1F"/>
                </a:solidFill>
                <a:latin typeface="Calibri"/>
                <a:cs typeface="Calibri"/>
              </a:rPr>
              <a:t>membranes</a:t>
            </a:r>
            <a:endParaRPr sz="1750">
              <a:latin typeface="Calibri"/>
              <a:cs typeface="Calibri"/>
            </a:endParaRPr>
          </a:p>
          <a:p>
            <a:pPr marL="13970">
              <a:lnSpc>
                <a:spcPct val="100000"/>
              </a:lnSpc>
              <a:spcBef>
                <a:spcPts val="1325"/>
              </a:spcBef>
            </a:pPr>
            <a:r>
              <a:rPr lang="en-US" sz="1750" spc="-5" dirty="0" smtClean="0">
                <a:solidFill>
                  <a:srgbClr val="221F1F"/>
                </a:solidFill>
                <a:latin typeface="Calibri"/>
                <a:cs typeface="Calibri"/>
              </a:rPr>
              <a:t>S</a:t>
            </a:r>
            <a:r>
              <a:rPr sz="1750" spc="-5" smtClean="0">
                <a:solidFill>
                  <a:srgbClr val="221F1F"/>
                </a:solidFill>
                <a:latin typeface="Calibri"/>
                <a:cs typeface="Calibri"/>
              </a:rPr>
              <a:t>troma</a:t>
            </a:r>
            <a:r>
              <a:rPr lang="ar-EG" sz="1750" spc="-5" dirty="0" smtClean="0">
                <a:solidFill>
                  <a:srgbClr val="221F1F"/>
                </a:solidFill>
                <a:latin typeface="Calibri"/>
                <a:cs typeface="Calibri"/>
              </a:rPr>
              <a:t> السدي </a:t>
            </a:r>
            <a:endParaRPr sz="1750">
              <a:latin typeface="Calibri"/>
              <a:cs typeface="Calibri"/>
            </a:endParaRPr>
          </a:p>
          <a:p>
            <a:pPr marL="13970">
              <a:lnSpc>
                <a:spcPct val="100000"/>
              </a:lnSpc>
              <a:spcBef>
                <a:spcPts val="670"/>
              </a:spcBef>
            </a:pPr>
            <a:r>
              <a:rPr sz="1750" spc="-5" dirty="0">
                <a:solidFill>
                  <a:srgbClr val="221F1F"/>
                </a:solidFill>
                <a:latin typeface="Calibri"/>
                <a:cs typeface="Calibri"/>
              </a:rPr>
              <a:t>inne</a:t>
            </a:r>
            <a:r>
              <a:rPr sz="1750" dirty="0">
                <a:solidFill>
                  <a:srgbClr val="221F1F"/>
                </a:solidFill>
                <a:latin typeface="Calibri"/>
                <a:cs typeface="Calibri"/>
              </a:rPr>
              <a:t>r membrane</a:t>
            </a:r>
            <a:endParaRPr sz="1750">
              <a:latin typeface="Calibri"/>
              <a:cs typeface="Calibri"/>
            </a:endParaRPr>
          </a:p>
        </p:txBody>
      </p:sp>
      <p:sp>
        <p:nvSpPr>
          <p:cNvPr id="14" name="object 3"/>
          <p:cNvSpPr txBox="1"/>
          <p:nvPr/>
        </p:nvSpPr>
        <p:spPr>
          <a:xfrm>
            <a:off x="1915052" y="4104506"/>
            <a:ext cx="489584" cy="248285"/>
          </a:xfrm>
          <a:prstGeom prst="rect">
            <a:avLst/>
          </a:prstGeom>
        </p:spPr>
        <p:txBody>
          <a:bodyPr vert="horz" wrap="square" lIns="0" tIns="0" rIns="0" bIns="0" rtlCol="0">
            <a:spAutoFit/>
          </a:bodyPr>
          <a:lstStyle/>
          <a:p>
            <a:pPr marL="12700">
              <a:lnSpc>
                <a:spcPct val="100000"/>
              </a:lnSpc>
            </a:pPr>
            <a:r>
              <a:rPr sz="1750" dirty="0">
                <a:solidFill>
                  <a:srgbClr val="221F1F"/>
                </a:solidFill>
                <a:latin typeface="Calibri"/>
                <a:cs typeface="Calibri"/>
              </a:rPr>
              <a:t>1 µm</a:t>
            </a:r>
            <a:endParaRPr sz="1750">
              <a:latin typeface="Calibri"/>
              <a:cs typeface="Calibri"/>
            </a:endParaRPr>
          </a:p>
        </p:txBody>
      </p:sp>
      <p:sp>
        <p:nvSpPr>
          <p:cNvPr id="15" name="object 4"/>
          <p:cNvSpPr txBox="1"/>
          <p:nvPr/>
        </p:nvSpPr>
        <p:spPr>
          <a:xfrm>
            <a:off x="6368083" y="4679112"/>
            <a:ext cx="2339340" cy="139700"/>
          </a:xfrm>
          <a:prstGeom prst="rect">
            <a:avLst/>
          </a:prstGeom>
        </p:spPr>
        <p:txBody>
          <a:bodyPr vert="horz" wrap="square" lIns="0" tIns="0" rIns="0" bIns="0" rtlCol="0">
            <a:spAutoFit/>
          </a:bodyPr>
          <a:lstStyle/>
          <a:p>
            <a:pPr marL="12700">
              <a:lnSpc>
                <a:spcPct val="100000"/>
              </a:lnSpc>
            </a:pPr>
            <a:r>
              <a:rPr sz="900" dirty="0">
                <a:latin typeface="Calibri"/>
                <a:cs typeface="Calibri"/>
              </a:rPr>
              <a:t>©</a:t>
            </a:r>
            <a:r>
              <a:rPr sz="900" spc="-5" dirty="0">
                <a:latin typeface="Calibri"/>
                <a:cs typeface="Calibri"/>
              </a:rPr>
              <a:t> 2016 Cen</a:t>
            </a:r>
            <a:r>
              <a:rPr sz="900" spc="-20" dirty="0">
                <a:latin typeface="Calibri"/>
                <a:cs typeface="Calibri"/>
              </a:rPr>
              <a:t>g</a:t>
            </a:r>
            <a:r>
              <a:rPr sz="900" spc="-5" dirty="0">
                <a:latin typeface="Calibri"/>
                <a:cs typeface="Calibri"/>
              </a:rPr>
              <a:t>a</a:t>
            </a:r>
            <a:r>
              <a:rPr sz="900" spc="-15" dirty="0">
                <a:latin typeface="Calibri"/>
                <a:cs typeface="Calibri"/>
              </a:rPr>
              <a:t>g</a:t>
            </a:r>
            <a:r>
              <a:rPr sz="900" spc="-5" dirty="0">
                <a:latin typeface="Calibri"/>
                <a:cs typeface="Calibri"/>
              </a:rPr>
              <a:t>e</a:t>
            </a:r>
            <a:r>
              <a:rPr sz="900" dirty="0">
                <a:latin typeface="Calibri"/>
                <a:cs typeface="Calibri"/>
              </a:rPr>
              <a:t> </a:t>
            </a:r>
            <a:r>
              <a:rPr sz="900" spc="-5" dirty="0">
                <a:latin typeface="Calibri"/>
                <a:cs typeface="Calibri"/>
              </a:rPr>
              <a:t>Le</a:t>
            </a:r>
            <a:r>
              <a:rPr sz="900" dirty="0">
                <a:latin typeface="Calibri"/>
                <a:cs typeface="Calibri"/>
              </a:rPr>
              <a:t>arni</a:t>
            </a:r>
            <a:r>
              <a:rPr sz="900" spc="-10" dirty="0">
                <a:latin typeface="Calibri"/>
                <a:cs typeface="Calibri"/>
              </a:rPr>
              <a:t>ng</a:t>
            </a:r>
            <a:r>
              <a:rPr sz="900" dirty="0">
                <a:latin typeface="Calibri"/>
                <a:cs typeface="Calibri"/>
              </a:rPr>
              <a:t>; </a:t>
            </a:r>
            <a:r>
              <a:rPr sz="900" spc="-5" dirty="0">
                <a:latin typeface="Calibri"/>
                <a:cs typeface="Calibri"/>
              </a:rPr>
              <a:t>ima</a:t>
            </a:r>
            <a:r>
              <a:rPr sz="900" spc="-10" dirty="0">
                <a:latin typeface="Calibri"/>
                <a:cs typeface="Calibri"/>
              </a:rPr>
              <a:t>g</a:t>
            </a:r>
            <a:r>
              <a:rPr sz="900" spc="-5" dirty="0">
                <a:latin typeface="Calibri"/>
                <a:cs typeface="Calibri"/>
              </a:rPr>
              <a:t>e:</a:t>
            </a:r>
            <a:r>
              <a:rPr sz="900" dirty="0">
                <a:latin typeface="Calibri"/>
                <a:cs typeface="Calibri"/>
              </a:rPr>
              <a:t> </a:t>
            </a:r>
            <a:r>
              <a:rPr sz="900" spc="-5" dirty="0">
                <a:latin typeface="Calibri"/>
                <a:cs typeface="Calibri"/>
              </a:rPr>
              <a:t>Sc</a:t>
            </a:r>
            <a:r>
              <a:rPr sz="900" dirty="0">
                <a:latin typeface="Calibri"/>
                <a:cs typeface="Calibri"/>
              </a:rPr>
              <a:t>i</a:t>
            </a:r>
            <a:r>
              <a:rPr sz="900" spc="-10" dirty="0">
                <a:latin typeface="Calibri"/>
                <a:cs typeface="Calibri"/>
              </a:rPr>
              <a:t>e</a:t>
            </a:r>
            <a:r>
              <a:rPr sz="900" spc="-5" dirty="0">
                <a:latin typeface="Calibri"/>
                <a:cs typeface="Calibri"/>
              </a:rPr>
              <a:t>nc</a:t>
            </a:r>
            <a:r>
              <a:rPr sz="900" dirty="0">
                <a:latin typeface="Calibri"/>
                <a:cs typeface="Calibri"/>
              </a:rPr>
              <a:t>e S</a:t>
            </a:r>
            <a:r>
              <a:rPr sz="900" spc="-5" dirty="0">
                <a:latin typeface="Calibri"/>
                <a:cs typeface="Calibri"/>
              </a:rPr>
              <a:t>ou</a:t>
            </a:r>
            <a:r>
              <a:rPr sz="900" spc="-15" dirty="0">
                <a:latin typeface="Calibri"/>
                <a:cs typeface="Calibri"/>
              </a:rPr>
              <a:t>r</a:t>
            </a:r>
            <a:r>
              <a:rPr sz="900" dirty="0">
                <a:latin typeface="Calibri"/>
                <a:cs typeface="Calibri"/>
              </a:rPr>
              <a:t>ce.</a:t>
            </a:r>
            <a:endParaRPr sz="9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2500" dirty="0"/>
              <a:t>3.2 What, Exactly, Is a Cell</a:t>
            </a:r>
            <a:r>
              <a:rPr lang="en-US" altLang="en-US" sz="2500" dirty="0" smtClean="0"/>
              <a:t>? </a:t>
            </a:r>
            <a:r>
              <a:rPr lang="ar-EG" altLang="en-US" sz="2500" dirty="0" smtClean="0"/>
              <a:t>ماهي الخلية بالظبط؟ </a:t>
            </a:r>
            <a:endParaRPr lang="en-US" altLang="en-US" sz="2500" dirty="0"/>
          </a:p>
        </p:txBody>
      </p:sp>
      <p:sp>
        <p:nvSpPr>
          <p:cNvPr id="18435" name="Rectangle 3"/>
          <p:cNvSpPr>
            <a:spLocks noGrp="1" noChangeArrowheads="1"/>
          </p:cNvSpPr>
          <p:nvPr>
            <p:ph idx="1"/>
          </p:nvPr>
        </p:nvSpPr>
        <p:spPr>
          <a:xfrm>
            <a:off x="142844" y="928670"/>
            <a:ext cx="8458200" cy="5503863"/>
          </a:xfrm>
        </p:spPr>
        <p:txBody>
          <a:bodyPr/>
          <a:lstStyle/>
          <a:p>
            <a:r>
              <a:rPr lang="en-US" altLang="en-US" sz="2500" dirty="0"/>
              <a:t>Cell theory: one of the foundations of modern </a:t>
            </a:r>
            <a:r>
              <a:rPr lang="en-US" altLang="en-US" sz="2500" dirty="0" smtClean="0"/>
              <a:t>biology </a:t>
            </a:r>
            <a:r>
              <a:rPr lang="ar-EG" altLang="en-US" sz="2500" dirty="0" smtClean="0">
                <a:solidFill>
                  <a:srgbClr val="FF0000"/>
                </a:solidFill>
              </a:rPr>
              <a:t>نظرية الخلية :- واحدة من مؤسسات الاحياء الحديثة .</a:t>
            </a:r>
            <a:endParaRPr lang="en-US" altLang="en-US" sz="2500" dirty="0">
              <a:solidFill>
                <a:srgbClr val="FF0000"/>
              </a:solidFill>
            </a:endParaRPr>
          </a:p>
        </p:txBody>
      </p:sp>
      <p:sp>
        <p:nvSpPr>
          <p:cNvPr id="4" name="bk object 16"/>
          <p:cNvSpPr/>
          <p:nvPr/>
        </p:nvSpPr>
        <p:spPr>
          <a:xfrm>
            <a:off x="142844" y="1857364"/>
            <a:ext cx="8858312" cy="4427157"/>
          </a:xfrm>
          <a:custGeom>
            <a:avLst/>
            <a:gdLst/>
            <a:ahLst/>
            <a:cxnLst/>
            <a:rect l="l" t="t" r="r" b="b"/>
            <a:pathLst>
              <a:path w="7889240" h="4774565">
                <a:moveTo>
                  <a:pt x="0" y="4774438"/>
                </a:moveTo>
                <a:lnTo>
                  <a:pt x="7888960" y="4774438"/>
                </a:lnTo>
                <a:lnTo>
                  <a:pt x="7888960" y="0"/>
                </a:lnTo>
                <a:lnTo>
                  <a:pt x="0" y="0"/>
                </a:lnTo>
                <a:lnTo>
                  <a:pt x="0" y="4774438"/>
                </a:lnTo>
                <a:close/>
              </a:path>
            </a:pathLst>
          </a:custGeom>
          <a:solidFill>
            <a:srgbClr val="DAE6EB"/>
          </a:solidFill>
        </p:spPr>
        <p:txBody>
          <a:bodyPr wrap="square" lIns="0" tIns="0" rIns="0" bIns="0" rtlCol="0"/>
          <a:lstStyle/>
          <a:p>
            <a:endParaRPr/>
          </a:p>
        </p:txBody>
      </p:sp>
      <p:sp>
        <p:nvSpPr>
          <p:cNvPr id="5" name="object 2"/>
          <p:cNvSpPr txBox="1"/>
          <p:nvPr/>
        </p:nvSpPr>
        <p:spPr>
          <a:xfrm>
            <a:off x="357158" y="1928802"/>
            <a:ext cx="8572560" cy="3749488"/>
          </a:xfrm>
          <a:prstGeom prst="rect">
            <a:avLst/>
          </a:prstGeom>
        </p:spPr>
        <p:txBody>
          <a:bodyPr vert="horz" wrap="square" lIns="0" tIns="0" rIns="0" bIns="0" rtlCol="0">
            <a:spAutoFit/>
          </a:bodyPr>
          <a:lstStyle/>
          <a:p>
            <a:pPr marL="476250" indent="-463550">
              <a:lnSpc>
                <a:spcPct val="100000"/>
              </a:lnSpc>
              <a:buAutoNum type="arabicPeriod"/>
              <a:tabLst>
                <a:tab pos="476884" algn="l"/>
              </a:tabLst>
            </a:pPr>
            <a:r>
              <a:rPr sz="2000" b="1" spc="-10" dirty="0">
                <a:solidFill>
                  <a:srgbClr val="221F1F"/>
                </a:solidFill>
                <a:latin typeface="Calibri"/>
                <a:cs typeface="Calibri"/>
              </a:rPr>
              <a:t>Eac</a:t>
            </a:r>
            <a:r>
              <a:rPr sz="2000" b="1" spc="-5" dirty="0">
                <a:solidFill>
                  <a:srgbClr val="221F1F"/>
                </a:solidFill>
                <a:latin typeface="Calibri"/>
                <a:cs typeface="Calibri"/>
              </a:rPr>
              <a:t>h</a:t>
            </a:r>
            <a:r>
              <a:rPr sz="2000" b="1" dirty="0">
                <a:solidFill>
                  <a:srgbClr val="221F1F"/>
                </a:solidFill>
                <a:latin typeface="Calibri"/>
                <a:cs typeface="Calibri"/>
              </a:rPr>
              <a:t> </a:t>
            </a:r>
            <a:r>
              <a:rPr sz="2000" b="1" spc="-10" dirty="0">
                <a:solidFill>
                  <a:srgbClr val="221F1F"/>
                </a:solidFill>
                <a:latin typeface="Calibri"/>
                <a:cs typeface="Calibri"/>
              </a:rPr>
              <a:t>organism</a:t>
            </a:r>
            <a:r>
              <a:rPr sz="2000" b="1" spc="5" dirty="0">
                <a:solidFill>
                  <a:srgbClr val="221F1F"/>
                </a:solidFill>
                <a:latin typeface="Calibri"/>
                <a:cs typeface="Calibri"/>
              </a:rPr>
              <a:t> </a:t>
            </a:r>
            <a:r>
              <a:rPr sz="2000" b="1" spc="-5" dirty="0">
                <a:solidFill>
                  <a:srgbClr val="221F1F"/>
                </a:solidFill>
                <a:latin typeface="Calibri"/>
                <a:cs typeface="Calibri"/>
              </a:rPr>
              <a:t>consists</a:t>
            </a:r>
            <a:r>
              <a:rPr sz="2000" b="1" spc="-15" dirty="0">
                <a:solidFill>
                  <a:srgbClr val="221F1F"/>
                </a:solidFill>
                <a:latin typeface="Calibri"/>
                <a:cs typeface="Calibri"/>
              </a:rPr>
              <a:t> </a:t>
            </a:r>
            <a:r>
              <a:rPr sz="2000" b="1" spc="-10" dirty="0">
                <a:solidFill>
                  <a:srgbClr val="221F1F"/>
                </a:solidFill>
                <a:latin typeface="Calibri"/>
                <a:cs typeface="Calibri"/>
              </a:rPr>
              <a:t>o</a:t>
            </a:r>
            <a:r>
              <a:rPr sz="2000" b="1" spc="-5" dirty="0">
                <a:solidFill>
                  <a:srgbClr val="221F1F"/>
                </a:solidFill>
                <a:latin typeface="Calibri"/>
                <a:cs typeface="Calibri"/>
              </a:rPr>
              <a:t>f </a:t>
            </a:r>
            <a:r>
              <a:rPr sz="2000" b="1" spc="-10" dirty="0">
                <a:solidFill>
                  <a:srgbClr val="221F1F"/>
                </a:solidFill>
                <a:latin typeface="Calibri"/>
                <a:cs typeface="Calibri"/>
              </a:rPr>
              <a:t>on</a:t>
            </a:r>
            <a:r>
              <a:rPr sz="2000" b="1" spc="-5" dirty="0">
                <a:solidFill>
                  <a:srgbClr val="221F1F"/>
                </a:solidFill>
                <a:latin typeface="Calibri"/>
                <a:cs typeface="Calibri"/>
              </a:rPr>
              <a:t>e </a:t>
            </a:r>
            <a:r>
              <a:rPr sz="2000" b="1" spc="-10" dirty="0">
                <a:solidFill>
                  <a:srgbClr val="221F1F"/>
                </a:solidFill>
                <a:latin typeface="Calibri"/>
                <a:cs typeface="Calibri"/>
              </a:rPr>
              <a:t>o</a:t>
            </a:r>
            <a:r>
              <a:rPr sz="2000" b="1" spc="-5" dirty="0">
                <a:solidFill>
                  <a:srgbClr val="221F1F"/>
                </a:solidFill>
                <a:latin typeface="Calibri"/>
                <a:cs typeface="Calibri"/>
              </a:rPr>
              <a:t>r </a:t>
            </a:r>
            <a:r>
              <a:rPr sz="2000" b="1" spc="-10" dirty="0">
                <a:solidFill>
                  <a:srgbClr val="221F1F"/>
                </a:solidFill>
                <a:latin typeface="Calibri"/>
                <a:cs typeface="Calibri"/>
              </a:rPr>
              <a:t>more</a:t>
            </a:r>
            <a:r>
              <a:rPr sz="2000" b="1" spc="-5" dirty="0">
                <a:solidFill>
                  <a:srgbClr val="221F1F"/>
                </a:solidFill>
                <a:latin typeface="Calibri"/>
                <a:cs typeface="Calibri"/>
              </a:rPr>
              <a:t> </a:t>
            </a:r>
            <a:r>
              <a:rPr sz="2000" b="1" spc="-5">
                <a:solidFill>
                  <a:srgbClr val="221F1F"/>
                </a:solidFill>
                <a:latin typeface="Calibri"/>
                <a:cs typeface="Calibri"/>
              </a:rPr>
              <a:t>cells</a:t>
            </a:r>
            <a:r>
              <a:rPr sz="2000" b="1" spc="-5" smtClean="0">
                <a:solidFill>
                  <a:srgbClr val="221F1F"/>
                </a:solidFill>
                <a:latin typeface="Calibri"/>
                <a:cs typeface="Calibri"/>
              </a:rPr>
              <a:t>.</a:t>
            </a:r>
            <a:r>
              <a:rPr lang="ar-EG" sz="2000" b="1" spc="-5" dirty="0" smtClean="0">
                <a:solidFill>
                  <a:srgbClr val="221F1F"/>
                </a:solidFill>
                <a:latin typeface="Calibri"/>
                <a:cs typeface="Calibri"/>
              </a:rPr>
              <a:t>     </a:t>
            </a:r>
            <a:r>
              <a:rPr lang="ar-EG" sz="2000" b="1" spc="-5" dirty="0" smtClean="0">
                <a:solidFill>
                  <a:srgbClr val="FF0000"/>
                </a:solidFill>
                <a:latin typeface="Calibri"/>
                <a:cs typeface="Calibri"/>
              </a:rPr>
              <a:t>كل كائن حي يتكون من واحد او اكثر من الخلايا.</a:t>
            </a:r>
            <a:endParaRPr sz="2000" b="1">
              <a:solidFill>
                <a:srgbClr val="FF0000"/>
              </a:solidFill>
              <a:latin typeface="Calibri"/>
              <a:cs typeface="Calibri"/>
            </a:endParaRPr>
          </a:p>
          <a:p>
            <a:pPr marL="476250" marR="52705" indent="-463550" algn="just">
              <a:lnSpc>
                <a:spcPct val="101499"/>
              </a:lnSpc>
              <a:spcBef>
                <a:spcPts val="915"/>
              </a:spcBef>
              <a:buFont typeface="Calibri"/>
              <a:buAutoNum type="arabicPeriod"/>
              <a:tabLst>
                <a:tab pos="476884" algn="l"/>
              </a:tabLst>
            </a:pPr>
            <a:r>
              <a:rPr sz="2000" b="1" spc="-5" dirty="0">
                <a:solidFill>
                  <a:srgbClr val="221F1F"/>
                </a:solidFill>
                <a:latin typeface="Calibri"/>
                <a:cs typeface="Calibri"/>
              </a:rPr>
              <a:t>The c</a:t>
            </a:r>
            <a:r>
              <a:rPr sz="2000" b="1" spc="-10" dirty="0">
                <a:solidFill>
                  <a:srgbClr val="221F1F"/>
                </a:solidFill>
                <a:latin typeface="Calibri"/>
                <a:cs typeface="Calibri"/>
              </a:rPr>
              <a:t>e</a:t>
            </a:r>
            <a:r>
              <a:rPr sz="2000" b="1" spc="-5" dirty="0">
                <a:solidFill>
                  <a:srgbClr val="221F1F"/>
                </a:solidFill>
                <a:latin typeface="Calibri"/>
                <a:cs typeface="Calibri"/>
              </a:rPr>
              <a:t>ll is the structural and </a:t>
            </a:r>
            <a:r>
              <a:rPr sz="2000" b="1" spc="-10" dirty="0">
                <a:solidFill>
                  <a:srgbClr val="221F1F"/>
                </a:solidFill>
                <a:latin typeface="Calibri"/>
                <a:cs typeface="Calibri"/>
              </a:rPr>
              <a:t>functional</a:t>
            </a:r>
            <a:r>
              <a:rPr sz="2000" b="1" spc="-5" dirty="0">
                <a:solidFill>
                  <a:srgbClr val="221F1F"/>
                </a:solidFill>
                <a:latin typeface="Calibri"/>
                <a:cs typeface="Calibri"/>
              </a:rPr>
              <a:t> unit of all </a:t>
            </a:r>
            <a:r>
              <a:rPr sz="2000" b="1" spc="-10" dirty="0">
                <a:solidFill>
                  <a:srgbClr val="221F1F"/>
                </a:solidFill>
                <a:latin typeface="Calibri"/>
                <a:cs typeface="Calibri"/>
              </a:rPr>
              <a:t>organisms</a:t>
            </a:r>
            <a:r>
              <a:rPr sz="2000" b="1" spc="-5" dirty="0">
                <a:solidFill>
                  <a:srgbClr val="221F1F"/>
                </a:solidFill>
                <a:latin typeface="Calibri"/>
                <a:cs typeface="Calibri"/>
              </a:rPr>
              <a:t>.</a:t>
            </a:r>
            <a:r>
              <a:rPr sz="2000" b="1" spc="10" dirty="0">
                <a:solidFill>
                  <a:srgbClr val="221F1F"/>
                </a:solidFill>
                <a:latin typeface="Calibri"/>
                <a:cs typeface="Calibri"/>
              </a:rPr>
              <a:t> </a:t>
            </a:r>
            <a:r>
              <a:rPr sz="2000" b="1" spc="-10" dirty="0">
                <a:solidFill>
                  <a:srgbClr val="221F1F"/>
                </a:solidFill>
                <a:latin typeface="Calibri"/>
                <a:cs typeface="Calibri"/>
              </a:rPr>
              <a:t>A</a:t>
            </a:r>
            <a:r>
              <a:rPr sz="2000" b="1" spc="-5" dirty="0">
                <a:solidFill>
                  <a:srgbClr val="221F1F"/>
                </a:solidFill>
                <a:latin typeface="Calibri"/>
                <a:cs typeface="Calibri"/>
              </a:rPr>
              <a:t> cell</a:t>
            </a:r>
            <a:r>
              <a:rPr sz="2000" b="1" spc="-10" dirty="0">
                <a:solidFill>
                  <a:srgbClr val="221F1F"/>
                </a:solidFill>
                <a:latin typeface="Calibri"/>
                <a:cs typeface="Calibri"/>
              </a:rPr>
              <a:t> i</a:t>
            </a:r>
            <a:r>
              <a:rPr sz="2000" b="1" spc="-5" dirty="0">
                <a:solidFill>
                  <a:srgbClr val="221F1F"/>
                </a:solidFill>
                <a:latin typeface="Calibri"/>
                <a:cs typeface="Calibri"/>
              </a:rPr>
              <a:t>s the </a:t>
            </a:r>
            <a:r>
              <a:rPr sz="2000" b="1" spc="-10" dirty="0">
                <a:solidFill>
                  <a:srgbClr val="221F1F"/>
                </a:solidFill>
                <a:latin typeface="Calibri"/>
                <a:cs typeface="Calibri"/>
              </a:rPr>
              <a:t>smalles</a:t>
            </a:r>
            <a:r>
              <a:rPr sz="2000" b="1" spc="-5" dirty="0">
                <a:solidFill>
                  <a:srgbClr val="221F1F"/>
                </a:solidFill>
                <a:latin typeface="Calibri"/>
                <a:cs typeface="Calibri"/>
              </a:rPr>
              <a:t>t</a:t>
            </a:r>
            <a:r>
              <a:rPr sz="2000" b="1" dirty="0">
                <a:solidFill>
                  <a:srgbClr val="221F1F"/>
                </a:solidFill>
                <a:latin typeface="Calibri"/>
                <a:cs typeface="Calibri"/>
              </a:rPr>
              <a:t> </a:t>
            </a:r>
            <a:r>
              <a:rPr sz="2000" b="1" spc="-10" dirty="0">
                <a:solidFill>
                  <a:srgbClr val="221F1F"/>
                </a:solidFill>
                <a:latin typeface="Calibri"/>
                <a:cs typeface="Calibri"/>
              </a:rPr>
              <a:t>uni</a:t>
            </a:r>
            <a:r>
              <a:rPr sz="2000" b="1" spc="-5" dirty="0">
                <a:solidFill>
                  <a:srgbClr val="221F1F"/>
                </a:solidFill>
                <a:latin typeface="Calibri"/>
                <a:cs typeface="Calibri"/>
              </a:rPr>
              <a:t>t</a:t>
            </a:r>
            <a:r>
              <a:rPr sz="2000" b="1" dirty="0">
                <a:solidFill>
                  <a:srgbClr val="221F1F"/>
                </a:solidFill>
                <a:latin typeface="Calibri"/>
                <a:cs typeface="Calibri"/>
              </a:rPr>
              <a:t> </a:t>
            </a:r>
            <a:r>
              <a:rPr sz="2000" b="1" spc="-10" dirty="0">
                <a:solidFill>
                  <a:srgbClr val="221F1F"/>
                </a:solidFill>
                <a:latin typeface="Calibri"/>
                <a:cs typeface="Calibri"/>
              </a:rPr>
              <a:t>o</a:t>
            </a:r>
            <a:r>
              <a:rPr sz="2000" b="1" spc="-5" dirty="0">
                <a:solidFill>
                  <a:srgbClr val="221F1F"/>
                </a:solidFill>
                <a:latin typeface="Calibri"/>
                <a:cs typeface="Calibri"/>
              </a:rPr>
              <a:t>f </a:t>
            </a:r>
            <a:r>
              <a:rPr sz="2000" b="1" spc="-10" dirty="0">
                <a:solidFill>
                  <a:srgbClr val="221F1F"/>
                </a:solidFill>
                <a:latin typeface="Calibri"/>
                <a:cs typeface="Calibri"/>
              </a:rPr>
              <a:t>life, </a:t>
            </a:r>
            <a:r>
              <a:rPr sz="2000" b="1" spc="-5" dirty="0">
                <a:solidFill>
                  <a:srgbClr val="221F1F"/>
                </a:solidFill>
                <a:latin typeface="Calibri"/>
                <a:cs typeface="Calibri"/>
              </a:rPr>
              <a:t>individually alive </a:t>
            </a:r>
            <a:r>
              <a:rPr sz="2000" b="1" spc="-10" dirty="0">
                <a:solidFill>
                  <a:srgbClr val="221F1F"/>
                </a:solidFill>
                <a:latin typeface="Calibri"/>
                <a:cs typeface="Calibri"/>
              </a:rPr>
              <a:t>e</a:t>
            </a:r>
            <a:r>
              <a:rPr sz="2000" b="1" spc="-5" dirty="0">
                <a:solidFill>
                  <a:srgbClr val="221F1F"/>
                </a:solidFill>
                <a:latin typeface="Calibri"/>
                <a:cs typeface="Calibri"/>
              </a:rPr>
              <a:t>ven as part of a </a:t>
            </a:r>
            <a:r>
              <a:rPr sz="2000" b="1" spc="-10" dirty="0">
                <a:solidFill>
                  <a:srgbClr val="221F1F"/>
                </a:solidFill>
                <a:latin typeface="Calibri"/>
                <a:cs typeface="Calibri"/>
              </a:rPr>
              <a:t>multicell</a:t>
            </a:r>
            <a:r>
              <a:rPr sz="2000" b="1" spc="-15" dirty="0">
                <a:solidFill>
                  <a:srgbClr val="221F1F"/>
                </a:solidFill>
                <a:latin typeface="Calibri"/>
                <a:cs typeface="Calibri"/>
              </a:rPr>
              <a:t>e</a:t>
            </a:r>
            <a:r>
              <a:rPr sz="2000" b="1" spc="-5" dirty="0">
                <a:solidFill>
                  <a:srgbClr val="221F1F"/>
                </a:solidFill>
                <a:latin typeface="Calibri"/>
                <a:cs typeface="Calibri"/>
              </a:rPr>
              <a:t>d </a:t>
            </a:r>
            <a:r>
              <a:rPr sz="2000" b="1" spc="-10">
                <a:solidFill>
                  <a:srgbClr val="221F1F"/>
                </a:solidFill>
                <a:latin typeface="Calibri"/>
                <a:cs typeface="Calibri"/>
              </a:rPr>
              <a:t>organism</a:t>
            </a:r>
            <a:r>
              <a:rPr sz="2000" b="1" spc="-10" smtClean="0">
                <a:solidFill>
                  <a:srgbClr val="221F1F"/>
                </a:solidFill>
                <a:latin typeface="Calibri"/>
                <a:cs typeface="Calibri"/>
              </a:rPr>
              <a:t>.</a:t>
            </a:r>
            <a:r>
              <a:rPr lang="en-US" sz="2000" b="1" spc="-10" dirty="0" smtClean="0">
                <a:solidFill>
                  <a:srgbClr val="221F1F"/>
                </a:solidFill>
                <a:latin typeface="Calibri"/>
                <a:cs typeface="Calibri"/>
              </a:rPr>
              <a:t> </a:t>
            </a:r>
            <a:r>
              <a:rPr lang="ar-EG" sz="2000" b="1" spc="-10" dirty="0" smtClean="0">
                <a:solidFill>
                  <a:srgbClr val="FF0000"/>
                </a:solidFill>
                <a:latin typeface="Calibri"/>
                <a:cs typeface="Calibri"/>
              </a:rPr>
              <a:t>الخلية هي الوحدة التركيبية والوظيفية لكل الكائنات الحية. الخلية هي اصغر وحدة للحياه الفردية حتي وان كانت ككجزء من كان حي متعدد الخلايا.</a:t>
            </a:r>
            <a:endParaRPr sz="2000" b="1">
              <a:solidFill>
                <a:srgbClr val="FF0000"/>
              </a:solidFill>
              <a:latin typeface="Calibri"/>
              <a:cs typeface="Calibri"/>
            </a:endParaRPr>
          </a:p>
          <a:p>
            <a:pPr marL="476250" marR="339090" indent="-463550">
              <a:lnSpc>
                <a:spcPct val="101499"/>
              </a:lnSpc>
              <a:spcBef>
                <a:spcPts val="915"/>
              </a:spcBef>
              <a:buFont typeface="Calibri"/>
              <a:buAutoNum type="arabicPeriod"/>
              <a:tabLst>
                <a:tab pos="476884" algn="l"/>
              </a:tabLst>
            </a:pPr>
            <a:r>
              <a:rPr sz="2000" b="1" spc="-5" dirty="0">
                <a:solidFill>
                  <a:srgbClr val="221F1F"/>
                </a:solidFill>
                <a:latin typeface="Calibri"/>
                <a:cs typeface="Calibri"/>
              </a:rPr>
              <a:t>All living cells arise by division of </a:t>
            </a:r>
            <a:r>
              <a:rPr sz="2000" b="1" spc="-5">
                <a:solidFill>
                  <a:srgbClr val="221F1F"/>
                </a:solidFill>
                <a:latin typeface="Calibri"/>
                <a:cs typeface="Calibri"/>
              </a:rPr>
              <a:t>pre</a:t>
            </a:r>
            <a:r>
              <a:rPr sz="2000" b="1" spc="-10">
                <a:solidFill>
                  <a:srgbClr val="221F1F"/>
                </a:solidFill>
                <a:latin typeface="Calibri"/>
                <a:cs typeface="Calibri"/>
              </a:rPr>
              <a:t>existing</a:t>
            </a:r>
            <a:r>
              <a:rPr sz="2000" b="1" spc="-5">
                <a:solidFill>
                  <a:srgbClr val="221F1F"/>
                </a:solidFill>
                <a:latin typeface="Calibri"/>
                <a:cs typeface="Calibri"/>
              </a:rPr>
              <a:t> </a:t>
            </a:r>
            <a:r>
              <a:rPr sz="2000" b="1" spc="-5" smtClean="0">
                <a:solidFill>
                  <a:srgbClr val="221F1F"/>
                </a:solidFill>
                <a:latin typeface="Calibri"/>
                <a:cs typeface="Calibri"/>
              </a:rPr>
              <a:t>c</a:t>
            </a:r>
            <a:r>
              <a:rPr sz="2000" b="1" spc="-15" smtClean="0">
                <a:solidFill>
                  <a:srgbClr val="221F1F"/>
                </a:solidFill>
                <a:latin typeface="Calibri"/>
                <a:cs typeface="Calibri"/>
              </a:rPr>
              <a:t>e</a:t>
            </a:r>
            <a:r>
              <a:rPr sz="2000" b="1" spc="-10" smtClean="0">
                <a:solidFill>
                  <a:srgbClr val="221F1F"/>
                </a:solidFill>
                <a:latin typeface="Calibri"/>
                <a:cs typeface="Calibri"/>
              </a:rPr>
              <a:t>lls.</a:t>
            </a:r>
            <a:r>
              <a:rPr lang="ar-EG" sz="2000" b="1" spc="-10" dirty="0" smtClean="0">
                <a:solidFill>
                  <a:srgbClr val="FF0000"/>
                </a:solidFill>
                <a:latin typeface="Calibri"/>
                <a:cs typeface="Calibri"/>
              </a:rPr>
              <a:t>كل الخلايا الحية تنشأ بانقسام الخلايا الموجودة من قبل. </a:t>
            </a:r>
            <a:endParaRPr sz="2000" b="1">
              <a:solidFill>
                <a:srgbClr val="FF0000"/>
              </a:solidFill>
              <a:latin typeface="Calibri"/>
              <a:cs typeface="Calibri"/>
            </a:endParaRPr>
          </a:p>
          <a:p>
            <a:pPr marL="476250" marR="5080" indent="-463550" algn="just">
              <a:lnSpc>
                <a:spcPct val="101499"/>
              </a:lnSpc>
              <a:spcBef>
                <a:spcPts val="915"/>
              </a:spcBef>
              <a:buAutoNum type="arabicPeriod"/>
              <a:tabLst>
                <a:tab pos="476884" algn="l"/>
              </a:tabLst>
            </a:pPr>
            <a:r>
              <a:rPr sz="2000" b="1" spc="-10" dirty="0">
                <a:solidFill>
                  <a:srgbClr val="221F1F"/>
                </a:solidFill>
                <a:latin typeface="Calibri"/>
                <a:cs typeface="Calibri"/>
              </a:rPr>
              <a:t>Cell</a:t>
            </a:r>
            <a:r>
              <a:rPr sz="2000" b="1" spc="-5" dirty="0">
                <a:solidFill>
                  <a:srgbClr val="221F1F"/>
                </a:solidFill>
                <a:latin typeface="Calibri"/>
                <a:cs typeface="Calibri"/>
              </a:rPr>
              <a:t>s</a:t>
            </a:r>
            <a:r>
              <a:rPr sz="2000" b="1" dirty="0">
                <a:solidFill>
                  <a:srgbClr val="221F1F"/>
                </a:solidFill>
                <a:latin typeface="Calibri"/>
                <a:cs typeface="Calibri"/>
              </a:rPr>
              <a:t> </a:t>
            </a:r>
            <a:r>
              <a:rPr sz="2000" b="1" spc="-5" dirty="0">
                <a:solidFill>
                  <a:srgbClr val="221F1F"/>
                </a:solidFill>
                <a:latin typeface="Calibri"/>
                <a:cs typeface="Calibri"/>
              </a:rPr>
              <a:t>contain</a:t>
            </a:r>
            <a:r>
              <a:rPr sz="2000" b="1" spc="-15" dirty="0">
                <a:solidFill>
                  <a:srgbClr val="221F1F"/>
                </a:solidFill>
                <a:latin typeface="Calibri"/>
                <a:cs typeface="Calibri"/>
              </a:rPr>
              <a:t> </a:t>
            </a:r>
            <a:r>
              <a:rPr sz="2000" b="1" spc="-10" dirty="0">
                <a:solidFill>
                  <a:srgbClr val="221F1F"/>
                </a:solidFill>
                <a:latin typeface="Calibri"/>
                <a:cs typeface="Calibri"/>
              </a:rPr>
              <a:t>heredit</a:t>
            </a:r>
            <a:r>
              <a:rPr sz="2000" b="1" dirty="0">
                <a:solidFill>
                  <a:srgbClr val="221F1F"/>
                </a:solidFill>
                <a:latin typeface="Calibri"/>
                <a:cs typeface="Calibri"/>
              </a:rPr>
              <a:t>a</a:t>
            </a:r>
            <a:r>
              <a:rPr sz="2000" b="1" spc="45" dirty="0">
                <a:solidFill>
                  <a:srgbClr val="221F1F"/>
                </a:solidFill>
                <a:latin typeface="Calibri"/>
                <a:cs typeface="Calibri"/>
              </a:rPr>
              <a:t>r</a:t>
            </a:r>
            <a:r>
              <a:rPr sz="2000" b="1" spc="-10" dirty="0">
                <a:solidFill>
                  <a:srgbClr val="221F1F"/>
                </a:solidFill>
                <a:latin typeface="Calibri"/>
                <a:cs typeface="Calibri"/>
              </a:rPr>
              <a:t>y</a:t>
            </a:r>
            <a:r>
              <a:rPr sz="2000" b="1" spc="-5" dirty="0">
                <a:solidFill>
                  <a:srgbClr val="221F1F"/>
                </a:solidFill>
                <a:latin typeface="Calibri"/>
                <a:cs typeface="Calibri"/>
              </a:rPr>
              <a:t> material</a:t>
            </a:r>
            <a:r>
              <a:rPr sz="2000" b="1" spc="-10" dirty="0">
                <a:solidFill>
                  <a:srgbClr val="221F1F"/>
                </a:solidFill>
                <a:latin typeface="Calibri"/>
                <a:cs typeface="Calibri"/>
              </a:rPr>
              <a:t> (DN</a:t>
            </a:r>
            <a:r>
              <a:rPr sz="2000" b="1" spc="-5" dirty="0">
                <a:solidFill>
                  <a:srgbClr val="221F1F"/>
                </a:solidFill>
                <a:latin typeface="Calibri"/>
                <a:cs typeface="Calibri"/>
              </a:rPr>
              <a:t>A),</a:t>
            </a:r>
            <a:r>
              <a:rPr sz="2000" b="1" spc="-10" dirty="0">
                <a:solidFill>
                  <a:srgbClr val="221F1F"/>
                </a:solidFill>
                <a:latin typeface="Calibri"/>
                <a:cs typeface="Calibri"/>
              </a:rPr>
              <a:t> </a:t>
            </a:r>
            <a:r>
              <a:rPr sz="2000" b="1" spc="-5" dirty="0">
                <a:solidFill>
                  <a:srgbClr val="221F1F"/>
                </a:solidFill>
                <a:latin typeface="Calibri"/>
                <a:cs typeface="Calibri"/>
              </a:rPr>
              <a:t>which they pass to th</a:t>
            </a:r>
            <a:r>
              <a:rPr sz="2000" b="1" spc="-10" dirty="0">
                <a:solidFill>
                  <a:srgbClr val="221F1F"/>
                </a:solidFill>
                <a:latin typeface="Calibri"/>
                <a:cs typeface="Calibri"/>
              </a:rPr>
              <a:t>e</a:t>
            </a:r>
            <a:r>
              <a:rPr sz="2000" b="1" spc="-5" dirty="0">
                <a:solidFill>
                  <a:srgbClr val="221F1F"/>
                </a:solidFill>
                <a:latin typeface="Calibri"/>
                <a:cs typeface="Calibri"/>
              </a:rPr>
              <a:t>ir oﬀspring </a:t>
            </a:r>
            <a:r>
              <a:rPr sz="2000" b="1" spc="-10" dirty="0">
                <a:solidFill>
                  <a:srgbClr val="221F1F"/>
                </a:solidFill>
                <a:latin typeface="Calibri"/>
                <a:cs typeface="Calibri"/>
              </a:rPr>
              <a:t>whe</a:t>
            </a:r>
            <a:r>
              <a:rPr sz="2000" b="1" spc="-5" dirty="0">
                <a:solidFill>
                  <a:srgbClr val="221F1F"/>
                </a:solidFill>
                <a:latin typeface="Calibri"/>
                <a:cs typeface="Calibri"/>
              </a:rPr>
              <a:t>n th</a:t>
            </a:r>
            <a:r>
              <a:rPr sz="2000" b="1" spc="-10" dirty="0">
                <a:solidFill>
                  <a:srgbClr val="221F1F"/>
                </a:solidFill>
                <a:latin typeface="Calibri"/>
                <a:cs typeface="Calibri"/>
              </a:rPr>
              <a:t>e</a:t>
            </a:r>
            <a:r>
              <a:rPr sz="2000" b="1" spc="-5" dirty="0">
                <a:solidFill>
                  <a:srgbClr val="221F1F"/>
                </a:solidFill>
                <a:latin typeface="Calibri"/>
                <a:cs typeface="Calibri"/>
              </a:rPr>
              <a:t>y </a:t>
            </a:r>
            <a:r>
              <a:rPr sz="2000" b="1" spc="-5">
                <a:solidFill>
                  <a:srgbClr val="221F1F"/>
                </a:solidFill>
                <a:latin typeface="Calibri"/>
                <a:cs typeface="Calibri"/>
              </a:rPr>
              <a:t>divide</a:t>
            </a:r>
            <a:r>
              <a:rPr sz="2000" b="1" spc="-5" smtClean="0">
                <a:solidFill>
                  <a:srgbClr val="221F1F"/>
                </a:solidFill>
                <a:latin typeface="Calibri"/>
                <a:cs typeface="Calibri"/>
              </a:rPr>
              <a:t>.</a:t>
            </a:r>
            <a:r>
              <a:rPr lang="en-US" sz="2000" b="1" spc="-5" dirty="0" smtClean="0">
                <a:solidFill>
                  <a:srgbClr val="221F1F"/>
                </a:solidFill>
                <a:latin typeface="Calibri"/>
                <a:cs typeface="Calibri"/>
              </a:rPr>
              <a:t> </a:t>
            </a:r>
            <a:r>
              <a:rPr lang="ar-EG" sz="2000" b="1" spc="-5" dirty="0" smtClean="0">
                <a:solidFill>
                  <a:srgbClr val="FF0000"/>
                </a:solidFill>
                <a:latin typeface="Calibri"/>
                <a:cs typeface="Calibri"/>
              </a:rPr>
              <a:t>تحتوي الخلايا علي المادة الوراثية (الحمض النووي) الذي ينتقل الي السلالات الاخري عند انقسام هذه الخلايا.</a:t>
            </a:r>
            <a:endParaRPr sz="2000" b="1">
              <a:solidFill>
                <a:srgbClr val="FF0000"/>
              </a:solidFill>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dirty="0"/>
              <a:t>The </a:t>
            </a:r>
            <a:r>
              <a:rPr lang="en-US" altLang="en-US" dirty="0" smtClean="0"/>
              <a:t>Cytoskeleton </a:t>
            </a:r>
            <a:r>
              <a:rPr lang="ar-EG" altLang="en-US" dirty="0" smtClean="0"/>
              <a:t>الهيكل الخلوي </a:t>
            </a:r>
            <a:endParaRPr lang="en-US" altLang="en-US" dirty="0"/>
          </a:p>
        </p:txBody>
      </p:sp>
      <p:sp>
        <p:nvSpPr>
          <p:cNvPr id="61443" name="Rectangle 3"/>
          <p:cNvSpPr>
            <a:spLocks noGrp="1" noChangeArrowheads="1"/>
          </p:cNvSpPr>
          <p:nvPr>
            <p:ph idx="1"/>
          </p:nvPr>
        </p:nvSpPr>
        <p:spPr/>
        <p:txBody>
          <a:bodyPr/>
          <a:lstStyle/>
          <a:p>
            <a:r>
              <a:rPr lang="en-US" altLang="en-US" dirty="0"/>
              <a:t>Dynamic system of protein </a:t>
            </a:r>
            <a:r>
              <a:rPr lang="en-US" altLang="en-US" dirty="0" smtClean="0"/>
              <a:t>filaments </a:t>
            </a:r>
            <a:r>
              <a:rPr lang="ar-EG" altLang="en-US" dirty="0" smtClean="0">
                <a:solidFill>
                  <a:srgbClr val="FF0000"/>
                </a:solidFill>
              </a:rPr>
              <a:t>هو جهاز حركي من اهداب او شعيرات بروتينية </a:t>
            </a:r>
            <a:r>
              <a:rPr lang="en-US" altLang="en-US" dirty="0" smtClean="0">
                <a:solidFill>
                  <a:srgbClr val="FF0000"/>
                </a:solidFill>
              </a:rPr>
              <a:t> </a:t>
            </a:r>
            <a:endParaRPr lang="en-US" altLang="en-US" dirty="0">
              <a:solidFill>
                <a:srgbClr val="FF0000"/>
              </a:solidFill>
            </a:endParaRPr>
          </a:p>
          <a:p>
            <a:pPr lvl="1"/>
            <a:r>
              <a:rPr lang="en-US" altLang="en-US" dirty="0"/>
              <a:t>Supports, organizes, and moves eukaryotic cells and their internal </a:t>
            </a:r>
            <a:r>
              <a:rPr lang="en-US" altLang="en-US" dirty="0" smtClean="0"/>
              <a:t>structures </a:t>
            </a:r>
            <a:r>
              <a:rPr lang="ar-EG" altLang="en-US" dirty="0" smtClean="0">
                <a:solidFill>
                  <a:srgbClr val="FF0000"/>
                </a:solidFill>
              </a:rPr>
              <a:t>يدعم وينظم ويحرك الخلايا الحقيقية النواه وتركيباتها الداخلية </a:t>
            </a:r>
            <a:endParaRPr lang="en-US" altLang="en-US" dirty="0">
              <a:solidFill>
                <a:srgbClr val="FF0000"/>
              </a:solidFill>
            </a:endParaRPr>
          </a:p>
          <a:p>
            <a:r>
              <a:rPr lang="en-US" altLang="en-US" dirty="0"/>
              <a:t>Interacts with accessory proteins, such as motor </a:t>
            </a:r>
            <a:r>
              <a:rPr lang="en-US" altLang="en-US" dirty="0" smtClean="0"/>
              <a:t>proteins </a:t>
            </a:r>
            <a:r>
              <a:rPr lang="ar-EG" altLang="en-US" dirty="0" smtClean="0">
                <a:solidFill>
                  <a:srgbClr val="FF0000"/>
                </a:solidFill>
              </a:rPr>
              <a:t>يتفاعل مع البروتينات الملحقة مثل بروتينات الحركة.</a:t>
            </a:r>
            <a:endParaRPr lang="en-US" altLang="en-US"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dirty="0" err="1"/>
              <a:t>Cytoskeletal</a:t>
            </a:r>
            <a:r>
              <a:rPr lang="en-US" altLang="en-US" dirty="0"/>
              <a:t> </a:t>
            </a:r>
            <a:r>
              <a:rPr lang="en-US" altLang="en-US" dirty="0" smtClean="0"/>
              <a:t>Elements </a:t>
            </a:r>
            <a:r>
              <a:rPr lang="ar-EG" altLang="en-US" dirty="0" smtClean="0"/>
              <a:t>عناصر الهيكل الخلوي </a:t>
            </a:r>
            <a:endParaRPr lang="en-US" altLang="en-US" dirty="0"/>
          </a:p>
        </p:txBody>
      </p:sp>
      <p:sp>
        <p:nvSpPr>
          <p:cNvPr id="62467" name="Rectangle 3"/>
          <p:cNvSpPr>
            <a:spLocks noGrp="1" noChangeArrowheads="1"/>
          </p:cNvSpPr>
          <p:nvPr>
            <p:ph idx="1"/>
          </p:nvPr>
        </p:nvSpPr>
        <p:spPr/>
        <p:txBody>
          <a:bodyPr/>
          <a:lstStyle/>
          <a:p>
            <a:r>
              <a:rPr lang="en-US" altLang="en-US" dirty="0" smtClean="0"/>
              <a:t>Microtubules </a:t>
            </a:r>
            <a:r>
              <a:rPr lang="ar-EG" altLang="en-US" dirty="0" smtClean="0">
                <a:solidFill>
                  <a:srgbClr val="FF0000"/>
                </a:solidFill>
              </a:rPr>
              <a:t>الانابيب الدقيقة </a:t>
            </a:r>
            <a:endParaRPr lang="en-US" altLang="en-US" dirty="0">
              <a:solidFill>
                <a:srgbClr val="FF0000"/>
              </a:solidFill>
            </a:endParaRPr>
          </a:p>
          <a:p>
            <a:pPr lvl="1"/>
            <a:r>
              <a:rPr lang="en-US" altLang="en-US" dirty="0"/>
              <a:t>Cytoskeletal elements involved in </a:t>
            </a:r>
            <a:r>
              <a:rPr lang="en-US" altLang="en-US" dirty="0" smtClean="0"/>
              <a:t>movement </a:t>
            </a:r>
            <a:r>
              <a:rPr lang="ar-EG" altLang="en-US" dirty="0" smtClean="0">
                <a:solidFill>
                  <a:srgbClr val="FF0000"/>
                </a:solidFill>
              </a:rPr>
              <a:t>هي عناصر هيكلية خلوية تتضمن في الحركة</a:t>
            </a:r>
            <a:r>
              <a:rPr lang="ar-EG" altLang="en-US" dirty="0" smtClean="0"/>
              <a:t>.</a:t>
            </a:r>
            <a:endParaRPr lang="en-US" altLang="en-US" dirty="0"/>
          </a:p>
          <a:p>
            <a:pPr lvl="1"/>
            <a:r>
              <a:rPr lang="en-US" altLang="en-US" dirty="0"/>
              <a:t>Hollow filaments of </a:t>
            </a:r>
            <a:r>
              <a:rPr lang="en-US" altLang="en-US" dirty="0" err="1"/>
              <a:t>tubulin</a:t>
            </a:r>
            <a:r>
              <a:rPr lang="en-US" altLang="en-US" dirty="0"/>
              <a:t> </a:t>
            </a:r>
            <a:r>
              <a:rPr lang="en-US" altLang="en-US" dirty="0" smtClean="0"/>
              <a:t>subunits </a:t>
            </a:r>
            <a:r>
              <a:rPr lang="ar-EG" altLang="en-US" dirty="0" smtClean="0">
                <a:solidFill>
                  <a:srgbClr val="FF0000"/>
                </a:solidFill>
              </a:rPr>
              <a:t>شعيرات مدوفة من وحدات التيوبلين </a:t>
            </a:r>
            <a:endParaRPr lang="en-US" altLang="en-US" dirty="0">
              <a:solidFill>
                <a:srgbClr val="FF0000"/>
              </a:solidFill>
            </a:endParaRPr>
          </a:p>
          <a:p>
            <a:r>
              <a:rPr lang="en-US" altLang="en-US" dirty="0" smtClean="0"/>
              <a:t>Microfilaments </a:t>
            </a:r>
            <a:r>
              <a:rPr lang="ar-EG" altLang="en-US" dirty="0" smtClean="0">
                <a:solidFill>
                  <a:srgbClr val="FF0000"/>
                </a:solidFill>
              </a:rPr>
              <a:t>الشعيرات الدقيقة </a:t>
            </a:r>
            <a:endParaRPr lang="en-US" altLang="en-US" dirty="0">
              <a:solidFill>
                <a:srgbClr val="FF0000"/>
              </a:solidFill>
            </a:endParaRPr>
          </a:p>
          <a:p>
            <a:pPr lvl="1"/>
            <a:r>
              <a:rPr lang="en-US" altLang="en-US" dirty="0"/>
              <a:t>Reinforcing </a:t>
            </a:r>
            <a:r>
              <a:rPr lang="en-US" altLang="en-US" dirty="0" err="1"/>
              <a:t>cytoskeletal</a:t>
            </a:r>
            <a:r>
              <a:rPr lang="en-US" altLang="en-US" dirty="0"/>
              <a:t> </a:t>
            </a:r>
            <a:r>
              <a:rPr lang="en-US" altLang="en-US" dirty="0" smtClean="0"/>
              <a:t>elements </a:t>
            </a:r>
            <a:r>
              <a:rPr lang="ar-EG" altLang="en-US" dirty="0" smtClean="0">
                <a:solidFill>
                  <a:srgbClr val="FF0000"/>
                </a:solidFill>
              </a:rPr>
              <a:t>يعزز العناصر الهيكلية الخلوية.</a:t>
            </a:r>
            <a:endParaRPr lang="en-US" altLang="en-US" dirty="0">
              <a:solidFill>
                <a:srgbClr val="FF0000"/>
              </a:solidFill>
            </a:endParaRPr>
          </a:p>
          <a:p>
            <a:pPr lvl="1"/>
            <a:r>
              <a:rPr lang="en-US" altLang="en-US" dirty="0"/>
              <a:t>Fibers of </a:t>
            </a:r>
            <a:r>
              <a:rPr lang="en-US" altLang="en-US" dirty="0" err="1"/>
              <a:t>actin</a:t>
            </a:r>
            <a:r>
              <a:rPr lang="en-US" altLang="en-US" dirty="0"/>
              <a:t> </a:t>
            </a:r>
            <a:r>
              <a:rPr lang="en-US" altLang="en-US" dirty="0" smtClean="0"/>
              <a:t>subunits </a:t>
            </a:r>
            <a:r>
              <a:rPr lang="ar-EG" altLang="en-US" dirty="0" smtClean="0">
                <a:solidFill>
                  <a:srgbClr val="FF0000"/>
                </a:solidFill>
              </a:rPr>
              <a:t>الياف من وحدات الاكتين</a:t>
            </a:r>
            <a:r>
              <a:rPr lang="ar-EG" altLang="en-US" dirty="0" smtClean="0"/>
              <a:t>.</a:t>
            </a:r>
            <a:endParaRPr lang="en-US" altLang="en-US" dirty="0"/>
          </a:p>
          <a:p>
            <a:r>
              <a:rPr lang="en-US" altLang="en-US" dirty="0"/>
              <a:t>Intermediate </a:t>
            </a:r>
            <a:r>
              <a:rPr lang="en-US" altLang="en-US" dirty="0" smtClean="0"/>
              <a:t>filaments </a:t>
            </a:r>
            <a:r>
              <a:rPr lang="ar-EG" altLang="en-US" dirty="0" smtClean="0">
                <a:solidFill>
                  <a:srgbClr val="FF0000"/>
                </a:solidFill>
              </a:rPr>
              <a:t>الشعيرات المتوسطة </a:t>
            </a:r>
            <a:endParaRPr lang="en-US" altLang="en-US" dirty="0">
              <a:solidFill>
                <a:srgbClr val="FF0000"/>
              </a:solidFill>
            </a:endParaRPr>
          </a:p>
          <a:p>
            <a:pPr lvl="1"/>
            <a:r>
              <a:rPr lang="en-US" altLang="en-US" dirty="0"/>
              <a:t>Elements that lock cells and tissues </a:t>
            </a:r>
            <a:r>
              <a:rPr lang="en-US" altLang="en-US" dirty="0" smtClean="0"/>
              <a:t>together </a:t>
            </a:r>
            <a:r>
              <a:rPr lang="ar-EG" altLang="en-US" dirty="0" smtClean="0">
                <a:solidFill>
                  <a:srgbClr val="FF0000"/>
                </a:solidFill>
              </a:rPr>
              <a:t>عناصر التي تثبت الخلايا مع الانسجة بعضهم </a:t>
            </a:r>
            <a:r>
              <a:rPr lang="ar-EG" altLang="en-US" dirty="0" smtClean="0"/>
              <a:t>البعض.</a:t>
            </a:r>
            <a:endParaRPr lang="en-US"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 y="76200"/>
            <a:ext cx="8915400" cy="633412"/>
          </a:xfrm>
        </p:spPr>
        <p:txBody>
          <a:bodyPr/>
          <a:lstStyle/>
          <a:p>
            <a:r>
              <a:rPr lang="en-US" altLang="en-US" dirty="0"/>
              <a:t>Cytoskeletal Elements (cont’d.)</a:t>
            </a:r>
          </a:p>
        </p:txBody>
      </p:sp>
      <p:sp>
        <p:nvSpPr>
          <p:cNvPr id="5" name="bk object 16"/>
          <p:cNvSpPr/>
          <p:nvPr/>
        </p:nvSpPr>
        <p:spPr>
          <a:xfrm>
            <a:off x="4143372" y="642918"/>
            <a:ext cx="4597184" cy="4258983"/>
          </a:xfrm>
          <a:prstGeom prst="rect">
            <a:avLst/>
          </a:prstGeom>
          <a:blipFill>
            <a:blip r:embed="rId3" cstate="print"/>
            <a:stretch>
              <a:fillRect/>
            </a:stretch>
          </a:blipFill>
        </p:spPr>
        <p:txBody>
          <a:bodyPr wrap="square" lIns="0" tIns="0" rIns="0" bIns="0" rtlCol="0"/>
          <a:lstStyle/>
          <a:p>
            <a:endParaRPr/>
          </a:p>
        </p:txBody>
      </p:sp>
      <p:sp>
        <p:nvSpPr>
          <p:cNvPr id="6" name="bk object 17"/>
          <p:cNvSpPr/>
          <p:nvPr/>
        </p:nvSpPr>
        <p:spPr>
          <a:xfrm>
            <a:off x="2642000" y="1484764"/>
            <a:ext cx="218572" cy="176030"/>
          </a:xfrm>
          <a:prstGeom prst="rect">
            <a:avLst/>
          </a:prstGeom>
          <a:blipFill>
            <a:blip r:embed="rId4" cstate="print"/>
            <a:stretch>
              <a:fillRect/>
            </a:stretch>
          </a:blipFill>
        </p:spPr>
        <p:txBody>
          <a:bodyPr wrap="square" lIns="0" tIns="0" rIns="0" bIns="0" rtlCol="0"/>
          <a:lstStyle/>
          <a:p>
            <a:endParaRPr/>
          </a:p>
        </p:txBody>
      </p:sp>
      <p:sp>
        <p:nvSpPr>
          <p:cNvPr id="7" name="bk object 18"/>
          <p:cNvSpPr/>
          <p:nvPr/>
        </p:nvSpPr>
        <p:spPr>
          <a:xfrm>
            <a:off x="2839059" y="1747088"/>
            <a:ext cx="313955" cy="3619500"/>
          </a:xfrm>
          <a:prstGeom prst="rect">
            <a:avLst/>
          </a:prstGeom>
          <a:blipFill>
            <a:blip r:embed="rId5" cstate="print"/>
            <a:stretch>
              <a:fillRect/>
            </a:stretch>
          </a:blipFill>
        </p:spPr>
        <p:txBody>
          <a:bodyPr wrap="square" lIns="0" tIns="0" rIns="0" bIns="0" rtlCol="0"/>
          <a:lstStyle/>
          <a:p>
            <a:endParaRPr/>
          </a:p>
        </p:txBody>
      </p:sp>
      <p:sp>
        <p:nvSpPr>
          <p:cNvPr id="8" name="bk object 19"/>
          <p:cNvSpPr/>
          <p:nvPr/>
        </p:nvSpPr>
        <p:spPr>
          <a:xfrm>
            <a:off x="642127" y="1667799"/>
            <a:ext cx="756939" cy="2768600"/>
          </a:xfrm>
          <a:prstGeom prst="rect">
            <a:avLst/>
          </a:prstGeom>
          <a:blipFill>
            <a:blip r:embed="rId6" cstate="print"/>
            <a:stretch>
              <a:fillRect/>
            </a:stretch>
          </a:blipFill>
        </p:spPr>
        <p:txBody>
          <a:bodyPr wrap="square" lIns="0" tIns="0" rIns="0" bIns="0" rtlCol="0"/>
          <a:lstStyle/>
          <a:p>
            <a:endParaRPr/>
          </a:p>
        </p:txBody>
      </p:sp>
      <p:sp>
        <p:nvSpPr>
          <p:cNvPr id="9" name="bk object 20"/>
          <p:cNvSpPr/>
          <p:nvPr/>
        </p:nvSpPr>
        <p:spPr>
          <a:xfrm>
            <a:off x="670318" y="1528099"/>
            <a:ext cx="182156" cy="254000"/>
          </a:xfrm>
          <a:prstGeom prst="rect">
            <a:avLst/>
          </a:prstGeom>
          <a:blipFill>
            <a:blip r:embed="rId7" cstate="print"/>
            <a:stretch>
              <a:fillRect/>
            </a:stretch>
          </a:blipFill>
        </p:spPr>
        <p:txBody>
          <a:bodyPr wrap="square" lIns="0" tIns="0" rIns="0" bIns="0" rtlCol="0"/>
          <a:lstStyle/>
          <a:p>
            <a:endParaRPr/>
          </a:p>
        </p:txBody>
      </p:sp>
      <p:sp>
        <p:nvSpPr>
          <p:cNvPr id="10" name="bk object 21"/>
          <p:cNvSpPr/>
          <p:nvPr/>
        </p:nvSpPr>
        <p:spPr>
          <a:xfrm>
            <a:off x="642086" y="4566927"/>
            <a:ext cx="438384" cy="438658"/>
          </a:xfrm>
          <a:prstGeom prst="rect">
            <a:avLst/>
          </a:prstGeom>
          <a:blipFill>
            <a:blip r:embed="rId8" cstate="print"/>
            <a:stretch>
              <a:fillRect/>
            </a:stretch>
          </a:blipFill>
        </p:spPr>
        <p:txBody>
          <a:bodyPr wrap="square" lIns="0" tIns="0" rIns="0" bIns="0" rtlCol="0"/>
          <a:lstStyle/>
          <a:p>
            <a:endParaRPr/>
          </a:p>
        </p:txBody>
      </p:sp>
      <p:sp>
        <p:nvSpPr>
          <p:cNvPr id="11" name="bk object 22"/>
          <p:cNvSpPr/>
          <p:nvPr/>
        </p:nvSpPr>
        <p:spPr>
          <a:xfrm>
            <a:off x="1090028" y="4591514"/>
            <a:ext cx="320573" cy="370789"/>
          </a:xfrm>
          <a:prstGeom prst="rect">
            <a:avLst/>
          </a:prstGeom>
          <a:blipFill>
            <a:blip r:embed="rId9" cstate="print"/>
            <a:stretch>
              <a:fillRect/>
            </a:stretch>
          </a:blipFill>
        </p:spPr>
        <p:txBody>
          <a:bodyPr wrap="square" lIns="0" tIns="0" rIns="0" bIns="0" rtlCol="0"/>
          <a:lstStyle/>
          <a:p>
            <a:endParaRPr/>
          </a:p>
        </p:txBody>
      </p:sp>
      <p:sp>
        <p:nvSpPr>
          <p:cNvPr id="12" name="bk object 23"/>
          <p:cNvSpPr/>
          <p:nvPr/>
        </p:nvSpPr>
        <p:spPr>
          <a:xfrm>
            <a:off x="1055395" y="4970952"/>
            <a:ext cx="345549" cy="352775"/>
          </a:xfrm>
          <a:prstGeom prst="rect">
            <a:avLst/>
          </a:prstGeom>
          <a:blipFill>
            <a:blip r:embed="rId10" cstate="print"/>
            <a:stretch>
              <a:fillRect/>
            </a:stretch>
          </a:blipFill>
        </p:spPr>
        <p:txBody>
          <a:bodyPr wrap="square" lIns="0" tIns="0" rIns="0" bIns="0" rtlCol="0"/>
          <a:lstStyle/>
          <a:p>
            <a:endParaRPr/>
          </a:p>
        </p:txBody>
      </p:sp>
      <p:sp>
        <p:nvSpPr>
          <p:cNvPr id="13" name="bk object 24"/>
          <p:cNvSpPr/>
          <p:nvPr/>
        </p:nvSpPr>
        <p:spPr>
          <a:xfrm>
            <a:off x="674466" y="5009903"/>
            <a:ext cx="371045" cy="320179"/>
          </a:xfrm>
          <a:prstGeom prst="rect">
            <a:avLst/>
          </a:prstGeom>
          <a:blipFill>
            <a:blip r:embed="rId11" cstate="print"/>
            <a:stretch>
              <a:fillRect/>
            </a:stretch>
          </a:blipFill>
        </p:spPr>
        <p:txBody>
          <a:bodyPr wrap="square" lIns="0" tIns="0" rIns="0" bIns="0" rtlCol="0"/>
          <a:lstStyle/>
          <a:p>
            <a:endParaRPr/>
          </a:p>
        </p:txBody>
      </p:sp>
      <p:sp>
        <p:nvSpPr>
          <p:cNvPr id="14" name="bk object 25"/>
          <p:cNvSpPr/>
          <p:nvPr/>
        </p:nvSpPr>
        <p:spPr>
          <a:xfrm>
            <a:off x="2734948" y="1283640"/>
            <a:ext cx="186690" cy="242570"/>
          </a:xfrm>
          <a:custGeom>
            <a:avLst/>
            <a:gdLst/>
            <a:ahLst/>
            <a:cxnLst/>
            <a:rect l="l" t="t" r="r" b="b"/>
            <a:pathLst>
              <a:path w="186689" h="242569">
                <a:moveTo>
                  <a:pt x="186664" y="0"/>
                </a:moveTo>
                <a:lnTo>
                  <a:pt x="0" y="0"/>
                </a:lnTo>
                <a:lnTo>
                  <a:pt x="0" y="241973"/>
                </a:lnTo>
              </a:path>
            </a:pathLst>
          </a:custGeom>
          <a:ln w="12699">
            <a:solidFill>
              <a:srgbClr val="221F1F"/>
            </a:solidFill>
          </a:ln>
        </p:spPr>
        <p:txBody>
          <a:bodyPr wrap="square" lIns="0" tIns="0" rIns="0" bIns="0" rtlCol="0"/>
          <a:lstStyle/>
          <a:p>
            <a:endParaRPr/>
          </a:p>
        </p:txBody>
      </p:sp>
      <p:sp>
        <p:nvSpPr>
          <p:cNvPr id="15" name="bk object 26"/>
          <p:cNvSpPr/>
          <p:nvPr/>
        </p:nvSpPr>
        <p:spPr>
          <a:xfrm>
            <a:off x="705506" y="1280433"/>
            <a:ext cx="233679" cy="262255"/>
          </a:xfrm>
          <a:custGeom>
            <a:avLst/>
            <a:gdLst/>
            <a:ahLst/>
            <a:cxnLst/>
            <a:rect l="l" t="t" r="r" b="b"/>
            <a:pathLst>
              <a:path w="233680" h="262255">
                <a:moveTo>
                  <a:pt x="233413" y="0"/>
                </a:moveTo>
                <a:lnTo>
                  <a:pt x="0" y="0"/>
                </a:lnTo>
                <a:lnTo>
                  <a:pt x="0" y="262255"/>
                </a:lnTo>
              </a:path>
            </a:pathLst>
          </a:custGeom>
          <a:ln w="12700">
            <a:solidFill>
              <a:srgbClr val="221F1F"/>
            </a:solidFill>
          </a:ln>
        </p:spPr>
        <p:txBody>
          <a:bodyPr wrap="square" lIns="0" tIns="0" rIns="0" bIns="0" rtlCol="0"/>
          <a:lstStyle/>
          <a:p>
            <a:endParaRPr/>
          </a:p>
        </p:txBody>
      </p:sp>
      <p:sp>
        <p:nvSpPr>
          <p:cNvPr id="16" name="bk object 27"/>
          <p:cNvSpPr/>
          <p:nvPr/>
        </p:nvSpPr>
        <p:spPr>
          <a:xfrm>
            <a:off x="655662" y="5502378"/>
            <a:ext cx="0" cy="135255"/>
          </a:xfrm>
          <a:custGeom>
            <a:avLst/>
            <a:gdLst/>
            <a:ahLst/>
            <a:cxnLst/>
            <a:rect l="l" t="t" r="r" b="b"/>
            <a:pathLst>
              <a:path h="135254">
                <a:moveTo>
                  <a:pt x="0" y="0"/>
                </a:moveTo>
                <a:lnTo>
                  <a:pt x="0" y="135204"/>
                </a:lnTo>
              </a:path>
            </a:pathLst>
          </a:custGeom>
          <a:ln w="12700">
            <a:solidFill>
              <a:srgbClr val="221F1F"/>
            </a:solidFill>
          </a:ln>
        </p:spPr>
        <p:txBody>
          <a:bodyPr wrap="square" lIns="0" tIns="0" rIns="0" bIns="0" rtlCol="0"/>
          <a:lstStyle/>
          <a:p>
            <a:endParaRPr/>
          </a:p>
        </p:txBody>
      </p:sp>
      <p:sp>
        <p:nvSpPr>
          <p:cNvPr id="17" name="bk object 28"/>
          <p:cNvSpPr/>
          <p:nvPr/>
        </p:nvSpPr>
        <p:spPr>
          <a:xfrm>
            <a:off x="1383835" y="5502383"/>
            <a:ext cx="0" cy="135255"/>
          </a:xfrm>
          <a:custGeom>
            <a:avLst/>
            <a:gdLst/>
            <a:ahLst/>
            <a:cxnLst/>
            <a:rect l="l" t="t" r="r" b="b"/>
            <a:pathLst>
              <a:path h="135254">
                <a:moveTo>
                  <a:pt x="0" y="135204"/>
                </a:moveTo>
                <a:lnTo>
                  <a:pt x="0" y="0"/>
                </a:lnTo>
              </a:path>
            </a:pathLst>
          </a:custGeom>
          <a:ln w="12700">
            <a:solidFill>
              <a:srgbClr val="221F1F"/>
            </a:solidFill>
          </a:ln>
        </p:spPr>
        <p:txBody>
          <a:bodyPr wrap="square" lIns="0" tIns="0" rIns="0" bIns="0" rtlCol="0"/>
          <a:lstStyle/>
          <a:p>
            <a:endParaRPr/>
          </a:p>
        </p:txBody>
      </p:sp>
      <p:sp>
        <p:nvSpPr>
          <p:cNvPr id="18" name="bk object 29"/>
          <p:cNvSpPr/>
          <p:nvPr/>
        </p:nvSpPr>
        <p:spPr>
          <a:xfrm>
            <a:off x="654297" y="5569983"/>
            <a:ext cx="730885" cy="0"/>
          </a:xfrm>
          <a:custGeom>
            <a:avLst/>
            <a:gdLst/>
            <a:ahLst/>
            <a:cxnLst/>
            <a:rect l="l" t="t" r="r" b="b"/>
            <a:pathLst>
              <a:path w="730885">
                <a:moveTo>
                  <a:pt x="0" y="0"/>
                </a:moveTo>
                <a:lnTo>
                  <a:pt x="730885" y="0"/>
                </a:lnTo>
              </a:path>
            </a:pathLst>
          </a:custGeom>
          <a:ln w="12700">
            <a:solidFill>
              <a:srgbClr val="221F1F"/>
            </a:solidFill>
          </a:ln>
        </p:spPr>
        <p:txBody>
          <a:bodyPr wrap="square" lIns="0" tIns="0" rIns="0" bIns="0" rtlCol="0"/>
          <a:lstStyle/>
          <a:p>
            <a:endParaRPr/>
          </a:p>
        </p:txBody>
      </p:sp>
      <p:sp>
        <p:nvSpPr>
          <p:cNvPr id="19" name="bk object 30"/>
          <p:cNvSpPr/>
          <p:nvPr/>
        </p:nvSpPr>
        <p:spPr>
          <a:xfrm>
            <a:off x="2885634" y="5509286"/>
            <a:ext cx="0" cy="135255"/>
          </a:xfrm>
          <a:custGeom>
            <a:avLst/>
            <a:gdLst/>
            <a:ahLst/>
            <a:cxnLst/>
            <a:rect l="l" t="t" r="r" b="b"/>
            <a:pathLst>
              <a:path h="135254">
                <a:moveTo>
                  <a:pt x="0" y="0"/>
                </a:moveTo>
                <a:lnTo>
                  <a:pt x="0" y="135204"/>
                </a:lnTo>
              </a:path>
            </a:pathLst>
          </a:custGeom>
          <a:ln w="12700">
            <a:solidFill>
              <a:srgbClr val="221F1F"/>
            </a:solidFill>
          </a:ln>
        </p:spPr>
        <p:txBody>
          <a:bodyPr wrap="square" lIns="0" tIns="0" rIns="0" bIns="0" rtlCol="0"/>
          <a:lstStyle/>
          <a:p>
            <a:endParaRPr/>
          </a:p>
        </p:txBody>
      </p:sp>
      <p:sp>
        <p:nvSpPr>
          <p:cNvPr id="20" name="bk object 31"/>
          <p:cNvSpPr/>
          <p:nvPr/>
        </p:nvSpPr>
        <p:spPr>
          <a:xfrm>
            <a:off x="3094087" y="5509292"/>
            <a:ext cx="0" cy="135255"/>
          </a:xfrm>
          <a:custGeom>
            <a:avLst/>
            <a:gdLst/>
            <a:ahLst/>
            <a:cxnLst/>
            <a:rect l="l" t="t" r="r" b="b"/>
            <a:pathLst>
              <a:path h="135254">
                <a:moveTo>
                  <a:pt x="0" y="135204"/>
                </a:moveTo>
                <a:lnTo>
                  <a:pt x="0" y="0"/>
                </a:lnTo>
              </a:path>
            </a:pathLst>
          </a:custGeom>
          <a:ln w="12700">
            <a:solidFill>
              <a:srgbClr val="221F1F"/>
            </a:solidFill>
          </a:ln>
        </p:spPr>
        <p:txBody>
          <a:bodyPr wrap="square" lIns="0" tIns="0" rIns="0" bIns="0" rtlCol="0"/>
          <a:lstStyle/>
          <a:p>
            <a:endParaRPr/>
          </a:p>
        </p:txBody>
      </p:sp>
      <p:sp>
        <p:nvSpPr>
          <p:cNvPr id="21" name="bk object 32"/>
          <p:cNvSpPr/>
          <p:nvPr/>
        </p:nvSpPr>
        <p:spPr>
          <a:xfrm>
            <a:off x="2884184" y="5576891"/>
            <a:ext cx="212090" cy="0"/>
          </a:xfrm>
          <a:custGeom>
            <a:avLst/>
            <a:gdLst/>
            <a:ahLst/>
            <a:cxnLst/>
            <a:rect l="l" t="t" r="r" b="b"/>
            <a:pathLst>
              <a:path w="212089">
                <a:moveTo>
                  <a:pt x="0" y="0"/>
                </a:moveTo>
                <a:lnTo>
                  <a:pt x="211797" y="0"/>
                </a:lnTo>
              </a:path>
            </a:pathLst>
          </a:custGeom>
          <a:ln w="12700">
            <a:solidFill>
              <a:srgbClr val="221F1F"/>
            </a:solidFill>
          </a:ln>
        </p:spPr>
        <p:txBody>
          <a:bodyPr wrap="square" lIns="0" tIns="0" rIns="0" bIns="0" rtlCol="0"/>
          <a:lstStyle/>
          <a:p>
            <a:endParaRPr/>
          </a:p>
        </p:txBody>
      </p:sp>
      <p:sp>
        <p:nvSpPr>
          <p:cNvPr id="22" name="bk object 33"/>
          <p:cNvSpPr/>
          <p:nvPr/>
        </p:nvSpPr>
        <p:spPr>
          <a:xfrm>
            <a:off x="8017978" y="4920013"/>
            <a:ext cx="0" cy="135255"/>
          </a:xfrm>
          <a:custGeom>
            <a:avLst/>
            <a:gdLst/>
            <a:ahLst/>
            <a:cxnLst/>
            <a:rect l="l" t="t" r="r" b="b"/>
            <a:pathLst>
              <a:path h="135254">
                <a:moveTo>
                  <a:pt x="0" y="0"/>
                </a:moveTo>
                <a:lnTo>
                  <a:pt x="0" y="135204"/>
                </a:lnTo>
              </a:path>
            </a:pathLst>
          </a:custGeom>
          <a:ln w="12700">
            <a:solidFill>
              <a:srgbClr val="FFFFFF"/>
            </a:solidFill>
          </a:ln>
        </p:spPr>
        <p:txBody>
          <a:bodyPr wrap="square" lIns="0" tIns="0" rIns="0" bIns="0" rtlCol="0"/>
          <a:lstStyle/>
          <a:p>
            <a:endParaRPr/>
          </a:p>
        </p:txBody>
      </p:sp>
      <p:sp>
        <p:nvSpPr>
          <p:cNvPr id="23" name="bk object 34"/>
          <p:cNvSpPr/>
          <p:nvPr/>
        </p:nvSpPr>
        <p:spPr>
          <a:xfrm>
            <a:off x="8660990" y="4920020"/>
            <a:ext cx="0" cy="135255"/>
          </a:xfrm>
          <a:custGeom>
            <a:avLst/>
            <a:gdLst/>
            <a:ahLst/>
            <a:cxnLst/>
            <a:rect l="l" t="t" r="r" b="b"/>
            <a:pathLst>
              <a:path h="135254">
                <a:moveTo>
                  <a:pt x="0" y="135204"/>
                </a:moveTo>
                <a:lnTo>
                  <a:pt x="0" y="0"/>
                </a:lnTo>
              </a:path>
            </a:pathLst>
          </a:custGeom>
          <a:ln w="12700">
            <a:solidFill>
              <a:srgbClr val="FFFFFF"/>
            </a:solidFill>
          </a:ln>
        </p:spPr>
        <p:txBody>
          <a:bodyPr wrap="square" lIns="0" tIns="0" rIns="0" bIns="0" rtlCol="0"/>
          <a:lstStyle/>
          <a:p>
            <a:endParaRPr/>
          </a:p>
        </p:txBody>
      </p:sp>
      <p:sp>
        <p:nvSpPr>
          <p:cNvPr id="24" name="bk object 35"/>
          <p:cNvSpPr/>
          <p:nvPr/>
        </p:nvSpPr>
        <p:spPr>
          <a:xfrm>
            <a:off x="8019342" y="4987618"/>
            <a:ext cx="640080" cy="0"/>
          </a:xfrm>
          <a:custGeom>
            <a:avLst/>
            <a:gdLst/>
            <a:ahLst/>
            <a:cxnLst/>
            <a:rect l="l" t="t" r="r" b="b"/>
            <a:pathLst>
              <a:path w="640079">
                <a:moveTo>
                  <a:pt x="0" y="0"/>
                </a:moveTo>
                <a:lnTo>
                  <a:pt x="639826" y="0"/>
                </a:lnTo>
              </a:path>
            </a:pathLst>
          </a:custGeom>
          <a:ln w="12700">
            <a:solidFill>
              <a:srgbClr val="FFFFFF"/>
            </a:solidFill>
          </a:ln>
        </p:spPr>
        <p:txBody>
          <a:bodyPr wrap="square" lIns="0" tIns="0" rIns="0" bIns="0" rtlCol="0"/>
          <a:lstStyle/>
          <a:p>
            <a:endParaRPr/>
          </a:p>
        </p:txBody>
      </p:sp>
      <p:sp>
        <p:nvSpPr>
          <p:cNvPr id="25" name="object 2"/>
          <p:cNvSpPr txBox="1"/>
          <p:nvPr/>
        </p:nvSpPr>
        <p:spPr>
          <a:xfrm>
            <a:off x="291771" y="6071070"/>
            <a:ext cx="1320800" cy="228600"/>
          </a:xfrm>
          <a:prstGeom prst="rect">
            <a:avLst/>
          </a:prstGeom>
        </p:spPr>
        <p:txBody>
          <a:bodyPr vert="horz" wrap="square" lIns="0" tIns="0" rIns="0" bIns="0" rtlCol="0">
            <a:spAutoFit/>
          </a:bodyPr>
          <a:lstStyle/>
          <a:p>
            <a:pPr marL="12700">
              <a:lnSpc>
                <a:spcPct val="100000"/>
              </a:lnSpc>
            </a:pPr>
            <a:r>
              <a:rPr sz="1600" b="1" spc="-85" dirty="0">
                <a:solidFill>
                  <a:srgbClr val="0093D9"/>
                </a:solidFill>
                <a:latin typeface="Calibri"/>
                <a:cs typeface="Calibri"/>
              </a:rPr>
              <a:t>A</a:t>
            </a:r>
            <a:r>
              <a:rPr sz="1600" b="1" spc="-5" dirty="0">
                <a:solidFill>
                  <a:srgbClr val="0093D9"/>
                </a:solidFill>
                <a:latin typeface="Calibri"/>
                <a:cs typeface="Calibri"/>
              </a:rPr>
              <a:t>.</a:t>
            </a:r>
            <a:r>
              <a:rPr sz="1600" b="1" spc="100" dirty="0">
                <a:solidFill>
                  <a:srgbClr val="0093D9"/>
                </a:solidFill>
                <a:latin typeface="Calibri"/>
                <a:cs typeface="Calibri"/>
              </a:rPr>
              <a:t> </a:t>
            </a:r>
            <a:r>
              <a:rPr sz="1600" spc="-5" dirty="0">
                <a:solidFill>
                  <a:srgbClr val="221F1F"/>
                </a:solidFill>
                <a:latin typeface="Calibri"/>
                <a:cs typeface="Calibri"/>
              </a:rPr>
              <a:t>Microtubul</a:t>
            </a:r>
            <a:r>
              <a:rPr sz="1600" spc="-10" dirty="0">
                <a:solidFill>
                  <a:srgbClr val="221F1F"/>
                </a:solidFill>
                <a:latin typeface="Calibri"/>
                <a:cs typeface="Calibri"/>
              </a:rPr>
              <a:t>e</a:t>
            </a:r>
            <a:r>
              <a:rPr sz="1600" dirty="0">
                <a:solidFill>
                  <a:srgbClr val="221F1F"/>
                </a:solidFill>
                <a:latin typeface="Calibri"/>
                <a:cs typeface="Calibri"/>
              </a:rPr>
              <a:t>.</a:t>
            </a:r>
            <a:endParaRPr sz="1600">
              <a:latin typeface="Calibri"/>
              <a:cs typeface="Calibri"/>
            </a:endParaRPr>
          </a:p>
        </p:txBody>
      </p:sp>
      <p:sp>
        <p:nvSpPr>
          <p:cNvPr id="26" name="object 3"/>
          <p:cNvSpPr txBox="1"/>
          <p:nvPr/>
        </p:nvSpPr>
        <p:spPr>
          <a:xfrm>
            <a:off x="2152814" y="6071070"/>
            <a:ext cx="1474470" cy="228600"/>
          </a:xfrm>
          <a:prstGeom prst="rect">
            <a:avLst/>
          </a:prstGeom>
        </p:spPr>
        <p:txBody>
          <a:bodyPr vert="horz" wrap="square" lIns="0" tIns="0" rIns="0" bIns="0" rtlCol="0">
            <a:spAutoFit/>
          </a:bodyPr>
          <a:lstStyle/>
          <a:p>
            <a:pPr marL="12700">
              <a:lnSpc>
                <a:spcPct val="100000"/>
              </a:lnSpc>
            </a:pPr>
            <a:r>
              <a:rPr sz="1600" b="1" spc="-10" dirty="0">
                <a:solidFill>
                  <a:srgbClr val="0093D9"/>
                </a:solidFill>
                <a:latin typeface="Calibri"/>
                <a:cs typeface="Calibri"/>
              </a:rPr>
              <a:t>B</a:t>
            </a:r>
            <a:r>
              <a:rPr sz="1600" b="1" spc="-5" dirty="0">
                <a:solidFill>
                  <a:srgbClr val="0093D9"/>
                </a:solidFill>
                <a:latin typeface="Calibri"/>
                <a:cs typeface="Calibri"/>
              </a:rPr>
              <a:t>.</a:t>
            </a:r>
            <a:r>
              <a:rPr sz="1600" b="1" spc="95" dirty="0">
                <a:solidFill>
                  <a:srgbClr val="0093D9"/>
                </a:solidFill>
                <a:latin typeface="Calibri"/>
                <a:cs typeface="Calibri"/>
              </a:rPr>
              <a:t> </a:t>
            </a:r>
            <a:r>
              <a:rPr sz="1600" spc="-5" dirty="0">
                <a:solidFill>
                  <a:srgbClr val="221F1F"/>
                </a:solidFill>
                <a:latin typeface="Calibri"/>
                <a:cs typeface="Calibri"/>
              </a:rPr>
              <a:t>Microﬁlament.</a:t>
            </a:r>
            <a:endParaRPr sz="1600">
              <a:latin typeface="Calibri"/>
              <a:cs typeface="Calibri"/>
            </a:endParaRPr>
          </a:p>
        </p:txBody>
      </p:sp>
      <p:sp>
        <p:nvSpPr>
          <p:cNvPr id="27" name="object 4"/>
          <p:cNvSpPr txBox="1"/>
          <p:nvPr/>
        </p:nvSpPr>
        <p:spPr>
          <a:xfrm>
            <a:off x="4143372" y="5000636"/>
            <a:ext cx="4797425" cy="1615827"/>
          </a:xfrm>
          <a:prstGeom prst="rect">
            <a:avLst/>
          </a:prstGeom>
        </p:spPr>
        <p:txBody>
          <a:bodyPr vert="horz" wrap="square" lIns="0" tIns="0" rIns="0" bIns="0" rtlCol="0">
            <a:spAutoFit/>
          </a:bodyPr>
          <a:lstStyle/>
          <a:p>
            <a:pPr marL="12700" marR="5080">
              <a:lnSpc>
                <a:spcPts val="1770"/>
              </a:lnSpc>
            </a:pPr>
            <a:r>
              <a:rPr sz="1600" b="1" spc="-10" dirty="0">
                <a:solidFill>
                  <a:srgbClr val="0093D9"/>
                </a:solidFill>
                <a:latin typeface="Calibri"/>
                <a:cs typeface="Calibri"/>
              </a:rPr>
              <a:t>C</a:t>
            </a:r>
            <a:r>
              <a:rPr sz="1600" b="1" spc="-5" dirty="0">
                <a:solidFill>
                  <a:srgbClr val="0093D9"/>
                </a:solidFill>
                <a:latin typeface="Calibri"/>
                <a:cs typeface="Calibri"/>
              </a:rPr>
              <a:t>.</a:t>
            </a:r>
            <a:r>
              <a:rPr sz="1600" b="1" dirty="0">
                <a:solidFill>
                  <a:srgbClr val="0093D9"/>
                </a:solidFill>
                <a:latin typeface="Calibri"/>
                <a:cs typeface="Calibri"/>
              </a:rPr>
              <a:t> </a:t>
            </a:r>
            <a:r>
              <a:rPr sz="1600" b="1" spc="-180" dirty="0">
                <a:solidFill>
                  <a:srgbClr val="0093D9"/>
                </a:solidFill>
                <a:latin typeface="Calibri"/>
                <a:cs typeface="Calibri"/>
              </a:rPr>
              <a:t> </a:t>
            </a:r>
            <a:r>
              <a:rPr sz="1600" spc="-5" dirty="0">
                <a:solidFill>
                  <a:srgbClr val="221F1F"/>
                </a:solidFill>
                <a:latin typeface="Calibri"/>
                <a:cs typeface="Calibri"/>
              </a:rPr>
              <a:t>A ﬂuoresc</a:t>
            </a:r>
            <a:r>
              <a:rPr sz="1600" spc="-10" dirty="0">
                <a:solidFill>
                  <a:srgbClr val="221F1F"/>
                </a:solidFill>
                <a:latin typeface="Calibri"/>
                <a:cs typeface="Calibri"/>
              </a:rPr>
              <a:t>e</a:t>
            </a:r>
            <a:r>
              <a:rPr sz="1600" spc="-5" dirty="0">
                <a:solidFill>
                  <a:srgbClr val="221F1F"/>
                </a:solidFill>
                <a:latin typeface="Calibri"/>
                <a:cs typeface="Calibri"/>
              </a:rPr>
              <a:t>nce micrograph shows microtubules (yel- low) and microﬁlam</a:t>
            </a:r>
            <a:r>
              <a:rPr sz="1600" spc="-10" dirty="0">
                <a:solidFill>
                  <a:srgbClr val="221F1F"/>
                </a:solidFill>
                <a:latin typeface="Calibri"/>
                <a:cs typeface="Calibri"/>
              </a:rPr>
              <a:t>e</a:t>
            </a:r>
            <a:r>
              <a:rPr sz="1600" spc="-5" dirty="0">
                <a:solidFill>
                  <a:srgbClr val="221F1F"/>
                </a:solidFill>
                <a:latin typeface="Calibri"/>
                <a:cs typeface="Calibri"/>
              </a:rPr>
              <a:t>nts (blu</a:t>
            </a:r>
            <a:r>
              <a:rPr sz="1600" spc="-10" dirty="0">
                <a:solidFill>
                  <a:srgbClr val="221F1F"/>
                </a:solidFill>
                <a:latin typeface="Calibri"/>
                <a:cs typeface="Calibri"/>
              </a:rPr>
              <a:t>e</a:t>
            </a:r>
            <a:r>
              <a:rPr sz="1600" spc="-5" dirty="0">
                <a:solidFill>
                  <a:srgbClr val="221F1F"/>
                </a:solidFill>
                <a:latin typeface="Calibri"/>
                <a:cs typeface="Calibri"/>
              </a:rPr>
              <a:t>) in the growing </a:t>
            </a:r>
            <a:r>
              <a:rPr sz="1600" spc="-10" dirty="0">
                <a:solidFill>
                  <a:srgbClr val="221F1F"/>
                </a:solidFill>
                <a:latin typeface="Calibri"/>
                <a:cs typeface="Calibri"/>
              </a:rPr>
              <a:t>e</a:t>
            </a:r>
            <a:r>
              <a:rPr sz="1600" spc="-5" dirty="0">
                <a:solidFill>
                  <a:srgbClr val="221F1F"/>
                </a:solidFill>
                <a:latin typeface="Calibri"/>
                <a:cs typeface="Calibri"/>
              </a:rPr>
              <a:t>nd of a ne</a:t>
            </a:r>
            <a:r>
              <a:rPr sz="1600" spc="20" dirty="0">
                <a:solidFill>
                  <a:srgbClr val="221F1F"/>
                </a:solidFill>
                <a:latin typeface="Calibri"/>
                <a:cs typeface="Calibri"/>
              </a:rPr>
              <a:t>r</a:t>
            </a:r>
            <a:r>
              <a:rPr sz="1600" spc="-5" dirty="0">
                <a:solidFill>
                  <a:srgbClr val="221F1F"/>
                </a:solidFill>
                <a:latin typeface="Calibri"/>
                <a:cs typeface="Calibri"/>
              </a:rPr>
              <a:t>ve c</a:t>
            </a:r>
            <a:r>
              <a:rPr sz="1600" spc="-10" dirty="0">
                <a:solidFill>
                  <a:srgbClr val="221F1F"/>
                </a:solidFill>
                <a:latin typeface="Calibri"/>
                <a:cs typeface="Calibri"/>
              </a:rPr>
              <a:t>e</a:t>
            </a:r>
            <a:r>
              <a:rPr sz="1600" spc="-5" dirty="0">
                <a:solidFill>
                  <a:srgbClr val="221F1F"/>
                </a:solidFill>
                <a:latin typeface="Calibri"/>
                <a:cs typeface="Calibri"/>
              </a:rPr>
              <a:t>ll. These</a:t>
            </a:r>
            <a:r>
              <a:rPr sz="1600" dirty="0">
                <a:solidFill>
                  <a:srgbClr val="221F1F"/>
                </a:solidFill>
                <a:latin typeface="Calibri"/>
                <a:cs typeface="Calibri"/>
              </a:rPr>
              <a:t> </a:t>
            </a:r>
            <a:r>
              <a:rPr sz="1600" spc="-5" dirty="0">
                <a:solidFill>
                  <a:srgbClr val="221F1F"/>
                </a:solidFill>
                <a:latin typeface="Calibri"/>
                <a:cs typeface="Calibri"/>
              </a:rPr>
              <a:t>cytosk</a:t>
            </a:r>
            <a:r>
              <a:rPr sz="1600" spc="-10" dirty="0">
                <a:solidFill>
                  <a:srgbClr val="221F1F"/>
                </a:solidFill>
                <a:latin typeface="Calibri"/>
                <a:cs typeface="Calibri"/>
              </a:rPr>
              <a:t>e</a:t>
            </a:r>
            <a:r>
              <a:rPr sz="1600" spc="-5" dirty="0">
                <a:solidFill>
                  <a:srgbClr val="221F1F"/>
                </a:solidFill>
                <a:latin typeface="Calibri"/>
                <a:cs typeface="Calibri"/>
              </a:rPr>
              <a:t>letal el</a:t>
            </a:r>
            <a:r>
              <a:rPr sz="1600" spc="-10" dirty="0">
                <a:solidFill>
                  <a:srgbClr val="221F1F"/>
                </a:solidFill>
                <a:latin typeface="Calibri"/>
                <a:cs typeface="Calibri"/>
              </a:rPr>
              <a:t>e</a:t>
            </a:r>
            <a:r>
              <a:rPr sz="1600" spc="-5" dirty="0">
                <a:solidFill>
                  <a:srgbClr val="221F1F"/>
                </a:solidFill>
                <a:latin typeface="Calibri"/>
                <a:cs typeface="Calibri"/>
              </a:rPr>
              <a:t>m</a:t>
            </a:r>
            <a:r>
              <a:rPr sz="1600" spc="-10" dirty="0">
                <a:solidFill>
                  <a:srgbClr val="221F1F"/>
                </a:solidFill>
                <a:latin typeface="Calibri"/>
                <a:cs typeface="Calibri"/>
              </a:rPr>
              <a:t>e</a:t>
            </a:r>
            <a:r>
              <a:rPr sz="1600" spc="-5" dirty="0">
                <a:solidFill>
                  <a:srgbClr val="221F1F"/>
                </a:solidFill>
                <a:latin typeface="Calibri"/>
                <a:cs typeface="Calibri"/>
              </a:rPr>
              <a:t>nts</a:t>
            </a:r>
            <a:r>
              <a:rPr sz="1600" dirty="0">
                <a:solidFill>
                  <a:srgbClr val="221F1F"/>
                </a:solidFill>
                <a:latin typeface="Calibri"/>
                <a:cs typeface="Calibri"/>
              </a:rPr>
              <a:t> </a:t>
            </a:r>
            <a:r>
              <a:rPr sz="1600" spc="-5" dirty="0">
                <a:solidFill>
                  <a:srgbClr val="221F1F"/>
                </a:solidFill>
                <a:latin typeface="Calibri"/>
                <a:cs typeface="Calibri"/>
              </a:rPr>
              <a:t>support and guide the cell</a:t>
            </a:r>
            <a:r>
              <a:rPr sz="1600" spc="-95" dirty="0">
                <a:solidFill>
                  <a:srgbClr val="221F1F"/>
                </a:solidFill>
                <a:latin typeface="Calibri"/>
                <a:cs typeface="Calibri"/>
              </a:rPr>
              <a:t>’</a:t>
            </a:r>
            <a:r>
              <a:rPr sz="1600" spc="-5" dirty="0">
                <a:solidFill>
                  <a:srgbClr val="221F1F"/>
                </a:solidFill>
                <a:latin typeface="Calibri"/>
                <a:cs typeface="Calibri"/>
              </a:rPr>
              <a:t>s lengthening in a particular </a:t>
            </a:r>
            <a:r>
              <a:rPr sz="1600" spc="-5">
                <a:solidFill>
                  <a:srgbClr val="221F1F"/>
                </a:solidFill>
                <a:latin typeface="Calibri"/>
                <a:cs typeface="Calibri"/>
              </a:rPr>
              <a:t>direction</a:t>
            </a:r>
            <a:r>
              <a:rPr sz="1600" spc="-5" smtClean="0">
                <a:solidFill>
                  <a:srgbClr val="221F1F"/>
                </a:solidFill>
                <a:latin typeface="Calibri"/>
                <a:cs typeface="Calibri"/>
              </a:rPr>
              <a:t>.</a:t>
            </a:r>
            <a:r>
              <a:rPr lang="en-US" sz="1600" spc="-5" dirty="0" smtClean="0">
                <a:solidFill>
                  <a:srgbClr val="221F1F"/>
                </a:solidFill>
                <a:latin typeface="Calibri"/>
                <a:cs typeface="Calibri"/>
              </a:rPr>
              <a:t> </a:t>
            </a:r>
            <a:r>
              <a:rPr lang="ar-EG" sz="1600" spc="-5" dirty="0" smtClean="0">
                <a:solidFill>
                  <a:srgbClr val="FF0000"/>
                </a:solidFill>
                <a:latin typeface="Calibri"/>
                <a:cs typeface="Calibri"/>
              </a:rPr>
              <a:t>صورة مجهرية مشعة توضح الانابيب الدقيقة (الاصفر) والشعيرات الدقيقة (الازرق) في نهاية نامية لخلية عصبية. هذه العناصر الهيكلية الخلوية تدعم وتوجه ازدياد الخلية ف الطول في اتجاه معين.</a:t>
            </a:r>
            <a:endParaRPr sz="1600">
              <a:solidFill>
                <a:srgbClr val="FF0000"/>
              </a:solidFill>
              <a:latin typeface="Calibri"/>
              <a:cs typeface="Calibri"/>
            </a:endParaRPr>
          </a:p>
        </p:txBody>
      </p:sp>
      <p:sp>
        <p:nvSpPr>
          <p:cNvPr id="28" name="object 5"/>
          <p:cNvSpPr txBox="1"/>
          <p:nvPr/>
        </p:nvSpPr>
        <p:spPr>
          <a:xfrm>
            <a:off x="2952173" y="952148"/>
            <a:ext cx="576580" cy="431165"/>
          </a:xfrm>
          <a:prstGeom prst="rect">
            <a:avLst/>
          </a:prstGeom>
        </p:spPr>
        <p:txBody>
          <a:bodyPr vert="horz" wrap="square" lIns="0" tIns="0" rIns="0" bIns="0" rtlCol="0">
            <a:spAutoFit/>
          </a:bodyPr>
          <a:lstStyle/>
          <a:p>
            <a:pPr marL="12700" marR="5080">
              <a:lnSpc>
                <a:spcPct val="105600"/>
              </a:lnSpc>
            </a:pPr>
            <a:r>
              <a:rPr sz="1400" spc="5" dirty="0">
                <a:solidFill>
                  <a:srgbClr val="221F1F"/>
                </a:solidFill>
                <a:latin typeface="Calibri"/>
                <a:cs typeface="Calibri"/>
              </a:rPr>
              <a:t>actin subunit</a:t>
            </a:r>
            <a:endParaRPr sz="1400">
              <a:latin typeface="Calibri"/>
              <a:cs typeface="Calibri"/>
            </a:endParaRPr>
          </a:p>
        </p:txBody>
      </p:sp>
      <p:sp>
        <p:nvSpPr>
          <p:cNvPr id="29" name="object 6"/>
          <p:cNvSpPr txBox="1"/>
          <p:nvPr/>
        </p:nvSpPr>
        <p:spPr>
          <a:xfrm>
            <a:off x="967453" y="950706"/>
            <a:ext cx="576580" cy="431165"/>
          </a:xfrm>
          <a:prstGeom prst="rect">
            <a:avLst/>
          </a:prstGeom>
        </p:spPr>
        <p:txBody>
          <a:bodyPr vert="horz" wrap="square" lIns="0" tIns="0" rIns="0" bIns="0" rtlCol="0">
            <a:spAutoFit/>
          </a:bodyPr>
          <a:lstStyle/>
          <a:p>
            <a:pPr marL="12700" marR="5080">
              <a:lnSpc>
                <a:spcPct val="105600"/>
              </a:lnSpc>
            </a:pPr>
            <a:r>
              <a:rPr sz="1400" spc="5" dirty="0">
                <a:solidFill>
                  <a:srgbClr val="221F1F"/>
                </a:solidFill>
                <a:latin typeface="Calibri"/>
                <a:cs typeface="Calibri"/>
              </a:rPr>
              <a:t>tubulin subunit</a:t>
            </a:r>
            <a:endParaRPr sz="1400">
              <a:latin typeface="Calibri"/>
              <a:cs typeface="Calibri"/>
            </a:endParaRPr>
          </a:p>
        </p:txBody>
      </p:sp>
      <p:sp>
        <p:nvSpPr>
          <p:cNvPr id="30" name="object 7"/>
          <p:cNvSpPr txBox="1"/>
          <p:nvPr/>
        </p:nvSpPr>
        <p:spPr>
          <a:xfrm>
            <a:off x="758146" y="5653351"/>
            <a:ext cx="487680" cy="205740"/>
          </a:xfrm>
          <a:prstGeom prst="rect">
            <a:avLst/>
          </a:prstGeom>
        </p:spPr>
        <p:txBody>
          <a:bodyPr vert="horz" wrap="square" lIns="0" tIns="0" rIns="0" bIns="0" rtlCol="0">
            <a:spAutoFit/>
          </a:bodyPr>
          <a:lstStyle/>
          <a:p>
            <a:pPr marL="12700">
              <a:lnSpc>
                <a:spcPct val="100000"/>
              </a:lnSpc>
            </a:pPr>
            <a:r>
              <a:rPr sz="1400" spc="10" dirty="0">
                <a:solidFill>
                  <a:srgbClr val="221F1F"/>
                </a:solidFill>
                <a:latin typeface="Calibri"/>
                <a:cs typeface="Calibri"/>
              </a:rPr>
              <a:t>25 nm</a:t>
            </a:r>
            <a:endParaRPr sz="1400">
              <a:latin typeface="Calibri"/>
              <a:cs typeface="Calibri"/>
            </a:endParaRPr>
          </a:p>
        </p:txBody>
      </p:sp>
      <p:sp>
        <p:nvSpPr>
          <p:cNvPr id="31" name="object 8"/>
          <p:cNvSpPr txBox="1"/>
          <p:nvPr/>
        </p:nvSpPr>
        <p:spPr>
          <a:xfrm>
            <a:off x="2683193" y="5653351"/>
            <a:ext cx="577850" cy="205740"/>
          </a:xfrm>
          <a:prstGeom prst="rect">
            <a:avLst/>
          </a:prstGeom>
        </p:spPr>
        <p:txBody>
          <a:bodyPr vert="horz" wrap="square" lIns="0" tIns="0" rIns="0" bIns="0" rtlCol="0">
            <a:spAutoFit/>
          </a:bodyPr>
          <a:lstStyle/>
          <a:p>
            <a:pPr marL="12700">
              <a:lnSpc>
                <a:spcPct val="100000"/>
              </a:lnSpc>
            </a:pPr>
            <a:r>
              <a:rPr sz="1400" spc="5" dirty="0">
                <a:solidFill>
                  <a:srgbClr val="221F1F"/>
                </a:solidFill>
                <a:latin typeface="Calibri"/>
                <a:cs typeface="Calibri"/>
              </a:rPr>
              <a:t>6–7 </a:t>
            </a:r>
            <a:r>
              <a:rPr sz="1400" spc="10" dirty="0">
                <a:solidFill>
                  <a:srgbClr val="221F1F"/>
                </a:solidFill>
                <a:latin typeface="Calibri"/>
                <a:cs typeface="Calibri"/>
              </a:rPr>
              <a:t>nm</a:t>
            </a:r>
            <a:endParaRPr sz="1400">
              <a:latin typeface="Calibri"/>
              <a:cs typeface="Calibri"/>
            </a:endParaRPr>
          </a:p>
        </p:txBody>
      </p:sp>
      <p:sp>
        <p:nvSpPr>
          <p:cNvPr id="33" name="object 10"/>
          <p:cNvSpPr txBox="1"/>
          <p:nvPr/>
        </p:nvSpPr>
        <p:spPr>
          <a:xfrm>
            <a:off x="214282" y="6429396"/>
            <a:ext cx="3327394" cy="138499"/>
          </a:xfrm>
          <a:prstGeom prst="rect">
            <a:avLst/>
          </a:prstGeom>
        </p:spPr>
        <p:txBody>
          <a:bodyPr vert="horz" wrap="square" lIns="0" tIns="0" rIns="0" bIns="0" rtlCol="0">
            <a:spAutoFit/>
          </a:bodyPr>
          <a:lstStyle/>
          <a:p>
            <a:pPr marL="12700">
              <a:lnSpc>
                <a:spcPct val="100000"/>
              </a:lnSpc>
            </a:pPr>
            <a:r>
              <a:rPr sz="900" dirty="0">
                <a:latin typeface="Calibri"/>
                <a:cs typeface="Calibri"/>
              </a:rPr>
              <a:t>© 2016</a:t>
            </a:r>
            <a:r>
              <a:rPr sz="900" spc="-5" dirty="0">
                <a:latin typeface="Calibri"/>
                <a:cs typeface="Calibri"/>
              </a:rPr>
              <a:t> </a:t>
            </a:r>
            <a:r>
              <a:rPr sz="900" dirty="0">
                <a:latin typeface="Calibri"/>
                <a:cs typeface="Calibri"/>
              </a:rPr>
              <a:t>Cen</a:t>
            </a:r>
            <a:r>
              <a:rPr sz="900" spc="-20" dirty="0">
                <a:latin typeface="Calibri"/>
                <a:cs typeface="Calibri"/>
              </a:rPr>
              <a:t>g</a:t>
            </a:r>
            <a:r>
              <a:rPr sz="900" dirty="0">
                <a:latin typeface="Calibri"/>
                <a:cs typeface="Calibri"/>
              </a:rPr>
              <a:t>a</a:t>
            </a:r>
            <a:r>
              <a:rPr sz="900" spc="-10" dirty="0">
                <a:latin typeface="Calibri"/>
                <a:cs typeface="Calibri"/>
              </a:rPr>
              <a:t>g</a:t>
            </a:r>
            <a:r>
              <a:rPr sz="900" dirty="0">
                <a:latin typeface="Calibri"/>
                <a:cs typeface="Calibri"/>
              </a:rPr>
              <a:t>e L</a:t>
            </a:r>
            <a:r>
              <a:rPr sz="900" spc="-5" dirty="0">
                <a:latin typeface="Calibri"/>
                <a:cs typeface="Calibri"/>
              </a:rPr>
              <a:t>e</a:t>
            </a:r>
            <a:r>
              <a:rPr sz="900" dirty="0">
                <a:latin typeface="Calibri"/>
                <a:cs typeface="Calibri"/>
              </a:rPr>
              <a:t>arning; (C) © Dylan </a:t>
            </a:r>
            <a:r>
              <a:rPr sz="900" spc="-90" dirty="0">
                <a:latin typeface="Calibri"/>
                <a:cs typeface="Calibri"/>
              </a:rPr>
              <a:t>T</a:t>
            </a:r>
            <a:r>
              <a:rPr sz="900" dirty="0">
                <a:latin typeface="Calibri"/>
                <a:cs typeface="Calibri"/>
              </a:rPr>
              <a:t>. Burn</a:t>
            </a:r>
            <a:r>
              <a:rPr sz="900" spc="-10" dirty="0">
                <a:latin typeface="Calibri"/>
                <a:cs typeface="Calibri"/>
              </a:rPr>
              <a:t>e</a:t>
            </a:r>
            <a:r>
              <a:rPr sz="900" spc="-20" dirty="0">
                <a:latin typeface="Calibri"/>
                <a:cs typeface="Calibri"/>
              </a:rPr>
              <a:t>t</a:t>
            </a:r>
            <a:r>
              <a:rPr sz="900" spc="-30" dirty="0">
                <a:latin typeface="Calibri"/>
                <a:cs typeface="Calibri"/>
              </a:rPr>
              <a:t>t</a:t>
            </a:r>
            <a:r>
              <a:rPr sz="900" dirty="0">
                <a:latin typeface="Calibri"/>
                <a:cs typeface="Calibri"/>
              </a:rPr>
              <a:t>e and </a:t>
            </a:r>
            <a:r>
              <a:rPr sz="900" spc="-20" dirty="0">
                <a:latin typeface="Calibri"/>
                <a:cs typeface="Calibri"/>
              </a:rPr>
              <a:t>P</a:t>
            </a:r>
            <a:r>
              <a:rPr sz="900" dirty="0">
                <a:latin typeface="Calibri"/>
                <a:cs typeface="Calibri"/>
              </a:rPr>
              <a:t>aul </a:t>
            </a:r>
            <a:r>
              <a:rPr sz="900" spc="-15" dirty="0">
                <a:latin typeface="Calibri"/>
                <a:cs typeface="Calibri"/>
              </a:rPr>
              <a:t>F</a:t>
            </a:r>
            <a:r>
              <a:rPr sz="900" dirty="0">
                <a:latin typeface="Calibri"/>
                <a:cs typeface="Calibri"/>
              </a:rPr>
              <a:t>o</a:t>
            </a:r>
            <a:r>
              <a:rPr sz="900" spc="-20" dirty="0">
                <a:latin typeface="Calibri"/>
                <a:cs typeface="Calibri"/>
              </a:rPr>
              <a:t>r</a:t>
            </a:r>
            <a:r>
              <a:rPr sz="900" dirty="0">
                <a:latin typeface="Calibri"/>
                <a:cs typeface="Calibri"/>
              </a:rPr>
              <a:t>sche</a:t>
            </a:r>
            <a:r>
              <a:rPr sz="900" spc="-95" dirty="0">
                <a:latin typeface="Calibri"/>
                <a:cs typeface="Calibri"/>
              </a:rPr>
              <a:t>r</a:t>
            </a:r>
            <a:r>
              <a:rPr sz="900" dirty="0">
                <a:latin typeface="Calibri"/>
                <a:cs typeface="Calibri"/>
              </a:rPr>
              <a:t>.</a:t>
            </a:r>
            <a:endParaRPr sz="90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dirty="0"/>
              <a:t>Motor </a:t>
            </a:r>
            <a:r>
              <a:rPr lang="en-US" altLang="en-US" dirty="0" smtClean="0"/>
              <a:t>Proteins </a:t>
            </a:r>
            <a:r>
              <a:rPr lang="ar-EG" altLang="en-US" dirty="0" smtClean="0"/>
              <a:t>بروتينات الحركة </a:t>
            </a:r>
            <a:endParaRPr lang="en-US" altLang="en-US" dirty="0"/>
          </a:p>
        </p:txBody>
      </p:sp>
      <p:sp>
        <p:nvSpPr>
          <p:cNvPr id="64515" name="Rectangle 3"/>
          <p:cNvSpPr>
            <a:spLocks noGrp="1" noChangeArrowheads="1"/>
          </p:cNvSpPr>
          <p:nvPr>
            <p:ph idx="1"/>
          </p:nvPr>
        </p:nvSpPr>
        <p:spPr/>
        <p:txBody>
          <a:bodyPr/>
          <a:lstStyle/>
          <a:p>
            <a:r>
              <a:rPr lang="en-US" altLang="en-US" dirty="0"/>
              <a:t>Energy-using proteins that interact with cytoskeletal elements to move cells parts or the whole </a:t>
            </a:r>
            <a:r>
              <a:rPr lang="en-US" altLang="en-US" dirty="0" smtClean="0"/>
              <a:t>cell </a:t>
            </a:r>
            <a:r>
              <a:rPr lang="ar-EG" altLang="en-US" dirty="0" smtClean="0">
                <a:solidFill>
                  <a:srgbClr val="FF0000"/>
                </a:solidFill>
              </a:rPr>
              <a:t>بروتينات مستخدمة للطاقة التي تتفاعل مع العناصر الهيكلية الخليوية لتحريك اجزاء الخلية او كل الخ</a:t>
            </a:r>
            <a:r>
              <a:rPr lang="ar-EG" altLang="en-US" dirty="0" smtClean="0"/>
              <a:t>لية</a:t>
            </a:r>
            <a:endParaRPr lang="en-US" altLang="en-US" dirty="0"/>
          </a:p>
          <a:p>
            <a:pPr lvl="1"/>
            <a:r>
              <a:rPr lang="en-US" altLang="en-US" dirty="0"/>
              <a:t>Example: Motor protein moves a vesicle along a </a:t>
            </a:r>
            <a:r>
              <a:rPr lang="en-US" altLang="en-US" dirty="0" smtClean="0"/>
              <a:t>microtubule </a:t>
            </a:r>
            <a:r>
              <a:rPr lang="ar-EG" altLang="en-US" dirty="0" smtClean="0">
                <a:solidFill>
                  <a:srgbClr val="FF0000"/>
                </a:solidFill>
              </a:rPr>
              <a:t>مثل: بروتين الحركة يحرك حويصلة بطول الانبوبة الدقيقة.</a:t>
            </a:r>
            <a:endParaRPr lang="en-US" altLang="en-US" dirty="0">
              <a:solidFill>
                <a:srgbClr val="FF0000"/>
              </a:solidFill>
            </a:endParaRPr>
          </a:p>
          <a:p>
            <a:pPr lvl="1"/>
            <a:endParaRPr lang="en-US" altLang="en-US" dirty="0"/>
          </a:p>
          <a:p>
            <a:pPr lvl="1"/>
            <a:endParaRPr lang="en-US" altLang="en-US" dirty="0"/>
          </a:p>
          <a:p>
            <a:pPr lvl="1"/>
            <a:endParaRPr lang="en-US" altLang="en-US" dirty="0"/>
          </a:p>
        </p:txBody>
      </p:sp>
      <p:sp>
        <p:nvSpPr>
          <p:cNvPr id="5" name="bk object 16"/>
          <p:cNvSpPr/>
          <p:nvPr/>
        </p:nvSpPr>
        <p:spPr>
          <a:xfrm>
            <a:off x="0" y="4071942"/>
            <a:ext cx="8960832" cy="2353055"/>
          </a:xfrm>
          <a:prstGeom prst="rect">
            <a:avLst/>
          </a:prstGeom>
          <a:blipFill>
            <a:blip r:embed="rId3" cstate="print"/>
            <a:stretch>
              <a:fillRect/>
            </a:stretch>
          </a:blipFill>
        </p:spPr>
        <p:txBody>
          <a:bodyPr wrap="square" lIns="0" tIns="0" rIns="0" bIns="0" rtlCol="0"/>
          <a:lstStyle/>
          <a:p>
            <a:endParaRPr/>
          </a:p>
        </p:txBody>
      </p:sp>
      <p:sp>
        <p:nvSpPr>
          <p:cNvPr id="6" name="bk object 17"/>
          <p:cNvSpPr/>
          <p:nvPr/>
        </p:nvSpPr>
        <p:spPr>
          <a:xfrm>
            <a:off x="6703912" y="4635586"/>
            <a:ext cx="601980" cy="0"/>
          </a:xfrm>
          <a:custGeom>
            <a:avLst/>
            <a:gdLst/>
            <a:ahLst/>
            <a:cxnLst/>
            <a:rect l="l" t="t" r="r" b="b"/>
            <a:pathLst>
              <a:path w="601979">
                <a:moveTo>
                  <a:pt x="0" y="0"/>
                </a:moveTo>
                <a:lnTo>
                  <a:pt x="601954" y="0"/>
                </a:lnTo>
              </a:path>
            </a:pathLst>
          </a:custGeom>
          <a:ln w="12700">
            <a:solidFill>
              <a:srgbClr val="221F1F"/>
            </a:solidFill>
          </a:ln>
        </p:spPr>
        <p:txBody>
          <a:bodyPr wrap="square" lIns="0" tIns="0" rIns="0" bIns="0" rtlCol="0"/>
          <a:lstStyle/>
          <a:p>
            <a:endParaRPr/>
          </a:p>
        </p:txBody>
      </p:sp>
      <p:sp>
        <p:nvSpPr>
          <p:cNvPr id="7" name="bk object 18"/>
          <p:cNvSpPr/>
          <p:nvPr/>
        </p:nvSpPr>
        <p:spPr>
          <a:xfrm>
            <a:off x="7265450" y="4589358"/>
            <a:ext cx="149860" cy="92710"/>
          </a:xfrm>
          <a:custGeom>
            <a:avLst/>
            <a:gdLst/>
            <a:ahLst/>
            <a:cxnLst/>
            <a:rect l="l" t="t" r="r" b="b"/>
            <a:pathLst>
              <a:path w="149859" h="92710">
                <a:moveTo>
                  <a:pt x="1511" y="0"/>
                </a:moveTo>
                <a:lnTo>
                  <a:pt x="0" y="1003"/>
                </a:lnTo>
                <a:lnTo>
                  <a:pt x="27622" y="46227"/>
                </a:lnTo>
                <a:lnTo>
                  <a:pt x="0" y="91706"/>
                </a:lnTo>
                <a:lnTo>
                  <a:pt x="1511" y="92468"/>
                </a:lnTo>
                <a:lnTo>
                  <a:pt x="75582" y="63135"/>
                </a:lnTo>
                <a:lnTo>
                  <a:pt x="113651" y="54603"/>
                </a:lnTo>
                <a:lnTo>
                  <a:pt x="126017" y="51683"/>
                </a:lnTo>
                <a:lnTo>
                  <a:pt x="138076" y="48703"/>
                </a:lnTo>
                <a:lnTo>
                  <a:pt x="149740" y="45646"/>
                </a:lnTo>
                <a:lnTo>
                  <a:pt x="75310" y="29273"/>
                </a:lnTo>
                <a:lnTo>
                  <a:pt x="1511" y="0"/>
                </a:lnTo>
                <a:close/>
              </a:path>
            </a:pathLst>
          </a:custGeom>
          <a:solidFill>
            <a:srgbClr val="221F1F"/>
          </a:solidFill>
        </p:spPr>
        <p:txBody>
          <a:bodyPr wrap="square" lIns="0" tIns="0" rIns="0" bIns="0" rtlCol="0"/>
          <a:lstStyle/>
          <a:p>
            <a:endParaRPr/>
          </a:p>
        </p:txBody>
      </p:sp>
      <p:sp>
        <p:nvSpPr>
          <p:cNvPr id="8" name="object 2"/>
          <p:cNvSpPr txBox="1"/>
          <p:nvPr/>
        </p:nvSpPr>
        <p:spPr>
          <a:xfrm>
            <a:off x="4013558" y="6248400"/>
            <a:ext cx="5067300" cy="138499"/>
          </a:xfrm>
          <a:prstGeom prst="rect">
            <a:avLst/>
          </a:prstGeom>
        </p:spPr>
        <p:txBody>
          <a:bodyPr vert="horz" wrap="square" lIns="0" tIns="0" rIns="0" bIns="0" rtlCol="0">
            <a:spAutoFit/>
          </a:bodyPr>
          <a:lstStyle/>
          <a:p>
            <a:pPr marL="12700">
              <a:lnSpc>
                <a:spcPct val="100000"/>
              </a:lnSpc>
            </a:pPr>
            <a:r>
              <a:rPr sz="900" dirty="0">
                <a:latin typeface="Calibri"/>
                <a:cs typeface="Calibri"/>
              </a:rPr>
              <a:t>©</a:t>
            </a:r>
            <a:r>
              <a:rPr sz="900" spc="-5" dirty="0">
                <a:latin typeface="Calibri"/>
                <a:cs typeface="Calibri"/>
              </a:rPr>
              <a:t> 2016 Cen</a:t>
            </a:r>
            <a:r>
              <a:rPr sz="900" spc="-20" dirty="0">
                <a:latin typeface="Calibri"/>
                <a:cs typeface="Calibri"/>
              </a:rPr>
              <a:t>g</a:t>
            </a:r>
            <a:r>
              <a:rPr sz="900" spc="-5" dirty="0">
                <a:latin typeface="Calibri"/>
                <a:cs typeface="Calibri"/>
              </a:rPr>
              <a:t>a</a:t>
            </a:r>
            <a:r>
              <a:rPr sz="900" spc="-15" dirty="0">
                <a:latin typeface="Calibri"/>
                <a:cs typeface="Calibri"/>
              </a:rPr>
              <a:t>g</a:t>
            </a:r>
            <a:r>
              <a:rPr sz="900" spc="-5" dirty="0">
                <a:latin typeface="Calibri"/>
                <a:cs typeface="Calibri"/>
              </a:rPr>
              <a:t>e</a:t>
            </a:r>
            <a:r>
              <a:rPr sz="900" dirty="0">
                <a:latin typeface="Calibri"/>
                <a:cs typeface="Calibri"/>
              </a:rPr>
              <a:t> </a:t>
            </a:r>
            <a:r>
              <a:rPr sz="900" spc="-5" dirty="0">
                <a:latin typeface="Calibri"/>
                <a:cs typeface="Calibri"/>
              </a:rPr>
              <a:t>Le</a:t>
            </a:r>
            <a:r>
              <a:rPr sz="900" dirty="0">
                <a:latin typeface="Calibri"/>
                <a:cs typeface="Calibri"/>
              </a:rPr>
              <a:t>arni</a:t>
            </a:r>
            <a:r>
              <a:rPr sz="900" spc="-10" dirty="0">
                <a:latin typeface="Calibri"/>
                <a:cs typeface="Calibri"/>
              </a:rPr>
              <a:t>ng</a:t>
            </a:r>
            <a:r>
              <a:rPr sz="900" dirty="0">
                <a:latin typeface="Calibri"/>
                <a:cs typeface="Calibri"/>
              </a:rPr>
              <a:t>; © A</a:t>
            </a:r>
            <a:r>
              <a:rPr sz="900" spc="-15" dirty="0">
                <a:latin typeface="Calibri"/>
                <a:cs typeface="Calibri"/>
              </a:rPr>
              <a:t>D</a:t>
            </a:r>
            <a:r>
              <a:rPr sz="900" spc="-45" dirty="0">
                <a:latin typeface="Calibri"/>
                <a:cs typeface="Calibri"/>
              </a:rPr>
              <a:t>V</a:t>
            </a:r>
            <a:r>
              <a:rPr sz="900" dirty="0">
                <a:latin typeface="Calibri"/>
                <a:cs typeface="Calibri"/>
              </a:rPr>
              <a:t>ANCELL</a:t>
            </a:r>
            <a:r>
              <a:rPr sz="900" spc="-5" dirty="0">
                <a:latin typeface="Calibri"/>
                <a:cs typeface="Calibri"/>
              </a:rPr>
              <a:t> (Ad</a:t>
            </a:r>
            <a:r>
              <a:rPr sz="900" spc="-15" dirty="0">
                <a:latin typeface="Calibri"/>
                <a:cs typeface="Calibri"/>
              </a:rPr>
              <a:t>v</a:t>
            </a:r>
            <a:r>
              <a:rPr sz="900" dirty="0">
                <a:latin typeface="Calibri"/>
                <a:cs typeface="Calibri"/>
              </a:rPr>
              <a:t>anced</a:t>
            </a:r>
            <a:r>
              <a:rPr sz="900" spc="-5" dirty="0">
                <a:latin typeface="Calibri"/>
                <a:cs typeface="Calibri"/>
              </a:rPr>
              <a:t> </a:t>
            </a:r>
            <a:r>
              <a:rPr sz="900" dirty="0">
                <a:latin typeface="Calibri"/>
                <a:cs typeface="Calibri"/>
              </a:rPr>
              <a:t>In</a:t>
            </a:r>
            <a:r>
              <a:rPr sz="900" spc="-5" dirty="0">
                <a:latin typeface="Calibri"/>
                <a:cs typeface="Calibri"/>
              </a:rPr>
              <a:t> Vit</a:t>
            </a:r>
            <a:r>
              <a:rPr sz="900" spc="-15" dirty="0">
                <a:latin typeface="Calibri"/>
                <a:cs typeface="Calibri"/>
              </a:rPr>
              <a:t>r</a:t>
            </a:r>
            <a:r>
              <a:rPr sz="900" dirty="0">
                <a:latin typeface="Calibri"/>
                <a:cs typeface="Calibri"/>
              </a:rPr>
              <a:t>o</a:t>
            </a:r>
            <a:r>
              <a:rPr sz="900" spc="-5" dirty="0">
                <a:latin typeface="Calibri"/>
                <a:cs typeface="Calibri"/>
              </a:rPr>
              <a:t> Cel</a:t>
            </a:r>
            <a:r>
              <a:rPr sz="900" dirty="0">
                <a:latin typeface="Calibri"/>
                <a:cs typeface="Calibri"/>
              </a:rPr>
              <a:t>l </a:t>
            </a:r>
            <a:r>
              <a:rPr sz="900" spc="-85" dirty="0">
                <a:latin typeface="Calibri"/>
                <a:cs typeface="Calibri"/>
              </a:rPr>
              <a:t>T</a:t>
            </a:r>
            <a:r>
              <a:rPr sz="900" spc="-10" dirty="0">
                <a:latin typeface="Calibri"/>
                <a:cs typeface="Calibri"/>
              </a:rPr>
              <a:t>e</a:t>
            </a:r>
            <a:r>
              <a:rPr sz="900" dirty="0">
                <a:latin typeface="Calibri"/>
                <a:cs typeface="Calibri"/>
              </a:rPr>
              <a:t>chno</a:t>
            </a:r>
            <a:r>
              <a:rPr sz="900" spc="-5" dirty="0">
                <a:latin typeface="Calibri"/>
                <a:cs typeface="Calibri"/>
              </a:rPr>
              <a:t>log</a:t>
            </a:r>
            <a:r>
              <a:rPr sz="900" dirty="0">
                <a:latin typeface="Calibri"/>
                <a:cs typeface="Calibri"/>
              </a:rPr>
              <a:t>i</a:t>
            </a:r>
            <a:r>
              <a:rPr sz="900" spc="-10" dirty="0">
                <a:latin typeface="Calibri"/>
                <a:cs typeface="Calibri"/>
              </a:rPr>
              <a:t>es</a:t>
            </a:r>
            <a:r>
              <a:rPr sz="900" spc="-5" dirty="0">
                <a:latin typeface="Calibri"/>
                <a:cs typeface="Calibri"/>
              </a:rPr>
              <a:t>;</a:t>
            </a:r>
            <a:r>
              <a:rPr sz="900" dirty="0">
                <a:latin typeface="Calibri"/>
                <a:cs typeface="Calibri"/>
              </a:rPr>
              <a:t> </a:t>
            </a:r>
            <a:r>
              <a:rPr sz="900" spc="-5" dirty="0">
                <a:latin typeface="Calibri"/>
                <a:cs typeface="Calibri"/>
              </a:rPr>
              <a:t>S.L.</a:t>
            </a:r>
            <a:r>
              <a:rPr sz="900" dirty="0">
                <a:latin typeface="Calibri"/>
                <a:cs typeface="Calibri"/>
              </a:rPr>
              <a:t>) </a:t>
            </a:r>
            <a:r>
              <a:rPr sz="900" spc="-5" dirty="0">
                <a:latin typeface="Calibri"/>
                <a:cs typeface="Calibri"/>
                <a:hlinkClick r:id="rId4"/>
              </a:rPr>
              <a:t>ww</a:t>
            </a:r>
            <a:r>
              <a:rPr sz="900" spc="-65" dirty="0">
                <a:latin typeface="Calibri"/>
                <a:cs typeface="Calibri"/>
                <a:hlinkClick r:id="rId4"/>
              </a:rPr>
              <a:t>w</a:t>
            </a:r>
            <a:r>
              <a:rPr sz="900" spc="-5" dirty="0">
                <a:latin typeface="Calibri"/>
                <a:cs typeface="Calibri"/>
                <a:hlinkClick r:id="rId4"/>
              </a:rPr>
              <a:t>.ad</a:t>
            </a:r>
            <a:r>
              <a:rPr sz="900" spc="-15" dirty="0">
                <a:latin typeface="Calibri"/>
                <a:cs typeface="Calibri"/>
                <a:hlinkClick r:id="rId4"/>
              </a:rPr>
              <a:t>v</a:t>
            </a:r>
            <a:r>
              <a:rPr sz="900" dirty="0">
                <a:latin typeface="Calibri"/>
                <a:cs typeface="Calibri"/>
                <a:hlinkClick r:id="rId4"/>
              </a:rPr>
              <a:t>anc</a:t>
            </a:r>
            <a:r>
              <a:rPr sz="900" spc="-5" dirty="0">
                <a:latin typeface="Calibri"/>
                <a:cs typeface="Calibri"/>
                <a:hlinkClick r:id="rId4"/>
              </a:rPr>
              <a:t>ell</a:t>
            </a:r>
            <a:r>
              <a:rPr sz="900" dirty="0">
                <a:latin typeface="Calibri"/>
                <a:cs typeface="Calibri"/>
                <a:hlinkClick r:id="rId4"/>
              </a:rPr>
              <a:t>.</a:t>
            </a:r>
            <a:r>
              <a:rPr sz="900" spc="-15" dirty="0">
                <a:latin typeface="Calibri"/>
                <a:cs typeface="Calibri"/>
                <a:hlinkClick r:id="rId4"/>
              </a:rPr>
              <a:t>c</a:t>
            </a:r>
            <a:r>
              <a:rPr sz="900" spc="-5" dirty="0">
                <a:latin typeface="Calibri"/>
                <a:cs typeface="Calibri"/>
                <a:hlinkClick r:id="rId4"/>
              </a:rPr>
              <a:t>om.</a:t>
            </a:r>
            <a:endParaRPr sz="90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dirty="0" smtClean="0"/>
              <a:t>Cilia </a:t>
            </a:r>
            <a:r>
              <a:rPr lang="ar-EG" altLang="en-US" dirty="0" smtClean="0"/>
              <a:t>الاهداب </a:t>
            </a:r>
            <a:endParaRPr lang="en-US" altLang="en-US" dirty="0"/>
          </a:p>
        </p:txBody>
      </p:sp>
      <p:sp>
        <p:nvSpPr>
          <p:cNvPr id="66563" name="Content Placeholder 2"/>
          <p:cNvSpPr>
            <a:spLocks noGrp="1"/>
          </p:cNvSpPr>
          <p:nvPr>
            <p:ph idx="1"/>
          </p:nvPr>
        </p:nvSpPr>
        <p:spPr/>
        <p:txBody>
          <a:bodyPr/>
          <a:lstStyle/>
          <a:p>
            <a:r>
              <a:rPr lang="en-US" altLang="en-US" dirty="0"/>
              <a:t>Short, hairlike structures that project from the plasma membrane of some eukaryotic </a:t>
            </a:r>
            <a:r>
              <a:rPr lang="en-US" altLang="en-US" dirty="0" smtClean="0"/>
              <a:t>cells </a:t>
            </a:r>
            <a:r>
              <a:rPr lang="ar-EG" altLang="en-US" dirty="0" smtClean="0">
                <a:solidFill>
                  <a:srgbClr val="FF0000"/>
                </a:solidFill>
              </a:rPr>
              <a:t>قصيرة, تركيبات تشبه الشعر التي تبرز من الغشاء البلازمي لبعض الخلايا حقيقية النواه. </a:t>
            </a:r>
            <a:endParaRPr lang="en-US" altLang="en-US" dirty="0">
              <a:solidFill>
                <a:srgbClr val="FF0000"/>
              </a:solidFill>
            </a:endParaRPr>
          </a:p>
          <a:p>
            <a:pPr lvl="1"/>
            <a:r>
              <a:rPr lang="en-US" altLang="en-US" dirty="0"/>
              <a:t>Coordinated beating stirs fluid, propels motile </a:t>
            </a:r>
            <a:r>
              <a:rPr lang="en-US" altLang="en-US" dirty="0" smtClean="0"/>
              <a:t>cells </a:t>
            </a:r>
            <a:r>
              <a:rPr lang="ar-EG" altLang="en-US" dirty="0" smtClean="0">
                <a:solidFill>
                  <a:srgbClr val="FF0000"/>
                </a:solidFill>
              </a:rPr>
              <a:t>تقليب منسق للسوائل يدفع الخلايا المتحركة.</a:t>
            </a:r>
            <a:endParaRPr lang="en-US" altLang="en-US" dirty="0">
              <a:solidFill>
                <a:srgbClr val="FF0000"/>
              </a:solidFill>
            </a:endParaRPr>
          </a:p>
          <a:p>
            <a:pPr lvl="1"/>
            <a:r>
              <a:rPr lang="en-US" altLang="en-US" dirty="0"/>
              <a:t>Moved by organized arrays of </a:t>
            </a:r>
            <a:r>
              <a:rPr lang="en-US" altLang="en-US" dirty="0" smtClean="0"/>
              <a:t>microtubules </a:t>
            </a:r>
            <a:r>
              <a:rPr lang="ar-EG" altLang="en-US" dirty="0" smtClean="0">
                <a:solidFill>
                  <a:srgbClr val="FF0000"/>
                </a:solidFill>
              </a:rPr>
              <a:t>يتحرك بواسطة صفوف منظمة من الانابيب الدقيقة.</a:t>
            </a:r>
            <a:endParaRPr lang="en-US" altLang="en-US" dirty="0">
              <a:solidFill>
                <a:srgbClr val="FF0000"/>
              </a:solidFill>
            </a:endParaRPr>
          </a:p>
          <a:p>
            <a:pPr lvl="1"/>
            <a:r>
              <a:rPr lang="en-US" altLang="en-US" dirty="0"/>
              <a:t>Example: clears particles from </a:t>
            </a:r>
            <a:r>
              <a:rPr lang="en-US" altLang="en-US" dirty="0" smtClean="0"/>
              <a:t>airways </a:t>
            </a:r>
            <a:r>
              <a:rPr lang="ar-EG" altLang="en-US" dirty="0" smtClean="0">
                <a:solidFill>
                  <a:srgbClr val="FF0000"/>
                </a:solidFill>
              </a:rPr>
              <a:t>المثال:- تزيل الحبيبات من مجري الهواء.</a:t>
            </a:r>
            <a:endParaRPr lang="en-US" altLang="en-US" dirty="0">
              <a:solidFill>
                <a:srgbClr val="FF0000"/>
              </a:solidFill>
            </a:endParaRPr>
          </a:p>
          <a:p>
            <a:pPr>
              <a:buNone/>
            </a:pP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dirty="0" smtClean="0"/>
              <a:t>Flagella </a:t>
            </a:r>
            <a:r>
              <a:rPr lang="ar-EG" altLang="en-US" dirty="0" smtClean="0"/>
              <a:t>السوط </a:t>
            </a:r>
            <a:endParaRPr lang="en-US" altLang="en-US" dirty="0"/>
          </a:p>
        </p:txBody>
      </p:sp>
      <p:sp>
        <p:nvSpPr>
          <p:cNvPr id="67587" name="Rectangle 3"/>
          <p:cNvSpPr>
            <a:spLocks noGrp="1" noChangeArrowheads="1"/>
          </p:cNvSpPr>
          <p:nvPr>
            <p:ph idx="1"/>
          </p:nvPr>
        </p:nvSpPr>
        <p:spPr/>
        <p:txBody>
          <a:bodyPr/>
          <a:lstStyle/>
          <a:p>
            <a:r>
              <a:rPr lang="en-US" altLang="en-US" dirty="0"/>
              <a:t>Whip back and forth to propel cells such as sperm through </a:t>
            </a:r>
            <a:r>
              <a:rPr lang="en-US" altLang="en-US" dirty="0" smtClean="0"/>
              <a:t>fluid </a:t>
            </a:r>
            <a:r>
              <a:rPr lang="ar-EG" altLang="en-US" dirty="0" smtClean="0">
                <a:solidFill>
                  <a:srgbClr val="FF0000"/>
                </a:solidFill>
              </a:rPr>
              <a:t>هو سوط خلفي يدفع الخلايا مثل الحيوان المنوي خلال سائل.</a:t>
            </a:r>
            <a:endParaRPr lang="en-US" altLang="en-US" dirty="0">
              <a:solidFill>
                <a:srgbClr val="FF0000"/>
              </a:solidFill>
            </a:endParaRPr>
          </a:p>
        </p:txBody>
      </p:sp>
      <p:pic>
        <p:nvPicPr>
          <p:cNvPr id="67588" name="Picture 4" descr="03p057_u01_C"/>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3654425"/>
            <a:ext cx="8839200" cy="175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err="1" smtClean="0"/>
              <a:t>Pseudopods</a:t>
            </a:r>
            <a:r>
              <a:rPr lang="en-US" altLang="en-US" dirty="0" smtClean="0"/>
              <a:t> </a:t>
            </a:r>
            <a:r>
              <a:rPr lang="ar-EG" altLang="en-US" dirty="0" smtClean="0"/>
              <a:t>الاقدام الكاذبة </a:t>
            </a:r>
            <a:endParaRPr lang="en-US" dirty="0"/>
          </a:p>
        </p:txBody>
      </p:sp>
      <p:sp>
        <p:nvSpPr>
          <p:cNvPr id="3" name="Content Placeholder 2"/>
          <p:cNvSpPr>
            <a:spLocks noGrp="1"/>
          </p:cNvSpPr>
          <p:nvPr>
            <p:ph idx="1"/>
          </p:nvPr>
        </p:nvSpPr>
        <p:spPr/>
        <p:txBody>
          <a:bodyPr/>
          <a:lstStyle/>
          <a:p>
            <a:r>
              <a:rPr lang="en-US" altLang="en-US" sz="2000" dirty="0"/>
              <a:t>Temporary protrusion that helps some eukaryotic cells move and engulf prey </a:t>
            </a:r>
            <a:r>
              <a:rPr lang="en-US" altLang="en-US" sz="2000" dirty="0" smtClean="0"/>
              <a:t> </a:t>
            </a:r>
            <a:r>
              <a:rPr lang="ar-EG" altLang="en-US" sz="2000" dirty="0" smtClean="0">
                <a:solidFill>
                  <a:srgbClr val="FF0000"/>
                </a:solidFill>
              </a:rPr>
              <a:t>هي نتوءات مؤقتة التي تساعد بعض الخلايا الحقيقة النواه للتحرك و ابتلاع الفريسة.</a:t>
            </a:r>
            <a:endParaRPr lang="en-US" altLang="en-US" sz="2000" dirty="0">
              <a:solidFill>
                <a:srgbClr val="FF0000"/>
              </a:solidFill>
            </a:endParaRPr>
          </a:p>
          <a:p>
            <a:r>
              <a:rPr lang="en-US" altLang="en-US" sz="2000" dirty="0"/>
              <a:t>Moved by motor proteins attached to microfilaments that drag plasma </a:t>
            </a:r>
            <a:r>
              <a:rPr lang="en-US" altLang="en-US" sz="2000" dirty="0" smtClean="0"/>
              <a:t>membrane </a:t>
            </a:r>
            <a:r>
              <a:rPr lang="ar-EG" altLang="en-US" sz="2000" dirty="0" smtClean="0">
                <a:solidFill>
                  <a:srgbClr val="FF0000"/>
                </a:solidFill>
              </a:rPr>
              <a:t>تتحرك بواسطة بروتينات الحركة المتصلة بالاهداب الدقيقة التي تسحب العشاء البلازمي.</a:t>
            </a:r>
            <a:endParaRPr lang="en-US" altLang="en-US" sz="2000" dirty="0">
              <a:solidFill>
                <a:srgbClr val="FF0000"/>
              </a:solidFill>
            </a:endParaRPr>
          </a:p>
          <a:p>
            <a:pPr lvl="1"/>
            <a:r>
              <a:rPr lang="en-US" altLang="en-US" sz="2000" dirty="0"/>
              <a:t>Example: </a:t>
            </a:r>
            <a:r>
              <a:rPr lang="en-US" altLang="en-US" sz="2000" dirty="0" smtClean="0"/>
              <a:t>amoebas </a:t>
            </a:r>
            <a:r>
              <a:rPr lang="ar-EG" altLang="en-US" sz="2000" dirty="0" smtClean="0">
                <a:solidFill>
                  <a:srgbClr val="FF0000"/>
                </a:solidFill>
              </a:rPr>
              <a:t>مثل :- الاميبا </a:t>
            </a:r>
            <a:endParaRPr lang="en-US" altLang="en-US" sz="2000" dirty="0">
              <a:solidFill>
                <a:srgbClr val="FF0000"/>
              </a:solidFill>
            </a:endParaRPr>
          </a:p>
          <a:p>
            <a:pPr lvl="1"/>
            <a:r>
              <a:rPr lang="en-US" altLang="en-US" sz="2000" dirty="0"/>
              <a:t>Insert photo on page 57, </a:t>
            </a:r>
            <a:r>
              <a:rPr lang="en-US" altLang="en-US" sz="2000" dirty="0" smtClean="0"/>
              <a:t>bottom </a:t>
            </a:r>
            <a:r>
              <a:rPr lang="ar-EG" altLang="en-US" sz="2000" dirty="0" smtClean="0">
                <a:solidFill>
                  <a:srgbClr val="FF0000"/>
                </a:solidFill>
              </a:rPr>
              <a:t>صورة موضحة في اسفل صفحة 57 </a:t>
            </a:r>
            <a:endParaRPr lang="en-US" altLang="en-US" sz="2000" dirty="0">
              <a:solidFill>
                <a:srgbClr val="FF0000"/>
              </a:solidFill>
            </a:endParaRPr>
          </a:p>
          <a:p>
            <a:endParaRPr lang="en-US" altLang="en-US" sz="2000" dirty="0"/>
          </a:p>
          <a:p>
            <a:endParaRPr lang="en-US" sz="2000" dirty="0"/>
          </a:p>
        </p:txBody>
      </p:sp>
      <p:pic>
        <p:nvPicPr>
          <p:cNvPr id="6" name="Picture 4" descr="03p057_u02_C"/>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5715008" y="3857628"/>
            <a:ext cx="3011809" cy="246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 xmlns:p14="http://schemas.microsoft.com/office/powerpoint/2010/main" val="3860471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sz="2500" dirty="0"/>
              <a:t>Extracellular Matrix (ECM</a:t>
            </a:r>
            <a:r>
              <a:rPr lang="en-US" altLang="en-US" sz="2500" dirty="0" smtClean="0"/>
              <a:t>) </a:t>
            </a:r>
            <a:r>
              <a:rPr lang="ar-EG" altLang="en-US" sz="2500" dirty="0" smtClean="0"/>
              <a:t>مواد النسيج  خارج الخلايا </a:t>
            </a:r>
            <a:endParaRPr lang="en-US" altLang="en-US" sz="2500" dirty="0"/>
          </a:p>
        </p:txBody>
      </p:sp>
      <p:sp>
        <p:nvSpPr>
          <p:cNvPr id="72707" name="Rectangle 3"/>
          <p:cNvSpPr>
            <a:spLocks noGrp="1" noChangeArrowheads="1"/>
          </p:cNvSpPr>
          <p:nvPr>
            <p:ph idx="1"/>
          </p:nvPr>
        </p:nvSpPr>
        <p:spPr/>
        <p:txBody>
          <a:bodyPr/>
          <a:lstStyle/>
          <a:p>
            <a:r>
              <a:rPr lang="en-US" altLang="en-US" dirty="0"/>
              <a:t>Complex mixture of molecules secreted by </a:t>
            </a:r>
            <a:r>
              <a:rPr lang="en-US" altLang="en-US" dirty="0" smtClean="0"/>
              <a:t>cells </a:t>
            </a:r>
            <a:r>
              <a:rPr lang="ar-EG" altLang="en-US" dirty="0" smtClean="0">
                <a:solidFill>
                  <a:srgbClr val="FF0000"/>
                </a:solidFill>
              </a:rPr>
              <a:t>هو خليط معقد من المركبات المفرزة بواسطة الخلايا </a:t>
            </a:r>
            <a:endParaRPr lang="en-US" altLang="en-US" dirty="0">
              <a:solidFill>
                <a:srgbClr val="FF0000"/>
              </a:solidFill>
            </a:endParaRPr>
          </a:p>
          <a:p>
            <a:pPr lvl="1"/>
            <a:r>
              <a:rPr lang="en-US" altLang="en-US" dirty="0"/>
              <a:t>Supports cells and </a:t>
            </a:r>
            <a:r>
              <a:rPr lang="en-US" altLang="en-US" dirty="0" smtClean="0"/>
              <a:t>tissues </a:t>
            </a:r>
            <a:r>
              <a:rPr lang="ar-EG" altLang="en-US" dirty="0" smtClean="0">
                <a:solidFill>
                  <a:srgbClr val="FF0000"/>
                </a:solidFill>
              </a:rPr>
              <a:t>تدعم الخلايا والانسجة </a:t>
            </a:r>
            <a:endParaRPr lang="en-US" altLang="en-US" dirty="0">
              <a:solidFill>
                <a:srgbClr val="FF0000"/>
              </a:solidFill>
            </a:endParaRPr>
          </a:p>
          <a:p>
            <a:pPr lvl="1"/>
            <a:r>
              <a:rPr lang="en-US" altLang="en-US" dirty="0"/>
              <a:t>Functions in cell </a:t>
            </a:r>
            <a:r>
              <a:rPr lang="en-US" altLang="en-US" dirty="0" smtClean="0"/>
              <a:t>signaling </a:t>
            </a:r>
            <a:r>
              <a:rPr lang="ar-EG" altLang="en-US" dirty="0" smtClean="0">
                <a:solidFill>
                  <a:srgbClr val="FF0000"/>
                </a:solidFill>
              </a:rPr>
              <a:t>لها وظيفة في اشارات الخلايا</a:t>
            </a:r>
            <a:r>
              <a:rPr lang="ar-EG" altLang="en-US" dirty="0" smtClean="0"/>
              <a:t> </a:t>
            </a:r>
            <a:endParaRPr lang="en-US" altLang="en-US" dirty="0"/>
          </a:p>
          <a:p>
            <a:r>
              <a:rPr lang="en-US" altLang="en-US" dirty="0" smtClean="0"/>
              <a:t>Cuticle </a:t>
            </a:r>
            <a:r>
              <a:rPr lang="ar-EG" altLang="en-US" dirty="0" smtClean="0">
                <a:solidFill>
                  <a:srgbClr val="FF0000"/>
                </a:solidFill>
              </a:rPr>
              <a:t>بشرة متصلبة </a:t>
            </a:r>
            <a:endParaRPr lang="en-US" altLang="en-US" dirty="0">
              <a:solidFill>
                <a:srgbClr val="FF0000"/>
              </a:solidFill>
            </a:endParaRPr>
          </a:p>
          <a:p>
            <a:pPr lvl="1"/>
            <a:r>
              <a:rPr lang="en-US" altLang="en-US" dirty="0"/>
              <a:t>Type of ECM secreted by cells at a body </a:t>
            </a:r>
            <a:r>
              <a:rPr lang="en-US" altLang="en-US" dirty="0" smtClean="0"/>
              <a:t>surface </a:t>
            </a:r>
            <a:r>
              <a:rPr lang="ar-EG" altLang="en-US" dirty="0" smtClean="0">
                <a:solidFill>
                  <a:srgbClr val="FF0000"/>
                </a:solidFill>
              </a:rPr>
              <a:t>نوع من المواد النسيجية خارج الخلايا يتم افرازها بواسطة الخلايا في اسطح الجلد.</a:t>
            </a:r>
            <a:endParaRPr lang="en-US" altLang="en-US" dirty="0">
              <a:solidFill>
                <a:srgbClr val="FF0000"/>
              </a:solidFill>
            </a:endParaRPr>
          </a:p>
          <a:p>
            <a:pPr lvl="1"/>
            <a:r>
              <a:rPr lang="en-US" altLang="en-US" dirty="0"/>
              <a:t>Found in plants and </a:t>
            </a:r>
            <a:r>
              <a:rPr lang="en-US" altLang="en-US" dirty="0" smtClean="0"/>
              <a:t>arthropods </a:t>
            </a:r>
            <a:r>
              <a:rPr lang="ar-EG" altLang="en-US" dirty="0" smtClean="0">
                <a:solidFill>
                  <a:srgbClr val="FF0000"/>
                </a:solidFill>
              </a:rPr>
              <a:t>توجد في النباتات والمفصليات.</a:t>
            </a:r>
            <a:endParaRPr lang="en-US" altLang="en-US"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dirty="0"/>
              <a:t>Extracellular Matrix (cont’d</a:t>
            </a:r>
            <a:r>
              <a:rPr lang="en-US" altLang="en-US" dirty="0" smtClean="0"/>
              <a:t>.) </a:t>
            </a:r>
            <a:r>
              <a:rPr lang="ar-EG" altLang="en-US" dirty="0" smtClean="0"/>
              <a:t>تابع</a:t>
            </a:r>
            <a:endParaRPr lang="en-US" altLang="en-US" dirty="0"/>
          </a:p>
        </p:txBody>
      </p:sp>
      <p:sp>
        <p:nvSpPr>
          <p:cNvPr id="72707" name="Rectangle 3"/>
          <p:cNvSpPr>
            <a:spLocks noGrp="1" noChangeArrowheads="1"/>
          </p:cNvSpPr>
          <p:nvPr>
            <p:ph idx="1"/>
          </p:nvPr>
        </p:nvSpPr>
        <p:spPr/>
        <p:txBody>
          <a:bodyPr/>
          <a:lstStyle/>
          <a:p>
            <a:r>
              <a:rPr lang="en-US" altLang="en-US" dirty="0"/>
              <a:t>Cell </a:t>
            </a:r>
            <a:r>
              <a:rPr lang="en-US" altLang="en-US" dirty="0" smtClean="0"/>
              <a:t>wall </a:t>
            </a:r>
            <a:r>
              <a:rPr lang="ar-EG" altLang="en-US" dirty="0" smtClean="0">
                <a:solidFill>
                  <a:srgbClr val="FF0000"/>
                </a:solidFill>
              </a:rPr>
              <a:t>الجدار الخلوي </a:t>
            </a:r>
            <a:endParaRPr lang="en-US" altLang="en-US" dirty="0">
              <a:solidFill>
                <a:srgbClr val="FF0000"/>
              </a:solidFill>
            </a:endParaRPr>
          </a:p>
          <a:p>
            <a:pPr lvl="1"/>
            <a:r>
              <a:rPr lang="en-US" altLang="en-US" dirty="0"/>
              <a:t>ECM that protects, supports, and imparts </a:t>
            </a:r>
            <a:r>
              <a:rPr lang="en-US" altLang="en-US" dirty="0" smtClean="0"/>
              <a:t>shape </a:t>
            </a:r>
            <a:r>
              <a:rPr lang="ar-EG" altLang="en-US" dirty="0" smtClean="0">
                <a:solidFill>
                  <a:srgbClr val="FF0000"/>
                </a:solidFill>
              </a:rPr>
              <a:t>سائل خارج الخلية الذي يحمي ويدعن وويضفي (يحدد) الشكل.</a:t>
            </a:r>
            <a:endParaRPr lang="en-US" altLang="en-US" dirty="0">
              <a:solidFill>
                <a:srgbClr val="FF0000"/>
              </a:solidFill>
            </a:endParaRPr>
          </a:p>
          <a:p>
            <a:pPr lvl="1"/>
            <a:r>
              <a:rPr lang="en-US" altLang="en-US" dirty="0"/>
              <a:t>Found in prokaryotes, plants, fungi and some </a:t>
            </a:r>
            <a:r>
              <a:rPr lang="en-US" altLang="en-US" dirty="0" err="1" smtClean="0"/>
              <a:t>protists</a:t>
            </a:r>
            <a:r>
              <a:rPr lang="en-US" altLang="en-US" dirty="0" smtClean="0"/>
              <a:t> </a:t>
            </a:r>
            <a:r>
              <a:rPr lang="ar-EG" altLang="en-US" dirty="0" smtClean="0">
                <a:solidFill>
                  <a:srgbClr val="FF0000"/>
                </a:solidFill>
              </a:rPr>
              <a:t>يوجد في بدائيات النواه والنباتات والفطريات وبعض الاولانيات .</a:t>
            </a:r>
            <a:endParaRPr lang="en-US" altLang="en-US" dirty="0">
              <a:solidFill>
                <a:srgbClr val="FF0000"/>
              </a:solidFill>
            </a:endParaRPr>
          </a:p>
        </p:txBody>
      </p:sp>
    </p:spTree>
    <p:extLst>
      <p:ext uri="{BB962C8B-B14F-4D97-AF65-F5344CB8AC3E}">
        <p14:creationId xmlns="" xmlns:p14="http://schemas.microsoft.com/office/powerpoint/2010/main" val="3716140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dirty="0"/>
              <a:t>Plant </a:t>
            </a:r>
            <a:r>
              <a:rPr lang="en-US" altLang="en-US" dirty="0" smtClean="0"/>
              <a:t>ECM </a:t>
            </a:r>
            <a:r>
              <a:rPr lang="ar-EG" altLang="en-US" dirty="0" smtClean="0"/>
              <a:t>سائل خارج الخلية في النبات </a:t>
            </a:r>
            <a:endParaRPr lang="en-US" altLang="en-US" dirty="0"/>
          </a:p>
        </p:txBody>
      </p:sp>
      <p:pic>
        <p:nvPicPr>
          <p:cNvPr id="73731" name="Picture 9" descr="03p058_f15_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03600" y="1566863"/>
            <a:ext cx="5464175" cy="417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Text Box 5"/>
          <p:cNvSpPr txBox="1">
            <a:spLocks noChangeArrowheads="1"/>
          </p:cNvSpPr>
          <p:nvPr/>
        </p:nvSpPr>
        <p:spPr bwMode="auto">
          <a:xfrm>
            <a:off x="387350" y="1766888"/>
            <a:ext cx="9699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cuticle</a:t>
            </a:r>
          </a:p>
        </p:txBody>
      </p:sp>
      <p:sp>
        <p:nvSpPr>
          <p:cNvPr id="73733" name="Text Box 6"/>
          <p:cNvSpPr txBox="1">
            <a:spLocks noChangeArrowheads="1"/>
          </p:cNvSpPr>
          <p:nvPr/>
        </p:nvSpPr>
        <p:spPr bwMode="auto">
          <a:xfrm>
            <a:off x="387350" y="2667000"/>
            <a:ext cx="19986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outer cell of leaf</a:t>
            </a:r>
          </a:p>
        </p:txBody>
      </p:sp>
      <p:sp>
        <p:nvSpPr>
          <p:cNvPr id="73734" name="Text Box 7"/>
          <p:cNvSpPr txBox="1">
            <a:spLocks noChangeArrowheads="1"/>
          </p:cNvSpPr>
          <p:nvPr/>
        </p:nvSpPr>
        <p:spPr bwMode="auto">
          <a:xfrm>
            <a:off x="387350" y="3429000"/>
            <a:ext cx="2203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photosynthetic cell inside leaf</a:t>
            </a:r>
          </a:p>
        </p:txBody>
      </p:sp>
      <p:sp>
        <p:nvSpPr>
          <p:cNvPr id="73735" name="Line 9"/>
          <p:cNvSpPr>
            <a:spLocks noChangeShapeType="1"/>
          </p:cNvSpPr>
          <p:nvPr/>
        </p:nvSpPr>
        <p:spPr bwMode="auto">
          <a:xfrm flipH="1" flipV="1">
            <a:off x="1295400" y="1981200"/>
            <a:ext cx="2562225" cy="31273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73736" name="Line 10"/>
          <p:cNvSpPr>
            <a:spLocks noChangeShapeType="1"/>
          </p:cNvSpPr>
          <p:nvPr/>
        </p:nvSpPr>
        <p:spPr bwMode="auto">
          <a:xfrm flipH="1">
            <a:off x="2286000" y="2895600"/>
            <a:ext cx="14478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73737" name="Line 11"/>
          <p:cNvSpPr>
            <a:spLocks noChangeShapeType="1"/>
          </p:cNvSpPr>
          <p:nvPr/>
        </p:nvSpPr>
        <p:spPr bwMode="auto">
          <a:xfrm flipH="1">
            <a:off x="2209800" y="3657600"/>
            <a:ext cx="19050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Components of All </a:t>
            </a:r>
            <a:r>
              <a:rPr lang="en-US" altLang="en-US" dirty="0" smtClean="0"/>
              <a:t>Cells </a:t>
            </a:r>
            <a:r>
              <a:rPr lang="ar-EG" altLang="en-US" dirty="0" smtClean="0"/>
              <a:t>مكونات كل الخلايا </a:t>
            </a:r>
            <a:endParaRPr lang="en-US" altLang="en-US" dirty="0"/>
          </a:p>
        </p:txBody>
      </p:sp>
      <p:sp>
        <p:nvSpPr>
          <p:cNvPr id="20483" name="Content Placeholder 2"/>
          <p:cNvSpPr>
            <a:spLocks noGrp="1"/>
          </p:cNvSpPr>
          <p:nvPr>
            <p:ph idx="1"/>
          </p:nvPr>
        </p:nvSpPr>
        <p:spPr>
          <a:xfrm>
            <a:off x="142844" y="1000108"/>
            <a:ext cx="8458200" cy="5503863"/>
          </a:xfrm>
        </p:spPr>
        <p:txBody>
          <a:bodyPr/>
          <a:lstStyle/>
          <a:p>
            <a:r>
              <a:rPr lang="en-US" altLang="en-US" sz="2500" dirty="0"/>
              <a:t>Plasma </a:t>
            </a:r>
            <a:r>
              <a:rPr lang="en-US" altLang="en-US" sz="2500" dirty="0" smtClean="0"/>
              <a:t>membrane </a:t>
            </a:r>
            <a:r>
              <a:rPr lang="ar-EG" altLang="en-US" sz="2500" dirty="0" smtClean="0">
                <a:solidFill>
                  <a:srgbClr val="FF0000"/>
                </a:solidFill>
              </a:rPr>
              <a:t>الغشاء البلازمي </a:t>
            </a:r>
            <a:endParaRPr lang="en-US" altLang="en-US" sz="2500" dirty="0">
              <a:solidFill>
                <a:srgbClr val="FF0000"/>
              </a:solidFill>
            </a:endParaRPr>
          </a:p>
          <a:p>
            <a:pPr lvl="1"/>
            <a:r>
              <a:rPr lang="en-US" altLang="en-US" sz="2500" dirty="0"/>
              <a:t>Surrounds the cell and controls </a:t>
            </a:r>
            <a:r>
              <a:rPr lang="en-US" altLang="en-US" sz="2500" dirty="0" smtClean="0"/>
              <a:t>which substances </a:t>
            </a:r>
            <a:r>
              <a:rPr lang="en-US" altLang="en-US" sz="2500" dirty="0"/>
              <a:t>move in and out (selectively permeable</a:t>
            </a:r>
            <a:r>
              <a:rPr lang="en-US" altLang="en-US" sz="2500" dirty="0" smtClean="0"/>
              <a:t>) </a:t>
            </a:r>
            <a:r>
              <a:rPr lang="ar-EG" altLang="en-US" sz="2500" dirty="0" smtClean="0">
                <a:solidFill>
                  <a:srgbClr val="FF0000"/>
                </a:solidFill>
              </a:rPr>
              <a:t>يحيط بالخلية ويتحكم بتحرك المواد الي الداخل والخارج ( انتقائي في نفاذ الاشياء من خلاله)</a:t>
            </a:r>
            <a:endParaRPr lang="en-US" altLang="en-US" sz="2500" dirty="0">
              <a:solidFill>
                <a:srgbClr val="FF0000"/>
              </a:solidFill>
            </a:endParaRPr>
          </a:p>
          <a:p>
            <a:pPr lvl="1"/>
            <a:r>
              <a:rPr lang="en-US" altLang="en-US" sz="2500" dirty="0"/>
              <a:t>Proteins embedded in a lipid bilayer or attached to one of its surfaces carry out membrane </a:t>
            </a:r>
            <a:r>
              <a:rPr lang="en-US" altLang="en-US" sz="2500" dirty="0" smtClean="0"/>
              <a:t>functions </a:t>
            </a:r>
            <a:r>
              <a:rPr lang="ar-EG" altLang="en-US" sz="2500" dirty="0" smtClean="0">
                <a:solidFill>
                  <a:srgbClr val="FF0000"/>
                </a:solidFill>
              </a:rPr>
              <a:t>البروتينات المدفونة في الطبقة الثنائية الدهنية او المتصلة بواحدة من الاسطح الخلوية تنفذ وظائف الغشاء.</a:t>
            </a:r>
            <a:endParaRPr lang="en-US" altLang="en-US" sz="2500" dirty="0">
              <a:solidFill>
                <a:srgbClr val="FF0000"/>
              </a:solidFill>
            </a:endParaRPr>
          </a:p>
          <a:p>
            <a:r>
              <a:rPr lang="en-US" altLang="en-US" sz="2500" dirty="0" smtClean="0"/>
              <a:t>Cytoplasm </a:t>
            </a:r>
            <a:r>
              <a:rPr lang="ar-EG" altLang="en-US" sz="2500" dirty="0" smtClean="0">
                <a:solidFill>
                  <a:srgbClr val="FF0000"/>
                </a:solidFill>
              </a:rPr>
              <a:t>السائل الخلوي (السيتوبلازم)</a:t>
            </a:r>
            <a:endParaRPr lang="en-US" altLang="en-US" sz="2500" dirty="0">
              <a:solidFill>
                <a:srgbClr val="FF0000"/>
              </a:solidFill>
            </a:endParaRPr>
          </a:p>
          <a:p>
            <a:pPr lvl="1"/>
            <a:r>
              <a:rPr lang="en-US" altLang="en-US" sz="2500" dirty="0"/>
              <a:t>Jellylike mixture of water, sugars, ions, and </a:t>
            </a:r>
            <a:r>
              <a:rPr lang="en-US" altLang="en-US" sz="2500" dirty="0" smtClean="0"/>
              <a:t>proteins </a:t>
            </a:r>
            <a:r>
              <a:rPr lang="ar-EG" altLang="en-US" sz="2500" dirty="0" smtClean="0">
                <a:solidFill>
                  <a:srgbClr val="FF0000"/>
                </a:solidFill>
              </a:rPr>
              <a:t>خليط يشبه الجيل (لزج) من الماء والسكريات والايونات والبروتينات.</a:t>
            </a:r>
            <a:endParaRPr lang="en-US" altLang="en-US" sz="2500" dirty="0">
              <a:solidFill>
                <a:srgbClr val="FF0000"/>
              </a:solidFill>
            </a:endParaRPr>
          </a:p>
          <a:p>
            <a:pPr lvl="1"/>
            <a:r>
              <a:rPr lang="en-US" altLang="en-US" sz="2500" dirty="0"/>
              <a:t>Site of some or all of cell’s </a:t>
            </a:r>
            <a:r>
              <a:rPr lang="en-US" altLang="en-US" sz="2500" dirty="0" smtClean="0"/>
              <a:t>metabolism </a:t>
            </a:r>
            <a:r>
              <a:rPr lang="ar-EG" altLang="en-US" sz="2500" dirty="0" smtClean="0">
                <a:solidFill>
                  <a:srgbClr val="FF0000"/>
                </a:solidFill>
              </a:rPr>
              <a:t>مكان لبعض او كل عمليات ايض الخلية.</a:t>
            </a:r>
            <a:endParaRPr lang="en-US" altLang="en-US" sz="2500" dirty="0">
              <a:solidFill>
                <a:srgbClr val="FF0000"/>
              </a:solidFill>
            </a:endParaRPr>
          </a:p>
          <a:p>
            <a:pPr lvl="1"/>
            <a:endParaRPr lang="en-US" altLang="en-US" sz="25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dirty="0"/>
              <a:t>Cell </a:t>
            </a:r>
            <a:r>
              <a:rPr lang="en-US" altLang="en-US" dirty="0" smtClean="0"/>
              <a:t>Junctions </a:t>
            </a:r>
            <a:r>
              <a:rPr lang="ar-EG" altLang="en-US" dirty="0" smtClean="0"/>
              <a:t>تقاطعات الخلية </a:t>
            </a:r>
            <a:endParaRPr lang="en-US" altLang="en-US" dirty="0"/>
          </a:p>
        </p:txBody>
      </p:sp>
      <p:sp>
        <p:nvSpPr>
          <p:cNvPr id="74755" name="Content Placeholder 2"/>
          <p:cNvSpPr>
            <a:spLocks noGrp="1"/>
          </p:cNvSpPr>
          <p:nvPr>
            <p:ph idx="1"/>
          </p:nvPr>
        </p:nvSpPr>
        <p:spPr/>
        <p:txBody>
          <a:bodyPr/>
          <a:lstStyle/>
          <a:p>
            <a:r>
              <a:rPr lang="en-US" altLang="en-US" sz="2500" dirty="0"/>
              <a:t>Connect a cell to another cell or to the </a:t>
            </a:r>
            <a:r>
              <a:rPr lang="en-US" altLang="en-US" sz="2500" dirty="0" smtClean="0"/>
              <a:t>ECM </a:t>
            </a:r>
            <a:r>
              <a:rPr lang="ar-EG" altLang="en-US" sz="2500" dirty="0" smtClean="0">
                <a:solidFill>
                  <a:srgbClr val="FF0000"/>
                </a:solidFill>
              </a:rPr>
              <a:t>تصل خلية بخلية اخري او بمواد خارج الخلية </a:t>
            </a:r>
            <a:endParaRPr lang="en-US" altLang="en-US" sz="2500" dirty="0">
              <a:solidFill>
                <a:srgbClr val="FF0000"/>
              </a:solidFill>
            </a:endParaRPr>
          </a:p>
          <a:p>
            <a:pPr lvl="1"/>
            <a:r>
              <a:rPr lang="en-US" altLang="en-US" sz="2500" dirty="0"/>
              <a:t>Tight </a:t>
            </a:r>
            <a:r>
              <a:rPr lang="en-US" altLang="en-US" sz="2500" dirty="0" smtClean="0"/>
              <a:t>junction </a:t>
            </a:r>
            <a:r>
              <a:rPr lang="ar-EG" altLang="en-US" sz="2500" dirty="0" smtClean="0">
                <a:solidFill>
                  <a:srgbClr val="FF0000"/>
                </a:solidFill>
              </a:rPr>
              <a:t>اتصال محكم </a:t>
            </a:r>
            <a:endParaRPr lang="en-US" altLang="en-US" sz="2500" dirty="0">
              <a:solidFill>
                <a:srgbClr val="FF0000"/>
              </a:solidFill>
            </a:endParaRPr>
          </a:p>
          <a:p>
            <a:pPr lvl="2"/>
            <a:r>
              <a:rPr lang="en-US" altLang="en-US" sz="2500" dirty="0"/>
              <a:t>Array of fibrous proteins that joins epithelial cells and prevents fluids from leaking between </a:t>
            </a:r>
            <a:r>
              <a:rPr lang="en-US" altLang="en-US" sz="2500" dirty="0" smtClean="0"/>
              <a:t>them </a:t>
            </a:r>
            <a:r>
              <a:rPr lang="ar-EG" altLang="en-US" sz="2500" dirty="0" smtClean="0">
                <a:solidFill>
                  <a:srgbClr val="FF0000"/>
                </a:solidFill>
              </a:rPr>
              <a:t>صفوف من البروتينات الليفية التي تلحم الخلايا الطلائية وتمنع السوائل من التسرب بينهم.</a:t>
            </a:r>
            <a:endParaRPr lang="en-US" altLang="en-US" sz="2500" dirty="0">
              <a:solidFill>
                <a:srgbClr val="FF0000"/>
              </a:solidFill>
            </a:endParaRPr>
          </a:p>
          <a:p>
            <a:pPr lvl="1"/>
            <a:r>
              <a:rPr lang="en-US" altLang="en-US" sz="2500" dirty="0"/>
              <a:t>Adhering </a:t>
            </a:r>
            <a:r>
              <a:rPr lang="en-US" altLang="en-US" sz="2500" dirty="0" smtClean="0"/>
              <a:t>junction </a:t>
            </a:r>
            <a:r>
              <a:rPr lang="ar-EG" altLang="en-US" sz="2500" dirty="0" smtClean="0">
                <a:solidFill>
                  <a:srgbClr val="FF0000"/>
                </a:solidFill>
              </a:rPr>
              <a:t>الاتصال الملتصق (الملتزم)</a:t>
            </a:r>
            <a:r>
              <a:rPr lang="ar-EG" altLang="en-US" sz="2500" dirty="0" smtClean="0"/>
              <a:t> </a:t>
            </a:r>
            <a:endParaRPr lang="en-US" altLang="en-US" sz="2500" dirty="0"/>
          </a:p>
          <a:p>
            <a:pPr lvl="2"/>
            <a:r>
              <a:rPr lang="en-US" altLang="en-US" sz="2500" dirty="0"/>
              <a:t>Anchors cells to each other or to the extracellular </a:t>
            </a:r>
            <a:r>
              <a:rPr lang="en-US" altLang="en-US" sz="2500" dirty="0" smtClean="0"/>
              <a:t>matrix </a:t>
            </a:r>
            <a:r>
              <a:rPr lang="ar-EG" altLang="en-US" sz="2500" dirty="0" smtClean="0">
                <a:solidFill>
                  <a:srgbClr val="FF0000"/>
                </a:solidFill>
              </a:rPr>
              <a:t>يثبت الخلايا ببعضها او مع مواد النسيج الخارج الخلية</a:t>
            </a:r>
            <a:r>
              <a:rPr lang="ar-EG" altLang="en-US" sz="2500" dirty="0" smtClean="0"/>
              <a:t>.</a:t>
            </a:r>
            <a:endParaRPr lang="en-US" altLang="en-US" sz="2500" dirty="0"/>
          </a:p>
          <a:p>
            <a:pPr lvl="1"/>
            <a:r>
              <a:rPr lang="en-US" altLang="en-US" sz="2500" dirty="0"/>
              <a:t>Gap </a:t>
            </a:r>
            <a:r>
              <a:rPr lang="en-US" altLang="en-US" sz="2500" dirty="0" smtClean="0"/>
              <a:t>junction </a:t>
            </a:r>
            <a:r>
              <a:rPr lang="ar-EG" altLang="en-US" sz="2500" dirty="0" smtClean="0">
                <a:solidFill>
                  <a:srgbClr val="FF0000"/>
                </a:solidFill>
              </a:rPr>
              <a:t>اتصال او تقاطع الفجوة.</a:t>
            </a:r>
            <a:endParaRPr lang="en-US" altLang="en-US" sz="2500" dirty="0">
              <a:solidFill>
                <a:srgbClr val="FF0000"/>
              </a:solidFill>
            </a:endParaRPr>
          </a:p>
          <a:p>
            <a:pPr lvl="2"/>
            <a:r>
              <a:rPr lang="en-US" altLang="en-US" sz="2500" dirty="0"/>
              <a:t>Channel across plasma membranes of adjoining </a:t>
            </a:r>
            <a:r>
              <a:rPr lang="en-US" altLang="en-US" sz="2500" dirty="0" smtClean="0"/>
              <a:t>cells </a:t>
            </a:r>
            <a:r>
              <a:rPr lang="ar-EG" altLang="en-US" sz="2500" dirty="0" smtClean="0">
                <a:solidFill>
                  <a:srgbClr val="FF0000"/>
                </a:solidFill>
              </a:rPr>
              <a:t>قنوات تعبر الغشاء البلازمي للخلايا المجاورة الملتصقة.</a:t>
            </a:r>
            <a:endParaRPr lang="en-US" altLang="en-US" sz="2500" dirty="0">
              <a:solidFill>
                <a:srgbClr val="FF0000"/>
              </a:solidFill>
            </a:endParaRPr>
          </a:p>
          <a:p>
            <a:endParaRPr lang="en-US" altLang="en-US" sz="25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8" name="Picture 11" descr="03p058_f16_U"/>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47900" y="0"/>
            <a:ext cx="4678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Text Box 5"/>
          <p:cNvSpPr txBox="1">
            <a:spLocks noChangeArrowheads="1"/>
          </p:cNvSpPr>
          <p:nvPr/>
        </p:nvSpPr>
        <p:spPr bwMode="auto">
          <a:xfrm>
            <a:off x="1754188" y="1482725"/>
            <a:ext cx="16557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tight junctions</a:t>
            </a:r>
          </a:p>
        </p:txBody>
      </p:sp>
      <p:sp>
        <p:nvSpPr>
          <p:cNvPr id="75780" name="Text Box 6"/>
          <p:cNvSpPr txBox="1">
            <a:spLocks noChangeArrowheads="1"/>
          </p:cNvSpPr>
          <p:nvPr/>
        </p:nvSpPr>
        <p:spPr bwMode="auto">
          <a:xfrm>
            <a:off x="1095375" y="2819400"/>
            <a:ext cx="16049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gap junction</a:t>
            </a:r>
          </a:p>
        </p:txBody>
      </p:sp>
      <p:sp>
        <p:nvSpPr>
          <p:cNvPr id="75781" name="Text Box 7"/>
          <p:cNvSpPr txBox="1">
            <a:spLocks noChangeArrowheads="1"/>
          </p:cNvSpPr>
          <p:nvPr/>
        </p:nvSpPr>
        <p:spPr bwMode="auto">
          <a:xfrm>
            <a:off x="2667000" y="4438650"/>
            <a:ext cx="25320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basement membrane</a:t>
            </a:r>
          </a:p>
        </p:txBody>
      </p:sp>
      <p:sp>
        <p:nvSpPr>
          <p:cNvPr id="75782" name="Text Box 8"/>
          <p:cNvSpPr txBox="1">
            <a:spLocks noChangeArrowheads="1"/>
          </p:cNvSpPr>
          <p:nvPr/>
        </p:nvSpPr>
        <p:spPr bwMode="auto">
          <a:xfrm>
            <a:off x="5181600" y="4438650"/>
            <a:ext cx="21637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sz="1800" b="1" dirty="0">
                <a:solidFill>
                  <a:srgbClr val="000000"/>
                </a:solidFill>
                <a:cs typeface="Arial" pitchFamily="34" charset="0"/>
              </a:rPr>
              <a:t>adhering junction</a:t>
            </a:r>
          </a:p>
        </p:txBody>
      </p:sp>
      <p:sp>
        <p:nvSpPr>
          <p:cNvPr id="75783" name="AutoShape 9"/>
          <p:cNvSpPr>
            <a:spLocks/>
          </p:cNvSpPr>
          <p:nvPr/>
        </p:nvSpPr>
        <p:spPr bwMode="auto">
          <a:xfrm>
            <a:off x="2924175" y="1447800"/>
            <a:ext cx="762000" cy="990600"/>
          </a:xfrm>
          <a:prstGeom prst="leftBrace">
            <a:avLst>
              <a:gd name="adj1" fmla="val 0"/>
              <a:gd name="adj2" fmla="val 50000"/>
            </a:avLst>
          </a:prstGeom>
          <a:noFill/>
          <a:ln w="190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dirty="0">
              <a:cs typeface="Arial" pitchFamily="34" charset="0"/>
            </a:endParaRPr>
          </a:p>
        </p:txBody>
      </p:sp>
      <p:sp>
        <p:nvSpPr>
          <p:cNvPr id="75784" name="Line 10"/>
          <p:cNvSpPr>
            <a:spLocks noChangeShapeType="1"/>
          </p:cNvSpPr>
          <p:nvPr/>
        </p:nvSpPr>
        <p:spPr bwMode="auto">
          <a:xfrm flipH="1">
            <a:off x="2619375" y="3048000"/>
            <a:ext cx="114300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75785" name="Line 13"/>
          <p:cNvSpPr>
            <a:spLocks noChangeShapeType="1"/>
          </p:cNvSpPr>
          <p:nvPr/>
        </p:nvSpPr>
        <p:spPr bwMode="auto">
          <a:xfrm>
            <a:off x="3810000" y="4038600"/>
            <a:ext cx="0" cy="4572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
        <p:nvSpPr>
          <p:cNvPr id="75786" name="Line 14"/>
          <p:cNvSpPr>
            <a:spLocks noChangeShapeType="1"/>
          </p:cNvSpPr>
          <p:nvPr/>
        </p:nvSpPr>
        <p:spPr bwMode="auto">
          <a:xfrm>
            <a:off x="6324600" y="3429000"/>
            <a:ext cx="0" cy="99060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sz="2500" dirty="0"/>
              <a:t>Cell Junctions in </a:t>
            </a:r>
            <a:r>
              <a:rPr lang="en-US" altLang="en-US" sz="2500" dirty="0" smtClean="0"/>
              <a:t>Plants </a:t>
            </a:r>
            <a:r>
              <a:rPr lang="ar-EG" altLang="en-US" sz="2500" dirty="0" smtClean="0"/>
              <a:t>تقاطعات الخلايا في النباتات </a:t>
            </a:r>
            <a:r>
              <a:rPr lang="en-US" altLang="en-US" sz="2500" dirty="0" smtClean="0"/>
              <a:t> </a:t>
            </a:r>
            <a:endParaRPr lang="en-US" altLang="en-US" sz="2500" dirty="0"/>
          </a:p>
        </p:txBody>
      </p:sp>
      <p:sp>
        <p:nvSpPr>
          <p:cNvPr id="76803" name="Rectangle 3"/>
          <p:cNvSpPr>
            <a:spLocks noGrp="1" noChangeArrowheads="1"/>
          </p:cNvSpPr>
          <p:nvPr>
            <p:ph idx="1"/>
          </p:nvPr>
        </p:nvSpPr>
        <p:spPr/>
        <p:txBody>
          <a:bodyPr/>
          <a:lstStyle/>
          <a:p>
            <a:r>
              <a:rPr lang="en-US" altLang="en-US" dirty="0"/>
              <a:t>In plants, plasmodesmata connect the cytoplasm of adjoining </a:t>
            </a:r>
            <a:r>
              <a:rPr lang="en-US" altLang="en-US" dirty="0" smtClean="0"/>
              <a:t>cells </a:t>
            </a:r>
            <a:r>
              <a:rPr lang="ar-EG" altLang="en-US" dirty="0" smtClean="0">
                <a:solidFill>
                  <a:srgbClr val="FF0000"/>
                </a:solidFill>
              </a:rPr>
              <a:t>في النباتات الروابط البلازمية تصل السائل الخلوي للخلايا المجاورة.</a:t>
            </a:r>
            <a:endParaRPr lang="en-US" altLang="en-US" dirty="0">
              <a:solidFill>
                <a:srgbClr val="FF0000"/>
              </a:solidFill>
            </a:endParaRPr>
          </a:p>
          <a:p>
            <a:r>
              <a:rPr lang="en-US" altLang="en-US" dirty="0" err="1" smtClean="0"/>
              <a:t>Plasmodesmata</a:t>
            </a:r>
            <a:r>
              <a:rPr lang="en-US" altLang="en-US" dirty="0" smtClean="0"/>
              <a:t> </a:t>
            </a:r>
            <a:r>
              <a:rPr lang="ar-EG" altLang="en-US" dirty="0" smtClean="0">
                <a:solidFill>
                  <a:srgbClr val="FF0000"/>
                </a:solidFill>
              </a:rPr>
              <a:t>الروابط البلازمية </a:t>
            </a:r>
            <a:endParaRPr lang="en-US" altLang="en-US" dirty="0">
              <a:solidFill>
                <a:srgbClr val="FF0000"/>
              </a:solidFill>
            </a:endParaRPr>
          </a:p>
          <a:p>
            <a:pPr lvl="1"/>
            <a:r>
              <a:rPr lang="en-US" altLang="en-US" dirty="0"/>
              <a:t>Open channels that extend across the primary walls of adjoining </a:t>
            </a:r>
            <a:r>
              <a:rPr lang="en-US" altLang="en-US" dirty="0" smtClean="0"/>
              <a:t>cells </a:t>
            </a:r>
            <a:r>
              <a:rPr lang="ar-EG" altLang="en-US" dirty="0" smtClean="0">
                <a:solidFill>
                  <a:srgbClr val="FF0000"/>
                </a:solidFill>
              </a:rPr>
              <a:t>قنوات مفتوحة التي تمتد عبر الجدران الاولية للخلايا المجاورة.</a:t>
            </a:r>
            <a:endParaRPr lang="en-US" altLang="en-US" dirty="0">
              <a:solidFill>
                <a:srgbClr val="FF0000"/>
              </a:solidFill>
            </a:endParaRPr>
          </a:p>
          <a:p>
            <a:pPr lvl="1"/>
            <a:r>
              <a:rPr lang="en-US" altLang="en-US" dirty="0"/>
              <a:t>Allow materials such as water, nutrients, and signaling molecules to flow </a:t>
            </a:r>
            <a:r>
              <a:rPr lang="en-US" altLang="en-US" dirty="0" smtClean="0"/>
              <a:t>through </a:t>
            </a:r>
            <a:r>
              <a:rPr lang="ar-EG" altLang="en-US" dirty="0" smtClean="0">
                <a:solidFill>
                  <a:srgbClr val="FF0000"/>
                </a:solidFill>
              </a:rPr>
              <a:t>تسمح للمواد مثل الماء والعناصر الغذائية وجزيئات الاشارة بالمرور من خلالها. </a:t>
            </a:r>
            <a:endParaRPr lang="en-US" altLang="en-US" dirty="0">
              <a:solidFill>
                <a:srgbClr val="FF0000"/>
              </a:solidFill>
            </a:endParaRPr>
          </a:p>
          <a:p>
            <a:pPr lvl="1"/>
            <a:endParaRPr lang="en-US"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dirty="0"/>
              <a:t>3.6 The Nature of </a:t>
            </a:r>
            <a:r>
              <a:rPr lang="en-US" altLang="en-US" dirty="0" smtClean="0"/>
              <a:t>Life </a:t>
            </a:r>
            <a:r>
              <a:rPr lang="ar-EG" altLang="en-US" dirty="0" smtClean="0"/>
              <a:t>طبيعة الحياه </a:t>
            </a:r>
            <a:endParaRPr lang="en-US" altLang="en-US" dirty="0"/>
          </a:p>
        </p:txBody>
      </p:sp>
      <p:sp>
        <p:nvSpPr>
          <p:cNvPr id="77827" name="Content Placeholder 2"/>
          <p:cNvSpPr>
            <a:spLocks noGrp="1"/>
          </p:cNvSpPr>
          <p:nvPr>
            <p:ph idx="1"/>
          </p:nvPr>
        </p:nvSpPr>
        <p:spPr/>
        <p:txBody>
          <a:bodyPr/>
          <a:lstStyle/>
          <a:p>
            <a:r>
              <a:rPr lang="en-US" altLang="en-US" sz="2300" dirty="0"/>
              <a:t>Six properties characterize living things as different from nonliving </a:t>
            </a:r>
            <a:r>
              <a:rPr lang="en-US" altLang="en-US" sz="2300" dirty="0" smtClean="0"/>
              <a:t>things </a:t>
            </a:r>
            <a:r>
              <a:rPr lang="ar-EG" altLang="en-US" sz="2300" dirty="0" smtClean="0">
                <a:solidFill>
                  <a:srgbClr val="FF0000"/>
                </a:solidFill>
              </a:rPr>
              <a:t>ستة خصائص تميز الاشياء الحية وتجعلها مختلفة عن الاشياء الغير حية.</a:t>
            </a:r>
            <a:endParaRPr lang="en-US" altLang="en-US" sz="2300" dirty="0">
              <a:solidFill>
                <a:srgbClr val="FF0000"/>
              </a:solidFill>
            </a:endParaRPr>
          </a:p>
          <a:p>
            <a:pPr lvl="1"/>
            <a:r>
              <a:rPr lang="en-US" altLang="en-US" sz="2300" dirty="0"/>
              <a:t>Make and use organic molecules of </a:t>
            </a:r>
            <a:r>
              <a:rPr lang="en-US" altLang="en-US" sz="2300" dirty="0" smtClean="0"/>
              <a:t>life </a:t>
            </a:r>
            <a:r>
              <a:rPr lang="ar-EG" altLang="en-US" sz="2300" dirty="0" smtClean="0">
                <a:solidFill>
                  <a:srgbClr val="FF0000"/>
                </a:solidFill>
              </a:rPr>
              <a:t>تصنع وتستخدم الجزييئات العضوية للحياه.</a:t>
            </a:r>
            <a:endParaRPr lang="en-US" altLang="en-US" sz="2300" dirty="0">
              <a:solidFill>
                <a:srgbClr val="FF0000"/>
              </a:solidFill>
            </a:endParaRPr>
          </a:p>
          <a:p>
            <a:pPr lvl="1"/>
            <a:r>
              <a:rPr lang="en-US" altLang="en-US" sz="2300" dirty="0"/>
              <a:t>Consist of one or more </a:t>
            </a:r>
            <a:r>
              <a:rPr lang="en-US" altLang="en-US" sz="2300" dirty="0" smtClean="0"/>
              <a:t>cells </a:t>
            </a:r>
            <a:r>
              <a:rPr lang="ar-EG" altLang="en-US" sz="2300" dirty="0" smtClean="0">
                <a:solidFill>
                  <a:srgbClr val="FF0000"/>
                </a:solidFill>
              </a:rPr>
              <a:t>تتكون من واحدة او اكثر من الخلايا </a:t>
            </a:r>
            <a:endParaRPr lang="en-US" altLang="en-US" sz="2300" dirty="0">
              <a:solidFill>
                <a:srgbClr val="FF0000"/>
              </a:solidFill>
            </a:endParaRPr>
          </a:p>
          <a:p>
            <a:pPr lvl="1"/>
            <a:r>
              <a:rPr lang="en-US" altLang="en-US" sz="2300" dirty="0"/>
              <a:t>Self-sustaining biological processes such as </a:t>
            </a:r>
            <a:r>
              <a:rPr lang="en-US" altLang="en-US" sz="2300" dirty="0" smtClean="0"/>
              <a:t>metabolism </a:t>
            </a:r>
            <a:r>
              <a:rPr lang="ar-EG" altLang="en-US" sz="2300" dirty="0" smtClean="0">
                <a:solidFill>
                  <a:srgbClr val="FF0000"/>
                </a:solidFill>
              </a:rPr>
              <a:t>تحافظ ذاتيا علي العمليات الحيوية مثل الايض</a:t>
            </a:r>
            <a:r>
              <a:rPr lang="ar-EG" altLang="en-US" sz="2300" dirty="0" smtClean="0"/>
              <a:t>. </a:t>
            </a:r>
            <a:endParaRPr lang="en-US" altLang="en-US" sz="2300" dirty="0"/>
          </a:p>
          <a:p>
            <a:pPr lvl="1"/>
            <a:r>
              <a:rPr lang="en-US" altLang="en-US" sz="2300" dirty="0"/>
              <a:t>Change over their lifetime (develop, mature, age</a:t>
            </a:r>
            <a:r>
              <a:rPr lang="en-US" altLang="en-US" sz="2300" dirty="0" smtClean="0"/>
              <a:t>) </a:t>
            </a:r>
            <a:r>
              <a:rPr lang="ar-EG" altLang="en-US" sz="2300" dirty="0" smtClean="0">
                <a:solidFill>
                  <a:srgbClr val="FF0000"/>
                </a:solidFill>
              </a:rPr>
              <a:t>تتغير علي مدار حياتها (تنمو وتتطور وتنضج وتكبر في السن)</a:t>
            </a:r>
            <a:endParaRPr lang="en-US" altLang="en-US" sz="2300" dirty="0">
              <a:solidFill>
                <a:srgbClr val="FF0000"/>
              </a:solidFill>
            </a:endParaRPr>
          </a:p>
          <a:p>
            <a:pPr lvl="1"/>
            <a:r>
              <a:rPr lang="en-US" altLang="en-US" sz="2300" dirty="0"/>
              <a:t>Use DNA as hereditary material when they </a:t>
            </a:r>
            <a:r>
              <a:rPr lang="en-US" altLang="en-US" sz="2300" dirty="0" smtClean="0"/>
              <a:t>reproduce </a:t>
            </a:r>
            <a:r>
              <a:rPr lang="ar-EG" altLang="en-US" sz="2300" dirty="0" smtClean="0">
                <a:solidFill>
                  <a:srgbClr val="FF0000"/>
                </a:solidFill>
              </a:rPr>
              <a:t>تستخدم الحمض النووي كمادة وراثية عندما تتكاثر. </a:t>
            </a:r>
            <a:endParaRPr lang="en-US" altLang="en-US" sz="2300" dirty="0">
              <a:solidFill>
                <a:srgbClr val="FF0000"/>
              </a:solidFill>
            </a:endParaRPr>
          </a:p>
          <a:p>
            <a:pPr lvl="1"/>
            <a:r>
              <a:rPr lang="en-US" altLang="en-US" sz="2300" dirty="0"/>
              <a:t>Have the collective capacity to change over successive </a:t>
            </a:r>
            <a:r>
              <a:rPr lang="en-US" altLang="en-US" sz="2300" dirty="0" smtClean="0"/>
              <a:t>generations </a:t>
            </a:r>
            <a:r>
              <a:rPr lang="ar-EG" altLang="en-US" sz="2300" dirty="0" smtClean="0">
                <a:solidFill>
                  <a:srgbClr val="FF0000"/>
                </a:solidFill>
              </a:rPr>
              <a:t>لديها القدرة الجماعية لتتغير علي مدار الاجيال القادمة </a:t>
            </a:r>
            <a:endParaRPr lang="en-US" altLang="en-US" sz="2300"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Points to </a:t>
            </a:r>
            <a:r>
              <a:rPr lang="en-US" dirty="0" smtClean="0"/>
              <a:t>Ponder </a:t>
            </a:r>
            <a:r>
              <a:rPr lang="ar-EG" dirty="0" smtClean="0"/>
              <a:t>نقاط للتأمل </a:t>
            </a:r>
            <a:endParaRPr lang="en-US" dirty="0"/>
          </a:p>
        </p:txBody>
      </p:sp>
      <p:sp>
        <p:nvSpPr>
          <p:cNvPr id="3" name="Content Placeholder 2"/>
          <p:cNvSpPr>
            <a:spLocks noGrp="1"/>
          </p:cNvSpPr>
          <p:nvPr>
            <p:ph idx="1"/>
          </p:nvPr>
        </p:nvSpPr>
        <p:spPr/>
        <p:txBody>
          <a:bodyPr/>
          <a:lstStyle/>
          <a:p>
            <a:r>
              <a:rPr lang="en-US" sz="2300" dirty="0"/>
              <a:t>Plants contain a large central vacuole</a:t>
            </a:r>
            <a:r>
              <a:rPr lang="en-US" sz="2300" dirty="0" smtClean="0"/>
              <a:t>. </a:t>
            </a:r>
            <a:r>
              <a:rPr lang="ar-EG" sz="2300" dirty="0" smtClean="0">
                <a:solidFill>
                  <a:srgbClr val="FF0000"/>
                </a:solidFill>
              </a:rPr>
              <a:t>تحتوي النباتات علي كميات كبيرة من الفجوات العصارية المركزية. </a:t>
            </a:r>
            <a:r>
              <a:rPr lang="en-US" sz="2300" dirty="0" smtClean="0">
                <a:solidFill>
                  <a:srgbClr val="FF0000"/>
                </a:solidFill>
              </a:rPr>
              <a:t> </a:t>
            </a:r>
            <a:endParaRPr lang="en-US" sz="2300" dirty="0">
              <a:solidFill>
                <a:srgbClr val="FF0000"/>
              </a:solidFill>
            </a:endParaRPr>
          </a:p>
          <a:p>
            <a:pPr lvl="1"/>
            <a:r>
              <a:rPr lang="en-US" sz="2300" dirty="0"/>
              <a:t>What is the function of this organelle and why do plants need one, but not animal cells? </a:t>
            </a:r>
            <a:r>
              <a:rPr lang="en-US" sz="2300" dirty="0" smtClean="0"/>
              <a:t> </a:t>
            </a:r>
            <a:r>
              <a:rPr lang="ar-EG" sz="2300" dirty="0" smtClean="0">
                <a:solidFill>
                  <a:srgbClr val="FF0000"/>
                </a:solidFill>
              </a:rPr>
              <a:t>ماهي وظيفة هذه العضيات ولماذا تحتاجها النباتات ولا يحتاجها الخلايا الحيوانية؟</a:t>
            </a:r>
            <a:endParaRPr lang="en-US" sz="2300" dirty="0">
              <a:solidFill>
                <a:srgbClr val="FF0000"/>
              </a:solidFill>
            </a:endParaRPr>
          </a:p>
          <a:p>
            <a:r>
              <a:rPr lang="en-US" sz="2300" dirty="0"/>
              <a:t>Hand washing helps reduce the risk of bacterial infection The FDA has recently ruled that antibacterial soaps offer no benefit beyond that of normal hand washing. </a:t>
            </a:r>
            <a:r>
              <a:rPr lang="en-US" sz="2300" dirty="0" smtClean="0"/>
              <a:t> </a:t>
            </a:r>
            <a:r>
              <a:rPr lang="ar-EG" sz="2300" dirty="0" smtClean="0">
                <a:solidFill>
                  <a:srgbClr val="FF0000"/>
                </a:solidFill>
              </a:rPr>
              <a:t>غسيل الايدي يساعد علي تقليل خطر الاصابة بعدوي بكتيرية.الوكالة الامريكية للغذاء والدواء سنت قواعد حديثا ان الصابون المضاد للبكتريا لا يمثل اي فائدة زائدة عن الغسيل العادي للايدي.</a:t>
            </a:r>
            <a:endParaRPr lang="en-US" sz="2300" dirty="0">
              <a:solidFill>
                <a:srgbClr val="FF0000"/>
              </a:solidFill>
            </a:endParaRPr>
          </a:p>
          <a:p>
            <a:pPr lvl="1"/>
            <a:r>
              <a:rPr lang="en-US" sz="2300" dirty="0"/>
              <a:t>What effect does soap and hand washing have on bacteria and why might antibacterial soaps offer no better a </a:t>
            </a:r>
            <a:r>
              <a:rPr lang="en-US" sz="2300" dirty="0" smtClean="0"/>
              <a:t>solution?</a:t>
            </a:r>
            <a:r>
              <a:rPr lang="ar-EG" sz="2300" dirty="0" smtClean="0">
                <a:solidFill>
                  <a:srgbClr val="FF0000"/>
                </a:solidFill>
              </a:rPr>
              <a:t>ما تأثير الصابون وغسيل الايدي علي البكتريا ولماذا الصابون المضاد للبكتريا لا يمثل الحل الافضل؟</a:t>
            </a:r>
            <a:endParaRPr lang="en-US" sz="2300" dirty="0">
              <a:solidFill>
                <a:srgbClr val="FF0000"/>
              </a:solidFill>
            </a:endParaRPr>
          </a:p>
        </p:txBody>
      </p:sp>
    </p:spTree>
    <p:extLst>
      <p:ext uri="{BB962C8B-B14F-4D97-AF65-F5344CB8AC3E}">
        <p14:creationId xmlns="" xmlns:p14="http://schemas.microsoft.com/office/powerpoint/2010/main" val="129823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z="2500" dirty="0"/>
              <a:t>Components of All Cells (cont’d</a:t>
            </a:r>
            <a:r>
              <a:rPr lang="en-US" altLang="en-US" sz="2500" dirty="0" smtClean="0"/>
              <a:t>.) </a:t>
            </a:r>
            <a:r>
              <a:rPr lang="ar-EG" altLang="en-US" sz="2500" dirty="0" smtClean="0"/>
              <a:t>تابع مكونات الخلية </a:t>
            </a:r>
            <a:endParaRPr lang="en-US" altLang="en-US" sz="2500" dirty="0"/>
          </a:p>
        </p:txBody>
      </p:sp>
      <p:sp>
        <p:nvSpPr>
          <p:cNvPr id="20483" name="Content Placeholder 2"/>
          <p:cNvSpPr>
            <a:spLocks noGrp="1"/>
          </p:cNvSpPr>
          <p:nvPr>
            <p:ph idx="1"/>
          </p:nvPr>
        </p:nvSpPr>
        <p:spPr/>
        <p:txBody>
          <a:bodyPr/>
          <a:lstStyle/>
          <a:p>
            <a:r>
              <a:rPr lang="en-US" altLang="en-US" dirty="0" smtClean="0"/>
              <a:t>Organelle </a:t>
            </a:r>
            <a:r>
              <a:rPr lang="ar-EG" altLang="en-US" dirty="0" smtClean="0">
                <a:solidFill>
                  <a:srgbClr val="FF0000"/>
                </a:solidFill>
              </a:rPr>
              <a:t>العضيات </a:t>
            </a:r>
            <a:endParaRPr lang="en-US" altLang="en-US" dirty="0">
              <a:solidFill>
                <a:srgbClr val="FF0000"/>
              </a:solidFill>
            </a:endParaRPr>
          </a:p>
          <a:p>
            <a:pPr lvl="1"/>
            <a:r>
              <a:rPr lang="en-US" altLang="en-US" dirty="0"/>
              <a:t>Structure that carries out a specialized metabolic function inside a </a:t>
            </a:r>
            <a:r>
              <a:rPr lang="en-US" altLang="en-US" dirty="0" smtClean="0"/>
              <a:t>cell </a:t>
            </a:r>
            <a:r>
              <a:rPr lang="ar-EG" altLang="en-US" dirty="0" smtClean="0">
                <a:solidFill>
                  <a:srgbClr val="FF0000"/>
                </a:solidFill>
              </a:rPr>
              <a:t>مكونات التي تنفذ الوظائف الايضية المخصصة داخل الخلية.</a:t>
            </a:r>
            <a:endParaRPr lang="en-US" altLang="en-US" dirty="0">
              <a:solidFill>
                <a:srgbClr val="FF0000"/>
              </a:solidFill>
            </a:endParaRPr>
          </a:p>
          <a:p>
            <a:r>
              <a:rPr lang="en-US" altLang="en-US" dirty="0"/>
              <a:t>All cells start out life with </a:t>
            </a:r>
            <a:r>
              <a:rPr lang="en-US" altLang="en-US" dirty="0" smtClean="0"/>
              <a:t>DNA </a:t>
            </a:r>
            <a:r>
              <a:rPr lang="ar-EG" altLang="en-US" dirty="0" smtClean="0">
                <a:solidFill>
                  <a:srgbClr val="FF0000"/>
                </a:solidFill>
              </a:rPr>
              <a:t>كل الخلايا تبدأ بالحياه بواسطة الحمض النووي.</a:t>
            </a:r>
            <a:endParaRPr lang="en-US" altLang="en-US" dirty="0">
              <a:solidFill>
                <a:srgbClr val="FF0000"/>
              </a:solidFill>
            </a:endParaRPr>
          </a:p>
          <a:p>
            <a:pPr lvl="1"/>
            <a:r>
              <a:rPr lang="en-US" altLang="en-US" dirty="0"/>
              <a:t>Eukaryotic cells have a nucleus that contains </a:t>
            </a:r>
            <a:r>
              <a:rPr lang="en-US" altLang="en-US" dirty="0" smtClean="0"/>
              <a:t>DNA </a:t>
            </a:r>
            <a:r>
              <a:rPr lang="ar-EG" altLang="en-US" dirty="0" smtClean="0">
                <a:solidFill>
                  <a:srgbClr val="FF0000"/>
                </a:solidFill>
              </a:rPr>
              <a:t>الخلايا حقيقية النواه تمتلك نواه التي تحتوي علي الحمض النووي.</a:t>
            </a:r>
            <a:endParaRPr lang="en-US" altLang="en-US" dirty="0">
              <a:solidFill>
                <a:srgbClr val="FF0000"/>
              </a:solidFill>
            </a:endParaRPr>
          </a:p>
          <a:p>
            <a:pPr lvl="1"/>
            <a:endParaRPr lang="en-US" altLang="en-US" dirty="0"/>
          </a:p>
        </p:txBody>
      </p:sp>
    </p:spTree>
    <p:extLst>
      <p:ext uri="{BB962C8B-B14F-4D97-AF65-F5344CB8AC3E}">
        <p14:creationId xmlns="" xmlns:p14="http://schemas.microsoft.com/office/powerpoint/2010/main" val="222416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bk object 16"/>
          <p:cNvSpPr/>
          <p:nvPr/>
        </p:nvSpPr>
        <p:spPr>
          <a:xfrm>
            <a:off x="755271" y="395510"/>
            <a:ext cx="6553414" cy="5564926"/>
          </a:xfrm>
          <a:prstGeom prst="rect">
            <a:avLst/>
          </a:prstGeom>
          <a:blipFill>
            <a:blip r:embed="rId3" cstate="print"/>
            <a:stretch>
              <a:fillRect/>
            </a:stretch>
          </a:blipFill>
        </p:spPr>
        <p:txBody>
          <a:bodyPr wrap="square" lIns="0" tIns="0" rIns="0" bIns="0" rtlCol="0"/>
          <a:lstStyle/>
          <a:p>
            <a:endParaRPr/>
          </a:p>
        </p:txBody>
      </p:sp>
      <p:sp>
        <p:nvSpPr>
          <p:cNvPr id="4" name="bk object 17"/>
          <p:cNvSpPr/>
          <p:nvPr/>
        </p:nvSpPr>
        <p:spPr>
          <a:xfrm>
            <a:off x="5452579" y="3001416"/>
            <a:ext cx="1343660" cy="25400"/>
          </a:xfrm>
          <a:custGeom>
            <a:avLst/>
            <a:gdLst/>
            <a:ahLst/>
            <a:cxnLst/>
            <a:rect l="l" t="t" r="r" b="b"/>
            <a:pathLst>
              <a:path w="1343659" h="25400">
                <a:moveTo>
                  <a:pt x="0" y="25400"/>
                </a:moveTo>
                <a:lnTo>
                  <a:pt x="1343482" y="25400"/>
                </a:lnTo>
                <a:lnTo>
                  <a:pt x="1343482" y="0"/>
                </a:lnTo>
                <a:lnTo>
                  <a:pt x="0" y="0"/>
                </a:lnTo>
                <a:lnTo>
                  <a:pt x="0" y="25400"/>
                </a:lnTo>
                <a:close/>
              </a:path>
            </a:pathLst>
          </a:custGeom>
          <a:solidFill>
            <a:srgbClr val="221F1F"/>
          </a:solidFill>
        </p:spPr>
        <p:txBody>
          <a:bodyPr wrap="square" lIns="0" tIns="0" rIns="0" bIns="0" rtlCol="0"/>
          <a:lstStyle/>
          <a:p>
            <a:endParaRPr/>
          </a:p>
        </p:txBody>
      </p:sp>
      <p:sp>
        <p:nvSpPr>
          <p:cNvPr id="5" name="bk object 18"/>
          <p:cNvSpPr/>
          <p:nvPr/>
        </p:nvSpPr>
        <p:spPr>
          <a:xfrm>
            <a:off x="5452579" y="3017856"/>
            <a:ext cx="1343660" cy="25400"/>
          </a:xfrm>
          <a:custGeom>
            <a:avLst/>
            <a:gdLst/>
            <a:ahLst/>
            <a:cxnLst/>
            <a:rect l="l" t="t" r="r" b="b"/>
            <a:pathLst>
              <a:path w="1343659" h="25400">
                <a:moveTo>
                  <a:pt x="0" y="25400"/>
                </a:moveTo>
                <a:lnTo>
                  <a:pt x="1343482" y="25400"/>
                </a:lnTo>
                <a:lnTo>
                  <a:pt x="1343482" y="0"/>
                </a:lnTo>
                <a:lnTo>
                  <a:pt x="0" y="0"/>
                </a:lnTo>
                <a:lnTo>
                  <a:pt x="0" y="25400"/>
                </a:lnTo>
                <a:close/>
              </a:path>
            </a:pathLst>
          </a:custGeom>
          <a:solidFill>
            <a:srgbClr val="FFFFFF"/>
          </a:solidFill>
        </p:spPr>
        <p:txBody>
          <a:bodyPr wrap="square" lIns="0" tIns="0" rIns="0" bIns="0" rtlCol="0"/>
          <a:lstStyle/>
          <a:p>
            <a:endParaRPr/>
          </a:p>
        </p:txBody>
      </p:sp>
      <p:sp>
        <p:nvSpPr>
          <p:cNvPr id="6" name="bk object 19"/>
          <p:cNvSpPr/>
          <p:nvPr/>
        </p:nvSpPr>
        <p:spPr>
          <a:xfrm>
            <a:off x="5145100" y="4492589"/>
            <a:ext cx="1651000" cy="104775"/>
          </a:xfrm>
          <a:custGeom>
            <a:avLst/>
            <a:gdLst/>
            <a:ahLst/>
            <a:cxnLst/>
            <a:rect l="l" t="t" r="r" b="b"/>
            <a:pathLst>
              <a:path w="1651000" h="104775">
                <a:moveTo>
                  <a:pt x="1650961" y="104711"/>
                </a:moveTo>
                <a:lnTo>
                  <a:pt x="0" y="104711"/>
                </a:lnTo>
                <a:lnTo>
                  <a:pt x="0" y="0"/>
                </a:lnTo>
              </a:path>
            </a:pathLst>
          </a:custGeom>
          <a:ln w="25399">
            <a:solidFill>
              <a:srgbClr val="221F1F"/>
            </a:solidFill>
          </a:ln>
        </p:spPr>
        <p:txBody>
          <a:bodyPr wrap="square" lIns="0" tIns="0" rIns="0" bIns="0" rtlCol="0"/>
          <a:lstStyle/>
          <a:p>
            <a:endParaRPr/>
          </a:p>
        </p:txBody>
      </p:sp>
      <p:sp>
        <p:nvSpPr>
          <p:cNvPr id="7" name="bk object 20"/>
          <p:cNvSpPr/>
          <p:nvPr/>
        </p:nvSpPr>
        <p:spPr>
          <a:xfrm>
            <a:off x="5128386" y="4492588"/>
            <a:ext cx="1668145" cy="121285"/>
          </a:xfrm>
          <a:custGeom>
            <a:avLst/>
            <a:gdLst/>
            <a:ahLst/>
            <a:cxnLst/>
            <a:rect l="l" t="t" r="r" b="b"/>
            <a:pathLst>
              <a:path w="1668145" h="121285">
                <a:moveTo>
                  <a:pt x="1667675" y="121145"/>
                </a:moveTo>
                <a:lnTo>
                  <a:pt x="0" y="121145"/>
                </a:lnTo>
                <a:lnTo>
                  <a:pt x="0" y="0"/>
                </a:lnTo>
              </a:path>
            </a:pathLst>
          </a:custGeom>
          <a:ln w="25400">
            <a:solidFill>
              <a:srgbClr val="FFFFFF"/>
            </a:solidFill>
          </a:ln>
        </p:spPr>
        <p:txBody>
          <a:bodyPr wrap="square" lIns="0" tIns="0" rIns="0" bIns="0" rtlCol="0"/>
          <a:lstStyle/>
          <a:p>
            <a:endParaRPr/>
          </a:p>
        </p:txBody>
      </p:sp>
      <p:sp>
        <p:nvSpPr>
          <p:cNvPr id="8" name="bk object 21"/>
          <p:cNvSpPr/>
          <p:nvPr/>
        </p:nvSpPr>
        <p:spPr>
          <a:xfrm>
            <a:off x="5743264" y="2346933"/>
            <a:ext cx="1052830" cy="25400"/>
          </a:xfrm>
          <a:custGeom>
            <a:avLst/>
            <a:gdLst/>
            <a:ahLst/>
            <a:cxnLst/>
            <a:rect l="l" t="t" r="r" b="b"/>
            <a:pathLst>
              <a:path w="1052829" h="25400">
                <a:moveTo>
                  <a:pt x="0" y="25400"/>
                </a:moveTo>
                <a:lnTo>
                  <a:pt x="1052791" y="25400"/>
                </a:lnTo>
                <a:lnTo>
                  <a:pt x="1052791" y="0"/>
                </a:lnTo>
                <a:lnTo>
                  <a:pt x="0" y="0"/>
                </a:lnTo>
                <a:lnTo>
                  <a:pt x="0" y="25400"/>
                </a:lnTo>
                <a:close/>
              </a:path>
            </a:pathLst>
          </a:custGeom>
          <a:solidFill>
            <a:srgbClr val="221F1F"/>
          </a:solidFill>
        </p:spPr>
        <p:txBody>
          <a:bodyPr wrap="square" lIns="0" tIns="0" rIns="0" bIns="0" rtlCol="0"/>
          <a:lstStyle/>
          <a:p>
            <a:endParaRPr/>
          </a:p>
        </p:txBody>
      </p:sp>
      <p:sp>
        <p:nvSpPr>
          <p:cNvPr id="9" name="bk object 22"/>
          <p:cNvSpPr/>
          <p:nvPr/>
        </p:nvSpPr>
        <p:spPr>
          <a:xfrm>
            <a:off x="5743264" y="2363372"/>
            <a:ext cx="1052830" cy="25400"/>
          </a:xfrm>
          <a:custGeom>
            <a:avLst/>
            <a:gdLst/>
            <a:ahLst/>
            <a:cxnLst/>
            <a:rect l="l" t="t" r="r" b="b"/>
            <a:pathLst>
              <a:path w="1052829" h="25400">
                <a:moveTo>
                  <a:pt x="0" y="25400"/>
                </a:moveTo>
                <a:lnTo>
                  <a:pt x="1052791" y="25400"/>
                </a:lnTo>
                <a:lnTo>
                  <a:pt x="1052791" y="0"/>
                </a:lnTo>
                <a:lnTo>
                  <a:pt x="0" y="0"/>
                </a:lnTo>
                <a:lnTo>
                  <a:pt x="0" y="25400"/>
                </a:lnTo>
                <a:close/>
              </a:path>
            </a:pathLst>
          </a:custGeom>
          <a:solidFill>
            <a:srgbClr val="FFFFFF"/>
          </a:solidFill>
        </p:spPr>
        <p:txBody>
          <a:bodyPr wrap="square" lIns="0" tIns="0" rIns="0" bIns="0" rtlCol="0"/>
          <a:lstStyle/>
          <a:p>
            <a:endParaRPr/>
          </a:p>
        </p:txBody>
      </p:sp>
      <p:sp>
        <p:nvSpPr>
          <p:cNvPr id="10" name="object 2"/>
          <p:cNvSpPr txBox="1"/>
          <p:nvPr/>
        </p:nvSpPr>
        <p:spPr>
          <a:xfrm>
            <a:off x="6834460" y="4431780"/>
            <a:ext cx="2166696" cy="662489"/>
          </a:xfrm>
          <a:prstGeom prst="rect">
            <a:avLst/>
          </a:prstGeom>
        </p:spPr>
        <p:txBody>
          <a:bodyPr vert="horz" wrap="square" lIns="0" tIns="0" rIns="0" bIns="0" rtlCol="0">
            <a:spAutoFit/>
          </a:bodyPr>
          <a:lstStyle/>
          <a:p>
            <a:pPr marL="12700" marR="5080">
              <a:lnSpc>
                <a:spcPct val="105200"/>
              </a:lnSpc>
            </a:pPr>
            <a:r>
              <a:rPr sz="2050">
                <a:solidFill>
                  <a:srgbClr val="221F1F"/>
                </a:solidFill>
                <a:latin typeface="Calibri"/>
                <a:cs typeface="Calibri"/>
              </a:rPr>
              <a:t>plasma </a:t>
            </a:r>
            <a:r>
              <a:rPr sz="2050" spc="10" smtClean="0">
                <a:solidFill>
                  <a:srgbClr val="221F1F"/>
                </a:solidFill>
                <a:latin typeface="Calibri"/>
                <a:cs typeface="Calibri"/>
              </a:rPr>
              <a:t>membrane</a:t>
            </a:r>
            <a:endParaRPr lang="ar-EG" sz="2050" spc="10" dirty="0" smtClean="0">
              <a:solidFill>
                <a:srgbClr val="221F1F"/>
              </a:solidFill>
              <a:latin typeface="Calibri"/>
              <a:cs typeface="Calibri"/>
            </a:endParaRPr>
          </a:p>
          <a:p>
            <a:pPr marL="12700" marR="5080">
              <a:lnSpc>
                <a:spcPct val="105200"/>
              </a:lnSpc>
            </a:pPr>
            <a:r>
              <a:rPr lang="ar-EG" sz="2050" spc="10" dirty="0" smtClean="0">
                <a:solidFill>
                  <a:srgbClr val="221F1F"/>
                </a:solidFill>
                <a:latin typeface="Calibri"/>
                <a:cs typeface="Calibri"/>
              </a:rPr>
              <a:t>الغشاء البلازمي</a:t>
            </a:r>
            <a:endParaRPr sz="2050">
              <a:latin typeface="Calibri"/>
              <a:cs typeface="Calibri"/>
            </a:endParaRPr>
          </a:p>
        </p:txBody>
      </p:sp>
      <p:sp>
        <p:nvSpPr>
          <p:cNvPr id="11" name="object 3"/>
          <p:cNvSpPr txBox="1">
            <a:spLocks/>
          </p:cNvSpPr>
          <p:nvPr/>
        </p:nvSpPr>
        <p:spPr>
          <a:xfrm>
            <a:off x="1181136" y="2202780"/>
            <a:ext cx="7200864" cy="615553"/>
          </a:xfrm>
          <a:prstGeom prst="rect">
            <a:avLst/>
          </a:prstGeom>
        </p:spPr>
        <p:txBody>
          <a:bodyPr vert="horz" wrap="square" lIns="0" tIns="0" rIns="0" bIns="0" rtlCol="0">
            <a:spAutoFit/>
          </a:bodyPr>
          <a:lstStyle>
            <a:lvl1pPr algn="l" rtl="0" eaLnBrk="0" fontAlgn="base" hangingPunct="0">
              <a:spcBef>
                <a:spcPct val="0"/>
              </a:spcBef>
              <a:spcAft>
                <a:spcPct val="0"/>
              </a:spcAft>
              <a:defRPr sz="3600">
                <a:solidFill>
                  <a:srgbClr val="005BB8"/>
                </a:solidFill>
                <a:latin typeface="+mj-lt"/>
                <a:ea typeface="+mj-ea"/>
                <a:cs typeface="ＭＳ Ｐゴシック" charset="0"/>
              </a:defRPr>
            </a:lvl1pPr>
            <a:lvl2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2pPr>
            <a:lvl3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3pPr>
            <a:lvl4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4pPr>
            <a:lvl5pPr algn="l" rtl="0" eaLnBrk="0" fontAlgn="base" hangingPunct="0">
              <a:spcBef>
                <a:spcPct val="0"/>
              </a:spcBef>
              <a:spcAft>
                <a:spcPct val="0"/>
              </a:spcAft>
              <a:defRPr sz="3600">
                <a:solidFill>
                  <a:srgbClr val="005BB8"/>
                </a:solidFill>
                <a:latin typeface="Arial" charset="0"/>
                <a:ea typeface="ＭＳ Ｐゴシック" pitchFamily="28" charset="-128"/>
                <a:cs typeface="ＭＳ Ｐゴシック" charset="0"/>
              </a:defRPr>
            </a:lvl5pPr>
            <a:lvl6pPr marL="457200" algn="l" rtl="0" fontAlgn="base">
              <a:spcBef>
                <a:spcPct val="0"/>
              </a:spcBef>
              <a:spcAft>
                <a:spcPct val="0"/>
              </a:spcAft>
              <a:defRPr sz="3600">
                <a:solidFill>
                  <a:schemeClr val="tx1"/>
                </a:solidFill>
                <a:latin typeface="Arial" charset="0"/>
                <a:ea typeface="ＭＳ Ｐゴシック" pitchFamily="28" charset="-128"/>
              </a:defRPr>
            </a:lvl6pPr>
            <a:lvl7pPr marL="914400" algn="l" rtl="0" fontAlgn="base">
              <a:spcBef>
                <a:spcPct val="0"/>
              </a:spcBef>
              <a:spcAft>
                <a:spcPct val="0"/>
              </a:spcAft>
              <a:defRPr sz="3600">
                <a:solidFill>
                  <a:schemeClr val="tx1"/>
                </a:solidFill>
                <a:latin typeface="Arial" charset="0"/>
                <a:ea typeface="ＭＳ Ｐゴシック" pitchFamily="28" charset="-128"/>
              </a:defRPr>
            </a:lvl7pPr>
            <a:lvl8pPr marL="1371600" algn="l" rtl="0" fontAlgn="base">
              <a:spcBef>
                <a:spcPct val="0"/>
              </a:spcBef>
              <a:spcAft>
                <a:spcPct val="0"/>
              </a:spcAft>
              <a:defRPr sz="3600">
                <a:solidFill>
                  <a:schemeClr val="tx1"/>
                </a:solidFill>
                <a:latin typeface="Arial" charset="0"/>
                <a:ea typeface="ＭＳ Ｐゴシック" pitchFamily="28" charset="-128"/>
              </a:defRPr>
            </a:lvl8pPr>
            <a:lvl9pPr marL="1828800" algn="l" rtl="0" fontAlgn="base">
              <a:spcBef>
                <a:spcPct val="0"/>
              </a:spcBef>
              <a:spcAft>
                <a:spcPct val="0"/>
              </a:spcAft>
              <a:defRPr sz="3600">
                <a:solidFill>
                  <a:schemeClr val="tx1"/>
                </a:solidFill>
                <a:latin typeface="Arial" charset="0"/>
                <a:ea typeface="ＭＳ Ｐゴシック" pitchFamily="28" charset="-128"/>
              </a:defRPr>
            </a:lvl9pPr>
          </a:lstStyle>
          <a:p>
            <a:pPr marL="5673090"/>
            <a:r>
              <a:rPr lang="en-US" sz="2000" spc="10" dirty="0" smtClean="0"/>
              <a:t>Cytoplasm </a:t>
            </a:r>
            <a:r>
              <a:rPr lang="ar-EG" sz="2000" spc="10" dirty="0" smtClean="0"/>
              <a:t>سائل الخلية </a:t>
            </a:r>
            <a:endParaRPr lang="en-US" sz="2000" spc="10" dirty="0"/>
          </a:p>
        </p:txBody>
      </p:sp>
      <p:sp>
        <p:nvSpPr>
          <p:cNvPr id="12" name="object 4"/>
          <p:cNvSpPr txBox="1"/>
          <p:nvPr/>
        </p:nvSpPr>
        <p:spPr>
          <a:xfrm>
            <a:off x="6830777" y="2869586"/>
            <a:ext cx="1884627" cy="993734"/>
          </a:xfrm>
          <a:prstGeom prst="rect">
            <a:avLst/>
          </a:prstGeom>
        </p:spPr>
        <p:txBody>
          <a:bodyPr vert="horz" wrap="square" lIns="0" tIns="0" rIns="0" bIns="0" rtlCol="0">
            <a:spAutoFit/>
          </a:bodyPr>
          <a:lstStyle/>
          <a:p>
            <a:pPr marL="12700" marR="5080">
              <a:lnSpc>
                <a:spcPct val="105200"/>
              </a:lnSpc>
            </a:pPr>
            <a:r>
              <a:rPr sz="2050" spc="5" dirty="0">
                <a:solidFill>
                  <a:srgbClr val="221F1F"/>
                </a:solidFill>
                <a:latin typeface="Calibri"/>
                <a:cs typeface="Calibri"/>
              </a:rPr>
              <a:t>DN</a:t>
            </a:r>
            <a:r>
              <a:rPr sz="2050" spc="10" dirty="0">
                <a:solidFill>
                  <a:srgbClr val="221F1F"/>
                </a:solidFill>
                <a:latin typeface="Calibri"/>
                <a:cs typeface="Calibri"/>
              </a:rPr>
              <a:t>A</a:t>
            </a:r>
            <a:r>
              <a:rPr sz="2050" spc="5" dirty="0">
                <a:solidFill>
                  <a:srgbClr val="221F1F"/>
                </a:solidFill>
                <a:latin typeface="Calibri"/>
                <a:cs typeface="Calibri"/>
              </a:rPr>
              <a:t> </a:t>
            </a:r>
            <a:r>
              <a:rPr sz="2050">
                <a:solidFill>
                  <a:srgbClr val="221F1F"/>
                </a:solidFill>
                <a:latin typeface="Calibri"/>
                <a:cs typeface="Calibri"/>
              </a:rPr>
              <a:t>in </a:t>
            </a:r>
            <a:r>
              <a:rPr sz="2050" smtClean="0">
                <a:solidFill>
                  <a:srgbClr val="221F1F"/>
                </a:solidFill>
                <a:latin typeface="Calibri"/>
                <a:cs typeface="Calibri"/>
              </a:rPr>
              <a:t>nucleus</a:t>
            </a:r>
            <a:r>
              <a:rPr lang="ar-EG" sz="2050" dirty="0" smtClean="0">
                <a:solidFill>
                  <a:srgbClr val="221F1F"/>
                </a:solidFill>
                <a:latin typeface="Calibri"/>
                <a:cs typeface="Calibri"/>
              </a:rPr>
              <a:t> </a:t>
            </a:r>
          </a:p>
          <a:p>
            <a:pPr marL="12700" marR="5080">
              <a:lnSpc>
                <a:spcPct val="105200"/>
              </a:lnSpc>
            </a:pPr>
            <a:r>
              <a:rPr lang="ar-EG" sz="2050" dirty="0" smtClean="0">
                <a:solidFill>
                  <a:srgbClr val="221F1F"/>
                </a:solidFill>
                <a:latin typeface="Calibri"/>
                <a:cs typeface="Calibri"/>
              </a:rPr>
              <a:t>الحمض النووي في النواه </a:t>
            </a:r>
            <a:endParaRPr sz="2050">
              <a:latin typeface="Calibri"/>
              <a:cs typeface="Calibri"/>
            </a:endParaRPr>
          </a:p>
        </p:txBody>
      </p:sp>
      <p:sp>
        <p:nvSpPr>
          <p:cNvPr id="13" name="object 5"/>
          <p:cNvSpPr txBox="1"/>
          <p:nvPr/>
        </p:nvSpPr>
        <p:spPr>
          <a:xfrm>
            <a:off x="4250270" y="6053416"/>
            <a:ext cx="4817530" cy="138499"/>
          </a:xfrm>
          <a:prstGeom prst="rect">
            <a:avLst/>
          </a:prstGeom>
        </p:spPr>
        <p:txBody>
          <a:bodyPr vert="horz" wrap="square" lIns="0" tIns="0" rIns="0" bIns="0" rtlCol="0">
            <a:spAutoFit/>
          </a:bodyPr>
          <a:lstStyle/>
          <a:p>
            <a:pPr marL="12700">
              <a:lnSpc>
                <a:spcPct val="100000"/>
              </a:lnSpc>
            </a:pPr>
            <a:r>
              <a:rPr sz="900" dirty="0">
                <a:latin typeface="Calibri"/>
                <a:cs typeface="Calibri"/>
              </a:rPr>
              <a:t>© 2016</a:t>
            </a:r>
            <a:r>
              <a:rPr sz="900" spc="-5" dirty="0">
                <a:latin typeface="Calibri"/>
                <a:cs typeface="Calibri"/>
              </a:rPr>
              <a:t> </a:t>
            </a:r>
            <a:r>
              <a:rPr sz="900" dirty="0">
                <a:latin typeface="Calibri"/>
                <a:cs typeface="Calibri"/>
              </a:rPr>
              <a:t>Cen</a:t>
            </a:r>
            <a:r>
              <a:rPr sz="900" spc="-20" dirty="0">
                <a:latin typeface="Calibri"/>
                <a:cs typeface="Calibri"/>
              </a:rPr>
              <a:t>g</a:t>
            </a:r>
            <a:r>
              <a:rPr sz="900" dirty="0">
                <a:latin typeface="Calibri"/>
                <a:cs typeface="Calibri"/>
              </a:rPr>
              <a:t>a</a:t>
            </a:r>
            <a:r>
              <a:rPr sz="900" spc="-10" dirty="0">
                <a:latin typeface="Calibri"/>
                <a:cs typeface="Calibri"/>
              </a:rPr>
              <a:t>g</a:t>
            </a:r>
            <a:r>
              <a:rPr sz="900" dirty="0">
                <a:latin typeface="Calibri"/>
                <a:cs typeface="Calibri"/>
              </a:rPr>
              <a:t>e L</a:t>
            </a:r>
            <a:r>
              <a:rPr sz="900" spc="-5" dirty="0">
                <a:latin typeface="Calibri"/>
                <a:cs typeface="Calibri"/>
              </a:rPr>
              <a:t>e</a:t>
            </a:r>
            <a:r>
              <a:rPr sz="900" dirty="0">
                <a:latin typeface="Calibri"/>
                <a:cs typeface="Calibri"/>
              </a:rPr>
              <a:t>arning; </a:t>
            </a:r>
            <a:r>
              <a:rPr sz="900" spc="-80" dirty="0">
                <a:latin typeface="Calibri"/>
                <a:cs typeface="Calibri"/>
              </a:rPr>
              <a:t>T</a:t>
            </a:r>
            <a:r>
              <a:rPr sz="900" dirty="0">
                <a:latin typeface="Calibri"/>
                <a:cs typeface="Calibri"/>
              </a:rPr>
              <a:t>op, © Cu</a:t>
            </a:r>
            <a:r>
              <a:rPr sz="900" spc="-10" dirty="0">
                <a:latin typeface="Calibri"/>
                <a:cs typeface="Calibri"/>
              </a:rPr>
              <a:t>st</a:t>
            </a:r>
            <a:r>
              <a:rPr sz="900" dirty="0">
                <a:latin typeface="Calibri"/>
                <a:cs typeface="Calibri"/>
              </a:rPr>
              <a:t>om M</a:t>
            </a:r>
            <a:r>
              <a:rPr sz="900" spc="-5" dirty="0">
                <a:latin typeface="Calibri"/>
                <a:cs typeface="Calibri"/>
              </a:rPr>
              <a:t>e</a:t>
            </a:r>
            <a:r>
              <a:rPr sz="900" dirty="0">
                <a:latin typeface="Calibri"/>
                <a:cs typeface="Calibri"/>
              </a:rPr>
              <a:t>di</a:t>
            </a:r>
            <a:r>
              <a:rPr sz="900" spc="-10" dirty="0">
                <a:latin typeface="Calibri"/>
                <a:cs typeface="Calibri"/>
              </a:rPr>
              <a:t>c</a:t>
            </a:r>
            <a:r>
              <a:rPr sz="900" dirty="0">
                <a:latin typeface="Calibri"/>
                <a:cs typeface="Calibri"/>
              </a:rPr>
              <a:t>al S</a:t>
            </a:r>
            <a:r>
              <a:rPr sz="900" spc="-10" dirty="0">
                <a:latin typeface="Calibri"/>
                <a:cs typeface="Calibri"/>
              </a:rPr>
              <a:t>t</a:t>
            </a:r>
            <a:r>
              <a:rPr sz="900" dirty="0">
                <a:latin typeface="Calibri"/>
                <a:cs typeface="Calibri"/>
              </a:rPr>
              <a:t>ock Pho</a:t>
            </a:r>
            <a:r>
              <a:rPr sz="900" spc="-10" dirty="0">
                <a:latin typeface="Calibri"/>
                <a:cs typeface="Calibri"/>
              </a:rPr>
              <a:t>t</a:t>
            </a:r>
            <a:r>
              <a:rPr sz="900" dirty="0">
                <a:latin typeface="Calibri"/>
                <a:cs typeface="Calibri"/>
              </a:rPr>
              <a:t>o/G</a:t>
            </a:r>
            <a:r>
              <a:rPr sz="900" spc="-10" dirty="0">
                <a:latin typeface="Calibri"/>
                <a:cs typeface="Calibri"/>
              </a:rPr>
              <a:t>e</a:t>
            </a:r>
            <a:r>
              <a:rPr sz="900" spc="-15" dirty="0">
                <a:latin typeface="Calibri"/>
                <a:cs typeface="Calibri"/>
              </a:rPr>
              <a:t>tty</a:t>
            </a:r>
            <a:r>
              <a:rPr sz="900" dirty="0">
                <a:latin typeface="Calibri"/>
                <a:cs typeface="Calibri"/>
              </a:rPr>
              <a:t> Ima</a:t>
            </a:r>
            <a:r>
              <a:rPr sz="900" spc="-10" dirty="0">
                <a:latin typeface="Calibri"/>
                <a:cs typeface="Calibri"/>
              </a:rPr>
              <a:t>g</a:t>
            </a:r>
            <a:r>
              <a:rPr sz="900" dirty="0">
                <a:latin typeface="Calibri"/>
                <a:cs typeface="Calibri"/>
              </a:rPr>
              <a:t>es; </a:t>
            </a:r>
            <a:r>
              <a:rPr sz="900" spc="-10" dirty="0">
                <a:latin typeface="Calibri"/>
                <a:cs typeface="Calibri"/>
              </a:rPr>
              <a:t>bot</a:t>
            </a:r>
            <a:r>
              <a:rPr sz="900" spc="-20" dirty="0">
                <a:latin typeface="Calibri"/>
                <a:cs typeface="Calibri"/>
              </a:rPr>
              <a:t>t</a:t>
            </a:r>
            <a:r>
              <a:rPr sz="900" dirty="0">
                <a:latin typeface="Calibri"/>
                <a:cs typeface="Calibri"/>
              </a:rPr>
              <a:t>om, G</a:t>
            </a:r>
            <a:r>
              <a:rPr sz="900" spc="-10" dirty="0">
                <a:latin typeface="Calibri"/>
                <a:cs typeface="Calibri"/>
              </a:rPr>
              <a:t>e</a:t>
            </a:r>
            <a:r>
              <a:rPr sz="900" spc="-15" dirty="0">
                <a:latin typeface="Calibri"/>
                <a:cs typeface="Calibri"/>
              </a:rPr>
              <a:t>tty</a:t>
            </a:r>
            <a:r>
              <a:rPr sz="900" dirty="0">
                <a:latin typeface="Calibri"/>
                <a:cs typeface="Calibri"/>
              </a:rPr>
              <a:t> Ima</a:t>
            </a:r>
            <a:r>
              <a:rPr sz="900" spc="-10" dirty="0">
                <a:latin typeface="Calibri"/>
                <a:cs typeface="Calibri"/>
              </a:rPr>
              <a:t>g</a:t>
            </a:r>
            <a:r>
              <a:rPr sz="900" spc="-5" dirty="0">
                <a:latin typeface="Calibri"/>
                <a:cs typeface="Calibri"/>
              </a:rPr>
              <a:t>e</a:t>
            </a:r>
            <a:r>
              <a:rPr sz="900" dirty="0">
                <a:latin typeface="Calibri"/>
                <a:cs typeface="Calibri"/>
              </a:rPr>
              <a:t>s.</a:t>
            </a:r>
            <a:endParaRPr sz="9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z="2500" dirty="0"/>
              <a:t>Constraints on Cell </a:t>
            </a:r>
            <a:r>
              <a:rPr lang="en-US" altLang="en-US" sz="2500" dirty="0" smtClean="0"/>
              <a:t>Size </a:t>
            </a:r>
            <a:r>
              <a:rPr lang="ar-EG" altLang="en-US" sz="2500" dirty="0" smtClean="0"/>
              <a:t>قيود حجم الخلية </a:t>
            </a:r>
            <a:endParaRPr lang="en-US" altLang="en-US" sz="2500" dirty="0"/>
          </a:p>
        </p:txBody>
      </p:sp>
      <p:sp>
        <p:nvSpPr>
          <p:cNvPr id="24579" name="Rectangle 3"/>
          <p:cNvSpPr>
            <a:spLocks noGrp="1" noChangeArrowheads="1"/>
          </p:cNvSpPr>
          <p:nvPr>
            <p:ph idx="1"/>
          </p:nvPr>
        </p:nvSpPr>
        <p:spPr/>
        <p:txBody>
          <a:bodyPr/>
          <a:lstStyle/>
          <a:p>
            <a:r>
              <a:rPr lang="en-US" altLang="en-US" dirty="0"/>
              <a:t>Cells must be small to efficiently exchange materials with their </a:t>
            </a:r>
            <a:r>
              <a:rPr lang="en-US" altLang="en-US" dirty="0" smtClean="0"/>
              <a:t>environment </a:t>
            </a:r>
            <a:r>
              <a:rPr lang="ar-EG" altLang="en-US" dirty="0" smtClean="0">
                <a:solidFill>
                  <a:srgbClr val="FF0000"/>
                </a:solidFill>
              </a:rPr>
              <a:t>يجب ان تكون الخلايا صغيرة لتبادل المواد بكفاءة مع البيئة المحيطة حولها</a:t>
            </a:r>
            <a:endParaRPr lang="en-US" altLang="en-US" dirty="0">
              <a:solidFill>
                <a:srgbClr val="FF0000"/>
              </a:solidFill>
            </a:endParaRPr>
          </a:p>
          <a:p>
            <a:r>
              <a:rPr lang="en-US" altLang="en-US" dirty="0"/>
              <a:t>Surface-to-volume ratio </a:t>
            </a:r>
            <a:r>
              <a:rPr lang="en-US" altLang="en-US" dirty="0" smtClean="0"/>
              <a:t> </a:t>
            </a:r>
            <a:r>
              <a:rPr lang="ar-EG" altLang="en-US" dirty="0" smtClean="0">
                <a:solidFill>
                  <a:srgbClr val="FF0000"/>
                </a:solidFill>
              </a:rPr>
              <a:t>نسبة السطح مع الحجم </a:t>
            </a:r>
            <a:endParaRPr lang="en-US" altLang="en-US" dirty="0">
              <a:solidFill>
                <a:srgbClr val="FF0000"/>
              </a:solidFill>
            </a:endParaRPr>
          </a:p>
          <a:p>
            <a:pPr lvl="1"/>
            <a:r>
              <a:rPr lang="en-US" altLang="en-US" dirty="0"/>
              <a:t>Relationship in which the volume of an object increases with the cube of the diameter, but the surface areas increases with the square of the </a:t>
            </a:r>
            <a:r>
              <a:rPr lang="en-US" altLang="en-US" dirty="0" smtClean="0"/>
              <a:t>diameter </a:t>
            </a:r>
            <a:r>
              <a:rPr lang="ar-EG" altLang="en-US" dirty="0" smtClean="0">
                <a:solidFill>
                  <a:srgbClr val="FF0000"/>
                </a:solidFill>
              </a:rPr>
              <a:t>العلاقة التي فيها يزداد حجم شيئ معين مع مكعب القطر ولكن مساحة السطح تزداد مع مربع القطر</a:t>
            </a:r>
            <a:endParaRPr lang="en-US" altLang="en-US" dirty="0">
              <a:solidFill>
                <a:srgbClr val="FF0000"/>
              </a:solidFill>
            </a:endParaRPr>
          </a:p>
          <a:p>
            <a:pPr lvl="1"/>
            <a:r>
              <a:rPr lang="en-US" altLang="en-US" dirty="0"/>
              <a:t>Limits cell size and influences cell </a:t>
            </a:r>
            <a:r>
              <a:rPr lang="en-US" altLang="en-US" dirty="0" smtClean="0"/>
              <a:t>shape </a:t>
            </a:r>
            <a:r>
              <a:rPr lang="ar-EG" altLang="en-US" dirty="0" smtClean="0">
                <a:solidFill>
                  <a:srgbClr val="FF0000"/>
                </a:solidFill>
              </a:rPr>
              <a:t>حدود حجم الخلية والتأثيرات علي شكل الخلية.</a:t>
            </a:r>
            <a:endParaRPr lang="en-US" altLang="en-US" dirty="0">
              <a:solidFill>
                <a:srgbClr val="FF0000"/>
              </a:solidFill>
            </a:endParaRPr>
          </a:p>
          <a:p>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dirty="0"/>
              <a:t>Constraints on Cell </a:t>
            </a:r>
            <a:r>
              <a:rPr lang="en-US" altLang="en-US" dirty="0" smtClean="0"/>
              <a:t>Size </a:t>
            </a:r>
            <a:r>
              <a:rPr lang="ar-EG" altLang="en-US" dirty="0" smtClean="0"/>
              <a:t>قيود حجم الخلية </a:t>
            </a:r>
            <a:r>
              <a:rPr lang="en-US" altLang="en-US" dirty="0" smtClean="0"/>
              <a:t> </a:t>
            </a:r>
            <a:endParaRPr lang="en-US" altLang="en-US" dirty="0"/>
          </a:p>
        </p:txBody>
      </p:sp>
      <p:sp>
        <p:nvSpPr>
          <p:cNvPr id="5" name="bk object 16"/>
          <p:cNvSpPr/>
          <p:nvPr/>
        </p:nvSpPr>
        <p:spPr>
          <a:xfrm>
            <a:off x="1038783" y="3869664"/>
            <a:ext cx="7265670" cy="890269"/>
          </a:xfrm>
          <a:custGeom>
            <a:avLst/>
            <a:gdLst/>
            <a:ahLst/>
            <a:cxnLst/>
            <a:rect l="l" t="t" r="r" b="b"/>
            <a:pathLst>
              <a:path w="7265670" h="890270">
                <a:moveTo>
                  <a:pt x="0" y="889685"/>
                </a:moveTo>
                <a:lnTo>
                  <a:pt x="7265619" y="889685"/>
                </a:lnTo>
                <a:lnTo>
                  <a:pt x="7265619" y="0"/>
                </a:lnTo>
                <a:lnTo>
                  <a:pt x="0" y="0"/>
                </a:lnTo>
                <a:lnTo>
                  <a:pt x="0" y="889685"/>
                </a:lnTo>
                <a:close/>
              </a:path>
            </a:pathLst>
          </a:custGeom>
          <a:solidFill>
            <a:srgbClr val="DAE6EB"/>
          </a:solidFill>
        </p:spPr>
        <p:txBody>
          <a:bodyPr wrap="square" lIns="0" tIns="0" rIns="0" bIns="0" rtlCol="0"/>
          <a:lstStyle/>
          <a:p>
            <a:endParaRPr/>
          </a:p>
        </p:txBody>
      </p:sp>
      <p:sp>
        <p:nvSpPr>
          <p:cNvPr id="6" name="bk object 17"/>
          <p:cNvSpPr/>
          <p:nvPr/>
        </p:nvSpPr>
        <p:spPr>
          <a:xfrm>
            <a:off x="1038783" y="2099551"/>
            <a:ext cx="7265670" cy="1748789"/>
          </a:xfrm>
          <a:custGeom>
            <a:avLst/>
            <a:gdLst/>
            <a:ahLst/>
            <a:cxnLst/>
            <a:rect l="l" t="t" r="r" b="b"/>
            <a:pathLst>
              <a:path w="7265670" h="1748789">
                <a:moveTo>
                  <a:pt x="7265619" y="0"/>
                </a:moveTo>
                <a:lnTo>
                  <a:pt x="0" y="0"/>
                </a:lnTo>
                <a:lnTo>
                  <a:pt x="0" y="1748536"/>
                </a:lnTo>
                <a:lnTo>
                  <a:pt x="7265619" y="1748536"/>
                </a:lnTo>
                <a:lnTo>
                  <a:pt x="7265619" y="0"/>
                </a:lnTo>
                <a:close/>
              </a:path>
            </a:pathLst>
          </a:custGeom>
          <a:solidFill>
            <a:srgbClr val="DAE6EB"/>
          </a:solidFill>
        </p:spPr>
        <p:txBody>
          <a:bodyPr wrap="square" lIns="0" tIns="0" rIns="0" bIns="0" rtlCol="0"/>
          <a:lstStyle/>
          <a:p>
            <a:endParaRPr/>
          </a:p>
        </p:txBody>
      </p:sp>
      <p:sp>
        <p:nvSpPr>
          <p:cNvPr id="7" name="bk object 18"/>
          <p:cNvSpPr/>
          <p:nvPr/>
        </p:nvSpPr>
        <p:spPr>
          <a:xfrm>
            <a:off x="5020830" y="1623293"/>
            <a:ext cx="496811" cy="374899"/>
          </a:xfrm>
          <a:prstGeom prst="rect">
            <a:avLst/>
          </a:prstGeom>
          <a:blipFill>
            <a:blip r:embed="rId3" cstate="print"/>
            <a:stretch>
              <a:fillRect/>
            </a:stretch>
          </a:blipFill>
        </p:spPr>
        <p:txBody>
          <a:bodyPr wrap="square" lIns="0" tIns="0" rIns="0" bIns="0" rtlCol="0"/>
          <a:lstStyle/>
          <a:p>
            <a:endParaRPr/>
          </a:p>
        </p:txBody>
      </p:sp>
      <p:sp>
        <p:nvSpPr>
          <p:cNvPr id="8" name="bk object 19"/>
          <p:cNvSpPr/>
          <p:nvPr/>
        </p:nvSpPr>
        <p:spPr>
          <a:xfrm>
            <a:off x="6087764" y="1514214"/>
            <a:ext cx="734567" cy="554736"/>
          </a:xfrm>
          <a:prstGeom prst="rect">
            <a:avLst/>
          </a:prstGeom>
          <a:blipFill>
            <a:blip r:embed="rId4" cstate="print"/>
            <a:stretch>
              <a:fillRect/>
            </a:stretch>
          </a:blipFill>
        </p:spPr>
        <p:txBody>
          <a:bodyPr wrap="square" lIns="0" tIns="0" rIns="0" bIns="0" rtlCol="0"/>
          <a:lstStyle/>
          <a:p>
            <a:endParaRPr/>
          </a:p>
        </p:txBody>
      </p:sp>
      <p:sp>
        <p:nvSpPr>
          <p:cNvPr id="9" name="bk object 20"/>
          <p:cNvSpPr/>
          <p:nvPr/>
        </p:nvSpPr>
        <p:spPr>
          <a:xfrm>
            <a:off x="7033604" y="1203411"/>
            <a:ext cx="1469136" cy="1106424"/>
          </a:xfrm>
          <a:prstGeom prst="rect">
            <a:avLst/>
          </a:prstGeom>
          <a:blipFill>
            <a:blip r:embed="rId5" cstate="print"/>
            <a:stretch>
              <a:fillRect/>
            </a:stretch>
          </a:blipFill>
        </p:spPr>
        <p:txBody>
          <a:bodyPr wrap="square" lIns="0" tIns="0" rIns="0" bIns="0" rtlCol="0"/>
          <a:lstStyle/>
          <a:p>
            <a:endParaRPr/>
          </a:p>
        </p:txBody>
      </p:sp>
      <p:graphicFrame>
        <p:nvGraphicFramePr>
          <p:cNvPr id="10" name="object 2"/>
          <p:cNvGraphicFramePr>
            <a:graphicFrameLocks noGrp="1"/>
          </p:cNvGraphicFramePr>
          <p:nvPr/>
        </p:nvGraphicFramePr>
        <p:xfrm>
          <a:off x="1038783" y="1785928"/>
          <a:ext cx="7462307" cy="3538405"/>
        </p:xfrm>
        <a:graphic>
          <a:graphicData uri="http://schemas.openxmlformats.org/drawingml/2006/table">
            <a:tbl>
              <a:tblPr firstRow="1" bandRow="1">
                <a:tableStyleId>{2D5ABB26-0587-4C30-8999-92F81FD0307C}</a:tableStyleId>
              </a:tblPr>
              <a:tblGrid>
                <a:gridCol w="3890407">
                  <a:extLst>
                    <a:ext uri="{9D8B030D-6E8A-4147-A177-3AD203B41FA5}">
                      <a16:colId xmlns="" xmlns:a16="http://schemas.microsoft.com/office/drawing/2014/main" val="20000"/>
                    </a:ext>
                  </a:extLst>
                </a:gridCol>
                <a:gridCol w="949268">
                  <a:extLst>
                    <a:ext uri="{9D8B030D-6E8A-4147-A177-3AD203B41FA5}">
                      <a16:colId xmlns="" xmlns:a16="http://schemas.microsoft.com/office/drawing/2014/main" val="20001"/>
                    </a:ext>
                  </a:extLst>
                </a:gridCol>
                <a:gridCol w="1282051">
                  <a:extLst>
                    <a:ext uri="{9D8B030D-6E8A-4147-A177-3AD203B41FA5}">
                      <a16:colId xmlns="" xmlns:a16="http://schemas.microsoft.com/office/drawing/2014/main" val="20002"/>
                    </a:ext>
                  </a:extLst>
                </a:gridCol>
                <a:gridCol w="1340581">
                  <a:extLst>
                    <a:ext uri="{9D8B030D-6E8A-4147-A177-3AD203B41FA5}">
                      <a16:colId xmlns="" xmlns:a16="http://schemas.microsoft.com/office/drawing/2014/main" val="20003"/>
                    </a:ext>
                  </a:extLst>
                </a:gridCol>
              </a:tblGrid>
              <a:tr h="779249">
                <a:tc>
                  <a:txBody>
                    <a:bodyPr/>
                    <a:lstStyle/>
                    <a:p>
                      <a:pPr marL="355600">
                        <a:lnSpc>
                          <a:spcPct val="100000"/>
                        </a:lnSpc>
                      </a:pPr>
                      <a:r>
                        <a:rPr sz="2250" spc="35" dirty="0">
                          <a:solidFill>
                            <a:srgbClr val="221F1F"/>
                          </a:solidFill>
                          <a:latin typeface="Calibri"/>
                          <a:cs typeface="Calibri"/>
                        </a:rPr>
                        <a:t>Di</a:t>
                      </a:r>
                      <a:r>
                        <a:rPr sz="2250" spc="40" dirty="0">
                          <a:solidFill>
                            <a:srgbClr val="221F1F"/>
                          </a:solidFill>
                          <a:latin typeface="Calibri"/>
                          <a:cs typeface="Calibri"/>
                        </a:rPr>
                        <a:t>a</a:t>
                      </a:r>
                      <a:r>
                        <a:rPr sz="2250" spc="35" dirty="0">
                          <a:solidFill>
                            <a:srgbClr val="221F1F"/>
                          </a:solidFill>
                          <a:latin typeface="Calibri"/>
                          <a:cs typeface="Calibri"/>
                        </a:rPr>
                        <a:t>mete</a:t>
                      </a:r>
                      <a:r>
                        <a:rPr sz="2250" dirty="0">
                          <a:solidFill>
                            <a:srgbClr val="221F1F"/>
                          </a:solidFill>
                          <a:latin typeface="Calibri"/>
                          <a:cs typeface="Calibri"/>
                        </a:rPr>
                        <a:t>r</a:t>
                      </a:r>
                      <a:r>
                        <a:rPr sz="2250" spc="140" dirty="0">
                          <a:solidFill>
                            <a:srgbClr val="221F1F"/>
                          </a:solidFill>
                          <a:latin typeface="Calibri"/>
                          <a:cs typeface="Calibri"/>
                        </a:rPr>
                        <a:t> </a:t>
                      </a:r>
                      <a:r>
                        <a:rPr sz="2250" spc="35" dirty="0">
                          <a:solidFill>
                            <a:srgbClr val="221F1F"/>
                          </a:solidFill>
                          <a:latin typeface="Calibri"/>
                          <a:cs typeface="Calibri"/>
                        </a:rPr>
                        <a:t>(</a:t>
                      </a:r>
                      <a:r>
                        <a:rPr sz="2250" spc="40">
                          <a:solidFill>
                            <a:srgbClr val="221F1F"/>
                          </a:solidFill>
                          <a:latin typeface="Calibri"/>
                          <a:cs typeface="Calibri"/>
                        </a:rPr>
                        <a:t>c</a:t>
                      </a:r>
                      <a:r>
                        <a:rPr sz="2250" spc="35">
                          <a:solidFill>
                            <a:srgbClr val="221F1F"/>
                          </a:solidFill>
                          <a:latin typeface="Calibri"/>
                          <a:cs typeface="Calibri"/>
                        </a:rPr>
                        <a:t>m</a:t>
                      </a:r>
                      <a:r>
                        <a:rPr sz="2250" smtClean="0">
                          <a:solidFill>
                            <a:srgbClr val="221F1F"/>
                          </a:solidFill>
                          <a:latin typeface="Calibri"/>
                          <a:cs typeface="Calibri"/>
                        </a:rPr>
                        <a:t>)</a:t>
                      </a:r>
                      <a:r>
                        <a:rPr lang="ar-EG" sz="2250" dirty="0" smtClean="0">
                          <a:solidFill>
                            <a:srgbClr val="221F1F"/>
                          </a:solidFill>
                          <a:latin typeface="Calibri"/>
                          <a:cs typeface="Calibri"/>
                        </a:rPr>
                        <a:t> </a:t>
                      </a:r>
                      <a:r>
                        <a:rPr lang="ar-EG" sz="2250" baseline="0" dirty="0" smtClean="0">
                          <a:solidFill>
                            <a:srgbClr val="221F1F"/>
                          </a:solidFill>
                          <a:latin typeface="Calibri"/>
                          <a:cs typeface="Calibri"/>
                        </a:rPr>
                        <a:t>  القطر بالسم</a:t>
                      </a:r>
                      <a:endParaRPr sz="2250">
                        <a:latin typeface="Calibri"/>
                        <a:cs typeface="Calibri"/>
                      </a:endParaRPr>
                    </a:p>
                  </a:txBody>
                  <a:tcPr marL="0" marR="0" marT="0" marB="0">
                    <a:solidFill>
                      <a:srgbClr val="DAE6EB"/>
                    </a:solidFill>
                  </a:tcPr>
                </a:tc>
                <a:tc>
                  <a:txBody>
                    <a:bodyPr/>
                    <a:lstStyle/>
                    <a:p>
                      <a:pPr marL="60960" algn="ctr">
                        <a:lnSpc>
                          <a:spcPct val="100000"/>
                        </a:lnSpc>
                      </a:pPr>
                      <a:r>
                        <a:rPr sz="2250" dirty="0">
                          <a:solidFill>
                            <a:srgbClr val="221F1F"/>
                          </a:solidFill>
                          <a:latin typeface="Calibri"/>
                          <a:cs typeface="Calibri"/>
                        </a:rPr>
                        <a:t>2</a:t>
                      </a:r>
                      <a:endParaRPr sz="2250">
                        <a:latin typeface="Calibri"/>
                        <a:cs typeface="Calibri"/>
                      </a:endParaRPr>
                    </a:p>
                  </a:txBody>
                  <a:tcPr marL="0" marR="0" marT="0" marB="0">
                    <a:solidFill>
                      <a:srgbClr val="DAE6EB"/>
                    </a:solidFill>
                  </a:tcPr>
                </a:tc>
                <a:tc>
                  <a:txBody>
                    <a:bodyPr/>
                    <a:lstStyle/>
                    <a:p>
                      <a:pPr marR="90805" algn="ctr">
                        <a:lnSpc>
                          <a:spcPct val="100000"/>
                        </a:lnSpc>
                      </a:pPr>
                      <a:r>
                        <a:rPr sz="2250" dirty="0">
                          <a:solidFill>
                            <a:srgbClr val="221F1F"/>
                          </a:solidFill>
                          <a:latin typeface="Calibri"/>
                          <a:cs typeface="Calibri"/>
                        </a:rPr>
                        <a:t>3</a:t>
                      </a:r>
                      <a:endParaRPr sz="2250">
                        <a:latin typeface="Calibri"/>
                        <a:cs typeface="Calibri"/>
                      </a:endParaRPr>
                    </a:p>
                  </a:txBody>
                  <a:tcPr marL="0" marR="0" marT="0" marB="0">
                    <a:solidFill>
                      <a:srgbClr val="DAE6EB"/>
                    </a:solidFill>
                  </a:tcPr>
                </a:tc>
                <a:tc>
                  <a:txBody>
                    <a:bodyPr/>
                    <a:lstStyle/>
                    <a:p>
                      <a:pPr marR="80010" algn="ctr">
                        <a:lnSpc>
                          <a:spcPct val="100000"/>
                        </a:lnSpc>
                      </a:pPr>
                      <a:r>
                        <a:rPr sz="2250" dirty="0">
                          <a:solidFill>
                            <a:srgbClr val="221F1F"/>
                          </a:solidFill>
                          <a:latin typeface="Calibri"/>
                          <a:cs typeface="Calibri"/>
                        </a:rPr>
                        <a:t>6</a:t>
                      </a:r>
                      <a:endParaRPr sz="2250">
                        <a:latin typeface="Calibri"/>
                        <a:cs typeface="Calibri"/>
                      </a:endParaRPr>
                    </a:p>
                  </a:txBody>
                  <a:tcPr marL="0" marR="0" marT="0" marB="0">
                    <a:solidFill>
                      <a:srgbClr val="DAE6EB"/>
                    </a:solidFill>
                  </a:tcPr>
                </a:tc>
                <a:extLst>
                  <a:ext uri="{0D108BD9-81ED-4DB2-BD59-A6C34878D82A}">
                    <a16:rowId xmlns="" xmlns:a16="http://schemas.microsoft.com/office/drawing/2014/main" val="10000"/>
                  </a:ext>
                </a:extLst>
              </a:tr>
              <a:tr h="752497">
                <a:tc>
                  <a:txBody>
                    <a:bodyPr/>
                    <a:lstStyle/>
                    <a:p>
                      <a:pPr marL="356235">
                        <a:lnSpc>
                          <a:spcPct val="100000"/>
                        </a:lnSpc>
                      </a:pPr>
                      <a:r>
                        <a:rPr sz="2250" spc="35" dirty="0">
                          <a:solidFill>
                            <a:srgbClr val="221F1F"/>
                          </a:solidFill>
                          <a:latin typeface="Calibri"/>
                          <a:cs typeface="Calibri"/>
                        </a:rPr>
                        <a:t>Sur</a:t>
                      </a:r>
                      <a:r>
                        <a:rPr sz="2250" spc="40" dirty="0">
                          <a:solidFill>
                            <a:srgbClr val="221F1F"/>
                          </a:solidFill>
                          <a:latin typeface="Calibri"/>
                          <a:cs typeface="Calibri"/>
                        </a:rPr>
                        <a:t>f</a:t>
                      </a:r>
                      <a:r>
                        <a:rPr sz="2250" spc="35" dirty="0">
                          <a:solidFill>
                            <a:srgbClr val="221F1F"/>
                          </a:solidFill>
                          <a:latin typeface="Calibri"/>
                          <a:cs typeface="Calibri"/>
                        </a:rPr>
                        <a:t>ac</a:t>
                      </a:r>
                      <a:r>
                        <a:rPr sz="2250" dirty="0">
                          <a:solidFill>
                            <a:srgbClr val="221F1F"/>
                          </a:solidFill>
                          <a:latin typeface="Calibri"/>
                          <a:cs typeface="Calibri"/>
                        </a:rPr>
                        <a:t>e</a:t>
                      </a:r>
                      <a:r>
                        <a:rPr sz="2250" spc="135" dirty="0">
                          <a:solidFill>
                            <a:srgbClr val="221F1F"/>
                          </a:solidFill>
                          <a:latin typeface="Calibri"/>
                          <a:cs typeface="Calibri"/>
                        </a:rPr>
                        <a:t> </a:t>
                      </a:r>
                      <a:r>
                        <a:rPr sz="2250" spc="40" dirty="0">
                          <a:solidFill>
                            <a:srgbClr val="221F1F"/>
                          </a:solidFill>
                          <a:latin typeface="Calibri"/>
                          <a:cs typeface="Calibri"/>
                        </a:rPr>
                        <a:t>a</a:t>
                      </a:r>
                      <a:r>
                        <a:rPr sz="2250" dirty="0">
                          <a:solidFill>
                            <a:srgbClr val="221F1F"/>
                          </a:solidFill>
                          <a:latin typeface="Calibri"/>
                          <a:cs typeface="Calibri"/>
                        </a:rPr>
                        <a:t>r</a:t>
                      </a:r>
                      <a:r>
                        <a:rPr sz="2250" spc="35" dirty="0">
                          <a:solidFill>
                            <a:srgbClr val="221F1F"/>
                          </a:solidFill>
                          <a:latin typeface="Calibri"/>
                          <a:cs typeface="Calibri"/>
                        </a:rPr>
                        <a:t>e</a:t>
                      </a:r>
                      <a:r>
                        <a:rPr sz="2250" dirty="0">
                          <a:solidFill>
                            <a:srgbClr val="221F1F"/>
                          </a:solidFill>
                          <a:latin typeface="Calibri"/>
                          <a:cs typeface="Calibri"/>
                        </a:rPr>
                        <a:t>a</a:t>
                      </a:r>
                      <a:r>
                        <a:rPr sz="2250" spc="135" dirty="0">
                          <a:solidFill>
                            <a:srgbClr val="221F1F"/>
                          </a:solidFill>
                          <a:latin typeface="Calibri"/>
                          <a:cs typeface="Calibri"/>
                        </a:rPr>
                        <a:t> </a:t>
                      </a:r>
                      <a:r>
                        <a:rPr sz="2250" spc="35" dirty="0">
                          <a:solidFill>
                            <a:srgbClr val="221F1F"/>
                          </a:solidFill>
                          <a:latin typeface="Calibri"/>
                          <a:cs typeface="Calibri"/>
                        </a:rPr>
                        <a:t>(</a:t>
                      </a:r>
                      <a:r>
                        <a:rPr sz="2250" spc="40">
                          <a:solidFill>
                            <a:srgbClr val="221F1F"/>
                          </a:solidFill>
                          <a:latin typeface="Calibri"/>
                          <a:cs typeface="Calibri"/>
                        </a:rPr>
                        <a:t>c</a:t>
                      </a:r>
                      <a:r>
                        <a:rPr sz="2250" spc="125">
                          <a:solidFill>
                            <a:srgbClr val="221F1F"/>
                          </a:solidFill>
                          <a:latin typeface="Calibri"/>
                          <a:cs typeface="Calibri"/>
                        </a:rPr>
                        <a:t>m</a:t>
                      </a:r>
                      <a:r>
                        <a:rPr sz="1950" spc="127" baseline="32051">
                          <a:solidFill>
                            <a:srgbClr val="221F1F"/>
                          </a:solidFill>
                          <a:latin typeface="Calibri"/>
                          <a:cs typeface="Calibri"/>
                        </a:rPr>
                        <a:t>2</a:t>
                      </a:r>
                      <a:r>
                        <a:rPr sz="2250" smtClean="0">
                          <a:solidFill>
                            <a:srgbClr val="221F1F"/>
                          </a:solidFill>
                          <a:latin typeface="Calibri"/>
                          <a:cs typeface="Calibri"/>
                        </a:rPr>
                        <a:t>)</a:t>
                      </a:r>
                      <a:r>
                        <a:rPr lang="ar-EG" sz="2250" dirty="0" smtClean="0">
                          <a:solidFill>
                            <a:srgbClr val="221F1F"/>
                          </a:solidFill>
                          <a:latin typeface="Calibri"/>
                          <a:cs typeface="Calibri"/>
                        </a:rPr>
                        <a:t> </a:t>
                      </a:r>
                      <a:r>
                        <a:rPr lang="en-US" sz="2250" dirty="0" smtClean="0">
                          <a:solidFill>
                            <a:srgbClr val="221F1F"/>
                          </a:solidFill>
                          <a:latin typeface="Calibri"/>
                          <a:cs typeface="Calibri"/>
                        </a:rPr>
                        <a:t> </a:t>
                      </a:r>
                      <a:r>
                        <a:rPr lang="ar-EG" sz="2250" dirty="0" smtClean="0">
                          <a:solidFill>
                            <a:srgbClr val="221F1F"/>
                          </a:solidFill>
                          <a:latin typeface="Calibri"/>
                          <a:cs typeface="Calibri"/>
                        </a:rPr>
                        <a:t>مساحة</a:t>
                      </a:r>
                      <a:r>
                        <a:rPr lang="ar-EG" sz="2250" baseline="0" dirty="0" smtClean="0">
                          <a:solidFill>
                            <a:srgbClr val="221F1F"/>
                          </a:solidFill>
                          <a:latin typeface="Calibri"/>
                          <a:cs typeface="Calibri"/>
                        </a:rPr>
                        <a:t> السطح بالسم مربع </a:t>
                      </a:r>
                      <a:endParaRPr sz="2250">
                        <a:latin typeface="Calibri"/>
                        <a:cs typeface="Calibri"/>
                      </a:endParaRPr>
                    </a:p>
                  </a:txBody>
                  <a:tcPr marL="0" marR="0" marT="0" marB="0">
                    <a:solidFill>
                      <a:srgbClr val="DAE6EB"/>
                    </a:solidFill>
                  </a:tcPr>
                </a:tc>
                <a:tc>
                  <a:txBody>
                    <a:bodyPr/>
                    <a:lstStyle/>
                    <a:p>
                      <a:pPr marL="318770">
                        <a:lnSpc>
                          <a:spcPct val="100000"/>
                        </a:lnSpc>
                      </a:pPr>
                      <a:r>
                        <a:rPr sz="2250" spc="40" dirty="0">
                          <a:solidFill>
                            <a:srgbClr val="221F1F"/>
                          </a:solidFill>
                          <a:latin typeface="Calibri"/>
                          <a:cs typeface="Calibri"/>
                        </a:rPr>
                        <a:t>1</a:t>
                      </a:r>
                      <a:r>
                        <a:rPr sz="2250" spc="35" dirty="0">
                          <a:solidFill>
                            <a:srgbClr val="221F1F"/>
                          </a:solidFill>
                          <a:latin typeface="Calibri"/>
                          <a:cs typeface="Calibri"/>
                        </a:rPr>
                        <a:t>2.</a:t>
                      </a:r>
                      <a:r>
                        <a:rPr sz="2250" dirty="0">
                          <a:solidFill>
                            <a:srgbClr val="221F1F"/>
                          </a:solidFill>
                          <a:latin typeface="Calibri"/>
                          <a:cs typeface="Calibri"/>
                        </a:rPr>
                        <a:t>6</a:t>
                      </a:r>
                      <a:endParaRPr sz="2250">
                        <a:latin typeface="Calibri"/>
                        <a:cs typeface="Calibri"/>
                      </a:endParaRPr>
                    </a:p>
                  </a:txBody>
                  <a:tcPr marL="0" marR="0" marT="0" marB="0">
                    <a:solidFill>
                      <a:srgbClr val="DAE6EB"/>
                    </a:solidFill>
                  </a:tcPr>
                </a:tc>
                <a:tc>
                  <a:txBody>
                    <a:bodyPr/>
                    <a:lstStyle/>
                    <a:p>
                      <a:pPr marL="338455">
                        <a:lnSpc>
                          <a:spcPct val="100000"/>
                        </a:lnSpc>
                      </a:pPr>
                      <a:r>
                        <a:rPr sz="2250" spc="40" dirty="0">
                          <a:solidFill>
                            <a:srgbClr val="221F1F"/>
                          </a:solidFill>
                          <a:latin typeface="Calibri"/>
                          <a:cs typeface="Calibri"/>
                        </a:rPr>
                        <a:t>2</a:t>
                      </a:r>
                      <a:r>
                        <a:rPr sz="2250" spc="35" dirty="0">
                          <a:solidFill>
                            <a:srgbClr val="221F1F"/>
                          </a:solidFill>
                          <a:latin typeface="Calibri"/>
                          <a:cs typeface="Calibri"/>
                        </a:rPr>
                        <a:t>8.</a:t>
                      </a:r>
                      <a:r>
                        <a:rPr sz="2250" dirty="0">
                          <a:solidFill>
                            <a:srgbClr val="221F1F"/>
                          </a:solidFill>
                          <a:latin typeface="Calibri"/>
                          <a:cs typeface="Calibri"/>
                        </a:rPr>
                        <a:t>2</a:t>
                      </a:r>
                      <a:endParaRPr sz="2250">
                        <a:latin typeface="Calibri"/>
                        <a:cs typeface="Calibri"/>
                      </a:endParaRPr>
                    </a:p>
                  </a:txBody>
                  <a:tcPr marL="0" marR="0" marT="0" marB="0">
                    <a:solidFill>
                      <a:srgbClr val="DAE6EB"/>
                    </a:solidFill>
                  </a:tcPr>
                </a:tc>
                <a:tc>
                  <a:txBody>
                    <a:bodyPr/>
                    <a:lstStyle/>
                    <a:p>
                      <a:pPr marL="386715">
                        <a:lnSpc>
                          <a:spcPct val="100000"/>
                        </a:lnSpc>
                      </a:pPr>
                      <a:r>
                        <a:rPr sz="2250" spc="40" dirty="0">
                          <a:solidFill>
                            <a:srgbClr val="221F1F"/>
                          </a:solidFill>
                          <a:latin typeface="Calibri"/>
                          <a:cs typeface="Calibri"/>
                        </a:rPr>
                        <a:t>1</a:t>
                      </a:r>
                      <a:r>
                        <a:rPr sz="2250" spc="35" dirty="0">
                          <a:solidFill>
                            <a:srgbClr val="221F1F"/>
                          </a:solidFill>
                          <a:latin typeface="Calibri"/>
                          <a:cs typeface="Calibri"/>
                        </a:rPr>
                        <a:t>1</a:t>
                      </a:r>
                      <a:r>
                        <a:rPr sz="2250" dirty="0">
                          <a:solidFill>
                            <a:srgbClr val="221F1F"/>
                          </a:solidFill>
                          <a:latin typeface="Calibri"/>
                          <a:cs typeface="Calibri"/>
                        </a:rPr>
                        <a:t>3</a:t>
                      </a:r>
                      <a:endParaRPr sz="2250">
                        <a:latin typeface="Calibri"/>
                        <a:cs typeface="Calibri"/>
                      </a:endParaRPr>
                    </a:p>
                  </a:txBody>
                  <a:tcPr marL="0" marR="0" marT="0" marB="0">
                    <a:solidFill>
                      <a:srgbClr val="DAE6EB"/>
                    </a:solidFill>
                  </a:tcPr>
                </a:tc>
                <a:extLst>
                  <a:ext uri="{0D108BD9-81ED-4DB2-BD59-A6C34878D82A}">
                    <a16:rowId xmlns="" xmlns:a16="http://schemas.microsoft.com/office/drawing/2014/main" val="10001"/>
                  </a:ext>
                </a:extLst>
              </a:tr>
              <a:tr h="2006659">
                <a:tc>
                  <a:txBody>
                    <a:bodyPr/>
                    <a:lstStyle/>
                    <a:p>
                      <a:pPr marL="355600">
                        <a:lnSpc>
                          <a:spcPct val="100000"/>
                        </a:lnSpc>
                      </a:pPr>
                      <a:r>
                        <a:rPr sz="2250" spc="30" dirty="0">
                          <a:solidFill>
                            <a:srgbClr val="221F1F"/>
                          </a:solidFill>
                          <a:latin typeface="Calibri"/>
                          <a:cs typeface="Calibri"/>
                        </a:rPr>
                        <a:t>Volum</a:t>
                      </a:r>
                      <a:r>
                        <a:rPr sz="2250" dirty="0">
                          <a:solidFill>
                            <a:srgbClr val="221F1F"/>
                          </a:solidFill>
                          <a:latin typeface="Calibri"/>
                          <a:cs typeface="Calibri"/>
                        </a:rPr>
                        <a:t>e</a:t>
                      </a:r>
                      <a:r>
                        <a:rPr sz="2250" spc="60" dirty="0">
                          <a:solidFill>
                            <a:srgbClr val="221F1F"/>
                          </a:solidFill>
                          <a:latin typeface="Calibri"/>
                          <a:cs typeface="Calibri"/>
                        </a:rPr>
                        <a:t> </a:t>
                      </a:r>
                      <a:r>
                        <a:rPr sz="2250" spc="30" dirty="0">
                          <a:solidFill>
                            <a:srgbClr val="221F1F"/>
                          </a:solidFill>
                          <a:latin typeface="Calibri"/>
                          <a:cs typeface="Calibri"/>
                        </a:rPr>
                        <a:t>(</a:t>
                      </a:r>
                      <a:r>
                        <a:rPr sz="2250" spc="30">
                          <a:solidFill>
                            <a:srgbClr val="221F1F"/>
                          </a:solidFill>
                          <a:latin typeface="Calibri"/>
                          <a:cs typeface="Calibri"/>
                        </a:rPr>
                        <a:t>c</a:t>
                      </a:r>
                      <a:r>
                        <a:rPr sz="2250" spc="140">
                          <a:solidFill>
                            <a:srgbClr val="221F1F"/>
                          </a:solidFill>
                          <a:latin typeface="Calibri"/>
                          <a:cs typeface="Calibri"/>
                        </a:rPr>
                        <a:t>m</a:t>
                      </a:r>
                      <a:r>
                        <a:rPr sz="1950" baseline="32051">
                          <a:solidFill>
                            <a:srgbClr val="221F1F"/>
                          </a:solidFill>
                          <a:latin typeface="Calibri"/>
                          <a:cs typeface="Calibri"/>
                        </a:rPr>
                        <a:t>3</a:t>
                      </a:r>
                      <a:r>
                        <a:rPr sz="1950" spc="-172" baseline="32051">
                          <a:solidFill>
                            <a:srgbClr val="221F1F"/>
                          </a:solidFill>
                          <a:latin typeface="Calibri"/>
                          <a:cs typeface="Calibri"/>
                        </a:rPr>
                        <a:t> </a:t>
                      </a:r>
                      <a:r>
                        <a:rPr sz="2250" smtClean="0">
                          <a:solidFill>
                            <a:srgbClr val="221F1F"/>
                          </a:solidFill>
                          <a:latin typeface="Calibri"/>
                          <a:cs typeface="Calibri"/>
                        </a:rPr>
                        <a:t>)</a:t>
                      </a:r>
                      <a:r>
                        <a:rPr lang="en-US" sz="2250" dirty="0" smtClean="0">
                          <a:solidFill>
                            <a:srgbClr val="221F1F"/>
                          </a:solidFill>
                          <a:latin typeface="Calibri"/>
                          <a:cs typeface="Calibri"/>
                        </a:rPr>
                        <a:t> </a:t>
                      </a:r>
                      <a:r>
                        <a:rPr lang="ar-EG" sz="2250" dirty="0" smtClean="0">
                          <a:solidFill>
                            <a:srgbClr val="221F1F"/>
                          </a:solidFill>
                          <a:latin typeface="Calibri"/>
                          <a:cs typeface="Calibri"/>
                        </a:rPr>
                        <a:t>الحجم</a:t>
                      </a:r>
                      <a:r>
                        <a:rPr lang="ar-EG" sz="2250" baseline="0" dirty="0" smtClean="0">
                          <a:solidFill>
                            <a:srgbClr val="221F1F"/>
                          </a:solidFill>
                          <a:latin typeface="Calibri"/>
                          <a:cs typeface="Calibri"/>
                        </a:rPr>
                        <a:t> بالسم مكعب</a:t>
                      </a:r>
                      <a:endParaRPr sz="2250">
                        <a:latin typeface="Calibri"/>
                        <a:cs typeface="Calibri"/>
                      </a:endParaRPr>
                    </a:p>
                    <a:p>
                      <a:pPr>
                        <a:lnSpc>
                          <a:spcPct val="100000"/>
                        </a:lnSpc>
                        <a:spcBef>
                          <a:spcPts val="19"/>
                        </a:spcBef>
                      </a:pPr>
                      <a:endParaRPr sz="3000">
                        <a:latin typeface="Times New Roman"/>
                        <a:cs typeface="Times New Roman"/>
                      </a:endParaRPr>
                    </a:p>
                    <a:p>
                      <a:pPr marL="355600">
                        <a:lnSpc>
                          <a:spcPct val="100000"/>
                        </a:lnSpc>
                      </a:pPr>
                      <a:r>
                        <a:rPr sz="2250" spc="30">
                          <a:solidFill>
                            <a:srgbClr val="221F1F"/>
                          </a:solidFill>
                          <a:latin typeface="Calibri"/>
                          <a:cs typeface="Calibri"/>
                        </a:rPr>
                        <a:t>Sur</a:t>
                      </a:r>
                      <a:r>
                        <a:rPr sz="2250" spc="35">
                          <a:solidFill>
                            <a:srgbClr val="221F1F"/>
                          </a:solidFill>
                          <a:latin typeface="Calibri"/>
                          <a:cs typeface="Calibri"/>
                        </a:rPr>
                        <a:t>f</a:t>
                      </a:r>
                      <a:r>
                        <a:rPr sz="2250" spc="30">
                          <a:solidFill>
                            <a:srgbClr val="221F1F"/>
                          </a:solidFill>
                          <a:latin typeface="Calibri"/>
                          <a:cs typeface="Calibri"/>
                        </a:rPr>
                        <a:t>ace-to-volum</a:t>
                      </a:r>
                      <a:r>
                        <a:rPr sz="2250">
                          <a:solidFill>
                            <a:srgbClr val="221F1F"/>
                          </a:solidFill>
                          <a:latin typeface="Calibri"/>
                          <a:cs typeface="Calibri"/>
                        </a:rPr>
                        <a:t>e</a:t>
                      </a:r>
                      <a:r>
                        <a:rPr sz="2250" spc="60">
                          <a:solidFill>
                            <a:srgbClr val="221F1F"/>
                          </a:solidFill>
                          <a:latin typeface="Calibri"/>
                          <a:cs typeface="Calibri"/>
                        </a:rPr>
                        <a:t> </a:t>
                      </a:r>
                      <a:r>
                        <a:rPr sz="2250" spc="30" smtClean="0">
                          <a:solidFill>
                            <a:srgbClr val="221F1F"/>
                          </a:solidFill>
                          <a:latin typeface="Calibri"/>
                          <a:cs typeface="Calibri"/>
                        </a:rPr>
                        <a:t>ra</a:t>
                      </a:r>
                      <a:r>
                        <a:rPr sz="2250" spc="15" smtClean="0">
                          <a:solidFill>
                            <a:srgbClr val="221F1F"/>
                          </a:solidFill>
                          <a:latin typeface="Calibri"/>
                          <a:cs typeface="Calibri"/>
                        </a:rPr>
                        <a:t>ti</a:t>
                      </a:r>
                      <a:r>
                        <a:rPr sz="2250" smtClean="0">
                          <a:solidFill>
                            <a:srgbClr val="221F1F"/>
                          </a:solidFill>
                          <a:latin typeface="Calibri"/>
                          <a:cs typeface="Calibri"/>
                        </a:rPr>
                        <a:t>o</a:t>
                      </a:r>
                      <a:r>
                        <a:rPr lang="en-US" sz="2250" dirty="0" smtClean="0">
                          <a:solidFill>
                            <a:srgbClr val="221F1F"/>
                          </a:solidFill>
                          <a:latin typeface="Calibri"/>
                          <a:cs typeface="Calibri"/>
                        </a:rPr>
                        <a:t> </a:t>
                      </a:r>
                      <a:r>
                        <a:rPr lang="ar-EG" sz="2250" dirty="0" smtClean="0">
                          <a:solidFill>
                            <a:srgbClr val="221F1F"/>
                          </a:solidFill>
                          <a:latin typeface="Calibri"/>
                          <a:cs typeface="Calibri"/>
                        </a:rPr>
                        <a:t>نسبة</a:t>
                      </a:r>
                      <a:r>
                        <a:rPr lang="ar-EG" sz="2250" baseline="0" dirty="0" smtClean="0">
                          <a:solidFill>
                            <a:srgbClr val="221F1F"/>
                          </a:solidFill>
                          <a:latin typeface="Calibri"/>
                          <a:cs typeface="Calibri"/>
                        </a:rPr>
                        <a:t> السطح للحجم </a:t>
                      </a:r>
                      <a:endParaRPr sz="2250">
                        <a:latin typeface="Calibri"/>
                        <a:cs typeface="Calibri"/>
                      </a:endParaRPr>
                    </a:p>
                  </a:txBody>
                  <a:tcPr marL="0" marR="0" marT="0" marB="0"/>
                </a:tc>
                <a:tc>
                  <a:txBody>
                    <a:bodyPr/>
                    <a:lstStyle/>
                    <a:p>
                      <a:pPr marL="483234">
                        <a:lnSpc>
                          <a:spcPct val="100000"/>
                        </a:lnSpc>
                      </a:pPr>
                      <a:r>
                        <a:rPr sz="2250" spc="30" dirty="0">
                          <a:solidFill>
                            <a:srgbClr val="221F1F"/>
                          </a:solidFill>
                          <a:latin typeface="Calibri"/>
                          <a:cs typeface="Calibri"/>
                        </a:rPr>
                        <a:t>4.</a:t>
                      </a:r>
                      <a:r>
                        <a:rPr sz="2250" dirty="0">
                          <a:solidFill>
                            <a:srgbClr val="221F1F"/>
                          </a:solidFill>
                          <a:latin typeface="Calibri"/>
                          <a:cs typeface="Calibri"/>
                        </a:rPr>
                        <a:t>2</a:t>
                      </a:r>
                      <a:endParaRPr sz="2250">
                        <a:latin typeface="Calibri"/>
                        <a:cs typeface="Calibri"/>
                      </a:endParaRPr>
                    </a:p>
                    <a:p>
                      <a:pPr>
                        <a:lnSpc>
                          <a:spcPct val="100000"/>
                        </a:lnSpc>
                        <a:spcBef>
                          <a:spcPts val="19"/>
                        </a:spcBef>
                      </a:pPr>
                      <a:endParaRPr sz="3000">
                        <a:latin typeface="Times New Roman"/>
                        <a:cs typeface="Times New Roman"/>
                      </a:endParaRPr>
                    </a:p>
                    <a:p>
                      <a:pPr marL="476884">
                        <a:lnSpc>
                          <a:spcPct val="100000"/>
                        </a:lnSpc>
                      </a:pPr>
                      <a:r>
                        <a:rPr sz="2250" spc="30" dirty="0">
                          <a:solidFill>
                            <a:srgbClr val="221F1F"/>
                          </a:solidFill>
                          <a:latin typeface="Calibri"/>
                          <a:cs typeface="Calibri"/>
                        </a:rPr>
                        <a:t>3:</a:t>
                      </a:r>
                      <a:r>
                        <a:rPr sz="2250" dirty="0">
                          <a:solidFill>
                            <a:srgbClr val="221F1F"/>
                          </a:solidFill>
                          <a:latin typeface="Calibri"/>
                          <a:cs typeface="Calibri"/>
                        </a:rPr>
                        <a:t>1</a:t>
                      </a:r>
                      <a:endParaRPr sz="2250">
                        <a:latin typeface="Calibri"/>
                        <a:cs typeface="Calibri"/>
                      </a:endParaRPr>
                    </a:p>
                  </a:txBody>
                  <a:tcPr marL="0" marR="0" marT="0" marB="0"/>
                </a:tc>
                <a:tc>
                  <a:txBody>
                    <a:bodyPr/>
                    <a:lstStyle/>
                    <a:p>
                      <a:pPr marL="340360">
                        <a:lnSpc>
                          <a:spcPct val="100000"/>
                        </a:lnSpc>
                      </a:pPr>
                      <a:r>
                        <a:rPr sz="2250" spc="30" dirty="0">
                          <a:solidFill>
                            <a:srgbClr val="221F1F"/>
                          </a:solidFill>
                          <a:latin typeface="Calibri"/>
                          <a:cs typeface="Calibri"/>
                        </a:rPr>
                        <a:t>14.</a:t>
                      </a:r>
                      <a:r>
                        <a:rPr sz="2250" dirty="0">
                          <a:solidFill>
                            <a:srgbClr val="221F1F"/>
                          </a:solidFill>
                          <a:latin typeface="Calibri"/>
                          <a:cs typeface="Calibri"/>
                        </a:rPr>
                        <a:t>1</a:t>
                      </a:r>
                      <a:endParaRPr sz="2250">
                        <a:latin typeface="Calibri"/>
                        <a:cs typeface="Calibri"/>
                      </a:endParaRPr>
                    </a:p>
                    <a:p>
                      <a:pPr>
                        <a:lnSpc>
                          <a:spcPct val="100000"/>
                        </a:lnSpc>
                        <a:spcBef>
                          <a:spcPts val="19"/>
                        </a:spcBef>
                      </a:pPr>
                      <a:endParaRPr sz="3000">
                        <a:latin typeface="Times New Roman"/>
                        <a:cs typeface="Times New Roman"/>
                      </a:endParaRPr>
                    </a:p>
                    <a:p>
                      <a:pPr marL="487680">
                        <a:lnSpc>
                          <a:spcPct val="100000"/>
                        </a:lnSpc>
                      </a:pPr>
                      <a:r>
                        <a:rPr sz="2250" spc="30" dirty="0">
                          <a:solidFill>
                            <a:srgbClr val="221F1F"/>
                          </a:solidFill>
                          <a:latin typeface="Calibri"/>
                          <a:cs typeface="Calibri"/>
                        </a:rPr>
                        <a:t>2:</a:t>
                      </a:r>
                      <a:r>
                        <a:rPr sz="2250" dirty="0">
                          <a:solidFill>
                            <a:srgbClr val="221F1F"/>
                          </a:solidFill>
                          <a:latin typeface="Calibri"/>
                          <a:cs typeface="Calibri"/>
                        </a:rPr>
                        <a:t>1</a:t>
                      </a:r>
                      <a:endParaRPr sz="2250">
                        <a:latin typeface="Calibri"/>
                        <a:cs typeface="Calibri"/>
                      </a:endParaRPr>
                    </a:p>
                  </a:txBody>
                  <a:tcPr marL="0" marR="0" marT="0" marB="0"/>
                </a:tc>
                <a:tc>
                  <a:txBody>
                    <a:bodyPr/>
                    <a:lstStyle/>
                    <a:p>
                      <a:pPr marR="76200" algn="ctr">
                        <a:lnSpc>
                          <a:spcPct val="100000"/>
                        </a:lnSpc>
                      </a:pPr>
                      <a:r>
                        <a:rPr sz="2250" spc="30" dirty="0">
                          <a:solidFill>
                            <a:srgbClr val="221F1F"/>
                          </a:solidFill>
                          <a:latin typeface="Calibri"/>
                          <a:cs typeface="Calibri"/>
                        </a:rPr>
                        <a:t>11</a:t>
                      </a:r>
                      <a:r>
                        <a:rPr sz="2250" dirty="0">
                          <a:solidFill>
                            <a:srgbClr val="221F1F"/>
                          </a:solidFill>
                          <a:latin typeface="Calibri"/>
                          <a:cs typeface="Calibri"/>
                        </a:rPr>
                        <a:t>3</a:t>
                      </a:r>
                      <a:endParaRPr sz="2250">
                        <a:latin typeface="Calibri"/>
                        <a:cs typeface="Calibri"/>
                      </a:endParaRPr>
                    </a:p>
                    <a:p>
                      <a:pPr>
                        <a:lnSpc>
                          <a:spcPct val="100000"/>
                        </a:lnSpc>
                        <a:spcBef>
                          <a:spcPts val="19"/>
                        </a:spcBef>
                      </a:pPr>
                      <a:endParaRPr sz="3000">
                        <a:latin typeface="Times New Roman"/>
                        <a:cs typeface="Times New Roman"/>
                      </a:endParaRPr>
                    </a:p>
                    <a:p>
                      <a:pPr marR="22860" algn="ctr">
                        <a:lnSpc>
                          <a:spcPct val="100000"/>
                        </a:lnSpc>
                      </a:pPr>
                      <a:r>
                        <a:rPr sz="2250" spc="30" dirty="0">
                          <a:solidFill>
                            <a:srgbClr val="221F1F"/>
                          </a:solidFill>
                          <a:latin typeface="Calibri"/>
                          <a:cs typeface="Calibri"/>
                        </a:rPr>
                        <a:t>1:</a:t>
                      </a:r>
                      <a:r>
                        <a:rPr sz="2250" dirty="0">
                          <a:solidFill>
                            <a:srgbClr val="221F1F"/>
                          </a:solidFill>
                          <a:latin typeface="Calibri"/>
                          <a:cs typeface="Calibri"/>
                        </a:rPr>
                        <a:t>1</a:t>
                      </a:r>
                      <a:endParaRPr sz="2250">
                        <a:latin typeface="Calibri"/>
                        <a:cs typeface="Calibri"/>
                      </a:endParaRPr>
                    </a:p>
                  </a:txBody>
                  <a:tcPr marL="0" marR="0" marT="0" marB="0"/>
                </a:tc>
                <a:extLst>
                  <a:ext uri="{0D108BD9-81ED-4DB2-BD59-A6C34878D82A}">
                    <a16:rowId xmlns="" xmlns:a16="http://schemas.microsoft.com/office/drawing/2014/main" val="10002"/>
                  </a:ext>
                </a:extLst>
              </a:tr>
            </a:tbl>
          </a:graphicData>
        </a:graphic>
      </p:graphicFrame>
      <p:sp>
        <p:nvSpPr>
          <p:cNvPr id="11" name="object 4"/>
          <p:cNvSpPr txBox="1"/>
          <p:nvPr/>
        </p:nvSpPr>
        <p:spPr>
          <a:xfrm>
            <a:off x="7832415" y="6544518"/>
            <a:ext cx="1311585" cy="138499"/>
          </a:xfrm>
          <a:prstGeom prst="rect">
            <a:avLst/>
          </a:prstGeom>
        </p:spPr>
        <p:txBody>
          <a:bodyPr vert="horz" wrap="square" lIns="0" tIns="0" rIns="0" bIns="0" rtlCol="0">
            <a:spAutoFit/>
          </a:bodyPr>
          <a:lstStyle/>
          <a:p>
            <a:pPr marL="12700">
              <a:lnSpc>
                <a:spcPct val="100000"/>
              </a:lnSpc>
            </a:pPr>
            <a:r>
              <a:rPr lang="en-US" sz="900" dirty="0">
                <a:latin typeface="Calibri"/>
                <a:cs typeface="Calibri"/>
              </a:rPr>
              <a:t>© 2016 Cengage Learning</a:t>
            </a:r>
            <a:endParaRPr sz="900">
              <a:latin typeface="Calibri"/>
              <a:cs typeface="Calibri"/>
            </a:endParaRPr>
          </a:p>
        </p:txBody>
      </p:sp>
    </p:spTree>
    <p:extLst>
      <p:ext uri="{BB962C8B-B14F-4D97-AF65-F5344CB8AC3E}">
        <p14:creationId xmlns="" xmlns:p14="http://schemas.microsoft.com/office/powerpoint/2010/main" val="2715420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dirty="0"/>
              <a:t>How Do We See Cells</a:t>
            </a:r>
            <a:r>
              <a:rPr lang="en-US" altLang="en-US" dirty="0" smtClean="0"/>
              <a:t>? </a:t>
            </a:r>
            <a:r>
              <a:rPr lang="ar-EG" altLang="en-US" dirty="0" smtClean="0"/>
              <a:t>كيف نري الخلايا </a:t>
            </a:r>
            <a:endParaRPr lang="en-US" altLang="en-US" dirty="0"/>
          </a:p>
        </p:txBody>
      </p:sp>
      <p:sp>
        <p:nvSpPr>
          <p:cNvPr id="26627" name="Rectangle 3"/>
          <p:cNvSpPr>
            <a:spLocks noGrp="1" noChangeArrowheads="1"/>
          </p:cNvSpPr>
          <p:nvPr>
            <p:ph idx="1"/>
          </p:nvPr>
        </p:nvSpPr>
        <p:spPr/>
        <p:txBody>
          <a:bodyPr/>
          <a:lstStyle/>
          <a:p>
            <a:r>
              <a:rPr lang="en-US" altLang="en-US" dirty="0"/>
              <a:t>No one knew cells existed until microscopes were </a:t>
            </a:r>
            <a:r>
              <a:rPr lang="en-US" altLang="en-US" dirty="0" smtClean="0"/>
              <a:t>invented </a:t>
            </a:r>
            <a:r>
              <a:rPr lang="ar-EG" altLang="en-US" dirty="0" smtClean="0">
                <a:solidFill>
                  <a:srgbClr val="FF0000"/>
                </a:solidFill>
              </a:rPr>
              <a:t>لا احد يعرف ان الخلايا موجودة حتي تم اختراع المجهر الالكتروني</a:t>
            </a:r>
            <a:endParaRPr lang="en-US" altLang="en-US" dirty="0">
              <a:solidFill>
                <a:srgbClr val="FF0000"/>
              </a:solidFill>
            </a:endParaRPr>
          </a:p>
          <a:p>
            <a:endParaRPr lang="en-US" altLang="en-US" dirty="0"/>
          </a:p>
          <a:p>
            <a:endParaRPr lang="en-US" altLang="en-US" dirty="0"/>
          </a:p>
          <a:p>
            <a:endParaRPr lang="en-US" altLang="en-US" dirty="0"/>
          </a:p>
        </p:txBody>
      </p:sp>
    </p:spTree>
  </p:cSld>
  <p:clrMapOvr>
    <a:masterClrMapping/>
  </p:clrMapOvr>
</p:sld>
</file>

<file path=ppt/theme/theme1.xml><?xml version="1.0" encoding="utf-8"?>
<a:theme xmlns:a="http://schemas.openxmlformats.org/drawingml/2006/main" name="1_BH2eTemplate">
  <a:themeElements>
    <a:clrScheme name="BH2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BH2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H2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H2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H2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H2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H2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H2e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H2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H2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H2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H2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H2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1440</TotalTime>
  <Words>4977</Words>
  <Application>Microsoft Office PowerPoint</Application>
  <PresentationFormat>On-screen Show (4:3)</PresentationFormat>
  <Paragraphs>379</Paragraphs>
  <Slides>44</Slides>
  <Notes>21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1_BH2eTemplate</vt:lpstr>
      <vt:lpstr>Chapter 3  Cell Structure</vt:lpstr>
      <vt:lpstr>3.1 Food For Thought غذاء الفكر </vt:lpstr>
      <vt:lpstr>3.2 What, Exactly, Is a Cell? ماهي الخلية بالظبط؟ </vt:lpstr>
      <vt:lpstr>Components of All Cells مكونات كل الخلايا </vt:lpstr>
      <vt:lpstr>Components of All Cells (cont’d.) تابع مكونات الخلية </vt:lpstr>
      <vt:lpstr>Slide 6</vt:lpstr>
      <vt:lpstr>Constraints on Cell Size قيود حجم الخلية </vt:lpstr>
      <vt:lpstr>Constraints on Cell Size قيود حجم الخلية  </vt:lpstr>
      <vt:lpstr>How Do We See Cells? كيف نري الخلايا </vt:lpstr>
      <vt:lpstr>How Do We See Cells?</vt:lpstr>
      <vt:lpstr>3.3 Cell Membrane Structure تركيب الغشاء الخلوي </vt:lpstr>
      <vt:lpstr>Cell Membrane Structure تركيب الغشاء الخلوي </vt:lpstr>
      <vt:lpstr>Membrane Proteins بروتينات الغشاء</vt:lpstr>
      <vt:lpstr>3.4 Introducing Prokaryotic Cells مقدمة للخلايا بدائية النواه </vt:lpstr>
      <vt:lpstr>Prokaryote Diversity تنوع بدائيات النواه </vt:lpstr>
      <vt:lpstr>Prokaryote Body Plan خطة لجسم بدائيات النواه </vt:lpstr>
      <vt:lpstr>Prokaryote Body Plan</vt:lpstr>
      <vt:lpstr>Prokaryote Body Plan</vt:lpstr>
      <vt:lpstr>Biofilms الاغشية الحيوية </vt:lpstr>
      <vt:lpstr>3.5 Introducing Eukaryotic Cells مقدمة للخلايا حقيقية النواه </vt:lpstr>
      <vt:lpstr>The Nucleus النواه </vt:lpstr>
      <vt:lpstr>Nucleus of a Cell</vt:lpstr>
      <vt:lpstr>The Endomembrane System الجهاز الغشائي الداخلي </vt:lpstr>
      <vt:lpstr>The Endomembrane System</vt:lpstr>
      <vt:lpstr>The Endomembrane System</vt:lpstr>
      <vt:lpstr>The Endomembrane System</vt:lpstr>
      <vt:lpstr>Bacteria-Like Organelles: العضيات تشبه البكتيريا  Mitochondria and Chloroplasts المايتوكوندريا و البلاستيدات الخضراء </vt:lpstr>
      <vt:lpstr>Mitochondrion</vt:lpstr>
      <vt:lpstr>Chloroplast</vt:lpstr>
      <vt:lpstr>The Cytoskeleton الهيكل الخلوي </vt:lpstr>
      <vt:lpstr>Cytoskeletal Elements عناصر الهيكل الخلوي </vt:lpstr>
      <vt:lpstr>Cytoskeletal Elements (cont’d.)</vt:lpstr>
      <vt:lpstr>Motor Proteins بروتينات الحركة </vt:lpstr>
      <vt:lpstr>Cilia الاهداب </vt:lpstr>
      <vt:lpstr>Flagella السوط </vt:lpstr>
      <vt:lpstr>Pseudopods الاقدام الكاذبة </vt:lpstr>
      <vt:lpstr>Extracellular Matrix (ECM) مواد النسيج  خارج الخلايا </vt:lpstr>
      <vt:lpstr>Extracellular Matrix (cont’d.) تابع</vt:lpstr>
      <vt:lpstr>Plant ECM سائل خارج الخلية في النبات </vt:lpstr>
      <vt:lpstr>Cell Junctions تقاطعات الخلية </vt:lpstr>
      <vt:lpstr>Slide 41</vt:lpstr>
      <vt:lpstr>Cell Junctions in Plants تقاطعات الخلايا في النباتات  </vt:lpstr>
      <vt:lpstr>3.6 The Nature of Life طبيعة الحياه </vt:lpstr>
      <vt:lpstr>Points to Ponder نقاط للتأمل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Gases</dc:title>
  <dc:creator>User</dc:creator>
  <cp:lastModifiedBy>Microsoft</cp:lastModifiedBy>
  <cp:revision>262</cp:revision>
  <dcterms:modified xsi:type="dcterms:W3CDTF">2018-10-13T11:03:54Z</dcterms:modified>
</cp:coreProperties>
</file>