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4"/>
  </p:notesMasterIdLst>
  <p:handoutMasterIdLst>
    <p:handoutMasterId r:id="rId25"/>
  </p:handoutMasterIdLst>
  <p:sldIdLst>
    <p:sldId id="256" r:id="rId2"/>
    <p:sldId id="355" r:id="rId3"/>
    <p:sldId id="356" r:id="rId4"/>
    <p:sldId id="357" r:id="rId5"/>
    <p:sldId id="358" r:id="rId6"/>
    <p:sldId id="359" r:id="rId7"/>
    <p:sldId id="360" r:id="rId8"/>
    <p:sldId id="361" r:id="rId9"/>
    <p:sldId id="362" r:id="rId10"/>
    <p:sldId id="363" r:id="rId11"/>
    <p:sldId id="364" r:id="rId12"/>
    <p:sldId id="365" r:id="rId13"/>
    <p:sldId id="366" r:id="rId14"/>
    <p:sldId id="367" r:id="rId15"/>
    <p:sldId id="368" r:id="rId16"/>
    <p:sldId id="369" r:id="rId17"/>
    <p:sldId id="370" r:id="rId18"/>
    <p:sldId id="371" r:id="rId19"/>
    <p:sldId id="372" r:id="rId20"/>
    <p:sldId id="373" r:id="rId21"/>
    <p:sldId id="374" r:id="rId22"/>
    <p:sldId id="375" r:id="rId23"/>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880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3380" autoAdjust="0"/>
    <p:restoredTop sz="94454" autoAdjust="0"/>
  </p:normalViewPr>
  <p:slideViewPr>
    <p:cSldViewPr>
      <p:cViewPr varScale="1">
        <p:scale>
          <a:sx n="127" d="100"/>
          <a:sy n="127" d="100"/>
        </p:scale>
        <p:origin x="1720" y="18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52016" y="0"/>
            <a:ext cx="2945659" cy="496411"/>
          </a:xfrm>
          <a:prstGeom prst="rect">
            <a:avLst/>
          </a:prstGeom>
        </p:spPr>
        <p:txBody>
          <a:bodyPr vert="horz" lIns="91440" tIns="45720" rIns="91440" bIns="45720" rtlCol="1"/>
          <a:lstStyle>
            <a:lvl1pPr algn="r">
              <a:defRPr sz="1200"/>
            </a:lvl1pPr>
          </a:lstStyle>
          <a:p>
            <a:endParaRPr lang="ar-SA" dirty="0"/>
          </a:p>
        </p:txBody>
      </p:sp>
      <p:sp>
        <p:nvSpPr>
          <p:cNvPr id="3" name="عنصر نائب للتاريخ 2"/>
          <p:cNvSpPr>
            <a:spLocks noGrp="1"/>
          </p:cNvSpPr>
          <p:nvPr>
            <p:ph type="dt" sz="quarter" idx="1"/>
          </p:nvPr>
        </p:nvSpPr>
        <p:spPr>
          <a:xfrm>
            <a:off x="1574" y="0"/>
            <a:ext cx="2945659" cy="496411"/>
          </a:xfrm>
          <a:prstGeom prst="rect">
            <a:avLst/>
          </a:prstGeom>
        </p:spPr>
        <p:txBody>
          <a:bodyPr vert="horz" lIns="91440" tIns="45720" rIns="91440" bIns="45720" rtlCol="1"/>
          <a:lstStyle>
            <a:lvl1pPr algn="l">
              <a:defRPr sz="1200"/>
            </a:lvl1pPr>
          </a:lstStyle>
          <a:p>
            <a:fld id="{674A3264-BDC5-464E-A2BF-32A3BAB98506}" type="datetimeFigureOut">
              <a:rPr lang="ar-SA" smtClean="0"/>
              <a:t>12 محرم، 1441</a:t>
            </a:fld>
            <a:endParaRPr lang="ar-SA" dirty="0"/>
          </a:p>
        </p:txBody>
      </p:sp>
      <p:sp>
        <p:nvSpPr>
          <p:cNvPr id="4" name="عنصر نائب للتذييل 3"/>
          <p:cNvSpPr>
            <a:spLocks noGrp="1"/>
          </p:cNvSpPr>
          <p:nvPr>
            <p:ph type="ftr" sz="quarter" idx="2"/>
          </p:nvPr>
        </p:nvSpPr>
        <p:spPr>
          <a:xfrm>
            <a:off x="3852016" y="9430091"/>
            <a:ext cx="2945659" cy="496411"/>
          </a:xfrm>
          <a:prstGeom prst="rect">
            <a:avLst/>
          </a:prstGeom>
        </p:spPr>
        <p:txBody>
          <a:bodyPr vert="horz" lIns="91440" tIns="45720" rIns="91440" bIns="45720" rtlCol="1" anchor="b"/>
          <a:lstStyle>
            <a:lvl1pPr algn="r">
              <a:defRPr sz="1200"/>
            </a:lvl1pPr>
          </a:lstStyle>
          <a:p>
            <a:endParaRPr lang="ar-SA" dirty="0"/>
          </a:p>
        </p:txBody>
      </p:sp>
      <p:sp>
        <p:nvSpPr>
          <p:cNvPr id="5" name="عنصر نائب لرقم الشريحة 4"/>
          <p:cNvSpPr>
            <a:spLocks noGrp="1"/>
          </p:cNvSpPr>
          <p:nvPr>
            <p:ph type="sldNum" sz="quarter" idx="3"/>
          </p:nvPr>
        </p:nvSpPr>
        <p:spPr>
          <a:xfrm>
            <a:off x="1574" y="9430091"/>
            <a:ext cx="2945659" cy="496411"/>
          </a:xfrm>
          <a:prstGeom prst="rect">
            <a:avLst/>
          </a:prstGeom>
        </p:spPr>
        <p:txBody>
          <a:bodyPr vert="horz" lIns="91440" tIns="45720" rIns="91440" bIns="45720" rtlCol="1" anchor="b"/>
          <a:lstStyle>
            <a:lvl1pPr algn="l">
              <a:defRPr sz="1200"/>
            </a:lvl1pPr>
          </a:lstStyle>
          <a:p>
            <a:fld id="{A34CB6A2-B543-4DB5-95B2-689C4B84618A}" type="slidenum">
              <a:rPr lang="ar-SA" smtClean="0"/>
              <a:t>‹#›</a:t>
            </a:fld>
            <a:endParaRPr lang="ar-SA" dirty="0"/>
          </a:p>
        </p:txBody>
      </p:sp>
    </p:spTree>
    <p:extLst>
      <p:ext uri="{BB962C8B-B14F-4D97-AF65-F5344CB8AC3E}">
        <p14:creationId xmlns:p14="http://schemas.microsoft.com/office/powerpoint/2010/main" val="37510147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60159C1D-DDDD-4C93-A1AE-42B90E2EFD36}" type="datetimeFigureOut">
              <a:rPr lang="en-GB" smtClean="0"/>
              <a:t>11/09/2019</a:t>
            </a:fld>
            <a:endParaRPr lang="en-GB"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31C9E302-1067-4841-8E40-65ABC6BDE10E}" type="slidenum">
              <a:rPr lang="en-GB" smtClean="0"/>
              <a:t>‹#›</a:t>
            </a:fld>
            <a:endParaRPr lang="en-GB" dirty="0"/>
          </a:p>
        </p:txBody>
      </p:sp>
    </p:spTree>
    <p:extLst>
      <p:ext uri="{BB962C8B-B14F-4D97-AF65-F5344CB8AC3E}">
        <p14:creationId xmlns:p14="http://schemas.microsoft.com/office/powerpoint/2010/main" val="38345971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60E58FA-6821-44BA-919B-D940C63B1B92}" type="datetime1">
              <a:rPr lang="en-US" smtClean="0"/>
              <a:t>9/11/19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
        <p:nvSpPr>
          <p:cNvPr id="29" name="Title 1">
            <a:extLst>
              <a:ext uri="{FF2B5EF4-FFF2-40B4-BE49-F238E27FC236}">
                <a16:creationId xmlns:a16="http://schemas.microsoft.com/office/drawing/2014/main" id="{777F82BD-5A20-1E41-A4AB-D1BB7E28BA98}"/>
              </a:ext>
            </a:extLst>
          </p:cNvPr>
          <p:cNvSpPr txBox="1">
            <a:spLocks/>
          </p:cNvSpPr>
          <p:nvPr userDrawn="1"/>
        </p:nvSpPr>
        <p:spPr>
          <a:xfrm>
            <a:off x="-152400" y="1312986"/>
            <a:ext cx="9144000" cy="2387600"/>
          </a:xfrm>
          <a:prstGeom prst="rect">
            <a:avLst/>
          </a:prstGeom>
        </p:spPr>
        <p:txBody>
          <a:bodyPr vert="horz" lIns="91440" tIns="45720" rIns="91440" bIns="45720" rtlCol="0" anchor="b">
            <a:normAutofit/>
          </a:bodyPr>
          <a:lstStyle>
            <a:lvl1pPr algn="ctr" defTabSz="914400" rtl="0" eaLnBrk="1" latinLnBrk="0" hangingPunct="1">
              <a:spcBef>
                <a:spcPct val="0"/>
              </a:spcBef>
              <a:buNone/>
              <a:defRPr sz="6000" kern="1200">
                <a:solidFill>
                  <a:schemeClr val="tx1"/>
                </a:solidFill>
                <a:latin typeface="+mj-lt"/>
                <a:ea typeface="+mj-ea"/>
                <a:cs typeface="+mj-cs"/>
              </a:defRPr>
            </a:lvl1pPr>
          </a:lstStyle>
          <a:p>
            <a:r>
              <a:rPr lang="en-US" dirty="0"/>
              <a:t>Click to edit Master title style</a:t>
            </a:r>
          </a:p>
        </p:txBody>
      </p:sp>
      <p:sp>
        <p:nvSpPr>
          <p:cNvPr id="30" name="Subtitle 2">
            <a:extLst>
              <a:ext uri="{FF2B5EF4-FFF2-40B4-BE49-F238E27FC236}">
                <a16:creationId xmlns:a16="http://schemas.microsoft.com/office/drawing/2014/main" id="{77189AEF-B484-CB45-B25E-7139507ED02D}"/>
              </a:ext>
            </a:extLst>
          </p:cNvPr>
          <p:cNvSpPr txBox="1">
            <a:spLocks/>
          </p:cNvSpPr>
          <p:nvPr userDrawn="1"/>
        </p:nvSpPr>
        <p:spPr>
          <a:xfrm>
            <a:off x="0" y="4054073"/>
            <a:ext cx="9144000" cy="165576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400" kern="1200">
                <a:solidFill>
                  <a:schemeClr val="tx1"/>
                </a:solidFill>
                <a:latin typeface="+mn-lt"/>
                <a:ea typeface="+mn-ea"/>
                <a:cs typeface="+mn-cs"/>
              </a:defRPr>
            </a:lvl1pPr>
            <a:lvl2pPr marL="457200" indent="0" algn="ctr" defTabSz="914400" rtl="0" eaLnBrk="1" latinLnBrk="0" hangingPunct="1">
              <a:spcBef>
                <a:spcPct val="20000"/>
              </a:spcBef>
              <a:buFont typeface="Arial" pitchFamily="34" charset="0"/>
              <a:buNone/>
              <a:defRPr sz="2000" kern="1200">
                <a:solidFill>
                  <a:schemeClr val="tx1"/>
                </a:solidFill>
                <a:latin typeface="+mn-lt"/>
                <a:ea typeface="+mn-ea"/>
                <a:cs typeface="+mn-cs"/>
              </a:defRPr>
            </a:lvl2pPr>
            <a:lvl3pPr marL="914400" indent="0" algn="ctr" defTabSz="914400" rtl="0" eaLnBrk="1" latinLnBrk="0" hangingPunct="1">
              <a:spcBef>
                <a:spcPct val="20000"/>
              </a:spcBef>
              <a:buFont typeface="Arial" pitchFamily="34" charset="0"/>
              <a:buNone/>
              <a:defRPr sz="1800" kern="1200">
                <a:solidFill>
                  <a:schemeClr val="tx1"/>
                </a:solidFill>
                <a:latin typeface="+mn-lt"/>
                <a:ea typeface="+mn-ea"/>
                <a:cs typeface="+mn-cs"/>
              </a:defRPr>
            </a:lvl3pPr>
            <a:lvl4pPr marL="1371600" indent="0" algn="ctr" defTabSz="914400" rtl="0" eaLnBrk="1" latinLnBrk="0" hangingPunct="1">
              <a:spcBef>
                <a:spcPct val="20000"/>
              </a:spcBef>
              <a:buFont typeface="Arial" pitchFamily="34" charset="0"/>
              <a:buNone/>
              <a:defRPr sz="1600" kern="1200">
                <a:solidFill>
                  <a:schemeClr val="tx1"/>
                </a:solidFill>
                <a:latin typeface="+mn-lt"/>
                <a:ea typeface="+mn-ea"/>
                <a:cs typeface="+mn-cs"/>
              </a:defRPr>
            </a:lvl4pPr>
            <a:lvl5pPr marL="1828800" indent="0" algn="ctr" defTabSz="914400" rtl="0" eaLnBrk="1" latinLnBrk="0" hangingPunct="1">
              <a:spcBef>
                <a:spcPct val="20000"/>
              </a:spcBef>
              <a:buFont typeface="Arial" pitchFamily="34" charset="0"/>
              <a:buNone/>
              <a:defRPr sz="1600" kern="1200">
                <a:solidFill>
                  <a:schemeClr val="tx1"/>
                </a:solidFill>
                <a:latin typeface="+mn-lt"/>
                <a:ea typeface="+mn-ea"/>
                <a:cs typeface="+mn-cs"/>
              </a:defRPr>
            </a:lvl5pPr>
            <a:lvl6pPr marL="2286000" indent="0" algn="ctr" defTabSz="914400" rtl="0" eaLnBrk="1" latinLnBrk="0" hangingPunct="1">
              <a:spcBef>
                <a:spcPct val="20000"/>
              </a:spcBef>
              <a:buFont typeface="Arial" pitchFamily="34" charset="0"/>
              <a:buNone/>
              <a:defRPr sz="1600" kern="1200">
                <a:solidFill>
                  <a:schemeClr val="tx1"/>
                </a:solidFill>
                <a:latin typeface="+mn-lt"/>
                <a:ea typeface="+mn-ea"/>
                <a:cs typeface="+mn-cs"/>
              </a:defRPr>
            </a:lvl6pPr>
            <a:lvl7pPr marL="2743200" indent="0" algn="ctr" defTabSz="914400" rtl="0" eaLnBrk="1" latinLnBrk="0" hangingPunct="1">
              <a:spcBef>
                <a:spcPct val="20000"/>
              </a:spcBef>
              <a:buFont typeface="Arial" pitchFamily="34" charset="0"/>
              <a:buNone/>
              <a:defRPr sz="1600" kern="1200">
                <a:solidFill>
                  <a:schemeClr val="tx1"/>
                </a:solidFill>
                <a:latin typeface="+mn-lt"/>
                <a:ea typeface="+mn-ea"/>
                <a:cs typeface="+mn-cs"/>
              </a:defRPr>
            </a:lvl7pPr>
            <a:lvl8pPr marL="3200400" indent="0" algn="ctr" defTabSz="914400" rtl="0" eaLnBrk="1" latinLnBrk="0" hangingPunct="1">
              <a:spcBef>
                <a:spcPct val="20000"/>
              </a:spcBef>
              <a:buFont typeface="Arial" pitchFamily="34" charset="0"/>
              <a:buNone/>
              <a:defRPr sz="1600" kern="1200">
                <a:solidFill>
                  <a:schemeClr val="tx1"/>
                </a:solidFill>
                <a:latin typeface="+mn-lt"/>
                <a:ea typeface="+mn-ea"/>
                <a:cs typeface="+mn-cs"/>
              </a:defRPr>
            </a:lvl8pPr>
            <a:lvl9pPr marL="3657600" indent="0" algn="ctr" defTabSz="914400" rtl="0" eaLnBrk="1" latinLnBrk="0" hangingPunct="1">
              <a:spcBef>
                <a:spcPct val="20000"/>
              </a:spcBef>
              <a:buFont typeface="Arial" pitchFamily="34" charset="0"/>
              <a:buNone/>
              <a:defRPr sz="1600" kern="1200">
                <a:solidFill>
                  <a:schemeClr val="tx1"/>
                </a:solidFill>
                <a:latin typeface="+mn-lt"/>
                <a:ea typeface="+mn-ea"/>
                <a:cs typeface="+mn-cs"/>
              </a:defRPr>
            </a:lvl9pPr>
          </a:lstStyle>
          <a:p>
            <a:r>
              <a:rPr lang="en-US" dirty="0"/>
              <a:t>Click to edit Master subtitle style</a:t>
            </a:r>
          </a:p>
        </p:txBody>
      </p:sp>
      <p:sp>
        <p:nvSpPr>
          <p:cNvPr id="31" name="Date Placeholder 3">
            <a:extLst>
              <a:ext uri="{FF2B5EF4-FFF2-40B4-BE49-F238E27FC236}">
                <a16:creationId xmlns:a16="http://schemas.microsoft.com/office/drawing/2014/main" id="{0494C40C-F0C8-E747-842B-96F5EE50B189}"/>
              </a:ext>
            </a:extLst>
          </p:cNvPr>
          <p:cNvSpPr txBox="1">
            <a:spLocks/>
          </p:cNvSpPr>
          <p:nvPr userDrawn="1"/>
        </p:nvSpPr>
        <p:spPr>
          <a:xfrm>
            <a:off x="838200" y="6356350"/>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049A96C-D6FD-904B-A2F7-6A6958351511}" type="datetimeFigureOut">
              <a:rPr lang="en-US" smtClean="0"/>
              <a:pPr/>
              <a:t>9/11/19</a:t>
            </a:fld>
            <a:endParaRPr lang="en-US"/>
          </a:p>
        </p:txBody>
      </p:sp>
      <p:sp>
        <p:nvSpPr>
          <p:cNvPr id="32" name="Footer Placeholder 4">
            <a:extLst>
              <a:ext uri="{FF2B5EF4-FFF2-40B4-BE49-F238E27FC236}">
                <a16:creationId xmlns:a16="http://schemas.microsoft.com/office/drawing/2014/main" id="{7A115145-B69E-F343-8ABE-D912ABCC9D17}"/>
              </a:ext>
            </a:extLst>
          </p:cNvPr>
          <p:cNvSpPr txBox="1">
            <a:spLocks/>
          </p:cNvSpPr>
          <p:nvPr userDrawn="1"/>
        </p:nvSpPr>
        <p:spPr>
          <a:xfrm>
            <a:off x="25400" y="73577"/>
            <a:ext cx="1953871" cy="365125"/>
          </a:xfrm>
          <a:prstGeom prst="rect">
            <a:avLst/>
          </a:prstGeom>
        </p:spPr>
        <p:txBody>
          <a:bodyPr vert="horz" lIns="91440" tIns="45720" rIns="91440" bIns="45720" rtlCol="0" anchor="ctr"/>
          <a:lstStyle>
            <a:defPPr>
              <a:defRPr lang="en-US"/>
            </a:defPPr>
            <a:lvl1pPr marL="0" algn="ctr" defTabSz="914400" rtl="0" eaLnBrk="1" latinLnBrk="0" hangingPunct="1">
              <a:defRPr sz="1600" kern="1200">
                <a:solidFill>
                  <a:schemeClr val="accent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1"/>
            <a:r>
              <a:rPr lang="ar-SA" dirty="0"/>
              <a:t>الوحدة الأولى</a:t>
            </a:r>
            <a:endParaRPr lang="en-US" dirty="0"/>
          </a:p>
        </p:txBody>
      </p:sp>
      <p:pic>
        <p:nvPicPr>
          <p:cNvPr id="34" name="Picture 33">
            <a:extLst>
              <a:ext uri="{FF2B5EF4-FFF2-40B4-BE49-F238E27FC236}">
                <a16:creationId xmlns:a16="http://schemas.microsoft.com/office/drawing/2014/main" id="{AEE121ED-84E1-A740-8200-9C7E5ED5D638}"/>
              </a:ext>
            </a:extLst>
          </p:cNvPr>
          <p:cNvPicPr>
            <a:picLocks noChangeAspect="1"/>
          </p:cNvPicPr>
          <p:nvPr userDrawn="1"/>
        </p:nvPicPr>
        <p:blipFill>
          <a:blip r:embed="rId2">
            <a:alphaModFix amt="5000"/>
            <a:extLst>
              <a:ext uri="{28A0092B-C50C-407E-A947-70E740481C1C}">
                <a14:useLocalDpi xmlns:a14="http://schemas.microsoft.com/office/drawing/2010/main" val="0"/>
              </a:ext>
            </a:extLst>
          </a:blip>
          <a:stretch>
            <a:fillRect/>
          </a:stretch>
        </p:blipFill>
        <p:spPr>
          <a:xfrm>
            <a:off x="1312333" y="465689"/>
            <a:ext cx="6519334" cy="5638800"/>
          </a:xfrm>
          <a:prstGeom prst="rect">
            <a:avLst/>
          </a:prstGeom>
        </p:spPr>
      </p:pic>
      <p:pic>
        <p:nvPicPr>
          <p:cNvPr id="35" name="Picture 34">
            <a:extLst>
              <a:ext uri="{FF2B5EF4-FFF2-40B4-BE49-F238E27FC236}">
                <a16:creationId xmlns:a16="http://schemas.microsoft.com/office/drawing/2014/main" id="{B28AD176-3B38-1447-A490-E908894A9575}"/>
              </a:ext>
            </a:extLst>
          </p:cNvPr>
          <p:cNvPicPr>
            <a:picLocks noChangeAspect="1"/>
          </p:cNvPicPr>
          <p:nvPr userDrawn="1"/>
        </p:nvPicPr>
        <p:blipFill rotWithShape="1">
          <a:blip r:embed="rId3">
            <a:alphaModFix amt="35000"/>
            <a:extLst>
              <a:ext uri="{28A0092B-C50C-407E-A947-70E740481C1C}">
                <a14:useLocalDpi xmlns:a14="http://schemas.microsoft.com/office/drawing/2010/main" val="0"/>
              </a:ext>
            </a:extLst>
          </a:blip>
          <a:srcRect l="6337" t="-1408" r="-5634" b="1408"/>
          <a:stretch/>
        </p:blipFill>
        <p:spPr>
          <a:xfrm>
            <a:off x="7117278" y="73577"/>
            <a:ext cx="2026722" cy="2041097"/>
          </a:xfrm>
          <a:prstGeom prst="ellipse">
            <a:avLst/>
          </a:prstGeom>
          <a:effectLst>
            <a:glow rad="165100">
              <a:schemeClr val="bg2">
                <a:alpha val="51000"/>
              </a:schemeClr>
            </a:glo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E96411-A189-4C4A-AAE1-6917C6767702}" type="datetime1">
              <a:rPr lang="en-US" smtClean="0"/>
              <a:t>9/11/19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58A9F61-C896-4CB8-8637-CF91D9F32BFA}" type="datetime1">
              <a:rPr lang="en-US" smtClean="0"/>
              <a:t>9/11/19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FA87193-8CC7-4DE3-82C6-482178235746}" type="datetime1">
              <a:rPr lang="en-US" smtClean="0"/>
              <a:t>9/11/19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1049A96C-D6FD-904B-A2F7-6A6958351511}" type="datetimeFigureOut">
              <a:rPr lang="en-US" smtClean="0"/>
              <a:t>9/11/19</a:t>
            </a:fld>
            <a:endParaRPr lang="en-US"/>
          </a:p>
        </p:txBody>
      </p:sp>
      <p:sp>
        <p:nvSpPr>
          <p:cNvPr id="5" name="Footer Placeholder 4"/>
          <p:cNvSpPr>
            <a:spLocks noGrp="1"/>
          </p:cNvSpPr>
          <p:nvPr>
            <p:ph type="ftr" sz="quarter" idx="11"/>
          </p:nvPr>
        </p:nvSpPr>
        <p:spPr>
          <a:xfrm>
            <a:off x="19051" y="73578"/>
            <a:ext cx="1465403" cy="365125"/>
          </a:xfrm>
        </p:spPr>
        <p:txBody>
          <a:bodyPr/>
          <a:lstStyle>
            <a:lvl1pPr>
              <a:defRPr sz="1200">
                <a:solidFill>
                  <a:schemeClr val="accent6"/>
                </a:solidFill>
              </a:defRPr>
            </a:lvl1pPr>
          </a:lstStyle>
          <a:p>
            <a:pPr rtl="1"/>
            <a:r>
              <a:rPr lang="ar-SA" dirty="0"/>
              <a:t>الوحدة الأولى</a:t>
            </a:r>
            <a:endParaRPr lang="en-US" dirty="0"/>
          </a:p>
        </p:txBody>
      </p:sp>
      <p:sp>
        <p:nvSpPr>
          <p:cNvPr id="6" name="Slide Number Placeholder 5"/>
          <p:cNvSpPr>
            <a:spLocks noGrp="1"/>
          </p:cNvSpPr>
          <p:nvPr>
            <p:ph type="sldNum" sz="quarter" idx="12"/>
          </p:nvPr>
        </p:nvSpPr>
        <p:spPr/>
        <p:txBody>
          <a:bodyPr/>
          <a:lstStyle/>
          <a:p>
            <a:fld id="{E0E8C8D2-1620-9D4B-B91A-B3292D80549A}" type="slidenum">
              <a:rPr lang="en-US" smtClean="0"/>
              <a:t>‹#›</a:t>
            </a:fld>
            <a:endParaRPr lang="en-US"/>
          </a:p>
        </p:txBody>
      </p:sp>
      <p:pic>
        <p:nvPicPr>
          <p:cNvPr id="9" name="Picture 8"/>
          <p:cNvPicPr>
            <a:picLocks noChangeAspect="1"/>
          </p:cNvPicPr>
          <p:nvPr/>
        </p:nvPicPr>
        <p:blipFill>
          <a:blip r:embed="rId2">
            <a:alphaModFix amt="5000"/>
            <a:extLst>
              <a:ext uri="{28A0092B-C50C-407E-A947-70E740481C1C}">
                <a14:useLocalDpi xmlns:a14="http://schemas.microsoft.com/office/drawing/2010/main" val="0"/>
              </a:ext>
            </a:extLst>
          </a:blip>
          <a:stretch>
            <a:fillRect/>
          </a:stretch>
        </p:blipFill>
        <p:spPr>
          <a:xfrm>
            <a:off x="2336800" y="423333"/>
            <a:ext cx="4889501" cy="5638800"/>
          </a:xfrm>
          <a:prstGeom prst="rect">
            <a:avLst/>
          </a:prstGeom>
        </p:spPr>
      </p:pic>
      <p:pic>
        <p:nvPicPr>
          <p:cNvPr id="10" name="Picture 9"/>
          <p:cNvPicPr>
            <a:picLocks noChangeAspect="1"/>
          </p:cNvPicPr>
          <p:nvPr/>
        </p:nvPicPr>
        <p:blipFill rotWithShape="1">
          <a:blip r:embed="rId3">
            <a:alphaModFix amt="35000"/>
            <a:extLst>
              <a:ext uri="{28A0092B-C50C-407E-A947-70E740481C1C}">
                <a14:useLocalDpi xmlns:a14="http://schemas.microsoft.com/office/drawing/2010/main" val="0"/>
              </a:ext>
            </a:extLst>
          </a:blip>
          <a:srcRect l="6337" t="-1408" r="-5634" b="1408"/>
          <a:stretch/>
        </p:blipFill>
        <p:spPr>
          <a:xfrm>
            <a:off x="7623958" y="73578"/>
            <a:ext cx="1520042" cy="2041097"/>
          </a:xfrm>
          <a:prstGeom prst="ellipse">
            <a:avLst/>
          </a:prstGeom>
          <a:effectLst>
            <a:glow rad="165100">
              <a:schemeClr val="bg2">
                <a:alpha val="51000"/>
              </a:schemeClr>
            </a:glow>
          </a:effectLst>
        </p:spPr>
      </p:pic>
    </p:spTree>
    <p:extLst>
      <p:ext uri="{BB962C8B-B14F-4D97-AF65-F5344CB8AC3E}">
        <p14:creationId xmlns:p14="http://schemas.microsoft.com/office/powerpoint/2010/main" val="1204470053"/>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828801"/>
            <a:ext cx="8229600" cy="3962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9E18509E-1B56-4344-A87A-9CC342DB35AB}" type="datetime1">
              <a:rPr lang="en-US" smtClean="0"/>
              <a:t>9/11/19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pic>
        <p:nvPicPr>
          <p:cNvPr id="7" name="Picture 6">
            <a:extLst>
              <a:ext uri="{FF2B5EF4-FFF2-40B4-BE49-F238E27FC236}">
                <a16:creationId xmlns:a16="http://schemas.microsoft.com/office/drawing/2014/main" id="{AB85E7D0-D057-3C4F-92C4-10DB8F066125}"/>
              </a:ext>
            </a:extLst>
          </p:cNvPr>
          <p:cNvPicPr>
            <a:picLocks noChangeAspect="1"/>
          </p:cNvPicPr>
          <p:nvPr userDrawn="1"/>
        </p:nvPicPr>
        <p:blipFill>
          <a:blip r:embed="rId2">
            <a:alphaModFix amt="5000"/>
            <a:extLst>
              <a:ext uri="{28A0092B-C50C-407E-A947-70E740481C1C}">
                <a14:useLocalDpi xmlns:a14="http://schemas.microsoft.com/office/drawing/2010/main" val="0"/>
              </a:ext>
            </a:extLst>
          </a:blip>
          <a:stretch>
            <a:fillRect/>
          </a:stretch>
        </p:blipFill>
        <p:spPr>
          <a:xfrm>
            <a:off x="1312333" y="609600"/>
            <a:ext cx="6519334" cy="563880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lgn="r" rtl="1">
              <a:lnSpc>
                <a:spcPct val="200000"/>
              </a:lnSpc>
              <a:defRPr/>
            </a:lvl1pPr>
            <a:lvl2pPr algn="r" rtl="1">
              <a:lnSpc>
                <a:spcPct val="200000"/>
              </a:lnSpc>
              <a:defRPr/>
            </a:lvl2pPr>
            <a:lvl3pPr algn="r" rtl="1">
              <a:lnSpc>
                <a:spcPct val="200000"/>
              </a:lnSpc>
              <a:defRPr/>
            </a:lvl3pPr>
            <a:lvl4pPr algn="r" rtl="1">
              <a:lnSpc>
                <a:spcPct val="200000"/>
              </a:lnSpc>
              <a:defRPr/>
            </a:lvl4pPr>
            <a:lvl5pPr algn="r" rtl="1">
              <a:lnSpc>
                <a:spcPct val="200000"/>
              </a:lnSpc>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049A96C-D6FD-904B-A2F7-6A6958351511}" type="datetimeFigureOut">
              <a:rPr lang="en-US" smtClean="0"/>
              <a:t>9/11/19</a:t>
            </a:fld>
            <a:endParaRPr lang="en-US"/>
          </a:p>
        </p:txBody>
      </p:sp>
      <p:sp>
        <p:nvSpPr>
          <p:cNvPr id="5" name="Footer Placeholder 4"/>
          <p:cNvSpPr>
            <a:spLocks noGrp="1"/>
          </p:cNvSpPr>
          <p:nvPr>
            <p:ph type="ftr" sz="quarter" idx="11"/>
          </p:nvPr>
        </p:nvSpPr>
        <p:spPr/>
        <p:txBody>
          <a:bodyPr/>
          <a:lstStyle/>
          <a:p>
            <a:pPr defTabSz="685800" rtl="1"/>
            <a:endParaRPr lang="en-US"/>
          </a:p>
        </p:txBody>
      </p:sp>
      <p:sp>
        <p:nvSpPr>
          <p:cNvPr id="6" name="Slide Number Placeholder 5"/>
          <p:cNvSpPr>
            <a:spLocks noGrp="1"/>
          </p:cNvSpPr>
          <p:nvPr>
            <p:ph type="sldNum" sz="quarter" idx="12"/>
          </p:nvPr>
        </p:nvSpPr>
        <p:spPr/>
        <p:txBody>
          <a:bodyPr/>
          <a:lstStyle>
            <a:lvl1pPr>
              <a:defRPr sz="1200">
                <a:solidFill>
                  <a:schemeClr val="accent6"/>
                </a:solidFill>
              </a:defRPr>
            </a:lvl1pPr>
          </a:lstStyle>
          <a:p>
            <a:r>
              <a:rPr lang="ar-SA" dirty="0"/>
              <a:t>الوحدة الاولى</a:t>
            </a:r>
            <a:endParaRPr lang="en-US" dirty="0"/>
          </a:p>
        </p:txBody>
      </p:sp>
      <p:pic>
        <p:nvPicPr>
          <p:cNvPr id="8" name="Picture 7"/>
          <p:cNvPicPr>
            <a:picLocks noChangeAspect="1"/>
          </p:cNvPicPr>
          <p:nvPr/>
        </p:nvPicPr>
        <p:blipFill>
          <a:blip r:embed="rId2">
            <a:alphaModFix amt="5000"/>
            <a:extLst>
              <a:ext uri="{28A0092B-C50C-407E-A947-70E740481C1C}">
                <a14:useLocalDpi xmlns:a14="http://schemas.microsoft.com/office/drawing/2010/main" val="0"/>
              </a:ext>
            </a:extLst>
          </a:blip>
          <a:stretch>
            <a:fillRect/>
          </a:stretch>
        </p:blipFill>
        <p:spPr>
          <a:xfrm>
            <a:off x="2162175" y="365125"/>
            <a:ext cx="4889501" cy="5638800"/>
          </a:xfrm>
          <a:prstGeom prst="rect">
            <a:avLst/>
          </a:prstGeom>
        </p:spPr>
      </p:pic>
    </p:spTree>
    <p:extLst>
      <p:ext uri="{BB962C8B-B14F-4D97-AF65-F5344CB8AC3E}">
        <p14:creationId xmlns:p14="http://schemas.microsoft.com/office/powerpoint/2010/main" val="971962647"/>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1DEE99-7525-4127-A892-EDCAB6BDB119}" type="datetime1">
              <a:rPr lang="en-US" smtClean="0"/>
              <a:t>9/11/19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C81004D-62B5-4DCF-AFF7-F2D1B925D642}" type="datetime1">
              <a:rPr lang="en-US" smtClean="0"/>
              <a:t>9/11/19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661E7D5-82F3-4ECE-B70F-59FB2E58D0B9}" type="datetime1">
              <a:rPr lang="en-US" smtClean="0"/>
              <a:t>9/11/19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485B1E0-6B54-4946-99DD-5788D16D0506}" type="datetime1">
              <a:rPr lang="en-US" smtClean="0"/>
              <a:t>9/11/19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D4C571-787D-4AD9-8A49-A736534CFCA3}" type="datetime1">
              <a:rPr lang="en-US" smtClean="0"/>
              <a:t>9/11/19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F3197F-11E3-4E7A-8A11-33E9C2312979}" type="datetime1">
              <a:rPr lang="en-US" smtClean="0"/>
              <a:t>9/11/19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tint val="93000"/>
                <a:satMod val="150000"/>
                <a:shade val="98000"/>
                <a:lumMod val="102000"/>
              </a:schemeClr>
            </a:gs>
            <a:gs pos="50000">
              <a:schemeClr val="bg1">
                <a:tint val="98000"/>
                <a:satMod val="130000"/>
                <a:shade val="90000"/>
                <a:lumMod val="103000"/>
              </a:schemeClr>
            </a:gs>
            <a:gs pos="100000">
              <a:schemeClr val="bg1">
                <a:shade val="63000"/>
                <a:satMod val="12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9351B9-6121-42BE-B171-D594DA3E0E51}" type="datetime1">
              <a:rPr lang="en-US" smtClean="0"/>
              <a:t>9/11/19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55AABE-5128-2148-B52E-9EE0057F866E}"/>
              </a:ext>
            </a:extLst>
          </p:cNvPr>
          <p:cNvSpPr>
            <a:spLocks noGrp="1"/>
          </p:cNvSpPr>
          <p:nvPr>
            <p:ph type="ctrTitle"/>
          </p:nvPr>
        </p:nvSpPr>
        <p:spPr/>
        <p:txBody>
          <a:bodyPr/>
          <a:lstStyle/>
          <a:p>
            <a:r>
              <a:rPr lang="ar-SA" dirty="0"/>
              <a:t>مقدمة في التسويق</a:t>
            </a:r>
            <a:endParaRPr lang="en-US" dirty="0"/>
          </a:p>
        </p:txBody>
      </p:sp>
      <p:sp>
        <p:nvSpPr>
          <p:cNvPr id="3" name="Subtitle 2">
            <a:extLst>
              <a:ext uri="{FF2B5EF4-FFF2-40B4-BE49-F238E27FC236}">
                <a16:creationId xmlns:a16="http://schemas.microsoft.com/office/drawing/2014/main" id="{679E4891-01CA-6E45-BD21-DF7A3DAC9F0F}"/>
              </a:ext>
            </a:extLst>
          </p:cNvPr>
          <p:cNvSpPr>
            <a:spLocks noGrp="1"/>
          </p:cNvSpPr>
          <p:nvPr>
            <p:ph type="subTitle" idx="1"/>
          </p:nvPr>
        </p:nvSpPr>
        <p:spPr/>
        <p:txBody>
          <a:bodyPr/>
          <a:lstStyle/>
          <a:p>
            <a:pPr defTabSz="685800" rtl="1">
              <a:lnSpc>
                <a:spcPct val="90000"/>
              </a:lnSpc>
              <a:spcBef>
                <a:spcPts val="750"/>
              </a:spcBef>
            </a:pPr>
            <a:r>
              <a:rPr lang="ar-SA" dirty="0"/>
              <a:t>اعداد قسم التسويق </a:t>
            </a:r>
          </a:p>
          <a:p>
            <a:pPr defTabSz="685800" rtl="1">
              <a:lnSpc>
                <a:spcPct val="90000"/>
              </a:lnSpc>
              <a:spcBef>
                <a:spcPts val="750"/>
              </a:spcBef>
            </a:pPr>
            <a:endParaRPr lang="en-US" dirty="0"/>
          </a:p>
        </p:txBody>
      </p:sp>
    </p:spTree>
    <p:extLst>
      <p:ext uri="{BB962C8B-B14F-4D97-AF65-F5344CB8AC3E}">
        <p14:creationId xmlns:p14="http://schemas.microsoft.com/office/powerpoint/2010/main" val="9620420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533400"/>
            <a:ext cx="8686800" cy="553998"/>
          </a:xfrm>
          <a:prstGeom prst="rect">
            <a:avLst/>
          </a:prstGeom>
          <a:solidFill>
            <a:schemeClr val="bg1">
              <a:lumMod val="75000"/>
            </a:schemeClr>
          </a:solidFill>
          <a:effectLst>
            <a:softEdge rad="63500"/>
          </a:effectLst>
        </p:spPr>
        <p:txBody>
          <a:bodyPr wrap="square" rtlCol="0">
            <a:spAutoFit/>
          </a:bodyPr>
          <a:lstStyle/>
          <a:p>
            <a:pPr algn="ctr" rtl="1"/>
            <a:r>
              <a:rPr lang="ar-SA" sz="3000" dirty="0">
                <a:cs typeface="+mj-cs"/>
              </a:rPr>
              <a:t>مقدمة في التسويق</a:t>
            </a:r>
            <a:endParaRPr lang="en-GB" sz="3000" dirty="0">
              <a:cs typeface="+mj-cs"/>
            </a:endParaRPr>
          </a:p>
        </p:txBody>
      </p:sp>
      <p:sp>
        <p:nvSpPr>
          <p:cNvPr id="2" name="TextBox 1"/>
          <p:cNvSpPr txBox="1"/>
          <p:nvPr/>
        </p:nvSpPr>
        <p:spPr>
          <a:xfrm>
            <a:off x="228600" y="1290935"/>
            <a:ext cx="8610600" cy="461665"/>
          </a:xfrm>
          <a:prstGeom prst="rect">
            <a:avLst/>
          </a:prstGeom>
          <a:noFill/>
        </p:spPr>
        <p:txBody>
          <a:bodyPr wrap="square" rtlCol="0">
            <a:spAutoFit/>
          </a:bodyPr>
          <a:lstStyle/>
          <a:p>
            <a:pPr marL="285750" indent="-285750" algn="r" rtl="1">
              <a:buFont typeface="Arial" pitchFamily="34" charset="0"/>
              <a:buChar char="•"/>
            </a:pPr>
            <a:r>
              <a:rPr lang="ar-SA" sz="2400" dirty="0">
                <a:cs typeface="+mj-cs"/>
              </a:rPr>
              <a:t>مراحل تطور التسويق 2-6</a:t>
            </a:r>
          </a:p>
        </p:txBody>
      </p:sp>
      <p:sp>
        <p:nvSpPr>
          <p:cNvPr id="4" name="TextBox 3"/>
          <p:cNvSpPr txBox="1"/>
          <p:nvPr/>
        </p:nvSpPr>
        <p:spPr>
          <a:xfrm>
            <a:off x="228600" y="236509"/>
            <a:ext cx="1295400" cy="307777"/>
          </a:xfrm>
          <a:prstGeom prst="rect">
            <a:avLst/>
          </a:prstGeom>
          <a:solidFill>
            <a:schemeClr val="bg1">
              <a:lumMod val="75000"/>
            </a:schemeClr>
          </a:solidFill>
          <a:effectLst>
            <a:softEdge rad="63500"/>
          </a:effectLst>
        </p:spPr>
        <p:txBody>
          <a:bodyPr wrap="square" rtlCol="0">
            <a:spAutoFit/>
          </a:bodyPr>
          <a:lstStyle/>
          <a:p>
            <a:pPr algn="ctr" rtl="1"/>
            <a:r>
              <a:rPr lang="ar-SA" sz="1400" dirty="0">
                <a:cs typeface="+mj-cs"/>
              </a:rPr>
              <a:t>الوحدة الاولى</a:t>
            </a:r>
            <a:endParaRPr lang="en-GB" sz="1400" dirty="0">
              <a:cs typeface="+mj-cs"/>
            </a:endParaRPr>
          </a:p>
        </p:txBody>
      </p:sp>
      <p:sp>
        <p:nvSpPr>
          <p:cNvPr id="5" name="TextBox 4"/>
          <p:cNvSpPr txBox="1"/>
          <p:nvPr/>
        </p:nvSpPr>
        <p:spPr>
          <a:xfrm>
            <a:off x="228600" y="2020669"/>
            <a:ext cx="8610600" cy="1846659"/>
          </a:xfrm>
          <a:prstGeom prst="rect">
            <a:avLst/>
          </a:prstGeom>
          <a:noFill/>
        </p:spPr>
        <p:txBody>
          <a:bodyPr wrap="square" rtlCol="0">
            <a:spAutoFit/>
          </a:bodyPr>
          <a:lstStyle/>
          <a:p>
            <a:pPr marL="285750" indent="-285750" algn="r" rtl="1">
              <a:buFont typeface="Arial" panose="020B0604020202020204" pitchFamily="34" charset="0"/>
              <a:buChar char="•"/>
            </a:pPr>
            <a:r>
              <a:rPr lang="ar-SA" dirty="0">
                <a:cs typeface="+mj-cs"/>
              </a:rPr>
              <a:t>ثالثا: مرحلة المفهوم البيعي: كلما أهتمت المنشاة بالمجهودات البيعية، زادت مبيعاتها</a:t>
            </a:r>
          </a:p>
          <a:p>
            <a:pPr marL="742950" lvl="1" indent="-285750" algn="r" rtl="1">
              <a:buFont typeface="Arial" panose="020B0604020202020204" pitchFamily="34" charset="0"/>
              <a:buChar char="•"/>
            </a:pPr>
            <a:r>
              <a:rPr lang="ar-SA" sz="1600" dirty="0">
                <a:cs typeface="+mj-cs"/>
              </a:rPr>
              <a:t>أهم خصائص هذه المرحلة: </a:t>
            </a:r>
          </a:p>
          <a:p>
            <a:pPr marL="1257300" lvl="2" indent="-342900" algn="r" rtl="1">
              <a:buFont typeface="+mj-lt"/>
              <a:buAutoNum type="arabicPeriod"/>
            </a:pPr>
            <a:r>
              <a:rPr lang="ar-SA" sz="1600" dirty="0">
                <a:cs typeface="+mj-cs"/>
              </a:rPr>
              <a:t>التركيز على القوة البيعية</a:t>
            </a:r>
          </a:p>
          <a:p>
            <a:pPr marL="1257300" lvl="2" indent="-342900" algn="r" rtl="1">
              <a:buFont typeface="+mj-lt"/>
              <a:buAutoNum type="arabicPeriod"/>
            </a:pPr>
            <a:r>
              <a:rPr lang="ar-SA" sz="1600" dirty="0">
                <a:cs typeface="+mj-cs"/>
              </a:rPr>
              <a:t>التركيز على تصريف الفائض</a:t>
            </a:r>
          </a:p>
          <a:p>
            <a:pPr marL="1257300" lvl="2" indent="-342900" algn="r" rtl="1">
              <a:buFont typeface="+mj-lt"/>
              <a:buAutoNum type="arabicPeriod"/>
            </a:pPr>
            <a:r>
              <a:rPr lang="ar-SA" sz="1600" dirty="0">
                <a:cs typeface="+mj-cs"/>
              </a:rPr>
              <a:t>ظهور الحملات الترويجية</a:t>
            </a:r>
          </a:p>
          <a:p>
            <a:pPr marL="1257300" lvl="2" indent="-342900" algn="r" rtl="1">
              <a:buFont typeface="+mj-lt"/>
              <a:buAutoNum type="arabicPeriod"/>
            </a:pPr>
            <a:r>
              <a:rPr lang="ar-SA" sz="1600" dirty="0">
                <a:cs typeface="+mj-cs"/>
              </a:rPr>
              <a:t>ظهور سوق مشترين، الطلب اقل من العرض</a:t>
            </a:r>
          </a:p>
          <a:p>
            <a:pPr marL="1257300" lvl="2" indent="-342900" algn="r" rtl="1">
              <a:buFont typeface="+mj-lt"/>
              <a:buAutoNum type="arabicPeriod"/>
            </a:pPr>
            <a:r>
              <a:rPr lang="ar-SA" sz="1600" dirty="0">
                <a:cs typeface="+mj-cs"/>
              </a:rPr>
              <a:t>بيع ما تم إنتاجه</a:t>
            </a:r>
          </a:p>
        </p:txBody>
      </p:sp>
      <p:sp>
        <p:nvSpPr>
          <p:cNvPr id="3" name="عنصر نائب لرقم الشريحة 2"/>
          <p:cNvSpPr>
            <a:spLocks noGrp="1"/>
          </p:cNvSpPr>
          <p:nvPr>
            <p:ph type="sldNum" sz="quarter" idx="12"/>
          </p:nvPr>
        </p:nvSpPr>
        <p:spPr/>
        <p:txBody>
          <a:bodyPr/>
          <a:lstStyle/>
          <a:p>
            <a:fld id="{B6F15528-21DE-4FAA-801E-634DDDAF4B2B}" type="slidenum">
              <a:rPr lang="en-US" smtClean="0"/>
              <a:pPr/>
              <a:t>10</a:t>
            </a:fld>
            <a:endParaRPr lang="en-US" dirty="0"/>
          </a:p>
        </p:txBody>
      </p:sp>
      <p:sp>
        <p:nvSpPr>
          <p:cNvPr id="10" name="TextBox 4"/>
          <p:cNvSpPr txBox="1"/>
          <p:nvPr/>
        </p:nvSpPr>
        <p:spPr>
          <a:xfrm>
            <a:off x="228600" y="3962400"/>
            <a:ext cx="8610600" cy="2369880"/>
          </a:xfrm>
          <a:prstGeom prst="rect">
            <a:avLst/>
          </a:prstGeom>
          <a:noFill/>
        </p:spPr>
        <p:txBody>
          <a:bodyPr wrap="square" rtlCol="0">
            <a:spAutoFit/>
          </a:bodyPr>
          <a:lstStyle/>
          <a:p>
            <a:pPr marL="285750" indent="-285750" algn="r" rtl="1">
              <a:buFont typeface="Arial" panose="020B0604020202020204" pitchFamily="34" charset="0"/>
              <a:buChar char="•"/>
            </a:pPr>
            <a:r>
              <a:rPr lang="ar-SA" dirty="0">
                <a:cs typeface="+mj-cs"/>
              </a:rPr>
              <a:t>رابعا: مرحلة المفهوم التسويقي: توجه إداري حيث يعتبر جوهر عمل المنظمة هو تحديد حاجات ورغبات الأسواق المستهدفة وتهيئة المنظمة لتحقيق الاشباع المرغوب بأعلى كفاءة وفاعلية بالمقارنة بالمنافسين</a:t>
            </a:r>
          </a:p>
          <a:p>
            <a:pPr marL="742950" lvl="1" indent="-285750" algn="r" rtl="1">
              <a:buFont typeface="Arial" panose="020B0604020202020204" pitchFamily="34" charset="0"/>
              <a:buChar char="•"/>
            </a:pPr>
            <a:r>
              <a:rPr lang="ar-SA" sz="1600" dirty="0">
                <a:cs typeface="+mj-cs"/>
              </a:rPr>
              <a:t>استخدم المفهوم التسويقي (التسويق المتكامل)</a:t>
            </a:r>
          </a:p>
          <a:p>
            <a:pPr marL="1257300" lvl="2" indent="-342900" algn="r" rtl="1">
              <a:buFont typeface="+mj-lt"/>
              <a:buAutoNum type="arabicPeriod"/>
            </a:pPr>
            <a:r>
              <a:rPr lang="ar-SA" sz="1600" dirty="0">
                <a:cs typeface="+mj-cs"/>
              </a:rPr>
              <a:t>التنسيق والتوفيق بين جميع دوائر المنظمة لإشباع حاجات المستهلكين</a:t>
            </a:r>
          </a:p>
          <a:p>
            <a:pPr marL="1257300" lvl="2" indent="-342900" algn="r" rtl="1">
              <a:buFont typeface="+mj-lt"/>
              <a:buAutoNum type="arabicPeriod"/>
            </a:pPr>
            <a:r>
              <a:rPr lang="ar-SA" sz="1600" dirty="0">
                <a:cs typeface="+mj-cs"/>
              </a:rPr>
              <a:t>القيام بمهام ووظائف التسويق:</a:t>
            </a:r>
          </a:p>
          <a:p>
            <a:pPr marL="1714500" lvl="3" indent="-342900" algn="r" rtl="1">
              <a:buFont typeface="Arial" panose="020B0604020202020204" pitchFamily="34" charset="0"/>
              <a:buChar char="•"/>
            </a:pPr>
            <a:r>
              <a:rPr lang="ar-SA" sz="1600" dirty="0">
                <a:cs typeface="+mj-cs"/>
              </a:rPr>
              <a:t>تخطيط المنتجات 	- بحوث التسويق 	- النشر</a:t>
            </a:r>
          </a:p>
          <a:p>
            <a:pPr marL="1714500" lvl="3" indent="-342900" algn="r" rtl="1">
              <a:buFont typeface="Arial" panose="020B0604020202020204" pitchFamily="34" charset="0"/>
              <a:buChar char="•"/>
            </a:pPr>
            <a:r>
              <a:rPr lang="ar-SA" sz="1600" dirty="0">
                <a:cs typeface="+mj-cs"/>
              </a:rPr>
              <a:t>المزيج الترويجي 	- الإعلان 		- خدمة الزبائن</a:t>
            </a:r>
          </a:p>
          <a:p>
            <a:pPr marL="1714500" lvl="3" indent="-342900" algn="r" rtl="1">
              <a:buFont typeface="Arial" panose="020B0604020202020204" pitchFamily="34" charset="0"/>
              <a:buChar char="•"/>
            </a:pPr>
            <a:r>
              <a:rPr lang="ar-SA" sz="1600" dirty="0">
                <a:cs typeface="+mj-cs"/>
              </a:rPr>
              <a:t>التسعير 		- تحديد السعر		- موائمة التكاليف</a:t>
            </a:r>
          </a:p>
          <a:p>
            <a:pPr marL="1714500" lvl="3" indent="-342900" algn="r" rtl="1">
              <a:buFont typeface="Arial" panose="020B0604020202020204" pitchFamily="34" charset="0"/>
              <a:buChar char="•"/>
            </a:pPr>
            <a:r>
              <a:rPr lang="ar-SA" sz="1600" dirty="0">
                <a:cs typeface="+mj-cs"/>
              </a:rPr>
              <a:t>التوزيع 		- المباشر 		- الغير مباشر</a:t>
            </a:r>
          </a:p>
        </p:txBody>
      </p:sp>
    </p:spTree>
    <p:extLst>
      <p:ext uri="{BB962C8B-B14F-4D97-AF65-F5344CB8AC3E}">
        <p14:creationId xmlns:p14="http://schemas.microsoft.com/office/powerpoint/2010/main" val="2967180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533400"/>
            <a:ext cx="8686800" cy="553998"/>
          </a:xfrm>
          <a:prstGeom prst="rect">
            <a:avLst/>
          </a:prstGeom>
          <a:solidFill>
            <a:schemeClr val="bg1">
              <a:lumMod val="75000"/>
            </a:schemeClr>
          </a:solidFill>
          <a:effectLst>
            <a:softEdge rad="63500"/>
          </a:effectLst>
        </p:spPr>
        <p:txBody>
          <a:bodyPr wrap="square" rtlCol="0">
            <a:spAutoFit/>
          </a:bodyPr>
          <a:lstStyle/>
          <a:p>
            <a:pPr algn="ctr" rtl="1"/>
            <a:r>
              <a:rPr lang="ar-SA" sz="3000" dirty="0">
                <a:cs typeface="+mj-cs"/>
              </a:rPr>
              <a:t>مقدمة في التسويق</a:t>
            </a:r>
            <a:endParaRPr lang="en-GB" sz="3000" dirty="0">
              <a:cs typeface="+mj-cs"/>
            </a:endParaRPr>
          </a:p>
        </p:txBody>
      </p:sp>
      <p:sp>
        <p:nvSpPr>
          <p:cNvPr id="2" name="TextBox 1"/>
          <p:cNvSpPr txBox="1"/>
          <p:nvPr/>
        </p:nvSpPr>
        <p:spPr>
          <a:xfrm>
            <a:off x="228600" y="1290935"/>
            <a:ext cx="8610600" cy="461665"/>
          </a:xfrm>
          <a:prstGeom prst="rect">
            <a:avLst/>
          </a:prstGeom>
          <a:noFill/>
        </p:spPr>
        <p:txBody>
          <a:bodyPr wrap="square" rtlCol="0">
            <a:spAutoFit/>
          </a:bodyPr>
          <a:lstStyle/>
          <a:p>
            <a:pPr marL="285750" indent="-285750" algn="r" rtl="1">
              <a:buFont typeface="Arial" pitchFamily="34" charset="0"/>
              <a:buChar char="•"/>
            </a:pPr>
            <a:r>
              <a:rPr lang="ar-SA" sz="2400" dirty="0">
                <a:cs typeface="+mj-cs"/>
              </a:rPr>
              <a:t>مراحل تطور التسويق 3-6</a:t>
            </a:r>
          </a:p>
        </p:txBody>
      </p:sp>
      <p:sp>
        <p:nvSpPr>
          <p:cNvPr id="4" name="TextBox 3"/>
          <p:cNvSpPr txBox="1"/>
          <p:nvPr/>
        </p:nvSpPr>
        <p:spPr>
          <a:xfrm>
            <a:off x="228600" y="236509"/>
            <a:ext cx="1295400" cy="307777"/>
          </a:xfrm>
          <a:prstGeom prst="rect">
            <a:avLst/>
          </a:prstGeom>
          <a:solidFill>
            <a:schemeClr val="bg1">
              <a:lumMod val="75000"/>
            </a:schemeClr>
          </a:solidFill>
          <a:effectLst>
            <a:softEdge rad="63500"/>
          </a:effectLst>
        </p:spPr>
        <p:txBody>
          <a:bodyPr wrap="square" rtlCol="0">
            <a:spAutoFit/>
          </a:bodyPr>
          <a:lstStyle/>
          <a:p>
            <a:pPr algn="ctr" rtl="1"/>
            <a:r>
              <a:rPr lang="ar-SA" sz="1400" dirty="0">
                <a:cs typeface="+mj-cs"/>
              </a:rPr>
              <a:t>الوحدة الاولى</a:t>
            </a:r>
            <a:endParaRPr lang="en-GB" sz="1400" dirty="0">
              <a:cs typeface="+mj-cs"/>
            </a:endParaRPr>
          </a:p>
        </p:txBody>
      </p:sp>
      <p:sp>
        <p:nvSpPr>
          <p:cNvPr id="5" name="TextBox 4"/>
          <p:cNvSpPr txBox="1"/>
          <p:nvPr/>
        </p:nvSpPr>
        <p:spPr>
          <a:xfrm>
            <a:off x="228600" y="2020669"/>
            <a:ext cx="8610600" cy="369332"/>
          </a:xfrm>
          <a:prstGeom prst="rect">
            <a:avLst/>
          </a:prstGeom>
          <a:noFill/>
        </p:spPr>
        <p:txBody>
          <a:bodyPr wrap="square" rtlCol="0">
            <a:spAutoFit/>
          </a:bodyPr>
          <a:lstStyle/>
          <a:p>
            <a:pPr algn="ctr" rtl="1"/>
            <a:r>
              <a:rPr lang="ar-SA" dirty="0">
                <a:cs typeface="+mj-cs"/>
              </a:rPr>
              <a:t>مقارنة بين مرحلة المبيعات ومرحلة التسويق</a:t>
            </a:r>
          </a:p>
        </p:txBody>
      </p:sp>
      <p:sp>
        <p:nvSpPr>
          <p:cNvPr id="3" name="عنصر نائب لرقم الشريحة 2"/>
          <p:cNvSpPr>
            <a:spLocks noGrp="1"/>
          </p:cNvSpPr>
          <p:nvPr>
            <p:ph type="sldNum" sz="quarter" idx="12"/>
          </p:nvPr>
        </p:nvSpPr>
        <p:spPr/>
        <p:txBody>
          <a:bodyPr/>
          <a:lstStyle/>
          <a:p>
            <a:fld id="{B6F15528-21DE-4FAA-801E-634DDDAF4B2B}" type="slidenum">
              <a:rPr lang="en-US" smtClean="0"/>
              <a:pPr/>
              <a:t>11</a:t>
            </a:fld>
            <a:endParaRPr lang="en-US" dirty="0"/>
          </a:p>
        </p:txBody>
      </p:sp>
      <p:sp>
        <p:nvSpPr>
          <p:cNvPr id="7" name="مستطيل مستدير الزوايا 6"/>
          <p:cNvSpPr/>
          <p:nvPr/>
        </p:nvSpPr>
        <p:spPr>
          <a:xfrm>
            <a:off x="5763861" y="2590800"/>
            <a:ext cx="7620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400" dirty="0"/>
              <a:t>نقطة البداية</a:t>
            </a:r>
          </a:p>
        </p:txBody>
      </p:sp>
      <p:sp>
        <p:nvSpPr>
          <p:cNvPr id="8" name="مستطيل مستدير الزوايا 7"/>
          <p:cNvSpPr/>
          <p:nvPr/>
        </p:nvSpPr>
        <p:spPr>
          <a:xfrm>
            <a:off x="4710149" y="2590800"/>
            <a:ext cx="7620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400" dirty="0"/>
              <a:t>التركيز</a:t>
            </a:r>
          </a:p>
        </p:txBody>
      </p:sp>
      <p:sp>
        <p:nvSpPr>
          <p:cNvPr id="9" name="مستطيل مستدير الزوايا 8"/>
          <p:cNvSpPr/>
          <p:nvPr/>
        </p:nvSpPr>
        <p:spPr>
          <a:xfrm>
            <a:off x="3656437" y="2590800"/>
            <a:ext cx="7620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400" dirty="0"/>
              <a:t>الوسائل</a:t>
            </a:r>
          </a:p>
        </p:txBody>
      </p:sp>
      <p:sp>
        <p:nvSpPr>
          <p:cNvPr id="10" name="مستطيل مستدير الزوايا 9"/>
          <p:cNvSpPr/>
          <p:nvPr/>
        </p:nvSpPr>
        <p:spPr>
          <a:xfrm>
            <a:off x="2602725" y="2598884"/>
            <a:ext cx="7620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400" dirty="0"/>
              <a:t>النتائج</a:t>
            </a:r>
          </a:p>
        </p:txBody>
      </p:sp>
      <p:sp>
        <p:nvSpPr>
          <p:cNvPr id="11" name="مستطيل 10"/>
          <p:cNvSpPr/>
          <p:nvPr/>
        </p:nvSpPr>
        <p:spPr>
          <a:xfrm>
            <a:off x="5649561" y="3579185"/>
            <a:ext cx="990600" cy="82486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400" dirty="0">
                <a:solidFill>
                  <a:schemeClr val="tx1"/>
                </a:solidFill>
              </a:rPr>
              <a:t>المصنع</a:t>
            </a:r>
          </a:p>
        </p:txBody>
      </p:sp>
      <p:sp>
        <p:nvSpPr>
          <p:cNvPr id="15" name="مثلث متساوي الساقين 14"/>
          <p:cNvSpPr/>
          <p:nvPr/>
        </p:nvSpPr>
        <p:spPr>
          <a:xfrm rot="16200000">
            <a:off x="1208285" y="3261753"/>
            <a:ext cx="1024354" cy="1459724"/>
          </a:xfrm>
          <a:prstGeom prst="triangle">
            <a:avLst>
              <a:gd name="adj" fmla="val 49048"/>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sz="1400">
              <a:solidFill>
                <a:schemeClr val="tx1"/>
              </a:solidFill>
            </a:endParaRPr>
          </a:p>
        </p:txBody>
      </p:sp>
      <p:sp>
        <p:nvSpPr>
          <p:cNvPr id="21" name="مستطيل 20"/>
          <p:cNvSpPr/>
          <p:nvPr/>
        </p:nvSpPr>
        <p:spPr>
          <a:xfrm>
            <a:off x="4595849" y="3581400"/>
            <a:ext cx="990600" cy="82486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400" dirty="0">
                <a:solidFill>
                  <a:schemeClr val="tx1"/>
                </a:solidFill>
              </a:rPr>
              <a:t>المنتجات الحالية</a:t>
            </a:r>
          </a:p>
        </p:txBody>
      </p:sp>
      <p:sp>
        <p:nvSpPr>
          <p:cNvPr id="22" name="مستطيل 21"/>
          <p:cNvSpPr/>
          <p:nvPr/>
        </p:nvSpPr>
        <p:spPr>
          <a:xfrm>
            <a:off x="3542137" y="3581400"/>
            <a:ext cx="990600" cy="82486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400" dirty="0">
                <a:solidFill>
                  <a:schemeClr val="tx1"/>
                </a:solidFill>
              </a:rPr>
              <a:t>البيع والترويج</a:t>
            </a:r>
          </a:p>
        </p:txBody>
      </p:sp>
      <p:sp>
        <p:nvSpPr>
          <p:cNvPr id="23" name="مستطيل 22"/>
          <p:cNvSpPr/>
          <p:nvPr/>
        </p:nvSpPr>
        <p:spPr>
          <a:xfrm>
            <a:off x="2488425" y="3579185"/>
            <a:ext cx="990600" cy="82486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400" dirty="0">
                <a:solidFill>
                  <a:schemeClr val="tx1"/>
                </a:solidFill>
              </a:rPr>
              <a:t>أرباح من خلال حجم المبيعات</a:t>
            </a:r>
          </a:p>
        </p:txBody>
      </p:sp>
      <p:sp>
        <p:nvSpPr>
          <p:cNvPr id="24" name="مستطيل 23"/>
          <p:cNvSpPr/>
          <p:nvPr/>
        </p:nvSpPr>
        <p:spPr>
          <a:xfrm>
            <a:off x="1371601" y="3579185"/>
            <a:ext cx="990600" cy="82486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400" dirty="0">
                <a:solidFill>
                  <a:srgbClr val="FF0000"/>
                </a:solidFill>
              </a:rPr>
              <a:t>المفهوم البيعي</a:t>
            </a:r>
          </a:p>
        </p:txBody>
      </p:sp>
      <p:sp>
        <p:nvSpPr>
          <p:cNvPr id="25" name="مستطيل 24"/>
          <p:cNvSpPr/>
          <p:nvPr/>
        </p:nvSpPr>
        <p:spPr>
          <a:xfrm>
            <a:off x="5649561" y="4816475"/>
            <a:ext cx="990600" cy="82486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400" dirty="0">
                <a:solidFill>
                  <a:schemeClr val="tx1"/>
                </a:solidFill>
              </a:rPr>
              <a:t>السوق</a:t>
            </a:r>
          </a:p>
        </p:txBody>
      </p:sp>
      <p:sp>
        <p:nvSpPr>
          <p:cNvPr id="26" name="مثلث متساوي الساقين 25"/>
          <p:cNvSpPr/>
          <p:nvPr/>
        </p:nvSpPr>
        <p:spPr>
          <a:xfrm rot="16200000">
            <a:off x="1198141" y="4508496"/>
            <a:ext cx="1024354" cy="1456163"/>
          </a:xfrm>
          <a:prstGeom prst="triangle">
            <a:avLst>
              <a:gd name="adj" fmla="val 49048"/>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sz="1400">
              <a:solidFill>
                <a:schemeClr val="tx1"/>
              </a:solidFill>
            </a:endParaRPr>
          </a:p>
        </p:txBody>
      </p:sp>
      <p:sp>
        <p:nvSpPr>
          <p:cNvPr id="27" name="مستطيل 26"/>
          <p:cNvSpPr/>
          <p:nvPr/>
        </p:nvSpPr>
        <p:spPr>
          <a:xfrm>
            <a:off x="4595848" y="4824148"/>
            <a:ext cx="990600" cy="82486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400" dirty="0">
                <a:solidFill>
                  <a:schemeClr val="tx1"/>
                </a:solidFill>
              </a:rPr>
              <a:t>حاجات المستهلك</a:t>
            </a:r>
          </a:p>
        </p:txBody>
      </p:sp>
      <p:sp>
        <p:nvSpPr>
          <p:cNvPr id="28" name="مستطيل 27"/>
          <p:cNvSpPr/>
          <p:nvPr/>
        </p:nvSpPr>
        <p:spPr>
          <a:xfrm>
            <a:off x="3545699" y="4826683"/>
            <a:ext cx="990600" cy="82486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400" dirty="0">
                <a:solidFill>
                  <a:schemeClr val="tx1"/>
                </a:solidFill>
              </a:rPr>
              <a:t>التسويق المتكامل</a:t>
            </a:r>
          </a:p>
        </p:txBody>
      </p:sp>
      <p:sp>
        <p:nvSpPr>
          <p:cNvPr id="29" name="مستطيل 28"/>
          <p:cNvSpPr/>
          <p:nvPr/>
        </p:nvSpPr>
        <p:spPr>
          <a:xfrm>
            <a:off x="2488425" y="4826683"/>
            <a:ext cx="990600" cy="82486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200" dirty="0">
                <a:solidFill>
                  <a:schemeClr val="tx1"/>
                </a:solidFill>
              </a:rPr>
              <a:t>أرباح من خلال إشباع حاجات ورغبات المستهلكين</a:t>
            </a:r>
          </a:p>
        </p:txBody>
      </p:sp>
      <p:sp>
        <p:nvSpPr>
          <p:cNvPr id="30" name="مستطيل 29"/>
          <p:cNvSpPr/>
          <p:nvPr/>
        </p:nvSpPr>
        <p:spPr>
          <a:xfrm>
            <a:off x="1397777" y="4824148"/>
            <a:ext cx="990600" cy="82486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400" dirty="0">
                <a:solidFill>
                  <a:srgbClr val="FF0000"/>
                </a:solidFill>
              </a:rPr>
              <a:t>المفهوم التسويقي</a:t>
            </a:r>
          </a:p>
        </p:txBody>
      </p:sp>
    </p:spTree>
    <p:extLst>
      <p:ext uri="{BB962C8B-B14F-4D97-AF65-F5344CB8AC3E}">
        <p14:creationId xmlns:p14="http://schemas.microsoft.com/office/powerpoint/2010/main" val="5900148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533400"/>
            <a:ext cx="8686800" cy="553998"/>
          </a:xfrm>
          <a:prstGeom prst="rect">
            <a:avLst/>
          </a:prstGeom>
          <a:solidFill>
            <a:schemeClr val="bg1">
              <a:lumMod val="75000"/>
            </a:schemeClr>
          </a:solidFill>
          <a:effectLst>
            <a:softEdge rad="63500"/>
          </a:effectLst>
        </p:spPr>
        <p:txBody>
          <a:bodyPr wrap="square" rtlCol="0">
            <a:spAutoFit/>
          </a:bodyPr>
          <a:lstStyle/>
          <a:p>
            <a:pPr algn="ctr" rtl="1"/>
            <a:r>
              <a:rPr lang="ar-SA" sz="3000" dirty="0">
                <a:cs typeface="+mj-cs"/>
              </a:rPr>
              <a:t>مقدمة في التسويق</a:t>
            </a:r>
            <a:endParaRPr lang="en-GB" sz="3000" dirty="0">
              <a:cs typeface="+mj-cs"/>
            </a:endParaRPr>
          </a:p>
        </p:txBody>
      </p:sp>
      <p:sp>
        <p:nvSpPr>
          <p:cNvPr id="2" name="TextBox 1"/>
          <p:cNvSpPr txBox="1"/>
          <p:nvPr/>
        </p:nvSpPr>
        <p:spPr>
          <a:xfrm>
            <a:off x="228600" y="1290935"/>
            <a:ext cx="8610600" cy="461665"/>
          </a:xfrm>
          <a:prstGeom prst="rect">
            <a:avLst/>
          </a:prstGeom>
          <a:noFill/>
        </p:spPr>
        <p:txBody>
          <a:bodyPr wrap="square" rtlCol="0">
            <a:spAutoFit/>
          </a:bodyPr>
          <a:lstStyle/>
          <a:p>
            <a:pPr marL="285750" indent="-285750" algn="r" rtl="1">
              <a:buFont typeface="Arial" pitchFamily="34" charset="0"/>
              <a:buChar char="•"/>
            </a:pPr>
            <a:r>
              <a:rPr lang="ar-SA" sz="2400" dirty="0">
                <a:cs typeface="+mj-cs"/>
              </a:rPr>
              <a:t>مراحل تطور التسويق 4-6</a:t>
            </a:r>
          </a:p>
        </p:txBody>
      </p:sp>
      <p:sp>
        <p:nvSpPr>
          <p:cNvPr id="4" name="TextBox 3"/>
          <p:cNvSpPr txBox="1"/>
          <p:nvPr/>
        </p:nvSpPr>
        <p:spPr>
          <a:xfrm>
            <a:off x="228600" y="236509"/>
            <a:ext cx="1295400" cy="307777"/>
          </a:xfrm>
          <a:prstGeom prst="rect">
            <a:avLst/>
          </a:prstGeom>
          <a:solidFill>
            <a:schemeClr val="bg1">
              <a:lumMod val="75000"/>
            </a:schemeClr>
          </a:solidFill>
          <a:effectLst>
            <a:softEdge rad="63500"/>
          </a:effectLst>
        </p:spPr>
        <p:txBody>
          <a:bodyPr wrap="square" rtlCol="0">
            <a:spAutoFit/>
          </a:bodyPr>
          <a:lstStyle/>
          <a:p>
            <a:pPr algn="ctr" rtl="1"/>
            <a:r>
              <a:rPr lang="ar-SA" sz="1400" dirty="0">
                <a:cs typeface="+mj-cs"/>
              </a:rPr>
              <a:t>الوحدة الاولى</a:t>
            </a:r>
            <a:endParaRPr lang="en-GB" sz="1400" dirty="0">
              <a:cs typeface="+mj-cs"/>
            </a:endParaRPr>
          </a:p>
        </p:txBody>
      </p:sp>
      <p:sp>
        <p:nvSpPr>
          <p:cNvPr id="5" name="TextBox 4"/>
          <p:cNvSpPr txBox="1"/>
          <p:nvPr/>
        </p:nvSpPr>
        <p:spPr>
          <a:xfrm>
            <a:off x="228600" y="2020669"/>
            <a:ext cx="8610600" cy="3970318"/>
          </a:xfrm>
          <a:prstGeom prst="rect">
            <a:avLst/>
          </a:prstGeom>
          <a:noFill/>
        </p:spPr>
        <p:txBody>
          <a:bodyPr wrap="square" rtlCol="0">
            <a:spAutoFit/>
          </a:bodyPr>
          <a:lstStyle/>
          <a:p>
            <a:pPr marL="285750" indent="-285750" algn="r" rtl="1">
              <a:buFont typeface="Arial" panose="020B0604020202020204" pitchFamily="34" charset="0"/>
              <a:buChar char="•"/>
            </a:pPr>
            <a:r>
              <a:rPr lang="ar-SA" dirty="0">
                <a:cs typeface="+mj-cs"/>
              </a:rPr>
              <a:t>خامسا: مرحلة التسويق الاجتماعي: هو «العمل الجوهري للمنظمة في تحديد احتياجات ورغبات الأسواق المستهدفة وتهيئة المنظمة لتحقيق الاشباع المرغوب بكفاءة وفاعلية تفوق المنافسين وبطريقة تحافظ على او تدعم التكامل بين المستهلك والمجتمع على أحسن وجه ممكن» </a:t>
            </a:r>
            <a:r>
              <a:rPr lang="en-US" dirty="0">
                <a:solidFill>
                  <a:srgbClr val="FF0000"/>
                </a:solidFill>
                <a:cs typeface="+mj-cs"/>
              </a:rPr>
              <a:t>Philip Kotler </a:t>
            </a:r>
            <a:r>
              <a:rPr lang="ar-SA" dirty="0">
                <a:solidFill>
                  <a:srgbClr val="FF0000"/>
                </a:solidFill>
                <a:cs typeface="+mj-cs"/>
              </a:rPr>
              <a:t> </a:t>
            </a:r>
            <a:endParaRPr lang="ar-SA" sz="1600" dirty="0">
              <a:cs typeface="+mj-cs"/>
            </a:endParaRPr>
          </a:p>
          <a:p>
            <a:pPr marL="742950" lvl="1" indent="-285750" algn="r" rtl="1">
              <a:buFont typeface="Arial" panose="020B0604020202020204" pitchFamily="34" charset="0"/>
              <a:buChar char="•"/>
            </a:pPr>
            <a:r>
              <a:rPr lang="ar-SA" dirty="0">
                <a:cs typeface="+mj-cs"/>
              </a:rPr>
              <a:t>يدور التسويق حول قضايا متعددة:</a:t>
            </a:r>
          </a:p>
          <a:p>
            <a:pPr marL="1257300" lvl="2" indent="-342900" algn="r" rtl="1">
              <a:buFont typeface="+mj-lt"/>
              <a:buAutoNum type="arabicPeriod"/>
            </a:pPr>
            <a:r>
              <a:rPr lang="ar-SA" dirty="0">
                <a:cs typeface="+mj-cs"/>
              </a:rPr>
              <a:t>البيئة</a:t>
            </a:r>
          </a:p>
          <a:p>
            <a:pPr marL="1257300" lvl="2" indent="-342900" algn="r" rtl="1">
              <a:buFont typeface="+mj-lt"/>
              <a:buAutoNum type="arabicPeriod"/>
            </a:pPr>
            <a:r>
              <a:rPr lang="ar-SA" dirty="0">
                <a:cs typeface="+mj-cs"/>
              </a:rPr>
              <a:t>حماية المستهلك</a:t>
            </a:r>
          </a:p>
          <a:p>
            <a:pPr marL="1257300" lvl="2" indent="-342900" algn="r" rtl="1">
              <a:buFont typeface="+mj-lt"/>
              <a:buAutoNum type="arabicPeriod"/>
            </a:pPr>
            <a:r>
              <a:rPr lang="ar-SA" dirty="0">
                <a:cs typeface="+mj-cs"/>
              </a:rPr>
              <a:t>التنوع، وتوفير فرص عمل</a:t>
            </a:r>
          </a:p>
          <a:p>
            <a:pPr marL="1257300" lvl="2" indent="-342900" algn="r" rtl="1">
              <a:buFont typeface="+mj-lt"/>
              <a:buAutoNum type="arabicPeriod"/>
            </a:pPr>
            <a:r>
              <a:rPr lang="ar-SA" dirty="0">
                <a:cs typeface="+mj-cs"/>
              </a:rPr>
              <a:t>المساواة في العلاقات الاجتماعية</a:t>
            </a:r>
          </a:p>
          <a:p>
            <a:pPr marL="800100" lvl="1" indent="-342900" algn="r" rtl="1">
              <a:buFont typeface="Arial" panose="020B0604020202020204" pitchFamily="34" charset="0"/>
              <a:buChar char="•"/>
            </a:pPr>
            <a:r>
              <a:rPr lang="ar-SA" dirty="0">
                <a:cs typeface="+mj-cs"/>
              </a:rPr>
              <a:t>التسويق الأخضر: وهو «جميع النشاطات التي تشمل تعديل المنتوج والتغيرات في عملية الإنتاج والتغيرات في الغلاف الخارجي او التغير في الإعلان بما يتضمن عدم تأثير بيئي طبيعي خارجي» ومن الأمثلة على ذلك:</a:t>
            </a:r>
          </a:p>
          <a:p>
            <a:pPr marL="1257300" lvl="2" indent="-342900" algn="r" rtl="1">
              <a:buFont typeface="+mj-lt"/>
              <a:buAutoNum type="arabicPeriod"/>
            </a:pPr>
            <a:r>
              <a:rPr lang="ar-SA" dirty="0">
                <a:cs typeface="+mj-cs"/>
              </a:rPr>
              <a:t>تعديل علب التغليف الضارة بالبيئة</a:t>
            </a:r>
          </a:p>
          <a:p>
            <a:pPr marL="1257300" lvl="2" indent="-342900" algn="r" rtl="1">
              <a:buFont typeface="+mj-lt"/>
              <a:buAutoNum type="arabicPeriod"/>
            </a:pPr>
            <a:r>
              <a:rPr lang="ar-SA" dirty="0">
                <a:cs typeface="+mj-cs"/>
              </a:rPr>
              <a:t>ظهور سيارات تعمل بالكهرباء</a:t>
            </a:r>
          </a:p>
          <a:p>
            <a:pPr marL="1257300" lvl="2" indent="-342900" algn="r" rtl="1">
              <a:buFont typeface="+mj-lt"/>
              <a:buAutoNum type="arabicPeriod"/>
            </a:pPr>
            <a:r>
              <a:rPr lang="ar-SA" dirty="0">
                <a:cs typeface="+mj-cs"/>
              </a:rPr>
              <a:t>تطوير برامج كمبيوتر تقلل من استهلاك الورق</a:t>
            </a:r>
          </a:p>
        </p:txBody>
      </p:sp>
      <p:sp>
        <p:nvSpPr>
          <p:cNvPr id="3" name="عنصر نائب لرقم الشريحة 2"/>
          <p:cNvSpPr>
            <a:spLocks noGrp="1"/>
          </p:cNvSpPr>
          <p:nvPr>
            <p:ph type="sldNum" sz="quarter" idx="12"/>
          </p:nvPr>
        </p:nvSpPr>
        <p:spPr/>
        <p:txBody>
          <a:bodyPr/>
          <a:lstStyle/>
          <a:p>
            <a:fld id="{B6F15528-21DE-4FAA-801E-634DDDAF4B2B}" type="slidenum">
              <a:rPr lang="en-US" smtClean="0"/>
              <a:pPr/>
              <a:t>12</a:t>
            </a:fld>
            <a:endParaRPr lang="en-US" dirty="0"/>
          </a:p>
        </p:txBody>
      </p:sp>
    </p:spTree>
    <p:extLst>
      <p:ext uri="{BB962C8B-B14F-4D97-AF65-F5344CB8AC3E}">
        <p14:creationId xmlns:p14="http://schemas.microsoft.com/office/powerpoint/2010/main" val="28363750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533400"/>
            <a:ext cx="8686800" cy="553998"/>
          </a:xfrm>
          <a:prstGeom prst="rect">
            <a:avLst/>
          </a:prstGeom>
          <a:solidFill>
            <a:schemeClr val="bg1">
              <a:lumMod val="75000"/>
            </a:schemeClr>
          </a:solidFill>
          <a:effectLst>
            <a:softEdge rad="63500"/>
          </a:effectLst>
        </p:spPr>
        <p:txBody>
          <a:bodyPr wrap="square" rtlCol="0">
            <a:spAutoFit/>
          </a:bodyPr>
          <a:lstStyle/>
          <a:p>
            <a:pPr algn="ctr" rtl="1"/>
            <a:r>
              <a:rPr lang="ar-SA" sz="3000" dirty="0">
                <a:cs typeface="+mj-cs"/>
              </a:rPr>
              <a:t>مقدمة في التسويق</a:t>
            </a:r>
            <a:endParaRPr lang="en-GB" sz="3000" dirty="0">
              <a:cs typeface="+mj-cs"/>
            </a:endParaRPr>
          </a:p>
        </p:txBody>
      </p:sp>
      <p:sp>
        <p:nvSpPr>
          <p:cNvPr id="2" name="TextBox 1"/>
          <p:cNvSpPr txBox="1"/>
          <p:nvPr/>
        </p:nvSpPr>
        <p:spPr>
          <a:xfrm>
            <a:off x="228600" y="1290935"/>
            <a:ext cx="8610600" cy="461665"/>
          </a:xfrm>
          <a:prstGeom prst="rect">
            <a:avLst/>
          </a:prstGeom>
          <a:noFill/>
        </p:spPr>
        <p:txBody>
          <a:bodyPr wrap="square" rtlCol="0">
            <a:spAutoFit/>
          </a:bodyPr>
          <a:lstStyle/>
          <a:p>
            <a:pPr marL="285750" indent="-285750" algn="r" rtl="1">
              <a:buFont typeface="Arial" pitchFamily="34" charset="0"/>
              <a:buChar char="•"/>
            </a:pPr>
            <a:r>
              <a:rPr lang="ar-SA" sz="2400" dirty="0">
                <a:cs typeface="+mj-cs"/>
              </a:rPr>
              <a:t>مراحل تطور التسويق 5-6</a:t>
            </a:r>
          </a:p>
        </p:txBody>
      </p:sp>
      <p:sp>
        <p:nvSpPr>
          <p:cNvPr id="4" name="TextBox 3"/>
          <p:cNvSpPr txBox="1"/>
          <p:nvPr/>
        </p:nvSpPr>
        <p:spPr>
          <a:xfrm>
            <a:off x="228600" y="236509"/>
            <a:ext cx="1295400" cy="307777"/>
          </a:xfrm>
          <a:prstGeom prst="rect">
            <a:avLst/>
          </a:prstGeom>
          <a:solidFill>
            <a:schemeClr val="bg1">
              <a:lumMod val="75000"/>
            </a:schemeClr>
          </a:solidFill>
          <a:effectLst>
            <a:softEdge rad="63500"/>
          </a:effectLst>
        </p:spPr>
        <p:txBody>
          <a:bodyPr wrap="square" rtlCol="0">
            <a:spAutoFit/>
          </a:bodyPr>
          <a:lstStyle/>
          <a:p>
            <a:pPr algn="ctr" rtl="1"/>
            <a:r>
              <a:rPr lang="ar-SA" sz="1400" dirty="0">
                <a:cs typeface="+mj-cs"/>
              </a:rPr>
              <a:t>الوحدة الاولى</a:t>
            </a:r>
            <a:endParaRPr lang="en-GB" sz="1400" dirty="0">
              <a:cs typeface="+mj-cs"/>
            </a:endParaRPr>
          </a:p>
        </p:txBody>
      </p:sp>
      <p:sp>
        <p:nvSpPr>
          <p:cNvPr id="3" name="عنصر نائب لرقم الشريحة 2"/>
          <p:cNvSpPr>
            <a:spLocks noGrp="1"/>
          </p:cNvSpPr>
          <p:nvPr>
            <p:ph type="sldNum" sz="quarter" idx="12"/>
          </p:nvPr>
        </p:nvSpPr>
        <p:spPr/>
        <p:txBody>
          <a:bodyPr/>
          <a:lstStyle/>
          <a:p>
            <a:fld id="{B6F15528-21DE-4FAA-801E-634DDDAF4B2B}" type="slidenum">
              <a:rPr lang="en-US" smtClean="0"/>
              <a:pPr/>
              <a:t>13</a:t>
            </a:fld>
            <a:endParaRPr lang="en-US" dirty="0"/>
          </a:p>
        </p:txBody>
      </p:sp>
      <p:sp>
        <p:nvSpPr>
          <p:cNvPr id="15" name="مثلث متساوي الساقين 14"/>
          <p:cNvSpPr/>
          <p:nvPr/>
        </p:nvSpPr>
        <p:spPr>
          <a:xfrm>
            <a:off x="2590800" y="2152202"/>
            <a:ext cx="4049362" cy="1989137"/>
          </a:xfrm>
          <a:prstGeom prst="triangle">
            <a:avLst>
              <a:gd name="adj" fmla="val 49048"/>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sz="1400">
              <a:solidFill>
                <a:schemeClr val="tx1"/>
              </a:solidFill>
            </a:endParaRPr>
          </a:p>
        </p:txBody>
      </p:sp>
      <p:sp>
        <p:nvSpPr>
          <p:cNvPr id="30" name="مستطيل 29"/>
          <p:cNvSpPr/>
          <p:nvPr/>
        </p:nvSpPr>
        <p:spPr>
          <a:xfrm>
            <a:off x="3200400" y="1752600"/>
            <a:ext cx="2743200" cy="437336"/>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400" dirty="0">
                <a:solidFill>
                  <a:schemeClr val="tx1"/>
                </a:solidFill>
              </a:rPr>
              <a:t>تحقيق رفاهية اجتماعية</a:t>
            </a:r>
          </a:p>
        </p:txBody>
      </p:sp>
      <p:sp>
        <p:nvSpPr>
          <p:cNvPr id="31" name="مستطيل 30"/>
          <p:cNvSpPr/>
          <p:nvPr/>
        </p:nvSpPr>
        <p:spPr>
          <a:xfrm>
            <a:off x="5268562" y="4236223"/>
            <a:ext cx="2743200" cy="437336"/>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400" dirty="0">
                <a:solidFill>
                  <a:schemeClr val="tx1"/>
                </a:solidFill>
              </a:rPr>
              <a:t>تحقيق ربحية المنظمة</a:t>
            </a:r>
          </a:p>
        </p:txBody>
      </p:sp>
      <p:sp>
        <p:nvSpPr>
          <p:cNvPr id="32" name="مستطيل 31"/>
          <p:cNvSpPr/>
          <p:nvPr/>
        </p:nvSpPr>
        <p:spPr>
          <a:xfrm>
            <a:off x="1524000" y="4246073"/>
            <a:ext cx="2743200" cy="437336"/>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400" dirty="0">
                <a:solidFill>
                  <a:schemeClr val="tx1"/>
                </a:solidFill>
              </a:rPr>
              <a:t>اشباع حاجات المستهلكين</a:t>
            </a:r>
          </a:p>
        </p:txBody>
      </p:sp>
      <p:sp>
        <p:nvSpPr>
          <p:cNvPr id="33" name="مستطيل 32"/>
          <p:cNvSpPr/>
          <p:nvPr/>
        </p:nvSpPr>
        <p:spPr>
          <a:xfrm>
            <a:off x="3200400" y="3171336"/>
            <a:ext cx="2743200" cy="437336"/>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400" dirty="0">
                <a:solidFill>
                  <a:srgbClr val="FF0000"/>
                </a:solidFill>
              </a:rPr>
              <a:t>روابط مفهوم التسويق الاجتماعي </a:t>
            </a:r>
          </a:p>
        </p:txBody>
      </p:sp>
      <p:sp>
        <p:nvSpPr>
          <p:cNvPr id="34" name="TextBox 4"/>
          <p:cNvSpPr txBox="1"/>
          <p:nvPr/>
        </p:nvSpPr>
        <p:spPr>
          <a:xfrm>
            <a:off x="228600" y="4648200"/>
            <a:ext cx="8610600" cy="1107996"/>
          </a:xfrm>
          <a:prstGeom prst="rect">
            <a:avLst/>
          </a:prstGeom>
          <a:noFill/>
        </p:spPr>
        <p:txBody>
          <a:bodyPr wrap="square" rtlCol="0">
            <a:spAutoFit/>
          </a:bodyPr>
          <a:lstStyle/>
          <a:p>
            <a:pPr marL="285750" indent="-285750" algn="r" rtl="1">
              <a:buFont typeface="Arial" panose="020B0604020202020204" pitchFamily="34" charset="0"/>
              <a:buChar char="•"/>
            </a:pPr>
            <a:r>
              <a:rPr lang="ar-SA" dirty="0">
                <a:cs typeface="+mj-cs"/>
              </a:rPr>
              <a:t>يشمل: </a:t>
            </a:r>
          </a:p>
          <a:p>
            <a:pPr marL="800100" lvl="1" indent="-342900" algn="r" rtl="1">
              <a:buFont typeface="+mj-lt"/>
              <a:buAutoNum type="arabicPeriod"/>
            </a:pPr>
            <a:r>
              <a:rPr lang="ar-SA" sz="1600" dirty="0">
                <a:cs typeface="+mj-cs"/>
              </a:rPr>
              <a:t>عدم التعارض بين احتياجات المستهلكين و مصالح المجتمع</a:t>
            </a:r>
          </a:p>
          <a:p>
            <a:pPr marL="800100" lvl="1" indent="-342900" algn="r" rtl="1">
              <a:buFont typeface="+mj-lt"/>
              <a:buAutoNum type="arabicPeriod"/>
            </a:pPr>
            <a:r>
              <a:rPr lang="ar-SA" sz="1600" dirty="0">
                <a:cs typeface="+mj-cs"/>
              </a:rPr>
              <a:t>دعم المستهلك للمنظمات التي تدعم التسويق الاجتماعي</a:t>
            </a:r>
          </a:p>
          <a:p>
            <a:pPr marL="800100" lvl="1" indent="-342900" algn="r" rtl="1">
              <a:buFont typeface="+mj-lt"/>
              <a:buAutoNum type="arabicPeriod"/>
            </a:pPr>
            <a:r>
              <a:rPr lang="ar-SA" sz="1600" dirty="0">
                <a:cs typeface="+mj-cs"/>
              </a:rPr>
              <a:t>محافظة المنتجين على العملاء في السوق</a:t>
            </a:r>
          </a:p>
        </p:txBody>
      </p:sp>
    </p:spTree>
    <p:extLst>
      <p:ext uri="{BB962C8B-B14F-4D97-AF65-F5344CB8AC3E}">
        <p14:creationId xmlns:p14="http://schemas.microsoft.com/office/powerpoint/2010/main" val="40016191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533400"/>
            <a:ext cx="8686800" cy="553998"/>
          </a:xfrm>
          <a:prstGeom prst="rect">
            <a:avLst/>
          </a:prstGeom>
          <a:solidFill>
            <a:schemeClr val="bg1">
              <a:lumMod val="75000"/>
            </a:schemeClr>
          </a:solidFill>
          <a:effectLst>
            <a:softEdge rad="63500"/>
          </a:effectLst>
        </p:spPr>
        <p:txBody>
          <a:bodyPr wrap="square" rtlCol="0">
            <a:spAutoFit/>
          </a:bodyPr>
          <a:lstStyle/>
          <a:p>
            <a:pPr algn="ctr" rtl="1"/>
            <a:r>
              <a:rPr lang="ar-SA" sz="3000" dirty="0">
                <a:cs typeface="+mj-cs"/>
              </a:rPr>
              <a:t>مقدمة في التسويق</a:t>
            </a:r>
            <a:endParaRPr lang="en-GB" sz="3000" dirty="0">
              <a:cs typeface="+mj-cs"/>
            </a:endParaRPr>
          </a:p>
        </p:txBody>
      </p:sp>
      <p:sp>
        <p:nvSpPr>
          <p:cNvPr id="2" name="TextBox 1"/>
          <p:cNvSpPr txBox="1"/>
          <p:nvPr/>
        </p:nvSpPr>
        <p:spPr>
          <a:xfrm>
            <a:off x="228600" y="1290935"/>
            <a:ext cx="8610600" cy="461665"/>
          </a:xfrm>
          <a:prstGeom prst="rect">
            <a:avLst/>
          </a:prstGeom>
          <a:noFill/>
        </p:spPr>
        <p:txBody>
          <a:bodyPr wrap="square" rtlCol="0">
            <a:spAutoFit/>
          </a:bodyPr>
          <a:lstStyle/>
          <a:p>
            <a:pPr marL="285750" indent="-285750" algn="r" rtl="1">
              <a:buFont typeface="Arial" pitchFamily="34" charset="0"/>
              <a:buChar char="•"/>
            </a:pPr>
            <a:r>
              <a:rPr lang="ar-SA" sz="2400" dirty="0">
                <a:cs typeface="+mj-cs"/>
              </a:rPr>
              <a:t>مراحل تطور التسويق 6-6</a:t>
            </a:r>
          </a:p>
        </p:txBody>
      </p:sp>
      <p:sp>
        <p:nvSpPr>
          <p:cNvPr id="4" name="TextBox 3"/>
          <p:cNvSpPr txBox="1"/>
          <p:nvPr/>
        </p:nvSpPr>
        <p:spPr>
          <a:xfrm>
            <a:off x="228600" y="236509"/>
            <a:ext cx="1295400" cy="307777"/>
          </a:xfrm>
          <a:prstGeom prst="rect">
            <a:avLst/>
          </a:prstGeom>
          <a:solidFill>
            <a:schemeClr val="bg1">
              <a:lumMod val="75000"/>
            </a:schemeClr>
          </a:solidFill>
          <a:effectLst>
            <a:softEdge rad="63500"/>
          </a:effectLst>
        </p:spPr>
        <p:txBody>
          <a:bodyPr wrap="square" rtlCol="0">
            <a:spAutoFit/>
          </a:bodyPr>
          <a:lstStyle/>
          <a:p>
            <a:pPr algn="ctr" rtl="1"/>
            <a:r>
              <a:rPr lang="ar-SA" sz="1400" dirty="0">
                <a:cs typeface="+mj-cs"/>
              </a:rPr>
              <a:t>الوحدة الاولى</a:t>
            </a:r>
            <a:endParaRPr lang="en-GB" sz="1400" dirty="0">
              <a:cs typeface="+mj-cs"/>
            </a:endParaRPr>
          </a:p>
        </p:txBody>
      </p:sp>
      <p:sp>
        <p:nvSpPr>
          <p:cNvPr id="5" name="TextBox 4"/>
          <p:cNvSpPr txBox="1"/>
          <p:nvPr/>
        </p:nvSpPr>
        <p:spPr>
          <a:xfrm>
            <a:off x="228600" y="2020669"/>
            <a:ext cx="8610600" cy="1477328"/>
          </a:xfrm>
          <a:prstGeom prst="rect">
            <a:avLst/>
          </a:prstGeom>
          <a:noFill/>
        </p:spPr>
        <p:txBody>
          <a:bodyPr wrap="square" rtlCol="0">
            <a:spAutoFit/>
          </a:bodyPr>
          <a:lstStyle/>
          <a:p>
            <a:pPr marL="285750" indent="-285750" algn="r" rtl="1">
              <a:buFont typeface="Arial" panose="020B0604020202020204" pitchFamily="34" charset="0"/>
              <a:buChar char="•"/>
            </a:pPr>
            <a:r>
              <a:rPr lang="ar-SA" dirty="0">
                <a:cs typeface="+mj-cs"/>
              </a:rPr>
              <a:t>سادسا: المفهوم الأخلاقي للتسويق: هو «العمل على تبني محاسبة النفس من قبل المنظمات فيما يتعلق بالإنتاج والتسويق»</a:t>
            </a:r>
            <a:endParaRPr lang="ar-SA" sz="1600" dirty="0">
              <a:cs typeface="+mj-cs"/>
            </a:endParaRPr>
          </a:p>
          <a:p>
            <a:pPr marL="742950" lvl="1" indent="-285750" algn="r" rtl="1">
              <a:buFont typeface="Arial" panose="020B0604020202020204" pitchFamily="34" charset="0"/>
              <a:buChar char="•"/>
            </a:pPr>
            <a:r>
              <a:rPr lang="ar-SA" dirty="0">
                <a:cs typeface="+mj-cs"/>
              </a:rPr>
              <a:t>ظهر هذا المفهوم بعد تفشي الغش في الإعلانات والترويج للمنتجات</a:t>
            </a:r>
          </a:p>
          <a:p>
            <a:pPr marL="742950" lvl="1" indent="-285750" algn="r" rtl="1">
              <a:buFont typeface="Arial" panose="020B0604020202020204" pitchFamily="34" charset="0"/>
              <a:buChar char="•"/>
            </a:pPr>
            <a:r>
              <a:rPr lang="ar-SA" dirty="0">
                <a:cs typeface="+mj-cs"/>
              </a:rPr>
              <a:t>يؤكد هذا المفهوم مدى التزام الشركات بالإنتاج حسب المواصفات</a:t>
            </a:r>
          </a:p>
          <a:p>
            <a:pPr marL="742950" lvl="1" indent="-285750" algn="r" rtl="1">
              <a:buFont typeface="Arial" panose="020B0604020202020204" pitchFamily="34" charset="0"/>
              <a:buChar char="•"/>
            </a:pPr>
            <a:r>
              <a:rPr lang="ar-SA" dirty="0">
                <a:cs typeface="+mj-cs"/>
              </a:rPr>
              <a:t>يلتزم بتوفير جميع البيانات الضرورية في المنتج</a:t>
            </a:r>
          </a:p>
        </p:txBody>
      </p:sp>
      <p:sp>
        <p:nvSpPr>
          <p:cNvPr id="3" name="عنصر نائب لرقم الشريحة 2"/>
          <p:cNvSpPr>
            <a:spLocks noGrp="1"/>
          </p:cNvSpPr>
          <p:nvPr>
            <p:ph type="sldNum" sz="quarter" idx="12"/>
          </p:nvPr>
        </p:nvSpPr>
        <p:spPr/>
        <p:txBody>
          <a:bodyPr/>
          <a:lstStyle/>
          <a:p>
            <a:fld id="{B6F15528-21DE-4FAA-801E-634DDDAF4B2B}" type="slidenum">
              <a:rPr lang="en-US" smtClean="0"/>
              <a:pPr/>
              <a:t>14</a:t>
            </a:fld>
            <a:endParaRPr lang="en-US" dirty="0"/>
          </a:p>
        </p:txBody>
      </p:sp>
    </p:spTree>
    <p:extLst>
      <p:ext uri="{BB962C8B-B14F-4D97-AF65-F5344CB8AC3E}">
        <p14:creationId xmlns:p14="http://schemas.microsoft.com/office/powerpoint/2010/main" val="40103069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533400"/>
            <a:ext cx="8686800" cy="553998"/>
          </a:xfrm>
          <a:prstGeom prst="rect">
            <a:avLst/>
          </a:prstGeom>
          <a:solidFill>
            <a:schemeClr val="bg1">
              <a:lumMod val="75000"/>
            </a:schemeClr>
          </a:solidFill>
          <a:effectLst>
            <a:softEdge rad="63500"/>
          </a:effectLst>
        </p:spPr>
        <p:txBody>
          <a:bodyPr wrap="square" rtlCol="0">
            <a:spAutoFit/>
          </a:bodyPr>
          <a:lstStyle/>
          <a:p>
            <a:pPr algn="ctr" rtl="1"/>
            <a:r>
              <a:rPr lang="ar-SA" sz="3000" dirty="0">
                <a:cs typeface="+mj-cs"/>
              </a:rPr>
              <a:t>مقدمة في التسويق</a:t>
            </a:r>
            <a:endParaRPr lang="en-GB" sz="3000" dirty="0">
              <a:cs typeface="+mj-cs"/>
            </a:endParaRPr>
          </a:p>
        </p:txBody>
      </p:sp>
      <p:sp>
        <p:nvSpPr>
          <p:cNvPr id="2" name="TextBox 1"/>
          <p:cNvSpPr txBox="1"/>
          <p:nvPr/>
        </p:nvSpPr>
        <p:spPr>
          <a:xfrm>
            <a:off x="228600" y="1290935"/>
            <a:ext cx="8610600" cy="461665"/>
          </a:xfrm>
          <a:prstGeom prst="rect">
            <a:avLst/>
          </a:prstGeom>
          <a:noFill/>
        </p:spPr>
        <p:txBody>
          <a:bodyPr wrap="square" rtlCol="0">
            <a:spAutoFit/>
          </a:bodyPr>
          <a:lstStyle/>
          <a:p>
            <a:pPr marL="285750" indent="-285750" algn="r" rtl="1">
              <a:buFont typeface="Arial" pitchFamily="34" charset="0"/>
              <a:buChar char="•"/>
            </a:pPr>
            <a:r>
              <a:rPr lang="ar-SA" sz="2400" dirty="0">
                <a:cs typeface="+mj-cs"/>
              </a:rPr>
              <a:t>ظاهرة قصر النظر التسويقي 1-1</a:t>
            </a:r>
          </a:p>
        </p:txBody>
      </p:sp>
      <p:sp>
        <p:nvSpPr>
          <p:cNvPr id="4" name="TextBox 3"/>
          <p:cNvSpPr txBox="1"/>
          <p:nvPr/>
        </p:nvSpPr>
        <p:spPr>
          <a:xfrm>
            <a:off x="228600" y="236509"/>
            <a:ext cx="1295400" cy="307777"/>
          </a:xfrm>
          <a:prstGeom prst="rect">
            <a:avLst/>
          </a:prstGeom>
          <a:solidFill>
            <a:schemeClr val="bg1">
              <a:lumMod val="75000"/>
            </a:schemeClr>
          </a:solidFill>
          <a:effectLst>
            <a:softEdge rad="63500"/>
          </a:effectLst>
        </p:spPr>
        <p:txBody>
          <a:bodyPr wrap="square" rtlCol="0">
            <a:spAutoFit/>
          </a:bodyPr>
          <a:lstStyle/>
          <a:p>
            <a:pPr algn="ctr" rtl="1"/>
            <a:r>
              <a:rPr lang="ar-SA" sz="1400" dirty="0">
                <a:cs typeface="+mj-cs"/>
              </a:rPr>
              <a:t>الوحدة الاولى</a:t>
            </a:r>
            <a:endParaRPr lang="en-GB" sz="1400" dirty="0">
              <a:cs typeface="+mj-cs"/>
            </a:endParaRPr>
          </a:p>
        </p:txBody>
      </p:sp>
      <p:sp>
        <p:nvSpPr>
          <p:cNvPr id="5" name="TextBox 4"/>
          <p:cNvSpPr txBox="1"/>
          <p:nvPr/>
        </p:nvSpPr>
        <p:spPr>
          <a:xfrm>
            <a:off x="228600" y="2020669"/>
            <a:ext cx="8610600" cy="2031325"/>
          </a:xfrm>
          <a:prstGeom prst="rect">
            <a:avLst/>
          </a:prstGeom>
          <a:noFill/>
        </p:spPr>
        <p:txBody>
          <a:bodyPr wrap="square" rtlCol="0">
            <a:spAutoFit/>
          </a:bodyPr>
          <a:lstStyle/>
          <a:p>
            <a:pPr marL="285750" indent="-285750" algn="r" rtl="1">
              <a:buFont typeface="Arial" panose="020B0604020202020204" pitchFamily="34" charset="0"/>
              <a:buChar char="•"/>
            </a:pPr>
            <a:r>
              <a:rPr lang="ar-SA" dirty="0">
                <a:cs typeface="+mj-cs"/>
              </a:rPr>
              <a:t>كثير من المنظمات فشلت في تكييف نفسها مع السوق ← سوق أجهزة الاتصال المحمولة (كاتيل – </a:t>
            </a:r>
            <a:r>
              <a:rPr lang="ar-SA" dirty="0" err="1">
                <a:cs typeface="+mj-cs"/>
              </a:rPr>
              <a:t>أركسون</a:t>
            </a:r>
            <a:r>
              <a:rPr lang="ar-SA" dirty="0">
                <a:cs typeface="+mj-cs"/>
              </a:rPr>
              <a:t> ...</a:t>
            </a:r>
            <a:r>
              <a:rPr lang="ar-SA" dirty="0" err="1">
                <a:cs typeface="+mj-cs"/>
              </a:rPr>
              <a:t>ألخ</a:t>
            </a:r>
            <a:r>
              <a:rPr lang="ar-SA" dirty="0">
                <a:cs typeface="+mj-cs"/>
              </a:rPr>
              <a:t>)</a:t>
            </a:r>
          </a:p>
          <a:p>
            <a:pPr marL="285750" indent="-285750" algn="r" rtl="1">
              <a:buFont typeface="Arial" panose="020B0604020202020204" pitchFamily="34" charset="0"/>
              <a:buChar char="•"/>
            </a:pPr>
            <a:r>
              <a:rPr lang="ar-SA" dirty="0">
                <a:cs typeface="+mj-cs"/>
              </a:rPr>
              <a:t>عدم تطبيق التسوق الفعال أدى إلى عدم قدرة بعض الشركات على قراءة مستقبل السوق</a:t>
            </a:r>
          </a:p>
          <a:p>
            <a:pPr marL="285750" indent="-285750" algn="r" rtl="1">
              <a:buFont typeface="Arial" panose="020B0604020202020204" pitchFamily="34" charset="0"/>
              <a:buChar char="•"/>
            </a:pPr>
            <a:r>
              <a:rPr lang="ar-SA" dirty="0">
                <a:cs typeface="+mj-cs"/>
              </a:rPr>
              <a:t>من الأسباب التي ادت إلى قصر النظر التسويقية:</a:t>
            </a:r>
          </a:p>
          <a:p>
            <a:pPr marL="800100" lvl="1" indent="-342900" algn="r" rtl="1">
              <a:buFont typeface="+mj-lt"/>
              <a:buAutoNum type="arabicPeriod"/>
            </a:pPr>
            <a:r>
              <a:rPr lang="ar-SA" dirty="0">
                <a:cs typeface="+mj-cs"/>
              </a:rPr>
              <a:t>الاعتقاد بأن النمو مستمر طالما ان هنالك تزايد في السكان، مع الاعتقاد بإن الرغبات تتغير بشكل بطيء</a:t>
            </a:r>
          </a:p>
          <a:p>
            <a:pPr marL="800100" lvl="1" indent="-342900" algn="r" rtl="1">
              <a:buFont typeface="+mj-lt"/>
              <a:buAutoNum type="arabicPeriod"/>
            </a:pPr>
            <a:r>
              <a:rPr lang="ar-SA" dirty="0">
                <a:cs typeface="+mj-cs"/>
              </a:rPr>
              <a:t>الاعتقاد بانه لا يوجد بديل</a:t>
            </a:r>
          </a:p>
          <a:p>
            <a:pPr marL="800100" lvl="1" indent="-342900" algn="r" rtl="1">
              <a:buFont typeface="+mj-lt"/>
              <a:buAutoNum type="arabicPeriod"/>
            </a:pPr>
            <a:r>
              <a:rPr lang="ar-SA" dirty="0">
                <a:cs typeface="+mj-cs"/>
              </a:rPr>
              <a:t>الإيمان المتزايد بالإنتاج الكبير والذي يؤدي إلى تناقص تكلفة الوحدة الواحدة</a:t>
            </a:r>
          </a:p>
          <a:p>
            <a:pPr marL="800100" lvl="1" indent="-342900" algn="r" rtl="1">
              <a:buFont typeface="+mj-lt"/>
              <a:buAutoNum type="arabicPeriod"/>
            </a:pPr>
            <a:r>
              <a:rPr lang="ar-SA" dirty="0">
                <a:cs typeface="+mj-cs"/>
              </a:rPr>
              <a:t>التركيز على منتجات معينة قابلة للتحسين والتطوير المستمر</a:t>
            </a:r>
          </a:p>
        </p:txBody>
      </p:sp>
      <p:sp>
        <p:nvSpPr>
          <p:cNvPr id="3" name="عنصر نائب لرقم الشريحة 2"/>
          <p:cNvSpPr>
            <a:spLocks noGrp="1"/>
          </p:cNvSpPr>
          <p:nvPr>
            <p:ph type="sldNum" sz="quarter" idx="12"/>
          </p:nvPr>
        </p:nvSpPr>
        <p:spPr/>
        <p:txBody>
          <a:bodyPr/>
          <a:lstStyle/>
          <a:p>
            <a:fld id="{B6F15528-21DE-4FAA-801E-634DDDAF4B2B}" type="slidenum">
              <a:rPr lang="en-US" smtClean="0"/>
              <a:pPr/>
              <a:t>15</a:t>
            </a:fld>
            <a:endParaRPr lang="en-US" dirty="0"/>
          </a:p>
        </p:txBody>
      </p:sp>
    </p:spTree>
    <p:extLst>
      <p:ext uri="{BB962C8B-B14F-4D97-AF65-F5344CB8AC3E}">
        <p14:creationId xmlns:p14="http://schemas.microsoft.com/office/powerpoint/2010/main" val="1557184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533400"/>
            <a:ext cx="8686800" cy="553998"/>
          </a:xfrm>
          <a:prstGeom prst="rect">
            <a:avLst/>
          </a:prstGeom>
          <a:solidFill>
            <a:schemeClr val="bg1">
              <a:lumMod val="75000"/>
            </a:schemeClr>
          </a:solidFill>
          <a:effectLst>
            <a:softEdge rad="63500"/>
          </a:effectLst>
        </p:spPr>
        <p:txBody>
          <a:bodyPr wrap="square" rtlCol="0">
            <a:spAutoFit/>
          </a:bodyPr>
          <a:lstStyle/>
          <a:p>
            <a:pPr algn="ctr" rtl="1"/>
            <a:r>
              <a:rPr lang="ar-SA" sz="3000" dirty="0">
                <a:cs typeface="+mj-cs"/>
              </a:rPr>
              <a:t>مقدمة في التسويق</a:t>
            </a:r>
            <a:endParaRPr lang="en-GB" sz="3000" dirty="0">
              <a:cs typeface="+mj-cs"/>
            </a:endParaRPr>
          </a:p>
        </p:txBody>
      </p:sp>
      <p:sp>
        <p:nvSpPr>
          <p:cNvPr id="2" name="TextBox 1"/>
          <p:cNvSpPr txBox="1"/>
          <p:nvPr/>
        </p:nvSpPr>
        <p:spPr>
          <a:xfrm>
            <a:off x="228600" y="1290935"/>
            <a:ext cx="8610600" cy="461665"/>
          </a:xfrm>
          <a:prstGeom prst="rect">
            <a:avLst/>
          </a:prstGeom>
          <a:noFill/>
        </p:spPr>
        <p:txBody>
          <a:bodyPr wrap="square" rtlCol="0">
            <a:spAutoFit/>
          </a:bodyPr>
          <a:lstStyle/>
          <a:p>
            <a:pPr marL="285750" indent="-285750" algn="r" rtl="1">
              <a:buFont typeface="Arial" pitchFamily="34" charset="0"/>
              <a:buChar char="•"/>
            </a:pPr>
            <a:r>
              <a:rPr lang="ar-SA" sz="2400" dirty="0">
                <a:cs typeface="+mj-cs"/>
              </a:rPr>
              <a:t>الفرص التسويقية واختيار المزيج التسويقي 1-2</a:t>
            </a:r>
          </a:p>
        </p:txBody>
      </p:sp>
      <p:sp>
        <p:nvSpPr>
          <p:cNvPr id="4" name="TextBox 3"/>
          <p:cNvSpPr txBox="1"/>
          <p:nvPr/>
        </p:nvSpPr>
        <p:spPr>
          <a:xfrm>
            <a:off x="228600" y="236509"/>
            <a:ext cx="1295400" cy="307777"/>
          </a:xfrm>
          <a:prstGeom prst="rect">
            <a:avLst/>
          </a:prstGeom>
          <a:solidFill>
            <a:schemeClr val="bg1">
              <a:lumMod val="75000"/>
            </a:schemeClr>
          </a:solidFill>
          <a:effectLst>
            <a:softEdge rad="63500"/>
          </a:effectLst>
        </p:spPr>
        <p:txBody>
          <a:bodyPr wrap="square" rtlCol="0">
            <a:spAutoFit/>
          </a:bodyPr>
          <a:lstStyle/>
          <a:p>
            <a:pPr algn="ctr" rtl="1"/>
            <a:r>
              <a:rPr lang="ar-SA" sz="1400" dirty="0">
                <a:cs typeface="+mj-cs"/>
              </a:rPr>
              <a:t>الوحدة الاولى</a:t>
            </a:r>
            <a:endParaRPr lang="en-GB" sz="1400" dirty="0">
              <a:cs typeface="+mj-cs"/>
            </a:endParaRPr>
          </a:p>
        </p:txBody>
      </p:sp>
      <p:sp>
        <p:nvSpPr>
          <p:cNvPr id="5" name="TextBox 4"/>
          <p:cNvSpPr txBox="1"/>
          <p:nvPr/>
        </p:nvSpPr>
        <p:spPr>
          <a:xfrm>
            <a:off x="228600" y="1639669"/>
            <a:ext cx="8610600" cy="646331"/>
          </a:xfrm>
          <a:prstGeom prst="rect">
            <a:avLst/>
          </a:prstGeom>
          <a:noFill/>
        </p:spPr>
        <p:txBody>
          <a:bodyPr wrap="square" rtlCol="0">
            <a:spAutoFit/>
          </a:bodyPr>
          <a:lstStyle/>
          <a:p>
            <a:pPr marL="285750" indent="-285750" algn="r" rtl="1">
              <a:buFont typeface="Arial" panose="020B0604020202020204" pitchFamily="34" charset="0"/>
              <a:buChar char="•"/>
            </a:pPr>
            <a:r>
              <a:rPr lang="ar-SA" dirty="0">
                <a:cs typeface="+mj-cs"/>
              </a:rPr>
              <a:t>أولا: عناصر المزيج التسويقي: ويعرف «مجموعة المتغيرات التسويقية التي يمكن السيطرة عليها والتي تقوم المنظمة بمزجها لتقديم الاستجابة التي ترغب فيها لمقابلة رغبات السوق»</a:t>
            </a:r>
          </a:p>
        </p:txBody>
      </p:sp>
      <p:sp>
        <p:nvSpPr>
          <p:cNvPr id="3" name="عنصر نائب لرقم الشريحة 2"/>
          <p:cNvSpPr>
            <a:spLocks noGrp="1"/>
          </p:cNvSpPr>
          <p:nvPr>
            <p:ph type="sldNum" sz="quarter" idx="12"/>
          </p:nvPr>
        </p:nvSpPr>
        <p:spPr/>
        <p:txBody>
          <a:bodyPr/>
          <a:lstStyle/>
          <a:p>
            <a:fld id="{B6F15528-21DE-4FAA-801E-634DDDAF4B2B}" type="slidenum">
              <a:rPr lang="en-US" smtClean="0"/>
              <a:pPr/>
              <a:t>16</a:t>
            </a:fld>
            <a:endParaRPr lang="en-US" dirty="0"/>
          </a:p>
        </p:txBody>
      </p:sp>
      <p:sp>
        <p:nvSpPr>
          <p:cNvPr id="7" name="مستطيل 6"/>
          <p:cNvSpPr/>
          <p:nvPr/>
        </p:nvSpPr>
        <p:spPr>
          <a:xfrm>
            <a:off x="476250" y="2294883"/>
            <a:ext cx="8210550" cy="372117"/>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a:solidFill>
                  <a:schemeClr val="tx1"/>
                </a:solidFill>
              </a:rPr>
              <a:t>المزيج التسويقي</a:t>
            </a:r>
          </a:p>
        </p:txBody>
      </p:sp>
      <p:sp>
        <p:nvSpPr>
          <p:cNvPr id="9" name="مستطيل 8"/>
          <p:cNvSpPr/>
          <p:nvPr/>
        </p:nvSpPr>
        <p:spPr>
          <a:xfrm>
            <a:off x="7696200" y="4129407"/>
            <a:ext cx="990600" cy="580385"/>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400" dirty="0">
                <a:solidFill>
                  <a:schemeClr val="tx1"/>
                </a:solidFill>
              </a:rPr>
              <a:t>المنتج</a:t>
            </a:r>
          </a:p>
          <a:p>
            <a:pPr algn="ctr"/>
            <a:r>
              <a:rPr lang="en-US" sz="1400" u="sng" dirty="0">
                <a:solidFill>
                  <a:srgbClr val="FF0000"/>
                </a:solidFill>
              </a:rPr>
              <a:t>P</a:t>
            </a:r>
            <a:r>
              <a:rPr lang="en-US" sz="1400" dirty="0">
                <a:solidFill>
                  <a:schemeClr val="tx1"/>
                </a:solidFill>
              </a:rPr>
              <a:t>roduct</a:t>
            </a:r>
          </a:p>
        </p:txBody>
      </p:sp>
      <p:sp>
        <p:nvSpPr>
          <p:cNvPr id="15" name="مستطيل 14"/>
          <p:cNvSpPr/>
          <p:nvPr/>
        </p:nvSpPr>
        <p:spPr>
          <a:xfrm>
            <a:off x="6540500" y="4129407"/>
            <a:ext cx="990600" cy="580385"/>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400" dirty="0">
                <a:solidFill>
                  <a:schemeClr val="tx1"/>
                </a:solidFill>
              </a:rPr>
              <a:t>السعر</a:t>
            </a:r>
          </a:p>
          <a:p>
            <a:pPr algn="ctr"/>
            <a:r>
              <a:rPr lang="en-US" sz="1400" u="sng" dirty="0">
                <a:solidFill>
                  <a:srgbClr val="FF0000"/>
                </a:solidFill>
              </a:rPr>
              <a:t>P</a:t>
            </a:r>
            <a:r>
              <a:rPr lang="en-US" sz="1400" dirty="0">
                <a:solidFill>
                  <a:schemeClr val="tx1"/>
                </a:solidFill>
              </a:rPr>
              <a:t>rice</a:t>
            </a:r>
          </a:p>
        </p:txBody>
      </p:sp>
      <p:sp>
        <p:nvSpPr>
          <p:cNvPr id="16" name="مستطيل 15"/>
          <p:cNvSpPr/>
          <p:nvPr/>
        </p:nvSpPr>
        <p:spPr>
          <a:xfrm>
            <a:off x="5349875" y="4144015"/>
            <a:ext cx="990600" cy="580385"/>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400" dirty="0">
                <a:solidFill>
                  <a:schemeClr val="tx1"/>
                </a:solidFill>
              </a:rPr>
              <a:t>التوزيع</a:t>
            </a:r>
          </a:p>
          <a:p>
            <a:pPr algn="ctr"/>
            <a:r>
              <a:rPr lang="en-US" sz="1400" u="sng" dirty="0">
                <a:solidFill>
                  <a:srgbClr val="FF0000"/>
                </a:solidFill>
              </a:rPr>
              <a:t>P</a:t>
            </a:r>
            <a:r>
              <a:rPr lang="en-US" sz="1400" dirty="0">
                <a:solidFill>
                  <a:schemeClr val="tx1"/>
                </a:solidFill>
              </a:rPr>
              <a:t>lace</a:t>
            </a:r>
          </a:p>
        </p:txBody>
      </p:sp>
      <p:sp>
        <p:nvSpPr>
          <p:cNvPr id="17" name="مستطيل 16"/>
          <p:cNvSpPr/>
          <p:nvPr/>
        </p:nvSpPr>
        <p:spPr>
          <a:xfrm>
            <a:off x="4159250" y="4144015"/>
            <a:ext cx="990600" cy="580385"/>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400" dirty="0">
                <a:solidFill>
                  <a:schemeClr val="tx1"/>
                </a:solidFill>
              </a:rPr>
              <a:t>الترويج</a:t>
            </a:r>
          </a:p>
          <a:p>
            <a:pPr algn="ctr"/>
            <a:r>
              <a:rPr lang="en-US" sz="1400" u="sng" dirty="0">
                <a:solidFill>
                  <a:srgbClr val="FF0000"/>
                </a:solidFill>
              </a:rPr>
              <a:t>P</a:t>
            </a:r>
            <a:r>
              <a:rPr lang="en-US" sz="1400" dirty="0">
                <a:solidFill>
                  <a:schemeClr val="tx1"/>
                </a:solidFill>
              </a:rPr>
              <a:t>romotion</a:t>
            </a:r>
          </a:p>
        </p:txBody>
      </p:sp>
      <p:sp>
        <p:nvSpPr>
          <p:cNvPr id="18" name="مستطيل 17"/>
          <p:cNvSpPr/>
          <p:nvPr/>
        </p:nvSpPr>
        <p:spPr>
          <a:xfrm>
            <a:off x="2933700" y="4144015"/>
            <a:ext cx="990600" cy="580385"/>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400" dirty="0">
                <a:solidFill>
                  <a:schemeClr val="tx1"/>
                </a:solidFill>
              </a:rPr>
              <a:t>الناس</a:t>
            </a:r>
          </a:p>
          <a:p>
            <a:pPr algn="ctr"/>
            <a:r>
              <a:rPr lang="en-US" sz="1400" u="sng" dirty="0">
                <a:solidFill>
                  <a:srgbClr val="FF0000"/>
                </a:solidFill>
              </a:rPr>
              <a:t>P</a:t>
            </a:r>
            <a:r>
              <a:rPr lang="en-US" sz="1400" dirty="0">
                <a:solidFill>
                  <a:schemeClr val="tx1"/>
                </a:solidFill>
              </a:rPr>
              <a:t>eople</a:t>
            </a:r>
          </a:p>
        </p:txBody>
      </p:sp>
      <p:sp>
        <p:nvSpPr>
          <p:cNvPr id="19" name="مستطيل 18"/>
          <p:cNvSpPr/>
          <p:nvPr/>
        </p:nvSpPr>
        <p:spPr>
          <a:xfrm>
            <a:off x="1676400" y="4144015"/>
            <a:ext cx="990600" cy="580385"/>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400" dirty="0">
                <a:solidFill>
                  <a:schemeClr val="tx1"/>
                </a:solidFill>
              </a:rPr>
              <a:t>البيئة المادية</a:t>
            </a:r>
          </a:p>
          <a:p>
            <a:pPr algn="ctr"/>
            <a:r>
              <a:rPr lang="en-US" sz="1200" u="sng" dirty="0">
                <a:solidFill>
                  <a:srgbClr val="FF0000"/>
                </a:solidFill>
              </a:rPr>
              <a:t>P</a:t>
            </a:r>
            <a:r>
              <a:rPr lang="en-US" sz="1200" dirty="0">
                <a:solidFill>
                  <a:schemeClr val="tx1"/>
                </a:solidFill>
              </a:rPr>
              <a:t>hysical Environment</a:t>
            </a:r>
          </a:p>
        </p:txBody>
      </p:sp>
      <p:sp>
        <p:nvSpPr>
          <p:cNvPr id="20" name="مستطيل 19"/>
          <p:cNvSpPr/>
          <p:nvPr/>
        </p:nvSpPr>
        <p:spPr>
          <a:xfrm>
            <a:off x="476250" y="4144015"/>
            <a:ext cx="990600" cy="580385"/>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400" dirty="0">
                <a:solidFill>
                  <a:schemeClr val="tx1"/>
                </a:solidFill>
              </a:rPr>
              <a:t>عملية التقديم</a:t>
            </a:r>
          </a:p>
          <a:p>
            <a:pPr algn="ctr"/>
            <a:r>
              <a:rPr lang="en-US" sz="1400" u="sng" dirty="0">
                <a:solidFill>
                  <a:srgbClr val="FF0000"/>
                </a:solidFill>
              </a:rPr>
              <a:t>P</a:t>
            </a:r>
            <a:r>
              <a:rPr lang="en-US" sz="1400" dirty="0">
                <a:solidFill>
                  <a:schemeClr val="tx1"/>
                </a:solidFill>
              </a:rPr>
              <a:t>rocess</a:t>
            </a:r>
          </a:p>
        </p:txBody>
      </p:sp>
      <p:sp>
        <p:nvSpPr>
          <p:cNvPr id="21" name="مستطيل 20"/>
          <p:cNvSpPr/>
          <p:nvPr/>
        </p:nvSpPr>
        <p:spPr>
          <a:xfrm>
            <a:off x="7696200" y="4800600"/>
            <a:ext cx="990600" cy="160020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171450" indent="-171450" algn="r" rtl="1">
              <a:buFontTx/>
              <a:buChar char="-"/>
            </a:pPr>
            <a:r>
              <a:rPr lang="ar-SA" sz="1000" dirty="0">
                <a:solidFill>
                  <a:schemeClr val="tx1"/>
                </a:solidFill>
              </a:rPr>
              <a:t>الجودة</a:t>
            </a:r>
          </a:p>
          <a:p>
            <a:pPr marL="171450" indent="-171450" algn="r" rtl="1">
              <a:buFontTx/>
              <a:buChar char="-"/>
            </a:pPr>
            <a:r>
              <a:rPr lang="ar-SA" sz="1000" dirty="0">
                <a:solidFill>
                  <a:schemeClr val="tx1"/>
                </a:solidFill>
              </a:rPr>
              <a:t>الخصائص المميزة</a:t>
            </a:r>
          </a:p>
          <a:p>
            <a:pPr marL="171450" indent="-171450" algn="r" rtl="1">
              <a:buFontTx/>
              <a:buChar char="-"/>
            </a:pPr>
            <a:r>
              <a:rPr lang="ar-SA" sz="1000" dirty="0">
                <a:solidFill>
                  <a:schemeClr val="tx1"/>
                </a:solidFill>
              </a:rPr>
              <a:t>الأداء</a:t>
            </a:r>
          </a:p>
          <a:p>
            <a:pPr marL="171450" indent="-171450" algn="r" rtl="1">
              <a:buFontTx/>
              <a:buChar char="-"/>
            </a:pPr>
            <a:r>
              <a:rPr lang="ar-SA" sz="1000" dirty="0">
                <a:solidFill>
                  <a:schemeClr val="tx1"/>
                </a:solidFill>
              </a:rPr>
              <a:t>التميز التباين</a:t>
            </a:r>
          </a:p>
          <a:p>
            <a:pPr marL="171450" indent="-171450" algn="r" rtl="1">
              <a:buFontTx/>
              <a:buChar char="-"/>
            </a:pPr>
            <a:r>
              <a:rPr lang="ar-SA" sz="1000" dirty="0">
                <a:solidFill>
                  <a:schemeClr val="tx1"/>
                </a:solidFill>
              </a:rPr>
              <a:t>التعبئة</a:t>
            </a:r>
          </a:p>
          <a:p>
            <a:pPr marL="171450" indent="-171450" algn="r" rtl="1">
              <a:buFontTx/>
              <a:buChar char="-"/>
            </a:pPr>
            <a:r>
              <a:rPr lang="ar-SA" sz="1000" dirty="0">
                <a:solidFill>
                  <a:schemeClr val="tx1"/>
                </a:solidFill>
              </a:rPr>
              <a:t>الاحجام</a:t>
            </a:r>
          </a:p>
          <a:p>
            <a:pPr marL="171450" indent="-171450" algn="r" rtl="1">
              <a:buFontTx/>
              <a:buChar char="-"/>
            </a:pPr>
            <a:r>
              <a:rPr lang="ar-SA" sz="1000" dirty="0">
                <a:solidFill>
                  <a:schemeClr val="tx1"/>
                </a:solidFill>
              </a:rPr>
              <a:t>الضمان</a:t>
            </a:r>
          </a:p>
          <a:p>
            <a:pPr marL="171450" indent="-171450" algn="r" rtl="1">
              <a:buFontTx/>
              <a:buChar char="-"/>
            </a:pPr>
            <a:r>
              <a:rPr lang="ar-SA" sz="1000" dirty="0">
                <a:solidFill>
                  <a:schemeClr val="tx1"/>
                </a:solidFill>
              </a:rPr>
              <a:t>المرتجعات</a:t>
            </a:r>
          </a:p>
          <a:p>
            <a:pPr marL="171450" indent="-171450" algn="r" rtl="1">
              <a:buFontTx/>
              <a:buChar char="-"/>
            </a:pPr>
            <a:r>
              <a:rPr lang="ar-SA" sz="1000" dirty="0">
                <a:solidFill>
                  <a:schemeClr val="tx1"/>
                </a:solidFill>
              </a:rPr>
              <a:t>خط الإنتاج</a:t>
            </a:r>
          </a:p>
        </p:txBody>
      </p:sp>
      <p:sp>
        <p:nvSpPr>
          <p:cNvPr id="22" name="مستطيل 21"/>
          <p:cNvSpPr/>
          <p:nvPr/>
        </p:nvSpPr>
        <p:spPr>
          <a:xfrm>
            <a:off x="6540500" y="4800600"/>
            <a:ext cx="990600" cy="121920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171450" indent="-171450" algn="r" rtl="1">
              <a:buFontTx/>
              <a:buChar char="-"/>
            </a:pPr>
            <a:r>
              <a:rPr lang="ar-SA" sz="1000" dirty="0">
                <a:solidFill>
                  <a:schemeClr val="tx1"/>
                </a:solidFill>
              </a:rPr>
              <a:t>الخصومات</a:t>
            </a:r>
          </a:p>
          <a:p>
            <a:pPr marL="171450" indent="-171450" algn="r" rtl="1">
              <a:buFontTx/>
              <a:buChar char="-"/>
            </a:pPr>
            <a:r>
              <a:rPr lang="ar-SA" sz="1000" dirty="0">
                <a:solidFill>
                  <a:schemeClr val="tx1"/>
                </a:solidFill>
              </a:rPr>
              <a:t>العمولات</a:t>
            </a:r>
          </a:p>
          <a:p>
            <a:pPr marL="171450" indent="-171450" algn="r" rtl="1">
              <a:buFontTx/>
              <a:buChar char="-"/>
            </a:pPr>
            <a:r>
              <a:rPr lang="ar-SA" sz="1000" dirty="0">
                <a:solidFill>
                  <a:schemeClr val="tx1"/>
                </a:solidFill>
              </a:rPr>
              <a:t>المرونة في السعر</a:t>
            </a:r>
          </a:p>
          <a:p>
            <a:pPr marL="171450" indent="-171450" algn="r" rtl="1">
              <a:buFontTx/>
              <a:buChar char="-"/>
            </a:pPr>
            <a:r>
              <a:rPr lang="ar-SA" sz="1000" dirty="0">
                <a:solidFill>
                  <a:schemeClr val="tx1"/>
                </a:solidFill>
              </a:rPr>
              <a:t>شروط الدفع</a:t>
            </a:r>
          </a:p>
          <a:p>
            <a:pPr marL="171450" indent="-171450" algn="r" rtl="1">
              <a:buFontTx/>
              <a:buChar char="-"/>
            </a:pPr>
            <a:r>
              <a:rPr lang="ar-SA" sz="1000" dirty="0">
                <a:solidFill>
                  <a:schemeClr val="tx1"/>
                </a:solidFill>
              </a:rPr>
              <a:t>الائتمان</a:t>
            </a:r>
          </a:p>
          <a:p>
            <a:pPr marL="171450" indent="-171450" algn="r" rtl="1">
              <a:buFontTx/>
              <a:buChar char="-"/>
            </a:pPr>
            <a:r>
              <a:rPr lang="ar-SA" sz="1000" dirty="0">
                <a:solidFill>
                  <a:schemeClr val="tx1"/>
                </a:solidFill>
              </a:rPr>
              <a:t>التقسيط</a:t>
            </a:r>
          </a:p>
        </p:txBody>
      </p:sp>
      <p:sp>
        <p:nvSpPr>
          <p:cNvPr id="23" name="مستطيل 22"/>
          <p:cNvSpPr/>
          <p:nvPr/>
        </p:nvSpPr>
        <p:spPr>
          <a:xfrm>
            <a:off x="5349875" y="4800600"/>
            <a:ext cx="990600" cy="1920875"/>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171450" indent="-171450" algn="r" rtl="1">
              <a:buFontTx/>
              <a:buChar char="-"/>
            </a:pPr>
            <a:r>
              <a:rPr lang="ar-SA" sz="1000" dirty="0">
                <a:solidFill>
                  <a:schemeClr val="tx1"/>
                </a:solidFill>
              </a:rPr>
              <a:t>قنوات التوزيع</a:t>
            </a:r>
          </a:p>
          <a:p>
            <a:pPr marL="171450" indent="-171450" algn="r" rtl="1">
              <a:buFontTx/>
              <a:buChar char="-"/>
            </a:pPr>
            <a:r>
              <a:rPr lang="ar-SA" sz="1000" dirty="0">
                <a:solidFill>
                  <a:schemeClr val="tx1"/>
                </a:solidFill>
              </a:rPr>
              <a:t>منافذ التوزيع</a:t>
            </a:r>
          </a:p>
          <a:p>
            <a:pPr marL="171450" indent="-171450" algn="r" rtl="1">
              <a:buFontTx/>
              <a:buChar char="-"/>
            </a:pPr>
            <a:r>
              <a:rPr lang="ar-SA" sz="1000" dirty="0">
                <a:solidFill>
                  <a:schemeClr val="tx1"/>
                </a:solidFill>
              </a:rPr>
              <a:t>المناولة</a:t>
            </a:r>
          </a:p>
          <a:p>
            <a:pPr marL="171450" indent="-171450" algn="r" rtl="1">
              <a:buFontTx/>
              <a:buChar char="-"/>
            </a:pPr>
            <a:r>
              <a:rPr lang="ar-SA" sz="1000" dirty="0">
                <a:solidFill>
                  <a:schemeClr val="tx1"/>
                </a:solidFill>
              </a:rPr>
              <a:t>وسائل النقل</a:t>
            </a:r>
          </a:p>
          <a:p>
            <a:pPr marL="171450" indent="-171450" algn="r" rtl="1">
              <a:buFontTx/>
              <a:buChar char="-"/>
            </a:pPr>
            <a:r>
              <a:rPr lang="ar-SA" sz="1000" dirty="0">
                <a:solidFill>
                  <a:schemeClr val="tx1"/>
                </a:solidFill>
              </a:rPr>
              <a:t>التخزين</a:t>
            </a:r>
          </a:p>
          <a:p>
            <a:pPr marL="171450" indent="-171450" algn="r" rtl="1">
              <a:buFontTx/>
              <a:buChar char="-"/>
            </a:pPr>
            <a:r>
              <a:rPr lang="ar-SA" sz="1000" dirty="0">
                <a:solidFill>
                  <a:schemeClr val="tx1"/>
                </a:solidFill>
              </a:rPr>
              <a:t>الموقع</a:t>
            </a:r>
          </a:p>
          <a:p>
            <a:pPr marL="171450" indent="-171450" algn="r" rtl="1">
              <a:buFontTx/>
              <a:buChar char="-"/>
            </a:pPr>
            <a:r>
              <a:rPr lang="ar-SA" sz="1000" dirty="0">
                <a:solidFill>
                  <a:schemeClr val="tx1"/>
                </a:solidFill>
              </a:rPr>
              <a:t>التغطية</a:t>
            </a:r>
          </a:p>
          <a:p>
            <a:pPr marL="171450" indent="-171450" algn="r" rtl="1">
              <a:buFontTx/>
              <a:buChar char="-"/>
            </a:pPr>
            <a:r>
              <a:rPr lang="ar-SA" sz="1000" dirty="0">
                <a:solidFill>
                  <a:schemeClr val="tx1"/>
                </a:solidFill>
              </a:rPr>
              <a:t>كثافة التوزيع</a:t>
            </a:r>
          </a:p>
          <a:p>
            <a:pPr marL="171450" indent="-171450" algn="r" rtl="1">
              <a:buFontTx/>
              <a:buChar char="-"/>
            </a:pPr>
            <a:r>
              <a:rPr lang="ar-SA" sz="1000" dirty="0">
                <a:solidFill>
                  <a:schemeClr val="tx1"/>
                </a:solidFill>
              </a:rPr>
              <a:t>التوزيع الاختياري</a:t>
            </a:r>
          </a:p>
          <a:p>
            <a:pPr marL="171450" indent="-171450" algn="r" rtl="1">
              <a:buFontTx/>
              <a:buChar char="-"/>
            </a:pPr>
            <a:r>
              <a:rPr lang="ar-SA" sz="1000" dirty="0">
                <a:solidFill>
                  <a:schemeClr val="tx1"/>
                </a:solidFill>
              </a:rPr>
              <a:t>التوزيع الحصري</a:t>
            </a:r>
          </a:p>
        </p:txBody>
      </p:sp>
      <p:sp>
        <p:nvSpPr>
          <p:cNvPr id="24" name="مستطيل 23"/>
          <p:cNvSpPr/>
          <p:nvPr/>
        </p:nvSpPr>
        <p:spPr>
          <a:xfrm>
            <a:off x="4159250" y="4832351"/>
            <a:ext cx="990600" cy="133985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171450" indent="-171450" algn="r" rtl="1">
              <a:buFontTx/>
              <a:buChar char="-"/>
            </a:pPr>
            <a:r>
              <a:rPr lang="ar-SA" sz="1000" dirty="0">
                <a:solidFill>
                  <a:schemeClr val="tx1"/>
                </a:solidFill>
              </a:rPr>
              <a:t>الإعلان</a:t>
            </a:r>
          </a:p>
          <a:p>
            <a:pPr marL="171450" indent="-171450" algn="r" rtl="1">
              <a:buFontTx/>
              <a:buChar char="-"/>
            </a:pPr>
            <a:r>
              <a:rPr lang="ar-SA" sz="1000" dirty="0">
                <a:solidFill>
                  <a:schemeClr val="tx1"/>
                </a:solidFill>
              </a:rPr>
              <a:t>البيع الشخصي</a:t>
            </a:r>
          </a:p>
          <a:p>
            <a:pPr marL="171450" indent="-171450" algn="r" rtl="1">
              <a:buFontTx/>
              <a:buChar char="-"/>
            </a:pPr>
            <a:r>
              <a:rPr lang="ar-SA" sz="1000" dirty="0">
                <a:solidFill>
                  <a:schemeClr val="tx1"/>
                </a:solidFill>
              </a:rPr>
              <a:t>تنشيط المبيعات</a:t>
            </a:r>
          </a:p>
          <a:p>
            <a:pPr marL="171450" indent="-171450" algn="r" rtl="1">
              <a:buFontTx/>
              <a:buChar char="-"/>
            </a:pPr>
            <a:r>
              <a:rPr lang="ar-SA" sz="1000" dirty="0">
                <a:solidFill>
                  <a:schemeClr val="tx1"/>
                </a:solidFill>
              </a:rPr>
              <a:t>الدعاية</a:t>
            </a:r>
          </a:p>
          <a:p>
            <a:pPr marL="171450" indent="-171450" algn="r" rtl="1">
              <a:buFontTx/>
              <a:buChar char="-"/>
            </a:pPr>
            <a:r>
              <a:rPr lang="ar-SA" sz="1000" dirty="0">
                <a:solidFill>
                  <a:schemeClr val="tx1"/>
                </a:solidFill>
              </a:rPr>
              <a:t>العلاقات العامة</a:t>
            </a:r>
          </a:p>
          <a:p>
            <a:pPr marL="171450" indent="-171450" algn="r" rtl="1">
              <a:buFontTx/>
              <a:buChar char="-"/>
            </a:pPr>
            <a:r>
              <a:rPr lang="ar-SA" sz="1000" dirty="0">
                <a:solidFill>
                  <a:schemeClr val="tx1"/>
                </a:solidFill>
              </a:rPr>
              <a:t>النشر</a:t>
            </a:r>
          </a:p>
          <a:p>
            <a:pPr marL="171450" indent="-171450" algn="r" rtl="1">
              <a:buFontTx/>
              <a:buChar char="-"/>
            </a:pPr>
            <a:r>
              <a:rPr lang="ar-SA" sz="1000" dirty="0">
                <a:solidFill>
                  <a:schemeClr val="tx1"/>
                </a:solidFill>
              </a:rPr>
              <a:t>التسويق المباشر</a:t>
            </a:r>
          </a:p>
        </p:txBody>
      </p:sp>
      <p:sp>
        <p:nvSpPr>
          <p:cNvPr id="25" name="مستطيل 24"/>
          <p:cNvSpPr/>
          <p:nvPr/>
        </p:nvSpPr>
        <p:spPr>
          <a:xfrm>
            <a:off x="2933700" y="4832351"/>
            <a:ext cx="990600" cy="73025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171450" indent="-171450" algn="r" rtl="1">
              <a:buFontTx/>
              <a:buChar char="-"/>
            </a:pPr>
            <a:r>
              <a:rPr lang="ar-SA" sz="1000" dirty="0">
                <a:solidFill>
                  <a:schemeClr val="tx1"/>
                </a:solidFill>
              </a:rPr>
              <a:t>مقدمو الخدمة</a:t>
            </a:r>
          </a:p>
          <a:p>
            <a:pPr marL="171450" indent="-171450" algn="r" rtl="1">
              <a:buFontTx/>
              <a:buChar char="-"/>
            </a:pPr>
            <a:r>
              <a:rPr lang="ar-SA" sz="1000" dirty="0">
                <a:solidFill>
                  <a:schemeClr val="tx1"/>
                </a:solidFill>
              </a:rPr>
              <a:t>العلاقات بين المقدم والمستفيد</a:t>
            </a:r>
          </a:p>
        </p:txBody>
      </p:sp>
      <p:sp>
        <p:nvSpPr>
          <p:cNvPr id="26" name="مستطيل 25"/>
          <p:cNvSpPr/>
          <p:nvPr/>
        </p:nvSpPr>
        <p:spPr>
          <a:xfrm>
            <a:off x="1676400" y="4832351"/>
            <a:ext cx="990600" cy="1523999"/>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171450" indent="-171450" algn="r" rtl="1">
              <a:buFontTx/>
              <a:buChar char="-"/>
            </a:pPr>
            <a:r>
              <a:rPr lang="ar-SA" sz="1000" dirty="0">
                <a:solidFill>
                  <a:schemeClr val="tx1"/>
                </a:solidFill>
              </a:rPr>
              <a:t>الديكور</a:t>
            </a:r>
          </a:p>
          <a:p>
            <a:pPr marL="171450" indent="-171450" algn="r" rtl="1">
              <a:buFontTx/>
              <a:buChar char="-"/>
            </a:pPr>
            <a:r>
              <a:rPr lang="ar-SA" sz="1000" dirty="0">
                <a:solidFill>
                  <a:schemeClr val="tx1"/>
                </a:solidFill>
              </a:rPr>
              <a:t>الأثاث</a:t>
            </a:r>
          </a:p>
          <a:p>
            <a:pPr marL="171450" indent="-171450" algn="r" rtl="1">
              <a:buFontTx/>
              <a:buChar char="-"/>
            </a:pPr>
            <a:r>
              <a:rPr lang="ar-SA" sz="1000" dirty="0">
                <a:solidFill>
                  <a:schemeClr val="tx1"/>
                </a:solidFill>
              </a:rPr>
              <a:t>الإضاءة والألوان</a:t>
            </a:r>
          </a:p>
          <a:p>
            <a:pPr marL="171450" indent="-171450" algn="r" rtl="1">
              <a:buFontTx/>
              <a:buChar char="-"/>
            </a:pPr>
            <a:r>
              <a:rPr lang="ar-SA" sz="1000" dirty="0">
                <a:solidFill>
                  <a:schemeClr val="tx1"/>
                </a:solidFill>
              </a:rPr>
              <a:t>الازعاج</a:t>
            </a:r>
          </a:p>
          <a:p>
            <a:pPr marL="171450" indent="-171450" algn="r" rtl="1">
              <a:buFontTx/>
              <a:buChar char="-"/>
            </a:pPr>
            <a:r>
              <a:rPr lang="ar-SA" sz="1000" dirty="0">
                <a:solidFill>
                  <a:schemeClr val="tx1"/>
                </a:solidFill>
              </a:rPr>
              <a:t>التكنلوجيا</a:t>
            </a:r>
          </a:p>
          <a:p>
            <a:pPr marL="171450" indent="-171450" algn="r" rtl="1">
              <a:buFontTx/>
              <a:buChar char="-"/>
            </a:pPr>
            <a:r>
              <a:rPr lang="ar-SA" sz="1000" dirty="0">
                <a:solidFill>
                  <a:schemeClr val="tx1"/>
                </a:solidFill>
              </a:rPr>
              <a:t>الترتيبات داخل الموقع</a:t>
            </a:r>
          </a:p>
          <a:p>
            <a:pPr marL="171450" indent="-171450" algn="r" rtl="1">
              <a:buFontTx/>
              <a:buChar char="-"/>
            </a:pPr>
            <a:r>
              <a:rPr lang="ar-SA" sz="1000" dirty="0">
                <a:solidFill>
                  <a:schemeClr val="tx1"/>
                </a:solidFill>
              </a:rPr>
              <a:t>سعة المكان</a:t>
            </a:r>
          </a:p>
        </p:txBody>
      </p:sp>
      <p:sp>
        <p:nvSpPr>
          <p:cNvPr id="27" name="مستطيل 26"/>
          <p:cNvSpPr/>
          <p:nvPr/>
        </p:nvSpPr>
        <p:spPr>
          <a:xfrm>
            <a:off x="476250" y="4832351"/>
            <a:ext cx="990600" cy="133985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171450" indent="-171450" algn="r" rtl="1">
              <a:buFontTx/>
              <a:buChar char="-"/>
            </a:pPr>
            <a:r>
              <a:rPr lang="ar-SA" sz="1000" dirty="0">
                <a:solidFill>
                  <a:schemeClr val="tx1"/>
                </a:solidFill>
              </a:rPr>
              <a:t>السياسات</a:t>
            </a:r>
          </a:p>
          <a:p>
            <a:pPr marL="171450" indent="-171450" algn="r" rtl="1">
              <a:buFontTx/>
              <a:buChar char="-"/>
            </a:pPr>
            <a:r>
              <a:rPr lang="ar-SA" sz="1000" dirty="0">
                <a:solidFill>
                  <a:schemeClr val="tx1"/>
                </a:solidFill>
              </a:rPr>
              <a:t>الإجراءات</a:t>
            </a:r>
          </a:p>
          <a:p>
            <a:pPr marL="171450" indent="-171450" algn="r" rtl="1">
              <a:buFontTx/>
              <a:buChar char="-"/>
            </a:pPr>
            <a:r>
              <a:rPr lang="ar-SA" sz="1000" dirty="0" err="1">
                <a:solidFill>
                  <a:schemeClr val="tx1"/>
                </a:solidFill>
              </a:rPr>
              <a:t>الأتمتة</a:t>
            </a:r>
            <a:endParaRPr lang="ar-SA" sz="1000" dirty="0">
              <a:solidFill>
                <a:schemeClr val="tx1"/>
              </a:solidFill>
            </a:endParaRPr>
          </a:p>
          <a:p>
            <a:pPr marL="171450" indent="-171450" algn="r" rtl="1">
              <a:buFontTx/>
              <a:buChar char="-"/>
            </a:pPr>
            <a:r>
              <a:rPr lang="ar-SA" sz="1000" dirty="0">
                <a:solidFill>
                  <a:schemeClr val="tx1"/>
                </a:solidFill>
              </a:rPr>
              <a:t>مشاركة المستفيد في الحصول على الخدمة</a:t>
            </a:r>
          </a:p>
          <a:p>
            <a:pPr marL="171450" indent="-171450" algn="r" rtl="1">
              <a:buFontTx/>
              <a:buChar char="-"/>
            </a:pPr>
            <a:r>
              <a:rPr lang="ar-SA" sz="1000" dirty="0">
                <a:solidFill>
                  <a:schemeClr val="tx1"/>
                </a:solidFill>
              </a:rPr>
              <a:t>الخدمة الذاتية</a:t>
            </a:r>
          </a:p>
        </p:txBody>
      </p:sp>
      <p:cxnSp>
        <p:nvCxnSpPr>
          <p:cNvPr id="30" name="رابط كسهم مستقيم 29"/>
          <p:cNvCxnSpPr>
            <a:stCxn id="7" idx="2"/>
            <a:endCxn id="9" idx="0"/>
          </p:cNvCxnSpPr>
          <p:nvPr/>
        </p:nvCxnSpPr>
        <p:spPr>
          <a:xfrm>
            <a:off x="4581525" y="2667000"/>
            <a:ext cx="3609975" cy="1462407"/>
          </a:xfrm>
          <a:prstGeom prst="straightConnector1">
            <a:avLst/>
          </a:prstGeom>
          <a:ln w="15875">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31" name="رابط كسهم مستقيم 30"/>
          <p:cNvCxnSpPr>
            <a:stCxn id="7" idx="2"/>
            <a:endCxn id="15" idx="0"/>
          </p:cNvCxnSpPr>
          <p:nvPr/>
        </p:nvCxnSpPr>
        <p:spPr>
          <a:xfrm>
            <a:off x="4581525" y="2667000"/>
            <a:ext cx="2454275" cy="1462407"/>
          </a:xfrm>
          <a:prstGeom prst="straightConnector1">
            <a:avLst/>
          </a:prstGeom>
          <a:ln w="15875">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35" name="رابط كسهم مستقيم 34"/>
          <p:cNvCxnSpPr>
            <a:stCxn id="7" idx="2"/>
            <a:endCxn id="16" idx="0"/>
          </p:cNvCxnSpPr>
          <p:nvPr/>
        </p:nvCxnSpPr>
        <p:spPr>
          <a:xfrm>
            <a:off x="4581525" y="2667000"/>
            <a:ext cx="1263650" cy="1477015"/>
          </a:xfrm>
          <a:prstGeom prst="straightConnector1">
            <a:avLst/>
          </a:prstGeom>
          <a:ln w="15875">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39" name="رابط كسهم مستقيم 38"/>
          <p:cNvCxnSpPr>
            <a:stCxn id="7" idx="2"/>
            <a:endCxn id="17" idx="0"/>
          </p:cNvCxnSpPr>
          <p:nvPr/>
        </p:nvCxnSpPr>
        <p:spPr>
          <a:xfrm>
            <a:off x="4581525" y="2667000"/>
            <a:ext cx="73025" cy="1477015"/>
          </a:xfrm>
          <a:prstGeom prst="straightConnector1">
            <a:avLst/>
          </a:prstGeom>
          <a:ln w="15875">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42" name="رابط كسهم مستقيم 41"/>
          <p:cNvCxnSpPr>
            <a:stCxn id="7" idx="2"/>
            <a:endCxn id="18" idx="0"/>
          </p:cNvCxnSpPr>
          <p:nvPr/>
        </p:nvCxnSpPr>
        <p:spPr>
          <a:xfrm flipH="1">
            <a:off x="3429000" y="2667000"/>
            <a:ext cx="1152525" cy="1477015"/>
          </a:xfrm>
          <a:prstGeom prst="straightConnector1">
            <a:avLst/>
          </a:prstGeom>
          <a:ln w="15875">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45" name="رابط كسهم مستقيم 44"/>
          <p:cNvCxnSpPr>
            <a:stCxn id="7" idx="2"/>
            <a:endCxn id="19" idx="0"/>
          </p:cNvCxnSpPr>
          <p:nvPr/>
        </p:nvCxnSpPr>
        <p:spPr>
          <a:xfrm flipH="1">
            <a:off x="2171700" y="2667000"/>
            <a:ext cx="2409825" cy="1477015"/>
          </a:xfrm>
          <a:prstGeom prst="straightConnector1">
            <a:avLst/>
          </a:prstGeom>
          <a:ln w="15875">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48" name="رابط كسهم مستقيم 47"/>
          <p:cNvCxnSpPr>
            <a:stCxn id="7" idx="2"/>
            <a:endCxn id="20" idx="0"/>
          </p:cNvCxnSpPr>
          <p:nvPr/>
        </p:nvCxnSpPr>
        <p:spPr>
          <a:xfrm flipH="1">
            <a:off x="971550" y="2667000"/>
            <a:ext cx="3609975" cy="1477015"/>
          </a:xfrm>
          <a:prstGeom prst="straightConnector1">
            <a:avLst/>
          </a:prstGeom>
          <a:ln w="15875">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28" name="شكل بيضاوي 27"/>
          <p:cNvSpPr/>
          <p:nvPr/>
        </p:nvSpPr>
        <p:spPr>
          <a:xfrm>
            <a:off x="476250" y="3296932"/>
            <a:ext cx="8210550" cy="589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a:t>السوق المستهدفة</a:t>
            </a:r>
          </a:p>
        </p:txBody>
      </p:sp>
      <p:sp>
        <p:nvSpPr>
          <p:cNvPr id="72" name="مستطيل 71"/>
          <p:cNvSpPr/>
          <p:nvPr/>
        </p:nvSpPr>
        <p:spPr>
          <a:xfrm>
            <a:off x="4114800" y="4038600"/>
            <a:ext cx="4648200" cy="793751"/>
          </a:xfrm>
          <a:prstGeom prst="rect">
            <a:avLst/>
          </a:prstGeom>
          <a:noFill/>
          <a:ln w="31750" cmpd="dbl">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en-US" sz="1400" dirty="0">
              <a:solidFill>
                <a:schemeClr val="tx1"/>
              </a:solidFill>
            </a:endParaRPr>
          </a:p>
        </p:txBody>
      </p:sp>
      <p:sp>
        <p:nvSpPr>
          <p:cNvPr id="73" name="مستطيل 72"/>
          <p:cNvSpPr/>
          <p:nvPr/>
        </p:nvSpPr>
        <p:spPr>
          <a:xfrm>
            <a:off x="381000" y="4038600"/>
            <a:ext cx="3581400" cy="793751"/>
          </a:xfrm>
          <a:prstGeom prst="rect">
            <a:avLst/>
          </a:prstGeom>
          <a:noFill/>
          <a:ln w="31750" cmpd="dbl">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en-US" sz="1400" dirty="0">
              <a:solidFill>
                <a:schemeClr val="tx1"/>
              </a:solidFill>
            </a:endParaRPr>
          </a:p>
        </p:txBody>
      </p:sp>
      <p:sp>
        <p:nvSpPr>
          <p:cNvPr id="74" name="مستطيل 73"/>
          <p:cNvSpPr/>
          <p:nvPr/>
        </p:nvSpPr>
        <p:spPr>
          <a:xfrm>
            <a:off x="7239000" y="2682871"/>
            <a:ext cx="990600" cy="580385"/>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200" b="1" dirty="0">
                <a:solidFill>
                  <a:srgbClr val="FF0000"/>
                </a:solidFill>
              </a:rPr>
              <a:t>عناصر التسويق الأساسية</a:t>
            </a:r>
          </a:p>
        </p:txBody>
      </p:sp>
      <p:sp>
        <p:nvSpPr>
          <p:cNvPr id="75" name="مستطيل 74"/>
          <p:cNvSpPr/>
          <p:nvPr/>
        </p:nvSpPr>
        <p:spPr>
          <a:xfrm>
            <a:off x="914400" y="2696215"/>
            <a:ext cx="990600" cy="580385"/>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200" b="1" dirty="0">
                <a:solidFill>
                  <a:srgbClr val="FF0000"/>
                </a:solidFill>
              </a:rPr>
              <a:t>عناصر التسويق الخدمية الإضافية</a:t>
            </a:r>
          </a:p>
        </p:txBody>
      </p:sp>
      <p:cxnSp>
        <p:nvCxnSpPr>
          <p:cNvPr id="77" name="رابط منحني 76"/>
          <p:cNvCxnSpPr>
            <a:stCxn id="74" idx="3"/>
            <a:endCxn id="72" idx="3"/>
          </p:cNvCxnSpPr>
          <p:nvPr/>
        </p:nvCxnSpPr>
        <p:spPr>
          <a:xfrm>
            <a:off x="8229600" y="2973064"/>
            <a:ext cx="533400" cy="1462412"/>
          </a:xfrm>
          <a:prstGeom prst="curvedConnector3">
            <a:avLst>
              <a:gd name="adj1" fmla="val 142857"/>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8" name="رابط منحني 77"/>
          <p:cNvCxnSpPr>
            <a:stCxn id="75" idx="1"/>
            <a:endCxn id="73" idx="1"/>
          </p:cNvCxnSpPr>
          <p:nvPr/>
        </p:nvCxnSpPr>
        <p:spPr>
          <a:xfrm rot="10800000" flipV="1">
            <a:off x="381000" y="2986408"/>
            <a:ext cx="533400" cy="1449068"/>
          </a:xfrm>
          <a:prstGeom prst="curvedConnector3">
            <a:avLst>
              <a:gd name="adj1" fmla="val 142857"/>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008606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533400"/>
            <a:ext cx="8686800" cy="553998"/>
          </a:xfrm>
          <a:prstGeom prst="rect">
            <a:avLst/>
          </a:prstGeom>
          <a:solidFill>
            <a:schemeClr val="bg1">
              <a:lumMod val="75000"/>
            </a:schemeClr>
          </a:solidFill>
          <a:effectLst>
            <a:softEdge rad="63500"/>
          </a:effectLst>
        </p:spPr>
        <p:txBody>
          <a:bodyPr wrap="square" rtlCol="0">
            <a:spAutoFit/>
          </a:bodyPr>
          <a:lstStyle/>
          <a:p>
            <a:pPr algn="ctr" rtl="1"/>
            <a:r>
              <a:rPr lang="ar-SA" sz="3000" dirty="0">
                <a:cs typeface="+mj-cs"/>
              </a:rPr>
              <a:t>مقدمة في التسويق</a:t>
            </a:r>
            <a:endParaRPr lang="en-GB" sz="3000" dirty="0">
              <a:cs typeface="+mj-cs"/>
            </a:endParaRPr>
          </a:p>
        </p:txBody>
      </p:sp>
      <p:sp>
        <p:nvSpPr>
          <p:cNvPr id="2" name="TextBox 1"/>
          <p:cNvSpPr txBox="1"/>
          <p:nvPr/>
        </p:nvSpPr>
        <p:spPr>
          <a:xfrm>
            <a:off x="228600" y="1290935"/>
            <a:ext cx="8610600" cy="461665"/>
          </a:xfrm>
          <a:prstGeom prst="rect">
            <a:avLst/>
          </a:prstGeom>
          <a:noFill/>
        </p:spPr>
        <p:txBody>
          <a:bodyPr wrap="square" rtlCol="0">
            <a:spAutoFit/>
          </a:bodyPr>
          <a:lstStyle/>
          <a:p>
            <a:pPr marL="285750" indent="-285750" algn="r" rtl="1">
              <a:buFont typeface="Arial" pitchFamily="34" charset="0"/>
              <a:buChar char="•"/>
            </a:pPr>
            <a:r>
              <a:rPr lang="ar-SA" sz="2400" dirty="0">
                <a:cs typeface="+mj-cs"/>
              </a:rPr>
              <a:t>الفرص التسويقية واختيار المزيج التسويقي 2-2</a:t>
            </a:r>
          </a:p>
        </p:txBody>
      </p:sp>
      <p:sp>
        <p:nvSpPr>
          <p:cNvPr id="4" name="TextBox 3"/>
          <p:cNvSpPr txBox="1"/>
          <p:nvPr/>
        </p:nvSpPr>
        <p:spPr>
          <a:xfrm>
            <a:off x="228600" y="236509"/>
            <a:ext cx="1295400" cy="307777"/>
          </a:xfrm>
          <a:prstGeom prst="rect">
            <a:avLst/>
          </a:prstGeom>
          <a:solidFill>
            <a:schemeClr val="bg1">
              <a:lumMod val="75000"/>
            </a:schemeClr>
          </a:solidFill>
          <a:effectLst>
            <a:softEdge rad="63500"/>
          </a:effectLst>
        </p:spPr>
        <p:txBody>
          <a:bodyPr wrap="square" rtlCol="0">
            <a:spAutoFit/>
          </a:bodyPr>
          <a:lstStyle/>
          <a:p>
            <a:pPr algn="ctr" rtl="1"/>
            <a:r>
              <a:rPr lang="ar-SA" sz="1400" dirty="0">
                <a:cs typeface="+mj-cs"/>
              </a:rPr>
              <a:t>الوحدة الاولى</a:t>
            </a:r>
            <a:endParaRPr lang="en-GB" sz="1400" dirty="0">
              <a:cs typeface="+mj-cs"/>
            </a:endParaRPr>
          </a:p>
        </p:txBody>
      </p:sp>
      <p:sp>
        <p:nvSpPr>
          <p:cNvPr id="5" name="TextBox 4"/>
          <p:cNvSpPr txBox="1"/>
          <p:nvPr/>
        </p:nvSpPr>
        <p:spPr>
          <a:xfrm>
            <a:off x="228600" y="2020669"/>
            <a:ext cx="8610600" cy="369332"/>
          </a:xfrm>
          <a:prstGeom prst="rect">
            <a:avLst/>
          </a:prstGeom>
          <a:noFill/>
        </p:spPr>
        <p:txBody>
          <a:bodyPr wrap="square" rtlCol="0">
            <a:spAutoFit/>
          </a:bodyPr>
          <a:lstStyle/>
          <a:p>
            <a:pPr marL="285750" indent="-285750" algn="r" rtl="1">
              <a:buFont typeface="Arial" panose="020B0604020202020204" pitchFamily="34" charset="0"/>
              <a:buChar char="•"/>
            </a:pPr>
            <a:r>
              <a:rPr lang="ar-SA" dirty="0">
                <a:cs typeface="+mj-cs"/>
              </a:rPr>
              <a:t>ثانيا: الفرص التسويقية: التغير المستمر في السوق أدى إلى البحث الدائم عن الفرص التسويقية</a:t>
            </a:r>
          </a:p>
        </p:txBody>
      </p:sp>
      <p:sp>
        <p:nvSpPr>
          <p:cNvPr id="3" name="عنصر نائب لرقم الشريحة 2"/>
          <p:cNvSpPr>
            <a:spLocks noGrp="1"/>
          </p:cNvSpPr>
          <p:nvPr>
            <p:ph type="sldNum" sz="quarter" idx="12"/>
          </p:nvPr>
        </p:nvSpPr>
        <p:spPr/>
        <p:txBody>
          <a:bodyPr/>
          <a:lstStyle/>
          <a:p>
            <a:fld id="{B6F15528-21DE-4FAA-801E-634DDDAF4B2B}" type="slidenum">
              <a:rPr lang="en-US" smtClean="0"/>
              <a:pPr/>
              <a:t>17</a:t>
            </a:fld>
            <a:endParaRPr lang="en-US" dirty="0"/>
          </a:p>
        </p:txBody>
      </p:sp>
      <p:sp>
        <p:nvSpPr>
          <p:cNvPr id="9" name="مستطيل 8"/>
          <p:cNvSpPr/>
          <p:nvPr/>
        </p:nvSpPr>
        <p:spPr>
          <a:xfrm>
            <a:off x="1981200" y="3422650"/>
            <a:ext cx="1752600" cy="1143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SA" dirty="0">
                <a:solidFill>
                  <a:schemeClr val="tx1"/>
                </a:solidFill>
              </a:rPr>
              <a:t>اختراق السوق</a:t>
            </a:r>
          </a:p>
          <a:p>
            <a:pPr algn="ctr" rtl="1"/>
            <a:r>
              <a:rPr lang="en-US" dirty="0">
                <a:solidFill>
                  <a:schemeClr val="tx1"/>
                </a:solidFill>
              </a:rPr>
              <a:t>Market Penetration</a:t>
            </a:r>
            <a:endParaRPr lang="ar-SA" dirty="0">
              <a:solidFill>
                <a:schemeClr val="tx1"/>
              </a:solidFill>
            </a:endParaRPr>
          </a:p>
        </p:txBody>
      </p:sp>
      <p:sp>
        <p:nvSpPr>
          <p:cNvPr id="14" name="مستطيل 13"/>
          <p:cNvSpPr/>
          <p:nvPr/>
        </p:nvSpPr>
        <p:spPr>
          <a:xfrm>
            <a:off x="3733800" y="3422650"/>
            <a:ext cx="1752600" cy="1143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SA" dirty="0">
                <a:solidFill>
                  <a:schemeClr val="tx1"/>
                </a:solidFill>
              </a:rPr>
              <a:t>تنمية او تطوير المنتجات</a:t>
            </a:r>
          </a:p>
          <a:p>
            <a:pPr algn="ctr" rtl="1"/>
            <a:r>
              <a:rPr lang="en-US" dirty="0">
                <a:solidFill>
                  <a:schemeClr val="tx1"/>
                </a:solidFill>
              </a:rPr>
              <a:t>Products Development</a:t>
            </a:r>
            <a:endParaRPr lang="ar-SA" dirty="0">
              <a:solidFill>
                <a:schemeClr val="tx1"/>
              </a:solidFill>
            </a:endParaRPr>
          </a:p>
        </p:txBody>
      </p:sp>
      <p:sp>
        <p:nvSpPr>
          <p:cNvPr id="15" name="مستطيل 14"/>
          <p:cNvSpPr/>
          <p:nvPr/>
        </p:nvSpPr>
        <p:spPr>
          <a:xfrm>
            <a:off x="1981200" y="4572000"/>
            <a:ext cx="1752600" cy="1143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SA" dirty="0">
                <a:solidFill>
                  <a:schemeClr val="tx1"/>
                </a:solidFill>
              </a:rPr>
              <a:t>تنمية او تطوير السوق</a:t>
            </a:r>
          </a:p>
          <a:p>
            <a:pPr algn="ctr" rtl="1"/>
            <a:r>
              <a:rPr lang="en-US" dirty="0">
                <a:solidFill>
                  <a:schemeClr val="tx1"/>
                </a:solidFill>
              </a:rPr>
              <a:t>Market Development</a:t>
            </a:r>
            <a:endParaRPr lang="ar-SA" dirty="0">
              <a:solidFill>
                <a:schemeClr val="tx1"/>
              </a:solidFill>
            </a:endParaRPr>
          </a:p>
        </p:txBody>
      </p:sp>
      <p:sp>
        <p:nvSpPr>
          <p:cNvPr id="16" name="مستطيل 15"/>
          <p:cNvSpPr/>
          <p:nvPr/>
        </p:nvSpPr>
        <p:spPr>
          <a:xfrm>
            <a:off x="3733800" y="4572000"/>
            <a:ext cx="1752600" cy="1143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SA" dirty="0">
                <a:solidFill>
                  <a:schemeClr val="tx1"/>
                </a:solidFill>
              </a:rPr>
              <a:t>التنوع</a:t>
            </a:r>
          </a:p>
          <a:p>
            <a:pPr algn="ctr" rtl="1"/>
            <a:r>
              <a:rPr lang="en-US" dirty="0">
                <a:solidFill>
                  <a:schemeClr val="tx1"/>
                </a:solidFill>
              </a:rPr>
              <a:t>Diversification</a:t>
            </a:r>
            <a:endParaRPr lang="ar-SA" dirty="0">
              <a:solidFill>
                <a:schemeClr val="tx1"/>
              </a:solidFill>
            </a:endParaRPr>
          </a:p>
        </p:txBody>
      </p:sp>
      <p:sp>
        <p:nvSpPr>
          <p:cNvPr id="17" name="مستطيل 16"/>
          <p:cNvSpPr/>
          <p:nvPr/>
        </p:nvSpPr>
        <p:spPr>
          <a:xfrm>
            <a:off x="228600" y="3429000"/>
            <a:ext cx="990600" cy="229235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SA" dirty="0">
                <a:solidFill>
                  <a:schemeClr val="tx1"/>
                </a:solidFill>
              </a:rPr>
              <a:t>الأسواق</a:t>
            </a:r>
          </a:p>
          <a:p>
            <a:pPr algn="ctr" rtl="1"/>
            <a:r>
              <a:rPr lang="en-US" dirty="0">
                <a:solidFill>
                  <a:schemeClr val="tx1"/>
                </a:solidFill>
              </a:rPr>
              <a:t>Markets</a:t>
            </a:r>
            <a:endParaRPr lang="ar-SA" dirty="0">
              <a:solidFill>
                <a:schemeClr val="tx1"/>
              </a:solidFill>
            </a:endParaRPr>
          </a:p>
        </p:txBody>
      </p:sp>
      <p:sp>
        <p:nvSpPr>
          <p:cNvPr id="18" name="مستطيل 17"/>
          <p:cNvSpPr/>
          <p:nvPr/>
        </p:nvSpPr>
        <p:spPr>
          <a:xfrm>
            <a:off x="1981200" y="2438400"/>
            <a:ext cx="3505200" cy="56120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SA" dirty="0">
                <a:solidFill>
                  <a:schemeClr val="tx1"/>
                </a:solidFill>
              </a:rPr>
              <a:t>المنتجات</a:t>
            </a:r>
          </a:p>
          <a:p>
            <a:pPr algn="ctr" rtl="1"/>
            <a:r>
              <a:rPr lang="en-US" dirty="0">
                <a:solidFill>
                  <a:schemeClr val="tx1"/>
                </a:solidFill>
              </a:rPr>
              <a:t>Products</a:t>
            </a:r>
            <a:endParaRPr lang="ar-SA" dirty="0">
              <a:solidFill>
                <a:schemeClr val="tx1"/>
              </a:solidFill>
            </a:endParaRPr>
          </a:p>
        </p:txBody>
      </p:sp>
      <p:sp>
        <p:nvSpPr>
          <p:cNvPr id="19" name="مستطيل 18"/>
          <p:cNvSpPr/>
          <p:nvPr/>
        </p:nvSpPr>
        <p:spPr>
          <a:xfrm>
            <a:off x="3733800" y="2999600"/>
            <a:ext cx="1752600" cy="42305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SA" sz="1400" dirty="0">
                <a:solidFill>
                  <a:schemeClr val="tx1"/>
                </a:solidFill>
              </a:rPr>
              <a:t>منتجات جديدة</a:t>
            </a:r>
          </a:p>
          <a:p>
            <a:pPr algn="ctr" rtl="1"/>
            <a:r>
              <a:rPr lang="en-US" sz="1400" dirty="0">
                <a:solidFill>
                  <a:schemeClr val="tx1"/>
                </a:solidFill>
              </a:rPr>
              <a:t>New Products</a:t>
            </a:r>
            <a:endParaRPr lang="ar-SA" sz="1400" dirty="0">
              <a:solidFill>
                <a:schemeClr val="tx1"/>
              </a:solidFill>
            </a:endParaRPr>
          </a:p>
        </p:txBody>
      </p:sp>
      <p:sp>
        <p:nvSpPr>
          <p:cNvPr id="20" name="مستطيل 19"/>
          <p:cNvSpPr/>
          <p:nvPr/>
        </p:nvSpPr>
        <p:spPr>
          <a:xfrm>
            <a:off x="1981200" y="2999600"/>
            <a:ext cx="1752600" cy="42305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SA" sz="1400" dirty="0">
                <a:solidFill>
                  <a:schemeClr val="tx1"/>
                </a:solidFill>
              </a:rPr>
              <a:t>منتجات حالية</a:t>
            </a:r>
          </a:p>
          <a:p>
            <a:pPr algn="ctr" rtl="1"/>
            <a:r>
              <a:rPr lang="en-US" sz="1400" dirty="0">
                <a:solidFill>
                  <a:schemeClr val="tx1"/>
                </a:solidFill>
              </a:rPr>
              <a:t>Existing Products</a:t>
            </a:r>
            <a:endParaRPr lang="ar-SA" sz="1400" dirty="0">
              <a:solidFill>
                <a:schemeClr val="tx1"/>
              </a:solidFill>
            </a:endParaRPr>
          </a:p>
        </p:txBody>
      </p:sp>
      <p:sp>
        <p:nvSpPr>
          <p:cNvPr id="21" name="مستطيل 20"/>
          <p:cNvSpPr/>
          <p:nvPr/>
        </p:nvSpPr>
        <p:spPr>
          <a:xfrm rot="16200000">
            <a:off x="1028700" y="3619500"/>
            <a:ext cx="1143000" cy="76200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SA" sz="1400" dirty="0">
                <a:solidFill>
                  <a:schemeClr val="tx1"/>
                </a:solidFill>
              </a:rPr>
              <a:t>أسواق حالية</a:t>
            </a:r>
          </a:p>
          <a:p>
            <a:pPr algn="ctr" rtl="1"/>
            <a:r>
              <a:rPr lang="en-US" sz="1400" dirty="0">
                <a:solidFill>
                  <a:schemeClr val="tx1"/>
                </a:solidFill>
              </a:rPr>
              <a:t>Existing Markets</a:t>
            </a:r>
            <a:endParaRPr lang="ar-SA" sz="1400" dirty="0">
              <a:solidFill>
                <a:schemeClr val="tx1"/>
              </a:solidFill>
            </a:endParaRPr>
          </a:p>
        </p:txBody>
      </p:sp>
      <p:sp>
        <p:nvSpPr>
          <p:cNvPr id="22" name="مستطيل 21"/>
          <p:cNvSpPr/>
          <p:nvPr/>
        </p:nvSpPr>
        <p:spPr>
          <a:xfrm rot="16200000">
            <a:off x="1025526" y="4765676"/>
            <a:ext cx="1149350" cy="761998"/>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SA" sz="1400" dirty="0">
                <a:solidFill>
                  <a:schemeClr val="tx1"/>
                </a:solidFill>
              </a:rPr>
              <a:t>أسواق جديدة</a:t>
            </a:r>
          </a:p>
          <a:p>
            <a:pPr algn="ctr" rtl="1"/>
            <a:r>
              <a:rPr lang="en-US" sz="1400" dirty="0">
                <a:solidFill>
                  <a:schemeClr val="tx1"/>
                </a:solidFill>
              </a:rPr>
              <a:t>New Markets</a:t>
            </a:r>
            <a:endParaRPr lang="ar-SA" sz="1400" dirty="0">
              <a:solidFill>
                <a:schemeClr val="tx1"/>
              </a:solidFill>
            </a:endParaRPr>
          </a:p>
        </p:txBody>
      </p:sp>
      <p:sp>
        <p:nvSpPr>
          <p:cNvPr id="23" name="TextBox 4"/>
          <p:cNvSpPr txBox="1"/>
          <p:nvPr/>
        </p:nvSpPr>
        <p:spPr>
          <a:xfrm>
            <a:off x="5867400" y="2590800"/>
            <a:ext cx="2971800" cy="3785652"/>
          </a:xfrm>
          <a:prstGeom prst="rect">
            <a:avLst/>
          </a:prstGeom>
          <a:noFill/>
        </p:spPr>
        <p:txBody>
          <a:bodyPr wrap="square" rtlCol="0">
            <a:spAutoFit/>
          </a:bodyPr>
          <a:lstStyle/>
          <a:p>
            <a:pPr marL="342900" indent="-342900" algn="r" rtl="1">
              <a:buFont typeface="+mj-lt"/>
              <a:buAutoNum type="arabicPeriod"/>
            </a:pPr>
            <a:r>
              <a:rPr lang="ar-SA" sz="1600" dirty="0">
                <a:cs typeface="+mj-cs"/>
              </a:rPr>
              <a:t>اختراق السوق</a:t>
            </a:r>
          </a:p>
          <a:p>
            <a:pPr marL="800100" lvl="1" indent="-342900" algn="r" rtl="1">
              <a:buFont typeface="Arial" panose="020B0604020202020204" pitchFamily="34" charset="0"/>
              <a:buChar char="•"/>
            </a:pPr>
            <a:r>
              <a:rPr lang="ar-SA" sz="1600" dirty="0">
                <a:cs typeface="+mj-cs"/>
              </a:rPr>
              <a:t>تعديل بسيط على المنتج</a:t>
            </a:r>
          </a:p>
          <a:p>
            <a:pPr marL="800100" lvl="1" indent="-342900" algn="r" rtl="1">
              <a:buFont typeface="Arial" panose="020B0604020202020204" pitchFamily="34" charset="0"/>
              <a:buChar char="•"/>
            </a:pPr>
            <a:r>
              <a:rPr lang="ar-SA" sz="1600" dirty="0">
                <a:cs typeface="+mj-cs"/>
              </a:rPr>
              <a:t>تعديل الأسعار</a:t>
            </a:r>
          </a:p>
          <a:p>
            <a:pPr marL="800100" lvl="1" indent="-342900" algn="r" rtl="1">
              <a:buFont typeface="Arial" panose="020B0604020202020204" pitchFamily="34" charset="0"/>
              <a:buChar char="•"/>
            </a:pPr>
            <a:r>
              <a:rPr lang="ar-SA" sz="1600" dirty="0">
                <a:cs typeface="+mj-cs"/>
              </a:rPr>
              <a:t>تكثيف الإعلانات</a:t>
            </a:r>
          </a:p>
          <a:p>
            <a:pPr marL="800100" lvl="1" indent="-342900" algn="r" rtl="1">
              <a:buFont typeface="Arial" panose="020B0604020202020204" pitchFamily="34" charset="0"/>
              <a:buChar char="•"/>
            </a:pPr>
            <a:r>
              <a:rPr lang="ar-SA" sz="1600" dirty="0">
                <a:cs typeface="+mj-cs"/>
              </a:rPr>
              <a:t>تعديل منافذ التوزيع/ تكثيف او تقليل</a:t>
            </a:r>
          </a:p>
          <a:p>
            <a:pPr marL="342900" indent="-342900" algn="r" rtl="1">
              <a:buFont typeface="+mj-lt"/>
              <a:buAutoNum type="arabicPeriod"/>
            </a:pPr>
            <a:r>
              <a:rPr lang="ar-SA" sz="1600" dirty="0">
                <a:cs typeface="+mj-cs"/>
              </a:rPr>
              <a:t>تطوير السوق</a:t>
            </a:r>
          </a:p>
          <a:p>
            <a:pPr marL="800100" lvl="1" indent="-342900" algn="r" rtl="1">
              <a:buFont typeface="Arial" panose="020B0604020202020204" pitchFamily="34" charset="0"/>
              <a:buChar char="•"/>
            </a:pPr>
            <a:r>
              <a:rPr lang="ar-SA" sz="1600" dirty="0">
                <a:cs typeface="+mj-cs"/>
              </a:rPr>
              <a:t>الدخول بنفس المنتجات لأسواق جديدة</a:t>
            </a:r>
          </a:p>
          <a:p>
            <a:pPr marL="342900" indent="-342900" algn="r" rtl="1">
              <a:buFont typeface="+mj-lt"/>
              <a:buAutoNum type="arabicPeriod"/>
            </a:pPr>
            <a:r>
              <a:rPr lang="ar-SA" sz="1600" dirty="0">
                <a:cs typeface="+mj-cs"/>
              </a:rPr>
              <a:t>تطوير المنتجات</a:t>
            </a:r>
          </a:p>
          <a:p>
            <a:pPr marL="800100" lvl="1" indent="-342900" algn="r" rtl="1">
              <a:buFont typeface="Arial" panose="020B0604020202020204" pitchFamily="34" charset="0"/>
              <a:buChar char="•"/>
            </a:pPr>
            <a:r>
              <a:rPr lang="ar-SA" sz="1600" dirty="0">
                <a:cs typeface="+mj-cs"/>
              </a:rPr>
              <a:t>الدخول بمنتج جديد لنفس الأسواق الحالية</a:t>
            </a:r>
          </a:p>
          <a:p>
            <a:pPr marL="342900" indent="-342900" algn="r" rtl="1">
              <a:buFont typeface="+mj-lt"/>
              <a:buAutoNum type="arabicPeriod"/>
            </a:pPr>
            <a:r>
              <a:rPr lang="ar-SA" sz="1600" dirty="0">
                <a:cs typeface="+mj-cs"/>
              </a:rPr>
              <a:t>التنوع</a:t>
            </a:r>
          </a:p>
          <a:p>
            <a:pPr marL="800100" lvl="1" indent="-342900" algn="r" rtl="1">
              <a:buFont typeface="Arial" panose="020B0604020202020204" pitchFamily="34" charset="0"/>
              <a:buChar char="•"/>
            </a:pPr>
            <a:r>
              <a:rPr lang="ar-SA" sz="1600" dirty="0">
                <a:cs typeface="+mj-cs"/>
              </a:rPr>
              <a:t>الدخول بمنتجات جديدة في أسواق جديدة</a:t>
            </a:r>
          </a:p>
        </p:txBody>
      </p:sp>
      <p:sp>
        <p:nvSpPr>
          <p:cNvPr id="24" name="مستطيل 23"/>
          <p:cNvSpPr/>
          <p:nvPr/>
        </p:nvSpPr>
        <p:spPr>
          <a:xfrm>
            <a:off x="914400" y="5926376"/>
            <a:ext cx="5257800" cy="33230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SA" sz="1400" dirty="0">
                <a:solidFill>
                  <a:schemeClr val="tx1"/>
                </a:solidFill>
              </a:rPr>
              <a:t>تحديد الفرص التسويقية من خلال مصفوفة المنتج والسوق</a:t>
            </a:r>
          </a:p>
        </p:txBody>
      </p:sp>
    </p:spTree>
    <p:extLst>
      <p:ext uri="{BB962C8B-B14F-4D97-AF65-F5344CB8AC3E}">
        <p14:creationId xmlns:p14="http://schemas.microsoft.com/office/powerpoint/2010/main" val="10882611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533400"/>
            <a:ext cx="8686800" cy="553998"/>
          </a:xfrm>
          <a:prstGeom prst="rect">
            <a:avLst/>
          </a:prstGeom>
          <a:solidFill>
            <a:schemeClr val="bg1">
              <a:lumMod val="75000"/>
            </a:schemeClr>
          </a:solidFill>
          <a:effectLst>
            <a:softEdge rad="63500"/>
          </a:effectLst>
        </p:spPr>
        <p:txBody>
          <a:bodyPr wrap="square" rtlCol="0">
            <a:spAutoFit/>
          </a:bodyPr>
          <a:lstStyle/>
          <a:p>
            <a:pPr algn="ctr" rtl="1"/>
            <a:r>
              <a:rPr lang="ar-SA" sz="3000" dirty="0">
                <a:cs typeface="+mj-cs"/>
              </a:rPr>
              <a:t>مقدمة في التسويق</a:t>
            </a:r>
            <a:endParaRPr lang="en-GB" sz="3000" dirty="0">
              <a:cs typeface="+mj-cs"/>
            </a:endParaRPr>
          </a:p>
        </p:txBody>
      </p:sp>
      <p:sp>
        <p:nvSpPr>
          <p:cNvPr id="2" name="TextBox 1"/>
          <p:cNvSpPr txBox="1"/>
          <p:nvPr/>
        </p:nvSpPr>
        <p:spPr>
          <a:xfrm>
            <a:off x="228600" y="1290935"/>
            <a:ext cx="8610600" cy="461665"/>
          </a:xfrm>
          <a:prstGeom prst="rect">
            <a:avLst/>
          </a:prstGeom>
          <a:noFill/>
        </p:spPr>
        <p:txBody>
          <a:bodyPr wrap="square" rtlCol="0">
            <a:spAutoFit/>
          </a:bodyPr>
          <a:lstStyle/>
          <a:p>
            <a:pPr marL="285750" indent="-285750" algn="r" rtl="1">
              <a:buFont typeface="Arial" pitchFamily="34" charset="0"/>
              <a:buChar char="•"/>
            </a:pPr>
            <a:r>
              <a:rPr lang="ar-SA" sz="2400" dirty="0">
                <a:cs typeface="+mj-cs"/>
              </a:rPr>
              <a:t>أسباب الاهتمام بالتسويق 1-1</a:t>
            </a:r>
          </a:p>
        </p:txBody>
      </p:sp>
      <p:sp>
        <p:nvSpPr>
          <p:cNvPr id="4" name="TextBox 3"/>
          <p:cNvSpPr txBox="1"/>
          <p:nvPr/>
        </p:nvSpPr>
        <p:spPr>
          <a:xfrm>
            <a:off x="228600" y="236509"/>
            <a:ext cx="1295400" cy="307777"/>
          </a:xfrm>
          <a:prstGeom prst="rect">
            <a:avLst/>
          </a:prstGeom>
          <a:solidFill>
            <a:schemeClr val="bg1">
              <a:lumMod val="75000"/>
            </a:schemeClr>
          </a:solidFill>
          <a:effectLst>
            <a:softEdge rad="63500"/>
          </a:effectLst>
        </p:spPr>
        <p:txBody>
          <a:bodyPr wrap="square" rtlCol="0">
            <a:spAutoFit/>
          </a:bodyPr>
          <a:lstStyle/>
          <a:p>
            <a:pPr algn="ctr" rtl="1"/>
            <a:r>
              <a:rPr lang="ar-SA" sz="1400" dirty="0">
                <a:cs typeface="+mj-cs"/>
              </a:rPr>
              <a:t>الوحدة الاولى</a:t>
            </a:r>
            <a:endParaRPr lang="en-GB" sz="1400" dirty="0">
              <a:cs typeface="+mj-cs"/>
            </a:endParaRPr>
          </a:p>
        </p:txBody>
      </p:sp>
      <p:sp>
        <p:nvSpPr>
          <p:cNvPr id="5" name="TextBox 4"/>
          <p:cNvSpPr txBox="1"/>
          <p:nvPr/>
        </p:nvSpPr>
        <p:spPr>
          <a:xfrm>
            <a:off x="228600" y="2020669"/>
            <a:ext cx="8610600" cy="3139321"/>
          </a:xfrm>
          <a:prstGeom prst="rect">
            <a:avLst/>
          </a:prstGeom>
          <a:noFill/>
        </p:spPr>
        <p:txBody>
          <a:bodyPr wrap="square" rtlCol="0">
            <a:spAutoFit/>
          </a:bodyPr>
          <a:lstStyle/>
          <a:p>
            <a:pPr marL="285750" indent="-285750" algn="r" rtl="1">
              <a:buFont typeface="Arial" panose="020B0604020202020204" pitchFamily="34" charset="0"/>
              <a:buChar char="•"/>
            </a:pPr>
            <a:r>
              <a:rPr lang="ar-SA" dirty="0">
                <a:cs typeface="+mj-cs"/>
              </a:rPr>
              <a:t>الأسباب التي أدت إلى الاهتمام بالتسويق:</a:t>
            </a:r>
          </a:p>
          <a:p>
            <a:pPr marL="800100" lvl="1" indent="-342900" algn="r" rtl="1">
              <a:buFont typeface="+mj-lt"/>
              <a:buAutoNum type="arabicPeriod"/>
            </a:pPr>
            <a:r>
              <a:rPr lang="ar-SA" dirty="0">
                <a:cs typeface="+mj-cs"/>
              </a:rPr>
              <a:t>حاجة المنظمات إلى تسويق منتجاتها ← توفير فرص عمل</a:t>
            </a:r>
          </a:p>
          <a:p>
            <a:pPr marL="800100" lvl="1" indent="-342900" algn="r" rtl="1">
              <a:buFont typeface="+mj-lt"/>
              <a:buAutoNum type="arabicPeriod"/>
            </a:pPr>
            <a:r>
              <a:rPr lang="ar-SA" dirty="0">
                <a:cs typeface="+mj-cs"/>
              </a:rPr>
              <a:t>الأنشطة التسويقية مهمة لجميع القطاعات وذلك لتنشيط اعمالها</a:t>
            </a:r>
          </a:p>
          <a:p>
            <a:pPr marL="800100" lvl="1" indent="-342900" algn="r" rtl="1">
              <a:buFont typeface="+mj-lt"/>
              <a:buAutoNum type="arabicPeriod"/>
            </a:pPr>
            <a:r>
              <a:rPr lang="ar-SA" dirty="0">
                <a:cs typeface="+mj-cs"/>
              </a:rPr>
              <a:t>تنمية المعرفة لدى المستهلك ← تحقيق الرفاهية الاجتماعية</a:t>
            </a:r>
          </a:p>
          <a:p>
            <a:pPr marL="800100" lvl="1" indent="-342900" algn="r" rtl="1">
              <a:buFont typeface="+mj-lt"/>
              <a:buAutoNum type="arabicPeriod"/>
            </a:pPr>
            <a:r>
              <a:rPr lang="ar-SA" dirty="0">
                <a:cs typeface="+mj-cs"/>
              </a:rPr>
              <a:t>تكاليف التسويق تستهلك جزء من الأموال التي تدفع للسلع او الخدمات</a:t>
            </a:r>
          </a:p>
          <a:p>
            <a:pPr marL="800100" lvl="1" indent="-342900" algn="r" rtl="1">
              <a:buFont typeface="+mj-lt"/>
              <a:buAutoNum type="arabicPeriod"/>
            </a:pPr>
            <a:r>
              <a:rPr lang="ar-SA" dirty="0">
                <a:cs typeface="+mj-cs"/>
              </a:rPr>
              <a:t>إذا كان الطلب أكبر من العرض، فيأتي دور التسويق في:</a:t>
            </a:r>
          </a:p>
          <a:p>
            <a:pPr marL="1257300" lvl="2" indent="-342900" algn="r" rtl="1">
              <a:buFont typeface="Arial" panose="020B0604020202020204" pitchFamily="34" charset="0"/>
              <a:buChar char="•"/>
            </a:pPr>
            <a:r>
              <a:rPr lang="ar-SA" dirty="0">
                <a:cs typeface="+mj-cs"/>
              </a:rPr>
              <a:t>ترشيد الاستهلاك</a:t>
            </a:r>
          </a:p>
          <a:p>
            <a:pPr marL="1257300" lvl="2" indent="-342900" algn="r" rtl="1">
              <a:buFont typeface="Arial" panose="020B0604020202020204" pitchFamily="34" charset="0"/>
              <a:buChar char="•"/>
            </a:pPr>
            <a:r>
              <a:rPr lang="ar-SA" dirty="0">
                <a:cs typeface="+mj-cs"/>
              </a:rPr>
              <a:t>إلغاء الاستهلاك الغير ضروري</a:t>
            </a:r>
          </a:p>
          <a:p>
            <a:pPr marL="1257300" lvl="2" indent="-342900" algn="r" rtl="1">
              <a:buFont typeface="Arial" panose="020B0604020202020204" pitchFamily="34" charset="0"/>
              <a:buChar char="•"/>
            </a:pPr>
            <a:r>
              <a:rPr lang="ar-SA" dirty="0">
                <a:cs typeface="+mj-cs"/>
              </a:rPr>
              <a:t>إلغاء أشكال الترويج التي ترغب في الطلب</a:t>
            </a:r>
          </a:p>
          <a:p>
            <a:pPr marL="800100" lvl="1" indent="-342900" algn="r" rtl="1">
              <a:buFont typeface="+mj-lt"/>
              <a:buAutoNum type="arabicPeriod"/>
            </a:pPr>
            <a:r>
              <a:rPr lang="ar-SA" dirty="0">
                <a:cs typeface="+mj-cs"/>
              </a:rPr>
              <a:t>تعزيز الترابط بين اهداف التسويق و اهداف المجتمع</a:t>
            </a:r>
          </a:p>
          <a:p>
            <a:pPr marL="800100" lvl="1" indent="-342900" algn="r" rtl="1">
              <a:buFont typeface="+mj-lt"/>
              <a:buAutoNum type="arabicPeriod"/>
            </a:pPr>
            <a:r>
              <a:rPr lang="ar-SA" dirty="0">
                <a:cs typeface="+mj-cs"/>
              </a:rPr>
              <a:t>يعد التسويق حلقة وصل بين المنشأة والمجتمع</a:t>
            </a:r>
          </a:p>
        </p:txBody>
      </p:sp>
      <p:sp>
        <p:nvSpPr>
          <p:cNvPr id="3" name="عنصر نائب لرقم الشريحة 2"/>
          <p:cNvSpPr>
            <a:spLocks noGrp="1"/>
          </p:cNvSpPr>
          <p:nvPr>
            <p:ph type="sldNum" sz="quarter" idx="12"/>
          </p:nvPr>
        </p:nvSpPr>
        <p:spPr/>
        <p:txBody>
          <a:bodyPr/>
          <a:lstStyle/>
          <a:p>
            <a:fld id="{B6F15528-21DE-4FAA-801E-634DDDAF4B2B}" type="slidenum">
              <a:rPr lang="en-US" smtClean="0"/>
              <a:pPr/>
              <a:t>18</a:t>
            </a:fld>
            <a:endParaRPr lang="en-US" dirty="0"/>
          </a:p>
        </p:txBody>
      </p:sp>
    </p:spTree>
    <p:extLst>
      <p:ext uri="{BB962C8B-B14F-4D97-AF65-F5344CB8AC3E}">
        <p14:creationId xmlns:p14="http://schemas.microsoft.com/office/powerpoint/2010/main" val="27427490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533400"/>
            <a:ext cx="8686800" cy="553998"/>
          </a:xfrm>
          <a:prstGeom prst="rect">
            <a:avLst/>
          </a:prstGeom>
          <a:solidFill>
            <a:schemeClr val="bg1">
              <a:lumMod val="75000"/>
            </a:schemeClr>
          </a:solidFill>
          <a:effectLst>
            <a:softEdge rad="63500"/>
          </a:effectLst>
        </p:spPr>
        <p:txBody>
          <a:bodyPr wrap="square" rtlCol="0">
            <a:spAutoFit/>
          </a:bodyPr>
          <a:lstStyle/>
          <a:p>
            <a:pPr algn="ctr" rtl="1"/>
            <a:r>
              <a:rPr lang="ar-SA" sz="3000" dirty="0">
                <a:cs typeface="+mj-cs"/>
              </a:rPr>
              <a:t>مقدمة في التسويق</a:t>
            </a:r>
            <a:endParaRPr lang="en-GB" sz="3000" dirty="0">
              <a:cs typeface="+mj-cs"/>
            </a:endParaRPr>
          </a:p>
        </p:txBody>
      </p:sp>
      <p:sp>
        <p:nvSpPr>
          <p:cNvPr id="2" name="TextBox 1"/>
          <p:cNvSpPr txBox="1"/>
          <p:nvPr/>
        </p:nvSpPr>
        <p:spPr>
          <a:xfrm>
            <a:off x="228600" y="1290935"/>
            <a:ext cx="8610600" cy="461665"/>
          </a:xfrm>
          <a:prstGeom prst="rect">
            <a:avLst/>
          </a:prstGeom>
          <a:noFill/>
        </p:spPr>
        <p:txBody>
          <a:bodyPr wrap="square" rtlCol="0">
            <a:spAutoFit/>
          </a:bodyPr>
          <a:lstStyle/>
          <a:p>
            <a:pPr marL="285750" indent="-285750" algn="r" rtl="1">
              <a:buFont typeface="Arial" pitchFamily="34" charset="0"/>
              <a:buChar char="•"/>
            </a:pPr>
            <a:r>
              <a:rPr lang="ar-SA" sz="2400" dirty="0">
                <a:cs typeface="+mj-cs"/>
              </a:rPr>
              <a:t>وظائف التسويق 1-1</a:t>
            </a:r>
          </a:p>
        </p:txBody>
      </p:sp>
      <p:sp>
        <p:nvSpPr>
          <p:cNvPr id="4" name="TextBox 3"/>
          <p:cNvSpPr txBox="1"/>
          <p:nvPr/>
        </p:nvSpPr>
        <p:spPr>
          <a:xfrm>
            <a:off x="228600" y="236509"/>
            <a:ext cx="1295400" cy="307777"/>
          </a:xfrm>
          <a:prstGeom prst="rect">
            <a:avLst/>
          </a:prstGeom>
          <a:solidFill>
            <a:schemeClr val="bg1">
              <a:lumMod val="75000"/>
            </a:schemeClr>
          </a:solidFill>
          <a:effectLst>
            <a:softEdge rad="63500"/>
          </a:effectLst>
        </p:spPr>
        <p:txBody>
          <a:bodyPr wrap="square" rtlCol="0">
            <a:spAutoFit/>
          </a:bodyPr>
          <a:lstStyle/>
          <a:p>
            <a:pPr algn="ctr" rtl="1"/>
            <a:r>
              <a:rPr lang="ar-SA" sz="1400" dirty="0">
                <a:cs typeface="+mj-cs"/>
              </a:rPr>
              <a:t>الوحدة الاولى</a:t>
            </a:r>
            <a:endParaRPr lang="en-GB" sz="1400" dirty="0">
              <a:cs typeface="+mj-cs"/>
            </a:endParaRPr>
          </a:p>
        </p:txBody>
      </p:sp>
      <p:sp>
        <p:nvSpPr>
          <p:cNvPr id="5" name="TextBox 4"/>
          <p:cNvSpPr txBox="1"/>
          <p:nvPr/>
        </p:nvSpPr>
        <p:spPr>
          <a:xfrm>
            <a:off x="228600" y="2020669"/>
            <a:ext cx="8610600" cy="2585323"/>
          </a:xfrm>
          <a:prstGeom prst="rect">
            <a:avLst/>
          </a:prstGeom>
          <a:noFill/>
        </p:spPr>
        <p:txBody>
          <a:bodyPr wrap="square" rtlCol="0">
            <a:spAutoFit/>
          </a:bodyPr>
          <a:lstStyle/>
          <a:p>
            <a:pPr marL="285750" indent="-285750" algn="r" rtl="1">
              <a:buFont typeface="Arial" panose="020B0604020202020204" pitchFamily="34" charset="0"/>
              <a:buChar char="•"/>
            </a:pPr>
            <a:r>
              <a:rPr lang="ar-SA" dirty="0">
                <a:cs typeface="+mj-cs"/>
              </a:rPr>
              <a:t>وظائف التسويق متعددة:</a:t>
            </a:r>
          </a:p>
          <a:p>
            <a:pPr marL="800100" lvl="1" indent="-342900" algn="r" rtl="1">
              <a:buFont typeface="+mj-lt"/>
              <a:buAutoNum type="arabicPeriod"/>
            </a:pPr>
            <a:r>
              <a:rPr lang="ar-SA" dirty="0">
                <a:cs typeface="+mj-cs"/>
              </a:rPr>
              <a:t>وظيفة الشراء ← البحث وتقديم افضل السلع والخدمات</a:t>
            </a:r>
          </a:p>
          <a:p>
            <a:pPr marL="800100" lvl="1" indent="-342900" algn="r" rtl="1">
              <a:buFont typeface="+mj-lt"/>
              <a:buAutoNum type="arabicPeriod"/>
            </a:pPr>
            <a:r>
              <a:rPr lang="ar-SA" dirty="0">
                <a:cs typeface="+mj-cs"/>
              </a:rPr>
              <a:t>وظيفة البيع </a:t>
            </a:r>
            <a:r>
              <a:rPr lang="ar-SA" dirty="0"/>
              <a:t>← الترويج – البيع الشخصي – الدعاية – الإعلان</a:t>
            </a:r>
          </a:p>
          <a:p>
            <a:pPr marL="800100" lvl="1" indent="-342900" algn="r" rtl="1">
              <a:buFont typeface="+mj-lt"/>
              <a:buAutoNum type="arabicPeriod"/>
            </a:pPr>
            <a:r>
              <a:rPr lang="ar-SA" dirty="0">
                <a:cs typeface="+mj-cs"/>
              </a:rPr>
              <a:t>وظيفة النقل </a:t>
            </a:r>
            <a:r>
              <a:rPr lang="ar-SA" dirty="0"/>
              <a:t>← نقل السلع من المنتج إلى المستهلك</a:t>
            </a:r>
          </a:p>
          <a:p>
            <a:pPr marL="800100" lvl="1" indent="-342900" algn="r" rtl="1">
              <a:buFont typeface="+mj-lt"/>
              <a:buAutoNum type="arabicPeriod"/>
            </a:pPr>
            <a:r>
              <a:rPr lang="ar-SA" dirty="0">
                <a:cs typeface="+mj-cs"/>
              </a:rPr>
              <a:t>وظيفة التخزين </a:t>
            </a:r>
            <a:r>
              <a:rPr lang="ar-SA" dirty="0"/>
              <a:t>← الاحتفاظ بالسلع لوقت الحاجة</a:t>
            </a:r>
          </a:p>
          <a:p>
            <a:pPr marL="800100" lvl="1" indent="-342900" algn="r" rtl="1">
              <a:buFont typeface="+mj-lt"/>
              <a:buAutoNum type="arabicPeriod"/>
            </a:pPr>
            <a:r>
              <a:rPr lang="ar-SA" dirty="0">
                <a:cs typeface="+mj-cs"/>
              </a:rPr>
              <a:t>وظيفة تصنيف السلع </a:t>
            </a:r>
            <a:r>
              <a:rPr lang="ar-SA" dirty="0"/>
              <a:t>← حسب نوعيتها</a:t>
            </a:r>
          </a:p>
          <a:p>
            <a:pPr marL="800100" lvl="1" indent="-342900" algn="r" rtl="1">
              <a:buFont typeface="+mj-lt"/>
              <a:buAutoNum type="arabicPeriod"/>
            </a:pPr>
            <a:r>
              <a:rPr lang="ar-SA" dirty="0">
                <a:cs typeface="+mj-cs"/>
              </a:rPr>
              <a:t>وظيفة التمويل </a:t>
            </a:r>
            <a:r>
              <a:rPr lang="ar-SA" dirty="0"/>
              <a:t>← تتعلق بالأسعار – الائتمان – الدعم المادي </a:t>
            </a:r>
          </a:p>
          <a:p>
            <a:pPr marL="800100" lvl="1" indent="-342900" algn="r" rtl="1">
              <a:buFont typeface="+mj-lt"/>
              <a:buAutoNum type="arabicPeriod"/>
            </a:pPr>
            <a:r>
              <a:rPr lang="ar-SA" dirty="0">
                <a:cs typeface="+mj-cs"/>
              </a:rPr>
              <a:t>تحمل المخاطر </a:t>
            </a:r>
            <a:r>
              <a:rPr lang="ar-SA" dirty="0"/>
              <a:t>← عن طريق بحوث التسويق او بحوث السوق</a:t>
            </a:r>
          </a:p>
          <a:p>
            <a:pPr marL="800100" lvl="1" indent="-342900" algn="r" rtl="1">
              <a:buFont typeface="+mj-lt"/>
              <a:buAutoNum type="arabicPeriod"/>
            </a:pPr>
            <a:r>
              <a:rPr lang="ar-SA" dirty="0">
                <a:cs typeface="+mj-cs"/>
              </a:rPr>
              <a:t>وظيفة تأمين المعلومات </a:t>
            </a:r>
            <a:r>
              <a:rPr lang="ar-SA" dirty="0"/>
              <a:t>←  بحوث التسويق او بحوث السوق </a:t>
            </a:r>
            <a:endParaRPr lang="ar-SA" dirty="0">
              <a:cs typeface="+mj-cs"/>
            </a:endParaRPr>
          </a:p>
        </p:txBody>
      </p:sp>
      <p:sp>
        <p:nvSpPr>
          <p:cNvPr id="3" name="عنصر نائب لرقم الشريحة 2"/>
          <p:cNvSpPr>
            <a:spLocks noGrp="1"/>
          </p:cNvSpPr>
          <p:nvPr>
            <p:ph type="sldNum" sz="quarter" idx="12"/>
          </p:nvPr>
        </p:nvSpPr>
        <p:spPr/>
        <p:txBody>
          <a:bodyPr/>
          <a:lstStyle/>
          <a:p>
            <a:fld id="{B6F15528-21DE-4FAA-801E-634DDDAF4B2B}" type="slidenum">
              <a:rPr lang="en-US" smtClean="0"/>
              <a:pPr/>
              <a:t>19</a:t>
            </a:fld>
            <a:endParaRPr lang="en-US" dirty="0"/>
          </a:p>
        </p:txBody>
      </p:sp>
    </p:spTree>
    <p:extLst>
      <p:ext uri="{BB962C8B-B14F-4D97-AF65-F5344CB8AC3E}">
        <p14:creationId xmlns:p14="http://schemas.microsoft.com/office/powerpoint/2010/main" val="2296603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533400"/>
            <a:ext cx="8686800" cy="553998"/>
          </a:xfrm>
          <a:prstGeom prst="rect">
            <a:avLst/>
          </a:prstGeom>
          <a:solidFill>
            <a:schemeClr val="bg1">
              <a:lumMod val="75000"/>
            </a:schemeClr>
          </a:solidFill>
          <a:effectLst>
            <a:softEdge rad="63500"/>
          </a:effectLst>
        </p:spPr>
        <p:txBody>
          <a:bodyPr wrap="square" rtlCol="0">
            <a:spAutoFit/>
          </a:bodyPr>
          <a:lstStyle/>
          <a:p>
            <a:pPr algn="ctr" rtl="1"/>
            <a:r>
              <a:rPr lang="ar-SA" sz="3000" dirty="0">
                <a:cs typeface="+mj-cs"/>
              </a:rPr>
              <a:t>مقدمة في التسويق – مواضيع الوحدة</a:t>
            </a:r>
            <a:endParaRPr lang="en-GB" sz="3000" dirty="0">
              <a:cs typeface="+mj-cs"/>
            </a:endParaRPr>
          </a:p>
        </p:txBody>
      </p:sp>
      <p:sp>
        <p:nvSpPr>
          <p:cNvPr id="2" name="TextBox 1"/>
          <p:cNvSpPr txBox="1"/>
          <p:nvPr/>
        </p:nvSpPr>
        <p:spPr>
          <a:xfrm>
            <a:off x="228600" y="1319748"/>
            <a:ext cx="8610600" cy="4993931"/>
          </a:xfrm>
          <a:prstGeom prst="rect">
            <a:avLst/>
          </a:prstGeom>
          <a:noFill/>
        </p:spPr>
        <p:txBody>
          <a:bodyPr wrap="square" rtlCol="0">
            <a:spAutoFit/>
          </a:bodyPr>
          <a:lstStyle/>
          <a:p>
            <a:pPr marL="285750" indent="-285750" algn="r" rtl="1">
              <a:lnSpc>
                <a:spcPct val="200000"/>
              </a:lnSpc>
              <a:buFont typeface="Arial" pitchFamily="34" charset="0"/>
              <a:buChar char="•"/>
            </a:pPr>
            <a:r>
              <a:rPr lang="ar-SA" dirty="0">
                <a:cs typeface="+mj-cs"/>
              </a:rPr>
              <a:t>مفهوم التسويق</a:t>
            </a:r>
          </a:p>
          <a:p>
            <a:pPr marL="285750" indent="-285750" algn="r" rtl="1">
              <a:lnSpc>
                <a:spcPct val="200000"/>
              </a:lnSpc>
              <a:buFont typeface="Arial" pitchFamily="34" charset="0"/>
              <a:buChar char="•"/>
            </a:pPr>
            <a:r>
              <a:rPr lang="ar-SA" dirty="0">
                <a:cs typeface="+mj-cs"/>
              </a:rPr>
              <a:t>مفاهيم التسويق الجوهرية/ الاساسية</a:t>
            </a:r>
          </a:p>
          <a:p>
            <a:pPr marL="285750" indent="-285750" algn="r" rtl="1">
              <a:lnSpc>
                <a:spcPct val="200000"/>
              </a:lnSpc>
              <a:buFont typeface="Arial" pitchFamily="34" charset="0"/>
              <a:buChar char="•"/>
            </a:pPr>
            <a:r>
              <a:rPr lang="ar-SA" dirty="0">
                <a:cs typeface="+mj-cs"/>
              </a:rPr>
              <a:t>مراحل تطور التسويق</a:t>
            </a:r>
          </a:p>
          <a:p>
            <a:pPr marL="285750" indent="-285750" algn="r" rtl="1">
              <a:lnSpc>
                <a:spcPct val="200000"/>
              </a:lnSpc>
              <a:buFont typeface="Arial" pitchFamily="34" charset="0"/>
              <a:buChar char="•"/>
            </a:pPr>
            <a:r>
              <a:rPr lang="ar-SA" dirty="0">
                <a:cs typeface="+mj-cs"/>
              </a:rPr>
              <a:t>ظاهرة قصر النظر التسويقي</a:t>
            </a:r>
          </a:p>
          <a:p>
            <a:pPr marL="285750" indent="-285750" algn="r" rtl="1">
              <a:lnSpc>
                <a:spcPct val="200000"/>
              </a:lnSpc>
              <a:buFont typeface="Arial" pitchFamily="34" charset="0"/>
              <a:buChar char="•"/>
            </a:pPr>
            <a:r>
              <a:rPr lang="ar-SA" dirty="0">
                <a:cs typeface="+mj-cs"/>
              </a:rPr>
              <a:t>الفرص التسويقية واختيار المزيج التسويقي</a:t>
            </a:r>
          </a:p>
          <a:p>
            <a:pPr marL="285750" indent="-285750" algn="r" rtl="1">
              <a:lnSpc>
                <a:spcPct val="200000"/>
              </a:lnSpc>
              <a:buFont typeface="Arial" pitchFamily="34" charset="0"/>
              <a:buChar char="•"/>
            </a:pPr>
            <a:r>
              <a:rPr lang="ar-SA" dirty="0">
                <a:cs typeface="+mj-cs"/>
              </a:rPr>
              <a:t>اسباب الاهتمام بالتسويق</a:t>
            </a:r>
          </a:p>
          <a:p>
            <a:pPr marL="285750" indent="-285750" algn="r" rtl="1">
              <a:lnSpc>
                <a:spcPct val="200000"/>
              </a:lnSpc>
              <a:buFont typeface="Arial" pitchFamily="34" charset="0"/>
              <a:buChar char="•"/>
            </a:pPr>
            <a:r>
              <a:rPr lang="ar-SA" dirty="0">
                <a:cs typeface="+mj-cs"/>
              </a:rPr>
              <a:t>وظائف التسويق</a:t>
            </a:r>
          </a:p>
          <a:p>
            <a:pPr marL="285750" indent="-285750" algn="r" rtl="1">
              <a:lnSpc>
                <a:spcPct val="200000"/>
              </a:lnSpc>
              <a:buFont typeface="Arial" pitchFamily="34" charset="0"/>
              <a:buChar char="•"/>
            </a:pPr>
            <a:r>
              <a:rPr lang="ar-SA" dirty="0">
                <a:cs typeface="+mj-cs"/>
              </a:rPr>
              <a:t>المنافع التي يؤديها التسويق</a:t>
            </a:r>
          </a:p>
          <a:p>
            <a:pPr marL="285750" indent="-285750" algn="r" rtl="1">
              <a:lnSpc>
                <a:spcPct val="200000"/>
              </a:lnSpc>
              <a:buFont typeface="Arial" pitchFamily="34" charset="0"/>
              <a:buChar char="•"/>
            </a:pPr>
            <a:r>
              <a:rPr lang="ar-SA" dirty="0">
                <a:cs typeface="+mj-cs"/>
              </a:rPr>
              <a:t>الانتقادات التي وجهت للتسويق</a:t>
            </a:r>
          </a:p>
        </p:txBody>
      </p:sp>
      <p:sp>
        <p:nvSpPr>
          <p:cNvPr id="4" name="TextBox 3"/>
          <p:cNvSpPr txBox="1"/>
          <p:nvPr/>
        </p:nvSpPr>
        <p:spPr>
          <a:xfrm>
            <a:off x="228600" y="236509"/>
            <a:ext cx="1295400" cy="307777"/>
          </a:xfrm>
          <a:prstGeom prst="rect">
            <a:avLst/>
          </a:prstGeom>
          <a:solidFill>
            <a:schemeClr val="bg1">
              <a:lumMod val="75000"/>
            </a:schemeClr>
          </a:solidFill>
          <a:effectLst>
            <a:softEdge rad="63500"/>
          </a:effectLst>
        </p:spPr>
        <p:txBody>
          <a:bodyPr wrap="square" rtlCol="0">
            <a:spAutoFit/>
          </a:bodyPr>
          <a:lstStyle/>
          <a:p>
            <a:pPr algn="ctr" rtl="1"/>
            <a:r>
              <a:rPr lang="ar-SA" sz="1400" dirty="0">
                <a:cs typeface="+mj-cs"/>
              </a:rPr>
              <a:t>الوحدة الاولى</a:t>
            </a:r>
            <a:endParaRPr lang="en-GB" sz="1400" dirty="0">
              <a:cs typeface="+mj-cs"/>
            </a:endParaRPr>
          </a:p>
        </p:txBody>
      </p:sp>
      <p:sp>
        <p:nvSpPr>
          <p:cNvPr id="3" name="عنصر نائب لرقم الشريحة 2"/>
          <p:cNvSpPr>
            <a:spLocks noGrp="1"/>
          </p:cNvSpPr>
          <p:nvPr>
            <p:ph type="sldNum" sz="quarter" idx="12"/>
          </p:nvPr>
        </p:nvSpPr>
        <p:spPr/>
        <p:txBody>
          <a:bodyPr/>
          <a:lstStyle/>
          <a:p>
            <a:fld id="{B6F15528-21DE-4FAA-801E-634DDDAF4B2B}" type="slidenum">
              <a:rPr lang="en-US" smtClean="0"/>
              <a:pPr/>
              <a:t>2</a:t>
            </a:fld>
            <a:endParaRPr lang="en-US" dirty="0"/>
          </a:p>
        </p:txBody>
      </p:sp>
    </p:spTree>
    <p:extLst>
      <p:ext uri="{BB962C8B-B14F-4D97-AF65-F5344CB8AC3E}">
        <p14:creationId xmlns:p14="http://schemas.microsoft.com/office/powerpoint/2010/main" val="9335321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533400"/>
            <a:ext cx="8686800" cy="553998"/>
          </a:xfrm>
          <a:prstGeom prst="rect">
            <a:avLst/>
          </a:prstGeom>
          <a:solidFill>
            <a:schemeClr val="bg1">
              <a:lumMod val="75000"/>
            </a:schemeClr>
          </a:solidFill>
          <a:effectLst>
            <a:softEdge rad="63500"/>
          </a:effectLst>
        </p:spPr>
        <p:txBody>
          <a:bodyPr wrap="square" rtlCol="0">
            <a:spAutoFit/>
          </a:bodyPr>
          <a:lstStyle/>
          <a:p>
            <a:pPr algn="ctr" rtl="1"/>
            <a:r>
              <a:rPr lang="ar-SA" sz="3000" dirty="0">
                <a:cs typeface="+mj-cs"/>
              </a:rPr>
              <a:t>مقدمة في التسويق</a:t>
            </a:r>
            <a:endParaRPr lang="en-GB" sz="3000" dirty="0">
              <a:cs typeface="+mj-cs"/>
            </a:endParaRPr>
          </a:p>
        </p:txBody>
      </p:sp>
      <p:sp>
        <p:nvSpPr>
          <p:cNvPr id="2" name="TextBox 1"/>
          <p:cNvSpPr txBox="1"/>
          <p:nvPr/>
        </p:nvSpPr>
        <p:spPr>
          <a:xfrm>
            <a:off x="228600" y="1290935"/>
            <a:ext cx="8610600" cy="461665"/>
          </a:xfrm>
          <a:prstGeom prst="rect">
            <a:avLst/>
          </a:prstGeom>
          <a:noFill/>
        </p:spPr>
        <p:txBody>
          <a:bodyPr wrap="square" rtlCol="0">
            <a:spAutoFit/>
          </a:bodyPr>
          <a:lstStyle/>
          <a:p>
            <a:pPr marL="285750" indent="-285750" algn="r" rtl="1">
              <a:buFont typeface="Arial" pitchFamily="34" charset="0"/>
              <a:buChar char="•"/>
            </a:pPr>
            <a:r>
              <a:rPr lang="ar-SA" sz="2400" dirty="0">
                <a:cs typeface="+mj-cs"/>
              </a:rPr>
              <a:t>المنافع التي يؤديها التسويق 1-1</a:t>
            </a:r>
          </a:p>
        </p:txBody>
      </p:sp>
      <p:sp>
        <p:nvSpPr>
          <p:cNvPr id="4" name="TextBox 3"/>
          <p:cNvSpPr txBox="1"/>
          <p:nvPr/>
        </p:nvSpPr>
        <p:spPr>
          <a:xfrm>
            <a:off x="228600" y="236509"/>
            <a:ext cx="1295400" cy="307777"/>
          </a:xfrm>
          <a:prstGeom prst="rect">
            <a:avLst/>
          </a:prstGeom>
          <a:solidFill>
            <a:schemeClr val="bg1">
              <a:lumMod val="75000"/>
            </a:schemeClr>
          </a:solidFill>
          <a:effectLst>
            <a:softEdge rad="63500"/>
          </a:effectLst>
        </p:spPr>
        <p:txBody>
          <a:bodyPr wrap="square" rtlCol="0">
            <a:spAutoFit/>
          </a:bodyPr>
          <a:lstStyle/>
          <a:p>
            <a:pPr algn="ctr" rtl="1"/>
            <a:r>
              <a:rPr lang="ar-SA" sz="1400" dirty="0">
                <a:cs typeface="+mj-cs"/>
              </a:rPr>
              <a:t>الوحدة الاولى</a:t>
            </a:r>
            <a:endParaRPr lang="en-GB" sz="1400" dirty="0">
              <a:cs typeface="+mj-cs"/>
            </a:endParaRPr>
          </a:p>
        </p:txBody>
      </p:sp>
      <p:sp>
        <p:nvSpPr>
          <p:cNvPr id="5" name="TextBox 4"/>
          <p:cNvSpPr txBox="1"/>
          <p:nvPr/>
        </p:nvSpPr>
        <p:spPr>
          <a:xfrm>
            <a:off x="228600" y="2020669"/>
            <a:ext cx="8610600" cy="646331"/>
          </a:xfrm>
          <a:prstGeom prst="rect">
            <a:avLst/>
          </a:prstGeom>
          <a:noFill/>
        </p:spPr>
        <p:txBody>
          <a:bodyPr wrap="square" rtlCol="0">
            <a:spAutoFit/>
          </a:bodyPr>
          <a:lstStyle/>
          <a:p>
            <a:pPr marL="285750" indent="-285750" algn="r" rtl="1">
              <a:buFont typeface="Arial" panose="020B0604020202020204" pitchFamily="34" charset="0"/>
              <a:buChar char="•"/>
            </a:pPr>
            <a:r>
              <a:rPr lang="ar-SA" dirty="0">
                <a:cs typeface="+mj-cs"/>
              </a:rPr>
              <a:t>اجتماع إدارة الإنتاج وإدارة التسويق تؤدي إلى تحقيق منفعة، وهي «مقدرة المنتج على إشباع حاجات ورغبات المستهلكين، وهو أساس عمل التسويق»</a:t>
            </a:r>
          </a:p>
        </p:txBody>
      </p:sp>
      <p:sp>
        <p:nvSpPr>
          <p:cNvPr id="3" name="عنصر نائب لرقم الشريحة 2"/>
          <p:cNvSpPr>
            <a:spLocks noGrp="1"/>
          </p:cNvSpPr>
          <p:nvPr>
            <p:ph type="sldNum" sz="quarter" idx="12"/>
          </p:nvPr>
        </p:nvSpPr>
        <p:spPr/>
        <p:txBody>
          <a:bodyPr/>
          <a:lstStyle/>
          <a:p>
            <a:fld id="{B6F15528-21DE-4FAA-801E-634DDDAF4B2B}" type="slidenum">
              <a:rPr lang="en-US" smtClean="0"/>
              <a:pPr/>
              <a:t>20</a:t>
            </a:fld>
            <a:endParaRPr lang="en-US" dirty="0"/>
          </a:p>
        </p:txBody>
      </p:sp>
      <p:sp>
        <p:nvSpPr>
          <p:cNvPr id="7" name="TextBox 4"/>
          <p:cNvSpPr txBox="1"/>
          <p:nvPr/>
        </p:nvSpPr>
        <p:spPr>
          <a:xfrm>
            <a:off x="5334000" y="2895600"/>
            <a:ext cx="3505200" cy="3293209"/>
          </a:xfrm>
          <a:prstGeom prst="rect">
            <a:avLst/>
          </a:prstGeom>
          <a:noFill/>
        </p:spPr>
        <p:txBody>
          <a:bodyPr wrap="square" rtlCol="0">
            <a:spAutoFit/>
          </a:bodyPr>
          <a:lstStyle/>
          <a:p>
            <a:pPr marL="285750" indent="-285750" algn="r" rtl="1">
              <a:buFont typeface="Arial" panose="020B0604020202020204" pitchFamily="34" charset="0"/>
              <a:buChar char="•"/>
            </a:pPr>
            <a:r>
              <a:rPr lang="ar-SA" sz="1600" dirty="0">
                <a:cs typeface="+mj-cs"/>
              </a:rPr>
              <a:t>أولا: المنافع التي توفرها وتقدمها إدارة الإنتاج:</a:t>
            </a:r>
          </a:p>
          <a:p>
            <a:pPr marL="800100" lvl="1" indent="-342900" algn="r" rtl="1">
              <a:buFont typeface="+mj-lt"/>
              <a:buAutoNum type="arabicPeriod"/>
            </a:pPr>
            <a:r>
              <a:rPr lang="ar-SA" sz="1600" dirty="0">
                <a:cs typeface="+mj-cs"/>
              </a:rPr>
              <a:t>المنفعة الشكلية ← المنتج النهائي الملموس</a:t>
            </a:r>
          </a:p>
          <a:p>
            <a:pPr marL="800100" lvl="1" indent="-342900" algn="r" rtl="1">
              <a:buFont typeface="+mj-lt"/>
              <a:buAutoNum type="arabicPeriod"/>
            </a:pPr>
            <a:r>
              <a:rPr lang="ar-SA" sz="1600" dirty="0">
                <a:cs typeface="+mj-cs"/>
              </a:rPr>
              <a:t>منفعة المهمة ← خدمة غير ملموسة</a:t>
            </a:r>
          </a:p>
          <a:p>
            <a:pPr marL="285750" indent="-285750" algn="r" rtl="1">
              <a:buFont typeface="Arial" panose="020B0604020202020204" pitchFamily="34" charset="0"/>
              <a:buChar char="•"/>
            </a:pPr>
            <a:r>
              <a:rPr lang="ar-SA" sz="1600" dirty="0">
                <a:cs typeface="+mj-cs"/>
              </a:rPr>
              <a:t>ثانيا: المنافع التي توفرها إدارة التسويق:</a:t>
            </a:r>
          </a:p>
          <a:p>
            <a:pPr marL="800100" lvl="1" indent="-342900" algn="r" rtl="1">
              <a:buFont typeface="+mj-lt"/>
              <a:buAutoNum type="arabicPeriod"/>
            </a:pPr>
            <a:r>
              <a:rPr lang="ar-SA" sz="1600" dirty="0">
                <a:cs typeface="+mj-cs"/>
              </a:rPr>
              <a:t>المنفعة الزمانية </a:t>
            </a:r>
            <a:r>
              <a:rPr lang="ar-SA" sz="1600" dirty="0"/>
              <a:t>← تحقيق المنفعة في الوقت الذي يحتاجه المستهلك</a:t>
            </a:r>
          </a:p>
          <a:p>
            <a:pPr marL="800100" lvl="1" indent="-342900" algn="r" rtl="1">
              <a:buFont typeface="+mj-lt"/>
              <a:buAutoNum type="arabicPeriod"/>
            </a:pPr>
            <a:r>
              <a:rPr lang="ar-SA" sz="1600" dirty="0">
                <a:cs typeface="+mj-cs"/>
              </a:rPr>
              <a:t>المنفعة المكانية </a:t>
            </a:r>
            <a:r>
              <a:rPr lang="ar-SA" sz="1600" dirty="0"/>
              <a:t>← قيمة المنتج في المكان الذي تتوفر فيه ويحتاجه المستهلك</a:t>
            </a:r>
          </a:p>
          <a:p>
            <a:pPr marL="800100" lvl="1" indent="-342900" algn="r" rtl="1">
              <a:buFont typeface="+mj-lt"/>
              <a:buAutoNum type="arabicPeriod"/>
            </a:pPr>
            <a:r>
              <a:rPr lang="ar-SA" sz="1600" dirty="0">
                <a:cs typeface="+mj-cs"/>
              </a:rPr>
              <a:t>منفعة الحيازة </a:t>
            </a:r>
            <a:r>
              <a:rPr lang="ar-SA" sz="1600" dirty="0"/>
              <a:t>←  القيمة المكتسبة في تملك واستخدام واستهلاك السعلة ويعتمد على القدرة الشرائية</a:t>
            </a:r>
            <a:endParaRPr lang="ar-SA" sz="1600" dirty="0">
              <a:cs typeface="+mj-cs"/>
            </a:endParaRPr>
          </a:p>
        </p:txBody>
      </p:sp>
      <p:sp>
        <p:nvSpPr>
          <p:cNvPr id="8" name="شكل بيضاوي 7"/>
          <p:cNvSpPr/>
          <p:nvPr/>
        </p:nvSpPr>
        <p:spPr>
          <a:xfrm>
            <a:off x="1752600" y="3429000"/>
            <a:ext cx="2057400" cy="2057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400" b="1" dirty="0"/>
              <a:t>المنفعة الاقتصادية</a:t>
            </a:r>
          </a:p>
          <a:p>
            <a:pPr algn="ctr"/>
            <a:r>
              <a:rPr lang="ar-SA" sz="1400" b="1" dirty="0"/>
              <a:t>وهي القيمة التي تأتي من إشباع حاجات ورغبات المستهلكين</a:t>
            </a:r>
          </a:p>
        </p:txBody>
      </p:sp>
      <p:sp>
        <p:nvSpPr>
          <p:cNvPr id="9" name="مستطيل 8"/>
          <p:cNvSpPr/>
          <p:nvPr/>
        </p:nvSpPr>
        <p:spPr>
          <a:xfrm>
            <a:off x="4089400" y="3212068"/>
            <a:ext cx="1143000" cy="712232"/>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SA" sz="1400" dirty="0">
                <a:solidFill>
                  <a:schemeClr val="tx1"/>
                </a:solidFill>
              </a:rPr>
              <a:t>المنفعة الزمنية</a:t>
            </a:r>
          </a:p>
        </p:txBody>
      </p:sp>
      <p:sp>
        <p:nvSpPr>
          <p:cNvPr id="10" name="مستطيل 9"/>
          <p:cNvSpPr/>
          <p:nvPr/>
        </p:nvSpPr>
        <p:spPr>
          <a:xfrm>
            <a:off x="4089400" y="4114800"/>
            <a:ext cx="1143000" cy="712232"/>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SA" sz="1400" dirty="0">
                <a:solidFill>
                  <a:schemeClr val="tx1"/>
                </a:solidFill>
              </a:rPr>
              <a:t>المنفعة المكانية</a:t>
            </a:r>
          </a:p>
        </p:txBody>
      </p:sp>
      <p:sp>
        <p:nvSpPr>
          <p:cNvPr id="11" name="مستطيل 10"/>
          <p:cNvSpPr/>
          <p:nvPr/>
        </p:nvSpPr>
        <p:spPr>
          <a:xfrm>
            <a:off x="4089400" y="5105400"/>
            <a:ext cx="1143000" cy="712232"/>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SA" sz="1400" dirty="0">
                <a:solidFill>
                  <a:schemeClr val="tx1"/>
                </a:solidFill>
              </a:rPr>
              <a:t>منفعة الحيازة</a:t>
            </a:r>
          </a:p>
        </p:txBody>
      </p:sp>
      <p:sp>
        <p:nvSpPr>
          <p:cNvPr id="12" name="مستطيل 11"/>
          <p:cNvSpPr/>
          <p:nvPr/>
        </p:nvSpPr>
        <p:spPr>
          <a:xfrm>
            <a:off x="393700" y="3212068"/>
            <a:ext cx="1143000" cy="712232"/>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SA" sz="1400" dirty="0">
                <a:solidFill>
                  <a:schemeClr val="tx1"/>
                </a:solidFill>
              </a:rPr>
              <a:t>المنفعة الشكلية</a:t>
            </a:r>
          </a:p>
        </p:txBody>
      </p:sp>
      <p:sp>
        <p:nvSpPr>
          <p:cNvPr id="13" name="مستطيل 12"/>
          <p:cNvSpPr/>
          <p:nvPr/>
        </p:nvSpPr>
        <p:spPr>
          <a:xfrm>
            <a:off x="393700" y="5105400"/>
            <a:ext cx="1143000" cy="712232"/>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SA" sz="1400" dirty="0">
                <a:solidFill>
                  <a:schemeClr val="tx1"/>
                </a:solidFill>
              </a:rPr>
              <a:t>منفعة المهمة</a:t>
            </a:r>
          </a:p>
        </p:txBody>
      </p:sp>
      <p:sp>
        <p:nvSpPr>
          <p:cNvPr id="14" name="مستطيل 13"/>
          <p:cNvSpPr/>
          <p:nvPr/>
        </p:nvSpPr>
        <p:spPr>
          <a:xfrm>
            <a:off x="4089400" y="2474268"/>
            <a:ext cx="1143000" cy="71223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SA" sz="1400" dirty="0">
                <a:solidFill>
                  <a:schemeClr val="tx1"/>
                </a:solidFill>
              </a:rPr>
              <a:t>إدارة التسويق</a:t>
            </a:r>
          </a:p>
        </p:txBody>
      </p:sp>
      <p:sp>
        <p:nvSpPr>
          <p:cNvPr id="15" name="مستطيل 14"/>
          <p:cNvSpPr/>
          <p:nvPr/>
        </p:nvSpPr>
        <p:spPr>
          <a:xfrm>
            <a:off x="393700" y="2474268"/>
            <a:ext cx="1143000" cy="71223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SA" sz="1400" dirty="0">
                <a:solidFill>
                  <a:schemeClr val="tx1"/>
                </a:solidFill>
              </a:rPr>
              <a:t>إدارة الإنتاج</a:t>
            </a:r>
          </a:p>
        </p:txBody>
      </p:sp>
      <p:cxnSp>
        <p:nvCxnSpPr>
          <p:cNvPr id="17" name="رابط كسهم مستقيم 16"/>
          <p:cNvCxnSpPr>
            <a:stCxn id="8" idx="7"/>
            <a:endCxn id="9" idx="1"/>
          </p:cNvCxnSpPr>
          <p:nvPr/>
        </p:nvCxnSpPr>
        <p:spPr>
          <a:xfrm flipV="1">
            <a:off x="3508701" y="3568184"/>
            <a:ext cx="580699" cy="162115"/>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رابط كسهم مستقيم 18"/>
          <p:cNvCxnSpPr>
            <a:stCxn id="8" idx="6"/>
            <a:endCxn id="10" idx="1"/>
          </p:cNvCxnSpPr>
          <p:nvPr/>
        </p:nvCxnSpPr>
        <p:spPr>
          <a:xfrm>
            <a:off x="3810000" y="4457700"/>
            <a:ext cx="279400" cy="13216"/>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رابط كسهم مستقيم 21"/>
          <p:cNvCxnSpPr>
            <a:stCxn id="8" idx="5"/>
            <a:endCxn id="11" idx="1"/>
          </p:cNvCxnSpPr>
          <p:nvPr/>
        </p:nvCxnSpPr>
        <p:spPr>
          <a:xfrm>
            <a:off x="3508701" y="5185101"/>
            <a:ext cx="580699" cy="276415"/>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رابط كسهم مستقيم 26"/>
          <p:cNvCxnSpPr>
            <a:stCxn id="8" idx="3"/>
            <a:endCxn id="13" idx="3"/>
          </p:cNvCxnSpPr>
          <p:nvPr/>
        </p:nvCxnSpPr>
        <p:spPr>
          <a:xfrm flipH="1">
            <a:off x="1536700" y="5185101"/>
            <a:ext cx="517199" cy="276415"/>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رابط كسهم مستقيم 29"/>
          <p:cNvCxnSpPr>
            <a:stCxn id="8" idx="1"/>
            <a:endCxn id="12" idx="3"/>
          </p:cNvCxnSpPr>
          <p:nvPr/>
        </p:nvCxnSpPr>
        <p:spPr>
          <a:xfrm flipH="1" flipV="1">
            <a:off x="1536700" y="3568184"/>
            <a:ext cx="517199" cy="162115"/>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62628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533400"/>
            <a:ext cx="8686800" cy="553998"/>
          </a:xfrm>
          <a:prstGeom prst="rect">
            <a:avLst/>
          </a:prstGeom>
          <a:solidFill>
            <a:schemeClr val="bg1">
              <a:lumMod val="75000"/>
            </a:schemeClr>
          </a:solidFill>
          <a:effectLst>
            <a:softEdge rad="63500"/>
          </a:effectLst>
        </p:spPr>
        <p:txBody>
          <a:bodyPr wrap="square" rtlCol="0">
            <a:spAutoFit/>
          </a:bodyPr>
          <a:lstStyle/>
          <a:p>
            <a:pPr algn="ctr" rtl="1"/>
            <a:r>
              <a:rPr lang="ar-SA" sz="3000" dirty="0">
                <a:cs typeface="+mj-cs"/>
              </a:rPr>
              <a:t>مقدمة في التسويق</a:t>
            </a:r>
            <a:endParaRPr lang="en-GB" sz="3000" dirty="0">
              <a:cs typeface="+mj-cs"/>
            </a:endParaRPr>
          </a:p>
        </p:txBody>
      </p:sp>
      <p:sp>
        <p:nvSpPr>
          <p:cNvPr id="2" name="TextBox 1"/>
          <p:cNvSpPr txBox="1"/>
          <p:nvPr/>
        </p:nvSpPr>
        <p:spPr>
          <a:xfrm>
            <a:off x="228600" y="1290935"/>
            <a:ext cx="8610600" cy="461665"/>
          </a:xfrm>
          <a:prstGeom prst="rect">
            <a:avLst/>
          </a:prstGeom>
          <a:noFill/>
        </p:spPr>
        <p:txBody>
          <a:bodyPr wrap="square" rtlCol="0">
            <a:spAutoFit/>
          </a:bodyPr>
          <a:lstStyle/>
          <a:p>
            <a:pPr marL="285750" indent="-285750" algn="r" rtl="1">
              <a:buFont typeface="Arial" pitchFamily="34" charset="0"/>
              <a:buChar char="•"/>
            </a:pPr>
            <a:r>
              <a:rPr lang="ar-SA" sz="2400" dirty="0">
                <a:cs typeface="+mj-cs"/>
              </a:rPr>
              <a:t>الانتقادات التي وجهت للتسويق 1-1</a:t>
            </a:r>
          </a:p>
        </p:txBody>
      </p:sp>
      <p:sp>
        <p:nvSpPr>
          <p:cNvPr id="4" name="TextBox 3"/>
          <p:cNvSpPr txBox="1"/>
          <p:nvPr/>
        </p:nvSpPr>
        <p:spPr>
          <a:xfrm>
            <a:off x="228600" y="236509"/>
            <a:ext cx="1295400" cy="307777"/>
          </a:xfrm>
          <a:prstGeom prst="rect">
            <a:avLst/>
          </a:prstGeom>
          <a:solidFill>
            <a:schemeClr val="bg1">
              <a:lumMod val="75000"/>
            </a:schemeClr>
          </a:solidFill>
          <a:effectLst>
            <a:softEdge rad="63500"/>
          </a:effectLst>
        </p:spPr>
        <p:txBody>
          <a:bodyPr wrap="square" rtlCol="0">
            <a:spAutoFit/>
          </a:bodyPr>
          <a:lstStyle/>
          <a:p>
            <a:pPr algn="ctr" rtl="1"/>
            <a:r>
              <a:rPr lang="ar-SA" sz="1400" dirty="0">
                <a:cs typeface="+mj-cs"/>
              </a:rPr>
              <a:t>الوحدة الاولى</a:t>
            </a:r>
            <a:endParaRPr lang="en-GB" sz="1400" dirty="0">
              <a:cs typeface="+mj-cs"/>
            </a:endParaRPr>
          </a:p>
        </p:txBody>
      </p:sp>
      <p:sp>
        <p:nvSpPr>
          <p:cNvPr id="5" name="TextBox 4"/>
          <p:cNvSpPr txBox="1"/>
          <p:nvPr/>
        </p:nvSpPr>
        <p:spPr>
          <a:xfrm>
            <a:off x="228600" y="2020669"/>
            <a:ext cx="8610600" cy="2308324"/>
          </a:xfrm>
          <a:prstGeom prst="rect">
            <a:avLst/>
          </a:prstGeom>
          <a:noFill/>
        </p:spPr>
        <p:txBody>
          <a:bodyPr wrap="square" rtlCol="0">
            <a:spAutoFit/>
          </a:bodyPr>
          <a:lstStyle/>
          <a:p>
            <a:pPr marL="285750" indent="-285750" algn="r" rtl="1">
              <a:buFont typeface="Arial" panose="020B0604020202020204" pitchFamily="34" charset="0"/>
              <a:buChar char="•"/>
            </a:pPr>
            <a:r>
              <a:rPr lang="ar-SA" dirty="0">
                <a:cs typeface="+mj-cs"/>
              </a:rPr>
              <a:t>الإعلان ← اصبح يشكل إزعاجا كبيرا</a:t>
            </a:r>
          </a:p>
          <a:p>
            <a:pPr marL="285750" indent="-285750" algn="r" rtl="1">
              <a:buFont typeface="Arial" panose="020B0604020202020204" pitchFamily="34" charset="0"/>
              <a:buChar char="•"/>
            </a:pPr>
            <a:r>
              <a:rPr lang="ar-SA" dirty="0">
                <a:cs typeface="+mj-cs"/>
              </a:rPr>
              <a:t>نوعية المنتجات </a:t>
            </a:r>
            <a:r>
              <a:rPr lang="ar-SA" dirty="0"/>
              <a:t>← ليست آمنة</a:t>
            </a:r>
          </a:p>
          <a:p>
            <a:pPr marL="285750" indent="-285750" algn="r" rtl="1">
              <a:buFont typeface="Arial" panose="020B0604020202020204" pitchFamily="34" charset="0"/>
              <a:buChar char="•"/>
            </a:pPr>
            <a:r>
              <a:rPr lang="ar-SA" dirty="0">
                <a:cs typeface="+mj-cs"/>
              </a:rPr>
              <a:t>التسويق كعملية </a:t>
            </a:r>
            <a:r>
              <a:rPr lang="ar-SA" dirty="0"/>
              <a:t>← تجعل المستهلك مادي</a:t>
            </a:r>
          </a:p>
          <a:p>
            <a:pPr marL="285750" indent="-285750" algn="r" rtl="1">
              <a:buFont typeface="Arial" panose="020B0604020202020204" pitchFamily="34" charset="0"/>
              <a:buChar char="•"/>
            </a:pPr>
            <a:r>
              <a:rPr lang="ar-SA" dirty="0">
                <a:cs typeface="+mj-cs"/>
              </a:rPr>
              <a:t>التسويق </a:t>
            </a:r>
            <a:r>
              <a:rPr lang="ar-SA" dirty="0"/>
              <a:t>← يحفز المستهلك على الشراء</a:t>
            </a:r>
          </a:p>
          <a:p>
            <a:pPr marL="285750" indent="-285750" algn="r" rtl="1">
              <a:buFont typeface="Arial" panose="020B0604020202020204" pitchFamily="34" charset="0"/>
              <a:buChar char="•"/>
            </a:pPr>
            <a:r>
              <a:rPr lang="ar-SA" dirty="0">
                <a:cs typeface="+mj-cs"/>
              </a:rPr>
              <a:t>الغلاف الخارجي </a:t>
            </a:r>
            <a:r>
              <a:rPr lang="ar-SA" dirty="0"/>
              <a:t>← كثيرا ما يكون مخادع</a:t>
            </a:r>
          </a:p>
          <a:p>
            <a:pPr marL="285750" indent="-285750" algn="r" rtl="1">
              <a:buFont typeface="Arial" panose="020B0604020202020204" pitchFamily="34" charset="0"/>
              <a:buChar char="•"/>
            </a:pPr>
            <a:r>
              <a:rPr lang="ar-SA" dirty="0">
                <a:cs typeface="+mj-cs"/>
              </a:rPr>
              <a:t>التسويق </a:t>
            </a:r>
            <a:r>
              <a:rPr lang="ar-SA" dirty="0"/>
              <a:t>← قد يشجع على استهلاك سلع ضارة</a:t>
            </a:r>
          </a:p>
          <a:p>
            <a:pPr marL="285750" indent="-285750" algn="r" rtl="1">
              <a:buFont typeface="Arial" panose="020B0604020202020204" pitchFamily="34" charset="0"/>
              <a:buChar char="•"/>
            </a:pPr>
            <a:r>
              <a:rPr lang="ar-SA" dirty="0">
                <a:cs typeface="+mj-cs"/>
              </a:rPr>
              <a:t>التسويق </a:t>
            </a:r>
            <a:r>
              <a:rPr lang="ar-SA" dirty="0"/>
              <a:t>← أدى إلى ظهور المنافسة الشديدة</a:t>
            </a:r>
          </a:p>
          <a:p>
            <a:pPr marL="285750" indent="-285750" algn="r" rtl="1">
              <a:buFont typeface="Arial" panose="020B0604020202020204" pitchFamily="34" charset="0"/>
              <a:buChar char="•"/>
            </a:pPr>
            <a:r>
              <a:rPr lang="ar-SA" dirty="0">
                <a:cs typeface="+mj-cs"/>
              </a:rPr>
              <a:t>يقال ان العملية التسويقية تخدم الأغنياء على حساب الفقراء</a:t>
            </a:r>
          </a:p>
        </p:txBody>
      </p:sp>
      <p:sp>
        <p:nvSpPr>
          <p:cNvPr id="3" name="عنصر نائب لرقم الشريحة 2"/>
          <p:cNvSpPr>
            <a:spLocks noGrp="1"/>
          </p:cNvSpPr>
          <p:nvPr>
            <p:ph type="sldNum" sz="quarter" idx="12"/>
          </p:nvPr>
        </p:nvSpPr>
        <p:spPr/>
        <p:txBody>
          <a:bodyPr/>
          <a:lstStyle/>
          <a:p>
            <a:fld id="{B6F15528-21DE-4FAA-801E-634DDDAF4B2B}" type="slidenum">
              <a:rPr lang="en-US" smtClean="0"/>
              <a:pPr/>
              <a:t>21</a:t>
            </a:fld>
            <a:endParaRPr lang="en-US" dirty="0"/>
          </a:p>
        </p:txBody>
      </p:sp>
    </p:spTree>
    <p:extLst>
      <p:ext uri="{BB962C8B-B14F-4D97-AF65-F5344CB8AC3E}">
        <p14:creationId xmlns:p14="http://schemas.microsoft.com/office/powerpoint/2010/main" val="17180845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AA9E0-321C-DA43-9004-CDE2D0020667}"/>
              </a:ext>
            </a:extLst>
          </p:cNvPr>
          <p:cNvSpPr>
            <a:spLocks noGrp="1"/>
          </p:cNvSpPr>
          <p:nvPr>
            <p:ph type="title"/>
          </p:nvPr>
        </p:nvSpPr>
        <p:spPr/>
        <p:txBody>
          <a:bodyPr/>
          <a:lstStyle/>
          <a:p>
            <a:pPr algn="ctr" defTabSz="914400" rtl="1" eaLnBrk="1" latinLnBrk="0" hangingPunct="1">
              <a:spcBef>
                <a:spcPct val="0"/>
              </a:spcBef>
              <a:buNone/>
            </a:pPr>
            <a:r>
              <a:rPr lang="ar-SA" dirty="0"/>
              <a:t>المراجع</a:t>
            </a:r>
            <a:endParaRPr lang="en-US" dirty="0"/>
          </a:p>
        </p:txBody>
      </p:sp>
      <p:sp>
        <p:nvSpPr>
          <p:cNvPr id="3" name="Content Placeholder 2">
            <a:extLst>
              <a:ext uri="{FF2B5EF4-FFF2-40B4-BE49-F238E27FC236}">
                <a16:creationId xmlns:a16="http://schemas.microsoft.com/office/drawing/2014/main" id="{721040AB-5CF4-5F46-8D27-A699FE7FAEAE}"/>
              </a:ext>
            </a:extLst>
          </p:cNvPr>
          <p:cNvSpPr>
            <a:spLocks noGrp="1"/>
          </p:cNvSpPr>
          <p:nvPr>
            <p:ph idx="1"/>
          </p:nvPr>
        </p:nvSpPr>
        <p:spPr/>
        <p:txBody>
          <a:bodyPr>
            <a:normAutofit fontScale="70000" lnSpcReduction="20000"/>
          </a:bodyPr>
          <a:lstStyle/>
          <a:p>
            <a:pPr marL="0" indent="0" algn="r" rtl="1">
              <a:buNone/>
            </a:pPr>
            <a:endParaRPr lang="ar" dirty="0"/>
          </a:p>
          <a:p>
            <a:pPr algn="r" rtl="1"/>
            <a:r>
              <a:rPr lang="ar" dirty="0"/>
              <a:t>عزام، زكريا أحمد وحسونه، عبد الباسط والشيخ، مصطفى سعيد، (2011م)، مبادئ التسويق الحديث بين النظرية والتطبيق، الطبعة الثالثة، دار المسيرة للنشر والتوزيع، الأردن, عمان.</a:t>
            </a:r>
          </a:p>
          <a:p>
            <a:pPr algn="r" rtl="1"/>
            <a:endParaRPr lang="ar" dirty="0"/>
          </a:p>
          <a:p>
            <a:pPr algn="r" rtl="1"/>
            <a:r>
              <a:rPr lang="ar" dirty="0"/>
              <a:t>مصادر القراءات الإضافية</a:t>
            </a:r>
          </a:p>
          <a:p>
            <a:pPr algn="r" rtl="1"/>
            <a:endParaRPr lang="ar" dirty="0"/>
          </a:p>
          <a:p>
            <a:pPr algn="r" rtl="1"/>
            <a:r>
              <a:rPr lang="ar" dirty="0"/>
              <a:t>أساسيات التسويق الحديث(مدخل تطبيقي)، عادل عبد الله الوقيان، الطبعة الأولى،2002، مطبعة النظائر، الكويت.</a:t>
            </a:r>
          </a:p>
          <a:p>
            <a:pPr algn="r" rtl="1"/>
            <a:endParaRPr lang="ar" dirty="0"/>
          </a:p>
          <a:p>
            <a:pPr algn="r" rtl="1"/>
            <a:r>
              <a:rPr lang="ar" dirty="0"/>
              <a:t>مبادئ التسويق ، ناجي معلا و رائف توفيق، 2010، الشركة العربية المتحدة للتسويق والتوريدات.</a:t>
            </a:r>
          </a:p>
          <a:p>
            <a:pPr algn="r" rtl="1"/>
            <a:endParaRPr lang="ar" dirty="0"/>
          </a:p>
          <a:p>
            <a:pPr marL="342900" indent="-342900" algn="r" defTabSz="914400" rtl="1" eaLnBrk="1" latinLnBrk="0" hangingPunct="1">
              <a:spcBef>
                <a:spcPct val="20000"/>
              </a:spcBef>
              <a:buFont typeface="Arial" pitchFamily="34" charset="0"/>
              <a:buChar char="•"/>
            </a:pPr>
            <a:endParaRPr lang="en-US" dirty="0"/>
          </a:p>
        </p:txBody>
      </p:sp>
      <p:sp>
        <p:nvSpPr>
          <p:cNvPr id="4" name="Slide Number Placeholder 3">
            <a:extLst>
              <a:ext uri="{FF2B5EF4-FFF2-40B4-BE49-F238E27FC236}">
                <a16:creationId xmlns:a16="http://schemas.microsoft.com/office/drawing/2014/main" id="{4825A88C-8996-7440-B974-B8B5EFC208D8}"/>
              </a:ext>
            </a:extLst>
          </p:cNvPr>
          <p:cNvSpPr>
            <a:spLocks noGrp="1"/>
          </p:cNvSpPr>
          <p:nvPr>
            <p:ph type="sldNum" sz="quarter" idx="12"/>
          </p:nvPr>
        </p:nvSpPr>
        <p:spPr/>
        <p:txBody>
          <a:bodyPr/>
          <a:lstStyle/>
          <a:p>
            <a:fld id="{B6F15528-21DE-4FAA-801E-634DDDAF4B2B}" type="slidenum">
              <a:rPr lang="en-US" smtClean="0"/>
              <a:pPr/>
              <a:t>22</a:t>
            </a:fld>
            <a:endParaRPr lang="en-US" dirty="0"/>
          </a:p>
        </p:txBody>
      </p:sp>
    </p:spTree>
    <p:extLst>
      <p:ext uri="{BB962C8B-B14F-4D97-AF65-F5344CB8AC3E}">
        <p14:creationId xmlns:p14="http://schemas.microsoft.com/office/powerpoint/2010/main" val="6957833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533400"/>
            <a:ext cx="8686800" cy="553998"/>
          </a:xfrm>
          <a:prstGeom prst="rect">
            <a:avLst/>
          </a:prstGeom>
          <a:solidFill>
            <a:schemeClr val="bg1">
              <a:lumMod val="75000"/>
            </a:schemeClr>
          </a:solidFill>
          <a:effectLst>
            <a:softEdge rad="63500"/>
          </a:effectLst>
        </p:spPr>
        <p:txBody>
          <a:bodyPr wrap="square" rtlCol="0">
            <a:spAutoFit/>
          </a:bodyPr>
          <a:lstStyle/>
          <a:p>
            <a:pPr algn="ctr" rtl="1"/>
            <a:r>
              <a:rPr lang="ar-SA" sz="3000" dirty="0">
                <a:cs typeface="+mj-cs"/>
              </a:rPr>
              <a:t>مقدمة في التسويق</a:t>
            </a:r>
            <a:endParaRPr lang="en-GB" sz="3000" dirty="0">
              <a:cs typeface="+mj-cs"/>
            </a:endParaRPr>
          </a:p>
        </p:txBody>
      </p:sp>
      <p:sp>
        <p:nvSpPr>
          <p:cNvPr id="2" name="TextBox 1"/>
          <p:cNvSpPr txBox="1"/>
          <p:nvPr/>
        </p:nvSpPr>
        <p:spPr>
          <a:xfrm>
            <a:off x="228600" y="1290935"/>
            <a:ext cx="8610600" cy="461665"/>
          </a:xfrm>
          <a:prstGeom prst="rect">
            <a:avLst/>
          </a:prstGeom>
          <a:noFill/>
        </p:spPr>
        <p:txBody>
          <a:bodyPr wrap="square" rtlCol="0">
            <a:spAutoFit/>
          </a:bodyPr>
          <a:lstStyle/>
          <a:p>
            <a:pPr marL="285750" indent="-285750" algn="r" rtl="1">
              <a:buFont typeface="Arial" pitchFamily="34" charset="0"/>
              <a:buChar char="•"/>
            </a:pPr>
            <a:r>
              <a:rPr lang="ar-SA" sz="2400" dirty="0">
                <a:cs typeface="+mj-cs"/>
              </a:rPr>
              <a:t>مفهوم التسويق 1-2</a:t>
            </a:r>
          </a:p>
        </p:txBody>
      </p:sp>
      <p:sp>
        <p:nvSpPr>
          <p:cNvPr id="4" name="TextBox 3"/>
          <p:cNvSpPr txBox="1"/>
          <p:nvPr/>
        </p:nvSpPr>
        <p:spPr>
          <a:xfrm>
            <a:off x="228600" y="236509"/>
            <a:ext cx="1295400" cy="307777"/>
          </a:xfrm>
          <a:prstGeom prst="rect">
            <a:avLst/>
          </a:prstGeom>
          <a:solidFill>
            <a:schemeClr val="bg1">
              <a:lumMod val="75000"/>
            </a:schemeClr>
          </a:solidFill>
          <a:effectLst>
            <a:softEdge rad="63500"/>
          </a:effectLst>
        </p:spPr>
        <p:txBody>
          <a:bodyPr wrap="square" rtlCol="0">
            <a:spAutoFit/>
          </a:bodyPr>
          <a:lstStyle/>
          <a:p>
            <a:pPr algn="ctr" rtl="1"/>
            <a:r>
              <a:rPr lang="ar-SA" sz="1400" dirty="0">
                <a:cs typeface="+mj-cs"/>
              </a:rPr>
              <a:t>الوحدة الاولى</a:t>
            </a:r>
            <a:endParaRPr lang="en-GB" sz="1400" dirty="0">
              <a:cs typeface="+mj-cs"/>
            </a:endParaRPr>
          </a:p>
        </p:txBody>
      </p:sp>
      <p:sp>
        <p:nvSpPr>
          <p:cNvPr id="5" name="TextBox 4"/>
          <p:cNvSpPr txBox="1"/>
          <p:nvPr/>
        </p:nvSpPr>
        <p:spPr>
          <a:xfrm>
            <a:off x="228600" y="2020669"/>
            <a:ext cx="8610600" cy="646331"/>
          </a:xfrm>
          <a:prstGeom prst="rect">
            <a:avLst/>
          </a:prstGeom>
          <a:noFill/>
        </p:spPr>
        <p:txBody>
          <a:bodyPr wrap="square" rtlCol="0">
            <a:spAutoFit/>
          </a:bodyPr>
          <a:lstStyle/>
          <a:p>
            <a:pPr algn="r" rtl="1"/>
            <a:r>
              <a:rPr lang="ar-SA" dirty="0">
                <a:cs typeface="+mj-cs"/>
              </a:rPr>
              <a:t>التسويق هو «جميع انشطة الاعمال التي توجه تدفق السلع والخدمات من المُنّتج إلى المستهلك النهائي او المستعمل الصناعي» </a:t>
            </a:r>
            <a:r>
              <a:rPr lang="ar-SA" dirty="0">
                <a:solidFill>
                  <a:srgbClr val="FF0000"/>
                </a:solidFill>
                <a:cs typeface="+mj-cs"/>
              </a:rPr>
              <a:t>تعريف الجمعية الامريكية للتسويق </a:t>
            </a:r>
            <a:r>
              <a:rPr lang="en-GB" dirty="0">
                <a:solidFill>
                  <a:srgbClr val="FF0000"/>
                </a:solidFill>
                <a:cs typeface="+mj-cs"/>
              </a:rPr>
              <a:t>AMA</a:t>
            </a:r>
            <a:r>
              <a:rPr lang="ar-SA" dirty="0">
                <a:solidFill>
                  <a:srgbClr val="FF0000"/>
                </a:solidFill>
                <a:cs typeface="+mj-cs"/>
              </a:rPr>
              <a:t> 1960</a:t>
            </a:r>
          </a:p>
        </p:txBody>
      </p:sp>
      <p:sp>
        <p:nvSpPr>
          <p:cNvPr id="7" name="TextBox 6"/>
          <p:cNvSpPr txBox="1"/>
          <p:nvPr/>
        </p:nvSpPr>
        <p:spPr>
          <a:xfrm>
            <a:off x="228600" y="3087469"/>
            <a:ext cx="8610600" cy="1200329"/>
          </a:xfrm>
          <a:prstGeom prst="rect">
            <a:avLst/>
          </a:prstGeom>
          <a:noFill/>
        </p:spPr>
        <p:txBody>
          <a:bodyPr wrap="square" rtlCol="0">
            <a:spAutoFit/>
          </a:bodyPr>
          <a:lstStyle/>
          <a:p>
            <a:pPr algn="r" rtl="1"/>
            <a:r>
              <a:rPr lang="ar-SA" dirty="0">
                <a:cs typeface="+mj-cs"/>
              </a:rPr>
              <a:t>مراحل عملية التسويق:</a:t>
            </a:r>
          </a:p>
          <a:p>
            <a:pPr marL="342900" indent="-342900" algn="r" rtl="1">
              <a:buAutoNum type="arabicPeriod"/>
            </a:pPr>
            <a:r>
              <a:rPr lang="ar-SA" dirty="0">
                <a:cs typeface="+mj-cs"/>
              </a:rPr>
              <a:t>مرحلة ما قبل الانتاج: دراسة الأسواق المستهدفة ومعرفة الاحتياجات – العوامل الاجتماعية والديمغرافية</a:t>
            </a:r>
          </a:p>
          <a:p>
            <a:pPr marL="342900" indent="-342900" algn="r" rtl="1">
              <a:buAutoNum type="arabicPeriod"/>
            </a:pPr>
            <a:r>
              <a:rPr lang="ar-SA">
                <a:cs typeface="+mj-cs"/>
              </a:rPr>
              <a:t>مرحلة  </a:t>
            </a:r>
            <a:r>
              <a:rPr lang="ar-SA" dirty="0">
                <a:cs typeface="+mj-cs"/>
              </a:rPr>
              <a:t>بيع المنتجات: الإنتاج والتوزيع والترويج</a:t>
            </a:r>
          </a:p>
          <a:p>
            <a:pPr marL="342900" indent="-342900" algn="r" rtl="1">
              <a:buAutoNum type="arabicPeriod"/>
            </a:pPr>
            <a:r>
              <a:rPr lang="ar-SA" dirty="0">
                <a:cs typeface="+mj-cs"/>
              </a:rPr>
              <a:t>مرحلة ما بعد البيع: مدى رضا العملاء – تقديم الخدمات والصيانة</a:t>
            </a:r>
          </a:p>
        </p:txBody>
      </p:sp>
      <p:sp>
        <p:nvSpPr>
          <p:cNvPr id="8" name="TextBox 4"/>
          <p:cNvSpPr txBox="1"/>
          <p:nvPr/>
        </p:nvSpPr>
        <p:spPr>
          <a:xfrm>
            <a:off x="228600" y="4800600"/>
            <a:ext cx="8610600" cy="923330"/>
          </a:xfrm>
          <a:prstGeom prst="rect">
            <a:avLst/>
          </a:prstGeom>
          <a:noFill/>
        </p:spPr>
        <p:txBody>
          <a:bodyPr wrap="square" rtlCol="0">
            <a:spAutoFit/>
          </a:bodyPr>
          <a:lstStyle/>
          <a:p>
            <a:pPr algn="r" rtl="1"/>
            <a:r>
              <a:rPr lang="ar-SA" dirty="0">
                <a:cs typeface="+mj-cs"/>
              </a:rPr>
              <a:t>التسويق هو «عملية نظمية تنطوي على تخطيط وتنفيذ ومراقبة نشاطات مدروسة في مجالات تكوين وتسعير وترويج وتوزيع الأفكار والسلع والخدمات من خلال عمليات تبادل، من شأنها خدمة أهداف المنظمة والفرد» </a:t>
            </a:r>
            <a:r>
              <a:rPr lang="ar-SA" dirty="0">
                <a:solidFill>
                  <a:srgbClr val="FF0000"/>
                </a:solidFill>
                <a:cs typeface="+mj-cs"/>
              </a:rPr>
              <a:t>تعريف الجمعية الامريكية للتسويق </a:t>
            </a:r>
            <a:r>
              <a:rPr lang="en-GB" dirty="0">
                <a:solidFill>
                  <a:srgbClr val="FF0000"/>
                </a:solidFill>
                <a:cs typeface="+mj-cs"/>
              </a:rPr>
              <a:t>AMA</a:t>
            </a:r>
            <a:r>
              <a:rPr lang="ar-SA" dirty="0">
                <a:solidFill>
                  <a:srgbClr val="FF0000"/>
                </a:solidFill>
                <a:cs typeface="+mj-cs"/>
              </a:rPr>
              <a:t> 2003</a:t>
            </a:r>
          </a:p>
        </p:txBody>
      </p:sp>
      <p:sp>
        <p:nvSpPr>
          <p:cNvPr id="3" name="عنصر نائب لرقم الشريحة 2"/>
          <p:cNvSpPr>
            <a:spLocks noGrp="1"/>
          </p:cNvSpPr>
          <p:nvPr>
            <p:ph type="sldNum" sz="quarter" idx="12"/>
          </p:nvPr>
        </p:nvSpPr>
        <p:spPr/>
        <p:txBody>
          <a:bodyPr/>
          <a:lstStyle/>
          <a:p>
            <a:fld id="{B6F15528-21DE-4FAA-801E-634DDDAF4B2B}" type="slidenum">
              <a:rPr lang="en-US" smtClean="0"/>
              <a:pPr/>
              <a:t>3</a:t>
            </a:fld>
            <a:endParaRPr lang="en-US" dirty="0"/>
          </a:p>
        </p:txBody>
      </p:sp>
    </p:spTree>
    <p:extLst>
      <p:ext uri="{BB962C8B-B14F-4D97-AF65-F5344CB8AC3E}">
        <p14:creationId xmlns:p14="http://schemas.microsoft.com/office/powerpoint/2010/main" val="3850717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533400"/>
            <a:ext cx="8686800" cy="553998"/>
          </a:xfrm>
          <a:prstGeom prst="rect">
            <a:avLst/>
          </a:prstGeom>
          <a:solidFill>
            <a:schemeClr val="bg1">
              <a:lumMod val="75000"/>
            </a:schemeClr>
          </a:solidFill>
          <a:effectLst>
            <a:softEdge rad="63500"/>
          </a:effectLst>
        </p:spPr>
        <p:txBody>
          <a:bodyPr wrap="square" rtlCol="0">
            <a:spAutoFit/>
          </a:bodyPr>
          <a:lstStyle/>
          <a:p>
            <a:pPr algn="ctr" rtl="1"/>
            <a:r>
              <a:rPr lang="ar-SA" sz="3000" dirty="0">
                <a:cs typeface="+mj-cs"/>
              </a:rPr>
              <a:t>مقدمة في التسويق</a:t>
            </a:r>
            <a:endParaRPr lang="en-GB" sz="3000" dirty="0">
              <a:cs typeface="+mj-cs"/>
            </a:endParaRPr>
          </a:p>
        </p:txBody>
      </p:sp>
      <p:sp>
        <p:nvSpPr>
          <p:cNvPr id="2" name="TextBox 1"/>
          <p:cNvSpPr txBox="1"/>
          <p:nvPr/>
        </p:nvSpPr>
        <p:spPr>
          <a:xfrm>
            <a:off x="228600" y="1290935"/>
            <a:ext cx="8610600" cy="461665"/>
          </a:xfrm>
          <a:prstGeom prst="rect">
            <a:avLst/>
          </a:prstGeom>
          <a:noFill/>
        </p:spPr>
        <p:txBody>
          <a:bodyPr wrap="square" rtlCol="0">
            <a:spAutoFit/>
          </a:bodyPr>
          <a:lstStyle/>
          <a:p>
            <a:pPr marL="285750" indent="-285750" algn="r" rtl="1">
              <a:buFont typeface="Arial" pitchFamily="34" charset="0"/>
              <a:buChar char="•"/>
            </a:pPr>
            <a:r>
              <a:rPr lang="ar-SA" sz="2400" dirty="0">
                <a:cs typeface="+mj-cs"/>
              </a:rPr>
              <a:t>مفهوم التسويق 2-2</a:t>
            </a:r>
          </a:p>
        </p:txBody>
      </p:sp>
      <p:sp>
        <p:nvSpPr>
          <p:cNvPr id="4" name="TextBox 3"/>
          <p:cNvSpPr txBox="1"/>
          <p:nvPr/>
        </p:nvSpPr>
        <p:spPr>
          <a:xfrm>
            <a:off x="228600" y="236509"/>
            <a:ext cx="1295400" cy="307777"/>
          </a:xfrm>
          <a:prstGeom prst="rect">
            <a:avLst/>
          </a:prstGeom>
          <a:solidFill>
            <a:schemeClr val="bg1">
              <a:lumMod val="75000"/>
            </a:schemeClr>
          </a:solidFill>
          <a:effectLst>
            <a:softEdge rad="63500"/>
          </a:effectLst>
        </p:spPr>
        <p:txBody>
          <a:bodyPr wrap="square" rtlCol="0">
            <a:spAutoFit/>
          </a:bodyPr>
          <a:lstStyle/>
          <a:p>
            <a:pPr algn="ctr" rtl="1"/>
            <a:r>
              <a:rPr lang="ar-SA" sz="1400" dirty="0">
                <a:cs typeface="+mj-cs"/>
              </a:rPr>
              <a:t>الوحدة الاولى</a:t>
            </a:r>
            <a:endParaRPr lang="en-GB" sz="1400" dirty="0">
              <a:cs typeface="+mj-cs"/>
            </a:endParaRPr>
          </a:p>
        </p:txBody>
      </p:sp>
      <p:sp>
        <p:nvSpPr>
          <p:cNvPr id="5" name="TextBox 4"/>
          <p:cNvSpPr txBox="1"/>
          <p:nvPr/>
        </p:nvSpPr>
        <p:spPr>
          <a:xfrm>
            <a:off x="228600" y="2020669"/>
            <a:ext cx="8610600" cy="646331"/>
          </a:xfrm>
          <a:prstGeom prst="rect">
            <a:avLst/>
          </a:prstGeom>
          <a:noFill/>
        </p:spPr>
        <p:txBody>
          <a:bodyPr wrap="square" rtlCol="0">
            <a:spAutoFit/>
          </a:bodyPr>
          <a:lstStyle/>
          <a:p>
            <a:pPr algn="r" rtl="1"/>
            <a:r>
              <a:rPr lang="ar-SA" dirty="0">
                <a:cs typeface="+mj-cs"/>
              </a:rPr>
              <a:t>التسويق هو «نشاط إنساني موجه إلى إشباع الحاجات والرغبات من خلال عمليات التبادل» </a:t>
            </a:r>
            <a:r>
              <a:rPr lang="ar-SA" dirty="0">
                <a:solidFill>
                  <a:srgbClr val="FF0000"/>
                </a:solidFill>
                <a:cs typeface="+mj-cs"/>
              </a:rPr>
              <a:t>تعريف </a:t>
            </a:r>
            <a:r>
              <a:rPr lang="en-US" dirty="0">
                <a:solidFill>
                  <a:srgbClr val="FF0000"/>
                </a:solidFill>
                <a:cs typeface="+mj-cs"/>
              </a:rPr>
              <a:t>Philp Kotler</a:t>
            </a:r>
            <a:r>
              <a:rPr lang="ar-SA" dirty="0">
                <a:solidFill>
                  <a:srgbClr val="FF0000"/>
                </a:solidFill>
                <a:cs typeface="+mj-cs"/>
              </a:rPr>
              <a:t> 2004</a:t>
            </a:r>
          </a:p>
        </p:txBody>
      </p:sp>
      <p:sp>
        <p:nvSpPr>
          <p:cNvPr id="9" name="TextBox 6"/>
          <p:cNvSpPr txBox="1"/>
          <p:nvPr/>
        </p:nvSpPr>
        <p:spPr>
          <a:xfrm>
            <a:off x="228600" y="3087469"/>
            <a:ext cx="8610600" cy="1477328"/>
          </a:xfrm>
          <a:prstGeom prst="rect">
            <a:avLst/>
          </a:prstGeom>
          <a:noFill/>
        </p:spPr>
        <p:txBody>
          <a:bodyPr wrap="square" rtlCol="0">
            <a:spAutoFit/>
          </a:bodyPr>
          <a:lstStyle/>
          <a:p>
            <a:pPr algn="r" rtl="1"/>
            <a:r>
              <a:rPr lang="ar-SA" dirty="0">
                <a:cs typeface="+mj-cs"/>
              </a:rPr>
              <a:t>من خلال التعريفات السابقة للتسويق، يمكن تحديد العناصر الأساسية للتسويق:</a:t>
            </a:r>
          </a:p>
          <a:p>
            <a:pPr marL="342900" indent="-342900" algn="r" rtl="1">
              <a:buAutoNum type="arabicPeriod"/>
            </a:pPr>
            <a:r>
              <a:rPr lang="ar-SA" dirty="0">
                <a:cs typeface="+mj-cs"/>
              </a:rPr>
              <a:t>الموجه الرئيسي للتسويق، هو إشباع الحاجات والرغبات</a:t>
            </a:r>
          </a:p>
          <a:p>
            <a:pPr marL="342900" indent="-342900" algn="r" rtl="1">
              <a:buAutoNum type="arabicPeriod"/>
            </a:pPr>
            <a:r>
              <a:rPr lang="ar-SA" dirty="0">
                <a:cs typeface="+mj-cs"/>
              </a:rPr>
              <a:t>تنوع وتعدد الوظائف التسويقية كمثل التخطيط والتطوير والتعبأة والتوزيع والتسعير والترويج</a:t>
            </a:r>
          </a:p>
          <a:p>
            <a:pPr marL="342900" indent="-342900" algn="r" rtl="1">
              <a:buAutoNum type="arabicPeriod"/>
            </a:pPr>
            <a:r>
              <a:rPr lang="ar-SA" dirty="0">
                <a:cs typeface="+mj-cs"/>
              </a:rPr>
              <a:t>مساعدة المنظمة على تحقيق أهدافها وذلك من خلال تحقيق الأرباح</a:t>
            </a:r>
          </a:p>
          <a:p>
            <a:pPr marL="342900" indent="-342900" algn="r" rtl="1">
              <a:buAutoNum type="arabicPeriod"/>
            </a:pPr>
            <a:r>
              <a:rPr lang="ar-SA" dirty="0">
                <a:cs typeface="+mj-cs"/>
              </a:rPr>
              <a:t>المسؤولية الاجتماعية للتسويق</a:t>
            </a:r>
          </a:p>
        </p:txBody>
      </p:sp>
      <p:sp>
        <p:nvSpPr>
          <p:cNvPr id="3" name="عنصر نائب لرقم الشريحة 2"/>
          <p:cNvSpPr>
            <a:spLocks noGrp="1"/>
          </p:cNvSpPr>
          <p:nvPr>
            <p:ph type="sldNum" sz="quarter" idx="12"/>
          </p:nvPr>
        </p:nvSpPr>
        <p:spPr/>
        <p:txBody>
          <a:bodyPr/>
          <a:lstStyle/>
          <a:p>
            <a:fld id="{B6F15528-21DE-4FAA-801E-634DDDAF4B2B}" type="slidenum">
              <a:rPr lang="en-US" smtClean="0"/>
              <a:pPr/>
              <a:t>4</a:t>
            </a:fld>
            <a:endParaRPr lang="en-US" dirty="0"/>
          </a:p>
        </p:txBody>
      </p:sp>
    </p:spTree>
    <p:extLst>
      <p:ext uri="{BB962C8B-B14F-4D97-AF65-F5344CB8AC3E}">
        <p14:creationId xmlns:p14="http://schemas.microsoft.com/office/powerpoint/2010/main" val="32897101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533400"/>
            <a:ext cx="8686800" cy="553998"/>
          </a:xfrm>
          <a:prstGeom prst="rect">
            <a:avLst/>
          </a:prstGeom>
          <a:solidFill>
            <a:schemeClr val="bg1">
              <a:lumMod val="75000"/>
            </a:schemeClr>
          </a:solidFill>
          <a:effectLst>
            <a:softEdge rad="63500"/>
          </a:effectLst>
        </p:spPr>
        <p:txBody>
          <a:bodyPr wrap="square" rtlCol="0">
            <a:spAutoFit/>
          </a:bodyPr>
          <a:lstStyle/>
          <a:p>
            <a:pPr algn="ctr" rtl="1"/>
            <a:r>
              <a:rPr lang="ar-SA" sz="3000" dirty="0">
                <a:cs typeface="+mj-cs"/>
              </a:rPr>
              <a:t>مقدمة في التسويق</a:t>
            </a:r>
            <a:endParaRPr lang="en-GB" sz="3000" dirty="0">
              <a:cs typeface="+mj-cs"/>
            </a:endParaRPr>
          </a:p>
        </p:txBody>
      </p:sp>
      <p:sp>
        <p:nvSpPr>
          <p:cNvPr id="2" name="TextBox 1"/>
          <p:cNvSpPr txBox="1"/>
          <p:nvPr/>
        </p:nvSpPr>
        <p:spPr>
          <a:xfrm>
            <a:off x="228600" y="1290935"/>
            <a:ext cx="8610600" cy="461665"/>
          </a:xfrm>
          <a:prstGeom prst="rect">
            <a:avLst/>
          </a:prstGeom>
          <a:noFill/>
        </p:spPr>
        <p:txBody>
          <a:bodyPr wrap="square" rtlCol="0">
            <a:spAutoFit/>
          </a:bodyPr>
          <a:lstStyle/>
          <a:p>
            <a:pPr marL="285750" indent="-285750" algn="r" rtl="1">
              <a:buFont typeface="Arial" pitchFamily="34" charset="0"/>
              <a:buChar char="•"/>
            </a:pPr>
            <a:r>
              <a:rPr lang="ar-SA" sz="2400" dirty="0">
                <a:cs typeface="+mj-cs"/>
              </a:rPr>
              <a:t>مفاهيم التسويق الجوهرية/ الأساسية 1-4</a:t>
            </a:r>
          </a:p>
        </p:txBody>
      </p:sp>
      <p:sp>
        <p:nvSpPr>
          <p:cNvPr id="4" name="TextBox 3"/>
          <p:cNvSpPr txBox="1"/>
          <p:nvPr/>
        </p:nvSpPr>
        <p:spPr>
          <a:xfrm>
            <a:off x="228600" y="236509"/>
            <a:ext cx="1295400" cy="307777"/>
          </a:xfrm>
          <a:prstGeom prst="rect">
            <a:avLst/>
          </a:prstGeom>
          <a:solidFill>
            <a:schemeClr val="bg1">
              <a:lumMod val="75000"/>
            </a:schemeClr>
          </a:solidFill>
          <a:effectLst>
            <a:softEdge rad="63500"/>
          </a:effectLst>
        </p:spPr>
        <p:txBody>
          <a:bodyPr wrap="square" rtlCol="0">
            <a:spAutoFit/>
          </a:bodyPr>
          <a:lstStyle/>
          <a:p>
            <a:pPr algn="ctr" rtl="1"/>
            <a:r>
              <a:rPr lang="ar-SA" sz="1400" dirty="0">
                <a:cs typeface="+mj-cs"/>
              </a:rPr>
              <a:t>الوحدة الاولى</a:t>
            </a:r>
            <a:endParaRPr lang="en-GB" sz="1400" dirty="0">
              <a:cs typeface="+mj-cs"/>
            </a:endParaRPr>
          </a:p>
        </p:txBody>
      </p:sp>
      <p:sp>
        <p:nvSpPr>
          <p:cNvPr id="5" name="TextBox 4"/>
          <p:cNvSpPr txBox="1"/>
          <p:nvPr/>
        </p:nvSpPr>
        <p:spPr>
          <a:xfrm>
            <a:off x="228600" y="2020669"/>
            <a:ext cx="8610600" cy="1754326"/>
          </a:xfrm>
          <a:prstGeom prst="rect">
            <a:avLst/>
          </a:prstGeom>
          <a:noFill/>
        </p:spPr>
        <p:txBody>
          <a:bodyPr wrap="square" rtlCol="0">
            <a:spAutoFit/>
          </a:bodyPr>
          <a:lstStyle/>
          <a:p>
            <a:pPr marL="285750" indent="-285750" algn="r" rtl="1">
              <a:buFont typeface="Arial" panose="020B0604020202020204" pitchFamily="34" charset="0"/>
              <a:buChar char="•"/>
            </a:pPr>
            <a:r>
              <a:rPr lang="ar-SA" dirty="0">
                <a:cs typeface="+mj-cs"/>
              </a:rPr>
              <a:t>أولا: الحاجات (</a:t>
            </a:r>
            <a:r>
              <a:rPr lang="en-US" dirty="0">
                <a:cs typeface="+mj-cs"/>
              </a:rPr>
              <a:t>Needs</a:t>
            </a:r>
            <a:r>
              <a:rPr lang="ar-SA" dirty="0">
                <a:cs typeface="+mj-cs"/>
              </a:rPr>
              <a:t>): هي «حالة من الشعور بالحرمان عند الفرد»</a:t>
            </a:r>
          </a:p>
          <a:p>
            <a:pPr marL="742950" lvl="1" indent="-285750" algn="r" rtl="1">
              <a:buFont typeface="Arial" panose="020B0604020202020204" pitchFamily="34" charset="0"/>
              <a:buChar char="•"/>
            </a:pPr>
            <a:r>
              <a:rPr lang="ar-SA" dirty="0">
                <a:cs typeface="+mj-cs"/>
              </a:rPr>
              <a:t>الحاجات الفسيولوجية الضرورية، كالمأكل والمشرب، والملبس والمأوى</a:t>
            </a:r>
          </a:p>
          <a:p>
            <a:pPr marL="742950" lvl="1" indent="-285750" algn="r" rtl="1">
              <a:buFont typeface="Arial" panose="020B0604020202020204" pitchFamily="34" charset="0"/>
              <a:buChar char="•"/>
            </a:pPr>
            <a:r>
              <a:rPr lang="ar-SA" dirty="0">
                <a:cs typeface="+mj-cs"/>
              </a:rPr>
              <a:t>حاجة الأمان، مثل التعليم والصحة</a:t>
            </a:r>
          </a:p>
          <a:p>
            <a:pPr marL="742950" lvl="1" indent="-285750" algn="r" rtl="1">
              <a:buFont typeface="Arial" panose="020B0604020202020204" pitchFamily="34" charset="0"/>
              <a:buChar char="•"/>
            </a:pPr>
            <a:r>
              <a:rPr lang="ar-SA" dirty="0">
                <a:cs typeface="+mj-cs"/>
              </a:rPr>
              <a:t>حاجات الانتماء والحب، كمثل الزواج و العلاقات الإنسانية</a:t>
            </a:r>
          </a:p>
          <a:p>
            <a:pPr marL="742950" lvl="1" indent="-285750" algn="r" rtl="1">
              <a:buFont typeface="Arial" panose="020B0604020202020204" pitchFamily="34" charset="0"/>
              <a:buChar char="•"/>
            </a:pPr>
            <a:r>
              <a:rPr lang="ar-SA" dirty="0">
                <a:cs typeface="+mj-cs"/>
              </a:rPr>
              <a:t>حاجة الاحترام، كمثل الحصول على منزلة اجتماعية معينة ← تختص لدى المجتمع</a:t>
            </a:r>
          </a:p>
          <a:p>
            <a:pPr marL="742950" lvl="1" indent="-285750" algn="r" rtl="1">
              <a:buFont typeface="Arial" panose="020B0604020202020204" pitchFamily="34" charset="0"/>
              <a:buChar char="•"/>
            </a:pPr>
            <a:r>
              <a:rPr lang="ar-SA" dirty="0">
                <a:cs typeface="+mj-cs"/>
              </a:rPr>
              <a:t>حاجات تحقيق الذات، </a:t>
            </a:r>
            <a:r>
              <a:rPr lang="ar-SA" dirty="0"/>
              <a:t>كمثل الحصول على تميز معين من خلال ماركة معينة ← تختص بالفرد نفسة</a:t>
            </a:r>
            <a:endParaRPr lang="ar-SA" dirty="0">
              <a:cs typeface="+mj-cs"/>
            </a:endParaRPr>
          </a:p>
        </p:txBody>
      </p:sp>
      <p:sp>
        <p:nvSpPr>
          <p:cNvPr id="3" name="عنصر نائب لرقم الشريحة 2"/>
          <p:cNvSpPr>
            <a:spLocks noGrp="1"/>
          </p:cNvSpPr>
          <p:nvPr>
            <p:ph type="sldNum" sz="quarter" idx="12"/>
          </p:nvPr>
        </p:nvSpPr>
        <p:spPr/>
        <p:txBody>
          <a:bodyPr/>
          <a:lstStyle/>
          <a:p>
            <a:fld id="{B6F15528-21DE-4FAA-801E-634DDDAF4B2B}" type="slidenum">
              <a:rPr lang="en-US" smtClean="0"/>
              <a:pPr/>
              <a:t>5</a:t>
            </a:fld>
            <a:endParaRPr lang="en-US" dirty="0"/>
          </a:p>
        </p:txBody>
      </p:sp>
      <p:pic>
        <p:nvPicPr>
          <p:cNvPr id="1026" name="Picture 2" descr="http://images.lakii.com/images/Apr10/aldorar_2z91f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4038600"/>
            <a:ext cx="2590800" cy="2590800"/>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4"/>
          <p:cNvSpPr txBox="1"/>
          <p:nvPr/>
        </p:nvSpPr>
        <p:spPr>
          <a:xfrm>
            <a:off x="4572000" y="4265474"/>
            <a:ext cx="4267200" cy="923330"/>
          </a:xfrm>
          <a:prstGeom prst="rect">
            <a:avLst/>
          </a:prstGeom>
          <a:noFill/>
        </p:spPr>
        <p:txBody>
          <a:bodyPr wrap="square" rtlCol="0">
            <a:spAutoFit/>
          </a:bodyPr>
          <a:lstStyle/>
          <a:p>
            <a:pPr marL="285750" indent="-285750" algn="r" rtl="1">
              <a:buFont typeface="Arial" panose="020B0604020202020204" pitchFamily="34" charset="0"/>
              <a:buChar char="•"/>
            </a:pPr>
            <a:r>
              <a:rPr lang="ar-SA" dirty="0">
                <a:cs typeface="+mj-cs"/>
              </a:rPr>
              <a:t>التصرف الإنساني تجاه الحاجات:</a:t>
            </a:r>
          </a:p>
          <a:p>
            <a:pPr marL="742950" lvl="1" indent="-285750" algn="r" rtl="1">
              <a:buFont typeface="Arial" panose="020B0604020202020204" pitchFamily="34" charset="0"/>
              <a:buChar char="•"/>
            </a:pPr>
            <a:r>
              <a:rPr lang="ar-SA" dirty="0">
                <a:cs typeface="+mj-cs"/>
              </a:rPr>
              <a:t>إشباع الحاجات</a:t>
            </a:r>
          </a:p>
          <a:p>
            <a:pPr marL="742950" lvl="1" indent="-285750" algn="r" rtl="1">
              <a:buFont typeface="Arial" panose="020B0604020202020204" pitchFamily="34" charset="0"/>
              <a:buChar char="•"/>
            </a:pPr>
            <a:r>
              <a:rPr lang="ar-SA" dirty="0">
                <a:cs typeface="+mj-cs"/>
              </a:rPr>
              <a:t>إخمادها لفترة معينة</a:t>
            </a:r>
          </a:p>
        </p:txBody>
      </p:sp>
    </p:spTree>
    <p:extLst>
      <p:ext uri="{BB962C8B-B14F-4D97-AF65-F5344CB8AC3E}">
        <p14:creationId xmlns:p14="http://schemas.microsoft.com/office/powerpoint/2010/main" val="2758976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533400"/>
            <a:ext cx="8686800" cy="553998"/>
          </a:xfrm>
          <a:prstGeom prst="rect">
            <a:avLst/>
          </a:prstGeom>
          <a:solidFill>
            <a:schemeClr val="bg1">
              <a:lumMod val="75000"/>
            </a:schemeClr>
          </a:solidFill>
          <a:effectLst>
            <a:softEdge rad="63500"/>
          </a:effectLst>
        </p:spPr>
        <p:txBody>
          <a:bodyPr wrap="square" rtlCol="0">
            <a:spAutoFit/>
          </a:bodyPr>
          <a:lstStyle/>
          <a:p>
            <a:pPr algn="ctr" rtl="1"/>
            <a:r>
              <a:rPr lang="ar-SA" sz="3000" dirty="0">
                <a:cs typeface="+mj-cs"/>
              </a:rPr>
              <a:t>مقدمة في التسويق</a:t>
            </a:r>
            <a:endParaRPr lang="en-GB" sz="3000" dirty="0">
              <a:cs typeface="+mj-cs"/>
            </a:endParaRPr>
          </a:p>
        </p:txBody>
      </p:sp>
      <p:sp>
        <p:nvSpPr>
          <p:cNvPr id="2" name="TextBox 1"/>
          <p:cNvSpPr txBox="1"/>
          <p:nvPr/>
        </p:nvSpPr>
        <p:spPr>
          <a:xfrm>
            <a:off x="228600" y="1290935"/>
            <a:ext cx="8610600" cy="461665"/>
          </a:xfrm>
          <a:prstGeom prst="rect">
            <a:avLst/>
          </a:prstGeom>
          <a:noFill/>
        </p:spPr>
        <p:txBody>
          <a:bodyPr wrap="square" rtlCol="0">
            <a:spAutoFit/>
          </a:bodyPr>
          <a:lstStyle/>
          <a:p>
            <a:pPr marL="285750" indent="-285750" algn="r" rtl="1">
              <a:buFont typeface="Arial" pitchFamily="34" charset="0"/>
              <a:buChar char="•"/>
            </a:pPr>
            <a:r>
              <a:rPr lang="ar-SA" sz="2400" dirty="0">
                <a:cs typeface="+mj-cs"/>
              </a:rPr>
              <a:t>مفاهيم التسويق الجوهرية/ الأساسية 2-4</a:t>
            </a:r>
          </a:p>
        </p:txBody>
      </p:sp>
      <p:sp>
        <p:nvSpPr>
          <p:cNvPr id="4" name="TextBox 3"/>
          <p:cNvSpPr txBox="1"/>
          <p:nvPr/>
        </p:nvSpPr>
        <p:spPr>
          <a:xfrm>
            <a:off x="228600" y="236509"/>
            <a:ext cx="1295400" cy="307777"/>
          </a:xfrm>
          <a:prstGeom prst="rect">
            <a:avLst/>
          </a:prstGeom>
          <a:solidFill>
            <a:schemeClr val="bg1">
              <a:lumMod val="75000"/>
            </a:schemeClr>
          </a:solidFill>
          <a:effectLst>
            <a:softEdge rad="63500"/>
          </a:effectLst>
        </p:spPr>
        <p:txBody>
          <a:bodyPr wrap="square" rtlCol="0">
            <a:spAutoFit/>
          </a:bodyPr>
          <a:lstStyle/>
          <a:p>
            <a:pPr algn="ctr" rtl="1"/>
            <a:r>
              <a:rPr lang="ar-SA" sz="1400" dirty="0">
                <a:cs typeface="+mj-cs"/>
              </a:rPr>
              <a:t>الوحدة الاولى</a:t>
            </a:r>
            <a:endParaRPr lang="en-GB" sz="1400" dirty="0">
              <a:cs typeface="+mj-cs"/>
            </a:endParaRPr>
          </a:p>
        </p:txBody>
      </p:sp>
      <p:sp>
        <p:nvSpPr>
          <p:cNvPr id="5" name="TextBox 4"/>
          <p:cNvSpPr txBox="1"/>
          <p:nvPr/>
        </p:nvSpPr>
        <p:spPr>
          <a:xfrm>
            <a:off x="228600" y="2020669"/>
            <a:ext cx="8610600" cy="1477328"/>
          </a:xfrm>
          <a:prstGeom prst="rect">
            <a:avLst/>
          </a:prstGeom>
          <a:noFill/>
        </p:spPr>
        <p:txBody>
          <a:bodyPr wrap="square" rtlCol="0">
            <a:spAutoFit/>
          </a:bodyPr>
          <a:lstStyle/>
          <a:p>
            <a:pPr marL="285750" indent="-285750" algn="r" rtl="1">
              <a:buFont typeface="Arial" panose="020B0604020202020204" pitchFamily="34" charset="0"/>
              <a:buChar char="•"/>
            </a:pPr>
            <a:r>
              <a:rPr lang="ar-SA" dirty="0">
                <a:cs typeface="+mj-cs"/>
              </a:rPr>
              <a:t>ثانيا: الرغبات (</a:t>
            </a:r>
            <a:r>
              <a:rPr lang="en-US" dirty="0">
                <a:cs typeface="+mj-cs"/>
              </a:rPr>
              <a:t>Wants</a:t>
            </a:r>
            <a:r>
              <a:rPr lang="ar-SA" dirty="0">
                <a:cs typeface="+mj-cs"/>
              </a:rPr>
              <a:t>): هي «الوسائل التي يتم من خلالها إشباع حاجات المستهلك»</a:t>
            </a:r>
          </a:p>
          <a:p>
            <a:pPr marL="742950" lvl="1" indent="-285750" algn="r" rtl="1">
              <a:buFont typeface="Arial" panose="020B0604020202020204" pitchFamily="34" charset="0"/>
              <a:buChar char="•"/>
            </a:pPr>
            <a:r>
              <a:rPr lang="ar-SA" dirty="0">
                <a:cs typeface="+mj-cs"/>
              </a:rPr>
              <a:t>الحاجات محدودة والرغبات متعددة</a:t>
            </a:r>
          </a:p>
          <a:p>
            <a:pPr marL="742950" lvl="1" indent="-285750" algn="r" rtl="1">
              <a:buFont typeface="Arial" panose="020B0604020202020204" pitchFamily="34" charset="0"/>
              <a:buChar char="•"/>
            </a:pPr>
            <a:r>
              <a:rPr lang="ar-SA" dirty="0">
                <a:cs typeface="+mj-cs"/>
              </a:rPr>
              <a:t>مثال: إشباع حاجة الجوع </a:t>
            </a:r>
            <a:r>
              <a:rPr lang="ar-SA" dirty="0"/>
              <a:t>← الاكل (متعددة)</a:t>
            </a:r>
            <a:endParaRPr lang="ar-SA" dirty="0">
              <a:cs typeface="+mj-cs"/>
            </a:endParaRPr>
          </a:p>
          <a:p>
            <a:pPr marL="742950" lvl="1" indent="-285750" algn="r" rtl="1">
              <a:buFont typeface="Arial" panose="020B0604020202020204" pitchFamily="34" charset="0"/>
              <a:buChar char="•"/>
            </a:pPr>
            <a:r>
              <a:rPr lang="ar-SA" dirty="0">
                <a:cs typeface="+mj-cs"/>
              </a:rPr>
              <a:t>الرغبات أوسع من الحاجات</a:t>
            </a:r>
          </a:p>
          <a:p>
            <a:pPr marL="742950" lvl="1" indent="-285750" algn="r" rtl="1">
              <a:buFont typeface="Arial" panose="020B0604020202020204" pitchFamily="34" charset="0"/>
              <a:buChar char="•"/>
            </a:pPr>
            <a:r>
              <a:rPr lang="ar-SA" dirty="0">
                <a:cs typeface="+mj-cs"/>
              </a:rPr>
              <a:t>الحاجات أكثر إلحاحا من الرغبات</a:t>
            </a:r>
          </a:p>
        </p:txBody>
      </p:sp>
      <p:sp>
        <p:nvSpPr>
          <p:cNvPr id="3" name="عنصر نائب لرقم الشريحة 2"/>
          <p:cNvSpPr>
            <a:spLocks noGrp="1"/>
          </p:cNvSpPr>
          <p:nvPr>
            <p:ph type="sldNum" sz="quarter" idx="12"/>
          </p:nvPr>
        </p:nvSpPr>
        <p:spPr/>
        <p:txBody>
          <a:bodyPr/>
          <a:lstStyle/>
          <a:p>
            <a:fld id="{B6F15528-21DE-4FAA-801E-634DDDAF4B2B}" type="slidenum">
              <a:rPr lang="en-US" smtClean="0"/>
              <a:pPr/>
              <a:t>6</a:t>
            </a:fld>
            <a:endParaRPr lang="en-US" dirty="0"/>
          </a:p>
        </p:txBody>
      </p:sp>
      <p:sp>
        <p:nvSpPr>
          <p:cNvPr id="9" name="TextBox 4"/>
          <p:cNvSpPr txBox="1"/>
          <p:nvPr/>
        </p:nvSpPr>
        <p:spPr>
          <a:xfrm>
            <a:off x="228600" y="3704272"/>
            <a:ext cx="8610600" cy="1200329"/>
          </a:xfrm>
          <a:prstGeom prst="rect">
            <a:avLst/>
          </a:prstGeom>
          <a:noFill/>
        </p:spPr>
        <p:txBody>
          <a:bodyPr wrap="square" rtlCol="0">
            <a:spAutoFit/>
          </a:bodyPr>
          <a:lstStyle/>
          <a:p>
            <a:pPr marL="285750" indent="-285750" algn="r" rtl="1">
              <a:buFont typeface="Arial" panose="020B0604020202020204" pitchFamily="34" charset="0"/>
              <a:buChar char="•"/>
            </a:pPr>
            <a:r>
              <a:rPr lang="ar-SA" dirty="0">
                <a:cs typeface="+mj-cs"/>
              </a:rPr>
              <a:t>ثالثا: الطلب (</a:t>
            </a:r>
            <a:r>
              <a:rPr lang="en-US" dirty="0">
                <a:cs typeface="+mj-cs"/>
              </a:rPr>
              <a:t>Demand</a:t>
            </a:r>
            <a:r>
              <a:rPr lang="ar-SA" dirty="0">
                <a:cs typeface="+mj-cs"/>
              </a:rPr>
              <a:t>): «هو الكمية المطلوبة من جانب الافراد من سلعة او خدمة معينة خلال مدة زمنية معينة وبسعر معين»</a:t>
            </a:r>
          </a:p>
          <a:p>
            <a:pPr marL="742950" lvl="1" indent="-285750" algn="r" rtl="1">
              <a:buFont typeface="Arial" panose="020B0604020202020204" pitchFamily="34" charset="0"/>
              <a:buChar char="•"/>
            </a:pPr>
            <a:r>
              <a:rPr lang="ar-SA" dirty="0">
                <a:cs typeface="+mj-cs"/>
              </a:rPr>
              <a:t>تشابه الحاجات </a:t>
            </a:r>
            <a:r>
              <a:rPr lang="ar-SA" dirty="0"/>
              <a:t>← تعدد الرغبات ← اختلاف القدرات الشرائية</a:t>
            </a:r>
          </a:p>
          <a:p>
            <a:pPr marL="742950" lvl="1" indent="-285750" algn="r" rtl="1">
              <a:buFont typeface="Arial" panose="020B0604020202020204" pitchFamily="34" charset="0"/>
              <a:buChar char="•"/>
            </a:pPr>
            <a:r>
              <a:rPr lang="ar-SA" dirty="0">
                <a:cs typeface="+mj-cs"/>
              </a:rPr>
              <a:t>يرتبط الطلب بالقدرة الشرائية لدى المستهلكين</a:t>
            </a:r>
          </a:p>
        </p:txBody>
      </p:sp>
    </p:spTree>
    <p:extLst>
      <p:ext uri="{BB962C8B-B14F-4D97-AF65-F5344CB8AC3E}">
        <p14:creationId xmlns:p14="http://schemas.microsoft.com/office/powerpoint/2010/main" val="3644725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533400"/>
            <a:ext cx="8686800" cy="553998"/>
          </a:xfrm>
          <a:prstGeom prst="rect">
            <a:avLst/>
          </a:prstGeom>
          <a:solidFill>
            <a:schemeClr val="bg1">
              <a:lumMod val="75000"/>
            </a:schemeClr>
          </a:solidFill>
          <a:effectLst>
            <a:softEdge rad="63500"/>
          </a:effectLst>
        </p:spPr>
        <p:txBody>
          <a:bodyPr wrap="square" rtlCol="0">
            <a:spAutoFit/>
          </a:bodyPr>
          <a:lstStyle/>
          <a:p>
            <a:pPr algn="ctr" rtl="1"/>
            <a:r>
              <a:rPr lang="ar-SA" sz="3000" dirty="0">
                <a:cs typeface="+mj-cs"/>
              </a:rPr>
              <a:t>مقدمة في التسويق</a:t>
            </a:r>
            <a:endParaRPr lang="en-GB" sz="3000" dirty="0">
              <a:cs typeface="+mj-cs"/>
            </a:endParaRPr>
          </a:p>
        </p:txBody>
      </p:sp>
      <p:sp>
        <p:nvSpPr>
          <p:cNvPr id="2" name="TextBox 1"/>
          <p:cNvSpPr txBox="1"/>
          <p:nvPr/>
        </p:nvSpPr>
        <p:spPr>
          <a:xfrm>
            <a:off x="228600" y="1290935"/>
            <a:ext cx="8610600" cy="461665"/>
          </a:xfrm>
          <a:prstGeom prst="rect">
            <a:avLst/>
          </a:prstGeom>
          <a:noFill/>
        </p:spPr>
        <p:txBody>
          <a:bodyPr wrap="square" rtlCol="0">
            <a:spAutoFit/>
          </a:bodyPr>
          <a:lstStyle/>
          <a:p>
            <a:pPr marL="285750" indent="-285750" algn="r" rtl="1">
              <a:buFont typeface="Arial" pitchFamily="34" charset="0"/>
              <a:buChar char="•"/>
            </a:pPr>
            <a:r>
              <a:rPr lang="ar-SA" sz="2400" dirty="0">
                <a:cs typeface="+mj-cs"/>
              </a:rPr>
              <a:t>مفاهيم التسويق الجوهرية/ الأساسية 3-4</a:t>
            </a:r>
          </a:p>
        </p:txBody>
      </p:sp>
      <p:sp>
        <p:nvSpPr>
          <p:cNvPr id="4" name="TextBox 3"/>
          <p:cNvSpPr txBox="1"/>
          <p:nvPr/>
        </p:nvSpPr>
        <p:spPr>
          <a:xfrm>
            <a:off x="228600" y="236509"/>
            <a:ext cx="1295400" cy="307777"/>
          </a:xfrm>
          <a:prstGeom prst="rect">
            <a:avLst/>
          </a:prstGeom>
          <a:solidFill>
            <a:schemeClr val="bg1">
              <a:lumMod val="75000"/>
            </a:schemeClr>
          </a:solidFill>
          <a:effectLst>
            <a:softEdge rad="63500"/>
          </a:effectLst>
        </p:spPr>
        <p:txBody>
          <a:bodyPr wrap="square" rtlCol="0">
            <a:spAutoFit/>
          </a:bodyPr>
          <a:lstStyle/>
          <a:p>
            <a:pPr algn="ctr" rtl="1"/>
            <a:r>
              <a:rPr lang="ar-SA" sz="1400" dirty="0">
                <a:cs typeface="+mj-cs"/>
              </a:rPr>
              <a:t>الوحدة الاولى</a:t>
            </a:r>
            <a:endParaRPr lang="en-GB" sz="1400" dirty="0">
              <a:cs typeface="+mj-cs"/>
            </a:endParaRPr>
          </a:p>
        </p:txBody>
      </p:sp>
      <p:sp>
        <p:nvSpPr>
          <p:cNvPr id="5" name="TextBox 4"/>
          <p:cNvSpPr txBox="1"/>
          <p:nvPr/>
        </p:nvSpPr>
        <p:spPr>
          <a:xfrm>
            <a:off x="228600" y="2020669"/>
            <a:ext cx="8610600" cy="2862322"/>
          </a:xfrm>
          <a:prstGeom prst="rect">
            <a:avLst/>
          </a:prstGeom>
          <a:noFill/>
        </p:spPr>
        <p:txBody>
          <a:bodyPr wrap="square" rtlCol="0">
            <a:spAutoFit/>
          </a:bodyPr>
          <a:lstStyle/>
          <a:p>
            <a:pPr marL="285750" indent="-285750" algn="r" rtl="1">
              <a:buFont typeface="Arial" panose="020B0604020202020204" pitchFamily="34" charset="0"/>
              <a:buChar char="•"/>
            </a:pPr>
            <a:r>
              <a:rPr lang="ar-SA" dirty="0">
                <a:cs typeface="+mj-cs"/>
              </a:rPr>
              <a:t>رابعا: المنتجات (</a:t>
            </a:r>
            <a:r>
              <a:rPr lang="en-US" dirty="0">
                <a:cs typeface="+mj-cs"/>
              </a:rPr>
              <a:t>Products</a:t>
            </a:r>
            <a:r>
              <a:rPr lang="ar-SA" dirty="0">
                <a:cs typeface="+mj-cs"/>
              </a:rPr>
              <a:t>): هي «أي شيء يتم عرضة للسوق بغرض جذب الانتباه او الاكتساب او الاستخدام او الاستهلاك لإشباع حاجة او رغبة معينة»</a:t>
            </a:r>
          </a:p>
          <a:p>
            <a:pPr marL="742950" lvl="1" indent="-285750" algn="r" rtl="1">
              <a:buFont typeface="Arial" panose="020B0604020202020204" pitchFamily="34" charset="0"/>
              <a:buChar char="•"/>
            </a:pPr>
            <a:r>
              <a:rPr lang="ar-SA" dirty="0">
                <a:cs typeface="+mj-cs"/>
              </a:rPr>
              <a:t>المنتجات </a:t>
            </a:r>
            <a:r>
              <a:rPr lang="ar-SA" dirty="0"/>
              <a:t>← مجموعة من الفوائد و المنافع</a:t>
            </a:r>
            <a:endParaRPr lang="ar-SA" dirty="0">
              <a:cs typeface="+mj-cs"/>
            </a:endParaRPr>
          </a:p>
          <a:p>
            <a:pPr marL="742950" lvl="1" indent="-285750" algn="r" rtl="1">
              <a:buFont typeface="Arial" panose="020B0604020202020204" pitchFamily="34" charset="0"/>
              <a:buChar char="•"/>
            </a:pPr>
            <a:r>
              <a:rPr lang="ar-SA" dirty="0">
                <a:cs typeface="+mj-cs"/>
              </a:rPr>
              <a:t>أعلى قيمة للمنافع و الفوائد مقابل الأموال التي تدفع</a:t>
            </a:r>
          </a:p>
          <a:p>
            <a:pPr marL="742950" lvl="1" indent="-285750" algn="r" rtl="1">
              <a:buFont typeface="Arial" panose="020B0604020202020204" pitchFamily="34" charset="0"/>
              <a:buChar char="•"/>
            </a:pPr>
            <a:r>
              <a:rPr lang="ar-SA" dirty="0">
                <a:cs typeface="+mj-cs"/>
              </a:rPr>
              <a:t>مفهوم المنتج يشمل على:</a:t>
            </a:r>
          </a:p>
          <a:p>
            <a:pPr marL="1257300" lvl="2" indent="-342900" algn="r" rtl="1">
              <a:buFont typeface="+mj-lt"/>
              <a:buAutoNum type="arabicPeriod"/>
            </a:pPr>
            <a:r>
              <a:rPr lang="ar-SA" dirty="0">
                <a:cs typeface="+mj-cs"/>
              </a:rPr>
              <a:t>السلع (</a:t>
            </a:r>
            <a:r>
              <a:rPr lang="en-US" dirty="0">
                <a:cs typeface="+mj-cs"/>
              </a:rPr>
              <a:t>Goods</a:t>
            </a:r>
            <a:r>
              <a:rPr lang="ar-SA" dirty="0">
                <a:cs typeface="+mj-cs"/>
              </a:rPr>
              <a:t>) منتجات مادية</a:t>
            </a:r>
          </a:p>
          <a:p>
            <a:pPr marL="1257300" lvl="2" indent="-342900" algn="r" rtl="1">
              <a:buFont typeface="+mj-lt"/>
              <a:buAutoNum type="arabicPeriod"/>
            </a:pPr>
            <a:r>
              <a:rPr lang="ar-SA" dirty="0">
                <a:cs typeface="+mj-cs"/>
              </a:rPr>
              <a:t>الخدمات (</a:t>
            </a:r>
            <a:r>
              <a:rPr lang="en-US" dirty="0">
                <a:cs typeface="+mj-cs"/>
              </a:rPr>
              <a:t>Services</a:t>
            </a:r>
            <a:r>
              <a:rPr lang="ar-SA" dirty="0">
                <a:cs typeface="+mj-cs"/>
              </a:rPr>
              <a:t>) منتجات غير مادية </a:t>
            </a:r>
          </a:p>
          <a:p>
            <a:pPr marL="1257300" lvl="2" indent="-342900" algn="r" rtl="1">
              <a:buFont typeface="+mj-lt"/>
              <a:buAutoNum type="arabicPeriod"/>
            </a:pPr>
            <a:r>
              <a:rPr lang="ar-SA" dirty="0">
                <a:cs typeface="+mj-cs"/>
              </a:rPr>
              <a:t>الأفكار (</a:t>
            </a:r>
            <a:r>
              <a:rPr lang="en-US" dirty="0">
                <a:cs typeface="+mj-cs"/>
              </a:rPr>
              <a:t>Ideas</a:t>
            </a:r>
            <a:r>
              <a:rPr lang="ar-SA" dirty="0">
                <a:cs typeface="+mj-cs"/>
              </a:rPr>
              <a:t>) مفاهيم أو فلسفات او تصورات معينة</a:t>
            </a:r>
          </a:p>
          <a:p>
            <a:pPr marL="1257300" lvl="2" indent="-342900" algn="r" rtl="1">
              <a:buFont typeface="+mj-lt"/>
              <a:buAutoNum type="arabicPeriod"/>
            </a:pPr>
            <a:r>
              <a:rPr lang="ar-SA" dirty="0">
                <a:cs typeface="+mj-cs"/>
              </a:rPr>
              <a:t>أمور أخرى أضافها </a:t>
            </a:r>
            <a:r>
              <a:rPr lang="en-US" dirty="0">
                <a:cs typeface="+mj-cs"/>
              </a:rPr>
              <a:t>Philip Kotler </a:t>
            </a:r>
            <a:r>
              <a:rPr lang="ar-SA" dirty="0">
                <a:cs typeface="+mj-cs"/>
              </a:rPr>
              <a:t> مثل: الافراد، الأماكن، المنظمات، الأنشطة والعمليات، الاحداث، الممتلكات، المعلومات</a:t>
            </a:r>
          </a:p>
        </p:txBody>
      </p:sp>
      <p:sp>
        <p:nvSpPr>
          <p:cNvPr id="3" name="عنصر نائب لرقم الشريحة 2"/>
          <p:cNvSpPr>
            <a:spLocks noGrp="1"/>
          </p:cNvSpPr>
          <p:nvPr>
            <p:ph type="sldNum" sz="quarter" idx="12"/>
          </p:nvPr>
        </p:nvSpPr>
        <p:spPr/>
        <p:txBody>
          <a:bodyPr/>
          <a:lstStyle/>
          <a:p>
            <a:fld id="{B6F15528-21DE-4FAA-801E-634DDDAF4B2B}" type="slidenum">
              <a:rPr lang="en-US" smtClean="0"/>
              <a:pPr/>
              <a:t>7</a:t>
            </a:fld>
            <a:endParaRPr lang="en-US" dirty="0"/>
          </a:p>
        </p:txBody>
      </p:sp>
    </p:spTree>
    <p:extLst>
      <p:ext uri="{BB962C8B-B14F-4D97-AF65-F5344CB8AC3E}">
        <p14:creationId xmlns:p14="http://schemas.microsoft.com/office/powerpoint/2010/main" val="2584219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533400"/>
            <a:ext cx="8686800" cy="553998"/>
          </a:xfrm>
          <a:prstGeom prst="rect">
            <a:avLst/>
          </a:prstGeom>
          <a:solidFill>
            <a:schemeClr val="bg1">
              <a:lumMod val="75000"/>
            </a:schemeClr>
          </a:solidFill>
          <a:effectLst>
            <a:softEdge rad="63500"/>
          </a:effectLst>
        </p:spPr>
        <p:txBody>
          <a:bodyPr wrap="square" rtlCol="0">
            <a:spAutoFit/>
          </a:bodyPr>
          <a:lstStyle/>
          <a:p>
            <a:pPr algn="ctr" rtl="1"/>
            <a:r>
              <a:rPr lang="ar-SA" sz="3000" dirty="0">
                <a:cs typeface="+mj-cs"/>
              </a:rPr>
              <a:t>مقدمة في التسويق</a:t>
            </a:r>
            <a:endParaRPr lang="en-GB" sz="3000" dirty="0">
              <a:cs typeface="+mj-cs"/>
            </a:endParaRPr>
          </a:p>
        </p:txBody>
      </p:sp>
      <p:sp>
        <p:nvSpPr>
          <p:cNvPr id="2" name="TextBox 1"/>
          <p:cNvSpPr txBox="1"/>
          <p:nvPr/>
        </p:nvSpPr>
        <p:spPr>
          <a:xfrm>
            <a:off x="228600" y="1290935"/>
            <a:ext cx="8610600" cy="461665"/>
          </a:xfrm>
          <a:prstGeom prst="rect">
            <a:avLst/>
          </a:prstGeom>
          <a:noFill/>
        </p:spPr>
        <p:txBody>
          <a:bodyPr wrap="square" rtlCol="0">
            <a:spAutoFit/>
          </a:bodyPr>
          <a:lstStyle/>
          <a:p>
            <a:pPr marL="285750" indent="-285750" algn="r" rtl="1">
              <a:buFont typeface="Arial" pitchFamily="34" charset="0"/>
              <a:buChar char="•"/>
            </a:pPr>
            <a:r>
              <a:rPr lang="ar-SA" sz="2400" dirty="0">
                <a:cs typeface="+mj-cs"/>
              </a:rPr>
              <a:t>مفاهيم التسويق الجوهرية/ الأساسية 4-4</a:t>
            </a:r>
          </a:p>
        </p:txBody>
      </p:sp>
      <p:sp>
        <p:nvSpPr>
          <p:cNvPr id="4" name="TextBox 3"/>
          <p:cNvSpPr txBox="1"/>
          <p:nvPr/>
        </p:nvSpPr>
        <p:spPr>
          <a:xfrm>
            <a:off x="228600" y="236509"/>
            <a:ext cx="1295400" cy="307777"/>
          </a:xfrm>
          <a:prstGeom prst="rect">
            <a:avLst/>
          </a:prstGeom>
          <a:solidFill>
            <a:schemeClr val="bg1">
              <a:lumMod val="75000"/>
            </a:schemeClr>
          </a:solidFill>
          <a:effectLst>
            <a:softEdge rad="63500"/>
          </a:effectLst>
        </p:spPr>
        <p:txBody>
          <a:bodyPr wrap="square" rtlCol="0">
            <a:spAutoFit/>
          </a:bodyPr>
          <a:lstStyle/>
          <a:p>
            <a:pPr algn="ctr" rtl="1"/>
            <a:r>
              <a:rPr lang="ar-SA" sz="1400" dirty="0">
                <a:cs typeface="+mj-cs"/>
              </a:rPr>
              <a:t>الوحدة الاولى</a:t>
            </a:r>
            <a:endParaRPr lang="en-GB" sz="1400" dirty="0">
              <a:cs typeface="+mj-cs"/>
            </a:endParaRPr>
          </a:p>
        </p:txBody>
      </p:sp>
      <p:sp>
        <p:nvSpPr>
          <p:cNvPr id="5" name="TextBox 4"/>
          <p:cNvSpPr txBox="1"/>
          <p:nvPr/>
        </p:nvSpPr>
        <p:spPr>
          <a:xfrm>
            <a:off x="228600" y="2020669"/>
            <a:ext cx="8610600" cy="3416320"/>
          </a:xfrm>
          <a:prstGeom prst="rect">
            <a:avLst/>
          </a:prstGeom>
          <a:noFill/>
        </p:spPr>
        <p:txBody>
          <a:bodyPr wrap="square" rtlCol="0">
            <a:spAutoFit/>
          </a:bodyPr>
          <a:lstStyle/>
          <a:p>
            <a:pPr marL="285750" indent="-285750" algn="r" rtl="1">
              <a:buFont typeface="Arial" panose="020B0604020202020204" pitchFamily="34" charset="0"/>
              <a:buChar char="•"/>
            </a:pPr>
            <a:r>
              <a:rPr lang="ar-SA" dirty="0">
                <a:cs typeface="+mj-cs"/>
              </a:rPr>
              <a:t>خامسا: التبادل (</a:t>
            </a:r>
            <a:r>
              <a:rPr lang="en-US" dirty="0">
                <a:cs typeface="+mj-cs"/>
              </a:rPr>
              <a:t>Exchange</a:t>
            </a:r>
            <a:r>
              <a:rPr lang="ar-SA" dirty="0">
                <a:cs typeface="+mj-cs"/>
              </a:rPr>
              <a:t>): هو «سلوك الحصول على شيء مرغوب من فرد او منظمة ما في مقابل تقديم شيء مرغوب آخر»</a:t>
            </a:r>
          </a:p>
          <a:p>
            <a:pPr marL="742950" lvl="1" indent="-285750" algn="r" rtl="1">
              <a:buFont typeface="Arial" panose="020B0604020202020204" pitchFamily="34" charset="0"/>
              <a:buChar char="•"/>
            </a:pPr>
            <a:r>
              <a:rPr lang="ar-SA" dirty="0">
                <a:cs typeface="+mj-cs"/>
              </a:rPr>
              <a:t>الحصول على المنتجات عن طريق:</a:t>
            </a:r>
          </a:p>
          <a:p>
            <a:pPr marL="1257300" lvl="2" indent="-342900" algn="r" rtl="1">
              <a:buFont typeface="+mj-lt"/>
              <a:buAutoNum type="arabicPeriod"/>
            </a:pPr>
            <a:r>
              <a:rPr lang="ar-SA" dirty="0">
                <a:cs typeface="+mj-cs"/>
              </a:rPr>
              <a:t>الإنتاج الذاتي</a:t>
            </a:r>
          </a:p>
          <a:p>
            <a:pPr marL="1257300" lvl="2" indent="-342900" algn="r" rtl="1">
              <a:buFont typeface="+mj-lt"/>
              <a:buAutoNum type="arabicPeriod"/>
            </a:pPr>
            <a:r>
              <a:rPr lang="ar-SA" dirty="0">
                <a:cs typeface="+mj-cs"/>
              </a:rPr>
              <a:t>أسلوب الاكراه</a:t>
            </a:r>
          </a:p>
          <a:p>
            <a:pPr marL="1257300" lvl="2" indent="-342900" algn="r" rtl="1">
              <a:buFont typeface="+mj-lt"/>
              <a:buAutoNum type="arabicPeriod"/>
            </a:pPr>
            <a:r>
              <a:rPr lang="ar-SA" dirty="0">
                <a:cs typeface="+mj-cs"/>
              </a:rPr>
              <a:t>أسلوب الاستجداء</a:t>
            </a:r>
          </a:p>
          <a:p>
            <a:pPr marL="1257300" lvl="2" indent="-342900" algn="r" rtl="1">
              <a:buFont typeface="+mj-lt"/>
              <a:buAutoNum type="arabicPeriod"/>
            </a:pPr>
            <a:r>
              <a:rPr lang="ar-SA" dirty="0">
                <a:cs typeface="+mj-cs"/>
              </a:rPr>
              <a:t>أسلوب التبادل: ويشترط لها:</a:t>
            </a:r>
          </a:p>
          <a:p>
            <a:pPr marL="1714500" lvl="3" indent="-342900" algn="r" rtl="1">
              <a:buFont typeface="Arial" panose="020B0604020202020204" pitchFamily="34" charset="0"/>
              <a:buChar char="•"/>
            </a:pPr>
            <a:r>
              <a:rPr lang="ar-SA" dirty="0">
                <a:cs typeface="+mj-cs"/>
              </a:rPr>
              <a:t>وجود طرفين على الأقل</a:t>
            </a:r>
          </a:p>
          <a:p>
            <a:pPr marL="1714500" lvl="3" indent="-342900" algn="r" rtl="1">
              <a:buFont typeface="Arial" panose="020B0604020202020204" pitchFamily="34" charset="0"/>
              <a:buChar char="•"/>
            </a:pPr>
            <a:r>
              <a:rPr lang="ar-SA" dirty="0">
                <a:cs typeface="+mj-cs"/>
              </a:rPr>
              <a:t>كل طرف يكون لديه شيء يرغب به الآخر</a:t>
            </a:r>
          </a:p>
          <a:p>
            <a:pPr marL="1714500" lvl="3" indent="-342900" algn="r" rtl="1">
              <a:buFont typeface="Arial" panose="020B0604020202020204" pitchFamily="34" charset="0"/>
              <a:buChar char="•"/>
            </a:pPr>
            <a:r>
              <a:rPr lang="ar-SA" dirty="0">
                <a:cs typeface="+mj-cs"/>
              </a:rPr>
              <a:t>كل طرف لديه المقدرة على الاتصال</a:t>
            </a:r>
          </a:p>
          <a:p>
            <a:pPr marL="1714500" lvl="3" indent="-342900" algn="r" rtl="1">
              <a:buFont typeface="Arial" panose="020B0604020202020204" pitchFamily="34" charset="0"/>
              <a:buChar char="•"/>
            </a:pPr>
            <a:r>
              <a:rPr lang="ar-SA" dirty="0">
                <a:cs typeface="+mj-cs"/>
              </a:rPr>
              <a:t>كل طرف يرغب في التعامل مع الطرف الآخر</a:t>
            </a:r>
          </a:p>
          <a:p>
            <a:pPr marL="1714500" lvl="3" indent="-342900" algn="r" rtl="1">
              <a:buFont typeface="Arial" panose="020B0604020202020204" pitchFamily="34" charset="0"/>
              <a:buChar char="•"/>
            </a:pPr>
            <a:r>
              <a:rPr lang="ar-SA" dirty="0">
                <a:cs typeface="+mj-cs"/>
              </a:rPr>
              <a:t>ينبغي عدم وجود مانع قانوني </a:t>
            </a:r>
          </a:p>
        </p:txBody>
      </p:sp>
      <p:sp>
        <p:nvSpPr>
          <p:cNvPr id="3" name="عنصر نائب لرقم الشريحة 2"/>
          <p:cNvSpPr>
            <a:spLocks noGrp="1"/>
          </p:cNvSpPr>
          <p:nvPr>
            <p:ph type="sldNum" sz="quarter" idx="12"/>
          </p:nvPr>
        </p:nvSpPr>
        <p:spPr/>
        <p:txBody>
          <a:bodyPr/>
          <a:lstStyle/>
          <a:p>
            <a:fld id="{B6F15528-21DE-4FAA-801E-634DDDAF4B2B}" type="slidenum">
              <a:rPr lang="en-US" smtClean="0"/>
              <a:pPr/>
              <a:t>8</a:t>
            </a:fld>
            <a:endParaRPr lang="en-US" dirty="0"/>
          </a:p>
        </p:txBody>
      </p:sp>
    </p:spTree>
    <p:extLst>
      <p:ext uri="{BB962C8B-B14F-4D97-AF65-F5344CB8AC3E}">
        <p14:creationId xmlns:p14="http://schemas.microsoft.com/office/powerpoint/2010/main" val="8713643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533400"/>
            <a:ext cx="8686800" cy="553998"/>
          </a:xfrm>
          <a:prstGeom prst="rect">
            <a:avLst/>
          </a:prstGeom>
          <a:solidFill>
            <a:schemeClr val="bg1">
              <a:lumMod val="75000"/>
            </a:schemeClr>
          </a:solidFill>
          <a:effectLst>
            <a:softEdge rad="63500"/>
          </a:effectLst>
        </p:spPr>
        <p:txBody>
          <a:bodyPr wrap="square" rtlCol="0">
            <a:spAutoFit/>
          </a:bodyPr>
          <a:lstStyle/>
          <a:p>
            <a:pPr algn="ctr" rtl="1"/>
            <a:r>
              <a:rPr lang="ar-SA" sz="3000" dirty="0">
                <a:cs typeface="+mj-cs"/>
              </a:rPr>
              <a:t>مقدمة في التسويق</a:t>
            </a:r>
            <a:endParaRPr lang="en-GB" sz="3000" dirty="0">
              <a:cs typeface="+mj-cs"/>
            </a:endParaRPr>
          </a:p>
        </p:txBody>
      </p:sp>
      <p:sp>
        <p:nvSpPr>
          <p:cNvPr id="2" name="TextBox 1"/>
          <p:cNvSpPr txBox="1"/>
          <p:nvPr/>
        </p:nvSpPr>
        <p:spPr>
          <a:xfrm>
            <a:off x="228600" y="1290935"/>
            <a:ext cx="8610600" cy="461665"/>
          </a:xfrm>
          <a:prstGeom prst="rect">
            <a:avLst/>
          </a:prstGeom>
          <a:noFill/>
        </p:spPr>
        <p:txBody>
          <a:bodyPr wrap="square" rtlCol="0">
            <a:spAutoFit/>
          </a:bodyPr>
          <a:lstStyle/>
          <a:p>
            <a:pPr marL="285750" indent="-285750" algn="r" rtl="1">
              <a:buFont typeface="Arial" pitchFamily="34" charset="0"/>
              <a:buChar char="•"/>
            </a:pPr>
            <a:r>
              <a:rPr lang="ar-SA" sz="2400" dirty="0">
                <a:cs typeface="+mj-cs"/>
              </a:rPr>
              <a:t>مراحل تطور التسويق 1-6</a:t>
            </a:r>
          </a:p>
        </p:txBody>
      </p:sp>
      <p:sp>
        <p:nvSpPr>
          <p:cNvPr id="4" name="TextBox 3"/>
          <p:cNvSpPr txBox="1"/>
          <p:nvPr/>
        </p:nvSpPr>
        <p:spPr>
          <a:xfrm>
            <a:off x="228600" y="236509"/>
            <a:ext cx="1295400" cy="307777"/>
          </a:xfrm>
          <a:prstGeom prst="rect">
            <a:avLst/>
          </a:prstGeom>
          <a:solidFill>
            <a:schemeClr val="bg1">
              <a:lumMod val="75000"/>
            </a:schemeClr>
          </a:solidFill>
          <a:effectLst>
            <a:softEdge rad="63500"/>
          </a:effectLst>
        </p:spPr>
        <p:txBody>
          <a:bodyPr wrap="square" rtlCol="0">
            <a:spAutoFit/>
          </a:bodyPr>
          <a:lstStyle/>
          <a:p>
            <a:pPr algn="ctr" rtl="1"/>
            <a:r>
              <a:rPr lang="ar-SA" sz="1400" dirty="0">
                <a:cs typeface="+mj-cs"/>
              </a:rPr>
              <a:t>الوحدة الاولى</a:t>
            </a:r>
            <a:endParaRPr lang="en-GB" sz="1400" dirty="0">
              <a:cs typeface="+mj-cs"/>
            </a:endParaRPr>
          </a:p>
        </p:txBody>
      </p:sp>
      <p:sp>
        <p:nvSpPr>
          <p:cNvPr id="5" name="TextBox 4"/>
          <p:cNvSpPr txBox="1"/>
          <p:nvPr/>
        </p:nvSpPr>
        <p:spPr>
          <a:xfrm>
            <a:off x="228600" y="2020669"/>
            <a:ext cx="8610600" cy="2123658"/>
          </a:xfrm>
          <a:prstGeom prst="rect">
            <a:avLst/>
          </a:prstGeom>
          <a:noFill/>
        </p:spPr>
        <p:txBody>
          <a:bodyPr wrap="square" rtlCol="0">
            <a:spAutoFit/>
          </a:bodyPr>
          <a:lstStyle/>
          <a:p>
            <a:pPr marL="285750" indent="-285750" algn="r" rtl="1">
              <a:buFont typeface="Arial" panose="020B0604020202020204" pitchFamily="34" charset="0"/>
              <a:buChar char="•"/>
            </a:pPr>
            <a:r>
              <a:rPr lang="ar-SA" dirty="0">
                <a:cs typeface="+mj-cs"/>
              </a:rPr>
              <a:t>أولا: مرحلة المفهوم الإنتاجي: بدأت من مرحلة الثورة الصناعية في أوروبا في القرن الثامن عشر، إلى حصول الكساد الكبير عام 1929</a:t>
            </a:r>
          </a:p>
          <a:p>
            <a:pPr marL="742950" lvl="1" indent="-285750" algn="r" rtl="1">
              <a:buFont typeface="Arial" panose="020B0604020202020204" pitchFamily="34" charset="0"/>
              <a:buChar char="•"/>
            </a:pPr>
            <a:r>
              <a:rPr lang="ar-SA" sz="1600" dirty="0">
                <a:cs typeface="+mj-cs"/>
              </a:rPr>
              <a:t>أهم خصائص هذه المرحلة: </a:t>
            </a:r>
          </a:p>
          <a:p>
            <a:pPr marL="1257300" lvl="2" indent="-342900" algn="r" rtl="1">
              <a:buFont typeface="+mj-lt"/>
              <a:buAutoNum type="arabicPeriod"/>
            </a:pPr>
            <a:r>
              <a:rPr lang="ar-SA" sz="1600" dirty="0">
                <a:cs typeface="+mj-cs"/>
              </a:rPr>
              <a:t>التركيز على الإنتاج </a:t>
            </a:r>
          </a:p>
          <a:p>
            <a:pPr marL="1257300" lvl="2" indent="-342900" algn="r" rtl="1">
              <a:buFont typeface="+mj-lt"/>
              <a:buAutoNum type="arabicPeriod"/>
            </a:pPr>
            <a:r>
              <a:rPr lang="ar-SA" sz="1600" dirty="0">
                <a:cs typeface="+mj-cs"/>
              </a:rPr>
              <a:t>التركيز على الأنشطة الصناعية</a:t>
            </a:r>
          </a:p>
          <a:p>
            <a:pPr marL="1257300" lvl="2" indent="-342900" algn="r" rtl="1">
              <a:buFont typeface="+mj-lt"/>
              <a:buAutoNum type="arabicPeriod"/>
            </a:pPr>
            <a:r>
              <a:rPr lang="ar-SA" sz="1600" dirty="0">
                <a:cs typeface="+mj-cs"/>
              </a:rPr>
              <a:t>إنتاج ما يمكن إنتاجه</a:t>
            </a:r>
          </a:p>
          <a:p>
            <a:pPr marL="1257300" lvl="2" indent="-342900" algn="r" rtl="1">
              <a:buFont typeface="+mj-lt"/>
              <a:buAutoNum type="arabicPeriod"/>
            </a:pPr>
            <a:r>
              <a:rPr lang="ar-SA" sz="1600" dirty="0">
                <a:cs typeface="+mj-cs"/>
              </a:rPr>
              <a:t>الطلب أكبر من العرض</a:t>
            </a:r>
          </a:p>
          <a:p>
            <a:pPr marL="1257300" lvl="2" indent="-342900" algn="r" rtl="1">
              <a:buFont typeface="+mj-lt"/>
              <a:buAutoNum type="arabicPeriod"/>
            </a:pPr>
            <a:r>
              <a:rPr lang="ar-SA" sz="1600" dirty="0">
                <a:cs typeface="+mj-cs"/>
              </a:rPr>
              <a:t>إنتاج أكبر لتخفيض التكاليف</a:t>
            </a:r>
          </a:p>
        </p:txBody>
      </p:sp>
      <p:sp>
        <p:nvSpPr>
          <p:cNvPr id="3" name="عنصر نائب لرقم الشريحة 2"/>
          <p:cNvSpPr>
            <a:spLocks noGrp="1"/>
          </p:cNvSpPr>
          <p:nvPr>
            <p:ph type="sldNum" sz="quarter" idx="12"/>
          </p:nvPr>
        </p:nvSpPr>
        <p:spPr/>
        <p:txBody>
          <a:bodyPr/>
          <a:lstStyle/>
          <a:p>
            <a:fld id="{B6F15528-21DE-4FAA-801E-634DDDAF4B2B}" type="slidenum">
              <a:rPr lang="en-US" smtClean="0"/>
              <a:pPr/>
              <a:t>9</a:t>
            </a:fld>
            <a:endParaRPr lang="en-US" dirty="0"/>
          </a:p>
        </p:txBody>
      </p:sp>
      <p:sp>
        <p:nvSpPr>
          <p:cNvPr id="7" name="TextBox 4"/>
          <p:cNvSpPr txBox="1"/>
          <p:nvPr/>
        </p:nvSpPr>
        <p:spPr>
          <a:xfrm>
            <a:off x="228600" y="4647962"/>
            <a:ext cx="8610600" cy="1600438"/>
          </a:xfrm>
          <a:prstGeom prst="rect">
            <a:avLst/>
          </a:prstGeom>
          <a:noFill/>
        </p:spPr>
        <p:txBody>
          <a:bodyPr wrap="square" rtlCol="0">
            <a:spAutoFit/>
          </a:bodyPr>
          <a:lstStyle/>
          <a:p>
            <a:pPr marL="285750" indent="-285750" algn="r" rtl="1">
              <a:buFont typeface="Arial" panose="020B0604020202020204" pitchFamily="34" charset="0"/>
              <a:buChar char="•"/>
            </a:pPr>
            <a:r>
              <a:rPr lang="ar-SA" dirty="0">
                <a:cs typeface="+mj-cs"/>
              </a:rPr>
              <a:t>ثانيا: المرحلة المرتبطة بالمنتج: المنتج الجيد يبيع نفسه</a:t>
            </a:r>
          </a:p>
          <a:p>
            <a:pPr marL="742950" lvl="1" indent="-285750" algn="r" rtl="1">
              <a:buFont typeface="Arial" panose="020B0604020202020204" pitchFamily="34" charset="0"/>
              <a:buChar char="•"/>
            </a:pPr>
            <a:r>
              <a:rPr lang="ar-SA" sz="1600" dirty="0">
                <a:cs typeface="+mj-cs"/>
              </a:rPr>
              <a:t>أهم خصائص هذه المرحلة: </a:t>
            </a:r>
          </a:p>
          <a:p>
            <a:pPr marL="1257300" lvl="2" indent="-342900" algn="r" rtl="1">
              <a:buFont typeface="+mj-lt"/>
              <a:buAutoNum type="arabicPeriod"/>
            </a:pPr>
            <a:r>
              <a:rPr lang="ar-SA" sz="1600" dirty="0">
                <a:cs typeface="+mj-cs"/>
              </a:rPr>
              <a:t>الاهتمام بالمنتجات وكيفية تسعيرها</a:t>
            </a:r>
          </a:p>
          <a:p>
            <a:pPr marL="1257300" lvl="2" indent="-342900" algn="r" rtl="1">
              <a:buFont typeface="+mj-lt"/>
              <a:buAutoNum type="arabicPeriod"/>
            </a:pPr>
            <a:r>
              <a:rPr lang="ar-SA" sz="1600" dirty="0">
                <a:cs typeface="+mj-cs"/>
              </a:rPr>
              <a:t>اهتمام المستهلك بمواصفات السلع</a:t>
            </a:r>
          </a:p>
          <a:p>
            <a:pPr marL="1257300" lvl="2" indent="-342900" algn="r" rtl="1">
              <a:buFont typeface="+mj-lt"/>
              <a:buAutoNum type="arabicPeriod"/>
            </a:pPr>
            <a:r>
              <a:rPr lang="ar-SA" sz="1600" dirty="0">
                <a:cs typeface="+mj-cs"/>
              </a:rPr>
              <a:t>اهتمام المستهلك بالجودة والسعر</a:t>
            </a:r>
          </a:p>
          <a:p>
            <a:pPr marL="1257300" lvl="2" indent="-342900" algn="r" rtl="1">
              <a:buFont typeface="+mj-lt"/>
              <a:buAutoNum type="arabicPeriod"/>
            </a:pPr>
            <a:r>
              <a:rPr lang="ar-SA" sz="1600" dirty="0">
                <a:cs typeface="+mj-cs"/>
              </a:rPr>
              <a:t>ترجيح مصلحة المنشأة على المصالح الأخرى</a:t>
            </a:r>
          </a:p>
        </p:txBody>
      </p:sp>
    </p:spTree>
    <p:extLst>
      <p:ext uri="{BB962C8B-B14F-4D97-AF65-F5344CB8AC3E}">
        <p14:creationId xmlns:p14="http://schemas.microsoft.com/office/powerpoint/2010/main" val="25987763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5360</TotalTime>
  <Words>1871</Words>
  <Application>Microsoft Macintosh PowerPoint</Application>
  <PresentationFormat>عرض على الشاشة (4:3)</PresentationFormat>
  <Paragraphs>363</Paragraphs>
  <Slides>22</Slides>
  <Notes>0</Notes>
  <HiddenSlides>0</HiddenSlides>
  <MMClips>0</MMClips>
  <ScaleCrop>false</ScaleCrop>
  <HeadingPairs>
    <vt:vector size="6" baseType="variant">
      <vt:variant>
        <vt:lpstr>الخطوط المستخدمة</vt:lpstr>
      </vt:variant>
      <vt:variant>
        <vt:i4>2</vt:i4>
      </vt:variant>
      <vt:variant>
        <vt:lpstr>نسق</vt:lpstr>
      </vt:variant>
      <vt:variant>
        <vt:i4>1</vt:i4>
      </vt:variant>
      <vt:variant>
        <vt:lpstr>عناوين الشرائح</vt:lpstr>
      </vt:variant>
      <vt:variant>
        <vt:i4>22</vt:i4>
      </vt:variant>
    </vt:vector>
  </HeadingPairs>
  <TitlesOfParts>
    <vt:vector size="25" baseType="lpstr">
      <vt:lpstr>Arial</vt:lpstr>
      <vt:lpstr>Calibri</vt:lpstr>
      <vt:lpstr>Office Theme</vt:lpstr>
      <vt:lpstr>مقدمة في التسويق</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المراجع</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بحوث التسويق MKT 399</dc:title>
  <dc:creator>tawfeeqmq</dc:creator>
  <cp:lastModifiedBy>Shabbaj,Ebraheem Abdulrahman E</cp:lastModifiedBy>
  <cp:revision>248</cp:revision>
  <cp:lastPrinted>2014-02-09T05:58:16Z</cp:lastPrinted>
  <dcterms:created xsi:type="dcterms:W3CDTF">2006-08-16T00:00:00Z</dcterms:created>
  <dcterms:modified xsi:type="dcterms:W3CDTF">2019-09-11T14:25:57Z</dcterms:modified>
</cp:coreProperties>
</file>