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9" r:id="rId8"/>
    <p:sldId id="262" r:id="rId9"/>
    <p:sldId id="263" r:id="rId10"/>
    <p:sldId id="264" r:id="rId11"/>
    <p:sldId id="265" r:id="rId12"/>
    <p:sldId id="266"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000" autoAdjust="0"/>
    <p:restoredTop sz="54839" autoAdjust="0"/>
  </p:normalViewPr>
  <p:slideViewPr>
    <p:cSldViewPr snapToGrid="0">
      <p:cViewPr varScale="1">
        <p:scale>
          <a:sx n="68" d="100"/>
          <a:sy n="68" d="100"/>
        </p:scale>
        <p:origin x="18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BB54EE-DF0D-4FA1-B48F-C292469C25C4}"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905636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349506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110422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BB54EE-DF0D-4FA1-B48F-C292469C25C4}"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410774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BB54EE-DF0D-4FA1-B48F-C292469C25C4}" type="datetimeFigureOut">
              <a:rPr lang="en-US" smtClean="0"/>
              <a:pPr/>
              <a:t>2/16/2021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35817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BB54EE-DF0D-4FA1-B48F-C292469C25C4}" type="datetimeFigureOut">
              <a:rPr lang="en-US" smtClean="0"/>
              <a:pPr/>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193456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BB54EE-DF0D-4FA1-B48F-C292469C25C4}" type="datetimeFigureOut">
              <a:rPr lang="en-US" smtClean="0"/>
              <a:pPr/>
              <a:t>2/16/2021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292230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BB54EE-DF0D-4FA1-B48F-C292469C25C4}" type="datetimeFigureOut">
              <a:rPr lang="en-US" smtClean="0"/>
              <a:pPr/>
              <a:t>2/16/2021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109503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B54EE-DF0D-4FA1-B48F-C292469C25C4}" type="datetimeFigureOut">
              <a:rPr lang="en-US" smtClean="0"/>
              <a:pPr/>
              <a:t>2/16/2021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3215593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pPr/>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281051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BB54EE-DF0D-4FA1-B48F-C292469C25C4}" type="datetimeFigureOut">
              <a:rPr lang="en-US" smtClean="0"/>
              <a:pPr/>
              <a:t>2/16/2021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F20112-F681-4D23-BAD6-386DBC2EFDE9}" type="slidenum">
              <a:rPr lang="en-US" smtClean="0"/>
              <a:pPr/>
              <a:t>‹#›</a:t>
            </a:fld>
            <a:endParaRPr lang="en-US"/>
          </a:p>
        </p:txBody>
      </p:sp>
    </p:spTree>
    <p:extLst>
      <p:ext uri="{BB962C8B-B14F-4D97-AF65-F5344CB8AC3E}">
        <p14:creationId xmlns:p14="http://schemas.microsoft.com/office/powerpoint/2010/main" val="180542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000">
              <a:srgbClr val="ECECEC"/>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B54EE-DF0D-4FA1-B48F-C292469C25C4}" type="datetimeFigureOut">
              <a:rPr lang="en-US" smtClean="0"/>
              <a:pPr/>
              <a:t>2/16/2021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F20112-F681-4D23-BAD6-386DBC2EFDE9}" type="slidenum">
              <a:rPr lang="en-US" smtClean="0"/>
              <a:pPr/>
              <a:t>‹#›</a:t>
            </a:fld>
            <a:endParaRPr lang="en-US"/>
          </a:p>
        </p:txBody>
      </p:sp>
    </p:spTree>
    <p:extLst>
      <p:ext uri="{BB962C8B-B14F-4D97-AF65-F5344CB8AC3E}">
        <p14:creationId xmlns:p14="http://schemas.microsoft.com/office/powerpoint/2010/main" val="428076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46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l="6723" t="25076" r="6723" b="21638"/>
          <a:stretch/>
        </p:blipFill>
        <p:spPr>
          <a:xfrm>
            <a:off x="2438400" y="381000"/>
            <a:ext cx="7162800" cy="1182210"/>
          </a:xfrm>
          <a:prstGeom prst="rect">
            <a:avLst/>
          </a:prstGeom>
        </p:spPr>
      </p:pic>
      <p:cxnSp>
        <p:nvCxnSpPr>
          <p:cNvPr id="3" name="Straight Connector 2"/>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tangle 5">
            <a:extLst>
              <a:ext uri="{FF2B5EF4-FFF2-40B4-BE49-F238E27FC236}">
                <a16:creationId xmlns:a16="http://schemas.microsoft.com/office/drawing/2014/main" id="{717A7844-5C42-4F69-A544-CCD6670B3E3C}"/>
              </a:ext>
            </a:extLst>
          </p:cNvPr>
          <p:cNvSpPr/>
          <p:nvPr/>
        </p:nvSpPr>
        <p:spPr>
          <a:xfrm>
            <a:off x="1742731" y="2142212"/>
            <a:ext cx="8949887" cy="1962076"/>
          </a:xfrm>
          <a:prstGeom prst="rect">
            <a:avLst/>
          </a:prstGeom>
        </p:spPr>
        <p:txBody>
          <a:bodyPr wrap="square">
            <a:spAutoFit/>
          </a:bodyPr>
          <a:lstStyle/>
          <a:p>
            <a:pPr algn="ctr"/>
            <a:r>
              <a:rPr lang="ar-SA" sz="7200" b="1" dirty="0">
                <a:solidFill>
                  <a:srgbClr val="C00000"/>
                </a:solidFill>
                <a:latin typeface="Sakkal Majalla" panose="02000000000000000000" pitchFamily="2" charset="-78"/>
                <a:cs typeface="Sakkal Majalla" panose="02000000000000000000" pitchFamily="2" charset="-78"/>
              </a:rPr>
              <a:t>سورة المائدة </a:t>
            </a:r>
            <a:endParaRPr lang="ar-BH" sz="7200" b="1" dirty="0">
              <a:solidFill>
                <a:srgbClr val="C00000"/>
              </a:solidFill>
              <a:latin typeface="Sakkal Majalla" panose="02000000000000000000" pitchFamily="2" charset="-78"/>
              <a:cs typeface="Sakkal Majalla" panose="02000000000000000000" pitchFamily="2" charset="-78"/>
            </a:endParaRPr>
          </a:p>
          <a:p>
            <a:pPr algn="ctr">
              <a:lnSpc>
                <a:spcPct val="150000"/>
              </a:lnSpc>
            </a:pPr>
            <a:r>
              <a:rPr lang="ar-BH" sz="3600" b="1" dirty="0">
                <a:solidFill>
                  <a:schemeClr val="accent6">
                    <a:lumMod val="50000"/>
                  </a:schemeClr>
                </a:solidFill>
                <a:latin typeface="Sakkal Majalla" panose="02000000000000000000" pitchFamily="2" charset="-78"/>
                <a:cs typeface="Sakkal Majalla" panose="02000000000000000000" pitchFamily="2" charset="-78"/>
              </a:rPr>
              <a:t>الآي</a:t>
            </a:r>
            <a:r>
              <a:rPr lang="ar-SA" sz="3600" b="1" dirty="0">
                <a:solidFill>
                  <a:schemeClr val="accent6">
                    <a:lumMod val="50000"/>
                  </a:schemeClr>
                </a:solidFill>
                <a:latin typeface="Sakkal Majalla" panose="02000000000000000000" pitchFamily="2" charset="-78"/>
                <a:cs typeface="Sakkal Majalla" panose="02000000000000000000" pitchFamily="2" charset="-78"/>
              </a:rPr>
              <a:t>ة</a:t>
            </a:r>
            <a:r>
              <a:rPr lang="ar-BH" sz="3600" b="1" dirty="0">
                <a:solidFill>
                  <a:schemeClr val="accent6">
                    <a:lumMod val="50000"/>
                  </a:schemeClr>
                </a:solidFill>
                <a:latin typeface="Sakkal Majalla" panose="02000000000000000000" pitchFamily="2" charset="-78"/>
                <a:cs typeface="Sakkal Majalla" panose="02000000000000000000" pitchFamily="2" charset="-78"/>
              </a:rPr>
              <a:t> (</a:t>
            </a:r>
            <a:r>
              <a:rPr lang="ar-SA" sz="3600" b="1" dirty="0">
                <a:solidFill>
                  <a:schemeClr val="accent6">
                    <a:lumMod val="50000"/>
                  </a:schemeClr>
                </a:solidFill>
                <a:latin typeface="Sakkal Majalla" panose="02000000000000000000" pitchFamily="2" charset="-78"/>
                <a:cs typeface="Sakkal Majalla" panose="02000000000000000000" pitchFamily="2" charset="-78"/>
              </a:rPr>
              <a:t>6</a:t>
            </a:r>
            <a:r>
              <a:rPr lang="ar-BH" sz="3600" b="1" dirty="0">
                <a:solidFill>
                  <a:schemeClr val="accent6">
                    <a:lumMod val="50000"/>
                  </a:schemeClr>
                </a:solidFill>
                <a:latin typeface="Sakkal Majalla" panose="02000000000000000000" pitchFamily="2" charset="-78"/>
                <a:cs typeface="Sakkal Majalla" panose="02000000000000000000" pitchFamily="2" charset="-78"/>
              </a:rPr>
              <a:t>)</a:t>
            </a:r>
            <a:endParaRPr lang="en-US" sz="3600" b="1" dirty="0">
              <a:solidFill>
                <a:schemeClr val="accent6">
                  <a:lumMod val="50000"/>
                </a:schemeClr>
              </a:solidFill>
              <a:latin typeface="Sakkal Majalla" panose="02000000000000000000" pitchFamily="2" charset="-78"/>
              <a:cs typeface="Sakkal Majalla" panose="02000000000000000000" pitchFamily="2" charset="-78"/>
            </a:endParaRPr>
          </a:p>
        </p:txBody>
      </p:sp>
      <p:sp>
        <p:nvSpPr>
          <p:cNvPr id="9" name="Rectangle 8">
            <a:extLst>
              <a:ext uri="{FF2B5EF4-FFF2-40B4-BE49-F238E27FC236}">
                <a16:creationId xmlns:a16="http://schemas.microsoft.com/office/drawing/2014/main" id="{521FC120-807C-42B3-9DB1-83839AC44EB8}"/>
              </a:ext>
            </a:extLst>
          </p:cNvPr>
          <p:cNvSpPr/>
          <p:nvPr/>
        </p:nvSpPr>
        <p:spPr>
          <a:xfrm>
            <a:off x="4733935" y="4267200"/>
            <a:ext cx="2967479" cy="1708160"/>
          </a:xfrm>
          <a:prstGeom prst="rect">
            <a:avLst/>
          </a:prstGeom>
          <a:noFill/>
          <a:ln>
            <a:noFill/>
          </a:ln>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ar-BH" sz="24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التربية الإسلامية – الجزء </a:t>
            </a:r>
            <a:r>
              <a:rPr kumimoji="0" lang="ar-MA" sz="24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الثاني</a:t>
            </a:r>
            <a:endParaRPr kumimoji="0" lang="ar-BH" sz="24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ar-SA" sz="24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ا</a:t>
            </a:r>
            <a:r>
              <a:rPr kumimoji="0" lang="ar-BH" sz="24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لصف </a:t>
            </a:r>
            <a:r>
              <a:rPr kumimoji="0" lang="ar-SA" sz="24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الرابع </a:t>
            </a:r>
            <a:r>
              <a:rPr kumimoji="0" lang="ar-BH" sz="24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الابتدائي</a:t>
            </a:r>
            <a:endParaRPr kumimoji="0" lang="ar-SA" sz="2400" b="1" i="0" u="none" strike="noStrike" kern="1200" cap="none" spc="0" normalizeH="0" baseline="0" noProof="0" dirty="0">
              <a:ln w="0"/>
              <a:solidFill>
                <a:srgbClr val="00B0F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lang="ar-BH" sz="2400" b="1" dirty="0">
                <a:ln w="0"/>
                <a:solidFill>
                  <a:schemeClr val="accent5">
                    <a:lumMod val="50000"/>
                  </a:schemeClr>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sym typeface="Arial"/>
              </a:rPr>
              <a:t>الفصل الدراسي </a:t>
            </a:r>
            <a:r>
              <a:rPr lang="ar-SA" sz="2400" b="1" dirty="0">
                <a:ln w="0"/>
                <a:solidFill>
                  <a:schemeClr val="accent5">
                    <a:lumMod val="50000"/>
                  </a:schemeClr>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sym typeface="Arial"/>
              </a:rPr>
              <a:t>الثاني</a:t>
            </a:r>
            <a:r>
              <a:rPr lang="ar-BH" sz="2400" b="1" dirty="0">
                <a:ln w="0"/>
                <a:solidFill>
                  <a:schemeClr val="accent5">
                    <a:lumMod val="50000"/>
                  </a:schemeClr>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sym typeface="Arial"/>
              </a:rPr>
              <a:t> </a:t>
            </a:r>
            <a:endParaRPr lang="ar-BH" sz="2400" b="1" dirty="0">
              <a:ln w="0"/>
              <a:solidFill>
                <a:schemeClr val="accent5">
                  <a:lumMod val="50000"/>
                </a:schemeClr>
              </a:solidFill>
              <a:effectLst>
                <a:outerShdw blurRad="38100" dist="19050" dir="2700000" algn="tl" rotWithShape="0">
                  <a:prstClr val="black">
                    <a:alpha val="40000"/>
                  </a:prstClr>
                </a:outerShdw>
              </a:effectLst>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25545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2250"/>
                                        <p:tgtEl>
                                          <p:spTgt spid="8"/>
                                        </p:tgtEl>
                                      </p:cBhvr>
                                    </p:animEffect>
                                  </p:childTnLst>
                                </p:cTn>
                              </p:par>
                            </p:childTnLst>
                          </p:cTn>
                        </p:par>
                        <p:par>
                          <p:cTn id="8" fill="hold">
                            <p:stCondLst>
                              <p:cond delay="225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مستطيل: زوايا قطرية مستديرة 9">
            <a:extLst>
              <a:ext uri="{FF2B5EF4-FFF2-40B4-BE49-F238E27FC236}">
                <a16:creationId xmlns:a16="http://schemas.microsoft.com/office/drawing/2014/main" id="{0FAAFBB5-8421-442B-AC07-7BCDA0F77735}"/>
              </a:ext>
            </a:extLst>
          </p:cNvPr>
          <p:cNvSpPr/>
          <p:nvPr/>
        </p:nvSpPr>
        <p:spPr>
          <a:xfrm rot="10800000">
            <a:off x="1658740" y="2058721"/>
            <a:ext cx="9211456" cy="4054695"/>
          </a:xfrm>
          <a:prstGeom prst="round2DiagRect">
            <a:avLst>
              <a:gd name="adj1" fmla="val 38740"/>
              <a:gd name="adj2" fmla="val 0"/>
            </a:avLst>
          </a:prstGeom>
          <a:solidFill>
            <a:srgbClr val="DBFAFB"/>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5" name="مستطيل: زوايا قطرية مستديرة 16">
            <a:extLst>
              <a:ext uri="{FF2B5EF4-FFF2-40B4-BE49-F238E27FC236}">
                <a16:creationId xmlns:a16="http://schemas.microsoft.com/office/drawing/2014/main" id="{0CB13B9F-9FC8-44D7-8098-626429AC40D3}"/>
              </a:ext>
            </a:extLst>
          </p:cNvPr>
          <p:cNvSpPr/>
          <p:nvPr/>
        </p:nvSpPr>
        <p:spPr>
          <a:xfrm flipH="1">
            <a:off x="2827772" y="1145486"/>
            <a:ext cx="7565365" cy="736485"/>
          </a:xfrm>
          <a:prstGeom prst="round2DiagRect">
            <a:avLst>
              <a:gd name="adj1" fmla="val 50000"/>
              <a:gd name="adj2" fmla="val 0"/>
            </a:avLst>
          </a:prstGeom>
          <a:solidFill>
            <a:srgbClr val="FFE699"/>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6" name="Rectangle 5">
            <a:extLst>
              <a:ext uri="{FF2B5EF4-FFF2-40B4-BE49-F238E27FC236}">
                <a16:creationId xmlns:a16="http://schemas.microsoft.com/office/drawing/2014/main" id="{9FFFC442-1252-494D-B6AA-4BAA4414B15D}"/>
              </a:ext>
            </a:extLst>
          </p:cNvPr>
          <p:cNvSpPr/>
          <p:nvPr/>
        </p:nvSpPr>
        <p:spPr>
          <a:xfrm>
            <a:off x="3048001" y="1138405"/>
            <a:ext cx="6637772" cy="882678"/>
          </a:xfrm>
          <a:prstGeom prst="rect">
            <a:avLst/>
          </a:prstGeom>
          <a:noFill/>
          <a:ln>
            <a:noFill/>
          </a:ln>
        </p:spPr>
        <p:txBody>
          <a:bodyPr wrap="square" lIns="91440" tIns="45720" rIns="91440" bIns="45720">
            <a:spAutoFit/>
          </a:bodyPr>
          <a:lstStyle/>
          <a:p>
            <a:pPr algn="r" rtl="1">
              <a:lnSpc>
                <a:spcPct val="107000"/>
              </a:lnSpc>
              <a:spcAft>
                <a:spcPts val="800"/>
              </a:spcAft>
            </a:pPr>
            <a:r>
              <a:rPr lang="ar-SA" sz="48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أستفيد من الآية</a:t>
            </a:r>
            <a:r>
              <a:rPr lang="en-GB" sz="48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p>
        </p:txBody>
      </p:sp>
      <p:sp>
        <p:nvSpPr>
          <p:cNvPr id="8" name="مستطيل: زوايا قطرية مستديرة 19">
            <a:extLst>
              <a:ext uri="{FF2B5EF4-FFF2-40B4-BE49-F238E27FC236}">
                <a16:creationId xmlns:a16="http://schemas.microsoft.com/office/drawing/2014/main" id="{4664C732-3E67-400D-A6B0-E513A9337F1F}"/>
              </a:ext>
            </a:extLst>
          </p:cNvPr>
          <p:cNvSpPr/>
          <p:nvPr/>
        </p:nvSpPr>
        <p:spPr>
          <a:xfrm rot="10800000">
            <a:off x="9296398" y="1778248"/>
            <a:ext cx="1759268" cy="4092016"/>
          </a:xfrm>
          <a:prstGeom prst="round2DiagRect">
            <a:avLst>
              <a:gd name="adj1" fmla="val 50000"/>
              <a:gd name="adj2" fmla="val 0"/>
            </a:avLst>
          </a:prstGeom>
          <a:solidFill>
            <a:srgbClr val="92D050"/>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latin typeface="Sakkal Majalla" panose="02000000000000000000" pitchFamily="2" charset="-78"/>
              <a:cs typeface="Sakkal Majalla" panose="02000000000000000000" pitchFamily="2" charset="-78"/>
            </a:endParaRPr>
          </a:p>
        </p:txBody>
      </p:sp>
      <p:sp>
        <p:nvSpPr>
          <p:cNvPr id="9" name="مستطيل: زوايا قطرية مستديرة 20">
            <a:extLst>
              <a:ext uri="{FF2B5EF4-FFF2-40B4-BE49-F238E27FC236}">
                <a16:creationId xmlns:a16="http://schemas.microsoft.com/office/drawing/2014/main" id="{64BAFAD9-D114-4243-B5CA-F12CF5190AC8}"/>
              </a:ext>
            </a:extLst>
          </p:cNvPr>
          <p:cNvSpPr/>
          <p:nvPr/>
        </p:nvSpPr>
        <p:spPr>
          <a:xfrm rot="10800000">
            <a:off x="1136333" y="2895596"/>
            <a:ext cx="9006633" cy="3200403"/>
          </a:xfrm>
          <a:prstGeom prst="round2DiagRect">
            <a:avLst>
              <a:gd name="adj1" fmla="val 38740"/>
              <a:gd name="adj2" fmla="val 0"/>
            </a:avLst>
          </a:prstGeom>
          <a:solidFill>
            <a:schemeClr val="bg1"/>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11" name="مستطيل 10">
            <a:extLst>
              <a:ext uri="{FF2B5EF4-FFF2-40B4-BE49-F238E27FC236}">
                <a16:creationId xmlns:a16="http://schemas.microsoft.com/office/drawing/2014/main" id="{01264377-F26D-4F67-893D-798BB4DE3F38}"/>
              </a:ext>
            </a:extLst>
          </p:cNvPr>
          <p:cNvSpPr/>
          <p:nvPr/>
        </p:nvSpPr>
        <p:spPr>
          <a:xfrm>
            <a:off x="1842474" y="3156284"/>
            <a:ext cx="7775253" cy="685124"/>
          </a:xfrm>
          <a:prstGeom prst="rect">
            <a:avLst/>
          </a:prstGeom>
        </p:spPr>
        <p:txBody>
          <a:bodyPr wrap="square">
            <a:spAutoFit/>
          </a:bodyPr>
          <a:lstStyle/>
          <a:p>
            <a:pPr algn="justLow" rtl="1">
              <a:lnSpc>
                <a:spcPct val="107000"/>
              </a:lnSpc>
              <a:spcAft>
                <a:spcPts val="800"/>
              </a:spcAft>
            </a:pPr>
            <a:r>
              <a:rPr lang="ar-SA" sz="3600" b="1" dirty="0">
                <a:latin typeface="Sakkal Majalla" panose="02000000000000000000" pitchFamily="2" charset="-78"/>
                <a:cs typeface="Sakkal Majalla" panose="02000000000000000000" pitchFamily="2" charset="-78"/>
              </a:rPr>
              <a:t>الإسلام يدعو إلى الطهارة والنظافة</a:t>
            </a:r>
            <a:r>
              <a:rPr lang="en-GB" sz="3600" b="1" dirty="0">
                <a:latin typeface="Sakkal Majalla" panose="02000000000000000000" pitchFamily="2" charset="-78"/>
                <a:cs typeface="Sakkal Majalla" panose="02000000000000000000" pitchFamily="2" charset="-78"/>
              </a:rPr>
              <a:t>.</a:t>
            </a:r>
          </a:p>
        </p:txBody>
      </p:sp>
      <p:sp>
        <p:nvSpPr>
          <p:cNvPr id="12" name="مستطيل 11">
            <a:extLst>
              <a:ext uri="{FF2B5EF4-FFF2-40B4-BE49-F238E27FC236}">
                <a16:creationId xmlns:a16="http://schemas.microsoft.com/office/drawing/2014/main" id="{BF2A7143-918A-4939-9E83-E52CE75D60A0}"/>
              </a:ext>
            </a:extLst>
          </p:cNvPr>
          <p:cNvSpPr/>
          <p:nvPr/>
        </p:nvSpPr>
        <p:spPr>
          <a:xfrm>
            <a:off x="1876768" y="2131636"/>
            <a:ext cx="7484343" cy="685124"/>
          </a:xfrm>
          <a:prstGeom prst="rect">
            <a:avLst/>
          </a:prstGeom>
        </p:spPr>
        <p:txBody>
          <a:bodyPr wrap="square">
            <a:spAutoFit/>
          </a:bodyPr>
          <a:lstStyle/>
          <a:p>
            <a:pPr algn="r" rtl="1">
              <a:lnSpc>
                <a:spcPct val="107000"/>
              </a:lnSpc>
              <a:spcAft>
                <a:spcPts val="800"/>
              </a:spcAft>
            </a:pPr>
            <a:r>
              <a:rPr lang="ar-SA" sz="3600" b="1" dirty="0">
                <a:solidFill>
                  <a:srgbClr val="002060"/>
                </a:solidFill>
                <a:latin typeface="Sakkal Majalla" panose="02000000000000000000" pitchFamily="2" charset="-78"/>
                <a:cs typeface="Sakkal Majalla" panose="02000000000000000000" pitchFamily="2" charset="-78"/>
              </a:rPr>
              <a:t>ترشد الآية الكريمة إلى أمور، منها</a:t>
            </a:r>
            <a:r>
              <a:rPr lang="en-GB" sz="3600" b="1" dirty="0">
                <a:solidFill>
                  <a:srgbClr val="002060"/>
                </a:solidFill>
                <a:latin typeface="Sakkal Majalla" panose="02000000000000000000" pitchFamily="2" charset="-78"/>
                <a:cs typeface="Sakkal Majalla" panose="02000000000000000000" pitchFamily="2" charset="-78"/>
              </a:rPr>
              <a:t>:</a:t>
            </a:r>
          </a:p>
        </p:txBody>
      </p:sp>
      <p:sp>
        <p:nvSpPr>
          <p:cNvPr id="13" name="مستطيل 12">
            <a:extLst>
              <a:ext uri="{FF2B5EF4-FFF2-40B4-BE49-F238E27FC236}">
                <a16:creationId xmlns:a16="http://schemas.microsoft.com/office/drawing/2014/main" id="{0A199093-6251-434C-88D0-C17949AA7DE5}"/>
              </a:ext>
            </a:extLst>
          </p:cNvPr>
          <p:cNvSpPr/>
          <p:nvPr/>
        </p:nvSpPr>
        <p:spPr>
          <a:xfrm>
            <a:off x="2049034" y="4622230"/>
            <a:ext cx="7568693" cy="685124"/>
          </a:xfrm>
          <a:prstGeom prst="rect">
            <a:avLst/>
          </a:prstGeom>
        </p:spPr>
        <p:txBody>
          <a:bodyPr wrap="square">
            <a:spAutoFit/>
          </a:bodyPr>
          <a:lstStyle/>
          <a:p>
            <a:pPr algn="justLow" rtl="1">
              <a:lnSpc>
                <a:spcPct val="107000"/>
              </a:lnSpc>
              <a:spcAft>
                <a:spcPts val="800"/>
              </a:spcAft>
            </a:pPr>
            <a:r>
              <a:rPr lang="ar-SA" sz="3600" b="1" dirty="0">
                <a:latin typeface="Sakkal Majalla" panose="02000000000000000000" pitchFamily="2" charset="-78"/>
                <a:cs typeface="Sakkal Majalla" panose="02000000000000000000" pitchFamily="2" charset="-78"/>
              </a:rPr>
              <a:t>إذا ف</a:t>
            </a:r>
            <a:r>
              <a:rPr lang="ar-BH" sz="3600" b="1" dirty="0">
                <a:latin typeface="Sakkal Majalla" panose="02000000000000000000" pitchFamily="2" charset="-78"/>
                <a:cs typeface="Sakkal Majalla" panose="02000000000000000000" pitchFamily="2" charset="-78"/>
              </a:rPr>
              <a:t>ُ</a:t>
            </a:r>
            <a:r>
              <a:rPr lang="ar-SA" sz="3600" b="1" dirty="0">
                <a:latin typeface="Sakkal Majalla" panose="02000000000000000000" pitchFamily="2" charset="-78"/>
                <a:cs typeface="Sakkal Majalla" panose="02000000000000000000" pitchFamily="2" charset="-78"/>
              </a:rPr>
              <a:t>ق</a:t>
            </a:r>
            <a:r>
              <a:rPr lang="ar-BH" sz="3600" b="1" dirty="0">
                <a:latin typeface="Sakkal Majalla" panose="02000000000000000000" pitchFamily="2" charset="-78"/>
                <a:cs typeface="Sakkal Majalla" panose="02000000000000000000" pitchFamily="2" charset="-78"/>
              </a:rPr>
              <a:t>ِ</a:t>
            </a:r>
            <a:r>
              <a:rPr lang="ar-SA" sz="3600" b="1" dirty="0">
                <a:latin typeface="Sakkal Majalla" panose="02000000000000000000" pitchFamily="2" charset="-78"/>
                <a:cs typeface="Sakkal Majalla" panose="02000000000000000000" pitchFamily="2" charset="-78"/>
              </a:rPr>
              <a:t>د</a:t>
            </a:r>
            <a:r>
              <a:rPr lang="ar-BH" sz="3600" b="1" dirty="0">
                <a:latin typeface="Sakkal Majalla" panose="02000000000000000000" pitchFamily="2" charset="-78"/>
                <a:cs typeface="Sakkal Majalla" panose="02000000000000000000" pitchFamily="2" charset="-78"/>
              </a:rPr>
              <a:t>َ</a:t>
            </a:r>
            <a:r>
              <a:rPr lang="ar-SA" sz="3600" b="1" dirty="0">
                <a:latin typeface="Sakkal Majalla" panose="02000000000000000000" pitchFamily="2" charset="-78"/>
                <a:cs typeface="Sakkal Majalla" panose="02000000000000000000" pitchFamily="2" charset="-78"/>
              </a:rPr>
              <a:t> الماء</a:t>
            </a:r>
            <a:r>
              <a:rPr lang="ar-BH" sz="3600" b="1" dirty="0">
                <a:latin typeface="Sakkal Majalla" panose="02000000000000000000" pitchFamily="2" charset="-78"/>
                <a:cs typeface="Sakkal Majalla" panose="02000000000000000000" pitchFamily="2" charset="-78"/>
              </a:rPr>
              <a:t>ُ</a:t>
            </a:r>
            <a:r>
              <a:rPr lang="ar-SA" sz="3600" b="1" dirty="0">
                <a:latin typeface="Sakkal Majalla" panose="02000000000000000000" pitchFamily="2" charset="-78"/>
                <a:cs typeface="Sakkal Majalla" panose="02000000000000000000" pitchFamily="2" charset="-78"/>
              </a:rPr>
              <a:t> أو تعذّر استعماله ي</a:t>
            </a:r>
            <a:r>
              <a:rPr lang="ar-BH" sz="3600" b="1" dirty="0">
                <a:latin typeface="Sakkal Majalla" panose="02000000000000000000" pitchFamily="2" charset="-78"/>
                <a:cs typeface="Sakkal Majalla" panose="02000000000000000000" pitchFamily="2" charset="-78"/>
              </a:rPr>
              <a:t>ُ</a:t>
            </a:r>
            <a:r>
              <a:rPr lang="ar-SA" sz="3600" b="1" dirty="0">
                <a:latin typeface="Sakkal Majalla" panose="02000000000000000000" pitchFamily="2" charset="-78"/>
                <a:cs typeface="Sakkal Majalla" panose="02000000000000000000" pitchFamily="2" charset="-78"/>
              </a:rPr>
              <a:t>ب</a:t>
            </a:r>
            <a:r>
              <a:rPr lang="ar-BH" sz="3600" b="1" dirty="0">
                <a:latin typeface="Sakkal Majalla" panose="02000000000000000000" pitchFamily="2" charset="-78"/>
                <a:cs typeface="Sakkal Majalla" panose="02000000000000000000" pitchFamily="2" charset="-78"/>
              </a:rPr>
              <a:t>َ</a:t>
            </a:r>
            <a:r>
              <a:rPr lang="ar-SA" sz="3600" b="1" dirty="0">
                <a:latin typeface="Sakkal Majalla" panose="02000000000000000000" pitchFamily="2" charset="-78"/>
                <a:cs typeface="Sakkal Majalla" panose="02000000000000000000" pitchFamily="2" charset="-78"/>
              </a:rPr>
              <a:t>اح</a:t>
            </a:r>
            <a:r>
              <a:rPr lang="ar-BH" sz="3600" b="1" dirty="0">
                <a:latin typeface="Sakkal Majalla" panose="02000000000000000000" pitchFamily="2" charset="-78"/>
                <a:cs typeface="Sakkal Majalla" panose="02000000000000000000" pitchFamily="2" charset="-78"/>
              </a:rPr>
              <a:t>ُ</a:t>
            </a:r>
            <a:r>
              <a:rPr lang="ar-SA" sz="3600" b="1" dirty="0">
                <a:latin typeface="Sakkal Majalla" panose="02000000000000000000" pitchFamily="2" charset="-78"/>
                <a:cs typeface="Sakkal Majalla" panose="02000000000000000000" pitchFamily="2" charset="-78"/>
              </a:rPr>
              <a:t> حينئذ التيمم.</a:t>
            </a:r>
            <a:endParaRPr lang="en-GB" sz="3600" b="1" dirty="0">
              <a:latin typeface="Sakkal Majalla" panose="02000000000000000000" pitchFamily="2" charset="-78"/>
              <a:cs typeface="Sakkal Majalla" panose="02000000000000000000" pitchFamily="2" charset="-78"/>
            </a:endParaRPr>
          </a:p>
        </p:txBody>
      </p:sp>
      <p:grpSp>
        <p:nvGrpSpPr>
          <p:cNvPr id="14" name="مجموعة 13">
            <a:extLst>
              <a:ext uri="{FF2B5EF4-FFF2-40B4-BE49-F238E27FC236}">
                <a16:creationId xmlns:a16="http://schemas.microsoft.com/office/drawing/2014/main" id="{1389A4C6-DFFB-4466-9404-922DDD06C032}"/>
              </a:ext>
            </a:extLst>
          </p:cNvPr>
          <p:cNvGrpSpPr/>
          <p:nvPr/>
        </p:nvGrpSpPr>
        <p:grpSpPr>
          <a:xfrm>
            <a:off x="9669650" y="3066768"/>
            <a:ext cx="974788" cy="633324"/>
            <a:chOff x="9535166" y="2102036"/>
            <a:chExt cx="842796" cy="410854"/>
          </a:xfrm>
          <a:solidFill>
            <a:srgbClr val="FFFF00"/>
          </a:solidFill>
        </p:grpSpPr>
        <p:sp>
          <p:nvSpPr>
            <p:cNvPr id="15" name="Pentagon 48">
              <a:extLst>
                <a:ext uri="{FF2B5EF4-FFF2-40B4-BE49-F238E27FC236}">
                  <a16:creationId xmlns:a16="http://schemas.microsoft.com/office/drawing/2014/main" id="{CDCF7461-8CD1-43C3-802D-C363ECD1D7F7}"/>
                </a:ext>
              </a:extLst>
            </p:cNvPr>
            <p:cNvSpPr/>
            <p:nvPr/>
          </p:nvSpPr>
          <p:spPr>
            <a:xfrm flipH="1">
              <a:off x="9548516" y="2112642"/>
              <a:ext cx="574467" cy="399324"/>
            </a:xfrm>
            <a:prstGeom prst="homePlate">
              <a:avLst>
                <a:gd name="adj" fmla="val 468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16" name="Pentagon 48">
              <a:extLst>
                <a:ext uri="{FF2B5EF4-FFF2-40B4-BE49-F238E27FC236}">
                  <a16:creationId xmlns:a16="http://schemas.microsoft.com/office/drawing/2014/main" id="{7C2A79E8-1464-4ABF-A078-51C7EAE131A3}"/>
                </a:ext>
              </a:extLst>
            </p:cNvPr>
            <p:cNvSpPr/>
            <p:nvPr/>
          </p:nvSpPr>
          <p:spPr>
            <a:xfrm flipH="1">
              <a:off x="9535166" y="2113566"/>
              <a:ext cx="842796" cy="399324"/>
            </a:xfrm>
            <a:prstGeom prst="homePlate">
              <a:avLst>
                <a:gd name="adj" fmla="val 46845"/>
              </a:avLst>
            </a:prstGeom>
            <a:gradFill flip="none" rotWithShape="1">
              <a:gsLst>
                <a:gs pos="42000">
                  <a:srgbClr val="FFFF00"/>
                </a:gs>
                <a:gs pos="92000">
                  <a:srgbClr val="92D050"/>
                </a:gs>
                <a:gs pos="10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17" name="TextBox 53">
              <a:extLst>
                <a:ext uri="{FF2B5EF4-FFF2-40B4-BE49-F238E27FC236}">
                  <a16:creationId xmlns:a16="http://schemas.microsoft.com/office/drawing/2014/main" id="{1099E7E3-B514-489A-9C55-4F33256CA37F}"/>
                </a:ext>
              </a:extLst>
            </p:cNvPr>
            <p:cNvSpPr txBox="1"/>
            <p:nvPr/>
          </p:nvSpPr>
          <p:spPr>
            <a:xfrm>
              <a:off x="9677198" y="2102036"/>
              <a:ext cx="604639" cy="399325"/>
            </a:xfrm>
            <a:prstGeom prst="rect">
              <a:avLst/>
            </a:prstGeom>
            <a:noFill/>
          </p:spPr>
          <p:txBody>
            <a:bodyPr wrap="square" tIns="0" bIns="0" rtlCol="0" anchor="ctr">
              <a:spAutoFit/>
            </a:bodyPr>
            <a:lstStyle/>
            <a:p>
              <a:r>
                <a:rPr lang="en-US" altLang="ko-KR" sz="4000" b="1" dirty="0">
                  <a:solidFill>
                    <a:srgbClr val="002060"/>
                  </a:solidFill>
                  <a:latin typeface="Sakkal Majalla" panose="02000000000000000000" pitchFamily="2" charset="-78"/>
                  <a:cs typeface="Sakkal Majalla" panose="02000000000000000000" pitchFamily="2" charset="-78"/>
                </a:rPr>
                <a:t>1</a:t>
              </a:r>
            </a:p>
          </p:txBody>
        </p:sp>
      </p:grpSp>
      <p:pic>
        <p:nvPicPr>
          <p:cNvPr id="18" name="Picture 3">
            <a:extLst>
              <a:ext uri="{FF2B5EF4-FFF2-40B4-BE49-F238E27FC236}">
                <a16:creationId xmlns:a16="http://schemas.microsoft.com/office/drawing/2014/main" id="{8D10957A-301F-48BD-B95C-CA41776CB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15" t="19437" r="16694" b="12630"/>
          <a:stretch/>
        </p:blipFill>
        <p:spPr bwMode="auto">
          <a:xfrm>
            <a:off x="9425822" y="-82333"/>
            <a:ext cx="2613778" cy="339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مجموعة 18">
            <a:extLst>
              <a:ext uri="{FF2B5EF4-FFF2-40B4-BE49-F238E27FC236}">
                <a16:creationId xmlns:a16="http://schemas.microsoft.com/office/drawing/2014/main" id="{53959AC0-1855-40FC-8652-CA28E15FD05C}"/>
              </a:ext>
            </a:extLst>
          </p:cNvPr>
          <p:cNvGrpSpPr/>
          <p:nvPr/>
        </p:nvGrpSpPr>
        <p:grpSpPr>
          <a:xfrm>
            <a:off x="9669650" y="4572000"/>
            <a:ext cx="974788" cy="633324"/>
            <a:chOff x="9669650" y="4301523"/>
            <a:chExt cx="974788" cy="633324"/>
          </a:xfrm>
        </p:grpSpPr>
        <p:sp>
          <p:nvSpPr>
            <p:cNvPr id="20" name="Pentagon 48">
              <a:extLst>
                <a:ext uri="{FF2B5EF4-FFF2-40B4-BE49-F238E27FC236}">
                  <a16:creationId xmlns:a16="http://schemas.microsoft.com/office/drawing/2014/main" id="{0CA2DA6A-9820-4792-BAC5-67BFB58774DC}"/>
                </a:ext>
              </a:extLst>
            </p:cNvPr>
            <p:cNvSpPr/>
            <p:nvPr/>
          </p:nvSpPr>
          <p:spPr>
            <a:xfrm flipH="1">
              <a:off x="9669650" y="4319296"/>
              <a:ext cx="974788" cy="615551"/>
            </a:xfrm>
            <a:prstGeom prst="homePlate">
              <a:avLst>
                <a:gd name="adj" fmla="val 46845"/>
              </a:avLst>
            </a:prstGeom>
            <a:gradFill flip="none" rotWithShape="1">
              <a:gsLst>
                <a:gs pos="42000">
                  <a:srgbClr val="FFFF00"/>
                </a:gs>
                <a:gs pos="92000">
                  <a:srgbClr val="92D050"/>
                </a:gs>
                <a:gs pos="100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21" name="TextBox 53">
              <a:extLst>
                <a:ext uri="{FF2B5EF4-FFF2-40B4-BE49-F238E27FC236}">
                  <a16:creationId xmlns:a16="http://schemas.microsoft.com/office/drawing/2014/main" id="{0143A764-F851-4BE1-BD92-38A5D92DA23D}"/>
                </a:ext>
              </a:extLst>
            </p:cNvPr>
            <p:cNvSpPr txBox="1"/>
            <p:nvPr/>
          </p:nvSpPr>
          <p:spPr>
            <a:xfrm>
              <a:off x="9887679" y="4301523"/>
              <a:ext cx="699333" cy="615552"/>
            </a:xfrm>
            <a:prstGeom prst="rect">
              <a:avLst/>
            </a:prstGeom>
            <a:noFill/>
          </p:spPr>
          <p:txBody>
            <a:bodyPr wrap="square" tIns="0" bIns="0" rtlCol="0" anchor="ctr">
              <a:spAutoFit/>
            </a:bodyPr>
            <a:lstStyle/>
            <a:p>
              <a:r>
                <a:rPr lang="en-US" altLang="ko-KR" sz="4000" b="1" dirty="0">
                  <a:solidFill>
                    <a:srgbClr val="002060"/>
                  </a:solidFill>
                  <a:latin typeface="Sakkal Majalla" panose="02000000000000000000" pitchFamily="2" charset="-78"/>
                  <a:cs typeface="Sakkal Majalla" panose="02000000000000000000" pitchFamily="2" charset="-78"/>
                </a:rPr>
                <a:t>2</a:t>
              </a:r>
            </a:p>
          </p:txBody>
        </p:sp>
      </p:grpSp>
      <p:grpSp>
        <p:nvGrpSpPr>
          <p:cNvPr id="22" name="مجموعة 3">
            <a:extLst>
              <a:ext uri="{FF2B5EF4-FFF2-40B4-BE49-F238E27FC236}">
                <a16:creationId xmlns:a16="http://schemas.microsoft.com/office/drawing/2014/main" id="{71812D0A-2A27-4B0B-8D6F-41C5A8879AF0}"/>
              </a:ext>
            </a:extLst>
          </p:cNvPr>
          <p:cNvGrpSpPr/>
          <p:nvPr/>
        </p:nvGrpSpPr>
        <p:grpSpPr>
          <a:xfrm>
            <a:off x="76200" y="19818"/>
            <a:ext cx="4063476" cy="758591"/>
            <a:chOff x="380999" y="-366815"/>
            <a:chExt cx="4063476" cy="798834"/>
          </a:xfrm>
        </p:grpSpPr>
        <p:sp>
          <p:nvSpPr>
            <p:cNvPr id="23" name="مستطيل: زوايا علوية مستديرة 32">
              <a:extLst>
                <a:ext uri="{FF2B5EF4-FFF2-40B4-BE49-F238E27FC236}">
                  <a16:creationId xmlns:a16="http://schemas.microsoft.com/office/drawing/2014/main" id="{12EC22C6-EE9A-4AB3-8D99-8224988AB4DE}"/>
                </a:ext>
              </a:extLst>
            </p:cNvPr>
            <p:cNvSpPr/>
            <p:nvPr/>
          </p:nvSpPr>
          <p:spPr>
            <a:xfrm rot="10800000">
              <a:off x="380999" y="-304800"/>
              <a:ext cx="4063476" cy="736819"/>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24" name="Rectangle 6">
              <a:extLst>
                <a:ext uri="{FF2B5EF4-FFF2-40B4-BE49-F238E27FC236}">
                  <a16:creationId xmlns:a16="http://schemas.microsoft.com/office/drawing/2014/main" id="{43A0B2E6-5B39-4A91-894C-E1A936A38CF5}"/>
                </a:ext>
              </a:extLst>
            </p:cNvPr>
            <p:cNvSpPr/>
            <p:nvPr/>
          </p:nvSpPr>
          <p:spPr>
            <a:xfrm>
              <a:off x="1790402" y="-153217"/>
              <a:ext cx="2456122" cy="550977"/>
            </a:xfrm>
            <a:prstGeom prst="rect">
              <a:avLst/>
            </a:prstGeom>
            <a:noFill/>
            <a:ln>
              <a:noFill/>
            </a:ln>
          </p:spPr>
          <p:txBody>
            <a:bodyPr wrap="none" lIns="91440" tIns="45720" rIns="91440" bIns="45720">
              <a:spAutoFit/>
            </a:bodyPr>
            <a:lstStyle/>
            <a:p>
              <a:pPr algn="ctr" rtl="1"/>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سورة المائدة الآية </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6</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endParaRPr lang="en-US"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25" name="مستطيل: زوايا علوية مستديرة 36">
              <a:extLst>
                <a:ext uri="{FF2B5EF4-FFF2-40B4-BE49-F238E27FC236}">
                  <a16:creationId xmlns:a16="http://schemas.microsoft.com/office/drawing/2014/main" id="{1F7DFCEA-EE35-4CF4-8BAA-8B92EA504625}"/>
                </a:ext>
              </a:extLst>
            </p:cNvPr>
            <p:cNvSpPr/>
            <p:nvPr/>
          </p:nvSpPr>
          <p:spPr>
            <a:xfrm rot="10800000">
              <a:off x="454440" y="-366815"/>
              <a:ext cx="1145760" cy="736819"/>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26" name="Rectangle 6">
              <a:extLst>
                <a:ext uri="{FF2B5EF4-FFF2-40B4-BE49-F238E27FC236}">
                  <a16:creationId xmlns:a16="http://schemas.microsoft.com/office/drawing/2014/main" id="{E99AD39F-B92D-463A-943E-740DA393E24D}"/>
                </a:ext>
              </a:extLst>
            </p:cNvPr>
            <p:cNvSpPr/>
            <p:nvPr/>
          </p:nvSpPr>
          <p:spPr>
            <a:xfrm>
              <a:off x="526854" y="-276327"/>
              <a:ext cx="870751" cy="680619"/>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التربية </a:t>
              </a:r>
              <a:endParaRPr lang="en-US"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الإسلامية </a:t>
              </a:r>
            </a:p>
          </p:txBody>
        </p:sp>
      </p:grpSp>
    </p:spTree>
    <p:extLst>
      <p:ext uri="{BB962C8B-B14F-4D97-AF65-F5344CB8AC3E}">
        <p14:creationId xmlns:p14="http://schemas.microsoft.com/office/powerpoint/2010/main" val="28189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125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2500"/>
                                        <p:tgtEl>
                                          <p:spTgt spid="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250"/>
                                        <p:tgtEl>
                                          <p:spTgt spid="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1250"/>
                                        <p:tgtEl>
                                          <p:spTgt spid="8"/>
                                        </p:tgtEl>
                                      </p:cBhvr>
                                    </p:animEffect>
                                  </p:childTnLst>
                                </p:cTn>
                              </p:par>
                            </p:childTnLst>
                          </p:cTn>
                        </p:par>
                        <p:par>
                          <p:cTn id="28" fill="hold">
                            <p:stCondLst>
                              <p:cond delay="40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4000"/>
                                        <p:tgtEl>
                                          <p:spTgt spid="12"/>
                                        </p:tgtEl>
                                      </p:cBhvr>
                                    </p:animEffect>
                                  </p:childTnLst>
                                </p:cTn>
                              </p:par>
                            </p:childTnLst>
                          </p:cTn>
                        </p:par>
                        <p:par>
                          <p:cTn id="35" fill="hold">
                            <p:stCondLst>
                              <p:cond delay="8000"/>
                            </p:stCondLst>
                            <p:childTnLst>
                              <p:par>
                                <p:cTn id="36" presetID="22" presetClass="entr" presetSubtype="2"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right)">
                                      <p:cBhvr>
                                        <p:cTn id="38" dur="3500"/>
                                        <p:tgtEl>
                                          <p:spTgt spid="14"/>
                                        </p:tgtEl>
                                      </p:cBhvr>
                                    </p:animEffect>
                                  </p:childTnLst>
                                </p:cTn>
                              </p:par>
                            </p:childTnLst>
                          </p:cTn>
                        </p:par>
                        <p:par>
                          <p:cTn id="39" fill="hold">
                            <p:stCondLst>
                              <p:cond delay="11500"/>
                            </p:stCondLst>
                            <p:childTnLst>
                              <p:par>
                                <p:cTn id="40" presetID="18" presetClass="entr" presetSubtype="12" fill="hold" grpId="0" nodeType="afterEffect">
                                  <p:stCondLst>
                                    <p:cond delay="0"/>
                                  </p:stCondLst>
                                  <p:iterate type="wd">
                                    <p:tmPct val="66000"/>
                                  </p:iterate>
                                  <p:childTnLst>
                                    <p:set>
                                      <p:cBhvr>
                                        <p:cTn id="41" dur="1" fill="hold">
                                          <p:stCondLst>
                                            <p:cond delay="0"/>
                                          </p:stCondLst>
                                        </p:cTn>
                                        <p:tgtEl>
                                          <p:spTgt spid="11"/>
                                        </p:tgtEl>
                                        <p:attrNameLst>
                                          <p:attrName>style.visibility</p:attrName>
                                        </p:attrNameLst>
                                      </p:cBhvr>
                                      <p:to>
                                        <p:strVal val="visible"/>
                                      </p:to>
                                    </p:set>
                                    <p:animEffect transition="in" filter="strips(downLeft)">
                                      <p:cBhvr>
                                        <p:cTn id="42" dur="1000"/>
                                        <p:tgtEl>
                                          <p:spTgt spid="11"/>
                                        </p:tgtEl>
                                      </p:cBhvr>
                                    </p:animEffect>
                                  </p:childTnLst>
                                </p:cTn>
                              </p:par>
                            </p:childTnLst>
                          </p:cTn>
                        </p:par>
                        <p:par>
                          <p:cTn id="43" fill="hold">
                            <p:stCondLst>
                              <p:cond delay="15800"/>
                            </p:stCondLst>
                            <p:childTnLst>
                              <p:par>
                                <p:cTn id="44" presetID="22" presetClass="entr" presetSubtype="2"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3500"/>
                                        <p:tgtEl>
                                          <p:spTgt spid="19"/>
                                        </p:tgtEl>
                                      </p:cBhvr>
                                    </p:animEffect>
                                  </p:childTnLst>
                                </p:cTn>
                              </p:par>
                            </p:childTnLst>
                          </p:cTn>
                        </p:par>
                        <p:par>
                          <p:cTn id="47" fill="hold">
                            <p:stCondLst>
                              <p:cond delay="19300"/>
                            </p:stCondLst>
                            <p:childTnLst>
                              <p:par>
                                <p:cTn id="48" presetID="18" presetClass="entr" presetSubtype="12" fill="hold" grpId="0" nodeType="afterEffect">
                                  <p:stCondLst>
                                    <p:cond delay="0"/>
                                  </p:stCondLst>
                                  <p:iterate type="wd">
                                    <p:tmPct val="66000"/>
                                  </p:iterate>
                                  <p:childTnLst>
                                    <p:set>
                                      <p:cBhvr>
                                        <p:cTn id="49" dur="1" fill="hold">
                                          <p:stCondLst>
                                            <p:cond delay="0"/>
                                          </p:stCondLst>
                                        </p:cTn>
                                        <p:tgtEl>
                                          <p:spTgt spid="13"/>
                                        </p:tgtEl>
                                        <p:attrNameLst>
                                          <p:attrName>style.visibility</p:attrName>
                                        </p:attrNameLst>
                                      </p:cBhvr>
                                      <p:to>
                                        <p:strVal val="visible"/>
                                      </p:to>
                                    </p:set>
                                    <p:animEffect transition="in" filter="strips(downLeft)">
                                      <p:cBhvr>
                                        <p:cTn id="5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animBg="1"/>
      <p:bldP spid="9" grpId="0" animBg="1"/>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p:cNvCxnSpPr/>
          <p:nvPr/>
        </p:nvCxnSpPr>
        <p:spPr>
          <a:xfrm>
            <a:off x="270641" y="6410710"/>
            <a:ext cx="11538182" cy="554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477000"/>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7" name="مستطيل: زوايا قطرية مستديرة 35">
            <a:extLst>
              <a:ext uri="{FF2B5EF4-FFF2-40B4-BE49-F238E27FC236}">
                <a16:creationId xmlns:a16="http://schemas.microsoft.com/office/drawing/2014/main" id="{34630596-27CA-41BA-BC07-3453892BA8E3}"/>
              </a:ext>
            </a:extLst>
          </p:cNvPr>
          <p:cNvSpPr/>
          <p:nvPr/>
        </p:nvSpPr>
        <p:spPr>
          <a:xfrm rot="10800000">
            <a:off x="10243414" y="1127380"/>
            <a:ext cx="1550164" cy="5197220"/>
          </a:xfrm>
          <a:prstGeom prst="round2DiagRect">
            <a:avLst>
              <a:gd name="adj1" fmla="val 50000"/>
              <a:gd name="adj2" fmla="val 0"/>
            </a:avLst>
          </a:prstGeom>
          <a:solidFill>
            <a:srgbClr val="FFE699"/>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latin typeface="Sakkal Majalla" panose="02000000000000000000" pitchFamily="2" charset="-78"/>
              <a:cs typeface="Sakkal Majalla" panose="02000000000000000000" pitchFamily="2" charset="-78"/>
            </a:endParaRPr>
          </a:p>
        </p:txBody>
      </p:sp>
      <p:grpSp>
        <p:nvGrpSpPr>
          <p:cNvPr id="28" name="مجموعة 27">
            <a:extLst>
              <a:ext uri="{FF2B5EF4-FFF2-40B4-BE49-F238E27FC236}">
                <a16:creationId xmlns:a16="http://schemas.microsoft.com/office/drawing/2014/main" id="{E2934D20-B865-48F6-84AF-78A7C194D565}"/>
              </a:ext>
            </a:extLst>
          </p:cNvPr>
          <p:cNvGrpSpPr/>
          <p:nvPr/>
        </p:nvGrpSpPr>
        <p:grpSpPr>
          <a:xfrm>
            <a:off x="381000" y="675614"/>
            <a:ext cx="8889039" cy="619785"/>
            <a:chOff x="-477878" y="1481862"/>
            <a:chExt cx="9319160" cy="772683"/>
          </a:xfrm>
        </p:grpSpPr>
        <p:sp>
          <p:nvSpPr>
            <p:cNvPr id="29" name="مستطيل: زوايا قطرية مستديرة 25">
              <a:extLst>
                <a:ext uri="{FF2B5EF4-FFF2-40B4-BE49-F238E27FC236}">
                  <a16:creationId xmlns:a16="http://schemas.microsoft.com/office/drawing/2014/main" id="{77F4F6BC-353B-4CEA-8B27-27711FC4557D}"/>
                </a:ext>
              </a:extLst>
            </p:cNvPr>
            <p:cNvSpPr/>
            <p:nvPr/>
          </p:nvSpPr>
          <p:spPr>
            <a:xfrm>
              <a:off x="-385583" y="1481862"/>
              <a:ext cx="9226865" cy="772683"/>
            </a:xfrm>
            <a:prstGeom prst="round2DiagRect">
              <a:avLst/>
            </a:prstGeom>
            <a:gradFill flip="none" rotWithShape="1">
              <a:gsLst>
                <a:gs pos="0">
                  <a:srgbClr val="F3F3F3">
                    <a:alpha val="0"/>
                    <a:lumMod val="0"/>
                    <a:lumOff val="100000"/>
                  </a:srgbClr>
                </a:gs>
                <a:gs pos="100000">
                  <a:schemeClr val="bg1"/>
                </a:gs>
              </a:gsLst>
              <a:lin ang="0" scaled="1"/>
              <a:tileRect/>
            </a:gradFill>
            <a:ln w="19050">
              <a:solidFill>
                <a:schemeClr val="accent4">
                  <a:lumMod val="75000"/>
                </a:schemeClr>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kkal Majalla" panose="02000000000000000000" pitchFamily="2" charset="-78"/>
                <a:cs typeface="Sakkal Majalla" panose="02000000000000000000" pitchFamily="2" charset="-78"/>
              </a:endParaRPr>
            </a:p>
          </p:txBody>
        </p:sp>
        <p:sp>
          <p:nvSpPr>
            <p:cNvPr id="30" name="مستطيل 29">
              <a:extLst>
                <a:ext uri="{FF2B5EF4-FFF2-40B4-BE49-F238E27FC236}">
                  <a16:creationId xmlns:a16="http://schemas.microsoft.com/office/drawing/2014/main" id="{DCEAFBEB-F68C-4B89-ACF9-7395AA853B96}"/>
                </a:ext>
              </a:extLst>
            </p:cNvPr>
            <p:cNvSpPr/>
            <p:nvPr/>
          </p:nvSpPr>
          <p:spPr>
            <a:xfrm>
              <a:off x="-477878" y="1494724"/>
              <a:ext cx="9094896" cy="719444"/>
            </a:xfrm>
            <a:prstGeom prst="rect">
              <a:avLst/>
            </a:prstGeom>
          </p:spPr>
          <p:txBody>
            <a:bodyPr wrap="square">
              <a:spAutoFit/>
            </a:bodyPr>
            <a:lstStyle/>
            <a:p>
              <a:pPr algn="r" rtl="1"/>
              <a:r>
                <a:rPr lang="ar-BH" sz="3150" b="1" dirty="0">
                  <a:solidFill>
                    <a:srgbClr val="FF0000"/>
                  </a:solidFill>
                  <a:latin typeface="Sakkal Majalla" panose="02000000000000000000" pitchFamily="2" charset="-78"/>
                  <a:cs typeface="Sakkal Majalla" panose="02000000000000000000" pitchFamily="2" charset="-78"/>
                </a:rPr>
                <a:t>اختر العبارة وَضَعْهَا في المكان المناسب في الم</a:t>
              </a:r>
              <a:r>
                <a:rPr lang="ar-SA" sz="3150" b="1" dirty="0">
                  <a:solidFill>
                    <a:srgbClr val="FF0000"/>
                  </a:solidFill>
                  <a:latin typeface="Sakkal Majalla" panose="02000000000000000000" pitchFamily="2" charset="-78"/>
                  <a:cs typeface="Sakkal Majalla" panose="02000000000000000000" pitchFamily="2" charset="-78"/>
                </a:rPr>
                <a:t>ُ</a:t>
              </a:r>
              <a:r>
                <a:rPr lang="ar-BH" sz="3150" b="1" dirty="0">
                  <a:solidFill>
                    <a:srgbClr val="FF0000"/>
                  </a:solidFill>
                  <a:latin typeface="Sakkal Majalla" panose="02000000000000000000" pitchFamily="2" charset="-78"/>
                  <a:cs typeface="Sakkal Majalla" panose="02000000000000000000" pitchFamily="2" charset="-78"/>
                </a:rPr>
                <a:t>خطط الذي أمامك</a:t>
              </a:r>
              <a:r>
                <a:rPr lang="en-GB" sz="3150" b="1" dirty="0">
                  <a:solidFill>
                    <a:srgbClr val="FF0000"/>
                  </a:solidFill>
                  <a:latin typeface="Sakkal Majalla" panose="02000000000000000000" pitchFamily="2" charset="-78"/>
                  <a:cs typeface="Sakkal Majalla" panose="02000000000000000000" pitchFamily="2" charset="-78"/>
                </a:rPr>
                <a:t>:</a:t>
              </a:r>
              <a:endParaRPr lang="ar-BH" sz="3150" b="1" dirty="0">
                <a:solidFill>
                  <a:srgbClr val="FF0000"/>
                </a:solidFill>
                <a:latin typeface="Sakkal Majalla" panose="02000000000000000000" pitchFamily="2" charset="-78"/>
                <a:cs typeface="Sakkal Majalla" panose="02000000000000000000" pitchFamily="2" charset="-78"/>
              </a:endParaRPr>
            </a:p>
          </p:txBody>
        </p:sp>
      </p:grpSp>
      <p:grpSp>
        <p:nvGrpSpPr>
          <p:cNvPr id="31" name="مجموعة 30">
            <a:extLst>
              <a:ext uri="{FF2B5EF4-FFF2-40B4-BE49-F238E27FC236}">
                <a16:creationId xmlns:a16="http://schemas.microsoft.com/office/drawing/2014/main" id="{B1E97C87-B0E5-46C2-9B61-7986FB7A6C92}"/>
              </a:ext>
            </a:extLst>
          </p:cNvPr>
          <p:cNvGrpSpPr/>
          <p:nvPr/>
        </p:nvGrpSpPr>
        <p:grpSpPr>
          <a:xfrm>
            <a:off x="10148500" y="2035821"/>
            <a:ext cx="1875516" cy="961460"/>
            <a:chOff x="930751" y="1844253"/>
            <a:chExt cx="2064525" cy="961460"/>
          </a:xfrm>
        </p:grpSpPr>
        <p:sp>
          <p:nvSpPr>
            <p:cNvPr id="32" name="شكل بيضاوي 31">
              <a:extLst>
                <a:ext uri="{FF2B5EF4-FFF2-40B4-BE49-F238E27FC236}">
                  <a16:creationId xmlns:a16="http://schemas.microsoft.com/office/drawing/2014/main" id="{D3193668-B1D0-42E1-B1CA-3FAB62149A3C}"/>
                </a:ext>
              </a:extLst>
            </p:cNvPr>
            <p:cNvSpPr/>
            <p:nvPr/>
          </p:nvSpPr>
          <p:spPr>
            <a:xfrm>
              <a:off x="1353522" y="1844253"/>
              <a:ext cx="1242859" cy="961460"/>
            </a:xfrm>
            <a:prstGeom prst="ellipse">
              <a:avLst/>
            </a:prstGeom>
            <a:solidFill>
              <a:schemeClr val="accent4">
                <a:lumMod val="20000"/>
                <a:lumOff val="80000"/>
              </a:schemeClr>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33" name="Rectangle 5">
              <a:extLst>
                <a:ext uri="{FF2B5EF4-FFF2-40B4-BE49-F238E27FC236}">
                  <a16:creationId xmlns:a16="http://schemas.microsoft.com/office/drawing/2014/main" id="{E30A5661-338E-4F26-A7AB-F12FB69261D1}"/>
                </a:ext>
              </a:extLst>
            </p:cNvPr>
            <p:cNvSpPr/>
            <p:nvPr/>
          </p:nvSpPr>
          <p:spPr>
            <a:xfrm>
              <a:off x="930751" y="1908931"/>
              <a:ext cx="2064525" cy="878702"/>
            </a:xfrm>
            <a:prstGeom prst="rect">
              <a:avLst/>
            </a:prstGeom>
            <a:noFill/>
            <a:ln>
              <a:noFill/>
            </a:ln>
          </p:spPr>
          <p:txBody>
            <a:bodyPr wrap="square" lIns="91440" tIns="45720" rIns="91440" bIns="45720">
              <a:spAutoFit/>
            </a:bodyPr>
            <a:lstStyle/>
            <a:p>
              <a:pPr lvl="0" algn="ctr" defTabSz="457200" rtl="1">
                <a:lnSpc>
                  <a:spcPct val="90000"/>
                </a:lnSpc>
                <a:spcBef>
                  <a:spcPct val="0"/>
                </a:spcBef>
                <a:defRPr/>
              </a:pPr>
              <a:r>
                <a:rPr lang="ar-BH" sz="2800" b="1" dirty="0">
                  <a:ln w="0"/>
                  <a:solidFill>
                    <a:srgbClr val="0065B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نموذج </a:t>
              </a:r>
              <a:br>
                <a:rPr lang="ar-BH" sz="2800" b="1" dirty="0">
                  <a:ln w="0"/>
                  <a:solidFill>
                    <a:srgbClr val="0065B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br>
              <a:r>
                <a:rPr lang="ar-BH" sz="2800" b="1" dirty="0">
                  <a:ln w="0"/>
                  <a:solidFill>
                    <a:srgbClr val="0065B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الإجابة</a:t>
              </a:r>
              <a:endParaRPr lang="en-US" sz="2800" b="1" dirty="0">
                <a:ln w="0"/>
                <a:solidFill>
                  <a:srgbClr val="0065B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grpSp>
      <p:sp>
        <p:nvSpPr>
          <p:cNvPr id="34" name="شكل بيضاوي 33">
            <a:extLst>
              <a:ext uri="{FF2B5EF4-FFF2-40B4-BE49-F238E27FC236}">
                <a16:creationId xmlns:a16="http://schemas.microsoft.com/office/drawing/2014/main" id="{BD167082-5B87-4A6F-9EB2-F8D5CF73BCC8}"/>
              </a:ext>
            </a:extLst>
          </p:cNvPr>
          <p:cNvSpPr/>
          <p:nvPr/>
        </p:nvSpPr>
        <p:spPr>
          <a:xfrm>
            <a:off x="8986836" y="76200"/>
            <a:ext cx="1754199" cy="1423352"/>
          </a:xfrm>
          <a:prstGeom prst="ellipse">
            <a:avLst/>
          </a:prstGeom>
          <a:solidFill>
            <a:srgbClr val="92D050"/>
          </a:solidFill>
          <a:ln w="38100">
            <a:solidFill>
              <a:srgbClr val="FFFF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35" name="Rectangle 5">
            <a:extLst>
              <a:ext uri="{FF2B5EF4-FFF2-40B4-BE49-F238E27FC236}">
                <a16:creationId xmlns:a16="http://schemas.microsoft.com/office/drawing/2014/main" id="{A1376138-C41A-4221-84A6-A303FCE90C8A}"/>
              </a:ext>
            </a:extLst>
          </p:cNvPr>
          <p:cNvSpPr/>
          <p:nvPr/>
        </p:nvSpPr>
        <p:spPr>
          <a:xfrm>
            <a:off x="8992199" y="196597"/>
            <a:ext cx="1556093" cy="1215717"/>
          </a:xfrm>
          <a:prstGeom prst="rect">
            <a:avLst/>
          </a:prstGeom>
          <a:noFill/>
          <a:ln>
            <a:noFill/>
          </a:ln>
        </p:spPr>
        <p:txBody>
          <a:bodyPr wrap="square" lIns="91440" tIns="45720" rIns="91440" bIns="45720">
            <a:spAutoFit/>
          </a:bodyPr>
          <a:lstStyle/>
          <a:p>
            <a:pPr lvl="0" algn="ctr" defTabSz="457200" rtl="1">
              <a:lnSpc>
                <a:spcPct val="90000"/>
              </a:lnSpc>
              <a:spcBef>
                <a:spcPct val="0"/>
              </a:spcBef>
              <a:defRPr/>
            </a:pPr>
            <a:r>
              <a:rPr lang="ar-SA" sz="4000" b="1" dirty="0">
                <a:ln w="0"/>
                <a:solidFill>
                  <a:schemeClr val="bg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نشاط ختامي </a:t>
            </a:r>
            <a:endParaRPr lang="en-US" sz="4000" b="1" dirty="0">
              <a:ln w="0"/>
              <a:solidFill>
                <a:schemeClr val="bg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pic>
        <p:nvPicPr>
          <p:cNvPr id="36" name="Picture 3">
            <a:extLst>
              <a:ext uri="{FF2B5EF4-FFF2-40B4-BE49-F238E27FC236}">
                <a16:creationId xmlns:a16="http://schemas.microsoft.com/office/drawing/2014/main" id="{73593E8D-E166-462F-98B3-0BA0911D2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5" t="21503" r="52948" b="10817"/>
          <a:stretch/>
        </p:blipFill>
        <p:spPr bwMode="auto">
          <a:xfrm>
            <a:off x="10014786" y="-96238"/>
            <a:ext cx="1778794" cy="234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سهم: بشكل رتبة عسكرية 29">
            <a:extLst>
              <a:ext uri="{FF2B5EF4-FFF2-40B4-BE49-F238E27FC236}">
                <a16:creationId xmlns:a16="http://schemas.microsoft.com/office/drawing/2014/main" id="{8BB90803-5356-46C5-90D3-B24ACDD61E62}"/>
              </a:ext>
            </a:extLst>
          </p:cNvPr>
          <p:cNvSpPr/>
          <p:nvPr/>
        </p:nvSpPr>
        <p:spPr>
          <a:xfrm rot="10800000">
            <a:off x="6145675" y="4691993"/>
            <a:ext cx="2388728" cy="1697611"/>
          </a:xfrm>
          <a:prstGeom prst="chevron">
            <a:avLst>
              <a:gd name="adj" fmla="val 32684"/>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Sakkal Majalla" panose="02000000000000000000" pitchFamily="2" charset="-78"/>
              <a:cs typeface="Sakkal Majalla" panose="02000000000000000000" pitchFamily="2" charset="-78"/>
            </a:endParaRPr>
          </a:p>
        </p:txBody>
      </p:sp>
      <p:sp>
        <p:nvSpPr>
          <p:cNvPr id="38" name="سهم: بشكل رتبة عسكرية 30">
            <a:extLst>
              <a:ext uri="{FF2B5EF4-FFF2-40B4-BE49-F238E27FC236}">
                <a16:creationId xmlns:a16="http://schemas.microsoft.com/office/drawing/2014/main" id="{63B5306A-8B6E-4A6A-9EE7-616D01995909}"/>
              </a:ext>
            </a:extLst>
          </p:cNvPr>
          <p:cNvSpPr/>
          <p:nvPr/>
        </p:nvSpPr>
        <p:spPr>
          <a:xfrm rot="10800000">
            <a:off x="6309195" y="4813953"/>
            <a:ext cx="1964552" cy="1458308"/>
          </a:xfrm>
          <a:prstGeom prst="chevron">
            <a:avLst>
              <a:gd name="adj" fmla="val 342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Sakkal Majalla" panose="02000000000000000000" pitchFamily="2" charset="-78"/>
              <a:cs typeface="Sakkal Majalla" panose="02000000000000000000" pitchFamily="2" charset="-78"/>
            </a:endParaRPr>
          </a:p>
        </p:txBody>
      </p:sp>
      <p:sp>
        <p:nvSpPr>
          <p:cNvPr id="39" name="سهم: بشكل رتبة عسكرية 27">
            <a:extLst>
              <a:ext uri="{FF2B5EF4-FFF2-40B4-BE49-F238E27FC236}">
                <a16:creationId xmlns:a16="http://schemas.microsoft.com/office/drawing/2014/main" id="{20758561-3FFF-4F41-B198-17EA7F14DDA8}"/>
              </a:ext>
            </a:extLst>
          </p:cNvPr>
          <p:cNvSpPr/>
          <p:nvPr/>
        </p:nvSpPr>
        <p:spPr>
          <a:xfrm rot="10800000">
            <a:off x="469035" y="2700527"/>
            <a:ext cx="2318907" cy="1697611"/>
          </a:xfrm>
          <a:prstGeom prst="chevron">
            <a:avLst>
              <a:gd name="adj" fmla="val 32684"/>
            </a:avLst>
          </a:prstGeom>
          <a:solidFill>
            <a:schemeClr val="bg1"/>
          </a:solidFill>
          <a:ln w="57150">
            <a:solidFill>
              <a:srgbClr val="A6F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Sakkal Majalla" panose="02000000000000000000" pitchFamily="2" charset="-78"/>
              <a:cs typeface="Sakkal Majalla" panose="02000000000000000000" pitchFamily="2" charset="-78"/>
            </a:endParaRPr>
          </a:p>
        </p:txBody>
      </p:sp>
      <p:sp>
        <p:nvSpPr>
          <p:cNvPr id="40" name="سهم: بشكل رتبة عسكرية 2">
            <a:extLst>
              <a:ext uri="{FF2B5EF4-FFF2-40B4-BE49-F238E27FC236}">
                <a16:creationId xmlns:a16="http://schemas.microsoft.com/office/drawing/2014/main" id="{9FEDCC71-8B3E-47A6-8A24-8E302743CD3B}"/>
              </a:ext>
            </a:extLst>
          </p:cNvPr>
          <p:cNvSpPr/>
          <p:nvPr/>
        </p:nvSpPr>
        <p:spPr>
          <a:xfrm rot="10800000">
            <a:off x="627775" y="2822487"/>
            <a:ext cx="1907130" cy="1458308"/>
          </a:xfrm>
          <a:prstGeom prst="chevron">
            <a:avLst>
              <a:gd name="adj" fmla="val 34217"/>
            </a:avLst>
          </a:prstGeom>
          <a:solidFill>
            <a:srgbClr val="A6F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Sakkal Majalla" panose="02000000000000000000" pitchFamily="2" charset="-78"/>
              <a:cs typeface="Sakkal Majalla" panose="02000000000000000000" pitchFamily="2" charset="-78"/>
            </a:endParaRPr>
          </a:p>
        </p:txBody>
      </p:sp>
      <p:sp>
        <p:nvSpPr>
          <p:cNvPr id="41" name="مستطيل 40">
            <a:extLst>
              <a:ext uri="{FF2B5EF4-FFF2-40B4-BE49-F238E27FC236}">
                <a16:creationId xmlns:a16="http://schemas.microsoft.com/office/drawing/2014/main" id="{2D4BEB9F-32DB-4EDD-B598-5BF8784910BA}"/>
              </a:ext>
            </a:extLst>
          </p:cNvPr>
          <p:cNvSpPr/>
          <p:nvPr/>
        </p:nvSpPr>
        <p:spPr>
          <a:xfrm>
            <a:off x="539718" y="3230157"/>
            <a:ext cx="1637059" cy="646331"/>
          </a:xfrm>
          <a:prstGeom prst="rect">
            <a:avLst/>
          </a:prstGeom>
        </p:spPr>
        <p:txBody>
          <a:bodyPr wrap="square">
            <a:spAutoFit/>
          </a:bodyPr>
          <a:lstStyle/>
          <a:p>
            <a:pPr algn="ctr"/>
            <a:r>
              <a:rPr lang="ar-BH"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الطاهر</a:t>
            </a:r>
          </a:p>
        </p:txBody>
      </p:sp>
      <p:grpSp>
        <p:nvGrpSpPr>
          <p:cNvPr id="42" name="مجموعة 41">
            <a:extLst>
              <a:ext uri="{FF2B5EF4-FFF2-40B4-BE49-F238E27FC236}">
                <a16:creationId xmlns:a16="http://schemas.microsoft.com/office/drawing/2014/main" id="{F0572E0F-EACE-4CE3-9543-23E436681321}"/>
              </a:ext>
            </a:extLst>
          </p:cNvPr>
          <p:cNvGrpSpPr/>
          <p:nvPr/>
        </p:nvGrpSpPr>
        <p:grpSpPr>
          <a:xfrm>
            <a:off x="2001692" y="1545182"/>
            <a:ext cx="1307493" cy="947612"/>
            <a:chOff x="7737920" y="1499552"/>
            <a:chExt cx="1307493" cy="868004"/>
          </a:xfrm>
        </p:grpSpPr>
        <p:sp>
          <p:nvSpPr>
            <p:cNvPr id="43" name="مستطيل: زوايا علوية مستديرة 20">
              <a:extLst>
                <a:ext uri="{FF2B5EF4-FFF2-40B4-BE49-F238E27FC236}">
                  <a16:creationId xmlns:a16="http://schemas.microsoft.com/office/drawing/2014/main" id="{99AB7CB4-D11E-437A-BA3E-AD1A14BBAFF4}"/>
                </a:ext>
              </a:extLst>
            </p:cNvPr>
            <p:cNvSpPr/>
            <p:nvPr/>
          </p:nvSpPr>
          <p:spPr>
            <a:xfrm>
              <a:off x="7948770" y="1499552"/>
              <a:ext cx="885795" cy="868004"/>
            </a:xfrm>
            <a:prstGeom prst="round2Same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44" name="مستطيل 43">
              <a:extLst>
                <a:ext uri="{FF2B5EF4-FFF2-40B4-BE49-F238E27FC236}">
                  <a16:creationId xmlns:a16="http://schemas.microsoft.com/office/drawing/2014/main" id="{95708D59-942C-4050-B3C7-383EA40C61C5}"/>
                </a:ext>
              </a:extLst>
            </p:cNvPr>
            <p:cNvSpPr/>
            <p:nvPr/>
          </p:nvSpPr>
          <p:spPr>
            <a:xfrm>
              <a:off x="7737920" y="1713904"/>
              <a:ext cx="1307493" cy="394689"/>
            </a:xfrm>
            <a:prstGeom prst="rect">
              <a:avLst/>
            </a:prstGeom>
          </p:spPr>
          <p:txBody>
            <a:bodyPr wrap="square">
              <a:spAutoFit/>
            </a:bodyPr>
            <a:lstStyle/>
            <a:p>
              <a:pPr algn="ctr"/>
              <a:r>
                <a:rPr kumimoji="0" lang="ar-SA" sz="2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يتيمّم</a:t>
              </a:r>
              <a:endParaRPr lang="en-GB" sz="2200" b="1" dirty="0">
                <a:ln w="0"/>
                <a:solidFill>
                  <a:srgbClr val="002060"/>
                </a:solidFill>
                <a:latin typeface="Sakkal Majalla" panose="02000000000000000000" pitchFamily="2" charset="-78"/>
                <a:cs typeface="Sakkal Majalla" panose="02000000000000000000" pitchFamily="2" charset="-78"/>
              </a:endParaRPr>
            </a:p>
          </p:txBody>
        </p:sp>
      </p:grpSp>
      <p:grpSp>
        <p:nvGrpSpPr>
          <p:cNvPr id="45" name="مجموعة 44">
            <a:extLst>
              <a:ext uri="{FF2B5EF4-FFF2-40B4-BE49-F238E27FC236}">
                <a16:creationId xmlns:a16="http://schemas.microsoft.com/office/drawing/2014/main" id="{31CBED9C-D0EF-4DC4-89C4-0FF7A0B97814}"/>
              </a:ext>
            </a:extLst>
          </p:cNvPr>
          <p:cNvGrpSpPr/>
          <p:nvPr/>
        </p:nvGrpSpPr>
        <p:grpSpPr>
          <a:xfrm>
            <a:off x="5872718" y="1545182"/>
            <a:ext cx="1091006" cy="939673"/>
            <a:chOff x="473901" y="1376492"/>
            <a:chExt cx="1226601" cy="1172939"/>
          </a:xfrm>
        </p:grpSpPr>
        <p:sp>
          <p:nvSpPr>
            <p:cNvPr id="46" name="مستطيل: زوايا علوية مستديرة 78">
              <a:extLst>
                <a:ext uri="{FF2B5EF4-FFF2-40B4-BE49-F238E27FC236}">
                  <a16:creationId xmlns:a16="http://schemas.microsoft.com/office/drawing/2014/main" id="{C683BABF-E9E8-40D7-8BE2-A7028B63C245}"/>
                </a:ext>
              </a:extLst>
            </p:cNvPr>
            <p:cNvSpPr/>
            <p:nvPr/>
          </p:nvSpPr>
          <p:spPr>
            <a:xfrm>
              <a:off x="473901" y="1376492"/>
              <a:ext cx="1226601" cy="1172939"/>
            </a:xfrm>
            <a:prstGeom prst="round2Same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47" name="مستطيل 46">
              <a:extLst>
                <a:ext uri="{FF2B5EF4-FFF2-40B4-BE49-F238E27FC236}">
                  <a16:creationId xmlns:a16="http://schemas.microsoft.com/office/drawing/2014/main" id="{33C166E7-AA84-46CA-9384-B96C2C2060B2}"/>
                </a:ext>
              </a:extLst>
            </p:cNvPr>
            <p:cNvSpPr/>
            <p:nvPr/>
          </p:nvSpPr>
          <p:spPr>
            <a:xfrm>
              <a:off x="516387" y="1753746"/>
              <a:ext cx="1003263" cy="567466"/>
            </a:xfrm>
            <a:prstGeom prst="rect">
              <a:avLst/>
            </a:prstGeom>
          </p:spPr>
          <p:txBody>
            <a:bodyPr wrap="square">
              <a:spAutoFit/>
            </a:bodyPr>
            <a:lstStyle/>
            <a:p>
              <a:pPr algn="r" rtl="1">
                <a:lnSpc>
                  <a:spcPct val="107000"/>
                </a:lnSpc>
                <a:spcAft>
                  <a:spcPts val="0"/>
                </a:spcAft>
              </a:pPr>
              <a:r>
                <a:rPr lang="ar-SA" sz="2200" b="1" dirty="0">
                  <a:latin typeface="Sakkal Majalla" panose="02000000000000000000" pitchFamily="2" charset="-78"/>
                  <a:cs typeface="Sakkal Majalla" panose="02000000000000000000" pitchFamily="2" charset="-78"/>
                </a:rPr>
                <a:t>الطاهر</a:t>
              </a:r>
              <a:endParaRPr lang="en-GB" sz="2200" b="1" dirty="0">
                <a:latin typeface="Sakkal Majalla" panose="02000000000000000000" pitchFamily="2" charset="-78"/>
                <a:cs typeface="Sakkal Majalla" panose="02000000000000000000" pitchFamily="2" charset="-78"/>
              </a:endParaRPr>
            </a:p>
          </p:txBody>
        </p:sp>
      </p:grpSp>
      <p:grpSp>
        <p:nvGrpSpPr>
          <p:cNvPr id="48" name="مجموعة 47">
            <a:extLst>
              <a:ext uri="{FF2B5EF4-FFF2-40B4-BE49-F238E27FC236}">
                <a16:creationId xmlns:a16="http://schemas.microsoft.com/office/drawing/2014/main" id="{695200F0-CB98-4EA1-A6BE-876D55AA3F92}"/>
              </a:ext>
            </a:extLst>
          </p:cNvPr>
          <p:cNvGrpSpPr/>
          <p:nvPr/>
        </p:nvGrpSpPr>
        <p:grpSpPr>
          <a:xfrm>
            <a:off x="4600121" y="1560449"/>
            <a:ext cx="1026500" cy="935358"/>
            <a:chOff x="6525659" y="1376492"/>
            <a:chExt cx="1799533" cy="1172939"/>
          </a:xfrm>
        </p:grpSpPr>
        <p:sp>
          <p:nvSpPr>
            <p:cNvPr id="49" name="مستطيل: زوايا علوية مستديرة 71">
              <a:extLst>
                <a:ext uri="{FF2B5EF4-FFF2-40B4-BE49-F238E27FC236}">
                  <a16:creationId xmlns:a16="http://schemas.microsoft.com/office/drawing/2014/main" id="{1A543866-C048-4025-B32D-446C9C7A72DD}"/>
                </a:ext>
              </a:extLst>
            </p:cNvPr>
            <p:cNvSpPr/>
            <p:nvPr/>
          </p:nvSpPr>
          <p:spPr>
            <a:xfrm>
              <a:off x="6581563" y="1376492"/>
              <a:ext cx="1743629" cy="1172939"/>
            </a:xfrm>
            <a:prstGeom prst="round2Same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50" name="مستطيل 49">
              <a:extLst>
                <a:ext uri="{FF2B5EF4-FFF2-40B4-BE49-F238E27FC236}">
                  <a16:creationId xmlns:a16="http://schemas.microsoft.com/office/drawing/2014/main" id="{7527F4E9-B746-45AE-8BAD-E57FA63F1BEA}"/>
                </a:ext>
              </a:extLst>
            </p:cNvPr>
            <p:cNvSpPr/>
            <p:nvPr/>
          </p:nvSpPr>
          <p:spPr>
            <a:xfrm>
              <a:off x="6525659" y="1759302"/>
              <a:ext cx="1778619" cy="570083"/>
            </a:xfrm>
            <a:prstGeom prst="rect">
              <a:avLst/>
            </a:prstGeom>
          </p:spPr>
          <p:txBody>
            <a:bodyPr wrap="square">
              <a:spAutoFit/>
            </a:bodyPr>
            <a:lstStyle/>
            <a:p>
              <a:pPr algn="ctr" rtl="1">
                <a:lnSpc>
                  <a:spcPct val="107000"/>
                </a:lnSpc>
                <a:spcAft>
                  <a:spcPts val="0"/>
                </a:spcAft>
              </a:pPr>
              <a:r>
                <a:rPr lang="ar-SA" sz="2200" b="1" dirty="0">
                  <a:latin typeface="Sakkal Majalla" panose="02000000000000000000" pitchFamily="2" charset="-78"/>
                  <a:cs typeface="Sakkal Majalla" panose="02000000000000000000" pitchFamily="2" charset="-78"/>
                </a:rPr>
                <a:t>الاهتمام</a:t>
              </a:r>
              <a:endParaRPr lang="en-GB" sz="2200" b="1" dirty="0">
                <a:latin typeface="Sakkal Majalla" panose="02000000000000000000" pitchFamily="2" charset="-78"/>
                <a:cs typeface="Sakkal Majalla" panose="02000000000000000000" pitchFamily="2" charset="-78"/>
              </a:endParaRPr>
            </a:p>
          </p:txBody>
        </p:sp>
      </p:grpSp>
      <p:grpSp>
        <p:nvGrpSpPr>
          <p:cNvPr id="51" name="مجموعة 50">
            <a:extLst>
              <a:ext uri="{FF2B5EF4-FFF2-40B4-BE49-F238E27FC236}">
                <a16:creationId xmlns:a16="http://schemas.microsoft.com/office/drawing/2014/main" id="{146F361B-BF61-4CCE-8CF0-B06C2B60B7AF}"/>
              </a:ext>
            </a:extLst>
          </p:cNvPr>
          <p:cNvGrpSpPr/>
          <p:nvPr/>
        </p:nvGrpSpPr>
        <p:grpSpPr>
          <a:xfrm>
            <a:off x="8318286" y="1545182"/>
            <a:ext cx="1307493" cy="938749"/>
            <a:chOff x="2001113" y="1690511"/>
            <a:chExt cx="1307493" cy="858920"/>
          </a:xfrm>
        </p:grpSpPr>
        <p:sp>
          <p:nvSpPr>
            <p:cNvPr id="52" name="مستطيل: زوايا علوية مستديرة 77">
              <a:extLst>
                <a:ext uri="{FF2B5EF4-FFF2-40B4-BE49-F238E27FC236}">
                  <a16:creationId xmlns:a16="http://schemas.microsoft.com/office/drawing/2014/main" id="{F8961736-428C-4112-A091-875FCFA147E6}"/>
                </a:ext>
              </a:extLst>
            </p:cNvPr>
            <p:cNvSpPr/>
            <p:nvPr/>
          </p:nvSpPr>
          <p:spPr>
            <a:xfrm>
              <a:off x="2198782" y="1690511"/>
              <a:ext cx="1009503" cy="858920"/>
            </a:xfrm>
            <a:prstGeom prst="round2Same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53" name="مستطيل 52">
              <a:extLst>
                <a:ext uri="{FF2B5EF4-FFF2-40B4-BE49-F238E27FC236}">
                  <a16:creationId xmlns:a16="http://schemas.microsoft.com/office/drawing/2014/main" id="{0C2BFC4D-BC47-4D3F-9186-A0B89C9ED3F4}"/>
                </a:ext>
              </a:extLst>
            </p:cNvPr>
            <p:cNvSpPr/>
            <p:nvPr/>
          </p:nvSpPr>
          <p:spPr>
            <a:xfrm>
              <a:off x="2001113" y="1868027"/>
              <a:ext cx="1307493" cy="415953"/>
            </a:xfrm>
            <a:prstGeom prst="rect">
              <a:avLst/>
            </a:prstGeom>
          </p:spPr>
          <p:txBody>
            <a:bodyPr wrap="square">
              <a:spAutoFit/>
            </a:bodyPr>
            <a:lstStyle/>
            <a:p>
              <a:pPr algn="ctr" rtl="1">
                <a:lnSpc>
                  <a:spcPct val="107000"/>
                </a:lnSpc>
                <a:spcAft>
                  <a:spcPts val="0"/>
                </a:spcAft>
              </a:pPr>
              <a:r>
                <a:rPr lang="ar-SA" sz="2200" b="1" dirty="0">
                  <a:latin typeface="Sakkal Majalla" panose="02000000000000000000" pitchFamily="2" charset="-78"/>
                  <a:cs typeface="Sakkal Majalla" panose="02000000000000000000" pitchFamily="2" charset="-78"/>
                </a:rPr>
                <a:t>بالتراب</a:t>
              </a:r>
              <a:endParaRPr lang="en-GB" sz="2200" b="1" dirty="0">
                <a:latin typeface="Sakkal Majalla" panose="02000000000000000000" pitchFamily="2" charset="-78"/>
                <a:cs typeface="Sakkal Majalla" panose="02000000000000000000" pitchFamily="2" charset="-78"/>
              </a:endParaRPr>
            </a:p>
          </p:txBody>
        </p:sp>
      </p:grpSp>
      <p:grpSp>
        <p:nvGrpSpPr>
          <p:cNvPr id="54" name="مجموعة 3">
            <a:extLst>
              <a:ext uri="{FF2B5EF4-FFF2-40B4-BE49-F238E27FC236}">
                <a16:creationId xmlns:a16="http://schemas.microsoft.com/office/drawing/2014/main" id="{90B279FE-4964-475A-89E6-140817FB8F9C}"/>
              </a:ext>
            </a:extLst>
          </p:cNvPr>
          <p:cNvGrpSpPr/>
          <p:nvPr/>
        </p:nvGrpSpPr>
        <p:grpSpPr>
          <a:xfrm>
            <a:off x="76200" y="-8934"/>
            <a:ext cx="4063476" cy="720345"/>
            <a:chOff x="380999" y="-397092"/>
            <a:chExt cx="4063476" cy="891184"/>
          </a:xfrm>
        </p:grpSpPr>
        <p:sp>
          <p:nvSpPr>
            <p:cNvPr id="55" name="مستطيل: زوايا علوية مستديرة 32">
              <a:extLst>
                <a:ext uri="{FF2B5EF4-FFF2-40B4-BE49-F238E27FC236}">
                  <a16:creationId xmlns:a16="http://schemas.microsoft.com/office/drawing/2014/main" id="{84BC1881-1B3B-41A2-9E09-61405564D0F1}"/>
                </a:ext>
              </a:extLst>
            </p:cNvPr>
            <p:cNvSpPr/>
            <p:nvPr/>
          </p:nvSpPr>
          <p:spPr>
            <a:xfrm rot="10800000">
              <a:off x="380999" y="-304800"/>
              <a:ext cx="4063476" cy="736819"/>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56" name="Rectangle 6">
              <a:extLst>
                <a:ext uri="{FF2B5EF4-FFF2-40B4-BE49-F238E27FC236}">
                  <a16:creationId xmlns:a16="http://schemas.microsoft.com/office/drawing/2014/main" id="{13138ADF-E93B-48EC-B3DA-426FCA55043A}"/>
                </a:ext>
              </a:extLst>
            </p:cNvPr>
            <p:cNvSpPr/>
            <p:nvPr/>
          </p:nvSpPr>
          <p:spPr>
            <a:xfrm>
              <a:off x="1790402" y="-153217"/>
              <a:ext cx="2456122" cy="647309"/>
            </a:xfrm>
            <a:prstGeom prst="rect">
              <a:avLst/>
            </a:prstGeom>
            <a:noFill/>
            <a:ln>
              <a:noFill/>
            </a:ln>
          </p:spPr>
          <p:txBody>
            <a:bodyPr wrap="none" lIns="91440" tIns="45720" rIns="91440" bIns="45720">
              <a:spAutoFit/>
            </a:bodyPr>
            <a:lstStyle/>
            <a:p>
              <a:pPr algn="ctr" rtl="1"/>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سورة المائدة الآية </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6</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endParaRPr lang="en-US"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57" name="مستطيل: زوايا علوية مستديرة 36">
              <a:extLst>
                <a:ext uri="{FF2B5EF4-FFF2-40B4-BE49-F238E27FC236}">
                  <a16:creationId xmlns:a16="http://schemas.microsoft.com/office/drawing/2014/main" id="{F1E4EF3F-4FF9-4F55-A31A-D4B03E4CE500}"/>
                </a:ext>
              </a:extLst>
            </p:cNvPr>
            <p:cNvSpPr/>
            <p:nvPr/>
          </p:nvSpPr>
          <p:spPr>
            <a:xfrm rot="10800000">
              <a:off x="454440" y="-366815"/>
              <a:ext cx="1145760" cy="646331"/>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58" name="Rectangle 6">
              <a:extLst>
                <a:ext uri="{FF2B5EF4-FFF2-40B4-BE49-F238E27FC236}">
                  <a16:creationId xmlns:a16="http://schemas.microsoft.com/office/drawing/2014/main" id="{AE0DAE1E-1756-477E-B804-C201319B79C7}"/>
                </a:ext>
              </a:extLst>
            </p:cNvPr>
            <p:cNvSpPr/>
            <p:nvPr/>
          </p:nvSpPr>
          <p:spPr>
            <a:xfrm>
              <a:off x="519811" y="-397092"/>
              <a:ext cx="870751" cy="799617"/>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التربية </a:t>
              </a:r>
              <a:endParaRPr lang="en-US"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الإسلامية </a:t>
              </a:r>
            </a:p>
          </p:txBody>
        </p:sp>
      </p:grpSp>
      <p:grpSp>
        <p:nvGrpSpPr>
          <p:cNvPr id="59" name="مجموعة 58">
            <a:extLst>
              <a:ext uri="{FF2B5EF4-FFF2-40B4-BE49-F238E27FC236}">
                <a16:creationId xmlns:a16="http://schemas.microsoft.com/office/drawing/2014/main" id="{BBB2C236-0B9F-4B00-9A2F-0AEB51E43C5C}"/>
              </a:ext>
            </a:extLst>
          </p:cNvPr>
          <p:cNvGrpSpPr/>
          <p:nvPr/>
        </p:nvGrpSpPr>
        <p:grpSpPr>
          <a:xfrm>
            <a:off x="8131674" y="2880674"/>
            <a:ext cx="3009902" cy="1300868"/>
            <a:chOff x="9029697" y="3219479"/>
            <a:chExt cx="3009902" cy="2579573"/>
          </a:xfrm>
          <a:solidFill>
            <a:schemeClr val="accent6">
              <a:lumMod val="75000"/>
            </a:schemeClr>
          </a:solidFill>
          <a:scene3d>
            <a:camera prst="orthographicFront">
              <a:rot lat="0" lon="0" rev="0"/>
            </a:camera>
            <a:lightRig rig="balanced" dir="t">
              <a:rot lat="0" lon="0" rev="8700000"/>
            </a:lightRig>
          </a:scene3d>
        </p:grpSpPr>
        <p:sp>
          <p:nvSpPr>
            <p:cNvPr id="60" name="مستطيل 59">
              <a:extLst>
                <a:ext uri="{FF2B5EF4-FFF2-40B4-BE49-F238E27FC236}">
                  <a16:creationId xmlns:a16="http://schemas.microsoft.com/office/drawing/2014/main" id="{A580A3DA-3E23-4B06-AB07-D2D5E963ABEF}"/>
                </a:ext>
              </a:extLst>
            </p:cNvPr>
            <p:cNvSpPr/>
            <p:nvPr/>
          </p:nvSpPr>
          <p:spPr>
            <a:xfrm>
              <a:off x="9164460" y="3788788"/>
              <a:ext cx="2795312" cy="1647836"/>
            </a:xfrm>
            <a:prstGeom prst="rect">
              <a:avLst/>
            </a:prstGeom>
            <a:noFill/>
            <a:ln>
              <a:noFill/>
            </a:ln>
            <a:effectLst>
              <a:outerShdw blurRad="44450" dist="27940" dir="5400000" algn="ctr">
                <a:srgbClr val="000000">
                  <a:alpha val="32000"/>
                </a:srgbClr>
              </a:outerShdw>
            </a:effectLst>
            <a:sp3d>
              <a:bevelT w="190500" h="38100"/>
            </a:sp3d>
          </p:spPr>
          <p:txBody>
            <a:bodyPr wrap="square">
              <a:spAutoFit/>
            </a:bodyPr>
            <a:lstStyle/>
            <a:p>
              <a:pPr algn="ctr"/>
              <a:r>
                <a:rPr lang="ar-SA" sz="2400" b="1" dirty="0">
                  <a:ln w="0"/>
                  <a:solidFill>
                    <a:schemeClr val="bg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أراد عبد الله الصلاة فلم يجد ماءً، ماذا يفعل؟</a:t>
              </a:r>
              <a:endParaRPr lang="en-GB" sz="2400" b="1" dirty="0">
                <a:ln w="0"/>
                <a:solidFill>
                  <a:schemeClr val="bg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61" name="سهم: مسنن إلى اليمين 1">
              <a:extLst>
                <a:ext uri="{FF2B5EF4-FFF2-40B4-BE49-F238E27FC236}">
                  <a16:creationId xmlns:a16="http://schemas.microsoft.com/office/drawing/2014/main" id="{C94F76FA-8FA4-4E82-8BBD-908F900788BA}"/>
                </a:ext>
              </a:extLst>
            </p:cNvPr>
            <p:cNvSpPr/>
            <p:nvPr/>
          </p:nvSpPr>
          <p:spPr>
            <a:xfrm rot="10800000">
              <a:off x="9029697" y="3219479"/>
              <a:ext cx="3009902" cy="2579573"/>
            </a:xfrm>
            <a:prstGeom prst="notchedRightArrow">
              <a:avLst>
                <a:gd name="adj1" fmla="val 61343"/>
                <a:gd name="adj2" fmla="val 37948"/>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kkal Majalla" panose="02000000000000000000" pitchFamily="2" charset="-78"/>
                <a:cs typeface="Sakkal Majalla" panose="02000000000000000000" pitchFamily="2" charset="-78"/>
              </a:endParaRPr>
            </a:p>
          </p:txBody>
        </p:sp>
      </p:grpSp>
      <p:sp>
        <p:nvSpPr>
          <p:cNvPr id="62" name="سهم: بشكل رتبة عسكرية 27">
            <a:extLst>
              <a:ext uri="{FF2B5EF4-FFF2-40B4-BE49-F238E27FC236}">
                <a16:creationId xmlns:a16="http://schemas.microsoft.com/office/drawing/2014/main" id="{6F272016-2B42-4BCD-AFF2-6E1D9C11AC6B}"/>
              </a:ext>
            </a:extLst>
          </p:cNvPr>
          <p:cNvSpPr/>
          <p:nvPr/>
        </p:nvSpPr>
        <p:spPr>
          <a:xfrm rot="10800000">
            <a:off x="3128335" y="2653150"/>
            <a:ext cx="2358732" cy="1697611"/>
          </a:xfrm>
          <a:prstGeom prst="chevron">
            <a:avLst>
              <a:gd name="adj" fmla="val 32684"/>
            </a:avLst>
          </a:prstGeom>
          <a:solidFill>
            <a:schemeClr val="bg1"/>
          </a:solidFill>
          <a:ln w="57150">
            <a:solidFill>
              <a:srgbClr val="A6F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Sakkal Majalla" panose="02000000000000000000" pitchFamily="2" charset="-78"/>
              <a:cs typeface="Sakkal Majalla" panose="02000000000000000000" pitchFamily="2" charset="-78"/>
            </a:endParaRPr>
          </a:p>
        </p:txBody>
      </p:sp>
      <p:sp>
        <p:nvSpPr>
          <p:cNvPr id="63" name="سهم: بشكل رتبة عسكرية 2">
            <a:extLst>
              <a:ext uri="{FF2B5EF4-FFF2-40B4-BE49-F238E27FC236}">
                <a16:creationId xmlns:a16="http://schemas.microsoft.com/office/drawing/2014/main" id="{3B2E6A7F-2BA3-40B2-9F0D-8C660CA1A42B}"/>
              </a:ext>
            </a:extLst>
          </p:cNvPr>
          <p:cNvSpPr/>
          <p:nvPr/>
        </p:nvSpPr>
        <p:spPr>
          <a:xfrm rot="10800000">
            <a:off x="3289802" y="2775110"/>
            <a:ext cx="1939883" cy="1458308"/>
          </a:xfrm>
          <a:prstGeom prst="chevron">
            <a:avLst>
              <a:gd name="adj" fmla="val 34217"/>
            </a:avLst>
          </a:prstGeom>
          <a:solidFill>
            <a:srgbClr val="A6F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Sakkal Majalla" panose="02000000000000000000" pitchFamily="2" charset="-78"/>
              <a:cs typeface="Sakkal Majalla" panose="02000000000000000000" pitchFamily="2" charset="-78"/>
            </a:endParaRPr>
          </a:p>
        </p:txBody>
      </p:sp>
      <p:sp>
        <p:nvSpPr>
          <p:cNvPr id="64" name="مستطيل 59">
            <a:extLst>
              <a:ext uri="{FF2B5EF4-FFF2-40B4-BE49-F238E27FC236}">
                <a16:creationId xmlns:a16="http://schemas.microsoft.com/office/drawing/2014/main" id="{247C174C-1701-44A1-8D16-B691D8DA9C21}"/>
              </a:ext>
            </a:extLst>
          </p:cNvPr>
          <p:cNvSpPr/>
          <p:nvPr/>
        </p:nvSpPr>
        <p:spPr>
          <a:xfrm>
            <a:off x="3242284" y="3151290"/>
            <a:ext cx="1665174" cy="646331"/>
          </a:xfrm>
          <a:prstGeom prst="rect">
            <a:avLst/>
          </a:prstGeom>
        </p:spPr>
        <p:txBody>
          <a:bodyPr wrap="square">
            <a:spAutoFit/>
          </a:bodyPr>
          <a:lstStyle/>
          <a:p>
            <a:pPr algn="ctr"/>
            <a:r>
              <a:rPr lang="ar-BH"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بالتراب</a:t>
            </a:r>
          </a:p>
        </p:txBody>
      </p:sp>
      <p:sp>
        <p:nvSpPr>
          <p:cNvPr id="65" name="سهم: بشكل رتبة عسكرية 27">
            <a:extLst>
              <a:ext uri="{FF2B5EF4-FFF2-40B4-BE49-F238E27FC236}">
                <a16:creationId xmlns:a16="http://schemas.microsoft.com/office/drawing/2014/main" id="{05A50859-F74E-48A4-8E1B-3CC02E6269F9}"/>
              </a:ext>
            </a:extLst>
          </p:cNvPr>
          <p:cNvSpPr/>
          <p:nvPr/>
        </p:nvSpPr>
        <p:spPr>
          <a:xfrm rot="10800000">
            <a:off x="6140951" y="2687806"/>
            <a:ext cx="2388728" cy="1697611"/>
          </a:xfrm>
          <a:prstGeom prst="chevron">
            <a:avLst>
              <a:gd name="adj" fmla="val 32684"/>
            </a:avLst>
          </a:prstGeom>
          <a:solidFill>
            <a:schemeClr val="bg1"/>
          </a:solidFill>
          <a:ln w="57150">
            <a:solidFill>
              <a:srgbClr val="A6F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Sakkal Majalla" panose="02000000000000000000" pitchFamily="2" charset="-78"/>
              <a:cs typeface="Sakkal Majalla" panose="02000000000000000000" pitchFamily="2" charset="-78"/>
            </a:endParaRPr>
          </a:p>
        </p:txBody>
      </p:sp>
      <p:sp>
        <p:nvSpPr>
          <p:cNvPr id="66" name="سهم: بشكل رتبة عسكرية 2">
            <a:extLst>
              <a:ext uri="{FF2B5EF4-FFF2-40B4-BE49-F238E27FC236}">
                <a16:creationId xmlns:a16="http://schemas.microsoft.com/office/drawing/2014/main" id="{C7C74D28-293D-400D-B4B4-8F990BA09625}"/>
              </a:ext>
            </a:extLst>
          </p:cNvPr>
          <p:cNvSpPr/>
          <p:nvPr/>
        </p:nvSpPr>
        <p:spPr>
          <a:xfrm rot="10800000">
            <a:off x="6304471" y="2809766"/>
            <a:ext cx="1964552" cy="1458308"/>
          </a:xfrm>
          <a:prstGeom prst="chevron">
            <a:avLst>
              <a:gd name="adj" fmla="val 34217"/>
            </a:avLst>
          </a:prstGeom>
          <a:solidFill>
            <a:srgbClr val="A6F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Sakkal Majalla" panose="02000000000000000000" pitchFamily="2" charset="-78"/>
              <a:cs typeface="Sakkal Majalla" panose="02000000000000000000" pitchFamily="2" charset="-78"/>
            </a:endParaRPr>
          </a:p>
        </p:txBody>
      </p:sp>
      <p:sp>
        <p:nvSpPr>
          <p:cNvPr id="67" name="مستطيل 59">
            <a:extLst>
              <a:ext uri="{FF2B5EF4-FFF2-40B4-BE49-F238E27FC236}">
                <a16:creationId xmlns:a16="http://schemas.microsoft.com/office/drawing/2014/main" id="{5AE9C113-4D72-4C6B-8E80-EEE6EADC2DF8}"/>
              </a:ext>
            </a:extLst>
          </p:cNvPr>
          <p:cNvSpPr/>
          <p:nvPr/>
        </p:nvSpPr>
        <p:spPr>
          <a:xfrm>
            <a:off x="6388164" y="3109250"/>
            <a:ext cx="1686350" cy="646331"/>
          </a:xfrm>
          <a:prstGeom prst="rect">
            <a:avLst/>
          </a:prstGeom>
        </p:spPr>
        <p:txBody>
          <a:bodyPr wrap="square">
            <a:spAutoFit/>
          </a:bodyPr>
          <a:lstStyle/>
          <a:p>
            <a:pPr algn="ctr"/>
            <a:r>
              <a:rPr lang="ar-BH"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يتيمّم</a:t>
            </a:r>
          </a:p>
        </p:txBody>
      </p:sp>
      <p:sp>
        <p:nvSpPr>
          <p:cNvPr id="68" name="سهم: بشكل رتبة عسكرية 29">
            <a:extLst>
              <a:ext uri="{FF2B5EF4-FFF2-40B4-BE49-F238E27FC236}">
                <a16:creationId xmlns:a16="http://schemas.microsoft.com/office/drawing/2014/main" id="{997B1517-E925-4E6D-AF33-ADD3F17029DC}"/>
              </a:ext>
            </a:extLst>
          </p:cNvPr>
          <p:cNvSpPr/>
          <p:nvPr/>
        </p:nvSpPr>
        <p:spPr>
          <a:xfrm rot="10800000">
            <a:off x="3098338" y="4626988"/>
            <a:ext cx="2388728" cy="1697611"/>
          </a:xfrm>
          <a:prstGeom prst="chevron">
            <a:avLst>
              <a:gd name="adj" fmla="val 32684"/>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Sakkal Majalla" panose="02000000000000000000" pitchFamily="2" charset="-78"/>
              <a:cs typeface="Sakkal Majalla" panose="02000000000000000000" pitchFamily="2" charset="-78"/>
            </a:endParaRPr>
          </a:p>
        </p:txBody>
      </p:sp>
      <p:sp>
        <p:nvSpPr>
          <p:cNvPr id="69" name="سهم: بشكل رتبة عسكرية 30">
            <a:extLst>
              <a:ext uri="{FF2B5EF4-FFF2-40B4-BE49-F238E27FC236}">
                <a16:creationId xmlns:a16="http://schemas.microsoft.com/office/drawing/2014/main" id="{F9F53977-8043-4350-AE5C-2830F9B1AB05}"/>
              </a:ext>
            </a:extLst>
          </p:cNvPr>
          <p:cNvSpPr/>
          <p:nvPr/>
        </p:nvSpPr>
        <p:spPr>
          <a:xfrm rot="10800000">
            <a:off x="3261858" y="4748948"/>
            <a:ext cx="1964552" cy="1458308"/>
          </a:xfrm>
          <a:prstGeom prst="chevron">
            <a:avLst>
              <a:gd name="adj" fmla="val 342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Sakkal Majalla" panose="02000000000000000000" pitchFamily="2" charset="-78"/>
              <a:cs typeface="Sakkal Majalla" panose="02000000000000000000" pitchFamily="2" charset="-78"/>
            </a:endParaRPr>
          </a:p>
        </p:txBody>
      </p:sp>
      <p:sp>
        <p:nvSpPr>
          <p:cNvPr id="70" name="سهم: بشكل رتبة عسكرية 29">
            <a:extLst>
              <a:ext uri="{FF2B5EF4-FFF2-40B4-BE49-F238E27FC236}">
                <a16:creationId xmlns:a16="http://schemas.microsoft.com/office/drawing/2014/main" id="{789FCECC-1890-44C7-B3FC-325F125DA4D7}"/>
              </a:ext>
            </a:extLst>
          </p:cNvPr>
          <p:cNvSpPr/>
          <p:nvPr/>
        </p:nvSpPr>
        <p:spPr>
          <a:xfrm rot="10800000">
            <a:off x="539718" y="4574651"/>
            <a:ext cx="2318906" cy="1697611"/>
          </a:xfrm>
          <a:prstGeom prst="chevron">
            <a:avLst>
              <a:gd name="adj" fmla="val 32684"/>
            </a:avLst>
          </a:prstGeom>
          <a:solidFill>
            <a:schemeClr val="bg1"/>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Sakkal Majalla" panose="02000000000000000000" pitchFamily="2" charset="-78"/>
              <a:cs typeface="Sakkal Majalla" panose="02000000000000000000" pitchFamily="2" charset="-78"/>
            </a:endParaRPr>
          </a:p>
        </p:txBody>
      </p:sp>
      <p:sp>
        <p:nvSpPr>
          <p:cNvPr id="71" name="سهم: بشكل رتبة عسكرية 30">
            <a:extLst>
              <a:ext uri="{FF2B5EF4-FFF2-40B4-BE49-F238E27FC236}">
                <a16:creationId xmlns:a16="http://schemas.microsoft.com/office/drawing/2014/main" id="{C5A8DCE5-AC12-4D75-A65E-FC7880C27C8F}"/>
              </a:ext>
            </a:extLst>
          </p:cNvPr>
          <p:cNvSpPr/>
          <p:nvPr/>
        </p:nvSpPr>
        <p:spPr>
          <a:xfrm rot="10800000">
            <a:off x="698458" y="4696611"/>
            <a:ext cx="1907129" cy="1458308"/>
          </a:xfrm>
          <a:prstGeom prst="chevron">
            <a:avLst>
              <a:gd name="adj" fmla="val 3421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Sakkal Majalla" panose="02000000000000000000" pitchFamily="2" charset="-78"/>
              <a:cs typeface="Sakkal Majalla" panose="02000000000000000000" pitchFamily="2" charset="-78"/>
            </a:endParaRPr>
          </a:p>
        </p:txBody>
      </p:sp>
      <p:grpSp>
        <p:nvGrpSpPr>
          <p:cNvPr id="72" name="مجموعة 19">
            <a:extLst>
              <a:ext uri="{FF2B5EF4-FFF2-40B4-BE49-F238E27FC236}">
                <a16:creationId xmlns:a16="http://schemas.microsoft.com/office/drawing/2014/main" id="{15799921-F390-4598-838D-1E370E2FC55A}"/>
              </a:ext>
            </a:extLst>
          </p:cNvPr>
          <p:cNvGrpSpPr/>
          <p:nvPr/>
        </p:nvGrpSpPr>
        <p:grpSpPr>
          <a:xfrm>
            <a:off x="8116933" y="4871201"/>
            <a:ext cx="3009902" cy="1300868"/>
            <a:chOff x="9029697" y="3219479"/>
            <a:chExt cx="3009902" cy="2579573"/>
          </a:xfrm>
          <a:solidFill>
            <a:schemeClr val="accent6">
              <a:lumMod val="75000"/>
            </a:schemeClr>
          </a:solidFill>
          <a:scene3d>
            <a:camera prst="orthographicFront">
              <a:rot lat="0" lon="0" rev="0"/>
            </a:camera>
            <a:lightRig rig="balanced" dir="t">
              <a:rot lat="0" lon="0" rev="8700000"/>
            </a:lightRig>
          </a:scene3d>
        </p:grpSpPr>
        <p:sp>
          <p:nvSpPr>
            <p:cNvPr id="73" name="مستطيل 8">
              <a:extLst>
                <a:ext uri="{FF2B5EF4-FFF2-40B4-BE49-F238E27FC236}">
                  <a16:creationId xmlns:a16="http://schemas.microsoft.com/office/drawing/2014/main" id="{9B93BAB9-9ECB-44FB-A491-091413D767F4}"/>
                </a:ext>
              </a:extLst>
            </p:cNvPr>
            <p:cNvSpPr/>
            <p:nvPr/>
          </p:nvSpPr>
          <p:spPr>
            <a:xfrm>
              <a:off x="9164460" y="3788788"/>
              <a:ext cx="2795312" cy="915465"/>
            </a:xfrm>
            <a:prstGeom prst="rect">
              <a:avLst/>
            </a:prstGeom>
            <a:noFill/>
            <a:ln>
              <a:noFill/>
            </a:ln>
            <a:effectLst>
              <a:outerShdw blurRad="44450" dist="27940" dir="5400000" algn="ctr">
                <a:srgbClr val="000000">
                  <a:alpha val="32000"/>
                </a:srgbClr>
              </a:outerShdw>
            </a:effectLst>
            <a:sp3d>
              <a:bevelT w="190500" h="38100"/>
            </a:sp3d>
          </p:spPr>
          <p:txBody>
            <a:bodyPr wrap="square">
              <a:spAutoFit/>
            </a:bodyPr>
            <a:lstStyle/>
            <a:p>
              <a:pPr algn="ctr"/>
              <a:r>
                <a:rPr lang="ar-SA" sz="2400" b="1" dirty="0">
                  <a:ln w="0"/>
                  <a:solidFill>
                    <a:schemeClr val="bg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الإسلام دين يدعو إلى:</a:t>
              </a:r>
              <a:endParaRPr lang="en-GB" sz="2400" b="1" dirty="0">
                <a:ln w="0"/>
                <a:solidFill>
                  <a:schemeClr val="bg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74" name="سهم: مسنن إلى اليمين 1">
              <a:extLst>
                <a:ext uri="{FF2B5EF4-FFF2-40B4-BE49-F238E27FC236}">
                  <a16:creationId xmlns:a16="http://schemas.microsoft.com/office/drawing/2014/main" id="{56CCFED7-76EE-4145-981D-08971B7FCFE7}"/>
                </a:ext>
              </a:extLst>
            </p:cNvPr>
            <p:cNvSpPr/>
            <p:nvPr/>
          </p:nvSpPr>
          <p:spPr>
            <a:xfrm rot="10800000">
              <a:off x="9029697" y="3219479"/>
              <a:ext cx="3009902" cy="2579573"/>
            </a:xfrm>
            <a:prstGeom prst="notchedRightArrow">
              <a:avLst>
                <a:gd name="adj1" fmla="val 61343"/>
                <a:gd name="adj2" fmla="val 37948"/>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kkal Majalla" panose="02000000000000000000" pitchFamily="2" charset="-78"/>
                <a:cs typeface="Sakkal Majalla" panose="02000000000000000000" pitchFamily="2" charset="-78"/>
              </a:endParaRPr>
            </a:p>
          </p:txBody>
        </p:sp>
      </p:grpSp>
      <p:grpSp>
        <p:nvGrpSpPr>
          <p:cNvPr id="75" name="مجموعة 22">
            <a:extLst>
              <a:ext uri="{FF2B5EF4-FFF2-40B4-BE49-F238E27FC236}">
                <a16:creationId xmlns:a16="http://schemas.microsoft.com/office/drawing/2014/main" id="{8D185B95-1CB3-4C40-BE49-A31392238340}"/>
              </a:ext>
            </a:extLst>
          </p:cNvPr>
          <p:cNvGrpSpPr/>
          <p:nvPr/>
        </p:nvGrpSpPr>
        <p:grpSpPr>
          <a:xfrm>
            <a:off x="7202668" y="1545182"/>
            <a:ext cx="1020704" cy="1073892"/>
            <a:chOff x="6581563" y="1376492"/>
            <a:chExt cx="1789372" cy="1399948"/>
          </a:xfrm>
        </p:grpSpPr>
        <p:sp>
          <p:nvSpPr>
            <p:cNvPr id="76" name="مستطيل: زوايا علوية مستديرة 71">
              <a:extLst>
                <a:ext uri="{FF2B5EF4-FFF2-40B4-BE49-F238E27FC236}">
                  <a16:creationId xmlns:a16="http://schemas.microsoft.com/office/drawing/2014/main" id="{9C1F4276-740B-42D6-9A7A-7EC0C26D6F3F}"/>
                </a:ext>
              </a:extLst>
            </p:cNvPr>
            <p:cNvSpPr/>
            <p:nvPr/>
          </p:nvSpPr>
          <p:spPr>
            <a:xfrm>
              <a:off x="6581563" y="1376492"/>
              <a:ext cx="1743629" cy="1172939"/>
            </a:xfrm>
            <a:prstGeom prst="round2Same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77" name="مستطيل 55">
              <a:extLst>
                <a:ext uri="{FF2B5EF4-FFF2-40B4-BE49-F238E27FC236}">
                  <a16:creationId xmlns:a16="http://schemas.microsoft.com/office/drawing/2014/main" id="{F0126289-7F4C-4D4A-ADDE-5D04CEB58960}"/>
                </a:ext>
              </a:extLst>
            </p:cNvPr>
            <p:cNvSpPr/>
            <p:nvPr/>
          </p:nvSpPr>
          <p:spPr>
            <a:xfrm>
              <a:off x="6592316" y="1711525"/>
              <a:ext cx="1778619" cy="1064915"/>
            </a:xfrm>
            <a:prstGeom prst="rect">
              <a:avLst/>
            </a:prstGeom>
          </p:spPr>
          <p:txBody>
            <a:bodyPr wrap="square">
              <a:spAutoFit/>
            </a:bodyPr>
            <a:lstStyle/>
            <a:p>
              <a:pPr marL="0" marR="0" lvl="0" indent="0" algn="ctr" defTabSz="914400" rtl="1" eaLnBrk="1" fontAlgn="auto" latinLnBrk="0" hangingPunct="1">
                <a:lnSpc>
                  <a:spcPct val="107000"/>
                </a:lnSpc>
                <a:spcBef>
                  <a:spcPts val="0"/>
                </a:spcBef>
                <a:spcAft>
                  <a:spcPts val="0"/>
                </a:spcAft>
                <a:buClrTx/>
                <a:buSzTx/>
                <a:buFontTx/>
                <a:buNone/>
                <a:tabLst/>
                <a:defRPr/>
              </a:pPr>
              <a:r>
                <a:rPr kumimoji="0" lang="ar-SA" sz="2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والنظافة</a:t>
              </a:r>
              <a:endParaRPr kumimoji="0" lang="en-GB" sz="2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a:p>
              <a:pPr algn="ctr" rtl="1">
                <a:lnSpc>
                  <a:spcPct val="107000"/>
                </a:lnSpc>
                <a:spcAft>
                  <a:spcPts val="0"/>
                </a:spcAft>
              </a:pPr>
              <a:r>
                <a:rPr lang="ar-SA" sz="2200" b="1" dirty="0">
                  <a:latin typeface="Sakkal Majalla" panose="02000000000000000000" pitchFamily="2" charset="-78"/>
                  <a:cs typeface="Sakkal Majalla" panose="02000000000000000000" pitchFamily="2" charset="-78"/>
                </a:rPr>
                <a:t> </a:t>
              </a:r>
              <a:endParaRPr lang="en-GB" sz="2200" b="1" dirty="0">
                <a:latin typeface="Sakkal Majalla" panose="02000000000000000000" pitchFamily="2" charset="-78"/>
                <a:cs typeface="Sakkal Majalla" panose="02000000000000000000" pitchFamily="2" charset="-78"/>
              </a:endParaRPr>
            </a:p>
          </p:txBody>
        </p:sp>
      </p:grpSp>
      <p:grpSp>
        <p:nvGrpSpPr>
          <p:cNvPr id="78" name="مجموعة 22">
            <a:extLst>
              <a:ext uri="{FF2B5EF4-FFF2-40B4-BE49-F238E27FC236}">
                <a16:creationId xmlns:a16="http://schemas.microsoft.com/office/drawing/2014/main" id="{8E346F7E-F404-4836-9F59-280DAF811B5B}"/>
              </a:ext>
            </a:extLst>
          </p:cNvPr>
          <p:cNvGrpSpPr/>
          <p:nvPr/>
        </p:nvGrpSpPr>
        <p:grpSpPr>
          <a:xfrm>
            <a:off x="3342110" y="1551309"/>
            <a:ext cx="1020704" cy="935357"/>
            <a:chOff x="6581563" y="1376492"/>
            <a:chExt cx="1789372" cy="1172939"/>
          </a:xfrm>
        </p:grpSpPr>
        <p:sp>
          <p:nvSpPr>
            <p:cNvPr id="79" name="مستطيل: زوايا علوية مستديرة 71">
              <a:extLst>
                <a:ext uri="{FF2B5EF4-FFF2-40B4-BE49-F238E27FC236}">
                  <a16:creationId xmlns:a16="http://schemas.microsoft.com/office/drawing/2014/main" id="{927E069B-F9A9-4AAC-977E-8646F7EFAA05}"/>
                </a:ext>
              </a:extLst>
            </p:cNvPr>
            <p:cNvSpPr/>
            <p:nvPr/>
          </p:nvSpPr>
          <p:spPr>
            <a:xfrm>
              <a:off x="6581563" y="1376492"/>
              <a:ext cx="1743629" cy="1172939"/>
            </a:xfrm>
            <a:prstGeom prst="round2Same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80" name="مستطيل 55">
              <a:extLst>
                <a:ext uri="{FF2B5EF4-FFF2-40B4-BE49-F238E27FC236}">
                  <a16:creationId xmlns:a16="http://schemas.microsoft.com/office/drawing/2014/main" id="{88D492CB-C27A-42AE-BA24-FF69989FD82E}"/>
                </a:ext>
              </a:extLst>
            </p:cNvPr>
            <p:cNvSpPr/>
            <p:nvPr/>
          </p:nvSpPr>
          <p:spPr>
            <a:xfrm>
              <a:off x="6592316" y="1711525"/>
              <a:ext cx="1778619" cy="570084"/>
            </a:xfrm>
            <a:prstGeom prst="rect">
              <a:avLst/>
            </a:prstGeom>
          </p:spPr>
          <p:txBody>
            <a:bodyPr wrap="square">
              <a:spAutoFit/>
            </a:bodyPr>
            <a:lstStyle/>
            <a:p>
              <a:pPr marL="0" marR="0" lvl="0" indent="0" algn="ctr" defTabSz="914400" rtl="1" eaLnBrk="1" fontAlgn="auto" latinLnBrk="0" hangingPunct="1">
                <a:lnSpc>
                  <a:spcPct val="107000"/>
                </a:lnSpc>
                <a:spcBef>
                  <a:spcPts val="0"/>
                </a:spcBef>
                <a:spcAft>
                  <a:spcPts val="0"/>
                </a:spcAft>
                <a:buClrTx/>
                <a:buSzTx/>
                <a:buFontTx/>
                <a:buNone/>
                <a:tabLst/>
                <a:defRPr/>
              </a:pPr>
              <a:r>
                <a:rPr kumimoji="0" lang="ar-SA" sz="2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بالطهارة</a:t>
              </a:r>
              <a:r>
                <a:rPr lang="ar-SA" sz="2200" b="1" dirty="0">
                  <a:latin typeface="Sakkal Majalla" panose="02000000000000000000" pitchFamily="2" charset="-78"/>
                  <a:cs typeface="Sakkal Majalla" panose="02000000000000000000" pitchFamily="2" charset="-78"/>
                </a:rPr>
                <a:t> </a:t>
              </a:r>
              <a:endParaRPr lang="en-GB" sz="2200" b="1" dirty="0">
                <a:latin typeface="Sakkal Majalla" panose="02000000000000000000" pitchFamily="2" charset="-78"/>
                <a:cs typeface="Sakkal Majalla" panose="02000000000000000000" pitchFamily="2" charset="-78"/>
              </a:endParaRPr>
            </a:p>
          </p:txBody>
        </p:sp>
      </p:grpSp>
      <p:sp>
        <p:nvSpPr>
          <p:cNvPr id="81" name="مستطيل 59">
            <a:extLst>
              <a:ext uri="{FF2B5EF4-FFF2-40B4-BE49-F238E27FC236}">
                <a16:creationId xmlns:a16="http://schemas.microsoft.com/office/drawing/2014/main" id="{CE8DB26F-91FC-42C4-B3E5-BF50DE70CE57}"/>
              </a:ext>
            </a:extLst>
          </p:cNvPr>
          <p:cNvSpPr/>
          <p:nvPr/>
        </p:nvSpPr>
        <p:spPr>
          <a:xfrm>
            <a:off x="6352605" y="5198469"/>
            <a:ext cx="1487572" cy="646331"/>
          </a:xfrm>
          <a:prstGeom prst="rect">
            <a:avLst/>
          </a:prstGeom>
        </p:spPr>
        <p:txBody>
          <a:bodyPr wrap="square">
            <a:spAutoFit/>
          </a:bodyPr>
          <a:lstStyle/>
          <a:p>
            <a:pPr algn="ctr"/>
            <a:r>
              <a:rPr lang="ar-BH"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الاهتمام</a:t>
            </a:r>
          </a:p>
        </p:txBody>
      </p:sp>
      <p:sp>
        <p:nvSpPr>
          <p:cNvPr id="82" name="مستطيل 59">
            <a:extLst>
              <a:ext uri="{FF2B5EF4-FFF2-40B4-BE49-F238E27FC236}">
                <a16:creationId xmlns:a16="http://schemas.microsoft.com/office/drawing/2014/main" id="{ACCE6CFB-C468-4674-A690-7423FF68DB96}"/>
              </a:ext>
            </a:extLst>
          </p:cNvPr>
          <p:cNvSpPr/>
          <p:nvPr/>
        </p:nvSpPr>
        <p:spPr>
          <a:xfrm>
            <a:off x="3324357" y="5124271"/>
            <a:ext cx="1487572" cy="646331"/>
          </a:xfrm>
          <a:prstGeom prst="rect">
            <a:avLst/>
          </a:prstGeom>
        </p:spPr>
        <p:txBody>
          <a:bodyPr wrap="square">
            <a:spAutoFit/>
          </a:bodyPr>
          <a:lstStyle/>
          <a:p>
            <a:pPr algn="ctr"/>
            <a:r>
              <a:rPr lang="ar-BH"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بالطهارة </a:t>
            </a:r>
          </a:p>
        </p:txBody>
      </p:sp>
      <p:sp>
        <p:nvSpPr>
          <p:cNvPr id="83" name="مستطيل 59">
            <a:extLst>
              <a:ext uri="{FF2B5EF4-FFF2-40B4-BE49-F238E27FC236}">
                <a16:creationId xmlns:a16="http://schemas.microsoft.com/office/drawing/2014/main" id="{63794BB6-AB83-46D2-9281-F54665D288ED}"/>
              </a:ext>
            </a:extLst>
          </p:cNvPr>
          <p:cNvSpPr/>
          <p:nvPr/>
        </p:nvSpPr>
        <p:spPr>
          <a:xfrm>
            <a:off x="701195" y="5109675"/>
            <a:ext cx="1487572" cy="646331"/>
          </a:xfrm>
          <a:prstGeom prst="rect">
            <a:avLst/>
          </a:prstGeom>
        </p:spPr>
        <p:txBody>
          <a:bodyPr wrap="square">
            <a:spAutoFit/>
          </a:bodyPr>
          <a:lstStyle/>
          <a:p>
            <a:pPr algn="ctr"/>
            <a:r>
              <a:rPr lang="ar-BH"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والنظافة</a:t>
            </a:r>
          </a:p>
        </p:txBody>
      </p:sp>
    </p:spTree>
    <p:extLst>
      <p:ext uri="{BB962C8B-B14F-4D97-AF65-F5344CB8AC3E}">
        <p14:creationId xmlns:p14="http://schemas.microsoft.com/office/powerpoint/2010/main" val="28189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ppt_x"/>
                                          </p:val>
                                        </p:tav>
                                        <p:tav tm="100000">
                                          <p:val>
                                            <p:strVal val="#ppt_x"/>
                                          </p:val>
                                        </p:tav>
                                      </p:tavLst>
                                    </p:anim>
                                    <p:anim calcmode="lin" valueType="num">
                                      <p:cBhvr additive="base">
                                        <p:cTn id="14" dur="500" fill="hold"/>
                                        <p:tgtEl>
                                          <p:spTgt spid="67"/>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barn(inVertical)">
                                      <p:cBhvr>
                                        <p:cTn id="18" dur="500"/>
                                        <p:tgtEl>
                                          <p:spTgt spid="64"/>
                                        </p:tgtEl>
                                      </p:cBhvr>
                                    </p:animEffect>
                                  </p:childTnLst>
                                </p:cTn>
                              </p:par>
                            </p:childTnLst>
                          </p:cTn>
                        </p:par>
                        <p:par>
                          <p:cTn id="19" fill="hold">
                            <p:stCondLst>
                              <p:cond delay="2000"/>
                            </p:stCondLst>
                            <p:childTnLst>
                              <p:par>
                                <p:cTn id="20" presetID="6" presetClass="entr" presetSubtype="16"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circle(in)">
                                      <p:cBhvr>
                                        <p:cTn id="22" dur="2000"/>
                                        <p:tgtEl>
                                          <p:spTgt spid="41"/>
                                        </p:tgtEl>
                                      </p:cBhvr>
                                    </p:animEffect>
                                  </p:childTnLst>
                                </p:cTn>
                              </p:par>
                            </p:childTnLst>
                          </p:cTn>
                        </p:par>
                        <p:par>
                          <p:cTn id="23" fill="hold">
                            <p:stCondLst>
                              <p:cond delay="4000"/>
                            </p:stCondLst>
                            <p:childTnLst>
                              <p:par>
                                <p:cTn id="24" presetID="16" presetClass="entr" presetSubtype="21" fill="hold" grpId="0" nodeType="afterEffect">
                                  <p:stCondLst>
                                    <p:cond delay="0"/>
                                  </p:stCondLst>
                                  <p:childTnLst>
                                    <p:set>
                                      <p:cBhvr>
                                        <p:cTn id="25" dur="1" fill="hold">
                                          <p:stCondLst>
                                            <p:cond delay="0"/>
                                          </p:stCondLst>
                                        </p:cTn>
                                        <p:tgtEl>
                                          <p:spTgt spid="81"/>
                                        </p:tgtEl>
                                        <p:attrNameLst>
                                          <p:attrName>style.visibility</p:attrName>
                                        </p:attrNameLst>
                                      </p:cBhvr>
                                      <p:to>
                                        <p:strVal val="visible"/>
                                      </p:to>
                                    </p:set>
                                    <p:animEffect transition="in" filter="barn(inVertical)">
                                      <p:cBhvr>
                                        <p:cTn id="26" dur="500"/>
                                        <p:tgtEl>
                                          <p:spTgt spid="81"/>
                                        </p:tgtEl>
                                      </p:cBhvr>
                                    </p:animEffect>
                                  </p:childTnLst>
                                </p:cTn>
                              </p:par>
                            </p:childTnLst>
                          </p:cTn>
                        </p:par>
                        <p:par>
                          <p:cTn id="27" fill="hold">
                            <p:stCondLst>
                              <p:cond delay="4500"/>
                            </p:stCondLst>
                            <p:childTnLst>
                              <p:par>
                                <p:cTn id="28" presetID="2" presetClass="entr" presetSubtype="4" fill="hold" grpId="0" nodeType="after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additive="base">
                                        <p:cTn id="30" dur="500" fill="hold"/>
                                        <p:tgtEl>
                                          <p:spTgt spid="82"/>
                                        </p:tgtEl>
                                        <p:attrNameLst>
                                          <p:attrName>ppt_x</p:attrName>
                                        </p:attrNameLst>
                                      </p:cBhvr>
                                      <p:tavLst>
                                        <p:tav tm="0">
                                          <p:val>
                                            <p:strVal val="#ppt_x"/>
                                          </p:val>
                                        </p:tav>
                                        <p:tav tm="100000">
                                          <p:val>
                                            <p:strVal val="#ppt_x"/>
                                          </p:val>
                                        </p:tav>
                                      </p:tavLst>
                                    </p:anim>
                                    <p:anim calcmode="lin" valueType="num">
                                      <p:cBhvr additive="base">
                                        <p:cTn id="31" dur="500" fill="hold"/>
                                        <p:tgtEl>
                                          <p:spTgt spid="82"/>
                                        </p:tgtEl>
                                        <p:attrNameLst>
                                          <p:attrName>ppt_y</p:attrName>
                                        </p:attrNameLst>
                                      </p:cBhvr>
                                      <p:tavLst>
                                        <p:tav tm="0">
                                          <p:val>
                                            <p:strVal val="1+#ppt_h/2"/>
                                          </p:val>
                                        </p:tav>
                                        <p:tav tm="100000">
                                          <p:val>
                                            <p:strVal val="#ppt_y"/>
                                          </p:val>
                                        </p:tav>
                                      </p:tavLst>
                                    </p:anim>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fade">
                                      <p:cBhvr>
                                        <p:cTn id="3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4" grpId="0"/>
      <p:bldP spid="67" grpId="0"/>
      <p:bldP spid="81" grpId="0"/>
      <p:bldP spid="82" grpId="0"/>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صورة 3" descr="صورة تحتوي على طعام, علامة, المصباح&#10;&#10;تم إنشاء الوصف تلقائياً">
            <a:extLst>
              <a:ext uri="{FF2B5EF4-FFF2-40B4-BE49-F238E27FC236}">
                <a16:creationId xmlns:a16="http://schemas.microsoft.com/office/drawing/2014/main" id="{8AC257A7-D5D2-48AC-9CA1-121184713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6472" y="2033013"/>
            <a:ext cx="7559055" cy="2791974"/>
          </a:xfrm>
          <a:prstGeom prst="rect">
            <a:avLst/>
          </a:prstGeom>
        </p:spPr>
      </p:pic>
      <p:sp>
        <p:nvSpPr>
          <p:cNvPr id="5" name="TextBox 1">
            <a:extLst>
              <a:ext uri="{FF2B5EF4-FFF2-40B4-BE49-F238E27FC236}">
                <a16:creationId xmlns:a16="http://schemas.microsoft.com/office/drawing/2014/main" id="{5C391328-7602-400B-BC0E-87E9A9AA5F61}"/>
              </a:ext>
            </a:extLst>
          </p:cNvPr>
          <p:cNvSpPr txBox="1"/>
          <p:nvPr/>
        </p:nvSpPr>
        <p:spPr>
          <a:xfrm>
            <a:off x="3543299" y="1371600"/>
            <a:ext cx="51054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SA" sz="5400" b="1" dirty="0">
                <a:solidFill>
                  <a:schemeClr val="accent6">
                    <a:lumMod val="75000"/>
                  </a:schemeClr>
                </a:solidFill>
                <a:latin typeface="Sakkal Majalla" panose="02000000000000000000" pitchFamily="2" charset="-78"/>
                <a:cs typeface="Sakkal Majalla" panose="02000000000000000000" pitchFamily="2" charset="-78"/>
              </a:rPr>
              <a:t>انتهى الدرس</a:t>
            </a:r>
            <a:endParaRPr lang="en-US" sz="5400" b="1" dirty="0">
              <a:solidFill>
                <a:schemeClr val="accent6">
                  <a:lumMod val="75000"/>
                </a:schemeClr>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818966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5857" y="0"/>
            <a:ext cx="1646183" cy="1268068"/>
          </a:xfrm>
          <a:prstGeom prst="rect">
            <a:avLst/>
          </a:prstGeom>
        </p:spPr>
      </p:pic>
      <p:cxnSp>
        <p:nvCxnSpPr>
          <p:cNvPr id="5" name="Straight Connector 4"/>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Sakkal Majalla" panose="02000000000000000000" pitchFamily="2" charset="-78"/>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Sakkal Majalla" panose="02000000000000000000" pitchFamily="2" charset="-78"/>
              <a:ea typeface="Calibri" panose="020F0502020204030204" pitchFamily="34" charset="0"/>
              <a:cs typeface="Sakkal Majalla" panose="02000000000000000000" pitchFamily="2" charset="-78"/>
            </a:endParaRPr>
          </a:p>
        </p:txBody>
      </p:sp>
      <p:sp>
        <p:nvSpPr>
          <p:cNvPr id="8" name="مستطيل: زوايا قطرية مستديرة 40">
            <a:extLst>
              <a:ext uri="{FF2B5EF4-FFF2-40B4-BE49-F238E27FC236}">
                <a16:creationId xmlns:a16="http://schemas.microsoft.com/office/drawing/2014/main" id="{55772E6A-77A5-4B15-923D-3F7B16720704}"/>
              </a:ext>
            </a:extLst>
          </p:cNvPr>
          <p:cNvSpPr/>
          <p:nvPr/>
        </p:nvSpPr>
        <p:spPr>
          <a:xfrm>
            <a:off x="1219200" y="2688247"/>
            <a:ext cx="9051696" cy="576132"/>
          </a:xfrm>
          <a:prstGeom prst="round2DiagRect">
            <a:avLst/>
          </a:pr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grpSp>
        <p:nvGrpSpPr>
          <p:cNvPr id="9" name="مجموعة 8">
            <a:extLst>
              <a:ext uri="{FF2B5EF4-FFF2-40B4-BE49-F238E27FC236}">
                <a16:creationId xmlns:a16="http://schemas.microsoft.com/office/drawing/2014/main" id="{AC0412D9-CC82-4959-96C1-9E9315EE6238}"/>
              </a:ext>
            </a:extLst>
          </p:cNvPr>
          <p:cNvGrpSpPr/>
          <p:nvPr/>
        </p:nvGrpSpPr>
        <p:grpSpPr>
          <a:xfrm>
            <a:off x="1218027" y="3400549"/>
            <a:ext cx="10049211" cy="618529"/>
            <a:chOff x="4042962" y="1895297"/>
            <a:chExt cx="6618902" cy="401255"/>
          </a:xfrm>
        </p:grpSpPr>
        <p:sp>
          <p:nvSpPr>
            <p:cNvPr id="10" name="Pentagon 48">
              <a:extLst>
                <a:ext uri="{FF2B5EF4-FFF2-40B4-BE49-F238E27FC236}">
                  <a16:creationId xmlns:a16="http://schemas.microsoft.com/office/drawing/2014/main" id="{705456EC-402B-42E3-A05C-20D7E1F928C2}"/>
                </a:ext>
              </a:extLst>
            </p:cNvPr>
            <p:cNvSpPr/>
            <p:nvPr/>
          </p:nvSpPr>
          <p:spPr>
            <a:xfrm flipH="1">
              <a:off x="9819068" y="1895297"/>
              <a:ext cx="748470" cy="399324"/>
            </a:xfrm>
            <a:prstGeom prst="homePlate">
              <a:avLst>
                <a:gd name="adj" fmla="val 7267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11" name="Rectangle 2">
              <a:extLst>
                <a:ext uri="{FF2B5EF4-FFF2-40B4-BE49-F238E27FC236}">
                  <a16:creationId xmlns:a16="http://schemas.microsoft.com/office/drawing/2014/main" id="{238EBE5D-7534-49EE-91CE-8C50FEF5CEAB}"/>
                </a:ext>
              </a:extLst>
            </p:cNvPr>
            <p:cNvSpPr/>
            <p:nvPr/>
          </p:nvSpPr>
          <p:spPr>
            <a:xfrm flipH="1">
              <a:off x="4042962" y="1895298"/>
              <a:ext cx="5980483" cy="399324"/>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12" name="TextBox 53">
              <a:extLst>
                <a:ext uri="{FF2B5EF4-FFF2-40B4-BE49-F238E27FC236}">
                  <a16:creationId xmlns:a16="http://schemas.microsoft.com/office/drawing/2014/main" id="{4082A5B3-FCCD-48A9-8568-731444E9E94E}"/>
                </a:ext>
              </a:extLst>
            </p:cNvPr>
            <p:cNvSpPr txBox="1"/>
            <p:nvPr/>
          </p:nvSpPr>
          <p:spPr>
            <a:xfrm>
              <a:off x="10057225" y="1897228"/>
              <a:ext cx="604639" cy="399324"/>
            </a:xfrm>
            <a:prstGeom prst="rect">
              <a:avLst/>
            </a:prstGeom>
            <a:noFill/>
          </p:spPr>
          <p:txBody>
            <a:bodyPr wrap="square" tIns="0" bIns="0" rtlCol="0" anchor="ctr">
              <a:spAutoFit/>
            </a:bodyPr>
            <a:lstStyle/>
            <a:p>
              <a:r>
                <a:rPr lang="en-US" altLang="ko-KR" sz="4000" b="1" dirty="0">
                  <a:solidFill>
                    <a:schemeClr val="bg1"/>
                  </a:solidFill>
                  <a:latin typeface="Sakkal Majalla" panose="02000000000000000000" pitchFamily="2" charset="-78"/>
                  <a:cs typeface="Sakkal Majalla" panose="02000000000000000000" pitchFamily="2" charset="-78"/>
                </a:rPr>
                <a:t>1</a:t>
              </a:r>
            </a:p>
          </p:txBody>
        </p:sp>
      </p:grpSp>
      <p:sp>
        <p:nvSpPr>
          <p:cNvPr id="13" name="مستطيل: زوايا قطرية مستديرة 37">
            <a:extLst>
              <a:ext uri="{FF2B5EF4-FFF2-40B4-BE49-F238E27FC236}">
                <a16:creationId xmlns:a16="http://schemas.microsoft.com/office/drawing/2014/main" id="{6AF73A85-F266-4D50-A172-53606E33A3C1}"/>
              </a:ext>
            </a:extLst>
          </p:cNvPr>
          <p:cNvSpPr/>
          <p:nvPr/>
        </p:nvSpPr>
        <p:spPr>
          <a:xfrm>
            <a:off x="7315200" y="2103651"/>
            <a:ext cx="4502154" cy="668667"/>
          </a:xfrm>
          <a:prstGeom prst="round2DiagRect">
            <a:avLst/>
          </a:prstGeom>
          <a:solidFill>
            <a:schemeClr val="accent4">
              <a:lumMod val="40000"/>
              <a:lumOff val="60000"/>
            </a:schemeClr>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pic>
        <p:nvPicPr>
          <p:cNvPr id="14" name="Picture 3">
            <a:extLst>
              <a:ext uri="{FF2B5EF4-FFF2-40B4-BE49-F238E27FC236}">
                <a16:creationId xmlns:a16="http://schemas.microsoft.com/office/drawing/2014/main" id="{7DE3990D-5FD6-401A-BA4B-A8D97824506F}"/>
              </a:ext>
            </a:extLst>
          </p:cNvPr>
          <p:cNvPicPr>
            <a:picLocks noChangeAspect="1" noChangeArrowheads="1"/>
          </p:cNvPicPr>
          <p:nvPr/>
        </p:nvPicPr>
        <p:blipFill rotWithShape="1">
          <a:blip r:embed="rId3">
            <a:clrChange>
              <a:clrFrom>
                <a:srgbClr val="FFFFFF"/>
              </a:clrFrom>
              <a:clrTo>
                <a:srgbClr val="FFFFFF">
                  <a:alpha val="0"/>
                </a:srgbClr>
              </a:clrTo>
            </a:clrChange>
            <a:alphaModFix/>
            <a:extLst>
              <a:ext uri="{28A0092B-C50C-407E-A947-70E740481C1C}">
                <a14:useLocalDpi xmlns:a14="http://schemas.microsoft.com/office/drawing/2010/main" val="0"/>
              </a:ext>
            </a:extLst>
          </a:blip>
          <a:srcRect t="1" r="1309" b="3878"/>
          <a:stretch/>
        </p:blipFill>
        <p:spPr bwMode="auto">
          <a:xfrm>
            <a:off x="10210800" y="1011847"/>
            <a:ext cx="1676400" cy="218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a:extLst>
              <a:ext uri="{FF2B5EF4-FFF2-40B4-BE49-F238E27FC236}">
                <a16:creationId xmlns:a16="http://schemas.microsoft.com/office/drawing/2014/main" id="{524B7E12-23E6-4578-BCDE-F01BC9078971}"/>
              </a:ext>
            </a:extLst>
          </p:cNvPr>
          <p:cNvSpPr/>
          <p:nvPr/>
        </p:nvSpPr>
        <p:spPr>
          <a:xfrm>
            <a:off x="6096000" y="2019717"/>
            <a:ext cx="4174895" cy="871008"/>
          </a:xfrm>
          <a:prstGeom prst="rect">
            <a:avLst/>
          </a:prstGeom>
          <a:noFill/>
          <a:ln>
            <a:noFill/>
          </a:ln>
        </p:spPr>
        <p:txBody>
          <a:bodyPr wrap="square" lIns="91440" tIns="45720" rIns="91440" bIns="45720">
            <a:spAutoFit/>
          </a:bodyPr>
          <a:lstStyle/>
          <a:p>
            <a:pPr lvl="0" algn="r" rtl="1">
              <a:lnSpc>
                <a:spcPct val="115000"/>
              </a:lnSpc>
              <a:spcAft>
                <a:spcPts val="0"/>
              </a:spcAft>
            </a:pPr>
            <a:r>
              <a:rPr lang="ar-SA" sz="44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أهداف الدرس</a:t>
            </a:r>
            <a:endParaRPr lang="en-US" sz="44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16" name="Rectangle 5">
            <a:extLst>
              <a:ext uri="{FF2B5EF4-FFF2-40B4-BE49-F238E27FC236}">
                <a16:creationId xmlns:a16="http://schemas.microsoft.com/office/drawing/2014/main" id="{A3B65A00-8AAB-42C1-9A2B-641477C645EF}"/>
              </a:ext>
            </a:extLst>
          </p:cNvPr>
          <p:cNvSpPr/>
          <p:nvPr/>
        </p:nvSpPr>
        <p:spPr>
          <a:xfrm>
            <a:off x="1447801" y="2595712"/>
            <a:ext cx="8693154" cy="769441"/>
          </a:xfrm>
          <a:prstGeom prst="rect">
            <a:avLst/>
          </a:prstGeom>
          <a:noFill/>
          <a:ln>
            <a:noFill/>
          </a:ln>
        </p:spPr>
        <p:txBody>
          <a:bodyPr wrap="square" lIns="91440" tIns="45720" rIns="91440" bIns="45720">
            <a:spAutoFit/>
          </a:bodyPr>
          <a:lstStyle/>
          <a:p>
            <a:pPr algn="r" rtl="1"/>
            <a:r>
              <a:rPr lang="ar-BH" sz="2800" b="1" dirty="0">
                <a:latin typeface="Sakkal Majalla" panose="02000000000000000000" pitchFamily="2" charset="-78"/>
                <a:cs typeface="Sakkal Majalla" panose="02000000000000000000" pitchFamily="2" charset="-78"/>
              </a:rPr>
              <a:t>يتوقع من </a:t>
            </a:r>
            <a:r>
              <a:rPr lang="ar-SA" sz="2800" b="1" dirty="0">
                <a:latin typeface="Sakkal Majalla" panose="02000000000000000000" pitchFamily="2" charset="-78"/>
                <a:cs typeface="Sakkal Majalla" panose="02000000000000000000" pitchFamily="2" charset="-78"/>
              </a:rPr>
              <a:t>المتعلم</a:t>
            </a:r>
            <a:r>
              <a:rPr lang="ar-BH" sz="2800" b="1" dirty="0">
                <a:latin typeface="Sakkal Majalla" panose="02000000000000000000" pitchFamily="2" charset="-78"/>
                <a:cs typeface="Sakkal Majalla" panose="02000000000000000000" pitchFamily="2" charset="-78"/>
              </a:rPr>
              <a:t> في نهاية هذا الدرس </a:t>
            </a:r>
            <a:r>
              <a:rPr lang="ar-SA" sz="2800" b="1" dirty="0">
                <a:latin typeface="Sakkal Majalla" panose="02000000000000000000" pitchFamily="2" charset="-78"/>
                <a:cs typeface="Sakkal Majalla" panose="02000000000000000000" pitchFamily="2" charset="-78"/>
              </a:rPr>
              <a:t>أن يكون قادرًا على:</a:t>
            </a:r>
            <a:r>
              <a:rPr lang="ar-SA" sz="44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	</a:t>
            </a:r>
            <a:endParaRPr lang="ar-BH" sz="4400" dirty="0">
              <a:latin typeface="Sakkal Majalla" panose="02000000000000000000" pitchFamily="2" charset="-78"/>
              <a:cs typeface="Sakkal Majalla" panose="02000000000000000000" pitchFamily="2" charset="-78"/>
            </a:endParaRPr>
          </a:p>
        </p:txBody>
      </p:sp>
      <p:sp>
        <p:nvSpPr>
          <p:cNvPr id="17" name="مستطيل 16">
            <a:extLst>
              <a:ext uri="{FF2B5EF4-FFF2-40B4-BE49-F238E27FC236}">
                <a16:creationId xmlns:a16="http://schemas.microsoft.com/office/drawing/2014/main" id="{7F2910ED-310D-4DF8-9B10-479BB9FB63D0}"/>
              </a:ext>
            </a:extLst>
          </p:cNvPr>
          <p:cNvSpPr/>
          <p:nvPr/>
        </p:nvSpPr>
        <p:spPr>
          <a:xfrm>
            <a:off x="1219200" y="3450247"/>
            <a:ext cx="8455788" cy="587853"/>
          </a:xfrm>
          <a:prstGeom prst="rect">
            <a:avLst/>
          </a:prstGeom>
        </p:spPr>
        <p:txBody>
          <a:bodyPr wrap="square">
            <a:spAutoFit/>
          </a:bodyPr>
          <a:lstStyle/>
          <a:p>
            <a:pPr lvl="0" algn="just" rtl="1">
              <a:lnSpc>
                <a:spcPct val="115000"/>
              </a:lnSpc>
              <a:spcAft>
                <a:spcPts val="0"/>
              </a:spcAft>
            </a:pPr>
            <a:r>
              <a:rPr lang="ar-KW" sz="2800" b="1" dirty="0">
                <a:latin typeface="Sakkal Majalla" panose="02000000000000000000" pitchFamily="2" charset="-78"/>
                <a:cs typeface="Sakkal Majalla" panose="02000000000000000000" pitchFamily="2" charset="-78"/>
              </a:rPr>
              <a:t>قراءة الآي</a:t>
            </a:r>
            <a:r>
              <a:rPr lang="ar-SA" sz="2800" b="1" dirty="0">
                <a:latin typeface="Sakkal Majalla" panose="02000000000000000000" pitchFamily="2" charset="-78"/>
                <a:cs typeface="Sakkal Majalla" panose="02000000000000000000" pitchFamily="2" charset="-78"/>
              </a:rPr>
              <a:t>ة السادسة </a:t>
            </a:r>
            <a:r>
              <a:rPr lang="ar-KW" sz="2800" b="1" dirty="0">
                <a:latin typeface="Sakkal Majalla" panose="02000000000000000000" pitchFamily="2" charset="-78"/>
                <a:cs typeface="Sakkal Majalla" panose="02000000000000000000" pitchFamily="2" charset="-78"/>
              </a:rPr>
              <a:t>من سورة </a:t>
            </a:r>
            <a:r>
              <a:rPr lang="ar-SA" sz="2800" b="1" dirty="0">
                <a:latin typeface="Sakkal Majalla" panose="02000000000000000000" pitchFamily="2" charset="-78"/>
                <a:cs typeface="Sakkal Majalla" panose="02000000000000000000" pitchFamily="2" charset="-78"/>
              </a:rPr>
              <a:t>المائدة</a:t>
            </a:r>
            <a:r>
              <a:rPr lang="ar-KW" sz="2800" b="1" dirty="0">
                <a:latin typeface="Sakkal Majalla" panose="02000000000000000000" pitchFamily="2" charset="-78"/>
                <a:cs typeface="Sakkal Majalla" panose="02000000000000000000" pitchFamily="2" charset="-78"/>
              </a:rPr>
              <a:t> قراءة صحيحة، وحفظها عن ظهر قلب.</a:t>
            </a:r>
            <a:endParaRPr lang="en-GB" sz="2800" b="1" dirty="0">
              <a:latin typeface="Sakkal Majalla" panose="02000000000000000000" pitchFamily="2" charset="-78"/>
              <a:cs typeface="Sakkal Majalla" panose="02000000000000000000" pitchFamily="2" charset="-78"/>
            </a:endParaRPr>
          </a:p>
        </p:txBody>
      </p:sp>
      <p:grpSp>
        <p:nvGrpSpPr>
          <p:cNvPr id="18" name="مجموعة 17">
            <a:extLst>
              <a:ext uri="{FF2B5EF4-FFF2-40B4-BE49-F238E27FC236}">
                <a16:creationId xmlns:a16="http://schemas.microsoft.com/office/drawing/2014/main" id="{58182C5C-0643-4A3E-8B65-EF6F83412F03}"/>
              </a:ext>
            </a:extLst>
          </p:cNvPr>
          <p:cNvGrpSpPr/>
          <p:nvPr/>
        </p:nvGrpSpPr>
        <p:grpSpPr>
          <a:xfrm>
            <a:off x="1218027" y="4109184"/>
            <a:ext cx="10049211" cy="618529"/>
            <a:chOff x="4042962" y="1895297"/>
            <a:chExt cx="6618902" cy="401255"/>
          </a:xfrm>
        </p:grpSpPr>
        <p:sp>
          <p:nvSpPr>
            <p:cNvPr id="19" name="Pentagon 48">
              <a:extLst>
                <a:ext uri="{FF2B5EF4-FFF2-40B4-BE49-F238E27FC236}">
                  <a16:creationId xmlns:a16="http://schemas.microsoft.com/office/drawing/2014/main" id="{0989E267-AECF-4EA7-AC65-FA9C53D36681}"/>
                </a:ext>
              </a:extLst>
            </p:cNvPr>
            <p:cNvSpPr/>
            <p:nvPr/>
          </p:nvSpPr>
          <p:spPr>
            <a:xfrm flipH="1">
              <a:off x="9819068" y="1895297"/>
              <a:ext cx="748470" cy="399324"/>
            </a:xfrm>
            <a:prstGeom prst="homePlate">
              <a:avLst>
                <a:gd name="adj" fmla="val 7267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20" name="Rectangle 2">
              <a:extLst>
                <a:ext uri="{FF2B5EF4-FFF2-40B4-BE49-F238E27FC236}">
                  <a16:creationId xmlns:a16="http://schemas.microsoft.com/office/drawing/2014/main" id="{1664CEC0-9FF0-4F10-9020-1EB42855FCDE}"/>
                </a:ext>
              </a:extLst>
            </p:cNvPr>
            <p:cNvSpPr/>
            <p:nvPr/>
          </p:nvSpPr>
          <p:spPr>
            <a:xfrm flipH="1">
              <a:off x="4042962" y="1895298"/>
              <a:ext cx="5980483" cy="399324"/>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21" name="TextBox 53">
              <a:extLst>
                <a:ext uri="{FF2B5EF4-FFF2-40B4-BE49-F238E27FC236}">
                  <a16:creationId xmlns:a16="http://schemas.microsoft.com/office/drawing/2014/main" id="{58860848-E986-4730-A7A6-AFD5A272C16A}"/>
                </a:ext>
              </a:extLst>
            </p:cNvPr>
            <p:cNvSpPr txBox="1"/>
            <p:nvPr/>
          </p:nvSpPr>
          <p:spPr>
            <a:xfrm>
              <a:off x="10057225" y="1897228"/>
              <a:ext cx="604639" cy="399324"/>
            </a:xfrm>
            <a:prstGeom prst="rect">
              <a:avLst/>
            </a:prstGeom>
            <a:noFill/>
          </p:spPr>
          <p:txBody>
            <a:bodyPr wrap="square" tIns="0" bIns="0" rtlCol="0" anchor="ctr">
              <a:spAutoFit/>
            </a:bodyPr>
            <a:lstStyle/>
            <a:p>
              <a:r>
                <a:rPr lang="en-US" altLang="ko-KR" sz="4000" b="1" dirty="0">
                  <a:solidFill>
                    <a:schemeClr val="bg1"/>
                  </a:solidFill>
                  <a:latin typeface="Sakkal Majalla" panose="02000000000000000000" pitchFamily="2" charset="-78"/>
                  <a:cs typeface="Sakkal Majalla" panose="02000000000000000000" pitchFamily="2" charset="-78"/>
                </a:rPr>
                <a:t>2</a:t>
              </a:r>
            </a:p>
          </p:txBody>
        </p:sp>
      </p:grpSp>
      <p:sp>
        <p:nvSpPr>
          <p:cNvPr id="22" name="مستطيل 21">
            <a:extLst>
              <a:ext uri="{FF2B5EF4-FFF2-40B4-BE49-F238E27FC236}">
                <a16:creationId xmlns:a16="http://schemas.microsoft.com/office/drawing/2014/main" id="{144A0D60-58D3-4CEA-97C3-E3B2304A153A}"/>
              </a:ext>
            </a:extLst>
          </p:cNvPr>
          <p:cNvSpPr/>
          <p:nvPr/>
        </p:nvSpPr>
        <p:spPr>
          <a:xfrm>
            <a:off x="1219200" y="4159995"/>
            <a:ext cx="8455788" cy="553357"/>
          </a:xfrm>
          <a:prstGeom prst="rect">
            <a:avLst/>
          </a:prstGeom>
        </p:spPr>
        <p:txBody>
          <a:bodyPr wrap="square">
            <a:spAutoFit/>
          </a:bodyPr>
          <a:lstStyle/>
          <a:p>
            <a:pPr indent="-57150" algn="just" rtl="1">
              <a:lnSpc>
                <a:spcPct val="107000"/>
              </a:lnSpc>
            </a:pPr>
            <a:r>
              <a:rPr lang="ar-KW" sz="2800" b="1" dirty="0">
                <a:latin typeface="Sakkal Majalla" panose="02000000000000000000" pitchFamily="2" charset="-78"/>
                <a:cs typeface="Sakkal Majalla" panose="02000000000000000000" pitchFamily="2" charset="-78"/>
              </a:rPr>
              <a:t>تعرُّف معاني المفردات الجديدة في الآ</a:t>
            </a:r>
            <a:r>
              <a:rPr lang="ar-SA" sz="2800" b="1" dirty="0">
                <a:latin typeface="Sakkal Majalla" panose="02000000000000000000" pitchFamily="2" charset="-78"/>
                <a:cs typeface="Sakkal Majalla" panose="02000000000000000000" pitchFamily="2" charset="-78"/>
              </a:rPr>
              <a:t>ية</a:t>
            </a:r>
            <a:r>
              <a:rPr lang="ar-KW" sz="2800" b="1" dirty="0">
                <a:latin typeface="Sakkal Majalla" panose="02000000000000000000" pitchFamily="2" charset="-78"/>
                <a:cs typeface="Sakkal Majalla" panose="02000000000000000000" pitchFamily="2" charset="-78"/>
              </a:rPr>
              <a:t>.</a:t>
            </a:r>
            <a:endParaRPr lang="ar-BH" sz="2800" b="1" dirty="0">
              <a:latin typeface="Sakkal Majalla" panose="02000000000000000000" pitchFamily="2" charset="-78"/>
              <a:cs typeface="Sakkal Majalla" panose="02000000000000000000" pitchFamily="2" charset="-78"/>
            </a:endParaRPr>
          </a:p>
        </p:txBody>
      </p:sp>
      <p:grpSp>
        <p:nvGrpSpPr>
          <p:cNvPr id="23" name="مجموعة 22">
            <a:extLst>
              <a:ext uri="{FF2B5EF4-FFF2-40B4-BE49-F238E27FC236}">
                <a16:creationId xmlns:a16="http://schemas.microsoft.com/office/drawing/2014/main" id="{2EE8029B-104E-4A9C-A692-F390AAFE18C5}"/>
              </a:ext>
            </a:extLst>
          </p:cNvPr>
          <p:cNvGrpSpPr/>
          <p:nvPr/>
        </p:nvGrpSpPr>
        <p:grpSpPr>
          <a:xfrm>
            <a:off x="1231090" y="4870069"/>
            <a:ext cx="10049211" cy="618529"/>
            <a:chOff x="4042962" y="1895297"/>
            <a:chExt cx="6618902" cy="401255"/>
          </a:xfrm>
        </p:grpSpPr>
        <p:sp>
          <p:nvSpPr>
            <p:cNvPr id="24" name="Pentagon 48">
              <a:extLst>
                <a:ext uri="{FF2B5EF4-FFF2-40B4-BE49-F238E27FC236}">
                  <a16:creationId xmlns:a16="http://schemas.microsoft.com/office/drawing/2014/main" id="{96D23D73-6BCB-43AF-8A20-A3547522E319}"/>
                </a:ext>
              </a:extLst>
            </p:cNvPr>
            <p:cNvSpPr/>
            <p:nvPr/>
          </p:nvSpPr>
          <p:spPr>
            <a:xfrm flipH="1">
              <a:off x="9819068" y="1895297"/>
              <a:ext cx="748470" cy="399324"/>
            </a:xfrm>
            <a:prstGeom prst="homePlate">
              <a:avLst>
                <a:gd name="adj" fmla="val 7267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25" name="Rectangle 2">
              <a:extLst>
                <a:ext uri="{FF2B5EF4-FFF2-40B4-BE49-F238E27FC236}">
                  <a16:creationId xmlns:a16="http://schemas.microsoft.com/office/drawing/2014/main" id="{D43539E2-DEE2-4A9E-B16F-BE03C414D470}"/>
                </a:ext>
              </a:extLst>
            </p:cNvPr>
            <p:cNvSpPr/>
            <p:nvPr/>
          </p:nvSpPr>
          <p:spPr>
            <a:xfrm flipH="1">
              <a:off x="4042962" y="1895298"/>
              <a:ext cx="5980483" cy="399324"/>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26" name="TextBox 53">
              <a:extLst>
                <a:ext uri="{FF2B5EF4-FFF2-40B4-BE49-F238E27FC236}">
                  <a16:creationId xmlns:a16="http://schemas.microsoft.com/office/drawing/2014/main" id="{22F62642-700B-4538-9741-98E1E4FD5EB7}"/>
                </a:ext>
              </a:extLst>
            </p:cNvPr>
            <p:cNvSpPr txBox="1"/>
            <p:nvPr/>
          </p:nvSpPr>
          <p:spPr>
            <a:xfrm>
              <a:off x="10057225" y="1897228"/>
              <a:ext cx="604639" cy="399324"/>
            </a:xfrm>
            <a:prstGeom prst="rect">
              <a:avLst/>
            </a:prstGeom>
            <a:noFill/>
          </p:spPr>
          <p:txBody>
            <a:bodyPr wrap="square" tIns="0" bIns="0" rtlCol="0" anchor="ctr">
              <a:spAutoFit/>
            </a:bodyPr>
            <a:lstStyle/>
            <a:p>
              <a:r>
                <a:rPr lang="en-US" altLang="ko-KR" sz="4000" b="1" dirty="0">
                  <a:solidFill>
                    <a:schemeClr val="bg1"/>
                  </a:solidFill>
                  <a:latin typeface="Sakkal Majalla" panose="02000000000000000000" pitchFamily="2" charset="-78"/>
                  <a:cs typeface="Sakkal Majalla" panose="02000000000000000000" pitchFamily="2" charset="-78"/>
                </a:rPr>
                <a:t>3</a:t>
              </a:r>
            </a:p>
          </p:txBody>
        </p:sp>
      </p:grpSp>
      <p:sp>
        <p:nvSpPr>
          <p:cNvPr id="27" name="مستطيل 26">
            <a:extLst>
              <a:ext uri="{FF2B5EF4-FFF2-40B4-BE49-F238E27FC236}">
                <a16:creationId xmlns:a16="http://schemas.microsoft.com/office/drawing/2014/main" id="{E8C78368-1F97-40DC-8C9B-0027EF912AAE}"/>
              </a:ext>
            </a:extLst>
          </p:cNvPr>
          <p:cNvSpPr/>
          <p:nvPr/>
        </p:nvSpPr>
        <p:spPr>
          <a:xfrm>
            <a:off x="1219200" y="4935058"/>
            <a:ext cx="8455788" cy="587853"/>
          </a:xfrm>
          <a:prstGeom prst="rect">
            <a:avLst/>
          </a:prstGeom>
        </p:spPr>
        <p:txBody>
          <a:bodyPr wrap="square">
            <a:spAutoFit/>
          </a:bodyPr>
          <a:lstStyle/>
          <a:p>
            <a:pPr algn="just" rtl="1">
              <a:lnSpc>
                <a:spcPct val="115000"/>
              </a:lnSpc>
              <a:spcAft>
                <a:spcPts val="0"/>
              </a:spcAft>
            </a:pPr>
            <a:r>
              <a:rPr lang="ar-KW" sz="2800" b="1" dirty="0">
                <a:latin typeface="Sakkal Majalla" panose="02000000000000000000" pitchFamily="2" charset="-78"/>
                <a:cs typeface="Sakkal Majalla" panose="02000000000000000000" pitchFamily="2" charset="-78"/>
              </a:rPr>
              <a:t>شرح المعنى الإجمالي للآي</a:t>
            </a:r>
            <a:r>
              <a:rPr lang="ar-SA" sz="2800" b="1" dirty="0">
                <a:latin typeface="Sakkal Majalla" panose="02000000000000000000" pitchFamily="2" charset="-78"/>
                <a:cs typeface="Sakkal Majalla" panose="02000000000000000000" pitchFamily="2" charset="-78"/>
              </a:rPr>
              <a:t>ة</a:t>
            </a:r>
            <a:r>
              <a:rPr lang="ar-KW" sz="2800" b="1" dirty="0">
                <a:latin typeface="Sakkal Majalla" panose="02000000000000000000" pitchFamily="2" charset="-78"/>
                <a:cs typeface="Sakkal Majalla" panose="02000000000000000000" pitchFamily="2" charset="-78"/>
              </a:rPr>
              <a:t>.</a:t>
            </a:r>
            <a:endParaRPr lang="en-GB" sz="2800" b="1" dirty="0">
              <a:latin typeface="Sakkal Majalla" panose="02000000000000000000" pitchFamily="2" charset="-78"/>
              <a:cs typeface="Sakkal Majalla" panose="02000000000000000000" pitchFamily="2" charset="-78"/>
            </a:endParaRPr>
          </a:p>
        </p:txBody>
      </p:sp>
      <p:grpSp>
        <p:nvGrpSpPr>
          <p:cNvPr id="28" name="مجموعة 27">
            <a:extLst>
              <a:ext uri="{FF2B5EF4-FFF2-40B4-BE49-F238E27FC236}">
                <a16:creationId xmlns:a16="http://schemas.microsoft.com/office/drawing/2014/main" id="{37159C55-6F86-4A13-89E6-3E203C50431D}"/>
              </a:ext>
            </a:extLst>
          </p:cNvPr>
          <p:cNvGrpSpPr/>
          <p:nvPr/>
        </p:nvGrpSpPr>
        <p:grpSpPr>
          <a:xfrm>
            <a:off x="1204964" y="5591767"/>
            <a:ext cx="10049211" cy="618529"/>
            <a:chOff x="4042962" y="1895297"/>
            <a:chExt cx="6618902" cy="401255"/>
          </a:xfrm>
        </p:grpSpPr>
        <p:sp>
          <p:nvSpPr>
            <p:cNvPr id="29" name="Pentagon 48">
              <a:extLst>
                <a:ext uri="{FF2B5EF4-FFF2-40B4-BE49-F238E27FC236}">
                  <a16:creationId xmlns:a16="http://schemas.microsoft.com/office/drawing/2014/main" id="{28C4FC84-85EB-4911-8D75-5DA2FBDC7B64}"/>
                </a:ext>
              </a:extLst>
            </p:cNvPr>
            <p:cNvSpPr/>
            <p:nvPr/>
          </p:nvSpPr>
          <p:spPr>
            <a:xfrm flipH="1">
              <a:off x="9819068" y="1895297"/>
              <a:ext cx="748470" cy="399324"/>
            </a:xfrm>
            <a:prstGeom prst="homePlate">
              <a:avLst>
                <a:gd name="adj" fmla="val 7267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30" name="Rectangle 2">
              <a:extLst>
                <a:ext uri="{FF2B5EF4-FFF2-40B4-BE49-F238E27FC236}">
                  <a16:creationId xmlns:a16="http://schemas.microsoft.com/office/drawing/2014/main" id="{0FD1B1F7-7FBC-49D1-BD51-B508F0C599B7}"/>
                </a:ext>
              </a:extLst>
            </p:cNvPr>
            <p:cNvSpPr/>
            <p:nvPr/>
          </p:nvSpPr>
          <p:spPr>
            <a:xfrm flipH="1">
              <a:off x="4042962" y="1895298"/>
              <a:ext cx="5980483" cy="399324"/>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latin typeface="Sakkal Majalla" panose="02000000000000000000" pitchFamily="2" charset="-78"/>
                <a:cs typeface="Sakkal Majalla" panose="02000000000000000000" pitchFamily="2" charset="-78"/>
              </a:endParaRPr>
            </a:p>
          </p:txBody>
        </p:sp>
        <p:sp>
          <p:nvSpPr>
            <p:cNvPr id="31" name="TextBox 53">
              <a:extLst>
                <a:ext uri="{FF2B5EF4-FFF2-40B4-BE49-F238E27FC236}">
                  <a16:creationId xmlns:a16="http://schemas.microsoft.com/office/drawing/2014/main" id="{5603F0FB-591D-480C-9B70-CBF25996EFDC}"/>
                </a:ext>
              </a:extLst>
            </p:cNvPr>
            <p:cNvSpPr txBox="1"/>
            <p:nvPr/>
          </p:nvSpPr>
          <p:spPr>
            <a:xfrm>
              <a:off x="10057225" y="1897228"/>
              <a:ext cx="604639" cy="399324"/>
            </a:xfrm>
            <a:prstGeom prst="rect">
              <a:avLst/>
            </a:prstGeom>
            <a:noFill/>
          </p:spPr>
          <p:txBody>
            <a:bodyPr wrap="square" tIns="0" bIns="0" rtlCol="0" anchor="ctr">
              <a:spAutoFit/>
            </a:bodyPr>
            <a:lstStyle/>
            <a:p>
              <a:r>
                <a:rPr lang="en-US" altLang="ko-KR" sz="4000" b="1" dirty="0">
                  <a:solidFill>
                    <a:schemeClr val="bg1"/>
                  </a:solidFill>
                  <a:latin typeface="Sakkal Majalla" panose="02000000000000000000" pitchFamily="2" charset="-78"/>
                  <a:cs typeface="Sakkal Majalla" panose="02000000000000000000" pitchFamily="2" charset="-78"/>
                </a:rPr>
                <a:t>4</a:t>
              </a:r>
            </a:p>
          </p:txBody>
        </p:sp>
      </p:grpSp>
      <p:sp>
        <p:nvSpPr>
          <p:cNvPr id="32" name="مستطيل 31">
            <a:extLst>
              <a:ext uri="{FF2B5EF4-FFF2-40B4-BE49-F238E27FC236}">
                <a16:creationId xmlns:a16="http://schemas.microsoft.com/office/drawing/2014/main" id="{D703E1F9-E931-46F6-A53B-B22E46A1E0BA}"/>
              </a:ext>
            </a:extLst>
          </p:cNvPr>
          <p:cNvSpPr/>
          <p:nvPr/>
        </p:nvSpPr>
        <p:spPr>
          <a:xfrm>
            <a:off x="1232263" y="5677174"/>
            <a:ext cx="8455788" cy="587853"/>
          </a:xfrm>
          <a:prstGeom prst="rect">
            <a:avLst/>
          </a:prstGeom>
        </p:spPr>
        <p:txBody>
          <a:bodyPr wrap="square">
            <a:spAutoFit/>
          </a:bodyPr>
          <a:lstStyle/>
          <a:p>
            <a:pPr algn="just" rtl="1">
              <a:lnSpc>
                <a:spcPct val="115000"/>
              </a:lnSpc>
              <a:spcAft>
                <a:spcPts val="0"/>
              </a:spcAft>
            </a:pPr>
            <a:r>
              <a:rPr lang="ar-KW" sz="2800" b="1" dirty="0">
                <a:latin typeface="Sakkal Majalla" panose="02000000000000000000" pitchFamily="2" charset="-78"/>
                <a:cs typeface="Sakkal Majalla" panose="02000000000000000000" pitchFamily="2" charset="-78"/>
              </a:rPr>
              <a:t>استنتاج الأمور المستفادة منها. </a:t>
            </a:r>
            <a:endParaRPr lang="en-GB" sz="2800" b="1" dirty="0">
              <a:latin typeface="Sakkal Majalla" panose="02000000000000000000" pitchFamily="2" charset="-78"/>
              <a:cs typeface="Sakkal Majalla" panose="02000000000000000000" pitchFamily="2" charset="-78"/>
            </a:endParaRPr>
          </a:p>
        </p:txBody>
      </p:sp>
      <p:grpSp>
        <p:nvGrpSpPr>
          <p:cNvPr id="33" name="مجموعة 32">
            <a:extLst>
              <a:ext uri="{FF2B5EF4-FFF2-40B4-BE49-F238E27FC236}">
                <a16:creationId xmlns:a16="http://schemas.microsoft.com/office/drawing/2014/main" id="{B59CB54F-311B-4188-BB47-13D468D2F0C0}"/>
              </a:ext>
            </a:extLst>
          </p:cNvPr>
          <p:cNvGrpSpPr/>
          <p:nvPr/>
        </p:nvGrpSpPr>
        <p:grpSpPr>
          <a:xfrm>
            <a:off x="380999" y="90386"/>
            <a:ext cx="4063476" cy="921461"/>
            <a:chOff x="380999" y="-366815"/>
            <a:chExt cx="4063476" cy="970345"/>
          </a:xfrm>
        </p:grpSpPr>
        <p:sp>
          <p:nvSpPr>
            <p:cNvPr id="34" name="مستطيل: زوايا علوية مستديرة 32">
              <a:extLst>
                <a:ext uri="{FF2B5EF4-FFF2-40B4-BE49-F238E27FC236}">
                  <a16:creationId xmlns:a16="http://schemas.microsoft.com/office/drawing/2014/main" id="{6ECB08FB-0105-43C5-980F-39CD0A924E79}"/>
                </a:ext>
              </a:extLst>
            </p:cNvPr>
            <p:cNvSpPr/>
            <p:nvPr/>
          </p:nvSpPr>
          <p:spPr>
            <a:xfrm rot="10800000">
              <a:off x="380999" y="-304800"/>
              <a:ext cx="4063476" cy="908330"/>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35" name="Rectangle 6">
              <a:extLst>
                <a:ext uri="{FF2B5EF4-FFF2-40B4-BE49-F238E27FC236}">
                  <a16:creationId xmlns:a16="http://schemas.microsoft.com/office/drawing/2014/main" id="{EFF349EB-4735-4BA3-A93D-47EB83EDB433}"/>
                </a:ext>
              </a:extLst>
            </p:cNvPr>
            <p:cNvSpPr/>
            <p:nvPr/>
          </p:nvSpPr>
          <p:spPr>
            <a:xfrm>
              <a:off x="1790402" y="-153217"/>
              <a:ext cx="2456122" cy="550977"/>
            </a:xfrm>
            <a:prstGeom prst="rect">
              <a:avLst/>
            </a:prstGeom>
            <a:noFill/>
            <a:ln>
              <a:noFill/>
            </a:ln>
          </p:spPr>
          <p:txBody>
            <a:bodyPr wrap="none" lIns="91440" tIns="45720" rIns="91440" bIns="45720">
              <a:spAutoFit/>
            </a:bodyPr>
            <a:lstStyle/>
            <a:p>
              <a:pPr algn="ctr" rtl="1"/>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سورة المائدة الآية </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6</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endParaRPr lang="en-US"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36" name="مستطيل: زوايا علوية مستديرة 36">
              <a:extLst>
                <a:ext uri="{FF2B5EF4-FFF2-40B4-BE49-F238E27FC236}">
                  <a16:creationId xmlns:a16="http://schemas.microsoft.com/office/drawing/2014/main" id="{3D43A135-2CB1-4618-AA09-BC1052048D3C}"/>
                </a:ext>
              </a:extLst>
            </p:cNvPr>
            <p:cNvSpPr/>
            <p:nvPr/>
          </p:nvSpPr>
          <p:spPr>
            <a:xfrm rot="10800000">
              <a:off x="454440" y="-366815"/>
              <a:ext cx="1145760" cy="736819"/>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37" name="Rectangle 6">
              <a:extLst>
                <a:ext uri="{FF2B5EF4-FFF2-40B4-BE49-F238E27FC236}">
                  <a16:creationId xmlns:a16="http://schemas.microsoft.com/office/drawing/2014/main" id="{C4462685-0871-4C98-9594-A3D070607D0D}"/>
                </a:ext>
              </a:extLst>
            </p:cNvPr>
            <p:cNvSpPr/>
            <p:nvPr/>
          </p:nvSpPr>
          <p:spPr>
            <a:xfrm>
              <a:off x="526854" y="-276328"/>
              <a:ext cx="870751" cy="680619"/>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التربية </a:t>
              </a:r>
              <a:endParaRPr lang="en-US"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الإسلامية </a:t>
              </a:r>
            </a:p>
          </p:txBody>
        </p:sp>
      </p:grpSp>
    </p:spTree>
    <p:extLst>
      <p:ext uri="{BB962C8B-B14F-4D97-AF65-F5344CB8AC3E}">
        <p14:creationId xmlns:p14="http://schemas.microsoft.com/office/powerpoint/2010/main" val="105651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22" presetClass="entr" presetSubtype="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2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1250"/>
                                        <p:tgtEl>
                                          <p:spTgt spid="15"/>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250"/>
                                        <p:tgtEl>
                                          <p:spTgt spid="8"/>
                                        </p:tgtEl>
                                      </p:cBhvr>
                                    </p:animEffect>
                                  </p:childTnLst>
                                </p:cTn>
                              </p:par>
                            </p:childTnLst>
                          </p:cTn>
                        </p:par>
                        <p:par>
                          <p:cTn id="25" fill="hold">
                            <p:stCondLst>
                              <p:cond delay="4250"/>
                            </p:stCondLst>
                            <p:childTnLst>
                              <p:par>
                                <p:cTn id="26" presetID="22" presetClass="entr" presetSubtype="2"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7750"/>
                                        <p:tgtEl>
                                          <p:spTgt spid="16"/>
                                        </p:tgtEl>
                                      </p:cBhvr>
                                    </p:animEffect>
                                  </p:childTnLst>
                                </p:cTn>
                              </p:par>
                            </p:childTnLst>
                          </p:cTn>
                        </p:par>
                        <p:par>
                          <p:cTn id="29" fill="hold">
                            <p:stCondLst>
                              <p:cond delay="12000"/>
                            </p:stCondLst>
                            <p:childTnLst>
                              <p:par>
                                <p:cTn id="30" presetID="22" presetClass="entr" presetSubtype="2"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3500"/>
                                        <p:tgtEl>
                                          <p:spTgt spid="9"/>
                                        </p:tgtEl>
                                      </p:cBhvr>
                                    </p:animEffect>
                                  </p:childTnLst>
                                </p:cTn>
                              </p:par>
                              <p:par>
                                <p:cTn id="33" presetID="18" presetClass="entr" presetSubtype="12" fill="hold" grpId="0" nodeType="withEffect">
                                  <p:stCondLst>
                                    <p:cond delay="0"/>
                                  </p:stCondLst>
                                  <p:iterate type="wd">
                                    <p:tmPct val="90000"/>
                                  </p:iterate>
                                  <p:childTnLst>
                                    <p:set>
                                      <p:cBhvr>
                                        <p:cTn id="34" dur="1" fill="hold">
                                          <p:stCondLst>
                                            <p:cond delay="0"/>
                                          </p:stCondLst>
                                        </p:cTn>
                                        <p:tgtEl>
                                          <p:spTgt spid="17"/>
                                        </p:tgtEl>
                                        <p:attrNameLst>
                                          <p:attrName>style.visibility</p:attrName>
                                        </p:attrNameLst>
                                      </p:cBhvr>
                                      <p:to>
                                        <p:strVal val="visible"/>
                                      </p:to>
                                    </p:set>
                                    <p:animEffect transition="in" filter="strips(downLeft)">
                                      <p:cBhvr>
                                        <p:cTn id="35" dur="1000"/>
                                        <p:tgtEl>
                                          <p:spTgt spid="17"/>
                                        </p:tgtEl>
                                      </p:cBhvr>
                                    </p:animEffect>
                                  </p:childTnLst>
                                </p:cTn>
                              </p:par>
                            </p:childTnLst>
                          </p:cTn>
                        </p:par>
                        <p:par>
                          <p:cTn id="36" fill="hold">
                            <p:stCondLst>
                              <p:cond delay="25600"/>
                            </p:stCondLst>
                            <p:childTnLst>
                              <p:par>
                                <p:cTn id="37" presetID="22" presetClass="entr" presetSubtype="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3500"/>
                                        <p:tgtEl>
                                          <p:spTgt spid="18"/>
                                        </p:tgtEl>
                                      </p:cBhvr>
                                    </p:animEffect>
                                  </p:childTnLst>
                                </p:cTn>
                              </p:par>
                              <p:par>
                                <p:cTn id="40" presetID="18" presetClass="entr" presetSubtype="12" fill="hold" grpId="0" nodeType="withEffect">
                                  <p:stCondLst>
                                    <p:cond delay="0"/>
                                  </p:stCondLst>
                                  <p:iterate type="wd">
                                    <p:tmPct val="90000"/>
                                  </p:iterate>
                                  <p:childTnLst>
                                    <p:set>
                                      <p:cBhvr>
                                        <p:cTn id="41" dur="1" fill="hold">
                                          <p:stCondLst>
                                            <p:cond delay="0"/>
                                          </p:stCondLst>
                                        </p:cTn>
                                        <p:tgtEl>
                                          <p:spTgt spid="22"/>
                                        </p:tgtEl>
                                        <p:attrNameLst>
                                          <p:attrName>style.visibility</p:attrName>
                                        </p:attrNameLst>
                                      </p:cBhvr>
                                      <p:to>
                                        <p:strVal val="visible"/>
                                      </p:to>
                                    </p:set>
                                    <p:animEffect transition="in" filter="strips(downLeft)">
                                      <p:cBhvr>
                                        <p:cTn id="42" dur="1000"/>
                                        <p:tgtEl>
                                          <p:spTgt spid="22"/>
                                        </p:tgtEl>
                                      </p:cBhvr>
                                    </p:animEffect>
                                  </p:childTnLst>
                                </p:cTn>
                              </p:par>
                            </p:childTnLst>
                          </p:cTn>
                        </p:par>
                        <p:par>
                          <p:cTn id="43" fill="hold">
                            <p:stCondLst>
                              <p:cond delay="32900"/>
                            </p:stCondLst>
                            <p:childTnLst>
                              <p:par>
                                <p:cTn id="44" presetID="22" presetClass="entr" presetSubtype="2"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right)">
                                      <p:cBhvr>
                                        <p:cTn id="46" dur="3500"/>
                                        <p:tgtEl>
                                          <p:spTgt spid="23"/>
                                        </p:tgtEl>
                                      </p:cBhvr>
                                    </p:animEffect>
                                  </p:childTnLst>
                                </p:cTn>
                              </p:par>
                              <p:par>
                                <p:cTn id="47" presetID="18" presetClass="entr" presetSubtype="12" fill="hold" grpId="0" nodeType="withEffect">
                                  <p:stCondLst>
                                    <p:cond delay="0"/>
                                  </p:stCondLst>
                                  <p:iterate type="wd">
                                    <p:tmPct val="90000"/>
                                  </p:iterate>
                                  <p:childTnLst>
                                    <p:set>
                                      <p:cBhvr>
                                        <p:cTn id="48" dur="1" fill="hold">
                                          <p:stCondLst>
                                            <p:cond delay="0"/>
                                          </p:stCondLst>
                                        </p:cTn>
                                        <p:tgtEl>
                                          <p:spTgt spid="27"/>
                                        </p:tgtEl>
                                        <p:attrNameLst>
                                          <p:attrName>style.visibility</p:attrName>
                                        </p:attrNameLst>
                                      </p:cBhvr>
                                      <p:to>
                                        <p:strVal val="visible"/>
                                      </p:to>
                                    </p:set>
                                    <p:animEffect transition="in" filter="strips(downLeft)">
                                      <p:cBhvr>
                                        <p:cTn id="49" dur="1000"/>
                                        <p:tgtEl>
                                          <p:spTgt spid="27"/>
                                        </p:tgtEl>
                                      </p:cBhvr>
                                    </p:animEffect>
                                  </p:childTnLst>
                                </p:cTn>
                              </p:par>
                            </p:childTnLst>
                          </p:cTn>
                        </p:par>
                        <p:par>
                          <p:cTn id="50" fill="hold">
                            <p:stCondLst>
                              <p:cond delay="38400"/>
                            </p:stCondLst>
                            <p:childTnLst>
                              <p:par>
                                <p:cTn id="51" presetID="22" presetClass="entr" presetSubtype="2"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right)">
                                      <p:cBhvr>
                                        <p:cTn id="53" dur="3500"/>
                                        <p:tgtEl>
                                          <p:spTgt spid="28"/>
                                        </p:tgtEl>
                                      </p:cBhvr>
                                    </p:animEffect>
                                  </p:childTnLst>
                                </p:cTn>
                              </p:par>
                              <p:par>
                                <p:cTn id="54" presetID="18" presetClass="entr" presetSubtype="12" fill="hold" grpId="0" nodeType="withEffect">
                                  <p:stCondLst>
                                    <p:cond delay="0"/>
                                  </p:stCondLst>
                                  <p:iterate type="wd">
                                    <p:tmPct val="90000"/>
                                  </p:iterate>
                                  <p:childTnLst>
                                    <p:set>
                                      <p:cBhvr>
                                        <p:cTn id="55" dur="1" fill="hold">
                                          <p:stCondLst>
                                            <p:cond delay="0"/>
                                          </p:stCondLst>
                                        </p:cTn>
                                        <p:tgtEl>
                                          <p:spTgt spid="32"/>
                                        </p:tgtEl>
                                        <p:attrNameLst>
                                          <p:attrName>style.visibility</p:attrName>
                                        </p:attrNameLst>
                                      </p:cBhvr>
                                      <p:to>
                                        <p:strVal val="visible"/>
                                      </p:to>
                                    </p:set>
                                    <p:animEffect transition="in" filter="strips(downLeft)">
                                      <p:cBhvr>
                                        <p:cTn id="5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5" grpId="0"/>
      <p:bldP spid="16" grpId="0"/>
      <p:bldP spid="17" grpId="0"/>
      <p:bldP spid="22" grpId="0"/>
      <p:bldP spid="27"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_dataT_data_radioislamy_mp3_33_005">
            <a:hlinkClick r:id="" action="ppaction://media"/>
            <a:extLst>
              <a:ext uri="{FF2B5EF4-FFF2-40B4-BE49-F238E27FC236}">
                <a16:creationId xmlns:a16="http://schemas.microsoft.com/office/drawing/2014/main" id="{3951EE7C-4FAE-4FD6-A8CB-0EA0110470D7}"/>
              </a:ext>
            </a:extLst>
          </p:cNvPr>
          <p:cNvPicPr>
            <a:picLocks noChangeAspect="1"/>
          </p:cNvPicPr>
          <p:nvPr>
            <a:audioFile r:link="rId1"/>
            <p:extLst>
              <p:ext uri="{DAA4B4D4-6D71-4841-9C94-3DE7FCFB9230}">
                <p14:media xmlns:p14="http://schemas.microsoft.com/office/powerpoint/2010/main" r:embed="rId2">
                  <p14:trim st="741520" end="8.12465875E6"/>
                </p14:media>
              </p:ext>
            </p:extLst>
          </p:nvPr>
        </p:nvPicPr>
        <p:blipFill>
          <a:blip r:embed="rId4" cstate="print"/>
          <a:stretch>
            <a:fillRect/>
          </a:stretch>
        </p:blipFill>
        <p:spPr>
          <a:xfrm>
            <a:off x="3270964" y="78707"/>
            <a:ext cx="609600" cy="609600"/>
          </a:xfrm>
          <a:prstGeom prst="rect">
            <a:avLst/>
          </a:prstGeom>
        </p:spPr>
      </p:pic>
      <p:sp>
        <p:nvSpPr>
          <p:cNvPr id="12" name="مستطيل: زوايا قطرية مستديرة 4">
            <a:extLst>
              <a:ext uri="{FF2B5EF4-FFF2-40B4-BE49-F238E27FC236}">
                <a16:creationId xmlns:a16="http://schemas.microsoft.com/office/drawing/2014/main" id="{A9D5B451-1639-4108-81CB-56624FA2CF83}"/>
              </a:ext>
            </a:extLst>
          </p:cNvPr>
          <p:cNvSpPr/>
          <p:nvPr/>
        </p:nvSpPr>
        <p:spPr>
          <a:xfrm>
            <a:off x="9840687" y="2286000"/>
            <a:ext cx="1976668" cy="3735977"/>
          </a:xfrm>
          <a:prstGeom prst="round2DiagRect">
            <a:avLst/>
          </a:prstGeom>
          <a:solidFill>
            <a:srgbClr val="DBFAFB"/>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pic>
        <p:nvPicPr>
          <p:cNvPr id="13" name="Picture 3">
            <a:extLst>
              <a:ext uri="{FF2B5EF4-FFF2-40B4-BE49-F238E27FC236}">
                <a16:creationId xmlns:a16="http://schemas.microsoft.com/office/drawing/2014/main" id="{C96DE6F8-D623-4AB4-8480-84EF2CBDD7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91" t="15683" r="45455" b="19241"/>
          <a:stretch/>
        </p:blipFill>
        <p:spPr bwMode="auto">
          <a:xfrm>
            <a:off x="9461864" y="0"/>
            <a:ext cx="2967210" cy="356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a:extLst>
              <a:ext uri="{FF2B5EF4-FFF2-40B4-BE49-F238E27FC236}">
                <a16:creationId xmlns:a16="http://schemas.microsoft.com/office/drawing/2014/main" id="{BEB94AD3-ADFB-405B-8C26-CB3439973682}"/>
              </a:ext>
            </a:extLst>
          </p:cNvPr>
          <p:cNvSpPr/>
          <p:nvPr/>
        </p:nvSpPr>
        <p:spPr>
          <a:xfrm>
            <a:off x="9829800" y="3819453"/>
            <a:ext cx="1984377" cy="2123658"/>
          </a:xfrm>
          <a:prstGeom prst="rect">
            <a:avLst/>
          </a:prstGeom>
          <a:noFill/>
          <a:ln>
            <a:noFill/>
          </a:ln>
        </p:spPr>
        <p:txBody>
          <a:bodyPr wrap="square" lIns="91440" tIns="45720" rIns="91440" bIns="45720">
            <a:spAutoFit/>
          </a:bodyPr>
          <a:lstStyle/>
          <a:p>
            <a:pPr algn="ctr"/>
            <a:r>
              <a:rPr lang="ar-BH" sz="44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قال تعالى في سورة </a:t>
            </a:r>
            <a:r>
              <a:rPr lang="ar-MA" sz="44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المائدة</a:t>
            </a:r>
            <a:endParaRPr lang="en-US" sz="44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grpSp>
        <p:nvGrpSpPr>
          <p:cNvPr id="15" name="مجموعة 3">
            <a:extLst>
              <a:ext uri="{FF2B5EF4-FFF2-40B4-BE49-F238E27FC236}">
                <a16:creationId xmlns:a16="http://schemas.microsoft.com/office/drawing/2014/main" id="{6FD38A6A-AB39-4D75-8758-FB3BCBE7AB30}"/>
              </a:ext>
            </a:extLst>
          </p:cNvPr>
          <p:cNvGrpSpPr/>
          <p:nvPr/>
        </p:nvGrpSpPr>
        <p:grpSpPr>
          <a:xfrm>
            <a:off x="76200" y="19818"/>
            <a:ext cx="4063476" cy="758591"/>
            <a:chOff x="380999" y="-366815"/>
            <a:chExt cx="4063476" cy="798834"/>
          </a:xfrm>
        </p:grpSpPr>
        <p:sp>
          <p:nvSpPr>
            <p:cNvPr id="16" name="مستطيل: زوايا علوية مستديرة 32">
              <a:extLst>
                <a:ext uri="{FF2B5EF4-FFF2-40B4-BE49-F238E27FC236}">
                  <a16:creationId xmlns:a16="http://schemas.microsoft.com/office/drawing/2014/main" id="{4BC764A3-C49D-452B-9C11-C58C302A1AA9}"/>
                </a:ext>
              </a:extLst>
            </p:cNvPr>
            <p:cNvSpPr/>
            <p:nvPr/>
          </p:nvSpPr>
          <p:spPr>
            <a:xfrm rot="10800000">
              <a:off x="380999" y="-304800"/>
              <a:ext cx="4063476" cy="736819"/>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17" name="Rectangle 6">
              <a:extLst>
                <a:ext uri="{FF2B5EF4-FFF2-40B4-BE49-F238E27FC236}">
                  <a16:creationId xmlns:a16="http://schemas.microsoft.com/office/drawing/2014/main" id="{A6CCA775-8883-4F42-A8D3-404651205FF0}"/>
                </a:ext>
              </a:extLst>
            </p:cNvPr>
            <p:cNvSpPr/>
            <p:nvPr/>
          </p:nvSpPr>
          <p:spPr>
            <a:xfrm>
              <a:off x="1790402" y="-153217"/>
              <a:ext cx="2456122" cy="550977"/>
            </a:xfrm>
            <a:prstGeom prst="rect">
              <a:avLst/>
            </a:prstGeom>
            <a:noFill/>
            <a:ln>
              <a:noFill/>
            </a:ln>
          </p:spPr>
          <p:txBody>
            <a:bodyPr wrap="none" lIns="91440" tIns="45720" rIns="91440" bIns="45720">
              <a:spAutoFit/>
            </a:bodyPr>
            <a:lstStyle/>
            <a:p>
              <a:pPr algn="ctr" rtl="1"/>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سورة المائدة الآية </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6</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endParaRPr lang="en-US"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18" name="مستطيل: زوايا علوية مستديرة 36">
              <a:extLst>
                <a:ext uri="{FF2B5EF4-FFF2-40B4-BE49-F238E27FC236}">
                  <a16:creationId xmlns:a16="http://schemas.microsoft.com/office/drawing/2014/main" id="{371FAB65-694A-46D5-9B6F-4D9F9518C8B7}"/>
                </a:ext>
              </a:extLst>
            </p:cNvPr>
            <p:cNvSpPr/>
            <p:nvPr/>
          </p:nvSpPr>
          <p:spPr>
            <a:xfrm rot="10800000">
              <a:off x="454440" y="-366815"/>
              <a:ext cx="1145760" cy="736819"/>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19" name="Rectangle 6">
              <a:extLst>
                <a:ext uri="{FF2B5EF4-FFF2-40B4-BE49-F238E27FC236}">
                  <a16:creationId xmlns:a16="http://schemas.microsoft.com/office/drawing/2014/main" id="{0301CABD-55FD-49F4-93DD-7F4CD89CC58A}"/>
                </a:ext>
              </a:extLst>
            </p:cNvPr>
            <p:cNvSpPr/>
            <p:nvPr/>
          </p:nvSpPr>
          <p:spPr>
            <a:xfrm>
              <a:off x="526854" y="-276327"/>
              <a:ext cx="870751" cy="680619"/>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التربية </a:t>
              </a:r>
              <a:endParaRPr lang="en-US"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الإسلامية </a:t>
              </a:r>
            </a:p>
          </p:txBody>
        </p:sp>
      </p:grpSp>
      <p:pic>
        <p:nvPicPr>
          <p:cNvPr id="20" name="Picture 8">
            <a:extLst>
              <a:ext uri="{FF2B5EF4-FFF2-40B4-BE49-F238E27FC236}">
                <a16:creationId xmlns:a16="http://schemas.microsoft.com/office/drawing/2014/main" id="{68C73026-CF92-4E18-9E91-CBA72BACC33E}"/>
              </a:ext>
            </a:extLst>
          </p:cNvPr>
          <p:cNvPicPr>
            <a:picLocks noChangeAspect="1"/>
          </p:cNvPicPr>
          <p:nvPr/>
        </p:nvPicPr>
        <p:blipFill>
          <a:blip r:embed="rId6"/>
          <a:stretch>
            <a:fillRect/>
          </a:stretch>
        </p:blipFill>
        <p:spPr>
          <a:xfrm>
            <a:off x="374645" y="922359"/>
            <a:ext cx="9348998" cy="5138807"/>
          </a:xfrm>
          <a:prstGeom prst="rect">
            <a:avLst/>
          </a:prstGeom>
        </p:spPr>
      </p:pic>
    </p:spTree>
    <p:extLst>
      <p:ext uri="{BB962C8B-B14F-4D97-AF65-F5344CB8AC3E}">
        <p14:creationId xmlns:p14="http://schemas.microsoft.com/office/powerpoint/2010/main" val="28189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125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1250"/>
                                        <p:tgtEl>
                                          <p:spTgt spid="14"/>
                                        </p:tgtEl>
                                      </p:cBhvr>
                                    </p:animEffect>
                                  </p:childTnLst>
                                </p:cTn>
                              </p:par>
                            </p:childTnLst>
                          </p:cTn>
                        </p:par>
                        <p:par>
                          <p:cTn id="22" fill="hold">
                            <p:stCondLst>
                              <p:cond delay="2750"/>
                            </p:stCondLst>
                            <p:childTnLst>
                              <p:par>
                                <p:cTn id="23" presetID="1" presetClass="mediacall" presetSubtype="0" fill="hold" nodeType="afterEffect">
                                  <p:stCondLst>
                                    <p:cond delay="0"/>
                                  </p:stCondLst>
                                  <p:childTnLst>
                                    <p:cmd type="call" cmd="playFrom(0.0)">
                                      <p:cBhvr>
                                        <p:cTn id="24" dur="1498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11"/>
                </p:tgtEl>
              </p:cMediaNode>
            </p:audio>
          </p:childTnLst>
        </p:cTn>
      </p:par>
    </p:tnLst>
    <p:bldLst>
      <p:bldP spid="12"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مستطيل: زوايا قطرية مستديرة 19">
            <a:extLst>
              <a:ext uri="{FF2B5EF4-FFF2-40B4-BE49-F238E27FC236}">
                <a16:creationId xmlns:a16="http://schemas.microsoft.com/office/drawing/2014/main" id="{4664C732-3E67-400D-A6B0-E513A9337F1F}"/>
              </a:ext>
            </a:extLst>
          </p:cNvPr>
          <p:cNvSpPr/>
          <p:nvPr/>
        </p:nvSpPr>
        <p:spPr>
          <a:xfrm rot="10800000">
            <a:off x="9533372" y="1663726"/>
            <a:ext cx="1570063" cy="4432274"/>
          </a:xfrm>
          <a:prstGeom prst="round2DiagRect">
            <a:avLst>
              <a:gd name="adj1" fmla="val 50000"/>
              <a:gd name="adj2" fmla="val 0"/>
            </a:avLst>
          </a:prstGeom>
          <a:solidFill>
            <a:srgbClr val="92D050"/>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latin typeface="Sakkal Majalla" panose="02000000000000000000" pitchFamily="2" charset="-78"/>
              <a:cs typeface="Sakkal Majalla" panose="02000000000000000000" pitchFamily="2" charset="-78"/>
            </a:endParaRPr>
          </a:p>
        </p:txBody>
      </p:sp>
      <p:grpSp>
        <p:nvGrpSpPr>
          <p:cNvPr id="5" name="مجموعة 4">
            <a:extLst>
              <a:ext uri="{FF2B5EF4-FFF2-40B4-BE49-F238E27FC236}">
                <a16:creationId xmlns:a16="http://schemas.microsoft.com/office/drawing/2014/main" id="{185AB427-220A-471D-A929-AC9AA24C51F8}"/>
              </a:ext>
            </a:extLst>
          </p:cNvPr>
          <p:cNvGrpSpPr/>
          <p:nvPr/>
        </p:nvGrpSpPr>
        <p:grpSpPr>
          <a:xfrm>
            <a:off x="7590023" y="1450822"/>
            <a:ext cx="2605223" cy="949992"/>
            <a:chOff x="5751075" y="2060874"/>
            <a:chExt cx="4392547" cy="961525"/>
          </a:xfrm>
        </p:grpSpPr>
        <p:sp>
          <p:nvSpPr>
            <p:cNvPr id="6" name="مستطيل: زوايا قطرية مستديرة 20">
              <a:extLst>
                <a:ext uri="{FF2B5EF4-FFF2-40B4-BE49-F238E27FC236}">
                  <a16:creationId xmlns:a16="http://schemas.microsoft.com/office/drawing/2014/main" id="{64BAFAD9-D114-4243-B5CA-F12CF5190AC8}"/>
                </a:ext>
              </a:extLst>
            </p:cNvPr>
            <p:cNvSpPr/>
            <p:nvPr/>
          </p:nvSpPr>
          <p:spPr>
            <a:xfrm rot="10800000">
              <a:off x="5751075" y="2060874"/>
              <a:ext cx="4392547" cy="842796"/>
            </a:xfrm>
            <a:prstGeom prst="round2DiagRect">
              <a:avLst>
                <a:gd name="adj1" fmla="val 38740"/>
                <a:gd name="adj2" fmla="val 0"/>
              </a:avLst>
            </a:prstGeom>
            <a:solidFill>
              <a:schemeClr val="bg1"/>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8" name="Rectangle 5">
              <a:extLst>
                <a:ext uri="{FF2B5EF4-FFF2-40B4-BE49-F238E27FC236}">
                  <a16:creationId xmlns:a16="http://schemas.microsoft.com/office/drawing/2014/main" id="{B4ED29EC-B348-4686-88A6-E66F30C4EE03}"/>
                </a:ext>
              </a:extLst>
            </p:cNvPr>
            <p:cNvSpPr/>
            <p:nvPr/>
          </p:nvSpPr>
          <p:spPr>
            <a:xfrm>
              <a:off x="6263443" y="2129005"/>
              <a:ext cx="2851263" cy="893394"/>
            </a:xfrm>
            <a:prstGeom prst="rect">
              <a:avLst/>
            </a:prstGeom>
            <a:noFill/>
            <a:ln>
              <a:noFill/>
            </a:ln>
          </p:spPr>
          <p:txBody>
            <a:bodyPr wrap="square" lIns="91440" tIns="45720" rIns="91440" bIns="45720">
              <a:spAutoFit/>
            </a:bodyPr>
            <a:lstStyle/>
            <a:p>
              <a:pPr algn="r" rtl="1">
                <a:lnSpc>
                  <a:spcPct val="107000"/>
                </a:lnSpc>
                <a:spcAft>
                  <a:spcPts val="800"/>
                </a:spcAft>
              </a:pPr>
              <a:r>
                <a:rPr lang="ar-BH" sz="48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الكلمة</a:t>
              </a:r>
              <a:endParaRPr lang="en-GB" sz="48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grpSp>
      <p:grpSp>
        <p:nvGrpSpPr>
          <p:cNvPr id="9" name="مجموعة 8">
            <a:extLst>
              <a:ext uri="{FF2B5EF4-FFF2-40B4-BE49-F238E27FC236}">
                <a16:creationId xmlns:a16="http://schemas.microsoft.com/office/drawing/2014/main" id="{8C25E528-15A5-4F6B-AD07-D97DA728BADA}"/>
              </a:ext>
            </a:extLst>
          </p:cNvPr>
          <p:cNvGrpSpPr/>
          <p:nvPr/>
        </p:nvGrpSpPr>
        <p:grpSpPr>
          <a:xfrm>
            <a:off x="1166118" y="1502405"/>
            <a:ext cx="6160449" cy="949992"/>
            <a:chOff x="1122161" y="2060874"/>
            <a:chExt cx="4392547" cy="961525"/>
          </a:xfrm>
        </p:grpSpPr>
        <p:sp>
          <p:nvSpPr>
            <p:cNvPr id="11" name="مستطيل: زوايا قطرية مستديرة 9">
              <a:extLst>
                <a:ext uri="{FF2B5EF4-FFF2-40B4-BE49-F238E27FC236}">
                  <a16:creationId xmlns:a16="http://schemas.microsoft.com/office/drawing/2014/main" id="{95D98C03-FD00-41C4-9C8B-35F35DB2361C}"/>
                </a:ext>
              </a:extLst>
            </p:cNvPr>
            <p:cNvSpPr/>
            <p:nvPr/>
          </p:nvSpPr>
          <p:spPr>
            <a:xfrm rot="10800000" flipV="1">
              <a:off x="1122161" y="2060874"/>
              <a:ext cx="4392547" cy="842796"/>
            </a:xfrm>
            <a:prstGeom prst="round2DiagRect">
              <a:avLst>
                <a:gd name="adj1" fmla="val 38740"/>
                <a:gd name="adj2" fmla="val 0"/>
              </a:avLst>
            </a:prstGeom>
            <a:solidFill>
              <a:schemeClr val="bg1"/>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12" name="Rectangle 5">
              <a:extLst>
                <a:ext uri="{FF2B5EF4-FFF2-40B4-BE49-F238E27FC236}">
                  <a16:creationId xmlns:a16="http://schemas.microsoft.com/office/drawing/2014/main" id="{4F2EB42D-D6B7-4E3B-8072-A30D61FBB750}"/>
                </a:ext>
              </a:extLst>
            </p:cNvPr>
            <p:cNvSpPr/>
            <p:nvPr/>
          </p:nvSpPr>
          <p:spPr>
            <a:xfrm>
              <a:off x="2533105" y="2129005"/>
              <a:ext cx="1475595" cy="893394"/>
            </a:xfrm>
            <a:prstGeom prst="rect">
              <a:avLst/>
            </a:prstGeom>
            <a:noFill/>
            <a:ln>
              <a:noFill/>
            </a:ln>
          </p:spPr>
          <p:txBody>
            <a:bodyPr wrap="square" lIns="91440" tIns="45720" rIns="91440" bIns="45720">
              <a:spAutoFit/>
            </a:bodyPr>
            <a:lstStyle/>
            <a:p>
              <a:pPr algn="r" rtl="1">
                <a:lnSpc>
                  <a:spcPct val="107000"/>
                </a:lnSpc>
                <a:spcAft>
                  <a:spcPts val="800"/>
                </a:spcAft>
              </a:pPr>
              <a:r>
                <a:rPr lang="ar-BH" sz="48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معناها</a:t>
              </a:r>
              <a:endParaRPr lang="en-GB" sz="48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grpSp>
      <p:sp>
        <p:nvSpPr>
          <p:cNvPr id="13" name="مستطيل: زوايا قطرية مستديرة 16">
            <a:extLst>
              <a:ext uri="{FF2B5EF4-FFF2-40B4-BE49-F238E27FC236}">
                <a16:creationId xmlns:a16="http://schemas.microsoft.com/office/drawing/2014/main" id="{0CB13B9F-9FC8-44D7-8098-626429AC40D3}"/>
              </a:ext>
            </a:extLst>
          </p:cNvPr>
          <p:cNvSpPr/>
          <p:nvPr/>
        </p:nvSpPr>
        <p:spPr>
          <a:xfrm flipH="1">
            <a:off x="4669762" y="168657"/>
            <a:ext cx="5723373" cy="736485"/>
          </a:xfrm>
          <a:prstGeom prst="round2DiagRect">
            <a:avLst>
              <a:gd name="adj1" fmla="val 50000"/>
              <a:gd name="adj2" fmla="val 0"/>
            </a:avLst>
          </a:prstGeom>
          <a:solidFill>
            <a:srgbClr val="FFE699"/>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14" name="Rectangle 5">
            <a:extLst>
              <a:ext uri="{FF2B5EF4-FFF2-40B4-BE49-F238E27FC236}">
                <a16:creationId xmlns:a16="http://schemas.microsoft.com/office/drawing/2014/main" id="{9FFFC442-1252-494D-B6AA-4BAA4414B15D}"/>
              </a:ext>
            </a:extLst>
          </p:cNvPr>
          <p:cNvSpPr/>
          <p:nvPr/>
        </p:nvSpPr>
        <p:spPr>
          <a:xfrm>
            <a:off x="3962399" y="166171"/>
            <a:ext cx="5723373" cy="882678"/>
          </a:xfrm>
          <a:prstGeom prst="rect">
            <a:avLst/>
          </a:prstGeom>
          <a:noFill/>
          <a:ln>
            <a:noFill/>
          </a:ln>
        </p:spPr>
        <p:txBody>
          <a:bodyPr wrap="square" lIns="91440" tIns="45720" rIns="91440" bIns="45720">
            <a:spAutoFit/>
          </a:bodyPr>
          <a:lstStyle/>
          <a:p>
            <a:pPr algn="r" rtl="1">
              <a:lnSpc>
                <a:spcPct val="107000"/>
              </a:lnSpc>
              <a:spcAft>
                <a:spcPts val="800"/>
              </a:spcAft>
            </a:pPr>
            <a:r>
              <a:rPr lang="ar-BH" sz="48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أتعرّف معاني المفردات</a:t>
            </a:r>
            <a:r>
              <a:rPr lang="en-GB" sz="48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p>
        </p:txBody>
      </p:sp>
      <p:grpSp>
        <p:nvGrpSpPr>
          <p:cNvPr id="15" name="مجموعة 14">
            <a:extLst>
              <a:ext uri="{FF2B5EF4-FFF2-40B4-BE49-F238E27FC236}">
                <a16:creationId xmlns:a16="http://schemas.microsoft.com/office/drawing/2014/main" id="{F1B7B691-F4B6-43E2-B5C4-7B80C0F118C8}"/>
              </a:ext>
            </a:extLst>
          </p:cNvPr>
          <p:cNvGrpSpPr/>
          <p:nvPr/>
        </p:nvGrpSpPr>
        <p:grpSpPr>
          <a:xfrm>
            <a:off x="1075863" y="2600019"/>
            <a:ext cx="9021459" cy="866443"/>
            <a:chOff x="1122161" y="3005655"/>
            <a:chExt cx="9021459" cy="922013"/>
          </a:xfrm>
        </p:grpSpPr>
        <p:sp>
          <p:nvSpPr>
            <p:cNvPr id="16" name="مستطيل: زوايا قطرية مستديرة 12">
              <a:extLst>
                <a:ext uri="{FF2B5EF4-FFF2-40B4-BE49-F238E27FC236}">
                  <a16:creationId xmlns:a16="http://schemas.microsoft.com/office/drawing/2014/main" id="{A0A2333D-5750-4A53-9ADF-A00AFBC32113}"/>
                </a:ext>
              </a:extLst>
            </p:cNvPr>
            <p:cNvSpPr/>
            <p:nvPr/>
          </p:nvSpPr>
          <p:spPr>
            <a:xfrm rot="10800000">
              <a:off x="7623620" y="3005655"/>
              <a:ext cx="2520000" cy="842796"/>
            </a:xfrm>
            <a:prstGeom prst="round2DiagRect">
              <a:avLst>
                <a:gd name="adj1" fmla="val 38740"/>
                <a:gd name="adj2" fmla="val 0"/>
              </a:avLst>
            </a:prstGeom>
            <a:solidFill>
              <a:srgbClr val="FFCCFF"/>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17" name="مستطيل: زوايا قطرية مستديرة 13">
              <a:extLst>
                <a:ext uri="{FF2B5EF4-FFF2-40B4-BE49-F238E27FC236}">
                  <a16:creationId xmlns:a16="http://schemas.microsoft.com/office/drawing/2014/main" id="{96D372E8-31B3-4E26-A3B4-8A41DED84E1B}"/>
                </a:ext>
              </a:extLst>
            </p:cNvPr>
            <p:cNvSpPr/>
            <p:nvPr/>
          </p:nvSpPr>
          <p:spPr>
            <a:xfrm rot="10800000" flipV="1">
              <a:off x="1122161" y="3005655"/>
              <a:ext cx="6250704" cy="842796"/>
            </a:xfrm>
            <a:prstGeom prst="round2DiagRect">
              <a:avLst>
                <a:gd name="adj1" fmla="val 38740"/>
                <a:gd name="adj2" fmla="val 0"/>
              </a:avLst>
            </a:prstGeom>
            <a:solidFill>
              <a:srgbClr val="FFCCFF"/>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18" name="مستطيل 17">
              <a:extLst>
                <a:ext uri="{FF2B5EF4-FFF2-40B4-BE49-F238E27FC236}">
                  <a16:creationId xmlns:a16="http://schemas.microsoft.com/office/drawing/2014/main" id="{AFF1E372-2EA7-492B-83CD-568493D7E4B3}"/>
                </a:ext>
              </a:extLst>
            </p:cNvPr>
            <p:cNvSpPr/>
            <p:nvPr/>
          </p:nvSpPr>
          <p:spPr>
            <a:xfrm>
              <a:off x="8004673" y="3058453"/>
              <a:ext cx="1353256" cy="869215"/>
            </a:xfrm>
            <a:prstGeom prst="rect">
              <a:avLst/>
            </a:prstGeom>
          </p:spPr>
          <p:txBody>
            <a:bodyPr wrap="none">
              <a:spAutoFit/>
            </a:bodyPr>
            <a:lstStyle/>
            <a:p>
              <a:pPr algn="r" rtl="1">
                <a:lnSpc>
                  <a:spcPct val="107000"/>
                </a:lnSpc>
                <a:spcAft>
                  <a:spcPts val="800"/>
                </a:spcAft>
              </a:pPr>
              <a:r>
                <a:rPr lang="ar-SA" sz="4400" b="1" dirty="0">
                  <a:latin typeface="Sakkal Majalla" panose="02000000000000000000" pitchFamily="2" charset="-78"/>
                  <a:ea typeface="Calibri" panose="020F0502020204030204" pitchFamily="34" charset="0"/>
                  <a:cs typeface="Sakkal Majalla" panose="02000000000000000000" pitchFamily="2" charset="-78"/>
                </a:rPr>
                <a:t>الغائط</a:t>
              </a:r>
              <a:endParaRPr lang="en-GB" sz="4400" dirty="0">
                <a:latin typeface="Sakkal Majalla" panose="02000000000000000000" pitchFamily="2" charset="-78"/>
                <a:ea typeface="Calibri" panose="020F0502020204030204" pitchFamily="34" charset="0"/>
                <a:cs typeface="Sakkal Majalla" panose="02000000000000000000" pitchFamily="2" charset="-78"/>
              </a:endParaRPr>
            </a:p>
          </p:txBody>
        </p:sp>
        <p:sp>
          <p:nvSpPr>
            <p:cNvPr id="19" name="مستطيل 18">
              <a:extLst>
                <a:ext uri="{FF2B5EF4-FFF2-40B4-BE49-F238E27FC236}">
                  <a16:creationId xmlns:a16="http://schemas.microsoft.com/office/drawing/2014/main" id="{2B99FB7B-1374-4831-9883-D1FC7883B42C}"/>
                </a:ext>
              </a:extLst>
            </p:cNvPr>
            <p:cNvSpPr/>
            <p:nvPr/>
          </p:nvSpPr>
          <p:spPr>
            <a:xfrm>
              <a:off x="3216571" y="3005655"/>
              <a:ext cx="3757760" cy="869215"/>
            </a:xfrm>
            <a:prstGeom prst="rect">
              <a:avLst/>
            </a:prstGeom>
          </p:spPr>
          <p:txBody>
            <a:bodyPr wrap="non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ar-SA" sz="4400" b="1" i="0" u="none" strike="noStrike" kern="1200" cap="none" spc="0" normalizeH="0" baseline="0" noProof="0" dirty="0">
                  <a:ln>
                    <a:noFill/>
                  </a:ln>
                  <a:solidFill>
                    <a:prstClr val="black"/>
                  </a:solidFill>
                  <a:effectLst/>
                  <a:uLnTx/>
                  <a:uFillTx/>
                  <a:latin typeface="Sakkal Majalla" panose="02000000000000000000" pitchFamily="2" charset="-78"/>
                  <a:ea typeface="Calibri" panose="020F0502020204030204" pitchFamily="34" charset="0"/>
                  <a:cs typeface="Sakkal Majalla" panose="02000000000000000000" pitchFamily="2" charset="-78"/>
                </a:rPr>
                <a:t>موضع قضاء الحاجة </a:t>
              </a:r>
              <a:endParaRPr kumimoji="0" lang="en-GB" sz="4400" b="0" i="0" u="none" strike="noStrike" kern="1200" cap="none" spc="0" normalizeH="0" baseline="0" noProof="0" dirty="0">
                <a:ln>
                  <a:noFill/>
                </a:ln>
                <a:solidFill>
                  <a:prstClr val="black"/>
                </a:solidFill>
                <a:effectLst/>
                <a:uLnTx/>
                <a:uFillTx/>
                <a:latin typeface="Sakkal Majalla" panose="02000000000000000000" pitchFamily="2" charset="-78"/>
                <a:ea typeface="Calibri" panose="020F0502020204030204" pitchFamily="34" charset="0"/>
                <a:cs typeface="Sakkal Majalla" panose="02000000000000000000" pitchFamily="2" charset="-78"/>
              </a:endParaRPr>
            </a:p>
          </p:txBody>
        </p:sp>
      </p:grpSp>
      <p:grpSp>
        <p:nvGrpSpPr>
          <p:cNvPr id="20" name="مجموعة 19">
            <a:extLst>
              <a:ext uri="{FF2B5EF4-FFF2-40B4-BE49-F238E27FC236}">
                <a16:creationId xmlns:a16="http://schemas.microsoft.com/office/drawing/2014/main" id="{2666B1E0-D890-48AF-AFB8-B1775B2485F1}"/>
              </a:ext>
            </a:extLst>
          </p:cNvPr>
          <p:cNvGrpSpPr/>
          <p:nvPr/>
        </p:nvGrpSpPr>
        <p:grpSpPr>
          <a:xfrm>
            <a:off x="1088564" y="3816064"/>
            <a:ext cx="9021459" cy="867877"/>
            <a:chOff x="1122161" y="3984276"/>
            <a:chExt cx="9021459" cy="923539"/>
          </a:xfrm>
        </p:grpSpPr>
        <p:sp>
          <p:nvSpPr>
            <p:cNvPr id="21" name="مستطيل: زوايا قطرية مستديرة 15">
              <a:extLst>
                <a:ext uri="{FF2B5EF4-FFF2-40B4-BE49-F238E27FC236}">
                  <a16:creationId xmlns:a16="http://schemas.microsoft.com/office/drawing/2014/main" id="{51396448-AD1F-43BB-BA0F-67A572F603FF}"/>
                </a:ext>
              </a:extLst>
            </p:cNvPr>
            <p:cNvSpPr/>
            <p:nvPr/>
          </p:nvSpPr>
          <p:spPr>
            <a:xfrm rot="10800000">
              <a:off x="7623620" y="3984276"/>
              <a:ext cx="2520000" cy="842796"/>
            </a:xfrm>
            <a:prstGeom prst="round2DiagRect">
              <a:avLst>
                <a:gd name="adj1" fmla="val 38740"/>
                <a:gd name="adj2" fmla="val 0"/>
              </a:avLst>
            </a:prstGeom>
            <a:solidFill>
              <a:schemeClr val="accent1">
                <a:lumMod val="40000"/>
                <a:lumOff val="60000"/>
              </a:schemeClr>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latin typeface="Sakkal Majalla" panose="02000000000000000000" pitchFamily="2" charset="-78"/>
                <a:cs typeface="Sakkal Majalla" panose="02000000000000000000" pitchFamily="2" charset="-78"/>
              </a:endParaRPr>
            </a:p>
          </p:txBody>
        </p:sp>
        <p:sp>
          <p:nvSpPr>
            <p:cNvPr id="22" name="مستطيل: زوايا قطرية مستديرة 21">
              <a:extLst>
                <a:ext uri="{FF2B5EF4-FFF2-40B4-BE49-F238E27FC236}">
                  <a16:creationId xmlns:a16="http://schemas.microsoft.com/office/drawing/2014/main" id="{D265F279-EB84-4D8B-B1DB-7C05004CED92}"/>
                </a:ext>
              </a:extLst>
            </p:cNvPr>
            <p:cNvSpPr/>
            <p:nvPr/>
          </p:nvSpPr>
          <p:spPr>
            <a:xfrm rot="10800000" flipV="1">
              <a:off x="1122161" y="3984276"/>
              <a:ext cx="6250704" cy="842796"/>
            </a:xfrm>
            <a:prstGeom prst="round2DiagRect">
              <a:avLst>
                <a:gd name="adj1" fmla="val 38740"/>
                <a:gd name="adj2" fmla="val 0"/>
              </a:avLst>
            </a:prstGeom>
            <a:solidFill>
              <a:schemeClr val="accent1">
                <a:lumMod val="40000"/>
                <a:lumOff val="60000"/>
              </a:schemeClr>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23" name="مستطيل 22">
              <a:extLst>
                <a:ext uri="{FF2B5EF4-FFF2-40B4-BE49-F238E27FC236}">
                  <a16:creationId xmlns:a16="http://schemas.microsoft.com/office/drawing/2014/main" id="{A738A048-D7FB-4891-BDB2-E0B3C425A7C6}"/>
                </a:ext>
              </a:extLst>
            </p:cNvPr>
            <p:cNvSpPr/>
            <p:nvPr/>
          </p:nvSpPr>
          <p:spPr>
            <a:xfrm>
              <a:off x="7712123" y="4038600"/>
              <a:ext cx="2214068" cy="869215"/>
            </a:xfrm>
            <a:prstGeom prst="rect">
              <a:avLst/>
            </a:prstGeom>
          </p:spPr>
          <p:txBody>
            <a:bodyPr wrap="none">
              <a:spAutoFit/>
            </a:bodyPr>
            <a:lstStyle/>
            <a:p>
              <a:pPr>
                <a:lnSpc>
                  <a:spcPct val="107000"/>
                </a:lnSpc>
                <a:spcAft>
                  <a:spcPts val="800"/>
                </a:spcAft>
              </a:pPr>
              <a:r>
                <a:rPr lang="ar-SA" sz="4400" b="1" dirty="0">
                  <a:latin typeface="Sakkal Majalla" panose="02000000000000000000" pitchFamily="2" charset="-78"/>
                  <a:ea typeface="Calibri" panose="020F0502020204030204" pitchFamily="34" charset="0"/>
                  <a:cs typeface="Sakkal Majalla" panose="02000000000000000000" pitchFamily="2" charset="-78"/>
                </a:rPr>
                <a:t>صعيدًا طيِّبًا</a:t>
              </a:r>
              <a:endParaRPr lang="en-GB" dirty="0">
                <a:latin typeface="Sakkal Majalla" panose="02000000000000000000" pitchFamily="2" charset="-78"/>
                <a:ea typeface="Calibri" panose="020F0502020204030204" pitchFamily="34" charset="0"/>
                <a:cs typeface="Sakkal Majalla" panose="02000000000000000000" pitchFamily="2" charset="-78"/>
              </a:endParaRPr>
            </a:p>
          </p:txBody>
        </p:sp>
        <p:sp>
          <p:nvSpPr>
            <p:cNvPr id="24" name="مستطيل 23">
              <a:extLst>
                <a:ext uri="{FF2B5EF4-FFF2-40B4-BE49-F238E27FC236}">
                  <a16:creationId xmlns:a16="http://schemas.microsoft.com/office/drawing/2014/main" id="{0218E7E0-2378-4AA8-B3FF-AAE74A5495A1}"/>
                </a:ext>
              </a:extLst>
            </p:cNvPr>
            <p:cNvSpPr/>
            <p:nvPr/>
          </p:nvSpPr>
          <p:spPr>
            <a:xfrm>
              <a:off x="4043760" y="4026025"/>
              <a:ext cx="1951175" cy="869215"/>
            </a:xfrm>
            <a:prstGeom prst="rect">
              <a:avLst/>
            </a:prstGeom>
          </p:spPr>
          <p:txBody>
            <a:bodyPr wrap="none">
              <a:spAutoFit/>
            </a:bodyPr>
            <a:lstStyle/>
            <a:p>
              <a:pPr algn="r" rtl="1">
                <a:lnSpc>
                  <a:spcPct val="107000"/>
                </a:lnSpc>
                <a:spcAft>
                  <a:spcPts val="800"/>
                </a:spcAft>
              </a:pPr>
              <a:r>
                <a:rPr lang="ar-SA" sz="4400" b="1" dirty="0">
                  <a:latin typeface="Sakkal Majalla" panose="02000000000000000000" pitchFamily="2" charset="-78"/>
                  <a:ea typeface="Calibri" panose="020F0502020204030204" pitchFamily="34" charset="0"/>
                  <a:cs typeface="Sakkal Majalla" panose="02000000000000000000" pitchFamily="2" charset="-78"/>
                </a:rPr>
                <a:t>ترابًا طاهرًا</a:t>
              </a:r>
              <a:endParaRPr lang="en-GB" sz="4400" dirty="0">
                <a:latin typeface="Sakkal Majalla" panose="02000000000000000000" pitchFamily="2" charset="-78"/>
                <a:ea typeface="Calibri" panose="020F0502020204030204" pitchFamily="34" charset="0"/>
                <a:cs typeface="Sakkal Majalla" panose="02000000000000000000" pitchFamily="2" charset="-78"/>
              </a:endParaRPr>
            </a:p>
          </p:txBody>
        </p:sp>
      </p:grpSp>
      <p:grpSp>
        <p:nvGrpSpPr>
          <p:cNvPr id="25" name="مجموعة 24">
            <a:extLst>
              <a:ext uri="{FF2B5EF4-FFF2-40B4-BE49-F238E27FC236}">
                <a16:creationId xmlns:a16="http://schemas.microsoft.com/office/drawing/2014/main" id="{FBAFF42B-6AD1-46FE-BD09-6C9364F0D9F5}"/>
              </a:ext>
            </a:extLst>
          </p:cNvPr>
          <p:cNvGrpSpPr/>
          <p:nvPr/>
        </p:nvGrpSpPr>
        <p:grpSpPr>
          <a:xfrm>
            <a:off x="1088565" y="4924840"/>
            <a:ext cx="9021460" cy="867377"/>
            <a:chOff x="1122160" y="4840252"/>
            <a:chExt cx="9021460" cy="982303"/>
          </a:xfrm>
        </p:grpSpPr>
        <p:sp>
          <p:nvSpPr>
            <p:cNvPr id="26" name="مستطيل: زوايا قطرية مستديرة 22">
              <a:extLst>
                <a:ext uri="{FF2B5EF4-FFF2-40B4-BE49-F238E27FC236}">
                  <a16:creationId xmlns:a16="http://schemas.microsoft.com/office/drawing/2014/main" id="{91CD35FF-9A74-483A-9C0E-89D6DE8CB484}"/>
                </a:ext>
              </a:extLst>
            </p:cNvPr>
            <p:cNvSpPr/>
            <p:nvPr/>
          </p:nvSpPr>
          <p:spPr>
            <a:xfrm rot="10800000">
              <a:off x="7623620" y="4935355"/>
              <a:ext cx="2520000" cy="842796"/>
            </a:xfrm>
            <a:prstGeom prst="round2DiagRect">
              <a:avLst>
                <a:gd name="adj1" fmla="val 38740"/>
                <a:gd name="adj2" fmla="val 0"/>
              </a:avLst>
            </a:prstGeom>
            <a:solidFill>
              <a:schemeClr val="bg1">
                <a:lumMod val="85000"/>
              </a:schemeClr>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27" name="مستطيل: زوايا قطرية مستديرة 23">
              <a:extLst>
                <a:ext uri="{FF2B5EF4-FFF2-40B4-BE49-F238E27FC236}">
                  <a16:creationId xmlns:a16="http://schemas.microsoft.com/office/drawing/2014/main" id="{410A330B-32C3-46F9-9FC8-F418712B5716}"/>
                </a:ext>
              </a:extLst>
            </p:cNvPr>
            <p:cNvSpPr/>
            <p:nvPr/>
          </p:nvSpPr>
          <p:spPr>
            <a:xfrm rot="10800000" flipV="1">
              <a:off x="1122160" y="4935356"/>
              <a:ext cx="6245671" cy="842796"/>
            </a:xfrm>
            <a:prstGeom prst="round2DiagRect">
              <a:avLst>
                <a:gd name="adj1" fmla="val 38740"/>
                <a:gd name="adj2" fmla="val 0"/>
              </a:avLst>
            </a:prstGeom>
            <a:solidFill>
              <a:schemeClr val="bg1">
                <a:lumMod val="85000"/>
              </a:schemeClr>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28" name="مستطيل 27">
              <a:extLst>
                <a:ext uri="{FF2B5EF4-FFF2-40B4-BE49-F238E27FC236}">
                  <a16:creationId xmlns:a16="http://schemas.microsoft.com/office/drawing/2014/main" id="{C9161C97-5D8A-4EB6-A3D6-90C5F1B9FBCA}"/>
                </a:ext>
              </a:extLst>
            </p:cNvPr>
            <p:cNvSpPr/>
            <p:nvPr/>
          </p:nvSpPr>
          <p:spPr>
            <a:xfrm>
              <a:off x="8219703" y="4897499"/>
              <a:ext cx="912429" cy="925056"/>
            </a:xfrm>
            <a:prstGeom prst="rect">
              <a:avLst/>
            </a:prstGeom>
          </p:spPr>
          <p:txBody>
            <a:bodyPr wrap="none">
              <a:spAutoFit/>
            </a:bodyPr>
            <a:lstStyle/>
            <a:p>
              <a:pPr>
                <a:lnSpc>
                  <a:spcPct val="107000"/>
                </a:lnSpc>
                <a:spcAft>
                  <a:spcPts val="800"/>
                </a:spcAft>
              </a:pPr>
              <a:r>
                <a:rPr lang="ar-SA" sz="4400" b="1" dirty="0">
                  <a:latin typeface="Sakkal Majalla" panose="02000000000000000000" pitchFamily="2" charset="-78"/>
                  <a:ea typeface="Calibri" panose="020F0502020204030204" pitchFamily="34" charset="0"/>
                  <a:cs typeface="Sakkal Majalla" panose="02000000000000000000" pitchFamily="2" charset="-78"/>
                </a:rPr>
                <a:t>حرج</a:t>
              </a:r>
              <a:endParaRPr lang="en-GB" sz="3600" dirty="0">
                <a:latin typeface="Sakkal Majalla" panose="02000000000000000000" pitchFamily="2" charset="-78"/>
                <a:ea typeface="Calibri" panose="020F0502020204030204" pitchFamily="34" charset="0"/>
                <a:cs typeface="Sakkal Majalla" panose="02000000000000000000" pitchFamily="2" charset="-78"/>
              </a:endParaRPr>
            </a:p>
          </p:txBody>
        </p:sp>
        <p:sp>
          <p:nvSpPr>
            <p:cNvPr id="29" name="مستطيل 28">
              <a:extLst>
                <a:ext uri="{FF2B5EF4-FFF2-40B4-BE49-F238E27FC236}">
                  <a16:creationId xmlns:a16="http://schemas.microsoft.com/office/drawing/2014/main" id="{6FF5ACEA-BCB5-4F1F-872E-3577FF9EFC5A}"/>
                </a:ext>
              </a:extLst>
            </p:cNvPr>
            <p:cNvSpPr/>
            <p:nvPr/>
          </p:nvSpPr>
          <p:spPr>
            <a:xfrm>
              <a:off x="4187465" y="4840252"/>
              <a:ext cx="1043876" cy="925055"/>
            </a:xfrm>
            <a:prstGeom prst="rect">
              <a:avLst/>
            </a:prstGeom>
          </p:spPr>
          <p:txBody>
            <a:bodyPr wrap="none">
              <a:spAutoFit/>
            </a:bodyPr>
            <a:lstStyle/>
            <a:p>
              <a:pPr algn="r" rtl="1">
                <a:lnSpc>
                  <a:spcPct val="107000"/>
                </a:lnSpc>
                <a:spcAft>
                  <a:spcPts val="800"/>
                </a:spcAft>
              </a:pPr>
              <a:r>
                <a:rPr lang="ar-SA" sz="4400" b="1" dirty="0">
                  <a:latin typeface="Sakkal Majalla" panose="02000000000000000000" pitchFamily="2" charset="-78"/>
                  <a:ea typeface="Calibri" panose="020F0502020204030204" pitchFamily="34" charset="0"/>
                  <a:cs typeface="Sakkal Majalla" panose="02000000000000000000" pitchFamily="2" charset="-78"/>
                </a:rPr>
                <a:t>ضيقٍ</a:t>
              </a:r>
              <a:endParaRPr lang="en-GB" sz="4400" dirty="0">
                <a:latin typeface="Sakkal Majalla" panose="02000000000000000000" pitchFamily="2" charset="-78"/>
                <a:ea typeface="Calibri" panose="020F0502020204030204" pitchFamily="34" charset="0"/>
                <a:cs typeface="Sakkal Majalla" panose="02000000000000000000" pitchFamily="2" charset="-78"/>
              </a:endParaRPr>
            </a:p>
          </p:txBody>
        </p:sp>
      </p:grpSp>
      <p:pic>
        <p:nvPicPr>
          <p:cNvPr id="30" name="Picture 3">
            <a:extLst>
              <a:ext uri="{FF2B5EF4-FFF2-40B4-BE49-F238E27FC236}">
                <a16:creationId xmlns:a16="http://schemas.microsoft.com/office/drawing/2014/main" id="{8D10957A-301F-48BD-B95C-CA41776CB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15" t="19437" r="16694" b="12630"/>
          <a:stretch/>
        </p:blipFill>
        <p:spPr bwMode="auto">
          <a:xfrm>
            <a:off x="9779363" y="587568"/>
            <a:ext cx="2613778" cy="339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مجموعة 3">
            <a:extLst>
              <a:ext uri="{FF2B5EF4-FFF2-40B4-BE49-F238E27FC236}">
                <a16:creationId xmlns:a16="http://schemas.microsoft.com/office/drawing/2014/main" id="{373E8689-5A1F-4C74-8BD1-80E081D0DA55}"/>
              </a:ext>
            </a:extLst>
          </p:cNvPr>
          <p:cNvGrpSpPr/>
          <p:nvPr/>
        </p:nvGrpSpPr>
        <p:grpSpPr>
          <a:xfrm>
            <a:off x="76200" y="19818"/>
            <a:ext cx="4063476" cy="758591"/>
            <a:chOff x="380999" y="-366815"/>
            <a:chExt cx="4063476" cy="798834"/>
          </a:xfrm>
        </p:grpSpPr>
        <p:sp>
          <p:nvSpPr>
            <p:cNvPr id="32" name="مستطيل: زوايا علوية مستديرة 32">
              <a:extLst>
                <a:ext uri="{FF2B5EF4-FFF2-40B4-BE49-F238E27FC236}">
                  <a16:creationId xmlns:a16="http://schemas.microsoft.com/office/drawing/2014/main" id="{079DEBF1-A1F7-4C41-BA57-AE861BA2FF1B}"/>
                </a:ext>
              </a:extLst>
            </p:cNvPr>
            <p:cNvSpPr/>
            <p:nvPr/>
          </p:nvSpPr>
          <p:spPr>
            <a:xfrm rot="10800000">
              <a:off x="380999" y="-304800"/>
              <a:ext cx="4063476" cy="736819"/>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33" name="Rectangle 6">
              <a:extLst>
                <a:ext uri="{FF2B5EF4-FFF2-40B4-BE49-F238E27FC236}">
                  <a16:creationId xmlns:a16="http://schemas.microsoft.com/office/drawing/2014/main" id="{DD388A7E-7D0D-4C72-8927-8CE5E6DB5317}"/>
                </a:ext>
              </a:extLst>
            </p:cNvPr>
            <p:cNvSpPr/>
            <p:nvPr/>
          </p:nvSpPr>
          <p:spPr>
            <a:xfrm>
              <a:off x="1790402" y="-153217"/>
              <a:ext cx="2456122" cy="550977"/>
            </a:xfrm>
            <a:prstGeom prst="rect">
              <a:avLst/>
            </a:prstGeom>
            <a:noFill/>
            <a:ln>
              <a:noFill/>
            </a:ln>
          </p:spPr>
          <p:txBody>
            <a:bodyPr wrap="none" lIns="91440" tIns="45720" rIns="91440" bIns="45720">
              <a:spAutoFit/>
            </a:bodyPr>
            <a:lstStyle/>
            <a:p>
              <a:pPr algn="ctr" rtl="1"/>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سورة المائدة الآية </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6</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endParaRPr lang="en-US"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34" name="مستطيل: زوايا علوية مستديرة 36">
              <a:extLst>
                <a:ext uri="{FF2B5EF4-FFF2-40B4-BE49-F238E27FC236}">
                  <a16:creationId xmlns:a16="http://schemas.microsoft.com/office/drawing/2014/main" id="{9B88B9B8-756E-452E-B7F1-2FA845221641}"/>
                </a:ext>
              </a:extLst>
            </p:cNvPr>
            <p:cNvSpPr/>
            <p:nvPr/>
          </p:nvSpPr>
          <p:spPr>
            <a:xfrm rot="10800000">
              <a:off x="454440" y="-366815"/>
              <a:ext cx="1145760" cy="736819"/>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35" name="Rectangle 6">
              <a:extLst>
                <a:ext uri="{FF2B5EF4-FFF2-40B4-BE49-F238E27FC236}">
                  <a16:creationId xmlns:a16="http://schemas.microsoft.com/office/drawing/2014/main" id="{E7983514-5A13-4584-ABA3-C9A55F8EA72C}"/>
                </a:ext>
              </a:extLst>
            </p:cNvPr>
            <p:cNvSpPr/>
            <p:nvPr/>
          </p:nvSpPr>
          <p:spPr>
            <a:xfrm>
              <a:off x="526854" y="-276327"/>
              <a:ext cx="870751" cy="680619"/>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التربية </a:t>
              </a:r>
              <a:endParaRPr lang="en-US"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الإسلامية </a:t>
              </a:r>
            </a:p>
          </p:txBody>
        </p:sp>
      </p:grpSp>
    </p:spTree>
    <p:extLst>
      <p:ext uri="{BB962C8B-B14F-4D97-AF65-F5344CB8AC3E}">
        <p14:creationId xmlns:p14="http://schemas.microsoft.com/office/powerpoint/2010/main" val="28189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30"/>
                                        </p:tgtEl>
                                        <p:attrNameLst>
                                          <p:attrName>r</p:attrName>
                                        </p:attrNameLst>
                                      </p:cBhvr>
                                    </p:animRot>
                                    <p:animRot by="-240000">
                                      <p:cBhvr>
                                        <p:cTn id="11" dur="200" fill="hold">
                                          <p:stCondLst>
                                            <p:cond delay="200"/>
                                          </p:stCondLst>
                                        </p:cTn>
                                        <p:tgtEl>
                                          <p:spTgt spid="30"/>
                                        </p:tgtEl>
                                        <p:attrNameLst>
                                          <p:attrName>r</p:attrName>
                                        </p:attrNameLst>
                                      </p:cBhvr>
                                    </p:animRot>
                                    <p:animRot by="240000">
                                      <p:cBhvr>
                                        <p:cTn id="12" dur="200" fill="hold">
                                          <p:stCondLst>
                                            <p:cond delay="400"/>
                                          </p:stCondLst>
                                        </p:cTn>
                                        <p:tgtEl>
                                          <p:spTgt spid="30"/>
                                        </p:tgtEl>
                                        <p:attrNameLst>
                                          <p:attrName>r</p:attrName>
                                        </p:attrNameLst>
                                      </p:cBhvr>
                                    </p:animRot>
                                    <p:animRot by="-240000">
                                      <p:cBhvr>
                                        <p:cTn id="13" dur="200" fill="hold">
                                          <p:stCondLst>
                                            <p:cond delay="600"/>
                                          </p:stCondLst>
                                        </p:cTn>
                                        <p:tgtEl>
                                          <p:spTgt spid="30"/>
                                        </p:tgtEl>
                                        <p:attrNameLst>
                                          <p:attrName>r</p:attrName>
                                        </p:attrNameLst>
                                      </p:cBhvr>
                                    </p:animRot>
                                    <p:animRot by="120000">
                                      <p:cBhvr>
                                        <p:cTn id="14" dur="200" fill="hold">
                                          <p:stCondLst>
                                            <p:cond delay="800"/>
                                          </p:stCondLst>
                                        </p:cTn>
                                        <p:tgtEl>
                                          <p:spTgt spid="30"/>
                                        </p:tgtEl>
                                        <p:attrNameLst>
                                          <p:attrName>r</p:attrName>
                                        </p:attrNameLst>
                                      </p:cBhvr>
                                    </p:animRo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1250"/>
                                        <p:tgtEl>
                                          <p:spTgt spid="1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2500"/>
                                        <p:tgtEl>
                                          <p:spTgt spid="14"/>
                                        </p:tgtEl>
                                      </p:cBhvr>
                                    </p:animEffect>
                                  </p:childTnLst>
                                </p:cTn>
                              </p:par>
                            </p:childTnLst>
                          </p:cTn>
                        </p:par>
                        <p:par>
                          <p:cTn id="22" fill="hold">
                            <p:stCondLst>
                              <p:cond delay="400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1250"/>
                                        <p:tgtEl>
                                          <p:spTgt spid="4"/>
                                        </p:tgtEl>
                                      </p:cBhvr>
                                    </p:animEffect>
                                  </p:childTnLst>
                                </p:cTn>
                              </p:par>
                            </p:childTnLst>
                          </p:cTn>
                        </p:par>
                        <p:par>
                          <p:cTn id="32" fill="hold">
                            <p:stCondLst>
                              <p:cond delay="5250"/>
                            </p:stCondLst>
                            <p:childTnLst>
                              <p:par>
                                <p:cTn id="33" presetID="16" presetClass="entr" presetSubtype="21"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2000"/>
                                        <p:tgtEl>
                                          <p:spTgt spid="15"/>
                                        </p:tgtEl>
                                      </p:cBhvr>
                                    </p:animEffect>
                                  </p:childTnLst>
                                </p:cTn>
                              </p:par>
                            </p:childTnLst>
                          </p:cTn>
                        </p:par>
                        <p:par>
                          <p:cTn id="36" fill="hold">
                            <p:stCondLst>
                              <p:cond delay="7250"/>
                            </p:stCondLst>
                            <p:childTnLst>
                              <p:par>
                                <p:cTn id="37" presetID="16" presetClass="entr" presetSubtype="21"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2000"/>
                                        <p:tgtEl>
                                          <p:spTgt spid="20"/>
                                        </p:tgtEl>
                                      </p:cBhvr>
                                    </p:animEffect>
                                  </p:childTnLst>
                                </p:cTn>
                              </p:par>
                            </p:childTnLst>
                          </p:cTn>
                        </p:par>
                        <p:par>
                          <p:cTn id="40" fill="hold">
                            <p:stCondLst>
                              <p:cond delay="9250"/>
                            </p:stCondLst>
                            <p:childTnLst>
                              <p:par>
                                <p:cTn id="41" presetID="16" presetClass="entr" presetSubtype="21"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4" name="مجموعة 3">
            <a:extLst>
              <a:ext uri="{FF2B5EF4-FFF2-40B4-BE49-F238E27FC236}">
                <a16:creationId xmlns:a16="http://schemas.microsoft.com/office/drawing/2014/main" id="{E2934D20-B865-48F6-84AF-78A7C194D565}"/>
              </a:ext>
            </a:extLst>
          </p:cNvPr>
          <p:cNvGrpSpPr/>
          <p:nvPr/>
        </p:nvGrpSpPr>
        <p:grpSpPr>
          <a:xfrm>
            <a:off x="4445556" y="273681"/>
            <a:ext cx="7136844" cy="584385"/>
            <a:chOff x="4605899" y="2492669"/>
            <a:chExt cx="9093239" cy="783931"/>
          </a:xfrm>
        </p:grpSpPr>
        <p:sp>
          <p:nvSpPr>
            <p:cNvPr id="5" name="مستطيل: زوايا قطرية مستديرة 25">
              <a:extLst>
                <a:ext uri="{FF2B5EF4-FFF2-40B4-BE49-F238E27FC236}">
                  <a16:creationId xmlns:a16="http://schemas.microsoft.com/office/drawing/2014/main" id="{77F4F6BC-353B-4CEA-8B27-27711FC4557D}"/>
                </a:ext>
              </a:extLst>
            </p:cNvPr>
            <p:cNvSpPr/>
            <p:nvPr/>
          </p:nvSpPr>
          <p:spPr>
            <a:xfrm>
              <a:off x="4656489" y="2503917"/>
              <a:ext cx="9042649" cy="772683"/>
            </a:xfrm>
            <a:prstGeom prst="round2DiagRect">
              <a:avLst/>
            </a:prstGeom>
            <a:gradFill flip="none" rotWithShape="1">
              <a:gsLst>
                <a:gs pos="0">
                  <a:srgbClr val="F3F3F3">
                    <a:alpha val="0"/>
                    <a:lumMod val="0"/>
                    <a:lumOff val="100000"/>
                  </a:srgbClr>
                </a:gs>
                <a:gs pos="100000">
                  <a:schemeClr val="bg1"/>
                </a:gs>
              </a:gsLst>
              <a:lin ang="0" scaled="1"/>
              <a:tileRect/>
            </a:gradFill>
            <a:ln w="19050">
              <a:solidFill>
                <a:schemeClr val="accent4">
                  <a:lumMod val="75000"/>
                </a:schemeClr>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kkal Majalla" panose="02000000000000000000" pitchFamily="2" charset="-78"/>
                <a:cs typeface="Sakkal Majalla" panose="02000000000000000000" pitchFamily="2" charset="-78"/>
              </a:endParaRPr>
            </a:p>
          </p:txBody>
        </p:sp>
        <p:sp>
          <p:nvSpPr>
            <p:cNvPr id="6" name="مستطيل 5">
              <a:extLst>
                <a:ext uri="{FF2B5EF4-FFF2-40B4-BE49-F238E27FC236}">
                  <a16:creationId xmlns:a16="http://schemas.microsoft.com/office/drawing/2014/main" id="{DCEAFBEB-F68C-4B89-ACF9-7395AA853B96}"/>
                </a:ext>
              </a:extLst>
            </p:cNvPr>
            <p:cNvSpPr/>
            <p:nvPr/>
          </p:nvSpPr>
          <p:spPr>
            <a:xfrm>
              <a:off x="4605899" y="2492669"/>
              <a:ext cx="8549185" cy="767939"/>
            </a:xfrm>
            <a:prstGeom prst="rect">
              <a:avLst/>
            </a:prstGeom>
          </p:spPr>
          <p:txBody>
            <a:bodyPr wrap="square">
              <a:spAutoFit/>
            </a:bodyPr>
            <a:lstStyle/>
            <a:p>
              <a:pPr algn="r" rtl="1"/>
              <a:r>
                <a:rPr lang="ar-BH" sz="3000" b="1" dirty="0">
                  <a:solidFill>
                    <a:srgbClr val="FF0000"/>
                  </a:solidFill>
                  <a:latin typeface="Sakkal Majalla" panose="02000000000000000000" pitchFamily="2" charset="-78"/>
                  <a:cs typeface="Sakkal Majalla" panose="02000000000000000000" pitchFamily="2" charset="-78"/>
                </a:rPr>
                <a:t>اختر المعنى المناسب للكلمات في الجدول الذي أمامك</a:t>
              </a:r>
              <a:r>
                <a:rPr lang="en-GB" sz="3000" b="1" dirty="0">
                  <a:solidFill>
                    <a:srgbClr val="FF0000"/>
                  </a:solidFill>
                  <a:latin typeface="Sakkal Majalla" panose="02000000000000000000" pitchFamily="2" charset="-78"/>
                  <a:cs typeface="Sakkal Majalla" panose="02000000000000000000" pitchFamily="2" charset="-78"/>
                </a:rPr>
                <a:t>:</a:t>
              </a:r>
              <a:endParaRPr lang="ar-BH" sz="3000" b="1" dirty="0">
                <a:solidFill>
                  <a:srgbClr val="FF0000"/>
                </a:solidFill>
                <a:latin typeface="Sakkal Majalla" panose="02000000000000000000" pitchFamily="2" charset="-78"/>
                <a:cs typeface="Sakkal Majalla" panose="02000000000000000000" pitchFamily="2" charset="-78"/>
              </a:endParaRPr>
            </a:p>
          </p:txBody>
        </p:sp>
      </p:grpSp>
      <p:sp>
        <p:nvSpPr>
          <p:cNvPr id="8" name="مستطيل: زوايا قطرية مستديرة 35">
            <a:extLst>
              <a:ext uri="{FF2B5EF4-FFF2-40B4-BE49-F238E27FC236}">
                <a16:creationId xmlns:a16="http://schemas.microsoft.com/office/drawing/2014/main" id="{34630596-27CA-41BA-BC07-3453892BA8E3}"/>
              </a:ext>
            </a:extLst>
          </p:cNvPr>
          <p:cNvSpPr/>
          <p:nvPr/>
        </p:nvSpPr>
        <p:spPr>
          <a:xfrm rot="10800000">
            <a:off x="10483296" y="1295400"/>
            <a:ext cx="1543198" cy="4495800"/>
          </a:xfrm>
          <a:prstGeom prst="round2DiagRect">
            <a:avLst>
              <a:gd name="adj1" fmla="val 50000"/>
              <a:gd name="adj2" fmla="val 0"/>
            </a:avLst>
          </a:prstGeom>
          <a:solidFill>
            <a:srgbClr val="FFE699"/>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latin typeface="Sakkal Majalla" panose="02000000000000000000" pitchFamily="2" charset="-78"/>
              <a:cs typeface="Sakkal Majalla" panose="02000000000000000000" pitchFamily="2" charset="-78"/>
            </a:endParaRPr>
          </a:p>
        </p:txBody>
      </p:sp>
      <p:sp>
        <p:nvSpPr>
          <p:cNvPr id="9" name="شكل بيضاوي 8">
            <a:extLst>
              <a:ext uri="{FF2B5EF4-FFF2-40B4-BE49-F238E27FC236}">
                <a16:creationId xmlns:a16="http://schemas.microsoft.com/office/drawing/2014/main" id="{BD167082-5B87-4A6F-9EB2-F8D5CF73BCC8}"/>
              </a:ext>
            </a:extLst>
          </p:cNvPr>
          <p:cNvSpPr/>
          <p:nvPr/>
        </p:nvSpPr>
        <p:spPr>
          <a:xfrm>
            <a:off x="9066720" y="958818"/>
            <a:ext cx="2065916" cy="1075372"/>
          </a:xfrm>
          <a:prstGeom prst="ellipse">
            <a:avLst/>
          </a:prstGeom>
          <a:solidFill>
            <a:srgbClr val="92D050"/>
          </a:solidFill>
          <a:ln w="38100">
            <a:solidFill>
              <a:srgbClr val="FFFF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latin typeface="Sakkal Majalla" panose="02000000000000000000" pitchFamily="2" charset="-78"/>
              <a:cs typeface="Sakkal Majalla" panose="02000000000000000000" pitchFamily="2" charset="-78"/>
            </a:endParaRPr>
          </a:p>
        </p:txBody>
      </p:sp>
      <p:pic>
        <p:nvPicPr>
          <p:cNvPr id="11" name="Picture 3">
            <a:extLst>
              <a:ext uri="{FF2B5EF4-FFF2-40B4-BE49-F238E27FC236}">
                <a16:creationId xmlns:a16="http://schemas.microsoft.com/office/drawing/2014/main" id="{73593E8D-E166-462F-98B3-0BA0911D2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5" t="21503" r="52948" b="10817"/>
          <a:stretch/>
        </p:blipFill>
        <p:spPr bwMode="auto">
          <a:xfrm>
            <a:off x="10573607" y="0"/>
            <a:ext cx="1618393" cy="212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28">
            <a:extLst>
              <a:ext uri="{FF2B5EF4-FFF2-40B4-BE49-F238E27FC236}">
                <a16:creationId xmlns:a16="http://schemas.microsoft.com/office/drawing/2014/main" id="{0E633720-8173-458B-BDE9-DAC8EBB3C860}"/>
              </a:ext>
            </a:extLst>
          </p:cNvPr>
          <p:cNvSpPr/>
          <p:nvPr/>
        </p:nvSpPr>
        <p:spPr>
          <a:xfrm>
            <a:off x="763855" y="3352800"/>
            <a:ext cx="7080582" cy="612000"/>
          </a:xfrm>
          <a:prstGeom prst="roundRect">
            <a:avLst>
              <a:gd name="adj" fmla="val 10715"/>
            </a:avLst>
          </a:prstGeom>
          <a:solidFill>
            <a:schemeClr val="bg1"/>
          </a:solidFill>
          <a:ln w="63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Sakkal Majalla" panose="02000000000000000000" pitchFamily="2" charset="-78"/>
              <a:cs typeface="Sakkal Majalla" panose="02000000000000000000" pitchFamily="2" charset="-78"/>
            </a:endParaRPr>
          </a:p>
        </p:txBody>
      </p:sp>
      <p:grpSp>
        <p:nvGrpSpPr>
          <p:cNvPr id="13" name="مجموعة 12">
            <a:extLst>
              <a:ext uri="{FF2B5EF4-FFF2-40B4-BE49-F238E27FC236}">
                <a16:creationId xmlns:a16="http://schemas.microsoft.com/office/drawing/2014/main" id="{D28D1ACA-29A6-4D03-87B2-B532D7DCAB6B}"/>
              </a:ext>
            </a:extLst>
          </p:cNvPr>
          <p:cNvGrpSpPr/>
          <p:nvPr/>
        </p:nvGrpSpPr>
        <p:grpSpPr>
          <a:xfrm>
            <a:off x="8031863" y="3310556"/>
            <a:ext cx="2951532" cy="718017"/>
            <a:chOff x="8505806" y="2409691"/>
            <a:chExt cx="2886094" cy="1892821"/>
          </a:xfrm>
        </p:grpSpPr>
        <p:sp>
          <p:nvSpPr>
            <p:cNvPr id="14" name="Rounded Rectangle 28">
              <a:extLst>
                <a:ext uri="{FF2B5EF4-FFF2-40B4-BE49-F238E27FC236}">
                  <a16:creationId xmlns:a16="http://schemas.microsoft.com/office/drawing/2014/main" id="{5DF3EE88-FBDF-4612-BEE7-BA35EF6C35E6}"/>
                </a:ext>
              </a:extLst>
            </p:cNvPr>
            <p:cNvSpPr/>
            <p:nvPr/>
          </p:nvSpPr>
          <p:spPr>
            <a:xfrm>
              <a:off x="8505806" y="2475032"/>
              <a:ext cx="2886094" cy="1548000"/>
            </a:xfrm>
            <a:prstGeom prst="roundRect">
              <a:avLst>
                <a:gd name="adj" fmla="val 10715"/>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3800" b="1">
                <a:latin typeface="Sakkal Majalla" panose="02000000000000000000" pitchFamily="2" charset="-78"/>
                <a:cs typeface="Sakkal Majalla" panose="02000000000000000000" pitchFamily="2" charset="-78"/>
              </a:endParaRPr>
            </a:p>
          </p:txBody>
        </p:sp>
        <p:sp>
          <p:nvSpPr>
            <p:cNvPr id="15" name="مستطيل 14">
              <a:extLst>
                <a:ext uri="{FF2B5EF4-FFF2-40B4-BE49-F238E27FC236}">
                  <a16:creationId xmlns:a16="http://schemas.microsoft.com/office/drawing/2014/main" id="{A545D9DF-D9C2-4AD0-8AF5-BCEFF1606296}"/>
                </a:ext>
              </a:extLst>
            </p:cNvPr>
            <p:cNvSpPr/>
            <p:nvPr/>
          </p:nvSpPr>
          <p:spPr>
            <a:xfrm>
              <a:off x="8599898" y="2409691"/>
              <a:ext cx="2792002" cy="1892821"/>
            </a:xfrm>
            <a:prstGeom prst="rect">
              <a:avLst/>
            </a:prstGeom>
          </p:spPr>
          <p:txBody>
            <a:bodyPr wrap="square">
              <a:spAutoFit/>
            </a:bodyPr>
            <a:lstStyle/>
            <a:p>
              <a:pPr algn="ctr" rtl="1">
                <a:lnSpc>
                  <a:spcPct val="107000"/>
                </a:lnSpc>
                <a:spcAft>
                  <a:spcPts val="800"/>
                </a:spcAft>
              </a:pPr>
              <a:r>
                <a:rPr lang="ar-SA" sz="3800" b="1" dirty="0">
                  <a:latin typeface="Sakkal Majalla" panose="02000000000000000000" pitchFamily="2" charset="-78"/>
                  <a:ea typeface="Calibri" panose="020F0502020204030204" pitchFamily="34" charset="0"/>
                  <a:cs typeface="Sakkal Majalla" panose="02000000000000000000" pitchFamily="2" charset="-78"/>
                </a:rPr>
                <a:t>الغائط</a:t>
              </a:r>
            </a:p>
          </p:txBody>
        </p:sp>
      </p:grpSp>
      <p:grpSp>
        <p:nvGrpSpPr>
          <p:cNvPr id="16" name="مجموعة 15">
            <a:extLst>
              <a:ext uri="{FF2B5EF4-FFF2-40B4-BE49-F238E27FC236}">
                <a16:creationId xmlns:a16="http://schemas.microsoft.com/office/drawing/2014/main" id="{E88AC405-EB7B-431C-B634-3410DA7127B0}"/>
              </a:ext>
            </a:extLst>
          </p:cNvPr>
          <p:cNvGrpSpPr/>
          <p:nvPr/>
        </p:nvGrpSpPr>
        <p:grpSpPr>
          <a:xfrm>
            <a:off x="751154" y="2257178"/>
            <a:ext cx="10187058" cy="791580"/>
            <a:chOff x="632670" y="2408958"/>
            <a:chExt cx="10591798" cy="1116977"/>
          </a:xfrm>
        </p:grpSpPr>
        <p:sp>
          <p:nvSpPr>
            <p:cNvPr id="17" name="Rounded Rectangle 28">
              <a:extLst>
                <a:ext uri="{FF2B5EF4-FFF2-40B4-BE49-F238E27FC236}">
                  <a16:creationId xmlns:a16="http://schemas.microsoft.com/office/drawing/2014/main" id="{D1CC021C-9D25-481A-BCE3-D86523FC26C6}"/>
                </a:ext>
              </a:extLst>
            </p:cNvPr>
            <p:cNvSpPr/>
            <p:nvPr/>
          </p:nvSpPr>
          <p:spPr>
            <a:xfrm>
              <a:off x="632670" y="2574914"/>
              <a:ext cx="7375105" cy="855471"/>
            </a:xfrm>
            <a:prstGeom prst="roundRect">
              <a:avLst>
                <a:gd name="adj" fmla="val 10715"/>
              </a:avLst>
            </a:prstGeom>
            <a:solidFill>
              <a:srgbClr val="FFFF00"/>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Sakkal Majalla" panose="02000000000000000000" pitchFamily="2" charset="-78"/>
                <a:cs typeface="Sakkal Majalla" panose="02000000000000000000" pitchFamily="2" charset="-78"/>
              </a:endParaRPr>
            </a:p>
          </p:txBody>
        </p:sp>
        <p:grpSp>
          <p:nvGrpSpPr>
            <p:cNvPr id="18" name="مجموعة 39">
              <a:extLst>
                <a:ext uri="{FF2B5EF4-FFF2-40B4-BE49-F238E27FC236}">
                  <a16:creationId xmlns:a16="http://schemas.microsoft.com/office/drawing/2014/main" id="{F717E323-FA10-4D59-A05A-FBDC2C5CD63A}"/>
                </a:ext>
              </a:extLst>
            </p:cNvPr>
            <p:cNvGrpSpPr/>
            <p:nvPr/>
          </p:nvGrpSpPr>
          <p:grpSpPr>
            <a:xfrm>
              <a:off x="8104001" y="2440198"/>
              <a:ext cx="3120467" cy="1085737"/>
              <a:chOff x="8340616" y="2206105"/>
              <a:chExt cx="3051284" cy="2167406"/>
            </a:xfrm>
            <a:solidFill>
              <a:schemeClr val="accent2">
                <a:lumMod val="40000"/>
                <a:lumOff val="60000"/>
              </a:schemeClr>
            </a:solidFill>
          </p:grpSpPr>
          <p:sp>
            <p:nvSpPr>
              <p:cNvPr id="20" name="Rounded Rectangle 28">
                <a:extLst>
                  <a:ext uri="{FF2B5EF4-FFF2-40B4-BE49-F238E27FC236}">
                    <a16:creationId xmlns:a16="http://schemas.microsoft.com/office/drawing/2014/main" id="{ADC03148-5BD6-463B-8137-3E253E5F1B5B}"/>
                  </a:ext>
                </a:extLst>
              </p:cNvPr>
              <p:cNvSpPr/>
              <p:nvPr/>
            </p:nvSpPr>
            <p:spPr>
              <a:xfrm>
                <a:off x="8340616" y="2450203"/>
                <a:ext cx="3051284" cy="1660636"/>
              </a:xfrm>
              <a:prstGeom prst="roundRect">
                <a:avLst>
                  <a:gd name="adj" fmla="val 10715"/>
                </a:avLst>
              </a:prstGeom>
              <a:solidFill>
                <a:srgbClr val="FFFF00"/>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solidFill>
                    <a:srgbClr val="FF0000"/>
                  </a:solidFill>
                  <a:latin typeface="Sakkal Majalla" panose="02000000000000000000" pitchFamily="2" charset="-78"/>
                  <a:cs typeface="Sakkal Majalla" panose="02000000000000000000" pitchFamily="2" charset="-78"/>
                </a:endParaRPr>
              </a:p>
            </p:txBody>
          </p:sp>
          <p:sp>
            <p:nvSpPr>
              <p:cNvPr id="21" name="مستطيل 20">
                <a:extLst>
                  <a:ext uri="{FF2B5EF4-FFF2-40B4-BE49-F238E27FC236}">
                    <a16:creationId xmlns:a16="http://schemas.microsoft.com/office/drawing/2014/main" id="{E021757F-2554-492A-A597-B48E366A0D6B}"/>
                  </a:ext>
                </a:extLst>
              </p:cNvPr>
              <p:cNvSpPr/>
              <p:nvPr/>
            </p:nvSpPr>
            <p:spPr>
              <a:xfrm>
                <a:off x="8599898" y="2206105"/>
                <a:ext cx="2697910" cy="2167406"/>
              </a:xfrm>
              <a:prstGeom prst="rect">
                <a:avLst/>
              </a:prstGeom>
              <a:noFill/>
              <a:ln>
                <a:noFill/>
              </a:ln>
            </p:spPr>
            <p:txBody>
              <a:bodyPr wrap="square">
                <a:spAutoFit/>
              </a:bodyPr>
              <a:lstStyle/>
              <a:p>
                <a:pPr algn="ctr" rtl="1"/>
                <a:r>
                  <a:rPr lang="ar-BH" sz="4400" b="1" dirty="0">
                    <a:solidFill>
                      <a:srgbClr val="FF0000"/>
                    </a:solidFill>
                    <a:latin typeface="Sakkal Majalla" panose="02000000000000000000" pitchFamily="2" charset="-78"/>
                    <a:cs typeface="Sakkal Majalla" panose="02000000000000000000" pitchFamily="2" charset="-78"/>
                  </a:rPr>
                  <a:t>الكلمة</a:t>
                </a:r>
                <a:endParaRPr lang="ar-BH" sz="2800" b="1" dirty="0">
                  <a:solidFill>
                    <a:srgbClr val="FF0000"/>
                  </a:solidFill>
                  <a:latin typeface="Sakkal Majalla" panose="02000000000000000000" pitchFamily="2" charset="-78"/>
                  <a:cs typeface="Sakkal Majalla" panose="02000000000000000000" pitchFamily="2" charset="-78"/>
                </a:endParaRPr>
              </a:p>
            </p:txBody>
          </p:sp>
        </p:grpSp>
        <p:sp>
          <p:nvSpPr>
            <p:cNvPr id="19" name="مستطيل 18">
              <a:extLst>
                <a:ext uri="{FF2B5EF4-FFF2-40B4-BE49-F238E27FC236}">
                  <a16:creationId xmlns:a16="http://schemas.microsoft.com/office/drawing/2014/main" id="{88786CCE-1B8C-491F-8562-0C77D1790A60}"/>
                </a:ext>
              </a:extLst>
            </p:cNvPr>
            <p:cNvSpPr/>
            <p:nvPr/>
          </p:nvSpPr>
          <p:spPr>
            <a:xfrm>
              <a:off x="4624822" y="2408958"/>
              <a:ext cx="2759082" cy="1085737"/>
            </a:xfrm>
            <a:prstGeom prst="rect">
              <a:avLst/>
            </a:prstGeom>
            <a:noFill/>
            <a:ln>
              <a:noFill/>
            </a:ln>
          </p:spPr>
          <p:txBody>
            <a:bodyPr wrap="square">
              <a:spAutoFit/>
            </a:bodyPr>
            <a:lstStyle/>
            <a:p>
              <a:pPr algn="ctr" rtl="1"/>
              <a:r>
                <a:rPr lang="ar-BH" sz="4400" b="1" dirty="0">
                  <a:solidFill>
                    <a:srgbClr val="FF0000"/>
                  </a:solidFill>
                  <a:latin typeface="Sakkal Majalla" panose="02000000000000000000" pitchFamily="2" charset="-78"/>
                  <a:cs typeface="Sakkal Majalla" panose="02000000000000000000" pitchFamily="2" charset="-78"/>
                </a:rPr>
                <a:t>المعنى</a:t>
              </a:r>
              <a:endParaRPr lang="ar-BH" sz="2800" b="1" dirty="0">
                <a:solidFill>
                  <a:srgbClr val="FF0000"/>
                </a:solidFill>
                <a:latin typeface="Sakkal Majalla" panose="02000000000000000000" pitchFamily="2" charset="-78"/>
                <a:cs typeface="Sakkal Majalla" panose="02000000000000000000" pitchFamily="2" charset="-78"/>
              </a:endParaRPr>
            </a:p>
          </p:txBody>
        </p:sp>
      </p:grpSp>
      <p:sp>
        <p:nvSpPr>
          <p:cNvPr id="22" name="شكل بيضاوي 21">
            <a:extLst>
              <a:ext uri="{FF2B5EF4-FFF2-40B4-BE49-F238E27FC236}">
                <a16:creationId xmlns:a16="http://schemas.microsoft.com/office/drawing/2014/main" id="{A3C2671A-589E-41BB-BA20-C7D46ACF5B4D}"/>
              </a:ext>
            </a:extLst>
          </p:cNvPr>
          <p:cNvSpPr/>
          <p:nvPr/>
        </p:nvSpPr>
        <p:spPr>
          <a:xfrm>
            <a:off x="397987" y="2267035"/>
            <a:ext cx="2300059" cy="552365"/>
          </a:xfrm>
          <a:prstGeom prst="ellipse">
            <a:avLst/>
          </a:prstGeom>
          <a:solidFill>
            <a:schemeClr val="accent4">
              <a:lumMod val="20000"/>
              <a:lumOff val="80000"/>
            </a:schemeClr>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23" name="Rectangle 5">
            <a:extLst>
              <a:ext uri="{FF2B5EF4-FFF2-40B4-BE49-F238E27FC236}">
                <a16:creationId xmlns:a16="http://schemas.microsoft.com/office/drawing/2014/main" id="{9CC4D812-52BC-4099-AACE-072E6F2758B7}"/>
              </a:ext>
            </a:extLst>
          </p:cNvPr>
          <p:cNvSpPr/>
          <p:nvPr/>
        </p:nvSpPr>
        <p:spPr>
          <a:xfrm>
            <a:off x="585648" y="2333029"/>
            <a:ext cx="2064525" cy="490904"/>
          </a:xfrm>
          <a:prstGeom prst="rect">
            <a:avLst/>
          </a:prstGeom>
          <a:noFill/>
          <a:ln>
            <a:noFill/>
          </a:ln>
        </p:spPr>
        <p:txBody>
          <a:bodyPr wrap="square" lIns="91440" tIns="45720" rIns="91440" bIns="45720">
            <a:spAutoFit/>
          </a:bodyPr>
          <a:lstStyle/>
          <a:p>
            <a:pPr lvl="0" algn="ctr" defTabSz="457200">
              <a:lnSpc>
                <a:spcPct val="90000"/>
              </a:lnSpc>
              <a:spcBef>
                <a:spcPct val="0"/>
              </a:spcBef>
              <a:defRPr/>
            </a:pPr>
            <a:r>
              <a:rPr lang="ar-BH" sz="2800" b="1" dirty="0">
                <a:ln w="0"/>
                <a:solidFill>
                  <a:srgbClr val="0065B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نموذج الإجابة</a:t>
            </a:r>
            <a:endParaRPr lang="en-US" sz="2800" b="1" dirty="0">
              <a:ln w="0"/>
              <a:solidFill>
                <a:srgbClr val="0065B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graphicFrame>
        <p:nvGraphicFramePr>
          <p:cNvPr id="24" name="جدول 23">
            <a:extLst>
              <a:ext uri="{FF2B5EF4-FFF2-40B4-BE49-F238E27FC236}">
                <a16:creationId xmlns:a16="http://schemas.microsoft.com/office/drawing/2014/main" id="{3576EE3A-5FDB-48CD-969E-F3DCE4C4984E}"/>
              </a:ext>
            </a:extLst>
          </p:cNvPr>
          <p:cNvGraphicFramePr>
            <a:graphicFrameLocks noGrp="1"/>
          </p:cNvGraphicFramePr>
          <p:nvPr>
            <p:extLst>
              <p:ext uri="{D42A27DB-BD31-4B8C-83A1-F6EECF244321}">
                <p14:modId xmlns:p14="http://schemas.microsoft.com/office/powerpoint/2010/main" val="3586566538"/>
              </p:ext>
            </p:extLst>
          </p:nvPr>
        </p:nvGraphicFramePr>
        <p:xfrm>
          <a:off x="1295401" y="3324735"/>
          <a:ext cx="6444867" cy="649697"/>
        </p:xfrm>
        <a:graphic>
          <a:graphicData uri="http://schemas.openxmlformats.org/drawingml/2006/table">
            <a:tbl>
              <a:tblPr rtl="1" firstRow="1" firstCol="1" lastRow="1" lastCol="1" bandRow="1" bandCol="1">
                <a:tableStyleId>{69012ECD-51FC-41F1-AA8D-1B2483CD663E}</a:tableStyleId>
              </a:tblPr>
              <a:tblGrid>
                <a:gridCol w="6444867">
                  <a:extLst>
                    <a:ext uri="{9D8B030D-6E8A-4147-A177-3AD203B41FA5}">
                      <a16:colId xmlns:a16="http://schemas.microsoft.com/office/drawing/2014/main" val="1357848399"/>
                    </a:ext>
                  </a:extLst>
                </a:gridCol>
              </a:tblGrid>
              <a:tr h="649697">
                <a:tc>
                  <a:txBody>
                    <a:bodyPr/>
                    <a:lstStyle/>
                    <a:p>
                      <a:pPr algn="r" rtl="1">
                        <a:lnSpc>
                          <a:spcPct val="107000"/>
                        </a:lnSpc>
                        <a:spcAft>
                          <a:spcPts val="800"/>
                        </a:spcAft>
                      </a:pPr>
                      <a:r>
                        <a:rPr lang="ar-SA" sz="3800" b="1" dirty="0">
                          <a:solidFill>
                            <a:schemeClr val="tx1"/>
                          </a:solidFill>
                          <a:latin typeface="Sakkal Majalla" panose="02000000000000000000" pitchFamily="2" charset="-78"/>
                          <a:ea typeface="Calibri" panose="020F0502020204030204" pitchFamily="34" charset="0"/>
                          <a:cs typeface="Sakkal Majalla" panose="02000000000000000000" pitchFamily="2" charset="-78"/>
                        </a:rPr>
                        <a:t>موضع قضاء الحاجة. </a:t>
                      </a:r>
                      <a:endParaRPr lang="en-GB" sz="3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11911"/>
                  </a:ext>
                </a:extLst>
              </a:tr>
            </a:tbl>
          </a:graphicData>
        </a:graphic>
      </p:graphicFrame>
      <p:sp>
        <p:nvSpPr>
          <p:cNvPr id="25" name="Rectangle 5">
            <a:extLst>
              <a:ext uri="{FF2B5EF4-FFF2-40B4-BE49-F238E27FC236}">
                <a16:creationId xmlns:a16="http://schemas.microsoft.com/office/drawing/2014/main" id="{A1376138-C41A-4221-84A6-A303FCE90C8A}"/>
              </a:ext>
            </a:extLst>
          </p:cNvPr>
          <p:cNvSpPr/>
          <p:nvPr/>
        </p:nvSpPr>
        <p:spPr>
          <a:xfrm>
            <a:off x="9098135" y="1101831"/>
            <a:ext cx="1738400" cy="830997"/>
          </a:xfrm>
          <a:prstGeom prst="rect">
            <a:avLst/>
          </a:prstGeom>
          <a:noFill/>
          <a:ln>
            <a:noFill/>
          </a:ln>
        </p:spPr>
        <p:txBody>
          <a:bodyPr wrap="square" lIns="91440" tIns="45720" rIns="91440" bIns="45720">
            <a:spAutoFit/>
          </a:bodyPr>
          <a:lstStyle/>
          <a:p>
            <a:pPr algn="ctr"/>
            <a:r>
              <a:rPr lang="ar-SA" sz="4800" b="1" dirty="0">
                <a:ln w="0"/>
                <a:solidFill>
                  <a:schemeClr val="bg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نشاط </a:t>
            </a:r>
            <a:r>
              <a:rPr lang="ar-BH" sz="4800" b="1" dirty="0">
                <a:ln w="0"/>
                <a:solidFill>
                  <a:schemeClr val="bg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1</a:t>
            </a:r>
          </a:p>
        </p:txBody>
      </p:sp>
      <p:graphicFrame>
        <p:nvGraphicFramePr>
          <p:cNvPr id="26" name="جدول 25">
            <a:extLst>
              <a:ext uri="{FF2B5EF4-FFF2-40B4-BE49-F238E27FC236}">
                <a16:creationId xmlns:a16="http://schemas.microsoft.com/office/drawing/2014/main" id="{AFBA5425-B53B-446D-8D08-5C12065002A8}"/>
              </a:ext>
            </a:extLst>
          </p:cNvPr>
          <p:cNvGraphicFramePr>
            <a:graphicFrameLocks noGrp="1"/>
          </p:cNvGraphicFramePr>
          <p:nvPr>
            <p:extLst>
              <p:ext uri="{D42A27DB-BD31-4B8C-83A1-F6EECF244321}">
                <p14:modId xmlns:p14="http://schemas.microsoft.com/office/powerpoint/2010/main" val="1839366919"/>
              </p:ext>
            </p:extLst>
          </p:nvPr>
        </p:nvGraphicFramePr>
        <p:xfrm>
          <a:off x="3202865" y="1309847"/>
          <a:ext cx="2968665" cy="618415"/>
        </p:xfrm>
        <a:graphic>
          <a:graphicData uri="http://schemas.openxmlformats.org/drawingml/2006/table">
            <a:tbl>
              <a:tblPr rtl="1" firstRow="1" firstCol="1" lastRow="1" lastCol="1" bandRow="1" bandCol="1">
                <a:tableStyleId>{69012ECD-51FC-41F1-AA8D-1B2483CD663E}</a:tableStyleId>
              </a:tblPr>
              <a:tblGrid>
                <a:gridCol w="2968665">
                  <a:extLst>
                    <a:ext uri="{9D8B030D-6E8A-4147-A177-3AD203B41FA5}">
                      <a16:colId xmlns:a16="http://schemas.microsoft.com/office/drawing/2014/main" val="1357848399"/>
                    </a:ext>
                  </a:extLst>
                </a:gridCol>
              </a:tblGrid>
              <a:tr h="618415">
                <a:tc>
                  <a:txBody>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ea typeface="Calibri" panose="020F0502020204030204" pitchFamily="34" charset="0"/>
                          <a:cs typeface="Sakkal Majalla" panose="02000000000000000000" pitchFamily="2" charset="-78"/>
                        </a:rPr>
                        <a:t>موضع قضاء الحاجة </a:t>
                      </a:r>
                      <a:endParaRPr kumimoji="0" lang="en-GB" sz="3600" b="0" i="0" u="none" strike="noStrike" kern="1200" cap="none" spc="0" normalizeH="0" baseline="0" noProof="0" dirty="0">
                        <a:ln>
                          <a:noFill/>
                        </a:ln>
                        <a:solidFill>
                          <a:prstClr val="black"/>
                        </a:solidFill>
                        <a:effectLst/>
                        <a:uLnTx/>
                        <a:uFillTx/>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F4D6"/>
                    </a:solidFill>
                  </a:tcPr>
                </a:tc>
                <a:extLst>
                  <a:ext uri="{0D108BD9-81ED-4DB2-BD59-A6C34878D82A}">
                    <a16:rowId xmlns:a16="http://schemas.microsoft.com/office/drawing/2014/main" val="258711911"/>
                  </a:ext>
                </a:extLst>
              </a:tr>
            </a:tbl>
          </a:graphicData>
        </a:graphic>
      </p:graphicFrame>
      <p:graphicFrame>
        <p:nvGraphicFramePr>
          <p:cNvPr id="27" name="جدول 26">
            <a:extLst>
              <a:ext uri="{FF2B5EF4-FFF2-40B4-BE49-F238E27FC236}">
                <a16:creationId xmlns:a16="http://schemas.microsoft.com/office/drawing/2014/main" id="{D93B505B-B1D6-4430-8C22-5DE24203A684}"/>
              </a:ext>
            </a:extLst>
          </p:cNvPr>
          <p:cNvGraphicFramePr>
            <a:graphicFrameLocks noGrp="1"/>
          </p:cNvGraphicFramePr>
          <p:nvPr>
            <p:extLst>
              <p:ext uri="{D42A27DB-BD31-4B8C-83A1-F6EECF244321}">
                <p14:modId xmlns:p14="http://schemas.microsoft.com/office/powerpoint/2010/main" val="922117120"/>
              </p:ext>
            </p:extLst>
          </p:nvPr>
        </p:nvGraphicFramePr>
        <p:xfrm>
          <a:off x="6546132" y="1286586"/>
          <a:ext cx="2430276" cy="618414"/>
        </p:xfrm>
        <a:graphic>
          <a:graphicData uri="http://schemas.openxmlformats.org/drawingml/2006/table">
            <a:tbl>
              <a:tblPr rtl="1" firstRow="1" firstCol="1" lastRow="1" lastCol="1" bandRow="1" bandCol="1">
                <a:tableStyleId>{69012ECD-51FC-41F1-AA8D-1B2483CD663E}</a:tableStyleId>
              </a:tblPr>
              <a:tblGrid>
                <a:gridCol w="2430276">
                  <a:extLst>
                    <a:ext uri="{9D8B030D-6E8A-4147-A177-3AD203B41FA5}">
                      <a16:colId xmlns:a16="http://schemas.microsoft.com/office/drawing/2014/main" val="1357848399"/>
                    </a:ext>
                  </a:extLst>
                </a:gridCol>
              </a:tblGrid>
              <a:tr h="618414">
                <a:tc>
                  <a:txBody>
                    <a:bodyPr/>
                    <a:lstStyle/>
                    <a:p>
                      <a:pPr algn="ctr" rtl="1">
                        <a:lnSpc>
                          <a:spcPct val="107000"/>
                        </a:lnSpc>
                        <a:spcAft>
                          <a:spcPts val="800"/>
                        </a:spcAft>
                      </a:pPr>
                      <a:r>
                        <a:rPr lang="ar-SA" sz="3600" b="1" dirty="0">
                          <a:solidFill>
                            <a:schemeClr val="tx1"/>
                          </a:solidFill>
                          <a:latin typeface="Sakkal Majalla" panose="02000000000000000000" pitchFamily="2" charset="-78"/>
                          <a:ea typeface="Calibri" panose="020F0502020204030204" pitchFamily="34" charset="0"/>
                          <a:cs typeface="Sakkal Majalla" panose="02000000000000000000" pitchFamily="2" charset="-78"/>
                        </a:rPr>
                        <a:t>ترابًا طاهرًا</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F4D6"/>
                    </a:solidFill>
                  </a:tcPr>
                </a:tc>
                <a:extLst>
                  <a:ext uri="{0D108BD9-81ED-4DB2-BD59-A6C34878D82A}">
                    <a16:rowId xmlns:a16="http://schemas.microsoft.com/office/drawing/2014/main" val="258711911"/>
                  </a:ext>
                </a:extLst>
              </a:tr>
            </a:tbl>
          </a:graphicData>
        </a:graphic>
      </p:graphicFrame>
      <p:sp>
        <p:nvSpPr>
          <p:cNvPr id="28" name="Rounded Rectangle 28">
            <a:extLst>
              <a:ext uri="{FF2B5EF4-FFF2-40B4-BE49-F238E27FC236}">
                <a16:creationId xmlns:a16="http://schemas.microsoft.com/office/drawing/2014/main" id="{1B18D346-7AB2-4BC3-86EC-F5500C05F239}"/>
              </a:ext>
            </a:extLst>
          </p:cNvPr>
          <p:cNvSpPr/>
          <p:nvPr/>
        </p:nvSpPr>
        <p:spPr>
          <a:xfrm>
            <a:off x="763856" y="4178365"/>
            <a:ext cx="7080581" cy="612000"/>
          </a:xfrm>
          <a:prstGeom prst="roundRect">
            <a:avLst>
              <a:gd name="adj" fmla="val 10715"/>
            </a:avLst>
          </a:prstGeom>
          <a:solidFill>
            <a:schemeClr val="bg1"/>
          </a:solidFill>
          <a:ln w="63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Sakkal Majalla" panose="02000000000000000000" pitchFamily="2" charset="-78"/>
              <a:cs typeface="Sakkal Majalla" panose="02000000000000000000" pitchFamily="2" charset="-78"/>
            </a:endParaRPr>
          </a:p>
        </p:txBody>
      </p:sp>
      <p:grpSp>
        <p:nvGrpSpPr>
          <p:cNvPr id="29" name="مجموعة 28">
            <a:extLst>
              <a:ext uri="{FF2B5EF4-FFF2-40B4-BE49-F238E27FC236}">
                <a16:creationId xmlns:a16="http://schemas.microsoft.com/office/drawing/2014/main" id="{7DA2755A-A56A-4970-A134-585748685387}"/>
              </a:ext>
            </a:extLst>
          </p:cNvPr>
          <p:cNvGrpSpPr/>
          <p:nvPr/>
        </p:nvGrpSpPr>
        <p:grpSpPr>
          <a:xfrm>
            <a:off x="8021026" y="4114800"/>
            <a:ext cx="2951532" cy="718017"/>
            <a:chOff x="8599899" y="3853552"/>
            <a:chExt cx="2886094" cy="1892819"/>
          </a:xfrm>
        </p:grpSpPr>
        <p:sp>
          <p:nvSpPr>
            <p:cNvPr id="30" name="Rounded Rectangle 28">
              <a:extLst>
                <a:ext uri="{FF2B5EF4-FFF2-40B4-BE49-F238E27FC236}">
                  <a16:creationId xmlns:a16="http://schemas.microsoft.com/office/drawing/2014/main" id="{83496D47-2DCE-4440-B2A8-3D03791435B9}"/>
                </a:ext>
              </a:extLst>
            </p:cNvPr>
            <p:cNvSpPr/>
            <p:nvPr/>
          </p:nvSpPr>
          <p:spPr>
            <a:xfrm>
              <a:off x="8599899" y="3960425"/>
              <a:ext cx="2886094" cy="1635283"/>
            </a:xfrm>
            <a:prstGeom prst="roundRect">
              <a:avLst>
                <a:gd name="adj" fmla="val 10715"/>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3800" b="1" dirty="0">
                <a:latin typeface="Sakkal Majalla" panose="02000000000000000000" pitchFamily="2" charset="-78"/>
                <a:cs typeface="Sakkal Majalla" panose="02000000000000000000" pitchFamily="2" charset="-78"/>
              </a:endParaRPr>
            </a:p>
          </p:txBody>
        </p:sp>
        <p:sp>
          <p:nvSpPr>
            <p:cNvPr id="31" name="مستطيل 30">
              <a:extLst>
                <a:ext uri="{FF2B5EF4-FFF2-40B4-BE49-F238E27FC236}">
                  <a16:creationId xmlns:a16="http://schemas.microsoft.com/office/drawing/2014/main" id="{061F34D4-C664-46C9-A7E1-A53D91590EED}"/>
                </a:ext>
              </a:extLst>
            </p:cNvPr>
            <p:cNvSpPr/>
            <p:nvPr/>
          </p:nvSpPr>
          <p:spPr>
            <a:xfrm>
              <a:off x="8660406" y="3853552"/>
              <a:ext cx="2792002" cy="1892819"/>
            </a:xfrm>
            <a:prstGeom prst="rect">
              <a:avLst/>
            </a:prstGeom>
          </p:spPr>
          <p:txBody>
            <a:bodyPr wrap="square">
              <a:spAutoFit/>
            </a:bodyPr>
            <a:lstStyle/>
            <a:p>
              <a:pPr algn="ctr" rtl="1">
                <a:lnSpc>
                  <a:spcPct val="107000"/>
                </a:lnSpc>
                <a:spcAft>
                  <a:spcPts val="800"/>
                </a:spcAft>
              </a:pPr>
              <a:r>
                <a:rPr lang="ar-SA" sz="3800" b="1" dirty="0">
                  <a:latin typeface="Sakkal Majalla" panose="02000000000000000000" pitchFamily="2" charset="-78"/>
                  <a:ea typeface="Calibri" panose="020F0502020204030204" pitchFamily="34" charset="0"/>
                  <a:cs typeface="Sakkal Majalla" panose="02000000000000000000" pitchFamily="2" charset="-78"/>
                </a:rPr>
                <a:t>صعيدًا طيِّبًا</a:t>
              </a:r>
            </a:p>
          </p:txBody>
        </p:sp>
      </p:grpSp>
      <p:graphicFrame>
        <p:nvGraphicFramePr>
          <p:cNvPr id="32" name="جدول 31">
            <a:extLst>
              <a:ext uri="{FF2B5EF4-FFF2-40B4-BE49-F238E27FC236}">
                <a16:creationId xmlns:a16="http://schemas.microsoft.com/office/drawing/2014/main" id="{72080491-487B-4737-801A-A0E3139DE121}"/>
              </a:ext>
            </a:extLst>
          </p:cNvPr>
          <p:cNvGraphicFramePr>
            <a:graphicFrameLocks noGrp="1"/>
          </p:cNvGraphicFramePr>
          <p:nvPr>
            <p:extLst>
              <p:ext uri="{D42A27DB-BD31-4B8C-83A1-F6EECF244321}">
                <p14:modId xmlns:p14="http://schemas.microsoft.com/office/powerpoint/2010/main" val="1004045880"/>
              </p:ext>
            </p:extLst>
          </p:nvPr>
        </p:nvGraphicFramePr>
        <p:xfrm>
          <a:off x="832216" y="4164248"/>
          <a:ext cx="6913038" cy="649697"/>
        </p:xfrm>
        <a:graphic>
          <a:graphicData uri="http://schemas.openxmlformats.org/drawingml/2006/table">
            <a:tbl>
              <a:tblPr rtl="1" firstRow="1" firstCol="1" lastRow="1" lastCol="1" bandRow="1" bandCol="1">
                <a:tableStyleId>{69012ECD-51FC-41F1-AA8D-1B2483CD663E}</a:tableStyleId>
              </a:tblPr>
              <a:tblGrid>
                <a:gridCol w="6913038">
                  <a:extLst>
                    <a:ext uri="{9D8B030D-6E8A-4147-A177-3AD203B41FA5}">
                      <a16:colId xmlns:a16="http://schemas.microsoft.com/office/drawing/2014/main" val="1357848399"/>
                    </a:ext>
                  </a:extLst>
                </a:gridCol>
              </a:tblGrid>
              <a:tr h="649697">
                <a:tc>
                  <a:txBody>
                    <a:bodyPr/>
                    <a:lstStyle/>
                    <a:p>
                      <a:pPr algn="r" rtl="1">
                        <a:lnSpc>
                          <a:spcPct val="107000"/>
                        </a:lnSpc>
                        <a:spcAft>
                          <a:spcPts val="800"/>
                        </a:spcAft>
                      </a:pPr>
                      <a:r>
                        <a:rPr lang="ar-SA" sz="3800" b="1" dirty="0">
                          <a:solidFill>
                            <a:schemeClr val="tx1"/>
                          </a:solidFill>
                          <a:latin typeface="Sakkal Majalla" panose="02000000000000000000" pitchFamily="2" charset="-78"/>
                          <a:ea typeface="Calibri" panose="020F0502020204030204" pitchFamily="34" charset="0"/>
                          <a:cs typeface="Sakkal Majalla" panose="02000000000000000000" pitchFamily="2" charset="-78"/>
                        </a:rPr>
                        <a:t>ترابًا طاهرًا.</a:t>
                      </a:r>
                      <a:endParaRPr lang="en-GB" sz="3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11911"/>
                  </a:ext>
                </a:extLst>
              </a:tr>
            </a:tbl>
          </a:graphicData>
        </a:graphic>
      </p:graphicFrame>
      <p:graphicFrame>
        <p:nvGraphicFramePr>
          <p:cNvPr id="33" name="جدول 32">
            <a:extLst>
              <a:ext uri="{FF2B5EF4-FFF2-40B4-BE49-F238E27FC236}">
                <a16:creationId xmlns:a16="http://schemas.microsoft.com/office/drawing/2014/main" id="{3316F8A9-66EE-4332-BD54-5969FA588563}"/>
              </a:ext>
            </a:extLst>
          </p:cNvPr>
          <p:cNvGraphicFramePr>
            <a:graphicFrameLocks noGrp="1"/>
          </p:cNvGraphicFramePr>
          <p:nvPr>
            <p:extLst>
              <p:ext uri="{D42A27DB-BD31-4B8C-83A1-F6EECF244321}">
                <p14:modId xmlns:p14="http://schemas.microsoft.com/office/powerpoint/2010/main" val="2633434679"/>
              </p:ext>
            </p:extLst>
          </p:nvPr>
        </p:nvGraphicFramePr>
        <p:xfrm>
          <a:off x="397987" y="1308516"/>
          <a:ext cx="2430276" cy="611611"/>
        </p:xfrm>
        <a:graphic>
          <a:graphicData uri="http://schemas.openxmlformats.org/drawingml/2006/table">
            <a:tbl>
              <a:tblPr rtl="1" firstRow="1" firstCol="1" lastRow="1" lastCol="1" bandRow="1" bandCol="1">
                <a:tableStyleId>{69012ECD-51FC-41F1-AA8D-1B2483CD663E}</a:tableStyleId>
              </a:tblPr>
              <a:tblGrid>
                <a:gridCol w="2430276">
                  <a:extLst>
                    <a:ext uri="{9D8B030D-6E8A-4147-A177-3AD203B41FA5}">
                      <a16:colId xmlns:a16="http://schemas.microsoft.com/office/drawing/2014/main" val="1357848399"/>
                    </a:ext>
                  </a:extLst>
                </a:gridCol>
              </a:tblGrid>
              <a:tr h="611611">
                <a:tc>
                  <a:txBody>
                    <a:bodyPr/>
                    <a:lstStyle/>
                    <a:p>
                      <a:pPr algn="ctr" rtl="1">
                        <a:lnSpc>
                          <a:spcPct val="107000"/>
                        </a:lnSpc>
                        <a:spcAft>
                          <a:spcPts val="800"/>
                        </a:spcAft>
                      </a:pPr>
                      <a:r>
                        <a:rPr lang="ar-SA" sz="3500" b="1" dirty="0">
                          <a:solidFill>
                            <a:schemeClr val="tx1"/>
                          </a:solidFill>
                          <a:latin typeface="Sakkal Majalla" panose="02000000000000000000" pitchFamily="2" charset="-78"/>
                          <a:ea typeface="Calibri" panose="020F0502020204030204" pitchFamily="34" charset="0"/>
                          <a:cs typeface="Sakkal Majalla" panose="02000000000000000000" pitchFamily="2" charset="-78"/>
                        </a:rPr>
                        <a:t>ضيقٍ</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F4D6"/>
                    </a:solidFill>
                  </a:tcPr>
                </a:tc>
                <a:extLst>
                  <a:ext uri="{0D108BD9-81ED-4DB2-BD59-A6C34878D82A}">
                    <a16:rowId xmlns:a16="http://schemas.microsoft.com/office/drawing/2014/main" val="258711911"/>
                  </a:ext>
                </a:extLst>
              </a:tr>
            </a:tbl>
          </a:graphicData>
        </a:graphic>
      </p:graphicFrame>
      <p:sp>
        <p:nvSpPr>
          <p:cNvPr id="34" name="Rounded Rectangle 28">
            <a:extLst>
              <a:ext uri="{FF2B5EF4-FFF2-40B4-BE49-F238E27FC236}">
                <a16:creationId xmlns:a16="http://schemas.microsoft.com/office/drawing/2014/main" id="{6B579B7A-E35D-4F24-9E19-74E4AEEE67E5}"/>
              </a:ext>
            </a:extLst>
          </p:cNvPr>
          <p:cNvSpPr/>
          <p:nvPr/>
        </p:nvSpPr>
        <p:spPr>
          <a:xfrm>
            <a:off x="774700" y="5029200"/>
            <a:ext cx="7069737" cy="612000"/>
          </a:xfrm>
          <a:prstGeom prst="roundRect">
            <a:avLst>
              <a:gd name="adj" fmla="val 10715"/>
            </a:avLst>
          </a:prstGeom>
          <a:solidFill>
            <a:schemeClr val="bg1"/>
          </a:solidFill>
          <a:ln w="635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Sakkal Majalla" panose="02000000000000000000" pitchFamily="2" charset="-78"/>
              <a:cs typeface="Sakkal Majalla" panose="02000000000000000000" pitchFamily="2" charset="-78"/>
            </a:endParaRPr>
          </a:p>
        </p:txBody>
      </p:sp>
      <p:grpSp>
        <p:nvGrpSpPr>
          <p:cNvPr id="35" name="مجموعة 34">
            <a:extLst>
              <a:ext uri="{FF2B5EF4-FFF2-40B4-BE49-F238E27FC236}">
                <a16:creationId xmlns:a16="http://schemas.microsoft.com/office/drawing/2014/main" id="{50E7B876-3EBC-4B5A-ABA7-97E1EE3D49FB}"/>
              </a:ext>
            </a:extLst>
          </p:cNvPr>
          <p:cNvGrpSpPr/>
          <p:nvPr/>
        </p:nvGrpSpPr>
        <p:grpSpPr>
          <a:xfrm>
            <a:off x="8031863" y="4876800"/>
            <a:ext cx="2951532" cy="739614"/>
            <a:chOff x="8505806" y="2117818"/>
            <a:chExt cx="2886094" cy="1949755"/>
          </a:xfrm>
        </p:grpSpPr>
        <p:sp>
          <p:nvSpPr>
            <p:cNvPr id="36" name="Rounded Rectangle 28">
              <a:extLst>
                <a:ext uri="{FF2B5EF4-FFF2-40B4-BE49-F238E27FC236}">
                  <a16:creationId xmlns:a16="http://schemas.microsoft.com/office/drawing/2014/main" id="{AA8DCDCF-9FAB-4019-9E0D-427C6746F27D}"/>
                </a:ext>
              </a:extLst>
            </p:cNvPr>
            <p:cNvSpPr/>
            <p:nvPr/>
          </p:nvSpPr>
          <p:spPr>
            <a:xfrm>
              <a:off x="8505806" y="2519572"/>
              <a:ext cx="2886094" cy="1548001"/>
            </a:xfrm>
            <a:prstGeom prst="roundRect">
              <a:avLst>
                <a:gd name="adj" fmla="val 10715"/>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ko-KR" altLang="en-US" sz="3800" b="1">
                <a:latin typeface="Sakkal Majalla" panose="02000000000000000000" pitchFamily="2" charset="-78"/>
                <a:cs typeface="Sakkal Majalla" panose="02000000000000000000" pitchFamily="2" charset="-78"/>
              </a:endParaRPr>
            </a:p>
          </p:txBody>
        </p:sp>
        <p:sp>
          <p:nvSpPr>
            <p:cNvPr id="37" name="مستطيل 36">
              <a:extLst>
                <a:ext uri="{FF2B5EF4-FFF2-40B4-BE49-F238E27FC236}">
                  <a16:creationId xmlns:a16="http://schemas.microsoft.com/office/drawing/2014/main" id="{811D4374-13A7-42E6-A6A1-35E594950A17}"/>
                </a:ext>
              </a:extLst>
            </p:cNvPr>
            <p:cNvSpPr/>
            <p:nvPr/>
          </p:nvSpPr>
          <p:spPr>
            <a:xfrm>
              <a:off x="8599898" y="2117818"/>
              <a:ext cx="2792002" cy="1892821"/>
            </a:xfrm>
            <a:prstGeom prst="rect">
              <a:avLst/>
            </a:prstGeom>
          </p:spPr>
          <p:txBody>
            <a:bodyPr wrap="square">
              <a:spAutoFit/>
            </a:bodyPr>
            <a:lstStyle/>
            <a:p>
              <a:pPr algn="ctr">
                <a:lnSpc>
                  <a:spcPct val="107000"/>
                </a:lnSpc>
                <a:spcAft>
                  <a:spcPts val="800"/>
                </a:spcAft>
              </a:pPr>
              <a:r>
                <a:rPr lang="ar-SA" sz="3800" b="1" dirty="0">
                  <a:latin typeface="Sakkal Majalla" panose="02000000000000000000" pitchFamily="2" charset="-78"/>
                  <a:ea typeface="Calibri" panose="020F0502020204030204" pitchFamily="34" charset="0"/>
                  <a:cs typeface="Sakkal Majalla" panose="02000000000000000000" pitchFamily="2" charset="-78"/>
                </a:rPr>
                <a:t>حرج</a:t>
              </a:r>
            </a:p>
          </p:txBody>
        </p:sp>
      </p:grpSp>
      <p:graphicFrame>
        <p:nvGraphicFramePr>
          <p:cNvPr id="38" name="جدول 37">
            <a:extLst>
              <a:ext uri="{FF2B5EF4-FFF2-40B4-BE49-F238E27FC236}">
                <a16:creationId xmlns:a16="http://schemas.microsoft.com/office/drawing/2014/main" id="{92D61594-E884-4B79-9DFF-670A4ABD9A12}"/>
              </a:ext>
            </a:extLst>
          </p:cNvPr>
          <p:cNvGraphicFramePr>
            <a:graphicFrameLocks noGrp="1"/>
          </p:cNvGraphicFramePr>
          <p:nvPr>
            <p:extLst>
              <p:ext uri="{D42A27DB-BD31-4B8C-83A1-F6EECF244321}">
                <p14:modId xmlns:p14="http://schemas.microsoft.com/office/powerpoint/2010/main" val="3348107161"/>
              </p:ext>
            </p:extLst>
          </p:nvPr>
        </p:nvGraphicFramePr>
        <p:xfrm>
          <a:off x="5669538" y="5010551"/>
          <a:ext cx="2075716" cy="649697"/>
        </p:xfrm>
        <a:graphic>
          <a:graphicData uri="http://schemas.openxmlformats.org/drawingml/2006/table">
            <a:tbl>
              <a:tblPr rtl="1" firstRow="1" firstCol="1" lastRow="1" lastCol="1" bandRow="1" bandCol="1">
                <a:tableStyleId>{69012ECD-51FC-41F1-AA8D-1B2483CD663E}</a:tableStyleId>
              </a:tblPr>
              <a:tblGrid>
                <a:gridCol w="2075716">
                  <a:extLst>
                    <a:ext uri="{9D8B030D-6E8A-4147-A177-3AD203B41FA5}">
                      <a16:colId xmlns:a16="http://schemas.microsoft.com/office/drawing/2014/main" val="1357848399"/>
                    </a:ext>
                  </a:extLst>
                </a:gridCol>
              </a:tblGrid>
              <a:tr h="649697">
                <a:tc>
                  <a:txBody>
                    <a:bodyPr/>
                    <a:lstStyle/>
                    <a:p>
                      <a:pPr algn="r" rtl="1">
                        <a:lnSpc>
                          <a:spcPct val="107000"/>
                        </a:lnSpc>
                        <a:spcAft>
                          <a:spcPts val="800"/>
                        </a:spcAft>
                      </a:pPr>
                      <a:r>
                        <a:rPr lang="ar-SA" sz="3800" b="1" dirty="0">
                          <a:solidFill>
                            <a:schemeClr val="tx1"/>
                          </a:solidFill>
                          <a:latin typeface="Sakkal Majalla" panose="02000000000000000000" pitchFamily="2" charset="-78"/>
                          <a:ea typeface="Calibri" panose="020F0502020204030204" pitchFamily="34" charset="0"/>
                          <a:cs typeface="Sakkal Majalla" panose="02000000000000000000" pitchFamily="2" charset="-78"/>
                        </a:rPr>
                        <a:t>ضيقٍ.</a:t>
                      </a:r>
                      <a:endParaRPr lang="en-GB" sz="3800" dirty="0">
                        <a:solidFill>
                          <a:schemeClr val="tx1"/>
                        </a:solidFill>
                        <a:latin typeface="Sakkal Majalla" panose="02000000000000000000" pitchFamily="2" charset="-78"/>
                        <a:ea typeface="Calibri" panose="020F0502020204030204" pitchFamily="34" charset="0"/>
                        <a:cs typeface="Sakkal Majalla" panose="02000000000000000000" pitchFamily="2" charset="-78"/>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11911"/>
                  </a:ext>
                </a:extLst>
              </a:tr>
            </a:tbl>
          </a:graphicData>
        </a:graphic>
      </p:graphicFrame>
      <p:grpSp>
        <p:nvGrpSpPr>
          <p:cNvPr id="39" name="مجموعة 3">
            <a:extLst>
              <a:ext uri="{FF2B5EF4-FFF2-40B4-BE49-F238E27FC236}">
                <a16:creationId xmlns:a16="http://schemas.microsoft.com/office/drawing/2014/main" id="{BD0C3DB1-F83C-48B6-909B-94831337C33F}"/>
              </a:ext>
            </a:extLst>
          </p:cNvPr>
          <p:cNvGrpSpPr/>
          <p:nvPr/>
        </p:nvGrpSpPr>
        <p:grpSpPr>
          <a:xfrm>
            <a:off x="76200" y="19818"/>
            <a:ext cx="4063476" cy="758591"/>
            <a:chOff x="380999" y="-366815"/>
            <a:chExt cx="4063476" cy="798834"/>
          </a:xfrm>
        </p:grpSpPr>
        <p:sp>
          <p:nvSpPr>
            <p:cNvPr id="40" name="مستطيل: زوايا علوية مستديرة 32">
              <a:extLst>
                <a:ext uri="{FF2B5EF4-FFF2-40B4-BE49-F238E27FC236}">
                  <a16:creationId xmlns:a16="http://schemas.microsoft.com/office/drawing/2014/main" id="{51F432D7-B51B-4EC3-8ECA-B47A4EF19415}"/>
                </a:ext>
              </a:extLst>
            </p:cNvPr>
            <p:cNvSpPr/>
            <p:nvPr/>
          </p:nvSpPr>
          <p:spPr>
            <a:xfrm rot="10800000">
              <a:off x="380999" y="-304800"/>
              <a:ext cx="4063476" cy="736819"/>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41" name="Rectangle 6">
              <a:extLst>
                <a:ext uri="{FF2B5EF4-FFF2-40B4-BE49-F238E27FC236}">
                  <a16:creationId xmlns:a16="http://schemas.microsoft.com/office/drawing/2014/main" id="{05AFF3E0-5296-44E2-806D-CC4795F593A1}"/>
                </a:ext>
              </a:extLst>
            </p:cNvPr>
            <p:cNvSpPr/>
            <p:nvPr/>
          </p:nvSpPr>
          <p:spPr>
            <a:xfrm>
              <a:off x="1790402" y="-153217"/>
              <a:ext cx="2456122" cy="550977"/>
            </a:xfrm>
            <a:prstGeom prst="rect">
              <a:avLst/>
            </a:prstGeom>
            <a:noFill/>
            <a:ln>
              <a:noFill/>
            </a:ln>
          </p:spPr>
          <p:txBody>
            <a:bodyPr wrap="none" lIns="91440" tIns="45720" rIns="91440" bIns="45720">
              <a:spAutoFit/>
            </a:bodyPr>
            <a:lstStyle/>
            <a:p>
              <a:pPr algn="ctr" rtl="1"/>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سورة المائدة الآية </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6</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endParaRPr lang="en-US"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42" name="مستطيل: زوايا علوية مستديرة 36">
              <a:extLst>
                <a:ext uri="{FF2B5EF4-FFF2-40B4-BE49-F238E27FC236}">
                  <a16:creationId xmlns:a16="http://schemas.microsoft.com/office/drawing/2014/main" id="{C603A205-E757-4792-983E-86953B0EC0C0}"/>
                </a:ext>
              </a:extLst>
            </p:cNvPr>
            <p:cNvSpPr/>
            <p:nvPr/>
          </p:nvSpPr>
          <p:spPr>
            <a:xfrm rot="10800000">
              <a:off x="454440" y="-366815"/>
              <a:ext cx="1145760" cy="736819"/>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43" name="Rectangle 6">
              <a:extLst>
                <a:ext uri="{FF2B5EF4-FFF2-40B4-BE49-F238E27FC236}">
                  <a16:creationId xmlns:a16="http://schemas.microsoft.com/office/drawing/2014/main" id="{351F38C6-2954-4EDC-8126-630CE0FC0DC7}"/>
                </a:ext>
              </a:extLst>
            </p:cNvPr>
            <p:cNvSpPr/>
            <p:nvPr/>
          </p:nvSpPr>
          <p:spPr>
            <a:xfrm>
              <a:off x="526854" y="-276327"/>
              <a:ext cx="870751" cy="680619"/>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التربية </a:t>
              </a:r>
              <a:endParaRPr lang="en-US"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الإسلامية </a:t>
              </a:r>
            </a:p>
          </p:txBody>
        </p:sp>
      </p:grpSp>
    </p:spTree>
    <p:extLst>
      <p:ext uri="{BB962C8B-B14F-4D97-AF65-F5344CB8AC3E}">
        <p14:creationId xmlns:p14="http://schemas.microsoft.com/office/powerpoint/2010/main" val="28189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125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125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1250"/>
                                        <p:tgtEl>
                                          <p:spTgt spid="25"/>
                                        </p:tgtEl>
                                      </p:cBhvr>
                                    </p:animEffect>
                                  </p:childTnLst>
                                </p:cTn>
                              </p:par>
                            </p:childTnLst>
                          </p:cTn>
                        </p:par>
                        <p:par>
                          <p:cTn id="24" fill="hold">
                            <p:stCondLst>
                              <p:cond delay="1750"/>
                            </p:stCondLst>
                            <p:childTnLst>
                              <p:par>
                                <p:cTn id="25" presetID="2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3000"/>
                                        <p:tgtEl>
                                          <p:spTgt spid="4"/>
                                        </p:tgtEl>
                                      </p:cBhvr>
                                    </p:animEffect>
                                  </p:childTnLst>
                                </p:cTn>
                              </p:par>
                            </p:childTnLst>
                          </p:cTn>
                        </p:par>
                        <p:par>
                          <p:cTn id="28" fill="hold">
                            <p:stCondLst>
                              <p:cond delay="4750"/>
                            </p:stCondLst>
                            <p:childTnLst>
                              <p:par>
                                <p:cTn id="29" presetID="10"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750"/>
                                        <p:tgtEl>
                                          <p:spTgt spid="27"/>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750"/>
                                        <p:tgtEl>
                                          <p:spTgt spid="26"/>
                                        </p:tgtEl>
                                      </p:cBhvr>
                                    </p:animEffect>
                                  </p:childTnLst>
                                </p:cTn>
                              </p:par>
                            </p:childTnLst>
                          </p:cTn>
                        </p:par>
                        <p:par>
                          <p:cTn id="36" fill="hold">
                            <p:stCondLst>
                              <p:cond delay="8250"/>
                            </p:stCondLst>
                            <p:childTnLst>
                              <p:par>
                                <p:cTn id="37" presetID="10" presetClass="entr" presetSubtype="0"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750"/>
                                        <p:tgtEl>
                                          <p:spTgt spid="33"/>
                                        </p:tgtEl>
                                      </p:cBhvr>
                                    </p:animEffect>
                                  </p:childTnLst>
                                </p:cTn>
                              </p:par>
                              <p:par>
                                <p:cTn id="40" presetID="18" presetClass="entr" presetSubtype="12"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strips(downLeft)">
                                      <p:cBhvr>
                                        <p:cTn id="42" dur="1750"/>
                                        <p:tgtEl>
                                          <p:spTgt spid="16"/>
                                        </p:tgtEl>
                                      </p:cBhvr>
                                    </p:animEffect>
                                  </p:childTnLst>
                                </p:cTn>
                              </p:par>
                            </p:childTnLst>
                          </p:cTn>
                        </p:par>
                        <p:par>
                          <p:cTn id="43" fill="hold">
                            <p:stCondLst>
                              <p:cond delay="1000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250"/>
                                        <p:tgtEl>
                                          <p:spTgt spid="13"/>
                                        </p:tgtEl>
                                      </p:cBhvr>
                                    </p:animEffect>
                                  </p:childTnLst>
                                </p:cTn>
                              </p:par>
                            </p:childTnLst>
                          </p:cTn>
                        </p:par>
                        <p:par>
                          <p:cTn id="47" fill="hold">
                            <p:stCondLst>
                              <p:cond delay="11250"/>
                            </p:stCondLst>
                            <p:childTnLst>
                              <p:par>
                                <p:cTn id="48" presetID="22" presetClass="entr" presetSubtype="2"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right)">
                                      <p:cBhvr>
                                        <p:cTn id="50" dur="3000"/>
                                        <p:tgtEl>
                                          <p:spTgt spid="12"/>
                                        </p:tgtEl>
                                      </p:cBhvr>
                                    </p:animEffect>
                                  </p:childTnLst>
                                </p:cTn>
                              </p:par>
                            </p:childTnLst>
                          </p:cTn>
                        </p:par>
                        <p:par>
                          <p:cTn id="51" fill="hold">
                            <p:stCondLst>
                              <p:cond delay="14250"/>
                            </p:stCondLst>
                            <p:childTnLst>
                              <p:par>
                                <p:cTn id="52" presetID="10" presetClass="entr" presetSubtype="0"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250"/>
                                        <p:tgtEl>
                                          <p:spTgt spid="29"/>
                                        </p:tgtEl>
                                      </p:cBhvr>
                                    </p:animEffect>
                                  </p:childTnLst>
                                </p:cTn>
                              </p:par>
                            </p:childTnLst>
                          </p:cTn>
                        </p:par>
                        <p:par>
                          <p:cTn id="55" fill="hold">
                            <p:stCondLst>
                              <p:cond delay="15500"/>
                            </p:stCondLst>
                            <p:childTnLst>
                              <p:par>
                                <p:cTn id="56" presetID="22" presetClass="entr" presetSubtype="2"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right)">
                                      <p:cBhvr>
                                        <p:cTn id="58" dur="3000"/>
                                        <p:tgtEl>
                                          <p:spTgt spid="28"/>
                                        </p:tgtEl>
                                      </p:cBhvr>
                                    </p:animEffect>
                                  </p:childTnLst>
                                </p:cTn>
                              </p:par>
                            </p:childTnLst>
                          </p:cTn>
                        </p:par>
                        <p:par>
                          <p:cTn id="59" fill="hold">
                            <p:stCondLst>
                              <p:cond delay="18500"/>
                            </p:stCondLst>
                            <p:childTnLst>
                              <p:par>
                                <p:cTn id="60" presetID="10" presetClass="entr" presetSubtype="0" fill="hold"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250"/>
                                        <p:tgtEl>
                                          <p:spTgt spid="35"/>
                                        </p:tgtEl>
                                      </p:cBhvr>
                                    </p:animEffect>
                                  </p:childTnLst>
                                </p:cTn>
                              </p:par>
                            </p:childTnLst>
                          </p:cTn>
                        </p:par>
                        <p:par>
                          <p:cTn id="63" fill="hold">
                            <p:stCondLst>
                              <p:cond delay="19750"/>
                            </p:stCondLst>
                            <p:childTnLst>
                              <p:par>
                                <p:cTn id="64" presetID="22" presetClass="entr" presetSubtype="2"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right)">
                                      <p:cBhvr>
                                        <p:cTn id="66" dur="30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2500" fill="hold"/>
                                        <p:tgtEl>
                                          <p:spTgt spid="22"/>
                                        </p:tgtEl>
                                        <p:attrNameLst>
                                          <p:attrName>ppt_w</p:attrName>
                                        </p:attrNameLst>
                                      </p:cBhvr>
                                      <p:tavLst>
                                        <p:tav tm="0">
                                          <p:val>
                                            <p:fltVal val="0"/>
                                          </p:val>
                                        </p:tav>
                                        <p:tav tm="100000">
                                          <p:val>
                                            <p:strVal val="#ppt_w"/>
                                          </p:val>
                                        </p:tav>
                                      </p:tavLst>
                                    </p:anim>
                                    <p:anim calcmode="lin" valueType="num">
                                      <p:cBhvr>
                                        <p:cTn id="72" dur="2500" fill="hold"/>
                                        <p:tgtEl>
                                          <p:spTgt spid="22"/>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 calcmode="lin" valueType="num">
                                      <p:cBhvr>
                                        <p:cTn id="75" dur="2500" fill="hold"/>
                                        <p:tgtEl>
                                          <p:spTgt spid="23"/>
                                        </p:tgtEl>
                                        <p:attrNameLst>
                                          <p:attrName>ppt_w</p:attrName>
                                        </p:attrNameLst>
                                      </p:cBhvr>
                                      <p:tavLst>
                                        <p:tav tm="0">
                                          <p:val>
                                            <p:fltVal val="0"/>
                                          </p:val>
                                        </p:tav>
                                        <p:tav tm="100000">
                                          <p:val>
                                            <p:strVal val="#ppt_w"/>
                                          </p:val>
                                        </p:tav>
                                      </p:tavLst>
                                    </p:anim>
                                    <p:anim calcmode="lin" valueType="num">
                                      <p:cBhvr>
                                        <p:cTn id="76" dur="2500" fill="hold"/>
                                        <p:tgtEl>
                                          <p:spTgt spid="23"/>
                                        </p:tgtEl>
                                        <p:attrNameLst>
                                          <p:attrName>ppt_h</p:attrName>
                                        </p:attrNameLst>
                                      </p:cBhvr>
                                      <p:tavLst>
                                        <p:tav tm="0">
                                          <p:val>
                                            <p:fltVal val="0"/>
                                          </p:val>
                                        </p:tav>
                                        <p:tav tm="100000">
                                          <p:val>
                                            <p:strVal val="#ppt_h"/>
                                          </p:val>
                                        </p:tav>
                                      </p:tavLst>
                                    </p:anim>
                                  </p:childTnLst>
                                </p:cTn>
                              </p:par>
                            </p:childTnLst>
                          </p:cTn>
                        </p:par>
                        <p:par>
                          <p:cTn id="77" fill="hold">
                            <p:stCondLst>
                              <p:cond delay="2500"/>
                            </p:stCondLst>
                            <p:childTnLst>
                              <p:par>
                                <p:cTn id="78" presetID="10" presetClass="exit" presetSubtype="0" fill="hold" nodeType="afterEffect">
                                  <p:stCondLst>
                                    <p:cond delay="0"/>
                                  </p:stCondLst>
                                  <p:childTnLst>
                                    <p:animEffect transition="out" filter="fade">
                                      <p:cBhvr>
                                        <p:cTn id="79" dur="1750"/>
                                        <p:tgtEl>
                                          <p:spTgt spid="26"/>
                                        </p:tgtEl>
                                      </p:cBhvr>
                                    </p:animEffect>
                                    <p:set>
                                      <p:cBhvr>
                                        <p:cTn id="80" dur="1" fill="hold">
                                          <p:stCondLst>
                                            <p:cond delay="1749"/>
                                          </p:stCondLst>
                                        </p:cTn>
                                        <p:tgtEl>
                                          <p:spTgt spid="2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500"/>
                                        <p:tgtEl>
                                          <p:spTgt spid="24"/>
                                        </p:tgtEl>
                                      </p:cBhvr>
                                    </p:animEffect>
                                  </p:childTnLst>
                                </p:cTn>
                              </p:par>
                            </p:childTnLst>
                          </p:cTn>
                        </p:par>
                        <p:par>
                          <p:cTn id="86" fill="hold">
                            <p:stCondLst>
                              <p:cond delay="500"/>
                            </p:stCondLst>
                            <p:childTnLst>
                              <p:par>
                                <p:cTn id="87" presetID="10" presetClass="exit" presetSubtype="0" fill="hold" nodeType="afterEffect">
                                  <p:stCondLst>
                                    <p:cond delay="0"/>
                                  </p:stCondLst>
                                  <p:childTnLst>
                                    <p:animEffect transition="out" filter="fade">
                                      <p:cBhvr>
                                        <p:cTn id="88" dur="1750"/>
                                        <p:tgtEl>
                                          <p:spTgt spid="27"/>
                                        </p:tgtEl>
                                      </p:cBhvr>
                                    </p:animEffect>
                                    <p:set>
                                      <p:cBhvr>
                                        <p:cTn id="89" dur="1" fill="hold">
                                          <p:stCondLst>
                                            <p:cond delay="1749"/>
                                          </p:stCondLst>
                                        </p:cTn>
                                        <p:tgtEl>
                                          <p:spTgt spid="2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500"/>
                                        <p:tgtEl>
                                          <p:spTgt spid="32"/>
                                        </p:tgtEl>
                                      </p:cBhvr>
                                    </p:animEffect>
                                  </p:childTnLst>
                                </p:cTn>
                              </p:par>
                            </p:childTnLst>
                          </p:cTn>
                        </p:par>
                        <p:par>
                          <p:cTn id="95" fill="hold">
                            <p:stCondLst>
                              <p:cond delay="500"/>
                            </p:stCondLst>
                            <p:childTnLst>
                              <p:par>
                                <p:cTn id="96" presetID="10" presetClass="exit" presetSubtype="0" fill="hold" nodeType="afterEffect">
                                  <p:stCondLst>
                                    <p:cond delay="0"/>
                                  </p:stCondLst>
                                  <p:childTnLst>
                                    <p:animEffect transition="out" filter="fade">
                                      <p:cBhvr>
                                        <p:cTn id="97" dur="1750"/>
                                        <p:tgtEl>
                                          <p:spTgt spid="33"/>
                                        </p:tgtEl>
                                      </p:cBhvr>
                                    </p:animEffect>
                                    <p:set>
                                      <p:cBhvr>
                                        <p:cTn id="98" dur="1" fill="hold">
                                          <p:stCondLst>
                                            <p:cond delay="1749"/>
                                          </p:stCondLst>
                                        </p:cTn>
                                        <p:tgtEl>
                                          <p:spTgt spid="33"/>
                                        </p:tgtEl>
                                        <p:attrNameLst>
                                          <p:attrName>style.visibility</p:attrName>
                                        </p:attrNameLst>
                                      </p:cBhvr>
                                      <p:to>
                                        <p:strVal val="hidden"/>
                                      </p:to>
                                    </p:set>
                                  </p:childTnLst>
                                </p:cTn>
                              </p:par>
                            </p:childTnLst>
                          </p:cTn>
                        </p:par>
                        <p:par>
                          <p:cTn id="99" fill="hold">
                            <p:stCondLst>
                              <p:cond delay="2250"/>
                            </p:stCondLst>
                            <p:childTnLst>
                              <p:par>
                                <p:cTn id="100" presetID="10" presetClass="entr" presetSubtype="0" fill="hold" nodeType="after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22" grpId="0" animBg="1"/>
      <p:bldP spid="23" grpId="0"/>
      <p:bldP spid="25" grpId="0"/>
      <p:bldP spid="28"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مستطيل: زوايا قطرية مستديرة 16">
            <a:extLst>
              <a:ext uri="{FF2B5EF4-FFF2-40B4-BE49-F238E27FC236}">
                <a16:creationId xmlns:a16="http://schemas.microsoft.com/office/drawing/2014/main" id="{0CB13B9F-9FC8-44D7-8098-626429AC40D3}"/>
              </a:ext>
            </a:extLst>
          </p:cNvPr>
          <p:cNvSpPr/>
          <p:nvPr/>
        </p:nvSpPr>
        <p:spPr>
          <a:xfrm flipH="1">
            <a:off x="4787055" y="92826"/>
            <a:ext cx="5971606" cy="2404560"/>
          </a:xfrm>
          <a:prstGeom prst="round2DiagRect">
            <a:avLst>
              <a:gd name="adj1" fmla="val 50000"/>
              <a:gd name="adj2" fmla="val 0"/>
            </a:avLst>
          </a:prstGeom>
          <a:solidFill>
            <a:schemeClr val="accent4">
              <a:lumMod val="20000"/>
              <a:lumOff val="80000"/>
            </a:schemeClr>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5" name="مستطيل: زوايا قطرية مستديرة 19">
            <a:extLst>
              <a:ext uri="{FF2B5EF4-FFF2-40B4-BE49-F238E27FC236}">
                <a16:creationId xmlns:a16="http://schemas.microsoft.com/office/drawing/2014/main" id="{4664C732-3E67-400D-A6B0-E513A9337F1F}"/>
              </a:ext>
            </a:extLst>
          </p:cNvPr>
          <p:cNvSpPr/>
          <p:nvPr/>
        </p:nvSpPr>
        <p:spPr>
          <a:xfrm rot="10800000">
            <a:off x="9506374" y="2010450"/>
            <a:ext cx="1522288" cy="3780751"/>
          </a:xfrm>
          <a:prstGeom prst="round2DiagRect">
            <a:avLst>
              <a:gd name="adj1" fmla="val 50000"/>
              <a:gd name="adj2" fmla="val 0"/>
            </a:avLst>
          </a:prstGeom>
          <a:solidFill>
            <a:srgbClr val="92D050"/>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latin typeface="Sakkal Majalla" panose="02000000000000000000" pitchFamily="2" charset="-78"/>
              <a:cs typeface="Sakkal Majalla" panose="02000000000000000000" pitchFamily="2" charset="-78"/>
            </a:endParaRPr>
          </a:p>
        </p:txBody>
      </p:sp>
      <p:sp>
        <p:nvSpPr>
          <p:cNvPr id="6" name="مستطيل: زوايا قطرية مستديرة 20">
            <a:extLst>
              <a:ext uri="{FF2B5EF4-FFF2-40B4-BE49-F238E27FC236}">
                <a16:creationId xmlns:a16="http://schemas.microsoft.com/office/drawing/2014/main" id="{64BAFAD9-D114-4243-B5CA-F12CF5190AC8}"/>
              </a:ext>
            </a:extLst>
          </p:cNvPr>
          <p:cNvSpPr/>
          <p:nvPr/>
        </p:nvSpPr>
        <p:spPr>
          <a:xfrm rot="10800000">
            <a:off x="191598" y="2922460"/>
            <a:ext cx="10196586" cy="2868740"/>
          </a:xfrm>
          <a:prstGeom prst="round2DiagRect">
            <a:avLst>
              <a:gd name="adj1" fmla="val 38740"/>
              <a:gd name="adj2" fmla="val 0"/>
            </a:avLst>
          </a:prstGeom>
          <a:solidFill>
            <a:schemeClr val="bg1"/>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8" name="مستطيل 7">
            <a:extLst>
              <a:ext uri="{FF2B5EF4-FFF2-40B4-BE49-F238E27FC236}">
                <a16:creationId xmlns:a16="http://schemas.microsoft.com/office/drawing/2014/main" id="{01264377-F26D-4F67-893D-798BB4DE3F38}"/>
              </a:ext>
            </a:extLst>
          </p:cNvPr>
          <p:cNvSpPr/>
          <p:nvPr/>
        </p:nvSpPr>
        <p:spPr>
          <a:xfrm>
            <a:off x="722521" y="3188094"/>
            <a:ext cx="9140717" cy="2246769"/>
          </a:xfrm>
          <a:prstGeom prst="rect">
            <a:avLst/>
          </a:prstGeom>
        </p:spPr>
        <p:txBody>
          <a:bodyPr wrap="square">
            <a:spAutoFit/>
          </a:bodyPr>
          <a:lstStyle/>
          <a:p>
            <a:pPr algn="justLow" rtl="1">
              <a:lnSpc>
                <a:spcPct val="150000"/>
              </a:lnSpc>
              <a:spcAft>
                <a:spcPts val="800"/>
              </a:spcAft>
            </a:pPr>
            <a:r>
              <a:rPr lang="ar-SA" sz="3200" b="1" dirty="0">
                <a:latin typeface="Sakkal Majalla" panose="02000000000000000000" pitchFamily="2" charset="-78"/>
                <a:cs typeface="Sakkal Majalla" panose="02000000000000000000" pitchFamily="2" charset="-78"/>
              </a:rPr>
              <a:t>يخاطب الله تعالى عباده في هذه الآية قائلًا: وإن كنتم مرضى</a:t>
            </a:r>
            <a:r>
              <a:rPr lang="en-US" sz="3200" b="1" dirty="0">
                <a:latin typeface="Sakkal Majalla" panose="02000000000000000000" pitchFamily="2" charset="-78"/>
                <a:cs typeface="Sakkal Majalla" panose="02000000000000000000" pitchFamily="2" charset="-78"/>
              </a:rPr>
              <a:t> </a:t>
            </a:r>
            <a:r>
              <a:rPr lang="ar-SA" sz="3200" b="1" dirty="0">
                <a:latin typeface="Sakkal Majalla" panose="02000000000000000000" pitchFamily="2" charset="-78"/>
                <a:cs typeface="Sakkal Majalla" panose="02000000000000000000" pitchFamily="2" charset="-78"/>
              </a:rPr>
              <a:t>أو مسافرين، ولم تجدوا ماءً تتوضؤون به أو تغتسلون، فتيمَّمُوا بالتراب الطاهر، فامسحوا وجوهكم وأيديكم إلى المرافق بذلك التراب</a:t>
            </a:r>
            <a:r>
              <a:rPr lang="en-GB" sz="3200" b="1" dirty="0">
                <a:latin typeface="Sakkal Majalla" panose="02000000000000000000" pitchFamily="2" charset="-78"/>
                <a:cs typeface="Sakkal Majalla" panose="02000000000000000000" pitchFamily="2" charset="-78"/>
              </a:rPr>
              <a:t>.</a:t>
            </a:r>
          </a:p>
        </p:txBody>
      </p:sp>
      <p:pic>
        <p:nvPicPr>
          <p:cNvPr id="9" name="Picture 3">
            <a:extLst>
              <a:ext uri="{FF2B5EF4-FFF2-40B4-BE49-F238E27FC236}">
                <a16:creationId xmlns:a16="http://schemas.microsoft.com/office/drawing/2014/main" id="{8D10957A-301F-48BD-B95C-CA41776CB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15" t="19437" r="16694" b="12630"/>
          <a:stretch/>
        </p:blipFill>
        <p:spPr bwMode="auto">
          <a:xfrm>
            <a:off x="9375353" y="-82333"/>
            <a:ext cx="2476959" cy="32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a:extLst>
              <a:ext uri="{FF2B5EF4-FFF2-40B4-BE49-F238E27FC236}">
                <a16:creationId xmlns:a16="http://schemas.microsoft.com/office/drawing/2014/main" id="{9FFFC442-1252-494D-B6AA-4BAA4414B15D}"/>
              </a:ext>
            </a:extLst>
          </p:cNvPr>
          <p:cNvSpPr/>
          <p:nvPr/>
        </p:nvSpPr>
        <p:spPr>
          <a:xfrm>
            <a:off x="2713664" y="170182"/>
            <a:ext cx="6963849" cy="685124"/>
          </a:xfrm>
          <a:prstGeom prst="rect">
            <a:avLst/>
          </a:prstGeom>
          <a:noFill/>
          <a:ln>
            <a:noFill/>
          </a:ln>
        </p:spPr>
        <p:txBody>
          <a:bodyPr wrap="square" lIns="91440" tIns="45720" rIns="91440" bIns="45720">
            <a:spAutoFit/>
          </a:bodyPr>
          <a:lstStyle/>
          <a:p>
            <a:pPr algn="r" rtl="1">
              <a:lnSpc>
                <a:spcPct val="107000"/>
              </a:lnSpc>
              <a:spcAft>
                <a:spcPts val="800"/>
              </a:spcAft>
            </a:pPr>
            <a:r>
              <a:rPr lang="ar-BH"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أتعرّف</a:t>
            </a:r>
            <a:r>
              <a:rPr lang="ar-SA"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 المعنى الإجمالي للآية</a:t>
            </a:r>
            <a:r>
              <a:rPr lang="en-GB"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p>
        </p:txBody>
      </p:sp>
      <p:grpSp>
        <p:nvGrpSpPr>
          <p:cNvPr id="12" name="مجموعة 3">
            <a:extLst>
              <a:ext uri="{FF2B5EF4-FFF2-40B4-BE49-F238E27FC236}">
                <a16:creationId xmlns:a16="http://schemas.microsoft.com/office/drawing/2014/main" id="{21644ADA-12F3-410B-9227-5E071AB06E0A}"/>
              </a:ext>
            </a:extLst>
          </p:cNvPr>
          <p:cNvGrpSpPr/>
          <p:nvPr/>
        </p:nvGrpSpPr>
        <p:grpSpPr>
          <a:xfrm>
            <a:off x="76200" y="19818"/>
            <a:ext cx="4063476" cy="758591"/>
            <a:chOff x="380999" y="-366815"/>
            <a:chExt cx="4063476" cy="798834"/>
          </a:xfrm>
        </p:grpSpPr>
        <p:sp>
          <p:nvSpPr>
            <p:cNvPr id="13" name="مستطيل: زوايا علوية مستديرة 32">
              <a:extLst>
                <a:ext uri="{FF2B5EF4-FFF2-40B4-BE49-F238E27FC236}">
                  <a16:creationId xmlns:a16="http://schemas.microsoft.com/office/drawing/2014/main" id="{AAAAA4EE-ED9C-4A4B-B409-2F5430C7E6BF}"/>
                </a:ext>
              </a:extLst>
            </p:cNvPr>
            <p:cNvSpPr/>
            <p:nvPr/>
          </p:nvSpPr>
          <p:spPr>
            <a:xfrm rot="10800000">
              <a:off x="380999" y="-304800"/>
              <a:ext cx="4063476" cy="736819"/>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14" name="Rectangle 6">
              <a:extLst>
                <a:ext uri="{FF2B5EF4-FFF2-40B4-BE49-F238E27FC236}">
                  <a16:creationId xmlns:a16="http://schemas.microsoft.com/office/drawing/2014/main" id="{673FFAA0-3B3E-4BF8-AC8D-2243CA93E6AB}"/>
                </a:ext>
              </a:extLst>
            </p:cNvPr>
            <p:cNvSpPr/>
            <p:nvPr/>
          </p:nvSpPr>
          <p:spPr>
            <a:xfrm>
              <a:off x="1790402" y="-153217"/>
              <a:ext cx="2456122" cy="550977"/>
            </a:xfrm>
            <a:prstGeom prst="rect">
              <a:avLst/>
            </a:prstGeom>
            <a:noFill/>
            <a:ln>
              <a:noFill/>
            </a:ln>
          </p:spPr>
          <p:txBody>
            <a:bodyPr wrap="none" lIns="91440" tIns="45720" rIns="91440" bIns="45720">
              <a:spAutoFit/>
            </a:bodyPr>
            <a:lstStyle/>
            <a:p>
              <a:pPr algn="ctr" rtl="1"/>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سورة المائدة الآية </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6</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endParaRPr lang="en-US"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15" name="مستطيل: زوايا علوية مستديرة 36">
              <a:extLst>
                <a:ext uri="{FF2B5EF4-FFF2-40B4-BE49-F238E27FC236}">
                  <a16:creationId xmlns:a16="http://schemas.microsoft.com/office/drawing/2014/main" id="{ED25BE40-400F-41C2-AE6D-B7FBA9C080A4}"/>
                </a:ext>
              </a:extLst>
            </p:cNvPr>
            <p:cNvSpPr/>
            <p:nvPr/>
          </p:nvSpPr>
          <p:spPr>
            <a:xfrm rot="10800000">
              <a:off x="454440" y="-366815"/>
              <a:ext cx="1145760" cy="736819"/>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16" name="Rectangle 6">
              <a:extLst>
                <a:ext uri="{FF2B5EF4-FFF2-40B4-BE49-F238E27FC236}">
                  <a16:creationId xmlns:a16="http://schemas.microsoft.com/office/drawing/2014/main" id="{D7AAD5F1-F12F-4ADC-BDBF-9E3600E9614A}"/>
                </a:ext>
              </a:extLst>
            </p:cNvPr>
            <p:cNvSpPr/>
            <p:nvPr/>
          </p:nvSpPr>
          <p:spPr>
            <a:xfrm>
              <a:off x="526854" y="-276327"/>
              <a:ext cx="870751" cy="680619"/>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التربية </a:t>
              </a:r>
              <a:endParaRPr lang="en-US"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الإسلامية </a:t>
              </a:r>
            </a:p>
          </p:txBody>
        </p:sp>
      </p:grpSp>
      <p:pic>
        <p:nvPicPr>
          <p:cNvPr id="17" name="Picture 6">
            <a:extLst>
              <a:ext uri="{FF2B5EF4-FFF2-40B4-BE49-F238E27FC236}">
                <a16:creationId xmlns:a16="http://schemas.microsoft.com/office/drawing/2014/main" id="{4CFE550A-DCB0-4EB4-A276-04B54C4E3D1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39688" y="877900"/>
            <a:ext cx="9111260" cy="1788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189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22" presetClass="entr" presetSubtype="2"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2750"/>
                                        <p:tgtEl>
                                          <p:spTgt spid="1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2500"/>
                                        <p:tgtEl>
                                          <p:spTgt spid="4"/>
                                        </p:tgtEl>
                                      </p:cBhvr>
                                    </p:animEffect>
                                  </p:childTnLst>
                                </p:cTn>
                              </p:par>
                            </p:childTnLst>
                          </p:cTn>
                        </p:par>
                        <p:par>
                          <p:cTn id="21" fill="hold">
                            <p:stCondLst>
                              <p:cond delay="3250"/>
                            </p:stCondLst>
                            <p:childTnLst>
                              <p:par>
                                <p:cTn id="22" presetID="16" presetClass="entr" presetSubtype="21"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1" fill="hold" grpId="0" nodeType="with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2250"/>
                                        <p:tgtEl>
                                          <p:spTgt spid="5"/>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1250"/>
                                        <p:tgtEl>
                                          <p:spTgt spid="6"/>
                                        </p:tgtEl>
                                      </p:cBhvr>
                                    </p:animEffect>
                                  </p:childTnLst>
                                </p:cTn>
                              </p:par>
                            </p:childTnLst>
                          </p:cTn>
                        </p:par>
                        <p:par>
                          <p:cTn id="31" fill="hold">
                            <p:stCondLst>
                              <p:cond delay="6500"/>
                            </p:stCondLst>
                            <p:childTnLst>
                              <p:par>
                                <p:cTn id="32" presetID="18" presetClass="entr" presetSubtype="12" fill="hold" grpId="0" nodeType="afterEffect">
                                  <p:stCondLst>
                                    <p:cond delay="0"/>
                                  </p:stCondLst>
                                  <p:iterate type="wd">
                                    <p:tmPct val="55000"/>
                                  </p:iterate>
                                  <p:childTnLst>
                                    <p:set>
                                      <p:cBhvr>
                                        <p:cTn id="33" dur="1" fill="hold">
                                          <p:stCondLst>
                                            <p:cond delay="0"/>
                                          </p:stCondLst>
                                        </p:cTn>
                                        <p:tgtEl>
                                          <p:spTgt spid="8"/>
                                        </p:tgtEl>
                                        <p:attrNameLst>
                                          <p:attrName>style.visibility</p:attrName>
                                        </p:attrNameLst>
                                      </p:cBhvr>
                                      <p:to>
                                        <p:strVal val="visible"/>
                                      </p:to>
                                    </p:set>
                                    <p:animEffect transition="in" filter="strips(downLeft)">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8" name="مستطيل: زوايا قطرية مستديرة 35">
            <a:extLst>
              <a:ext uri="{FF2B5EF4-FFF2-40B4-BE49-F238E27FC236}">
                <a16:creationId xmlns:a16="http://schemas.microsoft.com/office/drawing/2014/main" id="{34630596-27CA-41BA-BC07-3453892BA8E3}"/>
              </a:ext>
            </a:extLst>
          </p:cNvPr>
          <p:cNvSpPr/>
          <p:nvPr/>
        </p:nvSpPr>
        <p:spPr>
          <a:xfrm rot="10800000">
            <a:off x="9552568" y="1950340"/>
            <a:ext cx="1522288" cy="3988620"/>
          </a:xfrm>
          <a:prstGeom prst="round2DiagRect">
            <a:avLst>
              <a:gd name="adj1" fmla="val 50000"/>
              <a:gd name="adj2" fmla="val 0"/>
            </a:avLst>
          </a:prstGeom>
          <a:solidFill>
            <a:srgbClr val="FFE699"/>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latin typeface="Sakkal Majalla" panose="02000000000000000000" pitchFamily="2" charset="-78"/>
              <a:cs typeface="Sakkal Majalla" panose="02000000000000000000" pitchFamily="2" charset="-78"/>
            </a:endParaRPr>
          </a:p>
        </p:txBody>
      </p:sp>
      <p:sp>
        <p:nvSpPr>
          <p:cNvPr id="19" name="مستطيل: زوايا مستديرة 1">
            <a:extLst>
              <a:ext uri="{FF2B5EF4-FFF2-40B4-BE49-F238E27FC236}">
                <a16:creationId xmlns:a16="http://schemas.microsoft.com/office/drawing/2014/main" id="{D248E184-AD2C-49B8-8DF5-34BBFC0A2B06}"/>
              </a:ext>
            </a:extLst>
          </p:cNvPr>
          <p:cNvSpPr/>
          <p:nvPr/>
        </p:nvSpPr>
        <p:spPr>
          <a:xfrm>
            <a:off x="1371600" y="1897089"/>
            <a:ext cx="9136223" cy="221271"/>
          </a:xfrm>
          <a:custGeom>
            <a:avLst/>
            <a:gdLst>
              <a:gd name="connsiteX0" fmla="*/ 0 w 10591800"/>
              <a:gd name="connsiteY0" fmla="*/ 181971 h 1091803"/>
              <a:gd name="connsiteX1" fmla="*/ 181971 w 10591800"/>
              <a:gd name="connsiteY1" fmla="*/ 0 h 1091803"/>
              <a:gd name="connsiteX2" fmla="*/ 10409829 w 10591800"/>
              <a:gd name="connsiteY2" fmla="*/ 0 h 1091803"/>
              <a:gd name="connsiteX3" fmla="*/ 10591800 w 10591800"/>
              <a:gd name="connsiteY3" fmla="*/ 181971 h 1091803"/>
              <a:gd name="connsiteX4" fmla="*/ 10591800 w 10591800"/>
              <a:gd name="connsiteY4" fmla="*/ 909832 h 1091803"/>
              <a:gd name="connsiteX5" fmla="*/ 10409829 w 10591800"/>
              <a:gd name="connsiteY5" fmla="*/ 1091803 h 1091803"/>
              <a:gd name="connsiteX6" fmla="*/ 181971 w 10591800"/>
              <a:gd name="connsiteY6" fmla="*/ 1091803 h 1091803"/>
              <a:gd name="connsiteX7" fmla="*/ 0 w 10591800"/>
              <a:gd name="connsiteY7" fmla="*/ 909832 h 1091803"/>
              <a:gd name="connsiteX8" fmla="*/ 0 w 10591800"/>
              <a:gd name="connsiteY8" fmla="*/ 181971 h 1091803"/>
              <a:gd name="connsiteX0" fmla="*/ 0 w 10591800"/>
              <a:gd name="connsiteY0" fmla="*/ 194376 h 1104208"/>
              <a:gd name="connsiteX1" fmla="*/ 181971 w 10591800"/>
              <a:gd name="connsiteY1" fmla="*/ 12405 h 1104208"/>
              <a:gd name="connsiteX2" fmla="*/ 5929423 w 10591800"/>
              <a:gd name="connsiteY2" fmla="*/ 0 h 1104208"/>
              <a:gd name="connsiteX3" fmla="*/ 10409829 w 10591800"/>
              <a:gd name="connsiteY3" fmla="*/ 12405 h 1104208"/>
              <a:gd name="connsiteX4" fmla="*/ 10591800 w 10591800"/>
              <a:gd name="connsiteY4" fmla="*/ 194376 h 1104208"/>
              <a:gd name="connsiteX5" fmla="*/ 10591800 w 10591800"/>
              <a:gd name="connsiteY5" fmla="*/ 922237 h 1104208"/>
              <a:gd name="connsiteX6" fmla="*/ 10409829 w 10591800"/>
              <a:gd name="connsiteY6" fmla="*/ 1104208 h 1104208"/>
              <a:gd name="connsiteX7" fmla="*/ 181971 w 10591800"/>
              <a:gd name="connsiteY7" fmla="*/ 1104208 h 1104208"/>
              <a:gd name="connsiteX8" fmla="*/ 0 w 10591800"/>
              <a:gd name="connsiteY8" fmla="*/ 922237 h 1104208"/>
              <a:gd name="connsiteX9" fmla="*/ 0 w 10591800"/>
              <a:gd name="connsiteY9" fmla="*/ 194376 h 1104208"/>
              <a:gd name="connsiteX0" fmla="*/ 0 w 10591800"/>
              <a:gd name="connsiteY0" fmla="*/ 194376 h 1104208"/>
              <a:gd name="connsiteX1" fmla="*/ 181971 w 10591800"/>
              <a:gd name="connsiteY1" fmla="*/ 12405 h 1104208"/>
              <a:gd name="connsiteX2" fmla="*/ 5929423 w 10591800"/>
              <a:gd name="connsiteY2" fmla="*/ 0 h 1104208"/>
              <a:gd name="connsiteX3" fmla="*/ 10409829 w 10591800"/>
              <a:gd name="connsiteY3" fmla="*/ 12405 h 1104208"/>
              <a:gd name="connsiteX4" fmla="*/ 10591800 w 10591800"/>
              <a:gd name="connsiteY4" fmla="*/ 194376 h 1104208"/>
              <a:gd name="connsiteX5" fmla="*/ 10591800 w 10591800"/>
              <a:gd name="connsiteY5" fmla="*/ 922237 h 1104208"/>
              <a:gd name="connsiteX6" fmla="*/ 10409829 w 10591800"/>
              <a:gd name="connsiteY6" fmla="*/ 1104208 h 1104208"/>
              <a:gd name="connsiteX7" fmla="*/ 181971 w 10591800"/>
              <a:gd name="connsiteY7" fmla="*/ 1104208 h 1104208"/>
              <a:gd name="connsiteX8" fmla="*/ 0 w 10591800"/>
              <a:gd name="connsiteY8" fmla="*/ 922237 h 1104208"/>
              <a:gd name="connsiteX9" fmla="*/ 0 w 10591800"/>
              <a:gd name="connsiteY9" fmla="*/ 194376 h 110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1800" h="1104208">
                <a:moveTo>
                  <a:pt x="0" y="194376"/>
                </a:moveTo>
                <a:cubicBezTo>
                  <a:pt x="0" y="93876"/>
                  <a:pt x="81471" y="12405"/>
                  <a:pt x="181971" y="12405"/>
                </a:cubicBezTo>
                <a:lnTo>
                  <a:pt x="5929423" y="0"/>
                </a:lnTo>
                <a:cubicBezTo>
                  <a:pt x="7422892" y="4135"/>
                  <a:pt x="6640992" y="18903"/>
                  <a:pt x="10409829" y="12405"/>
                </a:cubicBezTo>
                <a:cubicBezTo>
                  <a:pt x="10510329" y="12405"/>
                  <a:pt x="10591800" y="93876"/>
                  <a:pt x="10591800" y="194376"/>
                </a:cubicBezTo>
                <a:lnTo>
                  <a:pt x="10591800" y="922237"/>
                </a:lnTo>
                <a:cubicBezTo>
                  <a:pt x="10591800" y="1022737"/>
                  <a:pt x="10510329" y="1104208"/>
                  <a:pt x="10409829" y="1104208"/>
                </a:cubicBezTo>
                <a:lnTo>
                  <a:pt x="181971" y="1104208"/>
                </a:lnTo>
                <a:cubicBezTo>
                  <a:pt x="81471" y="1104208"/>
                  <a:pt x="0" y="1022737"/>
                  <a:pt x="0" y="922237"/>
                </a:cubicBezTo>
                <a:lnTo>
                  <a:pt x="0" y="194376"/>
                </a:lnTo>
                <a:close/>
              </a:path>
            </a:pathLst>
          </a:custGeom>
          <a:noFill/>
          <a:ln w="38100">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20" name="شكل بيضاوي 19">
            <a:extLst>
              <a:ext uri="{FF2B5EF4-FFF2-40B4-BE49-F238E27FC236}">
                <a16:creationId xmlns:a16="http://schemas.microsoft.com/office/drawing/2014/main" id="{BD167082-5B87-4A6F-9EB2-F8D5CF73BCC8}"/>
              </a:ext>
            </a:extLst>
          </p:cNvPr>
          <p:cNvSpPr/>
          <p:nvPr/>
        </p:nvSpPr>
        <p:spPr>
          <a:xfrm>
            <a:off x="7702405" y="1077136"/>
            <a:ext cx="2938156" cy="938657"/>
          </a:xfrm>
          <a:prstGeom prst="ellipse">
            <a:avLst/>
          </a:prstGeom>
          <a:solidFill>
            <a:srgbClr val="92D050"/>
          </a:solidFill>
          <a:ln w="38100">
            <a:solidFill>
              <a:srgbClr val="FFFF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21" name="Rectangle 5">
            <a:extLst>
              <a:ext uri="{FF2B5EF4-FFF2-40B4-BE49-F238E27FC236}">
                <a16:creationId xmlns:a16="http://schemas.microsoft.com/office/drawing/2014/main" id="{A1376138-C41A-4221-84A6-A303FCE90C8A}"/>
              </a:ext>
            </a:extLst>
          </p:cNvPr>
          <p:cNvSpPr/>
          <p:nvPr/>
        </p:nvSpPr>
        <p:spPr>
          <a:xfrm>
            <a:off x="7798092" y="1181496"/>
            <a:ext cx="2842469" cy="830997"/>
          </a:xfrm>
          <a:prstGeom prst="rect">
            <a:avLst/>
          </a:prstGeom>
          <a:noFill/>
          <a:ln>
            <a:noFill/>
          </a:ln>
        </p:spPr>
        <p:txBody>
          <a:bodyPr wrap="square" lIns="91440" tIns="45720" rIns="91440" bIns="45720">
            <a:spAutoFit/>
          </a:bodyPr>
          <a:lstStyle/>
          <a:p>
            <a:pPr algn="ctr"/>
            <a:r>
              <a:rPr lang="ar-SA" sz="4800" b="1" dirty="0">
                <a:ln w="0"/>
                <a:solidFill>
                  <a:schemeClr val="bg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نشاط </a:t>
            </a:r>
            <a:r>
              <a:rPr lang="ar-BH" sz="4800" b="1" dirty="0">
                <a:ln w="0"/>
                <a:solidFill>
                  <a:schemeClr val="bg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2</a:t>
            </a:r>
          </a:p>
        </p:txBody>
      </p:sp>
      <p:pic>
        <p:nvPicPr>
          <p:cNvPr id="22" name="Picture 3">
            <a:extLst>
              <a:ext uri="{FF2B5EF4-FFF2-40B4-BE49-F238E27FC236}">
                <a16:creationId xmlns:a16="http://schemas.microsoft.com/office/drawing/2014/main" id="{73593E8D-E166-462F-98B3-0BA0911D2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5" t="21503" r="52948" b="10817"/>
          <a:stretch/>
        </p:blipFill>
        <p:spPr bwMode="auto">
          <a:xfrm>
            <a:off x="10123042" y="222193"/>
            <a:ext cx="1897731" cy="24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مجموعة 22">
            <a:extLst>
              <a:ext uri="{FF2B5EF4-FFF2-40B4-BE49-F238E27FC236}">
                <a16:creationId xmlns:a16="http://schemas.microsoft.com/office/drawing/2014/main" id="{E2934D20-B865-48F6-84AF-78A7C194D565}"/>
              </a:ext>
            </a:extLst>
          </p:cNvPr>
          <p:cNvGrpSpPr/>
          <p:nvPr/>
        </p:nvGrpSpPr>
        <p:grpSpPr>
          <a:xfrm>
            <a:off x="171227" y="2421484"/>
            <a:ext cx="10356997" cy="635687"/>
            <a:chOff x="937623" y="2492669"/>
            <a:chExt cx="10356997" cy="852750"/>
          </a:xfrm>
        </p:grpSpPr>
        <p:sp>
          <p:nvSpPr>
            <p:cNvPr id="24" name="مستطيل: زوايا قطرية مستديرة 25">
              <a:extLst>
                <a:ext uri="{FF2B5EF4-FFF2-40B4-BE49-F238E27FC236}">
                  <a16:creationId xmlns:a16="http://schemas.microsoft.com/office/drawing/2014/main" id="{77F4F6BC-353B-4CEA-8B27-27711FC4557D}"/>
                </a:ext>
              </a:extLst>
            </p:cNvPr>
            <p:cNvSpPr/>
            <p:nvPr/>
          </p:nvSpPr>
          <p:spPr>
            <a:xfrm>
              <a:off x="1050833" y="2540178"/>
              <a:ext cx="9856794" cy="772683"/>
            </a:xfrm>
            <a:prstGeom prst="round2DiagRect">
              <a:avLst/>
            </a:prstGeom>
            <a:gradFill flip="none" rotWithShape="1">
              <a:gsLst>
                <a:gs pos="0">
                  <a:srgbClr val="F3F3F3">
                    <a:alpha val="0"/>
                    <a:lumMod val="0"/>
                    <a:lumOff val="100000"/>
                  </a:srgbClr>
                </a:gs>
                <a:gs pos="100000">
                  <a:schemeClr val="bg1"/>
                </a:gs>
              </a:gsLst>
              <a:lin ang="0" scaled="1"/>
              <a:tileRect/>
            </a:gradFill>
            <a:ln w="19050">
              <a:solidFill>
                <a:schemeClr val="accent4">
                  <a:lumMod val="75000"/>
                </a:schemeClr>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kkal Majalla" panose="02000000000000000000" pitchFamily="2" charset="-78"/>
                <a:cs typeface="Sakkal Majalla" panose="02000000000000000000" pitchFamily="2" charset="-78"/>
              </a:endParaRPr>
            </a:p>
          </p:txBody>
        </p:sp>
        <p:sp>
          <p:nvSpPr>
            <p:cNvPr id="25" name="مستطيل 24">
              <a:extLst>
                <a:ext uri="{FF2B5EF4-FFF2-40B4-BE49-F238E27FC236}">
                  <a16:creationId xmlns:a16="http://schemas.microsoft.com/office/drawing/2014/main" id="{DCEAFBEB-F68C-4B89-ACF9-7395AA853B96}"/>
                </a:ext>
              </a:extLst>
            </p:cNvPr>
            <p:cNvSpPr/>
            <p:nvPr/>
          </p:nvSpPr>
          <p:spPr>
            <a:xfrm>
              <a:off x="937623" y="2492669"/>
              <a:ext cx="9873396" cy="852750"/>
            </a:xfrm>
            <a:prstGeom prst="rect">
              <a:avLst/>
            </a:prstGeom>
          </p:spPr>
          <p:txBody>
            <a:bodyPr wrap="square">
              <a:spAutoFit/>
            </a:bodyPr>
            <a:lstStyle/>
            <a:p>
              <a:pPr algn="r" rtl="1">
                <a:lnSpc>
                  <a:spcPct val="107000"/>
                </a:lnSpc>
                <a:spcAft>
                  <a:spcPts val="800"/>
                </a:spcAft>
              </a:pPr>
              <a:r>
                <a:rPr lang="ar-SA" sz="3300" b="1" dirty="0">
                  <a:solidFill>
                    <a:srgbClr val="FF0000"/>
                  </a:solidFill>
                  <a:latin typeface="Sakkal Majalla" panose="02000000000000000000" pitchFamily="2" charset="-78"/>
                  <a:cs typeface="Sakkal Majalla" panose="02000000000000000000" pitchFamily="2" charset="-78"/>
                </a:rPr>
                <a:t>- ما حكم من كان مريضًا أو مسافرًا ولم يجد ماءً يتوضأ أو يغتسل به؟ </a:t>
              </a:r>
              <a:r>
                <a:rPr lang="ar-BH" sz="3300" b="1" dirty="0">
                  <a:solidFill>
                    <a:srgbClr val="FF0000"/>
                  </a:solidFill>
                  <a:latin typeface="Sakkal Majalla" panose="02000000000000000000" pitchFamily="2" charset="-78"/>
                  <a:cs typeface="Sakkal Majalla" panose="02000000000000000000" pitchFamily="2" charset="-78"/>
                </a:rPr>
                <a:t>                    </a:t>
              </a:r>
              <a:endParaRPr lang="en-GB" sz="3300" b="1" dirty="0">
                <a:solidFill>
                  <a:srgbClr val="FF0000"/>
                </a:solidFill>
                <a:latin typeface="Sakkal Majalla" panose="02000000000000000000" pitchFamily="2" charset="-78"/>
                <a:cs typeface="Sakkal Majalla" panose="02000000000000000000" pitchFamily="2" charset="-78"/>
              </a:endParaRPr>
            </a:p>
          </p:txBody>
        </p:sp>
        <p:sp>
          <p:nvSpPr>
            <p:cNvPr id="26" name="مستطيل: زوايا قطرية مستديرة 24">
              <a:extLst>
                <a:ext uri="{FF2B5EF4-FFF2-40B4-BE49-F238E27FC236}">
                  <a16:creationId xmlns:a16="http://schemas.microsoft.com/office/drawing/2014/main" id="{AC003337-E65B-4B97-A6AB-DA09036257DA}"/>
                </a:ext>
              </a:extLst>
            </p:cNvPr>
            <p:cNvSpPr/>
            <p:nvPr/>
          </p:nvSpPr>
          <p:spPr>
            <a:xfrm>
              <a:off x="11018456" y="2503917"/>
              <a:ext cx="276164" cy="816024"/>
            </a:xfrm>
            <a:prstGeom prst="round2DiagRect">
              <a:avLst/>
            </a:prstGeom>
            <a:solidFill>
              <a:schemeClr val="accent4">
                <a:lumMod val="75000"/>
              </a:schemeClr>
            </a:solidFill>
            <a:ln w="19050">
              <a:noFill/>
              <a:prstDash val="lgDashDotDot"/>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kkal Majalla" panose="02000000000000000000" pitchFamily="2" charset="-78"/>
                <a:cs typeface="Sakkal Majalla" panose="02000000000000000000" pitchFamily="2" charset="-78"/>
              </a:endParaRPr>
            </a:p>
          </p:txBody>
        </p:sp>
      </p:grpSp>
      <p:grpSp>
        <p:nvGrpSpPr>
          <p:cNvPr id="27" name="مجموعة 26">
            <a:extLst>
              <a:ext uri="{FF2B5EF4-FFF2-40B4-BE49-F238E27FC236}">
                <a16:creationId xmlns:a16="http://schemas.microsoft.com/office/drawing/2014/main" id="{B1E97C87-B0E5-46C2-9B61-7986FB7A6C92}"/>
              </a:ext>
            </a:extLst>
          </p:cNvPr>
          <p:cNvGrpSpPr/>
          <p:nvPr/>
        </p:nvGrpSpPr>
        <p:grpSpPr>
          <a:xfrm>
            <a:off x="1147624" y="1739611"/>
            <a:ext cx="2300059" cy="555582"/>
            <a:chOff x="791005" y="1844253"/>
            <a:chExt cx="2300059" cy="555582"/>
          </a:xfrm>
        </p:grpSpPr>
        <p:sp>
          <p:nvSpPr>
            <p:cNvPr id="28" name="شكل بيضاوي 27">
              <a:extLst>
                <a:ext uri="{FF2B5EF4-FFF2-40B4-BE49-F238E27FC236}">
                  <a16:creationId xmlns:a16="http://schemas.microsoft.com/office/drawing/2014/main" id="{D3193668-B1D0-42E1-B1CA-3FAB62149A3C}"/>
                </a:ext>
              </a:extLst>
            </p:cNvPr>
            <p:cNvSpPr/>
            <p:nvPr/>
          </p:nvSpPr>
          <p:spPr>
            <a:xfrm>
              <a:off x="791005" y="1844253"/>
              <a:ext cx="2300059" cy="552365"/>
            </a:xfrm>
            <a:prstGeom prst="ellipse">
              <a:avLst/>
            </a:prstGeom>
            <a:solidFill>
              <a:schemeClr val="accent4">
                <a:lumMod val="20000"/>
                <a:lumOff val="80000"/>
              </a:schemeClr>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29" name="Rectangle 5">
              <a:extLst>
                <a:ext uri="{FF2B5EF4-FFF2-40B4-BE49-F238E27FC236}">
                  <a16:creationId xmlns:a16="http://schemas.microsoft.com/office/drawing/2014/main" id="{E30A5661-338E-4F26-A7AB-F12FB69261D1}"/>
                </a:ext>
              </a:extLst>
            </p:cNvPr>
            <p:cNvSpPr/>
            <p:nvPr/>
          </p:nvSpPr>
          <p:spPr>
            <a:xfrm>
              <a:off x="882243" y="1908931"/>
              <a:ext cx="2064525" cy="490904"/>
            </a:xfrm>
            <a:prstGeom prst="rect">
              <a:avLst/>
            </a:prstGeom>
            <a:noFill/>
            <a:ln>
              <a:noFill/>
            </a:ln>
          </p:spPr>
          <p:txBody>
            <a:bodyPr wrap="square" lIns="91440" tIns="45720" rIns="91440" bIns="45720">
              <a:spAutoFit/>
            </a:bodyPr>
            <a:lstStyle/>
            <a:p>
              <a:pPr lvl="0" algn="ctr" defTabSz="457200">
                <a:lnSpc>
                  <a:spcPct val="90000"/>
                </a:lnSpc>
                <a:spcBef>
                  <a:spcPct val="0"/>
                </a:spcBef>
                <a:defRPr/>
              </a:pPr>
              <a:r>
                <a:rPr lang="ar-BH" sz="2800" b="1" dirty="0">
                  <a:ln w="0"/>
                  <a:solidFill>
                    <a:srgbClr val="0065B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نموذج الإجابة</a:t>
              </a:r>
              <a:endParaRPr lang="en-US" sz="2800" b="1" dirty="0">
                <a:ln w="0"/>
                <a:solidFill>
                  <a:srgbClr val="0065B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grpSp>
      <p:grpSp>
        <p:nvGrpSpPr>
          <p:cNvPr id="30" name="مجموعة 29">
            <a:extLst>
              <a:ext uri="{FF2B5EF4-FFF2-40B4-BE49-F238E27FC236}">
                <a16:creationId xmlns:a16="http://schemas.microsoft.com/office/drawing/2014/main" id="{6F8F2056-86C6-4C76-87CE-6B9764A78B22}"/>
              </a:ext>
            </a:extLst>
          </p:cNvPr>
          <p:cNvGrpSpPr/>
          <p:nvPr/>
        </p:nvGrpSpPr>
        <p:grpSpPr>
          <a:xfrm>
            <a:off x="230234" y="3165857"/>
            <a:ext cx="9630364" cy="752088"/>
            <a:chOff x="585216" y="2665644"/>
            <a:chExt cx="9630364" cy="1917052"/>
          </a:xfrm>
        </p:grpSpPr>
        <p:sp>
          <p:nvSpPr>
            <p:cNvPr id="31" name="مستطيل: زوايا قطرية مستديرة 36">
              <a:extLst>
                <a:ext uri="{FF2B5EF4-FFF2-40B4-BE49-F238E27FC236}">
                  <a16:creationId xmlns:a16="http://schemas.microsoft.com/office/drawing/2014/main" id="{5F5E9F7E-8DFF-42D3-807C-323A9C281F01}"/>
                </a:ext>
              </a:extLst>
            </p:cNvPr>
            <p:cNvSpPr/>
            <p:nvPr/>
          </p:nvSpPr>
          <p:spPr>
            <a:xfrm>
              <a:off x="585216" y="2665644"/>
              <a:ext cx="9630364" cy="1917052"/>
            </a:xfrm>
            <a:prstGeom prst="round2DiagRect">
              <a:avLst>
                <a:gd name="adj1" fmla="val 50000"/>
                <a:gd name="adj2" fmla="val 0"/>
              </a:avLst>
            </a:prstGeom>
            <a:gradFill flip="none" rotWithShape="1">
              <a:gsLst>
                <a:gs pos="0">
                  <a:srgbClr val="F3F3F3">
                    <a:alpha val="0"/>
                    <a:lumMod val="0"/>
                    <a:lumOff val="100000"/>
                  </a:srgbClr>
                </a:gs>
                <a:gs pos="100000">
                  <a:schemeClr val="bg1"/>
                </a:gs>
              </a:gsLst>
              <a:lin ang="0" scaled="1"/>
              <a:tileRect/>
            </a:gradFill>
            <a:ln w="19050">
              <a:solidFill>
                <a:srgbClr val="00B0F0"/>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kkal Majalla" panose="02000000000000000000" pitchFamily="2" charset="-78"/>
                <a:cs typeface="Sakkal Majalla" panose="02000000000000000000" pitchFamily="2" charset="-78"/>
              </a:endParaRPr>
            </a:p>
          </p:txBody>
        </p:sp>
        <p:sp>
          <p:nvSpPr>
            <p:cNvPr id="32" name="مستطيل 31">
              <a:extLst>
                <a:ext uri="{FF2B5EF4-FFF2-40B4-BE49-F238E27FC236}">
                  <a16:creationId xmlns:a16="http://schemas.microsoft.com/office/drawing/2014/main" id="{FF415642-1B33-4D61-823C-E4A8319B079B}"/>
                </a:ext>
              </a:extLst>
            </p:cNvPr>
            <p:cNvSpPr/>
            <p:nvPr/>
          </p:nvSpPr>
          <p:spPr>
            <a:xfrm>
              <a:off x="990600" y="2894549"/>
              <a:ext cx="8898063" cy="1578508"/>
            </a:xfrm>
            <a:prstGeom prst="rect">
              <a:avLst/>
            </a:prstGeom>
          </p:spPr>
          <p:txBody>
            <a:bodyPr wrap="square">
              <a:spAutoFit/>
            </a:bodyPr>
            <a:lstStyle/>
            <a:p>
              <a:pPr algn="justLow" rtl="1">
                <a:lnSpc>
                  <a:spcPct val="107000"/>
                </a:lnSpc>
                <a:spcAft>
                  <a:spcPts val="800"/>
                </a:spcAft>
              </a:pPr>
              <a:r>
                <a:rPr lang="ar-SA" sz="3200" b="1" dirty="0">
                  <a:latin typeface="Sakkal Majalla" panose="02000000000000000000" pitchFamily="2" charset="-78"/>
                  <a:cs typeface="Sakkal Majalla" panose="02000000000000000000" pitchFamily="2" charset="-78"/>
                </a:rPr>
                <a:t> يجب عليه أن يتيمّمَ بالتراب الطاهر</a:t>
              </a:r>
              <a:r>
                <a:rPr lang="ar-BH" sz="3200" b="1" dirty="0">
                  <a:latin typeface="Sakkal Majalla" panose="02000000000000000000" pitchFamily="2" charset="-78"/>
                  <a:cs typeface="Sakkal Majalla" panose="02000000000000000000" pitchFamily="2" charset="-78"/>
                </a:rPr>
                <a:t>.</a:t>
              </a:r>
              <a:endParaRPr lang="en-GB" sz="3200" b="1" dirty="0">
                <a:latin typeface="Sakkal Majalla" panose="02000000000000000000" pitchFamily="2" charset="-78"/>
                <a:cs typeface="Sakkal Majalla" panose="02000000000000000000" pitchFamily="2" charset="-78"/>
              </a:endParaRPr>
            </a:p>
          </p:txBody>
        </p:sp>
      </p:grpSp>
      <p:grpSp>
        <p:nvGrpSpPr>
          <p:cNvPr id="33" name="مجموعة 3">
            <a:extLst>
              <a:ext uri="{FF2B5EF4-FFF2-40B4-BE49-F238E27FC236}">
                <a16:creationId xmlns:a16="http://schemas.microsoft.com/office/drawing/2014/main" id="{30DB35B4-1CE8-41AE-B3DC-3B5A98948386}"/>
              </a:ext>
            </a:extLst>
          </p:cNvPr>
          <p:cNvGrpSpPr/>
          <p:nvPr/>
        </p:nvGrpSpPr>
        <p:grpSpPr>
          <a:xfrm>
            <a:off x="76200" y="19818"/>
            <a:ext cx="4063476" cy="758591"/>
            <a:chOff x="380999" y="-366815"/>
            <a:chExt cx="4063476" cy="798834"/>
          </a:xfrm>
        </p:grpSpPr>
        <p:sp>
          <p:nvSpPr>
            <p:cNvPr id="34" name="مستطيل: زوايا علوية مستديرة 32">
              <a:extLst>
                <a:ext uri="{FF2B5EF4-FFF2-40B4-BE49-F238E27FC236}">
                  <a16:creationId xmlns:a16="http://schemas.microsoft.com/office/drawing/2014/main" id="{D2942DA0-2664-48C6-8BE4-79279AF52932}"/>
                </a:ext>
              </a:extLst>
            </p:cNvPr>
            <p:cNvSpPr/>
            <p:nvPr/>
          </p:nvSpPr>
          <p:spPr>
            <a:xfrm rot="10800000">
              <a:off x="380999" y="-304800"/>
              <a:ext cx="4063476" cy="736819"/>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35" name="Rectangle 6">
              <a:extLst>
                <a:ext uri="{FF2B5EF4-FFF2-40B4-BE49-F238E27FC236}">
                  <a16:creationId xmlns:a16="http://schemas.microsoft.com/office/drawing/2014/main" id="{551B2D72-039F-4221-AEB0-AD4EC45011E0}"/>
                </a:ext>
              </a:extLst>
            </p:cNvPr>
            <p:cNvSpPr/>
            <p:nvPr/>
          </p:nvSpPr>
          <p:spPr>
            <a:xfrm>
              <a:off x="1790402" y="-153217"/>
              <a:ext cx="2456122" cy="550977"/>
            </a:xfrm>
            <a:prstGeom prst="rect">
              <a:avLst/>
            </a:prstGeom>
            <a:noFill/>
            <a:ln>
              <a:noFill/>
            </a:ln>
          </p:spPr>
          <p:txBody>
            <a:bodyPr wrap="none" lIns="91440" tIns="45720" rIns="91440" bIns="45720">
              <a:spAutoFit/>
            </a:bodyPr>
            <a:lstStyle/>
            <a:p>
              <a:pPr algn="ctr" rtl="1"/>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سورة المائدة الآية </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6</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endParaRPr lang="en-US"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36" name="مستطيل: زوايا علوية مستديرة 36">
              <a:extLst>
                <a:ext uri="{FF2B5EF4-FFF2-40B4-BE49-F238E27FC236}">
                  <a16:creationId xmlns:a16="http://schemas.microsoft.com/office/drawing/2014/main" id="{0831506A-8E3C-484D-82ED-21FA6D1DA268}"/>
                </a:ext>
              </a:extLst>
            </p:cNvPr>
            <p:cNvSpPr/>
            <p:nvPr/>
          </p:nvSpPr>
          <p:spPr>
            <a:xfrm rot="10800000">
              <a:off x="454440" y="-366815"/>
              <a:ext cx="1145760" cy="736819"/>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37" name="Rectangle 6">
              <a:extLst>
                <a:ext uri="{FF2B5EF4-FFF2-40B4-BE49-F238E27FC236}">
                  <a16:creationId xmlns:a16="http://schemas.microsoft.com/office/drawing/2014/main" id="{53BC52A7-16BC-45CB-86AB-F5B5325DF5CB}"/>
                </a:ext>
              </a:extLst>
            </p:cNvPr>
            <p:cNvSpPr/>
            <p:nvPr/>
          </p:nvSpPr>
          <p:spPr>
            <a:xfrm>
              <a:off x="526854" y="-276327"/>
              <a:ext cx="870751" cy="680619"/>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التربية </a:t>
              </a:r>
              <a:endParaRPr lang="en-US"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الإسلامية </a:t>
              </a:r>
            </a:p>
          </p:txBody>
        </p:sp>
      </p:grpSp>
      <p:grpSp>
        <p:nvGrpSpPr>
          <p:cNvPr id="38" name="مجموعة 5">
            <a:extLst>
              <a:ext uri="{FF2B5EF4-FFF2-40B4-BE49-F238E27FC236}">
                <a16:creationId xmlns:a16="http://schemas.microsoft.com/office/drawing/2014/main" id="{54DC8B8D-25E6-4A09-BBB2-EA5A7CFAEDB4}"/>
              </a:ext>
            </a:extLst>
          </p:cNvPr>
          <p:cNvGrpSpPr/>
          <p:nvPr/>
        </p:nvGrpSpPr>
        <p:grpSpPr>
          <a:xfrm>
            <a:off x="284437" y="4072168"/>
            <a:ext cx="10243786" cy="635687"/>
            <a:chOff x="937622" y="2492669"/>
            <a:chExt cx="10044354" cy="852751"/>
          </a:xfrm>
        </p:grpSpPr>
        <p:sp>
          <p:nvSpPr>
            <p:cNvPr id="39" name="مستطيل: زوايا قطرية مستديرة 25">
              <a:extLst>
                <a:ext uri="{FF2B5EF4-FFF2-40B4-BE49-F238E27FC236}">
                  <a16:creationId xmlns:a16="http://schemas.microsoft.com/office/drawing/2014/main" id="{603E1F15-768C-45D4-8198-23156C08C479}"/>
                </a:ext>
              </a:extLst>
            </p:cNvPr>
            <p:cNvSpPr/>
            <p:nvPr/>
          </p:nvSpPr>
          <p:spPr>
            <a:xfrm>
              <a:off x="937622" y="2503917"/>
              <a:ext cx="9630363" cy="772683"/>
            </a:xfrm>
            <a:prstGeom prst="round2DiagRect">
              <a:avLst/>
            </a:prstGeom>
            <a:gradFill flip="none" rotWithShape="1">
              <a:gsLst>
                <a:gs pos="0">
                  <a:srgbClr val="F3F3F3">
                    <a:alpha val="0"/>
                    <a:lumMod val="0"/>
                    <a:lumOff val="100000"/>
                  </a:srgbClr>
                </a:gs>
                <a:gs pos="100000">
                  <a:schemeClr val="bg1"/>
                </a:gs>
              </a:gsLst>
              <a:lin ang="0" scaled="1"/>
              <a:tileRect/>
            </a:gradFill>
            <a:ln w="19050">
              <a:solidFill>
                <a:schemeClr val="accent4">
                  <a:lumMod val="75000"/>
                </a:schemeClr>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kkal Majalla" panose="02000000000000000000" pitchFamily="2" charset="-78"/>
                <a:cs typeface="Sakkal Majalla" panose="02000000000000000000" pitchFamily="2" charset="-78"/>
              </a:endParaRPr>
            </a:p>
          </p:txBody>
        </p:sp>
        <p:sp>
          <p:nvSpPr>
            <p:cNvPr id="40" name="مستطيل 4">
              <a:extLst>
                <a:ext uri="{FF2B5EF4-FFF2-40B4-BE49-F238E27FC236}">
                  <a16:creationId xmlns:a16="http://schemas.microsoft.com/office/drawing/2014/main" id="{3B308B37-899E-4B76-B311-5EDCB81B2DB2}"/>
                </a:ext>
              </a:extLst>
            </p:cNvPr>
            <p:cNvSpPr/>
            <p:nvPr/>
          </p:nvSpPr>
          <p:spPr>
            <a:xfrm>
              <a:off x="937623" y="2492669"/>
              <a:ext cx="9565420" cy="852751"/>
            </a:xfrm>
            <a:prstGeom prst="rect">
              <a:avLst/>
            </a:prstGeom>
          </p:spPr>
          <p:txBody>
            <a:bodyPr wrap="square">
              <a:spAutoFit/>
            </a:bodyPr>
            <a:lstStyle/>
            <a:p>
              <a:pPr algn="r" rtl="1">
                <a:lnSpc>
                  <a:spcPct val="107000"/>
                </a:lnSpc>
                <a:spcAft>
                  <a:spcPts val="800"/>
                </a:spcAft>
              </a:pPr>
              <a:r>
                <a:rPr lang="ar-SA" sz="3300" b="1" dirty="0">
                  <a:solidFill>
                    <a:srgbClr val="FF0000"/>
                  </a:solidFill>
                  <a:latin typeface="Sakkal Majalla" panose="02000000000000000000" pitchFamily="2" charset="-78"/>
                  <a:cs typeface="Sakkal Majalla" panose="02000000000000000000" pitchFamily="2" charset="-78"/>
                </a:rPr>
                <a:t>- أرشدت الآية السابقة إلى كيفية التيمّم</a:t>
              </a:r>
              <a:r>
                <a:rPr lang="ar-BH" sz="3300" b="1" dirty="0">
                  <a:solidFill>
                    <a:srgbClr val="FF0000"/>
                  </a:solidFill>
                  <a:latin typeface="Sakkal Majalla" panose="02000000000000000000" pitchFamily="2" charset="-78"/>
                  <a:cs typeface="Sakkal Majalla" panose="02000000000000000000" pitchFamily="2" charset="-78"/>
                </a:rPr>
                <a:t>،</a:t>
              </a:r>
              <a:r>
                <a:rPr lang="ar-SA" sz="3300" b="1" dirty="0">
                  <a:solidFill>
                    <a:srgbClr val="FF0000"/>
                  </a:solidFill>
                  <a:latin typeface="Sakkal Majalla" panose="02000000000000000000" pitchFamily="2" charset="-78"/>
                  <a:cs typeface="Sakkal Majalla" panose="02000000000000000000" pitchFamily="2" charset="-78"/>
                </a:rPr>
                <a:t> وضّح ذلك.</a:t>
              </a:r>
              <a:r>
                <a:rPr lang="ar-BH" sz="3300" b="1" dirty="0">
                  <a:solidFill>
                    <a:srgbClr val="FF0000"/>
                  </a:solidFill>
                  <a:latin typeface="Sakkal Majalla" panose="02000000000000000000" pitchFamily="2" charset="-78"/>
                  <a:cs typeface="Sakkal Majalla" panose="02000000000000000000" pitchFamily="2" charset="-78"/>
                </a:rPr>
                <a:t> </a:t>
              </a:r>
              <a:endParaRPr lang="en-GB" sz="3300" b="1" dirty="0">
                <a:solidFill>
                  <a:srgbClr val="FF0000"/>
                </a:solidFill>
                <a:latin typeface="Sakkal Majalla" panose="02000000000000000000" pitchFamily="2" charset="-78"/>
                <a:cs typeface="Sakkal Majalla" panose="02000000000000000000" pitchFamily="2" charset="-78"/>
              </a:endParaRPr>
            </a:p>
          </p:txBody>
        </p:sp>
        <p:sp>
          <p:nvSpPr>
            <p:cNvPr id="41" name="مستطيل: زوايا قطرية مستديرة 24">
              <a:extLst>
                <a:ext uri="{FF2B5EF4-FFF2-40B4-BE49-F238E27FC236}">
                  <a16:creationId xmlns:a16="http://schemas.microsoft.com/office/drawing/2014/main" id="{4F36D804-2BEF-4171-88BF-E44B465592C7}"/>
                </a:ext>
              </a:extLst>
            </p:cNvPr>
            <p:cNvSpPr/>
            <p:nvPr/>
          </p:nvSpPr>
          <p:spPr>
            <a:xfrm>
              <a:off x="10711189" y="2503917"/>
              <a:ext cx="270787" cy="804776"/>
            </a:xfrm>
            <a:prstGeom prst="round2DiagRect">
              <a:avLst/>
            </a:prstGeom>
            <a:solidFill>
              <a:schemeClr val="accent4">
                <a:lumMod val="75000"/>
              </a:schemeClr>
            </a:solidFill>
            <a:ln w="19050">
              <a:noFill/>
              <a:prstDash val="lgDashDotDot"/>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kkal Majalla" panose="02000000000000000000" pitchFamily="2" charset="-78"/>
                <a:cs typeface="Sakkal Majalla" panose="02000000000000000000" pitchFamily="2" charset="-78"/>
              </a:endParaRPr>
            </a:p>
          </p:txBody>
        </p:sp>
      </p:grpSp>
      <p:grpSp>
        <p:nvGrpSpPr>
          <p:cNvPr id="42" name="مجموعة 12">
            <a:extLst>
              <a:ext uri="{FF2B5EF4-FFF2-40B4-BE49-F238E27FC236}">
                <a16:creationId xmlns:a16="http://schemas.microsoft.com/office/drawing/2014/main" id="{364E5D01-02C6-42F8-B658-9D663CAF67C0}"/>
              </a:ext>
            </a:extLst>
          </p:cNvPr>
          <p:cNvGrpSpPr/>
          <p:nvPr/>
        </p:nvGrpSpPr>
        <p:grpSpPr>
          <a:xfrm>
            <a:off x="269467" y="4993826"/>
            <a:ext cx="9630364" cy="752088"/>
            <a:chOff x="585216" y="2665644"/>
            <a:chExt cx="9630364" cy="1917052"/>
          </a:xfrm>
        </p:grpSpPr>
        <p:sp>
          <p:nvSpPr>
            <p:cNvPr id="43" name="مستطيل: زوايا قطرية مستديرة 36">
              <a:extLst>
                <a:ext uri="{FF2B5EF4-FFF2-40B4-BE49-F238E27FC236}">
                  <a16:creationId xmlns:a16="http://schemas.microsoft.com/office/drawing/2014/main" id="{65476CEA-3C45-41DF-A2D6-9779FBF3D087}"/>
                </a:ext>
              </a:extLst>
            </p:cNvPr>
            <p:cNvSpPr/>
            <p:nvPr/>
          </p:nvSpPr>
          <p:spPr>
            <a:xfrm>
              <a:off x="585216" y="2665644"/>
              <a:ext cx="9630364" cy="1917052"/>
            </a:xfrm>
            <a:prstGeom prst="round2DiagRect">
              <a:avLst>
                <a:gd name="adj1" fmla="val 50000"/>
                <a:gd name="adj2" fmla="val 0"/>
              </a:avLst>
            </a:prstGeom>
            <a:gradFill flip="none" rotWithShape="1">
              <a:gsLst>
                <a:gs pos="0">
                  <a:srgbClr val="F3F3F3">
                    <a:alpha val="0"/>
                    <a:lumMod val="0"/>
                    <a:lumOff val="100000"/>
                  </a:srgbClr>
                </a:gs>
                <a:gs pos="100000">
                  <a:schemeClr val="bg1"/>
                </a:gs>
              </a:gsLst>
              <a:lin ang="0" scaled="1"/>
              <a:tileRect/>
            </a:gradFill>
            <a:ln w="19050">
              <a:solidFill>
                <a:srgbClr val="00B0F0"/>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kkal Majalla" panose="02000000000000000000" pitchFamily="2" charset="-78"/>
                <a:cs typeface="Sakkal Majalla" panose="02000000000000000000" pitchFamily="2" charset="-78"/>
              </a:endParaRPr>
            </a:p>
          </p:txBody>
        </p:sp>
        <p:sp>
          <p:nvSpPr>
            <p:cNvPr id="44" name="مستطيل 11">
              <a:extLst>
                <a:ext uri="{FF2B5EF4-FFF2-40B4-BE49-F238E27FC236}">
                  <a16:creationId xmlns:a16="http://schemas.microsoft.com/office/drawing/2014/main" id="{B41B4A83-2324-4B4A-994D-12288D062E25}"/>
                </a:ext>
              </a:extLst>
            </p:cNvPr>
            <p:cNvSpPr/>
            <p:nvPr/>
          </p:nvSpPr>
          <p:spPr>
            <a:xfrm>
              <a:off x="600186" y="2894549"/>
              <a:ext cx="9576161" cy="1578508"/>
            </a:xfrm>
            <a:prstGeom prst="rect">
              <a:avLst/>
            </a:prstGeom>
          </p:spPr>
          <p:txBody>
            <a:bodyPr wrap="square">
              <a:spAutoFit/>
            </a:bodyPr>
            <a:lstStyle/>
            <a:p>
              <a:pPr algn="justLow" rtl="1">
                <a:lnSpc>
                  <a:spcPct val="107000"/>
                </a:lnSpc>
                <a:spcAft>
                  <a:spcPts val="800"/>
                </a:spcAft>
              </a:pPr>
              <a:r>
                <a:rPr lang="ar-SA" sz="3200" b="1" dirty="0">
                  <a:latin typeface="Sakkal Majalla" panose="02000000000000000000" pitchFamily="2" charset="-78"/>
                  <a:cs typeface="Sakkal Majalla" panose="02000000000000000000" pitchFamily="2" charset="-78"/>
                </a:rPr>
                <a:t>كيفية التيمّم: مسح الوجه واليدين إلى المرافق بالتراب الطاهر</a:t>
              </a:r>
              <a:r>
                <a:rPr lang="ar-BH" sz="3200" b="1" dirty="0">
                  <a:latin typeface="Sakkal Majalla" panose="02000000000000000000" pitchFamily="2" charset="-78"/>
                  <a:cs typeface="Sakkal Majalla" panose="02000000000000000000" pitchFamily="2" charset="-78"/>
                </a:rPr>
                <a:t>.</a:t>
              </a:r>
              <a:endParaRPr lang="en-GB" sz="3200" b="1" dirty="0">
                <a:latin typeface="Sakkal Majalla" panose="02000000000000000000" pitchFamily="2" charset="-78"/>
                <a:cs typeface="Sakkal Majalla" panose="02000000000000000000" pitchFamily="2" charset="-78"/>
              </a:endParaRPr>
            </a:p>
          </p:txBody>
        </p:sp>
      </p:grpSp>
    </p:spTree>
    <p:extLst>
      <p:ext uri="{BB962C8B-B14F-4D97-AF65-F5344CB8AC3E}">
        <p14:creationId xmlns:p14="http://schemas.microsoft.com/office/powerpoint/2010/main" val="28189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100" fill="hold">
                                          <p:stCondLst>
                                            <p:cond delay="0"/>
                                          </p:stCondLst>
                                        </p:cTn>
                                        <p:tgtEl>
                                          <p:spTgt spid="22"/>
                                        </p:tgtEl>
                                        <p:attrNameLst>
                                          <p:attrName>r</p:attrName>
                                        </p:attrNameLst>
                                      </p:cBhvr>
                                    </p:animRot>
                                    <p:animRot by="-240000">
                                      <p:cBhvr>
                                        <p:cTn id="14" dur="200" fill="hold">
                                          <p:stCondLst>
                                            <p:cond delay="200"/>
                                          </p:stCondLst>
                                        </p:cTn>
                                        <p:tgtEl>
                                          <p:spTgt spid="22"/>
                                        </p:tgtEl>
                                        <p:attrNameLst>
                                          <p:attrName>r</p:attrName>
                                        </p:attrNameLst>
                                      </p:cBhvr>
                                    </p:animRot>
                                    <p:animRot by="240000">
                                      <p:cBhvr>
                                        <p:cTn id="15" dur="200" fill="hold">
                                          <p:stCondLst>
                                            <p:cond delay="400"/>
                                          </p:stCondLst>
                                        </p:cTn>
                                        <p:tgtEl>
                                          <p:spTgt spid="22"/>
                                        </p:tgtEl>
                                        <p:attrNameLst>
                                          <p:attrName>r</p:attrName>
                                        </p:attrNameLst>
                                      </p:cBhvr>
                                    </p:animRot>
                                    <p:animRot by="-240000">
                                      <p:cBhvr>
                                        <p:cTn id="16" dur="200" fill="hold">
                                          <p:stCondLst>
                                            <p:cond delay="600"/>
                                          </p:stCondLst>
                                        </p:cTn>
                                        <p:tgtEl>
                                          <p:spTgt spid="22"/>
                                        </p:tgtEl>
                                        <p:attrNameLst>
                                          <p:attrName>r</p:attrName>
                                        </p:attrNameLst>
                                      </p:cBhvr>
                                    </p:animRot>
                                    <p:animRot by="120000">
                                      <p:cBhvr>
                                        <p:cTn id="17" dur="200" fill="hold">
                                          <p:stCondLst>
                                            <p:cond delay="800"/>
                                          </p:stCondLst>
                                        </p:cTn>
                                        <p:tgtEl>
                                          <p:spTgt spid="22"/>
                                        </p:tgtEl>
                                        <p:attrNameLst>
                                          <p:attrName>r</p:attrName>
                                        </p:attrNameLst>
                                      </p:cBhvr>
                                    </p:animRo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1250"/>
                                        <p:tgtEl>
                                          <p:spTgt spid="1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1250"/>
                                        <p:tgtEl>
                                          <p:spTgt spid="2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1250"/>
                                        <p:tgtEl>
                                          <p:spTgt spid="21"/>
                                        </p:tgtEl>
                                      </p:cBhvr>
                                    </p:animEffect>
                                  </p:childTnLst>
                                </p:cTn>
                              </p:par>
                              <p:par>
                                <p:cTn id="27" presetID="22" presetClass="entr" presetSubtype="2"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right)">
                                      <p:cBhvr>
                                        <p:cTn id="29" dur="3000"/>
                                        <p:tgtEl>
                                          <p:spTgt spid="23"/>
                                        </p:tgtEl>
                                      </p:cBhvr>
                                    </p:animEffect>
                                  </p:childTnLst>
                                </p:cTn>
                              </p:par>
                              <p:par>
                                <p:cTn id="30" presetID="22" presetClass="entr" presetSubtype="2"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right)">
                                      <p:cBhvr>
                                        <p:cTn id="32" dur="3000"/>
                                        <p:tgtEl>
                                          <p:spTgt spid="38"/>
                                        </p:tgtEl>
                                      </p:cBhvr>
                                    </p:animEffect>
                                  </p:childTnLst>
                                </p:cTn>
                              </p:par>
                            </p:childTnLst>
                          </p:cTn>
                        </p:par>
                        <p:par>
                          <p:cTn id="33" fill="hold">
                            <p:stCondLst>
                              <p:cond delay="3500"/>
                            </p:stCondLst>
                            <p:childTnLst>
                              <p:par>
                                <p:cTn id="34" presetID="23" presetClass="entr" presetSubtype="16"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4250" fill="hold"/>
                                        <p:tgtEl>
                                          <p:spTgt spid="27"/>
                                        </p:tgtEl>
                                        <p:attrNameLst>
                                          <p:attrName>ppt_w</p:attrName>
                                        </p:attrNameLst>
                                      </p:cBhvr>
                                      <p:tavLst>
                                        <p:tav tm="0">
                                          <p:val>
                                            <p:fltVal val="0"/>
                                          </p:val>
                                        </p:tav>
                                        <p:tav tm="100000">
                                          <p:val>
                                            <p:strVal val="#ppt_w"/>
                                          </p:val>
                                        </p:tav>
                                      </p:tavLst>
                                    </p:anim>
                                    <p:anim calcmode="lin" valueType="num">
                                      <p:cBhvr>
                                        <p:cTn id="37" dur="4250" fill="hold"/>
                                        <p:tgtEl>
                                          <p:spTgt spid="27"/>
                                        </p:tgtEl>
                                        <p:attrNameLst>
                                          <p:attrName>ppt_h</p:attrName>
                                        </p:attrNameLst>
                                      </p:cBhvr>
                                      <p:tavLst>
                                        <p:tav tm="0">
                                          <p:val>
                                            <p:fltVal val="0"/>
                                          </p:val>
                                        </p:tav>
                                        <p:tav tm="100000">
                                          <p:val>
                                            <p:strVal val="#ppt_h"/>
                                          </p:val>
                                        </p:tav>
                                      </p:tavLst>
                                    </p:anim>
                                  </p:childTnLst>
                                </p:cTn>
                              </p:par>
                            </p:childTnLst>
                          </p:cTn>
                        </p:par>
                        <p:par>
                          <p:cTn id="38" fill="hold">
                            <p:stCondLst>
                              <p:cond delay="7750"/>
                            </p:stCondLst>
                            <p:childTnLst>
                              <p:par>
                                <p:cTn id="39" presetID="22" presetClass="entr" presetSubtype="2"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right)">
                                      <p:cBhvr>
                                        <p:cTn id="41" dur="8000"/>
                                        <p:tgtEl>
                                          <p:spTgt spid="30"/>
                                        </p:tgtEl>
                                      </p:cBhvr>
                                    </p:animEffect>
                                  </p:childTnLst>
                                </p:cTn>
                              </p:par>
                            </p:childTnLst>
                          </p:cTn>
                        </p:par>
                        <p:par>
                          <p:cTn id="42" fill="hold">
                            <p:stCondLst>
                              <p:cond delay="15750"/>
                            </p:stCondLst>
                            <p:childTnLst>
                              <p:par>
                                <p:cTn id="43" presetID="22" presetClass="entr" presetSubtype="2"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wipe(right)">
                                      <p:cBhvr>
                                        <p:cTn id="45" dur="8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3" name="مستطيل: زوايا قطرية مستديرة 16">
            <a:extLst>
              <a:ext uri="{FF2B5EF4-FFF2-40B4-BE49-F238E27FC236}">
                <a16:creationId xmlns:a16="http://schemas.microsoft.com/office/drawing/2014/main" id="{0CB13B9F-9FC8-44D7-8098-626429AC40D3}"/>
              </a:ext>
            </a:extLst>
          </p:cNvPr>
          <p:cNvSpPr/>
          <p:nvPr/>
        </p:nvSpPr>
        <p:spPr>
          <a:xfrm flipH="1">
            <a:off x="4724400" y="304800"/>
            <a:ext cx="5971606" cy="2404560"/>
          </a:xfrm>
          <a:prstGeom prst="round2DiagRect">
            <a:avLst>
              <a:gd name="adj1" fmla="val 50000"/>
              <a:gd name="adj2" fmla="val 0"/>
            </a:avLst>
          </a:prstGeom>
          <a:solidFill>
            <a:schemeClr val="accent4">
              <a:lumMod val="20000"/>
              <a:lumOff val="80000"/>
            </a:schemeClr>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34" name="مستطيل: زوايا قطرية مستديرة 19">
            <a:extLst>
              <a:ext uri="{FF2B5EF4-FFF2-40B4-BE49-F238E27FC236}">
                <a16:creationId xmlns:a16="http://schemas.microsoft.com/office/drawing/2014/main" id="{4664C732-3E67-400D-A6B0-E513A9337F1F}"/>
              </a:ext>
            </a:extLst>
          </p:cNvPr>
          <p:cNvSpPr/>
          <p:nvPr/>
        </p:nvSpPr>
        <p:spPr>
          <a:xfrm rot="10800000">
            <a:off x="9563020" y="1988195"/>
            <a:ext cx="1522288" cy="4185269"/>
          </a:xfrm>
          <a:prstGeom prst="round2DiagRect">
            <a:avLst>
              <a:gd name="adj1" fmla="val 50000"/>
              <a:gd name="adj2" fmla="val 0"/>
            </a:avLst>
          </a:prstGeom>
          <a:solidFill>
            <a:srgbClr val="92D050"/>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dirty="0">
              <a:latin typeface="Sakkal Majalla" panose="02000000000000000000" pitchFamily="2" charset="-78"/>
              <a:cs typeface="Sakkal Majalla" panose="02000000000000000000" pitchFamily="2" charset="-78"/>
            </a:endParaRPr>
          </a:p>
        </p:txBody>
      </p:sp>
      <p:sp>
        <p:nvSpPr>
          <p:cNvPr id="35" name="مستطيل: زوايا قطرية مستديرة 20">
            <a:extLst>
              <a:ext uri="{FF2B5EF4-FFF2-40B4-BE49-F238E27FC236}">
                <a16:creationId xmlns:a16="http://schemas.microsoft.com/office/drawing/2014/main" id="{64BAFAD9-D114-4243-B5CA-F12CF5190AC8}"/>
              </a:ext>
            </a:extLst>
          </p:cNvPr>
          <p:cNvSpPr/>
          <p:nvPr/>
        </p:nvSpPr>
        <p:spPr>
          <a:xfrm rot="10800000">
            <a:off x="175041" y="2441142"/>
            <a:ext cx="10095402" cy="3737589"/>
          </a:xfrm>
          <a:prstGeom prst="round2DiagRect">
            <a:avLst>
              <a:gd name="adj1" fmla="val 38740"/>
              <a:gd name="adj2" fmla="val 0"/>
            </a:avLst>
          </a:prstGeom>
          <a:solidFill>
            <a:schemeClr val="bg1"/>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BH">
              <a:latin typeface="Sakkal Majalla" panose="02000000000000000000" pitchFamily="2" charset="-78"/>
              <a:cs typeface="Sakkal Majalla" panose="02000000000000000000" pitchFamily="2" charset="-78"/>
            </a:endParaRPr>
          </a:p>
        </p:txBody>
      </p:sp>
      <p:sp>
        <p:nvSpPr>
          <p:cNvPr id="36" name="مستطيل 35">
            <a:extLst>
              <a:ext uri="{FF2B5EF4-FFF2-40B4-BE49-F238E27FC236}">
                <a16:creationId xmlns:a16="http://schemas.microsoft.com/office/drawing/2014/main" id="{01264377-F26D-4F67-893D-798BB4DE3F38}"/>
              </a:ext>
            </a:extLst>
          </p:cNvPr>
          <p:cNvSpPr/>
          <p:nvPr/>
        </p:nvSpPr>
        <p:spPr>
          <a:xfrm>
            <a:off x="677007" y="2705407"/>
            <a:ext cx="8932566" cy="3326873"/>
          </a:xfrm>
          <a:prstGeom prst="rect">
            <a:avLst/>
          </a:prstGeom>
        </p:spPr>
        <p:txBody>
          <a:bodyPr wrap="square">
            <a:spAutoFit/>
          </a:bodyPr>
          <a:lstStyle/>
          <a:p>
            <a:pPr algn="ctr" rtl="1">
              <a:lnSpc>
                <a:spcPct val="150000"/>
              </a:lnSpc>
              <a:spcAft>
                <a:spcPts val="800"/>
              </a:spcAft>
            </a:pPr>
            <a:r>
              <a:rPr lang="ar-SA" sz="3600" b="1" dirty="0">
                <a:latin typeface="Sakkal Majalla" panose="02000000000000000000" pitchFamily="2" charset="-78"/>
                <a:cs typeface="Sakkal Majalla" panose="02000000000000000000" pitchFamily="2" charset="-78"/>
              </a:rPr>
              <a:t>ي</a:t>
            </a:r>
            <a:r>
              <a:rPr lang="ar-BH" sz="3600" b="1" dirty="0">
                <a:latin typeface="Sakkal Majalla" panose="02000000000000000000" pitchFamily="2" charset="-78"/>
                <a:cs typeface="Sakkal Majalla" panose="02000000000000000000" pitchFamily="2" charset="-78"/>
              </a:rPr>
              <a:t>َ</a:t>
            </a:r>
            <a:r>
              <a:rPr lang="ar-SA" sz="3600" b="1" dirty="0">
                <a:latin typeface="Sakkal Majalla" panose="02000000000000000000" pitchFamily="2" charset="-78"/>
                <a:cs typeface="Sakkal Majalla" panose="02000000000000000000" pitchFamily="2" charset="-78"/>
              </a:rPr>
              <a:t>سَّر</a:t>
            </a:r>
            <a:r>
              <a:rPr lang="ar-BH" sz="3600" b="1" dirty="0">
                <a:latin typeface="Sakkal Majalla" panose="02000000000000000000" pitchFamily="2" charset="-78"/>
                <a:cs typeface="Sakkal Majalla" panose="02000000000000000000" pitchFamily="2" charset="-78"/>
              </a:rPr>
              <a:t>َ</a:t>
            </a:r>
            <a:r>
              <a:rPr lang="ar-SA" sz="3600" b="1" dirty="0">
                <a:latin typeface="Sakkal Majalla" panose="02000000000000000000" pitchFamily="2" charset="-78"/>
                <a:cs typeface="Sakkal Majalla" panose="02000000000000000000" pitchFamily="2" charset="-78"/>
              </a:rPr>
              <a:t> الله</a:t>
            </a:r>
            <a:r>
              <a:rPr lang="ar-BH" sz="3600" b="1" dirty="0">
                <a:latin typeface="Sakkal Majalla" panose="02000000000000000000" pitchFamily="2" charset="-78"/>
                <a:cs typeface="Sakkal Majalla" panose="02000000000000000000" pitchFamily="2" charset="-78"/>
              </a:rPr>
              <a:t>ُ</a:t>
            </a:r>
            <a:r>
              <a:rPr lang="ar-SA" sz="3600" b="1" dirty="0">
                <a:latin typeface="Sakkal Majalla" panose="02000000000000000000" pitchFamily="2" charset="-78"/>
                <a:cs typeface="Sakkal Majalla" panose="02000000000000000000" pitchFamily="2" charset="-78"/>
              </a:rPr>
              <a:t> تعالى أحكام الدين على عباده من دون ضيقٍ أو مشقّة، قصدَ تطهيرهم من الذنوب والآثام، ومن الأقذار والنجاسات، وإتمام نعمته عليهم سبحانه وتعالى بِبَيَان شرائع الإسلام؛ ليشكروه على نعمه ويحمدوه على آلائه.</a:t>
            </a:r>
            <a:endParaRPr lang="en-GB" sz="3600" b="1" dirty="0">
              <a:latin typeface="Sakkal Majalla" panose="02000000000000000000" pitchFamily="2" charset="-78"/>
              <a:cs typeface="Sakkal Majalla" panose="02000000000000000000" pitchFamily="2" charset="-78"/>
            </a:endParaRPr>
          </a:p>
        </p:txBody>
      </p:sp>
      <p:pic>
        <p:nvPicPr>
          <p:cNvPr id="37" name="Picture 3">
            <a:extLst>
              <a:ext uri="{FF2B5EF4-FFF2-40B4-BE49-F238E27FC236}">
                <a16:creationId xmlns:a16="http://schemas.microsoft.com/office/drawing/2014/main" id="{8D10957A-301F-48BD-B95C-CA41776CBE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15" t="19437" r="16694" b="12630"/>
          <a:stretch/>
        </p:blipFill>
        <p:spPr bwMode="auto">
          <a:xfrm>
            <a:off x="9375353" y="-82333"/>
            <a:ext cx="2476959" cy="32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5">
            <a:extLst>
              <a:ext uri="{FF2B5EF4-FFF2-40B4-BE49-F238E27FC236}">
                <a16:creationId xmlns:a16="http://schemas.microsoft.com/office/drawing/2014/main" id="{9FFFC442-1252-494D-B6AA-4BAA4414B15D}"/>
              </a:ext>
            </a:extLst>
          </p:cNvPr>
          <p:cNvSpPr/>
          <p:nvPr/>
        </p:nvSpPr>
        <p:spPr>
          <a:xfrm>
            <a:off x="2645724" y="381301"/>
            <a:ext cx="6963849" cy="685124"/>
          </a:xfrm>
          <a:prstGeom prst="rect">
            <a:avLst/>
          </a:prstGeom>
          <a:noFill/>
          <a:ln>
            <a:noFill/>
          </a:ln>
        </p:spPr>
        <p:txBody>
          <a:bodyPr wrap="square" lIns="91440" tIns="45720" rIns="91440" bIns="45720">
            <a:spAutoFit/>
          </a:bodyPr>
          <a:lstStyle/>
          <a:p>
            <a:pPr algn="r" rtl="1">
              <a:lnSpc>
                <a:spcPct val="107000"/>
              </a:lnSpc>
              <a:spcAft>
                <a:spcPts val="800"/>
              </a:spcAft>
            </a:pPr>
            <a:r>
              <a:rPr lang="ar-BH"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أتعرّف</a:t>
            </a:r>
            <a:r>
              <a:rPr lang="ar-SA"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 المعنى </a:t>
            </a:r>
            <a:r>
              <a:rPr lang="ar-SA" sz="3600" b="1">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الإجمالي للآية:</a:t>
            </a:r>
            <a:endParaRPr lang="en-GB" sz="3600" b="1" dirty="0">
              <a:ln w="0"/>
              <a:solidFill>
                <a:schemeClr val="accent2">
                  <a:lumMod val="50000"/>
                </a:schemeClr>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grpSp>
        <p:nvGrpSpPr>
          <p:cNvPr id="39" name="مجموعة 3">
            <a:extLst>
              <a:ext uri="{FF2B5EF4-FFF2-40B4-BE49-F238E27FC236}">
                <a16:creationId xmlns:a16="http://schemas.microsoft.com/office/drawing/2014/main" id="{210BB5D9-D946-4241-9754-4FB0251D4AD4}"/>
              </a:ext>
            </a:extLst>
          </p:cNvPr>
          <p:cNvGrpSpPr/>
          <p:nvPr/>
        </p:nvGrpSpPr>
        <p:grpSpPr>
          <a:xfrm>
            <a:off x="76200" y="19818"/>
            <a:ext cx="4063476" cy="758591"/>
            <a:chOff x="380999" y="-366815"/>
            <a:chExt cx="4063476" cy="798834"/>
          </a:xfrm>
        </p:grpSpPr>
        <p:sp>
          <p:nvSpPr>
            <p:cNvPr id="40" name="مستطيل: زوايا علوية مستديرة 32">
              <a:extLst>
                <a:ext uri="{FF2B5EF4-FFF2-40B4-BE49-F238E27FC236}">
                  <a16:creationId xmlns:a16="http://schemas.microsoft.com/office/drawing/2014/main" id="{3F2E1444-2C60-462B-99BA-FB20EB5946C2}"/>
                </a:ext>
              </a:extLst>
            </p:cNvPr>
            <p:cNvSpPr/>
            <p:nvPr/>
          </p:nvSpPr>
          <p:spPr>
            <a:xfrm rot="10800000">
              <a:off x="380999" y="-304800"/>
              <a:ext cx="4063476" cy="736819"/>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41" name="Rectangle 6">
              <a:extLst>
                <a:ext uri="{FF2B5EF4-FFF2-40B4-BE49-F238E27FC236}">
                  <a16:creationId xmlns:a16="http://schemas.microsoft.com/office/drawing/2014/main" id="{B4322134-02A1-42E6-BD88-B89851268EBF}"/>
                </a:ext>
              </a:extLst>
            </p:cNvPr>
            <p:cNvSpPr/>
            <p:nvPr/>
          </p:nvSpPr>
          <p:spPr>
            <a:xfrm>
              <a:off x="1790402" y="-153217"/>
              <a:ext cx="2456122" cy="550977"/>
            </a:xfrm>
            <a:prstGeom prst="rect">
              <a:avLst/>
            </a:prstGeom>
            <a:noFill/>
            <a:ln>
              <a:noFill/>
            </a:ln>
          </p:spPr>
          <p:txBody>
            <a:bodyPr wrap="none" lIns="91440" tIns="45720" rIns="91440" bIns="45720">
              <a:spAutoFit/>
            </a:bodyPr>
            <a:lstStyle/>
            <a:p>
              <a:pPr algn="ctr" rtl="1"/>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سورة المائدة الآية </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r>
                <a:rPr lang="ar-SA"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6</a:t>
              </a:r>
              <a:r>
                <a:rPr lang="ar-BH"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a:t>
              </a:r>
              <a:endParaRPr lang="en-US" sz="2800" b="1" dirty="0">
                <a:ln w="0"/>
                <a:solidFill>
                  <a:srgbClr val="7030A0"/>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42" name="مستطيل: زوايا علوية مستديرة 36">
              <a:extLst>
                <a:ext uri="{FF2B5EF4-FFF2-40B4-BE49-F238E27FC236}">
                  <a16:creationId xmlns:a16="http://schemas.microsoft.com/office/drawing/2014/main" id="{41D7E011-C766-4E72-B26C-A65231CA3F94}"/>
                </a:ext>
              </a:extLst>
            </p:cNvPr>
            <p:cNvSpPr/>
            <p:nvPr/>
          </p:nvSpPr>
          <p:spPr>
            <a:xfrm rot="10800000">
              <a:off x="454440" y="-366815"/>
              <a:ext cx="1145760" cy="736819"/>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Sakkal Majalla" panose="02000000000000000000" pitchFamily="2" charset="-78"/>
                <a:cs typeface="Sakkal Majalla" panose="02000000000000000000" pitchFamily="2" charset="-78"/>
              </a:endParaRPr>
            </a:p>
          </p:txBody>
        </p:sp>
        <p:sp>
          <p:nvSpPr>
            <p:cNvPr id="43" name="Rectangle 6">
              <a:extLst>
                <a:ext uri="{FF2B5EF4-FFF2-40B4-BE49-F238E27FC236}">
                  <a16:creationId xmlns:a16="http://schemas.microsoft.com/office/drawing/2014/main" id="{4BD301BC-10BE-4A91-B1AD-F981C6CECE1C}"/>
                </a:ext>
              </a:extLst>
            </p:cNvPr>
            <p:cNvSpPr/>
            <p:nvPr/>
          </p:nvSpPr>
          <p:spPr>
            <a:xfrm>
              <a:off x="526854" y="-276327"/>
              <a:ext cx="870751" cy="680619"/>
            </a:xfrm>
            <a:prstGeom prst="rect">
              <a:avLst/>
            </a:prstGeom>
            <a:noFill/>
            <a:ln>
              <a:noFill/>
            </a:ln>
          </p:spPr>
          <p:txBody>
            <a:bodyPr wrap="none" lIns="91440" tIns="45720" rIns="91440" bIns="45720">
              <a:spAutoFit/>
            </a:bodyPr>
            <a:lstStyle/>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التربية </a:t>
              </a:r>
              <a:endParaRPr lang="en-US"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a:p>
              <a:pPr algn="ctr"/>
              <a:r>
                <a:rPr lang="ar-BH" b="1" dirty="0">
                  <a:ln w="0"/>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الإسلامية </a:t>
              </a:r>
            </a:p>
          </p:txBody>
        </p:sp>
      </p:grpSp>
      <p:pic>
        <p:nvPicPr>
          <p:cNvPr id="44" name="Picture 21">
            <a:extLst>
              <a:ext uri="{FF2B5EF4-FFF2-40B4-BE49-F238E27FC236}">
                <a16:creationId xmlns:a16="http://schemas.microsoft.com/office/drawing/2014/main" id="{065C817E-FF08-4955-8EF2-387FE5A715C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828800" y="1031425"/>
            <a:ext cx="7546553" cy="1420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189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500"/>
                                        <p:tgtEl>
                                          <p:spTgt spid="37"/>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37"/>
                                        </p:tgtEl>
                                        <p:attrNameLst>
                                          <p:attrName>r</p:attrName>
                                        </p:attrNameLst>
                                      </p:cBhvr>
                                    </p:animRot>
                                    <p:animRot by="-240000">
                                      <p:cBhvr>
                                        <p:cTn id="11" dur="200" fill="hold">
                                          <p:stCondLst>
                                            <p:cond delay="200"/>
                                          </p:stCondLst>
                                        </p:cTn>
                                        <p:tgtEl>
                                          <p:spTgt spid="37"/>
                                        </p:tgtEl>
                                        <p:attrNameLst>
                                          <p:attrName>r</p:attrName>
                                        </p:attrNameLst>
                                      </p:cBhvr>
                                    </p:animRot>
                                    <p:animRot by="240000">
                                      <p:cBhvr>
                                        <p:cTn id="12" dur="200" fill="hold">
                                          <p:stCondLst>
                                            <p:cond delay="400"/>
                                          </p:stCondLst>
                                        </p:cTn>
                                        <p:tgtEl>
                                          <p:spTgt spid="37"/>
                                        </p:tgtEl>
                                        <p:attrNameLst>
                                          <p:attrName>r</p:attrName>
                                        </p:attrNameLst>
                                      </p:cBhvr>
                                    </p:animRot>
                                    <p:animRot by="-240000">
                                      <p:cBhvr>
                                        <p:cTn id="13" dur="200" fill="hold">
                                          <p:stCondLst>
                                            <p:cond delay="600"/>
                                          </p:stCondLst>
                                        </p:cTn>
                                        <p:tgtEl>
                                          <p:spTgt spid="37"/>
                                        </p:tgtEl>
                                        <p:attrNameLst>
                                          <p:attrName>r</p:attrName>
                                        </p:attrNameLst>
                                      </p:cBhvr>
                                    </p:animRot>
                                    <p:animRot by="120000">
                                      <p:cBhvr>
                                        <p:cTn id="14" dur="200" fill="hold">
                                          <p:stCondLst>
                                            <p:cond delay="800"/>
                                          </p:stCondLst>
                                        </p:cTn>
                                        <p:tgtEl>
                                          <p:spTgt spid="37"/>
                                        </p:tgtEl>
                                        <p:attrNameLst>
                                          <p:attrName>r</p:attrName>
                                        </p:attrNameLst>
                                      </p:cBhvr>
                                    </p:animRot>
                                  </p:childTnLst>
                                </p:cTn>
                              </p:par>
                              <p:par>
                                <p:cTn id="15" presetID="22" presetClass="entr" presetSubtype="2"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right)">
                                      <p:cBhvr>
                                        <p:cTn id="17" dur="2750"/>
                                        <p:tgtEl>
                                          <p:spTgt spid="3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2500"/>
                                        <p:tgtEl>
                                          <p:spTgt spid="33"/>
                                        </p:tgtEl>
                                      </p:cBhvr>
                                    </p:animEffect>
                                  </p:childTnLst>
                                </p:cTn>
                              </p:par>
                              <p:par>
                                <p:cTn id="21" presetID="22" presetClass="entr" presetSubtype="1" fill="hold" grpId="0" nodeType="withEffect">
                                  <p:stCondLst>
                                    <p:cond delay="1000"/>
                                  </p:stCondLst>
                                  <p:childTnLst>
                                    <p:set>
                                      <p:cBhvr>
                                        <p:cTn id="22" dur="1" fill="hold">
                                          <p:stCondLst>
                                            <p:cond delay="0"/>
                                          </p:stCondLst>
                                        </p:cTn>
                                        <p:tgtEl>
                                          <p:spTgt spid="34"/>
                                        </p:tgtEl>
                                        <p:attrNameLst>
                                          <p:attrName>style.visibility</p:attrName>
                                        </p:attrNameLst>
                                      </p:cBhvr>
                                      <p:to>
                                        <p:strVal val="visible"/>
                                      </p:to>
                                    </p:set>
                                    <p:animEffect transition="in" filter="wipe(up)">
                                      <p:cBhvr>
                                        <p:cTn id="23" dur="2250"/>
                                        <p:tgtEl>
                                          <p:spTgt spid="34"/>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up)">
                                      <p:cBhvr>
                                        <p:cTn id="26" dur="1250"/>
                                        <p:tgtEl>
                                          <p:spTgt spid="35"/>
                                        </p:tgtEl>
                                      </p:cBhvr>
                                    </p:animEffect>
                                  </p:childTnLst>
                                </p:cTn>
                              </p:par>
                            </p:childTnLst>
                          </p:cTn>
                        </p:par>
                        <p:par>
                          <p:cTn id="27" fill="hold">
                            <p:stCondLst>
                              <p:cond delay="3750"/>
                            </p:stCondLst>
                            <p:childTnLst>
                              <p:par>
                                <p:cTn id="28" presetID="18" presetClass="entr" presetSubtype="12" fill="hold" grpId="0" nodeType="afterEffect">
                                  <p:stCondLst>
                                    <p:cond delay="0"/>
                                  </p:stCondLst>
                                  <p:iterate type="wd">
                                    <p:tmPct val="55000"/>
                                  </p:iterate>
                                  <p:childTnLst>
                                    <p:set>
                                      <p:cBhvr>
                                        <p:cTn id="29" dur="1" fill="hold">
                                          <p:stCondLst>
                                            <p:cond delay="0"/>
                                          </p:stCondLst>
                                        </p:cTn>
                                        <p:tgtEl>
                                          <p:spTgt spid="36"/>
                                        </p:tgtEl>
                                        <p:attrNameLst>
                                          <p:attrName>style.visibility</p:attrName>
                                        </p:attrNameLst>
                                      </p:cBhvr>
                                      <p:to>
                                        <p:strVal val="visible"/>
                                      </p:to>
                                    </p:set>
                                    <p:animEffect transition="in" filter="strips(downLeft)">
                                      <p:cBhvr>
                                        <p:cTn id="30"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78000">
              <a:srgbClr val="ECECEC">
                <a:alpha val="56000"/>
              </a:srgbClr>
            </a:gs>
            <a:gs pos="39000">
              <a:schemeClr val="bg1"/>
            </a:gs>
            <a:gs pos="0">
              <a:schemeClr val="bg1">
                <a:lumMod val="95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270641" y="6264165"/>
            <a:ext cx="11498317" cy="4204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ectangle 9"/>
          <p:cNvSpPr>
            <a:spLocks/>
          </p:cNvSpPr>
          <p:nvPr/>
        </p:nvSpPr>
        <p:spPr>
          <a:xfrm>
            <a:off x="8349483" y="6306207"/>
            <a:ext cx="3419475" cy="38100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r">
              <a:lnSpc>
                <a:spcPct val="106000"/>
              </a:lnSpc>
              <a:spcBef>
                <a:spcPts val="0"/>
              </a:spcBef>
              <a:spcAft>
                <a:spcPts val="800"/>
              </a:spcAft>
            </a:pPr>
            <a:r>
              <a:rPr lang="ar-BH" sz="1400" b="1" dirty="0">
                <a:solidFill>
                  <a:srgbClr val="000000"/>
                </a:solidFill>
                <a:effectLst/>
                <a:latin typeface="Calibri" panose="020F0502020204030204" pitchFamily="34" charset="0"/>
                <a:ea typeface="Calibri" panose="020F0502020204030204" pitchFamily="34" charset="0"/>
                <a:cs typeface="Sakkal Majalla" panose="02000000000000000000" pitchFamily="2" charset="-78"/>
              </a:rPr>
              <a:t>وزارة التربية والتعليم –الفصل الدراسي الثاني 2020-2021م</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مستطيل: زوايا قطرية مستديرة 35">
            <a:extLst>
              <a:ext uri="{FF2B5EF4-FFF2-40B4-BE49-F238E27FC236}">
                <a16:creationId xmlns:a16="http://schemas.microsoft.com/office/drawing/2014/main" id="{34630596-27CA-41BA-BC07-3453892BA8E3}"/>
              </a:ext>
            </a:extLst>
          </p:cNvPr>
          <p:cNvSpPr/>
          <p:nvPr/>
        </p:nvSpPr>
        <p:spPr>
          <a:xfrm rot="10800000">
            <a:off x="9552568" y="1950340"/>
            <a:ext cx="1522288" cy="3988620"/>
          </a:xfrm>
          <a:prstGeom prst="round2DiagRect">
            <a:avLst>
              <a:gd name="adj1" fmla="val 50000"/>
              <a:gd name="adj2" fmla="val 0"/>
            </a:avLst>
          </a:prstGeom>
          <a:solidFill>
            <a:srgbClr val="FFE699"/>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BH" sz="1800" b="0" i="0" u="none" strike="noStrike" kern="120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5" name="مستطيل: زوايا مستديرة 1">
            <a:extLst>
              <a:ext uri="{FF2B5EF4-FFF2-40B4-BE49-F238E27FC236}">
                <a16:creationId xmlns:a16="http://schemas.microsoft.com/office/drawing/2014/main" id="{D248E184-AD2C-49B8-8DF5-34BBFC0A2B06}"/>
              </a:ext>
            </a:extLst>
          </p:cNvPr>
          <p:cNvSpPr/>
          <p:nvPr/>
        </p:nvSpPr>
        <p:spPr>
          <a:xfrm>
            <a:off x="1371600" y="1897089"/>
            <a:ext cx="9136223" cy="221271"/>
          </a:xfrm>
          <a:custGeom>
            <a:avLst/>
            <a:gdLst>
              <a:gd name="connsiteX0" fmla="*/ 0 w 10591800"/>
              <a:gd name="connsiteY0" fmla="*/ 181971 h 1091803"/>
              <a:gd name="connsiteX1" fmla="*/ 181971 w 10591800"/>
              <a:gd name="connsiteY1" fmla="*/ 0 h 1091803"/>
              <a:gd name="connsiteX2" fmla="*/ 10409829 w 10591800"/>
              <a:gd name="connsiteY2" fmla="*/ 0 h 1091803"/>
              <a:gd name="connsiteX3" fmla="*/ 10591800 w 10591800"/>
              <a:gd name="connsiteY3" fmla="*/ 181971 h 1091803"/>
              <a:gd name="connsiteX4" fmla="*/ 10591800 w 10591800"/>
              <a:gd name="connsiteY4" fmla="*/ 909832 h 1091803"/>
              <a:gd name="connsiteX5" fmla="*/ 10409829 w 10591800"/>
              <a:gd name="connsiteY5" fmla="*/ 1091803 h 1091803"/>
              <a:gd name="connsiteX6" fmla="*/ 181971 w 10591800"/>
              <a:gd name="connsiteY6" fmla="*/ 1091803 h 1091803"/>
              <a:gd name="connsiteX7" fmla="*/ 0 w 10591800"/>
              <a:gd name="connsiteY7" fmla="*/ 909832 h 1091803"/>
              <a:gd name="connsiteX8" fmla="*/ 0 w 10591800"/>
              <a:gd name="connsiteY8" fmla="*/ 181971 h 1091803"/>
              <a:gd name="connsiteX0" fmla="*/ 0 w 10591800"/>
              <a:gd name="connsiteY0" fmla="*/ 194376 h 1104208"/>
              <a:gd name="connsiteX1" fmla="*/ 181971 w 10591800"/>
              <a:gd name="connsiteY1" fmla="*/ 12405 h 1104208"/>
              <a:gd name="connsiteX2" fmla="*/ 5929423 w 10591800"/>
              <a:gd name="connsiteY2" fmla="*/ 0 h 1104208"/>
              <a:gd name="connsiteX3" fmla="*/ 10409829 w 10591800"/>
              <a:gd name="connsiteY3" fmla="*/ 12405 h 1104208"/>
              <a:gd name="connsiteX4" fmla="*/ 10591800 w 10591800"/>
              <a:gd name="connsiteY4" fmla="*/ 194376 h 1104208"/>
              <a:gd name="connsiteX5" fmla="*/ 10591800 w 10591800"/>
              <a:gd name="connsiteY5" fmla="*/ 922237 h 1104208"/>
              <a:gd name="connsiteX6" fmla="*/ 10409829 w 10591800"/>
              <a:gd name="connsiteY6" fmla="*/ 1104208 h 1104208"/>
              <a:gd name="connsiteX7" fmla="*/ 181971 w 10591800"/>
              <a:gd name="connsiteY7" fmla="*/ 1104208 h 1104208"/>
              <a:gd name="connsiteX8" fmla="*/ 0 w 10591800"/>
              <a:gd name="connsiteY8" fmla="*/ 922237 h 1104208"/>
              <a:gd name="connsiteX9" fmla="*/ 0 w 10591800"/>
              <a:gd name="connsiteY9" fmla="*/ 194376 h 1104208"/>
              <a:gd name="connsiteX0" fmla="*/ 0 w 10591800"/>
              <a:gd name="connsiteY0" fmla="*/ 194376 h 1104208"/>
              <a:gd name="connsiteX1" fmla="*/ 181971 w 10591800"/>
              <a:gd name="connsiteY1" fmla="*/ 12405 h 1104208"/>
              <a:gd name="connsiteX2" fmla="*/ 5929423 w 10591800"/>
              <a:gd name="connsiteY2" fmla="*/ 0 h 1104208"/>
              <a:gd name="connsiteX3" fmla="*/ 10409829 w 10591800"/>
              <a:gd name="connsiteY3" fmla="*/ 12405 h 1104208"/>
              <a:gd name="connsiteX4" fmla="*/ 10591800 w 10591800"/>
              <a:gd name="connsiteY4" fmla="*/ 194376 h 1104208"/>
              <a:gd name="connsiteX5" fmla="*/ 10591800 w 10591800"/>
              <a:gd name="connsiteY5" fmla="*/ 922237 h 1104208"/>
              <a:gd name="connsiteX6" fmla="*/ 10409829 w 10591800"/>
              <a:gd name="connsiteY6" fmla="*/ 1104208 h 1104208"/>
              <a:gd name="connsiteX7" fmla="*/ 181971 w 10591800"/>
              <a:gd name="connsiteY7" fmla="*/ 1104208 h 1104208"/>
              <a:gd name="connsiteX8" fmla="*/ 0 w 10591800"/>
              <a:gd name="connsiteY8" fmla="*/ 922237 h 1104208"/>
              <a:gd name="connsiteX9" fmla="*/ 0 w 10591800"/>
              <a:gd name="connsiteY9" fmla="*/ 194376 h 110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1800" h="1104208">
                <a:moveTo>
                  <a:pt x="0" y="194376"/>
                </a:moveTo>
                <a:cubicBezTo>
                  <a:pt x="0" y="93876"/>
                  <a:pt x="81471" y="12405"/>
                  <a:pt x="181971" y="12405"/>
                </a:cubicBezTo>
                <a:lnTo>
                  <a:pt x="5929423" y="0"/>
                </a:lnTo>
                <a:cubicBezTo>
                  <a:pt x="7422892" y="4135"/>
                  <a:pt x="6640992" y="18903"/>
                  <a:pt x="10409829" y="12405"/>
                </a:cubicBezTo>
                <a:cubicBezTo>
                  <a:pt x="10510329" y="12405"/>
                  <a:pt x="10591800" y="93876"/>
                  <a:pt x="10591800" y="194376"/>
                </a:cubicBezTo>
                <a:lnTo>
                  <a:pt x="10591800" y="922237"/>
                </a:lnTo>
                <a:cubicBezTo>
                  <a:pt x="10591800" y="1022737"/>
                  <a:pt x="10510329" y="1104208"/>
                  <a:pt x="10409829" y="1104208"/>
                </a:cubicBezTo>
                <a:lnTo>
                  <a:pt x="181971" y="1104208"/>
                </a:lnTo>
                <a:cubicBezTo>
                  <a:pt x="81471" y="1104208"/>
                  <a:pt x="0" y="1022737"/>
                  <a:pt x="0" y="922237"/>
                </a:cubicBezTo>
                <a:lnTo>
                  <a:pt x="0" y="194376"/>
                </a:lnTo>
                <a:close/>
              </a:path>
            </a:pathLst>
          </a:custGeom>
          <a:noFill/>
          <a:ln w="38100">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BH" sz="1800" b="0" i="0" u="none" strike="noStrike" kern="120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6" name="شكل بيضاوي 5">
            <a:extLst>
              <a:ext uri="{FF2B5EF4-FFF2-40B4-BE49-F238E27FC236}">
                <a16:creationId xmlns:a16="http://schemas.microsoft.com/office/drawing/2014/main" id="{BD167082-5B87-4A6F-9EB2-F8D5CF73BCC8}"/>
              </a:ext>
            </a:extLst>
          </p:cNvPr>
          <p:cNvSpPr/>
          <p:nvPr/>
        </p:nvSpPr>
        <p:spPr>
          <a:xfrm>
            <a:off x="7702405" y="1077136"/>
            <a:ext cx="2938156" cy="938657"/>
          </a:xfrm>
          <a:prstGeom prst="ellipse">
            <a:avLst/>
          </a:prstGeom>
          <a:solidFill>
            <a:srgbClr val="92D050"/>
          </a:solidFill>
          <a:ln w="38100">
            <a:solidFill>
              <a:srgbClr val="FFFF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BH" sz="1800" b="0" i="0" u="none" strike="noStrike" kern="120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8" name="Rectangle 5">
            <a:extLst>
              <a:ext uri="{FF2B5EF4-FFF2-40B4-BE49-F238E27FC236}">
                <a16:creationId xmlns:a16="http://schemas.microsoft.com/office/drawing/2014/main" id="{A1376138-C41A-4221-84A6-A303FCE90C8A}"/>
              </a:ext>
            </a:extLst>
          </p:cNvPr>
          <p:cNvSpPr/>
          <p:nvPr/>
        </p:nvSpPr>
        <p:spPr>
          <a:xfrm>
            <a:off x="7798092" y="1181496"/>
            <a:ext cx="2842469" cy="830997"/>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4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نشاط 3</a:t>
            </a:r>
            <a:endParaRPr kumimoji="0" lang="ar-BH" sz="48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endParaRPr>
          </a:p>
        </p:txBody>
      </p:sp>
      <p:pic>
        <p:nvPicPr>
          <p:cNvPr id="9" name="Picture 3">
            <a:extLst>
              <a:ext uri="{FF2B5EF4-FFF2-40B4-BE49-F238E27FC236}">
                <a16:creationId xmlns:a16="http://schemas.microsoft.com/office/drawing/2014/main" id="{73593E8D-E166-462F-98B3-0BA0911D2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5" t="21503" r="52948" b="10817"/>
          <a:stretch/>
        </p:blipFill>
        <p:spPr bwMode="auto">
          <a:xfrm>
            <a:off x="10123042" y="222193"/>
            <a:ext cx="1897731" cy="249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مجموعة 10">
            <a:extLst>
              <a:ext uri="{FF2B5EF4-FFF2-40B4-BE49-F238E27FC236}">
                <a16:creationId xmlns:a16="http://schemas.microsoft.com/office/drawing/2014/main" id="{E2934D20-B865-48F6-84AF-78A7C194D565}"/>
              </a:ext>
            </a:extLst>
          </p:cNvPr>
          <p:cNvGrpSpPr/>
          <p:nvPr/>
        </p:nvGrpSpPr>
        <p:grpSpPr>
          <a:xfrm>
            <a:off x="171227" y="2421484"/>
            <a:ext cx="10356997" cy="635687"/>
            <a:chOff x="937623" y="2492669"/>
            <a:chExt cx="10356997" cy="852750"/>
          </a:xfrm>
        </p:grpSpPr>
        <p:sp>
          <p:nvSpPr>
            <p:cNvPr id="12" name="مستطيل: زوايا قطرية مستديرة 25">
              <a:extLst>
                <a:ext uri="{FF2B5EF4-FFF2-40B4-BE49-F238E27FC236}">
                  <a16:creationId xmlns:a16="http://schemas.microsoft.com/office/drawing/2014/main" id="{77F4F6BC-353B-4CEA-8B27-27711FC4557D}"/>
                </a:ext>
              </a:extLst>
            </p:cNvPr>
            <p:cNvSpPr/>
            <p:nvPr/>
          </p:nvSpPr>
          <p:spPr>
            <a:xfrm>
              <a:off x="1050833" y="2540178"/>
              <a:ext cx="9856794" cy="772683"/>
            </a:xfrm>
            <a:prstGeom prst="round2DiagRect">
              <a:avLst/>
            </a:prstGeom>
            <a:gradFill flip="none" rotWithShape="1">
              <a:gsLst>
                <a:gs pos="0">
                  <a:srgbClr val="F3F3F3">
                    <a:alpha val="0"/>
                    <a:lumMod val="0"/>
                    <a:lumOff val="100000"/>
                  </a:srgbClr>
                </a:gs>
                <a:gs pos="100000">
                  <a:schemeClr val="bg1"/>
                </a:gs>
              </a:gsLst>
              <a:lin ang="0" scaled="1"/>
              <a:tileRect/>
            </a:gradFill>
            <a:ln w="19050">
              <a:solidFill>
                <a:schemeClr val="accent4">
                  <a:lumMod val="75000"/>
                </a:schemeClr>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3" name="مستطيل 12">
              <a:extLst>
                <a:ext uri="{FF2B5EF4-FFF2-40B4-BE49-F238E27FC236}">
                  <a16:creationId xmlns:a16="http://schemas.microsoft.com/office/drawing/2014/main" id="{DCEAFBEB-F68C-4B89-ACF9-7395AA853B96}"/>
                </a:ext>
              </a:extLst>
            </p:cNvPr>
            <p:cNvSpPr/>
            <p:nvPr/>
          </p:nvSpPr>
          <p:spPr>
            <a:xfrm>
              <a:off x="937623" y="2492669"/>
              <a:ext cx="9873396" cy="852750"/>
            </a:xfrm>
            <a:prstGeom prst="rect">
              <a:avLst/>
            </a:prstGeom>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ar-SA"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ب</a:t>
              </a:r>
              <a:r>
                <a:rPr kumimoji="0" lang="ar-BH"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م</a:t>
              </a:r>
              <a:r>
                <a:rPr kumimoji="0" lang="ar-SA"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ت</a:t>
              </a:r>
              <a:r>
                <a:rPr kumimoji="0" lang="ar-BH"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a:t>
              </a:r>
              <a:r>
                <a:rPr kumimoji="0" lang="ar-SA"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ت</a:t>
              </a:r>
              <a:r>
                <a:rPr kumimoji="0" lang="ar-BH"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a:t>
              </a:r>
              <a:r>
                <a:rPr kumimoji="0" lang="ar-SA"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ص</a:t>
              </a:r>
              <a:r>
                <a:rPr kumimoji="0" lang="ar-BH"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a:t>
              </a:r>
              <a:r>
                <a:rPr kumimoji="0" lang="ar-SA"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ف</a:t>
              </a:r>
              <a:r>
                <a:rPr kumimoji="0" lang="ar-BH"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a:t>
              </a:r>
              <a:r>
                <a:rPr kumimoji="0" lang="ar-SA"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أحكام الدين الإسلامي؟ </a:t>
              </a:r>
              <a:r>
                <a:rPr kumimoji="0" lang="ar-BH"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a:t>
              </a:r>
              <a:endParaRPr kumimoji="0" lang="en-GB"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p:txBody>
        </p:sp>
        <p:sp>
          <p:nvSpPr>
            <p:cNvPr id="14" name="مستطيل: زوايا قطرية مستديرة 24">
              <a:extLst>
                <a:ext uri="{FF2B5EF4-FFF2-40B4-BE49-F238E27FC236}">
                  <a16:creationId xmlns:a16="http://schemas.microsoft.com/office/drawing/2014/main" id="{AC003337-E65B-4B97-A6AB-DA09036257DA}"/>
                </a:ext>
              </a:extLst>
            </p:cNvPr>
            <p:cNvSpPr/>
            <p:nvPr/>
          </p:nvSpPr>
          <p:spPr>
            <a:xfrm>
              <a:off x="11018456" y="2503917"/>
              <a:ext cx="276164" cy="816024"/>
            </a:xfrm>
            <a:prstGeom prst="round2DiagRect">
              <a:avLst/>
            </a:prstGeom>
            <a:solidFill>
              <a:schemeClr val="accent4">
                <a:lumMod val="75000"/>
              </a:schemeClr>
            </a:solidFill>
            <a:ln w="19050">
              <a:noFill/>
              <a:prstDash val="lgDashDotDot"/>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endParaRPr>
            </a:p>
          </p:txBody>
        </p:sp>
      </p:grpSp>
      <p:grpSp>
        <p:nvGrpSpPr>
          <p:cNvPr id="15" name="مجموعة 14">
            <a:extLst>
              <a:ext uri="{FF2B5EF4-FFF2-40B4-BE49-F238E27FC236}">
                <a16:creationId xmlns:a16="http://schemas.microsoft.com/office/drawing/2014/main" id="{B1E97C87-B0E5-46C2-9B61-7986FB7A6C92}"/>
              </a:ext>
            </a:extLst>
          </p:cNvPr>
          <p:cNvGrpSpPr/>
          <p:nvPr/>
        </p:nvGrpSpPr>
        <p:grpSpPr>
          <a:xfrm>
            <a:off x="1147624" y="1739611"/>
            <a:ext cx="2300059" cy="555582"/>
            <a:chOff x="791005" y="1844253"/>
            <a:chExt cx="2300059" cy="555582"/>
          </a:xfrm>
        </p:grpSpPr>
        <p:sp>
          <p:nvSpPr>
            <p:cNvPr id="16" name="شكل بيضاوي 15">
              <a:extLst>
                <a:ext uri="{FF2B5EF4-FFF2-40B4-BE49-F238E27FC236}">
                  <a16:creationId xmlns:a16="http://schemas.microsoft.com/office/drawing/2014/main" id="{D3193668-B1D0-42E1-B1CA-3FAB62149A3C}"/>
                </a:ext>
              </a:extLst>
            </p:cNvPr>
            <p:cNvSpPr/>
            <p:nvPr/>
          </p:nvSpPr>
          <p:spPr>
            <a:xfrm>
              <a:off x="791005" y="1844253"/>
              <a:ext cx="2300059" cy="552365"/>
            </a:xfrm>
            <a:prstGeom prst="ellipse">
              <a:avLst/>
            </a:prstGeom>
            <a:solidFill>
              <a:schemeClr val="accent4">
                <a:lumMod val="20000"/>
                <a:lumOff val="80000"/>
              </a:schemeClr>
            </a:solidFill>
            <a:ln w="127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BH" sz="1800" b="0" i="0" u="none" strike="noStrike" kern="120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17" name="Rectangle 5">
              <a:extLst>
                <a:ext uri="{FF2B5EF4-FFF2-40B4-BE49-F238E27FC236}">
                  <a16:creationId xmlns:a16="http://schemas.microsoft.com/office/drawing/2014/main" id="{E30A5661-338E-4F26-A7AB-F12FB69261D1}"/>
                </a:ext>
              </a:extLst>
            </p:cNvPr>
            <p:cNvSpPr/>
            <p:nvPr/>
          </p:nvSpPr>
          <p:spPr>
            <a:xfrm>
              <a:off x="882243" y="1908931"/>
              <a:ext cx="2064525" cy="490904"/>
            </a:xfrm>
            <a:prstGeom prst="rect">
              <a:avLst/>
            </a:prstGeom>
            <a:noFill/>
            <a:ln>
              <a:noFill/>
            </a:ln>
          </p:spPr>
          <p:txBody>
            <a:bodyPr wrap="square" lIns="91440" tIns="45720" rIns="91440" bIns="45720">
              <a:spAutoFit/>
            </a:bodyPr>
            <a:lstStyle/>
            <a:p>
              <a:pPr marL="0" marR="0" lvl="0" indent="0" algn="ctr" defTabSz="457200" rtl="1" eaLnBrk="1" fontAlgn="auto" latinLnBrk="0" hangingPunct="1">
                <a:lnSpc>
                  <a:spcPct val="90000"/>
                </a:lnSpc>
                <a:spcBef>
                  <a:spcPct val="0"/>
                </a:spcBef>
                <a:spcAft>
                  <a:spcPts val="0"/>
                </a:spcAft>
                <a:buClrTx/>
                <a:buSzTx/>
                <a:buFontTx/>
                <a:buNone/>
                <a:tabLst/>
                <a:defRPr/>
              </a:pPr>
              <a:r>
                <a:rPr kumimoji="0" lang="ar-BH" sz="2800" b="1" i="0" u="none" strike="noStrike" kern="1200" cap="none" spc="0" normalizeH="0" baseline="0" noProof="0" dirty="0">
                  <a:ln w="0"/>
                  <a:solidFill>
                    <a:srgbClr val="0065B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نموذج الإجابة</a:t>
              </a:r>
              <a:endParaRPr kumimoji="0" lang="en-US" sz="2800" b="1" i="0" u="none" strike="noStrike" kern="1200" cap="none" spc="0" normalizeH="0" baseline="0" noProof="0" dirty="0">
                <a:ln w="0"/>
                <a:solidFill>
                  <a:srgbClr val="0065B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endParaRPr>
            </a:p>
          </p:txBody>
        </p:sp>
      </p:grpSp>
      <p:grpSp>
        <p:nvGrpSpPr>
          <p:cNvPr id="18" name="مجموعة 17">
            <a:extLst>
              <a:ext uri="{FF2B5EF4-FFF2-40B4-BE49-F238E27FC236}">
                <a16:creationId xmlns:a16="http://schemas.microsoft.com/office/drawing/2014/main" id="{6F8F2056-86C6-4C76-87CE-6B9764A78B22}"/>
              </a:ext>
            </a:extLst>
          </p:cNvPr>
          <p:cNvGrpSpPr/>
          <p:nvPr/>
        </p:nvGrpSpPr>
        <p:grpSpPr>
          <a:xfrm>
            <a:off x="230234" y="3165857"/>
            <a:ext cx="9630364" cy="752088"/>
            <a:chOff x="585216" y="2665644"/>
            <a:chExt cx="9630364" cy="1917052"/>
          </a:xfrm>
        </p:grpSpPr>
        <p:sp>
          <p:nvSpPr>
            <p:cNvPr id="19" name="مستطيل: زوايا قطرية مستديرة 36">
              <a:extLst>
                <a:ext uri="{FF2B5EF4-FFF2-40B4-BE49-F238E27FC236}">
                  <a16:creationId xmlns:a16="http://schemas.microsoft.com/office/drawing/2014/main" id="{5F5E9F7E-8DFF-42D3-807C-323A9C281F01}"/>
                </a:ext>
              </a:extLst>
            </p:cNvPr>
            <p:cNvSpPr/>
            <p:nvPr/>
          </p:nvSpPr>
          <p:spPr>
            <a:xfrm>
              <a:off x="585216" y="2665644"/>
              <a:ext cx="9630364" cy="1917052"/>
            </a:xfrm>
            <a:prstGeom prst="round2DiagRect">
              <a:avLst>
                <a:gd name="adj1" fmla="val 50000"/>
                <a:gd name="adj2" fmla="val 0"/>
              </a:avLst>
            </a:prstGeom>
            <a:gradFill flip="none" rotWithShape="1">
              <a:gsLst>
                <a:gs pos="0">
                  <a:srgbClr val="F3F3F3">
                    <a:alpha val="0"/>
                    <a:lumMod val="0"/>
                    <a:lumOff val="100000"/>
                  </a:srgbClr>
                </a:gs>
                <a:gs pos="100000">
                  <a:schemeClr val="bg1"/>
                </a:gs>
              </a:gsLst>
              <a:lin ang="0" scaled="1"/>
              <a:tileRect/>
            </a:gradFill>
            <a:ln w="19050">
              <a:solidFill>
                <a:srgbClr val="00B0F0"/>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20" name="مستطيل 19">
              <a:extLst>
                <a:ext uri="{FF2B5EF4-FFF2-40B4-BE49-F238E27FC236}">
                  <a16:creationId xmlns:a16="http://schemas.microsoft.com/office/drawing/2014/main" id="{FF415642-1B33-4D61-823C-E4A8319B079B}"/>
                </a:ext>
              </a:extLst>
            </p:cNvPr>
            <p:cNvSpPr/>
            <p:nvPr/>
          </p:nvSpPr>
          <p:spPr>
            <a:xfrm>
              <a:off x="990600" y="2894549"/>
              <a:ext cx="8898063" cy="1578508"/>
            </a:xfrm>
            <a:prstGeom prst="rect">
              <a:avLst/>
            </a:prstGeom>
          </p:spPr>
          <p:txBody>
            <a:bodyPr wrap="square">
              <a:spAutoFit/>
            </a:bodyPr>
            <a:lstStyle/>
            <a:p>
              <a:pPr marL="0" marR="0" lvl="0" indent="0" algn="justLow" defTabSz="914400" rtl="1" eaLnBrk="1" fontAlgn="auto" latinLnBrk="0" hangingPunct="1">
                <a:lnSpc>
                  <a:spcPct val="107000"/>
                </a:lnSpc>
                <a:spcBef>
                  <a:spcPts val="0"/>
                </a:spcBef>
                <a:spcAft>
                  <a:spcPts val="800"/>
                </a:spcAft>
                <a:buClrTx/>
                <a:buSzTx/>
                <a:buFontTx/>
                <a:buNone/>
                <a:tabLst/>
                <a:defRPr/>
              </a:pPr>
              <a:r>
                <a:rPr lang="ar-BH" sz="3200" b="1" dirty="0">
                  <a:solidFill>
                    <a:prstClr val="black"/>
                  </a:solidFill>
                  <a:latin typeface="Sakkal Majalla" panose="02000000000000000000" pitchFamily="2" charset="-78"/>
                  <a:cs typeface="Sakkal Majalla" panose="02000000000000000000" pitchFamily="2" charset="-78"/>
                </a:rPr>
                <a:t>تَتَّصف أحكام الدين الإسلامي باليُسر ورفع ال</a:t>
              </a:r>
              <a:r>
                <a:rPr kumimoji="0" lang="ar-SA" sz="3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ضيق </a:t>
              </a:r>
              <a:r>
                <a:rPr kumimoji="0" lang="ar-BH" sz="3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وال</a:t>
              </a:r>
              <a:r>
                <a:rPr kumimoji="0" lang="ar-SA" sz="3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حرج</a:t>
              </a:r>
              <a:r>
                <a:rPr kumimoji="0" lang="ar-BH" sz="3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endParaRPr kumimoji="0" lang="en-GB" sz="3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grpSp>
      <p:grpSp>
        <p:nvGrpSpPr>
          <p:cNvPr id="21" name="مجموعة 3">
            <a:extLst>
              <a:ext uri="{FF2B5EF4-FFF2-40B4-BE49-F238E27FC236}">
                <a16:creationId xmlns:a16="http://schemas.microsoft.com/office/drawing/2014/main" id="{30DB35B4-1CE8-41AE-B3DC-3B5A98948386}"/>
              </a:ext>
            </a:extLst>
          </p:cNvPr>
          <p:cNvGrpSpPr/>
          <p:nvPr/>
        </p:nvGrpSpPr>
        <p:grpSpPr>
          <a:xfrm>
            <a:off x="76200" y="19818"/>
            <a:ext cx="4063476" cy="758591"/>
            <a:chOff x="380999" y="-366815"/>
            <a:chExt cx="4063476" cy="798834"/>
          </a:xfrm>
        </p:grpSpPr>
        <p:sp>
          <p:nvSpPr>
            <p:cNvPr id="22" name="مستطيل: زوايا علوية مستديرة 32">
              <a:extLst>
                <a:ext uri="{FF2B5EF4-FFF2-40B4-BE49-F238E27FC236}">
                  <a16:creationId xmlns:a16="http://schemas.microsoft.com/office/drawing/2014/main" id="{D2942DA0-2664-48C6-8BE4-79279AF52932}"/>
                </a:ext>
              </a:extLst>
            </p:cNvPr>
            <p:cNvSpPr/>
            <p:nvPr/>
          </p:nvSpPr>
          <p:spPr>
            <a:xfrm rot="10800000">
              <a:off x="380999" y="-304800"/>
              <a:ext cx="4063476" cy="736819"/>
            </a:xfrm>
            <a:prstGeom prst="round2Same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23" name="Rectangle 6">
              <a:extLst>
                <a:ext uri="{FF2B5EF4-FFF2-40B4-BE49-F238E27FC236}">
                  <a16:creationId xmlns:a16="http://schemas.microsoft.com/office/drawing/2014/main" id="{551B2D72-039F-4221-AEB0-AD4EC45011E0}"/>
                </a:ext>
              </a:extLst>
            </p:cNvPr>
            <p:cNvSpPr/>
            <p:nvPr/>
          </p:nvSpPr>
          <p:spPr>
            <a:xfrm>
              <a:off x="1790402" y="-153217"/>
              <a:ext cx="2456122" cy="550977"/>
            </a:xfrm>
            <a:prstGeom prst="rect">
              <a:avLst/>
            </a:prstGeom>
            <a:noFill/>
            <a:ln>
              <a:noFill/>
            </a:ln>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سورة المائدة الآية </a:t>
              </a:r>
              <a:r>
                <a:rPr kumimoji="0" lang="ar-BH" sz="28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a:t>
              </a:r>
              <a:r>
                <a:rPr kumimoji="0" lang="ar-SA" sz="28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6</a:t>
              </a:r>
              <a:r>
                <a:rPr kumimoji="0" lang="ar-BH" sz="28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a:t>
              </a:r>
              <a:endParaRPr kumimoji="0" lang="en-US" sz="28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endParaRPr>
            </a:p>
          </p:txBody>
        </p:sp>
        <p:sp>
          <p:nvSpPr>
            <p:cNvPr id="24" name="مستطيل: زوايا علوية مستديرة 36">
              <a:extLst>
                <a:ext uri="{FF2B5EF4-FFF2-40B4-BE49-F238E27FC236}">
                  <a16:creationId xmlns:a16="http://schemas.microsoft.com/office/drawing/2014/main" id="{0831506A-8E3C-484D-82ED-21FA6D1DA268}"/>
                </a:ext>
              </a:extLst>
            </p:cNvPr>
            <p:cNvSpPr/>
            <p:nvPr/>
          </p:nvSpPr>
          <p:spPr>
            <a:xfrm rot="10800000">
              <a:off x="454440" y="-366815"/>
              <a:ext cx="1145760" cy="736819"/>
            </a:xfrm>
            <a:prstGeom prst="round2SameRect">
              <a:avLst/>
            </a:prstGeom>
            <a:solidFill>
              <a:srgbClr val="A6F4D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25" name="Rectangle 6">
              <a:extLst>
                <a:ext uri="{FF2B5EF4-FFF2-40B4-BE49-F238E27FC236}">
                  <a16:creationId xmlns:a16="http://schemas.microsoft.com/office/drawing/2014/main" id="{53BC52A7-16BC-45CB-86AB-F5B5325DF5CB}"/>
                </a:ext>
              </a:extLst>
            </p:cNvPr>
            <p:cNvSpPr/>
            <p:nvPr/>
          </p:nvSpPr>
          <p:spPr>
            <a:xfrm>
              <a:off x="526854" y="-276327"/>
              <a:ext cx="870751" cy="680619"/>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التربية </a:t>
              </a: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BH"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akkal Majalla" panose="02000000000000000000" pitchFamily="2" charset="-78"/>
                  <a:cs typeface="Sakkal Majalla" panose="02000000000000000000" pitchFamily="2" charset="-78"/>
                </a:rPr>
                <a:t>الإسلامية </a:t>
              </a:r>
            </a:p>
          </p:txBody>
        </p:sp>
      </p:grpSp>
      <p:grpSp>
        <p:nvGrpSpPr>
          <p:cNvPr id="26" name="مجموعة 5">
            <a:extLst>
              <a:ext uri="{FF2B5EF4-FFF2-40B4-BE49-F238E27FC236}">
                <a16:creationId xmlns:a16="http://schemas.microsoft.com/office/drawing/2014/main" id="{54DC8B8D-25E6-4A09-BBB2-EA5A7CFAEDB4}"/>
              </a:ext>
            </a:extLst>
          </p:cNvPr>
          <p:cNvGrpSpPr/>
          <p:nvPr/>
        </p:nvGrpSpPr>
        <p:grpSpPr>
          <a:xfrm>
            <a:off x="284437" y="4072168"/>
            <a:ext cx="10243786" cy="635687"/>
            <a:chOff x="937622" y="2492669"/>
            <a:chExt cx="10044354" cy="852751"/>
          </a:xfrm>
        </p:grpSpPr>
        <p:sp>
          <p:nvSpPr>
            <p:cNvPr id="27" name="مستطيل: زوايا قطرية مستديرة 25">
              <a:extLst>
                <a:ext uri="{FF2B5EF4-FFF2-40B4-BE49-F238E27FC236}">
                  <a16:creationId xmlns:a16="http://schemas.microsoft.com/office/drawing/2014/main" id="{603E1F15-768C-45D4-8198-23156C08C479}"/>
                </a:ext>
              </a:extLst>
            </p:cNvPr>
            <p:cNvSpPr/>
            <p:nvPr/>
          </p:nvSpPr>
          <p:spPr>
            <a:xfrm>
              <a:off x="937622" y="2503917"/>
              <a:ext cx="9630363" cy="772683"/>
            </a:xfrm>
            <a:prstGeom prst="round2DiagRect">
              <a:avLst/>
            </a:prstGeom>
            <a:gradFill flip="none" rotWithShape="1">
              <a:gsLst>
                <a:gs pos="0">
                  <a:srgbClr val="F3F3F3">
                    <a:alpha val="0"/>
                    <a:lumMod val="0"/>
                    <a:lumOff val="100000"/>
                  </a:srgbClr>
                </a:gs>
                <a:gs pos="100000">
                  <a:schemeClr val="bg1"/>
                </a:gs>
              </a:gsLst>
              <a:lin ang="0" scaled="1"/>
              <a:tileRect/>
            </a:gradFill>
            <a:ln w="19050">
              <a:solidFill>
                <a:schemeClr val="accent4">
                  <a:lumMod val="75000"/>
                </a:schemeClr>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28" name="مستطيل 4">
              <a:extLst>
                <a:ext uri="{FF2B5EF4-FFF2-40B4-BE49-F238E27FC236}">
                  <a16:creationId xmlns:a16="http://schemas.microsoft.com/office/drawing/2014/main" id="{3B308B37-899E-4B76-B311-5EDCB81B2DB2}"/>
                </a:ext>
              </a:extLst>
            </p:cNvPr>
            <p:cNvSpPr/>
            <p:nvPr/>
          </p:nvSpPr>
          <p:spPr>
            <a:xfrm>
              <a:off x="937623" y="2492669"/>
              <a:ext cx="9565420" cy="852751"/>
            </a:xfrm>
            <a:prstGeom prst="rect">
              <a:avLst/>
            </a:prstGeom>
          </p:spPr>
          <p:txBody>
            <a:bodyPr wrap="square">
              <a:spAutoFit/>
            </a:bodyPr>
            <a:lstStyle/>
            <a:p>
              <a:pPr marL="0" marR="0" lvl="0" indent="0" algn="r" defTabSz="914400" rtl="1" eaLnBrk="1" fontAlgn="auto" latinLnBrk="0" hangingPunct="1">
                <a:lnSpc>
                  <a:spcPct val="107000"/>
                </a:lnSpc>
                <a:spcBef>
                  <a:spcPts val="0"/>
                </a:spcBef>
                <a:spcAft>
                  <a:spcPts val="800"/>
                </a:spcAft>
                <a:buClrTx/>
                <a:buSzTx/>
                <a:buFontTx/>
                <a:buNone/>
                <a:tabLst/>
                <a:defRPr/>
              </a:pPr>
              <a:r>
                <a:rPr kumimoji="0" lang="ar-SA"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ما الحكمة من تكليف </a:t>
              </a:r>
              <a:r>
                <a:rPr kumimoji="0" lang="ar-BH"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الله </a:t>
              </a:r>
              <a:r>
                <a:rPr lang="ar-BH" sz="3300" b="1" dirty="0">
                  <a:solidFill>
                    <a:srgbClr val="FF0000"/>
                  </a:solidFill>
                  <a:latin typeface="Sakkal Majalla" panose="02000000000000000000" pitchFamily="2" charset="-78"/>
                  <a:cs typeface="Sakkal Majalla" panose="02000000000000000000" pitchFamily="2" charset="-78"/>
                </a:rPr>
                <a:t> تعالى ع</a:t>
              </a:r>
              <a:r>
                <a:rPr kumimoji="0" lang="ar-SA"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ِباد</a:t>
              </a:r>
              <a:r>
                <a:rPr kumimoji="0" lang="ar-BH"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ه</a:t>
              </a:r>
              <a:r>
                <a:rPr kumimoji="0" lang="ar-SA"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بالأحكام الشرعية؟</a:t>
              </a:r>
              <a:r>
                <a:rPr kumimoji="0" lang="ar-BH"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rPr>
                <a:t> </a:t>
              </a:r>
              <a:endParaRPr kumimoji="0" lang="en-GB" sz="3300" b="1" i="0" u="none" strike="noStrike" kern="1200" cap="none" spc="0" normalizeH="0" baseline="0" noProof="0" dirty="0">
                <a:ln>
                  <a:noFill/>
                </a:ln>
                <a:solidFill>
                  <a:srgbClr val="FF0000"/>
                </a:solidFill>
                <a:effectLst/>
                <a:uLnTx/>
                <a:uFillTx/>
                <a:latin typeface="Sakkal Majalla" panose="02000000000000000000" pitchFamily="2" charset="-78"/>
                <a:cs typeface="Sakkal Majalla" panose="02000000000000000000" pitchFamily="2" charset="-78"/>
              </a:endParaRPr>
            </a:p>
          </p:txBody>
        </p:sp>
        <p:sp>
          <p:nvSpPr>
            <p:cNvPr id="29" name="مستطيل: زوايا قطرية مستديرة 24">
              <a:extLst>
                <a:ext uri="{FF2B5EF4-FFF2-40B4-BE49-F238E27FC236}">
                  <a16:creationId xmlns:a16="http://schemas.microsoft.com/office/drawing/2014/main" id="{4F36D804-2BEF-4171-88BF-E44B465592C7}"/>
                </a:ext>
              </a:extLst>
            </p:cNvPr>
            <p:cNvSpPr/>
            <p:nvPr/>
          </p:nvSpPr>
          <p:spPr>
            <a:xfrm>
              <a:off x="10711189" y="2503917"/>
              <a:ext cx="270787" cy="804776"/>
            </a:xfrm>
            <a:prstGeom prst="round2DiagRect">
              <a:avLst/>
            </a:prstGeom>
            <a:solidFill>
              <a:schemeClr val="accent4">
                <a:lumMod val="75000"/>
              </a:schemeClr>
            </a:solidFill>
            <a:ln w="19050">
              <a:noFill/>
              <a:prstDash val="lgDashDotDot"/>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endParaRPr>
            </a:p>
          </p:txBody>
        </p:sp>
      </p:grpSp>
      <p:grpSp>
        <p:nvGrpSpPr>
          <p:cNvPr id="30" name="مجموعة 12">
            <a:extLst>
              <a:ext uri="{FF2B5EF4-FFF2-40B4-BE49-F238E27FC236}">
                <a16:creationId xmlns:a16="http://schemas.microsoft.com/office/drawing/2014/main" id="{364E5D01-02C6-42F8-B658-9D663CAF67C0}"/>
              </a:ext>
            </a:extLst>
          </p:cNvPr>
          <p:cNvGrpSpPr/>
          <p:nvPr/>
        </p:nvGrpSpPr>
        <p:grpSpPr>
          <a:xfrm>
            <a:off x="269467" y="4993826"/>
            <a:ext cx="9630364" cy="774927"/>
            <a:chOff x="585216" y="2665644"/>
            <a:chExt cx="9630364" cy="1975268"/>
          </a:xfrm>
        </p:grpSpPr>
        <p:sp>
          <p:nvSpPr>
            <p:cNvPr id="31" name="مستطيل: زوايا قطرية مستديرة 36">
              <a:extLst>
                <a:ext uri="{FF2B5EF4-FFF2-40B4-BE49-F238E27FC236}">
                  <a16:creationId xmlns:a16="http://schemas.microsoft.com/office/drawing/2014/main" id="{65476CEA-3C45-41DF-A2D6-9779FBF3D087}"/>
                </a:ext>
              </a:extLst>
            </p:cNvPr>
            <p:cNvSpPr/>
            <p:nvPr/>
          </p:nvSpPr>
          <p:spPr>
            <a:xfrm>
              <a:off x="585216" y="2665644"/>
              <a:ext cx="9630364" cy="1917052"/>
            </a:xfrm>
            <a:prstGeom prst="round2DiagRect">
              <a:avLst>
                <a:gd name="adj1" fmla="val 50000"/>
                <a:gd name="adj2" fmla="val 0"/>
              </a:avLst>
            </a:prstGeom>
            <a:gradFill flip="none" rotWithShape="1">
              <a:gsLst>
                <a:gs pos="0">
                  <a:srgbClr val="F3F3F3">
                    <a:alpha val="0"/>
                    <a:lumMod val="0"/>
                    <a:lumOff val="100000"/>
                  </a:srgbClr>
                </a:gs>
                <a:gs pos="100000">
                  <a:schemeClr val="bg1"/>
                </a:gs>
              </a:gsLst>
              <a:lin ang="0" scaled="1"/>
              <a:tileRect/>
            </a:gradFill>
            <a:ln w="19050">
              <a:solidFill>
                <a:srgbClr val="00B0F0"/>
              </a:solidFill>
              <a:prstDash val="sysDash"/>
              <a:extLst>
                <a:ext uri="{C807C97D-BFC1-408E-A445-0C87EB9F89A2}">
                  <ask:lineSketchStyleProps xmlns:ask="http://schemas.microsoft.com/office/drawing/2018/sketchyshapes" sd="3040545050">
                    <a:custGeom>
                      <a:avLst/>
                      <a:gdLst>
                        <a:gd name="connsiteX0" fmla="*/ 701078 w 7908915"/>
                        <a:gd name="connsiteY0" fmla="*/ 0 h 4206384"/>
                        <a:gd name="connsiteX1" fmla="*/ 1399684 w 7908915"/>
                        <a:gd name="connsiteY1" fmla="*/ 0 h 4206384"/>
                        <a:gd name="connsiteX2" fmla="*/ 1954133 w 7908915"/>
                        <a:gd name="connsiteY2" fmla="*/ 0 h 4206384"/>
                        <a:gd name="connsiteX3" fmla="*/ 2508582 w 7908915"/>
                        <a:gd name="connsiteY3" fmla="*/ 0 h 4206384"/>
                        <a:gd name="connsiteX4" fmla="*/ 3207187 w 7908915"/>
                        <a:gd name="connsiteY4" fmla="*/ 0 h 4206384"/>
                        <a:gd name="connsiteX5" fmla="*/ 3761636 w 7908915"/>
                        <a:gd name="connsiteY5" fmla="*/ 0 h 4206384"/>
                        <a:gd name="connsiteX6" fmla="*/ 4316085 w 7908915"/>
                        <a:gd name="connsiteY6" fmla="*/ 0 h 4206384"/>
                        <a:gd name="connsiteX7" fmla="*/ 4654299 w 7908915"/>
                        <a:gd name="connsiteY7" fmla="*/ 0 h 4206384"/>
                        <a:gd name="connsiteX8" fmla="*/ 5352905 w 7908915"/>
                        <a:gd name="connsiteY8" fmla="*/ 0 h 4206384"/>
                        <a:gd name="connsiteX9" fmla="*/ 5979432 w 7908915"/>
                        <a:gd name="connsiteY9" fmla="*/ 0 h 4206384"/>
                        <a:gd name="connsiteX10" fmla="*/ 6605960 w 7908915"/>
                        <a:gd name="connsiteY10" fmla="*/ 0 h 4206384"/>
                        <a:gd name="connsiteX11" fmla="*/ 7232487 w 7908915"/>
                        <a:gd name="connsiteY11" fmla="*/ 0 h 4206384"/>
                        <a:gd name="connsiteX12" fmla="*/ 7908915 w 7908915"/>
                        <a:gd name="connsiteY12" fmla="*/ 0 h 4206384"/>
                        <a:gd name="connsiteX13" fmla="*/ 7908915 w 7908915"/>
                        <a:gd name="connsiteY13" fmla="*/ 0 h 4206384"/>
                        <a:gd name="connsiteX14" fmla="*/ 7908915 w 7908915"/>
                        <a:gd name="connsiteY14" fmla="*/ 584218 h 4206384"/>
                        <a:gd name="connsiteX15" fmla="*/ 7908915 w 7908915"/>
                        <a:gd name="connsiteY15" fmla="*/ 1133382 h 4206384"/>
                        <a:gd name="connsiteX16" fmla="*/ 7908915 w 7908915"/>
                        <a:gd name="connsiteY16" fmla="*/ 1787706 h 4206384"/>
                        <a:gd name="connsiteX17" fmla="*/ 7908915 w 7908915"/>
                        <a:gd name="connsiteY17" fmla="*/ 2301818 h 4206384"/>
                        <a:gd name="connsiteX18" fmla="*/ 7908915 w 7908915"/>
                        <a:gd name="connsiteY18" fmla="*/ 2850982 h 4206384"/>
                        <a:gd name="connsiteX19" fmla="*/ 7908915 w 7908915"/>
                        <a:gd name="connsiteY19" fmla="*/ 3505306 h 4206384"/>
                        <a:gd name="connsiteX20" fmla="*/ 7207837 w 7908915"/>
                        <a:gd name="connsiteY20" fmla="*/ 4206384 h 4206384"/>
                        <a:gd name="connsiteX21" fmla="*/ 6869623 w 7908915"/>
                        <a:gd name="connsiteY21" fmla="*/ 4206384 h 4206384"/>
                        <a:gd name="connsiteX22" fmla="*/ 6387252 w 7908915"/>
                        <a:gd name="connsiteY22" fmla="*/ 4206384 h 4206384"/>
                        <a:gd name="connsiteX23" fmla="*/ 5760725 w 7908915"/>
                        <a:gd name="connsiteY23" fmla="*/ 4206384 h 4206384"/>
                        <a:gd name="connsiteX24" fmla="*/ 5422511 w 7908915"/>
                        <a:gd name="connsiteY24" fmla="*/ 4206384 h 4206384"/>
                        <a:gd name="connsiteX25" fmla="*/ 4868062 w 7908915"/>
                        <a:gd name="connsiteY25" fmla="*/ 4206384 h 4206384"/>
                        <a:gd name="connsiteX26" fmla="*/ 4529848 w 7908915"/>
                        <a:gd name="connsiteY26" fmla="*/ 4206384 h 4206384"/>
                        <a:gd name="connsiteX27" fmla="*/ 3903321 w 7908915"/>
                        <a:gd name="connsiteY27" fmla="*/ 4206384 h 4206384"/>
                        <a:gd name="connsiteX28" fmla="*/ 3420950 w 7908915"/>
                        <a:gd name="connsiteY28" fmla="*/ 4206384 h 4206384"/>
                        <a:gd name="connsiteX29" fmla="*/ 3082736 w 7908915"/>
                        <a:gd name="connsiteY29" fmla="*/ 4206384 h 4206384"/>
                        <a:gd name="connsiteX30" fmla="*/ 2744523 w 7908915"/>
                        <a:gd name="connsiteY30" fmla="*/ 4206384 h 4206384"/>
                        <a:gd name="connsiteX31" fmla="*/ 2117995 w 7908915"/>
                        <a:gd name="connsiteY31" fmla="*/ 4206384 h 4206384"/>
                        <a:gd name="connsiteX32" fmla="*/ 1779781 w 7908915"/>
                        <a:gd name="connsiteY32" fmla="*/ 4206384 h 4206384"/>
                        <a:gd name="connsiteX33" fmla="*/ 1081176 w 7908915"/>
                        <a:gd name="connsiteY33" fmla="*/ 4206384 h 4206384"/>
                        <a:gd name="connsiteX34" fmla="*/ 598805 w 7908915"/>
                        <a:gd name="connsiteY34" fmla="*/ 4206384 h 4206384"/>
                        <a:gd name="connsiteX35" fmla="*/ 0 w 7908915"/>
                        <a:gd name="connsiteY35" fmla="*/ 4206384 h 4206384"/>
                        <a:gd name="connsiteX36" fmla="*/ 0 w 7908915"/>
                        <a:gd name="connsiteY36" fmla="*/ 4206384 h 4206384"/>
                        <a:gd name="connsiteX37" fmla="*/ 0 w 7908915"/>
                        <a:gd name="connsiteY37" fmla="*/ 3727326 h 4206384"/>
                        <a:gd name="connsiteX38" fmla="*/ 0 w 7908915"/>
                        <a:gd name="connsiteY38" fmla="*/ 3213214 h 4206384"/>
                        <a:gd name="connsiteX39" fmla="*/ 0 w 7908915"/>
                        <a:gd name="connsiteY39" fmla="*/ 2699102 h 4206384"/>
                        <a:gd name="connsiteX40" fmla="*/ 0 w 7908915"/>
                        <a:gd name="connsiteY40" fmla="*/ 2184991 h 4206384"/>
                        <a:gd name="connsiteX41" fmla="*/ 0 w 7908915"/>
                        <a:gd name="connsiteY41" fmla="*/ 1635826 h 4206384"/>
                        <a:gd name="connsiteX42" fmla="*/ 0 w 7908915"/>
                        <a:gd name="connsiteY42" fmla="*/ 701078 h 4206384"/>
                        <a:gd name="connsiteX43" fmla="*/ 701078 w 7908915"/>
                        <a:gd name="connsiteY43" fmla="*/ 0 h 420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908915" h="4206384" extrusionOk="0">
                          <a:moveTo>
                            <a:pt x="701078" y="0"/>
                          </a:moveTo>
                          <a:cubicBezTo>
                            <a:pt x="996894" y="-5534"/>
                            <a:pt x="1258734" y="3784"/>
                            <a:pt x="1399684" y="0"/>
                          </a:cubicBezTo>
                          <a:cubicBezTo>
                            <a:pt x="1540634" y="-3784"/>
                            <a:pt x="1816744" y="51023"/>
                            <a:pt x="1954133" y="0"/>
                          </a:cubicBezTo>
                          <a:cubicBezTo>
                            <a:pt x="2091522" y="-51023"/>
                            <a:pt x="2316584" y="46215"/>
                            <a:pt x="2508582" y="0"/>
                          </a:cubicBezTo>
                          <a:cubicBezTo>
                            <a:pt x="2700580" y="-46215"/>
                            <a:pt x="2867691" y="70562"/>
                            <a:pt x="3207187" y="0"/>
                          </a:cubicBezTo>
                          <a:cubicBezTo>
                            <a:pt x="3546683" y="-70562"/>
                            <a:pt x="3648124" y="13097"/>
                            <a:pt x="3761636" y="0"/>
                          </a:cubicBezTo>
                          <a:cubicBezTo>
                            <a:pt x="3875148" y="-13097"/>
                            <a:pt x="4041213" y="13831"/>
                            <a:pt x="4316085" y="0"/>
                          </a:cubicBezTo>
                          <a:cubicBezTo>
                            <a:pt x="4590957" y="-13831"/>
                            <a:pt x="4578060" y="33022"/>
                            <a:pt x="4654299" y="0"/>
                          </a:cubicBezTo>
                          <a:cubicBezTo>
                            <a:pt x="4730538" y="-33022"/>
                            <a:pt x="5119276" y="32484"/>
                            <a:pt x="5352905" y="0"/>
                          </a:cubicBezTo>
                          <a:cubicBezTo>
                            <a:pt x="5586534" y="-32484"/>
                            <a:pt x="5852047" y="56033"/>
                            <a:pt x="5979432" y="0"/>
                          </a:cubicBezTo>
                          <a:cubicBezTo>
                            <a:pt x="6106817" y="-56033"/>
                            <a:pt x="6479142" y="176"/>
                            <a:pt x="6605960" y="0"/>
                          </a:cubicBezTo>
                          <a:cubicBezTo>
                            <a:pt x="6732778" y="-176"/>
                            <a:pt x="7017457" y="34377"/>
                            <a:pt x="7232487" y="0"/>
                          </a:cubicBezTo>
                          <a:cubicBezTo>
                            <a:pt x="7447517" y="-34377"/>
                            <a:pt x="7676981" y="26120"/>
                            <a:pt x="7908915" y="0"/>
                          </a:cubicBezTo>
                          <a:lnTo>
                            <a:pt x="7908915" y="0"/>
                          </a:lnTo>
                          <a:cubicBezTo>
                            <a:pt x="7934942" y="285731"/>
                            <a:pt x="7880800" y="437048"/>
                            <a:pt x="7908915" y="584218"/>
                          </a:cubicBezTo>
                          <a:cubicBezTo>
                            <a:pt x="7937030" y="731388"/>
                            <a:pt x="7847834" y="991509"/>
                            <a:pt x="7908915" y="1133382"/>
                          </a:cubicBezTo>
                          <a:cubicBezTo>
                            <a:pt x="7969996" y="1275255"/>
                            <a:pt x="7889604" y="1570006"/>
                            <a:pt x="7908915" y="1787706"/>
                          </a:cubicBezTo>
                          <a:cubicBezTo>
                            <a:pt x="7928226" y="2005406"/>
                            <a:pt x="7857848" y="2108575"/>
                            <a:pt x="7908915" y="2301818"/>
                          </a:cubicBezTo>
                          <a:cubicBezTo>
                            <a:pt x="7959982" y="2495061"/>
                            <a:pt x="7859916" y="2722733"/>
                            <a:pt x="7908915" y="2850982"/>
                          </a:cubicBezTo>
                          <a:cubicBezTo>
                            <a:pt x="7957914" y="2979231"/>
                            <a:pt x="7882128" y="3265016"/>
                            <a:pt x="7908915" y="3505306"/>
                          </a:cubicBezTo>
                          <a:cubicBezTo>
                            <a:pt x="7999661" y="3904013"/>
                            <a:pt x="7565215" y="4196065"/>
                            <a:pt x="7207837" y="4206384"/>
                          </a:cubicBezTo>
                          <a:cubicBezTo>
                            <a:pt x="7085752" y="4217878"/>
                            <a:pt x="7034960" y="4206285"/>
                            <a:pt x="6869623" y="4206384"/>
                          </a:cubicBezTo>
                          <a:cubicBezTo>
                            <a:pt x="6704286" y="4206483"/>
                            <a:pt x="6616526" y="4150485"/>
                            <a:pt x="6387252" y="4206384"/>
                          </a:cubicBezTo>
                          <a:cubicBezTo>
                            <a:pt x="6157978" y="4262283"/>
                            <a:pt x="6018731" y="4167196"/>
                            <a:pt x="5760725" y="4206384"/>
                          </a:cubicBezTo>
                          <a:cubicBezTo>
                            <a:pt x="5502719" y="4245572"/>
                            <a:pt x="5509310" y="4166293"/>
                            <a:pt x="5422511" y="4206384"/>
                          </a:cubicBezTo>
                          <a:cubicBezTo>
                            <a:pt x="5335712" y="4246475"/>
                            <a:pt x="5013014" y="4140243"/>
                            <a:pt x="4868062" y="4206384"/>
                          </a:cubicBezTo>
                          <a:cubicBezTo>
                            <a:pt x="4723110" y="4272525"/>
                            <a:pt x="4694922" y="4172773"/>
                            <a:pt x="4529848" y="4206384"/>
                          </a:cubicBezTo>
                          <a:cubicBezTo>
                            <a:pt x="4364774" y="4239995"/>
                            <a:pt x="4134432" y="4195002"/>
                            <a:pt x="3903321" y="4206384"/>
                          </a:cubicBezTo>
                          <a:cubicBezTo>
                            <a:pt x="3672210" y="4217766"/>
                            <a:pt x="3593287" y="4149713"/>
                            <a:pt x="3420950" y="4206384"/>
                          </a:cubicBezTo>
                          <a:cubicBezTo>
                            <a:pt x="3248613" y="4263055"/>
                            <a:pt x="3152479" y="4186402"/>
                            <a:pt x="3082736" y="4206384"/>
                          </a:cubicBezTo>
                          <a:cubicBezTo>
                            <a:pt x="3012993" y="4226366"/>
                            <a:pt x="2821091" y="4184241"/>
                            <a:pt x="2744523" y="4206384"/>
                          </a:cubicBezTo>
                          <a:cubicBezTo>
                            <a:pt x="2667955" y="4228527"/>
                            <a:pt x="2331767" y="4184609"/>
                            <a:pt x="2117995" y="4206384"/>
                          </a:cubicBezTo>
                          <a:cubicBezTo>
                            <a:pt x="1904223" y="4228159"/>
                            <a:pt x="1936487" y="4203224"/>
                            <a:pt x="1779781" y="4206384"/>
                          </a:cubicBezTo>
                          <a:cubicBezTo>
                            <a:pt x="1623075" y="4209544"/>
                            <a:pt x="1351193" y="4195276"/>
                            <a:pt x="1081176" y="4206384"/>
                          </a:cubicBezTo>
                          <a:cubicBezTo>
                            <a:pt x="811160" y="4217492"/>
                            <a:pt x="724920" y="4178486"/>
                            <a:pt x="598805" y="4206384"/>
                          </a:cubicBezTo>
                          <a:cubicBezTo>
                            <a:pt x="472690" y="4234282"/>
                            <a:pt x="254383" y="4194085"/>
                            <a:pt x="0" y="4206384"/>
                          </a:cubicBezTo>
                          <a:lnTo>
                            <a:pt x="0" y="4206384"/>
                          </a:lnTo>
                          <a:cubicBezTo>
                            <a:pt x="-23161" y="3969262"/>
                            <a:pt x="25715" y="3856288"/>
                            <a:pt x="0" y="3727326"/>
                          </a:cubicBezTo>
                          <a:cubicBezTo>
                            <a:pt x="-25715" y="3598364"/>
                            <a:pt x="33719" y="3461008"/>
                            <a:pt x="0" y="3213214"/>
                          </a:cubicBezTo>
                          <a:cubicBezTo>
                            <a:pt x="-33719" y="2965420"/>
                            <a:pt x="57835" y="2810542"/>
                            <a:pt x="0" y="2699102"/>
                          </a:cubicBezTo>
                          <a:cubicBezTo>
                            <a:pt x="-57835" y="2587662"/>
                            <a:pt x="16998" y="2389550"/>
                            <a:pt x="0" y="2184991"/>
                          </a:cubicBezTo>
                          <a:cubicBezTo>
                            <a:pt x="-16998" y="1980432"/>
                            <a:pt x="51483" y="1780701"/>
                            <a:pt x="0" y="1635826"/>
                          </a:cubicBezTo>
                          <a:cubicBezTo>
                            <a:pt x="-51483" y="1490951"/>
                            <a:pt x="7065" y="1107874"/>
                            <a:pt x="0" y="701078"/>
                          </a:cubicBezTo>
                          <a:cubicBezTo>
                            <a:pt x="7011" y="271667"/>
                            <a:pt x="287934" y="-1887"/>
                            <a:pt x="701078"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akkal Majalla" panose="02000000000000000000" pitchFamily="2" charset="-78"/>
                <a:cs typeface="Sakkal Majalla" panose="02000000000000000000" pitchFamily="2" charset="-78"/>
              </a:endParaRPr>
            </a:p>
          </p:txBody>
        </p:sp>
        <p:sp>
          <p:nvSpPr>
            <p:cNvPr id="32" name="مستطيل 11">
              <a:extLst>
                <a:ext uri="{FF2B5EF4-FFF2-40B4-BE49-F238E27FC236}">
                  <a16:creationId xmlns:a16="http://schemas.microsoft.com/office/drawing/2014/main" id="{B41B4A83-2324-4B4A-994D-12288D062E25}"/>
                </a:ext>
              </a:extLst>
            </p:cNvPr>
            <p:cNvSpPr/>
            <p:nvPr/>
          </p:nvSpPr>
          <p:spPr>
            <a:xfrm>
              <a:off x="600186" y="2894549"/>
              <a:ext cx="9576161" cy="1746363"/>
            </a:xfrm>
            <a:prstGeom prst="rect">
              <a:avLst/>
            </a:prstGeom>
          </p:spPr>
          <p:txBody>
            <a:bodyPr wrap="square">
              <a:spAutoFit/>
            </a:bodyPr>
            <a:lstStyle/>
            <a:p>
              <a:pPr marL="0" marR="0" lvl="0" indent="0" algn="justLow" defTabSz="914400" rtl="1" eaLnBrk="1" fontAlgn="auto" latinLnBrk="0" hangingPunct="1">
                <a:lnSpc>
                  <a:spcPct val="107000"/>
                </a:lnSpc>
                <a:spcBef>
                  <a:spcPts val="0"/>
                </a:spcBef>
                <a:spcAft>
                  <a:spcPts val="80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لي</a:t>
              </a:r>
              <a:r>
                <a:rPr kumimoji="0" lang="ar-BH"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ط</a:t>
              </a:r>
              <a:r>
                <a:rPr kumimoji="0" lang="ar-BH"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ه</a:t>
              </a:r>
              <a:r>
                <a:rPr kumimoji="0" lang="ar-BH"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ر</a:t>
              </a:r>
              <a:r>
                <a:rPr kumimoji="0" lang="ar-BH"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ه</a:t>
              </a:r>
              <a:r>
                <a:rPr kumimoji="0" lang="ar-BH"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م من الخطايا، ويتم</a:t>
              </a:r>
              <a:r>
                <a:rPr kumimoji="0" lang="ar-BH"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 عليهم ن</a:t>
              </a:r>
              <a:r>
                <a:rPr kumimoji="0" lang="ar-BH"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ع</a:t>
              </a:r>
              <a:r>
                <a:rPr kumimoji="0" lang="ar-BH"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م</a:t>
              </a:r>
              <a:r>
                <a:rPr kumimoji="0" lang="ar-BH"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ه</a:t>
              </a:r>
              <a:r>
                <a:rPr kumimoji="0" lang="ar-BH"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a:t>
              </a:r>
              <a:r>
                <a:rPr kumimoji="0" lang="ar-SA" sz="36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rPr>
                <a:t>؛ التي تستوجب الشكر.</a:t>
              </a:r>
              <a:endParaRPr kumimoji="0" lang="en-GB" sz="3200" b="1" i="0" u="none" strike="noStrike" kern="1200" cap="none" spc="0" normalizeH="0" baseline="0" noProof="0" dirty="0">
                <a:ln>
                  <a:noFill/>
                </a:ln>
                <a:solidFill>
                  <a:prstClr val="black"/>
                </a:solidFill>
                <a:effectLst/>
                <a:uLnTx/>
                <a:uFillTx/>
                <a:latin typeface="Sakkal Majalla" panose="02000000000000000000" pitchFamily="2" charset="-78"/>
                <a:cs typeface="Sakkal Majalla" panose="02000000000000000000" pitchFamily="2" charset="-78"/>
              </a:endParaRPr>
            </a:p>
          </p:txBody>
        </p:sp>
      </p:grpSp>
    </p:spTree>
    <p:extLst>
      <p:ext uri="{BB962C8B-B14F-4D97-AF65-F5344CB8AC3E}">
        <p14:creationId xmlns:p14="http://schemas.microsoft.com/office/powerpoint/2010/main" val="281896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22"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125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125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1250"/>
                                        <p:tgtEl>
                                          <p:spTgt spid="8"/>
                                        </p:tgtEl>
                                      </p:cBhvr>
                                    </p:animEffect>
                                  </p:childTnLst>
                                </p:cTn>
                              </p:par>
                            </p:childTnLst>
                          </p:cTn>
                        </p:par>
                        <p:par>
                          <p:cTn id="27" fill="hold">
                            <p:stCondLst>
                              <p:cond delay="1750"/>
                            </p:stCondLst>
                            <p:childTnLst>
                              <p:par>
                                <p:cTn id="28" presetID="22" presetClass="entr" presetSubtype="2" fill="hold" nodeType="afterEffect">
                                  <p:stCondLst>
                                    <p:cond delay="175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3000"/>
                                        <p:tgtEl>
                                          <p:spTgt spid="11"/>
                                        </p:tgtEl>
                                      </p:cBhvr>
                                    </p:animEffect>
                                  </p:childTnLst>
                                </p:cTn>
                              </p:par>
                            </p:childTnLst>
                          </p:cTn>
                        </p:par>
                        <p:par>
                          <p:cTn id="31" fill="hold">
                            <p:stCondLst>
                              <p:cond delay="6500"/>
                            </p:stCondLst>
                            <p:childTnLst>
                              <p:par>
                                <p:cTn id="32" presetID="22" presetClass="entr" presetSubtype="2"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right)">
                                      <p:cBhvr>
                                        <p:cTn id="34" dur="3000"/>
                                        <p:tgtEl>
                                          <p:spTgt spid="26"/>
                                        </p:tgtEl>
                                      </p:cBhvr>
                                    </p:animEffect>
                                  </p:childTnLst>
                                </p:cTn>
                              </p:par>
                            </p:childTnLst>
                          </p:cTn>
                        </p:par>
                        <p:par>
                          <p:cTn id="35" fill="hold">
                            <p:stCondLst>
                              <p:cond delay="9500"/>
                            </p:stCondLst>
                            <p:childTnLst>
                              <p:par>
                                <p:cTn id="36" presetID="23" presetClass="entr" presetSubtype="16"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4250" fill="hold"/>
                                        <p:tgtEl>
                                          <p:spTgt spid="15"/>
                                        </p:tgtEl>
                                        <p:attrNameLst>
                                          <p:attrName>ppt_w</p:attrName>
                                        </p:attrNameLst>
                                      </p:cBhvr>
                                      <p:tavLst>
                                        <p:tav tm="0">
                                          <p:val>
                                            <p:fltVal val="0"/>
                                          </p:val>
                                        </p:tav>
                                        <p:tav tm="100000">
                                          <p:val>
                                            <p:strVal val="#ppt_w"/>
                                          </p:val>
                                        </p:tav>
                                      </p:tavLst>
                                    </p:anim>
                                    <p:anim calcmode="lin" valueType="num">
                                      <p:cBhvr>
                                        <p:cTn id="39" dur="4250" fill="hold"/>
                                        <p:tgtEl>
                                          <p:spTgt spid="15"/>
                                        </p:tgtEl>
                                        <p:attrNameLst>
                                          <p:attrName>ppt_h</p:attrName>
                                        </p:attrNameLst>
                                      </p:cBhvr>
                                      <p:tavLst>
                                        <p:tav tm="0">
                                          <p:val>
                                            <p:fltVal val="0"/>
                                          </p:val>
                                        </p:tav>
                                        <p:tav tm="100000">
                                          <p:val>
                                            <p:strVal val="#ppt_h"/>
                                          </p:val>
                                        </p:tav>
                                      </p:tavLst>
                                    </p:anim>
                                  </p:childTnLst>
                                </p:cTn>
                              </p:par>
                            </p:childTnLst>
                          </p:cTn>
                        </p:par>
                        <p:par>
                          <p:cTn id="40" fill="hold">
                            <p:stCondLst>
                              <p:cond delay="13750"/>
                            </p:stCondLst>
                            <p:childTnLst>
                              <p:par>
                                <p:cTn id="41" presetID="22" presetClass="entr" presetSubtype="2"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right)">
                                      <p:cBhvr>
                                        <p:cTn id="43" dur="8000"/>
                                        <p:tgtEl>
                                          <p:spTgt spid="18"/>
                                        </p:tgtEl>
                                      </p:cBhvr>
                                    </p:animEffect>
                                  </p:childTnLst>
                                </p:cTn>
                              </p:par>
                            </p:childTnLst>
                          </p:cTn>
                        </p:par>
                        <p:par>
                          <p:cTn id="44" fill="hold">
                            <p:stCondLst>
                              <p:cond delay="21750"/>
                            </p:stCondLst>
                            <p:childTnLst>
                              <p:par>
                                <p:cTn id="45" presetID="22" presetClass="entr" presetSubtype="2"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right)">
                                      <p:cBhvr>
                                        <p:cTn id="47" dur="8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9B6F7093-7B83-4D0A-BC1F-683D122F6A48}" vid="{1FAA4335-E554-4125-ACCC-D1CCCAA2166B}"/>
    </a:ext>
  </a:extLst>
</a:theme>
</file>

<file path=docProps/app.xml><?xml version="1.0" encoding="utf-8"?>
<Properties xmlns="http://schemas.openxmlformats.org/officeDocument/2006/extended-properties" xmlns:vt="http://schemas.openxmlformats.org/officeDocument/2006/docPropsVTypes">
  <Template>PPT TMPLT.potx</Template>
  <TotalTime>71</TotalTime>
  <Words>604</Words>
  <Application>Microsoft Office PowerPoint</Application>
  <PresentationFormat>Widescreen</PresentationFormat>
  <Paragraphs>122</Paragraphs>
  <Slides>12</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Sakkal Majalla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AYSHA ALTHABET</dc:creator>
  <cp:lastModifiedBy>Abdulrahim Alsharifi</cp:lastModifiedBy>
  <cp:revision>14</cp:revision>
  <cp:lastPrinted>2021-01-17T11:49:49Z</cp:lastPrinted>
  <dcterms:created xsi:type="dcterms:W3CDTF">2020-03-04T10:47:58Z</dcterms:created>
  <dcterms:modified xsi:type="dcterms:W3CDTF">2021-02-16T08:40:32Z</dcterms:modified>
</cp:coreProperties>
</file>