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4/6/2020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4/6/2020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4/6/2020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4/6/2020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4/6/2020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4/6/2020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4/6/2020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4/6/2020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1"/>
            <a:ext cx="7772400" cy="1676399"/>
          </a:xfrm>
        </p:spPr>
        <p:txBody>
          <a:bodyPr/>
          <a:lstStyle/>
          <a:p>
            <a:r>
              <a:rPr lang="ar-EG" dirty="0" smtClean="0"/>
              <a:t>ا</a:t>
            </a:r>
            <a:r>
              <a:rPr lang="ar-EG" b="1" dirty="0" smtClean="0"/>
              <a:t>لاتصال والثقافة (أبعاد العلاقة</a:t>
            </a:r>
            <a:r>
              <a:rPr lang="ar-SA" b="1" dirty="0" smtClean="0"/>
              <a:t>)</a:t>
            </a:r>
            <a:endParaRPr lang="en-US" b="1" dirty="0"/>
          </a:p>
        </p:txBody>
      </p:sp>
      <p:sp>
        <p:nvSpPr>
          <p:cNvPr id="3" name="Subtitle 2"/>
          <p:cNvSpPr>
            <a:spLocks noGrp="1"/>
          </p:cNvSpPr>
          <p:nvPr>
            <p:ph type="subTitle" idx="1"/>
          </p:nvPr>
        </p:nvSpPr>
        <p:spPr>
          <a:xfrm>
            <a:off x="304800" y="1752600"/>
            <a:ext cx="8458200" cy="4495800"/>
          </a:xfrm>
        </p:spPr>
        <p:txBody>
          <a:bodyPr>
            <a:normAutofit fontScale="77500" lnSpcReduction="20000"/>
          </a:bodyPr>
          <a:lstStyle/>
          <a:p>
            <a:pPr algn="r" rtl="1"/>
            <a:r>
              <a:rPr lang="ar-EG" sz="4100" b="1" dirty="0" smtClean="0">
                <a:solidFill>
                  <a:schemeClr val="tx1"/>
                </a:solidFill>
              </a:rPr>
              <a:t>أولاً : مفهوم الثقافة :</a:t>
            </a:r>
            <a:endParaRPr lang="en-US" sz="4100" b="1" dirty="0" smtClean="0">
              <a:solidFill>
                <a:schemeClr val="tx1"/>
              </a:solidFill>
            </a:endParaRPr>
          </a:p>
          <a:p>
            <a:pPr algn="r" rtl="1"/>
            <a:r>
              <a:rPr lang="ar-SA" b="1" dirty="0" smtClean="0">
                <a:solidFill>
                  <a:schemeClr val="tx1"/>
                </a:solidFill>
              </a:rPr>
              <a:t>على الرغم من شيوع استخدام كلمة ثقافة في الأحاديث العامة والكتابات المتخصصة، إلا أنها لا تزال تختلط في أذهان الكثير بسبب تعدد معاني استخدامات هذه الكلمة، دون اتفاق واضح على مدلولاتها، ويوجد للثقافة معنيان : الأول : لغوي، وهذا لا خلاف عليه، فالثقافة في اللغة العربية، مجاز مأخوذ من تثقيف الرمح أي تسويته، كما يورد مختار الصحاح معنى الثقافة، فيقال ثقف الكلام ثقافة أي حذفه وفهمه وبسرعة.</a:t>
            </a:r>
            <a:r>
              <a:rPr lang="ar-EG" b="1" dirty="0" smtClean="0">
                <a:solidFill>
                  <a:schemeClr val="tx1"/>
                </a:solidFill>
              </a:rPr>
              <a:t> </a:t>
            </a:r>
            <a:endParaRPr lang="ar-SA" b="1" dirty="0" smtClean="0">
              <a:solidFill>
                <a:schemeClr val="tx1"/>
              </a:solidFill>
            </a:endParaRPr>
          </a:p>
          <a:p>
            <a:pPr algn="r" rtl="1"/>
            <a:r>
              <a:rPr lang="ar-EG" b="1" dirty="0" smtClean="0">
                <a:solidFill>
                  <a:schemeClr val="tx1"/>
                </a:solidFill>
              </a:rPr>
              <a:t>أما الثاني : فهو اصطلاحي وهو موضع خلاف بين الباحثين، حيث تتصرف كلمة ثقافة إلى معان كثيرة وتتفاوت من جهة التطبيق سعة وضيقاً، فقد يتسع المعنى ليشمل أسلوب حياة الناس وما تقوم عليه من نظام وعلاقات بين الأفراد في تعاملهم مع بعضهم البعض، بل وأيضاً ردود فعل الإنسان على كل المثيرات التي</a:t>
            </a:r>
            <a:endParaRPr lang="ar-SA" b="1" dirty="0" smtClean="0">
              <a:solidFill>
                <a:schemeClr val="tx1"/>
              </a:solidFill>
            </a:endParaRPr>
          </a:p>
          <a:p>
            <a:pPr algn="r" rtl="1"/>
            <a:r>
              <a:rPr lang="ar-EG" b="1" dirty="0" smtClean="0">
                <a:solidFill>
                  <a:schemeClr val="tx1"/>
                </a:solidFill>
              </a:rPr>
              <a:t>تحيط به في العالم المحيط به، وقد يضيق معنى الثقافة ليقصر نفسه على مجالات الفنون والآداب وبعض جوانب العلم بالنسبة إلى الصفوة وحدها</a:t>
            </a:r>
            <a:r>
              <a:rPr lang="ar-SA" b="1" dirty="0" smtClean="0">
                <a:solidFill>
                  <a:schemeClr val="tx1"/>
                </a:solidFill>
              </a:rPr>
              <a:t>.</a:t>
            </a:r>
            <a:endParaRPr lang="en-US" b="1" dirty="0" smtClean="0">
              <a:solidFill>
                <a:schemeClr val="tx1"/>
              </a:solidFill>
            </a:endParaRPr>
          </a:p>
          <a:p>
            <a:pPr algn="r"/>
            <a:endParaRPr lang="en-US" b="1"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SA" b="1" dirty="0" smtClean="0"/>
              <a:t>تابع اولا : مفهوم الثقافة</a:t>
            </a:r>
            <a:endParaRPr lang="en-US" dirty="0"/>
          </a:p>
        </p:txBody>
      </p:sp>
      <p:sp>
        <p:nvSpPr>
          <p:cNvPr id="3" name="Content Placeholder 2"/>
          <p:cNvSpPr>
            <a:spLocks noGrp="1"/>
          </p:cNvSpPr>
          <p:nvPr>
            <p:ph idx="1"/>
          </p:nvPr>
        </p:nvSpPr>
        <p:spPr/>
        <p:txBody>
          <a:bodyPr/>
          <a:lstStyle/>
          <a:p>
            <a:pPr algn="r">
              <a:buNone/>
            </a:pPr>
            <a:r>
              <a:rPr lang="ar-SA" b="1" dirty="0" smtClean="0"/>
              <a:t>8-</a:t>
            </a:r>
            <a:r>
              <a:rPr lang="ar-EG" b="1" dirty="0" smtClean="0"/>
              <a:t>تنتقل الثقافة من مجتمع إلى آخر ومن جماعة إلى أخرى من خلال عمليات الاتصال والاحتكاك، وخلال عملية النقل يحدث تنافر أو صراع بين السمة الثقافية الوافدة والأخرى المحلية، ووفقاً لطبيعة وشروط الاحتكاك، ونوعية السمة الوافدة، ومدى قوة أو ضعف البنيان الثقافي المحلي، تتحدد نتيجة الصراع، أما بالقبول والاندماج في النسيج الثقافي المحلي أو بالرفض وعدم القبول</a:t>
            </a:r>
            <a:endParaRPr lang="en-US" b="1"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a:r>
              <a:rPr lang="ar-EG" b="1" dirty="0" smtClean="0"/>
              <a:t>ثانياً : العلاقة بين الاتصال والثقافة :</a:t>
            </a:r>
            <a:r>
              <a:rPr lang="en-US" dirty="0" smtClean="0"/>
              <a:t/>
            </a:r>
            <a:br>
              <a:rPr lang="en-US" dirty="0" smtClean="0"/>
            </a:br>
            <a:endParaRPr lang="en-US" dirty="0"/>
          </a:p>
        </p:txBody>
      </p:sp>
      <p:sp>
        <p:nvSpPr>
          <p:cNvPr id="3" name="Content Placeholder 2"/>
          <p:cNvSpPr>
            <a:spLocks noGrp="1"/>
          </p:cNvSpPr>
          <p:nvPr>
            <p:ph idx="1"/>
          </p:nvPr>
        </p:nvSpPr>
        <p:spPr/>
        <p:txBody>
          <a:bodyPr>
            <a:normAutofit/>
          </a:bodyPr>
          <a:lstStyle/>
          <a:p>
            <a:pPr algn="r">
              <a:buNone/>
            </a:pPr>
            <a:r>
              <a:rPr lang="ar-EG" sz="2800" b="1" dirty="0" smtClean="0"/>
              <a:t>كما يلتقي الاتصال والثقافة في أوجه كثيرة فمن ناحية، نجد أن كل العمليات الثقافية لا تخلو من تفاعلات اتصالية، وكل العمليات الاتصالية لا تخلو من تفاعلات ثقافية</a:t>
            </a:r>
            <a:r>
              <a:rPr lang="ar-SA" sz="2800" b="1" dirty="0" smtClean="0"/>
              <a:t>.</a:t>
            </a:r>
          </a:p>
          <a:p>
            <a:pPr algn="r">
              <a:buNone/>
            </a:pPr>
            <a:r>
              <a:rPr lang="ar-EG" sz="2800" b="1" dirty="0" smtClean="0"/>
              <a:t>ومع هذا التداخل بين الاتصال والثقافة، إلا أن الاتصال بأنماطه المختلفة لا يمكن أن يعكس الثقافة أو يكون بديلاً عنها، ذلك أن الثقافة أشمل وأهم من الاتصال، فهي تعكس الوجه الحضاري للمجتمع ولها مجالاتها المتعددة، أنها كما أشرنا من قبل أسلوب حياة الأفراد في مجتمع معين في حين أن الاتصال وبالذات في المجتمع النامي، يعكس وجهة نظر معينة وهي ليست بالتأكيد كل مشتملات الثقافة الموجودة في هذا المجتمع.</a:t>
            </a:r>
            <a:endParaRPr lang="en-US" sz="2800" b="1" dirty="0" smtClean="0"/>
          </a:p>
          <a:p>
            <a:pPr algn="r">
              <a:buNone/>
            </a:pPr>
            <a:endParaRPr lang="en-US" sz="2800" b="1"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EG" b="1" dirty="0" smtClean="0"/>
              <a:t>ثانياً : العلاقة بين الاتصال والثقافة :</a:t>
            </a:r>
            <a:endParaRPr lang="en-US" dirty="0"/>
          </a:p>
        </p:txBody>
      </p:sp>
      <p:sp>
        <p:nvSpPr>
          <p:cNvPr id="3" name="Content Placeholder 2"/>
          <p:cNvSpPr>
            <a:spLocks noGrp="1"/>
          </p:cNvSpPr>
          <p:nvPr>
            <p:ph idx="1"/>
          </p:nvPr>
        </p:nvSpPr>
        <p:spPr/>
        <p:txBody>
          <a:bodyPr>
            <a:normAutofit/>
          </a:bodyPr>
          <a:lstStyle/>
          <a:p>
            <a:pPr algn="r">
              <a:buNone/>
            </a:pPr>
            <a:r>
              <a:rPr lang="ar-EG" sz="2800" b="1" dirty="0" smtClean="0"/>
              <a:t>وقد أفضى تطور أساليب الاتصال، وما أحدثته التكنولوجيا الجديدة إلى المزيد من التباعد بين الاتصال والثقافة بمفهومها الأشمل، فقد وجهت اتهامات عديدة إلى أجهزة الاتصال الحديثة باعتبارها أجهزة ساعدت على نشر وترويج الثقافة الرخيصة بدلاً من الثقافة الجادة التي تعبر عن صميم حياة الناس في المجتمع، فهذه الأجهزة تقدم مواد اتصالية على درجة عالية من التفاهة والضحالة والسطحية تعتمد في الأساس على الإثارة والتشويق بدلاً من العمق الأمر الذي أصاب الحياة الثقافية في المجتمع الحديث بالعقم والانحطاط الثقافي</a:t>
            </a:r>
            <a:r>
              <a:rPr lang="ar-SA" sz="2800" b="1" dirty="0" smtClean="0"/>
              <a:t>.</a:t>
            </a:r>
            <a:endParaRPr lang="en-US" sz="2800" b="1"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EG" b="1" dirty="0" smtClean="0"/>
              <a:t>ثانياً : العلاقة بين الاتصال والثقافة :</a:t>
            </a:r>
            <a:endParaRPr lang="en-US" dirty="0"/>
          </a:p>
        </p:txBody>
      </p:sp>
      <p:sp>
        <p:nvSpPr>
          <p:cNvPr id="3" name="Content Placeholder 2"/>
          <p:cNvSpPr>
            <a:spLocks noGrp="1"/>
          </p:cNvSpPr>
          <p:nvPr>
            <p:ph idx="1"/>
          </p:nvPr>
        </p:nvSpPr>
        <p:spPr/>
        <p:txBody>
          <a:bodyPr>
            <a:normAutofit/>
          </a:bodyPr>
          <a:lstStyle/>
          <a:p>
            <a:pPr algn="r">
              <a:buNone/>
            </a:pPr>
            <a:r>
              <a:rPr lang="ar-EG" sz="2800" b="1" dirty="0" smtClean="0"/>
              <a:t>كما أفضت هذه الأجهزة، بسبب تباين قدرات الأفراد على التعامل معها إلى اتساع نطاق الهوة الثقافية في المجتمع بين من يستطيع التعامل مع هذه الأجهزة، ويعتمد عليها في غذائه الثقافي وبين من لا يستطيع التعامل معها لقصور إمكانياته الشخصية أو الاقتصادية والاجتماعية والتعليمية، وهي الهوة التي تساهم في إحداث التفكك الثقافي بدلاً من الاندماج والتكامل.</a:t>
            </a:r>
            <a:endParaRPr lang="en-US" sz="2800" b="1" dirty="0" smtClean="0"/>
          </a:p>
          <a:p>
            <a:pPr algn="r">
              <a:buNone/>
            </a:pPr>
            <a:endParaRPr lang="en-US" sz="2800"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EG" b="1" dirty="0" smtClean="0"/>
              <a:t>ثانياً : العلاقة بين الاتصال والثقافة :</a:t>
            </a:r>
            <a:endParaRPr lang="en-US" dirty="0"/>
          </a:p>
        </p:txBody>
      </p:sp>
      <p:sp>
        <p:nvSpPr>
          <p:cNvPr id="3" name="Content Placeholder 2"/>
          <p:cNvSpPr>
            <a:spLocks noGrp="1"/>
          </p:cNvSpPr>
          <p:nvPr>
            <p:ph idx="1"/>
          </p:nvPr>
        </p:nvSpPr>
        <p:spPr/>
        <p:txBody>
          <a:bodyPr>
            <a:normAutofit/>
          </a:bodyPr>
          <a:lstStyle/>
          <a:p>
            <a:pPr algn="r">
              <a:buNone/>
            </a:pPr>
            <a:r>
              <a:rPr lang="ar-EG" sz="2800" b="1" dirty="0" smtClean="0"/>
              <a:t>وأياً كان الأمر، فإن فهما أفضل للعلاقة بين الاتصال والثقافة لن يتحقق بعيداً عن فهم الظروف المحيطة بعمليات الاتصال وبناء القوة السائد في المجتمع، ذلك لأن عمليات الاتصال، كما أشرنا سلفاً تخضع للضبط والاحتكار والسيطرة والتوجيه من جانب جماعة الضغط وأصحاب النفوذ والمصالح في المجتمع، الأمر الذي يملي على قنوات الاتصال الاقتصار على التعبير عن هذه المصالح والاهتمامات دون غيرها مما يجعل الثقافة التي تحملها تمثل ثقافة نخبة معينة وليست ثقافة المجتمع ككل، وهذا يقود إلى أهمية استخدام منهج التحليل الطبقي للاتصال</a:t>
            </a:r>
            <a:endParaRPr lang="en-US" sz="2800" b="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EG" b="1" dirty="0" smtClean="0"/>
              <a:t>ثانياً : العلاقة بين الاتصال والثقافة :</a:t>
            </a:r>
            <a:endParaRPr lang="en-US" dirty="0"/>
          </a:p>
        </p:txBody>
      </p:sp>
      <p:sp>
        <p:nvSpPr>
          <p:cNvPr id="3" name="Content Placeholder 2"/>
          <p:cNvSpPr>
            <a:spLocks noGrp="1"/>
          </p:cNvSpPr>
          <p:nvPr>
            <p:ph idx="1"/>
          </p:nvPr>
        </p:nvSpPr>
        <p:spPr/>
        <p:txBody>
          <a:bodyPr>
            <a:normAutofit/>
          </a:bodyPr>
          <a:lstStyle/>
          <a:p>
            <a:pPr algn="r">
              <a:buNone/>
            </a:pPr>
            <a:r>
              <a:rPr lang="ar-EG" sz="2800" b="1" dirty="0" smtClean="0"/>
              <a:t>وهكذا يصعب فهم العمليات الاتصالية والثقافية في المجتمع بعيداً عن فهم الأيديولوجيا السائدة، ذلك أن الممارسة في النهاية سوف تكشف عن محاولات لتكريس مفاهيم هذه الأيديولوجيا وتطويع العناصر الثقافية السائدة لصالح الأيديولوجيا المسيطرة وأن طبيعة العلاقة بين الاتصال والثقافة سيتحدد على ضوء العلاقة التي تربط الفكر بالسلطة والجماعة الحاكمة، والسيطرة الكاملة التي تمارسها السلطة على أوجه النشاط الاتصالي والثقافي ومن هذا المنظور نعتقد أن الاتصال يوظف لصالح منح السلطة أقصى درجة من السيطرة والتحكم في مجالات النشاط الثقافي في المجتمع</a:t>
            </a:r>
            <a:r>
              <a:rPr lang="ar-EG" dirty="0" smtClean="0"/>
              <a:t>.</a:t>
            </a:r>
            <a:endParaRPr lang="en-US" dirty="0" smtClean="0"/>
          </a:p>
          <a:p>
            <a:pPr algn="r">
              <a:buNone/>
            </a:pP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EG" b="1" dirty="0" smtClean="0"/>
              <a:t>ثانياً : العلاقة بين الاتصال والثقافة</a:t>
            </a:r>
            <a:endParaRPr lang="en-US" dirty="0"/>
          </a:p>
        </p:txBody>
      </p:sp>
      <p:sp>
        <p:nvSpPr>
          <p:cNvPr id="3" name="Content Placeholder 2"/>
          <p:cNvSpPr>
            <a:spLocks noGrp="1"/>
          </p:cNvSpPr>
          <p:nvPr>
            <p:ph idx="1"/>
          </p:nvPr>
        </p:nvSpPr>
        <p:spPr/>
        <p:txBody>
          <a:bodyPr>
            <a:normAutofit fontScale="92500" lnSpcReduction="20000"/>
          </a:bodyPr>
          <a:lstStyle/>
          <a:p>
            <a:pPr algn="r">
              <a:buNone/>
            </a:pPr>
            <a:r>
              <a:rPr lang="ar-EG" sz="2400" b="1" dirty="0" smtClean="0"/>
              <a:t>كما أن قنوات الاتصال التي تتولى من جانبها الترويج لأيديولوجية الجماعة المسيطرة تستخدم العناصر الثقافية نفسها ليست فقط بهدف نشر وترويج رؤى ومواقف هذه الجماعة، كما أشرنا توا، ولكن أيضاً بغية تحقيق أقصى قدر من التأثير والفاعلية لعملياتها، ففي المجتمع المصري على سبيل المثال يعتبر الدين هو أحد المكونات الرئيسية للثقافة المصرية، فقد عرف عن المصري على مر العصور، منذ اخناتون أول الموحدين، تدينه الشديد وشغفه المستمر بالأمور الدينية وترديده الحكم والمواعظ الديني</a:t>
            </a:r>
            <a:r>
              <a:rPr lang="ar-SA" sz="2400" b="1" dirty="0" smtClean="0"/>
              <a:t>ة</a:t>
            </a:r>
          </a:p>
          <a:p>
            <a:pPr algn="r">
              <a:buNone/>
            </a:pPr>
            <a:r>
              <a:rPr lang="ar-EG" sz="2600" b="1" dirty="0" smtClean="0"/>
              <a:t>وتدرك أجهزة الاتصال أهمية هذا العنصر ودوره في تحقيق الإقناع والترويج لأفكار ورؤى الجماعات الحاكمة، ولذلك تحرص هذه الأجهزة كل الحرص على افتتاح وإنهاء برامجها بتلاوة آيات من كتاب الله والاهتمام بإحياء المناسبات والأعياد الدينية والإكثار من البرامج والصفحات الدينية وخلال هذا الاهتمام يجري التأكيد على أن الدين يحض على طاعة أولى الأمر (أي الحكام) والدين يرفض العنف والخروج من النظام، والدين يحرم البذخ والإسراف، والدين لا يعارض تنظيم الأسرة إلى غيرها من الأفكار والمقولات التي تنزع من سياقها لتحقيق أهداف معينة.</a:t>
            </a:r>
            <a:endParaRPr lang="en-US" sz="2600" b="1" dirty="0" smtClean="0"/>
          </a:p>
          <a:p>
            <a:pPr algn="r">
              <a:buNone/>
            </a:pPr>
            <a:endParaRPr lang="en-US" sz="2400" b="1"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EG" b="1" dirty="0" smtClean="0"/>
              <a:t>ثانياً : العلاقة بين الاتصال والثقافة</a:t>
            </a:r>
            <a:endParaRPr lang="en-US" dirty="0"/>
          </a:p>
        </p:txBody>
      </p:sp>
      <p:sp>
        <p:nvSpPr>
          <p:cNvPr id="3" name="Content Placeholder 2"/>
          <p:cNvSpPr>
            <a:spLocks noGrp="1"/>
          </p:cNvSpPr>
          <p:nvPr>
            <p:ph idx="1"/>
          </p:nvPr>
        </p:nvSpPr>
        <p:spPr/>
        <p:txBody>
          <a:bodyPr>
            <a:normAutofit/>
          </a:bodyPr>
          <a:lstStyle/>
          <a:p>
            <a:pPr algn="r">
              <a:buNone/>
            </a:pPr>
            <a:r>
              <a:rPr lang="ar-EG" sz="2400" b="1" dirty="0" smtClean="0"/>
              <a:t>كذلك، فإن الثقافة الشعبية تعلي من قيمة الأصل فتميز بين ذوي الأصول الوضعية (الدون) وهم أولئك الذين لا ينتمون إلى عائلات تحظى بمكانة أو سمعة طيباً وبين "أولاد الأصول" من ذوي الحسب والنسب</a:t>
            </a:r>
            <a:endParaRPr lang="ar-SA" sz="2400" b="1" dirty="0" smtClean="0"/>
          </a:p>
          <a:p>
            <a:pPr algn="r">
              <a:buNone/>
            </a:pPr>
            <a:r>
              <a:rPr lang="ar-SA" sz="2400" b="1" dirty="0" smtClean="0"/>
              <a:t>وتسعى قنوات الاتصال المختلفة للاستفادة من هذا العنصر الثقافي وتطويعه لصالح العملية الاتصالية فيحاول الأفراد من مختلف الفئات في تعاملهم مع الآخرين التأكيد على عراقة وسمعة وشرف العائلات التي ينتمون إليها، كما تحاول أجهزة الإعلام الرسمية إتباع النهج ذاته حيث تفرط في الحديث عن شرف مصر، وعراقة مصر، وأمجاد شعب مصر.</a:t>
            </a:r>
            <a:endParaRPr lang="en-US" sz="2400" b="1"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EG" b="1" dirty="0" smtClean="0"/>
              <a:t>ثانياً : العلاقة بين الاتصال والثقافة</a:t>
            </a:r>
            <a:endParaRPr lang="en-US" dirty="0"/>
          </a:p>
        </p:txBody>
      </p:sp>
      <p:sp>
        <p:nvSpPr>
          <p:cNvPr id="3" name="Content Placeholder 2"/>
          <p:cNvSpPr>
            <a:spLocks noGrp="1"/>
          </p:cNvSpPr>
          <p:nvPr>
            <p:ph idx="1"/>
          </p:nvPr>
        </p:nvSpPr>
        <p:spPr/>
        <p:txBody>
          <a:bodyPr>
            <a:normAutofit/>
          </a:bodyPr>
          <a:lstStyle/>
          <a:p>
            <a:pPr algn="r">
              <a:buNone/>
            </a:pPr>
            <a:r>
              <a:rPr lang="ar-SA" sz="2400" b="1" dirty="0" smtClean="0"/>
              <a:t>على أن استخدام قنوات الاتصال لعناصر من الثقافة الشعبية لتدعيم عملياتها وإضفاء الشرعية على ممارسات الجماعات التي تسيطر على هذه القنوات لا يعني دوماً نجاح الاتصال في تحقيق أغراضه، ذلك لأن انتزاع العنصر الثقافي من إطاره الطبيعى وتحويره، للتأكيد على معاني معينة  والتغاضي عن البعض الآخر، يؤدي إلى تشويه هذا العنصروإضعاف مقدرته على القيام بأداء وظائفه الأصلية التي يؤديها في نطاق الثقافة الشعبية.</a:t>
            </a:r>
            <a:endParaRPr lang="en-US" sz="2400"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SA" b="1" dirty="0" smtClean="0"/>
              <a:t>تابع أولا : مفهوم الثقافة</a:t>
            </a:r>
            <a:endParaRPr lang="en-US" b="1" dirty="0"/>
          </a:p>
        </p:txBody>
      </p:sp>
      <p:sp>
        <p:nvSpPr>
          <p:cNvPr id="3" name="Content Placeholder 2"/>
          <p:cNvSpPr>
            <a:spLocks noGrp="1"/>
          </p:cNvSpPr>
          <p:nvPr>
            <p:ph idx="1"/>
          </p:nvPr>
        </p:nvSpPr>
        <p:spPr/>
        <p:txBody>
          <a:bodyPr>
            <a:normAutofit fontScale="85000" lnSpcReduction="20000"/>
          </a:bodyPr>
          <a:lstStyle/>
          <a:p>
            <a:pPr algn="r">
              <a:buNone/>
            </a:pPr>
            <a:r>
              <a:rPr lang="ar-EG" b="1" dirty="0" smtClean="0"/>
              <a:t>وأياً كان الأمر حول تعدد وغموض مفهوم الثقافة واختلاف الباحثين في التوصل إلى اتفاق محدد حول هذا المفهوم،  فإن استعراض عدد من المحاولات التي قدمها بعض الباحثين لمعنى الثقافة من شأنه هنا تسليط الضوء على هذا المفهوم ومساعدتنا في بلورة رؤية واضحة حول تحقق أهداف العمل الراهن، لقد ظهر مفهوم الثقافة أساساً في الأعمال الأنثروبولوجية المبكرة وبصفة خاصة لدى (تايلور) أحد أقطاب علم الأنثروبولوجيا ورواده الأوائل، فقد عرف "تايلور" الثقافة في كتابه "الثقافة البدائية" بأنها : "الكل المركب الذي يشمل المعارف والمعتقدات والدين والقانون والأخلاق والتقاليد والعادات وجميع القدرات الأخرى التي يستطيع الإنسان أن يكتسبها بوصفه عضواً في مجتمع"</a:t>
            </a:r>
            <a:r>
              <a:rPr lang="ar-SA" b="1" baseline="30000" dirty="0" smtClean="0"/>
              <a:t>()</a:t>
            </a:r>
            <a:r>
              <a:rPr lang="ar-EG" b="1" dirty="0" smtClean="0"/>
              <a:t>، وأوضح "بدني" أن الثقافة، "هي مجموعة الأنماط السلوكية والفكرية التي يكتسبها الأفراد من خلال المجتمع والتي يؤمن بها ويقرها أفراد المجتمع ويكافحون من أجل</a:t>
            </a:r>
            <a:r>
              <a:rPr lang="ar-SA" b="1" dirty="0" smtClean="0"/>
              <a:t> طاعتها</a:t>
            </a:r>
            <a:r>
              <a:rPr lang="ar-EG" b="1" dirty="0" smtClean="0"/>
              <a:t>.</a:t>
            </a:r>
            <a:endParaRPr lang="en-US" b="1" dirty="0" smtClean="0"/>
          </a:p>
          <a:p>
            <a:endParaRPr lang="en-US" b="1"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SA" b="1" dirty="0" smtClean="0"/>
              <a:t>تابع أولا : مفهوم الثقافة</a:t>
            </a:r>
            <a:endParaRPr lang="en-US" b="1" dirty="0"/>
          </a:p>
        </p:txBody>
      </p:sp>
      <p:sp>
        <p:nvSpPr>
          <p:cNvPr id="3" name="Content Placeholder 2"/>
          <p:cNvSpPr>
            <a:spLocks noGrp="1"/>
          </p:cNvSpPr>
          <p:nvPr>
            <p:ph idx="1"/>
          </p:nvPr>
        </p:nvSpPr>
        <p:spPr/>
        <p:txBody>
          <a:bodyPr/>
          <a:lstStyle/>
          <a:p>
            <a:pPr algn="r">
              <a:buNone/>
            </a:pPr>
            <a:r>
              <a:rPr lang="ar-EG" b="1" dirty="0" smtClean="0"/>
              <a:t>واقترح "كوبير" تعريفاً للثقافة، حاول فيه أن يجمع معظم العناصر التي حظيت بموافقة علماء الاجتماع، فأوضح أن الثقافة تتألف من أنماط مستترة أو ظاهرة للسلوك المكتسب أو المنقول عن طريق الرموز، فضلاً الانجازات المتميزة للجماعات الإنسانية، ويتضمن ذلك الأشياء المصنوعة ويتكون جوهر الثقافة من أفكار تقليدية وكافة القيم المتصلة بها أما الأنساق الثقافية فتعتبر نتاج السلوك من ناحية وتمثل الشروط الضرورية له من ناحية أخرى</a:t>
            </a:r>
            <a:r>
              <a:rPr lang="ar-SA" b="1" dirty="0" smtClean="0"/>
              <a:t>.</a:t>
            </a:r>
            <a:endParaRPr lang="en-US" b="1"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SA" b="1" dirty="0" smtClean="0"/>
              <a:t>تابع اولا : مفهوم الثقافة</a:t>
            </a:r>
            <a:endParaRPr lang="en-US" b="1" dirty="0"/>
          </a:p>
        </p:txBody>
      </p:sp>
      <p:sp>
        <p:nvSpPr>
          <p:cNvPr id="3" name="Content Placeholder 2"/>
          <p:cNvSpPr>
            <a:spLocks noGrp="1"/>
          </p:cNvSpPr>
          <p:nvPr>
            <p:ph idx="1"/>
          </p:nvPr>
        </p:nvSpPr>
        <p:spPr/>
        <p:txBody>
          <a:bodyPr>
            <a:normAutofit lnSpcReduction="10000"/>
          </a:bodyPr>
          <a:lstStyle/>
          <a:p>
            <a:pPr algn="r">
              <a:buNone/>
            </a:pPr>
            <a:r>
              <a:rPr lang="ar-EG" b="1" dirty="0" smtClean="0"/>
              <a:t>ويميز "فؤاد زكريا" في تحديده لمعنى الثقافة بين ثلاثة معاني رئيسية للمصطلح</a:t>
            </a:r>
            <a:r>
              <a:rPr lang="ar-SA" b="1" dirty="0" smtClean="0"/>
              <a:t>:</a:t>
            </a:r>
          </a:p>
          <a:p>
            <a:pPr algn="r">
              <a:buNone/>
            </a:pPr>
            <a:r>
              <a:rPr lang="ar-EG" b="1" dirty="0" smtClean="0"/>
              <a:t>المعنى الأول : وهو كل ما يضيفه الإنسان إلى ما يتلقاه من الطبيعة أو ما يجده فيها – فالإنسان كنوع بخلاف الحيوان يقوم بعمليات تحوير وإعادة تشكيل للطبيعة، وهذه العمليات يمكن أن تتخذ طابعاً مادياً، كما هو الحال في الأدوات المادية التي يستخدمها في الزراعة أو الصيد مثلاً، أو طابعاً معنوياً، كالقواعد التي ينظم بها مجتمعه ويتعامل بها مع الآخرين.</a:t>
            </a:r>
            <a:endParaRPr lang="en-US" b="1" dirty="0" smtClean="0"/>
          </a:p>
          <a:p>
            <a:pPr algn="r">
              <a:buNone/>
            </a:pPr>
            <a:endParaRPr lang="en-US" b="1"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SA" b="1" dirty="0" smtClean="0"/>
              <a:t>تابع اولا : مفهوم الثقافة</a:t>
            </a:r>
            <a:endParaRPr lang="en-US" dirty="0"/>
          </a:p>
        </p:txBody>
      </p:sp>
      <p:sp>
        <p:nvSpPr>
          <p:cNvPr id="3" name="Content Placeholder 2"/>
          <p:cNvSpPr>
            <a:spLocks noGrp="1"/>
          </p:cNvSpPr>
          <p:nvPr>
            <p:ph idx="1"/>
          </p:nvPr>
        </p:nvSpPr>
        <p:spPr/>
        <p:txBody>
          <a:bodyPr>
            <a:normAutofit lnSpcReduction="10000"/>
          </a:bodyPr>
          <a:lstStyle/>
          <a:p>
            <a:pPr algn="r">
              <a:buNone/>
            </a:pPr>
            <a:r>
              <a:rPr lang="ar-EG" b="1" dirty="0" smtClean="0"/>
              <a:t>المعنى الثاني : فيكتفي بالجانب المعنوي فقط، وفيه تعني الثقافة العادات والقيم التي يتميز بها مجتمع عن آخر وأسلوب الحياة وطرق التفكير التي تسود حضارة معينة دون غيرها.</a:t>
            </a:r>
            <a:endParaRPr lang="en-US" b="1" dirty="0" smtClean="0"/>
          </a:p>
          <a:p>
            <a:pPr algn="r">
              <a:buNone/>
            </a:pPr>
            <a:r>
              <a:rPr lang="ar-EG" b="1" dirty="0" smtClean="0"/>
              <a:t>المعنى الثالث : وهو أضيق مما سبق وفيه تشير الثقافة إلى النواتج الرفيعة التي لا يبدعها ولا يتذوقها إلا فئة محددة من الناس داخل المجتمع الواحد كالشعر والموسيقى والفن التشكيلي والكتابات الثقافية بمختلف أنواعها، وهذا هو المعنى المستخدم عندما نتحدث عن إنسان مثقف </a:t>
            </a:r>
            <a:r>
              <a:rPr lang="ar-SA" b="1" dirty="0" smtClean="0"/>
              <a:t>.</a:t>
            </a:r>
            <a:endParaRPr lang="en-US" b="1"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SA" b="1" dirty="0" smtClean="0"/>
              <a:t>تابع اولا : مفهوم الثقافة</a:t>
            </a:r>
            <a:endParaRPr lang="en-US" dirty="0"/>
          </a:p>
        </p:txBody>
      </p:sp>
      <p:sp>
        <p:nvSpPr>
          <p:cNvPr id="3" name="Content Placeholder 2"/>
          <p:cNvSpPr>
            <a:spLocks noGrp="1"/>
          </p:cNvSpPr>
          <p:nvPr>
            <p:ph idx="1"/>
          </p:nvPr>
        </p:nvSpPr>
        <p:spPr/>
        <p:txBody>
          <a:bodyPr/>
          <a:lstStyle/>
          <a:p>
            <a:pPr algn="r">
              <a:buNone/>
            </a:pPr>
            <a:r>
              <a:rPr lang="ar-EG" b="1" dirty="0" smtClean="0"/>
              <a:t>ومع صعوبة تبني الدراسة الراهنة بحكم طبيعتها الإعلامية للمعنى الأول – الواسع للثقافة، الذي يشير إلى جوانبها المادية وغير المادية، أو المعنى  الثالث للضيق، الذي يقصر معنى الثقافة على النواتج الرفيعة، فإن الدراسة الراهنة تأخذ بالمعنى الثاني للثقافة والذي يركز على الجوانب المعنوية، ووفقاً لذلك يقتصر فهمنا للثقافة هنا على أساس أنها تعني : </a:t>
            </a:r>
            <a:r>
              <a:rPr lang="ar-SA" b="1" dirty="0" smtClean="0"/>
              <a:t>"أساليب الحياة الشائعة لدى جماعة أو مجتمع معين والتي تظهر في أقوال الناس وتصرفاتهم أو عاداتهم وتقاليدهم خلال حياتهم الجمعية".</a:t>
            </a:r>
            <a:endParaRPr lang="en-US" b="1" dirty="0" smtClean="0"/>
          </a:p>
          <a:p>
            <a:pPr algn="r">
              <a:buNone/>
            </a:pPr>
            <a:endParaRPr lang="en-US"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SA" b="1" dirty="0" smtClean="0"/>
              <a:t>تابع اولا : مفهوم الثقافة</a:t>
            </a:r>
            <a:endParaRPr lang="en-US" dirty="0"/>
          </a:p>
        </p:txBody>
      </p:sp>
      <p:sp>
        <p:nvSpPr>
          <p:cNvPr id="3" name="Content Placeholder 2"/>
          <p:cNvSpPr>
            <a:spLocks noGrp="1"/>
          </p:cNvSpPr>
          <p:nvPr>
            <p:ph idx="1"/>
          </p:nvPr>
        </p:nvSpPr>
        <p:spPr/>
        <p:txBody>
          <a:bodyPr>
            <a:normAutofit lnSpcReduction="10000"/>
          </a:bodyPr>
          <a:lstStyle/>
          <a:p>
            <a:pPr algn="r">
              <a:buNone/>
            </a:pPr>
            <a:r>
              <a:rPr lang="ar-SA" dirty="0" smtClean="0"/>
              <a:t>ويفيد هنا أن نسلط الضوء على بعض جوانب الثقافة بهذا الفهم لما لذلك من علاقة بموضوع اهتمامنا :</a:t>
            </a:r>
            <a:endParaRPr lang="en-US" dirty="0" smtClean="0"/>
          </a:p>
          <a:p>
            <a:pPr lvl="0" algn="r" rtl="1">
              <a:buNone/>
            </a:pPr>
            <a:r>
              <a:rPr lang="ar-SA" dirty="0" smtClean="0"/>
              <a:t>1- أن الثقافة ليست درجة من العلم يحققه الفرد أو درجة من التقدم يحققها المجتمع، ولكنها في حقيقتها هي الإنسان بكل مقوماته ومزاجه وميوله ورغباته وعاداته، وتقاليده.</a:t>
            </a:r>
            <a:endParaRPr lang="en-US" dirty="0" smtClean="0"/>
          </a:p>
          <a:p>
            <a:pPr lvl="0" algn="r" rtl="1">
              <a:buNone/>
            </a:pPr>
            <a:r>
              <a:rPr lang="ar-SA" dirty="0" smtClean="0"/>
              <a:t>2- تعمل الثقافة على تنظيم الحياة الاجتماعية بشكل يوفر لأفراد المجتمع ما أمكن من احتياجاتهم المعيشية وطرق الحصول عليها، فهي بمثابة الموجه لسلوك الأفراد والمحدد لردود أفعالهم في المواقف المختلفة في فترة زمنية.</a:t>
            </a:r>
            <a:endParaRPr lang="en-US" dirty="0" smtClean="0"/>
          </a:p>
          <a:p>
            <a:pPr algn="r">
              <a:buNone/>
            </a:pP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SA" b="1" dirty="0" smtClean="0"/>
              <a:t>تابع اولا : مفهوم الثقافة</a:t>
            </a:r>
            <a:endParaRPr lang="en-US" dirty="0"/>
          </a:p>
        </p:txBody>
      </p:sp>
      <p:sp>
        <p:nvSpPr>
          <p:cNvPr id="3" name="Content Placeholder 2"/>
          <p:cNvSpPr>
            <a:spLocks noGrp="1"/>
          </p:cNvSpPr>
          <p:nvPr>
            <p:ph idx="1"/>
          </p:nvPr>
        </p:nvSpPr>
        <p:spPr/>
        <p:txBody>
          <a:bodyPr>
            <a:normAutofit fontScale="92500" lnSpcReduction="10000"/>
          </a:bodyPr>
          <a:lstStyle/>
          <a:p>
            <a:pPr algn="r">
              <a:buNone/>
            </a:pPr>
            <a:r>
              <a:rPr lang="ar-SA" sz="2400" b="1" dirty="0" smtClean="0"/>
              <a:t>3-لكل مجتمع هوية أو ذاتية ثقافية، تشير إلى أساليب الحياة المعاصرة السائدة في هذا المجتمع والتي تميزه عن أساليب الحياة السائدة في المجتمعات الأخرى.</a:t>
            </a:r>
          </a:p>
          <a:p>
            <a:pPr algn="r">
              <a:buNone/>
            </a:pPr>
            <a:r>
              <a:rPr lang="ar-SA" sz="2400" b="1" dirty="0" smtClean="0"/>
              <a:t>4-</a:t>
            </a:r>
            <a:r>
              <a:rPr lang="ar-EG" sz="2400" b="1" dirty="0" smtClean="0"/>
              <a:t>الثقافة عملية تراكمية تاريخية، فالثقافة المصرية الراهنة مثلاً، هي نتاج لكل المؤثرات والتجارب التي مر بها الشعب المصري عبر القرون المختلفة ومن أبرز مؤثرات هذه الثقافة، المصدر المصري القديم، والمصدر اليوناني والروماني، والمصدر المسيحي، والمصدر الإسلامي، والمصدر المملوكي والعثماني مروراً بحملة نابليون، وأسرة محمد على والاحتلال الإنجليزي، وأخيراً المصدر العالمي المعاصر وخاصة المصدر الغربي</a:t>
            </a:r>
            <a:r>
              <a:rPr lang="ar-SA" sz="2400" b="1" dirty="0" smtClean="0"/>
              <a:t>.</a:t>
            </a:r>
          </a:p>
          <a:p>
            <a:pPr lvl="0" algn="r">
              <a:buNone/>
            </a:pPr>
            <a:r>
              <a:rPr lang="ar-SA" sz="2400" b="1" dirty="0" smtClean="0"/>
              <a:t>5-</a:t>
            </a:r>
            <a:r>
              <a:rPr lang="ar-EG" sz="2400" b="1" dirty="0" smtClean="0"/>
              <a:t>لا تتحدد التمايزات بين الثقافات المختلفة في العناصر والمكونات المؤلفة لكل ثقافة وإنما تتحدد في العلاقات التي تقوم بين تلك العناصر ففي كل الثقافات توجد العناصر أو المكونات ذاتها، الدين، الزواج، الحب، عادات الطعام، اللبس، التعاون، التفكير ... الخ، ولكن مع اختلاف المحتوى والوزن النسبي، وطبيعة العلاقة بسائر العناصر، ذلك أن العنصر أو المكون الثقافي لا يعمل بمفرده ككيان مستقل، وإنما يعمل بواسطة بشر يفهمونه ويفسرونه ويستخدمونه في اتجاه دون آخر، فيأخذ التفكير مثلاً في مجتمع طابعاً عقلانياً وفي مجتمع آخر طابعاً غيبياً وهكذا.</a:t>
            </a:r>
            <a:endParaRPr lang="en-US" sz="2400" b="1" dirty="0" smtClean="0"/>
          </a:p>
          <a:p>
            <a:pPr algn="r">
              <a:buNone/>
            </a:pPr>
            <a:endParaRPr lang="en-US" sz="2400" b="1"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ar-SA" b="1" dirty="0" smtClean="0"/>
              <a:t>تابع اولا : مفهوم الثقافة</a:t>
            </a:r>
            <a:endParaRPr lang="en-US" dirty="0"/>
          </a:p>
        </p:txBody>
      </p:sp>
      <p:sp>
        <p:nvSpPr>
          <p:cNvPr id="3" name="Content Placeholder 2"/>
          <p:cNvSpPr>
            <a:spLocks noGrp="1"/>
          </p:cNvSpPr>
          <p:nvPr>
            <p:ph idx="1"/>
          </p:nvPr>
        </p:nvSpPr>
        <p:spPr/>
        <p:txBody>
          <a:bodyPr>
            <a:normAutofit fontScale="85000" lnSpcReduction="20000"/>
          </a:bodyPr>
          <a:lstStyle/>
          <a:p>
            <a:pPr lvl="0" algn="r">
              <a:buNone/>
            </a:pPr>
            <a:r>
              <a:rPr lang="ar-SA" b="1" dirty="0" smtClean="0"/>
              <a:t>6-أن الثقافة باعتبارها نظم حياة ورؤى وعادات وتقاليد وقيم جماعة من الناس يمكن اكتسابها وتطبيع الأفراد الجدد عليها وهنا تلعب مؤسسات التنشئة الاجتماعية كالأسرة، والمؤسسات التعليمية والدينية، والاتصال دوراً مهما في هذا المجال.</a:t>
            </a:r>
            <a:endParaRPr lang="en-US" b="1" dirty="0" smtClean="0"/>
          </a:p>
          <a:p>
            <a:pPr lvl="0" algn="r" rtl="1">
              <a:buNone/>
            </a:pPr>
            <a:r>
              <a:rPr lang="ar-SA" b="1" dirty="0" smtClean="0"/>
              <a:t>7-تخضع الثقافة لعمليات التطوير والتغيير بفعل متغيرات داخلية أو ما يحيط بها من متغيرات خارجية</a:t>
            </a:r>
            <a:r>
              <a:rPr lang="ar-EG" b="1" dirty="0" smtClean="0"/>
              <a:t>، وهذا لا يمنع أن تكون بعض مكوناتها من الثوابت نسبياً وبعضها من المتحولات المتلاحقة في سرعتها النسبية، على أن عملية تغيير المكون الثقافي لا يعني القضاء نهائياً عليه وإحلال مكون آخر عوضاً عنه، ولكن تعني تبدل في موقع المكون وزيادة أو تناقص أهميته والوزن النسبي له بالمقارنة بالمكونات الأخرى وفقاً لطبيعة الظروف الداخلية والخارجية التي تحيط بالجماعة في فترة زمنية معينة.</a:t>
            </a:r>
            <a:endParaRPr lang="en-US" b="1" dirty="0" smtClean="0"/>
          </a:p>
          <a:p>
            <a:pPr algn="r">
              <a:buNone/>
            </a:pPr>
            <a:endParaRPr lang="en-US" b="1"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95</TotalTime>
  <Words>1909</Words>
  <Application>Microsoft Office PowerPoint</Application>
  <PresentationFormat>On-screen Show (4:3)</PresentationFormat>
  <Paragraphs>49</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الاتصال والثقافة (أبعاد العلاقة)</vt:lpstr>
      <vt:lpstr>تابع أولا : مفهوم الثقافة</vt:lpstr>
      <vt:lpstr>تابع أولا : مفهوم الثقافة</vt:lpstr>
      <vt:lpstr>تابع اولا : مفهوم الثقافة</vt:lpstr>
      <vt:lpstr>تابع اولا : مفهوم الثقافة</vt:lpstr>
      <vt:lpstr>تابع اولا : مفهوم الثقافة</vt:lpstr>
      <vt:lpstr>تابع اولا : مفهوم الثقافة</vt:lpstr>
      <vt:lpstr>تابع اولا : مفهوم الثقافة</vt:lpstr>
      <vt:lpstr>تابع اولا : مفهوم الثقافة</vt:lpstr>
      <vt:lpstr>تابع اولا : مفهوم الثقافة</vt:lpstr>
      <vt:lpstr>ثانياً : العلاقة بين الاتصال والثقافة : </vt:lpstr>
      <vt:lpstr>ثانياً : العلاقة بين الاتصال والثقافة :</vt:lpstr>
      <vt:lpstr>ثانياً : العلاقة بين الاتصال والثقافة :</vt:lpstr>
      <vt:lpstr>ثانياً : العلاقة بين الاتصال والثقافة :</vt:lpstr>
      <vt:lpstr>ثانياً : العلاقة بين الاتصال والثقافة :</vt:lpstr>
      <vt:lpstr>ثانياً : العلاقة بين الاتصال والثقافة</vt:lpstr>
      <vt:lpstr>ثانياً : العلاقة بين الاتصال والثقافة</vt:lpstr>
      <vt:lpstr>ثانياً : العلاقة بين الاتصال والثقافة</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الاتصال والثقافة (أبعاد العلاقة)</dc:title>
  <dc:creator>hi</dc:creator>
  <cp:lastModifiedBy>hi</cp:lastModifiedBy>
  <cp:revision>30</cp:revision>
  <dcterms:created xsi:type="dcterms:W3CDTF">2006-08-16T00:00:00Z</dcterms:created>
  <dcterms:modified xsi:type="dcterms:W3CDTF">2020-04-06T13:25:59Z</dcterms:modified>
</cp:coreProperties>
</file>