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نمط متوسط 2 - تميي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6BAD5-DB65-4660-8F8B-091DD8AD244D}" type="datetimeFigureOut">
              <a:rPr lang="ar-SA" smtClean="0"/>
              <a:t>23/04/45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5BED9-BCA0-48D3-B99B-2EAA68B578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30698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6BAD5-DB65-4660-8F8B-091DD8AD244D}" type="datetimeFigureOut">
              <a:rPr lang="ar-SA" smtClean="0"/>
              <a:t>23/04/45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5BED9-BCA0-48D3-B99B-2EAA68B578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61459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6BAD5-DB65-4660-8F8B-091DD8AD244D}" type="datetimeFigureOut">
              <a:rPr lang="ar-SA" smtClean="0"/>
              <a:t>23/04/45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5BED9-BCA0-48D3-B99B-2EAA68B578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03794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6BAD5-DB65-4660-8F8B-091DD8AD244D}" type="datetimeFigureOut">
              <a:rPr lang="ar-SA" smtClean="0"/>
              <a:t>23/04/45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5BED9-BCA0-48D3-B99B-2EAA68B578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90041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6BAD5-DB65-4660-8F8B-091DD8AD244D}" type="datetimeFigureOut">
              <a:rPr lang="ar-SA" smtClean="0"/>
              <a:t>23/04/45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5BED9-BCA0-48D3-B99B-2EAA68B578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9828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6BAD5-DB65-4660-8F8B-091DD8AD244D}" type="datetimeFigureOut">
              <a:rPr lang="ar-SA" smtClean="0"/>
              <a:t>23/04/45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5BED9-BCA0-48D3-B99B-2EAA68B578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72079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6BAD5-DB65-4660-8F8B-091DD8AD244D}" type="datetimeFigureOut">
              <a:rPr lang="ar-SA" smtClean="0"/>
              <a:t>23/04/45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5BED9-BCA0-48D3-B99B-2EAA68B578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44221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6BAD5-DB65-4660-8F8B-091DD8AD244D}" type="datetimeFigureOut">
              <a:rPr lang="ar-SA" smtClean="0"/>
              <a:t>23/04/45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5BED9-BCA0-48D3-B99B-2EAA68B578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97509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6BAD5-DB65-4660-8F8B-091DD8AD244D}" type="datetimeFigureOut">
              <a:rPr lang="ar-SA" smtClean="0"/>
              <a:t>23/04/45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5BED9-BCA0-48D3-B99B-2EAA68B578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58056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6BAD5-DB65-4660-8F8B-091DD8AD244D}" type="datetimeFigureOut">
              <a:rPr lang="ar-SA" smtClean="0"/>
              <a:t>23/04/45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5BED9-BCA0-48D3-B99B-2EAA68B578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73633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6BAD5-DB65-4660-8F8B-091DD8AD244D}" type="datetimeFigureOut">
              <a:rPr lang="ar-SA" smtClean="0"/>
              <a:t>23/04/45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5BED9-BCA0-48D3-B99B-2EAA68B578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19033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6BAD5-DB65-4660-8F8B-091DD8AD244D}" type="datetimeFigureOut">
              <a:rPr lang="ar-SA" smtClean="0"/>
              <a:t>23/04/45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5BED9-BCA0-48D3-B99B-2EAA68B578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09792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صورة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صورة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903" y="145280"/>
            <a:ext cx="1347387" cy="1386892"/>
          </a:xfrm>
          <a:prstGeom prst="rect">
            <a:avLst/>
          </a:prstGeom>
        </p:spPr>
      </p:pic>
      <p:pic>
        <p:nvPicPr>
          <p:cNvPr id="9" name="صورة 8"/>
          <p:cNvPicPr>
            <a:picLocks noChangeAspect="1"/>
          </p:cNvPicPr>
          <p:nvPr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41" t="13580" r="17173" b="19294"/>
          <a:stretch/>
        </p:blipFill>
        <p:spPr>
          <a:xfrm>
            <a:off x="358924" y="256374"/>
            <a:ext cx="1317022" cy="914400"/>
          </a:xfrm>
          <a:prstGeom prst="rect">
            <a:avLst/>
          </a:prstGeom>
        </p:spPr>
      </p:pic>
      <p:sp>
        <p:nvSpPr>
          <p:cNvPr id="10" name="مستطيل 9"/>
          <p:cNvSpPr/>
          <p:nvPr/>
        </p:nvSpPr>
        <p:spPr>
          <a:xfrm>
            <a:off x="8926521" y="6033330"/>
            <a:ext cx="2813537" cy="754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ar-SA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ar-SA" sz="1600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اعداد المعلمات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ar-SA" sz="1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أمل الحمياني &amp;سعيدة الزهراني</a:t>
            </a:r>
            <a:endParaRPr lang="ar-SA" sz="16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1" name="مربع نص 10"/>
          <p:cNvSpPr txBox="1"/>
          <p:nvPr/>
        </p:nvSpPr>
        <p:spPr>
          <a:xfrm rot="21404323">
            <a:off x="5407578" y="3421098"/>
            <a:ext cx="1376843" cy="8002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ar-SA" sz="1400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مديرة الروضة</a:t>
            </a:r>
          </a:p>
          <a:p>
            <a:endParaRPr lang="ar-SA" sz="1400" dirty="0">
              <a:solidFill>
                <a:srgbClr val="FF000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ar-SA" sz="1400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ar-SA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أ</a:t>
            </a:r>
            <a:r>
              <a:rPr lang="ar-SA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/ حنان الحارثي</a:t>
            </a:r>
            <a:endParaRPr lang="ar-SA" sz="1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14" name="صورة 13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403" t="49780" r="12164" b="9947"/>
          <a:stretch/>
        </p:blipFill>
        <p:spPr>
          <a:xfrm>
            <a:off x="-68366" y="4084889"/>
            <a:ext cx="1862983" cy="1948441"/>
          </a:xfrm>
          <a:prstGeom prst="rect">
            <a:avLst/>
          </a:prstGeom>
        </p:spPr>
      </p:pic>
      <p:pic>
        <p:nvPicPr>
          <p:cNvPr id="16" name="صورة 15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46" t="825" r="24428" b="38166"/>
          <a:stretch/>
        </p:blipFill>
        <p:spPr>
          <a:xfrm>
            <a:off x="4609404" y="838726"/>
            <a:ext cx="2973192" cy="2143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981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صورة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مربع نص 2"/>
          <p:cNvSpPr txBox="1"/>
          <p:nvPr/>
        </p:nvSpPr>
        <p:spPr>
          <a:xfrm>
            <a:off x="3128117" y="113224"/>
            <a:ext cx="5935766" cy="715719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SA" sz="1400" b="1" dirty="0" smtClean="0">
                <a:effectLst/>
                <a:ea typeface="Calibri" panose="020F0502020204030204" pitchFamily="34" charset="0"/>
                <a:cs typeface="AL-Mohanad" pitchFamily="2" charset="-78"/>
              </a:rPr>
              <a:t>(</a:t>
            </a:r>
            <a:r>
              <a:rPr lang="ar-SA" sz="1400" b="1" dirty="0">
                <a:effectLst/>
                <a:ea typeface="Calibri" panose="020F0502020204030204" pitchFamily="34" charset="0"/>
                <a:cs typeface="AL-Mohanad" pitchFamily="2" charset="-78"/>
              </a:rPr>
              <a:t>الوحدة الدراسية) </a:t>
            </a:r>
            <a:r>
              <a:rPr lang="ar-SA" sz="1400" b="1" dirty="0" smtClean="0">
                <a:effectLst/>
                <a:ea typeface="Calibri" panose="020F0502020204030204" pitchFamily="34" charset="0"/>
                <a:cs typeface="AL-Mohanad" pitchFamily="2" charset="-78"/>
              </a:rPr>
              <a:t>اليوم العالمي للطفل  </a:t>
            </a:r>
            <a:endParaRPr lang="en-US" sz="1400" b="1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1400" b="1" dirty="0">
                <a:effectLst/>
                <a:ea typeface="Calibri" panose="020F0502020204030204" pitchFamily="34" charset="0"/>
                <a:cs typeface="AL-Mohanad" pitchFamily="2" charset="-78"/>
              </a:rPr>
              <a:t>               </a:t>
            </a:r>
            <a:r>
              <a:rPr lang="ar-SA" sz="1400" b="1" dirty="0" smtClean="0">
                <a:solidFill>
                  <a:srgbClr val="FF0000"/>
                </a:solidFill>
                <a:effectLst/>
                <a:ea typeface="Calibri" panose="020F0502020204030204" pitchFamily="34" charset="0"/>
                <a:cs typeface="AL-Mohanad" pitchFamily="2" charset="-78"/>
              </a:rPr>
              <a:t>المستوى</a:t>
            </a:r>
            <a:r>
              <a:rPr lang="ar-SA" sz="14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AL-Mohanad" pitchFamily="2" charset="-78"/>
              </a:rPr>
              <a:t>: </a:t>
            </a:r>
            <a:r>
              <a:rPr lang="ar-SA" sz="1400" b="1" dirty="0" smtClean="0">
                <a:effectLst/>
                <a:ea typeface="Calibri" panose="020F0502020204030204" pitchFamily="34" charset="0"/>
                <a:cs typeface="AL-Mohanad" pitchFamily="2" charset="-78"/>
              </a:rPr>
              <a:t>الثالث                                                                  </a:t>
            </a:r>
            <a:r>
              <a:rPr lang="ar-SA" sz="14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AL-Mohanad" pitchFamily="2" charset="-78"/>
              </a:rPr>
              <a:t>التاريخ: </a:t>
            </a:r>
            <a:r>
              <a:rPr lang="ar-SA" sz="1400" b="1" dirty="0" smtClean="0">
                <a:effectLst/>
                <a:ea typeface="Calibri" panose="020F0502020204030204" pitchFamily="34" charset="0"/>
                <a:cs typeface="AL-Mohanad" pitchFamily="2" charset="-78"/>
              </a:rPr>
              <a:t>28/ </a:t>
            </a:r>
            <a:r>
              <a:rPr lang="ar-SA" sz="1400" b="1" dirty="0" smtClean="0">
                <a:effectLst/>
                <a:ea typeface="Calibri" panose="020F0502020204030204" pitchFamily="34" charset="0"/>
                <a:cs typeface="AL-Mohanad" pitchFamily="2" charset="-78"/>
              </a:rPr>
              <a:t>4 </a:t>
            </a:r>
            <a:r>
              <a:rPr lang="ar-SA" sz="1400" b="1" dirty="0" smtClean="0">
                <a:effectLst/>
                <a:ea typeface="Calibri" panose="020F0502020204030204" pitchFamily="34" charset="0"/>
                <a:cs typeface="AL-Mohanad" pitchFamily="2" charset="-78"/>
              </a:rPr>
              <a:t>الى 5/1</a:t>
            </a:r>
            <a:endParaRPr lang="en-US" sz="11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جدول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9480476"/>
              </p:ext>
            </p:extLst>
          </p:nvPr>
        </p:nvGraphicFramePr>
        <p:xfrm>
          <a:off x="1803161" y="1877006"/>
          <a:ext cx="9339355" cy="4260904"/>
        </p:xfrm>
        <a:graphic>
          <a:graphicData uri="http://schemas.openxmlformats.org/drawingml/2006/table">
            <a:tbl>
              <a:tblPr rtl="1" firstRow="1" firstCol="1" bandRow="1">
                <a:tableStyleId>{21E4AEA4-8DFA-4A89-87EB-49C32662AFE0}</a:tableStyleId>
              </a:tblPr>
              <a:tblGrid>
                <a:gridCol w="1263577"/>
                <a:gridCol w="2188541"/>
                <a:gridCol w="1291505"/>
                <a:gridCol w="1549807"/>
                <a:gridCol w="1370947"/>
                <a:gridCol w="94785"/>
                <a:gridCol w="1580193"/>
              </a:tblGrid>
              <a:tr h="276956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اليوم</a:t>
                      </a:r>
                      <a:endParaRPr lang="en-US" sz="12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5772" marR="55772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الاحد</a:t>
                      </a:r>
                      <a:endParaRPr lang="en-US" sz="16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5772" marR="55772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80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الاثنين</a:t>
                      </a:r>
                      <a:endParaRPr lang="en-US" sz="160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5772" marR="55772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80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الثلاثاء</a:t>
                      </a:r>
                      <a:endParaRPr lang="en-US" sz="160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5772" marR="55772" marT="0" marB="0"/>
                </a:tc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80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الاربعاء</a:t>
                      </a:r>
                      <a:endParaRPr lang="en-US" sz="160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5772" marR="55772" marT="0" marB="0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الخميس</a:t>
                      </a:r>
                      <a:endParaRPr lang="en-US" sz="16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5772" marR="55772" marT="0" marB="0"/>
                </a:tc>
              </a:tr>
              <a:tr h="418116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السؤال أو الموضوع</a:t>
                      </a:r>
                      <a:endParaRPr lang="en-US" sz="12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اليومي</a:t>
                      </a:r>
                      <a:endParaRPr lang="en-US" sz="1200" b="1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5772" marR="55772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ar-SA" sz="1400" b="0" kern="1200" dirty="0" smtClean="0">
                        <a:effectLst/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400" b="0" kern="120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ماذا </a:t>
                      </a:r>
                      <a:r>
                        <a:rPr lang="ar-SA" sz="1400" b="0" kern="120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نعرف</a:t>
                      </a:r>
                      <a:r>
                        <a:rPr lang="ar-SA" sz="1400" b="0" kern="1200" baseline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 عن حقوق الطفل ؟</a:t>
                      </a:r>
                      <a:endParaRPr lang="en-US" sz="1400" b="0" dirty="0">
                        <a:effectLst/>
                        <a:latin typeface="Arabic Typesetting" panose="03020402040406030203" pitchFamily="66" charset="-78"/>
                        <a:ea typeface="Calibri" panose="020F0502020204030204" pitchFamily="34" charset="0"/>
                        <a:cs typeface="Arabic Typesetting" panose="03020402040406030203" pitchFamily="66" charset="-78"/>
                      </a:endParaRPr>
                    </a:p>
                  </a:txBody>
                  <a:tcPr marL="55772" marR="55772" marT="0" marB="0"/>
                </a:tc>
                <a:tc>
                  <a:txBody>
                    <a:bodyPr/>
                    <a:lstStyle/>
                    <a:p>
                      <a:pPr algn="ctr" rtl="1" fontAlgn="base"/>
                      <a:r>
                        <a:rPr lang="ar-SA" sz="1400" b="0" kern="120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ما هو حقي في الحياة؟</a:t>
                      </a:r>
                      <a:endParaRPr lang="ar-SA" sz="1400" b="0" dirty="0">
                        <a:solidFill>
                          <a:srgbClr val="7B1B3D"/>
                        </a:solidFill>
                        <a:effectLst/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marL="30480" marR="30480" marT="30480" marB="30480" anchor="ctr"/>
                </a:tc>
                <a:tc>
                  <a:txBody>
                    <a:bodyPr/>
                    <a:lstStyle/>
                    <a:p>
                      <a:pPr algn="ctr" rtl="1" fontAlgn="base"/>
                      <a:r>
                        <a:rPr lang="ar-SA" sz="1400" b="0" kern="120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لماذا</a:t>
                      </a:r>
                      <a:r>
                        <a:rPr lang="ar-SA" sz="1400" b="0" kern="1200" baseline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 نعبر عن مشاعرنا </a:t>
                      </a:r>
                      <a:r>
                        <a:rPr lang="ar-SA" sz="1400" b="0" kern="120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؟</a:t>
                      </a:r>
                      <a:endParaRPr lang="ar-SA" sz="1400" b="0" dirty="0">
                        <a:solidFill>
                          <a:srgbClr val="7B1B3D"/>
                        </a:solidFill>
                        <a:effectLst/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marL="30480" marR="30480" marT="30480" marB="30480" anchor="ctr"/>
                </a:tc>
                <a:tc gridSpan="2">
                  <a:txBody>
                    <a:bodyPr/>
                    <a:lstStyle/>
                    <a:p>
                      <a:pPr algn="ctr" rtl="1" fontAlgn="base"/>
                      <a:r>
                        <a:rPr lang="ar-SA" sz="1400" b="0" kern="120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ماهي قوانين السلامة الشخصية التي ستساعدني لأحمي نفسي؟</a:t>
                      </a:r>
                      <a:endParaRPr lang="ar-SA" sz="1400" b="0" dirty="0">
                        <a:solidFill>
                          <a:srgbClr val="7B1B3D"/>
                        </a:solidFill>
                        <a:effectLst/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marL="30480" marR="30480" marT="30480" marB="3048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ar-SA" sz="1400" b="0" kern="120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ما هي رسالتك للعالم في اليوم العالمي للطفل؟</a:t>
                      </a:r>
                      <a:endParaRPr lang="ar-SA" sz="1400" b="0" dirty="0">
                        <a:effectLst/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marL="30480" marR="30480" marT="30480" marB="30480" anchor="ctr"/>
                </a:tc>
              </a:tr>
              <a:tr h="162047">
                <a:tc gridSpan="7"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200" b="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كيف سيتفاعل الأطفال مع هذا السؤال أو الموضوع خلال البرنامج اليومي؟</a:t>
                      </a:r>
                      <a:endParaRPr lang="en-US" sz="1200" b="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5772" marR="55772" marT="0" marB="0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  <a:tr h="388962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أنشطة للمجموعات بأكملها</a:t>
                      </a:r>
                      <a:endParaRPr lang="en-US" sz="1200" b="1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5772" marR="55772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400" b="0" kern="120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حقوق الطفل </a:t>
                      </a:r>
                      <a:endParaRPr lang="ar-SA" sz="1400" b="0" dirty="0" smtClean="0">
                        <a:effectLst/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400" b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1-م </a:t>
                      </a:r>
                      <a:r>
                        <a:rPr lang="ar-SA" sz="1400" b="0" dirty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ك-1</a:t>
                      </a:r>
                      <a:endParaRPr lang="en-US" sz="1400" b="0" i="0" dirty="0">
                        <a:effectLst/>
                        <a:latin typeface="Arabic Typesetting" panose="03020402040406030203" pitchFamily="66" charset="-78"/>
                        <a:ea typeface="Calibri" panose="020F0502020204030204" pitchFamily="34" charset="0"/>
                        <a:cs typeface="Arabic Typesetting" panose="03020402040406030203" pitchFamily="66" charset="-78"/>
                      </a:endParaRPr>
                    </a:p>
                  </a:txBody>
                  <a:tcPr marL="55772" marR="55772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400" b="0" kern="120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حقي في الحياة  </a:t>
                      </a:r>
                      <a:endParaRPr lang="ar-SA" sz="1400" b="0" dirty="0" smtClean="0">
                        <a:effectLst/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400" b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1-م </a:t>
                      </a:r>
                      <a:r>
                        <a:rPr lang="ar-SA" sz="1400" b="0" dirty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ك -2</a:t>
                      </a:r>
                      <a:endParaRPr lang="en-US" sz="1400" b="0" i="0" dirty="0">
                        <a:effectLst/>
                        <a:latin typeface="Arabic Typesetting" panose="03020402040406030203" pitchFamily="66" charset="-78"/>
                        <a:ea typeface="Calibri" panose="020F0502020204030204" pitchFamily="34" charset="0"/>
                        <a:cs typeface="Arabic Typesetting" panose="03020402040406030203" pitchFamily="66" charset="-78"/>
                      </a:endParaRPr>
                    </a:p>
                  </a:txBody>
                  <a:tcPr marL="55772" marR="55772" marT="0" marB="0"/>
                </a:tc>
                <a:tc>
                  <a:txBody>
                    <a:bodyPr/>
                    <a:lstStyle/>
                    <a:p>
                      <a:pPr algn="ctr" rtl="1" fontAlgn="base"/>
                      <a:r>
                        <a:rPr lang="ar-SA" sz="1400" b="0" kern="120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المشاعر </a:t>
                      </a:r>
                      <a:r>
                        <a:rPr lang="ar-SA" sz="1400" b="0" dirty="0" smtClean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/>
                      </a:r>
                      <a:br>
                        <a:rPr lang="ar-SA" sz="1400" b="0" dirty="0" smtClean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</a:br>
                      <a:r>
                        <a:rPr lang="ar-SA" sz="1400" b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1 </a:t>
                      </a:r>
                      <a:r>
                        <a:rPr lang="ar-SA" sz="1400" b="0" dirty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– م ك -3</a:t>
                      </a:r>
                      <a:endParaRPr lang="en-US" sz="1400" b="0" i="0" dirty="0">
                        <a:effectLst/>
                        <a:latin typeface="Arabic Typesetting" panose="03020402040406030203" pitchFamily="66" charset="-78"/>
                        <a:ea typeface="Calibri" panose="020F0502020204030204" pitchFamily="34" charset="0"/>
                        <a:cs typeface="Arabic Typesetting" panose="03020402040406030203" pitchFamily="66" charset="-78"/>
                      </a:endParaRPr>
                    </a:p>
                  </a:txBody>
                  <a:tcPr marL="55772" marR="55772" marT="0" marB="0"/>
                </a:tc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400" b="0" kern="120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لي الحق ان أكون امنا </a:t>
                      </a:r>
                      <a:endParaRPr lang="ar-SA" sz="1400" b="0" kern="1200" dirty="0" smtClean="0">
                        <a:effectLst/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400" b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1 </a:t>
                      </a:r>
                      <a:r>
                        <a:rPr lang="ar-SA" sz="1400" b="0" dirty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– م ك -4</a:t>
                      </a:r>
                      <a:endParaRPr lang="en-US" sz="1400" b="0" dirty="0">
                        <a:effectLst/>
                        <a:latin typeface="Arabic Typesetting" panose="03020402040406030203" pitchFamily="66" charset="-78"/>
                        <a:ea typeface="Calibri" panose="020F0502020204030204" pitchFamily="34" charset="0"/>
                        <a:cs typeface="Arabic Typesetting" panose="03020402040406030203" pitchFamily="66" charset="-78"/>
                      </a:endParaRPr>
                    </a:p>
                  </a:txBody>
                  <a:tcPr marL="55772" marR="55772" marT="0" marB="0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400" b="0" kern="120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رسالتك للعالم في اليوم العالمي للطفل</a:t>
                      </a:r>
                      <a:endParaRPr lang="ar-SA" sz="1400" b="0" kern="1200" dirty="0" smtClean="0">
                        <a:effectLst/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400" b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1 </a:t>
                      </a:r>
                      <a:r>
                        <a:rPr lang="ar-SA" sz="1400" b="0" dirty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–م ك -5</a:t>
                      </a:r>
                      <a:endParaRPr lang="en-US" sz="1400" b="0" dirty="0">
                        <a:effectLst/>
                        <a:latin typeface="Arabic Typesetting" panose="03020402040406030203" pitchFamily="66" charset="-78"/>
                        <a:ea typeface="Calibri" panose="020F0502020204030204" pitchFamily="34" charset="0"/>
                        <a:cs typeface="Arabic Typesetting" panose="03020402040406030203" pitchFamily="66" charset="-78"/>
                      </a:endParaRPr>
                    </a:p>
                  </a:txBody>
                  <a:tcPr marL="55772" marR="55772" marT="0" marB="0"/>
                </a:tc>
              </a:tr>
              <a:tr h="953212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الأنشطة المستمرة</a:t>
                      </a:r>
                      <a:endParaRPr lang="en-US" sz="12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في مراكز التعلم</a:t>
                      </a:r>
                      <a:endParaRPr lang="en-US" sz="12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وأنشطة للمجموعات الصغيرة</a:t>
                      </a:r>
                      <a:endParaRPr lang="en-US" sz="1200" b="1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5772" marR="55772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400" b="0" dirty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منطقة الفن والادراك الحسي </a:t>
                      </a: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400" b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رسم</a:t>
                      </a:r>
                      <a:r>
                        <a:rPr lang="ar-SA" sz="1400" b="0" baseline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 حر</a:t>
                      </a:r>
                      <a:endParaRPr lang="en-US" sz="1400" b="0" dirty="0">
                        <a:effectLst/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400" b="0" kern="120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منطقة العمليات المعرفية – الإدراكية</a:t>
                      </a: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400" b="0" baseline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 </a:t>
                      </a:r>
                      <a:r>
                        <a:rPr lang="ar-SA" sz="1400" b="0" baseline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تطابق حقوق الطفل </a:t>
                      </a:r>
                      <a:endParaRPr lang="en-US" sz="1400" b="0" dirty="0">
                        <a:effectLst/>
                        <a:latin typeface="Arabic Typesetting" panose="03020402040406030203" pitchFamily="66" charset="-78"/>
                        <a:ea typeface="Calibri" panose="020F0502020204030204" pitchFamily="34" charset="0"/>
                        <a:cs typeface="Arabic Typesetting" panose="03020402040406030203" pitchFamily="66" charset="-78"/>
                      </a:endParaRPr>
                    </a:p>
                  </a:txBody>
                  <a:tcPr marL="55772" marR="55772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400" b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منطقة الألعاب والرياضيات</a:t>
                      </a:r>
                      <a:endParaRPr lang="en-US" sz="1400" b="0" dirty="0" smtClean="0">
                        <a:effectLst/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400" b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فرز الأسماك بنمط معين</a:t>
                      </a:r>
                      <a:endParaRPr lang="en-US" sz="1400" b="0" dirty="0" smtClean="0">
                        <a:effectLst/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400" b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منطقة العلوم</a:t>
                      </a:r>
                      <a:r>
                        <a:rPr lang="ar-SA" sz="1400" b="0" baseline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 والطبيعة </a:t>
                      </a:r>
                      <a:endParaRPr lang="en-US" sz="1400" b="0" dirty="0" smtClean="0">
                        <a:effectLst/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400" b="0" kern="120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تصنيف أدوات الرضيع </a:t>
                      </a:r>
                      <a:endParaRPr lang="en-US" sz="1400" b="0" dirty="0" smtClean="0">
                        <a:effectLst/>
                        <a:latin typeface="Arabic Typesetting" panose="03020402040406030203" pitchFamily="66" charset="-78"/>
                        <a:ea typeface="Calibri" panose="020F0502020204030204" pitchFamily="34" charset="0"/>
                        <a:cs typeface="Arabic Typesetting" panose="03020402040406030203" pitchFamily="66" charset="-78"/>
                      </a:endParaRPr>
                    </a:p>
                  </a:txBody>
                  <a:tcPr marL="55772" marR="55772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400" b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منطقة الفن والادراك الحسي </a:t>
                      </a: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400" b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رسم</a:t>
                      </a:r>
                      <a:r>
                        <a:rPr lang="ar-SA" sz="1400" b="0" baseline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 امام المرآة اعبر عن مشاعري </a:t>
                      </a:r>
                      <a:endParaRPr lang="en-US" sz="1400" b="0" dirty="0" smtClean="0">
                        <a:effectLst/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400" b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منطقة </a:t>
                      </a:r>
                      <a:r>
                        <a:rPr lang="ar-SA" sz="1400" b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التقنية</a:t>
                      </a:r>
                      <a:r>
                        <a:rPr lang="ar-SA" sz="1400" b="0" baseline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 </a:t>
                      </a: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400" b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مقطع عن </a:t>
                      </a:r>
                      <a:r>
                        <a:rPr lang="ar-SA" sz="1400" b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المشاعر  </a:t>
                      </a:r>
                      <a:endParaRPr lang="en-US" sz="1400" b="0" dirty="0">
                        <a:effectLst/>
                        <a:latin typeface="Arabic Typesetting" panose="03020402040406030203" pitchFamily="66" charset="-78"/>
                        <a:ea typeface="Calibri" panose="020F0502020204030204" pitchFamily="34" charset="0"/>
                        <a:cs typeface="Arabic Typesetting" panose="03020402040406030203" pitchFamily="66" charset="-78"/>
                      </a:endParaRPr>
                    </a:p>
                  </a:txBody>
                  <a:tcPr marL="55772" marR="55772" marT="0" marB="0"/>
                </a:tc>
                <a:tc grid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منطقة الفن والادراك الحسي </a:t>
                      </a:r>
                      <a:endParaRPr lang="en-US" sz="1400" b="0" dirty="0">
                        <a:effectLst/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400" b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كولاج المناطق الخاصة</a:t>
                      </a:r>
                      <a:r>
                        <a:rPr lang="ar-SA" sz="1400" b="0" baseline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 بجسمي</a:t>
                      </a:r>
                      <a:endParaRPr lang="ar-SA" sz="1400" b="0" dirty="0" smtClean="0">
                        <a:effectLst/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400" b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منطقة</a:t>
                      </a:r>
                      <a:r>
                        <a:rPr lang="ar-SA" sz="1400" b="0" baseline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 الكتب </a:t>
                      </a:r>
                      <a:endParaRPr lang="en-US" sz="1400" b="0" dirty="0" smtClean="0">
                        <a:effectLst/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400" b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قصة</a:t>
                      </a:r>
                      <a:r>
                        <a:rPr lang="ar-SA" sz="1400" b="0" baseline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  جسمي لي</a:t>
                      </a:r>
                      <a:endParaRPr lang="en-US" sz="1400" b="0" dirty="0" smtClean="0">
                        <a:effectLst/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marL="55772" marR="55772" marT="0" marB="0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400" b="0" dirty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منطقة الفن والادراك الحسي </a:t>
                      </a:r>
                      <a:endParaRPr lang="ar-SA" sz="1400" b="0" dirty="0" smtClean="0">
                        <a:effectLst/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400" b="0" baseline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بطاقة تهنئة لصديقي</a:t>
                      </a:r>
                      <a:endParaRPr lang="en-US" sz="1400" b="0" dirty="0">
                        <a:effectLst/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400" b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منطقة </a:t>
                      </a:r>
                      <a:r>
                        <a:rPr lang="ar-SA" sz="1400" b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الكتابة</a:t>
                      </a:r>
                      <a:r>
                        <a:rPr lang="ar-SA" sz="1400" b="0" baseline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 </a:t>
                      </a: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400" b="0" baseline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متاهة اليوم العالمي للطفل</a:t>
                      </a:r>
                      <a:endParaRPr lang="ar-SA" sz="1400" b="0" dirty="0" smtClean="0">
                        <a:solidFill>
                          <a:schemeClr val="tx1"/>
                        </a:solidFill>
                        <a:effectLst/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marL="55772" marR="55772" marT="0" marB="0"/>
                </a:tc>
              </a:tr>
              <a:tr h="194481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الوجبة</a:t>
                      </a:r>
                      <a:endParaRPr lang="en-US" sz="1200" b="1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5772" marR="55772" marT="0" marB="0"/>
                </a:tc>
                <a:tc gridSpan="6"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400" b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تناول وجبة صحية معدة مسبقاً من المنزل مع معلمته واصحابه...</a:t>
                      </a:r>
                      <a:endParaRPr lang="en-US" sz="1400" b="0">
                        <a:effectLst/>
                        <a:latin typeface="Arabic Typesetting" panose="03020402040406030203" pitchFamily="66" charset="-78"/>
                        <a:ea typeface="Calibri" panose="020F0502020204030204" pitchFamily="34" charset="0"/>
                        <a:cs typeface="Arabic Typesetting" panose="03020402040406030203" pitchFamily="66" charset="-78"/>
                      </a:endParaRPr>
                    </a:p>
                  </a:txBody>
                  <a:tcPr marL="55772" marR="55772" marT="0" marB="0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259288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القراءة </a:t>
                      </a:r>
                      <a:r>
                        <a:rPr lang="ar-SA" sz="120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الجهرية</a:t>
                      </a:r>
                      <a:endParaRPr lang="en-US" sz="1200" b="1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5772" marR="55772" marT="0" marB="0"/>
                </a:tc>
                <a:tc gridSpan="6"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400" b="0" u="none" strike="noStrike" kern="120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قصة حقوق الطفل في الإسلام </a:t>
                      </a:r>
                      <a:r>
                        <a:rPr lang="ar-SA" sz="1400" b="0" kern="120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 - </a:t>
                      </a:r>
                      <a:r>
                        <a:rPr lang="ar-SA" sz="1400" b="0" u="none" strike="noStrike" kern="120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قصة لولو ونظام الحماية الشخصية </a:t>
                      </a:r>
                      <a:r>
                        <a:rPr lang="ar-SA" sz="1400" b="0" kern="120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 - </a:t>
                      </a:r>
                      <a:r>
                        <a:rPr lang="ar-SA" sz="1400" b="0" u="none" strike="noStrike" kern="120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قصة ثمرة العلم</a:t>
                      </a:r>
                      <a:endParaRPr lang="en-US" sz="1400" b="0" dirty="0">
                        <a:effectLst/>
                        <a:latin typeface="Arabic Typesetting" panose="03020402040406030203" pitchFamily="66" charset="-78"/>
                        <a:ea typeface="Calibri" panose="020F0502020204030204" pitchFamily="34" charset="0"/>
                        <a:cs typeface="Arabic Typesetting" panose="03020402040406030203" pitchFamily="66" charset="-78"/>
                      </a:endParaRPr>
                    </a:p>
                  </a:txBody>
                  <a:tcPr marL="55772" marR="55772" marT="0" marB="0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194481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التعلم في الخارج</a:t>
                      </a:r>
                      <a:endParaRPr lang="en-US" sz="1200" b="1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5772" marR="55772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ترتيب الحقوق </a:t>
                      </a:r>
                      <a:endParaRPr lang="en-US" sz="1400" b="0" dirty="0" smtClean="0">
                        <a:effectLst/>
                        <a:latin typeface="Arabic Typesetting" panose="03020402040406030203" pitchFamily="66" charset="-78"/>
                        <a:ea typeface="Calibri" panose="020F0502020204030204" pitchFamily="34" charset="0"/>
                        <a:cs typeface="Arabic Typesetting" panose="03020402040406030203" pitchFamily="66" charset="-78"/>
                      </a:endParaRPr>
                    </a:p>
                  </a:txBody>
                  <a:tcPr marL="55772" marR="55772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400" b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بناء</a:t>
                      </a:r>
                      <a:r>
                        <a:rPr lang="ar-SA" sz="1400" b="0" baseline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 منازل رملية </a:t>
                      </a:r>
                      <a:endParaRPr lang="en-US" sz="1400" b="0" dirty="0">
                        <a:effectLst/>
                        <a:latin typeface="Arabic Typesetting" panose="03020402040406030203" pitchFamily="66" charset="-78"/>
                        <a:ea typeface="Calibri" panose="020F0502020204030204" pitchFamily="34" charset="0"/>
                        <a:cs typeface="Arabic Typesetting" panose="03020402040406030203" pitchFamily="66" charset="-78"/>
                      </a:endParaRPr>
                    </a:p>
                  </a:txBody>
                  <a:tcPr marL="55772" marR="55772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400" b="0" dirty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لعب </a:t>
                      </a:r>
                      <a:r>
                        <a:rPr lang="ar-SA" sz="1400" b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نرد</a:t>
                      </a:r>
                      <a:r>
                        <a:rPr lang="ar-SA" sz="1400" b="0" baseline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 المشاعر </a:t>
                      </a:r>
                      <a:endParaRPr lang="en-US" sz="1400" b="0" dirty="0">
                        <a:effectLst/>
                        <a:latin typeface="Arabic Typesetting" panose="03020402040406030203" pitchFamily="66" charset="-78"/>
                        <a:ea typeface="Calibri" panose="020F0502020204030204" pitchFamily="34" charset="0"/>
                        <a:cs typeface="Arabic Typesetting" panose="03020402040406030203" pitchFamily="66" charset="-78"/>
                      </a:endParaRPr>
                    </a:p>
                  </a:txBody>
                  <a:tcPr marL="55772" marR="55772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400" b="0" dirty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لعبة </a:t>
                      </a:r>
                      <a:r>
                        <a:rPr lang="ar-SA" sz="1400" b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منظم </a:t>
                      </a:r>
                      <a:endParaRPr lang="en-US" sz="1400" b="0" dirty="0">
                        <a:effectLst/>
                        <a:latin typeface="Arabic Typesetting" panose="03020402040406030203" pitchFamily="66" charset="-78"/>
                        <a:ea typeface="Calibri" panose="020F0502020204030204" pitchFamily="34" charset="0"/>
                        <a:cs typeface="Arabic Typesetting" panose="03020402040406030203" pitchFamily="66" charset="-78"/>
                      </a:endParaRPr>
                    </a:p>
                  </a:txBody>
                  <a:tcPr marL="55772" marR="55772" marT="0" marB="0"/>
                </a:tc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400" b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بالونات المحبة</a:t>
                      </a:r>
                      <a:r>
                        <a:rPr lang="ar-SA" sz="1400" b="0" baseline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 </a:t>
                      </a:r>
                      <a:endParaRPr lang="en-US" sz="1400" b="0" dirty="0">
                        <a:effectLst/>
                        <a:latin typeface="Arabic Typesetting" panose="03020402040406030203" pitchFamily="66" charset="-78"/>
                        <a:ea typeface="Calibri" panose="020F0502020204030204" pitchFamily="34" charset="0"/>
                        <a:cs typeface="Arabic Typesetting" panose="03020402040406030203" pitchFamily="66" charset="-78"/>
                      </a:endParaRPr>
                    </a:p>
                  </a:txBody>
                  <a:tcPr marL="55772" marR="55772" marT="0" marB="0"/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0" dirty="0">
                        <a:effectLst/>
                        <a:latin typeface="Arabic Typesetting" panose="03020402040406030203" pitchFamily="66" charset="-78"/>
                        <a:ea typeface="Calibri" panose="020F0502020204030204" pitchFamily="34" charset="0"/>
                        <a:cs typeface="Arabic Typesetting" panose="03020402040406030203" pitchFamily="66" charset="-78"/>
                      </a:endParaRPr>
                    </a:p>
                  </a:txBody>
                  <a:tcPr marL="55772" marR="55772" marT="0" marB="0"/>
                </a:tc>
              </a:tr>
              <a:tr h="691361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في المنزل اوفي المجتمع المحلي</a:t>
                      </a:r>
                      <a:endParaRPr lang="en-US" sz="1200" b="1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5772" marR="55772" marT="0" marB="0"/>
                </a:tc>
                <a:tc>
                  <a:txBody>
                    <a:bodyPr/>
                    <a:lstStyle/>
                    <a:p>
                      <a:pPr algn="ctr" rtl="1" fontAlgn="base"/>
                      <a:r>
                        <a:rPr lang="ar-SA" sz="1400" b="0" kern="120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اطلب من الاسرة</a:t>
                      </a:r>
                      <a:r>
                        <a:rPr lang="ar-SA" sz="1400" b="0" kern="1200" baseline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 البحث عن </a:t>
                      </a:r>
                      <a:r>
                        <a:rPr lang="ar-SA" sz="1400" b="0" kern="1200" baseline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بعض حقوق الطفل وجهود المملكة وعنايتها بحقوقه .</a:t>
                      </a:r>
                      <a:endParaRPr lang="ar-SA" sz="1400" b="0" i="0" kern="1200" dirty="0">
                        <a:solidFill>
                          <a:schemeClr val="dk1"/>
                        </a:solidFill>
                        <a:effectLst/>
                        <a:latin typeface="Arabic Typesetting" panose="03020402040406030203" pitchFamily="66" charset="-78"/>
                        <a:ea typeface="+mn-ea"/>
                        <a:cs typeface="Arabic Typesetting" panose="03020402040406030203" pitchFamily="66" charset="-78"/>
                      </a:endParaRPr>
                    </a:p>
                  </a:txBody>
                  <a:tcPr marL="55772" marR="55772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400" b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اطلب</a:t>
                      </a:r>
                      <a:r>
                        <a:rPr lang="ar-SA" sz="1400" b="0" baseline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 من الاهل والطفل البحث عن حقوق الطفل في الإسلام .</a:t>
                      </a:r>
                      <a:endParaRPr lang="en-US" sz="1400" b="0" dirty="0">
                        <a:effectLst/>
                        <a:latin typeface="Arabic Typesetting" panose="03020402040406030203" pitchFamily="66" charset="-78"/>
                        <a:ea typeface="Calibri" panose="020F0502020204030204" pitchFamily="34" charset="0"/>
                        <a:cs typeface="Arabic Typesetting" panose="03020402040406030203" pitchFamily="66" charset="-78"/>
                      </a:endParaRPr>
                    </a:p>
                  </a:txBody>
                  <a:tcPr marL="55772" marR="55772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400" b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</a:t>
                      </a:r>
                      <a:r>
                        <a:rPr lang="ar-SA" sz="1400" b="0" kern="120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طلب من الأسر </a:t>
                      </a:r>
                      <a:r>
                        <a:rPr lang="ar-SA" sz="1400" b="0" kern="120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مشاركة الأطفال صور</a:t>
                      </a:r>
                      <a:r>
                        <a:rPr lang="ar-SA" sz="1400" b="0" kern="1200" baseline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 لهم وهم يعبرون عن بعض مشاعرهم .</a:t>
                      </a:r>
                      <a:endParaRPr lang="en-US" sz="1400" b="0" dirty="0">
                        <a:effectLst/>
                        <a:latin typeface="Arabic Typesetting" panose="03020402040406030203" pitchFamily="66" charset="-78"/>
                        <a:ea typeface="Calibri" panose="020F0502020204030204" pitchFamily="34" charset="0"/>
                        <a:cs typeface="Arabic Typesetting" panose="03020402040406030203" pitchFamily="66" charset="-78"/>
                      </a:endParaRPr>
                    </a:p>
                  </a:txBody>
                  <a:tcPr marL="55772" marR="55772" marT="0" marB="0"/>
                </a:tc>
                <a:tc>
                  <a:txBody>
                    <a:bodyPr/>
                    <a:lstStyle/>
                    <a:p>
                      <a:pPr algn="ctr" rtl="1" fontAlgn="base"/>
                      <a:r>
                        <a:rPr lang="ar-SA" sz="1400" b="0" kern="120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تثقيف</a:t>
                      </a:r>
                      <a:r>
                        <a:rPr lang="ar-SA" sz="1400" b="0" kern="1200" baseline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 الامهاد بمقطع فيديو عن قوانين السلامة الشخصية للطفل , والتحدث عن سلامة الأطفال</a:t>
                      </a:r>
                      <a:endParaRPr lang="ar-SA" sz="1400" b="0" i="0" kern="1200" dirty="0" smtClean="0">
                        <a:solidFill>
                          <a:schemeClr val="dk1"/>
                        </a:solidFill>
                        <a:effectLst/>
                        <a:latin typeface="Arabic Typesetting" panose="03020402040406030203" pitchFamily="66" charset="-78"/>
                        <a:ea typeface="+mn-ea"/>
                        <a:cs typeface="Arabic Typesetting" panose="03020402040406030203" pitchFamily="66" charset="-78"/>
                      </a:endParaRPr>
                    </a:p>
                  </a:txBody>
                  <a:tcPr marL="55772" marR="55772" marT="0" marB="0"/>
                </a:tc>
                <a:tc gridSpan="2">
                  <a:txBody>
                    <a:bodyPr/>
                    <a:lstStyle/>
                    <a:p>
                      <a:pPr algn="ctr" rtl="1" fontAlgn="base"/>
                      <a:r>
                        <a:rPr lang="ar-SA" sz="1400" b="0" kern="120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اطلب من الاسرة تصفح موقع اليونيسيف مع الطفل والاطلاع على وثيقة حقوق الطفل واطلاع الأطفال عليها</a:t>
                      </a:r>
                      <a:endParaRPr lang="ar-SA" sz="1400" b="0" i="0" kern="1200" dirty="0">
                        <a:solidFill>
                          <a:schemeClr val="dk1"/>
                        </a:solidFill>
                        <a:effectLst/>
                        <a:latin typeface="Arabic Typesetting" panose="03020402040406030203" pitchFamily="66" charset="-78"/>
                        <a:ea typeface="+mn-ea"/>
                        <a:cs typeface="Arabic Typesetting" panose="03020402040406030203" pitchFamily="66" charset="-78"/>
                      </a:endParaRPr>
                    </a:p>
                  </a:txBody>
                  <a:tcPr marL="55772" marR="55772" marT="0" marB="0"/>
                </a:tc>
                <a:tc hMerge="1">
                  <a:txBody>
                    <a:bodyPr/>
                    <a:lstStyle/>
                    <a:p>
                      <a:pPr algn="ctr" rtl="1" fontAlgn="base"/>
                      <a:endParaRPr lang="ar-SA" sz="1400" b="0" i="0" kern="1200" dirty="0">
                        <a:solidFill>
                          <a:schemeClr val="dk1"/>
                        </a:solidFill>
                        <a:effectLst/>
                        <a:latin typeface="Arabic Typesetting" panose="03020402040406030203" pitchFamily="66" charset="-78"/>
                        <a:ea typeface="+mn-ea"/>
                        <a:cs typeface="Arabic Typesetting" panose="03020402040406030203" pitchFamily="66" charset="-78"/>
                      </a:endParaRPr>
                    </a:p>
                  </a:txBody>
                  <a:tcPr marL="55772" marR="55772" marT="0" marB="0"/>
                </a:tc>
              </a:tr>
              <a:tr h="467028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اللقاء</a:t>
                      </a:r>
                      <a:r>
                        <a:rPr lang="ar-SA" sz="1200" baseline="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الأخير </a:t>
                      </a:r>
                      <a:endParaRPr lang="en-US" sz="1200" b="1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5772" marR="55772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400" b="0" dirty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مراجعة ما فعلوه خلال اليوم </a:t>
                      </a:r>
                      <a:r>
                        <a:rPr lang="ar-SA" sz="1400" b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مع</a:t>
                      </a:r>
                      <a:r>
                        <a:rPr lang="ar-SA" sz="1400" b="0" baseline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 انشودة انا طفل ولي حق.  </a:t>
                      </a:r>
                      <a:endParaRPr lang="en-US" sz="1400" b="0" dirty="0">
                        <a:effectLst/>
                        <a:latin typeface="Arabic Typesetting" panose="03020402040406030203" pitchFamily="66" charset="-78"/>
                        <a:ea typeface="Calibri" panose="020F0502020204030204" pitchFamily="34" charset="0"/>
                        <a:cs typeface="Arabic Typesetting" panose="03020402040406030203" pitchFamily="66" charset="-78"/>
                      </a:endParaRPr>
                    </a:p>
                  </a:txBody>
                  <a:tcPr marL="55772" marR="55772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0" dirty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مراجعة ما فعلوه خلال اليوم مع </a:t>
                      </a:r>
                      <a:r>
                        <a:rPr lang="ar-SA" sz="1400" b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قصة</a:t>
                      </a:r>
                      <a:r>
                        <a:rPr lang="ar-SA" sz="1400" b="0" baseline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 حقوق الطفل</a:t>
                      </a:r>
                      <a:endParaRPr lang="en-US" sz="1400" b="0" dirty="0" smtClean="0">
                        <a:effectLst/>
                        <a:latin typeface="Arabic Typesetting" panose="03020402040406030203" pitchFamily="66" charset="-78"/>
                        <a:ea typeface="Calibri" panose="020F0502020204030204" pitchFamily="34" charset="0"/>
                        <a:cs typeface="Arabic Typesetting" panose="03020402040406030203" pitchFamily="66" charset="-78"/>
                      </a:endParaRPr>
                    </a:p>
                  </a:txBody>
                  <a:tcPr marL="55772" marR="55772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400" b="0" dirty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مراجعة ما فعلوه خلال اليوم مع </a:t>
                      </a:r>
                      <a:endParaRPr lang="ar-SA" sz="1400" b="0" dirty="0" smtClean="0">
                        <a:effectLst/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400" b="0" baseline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انشودة مشاعري </a:t>
                      </a:r>
                      <a:endParaRPr lang="en-US" sz="1400" b="0" dirty="0">
                        <a:effectLst/>
                        <a:latin typeface="Arabic Typesetting" panose="03020402040406030203" pitchFamily="66" charset="-78"/>
                        <a:ea typeface="Calibri" panose="020F0502020204030204" pitchFamily="34" charset="0"/>
                        <a:cs typeface="Arabic Typesetting" panose="03020402040406030203" pitchFamily="66" charset="-78"/>
                      </a:endParaRPr>
                    </a:p>
                  </a:txBody>
                  <a:tcPr marL="55772" marR="55772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400" b="0" dirty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مراجعة ما فعلوه خلال اليوم </a:t>
                      </a:r>
                      <a:r>
                        <a:rPr lang="ar-SA" sz="1400" b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مع</a:t>
                      </a: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400" b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انشودة</a:t>
                      </a:r>
                      <a:r>
                        <a:rPr lang="ar-SA" sz="1400" b="0" baseline="0" dirty="0" smtClean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 لا تلمسني </a:t>
                      </a:r>
                      <a:endParaRPr lang="en-US" sz="1400" b="0" dirty="0">
                        <a:effectLst/>
                        <a:latin typeface="Arabic Typesetting" panose="03020402040406030203" pitchFamily="66" charset="-78"/>
                        <a:ea typeface="Calibri" panose="020F0502020204030204" pitchFamily="34" charset="0"/>
                        <a:cs typeface="Arabic Typesetting" panose="03020402040406030203" pitchFamily="66" charset="-78"/>
                      </a:endParaRPr>
                    </a:p>
                  </a:txBody>
                  <a:tcPr marL="55772" marR="55772" marT="0" marB="0"/>
                </a:tc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400" b="0" dirty="0" smtClean="0">
                          <a:solidFill>
                            <a:srgbClr val="FF0000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ماذا تعلمنا </a:t>
                      </a: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400" b="0" dirty="0" smtClean="0">
                          <a:solidFill>
                            <a:srgbClr val="FF0000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1- ق خ - 5</a:t>
                      </a:r>
                      <a:endParaRPr lang="ar-SA" sz="1400" b="0" dirty="0" smtClean="0">
                        <a:solidFill>
                          <a:srgbClr val="FF0000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5772" marR="55772" marT="0" marB="0"/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ar-SA" sz="1400" b="0" dirty="0" smtClean="0">
                        <a:solidFill>
                          <a:srgbClr val="FF0000"/>
                        </a:solidFill>
                        <a:effectLst/>
                        <a:latin typeface="Arabic Typesetting" panose="03020402040406030203" pitchFamily="66" charset="-78"/>
                        <a:ea typeface="Arial Unicode MS" panose="020B0604020202020204" pitchFamily="34" charset="-128"/>
                        <a:cs typeface="Arabic Typesetting" panose="03020402040406030203" pitchFamily="66" charset="-78"/>
                      </a:endParaRPr>
                    </a:p>
                  </a:txBody>
                  <a:tcPr marL="55772" marR="55772" marT="0" marB="0"/>
                </a:tc>
              </a:tr>
            </a:tbl>
          </a:graphicData>
        </a:graphic>
      </p:graphicFrame>
      <p:sp>
        <p:nvSpPr>
          <p:cNvPr id="2" name="مستطيل 1"/>
          <p:cNvSpPr/>
          <p:nvPr/>
        </p:nvSpPr>
        <p:spPr>
          <a:xfrm>
            <a:off x="3295828" y="500968"/>
            <a:ext cx="6096000" cy="65594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ar-SA" sz="1400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aloo Bhaijaan 2 ExtraBold" pitchFamily="2" charset="-78"/>
              </a:rPr>
              <a:t>      التخطيط الأسبوعي </a:t>
            </a:r>
            <a:endParaRPr lang="en-US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ar-SA" sz="1400" dirty="0" smtClean="0">
                <a:solidFill>
                  <a:srgbClr val="70AD4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aloo Bhaijaan 2 ExtraBold" pitchFamily="2" charset="-78"/>
              </a:rPr>
              <a:t>                 سؤال الأسبوع : </a:t>
            </a:r>
            <a:r>
              <a:rPr lang="ar-SA" sz="140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aloo Bhaijaan 2 ExtraBold" pitchFamily="2" charset="-78"/>
              </a:rPr>
              <a:t>لماذا اليوم العالمي للطفل؟</a:t>
            </a:r>
            <a:endParaRPr lang="en-US" sz="14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صورة 10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417" t="7387" r="11652" b="50220"/>
          <a:stretch/>
        </p:blipFill>
        <p:spPr>
          <a:xfrm>
            <a:off x="9063883" y="264920"/>
            <a:ext cx="1830982" cy="1649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604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373</Words>
  <Application>Microsoft Office PowerPoint</Application>
  <PresentationFormat>ملء الشاشة</PresentationFormat>
  <Paragraphs>82</Paragraphs>
  <Slides>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8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11" baseType="lpstr">
      <vt:lpstr>Arial Unicode MS</vt:lpstr>
      <vt:lpstr>AL-Mohanad</vt:lpstr>
      <vt:lpstr>Arabic Typesetting</vt:lpstr>
      <vt:lpstr>Arial</vt:lpstr>
      <vt:lpstr>Baloo Bhaijaan 2 ExtraBold</vt:lpstr>
      <vt:lpstr>Calibri</vt:lpstr>
      <vt:lpstr>Calibri Light</vt:lpstr>
      <vt:lpstr>Times New Roman</vt:lpstr>
      <vt:lpstr>نسق Office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حساب Microsoft</dc:creator>
  <cp:lastModifiedBy>حساب Microsoft</cp:lastModifiedBy>
  <cp:revision>15</cp:revision>
  <dcterms:created xsi:type="dcterms:W3CDTF">2023-09-29T11:27:02Z</dcterms:created>
  <dcterms:modified xsi:type="dcterms:W3CDTF">2023-11-06T19:11:10Z</dcterms:modified>
</cp:coreProperties>
</file>