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7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985E7-F64E-4D8D-869E-D81E327528FC}" type="datetimeFigureOut">
              <a:rPr lang="ar-SA" smtClean="0"/>
              <a:t>06/01/39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8628-07D4-4701-92CE-258A427EBB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09344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985E7-F64E-4D8D-869E-D81E327528FC}" type="datetimeFigureOut">
              <a:rPr lang="ar-SA" smtClean="0"/>
              <a:t>06/01/39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8628-07D4-4701-92CE-258A427EBB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4536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985E7-F64E-4D8D-869E-D81E327528FC}" type="datetimeFigureOut">
              <a:rPr lang="ar-SA" smtClean="0"/>
              <a:t>06/01/39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8628-07D4-4701-92CE-258A427EBB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71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985E7-F64E-4D8D-869E-D81E327528FC}" type="datetimeFigureOut">
              <a:rPr lang="ar-SA" smtClean="0"/>
              <a:t>06/01/39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8628-07D4-4701-92CE-258A427EBB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8480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985E7-F64E-4D8D-869E-D81E327528FC}" type="datetimeFigureOut">
              <a:rPr lang="ar-SA" smtClean="0"/>
              <a:t>06/01/39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8628-07D4-4701-92CE-258A427EBB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38449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985E7-F64E-4D8D-869E-D81E327528FC}" type="datetimeFigureOut">
              <a:rPr lang="ar-SA" smtClean="0"/>
              <a:t>06/01/39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8628-07D4-4701-92CE-258A427EBB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9225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985E7-F64E-4D8D-869E-D81E327528FC}" type="datetimeFigureOut">
              <a:rPr lang="ar-SA" smtClean="0"/>
              <a:t>06/01/39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8628-07D4-4701-92CE-258A427EBB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4518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985E7-F64E-4D8D-869E-D81E327528FC}" type="datetimeFigureOut">
              <a:rPr lang="ar-SA" smtClean="0"/>
              <a:t>06/01/39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8628-07D4-4701-92CE-258A427EBB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08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985E7-F64E-4D8D-869E-D81E327528FC}" type="datetimeFigureOut">
              <a:rPr lang="ar-SA" smtClean="0"/>
              <a:t>06/01/39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8628-07D4-4701-92CE-258A427EBB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1951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985E7-F64E-4D8D-869E-D81E327528FC}" type="datetimeFigureOut">
              <a:rPr lang="ar-SA" smtClean="0"/>
              <a:t>06/01/39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8628-07D4-4701-92CE-258A427EBB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4133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985E7-F64E-4D8D-869E-D81E327528FC}" type="datetimeFigureOut">
              <a:rPr lang="ar-SA" smtClean="0"/>
              <a:t>06/01/39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8628-07D4-4701-92CE-258A427EBB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38083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985E7-F64E-4D8D-869E-D81E327528FC}" type="datetimeFigureOut">
              <a:rPr lang="ar-SA" smtClean="0"/>
              <a:t>06/01/39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98628-07D4-4701-92CE-258A427EBB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377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SA" sz="8800" b="1" dirty="0" smtClean="0">
                <a:solidFill>
                  <a:srgbClr val="00B0F0"/>
                </a:solidFill>
              </a:rPr>
              <a:t>أصول التفسير</a:t>
            </a:r>
            <a:endParaRPr lang="ar-SA" sz="8800" b="1" dirty="0">
              <a:solidFill>
                <a:srgbClr val="00B0F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SA" sz="8000" b="1" dirty="0" smtClean="0">
                <a:solidFill>
                  <a:srgbClr val="00B050"/>
                </a:solidFill>
              </a:rPr>
              <a:t>مقدمة</a:t>
            </a:r>
            <a:endParaRPr lang="ar-SA" sz="8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01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Autofit/>
          </a:bodyPr>
          <a:lstStyle/>
          <a:p>
            <a:r>
              <a:rPr lang="ar-SA" sz="7200" b="1" dirty="0" smtClean="0">
                <a:solidFill>
                  <a:srgbClr val="FFC000"/>
                </a:solidFill>
              </a:rPr>
              <a:t>التعريف</a:t>
            </a:r>
            <a:endParaRPr lang="ar-SA" sz="7200" b="1" dirty="0">
              <a:solidFill>
                <a:srgbClr val="FFC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ar-SA" sz="3600" dirty="0" smtClean="0"/>
              <a:t>«</a:t>
            </a:r>
            <a:r>
              <a:rPr lang="ar-SA" sz="3600" dirty="0" smtClean="0">
                <a:solidFill>
                  <a:srgbClr val="00B0F0"/>
                </a:solidFill>
              </a:rPr>
              <a:t>أصول التفسير</a:t>
            </a:r>
            <a:r>
              <a:rPr lang="ar-SA" sz="3600" dirty="0" smtClean="0"/>
              <a:t>» مركب إضافي مكوّن من:</a:t>
            </a:r>
          </a:p>
          <a:p>
            <a:pPr marL="0" indent="0">
              <a:buNone/>
            </a:pPr>
            <a:r>
              <a:rPr lang="ar-SA" sz="3600" dirty="0" smtClean="0"/>
              <a:t>1-«</a:t>
            </a:r>
            <a:r>
              <a:rPr lang="ar-SA" sz="3600" b="1" dirty="0" smtClean="0">
                <a:solidFill>
                  <a:srgbClr val="00B0F0"/>
                </a:solidFill>
              </a:rPr>
              <a:t>أصول</a:t>
            </a:r>
            <a:r>
              <a:rPr lang="ar-SA" sz="3600" dirty="0" smtClean="0"/>
              <a:t>»: جمع أصل وهو: أساس الشيء، الذي يبنى عليه غيره..</a:t>
            </a:r>
          </a:p>
          <a:p>
            <a:pPr marL="0" indent="0">
              <a:buNone/>
            </a:pPr>
            <a:r>
              <a:rPr lang="ar-SA" sz="3600" dirty="0" smtClean="0"/>
              <a:t>2- « </a:t>
            </a:r>
            <a:r>
              <a:rPr lang="ar-SA" sz="3600" b="1" dirty="0" smtClean="0">
                <a:solidFill>
                  <a:srgbClr val="00B0F0"/>
                </a:solidFill>
              </a:rPr>
              <a:t>التفسير</a:t>
            </a:r>
            <a:r>
              <a:rPr lang="ar-SA" sz="3600" dirty="0" smtClean="0"/>
              <a:t>»:</a:t>
            </a:r>
            <a:r>
              <a:rPr lang="ar-SA" sz="3600" dirty="0" smtClean="0">
                <a:solidFill>
                  <a:srgbClr val="FF0000"/>
                </a:solidFill>
              </a:rPr>
              <a:t> لغة </a:t>
            </a:r>
            <a:r>
              <a:rPr lang="ar-SA" sz="3600" dirty="0" smtClean="0"/>
              <a:t>:  مأخوذ من (</a:t>
            </a:r>
            <a:r>
              <a:rPr lang="ar-SA" sz="3600" dirty="0" smtClean="0">
                <a:solidFill>
                  <a:srgbClr val="00B050"/>
                </a:solidFill>
              </a:rPr>
              <a:t>الفَسْر</a:t>
            </a:r>
            <a:r>
              <a:rPr lang="ar-SA" sz="3600" dirty="0" smtClean="0"/>
              <a:t>) وقيل من: (</a:t>
            </a:r>
            <a:r>
              <a:rPr lang="ar-SA" sz="3600" dirty="0" smtClean="0">
                <a:solidFill>
                  <a:srgbClr val="00B050"/>
                </a:solidFill>
              </a:rPr>
              <a:t>السَّفْر</a:t>
            </a:r>
            <a:r>
              <a:rPr lang="ar-SA" sz="3600" dirty="0" smtClean="0"/>
              <a:t>)  وكلاهما بمعنى الوضوح والإبانة والكشف . </a:t>
            </a:r>
          </a:p>
          <a:p>
            <a:pPr marL="0" indent="0">
              <a:buNone/>
            </a:pPr>
            <a:r>
              <a:rPr lang="ar-SA" sz="3600" dirty="0" smtClean="0"/>
              <a:t>قال الراغب:(</a:t>
            </a:r>
            <a:r>
              <a:rPr lang="ar-SA" sz="3600" dirty="0" smtClean="0">
                <a:solidFill>
                  <a:srgbClr val="00B050"/>
                </a:solidFill>
              </a:rPr>
              <a:t>الفَسْر</a:t>
            </a:r>
            <a:r>
              <a:rPr lang="ar-SA" sz="3600" dirty="0" smtClean="0"/>
              <a:t>) و(</a:t>
            </a:r>
            <a:r>
              <a:rPr lang="ar-SA" sz="3600" dirty="0" smtClean="0">
                <a:solidFill>
                  <a:srgbClr val="00B050"/>
                </a:solidFill>
              </a:rPr>
              <a:t>السَّفْر</a:t>
            </a:r>
            <a:r>
              <a:rPr lang="ar-SA" sz="3600" dirty="0" smtClean="0"/>
              <a:t>) يتقارب معناهما كتقارب لفظيهما  لكن جعل الفَسْر لإظهار المعنى المعقول ، والسفر لإبراز الأعيان للأبصار ، فقيل : سفرت المرأة عن وجهها ، وأسفر الصبح .</a:t>
            </a:r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610427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sz="7200" b="1" dirty="0">
                <a:solidFill>
                  <a:srgbClr val="FFC000"/>
                </a:solidFill>
              </a:rPr>
              <a:t>التعريف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4000" dirty="0">
                <a:solidFill>
                  <a:prstClr val="black"/>
                </a:solidFill>
              </a:rPr>
              <a:t>« </a:t>
            </a:r>
            <a:r>
              <a:rPr lang="ar-SA" sz="4000" b="1" dirty="0">
                <a:solidFill>
                  <a:srgbClr val="00B0F0"/>
                </a:solidFill>
              </a:rPr>
              <a:t>التفسير</a:t>
            </a:r>
            <a:r>
              <a:rPr lang="ar-SA" sz="4000" dirty="0" smtClean="0">
                <a:solidFill>
                  <a:prstClr val="black"/>
                </a:solidFill>
              </a:rPr>
              <a:t>» </a:t>
            </a:r>
            <a:r>
              <a:rPr lang="ar-SA" sz="4000" dirty="0" smtClean="0">
                <a:solidFill>
                  <a:srgbClr val="FF0000"/>
                </a:solidFill>
              </a:rPr>
              <a:t>اصطلاحا</a:t>
            </a:r>
            <a:r>
              <a:rPr lang="ar-SA" sz="4000" dirty="0" smtClean="0">
                <a:solidFill>
                  <a:prstClr val="black"/>
                </a:solidFill>
              </a:rPr>
              <a:t>: عرف بتعريفات كثيرة ومنها تعريف الزركشي، وتعريف أبي حيان المذكوران في الكتاب المقرر..</a:t>
            </a:r>
          </a:p>
          <a:p>
            <a:r>
              <a:rPr lang="ar-SA" sz="4000" dirty="0" smtClean="0">
                <a:solidFill>
                  <a:prstClr val="black"/>
                </a:solidFill>
              </a:rPr>
              <a:t>ومنهم من اقتصر على تعريفه بــــ : </a:t>
            </a:r>
          </a:p>
          <a:p>
            <a:pPr marL="0" indent="0">
              <a:buNone/>
            </a:pPr>
            <a:r>
              <a:rPr lang="ar-SA" sz="3300" dirty="0">
                <a:solidFill>
                  <a:prstClr val="black"/>
                </a:solidFill>
              </a:rPr>
              <a:t> </a:t>
            </a:r>
            <a:r>
              <a:rPr lang="ar-SA" sz="3300" dirty="0" smtClean="0">
                <a:solidFill>
                  <a:prstClr val="black"/>
                </a:solidFill>
              </a:rPr>
              <a:t>   </a:t>
            </a:r>
            <a:r>
              <a:rPr lang="ar-SA" sz="6600" b="1" dirty="0" smtClean="0">
                <a:solidFill>
                  <a:prstClr val="black"/>
                </a:solidFill>
              </a:rPr>
              <a:t>بيان معاني القرآن الكريم.</a:t>
            </a:r>
            <a:endParaRPr lang="ar-SA" sz="6600" b="1" dirty="0"/>
          </a:p>
        </p:txBody>
      </p:sp>
    </p:spTree>
    <p:extLst>
      <p:ext uri="{BB962C8B-B14F-4D97-AF65-F5344CB8AC3E}">
        <p14:creationId xmlns:p14="http://schemas.microsoft.com/office/powerpoint/2010/main" val="763587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3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119</Words>
  <Application>Microsoft Office PowerPoint</Application>
  <PresentationFormat>عرض على الشاشة (3:4)‏</PresentationFormat>
  <Paragraphs>11</Paragraphs>
  <Slides>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نسق Office</vt:lpstr>
      <vt:lpstr>أصول التفسير</vt:lpstr>
      <vt:lpstr>التعريف</vt:lpstr>
      <vt:lpstr>التعريف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أصول التفسير</dc:title>
  <dc:creator>USER</dc:creator>
  <cp:lastModifiedBy>USER</cp:lastModifiedBy>
  <cp:revision>6</cp:revision>
  <dcterms:created xsi:type="dcterms:W3CDTF">2017-09-26T20:01:40Z</dcterms:created>
  <dcterms:modified xsi:type="dcterms:W3CDTF">2017-09-26T21:03:11Z</dcterms:modified>
</cp:coreProperties>
</file>