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2" r:id="rId2"/>
    <p:sldMasterId id="2147483684" r:id="rId3"/>
  </p:sldMasterIdLst>
  <p:notesMasterIdLst>
    <p:notesMasterId r:id="rId11"/>
  </p:notesMasterIdLst>
  <p:sldIdLst>
    <p:sldId id="434" r:id="rId4"/>
    <p:sldId id="396" r:id="rId5"/>
    <p:sldId id="381" r:id="rId6"/>
    <p:sldId id="382" r:id="rId7"/>
    <p:sldId id="383" r:id="rId8"/>
    <p:sldId id="384" r:id="rId9"/>
    <p:sldId id="433" r:id="rId1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66"/>
    <a:srgbClr val="008000"/>
    <a:srgbClr val="CC0000"/>
    <a:srgbClr val="9900CC"/>
    <a:srgbClr val="006600"/>
    <a:srgbClr val="0099CC"/>
    <a:srgbClr val="FF33CC"/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0F5BB-4460-46D0-B559-8EFAEA82A91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4FB47D-FBD3-430E-B34F-120848740E19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17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5/14/2016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58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A1BD3-183D-49C5-88EE-025B99684218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2BBADE-4147-4359-B821-65E238C8073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9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D528B4-F00B-4AB2-8467-F3FAB657BB14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BB7674-6845-4D2B-A4D1-0EEE60AB6CA4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DB6510-A473-4939-AA37-4B2856801D07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F4B426-5DCF-41AC-A6C0-C78CDD482492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6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B3566F-B323-46E7-80CD-B448104C684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B7A162-3314-4CDA-A192-74A1CEA7D21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8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96FD2E7-4F68-4A65-89E5-8D3BD77A0341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3BA646-9940-4538-8F9E-40C54021680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0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5/14/2016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05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84A0645-C33C-46B5-A5FF-C96F596693AA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B43482-4144-4D6F-9974-BB1AF22B959B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5970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C97CC9-3BB3-4136-BDB0-A36CEFCF714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D6F541-D479-4CEA-81B5-4F443F3AB4D6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72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EE3F0D-ED95-4350-B28B-5F8EA5C40C88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4F7C91E-CEDE-42B2-88BB-00F0B728C1FB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0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6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 rot="21129326">
            <a:off x="1141651" y="756753"/>
            <a:ext cx="7121067" cy="5090421"/>
          </a:xfrm>
          <a:prstGeom prst="horizontalScrol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 smtClean="0">
              <a:solidFill>
                <a:prstClr val="white"/>
              </a:solidFill>
              <a:latin typeface="Franklin Gothic Book"/>
            </a:endParaRPr>
          </a:p>
        </p:txBody>
      </p:sp>
      <p:pic>
        <p:nvPicPr>
          <p:cNvPr id="8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rgbClr val="465E9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435684">
            <a:off x="1495992" y="5637474"/>
            <a:ext cx="567831" cy="567830"/>
          </a:xfrm>
          <a:prstGeom prst="rect">
            <a:avLst/>
          </a:prstGeom>
          <a:noFill/>
        </p:spPr>
      </p:pic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rgbClr val="465E9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4096196">
            <a:off x="7351661" y="358175"/>
            <a:ext cx="56692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184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3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9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0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7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07/08/1437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63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83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480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842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342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951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161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6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9701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6760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7200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647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3559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264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4726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7274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862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74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5/14/2016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0" name="تمرير أفقي 9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black"/>
              </a:solidFill>
            </a:endParaRPr>
          </a:p>
        </p:txBody>
      </p:sp>
      <p:pic>
        <p:nvPicPr>
          <p:cNvPr id="11" name="صورة 10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2" name="صورة 11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9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الأول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اتحاد العناصر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63879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26286" y="1034863"/>
            <a:ext cx="7291428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حدد ما عدد إلكترونات مجال الطاقة الخارجي لكل من النيتروجين والبروم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8986" y="3717032"/>
            <a:ext cx="646602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b="1" dirty="0">
                <a:solidFill>
                  <a:srgbClr val="008000"/>
                </a:solidFill>
              </a:rPr>
              <a:t>للنيتروجين 5 إلكترونات , أما البروم فله 7 إلكترونات.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157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0558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ما عدد إلكترونات مجال الطاقة الأول والثاني لذرة النيتروجين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36433" y="3313081"/>
            <a:ext cx="627113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b="1" dirty="0" smtClean="0">
                <a:solidFill>
                  <a:srgbClr val="7030A0"/>
                </a:solidFill>
              </a:rPr>
              <a:t>جـ2 – </a:t>
            </a:r>
          </a:p>
          <a:p>
            <a:pPr algn="justLow"/>
            <a:r>
              <a:rPr lang="ar-SA" sz="4000" b="1" dirty="0">
                <a:solidFill>
                  <a:srgbClr val="008000"/>
                </a:solidFill>
              </a:rPr>
              <a:t>في مستوى الطاقة الأول إلكترونات , وفي مستوى الطاقة الثاني 5 إلكترونات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157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6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98294" y="1000558"/>
            <a:ext cx="7147412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أي إلكترونات الأكسجين لها طاقة أكبر :</a:t>
            </a:r>
          </a:p>
          <a:p>
            <a:pPr algn="justLow"/>
            <a:r>
              <a:rPr lang="ar-SA" sz="4000" dirty="0" smtClean="0">
                <a:solidFill>
                  <a:srgbClr val="3333FF"/>
                </a:solidFill>
              </a:rPr>
              <a:t>الإلكترونات التي في مجال الطاقة الأول , أم التي في مجال الطاقة الثاني ؟</a:t>
            </a:r>
            <a:endParaRPr lang="ar-SA" sz="4000" dirty="0">
              <a:solidFill>
                <a:srgbClr val="3333FF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23628" y="4149080"/>
            <a:ext cx="669674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b="1" dirty="0" smtClean="0">
                <a:solidFill>
                  <a:srgbClr val="7030A0"/>
                </a:solidFill>
              </a:rPr>
              <a:t>جـ3 –</a:t>
            </a:r>
          </a:p>
          <a:p>
            <a:pPr algn="justLow"/>
            <a:r>
              <a:rPr lang="ar-SA" sz="4400" b="1" dirty="0">
                <a:solidFill>
                  <a:srgbClr val="008000"/>
                </a:solidFill>
              </a:rPr>
              <a:t>الالكترونات في الطاقة الثاني.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157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82270" y="1340768"/>
            <a:ext cx="7579460" cy="175432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b="1" dirty="0" smtClean="0">
                <a:solidFill>
                  <a:srgbClr val="FF0000"/>
                </a:solidFill>
              </a:rPr>
              <a:t>سـ 4 – تزداد حجوم ذرات عناصر المجموعة الواحدة كلما اتجهنا إلى اسفل المجموعات في الجدول الدوري . فسر ذلك ؟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84664" y="3645024"/>
            <a:ext cx="637467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800" b="1" dirty="0">
                <a:solidFill>
                  <a:srgbClr val="7030A0"/>
                </a:solidFill>
              </a:rPr>
              <a:t>جـ4 - </a:t>
            </a:r>
            <a:r>
              <a:rPr lang="ar-SA" sz="4800" b="1" dirty="0" smtClean="0">
                <a:solidFill>
                  <a:srgbClr val="7030A0"/>
                </a:solidFill>
              </a:rPr>
              <a:t> </a:t>
            </a:r>
            <a:r>
              <a:rPr lang="ar-SA" sz="4800" b="1" dirty="0">
                <a:solidFill>
                  <a:srgbClr val="7030A0"/>
                </a:solidFill>
              </a:rPr>
              <a:t>كلما انتقلنا من أعلى المجموعة إلى أسفلها يضاف مستوى طاقة جديد.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157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44257"/>
            <a:ext cx="7344816" cy="280076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</a:t>
            </a:r>
            <a:r>
              <a:rPr lang="ar-SA" sz="3200" dirty="0" smtClean="0">
                <a:solidFill>
                  <a:srgbClr val="FF0000"/>
                </a:solidFill>
              </a:rPr>
              <a:t>يمكنك حساب الحد الأقصى للإلكترونات التي يستوعبها أي مجال طاقة باستخدام الصيغة التالية : 2ن2 حيث تمثل (ن) رقم مجال الطاقة . احسب أقصى عدد من الإلكترونات يمكن ان يوجد في كل مجال من مجالات الطاقة الخمسة الأولى </a:t>
            </a:r>
            <a:r>
              <a:rPr lang="ar-SA" sz="4000" dirty="0" smtClean="0">
                <a:solidFill>
                  <a:srgbClr val="FF0000"/>
                </a:solidFill>
              </a:rPr>
              <a:t>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2618317" y="3645024"/>
            <a:ext cx="6499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جـ5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02275" y="3402108"/>
            <a:ext cx="613930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marL="0" marR="0" lvl="0" indent="0" algn="justLow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1" i="0" u="none" strike="noStrike" kern="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  <a:p>
            <a:pPr marL="0" marR="0" lvl="0" indent="0" algn="justLow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kern="0" dirty="0">
                <a:solidFill>
                  <a:srgbClr val="7030A0"/>
                </a:solidFill>
              </a:rPr>
              <a:t>يستوعب مستوى الطاقة الأول إلكترونين , وفي مستوى الطاقة الثاني 8 إلكترونات , وفي مستوى الطاقة الثالث 18 إلكترونات , وفي مستوى الطاقة الرابع 32 إلكتروناً , وفي مستوى الطاقة الخامس 50 إلكترونات . 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157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ربع نص 8"/>
          <p:cNvSpPr txBox="1"/>
          <p:nvPr/>
        </p:nvSpPr>
        <p:spPr>
          <a:xfrm>
            <a:off x="323528" y="1340767"/>
            <a:ext cx="8453806" cy="41044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ar-SA" sz="28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س: اكمل ما يأتي؟</a:t>
            </a:r>
          </a:p>
          <a:p>
            <a:pPr>
              <a:spcAft>
                <a:spcPts val="0"/>
              </a:spcAft>
            </a:pPr>
            <a:r>
              <a:rPr lang="ar-SA" sz="3200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1ـ </a:t>
            </a:r>
            <a:r>
              <a:rPr lang="ar-SA" sz="32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اكثر الهالوجينات نشاطا </a:t>
            </a:r>
            <a:r>
              <a:rPr lang="ar-SA" sz="3200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هو عنصر................. </a:t>
            </a: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spcAft>
                <a:spcPts val="0"/>
              </a:spcAft>
            </a:pPr>
            <a:r>
              <a:rPr lang="ar-SA" sz="3200" dirty="0" smtClean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2ـ </a:t>
            </a:r>
            <a:r>
              <a:rPr lang="ar-SA" sz="3200" dirty="0">
                <a:solidFill>
                  <a:srgbClr val="0070C0"/>
                </a:solidFill>
                <a:latin typeface="Sakkal Majalla" pitchFamily="2" charset="-78"/>
                <a:cs typeface="Sakkal Majalla" pitchFamily="2" charset="-78"/>
              </a:rPr>
              <a:t>عناصر تحتوي على ثمانية الكترونات في مجال الطاقة الخارجي...................</a:t>
            </a:r>
          </a:p>
          <a:p>
            <a:pPr>
              <a:spcAft>
                <a:spcPts val="0"/>
              </a:spcAft>
            </a:pPr>
            <a:r>
              <a:rPr lang="ar-SA" sz="32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dirty="0" smtClean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3ـ </a:t>
            </a:r>
            <a:r>
              <a:rPr lang="ar-SA" sz="3200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تحتوي ذرة الهيليوم عدد............... الكترون.</a:t>
            </a:r>
          </a:p>
          <a:p>
            <a:pPr>
              <a:spcAft>
                <a:spcPts val="0"/>
              </a:spcAft>
            </a:pPr>
            <a:r>
              <a:rPr lang="ar-SA" sz="3200" b="1" dirty="0" smtClean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4ـ </a:t>
            </a:r>
            <a:r>
              <a:rPr lang="ar-SA" sz="32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لتحديد الحد الاقصى من الالكترونات التي يستوعبها مجال </a:t>
            </a:r>
          </a:p>
          <a:p>
            <a:pPr>
              <a:spcAft>
                <a:spcPts val="0"/>
              </a:spcAft>
            </a:pPr>
            <a:r>
              <a:rPr lang="ar-SA" sz="32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الطاقة نستخدم العلاقة........................</a:t>
            </a:r>
          </a:p>
          <a:p>
            <a:pPr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مربع نص 4"/>
          <p:cNvSpPr txBox="1"/>
          <p:nvPr/>
        </p:nvSpPr>
        <p:spPr>
          <a:xfrm>
            <a:off x="2699792" y="598049"/>
            <a:ext cx="3701278" cy="58477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الواجب</a:t>
            </a: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latin typeface="Sakkal Majalla" pitchFamily="2" charset="-78"/>
                <a:cs typeface="Sakkal Majalla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latin typeface="Sakkal Majalla" pitchFamily="2" charset="-78"/>
                <a:cs typeface="Sakkal Majalla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8397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15" grpId="0" animBg="1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14107</TotalTime>
  <Words>278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Arial</vt:lpstr>
      <vt:lpstr>Calibri</vt:lpstr>
      <vt:lpstr>Century Gothic</vt:lpstr>
      <vt:lpstr>Franklin Gothic Book</vt:lpstr>
      <vt:lpstr>Garamond</vt:lpstr>
      <vt:lpstr>Sakkal Majalla</vt:lpstr>
      <vt:lpstr>Tahoma</vt:lpstr>
      <vt:lpstr>Times New Roman</vt:lpstr>
      <vt:lpstr>Verdana</vt:lpstr>
      <vt:lpstr>Wingdings 2</vt:lpstr>
      <vt:lpstr>سمة Office</vt:lpstr>
      <vt:lpstr>واجهة</vt:lpstr>
      <vt:lpstr>Organic</vt:lpstr>
      <vt:lpstr>مراجعة الدرس الأول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1203</cp:revision>
  <dcterms:modified xsi:type="dcterms:W3CDTF">2016-05-14T14:39:33Z</dcterms:modified>
</cp:coreProperties>
</file>