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2" r:id="rId2"/>
    <p:sldMasterId id="2147483684" r:id="rId3"/>
  </p:sldMasterIdLst>
  <p:notesMasterIdLst>
    <p:notesMasterId r:id="rId11"/>
  </p:notesMasterIdLst>
  <p:sldIdLst>
    <p:sldId id="434" r:id="rId4"/>
    <p:sldId id="396" r:id="rId5"/>
    <p:sldId id="381" r:id="rId6"/>
    <p:sldId id="382" r:id="rId7"/>
    <p:sldId id="383" r:id="rId8"/>
    <p:sldId id="384" r:id="rId9"/>
    <p:sldId id="433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66"/>
    <a:srgbClr val="008000"/>
    <a:srgbClr val="CC0000"/>
    <a:srgbClr val="9900CC"/>
    <a:srgbClr val="006600"/>
    <a:srgbClr val="0099CC"/>
    <a:srgbClr val="FF33CC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نمط ذو نسُق 2 - تميي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0" autoAdjust="0"/>
    <p:restoredTop sz="94660"/>
  </p:normalViewPr>
  <p:slideViewPr>
    <p:cSldViewPr>
      <p:cViewPr varScale="1">
        <p:scale>
          <a:sx n="67" d="100"/>
          <a:sy n="67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EEB559-8BCF-49F1-9CB3-63CDDB4414C6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D7BC6F-7CC3-4769-8EBB-6B9DFA1A7D3A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47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F5BB-4460-46D0-B559-8EFAEA82A91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47D-FBD3-430E-B34F-120848740E1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7CC9-3BB3-4136-BDB0-A36CEFCF71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F541-D479-4CEA-81B5-4F443F3AB4D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3F0D-ED95-4350-B28B-5F8EA5C40C8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7C91E-CEDE-42B2-88BB-00F0B728C1F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388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0F5BB-4460-46D0-B559-8EFAEA82A910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4FB47D-FBD3-430E-B34F-120848740E19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5/14/2016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5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A1BD3-183D-49C5-88EE-025B99684218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2BBADE-4147-4359-B821-65E238C8073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528B4-F00B-4AB2-8467-F3FAB657BB14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BB7674-6845-4D2B-A4D1-0EEE60AB6CA4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DB6510-A473-4939-AA37-4B2856801D07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F4B426-5DCF-41AC-A6C0-C78CDD482492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B3566F-B323-46E7-80CD-B448104C6840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B7A162-3314-4CDA-A192-74A1CEA7D21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6FD2E7-4F68-4A65-89E5-8D3BD77A0341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3BA646-9940-4538-8F9E-40C540216808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5/14/2016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0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4A0645-C33C-46B5-A5FF-C96F596693AA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B43482-4144-4D6F-9974-BB1AF22B959B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97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C97CC9-3BB3-4136-BDB0-A36CEFCF7140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6F541-D479-4CEA-81B5-4F443F3AB4D6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EE3F0D-ED95-4350-B28B-5F8EA5C40C88}" type="datetimeFigureOut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7C91E-CEDE-42B2-88BB-00F0B728C1FB}" type="slidenum">
              <a:rPr lang="ar-SA" smtClean="0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0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 rot="21129326">
            <a:off x="1141651" y="756753"/>
            <a:ext cx="7121067" cy="5090421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435684">
            <a:off x="1495992" y="5637474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465E9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4096196">
            <a:off x="7351661" y="358175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8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1BD3-183D-49C5-88EE-025B99684218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BADE-4147-4359-B821-65E238C8073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47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5F2F-2FB7-495D-8935-57D92313717B}" type="datetimeFigureOut">
              <a:rPr lang="ar-SA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07/08/1437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73654-C4B8-47D1-B08D-7E1AF4C81007}" type="slidenum">
              <a:rPr lang="ar-SA">
                <a:solidFill>
                  <a:srgbClr val="D6EC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ar-SA" dirty="0">
              <a:solidFill>
                <a:srgbClr val="D6EC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3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48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84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34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95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61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528B4-F00B-4AB2-8467-F3FAB657BB14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7674-6845-4D2B-A4D1-0EEE60AB6CA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3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70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6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20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647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355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26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72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27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586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6510-A473-4939-AA37-4B2856801D07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4B426-5DCF-41AC-A6C0-C78CDD48249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19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566F-B323-46E7-80CD-B448104C6840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A162-3314-4CDA-A192-74A1CEA7D21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96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D2E7-4F68-4A65-89E5-8D3BD77A0341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A646-9940-4538-8F9E-40C54021680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63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0645-C33C-46B5-A5FF-C96F596693AA}" type="datetimeFigureOut">
              <a:rPr lang="ar-SA"/>
              <a:pPr>
                <a:defRPr/>
              </a:pPr>
              <a:t>07/08/1437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3482-4144-4D6F-9974-BB1AF22B959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67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" name="صورة 9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1" name="صورة 10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5/14/2016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lang="en-US" smtClean="0">
                <a:solidFill>
                  <a:srgbClr val="D6ECFF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6ECFF">
                  <a:shade val="50000"/>
                </a:srgbClr>
              </a:solidFill>
            </a:endParaRPr>
          </a:p>
        </p:txBody>
      </p:sp>
      <p:sp>
        <p:nvSpPr>
          <p:cNvPr id="10" name="تمرير أفقي 9"/>
          <p:cNvSpPr/>
          <p:nvPr userDrawn="1"/>
        </p:nvSpPr>
        <p:spPr>
          <a:xfrm>
            <a:off x="1907704" y="0"/>
            <a:ext cx="6336704" cy="126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11" name="صورة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203246" y="5809106"/>
            <a:ext cx="1011187" cy="953342"/>
          </a:xfrm>
          <a:prstGeom prst="rect">
            <a:avLst/>
          </a:prstGeom>
        </p:spPr>
      </p:pic>
      <p:pic>
        <p:nvPicPr>
          <p:cNvPr id="12" name="صورة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5/14/2016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rtl="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chemeClr val="accent4">
                    <a:lumMod val="50000"/>
                  </a:schemeClr>
                </a:solidFill>
              </a:rPr>
              <a:t>مراجعة الدرس الأول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 smtClean="0"/>
          </a:p>
          <a:p>
            <a:r>
              <a:rPr lang="ar-EG" b="1" smtClean="0">
                <a:solidFill>
                  <a:schemeClr val="accent5">
                    <a:lumMod val="50000"/>
                  </a:schemeClr>
                </a:solidFill>
              </a:rPr>
              <a:t>اتحاد العناصر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16926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نور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5069111"/>
            <a:ext cx="4267200" cy="1752600"/>
          </a:xfrm>
          <a:prstGeom prst="ellipse">
            <a:avLst/>
          </a:prstGeom>
          <a:solidFill>
            <a:srgbClr val="052F61"/>
          </a:solidFill>
          <a:ln w="127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ar-EG" kern="0" dirty="0" smtClean="0">
                <a:solidFill>
                  <a:prstClr val="white"/>
                </a:solidFill>
                <a:latin typeface="Century Gothic" panose="020B0502020202020204"/>
                <a:cs typeface="Tahoma" panose="020B0604030504040204" pitchFamily="34" charset="0"/>
              </a:rPr>
              <a:t>المعلم</a:t>
            </a:r>
            <a:endParaRPr lang="en-US" kern="0" dirty="0" smtClean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6387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926286" y="1034863"/>
            <a:ext cx="7291428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1 – حدد ما عدد إلكترونات مجال الطاقة الخارجي لكل من النيتروجين والبروم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38986" y="3717032"/>
            <a:ext cx="64660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3600" dirty="0" smtClean="0">
                <a:solidFill>
                  <a:srgbClr val="7030A0"/>
                </a:solidFill>
              </a:rPr>
              <a:t>جـ1 – </a:t>
            </a:r>
            <a:endParaRPr lang="ar-SA" sz="3600" dirty="0">
              <a:solidFill>
                <a:srgbClr val="7030A0"/>
              </a:solidFill>
            </a:endParaRPr>
          </a:p>
          <a:p>
            <a:pPr algn="justLow"/>
            <a:r>
              <a:rPr lang="ar-SA" sz="3600" b="1" dirty="0">
                <a:solidFill>
                  <a:srgbClr val="008000"/>
                </a:solidFill>
              </a:rPr>
              <a:t>للنيتروجين 5 إلكترونات , أما البروم فله 7 إلكترونات.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157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1000558"/>
            <a:ext cx="7344816" cy="132343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2 – ما عدد إلكترونات مجال الطاقة الأول والثاني لذرة النيتروجين ؟ 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436433" y="3313081"/>
            <a:ext cx="62711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b="1" dirty="0" smtClean="0">
                <a:solidFill>
                  <a:srgbClr val="7030A0"/>
                </a:solidFill>
              </a:rPr>
              <a:t>جـ2 – </a:t>
            </a:r>
          </a:p>
          <a:p>
            <a:pPr algn="justLow"/>
            <a:r>
              <a:rPr lang="ar-SA" sz="4000" b="1" dirty="0">
                <a:solidFill>
                  <a:srgbClr val="008000"/>
                </a:solidFill>
              </a:rPr>
              <a:t>في مستوى الطاقة الأول إلكترونات , وفي مستوى الطاقة الثاني 5 إلكترونات 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157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998294" y="1000558"/>
            <a:ext cx="7147412" cy="255454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3 – أي إلكترونات الأكسجين لها طاقة أكبر :</a:t>
            </a:r>
          </a:p>
          <a:p>
            <a:pPr algn="justLow"/>
            <a:r>
              <a:rPr lang="ar-SA" sz="4000" dirty="0" smtClean="0">
                <a:solidFill>
                  <a:srgbClr val="3333FF"/>
                </a:solidFill>
              </a:rPr>
              <a:t>الإلكترونات التي في مجال الطاقة الأول , أم التي في مجال الطاقة الثاني ؟</a:t>
            </a:r>
            <a:endParaRPr lang="ar-SA" sz="4000" dirty="0">
              <a:solidFill>
                <a:srgbClr val="3333FF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223628" y="4149080"/>
            <a:ext cx="66967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400" b="1" dirty="0" smtClean="0">
                <a:solidFill>
                  <a:srgbClr val="7030A0"/>
                </a:solidFill>
              </a:rPr>
              <a:t>جـ3 –</a:t>
            </a:r>
          </a:p>
          <a:p>
            <a:pPr algn="justLow"/>
            <a:r>
              <a:rPr lang="ar-SA" sz="4400" b="1" dirty="0">
                <a:solidFill>
                  <a:srgbClr val="008000"/>
                </a:solidFill>
              </a:rPr>
              <a:t>الالكترونات في الطاقة الثاني.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157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782270" y="1340768"/>
            <a:ext cx="7579460" cy="175432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3600" b="1" dirty="0" smtClean="0">
                <a:solidFill>
                  <a:srgbClr val="FF0000"/>
                </a:solidFill>
              </a:rPr>
              <a:t>سـ 4 – تزداد حجوم ذرات عناصر المجموعة الواحدة كلما اتجهنا إلى اسفل المجموعات في الجدول الدوري . فسر ذلك 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1384664" y="3645024"/>
            <a:ext cx="63746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800" b="1" dirty="0">
                <a:solidFill>
                  <a:srgbClr val="7030A0"/>
                </a:solidFill>
              </a:rPr>
              <a:t>جـ4 - </a:t>
            </a: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كلما انتقلنا من أعلى المجموعة إلى أسفلها يضاف مستوى طاقة جديد.</a:t>
            </a:r>
          </a:p>
        </p:txBody>
      </p:sp>
      <p:sp>
        <p:nvSpPr>
          <p:cNvPr id="4" name="Flowchart: Off-page Connector 3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157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844257"/>
            <a:ext cx="7344816" cy="280076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FF0000"/>
                </a:solidFill>
              </a:rPr>
              <a:t>سـ 5 – </a:t>
            </a:r>
            <a:r>
              <a:rPr lang="ar-SA" sz="3200" dirty="0" smtClean="0">
                <a:solidFill>
                  <a:srgbClr val="FF0000"/>
                </a:solidFill>
              </a:rPr>
              <a:t>يمكنك حساب الحد الأقصى للإلكترونات التي يستوعبها أي مجال طاقة باستخدام الصيغة التالية : 2ن2 حيث تمثل (ن) رقم مجال الطاقة . احسب أقصى عدد من الإلكترونات يمكن ان يوجد في كل مجال من مجالات الطاقة الخمسة الأولى </a:t>
            </a:r>
            <a:r>
              <a:rPr lang="ar-SA" sz="4000" dirty="0" smtClean="0">
                <a:solidFill>
                  <a:srgbClr val="FF0000"/>
                </a:solidFill>
              </a:rPr>
              <a:t>؟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2618317" y="3645024"/>
            <a:ext cx="64993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Low"/>
            <a:r>
              <a:rPr lang="ar-SA" sz="4000" dirty="0" smtClean="0">
                <a:solidFill>
                  <a:srgbClr val="7030A0"/>
                </a:solidFill>
              </a:rPr>
              <a:t>جـ5 – </a:t>
            </a:r>
            <a:endParaRPr lang="ar-SA" sz="4000" dirty="0">
              <a:solidFill>
                <a:srgbClr val="7030A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2275" y="3402108"/>
            <a:ext cx="61393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justLow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  <a:p>
            <a:pPr marL="0" marR="0" lvl="0" indent="0" algn="justLow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kern="0" dirty="0">
                <a:solidFill>
                  <a:srgbClr val="7030A0"/>
                </a:solidFill>
              </a:rPr>
              <a:t>يستوعب مستوى الطاقة الأول إلكترونين , وفي مستوى الطاقة الثاني 8 إلكترونات , وفي مستوى الطاقة الثالث 18 إلكترونات , وفي مستوى الطاقة الرابع 32 إلكتروناً , وفي مستوى الطاقة الخامس 50 إلكترونات . </a:t>
            </a:r>
          </a:p>
        </p:txBody>
      </p:sp>
      <p:sp>
        <p:nvSpPr>
          <p:cNvPr id="5" name="Flowchart: Off-page Connector 4"/>
          <p:cNvSpPr/>
          <p:nvPr/>
        </p:nvSpPr>
        <p:spPr>
          <a:xfrm>
            <a:off x="0" y="11474"/>
            <a:ext cx="1115616" cy="989084"/>
          </a:xfrm>
          <a:prstGeom prst="flowChartOffpageConnector">
            <a:avLst/>
          </a:prstGeom>
          <a:gradFill>
            <a:gsLst>
              <a:gs pos="0">
                <a:srgbClr val="EEECE1">
                  <a:lumMod val="50000"/>
                </a:srgbClr>
              </a:gs>
              <a:gs pos="23000">
                <a:srgbClr val="FFFF00"/>
              </a:gs>
              <a:gs pos="83000">
                <a:srgbClr val="4BACC6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sunset" dir="t"/>
          </a:scene3d>
          <a:sp3d>
            <a:bevelT w="152400" h="50800" prst="softRound"/>
            <a:bevelB w="152400" h="50800" prst="softRound"/>
          </a:sp3d>
        </p:spPr>
        <p:txBody>
          <a:bodyPr numCol="1" rtlCol="0" anchor="ctr">
            <a:prstTxWarp prst="textStop">
              <a:avLst/>
            </a:prstTxWarp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rPr>
              <a:t>كتاب الطالب ص </a:t>
            </a:r>
            <a:r>
              <a:rPr lang="ar-EG" b="1" dirty="0" smtClean="0">
                <a:solidFill>
                  <a:srgbClr val="006600"/>
                </a:solidFill>
                <a:latin typeface="Calibri"/>
              </a:rPr>
              <a:t>157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5848" y="6145211"/>
            <a:ext cx="648072" cy="50405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80080" y="6145211"/>
            <a:ext cx="576064" cy="504056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73000" y="260648"/>
            <a:ext cx="576632" cy="432048"/>
          </a:xfrm>
          <a:prstGeom prst="actionButtonHom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8"/>
          <p:cNvSpPr txBox="1"/>
          <p:nvPr/>
        </p:nvSpPr>
        <p:spPr>
          <a:xfrm>
            <a:off x="323528" y="1340767"/>
            <a:ext cx="8453806" cy="41044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اكمل ما يأتي؟</a:t>
            </a:r>
          </a:p>
          <a:p>
            <a:pPr>
              <a:spcAft>
                <a:spcPts val="0"/>
              </a:spcAft>
            </a:pPr>
            <a:r>
              <a:rPr lang="ar-SA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1ـ </a:t>
            </a: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اكثر الهالوجينات نشاطا </a:t>
            </a:r>
            <a:r>
              <a:rPr lang="ar-SA" sz="3200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هو عنصر................. </a:t>
            </a: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spcAft>
                <a:spcPts val="0"/>
              </a:spcAft>
            </a:pPr>
            <a:r>
              <a:rPr lang="ar-SA" sz="3200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2ـ </a:t>
            </a:r>
            <a:r>
              <a:rPr lang="ar-SA" sz="3200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عناصر تحتوي على ثمانية الكترونات في مجال الطاقة الخارجي...................</a:t>
            </a:r>
          </a:p>
          <a:p>
            <a:pPr>
              <a:spcAft>
                <a:spcPts val="0"/>
              </a:spcAft>
            </a:pPr>
            <a:r>
              <a:rPr lang="ar-SA" sz="32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200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3ـ </a:t>
            </a:r>
            <a:r>
              <a:rPr lang="ar-SA" sz="3200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تحتوي ذرة الهيليوم عدد............... الكترون.</a:t>
            </a:r>
          </a:p>
          <a:p>
            <a:pPr>
              <a:spcAft>
                <a:spcPts val="0"/>
              </a:spcAft>
            </a:pPr>
            <a:r>
              <a:rPr lang="ar-SA" sz="3200" b="1" dirty="0" smtClean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4ـ </a:t>
            </a:r>
            <a:r>
              <a:rPr lang="ar-SA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لتحديد الحد الاقصى من الالكترونات التي يستوعبها مجال </a:t>
            </a:r>
          </a:p>
          <a:p>
            <a:pPr>
              <a:spcAft>
                <a:spcPts val="0"/>
              </a:spcAft>
            </a:pPr>
            <a:r>
              <a:rPr lang="ar-SA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الطاقة نستخدم العلاقة........................</a:t>
            </a:r>
          </a:p>
          <a:p>
            <a:pPr>
              <a:spcAft>
                <a:spcPts val="0"/>
              </a:spcAft>
            </a:pP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spcAft>
                <a:spcPts val="0"/>
              </a:spcAft>
            </a:pPr>
            <a:endParaRPr lang="ar-SA" sz="3200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ربع نص 4"/>
          <p:cNvSpPr txBox="1"/>
          <p:nvPr/>
        </p:nvSpPr>
        <p:spPr>
          <a:xfrm>
            <a:off x="2699792" y="598049"/>
            <a:ext cx="3701278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>
                <a:latin typeface="Sakkal Majalla" pitchFamily="2" charset="-78"/>
                <a:cs typeface="Sakkal Majalla" pitchFamily="2" charset="-78"/>
              </a:rPr>
              <a:t>الواجب</a:t>
            </a:r>
          </a:p>
        </p:txBody>
      </p:sp>
      <p:sp>
        <p:nvSpPr>
          <p:cNvPr id="17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latin typeface="Sakkal Majalla" pitchFamily="2" charset="-78"/>
                <a:cs typeface="Sakkal Majalla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effectLst>
            <a:glow rad="101600">
              <a:srgbClr val="00B0F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latin typeface="Sakkal Majalla" pitchFamily="2" charset="-78"/>
                <a:cs typeface="Sakkal Majalla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8397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5" grpId="0" animBg="1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14107</TotalTime>
  <Words>278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Century Gothic</vt:lpstr>
      <vt:lpstr>Franklin Gothic Book</vt:lpstr>
      <vt:lpstr>Garamond</vt:lpstr>
      <vt:lpstr>Sakkal Majalla</vt:lpstr>
      <vt:lpstr>Tahoma</vt:lpstr>
      <vt:lpstr>Times New Roman</vt:lpstr>
      <vt:lpstr>Verdana</vt:lpstr>
      <vt:lpstr>Wingdings 2</vt:lpstr>
      <vt:lpstr>سمة Office</vt:lpstr>
      <vt:lpstr>واجهة</vt:lpstr>
      <vt:lpstr>Organic</vt:lpstr>
      <vt:lpstr>مراجعة الدرس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waleed</cp:lastModifiedBy>
  <cp:revision>1203</cp:revision>
  <dcterms:modified xsi:type="dcterms:W3CDTF">2016-05-14T14:39:33Z</dcterms:modified>
</cp:coreProperties>
</file>