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slideLayouts/slideLayout10.xml" ContentType="application/vnd.openxmlformats-officedocument.presentationml.slideLayout+xml"/>
  <Default Extension="gif" ContentType="image/gif"/>
  <Override PartName="/ppt/tags/tag15.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86" r:id="rId1"/>
  </p:sldMasterIdLst>
  <p:notesMasterIdLst>
    <p:notesMasterId r:id="rId58"/>
  </p:notesMasterIdLst>
  <p:sldIdLst>
    <p:sldId id="464" r:id="rId2"/>
    <p:sldId id="465" r:id="rId3"/>
    <p:sldId id="466" r:id="rId4"/>
    <p:sldId id="444" r:id="rId5"/>
    <p:sldId id="445" r:id="rId6"/>
    <p:sldId id="446" r:id="rId7"/>
    <p:sldId id="381" r:id="rId8"/>
    <p:sldId id="382" r:id="rId9"/>
    <p:sldId id="447" r:id="rId10"/>
    <p:sldId id="411" r:id="rId11"/>
    <p:sldId id="412" r:id="rId12"/>
    <p:sldId id="413" r:id="rId13"/>
    <p:sldId id="449" r:id="rId14"/>
    <p:sldId id="414" r:id="rId15"/>
    <p:sldId id="415" r:id="rId16"/>
    <p:sldId id="416" r:id="rId17"/>
    <p:sldId id="452" r:id="rId18"/>
    <p:sldId id="451" r:id="rId19"/>
    <p:sldId id="434" r:id="rId20"/>
    <p:sldId id="418" r:id="rId21"/>
    <p:sldId id="419" r:id="rId22"/>
    <p:sldId id="420" r:id="rId23"/>
    <p:sldId id="456" r:id="rId24"/>
    <p:sldId id="455" r:id="rId25"/>
    <p:sldId id="454" r:id="rId26"/>
    <p:sldId id="435" r:id="rId27"/>
    <p:sldId id="422" r:id="rId28"/>
    <p:sldId id="423" r:id="rId29"/>
    <p:sldId id="424" r:id="rId30"/>
    <p:sldId id="425" r:id="rId31"/>
    <p:sldId id="426" r:id="rId32"/>
    <p:sldId id="457" r:id="rId33"/>
    <p:sldId id="458" r:id="rId34"/>
    <p:sldId id="436" r:id="rId35"/>
    <p:sldId id="428" r:id="rId36"/>
    <p:sldId id="459" r:id="rId37"/>
    <p:sldId id="429" r:id="rId38"/>
    <p:sldId id="430" r:id="rId39"/>
    <p:sldId id="393" r:id="rId40"/>
    <p:sldId id="467" r:id="rId41"/>
    <p:sldId id="468" r:id="rId42"/>
    <p:sldId id="469" r:id="rId43"/>
    <p:sldId id="470" r:id="rId44"/>
    <p:sldId id="471" r:id="rId45"/>
    <p:sldId id="441" r:id="rId46"/>
    <p:sldId id="460" r:id="rId47"/>
    <p:sldId id="474" r:id="rId48"/>
    <p:sldId id="475" r:id="rId49"/>
    <p:sldId id="473" r:id="rId50"/>
    <p:sldId id="476" r:id="rId51"/>
    <p:sldId id="389" r:id="rId52"/>
    <p:sldId id="384" r:id="rId53"/>
    <p:sldId id="390" r:id="rId54"/>
    <p:sldId id="477" r:id="rId55"/>
    <p:sldId id="395" r:id="rId56"/>
    <p:sldId id="478" r:id="rId57"/>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pitchFamily="34" charset="0"/>
        <a:ea typeface="Majalla UI"/>
        <a:cs typeface="Majalla UI"/>
      </a:defRPr>
    </a:lvl1pPr>
    <a:lvl2pPr marL="457200" algn="r" rtl="1" fontAlgn="base">
      <a:spcBef>
        <a:spcPct val="0"/>
      </a:spcBef>
      <a:spcAft>
        <a:spcPct val="0"/>
      </a:spcAft>
      <a:defRPr kern="1200">
        <a:solidFill>
          <a:schemeClr val="tx1"/>
        </a:solidFill>
        <a:latin typeface="Arial" pitchFamily="34" charset="0"/>
        <a:ea typeface="Majalla UI"/>
        <a:cs typeface="Majalla UI"/>
      </a:defRPr>
    </a:lvl2pPr>
    <a:lvl3pPr marL="914400" algn="r" rtl="1" fontAlgn="base">
      <a:spcBef>
        <a:spcPct val="0"/>
      </a:spcBef>
      <a:spcAft>
        <a:spcPct val="0"/>
      </a:spcAft>
      <a:defRPr kern="1200">
        <a:solidFill>
          <a:schemeClr val="tx1"/>
        </a:solidFill>
        <a:latin typeface="Arial" pitchFamily="34" charset="0"/>
        <a:ea typeface="Majalla UI"/>
        <a:cs typeface="Majalla UI"/>
      </a:defRPr>
    </a:lvl3pPr>
    <a:lvl4pPr marL="1371600" algn="r" rtl="1" fontAlgn="base">
      <a:spcBef>
        <a:spcPct val="0"/>
      </a:spcBef>
      <a:spcAft>
        <a:spcPct val="0"/>
      </a:spcAft>
      <a:defRPr kern="1200">
        <a:solidFill>
          <a:schemeClr val="tx1"/>
        </a:solidFill>
        <a:latin typeface="Arial" pitchFamily="34" charset="0"/>
        <a:ea typeface="Majalla UI"/>
        <a:cs typeface="Majalla UI"/>
      </a:defRPr>
    </a:lvl4pPr>
    <a:lvl5pPr marL="1828800" algn="r" rtl="1" fontAlgn="base">
      <a:spcBef>
        <a:spcPct val="0"/>
      </a:spcBef>
      <a:spcAft>
        <a:spcPct val="0"/>
      </a:spcAft>
      <a:defRPr kern="1200">
        <a:solidFill>
          <a:schemeClr val="tx1"/>
        </a:solidFill>
        <a:latin typeface="Arial" pitchFamily="34" charset="0"/>
        <a:ea typeface="Majalla UI"/>
        <a:cs typeface="Majalla UI"/>
      </a:defRPr>
    </a:lvl5pPr>
    <a:lvl6pPr marL="2286000" algn="l" defTabSz="914400" rtl="0" eaLnBrk="1" latinLnBrk="0" hangingPunct="1">
      <a:defRPr kern="1200">
        <a:solidFill>
          <a:schemeClr val="tx1"/>
        </a:solidFill>
        <a:latin typeface="Arial" pitchFamily="34" charset="0"/>
        <a:ea typeface="Majalla UI"/>
        <a:cs typeface="Majalla UI"/>
      </a:defRPr>
    </a:lvl6pPr>
    <a:lvl7pPr marL="2743200" algn="l" defTabSz="914400" rtl="0" eaLnBrk="1" latinLnBrk="0" hangingPunct="1">
      <a:defRPr kern="1200">
        <a:solidFill>
          <a:schemeClr val="tx1"/>
        </a:solidFill>
        <a:latin typeface="Arial" pitchFamily="34" charset="0"/>
        <a:ea typeface="Majalla UI"/>
        <a:cs typeface="Majalla UI"/>
      </a:defRPr>
    </a:lvl7pPr>
    <a:lvl8pPr marL="3200400" algn="l" defTabSz="914400" rtl="0" eaLnBrk="1" latinLnBrk="0" hangingPunct="1">
      <a:defRPr kern="1200">
        <a:solidFill>
          <a:schemeClr val="tx1"/>
        </a:solidFill>
        <a:latin typeface="Arial" pitchFamily="34" charset="0"/>
        <a:ea typeface="Majalla UI"/>
        <a:cs typeface="Majalla UI"/>
      </a:defRPr>
    </a:lvl8pPr>
    <a:lvl9pPr marL="3657600" algn="l" defTabSz="914400" rtl="0" eaLnBrk="1" latinLnBrk="0" hangingPunct="1">
      <a:defRPr kern="1200">
        <a:solidFill>
          <a:schemeClr val="tx1"/>
        </a:solidFill>
        <a:latin typeface="Arial" pitchFamily="34" charset="0"/>
        <a:ea typeface="Majalla UI"/>
        <a:cs typeface="Majalla U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08F2"/>
    <a:srgbClr val="7A0000"/>
    <a:srgbClr val="FFCCFF"/>
    <a:srgbClr val="663300"/>
    <a:srgbClr val="006600"/>
    <a:srgbClr val="0066FF"/>
    <a:srgbClr val="00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84" d="100"/>
          <a:sy n="84" d="100"/>
        </p:scale>
        <p:origin x="-114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7F070F-DE16-4FD0-9002-D7C5E3F12FE2}" type="datetimeFigureOut">
              <a:rPr lang="en-US" smtClean="0"/>
              <a:pPr/>
              <a:t>1/27/2016</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DE29B8-3C36-4CF6-B226-F882F185E983}" type="slidenum">
              <a:rPr lang="en-US" smtClean="0"/>
              <a:pPr/>
              <a:t>‹#›</a:t>
            </a:fld>
            <a:endParaRPr lang="en-US"/>
          </a:p>
        </p:txBody>
      </p:sp>
    </p:spTree>
    <p:extLst>
      <p:ext uri="{BB962C8B-B14F-4D97-AF65-F5344CB8AC3E}">
        <p14:creationId xmlns="" xmlns:p14="http://schemas.microsoft.com/office/powerpoint/2010/main" val="2660124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11" name="Date Placeholder 3"/>
          <p:cNvSpPr>
            <a:spLocks noGrp="1"/>
          </p:cNvSpPr>
          <p:nvPr>
            <p:ph type="dt" sz="half" idx="10"/>
          </p:nvPr>
        </p:nvSpPr>
        <p:spPr/>
        <p:txBody>
          <a:bodyPr/>
          <a:lstStyle>
            <a:lvl1pPr>
              <a:defRPr/>
            </a:lvl1pPr>
          </a:lstStyle>
          <a:p>
            <a:pPr>
              <a:defRPr/>
            </a:pPr>
            <a:fld id="{B3A4C00E-AAE7-4923-B144-D338AC2BC521}" type="datetime1">
              <a:rPr lang="ar-SA" smtClean="0"/>
              <a:pPr>
                <a:defRPr/>
              </a:pPr>
              <a:t>17/04/37</a:t>
            </a:fld>
            <a:endParaRPr lang="ar-SA"/>
          </a:p>
        </p:txBody>
      </p:sp>
      <p:sp>
        <p:nvSpPr>
          <p:cNvPr id="12"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13" name="Slide Number Placeholder 5"/>
          <p:cNvSpPr>
            <a:spLocks noGrp="1"/>
          </p:cNvSpPr>
          <p:nvPr>
            <p:ph type="sldNum" sz="quarter" idx="12"/>
          </p:nvPr>
        </p:nvSpPr>
        <p:spPr/>
        <p:txBody>
          <a:bodyPr/>
          <a:lstStyle>
            <a:lvl1pPr>
              <a:defRPr/>
            </a:lvl1pPr>
          </a:lstStyle>
          <a:p>
            <a:pPr>
              <a:defRPr/>
            </a:pPr>
            <a:fld id="{ACE0C959-84F7-46EF-83E9-0EAE1FBAA766}" type="slidenum">
              <a:rPr lang="ar-SA"/>
              <a:pPr>
                <a:defRPr/>
              </a:pPr>
              <a:t>‹#›</a:t>
            </a:fld>
            <a:endParaRPr lang="ar-SA"/>
          </a:p>
        </p:txBody>
      </p:sp>
    </p:spTree>
    <p:extLst>
      <p:ext uri="{BB962C8B-B14F-4D97-AF65-F5344CB8AC3E}">
        <p14:creationId xmlns="" xmlns:p14="http://schemas.microsoft.com/office/powerpoint/2010/main" val="3041784353"/>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lvl1pPr>
              <a:defRPr/>
            </a:lvl1pPr>
          </a:lstStyle>
          <a:p>
            <a:pPr>
              <a:defRPr/>
            </a:pPr>
            <a:fld id="{2FA6B6B2-547B-47B9-BD86-0E17EE39C30A}" type="datetime1">
              <a:rPr lang="ar-SA" smtClean="0"/>
              <a:pPr>
                <a:defRPr/>
              </a:pPr>
              <a:t>17/04/37</a:t>
            </a:fld>
            <a:endParaRPr lang="ar-SA"/>
          </a:p>
        </p:txBody>
      </p:sp>
      <p:sp>
        <p:nvSpPr>
          <p:cNvPr id="5"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6" name="Slide Number Placeholder 5"/>
          <p:cNvSpPr>
            <a:spLocks noGrp="1"/>
          </p:cNvSpPr>
          <p:nvPr>
            <p:ph type="sldNum" sz="quarter" idx="12"/>
          </p:nvPr>
        </p:nvSpPr>
        <p:spPr/>
        <p:txBody>
          <a:bodyPr/>
          <a:lstStyle>
            <a:lvl1pPr>
              <a:defRPr/>
            </a:lvl1pPr>
          </a:lstStyle>
          <a:p>
            <a:pPr>
              <a:defRPr/>
            </a:pPr>
            <a:fld id="{60FF8368-45C5-41C6-9662-FE99CB48B6C8}" type="slidenum">
              <a:rPr lang="ar-SA"/>
              <a:pPr>
                <a:defRPr/>
              </a:pPr>
              <a:t>‹#›</a:t>
            </a:fld>
            <a:endParaRPr lang="ar-SA"/>
          </a:p>
        </p:txBody>
      </p:sp>
    </p:spTree>
    <p:extLst>
      <p:ext uri="{BB962C8B-B14F-4D97-AF65-F5344CB8AC3E}">
        <p14:creationId xmlns="" xmlns:p14="http://schemas.microsoft.com/office/powerpoint/2010/main" val="782779039"/>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0" name="Freeform 19"/>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1" name="Date Placeholder 3"/>
          <p:cNvSpPr>
            <a:spLocks noGrp="1"/>
          </p:cNvSpPr>
          <p:nvPr>
            <p:ph type="dt" sz="half" idx="10"/>
          </p:nvPr>
        </p:nvSpPr>
        <p:spPr/>
        <p:txBody>
          <a:bodyPr/>
          <a:lstStyle>
            <a:lvl1pPr>
              <a:defRPr/>
            </a:lvl1pPr>
          </a:lstStyle>
          <a:p>
            <a:pPr>
              <a:defRPr/>
            </a:pPr>
            <a:fld id="{DCEF1DB3-F661-4EE2-8B0C-171774A58CA5}" type="datetime1">
              <a:rPr lang="ar-SA" smtClean="0"/>
              <a:pPr>
                <a:defRPr/>
              </a:pPr>
              <a:t>17/04/37</a:t>
            </a:fld>
            <a:endParaRPr lang="ar-SA"/>
          </a:p>
        </p:txBody>
      </p:sp>
      <p:sp>
        <p:nvSpPr>
          <p:cNvPr id="12"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13" name="Slide Number Placeholder 5"/>
          <p:cNvSpPr>
            <a:spLocks noGrp="1"/>
          </p:cNvSpPr>
          <p:nvPr>
            <p:ph type="sldNum" sz="quarter" idx="12"/>
          </p:nvPr>
        </p:nvSpPr>
        <p:spPr/>
        <p:txBody>
          <a:bodyPr/>
          <a:lstStyle>
            <a:lvl1pPr>
              <a:defRPr/>
            </a:lvl1pPr>
          </a:lstStyle>
          <a:p>
            <a:pPr>
              <a:defRPr/>
            </a:pPr>
            <a:fld id="{0FCACDCD-FC7B-428C-92A0-AE064F0C505B}" type="slidenum">
              <a:rPr lang="ar-SA"/>
              <a:pPr>
                <a:defRPr/>
              </a:pPr>
              <a:t>‹#›</a:t>
            </a:fld>
            <a:endParaRPr lang="ar-SA"/>
          </a:p>
        </p:txBody>
      </p:sp>
    </p:spTree>
    <p:extLst>
      <p:ext uri="{BB962C8B-B14F-4D97-AF65-F5344CB8AC3E}">
        <p14:creationId xmlns="" xmlns:p14="http://schemas.microsoft.com/office/powerpoint/2010/main" val="355548881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Title 6"/>
          <p:cNvSpPr>
            <a:spLocks noGrp="1"/>
          </p:cNvSpPr>
          <p:nvPr>
            <p:ph type="title"/>
          </p:nvPr>
        </p:nvSpPr>
        <p:spPr/>
        <p:txBody>
          <a:bodyPr/>
          <a:lstStyle/>
          <a:p>
            <a:r>
              <a:rPr lang="ar-SA" smtClean="0"/>
              <a:t>انقر لتحرير نمط العنوان الرئيسي</a:t>
            </a:r>
            <a:endParaRPr lang="en-US"/>
          </a:p>
        </p:txBody>
      </p:sp>
      <p:sp>
        <p:nvSpPr>
          <p:cNvPr id="4" name="Date Placeholder 3"/>
          <p:cNvSpPr>
            <a:spLocks noGrp="1"/>
          </p:cNvSpPr>
          <p:nvPr>
            <p:ph type="dt" sz="half" idx="10"/>
          </p:nvPr>
        </p:nvSpPr>
        <p:spPr/>
        <p:txBody>
          <a:bodyPr/>
          <a:lstStyle>
            <a:lvl1pPr>
              <a:defRPr/>
            </a:lvl1pPr>
          </a:lstStyle>
          <a:p>
            <a:pPr>
              <a:defRPr/>
            </a:pPr>
            <a:fld id="{B5437E9C-B06C-4FE6-8723-0CCA3CFD0328}" type="datetime1">
              <a:rPr lang="ar-SA" smtClean="0"/>
              <a:pPr>
                <a:defRPr/>
              </a:pPr>
              <a:t>17/04/37</a:t>
            </a:fld>
            <a:endParaRPr lang="ar-SA"/>
          </a:p>
        </p:txBody>
      </p:sp>
      <p:sp>
        <p:nvSpPr>
          <p:cNvPr id="5"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6" name="Slide Number Placeholder 5"/>
          <p:cNvSpPr>
            <a:spLocks noGrp="1"/>
          </p:cNvSpPr>
          <p:nvPr>
            <p:ph type="sldNum" sz="quarter" idx="12"/>
          </p:nvPr>
        </p:nvSpPr>
        <p:spPr/>
        <p:txBody>
          <a:bodyPr/>
          <a:lstStyle>
            <a:lvl1pPr>
              <a:defRPr/>
            </a:lvl1pPr>
          </a:lstStyle>
          <a:p>
            <a:pPr>
              <a:defRPr/>
            </a:pPr>
            <a:fld id="{C9087A84-7212-4665-959F-DB77116AC08F}" type="slidenum">
              <a:rPr lang="ar-SA"/>
              <a:pPr>
                <a:defRPr/>
              </a:pPr>
              <a:t>‹#›</a:t>
            </a:fld>
            <a:endParaRPr lang="ar-SA"/>
          </a:p>
        </p:txBody>
      </p:sp>
    </p:spTree>
    <p:extLst>
      <p:ext uri="{BB962C8B-B14F-4D97-AF65-F5344CB8AC3E}">
        <p14:creationId xmlns="" xmlns:p14="http://schemas.microsoft.com/office/powerpoint/2010/main" val="258910030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10" name="Date Placeholder 3"/>
          <p:cNvSpPr>
            <a:spLocks noGrp="1"/>
          </p:cNvSpPr>
          <p:nvPr>
            <p:ph type="dt" sz="half" idx="10"/>
          </p:nvPr>
        </p:nvSpPr>
        <p:spPr/>
        <p:txBody>
          <a:bodyPr/>
          <a:lstStyle>
            <a:lvl1pPr>
              <a:defRPr/>
            </a:lvl1pPr>
          </a:lstStyle>
          <a:p>
            <a:pPr>
              <a:defRPr/>
            </a:pPr>
            <a:fld id="{CD314F50-B48F-4979-8D7A-F43B07E94012}" type="datetime1">
              <a:rPr lang="ar-SA" smtClean="0"/>
              <a:pPr>
                <a:defRPr/>
              </a:pPr>
              <a:t>17/04/37</a:t>
            </a:fld>
            <a:endParaRPr lang="ar-SA"/>
          </a:p>
        </p:txBody>
      </p:sp>
      <p:sp>
        <p:nvSpPr>
          <p:cNvPr id="11"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12" name="Slide Number Placeholder 5"/>
          <p:cNvSpPr>
            <a:spLocks noGrp="1"/>
          </p:cNvSpPr>
          <p:nvPr>
            <p:ph type="sldNum" sz="quarter" idx="12"/>
          </p:nvPr>
        </p:nvSpPr>
        <p:spPr/>
        <p:txBody>
          <a:bodyPr/>
          <a:lstStyle>
            <a:lvl1pPr>
              <a:defRPr/>
            </a:lvl1pPr>
          </a:lstStyle>
          <a:p>
            <a:pPr>
              <a:defRPr/>
            </a:pPr>
            <a:fld id="{7383D579-FC55-4192-8227-5A0A416A26F4}" type="slidenum">
              <a:rPr lang="ar-SA"/>
              <a:pPr>
                <a:defRPr/>
              </a:pPr>
              <a:t>‹#›</a:t>
            </a:fld>
            <a:endParaRPr lang="ar-SA"/>
          </a:p>
        </p:txBody>
      </p:sp>
    </p:spTree>
    <p:extLst>
      <p:ext uri="{BB962C8B-B14F-4D97-AF65-F5344CB8AC3E}">
        <p14:creationId xmlns="" xmlns:p14="http://schemas.microsoft.com/office/powerpoint/2010/main" val="325174324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3"/>
          <p:cNvSpPr>
            <a:spLocks noGrp="1"/>
          </p:cNvSpPr>
          <p:nvPr>
            <p:ph type="dt" sz="half" idx="15"/>
          </p:nvPr>
        </p:nvSpPr>
        <p:spPr/>
        <p:txBody>
          <a:bodyPr/>
          <a:lstStyle>
            <a:lvl1pPr>
              <a:defRPr/>
            </a:lvl1pPr>
          </a:lstStyle>
          <a:p>
            <a:pPr>
              <a:defRPr/>
            </a:pPr>
            <a:fld id="{42D88211-802A-406C-B197-7F283AA2F312}" type="datetime1">
              <a:rPr lang="ar-SA" smtClean="0"/>
              <a:pPr>
                <a:defRPr/>
              </a:pPr>
              <a:t>17/04/37</a:t>
            </a:fld>
            <a:endParaRPr lang="ar-SA"/>
          </a:p>
        </p:txBody>
      </p:sp>
      <p:sp>
        <p:nvSpPr>
          <p:cNvPr id="6" name="Footer Placeholder 4"/>
          <p:cNvSpPr>
            <a:spLocks noGrp="1"/>
          </p:cNvSpPr>
          <p:nvPr>
            <p:ph type="ftr" sz="quarter" idx="16"/>
          </p:nvPr>
        </p:nvSpPr>
        <p:spPr/>
        <p:txBody>
          <a:bodyPr/>
          <a:lstStyle>
            <a:lvl1pPr>
              <a:defRPr/>
            </a:lvl1pPr>
          </a:lstStyle>
          <a:p>
            <a:pPr>
              <a:defRPr/>
            </a:pPr>
            <a:r>
              <a:rPr lang="ar-SA" smtClean="0"/>
              <a:t>المدرب المحترف ــ سعيد الحارثي</a:t>
            </a:r>
            <a:endParaRPr lang="ar-SA"/>
          </a:p>
        </p:txBody>
      </p:sp>
      <p:sp>
        <p:nvSpPr>
          <p:cNvPr id="7" name="Slide Number Placeholder 5"/>
          <p:cNvSpPr>
            <a:spLocks noGrp="1"/>
          </p:cNvSpPr>
          <p:nvPr>
            <p:ph type="sldNum" sz="quarter" idx="17"/>
          </p:nvPr>
        </p:nvSpPr>
        <p:spPr/>
        <p:txBody>
          <a:bodyPr/>
          <a:lstStyle>
            <a:lvl1pPr>
              <a:defRPr/>
            </a:lvl1pPr>
          </a:lstStyle>
          <a:p>
            <a:pPr>
              <a:defRPr/>
            </a:pPr>
            <a:fld id="{ABEE70DA-FF9E-49A7-BB00-6EDA29E0AC59}" type="slidenum">
              <a:rPr lang="ar-SA"/>
              <a:pPr>
                <a:defRPr/>
              </a:pPr>
              <a:t>‹#›</a:t>
            </a:fld>
            <a:endParaRPr lang="ar-SA"/>
          </a:p>
        </p:txBody>
      </p:sp>
    </p:spTree>
    <p:extLst>
      <p:ext uri="{BB962C8B-B14F-4D97-AF65-F5344CB8AC3E}">
        <p14:creationId xmlns="" xmlns:p14="http://schemas.microsoft.com/office/powerpoint/2010/main" val="269224632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3"/>
          <p:cNvSpPr>
            <a:spLocks noGrp="1"/>
          </p:cNvSpPr>
          <p:nvPr>
            <p:ph type="dt" sz="half" idx="10"/>
          </p:nvPr>
        </p:nvSpPr>
        <p:spPr/>
        <p:txBody>
          <a:bodyPr/>
          <a:lstStyle>
            <a:lvl1pPr>
              <a:defRPr/>
            </a:lvl1pPr>
          </a:lstStyle>
          <a:p>
            <a:pPr>
              <a:defRPr/>
            </a:pPr>
            <a:fld id="{EC34D125-41F2-489B-94D3-1D764AC6C6AE}" type="datetime1">
              <a:rPr lang="ar-SA" smtClean="0"/>
              <a:pPr>
                <a:defRPr/>
              </a:pPr>
              <a:t>17/04/37</a:t>
            </a:fld>
            <a:endParaRPr lang="ar-SA"/>
          </a:p>
        </p:txBody>
      </p:sp>
      <p:sp>
        <p:nvSpPr>
          <p:cNvPr id="8"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9" name="Slide Number Placeholder 5"/>
          <p:cNvSpPr>
            <a:spLocks noGrp="1"/>
          </p:cNvSpPr>
          <p:nvPr>
            <p:ph type="sldNum" sz="quarter" idx="12"/>
          </p:nvPr>
        </p:nvSpPr>
        <p:spPr/>
        <p:txBody>
          <a:bodyPr/>
          <a:lstStyle>
            <a:lvl1pPr>
              <a:defRPr/>
            </a:lvl1pPr>
          </a:lstStyle>
          <a:p>
            <a:pPr>
              <a:defRPr/>
            </a:pPr>
            <a:fld id="{01E0DF4C-0992-43F1-9DCB-5AFBA4D1B2CA}" type="slidenum">
              <a:rPr lang="ar-SA"/>
              <a:pPr>
                <a:defRPr/>
              </a:pPr>
              <a:t>‹#›</a:t>
            </a:fld>
            <a:endParaRPr lang="ar-SA"/>
          </a:p>
        </p:txBody>
      </p:sp>
    </p:spTree>
    <p:extLst>
      <p:ext uri="{BB962C8B-B14F-4D97-AF65-F5344CB8AC3E}">
        <p14:creationId xmlns="" xmlns:p14="http://schemas.microsoft.com/office/powerpoint/2010/main" val="131332754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3"/>
          <p:cNvSpPr>
            <a:spLocks noGrp="1"/>
          </p:cNvSpPr>
          <p:nvPr>
            <p:ph type="dt" sz="half" idx="10"/>
          </p:nvPr>
        </p:nvSpPr>
        <p:spPr/>
        <p:txBody>
          <a:bodyPr/>
          <a:lstStyle>
            <a:lvl1pPr>
              <a:defRPr/>
            </a:lvl1pPr>
          </a:lstStyle>
          <a:p>
            <a:pPr>
              <a:defRPr/>
            </a:pPr>
            <a:fld id="{35D368AB-5B69-4CCC-8CD4-ADE34E009CA7}" type="datetime1">
              <a:rPr lang="ar-SA" smtClean="0"/>
              <a:pPr>
                <a:defRPr/>
              </a:pPr>
              <a:t>17/04/37</a:t>
            </a:fld>
            <a:endParaRPr lang="ar-SA"/>
          </a:p>
        </p:txBody>
      </p:sp>
      <p:sp>
        <p:nvSpPr>
          <p:cNvPr id="4" name="Footer Placeholder 4"/>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5" name="Slide Number Placeholder 5"/>
          <p:cNvSpPr>
            <a:spLocks noGrp="1"/>
          </p:cNvSpPr>
          <p:nvPr>
            <p:ph type="sldNum" sz="quarter" idx="12"/>
          </p:nvPr>
        </p:nvSpPr>
        <p:spPr/>
        <p:txBody>
          <a:bodyPr/>
          <a:lstStyle>
            <a:lvl1pPr>
              <a:defRPr/>
            </a:lvl1pPr>
          </a:lstStyle>
          <a:p>
            <a:pPr>
              <a:defRPr/>
            </a:pPr>
            <a:fld id="{7BD46400-E4ED-4572-9701-36045795659A}" type="slidenum">
              <a:rPr lang="ar-SA"/>
              <a:pPr>
                <a:defRPr/>
              </a:pPr>
              <a:t>‹#›</a:t>
            </a:fld>
            <a:endParaRPr lang="ar-SA"/>
          </a:p>
        </p:txBody>
      </p:sp>
    </p:spTree>
    <p:extLst>
      <p:ext uri="{BB962C8B-B14F-4D97-AF65-F5344CB8AC3E}">
        <p14:creationId xmlns="" xmlns:p14="http://schemas.microsoft.com/office/powerpoint/2010/main" val="1663949177"/>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8"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 name="Date Placeholder 1"/>
          <p:cNvSpPr>
            <a:spLocks noGrp="1"/>
          </p:cNvSpPr>
          <p:nvPr>
            <p:ph type="dt" sz="half" idx="10"/>
          </p:nvPr>
        </p:nvSpPr>
        <p:spPr/>
        <p:txBody>
          <a:bodyPr/>
          <a:lstStyle>
            <a:lvl1pPr>
              <a:defRPr/>
            </a:lvl1pPr>
          </a:lstStyle>
          <a:p>
            <a:pPr>
              <a:defRPr/>
            </a:pPr>
            <a:fld id="{614E4203-6F15-4C9E-B030-6EEC41836734}" type="datetime1">
              <a:rPr lang="ar-SA" smtClean="0"/>
              <a:pPr>
                <a:defRPr/>
              </a:pPr>
              <a:t>17/04/37</a:t>
            </a:fld>
            <a:endParaRPr lang="ar-SA"/>
          </a:p>
        </p:txBody>
      </p:sp>
      <p:sp>
        <p:nvSpPr>
          <p:cNvPr id="10" name="Footer Placeholder 2"/>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11" name="Slide Number Placeholder 3"/>
          <p:cNvSpPr>
            <a:spLocks noGrp="1"/>
          </p:cNvSpPr>
          <p:nvPr>
            <p:ph type="sldNum" sz="quarter" idx="12"/>
          </p:nvPr>
        </p:nvSpPr>
        <p:spPr/>
        <p:txBody>
          <a:bodyPr/>
          <a:lstStyle>
            <a:lvl1pPr>
              <a:defRPr/>
            </a:lvl1pPr>
          </a:lstStyle>
          <a:p>
            <a:pPr>
              <a:defRPr/>
            </a:pPr>
            <a:fld id="{6A952EFE-6752-4E7B-895C-8B82DE9E8FFA}" type="slidenum">
              <a:rPr lang="ar-SA"/>
              <a:pPr>
                <a:defRPr/>
              </a:pPr>
              <a:t>‹#›</a:t>
            </a:fld>
            <a:endParaRPr lang="ar-SA"/>
          </a:p>
        </p:txBody>
      </p:sp>
    </p:spTree>
    <p:extLst>
      <p:ext uri="{BB962C8B-B14F-4D97-AF65-F5344CB8AC3E}">
        <p14:creationId xmlns="" xmlns:p14="http://schemas.microsoft.com/office/powerpoint/2010/main" val="3820008712"/>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1" name="Freeform 28"/>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2" name="Date Placeholder 4"/>
          <p:cNvSpPr>
            <a:spLocks noGrp="1"/>
          </p:cNvSpPr>
          <p:nvPr>
            <p:ph type="dt" sz="half" idx="10"/>
          </p:nvPr>
        </p:nvSpPr>
        <p:spPr/>
        <p:txBody>
          <a:bodyPr/>
          <a:lstStyle>
            <a:lvl1pPr>
              <a:defRPr/>
            </a:lvl1pPr>
          </a:lstStyle>
          <a:p>
            <a:pPr>
              <a:defRPr/>
            </a:pPr>
            <a:fld id="{2AC28AB2-3015-4876-A92F-1DCB2D7C102C}" type="datetime1">
              <a:rPr lang="ar-SA" smtClean="0"/>
              <a:pPr>
                <a:defRPr/>
              </a:pPr>
              <a:t>17/04/37</a:t>
            </a:fld>
            <a:endParaRPr lang="ar-SA"/>
          </a:p>
        </p:txBody>
      </p:sp>
      <p:sp>
        <p:nvSpPr>
          <p:cNvPr id="13" name="Footer Placeholder 5"/>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14" name="Slide Number Placeholder 6"/>
          <p:cNvSpPr>
            <a:spLocks noGrp="1"/>
          </p:cNvSpPr>
          <p:nvPr>
            <p:ph type="sldNum" sz="quarter" idx="12"/>
          </p:nvPr>
        </p:nvSpPr>
        <p:spPr/>
        <p:txBody>
          <a:bodyPr/>
          <a:lstStyle>
            <a:lvl1pPr>
              <a:defRPr/>
            </a:lvl1pPr>
          </a:lstStyle>
          <a:p>
            <a:pPr>
              <a:defRPr/>
            </a:pPr>
            <a:fld id="{3F54B7AC-71F7-40D8-A43A-F0B59B285972}" type="slidenum">
              <a:rPr lang="ar-SA"/>
              <a:pPr>
                <a:defRPr/>
              </a:pPr>
              <a:t>‹#›</a:t>
            </a:fld>
            <a:endParaRPr lang="ar-SA"/>
          </a:p>
        </p:txBody>
      </p:sp>
    </p:spTree>
    <p:extLst>
      <p:ext uri="{BB962C8B-B14F-4D97-AF65-F5344CB8AC3E}">
        <p14:creationId xmlns="" xmlns:p14="http://schemas.microsoft.com/office/powerpoint/2010/main" val="2266832626"/>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smtClean="0"/>
              <a:t>انقر فوق الأيقونة لإضافة صورة</a:t>
            </a:r>
            <a:endParaRPr lang="en-US" noProof="0" dirty="0"/>
          </a:p>
        </p:txBody>
      </p:sp>
      <p:sp>
        <p:nvSpPr>
          <p:cNvPr id="12" name="Date Placeholder 4"/>
          <p:cNvSpPr>
            <a:spLocks noGrp="1"/>
          </p:cNvSpPr>
          <p:nvPr>
            <p:ph type="dt" sz="half" idx="10"/>
          </p:nvPr>
        </p:nvSpPr>
        <p:spPr/>
        <p:txBody>
          <a:bodyPr/>
          <a:lstStyle>
            <a:lvl1pPr>
              <a:defRPr/>
            </a:lvl1pPr>
          </a:lstStyle>
          <a:p>
            <a:pPr>
              <a:defRPr/>
            </a:pPr>
            <a:fld id="{C7C1FBC6-D49E-4580-A449-4D23FF405588}" type="datetime1">
              <a:rPr lang="ar-SA" smtClean="0"/>
              <a:pPr>
                <a:defRPr/>
              </a:pPr>
              <a:t>17/04/37</a:t>
            </a:fld>
            <a:endParaRPr lang="ar-SA"/>
          </a:p>
        </p:txBody>
      </p:sp>
      <p:sp>
        <p:nvSpPr>
          <p:cNvPr id="13" name="Footer Placeholder 5"/>
          <p:cNvSpPr>
            <a:spLocks noGrp="1"/>
          </p:cNvSpPr>
          <p:nvPr>
            <p:ph type="ftr" sz="quarter" idx="11"/>
          </p:nvPr>
        </p:nvSpPr>
        <p:spPr/>
        <p:txBody>
          <a:bodyPr/>
          <a:lstStyle>
            <a:lvl1pPr>
              <a:defRPr/>
            </a:lvl1pPr>
          </a:lstStyle>
          <a:p>
            <a:pPr>
              <a:defRPr/>
            </a:pPr>
            <a:r>
              <a:rPr lang="ar-SA" smtClean="0"/>
              <a:t>المدرب المحترف ــ سعيد الحارثي</a:t>
            </a:r>
            <a:endParaRPr lang="ar-SA"/>
          </a:p>
        </p:txBody>
      </p:sp>
      <p:sp>
        <p:nvSpPr>
          <p:cNvPr id="14" name="Slide Number Placeholder 6"/>
          <p:cNvSpPr>
            <a:spLocks noGrp="1"/>
          </p:cNvSpPr>
          <p:nvPr>
            <p:ph type="sldNum" sz="quarter" idx="12"/>
          </p:nvPr>
        </p:nvSpPr>
        <p:spPr/>
        <p:txBody>
          <a:bodyPr/>
          <a:lstStyle>
            <a:lvl1pPr>
              <a:defRPr/>
            </a:lvl1pPr>
          </a:lstStyle>
          <a:p>
            <a:pPr>
              <a:defRPr/>
            </a:pPr>
            <a:fld id="{4B43DCB1-659E-45AC-B5D3-DB7EC67C8786}" type="slidenum">
              <a:rPr lang="ar-SA"/>
              <a:pPr>
                <a:defRPr/>
              </a:pPr>
              <a:t>‹#›</a:t>
            </a:fld>
            <a:endParaRPr lang="ar-SA"/>
          </a:p>
        </p:txBody>
      </p:sp>
    </p:spTree>
    <p:extLst>
      <p:ext uri="{BB962C8B-B14F-4D97-AF65-F5344CB8AC3E}">
        <p14:creationId xmlns="" xmlns:p14="http://schemas.microsoft.com/office/powerpoint/2010/main" val="1685919104"/>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endParaRPr lang="en-US"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smtClean="0">
                <a:solidFill>
                  <a:schemeClr val="tx2"/>
                </a:solidFill>
              </a:defRPr>
            </a:lvl1pPr>
          </a:lstStyle>
          <a:p>
            <a:pPr>
              <a:defRPr/>
            </a:pPr>
            <a:fld id="{BBD57FAE-CFC6-473C-BBA7-2BD18DC6217B}" type="datetime1">
              <a:rPr lang="ar-SA" smtClean="0"/>
              <a:pPr>
                <a:defRPr/>
              </a:pPr>
              <a:t>17/04/37</a:t>
            </a:fld>
            <a:endParaRPr lang="ar-SA"/>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a:defRPr/>
            </a:pPr>
            <a:r>
              <a:rPr lang="ar-SA" smtClean="0"/>
              <a:t>المدرب المحترف ــ سعيد الحارثي</a:t>
            </a:r>
            <a:endParaRPr lang="ar-SA"/>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a:defRPr/>
            </a:pPr>
            <a:fld id="{560FA961-F17B-4CF7-A2C7-1F861A24502D}" type="slidenum">
              <a:rPr lang="ar-SA"/>
              <a:pPr>
                <a:defRPr/>
              </a:pPr>
              <a:t>‹#›</a:t>
            </a:fld>
            <a:endParaRPr lang="ar-SA"/>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endParaRPr lang="en-US" smtClean="0"/>
          </a:p>
          <a:p>
            <a:pPr lvl="1"/>
            <a:r>
              <a:rPr lang="ar-SA" smtClean="0"/>
              <a:t>المستوى الثاني</a:t>
            </a:r>
            <a:endParaRPr lang="en-US" smtClean="0"/>
          </a:p>
          <a:p>
            <a:pPr lvl="2"/>
            <a:r>
              <a:rPr lang="ar-SA" smtClean="0"/>
              <a:t>المستوى الثالث</a:t>
            </a:r>
            <a:endParaRPr lang="en-US" smtClean="0"/>
          </a:p>
          <a:p>
            <a:pPr lvl="3"/>
            <a:r>
              <a:rPr lang="ar-SA" smtClean="0"/>
              <a:t>المستوى الرابع</a:t>
            </a:r>
            <a:endParaRPr lang="en-US" smtClean="0"/>
          </a:p>
          <a:p>
            <a:pPr lvl="4"/>
            <a:r>
              <a:rPr lang="ar-SA" smtClean="0"/>
              <a:t>المستوى الخامس</a:t>
            </a:r>
            <a:endParaRPr lang="en-US" smtClean="0"/>
          </a:p>
        </p:txBody>
      </p:sp>
    </p:spTree>
  </p:cSld>
  <p:clrMap bg1="dk1" tx1="lt1" bg2="dk2" tx2="lt2" accent1="accent1" accent2="accent2" accent3="accent3" accent4="accent4" accent5="accent5" accent6="accent6" hlink="hlink" folHlink="folHlink"/>
  <p:sldLayoutIdLst>
    <p:sldLayoutId id="2147483809" r:id="rId1"/>
    <p:sldLayoutId id="2147483804" r:id="rId2"/>
    <p:sldLayoutId id="2147483810" r:id="rId3"/>
    <p:sldLayoutId id="2147483805" r:id="rId4"/>
    <p:sldLayoutId id="2147483806" r:id="rId5"/>
    <p:sldLayoutId id="2147483807" r:id="rId6"/>
    <p:sldLayoutId id="2147483811" r:id="rId7"/>
    <p:sldLayoutId id="2147483812" r:id="rId8"/>
    <p:sldLayoutId id="2147483813" r:id="rId9"/>
    <p:sldLayoutId id="2147483808" r:id="rId10"/>
    <p:sldLayoutId id="2147483814" r:id="rId11"/>
  </p:sldLayoutIdLst>
  <p:transition spd="slow">
    <p:randomBar dir="vert"/>
  </p:transition>
  <p:hf hdr="0" dt="0"/>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cs typeface="Arial" pitchFamily="34" charset="0"/>
        </a:defRPr>
      </a:lvl2pPr>
      <a:lvl3pPr algn="ctr" rtl="0" fontAlgn="base">
        <a:spcBef>
          <a:spcPct val="0"/>
        </a:spcBef>
        <a:spcAft>
          <a:spcPct val="0"/>
        </a:spcAft>
        <a:defRPr sz="4400">
          <a:solidFill>
            <a:srgbClr val="FFFFFF"/>
          </a:solidFill>
          <a:latin typeface="Candara" pitchFamily="34" charset="0"/>
          <a:cs typeface="Arial" pitchFamily="34" charset="0"/>
        </a:defRPr>
      </a:lvl3pPr>
      <a:lvl4pPr algn="ctr" rtl="0" fontAlgn="base">
        <a:spcBef>
          <a:spcPct val="0"/>
        </a:spcBef>
        <a:spcAft>
          <a:spcPct val="0"/>
        </a:spcAft>
        <a:defRPr sz="4400">
          <a:solidFill>
            <a:srgbClr val="FFFFFF"/>
          </a:solidFill>
          <a:latin typeface="Candara" pitchFamily="34" charset="0"/>
          <a:cs typeface="Arial" pitchFamily="34" charset="0"/>
        </a:defRPr>
      </a:lvl4pPr>
      <a:lvl5pPr algn="ctr" rtl="0" fontAlgn="base">
        <a:spcBef>
          <a:spcPct val="0"/>
        </a:spcBef>
        <a:spcAft>
          <a:spcPct val="0"/>
        </a:spcAft>
        <a:defRPr sz="4400">
          <a:solidFill>
            <a:srgbClr val="FFFFFF"/>
          </a:solidFill>
          <a:latin typeface="Candara" pitchFamily="34" charset="0"/>
          <a:cs typeface="Arial"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3021" t="17500" r="30208" b="15000"/>
          <a:stretch>
            <a:fillRect/>
          </a:stretch>
        </p:blipFill>
        <p:spPr bwMode="auto">
          <a:xfrm>
            <a:off x="-1" y="0"/>
            <a:ext cx="9228667" cy="6858000"/>
          </a:xfrm>
          <a:prstGeom prst="rect">
            <a:avLst/>
          </a:prstGeom>
          <a:noFill/>
          <a:ln w="9525">
            <a:noFill/>
            <a:miter lim="800000"/>
            <a:headEnd/>
            <a:tailEnd/>
          </a:ln>
          <a:effectLst/>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14414" y="1000108"/>
            <a:ext cx="6400800" cy="4038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What does each test look like?</a:t>
            </a:r>
          </a:p>
        </p:txBody>
      </p:sp>
    </p:spTree>
  </p:cSld>
  <p:clrMapOvr>
    <a:masterClrMapping/>
  </p:clrMapOvr>
  <p:transition spd="slow" advTm="400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pPr algn="ctr"/>
            <a:r>
              <a:rPr lang="en-US" sz="5400" dirty="0"/>
              <a:t>1st Test</a:t>
            </a:r>
            <a:br>
              <a:rPr lang="en-US" sz="5400" dirty="0"/>
            </a:br>
            <a:r>
              <a:rPr lang="en-US" sz="3200" dirty="0" smtClean="0"/>
              <a:t>(30- 40 </a:t>
            </a:r>
            <a:r>
              <a:rPr lang="en-US" sz="3200" dirty="0"/>
              <a:t>minutes)</a:t>
            </a:r>
          </a:p>
        </p:txBody>
      </p:sp>
      <p:sp>
        <p:nvSpPr>
          <p:cNvPr id="37894" name="Rectangle 6"/>
          <p:cNvSpPr>
            <a:spLocks noGrp="1" noChangeArrowheads="1"/>
          </p:cNvSpPr>
          <p:nvPr>
            <p:ph type="body" idx="1"/>
          </p:nvPr>
        </p:nvSpPr>
        <p:spPr>
          <a:xfrm>
            <a:off x="285720" y="1785926"/>
            <a:ext cx="7408862" cy="3451225"/>
          </a:xfrm>
        </p:spPr>
        <p:txBody>
          <a:bodyPr/>
          <a:lstStyle/>
          <a:p>
            <a:pPr algn="ctr">
              <a:buFont typeface="Wingdings" pitchFamily="2" charset="2"/>
              <a:buNone/>
            </a:pPr>
            <a:r>
              <a:rPr lang="en-US" sz="96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Listening</a:t>
            </a:r>
          </a:p>
        </p:txBody>
      </p:sp>
      <p:pic>
        <p:nvPicPr>
          <p:cNvPr id="37895" name="Picture 7" descr="hm00050_"/>
          <p:cNvPicPr>
            <a:picLocks noChangeAspect="1" noChangeArrowheads="1"/>
          </p:cNvPicPr>
          <p:nvPr/>
        </p:nvPicPr>
        <p:blipFill>
          <a:blip r:embed="rId3"/>
          <a:srcRect/>
          <a:stretch>
            <a:fillRect/>
          </a:stretch>
        </p:blipFill>
        <p:spPr bwMode="auto">
          <a:xfrm>
            <a:off x="5080000" y="2571744"/>
            <a:ext cx="4064000" cy="3468688"/>
          </a:xfrm>
          <a:prstGeom prst="rect">
            <a:avLst/>
          </a:prstGeom>
          <a:noFill/>
        </p:spPr>
      </p:pic>
    </p:spTree>
  </p:cSld>
  <p:clrMapOvr>
    <a:masterClrMapping/>
  </p:clrMapOvr>
  <p:transition spd="slow" advTm="3000">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85720" y="785794"/>
            <a:ext cx="8229600" cy="1252537"/>
          </a:xfrm>
        </p:spPr>
        <p:txBody>
          <a:bodyPr/>
          <a:lstStyle/>
          <a:p>
            <a:r>
              <a:rPr lang="en-US" dirty="0">
                <a:ln w="18415" cmpd="sng">
                  <a:solidFill>
                    <a:srgbClr val="FFFFFF"/>
                  </a:solidFill>
                  <a:prstDash val="solid"/>
                </a:ln>
                <a:effectLst>
                  <a:outerShdw blurRad="63500" dir="3600000" algn="tl" rotWithShape="0">
                    <a:srgbClr val="000000">
                      <a:alpha val="70000"/>
                    </a:srgbClr>
                  </a:outerShdw>
                </a:effectLst>
              </a:rPr>
              <a:t>Listening</a:t>
            </a:r>
          </a:p>
        </p:txBody>
      </p:sp>
      <p:sp>
        <p:nvSpPr>
          <p:cNvPr id="8195" name="Rectangle 3"/>
          <p:cNvSpPr>
            <a:spLocks noGrp="1" noChangeArrowheads="1"/>
          </p:cNvSpPr>
          <p:nvPr>
            <p:ph type="body" idx="1"/>
          </p:nvPr>
        </p:nvSpPr>
        <p:spPr>
          <a:xfrm>
            <a:off x="857224" y="2357430"/>
            <a:ext cx="7408862" cy="3451225"/>
          </a:xfrm>
        </p:spPr>
        <p:txBody>
          <a:bodyPr/>
          <a:lstStyle/>
          <a:p>
            <a:r>
              <a:rPr lang="en-US" sz="2800" dirty="0">
                <a:solidFill>
                  <a:schemeClr val="tx1"/>
                </a:solidFill>
                <a:effectLst/>
              </a:rPr>
              <a:t>Candidates listen to 4 recorded </a:t>
            </a:r>
            <a:r>
              <a:rPr lang="en-US" sz="2800" dirty="0" smtClean="0">
                <a:solidFill>
                  <a:schemeClr val="tx1"/>
                </a:solidFill>
                <a:effectLst/>
              </a:rPr>
              <a:t>texts. </a:t>
            </a:r>
            <a:endParaRPr lang="en-US" sz="2800" dirty="0">
              <a:solidFill>
                <a:schemeClr val="tx1"/>
              </a:solidFill>
              <a:effectLst/>
            </a:endParaRPr>
          </a:p>
          <a:p>
            <a:r>
              <a:rPr lang="en-US" sz="2800" dirty="0">
                <a:solidFill>
                  <a:schemeClr val="tx1"/>
                </a:solidFill>
                <a:effectLst/>
              </a:rPr>
              <a:t>These feature a variety of English accents.</a:t>
            </a:r>
          </a:p>
          <a:p>
            <a:r>
              <a:rPr lang="en-US" sz="2800" dirty="0">
                <a:solidFill>
                  <a:schemeClr val="tx1"/>
                </a:solidFill>
                <a:effectLst/>
              </a:rPr>
              <a:t>The recording is heard only once.</a:t>
            </a:r>
          </a:p>
          <a:p>
            <a:r>
              <a:rPr lang="en-US" sz="2800" dirty="0">
                <a:solidFill>
                  <a:schemeClr val="tx1"/>
                </a:solidFill>
                <a:effectLst/>
              </a:rPr>
              <a:t>Candidates are given time to read the questions before each text starts.</a:t>
            </a:r>
          </a:p>
        </p:txBody>
      </p:sp>
    </p:spTree>
    <p:custDataLst>
      <p:tags r:id="rId1"/>
    </p:custDataLst>
  </p:cSld>
  <p:clrMapOvr>
    <a:masterClrMapping/>
  </p:clrMapOvr>
  <p:transition advTm="3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ppt_x</p:attrName>
                                        </p:attrNameLst>
                                      </p:cBhvr>
                                      <p:tavLst>
                                        <p:tav tm="0">
                                          <p:val>
                                            <p:strVal val="#ppt_x-.2"/>
                                          </p:val>
                                        </p:tav>
                                        <p:tav tm="100000">
                                          <p:val>
                                            <p:strVal val="#ppt_x"/>
                                          </p:val>
                                        </p:tav>
                                      </p:tavLst>
                                    </p:anim>
                                    <p:anim calcmode="lin" valueType="num">
                                      <p:cBhvr>
                                        <p:cTn id="8" dur="1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8195">
                                            <p:txEl>
                                              <p:pRg st="0" end="0"/>
                                            </p:txEl>
                                          </p:spTgt>
                                        </p:tgtEl>
                                        <p:attrNameLst>
                                          <p:attrName>style.visibility</p:attrName>
                                        </p:attrNameLst>
                                      </p:cBhvr>
                                      <p:to>
                                        <p:strVal val="visible"/>
                                      </p:to>
                                    </p:set>
                                    <p:animEffect transition="in" filter="fade">
                                      <p:cBhvr>
                                        <p:cTn id="14" dur="500"/>
                                        <p:tgtEl>
                                          <p:spTgt spid="8195">
                                            <p:txEl>
                                              <p:pRg st="0" end="0"/>
                                            </p:txEl>
                                          </p:spTgt>
                                        </p:tgtEl>
                                      </p:cBhvr>
                                    </p:animEffect>
                                    <p:anim calcmode="lin" valueType="num">
                                      <p:cBhvr>
                                        <p:cTn id="15"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19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8195">
                                            <p:txEl>
                                              <p:pRg st="1" end="1"/>
                                            </p:txEl>
                                          </p:spTgt>
                                        </p:tgtEl>
                                        <p:attrNameLst>
                                          <p:attrName>style.visibility</p:attrName>
                                        </p:attrNameLst>
                                      </p:cBhvr>
                                      <p:to>
                                        <p:strVal val="visible"/>
                                      </p:to>
                                    </p:set>
                                    <p:animEffect transition="in" filter="fade">
                                      <p:cBhvr>
                                        <p:cTn id="21" dur="500"/>
                                        <p:tgtEl>
                                          <p:spTgt spid="8195">
                                            <p:txEl>
                                              <p:pRg st="1" end="1"/>
                                            </p:txEl>
                                          </p:spTgt>
                                        </p:tgtEl>
                                      </p:cBhvr>
                                    </p:animEffect>
                                    <p:anim calcmode="lin" valueType="num">
                                      <p:cBhvr>
                                        <p:cTn id="22"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819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8195">
                                            <p:txEl>
                                              <p:pRg st="2" end="2"/>
                                            </p:txEl>
                                          </p:spTgt>
                                        </p:tgtEl>
                                        <p:attrNameLst>
                                          <p:attrName>style.visibility</p:attrName>
                                        </p:attrNameLst>
                                      </p:cBhvr>
                                      <p:to>
                                        <p:strVal val="visible"/>
                                      </p:to>
                                    </p:set>
                                    <p:animEffect transition="in" filter="fade">
                                      <p:cBhvr>
                                        <p:cTn id="28" dur="500"/>
                                        <p:tgtEl>
                                          <p:spTgt spid="8195">
                                            <p:txEl>
                                              <p:pRg st="2" end="2"/>
                                            </p:txEl>
                                          </p:spTgt>
                                        </p:tgtEl>
                                      </p:cBhvr>
                                    </p:animEffect>
                                    <p:anim calcmode="lin" valueType="num">
                                      <p:cBhvr>
                                        <p:cTn id="2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819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8195">
                                            <p:txEl>
                                              <p:pRg st="3" end="3"/>
                                            </p:txEl>
                                          </p:spTgt>
                                        </p:tgtEl>
                                        <p:attrNameLst>
                                          <p:attrName>style.visibility</p:attrName>
                                        </p:attrNameLst>
                                      </p:cBhvr>
                                      <p:to>
                                        <p:strVal val="visible"/>
                                      </p:to>
                                    </p:set>
                                    <p:animEffect transition="in" filter="fade">
                                      <p:cBhvr>
                                        <p:cTn id="35" dur="500"/>
                                        <p:tgtEl>
                                          <p:spTgt spid="8195">
                                            <p:txEl>
                                              <p:pRg st="3" end="3"/>
                                            </p:txEl>
                                          </p:spTgt>
                                        </p:tgtEl>
                                      </p:cBhvr>
                                    </p:animEffect>
                                    <p:anim calcmode="lin" valueType="num">
                                      <p:cBhvr>
                                        <p:cTn id="36"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8195">
                                            <p:txEl>
                                              <p:pRg st="3" end="3"/>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85720" y="428604"/>
            <a:ext cx="8229600" cy="1252537"/>
          </a:xfrm>
        </p:spPr>
        <p:txBody>
          <a:bodyPr/>
          <a:lstStyle/>
          <a:p>
            <a:r>
              <a:rPr lang="en-US" dirty="0" smtClean="0">
                <a:ln w="18415" cmpd="sng">
                  <a:solidFill>
                    <a:srgbClr val="FFFFFF"/>
                  </a:solidFill>
                  <a:prstDash val="solid"/>
                </a:ln>
                <a:effectLst>
                  <a:outerShdw blurRad="63500" dir="3600000" algn="tl" rotWithShape="0">
                    <a:srgbClr val="000000">
                      <a:alpha val="70000"/>
                    </a:srgbClr>
                  </a:outerShdw>
                </a:effectLst>
              </a:rPr>
              <a:t>Listening cont.</a:t>
            </a:r>
            <a:endParaRPr lang="en-US" dirty="0">
              <a:ln w="18415" cmpd="sng">
                <a:solidFill>
                  <a:srgbClr val="FFFFFF"/>
                </a:solidFill>
                <a:prstDash val="solid"/>
              </a:ln>
              <a:effectLst>
                <a:outerShdw blurRad="63500" dir="3600000" algn="tl" rotWithShape="0">
                  <a:srgbClr val="000000">
                    <a:alpha val="70000"/>
                  </a:srgbClr>
                </a:outerShdw>
              </a:effectLst>
            </a:endParaRPr>
          </a:p>
        </p:txBody>
      </p:sp>
      <p:sp>
        <p:nvSpPr>
          <p:cNvPr id="5" name="مستطيل 4"/>
          <p:cNvSpPr/>
          <p:nvPr/>
        </p:nvSpPr>
        <p:spPr>
          <a:xfrm>
            <a:off x="500034" y="1857364"/>
            <a:ext cx="8072494" cy="4524315"/>
          </a:xfrm>
          <a:prstGeom prst="rect">
            <a:avLst/>
          </a:prstGeom>
        </p:spPr>
        <p:txBody>
          <a:bodyPr wrap="square">
            <a:spAutoFit/>
          </a:bodyPr>
          <a:lstStyle/>
          <a:p>
            <a:pPr algn="l"/>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Section 1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conversation between two people set in an everyday social context, e.g. a conversation in an accommodation agency.</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Section 2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monologue set in an everyday social context, e.g. a speech about local facilities.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Section 3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conversation between a maximum of four people set in an educational or training context, e.g. a university tutor and a student discussing an assignment.</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Section 4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monologue on an academic subject, e.g. a university lecture.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cSld>
  <p:clrMapOvr>
    <a:masterClrMapping/>
  </p:clrMapOvr>
  <p:transition advTm="3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ppt_x</p:attrName>
                                        </p:attrNameLst>
                                      </p:cBhvr>
                                      <p:tavLst>
                                        <p:tav tm="0">
                                          <p:val>
                                            <p:strVal val="#ppt_x-.2"/>
                                          </p:val>
                                        </p:tav>
                                        <p:tav tm="100000">
                                          <p:val>
                                            <p:strVal val="#ppt_x"/>
                                          </p:val>
                                        </p:tav>
                                      </p:tavLst>
                                    </p:anim>
                                    <p:anim calcmode="lin" valueType="num">
                                      <p:cBhvr>
                                        <p:cTn id="8" dur="1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ln w="18415" cmpd="sng">
                  <a:solidFill>
                    <a:srgbClr val="FFFFFF"/>
                  </a:solidFill>
                  <a:prstDash val="solid"/>
                </a:ln>
                <a:effectLst>
                  <a:outerShdw blurRad="63500" dir="3600000" algn="tl" rotWithShape="0">
                    <a:srgbClr val="000000">
                      <a:alpha val="70000"/>
                    </a:srgbClr>
                  </a:outerShdw>
                </a:effectLst>
              </a:rPr>
              <a:t>Listening cont.</a:t>
            </a:r>
          </a:p>
        </p:txBody>
      </p:sp>
      <p:sp>
        <p:nvSpPr>
          <p:cNvPr id="14339" name="Rectangle 3"/>
          <p:cNvSpPr>
            <a:spLocks noGrp="1" noChangeArrowheads="1"/>
          </p:cNvSpPr>
          <p:nvPr>
            <p:ph type="body" idx="1"/>
          </p:nvPr>
        </p:nvSpPr>
        <p:spPr>
          <a:xfrm>
            <a:off x="714348" y="2071678"/>
            <a:ext cx="8124852" cy="4481522"/>
          </a:xfrm>
        </p:spPr>
        <p:txBody>
          <a:bodyPr/>
          <a:lstStyle/>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They write down their answers in the test booklet while they are listening.</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the end of each section, they have 30 seconds to check their answers.</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the end of the test, they are given 10 minutes to transfer their answers to the official answer sheet.</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Poor spelling and grammar are penalized.</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Writing more than is necessary is penalized.</a:t>
            </a:r>
          </a:p>
          <a:p>
            <a:pPr>
              <a:lnSpc>
                <a:spcPct val="90000"/>
              </a:lnSpc>
            </a:pP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cSld>
  <p:clrMapOvr>
    <a:masterClrMapping/>
  </p:clrMapOvr>
  <p:transition advTm="5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ppt_x</p:attrName>
                                        </p:attrNameLst>
                                      </p:cBhvr>
                                      <p:tavLst>
                                        <p:tav tm="0">
                                          <p:val>
                                            <p:strVal val="#ppt_x-.2"/>
                                          </p:val>
                                        </p:tav>
                                        <p:tav tm="100000">
                                          <p:val>
                                            <p:strVal val="#ppt_x"/>
                                          </p:val>
                                        </p:tav>
                                      </p:tavLst>
                                    </p:anim>
                                    <p:anim calcmode="lin" valueType="num">
                                      <p:cBhvr>
                                        <p:cTn id="8" dur="1000" fill="hold"/>
                                        <p:tgtEl>
                                          <p:spTgt spid="143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Effect transition="in" filter="fade">
                                      <p:cBhvr>
                                        <p:cTn id="14" dur="500"/>
                                        <p:tgtEl>
                                          <p:spTgt spid="14339">
                                            <p:txEl>
                                              <p:pRg st="0" end="0"/>
                                            </p:txEl>
                                          </p:spTgt>
                                        </p:tgtEl>
                                      </p:cBhvr>
                                    </p:animEffect>
                                    <p:anim calcmode="lin" valueType="num">
                                      <p:cBhvr>
                                        <p:cTn id="15"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433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4339">
                                            <p:txEl>
                                              <p:pRg st="1" end="1"/>
                                            </p:txEl>
                                          </p:spTgt>
                                        </p:tgtEl>
                                        <p:attrNameLst>
                                          <p:attrName>style.visibility</p:attrName>
                                        </p:attrNameLst>
                                      </p:cBhvr>
                                      <p:to>
                                        <p:strVal val="visible"/>
                                      </p:to>
                                    </p:set>
                                    <p:animEffect transition="in" filter="fade">
                                      <p:cBhvr>
                                        <p:cTn id="21" dur="500"/>
                                        <p:tgtEl>
                                          <p:spTgt spid="14339">
                                            <p:txEl>
                                              <p:pRg st="1" end="1"/>
                                            </p:txEl>
                                          </p:spTgt>
                                        </p:tgtEl>
                                      </p:cBhvr>
                                    </p:animEffect>
                                    <p:anim calcmode="lin" valueType="num">
                                      <p:cBhvr>
                                        <p:cTn id="22"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1433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4339">
                                            <p:txEl>
                                              <p:pRg st="2" end="2"/>
                                            </p:txEl>
                                          </p:spTgt>
                                        </p:tgtEl>
                                        <p:attrNameLst>
                                          <p:attrName>style.visibility</p:attrName>
                                        </p:attrNameLst>
                                      </p:cBhvr>
                                      <p:to>
                                        <p:strVal val="visible"/>
                                      </p:to>
                                    </p:set>
                                    <p:animEffect transition="in" filter="fade">
                                      <p:cBhvr>
                                        <p:cTn id="28" dur="500"/>
                                        <p:tgtEl>
                                          <p:spTgt spid="14339">
                                            <p:txEl>
                                              <p:pRg st="2" end="2"/>
                                            </p:txEl>
                                          </p:spTgt>
                                        </p:tgtEl>
                                      </p:cBhvr>
                                    </p:animEffect>
                                    <p:anim calcmode="lin" valueType="num">
                                      <p:cBhvr>
                                        <p:cTn id="2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4339">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14339">
                                            <p:txEl>
                                              <p:pRg st="3" end="3"/>
                                            </p:txEl>
                                          </p:spTgt>
                                        </p:tgtEl>
                                        <p:attrNameLst>
                                          <p:attrName>style.visibility</p:attrName>
                                        </p:attrNameLst>
                                      </p:cBhvr>
                                      <p:to>
                                        <p:strVal val="visible"/>
                                      </p:to>
                                    </p:set>
                                    <p:animEffect transition="in" filter="fade">
                                      <p:cBhvr>
                                        <p:cTn id="35" dur="500"/>
                                        <p:tgtEl>
                                          <p:spTgt spid="14339">
                                            <p:txEl>
                                              <p:pRg st="3" end="3"/>
                                            </p:txEl>
                                          </p:spTgt>
                                        </p:tgtEl>
                                      </p:cBhvr>
                                    </p:animEffect>
                                    <p:anim calcmode="lin" valueType="num">
                                      <p:cBhvr>
                                        <p:cTn id="36"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14339">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14339">
                                            <p:txEl>
                                              <p:pRg st="4" end="4"/>
                                            </p:txEl>
                                          </p:spTgt>
                                        </p:tgtEl>
                                        <p:attrNameLst>
                                          <p:attrName>style.visibility</p:attrName>
                                        </p:attrNameLst>
                                      </p:cBhvr>
                                      <p:to>
                                        <p:strVal val="visible"/>
                                      </p:to>
                                    </p:set>
                                    <p:animEffect transition="in" filter="fade">
                                      <p:cBhvr>
                                        <p:cTn id="42" dur="500"/>
                                        <p:tgtEl>
                                          <p:spTgt spid="14339">
                                            <p:txEl>
                                              <p:pRg st="4" end="4"/>
                                            </p:txEl>
                                          </p:spTgt>
                                        </p:tgtEl>
                                      </p:cBhvr>
                                    </p:animEffect>
                                    <p:anim calcmode="lin" valueType="num">
                                      <p:cBhvr>
                                        <p:cTn id="43"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1433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Listening Test</a:t>
            </a:r>
          </a:p>
        </p:txBody>
      </p:sp>
      <p:sp>
        <p:nvSpPr>
          <p:cNvPr id="13315" name="Rectangle 3"/>
          <p:cNvSpPr>
            <a:spLocks noGrp="1" noChangeArrowheads="1"/>
          </p:cNvSpPr>
          <p:nvPr>
            <p:ph type="body" idx="1"/>
          </p:nvPr>
        </p:nvSpPr>
        <p:spPr>
          <a:xfrm>
            <a:off x="714348" y="1928802"/>
            <a:ext cx="7408862" cy="3451225"/>
          </a:xfrm>
        </p:spPr>
        <p:txBody>
          <a:bodyPr/>
          <a:lstStyle/>
          <a:p>
            <a:pPr>
              <a:lnSpc>
                <a:spcPct val="90000"/>
              </a:lnSpc>
              <a:buFont typeface="Wingdings" pitchFamily="2" charset="2"/>
              <a:buNone/>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Question types:</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multiple choice</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short-answer questions</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sentence completion</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note/summary/flow-chart/table completion</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labeling a diagram</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classification</a:t>
            </a:r>
          </a:p>
          <a:p>
            <a:pPr>
              <a:lnSpc>
                <a:spcPct val="90000"/>
              </a:lnSpc>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matching</a:t>
            </a:r>
          </a:p>
        </p:txBody>
      </p:sp>
    </p:spTree>
    <p:custDataLst>
      <p:tags r:id="rId1"/>
    </p:custDataLst>
  </p:cSld>
  <p:clrMapOvr>
    <a:masterClrMapping/>
  </p:clrMapOvr>
  <p:transition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ppt_x</p:attrName>
                                        </p:attrNameLst>
                                      </p:cBhvr>
                                      <p:tavLst>
                                        <p:tav tm="0">
                                          <p:val>
                                            <p:strVal val="#ppt_x-.2"/>
                                          </p:val>
                                        </p:tav>
                                        <p:tav tm="100000">
                                          <p:val>
                                            <p:strVal val="#ppt_x"/>
                                          </p:val>
                                        </p:tav>
                                      </p:tavLst>
                                    </p:anim>
                                    <p:anim calcmode="lin" valueType="num">
                                      <p:cBhvr>
                                        <p:cTn id="8" dur="1000" fill="hold"/>
                                        <p:tgtEl>
                                          <p:spTgt spid="13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fade">
                                      <p:cBhvr>
                                        <p:cTn id="14" dur="500"/>
                                        <p:tgtEl>
                                          <p:spTgt spid="13315">
                                            <p:txEl>
                                              <p:pRg st="0" end="0"/>
                                            </p:txEl>
                                          </p:spTgt>
                                        </p:tgtEl>
                                      </p:cBhvr>
                                    </p:animEffect>
                                    <p:anim calcmode="lin" valueType="num">
                                      <p:cBhvr>
                                        <p:cTn id="15"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331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3315">
                                            <p:txEl>
                                              <p:pRg st="1" end="1"/>
                                            </p:txEl>
                                          </p:spTgt>
                                        </p:tgtEl>
                                        <p:attrNameLst>
                                          <p:attrName>style.visibility</p:attrName>
                                        </p:attrNameLst>
                                      </p:cBhvr>
                                      <p:to>
                                        <p:strVal val="visible"/>
                                      </p:to>
                                    </p:set>
                                    <p:animEffect transition="in" filter="fade">
                                      <p:cBhvr>
                                        <p:cTn id="21" dur="500"/>
                                        <p:tgtEl>
                                          <p:spTgt spid="13315">
                                            <p:txEl>
                                              <p:pRg st="1" end="1"/>
                                            </p:txEl>
                                          </p:spTgt>
                                        </p:tgtEl>
                                      </p:cBhvr>
                                    </p:animEffect>
                                    <p:anim calcmode="lin" valueType="num">
                                      <p:cBhvr>
                                        <p:cTn id="22"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1331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3315">
                                            <p:txEl>
                                              <p:pRg st="2" end="2"/>
                                            </p:txEl>
                                          </p:spTgt>
                                        </p:tgtEl>
                                        <p:attrNameLst>
                                          <p:attrName>style.visibility</p:attrName>
                                        </p:attrNameLst>
                                      </p:cBhvr>
                                      <p:to>
                                        <p:strVal val="visible"/>
                                      </p:to>
                                    </p:set>
                                    <p:animEffect transition="in" filter="fade">
                                      <p:cBhvr>
                                        <p:cTn id="28" dur="500"/>
                                        <p:tgtEl>
                                          <p:spTgt spid="13315">
                                            <p:txEl>
                                              <p:pRg st="2" end="2"/>
                                            </p:txEl>
                                          </p:spTgt>
                                        </p:tgtEl>
                                      </p:cBhvr>
                                    </p:animEffect>
                                    <p:anim calcmode="lin" valueType="num">
                                      <p:cBhvr>
                                        <p:cTn id="2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331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13315">
                                            <p:txEl>
                                              <p:pRg st="3" end="3"/>
                                            </p:txEl>
                                          </p:spTgt>
                                        </p:tgtEl>
                                        <p:attrNameLst>
                                          <p:attrName>style.visibility</p:attrName>
                                        </p:attrNameLst>
                                      </p:cBhvr>
                                      <p:to>
                                        <p:strVal val="visible"/>
                                      </p:to>
                                    </p:set>
                                    <p:animEffect transition="in" filter="fade">
                                      <p:cBhvr>
                                        <p:cTn id="35" dur="500"/>
                                        <p:tgtEl>
                                          <p:spTgt spid="13315">
                                            <p:txEl>
                                              <p:pRg st="3" end="3"/>
                                            </p:txEl>
                                          </p:spTgt>
                                        </p:tgtEl>
                                      </p:cBhvr>
                                    </p:animEffect>
                                    <p:anim calcmode="lin" valueType="num">
                                      <p:cBhvr>
                                        <p:cTn id="36"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1331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13315">
                                            <p:txEl>
                                              <p:pRg st="4" end="4"/>
                                            </p:txEl>
                                          </p:spTgt>
                                        </p:tgtEl>
                                        <p:attrNameLst>
                                          <p:attrName>style.visibility</p:attrName>
                                        </p:attrNameLst>
                                      </p:cBhvr>
                                      <p:to>
                                        <p:strVal val="visible"/>
                                      </p:to>
                                    </p:set>
                                    <p:animEffect transition="in" filter="fade">
                                      <p:cBhvr>
                                        <p:cTn id="42" dur="500"/>
                                        <p:tgtEl>
                                          <p:spTgt spid="13315">
                                            <p:txEl>
                                              <p:pRg st="4" end="4"/>
                                            </p:txEl>
                                          </p:spTgt>
                                        </p:tgtEl>
                                      </p:cBhvr>
                                    </p:animEffect>
                                    <p:anim calcmode="lin" valueType="num">
                                      <p:cBhvr>
                                        <p:cTn id="43"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1331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13315">
                                            <p:txEl>
                                              <p:pRg st="5" end="5"/>
                                            </p:txEl>
                                          </p:spTgt>
                                        </p:tgtEl>
                                        <p:attrNameLst>
                                          <p:attrName>style.visibility</p:attrName>
                                        </p:attrNameLst>
                                      </p:cBhvr>
                                      <p:to>
                                        <p:strVal val="visible"/>
                                      </p:to>
                                    </p:set>
                                    <p:animEffect transition="in" filter="fade">
                                      <p:cBhvr>
                                        <p:cTn id="49" dur="500"/>
                                        <p:tgtEl>
                                          <p:spTgt spid="13315">
                                            <p:txEl>
                                              <p:pRg st="5" end="5"/>
                                            </p:txEl>
                                          </p:spTgt>
                                        </p:tgtEl>
                                      </p:cBhvr>
                                    </p:animEffect>
                                    <p:anim calcmode="lin" valueType="num">
                                      <p:cBhvr>
                                        <p:cTn id="50"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13315">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13315">
                                            <p:txEl>
                                              <p:pRg st="6" end="6"/>
                                            </p:txEl>
                                          </p:spTgt>
                                        </p:tgtEl>
                                        <p:attrNameLst>
                                          <p:attrName>style.visibility</p:attrName>
                                        </p:attrNameLst>
                                      </p:cBhvr>
                                      <p:to>
                                        <p:strVal val="visible"/>
                                      </p:to>
                                    </p:set>
                                    <p:animEffect transition="in" filter="fade">
                                      <p:cBhvr>
                                        <p:cTn id="56" dur="500"/>
                                        <p:tgtEl>
                                          <p:spTgt spid="13315">
                                            <p:txEl>
                                              <p:pRg st="6" end="6"/>
                                            </p:txEl>
                                          </p:spTgt>
                                        </p:tgtEl>
                                      </p:cBhvr>
                                    </p:animEffect>
                                    <p:anim calcmode="lin" valueType="num">
                                      <p:cBhvr>
                                        <p:cTn id="57"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13315">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4" presetClass="entr" presetSubtype="0" fill="hold" grpId="0" nodeType="clickEffect">
                                  <p:stCondLst>
                                    <p:cond delay="0"/>
                                  </p:stCondLst>
                                  <p:childTnLst>
                                    <p:set>
                                      <p:cBhvr>
                                        <p:cTn id="62" dur="1" fill="hold">
                                          <p:stCondLst>
                                            <p:cond delay="0"/>
                                          </p:stCondLst>
                                        </p:cTn>
                                        <p:tgtEl>
                                          <p:spTgt spid="13315">
                                            <p:txEl>
                                              <p:pRg st="7" end="7"/>
                                            </p:txEl>
                                          </p:spTgt>
                                        </p:tgtEl>
                                        <p:attrNameLst>
                                          <p:attrName>style.visibility</p:attrName>
                                        </p:attrNameLst>
                                      </p:cBhvr>
                                      <p:to>
                                        <p:strVal val="visible"/>
                                      </p:to>
                                    </p:set>
                                    <p:animEffect transition="in" filter="fade">
                                      <p:cBhvr>
                                        <p:cTn id="63" dur="500"/>
                                        <p:tgtEl>
                                          <p:spTgt spid="13315">
                                            <p:txEl>
                                              <p:pRg st="7" end="7"/>
                                            </p:txEl>
                                          </p:spTgt>
                                        </p:tgtEl>
                                      </p:cBhvr>
                                    </p:animEffect>
                                    <p:anim calcmode="lin" valueType="num">
                                      <p:cBhvr>
                                        <p:cTn id="64" dur="5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p:cTn id="65" dur="500" fill="hold"/>
                                        <p:tgtEl>
                                          <p:spTgt spid="13315">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Listening – Common Challenges</a:t>
            </a:r>
          </a:p>
        </p:txBody>
      </p:sp>
      <p:sp>
        <p:nvSpPr>
          <p:cNvPr id="24579" name="Rectangle 3"/>
          <p:cNvSpPr>
            <a:spLocks noGrp="1" noChangeArrowheads="1"/>
          </p:cNvSpPr>
          <p:nvPr>
            <p:ph type="body" idx="1"/>
          </p:nvPr>
        </p:nvSpPr>
        <p:spPr>
          <a:xfrm>
            <a:off x="1428728" y="2214554"/>
            <a:ext cx="6400800" cy="5105400"/>
          </a:xfrm>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Each recording played only once.</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Must write and listen simultaneously.</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Range of accents used.</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Must follow line of argument or thought.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Unfamiliar vocabulary.</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Correct spelling required.</a:t>
            </a:r>
          </a:p>
        </p:txBody>
      </p:sp>
    </p:spTree>
    <p:custDataLst>
      <p:tags r:id="rId1"/>
    </p:custDataLst>
  </p:cSld>
  <p:clrMapOvr>
    <a:masterClrMapping/>
  </p:clrMapOvr>
  <p:transition advTm="5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randombar(horizontal)">
                                      <p:cBhvr>
                                        <p:cTn id="7" dur="600">
                                          <p:stCondLst>
                                            <p:cond delay="0"/>
                                          </p:stCondLst>
                                        </p:cTn>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randombar(horizontal)">
                                      <p:cBhvr>
                                        <p:cTn id="12" dur="500"/>
                                        <p:tgtEl>
                                          <p:spTgt spid="245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579">
                                            <p:txEl>
                                              <p:pRg st="1" end="1"/>
                                            </p:txEl>
                                          </p:spTgt>
                                        </p:tgtEl>
                                        <p:attrNameLst>
                                          <p:attrName>style.visibility</p:attrName>
                                        </p:attrNameLst>
                                      </p:cBhvr>
                                      <p:to>
                                        <p:strVal val="visible"/>
                                      </p:to>
                                    </p:set>
                                    <p:animEffect transition="in" filter="randombar(horizontal)">
                                      <p:cBhvr>
                                        <p:cTn id="17" dur="500"/>
                                        <p:tgtEl>
                                          <p:spTgt spid="245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579">
                                            <p:txEl>
                                              <p:pRg st="2" end="2"/>
                                            </p:txEl>
                                          </p:spTgt>
                                        </p:tgtEl>
                                        <p:attrNameLst>
                                          <p:attrName>style.visibility</p:attrName>
                                        </p:attrNameLst>
                                      </p:cBhvr>
                                      <p:to>
                                        <p:strVal val="visible"/>
                                      </p:to>
                                    </p:set>
                                    <p:animEffect transition="in" filter="randombar(horizontal)">
                                      <p:cBhvr>
                                        <p:cTn id="22" dur="500"/>
                                        <p:tgtEl>
                                          <p:spTgt spid="245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4579">
                                            <p:txEl>
                                              <p:pRg st="3" end="3"/>
                                            </p:txEl>
                                          </p:spTgt>
                                        </p:tgtEl>
                                        <p:attrNameLst>
                                          <p:attrName>style.visibility</p:attrName>
                                        </p:attrNameLst>
                                      </p:cBhvr>
                                      <p:to>
                                        <p:strVal val="visible"/>
                                      </p:to>
                                    </p:set>
                                    <p:animEffect transition="in" filter="randombar(horizontal)">
                                      <p:cBhvr>
                                        <p:cTn id="27" dur="500"/>
                                        <p:tgtEl>
                                          <p:spTgt spid="2457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4579">
                                            <p:txEl>
                                              <p:pRg st="4" end="4"/>
                                            </p:txEl>
                                          </p:spTgt>
                                        </p:tgtEl>
                                        <p:attrNameLst>
                                          <p:attrName>style.visibility</p:attrName>
                                        </p:attrNameLst>
                                      </p:cBhvr>
                                      <p:to>
                                        <p:strVal val="visible"/>
                                      </p:to>
                                    </p:set>
                                    <p:animEffect transition="in" filter="randombar(horizontal)">
                                      <p:cBhvr>
                                        <p:cTn id="32" dur="500"/>
                                        <p:tgtEl>
                                          <p:spTgt spid="2457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Effect transition="in" filter="randombar(horizontal)">
                                      <p:cBhvr>
                                        <p:cTn id="37"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srcRect l="30208" t="11666" r="28646" b="6666"/>
          <a:stretch>
            <a:fillRect/>
          </a:stretch>
        </p:blipFill>
        <p:spPr bwMode="auto">
          <a:xfrm>
            <a:off x="2143108" y="285728"/>
            <a:ext cx="5010135" cy="6215106"/>
          </a:xfrm>
          <a:prstGeom prst="rect">
            <a:avLst/>
          </a:prstGeom>
          <a:noFill/>
          <a:ln w="9525">
            <a:noFill/>
            <a:miter lim="800000"/>
            <a:headEnd/>
            <a:tailEnd/>
          </a:ln>
          <a:effectLst/>
        </p:spPr>
      </p:pic>
    </p:spTree>
    <p:custDataLst>
      <p:tags r:id="rId1"/>
    </p:custDataLst>
  </p:cSld>
  <p:clrMapOvr>
    <a:masterClrMapping/>
  </p:clrMapOvr>
  <p:transition advTm="17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l="7278" t="42394" r="68376" b="32991"/>
          <a:stretch>
            <a:fillRect/>
          </a:stretch>
        </p:blipFill>
        <p:spPr bwMode="auto">
          <a:xfrm>
            <a:off x="142844" y="642918"/>
            <a:ext cx="3956871" cy="250033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l="7954" t="42442" r="67110" b="37610"/>
          <a:stretch>
            <a:fillRect/>
          </a:stretch>
        </p:blipFill>
        <p:spPr bwMode="auto">
          <a:xfrm>
            <a:off x="4286248" y="642918"/>
            <a:ext cx="4857784" cy="2428892"/>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a:srcRect l="7894" t="42106" r="66886" b="33333"/>
          <a:stretch>
            <a:fillRect/>
          </a:stretch>
        </p:blipFill>
        <p:spPr bwMode="auto">
          <a:xfrm>
            <a:off x="2000232" y="3214686"/>
            <a:ext cx="4857784" cy="2956912"/>
          </a:xfrm>
          <a:prstGeom prst="rect">
            <a:avLst/>
          </a:prstGeom>
          <a:noFill/>
          <a:ln w="9525">
            <a:noFill/>
            <a:miter lim="800000"/>
            <a:headEnd/>
            <a:tailEnd/>
          </a:ln>
          <a:effectLst/>
        </p:spPr>
      </p:pic>
      <p:sp>
        <p:nvSpPr>
          <p:cNvPr id="9" name="مخطط انسيابي: معالجة 8"/>
          <p:cNvSpPr/>
          <p:nvPr/>
        </p:nvSpPr>
        <p:spPr>
          <a:xfrm>
            <a:off x="2143108" y="4572008"/>
            <a:ext cx="1785950" cy="78581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6</a:t>
            </a:r>
            <a:endParaRPr lang="ar-SA" sz="2800" b="1" dirty="0"/>
          </a:p>
        </p:txBody>
      </p:sp>
      <p:sp>
        <p:nvSpPr>
          <p:cNvPr id="10" name="مخطط انسيابي: معالجة 9"/>
          <p:cNvSpPr/>
          <p:nvPr/>
        </p:nvSpPr>
        <p:spPr>
          <a:xfrm>
            <a:off x="4357686" y="1928802"/>
            <a:ext cx="1785950" cy="8572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7</a:t>
            </a:r>
            <a:endParaRPr lang="ar-SA" sz="2800" b="1" dirty="0"/>
          </a:p>
        </p:txBody>
      </p:sp>
      <p:sp>
        <p:nvSpPr>
          <p:cNvPr id="11" name="مخطط انسيابي: معالجة 10"/>
          <p:cNvSpPr/>
          <p:nvPr/>
        </p:nvSpPr>
        <p:spPr>
          <a:xfrm>
            <a:off x="214282" y="1643050"/>
            <a:ext cx="1785950" cy="78581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5</a:t>
            </a:r>
            <a:endParaRPr lang="ar-SA" sz="2800" b="1" dirty="0"/>
          </a:p>
        </p:txBody>
      </p:sp>
    </p:spTree>
    <p:custDataLst>
      <p:tags r:id="rId1"/>
    </p:custDataLst>
  </p:cSld>
  <p:clrMapOvr>
    <a:masterClrMapping/>
  </p:clrMapOvr>
  <p:transition advTm="57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7894" name="Rectangle 6"/>
          <p:cNvSpPr>
            <a:spLocks noGrp="1" noChangeArrowheads="1"/>
          </p:cNvSpPr>
          <p:nvPr>
            <p:ph type="body" idx="1"/>
          </p:nvPr>
        </p:nvSpPr>
        <p:spPr>
          <a:xfrm>
            <a:off x="285720" y="1785926"/>
            <a:ext cx="7408862" cy="3451225"/>
          </a:xfrm>
        </p:spPr>
        <p:txBody>
          <a:bodyPr/>
          <a:lstStyle/>
          <a:p>
            <a:pPr algn="ctr">
              <a:buFont typeface="Wingdings" pitchFamily="2" charset="2"/>
              <a:buNone/>
            </a:pPr>
            <a:r>
              <a:rPr lang="en-US" sz="9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Reading</a:t>
            </a:r>
            <a:endParaRPr lang="en-US"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5" descr="j0303470"/>
          <p:cNvPicPr>
            <a:picLocks noChangeAspect="1" noChangeArrowheads="1" noCrop="1"/>
          </p:cNvPicPr>
          <p:nvPr/>
        </p:nvPicPr>
        <p:blipFill>
          <a:blip r:embed="rId3"/>
          <a:srcRect/>
          <a:stretch>
            <a:fillRect/>
          </a:stretch>
        </p:blipFill>
        <p:spPr bwMode="auto">
          <a:xfrm>
            <a:off x="5143504" y="3500437"/>
            <a:ext cx="3548071" cy="2461927"/>
          </a:xfrm>
          <a:prstGeom prst="rect">
            <a:avLst/>
          </a:prstGeom>
          <a:noFill/>
        </p:spPr>
      </p:pic>
      <p:sp>
        <p:nvSpPr>
          <p:cNvPr id="8" name="Rectangle 2"/>
          <p:cNvSpPr>
            <a:spLocks noGrp="1" noChangeArrowheads="1"/>
          </p:cNvSpPr>
          <p:nvPr>
            <p:ph type="title"/>
          </p:nvPr>
        </p:nvSpPr>
        <p:spPr>
          <a:xfrm>
            <a:off x="457200" y="338138"/>
            <a:ext cx="8229600" cy="1252537"/>
          </a:xfrm>
        </p:spPr>
        <p:txBody>
          <a:bodyPr/>
          <a:lstStyle/>
          <a:p>
            <a:pPr algn="ctr"/>
            <a:r>
              <a:rPr lang="en-US" sz="4800" dirty="0"/>
              <a:t>2nd Test</a:t>
            </a:r>
            <a:br>
              <a:rPr lang="en-US" sz="4800" dirty="0"/>
            </a:br>
            <a:r>
              <a:rPr lang="en-US" sz="3200" dirty="0"/>
              <a:t>(60 minutes)</a:t>
            </a:r>
          </a:p>
        </p:txBody>
      </p:sp>
    </p:spTree>
  </p:cSld>
  <p:clrMapOvr>
    <a:masterClrMapping/>
  </p:clrMapOvr>
  <p:transition spd="slow" advTm="3000">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3542" t="17500" r="30729" b="15833"/>
          <a:stretch>
            <a:fillRect/>
          </a:stretch>
        </p:blipFill>
        <p:spPr bwMode="auto">
          <a:xfrm>
            <a:off x="0" y="0"/>
            <a:ext cx="9144000" cy="6836636"/>
          </a:xfrm>
          <a:prstGeom prst="rect">
            <a:avLst/>
          </a:prstGeom>
          <a:noFill/>
          <a:ln w="9525">
            <a:noFill/>
            <a:miter lim="800000"/>
            <a:headEnd/>
            <a:tailEnd/>
          </a:ln>
          <a:effectLst/>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Academic Reading</a:t>
            </a:r>
          </a:p>
        </p:txBody>
      </p:sp>
      <p:sp>
        <p:nvSpPr>
          <p:cNvPr id="9219" name="Rectangle 3"/>
          <p:cNvSpPr>
            <a:spLocks noGrp="1" noChangeArrowheads="1"/>
          </p:cNvSpPr>
          <p:nvPr>
            <p:ph type="body" idx="1"/>
          </p:nvPr>
        </p:nvSpPr>
        <p:spPr>
          <a:xfrm>
            <a:off x="785786" y="2214554"/>
            <a:ext cx="7408862" cy="3451225"/>
          </a:xfrm>
        </p:spPr>
        <p:txBody>
          <a:bodyPr/>
          <a:lstStyle/>
          <a:p>
            <a:pPr>
              <a:lnSpc>
                <a:spcPct val="90000"/>
              </a:lnSpc>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There are three reading passages with a total of 2000 – 2750 words.</a:t>
            </a:r>
          </a:p>
          <a:p>
            <a:pPr>
              <a:lnSpc>
                <a:spcPct val="90000"/>
              </a:lnSpc>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Texts are taken from books, magazines, journals and newspapers, all written for a non-specialist audience.</a:t>
            </a:r>
          </a:p>
          <a:p>
            <a:pPr>
              <a:lnSpc>
                <a:spcPct val="90000"/>
              </a:lnSpc>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least one of the texts contains a detailed argument.</a:t>
            </a:r>
          </a:p>
        </p:txBody>
      </p:sp>
    </p:spTree>
    <p:custDataLst>
      <p:tags r:id="rId1"/>
    </p:custDataLst>
  </p:cSld>
  <p:clrMapOvr>
    <a:masterClrMapping/>
  </p:clrMapOvr>
  <p:transition advTm="3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ppt_x</p:attrName>
                                        </p:attrNameLst>
                                      </p:cBhvr>
                                      <p:tavLst>
                                        <p:tav tm="0">
                                          <p:val>
                                            <p:strVal val="#ppt_x-.2"/>
                                          </p:val>
                                        </p:tav>
                                        <p:tav tm="100000">
                                          <p:val>
                                            <p:strVal val="#ppt_x"/>
                                          </p:val>
                                        </p:tav>
                                      </p:tavLst>
                                    </p:anim>
                                    <p:anim calcmode="lin" valueType="num">
                                      <p:cBhvr>
                                        <p:cTn id="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9219">
                                            <p:txEl>
                                              <p:pRg st="0" end="0"/>
                                            </p:txEl>
                                          </p:spTgt>
                                        </p:tgtEl>
                                        <p:attrNameLst>
                                          <p:attrName>style.visibility</p:attrName>
                                        </p:attrNameLst>
                                      </p:cBhvr>
                                      <p:to>
                                        <p:strVal val="visible"/>
                                      </p:to>
                                    </p:set>
                                    <p:animEffect transition="in" filter="fade">
                                      <p:cBhvr>
                                        <p:cTn id="14" dur="500"/>
                                        <p:tgtEl>
                                          <p:spTgt spid="9219">
                                            <p:txEl>
                                              <p:pRg st="0" end="0"/>
                                            </p:txEl>
                                          </p:spTgt>
                                        </p:tgtEl>
                                      </p:cBhvr>
                                    </p:animEffect>
                                    <p:anim calcmode="lin" valueType="num">
                                      <p:cBhvr>
                                        <p:cTn id="15"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921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9219">
                                            <p:txEl>
                                              <p:pRg st="1" end="1"/>
                                            </p:txEl>
                                          </p:spTgt>
                                        </p:tgtEl>
                                        <p:attrNameLst>
                                          <p:attrName>style.visibility</p:attrName>
                                        </p:attrNameLst>
                                      </p:cBhvr>
                                      <p:to>
                                        <p:strVal val="visible"/>
                                      </p:to>
                                    </p:set>
                                    <p:animEffect transition="in" filter="fade">
                                      <p:cBhvr>
                                        <p:cTn id="21" dur="500"/>
                                        <p:tgtEl>
                                          <p:spTgt spid="9219">
                                            <p:txEl>
                                              <p:pRg st="1" end="1"/>
                                            </p:txEl>
                                          </p:spTgt>
                                        </p:tgtEl>
                                      </p:cBhvr>
                                    </p:animEffect>
                                    <p:anim calcmode="lin" valueType="num">
                                      <p:cBhvr>
                                        <p:cTn id="22"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921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9219">
                                            <p:txEl>
                                              <p:pRg st="2" end="2"/>
                                            </p:txEl>
                                          </p:spTgt>
                                        </p:tgtEl>
                                        <p:attrNameLst>
                                          <p:attrName>style.visibility</p:attrName>
                                        </p:attrNameLst>
                                      </p:cBhvr>
                                      <p:to>
                                        <p:strVal val="visible"/>
                                      </p:to>
                                    </p:set>
                                    <p:animEffect transition="in" filter="fade">
                                      <p:cBhvr>
                                        <p:cTn id="28" dur="500"/>
                                        <p:tgtEl>
                                          <p:spTgt spid="9219">
                                            <p:txEl>
                                              <p:pRg st="2" end="2"/>
                                            </p:txEl>
                                          </p:spTgt>
                                        </p:tgtEl>
                                      </p:cBhvr>
                                    </p:animEffect>
                                    <p:anim calcmode="lin" valueType="num">
                                      <p:cBhvr>
                                        <p:cTn id="2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9219">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Academic Reading cont.</a:t>
            </a:r>
          </a:p>
        </p:txBody>
      </p:sp>
      <p:sp>
        <p:nvSpPr>
          <p:cNvPr id="23555" name="Rectangle 3"/>
          <p:cNvSpPr>
            <a:spLocks noGrp="1" noChangeArrowheads="1"/>
          </p:cNvSpPr>
          <p:nvPr>
            <p:ph type="body" idx="1"/>
          </p:nvPr>
        </p:nvSpPr>
        <p:spPr>
          <a:xfrm>
            <a:off x="1357290" y="2285992"/>
            <a:ext cx="6400800" cy="3886200"/>
          </a:xfrm>
        </p:spPr>
        <p:txBody>
          <a:bodyPr/>
          <a:lstStyle/>
          <a:p>
            <a:pPr>
              <a:buFont typeface="Wingdings" pitchFamily="2" charset="2"/>
              <a:buNone/>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Total of 40 questions</a:t>
            </a:r>
          </a:p>
          <a:p>
            <a:pPr>
              <a:buFont typeface="Wingdings" pitchFamily="2" charset="2"/>
              <a:buNone/>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3 Categories of 10 Question Types:</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Matching</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Gap fill</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Selection</a:t>
            </a:r>
          </a:p>
        </p:txBody>
      </p:sp>
    </p:spTree>
    <p:custDataLst>
      <p:tags r:id="rId1"/>
    </p:custDataLst>
  </p:cSld>
  <p:clrMapOvr>
    <a:masterClrMapping/>
  </p:clrMapOvr>
  <p:transition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3555">
                                            <p:txEl>
                                              <p:pRg st="0" end="0"/>
                                            </p:txEl>
                                          </p:spTgt>
                                        </p:tgtEl>
                                        <p:attrNameLst>
                                          <p:attrName>style.visibility</p:attrName>
                                        </p:attrNameLst>
                                      </p:cBhvr>
                                      <p:to>
                                        <p:strVal val="visible"/>
                                      </p:to>
                                    </p:set>
                                    <p:animEffect transition="in" filter="fade">
                                      <p:cBhvr>
                                        <p:cTn id="14" dur="500"/>
                                        <p:tgtEl>
                                          <p:spTgt spid="23555">
                                            <p:txEl>
                                              <p:pRg st="0" end="0"/>
                                            </p:txEl>
                                          </p:spTgt>
                                        </p:tgtEl>
                                      </p:cBhvr>
                                    </p:animEffect>
                                    <p:anim calcmode="lin" valueType="num">
                                      <p:cBhvr>
                                        <p:cTn id="15"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355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3555">
                                            <p:txEl>
                                              <p:pRg st="1" end="1"/>
                                            </p:txEl>
                                          </p:spTgt>
                                        </p:tgtEl>
                                        <p:attrNameLst>
                                          <p:attrName>style.visibility</p:attrName>
                                        </p:attrNameLst>
                                      </p:cBhvr>
                                      <p:to>
                                        <p:strVal val="visible"/>
                                      </p:to>
                                    </p:set>
                                    <p:animEffect transition="in" filter="fade">
                                      <p:cBhvr>
                                        <p:cTn id="21" dur="500"/>
                                        <p:tgtEl>
                                          <p:spTgt spid="23555">
                                            <p:txEl>
                                              <p:pRg st="1" end="1"/>
                                            </p:txEl>
                                          </p:spTgt>
                                        </p:tgtEl>
                                      </p:cBhvr>
                                    </p:animEffect>
                                    <p:anim calcmode="lin" valueType="num">
                                      <p:cBhvr>
                                        <p:cTn id="22"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355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3555">
                                            <p:txEl>
                                              <p:pRg st="2" end="2"/>
                                            </p:txEl>
                                          </p:spTgt>
                                        </p:tgtEl>
                                        <p:attrNameLst>
                                          <p:attrName>style.visibility</p:attrName>
                                        </p:attrNameLst>
                                      </p:cBhvr>
                                      <p:to>
                                        <p:strVal val="visible"/>
                                      </p:to>
                                    </p:set>
                                    <p:animEffect transition="in" filter="fade">
                                      <p:cBhvr>
                                        <p:cTn id="28" dur="500"/>
                                        <p:tgtEl>
                                          <p:spTgt spid="23555">
                                            <p:txEl>
                                              <p:pRg st="2" end="2"/>
                                            </p:txEl>
                                          </p:spTgt>
                                        </p:tgtEl>
                                      </p:cBhvr>
                                    </p:animEffect>
                                    <p:anim calcmode="lin" valueType="num">
                                      <p:cBhvr>
                                        <p:cTn id="2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355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23555">
                                            <p:txEl>
                                              <p:pRg st="3" end="3"/>
                                            </p:txEl>
                                          </p:spTgt>
                                        </p:tgtEl>
                                        <p:attrNameLst>
                                          <p:attrName>style.visibility</p:attrName>
                                        </p:attrNameLst>
                                      </p:cBhvr>
                                      <p:to>
                                        <p:strVal val="visible"/>
                                      </p:to>
                                    </p:set>
                                    <p:animEffect transition="in" filter="fade">
                                      <p:cBhvr>
                                        <p:cTn id="35" dur="500"/>
                                        <p:tgtEl>
                                          <p:spTgt spid="23555">
                                            <p:txEl>
                                              <p:pRg st="3" end="3"/>
                                            </p:txEl>
                                          </p:spTgt>
                                        </p:tgtEl>
                                      </p:cBhvr>
                                    </p:animEffect>
                                    <p:anim calcmode="lin" valueType="num">
                                      <p:cBhvr>
                                        <p:cTn id="36"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355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23555">
                                            <p:txEl>
                                              <p:pRg st="4" end="4"/>
                                            </p:txEl>
                                          </p:spTgt>
                                        </p:tgtEl>
                                        <p:attrNameLst>
                                          <p:attrName>style.visibility</p:attrName>
                                        </p:attrNameLst>
                                      </p:cBhvr>
                                      <p:to>
                                        <p:strVal val="visible"/>
                                      </p:to>
                                    </p:set>
                                    <p:animEffect transition="in" filter="fade">
                                      <p:cBhvr>
                                        <p:cTn id="42" dur="500"/>
                                        <p:tgtEl>
                                          <p:spTgt spid="23555">
                                            <p:txEl>
                                              <p:pRg st="4" end="4"/>
                                            </p:txEl>
                                          </p:spTgt>
                                        </p:tgtEl>
                                      </p:cBhvr>
                                    </p:animEffect>
                                    <p:anim calcmode="lin" valueType="num">
                                      <p:cBhvr>
                                        <p:cTn id="43"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3555">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Reading Common Challenges</a:t>
            </a:r>
          </a:p>
        </p:txBody>
      </p:sp>
      <p:sp>
        <p:nvSpPr>
          <p:cNvPr id="25603" name="Rectangle 3"/>
          <p:cNvSpPr>
            <a:spLocks noGrp="1" noChangeArrowheads="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Time is short!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Unfamiliar topics</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Unusual question types, such as labeling a flowchart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Incorrect spelling and grammar are penalized.</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Writing more than is necessary is penalized.</a:t>
            </a:r>
          </a:p>
        </p:txBody>
      </p:sp>
    </p:spTree>
    <p:custDataLst>
      <p:tags r:id="rId1"/>
    </p:custDataLst>
  </p:cSld>
  <p:clrMapOvr>
    <a:masterClrMapping/>
  </p:clrMapOvr>
  <p:transition advTm="5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ppt_x</p:attrName>
                                        </p:attrNameLst>
                                      </p:cBhvr>
                                      <p:tavLst>
                                        <p:tav tm="0">
                                          <p:val>
                                            <p:strVal val="#ppt_x-.2"/>
                                          </p:val>
                                        </p:tav>
                                        <p:tav tm="100000">
                                          <p:val>
                                            <p:strVal val="#ppt_x"/>
                                          </p:val>
                                        </p:tav>
                                      </p:tavLst>
                                    </p:anim>
                                    <p:anim calcmode="lin" valueType="num">
                                      <p:cBhvr>
                                        <p:cTn id="8" dur="1000" fill="hold"/>
                                        <p:tgtEl>
                                          <p:spTgt spid="256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5603">
                                            <p:txEl>
                                              <p:pRg st="0" end="0"/>
                                            </p:txEl>
                                          </p:spTgt>
                                        </p:tgtEl>
                                        <p:attrNameLst>
                                          <p:attrName>style.visibility</p:attrName>
                                        </p:attrNameLst>
                                      </p:cBhvr>
                                      <p:to>
                                        <p:strVal val="visible"/>
                                      </p:to>
                                    </p:set>
                                    <p:animEffect transition="in" filter="fade">
                                      <p:cBhvr>
                                        <p:cTn id="14" dur="500"/>
                                        <p:tgtEl>
                                          <p:spTgt spid="25603">
                                            <p:txEl>
                                              <p:pRg st="0" end="0"/>
                                            </p:txEl>
                                          </p:spTgt>
                                        </p:tgtEl>
                                      </p:cBhvr>
                                    </p:animEffect>
                                    <p:anim calcmode="lin" valueType="num">
                                      <p:cBhvr>
                                        <p:cTn id="15"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560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5603">
                                            <p:txEl>
                                              <p:pRg st="1" end="1"/>
                                            </p:txEl>
                                          </p:spTgt>
                                        </p:tgtEl>
                                        <p:attrNameLst>
                                          <p:attrName>style.visibility</p:attrName>
                                        </p:attrNameLst>
                                      </p:cBhvr>
                                      <p:to>
                                        <p:strVal val="visible"/>
                                      </p:to>
                                    </p:set>
                                    <p:animEffect transition="in" filter="fade">
                                      <p:cBhvr>
                                        <p:cTn id="21" dur="500"/>
                                        <p:tgtEl>
                                          <p:spTgt spid="25603">
                                            <p:txEl>
                                              <p:pRg st="1" end="1"/>
                                            </p:txEl>
                                          </p:spTgt>
                                        </p:tgtEl>
                                      </p:cBhvr>
                                    </p:animEffect>
                                    <p:anim calcmode="lin" valueType="num">
                                      <p:cBhvr>
                                        <p:cTn id="22"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560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5603">
                                            <p:txEl>
                                              <p:pRg st="2" end="2"/>
                                            </p:txEl>
                                          </p:spTgt>
                                        </p:tgtEl>
                                        <p:attrNameLst>
                                          <p:attrName>style.visibility</p:attrName>
                                        </p:attrNameLst>
                                      </p:cBhvr>
                                      <p:to>
                                        <p:strVal val="visible"/>
                                      </p:to>
                                    </p:set>
                                    <p:animEffect transition="in" filter="fade">
                                      <p:cBhvr>
                                        <p:cTn id="28" dur="500"/>
                                        <p:tgtEl>
                                          <p:spTgt spid="25603">
                                            <p:txEl>
                                              <p:pRg st="2" end="2"/>
                                            </p:txEl>
                                          </p:spTgt>
                                        </p:tgtEl>
                                      </p:cBhvr>
                                    </p:animEffect>
                                    <p:anim calcmode="lin" valueType="num">
                                      <p:cBhvr>
                                        <p:cTn id="2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560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25603">
                                            <p:txEl>
                                              <p:pRg st="3" end="3"/>
                                            </p:txEl>
                                          </p:spTgt>
                                        </p:tgtEl>
                                        <p:attrNameLst>
                                          <p:attrName>style.visibility</p:attrName>
                                        </p:attrNameLst>
                                      </p:cBhvr>
                                      <p:to>
                                        <p:strVal val="visible"/>
                                      </p:to>
                                    </p:set>
                                    <p:animEffect transition="in" filter="fade">
                                      <p:cBhvr>
                                        <p:cTn id="35" dur="500"/>
                                        <p:tgtEl>
                                          <p:spTgt spid="25603">
                                            <p:txEl>
                                              <p:pRg st="3" end="3"/>
                                            </p:txEl>
                                          </p:spTgt>
                                        </p:tgtEl>
                                      </p:cBhvr>
                                    </p:animEffect>
                                    <p:anim calcmode="lin" valueType="num">
                                      <p:cBhvr>
                                        <p:cTn id="36"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560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25603">
                                            <p:txEl>
                                              <p:pRg st="4" end="4"/>
                                            </p:txEl>
                                          </p:spTgt>
                                        </p:tgtEl>
                                        <p:attrNameLst>
                                          <p:attrName>style.visibility</p:attrName>
                                        </p:attrNameLst>
                                      </p:cBhvr>
                                      <p:to>
                                        <p:strVal val="visible"/>
                                      </p:to>
                                    </p:set>
                                    <p:animEffect transition="in" filter="fade">
                                      <p:cBhvr>
                                        <p:cTn id="42" dur="500"/>
                                        <p:tgtEl>
                                          <p:spTgt spid="25603">
                                            <p:txEl>
                                              <p:pRg st="4" end="4"/>
                                            </p:txEl>
                                          </p:spTgt>
                                        </p:tgtEl>
                                      </p:cBhvr>
                                    </p:animEffect>
                                    <p:anim calcmode="lin" valueType="num">
                                      <p:cBhvr>
                                        <p:cTn id="43"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560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4"/>
          <a:srcRect l="32693" t="16923" r="33653" b="13846"/>
          <a:stretch>
            <a:fillRect/>
          </a:stretch>
        </p:blipFill>
        <p:spPr bwMode="auto">
          <a:xfrm>
            <a:off x="214282" y="357166"/>
            <a:ext cx="3500462" cy="4500594"/>
          </a:xfrm>
          <a:prstGeom prst="rect">
            <a:avLst/>
          </a:prstGeom>
          <a:noFill/>
          <a:ln w="9525">
            <a:noFill/>
            <a:miter lim="800000"/>
            <a:headEnd/>
            <a:tailEnd/>
          </a:ln>
          <a:effectLst/>
        </p:spPr>
      </p:pic>
      <p:pic>
        <p:nvPicPr>
          <p:cNvPr id="6146" name="Picture 2"/>
          <p:cNvPicPr>
            <a:picLocks noChangeAspect="1" noChangeArrowheads="1"/>
          </p:cNvPicPr>
          <p:nvPr/>
        </p:nvPicPr>
        <p:blipFill>
          <a:blip r:embed="rId5"/>
          <a:srcRect l="33333" t="30833" r="42290" b="23338"/>
          <a:stretch>
            <a:fillRect/>
          </a:stretch>
        </p:blipFill>
        <p:spPr bwMode="auto">
          <a:xfrm>
            <a:off x="4429124" y="500042"/>
            <a:ext cx="3500462" cy="4113043"/>
          </a:xfrm>
          <a:prstGeom prst="rect">
            <a:avLst/>
          </a:prstGeom>
          <a:noFill/>
          <a:ln w="9525">
            <a:noFill/>
            <a:miter lim="800000"/>
            <a:headEnd/>
            <a:tailEnd/>
          </a:ln>
          <a:effectLst/>
        </p:spPr>
      </p:pic>
    </p:spTree>
    <p:custDataLst>
      <p:tags r:id="rId1"/>
    </p:custDataLst>
  </p:cSld>
  <p:clrMapOvr>
    <a:masterClrMapping/>
  </p:clrMapOvr>
  <p:transition advTm="53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srcRect l="31250" t="10000" r="31250" b="12500"/>
          <a:stretch>
            <a:fillRect/>
          </a:stretch>
        </p:blipFill>
        <p:spPr bwMode="auto">
          <a:xfrm>
            <a:off x="2571736" y="785794"/>
            <a:ext cx="3500462" cy="4521430"/>
          </a:xfrm>
          <a:prstGeom prst="rect">
            <a:avLst/>
          </a:prstGeom>
          <a:noFill/>
          <a:ln w="9525">
            <a:noFill/>
            <a:miter lim="800000"/>
            <a:headEnd/>
            <a:tailEnd/>
          </a:ln>
          <a:effectLst/>
        </p:spPr>
      </p:pic>
    </p:spTree>
    <p:custDataLst>
      <p:tags r:id="rId1"/>
    </p:custDataLst>
  </p:cSld>
  <p:clrMapOvr>
    <a:masterClrMapping/>
  </p:clrMapOvr>
  <p:transition advTm="53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l="7278" t="42394" r="68376" b="32991"/>
          <a:stretch>
            <a:fillRect/>
          </a:stretch>
        </p:blipFill>
        <p:spPr bwMode="auto">
          <a:xfrm>
            <a:off x="142844" y="642918"/>
            <a:ext cx="3956871" cy="250033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l="7954" t="42442" r="67110" b="37610"/>
          <a:stretch>
            <a:fillRect/>
          </a:stretch>
        </p:blipFill>
        <p:spPr bwMode="auto">
          <a:xfrm>
            <a:off x="4286248" y="642918"/>
            <a:ext cx="4429156" cy="2214578"/>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a:srcRect l="7894" t="42106" r="66886" b="33333"/>
          <a:stretch>
            <a:fillRect/>
          </a:stretch>
        </p:blipFill>
        <p:spPr bwMode="auto">
          <a:xfrm>
            <a:off x="2000232" y="3214686"/>
            <a:ext cx="4857784" cy="2956912"/>
          </a:xfrm>
          <a:prstGeom prst="rect">
            <a:avLst/>
          </a:prstGeom>
          <a:noFill/>
          <a:ln w="9525">
            <a:noFill/>
            <a:miter lim="800000"/>
            <a:headEnd/>
            <a:tailEnd/>
          </a:ln>
          <a:effectLst/>
        </p:spPr>
      </p:pic>
      <p:sp>
        <p:nvSpPr>
          <p:cNvPr id="9" name="مخطط انسيابي: معالجة 8"/>
          <p:cNvSpPr/>
          <p:nvPr/>
        </p:nvSpPr>
        <p:spPr>
          <a:xfrm>
            <a:off x="2143108" y="4572008"/>
            <a:ext cx="1785950" cy="78581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6</a:t>
            </a:r>
            <a:endParaRPr lang="ar-SA" sz="2800" b="1" dirty="0"/>
          </a:p>
        </p:txBody>
      </p:sp>
      <p:sp>
        <p:nvSpPr>
          <p:cNvPr id="10" name="مخطط انسيابي: معالجة 9"/>
          <p:cNvSpPr/>
          <p:nvPr/>
        </p:nvSpPr>
        <p:spPr>
          <a:xfrm>
            <a:off x="4357686" y="1714488"/>
            <a:ext cx="1785950" cy="8572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7</a:t>
            </a:r>
            <a:endParaRPr lang="ar-SA" sz="2800" b="1" dirty="0"/>
          </a:p>
        </p:txBody>
      </p:sp>
      <p:sp>
        <p:nvSpPr>
          <p:cNvPr id="11" name="مخطط انسيابي: معالجة 10"/>
          <p:cNvSpPr/>
          <p:nvPr/>
        </p:nvSpPr>
        <p:spPr>
          <a:xfrm>
            <a:off x="214282" y="1643050"/>
            <a:ext cx="1785950" cy="78581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t>5</a:t>
            </a:r>
            <a:endParaRPr lang="ar-SA" sz="2800" b="1" dirty="0"/>
          </a:p>
        </p:txBody>
      </p:sp>
    </p:spTree>
    <p:custDataLst>
      <p:tags r:id="rId1"/>
    </p:custDataLst>
  </p:cSld>
  <p:clrMapOvr>
    <a:masterClrMapping/>
  </p:clrMapOvr>
  <p:transition advTm="57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7894" name="Rectangle 6"/>
          <p:cNvSpPr>
            <a:spLocks noGrp="1" noChangeArrowheads="1"/>
          </p:cNvSpPr>
          <p:nvPr>
            <p:ph type="body" idx="1"/>
          </p:nvPr>
        </p:nvSpPr>
        <p:spPr>
          <a:xfrm>
            <a:off x="285720" y="1785926"/>
            <a:ext cx="7408862" cy="3451225"/>
          </a:xfrm>
        </p:spPr>
        <p:txBody>
          <a:bodyPr/>
          <a:lstStyle/>
          <a:p>
            <a:pPr algn="ctr">
              <a:buFont typeface="Wingdings" pitchFamily="2" charset="2"/>
              <a:buNone/>
            </a:pPr>
            <a:r>
              <a:rPr lang="en-US" sz="9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Writing</a:t>
            </a:r>
            <a:endParaRPr lang="en-US"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2"/>
          <p:cNvSpPr>
            <a:spLocks noGrp="1" noChangeArrowheads="1"/>
          </p:cNvSpPr>
          <p:nvPr>
            <p:ph type="title"/>
          </p:nvPr>
        </p:nvSpPr>
        <p:spPr>
          <a:xfrm>
            <a:off x="457200" y="338138"/>
            <a:ext cx="8229600" cy="1252537"/>
          </a:xfrm>
        </p:spPr>
        <p:txBody>
          <a:bodyPr/>
          <a:lstStyle/>
          <a:p>
            <a:pPr algn="ctr"/>
            <a:r>
              <a:rPr lang="en-US" sz="4800" dirty="0"/>
              <a:t>3rd Test</a:t>
            </a:r>
            <a:br>
              <a:rPr lang="en-US" sz="4800" dirty="0"/>
            </a:br>
            <a:r>
              <a:rPr lang="en-US" sz="3200" dirty="0"/>
              <a:t>(60 </a:t>
            </a:r>
            <a:r>
              <a:rPr lang="en-US" sz="3200" dirty="0" err="1"/>
              <a:t>mins</a:t>
            </a:r>
            <a:r>
              <a:rPr lang="en-US" sz="3200" dirty="0"/>
              <a:t>)</a:t>
            </a:r>
          </a:p>
        </p:txBody>
      </p:sp>
      <p:pic>
        <p:nvPicPr>
          <p:cNvPr id="10" name="Picture 4" descr="MMAG00218_0000[1]"/>
          <p:cNvPicPr>
            <a:picLocks noChangeAspect="1" noChangeArrowheads="1" noCrop="1"/>
          </p:cNvPicPr>
          <p:nvPr/>
        </p:nvPicPr>
        <p:blipFill>
          <a:blip r:embed="rId3"/>
          <a:srcRect/>
          <a:stretch>
            <a:fillRect/>
          </a:stretch>
        </p:blipFill>
        <p:spPr bwMode="auto">
          <a:xfrm>
            <a:off x="5000628" y="2928934"/>
            <a:ext cx="3719522" cy="2849634"/>
          </a:xfrm>
          <a:prstGeom prst="rect">
            <a:avLst/>
          </a:prstGeom>
          <a:noFill/>
        </p:spPr>
      </p:pic>
    </p:spTree>
  </p:cSld>
  <p:clrMapOvr>
    <a:masterClrMapping/>
  </p:clrMapOvr>
  <p:transition spd="slow" advTm="3000">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Academic Writing</a:t>
            </a:r>
          </a:p>
        </p:txBody>
      </p:sp>
      <p:sp>
        <p:nvSpPr>
          <p:cNvPr id="10243" name="Rectangle 3"/>
          <p:cNvSpPr>
            <a:spLocks noGrp="1" noChangeArrowheads="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2 Tasks</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Candidates ADVISED 20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mins</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for 1st task, 40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mins</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for 2</a:t>
            </a:r>
            <a:r>
              <a:rPr lang="en-US"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rPr>
              <a:t>nd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task</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Score based on:</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Task achievement</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Coherence and cohesion</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Lexical resource</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Grammatical range and accuracy</a:t>
            </a:r>
          </a:p>
        </p:txBody>
      </p:sp>
    </p:spTree>
    <p:custDataLst>
      <p:tags r:id="rId1"/>
    </p:custDataLst>
  </p:cSld>
  <p:clrMapOvr>
    <a:masterClrMapping/>
  </p:clrMapOvr>
  <p:transition advTm="5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0243">
                                            <p:txEl>
                                              <p:pRg st="0" end="0"/>
                                            </p:txEl>
                                          </p:spTgt>
                                        </p:tgtEl>
                                        <p:attrNameLst>
                                          <p:attrName>style.visibility</p:attrName>
                                        </p:attrNameLst>
                                      </p:cBhvr>
                                      <p:to>
                                        <p:strVal val="visible"/>
                                      </p:to>
                                    </p:set>
                                    <p:animEffect transition="in" filter="fade">
                                      <p:cBhvr>
                                        <p:cTn id="14" dur="500"/>
                                        <p:tgtEl>
                                          <p:spTgt spid="10243">
                                            <p:txEl>
                                              <p:pRg st="0" end="0"/>
                                            </p:txEl>
                                          </p:spTgt>
                                        </p:tgtEl>
                                      </p:cBhvr>
                                    </p:animEffect>
                                    <p:anim calcmode="lin" valueType="num">
                                      <p:cBhvr>
                                        <p:cTn id="15"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4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0243">
                                            <p:txEl>
                                              <p:pRg st="1" end="1"/>
                                            </p:txEl>
                                          </p:spTgt>
                                        </p:tgtEl>
                                        <p:attrNameLst>
                                          <p:attrName>style.visibility</p:attrName>
                                        </p:attrNameLst>
                                      </p:cBhvr>
                                      <p:to>
                                        <p:strVal val="visible"/>
                                      </p:to>
                                    </p:set>
                                    <p:animEffect transition="in" filter="fade">
                                      <p:cBhvr>
                                        <p:cTn id="21" dur="500"/>
                                        <p:tgtEl>
                                          <p:spTgt spid="10243">
                                            <p:txEl>
                                              <p:pRg st="1" end="1"/>
                                            </p:txEl>
                                          </p:spTgt>
                                        </p:tgtEl>
                                      </p:cBhvr>
                                    </p:animEffect>
                                    <p:anim calcmode="lin" valueType="num">
                                      <p:cBhvr>
                                        <p:cTn id="22"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1024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0243">
                                            <p:txEl>
                                              <p:pRg st="2" end="2"/>
                                            </p:txEl>
                                          </p:spTgt>
                                        </p:tgtEl>
                                        <p:attrNameLst>
                                          <p:attrName>style.visibility</p:attrName>
                                        </p:attrNameLst>
                                      </p:cBhvr>
                                      <p:to>
                                        <p:strVal val="visible"/>
                                      </p:to>
                                    </p:set>
                                    <p:animEffect transition="in" filter="fade">
                                      <p:cBhvr>
                                        <p:cTn id="28" dur="500"/>
                                        <p:tgtEl>
                                          <p:spTgt spid="10243">
                                            <p:txEl>
                                              <p:pRg st="2" end="2"/>
                                            </p:txEl>
                                          </p:spTgt>
                                        </p:tgtEl>
                                      </p:cBhvr>
                                    </p:animEffect>
                                    <p:anim calcmode="lin" valueType="num">
                                      <p:cBhvr>
                                        <p:cTn id="2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0243">
                                            <p:txEl>
                                              <p:pRg st="2" end="2"/>
                                            </p:txEl>
                                          </p:spTgt>
                                        </p:tgtEl>
                                        <p:attrNameLst>
                                          <p:attrName>ppt_y</p:attrName>
                                        </p:attrNameLst>
                                      </p:cBhvr>
                                      <p:tavLst>
                                        <p:tav tm="0">
                                          <p:val>
                                            <p:strVal val="#ppt_y+.05"/>
                                          </p:val>
                                        </p:tav>
                                        <p:tav tm="100000">
                                          <p:val>
                                            <p:strVal val="#ppt_y"/>
                                          </p:val>
                                        </p:tav>
                                      </p:tavLst>
                                    </p:anim>
                                  </p:childTnLst>
                                </p:cTn>
                              </p:par>
                              <p:par>
                                <p:cTn id="31" presetID="44" presetClass="entr" presetSubtype="0" fill="hold" grpId="0" nodeType="withEffect">
                                  <p:stCondLst>
                                    <p:cond delay="0"/>
                                  </p:stCondLst>
                                  <p:childTnLst>
                                    <p:set>
                                      <p:cBhvr>
                                        <p:cTn id="32" dur="1" fill="hold">
                                          <p:stCondLst>
                                            <p:cond delay="0"/>
                                          </p:stCondLst>
                                        </p:cTn>
                                        <p:tgtEl>
                                          <p:spTgt spid="10243">
                                            <p:txEl>
                                              <p:pRg st="3" end="3"/>
                                            </p:txEl>
                                          </p:spTgt>
                                        </p:tgtEl>
                                        <p:attrNameLst>
                                          <p:attrName>style.visibility</p:attrName>
                                        </p:attrNameLst>
                                      </p:cBhvr>
                                      <p:to>
                                        <p:strVal val="visible"/>
                                      </p:to>
                                    </p:set>
                                    <p:animEffect transition="in" filter="fade">
                                      <p:cBhvr>
                                        <p:cTn id="33" dur="500"/>
                                        <p:tgtEl>
                                          <p:spTgt spid="10243">
                                            <p:txEl>
                                              <p:pRg st="3" end="3"/>
                                            </p:txEl>
                                          </p:spTgt>
                                        </p:tgtEl>
                                      </p:cBhvr>
                                    </p:animEffect>
                                    <p:anim calcmode="lin" valueType="num">
                                      <p:cBhvr>
                                        <p:cTn id="34"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0243">
                                            <p:txEl>
                                              <p:pRg st="3" end="3"/>
                                            </p:txEl>
                                          </p:spTgt>
                                        </p:tgtEl>
                                        <p:attrNameLst>
                                          <p:attrName>ppt_y</p:attrName>
                                        </p:attrNameLst>
                                      </p:cBhvr>
                                      <p:tavLst>
                                        <p:tav tm="0">
                                          <p:val>
                                            <p:strVal val="#ppt_y+.05"/>
                                          </p:val>
                                        </p:tav>
                                        <p:tav tm="100000">
                                          <p:val>
                                            <p:strVal val="#ppt_y"/>
                                          </p:val>
                                        </p:tav>
                                      </p:tavLst>
                                    </p:anim>
                                  </p:childTnLst>
                                </p:cTn>
                              </p:par>
                              <p:par>
                                <p:cTn id="36" presetID="44" presetClass="entr" presetSubtype="0" fill="hold" grpId="0" nodeType="withEffect">
                                  <p:stCondLst>
                                    <p:cond delay="0"/>
                                  </p:stCondLst>
                                  <p:childTnLst>
                                    <p:set>
                                      <p:cBhvr>
                                        <p:cTn id="37" dur="1" fill="hold">
                                          <p:stCondLst>
                                            <p:cond delay="0"/>
                                          </p:stCondLst>
                                        </p:cTn>
                                        <p:tgtEl>
                                          <p:spTgt spid="10243">
                                            <p:txEl>
                                              <p:pRg st="4" end="4"/>
                                            </p:txEl>
                                          </p:spTgt>
                                        </p:tgtEl>
                                        <p:attrNameLst>
                                          <p:attrName>style.visibility</p:attrName>
                                        </p:attrNameLst>
                                      </p:cBhvr>
                                      <p:to>
                                        <p:strVal val="visible"/>
                                      </p:to>
                                    </p:set>
                                    <p:animEffect transition="in" filter="fade">
                                      <p:cBhvr>
                                        <p:cTn id="38" dur="500"/>
                                        <p:tgtEl>
                                          <p:spTgt spid="10243">
                                            <p:txEl>
                                              <p:pRg st="4" end="4"/>
                                            </p:txEl>
                                          </p:spTgt>
                                        </p:tgtEl>
                                      </p:cBhvr>
                                    </p:animEffect>
                                    <p:anim calcmode="lin" valueType="num">
                                      <p:cBhvr>
                                        <p:cTn id="39"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0243">
                                            <p:txEl>
                                              <p:pRg st="4" end="4"/>
                                            </p:txEl>
                                          </p:spTgt>
                                        </p:tgtEl>
                                        <p:attrNameLst>
                                          <p:attrName>ppt_y</p:attrName>
                                        </p:attrNameLst>
                                      </p:cBhvr>
                                      <p:tavLst>
                                        <p:tav tm="0">
                                          <p:val>
                                            <p:strVal val="#ppt_y+.05"/>
                                          </p:val>
                                        </p:tav>
                                        <p:tav tm="100000">
                                          <p:val>
                                            <p:strVal val="#ppt_y"/>
                                          </p:val>
                                        </p:tav>
                                      </p:tavLst>
                                    </p:anim>
                                  </p:childTnLst>
                                </p:cTn>
                              </p:par>
                              <p:par>
                                <p:cTn id="41" presetID="44" presetClass="entr" presetSubtype="0" fill="hold" grpId="0" nodeType="withEffect">
                                  <p:stCondLst>
                                    <p:cond delay="0"/>
                                  </p:stCondLst>
                                  <p:childTnLst>
                                    <p:set>
                                      <p:cBhvr>
                                        <p:cTn id="42" dur="1" fill="hold">
                                          <p:stCondLst>
                                            <p:cond delay="0"/>
                                          </p:stCondLst>
                                        </p:cTn>
                                        <p:tgtEl>
                                          <p:spTgt spid="10243">
                                            <p:txEl>
                                              <p:pRg st="5" end="5"/>
                                            </p:txEl>
                                          </p:spTgt>
                                        </p:tgtEl>
                                        <p:attrNameLst>
                                          <p:attrName>style.visibility</p:attrName>
                                        </p:attrNameLst>
                                      </p:cBhvr>
                                      <p:to>
                                        <p:strVal val="visible"/>
                                      </p:to>
                                    </p:set>
                                    <p:animEffect transition="in" filter="fade">
                                      <p:cBhvr>
                                        <p:cTn id="43" dur="500"/>
                                        <p:tgtEl>
                                          <p:spTgt spid="10243">
                                            <p:txEl>
                                              <p:pRg st="5" end="5"/>
                                            </p:txEl>
                                          </p:spTgt>
                                        </p:tgtEl>
                                      </p:cBhvr>
                                    </p:animEffect>
                                    <p:anim calcmode="lin" valueType="num">
                                      <p:cBhvr>
                                        <p:cTn id="44"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0243">
                                            <p:txEl>
                                              <p:pRg st="5" end="5"/>
                                            </p:txEl>
                                          </p:spTgt>
                                        </p:tgtEl>
                                        <p:attrNameLst>
                                          <p:attrName>ppt_y</p:attrName>
                                        </p:attrNameLst>
                                      </p:cBhvr>
                                      <p:tavLst>
                                        <p:tav tm="0">
                                          <p:val>
                                            <p:strVal val="#ppt_y+.05"/>
                                          </p:val>
                                        </p:tav>
                                        <p:tav tm="100000">
                                          <p:val>
                                            <p:strVal val="#ppt_y"/>
                                          </p:val>
                                        </p:tav>
                                      </p:tavLst>
                                    </p:anim>
                                  </p:childTnLst>
                                </p:cTn>
                              </p:par>
                              <p:par>
                                <p:cTn id="46" presetID="44" presetClass="entr" presetSubtype="0" fill="hold" grpId="0" nodeType="withEffect">
                                  <p:stCondLst>
                                    <p:cond delay="0"/>
                                  </p:stCondLst>
                                  <p:childTnLst>
                                    <p:set>
                                      <p:cBhvr>
                                        <p:cTn id="47" dur="1" fill="hold">
                                          <p:stCondLst>
                                            <p:cond delay="0"/>
                                          </p:stCondLst>
                                        </p:cTn>
                                        <p:tgtEl>
                                          <p:spTgt spid="10243">
                                            <p:txEl>
                                              <p:pRg st="6" end="6"/>
                                            </p:txEl>
                                          </p:spTgt>
                                        </p:tgtEl>
                                        <p:attrNameLst>
                                          <p:attrName>style.visibility</p:attrName>
                                        </p:attrNameLst>
                                      </p:cBhvr>
                                      <p:to>
                                        <p:strVal val="visible"/>
                                      </p:to>
                                    </p:set>
                                    <p:animEffect transition="in" filter="fade">
                                      <p:cBhvr>
                                        <p:cTn id="48" dur="500"/>
                                        <p:tgtEl>
                                          <p:spTgt spid="10243">
                                            <p:txEl>
                                              <p:pRg st="6" end="6"/>
                                            </p:txEl>
                                          </p:spTgt>
                                        </p:tgtEl>
                                      </p:cBhvr>
                                    </p:animEffect>
                                    <p:anim calcmode="lin" valueType="num">
                                      <p:cBhvr>
                                        <p:cTn id="49"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0243">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Writing – 1</a:t>
            </a:r>
            <a:r>
              <a:rPr lang="en-US" baseline="30000"/>
              <a:t>st</a:t>
            </a:r>
            <a:r>
              <a:rPr lang="en-US"/>
              <a:t> task</a:t>
            </a:r>
          </a:p>
        </p:txBody>
      </p:sp>
      <p:sp>
        <p:nvSpPr>
          <p:cNvPr id="26627" name="Rectangle 3"/>
          <p:cNvSpPr>
            <a:spLocks noGrp="1" noChangeArrowheads="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Write a description of at least 150 words. </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Based on material found in a chart, table, graph or diagram</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Demonstrates ability to present information and to summarize the main features of the input.</a:t>
            </a:r>
          </a:p>
        </p:txBody>
      </p:sp>
    </p:spTree>
    <p:custDataLst>
      <p:tags r:id="rId1"/>
    </p:custDataLst>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dissolve">
                                      <p:cBhvr>
                                        <p:cTn id="12" dur="500"/>
                                        <p:tgtEl>
                                          <p:spTgt spid="266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Effect transition="in" filter="dissolve">
                                      <p:cBhvr>
                                        <p:cTn id="17" dur="500"/>
                                        <p:tgtEl>
                                          <p:spTgt spid="266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627">
                                            <p:txEl>
                                              <p:pRg st="2" end="2"/>
                                            </p:txEl>
                                          </p:spTgt>
                                        </p:tgtEl>
                                        <p:attrNameLst>
                                          <p:attrName>style.visibility</p:attrName>
                                        </p:attrNameLst>
                                      </p:cBhvr>
                                      <p:to>
                                        <p:strVal val="visible"/>
                                      </p:to>
                                    </p:set>
                                    <p:animEffect transition="in" filter="dissolve">
                                      <p:cBhvr>
                                        <p:cTn id="22"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Writing Task 1 Organization</a:t>
            </a:r>
          </a:p>
        </p:txBody>
      </p:sp>
      <p:sp>
        <p:nvSpPr>
          <p:cNvPr id="52227" name="Rectangle 3"/>
          <p:cNvSpPr>
            <a:spLocks noGrp="1" noChangeArrowheads="1"/>
          </p:cNvSpPr>
          <p:nvPr>
            <p:ph type="body" idx="1"/>
          </p:nvPr>
        </p:nvSpPr>
        <p:spPr>
          <a:xfrm>
            <a:off x="928662" y="2214554"/>
            <a:ext cx="7408862" cy="3451225"/>
          </a:xfrm>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Introductory Sentence(s) – describe the information presented in the graph….</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General Observations</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Specific Observations</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Concluding Statement – analysis of information garnered from the visual </a:t>
            </a:r>
          </a:p>
        </p:txBody>
      </p:sp>
    </p:spTree>
  </p:cSld>
  <p:clrMapOvr>
    <a:masterClrMapping/>
  </p:clrMapOvr>
  <p:transition spd="slow" advTm="20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3021" t="17500" r="30729" b="1500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Writing – 2</a:t>
            </a:r>
            <a:r>
              <a:rPr lang="en-US" baseline="30000"/>
              <a:t>nd</a:t>
            </a:r>
            <a:r>
              <a:rPr lang="en-US"/>
              <a:t> task</a:t>
            </a:r>
          </a:p>
        </p:txBody>
      </p:sp>
      <p:sp>
        <p:nvSpPr>
          <p:cNvPr id="27651" name="Rectangle 3"/>
          <p:cNvSpPr>
            <a:spLocks noGrp="1" noChangeArrowheads="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Write a short essay of at least 250 words in response to a statement or question. </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Demonstrate an ability to present a position, construct an argument and discuss abstract issues.</a:t>
            </a:r>
          </a:p>
        </p:txBody>
      </p:sp>
    </p:spTree>
    <p:custDataLst>
      <p:tags r:id="rId1"/>
    </p:custDataLst>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dissolve">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dissolve">
                                      <p:cBhvr>
                                        <p:cTn id="12" dur="500"/>
                                        <p:tgtEl>
                                          <p:spTgt spid="276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Effect transition="in" filter="dissolve">
                                      <p:cBhvr>
                                        <p:cTn id="17"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Writing – Common Challenges</a:t>
            </a:r>
          </a:p>
        </p:txBody>
      </p:sp>
      <p:sp>
        <p:nvSpPr>
          <p:cNvPr id="28675" name="Rectangle 3"/>
          <p:cNvSpPr>
            <a:spLocks noGrp="1" noChangeArrowheads="1"/>
          </p:cNvSpPr>
          <p:nvPr>
            <p:ph type="body" idx="1"/>
          </p:nvPr>
        </p:nvSpPr>
        <p:spPr>
          <a:xfrm>
            <a:off x="928662" y="2071678"/>
            <a:ext cx="7408862" cy="3451225"/>
          </a:xfrm>
        </p:spPr>
        <p:txBody>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Task 1</a:t>
            </a:r>
          </a:p>
          <a:p>
            <a:pPr lvl="1"/>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Analyze, select, and order data</a:t>
            </a:r>
          </a:p>
          <a:p>
            <a:pPr lvl="1"/>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See general trends</a:t>
            </a:r>
          </a:p>
          <a:p>
            <a:pPr lvl="1"/>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Identify key chunks of information and exceptions to general trends</a:t>
            </a:r>
          </a:p>
          <a:p>
            <a:pPr lvl="1"/>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Use complex sentence structure</a:t>
            </a:r>
          </a:p>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Task 2</a:t>
            </a:r>
          </a:p>
          <a:p>
            <a:pPr lvl="1"/>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Unfamiliar topic</a:t>
            </a:r>
          </a:p>
          <a:p>
            <a:pPr lvl="1"/>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Take a stand and argue it effectively</a:t>
            </a:r>
          </a:p>
          <a:p>
            <a:pPr lvl="1">
              <a:buFont typeface="Wingdings" pitchFamily="2" charset="2"/>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cSld>
  <p:clrMapOvr>
    <a:masterClrMapping/>
  </p:clrMapOvr>
  <p:transition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randombar(horizontal)">
                                      <p:cBhvr>
                                        <p:cTn id="7" dur="600">
                                          <p:stCondLst>
                                            <p:cond delay="0"/>
                                          </p:stCondLst>
                                        </p:cTn>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randombar(horizontal)">
                                      <p:cBhvr>
                                        <p:cTn id="12" dur="500"/>
                                        <p:tgtEl>
                                          <p:spTgt spid="28675">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animEffect transition="in" filter="randombar(horizontal)">
                                      <p:cBhvr>
                                        <p:cTn id="15" dur="500"/>
                                        <p:tgtEl>
                                          <p:spTgt spid="28675">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675">
                                            <p:txEl>
                                              <p:pRg st="2" end="2"/>
                                            </p:txEl>
                                          </p:spTgt>
                                        </p:tgtEl>
                                        <p:attrNameLst>
                                          <p:attrName>style.visibility</p:attrName>
                                        </p:attrNameLst>
                                      </p:cBhvr>
                                      <p:to>
                                        <p:strVal val="visible"/>
                                      </p:to>
                                    </p:set>
                                    <p:animEffect transition="in" filter="randombar(horizontal)">
                                      <p:cBhvr>
                                        <p:cTn id="18" dur="500"/>
                                        <p:tgtEl>
                                          <p:spTgt spid="28675">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8675">
                                            <p:txEl>
                                              <p:pRg st="3" end="3"/>
                                            </p:txEl>
                                          </p:spTgt>
                                        </p:tgtEl>
                                        <p:attrNameLst>
                                          <p:attrName>style.visibility</p:attrName>
                                        </p:attrNameLst>
                                      </p:cBhvr>
                                      <p:to>
                                        <p:strVal val="visible"/>
                                      </p:to>
                                    </p:set>
                                    <p:animEffect transition="in" filter="randombar(horizontal)">
                                      <p:cBhvr>
                                        <p:cTn id="21" dur="500"/>
                                        <p:tgtEl>
                                          <p:spTgt spid="28675">
                                            <p:txEl>
                                              <p:pRg st="3" end="3"/>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8675">
                                            <p:txEl>
                                              <p:pRg st="4" end="4"/>
                                            </p:txEl>
                                          </p:spTgt>
                                        </p:tgtEl>
                                        <p:attrNameLst>
                                          <p:attrName>style.visibility</p:attrName>
                                        </p:attrNameLst>
                                      </p:cBhvr>
                                      <p:to>
                                        <p:strVal val="visible"/>
                                      </p:to>
                                    </p:set>
                                    <p:animEffect transition="in" filter="randombar(horizontal)">
                                      <p:cBhvr>
                                        <p:cTn id="24" dur="500"/>
                                        <p:tgtEl>
                                          <p:spTgt spid="2867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8675">
                                            <p:txEl>
                                              <p:pRg st="5" end="5"/>
                                            </p:txEl>
                                          </p:spTgt>
                                        </p:tgtEl>
                                        <p:attrNameLst>
                                          <p:attrName>style.visibility</p:attrName>
                                        </p:attrNameLst>
                                      </p:cBhvr>
                                      <p:to>
                                        <p:strVal val="visible"/>
                                      </p:to>
                                    </p:set>
                                    <p:animEffect transition="in" filter="randombar(horizontal)">
                                      <p:cBhvr>
                                        <p:cTn id="29" dur="500"/>
                                        <p:tgtEl>
                                          <p:spTgt spid="28675">
                                            <p:txEl>
                                              <p:pRg st="5" end="5"/>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675">
                                            <p:txEl>
                                              <p:pRg st="6" end="6"/>
                                            </p:txEl>
                                          </p:spTgt>
                                        </p:tgtEl>
                                        <p:attrNameLst>
                                          <p:attrName>style.visibility</p:attrName>
                                        </p:attrNameLst>
                                      </p:cBhvr>
                                      <p:to>
                                        <p:strVal val="visible"/>
                                      </p:to>
                                    </p:set>
                                    <p:animEffect transition="in" filter="randombar(horizontal)">
                                      <p:cBhvr>
                                        <p:cTn id="32" dur="500"/>
                                        <p:tgtEl>
                                          <p:spTgt spid="28675">
                                            <p:txEl>
                                              <p:pRg st="6" end="6"/>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8675">
                                            <p:txEl>
                                              <p:pRg st="7" end="7"/>
                                            </p:txEl>
                                          </p:spTgt>
                                        </p:tgtEl>
                                        <p:attrNameLst>
                                          <p:attrName>style.visibility</p:attrName>
                                        </p:attrNameLst>
                                      </p:cBhvr>
                                      <p:to>
                                        <p:strVal val="visible"/>
                                      </p:to>
                                    </p:set>
                                    <p:animEffect transition="in" filter="randombar(horizontal)">
                                      <p:cBhvr>
                                        <p:cTn id="35" dur="500"/>
                                        <p:tgtEl>
                                          <p:spTgt spid="286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srcRect l="33855" t="17500" r="35416" b="26666"/>
          <a:stretch>
            <a:fillRect/>
          </a:stretch>
        </p:blipFill>
        <p:spPr bwMode="auto">
          <a:xfrm>
            <a:off x="500034" y="642918"/>
            <a:ext cx="2956659" cy="3357562"/>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a:srcRect l="26041" t="24166" r="30208" b="32500"/>
          <a:stretch>
            <a:fillRect/>
          </a:stretch>
        </p:blipFill>
        <p:spPr bwMode="auto">
          <a:xfrm>
            <a:off x="3643306" y="714355"/>
            <a:ext cx="5291907" cy="3275943"/>
          </a:xfrm>
          <a:prstGeom prst="rect">
            <a:avLst/>
          </a:prstGeom>
          <a:noFill/>
          <a:ln w="9525">
            <a:noFill/>
            <a:miter lim="800000"/>
            <a:headEnd/>
            <a:tailEnd/>
          </a:ln>
          <a:effectLst/>
        </p:spPr>
      </p:pic>
    </p:spTree>
    <p:custDataLst>
      <p:tags r:id="rId1"/>
    </p:custDataLst>
  </p:cSld>
  <p:clrMapOvr>
    <a:masterClrMapping/>
  </p:clrMapOvr>
  <p:transition advTm="44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srcRect l="40104" t="10000" r="41146" b="10000"/>
          <a:stretch>
            <a:fillRect/>
          </a:stretch>
        </p:blipFill>
        <p:spPr bwMode="auto">
          <a:xfrm>
            <a:off x="571472" y="404792"/>
            <a:ext cx="2286016" cy="6096042"/>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l="43229" t="15833" r="43750" b="20833"/>
          <a:stretch>
            <a:fillRect/>
          </a:stretch>
        </p:blipFill>
        <p:spPr bwMode="auto">
          <a:xfrm>
            <a:off x="4786314" y="285728"/>
            <a:ext cx="2091434" cy="6357959"/>
          </a:xfrm>
          <a:prstGeom prst="rect">
            <a:avLst/>
          </a:prstGeom>
          <a:noFill/>
          <a:ln w="9525">
            <a:noFill/>
            <a:miter lim="800000"/>
            <a:headEnd/>
            <a:tailEnd/>
          </a:ln>
          <a:effectLst/>
        </p:spPr>
      </p:pic>
    </p:spTree>
    <p:custDataLst>
      <p:tags r:id="rId1"/>
    </p:custDataLst>
  </p:cSld>
  <p:clrMapOvr>
    <a:masterClrMapping/>
  </p:clrMapOvr>
  <p:transition advTm="44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7894" name="Rectangle 6"/>
          <p:cNvSpPr>
            <a:spLocks noGrp="1" noChangeArrowheads="1"/>
          </p:cNvSpPr>
          <p:nvPr>
            <p:ph type="body" idx="1"/>
          </p:nvPr>
        </p:nvSpPr>
        <p:spPr>
          <a:xfrm>
            <a:off x="285720" y="1785926"/>
            <a:ext cx="7408862" cy="3451225"/>
          </a:xfrm>
        </p:spPr>
        <p:txBody>
          <a:bodyPr/>
          <a:lstStyle/>
          <a:p>
            <a:pPr algn="ctr">
              <a:buNone/>
            </a:pPr>
            <a:r>
              <a:rPr lang="en-US" sz="9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Speaking</a:t>
            </a:r>
          </a:p>
          <a:p>
            <a:pPr algn="ctr">
              <a:buFont typeface="Wingdings" pitchFamily="2" charset="2"/>
              <a:buNone/>
            </a:pPr>
            <a:endParaRPr lang="en-US"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4" descr="j0332546"/>
          <p:cNvPicPr>
            <a:picLocks noChangeAspect="1" noChangeArrowheads="1"/>
          </p:cNvPicPr>
          <p:nvPr/>
        </p:nvPicPr>
        <p:blipFill>
          <a:blip r:embed="rId3"/>
          <a:srcRect/>
          <a:stretch>
            <a:fillRect/>
          </a:stretch>
        </p:blipFill>
        <p:spPr bwMode="auto">
          <a:xfrm>
            <a:off x="5143504" y="3429000"/>
            <a:ext cx="3581400" cy="2157413"/>
          </a:xfrm>
          <a:prstGeom prst="rect">
            <a:avLst/>
          </a:prstGeom>
          <a:noFill/>
        </p:spPr>
      </p:pic>
      <p:sp>
        <p:nvSpPr>
          <p:cNvPr id="8" name="Rectangle 2"/>
          <p:cNvSpPr>
            <a:spLocks noGrp="1" noChangeArrowheads="1"/>
          </p:cNvSpPr>
          <p:nvPr>
            <p:ph type="title"/>
          </p:nvPr>
        </p:nvSpPr>
        <p:spPr>
          <a:xfrm>
            <a:off x="457200" y="338138"/>
            <a:ext cx="8229600" cy="1252537"/>
          </a:xfrm>
        </p:spPr>
        <p:txBody>
          <a:bodyPr/>
          <a:lstStyle/>
          <a:p>
            <a:pPr algn="ctr"/>
            <a:r>
              <a:rPr lang="en-US" sz="4800" dirty="0"/>
              <a:t>4</a:t>
            </a:r>
            <a:r>
              <a:rPr lang="en-US" sz="4800" baseline="30000" dirty="0"/>
              <a:t>th</a:t>
            </a:r>
            <a:r>
              <a:rPr lang="en-US" sz="4800" dirty="0"/>
              <a:t> (and final) Test</a:t>
            </a:r>
            <a:br>
              <a:rPr lang="en-US" sz="4800" dirty="0"/>
            </a:br>
            <a:r>
              <a:rPr lang="en-US" sz="3200" dirty="0"/>
              <a:t>(11-14 minutes)</a:t>
            </a:r>
          </a:p>
        </p:txBody>
      </p:sp>
    </p:spTree>
  </p:cSld>
  <p:clrMapOvr>
    <a:masterClrMapping/>
  </p:clrMapOvr>
  <p:transition spd="slow" advTm="3000">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4282" y="500042"/>
            <a:ext cx="8229600" cy="1252537"/>
          </a:xfrm>
        </p:spPr>
        <p:txBody>
          <a:bodyPr/>
          <a:lstStyle/>
          <a:p>
            <a:r>
              <a:rPr lang="en-US"/>
              <a:t>Speaking</a:t>
            </a:r>
          </a:p>
        </p:txBody>
      </p:sp>
      <p:sp>
        <p:nvSpPr>
          <p:cNvPr id="11267" name="Rectangle 3"/>
          <p:cNvSpPr>
            <a:spLocks noGrp="1" noChangeArrowheads="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The test is a face-to-face interview.</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Candidates are assessed on their use of spoken English to </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answer short questions</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speak at length on a familiar topic</a:t>
            </a:r>
          </a:p>
          <a:p>
            <a:pPr lvl="1"/>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interact with the examiner</a:t>
            </a:r>
          </a:p>
        </p:txBody>
      </p:sp>
    </p:spTree>
    <p:custDataLst>
      <p:tags r:id="rId1"/>
    </p:custDataLst>
  </p:cSld>
  <p:clrMapOvr>
    <a:masterClrMapping/>
  </p:clrMapOvr>
  <p:transition advTm="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ppt_x</p:attrName>
                                        </p:attrNameLst>
                                      </p:cBhvr>
                                      <p:tavLst>
                                        <p:tav tm="0">
                                          <p:val>
                                            <p:strVal val="#ppt_x-.2"/>
                                          </p:val>
                                        </p:tav>
                                        <p:tav tm="100000">
                                          <p:val>
                                            <p:strVal val="#ppt_x"/>
                                          </p:val>
                                        </p:tav>
                                      </p:tavLst>
                                    </p:anim>
                                    <p:anim calcmode="lin" valueType="num">
                                      <p:cBhvr>
                                        <p:cTn id="8" dur="1000" fill="hold"/>
                                        <p:tgtEl>
                                          <p:spTgt spid="112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6"/>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1267">
                                            <p:txEl>
                                              <p:pRg st="0" end="0"/>
                                            </p:txEl>
                                          </p:spTgt>
                                        </p:tgtEl>
                                        <p:attrNameLst>
                                          <p:attrName>style.visibility</p:attrName>
                                        </p:attrNameLst>
                                      </p:cBhvr>
                                      <p:to>
                                        <p:strVal val="visible"/>
                                      </p:to>
                                    </p:set>
                                    <p:animEffect transition="in" filter="fade">
                                      <p:cBhvr>
                                        <p:cTn id="14" dur="500"/>
                                        <p:tgtEl>
                                          <p:spTgt spid="11267">
                                            <p:txEl>
                                              <p:pRg st="0" end="0"/>
                                            </p:txEl>
                                          </p:spTgt>
                                        </p:tgtEl>
                                      </p:cBhvr>
                                    </p:animEffect>
                                    <p:anim calcmode="lin" valueType="num">
                                      <p:cBhvr>
                                        <p:cTn id="15"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126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1267">
                                            <p:txEl>
                                              <p:pRg st="1" end="1"/>
                                            </p:txEl>
                                          </p:spTgt>
                                        </p:tgtEl>
                                        <p:attrNameLst>
                                          <p:attrName>style.visibility</p:attrName>
                                        </p:attrNameLst>
                                      </p:cBhvr>
                                      <p:to>
                                        <p:strVal val="visible"/>
                                      </p:to>
                                    </p:set>
                                    <p:animEffect transition="in" filter="fade">
                                      <p:cBhvr>
                                        <p:cTn id="21" dur="500"/>
                                        <p:tgtEl>
                                          <p:spTgt spid="11267">
                                            <p:txEl>
                                              <p:pRg st="1" end="1"/>
                                            </p:txEl>
                                          </p:spTgt>
                                        </p:tgtEl>
                                      </p:cBhvr>
                                    </p:animEffect>
                                    <p:anim calcmode="lin" valueType="num">
                                      <p:cBhvr>
                                        <p:cTn id="22"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11267">
                                            <p:txEl>
                                              <p:pRg st="1" end="1"/>
                                            </p:txEl>
                                          </p:spTgt>
                                        </p:tgtEl>
                                        <p:attrNameLst>
                                          <p:attrName>ppt_y</p:attrName>
                                        </p:attrNameLst>
                                      </p:cBhvr>
                                      <p:tavLst>
                                        <p:tav tm="0">
                                          <p:val>
                                            <p:strVal val="#ppt_y+.05"/>
                                          </p:val>
                                        </p:tav>
                                        <p:tav tm="100000">
                                          <p:val>
                                            <p:strVal val="#ppt_y"/>
                                          </p:val>
                                        </p:tav>
                                      </p:tavLst>
                                    </p:anim>
                                  </p:childTnLst>
                                </p:cTn>
                              </p:par>
                              <p:par>
                                <p:cTn id="24" presetID="44" presetClass="entr" presetSubtype="0" fill="hold" grpId="0" nodeType="with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Effect transition="in" filter="fade">
                                      <p:cBhvr>
                                        <p:cTn id="26" dur="500"/>
                                        <p:tgtEl>
                                          <p:spTgt spid="11267">
                                            <p:txEl>
                                              <p:pRg st="2" end="2"/>
                                            </p:txEl>
                                          </p:spTgt>
                                        </p:tgtEl>
                                      </p:cBhvr>
                                    </p:animEffect>
                                    <p:anim calcmode="lin" valueType="num">
                                      <p:cBhvr>
                                        <p:cTn id="2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1267">
                                            <p:txEl>
                                              <p:pRg st="2" end="2"/>
                                            </p:txEl>
                                          </p:spTgt>
                                        </p:tgtEl>
                                        <p:attrNameLst>
                                          <p:attrName>ppt_y</p:attrName>
                                        </p:attrNameLst>
                                      </p:cBhvr>
                                      <p:tavLst>
                                        <p:tav tm="0">
                                          <p:val>
                                            <p:strVal val="#ppt_y+.05"/>
                                          </p:val>
                                        </p:tav>
                                        <p:tav tm="100000">
                                          <p:val>
                                            <p:strVal val="#ppt_y"/>
                                          </p:val>
                                        </p:tav>
                                      </p:tavLst>
                                    </p:anim>
                                  </p:childTnLst>
                                </p:cTn>
                              </p:par>
                              <p:par>
                                <p:cTn id="29" presetID="44" presetClass="entr" presetSubtype="0" fill="hold" grpId="0" nodeType="with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Effect transition="in" filter="fade">
                                      <p:cBhvr>
                                        <p:cTn id="31" dur="500"/>
                                        <p:tgtEl>
                                          <p:spTgt spid="11267">
                                            <p:txEl>
                                              <p:pRg st="3" end="3"/>
                                            </p:txEl>
                                          </p:spTgt>
                                        </p:tgtEl>
                                      </p:cBhvr>
                                    </p:animEffect>
                                    <p:anim calcmode="lin" valueType="num">
                                      <p:cBhvr>
                                        <p:cTn id="32"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11267">
                                            <p:txEl>
                                              <p:pRg st="3" end="3"/>
                                            </p:txEl>
                                          </p:spTgt>
                                        </p:tgtEl>
                                        <p:attrNameLst>
                                          <p:attrName>ppt_y</p:attrName>
                                        </p:attrNameLst>
                                      </p:cBhvr>
                                      <p:tavLst>
                                        <p:tav tm="0">
                                          <p:val>
                                            <p:strVal val="#ppt_y+.05"/>
                                          </p:val>
                                        </p:tav>
                                        <p:tav tm="100000">
                                          <p:val>
                                            <p:strVal val="#ppt_y"/>
                                          </p:val>
                                        </p:tav>
                                      </p:tavLst>
                                    </p:anim>
                                  </p:childTnLst>
                                </p:cTn>
                              </p:par>
                              <p:par>
                                <p:cTn id="34" presetID="44" presetClass="entr" presetSubtype="0" fill="hold" grpId="0" nodeType="withEffect">
                                  <p:stCondLst>
                                    <p:cond delay="0"/>
                                  </p:stCondLst>
                                  <p:childTnLst>
                                    <p:set>
                                      <p:cBhvr>
                                        <p:cTn id="35" dur="1" fill="hold">
                                          <p:stCondLst>
                                            <p:cond delay="0"/>
                                          </p:stCondLst>
                                        </p:cTn>
                                        <p:tgtEl>
                                          <p:spTgt spid="11267">
                                            <p:txEl>
                                              <p:pRg st="4" end="4"/>
                                            </p:txEl>
                                          </p:spTgt>
                                        </p:tgtEl>
                                        <p:attrNameLst>
                                          <p:attrName>style.visibility</p:attrName>
                                        </p:attrNameLst>
                                      </p:cBhvr>
                                      <p:to>
                                        <p:strVal val="visible"/>
                                      </p:to>
                                    </p:set>
                                    <p:animEffect transition="in" filter="fade">
                                      <p:cBhvr>
                                        <p:cTn id="36" dur="500"/>
                                        <p:tgtEl>
                                          <p:spTgt spid="11267">
                                            <p:txEl>
                                              <p:pRg st="4" end="4"/>
                                            </p:txEl>
                                          </p:spTgt>
                                        </p:tgtEl>
                                      </p:cBhvr>
                                    </p:animEffect>
                                    <p:anim calcmode="lin" valueType="num">
                                      <p:cBhvr>
                                        <p:cTn id="37"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1126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4282" y="500042"/>
            <a:ext cx="8229600" cy="1252537"/>
          </a:xfrm>
        </p:spPr>
        <p:txBody>
          <a:bodyPr/>
          <a:lstStyle/>
          <a:p>
            <a:r>
              <a:rPr lang="en-US" dirty="0"/>
              <a:t>Speaking</a:t>
            </a:r>
          </a:p>
        </p:txBody>
      </p:sp>
      <p:sp>
        <p:nvSpPr>
          <p:cNvPr id="5" name="مستطيل 4"/>
          <p:cNvSpPr/>
          <p:nvPr/>
        </p:nvSpPr>
        <p:spPr>
          <a:xfrm>
            <a:off x="714348" y="2500307"/>
            <a:ext cx="7572428" cy="3108543"/>
          </a:xfrm>
          <a:prstGeom prst="rect">
            <a:avLst/>
          </a:prstGeom>
        </p:spPr>
        <p:txBody>
          <a:bodyPr wrap="square">
            <a:spAutoFit/>
          </a:bodyPr>
          <a:lstStyle/>
          <a:p>
            <a:pPr algn="l"/>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Speaking: Examiners award a band score for each of four criterion areas:</a:t>
            </a:r>
          </a:p>
          <a:p>
            <a:pPr algn="l"/>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l"/>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Fluency and Coherence</a:t>
            </a:r>
          </a:p>
          <a:p>
            <a:pPr algn="l"/>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Lexical Resource</a:t>
            </a:r>
          </a:p>
          <a:p>
            <a:pPr algn="l"/>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Grammatical Range </a:t>
            </a:r>
          </a:p>
          <a:p>
            <a:pPr algn="l"/>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Accuracy and Pronunciation.</a:t>
            </a:r>
            <a:endParaRPr lang="ar-SA"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ustDataLst>
      <p:tags r:id="rId1"/>
    </p:custDataLst>
  </p:cSld>
  <p:clrMapOvr>
    <a:masterClrMapping/>
  </p:clrMapOvr>
  <p:transition advTm="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ppt_x</p:attrName>
                                        </p:attrNameLst>
                                      </p:cBhvr>
                                      <p:tavLst>
                                        <p:tav tm="0">
                                          <p:val>
                                            <p:strVal val="#ppt_x-.2"/>
                                          </p:val>
                                        </p:tav>
                                        <p:tav tm="100000">
                                          <p:val>
                                            <p:strVal val="#ppt_x"/>
                                          </p:val>
                                        </p:tav>
                                      </p:tavLst>
                                    </p:anim>
                                    <p:anim calcmode="lin" valueType="num">
                                      <p:cBhvr>
                                        <p:cTn id="8" dur="1000" fill="hold"/>
                                        <p:tgtEl>
                                          <p:spTgt spid="112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Speaking Test Sections</a:t>
            </a:r>
          </a:p>
        </p:txBody>
      </p:sp>
      <p:sp>
        <p:nvSpPr>
          <p:cNvPr id="29699" name="Rectangle 3"/>
          <p:cNvSpPr>
            <a:spLocks noGrp="1" noChangeArrowheads="1"/>
          </p:cNvSpPr>
          <p:nvPr>
            <p:ph type="body" idx="1"/>
          </p:nvPr>
        </p:nvSpPr>
        <p:spPr>
          <a:xfrm>
            <a:off x="428596" y="1928802"/>
            <a:ext cx="8215370" cy="4352964"/>
          </a:xfrm>
        </p:spPr>
        <p:txBody>
          <a:bodyPr/>
          <a:lstStyle/>
          <a:p>
            <a:pPr marL="609600" indent="-609600">
              <a:lnSpc>
                <a:spcPct val="90000"/>
              </a:lnSpc>
              <a:buFont typeface="Wingdings" pitchFamily="2" charset="2"/>
              <a:buAutoNum type="arabicPeriod"/>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Introduction and interview (4-5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mins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Give name and talk about self, family, and own life.</a:t>
            </a:r>
          </a:p>
          <a:p>
            <a:pPr marL="609600" indent="-609600">
              <a:lnSpc>
                <a:spcPct val="90000"/>
              </a:lnSpc>
              <a:buFont typeface="Wingdings" pitchFamily="2" charset="2"/>
              <a:buAutoNum type="arabicPeriod"/>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Individual long turn (3-4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mins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Given a card prompt.</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 min to prepare</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1-2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mins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talk</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 min answer related question from examiner</a:t>
            </a:r>
          </a:p>
          <a:p>
            <a:pPr marL="609600" indent="-609600">
              <a:lnSpc>
                <a:spcPct val="90000"/>
              </a:lnSpc>
              <a:buFont typeface="Wingdings" pitchFamily="2" charset="2"/>
              <a:buAutoNum type="arabicPeriod"/>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Two-way discussion (4-5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mins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Related to topic on the card</a:t>
            </a:r>
          </a:p>
          <a:p>
            <a:pPr marL="990600" lvl="1" indent="-533400">
              <a:lnSpc>
                <a:spcPct val="90000"/>
              </a:lnSpc>
              <a:buFont typeface="Wingdings" pitchFamily="2" charset="2"/>
              <a:buChar char="n"/>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Less personal</a:t>
            </a:r>
          </a:p>
        </p:txBody>
      </p:sp>
    </p:spTree>
    <p:custDataLst>
      <p:tags r:id="rId1"/>
    </p:custDataLst>
  </p:cSld>
  <p:clrMapOvr>
    <a:masterClrMapping/>
  </p:clrMapOvr>
  <p:transition advTm="5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1000" fill="hold"/>
                                        <p:tgtEl>
                                          <p:spTgt spid="29698"/>
                                        </p:tgtEl>
                                        <p:attrNameLst>
                                          <p:attrName>ppt_x</p:attrName>
                                        </p:attrNameLst>
                                      </p:cBhvr>
                                      <p:tavLst>
                                        <p:tav tm="0">
                                          <p:val>
                                            <p:strVal val="#ppt_x-.2"/>
                                          </p:val>
                                        </p:tav>
                                        <p:tav tm="100000">
                                          <p:val>
                                            <p:strVal val="#ppt_x"/>
                                          </p:val>
                                        </p:tav>
                                      </p:tavLst>
                                    </p:anim>
                                    <p:anim calcmode="lin" valueType="num">
                                      <p:cBhvr>
                                        <p:cTn id="8" dur="1000" fill="hold"/>
                                        <p:tgtEl>
                                          <p:spTgt spid="296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69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9699">
                                            <p:txEl>
                                              <p:pRg st="0" end="0"/>
                                            </p:txEl>
                                          </p:spTgt>
                                        </p:tgtEl>
                                        <p:attrNameLst>
                                          <p:attrName>style.visibility</p:attrName>
                                        </p:attrNameLst>
                                      </p:cBhvr>
                                      <p:to>
                                        <p:strVal val="visible"/>
                                      </p:to>
                                    </p:set>
                                    <p:animEffect transition="in" filter="fade">
                                      <p:cBhvr>
                                        <p:cTn id="14" dur="500"/>
                                        <p:tgtEl>
                                          <p:spTgt spid="29699">
                                            <p:txEl>
                                              <p:pRg st="0" end="0"/>
                                            </p:txEl>
                                          </p:spTgt>
                                        </p:tgtEl>
                                      </p:cBhvr>
                                    </p:animEffect>
                                    <p:anim calcmode="lin" valueType="num">
                                      <p:cBhvr>
                                        <p:cTn id="15"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969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Effect transition="in" filter="fade">
                                      <p:cBhvr>
                                        <p:cTn id="19" dur="500"/>
                                        <p:tgtEl>
                                          <p:spTgt spid="29699">
                                            <p:txEl>
                                              <p:pRg st="1" end="1"/>
                                            </p:txEl>
                                          </p:spTgt>
                                        </p:tgtEl>
                                      </p:cBhvr>
                                    </p:animEffect>
                                    <p:anim calcmode="lin" valueType="num">
                                      <p:cBhvr>
                                        <p:cTn id="20"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9699">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4" presetClass="entr" presetSubtype="0" fill="hold" grpId="0" nodeType="clickEffect">
                                  <p:stCondLst>
                                    <p:cond delay="0"/>
                                  </p:stCondLst>
                                  <p:childTnLst>
                                    <p:set>
                                      <p:cBhvr>
                                        <p:cTn id="25" dur="1" fill="hold">
                                          <p:stCondLst>
                                            <p:cond delay="0"/>
                                          </p:stCondLst>
                                        </p:cTn>
                                        <p:tgtEl>
                                          <p:spTgt spid="29699">
                                            <p:txEl>
                                              <p:pRg st="2" end="2"/>
                                            </p:txEl>
                                          </p:spTgt>
                                        </p:tgtEl>
                                        <p:attrNameLst>
                                          <p:attrName>style.visibility</p:attrName>
                                        </p:attrNameLst>
                                      </p:cBhvr>
                                      <p:to>
                                        <p:strVal val="visible"/>
                                      </p:to>
                                    </p:set>
                                    <p:animEffect transition="in" filter="fade">
                                      <p:cBhvr>
                                        <p:cTn id="26" dur="500"/>
                                        <p:tgtEl>
                                          <p:spTgt spid="29699">
                                            <p:txEl>
                                              <p:pRg st="2" end="2"/>
                                            </p:txEl>
                                          </p:spTgt>
                                        </p:tgtEl>
                                      </p:cBhvr>
                                    </p:animEffect>
                                    <p:anim calcmode="lin" valueType="num">
                                      <p:cBhvr>
                                        <p:cTn id="27"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9699">
                                            <p:txEl>
                                              <p:pRg st="2" end="2"/>
                                            </p:txEl>
                                          </p:spTgt>
                                        </p:tgtEl>
                                        <p:attrNameLst>
                                          <p:attrName>ppt_y</p:attrName>
                                        </p:attrNameLst>
                                      </p:cBhvr>
                                      <p:tavLst>
                                        <p:tav tm="0">
                                          <p:val>
                                            <p:strVal val="#ppt_y+.05"/>
                                          </p:val>
                                        </p:tav>
                                        <p:tav tm="100000">
                                          <p:val>
                                            <p:strVal val="#ppt_y"/>
                                          </p:val>
                                        </p:tav>
                                      </p:tavLst>
                                    </p:anim>
                                  </p:childTnLst>
                                </p:cTn>
                              </p:par>
                              <p:par>
                                <p:cTn id="29" presetID="44" presetClass="entr" presetSubtype="0" fill="hold" grpId="0" nodeType="withEffect">
                                  <p:stCondLst>
                                    <p:cond delay="0"/>
                                  </p:stCondLst>
                                  <p:childTnLst>
                                    <p:set>
                                      <p:cBhvr>
                                        <p:cTn id="30" dur="1" fill="hold">
                                          <p:stCondLst>
                                            <p:cond delay="0"/>
                                          </p:stCondLst>
                                        </p:cTn>
                                        <p:tgtEl>
                                          <p:spTgt spid="29699">
                                            <p:txEl>
                                              <p:pRg st="3" end="3"/>
                                            </p:txEl>
                                          </p:spTgt>
                                        </p:tgtEl>
                                        <p:attrNameLst>
                                          <p:attrName>style.visibility</p:attrName>
                                        </p:attrNameLst>
                                      </p:cBhvr>
                                      <p:to>
                                        <p:strVal val="visible"/>
                                      </p:to>
                                    </p:set>
                                    <p:animEffect transition="in" filter="fade">
                                      <p:cBhvr>
                                        <p:cTn id="31" dur="500"/>
                                        <p:tgtEl>
                                          <p:spTgt spid="29699">
                                            <p:txEl>
                                              <p:pRg st="3" end="3"/>
                                            </p:txEl>
                                          </p:spTgt>
                                        </p:tgtEl>
                                      </p:cBhvr>
                                    </p:animEffect>
                                    <p:anim calcmode="lin" valueType="num">
                                      <p:cBhvr>
                                        <p:cTn id="32"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9699">
                                            <p:txEl>
                                              <p:pRg st="3" end="3"/>
                                            </p:txEl>
                                          </p:spTgt>
                                        </p:tgtEl>
                                        <p:attrNameLst>
                                          <p:attrName>ppt_y</p:attrName>
                                        </p:attrNameLst>
                                      </p:cBhvr>
                                      <p:tavLst>
                                        <p:tav tm="0">
                                          <p:val>
                                            <p:strVal val="#ppt_y+.05"/>
                                          </p:val>
                                        </p:tav>
                                        <p:tav tm="100000">
                                          <p:val>
                                            <p:strVal val="#ppt_y"/>
                                          </p:val>
                                        </p:tav>
                                      </p:tavLst>
                                    </p:anim>
                                  </p:childTnLst>
                                </p:cTn>
                              </p:par>
                              <p:par>
                                <p:cTn id="34" presetID="44" presetClass="entr" presetSubtype="0" fill="hold" grpId="0" nodeType="withEffect">
                                  <p:stCondLst>
                                    <p:cond delay="0"/>
                                  </p:stCondLst>
                                  <p:childTnLst>
                                    <p:set>
                                      <p:cBhvr>
                                        <p:cTn id="35" dur="1" fill="hold">
                                          <p:stCondLst>
                                            <p:cond delay="0"/>
                                          </p:stCondLst>
                                        </p:cTn>
                                        <p:tgtEl>
                                          <p:spTgt spid="29699">
                                            <p:txEl>
                                              <p:pRg st="4" end="4"/>
                                            </p:txEl>
                                          </p:spTgt>
                                        </p:tgtEl>
                                        <p:attrNameLst>
                                          <p:attrName>style.visibility</p:attrName>
                                        </p:attrNameLst>
                                      </p:cBhvr>
                                      <p:to>
                                        <p:strVal val="visible"/>
                                      </p:to>
                                    </p:set>
                                    <p:animEffect transition="in" filter="fade">
                                      <p:cBhvr>
                                        <p:cTn id="36" dur="500"/>
                                        <p:tgtEl>
                                          <p:spTgt spid="29699">
                                            <p:txEl>
                                              <p:pRg st="4" end="4"/>
                                            </p:txEl>
                                          </p:spTgt>
                                        </p:tgtEl>
                                      </p:cBhvr>
                                    </p:animEffect>
                                    <p:anim calcmode="lin" valueType="num">
                                      <p:cBhvr>
                                        <p:cTn id="37"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29699">
                                            <p:txEl>
                                              <p:pRg st="4" end="4"/>
                                            </p:txEl>
                                          </p:spTgt>
                                        </p:tgtEl>
                                        <p:attrNameLst>
                                          <p:attrName>ppt_y</p:attrName>
                                        </p:attrNameLst>
                                      </p:cBhvr>
                                      <p:tavLst>
                                        <p:tav tm="0">
                                          <p:val>
                                            <p:strVal val="#ppt_y+.05"/>
                                          </p:val>
                                        </p:tav>
                                        <p:tav tm="100000">
                                          <p:val>
                                            <p:strVal val="#ppt_y"/>
                                          </p:val>
                                        </p:tav>
                                      </p:tavLst>
                                    </p:anim>
                                  </p:childTnLst>
                                </p:cTn>
                              </p:par>
                              <p:par>
                                <p:cTn id="39" presetID="44" presetClass="entr" presetSubtype="0" fill="hold" grpId="0" nodeType="withEffect">
                                  <p:stCondLst>
                                    <p:cond delay="0"/>
                                  </p:stCondLst>
                                  <p:childTnLst>
                                    <p:set>
                                      <p:cBhvr>
                                        <p:cTn id="40" dur="1" fill="hold">
                                          <p:stCondLst>
                                            <p:cond delay="0"/>
                                          </p:stCondLst>
                                        </p:cTn>
                                        <p:tgtEl>
                                          <p:spTgt spid="29699">
                                            <p:txEl>
                                              <p:pRg st="5" end="5"/>
                                            </p:txEl>
                                          </p:spTgt>
                                        </p:tgtEl>
                                        <p:attrNameLst>
                                          <p:attrName>style.visibility</p:attrName>
                                        </p:attrNameLst>
                                      </p:cBhvr>
                                      <p:to>
                                        <p:strVal val="visible"/>
                                      </p:to>
                                    </p:set>
                                    <p:animEffect transition="in" filter="fade">
                                      <p:cBhvr>
                                        <p:cTn id="41" dur="500"/>
                                        <p:tgtEl>
                                          <p:spTgt spid="29699">
                                            <p:txEl>
                                              <p:pRg st="5" end="5"/>
                                            </p:txEl>
                                          </p:spTgt>
                                        </p:tgtEl>
                                      </p:cBhvr>
                                    </p:animEffect>
                                    <p:anim calcmode="lin" valueType="num">
                                      <p:cBhvr>
                                        <p:cTn id="42"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29699">
                                            <p:txEl>
                                              <p:pRg st="5" end="5"/>
                                            </p:txEl>
                                          </p:spTgt>
                                        </p:tgtEl>
                                        <p:attrNameLst>
                                          <p:attrName>ppt_y</p:attrName>
                                        </p:attrNameLst>
                                      </p:cBhvr>
                                      <p:tavLst>
                                        <p:tav tm="0">
                                          <p:val>
                                            <p:strVal val="#ppt_y+.05"/>
                                          </p:val>
                                        </p:tav>
                                        <p:tav tm="100000">
                                          <p:val>
                                            <p:strVal val="#ppt_y"/>
                                          </p:val>
                                        </p:tav>
                                      </p:tavLst>
                                    </p:anim>
                                  </p:childTnLst>
                                </p:cTn>
                              </p:par>
                              <p:par>
                                <p:cTn id="44" presetID="44" presetClass="entr" presetSubtype="0" fill="hold" grpId="0" nodeType="withEffect">
                                  <p:stCondLst>
                                    <p:cond delay="0"/>
                                  </p:stCondLst>
                                  <p:childTnLst>
                                    <p:set>
                                      <p:cBhvr>
                                        <p:cTn id="45" dur="1" fill="hold">
                                          <p:stCondLst>
                                            <p:cond delay="0"/>
                                          </p:stCondLst>
                                        </p:cTn>
                                        <p:tgtEl>
                                          <p:spTgt spid="29699">
                                            <p:txEl>
                                              <p:pRg st="6" end="6"/>
                                            </p:txEl>
                                          </p:spTgt>
                                        </p:tgtEl>
                                        <p:attrNameLst>
                                          <p:attrName>style.visibility</p:attrName>
                                        </p:attrNameLst>
                                      </p:cBhvr>
                                      <p:to>
                                        <p:strVal val="visible"/>
                                      </p:to>
                                    </p:set>
                                    <p:animEffect transition="in" filter="fade">
                                      <p:cBhvr>
                                        <p:cTn id="46" dur="500"/>
                                        <p:tgtEl>
                                          <p:spTgt spid="29699">
                                            <p:txEl>
                                              <p:pRg st="6" end="6"/>
                                            </p:txEl>
                                          </p:spTgt>
                                        </p:tgtEl>
                                      </p:cBhvr>
                                    </p:animEffect>
                                    <p:anim calcmode="lin" valueType="num">
                                      <p:cBhvr>
                                        <p:cTn id="47"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29699">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4" presetClass="entr" presetSubtype="0" fill="hold" grpId="0" nodeType="clickEffect">
                                  <p:stCondLst>
                                    <p:cond delay="0"/>
                                  </p:stCondLst>
                                  <p:childTnLst>
                                    <p:set>
                                      <p:cBhvr>
                                        <p:cTn id="52" dur="1" fill="hold">
                                          <p:stCondLst>
                                            <p:cond delay="0"/>
                                          </p:stCondLst>
                                        </p:cTn>
                                        <p:tgtEl>
                                          <p:spTgt spid="29699">
                                            <p:txEl>
                                              <p:pRg st="7" end="7"/>
                                            </p:txEl>
                                          </p:spTgt>
                                        </p:tgtEl>
                                        <p:attrNameLst>
                                          <p:attrName>style.visibility</p:attrName>
                                        </p:attrNameLst>
                                      </p:cBhvr>
                                      <p:to>
                                        <p:strVal val="visible"/>
                                      </p:to>
                                    </p:set>
                                    <p:animEffect transition="in" filter="fade">
                                      <p:cBhvr>
                                        <p:cTn id="53" dur="500"/>
                                        <p:tgtEl>
                                          <p:spTgt spid="29699">
                                            <p:txEl>
                                              <p:pRg st="7" end="7"/>
                                            </p:txEl>
                                          </p:spTgt>
                                        </p:tgtEl>
                                      </p:cBhvr>
                                    </p:animEffect>
                                    <p:anim calcmode="lin" valueType="num">
                                      <p:cBhvr>
                                        <p:cTn id="54"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p:cTn id="55" dur="500" fill="hold"/>
                                        <p:tgtEl>
                                          <p:spTgt spid="29699">
                                            <p:txEl>
                                              <p:pRg st="7" end="7"/>
                                            </p:txEl>
                                          </p:spTgt>
                                        </p:tgtEl>
                                        <p:attrNameLst>
                                          <p:attrName>ppt_y</p:attrName>
                                        </p:attrNameLst>
                                      </p:cBhvr>
                                      <p:tavLst>
                                        <p:tav tm="0">
                                          <p:val>
                                            <p:strVal val="#ppt_y+.05"/>
                                          </p:val>
                                        </p:tav>
                                        <p:tav tm="100000">
                                          <p:val>
                                            <p:strVal val="#ppt_y"/>
                                          </p:val>
                                        </p:tav>
                                      </p:tavLst>
                                    </p:anim>
                                  </p:childTnLst>
                                </p:cTn>
                              </p:par>
                              <p:par>
                                <p:cTn id="56" presetID="44" presetClass="entr" presetSubtype="0" fill="hold" grpId="0" nodeType="withEffect">
                                  <p:stCondLst>
                                    <p:cond delay="0"/>
                                  </p:stCondLst>
                                  <p:childTnLst>
                                    <p:set>
                                      <p:cBhvr>
                                        <p:cTn id="57" dur="1" fill="hold">
                                          <p:stCondLst>
                                            <p:cond delay="0"/>
                                          </p:stCondLst>
                                        </p:cTn>
                                        <p:tgtEl>
                                          <p:spTgt spid="29699">
                                            <p:txEl>
                                              <p:pRg st="8" end="8"/>
                                            </p:txEl>
                                          </p:spTgt>
                                        </p:tgtEl>
                                        <p:attrNameLst>
                                          <p:attrName>style.visibility</p:attrName>
                                        </p:attrNameLst>
                                      </p:cBhvr>
                                      <p:to>
                                        <p:strVal val="visible"/>
                                      </p:to>
                                    </p:set>
                                    <p:animEffect transition="in" filter="fade">
                                      <p:cBhvr>
                                        <p:cTn id="58" dur="500"/>
                                        <p:tgtEl>
                                          <p:spTgt spid="29699">
                                            <p:txEl>
                                              <p:pRg st="8" end="8"/>
                                            </p:txEl>
                                          </p:spTgt>
                                        </p:tgtEl>
                                      </p:cBhvr>
                                    </p:animEffect>
                                    <p:anim calcmode="lin" valueType="num">
                                      <p:cBhvr>
                                        <p:cTn id="59" dur="500" fill="hold"/>
                                        <p:tgtEl>
                                          <p:spTgt spid="29699">
                                            <p:txEl>
                                              <p:pRg st="8" end="8"/>
                                            </p:txEl>
                                          </p:spTgt>
                                        </p:tgtEl>
                                        <p:attrNameLst>
                                          <p:attrName>ppt_x</p:attrName>
                                        </p:attrNameLst>
                                      </p:cBhvr>
                                      <p:tavLst>
                                        <p:tav tm="0">
                                          <p:val>
                                            <p:strVal val="#ppt_x"/>
                                          </p:val>
                                        </p:tav>
                                        <p:tav tm="100000">
                                          <p:val>
                                            <p:strVal val="#ppt_x"/>
                                          </p:val>
                                        </p:tav>
                                      </p:tavLst>
                                    </p:anim>
                                    <p:anim calcmode="lin" valueType="num">
                                      <p:cBhvr>
                                        <p:cTn id="60" dur="500" fill="hold"/>
                                        <p:tgtEl>
                                          <p:spTgt spid="29699">
                                            <p:txEl>
                                              <p:pRg st="8" end="8"/>
                                            </p:txEl>
                                          </p:spTgt>
                                        </p:tgtEl>
                                        <p:attrNameLst>
                                          <p:attrName>ppt_y</p:attrName>
                                        </p:attrNameLst>
                                      </p:cBhvr>
                                      <p:tavLst>
                                        <p:tav tm="0">
                                          <p:val>
                                            <p:strVal val="#ppt_y+.05"/>
                                          </p:val>
                                        </p:tav>
                                        <p:tav tm="100000">
                                          <p:val>
                                            <p:strVal val="#ppt_y"/>
                                          </p:val>
                                        </p:tav>
                                      </p:tavLst>
                                    </p:anim>
                                  </p:childTnLst>
                                </p:cTn>
                              </p:par>
                              <p:par>
                                <p:cTn id="61" presetID="44" presetClass="entr" presetSubtype="0" fill="hold" grpId="0" nodeType="withEffect">
                                  <p:stCondLst>
                                    <p:cond delay="0"/>
                                  </p:stCondLst>
                                  <p:childTnLst>
                                    <p:set>
                                      <p:cBhvr>
                                        <p:cTn id="62" dur="1" fill="hold">
                                          <p:stCondLst>
                                            <p:cond delay="0"/>
                                          </p:stCondLst>
                                        </p:cTn>
                                        <p:tgtEl>
                                          <p:spTgt spid="29699">
                                            <p:txEl>
                                              <p:pRg st="9" end="9"/>
                                            </p:txEl>
                                          </p:spTgt>
                                        </p:tgtEl>
                                        <p:attrNameLst>
                                          <p:attrName>style.visibility</p:attrName>
                                        </p:attrNameLst>
                                      </p:cBhvr>
                                      <p:to>
                                        <p:strVal val="visible"/>
                                      </p:to>
                                    </p:set>
                                    <p:animEffect transition="in" filter="fade">
                                      <p:cBhvr>
                                        <p:cTn id="63" dur="500"/>
                                        <p:tgtEl>
                                          <p:spTgt spid="29699">
                                            <p:txEl>
                                              <p:pRg st="9" end="9"/>
                                            </p:txEl>
                                          </p:spTgt>
                                        </p:tgtEl>
                                      </p:cBhvr>
                                    </p:animEffect>
                                    <p:anim calcmode="lin" valueType="num">
                                      <p:cBhvr>
                                        <p:cTn id="64" dur="500" fill="hold"/>
                                        <p:tgtEl>
                                          <p:spTgt spid="29699">
                                            <p:txEl>
                                              <p:pRg st="9" end="9"/>
                                            </p:txEl>
                                          </p:spTgt>
                                        </p:tgtEl>
                                        <p:attrNameLst>
                                          <p:attrName>ppt_x</p:attrName>
                                        </p:attrNameLst>
                                      </p:cBhvr>
                                      <p:tavLst>
                                        <p:tav tm="0">
                                          <p:val>
                                            <p:strVal val="#ppt_x"/>
                                          </p:val>
                                        </p:tav>
                                        <p:tav tm="100000">
                                          <p:val>
                                            <p:strVal val="#ppt_x"/>
                                          </p:val>
                                        </p:tav>
                                      </p:tavLst>
                                    </p:anim>
                                    <p:anim calcmode="lin" valueType="num">
                                      <p:cBhvr>
                                        <p:cTn id="65" dur="500" fill="hold"/>
                                        <p:tgtEl>
                                          <p:spTgt spid="29699">
                                            <p:txEl>
                                              <p:pRg st="9" end="9"/>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Speaking – Common Challenges</a:t>
            </a:r>
          </a:p>
        </p:txBody>
      </p:sp>
      <p:sp>
        <p:nvSpPr>
          <p:cNvPr id="30723" name="Rectangle 3"/>
          <p:cNvSpPr>
            <a:spLocks noGrp="1" noChangeArrowheads="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Talking extensively</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Vocabulary</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Abstract topics in 3</a:t>
            </a:r>
            <a:r>
              <a:rPr lang="en-US"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rPr>
              <a:t>rd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section</a:t>
            </a:r>
          </a:p>
        </p:txBody>
      </p:sp>
    </p:spTree>
    <p:custDataLst>
      <p:tags r:id="rId1"/>
    </p:custDataLst>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randombar(horizontal)">
                                      <p:cBhvr>
                                        <p:cTn id="7" dur="600">
                                          <p:stCondLst>
                                            <p:cond delay="0"/>
                                          </p:stCondLst>
                                        </p:cTn>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animEffect transition="in" filter="randombar(horizontal)">
                                      <p:cBhvr>
                                        <p:cTn id="12" dur="500"/>
                                        <p:tgtEl>
                                          <p:spTgt spid="307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Effect transition="in" filter="randombar(horizontal)">
                                      <p:cBhvr>
                                        <p:cTn id="17" dur="500"/>
                                        <p:tgtEl>
                                          <p:spTgt spid="307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723">
                                            <p:txEl>
                                              <p:pRg st="2" end="2"/>
                                            </p:txEl>
                                          </p:spTgt>
                                        </p:tgtEl>
                                        <p:attrNameLst>
                                          <p:attrName>style.visibility</p:attrName>
                                        </p:attrNameLst>
                                      </p:cBhvr>
                                      <p:to>
                                        <p:strVal val="visible"/>
                                      </p:to>
                                    </p:set>
                                    <p:animEffect transition="in" filter="randombar(horizontal)">
                                      <p:cBhvr>
                                        <p:cTn id="22"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pic>
        <p:nvPicPr>
          <p:cNvPr id="11" name="Picture 2" descr="http://remark.uk.com/files/remark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94116" y="1828800"/>
            <a:ext cx="5026229" cy="28194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7716728"/>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عنصر نائب للمحتوى 3"/>
          <p:cNvPicPr preferRelativeResize="0">
            <a:picLocks/>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2428868"/>
          </a:xfrm>
          <a:prstGeom prst="rect">
            <a:avLst/>
          </a:prstGeom>
          <a:ln>
            <a:noFill/>
          </a:ln>
          <a:effectLst>
            <a:softEdge rad="112500"/>
          </a:effectLst>
          <a:extLst>
            <a:ext uri="{91240B29-F687-4F45-9708-019B960494DF}">
              <a14:hiddenLine xmlns:a14="http://schemas.microsoft.com/office/drawing/2010/main" xmlns="" w="9525">
                <a:solidFill>
                  <a:srgbClr val="000000"/>
                </a:solidFill>
                <a:miter lim="800000"/>
                <a:headEnd/>
                <a:tailEnd/>
              </a14:hiddenLine>
            </a:ext>
          </a:extLst>
        </p:spPr>
      </p:pic>
      <p:sp>
        <p:nvSpPr>
          <p:cNvPr id="3" name="مستطيل 2"/>
          <p:cNvSpPr/>
          <p:nvPr/>
        </p:nvSpPr>
        <p:spPr>
          <a:xfrm>
            <a:off x="857224" y="2573436"/>
            <a:ext cx="7429552" cy="4001095"/>
          </a:xfrm>
          <a:prstGeom prst="rect">
            <a:avLst/>
          </a:prstGeom>
        </p:spPr>
        <p:txBody>
          <a:bodyPr wrap="square">
            <a:spAutoFit/>
          </a:bodyPr>
          <a:lstStyle/>
          <a:p>
            <a:pPr algn="l" eaLnBrk="1" hangingPunct="1">
              <a:defRPr/>
            </a:pPr>
            <a:r>
              <a:rPr lang="en-US" dirty="0" smtClean="0">
                <a:ln w="18415" cmpd="sng">
                  <a:solidFill>
                    <a:srgbClr val="FFFFFF"/>
                  </a:solidFill>
                  <a:prstDash val="solid"/>
                </a:ln>
                <a:solidFill>
                  <a:srgbClr val="FFFFFF"/>
                </a:solidFill>
                <a:cs typeface="+mn-cs"/>
              </a:rPr>
              <a:t>IELTS  :In</a:t>
            </a:r>
            <a:r>
              <a:rPr lang="en-US" altLang="zh-TW" dirty="0" smtClean="0">
                <a:ln w="18415" cmpd="sng">
                  <a:solidFill>
                    <a:srgbClr val="FFFFFF"/>
                  </a:solidFill>
                  <a:prstDash val="solid"/>
                </a:ln>
                <a:solidFill>
                  <a:srgbClr val="FFFFFF"/>
                </a:solidFill>
                <a:cs typeface="+mn-cs"/>
              </a:rPr>
              <a:t>ternational English Language Testing System</a:t>
            </a:r>
          </a:p>
          <a:p>
            <a:pPr algn="l" eaLnBrk="1" hangingPunct="1">
              <a:defRPr/>
            </a:pPr>
            <a:r>
              <a:rPr lang="en-US" dirty="0" smtClean="0">
                <a:ln w="18415" cmpd="sng">
                  <a:solidFill>
                    <a:srgbClr val="FFFFFF"/>
                  </a:solidFill>
                  <a:prstDash val="solid"/>
                </a:ln>
                <a:solidFill>
                  <a:srgbClr val="FFFFFF"/>
                </a:solidFill>
                <a:cs typeface="+mn-cs"/>
              </a:rPr>
              <a:t>IELTS is a test of your language skills in Listening, Reading, Writing and Speaking. </a:t>
            </a:r>
            <a:r>
              <a:rPr lang="en-US" altLang="zh-TW" dirty="0" smtClean="0">
                <a:ln w="18415" cmpd="sng">
                  <a:solidFill>
                    <a:srgbClr val="FFFFFF"/>
                  </a:solidFill>
                  <a:prstDash val="solid"/>
                </a:ln>
                <a:solidFill>
                  <a:srgbClr val="FFFFFF"/>
                </a:solidFill>
                <a:cs typeface="+mn-cs"/>
              </a:rPr>
              <a:t> </a:t>
            </a:r>
          </a:p>
          <a:p>
            <a:pPr algn="l" eaLnBrk="1" hangingPunct="1">
              <a:defRPr/>
            </a:pPr>
            <a:endParaRPr lang="en-US" altLang="zh-TW" u="sng" dirty="0" smtClean="0">
              <a:ln w="18415" cmpd="sng">
                <a:solidFill>
                  <a:srgbClr val="FFFFFF"/>
                </a:solidFill>
                <a:prstDash val="solid"/>
              </a:ln>
              <a:solidFill>
                <a:srgbClr val="FFFFFF"/>
              </a:solidFill>
              <a:cs typeface="+mn-cs"/>
            </a:endParaRPr>
          </a:p>
          <a:p>
            <a:pPr algn="l" eaLnBrk="1" hangingPunct="1">
              <a:defRPr/>
            </a:pPr>
            <a:r>
              <a:rPr lang="en-US" altLang="zh-TW" u="sng" dirty="0" smtClean="0">
                <a:ln w="18415" cmpd="sng">
                  <a:solidFill>
                    <a:srgbClr val="FFFFFF"/>
                  </a:solidFill>
                  <a:prstDash val="solid"/>
                </a:ln>
                <a:solidFill>
                  <a:srgbClr val="FFFFFF"/>
                </a:solidFill>
                <a:cs typeface="+mn-cs"/>
              </a:rPr>
              <a:t>800 centers </a:t>
            </a:r>
            <a:r>
              <a:rPr lang="en-US" altLang="zh-TW" dirty="0" smtClean="0">
                <a:ln w="18415" cmpd="sng">
                  <a:solidFill>
                    <a:srgbClr val="FFFFFF"/>
                  </a:solidFill>
                  <a:prstDash val="solid"/>
                </a:ln>
                <a:solidFill>
                  <a:srgbClr val="FFFFFF"/>
                </a:solidFill>
                <a:cs typeface="+mn-cs"/>
              </a:rPr>
              <a:t>with tests up to </a:t>
            </a:r>
            <a:r>
              <a:rPr lang="en-US" altLang="zh-TW" u="sng" dirty="0" smtClean="0">
                <a:ln w="18415" cmpd="sng">
                  <a:solidFill>
                    <a:srgbClr val="FFFFFF"/>
                  </a:solidFill>
                  <a:prstDash val="solid"/>
                </a:ln>
                <a:solidFill>
                  <a:srgbClr val="FFFFFF"/>
                </a:solidFill>
                <a:cs typeface="+mn-cs"/>
              </a:rPr>
              <a:t>four times </a:t>
            </a:r>
            <a:r>
              <a:rPr lang="en-US" altLang="zh-TW" dirty="0" smtClean="0">
                <a:ln w="18415" cmpd="sng">
                  <a:solidFill>
                    <a:srgbClr val="FFFFFF"/>
                  </a:solidFill>
                  <a:prstDash val="solid"/>
                </a:ln>
                <a:solidFill>
                  <a:srgbClr val="FFFFFF"/>
                </a:solidFill>
                <a:cs typeface="+mn-cs"/>
              </a:rPr>
              <a:t>a month  - 9000 </a:t>
            </a:r>
            <a:r>
              <a:rPr lang="en-US" altLang="zh-TW" dirty="0" err="1" smtClean="0">
                <a:ln w="18415" cmpd="sng">
                  <a:solidFill>
                    <a:srgbClr val="FFFFFF"/>
                  </a:solidFill>
                  <a:prstDash val="solid"/>
                </a:ln>
                <a:solidFill>
                  <a:srgbClr val="FFFFFF"/>
                </a:solidFill>
                <a:cs typeface="+mn-cs"/>
              </a:rPr>
              <a:t>Organisations</a:t>
            </a:r>
            <a:r>
              <a:rPr lang="en-US" altLang="zh-TW" dirty="0" smtClean="0">
                <a:ln w="18415" cmpd="sng">
                  <a:solidFill>
                    <a:srgbClr val="FFFFFF"/>
                  </a:solidFill>
                  <a:prstDash val="solid"/>
                </a:ln>
                <a:solidFill>
                  <a:srgbClr val="FFFFFF"/>
                </a:solidFill>
                <a:cs typeface="+mn-cs"/>
              </a:rPr>
              <a:t> </a:t>
            </a:r>
          </a:p>
          <a:p>
            <a:pPr algn="l" eaLnBrk="1" hangingPunct="1">
              <a:defRPr/>
            </a:pPr>
            <a:endParaRPr lang="en-US" altLang="zh-TW" dirty="0" smtClean="0">
              <a:ln w="18415" cmpd="sng">
                <a:solidFill>
                  <a:srgbClr val="FFFFFF"/>
                </a:solidFill>
                <a:prstDash val="solid"/>
              </a:ln>
              <a:solidFill>
                <a:srgbClr val="FFFFFF"/>
              </a:solidFill>
              <a:cs typeface="+mn-cs"/>
            </a:endParaRPr>
          </a:p>
          <a:p>
            <a:pPr algn="l" eaLnBrk="1" hangingPunct="1">
              <a:defRPr/>
            </a:pPr>
            <a:r>
              <a:rPr lang="en-US" altLang="zh-TW" dirty="0" smtClean="0">
                <a:ln w="18415" cmpd="sng">
                  <a:solidFill>
                    <a:srgbClr val="FFFFFF"/>
                  </a:solidFill>
                  <a:prstDash val="solid"/>
                </a:ln>
                <a:solidFill>
                  <a:srgbClr val="FFFFFF"/>
                </a:solidFill>
                <a:cs typeface="+mn-cs"/>
              </a:rPr>
              <a:t>British Council, IDP: IELTS Australia and the University of Cambridge ESOL Examinations (Cambridge ESOL)</a:t>
            </a:r>
            <a:endParaRPr lang="ar-SA" altLang="zh-TW" dirty="0" smtClean="0">
              <a:ln w="18415" cmpd="sng">
                <a:solidFill>
                  <a:srgbClr val="FFFFFF"/>
                </a:solidFill>
                <a:prstDash val="solid"/>
              </a:ln>
              <a:solidFill>
                <a:srgbClr val="FFFFFF"/>
              </a:solidFill>
              <a:cs typeface="+mn-cs"/>
            </a:endParaRPr>
          </a:p>
          <a:p>
            <a:pPr algn="l" eaLnBrk="1" hangingPunct="1">
              <a:defRPr/>
            </a:pPr>
            <a:endParaRPr lang="ar-SA" altLang="zh-TW" dirty="0" smtClean="0">
              <a:ln w="18415" cmpd="sng">
                <a:solidFill>
                  <a:srgbClr val="FFFFFF"/>
                </a:solidFill>
                <a:prstDash val="solid"/>
              </a:ln>
              <a:solidFill>
                <a:srgbClr val="FFFFFF"/>
              </a:solidFill>
              <a:cs typeface="+mn-cs"/>
            </a:endParaRPr>
          </a:p>
          <a:p>
            <a:pPr algn="l" eaLnBrk="1" hangingPunct="1">
              <a:defRPr/>
            </a:pPr>
            <a:r>
              <a:rPr lang="en-US" altLang="ja-JP" sz="2000" dirty="0" smtClean="0">
                <a:ln w="18415" cmpd="sng">
                  <a:solidFill>
                    <a:srgbClr val="FFFFFF"/>
                  </a:solidFill>
                  <a:prstDash val="solid"/>
                </a:ln>
                <a:solidFill>
                  <a:srgbClr val="FFFFFF"/>
                </a:solidFill>
                <a:cs typeface="+mn-cs"/>
              </a:rPr>
              <a:t>Developed as a test of English for:</a:t>
            </a:r>
          </a:p>
          <a:p>
            <a:pPr lvl="2" algn="l" eaLnBrk="1" hangingPunct="1">
              <a:defRPr/>
            </a:pPr>
            <a:r>
              <a:rPr lang="en-US" altLang="ja-JP" dirty="0" smtClean="0">
                <a:ln w="18415" cmpd="sng">
                  <a:solidFill>
                    <a:srgbClr val="FFFFFF"/>
                  </a:solidFill>
                  <a:prstDash val="solid"/>
                </a:ln>
                <a:solidFill>
                  <a:srgbClr val="FFFFFF"/>
                </a:solidFill>
                <a:cs typeface="+mn-cs"/>
              </a:rPr>
              <a:t>Immigration</a:t>
            </a:r>
          </a:p>
          <a:p>
            <a:pPr lvl="2" algn="l" eaLnBrk="1" hangingPunct="1">
              <a:defRPr/>
            </a:pPr>
            <a:r>
              <a:rPr lang="en-US" altLang="ja-JP" dirty="0" smtClean="0">
                <a:ln w="18415" cmpd="sng">
                  <a:solidFill>
                    <a:srgbClr val="FFFFFF"/>
                  </a:solidFill>
                  <a:prstDash val="solid"/>
                </a:ln>
                <a:solidFill>
                  <a:srgbClr val="FFFFFF"/>
                </a:solidFill>
                <a:cs typeface="+mn-cs"/>
              </a:rPr>
              <a:t>Work</a:t>
            </a:r>
          </a:p>
          <a:p>
            <a:pPr lvl="2" algn="l" eaLnBrk="1" hangingPunct="1">
              <a:defRPr/>
            </a:pPr>
            <a:r>
              <a:rPr lang="en-US" altLang="ja-JP" dirty="0" smtClean="0">
                <a:ln w="18415" cmpd="sng">
                  <a:solidFill>
                    <a:srgbClr val="FFFFFF"/>
                  </a:solidFill>
                  <a:prstDash val="solid"/>
                </a:ln>
                <a:solidFill>
                  <a:srgbClr val="FFFFFF"/>
                </a:solidFill>
                <a:cs typeface="+mn-cs"/>
              </a:rPr>
              <a:t>Academic Study</a:t>
            </a:r>
          </a:p>
          <a:p>
            <a:pPr algn="l" eaLnBrk="1" hangingPunct="1">
              <a:defRPr/>
            </a:pPr>
            <a:endParaRPr lang="en-US" altLang="zh-TW" dirty="0" smtClean="0">
              <a:ln w="18415" cmpd="sng">
                <a:solidFill>
                  <a:srgbClr val="FFFFFF"/>
                </a:solidFill>
                <a:prstDash val="solid"/>
              </a:ln>
              <a:solidFill>
                <a:srgbClr val="FFFFFF"/>
              </a:solidFill>
              <a:cs typeface="+mn-cs"/>
            </a:endParaRPr>
          </a:p>
        </p:txBody>
      </p:sp>
    </p:spTree>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pic>
        <p:nvPicPr>
          <p:cNvPr id="4098" name="Picture 2"/>
          <p:cNvPicPr>
            <a:picLocks noChangeAspect="1" noChangeArrowheads="1"/>
          </p:cNvPicPr>
          <p:nvPr/>
        </p:nvPicPr>
        <p:blipFill>
          <a:blip r:embed="rId3"/>
          <a:srcRect l="13542" t="17500" r="30729" b="15000"/>
          <a:stretch>
            <a:fillRect/>
          </a:stretch>
        </p:blipFill>
        <p:spPr bwMode="auto">
          <a:xfrm>
            <a:off x="0" y="-1"/>
            <a:ext cx="9144000" cy="6922093"/>
          </a:xfrm>
          <a:prstGeom prst="rect">
            <a:avLst/>
          </a:prstGeom>
          <a:noFill/>
          <a:ln w="9525">
            <a:noFill/>
            <a:miter lim="800000"/>
            <a:headEnd/>
            <a:tailEnd/>
          </a:ln>
          <a:effectLst/>
        </p:spPr>
      </p:pic>
    </p:spTree>
    <p:extLst>
      <p:ext uri="{BB962C8B-B14F-4D97-AF65-F5344CB8AC3E}">
        <p14:creationId xmlns:p14="http://schemas.microsoft.com/office/powerpoint/2010/main" xmlns="" val="2097716728"/>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pic>
        <p:nvPicPr>
          <p:cNvPr id="5122" name="Picture 2"/>
          <p:cNvPicPr>
            <a:picLocks noChangeAspect="1" noChangeArrowheads="1"/>
          </p:cNvPicPr>
          <p:nvPr/>
        </p:nvPicPr>
        <p:blipFill>
          <a:blip r:embed="rId3"/>
          <a:srcRect l="13021" t="17500" r="30729" b="15000"/>
          <a:stretch>
            <a:fillRect/>
          </a:stretch>
        </p:blipFill>
        <p:spPr bwMode="auto">
          <a:xfrm>
            <a:off x="-95283" y="0"/>
            <a:ext cx="9239283" cy="6929462"/>
          </a:xfrm>
          <a:prstGeom prst="rect">
            <a:avLst/>
          </a:prstGeom>
          <a:noFill/>
          <a:ln w="9525">
            <a:noFill/>
            <a:miter lim="800000"/>
            <a:headEnd/>
            <a:tailEnd/>
          </a:ln>
          <a:effectLst/>
        </p:spPr>
      </p:pic>
    </p:spTree>
    <p:extLst>
      <p:ext uri="{BB962C8B-B14F-4D97-AF65-F5344CB8AC3E}">
        <p14:creationId xmlns:p14="http://schemas.microsoft.com/office/powerpoint/2010/main" xmlns="" val="2097716728"/>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pic>
        <p:nvPicPr>
          <p:cNvPr id="6147" name="Picture 3"/>
          <p:cNvPicPr preferRelativeResize="0">
            <a:picLocks noChangeArrowheads="1"/>
          </p:cNvPicPr>
          <p:nvPr/>
        </p:nvPicPr>
        <p:blipFill>
          <a:blip r:embed="rId3"/>
          <a:srcRect l="13542" t="17500" r="17187" b="13333"/>
          <a:stretch>
            <a:fillRect/>
          </a:stretch>
        </p:blipFill>
        <p:spPr bwMode="auto">
          <a:xfrm>
            <a:off x="0" y="-71462"/>
            <a:ext cx="9144000" cy="7000900"/>
          </a:xfrm>
          <a:prstGeom prst="rect">
            <a:avLst/>
          </a:prstGeom>
          <a:noFill/>
          <a:ln w="9525">
            <a:noFill/>
            <a:miter lim="800000"/>
            <a:headEnd/>
            <a:tailEnd/>
          </a:ln>
          <a:effectLst/>
        </p:spPr>
      </p:pic>
    </p:spTree>
    <p:extLst>
      <p:ext uri="{BB962C8B-B14F-4D97-AF65-F5344CB8AC3E}">
        <p14:creationId xmlns:p14="http://schemas.microsoft.com/office/powerpoint/2010/main" xmlns="" val="2097716728"/>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pic>
        <p:nvPicPr>
          <p:cNvPr id="7170" name="Picture 2"/>
          <p:cNvPicPr>
            <a:picLocks noChangeAspect="1" noChangeArrowheads="1"/>
          </p:cNvPicPr>
          <p:nvPr/>
        </p:nvPicPr>
        <p:blipFill>
          <a:blip r:embed="rId3"/>
          <a:srcRect l="13542" t="17500" r="30729" b="15000"/>
          <a:stretch>
            <a:fillRect/>
          </a:stretch>
        </p:blipFill>
        <p:spPr bwMode="auto">
          <a:xfrm>
            <a:off x="0" y="-1"/>
            <a:ext cx="9144000" cy="6922093"/>
          </a:xfrm>
          <a:prstGeom prst="rect">
            <a:avLst/>
          </a:prstGeom>
          <a:noFill/>
          <a:ln w="9525">
            <a:noFill/>
            <a:miter lim="800000"/>
            <a:headEnd/>
            <a:tailEnd/>
          </a:ln>
          <a:effectLst/>
        </p:spPr>
      </p:pic>
    </p:spTree>
    <p:extLst>
      <p:ext uri="{BB962C8B-B14F-4D97-AF65-F5344CB8AC3E}">
        <p14:creationId xmlns:p14="http://schemas.microsoft.com/office/powerpoint/2010/main" xmlns="" val="2097716728"/>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pic>
        <p:nvPicPr>
          <p:cNvPr id="8194" name="Picture 2"/>
          <p:cNvPicPr>
            <a:picLocks noChangeAspect="1" noChangeArrowheads="1"/>
          </p:cNvPicPr>
          <p:nvPr/>
        </p:nvPicPr>
        <p:blipFill>
          <a:blip r:embed="rId3"/>
          <a:srcRect l="13542" t="18333" r="30729" b="15000"/>
          <a:stretch>
            <a:fillRect/>
          </a:stretch>
        </p:blipFill>
        <p:spPr bwMode="auto">
          <a:xfrm>
            <a:off x="-1" y="0"/>
            <a:ext cx="9459252" cy="7072338"/>
          </a:xfrm>
          <a:prstGeom prst="rect">
            <a:avLst/>
          </a:prstGeom>
          <a:noFill/>
          <a:ln w="9525">
            <a:noFill/>
            <a:miter lim="800000"/>
            <a:headEnd/>
            <a:tailEnd/>
          </a:ln>
          <a:effectLst/>
        </p:spPr>
      </p:pic>
    </p:spTree>
    <p:extLst>
      <p:ext uri="{BB962C8B-B14F-4D97-AF65-F5344CB8AC3E}">
        <p14:creationId xmlns:p14="http://schemas.microsoft.com/office/powerpoint/2010/main" xmlns="" val="2097716728"/>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صورة 3"/>
          <p:cNvPicPr preferRelativeResize="0">
            <a:picLocks/>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2.jpg"/>
          <p:cNvPicPr>
            <a:picLocks noChangeAspect="1"/>
          </p:cNvPicPr>
          <p:nvPr/>
        </p:nvPicPr>
        <p:blipFill>
          <a:blip r:embed="rId2"/>
          <a:stretch>
            <a:fillRect/>
          </a:stretch>
        </p:blipFill>
        <p:spPr>
          <a:xfrm>
            <a:off x="0" y="5686"/>
            <a:ext cx="9144000" cy="6846627"/>
          </a:xfrm>
          <a:prstGeom prst="rect">
            <a:avLst/>
          </a:prstGeom>
        </p:spPr>
      </p:pic>
      <p:pic>
        <p:nvPicPr>
          <p:cNvPr id="9219" name="Picture 3"/>
          <p:cNvPicPr>
            <a:picLocks noChangeAspect="1" noChangeArrowheads="1"/>
          </p:cNvPicPr>
          <p:nvPr/>
        </p:nvPicPr>
        <p:blipFill>
          <a:blip r:embed="rId3"/>
          <a:srcRect l="13021" t="17500" r="30729" b="15833"/>
          <a:stretch>
            <a:fillRect/>
          </a:stretch>
        </p:blipFill>
        <p:spPr bwMode="auto">
          <a:xfrm>
            <a:off x="0" y="0"/>
            <a:ext cx="9258300" cy="6858000"/>
          </a:xfrm>
          <a:prstGeom prst="rect">
            <a:avLst/>
          </a:prstGeom>
          <a:noFill/>
          <a:ln w="9525">
            <a:noFill/>
            <a:miter lim="800000"/>
            <a:headEnd/>
            <a:tailEnd/>
          </a:ln>
          <a:effectLst/>
        </p:spPr>
      </p:pic>
    </p:spTree>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2.jpg"/>
          <p:cNvPicPr>
            <a:picLocks noChangeAspect="1"/>
          </p:cNvPicPr>
          <p:nvPr/>
        </p:nvPicPr>
        <p:blipFill>
          <a:blip r:embed="rId2"/>
          <a:stretch>
            <a:fillRect/>
          </a:stretch>
        </p:blipFill>
        <p:spPr>
          <a:xfrm>
            <a:off x="0" y="5686"/>
            <a:ext cx="9144000" cy="6846627"/>
          </a:xfrm>
          <a:prstGeom prst="rect">
            <a:avLst/>
          </a:prstGeom>
        </p:spPr>
      </p:pic>
      <p:pic>
        <p:nvPicPr>
          <p:cNvPr id="10242" name="Picture 2"/>
          <p:cNvPicPr>
            <a:picLocks noChangeAspect="1" noChangeArrowheads="1"/>
          </p:cNvPicPr>
          <p:nvPr/>
        </p:nvPicPr>
        <p:blipFill>
          <a:blip r:embed="rId3"/>
          <a:srcRect l="13021" t="17500" r="30729" b="15833"/>
          <a:stretch>
            <a:fillRect/>
          </a:stretch>
        </p:blipFill>
        <p:spPr bwMode="auto">
          <a:xfrm>
            <a:off x="0" y="0"/>
            <a:ext cx="9258300" cy="6858000"/>
          </a:xfrm>
          <a:prstGeom prst="rect">
            <a:avLst/>
          </a:prstGeom>
          <a:noFill/>
          <a:ln w="9525">
            <a:noFill/>
            <a:miter lim="800000"/>
            <a:headEnd/>
            <a:tailEnd/>
          </a:ln>
          <a:effectLst/>
        </p:spPr>
      </p:pic>
    </p:spTree>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2.jpg"/>
          <p:cNvPicPr>
            <a:picLocks noChangeAspect="1"/>
          </p:cNvPicPr>
          <p:nvPr/>
        </p:nvPicPr>
        <p:blipFill>
          <a:blip r:embed="rId2"/>
          <a:stretch>
            <a:fillRect/>
          </a:stretch>
        </p:blipFill>
        <p:spPr>
          <a:xfrm>
            <a:off x="0" y="5686"/>
            <a:ext cx="9144000" cy="6846627"/>
          </a:xfrm>
          <a:prstGeom prst="rect">
            <a:avLst/>
          </a:prstGeom>
        </p:spPr>
      </p:pic>
      <p:pic>
        <p:nvPicPr>
          <p:cNvPr id="11266" name="Picture 2"/>
          <p:cNvPicPr>
            <a:picLocks noChangeAspect="1" noChangeArrowheads="1"/>
          </p:cNvPicPr>
          <p:nvPr/>
        </p:nvPicPr>
        <p:blipFill>
          <a:blip r:embed="rId3"/>
          <a:srcRect l="13021" t="17500" r="30729" b="1500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2.jpg"/>
          <p:cNvPicPr>
            <a:picLocks noChangeAspect="1"/>
          </p:cNvPicPr>
          <p:nvPr/>
        </p:nvPicPr>
        <p:blipFill>
          <a:blip r:embed="rId2"/>
          <a:stretch>
            <a:fillRect/>
          </a:stretch>
        </p:blipFill>
        <p:spPr>
          <a:xfrm>
            <a:off x="0" y="5686"/>
            <a:ext cx="9144000" cy="6846627"/>
          </a:xfrm>
          <a:prstGeom prst="rect">
            <a:avLst/>
          </a:prstGeom>
        </p:spPr>
      </p:pic>
      <p:pic>
        <p:nvPicPr>
          <p:cNvPr id="12290" name="Picture 2"/>
          <p:cNvPicPr>
            <a:picLocks noChangeAspect="1" noChangeArrowheads="1"/>
          </p:cNvPicPr>
          <p:nvPr/>
        </p:nvPicPr>
        <p:blipFill>
          <a:blip r:embed="rId3"/>
          <a:srcRect l="13021" t="17500" r="31250" b="15834"/>
          <a:stretch>
            <a:fillRect/>
          </a:stretch>
        </p:blipFill>
        <p:spPr bwMode="auto">
          <a:xfrm>
            <a:off x="0" y="-1"/>
            <a:ext cx="9144000" cy="6836635"/>
          </a:xfrm>
          <a:prstGeom prst="rect">
            <a:avLst/>
          </a:prstGeom>
          <a:noFill/>
          <a:ln w="9525">
            <a:noFill/>
            <a:miter lim="800000"/>
            <a:headEnd/>
            <a:tailEnd/>
          </a:ln>
          <a:effectLst/>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357158" y="571480"/>
            <a:ext cx="8229600" cy="1252537"/>
          </a:xfrm>
        </p:spPr>
        <p:txBody>
          <a:bodyPr/>
          <a:lstStyle/>
          <a:p>
            <a:r>
              <a:rPr lang="en-US" b="1" dirty="0"/>
              <a:t>What does the whole test look like?</a:t>
            </a:r>
          </a:p>
        </p:txBody>
      </p:sp>
      <p:sp>
        <p:nvSpPr>
          <p:cNvPr id="4" name="Rectangle 3"/>
          <p:cNvSpPr txBox="1">
            <a:spLocks noChangeArrowheads="1"/>
          </p:cNvSpPr>
          <p:nvPr/>
        </p:nvSpPr>
        <p:spPr bwMode="auto">
          <a:xfrm>
            <a:off x="642910" y="2214554"/>
            <a:ext cx="7408862"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90000"/>
              </a:lnSpc>
              <a:spcBef>
                <a:spcPct val="20000"/>
              </a:spcBef>
              <a:spcAft>
                <a:spcPct val="0"/>
              </a:spcAft>
              <a:buClr>
                <a:schemeClr val="accent1"/>
              </a:buClr>
              <a:buSzPct val="100000"/>
              <a:buFont typeface="Symbol" pitchFamily="18" charset="2"/>
              <a:buChar char=""/>
              <a:tabLst/>
              <a:defRP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IELTS is available in two formats – Academic and General Training.</a:t>
            </a:r>
          </a:p>
          <a:p>
            <a:pPr marL="273050" lvl="0" indent="-273050" algn="l" rtl="0">
              <a:lnSpc>
                <a:spcPct val="90000"/>
              </a:lnSpc>
              <a:spcBef>
                <a:spcPct val="20000"/>
              </a:spcBef>
              <a:buClr>
                <a:schemeClr val="accent1"/>
              </a:buClr>
              <a:buSzPct val="100000"/>
              <a:buFont typeface="Symbol" pitchFamily="18" charset="2"/>
              <a:buChar char=""/>
            </a:pPr>
            <a:r>
              <a:rPr lang="en-US" sz="2800" b="1" dirty="0" smtClean="0">
                <a:latin typeface="+mn-lt"/>
              </a:rPr>
              <a:t>IELTS is a test of all four language skills: Listening, Reading, Writing and Speaking</a:t>
            </a:r>
          </a:p>
          <a:p>
            <a:pPr marL="273050" lvl="0" indent="-273050" algn="l" rtl="0">
              <a:lnSpc>
                <a:spcPct val="90000"/>
              </a:lnSpc>
              <a:spcBef>
                <a:spcPct val="20000"/>
              </a:spcBef>
              <a:buClr>
                <a:schemeClr val="accent1"/>
              </a:buClr>
              <a:buSzPct val="100000"/>
              <a:buFont typeface="Symbol" pitchFamily="18" charset="2"/>
              <a:buChar cha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All test takers (in both the Academic and General Training tests) take the same Listening and Speaking tests.  The Writing and Reading tests are different.</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68" decel="100000"/>
                                        <p:tgtEl>
                                          <p:spTgt spid="3"/>
                                        </p:tgtEl>
                                      </p:cBhvr>
                                    </p:animEffect>
                                    <p:animScale>
                                      <p:cBhvr>
                                        <p:cTn id="8" dur="768" decel="100000"/>
                                        <p:tgtEl>
                                          <p:spTgt spid="3"/>
                                        </p:tgtEl>
                                      </p:cBhvr>
                                      <p:from x="10000" y="10000"/>
                                      <p:to x="200000" y="450000"/>
                                    </p:animScale>
                                    <p:animScale>
                                      <p:cBhvr>
                                        <p:cTn id="9" dur="1230" accel="100000" fill="hold">
                                          <p:stCondLst>
                                            <p:cond delay="768"/>
                                          </p:stCondLst>
                                        </p:cTn>
                                        <p:tgtEl>
                                          <p:spTgt spid="3"/>
                                        </p:tgtEl>
                                      </p:cBhvr>
                                      <p:from x="200000" y="450000"/>
                                      <p:to x="100000" y="100000"/>
                                    </p:animScale>
                                    <p:set>
                                      <p:cBhvr>
                                        <p:cTn id="10" dur="768" fill="hold"/>
                                        <p:tgtEl>
                                          <p:spTgt spid="3"/>
                                        </p:tgtEl>
                                        <p:attrNameLst>
                                          <p:attrName>ppt_x</p:attrName>
                                        </p:attrNameLst>
                                      </p:cBhvr>
                                      <p:to>
                                        <p:strVal val="(0.5)"/>
                                      </p:to>
                                    </p:set>
                                    <p:anim from="(0.5)" to="(#ppt_x)" calcmode="lin" valueType="num">
                                      <p:cBhvr>
                                        <p:cTn id="11" dur="1230" accel="100000" fill="hold">
                                          <p:stCondLst>
                                            <p:cond delay="768"/>
                                          </p:stCondLst>
                                        </p:cTn>
                                        <p:tgtEl>
                                          <p:spTgt spid="3"/>
                                        </p:tgtEl>
                                        <p:attrNameLst>
                                          <p:attrName>ppt_x</p:attrName>
                                        </p:attrNameLst>
                                      </p:cBhvr>
                                    </p:anim>
                                    <p:set>
                                      <p:cBhvr>
                                        <p:cTn id="12" dur="768" fill="hold"/>
                                        <p:tgtEl>
                                          <p:spTgt spid="3"/>
                                        </p:tgtEl>
                                        <p:attrNameLst>
                                          <p:attrName>ppt_y</p:attrName>
                                        </p:attrNameLst>
                                      </p:cBhvr>
                                      <p:to>
                                        <p:strVal val="(#ppt_y+0.4)"/>
                                      </p:to>
                                    </p:set>
                                    <p:anim from="(#ppt_y+0.4)" to="(#ppt_y)" calcmode="lin" valueType="num">
                                      <p:cBhvr>
                                        <p:cTn id="13" dur="1230" accel="100000" fill="hold">
                                          <p:stCondLst>
                                            <p:cond delay="768"/>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p:cTn id="3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13021" t="17500" r="28125" b="13333"/>
          <a:stretch>
            <a:fillRect/>
          </a:stretch>
        </p:blipFill>
        <p:spPr bwMode="auto">
          <a:xfrm>
            <a:off x="-1" y="0"/>
            <a:ext cx="9336795" cy="6858000"/>
          </a:xfrm>
          <a:prstGeom prst="rect">
            <a:avLst/>
          </a:prstGeom>
          <a:noFill/>
          <a:ln w="9525">
            <a:noFill/>
            <a:miter lim="800000"/>
            <a:headEnd/>
            <a:tailEnd/>
          </a:ln>
          <a:effectLst/>
        </p:spPr>
      </p:pic>
    </p:spTree>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4495800"/>
            <a:ext cx="6554788" cy="1524000"/>
          </a:xfrm>
        </p:spPr>
        <p:txBody>
          <a:bodyPr/>
          <a:lstStyle/>
          <a:p>
            <a:pPr eaLnBrk="1" hangingPunct="1">
              <a:defRPr/>
            </a:pPr>
            <a:endParaRPr lang="en-GB"/>
          </a:p>
        </p:txBody>
      </p:sp>
      <p:pic>
        <p:nvPicPr>
          <p:cNvPr id="36867" name="عنصر نائب للمحتوى 3"/>
          <p:cNvPicPr preferRelativeResize="0">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588" y="0"/>
            <a:ext cx="9142412" cy="6858000"/>
          </a:xfrm>
        </p:spPr>
      </p:pic>
    </p:spTree>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صورة 6"/>
          <p:cNvPicPr>
            <a:picLocks noChangeAspect="1"/>
          </p:cNvPicPr>
          <p:nvPr/>
        </p:nvPicPr>
        <p:blipFill>
          <a:blip r:embed="rId3"/>
          <a:srcRect/>
          <a:stretch>
            <a:fillRect/>
          </a:stretch>
        </p:blipFill>
        <p:spPr bwMode="auto">
          <a:xfrm>
            <a:off x="2292350" y="152400"/>
            <a:ext cx="4483100" cy="4076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525" y="0"/>
            <a:ext cx="1898650" cy="257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59625" y="0"/>
            <a:ext cx="1974850" cy="25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159625" y="2819400"/>
            <a:ext cx="1993900" cy="251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12" descr="978052169247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251075" y="4337050"/>
            <a:ext cx="2014538"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9688" y="2589213"/>
            <a:ext cx="1997076"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4"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851400" y="4416425"/>
            <a:ext cx="19558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9525" y="4424363"/>
            <a:ext cx="1857375" cy="240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6" name="Picture 2"/>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7140575" y="4452938"/>
            <a:ext cx="1900238" cy="238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صورة 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92350" y="2819400"/>
            <a:ext cx="1879600" cy="140970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srcRect l="13542" t="17500" r="30729" b="15833"/>
          <a:stretch>
            <a:fillRect/>
          </a:stretch>
        </p:blipFill>
        <p:spPr bwMode="auto">
          <a:xfrm>
            <a:off x="0" y="0"/>
            <a:ext cx="9144000" cy="6836636"/>
          </a:xfrm>
          <a:prstGeom prst="rect">
            <a:avLst/>
          </a:prstGeom>
          <a:noFill/>
          <a:ln w="9525">
            <a:noFill/>
            <a:miter lim="800000"/>
            <a:headEnd/>
            <a:tailEnd/>
          </a:ln>
          <a:effectLst/>
        </p:spPr>
      </p:pic>
    </p:spTree>
    <p:extLst>
      <p:ext uri="{BB962C8B-B14F-4D97-AF65-F5344CB8AC3E}">
        <p14:creationId xmlns:p14="http://schemas.microsoft.com/office/powerpoint/2010/main" xmlns="" val="160164029"/>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13542" t="17500" r="30729" b="14166"/>
          <a:stretch>
            <a:fillRect/>
          </a:stretch>
        </p:blipFill>
        <p:spPr bwMode="auto">
          <a:xfrm>
            <a:off x="0" y="-1"/>
            <a:ext cx="9144000" cy="7007551"/>
          </a:xfrm>
          <a:prstGeom prst="rect">
            <a:avLst/>
          </a:prstGeom>
          <a:noFill/>
          <a:ln w="9525">
            <a:noFill/>
            <a:miter lim="800000"/>
            <a:headEnd/>
            <a:tailEnd/>
          </a:ln>
          <a:effectLst/>
        </p:spPr>
      </p:pic>
    </p:spTree>
    <p:extLst>
      <p:ext uri="{BB962C8B-B14F-4D97-AF65-F5344CB8AC3E}">
        <p14:creationId xmlns:p14="http://schemas.microsoft.com/office/powerpoint/2010/main" xmlns="" val="160164029"/>
      </p:ext>
    </p:extLst>
  </p:cSld>
  <p:clrMapOvr>
    <a:masterClrMapping/>
  </p:clrMapOvr>
  <p:transition spd="slow">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a:extLst>
              <a:ext uri="{28A0092B-C50C-407E-A947-70E740481C1C}">
                <a14:useLocalDpi xmlns:a14="http://schemas.microsoft.com/office/drawing/2010/main" xmlns="" val="0"/>
              </a:ext>
            </a:extLst>
          </a:blip>
          <a:stretch>
            <a:fillRect/>
          </a:stretch>
        </p:blipFill>
        <p:spPr>
          <a:xfrm>
            <a:off x="0" y="0"/>
            <a:ext cx="9144000" cy="6934200"/>
          </a:xfrm>
          <a:prstGeom prst="rect">
            <a:avLst/>
          </a:prstGeom>
        </p:spPr>
      </p:pic>
      <p:sp>
        <p:nvSpPr>
          <p:cNvPr id="5" name="مستطيل 3"/>
          <p:cNvSpPr>
            <a:spLocks noChangeArrowheads="1"/>
          </p:cNvSpPr>
          <p:nvPr/>
        </p:nvSpPr>
        <p:spPr bwMode="auto">
          <a:xfrm>
            <a:off x="362803" y="1631264"/>
            <a:ext cx="500649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TW" sz="3600" dirty="0" smtClean="0">
                <a:ea typeface="ＭＳ Ｐゴシック" pitchFamily="34" charset="-128"/>
              </a:rPr>
              <a:t>Practice makes perfect </a:t>
            </a:r>
            <a:endParaRPr lang="en-GB" sz="3600" dirty="0"/>
          </a:p>
        </p:txBody>
      </p:sp>
      <p:sp>
        <p:nvSpPr>
          <p:cNvPr id="6" name="مستطيل 3"/>
          <p:cNvSpPr>
            <a:spLocks noChangeArrowheads="1"/>
          </p:cNvSpPr>
          <p:nvPr/>
        </p:nvSpPr>
        <p:spPr bwMode="auto">
          <a:xfrm>
            <a:off x="381000" y="2332755"/>
            <a:ext cx="258724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TW" sz="3600" dirty="0" smtClean="0">
                <a:ea typeface="ＭＳ Ｐゴシック" pitchFamily="34" charset="-128"/>
              </a:rPr>
              <a:t>Be effective</a:t>
            </a:r>
            <a:endParaRPr lang="en-GB" sz="3600" dirty="0"/>
          </a:p>
        </p:txBody>
      </p:sp>
      <p:sp>
        <p:nvSpPr>
          <p:cNvPr id="10" name="مستطيل 9"/>
          <p:cNvSpPr>
            <a:spLocks noChangeArrowheads="1"/>
          </p:cNvSpPr>
          <p:nvPr/>
        </p:nvSpPr>
        <p:spPr bwMode="auto">
          <a:xfrm>
            <a:off x="387031" y="3032309"/>
            <a:ext cx="457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n-US" altLang="zh-TW" sz="3600" dirty="0" smtClean="0">
                <a:ea typeface="ＭＳ Ｐゴシック" pitchFamily="34" charset="-128"/>
              </a:rPr>
              <a:t>Use your time well </a:t>
            </a:r>
            <a:endParaRPr lang="en-GB" sz="3600" dirty="0"/>
          </a:p>
        </p:txBody>
      </p:sp>
      <p:sp>
        <p:nvSpPr>
          <p:cNvPr id="11" name="مستطيل 3"/>
          <p:cNvSpPr>
            <a:spLocks noChangeArrowheads="1"/>
          </p:cNvSpPr>
          <p:nvPr/>
        </p:nvSpPr>
        <p:spPr bwMode="auto">
          <a:xfrm>
            <a:off x="441036" y="3733800"/>
            <a:ext cx="617771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TW" sz="3600" dirty="0" smtClean="0">
                <a:ea typeface="ＭＳ Ｐゴシック" pitchFamily="34" charset="-128"/>
              </a:rPr>
              <a:t>Most importantly, be yourself!</a:t>
            </a:r>
            <a:endParaRPr lang="en-GB" sz="3600" dirty="0"/>
          </a:p>
        </p:txBody>
      </p:sp>
      <p:sp>
        <p:nvSpPr>
          <p:cNvPr id="2" name="مستطيل 1"/>
          <p:cNvSpPr/>
          <p:nvPr/>
        </p:nvSpPr>
        <p:spPr>
          <a:xfrm>
            <a:off x="2827772" y="209034"/>
            <a:ext cx="3488455" cy="707886"/>
          </a:xfrm>
          <a:prstGeom prst="rect">
            <a:avLst/>
          </a:prstGeom>
        </p:spPr>
        <p:txBody>
          <a:bodyPr wrap="none">
            <a:spAutoFit/>
          </a:bodyPr>
          <a:lstStyle/>
          <a:p>
            <a:pPr algn="ctr"/>
            <a:r>
              <a:rPr lang="en-GB" sz="4000" b="1" dirty="0" smtClean="0">
                <a:ea typeface="ＭＳ Ｐゴシック" pitchFamily="34" charset="-128"/>
              </a:rPr>
              <a:t>Conclusion </a:t>
            </a:r>
            <a:endParaRPr lang="en-GB" b="1" dirty="0"/>
          </a:p>
        </p:txBody>
      </p:sp>
    </p:spTree>
    <p:extLst>
      <p:ext uri="{BB962C8B-B14F-4D97-AF65-F5344CB8AC3E}">
        <p14:creationId xmlns:p14="http://schemas.microsoft.com/office/powerpoint/2010/main" xmlns="" val="592947539"/>
      </p:ext>
    </p:extLst>
  </p:cSld>
  <p:clrMapOvr>
    <a:masterClrMapping/>
  </p:clrMapOvr>
  <p:transition spd="slow">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l="13542" t="17500" r="30729" b="15000"/>
          <a:stretch>
            <a:fillRect/>
          </a:stretch>
        </p:blipFill>
        <p:spPr bwMode="auto">
          <a:xfrm>
            <a:off x="0" y="-1"/>
            <a:ext cx="9144000" cy="6922093"/>
          </a:xfrm>
          <a:prstGeom prst="rect">
            <a:avLst/>
          </a:prstGeom>
          <a:noFill/>
          <a:ln w="9525">
            <a:noFill/>
            <a:miter lim="800000"/>
            <a:headEnd/>
            <a:tailEnd/>
          </a:ln>
          <a:effectLst/>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642910" y="1285860"/>
            <a:ext cx="7408862"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chemeClr val="accent1"/>
              </a:buClr>
              <a:buSzPct val="100000"/>
              <a:buFont typeface="Symbol" pitchFamily="18" charset="2"/>
              <a:buChar char=""/>
              <a:tabLst/>
              <a:defRPr/>
            </a:pPr>
            <a:r>
              <a:rPr kumimoji="0" lang="en-US" sz="32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The first 3 tests (Listening, Reading, and Writing) must be taken the same day.</a:t>
            </a:r>
          </a:p>
          <a:p>
            <a:pPr marL="273050" marR="0" lvl="0" indent="-273050" algn="l" defTabSz="914400" rtl="0" eaLnBrk="1" fontAlgn="base" latinLnBrk="0" hangingPunct="1">
              <a:lnSpc>
                <a:spcPct val="100000"/>
              </a:lnSpc>
              <a:spcBef>
                <a:spcPct val="20000"/>
              </a:spcBef>
              <a:spcAft>
                <a:spcPct val="0"/>
              </a:spcAft>
              <a:buClr>
                <a:schemeClr val="accent1"/>
              </a:buClr>
              <a:buSzPct val="100000"/>
              <a:buFont typeface="Symbol" pitchFamily="18" charset="2"/>
              <a:buChar char=""/>
              <a:tabLst/>
              <a:defRPr/>
            </a:pPr>
            <a:endParaRPr kumimoji="0" lang="en-US" sz="32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L="273050" marR="0" lvl="0" indent="-273050" algn="l" defTabSz="914400" rtl="0" eaLnBrk="1" fontAlgn="base" latinLnBrk="0" hangingPunct="1">
              <a:lnSpc>
                <a:spcPct val="100000"/>
              </a:lnSpc>
              <a:spcBef>
                <a:spcPct val="20000"/>
              </a:spcBef>
              <a:spcAft>
                <a:spcPct val="0"/>
              </a:spcAft>
              <a:buClr>
                <a:schemeClr val="accent1"/>
              </a:buClr>
              <a:buSzPct val="100000"/>
              <a:buFont typeface="Symbol" pitchFamily="18" charset="2"/>
              <a:buChar char=""/>
              <a:tabLst/>
              <a:defRPr/>
            </a:pPr>
            <a:r>
              <a:rPr kumimoji="0" lang="en-US" sz="32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The Speaking test can be taken 7 days before or after (depending on the testing center).</a:t>
            </a:r>
          </a:p>
          <a:p>
            <a:pPr marL="273050" marR="0" lvl="0" indent="-273050" algn="l" defTabSz="914400" rtl="0" eaLnBrk="1" fontAlgn="base" latinLnBrk="0" hangingPunct="1">
              <a:lnSpc>
                <a:spcPct val="100000"/>
              </a:lnSpc>
              <a:spcBef>
                <a:spcPct val="20000"/>
              </a:spcBef>
              <a:spcAft>
                <a:spcPct val="0"/>
              </a:spcAft>
              <a:buClr>
                <a:schemeClr val="accent1"/>
              </a:buClr>
              <a:buSzPct val="100000"/>
              <a:tabLst/>
              <a:defRPr/>
            </a:pPr>
            <a:endParaRPr kumimoji="0" lang="en-US" sz="32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a:p>
            <a:pPr marL="273050" marR="0" lvl="0" indent="-273050" algn="l" defTabSz="914400" rtl="0" eaLnBrk="1" fontAlgn="base" latinLnBrk="0" hangingPunct="1">
              <a:lnSpc>
                <a:spcPct val="100000"/>
              </a:lnSpc>
              <a:spcBef>
                <a:spcPct val="20000"/>
              </a:spcBef>
              <a:spcAft>
                <a:spcPct val="0"/>
              </a:spcAft>
              <a:buClr>
                <a:schemeClr val="accent1"/>
              </a:buClr>
              <a:buSzPct val="100000"/>
              <a:buFont typeface="Symbol" pitchFamily="18" charset="2"/>
              <a:buChar char=""/>
              <a:tabLst/>
              <a:defRPr/>
            </a:pPr>
            <a:r>
              <a:rPr kumimoji="0" lang="en-US" sz="32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There is no break between the tests.</a:t>
            </a:r>
            <a:endPar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eststructur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381000"/>
            <a:ext cx="5281613"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158750"/>
            <a:ext cx="8229600" cy="984250"/>
          </a:xfrm>
        </p:spPr>
        <p:txBody>
          <a:bodyPr/>
          <a:lstStyle/>
          <a:p>
            <a:pPr>
              <a:defRPr/>
            </a:pPr>
            <a:r>
              <a:rPr lang="en-US" altLang="zh-TW" sz="2800"/>
              <a:t>Scores on the IELTS test are graded into nine bands as follows:</a:t>
            </a:r>
          </a:p>
        </p:txBody>
      </p:sp>
      <p:sp>
        <p:nvSpPr>
          <p:cNvPr id="3" name="عنصر نائب للمحتوى 2"/>
          <p:cNvSpPr>
            <a:spLocks noGrp="1"/>
          </p:cNvSpPr>
          <p:nvPr>
            <p:ph idx="1"/>
          </p:nvPr>
        </p:nvSpPr>
        <p:spPr/>
        <p:txBody>
          <a:bodyPr/>
          <a:lstStyle/>
          <a:p>
            <a:pPr>
              <a:buFont typeface="Arial" panose="020B0604020202020204" pitchFamily="34" charset="0"/>
              <a:buChar char="•"/>
              <a:defRPr/>
            </a:pPr>
            <a:endParaRPr lang="en-GB"/>
          </a:p>
        </p:txBody>
      </p:sp>
      <p:pic>
        <p:nvPicPr>
          <p:cNvPr id="21508" name="صورة 4"/>
          <p:cNvPicPr preferRelativeResize="0">
            <a:picLocks/>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372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مستطيل 5"/>
          <p:cNvSpPr/>
          <p:nvPr/>
        </p:nvSpPr>
        <p:spPr>
          <a:xfrm>
            <a:off x="857224" y="857231"/>
            <a:ext cx="7500990" cy="5139869"/>
          </a:xfrm>
          <a:prstGeom prst="rect">
            <a:avLst/>
          </a:prstGeom>
        </p:spPr>
        <p:txBody>
          <a:bodyPr wrap="square">
            <a:spAutoFit/>
          </a:bodyPr>
          <a:lstStyle/>
          <a:p>
            <a:pPr algn="l"/>
            <a:r>
              <a:rPr lang="en-US" sz="2400" b="1" dirty="0" smtClean="0">
                <a:solidFill>
                  <a:srgbClr val="FFFF00"/>
                </a:solidFill>
              </a:rPr>
              <a:t>How your overall band score is calculated</a:t>
            </a:r>
          </a:p>
          <a:p>
            <a:pPr algn="l"/>
            <a:endParaRPr lang="en-US" sz="2000" b="1" dirty="0" smtClean="0"/>
          </a:p>
          <a:p>
            <a:pPr algn="l"/>
            <a:r>
              <a:rPr lang="en-US" sz="2000" b="1" dirty="0" smtClean="0"/>
              <a:t>Your overall band score is calculated by taking the mean score of the four test components (Listening, Reading, Writing and Speaking). The score for each component is equally weighted. Your overall band score is rounded to the </a:t>
            </a:r>
            <a:endParaRPr lang="ar-SA" sz="2000" b="1" dirty="0" smtClean="0"/>
          </a:p>
          <a:p>
            <a:pPr algn="l"/>
            <a:r>
              <a:rPr lang="en-US" sz="2000" b="1" dirty="0" smtClean="0"/>
              <a:t>nearest whole or half band</a:t>
            </a:r>
          </a:p>
          <a:p>
            <a:pPr algn="l"/>
            <a:endParaRPr lang="en-US" sz="2000" b="1" dirty="0" smtClean="0"/>
          </a:p>
          <a:p>
            <a:pPr algn="l"/>
            <a:r>
              <a:rPr lang="en-US" sz="2000" b="1" dirty="0" smtClean="0"/>
              <a:t>For example:</a:t>
            </a:r>
          </a:p>
          <a:p>
            <a:pPr algn="l"/>
            <a:r>
              <a:rPr lang="en-US" sz="1600" b="1" dirty="0" smtClean="0">
                <a:solidFill>
                  <a:srgbClr val="FFFF00"/>
                </a:solidFill>
              </a:rPr>
              <a:t>If you achieve </a:t>
            </a:r>
            <a:r>
              <a:rPr lang="en-US" sz="1600" b="1" dirty="0" smtClean="0"/>
              <a:t>6.5 for Listening, 6.5 for Reading, 5.0 for Writing and 7.0 for </a:t>
            </a:r>
            <a:endParaRPr lang="ar-SA" sz="1600" b="1" dirty="0" smtClean="0"/>
          </a:p>
          <a:p>
            <a:pPr algn="l"/>
            <a:r>
              <a:rPr lang="en-US" sz="1600" b="1" dirty="0" smtClean="0"/>
              <a:t>Speaking, you will be awarded an Overall Band Score of 6.5</a:t>
            </a:r>
          </a:p>
          <a:p>
            <a:pPr algn="l"/>
            <a:r>
              <a:rPr lang="en-US" sz="1600" b="1" dirty="0" smtClean="0"/>
              <a:t/>
            </a:r>
            <a:br>
              <a:rPr lang="en-US" sz="1600" b="1" dirty="0" smtClean="0"/>
            </a:br>
            <a:r>
              <a:rPr lang="en-US" sz="1600" b="1" dirty="0" smtClean="0"/>
              <a:t>Total score of 25 ÷ 4 = 6.25 which is a band score of 6.5</a:t>
            </a:r>
          </a:p>
          <a:p>
            <a:pPr algn="l"/>
            <a:endParaRPr lang="en-US" sz="1600" b="1" dirty="0" smtClean="0"/>
          </a:p>
          <a:p>
            <a:pPr algn="l"/>
            <a:r>
              <a:rPr lang="en-US" sz="1600" b="1" dirty="0" smtClean="0">
                <a:solidFill>
                  <a:srgbClr val="FFFF00"/>
                </a:solidFill>
              </a:rPr>
              <a:t>If you achieve </a:t>
            </a:r>
            <a:r>
              <a:rPr lang="en-US" sz="1600" b="1" dirty="0" smtClean="0"/>
              <a:t>4.0 for Listening, 3.5 for Reading, 4.0 for Writing and 4.0 for Speaking, you would be awarded an Overall Band Score of 4.0.</a:t>
            </a:r>
          </a:p>
          <a:p>
            <a:pPr algn="l"/>
            <a:endParaRPr lang="en-US" sz="1600" b="1" dirty="0" smtClean="0"/>
          </a:p>
          <a:p>
            <a:pPr algn="l"/>
            <a:r>
              <a:rPr lang="en-US" sz="1600" b="1" dirty="0" smtClean="0"/>
              <a:t>Total score of 15.5 ÷ 4 = 3.875 which is a band score of 4.0.</a:t>
            </a:r>
            <a:endParaRPr lang="en-US" sz="1600" b="1" dirty="0"/>
          </a:p>
        </p:txBody>
      </p:sp>
    </p:spTree>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TIMING" val="|1.5|8.4|9.8|4.2"/>
</p:tagLst>
</file>

<file path=ppt/tags/tag10.xml><?xml version="1.0" encoding="utf-8"?>
<p:tagLst xmlns:a="http://schemas.openxmlformats.org/drawingml/2006/main" xmlns:r="http://schemas.openxmlformats.org/officeDocument/2006/relationships" xmlns:p="http://schemas.openxmlformats.org/presentationml/2006/main">
  <p:tag name="TIMING" val="|1.6|11.7|14.5|10.5|5"/>
</p:tagLst>
</file>

<file path=ppt/tags/tag11.xml><?xml version="1.0" encoding="utf-8"?>
<p:tagLst xmlns:a="http://schemas.openxmlformats.org/drawingml/2006/main" xmlns:r="http://schemas.openxmlformats.org/officeDocument/2006/relationships" xmlns:p="http://schemas.openxmlformats.org/presentationml/2006/main">
  <p:tag name="TIMING" val="|1.6|11.7|14.5|10.5|5"/>
</p:tagLst>
</file>

<file path=ppt/tags/tag12.xml><?xml version="1.0" encoding="utf-8"?>
<p:tagLst xmlns:a="http://schemas.openxmlformats.org/drawingml/2006/main" xmlns:r="http://schemas.openxmlformats.org/officeDocument/2006/relationships" xmlns:p="http://schemas.openxmlformats.org/presentationml/2006/main">
  <p:tag name="TIMING" val="|1.6|11.7|14.5|10.5|5"/>
</p:tagLst>
</file>

<file path=ppt/tags/tag13.xml><?xml version="1.0" encoding="utf-8"?>
<p:tagLst xmlns:a="http://schemas.openxmlformats.org/drawingml/2006/main" xmlns:r="http://schemas.openxmlformats.org/officeDocument/2006/relationships" xmlns:p="http://schemas.openxmlformats.org/presentationml/2006/main">
  <p:tag name="TIMING" val="|2.5|11.2|6.5|13.4|10.4|8.2"/>
</p:tagLst>
</file>

<file path=ppt/tags/tag14.xml><?xml version="1.0" encoding="utf-8"?>
<p:tagLst xmlns:a="http://schemas.openxmlformats.org/drawingml/2006/main" xmlns:r="http://schemas.openxmlformats.org/officeDocument/2006/relationships" xmlns:p="http://schemas.openxmlformats.org/presentationml/2006/main">
  <p:tag name="TIMING" val="|1|3.3|33.7"/>
</p:tagLst>
</file>

<file path=ppt/tags/tag15.xml><?xml version="1.0" encoding="utf-8"?>
<p:tagLst xmlns:a="http://schemas.openxmlformats.org/drawingml/2006/main" xmlns:r="http://schemas.openxmlformats.org/officeDocument/2006/relationships" xmlns:p="http://schemas.openxmlformats.org/presentationml/2006/main">
  <p:tag name="TIMING" val="|1.2|3.6|6.3"/>
</p:tagLst>
</file>

<file path=ppt/tags/tag16.xml><?xml version="1.0" encoding="utf-8"?>
<p:tagLst xmlns:a="http://schemas.openxmlformats.org/drawingml/2006/main" xmlns:r="http://schemas.openxmlformats.org/officeDocument/2006/relationships" xmlns:p="http://schemas.openxmlformats.org/presentationml/2006/main">
  <p:tag name="TIMING" val="|1.7|11.7"/>
</p:tagLst>
</file>

<file path=ppt/tags/tag17.xml><?xml version="1.0" encoding="utf-8"?>
<p:tagLst xmlns:a="http://schemas.openxmlformats.org/drawingml/2006/main" xmlns:r="http://schemas.openxmlformats.org/officeDocument/2006/relationships" xmlns:p="http://schemas.openxmlformats.org/presentationml/2006/main">
  <p:tag name="TIMING" val="|1.2|27.5"/>
</p:tagLst>
</file>

<file path=ppt/tags/tag18.xml><?xml version="1.0" encoding="utf-8"?>
<p:tagLst xmlns:a="http://schemas.openxmlformats.org/drawingml/2006/main" xmlns:r="http://schemas.openxmlformats.org/officeDocument/2006/relationships" xmlns:p="http://schemas.openxmlformats.org/presentationml/2006/main">
  <p:tag name="TIMING" val="|1.2|27.5"/>
</p:tagLst>
</file>

<file path=ppt/tags/tag19.xml><?xml version="1.0" encoding="utf-8"?>
<p:tagLst xmlns:a="http://schemas.openxmlformats.org/drawingml/2006/main" xmlns:r="http://schemas.openxmlformats.org/officeDocument/2006/relationships" xmlns:p="http://schemas.openxmlformats.org/presentationml/2006/main">
  <p:tag name="TIMING" val="|1.2|27.5"/>
</p:tagLst>
</file>

<file path=ppt/tags/tag2.xml><?xml version="1.0" encoding="utf-8"?>
<p:tagLst xmlns:a="http://schemas.openxmlformats.org/drawingml/2006/main" xmlns:r="http://schemas.openxmlformats.org/officeDocument/2006/relationships" xmlns:p="http://schemas.openxmlformats.org/presentationml/2006/main">
  <p:tag name="TIMING" val="|1.5|8.4|9.8|4.2"/>
</p:tagLst>
</file>

<file path=ppt/tags/tag20.xml><?xml version="1.0" encoding="utf-8"?>
<p:tagLst xmlns:a="http://schemas.openxmlformats.org/drawingml/2006/main" xmlns:r="http://schemas.openxmlformats.org/officeDocument/2006/relationships" xmlns:p="http://schemas.openxmlformats.org/presentationml/2006/main">
  <p:tag name="TIMING" val="|1.7|9.2"/>
</p:tagLst>
</file>

<file path=ppt/tags/tag21.xml><?xml version="1.0" encoding="utf-8"?>
<p:tagLst xmlns:a="http://schemas.openxmlformats.org/drawingml/2006/main" xmlns:r="http://schemas.openxmlformats.org/officeDocument/2006/relationships" xmlns:p="http://schemas.openxmlformats.org/presentationml/2006/main">
  <p:tag name="TIMING" val="|1.7|9.2"/>
</p:tagLst>
</file>

<file path=ppt/tags/tag22.xml><?xml version="1.0" encoding="utf-8"?>
<p:tagLst xmlns:a="http://schemas.openxmlformats.org/drawingml/2006/main" xmlns:r="http://schemas.openxmlformats.org/officeDocument/2006/relationships" xmlns:p="http://schemas.openxmlformats.org/presentationml/2006/main">
  <p:tag name="TIMING" val="|1.4|18.4|22.5"/>
</p:tagLst>
</file>

<file path=ppt/tags/tag23.xml><?xml version="1.0" encoding="utf-8"?>
<p:tagLst xmlns:a="http://schemas.openxmlformats.org/drawingml/2006/main" xmlns:r="http://schemas.openxmlformats.org/officeDocument/2006/relationships" xmlns:p="http://schemas.openxmlformats.org/presentationml/2006/main">
  <p:tag name="TIMING" val="|1.2|3.9|2.1"/>
</p:tagLst>
</file>

<file path=ppt/tags/tag3.xml><?xml version="1.0" encoding="utf-8"?>
<p:tagLst xmlns:a="http://schemas.openxmlformats.org/drawingml/2006/main" xmlns:r="http://schemas.openxmlformats.org/officeDocument/2006/relationships" xmlns:p="http://schemas.openxmlformats.org/presentationml/2006/main">
  <p:tag name="TIMING" val="|2|4.6|22.4|13.1|4.3"/>
</p:tagLst>
</file>

<file path=ppt/tags/tag4.xml><?xml version="1.0" encoding="utf-8"?>
<p:tagLst xmlns:a="http://schemas.openxmlformats.org/drawingml/2006/main" xmlns:r="http://schemas.openxmlformats.org/officeDocument/2006/relationships" xmlns:p="http://schemas.openxmlformats.org/presentationml/2006/main">
  <p:tag name="TIMING" val="|1.4|0.9|3.8|1.6|0.9|2|2.1|1.6"/>
</p:tagLst>
</file>

<file path=ppt/tags/tag5.xml><?xml version="1.0" encoding="utf-8"?>
<p:tagLst xmlns:a="http://schemas.openxmlformats.org/drawingml/2006/main" xmlns:r="http://schemas.openxmlformats.org/officeDocument/2006/relationships" xmlns:p="http://schemas.openxmlformats.org/presentationml/2006/main">
  <p:tag name="TIMING" val="|2.5|11.2|6.5|13.4|10.4|8.2"/>
</p:tagLst>
</file>

<file path=ppt/tags/tag6.xml><?xml version="1.0" encoding="utf-8"?>
<p:tagLst xmlns:a="http://schemas.openxmlformats.org/drawingml/2006/main" xmlns:r="http://schemas.openxmlformats.org/officeDocument/2006/relationships" xmlns:p="http://schemas.openxmlformats.org/presentationml/2006/main">
  <p:tag name="TIMING" val="|1.4|0.9|3.8|1.6|0.9|2|2.1|1.6"/>
</p:tagLst>
</file>

<file path=ppt/tags/tag7.xml><?xml version="1.0" encoding="utf-8"?>
<p:tagLst xmlns:a="http://schemas.openxmlformats.org/drawingml/2006/main" xmlns:r="http://schemas.openxmlformats.org/officeDocument/2006/relationships" xmlns:p="http://schemas.openxmlformats.org/presentationml/2006/main">
  <p:tag name="TIMING" val="|2.5|11.2|6.5|13.4|10.4|8.2"/>
</p:tagLst>
</file>

<file path=ppt/tags/tag8.xml><?xml version="1.0" encoding="utf-8"?>
<p:tagLst xmlns:a="http://schemas.openxmlformats.org/drawingml/2006/main" xmlns:r="http://schemas.openxmlformats.org/officeDocument/2006/relationships" xmlns:p="http://schemas.openxmlformats.org/presentationml/2006/main">
  <p:tag name="TIMING" val="|2.1|8.2|17.5"/>
</p:tagLst>
</file>

<file path=ppt/tags/tag9.xml><?xml version="1.0" encoding="utf-8"?>
<p:tagLst xmlns:a="http://schemas.openxmlformats.org/drawingml/2006/main" xmlns:r="http://schemas.openxmlformats.org/officeDocument/2006/relationships" xmlns:p="http://schemas.openxmlformats.org/presentationml/2006/main">
  <p:tag name="TIMING" val="|1.5|5.6|5.4|2.5|2.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شكل موجة">
  <a:themeElements>
    <a:clrScheme name="شكل موجة">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شكل موجة">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شكل موجة">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1274</TotalTime>
  <Words>833</Words>
  <Application>Microsoft Office PowerPoint</Application>
  <PresentationFormat>عرض على الشاشة (3:4)‏</PresentationFormat>
  <Paragraphs>156</Paragraphs>
  <Slides>56</Slides>
  <Notes>0</Notes>
  <HiddenSlides>0</HiddenSlides>
  <MMClips>0</MMClips>
  <ScaleCrop>false</ScaleCrop>
  <HeadingPairs>
    <vt:vector size="4" baseType="variant">
      <vt:variant>
        <vt:lpstr>سمة</vt:lpstr>
      </vt:variant>
      <vt:variant>
        <vt:i4>1</vt:i4>
      </vt:variant>
      <vt:variant>
        <vt:lpstr>عناوين الشرائح</vt:lpstr>
      </vt:variant>
      <vt:variant>
        <vt:i4>56</vt:i4>
      </vt:variant>
    </vt:vector>
  </HeadingPairs>
  <TitlesOfParts>
    <vt:vector size="57" baseType="lpstr">
      <vt:lpstr>شكل موجة</vt:lpstr>
      <vt:lpstr>الشريحة 1</vt:lpstr>
      <vt:lpstr>الشريحة 2</vt:lpstr>
      <vt:lpstr>الشريحة 3</vt:lpstr>
      <vt:lpstr>الشريحة 4</vt:lpstr>
      <vt:lpstr>What does the whole test look like?</vt:lpstr>
      <vt:lpstr>الشريحة 6</vt:lpstr>
      <vt:lpstr>الشريحة 7</vt:lpstr>
      <vt:lpstr>Scores on the IELTS test are graded into nine bands as follows:</vt:lpstr>
      <vt:lpstr>الشريحة 9</vt:lpstr>
      <vt:lpstr>What does each test look like?</vt:lpstr>
      <vt:lpstr>1st Test (30- 40 minutes)</vt:lpstr>
      <vt:lpstr>Listening</vt:lpstr>
      <vt:lpstr>Listening cont.</vt:lpstr>
      <vt:lpstr>Listening cont.</vt:lpstr>
      <vt:lpstr>Listening Test</vt:lpstr>
      <vt:lpstr>Listening – Common Challenges</vt:lpstr>
      <vt:lpstr>الشريحة 17</vt:lpstr>
      <vt:lpstr>الشريحة 18</vt:lpstr>
      <vt:lpstr>2nd Test (60 minutes)</vt:lpstr>
      <vt:lpstr>Academic Reading</vt:lpstr>
      <vt:lpstr>Academic Reading cont.</vt:lpstr>
      <vt:lpstr>Reading Common Challenges</vt:lpstr>
      <vt:lpstr>الشريحة 23</vt:lpstr>
      <vt:lpstr>الشريحة 24</vt:lpstr>
      <vt:lpstr>الشريحة 25</vt:lpstr>
      <vt:lpstr>3rd Test (60 mins)</vt:lpstr>
      <vt:lpstr>Academic Writing</vt:lpstr>
      <vt:lpstr>Writing – 1st task</vt:lpstr>
      <vt:lpstr>Writing Task 1 Organization</vt:lpstr>
      <vt:lpstr>Writing – 2nd task</vt:lpstr>
      <vt:lpstr>Writing – Common Challenges</vt:lpstr>
      <vt:lpstr>الشريحة 32</vt:lpstr>
      <vt:lpstr>الشريحة 33</vt:lpstr>
      <vt:lpstr>4th (and final) Test (11-14 minutes)</vt:lpstr>
      <vt:lpstr>Speaking</vt:lpstr>
      <vt:lpstr>Speaking</vt:lpstr>
      <vt:lpstr>Speaking Test Sections</vt:lpstr>
      <vt:lpstr>Speaking – Common Challenges</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قانون 3 ق</dc:title>
  <dc:creator>www</dc:creator>
  <cp:lastModifiedBy>abalawad</cp:lastModifiedBy>
  <cp:revision>148</cp:revision>
  <dcterms:created xsi:type="dcterms:W3CDTF">2011-06-24T16:54:36Z</dcterms:created>
  <dcterms:modified xsi:type="dcterms:W3CDTF">2016-01-27T11:55:03Z</dcterms:modified>
</cp:coreProperties>
</file>