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78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96" r:id="rId2"/>
    <p:sldId id="256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9" r:id="rId11"/>
    <p:sldId id="270" r:id="rId12"/>
    <p:sldId id="273" r:id="rId13"/>
    <p:sldId id="278" r:id="rId14"/>
    <p:sldId id="281" r:id="rId15"/>
    <p:sldId id="274" r:id="rId16"/>
    <p:sldId id="279" r:id="rId17"/>
    <p:sldId id="283" r:id="rId18"/>
    <p:sldId id="295" r:id="rId19"/>
    <p:sldId id="285" r:id="rId20"/>
    <p:sldId id="290" r:id="rId21"/>
    <p:sldId id="293" r:id="rId22"/>
    <p:sldId id="380" r:id="rId23"/>
    <p:sldId id="381" r:id="rId24"/>
    <p:sldId id="294" r:id="rId25"/>
    <p:sldId id="297" r:id="rId26"/>
    <p:sldId id="260" r:id="rId27"/>
    <p:sldId id="298" r:id="rId28"/>
    <p:sldId id="299" r:id="rId29"/>
    <p:sldId id="300" r:id="rId30"/>
    <p:sldId id="271" r:id="rId31"/>
    <p:sldId id="272" r:id="rId32"/>
    <p:sldId id="301" r:id="rId33"/>
    <p:sldId id="302" r:id="rId34"/>
    <p:sldId id="275" r:id="rId35"/>
    <p:sldId id="280" r:id="rId36"/>
    <p:sldId id="286" r:id="rId37"/>
    <p:sldId id="289" r:id="rId38"/>
    <p:sldId id="291" r:id="rId39"/>
    <p:sldId id="292" r:id="rId40"/>
    <p:sldId id="303" r:id="rId41"/>
    <p:sldId id="304" r:id="rId42"/>
    <p:sldId id="305" r:id="rId43"/>
    <p:sldId id="276" r:id="rId44"/>
    <p:sldId id="287" r:id="rId45"/>
    <p:sldId id="306" r:id="rId46"/>
    <p:sldId id="307" r:id="rId47"/>
    <p:sldId id="308" r:id="rId48"/>
    <p:sldId id="309" r:id="rId49"/>
    <p:sldId id="310" r:id="rId50"/>
    <p:sldId id="288" r:id="rId51"/>
    <p:sldId id="311" r:id="rId52"/>
    <p:sldId id="312" r:id="rId53"/>
    <p:sldId id="257" r:id="rId54"/>
    <p:sldId id="313" r:id="rId55"/>
    <p:sldId id="314" r:id="rId56"/>
    <p:sldId id="315" r:id="rId57"/>
    <p:sldId id="267" r:id="rId58"/>
    <p:sldId id="268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277" r:id="rId67"/>
    <p:sldId id="323" r:id="rId68"/>
    <p:sldId id="324" r:id="rId69"/>
    <p:sldId id="325" r:id="rId70"/>
    <p:sldId id="284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259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282" r:id="rId109"/>
    <p:sldId id="362" r:id="rId110"/>
    <p:sldId id="363" r:id="rId111"/>
    <p:sldId id="364" r:id="rId112"/>
    <p:sldId id="365" r:id="rId113"/>
    <p:sldId id="366" r:id="rId114"/>
    <p:sldId id="367" r:id="rId115"/>
    <p:sldId id="368" r:id="rId116"/>
    <p:sldId id="369" r:id="rId117"/>
    <p:sldId id="370" r:id="rId118"/>
    <p:sldId id="371" r:id="rId119"/>
    <p:sldId id="372" r:id="rId120"/>
    <p:sldId id="373" r:id="rId121"/>
    <p:sldId id="374" r:id="rId122"/>
    <p:sldId id="375" r:id="rId123"/>
    <p:sldId id="376" r:id="rId124"/>
    <p:sldId id="377" r:id="rId125"/>
    <p:sldId id="378" r:id="rId126"/>
    <p:sldId id="379" r:id="rId12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76130-36F8-4D00-AD35-FA42C65E1AA2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C8438-9CF6-48E0-B4EC-A296C87DE0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5154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76130-36F8-4D00-AD35-FA42C65E1AA2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C8438-9CF6-48E0-B4EC-A296C87DE0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35188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76130-36F8-4D00-AD35-FA42C65E1AA2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C8438-9CF6-48E0-B4EC-A296C87DE0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0676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76130-36F8-4D00-AD35-FA42C65E1AA2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C8438-9CF6-48E0-B4EC-A296C87DE0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149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76130-36F8-4D00-AD35-FA42C65E1AA2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C8438-9CF6-48E0-B4EC-A296C87DE0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60691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76130-36F8-4D00-AD35-FA42C65E1AA2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C8438-9CF6-48E0-B4EC-A296C87DE0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79705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76130-36F8-4D00-AD35-FA42C65E1AA2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C8438-9CF6-48E0-B4EC-A296C87DE0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70105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76130-36F8-4D00-AD35-FA42C65E1AA2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C8438-9CF6-48E0-B4EC-A296C87DE0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6382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76130-36F8-4D00-AD35-FA42C65E1AA2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C8438-9CF6-48E0-B4EC-A296C87DE0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1424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76130-36F8-4D00-AD35-FA42C65E1AA2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C8438-9CF6-48E0-B4EC-A296C87DE0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0975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76130-36F8-4D00-AD35-FA42C65E1AA2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C8438-9CF6-48E0-B4EC-A296C87DE0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82202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76130-36F8-4D00-AD35-FA42C65E1AA2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C8438-9CF6-48E0-B4EC-A296C87DE0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6147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8.png"/><Relationship Id="rId7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0.wdp"/><Relationship Id="rId5" Type="http://schemas.openxmlformats.org/officeDocument/2006/relationships/image" Target="../media/image69.png"/><Relationship Id="rId4" Type="http://schemas.microsoft.com/office/2007/relationships/hdphoto" Target="../media/hdphoto39.wdp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1.wdp"/><Relationship Id="rId5" Type="http://schemas.openxmlformats.org/officeDocument/2006/relationships/image" Target="../media/image70.png"/><Relationship Id="rId4" Type="http://schemas.microsoft.com/office/2007/relationships/hdphoto" Target="../media/hdphoto1.wdp"/></Relationships>
</file>

<file path=ppt/slides/_rels/slide118.xml.rels><?xml version="1.0" encoding="UTF-8" standalone="yes"?>
<Relationships xmlns="http://schemas.openxmlformats.org/package/2006/relationships"><Relationship Id="rId8" Type="http://schemas.microsoft.com/office/2007/relationships/hdphoto" Target="../media/hdphoto43.wdp"/><Relationship Id="rId3" Type="http://schemas.openxmlformats.org/officeDocument/2006/relationships/image" Target="../media/image11.png"/><Relationship Id="rId7" Type="http://schemas.openxmlformats.org/officeDocument/2006/relationships/image" Target="../media/image72.png"/><Relationship Id="rId12" Type="http://schemas.microsoft.com/office/2007/relationships/hdphoto" Target="../media/hdphoto45.wd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2.wdp"/><Relationship Id="rId11" Type="http://schemas.openxmlformats.org/officeDocument/2006/relationships/image" Target="../media/image74.png"/><Relationship Id="rId5" Type="http://schemas.openxmlformats.org/officeDocument/2006/relationships/image" Target="../media/image71.png"/><Relationship Id="rId10" Type="http://schemas.microsoft.com/office/2007/relationships/hdphoto" Target="../media/hdphoto44.wdp"/><Relationship Id="rId4" Type="http://schemas.microsoft.com/office/2007/relationships/hdphoto" Target="../media/hdphoto1.wdp"/><Relationship Id="rId9" Type="http://schemas.openxmlformats.org/officeDocument/2006/relationships/image" Target="../media/image73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6.wdp"/><Relationship Id="rId5" Type="http://schemas.openxmlformats.org/officeDocument/2006/relationships/image" Target="../media/image75.png"/><Relationship Id="rId4" Type="http://schemas.microsoft.com/office/2007/relationships/hdphoto" Target="../media/hdphoto1.wdp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7.wdp"/><Relationship Id="rId5" Type="http://schemas.openxmlformats.org/officeDocument/2006/relationships/image" Target="../media/image76.png"/><Relationship Id="rId4" Type="http://schemas.microsoft.com/office/2007/relationships/hdphoto" Target="../media/hdphoto1.wdp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8.wdp"/><Relationship Id="rId5" Type="http://schemas.openxmlformats.org/officeDocument/2006/relationships/image" Target="../media/image77.png"/><Relationship Id="rId4" Type="http://schemas.microsoft.com/office/2007/relationships/hdphoto" Target="../media/hdphoto1.wdp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microsoft.com/office/2007/relationships/hdphoto" Target="../media/hdphoto49.wdp"/><Relationship Id="rId4" Type="http://schemas.openxmlformats.org/officeDocument/2006/relationships/image" Target="../media/image79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microsoft.com/office/2007/relationships/hdphoto" Target="../media/hdphoto50.wdp"/><Relationship Id="rId4" Type="http://schemas.openxmlformats.org/officeDocument/2006/relationships/image" Target="../media/image80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microsoft.com/office/2007/relationships/hdphoto" Target="../media/hdphoto51.wdp"/><Relationship Id="rId4" Type="http://schemas.openxmlformats.org/officeDocument/2006/relationships/image" Target="../media/image81.png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tmp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tm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tm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tmp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5.tm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tmp"/><Relationship Id="rId5" Type="http://schemas.openxmlformats.org/officeDocument/2006/relationships/image" Target="../media/image23.tmp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27.png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8.png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1.png"/><Relationship Id="rId7" Type="http://schemas.openxmlformats.org/officeDocument/2006/relationships/image" Target="../media/image3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10" Type="http://schemas.microsoft.com/office/2007/relationships/hdphoto" Target="../media/hdphoto8.wdp"/><Relationship Id="rId4" Type="http://schemas.microsoft.com/office/2007/relationships/hdphoto" Target="../media/hdphoto1.wdp"/><Relationship Id="rId9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32.png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5.tm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tmp"/><Relationship Id="rId5" Type="http://schemas.openxmlformats.org/officeDocument/2006/relationships/image" Target="../media/image33.tmp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36.png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37.png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5" Type="http://schemas.openxmlformats.org/officeDocument/2006/relationships/image" Target="../media/image38.png"/><Relationship Id="rId4" Type="http://schemas.microsoft.com/office/2007/relationships/hdphoto" Target="../media/hdphoto1.wdp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11.png"/><Relationship Id="rId7" Type="http://schemas.openxmlformats.org/officeDocument/2006/relationships/image" Target="../media/image4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3.wdp"/><Relationship Id="rId5" Type="http://schemas.openxmlformats.org/officeDocument/2006/relationships/image" Target="../media/image39.png"/><Relationship Id="rId10" Type="http://schemas.microsoft.com/office/2007/relationships/hdphoto" Target="../media/hdphoto15.wdp"/><Relationship Id="rId4" Type="http://schemas.microsoft.com/office/2007/relationships/hdphoto" Target="../media/hdphoto1.wdp"/><Relationship Id="rId9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tmp"/><Relationship Id="rId4" Type="http://schemas.microsoft.com/office/2007/relationships/hdphoto" Target="../media/hdphoto1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tmp"/><Relationship Id="rId4" Type="http://schemas.microsoft.com/office/2007/relationships/hdphoto" Target="../media/hdphoto1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6.wdp"/><Relationship Id="rId5" Type="http://schemas.openxmlformats.org/officeDocument/2006/relationships/image" Target="../media/image44.png"/><Relationship Id="rId4" Type="http://schemas.microsoft.com/office/2007/relationships/hdphoto" Target="../media/hdphoto1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7.wdp"/><Relationship Id="rId5" Type="http://schemas.openxmlformats.org/officeDocument/2006/relationships/image" Target="../media/image45.png"/><Relationship Id="rId4" Type="http://schemas.microsoft.com/office/2007/relationships/hdphoto" Target="../media/hdphoto1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37.png"/><Relationship Id="rId4" Type="http://schemas.microsoft.com/office/2007/relationships/hdphoto" Target="../media/hdphoto1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8.wdp"/><Relationship Id="rId5" Type="http://schemas.openxmlformats.org/officeDocument/2006/relationships/image" Target="../media/image46.png"/><Relationship Id="rId4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microsoft.com/office/2007/relationships/hdphoto" Target="../media/hdphoto19.wdp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image" Target="../media/image11.png"/><Relationship Id="rId7" Type="http://schemas.openxmlformats.org/officeDocument/2006/relationships/image" Target="../media/image49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0.wdp"/><Relationship Id="rId5" Type="http://schemas.openxmlformats.org/officeDocument/2006/relationships/image" Target="../media/image48.png"/><Relationship Id="rId4" Type="http://schemas.microsoft.com/office/2007/relationships/hdphoto" Target="../media/hdphoto1.wdp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0.png"/><Relationship Id="rId7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3.wdp"/><Relationship Id="rId5" Type="http://schemas.openxmlformats.org/officeDocument/2006/relationships/image" Target="../media/image51.png"/><Relationship Id="rId4" Type="http://schemas.microsoft.com/office/2007/relationships/hdphoto" Target="../media/hdphoto22.wdp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0.png"/><Relationship Id="rId7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36.png"/><Relationship Id="rId4" Type="http://schemas.microsoft.com/office/2007/relationships/hdphoto" Target="../media/hdphoto2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tmp"/><Relationship Id="rId4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4.wdp"/><Relationship Id="rId5" Type="http://schemas.openxmlformats.org/officeDocument/2006/relationships/image" Target="../media/image52.png"/><Relationship Id="rId10" Type="http://schemas.microsoft.com/office/2007/relationships/hdphoto" Target="../media/hdphoto1.wdp"/><Relationship Id="rId4" Type="http://schemas.microsoft.com/office/2007/relationships/hdphoto" Target="../media/hdphoto22.wdp"/><Relationship Id="rId9" Type="http://schemas.openxmlformats.org/officeDocument/2006/relationships/image" Target="../media/image11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8" Type="http://schemas.microsoft.com/office/2007/relationships/hdphoto" Target="../media/hdphoto26.wdp"/><Relationship Id="rId3" Type="http://schemas.openxmlformats.org/officeDocument/2006/relationships/image" Target="../media/image50.png"/><Relationship Id="rId7" Type="http://schemas.openxmlformats.org/officeDocument/2006/relationships/image" Target="../media/image5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microsoft.com/office/2007/relationships/hdphoto" Target="../media/hdphoto22.wdp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tmp"/><Relationship Id="rId4" Type="http://schemas.microsoft.com/office/2007/relationships/hdphoto" Target="../media/hdphoto1.wdp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7.wdp"/><Relationship Id="rId5" Type="http://schemas.openxmlformats.org/officeDocument/2006/relationships/image" Target="../media/image56.png"/><Relationship Id="rId4" Type="http://schemas.microsoft.com/office/2007/relationships/hdphoto" Target="../media/hdphoto1.wdp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8.wdp"/><Relationship Id="rId5" Type="http://schemas.openxmlformats.org/officeDocument/2006/relationships/image" Target="../media/image57.png"/><Relationship Id="rId4" Type="http://schemas.microsoft.com/office/2007/relationships/hdphoto" Target="../media/hdphoto1.wdp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9.wdp"/><Relationship Id="rId5" Type="http://schemas.openxmlformats.org/officeDocument/2006/relationships/image" Target="../media/image58.png"/><Relationship Id="rId4" Type="http://schemas.microsoft.com/office/2007/relationships/hdphoto" Target="../media/hdphoto1.wdp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0.wdp"/><Relationship Id="rId5" Type="http://schemas.openxmlformats.org/officeDocument/2006/relationships/image" Target="../media/image59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1.wdp"/><Relationship Id="rId5" Type="http://schemas.openxmlformats.org/officeDocument/2006/relationships/image" Target="../media/image60.png"/><Relationship Id="rId4" Type="http://schemas.microsoft.com/office/2007/relationships/hdphoto" Target="../media/hdphoto1.wdp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2.wdp"/><Relationship Id="rId5" Type="http://schemas.openxmlformats.org/officeDocument/2006/relationships/image" Target="../media/image61.png"/><Relationship Id="rId4" Type="http://schemas.microsoft.com/office/2007/relationships/hdphoto" Target="../media/hdphoto1.wdp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3.wdp"/><Relationship Id="rId5" Type="http://schemas.openxmlformats.org/officeDocument/2006/relationships/image" Target="../media/image62.png"/><Relationship Id="rId4" Type="http://schemas.microsoft.com/office/2007/relationships/hdphoto" Target="../media/hdphoto1.wdp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4.wdp"/><Relationship Id="rId5" Type="http://schemas.openxmlformats.org/officeDocument/2006/relationships/image" Target="../media/image63.png"/><Relationship Id="rId4" Type="http://schemas.microsoft.com/office/2007/relationships/hdphoto" Target="../media/hdphoto1.wdp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5.wdp"/><Relationship Id="rId5" Type="http://schemas.openxmlformats.org/officeDocument/2006/relationships/image" Target="../media/image64.png"/><Relationship Id="rId4" Type="http://schemas.microsoft.com/office/2007/relationships/hdphoto" Target="../media/hdphoto1.wdp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8" Type="http://schemas.microsoft.com/office/2007/relationships/hdphoto" Target="../media/hdphoto37.wdp"/><Relationship Id="rId3" Type="http://schemas.openxmlformats.org/officeDocument/2006/relationships/image" Target="../media/image11.png"/><Relationship Id="rId7" Type="http://schemas.openxmlformats.org/officeDocument/2006/relationships/image" Target="../media/image6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microsoft.com/office/2007/relationships/hdphoto" Target="../media/hdphoto36.wdp"/><Relationship Id="rId5" Type="http://schemas.openxmlformats.org/officeDocument/2006/relationships/image" Target="../media/image65.png"/><Relationship Id="rId10" Type="http://schemas.microsoft.com/office/2007/relationships/hdphoto" Target="../media/hdphoto38.wdp"/><Relationship Id="rId4" Type="http://schemas.microsoft.com/office/2007/relationships/hdphoto" Target="../media/hdphoto1.wdp"/><Relationship Id="rId9" Type="http://schemas.openxmlformats.org/officeDocument/2006/relationships/image" Target="../media/image67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265F72-6B8A-FB4E-A3D3-A8E2BABFF73F}"/>
              </a:ext>
            </a:extLst>
          </p:cNvPr>
          <p:cNvSpPr/>
          <p:nvPr/>
        </p:nvSpPr>
        <p:spPr>
          <a:xfrm>
            <a:off x="2105433" y="1043480"/>
            <a:ext cx="7981133" cy="16437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موسوعة مادة الدراسات الإسلامية</a:t>
            </a:r>
          </a:p>
          <a:p>
            <a:pPr algn="ctr"/>
            <a:r>
              <a:rPr lang="ar-SA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الصف الثالث متوسط </a:t>
            </a:r>
          </a:p>
        </p:txBody>
      </p:sp>
      <p:sp>
        <p:nvSpPr>
          <p:cNvPr id="7" name="عملية 6">
            <a:extLst>
              <a:ext uri="{FF2B5EF4-FFF2-40B4-BE49-F238E27FC236}">
                <a16:creationId xmlns:a16="http://schemas.microsoft.com/office/drawing/2014/main" id="{18F4364D-91BC-ED68-D54A-752981BD6F1C}"/>
              </a:ext>
            </a:extLst>
          </p:cNvPr>
          <p:cNvSpPr/>
          <p:nvPr/>
        </p:nvSpPr>
        <p:spPr>
          <a:xfrm>
            <a:off x="3224282" y="2904779"/>
            <a:ext cx="5368767" cy="499197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70C0"/>
                </a:solidFill>
              </a:rPr>
              <a:t>الفصل الدراسي الأول-١٤٤٤</a:t>
            </a:r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BD63AC62-8CC6-F08B-11F3-EA616EE55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972" y="2809959"/>
            <a:ext cx="741559" cy="6190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عملية 9">
            <a:extLst>
              <a:ext uri="{FF2B5EF4-FFF2-40B4-BE49-F238E27FC236}">
                <a16:creationId xmlns:a16="http://schemas.microsoft.com/office/drawing/2014/main" id="{7EE5D805-9064-4622-3E84-B510FC34A296}"/>
              </a:ext>
            </a:extLst>
          </p:cNvPr>
          <p:cNvSpPr/>
          <p:nvPr/>
        </p:nvSpPr>
        <p:spPr>
          <a:xfrm>
            <a:off x="3224282" y="3711264"/>
            <a:ext cx="5368767" cy="499197"/>
          </a:xfrm>
          <a:prstGeom prst="flowChart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أسئلة شاملة  لمفردات المنهج </a:t>
            </a:r>
          </a:p>
        </p:txBody>
      </p:sp>
      <p:pic>
        <p:nvPicPr>
          <p:cNvPr id="8" name="صورة 8">
            <a:extLst>
              <a:ext uri="{FF2B5EF4-FFF2-40B4-BE49-F238E27FC236}">
                <a16:creationId xmlns:a16="http://schemas.microsoft.com/office/drawing/2014/main" id="{FEB21B99-C6EB-E184-17E8-773A9695F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111" y="3390625"/>
            <a:ext cx="1219495" cy="8275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عملية 11">
            <a:extLst>
              <a:ext uri="{FF2B5EF4-FFF2-40B4-BE49-F238E27FC236}">
                <a16:creationId xmlns:a16="http://schemas.microsoft.com/office/drawing/2014/main" id="{0CC39C67-4528-6672-5796-0CF7F658378A}"/>
              </a:ext>
            </a:extLst>
          </p:cNvPr>
          <p:cNvSpPr/>
          <p:nvPr/>
        </p:nvSpPr>
        <p:spPr>
          <a:xfrm>
            <a:off x="3224281" y="4332732"/>
            <a:ext cx="5368767" cy="499197"/>
          </a:xfrm>
          <a:prstGeom prst="flowChart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6">
                    <a:lumMod val="75000"/>
                  </a:schemeClr>
                </a:solidFill>
              </a:rPr>
              <a:t>تستخدم في الحصة لصياغة أسئلة وعناصر الدرس </a:t>
            </a:r>
          </a:p>
        </p:txBody>
      </p:sp>
      <p:pic>
        <p:nvPicPr>
          <p:cNvPr id="6" name="صورة 6">
            <a:extLst>
              <a:ext uri="{FF2B5EF4-FFF2-40B4-BE49-F238E27FC236}">
                <a16:creationId xmlns:a16="http://schemas.microsoft.com/office/drawing/2014/main" id="{D849BFFA-14B6-0ECA-1761-98FB9D01E0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541852" y="4261969"/>
            <a:ext cx="723345" cy="723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عملية 16">
            <a:extLst>
              <a:ext uri="{FF2B5EF4-FFF2-40B4-BE49-F238E27FC236}">
                <a16:creationId xmlns:a16="http://schemas.microsoft.com/office/drawing/2014/main" id="{1FF9FCAB-80CC-9033-F23D-3D810147BCDF}"/>
              </a:ext>
            </a:extLst>
          </p:cNvPr>
          <p:cNvSpPr/>
          <p:nvPr/>
        </p:nvSpPr>
        <p:spPr>
          <a:xfrm>
            <a:off x="3224281" y="4982904"/>
            <a:ext cx="5368767" cy="499197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B050"/>
                </a:solidFill>
              </a:rPr>
              <a:t>أسئلة متنوعة </a:t>
            </a:r>
            <a:r>
              <a:rPr lang="ar-SA" sz="2400" b="1">
                <a:solidFill>
                  <a:srgbClr val="00B050"/>
                </a:solidFill>
              </a:rPr>
              <a:t>و متعددة و إثرائية  </a:t>
            </a:r>
            <a:r>
              <a:rPr lang="ar-SA" sz="2400" b="1" dirty="0">
                <a:solidFill>
                  <a:srgbClr val="00B050"/>
                </a:solidFill>
              </a:rPr>
              <a:t>وشاملة </a:t>
            </a:r>
          </a:p>
        </p:txBody>
      </p:sp>
      <p:pic>
        <p:nvPicPr>
          <p:cNvPr id="15" name="صورة 15">
            <a:extLst>
              <a:ext uri="{FF2B5EF4-FFF2-40B4-BE49-F238E27FC236}">
                <a16:creationId xmlns:a16="http://schemas.microsoft.com/office/drawing/2014/main" id="{410AC070-F431-D465-D9C9-C22385373F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8509">
            <a:off x="8457733" y="4799501"/>
            <a:ext cx="952837" cy="9528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صورة 18">
            <a:extLst>
              <a:ext uri="{FF2B5EF4-FFF2-40B4-BE49-F238E27FC236}">
                <a16:creationId xmlns:a16="http://schemas.microsoft.com/office/drawing/2014/main" id="{11E5093E-FB29-FD91-7789-026388A3D9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8943" y="1032924"/>
            <a:ext cx="1664819" cy="166481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عملية 12">
            <a:extLst>
              <a:ext uri="{FF2B5EF4-FFF2-40B4-BE49-F238E27FC236}">
                <a16:creationId xmlns:a16="http://schemas.microsoft.com/office/drawing/2014/main" id="{0DD7F9B7-DC1D-B8D7-D2BA-FF98C33AB113}"/>
              </a:ext>
            </a:extLst>
          </p:cNvPr>
          <p:cNvSpPr/>
          <p:nvPr/>
        </p:nvSpPr>
        <p:spPr>
          <a:xfrm>
            <a:off x="3224281" y="5606406"/>
            <a:ext cx="5368767" cy="499197"/>
          </a:xfrm>
          <a:prstGeom prst="flowChart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1"/>
                </a:solidFill>
              </a:rPr>
              <a:t>مرجع للمعلم في وضع الأسئلة</a:t>
            </a:r>
          </a:p>
        </p:txBody>
      </p:sp>
      <p:sp>
        <p:nvSpPr>
          <p:cNvPr id="16" name="عملية 15">
            <a:extLst>
              <a:ext uri="{FF2B5EF4-FFF2-40B4-BE49-F238E27FC236}">
                <a16:creationId xmlns:a16="http://schemas.microsoft.com/office/drawing/2014/main" id="{7D607D1F-E644-85C3-DC30-E4F9400544DE}"/>
              </a:ext>
            </a:extLst>
          </p:cNvPr>
          <p:cNvSpPr/>
          <p:nvPr/>
        </p:nvSpPr>
        <p:spPr>
          <a:xfrm>
            <a:off x="3224281" y="6190625"/>
            <a:ext cx="5368767" cy="499197"/>
          </a:xfrm>
          <a:prstGeom prst="flowChartProcess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تقويم ذاتي لطالب </a:t>
            </a:r>
          </a:p>
        </p:txBody>
      </p:sp>
      <p:pic>
        <p:nvPicPr>
          <p:cNvPr id="9" name="صورة 10">
            <a:extLst>
              <a:ext uri="{FF2B5EF4-FFF2-40B4-BE49-F238E27FC236}">
                <a16:creationId xmlns:a16="http://schemas.microsoft.com/office/drawing/2014/main" id="{C346E20C-A17B-DA06-B294-9C3623D901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326" y="6078550"/>
            <a:ext cx="723345" cy="723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9F5EA088-9B28-A9D4-C445-4C1193B2E9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915" y="5370803"/>
            <a:ext cx="750166" cy="750166"/>
          </a:xfrm>
          <a:prstGeom prst="rect">
            <a:avLst/>
          </a:prstGeom>
          <a:ln>
            <a:noFill/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05765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576752"/>
              </p:ext>
            </p:extLst>
          </p:nvPr>
        </p:nvGraphicFramePr>
        <p:xfrm>
          <a:off x="939800" y="1566332"/>
          <a:ext cx="9105900" cy="287697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4800" b="1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فعل</a:t>
                      </a:r>
                      <a:r>
                        <a:rPr lang="ar-SA" sz="48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الصلاة بأركانها و شروطها وواجباتها و سننها . صبر</a:t>
                      </a:r>
                      <a:r>
                        <a:rPr lang="ar-SA" sz="4800" b="1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؟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2494"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على</a:t>
                      </a:r>
                      <a:r>
                        <a:rPr lang="ar-SA" sz="48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الطاعة</a:t>
                      </a:r>
                      <a:endParaRPr lang="ar-SA" sz="48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عن</a:t>
                      </a:r>
                      <a:r>
                        <a:rPr lang="ar-SA" sz="48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المعصية</a:t>
                      </a:r>
                      <a:endParaRPr lang="ar-SA" sz="48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على</a:t>
                      </a:r>
                      <a:r>
                        <a:rPr lang="ar-SA" sz="48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قدر مؤلم</a:t>
                      </a:r>
                      <a:endParaRPr lang="ar-SA" sz="48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037" y="38671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689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9105900" cy="227753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حيوان مستثنى من الذكاة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الشاة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العجل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السمك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259" y="33829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898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9105900" cy="34747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جرح</a:t>
                      </a:r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الحيوان الغير مقدور عليه في جسده تسمى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ذكاة اضطرارية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ذكاة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اختياريه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النحر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459" y="34210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738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9105900" cy="227753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أي</a:t>
                      </a:r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مما يلي  لا تجوز ذكاته: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الكتابي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الطفل المميز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الوثني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559" y="33448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416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9105900" cy="28761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شروط الذكاة: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التسمية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استقبال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القبلة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التكبير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259" y="34464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394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10096500" cy="28761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36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مما يجوز استعماله في الذكاة: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الصعق الكهربائي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الحجر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الحاد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الظفر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059" y="34464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043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10096500" cy="28761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الضيافة المستحبة: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يوم و ليله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الاطعام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في كل وقت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ضيافة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الوالدين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159" y="35226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60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10096500" cy="227753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من آداب الضيف: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الترحيب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تقديم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الطعام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عدم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الإطالة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559" y="34972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529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10096500" cy="369908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شرط أكل المضطر للميته أن :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يعوض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صاحب الطعام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لا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يأكل حتى يشبع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أن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لا يكون صاحب الطعام محتاجا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520" y="3605141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954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10096500" cy="227753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من آداب المضيف: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الترحيب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الإخبار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مسبقا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عدم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الإطالة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259" y="34972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78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10096500" cy="369908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الحالات التي يجوز فيها استعمال المخدر: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في الأطعمة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لنسيان المشكلات و الهموم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العمليات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الجراحية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359" y="39163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042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213240"/>
              </p:ext>
            </p:extLst>
          </p:nvPr>
        </p:nvGraphicFramePr>
        <p:xfrm>
          <a:off x="939800" y="1566332"/>
          <a:ext cx="9105900" cy="287697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48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علم الله بالأشياء و كتابتها قبل وقوعها و مشيئتها و خلقها يسمى</a:t>
                      </a:r>
                      <a:r>
                        <a:rPr lang="ar-SA" sz="4800" b="1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؟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2494"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الصبر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القدر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نسبة</a:t>
                      </a:r>
                      <a:r>
                        <a:rPr lang="ar-SA" sz="48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النعم</a:t>
                      </a:r>
                      <a:endParaRPr lang="ar-SA" sz="48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937" y="34353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302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10096500" cy="28761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مما ينبغي اجتنابه عند الطعام: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 err="1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الإتكاء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أخذ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اللقمة الساقطة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لعق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الصفحة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259" y="34972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283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10096500" cy="227753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الأحوال التي يحرم فيها الصيد: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حال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الإقامة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حال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الإحرام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حال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السفر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159" y="35226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446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10096500" cy="34747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الحيوانات التي يحرم استعمالها في الصيد: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الصقر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الكل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ب الأسود البهيم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الكلب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المعلم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159" y="35226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038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10096500" cy="227753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أ ي من الآتي يجوز قتلها: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القطط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النمل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الفأرة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659" y="34083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629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10096500" cy="28761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أ ي من الآتي يحرم اقتناءه: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كلب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الماشية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الكلب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العقور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كلب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الحراسة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4972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09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10096500" cy="227753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أ ي من الآتي يجوز قتلها: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القطط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النمل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الفأرة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659" y="34083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024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821" y="1937526"/>
            <a:ext cx="7455336" cy="10192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مستطيل مستدير الزوايا 2"/>
          <p:cNvSpPr/>
          <p:nvPr/>
        </p:nvSpPr>
        <p:spPr>
          <a:xfrm>
            <a:off x="3524384" y="3136900"/>
            <a:ext cx="5556116" cy="1066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</a:rPr>
              <a:t>فسري هذه العبارة؟</a:t>
            </a:r>
          </a:p>
        </p:txBody>
      </p:sp>
      <p:pic>
        <p:nvPicPr>
          <p:cNvPr id="6" name="صورة 5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400" y="4383863"/>
            <a:ext cx="8145600" cy="1339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59" y="283971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536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sp>
        <p:nvSpPr>
          <p:cNvPr id="3" name="مستطيل مستدير الزوايا 2"/>
          <p:cNvSpPr/>
          <p:nvPr/>
        </p:nvSpPr>
        <p:spPr>
          <a:xfrm>
            <a:off x="3317942" y="1658532"/>
            <a:ext cx="5556116" cy="1066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</a:rPr>
              <a:t>فصلي القول في (الجلالة)؟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59" y="1120369"/>
            <a:ext cx="2143125" cy="2143125"/>
          </a:xfrm>
          <a:prstGeom prst="rect">
            <a:avLst/>
          </a:prstGeom>
        </p:spPr>
      </p:pic>
      <p:pic>
        <p:nvPicPr>
          <p:cNvPr id="5" name="صورة 4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221" y="2969326"/>
            <a:ext cx="8867774" cy="25957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061869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sp>
        <p:nvSpPr>
          <p:cNvPr id="3" name="مستطيل مستدير الزوايا 2"/>
          <p:cNvSpPr/>
          <p:nvPr/>
        </p:nvSpPr>
        <p:spPr>
          <a:xfrm>
            <a:off x="3317942" y="1658532"/>
            <a:ext cx="5556116" cy="1066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 err="1">
                <a:solidFill>
                  <a:schemeClr val="tx1"/>
                </a:solidFill>
              </a:rPr>
              <a:t>اجيبي</a:t>
            </a:r>
            <a:r>
              <a:rPr lang="ar-SA" sz="4800" b="1" dirty="0">
                <a:solidFill>
                  <a:schemeClr val="tx1"/>
                </a:solidFill>
              </a:rPr>
              <a:t> عن ما يلي :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59" y="1120369"/>
            <a:ext cx="2143125" cy="2143125"/>
          </a:xfrm>
          <a:prstGeom prst="rect">
            <a:avLst/>
          </a:prstGeom>
        </p:spPr>
      </p:pic>
      <p:pic>
        <p:nvPicPr>
          <p:cNvPr id="5" name="صورة 4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661" y="2972301"/>
            <a:ext cx="3248478" cy="8764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صورة 5" descr="لقطة الشاشة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157" y="2972301"/>
            <a:ext cx="4610743" cy="8478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صورة 6" descr="لقطة الشاشة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702" y="4031241"/>
            <a:ext cx="4795997" cy="893500"/>
          </a:xfrm>
          <a:prstGeom prst="rect">
            <a:avLst/>
          </a:prstGeom>
        </p:spPr>
      </p:pic>
      <p:pic>
        <p:nvPicPr>
          <p:cNvPr id="9" name="صورة 8" descr="لقطة الشاشة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704" y="5197429"/>
            <a:ext cx="7488691" cy="6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82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sp>
        <p:nvSpPr>
          <p:cNvPr id="3" name="مستطيل مستدير الزوايا 2"/>
          <p:cNvSpPr/>
          <p:nvPr/>
        </p:nvSpPr>
        <p:spPr>
          <a:xfrm>
            <a:off x="3317942" y="1658532"/>
            <a:ext cx="5556116" cy="1066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</a:rPr>
              <a:t>مثلي لما يلي :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59" y="1120369"/>
            <a:ext cx="2143125" cy="2143125"/>
          </a:xfrm>
          <a:prstGeom prst="rect">
            <a:avLst/>
          </a:prstGeom>
        </p:spPr>
      </p:pic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2032000" y="3088463"/>
          <a:ext cx="8128000" cy="259080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المطلوب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مثال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شروط</a:t>
                      </a:r>
                      <a:r>
                        <a:rPr lang="ar-SA" sz="2800" b="1" baseline="0" dirty="0">
                          <a:solidFill>
                            <a:schemeClr val="tx1"/>
                          </a:solidFill>
                        </a:rPr>
                        <a:t> الذكاة</a:t>
                      </a:r>
                      <a:endParaRPr lang="ar-SA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سنن</a:t>
                      </a:r>
                      <a:r>
                        <a:rPr lang="ar-SA" sz="2800" b="1" baseline="0" dirty="0">
                          <a:solidFill>
                            <a:schemeClr val="tx1"/>
                          </a:solidFill>
                        </a:rPr>
                        <a:t> الذكاة</a:t>
                      </a:r>
                      <a:endParaRPr lang="ar-SA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مكروهات</a:t>
                      </a:r>
                      <a:r>
                        <a:rPr lang="ar-SA" sz="2800" b="1" baseline="0" dirty="0">
                          <a:solidFill>
                            <a:schemeClr val="tx1"/>
                          </a:solidFill>
                        </a:rPr>
                        <a:t> الذكاة</a:t>
                      </a:r>
                      <a:endParaRPr lang="ar-SA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محرم</a:t>
                      </a:r>
                      <a:r>
                        <a:rPr lang="ar-SA" sz="2800" b="1" baseline="0" dirty="0">
                          <a:solidFill>
                            <a:schemeClr val="tx1"/>
                          </a:solidFill>
                        </a:rPr>
                        <a:t> في الذكاة</a:t>
                      </a:r>
                      <a:endParaRPr lang="ar-SA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13908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96765"/>
              </p:ext>
            </p:extLst>
          </p:nvPr>
        </p:nvGraphicFramePr>
        <p:xfrm>
          <a:off x="939800" y="1566332"/>
          <a:ext cx="9105900" cy="287697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48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أعلى مراتب الصبر</a:t>
                      </a:r>
                      <a:r>
                        <a:rPr lang="ar-SA" sz="4800" b="1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؟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endParaRPr lang="ar-SA" sz="4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2494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الرضا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الحمد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الصبر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975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557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sp>
        <p:nvSpPr>
          <p:cNvPr id="3" name="مستطيل مستدير الزوايا 2"/>
          <p:cNvSpPr/>
          <p:nvPr/>
        </p:nvSpPr>
        <p:spPr>
          <a:xfrm>
            <a:off x="3317942" y="1658532"/>
            <a:ext cx="7616758" cy="1066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 err="1">
                <a:solidFill>
                  <a:schemeClr val="tx1"/>
                </a:solidFill>
              </a:rPr>
              <a:t>اجيبي</a:t>
            </a:r>
            <a:r>
              <a:rPr lang="ar-SA" sz="4800" b="1" dirty="0">
                <a:solidFill>
                  <a:schemeClr val="tx1"/>
                </a:solidFill>
              </a:rPr>
              <a:t> عن ما يلي: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59" y="1120369"/>
            <a:ext cx="2143125" cy="2143125"/>
          </a:xfrm>
          <a:prstGeom prst="rect">
            <a:avLst/>
          </a:prstGeom>
        </p:spPr>
      </p:pic>
      <p:pic>
        <p:nvPicPr>
          <p:cNvPr id="5" name="صورة 4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59" y="3263494"/>
            <a:ext cx="10442082" cy="18419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55547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sp>
        <p:nvSpPr>
          <p:cNvPr id="3" name="مستطيل مستدير الزوايا 2"/>
          <p:cNvSpPr/>
          <p:nvPr/>
        </p:nvSpPr>
        <p:spPr>
          <a:xfrm>
            <a:off x="3317942" y="1658532"/>
            <a:ext cx="7616758" cy="1066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 err="1">
                <a:solidFill>
                  <a:schemeClr val="tx1"/>
                </a:solidFill>
              </a:rPr>
              <a:t>اجيبي</a:t>
            </a:r>
            <a:r>
              <a:rPr lang="ar-SA" sz="4800" b="1" dirty="0">
                <a:solidFill>
                  <a:schemeClr val="tx1"/>
                </a:solidFill>
              </a:rPr>
              <a:t> عن ما يلي: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59" y="1120369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87" y="3367942"/>
            <a:ext cx="10306026" cy="15540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9660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sp>
        <p:nvSpPr>
          <p:cNvPr id="3" name="مستطيل مستدير الزوايا 2"/>
          <p:cNvSpPr/>
          <p:nvPr/>
        </p:nvSpPr>
        <p:spPr>
          <a:xfrm>
            <a:off x="3317942" y="1658532"/>
            <a:ext cx="7616758" cy="1066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</a:rPr>
              <a:t>ماهي شروط التداوي؟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59" y="1120369"/>
            <a:ext cx="2143125" cy="2143125"/>
          </a:xfrm>
          <a:prstGeom prst="rect">
            <a:avLst/>
          </a:prstGeom>
        </p:spPr>
      </p:pic>
      <p:pic>
        <p:nvPicPr>
          <p:cNvPr id="5" name="صورة 4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931" y="3041758"/>
            <a:ext cx="8644423" cy="2684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5269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224" y="1282998"/>
            <a:ext cx="2380952" cy="2380952"/>
          </a:xfrm>
          <a:prstGeom prst="rect">
            <a:avLst/>
          </a:prstGeom>
        </p:spPr>
      </p:pic>
      <p:pic>
        <p:nvPicPr>
          <p:cNvPr id="6" name="صورة 5" descr="لقطة الشاشة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400" y="1803400"/>
            <a:ext cx="7163800" cy="33086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946674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224" y="1282998"/>
            <a:ext cx="2380952" cy="2380952"/>
          </a:xfrm>
          <a:prstGeom prst="rect">
            <a:avLst/>
          </a:prstGeom>
        </p:spPr>
      </p:pic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090" y="2093761"/>
            <a:ext cx="6773220" cy="32783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79043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224" y="1282998"/>
            <a:ext cx="2380952" cy="2380952"/>
          </a:xfrm>
          <a:prstGeom prst="rect">
            <a:avLst/>
          </a:prstGeom>
        </p:spPr>
      </p:pic>
      <p:pic>
        <p:nvPicPr>
          <p:cNvPr id="5" name="صورة 4" descr="لقطة الشاشة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266" y="2340712"/>
            <a:ext cx="7220958" cy="2646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3762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2827735" y="-1109268"/>
            <a:ext cx="6625433" cy="9029703"/>
          </a:xfrm>
          <a:prstGeom prst="rect">
            <a:avLst/>
          </a:prstGeom>
        </p:spPr>
      </p:pic>
      <p:sp>
        <p:nvSpPr>
          <p:cNvPr id="5" name="مستطيل مستدير الزوايا 4"/>
          <p:cNvSpPr/>
          <p:nvPr/>
        </p:nvSpPr>
        <p:spPr>
          <a:xfrm>
            <a:off x="2997200" y="1155700"/>
            <a:ext cx="6604000" cy="1689100"/>
          </a:xfrm>
          <a:prstGeom prst="round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النهاية 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838451" y="3405583"/>
            <a:ext cx="6604000" cy="1689100"/>
          </a:xfrm>
          <a:prstGeom prst="round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الحمد لله الذي بفضله تتم الصالحات</a:t>
            </a:r>
          </a:p>
        </p:txBody>
      </p:sp>
    </p:spTree>
    <p:extLst>
      <p:ext uri="{BB962C8B-B14F-4D97-AF65-F5344CB8AC3E}">
        <p14:creationId xmlns:p14="http://schemas.microsoft.com/office/powerpoint/2010/main" val="2012624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43714"/>
              </p:ext>
            </p:extLst>
          </p:nvPr>
        </p:nvGraphicFramePr>
        <p:xfrm>
          <a:off x="939800" y="1566332"/>
          <a:ext cx="9105900" cy="4206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حكم استعمال (لو ) هنا محرم لأنه...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endParaRPr lang="ar-SA" sz="4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marL="0" indent="0" algn="ctr" rtl="1">
                        <a:buFontTx/>
                        <a:buNone/>
                      </a:pPr>
                      <a:endParaRPr lang="ar-SA" sz="4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2494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على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أمر مستقبل لتمنى الشر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على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أمر ماض </a:t>
                      </a:r>
                      <a:r>
                        <a:rPr lang="ar-SA" sz="4400" b="1" baseline="0" dirty="0" err="1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للتسخط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على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أمر ماض لتمني الخير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575" y="4121150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845" y="2443126"/>
            <a:ext cx="6594375" cy="79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440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488250"/>
              </p:ext>
            </p:extLst>
          </p:nvPr>
        </p:nvGraphicFramePr>
        <p:xfrm>
          <a:off x="939800" y="1566332"/>
          <a:ext cx="9105900" cy="35356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أي من العبارات التالية تدل على استعمال (لو ) الجائز ...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2494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لو كان لي سلطة لضربت فلان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لو لم أذهب لما مرضت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لو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غيرت نشاطي التجاري لربحت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575" y="38671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912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sp>
        <p:nvSpPr>
          <p:cNvPr id="2" name="مستطيل مستدير الزوايا 1"/>
          <p:cNvSpPr/>
          <p:nvPr/>
        </p:nvSpPr>
        <p:spPr>
          <a:xfrm>
            <a:off x="6388100" y="1549400"/>
            <a:ext cx="4432300" cy="10795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cs typeface="Akhbar MT" pitchFamily="2" charset="-78"/>
              </a:rPr>
              <a:t>أكملي الخريطة التالية ؟</a:t>
            </a:r>
          </a:p>
        </p:txBody>
      </p:sp>
      <p:pic>
        <p:nvPicPr>
          <p:cNvPr id="5" name="صورة 4" descr="لقطة الشاشة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517" y="2336800"/>
            <a:ext cx="5518083" cy="3305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مستطيل مستدير الزوايا 5"/>
          <p:cNvSpPr/>
          <p:nvPr/>
        </p:nvSpPr>
        <p:spPr>
          <a:xfrm>
            <a:off x="5118100" y="4102100"/>
            <a:ext cx="1041400" cy="3429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3898900" y="4851400"/>
            <a:ext cx="1041400" cy="3429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2676559" y="4102100"/>
            <a:ext cx="1041400" cy="3429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مستدير الزوايا 12"/>
          <p:cNvSpPr/>
          <p:nvPr/>
        </p:nvSpPr>
        <p:spPr>
          <a:xfrm>
            <a:off x="1455789" y="4102100"/>
            <a:ext cx="1041400" cy="3429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1455789" y="4846582"/>
            <a:ext cx="1041400" cy="3429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93550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sp>
        <p:nvSpPr>
          <p:cNvPr id="2" name="مستطيل مستدير الزوايا 1"/>
          <p:cNvSpPr/>
          <p:nvPr/>
        </p:nvSpPr>
        <p:spPr>
          <a:xfrm>
            <a:off x="1455789" y="1549400"/>
            <a:ext cx="9364611" cy="10795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cs typeface="Akhbar MT" pitchFamily="2" charset="-78"/>
              </a:rPr>
              <a:t>استنتجي حكما من الحديث  ؟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5118100" y="4102100"/>
            <a:ext cx="1041400" cy="3429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3898900" y="4851400"/>
            <a:ext cx="1041400" cy="3429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2676559" y="4102100"/>
            <a:ext cx="1041400" cy="3429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مستدير الزوايا 12"/>
          <p:cNvSpPr/>
          <p:nvPr/>
        </p:nvSpPr>
        <p:spPr>
          <a:xfrm>
            <a:off x="1455789" y="4102100"/>
            <a:ext cx="1041400" cy="3429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1455789" y="4846582"/>
            <a:ext cx="1041400" cy="3429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 descr="لقطة الشاشة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99" y="2862196"/>
            <a:ext cx="9640821" cy="1208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صورة 7" descr="لقطة الشاشة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770" y="4290119"/>
            <a:ext cx="5449060" cy="1467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7317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sp>
        <p:nvSpPr>
          <p:cNvPr id="15" name="مستطيل مستدير الزوايا 14"/>
          <p:cNvSpPr/>
          <p:nvPr/>
        </p:nvSpPr>
        <p:spPr>
          <a:xfrm>
            <a:off x="1413694" y="1581150"/>
            <a:ext cx="9364611" cy="10795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 err="1">
                <a:solidFill>
                  <a:schemeClr val="tx1"/>
                </a:solidFill>
                <a:cs typeface="Akhbar MT" pitchFamily="2" charset="-78"/>
              </a:rPr>
              <a:t>ماهو</a:t>
            </a:r>
            <a:r>
              <a:rPr lang="ar-SA" sz="4800" b="1" dirty="0">
                <a:solidFill>
                  <a:schemeClr val="tx1"/>
                </a:solidFill>
                <a:cs typeface="Akhbar MT" pitchFamily="2" charset="-78"/>
              </a:rPr>
              <a:t> البديل النبوي لاستعمال كلمة (لو)؟</a:t>
            </a:r>
          </a:p>
        </p:txBody>
      </p:sp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89" y="2898482"/>
            <a:ext cx="7859222" cy="2829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7282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sp>
        <p:nvSpPr>
          <p:cNvPr id="15" name="مستطيل مستدير الزوايا 14"/>
          <p:cNvSpPr/>
          <p:nvPr/>
        </p:nvSpPr>
        <p:spPr>
          <a:xfrm>
            <a:off x="1413694" y="1581150"/>
            <a:ext cx="9364611" cy="10795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  <a:cs typeface="Akhbar MT" pitchFamily="2" charset="-78"/>
              </a:rPr>
              <a:t>ما الحكمة من النهي عن استعمال (لو)؟</a:t>
            </a:r>
          </a:p>
        </p:txBody>
      </p:sp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694" y="2887634"/>
            <a:ext cx="9026934" cy="7763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صورة 4" descr="لقطة الشاشة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285" y="4070289"/>
            <a:ext cx="5805770" cy="76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4856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57532"/>
              </p:ext>
            </p:extLst>
          </p:nvPr>
        </p:nvGraphicFramePr>
        <p:xfrm>
          <a:off x="939800" y="1566332"/>
          <a:ext cx="9105900" cy="409617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تدل الآية على نعمة عظيمة وهي الإسلام وهو من النعم...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endParaRPr lang="ar-SA" sz="4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marL="0" indent="0" algn="ctr" rtl="1">
                        <a:buFontTx/>
                        <a:buNone/>
                      </a:pPr>
                      <a:endParaRPr lang="ar-SA" sz="4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2494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المعنوية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الحسية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المادية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692" y="3943350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740" y="2471705"/>
            <a:ext cx="3424360" cy="916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3221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2827735" y="-1109268"/>
            <a:ext cx="6625433" cy="9029703"/>
          </a:xfrm>
          <a:prstGeom prst="rect">
            <a:avLst/>
          </a:prstGeom>
        </p:spPr>
      </p:pic>
      <p:sp>
        <p:nvSpPr>
          <p:cNvPr id="5" name="مستطيل مستدير الزوايا 4"/>
          <p:cNvSpPr/>
          <p:nvPr/>
        </p:nvSpPr>
        <p:spPr>
          <a:xfrm>
            <a:off x="2997200" y="1155700"/>
            <a:ext cx="6604000" cy="1689100"/>
          </a:xfrm>
          <a:prstGeom prst="round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دفتر مهاراتي </a:t>
            </a: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2838451" y="3405583"/>
            <a:ext cx="6604000" cy="1689100"/>
          </a:xfrm>
          <a:prstGeom prst="round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مادة التوحيد</a:t>
            </a:r>
          </a:p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الصف الثالث متوسط</a:t>
            </a:r>
          </a:p>
        </p:txBody>
      </p:sp>
    </p:spTree>
    <p:extLst>
      <p:ext uri="{BB962C8B-B14F-4D97-AF65-F5344CB8AC3E}">
        <p14:creationId xmlns:p14="http://schemas.microsoft.com/office/powerpoint/2010/main" val="2444293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515376"/>
              </p:ext>
            </p:extLst>
          </p:nvPr>
        </p:nvGraphicFramePr>
        <p:xfrm>
          <a:off x="1193799" y="1452032"/>
          <a:ext cx="8610601" cy="246126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1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يسمى نسبة النعم إلى النفس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2494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شرك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الطاعة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كفر النفاق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كفر النعمة 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997" y="326220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1437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474667"/>
              </p:ext>
            </p:extLst>
          </p:nvPr>
        </p:nvGraphicFramePr>
        <p:xfrm>
          <a:off x="1193799" y="1452032"/>
          <a:ext cx="8610601" cy="324188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1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أمثلة نسبة النعم إلى غير الله 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2494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لو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الله ثم فلان لما نجوت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كانت الريح طيبة و الملاح حاذقا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رزقني الله فهما فتفوقت 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52890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715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407309"/>
              </p:ext>
            </p:extLst>
          </p:nvPr>
        </p:nvGraphicFramePr>
        <p:xfrm>
          <a:off x="1193799" y="1452032"/>
          <a:ext cx="8610601" cy="25713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1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أمثلة سب الدهر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2494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هذا يوم خبيث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هذا يوم طويل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هذا يوم كثير الأعمال 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140" y="333226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212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936612"/>
              </p:ext>
            </p:extLst>
          </p:nvPr>
        </p:nvGraphicFramePr>
        <p:xfrm>
          <a:off x="1193799" y="1452032"/>
          <a:ext cx="8610601" cy="246126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1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أمثلة وصف الريح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2494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ريح شؤم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ريح ملعونة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ريح عاصفة 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942" y="381008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523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093756"/>
              </p:ext>
            </p:extLst>
          </p:nvPr>
        </p:nvGraphicFramePr>
        <p:xfrm>
          <a:off x="1193799" y="1452032"/>
          <a:ext cx="8610601" cy="275505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5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أي من العبارات التالية تعد كفر أكبر:</a:t>
                      </a:r>
                    </a:p>
                    <a:p>
                      <a:pPr marL="0" indent="0" algn="ctr" rtl="1">
                        <a:buFontTx/>
                        <a:buNone/>
                      </a:pPr>
                      <a:endParaRPr lang="ar-SA" sz="4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2494">
                <a:tc>
                  <a:txBody>
                    <a:bodyPr/>
                    <a:lstStyle/>
                    <a:p>
                      <a:pPr algn="ctr" rtl="1"/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689" y="3871882"/>
            <a:ext cx="2143125" cy="2143125"/>
          </a:xfrm>
          <a:prstGeom prst="rect">
            <a:avLst/>
          </a:prstGeom>
        </p:spPr>
      </p:pic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009" y="3028926"/>
            <a:ext cx="2489114" cy="654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صورة 5" descr="لقطة الشاشة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613" y="3043146"/>
            <a:ext cx="2362201" cy="828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صورة 6" descr="لقطة الشاشة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119" y="3028926"/>
            <a:ext cx="2953162" cy="8429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5813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2827735" y="-1109268"/>
            <a:ext cx="6625433" cy="9029703"/>
          </a:xfrm>
          <a:prstGeom prst="rect">
            <a:avLst/>
          </a:prstGeom>
        </p:spPr>
      </p:pic>
      <p:sp>
        <p:nvSpPr>
          <p:cNvPr id="5" name="مستطيل مستدير الزوايا 4"/>
          <p:cNvSpPr/>
          <p:nvPr/>
        </p:nvSpPr>
        <p:spPr>
          <a:xfrm>
            <a:off x="2997200" y="1155700"/>
            <a:ext cx="6604000" cy="1689100"/>
          </a:xfrm>
          <a:prstGeom prst="round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دفتر مهاراتي 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838451" y="3405583"/>
            <a:ext cx="6604000" cy="1689100"/>
          </a:xfrm>
          <a:prstGeom prst="round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مادة التفسير</a:t>
            </a:r>
          </a:p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الصف الثالث متوسط</a:t>
            </a:r>
          </a:p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الفصل الدراسي الأول</a:t>
            </a:r>
          </a:p>
        </p:txBody>
      </p:sp>
    </p:spTree>
    <p:extLst>
      <p:ext uri="{BB962C8B-B14F-4D97-AF65-F5344CB8AC3E}">
        <p14:creationId xmlns:p14="http://schemas.microsoft.com/office/powerpoint/2010/main" val="26473561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44940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   </a:t>
                      </a:r>
                      <a:r>
                        <a:rPr lang="ar-SA" sz="5400" b="1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مقصد</a:t>
                      </a:r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سورة الحجرات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rtl="1"/>
                      <a:r>
                        <a:rPr lang="ar-SA" sz="40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تقرير الأخلاق الحسنة</a:t>
                      </a:r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الفتن الأربعة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صفات المنافقين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259" y="34464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484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187449" y="1535963"/>
          <a:ext cx="9817101" cy="46634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موضوع الآية</a:t>
                      </a:r>
                    </a:p>
                    <a:p>
                      <a:pPr algn="ctr" rtl="1"/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</a:t>
                      </a:r>
                    </a:p>
                    <a:p>
                      <a:pPr algn="ctr" rtl="1"/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rtl="1"/>
                      <a:r>
                        <a:rPr lang="ar-SA" sz="40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الفرق بين الإيمان و الإسلام</a:t>
                      </a:r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التأدب</a:t>
                      </a:r>
                      <a:r>
                        <a:rPr lang="ar-SA" sz="40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مع الرسول صلى الله عليه وسلم و سنته </a:t>
                      </a:r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البعد عن العداوة و الخصام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635" y="4373829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497" y="2541552"/>
            <a:ext cx="5137403" cy="716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7294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187449" y="1535963"/>
          <a:ext cx="9817101" cy="32308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54937">
                <a:tc gridSpan="3">
                  <a:txBody>
                    <a:bodyPr/>
                    <a:lstStyle/>
                    <a:p>
                      <a:pPr algn="ctr" rtl="1"/>
                      <a:endParaRPr lang="ar-SA" sz="40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40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الدرس المستفاد من الآية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التسليم بما جاء به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التصديق بالأخبار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أن خبر الثقة مقبول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835" y="4577029"/>
            <a:ext cx="2143125" cy="2143125"/>
          </a:xfrm>
          <a:prstGeom prst="rect">
            <a:avLst/>
          </a:prstGeom>
        </p:spPr>
      </p:pic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208" y="1767793"/>
            <a:ext cx="3232383" cy="8382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459985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187449" y="1535963"/>
          <a:ext cx="9817101" cy="242220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8343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الموقف الصحيح عند تداول الأخبار و انتشار الشائعات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التثبت</a:t>
                      </a:r>
                      <a:r>
                        <a:rPr lang="ar-SA" sz="40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</a:t>
                      </a:r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النقل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المشاركة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835" y="3510229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62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885954"/>
              </p:ext>
            </p:extLst>
          </p:nvPr>
        </p:nvGraphicFramePr>
        <p:xfrm>
          <a:off x="1028700" y="1646766"/>
          <a:ext cx="9105900" cy="26212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rtl="1"/>
                      <a:r>
                        <a:rPr lang="ar-SA" sz="400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- تدل الآية على ركن </a:t>
                      </a:r>
                    </a:p>
                    <a:p>
                      <a:pPr rtl="1"/>
                      <a:r>
                        <a:rPr lang="ar-SA" sz="400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أركان الإيمان </a:t>
                      </a:r>
                      <a:r>
                        <a:rPr lang="ar-SA" sz="4000" dirty="0" err="1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ماهو</a:t>
                      </a:r>
                      <a:r>
                        <a:rPr lang="ar-SA" sz="400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؟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الإيمان</a:t>
                      </a:r>
                      <a:r>
                        <a:rPr lang="ar-SA" sz="40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بالله تعالى </a:t>
                      </a:r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الإيمان</a:t>
                      </a:r>
                      <a:r>
                        <a:rPr lang="ar-SA" sz="40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بالملائكة </a:t>
                      </a:r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الإيمان</a:t>
                      </a:r>
                      <a:r>
                        <a:rPr lang="ar-SA" sz="40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بالقدر خيره وشره</a:t>
                      </a:r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صورة 6" descr="لقطة الشاشة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462" y="1854162"/>
            <a:ext cx="4284438" cy="8255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3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077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187449" y="1535963"/>
          <a:ext cx="9817101" cy="305900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8343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يقصد بالأخوة</a:t>
                      </a:r>
                    </a:p>
                    <a:p>
                      <a:pPr algn="ctr" rtl="1"/>
                      <a:endParaRPr lang="ar-SA" sz="40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40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أخوة النسب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أخوة الإيمان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أخوة الجوار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760967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488" y="2079589"/>
            <a:ext cx="2568712" cy="673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72347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187449" y="1535963"/>
          <a:ext cx="9817101" cy="244940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8343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الآية التي تدل على فضل الصلح:</a:t>
                      </a:r>
                    </a:p>
                    <a:p>
                      <a:pPr algn="ctr" rtl="1"/>
                      <a:endParaRPr lang="ar-SA" sz="40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937" y="3760967"/>
            <a:ext cx="2143125" cy="2143125"/>
          </a:xfrm>
          <a:prstGeom prst="rect">
            <a:avLst/>
          </a:prstGeom>
        </p:spPr>
      </p:pic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734" y="3102677"/>
            <a:ext cx="2181529" cy="601912"/>
          </a:xfrm>
          <a:prstGeom prst="rect">
            <a:avLst/>
          </a:prstGeom>
        </p:spPr>
      </p:pic>
      <p:pic>
        <p:nvPicPr>
          <p:cNvPr id="6" name="صورة 5" descr="لقطة الشاشة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944" y="3046299"/>
            <a:ext cx="2391109" cy="714668"/>
          </a:xfrm>
          <a:prstGeom prst="rect">
            <a:avLst/>
          </a:prstGeom>
        </p:spPr>
      </p:pic>
      <p:pic>
        <p:nvPicPr>
          <p:cNvPr id="7" name="صورة 6" descr="لقطة الشاشة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946" y="3046299"/>
            <a:ext cx="2753109" cy="71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273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187449" y="1535963"/>
          <a:ext cx="9817101" cy="3840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8343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الصفات  المذمومة المنهي عنها                                        ومعناها:</a:t>
                      </a:r>
                    </a:p>
                    <a:p>
                      <a:pPr algn="ctr" rtl="1"/>
                      <a:endParaRPr lang="ar-SA" sz="40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40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ذكرك</a:t>
                      </a:r>
                      <a:r>
                        <a:rPr lang="ar-SA" sz="40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أخاك بما يكره</a:t>
                      </a:r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لا يهزأ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لا يعب</a:t>
                      </a:r>
                      <a:r>
                        <a:rPr lang="ar-SA" sz="40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بعضكم بعضا</a:t>
                      </a:r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137" y="3743293"/>
            <a:ext cx="2143125" cy="2143125"/>
          </a:xfrm>
          <a:prstGeom prst="rect">
            <a:avLst/>
          </a:prstGeom>
        </p:spPr>
      </p:pic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699" y="2809844"/>
            <a:ext cx="2859400" cy="854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4421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187449" y="1535963"/>
          <a:ext cx="9817101" cy="244940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8343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التهمة بلا دليل .. يقصد به:</a:t>
                      </a:r>
                    </a:p>
                    <a:p>
                      <a:pPr algn="ctr" rtl="1"/>
                      <a:endParaRPr lang="ar-SA" sz="40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467" y="3743293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467" y="2997415"/>
            <a:ext cx="2370233" cy="745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صورة 5" descr="لقطة الشاشة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754" y="2997415"/>
            <a:ext cx="2662826" cy="803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صورة 6" descr="لقطة الشاشة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526" y="2968698"/>
            <a:ext cx="2510345" cy="803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913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187449" y="1535963"/>
          <a:ext cx="9817101" cy="305900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8343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وصف الله صفة مذمومة بوصف قبيح ماهي:                </a:t>
                      </a:r>
                    </a:p>
                    <a:p>
                      <a:pPr algn="ctr" rtl="1"/>
                      <a:endParaRPr lang="ar-SA" sz="40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40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التجسس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الغيبة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السخرية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537" y="3743293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698" y="2301810"/>
            <a:ext cx="6346673" cy="835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5292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187449" y="1535963"/>
          <a:ext cx="9817101" cy="305900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8343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كيفية التعامل مع الطائفة الباغية التي لا تريد الرجوع للحق :                </a:t>
                      </a:r>
                    </a:p>
                    <a:p>
                      <a:pPr algn="ctr" rtl="1"/>
                      <a:endParaRPr lang="ar-SA" sz="40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الصلح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التغافل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القتال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937" y="3222593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435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187449" y="1535963"/>
          <a:ext cx="9817101" cy="305900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8343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ما المقصود بالكتاب في الآية:</a:t>
                      </a:r>
                    </a:p>
                    <a:p>
                      <a:pPr algn="ctr" rtl="1"/>
                      <a:endParaRPr lang="ar-SA" sz="40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40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الانجيل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التوراة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القرآن</a:t>
                      </a:r>
                      <a:r>
                        <a:rPr lang="ar-SA" sz="40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الكريم</a:t>
                      </a:r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037" y="4219575"/>
            <a:ext cx="2143125" cy="2143125"/>
          </a:xfrm>
          <a:prstGeom prst="rect">
            <a:avLst/>
          </a:prstGeom>
        </p:spPr>
      </p:pic>
      <p:pic>
        <p:nvPicPr>
          <p:cNvPr id="6" name="صورة 5" descr="لقطة الشاشة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398" t="10181" b="66057"/>
          <a:stretch/>
        </p:blipFill>
        <p:spPr>
          <a:xfrm>
            <a:off x="2362199" y="2403475"/>
            <a:ext cx="7617091" cy="850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2683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187449" y="1535963"/>
          <a:ext cx="9817101" cy="2499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8343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ما المقصود بالضرب هنا :                </a:t>
                      </a:r>
                    </a:p>
                    <a:p>
                      <a:pPr algn="ctr" rtl="1"/>
                      <a:endParaRPr lang="ar-SA" sz="40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72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الموت</a:t>
                      </a:r>
                      <a:r>
                        <a:rPr lang="ar-SA" sz="72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</a:t>
                      </a:r>
                      <a:endParaRPr lang="ar-SA" sz="72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72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النوم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الغفوة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037" y="3451193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44" y="2178015"/>
            <a:ext cx="4201111" cy="495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891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187449" y="1535963"/>
          <a:ext cx="9817101" cy="23774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409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4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8183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72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الإيمان يزيد و ينقص يدل عليه </a:t>
                      </a:r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:               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endParaRPr lang="ar-SA" sz="72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72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037" y="3349593"/>
            <a:ext cx="2143125" cy="2143125"/>
          </a:xfrm>
          <a:prstGeom prst="rect">
            <a:avLst/>
          </a:prstGeom>
        </p:spPr>
      </p:pic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430" y="2930434"/>
            <a:ext cx="2803245" cy="689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صورة 5" descr="لقطة الشاشة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813" y="2891565"/>
            <a:ext cx="3242087" cy="766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صورة 6" descr="لقطة الشاشة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696" y="2817658"/>
            <a:ext cx="2924583" cy="8018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1819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187449" y="1535963"/>
          <a:ext cx="9817101" cy="247215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8343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معنى (مرفقا) :               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72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ما</a:t>
                      </a:r>
                      <a:r>
                        <a:rPr lang="ar-SA" sz="72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ينتفع به</a:t>
                      </a:r>
                      <a:endParaRPr lang="ar-SA" sz="72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72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مفرطا</a:t>
                      </a:r>
                      <a:r>
                        <a:rPr lang="ar-SA" sz="72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</a:t>
                      </a:r>
                      <a:endParaRPr lang="ar-SA" sz="72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حجة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937" y="374170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37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966497"/>
              </p:ext>
            </p:extLst>
          </p:nvPr>
        </p:nvGraphicFramePr>
        <p:xfrm>
          <a:off x="1028700" y="1646766"/>
          <a:ext cx="9105900" cy="324273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marL="571500" indent="-571500" rtl="1">
                        <a:buFontTx/>
                        <a:buChar char="-"/>
                      </a:pPr>
                      <a:r>
                        <a:rPr lang="ar-SA" sz="400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تدل الآية على مرتبة</a:t>
                      </a:r>
                      <a:r>
                        <a:rPr lang="ar-SA" sz="40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من مراتب القدر</a:t>
                      </a:r>
                      <a:r>
                        <a:rPr lang="ar-SA" sz="400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ماهي؟</a:t>
                      </a:r>
                    </a:p>
                    <a:p>
                      <a:pPr marL="571500" indent="-571500" rtl="1">
                        <a:buFontTx/>
                        <a:buChar char="-"/>
                      </a:pPr>
                      <a:endParaRPr lang="ar-SA" sz="40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marL="571500" indent="-571500" rtl="1">
                        <a:buFontTx/>
                        <a:buChar char="-"/>
                      </a:pPr>
                      <a:endParaRPr lang="ar-SA" sz="40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2494"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مرتبة الكتابة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مرتبة العلم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مرتبة</a:t>
                      </a:r>
                      <a:r>
                        <a:rPr lang="ar-SA" sz="40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المشيئة</a:t>
                      </a:r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37" y="4133850"/>
            <a:ext cx="2143125" cy="2143125"/>
          </a:xfrm>
          <a:prstGeom prst="rect">
            <a:avLst/>
          </a:prstGeom>
        </p:spPr>
      </p:pic>
      <p:pic>
        <p:nvPicPr>
          <p:cNvPr id="3" name="صورة 2" descr="لقطة الشاشة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67"/>
          <a:stretch/>
        </p:blipFill>
        <p:spPr>
          <a:xfrm>
            <a:off x="1485899" y="2422525"/>
            <a:ext cx="8412549" cy="892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5844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187449" y="1535963"/>
          <a:ext cx="9817101" cy="324188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7083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الدرس المستفاد من الآية :</a:t>
                      </a:r>
                    </a:p>
                    <a:p>
                      <a:pPr algn="ctr" rtl="1"/>
                      <a:endParaRPr lang="ar-SA" sz="4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مشروعية ذكر الله دائما ولكن خصص في الآية ......               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النسيان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المستقبل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في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جميع الأحوال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337" y="4103687"/>
            <a:ext cx="2143125" cy="2143125"/>
          </a:xfrm>
          <a:prstGeom prst="rect">
            <a:avLst/>
          </a:prstGeom>
        </p:spPr>
      </p:pic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133" y="2271678"/>
            <a:ext cx="7833144" cy="75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737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187449" y="1535963"/>
          <a:ext cx="9817101" cy="35356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8343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الدرس المستفاد من الآية :</a:t>
                      </a:r>
                    </a:p>
                    <a:p>
                      <a:pPr algn="ctr" rtl="1"/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               </a:t>
                      </a:r>
                    </a:p>
                    <a:p>
                      <a:pPr algn="ctr" rtl="1"/>
                      <a:endParaRPr lang="ar-SA" sz="4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ثمرات صحبة الأخيار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عناية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الله بهم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تفويض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العلم لله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152" y="4268630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093" y="2298635"/>
            <a:ext cx="3676844" cy="742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36322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187449" y="1535963"/>
          <a:ext cx="9817101" cy="3840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8343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من هذه الآية تبين أن صاحب الجنتين:</a:t>
                      </a:r>
                    </a:p>
                    <a:p>
                      <a:pPr algn="ctr" rtl="1"/>
                      <a:r>
                        <a:rPr lang="ar-SA" sz="6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              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مشرك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مؤمن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مؤمن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عاصي</a:t>
                      </a:r>
                      <a:endParaRPr lang="ar-SA" sz="6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352" y="3995737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277" y="2330410"/>
            <a:ext cx="3870477" cy="1009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0270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sp>
        <p:nvSpPr>
          <p:cNvPr id="3" name="مستطيل مستدير الزوايا 2"/>
          <p:cNvSpPr/>
          <p:nvPr/>
        </p:nvSpPr>
        <p:spPr>
          <a:xfrm>
            <a:off x="1854200" y="1595032"/>
            <a:ext cx="8680584" cy="1066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</a:rPr>
              <a:t>عللي نفى عن الأعراب الإيمان في الآية؟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59" y="2839712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243" y="2957473"/>
            <a:ext cx="4867847" cy="1108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مستطيل مستدير الزوايا 5"/>
          <p:cNvSpPr/>
          <p:nvPr/>
        </p:nvSpPr>
        <p:spPr>
          <a:xfrm>
            <a:off x="2425700" y="4256864"/>
            <a:ext cx="6350000" cy="13184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b="1" dirty="0"/>
              <a:t>لأن الإيمان قول و عمل </a:t>
            </a:r>
          </a:p>
        </p:txBody>
      </p:sp>
    </p:spTree>
    <p:extLst>
      <p:ext uri="{BB962C8B-B14F-4D97-AF65-F5344CB8AC3E}">
        <p14:creationId xmlns:p14="http://schemas.microsoft.com/office/powerpoint/2010/main" val="535590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sp>
        <p:nvSpPr>
          <p:cNvPr id="3" name="مستطيل مستدير الزوايا 2"/>
          <p:cNvSpPr/>
          <p:nvPr/>
        </p:nvSpPr>
        <p:spPr>
          <a:xfrm>
            <a:off x="1484866" y="1582412"/>
            <a:ext cx="9372600" cy="1066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عددي صفات القرآن الكريم من سورة الكهف ؟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59" y="2839712"/>
            <a:ext cx="2143125" cy="2143125"/>
          </a:xfrm>
          <a:prstGeom prst="rect">
            <a:avLst/>
          </a:prstGeom>
        </p:spPr>
      </p:pic>
      <p:pic>
        <p:nvPicPr>
          <p:cNvPr id="7" name="صورة 6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748" y="2902886"/>
            <a:ext cx="7723148" cy="26724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8691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sp>
        <p:nvSpPr>
          <p:cNvPr id="3" name="مستطيل مستدير الزوايا 2"/>
          <p:cNvSpPr/>
          <p:nvPr/>
        </p:nvSpPr>
        <p:spPr>
          <a:xfrm>
            <a:off x="1484866" y="1582412"/>
            <a:ext cx="9372600" cy="1066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عللي لما يلي                                 ؟             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59" y="2839712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121" y="1720989"/>
            <a:ext cx="3629601" cy="789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مستطيل مستدير الزوايا 8"/>
          <p:cNvSpPr/>
          <p:nvPr/>
        </p:nvSpPr>
        <p:spPr>
          <a:xfrm>
            <a:off x="3111500" y="3184199"/>
            <a:ext cx="6604000" cy="1454150"/>
          </a:xfrm>
          <a:prstGeom prst="round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لأن دخولهم كان في أول النهار و استيقاظهم كان في آخره  </a:t>
            </a:r>
          </a:p>
        </p:txBody>
      </p:sp>
    </p:spTree>
    <p:extLst>
      <p:ext uri="{BB962C8B-B14F-4D97-AF65-F5344CB8AC3E}">
        <p14:creationId xmlns:p14="http://schemas.microsoft.com/office/powerpoint/2010/main" val="42424883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pic>
        <p:nvPicPr>
          <p:cNvPr id="6" name="صورة 5" descr="لقطة الشاشة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85" y="2038251"/>
            <a:ext cx="9719006" cy="2305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779" y="30162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161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0" y="4351337"/>
            <a:ext cx="2143125" cy="2143125"/>
          </a:xfrm>
          <a:prstGeom prst="rect">
            <a:avLst/>
          </a:prstGeom>
        </p:spPr>
      </p:pic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1589114"/>
            <a:ext cx="10162767" cy="1369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صورة 4" descr="لقطة الشاشة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400" y="3228138"/>
            <a:ext cx="9092101" cy="16875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0200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sp>
        <p:nvSpPr>
          <p:cNvPr id="7" name="مستطيل مستدير الزوايا 6"/>
          <p:cNvSpPr/>
          <p:nvPr/>
        </p:nvSpPr>
        <p:spPr>
          <a:xfrm>
            <a:off x="2070100" y="1498600"/>
            <a:ext cx="6604000" cy="145415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مقياس التفاضل  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91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575" y="1498600"/>
            <a:ext cx="2748949" cy="2173287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008" y="3609939"/>
            <a:ext cx="7269330" cy="1530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771" y="44513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9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sp>
        <p:nvSpPr>
          <p:cNvPr id="7" name="مستطيل مستدير الزوايا 6"/>
          <p:cNvSpPr/>
          <p:nvPr/>
        </p:nvSpPr>
        <p:spPr>
          <a:xfrm>
            <a:off x="2070100" y="1498600"/>
            <a:ext cx="6604000" cy="145415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تقبيح الغيبة  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91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575" y="1498600"/>
            <a:ext cx="2748949" cy="2173287"/>
          </a:xfrm>
          <a:prstGeom prst="rect">
            <a:avLst/>
          </a:prstGeom>
        </p:spPr>
      </p:pic>
      <p:pic>
        <p:nvPicPr>
          <p:cNvPr id="9" name="صورة 8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16" y="3161490"/>
            <a:ext cx="8747367" cy="1754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771" y="44513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85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542404"/>
              </p:ext>
            </p:extLst>
          </p:nvPr>
        </p:nvGraphicFramePr>
        <p:xfrm>
          <a:off x="939800" y="1566332"/>
          <a:ext cx="9105900" cy="324273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marL="571500" indent="-571500" rtl="1">
                        <a:buFontTx/>
                        <a:buChar char="-"/>
                      </a:pPr>
                      <a:r>
                        <a:rPr lang="ar-SA" sz="400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تدل </a:t>
                      </a:r>
                      <a:r>
                        <a:rPr lang="ar-SA" sz="4000" dirty="0" err="1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العبارةالتالية</a:t>
                      </a:r>
                      <a:r>
                        <a:rPr lang="ar-SA" sz="400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على مرتبة</a:t>
                      </a:r>
                      <a:r>
                        <a:rPr lang="ar-SA" sz="40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من مراتب القدر</a:t>
                      </a:r>
                      <a:r>
                        <a:rPr lang="ar-SA" sz="400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ماهي؟</a:t>
                      </a:r>
                    </a:p>
                    <a:p>
                      <a:pPr marL="571500" indent="-571500" rtl="1">
                        <a:buFontTx/>
                        <a:buChar char="-"/>
                      </a:pPr>
                      <a:endParaRPr lang="ar-SA" sz="40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2494"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مرتبة الكتابة و المشيئة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مرتبة العلم و الخلق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مرتبة</a:t>
                      </a:r>
                      <a:r>
                        <a:rPr lang="ar-SA" sz="40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المشيئة و الخلق</a:t>
                      </a:r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937" y="3346450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818" y="2231950"/>
            <a:ext cx="8297244" cy="63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275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sp>
        <p:nvSpPr>
          <p:cNvPr id="7" name="مستطيل مستدير الزوايا 6"/>
          <p:cNvSpPr/>
          <p:nvPr/>
        </p:nvSpPr>
        <p:spPr>
          <a:xfrm>
            <a:off x="2070100" y="1498600"/>
            <a:ext cx="6604000" cy="145415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ما المقصود بالكلمة   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91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575" y="1498600"/>
            <a:ext cx="2748949" cy="2173287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76" y="2701892"/>
            <a:ext cx="2652640" cy="9699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صورة 4" descr="لقطة الشاشة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988" y="3866251"/>
            <a:ext cx="6554024" cy="1089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771" y="44513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72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86CBDAC7-16D2-B78D-67BF-271A1EFC6C74}"/>
              </a:ext>
            </a:extLst>
          </p:cNvPr>
          <p:cNvSpPr/>
          <p:nvPr/>
        </p:nvSpPr>
        <p:spPr>
          <a:xfrm>
            <a:off x="1068812" y="352078"/>
            <a:ext cx="10323466" cy="754457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</a:rPr>
              <a:t>الأسباب التي هيأها الله سبحانه وتعالى لفتية الكهف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B29F74EF-7BDF-1B11-E9C4-C5CA83354D55}"/>
              </a:ext>
            </a:extLst>
          </p:cNvPr>
          <p:cNvSpPr/>
          <p:nvPr/>
        </p:nvSpPr>
        <p:spPr>
          <a:xfrm>
            <a:off x="9913043" y="1271071"/>
            <a:ext cx="1828800" cy="75446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١-النوم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8338551D-991B-F801-4F1C-3E26EB555019}"/>
              </a:ext>
            </a:extLst>
          </p:cNvPr>
          <p:cNvSpPr/>
          <p:nvPr/>
        </p:nvSpPr>
        <p:spPr>
          <a:xfrm>
            <a:off x="10042307" y="2841694"/>
            <a:ext cx="1828800" cy="7243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٢-تزاور الشمس</a:t>
            </a: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BF1120FD-BF4C-7D69-DA02-C8A1F9BB0BCC}"/>
              </a:ext>
            </a:extLst>
          </p:cNvPr>
          <p:cNvSpPr/>
          <p:nvPr/>
        </p:nvSpPr>
        <p:spPr>
          <a:xfrm>
            <a:off x="10042307" y="4636744"/>
            <a:ext cx="1828800" cy="6511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٣-فجوة الكهف 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DF56A3C-EED9-B822-FEBC-B9C1DE6BC22E}"/>
              </a:ext>
            </a:extLst>
          </p:cNvPr>
          <p:cNvSpPr/>
          <p:nvPr/>
        </p:nvSpPr>
        <p:spPr>
          <a:xfrm>
            <a:off x="450157" y="1235856"/>
            <a:ext cx="2217848" cy="72434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٤-أعينهم مفتوحة 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04B870A6-1F3B-7CE5-1D84-AF8CB703BA34}"/>
              </a:ext>
            </a:extLst>
          </p:cNvPr>
          <p:cNvSpPr/>
          <p:nvPr/>
        </p:nvSpPr>
        <p:spPr>
          <a:xfrm>
            <a:off x="450157" y="3103707"/>
            <a:ext cx="2217848" cy="68581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٥- تقليب أجسادهم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6CF1038F-5D8D-A0AC-3BAA-A7A12A165EFB}"/>
              </a:ext>
            </a:extLst>
          </p:cNvPr>
          <p:cNvSpPr/>
          <p:nvPr/>
        </p:nvSpPr>
        <p:spPr>
          <a:xfrm>
            <a:off x="839205" y="4736613"/>
            <a:ext cx="1828800" cy="6511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>
                <a:solidFill>
                  <a:schemeClr val="tx1"/>
                </a:solidFill>
              </a:rPr>
              <a:t>٦-المهابة </a:t>
            </a:r>
            <a:endParaRPr lang="ar-SA" sz="3600" b="1" dirty="0">
              <a:solidFill>
                <a:schemeClr val="tx1"/>
              </a:solidFill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646B1CD9-3E0D-757A-8580-A8E641F11E58}"/>
              </a:ext>
            </a:extLst>
          </p:cNvPr>
          <p:cNvSpPr/>
          <p:nvPr/>
        </p:nvSpPr>
        <p:spPr>
          <a:xfrm>
            <a:off x="8311584" y="2114211"/>
            <a:ext cx="3726004" cy="61333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{فضربنا على آذانهم في الكهف سنين عددا} [الكهف : 11]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2EAB028E-0CB9-F80A-4F8E-C212EC266BBB}"/>
              </a:ext>
            </a:extLst>
          </p:cNvPr>
          <p:cNvSpPr/>
          <p:nvPr/>
        </p:nvSpPr>
        <p:spPr>
          <a:xfrm>
            <a:off x="8480082" y="3603426"/>
            <a:ext cx="3557506" cy="9319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{۞ وَتَرَى الشَّمْسَ إِذَا طَلَعَت تَّزَاوَرُ عَن كَهْفِهِمْ ذَاتَ الْيَمِينِ وَإِذَا غَرَبَت تَّقْرِضُهُمْ ذَاتَ الشِّمَالِ}[الكهف : 17]</a:t>
            </a: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6C4BC1B3-60EF-F6E8-C1A1-A77766A077C1}"/>
              </a:ext>
            </a:extLst>
          </p:cNvPr>
          <p:cNvSpPr/>
          <p:nvPr/>
        </p:nvSpPr>
        <p:spPr>
          <a:xfrm>
            <a:off x="8480082" y="5586929"/>
            <a:ext cx="3557506" cy="7544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{وَهُمْ فِي فَجْوَةٍ مِّنْهُ ۚ } [الكهف : 17]</a:t>
            </a: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AA3B733A-FB06-61D8-B092-C6BFFBA54556}"/>
              </a:ext>
            </a:extLst>
          </p:cNvPr>
          <p:cNvSpPr/>
          <p:nvPr/>
        </p:nvSpPr>
        <p:spPr>
          <a:xfrm>
            <a:off x="341268" y="2114089"/>
            <a:ext cx="3557506" cy="9319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{وَتَحْسَبُهُمْ أَيْقَاظًا وَهُمْ رُقُودٌ ۚ } [الكهف : 18]</a:t>
            </a: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8FDA59C8-08CA-56B5-17FD-7C9B3DA561CC}"/>
              </a:ext>
            </a:extLst>
          </p:cNvPr>
          <p:cNvSpPr/>
          <p:nvPr/>
        </p:nvSpPr>
        <p:spPr>
          <a:xfrm>
            <a:off x="301527" y="3956919"/>
            <a:ext cx="3557506" cy="7536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{ ۚ وَنُقَلِّبُهُمْ ذَاتَ الْيَمِينِ وَذَاتَ الشِّمَالِ ۖ } [الكهف : 18]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05CB662A-A4B9-3A3F-0689-C0EB08E9090B}"/>
              </a:ext>
            </a:extLst>
          </p:cNvPr>
          <p:cNvSpPr/>
          <p:nvPr/>
        </p:nvSpPr>
        <p:spPr>
          <a:xfrm>
            <a:off x="301527" y="5411284"/>
            <a:ext cx="3557506" cy="9319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{لَوِ اطَّلَعْتَ عَلَيْهِمْ لَوَلَّيْتَ مِنْهُمْ فِرَارًا وَلَمُلِئْتَ مِنْهُمْ رُعْبًا} [الكهف : 18]</a:t>
            </a:r>
          </a:p>
        </p:txBody>
      </p:sp>
      <p:sp>
        <p:nvSpPr>
          <p:cNvPr id="28" name="مستطيل: زوايا مستديرة 27">
            <a:extLst>
              <a:ext uri="{FF2B5EF4-FFF2-40B4-BE49-F238E27FC236}">
                <a16:creationId xmlns:a16="http://schemas.microsoft.com/office/drawing/2014/main" id="{F1373689-8B61-E399-5AA2-134B7BF2837B}"/>
              </a:ext>
            </a:extLst>
          </p:cNvPr>
          <p:cNvSpPr/>
          <p:nvPr/>
        </p:nvSpPr>
        <p:spPr>
          <a:xfrm>
            <a:off x="7995973" y="1238330"/>
            <a:ext cx="1828800" cy="7243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rgbClr val="7030A0"/>
                </a:solidFill>
              </a:rPr>
              <a:t>٣٠٠ بالسنة الشمسية</a:t>
            </a:r>
          </a:p>
          <a:p>
            <a:pPr algn="ctr"/>
            <a:r>
              <a:rPr lang="ar-SA" sz="1600" b="1" dirty="0">
                <a:solidFill>
                  <a:srgbClr val="7030A0"/>
                </a:solidFill>
              </a:rPr>
              <a:t>٣٠٩ بالسنة القمرية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2E3121CD-1EF7-8DE5-D20B-657181B6910A}"/>
              </a:ext>
            </a:extLst>
          </p:cNvPr>
          <p:cNvSpPr/>
          <p:nvPr/>
        </p:nvSpPr>
        <p:spPr>
          <a:xfrm>
            <a:off x="7767370" y="2811585"/>
            <a:ext cx="2145673" cy="7544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rgbClr val="7030A0"/>
                </a:solidFill>
              </a:rPr>
              <a:t>حتى لا تصيبهم الشمس لا ابتداء النهار و لا في آخره.</a:t>
            </a:r>
          </a:p>
        </p:txBody>
      </p:sp>
      <p:sp>
        <p:nvSpPr>
          <p:cNvPr id="32" name="مستطيل: زوايا مستديرة 31">
            <a:extLst>
              <a:ext uri="{FF2B5EF4-FFF2-40B4-BE49-F238E27FC236}">
                <a16:creationId xmlns:a16="http://schemas.microsoft.com/office/drawing/2014/main" id="{02877A4F-9B18-E2B7-3B23-8F50886B3E1F}"/>
              </a:ext>
            </a:extLst>
          </p:cNvPr>
          <p:cNvSpPr/>
          <p:nvPr/>
        </p:nvSpPr>
        <p:spPr>
          <a:xfrm>
            <a:off x="7934085" y="4617568"/>
            <a:ext cx="1952576" cy="7937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rgbClr val="7030A0"/>
                </a:solidFill>
              </a:rPr>
              <a:t>في داخل الكهف ينالهم برد الريح ونسيم الهواء لتبقى أبدانهم</a:t>
            </a:r>
          </a:p>
        </p:txBody>
      </p:sp>
      <p:sp>
        <p:nvSpPr>
          <p:cNvPr id="34" name="مستطيل: زوايا مستديرة 33">
            <a:extLst>
              <a:ext uri="{FF2B5EF4-FFF2-40B4-BE49-F238E27FC236}">
                <a16:creationId xmlns:a16="http://schemas.microsoft.com/office/drawing/2014/main" id="{6E42DD4A-5791-098E-6806-B2E6DBB79934}"/>
              </a:ext>
            </a:extLst>
          </p:cNvPr>
          <p:cNvSpPr/>
          <p:nvPr/>
        </p:nvSpPr>
        <p:spPr>
          <a:xfrm>
            <a:off x="2844545" y="1264286"/>
            <a:ext cx="1828800" cy="7243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7030A0"/>
                </a:solidFill>
              </a:rPr>
              <a:t>حتى لا تفسد أعينهم </a:t>
            </a:r>
          </a:p>
        </p:txBody>
      </p:sp>
      <p:sp>
        <p:nvSpPr>
          <p:cNvPr id="40" name="مستطيل: زوايا مستديرة 39">
            <a:extLst>
              <a:ext uri="{FF2B5EF4-FFF2-40B4-BE49-F238E27FC236}">
                <a16:creationId xmlns:a16="http://schemas.microsoft.com/office/drawing/2014/main" id="{33B12B48-C524-213B-F88F-6FE169312B49}"/>
              </a:ext>
            </a:extLst>
          </p:cNvPr>
          <p:cNvSpPr/>
          <p:nvPr/>
        </p:nvSpPr>
        <p:spPr>
          <a:xfrm>
            <a:off x="2797269" y="3171520"/>
            <a:ext cx="1976164" cy="68580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7030A0"/>
                </a:solidFill>
              </a:rPr>
              <a:t>حتى لا تأكل الأرض أجسادهم </a:t>
            </a:r>
          </a:p>
        </p:txBody>
      </p:sp>
      <p:sp>
        <p:nvSpPr>
          <p:cNvPr id="42" name="مستطيل: زوايا مستديرة 41">
            <a:extLst>
              <a:ext uri="{FF2B5EF4-FFF2-40B4-BE49-F238E27FC236}">
                <a16:creationId xmlns:a16="http://schemas.microsoft.com/office/drawing/2014/main" id="{7E3B635E-E08E-B32D-C941-3D032847F474}"/>
              </a:ext>
            </a:extLst>
          </p:cNvPr>
          <p:cNvSpPr/>
          <p:nvPr/>
        </p:nvSpPr>
        <p:spPr>
          <a:xfrm>
            <a:off x="2823651" y="4734046"/>
            <a:ext cx="1976164" cy="6511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rgbClr val="7030A0"/>
                </a:solidFill>
              </a:rPr>
              <a:t>حتى لا يدنو منهم أحد حتى يبلغ الكتاب أجله </a:t>
            </a:r>
          </a:p>
        </p:txBody>
      </p:sp>
      <p:cxnSp>
        <p:nvCxnSpPr>
          <p:cNvPr id="43" name="موصل: على شكل مرفق 42">
            <a:extLst>
              <a:ext uri="{FF2B5EF4-FFF2-40B4-BE49-F238E27FC236}">
                <a16:creationId xmlns:a16="http://schemas.microsoft.com/office/drawing/2014/main" id="{3351746F-B29C-9DEE-5761-55F39C038ADE}"/>
              </a:ext>
            </a:extLst>
          </p:cNvPr>
          <p:cNvCxnSpPr>
            <a:cxnSpLocks/>
          </p:cNvCxnSpPr>
          <p:nvPr/>
        </p:nvCxnSpPr>
        <p:spPr>
          <a:xfrm rot="10800000" flipV="1">
            <a:off x="6520380" y="1609172"/>
            <a:ext cx="1387323" cy="895674"/>
          </a:xfrm>
          <a:prstGeom prst="bentConnector2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موصل: على شكل مرفق 47">
            <a:extLst>
              <a:ext uri="{FF2B5EF4-FFF2-40B4-BE49-F238E27FC236}">
                <a16:creationId xmlns:a16="http://schemas.microsoft.com/office/drawing/2014/main" id="{83774EE6-422B-F356-86B4-7BA986C0DBB7}"/>
              </a:ext>
            </a:extLst>
          </p:cNvPr>
          <p:cNvCxnSpPr>
            <a:cxnSpLocks/>
          </p:cNvCxnSpPr>
          <p:nvPr/>
        </p:nvCxnSpPr>
        <p:spPr>
          <a:xfrm>
            <a:off x="4849885" y="1638255"/>
            <a:ext cx="1420516" cy="782623"/>
          </a:xfrm>
          <a:prstGeom prst="bentConnector3">
            <a:avLst>
              <a:gd name="adj1" fmla="val 97800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رابط كسهم مستقيم 71">
            <a:extLst>
              <a:ext uri="{FF2B5EF4-FFF2-40B4-BE49-F238E27FC236}">
                <a16:creationId xmlns:a16="http://schemas.microsoft.com/office/drawing/2014/main" id="{41D24982-A1E7-49AE-30A0-EB6A01891F30}"/>
              </a:ext>
            </a:extLst>
          </p:cNvPr>
          <p:cNvCxnSpPr>
            <a:cxnSpLocks/>
          </p:cNvCxnSpPr>
          <p:nvPr/>
        </p:nvCxnSpPr>
        <p:spPr>
          <a:xfrm>
            <a:off x="4885227" y="3203868"/>
            <a:ext cx="572001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رابط كسهم مستقيم 76">
            <a:extLst>
              <a:ext uri="{FF2B5EF4-FFF2-40B4-BE49-F238E27FC236}">
                <a16:creationId xmlns:a16="http://schemas.microsoft.com/office/drawing/2014/main" id="{31ABE625-C03A-0A76-1733-8929A3391D12}"/>
              </a:ext>
            </a:extLst>
          </p:cNvPr>
          <p:cNvCxnSpPr>
            <a:cxnSpLocks/>
          </p:cNvCxnSpPr>
          <p:nvPr/>
        </p:nvCxnSpPr>
        <p:spPr>
          <a:xfrm>
            <a:off x="7071446" y="3203868"/>
            <a:ext cx="566660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موصل: على شكل مرفق 83">
            <a:extLst>
              <a:ext uri="{FF2B5EF4-FFF2-40B4-BE49-F238E27FC236}">
                <a16:creationId xmlns:a16="http://schemas.microsoft.com/office/drawing/2014/main" id="{E3825D84-953E-342E-CA94-4D52776FF31F}"/>
              </a:ext>
            </a:extLst>
          </p:cNvPr>
          <p:cNvCxnSpPr>
            <a:cxnSpLocks/>
            <a:stCxn id="32" idx="1"/>
          </p:cNvCxnSpPr>
          <p:nvPr/>
        </p:nvCxnSpPr>
        <p:spPr>
          <a:xfrm rot="10800000">
            <a:off x="6993303" y="3857332"/>
            <a:ext cx="940782" cy="1157095"/>
          </a:xfrm>
          <a:prstGeom prst="bentConnector2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موصل: على شكل مرفق 87">
            <a:extLst>
              <a:ext uri="{FF2B5EF4-FFF2-40B4-BE49-F238E27FC236}">
                <a16:creationId xmlns:a16="http://schemas.microsoft.com/office/drawing/2014/main" id="{FA746311-B146-BE7E-95C0-EA381BD34B9A}"/>
              </a:ext>
            </a:extLst>
          </p:cNvPr>
          <p:cNvCxnSpPr>
            <a:cxnSpLocks/>
            <a:endCxn id="42" idx="3"/>
          </p:cNvCxnSpPr>
          <p:nvPr/>
        </p:nvCxnSpPr>
        <p:spPr>
          <a:xfrm rot="5400000">
            <a:off x="4674169" y="4028538"/>
            <a:ext cx="1156739" cy="905445"/>
          </a:xfrm>
          <a:prstGeom prst="bentConnector2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8" name="صورة 98">
            <a:extLst>
              <a:ext uri="{FF2B5EF4-FFF2-40B4-BE49-F238E27FC236}">
                <a16:creationId xmlns:a16="http://schemas.microsoft.com/office/drawing/2014/main" id="{14C1564D-0F33-468C-E9FE-30CC01ECCE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694" y="2317477"/>
            <a:ext cx="2105175" cy="228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139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  <p:bldP spid="15" grpId="0" animBg="1"/>
      <p:bldP spid="16" grpId="0" animBg="1"/>
      <p:bldP spid="18" grpId="0" animBg="1"/>
      <p:bldP spid="20" grpId="0" animBg="1"/>
      <p:bldP spid="22" grpId="0" animBg="1"/>
      <p:bldP spid="24" grpId="0" animBg="1"/>
      <p:bldP spid="26" grpId="0" animBg="1"/>
      <p:bldP spid="28" grpId="0" animBg="1"/>
      <p:bldP spid="30" grpId="0" animBg="1"/>
      <p:bldP spid="32" grpId="0" animBg="1"/>
      <p:bldP spid="34" grpId="0" animBg="1"/>
      <p:bldP spid="40" grpId="0" animBg="1"/>
      <p:bldP spid="4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sp>
        <p:nvSpPr>
          <p:cNvPr id="7" name="مستطيل مستدير الزوايا 6"/>
          <p:cNvSpPr/>
          <p:nvPr/>
        </p:nvSpPr>
        <p:spPr>
          <a:xfrm>
            <a:off x="1143000" y="1612900"/>
            <a:ext cx="7747000" cy="145415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ما الحكمة من خلق ما على الأرض؟   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91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575" y="1498600"/>
            <a:ext cx="2748949" cy="2173287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771" y="4451350"/>
            <a:ext cx="2143125" cy="2143125"/>
          </a:xfrm>
          <a:prstGeom prst="rect">
            <a:avLst/>
          </a:prstGeom>
        </p:spPr>
      </p:pic>
      <p:pic>
        <p:nvPicPr>
          <p:cNvPr id="6" name="صورة 5" descr="لقطة الشاشة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896" y="3282895"/>
            <a:ext cx="6616367" cy="17177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950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2827735" y="-1109268"/>
            <a:ext cx="6625433" cy="9029703"/>
          </a:xfrm>
          <a:prstGeom prst="rect">
            <a:avLst/>
          </a:prstGeom>
        </p:spPr>
      </p:pic>
      <p:sp>
        <p:nvSpPr>
          <p:cNvPr id="5" name="مستطيل مستدير الزوايا 4"/>
          <p:cNvSpPr/>
          <p:nvPr/>
        </p:nvSpPr>
        <p:spPr>
          <a:xfrm>
            <a:off x="2997200" y="1155700"/>
            <a:ext cx="6604000" cy="1689100"/>
          </a:xfrm>
          <a:prstGeom prst="round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دفتر مهاراتي 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838451" y="3405583"/>
            <a:ext cx="6604000" cy="1689100"/>
          </a:xfrm>
          <a:prstGeom prst="round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مادة الحديث الشريف</a:t>
            </a:r>
          </a:p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الصف الثالث متوسط</a:t>
            </a:r>
          </a:p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الفصل الدراسي الأول</a:t>
            </a:r>
          </a:p>
        </p:txBody>
      </p:sp>
    </p:spTree>
    <p:extLst>
      <p:ext uri="{BB962C8B-B14F-4D97-AF65-F5344CB8AC3E}">
        <p14:creationId xmlns:p14="http://schemas.microsoft.com/office/powerpoint/2010/main" val="2848540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افتقدت</a:t>
                      </a:r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أعمال النفر الثلاثة إلى :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الرجاء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الخوف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الإخلاص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659" y="32432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860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الذي افسد  أعمال النفر الثلاثة  :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الكذب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الرياء و السمعة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الغش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3067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305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في الحديث كانت نية المجاهد  :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ليقال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جرئ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حماية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الأعراض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الذود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عن الأوطان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437" y="35607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035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في الحديث كانت نية المنفق  :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إطعام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الجائع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الضيافة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ليقال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جواد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437" y="32305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761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في الحديث كانت نية حافظ القرآن  :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الثناء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التعليم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الاتقان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937" y="34591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4842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6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يكون العمل مقبولا بـ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بحب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ثناء الناس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بالإخلاص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و المتابعة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الفرح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37" y="35607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944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786879"/>
              </p:ext>
            </p:extLst>
          </p:nvPr>
        </p:nvGraphicFramePr>
        <p:xfrm>
          <a:off x="939800" y="1566332"/>
          <a:ext cx="9105900" cy="263313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marL="571500" indent="-571500" rtl="1">
                        <a:buFontTx/>
                        <a:buChar char="-"/>
                      </a:pPr>
                      <a:r>
                        <a:rPr lang="ar-SA" sz="400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تدل يدل</a:t>
                      </a:r>
                      <a:r>
                        <a:rPr lang="ar-SA" sz="40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النص</a:t>
                      </a:r>
                      <a:r>
                        <a:rPr lang="ar-SA" sz="400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على مرتبة</a:t>
                      </a:r>
                      <a:r>
                        <a:rPr lang="ar-SA" sz="40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من مراتب القدر</a:t>
                      </a:r>
                      <a:r>
                        <a:rPr lang="ar-SA" sz="400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ماهي؟</a:t>
                      </a:r>
                    </a:p>
                    <a:p>
                      <a:pPr marL="571500" indent="-571500" rtl="1">
                        <a:buFontTx/>
                        <a:buChar char="-"/>
                      </a:pPr>
                      <a:endParaRPr lang="ar-SA" sz="40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2494"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مرتبة المشيئة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مرتبة الكتابة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مرتبة</a:t>
                      </a:r>
                      <a:r>
                        <a:rPr lang="ar-SA" sz="40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 الخلق</a:t>
                      </a:r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237" y="3549650"/>
            <a:ext cx="2143125" cy="2143125"/>
          </a:xfrm>
          <a:prstGeom prst="rect">
            <a:avLst/>
          </a:prstGeom>
        </p:spPr>
      </p:pic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898" y="2146268"/>
            <a:ext cx="2865602" cy="66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955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34747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الموضوعات التي تناسب حديث النفر الثلاثة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مفسدات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العمل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الجزاء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يوم القيامة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فضل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قراءة القرآن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100" y="35750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138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51206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الغرض من بقاء عبدالله بن عباس عند خالته ميمونة رضي الله عنهما: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الضيافة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لينظر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كيف عبادة النبي صلى الله عليه وسلم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صلة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الرحم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41973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466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34747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العبارة التي دلت على (عبادة التفكر) </a:t>
                      </a: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حديث ابن عباس رضي الله عنه: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فنظر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إلى السماء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تحدث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مع أهله ساعة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توضأ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و استن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500" y="42100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74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معنى كلمة (و استن):</a:t>
                      </a:r>
                      <a:endParaRPr lang="ar-SA" sz="66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الوضوء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الاغتسال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السواك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300" y="34861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55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25600"/>
          <a:ext cx="9817101" cy="355684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24286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هو الصحابي الجليل الذي حظي بهذا الدعاء رضي الله عنه:</a:t>
                      </a:r>
                      <a:endParaRPr lang="ar-SA" sz="4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عبدالله بن عباس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عبدالله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بن عمر 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عبدالرحمن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بن صخر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315" y="4217987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282" y="2470120"/>
            <a:ext cx="5822596" cy="781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4672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25600"/>
          <a:ext cx="9817101" cy="355684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24286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هو الصحابي الجليل رضي الله عنه:</a:t>
                      </a:r>
                      <a:endParaRPr lang="ar-SA" sz="4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عبدالله بن عباس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عبدالله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بن عمر 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عبدالرحمن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بن صخر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815" y="4167187"/>
            <a:ext cx="2143125" cy="2143125"/>
          </a:xfrm>
          <a:prstGeom prst="rect">
            <a:avLst/>
          </a:prstGeom>
        </p:spPr>
      </p:pic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926" y="2416001"/>
            <a:ext cx="6782747" cy="1247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5999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2976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r" rtl="1"/>
                      <a:r>
                        <a:rPr lang="ar-SA" sz="5400" b="1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ضعي عنوانا </a:t>
                      </a:r>
                    </a:p>
                    <a:p>
                      <a:pPr algn="r" rtl="1"/>
                      <a:r>
                        <a:rPr lang="ar-SA" sz="5400" b="1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مناسبا للحديث:</a:t>
                      </a:r>
                    </a:p>
                    <a:p>
                      <a:pPr algn="r" rtl="1"/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أهمية الاخلاص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المسؤولية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في المجتمع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استغلال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أوقات الفراغ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500" y="3994150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354" y="1739761"/>
            <a:ext cx="6991746" cy="2440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6468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324188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شبه النبي صلى الله عليه وسلم حال المؤمن:</a:t>
                      </a:r>
                      <a:endParaRPr lang="ar-SA" sz="66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 err="1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الريحانه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الأترجة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الغريب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0" y="33718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723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206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المؤمن في الدنيا </a:t>
                      </a:r>
                      <a:r>
                        <a:rPr lang="ar-SA" sz="6600" b="1" baseline="0" dirty="0" err="1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كعابرالسبيل</a:t>
                      </a:r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كليهما:</a:t>
                      </a:r>
                      <a:endParaRPr lang="ar-SA" sz="66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مستعد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للرحيل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ينتقل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من بلد لآخر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متعب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و مجهد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600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8430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206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r" rtl="1"/>
                      <a:r>
                        <a:rPr lang="ar-SA" sz="6600" b="1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هو ؟</a:t>
                      </a:r>
                    </a:p>
                    <a:p>
                      <a:pPr algn="ctr" rtl="1"/>
                      <a:endParaRPr lang="ar-SA" sz="66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عبدالله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بن عمر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أنس بن مالك 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عبدالله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بن عباس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4603750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1" y="1749336"/>
            <a:ext cx="6849431" cy="1914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6396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177388"/>
              </p:ext>
            </p:extLst>
          </p:nvPr>
        </p:nvGraphicFramePr>
        <p:xfrm>
          <a:off x="939800" y="1566332"/>
          <a:ext cx="9105900" cy="287697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4800" b="1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حكم</a:t>
                      </a:r>
                      <a:r>
                        <a:rPr lang="ar-SA" sz="48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انكار القدر</a:t>
                      </a:r>
                      <a:r>
                        <a:rPr lang="ar-SA" sz="4800" b="1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؟</a:t>
                      </a:r>
                    </a:p>
                    <a:p>
                      <a:pPr marL="571500" indent="-571500" algn="ctr" rtl="1">
                        <a:buFontTx/>
                        <a:buChar char="-"/>
                      </a:pPr>
                      <a:endParaRPr lang="ar-SA" sz="48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2494"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كفر</a:t>
                      </a:r>
                      <a:r>
                        <a:rPr lang="ar-SA" sz="48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أكبر</a:t>
                      </a:r>
                      <a:endParaRPr lang="ar-SA" sz="48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محرم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كفر</a:t>
                      </a:r>
                      <a:r>
                        <a:rPr lang="ar-SA" sz="48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أصغر</a:t>
                      </a:r>
                      <a:endParaRPr lang="ar-SA" sz="48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337" y="38290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264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صور عدم الرضا بالقدر: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التسليم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البكاء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تمني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الموت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600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486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3840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r" rtl="1"/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ضعي عنوانا آخر </a:t>
                      </a:r>
                    </a:p>
                    <a:p>
                      <a:pPr algn="r" rtl="1"/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غير </a:t>
                      </a:r>
                    </a:p>
                    <a:p>
                      <a:pPr algn="r" rtl="1"/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(حقوق الراعي و الرعية)</a:t>
                      </a:r>
                    </a:p>
                    <a:p>
                      <a:pPr algn="r" rtl="1"/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لهذا الحديث :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المسؤولية</a:t>
                      </a:r>
                      <a:r>
                        <a:rPr lang="ar-SA" sz="40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المجتمعية</a:t>
                      </a:r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مسؤولية</a:t>
                      </a:r>
                      <a:r>
                        <a:rPr lang="ar-SA" sz="48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الحاكم</a:t>
                      </a:r>
                      <a:endParaRPr lang="ar-SA" sz="48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مسؤولية</a:t>
                      </a:r>
                      <a:r>
                        <a:rPr lang="ar-SA" sz="48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الكلمة</a:t>
                      </a:r>
                      <a:endParaRPr lang="ar-SA" sz="48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600" y="4714875"/>
            <a:ext cx="2143125" cy="2143125"/>
          </a:xfrm>
          <a:prstGeom prst="rect">
            <a:avLst/>
          </a:prstGeom>
        </p:spPr>
      </p:pic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79" y="1187288"/>
            <a:ext cx="6744641" cy="2889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1182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3840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r" rtl="1"/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ضعي عنوانا آخر </a:t>
                      </a:r>
                    </a:p>
                    <a:p>
                      <a:pPr algn="r" rtl="1"/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غير (حفظ اللسان)</a:t>
                      </a:r>
                    </a:p>
                    <a:p>
                      <a:pPr algn="r" rtl="1"/>
                      <a:r>
                        <a:rPr lang="ar-SA" sz="40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لهذا الحديث : </a:t>
                      </a:r>
                    </a:p>
                    <a:p>
                      <a:pPr algn="r" rtl="1"/>
                      <a:endParaRPr lang="ar-SA" sz="40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المسؤولية</a:t>
                      </a:r>
                      <a:r>
                        <a:rPr lang="ar-SA" sz="40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المجتمعية</a:t>
                      </a:r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مسؤولية</a:t>
                      </a:r>
                      <a:r>
                        <a:rPr lang="ar-SA" sz="48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الحاكم</a:t>
                      </a:r>
                      <a:endParaRPr lang="ar-SA" sz="48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مسؤولية</a:t>
                      </a:r>
                      <a:r>
                        <a:rPr lang="ar-SA" sz="48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الكلمة</a:t>
                      </a:r>
                      <a:endParaRPr lang="ar-SA" sz="48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500" y="4092575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85" y="1403830"/>
            <a:ext cx="6217015" cy="2688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998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34747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النتيجة المتوقعة عند قيام كل مسؤول بحقوق رعيته: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انتشار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الجريمة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تحقق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العدل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حلول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الفوضى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9433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170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معنى (لا يلقي لها بالا):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لا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يهتم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لا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يعرف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لا يتكلم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837" y="35496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242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2477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الكلمات التي ترضي الله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الضحك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لغير حاجة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قراءة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الروايات </a:t>
                      </a:r>
                      <a:r>
                        <a:rPr lang="ar-SA" sz="6600" b="1" baseline="0" dirty="0" err="1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الساذحة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الدعوة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إلى الله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137" y="37528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780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2477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الكلمات التي تسخط الله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الذكر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قراءة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الروايات المحرمة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شكر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الناس على معروفهم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7782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399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324188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الكلمات التي تسخط الله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الذكر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اتهام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الآخرين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الدفاع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عن المظلوم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7782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524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324188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ثمرات الكلمة الطيبة في الدنيا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الإصلاح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بين الناس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كسب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العداوات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شحن القلوب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737" y="38925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200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324188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مفاسد الكلمة الخبيثة في الدنيا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الإصلاح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بين الناس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كسب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العداوات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تآلف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القلوب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737" y="39814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454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58582"/>
              </p:ext>
            </p:extLst>
          </p:nvPr>
        </p:nvGraphicFramePr>
        <p:xfrm>
          <a:off x="939800" y="1566332"/>
          <a:ext cx="9105900" cy="3840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4800" b="1" dirty="0" err="1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ماهو</a:t>
                      </a:r>
                      <a:r>
                        <a:rPr lang="ar-SA" sz="48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موقف النبي صلى الله عليه وسلم عندما سمع من يخوض في القدر</a:t>
                      </a:r>
                      <a:r>
                        <a:rPr lang="ar-SA" sz="4800" b="1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؟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2494"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أعرض عنهم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كأنما</a:t>
                      </a:r>
                      <a:r>
                        <a:rPr lang="ar-SA" sz="48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يفقأ في وجهه حب الرمان</a:t>
                      </a:r>
                      <a:endParaRPr lang="ar-SA" sz="48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أقرهم</a:t>
                      </a:r>
                      <a:r>
                        <a:rPr lang="ar-SA" sz="48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على فعلهم</a:t>
                      </a:r>
                      <a:endParaRPr lang="ar-SA" sz="48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937" y="4044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341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206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مفاسد الكلمة الخبيثة في الآخرة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يهوي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في نار جهنم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كسب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العداوات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الشحناء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937" y="38798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35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2477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أمثلة التشديد على النفس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الرضا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بالربح القليل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الصيام 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في السفر الشاق 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عدم الانتصار للنفس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337" y="442277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665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206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(التيسير) أمر مستحب و لكن يحرم في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إقامة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الحدود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الانتقام</a:t>
                      </a:r>
                    </a:p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للنفس 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الأعمال اليومية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337" y="414337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335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2477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(التيسير) أمر مستحب  في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إقامة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الحدود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ترك الصلاة للنائم 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قصر الصلاة في السفر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937" y="388937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143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8768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الدرس المستفاد من هذه العبارة:</a:t>
                      </a:r>
                    </a:p>
                    <a:p>
                      <a:pPr algn="r" rtl="1"/>
                      <a:endParaRPr lang="ar-SA" sz="4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r" rtl="1"/>
                      <a:endParaRPr lang="ar-SA" sz="4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من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شروط قبول الصدقة أن تكون من كسب حلال 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مضاعفة أجر الصدقة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الصدقة من صور التكافل الاجتماعي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137" y="4714875"/>
            <a:ext cx="2143125" cy="2143125"/>
          </a:xfrm>
          <a:prstGeom prst="rect">
            <a:avLst/>
          </a:prstGeom>
        </p:spPr>
      </p:pic>
      <p:pic>
        <p:nvPicPr>
          <p:cNvPr id="3" name="صورة 2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949" y="2514573"/>
            <a:ext cx="4356101" cy="101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177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187449" y="430396"/>
          <a:ext cx="9817101" cy="62179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صحابي جليل رضي الله عنه من هو:</a:t>
                      </a:r>
                    </a:p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عبدالله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بن عمر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جرير بن عبدالله البجلي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أنس بن مالك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937" y="5032375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918" y="2554237"/>
            <a:ext cx="8257759" cy="874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9039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187449" y="590529"/>
          <a:ext cx="9817101" cy="52120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في حديث قبيلة مضر : (تمعر وجهه النبي صلى الله عليه وسلم ) دليل على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الاشفاق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عليهم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الفرح بهم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الغضب منهم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537" y="489267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881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2477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دل هذ الحديث على أثر :</a:t>
                      </a:r>
                    </a:p>
                    <a:p>
                      <a:pPr algn="ctr" rtl="1"/>
                      <a:endParaRPr lang="ar-SA" sz="66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66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الصدقة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الصلاة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القدوة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437" y="4879975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290" y="2854246"/>
            <a:ext cx="8525620" cy="14129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31870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8768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(عياض التميمي) رضي الله عنه صحابي جليل من أبرز أخباره: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كان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صديقا قديما لنبي صلى الله عليه وسلم قبل الإسلام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حفظ أحاديث كثيرة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هاجر الهجرتين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737" y="407987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80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25600"/>
          <a:ext cx="9817101" cy="324188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59933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خلق يبعث على لين الجانب و قبول الحق: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الحياء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الصدق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التواضع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73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07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023899"/>
              </p:ext>
            </p:extLst>
          </p:nvPr>
        </p:nvGraphicFramePr>
        <p:xfrm>
          <a:off x="939800" y="1566332"/>
          <a:ext cx="9105900" cy="4572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marL="0" indent="0" algn="ctr" rtl="1">
                        <a:buFontTx/>
                        <a:buNone/>
                      </a:pPr>
                      <a:r>
                        <a:rPr lang="ar-SA" sz="4800" b="1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</a:t>
                      </a:r>
                      <a:r>
                        <a:rPr lang="ar-SA" sz="48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العبارات الدالة على الاحتجاج بالقدر على فعل المعصية</a:t>
                      </a:r>
                      <a:r>
                        <a:rPr lang="ar-SA" sz="4800" b="1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؟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2494"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خسرت</a:t>
                      </a:r>
                      <a:r>
                        <a:rPr lang="ar-SA" sz="48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تجارتي بقضاء الله ثم سوء تخطيطي</a:t>
                      </a:r>
                      <a:endParaRPr lang="ar-SA" sz="48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تركت</a:t>
                      </a:r>
                      <a:r>
                        <a:rPr lang="ar-SA" sz="48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الصلاة بقدر الله </a:t>
                      </a:r>
                      <a:endParaRPr lang="ar-SA" sz="48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8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مرضت</a:t>
                      </a:r>
                      <a:r>
                        <a:rPr lang="ar-SA" sz="48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بقضاء الله وقدره</a:t>
                      </a:r>
                      <a:endParaRPr lang="ar-SA" sz="48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837" y="40830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018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25600"/>
          <a:ext cx="9817101" cy="326305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59933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الأسباب المعينة على التواضع: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مجالسة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الفقراء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ذكر </a:t>
                      </a:r>
                    </a:p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الأنساب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جمع المال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237" y="41211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456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25600"/>
          <a:ext cx="9817101" cy="326305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5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59933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مما ينافي التواضع: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المنزل</a:t>
                      </a:r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الجميل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الفخر</a:t>
                      </a:r>
                    </a:p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الأنساب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علو المنزلة و المكانة</a:t>
                      </a:r>
                      <a:endParaRPr lang="ar-SA" sz="6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917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2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2827735" y="-1109268"/>
            <a:ext cx="6625433" cy="9029703"/>
          </a:xfrm>
          <a:prstGeom prst="rect">
            <a:avLst/>
          </a:prstGeom>
        </p:spPr>
      </p:pic>
      <p:sp>
        <p:nvSpPr>
          <p:cNvPr id="5" name="مستطيل مستدير الزوايا 4"/>
          <p:cNvSpPr/>
          <p:nvPr/>
        </p:nvSpPr>
        <p:spPr>
          <a:xfrm>
            <a:off x="2997200" y="1155700"/>
            <a:ext cx="6604000" cy="1689100"/>
          </a:xfrm>
          <a:prstGeom prst="round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دفتر مهاراتي 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838451" y="3405583"/>
            <a:ext cx="6604000" cy="1689100"/>
          </a:xfrm>
          <a:prstGeom prst="round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مادة الفقه</a:t>
            </a:r>
          </a:p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الصف الثالث متوسط</a:t>
            </a:r>
          </a:p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الفصل الدراسي الأول</a:t>
            </a:r>
          </a:p>
        </p:txBody>
      </p:sp>
    </p:spTree>
    <p:extLst>
      <p:ext uri="{BB962C8B-B14F-4D97-AF65-F5344CB8AC3E}">
        <p14:creationId xmlns:p14="http://schemas.microsoft.com/office/powerpoint/2010/main" val="104147121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9105900" cy="227753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rtl="1"/>
                      <a:r>
                        <a:rPr lang="ar-SA" sz="400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                 القاعدة الشرعية</a:t>
                      </a:r>
                      <a:r>
                        <a:rPr lang="ar-SA" sz="40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في الأطعمة و الأشربة</a:t>
                      </a:r>
                      <a:endParaRPr lang="ar-SA" sz="40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rtl="1"/>
                      <a:r>
                        <a:rPr lang="ar-SA" sz="40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</a:t>
                      </a:r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40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9" y="3675062"/>
            <a:ext cx="2143125" cy="2143125"/>
          </a:xfrm>
          <a:prstGeom prst="rect">
            <a:avLst/>
          </a:prstGeom>
        </p:spPr>
      </p:pic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0" y="3206686"/>
            <a:ext cx="2975244" cy="457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صورة 5" descr="لقطة الشاشة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37" y="3206686"/>
            <a:ext cx="2925763" cy="4286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صورة 9" descr="لقطة الشاشة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744" y="3200302"/>
            <a:ext cx="2930256" cy="3524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38214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9105900" cy="28761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من</a:t>
                      </a:r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الإطعام الواجب: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زكاة الفطر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الصدقة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الطبق الخيري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059" y="34972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803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9105900" cy="227753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العلة</a:t>
                      </a:r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في تحريم أكل (النسر ) لأنه: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ميتة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آكل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للجيف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نجس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959" y="35099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51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9105900" cy="28761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أنواع الميتة المحرمة (المتردية ) وهي من ماتت: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ضربا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نطحا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سقوطا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859" y="39671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9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9105900" cy="28761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اللحوم المباحة: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لحم الخيل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لحم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البغل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لحم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الحمار المستأنس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559" y="38147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5177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9105900" cy="28761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العلة في تحريم أكل (الهدهد) لأنه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نهينا عن قتله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آكل للجيف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خبيث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559" y="35353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996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700" y="1646766"/>
          <a:ext cx="9105900" cy="287612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يستثنى من السباع المحرمة ....فيجوز أكله</a:t>
                      </a:r>
                      <a:endParaRPr lang="ar-SA" sz="540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الفهد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الضبع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الأسد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159" y="35353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696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542</Words>
  <Application>Microsoft Office PowerPoint</Application>
  <PresentationFormat>شاشة عريضة</PresentationFormat>
  <Paragraphs>117</Paragraphs>
  <Slides>126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126</vt:i4>
      </vt:variant>
    </vt:vector>
  </HeadingPairs>
  <TitlesOfParts>
    <vt:vector size="127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Afaaq</dc:creator>
  <cp:lastModifiedBy>sharifah12356@outlook.sa</cp:lastModifiedBy>
  <cp:revision>24</cp:revision>
  <dcterms:created xsi:type="dcterms:W3CDTF">2021-09-30T04:42:08Z</dcterms:created>
  <dcterms:modified xsi:type="dcterms:W3CDTF">2023-08-13T16:35:51Z</dcterms:modified>
</cp:coreProperties>
</file>