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Objects="1">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2-01T17:47:26.609"/>
    </inkml:context>
    <inkml:brush xml:id="br0">
      <inkml:brushProperty name="width" value="0.05292" units="cm"/>
      <inkml:brushProperty name="height" value="0.05292" units="cm"/>
    </inkml:brush>
  </inkml:definitions>
  <inkml:trace contextRef="#ctx0" brushRef="#br0">100 12860 24575,'-53'-266'0,"36"170"0,2-2 0,4 0 0,8 3 0,5 0 0,-1-3 0,-1 16 0,0-3 0,0-1 0,0-2 0,0-7 0,1-1 0,-1-2 0,1-2 0,0 13 0,0 0 0,0-2 0,1-1 0,0 0 0,0-2 0,1-1 0,1 0 0,-1 0 0,1-1 0,0-2 0,1 0 0,0-1 0,0 1 0,1-1-50,1 1 0,0 0 1,1-1-1,0 1 1,-1 0-1,0-1 1,0-1-1,-1 1 1,1 0-1,0 0 1,0 2-1,0-1 0,1 0 1,-1 1-1,-1-1 1,1 1-1,-1-1 1,-1 1-1,1-1 1,-1 0 49,0 0 0,-1 0 0,0 0 0,0-1 0,0 1 0,0-2 0,0 0 0,0-1 0,-1 1 0,0 0 0,-1 2 0,0 0 0,0 0 0,-1 0 0,1 0 0,-1 0 0,1 0 0,-1 0 0,0 0 0,-1 0 0,1 2 0,-1-1 0,0 1 0,0-1 0,-1 1 0,1-1 0,-1 1 0,0 0 0,-1 0 0,1 0-723,0-1 1,0 1 0,-1-1 0,0 0-1,-1 1 723,-2 0 0,-1 1 0,-1 0 0,0 0 0,2 0 0,2 3 0,1 0 0,0 0 0,0 1 0,-2 1-175,-2 3 0,-2 1 0,0 1 0,0 0 1,3 2 174,2-15 0,3 1 0,0 2 0,-1 0 0,-2 3 0,-1 0 0,0 1 0,1 1-310,2 4 1,1 2-1,1 0 1,-1 1 309,0 0 0,-1 0 0,1 1 0,1 2 0,3-18 0,1 2 0,0 1-52,0 7 0,0 1 0,3 2 52,4 10 0,2 2 0,-1 0 0,-2 1 0,0 1 0,1 2 1197,11-20 1,0 2-1198,-6-7 0,0 4 1023,7 21 0,-2 3-1023,-12-4 0,0 2 811,8 16 1,-1 3-812,-6-33 726,12 17-726,-7 30 0,14-5 0,4 13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2-01T17:47:28.311"/>
    </inkml:context>
    <inkml:brush xml:id="br0">
      <inkml:brushProperty name="width" value="0.05292" units="cm"/>
      <inkml:brushProperty name="height" value="0.05292" units="cm"/>
    </inkml:brush>
  </inkml:definitions>
  <inkml:trace contextRef="#ctx0" brushRef="#br0">89 282 24575,'-53'-100'0,"17"15"0,74 37 0,20 16 0,31 16 0,-5 27 0,-18 31 0,-27 42 0,-26-27 0,-10 3 0,-17-5 0,-8-2 0,-6 4 0,-6-5 0,-5-10 0,-4-8 0,-37 4 0,25-65 0,36-25 0,11-8 0,16-15 0,25-79 0</inkml:trace>
  <inkml:trace contextRef="#ctx0" brushRef="#br0" timeOffset="9146">1113-518 24575,'-12'0'0,"-35"0"0,6 0 0,2 0 0,4 0 0,1 0 0,9 0 0,2 0 0,7 0 0,0 0 0,0 0 0,0 0 0,0 0 0,7-43 0,-5 11 0,5-37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2-01T17:47:52.102"/>
    </inkml:context>
    <inkml:brush xml:id="br0">
      <inkml:brushProperty name="width" value="0.05292" units="cm"/>
      <inkml:brushProperty name="height" value="0.05292" units="cm"/>
    </inkml:brush>
  </inkml:definitions>
  <inkml:trace contextRef="#ctx0" brushRef="#br0">1532 321 24575,'-1'0'-1</inkml:trace>
  <inkml:trace contextRef="#ctx0" brushRef="#br0" timeOffset="4124">1100 305 24575,'-92'-45'0,"19"19"0,18 17 0,7 9 0,11 0 0,-8 0 0,4 0 0,-1 0 0,-4 0 0,5 0 0,-13 0 0,19 0 0,-18 0 0,19 0 0,-5 0 0,14 0 0,-13 0 0,19 0 0,-11 0 0,7 0 0,-2 0 0,0 0 0,2 0 0,7 0 0,0 0 0,0 0 0,7 35 0,-12-4 0,3 31 0</inkml:trace>
  <inkml:trace contextRef="#ctx0" brushRef="#br0" timeOffset="7498">477-175 24575,'-98'256'0,"66"-172"0,0-1 0,2-3 0,-8 14 0,3-3 0,2 2 0,2-1 0,7-16 0,0-5 0,1-13 0,0-6 0,-18 18 0</inkml:trace>
  <inkml:trace contextRef="#ctx0" brushRef="#br0" timeOffset="8162">-179-687 24575,'-78'267'0,"49"-181"0,0 0 0,5-1 0,8-1 0,4 0 0,-3-1 0,-3-4 0,-3-1 0,0 1 0,-52 190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a:spLocks noGrp="1" noRot="1" noChangeAspect="1"/>
          </p:cNvSpPr>
          <p:nvPr>
            <p:ph type="sldImg" idx="2"/>
          </p:nvPr>
        </p:nvSpPr>
        <p:spPr>
          <a:xfrm>
            <a:off x="1149350" y="692150"/>
            <a:ext cx="4559300" cy="3416299"/>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8644754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 name="Shape 21"/>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51245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6" name="Shape 106"/>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28403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 name="Shape 114"/>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r>
              <a:rPr lang="en-US" dirty="0" smtClean="0"/>
              <a:t>Available</a:t>
            </a:r>
            <a:r>
              <a:rPr lang="en-US" baseline="0" dirty="0" smtClean="0"/>
              <a:t> in a Dezel form not in fracture form </a:t>
            </a:r>
            <a:endParaRPr dirty="0"/>
          </a:p>
        </p:txBody>
      </p:sp>
    </p:spTree>
    <p:extLst>
      <p:ext uri="{BB962C8B-B14F-4D97-AF65-F5344CB8AC3E}">
        <p14:creationId xmlns:p14="http://schemas.microsoft.com/office/powerpoint/2010/main" val="211534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3" name="Shape 143"/>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042899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r>
              <a:rPr lang="en-US" dirty="0" smtClean="0"/>
              <a:t>59.5-69.5</a:t>
            </a:r>
          </a:p>
          <a:p>
            <a:pPr lvl="0">
              <a:spcBef>
                <a:spcPts val="0"/>
              </a:spcBef>
              <a:buNone/>
            </a:pPr>
            <a:r>
              <a:rPr lang="en-US" dirty="0" smtClean="0"/>
              <a:t>69.5-79.5</a:t>
            </a:r>
          </a:p>
          <a:p>
            <a:pPr lvl="0">
              <a:spcBef>
                <a:spcPts val="0"/>
              </a:spcBef>
              <a:buNone/>
            </a:pPr>
            <a:endParaRPr lang="en-US" dirty="0" smtClean="0"/>
          </a:p>
          <a:p>
            <a:pPr lvl="0">
              <a:spcBef>
                <a:spcPts val="0"/>
              </a:spcBef>
              <a:buNone/>
            </a:pPr>
            <a:r>
              <a:rPr lang="en-US" dirty="0" smtClean="0"/>
              <a:t>If we</a:t>
            </a:r>
            <a:r>
              <a:rPr lang="en-US" baseline="0" dirty="0" smtClean="0"/>
              <a:t> have 69.5 it will be in the </a:t>
            </a:r>
            <a:r>
              <a:rPr lang="en-US" baseline="0" dirty="0" smtClean="0"/>
              <a:t>second pulse rate</a:t>
            </a:r>
          </a:p>
          <a:p>
            <a:pPr lvl="0">
              <a:spcBef>
                <a:spcPts val="0"/>
              </a:spcBef>
              <a:buNone/>
            </a:pPr>
            <a:endParaRPr dirty="0"/>
          </a:p>
        </p:txBody>
      </p:sp>
    </p:spTree>
    <p:extLst>
      <p:ext uri="{BB962C8B-B14F-4D97-AF65-F5344CB8AC3E}">
        <p14:creationId xmlns:p14="http://schemas.microsoft.com/office/powerpoint/2010/main" val="257680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7" name="Shape 197"/>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513013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0" name="Shape 220"/>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r>
              <a:rPr lang="en-US" dirty="0" smtClean="0"/>
              <a:t>Class</a:t>
            </a:r>
            <a:r>
              <a:rPr lang="en-US" baseline="0" dirty="0" smtClean="0"/>
              <a:t> width is the difference between the first raw and </a:t>
            </a:r>
            <a:r>
              <a:rPr lang="en-US" baseline="0" dirty="0" err="1" smtClean="0"/>
              <a:t>sacund</a:t>
            </a:r>
            <a:r>
              <a:rPr lang="en-US" baseline="0" dirty="0" smtClean="0"/>
              <a:t> raw </a:t>
            </a:r>
          </a:p>
        </p:txBody>
      </p:sp>
    </p:spTree>
    <p:extLst>
      <p:ext uri="{BB962C8B-B14F-4D97-AF65-F5344CB8AC3E}">
        <p14:creationId xmlns:p14="http://schemas.microsoft.com/office/powerpoint/2010/main" val="865122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9" name="Shape 239"/>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655080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7" name="Shape 247"/>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573981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2" name="Shape 262"/>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406343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2" name="Shape 282"/>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412719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 name="Shape 31"/>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36616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4" name="Shape 294"/>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205649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4" name="Shape 314"/>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058143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7" name="Shape 327"/>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905488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7" name="Shape 337"/>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474332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5" name="Shape 345"/>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433672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3" name="Shape 353"/>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961725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4" name="Shape 364"/>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765021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3" name="Shape 373"/>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531003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1" name="Shape 381"/>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426766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1" name="Shape 391"/>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6323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 name="Shape 38"/>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229831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1" name="Shape 401"/>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931067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5" name="Shape 415"/>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537434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5" name="Shape 425"/>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350817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3" name="Shape 433"/>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343161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1" name="Shape 441"/>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72947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1" name="Shape 451"/>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185207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8" name="Shape 458"/>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875340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6" name="Shape 466"/>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237389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4" name="Shape 474"/>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920378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2" name="Shape 482"/>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274189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 name="Shape 48"/>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240489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0" name="Shape 490"/>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594301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0" name="Shape 500"/>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4722967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8" name="Shape 508"/>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792186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7" name="Shape 517"/>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20332601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25" name="Shape 525"/>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96856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3" name="Shape 533"/>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706918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1" name="Shape 541"/>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5594661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9" name="Shape 549"/>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264327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6" name="Shape 556"/>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2057567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3" name="Shape 563"/>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705260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60" name="Shape 60"/>
          <p:cNvSpPr txBox="1">
            <a:spLocks noGrp="1"/>
          </p:cNvSpPr>
          <p:nvPr>
            <p:ph type="body" idx="1"/>
          </p:nvPr>
        </p:nvSpPr>
        <p:spPr>
          <a:xfrm>
            <a:off x="914400" y="4343400"/>
            <a:ext cx="5029199" cy="4114800"/>
          </a:xfrm>
          <a:prstGeom prst="rect">
            <a:avLst/>
          </a:prstGeom>
          <a:solidFill>
            <a:srgbClr val="FFFFFF"/>
          </a:solidFill>
          <a:ln w="9525" cap="rnd" cmpd="sng">
            <a:solidFill>
              <a:srgbClr val="000000"/>
            </a:solidFill>
            <a:prstDash val="solid"/>
            <a:miter/>
            <a:headEnd type="none" w="med" len="med"/>
            <a:tailEnd type="none" w="med" len="med"/>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3416431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0" name="Shape 570"/>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3573287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7" name="Shape 577"/>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2053053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7" name="Shape 587"/>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20459979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4" name="Shape 594"/>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5787176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3" name="Shape 603"/>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3463453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0" name="Shape 610"/>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2138710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8" name="Shape 618"/>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7228462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6" name="Shape 626"/>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562151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2" name="Shape 72"/>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77285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 name="Shape 80"/>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213729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8" name="Shape 88"/>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54620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50937" y="692150"/>
            <a:ext cx="4556125" cy="341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7" name="Shape 97"/>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lvl="0">
              <a:spcBef>
                <a:spcPts val="0"/>
              </a:spcBef>
              <a:buNone/>
            </a:pPr>
            <a:endParaRPr/>
          </a:p>
        </p:txBody>
      </p:sp>
    </p:spTree>
    <p:extLst>
      <p:ext uri="{BB962C8B-B14F-4D97-AF65-F5344CB8AC3E}">
        <p14:creationId xmlns:p14="http://schemas.microsoft.com/office/powerpoint/2010/main" val="167652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ftr" idx="11"/>
          </p:nvPr>
        </p:nvSpPr>
        <p:spPr>
          <a:xfrm>
            <a:off x="385762" y="6423025"/>
            <a:ext cx="5707062"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lt1"/>
        </a:solidFill>
        <a:effectLst/>
      </p:bgPr>
    </p:bg>
    <p:spTree>
      <p:nvGrpSpPr>
        <p:cNvPr id="1" name="Shape 13"/>
        <p:cNvGrpSpPr/>
        <p:nvPr/>
      </p:nvGrpSpPr>
      <p:grpSpPr>
        <a:xfrm>
          <a:off x="0" y="0"/>
          <a:ext cx="0" cy="0"/>
          <a:chOff x="0" y="0"/>
          <a:chExt cx="0" cy="0"/>
        </a:xfrm>
      </p:grpSpPr>
      <p:sp>
        <p:nvSpPr>
          <p:cNvPr id="14" name="Shape 14"/>
          <p:cNvSpPr txBox="1">
            <a:spLocks noGrp="1"/>
          </p:cNvSpPr>
          <p:nvPr>
            <p:ph type="ftr" idx="11"/>
          </p:nvPr>
        </p:nvSpPr>
        <p:spPr>
          <a:xfrm>
            <a:off x="385762" y="6423025"/>
            <a:ext cx="5707062"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15" name="Shape 15"/>
          <p:cNvSpPr txBox="1">
            <a:spLocks noGrp="1"/>
          </p:cNvSpPr>
          <p:nvPr>
            <p:ph type="title"/>
          </p:nvPr>
        </p:nvSpPr>
        <p:spPr>
          <a:xfrm>
            <a:off x="533400" y="254000"/>
            <a:ext cx="8001000" cy="1676399"/>
          </a:xfrm>
          <a:prstGeom prst="rect">
            <a:avLst/>
          </a:prstGeom>
          <a:noFill/>
          <a:ln>
            <a:noFill/>
          </a:ln>
        </p:spPr>
        <p:txBody>
          <a:bodyPr lIns="91425" tIns="91425" rIns="91425" bIns="91425" anchor="ctr" anchorCtr="0"/>
          <a:lstStyle>
            <a:lvl1pPr marL="0" lvl="0" indent="0" algn="ctr" rtl="0">
              <a:lnSpc>
                <a:spcPct val="90000"/>
              </a:lnSpc>
              <a:spcBef>
                <a:spcPts val="0"/>
              </a:spcBef>
              <a:spcAft>
                <a:spcPts val="0"/>
              </a:spcAft>
              <a:defRPr/>
            </a:lvl1pPr>
            <a:lvl2pPr marL="0" lvl="1" indent="0" algn="ctr" rtl="0">
              <a:lnSpc>
                <a:spcPct val="90000"/>
              </a:lnSpc>
              <a:spcBef>
                <a:spcPts val="0"/>
              </a:spcBef>
              <a:spcAft>
                <a:spcPts val="0"/>
              </a:spcAft>
              <a:defRPr/>
            </a:lvl2pPr>
            <a:lvl3pPr marL="0" lvl="2" indent="0" algn="ctr" rtl="0">
              <a:lnSpc>
                <a:spcPct val="90000"/>
              </a:lnSpc>
              <a:spcBef>
                <a:spcPts val="0"/>
              </a:spcBef>
              <a:spcAft>
                <a:spcPts val="0"/>
              </a:spcAft>
              <a:defRPr/>
            </a:lvl3pPr>
            <a:lvl4pPr marL="0" lvl="3" indent="0" algn="ctr" rtl="0">
              <a:lnSpc>
                <a:spcPct val="90000"/>
              </a:lnSpc>
              <a:spcBef>
                <a:spcPts val="0"/>
              </a:spcBef>
              <a:spcAft>
                <a:spcPts val="0"/>
              </a:spcAft>
              <a:defRPr/>
            </a:lvl4pPr>
            <a:lvl5pPr marL="0" lvl="4" indent="0" algn="ctr" rtl="0">
              <a:lnSpc>
                <a:spcPct val="90000"/>
              </a:lnSpc>
              <a:spcBef>
                <a:spcPts val="0"/>
              </a:spcBef>
              <a:spcAft>
                <a:spcPts val="0"/>
              </a:spcAft>
              <a:defRPr/>
            </a:lvl5pPr>
            <a:lvl6pPr marL="0" lvl="5" indent="0" algn="ctr" rtl="0">
              <a:lnSpc>
                <a:spcPct val="90000"/>
              </a:lnSpc>
              <a:spcBef>
                <a:spcPts val="0"/>
              </a:spcBef>
              <a:spcAft>
                <a:spcPts val="0"/>
              </a:spcAft>
              <a:defRPr/>
            </a:lvl6pPr>
            <a:lvl7pPr marL="0" lvl="6" indent="0" algn="ctr" rtl="0">
              <a:lnSpc>
                <a:spcPct val="90000"/>
              </a:lnSpc>
              <a:spcBef>
                <a:spcPts val="0"/>
              </a:spcBef>
              <a:spcAft>
                <a:spcPts val="0"/>
              </a:spcAft>
              <a:defRPr/>
            </a:lvl7pPr>
            <a:lvl8pPr marL="0" lvl="7" indent="0" algn="ctr" rtl="0">
              <a:lnSpc>
                <a:spcPct val="90000"/>
              </a:lnSpc>
              <a:spcBef>
                <a:spcPts val="0"/>
              </a:spcBef>
              <a:spcAft>
                <a:spcPts val="0"/>
              </a:spcAft>
              <a:defRPr/>
            </a:lvl8pPr>
            <a:lvl9pPr marL="0" lvl="8" indent="0" algn="ctr" rtl="0">
              <a:lnSpc>
                <a:spcPct val="90000"/>
              </a:lnSpc>
              <a:spcBef>
                <a:spcPts val="0"/>
              </a:spcBef>
              <a:spcAft>
                <a:spcPts val="0"/>
              </a:spcAf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lt1"/>
        </a:solidFill>
        <a:effectLst/>
      </p:bgPr>
    </p:bg>
    <p:spTree>
      <p:nvGrpSpPr>
        <p:cNvPr id="1" name="Shape 16"/>
        <p:cNvGrpSpPr/>
        <p:nvPr/>
      </p:nvGrpSpPr>
      <p:grpSpPr>
        <a:xfrm>
          <a:off x="0" y="0"/>
          <a:ext cx="0" cy="0"/>
          <a:chOff x="0" y="0"/>
          <a:chExt cx="0" cy="0"/>
        </a:xfrm>
      </p:grpSpPr>
      <p:sp>
        <p:nvSpPr>
          <p:cNvPr id="17" name="Shape 17"/>
          <p:cNvSpPr txBox="1">
            <a:spLocks noGrp="1"/>
          </p:cNvSpPr>
          <p:nvPr>
            <p:ph type="ftr" idx="11"/>
          </p:nvPr>
        </p:nvSpPr>
        <p:spPr>
          <a:xfrm>
            <a:off x="385762" y="6423025"/>
            <a:ext cx="5707062"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18" name="Shape 18"/>
          <p:cNvSpPr txBox="1">
            <a:spLocks noGrp="1"/>
          </p:cNvSpPr>
          <p:nvPr>
            <p:ph type="body" idx="1"/>
          </p:nvPr>
        </p:nvSpPr>
        <p:spPr>
          <a:xfrm>
            <a:off x="533400" y="1222375"/>
            <a:ext cx="8234361" cy="2466974"/>
          </a:xfrm>
          <a:prstGeom prst="rect">
            <a:avLst/>
          </a:prstGeom>
          <a:noFill/>
          <a:ln>
            <a:noFill/>
          </a:ln>
        </p:spPr>
        <p:txBody>
          <a:bodyPr lIns="91425" tIns="91425" rIns="91425" bIns="91425" anchor="t" anchorCtr="0"/>
          <a:lstStyle>
            <a:lvl1pPr marL="285750" lvl="0" indent="-133350" algn="l" rtl="0">
              <a:lnSpc>
                <a:spcPct val="90000"/>
              </a:lnSpc>
              <a:spcBef>
                <a:spcPts val="720"/>
              </a:spcBef>
              <a:spcAft>
                <a:spcPts val="0"/>
              </a:spcAft>
              <a:buClr>
                <a:schemeClr val="dk1"/>
              </a:buClr>
              <a:buFont typeface="Arial"/>
              <a:buChar char="•"/>
              <a:defRPr/>
            </a:lvl1pPr>
            <a:lvl2pPr marL="685800" lvl="1" indent="-114300" algn="l" rtl="0">
              <a:lnSpc>
                <a:spcPct val="90000"/>
              </a:lnSpc>
              <a:spcBef>
                <a:spcPts val="540"/>
              </a:spcBef>
              <a:spcAft>
                <a:spcPts val="0"/>
              </a:spcAft>
              <a:buClr>
                <a:schemeClr val="dk1"/>
              </a:buClr>
              <a:buFont typeface="Arial"/>
              <a:buChar char="–"/>
              <a:defRPr/>
            </a:lvl2pPr>
            <a:lvl3pPr marL="1143000" lvl="2" indent="-114300" algn="l" rtl="0">
              <a:lnSpc>
                <a:spcPct val="90000"/>
              </a:lnSpc>
              <a:spcBef>
                <a:spcPts val="540"/>
              </a:spcBef>
              <a:spcAft>
                <a:spcPts val="0"/>
              </a:spcAft>
              <a:buClr>
                <a:schemeClr val="dk1"/>
              </a:buClr>
              <a:buFont typeface="Arial"/>
              <a:buChar char="»"/>
              <a:defRPr/>
            </a:lvl3pPr>
            <a:lvl4pPr marL="1543050" lvl="3" indent="-82550" algn="l" rtl="0">
              <a:lnSpc>
                <a:spcPct val="90000"/>
              </a:lnSpc>
              <a:spcBef>
                <a:spcPts val="420"/>
              </a:spcBef>
              <a:spcAft>
                <a:spcPts val="0"/>
              </a:spcAft>
              <a:buClr>
                <a:schemeClr val="dk1"/>
              </a:buClr>
              <a:buFont typeface="Arial"/>
              <a:buChar char="•"/>
              <a:defRPr/>
            </a:lvl4pPr>
            <a:lvl5pPr marL="2000250" lvl="4" indent="-82550" algn="l" rtl="0">
              <a:lnSpc>
                <a:spcPct val="90000"/>
              </a:lnSpc>
              <a:spcBef>
                <a:spcPts val="420"/>
              </a:spcBef>
              <a:spcAft>
                <a:spcPts val="0"/>
              </a:spcAft>
              <a:buClr>
                <a:schemeClr val="dk1"/>
              </a:buClr>
              <a:buFont typeface="Arial"/>
              <a:buChar char="–"/>
              <a:defRPr/>
            </a:lvl5pPr>
            <a:lvl6pPr marL="2457450" lvl="5" indent="-82550" algn="l" rtl="0">
              <a:lnSpc>
                <a:spcPct val="90000"/>
              </a:lnSpc>
              <a:spcBef>
                <a:spcPts val="420"/>
              </a:spcBef>
              <a:spcAft>
                <a:spcPts val="0"/>
              </a:spcAft>
              <a:buClr>
                <a:schemeClr val="dk1"/>
              </a:buClr>
              <a:buFont typeface="Arial"/>
              <a:buChar char="–"/>
              <a:defRPr/>
            </a:lvl6pPr>
            <a:lvl7pPr marL="3371850" lvl="6" indent="-82550" algn="l" rtl="0">
              <a:lnSpc>
                <a:spcPct val="90000"/>
              </a:lnSpc>
              <a:spcBef>
                <a:spcPts val="420"/>
              </a:spcBef>
              <a:spcAft>
                <a:spcPts val="0"/>
              </a:spcAft>
              <a:buClr>
                <a:schemeClr val="dk1"/>
              </a:buClr>
              <a:buFont typeface="Arial"/>
              <a:buChar char="–"/>
              <a:defRPr/>
            </a:lvl7pPr>
            <a:lvl8pPr marL="4743450" lvl="7" indent="-82550" algn="l" rtl="0">
              <a:lnSpc>
                <a:spcPct val="90000"/>
              </a:lnSpc>
              <a:spcBef>
                <a:spcPts val="420"/>
              </a:spcBef>
              <a:spcAft>
                <a:spcPts val="0"/>
              </a:spcAft>
              <a:buClr>
                <a:schemeClr val="dk1"/>
              </a:buClr>
              <a:buFont typeface="Arial"/>
              <a:buChar char="–"/>
              <a:defRPr/>
            </a:lvl8pPr>
            <a:lvl9pPr marL="6572250" lvl="8" indent="-82550" algn="l" rtl="0">
              <a:lnSpc>
                <a:spcPct val="90000"/>
              </a:lnSpc>
              <a:spcBef>
                <a:spcPts val="420"/>
              </a:spcBef>
              <a:spcAft>
                <a:spcPts val="0"/>
              </a:spcAft>
              <a:buClr>
                <a:schemeClr val="dk1"/>
              </a:buClr>
              <a:buFont typeface="Arial"/>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4310062" y="3136900"/>
            <a:ext cx="523874" cy="420687"/>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7" name="Shape 7"/>
          <p:cNvSpPr/>
          <p:nvPr/>
        </p:nvSpPr>
        <p:spPr>
          <a:xfrm>
            <a:off x="4191000" y="3108325"/>
            <a:ext cx="488949" cy="45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8" name="Shape 8"/>
          <p:cNvSpPr txBox="1">
            <a:spLocks noGrp="1"/>
          </p:cNvSpPr>
          <p:nvPr>
            <p:ph type="ftr" idx="11"/>
          </p:nvPr>
        </p:nvSpPr>
        <p:spPr>
          <a:xfrm>
            <a:off x="385762" y="6423025"/>
            <a:ext cx="5707062"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9" name="Shape 9"/>
          <p:cNvSpPr/>
          <p:nvPr/>
        </p:nvSpPr>
        <p:spPr>
          <a:xfrm>
            <a:off x="0" y="0"/>
            <a:ext cx="300036" cy="6873875"/>
          </a:xfrm>
          <a:prstGeom prst="rect">
            <a:avLst/>
          </a:prstGeom>
          <a:gradFill>
            <a:gsLst>
              <a:gs pos="0">
                <a:srgbClr val="1A5A00"/>
              </a:gs>
              <a:gs pos="100000">
                <a:srgbClr val="008000"/>
              </a:gs>
            </a:gsLst>
            <a:lin ang="54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0" name="Shape 10"/>
          <p:cNvSpPr txBox="1"/>
          <p:nvPr/>
        </p:nvSpPr>
        <p:spPr>
          <a:xfrm>
            <a:off x="8153400" y="6494462"/>
            <a:ext cx="938212" cy="363536"/>
          </a:xfrm>
          <a:prstGeom prst="rect">
            <a:avLst/>
          </a:prstGeom>
          <a:noFill/>
          <a:ln>
            <a:noFill/>
          </a:ln>
        </p:spPr>
        <p:txBody>
          <a:bodyPr lIns="90475" tIns="44450" rIns="90475" bIns="44450" anchor="t" anchorCtr="0">
            <a:noAutofit/>
          </a:bodyPr>
          <a:lstStyle/>
          <a:p>
            <a:pPr marL="0" marR="0" lvl="0" indent="0" algn="r" rtl="0">
              <a:lnSpc>
                <a:spcPct val="100000"/>
              </a:lnSpc>
              <a:spcBef>
                <a:spcPts val="0"/>
              </a:spcBef>
              <a:spcAft>
                <a:spcPts val="0"/>
              </a:spcAft>
              <a:buClr>
                <a:schemeClr val="dk2"/>
              </a:buClr>
              <a:buSzPct val="25000"/>
              <a:buFont typeface="Times New Roman"/>
              <a:buNone/>
            </a:pPr>
            <a:r>
              <a:rPr lang="en-US" sz="1800" b="1" i="0" u="none" strike="noStrike" cap="none">
                <a:solidFill>
                  <a:schemeClr val="dk2"/>
                </a:solidFill>
                <a:latin typeface="Times New Roman"/>
                <a:ea typeface="Times New Roman"/>
                <a:cs typeface="Times New Roman"/>
                <a:sym typeface="Times New Roman"/>
              </a:rPr>
              <a:t>2.1 - *</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customXml" Target="../ink/ink1.xml"/><Relationship Id="rId6" Type="http://schemas.openxmlformats.org/officeDocument/2006/relationships/image" Target="../media/image10.png"/><Relationship Id="rId7" Type="http://schemas.openxmlformats.org/officeDocument/2006/relationships/customXml" Target="../ink/ink2.xml"/><Relationship Id="rId8" Type="http://schemas.openxmlformats.org/officeDocument/2006/relationships/image" Target="../media/image11.png"/><Relationship Id="rId9" Type="http://schemas.openxmlformats.org/officeDocument/2006/relationships/customXml" Target="../ink/ink3.xml"/><Relationship Id="rId10"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24" name="Shape 24"/>
          <p:cNvSpPr txBox="1"/>
          <p:nvPr/>
        </p:nvSpPr>
        <p:spPr>
          <a:xfrm>
            <a:off x="0" y="0"/>
            <a:ext cx="9144000" cy="6858000"/>
          </a:xfrm>
          <a:prstGeom prst="rect">
            <a:avLst/>
          </a:prstGeom>
          <a:solidFill>
            <a:schemeClr val="dk1"/>
          </a:solidFill>
          <a:ln w="12700"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5" name="Shape 25"/>
          <p:cNvSpPr txBox="1"/>
          <p:nvPr/>
        </p:nvSpPr>
        <p:spPr>
          <a:xfrm>
            <a:off x="381000" y="381000"/>
            <a:ext cx="8077199" cy="64135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F7D509"/>
              </a:buClr>
              <a:buSzPct val="25000"/>
              <a:buFont typeface="Arial"/>
              <a:buNone/>
            </a:pPr>
            <a:r>
              <a:rPr lang="en-US" sz="4000" b="0" i="0" u="none" strike="noStrike" cap="none">
                <a:solidFill>
                  <a:srgbClr val="F7D509"/>
                </a:solidFill>
                <a:latin typeface="Arial"/>
                <a:ea typeface="Arial"/>
                <a:cs typeface="Arial"/>
                <a:sym typeface="Arial"/>
              </a:rPr>
              <a:t>Lecture Slides </a:t>
            </a:r>
          </a:p>
        </p:txBody>
      </p:sp>
      <p:sp>
        <p:nvSpPr>
          <p:cNvPr id="26" name="Shape 26"/>
          <p:cNvSpPr txBox="1"/>
          <p:nvPr/>
        </p:nvSpPr>
        <p:spPr>
          <a:xfrm>
            <a:off x="4324350" y="1739900"/>
            <a:ext cx="4724400" cy="3673475"/>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F7D509"/>
              </a:buClr>
              <a:buSzPct val="25000"/>
              <a:buFont typeface="Arial"/>
              <a:buNone/>
            </a:pPr>
            <a:r>
              <a:rPr lang="en-US" sz="3600" b="0" i="1" u="none" strike="noStrike" cap="none">
                <a:solidFill>
                  <a:srgbClr val="F7D509"/>
                </a:solidFill>
                <a:latin typeface="Arial"/>
                <a:ea typeface="Arial"/>
                <a:cs typeface="Arial"/>
                <a:sym typeface="Arial"/>
              </a:rPr>
              <a:t>Elementary Statistics</a:t>
            </a:r>
            <a:r>
              <a:rPr lang="en-US" sz="3600" b="0" i="0" u="none" strike="noStrike" cap="none">
                <a:solidFill>
                  <a:schemeClr val="lt1"/>
                </a:solidFill>
                <a:latin typeface="Arial"/>
                <a:ea typeface="Arial"/>
                <a:cs typeface="Arial"/>
                <a:sym typeface="Arial"/>
              </a:rPr>
              <a:t> </a:t>
            </a:r>
            <a:br>
              <a:rPr lang="en-US" sz="3600" b="0" i="0" u="none" strike="noStrike" cap="none">
                <a:solidFill>
                  <a:schemeClr val="lt1"/>
                </a:solidFill>
                <a:latin typeface="Arial"/>
                <a:ea typeface="Arial"/>
                <a:cs typeface="Arial"/>
                <a:sym typeface="Arial"/>
              </a:rPr>
            </a:br>
            <a:r>
              <a:rPr lang="en-US" sz="3600" b="0" i="0" u="none" strike="noStrike" cap="none">
                <a:solidFill>
                  <a:schemeClr val="lt1"/>
                </a:solidFill>
                <a:latin typeface="Arial"/>
                <a:ea typeface="Arial"/>
                <a:cs typeface="Arial"/>
                <a:sym typeface="Arial"/>
              </a:rPr>
              <a:t>Eleventh Edition </a:t>
            </a:r>
          </a:p>
          <a:p>
            <a:pPr marL="0" marR="0" lvl="0" indent="0" algn="ctr" rtl="0">
              <a:lnSpc>
                <a:spcPct val="90000"/>
              </a:lnSpc>
              <a:spcBef>
                <a:spcPts val="160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
            </a:r>
            <a:br>
              <a:rPr lang="en-US" sz="3200" b="0" i="0" u="none" strike="noStrike" cap="none">
                <a:solidFill>
                  <a:schemeClr val="lt1"/>
                </a:solidFill>
                <a:latin typeface="Arial"/>
                <a:ea typeface="Arial"/>
                <a:cs typeface="Arial"/>
                <a:sym typeface="Arial"/>
              </a:rPr>
            </a:br>
            <a:r>
              <a:rPr lang="en-US" sz="2600" b="0" i="0" u="none" strike="noStrike" cap="none">
                <a:solidFill>
                  <a:schemeClr val="lt1"/>
                </a:solidFill>
                <a:latin typeface="Arial"/>
                <a:ea typeface="Arial"/>
                <a:cs typeface="Arial"/>
                <a:sym typeface="Arial"/>
              </a:rPr>
              <a:t>and the Triola Statistics Series </a:t>
            </a:r>
            <a:br>
              <a:rPr lang="en-US" sz="2600" b="0" i="0" u="none" strike="noStrike" cap="none">
                <a:solidFill>
                  <a:schemeClr val="lt1"/>
                </a:solidFill>
                <a:latin typeface="Arial"/>
                <a:ea typeface="Arial"/>
                <a:cs typeface="Arial"/>
                <a:sym typeface="Arial"/>
              </a:rPr>
            </a:br>
            <a:endParaRPr lang="en-US" sz="2600" b="0" i="0" u="none" strike="noStrike" cap="none">
              <a:solidFill>
                <a:schemeClr val="lt1"/>
              </a:solidFill>
              <a:latin typeface="Arial"/>
              <a:ea typeface="Arial"/>
              <a:cs typeface="Arial"/>
              <a:sym typeface="Arial"/>
            </a:endParaRPr>
          </a:p>
          <a:p>
            <a:pPr marL="0" marR="0" lvl="0" indent="0" algn="ctr" rtl="0">
              <a:lnSpc>
                <a:spcPct val="90000"/>
              </a:lnSpc>
              <a:spcBef>
                <a:spcPts val="140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by Mario F. Triola</a:t>
            </a:r>
          </a:p>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27" name="Shape 27"/>
          <p:cNvPicPr preferRelativeResize="0"/>
          <p:nvPr/>
        </p:nvPicPr>
        <p:blipFill rotWithShape="1">
          <a:blip r:embed="rId3">
            <a:alphaModFix/>
          </a:blip>
          <a:srcRect/>
          <a:stretch/>
        </p:blipFill>
        <p:spPr>
          <a:xfrm>
            <a:off x="381000" y="1066800"/>
            <a:ext cx="3886200" cy="4572000"/>
          </a:xfrm>
          <a:prstGeom prst="rect">
            <a:avLst/>
          </a:prstGeom>
          <a:noFill/>
          <a:ln>
            <a:noFill/>
          </a:ln>
        </p:spPr>
      </p:pic>
      <p:pic>
        <p:nvPicPr>
          <p:cNvPr id="28" name="Shape 28"/>
          <p:cNvPicPr preferRelativeResize="0"/>
          <p:nvPr/>
        </p:nvPicPr>
        <p:blipFill rotWithShape="1">
          <a:blip r:embed="rId4">
            <a:alphaModFix/>
          </a:blip>
          <a:srcRect/>
          <a:stretch/>
        </p:blipFill>
        <p:spPr>
          <a:xfrm>
            <a:off x="1600200" y="6172200"/>
            <a:ext cx="1143000" cy="430212"/>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Shape 108"/>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109" name="Shape 109"/>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110" name="Shape 110"/>
          <p:cNvSpPr txBox="1">
            <a:spLocks noGrp="1"/>
          </p:cNvSpPr>
          <p:nvPr>
            <p:ph type="subTitle" idx="4294967295"/>
          </p:nvPr>
        </p:nvSpPr>
        <p:spPr>
          <a:xfrm>
            <a:off x="1295400" y="215900"/>
            <a:ext cx="6599236" cy="750887"/>
          </a:xfrm>
          <a:prstGeom prst="rect">
            <a:avLst/>
          </a:prstGeom>
          <a:noFill/>
          <a:ln>
            <a:noFill/>
          </a:ln>
        </p:spPr>
        <p:txBody>
          <a:bodyPr lIns="90475" tIns="44450" rIns="90475" bIns="44450" anchor="t" anchorCtr="0">
            <a:noAutofit/>
          </a:bodyPr>
          <a:lstStyle/>
          <a:p>
            <a:pPr marL="285750" marR="0" lvl="0" indent="-28575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Frequency Distributions</a:t>
            </a:r>
          </a:p>
        </p:txBody>
      </p:sp>
      <p:sp>
        <p:nvSpPr>
          <p:cNvPr id="111" name="Shape 111"/>
          <p:cNvSpPr txBox="1"/>
          <p:nvPr/>
        </p:nvSpPr>
        <p:spPr>
          <a:xfrm>
            <a:off x="2292350" y="2332036"/>
            <a:ext cx="4449761" cy="1076324"/>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dk2"/>
              </a:buClr>
              <a:buSzPct val="25000"/>
              <a:buFont typeface="Arial"/>
              <a:buNone/>
            </a:pPr>
            <a:r>
              <a:rPr lang="en-US" sz="7200" b="0" i="0" u="none" strike="noStrike" cap="none">
                <a:solidFill>
                  <a:schemeClr val="dk2"/>
                </a:solidFill>
                <a:latin typeface="Arial"/>
                <a:ea typeface="Arial"/>
                <a:cs typeface="Arial"/>
                <a:sym typeface="Arial"/>
              </a:rPr>
              <a:t>Definitions</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Shape 116"/>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117" name="Shape 117"/>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pic>
        <p:nvPicPr>
          <p:cNvPr id="118" name="Shape 118"/>
          <p:cNvPicPr preferRelativeResize="0"/>
          <p:nvPr/>
        </p:nvPicPr>
        <p:blipFill rotWithShape="1">
          <a:blip r:embed="rId3">
            <a:alphaModFix/>
          </a:blip>
          <a:srcRect/>
          <a:stretch/>
        </p:blipFill>
        <p:spPr>
          <a:xfrm>
            <a:off x="5092700" y="1928811"/>
            <a:ext cx="3814762" cy="4481512"/>
          </a:xfrm>
          <a:prstGeom prst="rect">
            <a:avLst/>
          </a:prstGeom>
          <a:noFill/>
          <a:ln>
            <a:noFill/>
          </a:ln>
        </p:spPr>
      </p:pic>
      <p:sp>
        <p:nvSpPr>
          <p:cNvPr id="119" name="Shape 119"/>
          <p:cNvSpPr txBox="1"/>
          <p:nvPr/>
        </p:nvSpPr>
        <p:spPr>
          <a:xfrm>
            <a:off x="990600" y="1981200"/>
            <a:ext cx="7162799" cy="4114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20" name="Shape 120"/>
          <p:cNvSpPr txBox="1">
            <a:spLocks noGrp="1"/>
          </p:cNvSpPr>
          <p:nvPr>
            <p:ph type="body" idx="4294967295"/>
          </p:nvPr>
        </p:nvSpPr>
        <p:spPr>
          <a:xfrm>
            <a:off x="288925" y="936625"/>
            <a:ext cx="8401049" cy="838199"/>
          </a:xfrm>
          <a:prstGeom prst="rect">
            <a:avLst/>
          </a:prstGeom>
          <a:noFill/>
          <a:ln>
            <a:noFill/>
          </a:ln>
        </p:spPr>
        <p:txBody>
          <a:bodyPr lIns="90475" tIns="44450" rIns="90475" bIns="44450" anchor="t" anchorCtr="0">
            <a:noAutofit/>
          </a:bodyPr>
          <a:lstStyle/>
          <a:p>
            <a:pPr marL="285750" marR="0" lvl="0" indent="-285750" algn="l" rtl="0">
              <a:lnSpc>
                <a:spcPct val="105000"/>
              </a:lnSpc>
              <a:spcBef>
                <a:spcPts val="0"/>
              </a:spcBef>
              <a:spcAft>
                <a:spcPts val="1200"/>
              </a:spcAft>
              <a:buClr>
                <a:schemeClr val="dk1"/>
              </a:buClr>
              <a:buSzPct val="25000"/>
              <a:buFont typeface="Arial"/>
              <a:buNone/>
            </a:pPr>
            <a:r>
              <a:rPr lang="en-US" sz="2400" b="1" i="0" u="none" strike="noStrike" cap="none">
                <a:solidFill>
                  <a:schemeClr val="dk1"/>
                </a:solidFill>
                <a:latin typeface="Arial"/>
                <a:ea typeface="Arial"/>
                <a:cs typeface="Arial"/>
                <a:sym typeface="Arial"/>
              </a:rPr>
              <a:t>   are the smallest numbers that can actually belong to different classes</a:t>
            </a:r>
          </a:p>
        </p:txBody>
      </p:sp>
      <p:sp>
        <p:nvSpPr>
          <p:cNvPr id="121" name="Shape 121"/>
          <p:cNvSpPr txBox="1">
            <a:spLocks noGrp="1"/>
          </p:cNvSpPr>
          <p:nvPr>
            <p:ph type="title" idx="4294967295"/>
          </p:nvPr>
        </p:nvSpPr>
        <p:spPr>
          <a:xfrm>
            <a:off x="990600" y="195261"/>
            <a:ext cx="7162799" cy="696912"/>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Lower Class Limits</a:t>
            </a:r>
          </a:p>
        </p:txBody>
      </p:sp>
      <p:grpSp>
        <p:nvGrpSpPr>
          <p:cNvPr id="122" name="Shape 122"/>
          <p:cNvGrpSpPr/>
          <p:nvPr/>
        </p:nvGrpSpPr>
        <p:grpSpPr>
          <a:xfrm>
            <a:off x="596900" y="3251200"/>
            <a:ext cx="5583237" cy="3106737"/>
            <a:chOff x="596900" y="3251200"/>
            <a:chExt cx="5583237" cy="3106737"/>
          </a:xfrm>
        </p:grpSpPr>
        <p:sp>
          <p:nvSpPr>
            <p:cNvPr id="123" name="Shape 123"/>
            <p:cNvSpPr txBox="1"/>
            <p:nvPr/>
          </p:nvSpPr>
          <p:spPr>
            <a:xfrm>
              <a:off x="596900" y="4083050"/>
              <a:ext cx="2276475" cy="857250"/>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Lower Class</a:t>
              </a:r>
            </a:p>
            <a:p>
              <a:pPr marL="0" marR="0" lvl="0" indent="0" algn="ctr" rtl="0">
                <a:lnSpc>
                  <a:spcPct val="9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Limits</a:t>
              </a:r>
            </a:p>
          </p:txBody>
        </p:sp>
        <p:grpSp>
          <p:nvGrpSpPr>
            <p:cNvPr id="124" name="Shape 124"/>
            <p:cNvGrpSpPr/>
            <p:nvPr/>
          </p:nvGrpSpPr>
          <p:grpSpPr>
            <a:xfrm>
              <a:off x="5572125" y="3251200"/>
              <a:ext cx="608012" cy="3106737"/>
              <a:chOff x="5572125" y="3251200"/>
              <a:chExt cx="608012" cy="3106737"/>
            </a:xfrm>
          </p:grpSpPr>
          <p:sp>
            <p:nvSpPr>
              <p:cNvPr id="125" name="Shape 125"/>
              <p:cNvSpPr/>
              <p:nvPr/>
            </p:nvSpPr>
            <p:spPr>
              <a:xfrm>
                <a:off x="5572125" y="5915025"/>
                <a:ext cx="560387" cy="442912"/>
              </a:xfrm>
              <a:prstGeom prst="ellipse">
                <a:avLst/>
              </a:prstGeom>
              <a:noFill/>
              <a:ln w="38100" cap="rnd"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26" name="Shape 126"/>
              <p:cNvSpPr/>
              <p:nvPr/>
            </p:nvSpPr>
            <p:spPr>
              <a:xfrm>
                <a:off x="5580062" y="5467350"/>
                <a:ext cx="560387" cy="442912"/>
              </a:xfrm>
              <a:prstGeom prst="ellipse">
                <a:avLst/>
              </a:prstGeom>
              <a:noFill/>
              <a:ln w="38100" cap="rnd"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27" name="Shape 127"/>
              <p:cNvSpPr/>
              <p:nvPr/>
            </p:nvSpPr>
            <p:spPr>
              <a:xfrm>
                <a:off x="5588000" y="5019675"/>
                <a:ext cx="560387" cy="442912"/>
              </a:xfrm>
              <a:prstGeom prst="ellipse">
                <a:avLst/>
              </a:prstGeom>
              <a:noFill/>
              <a:ln w="38100" cap="rnd"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28" name="Shape 128"/>
              <p:cNvSpPr/>
              <p:nvPr/>
            </p:nvSpPr>
            <p:spPr>
              <a:xfrm>
                <a:off x="5595937" y="4583112"/>
                <a:ext cx="560387" cy="442912"/>
              </a:xfrm>
              <a:prstGeom prst="ellipse">
                <a:avLst/>
              </a:prstGeom>
              <a:noFill/>
              <a:ln w="38100" cap="rnd"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29" name="Shape 129"/>
              <p:cNvSpPr/>
              <p:nvPr/>
            </p:nvSpPr>
            <p:spPr>
              <a:xfrm>
                <a:off x="5603875" y="4146550"/>
                <a:ext cx="560387" cy="442912"/>
              </a:xfrm>
              <a:prstGeom prst="ellipse">
                <a:avLst/>
              </a:prstGeom>
              <a:noFill/>
              <a:ln w="38100" cap="rnd"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30" name="Shape 130"/>
              <p:cNvSpPr/>
              <p:nvPr/>
            </p:nvSpPr>
            <p:spPr>
              <a:xfrm>
                <a:off x="5611812" y="3698875"/>
                <a:ext cx="560387" cy="442912"/>
              </a:xfrm>
              <a:prstGeom prst="ellipse">
                <a:avLst/>
              </a:prstGeom>
              <a:noFill/>
              <a:ln w="38100" cap="rnd"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31" name="Shape 131"/>
              <p:cNvSpPr/>
              <p:nvPr/>
            </p:nvSpPr>
            <p:spPr>
              <a:xfrm>
                <a:off x="5619750" y="3251200"/>
                <a:ext cx="560387" cy="442912"/>
              </a:xfrm>
              <a:prstGeom prst="ellipse">
                <a:avLst/>
              </a:prstGeom>
              <a:noFill/>
              <a:ln w="38100" cap="rnd"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grpSp>
          <p:nvGrpSpPr>
            <p:cNvPr id="132" name="Shape 132"/>
            <p:cNvGrpSpPr/>
            <p:nvPr/>
          </p:nvGrpSpPr>
          <p:grpSpPr>
            <a:xfrm>
              <a:off x="2984499" y="3549650"/>
              <a:ext cx="2652711" cy="2533650"/>
              <a:chOff x="2984500" y="3549650"/>
              <a:chExt cx="3174999" cy="2533650"/>
            </a:xfrm>
          </p:grpSpPr>
          <p:cxnSp>
            <p:nvCxnSpPr>
              <p:cNvPr id="133" name="Shape 133"/>
              <p:cNvCxnSpPr/>
              <p:nvPr/>
            </p:nvCxnSpPr>
            <p:spPr>
              <a:xfrm>
                <a:off x="2990850" y="4402137"/>
                <a:ext cx="3106736" cy="282574"/>
              </a:xfrm>
              <a:prstGeom prst="straightConnector1">
                <a:avLst/>
              </a:prstGeom>
              <a:noFill/>
              <a:ln w="12700" cap="rnd" cmpd="sng">
                <a:solidFill>
                  <a:schemeClr val="dk1"/>
                </a:solidFill>
                <a:prstDash val="solid"/>
                <a:miter/>
                <a:headEnd type="none" w="med" len="med"/>
                <a:tailEnd type="none" w="med" len="med"/>
              </a:ln>
            </p:spPr>
          </p:cxnSp>
          <p:grpSp>
            <p:nvGrpSpPr>
              <p:cNvPr id="134" name="Shape 134"/>
              <p:cNvGrpSpPr/>
              <p:nvPr/>
            </p:nvGrpSpPr>
            <p:grpSpPr>
              <a:xfrm>
                <a:off x="2984500" y="3549650"/>
                <a:ext cx="3174999" cy="2533650"/>
                <a:chOff x="2984500" y="3549650"/>
                <a:chExt cx="3174999" cy="2533650"/>
              </a:xfrm>
            </p:grpSpPr>
            <p:cxnSp>
              <p:nvCxnSpPr>
                <p:cNvPr id="135" name="Shape 135"/>
                <p:cNvCxnSpPr/>
                <p:nvPr/>
              </p:nvCxnSpPr>
              <p:spPr>
                <a:xfrm rot="10800000" flipH="1">
                  <a:off x="3003550" y="4014786"/>
                  <a:ext cx="3092450" cy="341311"/>
                </a:xfrm>
                <a:prstGeom prst="straightConnector1">
                  <a:avLst/>
                </a:prstGeom>
                <a:noFill/>
                <a:ln w="12700" cap="rnd" cmpd="sng">
                  <a:solidFill>
                    <a:schemeClr val="dk1"/>
                  </a:solidFill>
                  <a:prstDash val="solid"/>
                  <a:miter/>
                  <a:headEnd type="none" w="med" len="med"/>
                  <a:tailEnd type="none" w="med" len="med"/>
                </a:ln>
              </p:spPr>
            </p:cxnSp>
            <p:cxnSp>
              <p:nvCxnSpPr>
                <p:cNvPr id="136" name="Shape 136"/>
                <p:cNvCxnSpPr/>
                <p:nvPr/>
              </p:nvCxnSpPr>
              <p:spPr>
                <a:xfrm>
                  <a:off x="3009900" y="4387850"/>
                  <a:ext cx="3086099" cy="69849"/>
                </a:xfrm>
                <a:prstGeom prst="straightConnector1">
                  <a:avLst/>
                </a:prstGeom>
                <a:noFill/>
                <a:ln w="12700" cap="rnd" cmpd="sng">
                  <a:solidFill>
                    <a:schemeClr val="dk1"/>
                  </a:solidFill>
                  <a:prstDash val="solid"/>
                  <a:miter/>
                  <a:headEnd type="none" w="med" len="med"/>
                  <a:tailEnd type="none" w="med" len="med"/>
                </a:ln>
              </p:spPr>
            </p:cxnSp>
            <p:cxnSp>
              <p:nvCxnSpPr>
                <p:cNvPr id="137" name="Shape 137"/>
                <p:cNvCxnSpPr/>
                <p:nvPr/>
              </p:nvCxnSpPr>
              <p:spPr>
                <a:xfrm>
                  <a:off x="2997200" y="4413250"/>
                  <a:ext cx="3119436" cy="684211"/>
                </a:xfrm>
                <a:prstGeom prst="straightConnector1">
                  <a:avLst/>
                </a:prstGeom>
                <a:noFill/>
                <a:ln w="12700" cap="rnd" cmpd="sng">
                  <a:solidFill>
                    <a:schemeClr val="dk1"/>
                  </a:solidFill>
                  <a:prstDash val="solid"/>
                  <a:miter/>
                  <a:headEnd type="none" w="med" len="med"/>
                  <a:tailEnd type="none" w="med" len="med"/>
                </a:ln>
              </p:spPr>
            </p:cxnSp>
            <p:cxnSp>
              <p:nvCxnSpPr>
                <p:cNvPr id="138" name="Shape 138"/>
                <p:cNvCxnSpPr/>
                <p:nvPr/>
              </p:nvCxnSpPr>
              <p:spPr>
                <a:xfrm>
                  <a:off x="2984500" y="4432300"/>
                  <a:ext cx="3174999" cy="1152525"/>
                </a:xfrm>
                <a:prstGeom prst="straightConnector1">
                  <a:avLst/>
                </a:prstGeom>
                <a:noFill/>
                <a:ln w="12700" cap="rnd" cmpd="sng">
                  <a:solidFill>
                    <a:schemeClr val="dk1"/>
                  </a:solidFill>
                  <a:prstDash val="solid"/>
                  <a:miter/>
                  <a:headEnd type="none" w="med" len="med"/>
                  <a:tailEnd type="none" w="med" len="med"/>
                </a:ln>
              </p:spPr>
            </p:cxnSp>
            <p:cxnSp>
              <p:nvCxnSpPr>
                <p:cNvPr id="139" name="Shape 139"/>
                <p:cNvCxnSpPr/>
                <p:nvPr/>
              </p:nvCxnSpPr>
              <p:spPr>
                <a:xfrm>
                  <a:off x="2990850" y="4476750"/>
                  <a:ext cx="3094037" cy="1606550"/>
                </a:xfrm>
                <a:prstGeom prst="straightConnector1">
                  <a:avLst/>
                </a:prstGeom>
                <a:noFill/>
                <a:ln w="12700" cap="rnd" cmpd="sng">
                  <a:solidFill>
                    <a:schemeClr val="dk1"/>
                  </a:solidFill>
                  <a:prstDash val="solid"/>
                  <a:miter/>
                  <a:headEnd type="none" w="med" len="med"/>
                  <a:tailEnd type="none" w="med" len="med"/>
                </a:ln>
              </p:spPr>
            </p:cxnSp>
            <p:cxnSp>
              <p:nvCxnSpPr>
                <p:cNvPr id="140" name="Shape 140"/>
                <p:cNvCxnSpPr/>
                <p:nvPr/>
              </p:nvCxnSpPr>
              <p:spPr>
                <a:xfrm rot="10800000" flipH="1">
                  <a:off x="3016250" y="3549650"/>
                  <a:ext cx="3048000" cy="768349"/>
                </a:xfrm>
                <a:prstGeom prst="straightConnector1">
                  <a:avLst/>
                </a:prstGeom>
                <a:noFill/>
                <a:ln w="12700" cap="rnd" cmpd="sng">
                  <a:solidFill>
                    <a:schemeClr val="dk1"/>
                  </a:solidFill>
                  <a:prstDash val="solid"/>
                  <a:miter/>
                  <a:headEnd type="none" w="med" len="med"/>
                  <a:tailEnd type="none" w="med" len="med"/>
                </a:ln>
              </p:spPr>
            </p:cxnSp>
          </p:grpSp>
        </p:grpSp>
      </p:gr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Shape 145"/>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146" name="Shape 146"/>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pic>
        <p:nvPicPr>
          <p:cNvPr id="147" name="Shape 147"/>
          <p:cNvPicPr preferRelativeResize="0"/>
          <p:nvPr/>
        </p:nvPicPr>
        <p:blipFill rotWithShape="1">
          <a:blip r:embed="rId3">
            <a:alphaModFix/>
          </a:blip>
          <a:srcRect/>
          <a:stretch/>
        </p:blipFill>
        <p:spPr>
          <a:xfrm>
            <a:off x="5092700" y="1928811"/>
            <a:ext cx="3814762" cy="4481512"/>
          </a:xfrm>
          <a:prstGeom prst="rect">
            <a:avLst/>
          </a:prstGeom>
          <a:noFill/>
          <a:ln>
            <a:noFill/>
          </a:ln>
        </p:spPr>
      </p:pic>
      <p:sp>
        <p:nvSpPr>
          <p:cNvPr id="148" name="Shape 148"/>
          <p:cNvSpPr txBox="1">
            <a:spLocks noGrp="1"/>
          </p:cNvSpPr>
          <p:nvPr>
            <p:ph type="title" idx="4294967295"/>
          </p:nvPr>
        </p:nvSpPr>
        <p:spPr>
          <a:xfrm>
            <a:off x="996950" y="165100"/>
            <a:ext cx="7162799" cy="735011"/>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Upper Class Limits</a:t>
            </a:r>
          </a:p>
        </p:txBody>
      </p:sp>
      <p:sp>
        <p:nvSpPr>
          <p:cNvPr id="149" name="Shape 149"/>
          <p:cNvSpPr txBox="1"/>
          <p:nvPr/>
        </p:nvSpPr>
        <p:spPr>
          <a:xfrm>
            <a:off x="990600" y="1981200"/>
            <a:ext cx="7162799" cy="4114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50" name="Shape 150"/>
          <p:cNvSpPr txBox="1"/>
          <p:nvPr/>
        </p:nvSpPr>
        <p:spPr>
          <a:xfrm>
            <a:off x="990600" y="685800"/>
            <a:ext cx="7162799"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51" name="Shape 151"/>
          <p:cNvSpPr txBox="1"/>
          <p:nvPr/>
        </p:nvSpPr>
        <p:spPr>
          <a:xfrm>
            <a:off x="533400" y="3352800"/>
            <a:ext cx="8381999" cy="146367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52" name="Shape 152"/>
          <p:cNvSpPr txBox="1">
            <a:spLocks noGrp="1"/>
          </p:cNvSpPr>
          <p:nvPr>
            <p:ph type="body" idx="4294967295"/>
          </p:nvPr>
        </p:nvSpPr>
        <p:spPr>
          <a:xfrm>
            <a:off x="234950" y="904875"/>
            <a:ext cx="8401049" cy="857250"/>
          </a:xfrm>
          <a:prstGeom prst="rect">
            <a:avLst/>
          </a:prstGeom>
          <a:noFill/>
          <a:ln>
            <a:noFill/>
          </a:ln>
        </p:spPr>
        <p:txBody>
          <a:bodyPr lIns="90475" tIns="44450" rIns="90475" bIns="44450" anchor="t" anchorCtr="0">
            <a:noAutofit/>
          </a:bodyPr>
          <a:lstStyle/>
          <a:p>
            <a:pPr marL="285750" marR="0" lvl="0" indent="-285750" algn="l" rtl="0">
              <a:lnSpc>
                <a:spcPct val="105000"/>
              </a:lnSpc>
              <a:spcBef>
                <a:spcPts val="0"/>
              </a:spcBef>
              <a:spcAft>
                <a:spcPts val="1200"/>
              </a:spcAft>
              <a:buClr>
                <a:schemeClr val="dk1"/>
              </a:buClr>
              <a:buSzPct val="25000"/>
              <a:buFont typeface="Arial"/>
              <a:buNone/>
            </a:pPr>
            <a:r>
              <a:rPr lang="en-US" sz="2400" b="1" i="0" u="none" strike="noStrike" cap="none">
                <a:solidFill>
                  <a:schemeClr val="dk1"/>
                </a:solidFill>
                <a:latin typeface="Arial"/>
                <a:ea typeface="Arial"/>
                <a:cs typeface="Arial"/>
                <a:sym typeface="Arial"/>
              </a:rPr>
              <a:t>   are the largest numbers that can actually belong to different classes</a:t>
            </a:r>
          </a:p>
        </p:txBody>
      </p:sp>
      <p:grpSp>
        <p:nvGrpSpPr>
          <p:cNvPr id="153" name="Shape 153"/>
          <p:cNvGrpSpPr/>
          <p:nvPr/>
        </p:nvGrpSpPr>
        <p:grpSpPr>
          <a:xfrm>
            <a:off x="557212" y="3251200"/>
            <a:ext cx="6134099" cy="3106737"/>
            <a:chOff x="557212" y="3251200"/>
            <a:chExt cx="6134099" cy="3106737"/>
          </a:xfrm>
        </p:grpSpPr>
        <p:sp>
          <p:nvSpPr>
            <p:cNvPr id="154" name="Shape 154"/>
            <p:cNvSpPr txBox="1"/>
            <p:nvPr/>
          </p:nvSpPr>
          <p:spPr>
            <a:xfrm>
              <a:off x="557212" y="4056062"/>
              <a:ext cx="2255837" cy="857250"/>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Upper Class</a:t>
              </a:r>
            </a:p>
            <a:p>
              <a:pPr marL="0" marR="0" lvl="0" indent="0" algn="ctr" rtl="0">
                <a:lnSpc>
                  <a:spcPct val="9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Limits</a:t>
              </a:r>
            </a:p>
          </p:txBody>
        </p:sp>
        <p:grpSp>
          <p:nvGrpSpPr>
            <p:cNvPr id="155" name="Shape 155"/>
            <p:cNvGrpSpPr/>
            <p:nvPr/>
          </p:nvGrpSpPr>
          <p:grpSpPr>
            <a:xfrm>
              <a:off x="6083300" y="3251200"/>
              <a:ext cx="608012" cy="3106737"/>
              <a:chOff x="5572125" y="3251200"/>
              <a:chExt cx="608012" cy="3106737"/>
            </a:xfrm>
          </p:grpSpPr>
          <p:sp>
            <p:nvSpPr>
              <p:cNvPr id="156" name="Shape 156"/>
              <p:cNvSpPr/>
              <p:nvPr/>
            </p:nvSpPr>
            <p:spPr>
              <a:xfrm>
                <a:off x="5572125" y="5915025"/>
                <a:ext cx="560387" cy="442912"/>
              </a:xfrm>
              <a:prstGeom prst="ellipse">
                <a:avLst/>
              </a:prstGeom>
              <a:noFill/>
              <a:ln w="38100" cap="rnd"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57" name="Shape 157"/>
              <p:cNvSpPr/>
              <p:nvPr/>
            </p:nvSpPr>
            <p:spPr>
              <a:xfrm>
                <a:off x="5580062" y="5467350"/>
                <a:ext cx="560387" cy="442912"/>
              </a:xfrm>
              <a:prstGeom prst="ellipse">
                <a:avLst/>
              </a:prstGeom>
              <a:noFill/>
              <a:ln w="38100" cap="rnd"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58" name="Shape 158"/>
              <p:cNvSpPr/>
              <p:nvPr/>
            </p:nvSpPr>
            <p:spPr>
              <a:xfrm>
                <a:off x="5588000" y="5019675"/>
                <a:ext cx="560387" cy="442912"/>
              </a:xfrm>
              <a:prstGeom prst="ellipse">
                <a:avLst/>
              </a:prstGeom>
              <a:noFill/>
              <a:ln w="38100" cap="rnd"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59" name="Shape 159"/>
              <p:cNvSpPr/>
              <p:nvPr/>
            </p:nvSpPr>
            <p:spPr>
              <a:xfrm>
                <a:off x="5595937" y="4583112"/>
                <a:ext cx="560387" cy="442912"/>
              </a:xfrm>
              <a:prstGeom prst="ellipse">
                <a:avLst/>
              </a:prstGeom>
              <a:noFill/>
              <a:ln w="38100" cap="rnd"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60" name="Shape 160"/>
              <p:cNvSpPr/>
              <p:nvPr/>
            </p:nvSpPr>
            <p:spPr>
              <a:xfrm>
                <a:off x="5603875" y="4146550"/>
                <a:ext cx="560387" cy="442912"/>
              </a:xfrm>
              <a:prstGeom prst="ellipse">
                <a:avLst/>
              </a:prstGeom>
              <a:noFill/>
              <a:ln w="38100" cap="rnd"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61" name="Shape 161"/>
              <p:cNvSpPr/>
              <p:nvPr/>
            </p:nvSpPr>
            <p:spPr>
              <a:xfrm>
                <a:off x="5611812" y="3698875"/>
                <a:ext cx="560387" cy="442912"/>
              </a:xfrm>
              <a:prstGeom prst="ellipse">
                <a:avLst/>
              </a:prstGeom>
              <a:noFill/>
              <a:ln w="38100" cap="rnd"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62" name="Shape 162"/>
              <p:cNvSpPr/>
              <p:nvPr/>
            </p:nvSpPr>
            <p:spPr>
              <a:xfrm>
                <a:off x="5619750" y="3251200"/>
                <a:ext cx="560387" cy="442912"/>
              </a:xfrm>
              <a:prstGeom prst="ellipse">
                <a:avLst/>
              </a:prstGeom>
              <a:noFill/>
              <a:ln w="38100" cap="rnd"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grpSp>
          <p:nvGrpSpPr>
            <p:cNvPr id="163" name="Shape 163"/>
            <p:cNvGrpSpPr/>
            <p:nvPr/>
          </p:nvGrpSpPr>
          <p:grpSpPr>
            <a:xfrm>
              <a:off x="2984500" y="3549650"/>
              <a:ext cx="3174999" cy="2533650"/>
              <a:chOff x="2984500" y="3549650"/>
              <a:chExt cx="3174999" cy="2533650"/>
            </a:xfrm>
          </p:grpSpPr>
          <p:cxnSp>
            <p:nvCxnSpPr>
              <p:cNvPr id="164" name="Shape 164"/>
              <p:cNvCxnSpPr/>
              <p:nvPr/>
            </p:nvCxnSpPr>
            <p:spPr>
              <a:xfrm>
                <a:off x="2990850" y="4402137"/>
                <a:ext cx="3106736" cy="282574"/>
              </a:xfrm>
              <a:prstGeom prst="straightConnector1">
                <a:avLst/>
              </a:prstGeom>
              <a:noFill/>
              <a:ln w="12700" cap="rnd" cmpd="sng">
                <a:solidFill>
                  <a:schemeClr val="dk1"/>
                </a:solidFill>
                <a:prstDash val="solid"/>
                <a:miter/>
                <a:headEnd type="none" w="med" len="med"/>
                <a:tailEnd type="none" w="med" len="med"/>
              </a:ln>
            </p:spPr>
          </p:cxnSp>
          <p:grpSp>
            <p:nvGrpSpPr>
              <p:cNvPr id="165" name="Shape 165"/>
              <p:cNvGrpSpPr/>
              <p:nvPr/>
            </p:nvGrpSpPr>
            <p:grpSpPr>
              <a:xfrm>
                <a:off x="2984500" y="3549650"/>
                <a:ext cx="3174999" cy="2533650"/>
                <a:chOff x="2984500" y="3549650"/>
                <a:chExt cx="3174999" cy="2533650"/>
              </a:xfrm>
            </p:grpSpPr>
            <p:cxnSp>
              <p:nvCxnSpPr>
                <p:cNvPr id="166" name="Shape 166"/>
                <p:cNvCxnSpPr/>
                <p:nvPr/>
              </p:nvCxnSpPr>
              <p:spPr>
                <a:xfrm rot="10800000" flipH="1">
                  <a:off x="3003550" y="4014786"/>
                  <a:ext cx="3092450" cy="341311"/>
                </a:xfrm>
                <a:prstGeom prst="straightConnector1">
                  <a:avLst/>
                </a:prstGeom>
                <a:noFill/>
                <a:ln w="12700" cap="rnd" cmpd="sng">
                  <a:solidFill>
                    <a:schemeClr val="dk1"/>
                  </a:solidFill>
                  <a:prstDash val="solid"/>
                  <a:miter/>
                  <a:headEnd type="none" w="med" len="med"/>
                  <a:tailEnd type="none" w="med" len="med"/>
                </a:ln>
              </p:spPr>
            </p:cxnSp>
            <p:cxnSp>
              <p:nvCxnSpPr>
                <p:cNvPr id="167" name="Shape 167"/>
                <p:cNvCxnSpPr/>
                <p:nvPr/>
              </p:nvCxnSpPr>
              <p:spPr>
                <a:xfrm>
                  <a:off x="3009900" y="4387850"/>
                  <a:ext cx="3086099" cy="69849"/>
                </a:xfrm>
                <a:prstGeom prst="straightConnector1">
                  <a:avLst/>
                </a:prstGeom>
                <a:noFill/>
                <a:ln w="12700" cap="rnd" cmpd="sng">
                  <a:solidFill>
                    <a:schemeClr val="dk1"/>
                  </a:solidFill>
                  <a:prstDash val="solid"/>
                  <a:miter/>
                  <a:headEnd type="none" w="med" len="med"/>
                  <a:tailEnd type="none" w="med" len="med"/>
                </a:ln>
              </p:spPr>
            </p:cxnSp>
            <p:cxnSp>
              <p:nvCxnSpPr>
                <p:cNvPr id="168" name="Shape 168"/>
                <p:cNvCxnSpPr/>
                <p:nvPr/>
              </p:nvCxnSpPr>
              <p:spPr>
                <a:xfrm>
                  <a:off x="2997200" y="4413250"/>
                  <a:ext cx="3119436" cy="684211"/>
                </a:xfrm>
                <a:prstGeom prst="straightConnector1">
                  <a:avLst/>
                </a:prstGeom>
                <a:noFill/>
                <a:ln w="12700" cap="rnd" cmpd="sng">
                  <a:solidFill>
                    <a:schemeClr val="dk1"/>
                  </a:solidFill>
                  <a:prstDash val="solid"/>
                  <a:miter/>
                  <a:headEnd type="none" w="med" len="med"/>
                  <a:tailEnd type="none" w="med" len="med"/>
                </a:ln>
              </p:spPr>
            </p:cxnSp>
            <p:cxnSp>
              <p:nvCxnSpPr>
                <p:cNvPr id="169" name="Shape 169"/>
                <p:cNvCxnSpPr/>
                <p:nvPr/>
              </p:nvCxnSpPr>
              <p:spPr>
                <a:xfrm>
                  <a:off x="2984500" y="4432300"/>
                  <a:ext cx="3174999" cy="1152525"/>
                </a:xfrm>
                <a:prstGeom prst="straightConnector1">
                  <a:avLst/>
                </a:prstGeom>
                <a:noFill/>
                <a:ln w="12700" cap="rnd" cmpd="sng">
                  <a:solidFill>
                    <a:schemeClr val="dk1"/>
                  </a:solidFill>
                  <a:prstDash val="solid"/>
                  <a:miter/>
                  <a:headEnd type="none" w="med" len="med"/>
                  <a:tailEnd type="none" w="med" len="med"/>
                </a:ln>
              </p:spPr>
            </p:cxnSp>
            <p:cxnSp>
              <p:nvCxnSpPr>
                <p:cNvPr id="170" name="Shape 170"/>
                <p:cNvCxnSpPr/>
                <p:nvPr/>
              </p:nvCxnSpPr>
              <p:spPr>
                <a:xfrm>
                  <a:off x="2990850" y="4476750"/>
                  <a:ext cx="3094037" cy="1606550"/>
                </a:xfrm>
                <a:prstGeom prst="straightConnector1">
                  <a:avLst/>
                </a:prstGeom>
                <a:noFill/>
                <a:ln w="12700" cap="rnd" cmpd="sng">
                  <a:solidFill>
                    <a:schemeClr val="dk1"/>
                  </a:solidFill>
                  <a:prstDash val="solid"/>
                  <a:miter/>
                  <a:headEnd type="none" w="med" len="med"/>
                  <a:tailEnd type="none" w="med" len="med"/>
                </a:ln>
              </p:spPr>
            </p:cxnSp>
            <p:cxnSp>
              <p:nvCxnSpPr>
                <p:cNvPr id="171" name="Shape 171"/>
                <p:cNvCxnSpPr/>
                <p:nvPr/>
              </p:nvCxnSpPr>
              <p:spPr>
                <a:xfrm rot="10800000" flipH="1">
                  <a:off x="3016250" y="3549650"/>
                  <a:ext cx="3048000" cy="768349"/>
                </a:xfrm>
                <a:prstGeom prst="straightConnector1">
                  <a:avLst/>
                </a:prstGeom>
                <a:noFill/>
                <a:ln w="12700" cap="rnd" cmpd="sng">
                  <a:solidFill>
                    <a:schemeClr val="dk1"/>
                  </a:solidFill>
                  <a:prstDash val="solid"/>
                  <a:miter/>
                  <a:headEnd type="none" w="med" len="med"/>
                  <a:tailEnd type="none" w="med" len="med"/>
                </a:ln>
              </p:spPr>
            </p:cxnSp>
          </p:grpSp>
        </p:grpSp>
      </p:gr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177" name="Shape 177"/>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178" name="Shape 178"/>
          <p:cNvSpPr txBox="1"/>
          <p:nvPr/>
        </p:nvSpPr>
        <p:spPr>
          <a:xfrm>
            <a:off x="990600" y="1981200"/>
            <a:ext cx="7162799" cy="4114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79" name="Shape 179"/>
          <p:cNvSpPr txBox="1"/>
          <p:nvPr/>
        </p:nvSpPr>
        <p:spPr>
          <a:xfrm>
            <a:off x="990600" y="685800"/>
            <a:ext cx="7162799"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80" name="Shape 180"/>
          <p:cNvSpPr txBox="1">
            <a:spLocks noGrp="1"/>
          </p:cNvSpPr>
          <p:nvPr>
            <p:ph type="body" idx="4294967295"/>
          </p:nvPr>
        </p:nvSpPr>
        <p:spPr>
          <a:xfrm>
            <a:off x="501650" y="819150"/>
            <a:ext cx="8413749" cy="1036637"/>
          </a:xfrm>
          <a:prstGeom prst="rect">
            <a:avLst/>
          </a:prstGeom>
          <a:noFill/>
          <a:ln>
            <a:noFill/>
          </a:ln>
        </p:spPr>
        <p:txBody>
          <a:bodyPr lIns="90475" tIns="44450" rIns="90475" bIns="44450" anchor="t" anchorCtr="0">
            <a:noAutofit/>
          </a:bodyPr>
          <a:lstStyle/>
          <a:p>
            <a:pPr marL="0" marR="0" lvl="0" indent="0" algn="l" rtl="0">
              <a:lnSpc>
                <a:spcPct val="105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are the numbers used to separate classes, but without the gaps created by class limits</a:t>
            </a:r>
          </a:p>
          <a:p>
            <a:pPr marL="285750" marR="0" lvl="0" indent="-285750" algn="l" rtl="0">
              <a:lnSpc>
                <a:spcPct val="90000"/>
              </a:lnSpc>
              <a:spcBef>
                <a:spcPts val="192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81" name="Shape 181"/>
          <p:cNvSpPr txBox="1"/>
          <p:nvPr/>
        </p:nvSpPr>
        <p:spPr>
          <a:xfrm>
            <a:off x="749300" y="3784600"/>
            <a:ext cx="8381999" cy="146367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82" name="Shape 182"/>
          <p:cNvSpPr txBox="1"/>
          <p:nvPr/>
        </p:nvSpPr>
        <p:spPr>
          <a:xfrm>
            <a:off x="2338386" y="220662"/>
            <a:ext cx="4471987" cy="638174"/>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Class Boundaries</a:t>
            </a:r>
          </a:p>
        </p:txBody>
      </p:sp>
      <p:sp>
        <p:nvSpPr>
          <p:cNvPr id="183" name="Shape 183"/>
          <p:cNvSpPr txBox="1"/>
          <p:nvPr/>
        </p:nvSpPr>
        <p:spPr>
          <a:xfrm>
            <a:off x="531812" y="4210050"/>
            <a:ext cx="2416175" cy="965199"/>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1" i="0" u="none" strike="noStrike" cap="none">
                <a:solidFill>
                  <a:schemeClr val="dk1"/>
                </a:solidFill>
                <a:latin typeface="Arial"/>
                <a:ea typeface="Arial"/>
                <a:cs typeface="Arial"/>
                <a:sym typeface="Arial"/>
              </a:rPr>
              <a:t>Class</a:t>
            </a:r>
          </a:p>
          <a:p>
            <a:pPr marL="0" marR="0" lvl="0" indent="0" algn="ctr" rtl="0">
              <a:lnSpc>
                <a:spcPct val="90000"/>
              </a:lnSpc>
              <a:spcBef>
                <a:spcPts val="0"/>
              </a:spcBef>
              <a:spcAft>
                <a:spcPts val="0"/>
              </a:spcAft>
              <a:buClr>
                <a:schemeClr val="dk1"/>
              </a:buClr>
              <a:buSzPct val="25000"/>
              <a:buFont typeface="Arial"/>
              <a:buNone/>
            </a:pPr>
            <a:r>
              <a:rPr lang="en-US" sz="3200" b="1" i="0" u="none" strike="noStrike" cap="none">
                <a:solidFill>
                  <a:schemeClr val="dk1"/>
                </a:solidFill>
                <a:latin typeface="Arial"/>
                <a:ea typeface="Arial"/>
                <a:cs typeface="Arial"/>
                <a:sym typeface="Arial"/>
              </a:rPr>
              <a:t>Boundaries</a:t>
            </a:r>
          </a:p>
        </p:txBody>
      </p:sp>
      <p:grpSp>
        <p:nvGrpSpPr>
          <p:cNvPr id="184" name="Shape 184"/>
          <p:cNvGrpSpPr/>
          <p:nvPr/>
        </p:nvGrpSpPr>
        <p:grpSpPr>
          <a:xfrm>
            <a:off x="2892424" y="3082925"/>
            <a:ext cx="2447925" cy="3381375"/>
            <a:chOff x="2892424" y="3082925"/>
            <a:chExt cx="2447925" cy="3381375"/>
          </a:xfrm>
        </p:grpSpPr>
        <p:grpSp>
          <p:nvGrpSpPr>
            <p:cNvPr id="185" name="Shape 185"/>
            <p:cNvGrpSpPr/>
            <p:nvPr/>
          </p:nvGrpSpPr>
          <p:grpSpPr>
            <a:xfrm>
              <a:off x="2892424" y="3908424"/>
              <a:ext cx="1360486" cy="2028825"/>
              <a:chOff x="2994025" y="3838574"/>
              <a:chExt cx="2187575" cy="2028825"/>
            </a:xfrm>
          </p:grpSpPr>
          <p:cxnSp>
            <p:nvCxnSpPr>
              <p:cNvPr id="186" name="Shape 186"/>
              <p:cNvCxnSpPr/>
              <p:nvPr/>
            </p:nvCxnSpPr>
            <p:spPr>
              <a:xfrm rot="10800000" flipH="1">
                <a:off x="3013075" y="3838574"/>
                <a:ext cx="2133599" cy="914400"/>
              </a:xfrm>
              <a:prstGeom prst="straightConnector1">
                <a:avLst/>
              </a:prstGeom>
              <a:noFill/>
              <a:ln w="12700" cap="rnd" cmpd="sng">
                <a:solidFill>
                  <a:schemeClr val="dk1"/>
                </a:solidFill>
                <a:prstDash val="solid"/>
                <a:miter/>
                <a:headEnd type="none" w="med" len="med"/>
                <a:tailEnd type="none" w="med" len="med"/>
              </a:ln>
            </p:spPr>
          </p:cxnSp>
          <p:cxnSp>
            <p:nvCxnSpPr>
              <p:cNvPr id="187" name="Shape 187"/>
              <p:cNvCxnSpPr/>
              <p:nvPr/>
            </p:nvCxnSpPr>
            <p:spPr>
              <a:xfrm rot="10800000" flipH="1">
                <a:off x="3019425" y="4232274"/>
                <a:ext cx="2101849" cy="527050"/>
              </a:xfrm>
              <a:prstGeom prst="straightConnector1">
                <a:avLst/>
              </a:prstGeom>
              <a:noFill/>
              <a:ln w="12700" cap="rnd" cmpd="sng">
                <a:solidFill>
                  <a:schemeClr val="dk1"/>
                </a:solidFill>
                <a:prstDash val="solid"/>
                <a:miter/>
                <a:headEnd type="none" w="med" len="med"/>
                <a:tailEnd type="none" w="med" len="med"/>
              </a:ln>
            </p:spPr>
          </p:cxnSp>
          <p:cxnSp>
            <p:nvCxnSpPr>
              <p:cNvPr id="188" name="Shape 188"/>
              <p:cNvCxnSpPr/>
              <p:nvPr/>
            </p:nvCxnSpPr>
            <p:spPr>
              <a:xfrm rot="10800000" flipH="1">
                <a:off x="2994025" y="4571999"/>
                <a:ext cx="2111375" cy="193675"/>
              </a:xfrm>
              <a:prstGeom prst="straightConnector1">
                <a:avLst/>
              </a:prstGeom>
              <a:noFill/>
              <a:ln w="12700" cap="rnd" cmpd="sng">
                <a:solidFill>
                  <a:schemeClr val="dk1"/>
                </a:solidFill>
                <a:prstDash val="solid"/>
                <a:miter/>
                <a:headEnd type="none" w="med" len="med"/>
                <a:tailEnd type="none" w="med" len="med"/>
              </a:ln>
            </p:spPr>
          </p:cxnSp>
          <p:cxnSp>
            <p:nvCxnSpPr>
              <p:cNvPr id="189" name="Shape 189"/>
              <p:cNvCxnSpPr/>
              <p:nvPr/>
            </p:nvCxnSpPr>
            <p:spPr>
              <a:xfrm>
                <a:off x="3019425" y="4772025"/>
                <a:ext cx="2085975" cy="28575"/>
              </a:xfrm>
              <a:prstGeom prst="straightConnector1">
                <a:avLst/>
              </a:prstGeom>
              <a:noFill/>
              <a:ln w="12700" cap="rnd" cmpd="sng">
                <a:solidFill>
                  <a:schemeClr val="dk1"/>
                </a:solidFill>
                <a:prstDash val="solid"/>
                <a:miter/>
                <a:headEnd type="none" w="med" len="med"/>
                <a:tailEnd type="none" w="med" len="med"/>
              </a:ln>
            </p:spPr>
          </p:cxnSp>
          <p:cxnSp>
            <p:nvCxnSpPr>
              <p:cNvPr id="190" name="Shape 190"/>
              <p:cNvCxnSpPr/>
              <p:nvPr/>
            </p:nvCxnSpPr>
            <p:spPr>
              <a:xfrm>
                <a:off x="3019425" y="4772025"/>
                <a:ext cx="2085975" cy="409575"/>
              </a:xfrm>
              <a:prstGeom prst="straightConnector1">
                <a:avLst/>
              </a:prstGeom>
              <a:noFill/>
              <a:ln w="12700" cap="rnd" cmpd="sng">
                <a:solidFill>
                  <a:schemeClr val="dk1"/>
                </a:solidFill>
                <a:prstDash val="solid"/>
                <a:miter/>
                <a:headEnd type="none" w="med" len="med"/>
                <a:tailEnd type="none" w="med" len="med"/>
              </a:ln>
            </p:spPr>
          </p:cxnSp>
          <p:cxnSp>
            <p:nvCxnSpPr>
              <p:cNvPr id="191" name="Shape 191"/>
              <p:cNvCxnSpPr/>
              <p:nvPr/>
            </p:nvCxnSpPr>
            <p:spPr>
              <a:xfrm>
                <a:off x="3044825" y="4784725"/>
                <a:ext cx="2136775" cy="777875"/>
              </a:xfrm>
              <a:prstGeom prst="straightConnector1">
                <a:avLst/>
              </a:prstGeom>
              <a:noFill/>
              <a:ln w="12700" cap="rnd" cmpd="sng">
                <a:solidFill>
                  <a:schemeClr val="dk1"/>
                </a:solidFill>
                <a:prstDash val="solid"/>
                <a:miter/>
                <a:headEnd type="none" w="med" len="med"/>
                <a:tailEnd type="none" w="med" len="med"/>
              </a:ln>
            </p:spPr>
          </p:cxnSp>
          <p:cxnSp>
            <p:nvCxnSpPr>
              <p:cNvPr id="192" name="Shape 192"/>
              <p:cNvCxnSpPr/>
              <p:nvPr/>
            </p:nvCxnSpPr>
            <p:spPr>
              <a:xfrm>
                <a:off x="3048000" y="4800600"/>
                <a:ext cx="2133599" cy="1066799"/>
              </a:xfrm>
              <a:prstGeom prst="straightConnector1">
                <a:avLst/>
              </a:prstGeom>
              <a:noFill/>
              <a:ln w="12700" cap="rnd" cmpd="sng">
                <a:solidFill>
                  <a:schemeClr val="dk1"/>
                </a:solidFill>
                <a:prstDash val="solid"/>
                <a:miter/>
                <a:headEnd type="none" w="med" len="med"/>
                <a:tailEnd type="none" w="med" len="med"/>
              </a:ln>
            </p:spPr>
          </p:cxnSp>
        </p:grpSp>
        <p:sp>
          <p:nvSpPr>
            <p:cNvPr id="193" name="Shape 193"/>
            <p:cNvSpPr txBox="1"/>
            <p:nvPr/>
          </p:nvSpPr>
          <p:spPr>
            <a:xfrm>
              <a:off x="4191000" y="3082925"/>
              <a:ext cx="1149349" cy="3381375"/>
            </a:xfrm>
            <a:prstGeom prst="rect">
              <a:avLst/>
            </a:prstGeom>
            <a:noFill/>
            <a:ln>
              <a:noFill/>
            </a:ln>
          </p:spPr>
          <p:txBody>
            <a:bodyPr lIns="91425" tIns="45700" rIns="91425" bIns="45700" anchor="t" anchorCtr="0">
              <a:noAutofit/>
            </a:bodyPr>
            <a:lstStyle/>
            <a:p>
              <a:pPr marL="0" marR="0" lvl="0" indent="0" algn="ctr" rtl="0">
                <a:lnSpc>
                  <a:spcPct val="13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59.5</a:t>
              </a:r>
            </a:p>
            <a:p>
              <a:pPr marL="0" marR="0" lvl="0" indent="0" algn="ctr" rtl="0">
                <a:lnSpc>
                  <a:spcPct val="13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69.5</a:t>
              </a:r>
            </a:p>
            <a:p>
              <a:pPr marL="0" marR="0" lvl="0" indent="0" algn="ctr" rtl="0">
                <a:lnSpc>
                  <a:spcPct val="13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79.5</a:t>
              </a:r>
            </a:p>
            <a:p>
              <a:pPr marL="0" marR="0" lvl="0" indent="0" algn="ctr" rtl="0">
                <a:lnSpc>
                  <a:spcPct val="13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89.5</a:t>
              </a:r>
            </a:p>
            <a:p>
              <a:pPr marL="0" marR="0" lvl="0" indent="0" algn="ctr" rtl="0">
                <a:lnSpc>
                  <a:spcPct val="13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99.5</a:t>
              </a:r>
            </a:p>
            <a:p>
              <a:pPr marL="0" marR="0" lvl="0" indent="0" algn="ctr" rtl="0">
                <a:lnSpc>
                  <a:spcPct val="13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109.5</a:t>
              </a:r>
            </a:p>
            <a:p>
              <a:pPr marL="0" marR="0" lvl="0" indent="0" algn="ctr" rtl="0">
                <a:lnSpc>
                  <a:spcPct val="13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119.5</a:t>
              </a:r>
            </a:p>
            <a:p>
              <a:pPr marL="0" marR="0" lvl="0" indent="0" algn="ctr" rtl="0">
                <a:lnSpc>
                  <a:spcPct val="13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129.5</a:t>
              </a:r>
            </a:p>
          </p:txBody>
        </p:sp>
      </p:grpSp>
      <p:pic>
        <p:nvPicPr>
          <p:cNvPr id="194" name="Shape 194"/>
          <p:cNvPicPr preferRelativeResize="0"/>
          <p:nvPr/>
        </p:nvPicPr>
        <p:blipFill rotWithShape="1">
          <a:blip r:embed="rId3">
            <a:alphaModFix/>
          </a:blip>
          <a:srcRect/>
          <a:stretch/>
        </p:blipFill>
        <p:spPr>
          <a:xfrm>
            <a:off x="5092700" y="1928811"/>
            <a:ext cx="3814762" cy="448151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Shape 199"/>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200" name="Shape 200"/>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201" name="Shape 201"/>
          <p:cNvSpPr txBox="1"/>
          <p:nvPr/>
        </p:nvSpPr>
        <p:spPr>
          <a:xfrm>
            <a:off x="990600" y="685800"/>
            <a:ext cx="7162799"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2" name="Shape 202"/>
          <p:cNvSpPr txBox="1"/>
          <p:nvPr/>
        </p:nvSpPr>
        <p:spPr>
          <a:xfrm>
            <a:off x="609600" y="3124200"/>
            <a:ext cx="8381999" cy="146367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3" name="Shape 203"/>
          <p:cNvSpPr txBox="1"/>
          <p:nvPr/>
        </p:nvSpPr>
        <p:spPr>
          <a:xfrm>
            <a:off x="2522536" y="220662"/>
            <a:ext cx="4076699" cy="638174"/>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Class Midpoints</a:t>
            </a:r>
          </a:p>
        </p:txBody>
      </p:sp>
      <p:sp>
        <p:nvSpPr>
          <p:cNvPr id="204" name="Shape 204"/>
          <p:cNvSpPr txBox="1"/>
          <p:nvPr/>
        </p:nvSpPr>
        <p:spPr>
          <a:xfrm>
            <a:off x="3314700" y="2508250"/>
            <a:ext cx="2166936" cy="412591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5" name="Shape 205"/>
          <p:cNvSpPr txBox="1"/>
          <p:nvPr/>
        </p:nvSpPr>
        <p:spPr>
          <a:xfrm>
            <a:off x="495300" y="874712"/>
            <a:ext cx="8459786" cy="1042986"/>
          </a:xfrm>
          <a:prstGeom prst="rect">
            <a:avLst/>
          </a:prstGeom>
          <a:noFill/>
          <a:ln>
            <a:noFill/>
          </a:ln>
        </p:spPr>
        <p:txBody>
          <a:bodyPr lIns="91425" tIns="45700" rIns="91425" bIns="45700" anchor="t" anchorCtr="0">
            <a:noAutofit/>
          </a:bodyPr>
          <a:lstStyle/>
          <a:p>
            <a:pPr marL="0" marR="0" lvl="0" indent="0" algn="l" rtl="0">
              <a:lnSpc>
                <a:spcPct val="105000"/>
              </a:lnSpc>
              <a:spcBef>
                <a:spcPts val="0"/>
              </a:spcBef>
              <a:spcAft>
                <a:spcPts val="1200"/>
              </a:spcAft>
              <a:buClr>
                <a:schemeClr val="dk1"/>
              </a:buClr>
              <a:buSzPct val="25000"/>
              <a:buFont typeface="Arial"/>
              <a:buNone/>
            </a:pPr>
            <a:r>
              <a:rPr lang="en-US" sz="2400" b="1" i="0" u="none" strike="noStrike" cap="none">
                <a:solidFill>
                  <a:schemeClr val="dk1"/>
                </a:solidFill>
                <a:latin typeface="Arial"/>
                <a:ea typeface="Arial"/>
                <a:cs typeface="Arial"/>
                <a:sym typeface="Arial"/>
              </a:rPr>
              <a:t>are the values in the middle of the classes and can be found by adding the lower class limit to the upper class</a:t>
            </a:r>
          </a:p>
        </p:txBody>
      </p:sp>
      <p:sp>
        <p:nvSpPr>
          <p:cNvPr id="206" name="Shape 206"/>
          <p:cNvSpPr txBox="1"/>
          <p:nvPr/>
        </p:nvSpPr>
        <p:spPr>
          <a:xfrm>
            <a:off x="636587" y="4229100"/>
            <a:ext cx="1860550" cy="857250"/>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Class</a:t>
            </a:r>
          </a:p>
          <a:p>
            <a:pPr marL="0" marR="0" lvl="0" indent="0" algn="ctr" rtl="0">
              <a:lnSpc>
                <a:spcPct val="9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Midpoints</a:t>
            </a:r>
          </a:p>
        </p:txBody>
      </p:sp>
      <p:grpSp>
        <p:nvGrpSpPr>
          <p:cNvPr id="207" name="Shape 207"/>
          <p:cNvGrpSpPr/>
          <p:nvPr/>
        </p:nvGrpSpPr>
        <p:grpSpPr>
          <a:xfrm>
            <a:off x="2663825" y="3132136"/>
            <a:ext cx="2732086" cy="3181349"/>
            <a:chOff x="2663825" y="3132136"/>
            <a:chExt cx="2732086" cy="3181349"/>
          </a:xfrm>
        </p:grpSpPr>
        <p:grpSp>
          <p:nvGrpSpPr>
            <p:cNvPr id="208" name="Shape 208"/>
            <p:cNvGrpSpPr/>
            <p:nvPr/>
          </p:nvGrpSpPr>
          <p:grpSpPr>
            <a:xfrm>
              <a:off x="2663825" y="3984624"/>
              <a:ext cx="1514475" cy="1863725"/>
              <a:chOff x="2663825" y="4156074"/>
              <a:chExt cx="2152649" cy="1863725"/>
            </a:xfrm>
          </p:grpSpPr>
          <p:cxnSp>
            <p:nvCxnSpPr>
              <p:cNvPr id="209" name="Shape 209"/>
              <p:cNvCxnSpPr/>
              <p:nvPr/>
            </p:nvCxnSpPr>
            <p:spPr>
              <a:xfrm rot="10800000" flipH="1">
                <a:off x="2682875" y="4156074"/>
                <a:ext cx="2133599" cy="914400"/>
              </a:xfrm>
              <a:prstGeom prst="straightConnector1">
                <a:avLst/>
              </a:prstGeom>
              <a:noFill/>
              <a:ln w="12700" cap="rnd" cmpd="sng">
                <a:solidFill>
                  <a:schemeClr val="dk1"/>
                </a:solidFill>
                <a:prstDash val="solid"/>
                <a:miter/>
                <a:headEnd type="none" w="med" len="med"/>
                <a:tailEnd type="none" w="med" len="med"/>
              </a:ln>
            </p:spPr>
          </p:cxnSp>
          <p:cxnSp>
            <p:nvCxnSpPr>
              <p:cNvPr id="210" name="Shape 210"/>
              <p:cNvCxnSpPr/>
              <p:nvPr/>
            </p:nvCxnSpPr>
            <p:spPr>
              <a:xfrm rot="10800000" flipH="1">
                <a:off x="2689225" y="4549774"/>
                <a:ext cx="2101849" cy="527050"/>
              </a:xfrm>
              <a:prstGeom prst="straightConnector1">
                <a:avLst/>
              </a:prstGeom>
              <a:noFill/>
              <a:ln w="12700" cap="rnd" cmpd="sng">
                <a:solidFill>
                  <a:schemeClr val="dk1"/>
                </a:solidFill>
                <a:prstDash val="solid"/>
                <a:miter/>
                <a:headEnd type="none" w="med" len="med"/>
                <a:tailEnd type="none" w="med" len="med"/>
              </a:ln>
            </p:spPr>
          </p:cxnSp>
          <p:cxnSp>
            <p:nvCxnSpPr>
              <p:cNvPr id="211" name="Shape 211"/>
              <p:cNvCxnSpPr/>
              <p:nvPr/>
            </p:nvCxnSpPr>
            <p:spPr>
              <a:xfrm rot="10800000" flipH="1">
                <a:off x="2663825" y="4889499"/>
                <a:ext cx="2111375" cy="193675"/>
              </a:xfrm>
              <a:prstGeom prst="straightConnector1">
                <a:avLst/>
              </a:prstGeom>
              <a:noFill/>
              <a:ln w="12700" cap="rnd" cmpd="sng">
                <a:solidFill>
                  <a:schemeClr val="dk1"/>
                </a:solidFill>
                <a:prstDash val="solid"/>
                <a:miter/>
                <a:headEnd type="none" w="med" len="med"/>
                <a:tailEnd type="none" w="med" len="med"/>
              </a:ln>
            </p:spPr>
          </p:cxnSp>
          <p:cxnSp>
            <p:nvCxnSpPr>
              <p:cNvPr id="212" name="Shape 212"/>
              <p:cNvCxnSpPr/>
              <p:nvPr/>
            </p:nvCxnSpPr>
            <p:spPr>
              <a:xfrm>
                <a:off x="2689225" y="5089525"/>
                <a:ext cx="2035175" cy="168274"/>
              </a:xfrm>
              <a:prstGeom prst="straightConnector1">
                <a:avLst/>
              </a:prstGeom>
              <a:noFill/>
              <a:ln w="12700" cap="rnd" cmpd="sng">
                <a:solidFill>
                  <a:schemeClr val="dk1"/>
                </a:solidFill>
                <a:prstDash val="solid"/>
                <a:miter/>
                <a:headEnd type="none" w="med" len="med"/>
                <a:tailEnd type="none" w="med" len="med"/>
              </a:ln>
            </p:spPr>
          </p:cxnSp>
          <p:cxnSp>
            <p:nvCxnSpPr>
              <p:cNvPr id="213" name="Shape 213"/>
              <p:cNvCxnSpPr/>
              <p:nvPr/>
            </p:nvCxnSpPr>
            <p:spPr>
              <a:xfrm>
                <a:off x="2689225" y="5089525"/>
                <a:ext cx="2035175" cy="549275"/>
              </a:xfrm>
              <a:prstGeom prst="straightConnector1">
                <a:avLst/>
              </a:prstGeom>
              <a:noFill/>
              <a:ln w="12700" cap="rnd" cmpd="sng">
                <a:solidFill>
                  <a:schemeClr val="dk1"/>
                </a:solidFill>
                <a:prstDash val="solid"/>
                <a:miter/>
                <a:headEnd type="none" w="med" len="med"/>
                <a:tailEnd type="none" w="med" len="med"/>
              </a:ln>
            </p:spPr>
          </p:cxnSp>
          <p:cxnSp>
            <p:nvCxnSpPr>
              <p:cNvPr id="214" name="Shape 214"/>
              <p:cNvCxnSpPr/>
              <p:nvPr/>
            </p:nvCxnSpPr>
            <p:spPr>
              <a:xfrm>
                <a:off x="2714625" y="5102225"/>
                <a:ext cx="2085975" cy="917575"/>
              </a:xfrm>
              <a:prstGeom prst="straightConnector1">
                <a:avLst/>
              </a:prstGeom>
              <a:noFill/>
              <a:ln w="12700" cap="rnd" cmpd="sng">
                <a:solidFill>
                  <a:schemeClr val="dk1"/>
                </a:solidFill>
                <a:prstDash val="solid"/>
                <a:miter/>
                <a:headEnd type="none" w="med" len="med"/>
                <a:tailEnd type="none" w="med" len="med"/>
              </a:ln>
            </p:spPr>
          </p:cxnSp>
        </p:grpSp>
        <p:sp>
          <p:nvSpPr>
            <p:cNvPr id="215" name="Shape 215"/>
            <p:cNvSpPr txBox="1"/>
            <p:nvPr/>
          </p:nvSpPr>
          <p:spPr>
            <a:xfrm>
              <a:off x="4022725" y="3132136"/>
              <a:ext cx="1373187" cy="3181349"/>
            </a:xfrm>
            <a:prstGeom prst="rect">
              <a:avLst/>
            </a:prstGeom>
            <a:noFill/>
            <a:ln>
              <a:noFill/>
            </a:ln>
          </p:spPr>
          <p:txBody>
            <a:bodyPr lIns="91425" tIns="45700" rIns="91425" bIns="45700" anchor="t" anchorCtr="0">
              <a:noAutofit/>
            </a:bodyPr>
            <a:lstStyle/>
            <a:p>
              <a:pPr marL="0" marR="0" lvl="0" indent="0" algn="ctr" rtl="0">
                <a:lnSpc>
                  <a:spcPct val="14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64.5</a:t>
              </a:r>
            </a:p>
            <a:p>
              <a:pPr marL="0" marR="0" lvl="0" indent="0" algn="ctr" rtl="0">
                <a:lnSpc>
                  <a:spcPct val="14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74.5</a:t>
              </a:r>
            </a:p>
            <a:p>
              <a:pPr marL="0" marR="0" lvl="0" indent="0" algn="ctr" rtl="0">
                <a:lnSpc>
                  <a:spcPct val="14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84.5</a:t>
              </a:r>
            </a:p>
            <a:p>
              <a:pPr marL="0" marR="0" lvl="0" indent="0" algn="ctr" rtl="0">
                <a:lnSpc>
                  <a:spcPct val="14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94.5</a:t>
              </a:r>
            </a:p>
            <a:p>
              <a:pPr marL="0" marR="0" lvl="0" indent="0" algn="ctr" rtl="0">
                <a:lnSpc>
                  <a:spcPct val="14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104.5</a:t>
              </a:r>
            </a:p>
            <a:p>
              <a:pPr marL="0" marR="0" lvl="0" indent="0" algn="ctr" rtl="0">
                <a:lnSpc>
                  <a:spcPct val="14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114.5</a:t>
              </a:r>
            </a:p>
            <a:p>
              <a:pPr marL="0" marR="0" lvl="0" indent="0" algn="ctr" rtl="0">
                <a:lnSpc>
                  <a:spcPct val="14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124.5</a:t>
              </a:r>
            </a:p>
          </p:txBody>
        </p:sp>
      </p:grpSp>
      <p:pic>
        <p:nvPicPr>
          <p:cNvPr id="216" name="Shape 216"/>
          <p:cNvPicPr preferRelativeResize="0"/>
          <p:nvPr/>
        </p:nvPicPr>
        <p:blipFill rotWithShape="1">
          <a:blip r:embed="rId3">
            <a:alphaModFix/>
          </a:blip>
          <a:srcRect/>
          <a:stretch/>
        </p:blipFill>
        <p:spPr>
          <a:xfrm>
            <a:off x="5092700" y="1928811"/>
            <a:ext cx="3814762" cy="4481512"/>
          </a:xfrm>
          <a:prstGeom prst="rect">
            <a:avLst/>
          </a:prstGeom>
          <a:noFill/>
          <a:ln>
            <a:noFill/>
          </a:ln>
        </p:spPr>
      </p:pic>
      <p:sp>
        <p:nvSpPr>
          <p:cNvPr id="217" name="Shape 217"/>
          <p:cNvSpPr txBox="1"/>
          <p:nvPr/>
        </p:nvSpPr>
        <p:spPr>
          <a:xfrm>
            <a:off x="492125" y="1660525"/>
            <a:ext cx="3678236" cy="1042986"/>
          </a:xfrm>
          <a:prstGeom prst="rect">
            <a:avLst/>
          </a:prstGeom>
          <a:noFill/>
          <a:ln>
            <a:noFill/>
          </a:ln>
        </p:spPr>
        <p:txBody>
          <a:bodyPr lIns="91425" tIns="45700" rIns="91425" bIns="45700" anchor="t" anchorCtr="0">
            <a:noAutofit/>
          </a:bodyPr>
          <a:lstStyle/>
          <a:p>
            <a:pPr marL="0" marR="0" lvl="0" indent="0" algn="l" rtl="0">
              <a:lnSpc>
                <a:spcPct val="105000"/>
              </a:lnSpc>
              <a:spcBef>
                <a:spcPts val="0"/>
              </a:spcBef>
              <a:spcAft>
                <a:spcPts val="1200"/>
              </a:spcAft>
              <a:buClr>
                <a:schemeClr val="dk1"/>
              </a:buClr>
              <a:buSzPct val="25000"/>
              <a:buFont typeface="Arial"/>
              <a:buNone/>
            </a:pPr>
            <a:r>
              <a:rPr lang="en-US" sz="2400" b="1" i="0" u="none" strike="noStrike" cap="none">
                <a:solidFill>
                  <a:schemeClr val="dk1"/>
                </a:solidFill>
                <a:latin typeface="Arial"/>
                <a:ea typeface="Arial"/>
                <a:cs typeface="Arial"/>
                <a:sym typeface="Arial"/>
              </a:rPr>
              <a:t>limit and dividing the sum by two</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Shape 222"/>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223" name="Shape 223"/>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224" name="Shape 224"/>
          <p:cNvSpPr txBox="1"/>
          <p:nvPr/>
        </p:nvSpPr>
        <p:spPr>
          <a:xfrm>
            <a:off x="3017836" y="233362"/>
            <a:ext cx="3087687" cy="638174"/>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Class Width</a:t>
            </a:r>
          </a:p>
        </p:txBody>
      </p:sp>
      <p:sp>
        <p:nvSpPr>
          <p:cNvPr id="225" name="Shape 225"/>
          <p:cNvSpPr txBox="1">
            <a:spLocks noGrp="1"/>
          </p:cNvSpPr>
          <p:nvPr>
            <p:ph type="body" idx="4294967295"/>
          </p:nvPr>
        </p:nvSpPr>
        <p:spPr>
          <a:xfrm>
            <a:off x="527050" y="876300"/>
            <a:ext cx="8210550" cy="1047749"/>
          </a:xfrm>
          <a:prstGeom prst="rect">
            <a:avLst/>
          </a:prstGeom>
          <a:noFill/>
          <a:ln>
            <a:noFill/>
          </a:ln>
        </p:spPr>
        <p:txBody>
          <a:bodyPr lIns="90475" tIns="44450" rIns="90475" bIns="44450" anchor="t" anchorCtr="0">
            <a:noAutofit/>
          </a:bodyPr>
          <a:lstStyle/>
          <a:p>
            <a:pPr marL="0" marR="0" lvl="0" indent="0" algn="l" rtl="0">
              <a:lnSpc>
                <a:spcPct val="105000"/>
              </a:lnSpc>
              <a:spcBef>
                <a:spcPts val="0"/>
              </a:spcBef>
              <a:spcAft>
                <a:spcPts val="1200"/>
              </a:spcAft>
              <a:buClr>
                <a:schemeClr val="dk1"/>
              </a:buClr>
              <a:buSzPct val="25000"/>
              <a:buFont typeface="Arial"/>
              <a:buNone/>
            </a:pPr>
            <a:r>
              <a:rPr lang="en-US" sz="2400" b="1" i="0" u="none" strike="noStrike" cap="none">
                <a:solidFill>
                  <a:schemeClr val="dk1"/>
                </a:solidFill>
                <a:latin typeface="Arial"/>
                <a:ea typeface="Arial"/>
                <a:cs typeface="Arial"/>
                <a:sym typeface="Arial"/>
              </a:rPr>
              <a:t>is the difference between two consecutive lower class limits or two consecutive                                                     lower class boundaries</a:t>
            </a:r>
          </a:p>
        </p:txBody>
      </p:sp>
      <p:grpSp>
        <p:nvGrpSpPr>
          <p:cNvPr id="226" name="Shape 226"/>
          <p:cNvGrpSpPr/>
          <p:nvPr/>
        </p:nvGrpSpPr>
        <p:grpSpPr>
          <a:xfrm>
            <a:off x="1079500" y="3552825"/>
            <a:ext cx="3984625" cy="2740024"/>
            <a:chOff x="1079500" y="3552825"/>
            <a:chExt cx="3984625" cy="2740024"/>
          </a:xfrm>
        </p:grpSpPr>
        <p:sp>
          <p:nvSpPr>
            <p:cNvPr id="227" name="Shape 227"/>
            <p:cNvSpPr txBox="1"/>
            <p:nvPr/>
          </p:nvSpPr>
          <p:spPr>
            <a:xfrm>
              <a:off x="1079500" y="4168775"/>
              <a:ext cx="1377950" cy="965199"/>
            </a:xfrm>
            <a:prstGeom prst="rect">
              <a:avLst/>
            </a:prstGeom>
            <a:noFill/>
            <a:ln>
              <a:noFill/>
            </a:ln>
          </p:spPr>
          <p:txBody>
            <a:bodyPr lIns="90475" tIns="44450" rIns="90475" bIns="4445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200" b="1" i="0" u="none" strike="noStrike" cap="none">
                  <a:solidFill>
                    <a:schemeClr val="dk1"/>
                  </a:solidFill>
                  <a:latin typeface="Arial"/>
                  <a:ea typeface="Arial"/>
                  <a:cs typeface="Arial"/>
                  <a:sym typeface="Arial"/>
                </a:rPr>
                <a:t>Class </a:t>
              </a:r>
            </a:p>
            <a:p>
              <a:pPr marL="0" marR="0" lvl="0" indent="0" algn="l" rtl="0">
                <a:lnSpc>
                  <a:spcPct val="90000"/>
                </a:lnSpc>
                <a:spcBef>
                  <a:spcPts val="0"/>
                </a:spcBef>
                <a:spcAft>
                  <a:spcPts val="0"/>
                </a:spcAft>
                <a:buClr>
                  <a:schemeClr val="dk1"/>
                </a:buClr>
                <a:buSzPct val="25000"/>
                <a:buFont typeface="Arial"/>
                <a:buNone/>
              </a:pPr>
              <a:r>
                <a:rPr lang="en-US" sz="3200" b="1" i="0" u="none" strike="noStrike" cap="none">
                  <a:solidFill>
                    <a:schemeClr val="dk1"/>
                  </a:solidFill>
                  <a:latin typeface="Arial"/>
                  <a:ea typeface="Arial"/>
                  <a:cs typeface="Arial"/>
                  <a:sym typeface="Arial"/>
                </a:rPr>
                <a:t>Width</a:t>
              </a:r>
            </a:p>
          </p:txBody>
        </p:sp>
        <p:sp>
          <p:nvSpPr>
            <p:cNvPr id="228" name="Shape 228"/>
            <p:cNvSpPr txBox="1"/>
            <p:nvPr/>
          </p:nvSpPr>
          <p:spPr>
            <a:xfrm>
              <a:off x="4597400" y="3552825"/>
              <a:ext cx="466725" cy="2740024"/>
            </a:xfrm>
            <a:prstGeom prst="rect">
              <a:avLst/>
            </a:prstGeom>
            <a:noFill/>
            <a:ln>
              <a:noFill/>
            </a:ln>
          </p:spPr>
          <p:txBody>
            <a:bodyPr lIns="91425" tIns="45700" rIns="91425" bIns="45700" anchor="t" anchorCtr="0">
              <a:noAutofit/>
            </a:bodyPr>
            <a:lstStyle/>
            <a:p>
              <a:pPr marL="0" marR="0" lvl="0" indent="0" algn="ctr" rtl="0">
                <a:lnSpc>
                  <a:spcPct val="14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10</a:t>
              </a:r>
            </a:p>
            <a:p>
              <a:pPr marL="0" marR="0" lvl="0" indent="0" algn="ctr" rtl="0">
                <a:lnSpc>
                  <a:spcPct val="14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10</a:t>
              </a:r>
            </a:p>
            <a:p>
              <a:pPr marL="0" marR="0" lvl="0" indent="0" algn="ctr" rtl="0">
                <a:lnSpc>
                  <a:spcPct val="14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10</a:t>
              </a:r>
            </a:p>
            <a:p>
              <a:pPr marL="0" marR="0" lvl="0" indent="0" algn="ctr" rtl="0">
                <a:lnSpc>
                  <a:spcPct val="14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10</a:t>
              </a:r>
            </a:p>
            <a:p>
              <a:pPr marL="0" marR="0" lvl="0" indent="0" algn="ctr" rtl="0">
                <a:lnSpc>
                  <a:spcPct val="14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10</a:t>
              </a:r>
            </a:p>
            <a:p>
              <a:pPr marL="0" marR="0" lvl="0" indent="0" algn="ctr" rtl="0">
                <a:lnSpc>
                  <a:spcPct val="145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10</a:t>
              </a:r>
            </a:p>
          </p:txBody>
        </p:sp>
        <p:grpSp>
          <p:nvGrpSpPr>
            <p:cNvPr id="229" name="Shape 229"/>
            <p:cNvGrpSpPr/>
            <p:nvPr/>
          </p:nvGrpSpPr>
          <p:grpSpPr>
            <a:xfrm>
              <a:off x="2492374" y="4000499"/>
              <a:ext cx="1862136" cy="1777999"/>
              <a:chOff x="2492375" y="4178299"/>
              <a:chExt cx="2320924" cy="1777999"/>
            </a:xfrm>
          </p:grpSpPr>
          <p:cxnSp>
            <p:nvCxnSpPr>
              <p:cNvPr id="230" name="Shape 230"/>
              <p:cNvCxnSpPr/>
              <p:nvPr/>
            </p:nvCxnSpPr>
            <p:spPr>
              <a:xfrm rot="10800000" flipH="1">
                <a:off x="2492375" y="4178299"/>
                <a:ext cx="2306636" cy="660400"/>
              </a:xfrm>
              <a:prstGeom prst="straightConnector1">
                <a:avLst/>
              </a:prstGeom>
              <a:noFill/>
              <a:ln w="12700" cap="rnd" cmpd="sng">
                <a:solidFill>
                  <a:schemeClr val="dk1"/>
                </a:solidFill>
                <a:prstDash val="solid"/>
                <a:miter/>
                <a:headEnd type="none" w="med" len="med"/>
                <a:tailEnd type="none" w="med" len="med"/>
              </a:ln>
            </p:spPr>
          </p:cxnSp>
          <p:cxnSp>
            <p:nvCxnSpPr>
              <p:cNvPr id="231" name="Shape 231"/>
              <p:cNvCxnSpPr/>
              <p:nvPr/>
            </p:nvCxnSpPr>
            <p:spPr>
              <a:xfrm rot="10800000" flipH="1">
                <a:off x="2517775" y="4572000"/>
                <a:ext cx="2276475" cy="266699"/>
              </a:xfrm>
              <a:prstGeom prst="straightConnector1">
                <a:avLst/>
              </a:prstGeom>
              <a:noFill/>
              <a:ln w="12700" cap="rnd" cmpd="sng">
                <a:solidFill>
                  <a:schemeClr val="dk1"/>
                </a:solidFill>
                <a:prstDash val="solid"/>
                <a:miter/>
                <a:headEnd type="none" w="med" len="med"/>
                <a:tailEnd type="none" w="med" len="med"/>
              </a:ln>
            </p:spPr>
          </p:cxnSp>
          <p:cxnSp>
            <p:nvCxnSpPr>
              <p:cNvPr id="232" name="Shape 232"/>
              <p:cNvCxnSpPr/>
              <p:nvPr/>
            </p:nvCxnSpPr>
            <p:spPr>
              <a:xfrm>
                <a:off x="2517775" y="4838700"/>
                <a:ext cx="2276475" cy="38099"/>
              </a:xfrm>
              <a:prstGeom prst="straightConnector1">
                <a:avLst/>
              </a:prstGeom>
              <a:noFill/>
              <a:ln w="12700" cap="rnd" cmpd="sng">
                <a:solidFill>
                  <a:schemeClr val="dk1"/>
                </a:solidFill>
                <a:prstDash val="solid"/>
                <a:miter/>
                <a:headEnd type="none" w="med" len="med"/>
                <a:tailEnd type="none" w="med" len="med"/>
              </a:ln>
            </p:spPr>
          </p:cxnSp>
          <p:cxnSp>
            <p:nvCxnSpPr>
              <p:cNvPr id="233" name="Shape 233"/>
              <p:cNvCxnSpPr/>
              <p:nvPr/>
            </p:nvCxnSpPr>
            <p:spPr>
              <a:xfrm>
                <a:off x="2544761" y="4838700"/>
                <a:ext cx="2249486" cy="419099"/>
              </a:xfrm>
              <a:prstGeom prst="straightConnector1">
                <a:avLst/>
              </a:prstGeom>
              <a:noFill/>
              <a:ln w="12700" cap="rnd" cmpd="sng">
                <a:solidFill>
                  <a:schemeClr val="dk1"/>
                </a:solidFill>
                <a:prstDash val="solid"/>
                <a:miter/>
                <a:headEnd type="none" w="med" len="med"/>
                <a:tailEnd type="none" w="med" len="med"/>
              </a:ln>
            </p:spPr>
          </p:cxnSp>
          <p:cxnSp>
            <p:nvCxnSpPr>
              <p:cNvPr id="234" name="Shape 234"/>
              <p:cNvCxnSpPr/>
              <p:nvPr/>
            </p:nvCxnSpPr>
            <p:spPr>
              <a:xfrm>
                <a:off x="2517775" y="4838700"/>
                <a:ext cx="2295524" cy="1117599"/>
              </a:xfrm>
              <a:prstGeom prst="straightConnector1">
                <a:avLst/>
              </a:prstGeom>
              <a:noFill/>
              <a:ln w="12700" cap="rnd" cmpd="sng">
                <a:solidFill>
                  <a:schemeClr val="dk1"/>
                </a:solidFill>
                <a:prstDash val="solid"/>
                <a:miter/>
                <a:headEnd type="none" w="med" len="med"/>
                <a:tailEnd type="none" w="med" len="med"/>
              </a:ln>
            </p:spPr>
          </p:cxnSp>
          <p:cxnSp>
            <p:nvCxnSpPr>
              <p:cNvPr id="235" name="Shape 235"/>
              <p:cNvCxnSpPr/>
              <p:nvPr/>
            </p:nvCxnSpPr>
            <p:spPr>
              <a:xfrm>
                <a:off x="2625725" y="4876800"/>
                <a:ext cx="2187574" cy="762000"/>
              </a:xfrm>
              <a:prstGeom prst="straightConnector1">
                <a:avLst/>
              </a:prstGeom>
              <a:noFill/>
              <a:ln w="12700" cap="rnd" cmpd="sng">
                <a:solidFill>
                  <a:schemeClr val="dk1"/>
                </a:solidFill>
                <a:prstDash val="solid"/>
                <a:miter/>
                <a:headEnd type="none" w="med" len="med"/>
                <a:tailEnd type="none" w="med" len="med"/>
              </a:ln>
            </p:spPr>
          </p:cxnSp>
        </p:grpSp>
      </p:grpSp>
      <p:pic>
        <p:nvPicPr>
          <p:cNvPr id="236" name="Shape 236"/>
          <p:cNvPicPr preferRelativeResize="0"/>
          <p:nvPr/>
        </p:nvPicPr>
        <p:blipFill rotWithShape="1">
          <a:blip r:embed="rId3">
            <a:alphaModFix/>
          </a:blip>
          <a:srcRect/>
          <a:stretch/>
        </p:blipFill>
        <p:spPr>
          <a:xfrm>
            <a:off x="5092700" y="1928811"/>
            <a:ext cx="3814762" cy="4481512"/>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Shape 241"/>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242" name="Shape 242"/>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243" name="Shape 243"/>
          <p:cNvSpPr txBox="1">
            <a:spLocks noGrp="1"/>
          </p:cNvSpPr>
          <p:nvPr>
            <p:ph type="body" idx="4294967295"/>
          </p:nvPr>
        </p:nvSpPr>
        <p:spPr>
          <a:xfrm>
            <a:off x="584200" y="1871661"/>
            <a:ext cx="8128000" cy="3335336"/>
          </a:xfrm>
          <a:prstGeom prst="rect">
            <a:avLst/>
          </a:prstGeom>
          <a:noFill/>
          <a:ln>
            <a:noFill/>
          </a:ln>
        </p:spPr>
        <p:txBody>
          <a:bodyPr lIns="46025" tIns="46025" rIns="46025" bIns="46025" anchor="t" anchorCtr="0">
            <a:noAutofit/>
          </a:bodyPr>
          <a:lstStyle/>
          <a:p>
            <a:pPr marL="573087" marR="0" lvl="0" indent="-573087" algn="l" rtl="0">
              <a:lnSpc>
                <a:spcPct val="95000"/>
              </a:lnSpc>
              <a:spcBef>
                <a:spcPts val="0"/>
              </a:spcBef>
              <a:spcAft>
                <a:spcPts val="0"/>
              </a:spcAft>
              <a:buClr>
                <a:schemeClr val="dk1"/>
              </a:buClr>
              <a:buSzPct val="25000"/>
              <a:buFont typeface="Arial"/>
              <a:buNone/>
            </a:pPr>
            <a:r>
              <a:rPr lang="en-US" sz="3200" b="1" i="0" u="none" strike="noStrike" cap="none">
                <a:solidFill>
                  <a:schemeClr val="dk1"/>
                </a:solidFill>
                <a:latin typeface="Arial"/>
                <a:ea typeface="Arial"/>
                <a:cs typeface="Arial"/>
                <a:sym typeface="Arial"/>
              </a:rPr>
              <a:t>1.	Large data sets can be summarized.</a:t>
            </a:r>
          </a:p>
          <a:p>
            <a:pPr marL="573087" marR="0" lvl="0" indent="-573087" algn="l" rtl="0">
              <a:lnSpc>
                <a:spcPct val="95000"/>
              </a:lnSpc>
              <a:spcBef>
                <a:spcPts val="3040"/>
              </a:spcBef>
              <a:spcAft>
                <a:spcPts val="0"/>
              </a:spcAft>
              <a:buClr>
                <a:schemeClr val="dk1"/>
              </a:buClr>
              <a:buSzPct val="25000"/>
              <a:buFont typeface="Arial"/>
              <a:buNone/>
            </a:pPr>
            <a:r>
              <a:rPr lang="en-US" sz="3200" b="1" i="0" u="none" strike="noStrike" cap="none">
                <a:solidFill>
                  <a:schemeClr val="dk1"/>
                </a:solidFill>
                <a:latin typeface="Arial"/>
                <a:ea typeface="Arial"/>
                <a:cs typeface="Arial"/>
                <a:sym typeface="Arial"/>
              </a:rPr>
              <a:t>2.	We can analyze the nature of data.</a:t>
            </a:r>
          </a:p>
          <a:p>
            <a:pPr marL="573087" marR="0" lvl="0" indent="-573087" algn="l" rtl="0">
              <a:lnSpc>
                <a:spcPct val="95000"/>
              </a:lnSpc>
              <a:spcBef>
                <a:spcPts val="3040"/>
              </a:spcBef>
              <a:spcAft>
                <a:spcPts val="1600"/>
              </a:spcAft>
              <a:buClr>
                <a:schemeClr val="dk1"/>
              </a:buClr>
              <a:buSzPct val="25000"/>
              <a:buFont typeface="Arial"/>
              <a:buNone/>
            </a:pPr>
            <a:r>
              <a:rPr lang="en-US" sz="3200" b="1" i="0" u="none" strike="noStrike" cap="none">
                <a:solidFill>
                  <a:schemeClr val="dk1"/>
                </a:solidFill>
                <a:latin typeface="Arial"/>
                <a:ea typeface="Arial"/>
                <a:cs typeface="Arial"/>
                <a:sym typeface="Arial"/>
              </a:rPr>
              <a:t>3.	We have a basis for constructing important graphs.</a:t>
            </a:r>
          </a:p>
        </p:txBody>
      </p:sp>
      <p:sp>
        <p:nvSpPr>
          <p:cNvPr id="244" name="Shape 244"/>
          <p:cNvSpPr txBox="1"/>
          <p:nvPr/>
        </p:nvSpPr>
        <p:spPr>
          <a:xfrm>
            <a:off x="177800" y="214312"/>
            <a:ext cx="8805861" cy="1187449"/>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Reasons for Constructing </a:t>
            </a:r>
          </a:p>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Frequency Distributions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Shape 249"/>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250" name="Shape 250"/>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251" name="Shape 251"/>
          <p:cNvSpPr txBox="1"/>
          <p:nvPr/>
        </p:nvSpPr>
        <p:spPr>
          <a:xfrm>
            <a:off x="990600" y="1981200"/>
            <a:ext cx="7162799" cy="4114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52" name="Shape 252"/>
          <p:cNvSpPr txBox="1"/>
          <p:nvPr/>
        </p:nvSpPr>
        <p:spPr>
          <a:xfrm>
            <a:off x="536575" y="3390900"/>
            <a:ext cx="8239125" cy="3194049"/>
          </a:xfrm>
          <a:prstGeom prst="rect">
            <a:avLst/>
          </a:prstGeom>
          <a:noFill/>
          <a:ln>
            <a:noFill/>
          </a:ln>
        </p:spPr>
        <p:txBody>
          <a:bodyPr lIns="90475" tIns="44450" rIns="90475" bIns="44450" anchor="t" anchorCtr="0">
            <a:noAutofit/>
          </a:bodyPr>
          <a:lstStyle/>
          <a:p>
            <a:pPr marL="457200" marR="0" lvl="0" indent="-457200" algn="l" rtl="0">
              <a:lnSpc>
                <a:spcPct val="11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3.  	Starting point:  Choose the minimum data value or a convenient value below it as the first lower class limit.</a:t>
            </a:r>
          </a:p>
          <a:p>
            <a:pPr marL="457200" marR="0" lvl="0" indent="-457200" algn="l" rtl="0">
              <a:lnSpc>
                <a:spcPct val="110000"/>
              </a:lnSpc>
              <a:spcBef>
                <a:spcPts val="720"/>
              </a:spcBef>
              <a:spcAft>
                <a:spcPts val="0"/>
              </a:spcAft>
              <a:buClr>
                <a:schemeClr val="dk1"/>
              </a:buClr>
              <a:buSzPct val="100000"/>
              <a:buFont typeface="Arial"/>
              <a:buAutoNum type="arabicPeriod" startAt="4"/>
            </a:pPr>
            <a:r>
              <a:rPr lang="en-US" sz="2000" b="1" i="0" u="none" strike="noStrike" cap="none">
                <a:solidFill>
                  <a:schemeClr val="dk1"/>
                </a:solidFill>
                <a:latin typeface="Arial"/>
                <a:ea typeface="Arial"/>
                <a:cs typeface="Arial"/>
                <a:sym typeface="Arial"/>
              </a:rPr>
              <a:t>Using the first lower class limit and class width, proceed to list the other lower class limits.</a:t>
            </a:r>
          </a:p>
          <a:p>
            <a:pPr marL="457200" marR="0" lvl="0" indent="-457200" algn="l" rtl="0">
              <a:lnSpc>
                <a:spcPct val="110000"/>
              </a:lnSpc>
              <a:spcBef>
                <a:spcPts val="72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5.   	List  the lower class limits in a vertical column and proceed to enter the upper class limits.</a:t>
            </a:r>
          </a:p>
          <a:p>
            <a:pPr marL="457200" marR="0" lvl="0" indent="-457200" algn="l" rtl="0">
              <a:lnSpc>
                <a:spcPct val="110000"/>
              </a:lnSpc>
              <a:spcBef>
                <a:spcPts val="720"/>
              </a:spcBef>
              <a:spcAft>
                <a:spcPts val="600"/>
              </a:spcAft>
              <a:buClr>
                <a:schemeClr val="dk1"/>
              </a:buClr>
              <a:buSzPct val="25000"/>
              <a:buFont typeface="Arial"/>
              <a:buNone/>
            </a:pPr>
            <a:r>
              <a:rPr lang="en-US" sz="2000" b="1" i="0" u="none" strike="noStrike" cap="none">
                <a:solidFill>
                  <a:schemeClr val="dk1"/>
                </a:solidFill>
                <a:latin typeface="Arial"/>
                <a:ea typeface="Arial"/>
                <a:cs typeface="Arial"/>
                <a:sym typeface="Arial"/>
              </a:rPr>
              <a:t>6. 	Take each individual data value and put a tally mark in the appropriate class. Add the tally marks to get the frequency.</a:t>
            </a:r>
          </a:p>
        </p:txBody>
      </p:sp>
      <p:sp>
        <p:nvSpPr>
          <p:cNvPr id="253" name="Shape 253"/>
          <p:cNvSpPr txBox="1"/>
          <p:nvPr/>
        </p:nvSpPr>
        <p:spPr>
          <a:xfrm>
            <a:off x="300037" y="266700"/>
            <a:ext cx="8613774" cy="582612"/>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3600" b="1" i="0" u="none" strike="noStrike" cap="none">
                <a:solidFill>
                  <a:srgbClr val="008000"/>
                </a:solidFill>
                <a:latin typeface="Arial"/>
                <a:ea typeface="Arial"/>
                <a:cs typeface="Arial"/>
                <a:sym typeface="Arial"/>
              </a:rPr>
              <a:t>Constructing A Frequency Distribution</a:t>
            </a:r>
          </a:p>
        </p:txBody>
      </p:sp>
      <p:sp>
        <p:nvSpPr>
          <p:cNvPr id="254" name="Shape 254"/>
          <p:cNvSpPr txBox="1">
            <a:spLocks noGrp="1"/>
          </p:cNvSpPr>
          <p:nvPr>
            <p:ph type="body" idx="4294967295"/>
          </p:nvPr>
        </p:nvSpPr>
        <p:spPr>
          <a:xfrm>
            <a:off x="228600" y="1195387"/>
            <a:ext cx="8559800" cy="3276600"/>
          </a:xfrm>
          <a:prstGeom prst="rect">
            <a:avLst/>
          </a:prstGeom>
          <a:noFill/>
          <a:ln>
            <a:noFill/>
          </a:ln>
        </p:spPr>
        <p:txBody>
          <a:bodyPr lIns="90475" tIns="44450" rIns="90475" bIns="44450" anchor="t" anchorCtr="0">
            <a:noAutofit/>
          </a:bodyPr>
          <a:lstStyle/>
          <a:p>
            <a:pPr marL="285750" marR="0" lvl="0" indent="-285750" algn="l" rtl="0">
              <a:lnSpc>
                <a:spcPct val="11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	1.  Determine the number of classes (should be between 5 and 20).</a:t>
            </a:r>
          </a:p>
          <a:p>
            <a:pPr marL="285750" marR="0" lvl="0" indent="-285750" algn="l" rtl="0">
              <a:lnSpc>
                <a:spcPct val="110000"/>
              </a:lnSpc>
              <a:spcBef>
                <a:spcPts val="160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	2.  Calculate the class width (round up).</a:t>
            </a:r>
          </a:p>
          <a:p>
            <a:pPr marL="285750" marR="0" lvl="0" indent="-285750" algn="l" rtl="0">
              <a:lnSpc>
                <a:spcPct val="90000"/>
              </a:lnSpc>
              <a:spcBef>
                <a:spcPts val="1600"/>
              </a:spcBef>
              <a:spcAft>
                <a:spcPts val="0"/>
              </a:spcAft>
              <a:buClr>
                <a:schemeClr val="dk1"/>
              </a:buClr>
              <a:buFont typeface="Arial"/>
              <a:buNone/>
            </a:pPr>
            <a:endParaRPr sz="2000" b="1" i="0" u="none" strike="noStrike" cap="none">
              <a:solidFill>
                <a:schemeClr val="dk1"/>
              </a:solidFill>
              <a:latin typeface="Arial"/>
              <a:ea typeface="Arial"/>
              <a:cs typeface="Arial"/>
              <a:sym typeface="Arial"/>
            </a:endParaRPr>
          </a:p>
        </p:txBody>
      </p:sp>
      <p:grpSp>
        <p:nvGrpSpPr>
          <p:cNvPr id="255" name="Shape 255"/>
          <p:cNvGrpSpPr/>
          <p:nvPr/>
        </p:nvGrpSpPr>
        <p:grpSpPr>
          <a:xfrm>
            <a:off x="561975" y="2374900"/>
            <a:ext cx="8101011" cy="874711"/>
            <a:chOff x="600075" y="2006600"/>
            <a:chExt cx="8101011" cy="874711"/>
          </a:xfrm>
        </p:grpSpPr>
        <p:sp>
          <p:nvSpPr>
            <p:cNvPr id="256" name="Shape 256"/>
            <p:cNvSpPr txBox="1"/>
            <p:nvPr/>
          </p:nvSpPr>
          <p:spPr>
            <a:xfrm>
              <a:off x="600075" y="2139950"/>
              <a:ext cx="2216149" cy="527050"/>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400" b="1" i="0" u="none" strike="noStrike" cap="none">
                  <a:solidFill>
                    <a:schemeClr val="hlink"/>
                  </a:solidFill>
                  <a:latin typeface="Arial"/>
                  <a:ea typeface="Arial"/>
                  <a:cs typeface="Arial"/>
                  <a:sym typeface="Arial"/>
                </a:rPr>
                <a:t>class width  </a:t>
              </a:r>
              <a:r>
                <a:rPr lang="en-US" sz="3200" b="1" i="0" u="none" strike="noStrike" cap="none">
                  <a:solidFill>
                    <a:schemeClr val="hlink"/>
                  </a:solidFill>
                  <a:latin typeface="Arial"/>
                  <a:ea typeface="Arial"/>
                  <a:cs typeface="Arial"/>
                  <a:sym typeface="Arial"/>
                </a:rPr>
                <a:t>≈</a:t>
              </a:r>
            </a:p>
          </p:txBody>
        </p:sp>
        <p:sp>
          <p:nvSpPr>
            <p:cNvPr id="257" name="Shape 257"/>
            <p:cNvSpPr txBox="1"/>
            <p:nvPr/>
          </p:nvSpPr>
          <p:spPr>
            <a:xfrm>
              <a:off x="2865436" y="2006600"/>
              <a:ext cx="5835649" cy="417511"/>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400" b="1" i="0" u="none" strike="noStrike" cap="none">
                  <a:solidFill>
                    <a:schemeClr val="hlink"/>
                  </a:solidFill>
                  <a:latin typeface="Arial"/>
                  <a:ea typeface="Arial"/>
                  <a:cs typeface="Arial"/>
                  <a:sym typeface="Arial"/>
                </a:rPr>
                <a:t>(maximum value) – (minimum value)</a:t>
              </a:r>
            </a:p>
          </p:txBody>
        </p:sp>
        <p:sp>
          <p:nvSpPr>
            <p:cNvPr id="258" name="Shape 258"/>
            <p:cNvSpPr txBox="1"/>
            <p:nvPr/>
          </p:nvSpPr>
          <p:spPr>
            <a:xfrm>
              <a:off x="4457700" y="2463800"/>
              <a:ext cx="2857499" cy="417511"/>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400" b="1" i="0" u="none" strike="noStrike" cap="none">
                  <a:solidFill>
                    <a:schemeClr val="hlink"/>
                  </a:solidFill>
                  <a:latin typeface="Arial"/>
                  <a:ea typeface="Arial"/>
                  <a:cs typeface="Arial"/>
                  <a:sym typeface="Arial"/>
                </a:rPr>
                <a:t>number of classes</a:t>
              </a:r>
            </a:p>
          </p:txBody>
        </p:sp>
        <p:cxnSp>
          <p:nvCxnSpPr>
            <p:cNvPr id="259" name="Shape 259"/>
            <p:cNvCxnSpPr/>
            <p:nvPr/>
          </p:nvCxnSpPr>
          <p:spPr>
            <a:xfrm>
              <a:off x="3190875" y="2473325"/>
              <a:ext cx="5257799" cy="0"/>
            </a:xfrm>
            <a:prstGeom prst="straightConnector1">
              <a:avLst/>
            </a:prstGeom>
            <a:noFill/>
            <a:ln w="12700" cap="rnd" cmpd="sng">
              <a:solidFill>
                <a:schemeClr val="dk1"/>
              </a:solidFill>
              <a:prstDash val="solid"/>
              <a:miter/>
              <a:headEnd type="none" w="med" len="med"/>
              <a:tailEnd type="none" w="med" len="med"/>
            </a:ln>
          </p:spPr>
        </p:cxnSp>
      </p:gr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Shape 264"/>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265" name="Shape 265"/>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266" name="Shape 266"/>
          <p:cNvSpPr txBox="1"/>
          <p:nvPr/>
        </p:nvSpPr>
        <p:spPr>
          <a:xfrm>
            <a:off x="646112" y="233362"/>
            <a:ext cx="7831136" cy="638174"/>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Relative Frequency Distribution</a:t>
            </a:r>
          </a:p>
        </p:txBody>
      </p:sp>
      <p:grpSp>
        <p:nvGrpSpPr>
          <p:cNvPr id="267" name="Shape 267"/>
          <p:cNvGrpSpPr/>
          <p:nvPr/>
        </p:nvGrpSpPr>
        <p:grpSpPr>
          <a:xfrm>
            <a:off x="356949" y="3564862"/>
            <a:ext cx="8188562" cy="1044575"/>
            <a:chOff x="690562" y="3444875"/>
            <a:chExt cx="7543800" cy="1044575"/>
          </a:xfrm>
        </p:grpSpPr>
        <p:sp>
          <p:nvSpPr>
            <p:cNvPr id="268" name="Shape 268"/>
            <p:cNvSpPr txBox="1"/>
            <p:nvPr/>
          </p:nvSpPr>
          <p:spPr>
            <a:xfrm>
              <a:off x="690562" y="3730625"/>
              <a:ext cx="3530599" cy="473075"/>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relative frequency =</a:t>
              </a:r>
            </a:p>
          </p:txBody>
        </p:sp>
        <p:sp>
          <p:nvSpPr>
            <p:cNvPr id="269" name="Shape 269"/>
            <p:cNvSpPr txBox="1"/>
            <p:nvPr/>
          </p:nvSpPr>
          <p:spPr>
            <a:xfrm>
              <a:off x="4735512" y="3444875"/>
              <a:ext cx="2868611" cy="473075"/>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class frequency</a:t>
              </a:r>
            </a:p>
          </p:txBody>
        </p:sp>
        <p:sp>
          <p:nvSpPr>
            <p:cNvPr id="270" name="Shape 270"/>
            <p:cNvSpPr txBox="1"/>
            <p:nvPr/>
          </p:nvSpPr>
          <p:spPr>
            <a:xfrm>
              <a:off x="4298950" y="4016375"/>
              <a:ext cx="3935412" cy="473075"/>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sum of all frequencies</a:t>
              </a:r>
            </a:p>
          </p:txBody>
        </p:sp>
        <p:cxnSp>
          <p:nvCxnSpPr>
            <p:cNvPr id="271" name="Shape 271"/>
            <p:cNvCxnSpPr/>
            <p:nvPr/>
          </p:nvCxnSpPr>
          <p:spPr>
            <a:xfrm>
              <a:off x="4408487" y="3937000"/>
              <a:ext cx="3746499" cy="0"/>
            </a:xfrm>
            <a:prstGeom prst="straightConnector1">
              <a:avLst/>
            </a:prstGeom>
            <a:noFill/>
            <a:ln w="25400" cap="rnd" cmpd="sng">
              <a:solidFill>
                <a:schemeClr val="hlink"/>
              </a:solidFill>
              <a:prstDash val="solid"/>
              <a:miter/>
              <a:headEnd type="none" w="med" len="med"/>
              <a:tailEnd type="none" w="med" len="med"/>
            </a:ln>
          </p:spPr>
        </p:cxnSp>
      </p:grpSp>
      <p:sp>
        <p:nvSpPr>
          <p:cNvPr id="272" name="Shape 272"/>
          <p:cNvSpPr txBox="1">
            <a:spLocks noGrp="1"/>
          </p:cNvSpPr>
          <p:nvPr>
            <p:ph type="body" idx="4294967295"/>
          </p:nvPr>
        </p:nvSpPr>
        <p:spPr>
          <a:xfrm>
            <a:off x="252412" y="1363662"/>
            <a:ext cx="8293099" cy="1978025"/>
          </a:xfrm>
          <a:prstGeom prst="rect">
            <a:avLst/>
          </a:prstGeom>
          <a:noFill/>
          <a:ln>
            <a:noFill/>
          </a:ln>
        </p:spPr>
        <p:txBody>
          <a:bodyPr lIns="90475" tIns="44450" rIns="90475" bIns="44450" anchor="t" anchorCtr="0">
            <a:noAutofit/>
          </a:bodyPr>
          <a:lstStyle/>
          <a:p>
            <a:pPr marL="285750" marR="0" lvl="0" indent="-285750" algn="l" rtl="0">
              <a:lnSpc>
                <a:spcPct val="100000"/>
              </a:lnSpc>
              <a:spcBef>
                <a:spcPts val="0"/>
              </a:spcBef>
              <a:spcAft>
                <a:spcPts val="1200"/>
              </a:spcAft>
              <a:buClr>
                <a:schemeClr val="dk1"/>
              </a:buClr>
              <a:buSzPct val="25000"/>
              <a:buFont typeface="Arial"/>
              <a:buNone/>
            </a:pPr>
            <a:r>
              <a:rPr lang="en-US" sz="2400" b="1" i="0" u="none" strike="noStrike" cap="none">
                <a:solidFill>
                  <a:schemeClr val="dk1"/>
                </a:solidFill>
                <a:latin typeface="Arial"/>
                <a:ea typeface="Arial"/>
                <a:cs typeface="Arial"/>
                <a:sym typeface="Arial"/>
              </a:rPr>
              <a:t>	includes the same class limits as a frequency distribution, but the frequency of a class is replaced with a relative frequencies (a proportion) or a percentage frequency ( a percent)</a:t>
            </a:r>
          </a:p>
        </p:txBody>
      </p:sp>
      <p:grpSp>
        <p:nvGrpSpPr>
          <p:cNvPr id="273" name="Shape 273"/>
          <p:cNvGrpSpPr/>
          <p:nvPr/>
        </p:nvGrpSpPr>
        <p:grpSpPr>
          <a:xfrm>
            <a:off x="485061" y="4967287"/>
            <a:ext cx="8362950" cy="1044575"/>
            <a:chOff x="781050" y="4967287"/>
            <a:chExt cx="7942261" cy="1044575"/>
          </a:xfrm>
        </p:grpSpPr>
        <p:sp>
          <p:nvSpPr>
            <p:cNvPr id="274" name="Shape 274"/>
            <p:cNvSpPr txBox="1"/>
            <p:nvPr/>
          </p:nvSpPr>
          <p:spPr>
            <a:xfrm>
              <a:off x="781050" y="5027612"/>
              <a:ext cx="2078036" cy="857250"/>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percentage</a:t>
              </a:r>
            </a:p>
            <a:p>
              <a:pPr marL="0" marR="0" lvl="0" indent="0" algn="ctr" rtl="0">
                <a:lnSpc>
                  <a:spcPct val="9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frequency</a:t>
              </a:r>
            </a:p>
          </p:txBody>
        </p:sp>
        <p:sp>
          <p:nvSpPr>
            <p:cNvPr id="275" name="Shape 275"/>
            <p:cNvSpPr txBox="1"/>
            <p:nvPr/>
          </p:nvSpPr>
          <p:spPr>
            <a:xfrm>
              <a:off x="3886200" y="4967287"/>
              <a:ext cx="2868611" cy="473075"/>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class frequency</a:t>
              </a:r>
            </a:p>
          </p:txBody>
        </p:sp>
        <p:sp>
          <p:nvSpPr>
            <p:cNvPr id="276" name="Shape 276"/>
            <p:cNvSpPr txBox="1"/>
            <p:nvPr/>
          </p:nvSpPr>
          <p:spPr>
            <a:xfrm>
              <a:off x="3449637" y="5538787"/>
              <a:ext cx="3935412" cy="473075"/>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sum of all frequencies</a:t>
              </a:r>
            </a:p>
          </p:txBody>
        </p:sp>
        <p:cxnSp>
          <p:nvCxnSpPr>
            <p:cNvPr id="277" name="Shape 277"/>
            <p:cNvCxnSpPr/>
            <p:nvPr/>
          </p:nvCxnSpPr>
          <p:spPr>
            <a:xfrm>
              <a:off x="3559175" y="5459412"/>
              <a:ext cx="3702049" cy="11112"/>
            </a:xfrm>
            <a:prstGeom prst="straightConnector1">
              <a:avLst/>
            </a:prstGeom>
            <a:noFill/>
            <a:ln w="25400" cap="rnd" cmpd="sng">
              <a:solidFill>
                <a:schemeClr val="hlink"/>
              </a:solidFill>
              <a:prstDash val="solid"/>
              <a:miter/>
              <a:headEnd type="none" w="med" len="med"/>
              <a:tailEnd type="none" w="med" len="med"/>
            </a:ln>
          </p:spPr>
        </p:cxnSp>
        <p:sp>
          <p:nvSpPr>
            <p:cNvPr id="278" name="Shape 278"/>
            <p:cNvSpPr txBox="1"/>
            <p:nvPr/>
          </p:nvSpPr>
          <p:spPr>
            <a:xfrm>
              <a:off x="7335836" y="5221287"/>
              <a:ext cx="1387474" cy="47624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 100%</a:t>
              </a:r>
            </a:p>
          </p:txBody>
        </p:sp>
        <p:sp>
          <p:nvSpPr>
            <p:cNvPr id="279" name="Shape 279"/>
            <p:cNvSpPr txBox="1"/>
            <p:nvPr/>
          </p:nvSpPr>
          <p:spPr>
            <a:xfrm>
              <a:off x="2889250" y="5210175"/>
              <a:ext cx="392112" cy="47624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a:t>
              </a:r>
            </a:p>
          </p:txBody>
        </p:sp>
      </p:gr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Shape 284"/>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285" name="Shape 285"/>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286" name="Shape 286"/>
          <p:cNvSpPr txBox="1"/>
          <p:nvPr/>
        </p:nvSpPr>
        <p:spPr>
          <a:xfrm>
            <a:off x="652462" y="222250"/>
            <a:ext cx="7831136" cy="638174"/>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Relative Frequency Distribution</a:t>
            </a:r>
          </a:p>
        </p:txBody>
      </p:sp>
      <p:sp>
        <p:nvSpPr>
          <p:cNvPr id="287" name="Shape 287"/>
          <p:cNvSpPr txBox="1"/>
          <p:nvPr/>
        </p:nvSpPr>
        <p:spPr>
          <a:xfrm>
            <a:off x="4410075" y="6129337"/>
            <a:ext cx="3240087" cy="390524"/>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200" b="1" i="0" u="none" strike="noStrike" cap="none">
                <a:solidFill>
                  <a:schemeClr val="hlink"/>
                </a:solidFill>
                <a:latin typeface="Arial"/>
                <a:ea typeface="Arial"/>
                <a:cs typeface="Arial"/>
                <a:sym typeface="Arial"/>
              </a:rPr>
              <a:t>* 12/40 × 100 = 30%</a:t>
            </a:r>
          </a:p>
        </p:txBody>
      </p:sp>
      <p:sp>
        <p:nvSpPr>
          <p:cNvPr id="288" name="Shape 288"/>
          <p:cNvSpPr txBox="1"/>
          <p:nvPr/>
        </p:nvSpPr>
        <p:spPr>
          <a:xfrm>
            <a:off x="760412" y="6161087"/>
            <a:ext cx="2714624" cy="363536"/>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Total Frequency = 40</a:t>
            </a:r>
          </a:p>
        </p:txBody>
      </p:sp>
      <p:pic>
        <p:nvPicPr>
          <p:cNvPr id="289" name="Shape 289"/>
          <p:cNvPicPr preferRelativeResize="0"/>
          <p:nvPr/>
        </p:nvPicPr>
        <p:blipFill rotWithShape="1">
          <a:blip r:embed="rId3">
            <a:alphaModFix/>
          </a:blip>
          <a:srcRect/>
          <a:stretch/>
        </p:blipFill>
        <p:spPr>
          <a:xfrm>
            <a:off x="4379912" y="849312"/>
            <a:ext cx="3802062" cy="5287961"/>
          </a:xfrm>
          <a:prstGeom prst="rect">
            <a:avLst/>
          </a:prstGeom>
          <a:noFill/>
          <a:ln>
            <a:noFill/>
          </a:ln>
        </p:spPr>
      </p:pic>
      <p:pic>
        <p:nvPicPr>
          <p:cNvPr id="290" name="Shape 290"/>
          <p:cNvPicPr preferRelativeResize="0"/>
          <p:nvPr/>
        </p:nvPicPr>
        <p:blipFill rotWithShape="1">
          <a:blip r:embed="rId4">
            <a:alphaModFix/>
          </a:blip>
          <a:srcRect/>
          <a:stretch/>
        </p:blipFill>
        <p:spPr>
          <a:xfrm>
            <a:off x="349250" y="1762125"/>
            <a:ext cx="3705224" cy="4352924"/>
          </a:xfrm>
          <a:prstGeom prst="rect">
            <a:avLst/>
          </a:prstGeom>
          <a:noFill/>
          <a:ln>
            <a:noFill/>
          </a:ln>
        </p:spPr>
      </p:pic>
      <p:sp>
        <p:nvSpPr>
          <p:cNvPr id="291" name="Shape 291"/>
          <p:cNvSpPr txBox="1"/>
          <p:nvPr/>
        </p:nvSpPr>
        <p:spPr>
          <a:xfrm>
            <a:off x="7972425" y="3068636"/>
            <a:ext cx="292100" cy="3937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200" b="1" i="0" u="none" strike="noStrike" cap="none">
                <a:solidFill>
                  <a:schemeClr val="hlink"/>
                </a:solidFill>
                <a:latin typeface="Arial"/>
                <a:ea typeface="Arial"/>
                <a:cs typeface="Arial"/>
                <a:sym typeface="Arial"/>
              </a:rPr>
              <a:t>*</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Shape 33"/>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34" name="Shape 34"/>
          <p:cNvSpPr txBox="1">
            <a:spLocks noGrp="1"/>
          </p:cNvSpPr>
          <p:nvPr>
            <p:ph type="title"/>
          </p:nvPr>
        </p:nvSpPr>
        <p:spPr>
          <a:xfrm>
            <a:off x="533400" y="254000"/>
            <a:ext cx="8001000" cy="1676399"/>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4000" b="1" i="0" u="none" strike="noStrike" cap="none">
                <a:solidFill>
                  <a:schemeClr val="hlink"/>
                </a:solidFill>
                <a:latin typeface="Arial"/>
                <a:ea typeface="Arial"/>
                <a:cs typeface="Arial"/>
                <a:sym typeface="Arial"/>
              </a:rPr>
              <a:t>Chapter 2</a:t>
            </a:r>
            <a:br>
              <a:rPr lang="en-US" sz="4000" b="1" i="0" u="none" strike="noStrike" cap="none">
                <a:solidFill>
                  <a:schemeClr val="hlink"/>
                </a:solidFill>
                <a:latin typeface="Arial"/>
                <a:ea typeface="Arial"/>
                <a:cs typeface="Arial"/>
                <a:sym typeface="Arial"/>
              </a:rPr>
            </a:br>
            <a:r>
              <a:rPr lang="en-US" sz="4000" b="1" i="0" u="none" strike="noStrike" cap="none">
                <a:solidFill>
                  <a:srgbClr val="008000"/>
                </a:solidFill>
                <a:latin typeface="Arial"/>
                <a:ea typeface="Arial"/>
                <a:cs typeface="Arial"/>
                <a:sym typeface="Arial"/>
              </a:rPr>
              <a:t>Summarizing and Graphing Data</a:t>
            </a:r>
          </a:p>
        </p:txBody>
      </p:sp>
      <p:sp>
        <p:nvSpPr>
          <p:cNvPr id="35" name="Shape 35"/>
          <p:cNvSpPr txBox="1"/>
          <p:nvPr/>
        </p:nvSpPr>
        <p:spPr>
          <a:xfrm>
            <a:off x="712787" y="2717800"/>
            <a:ext cx="7489824" cy="2870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2-1  Review and Preview</a:t>
            </a:r>
          </a:p>
          <a:p>
            <a:pPr marL="0" marR="0" lvl="0" indent="0" algn="l" rtl="0">
              <a:lnSpc>
                <a:spcPct val="90000"/>
              </a:lnSpc>
              <a:spcBef>
                <a:spcPts val="140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2-2  Frequency Distributions</a:t>
            </a:r>
          </a:p>
          <a:p>
            <a:pPr marL="0" marR="0" lvl="0" indent="0" algn="l" rtl="0">
              <a:lnSpc>
                <a:spcPct val="90000"/>
              </a:lnSpc>
              <a:spcBef>
                <a:spcPts val="140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2-3  Histograms</a:t>
            </a:r>
          </a:p>
          <a:p>
            <a:pPr marL="0" marR="0" lvl="0" indent="0" algn="l" rtl="0">
              <a:lnSpc>
                <a:spcPct val="90000"/>
              </a:lnSpc>
              <a:spcBef>
                <a:spcPts val="140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2-4  Statistical Graphics</a:t>
            </a:r>
          </a:p>
          <a:p>
            <a:pPr marL="0" marR="0" lvl="0" indent="0" algn="l" rtl="0">
              <a:lnSpc>
                <a:spcPct val="90000"/>
              </a:lnSpc>
              <a:spcBef>
                <a:spcPts val="140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2-5  Critical Thinking: Bad Graphs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Shape 296"/>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297" name="Shape 297"/>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298" name="Shape 298"/>
          <p:cNvSpPr txBox="1"/>
          <p:nvPr/>
        </p:nvSpPr>
        <p:spPr>
          <a:xfrm>
            <a:off x="306387" y="220662"/>
            <a:ext cx="8634412" cy="638174"/>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Cumulative Frequency Distribution</a:t>
            </a:r>
          </a:p>
        </p:txBody>
      </p:sp>
      <p:sp>
        <p:nvSpPr>
          <p:cNvPr id="299" name="Shape 299"/>
          <p:cNvSpPr txBox="1"/>
          <p:nvPr/>
        </p:nvSpPr>
        <p:spPr>
          <a:xfrm>
            <a:off x="4649787" y="6126162"/>
            <a:ext cx="1285874" cy="36671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300" name="Shape 300"/>
          <p:cNvSpPr txBox="1"/>
          <p:nvPr/>
        </p:nvSpPr>
        <p:spPr>
          <a:xfrm>
            <a:off x="825500" y="6126162"/>
            <a:ext cx="2166936" cy="61436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301" name="Shape 301"/>
          <p:cNvSpPr txBox="1"/>
          <p:nvPr/>
        </p:nvSpPr>
        <p:spPr>
          <a:xfrm rot="-5400000">
            <a:off x="6711950" y="3887787"/>
            <a:ext cx="3914774" cy="530224"/>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400" b="1" i="0" u="none" strike="noStrike" cap="none">
                <a:solidFill>
                  <a:schemeClr val="hlink"/>
                </a:solidFill>
                <a:latin typeface="Arial"/>
                <a:ea typeface="Arial"/>
                <a:cs typeface="Arial"/>
                <a:sym typeface="Arial"/>
              </a:rPr>
              <a:t>Cumulative Frequencies</a:t>
            </a:r>
          </a:p>
        </p:txBody>
      </p:sp>
      <p:grpSp>
        <p:nvGrpSpPr>
          <p:cNvPr id="302" name="Shape 302"/>
          <p:cNvGrpSpPr/>
          <p:nvPr/>
        </p:nvGrpSpPr>
        <p:grpSpPr>
          <a:xfrm>
            <a:off x="7910511" y="3017836"/>
            <a:ext cx="446087" cy="3173412"/>
            <a:chOff x="6640511" y="2103436"/>
            <a:chExt cx="446087" cy="2057400"/>
          </a:xfrm>
        </p:grpSpPr>
        <p:sp>
          <p:nvSpPr>
            <p:cNvPr id="303" name="Shape 303"/>
            <p:cNvSpPr/>
            <p:nvPr/>
          </p:nvSpPr>
          <p:spPr>
            <a:xfrm>
              <a:off x="6884986" y="3036886"/>
              <a:ext cx="201612" cy="95250"/>
            </a:xfrm>
            <a:custGeom>
              <a:avLst/>
              <a:gdLst/>
              <a:ahLst/>
              <a:cxnLst/>
              <a:rect l="0" t="0" r="0" b="0"/>
              <a:pathLst>
                <a:path w="127" h="60" extrusionOk="0">
                  <a:moveTo>
                    <a:pt x="0" y="0"/>
                  </a:moveTo>
                  <a:lnTo>
                    <a:pt x="127" y="60"/>
                  </a:lnTo>
                </a:path>
              </a:pathLst>
            </a:custGeom>
            <a:noFill/>
            <a:ln w="50800" cap="rnd" cmpd="sng">
              <a:solidFill>
                <a:schemeClr val="hlink"/>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nvGrpSpPr>
            <p:cNvPr id="304" name="Shape 304"/>
            <p:cNvGrpSpPr/>
            <p:nvPr/>
          </p:nvGrpSpPr>
          <p:grpSpPr>
            <a:xfrm>
              <a:off x="6640511" y="2103436"/>
              <a:ext cx="434975" cy="2057400"/>
              <a:chOff x="6640511" y="2103436"/>
              <a:chExt cx="434975" cy="2057400"/>
            </a:xfrm>
          </p:grpSpPr>
          <p:sp>
            <p:nvSpPr>
              <p:cNvPr id="305" name="Shape 305"/>
              <p:cNvSpPr/>
              <p:nvPr/>
            </p:nvSpPr>
            <p:spPr>
              <a:xfrm>
                <a:off x="6888161" y="3132136"/>
                <a:ext cx="187325" cy="79375"/>
              </a:xfrm>
              <a:custGeom>
                <a:avLst/>
                <a:gdLst/>
                <a:ahLst/>
                <a:cxnLst/>
                <a:rect l="0" t="0" r="0" b="0"/>
                <a:pathLst>
                  <a:path w="118" h="50" extrusionOk="0">
                    <a:moveTo>
                      <a:pt x="0" y="50"/>
                    </a:moveTo>
                    <a:lnTo>
                      <a:pt x="118" y="0"/>
                    </a:lnTo>
                  </a:path>
                </a:pathLst>
              </a:custGeom>
              <a:noFill/>
              <a:ln w="50800" cap="rnd" cmpd="sng">
                <a:solidFill>
                  <a:schemeClr val="hlink"/>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306" name="Shape 306"/>
              <p:cNvSpPr/>
              <p:nvPr/>
            </p:nvSpPr>
            <p:spPr>
              <a:xfrm>
                <a:off x="6873875" y="2187575"/>
                <a:ext cx="6350" cy="879475"/>
              </a:xfrm>
              <a:custGeom>
                <a:avLst/>
                <a:gdLst/>
                <a:ahLst/>
                <a:cxnLst/>
                <a:rect l="0" t="0" r="0" b="0"/>
                <a:pathLst>
                  <a:path w="4" h="554" extrusionOk="0">
                    <a:moveTo>
                      <a:pt x="0" y="554"/>
                    </a:moveTo>
                    <a:lnTo>
                      <a:pt x="4" y="0"/>
                    </a:lnTo>
                  </a:path>
                </a:pathLst>
              </a:custGeom>
              <a:noFill/>
              <a:ln w="50800" cap="rnd" cmpd="sng">
                <a:solidFill>
                  <a:schemeClr val="hlink"/>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cxnSp>
            <p:nvCxnSpPr>
              <p:cNvPr id="307" name="Shape 307"/>
              <p:cNvCxnSpPr/>
              <p:nvPr/>
            </p:nvCxnSpPr>
            <p:spPr>
              <a:xfrm rot="10800000">
                <a:off x="6878636" y="3189286"/>
                <a:ext cx="0" cy="919162"/>
              </a:xfrm>
              <a:prstGeom prst="straightConnector1">
                <a:avLst/>
              </a:prstGeom>
              <a:noFill/>
              <a:ln w="50800" cap="rnd" cmpd="sng">
                <a:solidFill>
                  <a:schemeClr val="hlink"/>
                </a:solidFill>
                <a:prstDash val="solid"/>
                <a:miter/>
                <a:headEnd type="none" w="med" len="med"/>
                <a:tailEnd type="none" w="med" len="med"/>
              </a:ln>
            </p:spPr>
          </p:cxnSp>
          <p:sp>
            <p:nvSpPr>
              <p:cNvPr id="308" name="Shape 308"/>
              <p:cNvSpPr/>
              <p:nvPr/>
            </p:nvSpPr>
            <p:spPr>
              <a:xfrm>
                <a:off x="6645275" y="2103436"/>
                <a:ext cx="242887" cy="95250"/>
              </a:xfrm>
              <a:custGeom>
                <a:avLst/>
                <a:gdLst/>
                <a:ahLst/>
                <a:cxnLst/>
                <a:rect l="0" t="0" r="0" b="0"/>
                <a:pathLst>
                  <a:path w="153" h="60" extrusionOk="0">
                    <a:moveTo>
                      <a:pt x="153" y="60"/>
                    </a:moveTo>
                    <a:lnTo>
                      <a:pt x="0" y="0"/>
                    </a:lnTo>
                  </a:path>
                </a:pathLst>
              </a:custGeom>
              <a:noFill/>
              <a:ln w="50800" cap="rnd" cmpd="sng">
                <a:solidFill>
                  <a:schemeClr val="hlink"/>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309" name="Shape 309"/>
              <p:cNvSpPr/>
              <p:nvPr/>
            </p:nvSpPr>
            <p:spPr>
              <a:xfrm>
                <a:off x="6640511" y="4073525"/>
                <a:ext cx="239711" cy="87312"/>
              </a:xfrm>
              <a:custGeom>
                <a:avLst/>
                <a:gdLst/>
                <a:ahLst/>
                <a:cxnLst/>
                <a:rect l="0" t="0" r="0" b="0"/>
                <a:pathLst>
                  <a:path w="151" h="55" extrusionOk="0">
                    <a:moveTo>
                      <a:pt x="151" y="0"/>
                    </a:moveTo>
                    <a:lnTo>
                      <a:pt x="0" y="55"/>
                    </a:lnTo>
                  </a:path>
                </a:pathLst>
              </a:custGeom>
              <a:noFill/>
              <a:ln w="50800" cap="rnd" cmpd="sng">
                <a:solidFill>
                  <a:schemeClr val="hlink"/>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grpSp>
      <p:pic>
        <p:nvPicPr>
          <p:cNvPr id="310" name="Shape 310"/>
          <p:cNvPicPr preferRelativeResize="0"/>
          <p:nvPr/>
        </p:nvPicPr>
        <p:blipFill rotWithShape="1">
          <a:blip r:embed="rId3">
            <a:alphaModFix/>
          </a:blip>
          <a:srcRect/>
          <a:stretch/>
        </p:blipFill>
        <p:spPr>
          <a:xfrm>
            <a:off x="4244975" y="1085850"/>
            <a:ext cx="3654425" cy="5253036"/>
          </a:xfrm>
          <a:prstGeom prst="rect">
            <a:avLst/>
          </a:prstGeom>
          <a:noFill/>
          <a:ln>
            <a:noFill/>
          </a:ln>
        </p:spPr>
      </p:pic>
      <p:pic>
        <p:nvPicPr>
          <p:cNvPr id="311" name="Shape 311"/>
          <p:cNvPicPr preferRelativeResize="0"/>
          <p:nvPr/>
        </p:nvPicPr>
        <p:blipFill rotWithShape="1">
          <a:blip r:embed="rId4">
            <a:alphaModFix/>
          </a:blip>
          <a:srcRect/>
          <a:stretch/>
        </p:blipFill>
        <p:spPr>
          <a:xfrm>
            <a:off x="327025" y="1776411"/>
            <a:ext cx="3835400" cy="450532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Shape 316"/>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317" name="Shape 317"/>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318" name="Shape 318"/>
          <p:cNvSpPr txBox="1">
            <a:spLocks noGrp="1"/>
          </p:cNvSpPr>
          <p:nvPr>
            <p:ph type="title" idx="4294967295"/>
          </p:nvPr>
        </p:nvSpPr>
        <p:spPr>
          <a:xfrm>
            <a:off x="1044575" y="196850"/>
            <a:ext cx="7067549" cy="685799"/>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Frequency Tables</a:t>
            </a:r>
          </a:p>
        </p:txBody>
      </p:sp>
      <p:sp>
        <p:nvSpPr>
          <p:cNvPr id="319" name="Shape 319"/>
          <p:cNvSpPr txBox="1"/>
          <p:nvPr/>
        </p:nvSpPr>
        <p:spPr>
          <a:xfrm>
            <a:off x="306387" y="6097587"/>
            <a:ext cx="2386011" cy="6413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320" name="Shape 320"/>
          <p:cNvSpPr txBox="1"/>
          <p:nvPr/>
        </p:nvSpPr>
        <p:spPr>
          <a:xfrm>
            <a:off x="3929062" y="6021387"/>
            <a:ext cx="1285874" cy="36671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321" name="Shape 321"/>
          <p:cNvSpPr txBox="1"/>
          <p:nvPr/>
        </p:nvSpPr>
        <p:spPr>
          <a:xfrm>
            <a:off x="7027861" y="6046787"/>
            <a:ext cx="1285874" cy="36671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pic>
        <p:nvPicPr>
          <p:cNvPr id="322" name="Shape 322"/>
          <p:cNvPicPr preferRelativeResize="0"/>
          <p:nvPr/>
        </p:nvPicPr>
        <p:blipFill rotWithShape="1">
          <a:blip r:embed="rId3">
            <a:alphaModFix/>
          </a:blip>
          <a:srcRect/>
          <a:stretch/>
        </p:blipFill>
        <p:spPr>
          <a:xfrm>
            <a:off x="6280150" y="1557337"/>
            <a:ext cx="2797174" cy="4022724"/>
          </a:xfrm>
          <a:prstGeom prst="rect">
            <a:avLst/>
          </a:prstGeom>
          <a:noFill/>
          <a:ln>
            <a:noFill/>
          </a:ln>
        </p:spPr>
      </p:pic>
      <p:pic>
        <p:nvPicPr>
          <p:cNvPr id="323" name="Shape 323"/>
          <p:cNvPicPr preferRelativeResize="0"/>
          <p:nvPr/>
        </p:nvPicPr>
        <p:blipFill rotWithShape="1">
          <a:blip r:embed="rId4">
            <a:alphaModFix/>
          </a:blip>
          <a:srcRect/>
          <a:stretch/>
        </p:blipFill>
        <p:spPr>
          <a:xfrm>
            <a:off x="355600" y="1916111"/>
            <a:ext cx="2935287" cy="3448050"/>
          </a:xfrm>
          <a:prstGeom prst="rect">
            <a:avLst/>
          </a:prstGeom>
          <a:noFill/>
          <a:ln>
            <a:noFill/>
          </a:ln>
        </p:spPr>
      </p:pic>
      <p:pic>
        <p:nvPicPr>
          <p:cNvPr id="324" name="Shape 324"/>
          <p:cNvPicPr preferRelativeResize="0"/>
          <p:nvPr/>
        </p:nvPicPr>
        <p:blipFill rotWithShape="1">
          <a:blip r:embed="rId5">
            <a:alphaModFix/>
          </a:blip>
          <a:srcRect/>
          <a:stretch/>
        </p:blipFill>
        <p:spPr>
          <a:xfrm>
            <a:off x="3324225" y="1354137"/>
            <a:ext cx="2911474" cy="4048125"/>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Shape 329"/>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330" name="Shape 330"/>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331" name="Shape 331"/>
          <p:cNvSpPr txBox="1"/>
          <p:nvPr/>
        </p:nvSpPr>
        <p:spPr>
          <a:xfrm>
            <a:off x="352425" y="360362"/>
            <a:ext cx="8628062" cy="901700"/>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Critical Thinking Interpreting Frequency Distributions</a:t>
            </a:r>
          </a:p>
        </p:txBody>
      </p:sp>
      <p:sp>
        <p:nvSpPr>
          <p:cNvPr id="332" name="Shape 332"/>
          <p:cNvSpPr txBox="1"/>
          <p:nvPr/>
        </p:nvSpPr>
        <p:spPr>
          <a:xfrm>
            <a:off x="319087" y="1812925"/>
            <a:ext cx="7959724" cy="1047749"/>
          </a:xfrm>
          <a:prstGeom prst="rect">
            <a:avLst/>
          </a:prstGeom>
          <a:noFill/>
          <a:ln>
            <a:noFill/>
          </a:ln>
        </p:spPr>
        <p:txBody>
          <a:bodyPr lIns="90475" tIns="44450" rIns="90475" bIns="44450" anchor="t" anchorCtr="0">
            <a:noAutofit/>
          </a:bodyPr>
          <a:lstStyle/>
          <a:p>
            <a:pPr marL="285750" marR="0" lvl="0" indent="-285750" algn="l" rtl="0">
              <a:lnSpc>
                <a:spcPct val="100000"/>
              </a:lnSpc>
              <a:spcBef>
                <a:spcPts val="0"/>
              </a:spcBef>
              <a:spcAft>
                <a:spcPts val="1200"/>
              </a:spcAft>
              <a:buClr>
                <a:schemeClr val="dk1"/>
              </a:buClr>
              <a:buSzPct val="25000"/>
              <a:buFont typeface="Arial"/>
              <a:buNone/>
            </a:pPr>
            <a:r>
              <a:rPr lang="en-US" sz="2400" b="1" i="0" u="none" strike="noStrike" cap="none">
                <a:solidFill>
                  <a:schemeClr val="dk1"/>
                </a:solidFill>
                <a:latin typeface="Arial"/>
                <a:ea typeface="Arial"/>
                <a:cs typeface="Arial"/>
                <a:sym typeface="Arial"/>
              </a:rPr>
              <a:t>	In later chapters, there will be frequent reference to data with a </a:t>
            </a:r>
            <a:r>
              <a:rPr lang="en-US" sz="2400" b="1" i="0" u="none" strike="noStrike" cap="none">
                <a:solidFill>
                  <a:schemeClr val="hlink"/>
                </a:solidFill>
                <a:latin typeface="Arial"/>
                <a:ea typeface="Arial"/>
                <a:cs typeface="Arial"/>
                <a:sym typeface="Arial"/>
              </a:rPr>
              <a:t>normal distribution</a:t>
            </a:r>
            <a:r>
              <a:rPr lang="en-US" sz="2400" b="1" i="0" u="none" strike="noStrike" cap="none">
                <a:solidFill>
                  <a:schemeClr val="dk1"/>
                </a:solidFill>
                <a:latin typeface="Arial"/>
                <a:ea typeface="Arial"/>
                <a:cs typeface="Arial"/>
                <a:sym typeface="Arial"/>
              </a:rPr>
              <a:t>.  One key characteristic of a normal distribution is that it has a “bell” shape.</a:t>
            </a:r>
          </a:p>
        </p:txBody>
      </p:sp>
      <p:sp>
        <p:nvSpPr>
          <p:cNvPr id="333" name="Shape 333"/>
          <p:cNvSpPr txBox="1"/>
          <p:nvPr/>
        </p:nvSpPr>
        <p:spPr>
          <a:xfrm>
            <a:off x="442912" y="3544887"/>
            <a:ext cx="7959724" cy="1228724"/>
          </a:xfrm>
          <a:prstGeom prst="rect">
            <a:avLst/>
          </a:prstGeom>
          <a:noFill/>
          <a:ln>
            <a:noFill/>
          </a:ln>
        </p:spPr>
        <p:txBody>
          <a:bodyPr lIns="90475" tIns="44450" rIns="90475" bIns="44450" anchor="t" anchorCtr="0">
            <a:noAutofit/>
          </a:bodyPr>
          <a:lstStyle/>
          <a:p>
            <a:pPr marL="679450" marR="0" lvl="0" indent="-679450" algn="l" rtl="0">
              <a:lnSpc>
                <a:spcPct val="100000"/>
              </a:lnSpc>
              <a:spcBef>
                <a:spcPts val="0"/>
              </a:spcBef>
              <a:spcAft>
                <a:spcPts val="1200"/>
              </a:spcAft>
              <a:buClr>
                <a:schemeClr val="accent2"/>
              </a:buClr>
              <a:buSzPct val="150000"/>
              <a:buFont typeface="Arial"/>
              <a:buChar char="❖"/>
            </a:pPr>
            <a:r>
              <a:rPr lang="en-US" sz="2400" b="1" i="0" u="none" strike="noStrike" cap="none">
                <a:solidFill>
                  <a:schemeClr val="dk1"/>
                </a:solidFill>
                <a:latin typeface="Arial"/>
                <a:ea typeface="Arial"/>
                <a:cs typeface="Arial"/>
                <a:sym typeface="Arial"/>
              </a:rPr>
              <a:t>The frequencies start low, then increase to one or two high frequencies, then decrease to a low frequency.</a:t>
            </a:r>
          </a:p>
        </p:txBody>
      </p:sp>
      <p:sp>
        <p:nvSpPr>
          <p:cNvPr id="334" name="Shape 334"/>
          <p:cNvSpPr txBox="1"/>
          <p:nvPr/>
        </p:nvSpPr>
        <p:spPr>
          <a:xfrm>
            <a:off x="442912" y="5010150"/>
            <a:ext cx="7959724" cy="1163637"/>
          </a:xfrm>
          <a:prstGeom prst="rect">
            <a:avLst/>
          </a:prstGeom>
          <a:noFill/>
          <a:ln>
            <a:noFill/>
          </a:ln>
        </p:spPr>
        <p:txBody>
          <a:bodyPr lIns="90475" tIns="44450" rIns="90475" bIns="44450" anchor="t" anchorCtr="0">
            <a:noAutofit/>
          </a:bodyPr>
          <a:lstStyle/>
          <a:p>
            <a:pPr marL="679450" marR="0" lvl="0" indent="-679450" algn="l" rtl="0">
              <a:lnSpc>
                <a:spcPct val="100000"/>
              </a:lnSpc>
              <a:spcBef>
                <a:spcPts val="0"/>
              </a:spcBef>
              <a:spcAft>
                <a:spcPts val="1200"/>
              </a:spcAft>
              <a:buClr>
                <a:schemeClr val="accent2"/>
              </a:buClr>
              <a:buSzPct val="150000"/>
              <a:buFont typeface="Arial"/>
              <a:buChar char="❖"/>
            </a:pPr>
            <a:r>
              <a:rPr lang="en-US" sz="2400" b="1" i="0" u="none" strike="noStrike" cap="none">
                <a:solidFill>
                  <a:schemeClr val="dk1"/>
                </a:solidFill>
                <a:latin typeface="Arial"/>
                <a:ea typeface="Arial"/>
                <a:cs typeface="Arial"/>
                <a:sym typeface="Arial"/>
              </a:rPr>
              <a:t>The distribution is approximately symmetric, with frequencies preceding the maximum being roughly a mirror image of those that follow the maximum.</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Shape 339"/>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340" name="Shape 340"/>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341" name="Shape 341"/>
          <p:cNvSpPr txBox="1"/>
          <p:nvPr/>
        </p:nvSpPr>
        <p:spPr>
          <a:xfrm>
            <a:off x="352425" y="360362"/>
            <a:ext cx="8628062" cy="901700"/>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Gaps</a:t>
            </a:r>
          </a:p>
        </p:txBody>
      </p:sp>
      <p:sp>
        <p:nvSpPr>
          <p:cNvPr id="342" name="Shape 342"/>
          <p:cNvSpPr txBox="1"/>
          <p:nvPr/>
        </p:nvSpPr>
        <p:spPr>
          <a:xfrm>
            <a:off x="442912" y="2274886"/>
            <a:ext cx="7959724" cy="2733675"/>
          </a:xfrm>
          <a:prstGeom prst="rect">
            <a:avLst/>
          </a:prstGeom>
          <a:noFill/>
          <a:ln>
            <a:noFill/>
          </a:ln>
        </p:spPr>
        <p:txBody>
          <a:bodyPr lIns="90475" tIns="44450" rIns="90475" bIns="44450" anchor="t" anchorCtr="0">
            <a:noAutofit/>
          </a:bodyPr>
          <a:lstStyle/>
          <a:p>
            <a:pPr marL="679450" marR="0" lvl="0" indent="-679450" algn="l" rtl="0">
              <a:lnSpc>
                <a:spcPct val="100000"/>
              </a:lnSpc>
              <a:spcBef>
                <a:spcPts val="0"/>
              </a:spcBef>
              <a:spcAft>
                <a:spcPts val="1600"/>
              </a:spcAft>
              <a:buClr>
                <a:schemeClr val="accent2"/>
              </a:buClr>
              <a:buSzPct val="150000"/>
              <a:buFont typeface="Arial"/>
              <a:buChar char="❖"/>
            </a:pPr>
            <a:r>
              <a:rPr lang="en-US" sz="3200" b="1" i="0" u="none" strike="noStrike" cap="none">
                <a:solidFill>
                  <a:schemeClr val="hlink"/>
                </a:solidFill>
                <a:latin typeface="Arial"/>
                <a:ea typeface="Arial"/>
                <a:cs typeface="Arial"/>
                <a:sym typeface="Arial"/>
              </a:rPr>
              <a:t>Gaps</a:t>
            </a:r>
            <a:r>
              <a:rPr lang="en-US" sz="2400" b="1" i="0" u="none" strike="noStrike" cap="none">
                <a:solidFill>
                  <a:schemeClr val="dk1"/>
                </a:solidFill>
                <a:latin typeface="Arial"/>
                <a:ea typeface="Arial"/>
                <a:cs typeface="Arial"/>
                <a:sym typeface="Arial"/>
              </a:rPr>
              <a:t/>
            </a:r>
            <a:br>
              <a:rPr lang="en-US" sz="2400" b="1" i="0" u="none" strike="noStrike" cap="none">
                <a:solidFill>
                  <a:schemeClr val="dk1"/>
                </a:solidFill>
                <a:latin typeface="Arial"/>
                <a:ea typeface="Arial"/>
                <a:cs typeface="Arial"/>
                <a:sym typeface="Arial"/>
              </a:rPr>
            </a:br>
            <a:r>
              <a:rPr lang="en-US" sz="2400" b="1" i="1" u="none" strike="noStrike" cap="none">
                <a:solidFill>
                  <a:schemeClr val="dk1"/>
                </a:solidFill>
                <a:latin typeface="Arial"/>
                <a:ea typeface="Arial"/>
                <a:cs typeface="Arial"/>
                <a:sym typeface="Arial"/>
              </a:rPr>
              <a:t>The presence of gaps can show that we have data from two or more different populations.</a:t>
            </a:r>
            <a:r>
              <a:rPr lang="en-US" sz="2400" b="1" i="0" u="none" strike="noStrike" cap="none">
                <a:solidFill>
                  <a:schemeClr val="dk1"/>
                </a:solidFill>
                <a:latin typeface="Arial"/>
                <a:ea typeface="Arial"/>
                <a:cs typeface="Arial"/>
                <a:sym typeface="Arial"/>
              </a:rPr>
              <a:t/>
            </a:r>
            <a:br>
              <a:rPr lang="en-US" sz="2400" b="1" i="0" u="none" strike="noStrike" cap="none">
                <a:solidFill>
                  <a:schemeClr val="dk1"/>
                </a:solidFill>
                <a:latin typeface="Arial"/>
                <a:ea typeface="Arial"/>
                <a:cs typeface="Arial"/>
                <a:sym typeface="Arial"/>
              </a:rPr>
            </a:br>
            <a:r>
              <a:rPr lang="en-US" sz="2400" b="1" i="0" u="none" strike="noStrike" cap="none">
                <a:solidFill>
                  <a:schemeClr val="dk1"/>
                </a:solidFill>
                <a:latin typeface="Arial"/>
                <a:ea typeface="Arial"/>
                <a:cs typeface="Arial"/>
                <a:sym typeface="Arial"/>
              </a:rPr>
              <a:t>However, the converse is not true, because data from different populations do not necessarily result in gaps.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Shape 347"/>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348" name="Shape 348"/>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349" name="Shape 349"/>
          <p:cNvSpPr txBox="1"/>
          <p:nvPr/>
        </p:nvSpPr>
        <p:spPr>
          <a:xfrm>
            <a:off x="336550" y="209550"/>
            <a:ext cx="8477250" cy="685799"/>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Recap</a:t>
            </a:r>
          </a:p>
        </p:txBody>
      </p:sp>
      <p:sp>
        <p:nvSpPr>
          <p:cNvPr id="350" name="Shape 350"/>
          <p:cNvSpPr txBox="1"/>
          <p:nvPr/>
        </p:nvSpPr>
        <p:spPr>
          <a:xfrm>
            <a:off x="677862" y="1852611"/>
            <a:ext cx="8132761" cy="2976561"/>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In this Section we have discussed</a:t>
            </a:r>
          </a:p>
          <a:p>
            <a:pPr marL="0" marR="0" lvl="0" indent="0" algn="l" rtl="0">
              <a:lnSpc>
                <a:spcPct val="90000"/>
              </a:lnSpc>
              <a:spcBef>
                <a:spcPts val="1200"/>
              </a:spcBef>
              <a:spcAft>
                <a:spcPts val="0"/>
              </a:spcAft>
              <a:buClr>
                <a:schemeClr val="accent2"/>
              </a:buClr>
              <a:buSzPct val="100000"/>
              <a:buFont typeface="Arial"/>
              <a:buChar char="❖"/>
            </a:pPr>
            <a:r>
              <a:rPr lang="en-US" sz="2400" b="1" i="0" u="none" strike="noStrike" cap="none">
                <a:solidFill>
                  <a:schemeClr val="dk1"/>
                </a:solidFill>
                <a:latin typeface="Arial"/>
                <a:ea typeface="Arial"/>
                <a:cs typeface="Arial"/>
                <a:sym typeface="Arial"/>
              </a:rPr>
              <a:t> Important characteristics of data</a:t>
            </a:r>
          </a:p>
          <a:p>
            <a:pPr marL="0" marR="0" lvl="0" indent="0" algn="l" rtl="0">
              <a:lnSpc>
                <a:spcPct val="90000"/>
              </a:lnSpc>
              <a:spcBef>
                <a:spcPts val="1200"/>
              </a:spcBef>
              <a:spcAft>
                <a:spcPts val="0"/>
              </a:spcAft>
              <a:buClr>
                <a:schemeClr val="accent2"/>
              </a:buClr>
              <a:buSzPct val="100000"/>
              <a:buFont typeface="Arial"/>
              <a:buChar char="❖"/>
            </a:pPr>
            <a:r>
              <a:rPr lang="en-US" sz="2400" b="1" i="0" u="none" strike="noStrike" cap="none">
                <a:solidFill>
                  <a:schemeClr val="dk1"/>
                </a:solidFill>
                <a:latin typeface="Arial"/>
                <a:ea typeface="Arial"/>
                <a:cs typeface="Arial"/>
                <a:sym typeface="Arial"/>
              </a:rPr>
              <a:t> Frequency distributions</a:t>
            </a:r>
          </a:p>
          <a:p>
            <a:pPr marL="0" marR="0" lvl="0" indent="0" algn="l" rtl="0">
              <a:lnSpc>
                <a:spcPct val="90000"/>
              </a:lnSpc>
              <a:spcBef>
                <a:spcPts val="1200"/>
              </a:spcBef>
              <a:spcAft>
                <a:spcPts val="0"/>
              </a:spcAft>
              <a:buClr>
                <a:schemeClr val="accent2"/>
              </a:buClr>
              <a:buSzPct val="100000"/>
              <a:buFont typeface="Arial"/>
              <a:buChar char="❖"/>
            </a:pPr>
            <a:r>
              <a:rPr lang="en-US" sz="2400" b="1" i="0" u="none" strike="noStrike" cap="none">
                <a:solidFill>
                  <a:schemeClr val="dk1"/>
                </a:solidFill>
                <a:latin typeface="Arial"/>
                <a:ea typeface="Arial"/>
                <a:cs typeface="Arial"/>
                <a:sym typeface="Arial"/>
              </a:rPr>
              <a:t> Procedures for constructing frequency distributions</a:t>
            </a:r>
          </a:p>
          <a:p>
            <a:pPr marL="0" marR="0" lvl="0" indent="0" algn="l" rtl="0">
              <a:lnSpc>
                <a:spcPct val="90000"/>
              </a:lnSpc>
              <a:spcBef>
                <a:spcPts val="1200"/>
              </a:spcBef>
              <a:spcAft>
                <a:spcPts val="0"/>
              </a:spcAft>
              <a:buClr>
                <a:schemeClr val="accent2"/>
              </a:buClr>
              <a:buSzPct val="100000"/>
              <a:buFont typeface="Arial"/>
              <a:buChar char="❖"/>
            </a:pPr>
            <a:r>
              <a:rPr lang="en-US" sz="2400" b="1" i="0" u="none" strike="noStrike" cap="none">
                <a:solidFill>
                  <a:schemeClr val="dk1"/>
                </a:solidFill>
                <a:latin typeface="Arial"/>
                <a:ea typeface="Arial"/>
                <a:cs typeface="Arial"/>
                <a:sym typeface="Arial"/>
              </a:rPr>
              <a:t> Relative frequency distributions</a:t>
            </a:r>
          </a:p>
          <a:p>
            <a:pPr marL="0" marR="0" lvl="0" indent="0" algn="l" rtl="0">
              <a:lnSpc>
                <a:spcPct val="90000"/>
              </a:lnSpc>
              <a:spcBef>
                <a:spcPts val="1200"/>
              </a:spcBef>
              <a:spcAft>
                <a:spcPts val="0"/>
              </a:spcAft>
              <a:buClr>
                <a:schemeClr val="accent2"/>
              </a:buClr>
              <a:buSzPct val="100000"/>
              <a:buFont typeface="Arial"/>
              <a:buChar char="❖"/>
            </a:pPr>
            <a:r>
              <a:rPr lang="en-US" sz="2400" b="1" i="0" u="none" strike="noStrike" cap="none">
                <a:solidFill>
                  <a:schemeClr val="dk1"/>
                </a:solidFill>
                <a:latin typeface="Arial"/>
                <a:ea typeface="Arial"/>
                <a:cs typeface="Arial"/>
                <a:sym typeface="Arial"/>
              </a:rPr>
              <a:t> Cumulative frequency distributions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
        <p:cNvGrpSpPr/>
        <p:nvPr/>
      </p:nvGrpSpPr>
      <p:grpSpPr>
        <a:xfrm>
          <a:off x="0" y="0"/>
          <a:ext cx="0" cy="0"/>
          <a:chOff x="0" y="0"/>
          <a:chExt cx="0" cy="0"/>
        </a:xfrm>
      </p:grpSpPr>
      <p:sp>
        <p:nvSpPr>
          <p:cNvPr id="355" name="Shape 355"/>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356" name="Shape 356"/>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grpSp>
        <p:nvGrpSpPr>
          <p:cNvPr id="357" name="Shape 357"/>
          <p:cNvGrpSpPr/>
          <p:nvPr/>
        </p:nvGrpSpPr>
        <p:grpSpPr>
          <a:xfrm>
            <a:off x="0" y="0"/>
            <a:ext cx="9144000" cy="6858000"/>
            <a:chOff x="0" y="0"/>
            <a:chExt cx="9144000" cy="6858000"/>
          </a:xfrm>
        </p:grpSpPr>
        <p:sp>
          <p:nvSpPr>
            <p:cNvPr id="358" name="Shape 358"/>
            <p:cNvSpPr txBox="1"/>
            <p:nvPr/>
          </p:nvSpPr>
          <p:spPr>
            <a:xfrm>
              <a:off x="0" y="0"/>
              <a:ext cx="9144000" cy="6858000"/>
            </a:xfrm>
            <a:prstGeom prst="rect">
              <a:avLst/>
            </a:prstGeom>
            <a:solidFill>
              <a:srgbClr val="FFFFFF"/>
            </a:solidFill>
            <a:ln w="12700" cap="rnd"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pic>
          <p:nvPicPr>
            <p:cNvPr id="359" name="Shape 359"/>
            <p:cNvPicPr preferRelativeResize="0"/>
            <p:nvPr/>
          </p:nvPicPr>
          <p:blipFill rotWithShape="1">
            <a:blip r:embed="rId3">
              <a:alphaModFix/>
            </a:blip>
            <a:srcRect l="7009" t="10000" r="7008" b="7499"/>
            <a:stretch/>
          </p:blipFill>
          <p:spPr>
            <a:xfrm>
              <a:off x="2632075" y="266700"/>
              <a:ext cx="3692524" cy="4965700"/>
            </a:xfrm>
            <a:prstGeom prst="rect">
              <a:avLst/>
            </a:prstGeom>
            <a:noFill/>
            <a:ln>
              <a:noFill/>
            </a:ln>
          </p:spPr>
        </p:pic>
      </p:grpSp>
      <p:sp>
        <p:nvSpPr>
          <p:cNvPr id="360" name="Shape 360"/>
          <p:cNvSpPr txBox="1"/>
          <p:nvPr/>
        </p:nvSpPr>
        <p:spPr>
          <a:xfrm>
            <a:off x="1295400" y="942975"/>
            <a:ext cx="6553200" cy="13081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1" i="0" u="none" strike="noStrike" cap="none">
                <a:solidFill>
                  <a:schemeClr val="dk1"/>
                </a:solidFill>
                <a:latin typeface="Arial"/>
                <a:ea typeface="Arial"/>
                <a:cs typeface="Arial"/>
                <a:sym typeface="Arial"/>
              </a:rPr>
              <a:t>Section 2-3 </a:t>
            </a:r>
          </a:p>
          <a:p>
            <a:pPr marL="0" marR="0" lvl="0" indent="0" algn="ctr" rtl="0">
              <a:lnSpc>
                <a:spcPct val="100000"/>
              </a:lnSpc>
              <a:spcBef>
                <a:spcPts val="0"/>
              </a:spcBef>
              <a:spcAft>
                <a:spcPts val="0"/>
              </a:spcAft>
              <a:buClr>
                <a:schemeClr val="dk1"/>
              </a:buClr>
              <a:buSzPct val="25000"/>
              <a:buFont typeface="Arial"/>
              <a:buNone/>
            </a:pPr>
            <a:r>
              <a:rPr lang="en-US" sz="4000" b="1" i="0" u="none" strike="noStrike" cap="none">
                <a:solidFill>
                  <a:schemeClr val="dk1"/>
                </a:solidFill>
                <a:latin typeface="Arial"/>
                <a:ea typeface="Arial"/>
                <a:cs typeface="Arial"/>
                <a:sym typeface="Arial"/>
              </a:rPr>
              <a:t>Histograms</a:t>
            </a:r>
          </a:p>
        </p:txBody>
      </p:sp>
      <p:sp>
        <p:nvSpPr>
          <p:cNvPr id="361" name="Shape 361"/>
          <p:cNvSpPr txBox="1"/>
          <p:nvPr/>
        </p:nvSpPr>
        <p:spPr>
          <a:xfrm>
            <a:off x="7391400" y="88900"/>
            <a:ext cx="1676399" cy="9144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367" name="Shape 367"/>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368" name="Shape 368"/>
          <p:cNvSpPr txBox="1">
            <a:spLocks noGrp="1"/>
          </p:cNvSpPr>
          <p:nvPr>
            <p:ph type="title" idx="4294967295"/>
          </p:nvPr>
        </p:nvSpPr>
        <p:spPr>
          <a:xfrm>
            <a:off x="649287" y="165100"/>
            <a:ext cx="7861299" cy="735011"/>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Key Concept</a:t>
            </a:r>
          </a:p>
        </p:txBody>
      </p:sp>
      <p:sp>
        <p:nvSpPr>
          <p:cNvPr id="369" name="Shape 369"/>
          <p:cNvSpPr txBox="1"/>
          <p:nvPr/>
        </p:nvSpPr>
        <p:spPr>
          <a:xfrm>
            <a:off x="269875" y="439737"/>
            <a:ext cx="946150" cy="58578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370" name="Shape 370"/>
          <p:cNvSpPr txBox="1"/>
          <p:nvPr/>
        </p:nvSpPr>
        <p:spPr>
          <a:xfrm>
            <a:off x="1241425" y="2362200"/>
            <a:ext cx="6781800" cy="22891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i="0" u="none" strike="noStrike" cap="none">
                <a:solidFill>
                  <a:schemeClr val="dk1"/>
                </a:solidFill>
                <a:latin typeface="Arial"/>
                <a:ea typeface="Arial"/>
                <a:cs typeface="Arial"/>
                <a:sym typeface="Arial"/>
              </a:rPr>
              <a:t>We use a visual tool called a </a:t>
            </a:r>
            <a:r>
              <a:rPr lang="en-US" sz="3600" b="1" i="0" u="none" strike="noStrike" cap="none">
                <a:solidFill>
                  <a:schemeClr val="hlink"/>
                </a:solidFill>
                <a:latin typeface="Arial"/>
                <a:ea typeface="Arial"/>
                <a:cs typeface="Arial"/>
                <a:sym typeface="Arial"/>
              </a:rPr>
              <a:t>histogram</a:t>
            </a:r>
            <a:r>
              <a:rPr lang="en-US" sz="3600" b="1" i="0" u="none" strike="noStrike" cap="none">
                <a:solidFill>
                  <a:schemeClr val="dk1"/>
                </a:solidFill>
                <a:latin typeface="Arial"/>
                <a:ea typeface="Arial"/>
                <a:cs typeface="Arial"/>
                <a:sym typeface="Arial"/>
              </a:rPr>
              <a:t> to analyze the shape of the distribution of the data.</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Shape 375"/>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376" name="Shape 376"/>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377" name="Shape 377"/>
          <p:cNvSpPr txBox="1"/>
          <p:nvPr/>
        </p:nvSpPr>
        <p:spPr>
          <a:xfrm>
            <a:off x="306387" y="217487"/>
            <a:ext cx="8505824" cy="638174"/>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Histogram</a:t>
            </a:r>
          </a:p>
        </p:txBody>
      </p:sp>
      <p:sp>
        <p:nvSpPr>
          <p:cNvPr id="378" name="Shape 378"/>
          <p:cNvSpPr txBox="1"/>
          <p:nvPr/>
        </p:nvSpPr>
        <p:spPr>
          <a:xfrm>
            <a:off x="622300" y="1836736"/>
            <a:ext cx="7848599" cy="30813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A graph consisting of bars of equal width drawn adjacent to each other (without gaps). The horizontal scale represents the classes of quantitative data values and the vertical scale represents the frequencies. The heights of the bars correspond to the frequency values.</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2"/>
        <p:cNvGrpSpPr/>
        <p:nvPr/>
      </p:nvGrpSpPr>
      <p:grpSpPr>
        <a:xfrm>
          <a:off x="0" y="0"/>
          <a:ext cx="0" cy="0"/>
          <a:chOff x="0" y="0"/>
          <a:chExt cx="0" cy="0"/>
        </a:xfrm>
      </p:grpSpPr>
      <p:sp>
        <p:nvSpPr>
          <p:cNvPr id="383" name="Shape 383"/>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384" name="Shape 384"/>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385" name="Shape 385"/>
          <p:cNvSpPr txBox="1"/>
          <p:nvPr/>
        </p:nvSpPr>
        <p:spPr>
          <a:xfrm>
            <a:off x="306387" y="217487"/>
            <a:ext cx="8505824" cy="638174"/>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Histogram</a:t>
            </a:r>
          </a:p>
        </p:txBody>
      </p:sp>
      <p:sp>
        <p:nvSpPr>
          <p:cNvPr id="386" name="Shape 386"/>
          <p:cNvSpPr txBox="1"/>
          <p:nvPr/>
        </p:nvSpPr>
        <p:spPr>
          <a:xfrm>
            <a:off x="622300" y="854075"/>
            <a:ext cx="7848599" cy="946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Basically a graphic version of a frequency distribution.</a:t>
            </a:r>
          </a:p>
        </p:txBody>
      </p:sp>
      <p:pic>
        <p:nvPicPr>
          <p:cNvPr id="387" name="Shape 387"/>
          <p:cNvPicPr preferRelativeResize="0"/>
          <p:nvPr/>
        </p:nvPicPr>
        <p:blipFill rotWithShape="1">
          <a:blip r:embed="rId3">
            <a:alphaModFix/>
          </a:blip>
          <a:srcRect/>
          <a:stretch/>
        </p:blipFill>
        <p:spPr>
          <a:xfrm>
            <a:off x="3808412" y="1509712"/>
            <a:ext cx="5092699" cy="5080000"/>
          </a:xfrm>
          <a:prstGeom prst="rect">
            <a:avLst/>
          </a:prstGeom>
          <a:noFill/>
          <a:ln>
            <a:noFill/>
          </a:ln>
        </p:spPr>
      </p:pic>
      <p:pic>
        <p:nvPicPr>
          <p:cNvPr id="388" name="Shape 388"/>
          <p:cNvPicPr preferRelativeResize="0"/>
          <p:nvPr/>
        </p:nvPicPr>
        <p:blipFill rotWithShape="1">
          <a:blip r:embed="rId4">
            <a:alphaModFix/>
          </a:blip>
          <a:srcRect/>
          <a:stretch/>
        </p:blipFill>
        <p:spPr>
          <a:xfrm>
            <a:off x="495300" y="1928811"/>
            <a:ext cx="3216275" cy="3778250"/>
          </a:xfrm>
          <a:prstGeom prst="rect">
            <a:avLst/>
          </a:prstGeom>
          <a:noFill/>
          <a:ln>
            <a:noFill/>
          </a:ln>
        </p:spPr>
      </p:pic>
      <mc:AlternateContent xmlns:mc="http://schemas.openxmlformats.org/markup-compatibility/2006">
        <mc:Choice xmlns:p14="http://schemas.microsoft.com/office/powerpoint/2010/main" Requires="p14">
          <p:contentPart p14:bwMode="auto" r:id="rId5">
            <p14:nvContentPartPr>
              <p14:cNvPr id="8" name="Ink 7"/>
              <p14:cNvContentPartPr/>
              <p14:nvPr/>
            </p14:nvContentPartPr>
            <p14:xfrm>
              <a:off x="4035025" y="1566065"/>
              <a:ext cx="191520" cy="4629960"/>
            </p14:xfrm>
          </p:contentPart>
        </mc:Choice>
        <mc:Fallback>
          <p:pic>
            <p:nvPicPr>
              <p:cNvPr id="8" name="Ink 7"/>
              <p:cNvPicPr/>
              <p:nvPr/>
            </p:nvPicPr>
            <p:blipFill>
              <a:blip r:embed="rId6"/>
              <a:stretch>
                <a:fillRect/>
              </a:stretch>
            </p:blipFill>
            <p:spPr>
              <a:xfrm>
                <a:off x="4026025" y="1556705"/>
                <a:ext cx="210240" cy="4648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p14:cNvContentPartPr/>
              <p14:nvPr/>
            </p14:nvContentPartPr>
            <p14:xfrm>
              <a:off x="3756745" y="5515985"/>
              <a:ext cx="401040" cy="449640"/>
            </p14:xfrm>
          </p:contentPart>
        </mc:Choice>
        <mc:Fallback>
          <p:pic>
            <p:nvPicPr>
              <p:cNvPr id="10" name="Ink 9"/>
              <p:cNvPicPr/>
              <p:nvPr/>
            </p:nvPicPr>
            <p:blipFill>
              <a:blip r:embed="rId8"/>
              <a:stretch>
                <a:fillRect/>
              </a:stretch>
            </p:blipFill>
            <p:spPr>
              <a:xfrm>
                <a:off x="3747377" y="5506985"/>
                <a:ext cx="419777"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Ink 19"/>
              <p14:cNvContentPartPr/>
              <p14:nvPr/>
            </p14:nvContentPartPr>
            <p14:xfrm>
              <a:off x="4214665" y="5285945"/>
              <a:ext cx="737640" cy="616680"/>
            </p14:xfrm>
          </p:contentPart>
        </mc:Choice>
        <mc:Fallback>
          <p:pic>
            <p:nvPicPr>
              <p:cNvPr id="20" name="Ink 19"/>
              <p:cNvPicPr/>
              <p:nvPr/>
            </p:nvPicPr>
            <p:blipFill>
              <a:blip r:embed="rId10"/>
              <a:stretch>
                <a:fillRect/>
              </a:stretch>
            </p:blipFill>
            <p:spPr>
              <a:xfrm>
                <a:off x="4205300" y="5276580"/>
                <a:ext cx="756369" cy="635411"/>
              </a:xfrm>
              <a:prstGeom prst="rect">
                <a:avLst/>
              </a:prstGeom>
            </p:spPr>
          </p:pic>
        </mc:Fallback>
      </mc:AlternateContent>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Shape 393"/>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394" name="Shape 394"/>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395" name="Shape 395"/>
          <p:cNvSpPr txBox="1"/>
          <p:nvPr/>
        </p:nvSpPr>
        <p:spPr>
          <a:xfrm>
            <a:off x="306387" y="217487"/>
            <a:ext cx="8505824" cy="638174"/>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Histogram</a:t>
            </a:r>
          </a:p>
        </p:txBody>
      </p:sp>
      <p:sp>
        <p:nvSpPr>
          <p:cNvPr id="396" name="Shape 396"/>
          <p:cNvSpPr txBox="1"/>
          <p:nvPr/>
        </p:nvSpPr>
        <p:spPr>
          <a:xfrm>
            <a:off x="622300" y="854075"/>
            <a:ext cx="7848599" cy="946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The bars on the horizontal scale are labeled with one of the following:</a:t>
            </a:r>
          </a:p>
        </p:txBody>
      </p:sp>
      <p:sp>
        <p:nvSpPr>
          <p:cNvPr id="397" name="Shape 397"/>
          <p:cNvSpPr txBox="1"/>
          <p:nvPr/>
        </p:nvSpPr>
        <p:spPr>
          <a:xfrm>
            <a:off x="619125" y="1873250"/>
            <a:ext cx="7848599" cy="2228850"/>
          </a:xfrm>
          <a:prstGeom prst="rect">
            <a:avLst/>
          </a:prstGeom>
          <a:noFill/>
          <a:ln>
            <a:noFill/>
          </a:ln>
        </p:spPr>
        <p:txBody>
          <a:bodyPr lIns="91425" tIns="45700" rIns="91425" bIns="45700" anchor="t" anchorCtr="0">
            <a:noAutofit/>
          </a:bodyPr>
          <a:lstStyle/>
          <a:p>
            <a:pPr marL="682625" marR="0" lvl="0" indent="-682625" algn="l" rtl="0">
              <a:lnSpc>
                <a:spcPct val="100000"/>
              </a:lnSpc>
              <a:spcBef>
                <a:spcPts val="0"/>
              </a:spcBef>
              <a:spcAft>
                <a:spcPts val="0"/>
              </a:spcAft>
              <a:buClr>
                <a:schemeClr val="dk1"/>
              </a:buClr>
              <a:buSzPct val="100000"/>
              <a:buFont typeface="Arial"/>
              <a:buAutoNum type="arabicParenBoth"/>
            </a:pPr>
            <a:r>
              <a:rPr lang="en-US" sz="2800" b="1" i="0" u="none" strike="noStrike" cap="none">
                <a:solidFill>
                  <a:schemeClr val="dk1"/>
                </a:solidFill>
                <a:latin typeface="Arial"/>
                <a:ea typeface="Arial"/>
                <a:cs typeface="Arial"/>
                <a:sym typeface="Arial"/>
              </a:rPr>
              <a:t>Class boundaries</a:t>
            </a:r>
          </a:p>
          <a:p>
            <a:pPr marL="682625" marR="0" lvl="0" indent="-682625" algn="l" rtl="0">
              <a:lnSpc>
                <a:spcPct val="100000"/>
              </a:lnSpc>
              <a:spcBef>
                <a:spcPts val="1400"/>
              </a:spcBef>
              <a:spcAft>
                <a:spcPts val="0"/>
              </a:spcAft>
              <a:buClr>
                <a:schemeClr val="dk1"/>
              </a:buClr>
              <a:buSzPct val="100000"/>
              <a:buFont typeface="Arial"/>
              <a:buAutoNum type="arabicParenBoth"/>
            </a:pPr>
            <a:r>
              <a:rPr lang="en-US" sz="2800" b="1" i="0" u="none" strike="noStrike" cap="none">
                <a:solidFill>
                  <a:schemeClr val="dk1"/>
                </a:solidFill>
                <a:latin typeface="Arial"/>
                <a:ea typeface="Arial"/>
                <a:cs typeface="Arial"/>
                <a:sym typeface="Arial"/>
              </a:rPr>
              <a:t>Class midpoints</a:t>
            </a:r>
          </a:p>
          <a:p>
            <a:pPr marL="682625" marR="0" lvl="0" indent="-682625" algn="l" rtl="0">
              <a:lnSpc>
                <a:spcPct val="100000"/>
              </a:lnSpc>
              <a:spcBef>
                <a:spcPts val="1400"/>
              </a:spcBef>
              <a:spcAft>
                <a:spcPts val="0"/>
              </a:spcAft>
              <a:buClr>
                <a:schemeClr val="dk1"/>
              </a:buClr>
              <a:buSzPct val="100000"/>
              <a:buFont typeface="Arial"/>
              <a:buAutoNum type="arabicParenBoth"/>
            </a:pPr>
            <a:r>
              <a:rPr lang="en-US" sz="2800" b="1" i="0" u="none" strike="noStrike" cap="none">
                <a:solidFill>
                  <a:schemeClr val="dk1"/>
                </a:solidFill>
                <a:latin typeface="Arial"/>
                <a:ea typeface="Arial"/>
                <a:cs typeface="Arial"/>
                <a:sym typeface="Arial"/>
              </a:rPr>
              <a:t>Lower class limits (introduces a small error)</a:t>
            </a:r>
          </a:p>
        </p:txBody>
      </p:sp>
      <p:sp>
        <p:nvSpPr>
          <p:cNvPr id="398" name="Shape 398"/>
          <p:cNvSpPr txBox="1"/>
          <p:nvPr/>
        </p:nvSpPr>
        <p:spPr>
          <a:xfrm>
            <a:off x="623887" y="4330700"/>
            <a:ext cx="7848599" cy="2014536"/>
          </a:xfrm>
          <a:prstGeom prst="rect">
            <a:avLst/>
          </a:prstGeom>
          <a:noFill/>
          <a:ln>
            <a:noFill/>
          </a:ln>
        </p:spPr>
        <p:txBody>
          <a:bodyPr lIns="91425" tIns="45700" rIns="91425" bIns="45700" anchor="t" anchorCtr="0">
            <a:noAutofit/>
          </a:bodyPr>
          <a:lstStyle/>
          <a:p>
            <a:pPr marL="682625" marR="0" lvl="0" indent="-682625" algn="l" rtl="0">
              <a:lnSpc>
                <a:spcPct val="10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Horizontal Scale for Histogram: Use class boundaries or class midpoints.</a:t>
            </a:r>
          </a:p>
          <a:p>
            <a:pPr marL="682625" marR="0" lvl="0" indent="-682625" algn="l" rtl="0">
              <a:lnSpc>
                <a:spcPct val="100000"/>
              </a:lnSpc>
              <a:spcBef>
                <a:spcPts val="140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Vertical Scale for Histogram: Use the class frequencies.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sp>
        <p:nvSpPr>
          <p:cNvPr id="40" name="Shape 40"/>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grpSp>
        <p:nvGrpSpPr>
          <p:cNvPr id="41" name="Shape 41"/>
          <p:cNvGrpSpPr/>
          <p:nvPr/>
        </p:nvGrpSpPr>
        <p:grpSpPr>
          <a:xfrm>
            <a:off x="0" y="0"/>
            <a:ext cx="9144000" cy="6858000"/>
            <a:chOff x="0" y="0"/>
            <a:chExt cx="9144000" cy="6858000"/>
          </a:xfrm>
        </p:grpSpPr>
        <p:sp>
          <p:nvSpPr>
            <p:cNvPr id="42" name="Shape 42"/>
            <p:cNvSpPr/>
            <p:nvPr/>
          </p:nvSpPr>
          <p:spPr>
            <a:xfrm>
              <a:off x="0" y="0"/>
              <a:ext cx="9144000" cy="6858000"/>
            </a:xfrm>
            <a:prstGeom prst="rect">
              <a:avLst/>
            </a:prstGeom>
            <a:solidFill>
              <a:srgbClr val="FFFFFF"/>
            </a:solidFill>
            <a:ln w="12700" cap="rnd"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pic>
          <p:nvPicPr>
            <p:cNvPr id="43" name="Shape 43"/>
            <p:cNvPicPr preferRelativeResize="0"/>
            <p:nvPr/>
          </p:nvPicPr>
          <p:blipFill rotWithShape="1">
            <a:blip r:embed="rId3">
              <a:alphaModFix/>
            </a:blip>
            <a:srcRect l="7009" t="10000" r="7008" b="7499"/>
            <a:stretch/>
          </p:blipFill>
          <p:spPr>
            <a:xfrm>
              <a:off x="2632075" y="266700"/>
              <a:ext cx="3692524" cy="4965700"/>
            </a:xfrm>
            <a:prstGeom prst="rect">
              <a:avLst/>
            </a:prstGeom>
            <a:noFill/>
            <a:ln>
              <a:noFill/>
            </a:ln>
          </p:spPr>
        </p:pic>
      </p:grpSp>
      <p:sp>
        <p:nvSpPr>
          <p:cNvPr id="44" name="Shape 44"/>
          <p:cNvSpPr txBox="1"/>
          <p:nvPr/>
        </p:nvSpPr>
        <p:spPr>
          <a:xfrm>
            <a:off x="1295400" y="1022350"/>
            <a:ext cx="6553200" cy="13081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1" i="0" u="none" strike="noStrike" cap="none">
                <a:solidFill>
                  <a:schemeClr val="dk1"/>
                </a:solidFill>
                <a:latin typeface="Arial"/>
                <a:ea typeface="Arial"/>
                <a:cs typeface="Arial"/>
                <a:sym typeface="Arial"/>
              </a:rPr>
              <a:t>Section 2-1 </a:t>
            </a:r>
          </a:p>
          <a:p>
            <a:pPr marL="0" marR="0" lvl="0" indent="0" algn="ctr" rtl="0">
              <a:lnSpc>
                <a:spcPct val="100000"/>
              </a:lnSpc>
              <a:spcBef>
                <a:spcPts val="0"/>
              </a:spcBef>
              <a:spcAft>
                <a:spcPts val="0"/>
              </a:spcAft>
              <a:buClr>
                <a:schemeClr val="dk1"/>
              </a:buClr>
              <a:buSzPct val="25000"/>
              <a:buFont typeface="Arial"/>
              <a:buNone/>
            </a:pPr>
            <a:r>
              <a:rPr lang="en-US" sz="4000" b="1" i="0" u="none" strike="noStrike" cap="none">
                <a:solidFill>
                  <a:schemeClr val="dk1"/>
                </a:solidFill>
                <a:latin typeface="Arial"/>
                <a:ea typeface="Arial"/>
                <a:cs typeface="Arial"/>
                <a:sym typeface="Arial"/>
              </a:rPr>
              <a:t>Review and Preview </a:t>
            </a:r>
          </a:p>
        </p:txBody>
      </p:sp>
      <p:sp>
        <p:nvSpPr>
          <p:cNvPr id="45" name="Shape 45"/>
          <p:cNvSpPr/>
          <p:nvPr/>
        </p:nvSpPr>
        <p:spPr>
          <a:xfrm>
            <a:off x="7391400" y="88900"/>
            <a:ext cx="1676399" cy="9144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p:cNvGrpSpPr/>
        <p:nvPr/>
      </p:nvGrpSpPr>
      <p:grpSpPr>
        <a:xfrm>
          <a:off x="0" y="0"/>
          <a:ext cx="0" cy="0"/>
          <a:chOff x="0" y="0"/>
          <a:chExt cx="0" cy="0"/>
        </a:xfrm>
      </p:grpSpPr>
      <p:sp>
        <p:nvSpPr>
          <p:cNvPr id="403" name="Shape 403"/>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404" name="Shape 404"/>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grpSp>
        <p:nvGrpSpPr>
          <p:cNvPr id="405" name="Shape 405"/>
          <p:cNvGrpSpPr/>
          <p:nvPr/>
        </p:nvGrpSpPr>
        <p:grpSpPr>
          <a:xfrm>
            <a:off x="3905250" y="1462087"/>
            <a:ext cx="5067300" cy="5132388"/>
            <a:chOff x="3905250" y="1462087"/>
            <a:chExt cx="5067300" cy="5132388"/>
          </a:xfrm>
        </p:grpSpPr>
        <p:pic>
          <p:nvPicPr>
            <p:cNvPr id="406" name="Shape 406"/>
            <p:cNvPicPr preferRelativeResize="0"/>
            <p:nvPr/>
          </p:nvPicPr>
          <p:blipFill rotWithShape="1">
            <a:blip r:embed="rId3">
              <a:alphaModFix/>
            </a:blip>
            <a:srcRect/>
            <a:stretch/>
          </p:blipFill>
          <p:spPr>
            <a:xfrm>
              <a:off x="3905250" y="1463675"/>
              <a:ext cx="5067300" cy="5130800"/>
            </a:xfrm>
            <a:prstGeom prst="rect">
              <a:avLst/>
            </a:prstGeom>
            <a:noFill/>
            <a:ln>
              <a:noFill/>
            </a:ln>
          </p:spPr>
        </p:pic>
        <p:sp>
          <p:nvSpPr>
            <p:cNvPr id="407" name="Shape 407"/>
            <p:cNvSpPr txBox="1"/>
            <p:nvPr/>
          </p:nvSpPr>
          <p:spPr>
            <a:xfrm>
              <a:off x="4162425" y="1462087"/>
              <a:ext cx="2817812" cy="619125"/>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sp>
        <p:nvSpPr>
          <p:cNvPr id="408" name="Shape 408"/>
          <p:cNvSpPr txBox="1"/>
          <p:nvPr/>
        </p:nvSpPr>
        <p:spPr>
          <a:xfrm>
            <a:off x="317500" y="215900"/>
            <a:ext cx="8505824" cy="1187449"/>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Relative Frequency Histogram </a:t>
            </a:r>
          </a:p>
          <a:p>
            <a:pPr marL="0" marR="0" lvl="0" indent="0" algn="l" rtl="0">
              <a:lnSpc>
                <a:spcPct val="100000"/>
              </a:lnSpc>
              <a:spcBef>
                <a:spcPts val="0"/>
              </a:spcBef>
              <a:spcAft>
                <a:spcPts val="0"/>
              </a:spcAft>
              <a:buNone/>
            </a:pPr>
            <a:endParaRPr sz="4000" b="1" i="0" u="none" strike="noStrike" cap="none">
              <a:solidFill>
                <a:srgbClr val="008000"/>
              </a:solidFill>
              <a:latin typeface="Arial"/>
              <a:ea typeface="Arial"/>
              <a:cs typeface="Arial"/>
              <a:sym typeface="Arial"/>
            </a:endParaRPr>
          </a:p>
        </p:txBody>
      </p:sp>
      <p:sp>
        <p:nvSpPr>
          <p:cNvPr id="409" name="Shape 409"/>
          <p:cNvSpPr txBox="1"/>
          <p:nvPr/>
        </p:nvSpPr>
        <p:spPr>
          <a:xfrm>
            <a:off x="4648200" y="3352800"/>
            <a:ext cx="32766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410" name="Shape 410"/>
          <p:cNvSpPr txBox="1"/>
          <p:nvPr/>
        </p:nvSpPr>
        <p:spPr>
          <a:xfrm>
            <a:off x="5181600" y="2819400"/>
            <a:ext cx="35052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411" name="Shape 411"/>
          <p:cNvSpPr txBox="1"/>
          <p:nvPr/>
        </p:nvSpPr>
        <p:spPr>
          <a:xfrm>
            <a:off x="571500" y="787400"/>
            <a:ext cx="7848599" cy="11874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Has the same shape and horizontal scale as a histogram, but the vertical scale is marked with relative frequencies instead of actual frequencies</a:t>
            </a:r>
          </a:p>
        </p:txBody>
      </p:sp>
      <p:pic>
        <p:nvPicPr>
          <p:cNvPr id="412" name="Shape 412"/>
          <p:cNvPicPr preferRelativeResize="0"/>
          <p:nvPr/>
        </p:nvPicPr>
        <p:blipFill rotWithShape="1">
          <a:blip r:embed="rId4">
            <a:alphaModFix/>
          </a:blip>
          <a:srcRect/>
          <a:stretch/>
        </p:blipFill>
        <p:spPr>
          <a:xfrm>
            <a:off x="428625" y="2016125"/>
            <a:ext cx="3160711" cy="4397375"/>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Shape 417"/>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418" name="Shape 418"/>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419" name="Shape 419"/>
          <p:cNvSpPr txBox="1"/>
          <p:nvPr/>
        </p:nvSpPr>
        <p:spPr>
          <a:xfrm>
            <a:off x="782637" y="1611312"/>
            <a:ext cx="7848599" cy="2100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Objective is not simply to construct a histogram, but rather to </a:t>
            </a:r>
            <a:r>
              <a:rPr lang="en-US" sz="2400" b="1" i="1" u="none" strike="noStrike" cap="none">
                <a:solidFill>
                  <a:schemeClr val="dk1"/>
                </a:solidFill>
                <a:latin typeface="Arial"/>
                <a:ea typeface="Arial"/>
                <a:cs typeface="Arial"/>
                <a:sym typeface="Arial"/>
              </a:rPr>
              <a:t>understand</a:t>
            </a:r>
            <a:r>
              <a:rPr lang="en-US" sz="2400" b="1" i="0" u="none" strike="noStrike" cap="none">
                <a:solidFill>
                  <a:schemeClr val="dk1"/>
                </a:solidFill>
                <a:latin typeface="Arial"/>
                <a:ea typeface="Arial"/>
                <a:cs typeface="Arial"/>
                <a:sym typeface="Arial"/>
              </a:rPr>
              <a:t> something about the data.</a:t>
            </a:r>
          </a:p>
          <a:p>
            <a:pPr marL="0" marR="0" lvl="0" indent="0" algn="l" rtl="0">
              <a:lnSpc>
                <a:spcPct val="100000"/>
              </a:lnSpc>
              <a:spcBef>
                <a:spcPts val="2400"/>
              </a:spcBef>
              <a:spcAft>
                <a:spcPts val="1200"/>
              </a:spcAft>
              <a:buClr>
                <a:schemeClr val="dk1"/>
              </a:buClr>
              <a:buSzPct val="25000"/>
              <a:buFont typeface="Arial"/>
              <a:buNone/>
            </a:pPr>
            <a:r>
              <a:rPr lang="en-US" sz="2400" b="1" i="0" u="none" strike="noStrike" cap="none">
                <a:solidFill>
                  <a:schemeClr val="dk1"/>
                </a:solidFill>
                <a:latin typeface="Arial"/>
                <a:ea typeface="Arial"/>
                <a:cs typeface="Arial"/>
                <a:sym typeface="Arial"/>
              </a:rPr>
              <a:t>When graphed, a normal distribution has a “bell” shape. Characteristic of the bell shape are</a:t>
            </a:r>
          </a:p>
        </p:txBody>
      </p:sp>
      <p:sp>
        <p:nvSpPr>
          <p:cNvPr id="420" name="Shape 420"/>
          <p:cNvSpPr txBox="1"/>
          <p:nvPr/>
        </p:nvSpPr>
        <p:spPr>
          <a:xfrm>
            <a:off x="365125" y="474662"/>
            <a:ext cx="8374061" cy="685799"/>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Critical Thinking</a:t>
            </a:r>
            <a:br>
              <a:rPr lang="en-US" sz="4000" b="1" i="0" u="none" strike="noStrike" cap="none">
                <a:solidFill>
                  <a:srgbClr val="008000"/>
                </a:solidFill>
                <a:latin typeface="Arial"/>
                <a:ea typeface="Arial"/>
                <a:cs typeface="Arial"/>
                <a:sym typeface="Arial"/>
              </a:rPr>
            </a:br>
            <a:r>
              <a:rPr lang="en-US" sz="4000" b="1" i="0" u="none" strike="noStrike" cap="none">
                <a:solidFill>
                  <a:srgbClr val="008000"/>
                </a:solidFill>
                <a:latin typeface="Arial"/>
                <a:ea typeface="Arial"/>
                <a:cs typeface="Arial"/>
                <a:sym typeface="Arial"/>
              </a:rPr>
              <a:t>Interpreting Histograms</a:t>
            </a:r>
          </a:p>
        </p:txBody>
      </p:sp>
      <p:sp>
        <p:nvSpPr>
          <p:cNvPr id="421" name="Shape 421"/>
          <p:cNvSpPr txBox="1"/>
          <p:nvPr/>
        </p:nvSpPr>
        <p:spPr>
          <a:xfrm>
            <a:off x="782637" y="3727450"/>
            <a:ext cx="7848599" cy="2100261"/>
          </a:xfrm>
          <a:prstGeom prst="rect">
            <a:avLst/>
          </a:prstGeom>
          <a:noFill/>
          <a:ln>
            <a:noFill/>
          </a:ln>
        </p:spPr>
        <p:txBody>
          <a:bodyPr lIns="91425" tIns="45700" rIns="91425" bIns="45700" anchor="t" anchorCtr="0">
            <a:noAutofit/>
          </a:bodyPr>
          <a:lstStyle/>
          <a:p>
            <a:pPr marL="682625" marR="0" lvl="0" indent="-682625"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(1)	The frequencies increase to a maximum, and then decrease, and</a:t>
            </a:r>
          </a:p>
          <a:p>
            <a:pPr marL="682625" marR="0" lvl="0" indent="-682625" algn="l" rtl="0">
              <a:lnSpc>
                <a:spcPct val="100000"/>
              </a:lnSpc>
              <a:spcBef>
                <a:spcPts val="2400"/>
              </a:spcBef>
              <a:spcAft>
                <a:spcPts val="1200"/>
              </a:spcAft>
              <a:buClr>
                <a:schemeClr val="dk1"/>
              </a:buClr>
              <a:buSzPct val="25000"/>
              <a:buFont typeface="Arial"/>
              <a:buNone/>
            </a:pPr>
            <a:r>
              <a:rPr lang="en-US" sz="2400" b="1" i="0" u="none" strike="noStrike" cap="none">
                <a:solidFill>
                  <a:schemeClr val="dk1"/>
                </a:solidFill>
                <a:latin typeface="Arial"/>
                <a:ea typeface="Arial"/>
                <a:cs typeface="Arial"/>
                <a:sym typeface="Arial"/>
              </a:rPr>
              <a:t>(2)	symmetry, with the left half of the graph roughly a mirror image of the right half.</a:t>
            </a:r>
          </a:p>
        </p:txBody>
      </p:sp>
      <p:sp>
        <p:nvSpPr>
          <p:cNvPr id="422" name="Shape 422"/>
          <p:cNvSpPr txBox="1"/>
          <p:nvPr/>
        </p:nvSpPr>
        <p:spPr>
          <a:xfrm>
            <a:off x="782637" y="5846762"/>
            <a:ext cx="7848599" cy="6397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200"/>
              </a:spcAft>
              <a:buClr>
                <a:schemeClr val="dk1"/>
              </a:buClr>
              <a:buSzPct val="25000"/>
              <a:buFont typeface="Arial"/>
              <a:buNone/>
            </a:pPr>
            <a:r>
              <a:rPr lang="en-US" sz="2400" b="1" i="0" u="none" strike="noStrike" cap="none">
                <a:solidFill>
                  <a:schemeClr val="dk1"/>
                </a:solidFill>
                <a:latin typeface="Arial"/>
                <a:ea typeface="Arial"/>
                <a:cs typeface="Arial"/>
                <a:sym typeface="Arial"/>
              </a:rPr>
              <a:t>The histogram on the next slide illustrates this.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Shape 427"/>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428" name="Shape 428"/>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429" name="Shape 429"/>
          <p:cNvSpPr txBox="1"/>
          <p:nvPr/>
        </p:nvSpPr>
        <p:spPr>
          <a:xfrm>
            <a:off x="365125" y="474662"/>
            <a:ext cx="8374061" cy="685799"/>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Critical Thinking</a:t>
            </a:r>
            <a:br>
              <a:rPr lang="en-US" sz="4000" b="1" i="0" u="none" strike="noStrike" cap="none">
                <a:solidFill>
                  <a:srgbClr val="008000"/>
                </a:solidFill>
                <a:latin typeface="Arial"/>
                <a:ea typeface="Arial"/>
                <a:cs typeface="Arial"/>
                <a:sym typeface="Arial"/>
              </a:rPr>
            </a:br>
            <a:r>
              <a:rPr lang="en-US" sz="4000" b="1" i="0" u="none" strike="noStrike" cap="none">
                <a:solidFill>
                  <a:srgbClr val="008000"/>
                </a:solidFill>
                <a:latin typeface="Arial"/>
                <a:ea typeface="Arial"/>
                <a:cs typeface="Arial"/>
                <a:sym typeface="Arial"/>
              </a:rPr>
              <a:t>Interpreting Histograms</a:t>
            </a:r>
          </a:p>
        </p:txBody>
      </p:sp>
      <p:pic>
        <p:nvPicPr>
          <p:cNvPr id="430" name="Shape 430"/>
          <p:cNvPicPr preferRelativeResize="0"/>
          <p:nvPr/>
        </p:nvPicPr>
        <p:blipFill rotWithShape="1">
          <a:blip r:embed="rId3">
            <a:alphaModFix/>
          </a:blip>
          <a:srcRect/>
          <a:stretch/>
        </p:blipFill>
        <p:spPr>
          <a:xfrm>
            <a:off x="1882775" y="2171700"/>
            <a:ext cx="5654674" cy="3235324"/>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4"/>
        <p:cNvGrpSpPr/>
        <p:nvPr/>
      </p:nvGrpSpPr>
      <p:grpSpPr>
        <a:xfrm>
          <a:off x="0" y="0"/>
          <a:ext cx="0" cy="0"/>
          <a:chOff x="0" y="0"/>
          <a:chExt cx="0" cy="0"/>
        </a:xfrm>
      </p:grpSpPr>
      <p:sp>
        <p:nvSpPr>
          <p:cNvPr id="435" name="Shape 435"/>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436" name="Shape 436"/>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437" name="Shape 437"/>
          <p:cNvSpPr txBox="1"/>
          <p:nvPr/>
        </p:nvSpPr>
        <p:spPr>
          <a:xfrm>
            <a:off x="336550" y="209550"/>
            <a:ext cx="8477250" cy="685799"/>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Recap</a:t>
            </a:r>
          </a:p>
        </p:txBody>
      </p:sp>
      <p:sp>
        <p:nvSpPr>
          <p:cNvPr id="438" name="Shape 438"/>
          <p:cNvSpPr txBox="1"/>
          <p:nvPr/>
        </p:nvSpPr>
        <p:spPr>
          <a:xfrm>
            <a:off x="909637" y="2143125"/>
            <a:ext cx="7639050" cy="25780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200" b="1" i="0" u="none" strike="noStrike" cap="none">
                <a:solidFill>
                  <a:schemeClr val="dk1"/>
                </a:solidFill>
                <a:latin typeface="Arial"/>
                <a:ea typeface="Arial"/>
                <a:cs typeface="Arial"/>
                <a:sym typeface="Arial"/>
              </a:rPr>
              <a:t>In this Section we have discussed</a:t>
            </a:r>
          </a:p>
          <a:p>
            <a:pPr marL="0" marR="0" lvl="0" indent="0" algn="l" rtl="0">
              <a:lnSpc>
                <a:spcPct val="90000"/>
              </a:lnSpc>
              <a:spcBef>
                <a:spcPts val="1600"/>
              </a:spcBef>
              <a:spcAft>
                <a:spcPts val="0"/>
              </a:spcAft>
              <a:buClr>
                <a:schemeClr val="accent2"/>
              </a:buClr>
              <a:buSzPct val="100000"/>
              <a:buFont typeface="Arial"/>
              <a:buChar char="❖"/>
            </a:pPr>
            <a:r>
              <a:rPr lang="en-US" sz="3200" b="1" i="0" u="none" strike="noStrike" cap="none">
                <a:solidFill>
                  <a:schemeClr val="dk1"/>
                </a:solidFill>
                <a:latin typeface="Arial"/>
                <a:ea typeface="Arial"/>
                <a:cs typeface="Arial"/>
                <a:sym typeface="Arial"/>
              </a:rPr>
              <a:t> Histograms</a:t>
            </a:r>
          </a:p>
          <a:p>
            <a:pPr marL="0" marR="0" lvl="0" indent="0" algn="l" rtl="0">
              <a:lnSpc>
                <a:spcPct val="90000"/>
              </a:lnSpc>
              <a:spcBef>
                <a:spcPts val="1600"/>
              </a:spcBef>
              <a:spcAft>
                <a:spcPts val="0"/>
              </a:spcAft>
              <a:buClr>
                <a:schemeClr val="accent2"/>
              </a:buClr>
              <a:buSzPct val="100000"/>
              <a:buFont typeface="Arial"/>
              <a:buChar char="❖"/>
            </a:pPr>
            <a:r>
              <a:rPr lang="en-US" sz="3200" b="1" i="0" u="none" strike="noStrike" cap="none">
                <a:solidFill>
                  <a:schemeClr val="dk1"/>
                </a:solidFill>
                <a:latin typeface="Arial"/>
                <a:ea typeface="Arial"/>
                <a:cs typeface="Arial"/>
                <a:sym typeface="Arial"/>
              </a:rPr>
              <a:t> Relative Frequency Histograms</a:t>
            </a:r>
          </a:p>
          <a:p>
            <a:pPr marL="0" marR="0" lvl="0" indent="0" algn="l" rtl="0">
              <a:lnSpc>
                <a:spcPct val="90000"/>
              </a:lnSpc>
              <a:spcBef>
                <a:spcPts val="1600"/>
              </a:spcBef>
              <a:spcAft>
                <a:spcPts val="0"/>
              </a:spcAft>
              <a:buClr>
                <a:schemeClr val="dk1"/>
              </a:buClr>
              <a:buSzPct val="25000"/>
              <a:buFont typeface="Arial"/>
              <a:buNone/>
            </a:pPr>
            <a:r>
              <a:rPr lang="en-US" sz="3200" b="1" i="0" u="none" strike="noStrike" cap="none">
                <a:solidFill>
                  <a:schemeClr val="dk1"/>
                </a:solidFill>
                <a:latin typeface="Arial"/>
                <a:ea typeface="Arial"/>
                <a:cs typeface="Arial"/>
                <a:sym typeface="Arial"/>
              </a:rPr>
              <a:t>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2"/>
        <p:cNvGrpSpPr/>
        <p:nvPr/>
      </p:nvGrpSpPr>
      <p:grpSpPr>
        <a:xfrm>
          <a:off x="0" y="0"/>
          <a:ext cx="0" cy="0"/>
          <a:chOff x="0" y="0"/>
          <a:chExt cx="0" cy="0"/>
        </a:xfrm>
      </p:grpSpPr>
      <p:sp>
        <p:nvSpPr>
          <p:cNvPr id="443" name="Shape 443"/>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grpSp>
        <p:nvGrpSpPr>
          <p:cNvPr id="444" name="Shape 444"/>
          <p:cNvGrpSpPr/>
          <p:nvPr/>
        </p:nvGrpSpPr>
        <p:grpSpPr>
          <a:xfrm>
            <a:off x="0" y="0"/>
            <a:ext cx="9144000" cy="6858000"/>
            <a:chOff x="0" y="0"/>
            <a:chExt cx="9144000" cy="6858000"/>
          </a:xfrm>
        </p:grpSpPr>
        <p:sp>
          <p:nvSpPr>
            <p:cNvPr id="445" name="Shape 445"/>
            <p:cNvSpPr/>
            <p:nvPr/>
          </p:nvSpPr>
          <p:spPr>
            <a:xfrm>
              <a:off x="0" y="0"/>
              <a:ext cx="9144000" cy="6858000"/>
            </a:xfrm>
            <a:prstGeom prst="rect">
              <a:avLst/>
            </a:prstGeom>
            <a:solidFill>
              <a:srgbClr val="FFFFFF"/>
            </a:solidFill>
            <a:ln w="12700" cap="rnd"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pic>
          <p:nvPicPr>
            <p:cNvPr id="446" name="Shape 446"/>
            <p:cNvPicPr preferRelativeResize="0"/>
            <p:nvPr/>
          </p:nvPicPr>
          <p:blipFill rotWithShape="1">
            <a:blip r:embed="rId3">
              <a:alphaModFix/>
            </a:blip>
            <a:srcRect l="7009" t="10000" r="7008" b="7499"/>
            <a:stretch/>
          </p:blipFill>
          <p:spPr>
            <a:xfrm>
              <a:off x="2632075" y="266700"/>
              <a:ext cx="3692524" cy="4965700"/>
            </a:xfrm>
            <a:prstGeom prst="rect">
              <a:avLst/>
            </a:prstGeom>
            <a:noFill/>
            <a:ln>
              <a:noFill/>
            </a:ln>
          </p:spPr>
        </p:pic>
      </p:grpSp>
      <p:sp>
        <p:nvSpPr>
          <p:cNvPr id="447" name="Shape 447"/>
          <p:cNvSpPr txBox="1"/>
          <p:nvPr/>
        </p:nvSpPr>
        <p:spPr>
          <a:xfrm>
            <a:off x="1295400" y="942975"/>
            <a:ext cx="6553200" cy="13081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1" i="0" u="none" strike="noStrike" cap="none">
                <a:solidFill>
                  <a:schemeClr val="dk1"/>
                </a:solidFill>
                <a:latin typeface="Arial"/>
                <a:ea typeface="Arial"/>
                <a:cs typeface="Arial"/>
                <a:sym typeface="Arial"/>
              </a:rPr>
              <a:t>Section 2-4 </a:t>
            </a:r>
          </a:p>
          <a:p>
            <a:pPr marL="0" marR="0" lvl="0" indent="0" algn="ctr" rtl="0">
              <a:lnSpc>
                <a:spcPct val="100000"/>
              </a:lnSpc>
              <a:spcBef>
                <a:spcPts val="0"/>
              </a:spcBef>
              <a:spcAft>
                <a:spcPts val="0"/>
              </a:spcAft>
              <a:buClr>
                <a:schemeClr val="dk1"/>
              </a:buClr>
              <a:buSzPct val="25000"/>
              <a:buFont typeface="Arial"/>
              <a:buNone/>
            </a:pPr>
            <a:r>
              <a:rPr lang="en-US" sz="4000" b="1" i="0" u="none" strike="noStrike" cap="none">
                <a:solidFill>
                  <a:schemeClr val="dk1"/>
                </a:solidFill>
                <a:latin typeface="Arial"/>
                <a:ea typeface="Arial"/>
                <a:cs typeface="Arial"/>
                <a:sym typeface="Arial"/>
              </a:rPr>
              <a:t>Statistical Graphics</a:t>
            </a:r>
          </a:p>
        </p:txBody>
      </p:sp>
      <p:sp>
        <p:nvSpPr>
          <p:cNvPr id="448" name="Shape 448"/>
          <p:cNvSpPr/>
          <p:nvPr/>
        </p:nvSpPr>
        <p:spPr>
          <a:xfrm>
            <a:off x="7391400" y="88900"/>
            <a:ext cx="1676399" cy="9144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2"/>
        <p:cNvGrpSpPr/>
        <p:nvPr/>
      </p:nvGrpSpPr>
      <p:grpSpPr>
        <a:xfrm>
          <a:off x="0" y="0"/>
          <a:ext cx="0" cy="0"/>
          <a:chOff x="0" y="0"/>
          <a:chExt cx="0" cy="0"/>
        </a:xfrm>
      </p:grpSpPr>
      <p:sp>
        <p:nvSpPr>
          <p:cNvPr id="453" name="Shape 453"/>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454" name="Shape 454"/>
          <p:cNvSpPr txBox="1"/>
          <p:nvPr/>
        </p:nvSpPr>
        <p:spPr>
          <a:xfrm>
            <a:off x="649287" y="276225"/>
            <a:ext cx="7861299" cy="735011"/>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Key Concept</a:t>
            </a:r>
          </a:p>
        </p:txBody>
      </p:sp>
      <p:sp>
        <p:nvSpPr>
          <p:cNvPr id="455" name="Shape 455"/>
          <p:cNvSpPr txBox="1"/>
          <p:nvPr/>
        </p:nvSpPr>
        <p:spPr>
          <a:xfrm>
            <a:off x="525462" y="1752600"/>
            <a:ext cx="8305799" cy="32607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a:solidFill>
                  <a:schemeClr val="dk1"/>
                </a:solidFill>
                <a:latin typeface="Arial"/>
                <a:ea typeface="Arial"/>
                <a:cs typeface="Arial"/>
                <a:sym typeface="Arial"/>
              </a:rPr>
              <a:t>This section discusses other types of statistical graphs. </a:t>
            </a:r>
          </a:p>
          <a:p>
            <a:pPr marL="0" marR="0" lvl="0" indent="0" algn="l" rtl="0">
              <a:lnSpc>
                <a:spcPct val="100000"/>
              </a:lnSpc>
              <a:spcBef>
                <a:spcPts val="1600"/>
              </a:spcBef>
              <a:spcAft>
                <a:spcPts val="0"/>
              </a:spcAft>
              <a:buClr>
                <a:schemeClr val="dk1"/>
              </a:buClr>
              <a:buSzPct val="25000"/>
              <a:buFont typeface="Arial"/>
              <a:buNone/>
            </a:pPr>
            <a:r>
              <a:rPr lang="en-US" sz="3200" b="1" i="0" u="none" strike="noStrike" cap="none">
                <a:solidFill>
                  <a:schemeClr val="dk1"/>
                </a:solidFill>
                <a:latin typeface="Arial"/>
                <a:ea typeface="Arial"/>
                <a:cs typeface="Arial"/>
                <a:sym typeface="Arial"/>
              </a:rPr>
              <a:t>Our objective is to identify a suitable graph for representing the data set. The graph should be effective in revealing the important characteristics of the data.</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9"/>
        <p:cNvGrpSpPr/>
        <p:nvPr/>
      </p:nvGrpSpPr>
      <p:grpSpPr>
        <a:xfrm>
          <a:off x="0" y="0"/>
          <a:ext cx="0" cy="0"/>
          <a:chOff x="0" y="0"/>
          <a:chExt cx="0" cy="0"/>
        </a:xfrm>
      </p:grpSpPr>
      <p:sp>
        <p:nvSpPr>
          <p:cNvPr id="460" name="Shape 460"/>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461" name="Shape 461"/>
          <p:cNvSpPr txBox="1"/>
          <p:nvPr/>
        </p:nvSpPr>
        <p:spPr>
          <a:xfrm>
            <a:off x="996950" y="188911"/>
            <a:ext cx="7162799" cy="660400"/>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Frequency Polygon</a:t>
            </a:r>
          </a:p>
        </p:txBody>
      </p:sp>
      <p:sp>
        <p:nvSpPr>
          <p:cNvPr id="462" name="Shape 462"/>
          <p:cNvSpPr txBox="1"/>
          <p:nvPr/>
        </p:nvSpPr>
        <p:spPr>
          <a:xfrm>
            <a:off x="609600" y="1143000"/>
            <a:ext cx="7848599" cy="822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Uses line segments connected to points directly above class midpoint values</a:t>
            </a:r>
          </a:p>
        </p:txBody>
      </p:sp>
      <p:pic>
        <p:nvPicPr>
          <p:cNvPr id="463" name="Shape 463"/>
          <p:cNvPicPr preferRelativeResize="0"/>
          <p:nvPr/>
        </p:nvPicPr>
        <p:blipFill rotWithShape="1">
          <a:blip r:embed="rId3">
            <a:alphaModFix/>
          </a:blip>
          <a:srcRect/>
          <a:stretch/>
        </p:blipFill>
        <p:spPr>
          <a:xfrm>
            <a:off x="2384425" y="2025650"/>
            <a:ext cx="4322762" cy="4548187"/>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sp>
        <p:nvSpPr>
          <p:cNvPr id="468" name="Shape 468"/>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469" name="Shape 469"/>
          <p:cNvSpPr txBox="1"/>
          <p:nvPr/>
        </p:nvSpPr>
        <p:spPr>
          <a:xfrm>
            <a:off x="996950" y="188911"/>
            <a:ext cx="7162799" cy="660400"/>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Relative Frequency Polygon</a:t>
            </a:r>
          </a:p>
        </p:txBody>
      </p:sp>
      <p:sp>
        <p:nvSpPr>
          <p:cNvPr id="470" name="Shape 470"/>
          <p:cNvSpPr txBox="1"/>
          <p:nvPr/>
        </p:nvSpPr>
        <p:spPr>
          <a:xfrm>
            <a:off x="609600" y="1143000"/>
            <a:ext cx="7848599" cy="822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Uses relative frequencies (proportions or percentages) for the vertical scale. </a:t>
            </a:r>
          </a:p>
        </p:txBody>
      </p:sp>
      <p:pic>
        <p:nvPicPr>
          <p:cNvPr id="471" name="Shape 471"/>
          <p:cNvPicPr preferRelativeResize="0"/>
          <p:nvPr/>
        </p:nvPicPr>
        <p:blipFill rotWithShape="1">
          <a:blip r:embed="rId3">
            <a:alphaModFix/>
          </a:blip>
          <a:srcRect/>
          <a:stretch/>
        </p:blipFill>
        <p:spPr>
          <a:xfrm>
            <a:off x="2287586" y="2209800"/>
            <a:ext cx="4745036" cy="4292600"/>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5"/>
        <p:cNvGrpSpPr/>
        <p:nvPr/>
      </p:nvGrpSpPr>
      <p:grpSpPr>
        <a:xfrm>
          <a:off x="0" y="0"/>
          <a:ext cx="0" cy="0"/>
          <a:chOff x="0" y="0"/>
          <a:chExt cx="0" cy="0"/>
        </a:xfrm>
      </p:grpSpPr>
      <p:sp>
        <p:nvSpPr>
          <p:cNvPr id="476" name="Shape 476"/>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477" name="Shape 477"/>
          <p:cNvSpPr txBox="1"/>
          <p:nvPr/>
        </p:nvSpPr>
        <p:spPr>
          <a:xfrm>
            <a:off x="977900" y="176211"/>
            <a:ext cx="7162799" cy="647700"/>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Ogive</a:t>
            </a:r>
          </a:p>
        </p:txBody>
      </p:sp>
      <p:sp>
        <p:nvSpPr>
          <p:cNvPr id="478" name="Shape 478"/>
          <p:cNvSpPr txBox="1"/>
          <p:nvPr/>
        </p:nvSpPr>
        <p:spPr>
          <a:xfrm>
            <a:off x="750887" y="1014412"/>
            <a:ext cx="78485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A line graph that depicts </a:t>
            </a:r>
            <a:r>
              <a:rPr lang="en-US" sz="2400" b="1" i="0" u="none" strike="noStrike" cap="none">
                <a:solidFill>
                  <a:schemeClr val="hlink"/>
                </a:solidFill>
                <a:latin typeface="Arial"/>
                <a:ea typeface="Arial"/>
                <a:cs typeface="Arial"/>
                <a:sym typeface="Arial"/>
              </a:rPr>
              <a:t>cumulative</a:t>
            </a:r>
            <a:r>
              <a:rPr lang="en-US" sz="2400" b="1" i="0" u="none" strike="noStrike" cap="none">
                <a:solidFill>
                  <a:schemeClr val="dk1"/>
                </a:solidFill>
                <a:latin typeface="Arial"/>
                <a:ea typeface="Arial"/>
                <a:cs typeface="Arial"/>
                <a:sym typeface="Arial"/>
              </a:rPr>
              <a:t> frequencies</a:t>
            </a:r>
          </a:p>
        </p:txBody>
      </p:sp>
      <p:pic>
        <p:nvPicPr>
          <p:cNvPr id="479" name="Shape 479"/>
          <p:cNvPicPr preferRelativeResize="0"/>
          <p:nvPr/>
        </p:nvPicPr>
        <p:blipFill rotWithShape="1">
          <a:blip r:embed="rId3">
            <a:alphaModFix/>
          </a:blip>
          <a:srcRect/>
          <a:stretch/>
        </p:blipFill>
        <p:spPr>
          <a:xfrm>
            <a:off x="2211386" y="1765300"/>
            <a:ext cx="4749799" cy="4924424"/>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3"/>
        <p:cNvGrpSpPr/>
        <p:nvPr/>
      </p:nvGrpSpPr>
      <p:grpSpPr>
        <a:xfrm>
          <a:off x="0" y="0"/>
          <a:ext cx="0" cy="0"/>
          <a:chOff x="0" y="0"/>
          <a:chExt cx="0" cy="0"/>
        </a:xfrm>
      </p:grpSpPr>
      <p:sp>
        <p:nvSpPr>
          <p:cNvPr id="484" name="Shape 484"/>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485" name="Shape 485"/>
          <p:cNvSpPr txBox="1"/>
          <p:nvPr/>
        </p:nvSpPr>
        <p:spPr>
          <a:xfrm>
            <a:off x="996950" y="177800"/>
            <a:ext cx="7162799" cy="649286"/>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Dot Plot</a:t>
            </a:r>
          </a:p>
        </p:txBody>
      </p:sp>
      <p:sp>
        <p:nvSpPr>
          <p:cNvPr id="486" name="Shape 486"/>
          <p:cNvSpPr txBox="1"/>
          <p:nvPr/>
        </p:nvSpPr>
        <p:spPr>
          <a:xfrm>
            <a:off x="762000" y="1371600"/>
            <a:ext cx="7848599" cy="11874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Consists of a graph in which each data value is plotted as a point (or dot) along a scale of values. Dots representing equal values are stacked.</a:t>
            </a:r>
          </a:p>
        </p:txBody>
      </p:sp>
      <p:pic>
        <p:nvPicPr>
          <p:cNvPr id="487" name="Shape 487"/>
          <p:cNvPicPr preferRelativeResize="0"/>
          <p:nvPr/>
        </p:nvPicPr>
        <p:blipFill rotWithShape="1">
          <a:blip r:embed="rId3">
            <a:alphaModFix/>
          </a:blip>
          <a:srcRect/>
          <a:stretch/>
        </p:blipFill>
        <p:spPr>
          <a:xfrm>
            <a:off x="484187" y="3532187"/>
            <a:ext cx="8229600" cy="20574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Shape 50"/>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51" name="Shape 51"/>
          <p:cNvSpPr/>
          <p:nvPr/>
        </p:nvSpPr>
        <p:spPr>
          <a:xfrm>
            <a:off x="990600" y="1981200"/>
            <a:ext cx="7162799" cy="4114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52" name="Shape 52"/>
          <p:cNvSpPr/>
          <p:nvPr/>
        </p:nvSpPr>
        <p:spPr>
          <a:xfrm>
            <a:off x="990600" y="685800"/>
            <a:ext cx="7162799"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53" name="Shape 53"/>
          <p:cNvSpPr txBox="1">
            <a:spLocks noGrp="1"/>
          </p:cNvSpPr>
          <p:nvPr>
            <p:ph type="body" idx="1"/>
          </p:nvPr>
        </p:nvSpPr>
        <p:spPr>
          <a:xfrm>
            <a:off x="533400" y="1222375"/>
            <a:ext cx="8234361" cy="2466974"/>
          </a:xfrm>
          <a:prstGeom prst="rect">
            <a:avLst/>
          </a:prstGeom>
          <a:noFill/>
          <a:ln>
            <a:noFill/>
          </a:ln>
        </p:spPr>
        <p:txBody>
          <a:bodyPr lIns="90475" tIns="44450" rIns="90475" bIns="44450" anchor="t" anchorCtr="0">
            <a:noAutofit/>
          </a:bodyPr>
          <a:lstStyle/>
          <a:p>
            <a:pPr marL="285750" marR="0" lvl="0" indent="-285750" algn="l" rtl="0">
              <a:lnSpc>
                <a:spcPct val="8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1. </a:t>
            </a:r>
            <a:r>
              <a:rPr lang="en-US" sz="2400" b="1" i="0" u="none" strike="noStrike" cap="none">
                <a:solidFill>
                  <a:schemeClr val="hlink"/>
                </a:solidFill>
                <a:latin typeface="Arial"/>
                <a:ea typeface="Arial"/>
                <a:cs typeface="Arial"/>
                <a:sym typeface="Arial"/>
              </a:rPr>
              <a:t>Center</a:t>
            </a:r>
            <a:r>
              <a:rPr lang="en-US" sz="2400" b="1" i="0" u="none" strike="noStrike" cap="none">
                <a:solidFill>
                  <a:schemeClr val="dk1"/>
                </a:solidFill>
                <a:latin typeface="Arial"/>
                <a:ea typeface="Arial"/>
                <a:cs typeface="Arial"/>
                <a:sym typeface="Arial"/>
              </a:rPr>
              <a:t>:  A representative or average value that indicates where the middle of the data set is located.</a:t>
            </a:r>
          </a:p>
          <a:p>
            <a:pPr marL="285750" marR="0" lvl="0" indent="-285750" algn="l" rtl="0">
              <a:lnSpc>
                <a:spcPct val="80000"/>
              </a:lnSpc>
              <a:spcBef>
                <a:spcPts val="168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2. </a:t>
            </a:r>
            <a:r>
              <a:rPr lang="en-US" sz="2400" b="1" i="0" u="none" strike="noStrike" cap="none">
                <a:solidFill>
                  <a:schemeClr val="hlink"/>
                </a:solidFill>
                <a:latin typeface="Arial"/>
                <a:ea typeface="Arial"/>
                <a:cs typeface="Arial"/>
                <a:sym typeface="Arial"/>
              </a:rPr>
              <a:t>Variation</a:t>
            </a:r>
            <a:r>
              <a:rPr lang="en-US" sz="2400" b="1" i="0" u="none" strike="noStrike" cap="none">
                <a:solidFill>
                  <a:schemeClr val="dk1"/>
                </a:solidFill>
                <a:latin typeface="Arial"/>
                <a:ea typeface="Arial"/>
                <a:cs typeface="Arial"/>
                <a:sym typeface="Arial"/>
              </a:rPr>
              <a:t>:  A measure of the amount that the data values vary.</a:t>
            </a:r>
          </a:p>
          <a:p>
            <a:pPr marL="285750" marR="0" lvl="0" indent="-285750" algn="l" rtl="0">
              <a:lnSpc>
                <a:spcPct val="80000"/>
              </a:lnSpc>
              <a:spcBef>
                <a:spcPts val="1680"/>
              </a:spcBef>
              <a:spcAft>
                <a:spcPts val="1200"/>
              </a:spcAft>
              <a:buClr>
                <a:schemeClr val="dk1"/>
              </a:buClr>
              <a:buSzPct val="25000"/>
              <a:buFont typeface="Arial"/>
              <a:buNone/>
            </a:pPr>
            <a:r>
              <a:rPr lang="en-US" sz="2400" b="1" i="0" u="none" strike="noStrike" cap="none">
                <a:solidFill>
                  <a:schemeClr val="dk1"/>
                </a:solidFill>
                <a:latin typeface="Arial"/>
                <a:ea typeface="Arial"/>
                <a:cs typeface="Arial"/>
                <a:sym typeface="Arial"/>
              </a:rPr>
              <a:t>3. </a:t>
            </a:r>
            <a:r>
              <a:rPr lang="en-US" sz="2400" b="1" i="0" u="none" strike="noStrike" cap="none">
                <a:solidFill>
                  <a:schemeClr val="hlink"/>
                </a:solidFill>
                <a:latin typeface="Arial"/>
                <a:ea typeface="Arial"/>
                <a:cs typeface="Arial"/>
                <a:sym typeface="Arial"/>
              </a:rPr>
              <a:t>Distribution</a:t>
            </a:r>
            <a:r>
              <a:rPr lang="en-US" sz="2400" b="1" i="0" u="none" strike="noStrike" cap="none">
                <a:solidFill>
                  <a:schemeClr val="dk1"/>
                </a:solidFill>
                <a:latin typeface="Arial"/>
                <a:ea typeface="Arial"/>
                <a:cs typeface="Arial"/>
                <a:sym typeface="Arial"/>
              </a:rPr>
              <a:t>:  The nature or shape of the spread of data over the range of values (such as bell-shaped, uniform, or skewed).</a:t>
            </a:r>
          </a:p>
        </p:txBody>
      </p:sp>
      <p:sp>
        <p:nvSpPr>
          <p:cNvPr id="54" name="Shape 54"/>
          <p:cNvSpPr/>
          <p:nvPr/>
        </p:nvSpPr>
        <p:spPr>
          <a:xfrm>
            <a:off x="533400" y="3352800"/>
            <a:ext cx="8381999" cy="146367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55" name="Shape 55"/>
          <p:cNvSpPr txBox="1"/>
          <p:nvPr/>
        </p:nvSpPr>
        <p:spPr>
          <a:xfrm>
            <a:off x="84136" y="90486"/>
            <a:ext cx="8980487" cy="965199"/>
          </a:xfrm>
          <a:prstGeom prst="rect">
            <a:avLst/>
          </a:prstGeom>
          <a:noFill/>
          <a:ln>
            <a:noFill/>
          </a:ln>
        </p:spPr>
        <p:txBody>
          <a:bodyPr lIns="90475" tIns="44450" rIns="90475" bIns="44450" anchor="t"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3200" b="1" i="0" u="none" strike="noStrike" cap="none">
                <a:solidFill>
                  <a:srgbClr val="008000"/>
                </a:solidFill>
                <a:latin typeface="Arial"/>
                <a:ea typeface="Arial"/>
                <a:cs typeface="Arial"/>
                <a:sym typeface="Arial"/>
              </a:rPr>
              <a:t>Preview</a:t>
            </a:r>
          </a:p>
          <a:p>
            <a:pPr marL="0" marR="0" lvl="0" indent="0" algn="ctr" rtl="0">
              <a:lnSpc>
                <a:spcPct val="90000"/>
              </a:lnSpc>
              <a:spcBef>
                <a:spcPts val="0"/>
              </a:spcBef>
              <a:spcAft>
                <a:spcPts val="0"/>
              </a:spcAft>
              <a:buClr>
                <a:srgbClr val="008000"/>
              </a:buClr>
              <a:buSzPct val="25000"/>
              <a:buFont typeface="Arial"/>
              <a:buNone/>
            </a:pPr>
            <a:r>
              <a:rPr lang="en-US" sz="3200" b="1" i="0" u="none" strike="noStrike" cap="none">
                <a:solidFill>
                  <a:srgbClr val="008000"/>
                </a:solidFill>
                <a:latin typeface="Arial"/>
                <a:ea typeface="Arial"/>
                <a:cs typeface="Arial"/>
                <a:sym typeface="Arial"/>
              </a:rPr>
              <a:t>Important Characteristics of Data</a:t>
            </a:r>
          </a:p>
        </p:txBody>
      </p:sp>
      <p:pic>
        <p:nvPicPr>
          <p:cNvPr id="56" name="Shape 56"/>
          <p:cNvPicPr preferRelativeResize="0"/>
          <p:nvPr/>
        </p:nvPicPr>
        <p:blipFill rotWithShape="1">
          <a:blip r:embed="rId3">
            <a:alphaModFix/>
          </a:blip>
          <a:srcRect/>
          <a:stretch/>
        </p:blipFill>
        <p:spPr>
          <a:xfrm>
            <a:off x="4618037" y="3671887"/>
            <a:ext cx="4289425" cy="2862261"/>
          </a:xfrm>
          <a:prstGeom prst="rect">
            <a:avLst/>
          </a:prstGeom>
          <a:noFill/>
          <a:ln>
            <a:noFill/>
          </a:ln>
        </p:spPr>
      </p:pic>
      <p:sp>
        <p:nvSpPr>
          <p:cNvPr id="57" name="Shape 57"/>
          <p:cNvSpPr txBox="1"/>
          <p:nvPr/>
        </p:nvSpPr>
        <p:spPr>
          <a:xfrm>
            <a:off x="533400" y="3976687"/>
            <a:ext cx="4135437" cy="2690811"/>
          </a:xfrm>
          <a:prstGeom prst="rect">
            <a:avLst/>
          </a:prstGeom>
          <a:noFill/>
          <a:ln>
            <a:noFill/>
          </a:ln>
        </p:spPr>
        <p:txBody>
          <a:bodyPr lIns="90475" tIns="44450" rIns="90475" bIns="44450" anchor="t" anchorCtr="0">
            <a:noAutofit/>
          </a:bodyPr>
          <a:lstStyle/>
          <a:p>
            <a:pPr marL="285750" marR="0" lvl="0" indent="-285750" algn="l" rtl="0">
              <a:lnSpc>
                <a:spcPct val="9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4. </a:t>
            </a:r>
            <a:r>
              <a:rPr lang="en-US" sz="2400" b="1" i="0" u="none" strike="noStrike" cap="none">
                <a:solidFill>
                  <a:schemeClr val="hlink"/>
                </a:solidFill>
                <a:latin typeface="Arial"/>
                <a:ea typeface="Arial"/>
                <a:cs typeface="Arial"/>
                <a:sym typeface="Arial"/>
              </a:rPr>
              <a:t>Outliers</a:t>
            </a:r>
            <a:r>
              <a:rPr lang="en-US" sz="2400" b="1" i="0" u="none" strike="noStrike" cap="none">
                <a:solidFill>
                  <a:schemeClr val="dk1"/>
                </a:solidFill>
                <a:latin typeface="Arial"/>
                <a:ea typeface="Arial"/>
                <a:cs typeface="Arial"/>
                <a:sym typeface="Arial"/>
              </a:rPr>
              <a:t>:  Sample values that lie very far away from the vast majority of other sample values.</a:t>
            </a:r>
          </a:p>
          <a:p>
            <a:pPr marL="285750" marR="0" lvl="0" indent="-285750" algn="l" rtl="0">
              <a:lnSpc>
                <a:spcPct val="90000"/>
              </a:lnSpc>
              <a:spcBef>
                <a:spcPts val="1680"/>
              </a:spcBef>
              <a:spcAft>
                <a:spcPts val="480"/>
              </a:spcAft>
              <a:buClr>
                <a:schemeClr val="dk1"/>
              </a:buClr>
              <a:buSzPct val="25000"/>
              <a:buFont typeface="Arial"/>
              <a:buNone/>
            </a:pPr>
            <a:r>
              <a:rPr lang="en-US" sz="2400" b="1" i="0" u="none" strike="noStrike" cap="none">
                <a:solidFill>
                  <a:schemeClr val="dk1"/>
                </a:solidFill>
                <a:latin typeface="Arial"/>
                <a:ea typeface="Arial"/>
                <a:cs typeface="Arial"/>
                <a:sym typeface="Arial"/>
              </a:rPr>
              <a:t>5. </a:t>
            </a:r>
            <a:r>
              <a:rPr lang="en-US" sz="2400" b="1" i="0" u="none" strike="noStrike" cap="none">
                <a:solidFill>
                  <a:schemeClr val="hlink"/>
                </a:solidFill>
                <a:latin typeface="Arial"/>
                <a:ea typeface="Arial"/>
                <a:cs typeface="Arial"/>
                <a:sym typeface="Arial"/>
              </a:rPr>
              <a:t>Time</a:t>
            </a:r>
            <a:r>
              <a:rPr lang="en-US" sz="2400" b="1" i="0" u="none" strike="noStrike" cap="none">
                <a:solidFill>
                  <a:schemeClr val="dk1"/>
                </a:solidFill>
                <a:latin typeface="Arial"/>
                <a:ea typeface="Arial"/>
                <a:cs typeface="Arial"/>
                <a:sym typeface="Arial"/>
              </a:rPr>
              <a:t>:  Changing characteristics of the data over time.</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Shape 492"/>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493" name="Shape 493"/>
          <p:cNvSpPr txBox="1">
            <a:spLocks noGrp="1"/>
          </p:cNvSpPr>
          <p:nvPr>
            <p:ph type="title"/>
          </p:nvPr>
        </p:nvSpPr>
        <p:spPr>
          <a:xfrm>
            <a:off x="425450" y="254000"/>
            <a:ext cx="8318500" cy="573086"/>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Stemplot (or Stem-and-Leaf Plot)</a:t>
            </a:r>
          </a:p>
        </p:txBody>
      </p:sp>
      <p:sp>
        <p:nvSpPr>
          <p:cNvPr id="494" name="Shape 494"/>
          <p:cNvSpPr txBox="1"/>
          <p:nvPr/>
        </p:nvSpPr>
        <p:spPr>
          <a:xfrm>
            <a:off x="762000" y="1143000"/>
            <a:ext cx="7848599" cy="11874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Represents quantitative data by separating each value into two parts: the stem (such as the leftmost digit) and the leaf (such as the rightmost digit)</a:t>
            </a:r>
          </a:p>
        </p:txBody>
      </p:sp>
      <p:sp>
        <p:nvSpPr>
          <p:cNvPr id="495" name="Shape 495"/>
          <p:cNvSpPr/>
          <p:nvPr/>
        </p:nvSpPr>
        <p:spPr>
          <a:xfrm>
            <a:off x="247650" y="2838450"/>
            <a:ext cx="7239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pic>
        <p:nvPicPr>
          <p:cNvPr id="496" name="Shape 496"/>
          <p:cNvPicPr preferRelativeResize="0"/>
          <p:nvPr/>
        </p:nvPicPr>
        <p:blipFill rotWithShape="1">
          <a:blip r:embed="rId3">
            <a:alphaModFix/>
          </a:blip>
          <a:srcRect/>
          <a:stretch/>
        </p:blipFill>
        <p:spPr>
          <a:xfrm>
            <a:off x="450850" y="2757486"/>
            <a:ext cx="8693150" cy="2798762"/>
          </a:xfrm>
          <a:prstGeom prst="rect">
            <a:avLst/>
          </a:prstGeom>
          <a:noFill/>
          <a:ln>
            <a:noFill/>
          </a:ln>
        </p:spPr>
      </p:pic>
      <p:sp>
        <p:nvSpPr>
          <p:cNvPr id="497" name="Shape 497"/>
          <p:cNvSpPr txBox="1"/>
          <p:nvPr/>
        </p:nvSpPr>
        <p:spPr>
          <a:xfrm>
            <a:off x="547687" y="5668962"/>
            <a:ext cx="3419474" cy="42068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Pulse Rates of Females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1"/>
        <p:cNvGrpSpPr/>
        <p:nvPr/>
      </p:nvGrpSpPr>
      <p:grpSpPr>
        <a:xfrm>
          <a:off x="0" y="0"/>
          <a:ext cx="0" cy="0"/>
          <a:chOff x="0" y="0"/>
          <a:chExt cx="0" cy="0"/>
        </a:xfrm>
      </p:grpSpPr>
      <p:sp>
        <p:nvSpPr>
          <p:cNvPr id="502" name="Shape 502"/>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503" name="Shape 503"/>
          <p:cNvSpPr txBox="1">
            <a:spLocks noGrp="1"/>
          </p:cNvSpPr>
          <p:nvPr>
            <p:ph type="title"/>
          </p:nvPr>
        </p:nvSpPr>
        <p:spPr>
          <a:xfrm>
            <a:off x="425450" y="254000"/>
            <a:ext cx="8318500" cy="573086"/>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Bar Graph </a:t>
            </a:r>
          </a:p>
        </p:txBody>
      </p:sp>
      <p:sp>
        <p:nvSpPr>
          <p:cNvPr id="504" name="Shape 504"/>
          <p:cNvSpPr txBox="1"/>
          <p:nvPr/>
        </p:nvSpPr>
        <p:spPr>
          <a:xfrm>
            <a:off x="750887" y="1644650"/>
            <a:ext cx="7848599" cy="41497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Uses bars of equal width to show frequencies of categories of qualitative data. Vertical scale represents frequencies or relative frequencies. Horizontal scale identifies the different categories of qualitative data.</a:t>
            </a:r>
          </a:p>
          <a:p>
            <a:pPr marL="0" marR="0" lvl="0" indent="0" algn="l" rtl="0">
              <a:lnSpc>
                <a:spcPct val="100000"/>
              </a:lnSpc>
              <a:spcBef>
                <a:spcPts val="140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A </a:t>
            </a:r>
            <a:r>
              <a:rPr lang="en-US" sz="2800" b="1" i="1" u="none" strike="noStrike" cap="none">
                <a:solidFill>
                  <a:schemeClr val="dk1"/>
                </a:solidFill>
                <a:latin typeface="Arial"/>
                <a:ea typeface="Arial"/>
                <a:cs typeface="Arial"/>
                <a:sym typeface="Arial"/>
              </a:rPr>
              <a:t>multiple bar graph</a:t>
            </a:r>
            <a:r>
              <a:rPr lang="en-US" sz="2800" b="1" i="0" u="none" strike="noStrike" cap="none">
                <a:solidFill>
                  <a:schemeClr val="dk1"/>
                </a:solidFill>
                <a:latin typeface="Arial"/>
                <a:ea typeface="Arial"/>
                <a:cs typeface="Arial"/>
                <a:sym typeface="Arial"/>
              </a:rPr>
              <a:t> has two or more sets of bars, and is used to compare two or more data sets.</a:t>
            </a:r>
          </a:p>
        </p:txBody>
      </p:sp>
      <p:sp>
        <p:nvSpPr>
          <p:cNvPr id="505" name="Shape 505"/>
          <p:cNvSpPr/>
          <p:nvPr/>
        </p:nvSpPr>
        <p:spPr>
          <a:xfrm>
            <a:off x="247650" y="2838450"/>
            <a:ext cx="7239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Shape 510"/>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511" name="Shape 511"/>
          <p:cNvSpPr txBox="1">
            <a:spLocks noGrp="1"/>
          </p:cNvSpPr>
          <p:nvPr>
            <p:ph type="title"/>
          </p:nvPr>
        </p:nvSpPr>
        <p:spPr>
          <a:xfrm>
            <a:off x="425450" y="254000"/>
            <a:ext cx="8318500" cy="573086"/>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Multiple Bar Graph </a:t>
            </a:r>
          </a:p>
        </p:txBody>
      </p:sp>
      <p:sp>
        <p:nvSpPr>
          <p:cNvPr id="512" name="Shape 512"/>
          <p:cNvSpPr txBox="1"/>
          <p:nvPr/>
        </p:nvSpPr>
        <p:spPr>
          <a:xfrm>
            <a:off x="762000" y="1076325"/>
            <a:ext cx="78485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Median Income of Males and Females</a:t>
            </a:r>
          </a:p>
        </p:txBody>
      </p:sp>
      <p:sp>
        <p:nvSpPr>
          <p:cNvPr id="513" name="Shape 513"/>
          <p:cNvSpPr/>
          <p:nvPr/>
        </p:nvSpPr>
        <p:spPr>
          <a:xfrm>
            <a:off x="247650" y="2838450"/>
            <a:ext cx="7239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pic>
        <p:nvPicPr>
          <p:cNvPr id="514" name="Shape 514"/>
          <p:cNvPicPr preferRelativeResize="0"/>
          <p:nvPr/>
        </p:nvPicPr>
        <p:blipFill rotWithShape="1">
          <a:blip r:embed="rId3">
            <a:alphaModFix/>
          </a:blip>
          <a:srcRect/>
          <a:stretch/>
        </p:blipFill>
        <p:spPr>
          <a:xfrm>
            <a:off x="639762" y="1535112"/>
            <a:ext cx="7924799" cy="5054600"/>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8"/>
        <p:cNvGrpSpPr/>
        <p:nvPr/>
      </p:nvGrpSpPr>
      <p:grpSpPr>
        <a:xfrm>
          <a:off x="0" y="0"/>
          <a:ext cx="0" cy="0"/>
          <a:chOff x="0" y="0"/>
          <a:chExt cx="0" cy="0"/>
        </a:xfrm>
      </p:grpSpPr>
      <p:sp>
        <p:nvSpPr>
          <p:cNvPr id="519" name="Shape 519"/>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520" name="Shape 520"/>
          <p:cNvSpPr txBox="1">
            <a:spLocks noGrp="1"/>
          </p:cNvSpPr>
          <p:nvPr>
            <p:ph type="body" idx="4294967295"/>
          </p:nvPr>
        </p:nvSpPr>
        <p:spPr>
          <a:xfrm>
            <a:off x="987425" y="217487"/>
            <a:ext cx="7162799" cy="582612"/>
          </a:xfrm>
          <a:prstGeom prst="rect">
            <a:avLst/>
          </a:prstGeom>
          <a:noFill/>
          <a:ln>
            <a:noFill/>
          </a:ln>
        </p:spPr>
        <p:txBody>
          <a:bodyPr lIns="90475" tIns="44450" rIns="90475" bIns="44450" anchor="t" anchorCtr="0">
            <a:noAutofit/>
          </a:bodyPr>
          <a:lstStyle/>
          <a:p>
            <a:pPr marL="285750" marR="0" lvl="0" indent="-285750" algn="ctr" rtl="0">
              <a:lnSpc>
                <a:spcPct val="90000"/>
              </a:lnSpc>
              <a:spcBef>
                <a:spcPts val="0"/>
              </a:spcBef>
              <a:spcAft>
                <a:spcPts val="0"/>
              </a:spcAft>
              <a:buClr>
                <a:srgbClr val="008000"/>
              </a:buClr>
              <a:buSzPct val="25000"/>
              <a:buFont typeface="Arial"/>
              <a:buNone/>
            </a:pPr>
            <a:r>
              <a:rPr lang="en-US" sz="4000" b="0" i="0" u="none" strike="noStrike" cap="none">
                <a:solidFill>
                  <a:srgbClr val="008000"/>
                </a:solidFill>
                <a:latin typeface="Arial"/>
                <a:ea typeface="Arial"/>
                <a:cs typeface="Arial"/>
                <a:sym typeface="Arial"/>
              </a:rPr>
              <a:t> </a:t>
            </a:r>
            <a:r>
              <a:rPr lang="en-US" sz="4000" b="1" i="0" u="none" strike="noStrike" cap="none">
                <a:solidFill>
                  <a:srgbClr val="008000"/>
                </a:solidFill>
                <a:latin typeface="Arial"/>
                <a:ea typeface="Arial"/>
                <a:cs typeface="Arial"/>
                <a:sym typeface="Arial"/>
              </a:rPr>
              <a:t>Pareto Chart</a:t>
            </a:r>
          </a:p>
        </p:txBody>
      </p:sp>
      <p:sp>
        <p:nvSpPr>
          <p:cNvPr id="521" name="Shape 521"/>
          <p:cNvSpPr txBox="1"/>
          <p:nvPr/>
        </p:nvSpPr>
        <p:spPr>
          <a:xfrm>
            <a:off x="762000" y="1042987"/>
            <a:ext cx="7848599" cy="11874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A bar graph for qualitative data, with the bars arranged in descending order according to frequencies</a:t>
            </a:r>
          </a:p>
        </p:txBody>
      </p:sp>
      <p:pic>
        <p:nvPicPr>
          <p:cNvPr id="522" name="Shape 522"/>
          <p:cNvPicPr preferRelativeResize="0"/>
          <p:nvPr/>
        </p:nvPicPr>
        <p:blipFill rotWithShape="1">
          <a:blip r:embed="rId3">
            <a:alphaModFix/>
          </a:blip>
          <a:srcRect/>
          <a:stretch/>
        </p:blipFill>
        <p:spPr>
          <a:xfrm>
            <a:off x="1471612" y="2254250"/>
            <a:ext cx="6445250" cy="4265612"/>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6"/>
        <p:cNvGrpSpPr/>
        <p:nvPr/>
      </p:nvGrpSpPr>
      <p:grpSpPr>
        <a:xfrm>
          <a:off x="0" y="0"/>
          <a:ext cx="0" cy="0"/>
          <a:chOff x="0" y="0"/>
          <a:chExt cx="0" cy="0"/>
        </a:xfrm>
      </p:grpSpPr>
      <p:sp>
        <p:nvSpPr>
          <p:cNvPr id="527" name="Shape 527"/>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528" name="Shape 528"/>
          <p:cNvSpPr txBox="1">
            <a:spLocks noGrp="1"/>
          </p:cNvSpPr>
          <p:nvPr>
            <p:ph type="body" idx="4294967295"/>
          </p:nvPr>
        </p:nvSpPr>
        <p:spPr>
          <a:xfrm>
            <a:off x="984250" y="217487"/>
            <a:ext cx="7162799" cy="495299"/>
          </a:xfrm>
          <a:prstGeom prst="rect">
            <a:avLst/>
          </a:prstGeom>
          <a:noFill/>
          <a:ln>
            <a:noFill/>
          </a:ln>
        </p:spPr>
        <p:txBody>
          <a:bodyPr lIns="90475" tIns="44450" rIns="90475" bIns="44450" anchor="t" anchorCtr="0">
            <a:noAutofit/>
          </a:bodyPr>
          <a:lstStyle/>
          <a:p>
            <a:pPr marL="285750" marR="0" lvl="0" indent="-285750" algn="ctr" rtl="0">
              <a:lnSpc>
                <a:spcPct val="90000"/>
              </a:lnSpc>
              <a:spcBef>
                <a:spcPts val="0"/>
              </a:spcBef>
              <a:spcAft>
                <a:spcPts val="0"/>
              </a:spcAft>
              <a:buClr>
                <a:srgbClr val="008000"/>
              </a:buClr>
              <a:buSzPct val="25000"/>
              <a:buFont typeface="Arial"/>
              <a:buNone/>
            </a:pPr>
            <a:r>
              <a:rPr lang="en-US" sz="4000" b="0" i="0" u="none" strike="noStrike" cap="none">
                <a:solidFill>
                  <a:srgbClr val="008000"/>
                </a:solidFill>
                <a:latin typeface="Arial"/>
                <a:ea typeface="Arial"/>
                <a:cs typeface="Arial"/>
                <a:sym typeface="Arial"/>
              </a:rPr>
              <a:t> </a:t>
            </a:r>
            <a:r>
              <a:rPr lang="en-US" sz="4000" b="1" i="0" u="none" strike="noStrike" cap="none">
                <a:solidFill>
                  <a:srgbClr val="008000"/>
                </a:solidFill>
                <a:latin typeface="Arial"/>
                <a:ea typeface="Arial"/>
                <a:cs typeface="Arial"/>
                <a:sym typeface="Arial"/>
              </a:rPr>
              <a:t>Pie Chart</a:t>
            </a:r>
          </a:p>
        </p:txBody>
      </p:sp>
      <p:sp>
        <p:nvSpPr>
          <p:cNvPr id="529" name="Shape 529"/>
          <p:cNvSpPr txBox="1"/>
          <p:nvPr/>
        </p:nvSpPr>
        <p:spPr>
          <a:xfrm>
            <a:off x="762000" y="984250"/>
            <a:ext cx="7988300" cy="822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A graph depicting qualitative data as slices of a circle, size of slice is proportional to frequency count</a:t>
            </a:r>
          </a:p>
        </p:txBody>
      </p:sp>
      <p:pic>
        <p:nvPicPr>
          <p:cNvPr id="530" name="Shape 530"/>
          <p:cNvPicPr preferRelativeResize="0"/>
          <p:nvPr/>
        </p:nvPicPr>
        <p:blipFill rotWithShape="1">
          <a:blip r:embed="rId3">
            <a:alphaModFix/>
          </a:blip>
          <a:srcRect/>
          <a:stretch/>
        </p:blipFill>
        <p:spPr>
          <a:xfrm>
            <a:off x="1146175" y="1958975"/>
            <a:ext cx="7040561" cy="4633911"/>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4"/>
        <p:cNvGrpSpPr/>
        <p:nvPr/>
      </p:nvGrpSpPr>
      <p:grpSpPr>
        <a:xfrm>
          <a:off x="0" y="0"/>
          <a:ext cx="0" cy="0"/>
          <a:chOff x="0" y="0"/>
          <a:chExt cx="0" cy="0"/>
        </a:xfrm>
      </p:grpSpPr>
      <p:sp>
        <p:nvSpPr>
          <p:cNvPr id="535" name="Shape 535"/>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536" name="Shape 536"/>
          <p:cNvSpPr txBox="1">
            <a:spLocks noGrp="1"/>
          </p:cNvSpPr>
          <p:nvPr>
            <p:ph type="body" idx="4294967295"/>
          </p:nvPr>
        </p:nvSpPr>
        <p:spPr>
          <a:xfrm>
            <a:off x="334962" y="217487"/>
            <a:ext cx="8543925" cy="495299"/>
          </a:xfrm>
          <a:prstGeom prst="rect">
            <a:avLst/>
          </a:prstGeom>
          <a:noFill/>
          <a:ln>
            <a:noFill/>
          </a:ln>
        </p:spPr>
        <p:txBody>
          <a:bodyPr lIns="90475" tIns="44450" rIns="90475" bIns="44450" anchor="t" anchorCtr="0">
            <a:noAutofit/>
          </a:bodyPr>
          <a:lstStyle/>
          <a:p>
            <a:pPr marL="285750" marR="0" lvl="0" indent="-28575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 Scatter Plot (or Scatter Diagram)</a:t>
            </a:r>
          </a:p>
        </p:txBody>
      </p:sp>
      <p:sp>
        <p:nvSpPr>
          <p:cNvPr id="537" name="Shape 537"/>
          <p:cNvSpPr txBox="1"/>
          <p:nvPr/>
        </p:nvSpPr>
        <p:spPr>
          <a:xfrm>
            <a:off x="565150" y="1125537"/>
            <a:ext cx="7848599" cy="11874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A plot of paired (</a:t>
            </a:r>
            <a:r>
              <a:rPr lang="en-US" sz="2400" b="1" i="1" u="none" strike="noStrike" cap="none">
                <a:solidFill>
                  <a:schemeClr val="dk1"/>
                </a:solidFill>
                <a:latin typeface="Arial"/>
                <a:ea typeface="Arial"/>
                <a:cs typeface="Arial"/>
                <a:sym typeface="Arial"/>
              </a:rPr>
              <a:t>x,y</a:t>
            </a:r>
            <a:r>
              <a:rPr lang="en-US" sz="2400" b="1" i="0" u="none" strike="noStrike" cap="none">
                <a:solidFill>
                  <a:schemeClr val="dk1"/>
                </a:solidFill>
                <a:latin typeface="Arial"/>
                <a:ea typeface="Arial"/>
                <a:cs typeface="Arial"/>
                <a:sym typeface="Arial"/>
              </a:rPr>
              <a:t>) data with a horizontal </a:t>
            </a:r>
            <a:r>
              <a:rPr lang="en-US" sz="2400" b="1" i="1" u="none" strike="noStrike" cap="none">
                <a:solidFill>
                  <a:schemeClr val="dk1"/>
                </a:solidFill>
                <a:latin typeface="Arial"/>
                <a:ea typeface="Arial"/>
                <a:cs typeface="Arial"/>
                <a:sym typeface="Arial"/>
              </a:rPr>
              <a:t>x</a:t>
            </a:r>
            <a:r>
              <a:rPr lang="en-US" sz="2400" b="1" i="0" u="none" strike="noStrike" cap="none">
                <a:solidFill>
                  <a:schemeClr val="dk1"/>
                </a:solidFill>
                <a:latin typeface="Arial"/>
                <a:ea typeface="Arial"/>
                <a:cs typeface="Arial"/>
                <a:sym typeface="Arial"/>
              </a:rPr>
              <a:t>-axis and a vertical </a:t>
            </a:r>
            <a:r>
              <a:rPr lang="en-US" sz="2400" b="1" i="1" u="none" strike="noStrike" cap="none">
                <a:solidFill>
                  <a:schemeClr val="dk1"/>
                </a:solidFill>
                <a:latin typeface="Arial"/>
                <a:ea typeface="Arial"/>
                <a:cs typeface="Arial"/>
                <a:sym typeface="Arial"/>
              </a:rPr>
              <a:t>y</a:t>
            </a:r>
            <a:r>
              <a:rPr lang="en-US" sz="2400" b="1" i="0" u="none" strike="noStrike" cap="none">
                <a:solidFill>
                  <a:schemeClr val="dk1"/>
                </a:solidFill>
                <a:latin typeface="Arial"/>
                <a:ea typeface="Arial"/>
                <a:cs typeface="Arial"/>
                <a:sym typeface="Arial"/>
              </a:rPr>
              <a:t>-axis. Used to determine whether there is a relationship between the two variables</a:t>
            </a:r>
          </a:p>
        </p:txBody>
      </p:sp>
      <p:pic>
        <p:nvPicPr>
          <p:cNvPr id="538" name="Shape 538"/>
          <p:cNvPicPr preferRelativeResize="0"/>
          <p:nvPr/>
        </p:nvPicPr>
        <p:blipFill rotWithShape="1">
          <a:blip r:embed="rId3">
            <a:alphaModFix/>
          </a:blip>
          <a:srcRect/>
          <a:stretch/>
        </p:blipFill>
        <p:spPr>
          <a:xfrm>
            <a:off x="1657350" y="2516186"/>
            <a:ext cx="5778499" cy="3760787"/>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2"/>
        <p:cNvGrpSpPr/>
        <p:nvPr/>
      </p:nvGrpSpPr>
      <p:grpSpPr>
        <a:xfrm>
          <a:off x="0" y="0"/>
          <a:ext cx="0" cy="0"/>
          <a:chOff x="0" y="0"/>
          <a:chExt cx="0" cy="0"/>
        </a:xfrm>
      </p:grpSpPr>
      <p:sp>
        <p:nvSpPr>
          <p:cNvPr id="543" name="Shape 543"/>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544" name="Shape 544"/>
          <p:cNvSpPr txBox="1"/>
          <p:nvPr/>
        </p:nvSpPr>
        <p:spPr>
          <a:xfrm>
            <a:off x="996950" y="168275"/>
            <a:ext cx="7162799" cy="633412"/>
          </a:xfrm>
          <a:prstGeom prst="rect">
            <a:avLst/>
          </a:prstGeom>
          <a:noFill/>
          <a:ln>
            <a:noFill/>
          </a:ln>
        </p:spPr>
        <p:txBody>
          <a:bodyPr lIns="90475" tIns="44450" rIns="90475" bIns="44450" anchor="t" anchorCtr="0">
            <a:noAutofit/>
          </a:bodyPr>
          <a:lstStyle/>
          <a:p>
            <a:pPr marL="342900" marR="0" lvl="0" indent="-342900" algn="ctr" rtl="0">
              <a:lnSpc>
                <a:spcPct val="10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Time-Series Graph</a:t>
            </a:r>
          </a:p>
        </p:txBody>
      </p:sp>
      <p:sp>
        <p:nvSpPr>
          <p:cNvPr id="545" name="Shape 545"/>
          <p:cNvSpPr txBox="1"/>
          <p:nvPr/>
        </p:nvSpPr>
        <p:spPr>
          <a:xfrm>
            <a:off x="762000" y="1143000"/>
            <a:ext cx="7848599" cy="822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Data that have been collected at different points in time: </a:t>
            </a:r>
            <a:r>
              <a:rPr lang="en-US" sz="2400" b="1" i="1" u="none" strike="noStrike" cap="none">
                <a:solidFill>
                  <a:schemeClr val="dk1"/>
                </a:solidFill>
                <a:latin typeface="Arial"/>
                <a:ea typeface="Arial"/>
                <a:cs typeface="Arial"/>
                <a:sym typeface="Arial"/>
              </a:rPr>
              <a:t>time-series data</a:t>
            </a:r>
          </a:p>
        </p:txBody>
      </p:sp>
      <p:pic>
        <p:nvPicPr>
          <p:cNvPr id="546" name="Shape 546"/>
          <p:cNvPicPr preferRelativeResize="0"/>
          <p:nvPr/>
        </p:nvPicPr>
        <p:blipFill rotWithShape="1">
          <a:blip r:embed="rId3">
            <a:alphaModFix/>
          </a:blip>
          <a:srcRect/>
          <a:stretch/>
        </p:blipFill>
        <p:spPr>
          <a:xfrm>
            <a:off x="1790700" y="1965325"/>
            <a:ext cx="5638800" cy="4562475"/>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0"/>
        <p:cNvGrpSpPr/>
        <p:nvPr/>
      </p:nvGrpSpPr>
      <p:grpSpPr>
        <a:xfrm>
          <a:off x="0" y="0"/>
          <a:ext cx="0" cy="0"/>
          <a:chOff x="0" y="0"/>
          <a:chExt cx="0" cy="0"/>
        </a:xfrm>
      </p:grpSpPr>
      <p:sp>
        <p:nvSpPr>
          <p:cNvPr id="551" name="Shape 551"/>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552" name="Shape 552"/>
          <p:cNvSpPr txBox="1"/>
          <p:nvPr/>
        </p:nvSpPr>
        <p:spPr>
          <a:xfrm>
            <a:off x="481012" y="215900"/>
            <a:ext cx="8288336" cy="495299"/>
          </a:xfrm>
          <a:prstGeom prst="rect">
            <a:avLst/>
          </a:prstGeom>
          <a:noFill/>
          <a:ln>
            <a:noFill/>
          </a:ln>
        </p:spPr>
        <p:txBody>
          <a:bodyPr lIns="90475" tIns="44450" rIns="90475" bIns="44450" anchor="t" anchorCtr="0">
            <a:noAutofit/>
          </a:bodyPr>
          <a:lstStyle/>
          <a:p>
            <a:pPr marL="285750" marR="0" lvl="0" indent="-285750" algn="ctr" rtl="0">
              <a:lnSpc>
                <a:spcPct val="90000"/>
              </a:lnSpc>
              <a:spcBef>
                <a:spcPts val="0"/>
              </a:spcBef>
              <a:spcAft>
                <a:spcPts val="0"/>
              </a:spcAft>
              <a:buClr>
                <a:schemeClr val="dk1"/>
              </a:buClr>
              <a:buSzPct val="25000"/>
              <a:buFont typeface="Arial"/>
              <a:buNone/>
            </a:pPr>
            <a:r>
              <a:rPr lang="en-US" sz="4000" b="1" i="0" u="none" strike="noStrike" cap="none">
                <a:solidFill>
                  <a:schemeClr val="dk1"/>
                </a:solidFill>
                <a:latin typeface="Arial"/>
                <a:ea typeface="Arial"/>
                <a:cs typeface="Arial"/>
                <a:sym typeface="Arial"/>
              </a:rPr>
              <a:t> </a:t>
            </a:r>
            <a:r>
              <a:rPr lang="en-US" sz="4000" b="1" i="0" u="none" strike="noStrike" cap="none">
                <a:solidFill>
                  <a:srgbClr val="008000"/>
                </a:solidFill>
                <a:latin typeface="Arial"/>
                <a:ea typeface="Arial"/>
                <a:cs typeface="Arial"/>
                <a:sym typeface="Arial"/>
              </a:rPr>
              <a:t>Important Principles</a:t>
            </a:r>
            <a:br>
              <a:rPr lang="en-US" sz="4000" b="1" i="0" u="none" strike="noStrike" cap="none">
                <a:solidFill>
                  <a:srgbClr val="008000"/>
                </a:solidFill>
                <a:latin typeface="Arial"/>
                <a:ea typeface="Arial"/>
                <a:cs typeface="Arial"/>
                <a:sym typeface="Arial"/>
              </a:rPr>
            </a:br>
            <a:r>
              <a:rPr lang="en-US" sz="4000" b="1" i="0" u="none" strike="noStrike" cap="none">
                <a:solidFill>
                  <a:srgbClr val="008000"/>
                </a:solidFill>
                <a:latin typeface="Arial"/>
                <a:ea typeface="Arial"/>
                <a:cs typeface="Arial"/>
                <a:sym typeface="Arial"/>
              </a:rPr>
              <a:t>Suggested by Edward Tufte</a:t>
            </a:r>
          </a:p>
        </p:txBody>
      </p:sp>
      <p:sp>
        <p:nvSpPr>
          <p:cNvPr id="553" name="Shape 553"/>
          <p:cNvSpPr txBox="1"/>
          <p:nvPr/>
        </p:nvSpPr>
        <p:spPr>
          <a:xfrm>
            <a:off x="657225" y="1587500"/>
            <a:ext cx="7924799" cy="496093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For small data sets of 20 values or fewer, use a table instead of a graph.</a:t>
            </a:r>
          </a:p>
          <a:p>
            <a:pPr marL="0" marR="0" lvl="0" indent="0" algn="l" rtl="0">
              <a:lnSpc>
                <a:spcPct val="90000"/>
              </a:lnSpc>
              <a:spcBef>
                <a:spcPts val="140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A graph of data should make the viewer focus on the true nature of the data, not on other elements, such as eye-catching but distracting design features.</a:t>
            </a:r>
          </a:p>
          <a:p>
            <a:pPr marL="0" marR="0" lvl="0" indent="0" algn="l" rtl="0">
              <a:lnSpc>
                <a:spcPct val="90000"/>
              </a:lnSpc>
              <a:spcBef>
                <a:spcPts val="140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Do not distort data, construct a graph to reveal the true nature of the data.</a:t>
            </a:r>
          </a:p>
          <a:p>
            <a:pPr marL="0" marR="0" lvl="0" indent="0" algn="l" rtl="0">
              <a:lnSpc>
                <a:spcPct val="90000"/>
              </a:lnSpc>
              <a:spcBef>
                <a:spcPts val="140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Almost all of the ink in a graph should be used for the data, not the other design elements.</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7"/>
        <p:cNvGrpSpPr/>
        <p:nvPr/>
      </p:nvGrpSpPr>
      <p:grpSpPr>
        <a:xfrm>
          <a:off x="0" y="0"/>
          <a:ext cx="0" cy="0"/>
          <a:chOff x="0" y="0"/>
          <a:chExt cx="0" cy="0"/>
        </a:xfrm>
      </p:grpSpPr>
      <p:sp>
        <p:nvSpPr>
          <p:cNvPr id="558" name="Shape 558"/>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559" name="Shape 559"/>
          <p:cNvSpPr txBox="1"/>
          <p:nvPr/>
        </p:nvSpPr>
        <p:spPr>
          <a:xfrm>
            <a:off x="481012" y="215900"/>
            <a:ext cx="8288336" cy="495299"/>
          </a:xfrm>
          <a:prstGeom prst="rect">
            <a:avLst/>
          </a:prstGeom>
          <a:noFill/>
          <a:ln>
            <a:noFill/>
          </a:ln>
        </p:spPr>
        <p:txBody>
          <a:bodyPr lIns="90475" tIns="44450" rIns="90475" bIns="44450" anchor="t" anchorCtr="0">
            <a:noAutofit/>
          </a:bodyPr>
          <a:lstStyle/>
          <a:p>
            <a:pPr marL="285750" marR="0" lvl="0" indent="-285750" algn="ctr" rtl="0">
              <a:lnSpc>
                <a:spcPct val="90000"/>
              </a:lnSpc>
              <a:spcBef>
                <a:spcPts val="0"/>
              </a:spcBef>
              <a:spcAft>
                <a:spcPts val="0"/>
              </a:spcAft>
              <a:buClr>
                <a:schemeClr val="dk1"/>
              </a:buClr>
              <a:buSzPct val="25000"/>
              <a:buFont typeface="Arial"/>
              <a:buNone/>
            </a:pPr>
            <a:r>
              <a:rPr lang="en-US" sz="4000" b="1" i="0" u="none" strike="noStrike" cap="none">
                <a:solidFill>
                  <a:schemeClr val="dk1"/>
                </a:solidFill>
                <a:latin typeface="Arial"/>
                <a:ea typeface="Arial"/>
                <a:cs typeface="Arial"/>
                <a:sym typeface="Arial"/>
              </a:rPr>
              <a:t> </a:t>
            </a:r>
            <a:r>
              <a:rPr lang="en-US" sz="4000" b="1" i="0" u="none" strike="noStrike" cap="none">
                <a:solidFill>
                  <a:srgbClr val="008000"/>
                </a:solidFill>
                <a:latin typeface="Arial"/>
                <a:ea typeface="Arial"/>
                <a:cs typeface="Arial"/>
                <a:sym typeface="Arial"/>
              </a:rPr>
              <a:t>Important Principles</a:t>
            </a:r>
            <a:br>
              <a:rPr lang="en-US" sz="4000" b="1" i="0" u="none" strike="noStrike" cap="none">
                <a:solidFill>
                  <a:srgbClr val="008000"/>
                </a:solidFill>
                <a:latin typeface="Arial"/>
                <a:ea typeface="Arial"/>
                <a:cs typeface="Arial"/>
                <a:sym typeface="Arial"/>
              </a:rPr>
            </a:br>
            <a:r>
              <a:rPr lang="en-US" sz="4000" b="1" i="0" u="none" strike="noStrike" cap="none">
                <a:solidFill>
                  <a:srgbClr val="008000"/>
                </a:solidFill>
                <a:latin typeface="Arial"/>
                <a:ea typeface="Arial"/>
                <a:cs typeface="Arial"/>
                <a:sym typeface="Arial"/>
              </a:rPr>
              <a:t>Suggested by Edward Tufte</a:t>
            </a:r>
          </a:p>
        </p:txBody>
      </p:sp>
      <p:sp>
        <p:nvSpPr>
          <p:cNvPr id="560" name="Shape 560"/>
          <p:cNvSpPr txBox="1"/>
          <p:nvPr/>
        </p:nvSpPr>
        <p:spPr>
          <a:xfrm>
            <a:off x="657225" y="1587500"/>
            <a:ext cx="7924799" cy="474662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Don’t use screening consisting of features such as slanted lines, dots, cross-hatching, because they create the uncomfortable illusion of movement.</a:t>
            </a:r>
          </a:p>
          <a:p>
            <a:pPr marL="0" marR="0" lvl="0" indent="0" algn="l" rtl="0">
              <a:lnSpc>
                <a:spcPct val="90000"/>
              </a:lnSpc>
              <a:spcBef>
                <a:spcPts val="140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Don’t use area or volumes for data that are actually one-dimensional in nature. (Don’t use drawings of dollar bills to represent budget amounts for different years.)</a:t>
            </a:r>
          </a:p>
          <a:p>
            <a:pPr marL="0" marR="0" lvl="0" indent="0" algn="l" rtl="0">
              <a:lnSpc>
                <a:spcPct val="90000"/>
              </a:lnSpc>
              <a:spcBef>
                <a:spcPts val="140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Never publish pie charts, because they waste ink on nondata components, and they lack appropriate scale.</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4"/>
        <p:cNvGrpSpPr/>
        <p:nvPr/>
      </p:nvGrpSpPr>
      <p:grpSpPr>
        <a:xfrm>
          <a:off x="0" y="0"/>
          <a:ext cx="0" cy="0"/>
          <a:chOff x="0" y="0"/>
          <a:chExt cx="0" cy="0"/>
        </a:xfrm>
      </p:grpSpPr>
      <p:sp>
        <p:nvSpPr>
          <p:cNvPr id="565" name="Shape 565"/>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566" name="Shape 566"/>
          <p:cNvSpPr txBox="1"/>
          <p:nvPr/>
        </p:nvSpPr>
        <p:spPr>
          <a:xfrm>
            <a:off x="2154236" y="196850"/>
            <a:ext cx="4811712" cy="698500"/>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Car Reliability Data</a:t>
            </a:r>
          </a:p>
        </p:txBody>
      </p:sp>
      <p:pic>
        <p:nvPicPr>
          <p:cNvPr id="567" name="Shape 567"/>
          <p:cNvPicPr preferRelativeResize="0"/>
          <p:nvPr/>
        </p:nvPicPr>
        <p:blipFill rotWithShape="1">
          <a:blip r:embed="rId3">
            <a:alphaModFix/>
          </a:blip>
          <a:srcRect/>
          <a:stretch/>
        </p:blipFill>
        <p:spPr>
          <a:xfrm>
            <a:off x="400050" y="939800"/>
            <a:ext cx="8362950" cy="56673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Shape 62"/>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63" name="Shape 63"/>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grpSp>
        <p:nvGrpSpPr>
          <p:cNvPr id="64" name="Shape 64"/>
          <p:cNvGrpSpPr/>
          <p:nvPr/>
        </p:nvGrpSpPr>
        <p:grpSpPr>
          <a:xfrm>
            <a:off x="0" y="0"/>
            <a:ext cx="9144000" cy="6858000"/>
            <a:chOff x="0" y="0"/>
            <a:chExt cx="9144000" cy="6858000"/>
          </a:xfrm>
        </p:grpSpPr>
        <p:sp>
          <p:nvSpPr>
            <p:cNvPr id="65" name="Shape 65"/>
            <p:cNvSpPr txBox="1"/>
            <p:nvPr/>
          </p:nvSpPr>
          <p:spPr>
            <a:xfrm>
              <a:off x="0" y="0"/>
              <a:ext cx="9144000" cy="6858000"/>
            </a:xfrm>
            <a:prstGeom prst="rect">
              <a:avLst/>
            </a:prstGeom>
            <a:solidFill>
              <a:srgbClr val="FFFFFF"/>
            </a:solidFill>
            <a:ln w="12700" cap="rnd"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pic>
          <p:nvPicPr>
            <p:cNvPr id="66" name="Shape 66"/>
            <p:cNvPicPr preferRelativeResize="0"/>
            <p:nvPr/>
          </p:nvPicPr>
          <p:blipFill rotWithShape="1">
            <a:blip r:embed="rId3">
              <a:alphaModFix/>
            </a:blip>
            <a:srcRect l="7009" t="10000" r="7008" b="7499"/>
            <a:stretch/>
          </p:blipFill>
          <p:spPr>
            <a:xfrm>
              <a:off x="2632075" y="266700"/>
              <a:ext cx="3692524" cy="4965700"/>
            </a:xfrm>
            <a:prstGeom prst="rect">
              <a:avLst/>
            </a:prstGeom>
            <a:noFill/>
            <a:ln>
              <a:noFill/>
            </a:ln>
          </p:spPr>
        </p:pic>
      </p:grpSp>
      <p:sp>
        <p:nvSpPr>
          <p:cNvPr id="67" name="Shape 67"/>
          <p:cNvSpPr txBox="1"/>
          <p:nvPr/>
        </p:nvSpPr>
        <p:spPr>
          <a:xfrm>
            <a:off x="1295400" y="1038225"/>
            <a:ext cx="6553200" cy="13081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1" i="0" u="none" strike="noStrike" cap="none">
                <a:solidFill>
                  <a:schemeClr val="dk1"/>
                </a:solidFill>
                <a:latin typeface="Arial"/>
                <a:ea typeface="Arial"/>
                <a:cs typeface="Arial"/>
                <a:sym typeface="Arial"/>
              </a:rPr>
              <a:t>Section 2-2 </a:t>
            </a:r>
          </a:p>
          <a:p>
            <a:pPr marL="0" marR="0" lvl="0" indent="0" algn="ctr" rtl="0">
              <a:lnSpc>
                <a:spcPct val="100000"/>
              </a:lnSpc>
              <a:spcBef>
                <a:spcPts val="0"/>
              </a:spcBef>
              <a:spcAft>
                <a:spcPts val="0"/>
              </a:spcAft>
              <a:buClr>
                <a:schemeClr val="dk1"/>
              </a:buClr>
              <a:buSzPct val="25000"/>
              <a:buFont typeface="Arial"/>
              <a:buNone/>
            </a:pPr>
            <a:r>
              <a:rPr lang="en-US" sz="4000" b="1" i="0" u="none" strike="noStrike" cap="none">
                <a:solidFill>
                  <a:schemeClr val="dk1"/>
                </a:solidFill>
                <a:latin typeface="Arial"/>
                <a:ea typeface="Arial"/>
                <a:cs typeface="Arial"/>
                <a:sym typeface="Arial"/>
              </a:rPr>
              <a:t> Frequency Distributions</a:t>
            </a:r>
          </a:p>
        </p:txBody>
      </p:sp>
      <p:sp>
        <p:nvSpPr>
          <p:cNvPr id="68" name="Shape 68"/>
          <p:cNvSpPr txBox="1"/>
          <p:nvPr/>
        </p:nvSpPr>
        <p:spPr>
          <a:xfrm>
            <a:off x="7391400" y="88900"/>
            <a:ext cx="1676399" cy="9144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69" name="Shape 69"/>
          <p:cNvSpPr txBox="1"/>
          <p:nvPr/>
        </p:nvSpPr>
        <p:spPr>
          <a:xfrm>
            <a:off x="138111" y="6318250"/>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1"/>
        <p:cNvGrpSpPr/>
        <p:nvPr/>
      </p:nvGrpSpPr>
      <p:grpSpPr>
        <a:xfrm>
          <a:off x="0" y="0"/>
          <a:ext cx="0" cy="0"/>
          <a:chOff x="0" y="0"/>
          <a:chExt cx="0" cy="0"/>
        </a:xfrm>
      </p:grpSpPr>
      <p:sp>
        <p:nvSpPr>
          <p:cNvPr id="572" name="Shape 572"/>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573" name="Shape 573"/>
          <p:cNvSpPr txBox="1"/>
          <p:nvPr/>
        </p:nvSpPr>
        <p:spPr>
          <a:xfrm>
            <a:off x="3213100" y="215900"/>
            <a:ext cx="2717799" cy="495299"/>
          </a:xfrm>
          <a:prstGeom prst="rect">
            <a:avLst/>
          </a:prstGeom>
          <a:noFill/>
          <a:ln>
            <a:noFill/>
          </a:ln>
        </p:spPr>
        <p:txBody>
          <a:bodyPr lIns="90475" tIns="44450" rIns="90475" bIns="44450" anchor="t" anchorCtr="0">
            <a:noAutofit/>
          </a:bodyPr>
          <a:lstStyle/>
          <a:p>
            <a:pPr marL="285750" marR="0" lvl="0" indent="-285750" algn="ctr" rtl="0">
              <a:lnSpc>
                <a:spcPct val="90000"/>
              </a:lnSpc>
              <a:spcBef>
                <a:spcPts val="0"/>
              </a:spcBef>
              <a:spcAft>
                <a:spcPts val="0"/>
              </a:spcAft>
              <a:buClr>
                <a:schemeClr val="dk1"/>
              </a:buClr>
              <a:buSzPct val="25000"/>
              <a:buFont typeface="Arial"/>
              <a:buNone/>
            </a:pPr>
            <a:r>
              <a:rPr lang="en-US" sz="4000" b="1" i="0" u="none" strike="noStrike" cap="none">
                <a:solidFill>
                  <a:schemeClr val="dk1"/>
                </a:solidFill>
                <a:latin typeface="Arial"/>
                <a:ea typeface="Arial"/>
                <a:cs typeface="Arial"/>
                <a:sym typeface="Arial"/>
              </a:rPr>
              <a:t> </a:t>
            </a:r>
            <a:r>
              <a:rPr lang="en-US" sz="4000" b="1" i="0" u="none" strike="noStrike" cap="none">
                <a:solidFill>
                  <a:srgbClr val="008000"/>
                </a:solidFill>
                <a:latin typeface="Arial"/>
                <a:ea typeface="Arial"/>
                <a:cs typeface="Arial"/>
                <a:sym typeface="Arial"/>
              </a:rPr>
              <a:t>Recap</a:t>
            </a:r>
          </a:p>
        </p:txBody>
      </p:sp>
      <p:sp>
        <p:nvSpPr>
          <p:cNvPr id="574" name="Shape 574"/>
          <p:cNvSpPr txBox="1"/>
          <p:nvPr/>
        </p:nvSpPr>
        <p:spPr>
          <a:xfrm>
            <a:off x="657225" y="976312"/>
            <a:ext cx="7924799" cy="50053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In this section we saw that graphs are excellent tools for describing, exploring and comparing data.</a:t>
            </a:r>
          </a:p>
          <a:p>
            <a:pPr marL="0" marR="0" lvl="0" indent="0" algn="l" rtl="0">
              <a:lnSpc>
                <a:spcPct val="100000"/>
              </a:lnSpc>
              <a:spcBef>
                <a:spcPts val="1400"/>
              </a:spcBef>
              <a:spcAft>
                <a:spcPts val="0"/>
              </a:spcAft>
              <a:buClr>
                <a:schemeClr val="dk1"/>
              </a:buClr>
              <a:buSzPct val="25000"/>
              <a:buFont typeface="Arial"/>
              <a:buNone/>
            </a:pPr>
            <a:r>
              <a:rPr lang="en-US" sz="2800" b="1" i="1" u="none" strike="noStrike" cap="none">
                <a:solidFill>
                  <a:schemeClr val="dk1"/>
                </a:solidFill>
                <a:latin typeface="Arial"/>
                <a:ea typeface="Arial"/>
                <a:cs typeface="Arial"/>
                <a:sym typeface="Arial"/>
              </a:rPr>
              <a:t>Describing data</a:t>
            </a:r>
            <a:r>
              <a:rPr lang="en-US" sz="2800" b="1" i="0" u="none" strike="noStrike" cap="none">
                <a:solidFill>
                  <a:schemeClr val="dk1"/>
                </a:solidFill>
                <a:latin typeface="Arial"/>
                <a:ea typeface="Arial"/>
                <a:cs typeface="Arial"/>
                <a:sym typeface="Arial"/>
              </a:rPr>
              <a:t>: Histogram - consider distribution, center, variation, and outliers.</a:t>
            </a:r>
          </a:p>
          <a:p>
            <a:pPr marL="0" marR="0" lvl="0" indent="0" algn="l" rtl="0">
              <a:lnSpc>
                <a:spcPct val="100000"/>
              </a:lnSpc>
              <a:spcBef>
                <a:spcPts val="1400"/>
              </a:spcBef>
              <a:spcAft>
                <a:spcPts val="0"/>
              </a:spcAft>
              <a:buClr>
                <a:schemeClr val="dk1"/>
              </a:buClr>
              <a:buSzPct val="25000"/>
              <a:buFont typeface="Arial"/>
              <a:buNone/>
            </a:pPr>
            <a:r>
              <a:rPr lang="en-US" sz="2800" b="1" i="1" u="none" strike="noStrike" cap="none">
                <a:solidFill>
                  <a:schemeClr val="dk1"/>
                </a:solidFill>
                <a:latin typeface="Arial"/>
                <a:ea typeface="Arial"/>
                <a:cs typeface="Arial"/>
                <a:sym typeface="Arial"/>
              </a:rPr>
              <a:t>Exploring data</a:t>
            </a:r>
            <a:r>
              <a:rPr lang="en-US" sz="2800" b="1" i="0" u="none" strike="noStrike" cap="none">
                <a:solidFill>
                  <a:schemeClr val="dk1"/>
                </a:solidFill>
                <a:latin typeface="Arial"/>
                <a:ea typeface="Arial"/>
                <a:cs typeface="Arial"/>
                <a:sym typeface="Arial"/>
              </a:rPr>
              <a:t>: features that reveal some useful and/or interesting characteristic of the data set.</a:t>
            </a:r>
          </a:p>
          <a:p>
            <a:pPr marL="0" marR="0" lvl="0" indent="0" algn="l" rtl="0">
              <a:lnSpc>
                <a:spcPct val="100000"/>
              </a:lnSpc>
              <a:spcBef>
                <a:spcPts val="1400"/>
              </a:spcBef>
              <a:spcAft>
                <a:spcPts val="0"/>
              </a:spcAft>
              <a:buClr>
                <a:schemeClr val="dk1"/>
              </a:buClr>
              <a:buSzPct val="25000"/>
              <a:buFont typeface="Arial"/>
              <a:buNone/>
            </a:pPr>
            <a:r>
              <a:rPr lang="en-US" sz="2800" b="1" i="1" u="none" strike="noStrike" cap="none">
                <a:solidFill>
                  <a:schemeClr val="dk1"/>
                </a:solidFill>
                <a:latin typeface="Arial"/>
                <a:ea typeface="Arial"/>
                <a:cs typeface="Arial"/>
                <a:sym typeface="Arial"/>
              </a:rPr>
              <a:t>Comparing data</a:t>
            </a:r>
            <a:r>
              <a:rPr lang="en-US" sz="2800" b="1" i="0" u="none" strike="noStrike" cap="none">
                <a:solidFill>
                  <a:schemeClr val="dk1"/>
                </a:solidFill>
                <a:latin typeface="Arial"/>
                <a:ea typeface="Arial"/>
                <a:cs typeface="Arial"/>
                <a:sym typeface="Arial"/>
              </a:rPr>
              <a:t>: Construct similar graphs to compare data sets.</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8"/>
        <p:cNvGrpSpPr/>
        <p:nvPr/>
      </p:nvGrpSpPr>
      <p:grpSpPr>
        <a:xfrm>
          <a:off x="0" y="0"/>
          <a:ext cx="0" cy="0"/>
          <a:chOff x="0" y="0"/>
          <a:chExt cx="0" cy="0"/>
        </a:xfrm>
      </p:grpSpPr>
      <p:sp>
        <p:nvSpPr>
          <p:cNvPr id="579" name="Shape 579"/>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grpSp>
        <p:nvGrpSpPr>
          <p:cNvPr id="580" name="Shape 580"/>
          <p:cNvGrpSpPr/>
          <p:nvPr/>
        </p:nvGrpSpPr>
        <p:grpSpPr>
          <a:xfrm>
            <a:off x="0" y="0"/>
            <a:ext cx="9144000" cy="6858000"/>
            <a:chOff x="0" y="0"/>
            <a:chExt cx="9144000" cy="6858000"/>
          </a:xfrm>
        </p:grpSpPr>
        <p:sp>
          <p:nvSpPr>
            <p:cNvPr id="581" name="Shape 581"/>
            <p:cNvSpPr/>
            <p:nvPr/>
          </p:nvSpPr>
          <p:spPr>
            <a:xfrm>
              <a:off x="0" y="0"/>
              <a:ext cx="9144000" cy="6858000"/>
            </a:xfrm>
            <a:prstGeom prst="rect">
              <a:avLst/>
            </a:prstGeom>
            <a:solidFill>
              <a:srgbClr val="FFFFFF"/>
            </a:solidFill>
            <a:ln w="12700" cap="rnd"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pic>
          <p:nvPicPr>
            <p:cNvPr id="582" name="Shape 582"/>
            <p:cNvPicPr preferRelativeResize="0"/>
            <p:nvPr/>
          </p:nvPicPr>
          <p:blipFill rotWithShape="1">
            <a:blip r:embed="rId3">
              <a:alphaModFix/>
            </a:blip>
            <a:srcRect l="7009" t="10000" r="7008" b="7499"/>
            <a:stretch/>
          </p:blipFill>
          <p:spPr>
            <a:xfrm>
              <a:off x="2632075" y="266700"/>
              <a:ext cx="3692524" cy="4965700"/>
            </a:xfrm>
            <a:prstGeom prst="rect">
              <a:avLst/>
            </a:prstGeom>
            <a:noFill/>
            <a:ln>
              <a:noFill/>
            </a:ln>
          </p:spPr>
        </p:pic>
      </p:grpSp>
      <p:sp>
        <p:nvSpPr>
          <p:cNvPr id="583" name="Shape 583"/>
          <p:cNvSpPr txBox="1"/>
          <p:nvPr/>
        </p:nvSpPr>
        <p:spPr>
          <a:xfrm>
            <a:off x="1295400" y="942975"/>
            <a:ext cx="6553200" cy="1917700"/>
          </a:xfrm>
          <a:prstGeom prst="rect">
            <a:avLst/>
          </a:prstGeom>
          <a:noFill/>
          <a:ln>
            <a:noFill/>
          </a:ln>
        </p:spPr>
        <p:txBody>
          <a:bodyPr lIns="90475" tIns="44450" rIns="90475" bIns="4445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1" i="0" u="none" strike="noStrike" cap="none">
                <a:solidFill>
                  <a:schemeClr val="dk1"/>
                </a:solidFill>
                <a:latin typeface="Arial"/>
                <a:ea typeface="Arial"/>
                <a:cs typeface="Arial"/>
                <a:sym typeface="Arial"/>
              </a:rPr>
              <a:t>Section 2-5 </a:t>
            </a:r>
          </a:p>
          <a:p>
            <a:pPr marL="0" marR="0" lvl="0" indent="0" algn="ctr" rtl="0">
              <a:lnSpc>
                <a:spcPct val="100000"/>
              </a:lnSpc>
              <a:spcBef>
                <a:spcPts val="0"/>
              </a:spcBef>
              <a:spcAft>
                <a:spcPts val="0"/>
              </a:spcAft>
              <a:buClr>
                <a:schemeClr val="dk1"/>
              </a:buClr>
              <a:buSzPct val="25000"/>
              <a:buFont typeface="Arial"/>
              <a:buNone/>
            </a:pPr>
            <a:r>
              <a:rPr lang="en-US" sz="4000" b="1" i="0" u="none" strike="noStrike" cap="none">
                <a:solidFill>
                  <a:schemeClr val="dk1"/>
                </a:solidFill>
                <a:latin typeface="Arial"/>
                <a:ea typeface="Arial"/>
                <a:cs typeface="Arial"/>
                <a:sym typeface="Arial"/>
              </a:rPr>
              <a:t>Critical Thinking:</a:t>
            </a:r>
            <a:br>
              <a:rPr lang="en-US" sz="4000" b="1" i="0" u="none" strike="noStrike" cap="none">
                <a:solidFill>
                  <a:schemeClr val="dk1"/>
                </a:solidFill>
                <a:latin typeface="Arial"/>
                <a:ea typeface="Arial"/>
                <a:cs typeface="Arial"/>
                <a:sym typeface="Arial"/>
              </a:rPr>
            </a:br>
            <a:r>
              <a:rPr lang="en-US" sz="4000" b="1" i="0" u="none" strike="noStrike" cap="none">
                <a:solidFill>
                  <a:schemeClr val="dk1"/>
                </a:solidFill>
                <a:latin typeface="Arial"/>
                <a:ea typeface="Arial"/>
                <a:cs typeface="Arial"/>
                <a:sym typeface="Arial"/>
              </a:rPr>
              <a:t>Bad Graphs</a:t>
            </a:r>
          </a:p>
        </p:txBody>
      </p:sp>
      <p:sp>
        <p:nvSpPr>
          <p:cNvPr id="584" name="Shape 584"/>
          <p:cNvSpPr/>
          <p:nvPr/>
        </p:nvSpPr>
        <p:spPr>
          <a:xfrm>
            <a:off x="7391400" y="88900"/>
            <a:ext cx="1676399" cy="9144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8"/>
        <p:cNvGrpSpPr/>
        <p:nvPr/>
      </p:nvGrpSpPr>
      <p:grpSpPr>
        <a:xfrm>
          <a:off x="0" y="0"/>
          <a:ext cx="0" cy="0"/>
          <a:chOff x="0" y="0"/>
          <a:chExt cx="0" cy="0"/>
        </a:xfrm>
      </p:grpSpPr>
      <p:sp>
        <p:nvSpPr>
          <p:cNvPr id="589" name="Shape 589"/>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590" name="Shape 590"/>
          <p:cNvSpPr txBox="1"/>
          <p:nvPr/>
        </p:nvSpPr>
        <p:spPr>
          <a:xfrm>
            <a:off x="649287" y="276225"/>
            <a:ext cx="7861299" cy="735011"/>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Key Concept</a:t>
            </a:r>
          </a:p>
        </p:txBody>
      </p:sp>
      <p:sp>
        <p:nvSpPr>
          <p:cNvPr id="591" name="Shape 591"/>
          <p:cNvSpPr txBox="1"/>
          <p:nvPr/>
        </p:nvSpPr>
        <p:spPr>
          <a:xfrm>
            <a:off x="525462" y="1752600"/>
            <a:ext cx="8305799" cy="39925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a:solidFill>
                  <a:schemeClr val="dk1"/>
                </a:solidFill>
                <a:latin typeface="Arial"/>
                <a:ea typeface="Arial"/>
                <a:cs typeface="Arial"/>
                <a:sym typeface="Arial"/>
              </a:rPr>
              <a:t>Some graphs are bad in the sense that they contain errors.</a:t>
            </a:r>
          </a:p>
          <a:p>
            <a:pPr marL="0" marR="0" lvl="0" indent="0" algn="l" rtl="0">
              <a:lnSpc>
                <a:spcPct val="100000"/>
              </a:lnSpc>
              <a:spcBef>
                <a:spcPts val="1600"/>
              </a:spcBef>
              <a:spcAft>
                <a:spcPts val="0"/>
              </a:spcAft>
              <a:buClr>
                <a:schemeClr val="dk1"/>
              </a:buClr>
              <a:buSzPct val="25000"/>
              <a:buFont typeface="Arial"/>
              <a:buNone/>
            </a:pPr>
            <a:r>
              <a:rPr lang="en-US" sz="3200" b="1" i="0" u="none" strike="noStrike" cap="none">
                <a:solidFill>
                  <a:schemeClr val="dk1"/>
                </a:solidFill>
                <a:latin typeface="Arial"/>
                <a:ea typeface="Arial"/>
                <a:cs typeface="Arial"/>
                <a:sym typeface="Arial"/>
              </a:rPr>
              <a:t>Some are bad because they are technically correct, but misleading.</a:t>
            </a:r>
          </a:p>
          <a:p>
            <a:pPr marL="0" marR="0" lvl="0" indent="0" algn="l" rtl="0">
              <a:lnSpc>
                <a:spcPct val="100000"/>
              </a:lnSpc>
              <a:spcBef>
                <a:spcPts val="1600"/>
              </a:spcBef>
              <a:spcAft>
                <a:spcPts val="0"/>
              </a:spcAft>
              <a:buClr>
                <a:schemeClr val="dk1"/>
              </a:buClr>
              <a:buSzPct val="25000"/>
              <a:buFont typeface="Arial"/>
              <a:buNone/>
            </a:pPr>
            <a:r>
              <a:rPr lang="en-US" sz="3200" b="1" i="0" u="none" strike="noStrike" cap="none">
                <a:solidFill>
                  <a:schemeClr val="dk1"/>
                </a:solidFill>
                <a:latin typeface="Arial"/>
                <a:ea typeface="Arial"/>
                <a:cs typeface="Arial"/>
                <a:sym typeface="Arial"/>
              </a:rPr>
              <a:t>It is important to develop the ability to recognize bad graphs and identify exactly how they are misleading.</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5"/>
        <p:cNvGrpSpPr/>
        <p:nvPr/>
      </p:nvGrpSpPr>
      <p:grpSpPr>
        <a:xfrm>
          <a:off x="0" y="0"/>
          <a:ext cx="0" cy="0"/>
          <a:chOff x="0" y="0"/>
          <a:chExt cx="0" cy="0"/>
        </a:xfrm>
      </p:grpSpPr>
      <p:sp>
        <p:nvSpPr>
          <p:cNvPr id="596" name="Shape 596"/>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597" name="Shape 597"/>
          <p:cNvSpPr txBox="1"/>
          <p:nvPr/>
        </p:nvSpPr>
        <p:spPr>
          <a:xfrm>
            <a:off x="996950" y="188911"/>
            <a:ext cx="7162799" cy="660400"/>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Nonzero Axis</a:t>
            </a:r>
          </a:p>
        </p:txBody>
      </p:sp>
      <p:sp>
        <p:nvSpPr>
          <p:cNvPr id="598" name="Shape 598"/>
          <p:cNvSpPr txBox="1"/>
          <p:nvPr/>
        </p:nvSpPr>
        <p:spPr>
          <a:xfrm>
            <a:off x="609600" y="1031875"/>
            <a:ext cx="7848599" cy="11874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Are misleading because one or both of the axes begin at some value other than zero, so that differences are exaggerated.</a:t>
            </a:r>
          </a:p>
        </p:txBody>
      </p:sp>
      <p:pic>
        <p:nvPicPr>
          <p:cNvPr id="599" name="Shape 599"/>
          <p:cNvPicPr preferRelativeResize="0"/>
          <p:nvPr/>
        </p:nvPicPr>
        <p:blipFill rotWithShape="1">
          <a:blip r:embed="rId3">
            <a:alphaModFix/>
          </a:blip>
          <a:srcRect/>
          <a:stretch/>
        </p:blipFill>
        <p:spPr>
          <a:xfrm>
            <a:off x="338137" y="2278061"/>
            <a:ext cx="4495800" cy="4283075"/>
          </a:xfrm>
          <a:prstGeom prst="rect">
            <a:avLst/>
          </a:prstGeom>
          <a:noFill/>
          <a:ln>
            <a:noFill/>
          </a:ln>
        </p:spPr>
      </p:pic>
      <p:pic>
        <p:nvPicPr>
          <p:cNvPr id="600" name="Shape 600"/>
          <p:cNvPicPr preferRelativeResize="0"/>
          <p:nvPr/>
        </p:nvPicPr>
        <p:blipFill rotWithShape="1">
          <a:blip r:embed="rId4">
            <a:alphaModFix/>
          </a:blip>
          <a:srcRect/>
          <a:stretch/>
        </p:blipFill>
        <p:spPr>
          <a:xfrm>
            <a:off x="4591050" y="2144711"/>
            <a:ext cx="4506911" cy="4389436"/>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4"/>
        <p:cNvGrpSpPr/>
        <p:nvPr/>
      </p:nvGrpSpPr>
      <p:grpSpPr>
        <a:xfrm>
          <a:off x="0" y="0"/>
          <a:ext cx="0" cy="0"/>
          <a:chOff x="0" y="0"/>
          <a:chExt cx="0" cy="0"/>
        </a:xfrm>
      </p:grpSpPr>
      <p:sp>
        <p:nvSpPr>
          <p:cNvPr id="605" name="Shape 605"/>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606" name="Shape 606"/>
          <p:cNvSpPr txBox="1"/>
          <p:nvPr/>
        </p:nvSpPr>
        <p:spPr>
          <a:xfrm>
            <a:off x="996950" y="188911"/>
            <a:ext cx="7162799" cy="660400"/>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Pictographs</a:t>
            </a:r>
          </a:p>
        </p:txBody>
      </p:sp>
      <p:sp>
        <p:nvSpPr>
          <p:cNvPr id="607" name="Shape 607"/>
          <p:cNvSpPr txBox="1"/>
          <p:nvPr/>
        </p:nvSpPr>
        <p:spPr>
          <a:xfrm>
            <a:off x="609600" y="1104900"/>
            <a:ext cx="7848599" cy="53863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are drawings of objects. Three-dimensional objects - money bags, stacks of coins, army tanks (for army expenditures), people (for population sizes), barrels (for oil production), and houses (for home construction) are commonly used to depict data.</a:t>
            </a:r>
          </a:p>
          <a:p>
            <a:pPr marL="0" marR="0" lvl="0" indent="0" algn="l" rtl="0">
              <a:lnSpc>
                <a:spcPct val="100000"/>
              </a:lnSpc>
              <a:spcBef>
                <a:spcPts val="120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These drawings can create false impressions that distort the data.</a:t>
            </a:r>
          </a:p>
          <a:p>
            <a:pPr marL="0" marR="0" lvl="0" indent="0" algn="l" rtl="0">
              <a:lnSpc>
                <a:spcPct val="100000"/>
              </a:lnSpc>
              <a:spcBef>
                <a:spcPts val="120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If you double each side of a square, the area does not merely double; it increases by a factor of four;if you double each side of a cube, the volume does not merely double; it increases by a factor of eight.</a:t>
            </a:r>
          </a:p>
          <a:p>
            <a:pPr marL="0" marR="0" lvl="0" indent="0" algn="l" rtl="0">
              <a:lnSpc>
                <a:spcPct val="100000"/>
              </a:lnSpc>
              <a:spcBef>
                <a:spcPts val="120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Pictographs using areas and volumes can therefore be very misleading.</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1"/>
        <p:cNvGrpSpPr/>
        <p:nvPr/>
      </p:nvGrpSpPr>
      <p:grpSpPr>
        <a:xfrm>
          <a:off x="0" y="0"/>
          <a:ext cx="0" cy="0"/>
          <a:chOff x="0" y="0"/>
          <a:chExt cx="0" cy="0"/>
        </a:xfrm>
      </p:grpSpPr>
      <p:sp>
        <p:nvSpPr>
          <p:cNvPr id="612" name="Shape 612"/>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613" name="Shape 613"/>
          <p:cNvSpPr txBox="1"/>
          <p:nvPr/>
        </p:nvSpPr>
        <p:spPr>
          <a:xfrm>
            <a:off x="977900" y="176211"/>
            <a:ext cx="7162799" cy="1063624"/>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rgbClr val="008000"/>
              </a:buClr>
              <a:buSzPct val="25000"/>
              <a:buFont typeface="Arial"/>
              <a:buNone/>
            </a:pPr>
            <a:r>
              <a:rPr lang="en-US" sz="3200" b="1" i="0" u="none" strike="noStrike" cap="none">
                <a:solidFill>
                  <a:srgbClr val="008000"/>
                </a:solidFill>
                <a:latin typeface="Arial"/>
                <a:ea typeface="Arial"/>
                <a:cs typeface="Arial"/>
                <a:sym typeface="Arial"/>
              </a:rPr>
              <a:t>Annual Incomes of Groups with Different Education Levels</a:t>
            </a:r>
          </a:p>
        </p:txBody>
      </p:sp>
      <p:sp>
        <p:nvSpPr>
          <p:cNvPr id="614" name="Shape 614"/>
          <p:cNvSpPr txBox="1"/>
          <p:nvPr/>
        </p:nvSpPr>
        <p:spPr>
          <a:xfrm>
            <a:off x="852487" y="5662612"/>
            <a:ext cx="7848599" cy="822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Bars have same width, too busy, too difficult to understand.</a:t>
            </a:r>
          </a:p>
        </p:txBody>
      </p:sp>
      <p:pic>
        <p:nvPicPr>
          <p:cNvPr id="615" name="Shape 615"/>
          <p:cNvPicPr preferRelativeResize="0"/>
          <p:nvPr/>
        </p:nvPicPr>
        <p:blipFill rotWithShape="1">
          <a:blip r:embed="rId3">
            <a:alphaModFix/>
          </a:blip>
          <a:srcRect/>
          <a:stretch/>
        </p:blipFill>
        <p:spPr>
          <a:xfrm>
            <a:off x="2071686" y="1220787"/>
            <a:ext cx="5549899" cy="4254499"/>
          </a:xfrm>
          <a:prstGeom prst="rect">
            <a:avLst/>
          </a:prstGeom>
          <a:noFill/>
          <a:ln>
            <a:noFill/>
          </a:ln>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9"/>
        <p:cNvGrpSpPr/>
        <p:nvPr/>
      </p:nvGrpSpPr>
      <p:grpSpPr>
        <a:xfrm>
          <a:off x="0" y="0"/>
          <a:ext cx="0" cy="0"/>
          <a:chOff x="0" y="0"/>
          <a:chExt cx="0" cy="0"/>
        </a:xfrm>
      </p:grpSpPr>
      <p:sp>
        <p:nvSpPr>
          <p:cNvPr id="620" name="Shape 620"/>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621" name="Shape 621"/>
          <p:cNvSpPr txBox="1"/>
          <p:nvPr/>
        </p:nvSpPr>
        <p:spPr>
          <a:xfrm>
            <a:off x="977900" y="176211"/>
            <a:ext cx="7162799" cy="1063624"/>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rgbClr val="008000"/>
              </a:buClr>
              <a:buSzPct val="25000"/>
              <a:buFont typeface="Arial"/>
              <a:buNone/>
            </a:pPr>
            <a:r>
              <a:rPr lang="en-US" sz="3200" b="1" i="0" u="none" strike="noStrike" cap="none">
                <a:solidFill>
                  <a:srgbClr val="008000"/>
                </a:solidFill>
                <a:latin typeface="Arial"/>
                <a:ea typeface="Arial"/>
                <a:cs typeface="Arial"/>
                <a:sym typeface="Arial"/>
              </a:rPr>
              <a:t>Annual Incomes of Groups with Different Education Levels</a:t>
            </a:r>
          </a:p>
        </p:txBody>
      </p:sp>
      <p:sp>
        <p:nvSpPr>
          <p:cNvPr id="622" name="Shape 622"/>
          <p:cNvSpPr txBox="1"/>
          <p:nvPr/>
        </p:nvSpPr>
        <p:spPr>
          <a:xfrm>
            <a:off x="863600" y="5176837"/>
            <a:ext cx="7929561" cy="11874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Misleading. Depicts one-dimensional data with three-dimensional boxes. Last box is 64 times as large as first box, but income is only 4 times as large.</a:t>
            </a:r>
          </a:p>
        </p:txBody>
      </p:sp>
      <p:pic>
        <p:nvPicPr>
          <p:cNvPr id="623" name="Shape 623"/>
          <p:cNvPicPr preferRelativeResize="0"/>
          <p:nvPr/>
        </p:nvPicPr>
        <p:blipFill rotWithShape="1">
          <a:blip r:embed="rId3">
            <a:alphaModFix/>
          </a:blip>
          <a:srcRect/>
          <a:stretch/>
        </p:blipFill>
        <p:spPr>
          <a:xfrm>
            <a:off x="1803400" y="1489075"/>
            <a:ext cx="6146799" cy="3568699"/>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7"/>
        <p:cNvGrpSpPr/>
        <p:nvPr/>
      </p:nvGrpSpPr>
      <p:grpSpPr>
        <a:xfrm>
          <a:off x="0" y="0"/>
          <a:ext cx="0" cy="0"/>
          <a:chOff x="0" y="0"/>
          <a:chExt cx="0" cy="0"/>
        </a:xfrm>
      </p:grpSpPr>
      <p:sp>
        <p:nvSpPr>
          <p:cNvPr id="628" name="Shape 628"/>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629" name="Shape 629"/>
          <p:cNvSpPr txBox="1"/>
          <p:nvPr/>
        </p:nvSpPr>
        <p:spPr>
          <a:xfrm>
            <a:off x="977900" y="176211"/>
            <a:ext cx="7162799" cy="1063624"/>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rgbClr val="008000"/>
              </a:buClr>
              <a:buSzPct val="25000"/>
              <a:buFont typeface="Arial"/>
              <a:buNone/>
            </a:pPr>
            <a:r>
              <a:rPr lang="en-US" sz="3200" b="1" i="0" u="none" strike="noStrike" cap="none">
                <a:solidFill>
                  <a:srgbClr val="008000"/>
                </a:solidFill>
                <a:latin typeface="Arial"/>
                <a:ea typeface="Arial"/>
                <a:cs typeface="Arial"/>
                <a:sym typeface="Arial"/>
              </a:rPr>
              <a:t>Annual Incomes of Groups with Different Education Levels</a:t>
            </a:r>
          </a:p>
        </p:txBody>
      </p:sp>
      <p:sp>
        <p:nvSpPr>
          <p:cNvPr id="630" name="Shape 630"/>
          <p:cNvSpPr txBox="1"/>
          <p:nvPr/>
        </p:nvSpPr>
        <p:spPr>
          <a:xfrm>
            <a:off x="681037" y="5978525"/>
            <a:ext cx="8132761"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Fair, objective, unencumbered by distracting features.</a:t>
            </a:r>
          </a:p>
        </p:txBody>
      </p:sp>
      <p:pic>
        <p:nvPicPr>
          <p:cNvPr id="631" name="Shape 631"/>
          <p:cNvPicPr preferRelativeResize="0"/>
          <p:nvPr/>
        </p:nvPicPr>
        <p:blipFill rotWithShape="1">
          <a:blip r:embed="rId3">
            <a:alphaModFix/>
          </a:blip>
          <a:srcRect/>
          <a:stretch/>
        </p:blipFill>
        <p:spPr>
          <a:xfrm>
            <a:off x="2268536" y="1382712"/>
            <a:ext cx="4678361" cy="45593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Shape 74"/>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75" name="Shape 75"/>
          <p:cNvSpPr txBox="1"/>
          <p:nvPr/>
        </p:nvSpPr>
        <p:spPr>
          <a:xfrm>
            <a:off x="457200" y="177800"/>
            <a:ext cx="8166099" cy="747711"/>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Key Concept</a:t>
            </a:r>
          </a:p>
        </p:txBody>
      </p:sp>
      <p:sp>
        <p:nvSpPr>
          <p:cNvPr id="76" name="Shape 76"/>
          <p:cNvSpPr txBox="1">
            <a:spLocks noGrp="1"/>
          </p:cNvSpPr>
          <p:nvPr>
            <p:ph type="body" idx="4294967295"/>
          </p:nvPr>
        </p:nvSpPr>
        <p:spPr>
          <a:xfrm>
            <a:off x="258762" y="1506537"/>
            <a:ext cx="8401049" cy="4883149"/>
          </a:xfrm>
          <a:prstGeom prst="rect">
            <a:avLst/>
          </a:prstGeom>
          <a:noFill/>
          <a:ln>
            <a:noFill/>
          </a:ln>
        </p:spPr>
        <p:txBody>
          <a:bodyPr lIns="90475" tIns="44450" rIns="90475" bIns="44450" anchor="t" anchorCtr="0">
            <a:noAutofit/>
          </a:bodyPr>
          <a:lstStyle/>
          <a:p>
            <a:pPr marL="285750" marR="0" lvl="0" indent="-285750" algn="l" rtl="0">
              <a:lnSpc>
                <a:spcPct val="105000"/>
              </a:lnSpc>
              <a:spcBef>
                <a:spcPts val="0"/>
              </a:spcBef>
              <a:spcAft>
                <a:spcPts val="1400"/>
              </a:spcAft>
              <a:buClr>
                <a:schemeClr val="dk1"/>
              </a:buClr>
              <a:buSzPct val="25000"/>
              <a:buFont typeface="Arial"/>
              <a:buNone/>
            </a:pPr>
            <a:r>
              <a:rPr lang="en-US" sz="2800" b="1" i="0" u="none" strike="noStrike" cap="none">
                <a:solidFill>
                  <a:schemeClr val="dk1"/>
                </a:solidFill>
                <a:latin typeface="Arial"/>
                <a:ea typeface="Arial"/>
                <a:cs typeface="Arial"/>
                <a:sym typeface="Arial"/>
              </a:rPr>
              <a:t>   When working with large data sets, it is often helpful to organize and summarize data by constructing a table called a </a:t>
            </a:r>
            <a:r>
              <a:rPr lang="en-US" sz="2800" b="1" i="0" u="none" strike="noStrike" cap="none">
                <a:solidFill>
                  <a:schemeClr val="hlink"/>
                </a:solidFill>
                <a:latin typeface="Arial"/>
                <a:ea typeface="Arial"/>
                <a:cs typeface="Arial"/>
                <a:sym typeface="Arial"/>
              </a:rPr>
              <a:t>frequency distribution</a:t>
            </a:r>
            <a:r>
              <a:rPr lang="en-US" sz="2800" b="1" i="0" u="none" strike="noStrike" cap="none">
                <a:solidFill>
                  <a:schemeClr val="dk1"/>
                </a:solidFill>
                <a:latin typeface="Arial"/>
                <a:ea typeface="Arial"/>
                <a:cs typeface="Arial"/>
                <a:sym typeface="Arial"/>
              </a:rPr>
              <a:t>, defined later.  Because computer software and calculators can generate frequency distributions, the details of constructing them are not as important as what they tell us about data sets. It helps us understand the nature of the </a:t>
            </a:r>
            <a:r>
              <a:rPr lang="en-US" sz="2800" b="1" i="1" u="none" strike="noStrike" cap="none">
                <a:solidFill>
                  <a:schemeClr val="dk1"/>
                </a:solidFill>
                <a:latin typeface="Arial"/>
                <a:ea typeface="Arial"/>
                <a:cs typeface="Arial"/>
                <a:sym typeface="Arial"/>
              </a:rPr>
              <a:t>distribution</a:t>
            </a:r>
            <a:r>
              <a:rPr lang="en-US" sz="2800" b="1" i="0" u="none" strike="noStrike" cap="none">
                <a:solidFill>
                  <a:schemeClr val="dk1"/>
                </a:solidFill>
                <a:latin typeface="Arial"/>
                <a:ea typeface="Arial"/>
                <a:cs typeface="Arial"/>
                <a:sym typeface="Arial"/>
              </a:rPr>
              <a:t> of a data set.  </a:t>
            </a:r>
          </a:p>
        </p:txBody>
      </p:sp>
      <p:sp>
        <p:nvSpPr>
          <p:cNvPr id="77" name="Shape 77"/>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Shape 82"/>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83" name="Shape 83"/>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84" name="Shape 84"/>
          <p:cNvSpPr txBox="1">
            <a:spLocks noGrp="1"/>
          </p:cNvSpPr>
          <p:nvPr>
            <p:ph type="body" idx="4294967295"/>
          </p:nvPr>
        </p:nvSpPr>
        <p:spPr>
          <a:xfrm>
            <a:off x="415925" y="1846261"/>
            <a:ext cx="8542337" cy="4114800"/>
          </a:xfrm>
          <a:prstGeom prst="rect">
            <a:avLst/>
          </a:prstGeom>
          <a:noFill/>
          <a:ln>
            <a:noFill/>
          </a:ln>
        </p:spPr>
        <p:txBody>
          <a:bodyPr lIns="90475" tIns="44450" rIns="90475" bIns="44450" anchor="t" anchorCtr="0">
            <a:noAutofit/>
          </a:bodyPr>
          <a:lstStyle/>
          <a:p>
            <a:pPr marL="573087" marR="0" lvl="0" indent="-573087" algn="l" rtl="0">
              <a:lnSpc>
                <a:spcPct val="120000"/>
              </a:lnSpc>
              <a:spcBef>
                <a:spcPts val="0"/>
              </a:spcBef>
              <a:spcAft>
                <a:spcPts val="0"/>
              </a:spcAft>
              <a:buClr>
                <a:schemeClr val="accent2"/>
              </a:buClr>
              <a:buSzPct val="100000"/>
              <a:buFont typeface="Arial"/>
              <a:buChar char="❖"/>
            </a:pPr>
            <a:r>
              <a:rPr lang="en-US" sz="3200" b="1" i="0" u="none" strike="noStrike" cap="none">
                <a:solidFill>
                  <a:schemeClr val="hlink"/>
                </a:solidFill>
                <a:latin typeface="Arial"/>
                <a:ea typeface="Arial"/>
                <a:cs typeface="Arial"/>
                <a:sym typeface="Arial"/>
              </a:rPr>
              <a:t>Frequency Distribution</a:t>
            </a:r>
            <a:br>
              <a:rPr lang="en-US" sz="3200" b="1" i="0" u="none" strike="noStrike" cap="none">
                <a:solidFill>
                  <a:schemeClr val="hlink"/>
                </a:solidFill>
                <a:latin typeface="Arial"/>
                <a:ea typeface="Arial"/>
                <a:cs typeface="Arial"/>
                <a:sym typeface="Arial"/>
              </a:rPr>
            </a:br>
            <a:r>
              <a:rPr lang="en-US" sz="3200" b="1" i="0" u="none" strike="noStrike" cap="none">
                <a:solidFill>
                  <a:schemeClr val="hlink"/>
                </a:solidFill>
                <a:latin typeface="Arial"/>
                <a:ea typeface="Arial"/>
                <a:cs typeface="Arial"/>
                <a:sym typeface="Arial"/>
              </a:rPr>
              <a:t>(or Frequency Table)</a:t>
            </a:r>
            <a:r>
              <a:rPr lang="en-US" sz="2800" b="1" i="0" u="none" strike="noStrike" cap="none">
                <a:solidFill>
                  <a:schemeClr val="hlink"/>
                </a:solidFill>
                <a:latin typeface="Arial"/>
                <a:ea typeface="Arial"/>
                <a:cs typeface="Arial"/>
                <a:sym typeface="Arial"/>
              </a:rPr>
              <a:t> </a:t>
            </a:r>
          </a:p>
          <a:p>
            <a:pPr marL="573087" marR="0" lvl="0" indent="-573087" algn="l" rtl="0">
              <a:lnSpc>
                <a:spcPct val="120000"/>
              </a:lnSpc>
              <a:spcBef>
                <a:spcPts val="112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	shows how a data set is partitioned among all of several categories (or classes) by listing all of the categories along with the number of data values in each of the categories.</a:t>
            </a:r>
          </a:p>
        </p:txBody>
      </p:sp>
      <p:sp>
        <p:nvSpPr>
          <p:cNvPr id="85" name="Shape 85"/>
          <p:cNvSpPr txBox="1"/>
          <p:nvPr/>
        </p:nvSpPr>
        <p:spPr>
          <a:xfrm>
            <a:off x="457200" y="177800"/>
            <a:ext cx="8166099" cy="747711"/>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4000" b="1" i="0" u="none" strike="noStrike" cap="none">
                <a:solidFill>
                  <a:srgbClr val="008000"/>
                </a:solidFill>
                <a:latin typeface="Arial"/>
                <a:ea typeface="Arial"/>
                <a:cs typeface="Arial"/>
                <a:sym typeface="Arial"/>
              </a:rPr>
              <a:t>Definition</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Shape 90"/>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91" name="Shape 91"/>
          <p:cNvSpPr txBox="1"/>
          <p:nvPr/>
        </p:nvSpPr>
        <p:spPr>
          <a:xfrm>
            <a:off x="369887" y="209550"/>
            <a:ext cx="8593136" cy="1281111"/>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3200" b="1" i="0" u="none" strike="noStrike" cap="none">
                <a:solidFill>
                  <a:srgbClr val="008000"/>
                </a:solidFill>
                <a:latin typeface="Arial"/>
                <a:ea typeface="Arial"/>
                <a:cs typeface="Arial"/>
                <a:sym typeface="Arial"/>
              </a:rPr>
              <a:t>Pulse Rates of Females and Males</a:t>
            </a:r>
          </a:p>
        </p:txBody>
      </p:sp>
      <p:sp>
        <p:nvSpPr>
          <p:cNvPr id="92" name="Shape 92"/>
          <p:cNvSpPr txBox="1"/>
          <p:nvPr/>
        </p:nvSpPr>
        <p:spPr>
          <a:xfrm>
            <a:off x="3060700" y="1517650"/>
            <a:ext cx="3254374" cy="36671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hlink"/>
              </a:buClr>
              <a:buSzPct val="25000"/>
              <a:buFont typeface="Arial"/>
              <a:buNone/>
            </a:pPr>
            <a:r>
              <a:rPr lang="en-US" sz="2000" b="1" i="0" u="none" strike="noStrike" cap="none">
                <a:solidFill>
                  <a:schemeClr val="hlink"/>
                </a:solidFill>
                <a:latin typeface="Arial"/>
                <a:ea typeface="Arial"/>
                <a:cs typeface="Arial"/>
                <a:sym typeface="Arial"/>
              </a:rPr>
              <a:t>Original Data</a:t>
            </a:r>
          </a:p>
        </p:txBody>
      </p:sp>
      <p:pic>
        <p:nvPicPr>
          <p:cNvPr id="93" name="Shape 93"/>
          <p:cNvPicPr preferRelativeResize="0"/>
          <p:nvPr/>
        </p:nvPicPr>
        <p:blipFill rotWithShape="1">
          <a:blip r:embed="rId3">
            <a:alphaModFix/>
          </a:blip>
          <a:srcRect/>
          <a:stretch/>
        </p:blipFill>
        <p:spPr>
          <a:xfrm>
            <a:off x="306387" y="2573336"/>
            <a:ext cx="8826499" cy="2533650"/>
          </a:xfrm>
          <a:prstGeom prst="rect">
            <a:avLst/>
          </a:prstGeom>
          <a:noFill/>
          <a:ln>
            <a:noFill/>
          </a:ln>
        </p:spPr>
      </p:pic>
      <p:sp>
        <p:nvSpPr>
          <p:cNvPr id="94" name="Shape 94"/>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Shape 99"/>
          <p:cNvSpPr txBox="1">
            <a:spLocks noGrp="1"/>
          </p:cNvSpPr>
          <p:nvPr>
            <p:ph type="ftr" idx="1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Copyright © 2010, 2007, 2004 Pearson Education, Inc. All Rights Reserved.</a:t>
            </a:r>
          </a:p>
        </p:txBody>
      </p:sp>
      <p:sp>
        <p:nvSpPr>
          <p:cNvPr id="100" name="Shape 100"/>
          <p:cNvSpPr txBox="1"/>
          <p:nvPr/>
        </p:nvSpPr>
        <p:spPr>
          <a:xfrm>
            <a:off x="385762" y="6423025"/>
            <a:ext cx="5707062"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Copyright © 2010 Pearson Education</a:t>
            </a:r>
          </a:p>
        </p:txBody>
      </p:sp>
      <p:sp>
        <p:nvSpPr>
          <p:cNvPr id="101" name="Shape 101"/>
          <p:cNvSpPr txBox="1"/>
          <p:nvPr/>
        </p:nvSpPr>
        <p:spPr>
          <a:xfrm>
            <a:off x="369887" y="209550"/>
            <a:ext cx="8593136" cy="971550"/>
          </a:xfrm>
          <a:prstGeom prst="rect">
            <a:avLst/>
          </a:prstGeom>
          <a:noFill/>
          <a:ln>
            <a:noFill/>
          </a:ln>
        </p:spPr>
        <p:txBody>
          <a:bodyPr lIns="90475" tIns="44450" rIns="90475" bIns="44450" anchor="ctr" anchorCtr="0">
            <a:noAutofit/>
          </a:bodyPr>
          <a:lstStyle/>
          <a:p>
            <a:pPr marL="0" marR="0" lvl="0" indent="0" algn="ctr" rtl="0">
              <a:lnSpc>
                <a:spcPct val="90000"/>
              </a:lnSpc>
              <a:spcBef>
                <a:spcPts val="0"/>
              </a:spcBef>
              <a:spcAft>
                <a:spcPts val="0"/>
              </a:spcAft>
              <a:buClr>
                <a:srgbClr val="008000"/>
              </a:buClr>
              <a:buSzPct val="25000"/>
              <a:buFont typeface="Arial"/>
              <a:buNone/>
            </a:pPr>
            <a:r>
              <a:rPr lang="en-US" sz="3200" b="1" i="0" u="none" strike="noStrike" cap="none">
                <a:solidFill>
                  <a:srgbClr val="008000"/>
                </a:solidFill>
                <a:latin typeface="Arial"/>
                <a:ea typeface="Arial"/>
                <a:cs typeface="Arial"/>
                <a:sym typeface="Arial"/>
              </a:rPr>
              <a:t>Frequency Distribution</a:t>
            </a:r>
            <a:br>
              <a:rPr lang="en-US" sz="3200" b="1" i="0" u="none" strike="noStrike" cap="none">
                <a:solidFill>
                  <a:srgbClr val="008000"/>
                </a:solidFill>
                <a:latin typeface="Arial"/>
                <a:ea typeface="Arial"/>
                <a:cs typeface="Arial"/>
                <a:sym typeface="Arial"/>
              </a:rPr>
            </a:br>
            <a:r>
              <a:rPr lang="en-US" sz="3200" b="1" i="0" u="none" strike="noStrike" cap="none">
                <a:solidFill>
                  <a:srgbClr val="008000"/>
                </a:solidFill>
                <a:latin typeface="Arial"/>
                <a:ea typeface="Arial"/>
                <a:cs typeface="Arial"/>
                <a:sym typeface="Arial"/>
              </a:rPr>
              <a:t>Pulse Rates of Females </a:t>
            </a:r>
          </a:p>
        </p:txBody>
      </p:sp>
      <p:pic>
        <p:nvPicPr>
          <p:cNvPr id="102" name="Shape 102"/>
          <p:cNvPicPr preferRelativeResize="0"/>
          <p:nvPr/>
        </p:nvPicPr>
        <p:blipFill rotWithShape="1">
          <a:blip r:embed="rId3">
            <a:alphaModFix/>
          </a:blip>
          <a:srcRect/>
          <a:stretch/>
        </p:blipFill>
        <p:spPr>
          <a:xfrm>
            <a:off x="1414462" y="1331912"/>
            <a:ext cx="4432299" cy="5206999"/>
          </a:xfrm>
          <a:prstGeom prst="rect">
            <a:avLst/>
          </a:prstGeom>
          <a:noFill/>
          <a:ln>
            <a:noFill/>
          </a:ln>
        </p:spPr>
      </p:pic>
      <p:sp>
        <p:nvSpPr>
          <p:cNvPr id="103" name="Shape 103"/>
          <p:cNvSpPr txBox="1"/>
          <p:nvPr/>
        </p:nvSpPr>
        <p:spPr>
          <a:xfrm>
            <a:off x="6121400" y="2806700"/>
            <a:ext cx="2606674" cy="291782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The </a:t>
            </a:r>
            <a:r>
              <a:rPr lang="en-US" sz="2400" b="1" i="1" u="none" strike="noStrike" cap="none">
                <a:solidFill>
                  <a:schemeClr val="dk1"/>
                </a:solidFill>
                <a:latin typeface="Arial"/>
                <a:ea typeface="Arial"/>
                <a:cs typeface="Arial"/>
                <a:sym typeface="Arial"/>
              </a:rPr>
              <a:t>frequency</a:t>
            </a:r>
            <a:r>
              <a:rPr lang="en-US" sz="2400" b="1" i="0" u="none" strike="noStrike" cap="none">
                <a:solidFill>
                  <a:schemeClr val="dk1"/>
                </a:solidFill>
                <a:latin typeface="Arial"/>
                <a:ea typeface="Arial"/>
                <a:cs typeface="Arial"/>
                <a:sym typeface="Arial"/>
              </a:rPr>
              <a:t> for a particular class is the number of original values that fall into that class.</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02macpp">
  <a:themeElements>
    <a:clrScheme name="c02macpp 1">
      <a:dk1>
        <a:srgbClr val="000000"/>
      </a:dk1>
      <a:lt1>
        <a:srgbClr val="FFFFFF"/>
      </a:lt1>
      <a:dk2>
        <a:srgbClr val="00279F"/>
      </a:dk2>
      <a:lt2>
        <a:srgbClr val="919191"/>
      </a:lt2>
      <a:accent1>
        <a:srgbClr val="618FFD"/>
      </a:accent1>
      <a:accent2>
        <a:srgbClr val="00AE00"/>
      </a:accent2>
      <a:accent3>
        <a:srgbClr val="FFFFFF"/>
      </a:accent3>
      <a:accent4>
        <a:srgbClr val="618FFD"/>
      </a:accent4>
      <a:accent5>
        <a:srgbClr val="00AE00"/>
      </a:accent5>
      <a:accent6>
        <a:srgbClr val="FFFFFF"/>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Application>Microsoft Macintosh PowerPoint</Application>
  <PresentationFormat>On-screen Show (4:3)</PresentationFormat>
  <Slides>57</Slides>
  <Notes>57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Times New Roman</vt:lpstr>
      <vt:lpstr>c02macpp</vt:lpstr>
      <vt:lpstr>PowerPoint Presentation</vt:lpstr>
      <vt:lpstr>Chapter 2 Summarizing and Graphing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Lower Class Limits</vt:lpstr>
      <vt:lpstr>Upper Class Limits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Frequency Tables</vt:lpstr>
      <vt:lpstr>PowerPoint Presentation</vt:lpstr>
      <vt:lpstr>PowerPoint Presentation</vt:lpstr>
      <vt:lpstr>PowerPoint Presentation</vt:lpstr>
      <vt:lpstr>PowerPoint Presentation</vt:lpstr>
      <vt:lpstr>Key Concept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Stemplot (or Stem-and-Leaf Plot)</vt:lpstr>
      <vt:lpstr>Bar Graph </vt:lpstr>
      <vt:lpstr>Multiple Bar Graph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
  <cp:revision>9</cp:revision>
  <dcterms:modified xsi:type="dcterms:W3CDTF">2016-02-01T17:48:17Z</dcterms:modified>
</cp:coreProperties>
</file>