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66" r:id="rId5"/>
    <p:sldId id="267" r:id="rId6"/>
    <p:sldId id="268" r:id="rId7"/>
    <p:sldId id="265" r:id="rId8"/>
    <p:sldId id="264" r:id="rId9"/>
    <p:sldId id="263" r:id="rId10"/>
    <p:sldId id="262" r:id="rId11"/>
    <p:sldId id="261" r:id="rId12"/>
    <p:sldId id="272" r:id="rId13"/>
    <p:sldId id="271" r:id="rId14"/>
    <p:sldId id="273" r:id="rId15"/>
    <p:sldId id="274" r:id="rId16"/>
    <p:sldId id="269" r:id="rId17"/>
    <p:sldId id="270" r:id="rId18"/>
    <p:sldId id="259" r:id="rId19"/>
    <p:sldId id="260" r:id="rId20"/>
    <p:sldId id="275" r:id="rId21"/>
    <p:sldId id="279" r:id="rId22"/>
    <p:sldId id="280" r:id="rId23"/>
    <p:sldId id="281" r:id="rId24"/>
    <p:sldId id="278" r:id="rId25"/>
    <p:sldId id="276" r:id="rId26"/>
    <p:sldId id="282" r:id="rId27"/>
    <p:sldId id="277" r:id="rId28"/>
    <p:sldId id="283" r:id="rId29"/>
    <p:sldId id="287" r:id="rId30"/>
    <p:sldId id="286" r:id="rId31"/>
    <p:sldId id="284" r:id="rId32"/>
    <p:sldId id="288" r:id="rId33"/>
    <p:sldId id="289" r:id="rId34"/>
    <p:sldId id="28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13E36"/>
    <a:srgbClr val="006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AFD150-A9BE-4091-A3EB-39154C41E395}" type="doc">
      <dgm:prSet loTypeId="urn:microsoft.com/office/officeart/2005/8/layout/vList6" loCatId="list" qsTypeId="urn:microsoft.com/office/officeart/2005/8/quickstyle/simple3" qsCatId="simple" csTypeId="urn:microsoft.com/office/officeart/2005/8/colors/colorful4" csCatId="colorful" phldr="1"/>
      <dgm:spPr/>
      <dgm:t>
        <a:bodyPr/>
        <a:lstStyle/>
        <a:p>
          <a:pPr rtl="1"/>
          <a:endParaRPr lang="ar-SA"/>
        </a:p>
      </dgm:t>
    </dgm:pt>
    <dgm:pt modelId="{26CF3097-A359-4453-8565-B0A88707EB17}">
      <dgm:prSet phldrT="[نص]" custT="1"/>
      <dgm:spPr/>
      <dgm:t>
        <a:bodyPr/>
        <a:lstStyle/>
        <a:p>
          <a:pPr rtl="1"/>
          <a:r>
            <a:rPr lang="ar-SA" sz="2200" b="1" u="none" smtClean="0"/>
            <a:t>المصاريف الرأسمالية </a:t>
          </a:r>
          <a:endParaRPr lang="ar-SA" sz="2200" b="1" u="none"/>
        </a:p>
      </dgm:t>
    </dgm:pt>
    <dgm:pt modelId="{3F320EB0-1E30-4957-96AF-9BA8AAFD2F02}" type="parTrans" cxnId="{D5A73A99-C8B4-45E5-80CA-838CD655413A}">
      <dgm:prSet/>
      <dgm:spPr/>
      <dgm:t>
        <a:bodyPr/>
        <a:lstStyle/>
        <a:p>
          <a:pPr rtl="1"/>
          <a:endParaRPr lang="ar-SA" sz="2200"/>
        </a:p>
      </dgm:t>
    </dgm:pt>
    <dgm:pt modelId="{07B01B86-3B4F-4203-9751-A24D08BE7ED6}" type="sibTrans" cxnId="{D5A73A99-C8B4-45E5-80CA-838CD655413A}">
      <dgm:prSet/>
      <dgm:spPr/>
      <dgm:t>
        <a:bodyPr/>
        <a:lstStyle/>
        <a:p>
          <a:pPr rtl="1"/>
          <a:endParaRPr lang="ar-SA" sz="2200"/>
        </a:p>
      </dgm:t>
    </dgm:pt>
    <dgm:pt modelId="{D9F94250-8E4B-4379-B4AB-E1E09A8AF860}">
      <dgm:prSet custT="1"/>
      <dgm:spPr/>
      <dgm:t>
        <a:bodyPr/>
        <a:lstStyle/>
        <a:p>
          <a:pPr rtl="1"/>
          <a:r>
            <a:rPr lang="ar-SA" sz="2200" b="1" u="none" smtClean="0"/>
            <a:t>هي عبارة عن التدفقات النقدية للخارج التي تقوم بها الشركة وتتوقع الحصول من خلالها على منافع خلال فترة زمنية أكثر من سنة ، شراء الأصول </a:t>
          </a:r>
          <a:r>
            <a:rPr lang="ar-SA" sz="2200" b="1" u="sng" smtClean="0"/>
            <a:t>الثابتة</a:t>
          </a:r>
          <a:r>
            <a:rPr lang="ar-SA" sz="2200" b="1" u="none" smtClean="0"/>
            <a:t> يعتبر مصاريف رأسمالية ، والغرض منها التوسع, والإستبدال, وإعادة تجديد الأصول الثابتة.</a:t>
          </a:r>
          <a:endParaRPr lang="ar-SA" sz="2200" b="1" u="none" dirty="0" smtClean="0"/>
        </a:p>
      </dgm:t>
    </dgm:pt>
    <dgm:pt modelId="{169B7232-7875-4B24-B88B-2E7EF14B4E39}" type="parTrans" cxnId="{1F1CD5FB-A03C-4382-9C31-7AC36A66E2D0}">
      <dgm:prSet/>
      <dgm:spPr/>
      <dgm:t>
        <a:bodyPr/>
        <a:lstStyle/>
        <a:p>
          <a:pPr rtl="1"/>
          <a:endParaRPr lang="ar-SA" sz="2200"/>
        </a:p>
      </dgm:t>
    </dgm:pt>
    <dgm:pt modelId="{F8EC0ABD-B1D6-438C-B22C-3ED57CCCA24C}" type="sibTrans" cxnId="{1F1CD5FB-A03C-4382-9C31-7AC36A66E2D0}">
      <dgm:prSet/>
      <dgm:spPr/>
      <dgm:t>
        <a:bodyPr/>
        <a:lstStyle/>
        <a:p>
          <a:pPr rtl="1"/>
          <a:endParaRPr lang="ar-SA" sz="2200"/>
        </a:p>
      </dgm:t>
    </dgm:pt>
    <dgm:pt modelId="{F9DAA2F9-CB60-4581-8263-B57E2CE2C701}">
      <dgm:prSet custT="1"/>
      <dgm:spPr/>
      <dgm:t>
        <a:bodyPr/>
        <a:lstStyle/>
        <a:p>
          <a:pPr rtl="1"/>
          <a:r>
            <a:rPr lang="ar-SA" sz="2200" b="1" u="none" smtClean="0"/>
            <a:t>المصاريف التشغيلية </a:t>
          </a:r>
          <a:endParaRPr lang="ar-SA" sz="2200" b="1" u="none" dirty="0" smtClean="0"/>
        </a:p>
      </dgm:t>
    </dgm:pt>
    <dgm:pt modelId="{082B0A99-E400-4E0D-ACF2-69BEA06A9430}" type="parTrans" cxnId="{EDD8B0C4-20E3-48EC-9E6F-9FC8CEA9104B}">
      <dgm:prSet/>
      <dgm:spPr/>
      <dgm:t>
        <a:bodyPr/>
        <a:lstStyle/>
        <a:p>
          <a:pPr rtl="1"/>
          <a:endParaRPr lang="ar-SA" sz="2200"/>
        </a:p>
      </dgm:t>
    </dgm:pt>
    <dgm:pt modelId="{F7633670-6190-4F7A-A4D6-A13B9A80A1AA}" type="sibTrans" cxnId="{EDD8B0C4-20E3-48EC-9E6F-9FC8CEA9104B}">
      <dgm:prSet/>
      <dgm:spPr/>
      <dgm:t>
        <a:bodyPr/>
        <a:lstStyle/>
        <a:p>
          <a:pPr rtl="1"/>
          <a:endParaRPr lang="ar-SA" sz="2200"/>
        </a:p>
      </dgm:t>
    </dgm:pt>
    <dgm:pt modelId="{6B050C3B-E5C2-44F2-884B-FB2ADA55A5A1}">
      <dgm:prSet custT="1"/>
      <dgm:spPr/>
      <dgm:t>
        <a:bodyPr/>
        <a:lstStyle/>
        <a:p>
          <a:pPr rtl="1"/>
          <a:r>
            <a:rPr lang="ar-SA" sz="2200" b="1" u="none" smtClean="0"/>
            <a:t>هي التدفقات النقدية للخارج والتي ينتج عنها فوائد خلال السنة  </a:t>
          </a:r>
          <a:endParaRPr lang="ar-SA" sz="2200" b="1" u="none" dirty="0" smtClean="0"/>
        </a:p>
      </dgm:t>
    </dgm:pt>
    <dgm:pt modelId="{37C3FD05-9C5F-4B22-B889-23407DCF9CDF}" type="parTrans" cxnId="{16514EBF-4EA8-4E80-ACF2-ED39E7161A08}">
      <dgm:prSet/>
      <dgm:spPr/>
      <dgm:t>
        <a:bodyPr/>
        <a:lstStyle/>
        <a:p>
          <a:pPr rtl="1"/>
          <a:endParaRPr lang="ar-SA" sz="2200"/>
        </a:p>
      </dgm:t>
    </dgm:pt>
    <dgm:pt modelId="{D196483D-A73E-4BBD-994D-85FDC6233C4C}" type="sibTrans" cxnId="{16514EBF-4EA8-4E80-ACF2-ED39E7161A08}">
      <dgm:prSet/>
      <dgm:spPr/>
      <dgm:t>
        <a:bodyPr/>
        <a:lstStyle/>
        <a:p>
          <a:pPr rtl="1"/>
          <a:endParaRPr lang="ar-SA" sz="2200"/>
        </a:p>
      </dgm:t>
    </dgm:pt>
    <dgm:pt modelId="{2F180A93-7150-4716-99A7-AB2BB1A73E76}">
      <dgm:prSet custT="1"/>
      <dgm:spPr/>
      <dgm:t>
        <a:bodyPr/>
        <a:lstStyle/>
        <a:p>
          <a:pPr rtl="1"/>
          <a:r>
            <a:rPr lang="ar-SA" sz="2200" b="1" u="none" smtClean="0"/>
            <a:t>شراء الأصول الثابتة يعتبر يعتبر مصاريف رأس مالية ، لكن ليس كل المصاريف الرأسمالية هي أصول ثابتة </a:t>
          </a:r>
          <a:endParaRPr lang="ar-SA" sz="2200" b="1" u="none" dirty="0" smtClean="0"/>
        </a:p>
      </dgm:t>
    </dgm:pt>
    <dgm:pt modelId="{36CBD4D2-15F0-4E61-B583-DE9CB0521A8D}" type="parTrans" cxnId="{95F82AA9-38BF-4BAC-A62B-F59F04F78A2D}">
      <dgm:prSet/>
      <dgm:spPr/>
      <dgm:t>
        <a:bodyPr/>
        <a:lstStyle/>
        <a:p>
          <a:endParaRPr lang="en-US"/>
        </a:p>
      </dgm:t>
    </dgm:pt>
    <dgm:pt modelId="{6DAFAF07-4ED1-4EA7-9F00-02C98BE284B3}" type="sibTrans" cxnId="{95F82AA9-38BF-4BAC-A62B-F59F04F78A2D}">
      <dgm:prSet/>
      <dgm:spPr/>
      <dgm:t>
        <a:bodyPr/>
        <a:lstStyle/>
        <a:p>
          <a:endParaRPr lang="en-US"/>
        </a:p>
      </dgm:t>
    </dgm:pt>
    <dgm:pt modelId="{AEB915E2-D01E-471A-93B1-C4518AA41B52}" type="pres">
      <dgm:prSet presAssocID="{75AFD150-A9BE-4091-A3EB-39154C41E395}" presName="Name0" presStyleCnt="0">
        <dgm:presLayoutVars>
          <dgm:dir val="rev"/>
          <dgm:animLvl val="lvl"/>
          <dgm:resizeHandles/>
        </dgm:presLayoutVars>
      </dgm:prSet>
      <dgm:spPr/>
      <dgm:t>
        <a:bodyPr/>
        <a:lstStyle/>
        <a:p>
          <a:pPr rtl="1"/>
          <a:endParaRPr lang="ar-SA"/>
        </a:p>
      </dgm:t>
    </dgm:pt>
    <dgm:pt modelId="{3AAFCEB5-1C61-4BDE-B73A-6AC5B21999E7}" type="pres">
      <dgm:prSet presAssocID="{26CF3097-A359-4453-8565-B0A88707EB17}" presName="linNode" presStyleCnt="0"/>
      <dgm:spPr/>
      <dgm:t>
        <a:bodyPr/>
        <a:lstStyle/>
        <a:p>
          <a:endParaRPr lang="en-US"/>
        </a:p>
      </dgm:t>
    </dgm:pt>
    <dgm:pt modelId="{F1B01C55-AC45-45D3-9EFB-F9B0D3345DBE}" type="pres">
      <dgm:prSet presAssocID="{26CF3097-A359-4453-8565-B0A88707EB17}" presName="parentShp" presStyleLbl="node1" presStyleIdx="0" presStyleCnt="2" custScaleX="69491">
        <dgm:presLayoutVars>
          <dgm:bulletEnabled val="1"/>
        </dgm:presLayoutVars>
      </dgm:prSet>
      <dgm:spPr/>
      <dgm:t>
        <a:bodyPr/>
        <a:lstStyle/>
        <a:p>
          <a:pPr rtl="1"/>
          <a:endParaRPr lang="ar-SA"/>
        </a:p>
      </dgm:t>
    </dgm:pt>
    <dgm:pt modelId="{F1554B81-5312-463A-A4BE-7324C17D04DC}" type="pres">
      <dgm:prSet presAssocID="{26CF3097-A359-4453-8565-B0A88707EB17}" presName="childShp" presStyleLbl="bgAccFollowNode1" presStyleIdx="0" presStyleCnt="2" custScaleX="120502" custScaleY="270199">
        <dgm:presLayoutVars>
          <dgm:bulletEnabled val="1"/>
        </dgm:presLayoutVars>
      </dgm:prSet>
      <dgm:spPr/>
      <dgm:t>
        <a:bodyPr/>
        <a:lstStyle/>
        <a:p>
          <a:pPr rtl="1"/>
          <a:endParaRPr lang="ar-SA"/>
        </a:p>
      </dgm:t>
    </dgm:pt>
    <dgm:pt modelId="{813826CC-05F8-49DB-9102-37B9B13BD1C8}" type="pres">
      <dgm:prSet presAssocID="{07B01B86-3B4F-4203-9751-A24D08BE7ED6}" presName="spacing" presStyleCnt="0"/>
      <dgm:spPr/>
      <dgm:t>
        <a:bodyPr/>
        <a:lstStyle/>
        <a:p>
          <a:endParaRPr lang="en-US"/>
        </a:p>
      </dgm:t>
    </dgm:pt>
    <dgm:pt modelId="{B345003C-C07B-4FEE-A643-8F650D53CAE4}" type="pres">
      <dgm:prSet presAssocID="{F9DAA2F9-CB60-4581-8263-B57E2CE2C701}" presName="linNode" presStyleCnt="0"/>
      <dgm:spPr/>
      <dgm:t>
        <a:bodyPr/>
        <a:lstStyle/>
        <a:p>
          <a:endParaRPr lang="en-US"/>
        </a:p>
      </dgm:t>
    </dgm:pt>
    <dgm:pt modelId="{2739A618-E082-457A-BE55-8EF6DF7CE58B}" type="pres">
      <dgm:prSet presAssocID="{F9DAA2F9-CB60-4581-8263-B57E2CE2C701}" presName="parentShp" presStyleLbl="node1" presStyleIdx="1" presStyleCnt="2" custScaleX="69491">
        <dgm:presLayoutVars>
          <dgm:bulletEnabled val="1"/>
        </dgm:presLayoutVars>
      </dgm:prSet>
      <dgm:spPr/>
      <dgm:t>
        <a:bodyPr/>
        <a:lstStyle/>
        <a:p>
          <a:pPr rtl="1"/>
          <a:endParaRPr lang="ar-SA"/>
        </a:p>
      </dgm:t>
    </dgm:pt>
    <dgm:pt modelId="{C87063B2-0549-4E95-A160-C8C4FEA69AC0}" type="pres">
      <dgm:prSet presAssocID="{F9DAA2F9-CB60-4581-8263-B57E2CE2C701}" presName="childShp" presStyleLbl="bgAccFollowNode1" presStyleIdx="1" presStyleCnt="2" custScaleX="109192" custScaleY="81588">
        <dgm:presLayoutVars>
          <dgm:bulletEnabled val="1"/>
        </dgm:presLayoutVars>
      </dgm:prSet>
      <dgm:spPr/>
      <dgm:t>
        <a:bodyPr/>
        <a:lstStyle/>
        <a:p>
          <a:pPr rtl="1"/>
          <a:endParaRPr lang="ar-SA"/>
        </a:p>
      </dgm:t>
    </dgm:pt>
  </dgm:ptLst>
  <dgm:cxnLst>
    <dgm:cxn modelId="{2FD8BE70-78F0-4518-845A-C25C88820295}" type="presOf" srcId="{F9DAA2F9-CB60-4581-8263-B57E2CE2C701}" destId="{2739A618-E082-457A-BE55-8EF6DF7CE58B}" srcOrd="0" destOrd="0" presId="urn:microsoft.com/office/officeart/2005/8/layout/vList6"/>
    <dgm:cxn modelId="{6982B963-E1AC-4566-BFE4-FF5BACD2FF70}" type="presOf" srcId="{D9F94250-8E4B-4379-B4AB-E1E09A8AF860}" destId="{F1554B81-5312-463A-A4BE-7324C17D04DC}" srcOrd="0" destOrd="0" presId="urn:microsoft.com/office/officeart/2005/8/layout/vList6"/>
    <dgm:cxn modelId="{16514EBF-4EA8-4E80-ACF2-ED39E7161A08}" srcId="{F9DAA2F9-CB60-4581-8263-B57E2CE2C701}" destId="{6B050C3B-E5C2-44F2-884B-FB2ADA55A5A1}" srcOrd="0" destOrd="0" parTransId="{37C3FD05-9C5F-4B22-B889-23407DCF9CDF}" sibTransId="{D196483D-A73E-4BBD-994D-85FDC6233C4C}"/>
    <dgm:cxn modelId="{EB028785-5786-45A9-8F23-F0D8DCBCC77F}" type="presOf" srcId="{6B050C3B-E5C2-44F2-884B-FB2ADA55A5A1}" destId="{C87063B2-0549-4E95-A160-C8C4FEA69AC0}" srcOrd="0" destOrd="0" presId="urn:microsoft.com/office/officeart/2005/8/layout/vList6"/>
    <dgm:cxn modelId="{95F82AA9-38BF-4BAC-A62B-F59F04F78A2D}" srcId="{26CF3097-A359-4453-8565-B0A88707EB17}" destId="{2F180A93-7150-4716-99A7-AB2BB1A73E76}" srcOrd="1" destOrd="0" parTransId="{36CBD4D2-15F0-4E61-B583-DE9CB0521A8D}" sibTransId="{6DAFAF07-4ED1-4EA7-9F00-02C98BE284B3}"/>
    <dgm:cxn modelId="{EDD8B0C4-20E3-48EC-9E6F-9FC8CEA9104B}" srcId="{75AFD150-A9BE-4091-A3EB-39154C41E395}" destId="{F9DAA2F9-CB60-4581-8263-B57E2CE2C701}" srcOrd="1" destOrd="0" parTransId="{082B0A99-E400-4E0D-ACF2-69BEA06A9430}" sibTransId="{F7633670-6190-4F7A-A4D6-A13B9A80A1AA}"/>
    <dgm:cxn modelId="{F4C9B272-3FA8-4D3C-80AD-7A8674668750}" type="presOf" srcId="{26CF3097-A359-4453-8565-B0A88707EB17}" destId="{F1B01C55-AC45-45D3-9EFB-F9B0D3345DBE}" srcOrd="0" destOrd="0" presId="urn:microsoft.com/office/officeart/2005/8/layout/vList6"/>
    <dgm:cxn modelId="{D5A73A99-C8B4-45E5-80CA-838CD655413A}" srcId="{75AFD150-A9BE-4091-A3EB-39154C41E395}" destId="{26CF3097-A359-4453-8565-B0A88707EB17}" srcOrd="0" destOrd="0" parTransId="{3F320EB0-1E30-4957-96AF-9BA8AAFD2F02}" sibTransId="{07B01B86-3B4F-4203-9751-A24D08BE7ED6}"/>
    <dgm:cxn modelId="{952A2EA0-13C1-4A82-824B-021368296FAA}" type="presOf" srcId="{2F180A93-7150-4716-99A7-AB2BB1A73E76}" destId="{F1554B81-5312-463A-A4BE-7324C17D04DC}" srcOrd="0" destOrd="1" presId="urn:microsoft.com/office/officeart/2005/8/layout/vList6"/>
    <dgm:cxn modelId="{1F1CD5FB-A03C-4382-9C31-7AC36A66E2D0}" srcId="{26CF3097-A359-4453-8565-B0A88707EB17}" destId="{D9F94250-8E4B-4379-B4AB-E1E09A8AF860}" srcOrd="0" destOrd="0" parTransId="{169B7232-7875-4B24-B88B-2E7EF14B4E39}" sibTransId="{F8EC0ABD-B1D6-438C-B22C-3ED57CCCA24C}"/>
    <dgm:cxn modelId="{DABD58AA-5E63-4303-8160-31ABB3E67F48}" type="presOf" srcId="{75AFD150-A9BE-4091-A3EB-39154C41E395}" destId="{AEB915E2-D01E-471A-93B1-C4518AA41B52}" srcOrd="0" destOrd="0" presId="urn:microsoft.com/office/officeart/2005/8/layout/vList6"/>
    <dgm:cxn modelId="{19802591-5F6C-4A50-810F-00C2399AF716}" type="presParOf" srcId="{AEB915E2-D01E-471A-93B1-C4518AA41B52}" destId="{3AAFCEB5-1C61-4BDE-B73A-6AC5B21999E7}" srcOrd="0" destOrd="0" presId="urn:microsoft.com/office/officeart/2005/8/layout/vList6"/>
    <dgm:cxn modelId="{0757CAF7-38C1-4BBE-B675-84781C2DA0FD}" type="presParOf" srcId="{3AAFCEB5-1C61-4BDE-B73A-6AC5B21999E7}" destId="{F1B01C55-AC45-45D3-9EFB-F9B0D3345DBE}" srcOrd="0" destOrd="0" presId="urn:microsoft.com/office/officeart/2005/8/layout/vList6"/>
    <dgm:cxn modelId="{60A42185-BD21-46D1-96AF-6C8191ADFE42}" type="presParOf" srcId="{3AAFCEB5-1C61-4BDE-B73A-6AC5B21999E7}" destId="{F1554B81-5312-463A-A4BE-7324C17D04DC}" srcOrd="1" destOrd="0" presId="urn:microsoft.com/office/officeart/2005/8/layout/vList6"/>
    <dgm:cxn modelId="{CDFC6C2A-3593-4BE8-A24C-EFCC06C80D7A}" type="presParOf" srcId="{AEB915E2-D01E-471A-93B1-C4518AA41B52}" destId="{813826CC-05F8-49DB-9102-37B9B13BD1C8}" srcOrd="1" destOrd="0" presId="urn:microsoft.com/office/officeart/2005/8/layout/vList6"/>
    <dgm:cxn modelId="{4C181A48-FAF6-4D33-825F-7A65BE4F2111}" type="presParOf" srcId="{AEB915E2-D01E-471A-93B1-C4518AA41B52}" destId="{B345003C-C07B-4FEE-A643-8F650D53CAE4}" srcOrd="2" destOrd="0" presId="urn:microsoft.com/office/officeart/2005/8/layout/vList6"/>
    <dgm:cxn modelId="{2845D3A6-7276-4591-8897-D641831469A1}" type="presParOf" srcId="{B345003C-C07B-4FEE-A643-8F650D53CAE4}" destId="{2739A618-E082-457A-BE55-8EF6DF7CE58B}" srcOrd="0" destOrd="0" presId="urn:microsoft.com/office/officeart/2005/8/layout/vList6"/>
    <dgm:cxn modelId="{57A75091-8ABF-431E-A24F-AB4668B0B6E7}" type="presParOf" srcId="{B345003C-C07B-4FEE-A643-8F650D53CAE4}" destId="{C87063B2-0549-4E95-A160-C8C4FEA69AC0}"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27A542-74D3-492F-81B5-FF611BA9F618}" type="doc">
      <dgm:prSet loTypeId="urn:microsoft.com/office/officeart/2005/8/layout/hList6" loCatId="list" qsTypeId="urn:microsoft.com/office/officeart/2005/8/quickstyle/simple3" qsCatId="simple" csTypeId="urn:microsoft.com/office/officeart/2005/8/colors/colorful4" csCatId="colorful" phldr="1"/>
      <dgm:spPr/>
      <dgm:t>
        <a:bodyPr/>
        <a:lstStyle/>
        <a:p>
          <a:pPr rtl="1"/>
          <a:endParaRPr lang="ar-SA"/>
        </a:p>
      </dgm:t>
    </dgm:pt>
    <dgm:pt modelId="{14780690-5143-4527-8F0B-4D71A60706D5}">
      <dgm:prSet phldrT="[نص]" custT="1"/>
      <dgm:spPr/>
      <dgm:t>
        <a:bodyPr/>
        <a:lstStyle/>
        <a:p>
          <a:pPr rtl="1"/>
          <a:r>
            <a:rPr lang="ar-SA" sz="2200" b="1" smtClean="0"/>
            <a:t>2.تدفقات نقدية </a:t>
          </a:r>
          <a:r>
            <a:rPr lang="ar-SA" sz="2200" b="1" u="sng" smtClean="0"/>
            <a:t>للداخل</a:t>
          </a:r>
          <a:r>
            <a:rPr lang="ar-SA" sz="2200" b="1" smtClean="0"/>
            <a:t> وتحدث عندما يتم تشغيل الأصل والتي تدوم طيلة عمر الأصل</a:t>
          </a:r>
          <a:endParaRPr lang="ar-SA" sz="2200" b="1" dirty="0"/>
        </a:p>
      </dgm:t>
    </dgm:pt>
    <dgm:pt modelId="{8E9B4EED-B1A4-4A30-B671-3B0CCDE10F70}" type="parTrans" cxnId="{68F01D6B-CDF9-4650-9CEB-90E03DC70204}">
      <dgm:prSet/>
      <dgm:spPr/>
      <dgm:t>
        <a:bodyPr/>
        <a:lstStyle/>
        <a:p>
          <a:pPr rtl="1"/>
          <a:endParaRPr lang="ar-SA" sz="2200" b="1"/>
        </a:p>
      </dgm:t>
    </dgm:pt>
    <dgm:pt modelId="{40E64E06-4291-43B3-8F1D-C37578108F68}" type="sibTrans" cxnId="{68F01D6B-CDF9-4650-9CEB-90E03DC70204}">
      <dgm:prSet/>
      <dgm:spPr/>
      <dgm:t>
        <a:bodyPr/>
        <a:lstStyle/>
        <a:p>
          <a:pPr rtl="1"/>
          <a:endParaRPr lang="ar-SA" sz="2200" b="1"/>
        </a:p>
      </dgm:t>
    </dgm:pt>
    <dgm:pt modelId="{09395BAF-A313-4EEB-A3E9-8FB945A9D46E}">
      <dgm:prSet custT="1"/>
      <dgm:spPr/>
      <dgm:t>
        <a:bodyPr/>
        <a:lstStyle/>
        <a:p>
          <a:pPr rtl="1"/>
          <a:r>
            <a:rPr lang="ar-SA" sz="2200" b="1" dirty="0" smtClean="0"/>
            <a:t>3.التدفقات النقدية </a:t>
          </a:r>
          <a:r>
            <a:rPr lang="ar-SA" sz="2200" b="1" u="sng" dirty="0" smtClean="0"/>
            <a:t>الصافية</a:t>
          </a:r>
          <a:r>
            <a:rPr lang="ar-SA" sz="2200" b="1" dirty="0" smtClean="0"/>
            <a:t>, وهى التدفقات النقدية بعد الضرائب وقبل الاهتلاك. </a:t>
          </a:r>
          <a:endParaRPr lang="ar-SA" sz="2200" b="1" dirty="0"/>
        </a:p>
      </dgm:t>
    </dgm:pt>
    <dgm:pt modelId="{9BCEF7EE-B05F-483F-9734-20897A69422A}" type="parTrans" cxnId="{B4535DE9-8769-4676-B750-2620A2CE0A7D}">
      <dgm:prSet/>
      <dgm:spPr/>
      <dgm:t>
        <a:bodyPr/>
        <a:lstStyle/>
        <a:p>
          <a:endParaRPr lang="en-US" sz="2200"/>
        </a:p>
      </dgm:t>
    </dgm:pt>
    <dgm:pt modelId="{3DF9C948-EE82-4C97-9BAB-17BD8026FF7F}" type="sibTrans" cxnId="{B4535DE9-8769-4676-B750-2620A2CE0A7D}">
      <dgm:prSet/>
      <dgm:spPr/>
      <dgm:t>
        <a:bodyPr/>
        <a:lstStyle/>
        <a:p>
          <a:endParaRPr lang="en-US" sz="2200"/>
        </a:p>
      </dgm:t>
    </dgm:pt>
    <dgm:pt modelId="{37A1CF58-263B-4F99-B1E7-4395A96C3A1B}">
      <dgm:prSet phldrT="[نص]" custT="1"/>
      <dgm:spPr/>
      <dgm:t>
        <a:bodyPr/>
        <a:lstStyle/>
        <a:p>
          <a:pPr rtl="1"/>
          <a:r>
            <a:rPr lang="ar-SA" sz="2200" b="1" smtClean="0"/>
            <a:t>1.تدفقات نقدية </a:t>
          </a:r>
          <a:r>
            <a:rPr lang="ar-SA" sz="2200" b="1" u="sng" smtClean="0"/>
            <a:t>للخارج</a:t>
          </a:r>
          <a:r>
            <a:rPr lang="ar-SA" sz="2200" b="1" smtClean="0"/>
            <a:t> وتحدث عندما يتم دفع ثمن الأصل المنوي شراءه أو الاستثمار فيه, وتسمى بالدفعة أو الدفعات الأولية  </a:t>
          </a:r>
          <a:endParaRPr lang="ar-SA" sz="2200" b="1" dirty="0"/>
        </a:p>
      </dgm:t>
    </dgm:pt>
    <dgm:pt modelId="{C1712E68-41EF-4B14-A2AA-5673F91DCB7B}" type="parTrans" cxnId="{3A9BDD4E-0D96-4A71-AF4E-CEF43859DEB8}">
      <dgm:prSet/>
      <dgm:spPr/>
      <dgm:t>
        <a:bodyPr/>
        <a:lstStyle/>
        <a:p>
          <a:endParaRPr lang="en-US" sz="2200"/>
        </a:p>
      </dgm:t>
    </dgm:pt>
    <dgm:pt modelId="{2E5F69A8-9347-462C-9536-F05F311A248F}" type="sibTrans" cxnId="{3A9BDD4E-0D96-4A71-AF4E-CEF43859DEB8}">
      <dgm:prSet/>
      <dgm:spPr/>
      <dgm:t>
        <a:bodyPr/>
        <a:lstStyle/>
        <a:p>
          <a:endParaRPr lang="en-US" sz="2200"/>
        </a:p>
      </dgm:t>
    </dgm:pt>
    <dgm:pt modelId="{D29A65A1-B245-45A2-8D0C-EE979A35E574}" type="pres">
      <dgm:prSet presAssocID="{2327A542-74D3-492F-81B5-FF611BA9F618}" presName="Name0" presStyleCnt="0">
        <dgm:presLayoutVars>
          <dgm:dir/>
          <dgm:resizeHandles val="exact"/>
        </dgm:presLayoutVars>
      </dgm:prSet>
      <dgm:spPr/>
      <dgm:t>
        <a:bodyPr/>
        <a:lstStyle/>
        <a:p>
          <a:pPr rtl="1"/>
          <a:endParaRPr lang="ar-SA"/>
        </a:p>
      </dgm:t>
    </dgm:pt>
    <dgm:pt modelId="{51487BA0-8D74-4657-AFE1-C4663AB7131D}" type="pres">
      <dgm:prSet presAssocID="{09395BAF-A313-4EEB-A3E9-8FB945A9D46E}" presName="node" presStyleLbl="node1" presStyleIdx="0" presStyleCnt="3">
        <dgm:presLayoutVars>
          <dgm:bulletEnabled val="1"/>
        </dgm:presLayoutVars>
      </dgm:prSet>
      <dgm:spPr/>
      <dgm:t>
        <a:bodyPr/>
        <a:lstStyle/>
        <a:p>
          <a:pPr rtl="1"/>
          <a:endParaRPr lang="ar-SA"/>
        </a:p>
      </dgm:t>
    </dgm:pt>
    <dgm:pt modelId="{F9F19D01-BB81-4879-B69B-AFFDDD9D70A1}" type="pres">
      <dgm:prSet presAssocID="{3DF9C948-EE82-4C97-9BAB-17BD8026FF7F}" presName="sibTrans" presStyleCnt="0"/>
      <dgm:spPr/>
      <dgm:t>
        <a:bodyPr/>
        <a:lstStyle/>
        <a:p>
          <a:endParaRPr lang="en-US"/>
        </a:p>
      </dgm:t>
    </dgm:pt>
    <dgm:pt modelId="{CDD6C776-4B5A-4775-9E6E-2E640980B4C4}" type="pres">
      <dgm:prSet presAssocID="{14780690-5143-4527-8F0B-4D71A60706D5}" presName="node" presStyleLbl="node1" presStyleIdx="1" presStyleCnt="3">
        <dgm:presLayoutVars>
          <dgm:bulletEnabled val="1"/>
        </dgm:presLayoutVars>
      </dgm:prSet>
      <dgm:spPr/>
      <dgm:t>
        <a:bodyPr/>
        <a:lstStyle/>
        <a:p>
          <a:pPr rtl="1"/>
          <a:endParaRPr lang="ar-SA"/>
        </a:p>
      </dgm:t>
    </dgm:pt>
    <dgm:pt modelId="{8B452F80-DEDB-4C60-948D-F308C302983D}" type="pres">
      <dgm:prSet presAssocID="{40E64E06-4291-43B3-8F1D-C37578108F68}" presName="sibTrans" presStyleCnt="0"/>
      <dgm:spPr/>
      <dgm:t>
        <a:bodyPr/>
        <a:lstStyle/>
        <a:p>
          <a:endParaRPr lang="en-US"/>
        </a:p>
      </dgm:t>
    </dgm:pt>
    <dgm:pt modelId="{2DEED84B-3328-4799-ABCB-0A91F98B29BB}" type="pres">
      <dgm:prSet presAssocID="{37A1CF58-263B-4F99-B1E7-4395A96C3A1B}" presName="node" presStyleLbl="node1" presStyleIdx="2" presStyleCnt="3">
        <dgm:presLayoutVars>
          <dgm:bulletEnabled val="1"/>
        </dgm:presLayoutVars>
      </dgm:prSet>
      <dgm:spPr/>
      <dgm:t>
        <a:bodyPr/>
        <a:lstStyle/>
        <a:p>
          <a:pPr rtl="1"/>
          <a:endParaRPr lang="ar-SA"/>
        </a:p>
      </dgm:t>
    </dgm:pt>
  </dgm:ptLst>
  <dgm:cxnLst>
    <dgm:cxn modelId="{02A10196-E07C-4F51-82E9-28D3CABDF6DD}" type="presOf" srcId="{09395BAF-A313-4EEB-A3E9-8FB945A9D46E}" destId="{51487BA0-8D74-4657-AFE1-C4663AB7131D}" srcOrd="0" destOrd="0" presId="urn:microsoft.com/office/officeart/2005/8/layout/hList6"/>
    <dgm:cxn modelId="{3A9BDD4E-0D96-4A71-AF4E-CEF43859DEB8}" srcId="{2327A542-74D3-492F-81B5-FF611BA9F618}" destId="{37A1CF58-263B-4F99-B1E7-4395A96C3A1B}" srcOrd="2" destOrd="0" parTransId="{C1712E68-41EF-4B14-A2AA-5673F91DCB7B}" sibTransId="{2E5F69A8-9347-462C-9536-F05F311A248F}"/>
    <dgm:cxn modelId="{03F60A1A-81E2-41C1-A4ED-FB0C347851F2}" type="presOf" srcId="{37A1CF58-263B-4F99-B1E7-4395A96C3A1B}" destId="{2DEED84B-3328-4799-ABCB-0A91F98B29BB}" srcOrd="0" destOrd="0" presId="urn:microsoft.com/office/officeart/2005/8/layout/hList6"/>
    <dgm:cxn modelId="{68F01D6B-CDF9-4650-9CEB-90E03DC70204}" srcId="{2327A542-74D3-492F-81B5-FF611BA9F618}" destId="{14780690-5143-4527-8F0B-4D71A60706D5}" srcOrd="1" destOrd="0" parTransId="{8E9B4EED-B1A4-4A30-B671-3B0CCDE10F70}" sibTransId="{40E64E06-4291-43B3-8F1D-C37578108F68}"/>
    <dgm:cxn modelId="{B4535DE9-8769-4676-B750-2620A2CE0A7D}" srcId="{2327A542-74D3-492F-81B5-FF611BA9F618}" destId="{09395BAF-A313-4EEB-A3E9-8FB945A9D46E}" srcOrd="0" destOrd="0" parTransId="{9BCEF7EE-B05F-483F-9734-20897A69422A}" sibTransId="{3DF9C948-EE82-4C97-9BAB-17BD8026FF7F}"/>
    <dgm:cxn modelId="{CB19BB2A-1AA6-4531-AE8E-C63BE1FDFAF8}" type="presOf" srcId="{2327A542-74D3-492F-81B5-FF611BA9F618}" destId="{D29A65A1-B245-45A2-8D0C-EE979A35E574}" srcOrd="0" destOrd="0" presId="urn:microsoft.com/office/officeart/2005/8/layout/hList6"/>
    <dgm:cxn modelId="{1F4B367B-A018-48A0-97B6-770495F5D594}" type="presOf" srcId="{14780690-5143-4527-8F0B-4D71A60706D5}" destId="{CDD6C776-4B5A-4775-9E6E-2E640980B4C4}" srcOrd="0" destOrd="0" presId="urn:microsoft.com/office/officeart/2005/8/layout/hList6"/>
    <dgm:cxn modelId="{B166C52E-6B1D-46CA-B23E-B76EFAB3BA33}" type="presParOf" srcId="{D29A65A1-B245-45A2-8D0C-EE979A35E574}" destId="{51487BA0-8D74-4657-AFE1-C4663AB7131D}" srcOrd="0" destOrd="0" presId="urn:microsoft.com/office/officeart/2005/8/layout/hList6"/>
    <dgm:cxn modelId="{E5C25D31-7C5F-4F8D-AB59-51F9667CDB94}" type="presParOf" srcId="{D29A65A1-B245-45A2-8D0C-EE979A35E574}" destId="{F9F19D01-BB81-4879-B69B-AFFDDD9D70A1}" srcOrd="1" destOrd="0" presId="urn:microsoft.com/office/officeart/2005/8/layout/hList6"/>
    <dgm:cxn modelId="{7CB925BF-0705-4653-B45A-E09B03532DC3}" type="presParOf" srcId="{D29A65A1-B245-45A2-8D0C-EE979A35E574}" destId="{CDD6C776-4B5A-4775-9E6E-2E640980B4C4}" srcOrd="2" destOrd="0" presId="urn:microsoft.com/office/officeart/2005/8/layout/hList6"/>
    <dgm:cxn modelId="{9A9FBBB6-494B-4549-A170-1E8074E57E6A}" type="presParOf" srcId="{D29A65A1-B245-45A2-8D0C-EE979A35E574}" destId="{8B452F80-DEDB-4C60-948D-F308C302983D}" srcOrd="3" destOrd="0" presId="urn:microsoft.com/office/officeart/2005/8/layout/hList6"/>
    <dgm:cxn modelId="{A7660B3B-490A-4F07-ADD7-6EAFC58D2EC0}" type="presParOf" srcId="{D29A65A1-B245-45A2-8D0C-EE979A35E574}" destId="{2DEED84B-3328-4799-ABCB-0A91F98B29BB}" srcOrd="4" destOrd="0" presId="urn:microsoft.com/office/officeart/2005/8/layout/h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96585F-4DAB-4D22-B0B1-78BC2EEBEC95}" type="doc">
      <dgm:prSet loTypeId="urn:microsoft.com/office/officeart/2005/8/layout/hierarchy1" loCatId="hierarchy" qsTypeId="urn:microsoft.com/office/officeart/2005/8/quickstyle/simple1" qsCatId="simple" csTypeId="urn:microsoft.com/office/officeart/2005/8/colors/colorful1#3" csCatId="colorful" phldr="1"/>
      <dgm:spPr/>
      <dgm:t>
        <a:bodyPr/>
        <a:lstStyle/>
        <a:p>
          <a:pPr rtl="1"/>
          <a:endParaRPr lang="ar-SA"/>
        </a:p>
      </dgm:t>
    </dgm:pt>
    <dgm:pt modelId="{AC130725-18D0-4948-B4C2-89D087B539E2}">
      <dgm:prSet phldrT="[نص]" custT="1"/>
      <dgm:spPr/>
      <dgm:t>
        <a:bodyPr/>
        <a:lstStyle/>
        <a:p>
          <a:pPr rtl="1"/>
          <a:r>
            <a:rPr lang="ar-SA" sz="2000" b="1" dirty="0" smtClean="0"/>
            <a:t>أساليب الموازنة الرأسمالية </a:t>
          </a:r>
          <a:endParaRPr lang="ar-SA" sz="2000" b="1" dirty="0"/>
        </a:p>
      </dgm:t>
    </dgm:pt>
    <dgm:pt modelId="{A9E5F575-A5A4-44DB-BD42-35853FEA16B4}" type="parTrans" cxnId="{A21EC6B2-B69A-475B-9F24-16A98A4C2803}">
      <dgm:prSet/>
      <dgm:spPr/>
      <dgm:t>
        <a:bodyPr/>
        <a:lstStyle/>
        <a:p>
          <a:pPr rtl="1"/>
          <a:endParaRPr lang="ar-SA" sz="2000" b="1"/>
        </a:p>
      </dgm:t>
    </dgm:pt>
    <dgm:pt modelId="{8E032F83-825A-4430-AB03-05B638344DD7}" type="sibTrans" cxnId="{A21EC6B2-B69A-475B-9F24-16A98A4C2803}">
      <dgm:prSet/>
      <dgm:spPr/>
      <dgm:t>
        <a:bodyPr/>
        <a:lstStyle/>
        <a:p>
          <a:pPr rtl="1"/>
          <a:endParaRPr lang="ar-SA" sz="2000" b="1"/>
        </a:p>
      </dgm:t>
    </dgm:pt>
    <dgm:pt modelId="{C7C6A342-E8F2-4489-8C75-7CF8144C91DA}">
      <dgm:prSet phldrT="[نص]" custT="1"/>
      <dgm:spPr/>
      <dgm:t>
        <a:bodyPr/>
        <a:lstStyle/>
        <a:p>
          <a:pPr rtl="1"/>
          <a:r>
            <a:rPr lang="ar-SA" sz="2000" b="1" dirty="0" smtClean="0"/>
            <a:t>الطرق التي </a:t>
          </a:r>
          <a:r>
            <a:rPr lang="ar-SA" sz="2000" b="1" dirty="0" smtClean="0">
              <a:solidFill>
                <a:srgbClr val="FF0000"/>
              </a:solidFill>
            </a:rPr>
            <a:t>تراعي</a:t>
          </a:r>
          <a:r>
            <a:rPr lang="ar-SA" sz="2000" b="1" dirty="0" smtClean="0"/>
            <a:t> القيمة الزمنية للنقود</a:t>
          </a:r>
          <a:endParaRPr lang="ar-SA" sz="2000" b="1" dirty="0"/>
        </a:p>
      </dgm:t>
    </dgm:pt>
    <dgm:pt modelId="{44832A62-F5EE-402F-BC34-DE31F822FC4B}" type="parTrans" cxnId="{25B7FFFF-6E52-456D-9BBB-45FA2E4B46FE}">
      <dgm:prSet/>
      <dgm:spPr/>
      <dgm:t>
        <a:bodyPr/>
        <a:lstStyle/>
        <a:p>
          <a:pPr rtl="1"/>
          <a:endParaRPr lang="ar-SA" sz="2000" b="1"/>
        </a:p>
      </dgm:t>
    </dgm:pt>
    <dgm:pt modelId="{828DB0F5-CDEE-46B2-B2D4-5A55F5214D2C}" type="sibTrans" cxnId="{25B7FFFF-6E52-456D-9BBB-45FA2E4B46FE}">
      <dgm:prSet/>
      <dgm:spPr/>
      <dgm:t>
        <a:bodyPr/>
        <a:lstStyle/>
        <a:p>
          <a:pPr rtl="1"/>
          <a:endParaRPr lang="ar-SA" sz="2000" b="1"/>
        </a:p>
      </dgm:t>
    </dgm:pt>
    <dgm:pt modelId="{FF3D5338-8AF9-4800-908D-9568FCD2BB0F}">
      <dgm:prSet phldrT="[نص]" custT="1"/>
      <dgm:spPr/>
      <dgm:t>
        <a:bodyPr/>
        <a:lstStyle/>
        <a:p>
          <a:pPr rtl="1"/>
          <a:r>
            <a:rPr lang="ar-SA" sz="2000" b="1" dirty="0" smtClean="0"/>
            <a:t>مؤشر الربحية</a:t>
          </a:r>
          <a:endParaRPr lang="ar-SA" sz="2000" b="1" dirty="0"/>
        </a:p>
      </dgm:t>
    </dgm:pt>
    <dgm:pt modelId="{72AFFC9E-9F0F-4181-B6CB-37F551318C12}" type="parTrans" cxnId="{CA78EF17-C1E9-460F-8C5F-A8FC4B92DA44}">
      <dgm:prSet/>
      <dgm:spPr/>
      <dgm:t>
        <a:bodyPr/>
        <a:lstStyle/>
        <a:p>
          <a:pPr rtl="1"/>
          <a:endParaRPr lang="ar-SA" sz="2000" b="1"/>
        </a:p>
      </dgm:t>
    </dgm:pt>
    <dgm:pt modelId="{ACC99D77-CCE3-448D-BAD1-2912B3EAB4A2}" type="sibTrans" cxnId="{CA78EF17-C1E9-460F-8C5F-A8FC4B92DA44}">
      <dgm:prSet/>
      <dgm:spPr/>
      <dgm:t>
        <a:bodyPr/>
        <a:lstStyle/>
        <a:p>
          <a:pPr rtl="1"/>
          <a:endParaRPr lang="ar-SA" sz="2000" b="1"/>
        </a:p>
      </dgm:t>
    </dgm:pt>
    <dgm:pt modelId="{5E1B248F-23CF-4768-B637-CEBDAB57E854}">
      <dgm:prSet phldrT="[نص]" custT="1"/>
      <dgm:spPr/>
      <dgm:t>
        <a:bodyPr/>
        <a:lstStyle/>
        <a:p>
          <a:pPr rtl="1"/>
          <a:r>
            <a:rPr lang="ar-SA" sz="2000" b="1" dirty="0" smtClean="0"/>
            <a:t>صافي القيمة الحالية</a:t>
          </a:r>
          <a:endParaRPr lang="ar-SA" sz="2000" b="1" dirty="0"/>
        </a:p>
      </dgm:t>
    </dgm:pt>
    <dgm:pt modelId="{51ED96F0-D786-4882-BF54-2D430B1126AD}" type="parTrans" cxnId="{07A956F5-C858-476B-8BDD-73F0731ECC64}">
      <dgm:prSet/>
      <dgm:spPr/>
      <dgm:t>
        <a:bodyPr/>
        <a:lstStyle/>
        <a:p>
          <a:pPr rtl="1"/>
          <a:endParaRPr lang="ar-SA" sz="2000" b="1"/>
        </a:p>
      </dgm:t>
    </dgm:pt>
    <dgm:pt modelId="{B4C86B5D-077E-4DAC-BEDD-8D1E9CBE1B58}" type="sibTrans" cxnId="{07A956F5-C858-476B-8BDD-73F0731ECC64}">
      <dgm:prSet/>
      <dgm:spPr/>
      <dgm:t>
        <a:bodyPr/>
        <a:lstStyle/>
        <a:p>
          <a:pPr rtl="1"/>
          <a:endParaRPr lang="ar-SA" sz="2000" b="1"/>
        </a:p>
      </dgm:t>
    </dgm:pt>
    <dgm:pt modelId="{924CCB8A-EDE6-44D2-A606-E6CA10187328}">
      <dgm:prSet phldrT="[نص]" custT="1"/>
      <dgm:spPr/>
      <dgm:t>
        <a:bodyPr/>
        <a:lstStyle/>
        <a:p>
          <a:pPr rtl="1"/>
          <a:r>
            <a:rPr lang="ar-SA" sz="2000" b="1" dirty="0" smtClean="0"/>
            <a:t>الطرق التي </a:t>
          </a:r>
          <a:r>
            <a:rPr lang="ar-SA" sz="2000" b="1" dirty="0" smtClean="0">
              <a:solidFill>
                <a:srgbClr val="FF0000"/>
              </a:solidFill>
            </a:rPr>
            <a:t>لا تراعي </a:t>
          </a:r>
          <a:r>
            <a:rPr lang="ar-SA" sz="2000" b="1" dirty="0" smtClean="0"/>
            <a:t>القيمة الزمنية للنقود</a:t>
          </a:r>
          <a:endParaRPr lang="ar-SA" sz="2000" b="1" dirty="0"/>
        </a:p>
      </dgm:t>
    </dgm:pt>
    <dgm:pt modelId="{851B4BA5-F4E3-4097-83F7-B72F9CE1AAFA}" type="parTrans" cxnId="{21D6228E-A57A-4943-8265-FB4F1A3187BE}">
      <dgm:prSet/>
      <dgm:spPr/>
      <dgm:t>
        <a:bodyPr/>
        <a:lstStyle/>
        <a:p>
          <a:pPr rtl="1"/>
          <a:endParaRPr lang="ar-SA" sz="2000" b="1"/>
        </a:p>
      </dgm:t>
    </dgm:pt>
    <dgm:pt modelId="{0416F3EB-18C1-4C18-8D51-91BC724913D1}" type="sibTrans" cxnId="{21D6228E-A57A-4943-8265-FB4F1A3187BE}">
      <dgm:prSet/>
      <dgm:spPr/>
      <dgm:t>
        <a:bodyPr/>
        <a:lstStyle/>
        <a:p>
          <a:pPr rtl="1"/>
          <a:endParaRPr lang="ar-SA" sz="2000" b="1"/>
        </a:p>
      </dgm:t>
    </dgm:pt>
    <dgm:pt modelId="{56D194D4-00F1-4203-BE2C-41108BD81A62}">
      <dgm:prSet phldrT="[نص]" custT="1"/>
      <dgm:spPr/>
      <dgm:t>
        <a:bodyPr/>
        <a:lstStyle/>
        <a:p>
          <a:pPr rtl="1"/>
          <a:r>
            <a:rPr lang="ar-SA" sz="2000" b="1" dirty="0" smtClean="0"/>
            <a:t>فترة الإسترداد</a:t>
          </a:r>
          <a:endParaRPr lang="ar-SA" sz="2000" b="1" dirty="0"/>
        </a:p>
      </dgm:t>
    </dgm:pt>
    <dgm:pt modelId="{5E9E2BC2-DC8E-4CB4-A340-48AB809AF559}" type="parTrans" cxnId="{989C0172-48C8-48E4-9F12-C17AD52C7066}">
      <dgm:prSet/>
      <dgm:spPr/>
      <dgm:t>
        <a:bodyPr/>
        <a:lstStyle/>
        <a:p>
          <a:pPr rtl="1"/>
          <a:endParaRPr lang="ar-SA" sz="2000" b="1"/>
        </a:p>
      </dgm:t>
    </dgm:pt>
    <dgm:pt modelId="{27DBEB00-317E-49AD-B77E-9C22D6C506B9}" type="sibTrans" cxnId="{989C0172-48C8-48E4-9F12-C17AD52C7066}">
      <dgm:prSet/>
      <dgm:spPr/>
      <dgm:t>
        <a:bodyPr/>
        <a:lstStyle/>
        <a:p>
          <a:pPr rtl="1"/>
          <a:endParaRPr lang="ar-SA" sz="2000" b="1"/>
        </a:p>
      </dgm:t>
    </dgm:pt>
    <dgm:pt modelId="{CB74025C-A0DA-4513-A7F7-31E76E76696F}">
      <dgm:prSet phldrT="[نص]" custT="1"/>
      <dgm:spPr/>
      <dgm:t>
        <a:bodyPr/>
        <a:lstStyle/>
        <a:p>
          <a:pPr rtl="1"/>
          <a:r>
            <a:rPr lang="ar-SA" sz="2000" b="1" dirty="0" smtClean="0"/>
            <a:t>فترة الاسترداد المخصومة</a:t>
          </a:r>
          <a:endParaRPr lang="ar-SA" sz="2000" b="1" dirty="0"/>
        </a:p>
      </dgm:t>
    </dgm:pt>
    <dgm:pt modelId="{6C48FA32-8749-47BC-B904-50CCD6502AB2}" type="parTrans" cxnId="{8237D8CF-EE19-45B2-AD30-E6C5EDFBAB09}">
      <dgm:prSet/>
      <dgm:spPr/>
      <dgm:t>
        <a:bodyPr/>
        <a:lstStyle/>
        <a:p>
          <a:pPr rtl="1"/>
          <a:endParaRPr lang="ar-SA" sz="2000" b="1"/>
        </a:p>
      </dgm:t>
    </dgm:pt>
    <dgm:pt modelId="{7CCAC9F0-E826-41B2-9616-06F3B5CCCB00}" type="sibTrans" cxnId="{8237D8CF-EE19-45B2-AD30-E6C5EDFBAB09}">
      <dgm:prSet/>
      <dgm:spPr/>
      <dgm:t>
        <a:bodyPr/>
        <a:lstStyle/>
        <a:p>
          <a:pPr rtl="1"/>
          <a:endParaRPr lang="ar-SA" sz="2000" b="1"/>
        </a:p>
      </dgm:t>
    </dgm:pt>
    <dgm:pt modelId="{AC9A2F6B-AB27-4828-92F9-7B576DD1C5FF}">
      <dgm:prSet phldrT="[نص]" custT="1"/>
      <dgm:spPr/>
      <dgm:t>
        <a:bodyPr/>
        <a:lstStyle/>
        <a:p>
          <a:pPr rtl="1"/>
          <a:r>
            <a:rPr lang="ar-SA" sz="2000" b="1" smtClean="0"/>
            <a:t>معدل </a:t>
          </a:r>
          <a:r>
            <a:rPr lang="ar-SA" sz="2000" b="1" dirty="0" smtClean="0"/>
            <a:t>العائد الداخلي</a:t>
          </a:r>
          <a:endParaRPr lang="ar-SA" sz="2000" b="1" dirty="0"/>
        </a:p>
      </dgm:t>
    </dgm:pt>
    <dgm:pt modelId="{C86CD352-0385-418E-AC25-BFA66F25B153}" type="parTrans" cxnId="{30F173BE-FBE9-4878-9DD8-4B42F8CBBA9E}">
      <dgm:prSet/>
      <dgm:spPr/>
      <dgm:t>
        <a:bodyPr/>
        <a:lstStyle/>
        <a:p>
          <a:pPr rtl="1"/>
          <a:endParaRPr lang="ar-SA" b="1"/>
        </a:p>
      </dgm:t>
    </dgm:pt>
    <dgm:pt modelId="{8045E4F0-9F75-4BD5-8FDA-0395A9575978}" type="sibTrans" cxnId="{30F173BE-FBE9-4878-9DD8-4B42F8CBBA9E}">
      <dgm:prSet/>
      <dgm:spPr/>
      <dgm:t>
        <a:bodyPr/>
        <a:lstStyle/>
        <a:p>
          <a:pPr rtl="1"/>
          <a:endParaRPr lang="ar-SA" b="1"/>
        </a:p>
      </dgm:t>
    </dgm:pt>
    <dgm:pt modelId="{1C13D952-4F7B-4D87-82A9-0FD5C24005DA}">
      <dgm:prSet phldrT="[نص]" custT="1"/>
      <dgm:spPr/>
      <dgm:t>
        <a:bodyPr/>
        <a:lstStyle/>
        <a:p>
          <a:pPr rtl="1"/>
          <a:r>
            <a:rPr lang="ar-SA" sz="2000" b="1" smtClean="0"/>
            <a:t>معدل </a:t>
          </a:r>
          <a:r>
            <a:rPr lang="ar-SA" sz="2000" b="1" dirty="0" smtClean="0"/>
            <a:t>العائد المحاسبي</a:t>
          </a:r>
          <a:endParaRPr lang="ar-SA" sz="2000" b="1" dirty="0"/>
        </a:p>
      </dgm:t>
    </dgm:pt>
    <dgm:pt modelId="{1CB85643-B7A8-4E2B-BCAF-1FFD422AB436}" type="parTrans" cxnId="{F87826E6-78EF-4C6B-895F-DC15E88C51E2}">
      <dgm:prSet/>
      <dgm:spPr/>
      <dgm:t>
        <a:bodyPr/>
        <a:lstStyle/>
        <a:p>
          <a:pPr rtl="1"/>
          <a:endParaRPr lang="ar-SA" b="1"/>
        </a:p>
      </dgm:t>
    </dgm:pt>
    <dgm:pt modelId="{AB5282ED-CFD0-4738-88C8-33EB3D0C67CF}" type="sibTrans" cxnId="{F87826E6-78EF-4C6B-895F-DC15E88C51E2}">
      <dgm:prSet/>
      <dgm:spPr/>
      <dgm:t>
        <a:bodyPr/>
        <a:lstStyle/>
        <a:p>
          <a:pPr rtl="1"/>
          <a:endParaRPr lang="ar-SA" b="1"/>
        </a:p>
      </dgm:t>
    </dgm:pt>
    <dgm:pt modelId="{235E8812-8DC6-4281-BD85-7AE6613C8648}" type="pres">
      <dgm:prSet presAssocID="{7496585F-4DAB-4D22-B0B1-78BC2EEBEC95}" presName="hierChild1" presStyleCnt="0">
        <dgm:presLayoutVars>
          <dgm:chPref val="1"/>
          <dgm:dir/>
          <dgm:animOne val="branch"/>
          <dgm:animLvl val="lvl"/>
          <dgm:resizeHandles/>
        </dgm:presLayoutVars>
      </dgm:prSet>
      <dgm:spPr/>
      <dgm:t>
        <a:bodyPr/>
        <a:lstStyle/>
        <a:p>
          <a:pPr rtl="1"/>
          <a:endParaRPr lang="ar-SA"/>
        </a:p>
      </dgm:t>
    </dgm:pt>
    <dgm:pt modelId="{EAF2628C-FDF9-4F58-A47E-CD95AC1AE5EE}" type="pres">
      <dgm:prSet presAssocID="{AC130725-18D0-4948-B4C2-89D087B539E2}" presName="hierRoot1" presStyleCnt="0"/>
      <dgm:spPr/>
    </dgm:pt>
    <dgm:pt modelId="{272AAA22-C358-46B2-8217-3D7D72793145}" type="pres">
      <dgm:prSet presAssocID="{AC130725-18D0-4948-B4C2-89D087B539E2}" presName="composite" presStyleCnt="0"/>
      <dgm:spPr/>
    </dgm:pt>
    <dgm:pt modelId="{7BE04F89-39E4-487E-B49D-EFDBC74B1AB9}" type="pres">
      <dgm:prSet presAssocID="{AC130725-18D0-4948-B4C2-89D087B539E2}" presName="background" presStyleLbl="node0" presStyleIdx="0" presStyleCnt="1"/>
      <dgm:spPr/>
    </dgm:pt>
    <dgm:pt modelId="{23258D1C-C274-4969-85C7-227CA230EAAD}" type="pres">
      <dgm:prSet presAssocID="{AC130725-18D0-4948-B4C2-89D087B539E2}" presName="text" presStyleLbl="fgAcc0" presStyleIdx="0" presStyleCnt="1" custScaleX="225074" custScaleY="169745" custLinFactY="-19554" custLinFactNeighborX="-2676" custLinFactNeighborY="-100000">
        <dgm:presLayoutVars>
          <dgm:chPref val="3"/>
        </dgm:presLayoutVars>
      </dgm:prSet>
      <dgm:spPr/>
      <dgm:t>
        <a:bodyPr/>
        <a:lstStyle/>
        <a:p>
          <a:pPr rtl="1"/>
          <a:endParaRPr lang="ar-SA"/>
        </a:p>
      </dgm:t>
    </dgm:pt>
    <dgm:pt modelId="{DE7C7B77-3FDF-4B17-A109-1153001FEE36}" type="pres">
      <dgm:prSet presAssocID="{AC130725-18D0-4948-B4C2-89D087B539E2}" presName="hierChild2" presStyleCnt="0"/>
      <dgm:spPr/>
    </dgm:pt>
    <dgm:pt modelId="{D723D4F5-C039-49F8-8A81-F2ADBE913493}" type="pres">
      <dgm:prSet presAssocID="{44832A62-F5EE-402F-BC34-DE31F822FC4B}" presName="Name10" presStyleLbl="parChTrans1D2" presStyleIdx="0" presStyleCnt="2"/>
      <dgm:spPr/>
      <dgm:t>
        <a:bodyPr/>
        <a:lstStyle/>
        <a:p>
          <a:pPr rtl="1"/>
          <a:endParaRPr lang="ar-SA"/>
        </a:p>
      </dgm:t>
    </dgm:pt>
    <dgm:pt modelId="{CAB16D59-1771-44DB-877C-65729516479B}" type="pres">
      <dgm:prSet presAssocID="{C7C6A342-E8F2-4489-8C75-7CF8144C91DA}" presName="hierRoot2" presStyleCnt="0"/>
      <dgm:spPr/>
    </dgm:pt>
    <dgm:pt modelId="{23B71E4B-2090-4957-A09F-C8A427464399}" type="pres">
      <dgm:prSet presAssocID="{C7C6A342-E8F2-4489-8C75-7CF8144C91DA}" presName="composite2" presStyleCnt="0"/>
      <dgm:spPr/>
    </dgm:pt>
    <dgm:pt modelId="{76DF059E-D9F2-4B08-9E61-AA038C949BD9}" type="pres">
      <dgm:prSet presAssocID="{C7C6A342-E8F2-4489-8C75-7CF8144C91DA}" presName="background2" presStyleLbl="node2" presStyleIdx="0" presStyleCnt="2"/>
      <dgm:spPr/>
    </dgm:pt>
    <dgm:pt modelId="{6069EEE4-CC64-49CC-B3CA-13AF012A026E}" type="pres">
      <dgm:prSet presAssocID="{C7C6A342-E8F2-4489-8C75-7CF8144C91DA}" presName="text2" presStyleLbl="fgAcc2" presStyleIdx="0" presStyleCnt="2" custScaleX="183182" custScaleY="141757">
        <dgm:presLayoutVars>
          <dgm:chPref val="3"/>
        </dgm:presLayoutVars>
      </dgm:prSet>
      <dgm:spPr/>
      <dgm:t>
        <a:bodyPr/>
        <a:lstStyle/>
        <a:p>
          <a:pPr rtl="1"/>
          <a:endParaRPr lang="ar-SA"/>
        </a:p>
      </dgm:t>
    </dgm:pt>
    <dgm:pt modelId="{F1576E1D-FED5-41AE-9888-AFD670F80664}" type="pres">
      <dgm:prSet presAssocID="{C7C6A342-E8F2-4489-8C75-7CF8144C91DA}" presName="hierChild3" presStyleCnt="0"/>
      <dgm:spPr/>
    </dgm:pt>
    <dgm:pt modelId="{002F82D2-40AC-41F9-AB6A-B6DEA987DCFB}" type="pres">
      <dgm:prSet presAssocID="{C86CD352-0385-418E-AC25-BFA66F25B153}" presName="Name17" presStyleLbl="parChTrans1D3" presStyleIdx="0" presStyleCnt="6"/>
      <dgm:spPr/>
      <dgm:t>
        <a:bodyPr/>
        <a:lstStyle/>
        <a:p>
          <a:pPr rtl="1"/>
          <a:endParaRPr lang="ar-SA"/>
        </a:p>
      </dgm:t>
    </dgm:pt>
    <dgm:pt modelId="{474E157E-4A3F-4527-B0F7-2886699DB61E}" type="pres">
      <dgm:prSet presAssocID="{AC9A2F6B-AB27-4828-92F9-7B576DD1C5FF}" presName="hierRoot3" presStyleCnt="0"/>
      <dgm:spPr/>
    </dgm:pt>
    <dgm:pt modelId="{4F446D9E-B36B-419F-9663-CF36E3316F7C}" type="pres">
      <dgm:prSet presAssocID="{AC9A2F6B-AB27-4828-92F9-7B576DD1C5FF}" presName="composite3" presStyleCnt="0"/>
      <dgm:spPr/>
    </dgm:pt>
    <dgm:pt modelId="{4F542FD0-036B-4A50-8B08-A2F5DF55A784}" type="pres">
      <dgm:prSet presAssocID="{AC9A2F6B-AB27-4828-92F9-7B576DD1C5FF}" presName="background3" presStyleLbl="node3" presStyleIdx="0" presStyleCnt="6"/>
      <dgm:spPr/>
    </dgm:pt>
    <dgm:pt modelId="{A85DAD2B-F177-485D-BFAD-C81FAC26BC35}" type="pres">
      <dgm:prSet presAssocID="{AC9A2F6B-AB27-4828-92F9-7B576DD1C5FF}" presName="text3" presStyleLbl="fgAcc3" presStyleIdx="0" presStyleCnt="6" custScaleY="161992">
        <dgm:presLayoutVars>
          <dgm:chPref val="3"/>
        </dgm:presLayoutVars>
      </dgm:prSet>
      <dgm:spPr/>
      <dgm:t>
        <a:bodyPr/>
        <a:lstStyle/>
        <a:p>
          <a:pPr rtl="1"/>
          <a:endParaRPr lang="ar-SA"/>
        </a:p>
      </dgm:t>
    </dgm:pt>
    <dgm:pt modelId="{46DE1C44-56DC-453A-8FA0-FEC94F9F2A0C}" type="pres">
      <dgm:prSet presAssocID="{AC9A2F6B-AB27-4828-92F9-7B576DD1C5FF}" presName="hierChild4" presStyleCnt="0"/>
      <dgm:spPr/>
    </dgm:pt>
    <dgm:pt modelId="{0F005A41-F1CA-4191-9D10-20C356DD53CF}" type="pres">
      <dgm:prSet presAssocID="{72AFFC9E-9F0F-4181-B6CB-37F551318C12}" presName="Name17" presStyleLbl="parChTrans1D3" presStyleIdx="1" presStyleCnt="6"/>
      <dgm:spPr/>
      <dgm:t>
        <a:bodyPr/>
        <a:lstStyle/>
        <a:p>
          <a:pPr rtl="1"/>
          <a:endParaRPr lang="ar-SA"/>
        </a:p>
      </dgm:t>
    </dgm:pt>
    <dgm:pt modelId="{DFA87FCF-9D28-410E-B6A3-F6082BC0934C}" type="pres">
      <dgm:prSet presAssocID="{FF3D5338-8AF9-4800-908D-9568FCD2BB0F}" presName="hierRoot3" presStyleCnt="0"/>
      <dgm:spPr/>
    </dgm:pt>
    <dgm:pt modelId="{18FD20C0-F0C0-4F3C-BC75-3E574482242C}" type="pres">
      <dgm:prSet presAssocID="{FF3D5338-8AF9-4800-908D-9568FCD2BB0F}" presName="composite3" presStyleCnt="0"/>
      <dgm:spPr/>
    </dgm:pt>
    <dgm:pt modelId="{5264C115-194F-4045-B7FE-3E8515EC2E5A}" type="pres">
      <dgm:prSet presAssocID="{FF3D5338-8AF9-4800-908D-9568FCD2BB0F}" presName="background3" presStyleLbl="node3" presStyleIdx="1" presStyleCnt="6"/>
      <dgm:spPr/>
    </dgm:pt>
    <dgm:pt modelId="{89A79CDE-704E-45C5-99D6-C8D34876BA35}" type="pres">
      <dgm:prSet presAssocID="{FF3D5338-8AF9-4800-908D-9568FCD2BB0F}" presName="text3" presStyleLbl="fgAcc3" presStyleIdx="1" presStyleCnt="6" custScaleY="161992">
        <dgm:presLayoutVars>
          <dgm:chPref val="3"/>
        </dgm:presLayoutVars>
      </dgm:prSet>
      <dgm:spPr/>
      <dgm:t>
        <a:bodyPr/>
        <a:lstStyle/>
        <a:p>
          <a:pPr rtl="1"/>
          <a:endParaRPr lang="ar-SA"/>
        </a:p>
      </dgm:t>
    </dgm:pt>
    <dgm:pt modelId="{59293E46-3198-4E93-8D2A-209CB6747794}" type="pres">
      <dgm:prSet presAssocID="{FF3D5338-8AF9-4800-908D-9568FCD2BB0F}" presName="hierChild4" presStyleCnt="0"/>
      <dgm:spPr/>
    </dgm:pt>
    <dgm:pt modelId="{A9471DC0-7761-4994-8B17-4E105BBF1674}" type="pres">
      <dgm:prSet presAssocID="{51ED96F0-D786-4882-BF54-2D430B1126AD}" presName="Name17" presStyleLbl="parChTrans1D3" presStyleIdx="2" presStyleCnt="6"/>
      <dgm:spPr/>
      <dgm:t>
        <a:bodyPr/>
        <a:lstStyle/>
        <a:p>
          <a:pPr rtl="1"/>
          <a:endParaRPr lang="ar-SA"/>
        </a:p>
      </dgm:t>
    </dgm:pt>
    <dgm:pt modelId="{E92579F9-66D5-4109-9C17-2EDDB1F349C4}" type="pres">
      <dgm:prSet presAssocID="{5E1B248F-23CF-4768-B637-CEBDAB57E854}" presName="hierRoot3" presStyleCnt="0"/>
      <dgm:spPr/>
    </dgm:pt>
    <dgm:pt modelId="{0D8262E6-796A-4A68-820A-8623A89E4678}" type="pres">
      <dgm:prSet presAssocID="{5E1B248F-23CF-4768-B637-CEBDAB57E854}" presName="composite3" presStyleCnt="0"/>
      <dgm:spPr/>
    </dgm:pt>
    <dgm:pt modelId="{4BB53DFE-0BBA-471C-A53C-B1F65BBE342E}" type="pres">
      <dgm:prSet presAssocID="{5E1B248F-23CF-4768-B637-CEBDAB57E854}" presName="background3" presStyleLbl="node3" presStyleIdx="2" presStyleCnt="6"/>
      <dgm:spPr/>
    </dgm:pt>
    <dgm:pt modelId="{4192F0AE-CDF4-4570-899D-E6C415061ED5}" type="pres">
      <dgm:prSet presAssocID="{5E1B248F-23CF-4768-B637-CEBDAB57E854}" presName="text3" presStyleLbl="fgAcc3" presStyleIdx="2" presStyleCnt="6" custScaleY="161992">
        <dgm:presLayoutVars>
          <dgm:chPref val="3"/>
        </dgm:presLayoutVars>
      </dgm:prSet>
      <dgm:spPr/>
      <dgm:t>
        <a:bodyPr/>
        <a:lstStyle/>
        <a:p>
          <a:pPr rtl="1"/>
          <a:endParaRPr lang="ar-SA"/>
        </a:p>
      </dgm:t>
    </dgm:pt>
    <dgm:pt modelId="{D1AE3E26-342B-4A4C-A5EB-F2BC441362B4}" type="pres">
      <dgm:prSet presAssocID="{5E1B248F-23CF-4768-B637-CEBDAB57E854}" presName="hierChild4" presStyleCnt="0"/>
      <dgm:spPr/>
    </dgm:pt>
    <dgm:pt modelId="{A1ECBF85-A596-4FAE-86D4-735531742119}" type="pres">
      <dgm:prSet presAssocID="{851B4BA5-F4E3-4097-83F7-B72F9CE1AAFA}" presName="Name10" presStyleLbl="parChTrans1D2" presStyleIdx="1" presStyleCnt="2"/>
      <dgm:spPr/>
      <dgm:t>
        <a:bodyPr/>
        <a:lstStyle/>
        <a:p>
          <a:pPr rtl="1"/>
          <a:endParaRPr lang="ar-SA"/>
        </a:p>
      </dgm:t>
    </dgm:pt>
    <dgm:pt modelId="{49E24247-C2BC-4C45-A529-137586E7718F}" type="pres">
      <dgm:prSet presAssocID="{924CCB8A-EDE6-44D2-A606-E6CA10187328}" presName="hierRoot2" presStyleCnt="0"/>
      <dgm:spPr/>
    </dgm:pt>
    <dgm:pt modelId="{B459AB1A-E63A-4C14-90F4-8469B99F9E5D}" type="pres">
      <dgm:prSet presAssocID="{924CCB8A-EDE6-44D2-A606-E6CA10187328}" presName="composite2" presStyleCnt="0"/>
      <dgm:spPr/>
    </dgm:pt>
    <dgm:pt modelId="{BE31ECCD-FDD1-4721-9457-ABFE1452384A}" type="pres">
      <dgm:prSet presAssocID="{924CCB8A-EDE6-44D2-A606-E6CA10187328}" presName="background2" presStyleLbl="node2" presStyleIdx="1" presStyleCnt="2"/>
      <dgm:spPr/>
    </dgm:pt>
    <dgm:pt modelId="{BEA9541F-D1BC-4B8C-9ADE-638502DD0C58}" type="pres">
      <dgm:prSet presAssocID="{924CCB8A-EDE6-44D2-A606-E6CA10187328}" presName="text2" presStyleLbl="fgAcc2" presStyleIdx="1" presStyleCnt="2" custScaleX="200912" custScaleY="145016">
        <dgm:presLayoutVars>
          <dgm:chPref val="3"/>
        </dgm:presLayoutVars>
      </dgm:prSet>
      <dgm:spPr/>
      <dgm:t>
        <a:bodyPr/>
        <a:lstStyle/>
        <a:p>
          <a:pPr rtl="1"/>
          <a:endParaRPr lang="ar-SA"/>
        </a:p>
      </dgm:t>
    </dgm:pt>
    <dgm:pt modelId="{78BFEA1F-EF3D-4B6D-8026-E90E81E69FFE}" type="pres">
      <dgm:prSet presAssocID="{924CCB8A-EDE6-44D2-A606-E6CA10187328}" presName="hierChild3" presStyleCnt="0"/>
      <dgm:spPr/>
    </dgm:pt>
    <dgm:pt modelId="{076C6A56-5D8B-415F-9555-78723196DA91}" type="pres">
      <dgm:prSet presAssocID="{1CB85643-B7A8-4E2B-BCAF-1FFD422AB436}" presName="Name17" presStyleLbl="parChTrans1D3" presStyleIdx="3" presStyleCnt="6"/>
      <dgm:spPr/>
      <dgm:t>
        <a:bodyPr/>
        <a:lstStyle/>
        <a:p>
          <a:pPr rtl="1"/>
          <a:endParaRPr lang="ar-SA"/>
        </a:p>
      </dgm:t>
    </dgm:pt>
    <dgm:pt modelId="{67BAFAB9-C8B3-451A-ABDD-02300CC6C5C2}" type="pres">
      <dgm:prSet presAssocID="{1C13D952-4F7B-4D87-82A9-0FD5C24005DA}" presName="hierRoot3" presStyleCnt="0"/>
      <dgm:spPr/>
    </dgm:pt>
    <dgm:pt modelId="{F0860145-CAF1-4988-8936-51DB2658F754}" type="pres">
      <dgm:prSet presAssocID="{1C13D952-4F7B-4D87-82A9-0FD5C24005DA}" presName="composite3" presStyleCnt="0"/>
      <dgm:spPr/>
    </dgm:pt>
    <dgm:pt modelId="{C379F7E5-C223-4CC1-910F-3B4A1F356B36}" type="pres">
      <dgm:prSet presAssocID="{1C13D952-4F7B-4D87-82A9-0FD5C24005DA}" presName="background3" presStyleLbl="node3" presStyleIdx="3" presStyleCnt="6"/>
      <dgm:spPr/>
    </dgm:pt>
    <dgm:pt modelId="{EDEA21E6-D5FF-462C-B606-59DF8B3DFCC3}" type="pres">
      <dgm:prSet presAssocID="{1C13D952-4F7B-4D87-82A9-0FD5C24005DA}" presName="text3" presStyleLbl="fgAcc3" presStyleIdx="3" presStyleCnt="6" custScaleY="161992">
        <dgm:presLayoutVars>
          <dgm:chPref val="3"/>
        </dgm:presLayoutVars>
      </dgm:prSet>
      <dgm:spPr/>
      <dgm:t>
        <a:bodyPr/>
        <a:lstStyle/>
        <a:p>
          <a:pPr rtl="1"/>
          <a:endParaRPr lang="ar-SA"/>
        </a:p>
      </dgm:t>
    </dgm:pt>
    <dgm:pt modelId="{2A7AC782-FA6D-4FA6-88AF-51DC865B4DA3}" type="pres">
      <dgm:prSet presAssocID="{1C13D952-4F7B-4D87-82A9-0FD5C24005DA}" presName="hierChild4" presStyleCnt="0"/>
      <dgm:spPr/>
    </dgm:pt>
    <dgm:pt modelId="{EDF25A17-8B37-4FE8-A570-83DB8BDF7661}" type="pres">
      <dgm:prSet presAssocID="{6C48FA32-8749-47BC-B904-50CCD6502AB2}" presName="Name17" presStyleLbl="parChTrans1D3" presStyleIdx="4" presStyleCnt="6"/>
      <dgm:spPr/>
      <dgm:t>
        <a:bodyPr/>
        <a:lstStyle/>
        <a:p>
          <a:pPr rtl="1"/>
          <a:endParaRPr lang="ar-SA"/>
        </a:p>
      </dgm:t>
    </dgm:pt>
    <dgm:pt modelId="{297EA65A-46AA-4DA4-BCA0-D8DA56C0BA51}" type="pres">
      <dgm:prSet presAssocID="{CB74025C-A0DA-4513-A7F7-31E76E76696F}" presName="hierRoot3" presStyleCnt="0"/>
      <dgm:spPr/>
    </dgm:pt>
    <dgm:pt modelId="{2F55C305-404D-4CC3-A364-A53D8DF44560}" type="pres">
      <dgm:prSet presAssocID="{CB74025C-A0DA-4513-A7F7-31E76E76696F}" presName="composite3" presStyleCnt="0"/>
      <dgm:spPr/>
    </dgm:pt>
    <dgm:pt modelId="{F2E53B51-3824-49A1-AE67-E08D0610F29F}" type="pres">
      <dgm:prSet presAssocID="{CB74025C-A0DA-4513-A7F7-31E76E76696F}" presName="background3" presStyleLbl="node3" presStyleIdx="4" presStyleCnt="6"/>
      <dgm:spPr/>
    </dgm:pt>
    <dgm:pt modelId="{675046A9-2D08-4FFA-BE64-227E81E22F80}" type="pres">
      <dgm:prSet presAssocID="{CB74025C-A0DA-4513-A7F7-31E76E76696F}" presName="text3" presStyleLbl="fgAcc3" presStyleIdx="4" presStyleCnt="6" custScaleY="161992">
        <dgm:presLayoutVars>
          <dgm:chPref val="3"/>
        </dgm:presLayoutVars>
      </dgm:prSet>
      <dgm:spPr/>
      <dgm:t>
        <a:bodyPr/>
        <a:lstStyle/>
        <a:p>
          <a:pPr rtl="1"/>
          <a:endParaRPr lang="ar-SA"/>
        </a:p>
      </dgm:t>
    </dgm:pt>
    <dgm:pt modelId="{DAFADDBD-69BB-4113-A8DB-8147F0DB99D2}" type="pres">
      <dgm:prSet presAssocID="{CB74025C-A0DA-4513-A7F7-31E76E76696F}" presName="hierChild4" presStyleCnt="0"/>
      <dgm:spPr/>
    </dgm:pt>
    <dgm:pt modelId="{0AA6CD1C-63AE-49E6-8460-7E9C70C26D32}" type="pres">
      <dgm:prSet presAssocID="{5E9E2BC2-DC8E-4CB4-A340-48AB809AF559}" presName="Name17" presStyleLbl="parChTrans1D3" presStyleIdx="5" presStyleCnt="6"/>
      <dgm:spPr/>
      <dgm:t>
        <a:bodyPr/>
        <a:lstStyle/>
        <a:p>
          <a:pPr rtl="1"/>
          <a:endParaRPr lang="ar-SA"/>
        </a:p>
      </dgm:t>
    </dgm:pt>
    <dgm:pt modelId="{92C2FD12-EF12-4F61-8C5F-55E4929E6A4F}" type="pres">
      <dgm:prSet presAssocID="{56D194D4-00F1-4203-BE2C-41108BD81A62}" presName="hierRoot3" presStyleCnt="0"/>
      <dgm:spPr/>
    </dgm:pt>
    <dgm:pt modelId="{9F918C48-6D95-4BCD-AAFE-182010F852C3}" type="pres">
      <dgm:prSet presAssocID="{56D194D4-00F1-4203-BE2C-41108BD81A62}" presName="composite3" presStyleCnt="0"/>
      <dgm:spPr/>
    </dgm:pt>
    <dgm:pt modelId="{B7161B8F-BA36-4003-9963-786425E09D6D}" type="pres">
      <dgm:prSet presAssocID="{56D194D4-00F1-4203-BE2C-41108BD81A62}" presName="background3" presStyleLbl="node3" presStyleIdx="5" presStyleCnt="6"/>
      <dgm:spPr/>
    </dgm:pt>
    <dgm:pt modelId="{CD999C58-2383-4F37-86A1-7A38DBC4A641}" type="pres">
      <dgm:prSet presAssocID="{56D194D4-00F1-4203-BE2C-41108BD81A62}" presName="text3" presStyleLbl="fgAcc3" presStyleIdx="5" presStyleCnt="6" custScaleY="161992">
        <dgm:presLayoutVars>
          <dgm:chPref val="3"/>
        </dgm:presLayoutVars>
      </dgm:prSet>
      <dgm:spPr/>
      <dgm:t>
        <a:bodyPr/>
        <a:lstStyle/>
        <a:p>
          <a:pPr rtl="1"/>
          <a:endParaRPr lang="ar-SA"/>
        </a:p>
      </dgm:t>
    </dgm:pt>
    <dgm:pt modelId="{302914F5-CD6C-43CB-A3E2-565A122DA678}" type="pres">
      <dgm:prSet presAssocID="{56D194D4-00F1-4203-BE2C-41108BD81A62}" presName="hierChild4" presStyleCnt="0"/>
      <dgm:spPr/>
    </dgm:pt>
  </dgm:ptLst>
  <dgm:cxnLst>
    <dgm:cxn modelId="{34553CC2-425F-4ABB-BAD2-D6D81952F807}" type="presOf" srcId="{924CCB8A-EDE6-44D2-A606-E6CA10187328}" destId="{BEA9541F-D1BC-4B8C-9ADE-638502DD0C58}" srcOrd="0" destOrd="0" presId="urn:microsoft.com/office/officeart/2005/8/layout/hierarchy1"/>
    <dgm:cxn modelId="{07A956F5-C858-476B-8BDD-73F0731ECC64}" srcId="{C7C6A342-E8F2-4489-8C75-7CF8144C91DA}" destId="{5E1B248F-23CF-4768-B637-CEBDAB57E854}" srcOrd="2" destOrd="0" parTransId="{51ED96F0-D786-4882-BF54-2D430B1126AD}" sibTransId="{B4C86B5D-077E-4DAC-BEDD-8D1E9CBE1B58}"/>
    <dgm:cxn modelId="{9D864ECB-B00F-4755-A1AD-D5287730035E}" type="presOf" srcId="{1CB85643-B7A8-4E2B-BCAF-1FFD422AB436}" destId="{076C6A56-5D8B-415F-9555-78723196DA91}" srcOrd="0" destOrd="0" presId="urn:microsoft.com/office/officeart/2005/8/layout/hierarchy1"/>
    <dgm:cxn modelId="{3F1FECAB-93F1-4F69-8FC7-452ABD8A5339}" type="presOf" srcId="{FF3D5338-8AF9-4800-908D-9568FCD2BB0F}" destId="{89A79CDE-704E-45C5-99D6-C8D34876BA35}" srcOrd="0" destOrd="0" presId="urn:microsoft.com/office/officeart/2005/8/layout/hierarchy1"/>
    <dgm:cxn modelId="{737F5ACB-B73D-4D81-84CC-F4F4ABD20AB8}" type="presOf" srcId="{5E1B248F-23CF-4768-B637-CEBDAB57E854}" destId="{4192F0AE-CDF4-4570-899D-E6C415061ED5}" srcOrd="0" destOrd="0" presId="urn:microsoft.com/office/officeart/2005/8/layout/hierarchy1"/>
    <dgm:cxn modelId="{EDDD9E27-BE71-47CA-9747-0A58EA8EC636}" type="presOf" srcId="{5E9E2BC2-DC8E-4CB4-A340-48AB809AF559}" destId="{0AA6CD1C-63AE-49E6-8460-7E9C70C26D32}" srcOrd="0" destOrd="0" presId="urn:microsoft.com/office/officeart/2005/8/layout/hierarchy1"/>
    <dgm:cxn modelId="{21D6228E-A57A-4943-8265-FB4F1A3187BE}" srcId="{AC130725-18D0-4948-B4C2-89D087B539E2}" destId="{924CCB8A-EDE6-44D2-A606-E6CA10187328}" srcOrd="1" destOrd="0" parTransId="{851B4BA5-F4E3-4097-83F7-B72F9CE1AAFA}" sibTransId="{0416F3EB-18C1-4C18-8D51-91BC724913D1}"/>
    <dgm:cxn modelId="{2CDD52A8-B938-4ABD-9158-EDA382D6363D}" type="presOf" srcId="{7496585F-4DAB-4D22-B0B1-78BC2EEBEC95}" destId="{235E8812-8DC6-4281-BD85-7AE6613C8648}" srcOrd="0" destOrd="0" presId="urn:microsoft.com/office/officeart/2005/8/layout/hierarchy1"/>
    <dgm:cxn modelId="{8966DF5B-EAD5-4E00-8648-BB4B66FB73D0}" type="presOf" srcId="{C86CD352-0385-418E-AC25-BFA66F25B153}" destId="{002F82D2-40AC-41F9-AB6A-B6DEA987DCFB}" srcOrd="0" destOrd="0" presId="urn:microsoft.com/office/officeart/2005/8/layout/hierarchy1"/>
    <dgm:cxn modelId="{C5E909A3-9201-447B-B86F-82D5E8043FD2}" type="presOf" srcId="{6C48FA32-8749-47BC-B904-50CCD6502AB2}" destId="{EDF25A17-8B37-4FE8-A570-83DB8BDF7661}" srcOrd="0" destOrd="0" presId="urn:microsoft.com/office/officeart/2005/8/layout/hierarchy1"/>
    <dgm:cxn modelId="{A4B752BC-570D-4CDB-B661-9B724B1A7CD8}" type="presOf" srcId="{44832A62-F5EE-402F-BC34-DE31F822FC4B}" destId="{D723D4F5-C039-49F8-8A81-F2ADBE913493}" srcOrd="0" destOrd="0" presId="urn:microsoft.com/office/officeart/2005/8/layout/hierarchy1"/>
    <dgm:cxn modelId="{F87826E6-78EF-4C6B-895F-DC15E88C51E2}" srcId="{924CCB8A-EDE6-44D2-A606-E6CA10187328}" destId="{1C13D952-4F7B-4D87-82A9-0FD5C24005DA}" srcOrd="0" destOrd="0" parTransId="{1CB85643-B7A8-4E2B-BCAF-1FFD422AB436}" sibTransId="{AB5282ED-CFD0-4738-88C8-33EB3D0C67CF}"/>
    <dgm:cxn modelId="{0C9B4357-3D16-484C-8B4F-4513B4AB7CA0}" type="presOf" srcId="{72AFFC9E-9F0F-4181-B6CB-37F551318C12}" destId="{0F005A41-F1CA-4191-9D10-20C356DD53CF}" srcOrd="0" destOrd="0" presId="urn:microsoft.com/office/officeart/2005/8/layout/hierarchy1"/>
    <dgm:cxn modelId="{CA78EF17-C1E9-460F-8C5F-A8FC4B92DA44}" srcId="{C7C6A342-E8F2-4489-8C75-7CF8144C91DA}" destId="{FF3D5338-8AF9-4800-908D-9568FCD2BB0F}" srcOrd="1" destOrd="0" parTransId="{72AFFC9E-9F0F-4181-B6CB-37F551318C12}" sibTransId="{ACC99D77-CCE3-448D-BAD1-2912B3EAB4A2}"/>
    <dgm:cxn modelId="{B6E71C24-0C74-4DC9-8115-5D36EE04798D}" type="presOf" srcId="{AC130725-18D0-4948-B4C2-89D087B539E2}" destId="{23258D1C-C274-4969-85C7-227CA230EAAD}" srcOrd="0" destOrd="0" presId="urn:microsoft.com/office/officeart/2005/8/layout/hierarchy1"/>
    <dgm:cxn modelId="{BD570B7A-F375-41F0-A24E-D8E4112B4371}" type="presOf" srcId="{51ED96F0-D786-4882-BF54-2D430B1126AD}" destId="{A9471DC0-7761-4994-8B17-4E105BBF1674}" srcOrd="0" destOrd="0" presId="urn:microsoft.com/office/officeart/2005/8/layout/hierarchy1"/>
    <dgm:cxn modelId="{365F36D1-E86E-42F1-85DD-C2EE690EFE4B}" type="presOf" srcId="{CB74025C-A0DA-4513-A7F7-31E76E76696F}" destId="{675046A9-2D08-4FFA-BE64-227E81E22F80}" srcOrd="0" destOrd="0" presId="urn:microsoft.com/office/officeart/2005/8/layout/hierarchy1"/>
    <dgm:cxn modelId="{A21EC6B2-B69A-475B-9F24-16A98A4C2803}" srcId="{7496585F-4DAB-4D22-B0B1-78BC2EEBEC95}" destId="{AC130725-18D0-4948-B4C2-89D087B539E2}" srcOrd="0" destOrd="0" parTransId="{A9E5F575-A5A4-44DB-BD42-35853FEA16B4}" sibTransId="{8E032F83-825A-4430-AB03-05B638344DD7}"/>
    <dgm:cxn modelId="{0E8CC031-10FB-4579-A2B0-A2699813ECF9}" type="presOf" srcId="{1C13D952-4F7B-4D87-82A9-0FD5C24005DA}" destId="{EDEA21E6-D5FF-462C-B606-59DF8B3DFCC3}" srcOrd="0" destOrd="0" presId="urn:microsoft.com/office/officeart/2005/8/layout/hierarchy1"/>
    <dgm:cxn modelId="{25B7FFFF-6E52-456D-9BBB-45FA2E4B46FE}" srcId="{AC130725-18D0-4948-B4C2-89D087B539E2}" destId="{C7C6A342-E8F2-4489-8C75-7CF8144C91DA}" srcOrd="0" destOrd="0" parTransId="{44832A62-F5EE-402F-BC34-DE31F822FC4B}" sibTransId="{828DB0F5-CDEE-46B2-B2D4-5A55F5214D2C}"/>
    <dgm:cxn modelId="{ACB0DB9B-24E9-492F-8C7F-FD9032C4CB01}" type="presOf" srcId="{AC9A2F6B-AB27-4828-92F9-7B576DD1C5FF}" destId="{A85DAD2B-F177-485D-BFAD-C81FAC26BC35}" srcOrd="0" destOrd="0" presId="urn:microsoft.com/office/officeart/2005/8/layout/hierarchy1"/>
    <dgm:cxn modelId="{584A20D9-3B9E-44E4-BC5C-E99C0D2BE796}" type="presOf" srcId="{C7C6A342-E8F2-4489-8C75-7CF8144C91DA}" destId="{6069EEE4-CC64-49CC-B3CA-13AF012A026E}" srcOrd="0" destOrd="0" presId="urn:microsoft.com/office/officeart/2005/8/layout/hierarchy1"/>
    <dgm:cxn modelId="{30F173BE-FBE9-4878-9DD8-4B42F8CBBA9E}" srcId="{C7C6A342-E8F2-4489-8C75-7CF8144C91DA}" destId="{AC9A2F6B-AB27-4828-92F9-7B576DD1C5FF}" srcOrd="0" destOrd="0" parTransId="{C86CD352-0385-418E-AC25-BFA66F25B153}" sibTransId="{8045E4F0-9F75-4BD5-8FDA-0395A9575978}"/>
    <dgm:cxn modelId="{989C0172-48C8-48E4-9F12-C17AD52C7066}" srcId="{924CCB8A-EDE6-44D2-A606-E6CA10187328}" destId="{56D194D4-00F1-4203-BE2C-41108BD81A62}" srcOrd="2" destOrd="0" parTransId="{5E9E2BC2-DC8E-4CB4-A340-48AB809AF559}" sibTransId="{27DBEB00-317E-49AD-B77E-9C22D6C506B9}"/>
    <dgm:cxn modelId="{DDFFFC7A-3917-4095-A2F3-0650B9B95BCE}" type="presOf" srcId="{56D194D4-00F1-4203-BE2C-41108BD81A62}" destId="{CD999C58-2383-4F37-86A1-7A38DBC4A641}" srcOrd="0" destOrd="0" presId="urn:microsoft.com/office/officeart/2005/8/layout/hierarchy1"/>
    <dgm:cxn modelId="{9D2D088D-DA9A-4C48-AD99-8702913660F1}" type="presOf" srcId="{851B4BA5-F4E3-4097-83F7-B72F9CE1AAFA}" destId="{A1ECBF85-A596-4FAE-86D4-735531742119}" srcOrd="0" destOrd="0" presId="urn:microsoft.com/office/officeart/2005/8/layout/hierarchy1"/>
    <dgm:cxn modelId="{8237D8CF-EE19-45B2-AD30-E6C5EDFBAB09}" srcId="{924CCB8A-EDE6-44D2-A606-E6CA10187328}" destId="{CB74025C-A0DA-4513-A7F7-31E76E76696F}" srcOrd="1" destOrd="0" parTransId="{6C48FA32-8749-47BC-B904-50CCD6502AB2}" sibTransId="{7CCAC9F0-E826-41B2-9616-06F3B5CCCB00}"/>
    <dgm:cxn modelId="{4C9C497E-3B8F-4D4B-9619-6D6AB2A9C630}" type="presParOf" srcId="{235E8812-8DC6-4281-BD85-7AE6613C8648}" destId="{EAF2628C-FDF9-4F58-A47E-CD95AC1AE5EE}" srcOrd="0" destOrd="0" presId="urn:microsoft.com/office/officeart/2005/8/layout/hierarchy1"/>
    <dgm:cxn modelId="{49C2C60D-0224-4C3B-B9C1-0BD74B34E4B8}" type="presParOf" srcId="{EAF2628C-FDF9-4F58-A47E-CD95AC1AE5EE}" destId="{272AAA22-C358-46B2-8217-3D7D72793145}" srcOrd="0" destOrd="0" presId="urn:microsoft.com/office/officeart/2005/8/layout/hierarchy1"/>
    <dgm:cxn modelId="{148410B2-E499-44CA-AB48-60EC05441B06}" type="presParOf" srcId="{272AAA22-C358-46B2-8217-3D7D72793145}" destId="{7BE04F89-39E4-487E-B49D-EFDBC74B1AB9}" srcOrd="0" destOrd="0" presId="urn:microsoft.com/office/officeart/2005/8/layout/hierarchy1"/>
    <dgm:cxn modelId="{B8D13A20-AEC8-4950-A498-8667D976C60F}" type="presParOf" srcId="{272AAA22-C358-46B2-8217-3D7D72793145}" destId="{23258D1C-C274-4969-85C7-227CA230EAAD}" srcOrd="1" destOrd="0" presId="urn:microsoft.com/office/officeart/2005/8/layout/hierarchy1"/>
    <dgm:cxn modelId="{B9DFC0AC-8954-4440-897B-0174C80FAB7E}" type="presParOf" srcId="{EAF2628C-FDF9-4F58-A47E-CD95AC1AE5EE}" destId="{DE7C7B77-3FDF-4B17-A109-1153001FEE36}" srcOrd="1" destOrd="0" presId="urn:microsoft.com/office/officeart/2005/8/layout/hierarchy1"/>
    <dgm:cxn modelId="{7E71C8F0-3FD4-4973-9247-9F1BCBCFD87E}" type="presParOf" srcId="{DE7C7B77-3FDF-4B17-A109-1153001FEE36}" destId="{D723D4F5-C039-49F8-8A81-F2ADBE913493}" srcOrd="0" destOrd="0" presId="urn:microsoft.com/office/officeart/2005/8/layout/hierarchy1"/>
    <dgm:cxn modelId="{E7CDEF83-96F3-4CF4-BC5E-920024A0B0F3}" type="presParOf" srcId="{DE7C7B77-3FDF-4B17-A109-1153001FEE36}" destId="{CAB16D59-1771-44DB-877C-65729516479B}" srcOrd="1" destOrd="0" presId="urn:microsoft.com/office/officeart/2005/8/layout/hierarchy1"/>
    <dgm:cxn modelId="{B778C3E2-CB76-4048-9853-EB39ADD77BDB}" type="presParOf" srcId="{CAB16D59-1771-44DB-877C-65729516479B}" destId="{23B71E4B-2090-4957-A09F-C8A427464399}" srcOrd="0" destOrd="0" presId="urn:microsoft.com/office/officeart/2005/8/layout/hierarchy1"/>
    <dgm:cxn modelId="{2DA0BFB2-2589-4223-A395-974B5B9B2DF9}" type="presParOf" srcId="{23B71E4B-2090-4957-A09F-C8A427464399}" destId="{76DF059E-D9F2-4B08-9E61-AA038C949BD9}" srcOrd="0" destOrd="0" presId="urn:microsoft.com/office/officeart/2005/8/layout/hierarchy1"/>
    <dgm:cxn modelId="{D2AD1617-5281-4EFE-87FC-38EF7C196638}" type="presParOf" srcId="{23B71E4B-2090-4957-A09F-C8A427464399}" destId="{6069EEE4-CC64-49CC-B3CA-13AF012A026E}" srcOrd="1" destOrd="0" presId="urn:microsoft.com/office/officeart/2005/8/layout/hierarchy1"/>
    <dgm:cxn modelId="{C314F3ED-24C4-4E0E-BC9B-00C443B51F1C}" type="presParOf" srcId="{CAB16D59-1771-44DB-877C-65729516479B}" destId="{F1576E1D-FED5-41AE-9888-AFD670F80664}" srcOrd="1" destOrd="0" presId="urn:microsoft.com/office/officeart/2005/8/layout/hierarchy1"/>
    <dgm:cxn modelId="{7BEDB1AB-E56E-4F9B-B1AC-265F408A5DE2}" type="presParOf" srcId="{F1576E1D-FED5-41AE-9888-AFD670F80664}" destId="{002F82D2-40AC-41F9-AB6A-B6DEA987DCFB}" srcOrd="0" destOrd="0" presId="urn:microsoft.com/office/officeart/2005/8/layout/hierarchy1"/>
    <dgm:cxn modelId="{7920631F-F204-4ED4-9DD7-03BD1A1DCE46}" type="presParOf" srcId="{F1576E1D-FED5-41AE-9888-AFD670F80664}" destId="{474E157E-4A3F-4527-B0F7-2886699DB61E}" srcOrd="1" destOrd="0" presId="urn:microsoft.com/office/officeart/2005/8/layout/hierarchy1"/>
    <dgm:cxn modelId="{D0866629-BABF-4B82-8AC3-42B1F21CF20B}" type="presParOf" srcId="{474E157E-4A3F-4527-B0F7-2886699DB61E}" destId="{4F446D9E-B36B-419F-9663-CF36E3316F7C}" srcOrd="0" destOrd="0" presId="urn:microsoft.com/office/officeart/2005/8/layout/hierarchy1"/>
    <dgm:cxn modelId="{38566768-9AB1-4A8B-AD1F-476987333DD6}" type="presParOf" srcId="{4F446D9E-B36B-419F-9663-CF36E3316F7C}" destId="{4F542FD0-036B-4A50-8B08-A2F5DF55A784}" srcOrd="0" destOrd="0" presId="urn:microsoft.com/office/officeart/2005/8/layout/hierarchy1"/>
    <dgm:cxn modelId="{121375DB-E8D9-4865-A9F4-D89501BB6237}" type="presParOf" srcId="{4F446D9E-B36B-419F-9663-CF36E3316F7C}" destId="{A85DAD2B-F177-485D-BFAD-C81FAC26BC35}" srcOrd="1" destOrd="0" presId="urn:microsoft.com/office/officeart/2005/8/layout/hierarchy1"/>
    <dgm:cxn modelId="{272965F8-CDB1-4305-AAA9-2199305344FB}" type="presParOf" srcId="{474E157E-4A3F-4527-B0F7-2886699DB61E}" destId="{46DE1C44-56DC-453A-8FA0-FEC94F9F2A0C}" srcOrd="1" destOrd="0" presId="urn:microsoft.com/office/officeart/2005/8/layout/hierarchy1"/>
    <dgm:cxn modelId="{BFC3C44D-DE68-4AD8-92F6-DEF11D20B97F}" type="presParOf" srcId="{F1576E1D-FED5-41AE-9888-AFD670F80664}" destId="{0F005A41-F1CA-4191-9D10-20C356DD53CF}" srcOrd="2" destOrd="0" presId="urn:microsoft.com/office/officeart/2005/8/layout/hierarchy1"/>
    <dgm:cxn modelId="{4FB324E5-DEB3-452D-AF73-C6D11DC5D297}" type="presParOf" srcId="{F1576E1D-FED5-41AE-9888-AFD670F80664}" destId="{DFA87FCF-9D28-410E-B6A3-F6082BC0934C}" srcOrd="3" destOrd="0" presId="urn:microsoft.com/office/officeart/2005/8/layout/hierarchy1"/>
    <dgm:cxn modelId="{6C4D282B-E565-42B9-9831-3EEEF1E980FE}" type="presParOf" srcId="{DFA87FCF-9D28-410E-B6A3-F6082BC0934C}" destId="{18FD20C0-F0C0-4F3C-BC75-3E574482242C}" srcOrd="0" destOrd="0" presId="urn:microsoft.com/office/officeart/2005/8/layout/hierarchy1"/>
    <dgm:cxn modelId="{D4B53596-21F8-4E48-BC66-EA785C313E7C}" type="presParOf" srcId="{18FD20C0-F0C0-4F3C-BC75-3E574482242C}" destId="{5264C115-194F-4045-B7FE-3E8515EC2E5A}" srcOrd="0" destOrd="0" presId="urn:microsoft.com/office/officeart/2005/8/layout/hierarchy1"/>
    <dgm:cxn modelId="{2269EE3D-1F95-4C04-8443-B14BA1395AA4}" type="presParOf" srcId="{18FD20C0-F0C0-4F3C-BC75-3E574482242C}" destId="{89A79CDE-704E-45C5-99D6-C8D34876BA35}" srcOrd="1" destOrd="0" presId="urn:microsoft.com/office/officeart/2005/8/layout/hierarchy1"/>
    <dgm:cxn modelId="{4F746D05-4E54-483B-926E-E49F9008DA29}" type="presParOf" srcId="{DFA87FCF-9D28-410E-B6A3-F6082BC0934C}" destId="{59293E46-3198-4E93-8D2A-209CB6747794}" srcOrd="1" destOrd="0" presId="urn:microsoft.com/office/officeart/2005/8/layout/hierarchy1"/>
    <dgm:cxn modelId="{6352FE18-0F3D-41ED-99FE-F2254DC79138}" type="presParOf" srcId="{F1576E1D-FED5-41AE-9888-AFD670F80664}" destId="{A9471DC0-7761-4994-8B17-4E105BBF1674}" srcOrd="4" destOrd="0" presId="urn:microsoft.com/office/officeart/2005/8/layout/hierarchy1"/>
    <dgm:cxn modelId="{1A9F8736-7E6E-49B1-95D9-3BA828D04A36}" type="presParOf" srcId="{F1576E1D-FED5-41AE-9888-AFD670F80664}" destId="{E92579F9-66D5-4109-9C17-2EDDB1F349C4}" srcOrd="5" destOrd="0" presId="urn:microsoft.com/office/officeart/2005/8/layout/hierarchy1"/>
    <dgm:cxn modelId="{9A837756-712C-4704-B10D-60C0B819DC76}" type="presParOf" srcId="{E92579F9-66D5-4109-9C17-2EDDB1F349C4}" destId="{0D8262E6-796A-4A68-820A-8623A89E4678}" srcOrd="0" destOrd="0" presId="urn:microsoft.com/office/officeart/2005/8/layout/hierarchy1"/>
    <dgm:cxn modelId="{D7BD0272-0E5E-48E0-B0B6-67F507E35966}" type="presParOf" srcId="{0D8262E6-796A-4A68-820A-8623A89E4678}" destId="{4BB53DFE-0BBA-471C-A53C-B1F65BBE342E}" srcOrd="0" destOrd="0" presId="urn:microsoft.com/office/officeart/2005/8/layout/hierarchy1"/>
    <dgm:cxn modelId="{6F04B64E-7897-4455-9BAF-5AD16ECF43AC}" type="presParOf" srcId="{0D8262E6-796A-4A68-820A-8623A89E4678}" destId="{4192F0AE-CDF4-4570-899D-E6C415061ED5}" srcOrd="1" destOrd="0" presId="urn:microsoft.com/office/officeart/2005/8/layout/hierarchy1"/>
    <dgm:cxn modelId="{E4E15E40-D7B9-4164-A0A8-9847D15C9F2C}" type="presParOf" srcId="{E92579F9-66D5-4109-9C17-2EDDB1F349C4}" destId="{D1AE3E26-342B-4A4C-A5EB-F2BC441362B4}" srcOrd="1" destOrd="0" presId="urn:microsoft.com/office/officeart/2005/8/layout/hierarchy1"/>
    <dgm:cxn modelId="{62AA7356-8B67-442D-A0B3-4DC4FBA56223}" type="presParOf" srcId="{DE7C7B77-3FDF-4B17-A109-1153001FEE36}" destId="{A1ECBF85-A596-4FAE-86D4-735531742119}" srcOrd="2" destOrd="0" presId="urn:microsoft.com/office/officeart/2005/8/layout/hierarchy1"/>
    <dgm:cxn modelId="{3F712D03-A0AB-4A2F-B05C-E6B8D4060313}" type="presParOf" srcId="{DE7C7B77-3FDF-4B17-A109-1153001FEE36}" destId="{49E24247-C2BC-4C45-A529-137586E7718F}" srcOrd="3" destOrd="0" presId="urn:microsoft.com/office/officeart/2005/8/layout/hierarchy1"/>
    <dgm:cxn modelId="{13446079-C0D9-44C0-991E-41664CDF44D9}" type="presParOf" srcId="{49E24247-C2BC-4C45-A529-137586E7718F}" destId="{B459AB1A-E63A-4C14-90F4-8469B99F9E5D}" srcOrd="0" destOrd="0" presId="urn:microsoft.com/office/officeart/2005/8/layout/hierarchy1"/>
    <dgm:cxn modelId="{812BC52E-93F7-4BC3-A84F-F326555BDA51}" type="presParOf" srcId="{B459AB1A-E63A-4C14-90F4-8469B99F9E5D}" destId="{BE31ECCD-FDD1-4721-9457-ABFE1452384A}" srcOrd="0" destOrd="0" presId="urn:microsoft.com/office/officeart/2005/8/layout/hierarchy1"/>
    <dgm:cxn modelId="{E1AF2FD3-CB99-4109-BFFE-4212AE285DC9}" type="presParOf" srcId="{B459AB1A-E63A-4C14-90F4-8469B99F9E5D}" destId="{BEA9541F-D1BC-4B8C-9ADE-638502DD0C58}" srcOrd="1" destOrd="0" presId="urn:microsoft.com/office/officeart/2005/8/layout/hierarchy1"/>
    <dgm:cxn modelId="{758A2C01-DA3A-4CD7-B0F1-C1960D2D5AE1}" type="presParOf" srcId="{49E24247-C2BC-4C45-A529-137586E7718F}" destId="{78BFEA1F-EF3D-4B6D-8026-E90E81E69FFE}" srcOrd="1" destOrd="0" presId="urn:microsoft.com/office/officeart/2005/8/layout/hierarchy1"/>
    <dgm:cxn modelId="{481E22F3-AB44-4246-BD57-59E91048CCAE}" type="presParOf" srcId="{78BFEA1F-EF3D-4B6D-8026-E90E81E69FFE}" destId="{076C6A56-5D8B-415F-9555-78723196DA91}" srcOrd="0" destOrd="0" presId="urn:microsoft.com/office/officeart/2005/8/layout/hierarchy1"/>
    <dgm:cxn modelId="{4FEA3DDC-2A34-48E6-9DA5-577C971EA073}" type="presParOf" srcId="{78BFEA1F-EF3D-4B6D-8026-E90E81E69FFE}" destId="{67BAFAB9-C8B3-451A-ABDD-02300CC6C5C2}" srcOrd="1" destOrd="0" presId="urn:microsoft.com/office/officeart/2005/8/layout/hierarchy1"/>
    <dgm:cxn modelId="{AAE9AF74-2457-406D-96D9-5818079A9F58}" type="presParOf" srcId="{67BAFAB9-C8B3-451A-ABDD-02300CC6C5C2}" destId="{F0860145-CAF1-4988-8936-51DB2658F754}" srcOrd="0" destOrd="0" presId="urn:microsoft.com/office/officeart/2005/8/layout/hierarchy1"/>
    <dgm:cxn modelId="{D3A6E0EC-CAD7-46FD-AC9E-CEBC1B13F780}" type="presParOf" srcId="{F0860145-CAF1-4988-8936-51DB2658F754}" destId="{C379F7E5-C223-4CC1-910F-3B4A1F356B36}" srcOrd="0" destOrd="0" presId="urn:microsoft.com/office/officeart/2005/8/layout/hierarchy1"/>
    <dgm:cxn modelId="{AFC19090-3078-402D-9200-C789601A55EB}" type="presParOf" srcId="{F0860145-CAF1-4988-8936-51DB2658F754}" destId="{EDEA21E6-D5FF-462C-B606-59DF8B3DFCC3}" srcOrd="1" destOrd="0" presId="urn:microsoft.com/office/officeart/2005/8/layout/hierarchy1"/>
    <dgm:cxn modelId="{C44B58D3-058B-46DB-A3E4-7EAB0FD808F0}" type="presParOf" srcId="{67BAFAB9-C8B3-451A-ABDD-02300CC6C5C2}" destId="{2A7AC782-FA6D-4FA6-88AF-51DC865B4DA3}" srcOrd="1" destOrd="0" presId="urn:microsoft.com/office/officeart/2005/8/layout/hierarchy1"/>
    <dgm:cxn modelId="{5FBEBEFE-6437-467C-BBB7-72CC2D612652}" type="presParOf" srcId="{78BFEA1F-EF3D-4B6D-8026-E90E81E69FFE}" destId="{EDF25A17-8B37-4FE8-A570-83DB8BDF7661}" srcOrd="2" destOrd="0" presId="urn:microsoft.com/office/officeart/2005/8/layout/hierarchy1"/>
    <dgm:cxn modelId="{A320F5F7-65AE-4718-978D-08311BA55515}" type="presParOf" srcId="{78BFEA1F-EF3D-4B6D-8026-E90E81E69FFE}" destId="{297EA65A-46AA-4DA4-BCA0-D8DA56C0BA51}" srcOrd="3" destOrd="0" presId="urn:microsoft.com/office/officeart/2005/8/layout/hierarchy1"/>
    <dgm:cxn modelId="{BB2F919E-1566-47EA-9289-2629B3D432CE}" type="presParOf" srcId="{297EA65A-46AA-4DA4-BCA0-D8DA56C0BA51}" destId="{2F55C305-404D-4CC3-A364-A53D8DF44560}" srcOrd="0" destOrd="0" presId="urn:microsoft.com/office/officeart/2005/8/layout/hierarchy1"/>
    <dgm:cxn modelId="{99737814-DA59-4264-BE07-43062DABA343}" type="presParOf" srcId="{2F55C305-404D-4CC3-A364-A53D8DF44560}" destId="{F2E53B51-3824-49A1-AE67-E08D0610F29F}" srcOrd="0" destOrd="0" presId="urn:microsoft.com/office/officeart/2005/8/layout/hierarchy1"/>
    <dgm:cxn modelId="{C5FF5119-BEAE-476D-8357-E46E1D72A87C}" type="presParOf" srcId="{2F55C305-404D-4CC3-A364-A53D8DF44560}" destId="{675046A9-2D08-4FFA-BE64-227E81E22F80}" srcOrd="1" destOrd="0" presId="urn:microsoft.com/office/officeart/2005/8/layout/hierarchy1"/>
    <dgm:cxn modelId="{FA5633DC-EBCC-4AE0-AEF1-3EF88EE523C9}" type="presParOf" srcId="{297EA65A-46AA-4DA4-BCA0-D8DA56C0BA51}" destId="{DAFADDBD-69BB-4113-A8DB-8147F0DB99D2}" srcOrd="1" destOrd="0" presId="urn:microsoft.com/office/officeart/2005/8/layout/hierarchy1"/>
    <dgm:cxn modelId="{5E2931DB-4705-4B0A-ABB3-330D6A0E87E5}" type="presParOf" srcId="{78BFEA1F-EF3D-4B6D-8026-E90E81E69FFE}" destId="{0AA6CD1C-63AE-49E6-8460-7E9C70C26D32}" srcOrd="4" destOrd="0" presId="urn:microsoft.com/office/officeart/2005/8/layout/hierarchy1"/>
    <dgm:cxn modelId="{3A3B12CF-7D0A-480E-849F-A069509E27CB}" type="presParOf" srcId="{78BFEA1F-EF3D-4B6D-8026-E90E81E69FFE}" destId="{92C2FD12-EF12-4F61-8C5F-55E4929E6A4F}" srcOrd="5" destOrd="0" presId="urn:microsoft.com/office/officeart/2005/8/layout/hierarchy1"/>
    <dgm:cxn modelId="{D258DFAC-4B8F-484C-8C5C-F71BBC9BD5CF}" type="presParOf" srcId="{92C2FD12-EF12-4F61-8C5F-55E4929E6A4F}" destId="{9F918C48-6D95-4BCD-AAFE-182010F852C3}" srcOrd="0" destOrd="0" presId="urn:microsoft.com/office/officeart/2005/8/layout/hierarchy1"/>
    <dgm:cxn modelId="{2B27DA1B-A0EA-4A1F-9466-47AEAE81E560}" type="presParOf" srcId="{9F918C48-6D95-4BCD-AAFE-182010F852C3}" destId="{B7161B8F-BA36-4003-9963-786425E09D6D}" srcOrd="0" destOrd="0" presId="urn:microsoft.com/office/officeart/2005/8/layout/hierarchy1"/>
    <dgm:cxn modelId="{AB3C45F5-B3B0-474C-8C5C-06EA96BB252D}" type="presParOf" srcId="{9F918C48-6D95-4BCD-AAFE-182010F852C3}" destId="{CD999C58-2383-4F37-86A1-7A38DBC4A641}" srcOrd="1" destOrd="0" presId="urn:microsoft.com/office/officeart/2005/8/layout/hierarchy1"/>
    <dgm:cxn modelId="{45531851-3DE8-49A8-A6A0-B9378AA02603}" type="presParOf" srcId="{92C2FD12-EF12-4F61-8C5F-55E4929E6A4F}" destId="{302914F5-CD6C-43CB-A3E2-565A122DA678}"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E0F4E9F-2F23-460E-9F04-07B6F4E28CE7}" type="doc">
      <dgm:prSet loTypeId="urn:microsoft.com/office/officeart/2005/8/layout/chevron2" loCatId="list" qsTypeId="urn:microsoft.com/office/officeart/2005/8/quickstyle/simple1" qsCatId="simple" csTypeId="urn:microsoft.com/office/officeart/2005/8/colors/colorful1#4" csCatId="colorful" phldr="1"/>
      <dgm:spPr/>
      <dgm:t>
        <a:bodyPr/>
        <a:lstStyle/>
        <a:p>
          <a:pPr rtl="1"/>
          <a:endParaRPr lang="ar-SA"/>
        </a:p>
      </dgm:t>
    </dgm:pt>
    <dgm:pt modelId="{07E7A8DD-F7CA-49CA-A43B-FC007FBE9B9F}">
      <dgm:prSet phldrT="[نص]" custT="1"/>
      <dgm:spPr/>
      <dgm:t>
        <a:bodyPr/>
        <a:lstStyle/>
        <a:p>
          <a:pPr rtl="1"/>
          <a:r>
            <a:rPr lang="ar-SA" sz="2400" b="1" dirty="0" smtClean="0">
              <a:cs typeface="+mn-cs"/>
            </a:rPr>
            <a:t>1-</a:t>
          </a:r>
          <a:endParaRPr lang="ar-SA" sz="2400" dirty="0"/>
        </a:p>
      </dgm:t>
    </dgm:pt>
    <dgm:pt modelId="{223C48F9-9B28-42A3-8FF2-0BB8B218F659}" type="parTrans" cxnId="{A05DDC75-96CC-4833-94DE-5ED8DFF8ECA4}">
      <dgm:prSet/>
      <dgm:spPr/>
      <dgm:t>
        <a:bodyPr/>
        <a:lstStyle/>
        <a:p>
          <a:pPr rtl="1"/>
          <a:endParaRPr lang="ar-SA" sz="2400"/>
        </a:p>
      </dgm:t>
    </dgm:pt>
    <dgm:pt modelId="{BBAE6B47-E15B-49DD-B6B9-21506D016807}" type="sibTrans" cxnId="{A05DDC75-96CC-4833-94DE-5ED8DFF8ECA4}">
      <dgm:prSet/>
      <dgm:spPr/>
      <dgm:t>
        <a:bodyPr/>
        <a:lstStyle/>
        <a:p>
          <a:pPr rtl="1"/>
          <a:endParaRPr lang="ar-SA" sz="2400"/>
        </a:p>
      </dgm:t>
    </dgm:pt>
    <dgm:pt modelId="{718D0D4C-0238-4467-9312-58DC0AE3AD6B}">
      <dgm:prSet phldrT="[نص]" custT="1"/>
      <dgm:spPr/>
      <dgm:t>
        <a:bodyPr/>
        <a:lstStyle/>
        <a:p>
          <a:pPr rtl="1"/>
          <a:r>
            <a:rPr lang="ar-SA" sz="2400" b="1" dirty="0" smtClean="0">
              <a:solidFill>
                <a:srgbClr val="FF0000"/>
              </a:solidFill>
              <a:cs typeface="+mn-cs"/>
            </a:rPr>
            <a:t>عدم</a:t>
          </a:r>
          <a:r>
            <a:rPr lang="ar-SA" sz="2400" b="1" dirty="0" smtClean="0">
              <a:cs typeface="+mn-cs"/>
            </a:rPr>
            <a:t> الموضوعية في تحديد فترة الاسترداد المثلى, فالأمر متروك لاجتهاد متخذ القرار(إدارة الشركة )</a:t>
          </a:r>
          <a:endParaRPr lang="ar-SA" sz="2400" dirty="0"/>
        </a:p>
      </dgm:t>
    </dgm:pt>
    <dgm:pt modelId="{49D3C90A-6E0F-471E-8FD5-D09ACE384E3D}" type="parTrans" cxnId="{D5A1B5A4-4B76-4156-B713-8B7058BB06BF}">
      <dgm:prSet/>
      <dgm:spPr/>
      <dgm:t>
        <a:bodyPr/>
        <a:lstStyle/>
        <a:p>
          <a:pPr rtl="1"/>
          <a:endParaRPr lang="ar-SA" sz="2400"/>
        </a:p>
      </dgm:t>
    </dgm:pt>
    <dgm:pt modelId="{5AAD2409-302D-4587-86C0-FD24E3130B25}" type="sibTrans" cxnId="{D5A1B5A4-4B76-4156-B713-8B7058BB06BF}">
      <dgm:prSet/>
      <dgm:spPr/>
      <dgm:t>
        <a:bodyPr/>
        <a:lstStyle/>
        <a:p>
          <a:pPr rtl="1"/>
          <a:endParaRPr lang="ar-SA" sz="2400"/>
        </a:p>
      </dgm:t>
    </dgm:pt>
    <dgm:pt modelId="{70E0AD55-D56B-4CF5-AACF-4ED31669F880}">
      <dgm:prSet phldrT="[نص]" custT="1"/>
      <dgm:spPr/>
      <dgm:t>
        <a:bodyPr/>
        <a:lstStyle/>
        <a:p>
          <a:pPr rtl="1"/>
          <a:r>
            <a:rPr lang="ar-SA" sz="2400" b="1" dirty="0" smtClean="0">
              <a:cs typeface="+mn-cs"/>
            </a:rPr>
            <a:t>2.</a:t>
          </a:r>
          <a:endParaRPr lang="ar-SA" sz="2400" dirty="0"/>
        </a:p>
      </dgm:t>
    </dgm:pt>
    <dgm:pt modelId="{C01A71FD-9C87-40B8-A98F-502113455433}" type="parTrans" cxnId="{22F39721-D341-400A-9547-8F4C7DFF106C}">
      <dgm:prSet/>
      <dgm:spPr/>
      <dgm:t>
        <a:bodyPr/>
        <a:lstStyle/>
        <a:p>
          <a:pPr rtl="1"/>
          <a:endParaRPr lang="ar-SA" sz="2400"/>
        </a:p>
      </dgm:t>
    </dgm:pt>
    <dgm:pt modelId="{9FE5D47D-F04D-489F-8E88-F8D9ACD51954}" type="sibTrans" cxnId="{22F39721-D341-400A-9547-8F4C7DFF106C}">
      <dgm:prSet/>
      <dgm:spPr/>
      <dgm:t>
        <a:bodyPr/>
        <a:lstStyle/>
        <a:p>
          <a:pPr rtl="1"/>
          <a:endParaRPr lang="ar-SA" sz="2400"/>
        </a:p>
      </dgm:t>
    </dgm:pt>
    <dgm:pt modelId="{16D319E4-C49B-4F05-B107-4D3C737CF731}">
      <dgm:prSet phldrT="[نص]" custT="1"/>
      <dgm:spPr/>
      <dgm:t>
        <a:bodyPr/>
        <a:lstStyle/>
        <a:p>
          <a:pPr rtl="1"/>
          <a:r>
            <a:rPr lang="ar-SA" sz="2400" b="1" dirty="0" smtClean="0">
              <a:solidFill>
                <a:srgbClr val="FF0000"/>
              </a:solidFill>
              <a:cs typeface="+mn-cs"/>
            </a:rPr>
            <a:t>عدم</a:t>
          </a:r>
          <a:r>
            <a:rPr lang="ar-SA" sz="2400" b="1" dirty="0" smtClean="0">
              <a:cs typeface="+mn-cs"/>
            </a:rPr>
            <a:t> أخذ مفهوم </a:t>
          </a:r>
          <a:r>
            <a:rPr lang="ar-SA" sz="2400" b="1" dirty="0" smtClean="0">
              <a:solidFill>
                <a:schemeClr val="bg2">
                  <a:lumMod val="50000"/>
                </a:schemeClr>
              </a:solidFill>
              <a:cs typeface="+mn-cs"/>
            </a:rPr>
            <a:t>القيمة الزمنية </a:t>
          </a:r>
          <a:r>
            <a:rPr lang="ar-SA" sz="2400" b="1" dirty="0" smtClean="0">
              <a:cs typeface="+mn-cs"/>
            </a:rPr>
            <a:t>للنقود بعين الاعتبار .</a:t>
          </a:r>
          <a:endParaRPr lang="ar-SA" sz="2400" dirty="0"/>
        </a:p>
      </dgm:t>
    </dgm:pt>
    <dgm:pt modelId="{958ADFA7-EE43-42A7-87E7-FEA1D4C4C79F}" type="parTrans" cxnId="{555ACDE8-BF81-48F9-A1E5-CB598EDD634F}">
      <dgm:prSet/>
      <dgm:spPr/>
      <dgm:t>
        <a:bodyPr/>
        <a:lstStyle/>
        <a:p>
          <a:pPr rtl="1"/>
          <a:endParaRPr lang="ar-SA" sz="2400"/>
        </a:p>
      </dgm:t>
    </dgm:pt>
    <dgm:pt modelId="{EFED03BF-B286-42FB-8F88-10C03D50C743}" type="sibTrans" cxnId="{555ACDE8-BF81-48F9-A1E5-CB598EDD634F}">
      <dgm:prSet/>
      <dgm:spPr/>
      <dgm:t>
        <a:bodyPr/>
        <a:lstStyle/>
        <a:p>
          <a:pPr rtl="1"/>
          <a:endParaRPr lang="ar-SA" sz="2400"/>
        </a:p>
      </dgm:t>
    </dgm:pt>
    <dgm:pt modelId="{5B9610B4-6585-4762-BBDA-9797840F7A57}">
      <dgm:prSet phldrT="[نص]" custT="1"/>
      <dgm:spPr/>
      <dgm:t>
        <a:bodyPr/>
        <a:lstStyle/>
        <a:p>
          <a:pPr rtl="1"/>
          <a:r>
            <a:rPr lang="ar-SA" sz="2400" b="1" dirty="0" smtClean="0">
              <a:cs typeface="+mn-cs"/>
            </a:rPr>
            <a:t>3.</a:t>
          </a:r>
          <a:endParaRPr lang="ar-SA" sz="2400" dirty="0"/>
        </a:p>
      </dgm:t>
    </dgm:pt>
    <dgm:pt modelId="{8BA175CF-4EFB-435E-B3A0-97AA1AC6B18C}" type="parTrans" cxnId="{7F1EE3E0-4D5B-4A52-AFA7-455B8F5F7B6C}">
      <dgm:prSet/>
      <dgm:spPr/>
      <dgm:t>
        <a:bodyPr/>
        <a:lstStyle/>
        <a:p>
          <a:pPr rtl="1"/>
          <a:endParaRPr lang="ar-SA" sz="2400"/>
        </a:p>
      </dgm:t>
    </dgm:pt>
    <dgm:pt modelId="{E07E47AE-E6CC-438F-9418-231EC21274B4}" type="sibTrans" cxnId="{7F1EE3E0-4D5B-4A52-AFA7-455B8F5F7B6C}">
      <dgm:prSet/>
      <dgm:spPr/>
      <dgm:t>
        <a:bodyPr/>
        <a:lstStyle/>
        <a:p>
          <a:pPr rtl="1"/>
          <a:endParaRPr lang="ar-SA" sz="2400"/>
        </a:p>
      </dgm:t>
    </dgm:pt>
    <dgm:pt modelId="{B32D062A-5B9A-4E5D-B516-F79CA8BE622A}">
      <dgm:prSet phldrT="[نص]" custT="1"/>
      <dgm:spPr/>
      <dgm:t>
        <a:bodyPr/>
        <a:lstStyle/>
        <a:p>
          <a:pPr rtl="1"/>
          <a:r>
            <a:rPr lang="ar-SA" sz="2400" b="1" dirty="0" smtClean="0">
              <a:solidFill>
                <a:srgbClr val="FF0000"/>
              </a:solidFill>
              <a:cs typeface="+mn-cs"/>
            </a:rPr>
            <a:t>عدم</a:t>
          </a:r>
          <a:r>
            <a:rPr lang="ar-SA" sz="2400" b="1" dirty="0" smtClean="0">
              <a:cs typeface="+mn-cs"/>
            </a:rPr>
            <a:t> الاهتمام بالتدفقات النقدية الداخلة التي تتم بعد </a:t>
          </a:r>
          <a:r>
            <a:rPr lang="ar-SA" sz="2400" b="1" dirty="0" err="1" smtClean="0">
              <a:cs typeface="+mn-cs"/>
            </a:rPr>
            <a:t>ان</a:t>
          </a:r>
          <a:r>
            <a:rPr lang="ar-SA" sz="2400" b="1" dirty="0" smtClean="0">
              <a:cs typeface="+mn-cs"/>
            </a:rPr>
            <a:t> يسترد المشروع كامل </a:t>
          </a:r>
          <a:r>
            <a:rPr lang="ar-SA" sz="2400" b="1" dirty="0" err="1" smtClean="0">
              <a:cs typeface="+mn-cs"/>
            </a:rPr>
            <a:t>تكاليفة</a:t>
          </a:r>
          <a:r>
            <a:rPr lang="ar-SA" sz="2400" b="1" dirty="0" smtClean="0">
              <a:cs typeface="+mn-cs"/>
            </a:rPr>
            <a:t> , فمثلاً في المشروع </a:t>
          </a:r>
          <a:r>
            <a:rPr lang="ar-SA" sz="2400" b="1" dirty="0" err="1" smtClean="0">
              <a:cs typeface="+mn-cs"/>
            </a:rPr>
            <a:t>أ</a:t>
          </a:r>
          <a:r>
            <a:rPr lang="ar-SA" sz="2400" b="1" dirty="0" smtClean="0">
              <a:cs typeface="+mn-cs"/>
            </a:rPr>
            <a:t> , لم يتم الاهتمام بالتدفقات النقدية الداخلة في السنة الرابعة.</a:t>
          </a:r>
          <a:endParaRPr lang="ar-SA" sz="2400" dirty="0"/>
        </a:p>
      </dgm:t>
    </dgm:pt>
    <dgm:pt modelId="{B88B632A-1711-46F3-919B-AE2DDD352340}" type="parTrans" cxnId="{A0B43EC0-39C2-4C39-AE3B-5C888829DB30}">
      <dgm:prSet/>
      <dgm:spPr/>
      <dgm:t>
        <a:bodyPr/>
        <a:lstStyle/>
        <a:p>
          <a:pPr rtl="1"/>
          <a:endParaRPr lang="ar-SA" sz="2400"/>
        </a:p>
      </dgm:t>
    </dgm:pt>
    <dgm:pt modelId="{69E8D372-70B5-4CA4-9A97-FA920CF5D7C7}" type="sibTrans" cxnId="{A0B43EC0-39C2-4C39-AE3B-5C888829DB30}">
      <dgm:prSet/>
      <dgm:spPr/>
      <dgm:t>
        <a:bodyPr/>
        <a:lstStyle/>
        <a:p>
          <a:pPr rtl="1"/>
          <a:endParaRPr lang="ar-SA" sz="2400"/>
        </a:p>
      </dgm:t>
    </dgm:pt>
    <dgm:pt modelId="{0A30060A-6F9A-4354-B768-18DD6FD847D1}" type="pres">
      <dgm:prSet presAssocID="{DE0F4E9F-2F23-460E-9F04-07B6F4E28CE7}" presName="linearFlow" presStyleCnt="0">
        <dgm:presLayoutVars>
          <dgm:dir val="rev"/>
          <dgm:animLvl val="lvl"/>
          <dgm:resizeHandles val="exact"/>
        </dgm:presLayoutVars>
      </dgm:prSet>
      <dgm:spPr/>
      <dgm:t>
        <a:bodyPr/>
        <a:lstStyle/>
        <a:p>
          <a:pPr rtl="1"/>
          <a:endParaRPr lang="ar-SA"/>
        </a:p>
      </dgm:t>
    </dgm:pt>
    <dgm:pt modelId="{ED173941-E6F1-4D7D-939A-A9C16CD97599}" type="pres">
      <dgm:prSet presAssocID="{07E7A8DD-F7CA-49CA-A43B-FC007FBE9B9F}" presName="composite" presStyleCnt="0"/>
      <dgm:spPr/>
    </dgm:pt>
    <dgm:pt modelId="{17E04858-1219-46B0-BCCD-49E767BFAD3A}" type="pres">
      <dgm:prSet presAssocID="{07E7A8DD-F7CA-49CA-A43B-FC007FBE9B9F}" presName="parentText" presStyleLbl="alignNode1" presStyleIdx="0" presStyleCnt="3">
        <dgm:presLayoutVars>
          <dgm:chMax val="1"/>
          <dgm:bulletEnabled val="1"/>
        </dgm:presLayoutVars>
      </dgm:prSet>
      <dgm:spPr/>
      <dgm:t>
        <a:bodyPr/>
        <a:lstStyle/>
        <a:p>
          <a:pPr rtl="1"/>
          <a:endParaRPr lang="ar-SA"/>
        </a:p>
      </dgm:t>
    </dgm:pt>
    <dgm:pt modelId="{C32DC6CB-E98D-4CAE-9CDA-A9EC47BCCFDD}" type="pres">
      <dgm:prSet presAssocID="{07E7A8DD-F7CA-49CA-A43B-FC007FBE9B9F}" presName="descendantText" presStyleLbl="alignAcc1" presStyleIdx="0" presStyleCnt="3">
        <dgm:presLayoutVars>
          <dgm:bulletEnabled val="1"/>
        </dgm:presLayoutVars>
      </dgm:prSet>
      <dgm:spPr/>
      <dgm:t>
        <a:bodyPr/>
        <a:lstStyle/>
        <a:p>
          <a:pPr rtl="1"/>
          <a:endParaRPr lang="ar-SA"/>
        </a:p>
      </dgm:t>
    </dgm:pt>
    <dgm:pt modelId="{33CFA282-CD19-425D-9488-E0829E96C76D}" type="pres">
      <dgm:prSet presAssocID="{BBAE6B47-E15B-49DD-B6B9-21506D016807}" presName="sp" presStyleCnt="0"/>
      <dgm:spPr/>
    </dgm:pt>
    <dgm:pt modelId="{33460CAC-3F74-4C47-893D-A9C5E5EDB96D}" type="pres">
      <dgm:prSet presAssocID="{70E0AD55-D56B-4CF5-AACF-4ED31669F880}" presName="composite" presStyleCnt="0"/>
      <dgm:spPr/>
    </dgm:pt>
    <dgm:pt modelId="{18826885-C52A-4491-AAA3-929EB3A1E940}" type="pres">
      <dgm:prSet presAssocID="{70E0AD55-D56B-4CF5-AACF-4ED31669F880}" presName="parentText" presStyleLbl="alignNode1" presStyleIdx="1" presStyleCnt="3">
        <dgm:presLayoutVars>
          <dgm:chMax val="1"/>
          <dgm:bulletEnabled val="1"/>
        </dgm:presLayoutVars>
      </dgm:prSet>
      <dgm:spPr/>
      <dgm:t>
        <a:bodyPr/>
        <a:lstStyle/>
        <a:p>
          <a:pPr rtl="1"/>
          <a:endParaRPr lang="ar-SA"/>
        </a:p>
      </dgm:t>
    </dgm:pt>
    <dgm:pt modelId="{CB0803EE-E181-4170-AFA0-FAA95DE76FE7}" type="pres">
      <dgm:prSet presAssocID="{70E0AD55-D56B-4CF5-AACF-4ED31669F880}" presName="descendantText" presStyleLbl="alignAcc1" presStyleIdx="1" presStyleCnt="3">
        <dgm:presLayoutVars>
          <dgm:bulletEnabled val="1"/>
        </dgm:presLayoutVars>
      </dgm:prSet>
      <dgm:spPr/>
      <dgm:t>
        <a:bodyPr/>
        <a:lstStyle/>
        <a:p>
          <a:pPr rtl="1"/>
          <a:endParaRPr lang="ar-SA"/>
        </a:p>
      </dgm:t>
    </dgm:pt>
    <dgm:pt modelId="{2CC9DEDB-292C-49EB-AECA-0CB1F7CD8710}" type="pres">
      <dgm:prSet presAssocID="{9FE5D47D-F04D-489F-8E88-F8D9ACD51954}" presName="sp" presStyleCnt="0"/>
      <dgm:spPr/>
    </dgm:pt>
    <dgm:pt modelId="{3764FEC3-F2B7-49FC-B185-00E758171BED}" type="pres">
      <dgm:prSet presAssocID="{5B9610B4-6585-4762-BBDA-9797840F7A57}" presName="composite" presStyleCnt="0"/>
      <dgm:spPr/>
    </dgm:pt>
    <dgm:pt modelId="{EEB014AB-1331-43AE-A8DD-EBCB3ECBBF73}" type="pres">
      <dgm:prSet presAssocID="{5B9610B4-6585-4762-BBDA-9797840F7A57}" presName="parentText" presStyleLbl="alignNode1" presStyleIdx="2" presStyleCnt="3">
        <dgm:presLayoutVars>
          <dgm:chMax val="1"/>
          <dgm:bulletEnabled val="1"/>
        </dgm:presLayoutVars>
      </dgm:prSet>
      <dgm:spPr/>
      <dgm:t>
        <a:bodyPr/>
        <a:lstStyle/>
        <a:p>
          <a:pPr rtl="1"/>
          <a:endParaRPr lang="ar-SA"/>
        </a:p>
      </dgm:t>
    </dgm:pt>
    <dgm:pt modelId="{9BE92119-1A67-4F02-8AAE-8A214F469D7B}" type="pres">
      <dgm:prSet presAssocID="{5B9610B4-6585-4762-BBDA-9797840F7A57}" presName="descendantText" presStyleLbl="alignAcc1" presStyleIdx="2" presStyleCnt="3" custScaleY="171897">
        <dgm:presLayoutVars>
          <dgm:bulletEnabled val="1"/>
        </dgm:presLayoutVars>
      </dgm:prSet>
      <dgm:spPr/>
      <dgm:t>
        <a:bodyPr/>
        <a:lstStyle/>
        <a:p>
          <a:pPr rtl="1"/>
          <a:endParaRPr lang="ar-SA"/>
        </a:p>
      </dgm:t>
    </dgm:pt>
  </dgm:ptLst>
  <dgm:cxnLst>
    <dgm:cxn modelId="{22F39721-D341-400A-9547-8F4C7DFF106C}" srcId="{DE0F4E9F-2F23-460E-9F04-07B6F4E28CE7}" destId="{70E0AD55-D56B-4CF5-AACF-4ED31669F880}" srcOrd="1" destOrd="0" parTransId="{C01A71FD-9C87-40B8-A98F-502113455433}" sibTransId="{9FE5D47D-F04D-489F-8E88-F8D9ACD51954}"/>
    <dgm:cxn modelId="{87465B7D-3478-4087-AC4F-996C0666947F}" type="presOf" srcId="{DE0F4E9F-2F23-460E-9F04-07B6F4E28CE7}" destId="{0A30060A-6F9A-4354-B768-18DD6FD847D1}" srcOrd="0" destOrd="0" presId="urn:microsoft.com/office/officeart/2005/8/layout/chevron2"/>
    <dgm:cxn modelId="{6DDE4F10-926E-4834-8361-285B28FB1FB6}" type="presOf" srcId="{70E0AD55-D56B-4CF5-AACF-4ED31669F880}" destId="{18826885-C52A-4491-AAA3-929EB3A1E940}" srcOrd="0" destOrd="0" presId="urn:microsoft.com/office/officeart/2005/8/layout/chevron2"/>
    <dgm:cxn modelId="{BDA8BB10-455D-4022-A8E8-986F17F83785}" type="presOf" srcId="{16D319E4-C49B-4F05-B107-4D3C737CF731}" destId="{CB0803EE-E181-4170-AFA0-FAA95DE76FE7}" srcOrd="0" destOrd="0" presId="urn:microsoft.com/office/officeart/2005/8/layout/chevron2"/>
    <dgm:cxn modelId="{09E1300E-F131-478E-8F12-F0096BB77124}" type="presOf" srcId="{B32D062A-5B9A-4E5D-B516-F79CA8BE622A}" destId="{9BE92119-1A67-4F02-8AAE-8A214F469D7B}" srcOrd="0" destOrd="0" presId="urn:microsoft.com/office/officeart/2005/8/layout/chevron2"/>
    <dgm:cxn modelId="{A05DDC75-96CC-4833-94DE-5ED8DFF8ECA4}" srcId="{DE0F4E9F-2F23-460E-9F04-07B6F4E28CE7}" destId="{07E7A8DD-F7CA-49CA-A43B-FC007FBE9B9F}" srcOrd="0" destOrd="0" parTransId="{223C48F9-9B28-42A3-8FF2-0BB8B218F659}" sibTransId="{BBAE6B47-E15B-49DD-B6B9-21506D016807}"/>
    <dgm:cxn modelId="{555ACDE8-BF81-48F9-A1E5-CB598EDD634F}" srcId="{70E0AD55-D56B-4CF5-AACF-4ED31669F880}" destId="{16D319E4-C49B-4F05-B107-4D3C737CF731}" srcOrd="0" destOrd="0" parTransId="{958ADFA7-EE43-42A7-87E7-FEA1D4C4C79F}" sibTransId="{EFED03BF-B286-42FB-8F88-10C03D50C743}"/>
    <dgm:cxn modelId="{B4FD1CF9-DA6D-42A5-88F8-527926D88184}" type="presOf" srcId="{07E7A8DD-F7CA-49CA-A43B-FC007FBE9B9F}" destId="{17E04858-1219-46B0-BCCD-49E767BFAD3A}" srcOrd="0" destOrd="0" presId="urn:microsoft.com/office/officeart/2005/8/layout/chevron2"/>
    <dgm:cxn modelId="{A0B43EC0-39C2-4C39-AE3B-5C888829DB30}" srcId="{5B9610B4-6585-4762-BBDA-9797840F7A57}" destId="{B32D062A-5B9A-4E5D-B516-F79CA8BE622A}" srcOrd="0" destOrd="0" parTransId="{B88B632A-1711-46F3-919B-AE2DDD352340}" sibTransId="{69E8D372-70B5-4CA4-9A97-FA920CF5D7C7}"/>
    <dgm:cxn modelId="{D5A1B5A4-4B76-4156-B713-8B7058BB06BF}" srcId="{07E7A8DD-F7CA-49CA-A43B-FC007FBE9B9F}" destId="{718D0D4C-0238-4467-9312-58DC0AE3AD6B}" srcOrd="0" destOrd="0" parTransId="{49D3C90A-6E0F-471E-8FD5-D09ACE384E3D}" sibTransId="{5AAD2409-302D-4587-86C0-FD24E3130B25}"/>
    <dgm:cxn modelId="{7F1EE3E0-4D5B-4A52-AFA7-455B8F5F7B6C}" srcId="{DE0F4E9F-2F23-460E-9F04-07B6F4E28CE7}" destId="{5B9610B4-6585-4762-BBDA-9797840F7A57}" srcOrd="2" destOrd="0" parTransId="{8BA175CF-4EFB-435E-B3A0-97AA1AC6B18C}" sibTransId="{E07E47AE-E6CC-438F-9418-231EC21274B4}"/>
    <dgm:cxn modelId="{61F9F4E0-E86D-4CF4-8CAA-798FB7B0D038}" type="presOf" srcId="{5B9610B4-6585-4762-BBDA-9797840F7A57}" destId="{EEB014AB-1331-43AE-A8DD-EBCB3ECBBF73}" srcOrd="0" destOrd="0" presId="urn:microsoft.com/office/officeart/2005/8/layout/chevron2"/>
    <dgm:cxn modelId="{91D5E0C4-26EA-4CCD-A958-6255AB40996F}" type="presOf" srcId="{718D0D4C-0238-4467-9312-58DC0AE3AD6B}" destId="{C32DC6CB-E98D-4CAE-9CDA-A9EC47BCCFDD}" srcOrd="0" destOrd="0" presId="urn:microsoft.com/office/officeart/2005/8/layout/chevron2"/>
    <dgm:cxn modelId="{F21A0B23-A0A5-4C3D-AFAA-4BDF1B6EB624}" type="presParOf" srcId="{0A30060A-6F9A-4354-B768-18DD6FD847D1}" destId="{ED173941-E6F1-4D7D-939A-A9C16CD97599}" srcOrd="0" destOrd="0" presId="urn:microsoft.com/office/officeart/2005/8/layout/chevron2"/>
    <dgm:cxn modelId="{6A742BB9-CBB3-450B-BA09-B9E452BD97AB}" type="presParOf" srcId="{ED173941-E6F1-4D7D-939A-A9C16CD97599}" destId="{17E04858-1219-46B0-BCCD-49E767BFAD3A}" srcOrd="0" destOrd="0" presId="urn:microsoft.com/office/officeart/2005/8/layout/chevron2"/>
    <dgm:cxn modelId="{6C4CC5D9-1B29-4447-99FD-7F2CCB3BEE6B}" type="presParOf" srcId="{ED173941-E6F1-4D7D-939A-A9C16CD97599}" destId="{C32DC6CB-E98D-4CAE-9CDA-A9EC47BCCFDD}" srcOrd="1" destOrd="0" presId="urn:microsoft.com/office/officeart/2005/8/layout/chevron2"/>
    <dgm:cxn modelId="{FBA14F1E-EFB9-4C3B-A153-B1068D37FC1A}" type="presParOf" srcId="{0A30060A-6F9A-4354-B768-18DD6FD847D1}" destId="{33CFA282-CD19-425D-9488-E0829E96C76D}" srcOrd="1" destOrd="0" presId="urn:microsoft.com/office/officeart/2005/8/layout/chevron2"/>
    <dgm:cxn modelId="{7D4A8F64-B315-4463-8097-D52C0E763DE4}" type="presParOf" srcId="{0A30060A-6F9A-4354-B768-18DD6FD847D1}" destId="{33460CAC-3F74-4C47-893D-A9C5E5EDB96D}" srcOrd="2" destOrd="0" presId="urn:microsoft.com/office/officeart/2005/8/layout/chevron2"/>
    <dgm:cxn modelId="{2D742494-8605-45DF-AC55-7560596B61F3}" type="presParOf" srcId="{33460CAC-3F74-4C47-893D-A9C5E5EDB96D}" destId="{18826885-C52A-4491-AAA3-929EB3A1E940}" srcOrd="0" destOrd="0" presId="urn:microsoft.com/office/officeart/2005/8/layout/chevron2"/>
    <dgm:cxn modelId="{B792AA23-3399-4FFC-93A0-0D55718DEC16}" type="presParOf" srcId="{33460CAC-3F74-4C47-893D-A9C5E5EDB96D}" destId="{CB0803EE-E181-4170-AFA0-FAA95DE76FE7}" srcOrd="1" destOrd="0" presId="urn:microsoft.com/office/officeart/2005/8/layout/chevron2"/>
    <dgm:cxn modelId="{26B8F4A0-F482-4A2C-87A4-6570ADC2F3DC}" type="presParOf" srcId="{0A30060A-6F9A-4354-B768-18DD6FD847D1}" destId="{2CC9DEDB-292C-49EB-AECA-0CB1F7CD8710}" srcOrd="3" destOrd="0" presId="urn:microsoft.com/office/officeart/2005/8/layout/chevron2"/>
    <dgm:cxn modelId="{A7C0AEB1-4386-42F3-BE95-4BA9C62C40BE}" type="presParOf" srcId="{0A30060A-6F9A-4354-B768-18DD6FD847D1}" destId="{3764FEC3-F2B7-49FC-B185-00E758171BED}" srcOrd="4" destOrd="0" presId="urn:microsoft.com/office/officeart/2005/8/layout/chevron2"/>
    <dgm:cxn modelId="{6220DD18-8A8F-4D87-8F93-168B6A01590F}" type="presParOf" srcId="{3764FEC3-F2B7-49FC-B185-00E758171BED}" destId="{EEB014AB-1331-43AE-A8DD-EBCB3ECBBF73}" srcOrd="0" destOrd="0" presId="urn:microsoft.com/office/officeart/2005/8/layout/chevron2"/>
    <dgm:cxn modelId="{ADA3CA5B-4272-463A-9B66-368CE58C60C7}" type="presParOf" srcId="{3764FEC3-F2B7-49FC-B185-00E758171BED}" destId="{9BE92119-1A67-4F02-8AAE-8A214F469D7B}"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778218-176E-4C1E-A413-12F63ADE0D77}" type="doc">
      <dgm:prSet loTypeId="urn:microsoft.com/office/officeart/2005/8/layout/chevron2" loCatId="list" qsTypeId="urn:microsoft.com/office/officeart/2005/8/quickstyle/simple1" qsCatId="simple" csTypeId="urn:microsoft.com/office/officeart/2005/8/colors/colorful1#5" csCatId="colorful" phldr="1"/>
      <dgm:spPr/>
      <dgm:t>
        <a:bodyPr/>
        <a:lstStyle/>
        <a:p>
          <a:pPr rtl="1"/>
          <a:endParaRPr lang="ar-SA"/>
        </a:p>
      </dgm:t>
    </dgm:pt>
    <dgm:pt modelId="{72A3B180-1F9E-4761-9AB5-D3CEAB320AD5}">
      <dgm:prSet phldrT="[نص]" custT="1"/>
      <dgm:spPr/>
      <dgm:t>
        <a:bodyPr/>
        <a:lstStyle/>
        <a:p>
          <a:pPr rtl="1"/>
          <a:r>
            <a:rPr lang="ar-SA" sz="2800" b="1" smtClean="0">
              <a:solidFill>
                <a:schemeClr val="tx1"/>
              </a:solidFill>
            </a:rPr>
            <a:t>1-</a:t>
          </a:r>
          <a:endParaRPr lang="ar-SA" sz="2800" b="1" dirty="0">
            <a:solidFill>
              <a:schemeClr val="tx1"/>
            </a:solidFill>
          </a:endParaRPr>
        </a:p>
      </dgm:t>
    </dgm:pt>
    <dgm:pt modelId="{C199234E-5DEB-44A5-8117-10442230B94C}" type="parTrans" cxnId="{FEBDA158-DECF-4697-9D28-99F5929014E0}">
      <dgm:prSet/>
      <dgm:spPr/>
      <dgm:t>
        <a:bodyPr/>
        <a:lstStyle/>
        <a:p>
          <a:pPr rtl="1"/>
          <a:endParaRPr lang="ar-SA" sz="2800" b="1">
            <a:solidFill>
              <a:schemeClr val="tx1"/>
            </a:solidFill>
          </a:endParaRPr>
        </a:p>
      </dgm:t>
    </dgm:pt>
    <dgm:pt modelId="{35623E29-C67A-48AD-AF27-7BFF2713732C}" type="sibTrans" cxnId="{FEBDA158-DECF-4697-9D28-99F5929014E0}">
      <dgm:prSet/>
      <dgm:spPr/>
      <dgm:t>
        <a:bodyPr/>
        <a:lstStyle/>
        <a:p>
          <a:pPr rtl="1"/>
          <a:endParaRPr lang="ar-SA" sz="2800" b="1">
            <a:solidFill>
              <a:schemeClr val="tx1"/>
            </a:solidFill>
          </a:endParaRPr>
        </a:p>
      </dgm:t>
    </dgm:pt>
    <dgm:pt modelId="{5BAD9A89-4E9C-4458-A917-F347C2DCB0F5}">
      <dgm:prSet custT="1"/>
      <dgm:spPr/>
      <dgm:t>
        <a:bodyPr/>
        <a:lstStyle/>
        <a:p>
          <a:pPr rtl="1"/>
          <a:r>
            <a:rPr lang="ar-SA" sz="2800" b="1" smtClean="0">
              <a:solidFill>
                <a:schemeClr val="tx1"/>
              </a:solidFill>
            </a:rPr>
            <a:t>2-</a:t>
          </a:r>
          <a:endParaRPr lang="ar-SA" sz="2800" b="1" dirty="0" smtClean="0">
            <a:solidFill>
              <a:schemeClr val="tx1"/>
            </a:solidFill>
          </a:endParaRPr>
        </a:p>
      </dgm:t>
    </dgm:pt>
    <dgm:pt modelId="{A48F43FB-B0B9-473B-8D5E-537FEDA218DE}" type="parTrans" cxnId="{A27F7322-46AA-46B4-9DBA-45F95B99AE08}">
      <dgm:prSet/>
      <dgm:spPr/>
      <dgm:t>
        <a:bodyPr/>
        <a:lstStyle/>
        <a:p>
          <a:pPr rtl="1"/>
          <a:endParaRPr lang="ar-SA" sz="2800" b="1">
            <a:solidFill>
              <a:schemeClr val="tx1"/>
            </a:solidFill>
          </a:endParaRPr>
        </a:p>
      </dgm:t>
    </dgm:pt>
    <dgm:pt modelId="{297041D1-2017-4874-BB45-4740F6A380F9}" type="sibTrans" cxnId="{A27F7322-46AA-46B4-9DBA-45F95B99AE08}">
      <dgm:prSet/>
      <dgm:spPr/>
      <dgm:t>
        <a:bodyPr/>
        <a:lstStyle/>
        <a:p>
          <a:pPr rtl="1"/>
          <a:endParaRPr lang="ar-SA" sz="2800" b="1">
            <a:solidFill>
              <a:schemeClr val="tx1"/>
            </a:solidFill>
          </a:endParaRPr>
        </a:p>
      </dgm:t>
    </dgm:pt>
    <dgm:pt modelId="{57D3F996-CEDA-49F1-9DEA-0367AE0498F9}">
      <dgm:prSet custT="1"/>
      <dgm:spPr/>
      <dgm:t>
        <a:bodyPr/>
        <a:lstStyle/>
        <a:p>
          <a:pPr rtl="1"/>
          <a:r>
            <a:rPr lang="ar-SA" sz="2800" b="1" smtClean="0">
              <a:solidFill>
                <a:schemeClr val="tx1"/>
              </a:solidFill>
            </a:rPr>
            <a:t>3-</a:t>
          </a:r>
          <a:endParaRPr lang="ar-SA" sz="2800" b="1" dirty="0" smtClean="0">
            <a:solidFill>
              <a:schemeClr val="tx1"/>
            </a:solidFill>
          </a:endParaRPr>
        </a:p>
      </dgm:t>
    </dgm:pt>
    <dgm:pt modelId="{252F1914-2D89-4A2D-A820-12492496B0A3}" type="parTrans" cxnId="{BFEA7D42-3BA3-47CB-B4FB-E493C0A3A7F9}">
      <dgm:prSet/>
      <dgm:spPr/>
      <dgm:t>
        <a:bodyPr/>
        <a:lstStyle/>
        <a:p>
          <a:pPr rtl="1"/>
          <a:endParaRPr lang="ar-SA" sz="2800" b="1">
            <a:solidFill>
              <a:schemeClr val="tx1"/>
            </a:solidFill>
          </a:endParaRPr>
        </a:p>
      </dgm:t>
    </dgm:pt>
    <dgm:pt modelId="{FFE10308-86D3-4C29-AC76-641EA6DCDA3A}" type="sibTrans" cxnId="{BFEA7D42-3BA3-47CB-B4FB-E493C0A3A7F9}">
      <dgm:prSet/>
      <dgm:spPr/>
      <dgm:t>
        <a:bodyPr/>
        <a:lstStyle/>
        <a:p>
          <a:pPr rtl="1"/>
          <a:endParaRPr lang="ar-SA" sz="2800" b="1">
            <a:solidFill>
              <a:schemeClr val="tx1"/>
            </a:solidFill>
          </a:endParaRPr>
        </a:p>
      </dgm:t>
    </dgm:pt>
    <dgm:pt modelId="{7ED6ACBB-2DB1-4CBD-BCEC-7CEC3A5F8F06}">
      <dgm:prSet phldrT="[نص]" custT="1"/>
      <dgm:spPr/>
      <dgm:t>
        <a:bodyPr/>
        <a:lstStyle/>
        <a:p>
          <a:pPr rtl="1"/>
          <a:r>
            <a:rPr lang="ar-SA" sz="2800" b="1" smtClean="0">
              <a:solidFill>
                <a:schemeClr val="tx1"/>
              </a:solidFill>
            </a:rPr>
            <a:t>عدم الموضوعية في تحديد معدل العائد المحاسبي المستهدف من قبل الشركة , فالأمر متروك لإدارة الشركة</a:t>
          </a:r>
          <a:endParaRPr lang="ar-SA" sz="2800" b="1" dirty="0">
            <a:solidFill>
              <a:schemeClr val="tx1"/>
            </a:solidFill>
          </a:endParaRPr>
        </a:p>
      </dgm:t>
    </dgm:pt>
    <dgm:pt modelId="{FD04A630-246B-4495-912D-0FE5C85D6130}" type="parTrans" cxnId="{A68292EA-E843-4B1C-897A-B020BFBF1492}">
      <dgm:prSet/>
      <dgm:spPr/>
      <dgm:t>
        <a:bodyPr/>
        <a:lstStyle/>
        <a:p>
          <a:pPr rtl="1"/>
          <a:endParaRPr lang="ar-SA" sz="2800" b="1">
            <a:solidFill>
              <a:schemeClr val="tx1"/>
            </a:solidFill>
          </a:endParaRPr>
        </a:p>
      </dgm:t>
    </dgm:pt>
    <dgm:pt modelId="{8E08AE4C-1093-4EE2-A799-D0D0B945422B}" type="sibTrans" cxnId="{A68292EA-E843-4B1C-897A-B020BFBF1492}">
      <dgm:prSet/>
      <dgm:spPr/>
      <dgm:t>
        <a:bodyPr/>
        <a:lstStyle/>
        <a:p>
          <a:pPr rtl="1"/>
          <a:endParaRPr lang="ar-SA" sz="2800" b="1">
            <a:solidFill>
              <a:schemeClr val="tx1"/>
            </a:solidFill>
          </a:endParaRPr>
        </a:p>
      </dgm:t>
    </dgm:pt>
    <dgm:pt modelId="{AA99DE94-3DD3-424B-9576-9CA25ED4C727}">
      <dgm:prSet custT="1"/>
      <dgm:spPr/>
      <dgm:t>
        <a:bodyPr/>
        <a:lstStyle/>
        <a:p>
          <a:pPr rtl="1"/>
          <a:r>
            <a:rPr lang="ar-SA" sz="2800" b="1" smtClean="0">
              <a:solidFill>
                <a:schemeClr val="tx1"/>
              </a:solidFill>
            </a:rPr>
            <a:t>عدم أخذ مفهوم القيمة الزمنية للنقود بعين الاعتبار.</a:t>
          </a:r>
          <a:endParaRPr lang="ar-SA" sz="2800" b="1" dirty="0" smtClean="0">
            <a:solidFill>
              <a:schemeClr val="tx1"/>
            </a:solidFill>
          </a:endParaRPr>
        </a:p>
      </dgm:t>
    </dgm:pt>
    <dgm:pt modelId="{6B1FCC41-F7A9-444C-8669-F0F7216D431D}" type="parTrans" cxnId="{2A4DAD6C-B587-4AF6-8961-74EFF6A21545}">
      <dgm:prSet/>
      <dgm:spPr/>
      <dgm:t>
        <a:bodyPr/>
        <a:lstStyle/>
        <a:p>
          <a:pPr rtl="1"/>
          <a:endParaRPr lang="ar-SA" sz="2800" b="1">
            <a:solidFill>
              <a:schemeClr val="tx1"/>
            </a:solidFill>
          </a:endParaRPr>
        </a:p>
      </dgm:t>
    </dgm:pt>
    <dgm:pt modelId="{9C8C3B41-76B0-4936-9ADF-0AB292EB3CC2}" type="sibTrans" cxnId="{2A4DAD6C-B587-4AF6-8961-74EFF6A21545}">
      <dgm:prSet/>
      <dgm:spPr/>
      <dgm:t>
        <a:bodyPr/>
        <a:lstStyle/>
        <a:p>
          <a:pPr rtl="1"/>
          <a:endParaRPr lang="ar-SA" sz="2800" b="1">
            <a:solidFill>
              <a:schemeClr val="tx1"/>
            </a:solidFill>
          </a:endParaRPr>
        </a:p>
      </dgm:t>
    </dgm:pt>
    <dgm:pt modelId="{9446BE9D-7DCE-4C70-8180-9C0DA14912A1}">
      <dgm:prSet custT="1"/>
      <dgm:spPr/>
      <dgm:t>
        <a:bodyPr/>
        <a:lstStyle/>
        <a:p>
          <a:pPr rtl="1"/>
          <a:r>
            <a:rPr lang="ar-SA" sz="2400" b="1" dirty="0" smtClean="0">
              <a:solidFill>
                <a:schemeClr val="tx1"/>
              </a:solidFill>
            </a:rPr>
            <a:t> </a:t>
          </a:r>
          <a:r>
            <a:rPr lang="ar-SA" sz="2400" b="1" dirty="0" err="1" smtClean="0">
              <a:solidFill>
                <a:schemeClr val="tx1"/>
              </a:solidFill>
            </a:rPr>
            <a:t>لايأخذ</a:t>
          </a:r>
          <a:r>
            <a:rPr lang="ar-SA" sz="2400" b="1" dirty="0" smtClean="0">
              <a:solidFill>
                <a:schemeClr val="tx1"/>
              </a:solidFill>
            </a:rPr>
            <a:t> هذا الأسلوب بعين </a:t>
          </a:r>
          <a:r>
            <a:rPr lang="ar-SA" sz="2400" b="1" dirty="0" err="1" smtClean="0">
              <a:solidFill>
                <a:schemeClr val="tx1"/>
              </a:solidFill>
            </a:rPr>
            <a:t>الأعتبار</a:t>
          </a:r>
          <a:r>
            <a:rPr lang="ar-SA" sz="2400" b="1" dirty="0" smtClean="0">
              <a:solidFill>
                <a:schemeClr val="tx1"/>
              </a:solidFill>
            </a:rPr>
            <a:t> التدفقات النقدية ويعتمد كلياً على الربح المحاسبي . حيث يعتبر البعض </a:t>
          </a:r>
          <a:r>
            <a:rPr lang="ar-SA" sz="2400" b="1" dirty="0" err="1" smtClean="0">
              <a:solidFill>
                <a:schemeClr val="tx1"/>
              </a:solidFill>
            </a:rPr>
            <a:t>ان</a:t>
          </a:r>
          <a:r>
            <a:rPr lang="ar-SA" sz="2400" b="1" dirty="0" smtClean="0">
              <a:solidFill>
                <a:schemeClr val="tx1"/>
              </a:solidFill>
            </a:rPr>
            <a:t> الربح المحاسبي مقياس غير موضوعي </a:t>
          </a:r>
          <a:r>
            <a:rPr lang="ar-SA" sz="2400" b="1" dirty="0" err="1" smtClean="0">
              <a:solidFill>
                <a:schemeClr val="tx1"/>
              </a:solidFill>
            </a:rPr>
            <a:t>وعرضة</a:t>
          </a:r>
          <a:r>
            <a:rPr lang="ar-SA" sz="2400" b="1" dirty="0" smtClean="0">
              <a:solidFill>
                <a:schemeClr val="tx1"/>
              </a:solidFill>
            </a:rPr>
            <a:t> للتدخل من قبل المحاسب واجتهاده , فمثلاً استخدام طريقة إهلاك معينة سيؤثر على حسابات معدل العائد المحاسبي .</a:t>
          </a:r>
        </a:p>
      </dgm:t>
    </dgm:pt>
    <dgm:pt modelId="{2805D746-8274-4124-992C-BBF26A03221B}" type="parTrans" cxnId="{336507B9-9EC5-495B-9E0A-3029FDA9FCD7}">
      <dgm:prSet/>
      <dgm:spPr/>
      <dgm:t>
        <a:bodyPr/>
        <a:lstStyle/>
        <a:p>
          <a:pPr rtl="1"/>
          <a:endParaRPr lang="ar-SA" sz="2800" b="1">
            <a:solidFill>
              <a:schemeClr val="tx1"/>
            </a:solidFill>
          </a:endParaRPr>
        </a:p>
      </dgm:t>
    </dgm:pt>
    <dgm:pt modelId="{4B1CD9B4-64CD-410C-9456-02B79BB725B5}" type="sibTrans" cxnId="{336507B9-9EC5-495B-9E0A-3029FDA9FCD7}">
      <dgm:prSet/>
      <dgm:spPr/>
      <dgm:t>
        <a:bodyPr/>
        <a:lstStyle/>
        <a:p>
          <a:pPr rtl="1"/>
          <a:endParaRPr lang="ar-SA" sz="2800" b="1">
            <a:solidFill>
              <a:schemeClr val="tx1"/>
            </a:solidFill>
          </a:endParaRPr>
        </a:p>
      </dgm:t>
    </dgm:pt>
    <dgm:pt modelId="{8106C130-0796-4B26-ABDD-EFCF3BE959FF}" type="pres">
      <dgm:prSet presAssocID="{1B778218-176E-4C1E-A413-12F63ADE0D77}" presName="linearFlow" presStyleCnt="0">
        <dgm:presLayoutVars>
          <dgm:dir val="rev"/>
          <dgm:animLvl val="lvl"/>
          <dgm:resizeHandles val="exact"/>
        </dgm:presLayoutVars>
      </dgm:prSet>
      <dgm:spPr/>
      <dgm:t>
        <a:bodyPr/>
        <a:lstStyle/>
        <a:p>
          <a:pPr rtl="1"/>
          <a:endParaRPr lang="ar-SA"/>
        </a:p>
      </dgm:t>
    </dgm:pt>
    <dgm:pt modelId="{17BFB0A8-23D9-443A-BB90-4C87962B16DF}" type="pres">
      <dgm:prSet presAssocID="{72A3B180-1F9E-4761-9AB5-D3CEAB320AD5}" presName="composite" presStyleCnt="0"/>
      <dgm:spPr/>
    </dgm:pt>
    <dgm:pt modelId="{24816E4C-8F08-4994-93DB-8C8CD8C1744C}" type="pres">
      <dgm:prSet presAssocID="{72A3B180-1F9E-4761-9AB5-D3CEAB320AD5}" presName="parentText" presStyleLbl="alignNode1" presStyleIdx="0" presStyleCnt="3">
        <dgm:presLayoutVars>
          <dgm:chMax val="1"/>
          <dgm:bulletEnabled val="1"/>
        </dgm:presLayoutVars>
      </dgm:prSet>
      <dgm:spPr/>
      <dgm:t>
        <a:bodyPr/>
        <a:lstStyle/>
        <a:p>
          <a:pPr rtl="1"/>
          <a:endParaRPr lang="ar-SA"/>
        </a:p>
      </dgm:t>
    </dgm:pt>
    <dgm:pt modelId="{CBC993EA-591A-4C42-917F-465F427BAA4D}" type="pres">
      <dgm:prSet presAssocID="{72A3B180-1F9E-4761-9AB5-D3CEAB320AD5}" presName="descendantText" presStyleLbl="alignAcc1" presStyleIdx="0" presStyleCnt="3">
        <dgm:presLayoutVars>
          <dgm:bulletEnabled val="1"/>
        </dgm:presLayoutVars>
      </dgm:prSet>
      <dgm:spPr/>
      <dgm:t>
        <a:bodyPr/>
        <a:lstStyle/>
        <a:p>
          <a:pPr rtl="1"/>
          <a:endParaRPr lang="ar-SA"/>
        </a:p>
      </dgm:t>
    </dgm:pt>
    <dgm:pt modelId="{EAF6AEEC-4CC4-4E93-87CF-356357EE7179}" type="pres">
      <dgm:prSet presAssocID="{35623E29-C67A-48AD-AF27-7BFF2713732C}" presName="sp" presStyleCnt="0"/>
      <dgm:spPr/>
    </dgm:pt>
    <dgm:pt modelId="{C7F25AA3-F8F2-4E49-AD37-E82B9811A772}" type="pres">
      <dgm:prSet presAssocID="{5BAD9A89-4E9C-4458-A917-F347C2DCB0F5}" presName="composite" presStyleCnt="0"/>
      <dgm:spPr/>
    </dgm:pt>
    <dgm:pt modelId="{FF1D60C7-65B4-42A9-9B0A-1F1548B99A09}" type="pres">
      <dgm:prSet presAssocID="{5BAD9A89-4E9C-4458-A917-F347C2DCB0F5}" presName="parentText" presStyleLbl="alignNode1" presStyleIdx="1" presStyleCnt="3">
        <dgm:presLayoutVars>
          <dgm:chMax val="1"/>
          <dgm:bulletEnabled val="1"/>
        </dgm:presLayoutVars>
      </dgm:prSet>
      <dgm:spPr/>
      <dgm:t>
        <a:bodyPr/>
        <a:lstStyle/>
        <a:p>
          <a:pPr rtl="1"/>
          <a:endParaRPr lang="ar-SA"/>
        </a:p>
      </dgm:t>
    </dgm:pt>
    <dgm:pt modelId="{8027BA36-B560-4FE9-9CD3-4EE6FA62CF97}" type="pres">
      <dgm:prSet presAssocID="{5BAD9A89-4E9C-4458-A917-F347C2DCB0F5}" presName="descendantText" presStyleLbl="alignAcc1" presStyleIdx="1" presStyleCnt="3">
        <dgm:presLayoutVars>
          <dgm:bulletEnabled val="1"/>
        </dgm:presLayoutVars>
      </dgm:prSet>
      <dgm:spPr/>
      <dgm:t>
        <a:bodyPr/>
        <a:lstStyle/>
        <a:p>
          <a:pPr rtl="1"/>
          <a:endParaRPr lang="ar-SA"/>
        </a:p>
      </dgm:t>
    </dgm:pt>
    <dgm:pt modelId="{B875F0D1-57B0-412A-8D47-6D92DEDD2288}" type="pres">
      <dgm:prSet presAssocID="{297041D1-2017-4874-BB45-4740F6A380F9}" presName="sp" presStyleCnt="0"/>
      <dgm:spPr/>
    </dgm:pt>
    <dgm:pt modelId="{0A4CDF43-1645-4B8C-9F67-D797BBFBDA89}" type="pres">
      <dgm:prSet presAssocID="{57D3F996-CEDA-49F1-9DEA-0367AE0498F9}" presName="composite" presStyleCnt="0"/>
      <dgm:spPr/>
    </dgm:pt>
    <dgm:pt modelId="{3FA811A4-B6C9-491E-9336-B8B7459C5ED8}" type="pres">
      <dgm:prSet presAssocID="{57D3F996-CEDA-49F1-9DEA-0367AE0498F9}" presName="parentText" presStyleLbl="alignNode1" presStyleIdx="2" presStyleCnt="3">
        <dgm:presLayoutVars>
          <dgm:chMax val="1"/>
          <dgm:bulletEnabled val="1"/>
        </dgm:presLayoutVars>
      </dgm:prSet>
      <dgm:spPr/>
      <dgm:t>
        <a:bodyPr/>
        <a:lstStyle/>
        <a:p>
          <a:pPr rtl="1"/>
          <a:endParaRPr lang="ar-SA"/>
        </a:p>
      </dgm:t>
    </dgm:pt>
    <dgm:pt modelId="{6FC22BBA-6E10-4A15-B294-A4DFE0E02BC3}" type="pres">
      <dgm:prSet presAssocID="{57D3F996-CEDA-49F1-9DEA-0367AE0498F9}" presName="descendantText" presStyleLbl="alignAcc1" presStyleIdx="2" presStyleCnt="3" custScaleY="172131">
        <dgm:presLayoutVars>
          <dgm:bulletEnabled val="1"/>
        </dgm:presLayoutVars>
      </dgm:prSet>
      <dgm:spPr/>
      <dgm:t>
        <a:bodyPr/>
        <a:lstStyle/>
        <a:p>
          <a:pPr rtl="1"/>
          <a:endParaRPr lang="ar-SA"/>
        </a:p>
      </dgm:t>
    </dgm:pt>
  </dgm:ptLst>
  <dgm:cxnLst>
    <dgm:cxn modelId="{84A3AA91-1FCE-4627-9FEB-4AD5D8ADA65D}" type="presOf" srcId="{72A3B180-1F9E-4761-9AB5-D3CEAB320AD5}" destId="{24816E4C-8F08-4994-93DB-8C8CD8C1744C}" srcOrd="0" destOrd="0" presId="urn:microsoft.com/office/officeart/2005/8/layout/chevron2"/>
    <dgm:cxn modelId="{A5F1EE69-59EC-4F09-92FB-1D8D421F55FA}" type="presOf" srcId="{9446BE9D-7DCE-4C70-8180-9C0DA14912A1}" destId="{6FC22BBA-6E10-4A15-B294-A4DFE0E02BC3}" srcOrd="0" destOrd="0" presId="urn:microsoft.com/office/officeart/2005/8/layout/chevron2"/>
    <dgm:cxn modelId="{A7CCD7B5-7417-47E9-8F39-051762D0F982}" type="presOf" srcId="{AA99DE94-3DD3-424B-9576-9CA25ED4C727}" destId="{8027BA36-B560-4FE9-9CD3-4EE6FA62CF97}" srcOrd="0" destOrd="0" presId="urn:microsoft.com/office/officeart/2005/8/layout/chevron2"/>
    <dgm:cxn modelId="{A27F7322-46AA-46B4-9DBA-45F95B99AE08}" srcId="{1B778218-176E-4C1E-A413-12F63ADE0D77}" destId="{5BAD9A89-4E9C-4458-A917-F347C2DCB0F5}" srcOrd="1" destOrd="0" parTransId="{A48F43FB-B0B9-473B-8D5E-537FEDA218DE}" sibTransId="{297041D1-2017-4874-BB45-4740F6A380F9}"/>
    <dgm:cxn modelId="{0DD0EBE7-F8B2-4EE6-A3D8-272689728EAF}" type="presOf" srcId="{1B778218-176E-4C1E-A413-12F63ADE0D77}" destId="{8106C130-0796-4B26-ABDD-EFCF3BE959FF}" srcOrd="0" destOrd="0" presId="urn:microsoft.com/office/officeart/2005/8/layout/chevron2"/>
    <dgm:cxn modelId="{D1529072-7D6B-4BE1-9FEB-3A928A16A03D}" type="presOf" srcId="{5BAD9A89-4E9C-4458-A917-F347C2DCB0F5}" destId="{FF1D60C7-65B4-42A9-9B0A-1F1548B99A09}" srcOrd="0" destOrd="0" presId="urn:microsoft.com/office/officeart/2005/8/layout/chevron2"/>
    <dgm:cxn modelId="{2A4DAD6C-B587-4AF6-8961-74EFF6A21545}" srcId="{5BAD9A89-4E9C-4458-A917-F347C2DCB0F5}" destId="{AA99DE94-3DD3-424B-9576-9CA25ED4C727}" srcOrd="0" destOrd="0" parTransId="{6B1FCC41-F7A9-444C-8669-F0F7216D431D}" sibTransId="{9C8C3B41-76B0-4936-9ADF-0AB292EB3CC2}"/>
    <dgm:cxn modelId="{57A809A4-A48F-4837-B63E-982B5BA8A359}" type="presOf" srcId="{7ED6ACBB-2DB1-4CBD-BCEC-7CEC3A5F8F06}" destId="{CBC993EA-591A-4C42-917F-465F427BAA4D}" srcOrd="0" destOrd="0" presId="urn:microsoft.com/office/officeart/2005/8/layout/chevron2"/>
    <dgm:cxn modelId="{A68292EA-E843-4B1C-897A-B020BFBF1492}" srcId="{72A3B180-1F9E-4761-9AB5-D3CEAB320AD5}" destId="{7ED6ACBB-2DB1-4CBD-BCEC-7CEC3A5F8F06}" srcOrd="0" destOrd="0" parTransId="{FD04A630-246B-4495-912D-0FE5C85D6130}" sibTransId="{8E08AE4C-1093-4EE2-A799-D0D0B945422B}"/>
    <dgm:cxn modelId="{FEBDA158-DECF-4697-9D28-99F5929014E0}" srcId="{1B778218-176E-4C1E-A413-12F63ADE0D77}" destId="{72A3B180-1F9E-4761-9AB5-D3CEAB320AD5}" srcOrd="0" destOrd="0" parTransId="{C199234E-5DEB-44A5-8117-10442230B94C}" sibTransId="{35623E29-C67A-48AD-AF27-7BFF2713732C}"/>
    <dgm:cxn modelId="{336507B9-9EC5-495B-9E0A-3029FDA9FCD7}" srcId="{57D3F996-CEDA-49F1-9DEA-0367AE0498F9}" destId="{9446BE9D-7DCE-4C70-8180-9C0DA14912A1}" srcOrd="0" destOrd="0" parTransId="{2805D746-8274-4124-992C-BBF26A03221B}" sibTransId="{4B1CD9B4-64CD-410C-9456-02B79BB725B5}"/>
    <dgm:cxn modelId="{BFEA7D42-3BA3-47CB-B4FB-E493C0A3A7F9}" srcId="{1B778218-176E-4C1E-A413-12F63ADE0D77}" destId="{57D3F996-CEDA-49F1-9DEA-0367AE0498F9}" srcOrd="2" destOrd="0" parTransId="{252F1914-2D89-4A2D-A820-12492496B0A3}" sibTransId="{FFE10308-86D3-4C29-AC76-641EA6DCDA3A}"/>
    <dgm:cxn modelId="{A032A199-ED39-4A42-ADE4-671998FD7E4F}" type="presOf" srcId="{57D3F996-CEDA-49F1-9DEA-0367AE0498F9}" destId="{3FA811A4-B6C9-491E-9336-B8B7459C5ED8}" srcOrd="0" destOrd="0" presId="urn:microsoft.com/office/officeart/2005/8/layout/chevron2"/>
    <dgm:cxn modelId="{31070ABC-7333-408C-A397-5AA48B48EBD6}" type="presParOf" srcId="{8106C130-0796-4B26-ABDD-EFCF3BE959FF}" destId="{17BFB0A8-23D9-443A-BB90-4C87962B16DF}" srcOrd="0" destOrd="0" presId="urn:microsoft.com/office/officeart/2005/8/layout/chevron2"/>
    <dgm:cxn modelId="{8CB2D5AC-C2B1-441C-B38E-FBBB25355D62}" type="presParOf" srcId="{17BFB0A8-23D9-443A-BB90-4C87962B16DF}" destId="{24816E4C-8F08-4994-93DB-8C8CD8C1744C}" srcOrd="0" destOrd="0" presId="urn:microsoft.com/office/officeart/2005/8/layout/chevron2"/>
    <dgm:cxn modelId="{CEF80C99-1EAD-488D-9B23-BEBA534E5E20}" type="presParOf" srcId="{17BFB0A8-23D9-443A-BB90-4C87962B16DF}" destId="{CBC993EA-591A-4C42-917F-465F427BAA4D}" srcOrd="1" destOrd="0" presId="urn:microsoft.com/office/officeart/2005/8/layout/chevron2"/>
    <dgm:cxn modelId="{37A21EC6-48D8-4B4E-9C95-EC18F1F6125C}" type="presParOf" srcId="{8106C130-0796-4B26-ABDD-EFCF3BE959FF}" destId="{EAF6AEEC-4CC4-4E93-87CF-356357EE7179}" srcOrd="1" destOrd="0" presId="urn:microsoft.com/office/officeart/2005/8/layout/chevron2"/>
    <dgm:cxn modelId="{C725D324-0979-4F56-A6FE-937E2B4E6B2C}" type="presParOf" srcId="{8106C130-0796-4B26-ABDD-EFCF3BE959FF}" destId="{C7F25AA3-F8F2-4E49-AD37-E82B9811A772}" srcOrd="2" destOrd="0" presId="urn:microsoft.com/office/officeart/2005/8/layout/chevron2"/>
    <dgm:cxn modelId="{F62021D0-9CEF-4B7B-82D6-02A9A42CDE76}" type="presParOf" srcId="{C7F25AA3-F8F2-4E49-AD37-E82B9811A772}" destId="{FF1D60C7-65B4-42A9-9B0A-1F1548B99A09}" srcOrd="0" destOrd="0" presId="urn:microsoft.com/office/officeart/2005/8/layout/chevron2"/>
    <dgm:cxn modelId="{58E87AB8-0BFC-4FC8-AB6B-FA2D61FCAD15}" type="presParOf" srcId="{C7F25AA3-F8F2-4E49-AD37-E82B9811A772}" destId="{8027BA36-B560-4FE9-9CD3-4EE6FA62CF97}" srcOrd="1" destOrd="0" presId="urn:microsoft.com/office/officeart/2005/8/layout/chevron2"/>
    <dgm:cxn modelId="{DBF3163E-8BBB-4DF5-951D-2AEDA5C656A5}" type="presParOf" srcId="{8106C130-0796-4B26-ABDD-EFCF3BE959FF}" destId="{B875F0D1-57B0-412A-8D47-6D92DEDD2288}" srcOrd="3" destOrd="0" presId="urn:microsoft.com/office/officeart/2005/8/layout/chevron2"/>
    <dgm:cxn modelId="{F4C3D86C-8075-4929-8913-357B19616E76}" type="presParOf" srcId="{8106C130-0796-4B26-ABDD-EFCF3BE959FF}" destId="{0A4CDF43-1645-4B8C-9F67-D797BBFBDA89}" srcOrd="4" destOrd="0" presId="urn:microsoft.com/office/officeart/2005/8/layout/chevron2"/>
    <dgm:cxn modelId="{CFD588E8-E167-43EB-8224-468524F05540}" type="presParOf" srcId="{0A4CDF43-1645-4B8C-9F67-D797BBFBDA89}" destId="{3FA811A4-B6C9-491E-9336-B8B7459C5ED8}" srcOrd="0" destOrd="0" presId="urn:microsoft.com/office/officeart/2005/8/layout/chevron2"/>
    <dgm:cxn modelId="{92C80DF1-E3C6-4232-A155-374098063FDF}" type="presParOf" srcId="{0A4CDF43-1645-4B8C-9F67-D797BBFBDA89}" destId="{6FC22BBA-6E10-4A15-B294-A4DFE0E02BC3}"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554B81-5312-463A-A4BE-7324C17D04DC}">
      <dsp:nvSpPr>
        <dsp:cNvPr id="0" name=""/>
        <dsp:cNvSpPr/>
      </dsp:nvSpPr>
      <dsp:spPr>
        <a:xfrm rot="10800000">
          <a:off x="6" y="3002"/>
          <a:ext cx="6088810" cy="3451424"/>
        </a:xfrm>
        <a:prstGeom prst="rightArrow">
          <a:avLst>
            <a:gd name="adj1" fmla="val 75000"/>
            <a:gd name="adj2" fmla="val 5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r" defTabSz="977900" rtl="1">
            <a:lnSpc>
              <a:spcPct val="90000"/>
            </a:lnSpc>
            <a:spcBef>
              <a:spcPct val="0"/>
            </a:spcBef>
            <a:spcAft>
              <a:spcPct val="15000"/>
            </a:spcAft>
            <a:buChar char="••"/>
          </a:pPr>
          <a:r>
            <a:rPr lang="ar-SA" sz="2200" b="1" u="none" kern="1200" smtClean="0"/>
            <a:t>هي عبارة عن التدفقات النقدية للخارج التي تقوم بها الشركة وتتوقع الحصول من خلالها على منافع خلال فترة زمنية أكثر من سنة ، شراء الأصول </a:t>
          </a:r>
          <a:r>
            <a:rPr lang="ar-SA" sz="2200" b="1" u="sng" kern="1200" smtClean="0"/>
            <a:t>الثابتة</a:t>
          </a:r>
          <a:r>
            <a:rPr lang="ar-SA" sz="2200" b="1" u="none" kern="1200" smtClean="0"/>
            <a:t> يعتبر مصاريف رأسمالية ، والغرض منها التوسع, والإستبدال, وإعادة تجديد الأصول الثابتة.</a:t>
          </a:r>
          <a:endParaRPr lang="ar-SA" sz="2200" b="1" u="none" kern="1200" dirty="0" smtClean="0"/>
        </a:p>
        <a:p>
          <a:pPr marL="228600" lvl="1" indent="-228600" algn="r" defTabSz="977900" rtl="1">
            <a:lnSpc>
              <a:spcPct val="90000"/>
            </a:lnSpc>
            <a:spcBef>
              <a:spcPct val="0"/>
            </a:spcBef>
            <a:spcAft>
              <a:spcPct val="15000"/>
            </a:spcAft>
            <a:buChar char="••"/>
          </a:pPr>
          <a:r>
            <a:rPr lang="ar-SA" sz="2200" b="1" u="none" kern="1200" smtClean="0"/>
            <a:t>شراء الأصول الثابتة يعتبر يعتبر مصاريف رأس مالية ، لكن ليس كل المصاريف الرأسمالية هي أصول ثابتة </a:t>
          </a:r>
          <a:endParaRPr lang="ar-SA" sz="2200" b="1" u="none" kern="1200" dirty="0" smtClean="0"/>
        </a:p>
      </dsp:txBody>
      <dsp:txXfrm rot="10800000">
        <a:off x="1294290" y="434430"/>
        <a:ext cx="4794526" cy="2588568"/>
      </dsp:txXfrm>
    </dsp:sp>
    <dsp:sp modelId="{F1B01C55-AC45-45D3-9EFB-F9B0D3345DBE}">
      <dsp:nvSpPr>
        <dsp:cNvPr id="0" name=""/>
        <dsp:cNvSpPr/>
      </dsp:nvSpPr>
      <dsp:spPr>
        <a:xfrm>
          <a:off x="6088817" y="1090032"/>
          <a:ext cx="2340860" cy="1277363"/>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lvl="0" algn="ctr" defTabSz="977900" rtl="1">
            <a:lnSpc>
              <a:spcPct val="90000"/>
            </a:lnSpc>
            <a:spcBef>
              <a:spcPct val="0"/>
            </a:spcBef>
            <a:spcAft>
              <a:spcPct val="35000"/>
            </a:spcAft>
          </a:pPr>
          <a:r>
            <a:rPr lang="ar-SA" sz="2200" b="1" u="none" kern="1200" smtClean="0"/>
            <a:t>المصاريف الرأسمالية </a:t>
          </a:r>
          <a:endParaRPr lang="ar-SA" sz="2200" b="1" u="none" kern="1200"/>
        </a:p>
      </dsp:txBody>
      <dsp:txXfrm>
        <a:off x="6151173" y="1152388"/>
        <a:ext cx="2216148" cy="1152651"/>
      </dsp:txXfrm>
    </dsp:sp>
    <dsp:sp modelId="{C87063B2-0549-4E95-A160-C8C4FEA69AC0}">
      <dsp:nvSpPr>
        <dsp:cNvPr id="0" name=""/>
        <dsp:cNvSpPr/>
      </dsp:nvSpPr>
      <dsp:spPr>
        <a:xfrm rot="10800000">
          <a:off x="281905" y="3699757"/>
          <a:ext cx="5522724" cy="1042175"/>
        </a:xfrm>
        <a:prstGeom prst="rightArrow">
          <a:avLst>
            <a:gd name="adj1" fmla="val 75000"/>
            <a:gd name="adj2" fmla="val 50000"/>
          </a:avLst>
        </a:prstGeom>
        <a:solidFill>
          <a:schemeClr val="accent4">
            <a:tint val="40000"/>
            <a:alpha val="90000"/>
            <a:hueOff val="-3945706"/>
            <a:satOff val="22157"/>
            <a:lumOff val="1408"/>
            <a:alphaOff val="0"/>
          </a:schemeClr>
        </a:solidFill>
        <a:ln w="9525" cap="flat" cmpd="sng" algn="ctr">
          <a:solidFill>
            <a:schemeClr val="accent4">
              <a:tint val="40000"/>
              <a:alpha val="90000"/>
              <a:hueOff val="-3945706"/>
              <a:satOff val="22157"/>
              <a:lumOff val="140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r" defTabSz="977900" rtl="1">
            <a:lnSpc>
              <a:spcPct val="90000"/>
            </a:lnSpc>
            <a:spcBef>
              <a:spcPct val="0"/>
            </a:spcBef>
            <a:spcAft>
              <a:spcPct val="15000"/>
            </a:spcAft>
            <a:buChar char="••"/>
          </a:pPr>
          <a:r>
            <a:rPr lang="ar-SA" sz="2200" b="1" u="none" kern="1200" smtClean="0"/>
            <a:t>هي التدفقات النقدية للخارج والتي ينتج عنها فوائد خلال السنة  </a:t>
          </a:r>
          <a:endParaRPr lang="ar-SA" sz="2200" b="1" u="none" kern="1200" dirty="0" smtClean="0"/>
        </a:p>
      </dsp:txBody>
      <dsp:txXfrm rot="10800000">
        <a:off x="672721" y="3830029"/>
        <a:ext cx="5131908" cy="781631"/>
      </dsp:txXfrm>
    </dsp:sp>
    <dsp:sp modelId="{2739A618-E082-457A-BE55-8EF6DF7CE58B}">
      <dsp:nvSpPr>
        <dsp:cNvPr id="0" name=""/>
        <dsp:cNvSpPr/>
      </dsp:nvSpPr>
      <dsp:spPr>
        <a:xfrm>
          <a:off x="5804629" y="3582163"/>
          <a:ext cx="2343148" cy="1277363"/>
        </a:xfrm>
        <a:prstGeom prst="roundRect">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lvl="0" algn="ctr" defTabSz="977900" rtl="1">
            <a:lnSpc>
              <a:spcPct val="90000"/>
            </a:lnSpc>
            <a:spcBef>
              <a:spcPct val="0"/>
            </a:spcBef>
            <a:spcAft>
              <a:spcPct val="35000"/>
            </a:spcAft>
          </a:pPr>
          <a:r>
            <a:rPr lang="ar-SA" sz="2200" b="1" u="none" kern="1200" smtClean="0"/>
            <a:t>المصاريف التشغيلية </a:t>
          </a:r>
          <a:endParaRPr lang="ar-SA" sz="2200" b="1" u="none" kern="1200" dirty="0" smtClean="0"/>
        </a:p>
      </dsp:txBody>
      <dsp:txXfrm>
        <a:off x="5866985" y="3644519"/>
        <a:ext cx="2218436" cy="11526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487BA0-8D74-4657-AFE1-C4663AB7131D}">
      <dsp:nvSpPr>
        <dsp:cNvPr id="0" name=""/>
        <dsp:cNvSpPr/>
      </dsp:nvSpPr>
      <dsp:spPr>
        <a:xfrm rot="16200000">
          <a:off x="-78233" y="79227"/>
          <a:ext cx="2743200" cy="2584744"/>
        </a:xfrm>
        <a:prstGeom prst="flowChartManualOperation">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0" tIns="0" rIns="139700" bIns="0" numCol="1" spcCol="1270" anchor="ctr" anchorCtr="0">
          <a:noAutofit/>
        </a:bodyPr>
        <a:lstStyle/>
        <a:p>
          <a:pPr lvl="0" algn="ctr" defTabSz="977900" rtl="1">
            <a:lnSpc>
              <a:spcPct val="90000"/>
            </a:lnSpc>
            <a:spcBef>
              <a:spcPct val="0"/>
            </a:spcBef>
            <a:spcAft>
              <a:spcPct val="35000"/>
            </a:spcAft>
          </a:pPr>
          <a:r>
            <a:rPr lang="ar-SA" sz="2200" b="1" kern="1200" dirty="0" smtClean="0"/>
            <a:t>3.التدفقات النقدية </a:t>
          </a:r>
          <a:r>
            <a:rPr lang="ar-SA" sz="2200" b="1" u="sng" kern="1200" dirty="0" smtClean="0"/>
            <a:t>الصافية</a:t>
          </a:r>
          <a:r>
            <a:rPr lang="ar-SA" sz="2200" b="1" kern="1200" dirty="0" smtClean="0"/>
            <a:t>, وهى التدفقات النقدية بعد الضرائب وقبل الاهتلاك. </a:t>
          </a:r>
          <a:endParaRPr lang="ar-SA" sz="2200" b="1" kern="1200" dirty="0"/>
        </a:p>
      </dsp:txBody>
      <dsp:txXfrm rot="5400000">
        <a:off x="995" y="548639"/>
        <a:ext cx="2584744" cy="1645920"/>
      </dsp:txXfrm>
    </dsp:sp>
    <dsp:sp modelId="{CDD6C776-4B5A-4775-9E6E-2E640980B4C4}">
      <dsp:nvSpPr>
        <dsp:cNvPr id="0" name=""/>
        <dsp:cNvSpPr/>
      </dsp:nvSpPr>
      <dsp:spPr>
        <a:xfrm rot="16200000">
          <a:off x="2700366" y="79227"/>
          <a:ext cx="2743200" cy="2584744"/>
        </a:xfrm>
        <a:prstGeom prst="flowChartManualOperation">
          <a:avLst/>
        </a:prstGeom>
        <a:gradFill rotWithShape="0">
          <a:gsLst>
            <a:gs pos="0">
              <a:schemeClr val="accent4">
                <a:hueOff val="-2232385"/>
                <a:satOff val="13449"/>
                <a:lumOff val="1078"/>
                <a:alphaOff val="0"/>
                <a:tint val="50000"/>
                <a:satMod val="300000"/>
              </a:schemeClr>
            </a:gs>
            <a:gs pos="35000">
              <a:schemeClr val="accent4">
                <a:hueOff val="-2232385"/>
                <a:satOff val="13449"/>
                <a:lumOff val="1078"/>
                <a:alphaOff val="0"/>
                <a:tint val="37000"/>
                <a:satMod val="300000"/>
              </a:schemeClr>
            </a:gs>
            <a:gs pos="100000">
              <a:schemeClr val="accent4">
                <a:hueOff val="-2232385"/>
                <a:satOff val="13449"/>
                <a:lumOff val="107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0" tIns="0" rIns="139700" bIns="0" numCol="1" spcCol="1270" anchor="ctr" anchorCtr="0">
          <a:noAutofit/>
        </a:bodyPr>
        <a:lstStyle/>
        <a:p>
          <a:pPr lvl="0" algn="ctr" defTabSz="977900" rtl="1">
            <a:lnSpc>
              <a:spcPct val="90000"/>
            </a:lnSpc>
            <a:spcBef>
              <a:spcPct val="0"/>
            </a:spcBef>
            <a:spcAft>
              <a:spcPct val="35000"/>
            </a:spcAft>
          </a:pPr>
          <a:r>
            <a:rPr lang="ar-SA" sz="2200" b="1" kern="1200" smtClean="0"/>
            <a:t>2.تدفقات نقدية </a:t>
          </a:r>
          <a:r>
            <a:rPr lang="ar-SA" sz="2200" b="1" u="sng" kern="1200" smtClean="0"/>
            <a:t>للداخل</a:t>
          </a:r>
          <a:r>
            <a:rPr lang="ar-SA" sz="2200" b="1" kern="1200" smtClean="0"/>
            <a:t> وتحدث عندما يتم تشغيل الأصل والتي تدوم طيلة عمر الأصل</a:t>
          </a:r>
          <a:endParaRPr lang="ar-SA" sz="2200" b="1" kern="1200" dirty="0"/>
        </a:p>
      </dsp:txBody>
      <dsp:txXfrm rot="5400000">
        <a:off x="2779594" y="548639"/>
        <a:ext cx="2584744" cy="1645920"/>
      </dsp:txXfrm>
    </dsp:sp>
    <dsp:sp modelId="{2DEED84B-3328-4799-ABCB-0A91F98B29BB}">
      <dsp:nvSpPr>
        <dsp:cNvPr id="0" name=""/>
        <dsp:cNvSpPr/>
      </dsp:nvSpPr>
      <dsp:spPr>
        <a:xfrm rot="16200000">
          <a:off x="5478965" y="79227"/>
          <a:ext cx="2743200" cy="2584744"/>
        </a:xfrm>
        <a:prstGeom prst="flowChartManualOperation">
          <a:avLst/>
        </a:prstGeom>
        <a:gradFill rotWithShape="0">
          <a:gsLst>
            <a:gs pos="0">
              <a:schemeClr val="accent4">
                <a:hueOff val="-4464770"/>
                <a:satOff val="26899"/>
                <a:lumOff val="2156"/>
                <a:alphaOff val="0"/>
                <a:tint val="50000"/>
                <a:satMod val="300000"/>
              </a:schemeClr>
            </a:gs>
            <a:gs pos="35000">
              <a:schemeClr val="accent4">
                <a:hueOff val="-4464770"/>
                <a:satOff val="26899"/>
                <a:lumOff val="2156"/>
                <a:alphaOff val="0"/>
                <a:tint val="37000"/>
                <a:satMod val="300000"/>
              </a:schemeClr>
            </a:gs>
            <a:gs pos="100000">
              <a:schemeClr val="accent4">
                <a:hueOff val="-4464770"/>
                <a:satOff val="26899"/>
                <a:lumOff val="215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0" tIns="0" rIns="139700" bIns="0" numCol="1" spcCol="1270" anchor="ctr" anchorCtr="0">
          <a:noAutofit/>
        </a:bodyPr>
        <a:lstStyle/>
        <a:p>
          <a:pPr lvl="0" algn="ctr" defTabSz="977900" rtl="1">
            <a:lnSpc>
              <a:spcPct val="90000"/>
            </a:lnSpc>
            <a:spcBef>
              <a:spcPct val="0"/>
            </a:spcBef>
            <a:spcAft>
              <a:spcPct val="35000"/>
            </a:spcAft>
          </a:pPr>
          <a:r>
            <a:rPr lang="ar-SA" sz="2200" b="1" kern="1200" smtClean="0"/>
            <a:t>1.تدفقات نقدية </a:t>
          </a:r>
          <a:r>
            <a:rPr lang="ar-SA" sz="2200" b="1" u="sng" kern="1200" smtClean="0"/>
            <a:t>للخارج</a:t>
          </a:r>
          <a:r>
            <a:rPr lang="ar-SA" sz="2200" b="1" kern="1200" smtClean="0"/>
            <a:t> وتحدث عندما يتم دفع ثمن الأصل المنوي شراءه أو الاستثمار فيه, وتسمى بالدفعة أو الدفعات الأولية  </a:t>
          </a:r>
          <a:endParaRPr lang="ar-SA" sz="2200" b="1" kern="1200" dirty="0"/>
        </a:p>
      </dsp:txBody>
      <dsp:txXfrm rot="5400000">
        <a:off x="5558193" y="548639"/>
        <a:ext cx="2584744" cy="16459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A6CD1C-63AE-49E6-8460-7E9C70C26D32}">
      <dsp:nvSpPr>
        <dsp:cNvPr id="0" name=""/>
        <dsp:cNvSpPr/>
      </dsp:nvSpPr>
      <dsp:spPr>
        <a:xfrm>
          <a:off x="6289334" y="3290491"/>
          <a:ext cx="1426213" cy="339374"/>
        </a:xfrm>
        <a:custGeom>
          <a:avLst/>
          <a:gdLst/>
          <a:ahLst/>
          <a:cxnLst/>
          <a:rect l="0" t="0" r="0" b="0"/>
          <a:pathLst>
            <a:path>
              <a:moveTo>
                <a:pt x="0" y="0"/>
              </a:moveTo>
              <a:lnTo>
                <a:pt x="0" y="231273"/>
              </a:lnTo>
              <a:lnTo>
                <a:pt x="1426213" y="231273"/>
              </a:lnTo>
              <a:lnTo>
                <a:pt x="1426213" y="33937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F25A17-8B37-4FE8-A570-83DB8BDF7661}">
      <dsp:nvSpPr>
        <dsp:cNvPr id="0" name=""/>
        <dsp:cNvSpPr/>
      </dsp:nvSpPr>
      <dsp:spPr>
        <a:xfrm>
          <a:off x="6243614" y="3290491"/>
          <a:ext cx="91440" cy="339374"/>
        </a:xfrm>
        <a:custGeom>
          <a:avLst/>
          <a:gdLst/>
          <a:ahLst/>
          <a:cxnLst/>
          <a:rect l="0" t="0" r="0" b="0"/>
          <a:pathLst>
            <a:path>
              <a:moveTo>
                <a:pt x="45720" y="0"/>
              </a:moveTo>
              <a:lnTo>
                <a:pt x="45720" y="33937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6C6A56-5D8B-415F-9555-78723196DA91}">
      <dsp:nvSpPr>
        <dsp:cNvPr id="0" name=""/>
        <dsp:cNvSpPr/>
      </dsp:nvSpPr>
      <dsp:spPr>
        <a:xfrm>
          <a:off x="4863120" y="3290491"/>
          <a:ext cx="1426213" cy="339374"/>
        </a:xfrm>
        <a:custGeom>
          <a:avLst/>
          <a:gdLst/>
          <a:ahLst/>
          <a:cxnLst/>
          <a:rect l="0" t="0" r="0" b="0"/>
          <a:pathLst>
            <a:path>
              <a:moveTo>
                <a:pt x="1426213" y="0"/>
              </a:moveTo>
              <a:lnTo>
                <a:pt x="1426213" y="231273"/>
              </a:lnTo>
              <a:lnTo>
                <a:pt x="0" y="231273"/>
              </a:lnTo>
              <a:lnTo>
                <a:pt x="0" y="33937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ECBF85-A596-4FAE-86D4-735531742119}">
      <dsp:nvSpPr>
        <dsp:cNvPr id="0" name=""/>
        <dsp:cNvSpPr/>
      </dsp:nvSpPr>
      <dsp:spPr>
        <a:xfrm>
          <a:off x="4170510" y="1134608"/>
          <a:ext cx="2118823" cy="1081339"/>
        </a:xfrm>
        <a:custGeom>
          <a:avLst/>
          <a:gdLst/>
          <a:ahLst/>
          <a:cxnLst/>
          <a:rect l="0" t="0" r="0" b="0"/>
          <a:pathLst>
            <a:path>
              <a:moveTo>
                <a:pt x="0" y="0"/>
              </a:moveTo>
              <a:lnTo>
                <a:pt x="0" y="973239"/>
              </a:lnTo>
              <a:lnTo>
                <a:pt x="2118823" y="973239"/>
              </a:lnTo>
              <a:lnTo>
                <a:pt x="2118823" y="108133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471DC0-7761-4994-8B17-4E105BBF1674}">
      <dsp:nvSpPr>
        <dsp:cNvPr id="0" name=""/>
        <dsp:cNvSpPr/>
      </dsp:nvSpPr>
      <dsp:spPr>
        <a:xfrm>
          <a:off x="2010693" y="3266342"/>
          <a:ext cx="1426213" cy="339374"/>
        </a:xfrm>
        <a:custGeom>
          <a:avLst/>
          <a:gdLst/>
          <a:ahLst/>
          <a:cxnLst/>
          <a:rect l="0" t="0" r="0" b="0"/>
          <a:pathLst>
            <a:path>
              <a:moveTo>
                <a:pt x="0" y="0"/>
              </a:moveTo>
              <a:lnTo>
                <a:pt x="0" y="231273"/>
              </a:lnTo>
              <a:lnTo>
                <a:pt x="1426213" y="231273"/>
              </a:lnTo>
              <a:lnTo>
                <a:pt x="1426213" y="33937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005A41-F1CA-4191-9D10-20C356DD53CF}">
      <dsp:nvSpPr>
        <dsp:cNvPr id="0" name=""/>
        <dsp:cNvSpPr/>
      </dsp:nvSpPr>
      <dsp:spPr>
        <a:xfrm>
          <a:off x="1964973" y="3266342"/>
          <a:ext cx="91440" cy="339374"/>
        </a:xfrm>
        <a:custGeom>
          <a:avLst/>
          <a:gdLst/>
          <a:ahLst/>
          <a:cxnLst/>
          <a:rect l="0" t="0" r="0" b="0"/>
          <a:pathLst>
            <a:path>
              <a:moveTo>
                <a:pt x="45720" y="0"/>
              </a:moveTo>
              <a:lnTo>
                <a:pt x="45720" y="33937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2F82D2-40AC-41F9-AB6A-B6DEA987DCFB}">
      <dsp:nvSpPr>
        <dsp:cNvPr id="0" name=""/>
        <dsp:cNvSpPr/>
      </dsp:nvSpPr>
      <dsp:spPr>
        <a:xfrm>
          <a:off x="584480" y="3266342"/>
          <a:ext cx="1426213" cy="339374"/>
        </a:xfrm>
        <a:custGeom>
          <a:avLst/>
          <a:gdLst/>
          <a:ahLst/>
          <a:cxnLst/>
          <a:rect l="0" t="0" r="0" b="0"/>
          <a:pathLst>
            <a:path>
              <a:moveTo>
                <a:pt x="1426213" y="0"/>
              </a:moveTo>
              <a:lnTo>
                <a:pt x="1426213" y="231273"/>
              </a:lnTo>
              <a:lnTo>
                <a:pt x="0" y="231273"/>
              </a:lnTo>
              <a:lnTo>
                <a:pt x="0" y="33937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23D4F5-C039-49F8-8A81-F2ADBE913493}">
      <dsp:nvSpPr>
        <dsp:cNvPr id="0" name=""/>
        <dsp:cNvSpPr/>
      </dsp:nvSpPr>
      <dsp:spPr>
        <a:xfrm>
          <a:off x="2010693" y="1134608"/>
          <a:ext cx="2159817" cy="1081339"/>
        </a:xfrm>
        <a:custGeom>
          <a:avLst/>
          <a:gdLst/>
          <a:ahLst/>
          <a:cxnLst/>
          <a:rect l="0" t="0" r="0" b="0"/>
          <a:pathLst>
            <a:path>
              <a:moveTo>
                <a:pt x="2159817" y="0"/>
              </a:moveTo>
              <a:lnTo>
                <a:pt x="2159817" y="973239"/>
              </a:lnTo>
              <a:lnTo>
                <a:pt x="0" y="973239"/>
              </a:lnTo>
              <a:lnTo>
                <a:pt x="0" y="1081339"/>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E04F89-39E4-487E-B49D-EFDBC74B1AB9}">
      <dsp:nvSpPr>
        <dsp:cNvPr id="0" name=""/>
        <dsp:cNvSpPr/>
      </dsp:nvSpPr>
      <dsp:spPr>
        <a:xfrm>
          <a:off x="2857314" y="-123172"/>
          <a:ext cx="2626393" cy="125778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258D1C-C274-4969-85C7-227CA230EAAD}">
      <dsp:nvSpPr>
        <dsp:cNvPr id="0" name=""/>
        <dsp:cNvSpPr/>
      </dsp:nvSpPr>
      <dsp:spPr>
        <a:xfrm>
          <a:off x="2986969" y="0"/>
          <a:ext cx="2626393" cy="125778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t>أساليب الموازنة الرأسمالية </a:t>
          </a:r>
          <a:endParaRPr lang="ar-SA" sz="2000" b="1" kern="1200" dirty="0"/>
        </a:p>
      </dsp:txBody>
      <dsp:txXfrm>
        <a:off x="3023808" y="36839"/>
        <a:ext cx="2552715" cy="1184103"/>
      </dsp:txXfrm>
    </dsp:sp>
    <dsp:sp modelId="{76DF059E-D9F2-4B08-9E61-AA038C949BD9}">
      <dsp:nvSpPr>
        <dsp:cNvPr id="0" name=""/>
        <dsp:cNvSpPr/>
      </dsp:nvSpPr>
      <dsp:spPr>
        <a:xfrm>
          <a:off x="941916" y="2215947"/>
          <a:ext cx="2137554" cy="1050394"/>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69EEE4-CC64-49CC-B3CA-13AF012A026E}">
      <dsp:nvSpPr>
        <dsp:cNvPr id="0" name=""/>
        <dsp:cNvSpPr/>
      </dsp:nvSpPr>
      <dsp:spPr>
        <a:xfrm>
          <a:off x="1071572" y="2339120"/>
          <a:ext cx="2137554" cy="1050394"/>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t>الطرق التي </a:t>
          </a:r>
          <a:r>
            <a:rPr lang="ar-SA" sz="2000" b="1" kern="1200" dirty="0" smtClean="0">
              <a:solidFill>
                <a:srgbClr val="FF0000"/>
              </a:solidFill>
            </a:rPr>
            <a:t>تراعي</a:t>
          </a:r>
          <a:r>
            <a:rPr lang="ar-SA" sz="2000" b="1" kern="1200" dirty="0" smtClean="0"/>
            <a:t> القيمة الزمنية للنقود</a:t>
          </a:r>
          <a:endParaRPr lang="ar-SA" sz="2000" b="1" kern="1200" dirty="0"/>
        </a:p>
      </dsp:txBody>
      <dsp:txXfrm>
        <a:off x="1102337" y="2369885"/>
        <a:ext cx="2076024" cy="988864"/>
      </dsp:txXfrm>
    </dsp:sp>
    <dsp:sp modelId="{4F542FD0-036B-4A50-8B08-A2F5DF55A784}">
      <dsp:nvSpPr>
        <dsp:cNvPr id="0" name=""/>
        <dsp:cNvSpPr/>
      </dsp:nvSpPr>
      <dsp:spPr>
        <a:xfrm>
          <a:off x="1029" y="3605716"/>
          <a:ext cx="1166902" cy="12003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5DAD2B-F177-485D-BFAD-C81FAC26BC35}">
      <dsp:nvSpPr>
        <dsp:cNvPr id="0" name=""/>
        <dsp:cNvSpPr/>
      </dsp:nvSpPr>
      <dsp:spPr>
        <a:xfrm>
          <a:off x="130684" y="3728889"/>
          <a:ext cx="1166902" cy="120033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t>معدل </a:t>
          </a:r>
          <a:r>
            <a:rPr lang="ar-SA" sz="2000" b="1" kern="1200" dirty="0" smtClean="0"/>
            <a:t>العائد الداخلي</a:t>
          </a:r>
          <a:endParaRPr lang="ar-SA" sz="2000" b="1" kern="1200" dirty="0"/>
        </a:p>
      </dsp:txBody>
      <dsp:txXfrm>
        <a:off x="164861" y="3763066"/>
        <a:ext cx="1098548" cy="1131978"/>
      </dsp:txXfrm>
    </dsp:sp>
    <dsp:sp modelId="{5264C115-194F-4045-B7FE-3E8515EC2E5A}">
      <dsp:nvSpPr>
        <dsp:cNvPr id="0" name=""/>
        <dsp:cNvSpPr/>
      </dsp:nvSpPr>
      <dsp:spPr>
        <a:xfrm>
          <a:off x="1427242" y="3605716"/>
          <a:ext cx="1166902" cy="12003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A79CDE-704E-45C5-99D6-C8D34876BA35}">
      <dsp:nvSpPr>
        <dsp:cNvPr id="0" name=""/>
        <dsp:cNvSpPr/>
      </dsp:nvSpPr>
      <dsp:spPr>
        <a:xfrm>
          <a:off x="1556898" y="3728889"/>
          <a:ext cx="1166902" cy="120033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t>مؤشر الربحية</a:t>
          </a:r>
          <a:endParaRPr lang="ar-SA" sz="2000" b="1" kern="1200" dirty="0"/>
        </a:p>
      </dsp:txBody>
      <dsp:txXfrm>
        <a:off x="1591075" y="3763066"/>
        <a:ext cx="1098548" cy="1131978"/>
      </dsp:txXfrm>
    </dsp:sp>
    <dsp:sp modelId="{4BB53DFE-0BBA-471C-A53C-B1F65BBE342E}">
      <dsp:nvSpPr>
        <dsp:cNvPr id="0" name=""/>
        <dsp:cNvSpPr/>
      </dsp:nvSpPr>
      <dsp:spPr>
        <a:xfrm>
          <a:off x="2853456" y="3605716"/>
          <a:ext cx="1166902" cy="12003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92F0AE-CDF4-4570-899D-E6C415061ED5}">
      <dsp:nvSpPr>
        <dsp:cNvPr id="0" name=""/>
        <dsp:cNvSpPr/>
      </dsp:nvSpPr>
      <dsp:spPr>
        <a:xfrm>
          <a:off x="2983112" y="3728889"/>
          <a:ext cx="1166902" cy="120033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t>صافي القيمة الحالية</a:t>
          </a:r>
          <a:endParaRPr lang="ar-SA" sz="2000" b="1" kern="1200" dirty="0"/>
        </a:p>
      </dsp:txBody>
      <dsp:txXfrm>
        <a:off x="3017289" y="3763066"/>
        <a:ext cx="1098548" cy="1131978"/>
      </dsp:txXfrm>
    </dsp:sp>
    <dsp:sp modelId="{BE31ECCD-FDD1-4721-9457-ABFE1452384A}">
      <dsp:nvSpPr>
        <dsp:cNvPr id="0" name=""/>
        <dsp:cNvSpPr/>
      </dsp:nvSpPr>
      <dsp:spPr>
        <a:xfrm>
          <a:off x="5117111" y="2215947"/>
          <a:ext cx="2344446" cy="107454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A9541F-D1BC-4B8C-9ADE-638502DD0C58}">
      <dsp:nvSpPr>
        <dsp:cNvPr id="0" name=""/>
        <dsp:cNvSpPr/>
      </dsp:nvSpPr>
      <dsp:spPr>
        <a:xfrm>
          <a:off x="5246767" y="2339120"/>
          <a:ext cx="2344446" cy="1074543"/>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t>الطرق التي </a:t>
          </a:r>
          <a:r>
            <a:rPr lang="ar-SA" sz="2000" b="1" kern="1200" dirty="0" smtClean="0">
              <a:solidFill>
                <a:srgbClr val="FF0000"/>
              </a:solidFill>
            </a:rPr>
            <a:t>لا تراعي </a:t>
          </a:r>
          <a:r>
            <a:rPr lang="ar-SA" sz="2000" b="1" kern="1200" dirty="0" smtClean="0"/>
            <a:t>القيمة الزمنية للنقود</a:t>
          </a:r>
          <a:endParaRPr lang="ar-SA" sz="2000" b="1" kern="1200" dirty="0"/>
        </a:p>
      </dsp:txBody>
      <dsp:txXfrm>
        <a:off x="5278239" y="2370592"/>
        <a:ext cx="2281502" cy="1011599"/>
      </dsp:txXfrm>
    </dsp:sp>
    <dsp:sp modelId="{C379F7E5-C223-4CC1-910F-3B4A1F356B36}">
      <dsp:nvSpPr>
        <dsp:cNvPr id="0" name=""/>
        <dsp:cNvSpPr/>
      </dsp:nvSpPr>
      <dsp:spPr>
        <a:xfrm>
          <a:off x="4279669" y="3629865"/>
          <a:ext cx="1166902" cy="12003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EA21E6-D5FF-462C-B606-59DF8B3DFCC3}">
      <dsp:nvSpPr>
        <dsp:cNvPr id="0" name=""/>
        <dsp:cNvSpPr/>
      </dsp:nvSpPr>
      <dsp:spPr>
        <a:xfrm>
          <a:off x="4409325" y="3753038"/>
          <a:ext cx="1166902" cy="120033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t>معدل </a:t>
          </a:r>
          <a:r>
            <a:rPr lang="ar-SA" sz="2000" b="1" kern="1200" dirty="0" smtClean="0"/>
            <a:t>العائد المحاسبي</a:t>
          </a:r>
          <a:endParaRPr lang="ar-SA" sz="2000" b="1" kern="1200" dirty="0"/>
        </a:p>
      </dsp:txBody>
      <dsp:txXfrm>
        <a:off x="4443502" y="3787215"/>
        <a:ext cx="1098548" cy="1131978"/>
      </dsp:txXfrm>
    </dsp:sp>
    <dsp:sp modelId="{F2E53B51-3824-49A1-AE67-E08D0610F29F}">
      <dsp:nvSpPr>
        <dsp:cNvPr id="0" name=""/>
        <dsp:cNvSpPr/>
      </dsp:nvSpPr>
      <dsp:spPr>
        <a:xfrm>
          <a:off x="5705883" y="3629865"/>
          <a:ext cx="1166902" cy="12003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5046A9-2D08-4FFA-BE64-227E81E22F80}">
      <dsp:nvSpPr>
        <dsp:cNvPr id="0" name=""/>
        <dsp:cNvSpPr/>
      </dsp:nvSpPr>
      <dsp:spPr>
        <a:xfrm>
          <a:off x="5835539" y="3753038"/>
          <a:ext cx="1166902" cy="120033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t>فترة الاسترداد المخصومة</a:t>
          </a:r>
          <a:endParaRPr lang="ar-SA" sz="2000" b="1" kern="1200" dirty="0"/>
        </a:p>
      </dsp:txBody>
      <dsp:txXfrm>
        <a:off x="5869716" y="3787215"/>
        <a:ext cx="1098548" cy="1131978"/>
      </dsp:txXfrm>
    </dsp:sp>
    <dsp:sp modelId="{B7161B8F-BA36-4003-9963-786425E09D6D}">
      <dsp:nvSpPr>
        <dsp:cNvPr id="0" name=""/>
        <dsp:cNvSpPr/>
      </dsp:nvSpPr>
      <dsp:spPr>
        <a:xfrm>
          <a:off x="7132097" y="3629865"/>
          <a:ext cx="1166902" cy="12003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999C58-2383-4F37-86A1-7A38DBC4A641}">
      <dsp:nvSpPr>
        <dsp:cNvPr id="0" name=""/>
        <dsp:cNvSpPr/>
      </dsp:nvSpPr>
      <dsp:spPr>
        <a:xfrm>
          <a:off x="7261752" y="3753038"/>
          <a:ext cx="1166902" cy="1200332"/>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t>فترة الإسترداد</a:t>
          </a:r>
          <a:endParaRPr lang="ar-SA" sz="2000" b="1" kern="1200" dirty="0"/>
        </a:p>
      </dsp:txBody>
      <dsp:txXfrm>
        <a:off x="7295929" y="3787215"/>
        <a:ext cx="1098548" cy="11319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04858-1219-46B0-BCCD-49E767BFAD3A}">
      <dsp:nvSpPr>
        <dsp:cNvPr id="0" name=""/>
        <dsp:cNvSpPr/>
      </dsp:nvSpPr>
      <dsp:spPr>
        <a:xfrm rot="5400000">
          <a:off x="7253048" y="184399"/>
          <a:ext cx="1216187" cy="85133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1">
            <a:lnSpc>
              <a:spcPct val="90000"/>
            </a:lnSpc>
            <a:spcBef>
              <a:spcPct val="0"/>
            </a:spcBef>
            <a:spcAft>
              <a:spcPct val="35000"/>
            </a:spcAft>
          </a:pPr>
          <a:r>
            <a:rPr lang="ar-SA" sz="2400" b="1" kern="1200" dirty="0" smtClean="0">
              <a:cs typeface="+mn-cs"/>
            </a:rPr>
            <a:t>1-</a:t>
          </a:r>
          <a:endParaRPr lang="ar-SA" sz="2400" kern="1200" dirty="0"/>
        </a:p>
      </dsp:txBody>
      <dsp:txXfrm rot="-5400000">
        <a:off x="7435477" y="427637"/>
        <a:ext cx="851331" cy="364856"/>
      </dsp:txXfrm>
    </dsp:sp>
    <dsp:sp modelId="{C32DC6CB-E98D-4CAE-9CDA-A9EC47BCCFDD}">
      <dsp:nvSpPr>
        <dsp:cNvPr id="0" name=""/>
        <dsp:cNvSpPr/>
      </dsp:nvSpPr>
      <dsp:spPr>
        <a:xfrm rot="16200000">
          <a:off x="3322477" y="-3320506"/>
          <a:ext cx="790521" cy="7435476"/>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70688" bIns="15240" numCol="1" spcCol="1270" anchor="ctr" anchorCtr="0">
          <a:noAutofit/>
        </a:bodyPr>
        <a:lstStyle/>
        <a:p>
          <a:pPr marL="228600" lvl="1" indent="-228600" algn="r" defTabSz="1066800" rtl="1">
            <a:lnSpc>
              <a:spcPct val="90000"/>
            </a:lnSpc>
            <a:spcBef>
              <a:spcPct val="0"/>
            </a:spcBef>
            <a:spcAft>
              <a:spcPct val="15000"/>
            </a:spcAft>
            <a:buChar char="••"/>
          </a:pPr>
          <a:r>
            <a:rPr lang="ar-SA" sz="2400" b="1" kern="1200" dirty="0" smtClean="0">
              <a:solidFill>
                <a:srgbClr val="FF0000"/>
              </a:solidFill>
              <a:cs typeface="+mn-cs"/>
            </a:rPr>
            <a:t>عدم</a:t>
          </a:r>
          <a:r>
            <a:rPr lang="ar-SA" sz="2400" b="1" kern="1200" dirty="0" smtClean="0">
              <a:cs typeface="+mn-cs"/>
            </a:rPr>
            <a:t> الموضوعية في تحديد فترة الاسترداد المثلى, فالأمر متروك لاجتهاد متخذ القرار(إدارة الشركة )</a:t>
          </a:r>
          <a:endParaRPr lang="ar-SA" sz="2400" kern="1200" dirty="0"/>
        </a:p>
      </dsp:txBody>
      <dsp:txXfrm rot="5400000">
        <a:off x="38590" y="40561"/>
        <a:ext cx="7396886" cy="713341"/>
      </dsp:txXfrm>
    </dsp:sp>
    <dsp:sp modelId="{18826885-C52A-4491-AAA3-929EB3A1E940}">
      <dsp:nvSpPr>
        <dsp:cNvPr id="0" name=""/>
        <dsp:cNvSpPr/>
      </dsp:nvSpPr>
      <dsp:spPr>
        <a:xfrm rot="5400000">
          <a:off x="7253048" y="1218194"/>
          <a:ext cx="1216187" cy="851331"/>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1">
            <a:lnSpc>
              <a:spcPct val="90000"/>
            </a:lnSpc>
            <a:spcBef>
              <a:spcPct val="0"/>
            </a:spcBef>
            <a:spcAft>
              <a:spcPct val="35000"/>
            </a:spcAft>
          </a:pPr>
          <a:r>
            <a:rPr lang="ar-SA" sz="2400" b="1" kern="1200" dirty="0" smtClean="0">
              <a:cs typeface="+mn-cs"/>
            </a:rPr>
            <a:t>2.</a:t>
          </a:r>
          <a:endParaRPr lang="ar-SA" sz="2400" kern="1200" dirty="0"/>
        </a:p>
      </dsp:txBody>
      <dsp:txXfrm rot="-5400000">
        <a:off x="7435477" y="1461432"/>
        <a:ext cx="851331" cy="364856"/>
      </dsp:txXfrm>
    </dsp:sp>
    <dsp:sp modelId="{CB0803EE-E181-4170-AFA0-FAA95DE76FE7}">
      <dsp:nvSpPr>
        <dsp:cNvPr id="0" name=""/>
        <dsp:cNvSpPr/>
      </dsp:nvSpPr>
      <dsp:spPr>
        <a:xfrm rot="16200000">
          <a:off x="3322477" y="-2286711"/>
          <a:ext cx="790521" cy="7435476"/>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70688" bIns="15240" numCol="1" spcCol="1270" anchor="ctr" anchorCtr="0">
          <a:noAutofit/>
        </a:bodyPr>
        <a:lstStyle/>
        <a:p>
          <a:pPr marL="228600" lvl="1" indent="-228600" algn="r" defTabSz="1066800" rtl="1">
            <a:lnSpc>
              <a:spcPct val="90000"/>
            </a:lnSpc>
            <a:spcBef>
              <a:spcPct val="0"/>
            </a:spcBef>
            <a:spcAft>
              <a:spcPct val="15000"/>
            </a:spcAft>
            <a:buChar char="••"/>
          </a:pPr>
          <a:r>
            <a:rPr lang="ar-SA" sz="2400" b="1" kern="1200" dirty="0" smtClean="0">
              <a:solidFill>
                <a:srgbClr val="FF0000"/>
              </a:solidFill>
              <a:cs typeface="+mn-cs"/>
            </a:rPr>
            <a:t>عدم</a:t>
          </a:r>
          <a:r>
            <a:rPr lang="ar-SA" sz="2400" b="1" kern="1200" dirty="0" smtClean="0">
              <a:cs typeface="+mn-cs"/>
            </a:rPr>
            <a:t> أخذ مفهوم </a:t>
          </a:r>
          <a:r>
            <a:rPr lang="ar-SA" sz="2400" b="1" kern="1200" dirty="0" smtClean="0">
              <a:solidFill>
                <a:schemeClr val="bg2">
                  <a:lumMod val="50000"/>
                </a:schemeClr>
              </a:solidFill>
              <a:cs typeface="+mn-cs"/>
            </a:rPr>
            <a:t>القيمة الزمنية </a:t>
          </a:r>
          <a:r>
            <a:rPr lang="ar-SA" sz="2400" b="1" kern="1200" dirty="0" smtClean="0">
              <a:cs typeface="+mn-cs"/>
            </a:rPr>
            <a:t>للنقود بعين الاعتبار .</a:t>
          </a:r>
          <a:endParaRPr lang="ar-SA" sz="2400" kern="1200" dirty="0"/>
        </a:p>
      </dsp:txBody>
      <dsp:txXfrm rot="5400000">
        <a:off x="38590" y="1074356"/>
        <a:ext cx="7396886" cy="713341"/>
      </dsp:txXfrm>
    </dsp:sp>
    <dsp:sp modelId="{EEB014AB-1331-43AE-A8DD-EBCB3ECBBF73}">
      <dsp:nvSpPr>
        <dsp:cNvPr id="0" name=""/>
        <dsp:cNvSpPr/>
      </dsp:nvSpPr>
      <dsp:spPr>
        <a:xfrm rot="5400000">
          <a:off x="7253048" y="2536169"/>
          <a:ext cx="1216187" cy="851331"/>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1">
            <a:lnSpc>
              <a:spcPct val="90000"/>
            </a:lnSpc>
            <a:spcBef>
              <a:spcPct val="0"/>
            </a:spcBef>
            <a:spcAft>
              <a:spcPct val="35000"/>
            </a:spcAft>
          </a:pPr>
          <a:r>
            <a:rPr lang="ar-SA" sz="2400" b="1" kern="1200" dirty="0" smtClean="0">
              <a:cs typeface="+mn-cs"/>
            </a:rPr>
            <a:t>3.</a:t>
          </a:r>
          <a:endParaRPr lang="ar-SA" sz="2400" kern="1200" dirty="0"/>
        </a:p>
      </dsp:txBody>
      <dsp:txXfrm rot="-5400000">
        <a:off x="7435477" y="2779407"/>
        <a:ext cx="851331" cy="364856"/>
      </dsp:txXfrm>
    </dsp:sp>
    <dsp:sp modelId="{9BE92119-1A67-4F02-8AAE-8A214F469D7B}">
      <dsp:nvSpPr>
        <dsp:cNvPr id="0" name=""/>
        <dsp:cNvSpPr/>
      </dsp:nvSpPr>
      <dsp:spPr>
        <a:xfrm rot="16200000">
          <a:off x="3038296" y="-968735"/>
          <a:ext cx="1358883" cy="7435476"/>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70688" bIns="15240" numCol="1" spcCol="1270" anchor="ctr" anchorCtr="0">
          <a:noAutofit/>
        </a:bodyPr>
        <a:lstStyle/>
        <a:p>
          <a:pPr marL="228600" lvl="1" indent="-228600" algn="r" defTabSz="1066800" rtl="1">
            <a:lnSpc>
              <a:spcPct val="90000"/>
            </a:lnSpc>
            <a:spcBef>
              <a:spcPct val="0"/>
            </a:spcBef>
            <a:spcAft>
              <a:spcPct val="15000"/>
            </a:spcAft>
            <a:buChar char="••"/>
          </a:pPr>
          <a:r>
            <a:rPr lang="ar-SA" sz="2400" b="1" kern="1200" dirty="0" smtClean="0">
              <a:solidFill>
                <a:srgbClr val="FF0000"/>
              </a:solidFill>
              <a:cs typeface="+mn-cs"/>
            </a:rPr>
            <a:t>عدم</a:t>
          </a:r>
          <a:r>
            <a:rPr lang="ar-SA" sz="2400" b="1" kern="1200" dirty="0" smtClean="0">
              <a:cs typeface="+mn-cs"/>
            </a:rPr>
            <a:t> الاهتمام بالتدفقات النقدية الداخلة التي تتم بعد </a:t>
          </a:r>
          <a:r>
            <a:rPr lang="ar-SA" sz="2400" b="1" kern="1200" dirty="0" err="1" smtClean="0">
              <a:cs typeface="+mn-cs"/>
            </a:rPr>
            <a:t>ان</a:t>
          </a:r>
          <a:r>
            <a:rPr lang="ar-SA" sz="2400" b="1" kern="1200" dirty="0" smtClean="0">
              <a:cs typeface="+mn-cs"/>
            </a:rPr>
            <a:t> يسترد المشروع كامل </a:t>
          </a:r>
          <a:r>
            <a:rPr lang="ar-SA" sz="2400" b="1" kern="1200" dirty="0" err="1" smtClean="0">
              <a:cs typeface="+mn-cs"/>
            </a:rPr>
            <a:t>تكاليفة</a:t>
          </a:r>
          <a:r>
            <a:rPr lang="ar-SA" sz="2400" b="1" kern="1200" dirty="0" smtClean="0">
              <a:cs typeface="+mn-cs"/>
            </a:rPr>
            <a:t> , فمثلاً في المشروع </a:t>
          </a:r>
          <a:r>
            <a:rPr lang="ar-SA" sz="2400" b="1" kern="1200" dirty="0" err="1" smtClean="0">
              <a:cs typeface="+mn-cs"/>
            </a:rPr>
            <a:t>أ</a:t>
          </a:r>
          <a:r>
            <a:rPr lang="ar-SA" sz="2400" b="1" kern="1200" dirty="0" smtClean="0">
              <a:cs typeface="+mn-cs"/>
            </a:rPr>
            <a:t> , لم يتم الاهتمام بالتدفقات النقدية الداخلة في السنة الرابعة.</a:t>
          </a:r>
          <a:endParaRPr lang="ar-SA" sz="2400" kern="1200" dirty="0"/>
        </a:p>
      </dsp:txBody>
      <dsp:txXfrm rot="5400000">
        <a:off x="66335" y="2135896"/>
        <a:ext cx="7369141" cy="12262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816E4C-8F08-4994-93DB-8C8CD8C1744C}">
      <dsp:nvSpPr>
        <dsp:cNvPr id="0" name=""/>
        <dsp:cNvSpPr/>
      </dsp:nvSpPr>
      <dsp:spPr>
        <a:xfrm rot="5400000">
          <a:off x="7235726" y="221393"/>
          <a:ext cx="1455048" cy="1018533"/>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SA" sz="2800" b="1" kern="1200" smtClean="0">
              <a:solidFill>
                <a:schemeClr val="tx1"/>
              </a:solidFill>
            </a:rPr>
            <a:t>1-</a:t>
          </a:r>
          <a:endParaRPr lang="ar-SA" sz="2800" b="1" kern="1200" dirty="0">
            <a:solidFill>
              <a:schemeClr val="tx1"/>
            </a:solidFill>
          </a:endParaRPr>
        </a:p>
      </dsp:txBody>
      <dsp:txXfrm rot="-5400000">
        <a:off x="7453984" y="512403"/>
        <a:ext cx="1018533" cy="436515"/>
      </dsp:txXfrm>
    </dsp:sp>
    <dsp:sp modelId="{CBC993EA-591A-4C42-917F-465F427BAA4D}">
      <dsp:nvSpPr>
        <dsp:cNvPr id="0" name=""/>
        <dsp:cNvSpPr/>
      </dsp:nvSpPr>
      <dsp:spPr>
        <a:xfrm rot="16200000">
          <a:off x="3254101" y="-3250964"/>
          <a:ext cx="945781" cy="7453984"/>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99136" bIns="17780" numCol="1" spcCol="1270" anchor="ctr" anchorCtr="0">
          <a:noAutofit/>
        </a:bodyPr>
        <a:lstStyle/>
        <a:p>
          <a:pPr marL="285750" lvl="1" indent="-285750" algn="r" defTabSz="1244600" rtl="1">
            <a:lnSpc>
              <a:spcPct val="90000"/>
            </a:lnSpc>
            <a:spcBef>
              <a:spcPct val="0"/>
            </a:spcBef>
            <a:spcAft>
              <a:spcPct val="15000"/>
            </a:spcAft>
            <a:buChar char="••"/>
          </a:pPr>
          <a:r>
            <a:rPr lang="ar-SA" sz="2800" b="1" kern="1200" smtClean="0">
              <a:solidFill>
                <a:schemeClr val="tx1"/>
              </a:solidFill>
            </a:rPr>
            <a:t>عدم الموضوعية في تحديد معدل العائد المحاسبي المستهدف من قبل الشركة , فالأمر متروك لإدارة الشركة</a:t>
          </a:r>
          <a:endParaRPr lang="ar-SA" sz="2800" b="1" kern="1200" dirty="0">
            <a:solidFill>
              <a:schemeClr val="tx1"/>
            </a:solidFill>
          </a:endParaRPr>
        </a:p>
      </dsp:txBody>
      <dsp:txXfrm rot="5400000">
        <a:off x="46169" y="49306"/>
        <a:ext cx="7407815" cy="853443"/>
      </dsp:txXfrm>
    </dsp:sp>
    <dsp:sp modelId="{FF1D60C7-65B4-42A9-9B0A-1F1548B99A09}">
      <dsp:nvSpPr>
        <dsp:cNvPr id="0" name=""/>
        <dsp:cNvSpPr/>
      </dsp:nvSpPr>
      <dsp:spPr>
        <a:xfrm rot="5400000">
          <a:off x="7235726" y="1497447"/>
          <a:ext cx="1455048" cy="1018533"/>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SA" sz="2800" b="1" kern="1200" smtClean="0">
              <a:solidFill>
                <a:schemeClr val="tx1"/>
              </a:solidFill>
            </a:rPr>
            <a:t>2-</a:t>
          </a:r>
          <a:endParaRPr lang="ar-SA" sz="2800" b="1" kern="1200" dirty="0" smtClean="0">
            <a:solidFill>
              <a:schemeClr val="tx1"/>
            </a:solidFill>
          </a:endParaRPr>
        </a:p>
      </dsp:txBody>
      <dsp:txXfrm rot="-5400000">
        <a:off x="7453984" y="1788457"/>
        <a:ext cx="1018533" cy="436515"/>
      </dsp:txXfrm>
    </dsp:sp>
    <dsp:sp modelId="{8027BA36-B560-4FE9-9CD3-4EE6FA62CF97}">
      <dsp:nvSpPr>
        <dsp:cNvPr id="0" name=""/>
        <dsp:cNvSpPr/>
      </dsp:nvSpPr>
      <dsp:spPr>
        <a:xfrm rot="16200000">
          <a:off x="3254101" y="-1974911"/>
          <a:ext cx="945781" cy="7453984"/>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99136" bIns="17780" numCol="1" spcCol="1270" anchor="ctr" anchorCtr="0">
          <a:noAutofit/>
        </a:bodyPr>
        <a:lstStyle/>
        <a:p>
          <a:pPr marL="285750" lvl="1" indent="-285750" algn="r" defTabSz="1244600" rtl="1">
            <a:lnSpc>
              <a:spcPct val="90000"/>
            </a:lnSpc>
            <a:spcBef>
              <a:spcPct val="0"/>
            </a:spcBef>
            <a:spcAft>
              <a:spcPct val="15000"/>
            </a:spcAft>
            <a:buChar char="••"/>
          </a:pPr>
          <a:r>
            <a:rPr lang="ar-SA" sz="2800" b="1" kern="1200" smtClean="0">
              <a:solidFill>
                <a:schemeClr val="tx1"/>
              </a:solidFill>
            </a:rPr>
            <a:t>عدم أخذ مفهوم القيمة الزمنية للنقود بعين الاعتبار.</a:t>
          </a:r>
          <a:endParaRPr lang="ar-SA" sz="2800" b="1" kern="1200" dirty="0" smtClean="0">
            <a:solidFill>
              <a:schemeClr val="tx1"/>
            </a:solidFill>
          </a:endParaRPr>
        </a:p>
      </dsp:txBody>
      <dsp:txXfrm rot="5400000">
        <a:off x="46169" y="1325359"/>
        <a:ext cx="7407815" cy="853443"/>
      </dsp:txXfrm>
    </dsp:sp>
    <dsp:sp modelId="{3FA811A4-B6C9-491E-9336-B8B7459C5ED8}">
      <dsp:nvSpPr>
        <dsp:cNvPr id="0" name=""/>
        <dsp:cNvSpPr/>
      </dsp:nvSpPr>
      <dsp:spPr>
        <a:xfrm rot="5400000">
          <a:off x="7235726" y="3114601"/>
          <a:ext cx="1455048" cy="1018533"/>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SA" sz="2800" b="1" kern="1200" smtClean="0">
              <a:solidFill>
                <a:schemeClr val="tx1"/>
              </a:solidFill>
            </a:rPr>
            <a:t>3-</a:t>
          </a:r>
          <a:endParaRPr lang="ar-SA" sz="2800" b="1" kern="1200" dirty="0" smtClean="0">
            <a:solidFill>
              <a:schemeClr val="tx1"/>
            </a:solidFill>
          </a:endParaRPr>
        </a:p>
      </dsp:txBody>
      <dsp:txXfrm rot="-5400000">
        <a:off x="7453984" y="3405611"/>
        <a:ext cx="1018533" cy="436515"/>
      </dsp:txXfrm>
    </dsp:sp>
    <dsp:sp modelId="{6FC22BBA-6E10-4A15-B294-A4DFE0E02BC3}">
      <dsp:nvSpPr>
        <dsp:cNvPr id="0" name=""/>
        <dsp:cNvSpPr/>
      </dsp:nvSpPr>
      <dsp:spPr>
        <a:xfrm rot="16200000">
          <a:off x="2913000" y="-357757"/>
          <a:ext cx="1627983" cy="7453984"/>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70688" bIns="15240" numCol="1" spcCol="1270" anchor="ctr" anchorCtr="0">
          <a:noAutofit/>
        </a:bodyPr>
        <a:lstStyle/>
        <a:p>
          <a:pPr marL="228600" lvl="1" indent="-228600" algn="r" defTabSz="1066800" rtl="1">
            <a:lnSpc>
              <a:spcPct val="90000"/>
            </a:lnSpc>
            <a:spcBef>
              <a:spcPct val="0"/>
            </a:spcBef>
            <a:spcAft>
              <a:spcPct val="15000"/>
            </a:spcAft>
            <a:buChar char="••"/>
          </a:pPr>
          <a:r>
            <a:rPr lang="ar-SA" sz="2400" b="1" kern="1200" dirty="0" smtClean="0">
              <a:solidFill>
                <a:schemeClr val="tx1"/>
              </a:solidFill>
            </a:rPr>
            <a:t> </a:t>
          </a:r>
          <a:r>
            <a:rPr lang="ar-SA" sz="2400" b="1" kern="1200" dirty="0" err="1" smtClean="0">
              <a:solidFill>
                <a:schemeClr val="tx1"/>
              </a:solidFill>
            </a:rPr>
            <a:t>لايأخذ</a:t>
          </a:r>
          <a:r>
            <a:rPr lang="ar-SA" sz="2400" b="1" kern="1200" dirty="0" smtClean="0">
              <a:solidFill>
                <a:schemeClr val="tx1"/>
              </a:solidFill>
            </a:rPr>
            <a:t> هذا الأسلوب بعين </a:t>
          </a:r>
          <a:r>
            <a:rPr lang="ar-SA" sz="2400" b="1" kern="1200" dirty="0" err="1" smtClean="0">
              <a:solidFill>
                <a:schemeClr val="tx1"/>
              </a:solidFill>
            </a:rPr>
            <a:t>الأعتبار</a:t>
          </a:r>
          <a:r>
            <a:rPr lang="ar-SA" sz="2400" b="1" kern="1200" dirty="0" smtClean="0">
              <a:solidFill>
                <a:schemeClr val="tx1"/>
              </a:solidFill>
            </a:rPr>
            <a:t> التدفقات النقدية ويعتمد كلياً على الربح المحاسبي . حيث يعتبر البعض </a:t>
          </a:r>
          <a:r>
            <a:rPr lang="ar-SA" sz="2400" b="1" kern="1200" dirty="0" err="1" smtClean="0">
              <a:solidFill>
                <a:schemeClr val="tx1"/>
              </a:solidFill>
            </a:rPr>
            <a:t>ان</a:t>
          </a:r>
          <a:r>
            <a:rPr lang="ar-SA" sz="2400" b="1" kern="1200" dirty="0" smtClean="0">
              <a:solidFill>
                <a:schemeClr val="tx1"/>
              </a:solidFill>
            </a:rPr>
            <a:t> الربح المحاسبي مقياس غير موضوعي </a:t>
          </a:r>
          <a:r>
            <a:rPr lang="ar-SA" sz="2400" b="1" kern="1200" dirty="0" err="1" smtClean="0">
              <a:solidFill>
                <a:schemeClr val="tx1"/>
              </a:solidFill>
            </a:rPr>
            <a:t>وعرضة</a:t>
          </a:r>
          <a:r>
            <a:rPr lang="ar-SA" sz="2400" b="1" kern="1200" dirty="0" smtClean="0">
              <a:solidFill>
                <a:schemeClr val="tx1"/>
              </a:solidFill>
            </a:rPr>
            <a:t> للتدخل من قبل المحاسب واجتهاده , فمثلاً استخدام طريقة إهلاك معينة سيؤثر على حسابات معدل العائد المحاسبي .</a:t>
          </a:r>
        </a:p>
      </dsp:txBody>
      <dsp:txXfrm rot="5400000">
        <a:off x="79472" y="2634715"/>
        <a:ext cx="7374512" cy="1469039"/>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1ADDB7-7AC8-4C30-8B7E-C3560E5C87B0}" type="datetimeFigureOut">
              <a:rPr lang="en-US" smtClean="0"/>
              <a:t>3/26/2019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C33CD2-F7AC-4BA8-8BB0-2E734819584A}" type="slidenum">
              <a:rPr lang="en-US" smtClean="0"/>
              <a:t>‹#›</a:t>
            </a:fld>
            <a:endParaRPr lang="en-US"/>
          </a:p>
        </p:txBody>
      </p:sp>
    </p:spTree>
    <p:extLst>
      <p:ext uri="{BB962C8B-B14F-4D97-AF65-F5344CB8AC3E}">
        <p14:creationId xmlns:p14="http://schemas.microsoft.com/office/powerpoint/2010/main" val="322664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99C33CD2-F7AC-4BA8-8BB0-2E734819584A}" type="slidenum">
              <a:rPr lang="en-US" smtClean="0"/>
              <a:t>32</a:t>
            </a:fld>
            <a:endParaRPr lang="en-US"/>
          </a:p>
        </p:txBody>
      </p:sp>
    </p:spTree>
    <p:extLst>
      <p:ext uri="{BB962C8B-B14F-4D97-AF65-F5344CB8AC3E}">
        <p14:creationId xmlns:p14="http://schemas.microsoft.com/office/powerpoint/2010/main" val="1824169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3688D9-AD56-4C53-8191-1C8BD68A56BE}"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1010853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688D9-AD56-4C53-8191-1C8BD68A56BE}"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3210066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688D9-AD56-4C53-8191-1C8BD68A56BE}"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2782780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688D9-AD56-4C53-8191-1C8BD68A56BE}"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2751013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3688D9-AD56-4C53-8191-1C8BD68A56BE}" type="datetimeFigureOut">
              <a:rPr lang="en-US" smtClean="0"/>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3177869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3688D9-AD56-4C53-8191-1C8BD68A56BE}" type="datetimeFigureOut">
              <a:rPr lang="en-US"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209499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3688D9-AD56-4C53-8191-1C8BD68A56BE}" type="datetimeFigureOut">
              <a:rPr lang="en-US" smtClean="0"/>
              <a:t>3/26/2019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424222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3688D9-AD56-4C53-8191-1C8BD68A56BE}" type="datetimeFigureOut">
              <a:rPr lang="en-US" smtClean="0"/>
              <a:t>3/26/2019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4075236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688D9-AD56-4C53-8191-1C8BD68A56BE}" type="datetimeFigureOut">
              <a:rPr lang="en-US" smtClean="0"/>
              <a:t>3/26/2019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2744792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3688D9-AD56-4C53-8191-1C8BD68A56BE}" type="datetimeFigureOut">
              <a:rPr lang="en-US"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3024259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3688D9-AD56-4C53-8191-1C8BD68A56BE}" type="datetimeFigureOut">
              <a:rPr lang="en-US" smtClean="0"/>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BC3EC3-7D2F-4188-A89A-DD5D573C6A3C}" type="slidenum">
              <a:rPr lang="en-US" smtClean="0"/>
              <a:t>‹#›</a:t>
            </a:fld>
            <a:endParaRPr lang="en-US"/>
          </a:p>
        </p:txBody>
      </p:sp>
    </p:spTree>
    <p:extLst>
      <p:ext uri="{BB962C8B-B14F-4D97-AF65-F5344CB8AC3E}">
        <p14:creationId xmlns:p14="http://schemas.microsoft.com/office/powerpoint/2010/main" val="2899463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3688D9-AD56-4C53-8191-1C8BD68A56BE}" type="datetimeFigureOut">
              <a:rPr lang="en-US" smtClean="0"/>
              <a:t>3/26/2019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BC3EC3-7D2F-4188-A89A-DD5D573C6A3C}" type="slidenum">
              <a:rPr lang="en-US" smtClean="0"/>
              <a:t>‹#›</a:t>
            </a:fld>
            <a:endParaRPr lang="en-US"/>
          </a:p>
        </p:txBody>
      </p:sp>
    </p:spTree>
    <p:extLst>
      <p:ext uri="{BB962C8B-B14F-4D97-AF65-F5344CB8AC3E}">
        <p14:creationId xmlns:p14="http://schemas.microsoft.com/office/powerpoint/2010/main" val="3763743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gif"/><Relationship Id="rId7" Type="http://schemas.openxmlformats.org/officeDocument/2006/relationships/diagramColors" Target="../diagrams/colors4.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gif"/><Relationship Id="rId7" Type="http://schemas.openxmlformats.org/officeDocument/2006/relationships/diagramColors" Target="../diagrams/colors5.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3.png"/><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1.bin"/><Relationship Id="rId4" Type="http://schemas.openxmlformats.org/officeDocument/2006/relationships/image" Target="../media/image1.gif"/></Relationships>
</file>

<file path=ppt/slides/_rels/slide2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1.wmf"/><Relationship Id="rId5" Type="http://schemas.openxmlformats.org/officeDocument/2006/relationships/oleObject" Target="../embeddings/oleObject3.bin"/><Relationship Id="rId4" Type="http://schemas.openxmlformats.org/officeDocument/2006/relationships/image" Target="../media/image1.gif"/></Relationships>
</file>

<file path=ppt/slides/_rels/slide2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gif"/><Relationship Id="rId7" Type="http://schemas.openxmlformats.org/officeDocument/2006/relationships/diagramColors" Target="../diagrams/colors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4.bin"/><Relationship Id="rId4" Type="http://schemas.openxmlformats.org/officeDocument/2006/relationships/image" Target="../media/image1.gif"/></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3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gif"/><Relationship Id="rId7" Type="http://schemas.openxmlformats.org/officeDocument/2006/relationships/diagramColors" Target="../diagrams/colors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gif"/><Relationship Id="rId7" Type="http://schemas.openxmlformats.org/officeDocument/2006/relationships/diagramColors" Target="../diagrams/colors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Rectangle 4"/>
          <p:cNvSpPr/>
          <p:nvPr/>
        </p:nvSpPr>
        <p:spPr>
          <a:xfrm>
            <a:off x="228600" y="457200"/>
            <a:ext cx="8686799" cy="6019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Freeform 5"/>
          <p:cNvSpPr/>
          <p:nvPr/>
        </p:nvSpPr>
        <p:spPr>
          <a:xfrm>
            <a:off x="235527" y="1423555"/>
            <a:ext cx="5181600"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sp>
        <p:nvSpPr>
          <p:cNvPr id="7" name="Title 1"/>
          <p:cNvSpPr txBox="1">
            <a:spLocks/>
          </p:cNvSpPr>
          <p:nvPr/>
        </p:nvSpPr>
        <p:spPr bwMode="auto">
          <a:xfrm>
            <a:off x="152400" y="2819400"/>
            <a:ext cx="6637338" cy="132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algn="ctr" rtl="1" eaLnBrk="1" hangingPunct="1">
              <a:spcBef>
                <a:spcPct val="0"/>
              </a:spcBef>
              <a:buFontTx/>
              <a:buNone/>
            </a:pPr>
            <a:endParaRPr lang="ar-SA" altLang="ar-SA" sz="3700" b="1" dirty="0">
              <a:solidFill>
                <a:srgbClr val="AD9968"/>
              </a:solidFill>
              <a:latin typeface="AYM Wadiy S_U normal."/>
              <a:cs typeface="Times New Roman" panose="02020603050405020304" pitchFamily="18" charset="0"/>
            </a:endParaRPr>
          </a:p>
          <a:p>
            <a:pPr algn="ctr" rtl="1" eaLnBrk="1" hangingPunct="1">
              <a:spcBef>
                <a:spcPct val="0"/>
              </a:spcBef>
              <a:buFontTx/>
              <a:buNone/>
            </a:pPr>
            <a:endParaRPr lang="ar-SA" altLang="ar-SA" sz="3700" b="1" dirty="0">
              <a:solidFill>
                <a:srgbClr val="AD9968"/>
              </a:solidFill>
              <a:latin typeface="AYM Wadiy S_U normal."/>
              <a:cs typeface="Times New Roman" panose="02020603050405020304" pitchFamily="18" charset="0"/>
            </a:endParaRPr>
          </a:p>
          <a:p>
            <a:pPr algn="ctr" rtl="1" eaLnBrk="1" hangingPunct="1">
              <a:spcBef>
                <a:spcPct val="0"/>
              </a:spcBef>
              <a:buFontTx/>
              <a:buNone/>
            </a:pPr>
            <a:r>
              <a:rPr lang="ar-SA" altLang="ar-SA" sz="2800" b="1" dirty="0" smtClean="0">
                <a:solidFill>
                  <a:srgbClr val="AD9968"/>
                </a:solidFill>
                <a:latin typeface="AYM Wadiy S_U normal."/>
                <a:cs typeface="Times New Roman" panose="02020603050405020304" pitchFamily="18" charset="0"/>
              </a:rPr>
              <a:t>الفصل الثامن : </a:t>
            </a:r>
            <a:r>
              <a:rPr lang="ar-SA" altLang="ar-SA" sz="2800" b="1" dirty="0" smtClean="0">
                <a:solidFill>
                  <a:schemeClr val="bg1"/>
                </a:solidFill>
                <a:latin typeface="AYM Wadiy S_U normal."/>
                <a:cs typeface="Times New Roman" panose="02020603050405020304" pitchFamily="18" charset="0"/>
              </a:rPr>
              <a:t>أساليب الموازنة الرأسمالية</a:t>
            </a:r>
            <a:endParaRPr lang="ar-SA" altLang="ar-SA" sz="2800" b="1" dirty="0">
              <a:solidFill>
                <a:schemeClr val="bg1"/>
              </a:solidFill>
              <a:cs typeface="Times New Roman" panose="02020603050405020304" pitchFamily="18" charset="0"/>
            </a:endParaRPr>
          </a:p>
          <a:p>
            <a:pPr algn="ctr" rtl="1" eaLnBrk="1" hangingPunct="1">
              <a:spcBef>
                <a:spcPct val="0"/>
              </a:spcBef>
              <a:buFontTx/>
              <a:buNone/>
            </a:pPr>
            <a:endParaRPr lang="ar-SA" altLang="ar-SA" sz="2800" b="1" dirty="0" smtClean="0">
              <a:solidFill>
                <a:srgbClr val="006666"/>
              </a:solidFill>
              <a:cs typeface="Times New Roman" panose="02020603050405020304" pitchFamily="18" charset="0"/>
            </a:endParaRPr>
          </a:p>
          <a:p>
            <a:pPr algn="ctr" rtl="1" eaLnBrk="1" hangingPunct="1">
              <a:spcBef>
                <a:spcPct val="0"/>
              </a:spcBef>
              <a:buFontTx/>
              <a:buNone/>
            </a:pPr>
            <a:endParaRPr lang="ar-SA" altLang="ar-SA" sz="2800" b="1" dirty="0">
              <a:solidFill>
                <a:srgbClr val="006666"/>
              </a:solidFill>
              <a:cs typeface="Times New Roman" panose="02020603050405020304" pitchFamily="18" charset="0"/>
            </a:endParaRPr>
          </a:p>
          <a:p>
            <a:pPr algn="ctr" rtl="1" eaLnBrk="1" hangingPunct="1">
              <a:spcBef>
                <a:spcPct val="0"/>
              </a:spcBef>
              <a:buFontTx/>
              <a:buNone/>
            </a:pPr>
            <a:endParaRPr lang="en-US" altLang="ar-SA" sz="2800" b="1" dirty="0">
              <a:solidFill>
                <a:srgbClr val="006666"/>
              </a:solidFill>
              <a:cs typeface="Times New Roman" panose="02020603050405020304" pitchFamily="18" charset="0"/>
            </a:endParaRPr>
          </a:p>
        </p:txBody>
      </p:sp>
      <p:sp>
        <p:nvSpPr>
          <p:cNvPr id="9" name="Freeform 8"/>
          <p:cNvSpPr/>
          <p:nvPr/>
        </p:nvSpPr>
        <p:spPr>
          <a:xfrm flipH="1">
            <a:off x="6553200" y="761999"/>
            <a:ext cx="2362198" cy="2286001"/>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0716" y="762000"/>
            <a:ext cx="1974684" cy="1749570"/>
          </a:xfrm>
          <a:prstGeom prst="rect">
            <a:avLst/>
          </a:prstGeom>
        </p:spPr>
      </p:pic>
      <p:sp>
        <p:nvSpPr>
          <p:cNvPr id="10" name="Title 1"/>
          <p:cNvSpPr txBox="1">
            <a:spLocks/>
          </p:cNvSpPr>
          <p:nvPr/>
        </p:nvSpPr>
        <p:spPr>
          <a:xfrm>
            <a:off x="6705600" y="2298412"/>
            <a:ext cx="2376261" cy="9019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SA" sz="2400" b="1" dirty="0" smtClean="0">
                <a:solidFill>
                  <a:srgbClr val="C00000"/>
                </a:solidFill>
              </a:rPr>
              <a:t>كلية إدارة الأعمال</a:t>
            </a:r>
          </a:p>
        </p:txBody>
      </p:sp>
      <p:sp>
        <p:nvSpPr>
          <p:cNvPr id="11" name="Title 3"/>
          <p:cNvSpPr txBox="1">
            <a:spLocks/>
          </p:cNvSpPr>
          <p:nvPr/>
        </p:nvSpPr>
        <p:spPr>
          <a:xfrm>
            <a:off x="815180" y="1652155"/>
            <a:ext cx="3985419" cy="131964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SA" altLang="ar-SA" sz="3600" b="1" dirty="0" smtClean="0">
                <a:solidFill>
                  <a:srgbClr val="C00000"/>
                </a:solidFill>
                <a:latin typeface="AYM Wadiy S_U normal."/>
                <a:cs typeface="Times New Roman" panose="02020603050405020304" pitchFamily="18" charset="0"/>
              </a:rPr>
              <a:t>الإدارة المالية </a:t>
            </a:r>
          </a:p>
          <a:p>
            <a:r>
              <a:rPr lang="en-US" altLang="ar-SA" sz="2400" b="1" dirty="0">
                <a:latin typeface="AYM Wadiy S_U normal."/>
                <a:cs typeface="Times New Roman" panose="02020603050405020304" pitchFamily="18" charset="0"/>
              </a:rPr>
              <a:t>Financial </a:t>
            </a:r>
            <a:r>
              <a:rPr lang="en-US" altLang="ar-SA" sz="2400" b="1" dirty="0" smtClean="0">
                <a:latin typeface="AYM Wadiy S_U normal."/>
                <a:cs typeface="Times New Roman" panose="02020603050405020304" pitchFamily="18" charset="0"/>
              </a:rPr>
              <a:t>Management</a:t>
            </a:r>
            <a:r>
              <a:rPr lang="ar-SA" altLang="ar-SA" sz="2400" b="1" dirty="0" smtClean="0">
                <a:solidFill>
                  <a:srgbClr val="C00000"/>
                </a:solidFill>
                <a:latin typeface="AYM Wadiy S_U normal."/>
                <a:cs typeface="Times New Roman" panose="02020603050405020304" pitchFamily="18" charset="0"/>
              </a:rPr>
              <a:t/>
            </a:r>
            <a:br>
              <a:rPr lang="ar-SA" altLang="ar-SA" sz="2400" b="1" dirty="0" smtClean="0">
                <a:solidFill>
                  <a:srgbClr val="C00000"/>
                </a:solidFill>
                <a:latin typeface="AYM Wadiy S_U normal."/>
                <a:cs typeface="Times New Roman" panose="02020603050405020304" pitchFamily="18" charset="0"/>
              </a:rPr>
            </a:br>
            <a:endParaRPr lang="en-US" sz="2400" dirty="0"/>
          </a:p>
        </p:txBody>
      </p:sp>
      <p:sp>
        <p:nvSpPr>
          <p:cNvPr id="12" name="Title 1"/>
          <p:cNvSpPr txBox="1">
            <a:spLocks/>
          </p:cNvSpPr>
          <p:nvPr/>
        </p:nvSpPr>
        <p:spPr>
          <a:xfrm>
            <a:off x="1905000" y="6009806"/>
            <a:ext cx="6773281"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bg1"/>
                </a:solidFill>
              </a:rPr>
              <a:t>المرجع : </a:t>
            </a:r>
            <a:r>
              <a:rPr lang="ar-SA" sz="2000" dirty="0" smtClean="0">
                <a:solidFill>
                  <a:schemeClr val="accent3">
                    <a:lumMod val="60000"/>
                    <a:lumOff val="40000"/>
                  </a:schemeClr>
                </a:solidFill>
              </a:rPr>
              <a:t>الإدارة المالية </a:t>
            </a:r>
            <a:r>
              <a:rPr lang="ar-SA" sz="2000" dirty="0" smtClean="0">
                <a:solidFill>
                  <a:schemeClr val="bg1"/>
                </a:solidFill>
              </a:rPr>
              <a:t>–</a:t>
            </a:r>
            <a:r>
              <a:rPr lang="ar-SA" sz="2000" dirty="0" smtClean="0">
                <a:solidFill>
                  <a:schemeClr val="tx1"/>
                </a:solidFill>
              </a:rPr>
              <a:t> </a:t>
            </a:r>
            <a:r>
              <a:rPr lang="ar-SA" sz="2000" dirty="0">
                <a:solidFill>
                  <a:schemeClr val="accent2">
                    <a:lumMod val="60000"/>
                    <a:lumOff val="40000"/>
                  </a:schemeClr>
                </a:solidFill>
              </a:rPr>
              <a:t>د. </a:t>
            </a:r>
            <a:r>
              <a:rPr lang="ar-SA" sz="2000" dirty="0" smtClean="0">
                <a:solidFill>
                  <a:schemeClr val="accent2">
                    <a:lumMod val="60000"/>
                    <a:lumOff val="40000"/>
                  </a:schemeClr>
                </a:solidFill>
              </a:rPr>
              <a:t>فايز سليم الحداد</a:t>
            </a:r>
            <a:endParaRPr lang="en-US" sz="2000" dirty="0">
              <a:solidFill>
                <a:schemeClr val="accent2">
                  <a:lumMod val="60000"/>
                  <a:lumOff val="40000"/>
                </a:schemeClr>
              </a:solidFill>
            </a:endParaRP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0733" y="3733800"/>
            <a:ext cx="3139732" cy="1905000"/>
          </a:xfrm>
          <a:prstGeom prst="rect">
            <a:avLst/>
          </a:prstGeom>
        </p:spPr>
      </p:pic>
      <p:sp>
        <p:nvSpPr>
          <p:cNvPr id="14" name="Title 1"/>
          <p:cNvSpPr txBox="1">
            <a:spLocks/>
          </p:cNvSpPr>
          <p:nvPr/>
        </p:nvSpPr>
        <p:spPr>
          <a:xfrm>
            <a:off x="5562600" y="762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Tree>
    <p:extLst>
      <p:ext uri="{BB962C8B-B14F-4D97-AF65-F5344CB8AC3E}">
        <p14:creationId xmlns:p14="http://schemas.microsoft.com/office/powerpoint/2010/main" val="8379791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571472" y="798491"/>
            <a:ext cx="8229600" cy="7143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indent="-514350" algn="r" rtl="1"/>
            <a:r>
              <a:rPr lang="ar-SA" sz="2600" b="1" dirty="0" smtClean="0">
                <a:solidFill>
                  <a:srgbClr val="C00000"/>
                </a:solidFill>
                <a:cs typeface="+mn-cs"/>
              </a:rPr>
              <a:t>سلبيات طريقة فترة الاسترداد </a:t>
            </a:r>
            <a:r>
              <a:rPr lang="ar-SA" sz="2600" b="1" dirty="0" smtClean="0">
                <a:cs typeface="+mn-cs"/>
              </a:rPr>
              <a:t/>
            </a:r>
            <a:br>
              <a:rPr lang="ar-SA" sz="2600" b="1" dirty="0" smtClean="0">
                <a:cs typeface="+mn-cs"/>
              </a:rPr>
            </a:br>
            <a:endParaRPr lang="ar-SA" sz="2600" b="1" dirty="0">
              <a:cs typeface="+mn-cs"/>
            </a:endParaRPr>
          </a:p>
        </p:txBody>
      </p:sp>
      <p:sp>
        <p:nvSpPr>
          <p:cNvPr id="11" name="عنصر نائب للمحتوى 2"/>
          <p:cNvSpPr>
            <a:spLocks noGrp="1"/>
          </p:cNvSpPr>
          <p:nvPr>
            <p:ph idx="1"/>
          </p:nvPr>
        </p:nvSpPr>
        <p:spPr>
          <a:xfrm>
            <a:off x="285720" y="5156209"/>
            <a:ext cx="8229600" cy="1383432"/>
          </a:xfrm>
        </p:spPr>
        <p:txBody>
          <a:bodyPr>
            <a:normAutofit/>
          </a:bodyPr>
          <a:lstStyle/>
          <a:p>
            <a:pPr algn="r" rtl="1"/>
            <a:r>
              <a:rPr lang="ar-SA" sz="2600" b="1" dirty="0" smtClean="0"/>
              <a:t>وحتى يمكن التغلب على بعض السلبيات فإنه يمكن استخدام طريقة فترة الاسترداد ذات التدفقات النقدية المخصومة</a:t>
            </a:r>
            <a:r>
              <a:rPr lang="en-US" sz="2600" b="1" dirty="0" smtClean="0"/>
              <a:t>.</a:t>
            </a:r>
            <a:endParaRPr lang="ar-SA" sz="2600" b="1" dirty="0"/>
          </a:p>
        </p:txBody>
      </p:sp>
      <p:sp>
        <p:nvSpPr>
          <p:cNvPr id="12" name="عنصر نائب لرقم الشريحة 3"/>
          <p:cNvSpPr>
            <a:spLocks noGrp="1"/>
          </p:cNvSpPr>
          <p:nvPr>
            <p:ph type="sldNum" sz="quarter" idx="12"/>
          </p:nvPr>
        </p:nvSpPr>
        <p:spPr>
          <a:xfrm>
            <a:off x="457200" y="6797675"/>
            <a:ext cx="2133600" cy="365125"/>
          </a:xfrm>
        </p:spPr>
        <p:txBody>
          <a:bodyPr/>
          <a:lstStyle/>
          <a:p>
            <a:fld id="{ED10C0F6-77DE-4CB9-B3B2-D4AD770179B7}" type="slidenum">
              <a:rPr lang="ar-SA" sz="2600" smtClean="0"/>
              <a:pPr/>
              <a:t>10</a:t>
            </a:fld>
            <a:endParaRPr lang="ar-SA" sz="2600" dirty="0"/>
          </a:p>
        </p:txBody>
      </p:sp>
      <p:graphicFrame>
        <p:nvGraphicFramePr>
          <p:cNvPr id="13" name="رسم تخطيطي 5"/>
          <p:cNvGraphicFramePr/>
          <p:nvPr>
            <p:extLst>
              <p:ext uri="{D42A27DB-BD31-4B8C-83A1-F6EECF244321}">
                <p14:modId xmlns:p14="http://schemas.microsoft.com/office/powerpoint/2010/main" val="3656708132"/>
              </p:ext>
            </p:extLst>
          </p:nvPr>
        </p:nvGraphicFramePr>
        <p:xfrm>
          <a:off x="571472" y="1441433"/>
          <a:ext cx="8286808" cy="35719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62580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1321336" y="984240"/>
            <a:ext cx="7498080" cy="93978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3200" b="1" dirty="0" smtClean="0">
                <a:solidFill>
                  <a:schemeClr val="accent1">
                    <a:lumMod val="50000"/>
                  </a:schemeClr>
                </a:solidFill>
              </a:rPr>
              <a:t>2- فترة الاسترداد ذات التدفقات النقدية المخصومة </a:t>
            </a:r>
            <a:endParaRPr lang="ar-SA" sz="3200" b="1" dirty="0">
              <a:solidFill>
                <a:schemeClr val="accent1">
                  <a:lumMod val="50000"/>
                </a:schemeClr>
              </a:solidFill>
            </a:endParaRPr>
          </a:p>
        </p:txBody>
      </p:sp>
      <p:sp>
        <p:nvSpPr>
          <p:cNvPr id="11" name="عنصر نائب للمحتوى 2"/>
          <p:cNvSpPr>
            <a:spLocks noGrp="1"/>
          </p:cNvSpPr>
          <p:nvPr>
            <p:ph idx="1"/>
          </p:nvPr>
        </p:nvSpPr>
        <p:spPr>
          <a:xfrm>
            <a:off x="457200" y="1924024"/>
            <a:ext cx="8069584" cy="3714776"/>
          </a:xfrm>
        </p:spPr>
        <p:txBody>
          <a:bodyPr/>
          <a:lstStyle/>
          <a:p>
            <a:pPr marL="0" indent="0" algn="r" rtl="1">
              <a:buNone/>
            </a:pPr>
            <a:r>
              <a:rPr lang="ar-SA" b="1" dirty="0" smtClean="0"/>
              <a:t>يقوم البعض بخصم التدفقات النقدية للداخل قبل استخدامها في حساب فترة الاسترداد حتى يمكن التغلب على مشكلة إعطاء جميع التدفقات النقدية نفس الأهمية والوزن بعض النظر عن زمن حدوثها,أي عدم أخذ مفهوم القيمة الزمنية للنقود بعين الاعتبار . </a:t>
            </a:r>
            <a:endParaRPr lang="ar-SA" b="1" dirty="0" smtClean="0"/>
          </a:p>
          <a:p>
            <a:pPr marL="0" indent="0" algn="r" rtl="1">
              <a:buNone/>
            </a:pPr>
            <a:r>
              <a:rPr lang="ar-SA" b="1" dirty="0" smtClean="0"/>
              <a:t>وبالعودة </a:t>
            </a:r>
            <a:r>
              <a:rPr lang="ar-SA" b="1" dirty="0" smtClean="0"/>
              <a:t>الى شركة بغداد يمكن حساب فترة الاسترداد المخصومة كما يلي:</a:t>
            </a:r>
            <a:endParaRPr lang="ar-SA" b="1" dirty="0"/>
          </a:p>
        </p:txBody>
      </p:sp>
    </p:spTree>
    <p:extLst>
      <p:ext uri="{BB962C8B-B14F-4D97-AF65-F5344CB8AC3E}">
        <p14:creationId xmlns:p14="http://schemas.microsoft.com/office/powerpoint/2010/main" val="132183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285720" y="762000"/>
            <a:ext cx="8647968" cy="106613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2000" b="1" smtClean="0"/>
              <a:t>1- فترة الاسترداد المخصومة للمشروع أ (الدفعة المبدئية (تكلفة الاستثمار تساوي53000))</a:t>
            </a:r>
            <a:endParaRPr lang="ar-SA" sz="2000" b="1" dirty="0"/>
          </a:p>
        </p:txBody>
      </p:sp>
      <p:pic>
        <p:nvPicPr>
          <p:cNvPr id="11" name="Picture 3"/>
          <p:cNvPicPr>
            <a:picLocks noGrp="1" noChangeAspect="1" noChangeArrowheads="1"/>
          </p:cNvPicPr>
          <p:nvPr>
            <p:ph idx="1"/>
          </p:nvPr>
        </p:nvPicPr>
        <p:blipFill>
          <a:blip r:embed="rId4" cstate="print"/>
          <a:srcRect/>
          <a:stretch>
            <a:fillRect/>
          </a:stretch>
        </p:blipFill>
        <p:spPr bwMode="auto">
          <a:xfrm>
            <a:off x="1043608" y="1756122"/>
            <a:ext cx="7848872" cy="3168352"/>
          </a:xfrm>
          <a:prstGeom prst="rect">
            <a:avLst/>
          </a:prstGeom>
          <a:noFill/>
          <a:ln w="9525">
            <a:noFill/>
            <a:miter lim="800000"/>
            <a:headEnd/>
            <a:tailEnd/>
          </a:ln>
        </p:spPr>
      </p:pic>
      <p:sp>
        <p:nvSpPr>
          <p:cNvPr id="12" name="مستطيل 7"/>
          <p:cNvSpPr/>
          <p:nvPr/>
        </p:nvSpPr>
        <p:spPr>
          <a:xfrm>
            <a:off x="571472" y="4924474"/>
            <a:ext cx="8104984" cy="1015663"/>
          </a:xfrm>
          <a:prstGeom prst="rect">
            <a:avLst/>
          </a:prstGeom>
        </p:spPr>
        <p:txBody>
          <a:bodyPr wrap="square">
            <a:spAutoFit/>
          </a:bodyPr>
          <a:lstStyle/>
          <a:p>
            <a:pPr algn="r" rtl="1">
              <a:buNone/>
            </a:pPr>
            <a:r>
              <a:rPr lang="ar-SA" sz="2000" b="1" dirty="0" smtClean="0">
                <a:solidFill>
                  <a:srgbClr val="008000"/>
                </a:solidFill>
              </a:rPr>
              <a:t>فترة الاسترداد المخصومة للمشروع أ= </a:t>
            </a:r>
          </a:p>
          <a:p>
            <a:pPr algn="r" rtl="1">
              <a:buNone/>
            </a:pPr>
            <a:r>
              <a:rPr lang="ar-SA" sz="2000" b="1" dirty="0" smtClean="0">
                <a:solidFill>
                  <a:srgbClr val="C00000"/>
                </a:solidFill>
              </a:rPr>
              <a:t>التدفقات النقدية للداخل في السنة الاولى </a:t>
            </a:r>
            <a:r>
              <a:rPr lang="ar-SA" sz="2000" b="1" dirty="0" smtClean="0">
                <a:solidFill>
                  <a:srgbClr val="008000"/>
                </a:solidFill>
              </a:rPr>
              <a:t>+</a:t>
            </a:r>
            <a:r>
              <a:rPr lang="ar-SA" sz="2000" b="1" dirty="0" smtClean="0">
                <a:solidFill>
                  <a:srgbClr val="C00000"/>
                </a:solidFill>
              </a:rPr>
              <a:t>السنة الثانية </a:t>
            </a:r>
            <a:r>
              <a:rPr lang="ar-SA" sz="2000" b="1" dirty="0" smtClean="0">
                <a:solidFill>
                  <a:srgbClr val="008000"/>
                </a:solidFill>
              </a:rPr>
              <a:t>+</a:t>
            </a:r>
            <a:r>
              <a:rPr lang="ar-SA" sz="2000" b="1" dirty="0" smtClean="0">
                <a:solidFill>
                  <a:srgbClr val="C00000"/>
                </a:solidFill>
              </a:rPr>
              <a:t>السنة الثالثة </a:t>
            </a:r>
            <a:r>
              <a:rPr lang="ar-SA" sz="2000" b="1" dirty="0" smtClean="0">
                <a:solidFill>
                  <a:srgbClr val="008000"/>
                </a:solidFill>
              </a:rPr>
              <a:t>+</a:t>
            </a:r>
            <a:r>
              <a:rPr lang="ar-SA" sz="2000" b="1" dirty="0" smtClean="0">
                <a:solidFill>
                  <a:srgbClr val="C00000"/>
                </a:solidFill>
              </a:rPr>
              <a:t>جزء من السنة الرابعة </a:t>
            </a:r>
          </a:p>
          <a:p>
            <a:pPr algn="r" rtl="1">
              <a:buNone/>
            </a:pPr>
            <a:r>
              <a:rPr lang="ar-SA" sz="2000" b="1" dirty="0" smtClean="0">
                <a:solidFill>
                  <a:srgbClr val="C00000"/>
                </a:solidFill>
              </a:rPr>
              <a:t>= </a:t>
            </a:r>
            <a:r>
              <a:rPr lang="ar-SA" sz="2000" b="1" dirty="0" smtClean="0">
                <a:solidFill>
                  <a:srgbClr val="3333CC"/>
                </a:solidFill>
              </a:rPr>
              <a:t>22125+15660+10395+6130/4820</a:t>
            </a:r>
            <a:r>
              <a:rPr lang="ar-SA" sz="2000" b="1" dirty="0" smtClean="0">
                <a:solidFill>
                  <a:srgbClr val="C00000"/>
                </a:solidFill>
              </a:rPr>
              <a:t>= </a:t>
            </a:r>
            <a:r>
              <a:rPr lang="ar-SA" sz="2000" b="1" dirty="0" smtClean="0">
                <a:solidFill>
                  <a:srgbClr val="3333CC"/>
                </a:solidFill>
              </a:rPr>
              <a:t>3.79 سنة</a:t>
            </a:r>
            <a:endParaRPr lang="ar-SA" sz="2000" b="1" dirty="0" smtClean="0">
              <a:solidFill>
                <a:srgbClr val="C00000"/>
              </a:solidFill>
            </a:endParaRPr>
          </a:p>
        </p:txBody>
      </p:sp>
      <p:sp>
        <p:nvSpPr>
          <p:cNvPr id="13" name="عنصر نائب لرقم الشريحة 4"/>
          <p:cNvSpPr>
            <a:spLocks noGrp="1"/>
          </p:cNvSpPr>
          <p:nvPr>
            <p:ph type="sldNum" sz="quarter" idx="12"/>
          </p:nvPr>
        </p:nvSpPr>
        <p:spPr>
          <a:xfrm>
            <a:off x="457200" y="6843712"/>
            <a:ext cx="2133600" cy="365125"/>
          </a:xfrm>
        </p:spPr>
        <p:txBody>
          <a:bodyPr/>
          <a:lstStyle/>
          <a:p>
            <a:pPr rtl="1"/>
            <a:fld id="{ED10C0F6-77DE-4CB9-B3B2-D4AD770179B7}" type="slidenum">
              <a:rPr lang="ar-SA" sz="2000" smtClean="0"/>
              <a:pPr rtl="1"/>
              <a:t>12</a:t>
            </a:fld>
            <a:endParaRPr lang="ar-SA" sz="2000" dirty="0"/>
          </a:p>
        </p:txBody>
      </p:sp>
    </p:spTree>
    <p:extLst>
      <p:ext uri="{BB962C8B-B14F-4D97-AF65-F5344CB8AC3E}">
        <p14:creationId xmlns:p14="http://schemas.microsoft.com/office/powerpoint/2010/main" val="5179036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2"/>
          <p:cNvSpPr>
            <a:spLocks noGrp="1"/>
          </p:cNvSpPr>
          <p:nvPr>
            <p:ph idx="1"/>
          </p:nvPr>
        </p:nvSpPr>
        <p:spPr>
          <a:xfrm>
            <a:off x="285720" y="837605"/>
            <a:ext cx="8647968" cy="5699720"/>
          </a:xfrm>
        </p:spPr>
        <p:txBody>
          <a:bodyPr>
            <a:normAutofit/>
          </a:bodyPr>
          <a:lstStyle/>
          <a:p>
            <a:pPr algn="r" rtl="1"/>
            <a:r>
              <a:rPr lang="ar-SA" sz="2000" b="1" dirty="0" smtClean="0">
                <a:solidFill>
                  <a:schemeClr val="accent1"/>
                </a:solidFill>
              </a:rPr>
              <a:t>فترة الاسترداد المخصومة للمشروع ب (الدفعة المبدئية(تكلفة الاستثمار=50000))</a:t>
            </a:r>
          </a:p>
          <a:p>
            <a:pPr algn="r" rtl="1">
              <a:buNone/>
            </a:pPr>
            <a:endParaRPr lang="ar-SA" sz="2000" b="1" dirty="0">
              <a:solidFill>
                <a:schemeClr val="accent1"/>
              </a:solidFill>
            </a:endParaRPr>
          </a:p>
        </p:txBody>
      </p:sp>
      <p:pic>
        <p:nvPicPr>
          <p:cNvPr id="11" name="Picture 2"/>
          <p:cNvPicPr>
            <a:picLocks noChangeAspect="1" noChangeArrowheads="1"/>
          </p:cNvPicPr>
          <p:nvPr/>
        </p:nvPicPr>
        <p:blipFill>
          <a:blip r:embed="rId4" cstate="print"/>
          <a:srcRect/>
          <a:stretch>
            <a:fillRect/>
          </a:stretch>
        </p:blipFill>
        <p:spPr bwMode="auto">
          <a:xfrm>
            <a:off x="1115617" y="1701701"/>
            <a:ext cx="7560840" cy="3024336"/>
          </a:xfrm>
          <a:prstGeom prst="rect">
            <a:avLst/>
          </a:prstGeom>
          <a:noFill/>
          <a:ln w="9525">
            <a:noFill/>
            <a:miter lim="800000"/>
            <a:headEnd/>
            <a:tailEnd/>
          </a:ln>
        </p:spPr>
      </p:pic>
      <p:sp>
        <p:nvSpPr>
          <p:cNvPr id="12" name="مستطيل 7"/>
          <p:cNvSpPr/>
          <p:nvPr/>
        </p:nvSpPr>
        <p:spPr>
          <a:xfrm>
            <a:off x="1187624" y="4870053"/>
            <a:ext cx="7344816" cy="1015663"/>
          </a:xfrm>
          <a:prstGeom prst="rect">
            <a:avLst/>
          </a:prstGeom>
        </p:spPr>
        <p:txBody>
          <a:bodyPr wrap="square">
            <a:spAutoFit/>
          </a:bodyPr>
          <a:lstStyle/>
          <a:p>
            <a:pPr algn="r" rtl="1">
              <a:buNone/>
            </a:pPr>
            <a:r>
              <a:rPr lang="ar-SA" sz="2000" b="1" dirty="0" smtClean="0">
                <a:solidFill>
                  <a:srgbClr val="008000"/>
                </a:solidFill>
              </a:rPr>
              <a:t>فترة الاسترداد المخصومة للمشروع ب =</a:t>
            </a:r>
            <a:r>
              <a:rPr lang="ar-SA" sz="2000" b="1" dirty="0" smtClean="0">
                <a:solidFill>
                  <a:srgbClr val="C00000"/>
                </a:solidFill>
              </a:rPr>
              <a:t>التدفقات النقدية للداخل في السنة الاولى</a:t>
            </a:r>
            <a:r>
              <a:rPr lang="ar-SA" sz="2000" b="1" dirty="0" smtClean="0">
                <a:solidFill>
                  <a:srgbClr val="008000"/>
                </a:solidFill>
              </a:rPr>
              <a:t>+</a:t>
            </a:r>
            <a:r>
              <a:rPr lang="ar-SA" sz="2000" b="1" dirty="0" smtClean="0">
                <a:solidFill>
                  <a:srgbClr val="C00000"/>
                </a:solidFill>
              </a:rPr>
              <a:t>السنة الثانية</a:t>
            </a:r>
            <a:r>
              <a:rPr lang="ar-SA" sz="2000" b="1" dirty="0" smtClean="0">
                <a:solidFill>
                  <a:srgbClr val="008000"/>
                </a:solidFill>
              </a:rPr>
              <a:t>+</a:t>
            </a:r>
            <a:r>
              <a:rPr lang="ar-SA" sz="2000" b="1" dirty="0" smtClean="0">
                <a:solidFill>
                  <a:srgbClr val="C00000"/>
                </a:solidFill>
              </a:rPr>
              <a:t>جزء من السنة الرابعة</a:t>
            </a:r>
          </a:p>
          <a:p>
            <a:pPr algn="r" rtl="1">
              <a:buNone/>
            </a:pPr>
            <a:r>
              <a:rPr lang="ar-SA" sz="2000" b="1" dirty="0" smtClean="0">
                <a:solidFill>
                  <a:srgbClr val="008000"/>
                </a:solidFill>
              </a:rPr>
              <a:t>=</a:t>
            </a:r>
            <a:r>
              <a:rPr lang="ar-SA" sz="2000" b="1" dirty="0" smtClean="0">
                <a:solidFill>
                  <a:srgbClr val="3333CC"/>
                </a:solidFill>
              </a:rPr>
              <a:t>15487.5+13702.5+12127.5+10727.5/8682.5= 3.81 سنة </a:t>
            </a:r>
            <a:endParaRPr lang="ar-SA" sz="2000" b="1" dirty="0">
              <a:solidFill>
                <a:srgbClr val="008000"/>
              </a:solidFill>
            </a:endParaRPr>
          </a:p>
        </p:txBody>
      </p:sp>
      <p:sp>
        <p:nvSpPr>
          <p:cNvPr id="13" name="عنصر نائب لرقم الشريحة 4"/>
          <p:cNvSpPr>
            <a:spLocks noGrp="1"/>
          </p:cNvSpPr>
          <p:nvPr>
            <p:ph type="sldNum" sz="quarter" idx="12"/>
          </p:nvPr>
        </p:nvSpPr>
        <p:spPr>
          <a:xfrm>
            <a:off x="457200" y="6645275"/>
            <a:ext cx="2133600" cy="365125"/>
          </a:xfrm>
        </p:spPr>
        <p:txBody>
          <a:bodyPr/>
          <a:lstStyle/>
          <a:p>
            <a:pPr algn="l" rtl="1"/>
            <a:fld id="{ED10C0F6-77DE-4CB9-B3B2-D4AD770179B7}" type="slidenum">
              <a:rPr lang="ar-SA" sz="2000" smtClean="0"/>
              <a:pPr algn="l" rtl="1"/>
              <a:t>13</a:t>
            </a:fld>
            <a:endParaRPr lang="ar-SA" sz="2000" dirty="0"/>
          </a:p>
        </p:txBody>
      </p:sp>
    </p:spTree>
    <p:extLst>
      <p:ext uri="{BB962C8B-B14F-4D97-AF65-F5344CB8AC3E}">
        <p14:creationId xmlns:p14="http://schemas.microsoft.com/office/powerpoint/2010/main" val="2804855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2133600" y="685800"/>
            <a:ext cx="6540556" cy="221457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2000" b="1" dirty="0" smtClean="0"/>
              <a:t>ان قاعدة القرار في هذا المثال هي رفض المشروعين إذا كانت فترة الاسترداد أكبر من فترة الاسترداد التي ترغب بها الشركة , فإذا كانت الشركة ترغب بقترة  استرداد 3سنوات ,فإنالمشروعين غير مقبولين لأن فترة سدادهما أكبر من 3سنوات .</a:t>
            </a:r>
            <a:endParaRPr lang="ar-SA" sz="2000" b="1" dirty="0"/>
          </a:p>
        </p:txBody>
      </p:sp>
      <p:sp>
        <p:nvSpPr>
          <p:cNvPr id="11" name="عنصر نائب لرقم الشريحة 2"/>
          <p:cNvSpPr>
            <a:spLocks noGrp="1"/>
          </p:cNvSpPr>
          <p:nvPr>
            <p:ph type="sldNum" sz="quarter" idx="12"/>
          </p:nvPr>
        </p:nvSpPr>
        <p:spPr>
          <a:xfrm>
            <a:off x="457200" y="7026275"/>
            <a:ext cx="2133600" cy="365125"/>
          </a:xfrm>
        </p:spPr>
        <p:txBody>
          <a:bodyPr/>
          <a:lstStyle/>
          <a:p>
            <a:pPr rtl="1"/>
            <a:fld id="{ED10C0F6-77DE-4CB9-B3B2-D4AD770179B7}" type="slidenum">
              <a:rPr lang="ar-SA" sz="2000" smtClean="0"/>
              <a:pPr rtl="1"/>
              <a:t>14</a:t>
            </a:fld>
            <a:endParaRPr lang="ar-SA" sz="2000" dirty="0"/>
          </a:p>
        </p:txBody>
      </p:sp>
      <p:sp>
        <p:nvSpPr>
          <p:cNvPr id="12" name="عنصر نائب للمحتوى 2"/>
          <p:cNvSpPr>
            <a:spLocks noGrp="1"/>
          </p:cNvSpPr>
          <p:nvPr>
            <p:ph idx="1"/>
          </p:nvPr>
        </p:nvSpPr>
        <p:spPr>
          <a:xfrm>
            <a:off x="381000" y="2743200"/>
            <a:ext cx="8290778" cy="1645354"/>
          </a:xfrm>
        </p:spPr>
        <p:txBody>
          <a:bodyPr>
            <a:normAutofit/>
          </a:bodyPr>
          <a:lstStyle/>
          <a:p>
            <a:pPr marL="0" indent="0" algn="r" rtl="1">
              <a:buNone/>
            </a:pPr>
            <a:r>
              <a:rPr lang="ar-SA" sz="2000" b="1" dirty="0" smtClean="0">
                <a:solidFill>
                  <a:srgbClr val="00B050"/>
                </a:solidFill>
                <a:latin typeface="+mj-lt"/>
                <a:ea typeface="+mj-ea"/>
                <a:cs typeface="+mj-cs"/>
              </a:rPr>
              <a:t>* ايجابيات طريقة فترة الاسترداد المخصومة </a:t>
            </a:r>
          </a:p>
          <a:p>
            <a:pPr algn="r" rtl="1">
              <a:buNone/>
            </a:pPr>
            <a:r>
              <a:rPr lang="ar-SA" sz="2000" b="1" dirty="0" smtClean="0">
                <a:latin typeface="+mj-lt"/>
                <a:ea typeface="+mj-ea"/>
                <a:cs typeface="+mj-cs"/>
              </a:rPr>
              <a:t>1- تأخذ بعين الاعتبار مفهوم القيمة الزمنية للنقود </a:t>
            </a:r>
          </a:p>
          <a:p>
            <a:pPr algn="r" rtl="1">
              <a:buNone/>
            </a:pPr>
            <a:r>
              <a:rPr lang="ar-SA" sz="2000" b="1" dirty="0" smtClean="0">
                <a:latin typeface="+mj-lt"/>
                <a:ea typeface="+mj-ea"/>
                <a:cs typeface="+mj-cs"/>
              </a:rPr>
              <a:t>2- تأخذ بعين الاعتبار التدفقات النقدية وليس الربح المحاسبي </a:t>
            </a:r>
            <a:endParaRPr lang="ar-SA" sz="2000" b="1" dirty="0">
              <a:latin typeface="+mj-lt"/>
              <a:ea typeface="+mj-ea"/>
              <a:cs typeface="+mj-cs"/>
            </a:endParaRPr>
          </a:p>
        </p:txBody>
      </p:sp>
      <p:sp>
        <p:nvSpPr>
          <p:cNvPr id="13" name="عنصر نائب للمحتوى 2"/>
          <p:cNvSpPr txBox="1">
            <a:spLocks/>
          </p:cNvSpPr>
          <p:nvPr/>
        </p:nvSpPr>
        <p:spPr>
          <a:xfrm>
            <a:off x="609600" y="4114800"/>
            <a:ext cx="8033638" cy="2295730"/>
          </a:xfrm>
          <a:prstGeom prst="rect">
            <a:avLst/>
          </a:prstGeom>
        </p:spPr>
        <p:txBody>
          <a:bodyPr vert="horz" lIns="91440" tIns="45720" rIns="91440" bIns="45720" rtlCol="1">
            <a:normAutofit/>
          </a:bodyPr>
          <a:lstStyle/>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2000" b="1" i="0" u="none" strike="noStrike" kern="1200" cap="none" spc="0" normalizeH="0" baseline="0" noProof="0" dirty="0" smtClean="0">
                <a:ln>
                  <a:noFill/>
                </a:ln>
                <a:solidFill>
                  <a:srgbClr val="00B050"/>
                </a:solidFill>
                <a:effectLst/>
                <a:uLnTx/>
                <a:uFillTx/>
              </a:rPr>
              <a:t>* سلبيات طريقة فترة الاسترداد المخصومة</a:t>
            </a:r>
          </a:p>
          <a:p>
            <a:pPr marL="342900" marR="0" lvl="0" indent="-342900" algn="r" defTabSz="914400" rtl="1" eaLnBrk="1" fontAlgn="auto" latinLnBrk="0" hangingPunct="1">
              <a:lnSpc>
                <a:spcPct val="100000"/>
              </a:lnSpc>
              <a:spcBef>
                <a:spcPct val="20000"/>
              </a:spcBef>
              <a:spcAft>
                <a:spcPts val="0"/>
              </a:spcAft>
              <a:buClrTx/>
              <a:buSzTx/>
              <a:tabLst/>
              <a:defRPr/>
            </a:pPr>
            <a:r>
              <a:rPr lang="ar-SA" sz="2000" b="1" dirty="0" smtClean="0">
                <a:latin typeface="+mj-lt"/>
                <a:ea typeface="+mj-ea"/>
                <a:cs typeface="+mj-cs"/>
              </a:rPr>
              <a:t>1- عدم الموضوعية في تحديد فترة الاسترداد المثلى, فالأمر متروك </a:t>
            </a:r>
            <a:r>
              <a:rPr lang="ar-SA" sz="2000" b="1" dirty="0" smtClean="0">
                <a:latin typeface="+mj-lt"/>
                <a:ea typeface="+mj-ea"/>
                <a:cs typeface="+mj-cs"/>
              </a:rPr>
              <a:t>لإجتهاد </a:t>
            </a:r>
            <a:r>
              <a:rPr lang="ar-SA" sz="2000" b="1" dirty="0" smtClean="0">
                <a:latin typeface="+mj-lt"/>
                <a:ea typeface="+mj-ea"/>
                <a:cs typeface="+mj-cs"/>
              </a:rPr>
              <a:t>متخذ القرار (إدارة الشركة )</a:t>
            </a:r>
          </a:p>
          <a:p>
            <a:pPr marL="342900" marR="0" lvl="0" indent="-342900" algn="r" defTabSz="914400" rtl="1" eaLnBrk="1" fontAlgn="auto" latinLnBrk="0" hangingPunct="1">
              <a:lnSpc>
                <a:spcPct val="100000"/>
              </a:lnSpc>
              <a:spcBef>
                <a:spcPct val="20000"/>
              </a:spcBef>
              <a:spcAft>
                <a:spcPts val="0"/>
              </a:spcAft>
              <a:buClrTx/>
              <a:buSzTx/>
              <a:tabLst/>
              <a:defRPr/>
            </a:pPr>
            <a:r>
              <a:rPr lang="ar-SA" sz="2000" b="1" dirty="0" smtClean="0">
                <a:latin typeface="+mj-lt"/>
                <a:ea typeface="+mj-ea"/>
                <a:cs typeface="+mj-cs"/>
              </a:rPr>
              <a:t>2- عدم الإهتمام بالتدفقات النقدية الداخلة التي تتم بعد ان يسترد المشروع كامل تكاليفه, ففي المشروعين لم يتم الإهتمام بالتدفقات النقدية الداخلة لجزء من السنة الرابعة.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SA" sz="2000" b="1" i="0" u="none" strike="noStrike" kern="1200" cap="none" spc="0" normalizeH="0" baseline="0" noProof="0" dirty="0">
              <a:ln>
                <a:noFill/>
              </a:ln>
              <a:effectLst/>
              <a:uLnTx/>
              <a:uFillTx/>
            </a:endParaRPr>
          </a:p>
        </p:txBody>
      </p:sp>
    </p:spTree>
    <p:extLst>
      <p:ext uri="{BB962C8B-B14F-4D97-AF65-F5344CB8AC3E}">
        <p14:creationId xmlns:p14="http://schemas.microsoft.com/office/powerpoint/2010/main" val="23275457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539552" y="955870"/>
            <a:ext cx="8229600" cy="8527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3000" b="1" dirty="0" smtClean="0">
                <a:solidFill>
                  <a:srgbClr val="013E36"/>
                </a:solidFill>
              </a:rPr>
              <a:t>3- معدل العائد المحاسبي</a:t>
            </a:r>
            <a:endParaRPr lang="ar-SA" sz="3000" b="1" dirty="0">
              <a:solidFill>
                <a:srgbClr val="013E36"/>
              </a:solidFill>
            </a:endParaRPr>
          </a:p>
        </p:txBody>
      </p:sp>
      <p:sp>
        <p:nvSpPr>
          <p:cNvPr id="11" name="عنصر نائب للمحتوى 2"/>
          <p:cNvSpPr>
            <a:spLocks noGrp="1"/>
          </p:cNvSpPr>
          <p:nvPr>
            <p:ph idx="1"/>
          </p:nvPr>
        </p:nvSpPr>
        <p:spPr>
          <a:xfrm>
            <a:off x="395536" y="2035990"/>
            <a:ext cx="8229600" cy="4525963"/>
          </a:xfrm>
        </p:spPr>
        <p:txBody>
          <a:bodyPr/>
          <a:lstStyle/>
          <a:p>
            <a:pPr algn="r" rtl="1"/>
            <a:r>
              <a:rPr lang="ar-SA" b="1" dirty="0" smtClean="0"/>
              <a:t>اسلوب آخر من أساليب الموازنة الرأسمالية هو معدل العائد المحاسبي والذي يمكن حسابة عن طريق المعادلة التالية :</a:t>
            </a:r>
          </a:p>
          <a:p>
            <a:pPr algn="r" rtl="1">
              <a:buNone/>
            </a:pPr>
            <a:r>
              <a:rPr lang="ar-SA" b="1" dirty="0" smtClean="0"/>
              <a:t>                                         </a:t>
            </a:r>
          </a:p>
          <a:p>
            <a:pPr algn="r" rtl="1">
              <a:buNone/>
            </a:pPr>
            <a:r>
              <a:rPr lang="ar-SA" b="1" dirty="0" smtClean="0"/>
              <a:t> معدل العائد المحاسبي </a:t>
            </a:r>
            <a:r>
              <a:rPr lang="ar-SA" sz="3600" b="1" dirty="0" smtClean="0"/>
              <a:t>= ---------------------------</a:t>
            </a:r>
            <a:endParaRPr lang="ar-SA" sz="3600" b="1" dirty="0"/>
          </a:p>
        </p:txBody>
      </p:sp>
      <p:sp>
        <p:nvSpPr>
          <p:cNvPr id="12" name="عنصر نائب لرقم الشريحة 5"/>
          <p:cNvSpPr>
            <a:spLocks noGrp="1"/>
          </p:cNvSpPr>
          <p:nvPr>
            <p:ph type="sldNum" sz="quarter" idx="12"/>
          </p:nvPr>
        </p:nvSpPr>
        <p:spPr>
          <a:xfrm>
            <a:off x="457200" y="6691532"/>
            <a:ext cx="2133600" cy="365125"/>
          </a:xfrm>
        </p:spPr>
        <p:txBody>
          <a:bodyPr/>
          <a:lstStyle/>
          <a:p>
            <a:pPr rtl="1"/>
            <a:fld id="{ED10C0F6-77DE-4CB9-B3B2-D4AD770179B7}" type="slidenum">
              <a:rPr lang="ar-SA" smtClean="0"/>
              <a:pPr rtl="1"/>
              <a:t>15</a:t>
            </a:fld>
            <a:endParaRPr lang="ar-SA" dirty="0"/>
          </a:p>
        </p:txBody>
      </p:sp>
      <p:sp>
        <p:nvSpPr>
          <p:cNvPr id="13" name="مستطيل 3"/>
          <p:cNvSpPr/>
          <p:nvPr/>
        </p:nvSpPr>
        <p:spPr>
          <a:xfrm>
            <a:off x="1208501" y="4156859"/>
            <a:ext cx="3198311" cy="584775"/>
          </a:xfrm>
          <a:prstGeom prst="rect">
            <a:avLst/>
          </a:prstGeom>
          <a:noFill/>
        </p:spPr>
        <p:txBody>
          <a:bodyPr wrap="none" lIns="91440" tIns="45720" rIns="91440" bIns="45720">
            <a:spAutoFit/>
          </a:bodyPr>
          <a:lstStyle/>
          <a:p>
            <a:pPr algn="r" rtl="1"/>
            <a:r>
              <a:rPr lang="ar-SA" sz="3200" b="1" cap="none" spc="0" dirty="0" smtClean="0">
                <a:ln w="12700">
                  <a:solidFill>
                    <a:schemeClr val="tx2">
                      <a:satMod val="155000"/>
                    </a:schemeClr>
                  </a:solidFill>
                  <a:prstDash val="solid"/>
                </a:ln>
                <a:effectLst>
                  <a:outerShdw blurRad="41275" dist="20320" dir="1800000" algn="tl" rotWithShape="0">
                    <a:srgbClr val="000000">
                      <a:alpha val="40000"/>
                    </a:srgbClr>
                  </a:outerShdw>
                </a:effectLst>
              </a:rPr>
              <a:t>متوسط </a:t>
            </a:r>
            <a:r>
              <a:rPr lang="ar-SA" sz="3200" b="1" dirty="0" smtClean="0">
                <a:ln w="12700">
                  <a:solidFill>
                    <a:schemeClr val="tx2">
                      <a:satMod val="155000"/>
                    </a:schemeClr>
                  </a:solidFill>
                  <a:prstDash val="solid"/>
                </a:ln>
                <a:effectLst>
                  <a:outerShdw blurRad="41275" dist="20320" dir="1800000" algn="tl" rotWithShape="0">
                    <a:srgbClr val="000000">
                      <a:alpha val="40000"/>
                    </a:srgbClr>
                  </a:outerShdw>
                </a:effectLst>
              </a:rPr>
              <a:t>القيمة الدفترية</a:t>
            </a:r>
            <a:endParaRPr lang="ar-SA" sz="3200" b="1" cap="none" spc="0" dirty="0">
              <a:ln w="12700">
                <a:solidFill>
                  <a:schemeClr val="tx2">
                    <a:satMod val="155000"/>
                  </a:schemeClr>
                </a:solidFill>
                <a:prstDash val="solid"/>
              </a:ln>
              <a:effectLst>
                <a:outerShdw blurRad="41275" dist="20320" dir="1800000" algn="tl" rotWithShape="0">
                  <a:srgbClr val="000000">
                    <a:alpha val="40000"/>
                  </a:srgbClr>
                </a:outerShdw>
              </a:effectLst>
            </a:endParaRPr>
          </a:p>
        </p:txBody>
      </p:sp>
      <p:sp>
        <p:nvSpPr>
          <p:cNvPr id="16" name="مستطيل 4"/>
          <p:cNvSpPr/>
          <p:nvPr/>
        </p:nvSpPr>
        <p:spPr>
          <a:xfrm>
            <a:off x="1300070" y="3549868"/>
            <a:ext cx="2826415" cy="584775"/>
          </a:xfrm>
          <a:prstGeom prst="rect">
            <a:avLst/>
          </a:prstGeom>
          <a:noFill/>
        </p:spPr>
        <p:txBody>
          <a:bodyPr wrap="none" lIns="91440" tIns="45720" rIns="91440" bIns="45720">
            <a:spAutoFit/>
          </a:bodyPr>
          <a:lstStyle/>
          <a:p>
            <a:pPr algn="r" rtl="1"/>
            <a:r>
              <a:rPr lang="ar-SA" sz="3200" b="1" dirty="0">
                <a:ln w="12700">
                  <a:solidFill>
                    <a:schemeClr val="tx2">
                      <a:satMod val="155000"/>
                    </a:schemeClr>
                  </a:solidFill>
                  <a:prstDash val="solid"/>
                </a:ln>
                <a:effectLst>
                  <a:outerShdw blurRad="41275" dist="20320" dir="1800000" algn="tl" rotWithShape="0">
                    <a:srgbClr val="000000">
                      <a:alpha val="40000"/>
                    </a:srgbClr>
                  </a:outerShdw>
                </a:effectLst>
              </a:rPr>
              <a:t>متوسط صافي الربح</a:t>
            </a:r>
          </a:p>
        </p:txBody>
      </p:sp>
    </p:spTree>
    <p:extLst>
      <p:ext uri="{BB962C8B-B14F-4D97-AF65-F5344CB8AC3E}">
        <p14:creationId xmlns:p14="http://schemas.microsoft.com/office/powerpoint/2010/main" val="2327545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2"/>
          <p:cNvSpPr>
            <a:spLocks noGrp="1"/>
          </p:cNvSpPr>
          <p:nvPr>
            <p:ph idx="1"/>
          </p:nvPr>
        </p:nvSpPr>
        <p:spPr>
          <a:xfrm>
            <a:off x="457200" y="1600200"/>
            <a:ext cx="8229600" cy="5257800"/>
          </a:xfrm>
        </p:spPr>
        <p:txBody>
          <a:bodyPr>
            <a:normAutofit/>
          </a:bodyPr>
          <a:lstStyle/>
          <a:p>
            <a:pPr algn="r" rtl="1">
              <a:buNone/>
            </a:pPr>
            <a:r>
              <a:rPr lang="ar-SA" sz="2700" b="1" dirty="0" smtClean="0"/>
              <a:t> ولمعرفة كيفية حساب معدل العائد المحاسبي , افترض بأن أمامك فرصة للإستثمار في مشروع في أحد المراكز التجارية,</a:t>
            </a:r>
            <a:r>
              <a:rPr lang="ar-SA" sz="2700" b="1" dirty="0" smtClean="0">
                <a:solidFill>
                  <a:srgbClr val="C00000"/>
                </a:solidFill>
              </a:rPr>
              <a:t>الاستثمار المطلوب هو 300الف ريال,</a:t>
            </a:r>
            <a:r>
              <a:rPr lang="ar-SA" sz="2700" b="1" dirty="0" smtClean="0"/>
              <a:t>وان الفترة المحدده لأستخدام هذا المشروع هي 5سنوات ,بحيث يعود المشروع بعد ذلك لصاحب المركز التجاري. الاستثمار المطلوب في المشروع سوف يتم اهلاكه كاملاً على فترة </a:t>
            </a:r>
            <a:r>
              <a:rPr lang="ar-SA" sz="2700" b="1" dirty="0" smtClean="0">
                <a:solidFill>
                  <a:srgbClr val="C00000"/>
                </a:solidFill>
              </a:rPr>
              <a:t>خمس سنوات </a:t>
            </a:r>
            <a:r>
              <a:rPr lang="ar-SA" sz="2700" b="1" dirty="0" smtClean="0"/>
              <a:t>وبطريقة القسط الثابت , وبالتالي فإن الإهلاك السنوي سيكون 60ألف ريال (</a:t>
            </a:r>
            <a:r>
              <a:rPr lang="ar-SA" sz="2700" b="1" dirty="0" smtClean="0">
                <a:solidFill>
                  <a:srgbClr val="C00000"/>
                </a:solidFill>
              </a:rPr>
              <a:t>300ألف ريال </a:t>
            </a:r>
            <a:r>
              <a:rPr lang="ar-SA" sz="2700" dirty="0" smtClean="0"/>
              <a:t>/ </a:t>
            </a:r>
            <a:r>
              <a:rPr lang="ar-SA" sz="2700" b="1" dirty="0" smtClean="0">
                <a:solidFill>
                  <a:srgbClr val="C00000"/>
                </a:solidFill>
              </a:rPr>
              <a:t>5 </a:t>
            </a:r>
            <a:r>
              <a:rPr lang="ar-SA" sz="2700" b="1" dirty="0" smtClean="0">
                <a:solidFill>
                  <a:srgbClr val="C00000"/>
                </a:solidFill>
              </a:rPr>
              <a:t>سنوات </a:t>
            </a:r>
            <a:r>
              <a:rPr lang="ar-SA" sz="2700" b="1" dirty="0" smtClean="0"/>
              <a:t>). </a:t>
            </a:r>
          </a:p>
          <a:p>
            <a:pPr algn="r" rtl="1">
              <a:buNone/>
            </a:pPr>
            <a:r>
              <a:rPr lang="ar-SA" sz="2700" b="1" dirty="0" smtClean="0"/>
              <a:t>معدل الضريبة الذي سوف يخضع له المشروع 30% والجدول التالي يبين المبيعات والتكاليف المتوقعة لمدة الخمس سنوات القادمة . كما وبناء على هذه المعلومات يبين الجدول صافي الربح في كل سنة .</a:t>
            </a:r>
            <a:endParaRPr lang="ar-SA" sz="2700" b="1" dirty="0">
              <a:solidFill>
                <a:srgbClr val="C00000"/>
              </a:solidFill>
            </a:endParaRPr>
          </a:p>
        </p:txBody>
      </p:sp>
    </p:spTree>
    <p:extLst>
      <p:ext uri="{BB962C8B-B14F-4D97-AF65-F5344CB8AC3E}">
        <p14:creationId xmlns:p14="http://schemas.microsoft.com/office/powerpoint/2010/main" val="12235880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pic>
        <p:nvPicPr>
          <p:cNvPr id="10" name="Picture 2"/>
          <p:cNvPicPr>
            <a:picLocks noGrp="1" noChangeAspect="1" noChangeArrowheads="1"/>
          </p:cNvPicPr>
          <p:nvPr>
            <p:ph idx="1"/>
          </p:nvPr>
        </p:nvPicPr>
        <p:blipFill>
          <a:blip r:embed="rId4" cstate="print"/>
          <a:srcRect/>
          <a:stretch>
            <a:fillRect/>
          </a:stretch>
        </p:blipFill>
        <p:spPr bwMode="auto">
          <a:xfrm>
            <a:off x="152400" y="1219201"/>
            <a:ext cx="8763000" cy="5410200"/>
          </a:xfrm>
          <a:prstGeom prst="rect">
            <a:avLst/>
          </a:prstGeom>
          <a:noFill/>
          <a:ln w="9525">
            <a:noFill/>
            <a:miter lim="800000"/>
            <a:headEnd/>
            <a:tailEnd/>
          </a:ln>
        </p:spPr>
      </p:pic>
    </p:spTree>
    <p:extLst>
      <p:ext uri="{BB962C8B-B14F-4D97-AF65-F5344CB8AC3E}">
        <p14:creationId xmlns:p14="http://schemas.microsoft.com/office/powerpoint/2010/main" val="12235880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566766" y="879453"/>
            <a:ext cx="8229600" cy="142876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2000" b="1" dirty="0" smtClean="0">
                <a:solidFill>
                  <a:srgbClr val="00B050"/>
                </a:solidFill>
              </a:rPr>
              <a:t>ولحساب معدل العائد المحاسبي </a:t>
            </a:r>
            <a:r>
              <a:rPr lang="ar-SA" sz="2000" b="1" dirty="0" smtClean="0"/>
              <a:t>لهذا الأستثمار </a:t>
            </a:r>
          </a:p>
          <a:p>
            <a:pPr algn="r" rtl="1"/>
            <a:r>
              <a:rPr lang="ar-SA" sz="2000" b="1" dirty="0" smtClean="0"/>
              <a:t>نحن نعلم بأننا بدأنا الاستثمار بقيمة دفترية 300ألف ريال (تكلفة الأستثمار) , وانتهينا بقيمة صفر. وبالتالي فأن متوسط القيمة الدفترية يساوي(300الف ريال +صفر)/2=150ألف ريال. </a:t>
            </a:r>
            <a:endParaRPr lang="ar-SA" sz="2000" b="1" dirty="0"/>
          </a:p>
        </p:txBody>
      </p:sp>
      <p:sp>
        <p:nvSpPr>
          <p:cNvPr id="11" name="عنصر نائب للمحتوى 2"/>
          <p:cNvSpPr>
            <a:spLocks noGrp="1"/>
          </p:cNvSpPr>
          <p:nvPr>
            <p:ph idx="1"/>
          </p:nvPr>
        </p:nvSpPr>
        <p:spPr>
          <a:xfrm>
            <a:off x="395286" y="2379651"/>
            <a:ext cx="8443914" cy="2214578"/>
          </a:xfrm>
        </p:spPr>
        <p:txBody>
          <a:bodyPr>
            <a:noAutofit/>
          </a:bodyPr>
          <a:lstStyle/>
          <a:p>
            <a:pPr marL="0" indent="0" algn="r" rtl="1">
              <a:buNone/>
            </a:pPr>
            <a:r>
              <a:rPr lang="ar-SA" sz="2000" b="1" dirty="0" smtClean="0">
                <a:latin typeface="+mj-lt"/>
                <a:ea typeface="+mj-ea"/>
                <a:cs typeface="+mj-cs"/>
              </a:rPr>
              <a:t>أما بالنسبة لمتوسط صافي الربح فإن حسابة بسيط حيث نجمع صافي الربح لكل سنة ونقسم على عدد السنوات كما يلي :</a:t>
            </a:r>
          </a:p>
          <a:p>
            <a:pPr marL="0" indent="0" algn="r" rtl="1">
              <a:buNone/>
            </a:pPr>
            <a:r>
              <a:rPr lang="ar-SA" sz="2000" b="1" dirty="0" smtClean="0">
                <a:latin typeface="+mj-lt"/>
                <a:ea typeface="+mj-ea"/>
                <a:cs typeface="+mj-cs"/>
              </a:rPr>
              <a:t>متوسط صافى الربح = ((42+63+84+105+126)/ 5= 84 </a:t>
            </a:r>
            <a:r>
              <a:rPr lang="ar-SA" sz="2000" b="1" dirty="0" err="1" smtClean="0">
                <a:latin typeface="+mj-lt"/>
                <a:ea typeface="+mj-ea"/>
                <a:cs typeface="+mj-cs"/>
              </a:rPr>
              <a:t>الف</a:t>
            </a:r>
            <a:endParaRPr lang="ar-SA" sz="2000" b="1" dirty="0" smtClean="0">
              <a:latin typeface="+mj-lt"/>
              <a:ea typeface="+mj-ea"/>
              <a:cs typeface="+mj-cs"/>
            </a:endParaRPr>
          </a:p>
          <a:p>
            <a:pPr marL="0" indent="0" algn="r" rtl="1">
              <a:buNone/>
            </a:pPr>
            <a:r>
              <a:rPr lang="ar-SA" sz="2000" b="1" dirty="0" smtClean="0">
                <a:latin typeface="+mj-lt"/>
                <a:ea typeface="+mj-ea"/>
                <a:cs typeface="+mj-cs"/>
              </a:rPr>
              <a:t>معدل العائد </a:t>
            </a:r>
            <a:r>
              <a:rPr lang="ar-SA" sz="2000" b="1" dirty="0" err="1" smtClean="0">
                <a:latin typeface="+mj-lt"/>
                <a:ea typeface="+mj-ea"/>
                <a:cs typeface="+mj-cs"/>
              </a:rPr>
              <a:t>المحاسبى</a:t>
            </a:r>
            <a:r>
              <a:rPr lang="ar-SA" sz="2000" b="1" dirty="0" smtClean="0">
                <a:latin typeface="+mj-lt"/>
                <a:ea typeface="+mj-ea"/>
                <a:cs typeface="+mj-cs"/>
              </a:rPr>
              <a:t> =( 84 </a:t>
            </a:r>
            <a:r>
              <a:rPr lang="ar-SA" sz="2000" b="1" dirty="0" err="1" smtClean="0">
                <a:latin typeface="+mj-lt"/>
                <a:ea typeface="+mj-ea"/>
                <a:cs typeface="+mj-cs"/>
              </a:rPr>
              <a:t>الف</a:t>
            </a:r>
            <a:r>
              <a:rPr lang="ar-SA" sz="2000" b="1" dirty="0" smtClean="0">
                <a:latin typeface="+mj-lt"/>
                <a:ea typeface="+mj-ea"/>
                <a:cs typeface="+mj-cs"/>
              </a:rPr>
              <a:t> / 150 </a:t>
            </a:r>
            <a:r>
              <a:rPr lang="ar-SA" sz="2000" b="1" dirty="0" err="1" smtClean="0">
                <a:latin typeface="+mj-lt"/>
                <a:ea typeface="+mj-ea"/>
                <a:cs typeface="+mj-cs"/>
              </a:rPr>
              <a:t>الف</a:t>
            </a:r>
            <a:r>
              <a:rPr lang="ar-SA" sz="2000" b="1" dirty="0" smtClean="0">
                <a:latin typeface="+mj-lt"/>
                <a:ea typeface="+mj-ea"/>
                <a:cs typeface="+mj-cs"/>
              </a:rPr>
              <a:t> )× 100% = 56%</a:t>
            </a:r>
            <a:endParaRPr lang="ar-SA" sz="2000" b="1" dirty="0">
              <a:latin typeface="+mj-lt"/>
              <a:ea typeface="+mj-ea"/>
              <a:cs typeface="+mj-cs"/>
            </a:endParaRPr>
          </a:p>
        </p:txBody>
      </p:sp>
      <p:sp>
        <p:nvSpPr>
          <p:cNvPr id="12" name="عنصر نائب لرقم الشريحة 3"/>
          <p:cNvSpPr>
            <a:spLocks noGrp="1"/>
          </p:cNvSpPr>
          <p:nvPr>
            <p:ph type="sldNum" sz="quarter" idx="12"/>
          </p:nvPr>
        </p:nvSpPr>
        <p:spPr>
          <a:xfrm>
            <a:off x="566766" y="6950075"/>
            <a:ext cx="2133600" cy="365125"/>
          </a:xfrm>
        </p:spPr>
        <p:txBody>
          <a:bodyPr/>
          <a:lstStyle/>
          <a:p>
            <a:pPr rtl="1"/>
            <a:fld id="{ED10C0F6-77DE-4CB9-B3B2-D4AD770179B7}" type="slidenum">
              <a:rPr lang="ar-SA" sz="2000" smtClean="0"/>
              <a:pPr rtl="1"/>
              <a:t>18</a:t>
            </a:fld>
            <a:endParaRPr lang="ar-SA" sz="2000" dirty="0"/>
          </a:p>
        </p:txBody>
      </p:sp>
      <p:sp>
        <p:nvSpPr>
          <p:cNvPr id="13" name="عنصر نائب للمحتوى 2"/>
          <p:cNvSpPr txBox="1">
            <a:spLocks/>
          </p:cNvSpPr>
          <p:nvPr/>
        </p:nvSpPr>
        <p:spPr>
          <a:xfrm>
            <a:off x="609600" y="4451353"/>
            <a:ext cx="8229600" cy="2357454"/>
          </a:xfrm>
          <a:prstGeom prst="rect">
            <a:avLst/>
          </a:prstGeom>
        </p:spPr>
        <p:txBody>
          <a:bodyPr vert="horz" lIns="91440" tIns="45720" rIns="91440" bIns="45720" rtlCol="1">
            <a:noAutofit/>
          </a:bodyPr>
          <a:lstStyle/>
          <a:p>
            <a:pPr marR="0" lvl="0" algn="r" defTabSz="914400" rtl="1" eaLnBrk="1" fontAlgn="auto" latinLnBrk="0" hangingPunct="1">
              <a:lnSpc>
                <a:spcPct val="100000"/>
              </a:lnSpc>
              <a:spcBef>
                <a:spcPct val="20000"/>
              </a:spcBef>
              <a:spcAft>
                <a:spcPts val="0"/>
              </a:spcAft>
              <a:buClrTx/>
              <a:buSzTx/>
              <a:tabLst/>
              <a:defRPr/>
            </a:pPr>
            <a:r>
              <a:rPr kumimoji="0" lang="ar-SA" sz="2000" b="1" i="0" u="none" strike="noStrike" kern="1200" cap="none" spc="0" normalizeH="0" baseline="0" noProof="0" dirty="0" smtClean="0">
                <a:ln>
                  <a:noFill/>
                </a:ln>
                <a:solidFill>
                  <a:schemeClr val="tx1"/>
                </a:solidFill>
                <a:effectLst/>
                <a:uLnTx/>
                <a:uFillTx/>
                <a:latin typeface="+mn-lt"/>
                <a:ea typeface="+mn-ea"/>
                <a:cs typeface="+mn-cs"/>
              </a:rPr>
              <a:t>إذا كان معدل العائد المحاسبي المستهدف للشركة أكبر من معدل العائد المطلوب , فإن الاستثمار يكون مقبولاً , </a:t>
            </a:r>
            <a:r>
              <a:rPr kumimoji="0" lang="ar-SA" sz="2000" b="1" i="0" u="none" strike="noStrike" kern="1200" cap="none" spc="0" normalizeH="0" baseline="0" noProof="0" dirty="0" err="1" smtClean="0">
                <a:ln>
                  <a:noFill/>
                </a:ln>
                <a:solidFill>
                  <a:schemeClr val="tx1"/>
                </a:solidFill>
                <a:effectLst/>
                <a:uLnTx/>
                <a:uFillTx/>
                <a:latin typeface="+mn-lt"/>
                <a:ea typeface="+mn-ea"/>
                <a:cs typeface="+mn-cs"/>
              </a:rPr>
              <a:t>اما</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 </a:t>
            </a:r>
            <a:r>
              <a:rPr kumimoji="0" lang="ar-SA" sz="2000" b="1" i="0" u="none" strike="noStrike" kern="1200" cap="none" spc="0" normalizeH="0" baseline="0" noProof="0" dirty="0" err="1" smtClean="0">
                <a:ln>
                  <a:noFill/>
                </a:ln>
                <a:solidFill>
                  <a:schemeClr val="tx1"/>
                </a:solidFill>
                <a:effectLst/>
                <a:uLnTx/>
                <a:uFillTx/>
                <a:latin typeface="+mn-lt"/>
                <a:ea typeface="+mn-ea"/>
                <a:cs typeface="+mn-cs"/>
              </a:rPr>
              <a:t>اذا</a:t>
            </a:r>
            <a:r>
              <a:rPr kumimoji="0" lang="ar-SA" sz="2000" b="1" i="0" u="none" strike="noStrike" kern="1200" cap="none" spc="0" normalizeH="0" noProof="0" dirty="0" smtClean="0">
                <a:ln>
                  <a:noFill/>
                </a:ln>
                <a:solidFill>
                  <a:schemeClr val="tx1"/>
                </a:solidFill>
                <a:effectLst/>
                <a:uLnTx/>
                <a:uFillTx/>
                <a:latin typeface="+mn-lt"/>
                <a:ea typeface="+mn-ea"/>
                <a:cs typeface="+mn-cs"/>
              </a:rPr>
              <a:t> كان </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أقل </a:t>
            </a:r>
            <a:r>
              <a:rPr kumimoji="0" lang="ar-SA" sz="2000" b="1" i="0" u="none" strike="noStrike" kern="1200" cap="none" spc="0" normalizeH="0" baseline="0" noProof="0" dirty="0" err="1" smtClean="0">
                <a:ln>
                  <a:noFill/>
                </a:ln>
                <a:solidFill>
                  <a:schemeClr val="tx1"/>
                </a:solidFill>
                <a:effectLst/>
                <a:uLnTx/>
                <a:uFillTx/>
                <a:latin typeface="+mn-lt"/>
                <a:ea typeface="+mn-ea"/>
                <a:cs typeface="+mn-cs"/>
              </a:rPr>
              <a:t>فالأستثمار</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 غير مقبول . وفى حالة</a:t>
            </a:r>
            <a:r>
              <a:rPr kumimoji="0" lang="ar-SA" sz="2000" b="1" i="0" u="none" strike="noStrike" kern="1200" cap="none" spc="0" normalizeH="0" noProof="0" dirty="0" smtClean="0">
                <a:ln>
                  <a:noFill/>
                </a:ln>
                <a:solidFill>
                  <a:schemeClr val="tx1"/>
                </a:solidFill>
                <a:effectLst/>
                <a:uLnTx/>
                <a:uFillTx/>
                <a:latin typeface="+mn-lt"/>
                <a:ea typeface="+mn-ea"/>
                <a:cs typeface="+mn-cs"/>
              </a:rPr>
              <a:t> المقارنة بين مشروعين نختار معدل العائد </a:t>
            </a:r>
            <a:r>
              <a:rPr kumimoji="0" lang="ar-SA" sz="2000" b="1" i="0" u="none" strike="noStrike" kern="1200" cap="none" spc="0" normalizeH="0" noProof="0" dirty="0" err="1" smtClean="0">
                <a:ln>
                  <a:noFill/>
                </a:ln>
                <a:solidFill>
                  <a:schemeClr val="tx1"/>
                </a:solidFill>
                <a:effectLst/>
                <a:uLnTx/>
                <a:uFillTx/>
                <a:latin typeface="+mn-lt"/>
                <a:ea typeface="+mn-ea"/>
                <a:cs typeface="+mn-cs"/>
              </a:rPr>
              <a:t>الاعلى</a:t>
            </a:r>
            <a:r>
              <a:rPr kumimoji="0" lang="ar-SA" sz="2000" b="1" i="0" u="none" strike="noStrike" kern="1200" cap="none" spc="0" normalizeH="0" noProof="0" dirty="0" smtClean="0">
                <a:ln>
                  <a:noFill/>
                </a:ln>
                <a:solidFill>
                  <a:schemeClr val="tx1"/>
                </a:solidFill>
                <a:effectLst/>
                <a:uLnTx/>
                <a:uFillTx/>
                <a:latin typeface="+mn-lt"/>
                <a:ea typeface="+mn-ea"/>
                <a:cs typeface="+mn-cs"/>
              </a:rPr>
              <a:t> ، </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ومع </a:t>
            </a:r>
            <a:r>
              <a:rPr kumimoji="0" lang="ar-SA" sz="2000" b="1" i="0" u="none" strike="noStrike" kern="1200" cap="none" spc="0" normalizeH="0" baseline="0" noProof="0" dirty="0" err="1" smtClean="0">
                <a:ln>
                  <a:noFill/>
                </a:ln>
                <a:solidFill>
                  <a:schemeClr val="tx1"/>
                </a:solidFill>
                <a:effectLst/>
                <a:uLnTx/>
                <a:uFillTx/>
                <a:latin typeface="+mn-lt"/>
                <a:ea typeface="+mn-ea"/>
                <a:cs typeface="+mn-cs"/>
              </a:rPr>
              <a:t>ان</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 هناك بعض السهولة في حساب معدل العائد المحاسبي , إلا </a:t>
            </a:r>
            <a:r>
              <a:rPr kumimoji="0" lang="ar-SA" sz="2000" b="1" i="0" u="none" strike="noStrike" kern="1200" cap="none" spc="0" normalizeH="0" baseline="0" noProof="0" dirty="0" err="1" smtClean="0">
                <a:ln>
                  <a:noFill/>
                </a:ln>
                <a:solidFill>
                  <a:schemeClr val="tx1"/>
                </a:solidFill>
                <a:effectLst/>
                <a:uLnTx/>
                <a:uFillTx/>
                <a:latin typeface="+mn-lt"/>
                <a:ea typeface="+mn-ea"/>
                <a:cs typeface="+mn-cs"/>
              </a:rPr>
              <a:t>ان</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 هناك الكثير من السلبيات,والتي من </a:t>
            </a:r>
            <a:r>
              <a:rPr kumimoji="0" lang="ar-SA" sz="2000" b="1" i="0" u="none" strike="noStrike" kern="1200" cap="none" spc="0" normalizeH="0" baseline="0" noProof="0" dirty="0" err="1" smtClean="0">
                <a:ln>
                  <a:noFill/>
                </a:ln>
                <a:solidFill>
                  <a:schemeClr val="tx1"/>
                </a:solidFill>
                <a:effectLst/>
                <a:uLnTx/>
                <a:uFillTx/>
                <a:latin typeface="+mn-lt"/>
                <a:ea typeface="+mn-ea"/>
                <a:cs typeface="+mn-cs"/>
              </a:rPr>
              <a:t>اهمها</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 </a:t>
            </a:r>
            <a:r>
              <a:rPr kumimoji="0" lang="ar-SA" sz="2000" b="1" i="0" u="none" strike="noStrike" kern="1200" cap="none" spc="0" normalizeH="0" baseline="0" noProof="0" dirty="0" err="1" smtClean="0">
                <a:ln>
                  <a:noFill/>
                </a:ln>
                <a:solidFill>
                  <a:schemeClr val="tx1"/>
                </a:solidFill>
                <a:effectLst/>
                <a:uLnTx/>
                <a:uFillTx/>
                <a:latin typeface="+mn-lt"/>
                <a:ea typeface="+mn-ea"/>
                <a:cs typeface="+mn-cs"/>
              </a:rPr>
              <a:t>مايلي</a:t>
            </a:r>
            <a:r>
              <a:rPr kumimoji="0" lang="ar-SA" sz="2000" b="1" i="0" u="none" strike="noStrike" kern="1200" cap="none" spc="0" normalizeH="0" baseline="0" noProof="0" dirty="0" smtClean="0">
                <a:ln>
                  <a:noFill/>
                </a:ln>
                <a:solidFill>
                  <a:schemeClr val="tx1"/>
                </a:solidFill>
                <a:effectLst/>
                <a:uLnTx/>
                <a:uFillTx/>
                <a:latin typeface="+mn-lt"/>
                <a:ea typeface="+mn-ea"/>
                <a:cs typeface="+mn-cs"/>
              </a:rPr>
              <a:t>:</a:t>
            </a:r>
            <a:endParaRPr kumimoji="0" lang="ar-SA" sz="20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0045975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258389" y="623887"/>
            <a:ext cx="8229600" cy="7254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3200" b="1" dirty="0" smtClean="0"/>
              <a:t>سلبيات طريقة معدل العائد المحاسبي :</a:t>
            </a:r>
            <a:endParaRPr lang="ar-SA" sz="3200" b="1" dirty="0"/>
          </a:p>
        </p:txBody>
      </p:sp>
      <p:graphicFrame>
        <p:nvGraphicFramePr>
          <p:cNvPr id="12" name="رسم تخطيطي 5"/>
          <p:cNvGraphicFramePr/>
          <p:nvPr>
            <p:extLst>
              <p:ext uri="{D42A27DB-BD31-4B8C-83A1-F6EECF244321}">
                <p14:modId xmlns:p14="http://schemas.microsoft.com/office/powerpoint/2010/main" val="2229490676"/>
              </p:ext>
            </p:extLst>
          </p:nvPr>
        </p:nvGraphicFramePr>
        <p:xfrm>
          <a:off x="304800" y="1589071"/>
          <a:ext cx="8472518" cy="435452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04597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ed Rectangle 1"/>
          <p:cNvSpPr/>
          <p:nvPr/>
        </p:nvSpPr>
        <p:spPr>
          <a:xfrm>
            <a:off x="2438400" y="914400"/>
            <a:ext cx="4267200" cy="838200"/>
          </a:xfrm>
          <a:prstGeom prst="roundRect">
            <a:avLst/>
          </a:prstGeom>
          <a:solidFill>
            <a:srgbClr val="013E3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3"/>
          <p:cNvSpPr txBox="1">
            <a:spLocks/>
          </p:cNvSpPr>
          <p:nvPr/>
        </p:nvSpPr>
        <p:spPr>
          <a:xfrm>
            <a:off x="2590800" y="1066801"/>
            <a:ext cx="4267200" cy="7619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ar-SA" b="1" dirty="0">
                <a:solidFill>
                  <a:schemeClr val="bg1"/>
                </a:solidFill>
              </a:rPr>
              <a:t>مفهوم الموازنة </a:t>
            </a:r>
            <a:r>
              <a:rPr lang="ar-SA" b="1" dirty="0" smtClean="0">
                <a:solidFill>
                  <a:schemeClr val="bg1"/>
                </a:solidFill>
              </a:rPr>
              <a:t>الرأسمالية </a:t>
            </a:r>
            <a:endParaRPr lang="en-US" dirty="0">
              <a:solidFill>
                <a:schemeClr val="bg1"/>
              </a:solidFill>
            </a:endParaRPr>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9" name="عنصر نائب للمحتوى 2"/>
          <p:cNvSpPr>
            <a:spLocks noGrp="1"/>
          </p:cNvSpPr>
          <p:nvPr>
            <p:ph idx="1"/>
          </p:nvPr>
        </p:nvSpPr>
        <p:spPr>
          <a:xfrm>
            <a:off x="533400" y="1998637"/>
            <a:ext cx="8229600" cy="4173563"/>
          </a:xfrm>
        </p:spPr>
        <p:txBody>
          <a:bodyPr>
            <a:normAutofit/>
          </a:bodyPr>
          <a:lstStyle/>
          <a:p>
            <a:pPr algn="r" rtl="1">
              <a:buNone/>
            </a:pPr>
            <a:r>
              <a:rPr lang="ar-SA" sz="2600" b="1" dirty="0" smtClean="0">
                <a:solidFill>
                  <a:srgbClr val="FF0000"/>
                </a:solidFill>
              </a:rPr>
              <a:t>الموازنة الرأسمالية:</a:t>
            </a:r>
          </a:p>
          <a:p>
            <a:pPr algn="just" rtl="1">
              <a:buNone/>
            </a:pPr>
            <a:r>
              <a:rPr lang="ar-SA" sz="2600" b="1" dirty="0" smtClean="0"/>
              <a:t>	هي عملية تقييم واختيار الإستثمارات </a:t>
            </a:r>
            <a:r>
              <a:rPr lang="ar-SA" sz="2600" b="1" dirty="0" smtClean="0">
                <a:solidFill>
                  <a:schemeClr val="accent3">
                    <a:lumMod val="50000"/>
                  </a:schemeClr>
                </a:solidFill>
              </a:rPr>
              <a:t>طويلة الأجل </a:t>
            </a:r>
            <a:r>
              <a:rPr lang="ar-SA" sz="2600" b="1" dirty="0" smtClean="0"/>
              <a:t>والتي تكون متطابقة مع هدف الشركه في تعظيم ثروه المالكين.</a:t>
            </a:r>
          </a:p>
          <a:p>
            <a:pPr algn="just" rtl="1">
              <a:buNone/>
            </a:pPr>
            <a:r>
              <a:rPr lang="ar-SA" sz="2600" b="1" dirty="0" smtClean="0"/>
              <a:t>وتقوم الشركات بعمل استثمارات طويلة الأجل متنوعة , لكن أكثر الإستثمارات شيوعاً </a:t>
            </a:r>
            <a:r>
              <a:rPr lang="ar-SA" sz="2600" b="1" u="sng" dirty="0" smtClean="0"/>
              <a:t>للشركات الصناعية </a:t>
            </a:r>
            <a:r>
              <a:rPr lang="ar-SA" sz="2600" b="1" dirty="0" smtClean="0"/>
              <a:t>هي </a:t>
            </a:r>
            <a:r>
              <a:rPr lang="ar-SA" sz="2600" b="1" dirty="0"/>
              <a:t>ا</a:t>
            </a:r>
            <a:r>
              <a:rPr lang="ar-SA" sz="2600" b="1" dirty="0" smtClean="0"/>
              <a:t>ستثماراتها في أصولها </a:t>
            </a:r>
            <a:r>
              <a:rPr lang="ar-SA" sz="2600" b="1" dirty="0" smtClean="0">
                <a:solidFill>
                  <a:schemeClr val="accent3">
                    <a:lumMod val="50000"/>
                  </a:schemeClr>
                </a:solidFill>
              </a:rPr>
              <a:t>الثابتة</a:t>
            </a:r>
            <a:r>
              <a:rPr lang="ar-SA" sz="2600" b="1" dirty="0" smtClean="0"/>
              <a:t>, والتي تتضمن الأراضي والمباني والمعدات. </a:t>
            </a:r>
          </a:p>
          <a:p>
            <a:pPr algn="r" rtl="1">
              <a:buNone/>
            </a:pPr>
            <a:r>
              <a:rPr lang="ar-SA" sz="2600" b="1" dirty="0" smtClean="0"/>
              <a:t>هذه الأصول غالباً ماتسمى بالأصول المربحة, والتي تلعب دوراً كبيراً في زيادة قيمة الشركة وربحيتها . </a:t>
            </a:r>
            <a:endParaRPr lang="ar-SA" sz="2600" b="1" dirty="0"/>
          </a:p>
        </p:txBody>
      </p:sp>
    </p:spTree>
    <p:extLst>
      <p:ext uri="{BB962C8B-B14F-4D97-AF65-F5344CB8AC3E}">
        <p14:creationId xmlns:p14="http://schemas.microsoft.com/office/powerpoint/2010/main" val="14066016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2"/>
          <p:cNvSpPr>
            <a:spLocks noGrp="1"/>
          </p:cNvSpPr>
          <p:nvPr>
            <p:ph idx="1"/>
          </p:nvPr>
        </p:nvSpPr>
        <p:spPr>
          <a:xfrm>
            <a:off x="285720" y="2026568"/>
            <a:ext cx="8229600" cy="4983832"/>
          </a:xfrm>
        </p:spPr>
        <p:txBody>
          <a:bodyPr>
            <a:normAutofit/>
          </a:bodyPr>
          <a:lstStyle/>
          <a:p>
            <a:pPr algn="r" rtl="1">
              <a:buNone/>
            </a:pPr>
            <a:r>
              <a:rPr lang="ar-SA" sz="3000" b="1" dirty="0" smtClean="0"/>
              <a:t>مما سبق نجد بأن الطرق السابقة هي في جوهرها </a:t>
            </a:r>
            <a:r>
              <a:rPr lang="ar-SA" sz="3000" b="1" dirty="0" smtClean="0">
                <a:solidFill>
                  <a:srgbClr val="00B050"/>
                </a:solidFill>
              </a:rPr>
              <a:t>طرق غير موضوعية</a:t>
            </a:r>
            <a:r>
              <a:rPr lang="ar-SA" sz="3000" b="1" dirty="0" smtClean="0"/>
              <a:t> </a:t>
            </a:r>
            <a:r>
              <a:rPr lang="ar-SA" sz="3000" b="1" u="sng" dirty="0" smtClean="0"/>
              <a:t>لعدم أخذها لمفهوم القيمة الزمنية </a:t>
            </a:r>
            <a:r>
              <a:rPr lang="ar-SA" sz="3000" b="1" dirty="0" smtClean="0"/>
              <a:t>بعين </a:t>
            </a:r>
            <a:r>
              <a:rPr lang="ar-SA" sz="3000" b="1" dirty="0" smtClean="0"/>
              <a:t>الإعتبار </a:t>
            </a:r>
            <a:r>
              <a:rPr lang="ar-SA" sz="3000" b="1" dirty="0" smtClean="0"/>
              <a:t>ولاعتمادها على الأجتهاد الشخصي لمتخذ القرار أو المحاسب. وللتغلب على هذه السلبيات فإنه سيتم اللجوء </a:t>
            </a:r>
            <a:r>
              <a:rPr lang="ar-SA" sz="3000" b="1" dirty="0" smtClean="0"/>
              <a:t>إلى الطرق التي تراعي القيمة الزمنية للنقود </a:t>
            </a:r>
            <a:r>
              <a:rPr lang="ar-SA" sz="3000" b="1" dirty="0" smtClean="0"/>
              <a:t>لأنها تتغلب على جميع السلبيات السابقة , وهذة الطرق هي طريقة </a:t>
            </a:r>
            <a:r>
              <a:rPr lang="ar-SA" sz="3000" b="1" dirty="0" smtClean="0">
                <a:solidFill>
                  <a:srgbClr val="00B050"/>
                </a:solidFill>
              </a:rPr>
              <a:t>صافي القيمة الحالية,</a:t>
            </a:r>
            <a:r>
              <a:rPr lang="ar-SA" sz="3000" b="1" dirty="0" smtClean="0"/>
              <a:t> وطريقة</a:t>
            </a:r>
            <a:r>
              <a:rPr lang="ar-SA" sz="3000" b="1" dirty="0" smtClean="0">
                <a:solidFill>
                  <a:srgbClr val="FF0000"/>
                </a:solidFill>
              </a:rPr>
              <a:t> مؤشر الربحية </a:t>
            </a:r>
            <a:r>
              <a:rPr lang="ar-SA" sz="3000" b="1" dirty="0" smtClean="0"/>
              <a:t>وطريقة </a:t>
            </a:r>
            <a:r>
              <a:rPr lang="ar-SA" sz="3000" b="1" dirty="0" smtClean="0">
                <a:solidFill>
                  <a:schemeClr val="accent1">
                    <a:lumMod val="75000"/>
                  </a:schemeClr>
                </a:solidFill>
              </a:rPr>
              <a:t>معدل العائد الداخلي.</a:t>
            </a:r>
            <a:endParaRPr lang="ar-SA" sz="3000" b="1" dirty="0">
              <a:solidFill>
                <a:schemeClr val="accent1">
                  <a:lumMod val="75000"/>
                </a:schemeClr>
              </a:solidFill>
            </a:endParaRPr>
          </a:p>
        </p:txBody>
      </p:sp>
    </p:spTree>
    <p:extLst>
      <p:ext uri="{BB962C8B-B14F-4D97-AF65-F5344CB8AC3E}">
        <p14:creationId xmlns:p14="http://schemas.microsoft.com/office/powerpoint/2010/main" val="4054303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2"/>
          <p:cNvSpPr>
            <a:spLocks noGrp="1"/>
          </p:cNvSpPr>
          <p:nvPr>
            <p:ph idx="1"/>
          </p:nvPr>
        </p:nvSpPr>
        <p:spPr>
          <a:xfrm>
            <a:off x="457200" y="2023460"/>
            <a:ext cx="8229600" cy="3947936"/>
          </a:xfrm>
        </p:spPr>
        <p:txBody>
          <a:bodyPr>
            <a:normAutofit/>
          </a:bodyPr>
          <a:lstStyle/>
          <a:p>
            <a:pPr algn="r" rtl="1"/>
            <a:r>
              <a:rPr lang="ar-SA" sz="2800" b="1" dirty="0" smtClean="0"/>
              <a:t>أسلوب صافي القيمة الحالية يعطي وبشكل كامل أهمية كبيرة لمفهوم القيمة الزمنية للنقود, فإنه يعتبر </a:t>
            </a:r>
            <a:r>
              <a:rPr lang="ar-SA" sz="2800" b="1" dirty="0" smtClean="0">
                <a:solidFill>
                  <a:schemeClr val="accent1">
                    <a:lumMod val="75000"/>
                  </a:schemeClr>
                </a:solidFill>
              </a:rPr>
              <a:t>أحد أساليب الموازنة الرأسمالية المعقدة. </a:t>
            </a:r>
            <a:r>
              <a:rPr lang="ar-SA" sz="2800" b="1" dirty="0" smtClean="0"/>
              <a:t>كل الأساليب التي تعتمد على مفهوم القيمة الزمنية تقوم بطريقة أو بأخرى بخصم التدفقات النقدية للشركة عند معدل محدد , هذا المعدل يسمى غالباً معدل الخصم , أو معدل العائد المطلوب , أو معدل تكلفة رأس المال, أو تكلفة الفرصة البديلة . وهذا المعدل عبارة عن العائد الأدنى الذي يجب ان يتم الحصول عليه من أي مشروع أو استثمار بحيث يحافظ على قيمة الشركة السوقية. </a:t>
            </a:r>
            <a:endParaRPr lang="ar-SA" sz="2800" b="1" dirty="0"/>
          </a:p>
        </p:txBody>
      </p:sp>
      <p:sp>
        <p:nvSpPr>
          <p:cNvPr id="11" name="عنوان 1"/>
          <p:cNvSpPr txBox="1">
            <a:spLocks/>
          </p:cNvSpPr>
          <p:nvPr/>
        </p:nvSpPr>
        <p:spPr>
          <a:xfrm>
            <a:off x="571472" y="1399363"/>
            <a:ext cx="8229600" cy="57150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mtClean="0">
                <a:solidFill>
                  <a:srgbClr val="FF0000"/>
                </a:solidFill>
              </a:rPr>
              <a:t>4- صافي القيمة الحالية :</a:t>
            </a:r>
            <a:endParaRPr lang="ar-SA" dirty="0">
              <a:solidFill>
                <a:srgbClr val="FF0000"/>
              </a:solidFill>
            </a:endParaRPr>
          </a:p>
        </p:txBody>
      </p:sp>
      <p:sp>
        <p:nvSpPr>
          <p:cNvPr id="12" name="عنصر نائب لرقم الشريحة 3"/>
          <p:cNvSpPr>
            <a:spLocks noGrp="1"/>
          </p:cNvSpPr>
          <p:nvPr>
            <p:ph type="sldNum" sz="quarter" idx="12"/>
          </p:nvPr>
        </p:nvSpPr>
        <p:spPr>
          <a:xfrm>
            <a:off x="8647272" y="6950075"/>
            <a:ext cx="365760" cy="365125"/>
          </a:xfrm>
        </p:spPr>
        <p:txBody>
          <a:bodyPr/>
          <a:lstStyle/>
          <a:p>
            <a:pPr rtl="1"/>
            <a:fld id="{ED10C0F6-77DE-4CB9-B3B2-D4AD770179B7}" type="slidenum">
              <a:rPr lang="ar-SA" smtClean="0"/>
              <a:pPr rtl="1"/>
              <a:t>21</a:t>
            </a:fld>
            <a:endParaRPr lang="ar-SA" dirty="0"/>
          </a:p>
        </p:txBody>
      </p:sp>
      <p:sp>
        <p:nvSpPr>
          <p:cNvPr id="13" name="مستطيل 6"/>
          <p:cNvSpPr/>
          <p:nvPr/>
        </p:nvSpPr>
        <p:spPr>
          <a:xfrm>
            <a:off x="1857356" y="756421"/>
            <a:ext cx="6904454" cy="584775"/>
          </a:xfrm>
          <a:prstGeom prst="rect">
            <a:avLst/>
          </a:prstGeom>
        </p:spPr>
        <p:txBody>
          <a:bodyPr wrap="none">
            <a:spAutoFit/>
          </a:bodyPr>
          <a:lstStyle/>
          <a:p>
            <a:pPr algn="r" rtl="1"/>
            <a:r>
              <a:rPr lang="ar-SA" sz="3200" b="1" dirty="0" smtClean="0"/>
              <a:t>الطرق التي تعتمد على التدفقات النقدية المخصومة </a:t>
            </a:r>
            <a:endParaRPr lang="ar-SA" sz="3200" b="1" dirty="0"/>
          </a:p>
        </p:txBody>
      </p:sp>
    </p:spTree>
    <p:extLst>
      <p:ext uri="{BB962C8B-B14F-4D97-AF65-F5344CB8AC3E}">
        <p14:creationId xmlns:p14="http://schemas.microsoft.com/office/powerpoint/2010/main" val="24098094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4"/>
          <p:cNvSpPr>
            <a:spLocks noGrp="1"/>
          </p:cNvSpPr>
          <p:nvPr>
            <p:ph idx="1"/>
          </p:nvPr>
        </p:nvSpPr>
        <p:spPr>
          <a:xfrm>
            <a:off x="1600200" y="762000"/>
            <a:ext cx="7092752" cy="5584843"/>
          </a:xfrm>
        </p:spPr>
        <p:txBody>
          <a:bodyPr/>
          <a:lstStyle/>
          <a:p>
            <a:pPr marL="0" indent="0" algn="r" rtl="1">
              <a:buNone/>
            </a:pPr>
            <a:r>
              <a:rPr lang="ar-SA" sz="2000" b="1" dirty="0" smtClean="0"/>
              <a:t>لأستخراج صافي القيمة الحالية (</a:t>
            </a:r>
            <a:r>
              <a:rPr lang="en-US" sz="2000" b="1" dirty="0" smtClean="0"/>
              <a:t>NPV</a:t>
            </a:r>
            <a:r>
              <a:rPr lang="ar-SA" sz="2000" b="1" dirty="0" smtClean="0"/>
              <a:t>) للأصل أو المشروع المراد الاستثمار به يتم تحديد </a:t>
            </a:r>
            <a:r>
              <a:rPr lang="ar-SA" sz="2000" b="1" dirty="0" err="1" smtClean="0"/>
              <a:t>الآتى</a:t>
            </a:r>
            <a:r>
              <a:rPr lang="ar-SA" sz="2000" b="1" dirty="0" smtClean="0"/>
              <a:t> :</a:t>
            </a:r>
          </a:p>
          <a:p>
            <a:pPr marL="0" indent="0" algn="r" rtl="1">
              <a:buNone/>
            </a:pPr>
            <a:r>
              <a:rPr lang="ar-SA" sz="2000" b="1" dirty="0" smtClean="0"/>
              <a:t>1. </a:t>
            </a:r>
            <a:r>
              <a:rPr lang="ar-SA" sz="2000" b="1" dirty="0" smtClean="0">
                <a:solidFill>
                  <a:schemeClr val="accent1">
                    <a:lumMod val="75000"/>
                  </a:schemeClr>
                </a:solidFill>
              </a:rPr>
              <a:t>التدفقات النقدية للخارج </a:t>
            </a:r>
            <a:r>
              <a:rPr lang="ar-SA" sz="2000" b="1" dirty="0" smtClean="0"/>
              <a:t>والتي هي عباره عن تكاليف الحصول على الأصل , والتي تسمى بالدفعة المبدئية .</a:t>
            </a:r>
          </a:p>
          <a:p>
            <a:pPr marL="0" indent="0" algn="r" rtl="1">
              <a:buNone/>
            </a:pPr>
            <a:r>
              <a:rPr lang="ar-SA" sz="2000" b="1" dirty="0" smtClean="0"/>
              <a:t>2. </a:t>
            </a:r>
            <a:r>
              <a:rPr lang="ar-SA" sz="2000" b="1" dirty="0" smtClean="0">
                <a:solidFill>
                  <a:schemeClr val="accent1">
                    <a:lumMod val="75000"/>
                  </a:schemeClr>
                </a:solidFill>
              </a:rPr>
              <a:t>تحديد التدفقات النقدية للداخل </a:t>
            </a:r>
            <a:r>
              <a:rPr lang="ar-SA" sz="2000" b="1" dirty="0" smtClean="0"/>
              <a:t>أي عوائد تشغيل الأصل .</a:t>
            </a:r>
          </a:p>
          <a:p>
            <a:pPr marL="0" indent="0" algn="r" rtl="1">
              <a:buNone/>
            </a:pPr>
            <a:r>
              <a:rPr lang="ar-SA" sz="2000" b="1" dirty="0" smtClean="0"/>
              <a:t>3.</a:t>
            </a:r>
            <a:r>
              <a:rPr lang="ar-SA" sz="2000" b="1" dirty="0" smtClean="0">
                <a:solidFill>
                  <a:schemeClr val="accent1">
                    <a:lumMod val="75000"/>
                  </a:schemeClr>
                </a:solidFill>
              </a:rPr>
              <a:t> حساب صافى القيمة الحالية </a:t>
            </a:r>
            <a:r>
              <a:rPr lang="ar-SA" sz="2000" b="1" dirty="0" smtClean="0"/>
              <a:t>والتي تساوي </a:t>
            </a:r>
            <a:r>
              <a:rPr lang="ar-SA" sz="2000" b="1" dirty="0" smtClean="0">
                <a:solidFill>
                  <a:schemeClr val="accent1">
                    <a:lumMod val="75000"/>
                  </a:schemeClr>
                </a:solidFill>
              </a:rPr>
              <a:t>القيمة الحالية للتدفقات النقدية للداخل مطروحاً منها القيمة الحالية للتدفقات النقدية للخارج </a:t>
            </a:r>
            <a:r>
              <a:rPr lang="ar-SA" sz="2000" b="1" dirty="0" smtClean="0"/>
              <a:t>, كما هو مبين في المعادله التالية :</a:t>
            </a:r>
          </a:p>
        </p:txBody>
      </p:sp>
      <p:graphicFrame>
        <p:nvGraphicFramePr>
          <p:cNvPr id="12" name="Object 2"/>
          <p:cNvGraphicFramePr>
            <a:graphicFrameLocks noChangeAspect="1"/>
          </p:cNvGraphicFramePr>
          <p:nvPr>
            <p:extLst>
              <p:ext uri="{D42A27DB-BD31-4B8C-83A1-F6EECF244321}">
                <p14:modId xmlns:p14="http://schemas.microsoft.com/office/powerpoint/2010/main" val="3900554445"/>
              </p:ext>
            </p:extLst>
          </p:nvPr>
        </p:nvGraphicFramePr>
        <p:xfrm>
          <a:off x="1214414" y="3372002"/>
          <a:ext cx="5500726" cy="928694"/>
        </p:xfrm>
        <a:graphic>
          <a:graphicData uri="http://schemas.openxmlformats.org/presentationml/2006/ole">
            <mc:AlternateContent xmlns:mc="http://schemas.openxmlformats.org/markup-compatibility/2006">
              <mc:Choice xmlns:v="urn:schemas-microsoft-com:vml" Requires="v">
                <p:oleObj spid="_x0000_s1030" name="Equation" r:id="rId5" imgW="1511280" imgH="431640" progId="Equation.3">
                  <p:embed/>
                </p:oleObj>
              </mc:Choice>
              <mc:Fallback>
                <p:oleObj name="Equation" r:id="rId5" imgW="151128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4414" y="3372002"/>
                        <a:ext cx="5500726"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كائن 9"/>
          <p:cNvGraphicFramePr>
            <a:graphicFrameLocks noChangeAspect="1"/>
          </p:cNvGraphicFramePr>
          <p:nvPr>
            <p:extLst>
              <p:ext uri="{D42A27DB-BD31-4B8C-83A1-F6EECF244321}">
                <p14:modId xmlns:p14="http://schemas.microsoft.com/office/powerpoint/2010/main" val="572154495"/>
              </p:ext>
            </p:extLst>
          </p:nvPr>
        </p:nvGraphicFramePr>
        <p:xfrm>
          <a:off x="1857356" y="4372134"/>
          <a:ext cx="5786478" cy="928694"/>
        </p:xfrm>
        <a:graphic>
          <a:graphicData uri="http://schemas.openxmlformats.org/presentationml/2006/ole">
            <mc:AlternateContent xmlns:mc="http://schemas.openxmlformats.org/markup-compatibility/2006">
              <mc:Choice xmlns:v="urn:schemas-microsoft-com:vml" Requires="v">
                <p:oleObj spid="_x0000_s1031" name="Equation" r:id="rId7" imgW="1498320" imgH="431640" progId="Equation.3">
                  <p:embed/>
                </p:oleObj>
              </mc:Choice>
              <mc:Fallback>
                <p:oleObj name="Equation" r:id="rId7" imgW="1498320" imgH="43164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7356" y="4372134"/>
                        <a:ext cx="5786478"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مستطيل 10"/>
          <p:cNvSpPr/>
          <p:nvPr/>
        </p:nvSpPr>
        <p:spPr>
          <a:xfrm>
            <a:off x="914400" y="5443704"/>
            <a:ext cx="7572428" cy="571504"/>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r" rtl="1"/>
            <a:r>
              <a:rPr lang="ar-SA" sz="2000" b="1" dirty="0" smtClean="0"/>
              <a:t>حيث : </a:t>
            </a:r>
            <a:r>
              <a:rPr lang="en-US" sz="2000" b="1" dirty="0" err="1" smtClean="0"/>
              <a:t>CFt</a:t>
            </a:r>
            <a:r>
              <a:rPr lang="ar-SA" sz="2000" b="1" dirty="0" smtClean="0"/>
              <a:t>التدفقات النقدية للداخل   ، </a:t>
            </a:r>
            <a:r>
              <a:rPr lang="en-US" sz="2000" b="1" dirty="0" smtClean="0"/>
              <a:t>CF0 </a:t>
            </a:r>
            <a:r>
              <a:rPr lang="ar-SA" sz="2000" b="1" dirty="0" smtClean="0"/>
              <a:t>التدفقات النقدية للخارج (الدفعة المبدئية)</a:t>
            </a:r>
            <a:endParaRPr lang="ar-SA" sz="2000" b="1" dirty="0"/>
          </a:p>
        </p:txBody>
      </p:sp>
    </p:spTree>
    <p:extLst>
      <p:ext uri="{BB962C8B-B14F-4D97-AF65-F5344CB8AC3E}">
        <p14:creationId xmlns:p14="http://schemas.microsoft.com/office/powerpoint/2010/main" val="24098094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2"/>
          <p:cNvSpPr>
            <a:spLocks noGrp="1"/>
          </p:cNvSpPr>
          <p:nvPr>
            <p:ph idx="1"/>
          </p:nvPr>
        </p:nvSpPr>
        <p:spPr>
          <a:xfrm>
            <a:off x="381000" y="1331573"/>
            <a:ext cx="8229600" cy="5602627"/>
          </a:xfrm>
        </p:spPr>
        <p:txBody>
          <a:bodyPr>
            <a:normAutofit/>
          </a:bodyPr>
          <a:lstStyle/>
          <a:p>
            <a:pPr marL="0" indent="0" algn="r" rtl="1">
              <a:buNone/>
            </a:pPr>
            <a:r>
              <a:rPr lang="ar-SA" sz="2400" b="1" dirty="0" smtClean="0"/>
              <a:t>  أو بصيغة أخرى :</a:t>
            </a:r>
          </a:p>
          <a:p>
            <a:pPr marL="0" indent="0" algn="r" rtl="1">
              <a:buNone/>
            </a:pPr>
            <a:r>
              <a:rPr lang="ar-SA" sz="2400" b="1" dirty="0" smtClean="0">
                <a:solidFill>
                  <a:srgbClr val="008000"/>
                </a:solidFill>
              </a:rPr>
              <a:t>صافي القيمة الحالية = </a:t>
            </a:r>
            <a:r>
              <a:rPr lang="ar-SA" sz="2400" b="1" dirty="0" smtClean="0">
                <a:solidFill>
                  <a:srgbClr val="3333CC"/>
                </a:solidFill>
              </a:rPr>
              <a:t>القيمة الحالية للتدفقات النقدية للداخل </a:t>
            </a:r>
            <a:r>
              <a:rPr lang="ar-SA" sz="2400" b="1" dirty="0" smtClean="0">
                <a:solidFill>
                  <a:srgbClr val="008000"/>
                </a:solidFill>
              </a:rPr>
              <a:t>– </a:t>
            </a:r>
            <a:r>
              <a:rPr lang="ar-SA" sz="2400" b="1" dirty="0" smtClean="0">
                <a:solidFill>
                  <a:srgbClr val="3333CC"/>
                </a:solidFill>
              </a:rPr>
              <a:t>القيمة الحالية للتدفقات النقدية للخارج </a:t>
            </a:r>
            <a:r>
              <a:rPr lang="ar-SA" sz="2400" b="1" dirty="0" smtClean="0">
                <a:solidFill>
                  <a:srgbClr val="008000"/>
                </a:solidFill>
              </a:rPr>
              <a:t>(القيمة المبدئية )</a:t>
            </a:r>
          </a:p>
          <a:p>
            <a:pPr marL="0" indent="0" algn="r" rtl="1">
              <a:buNone/>
            </a:pPr>
            <a:r>
              <a:rPr lang="ar-SA" sz="2400" b="1" dirty="0" smtClean="0"/>
              <a:t>قاعدة القرار بموجب هذا </a:t>
            </a:r>
            <a:r>
              <a:rPr lang="ar-SA" sz="2400" b="1" dirty="0" smtClean="0"/>
              <a:t>الأسلوب </a:t>
            </a:r>
            <a:r>
              <a:rPr lang="ar-SA" sz="2400" b="1" dirty="0" smtClean="0"/>
              <a:t>هي رفض المشروع إذا كان صافي القيمة الحالية سالباً.</a:t>
            </a:r>
          </a:p>
          <a:p>
            <a:pPr marL="0" indent="0" algn="r" rtl="1">
              <a:buNone/>
            </a:pPr>
            <a:r>
              <a:rPr lang="ar-SA" sz="2400" b="1" dirty="0" smtClean="0"/>
              <a:t> وفي حالة تقنين الأموال </a:t>
            </a:r>
            <a:r>
              <a:rPr lang="ar-SA" sz="2400" b="1" dirty="0" err="1" smtClean="0"/>
              <a:t>او</a:t>
            </a:r>
            <a:r>
              <a:rPr lang="ar-SA" sz="2400" b="1" dirty="0" smtClean="0"/>
              <a:t> إذا كانت المشاريع </a:t>
            </a:r>
            <a:r>
              <a:rPr lang="ar-SA" sz="2400" b="1" dirty="0" err="1" smtClean="0"/>
              <a:t>متمانعة</a:t>
            </a:r>
            <a:r>
              <a:rPr lang="ar-SA" sz="2400" b="1" dirty="0" smtClean="0"/>
              <a:t> ( متنافية ), يكون المشروع ذو صافي القيمة الحالية الموجب الأكبر هو المشروع الأفضل .</a:t>
            </a:r>
          </a:p>
          <a:p>
            <a:pPr marL="0" indent="0" algn="r" rtl="1">
              <a:buNone/>
            </a:pPr>
            <a:endParaRPr lang="ar-SA" sz="2400" b="1" dirty="0" smtClean="0"/>
          </a:p>
          <a:p>
            <a:pPr marL="0" indent="0" algn="r" rtl="1">
              <a:buNone/>
            </a:pPr>
            <a:r>
              <a:rPr lang="ar-SA" sz="2400" b="1" dirty="0" smtClean="0">
                <a:solidFill>
                  <a:srgbClr val="008000"/>
                </a:solidFill>
              </a:rPr>
              <a:t>وبالعودة </a:t>
            </a:r>
            <a:r>
              <a:rPr lang="ar-SA" sz="2400" b="1" dirty="0" err="1" smtClean="0">
                <a:solidFill>
                  <a:srgbClr val="008000"/>
                </a:solidFill>
              </a:rPr>
              <a:t>الى</a:t>
            </a:r>
            <a:r>
              <a:rPr lang="ar-SA" sz="2400" b="1" dirty="0" smtClean="0">
                <a:solidFill>
                  <a:srgbClr val="008000"/>
                </a:solidFill>
              </a:rPr>
              <a:t> مثال شركة بغداد يمكن حساب صافي القيمة الحالية كما يلي :</a:t>
            </a:r>
          </a:p>
          <a:p>
            <a:pPr marL="0" indent="0" algn="r" rtl="1">
              <a:buNone/>
            </a:pPr>
            <a:endParaRPr lang="ar-SA" sz="2400" b="1" dirty="0" smtClean="0">
              <a:solidFill>
                <a:srgbClr val="008000"/>
              </a:solidFill>
            </a:endParaRPr>
          </a:p>
          <a:p>
            <a:pPr marL="0" indent="0" algn="r" rtl="1">
              <a:buNone/>
            </a:pPr>
            <a:endParaRPr lang="ar-SA" sz="2400" b="1" dirty="0">
              <a:solidFill>
                <a:srgbClr val="008000"/>
              </a:solidFill>
            </a:endParaRPr>
          </a:p>
        </p:txBody>
      </p:sp>
      <p:sp>
        <p:nvSpPr>
          <p:cNvPr id="11" name="عنصر نائب لرقم الشريحة 3"/>
          <p:cNvSpPr>
            <a:spLocks noGrp="1"/>
          </p:cNvSpPr>
          <p:nvPr>
            <p:ph type="sldNum" sz="quarter" idx="12"/>
          </p:nvPr>
        </p:nvSpPr>
        <p:spPr>
          <a:xfrm>
            <a:off x="8778240" y="6873875"/>
            <a:ext cx="365760" cy="365125"/>
          </a:xfrm>
        </p:spPr>
        <p:txBody>
          <a:bodyPr/>
          <a:lstStyle/>
          <a:p>
            <a:pPr algn="l" rtl="1"/>
            <a:fld id="{ED10C0F6-77DE-4CB9-B3B2-D4AD770179B7}" type="slidenum">
              <a:rPr lang="ar-SA" smtClean="0"/>
              <a:pPr algn="l" rtl="1"/>
              <a:t>23</a:t>
            </a:fld>
            <a:endParaRPr lang="ar-SA" dirty="0"/>
          </a:p>
        </p:txBody>
      </p:sp>
    </p:spTree>
    <p:extLst>
      <p:ext uri="{BB962C8B-B14F-4D97-AF65-F5344CB8AC3E}">
        <p14:creationId xmlns:p14="http://schemas.microsoft.com/office/powerpoint/2010/main" val="34881343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pic>
        <p:nvPicPr>
          <p:cNvPr id="10" name="Picture 2"/>
          <p:cNvPicPr>
            <a:picLocks noGrp="1" noChangeAspect="1" noChangeArrowheads="1"/>
          </p:cNvPicPr>
          <p:nvPr>
            <p:ph idx="1"/>
          </p:nvPr>
        </p:nvPicPr>
        <p:blipFill>
          <a:blip r:embed="rId4" cstate="print"/>
          <a:srcRect/>
          <a:stretch>
            <a:fillRect/>
          </a:stretch>
        </p:blipFill>
        <p:spPr bwMode="auto">
          <a:xfrm>
            <a:off x="304800" y="248540"/>
            <a:ext cx="8534400" cy="6380860"/>
          </a:xfrm>
          <a:prstGeom prst="rect">
            <a:avLst/>
          </a:prstGeom>
          <a:noFill/>
          <a:ln w="9525">
            <a:noFill/>
            <a:miter lim="800000"/>
            <a:headEnd/>
            <a:tailEnd/>
          </a:ln>
        </p:spPr>
      </p:pic>
    </p:spTree>
    <p:extLst>
      <p:ext uri="{BB962C8B-B14F-4D97-AF65-F5344CB8AC3E}">
        <p14:creationId xmlns:p14="http://schemas.microsoft.com/office/powerpoint/2010/main" val="33748820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4"/>
          <p:cNvSpPr>
            <a:spLocks noGrp="1"/>
          </p:cNvSpPr>
          <p:nvPr>
            <p:ph idx="1"/>
          </p:nvPr>
        </p:nvSpPr>
        <p:spPr>
          <a:xfrm>
            <a:off x="1676400" y="990600"/>
            <a:ext cx="6705599" cy="5602627"/>
          </a:xfrm>
        </p:spPr>
        <p:txBody>
          <a:bodyPr>
            <a:normAutofit/>
          </a:bodyPr>
          <a:lstStyle/>
          <a:p>
            <a:pPr marL="0" indent="0" algn="r" rtl="1">
              <a:buNone/>
            </a:pPr>
            <a:r>
              <a:rPr lang="ar-SA" sz="2200" b="1" dirty="0" smtClean="0"/>
              <a:t>1- صافي القيمة الحالية للمشروع أ = </a:t>
            </a:r>
            <a:r>
              <a:rPr lang="ar-SA" sz="2200" b="1" dirty="0" smtClean="0">
                <a:solidFill>
                  <a:srgbClr val="008000"/>
                </a:solidFill>
              </a:rPr>
              <a:t>القيمة الحالية للتدفقات النقدية للداخل </a:t>
            </a:r>
            <a:r>
              <a:rPr lang="ar-SA" sz="2200" b="1" dirty="0" smtClean="0"/>
              <a:t>– </a:t>
            </a:r>
            <a:r>
              <a:rPr lang="ar-SA" sz="2200" b="1" dirty="0" smtClean="0">
                <a:solidFill>
                  <a:srgbClr val="008000"/>
                </a:solidFill>
              </a:rPr>
              <a:t>القيمة الحالية للتدفقات النقدية للخارج </a:t>
            </a:r>
          </a:p>
          <a:p>
            <a:pPr marL="0" indent="0" algn="r" rtl="1">
              <a:buNone/>
            </a:pPr>
            <a:r>
              <a:rPr lang="ar-SA" sz="2200" b="1" dirty="0" smtClean="0"/>
              <a:t>  			=</a:t>
            </a:r>
            <a:r>
              <a:rPr lang="ar-SA" sz="2200" b="1" dirty="0" smtClean="0">
                <a:solidFill>
                  <a:srgbClr val="3333CC"/>
                </a:solidFill>
              </a:rPr>
              <a:t>54310 </a:t>
            </a:r>
            <a:r>
              <a:rPr lang="ar-SA" sz="2200" b="1" dirty="0" smtClean="0"/>
              <a:t>– </a:t>
            </a:r>
            <a:r>
              <a:rPr lang="ar-SA" sz="2200" b="1" dirty="0" smtClean="0">
                <a:solidFill>
                  <a:srgbClr val="3333CC"/>
                </a:solidFill>
              </a:rPr>
              <a:t>53000 </a:t>
            </a:r>
            <a:r>
              <a:rPr lang="ar-SA" sz="2200" b="1" dirty="0" smtClean="0"/>
              <a:t>= </a:t>
            </a:r>
            <a:r>
              <a:rPr lang="ar-SA" sz="2200" b="1" u="sng" dirty="0" smtClean="0">
                <a:solidFill>
                  <a:srgbClr val="FF0000"/>
                </a:solidFill>
              </a:rPr>
              <a:t>1310 ريال</a:t>
            </a:r>
          </a:p>
          <a:p>
            <a:pPr marL="0" indent="0" algn="r" rtl="1">
              <a:buNone/>
            </a:pPr>
            <a:endParaRPr lang="ar-SA" sz="2200" b="1" dirty="0" smtClean="0">
              <a:solidFill>
                <a:srgbClr val="3333CC"/>
              </a:solidFill>
            </a:endParaRPr>
          </a:p>
          <a:p>
            <a:pPr marL="0" indent="0" algn="r" rtl="1">
              <a:buNone/>
            </a:pPr>
            <a:r>
              <a:rPr lang="ar-SA" sz="2200" b="1" dirty="0" smtClean="0"/>
              <a:t>2- صافي القيمة الحالية للمشروع </a:t>
            </a:r>
            <a:r>
              <a:rPr lang="ar-SA" sz="2200" b="1" dirty="0" err="1" smtClean="0"/>
              <a:t>ب</a:t>
            </a:r>
            <a:r>
              <a:rPr lang="ar-SA" sz="2200" b="1" dirty="0" smtClean="0"/>
              <a:t> :</a:t>
            </a:r>
          </a:p>
          <a:p>
            <a:pPr marL="0" indent="0" algn="r" rtl="1">
              <a:buNone/>
            </a:pPr>
            <a:r>
              <a:rPr lang="ar-SA" sz="2200" b="1" dirty="0" smtClean="0"/>
              <a:t>(</a:t>
            </a:r>
            <a:r>
              <a:rPr lang="ar-SA" sz="2200" b="1" dirty="0" smtClean="0">
                <a:solidFill>
                  <a:srgbClr val="008000"/>
                </a:solidFill>
              </a:rPr>
              <a:t>الدفعة المبدئية = 50000 ريال </a:t>
            </a:r>
            <a:r>
              <a:rPr lang="ar-SA" sz="2200" b="1" dirty="0" smtClean="0"/>
              <a:t>)</a:t>
            </a:r>
          </a:p>
          <a:p>
            <a:pPr marL="0" indent="0" algn="r" rtl="1">
              <a:buNone/>
            </a:pPr>
            <a:r>
              <a:rPr lang="ar-SA" sz="2200" b="1" dirty="0" smtClean="0"/>
              <a:t>القيمة الحالية للتدفقات النقدية للداخل =</a:t>
            </a:r>
          </a:p>
          <a:p>
            <a:pPr marL="0" indent="0" algn="r" rtl="1">
              <a:buNone/>
            </a:pPr>
            <a:r>
              <a:rPr lang="ar-SA" sz="2200" b="1" dirty="0" smtClean="0">
                <a:solidFill>
                  <a:srgbClr val="008000"/>
                </a:solidFill>
              </a:rPr>
              <a:t>الدفعة </a:t>
            </a:r>
            <a:r>
              <a:rPr lang="ar-SA" sz="2200" b="1" dirty="0" err="1" smtClean="0">
                <a:solidFill>
                  <a:srgbClr val="008000"/>
                </a:solidFill>
              </a:rPr>
              <a:t>الواحده</a:t>
            </a:r>
            <a:r>
              <a:rPr lang="ar-SA" sz="2200" b="1" dirty="0" smtClean="0">
                <a:solidFill>
                  <a:srgbClr val="008000"/>
                </a:solidFill>
              </a:rPr>
              <a:t> </a:t>
            </a:r>
            <a:r>
              <a:rPr lang="ar-SA" sz="2200" b="1" dirty="0" smtClean="0"/>
              <a:t>×</a:t>
            </a:r>
            <a:r>
              <a:rPr lang="en-US" sz="2200" b="1" dirty="0" smtClean="0">
                <a:solidFill>
                  <a:srgbClr val="008000"/>
                </a:solidFill>
              </a:rPr>
              <a:t> </a:t>
            </a:r>
            <a:r>
              <a:rPr lang="ar-SA" sz="2200" b="1" dirty="0" smtClean="0">
                <a:solidFill>
                  <a:srgbClr val="008000"/>
                </a:solidFill>
              </a:rPr>
              <a:t>معامل القيمة الحالية للدفعات </a:t>
            </a:r>
            <a:endParaRPr lang="en-US" sz="2200" b="1" dirty="0" smtClean="0">
              <a:solidFill>
                <a:srgbClr val="008000"/>
              </a:solidFill>
            </a:endParaRPr>
          </a:p>
          <a:p>
            <a:pPr marL="0" indent="0" algn="r" rtl="1">
              <a:buNone/>
            </a:pPr>
            <a:r>
              <a:rPr lang="ar-SA" sz="2200" b="1" dirty="0" smtClean="0"/>
              <a:t> </a:t>
            </a:r>
            <a:r>
              <a:rPr lang="ar-SA" sz="2200" b="1" dirty="0" smtClean="0">
                <a:solidFill>
                  <a:srgbClr val="3333CC"/>
                </a:solidFill>
              </a:rPr>
              <a:t>17500 </a:t>
            </a:r>
            <a:r>
              <a:rPr lang="ar-SA" sz="2200" b="1" dirty="0" smtClean="0">
                <a:solidFill>
                  <a:srgbClr val="008000"/>
                </a:solidFill>
              </a:rPr>
              <a:t>× </a:t>
            </a:r>
            <a:r>
              <a:rPr lang="ar-SA" sz="2200" b="1" dirty="0" smtClean="0">
                <a:solidFill>
                  <a:srgbClr val="3333CC"/>
                </a:solidFill>
              </a:rPr>
              <a:t>2,974 </a:t>
            </a:r>
            <a:r>
              <a:rPr lang="ar-SA" sz="2200" b="1" dirty="0" smtClean="0">
                <a:solidFill>
                  <a:srgbClr val="008000"/>
                </a:solidFill>
              </a:rPr>
              <a:t>=</a:t>
            </a:r>
            <a:r>
              <a:rPr lang="ar-SA" sz="2200" b="1" dirty="0" smtClean="0">
                <a:solidFill>
                  <a:srgbClr val="3333CC"/>
                </a:solidFill>
              </a:rPr>
              <a:t>52045 ريال</a:t>
            </a:r>
          </a:p>
          <a:p>
            <a:pPr marL="0" indent="0" algn="r" rtl="1">
              <a:buNone/>
            </a:pPr>
            <a:r>
              <a:rPr lang="ar-SA" sz="2200" b="1" dirty="0" smtClean="0"/>
              <a:t>صافي القيمة الحالية للمشروع </a:t>
            </a:r>
            <a:r>
              <a:rPr lang="ar-SA" sz="2200" b="1" dirty="0" err="1" smtClean="0"/>
              <a:t>ب</a:t>
            </a:r>
            <a:r>
              <a:rPr lang="ar-SA" sz="2200" b="1" dirty="0" smtClean="0"/>
              <a:t> =</a:t>
            </a:r>
          </a:p>
          <a:p>
            <a:pPr marL="0" indent="0" algn="r" rtl="1">
              <a:buNone/>
            </a:pPr>
            <a:r>
              <a:rPr lang="ar-SA" sz="2200" b="1" dirty="0" smtClean="0"/>
              <a:t> </a:t>
            </a:r>
            <a:r>
              <a:rPr lang="ar-SA" sz="2200" b="1" dirty="0" smtClean="0">
                <a:solidFill>
                  <a:srgbClr val="3333CC"/>
                </a:solidFill>
              </a:rPr>
              <a:t>52045 </a:t>
            </a:r>
            <a:r>
              <a:rPr lang="ar-SA" sz="2200" b="1" dirty="0" smtClean="0"/>
              <a:t>– </a:t>
            </a:r>
            <a:r>
              <a:rPr lang="ar-SA" sz="2200" b="1" dirty="0" smtClean="0">
                <a:solidFill>
                  <a:srgbClr val="3333CC"/>
                </a:solidFill>
              </a:rPr>
              <a:t>50000 </a:t>
            </a:r>
            <a:r>
              <a:rPr lang="ar-SA" sz="2200" b="1" dirty="0" smtClean="0"/>
              <a:t>= </a:t>
            </a:r>
            <a:r>
              <a:rPr lang="ar-SA" sz="2200" b="1" u="sng" dirty="0" smtClean="0">
                <a:solidFill>
                  <a:srgbClr val="FF0000"/>
                </a:solidFill>
              </a:rPr>
              <a:t>2045 ريال</a:t>
            </a:r>
          </a:p>
          <a:p>
            <a:pPr marL="0" indent="0" algn="r" rtl="1">
              <a:buNone/>
            </a:pPr>
            <a:r>
              <a:rPr lang="en-US" sz="2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ar-SA" sz="2200" b="1" dirty="0" smtClean="0"/>
          </a:p>
          <a:p>
            <a:pPr marL="0" indent="0" algn="r" rtl="1">
              <a:buNone/>
            </a:pPr>
            <a:endParaRPr lang="ar-SA" sz="2200" b="1" dirty="0" smtClean="0"/>
          </a:p>
        </p:txBody>
      </p:sp>
    </p:spTree>
    <p:extLst>
      <p:ext uri="{BB962C8B-B14F-4D97-AF65-F5344CB8AC3E}">
        <p14:creationId xmlns:p14="http://schemas.microsoft.com/office/powerpoint/2010/main" val="26039497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1"/>
          <p:cNvSpPr>
            <a:spLocks noGrp="1"/>
          </p:cNvSpPr>
          <p:nvPr>
            <p:ph idx="1"/>
          </p:nvPr>
        </p:nvSpPr>
        <p:spPr>
          <a:xfrm>
            <a:off x="838200" y="1947842"/>
            <a:ext cx="7662834" cy="3157558"/>
          </a:xfrm>
        </p:spPr>
        <p:txBody>
          <a:bodyPr>
            <a:normAutofit/>
          </a:bodyPr>
          <a:lstStyle/>
          <a:p>
            <a:pPr marL="0" indent="0" algn="r" rtl="1">
              <a:buNone/>
            </a:pPr>
            <a:r>
              <a:rPr lang="ar-SA" sz="3200" b="1" dirty="0" smtClean="0"/>
              <a:t>بما أن صافي القيمة الحالية للمشروعين </a:t>
            </a:r>
            <a:r>
              <a:rPr lang="ar-SA" sz="3200" b="1" dirty="0" smtClean="0">
                <a:solidFill>
                  <a:schemeClr val="accent1">
                    <a:lumMod val="75000"/>
                  </a:schemeClr>
                </a:solidFill>
              </a:rPr>
              <a:t>موجبة</a:t>
            </a:r>
            <a:r>
              <a:rPr lang="ar-SA" sz="3200" b="1" dirty="0" smtClean="0"/>
              <a:t> (مساوية او اكبر من الصفر ) , </a:t>
            </a:r>
            <a:r>
              <a:rPr lang="ar-SA" sz="3200" b="1" u="sng" dirty="0" smtClean="0"/>
              <a:t>فانه يتم قبول المشروعين. </a:t>
            </a:r>
          </a:p>
          <a:p>
            <a:pPr marL="0" indent="0" algn="r" rtl="1">
              <a:buNone/>
            </a:pPr>
            <a:r>
              <a:rPr lang="ar-SA" sz="3200" b="1" dirty="0" smtClean="0"/>
              <a:t>أما في حالة تقنين الأموال أو إذا كان المشروعين متنافيين فيتم اختيار المشروع ذو صافي القيمة الحالية الموجب الأكبر , أي المشروع ب. </a:t>
            </a:r>
            <a:endParaRPr lang="ar-SA" sz="3200" b="1" dirty="0"/>
          </a:p>
        </p:txBody>
      </p:sp>
    </p:spTree>
    <p:extLst>
      <p:ext uri="{BB962C8B-B14F-4D97-AF65-F5344CB8AC3E}">
        <p14:creationId xmlns:p14="http://schemas.microsoft.com/office/powerpoint/2010/main" val="7565407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2"/>
          <p:cNvSpPr txBox="1">
            <a:spLocks/>
          </p:cNvSpPr>
          <p:nvPr/>
        </p:nvSpPr>
        <p:spPr>
          <a:xfrm>
            <a:off x="228600" y="714242"/>
            <a:ext cx="8229600" cy="80975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3000" b="1" dirty="0" smtClean="0"/>
              <a:t>5- مؤشر الربحية : </a:t>
            </a:r>
            <a:endParaRPr lang="ar-SA" sz="3000" b="1" dirty="0"/>
          </a:p>
        </p:txBody>
      </p:sp>
      <p:sp>
        <p:nvSpPr>
          <p:cNvPr id="11" name="مربع نص 5"/>
          <p:cNvSpPr txBox="1"/>
          <p:nvPr/>
        </p:nvSpPr>
        <p:spPr>
          <a:xfrm>
            <a:off x="285720" y="1644859"/>
            <a:ext cx="8532472" cy="2123658"/>
          </a:xfrm>
          <a:prstGeom prst="rect">
            <a:avLst/>
          </a:prstGeom>
          <a:noFill/>
        </p:spPr>
        <p:txBody>
          <a:bodyPr wrap="square" rtlCol="1">
            <a:spAutoFit/>
          </a:bodyPr>
          <a:lstStyle/>
          <a:p>
            <a:pPr algn="r" rtl="1"/>
            <a:r>
              <a:rPr lang="ar-SA" sz="2200" b="1" dirty="0" smtClean="0"/>
              <a:t>وهو اسلوب أخر من الأساليب التي تعتمد على خصم التدفقات النقدية , حيث يتم استخدامه غالباً عندما تكون تكلفة الاستثمار </a:t>
            </a:r>
            <a:r>
              <a:rPr lang="ar-SA" sz="2200" b="1" dirty="0" smtClean="0"/>
              <a:t>الرأسمالي </a:t>
            </a:r>
            <a:r>
              <a:rPr lang="ar-SA" sz="2200" b="1" dirty="0" smtClean="0"/>
              <a:t>مختلفة بين المشاريع الاستثمارية قيد الدراسة. وذلك </a:t>
            </a:r>
            <a:r>
              <a:rPr lang="ar-SA" sz="2200" b="1" dirty="0" smtClean="0"/>
              <a:t>لأن </a:t>
            </a:r>
            <a:r>
              <a:rPr lang="ar-SA" sz="2200" b="1" dirty="0" smtClean="0"/>
              <a:t>صافي القيمة الحالية هي قيمة نقدية مطلقة, غير مرتبطة بتكلفة الاستثمار الرأسمالي . فإذا كان صافي القيمة الحالية لمشروع هي الأعلى , فأن هذا لا يعني بأن هذا المشروع هو الأربح نسبياً إذا كانت تكلفة الاستثمار به مرتفعه ايضاً . ويتم استخراج مؤشر الربحية</a:t>
            </a:r>
            <a:r>
              <a:rPr lang="en-US" sz="2200" b="1" dirty="0" smtClean="0"/>
              <a:t>PI </a:t>
            </a:r>
            <a:r>
              <a:rPr lang="ar-SA" sz="2200" b="1" dirty="0" smtClean="0"/>
              <a:t> عن طريق المعادلة التالية: </a:t>
            </a:r>
            <a:endParaRPr lang="ar-SA" sz="2200" b="1" dirty="0"/>
          </a:p>
        </p:txBody>
      </p:sp>
      <p:sp>
        <p:nvSpPr>
          <p:cNvPr id="12" name="مربع نص 7"/>
          <p:cNvSpPr txBox="1"/>
          <p:nvPr/>
        </p:nvSpPr>
        <p:spPr>
          <a:xfrm>
            <a:off x="0" y="5004137"/>
            <a:ext cx="8858280" cy="1107996"/>
          </a:xfrm>
          <a:prstGeom prst="rect">
            <a:avLst/>
          </a:prstGeom>
          <a:noFill/>
        </p:spPr>
        <p:txBody>
          <a:bodyPr wrap="square" rtlCol="1">
            <a:spAutoFit/>
          </a:bodyPr>
          <a:lstStyle/>
          <a:p>
            <a:pPr algn="r" rtl="1"/>
            <a:r>
              <a:rPr lang="ar-SA" sz="2200" b="1" dirty="0" smtClean="0"/>
              <a:t>أو بصيغة أخرى:</a:t>
            </a:r>
          </a:p>
          <a:p>
            <a:pPr algn="r" rtl="1"/>
            <a:r>
              <a:rPr lang="ar-SA" sz="2200" b="1" dirty="0" smtClean="0"/>
              <a:t>مؤشر الربحية =</a:t>
            </a:r>
          </a:p>
          <a:p>
            <a:pPr algn="r" rtl="1"/>
            <a:r>
              <a:rPr lang="ar-SA" sz="2200" b="1" dirty="0" smtClean="0"/>
              <a:t> </a:t>
            </a:r>
            <a:r>
              <a:rPr lang="ar-SA" sz="2200" b="1" dirty="0" smtClean="0">
                <a:solidFill>
                  <a:srgbClr val="008000"/>
                </a:solidFill>
              </a:rPr>
              <a:t>القيمة الحالية للتدفق النقدي للداخل </a:t>
            </a:r>
            <a:r>
              <a:rPr lang="ar-SA" sz="2200" b="1" dirty="0" smtClean="0"/>
              <a:t>÷ </a:t>
            </a:r>
            <a:r>
              <a:rPr lang="ar-SA" sz="2200" b="1" dirty="0" smtClean="0">
                <a:solidFill>
                  <a:srgbClr val="008000"/>
                </a:solidFill>
              </a:rPr>
              <a:t>القيمة الحالية للتدفق النقدي للخارج</a:t>
            </a:r>
            <a:endParaRPr lang="ar-SA" sz="2200" b="1" dirty="0">
              <a:solidFill>
                <a:srgbClr val="008000"/>
              </a:solidFill>
            </a:endParaRPr>
          </a:p>
        </p:txBody>
      </p:sp>
      <p:graphicFrame>
        <p:nvGraphicFramePr>
          <p:cNvPr id="13" name="Object 2"/>
          <p:cNvGraphicFramePr>
            <a:graphicFrameLocks noChangeAspect="1"/>
          </p:cNvGraphicFramePr>
          <p:nvPr>
            <p:extLst>
              <p:ext uri="{D42A27DB-BD31-4B8C-83A1-F6EECF244321}">
                <p14:modId xmlns:p14="http://schemas.microsoft.com/office/powerpoint/2010/main" val="1629970140"/>
              </p:ext>
            </p:extLst>
          </p:nvPr>
        </p:nvGraphicFramePr>
        <p:xfrm>
          <a:off x="2254250" y="3848427"/>
          <a:ext cx="4991100" cy="955675"/>
        </p:xfrm>
        <a:graphic>
          <a:graphicData uri="http://schemas.openxmlformats.org/presentationml/2006/ole">
            <mc:AlternateContent xmlns:mc="http://schemas.openxmlformats.org/markup-compatibility/2006">
              <mc:Choice xmlns:v="urn:schemas-microsoft-com:vml" Requires="v">
                <p:oleObj spid="_x0000_s2051" name="Equation" r:id="rId5" imgW="1371600" imgH="444240" progId="Equation.3">
                  <p:embed/>
                </p:oleObj>
              </mc:Choice>
              <mc:Fallback>
                <p:oleObj name="Equation" r:id="rId5" imgW="1371600" imgH="4442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4250" y="3848427"/>
                        <a:ext cx="4991100" cy="955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039497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2" name="عنصر نائب للمحتوى 1"/>
          <p:cNvSpPr>
            <a:spLocks noGrp="1"/>
          </p:cNvSpPr>
          <p:nvPr>
            <p:ph idx="1"/>
          </p:nvPr>
        </p:nvSpPr>
        <p:spPr>
          <a:xfrm>
            <a:off x="457200" y="1264746"/>
            <a:ext cx="8229600" cy="5593254"/>
          </a:xfrm>
        </p:spPr>
        <p:txBody>
          <a:bodyPr>
            <a:normAutofit/>
          </a:bodyPr>
          <a:lstStyle/>
          <a:p>
            <a:pPr marL="0" indent="0" algn="r" rtl="1">
              <a:buNone/>
            </a:pPr>
            <a:r>
              <a:rPr lang="ar-SA" sz="3000" b="1" dirty="0" smtClean="0"/>
              <a:t>قاعدة القرار بموجب هذا </a:t>
            </a:r>
            <a:r>
              <a:rPr lang="ar-SA" sz="3000" b="1" dirty="0" err="1" smtClean="0"/>
              <a:t>الاسلوب</a:t>
            </a:r>
            <a:r>
              <a:rPr lang="ar-SA" sz="3000" b="1" dirty="0" smtClean="0"/>
              <a:t> هي:</a:t>
            </a:r>
          </a:p>
          <a:p>
            <a:pPr marL="0" indent="0" algn="r" rtl="1">
              <a:buNone/>
            </a:pPr>
            <a:r>
              <a:rPr lang="ar-SA" sz="3000" b="1" dirty="0" smtClean="0"/>
              <a:t>قبول المشروع </a:t>
            </a:r>
            <a:r>
              <a:rPr lang="ar-SA" sz="3000" b="1" dirty="0" err="1" smtClean="0"/>
              <a:t>اذا</a:t>
            </a:r>
            <a:r>
              <a:rPr lang="ar-SA" sz="3000" b="1" dirty="0" smtClean="0"/>
              <a:t> كان مؤشر الربحية أكبر من واحد صحيح.</a:t>
            </a:r>
          </a:p>
          <a:p>
            <a:pPr marL="0" indent="0" algn="r" rtl="1">
              <a:buNone/>
            </a:pPr>
            <a:r>
              <a:rPr lang="ar-SA" sz="3000" b="1" dirty="0" smtClean="0"/>
              <a:t> رفض المشروع الذي حقق مؤشر ربحية أقل من واحد صحيح .</a:t>
            </a:r>
          </a:p>
          <a:p>
            <a:pPr marL="0" indent="0" algn="r" rtl="1">
              <a:buNone/>
            </a:pPr>
            <a:r>
              <a:rPr lang="ar-SA" sz="3000" b="1" dirty="0" smtClean="0"/>
              <a:t> وفي حالة تقنين الأموال أو في حالة المشاريع المتمانعة التي يكون فيها مؤشر الربحية أكبر من واحد صحيح , يكون المشروع ذو مؤشر الربحية الأكبر هو المشروع الأفضل .</a:t>
            </a:r>
          </a:p>
          <a:p>
            <a:pPr marL="0" indent="0" algn="r" rtl="1">
              <a:buNone/>
            </a:pPr>
            <a:r>
              <a:rPr lang="ar-SA" sz="3000" b="1" dirty="0" smtClean="0"/>
              <a:t> وبالعودة الى مثال شركة بغداد يمكن حساب صافي القيمة الحالية كما يلي :</a:t>
            </a:r>
            <a:endParaRPr lang="ar-SA" sz="3000" b="1" dirty="0"/>
          </a:p>
        </p:txBody>
      </p:sp>
    </p:spTree>
    <p:extLst>
      <p:ext uri="{BB962C8B-B14F-4D97-AF65-F5344CB8AC3E}">
        <p14:creationId xmlns:p14="http://schemas.microsoft.com/office/powerpoint/2010/main" val="41442677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1"/>
          <p:cNvSpPr>
            <a:spLocks noGrp="1"/>
          </p:cNvSpPr>
          <p:nvPr>
            <p:ph idx="1"/>
          </p:nvPr>
        </p:nvSpPr>
        <p:spPr>
          <a:xfrm>
            <a:off x="1752600" y="723900"/>
            <a:ext cx="7010399" cy="5283391"/>
          </a:xfrm>
        </p:spPr>
        <p:txBody>
          <a:bodyPr>
            <a:normAutofit fontScale="92500" lnSpcReduction="20000"/>
          </a:bodyPr>
          <a:lstStyle/>
          <a:p>
            <a:pPr marL="0" indent="0" algn="r" rtl="1">
              <a:buNone/>
            </a:pPr>
            <a:r>
              <a:rPr lang="ar-SA" sz="2800" b="1" dirty="0" smtClean="0"/>
              <a:t>مؤشر الربحية للمشروع أ = </a:t>
            </a:r>
            <a:r>
              <a:rPr lang="ar-SA" sz="2800" b="1" dirty="0" smtClean="0">
                <a:solidFill>
                  <a:srgbClr val="008000"/>
                </a:solidFill>
              </a:rPr>
              <a:t>القيمة الحالية للتدفق النقدي للداخل </a:t>
            </a:r>
            <a:r>
              <a:rPr lang="ar-SA" sz="2800" b="1" dirty="0" smtClean="0"/>
              <a:t>÷ </a:t>
            </a:r>
            <a:r>
              <a:rPr lang="ar-SA" sz="2800" b="1" dirty="0" smtClean="0">
                <a:solidFill>
                  <a:srgbClr val="008000"/>
                </a:solidFill>
              </a:rPr>
              <a:t>القيمة الحالية للتدفق رالنقدي للخارج </a:t>
            </a:r>
          </a:p>
          <a:p>
            <a:pPr marL="0" indent="0" algn="r" rtl="1">
              <a:buNone/>
            </a:pPr>
            <a:r>
              <a:rPr lang="ar-SA" sz="2800" b="1" dirty="0" smtClean="0"/>
              <a:t>مؤشر الربحية للمشروع أ = </a:t>
            </a:r>
            <a:r>
              <a:rPr lang="ar-SA" sz="2800" b="1" dirty="0" smtClean="0">
                <a:solidFill>
                  <a:srgbClr val="3333CC"/>
                </a:solidFill>
              </a:rPr>
              <a:t>54310</a:t>
            </a:r>
            <a:r>
              <a:rPr lang="ar-SA" sz="2800" b="1" dirty="0" smtClean="0"/>
              <a:t> ÷ </a:t>
            </a:r>
            <a:r>
              <a:rPr lang="ar-SA" sz="2800" b="1" dirty="0" smtClean="0">
                <a:solidFill>
                  <a:srgbClr val="3333CC"/>
                </a:solidFill>
              </a:rPr>
              <a:t>53000</a:t>
            </a:r>
            <a:r>
              <a:rPr lang="ar-SA" sz="2800" b="1" dirty="0" smtClean="0"/>
              <a:t> = </a:t>
            </a:r>
            <a:r>
              <a:rPr lang="ar-SA" sz="3200" b="1" u="sng" dirty="0" smtClean="0">
                <a:solidFill>
                  <a:srgbClr val="FF0000"/>
                </a:solidFill>
              </a:rPr>
              <a:t>1.025</a:t>
            </a:r>
            <a:endParaRPr lang="ar-SA" sz="2800" b="1" u="sng" dirty="0" smtClean="0">
              <a:solidFill>
                <a:srgbClr val="FF0000"/>
              </a:solidFill>
            </a:endParaRPr>
          </a:p>
          <a:p>
            <a:pPr marL="0" indent="0" algn="r" rtl="1">
              <a:buNone/>
            </a:pPr>
            <a:endParaRPr lang="ar-SA" sz="2800" b="1" dirty="0" smtClean="0"/>
          </a:p>
          <a:p>
            <a:pPr marL="0" indent="0" algn="r" rtl="1">
              <a:buNone/>
            </a:pPr>
            <a:r>
              <a:rPr lang="ar-SA" sz="2800" b="1" dirty="0" smtClean="0"/>
              <a:t>مؤشر الربحية للمشروع ب = </a:t>
            </a:r>
            <a:r>
              <a:rPr lang="ar-SA" sz="2800" b="1" dirty="0" smtClean="0">
                <a:solidFill>
                  <a:srgbClr val="008000"/>
                </a:solidFill>
              </a:rPr>
              <a:t>القيمة الحالية للتدفق النقدي للداخل</a:t>
            </a:r>
            <a:r>
              <a:rPr lang="ar-SA" sz="2800" b="1" dirty="0" smtClean="0"/>
              <a:t> ÷ </a:t>
            </a:r>
            <a:r>
              <a:rPr lang="ar-SA" sz="2800" b="1" dirty="0" smtClean="0">
                <a:solidFill>
                  <a:srgbClr val="008000"/>
                </a:solidFill>
              </a:rPr>
              <a:t>القيمة الحالية للتدفق النقدي للخارج </a:t>
            </a:r>
          </a:p>
          <a:p>
            <a:pPr marL="0" indent="0" algn="r" rtl="1">
              <a:buNone/>
            </a:pPr>
            <a:r>
              <a:rPr lang="ar-SA" sz="2800" b="1" dirty="0" smtClean="0"/>
              <a:t>مؤشر الربحية للمشروع ب = </a:t>
            </a:r>
            <a:r>
              <a:rPr lang="ar-SA" sz="2800" b="1" dirty="0" smtClean="0">
                <a:solidFill>
                  <a:srgbClr val="3333CC"/>
                </a:solidFill>
              </a:rPr>
              <a:t>52042</a:t>
            </a:r>
            <a:r>
              <a:rPr lang="ar-SA" sz="2800" b="1" dirty="0" smtClean="0"/>
              <a:t> ÷ </a:t>
            </a:r>
            <a:r>
              <a:rPr lang="ar-SA" sz="2800" b="1" dirty="0" smtClean="0">
                <a:solidFill>
                  <a:srgbClr val="3333CC"/>
                </a:solidFill>
              </a:rPr>
              <a:t>50000</a:t>
            </a:r>
            <a:r>
              <a:rPr lang="ar-SA" sz="2800" b="1" dirty="0" smtClean="0"/>
              <a:t> = </a:t>
            </a:r>
            <a:r>
              <a:rPr lang="ar-SA" sz="3600" b="1" u="sng" dirty="0" smtClean="0">
                <a:solidFill>
                  <a:srgbClr val="FF0000"/>
                </a:solidFill>
              </a:rPr>
              <a:t>1.041</a:t>
            </a:r>
            <a:endParaRPr lang="ar-SA" sz="2800" b="1" u="sng" dirty="0" smtClean="0">
              <a:solidFill>
                <a:srgbClr val="FF0000"/>
              </a:solidFill>
            </a:endParaRPr>
          </a:p>
          <a:p>
            <a:pPr marL="0" indent="0" algn="r" rtl="1">
              <a:buNone/>
            </a:pPr>
            <a:endParaRPr lang="ar-SA" sz="2800" b="1" dirty="0" smtClean="0">
              <a:solidFill>
                <a:srgbClr val="3333CC"/>
              </a:solidFill>
            </a:endParaRPr>
          </a:p>
          <a:p>
            <a:pPr marL="0" indent="0" algn="r" rtl="1">
              <a:buNone/>
            </a:pPr>
            <a:r>
              <a:rPr lang="ar-SA" sz="2800" b="1" dirty="0" smtClean="0"/>
              <a:t>بما أن صافي مؤشر الربحية للمشروعين أكبر من واحد صحيح , فإنه يتم قبول المشروعين . أما في حالة تقنين الأموال أو إذا كان المشروعين متنافيين فيتم اختيار المشروع ب , حيث يحقق ربحية أكبر قدرة 1.041. </a:t>
            </a:r>
          </a:p>
          <a:p>
            <a:pPr marL="0" indent="0" algn="r" rtl="1">
              <a:buNone/>
            </a:pPr>
            <a:endParaRPr lang="ar-SA" sz="2800" b="1" dirty="0" smtClean="0"/>
          </a:p>
        </p:txBody>
      </p:sp>
    </p:spTree>
    <p:extLst>
      <p:ext uri="{BB962C8B-B14F-4D97-AF65-F5344CB8AC3E}">
        <p14:creationId xmlns:p14="http://schemas.microsoft.com/office/powerpoint/2010/main" val="1130293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graphicFrame>
        <p:nvGraphicFramePr>
          <p:cNvPr id="16" name="رسم تخطيطي 5"/>
          <p:cNvGraphicFramePr/>
          <p:nvPr>
            <p:extLst>
              <p:ext uri="{D42A27DB-BD31-4B8C-83A1-F6EECF244321}">
                <p14:modId xmlns:p14="http://schemas.microsoft.com/office/powerpoint/2010/main" val="572537257"/>
              </p:ext>
            </p:extLst>
          </p:nvPr>
        </p:nvGraphicFramePr>
        <p:xfrm>
          <a:off x="257116" y="1081070"/>
          <a:ext cx="8429684" cy="48625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3860036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1"/>
          <p:cNvSpPr>
            <a:spLocks noGrp="1"/>
          </p:cNvSpPr>
          <p:nvPr>
            <p:ph idx="1"/>
          </p:nvPr>
        </p:nvSpPr>
        <p:spPr>
          <a:xfrm>
            <a:off x="438120" y="1633728"/>
            <a:ext cx="8401080" cy="4525963"/>
          </a:xfrm>
        </p:spPr>
        <p:txBody>
          <a:bodyPr>
            <a:normAutofit/>
          </a:bodyPr>
          <a:lstStyle/>
          <a:p>
            <a:pPr algn="r" rtl="1">
              <a:buNone/>
            </a:pPr>
            <a:r>
              <a:rPr lang="ar-SA" sz="2800" b="1" dirty="0" smtClean="0"/>
              <a:t>أسلوب معدل العائد الداخلي ايضاً من الاساليب التي تستخدم خصم </a:t>
            </a:r>
          </a:p>
          <a:p>
            <a:pPr algn="r" rtl="1">
              <a:buNone/>
            </a:pPr>
            <a:r>
              <a:rPr lang="ar-SA" sz="2800" b="1" dirty="0" smtClean="0"/>
              <a:t>التدفقات النقديه , وهو معدل الخصم الذي يجعل القيمة </a:t>
            </a:r>
            <a:r>
              <a:rPr lang="ar-SA" sz="2800" b="1" dirty="0" smtClean="0"/>
              <a:t>الحالية </a:t>
            </a:r>
            <a:endParaRPr lang="ar-SA" sz="2800" b="1" dirty="0" smtClean="0"/>
          </a:p>
          <a:p>
            <a:pPr algn="r" rtl="1">
              <a:buNone/>
            </a:pPr>
            <a:r>
              <a:rPr lang="ar-SA" sz="2800" b="1" dirty="0" smtClean="0"/>
              <a:t>للتدفقات النقدية للداخل مساويه للقيمة الحاليه للتدفقات النقدية للخارج, أي معدل الخصم الذي تكون </a:t>
            </a:r>
            <a:r>
              <a:rPr lang="ar-SA" sz="2800" b="1" dirty="0" smtClean="0">
                <a:solidFill>
                  <a:srgbClr val="FF0000"/>
                </a:solidFill>
              </a:rPr>
              <a:t>صافي القيمة الحالية فيه تساوي صفراً. </a:t>
            </a:r>
          </a:p>
          <a:p>
            <a:pPr algn="r" rtl="1">
              <a:buNone/>
            </a:pPr>
            <a:r>
              <a:rPr lang="ar-SA" sz="2800" b="1" dirty="0" smtClean="0"/>
              <a:t>ولحساب معدل العائد الداخلي فأننا نستخدم مدخل </a:t>
            </a:r>
            <a:r>
              <a:rPr lang="ar-SA" sz="2800" b="1" dirty="0" smtClean="0">
                <a:solidFill>
                  <a:schemeClr val="accent1">
                    <a:lumMod val="75000"/>
                  </a:schemeClr>
                </a:solidFill>
              </a:rPr>
              <a:t>التجربة والخطأ . </a:t>
            </a:r>
            <a:r>
              <a:rPr lang="ar-SA" sz="2800" b="1" dirty="0" smtClean="0"/>
              <a:t>رياضياً, معدل العائد الداخلي </a:t>
            </a:r>
            <a:r>
              <a:rPr lang="en-US" sz="2800" b="1" dirty="0" smtClean="0"/>
              <a:t>IRR</a:t>
            </a:r>
            <a:r>
              <a:rPr lang="ar-SA" sz="2800" b="1" dirty="0" smtClean="0"/>
              <a:t> هوقيمة معدل الخصم في معادلة صافي القيمة الحالية التي تجعل معدل الخصم يساوي صفراً, كما يلي:</a:t>
            </a:r>
            <a:endParaRPr lang="ar-SA" sz="2800" b="1" dirty="0"/>
          </a:p>
        </p:txBody>
      </p:sp>
      <p:sp>
        <p:nvSpPr>
          <p:cNvPr id="11" name="عنوان 2"/>
          <p:cNvSpPr txBox="1">
            <a:spLocks/>
          </p:cNvSpPr>
          <p:nvPr/>
        </p:nvSpPr>
        <p:spPr>
          <a:xfrm>
            <a:off x="228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3000" b="1" dirty="0" smtClean="0"/>
              <a:t>6- معدل العائد الداخلي :</a:t>
            </a:r>
            <a:endParaRPr lang="ar-SA" sz="3000" b="1" dirty="0"/>
          </a:p>
        </p:txBody>
      </p:sp>
    </p:spTree>
    <p:extLst>
      <p:ext uri="{BB962C8B-B14F-4D97-AF65-F5344CB8AC3E}">
        <p14:creationId xmlns:p14="http://schemas.microsoft.com/office/powerpoint/2010/main" val="37891050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1"/>
          <p:cNvSpPr>
            <a:spLocks noGrp="1"/>
          </p:cNvSpPr>
          <p:nvPr>
            <p:ph idx="1"/>
          </p:nvPr>
        </p:nvSpPr>
        <p:spPr>
          <a:xfrm>
            <a:off x="500034" y="2466256"/>
            <a:ext cx="8229600" cy="3096344"/>
          </a:xfrm>
        </p:spPr>
        <p:txBody>
          <a:bodyPr>
            <a:normAutofit/>
          </a:bodyPr>
          <a:lstStyle/>
          <a:p>
            <a:pPr algn="r" rtl="1"/>
            <a:r>
              <a:rPr lang="ar-SA" sz="2800" b="1" dirty="0" smtClean="0"/>
              <a:t>وقاعده القرار هي ان المشروع الذي يحقق معدل عائد داخلي أكبر أو مساوي لتكلفة رأس المال هو مشروع مجدي اقتصادياً(مقبول) , وفي حاله تقنين الأموال او في حالة المشاريع المتمانعه يتم اختيار المشروع الذي يحقق معدل عائد داخلي أكبر, بشرط ان يكون هذا المعدل أكبر أو مساوي لتكلفة رأس المال . </a:t>
            </a:r>
            <a:endParaRPr lang="ar-SA" sz="2800" b="1" dirty="0"/>
          </a:p>
        </p:txBody>
      </p:sp>
      <p:graphicFrame>
        <p:nvGraphicFramePr>
          <p:cNvPr id="11" name="Object 2"/>
          <p:cNvGraphicFramePr>
            <a:graphicFrameLocks noChangeAspect="1"/>
          </p:cNvGraphicFramePr>
          <p:nvPr>
            <p:extLst>
              <p:ext uri="{D42A27DB-BD31-4B8C-83A1-F6EECF244321}">
                <p14:modId xmlns:p14="http://schemas.microsoft.com/office/powerpoint/2010/main" val="1089959506"/>
              </p:ext>
            </p:extLst>
          </p:nvPr>
        </p:nvGraphicFramePr>
        <p:xfrm>
          <a:off x="2058988" y="894640"/>
          <a:ext cx="4668837" cy="928688"/>
        </p:xfrm>
        <a:graphic>
          <a:graphicData uri="http://schemas.openxmlformats.org/presentationml/2006/ole">
            <mc:AlternateContent xmlns:mc="http://schemas.openxmlformats.org/markup-compatibility/2006">
              <mc:Choice xmlns:v="urn:schemas-microsoft-com:vml" Requires="v">
                <p:oleObj spid="_x0000_s3074" name="Equation" r:id="rId5" imgW="1282680" imgH="431640" progId="Equation.3">
                  <p:embed/>
                </p:oleObj>
              </mc:Choice>
              <mc:Fallback>
                <p:oleObj name="Equation" r:id="rId5" imgW="128268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8988" y="894640"/>
                        <a:ext cx="4668837" cy="928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92027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1"/>
          <p:cNvSpPr>
            <a:spLocks noGrp="1"/>
          </p:cNvSpPr>
          <p:nvPr>
            <p:ph idx="1"/>
          </p:nvPr>
        </p:nvSpPr>
        <p:spPr>
          <a:xfrm>
            <a:off x="457200" y="2610949"/>
            <a:ext cx="8229600" cy="4018451"/>
          </a:xfrm>
        </p:spPr>
        <p:txBody>
          <a:bodyPr>
            <a:normAutofit lnSpcReduction="10000"/>
          </a:bodyPr>
          <a:lstStyle/>
          <a:p>
            <a:pPr algn="r" rtl="1"/>
            <a:r>
              <a:rPr lang="ar-SA" sz="3200" b="1" dirty="0" smtClean="0"/>
              <a:t>ان </a:t>
            </a:r>
            <a:r>
              <a:rPr lang="ar-SA" sz="3200" b="1" dirty="0" smtClean="0">
                <a:solidFill>
                  <a:srgbClr val="006600"/>
                </a:solidFill>
              </a:rPr>
              <a:t>الاسلوبين</a:t>
            </a:r>
            <a:r>
              <a:rPr lang="ar-SA" sz="3200" b="1" dirty="0" smtClean="0"/>
              <a:t> سيصلان دائماً الى  نفس النتيجة لقبول أو رفض المشاريع التقليدية , ونعني بالمشاريع التقليدية تلك المشاريع التي يوجد بها دفعة مبدئية (تكلفة الاستثمار ) يتبعها دفعات من التدفقات النقدية للداخل , عند معدل محدد لتكلفة رأس المال . </a:t>
            </a:r>
            <a:endParaRPr lang="ar-SA" sz="3200" b="1" dirty="0" smtClean="0"/>
          </a:p>
          <a:p>
            <a:pPr marL="0" indent="0" algn="r" rtl="1">
              <a:buNone/>
            </a:pPr>
            <a:r>
              <a:rPr lang="ar-SA" sz="3200" b="1" dirty="0" smtClean="0"/>
              <a:t>أما </a:t>
            </a:r>
            <a:r>
              <a:rPr lang="ar-SA" sz="3200" b="1" dirty="0" smtClean="0"/>
              <a:t>فيما يتعلق بترتيب المشاريع أو أفضليتها فإن الاسلوبين قد يرتبا المشاريع بطريقة مختلفة نتيجة لما يلي : </a:t>
            </a:r>
          </a:p>
          <a:p>
            <a:pPr algn="r" rtl="1">
              <a:buNone/>
            </a:pPr>
            <a:r>
              <a:rPr lang="ar-SA" b="1" dirty="0" smtClean="0"/>
              <a:t> </a:t>
            </a:r>
          </a:p>
          <a:p>
            <a:pPr algn="r" rtl="1">
              <a:buNone/>
            </a:pPr>
            <a:endParaRPr lang="ar-SA" b="1" dirty="0"/>
          </a:p>
        </p:txBody>
      </p:sp>
      <p:sp>
        <p:nvSpPr>
          <p:cNvPr id="11" name="عنوان 2"/>
          <p:cNvSpPr txBox="1">
            <a:spLocks/>
          </p:cNvSpPr>
          <p:nvPr/>
        </p:nvSpPr>
        <p:spPr>
          <a:xfrm>
            <a:off x="539552" y="1458821"/>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ar-SA" sz="3200" b="1" dirty="0" smtClean="0">
                <a:solidFill>
                  <a:srgbClr val="FF0000"/>
                </a:solidFill>
              </a:rPr>
              <a:t> مقارنة بين أسلوب صافي القيمة الحالية وأسلوب معدل العائد الداخلي :</a:t>
            </a:r>
            <a:endParaRPr lang="ar-SA" sz="3200" b="1" dirty="0">
              <a:solidFill>
                <a:srgbClr val="FF0000"/>
              </a:solidFill>
            </a:endParaRPr>
          </a:p>
        </p:txBody>
      </p:sp>
    </p:spTree>
    <p:extLst>
      <p:ext uri="{BB962C8B-B14F-4D97-AF65-F5344CB8AC3E}">
        <p14:creationId xmlns:p14="http://schemas.microsoft.com/office/powerpoint/2010/main" val="41053508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1"/>
          <p:cNvSpPr>
            <a:spLocks noGrp="1"/>
          </p:cNvSpPr>
          <p:nvPr>
            <p:ph idx="1"/>
          </p:nvPr>
        </p:nvSpPr>
        <p:spPr>
          <a:xfrm>
            <a:off x="1499059" y="489181"/>
            <a:ext cx="7263941" cy="5530619"/>
          </a:xfrm>
        </p:spPr>
        <p:txBody>
          <a:bodyPr>
            <a:normAutofit/>
          </a:bodyPr>
          <a:lstStyle/>
          <a:p>
            <a:pPr algn="r" rtl="1">
              <a:buNone/>
            </a:pPr>
            <a:endParaRPr lang="ar-SA" sz="3000" b="1" dirty="0" smtClean="0"/>
          </a:p>
          <a:p>
            <a:pPr algn="r" rtl="1">
              <a:buNone/>
            </a:pPr>
            <a:r>
              <a:rPr lang="ar-SA" sz="3000" b="1" dirty="0" smtClean="0"/>
              <a:t>1- أسلوب صافي القيمة الحالية يفترض ان كل التدفقات النقدية للداخل التي سيتم تحصيلها قبل انتهاء المشروع سيعاد استثمارها بنفس معدل تكلفة رأس المال </a:t>
            </a:r>
            <a:r>
              <a:rPr lang="ar-SA" sz="3000" b="1" dirty="0" smtClean="0"/>
              <a:t>.</a:t>
            </a:r>
            <a:endParaRPr lang="ar-SA" sz="3000" b="1" dirty="0" smtClean="0"/>
          </a:p>
          <a:p>
            <a:pPr algn="r" rtl="1">
              <a:buNone/>
            </a:pPr>
            <a:r>
              <a:rPr lang="ar-SA" sz="3000" b="1" dirty="0" smtClean="0"/>
              <a:t>2- أسلوب معدل العائد الداخلي يفترض ان كل التدفقات النقدية للداخل التي سيتم تحصيلها قبل أنتهاء المشروع سيعاد استثمارها بنفس معدل العائد الداخلي .</a:t>
            </a:r>
          </a:p>
          <a:p>
            <a:pPr algn="r" rtl="1">
              <a:buNone/>
            </a:pPr>
            <a:r>
              <a:rPr lang="ar-SA" sz="3000" b="1" dirty="0" smtClean="0"/>
              <a:t>3- وكنتيجة لذلك فإن كبر حجم وأهمية التدفقات النقدية للداخل يمكن ان تؤثر على ترتيب المشاريع بطريقة مختلفة بين الاسلوبين . </a:t>
            </a:r>
            <a:endParaRPr lang="ar-SA" sz="3000" b="1" dirty="0"/>
          </a:p>
        </p:txBody>
      </p:sp>
    </p:spTree>
    <p:extLst>
      <p:ext uri="{BB962C8B-B14F-4D97-AF65-F5344CB8AC3E}">
        <p14:creationId xmlns:p14="http://schemas.microsoft.com/office/powerpoint/2010/main" val="40150476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صر نائب للمحتوى 1"/>
          <p:cNvSpPr>
            <a:spLocks noGrp="1"/>
          </p:cNvSpPr>
          <p:nvPr>
            <p:ph idx="1"/>
          </p:nvPr>
        </p:nvSpPr>
        <p:spPr>
          <a:xfrm>
            <a:off x="467544" y="2132856"/>
            <a:ext cx="8229600" cy="3531848"/>
          </a:xfrm>
        </p:spPr>
        <p:txBody>
          <a:bodyPr>
            <a:normAutofit/>
          </a:bodyPr>
          <a:lstStyle/>
          <a:p>
            <a:pPr marL="0" indent="0" algn="r" rtl="1">
              <a:buNone/>
            </a:pPr>
            <a:r>
              <a:rPr lang="ar-SA" sz="2600" b="1" dirty="0" smtClean="0"/>
              <a:t>1- </a:t>
            </a:r>
            <a:r>
              <a:rPr lang="ar-SA" sz="2600" b="1" dirty="0" smtClean="0">
                <a:solidFill>
                  <a:srgbClr val="C00000"/>
                </a:solidFill>
              </a:rPr>
              <a:t>من الناحية النظرية </a:t>
            </a:r>
            <a:r>
              <a:rPr lang="ar-SA" sz="2600" b="1" dirty="0" smtClean="0"/>
              <a:t>,فإن أسلوب </a:t>
            </a:r>
            <a:r>
              <a:rPr lang="ar-SA" sz="2600" b="1" u="sng" dirty="0" smtClean="0"/>
              <a:t>صافي القيمة الحالية </a:t>
            </a:r>
            <a:r>
              <a:rPr lang="ar-SA" sz="2600" b="1" dirty="0" smtClean="0">
                <a:solidFill>
                  <a:srgbClr val="C00000"/>
                </a:solidFill>
              </a:rPr>
              <a:t>أفضل</a:t>
            </a:r>
            <a:r>
              <a:rPr lang="ar-SA" sz="2600" b="1" dirty="0" smtClean="0"/>
              <a:t> من أسلوب معدل العائد الداخلي لان الأفتراض القائم على إعادة استثمار التدفقات النقدية للداخل بتكلفة رأس المال هو أكثر واقعية من إعادة استثمار هذة التدفقات عند معدل العائد الداخلي  </a:t>
            </a:r>
          </a:p>
          <a:p>
            <a:pPr marL="0" indent="0" algn="r" rtl="1">
              <a:buNone/>
            </a:pPr>
            <a:r>
              <a:rPr lang="ar-SA" sz="2600" b="1" dirty="0" smtClean="0"/>
              <a:t>2- </a:t>
            </a:r>
            <a:r>
              <a:rPr lang="ar-SA" sz="2600" b="1" dirty="0" smtClean="0">
                <a:solidFill>
                  <a:srgbClr val="C00000"/>
                </a:solidFill>
              </a:rPr>
              <a:t>من الناحية العلمية </a:t>
            </a:r>
            <a:r>
              <a:rPr lang="ar-SA" sz="2600" b="1" u="sng" dirty="0" smtClean="0"/>
              <a:t>معدل العائد الداخلي </a:t>
            </a:r>
            <a:r>
              <a:rPr lang="ar-SA" sz="2600" b="1" dirty="0" smtClean="0">
                <a:solidFill>
                  <a:srgbClr val="C00000"/>
                </a:solidFill>
              </a:rPr>
              <a:t>أفضل</a:t>
            </a:r>
            <a:r>
              <a:rPr lang="ar-SA" sz="2600" b="1" dirty="0" smtClean="0"/>
              <a:t> من صافي القيمة الحالية لان رجال الاعمال يجدون سهولة فهم ومقارنة معدل العائد اكثر من العائد بالريال . </a:t>
            </a:r>
          </a:p>
        </p:txBody>
      </p:sp>
      <p:sp>
        <p:nvSpPr>
          <p:cNvPr id="11" name="عنوان 2"/>
          <p:cNvSpPr txBox="1">
            <a:spLocks/>
          </p:cNvSpPr>
          <p:nvPr/>
        </p:nvSpPr>
        <p:spPr>
          <a:xfrm>
            <a:off x="467544" y="1196752"/>
            <a:ext cx="8229600" cy="72494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2600" b="1" dirty="0" smtClean="0">
                <a:solidFill>
                  <a:srgbClr val="006600"/>
                </a:solidFill>
              </a:rPr>
              <a:t>والسؤال المطروح الآن ,أي الأسلوبين أفضل؟ </a:t>
            </a:r>
            <a:endParaRPr lang="ar-SA" sz="2600" b="1" dirty="0">
              <a:solidFill>
                <a:srgbClr val="006600"/>
              </a:solidFill>
            </a:endParaRPr>
          </a:p>
        </p:txBody>
      </p:sp>
    </p:spTree>
    <p:extLst>
      <p:ext uri="{BB962C8B-B14F-4D97-AF65-F5344CB8AC3E}">
        <p14:creationId xmlns:p14="http://schemas.microsoft.com/office/powerpoint/2010/main" val="329202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4724399" y="707124"/>
            <a:ext cx="3889385" cy="8572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ar-SA" sz="2200" b="1" dirty="0" smtClean="0"/>
              <a:t>ثانياً: أساليب الموازنة الرأسمالية :</a:t>
            </a:r>
            <a:endParaRPr lang="ar-SA" sz="2200" b="1" dirty="0"/>
          </a:p>
        </p:txBody>
      </p:sp>
      <p:sp>
        <p:nvSpPr>
          <p:cNvPr id="11" name="عنصر نائب للمحتوى 2"/>
          <p:cNvSpPr>
            <a:spLocks noGrp="1"/>
          </p:cNvSpPr>
          <p:nvPr>
            <p:ph idx="1"/>
          </p:nvPr>
        </p:nvSpPr>
        <p:spPr>
          <a:xfrm>
            <a:off x="457200" y="1524000"/>
            <a:ext cx="8229600" cy="1857388"/>
          </a:xfrm>
        </p:spPr>
        <p:txBody>
          <a:bodyPr>
            <a:normAutofit lnSpcReduction="10000"/>
          </a:bodyPr>
          <a:lstStyle/>
          <a:p>
            <a:pPr algn="just" rtl="1">
              <a:buNone/>
            </a:pPr>
            <a:r>
              <a:rPr lang="ar-SA" sz="2200" b="1" dirty="0" smtClean="0"/>
              <a:t>هناك العديد من الطرق التي تستخدم للمفاضلة بين المشاريع الأستثمارية أو الأستثمار في الأصول الثابتة.</a:t>
            </a:r>
          </a:p>
          <a:p>
            <a:pPr algn="just" rtl="1">
              <a:buNone/>
            </a:pPr>
            <a:r>
              <a:rPr lang="ar-SA" sz="2200" b="1" dirty="0" smtClean="0"/>
              <a:t> ومعظم هذه الطرق تقوم على مفهوم </a:t>
            </a:r>
            <a:r>
              <a:rPr lang="ar-SA" sz="2200" b="1" dirty="0" smtClean="0">
                <a:solidFill>
                  <a:srgbClr val="FF0000"/>
                </a:solidFill>
              </a:rPr>
              <a:t>التدفقات النقدية المخصومة  </a:t>
            </a:r>
            <a:r>
              <a:rPr lang="ar-SA" sz="2200" b="1" dirty="0" smtClean="0"/>
              <a:t>الناتجة عن شراء الأصل واقتنائه .</a:t>
            </a:r>
          </a:p>
          <a:p>
            <a:pPr algn="just" rtl="1">
              <a:buNone/>
            </a:pPr>
            <a:r>
              <a:rPr lang="ar-SA" sz="2200" b="1" dirty="0" smtClean="0"/>
              <a:t> وهذه </a:t>
            </a:r>
            <a:r>
              <a:rPr lang="ar-SA" sz="2200" b="1" dirty="0" smtClean="0">
                <a:solidFill>
                  <a:srgbClr val="C00000"/>
                </a:solidFill>
              </a:rPr>
              <a:t>التدفقات النقدية </a:t>
            </a:r>
            <a:r>
              <a:rPr lang="ar-SA" sz="2200" b="1" dirty="0" smtClean="0"/>
              <a:t>عبارة عن:- </a:t>
            </a:r>
          </a:p>
          <a:p>
            <a:pPr algn="just" rtl="1">
              <a:buNone/>
            </a:pPr>
            <a:endParaRPr lang="ar-SA" sz="2200" b="1" dirty="0"/>
          </a:p>
        </p:txBody>
      </p:sp>
      <p:graphicFrame>
        <p:nvGraphicFramePr>
          <p:cNvPr id="12" name="رسم تخطيطي 5"/>
          <p:cNvGraphicFramePr/>
          <p:nvPr>
            <p:extLst>
              <p:ext uri="{D42A27DB-BD31-4B8C-83A1-F6EECF244321}">
                <p14:modId xmlns:p14="http://schemas.microsoft.com/office/powerpoint/2010/main" val="4158395608"/>
              </p:ext>
            </p:extLst>
          </p:nvPr>
        </p:nvGraphicFramePr>
        <p:xfrm>
          <a:off x="500034" y="3429000"/>
          <a:ext cx="8143932" cy="2743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85985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graphicFrame>
        <p:nvGraphicFramePr>
          <p:cNvPr id="10" name="رسم تخطيطي 5"/>
          <p:cNvGraphicFramePr/>
          <p:nvPr>
            <p:extLst>
              <p:ext uri="{D42A27DB-BD31-4B8C-83A1-F6EECF244321}">
                <p14:modId xmlns:p14="http://schemas.microsoft.com/office/powerpoint/2010/main" val="1244569877"/>
              </p:ext>
            </p:extLst>
          </p:nvPr>
        </p:nvGraphicFramePr>
        <p:xfrm>
          <a:off x="333316" y="904836"/>
          <a:ext cx="8429684" cy="55721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36687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5181600" y="1022752"/>
            <a:ext cx="3352800" cy="65321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ar-SA" sz="2600" b="1" dirty="0" smtClean="0">
                <a:solidFill>
                  <a:schemeClr val="accent1">
                    <a:lumMod val="50000"/>
                  </a:schemeClr>
                </a:solidFill>
              </a:rPr>
              <a:t>1- طريقه فترة الأسترداد :</a:t>
            </a:r>
            <a:endParaRPr lang="ar-SA" sz="2600" b="1" dirty="0">
              <a:solidFill>
                <a:schemeClr val="accent1">
                  <a:lumMod val="50000"/>
                </a:schemeClr>
              </a:solidFill>
            </a:endParaRPr>
          </a:p>
        </p:txBody>
      </p:sp>
      <p:sp>
        <p:nvSpPr>
          <p:cNvPr id="11" name="عنصر نائب للمحتوى 2"/>
          <p:cNvSpPr>
            <a:spLocks noGrp="1"/>
          </p:cNvSpPr>
          <p:nvPr>
            <p:ph idx="1"/>
          </p:nvPr>
        </p:nvSpPr>
        <p:spPr>
          <a:xfrm>
            <a:off x="285720" y="1752600"/>
            <a:ext cx="8572560" cy="4595834"/>
          </a:xfrm>
        </p:spPr>
        <p:txBody>
          <a:bodyPr>
            <a:noAutofit/>
          </a:bodyPr>
          <a:lstStyle/>
          <a:p>
            <a:pPr algn="r" rtl="1">
              <a:buNone/>
            </a:pPr>
            <a:r>
              <a:rPr lang="ar-SA" sz="2600" b="1" dirty="0" smtClean="0">
                <a:solidFill>
                  <a:srgbClr val="FF0000"/>
                </a:solidFill>
                <a:latin typeface="Arial" pitchFamily="34" charset="0"/>
                <a:cs typeface="Arial" pitchFamily="34" charset="0"/>
              </a:rPr>
              <a:t>فترة الإسترداد </a:t>
            </a:r>
            <a:r>
              <a:rPr lang="ar-SA" sz="2600" b="1" dirty="0" smtClean="0">
                <a:latin typeface="Arial" pitchFamily="34" charset="0"/>
                <a:cs typeface="Arial" pitchFamily="34" charset="0"/>
              </a:rPr>
              <a:t>: تعني الفترة الزمنية التي تحتاجها الشركة لإسترجاع استثمارها المبدئي (تكلفة الأصل) في المشروع من صافي تدفقاتها النقدية للداخل. </a:t>
            </a:r>
          </a:p>
          <a:p>
            <a:pPr algn="r" rtl="1">
              <a:buNone/>
            </a:pPr>
            <a:r>
              <a:rPr lang="ar-SA" sz="2600" b="1" dirty="0" smtClean="0">
                <a:solidFill>
                  <a:srgbClr val="FF0000"/>
                </a:solidFill>
                <a:latin typeface="Arial" pitchFamily="34" charset="0"/>
                <a:cs typeface="Arial" pitchFamily="34" charset="0"/>
              </a:rPr>
              <a:t>وقاعد القرار : </a:t>
            </a:r>
            <a:r>
              <a:rPr lang="ar-SA" sz="2600" b="1" dirty="0" smtClean="0">
                <a:latin typeface="Arial" pitchFamily="34" charset="0"/>
                <a:cs typeface="Arial" pitchFamily="34" charset="0"/>
              </a:rPr>
              <a:t>هي اختيار الأصل أو المشروع ذو فترة الاسترداد </a:t>
            </a:r>
          </a:p>
          <a:p>
            <a:pPr algn="r" rtl="1">
              <a:buNone/>
            </a:pPr>
            <a:r>
              <a:rPr lang="ar-SA" sz="2600" b="1" dirty="0" smtClean="0">
                <a:latin typeface="Arial" pitchFamily="34" charset="0"/>
                <a:cs typeface="Arial" pitchFamily="34" charset="0"/>
              </a:rPr>
              <a:t>التي </a:t>
            </a:r>
            <a:r>
              <a:rPr lang="ar-SA" sz="2600" b="1" u="sng" dirty="0" smtClean="0">
                <a:latin typeface="Arial" pitchFamily="34" charset="0"/>
                <a:cs typeface="Arial" pitchFamily="34" charset="0"/>
              </a:rPr>
              <a:t>تساوي أو تقل عن الفترة المحددة التي ترغب الشركة بها.</a:t>
            </a:r>
          </a:p>
          <a:p>
            <a:pPr algn="r" rtl="1">
              <a:buNone/>
            </a:pPr>
            <a:endParaRPr lang="ar-SA" sz="2600" b="1" u="sng" dirty="0" smtClean="0">
              <a:latin typeface="Arial" pitchFamily="34" charset="0"/>
              <a:cs typeface="Arial" pitchFamily="34" charset="0"/>
            </a:endParaRPr>
          </a:p>
          <a:p>
            <a:pPr algn="r" rtl="1">
              <a:buNone/>
            </a:pPr>
            <a:r>
              <a:rPr lang="ar-SA" sz="2600" b="1" dirty="0" smtClean="0">
                <a:latin typeface="Arial" pitchFamily="34" charset="0"/>
                <a:cs typeface="Arial" pitchFamily="34" charset="0"/>
              </a:rPr>
              <a:t>	 أما في حالة تقنين الأموال وعدم كفاية الأموال للإستثمار في جميع المشاريع الإستثمارية المتاحة , أو إذا كانت المشاريع متمانعة (متنافية), أي ان طبيعتها لاتسمح بإنشائها معًا فيتم اختيار المشروع ذو </a:t>
            </a:r>
            <a:r>
              <a:rPr lang="ar-SA" sz="2600" b="1" u="sng" dirty="0" smtClean="0">
                <a:latin typeface="Arial" pitchFamily="34" charset="0"/>
                <a:cs typeface="Arial" pitchFamily="34" charset="0"/>
              </a:rPr>
              <a:t>فترة الإسترداد الأقل وضمن المبالغ المخصصه لذلك.</a:t>
            </a:r>
          </a:p>
        </p:txBody>
      </p:sp>
    </p:spTree>
    <p:extLst>
      <p:ext uri="{BB962C8B-B14F-4D97-AF65-F5344CB8AC3E}">
        <p14:creationId xmlns:p14="http://schemas.microsoft.com/office/powerpoint/2010/main" val="2754595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pic>
        <p:nvPicPr>
          <p:cNvPr id="10" name="Picture 2"/>
          <p:cNvPicPr>
            <a:picLocks noChangeAspect="1" noChangeArrowheads="1"/>
          </p:cNvPicPr>
          <p:nvPr/>
        </p:nvPicPr>
        <p:blipFill>
          <a:blip r:embed="rId4" cstate="print"/>
          <a:srcRect/>
          <a:stretch>
            <a:fillRect/>
          </a:stretch>
        </p:blipFill>
        <p:spPr bwMode="auto">
          <a:xfrm>
            <a:off x="609600" y="1524000"/>
            <a:ext cx="7749479" cy="4781127"/>
          </a:xfrm>
          <a:prstGeom prst="rect">
            <a:avLst/>
          </a:prstGeom>
          <a:noFill/>
          <a:ln w="9525">
            <a:noFill/>
            <a:miter lim="800000"/>
            <a:headEnd/>
            <a:tailEnd/>
          </a:ln>
        </p:spPr>
      </p:pic>
      <p:sp>
        <p:nvSpPr>
          <p:cNvPr id="2" name="TextBox 1"/>
          <p:cNvSpPr txBox="1"/>
          <p:nvPr/>
        </p:nvSpPr>
        <p:spPr>
          <a:xfrm>
            <a:off x="7162800" y="959271"/>
            <a:ext cx="952500" cy="492443"/>
          </a:xfrm>
          <a:prstGeom prst="rect">
            <a:avLst/>
          </a:prstGeom>
          <a:noFill/>
        </p:spPr>
        <p:txBody>
          <a:bodyPr wrap="square" rtlCol="0">
            <a:spAutoFit/>
          </a:bodyPr>
          <a:lstStyle/>
          <a:p>
            <a:pPr algn="r" rtl="1"/>
            <a:r>
              <a:rPr lang="ar-SA" sz="2600" b="1" dirty="0" smtClean="0"/>
              <a:t>مثال :</a:t>
            </a:r>
            <a:endParaRPr lang="en-US" sz="2600" b="1" dirty="0"/>
          </a:p>
        </p:txBody>
      </p:sp>
    </p:spTree>
    <p:extLst>
      <p:ext uri="{BB962C8B-B14F-4D97-AF65-F5344CB8AC3E}">
        <p14:creationId xmlns:p14="http://schemas.microsoft.com/office/powerpoint/2010/main" val="4211752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381000" y="933408"/>
            <a:ext cx="8229600" cy="24368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ar-SA" sz="2200" b="1" dirty="0" smtClean="0">
                <a:solidFill>
                  <a:schemeClr val="accent3">
                    <a:lumMod val="50000"/>
                  </a:schemeClr>
                </a:solidFill>
              </a:rPr>
              <a:t>وبأستخدام مثال شركة بغداد ولحساب فترة الاسترداد للمشروع (أ) نقوم بجمع التدفقات النقدية للداخل ابتدأ من السنة الأولى فالثانية والثالثة , وهكذا حتى يتم استرجاع تكلفة الأصل (الدفعة المبدئية). كما هو مبين تالياً:</a:t>
            </a:r>
            <a:endParaRPr lang="ar-SA" sz="2200" b="1" dirty="0">
              <a:solidFill>
                <a:schemeClr val="accent3">
                  <a:lumMod val="50000"/>
                </a:schemeClr>
              </a:solidFill>
            </a:endParaRPr>
          </a:p>
        </p:txBody>
      </p:sp>
      <p:sp>
        <p:nvSpPr>
          <p:cNvPr id="11" name="عنصر نائب للمحتوى 2"/>
          <p:cNvSpPr>
            <a:spLocks noGrp="1"/>
          </p:cNvSpPr>
          <p:nvPr>
            <p:ph idx="1"/>
          </p:nvPr>
        </p:nvSpPr>
        <p:spPr>
          <a:xfrm>
            <a:off x="452438" y="3076548"/>
            <a:ext cx="8229600" cy="1857388"/>
          </a:xfrm>
        </p:spPr>
        <p:txBody>
          <a:bodyPr>
            <a:noAutofit/>
          </a:bodyPr>
          <a:lstStyle/>
          <a:p>
            <a:pPr algn="r">
              <a:buNone/>
            </a:pPr>
            <a:r>
              <a:rPr lang="ar-SA" sz="2200" b="1" dirty="0" smtClean="0">
                <a:latin typeface="+mj-lt"/>
                <a:ea typeface="+mj-ea"/>
                <a:cs typeface="+mj-cs"/>
              </a:rPr>
              <a:t>فترة الاسترداد للمشروع أ = التدفقات النقدية في السنة الاولى +السنة الثانية+ جزء من السنة الثالثة </a:t>
            </a:r>
          </a:p>
          <a:p>
            <a:pPr algn="r">
              <a:buNone/>
            </a:pPr>
            <a:r>
              <a:rPr lang="ar-SA" sz="2200" b="1" dirty="0" smtClean="0">
                <a:latin typeface="+mj-lt"/>
                <a:ea typeface="+mj-ea"/>
                <a:cs typeface="+mj-cs"/>
              </a:rPr>
              <a:t>= 25000+20000+15000/8000 = 2.53 سنة</a:t>
            </a:r>
          </a:p>
        </p:txBody>
      </p:sp>
      <p:sp>
        <p:nvSpPr>
          <p:cNvPr id="12" name="عنصر نائب للمحتوى 2"/>
          <p:cNvSpPr txBox="1">
            <a:spLocks/>
          </p:cNvSpPr>
          <p:nvPr/>
        </p:nvSpPr>
        <p:spPr>
          <a:xfrm>
            <a:off x="381000" y="4862498"/>
            <a:ext cx="8229600" cy="2071702"/>
          </a:xfrm>
          <a:prstGeom prst="rect">
            <a:avLst/>
          </a:prstGeom>
        </p:spPr>
        <p:txBody>
          <a:bodyPr vert="horz" lIns="91440" tIns="45720" rIns="91440" bIns="45720" rtlCol="1">
            <a:normAutofit/>
          </a:bodyPr>
          <a:lstStyle/>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2200" b="1" i="0" u="none" strike="noStrike" kern="1200" cap="none" spc="0" normalizeH="0" baseline="0" noProof="0" dirty="0" smtClean="0">
                <a:ln>
                  <a:noFill/>
                </a:ln>
                <a:solidFill>
                  <a:schemeClr val="tx1"/>
                </a:solidFill>
                <a:effectLst/>
                <a:uLnTx/>
                <a:uFillTx/>
                <a:latin typeface="+mn-lt"/>
                <a:ea typeface="+mn-ea"/>
                <a:cs typeface="+mn-cs"/>
              </a:rPr>
              <a:t>فترة الاسترداد للمشروع ب = الدفعة المبدئية / الدفعة المنتظمة الواحدة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2200" b="1" i="0" u="none" strike="noStrike" kern="1200" cap="none" spc="0" normalizeH="0" baseline="0" noProof="0" dirty="0" smtClean="0">
                <a:ln>
                  <a:noFill/>
                </a:ln>
                <a:solidFill>
                  <a:schemeClr val="tx1"/>
                </a:solidFill>
                <a:effectLst/>
                <a:uLnTx/>
                <a:uFillTx/>
                <a:latin typeface="+mn-lt"/>
                <a:ea typeface="+mn-ea"/>
                <a:cs typeface="+mn-cs"/>
              </a:rPr>
              <a:t>                 = 17500/50000 = 2.86 سنة</a:t>
            </a:r>
            <a:endParaRPr kumimoji="0" lang="ar-SA" sz="2200" b="1"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620865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06688"/>
            <a:ext cx="51816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lstStyle/>
          <a:p>
            <a:endParaRPr lang="en-US"/>
          </a:p>
        </p:txBody>
      </p:sp>
      <p:sp>
        <p:nvSpPr>
          <p:cNvPr id="7" name="Rectangle 6"/>
          <p:cNvSpPr/>
          <p:nvPr/>
        </p:nvSpPr>
        <p:spPr>
          <a:xfrm>
            <a:off x="0" y="0"/>
            <a:ext cx="9144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52400" y="152400"/>
            <a:ext cx="8763000" cy="6477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4498985" y="6172200"/>
            <a:ext cx="4416415" cy="390994"/>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solidFill>
                  <a:schemeClr val="tx1"/>
                </a:solidFill>
              </a:rPr>
              <a:t>المرجع : </a:t>
            </a:r>
            <a:r>
              <a:rPr lang="ar-SA" sz="2000" dirty="0">
                <a:solidFill>
                  <a:schemeClr val="accent3">
                    <a:lumMod val="50000"/>
                  </a:schemeClr>
                </a:solidFill>
              </a:rPr>
              <a:t>ا</a:t>
            </a:r>
            <a:r>
              <a:rPr lang="ar-SA" sz="2000" dirty="0" smtClean="0">
                <a:solidFill>
                  <a:schemeClr val="accent3">
                    <a:lumMod val="50000"/>
                  </a:schemeClr>
                </a:solidFill>
              </a:rPr>
              <a:t>لإدارة المالية </a:t>
            </a:r>
            <a:r>
              <a:rPr lang="ar-SA" sz="2000" dirty="0" smtClean="0">
                <a:solidFill>
                  <a:schemeClr val="tx1"/>
                </a:solidFill>
              </a:rPr>
              <a:t>– </a:t>
            </a:r>
            <a:r>
              <a:rPr lang="ar-SA" sz="2000" dirty="0" smtClean="0">
                <a:solidFill>
                  <a:schemeClr val="accent2">
                    <a:lumMod val="75000"/>
                  </a:schemeClr>
                </a:solidFill>
              </a:rPr>
              <a:t>د.فايز سليم حداد</a:t>
            </a:r>
            <a:endParaRPr lang="en-US" sz="2000" dirty="0">
              <a:solidFill>
                <a:schemeClr val="accent2">
                  <a:lumMod val="75000"/>
                </a:schemeClr>
              </a:solidFill>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28600"/>
            <a:ext cx="1118059" cy="990600"/>
          </a:xfrm>
          <a:prstGeom prst="rect">
            <a:avLst/>
          </a:prstGeom>
        </p:spPr>
      </p:pic>
      <p:sp>
        <p:nvSpPr>
          <p:cNvPr id="18" name="Title 1"/>
          <p:cNvSpPr txBox="1">
            <a:spLocks/>
          </p:cNvSpPr>
          <p:nvPr/>
        </p:nvSpPr>
        <p:spPr>
          <a:xfrm>
            <a:off x="279171" y="1174715"/>
            <a:ext cx="1244829"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400" dirty="0" smtClean="0">
                <a:solidFill>
                  <a:schemeClr val="tx1"/>
                </a:solidFill>
              </a:rPr>
              <a:t>كلية إدارة الأعمال</a:t>
            </a:r>
            <a:endParaRPr lang="en-US" sz="1400" dirty="0">
              <a:solidFill>
                <a:schemeClr val="tx1"/>
              </a:solidFill>
            </a:endParaRPr>
          </a:p>
        </p:txBody>
      </p:sp>
      <p:sp>
        <p:nvSpPr>
          <p:cNvPr id="14" name="Title 1"/>
          <p:cNvSpPr txBox="1">
            <a:spLocks/>
          </p:cNvSpPr>
          <p:nvPr/>
        </p:nvSpPr>
        <p:spPr>
          <a:xfrm>
            <a:off x="5562600" y="152400"/>
            <a:ext cx="3695963" cy="349285"/>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lgn="l" rtl="1">
              <a:defRPr/>
            </a:pPr>
            <a:r>
              <a:rPr lang="ar-SA" sz="1800" dirty="0" smtClean="0">
                <a:solidFill>
                  <a:schemeClr val="tx1"/>
                </a:solidFill>
              </a:rPr>
              <a:t>الفصل</a:t>
            </a:r>
            <a:r>
              <a:rPr lang="en-US" sz="1800" dirty="0" smtClean="0">
                <a:solidFill>
                  <a:schemeClr val="tx1"/>
                </a:solidFill>
              </a:rPr>
              <a:t> </a:t>
            </a:r>
            <a:r>
              <a:rPr lang="ar-SA" sz="1800" dirty="0" smtClean="0">
                <a:solidFill>
                  <a:schemeClr val="tx1"/>
                </a:solidFill>
              </a:rPr>
              <a:t>الثامن : أساليب الموازنة الرأسمالية </a:t>
            </a:r>
            <a:endParaRPr lang="en-US" sz="1800" dirty="0">
              <a:solidFill>
                <a:schemeClr val="tx1"/>
              </a:solidFill>
            </a:endParaRPr>
          </a:p>
        </p:txBody>
      </p:sp>
      <p:sp>
        <p:nvSpPr>
          <p:cNvPr id="10" name="عنوان 1"/>
          <p:cNvSpPr txBox="1">
            <a:spLocks/>
          </p:cNvSpPr>
          <p:nvPr/>
        </p:nvSpPr>
        <p:spPr>
          <a:xfrm>
            <a:off x="228600" y="1095340"/>
            <a:ext cx="8686800" cy="29283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ar-SA" sz="2200" b="1" smtClean="0"/>
              <a:t>وقاعدة القرار هي قبول المشروع إذا كانت فترة الاسترداد أقل من فترة الاسترداد التي ترغب بها الشركة , فإذا كانت الشركة ترغب بفترة استرداد 3سنوات ,فإن المشروعين مقبولين . وفي حالة تقنين الأموال او في حالة المشاريع المتمانعة فإنه سيتم قبول المشروع أ , لأن فترة استرداده اقل من المشروع ب.</a:t>
            </a:r>
            <a:endParaRPr lang="ar-SA" sz="2200" b="1" dirty="0"/>
          </a:p>
        </p:txBody>
      </p:sp>
      <p:sp>
        <p:nvSpPr>
          <p:cNvPr id="11" name="عنصر نائب للمحتوى 2"/>
          <p:cNvSpPr>
            <a:spLocks noGrp="1"/>
          </p:cNvSpPr>
          <p:nvPr>
            <p:ph idx="1"/>
          </p:nvPr>
        </p:nvSpPr>
        <p:spPr>
          <a:xfrm>
            <a:off x="514352" y="3881422"/>
            <a:ext cx="8229600" cy="2214578"/>
          </a:xfrm>
        </p:spPr>
        <p:txBody>
          <a:bodyPr>
            <a:normAutofit/>
          </a:bodyPr>
          <a:lstStyle/>
          <a:p>
            <a:pPr marL="0" indent="0" algn="r">
              <a:buNone/>
            </a:pPr>
            <a:r>
              <a:rPr lang="ar-SA" sz="2200" b="1" dirty="0" smtClean="0">
                <a:solidFill>
                  <a:schemeClr val="accent5">
                    <a:lumMod val="50000"/>
                  </a:schemeClr>
                </a:solidFill>
              </a:rPr>
              <a:t>* ايجابيات طريقة فترة الاسترداد </a:t>
            </a:r>
          </a:p>
          <a:p>
            <a:pPr marL="0" indent="0" algn="r">
              <a:buNone/>
            </a:pPr>
            <a:r>
              <a:rPr lang="ar-SA" sz="2200" b="1" dirty="0" smtClean="0"/>
              <a:t>تعطي اهمية ضمنية للوقت </a:t>
            </a:r>
          </a:p>
          <a:p>
            <a:pPr marL="0" indent="0" algn="r">
              <a:buNone/>
            </a:pPr>
            <a:r>
              <a:rPr lang="ar-SA" sz="2200" b="1" dirty="0" smtClean="0"/>
              <a:t>تاخذ بعين الاعتبار التدفقات النقدية وليس الربح المحاسبي </a:t>
            </a:r>
            <a:endParaRPr lang="ar-SA" sz="2200" b="1" dirty="0"/>
          </a:p>
        </p:txBody>
      </p:sp>
    </p:spTree>
    <p:extLst>
      <p:ext uri="{BB962C8B-B14F-4D97-AF65-F5344CB8AC3E}">
        <p14:creationId xmlns:p14="http://schemas.microsoft.com/office/powerpoint/2010/main" val="42737795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4501</TotalTime>
  <Words>2694</Words>
  <Application>Microsoft Office PowerPoint</Application>
  <PresentationFormat>On-screen Show (4:3)</PresentationFormat>
  <Paragraphs>267</Paragraphs>
  <Slides>34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6"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 8</dc:creator>
  <cp:lastModifiedBy>win 8</cp:lastModifiedBy>
  <cp:revision>44</cp:revision>
  <cp:lastPrinted>2019-01-08T10:56:55Z</cp:lastPrinted>
  <dcterms:created xsi:type="dcterms:W3CDTF">2018-12-16T23:46:44Z</dcterms:created>
  <dcterms:modified xsi:type="dcterms:W3CDTF">2019-03-27T04:45:40Z</dcterms:modified>
</cp:coreProperties>
</file>