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66" r:id="rId3"/>
    <p:sldId id="357" r:id="rId4"/>
    <p:sldId id="370" r:id="rId5"/>
    <p:sldId id="371" r:id="rId6"/>
    <p:sldId id="347" r:id="rId7"/>
    <p:sldId id="299" r:id="rId8"/>
    <p:sldId id="369" r:id="rId9"/>
    <p:sldId id="349" r:id="rId10"/>
    <p:sldId id="354" r:id="rId11"/>
    <p:sldId id="3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31" autoAdjust="0"/>
    <p:restoredTop sz="94660"/>
  </p:normalViewPr>
  <p:slideViewPr>
    <p:cSldViewPr snapToGrid="0">
      <p:cViewPr varScale="1">
        <p:scale>
          <a:sx n="74" d="100"/>
          <a:sy n="74" d="100"/>
        </p:scale>
        <p:origin x="64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DF867A2C-93C7-458C-8EDB-94CB365715D2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95E7EEB7-7186-499B-A38B-1AAFFAA2C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5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BH" dirty="0"/>
              <a:t>توظيف الرؤوس المرقمة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265ED-1274-48D1-8F94-10DD890EDB0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209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9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3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9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85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87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3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8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6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6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0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1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514600" y="306445"/>
            <a:ext cx="7162800" cy="1182210"/>
          </a:xfrm>
          <a:prstGeom prst="rect">
            <a:avLst/>
          </a:prstGeom>
        </p:spPr>
      </p:pic>
      <p:sp>
        <p:nvSpPr>
          <p:cNvPr id="7" name="Subtitle 4">
            <a:extLst>
              <a:ext uri="{FF2B5EF4-FFF2-40B4-BE49-F238E27FC236}">
                <a16:creationId xmlns:a16="http://schemas.microsoft.com/office/drawing/2014/main" xmlns="" id="{48024BBA-7773-4B10-B6BC-A451E95D5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6665" y="5149336"/>
            <a:ext cx="6990735" cy="2080259"/>
          </a:xfrm>
        </p:spPr>
        <p:txBody>
          <a:bodyPr>
            <a:normAutofit/>
          </a:bodyPr>
          <a:lstStyle/>
          <a:p>
            <a:pPr algn="ct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الرّابع الابتدائي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5BA305D1-C304-46EB-B4B1-426C2825E1C4}"/>
              </a:ext>
            </a:extLst>
          </p:cNvPr>
          <p:cNvSpPr txBox="1"/>
          <p:nvPr/>
        </p:nvSpPr>
        <p:spPr>
          <a:xfrm>
            <a:off x="1022014" y="1911372"/>
            <a:ext cx="10358983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درس في ماد</a:t>
            </a:r>
            <a:r>
              <a:rPr lang="ar-SA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 الل</a:t>
            </a:r>
            <a:r>
              <a:rPr lang="ar-SA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غة العربية</a:t>
            </a:r>
            <a:endParaRPr lang="en-US" sz="44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القواعد النحويّة - الفصل الدراسي الأوّل </a:t>
            </a:r>
            <a:r>
              <a:rPr lang="en-US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algn="ctr"/>
            <a:endParaRPr lang="ar-BH" sz="44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6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تَقْسيمُ الفِعْلِ إلى ماضٍ ومُضارِعٍ </a:t>
            </a:r>
          </a:p>
          <a:p>
            <a:pPr algn="ctr"/>
            <a:r>
              <a:rPr lang="ar-BH" sz="40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0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en-US" sz="4000" b="1" dirty="0">
              <a:solidFill>
                <a:srgbClr val="7030A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3" y="1091371"/>
            <a:ext cx="11537237" cy="754397"/>
          </a:xfrm>
        </p:spPr>
        <p:txBody>
          <a:bodyPr>
            <a:noAutofit/>
          </a:bodyPr>
          <a:lstStyle/>
          <a:p>
            <a:pPr marL="0" indent="0"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أكتب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ثلاثَ جملٍ أعبرُ 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فيها عن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أشياءَ فعلُتها 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بالأمس مستخدمًا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الفعلَ 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الماضي،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وثلاثَ جملٍ أعبرُ 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فيها عن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أشياءَ أفعلُها كلَّ يومٍ 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مستخدمًا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الفعلَ المضارعَ.    </a:t>
            </a:r>
            <a:endParaRPr lang="ar-BH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323443" y="0"/>
            <a:ext cx="1868557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dirty="0"/>
              <a:t>نشاط ختامي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595894"/>
              </p:ext>
            </p:extLst>
          </p:nvPr>
        </p:nvGraphicFramePr>
        <p:xfrm>
          <a:off x="1405719" y="2283735"/>
          <a:ext cx="9759724" cy="35356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1431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165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ar-BH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algn="ctr"/>
                      <a:r>
                        <a:rPr lang="ar-BH" sz="36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الفعلُ </a:t>
                      </a:r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الماضي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ar-BH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algn="ctr"/>
                      <a:r>
                        <a:rPr lang="ar-BH" sz="36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الفعلُ المضارعُ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424050" y="2294258"/>
            <a:ext cx="4841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بالأمسِ اشتريتُ هديةً 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لأمي 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10751" y="2879033"/>
            <a:ext cx="4841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بالأمسِ درستُ لامتحانِ 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العلوم.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64489" y="3400310"/>
            <a:ext cx="4841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مساءَ 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أمس الجمعة </a:t>
            </a:r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زرتُ بيتَ جدتِي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10751" y="4126051"/>
            <a:ext cx="4841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أطعمُ الطيورَ كلَّ يومٍ.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63150" y="4616404"/>
            <a:ext cx="5074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نأكلُ وجبةَ الغداءِ كلَّ يومٍ 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في </a:t>
            </a:r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وقتِها 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المحدد.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24050" y="5290660"/>
            <a:ext cx="4841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تساعدني أختي في </a:t>
            </a:r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حلّ واجباتِي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مستطيل 4">
            <a:extLst>
              <a:ext uri="{FF2B5EF4-FFF2-40B4-BE49-F238E27FC236}">
                <a16:creationId xmlns:a16="http://schemas.microsoft.com/office/drawing/2014/main" xmlns="" id="{A6B61872-A929-427E-B3ED-9CD7012917B1}"/>
              </a:ext>
            </a:extLst>
          </p:cNvPr>
          <p:cNvSpPr/>
          <p:nvPr/>
        </p:nvSpPr>
        <p:spPr>
          <a:xfrm>
            <a:off x="-1" y="2"/>
            <a:ext cx="4823792" cy="52680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تَقْسيمُ الفِعْلِ إلى ماضٍ ومُضارِعٍ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6034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97CC3879-3E1E-4F0D-B1DB-6923CE5968C9}"/>
              </a:ext>
            </a:extLst>
          </p:cNvPr>
          <p:cNvSpPr txBox="1">
            <a:spLocks/>
          </p:cNvSpPr>
          <p:nvPr/>
        </p:nvSpPr>
        <p:spPr>
          <a:xfrm>
            <a:off x="838200" y="2756508"/>
            <a:ext cx="10515600" cy="13449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sp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8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الدّرسُ</a:t>
            </a:r>
            <a:endParaRPr lang="en-US" sz="8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4">
            <a:extLst>
              <a:ext uri="{FF2B5EF4-FFF2-40B4-BE49-F238E27FC236}">
                <a16:creationId xmlns:a16="http://schemas.microsoft.com/office/drawing/2014/main" xmlns="" id="{D1CD1116-E578-4CBF-BF07-88DD3DE3AF90}"/>
              </a:ext>
            </a:extLst>
          </p:cNvPr>
          <p:cNvSpPr/>
          <p:nvPr/>
        </p:nvSpPr>
        <p:spPr>
          <a:xfrm>
            <a:off x="-1" y="2"/>
            <a:ext cx="4823792" cy="52680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تَقْسيمُ الفِعْلِ إلى ماضٍ ومُضارِعٍ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420113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ربع نص 3">
            <a:extLst>
              <a:ext uri="{FF2B5EF4-FFF2-40B4-BE49-F238E27FC236}">
                <a16:creationId xmlns:a16="http://schemas.microsoft.com/office/drawing/2014/main" xmlns="" id="{8D0DCBC6-A4F1-4D70-BF9A-AA69D53ABD50}"/>
              </a:ext>
            </a:extLst>
          </p:cNvPr>
          <p:cNvSpPr txBox="1"/>
          <p:nvPr/>
        </p:nvSpPr>
        <p:spPr>
          <a:xfrm>
            <a:off x="6360459" y="1077987"/>
            <a:ext cx="3863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أَهْدَافُ الدَّرْسِ:</a:t>
            </a:r>
            <a:endParaRPr lang="en-US" sz="5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3">
            <a:extLst>
              <a:ext uri="{FF2B5EF4-FFF2-40B4-BE49-F238E27FC236}">
                <a16:creationId xmlns:a16="http://schemas.microsoft.com/office/drawing/2014/main" xmlns="" id="{8D0DCBC6-A4F1-4D70-BF9A-AA69D53ABD50}"/>
              </a:ext>
            </a:extLst>
          </p:cNvPr>
          <p:cNvSpPr txBox="1"/>
          <p:nvPr/>
        </p:nvSpPr>
        <p:spPr>
          <a:xfrm>
            <a:off x="1741666" y="3768922"/>
            <a:ext cx="9343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استنتاجُ قاعدةِ الدَّرسِ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من خلال الأمثلة المعروضة.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3">
            <a:extLst>
              <a:ext uri="{FF2B5EF4-FFF2-40B4-BE49-F238E27FC236}">
                <a16:creationId xmlns:a16="http://schemas.microsoft.com/office/drawing/2014/main" xmlns="" id="{8D0DCBC6-A4F1-4D70-BF9A-AA69D53ABD50}"/>
              </a:ext>
            </a:extLst>
          </p:cNvPr>
          <p:cNvSpPr txBox="1"/>
          <p:nvPr/>
        </p:nvSpPr>
        <p:spPr>
          <a:xfrm>
            <a:off x="1143000" y="4942946"/>
            <a:ext cx="9942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توظيفُ قاعدةِ الدَّرسِ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الانتاج الكتابي بشكلٍ سليمٍ.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ربع نص 3">
            <a:extLst>
              <a:ext uri="{FF2B5EF4-FFF2-40B4-BE49-F238E27FC236}">
                <a16:creationId xmlns:a16="http://schemas.microsoft.com/office/drawing/2014/main" xmlns="" id="{8D0DCBC6-A4F1-4D70-BF9A-AA69D53ABD50}"/>
              </a:ext>
            </a:extLst>
          </p:cNvPr>
          <p:cNvSpPr txBox="1"/>
          <p:nvPr/>
        </p:nvSpPr>
        <p:spPr>
          <a:xfrm>
            <a:off x="1425389" y="2813067"/>
            <a:ext cx="9625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تمييزُ الفعلِ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الماضي، والفعل المضارع  تمييزًا دقيقًا.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xmlns="" id="{EBF5E2E6-636B-448E-830D-7BA0FE669B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561" y="160216"/>
            <a:ext cx="1646183" cy="1268068"/>
          </a:xfrm>
          <a:prstGeom prst="rect">
            <a:avLst/>
          </a:prstGeom>
        </p:spPr>
      </p:pic>
      <p:sp>
        <p:nvSpPr>
          <p:cNvPr id="13" name="مستطيل 4">
            <a:extLst>
              <a:ext uri="{FF2B5EF4-FFF2-40B4-BE49-F238E27FC236}">
                <a16:creationId xmlns:a16="http://schemas.microsoft.com/office/drawing/2014/main" xmlns="" id="{5FE15FAF-2DA6-4152-844A-786488B098B4}"/>
              </a:ext>
            </a:extLst>
          </p:cNvPr>
          <p:cNvSpPr/>
          <p:nvPr/>
        </p:nvSpPr>
        <p:spPr>
          <a:xfrm>
            <a:off x="0" y="312114"/>
            <a:ext cx="5935288" cy="4821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تَقْسيمُ الفِعْلِ إلى ماضٍ ومُضارِعٍ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 الرابع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1951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3">
            <a:extLst>
              <a:ext uri="{FF2B5EF4-FFF2-40B4-BE49-F238E27FC236}">
                <a16:creationId xmlns:a16="http://schemas.microsoft.com/office/drawing/2014/main" xmlns="" id="{A73D69AF-4C52-4910-8A39-AF20FFF67942}"/>
              </a:ext>
            </a:extLst>
          </p:cNvPr>
          <p:cNvSpPr txBox="1"/>
          <p:nvPr/>
        </p:nvSpPr>
        <p:spPr>
          <a:xfrm>
            <a:off x="1472248" y="202034"/>
            <a:ext cx="877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أَقْرَأُ، ألاحظُ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، ثم أُجِيبُ: </a:t>
            </a:r>
            <a:endParaRPr lang="en-US" sz="36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0251" y="1075549"/>
            <a:ext cx="1173532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سأل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المعلمُ تلاميذَه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في أول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يومٍ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دراسي: كيف قضيتم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العطلةَ الصيفيةَ الماضيةَ؟ </a:t>
            </a:r>
            <a:endParaRPr lang="ar-BH" sz="32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algn="r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قال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محمدٌ: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ذهبنا إلى شاطئ بلاج الجزائر. </a:t>
            </a:r>
          </a:p>
          <a:p>
            <a:pPr algn="r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قال علي: زرنا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مدينةَ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دبي. ثم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سألَ المعلمُ: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كيف كان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استعدادُكم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بالأمس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لأولِ يومٍ دراسيّ؟ </a:t>
            </a:r>
            <a:endParaRPr lang="ar-BH" sz="32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algn="r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قال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سلمانُ: نمتُ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مبكرًا. </a:t>
            </a:r>
          </a:p>
          <a:p>
            <a:pPr algn="r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قال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إبراهيمُ: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جهزت أدواتي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كلَّها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 </a:t>
            </a:r>
          </a:p>
          <a:p>
            <a:pPr algn="r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بعد ذلك قال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المعلمُ: اليومَ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وحتى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نهايةِ العامِ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سوف تذاكرون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دروسَكم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وتنجزون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واجباتِكم ويستطيعُ كلُّ تلميذٍ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أن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يشتركَ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في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أنشطةِ المدرسةِ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والآن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كلُّ تلميذٍ يسلمُ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على زميله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ويتعرفُ اسْمَه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4770" y="4669202"/>
            <a:ext cx="1109296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أضعُ عنوانًا مناسبًا للقطعة السابقة؟</a:t>
            </a:r>
          </a:p>
          <a:p>
            <a:pPr algn="r"/>
            <a:r>
              <a:rPr lang="ar-BH" b="1" dirty="0">
                <a:solidFill>
                  <a:schemeClr val="bg1">
                    <a:lumMod val="8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</a:t>
            </a:r>
            <a:endParaRPr lang="ar-BH" sz="3600" b="1" dirty="0">
              <a:solidFill>
                <a:schemeClr val="bg1">
                  <a:lumMod val="8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ماذا سأل المعلم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تلاميذه؟ </a:t>
            </a:r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b="1" dirty="0">
                <a:solidFill>
                  <a:schemeClr val="bg1">
                    <a:lumMod val="8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.........................................................................................................................................................................................................................................</a:t>
            </a:r>
            <a:r>
              <a:rPr lang="ar-BH" sz="2800" b="1" dirty="0">
                <a:solidFill>
                  <a:schemeClr val="bg1">
                    <a:lumMod val="8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17910" y="4922386"/>
            <a:ext cx="55215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نصيحة أول يوم دراسي.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80681" y="5617454"/>
            <a:ext cx="6954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كيف قضوا 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العطلةَ الصيفيةَ؟/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كيف استعدوا لأول 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يومٍ دراسيّ؟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2" name="مستطيل 4">
            <a:extLst>
              <a:ext uri="{FF2B5EF4-FFF2-40B4-BE49-F238E27FC236}">
                <a16:creationId xmlns:a16="http://schemas.microsoft.com/office/drawing/2014/main" xmlns="" id="{FD899E29-B85F-47E3-AD43-BF603871D9FD}"/>
              </a:ext>
            </a:extLst>
          </p:cNvPr>
          <p:cNvSpPr/>
          <p:nvPr/>
        </p:nvSpPr>
        <p:spPr>
          <a:xfrm>
            <a:off x="0" y="199421"/>
            <a:ext cx="4823792" cy="52680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تَقْسيمُ الفِعْلِ إلى ماضٍ ومُضارِعٍ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3812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728" y="876642"/>
            <a:ext cx="11331004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بعد قراءة </a:t>
            </a:r>
            <a:r>
              <a:rPr lang="ar-BH" sz="32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الفِقْرَةِ:</a:t>
            </a:r>
            <a:endParaRPr lang="ar-BH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أ.ماذا فعل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التلاميذُ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العطلةِ الصيفيةِ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الماضية؟ </a:t>
            </a:r>
          </a:p>
          <a:p>
            <a:pPr algn="r"/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ب. كيف استعد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التلاميذُ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بالأمس للمدرسة؟</a:t>
            </a: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algn="r"/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ج- علام تدل الأفعال المكتوبة باللون الأحمر؟ </a:t>
            </a:r>
          </a:p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1-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أفعالٍ ماضيةٍ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وانتهت.           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أفعالٍ حاضرةٍ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مازالت.                    3-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أفعالٍ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سوف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تتمُّ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المستقبل. </a:t>
            </a:r>
          </a:p>
          <a:p>
            <a:pPr algn="r"/>
            <a:endParaRPr lang="ar-BH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د. ماذا نسمي هذه الأفعال؟   </a:t>
            </a:r>
            <a:endParaRPr lang="ar-BH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0617" y="1838946"/>
            <a:ext cx="1117209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ذهب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حمدُ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إلى شاطئ بلاج الجزائر. </a:t>
            </a: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زار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عليٌّ مدينةَ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دبي. </a:t>
            </a:r>
          </a:p>
          <a:p>
            <a:pPr algn="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0617" y="3274266"/>
            <a:ext cx="1117209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نام 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سلمانُ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باكرًا . </a:t>
            </a: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جهز 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إبراهيمُ أدواته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  <a:p>
            <a:pPr algn="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8243248" y="4629439"/>
            <a:ext cx="2893325" cy="66874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578221" y="5524049"/>
            <a:ext cx="2197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الأفعالَ الماضيةَ. </a:t>
            </a:r>
            <a:endParaRPr lang="en-US" sz="2800" dirty="0"/>
          </a:p>
        </p:txBody>
      </p:sp>
      <p:sp>
        <p:nvSpPr>
          <p:cNvPr id="9" name="مستطيل 4">
            <a:extLst>
              <a:ext uri="{FF2B5EF4-FFF2-40B4-BE49-F238E27FC236}">
                <a16:creationId xmlns:a16="http://schemas.microsoft.com/office/drawing/2014/main" xmlns="" id="{C98B1CDA-89A0-422B-9846-72A83CC23E65}"/>
              </a:ext>
            </a:extLst>
          </p:cNvPr>
          <p:cNvSpPr/>
          <p:nvPr/>
        </p:nvSpPr>
        <p:spPr>
          <a:xfrm>
            <a:off x="-1" y="2"/>
            <a:ext cx="4823792" cy="52680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تَقْسيمُ الفِعْلِ إلى ماضٍ ومُضارِعٍ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566E6D8E-5A6B-45E7-A69F-CEBD795E0162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65077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987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68490" y="1216574"/>
            <a:ext cx="11624219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أ.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قدمَ المعلمُ لتلاميذِه نصائحَ </a:t>
            </a:r>
            <a:r>
              <a:rPr lang="ar-BH" sz="32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تفيدهم اليوم والأيام المقبلة. 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أحددها.</a:t>
            </a:r>
            <a:endParaRPr lang="ar-BH" sz="32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algn="r"/>
            <a:endParaRPr lang="ar-BH" sz="32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algn="r"/>
            <a:endParaRPr lang="ar-BH" sz="32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algn="r"/>
            <a:endParaRPr lang="ar-BH" sz="32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algn="r"/>
            <a:endParaRPr lang="ar-BH" sz="32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algn="r"/>
            <a:endParaRPr lang="ar-BH" sz="32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ب- علام تدل الأفعال المكتوبة باللون الأحمر؟ </a:t>
            </a:r>
          </a:p>
          <a:p>
            <a:pPr algn="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1-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أفعالٍ ماضيةٍ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وانتهت.           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أفعالٍ حاضرةٍ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مازالت.                    3-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أفعالٍ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سوف </a:t>
            </a:r>
            <a:r>
              <a:rPr lang="ar-BH" sz="28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تتمُّ 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المستقبل. </a:t>
            </a:r>
          </a:p>
          <a:p>
            <a:pPr algn="r"/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ج. ماذا نسمي هذه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الأفعال</a:t>
            </a:r>
            <a:r>
              <a:rPr lang="ar-BH" sz="3200" b="1" dirty="0" smtClean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؟</a:t>
            </a:r>
            <a:endParaRPr lang="ar-BH" sz="32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algn="r"/>
            <a:endParaRPr lang="ar-BH" sz="32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algn="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20617" y="1716116"/>
            <a:ext cx="1117209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يذاكر 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التلاميذَ دروسَهم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endParaRPr lang="ar-BH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ينجز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التلاميذُ واجباتِهم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3-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يشترك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التلاميذُ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في أنشطة المدرسة. </a:t>
            </a: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4-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يسلم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التلاميذُ 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على بعضهم. </a:t>
            </a:r>
          </a:p>
          <a:p>
            <a:pPr algn="r"/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5-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يتعرف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التلاميذُ أسماءَ زملائِهم</a:t>
            </a: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  <a:p>
            <a:pPr algn="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5254388" y="4533904"/>
            <a:ext cx="2893325" cy="66874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820617" y="4533904"/>
            <a:ext cx="3683144" cy="66874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406663" y="5524049"/>
            <a:ext cx="2197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28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الأفعالَ المضارعةَ. </a:t>
            </a:r>
            <a:endParaRPr lang="en-US" sz="2800" dirty="0"/>
          </a:p>
        </p:txBody>
      </p:sp>
      <p:sp>
        <p:nvSpPr>
          <p:cNvPr id="8" name="مستطيل 4">
            <a:extLst>
              <a:ext uri="{FF2B5EF4-FFF2-40B4-BE49-F238E27FC236}">
                <a16:creationId xmlns:a16="http://schemas.microsoft.com/office/drawing/2014/main" xmlns="" id="{0AE13F02-C729-41EC-8ACC-036B08B09C42}"/>
              </a:ext>
            </a:extLst>
          </p:cNvPr>
          <p:cNvSpPr/>
          <p:nvPr/>
        </p:nvSpPr>
        <p:spPr>
          <a:xfrm>
            <a:off x="-1" y="2"/>
            <a:ext cx="4823792" cy="52680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تَقْسيمُ الفِعْلِ إلى ماضٍ ومُضارِعٍ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982DF104-81D9-4865-8ED7-A4F8D8DB28C8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65077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147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 animBg="1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7614189" y="922277"/>
            <a:ext cx="3042088" cy="9983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54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أَسْتَنْتِجُ </a:t>
            </a:r>
            <a:r>
              <a:rPr lang="ar-SA" sz="54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َ</a:t>
            </a:r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:</a:t>
            </a:r>
            <a:endParaRPr lang="en-US" sz="5400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1535723" y="1920629"/>
            <a:ext cx="9519139" cy="2951621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يَنقَسِمُ الفِعْلُ </a:t>
            </a:r>
            <a:r>
              <a:rPr lang="ar-BH" sz="36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بِحسَبِ </a:t>
            </a:r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زمنِ وقُوعه قِسميْن: </a:t>
            </a:r>
          </a:p>
          <a:p>
            <a:pPr algn="ctr"/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ماضٍ: وهو الفِعْلُ الذي يدلُّ على حدثٍ انتهى. </a:t>
            </a:r>
          </a:p>
          <a:p>
            <a:pPr algn="ctr"/>
            <a:r>
              <a:rPr lang="ar-BH" sz="36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مُضارعٍ: وهو الفِعْلُ الذي يدلُّ على حدثٍ يقعُ في الحاضِرِ أو المُستقبل. </a:t>
            </a:r>
          </a:p>
        </p:txBody>
      </p:sp>
      <p:sp>
        <p:nvSpPr>
          <p:cNvPr id="6" name="مستطيل 4">
            <a:extLst>
              <a:ext uri="{FF2B5EF4-FFF2-40B4-BE49-F238E27FC236}">
                <a16:creationId xmlns:a16="http://schemas.microsoft.com/office/drawing/2014/main" xmlns="" id="{116BA806-F42F-4C85-B295-85C1A20D4310}"/>
              </a:ext>
            </a:extLst>
          </p:cNvPr>
          <p:cNvSpPr/>
          <p:nvPr/>
        </p:nvSpPr>
        <p:spPr>
          <a:xfrm>
            <a:off x="-1" y="2"/>
            <a:ext cx="4823792" cy="52680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تَقْسيمُ الفِعْلِ إلى ماضٍ ومُضارِعٍ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80EA723E-C329-479C-BAAC-1E368C7D0864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65077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6137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6544" y="162971"/>
            <a:ext cx="2028009" cy="660400"/>
          </a:xfrm>
        </p:spPr>
        <p:txBody>
          <a:bodyPr>
            <a:noAutofit/>
          </a:bodyPr>
          <a:lstStyle/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نشاط (1)</a:t>
            </a:r>
            <a:endParaRPr lang="en-GB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1" y="926123"/>
            <a:ext cx="10900610" cy="54880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أصنف </a:t>
            </a:r>
            <a:r>
              <a:rPr lang="ar-BH" sz="36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الأفعالَ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الآتيةَ في </a:t>
            </a:r>
            <a:r>
              <a:rPr lang="ar-BH" sz="36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الجدولِ الآتي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في مكانها المناسب: </a:t>
            </a:r>
          </a:p>
          <a:p>
            <a:pPr marL="0" indent="0">
              <a:buNone/>
            </a:pPr>
            <a:endParaRPr lang="ar-BH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518714"/>
              </p:ext>
            </p:extLst>
          </p:nvPr>
        </p:nvGraphicFramePr>
        <p:xfrm>
          <a:off x="2127631" y="2822015"/>
          <a:ext cx="81280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الفعل المضارع</a:t>
                      </a:r>
                      <a:endParaRPr lang="en-US" sz="32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الفعل الماضي</a:t>
                      </a:r>
                      <a:endParaRPr lang="en-US" sz="32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BH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105469" y="1753805"/>
            <a:ext cx="10727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شاهدَ – نلعبُ – تفوزان – يدافعُ – أكلا – ركبَ – صاحَ – ينشدون – أغلقت –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أمسحُ.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41921" y="3360043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شاهدَ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22395" y="3325616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نلعبُ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1451" y="4031254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تفوزان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22395" y="4616029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يدافعُ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66947" y="4031253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أكلا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66947" y="4616028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ركبَ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66947" y="5200803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صاحَ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22395" y="5161062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ينشدون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82866" y="5745837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أغلقت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81449" y="5745837"/>
            <a:ext cx="3669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أمسحُ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6" name="مستطيل 4">
            <a:extLst>
              <a:ext uri="{FF2B5EF4-FFF2-40B4-BE49-F238E27FC236}">
                <a16:creationId xmlns:a16="http://schemas.microsoft.com/office/drawing/2014/main" xmlns="" id="{B47F61A2-E9BB-4686-B3B2-FBDFD257DFC6}"/>
              </a:ext>
            </a:extLst>
          </p:cNvPr>
          <p:cNvSpPr/>
          <p:nvPr/>
        </p:nvSpPr>
        <p:spPr>
          <a:xfrm>
            <a:off x="-1" y="2"/>
            <a:ext cx="4823792" cy="52680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تَقْسيمُ الفِعْلِ إلى ماضٍ ومُضارِعٍ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7301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04384" y="248632"/>
            <a:ext cx="2028009" cy="660400"/>
          </a:xfrm>
        </p:spPr>
        <p:txBody>
          <a:bodyPr>
            <a:noAutofit/>
          </a:bodyPr>
          <a:lstStyle/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نشاط (2)</a:t>
            </a:r>
            <a:endParaRPr lang="en-GB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0" y="1356483"/>
            <a:ext cx="11490631" cy="5057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أضع في الفراغ فعلًا مناسبًا، مرة ماضيًا، ومرة أخرى مضارعًا كما في المثال الأول:</a:t>
            </a:r>
          </a:p>
          <a:p>
            <a:pPr marL="0" indent="0">
              <a:buNone/>
            </a:pPr>
            <a:endParaRPr lang="ar-BH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844381"/>
              </p:ext>
            </p:extLst>
          </p:nvPr>
        </p:nvGraphicFramePr>
        <p:xfrm>
          <a:off x="1555845" y="2398340"/>
          <a:ext cx="9689909" cy="39319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665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247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ساعد </a:t>
                      </a:r>
                    </a:p>
                    <a:p>
                      <a:pPr algn="ctr"/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تساعد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BH" dirty="0"/>
                    </a:p>
                    <a:p>
                      <a:endParaRPr lang="ar-BH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BH" dirty="0"/>
                    </a:p>
                    <a:p>
                      <a:endParaRPr lang="ar-BH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BH" dirty="0"/>
                    </a:p>
                    <a:p>
                      <a:endParaRPr lang="ar-BH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92574" y="2652237"/>
            <a:ext cx="7109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أمل أمها. 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92574" y="3664445"/>
            <a:ext cx="7109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الحجاج فريضة الحج.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92574" y="4594768"/>
            <a:ext cx="7109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الجمهورُ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فرحًا بعد فوز فريقهم.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239532" y="3503304"/>
            <a:ext cx="19501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أدى</a:t>
            </a:r>
          </a:p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يؤدي</a:t>
            </a:r>
            <a:endParaRPr lang="en-US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239531" y="4379324"/>
            <a:ext cx="19501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صاح</a:t>
            </a:r>
          </a:p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يصيح</a:t>
            </a:r>
            <a:endParaRPr lang="en-US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92574" y="5481275"/>
            <a:ext cx="7109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الأطباءُ جهدًا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لإنقاذ المرضى.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286637" y="5361367"/>
            <a:ext cx="19501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بذل</a:t>
            </a:r>
          </a:p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يبذل</a:t>
            </a:r>
            <a:endParaRPr lang="en-US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مستطيل 4">
            <a:extLst>
              <a:ext uri="{FF2B5EF4-FFF2-40B4-BE49-F238E27FC236}">
                <a16:creationId xmlns:a16="http://schemas.microsoft.com/office/drawing/2014/main" xmlns="" id="{0D79C326-04F9-4BB8-8123-9E7EFCF85181}"/>
              </a:ext>
            </a:extLst>
          </p:cNvPr>
          <p:cNvSpPr/>
          <p:nvPr/>
        </p:nvSpPr>
        <p:spPr>
          <a:xfrm>
            <a:off x="-1" y="2"/>
            <a:ext cx="4823792" cy="52680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تَقْسيمُ الفِعْلِ إلى ماضٍ ومُضارِعٍ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6000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8985" y="89589"/>
            <a:ext cx="2028009" cy="660400"/>
          </a:xfrm>
        </p:spPr>
        <p:txBody>
          <a:bodyPr>
            <a:noAutofit/>
          </a:bodyPr>
          <a:lstStyle/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نشاط (3)</a:t>
            </a:r>
            <a:endParaRPr lang="en-GB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20" y="968990"/>
            <a:ext cx="11633233" cy="5445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أضع فعلًا مناسبًا ( ماضي / مضارع </a:t>
            </a:r>
            <a:r>
              <a:rPr lang="ar-BH" sz="36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): </a:t>
            </a:r>
            <a:endParaRPr lang="ar-BH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</a:t>
            </a:r>
            <a:endParaRPr lang="ar-BH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331401"/>
              </p:ext>
            </p:extLst>
          </p:nvPr>
        </p:nvGraphicFramePr>
        <p:xfrm>
          <a:off x="2197289" y="1814722"/>
          <a:ext cx="8447965" cy="32004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4479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71163">
                <a:tc>
                  <a:txBody>
                    <a:bodyPr/>
                    <a:lstStyle/>
                    <a:p>
                      <a:pPr algn="r"/>
                      <a:r>
                        <a:rPr lang="ar-BH" sz="1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...................................................... </a:t>
                      </a:r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سعد إلى المدرسة اليوم وكل يوم. 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803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1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...................................................... </a:t>
                      </a:r>
                      <a:r>
                        <a:rPr lang="ar-BH" sz="36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لطيفةُ خارطةَ البحرينِ </a:t>
                      </a:r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بالأمس. 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803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1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...................................................... </a:t>
                      </a:r>
                      <a:r>
                        <a:rPr lang="ar-BH" sz="36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المسلمُ الصلاةَ </a:t>
                      </a:r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في </a:t>
                      </a:r>
                      <a:r>
                        <a:rPr lang="ar-BH" sz="36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أوقاتِها كلَّ يومٍ. 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803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1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...................................................... </a:t>
                      </a:r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المسلمون شهر </a:t>
                      </a:r>
                      <a:r>
                        <a:rPr lang="ar-BH" sz="36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َرمضانَ كلّ سنةٍ. 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803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1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...................................................... </a:t>
                      </a:r>
                      <a:r>
                        <a:rPr lang="ar-BH" sz="3600" b="1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منتخبُ البحرين </a:t>
                      </a:r>
                      <a:r>
                        <a:rPr lang="ar-BH" sz="36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بكأس الخليج العام الماضي. 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997569" y="2246347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693624" y="1777997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يذهب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584441" y="2362772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رسمت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693624" y="2975746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يصلي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584441" y="3704090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يصوم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693623" y="4288865"/>
            <a:ext cx="1446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فاز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مستطيل 4">
            <a:extLst>
              <a:ext uri="{FF2B5EF4-FFF2-40B4-BE49-F238E27FC236}">
                <a16:creationId xmlns:a16="http://schemas.microsoft.com/office/drawing/2014/main" xmlns="" id="{BA62E74B-AAAD-429E-ADA1-F994EDD54C92}"/>
              </a:ext>
            </a:extLst>
          </p:cNvPr>
          <p:cNvSpPr/>
          <p:nvPr/>
        </p:nvSpPr>
        <p:spPr>
          <a:xfrm>
            <a:off x="-1" y="2"/>
            <a:ext cx="4823792" cy="52680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تَقْسيمُ الفِعْلِ إلى ماضٍ ومُضارِعٍ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 الرابع</a:t>
            </a:r>
            <a:endParaRPr lang="ar-BH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9569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3" grpId="0"/>
      <p:bldP spid="25" grpId="0"/>
      <p:bldP spid="17" grpId="0"/>
    </p:bldLst>
  </p:timing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2642</TotalTime>
  <Words>764</Words>
  <Application>Microsoft Office PowerPoint</Application>
  <PresentationFormat>Widescreen</PresentationFormat>
  <Paragraphs>142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Sakkal Majalla</vt:lpstr>
      <vt:lpstr>Traditional Arabic</vt:lpstr>
      <vt:lpstr>قالب الدروس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نشاط (1)</vt:lpstr>
      <vt:lpstr>نشاط (2)</vt:lpstr>
      <vt:lpstr>نشاط (3)</vt:lpstr>
      <vt:lpstr>أكتب ثلاثَ جملٍ أعبرُ فيها عن أشياءَ فعلُتها بالأمس مستخدمًا الفعلَ الماضي، وثلاثَ جملٍ أعبرُ فيها عن أشياءَ أفعلُها كلَّ يومٍ مستخدمًا الفعلَ المضارعَ.   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بِيئتُنَا...حَيَاتُنَا (للحفظ 1-6)</dc:title>
  <dc:creator>Hatem bin Saleh Darwish</dc:creator>
  <cp:lastModifiedBy>Mohamed Salameh Mfadi Alsalimeh</cp:lastModifiedBy>
  <cp:revision>259</cp:revision>
  <dcterms:created xsi:type="dcterms:W3CDTF">2020-03-04T09:54:10Z</dcterms:created>
  <dcterms:modified xsi:type="dcterms:W3CDTF">2020-08-26T09:08:09Z</dcterms:modified>
</cp:coreProperties>
</file>