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58" r:id="rId3"/>
    <p:sldId id="259" r:id="rId4"/>
    <p:sldId id="260" r:id="rId5"/>
    <p:sldId id="261" r:id="rId6"/>
    <p:sldId id="262" r:id="rId7"/>
    <p:sldId id="263" r:id="rId8"/>
    <p:sldId id="271" r:id="rId9"/>
    <p:sldId id="272" r:id="rId10"/>
    <p:sldId id="273" r:id="rId11"/>
    <p:sldId id="274" r:id="rId12"/>
    <p:sldId id="275" r:id="rId13"/>
    <p:sldId id="276" r:id="rId14"/>
    <p:sldId id="264" r:id="rId15"/>
    <p:sldId id="265" r:id="rId16"/>
    <p:sldId id="266" r:id="rId17"/>
    <p:sldId id="267"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64" d="100"/>
          <a:sy n="64" d="100"/>
        </p:scale>
        <p:origin x="90" y="3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748AE9-F24C-4A24-9497-A89DB1486801}" type="datetimeFigureOut">
              <a:rPr lang="en-US" smtClean="0"/>
              <a:pPr/>
              <a:t>4/6/2020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CD7DB4-D213-48BA-9591-36C514D11E28}" type="slidenum">
              <a:rPr lang="en-US" smtClean="0"/>
              <a:pPr/>
              <a:t>‹#›</a:t>
            </a:fld>
            <a:endParaRPr lang="en-US"/>
          </a:p>
        </p:txBody>
      </p:sp>
    </p:spTree>
    <p:extLst>
      <p:ext uri="{BB962C8B-B14F-4D97-AF65-F5344CB8AC3E}">
        <p14:creationId xmlns:p14="http://schemas.microsoft.com/office/powerpoint/2010/main" val="932939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BH" dirty="0"/>
          </a:p>
        </p:txBody>
      </p:sp>
      <p:sp>
        <p:nvSpPr>
          <p:cNvPr id="4" name="Slide Number Placeholder 3"/>
          <p:cNvSpPr>
            <a:spLocks noGrp="1"/>
          </p:cNvSpPr>
          <p:nvPr>
            <p:ph type="sldNum" sz="quarter" idx="10"/>
          </p:nvPr>
        </p:nvSpPr>
        <p:spPr/>
        <p:txBody>
          <a:bodyPr/>
          <a:lstStyle/>
          <a:p>
            <a:fld id="{C8DC57A8-AE18-4654-B6AF-04B3577165BE}" type="slidenum">
              <a:rPr lang="ar-BH" smtClean="0">
                <a:solidFill>
                  <a:prstClr val="black"/>
                </a:solidFill>
              </a:rPr>
              <a:pPr/>
              <a:t>1</a:t>
            </a:fld>
            <a:endParaRPr lang="ar-BH">
              <a:solidFill>
                <a:prstClr val="black"/>
              </a:solidFill>
            </a:endParaRPr>
          </a:p>
        </p:txBody>
      </p:sp>
    </p:spTree>
    <p:extLst>
      <p:ext uri="{BB962C8B-B14F-4D97-AF65-F5344CB8AC3E}">
        <p14:creationId xmlns:p14="http://schemas.microsoft.com/office/powerpoint/2010/main" val="2382944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374673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662299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593065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167825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853213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905276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648269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351687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546675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779028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58292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123158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1947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1299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5288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0802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685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5830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4581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181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105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169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4032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96400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4.png"/><Relationship Id="rId4" Type="http://schemas.openxmlformats.org/officeDocument/2006/relationships/slide" Target="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slide" Target="slide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4.png"/><Relationship Id="rId4" Type="http://schemas.openxmlformats.org/officeDocument/2006/relationships/slide" Target="slide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slide" Target="slide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slide" Target="slide15.xml"/><Relationship Id="rId5" Type="http://schemas.openxmlformats.org/officeDocument/2006/relationships/slide" Target="slide16.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5"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1730062" y="226298"/>
            <a:ext cx="7162800" cy="1182210"/>
          </a:xfrm>
          <a:prstGeom prst="rect">
            <a:avLst/>
          </a:prstGeom>
        </p:spPr>
      </p:pic>
      <p:sp>
        <p:nvSpPr>
          <p:cNvPr id="10" name="TextBox 4"/>
          <p:cNvSpPr txBox="1"/>
          <p:nvPr/>
        </p:nvSpPr>
        <p:spPr>
          <a:xfrm>
            <a:off x="1409700" y="2895600"/>
            <a:ext cx="9220200" cy="1107996"/>
          </a:xfrm>
          <a:prstGeom prst="rect">
            <a:avLst/>
          </a:prstGeom>
          <a:noFill/>
        </p:spPr>
        <p:txBody>
          <a:bodyPr wrap="square" rtlCol="0">
            <a:spAutoFit/>
          </a:bodyPr>
          <a:lstStyle/>
          <a:p>
            <a:pPr algn="ctr"/>
            <a:r>
              <a:rPr lang="ar-BH" sz="6600" b="1" dirty="0">
                <a:solidFill>
                  <a:srgbClr val="5B9BD5">
                    <a:lumMod val="50000"/>
                  </a:srgbClr>
                </a:solidFill>
                <a:effectLst>
                  <a:outerShdw blurRad="38100" dist="38100" dir="2700000" algn="tl">
                    <a:srgbClr val="000000">
                      <a:alpha val="43137"/>
                    </a:srgbClr>
                  </a:outerShdw>
                </a:effectLst>
              </a:rPr>
              <a:t>مِنْ نَوادِرِ أَشْعَبَ</a:t>
            </a:r>
            <a:endParaRPr lang="en-US" sz="6600" b="1" dirty="0">
              <a:solidFill>
                <a:srgbClr val="5B9BD5">
                  <a:lumMod val="50000"/>
                </a:srgbClr>
              </a:solidFill>
              <a:effectLst>
                <a:outerShdw blurRad="38100" dist="38100" dir="2700000" algn="tl">
                  <a:srgbClr val="000000">
                    <a:alpha val="43137"/>
                  </a:srgbClr>
                </a:outerShdw>
              </a:effectLst>
            </a:endParaRPr>
          </a:p>
        </p:txBody>
      </p:sp>
      <p:sp>
        <p:nvSpPr>
          <p:cNvPr id="4" name="TextBox 10"/>
          <p:cNvSpPr txBox="1"/>
          <p:nvPr/>
        </p:nvSpPr>
        <p:spPr>
          <a:xfrm>
            <a:off x="871507" y="1424944"/>
            <a:ext cx="1666977" cy="523220"/>
          </a:xfrm>
          <a:prstGeom prst="rect">
            <a:avLst/>
          </a:prstGeom>
          <a:noFill/>
        </p:spPr>
        <p:txBody>
          <a:bodyPr wrap="square" rtlCol="1">
            <a:spAutoFit/>
          </a:bodyPr>
          <a:lstStyle/>
          <a:p>
            <a:r>
              <a:rPr lang="ar-BH" sz="2800" b="1" dirty="0">
                <a:solidFill>
                  <a:srgbClr val="FF0000"/>
                </a:solidFill>
              </a:rPr>
              <a:t>الصّفحة 54</a:t>
            </a:r>
          </a:p>
        </p:txBody>
      </p:sp>
      <p:sp>
        <p:nvSpPr>
          <p:cNvPr id="5" name="TextBox 5"/>
          <p:cNvSpPr txBox="1"/>
          <p:nvPr/>
        </p:nvSpPr>
        <p:spPr>
          <a:xfrm>
            <a:off x="9204151" y="1445470"/>
            <a:ext cx="1550285" cy="523220"/>
          </a:xfrm>
          <a:prstGeom prst="rect">
            <a:avLst/>
          </a:prstGeom>
          <a:noFill/>
        </p:spPr>
        <p:txBody>
          <a:bodyPr wrap="square" rtlCol="1">
            <a:spAutoFit/>
          </a:bodyPr>
          <a:lstStyle/>
          <a:p>
            <a:r>
              <a:rPr lang="ar-BH" sz="2800" b="1" dirty="0">
                <a:solidFill>
                  <a:srgbClr val="FF0000"/>
                </a:solidFill>
              </a:rPr>
              <a:t>الدَّرْسُ 34</a:t>
            </a:r>
          </a:p>
        </p:txBody>
      </p:sp>
      <p:sp>
        <p:nvSpPr>
          <p:cNvPr id="2" name="مربع نص 1"/>
          <p:cNvSpPr txBox="1"/>
          <p:nvPr/>
        </p:nvSpPr>
        <p:spPr>
          <a:xfrm>
            <a:off x="2961565" y="1445470"/>
            <a:ext cx="5931298" cy="523220"/>
          </a:xfrm>
          <a:prstGeom prst="rect">
            <a:avLst/>
          </a:prstGeom>
          <a:noFill/>
        </p:spPr>
        <p:txBody>
          <a:bodyPr wrap="square" rtlCol="0">
            <a:spAutoFit/>
          </a:bodyPr>
          <a:lstStyle/>
          <a:p>
            <a:r>
              <a:rPr lang="ar-BH" sz="2800" dirty="0">
                <a:solidFill>
                  <a:prstClr val="black"/>
                </a:solidFill>
              </a:rPr>
              <a:t>الْحَلْقَة الْأَولَى، اللُّغَة الْعَرَبِيَّة، الصَّفِّ الثّالِث الإِبتدائيّ</a:t>
            </a:r>
            <a:endParaRPr lang="en-US" sz="2800" dirty="0">
              <a:solidFill>
                <a:prstClr val="black"/>
              </a:solidFill>
            </a:endParaRPr>
          </a:p>
        </p:txBody>
      </p:sp>
      <p:pic>
        <p:nvPicPr>
          <p:cNvPr id="9" name="صورة 8" descr="C:\Users\hamad 95\Desktop\ScreenHunter 55.png"/>
          <p:cNvPicPr/>
          <p:nvPr/>
        </p:nvPicPr>
        <p:blipFill rotWithShape="1">
          <a:blip r:embed="rId6">
            <a:extLst>
              <a:ext uri="{28A0092B-C50C-407E-A947-70E740481C1C}">
                <a14:useLocalDpi xmlns:a14="http://schemas.microsoft.com/office/drawing/2010/main" val="0"/>
              </a:ext>
            </a:extLst>
          </a:blip>
          <a:srcRect l="8857" t="25942" r="52072" b="13520"/>
          <a:stretch/>
        </p:blipFill>
        <p:spPr bwMode="auto">
          <a:xfrm>
            <a:off x="3821373" y="4133282"/>
            <a:ext cx="4503761" cy="1866900"/>
          </a:xfrm>
          <a:prstGeom prst="rect">
            <a:avLst/>
          </a:prstGeom>
          <a:noFill/>
          <a:ln>
            <a:noFill/>
          </a:ln>
          <a:extLst>
            <a:ext uri="{53640926-AAD7-44D8-BBD7-CCE9431645EC}">
              <a14:shadowObscured xmlns:a14="http://schemas.microsoft.com/office/drawing/2010/main"/>
            </a:ext>
          </a:extLst>
        </p:spPr>
      </p:pic>
      <p:pic>
        <p:nvPicPr>
          <p:cNvPr id="3"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61907" y="6096000"/>
            <a:ext cx="609600" cy="609600"/>
          </a:xfrm>
          <a:prstGeom prst="rect">
            <a:avLst/>
          </a:prstGeom>
        </p:spPr>
      </p:pic>
    </p:spTree>
    <p:extLst>
      <p:ext uri="{BB962C8B-B14F-4D97-AF65-F5344CB8AC3E}">
        <p14:creationId xmlns:p14="http://schemas.microsoft.com/office/powerpoint/2010/main" val="74660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rPr>
              <a:t>أَعْمَلُ كَما في الْمِثالِ: </a:t>
            </a:r>
            <a:endParaRPr lang="en-US" b="1" dirty="0">
              <a:solidFill>
                <a:srgbClr val="FF0000"/>
              </a:solidFill>
            </a:endParaRPr>
          </a:p>
        </p:txBody>
      </p:sp>
      <p:sp>
        <p:nvSpPr>
          <p:cNvPr id="4" name="شكل بيضاوي 3"/>
          <p:cNvSpPr/>
          <p:nvPr/>
        </p:nvSpPr>
        <p:spPr>
          <a:xfrm>
            <a:off x="8673150" y="2381877"/>
            <a:ext cx="955343" cy="723331"/>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ar-BH" sz="2800" dirty="0">
                <a:solidFill>
                  <a:srgbClr val="00B050"/>
                </a:solidFill>
              </a:rPr>
              <a:t>مِثالٌ</a:t>
            </a:r>
            <a:endParaRPr lang="en-US" sz="2800" dirty="0">
              <a:solidFill>
                <a:srgbClr val="00B050"/>
              </a:solidFill>
            </a:endParaRPr>
          </a:p>
        </p:txBody>
      </p:sp>
      <p:sp>
        <p:nvSpPr>
          <p:cNvPr id="6" name="سهم إلى اليمين 5"/>
          <p:cNvSpPr/>
          <p:nvPr/>
        </p:nvSpPr>
        <p:spPr>
          <a:xfrm>
            <a:off x="3418765" y="2251049"/>
            <a:ext cx="4653887" cy="1132764"/>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dirty="0">
              <a:solidFill>
                <a:prstClr val="black"/>
              </a:solidFill>
            </a:endParaRPr>
          </a:p>
        </p:txBody>
      </p:sp>
      <p:sp>
        <p:nvSpPr>
          <p:cNvPr id="7" name="مربع نص 6"/>
          <p:cNvSpPr txBox="1"/>
          <p:nvPr/>
        </p:nvSpPr>
        <p:spPr>
          <a:xfrm>
            <a:off x="4135273" y="2526711"/>
            <a:ext cx="3115100" cy="523220"/>
          </a:xfrm>
          <a:prstGeom prst="rect">
            <a:avLst/>
          </a:prstGeom>
          <a:noFill/>
        </p:spPr>
        <p:txBody>
          <a:bodyPr wrap="square" rtlCol="0">
            <a:spAutoFit/>
          </a:bodyPr>
          <a:lstStyle/>
          <a:p>
            <a:pPr algn="ctr"/>
            <a:r>
              <a:rPr lang="ar-SA" sz="2800" dirty="0">
                <a:solidFill>
                  <a:prstClr val="black"/>
                </a:solidFill>
              </a:rPr>
              <a:t>ثِيابي </a:t>
            </a:r>
            <a:r>
              <a:rPr lang="ar-SA" sz="2800" b="1" dirty="0">
                <a:solidFill>
                  <a:prstClr val="black"/>
                </a:solidFill>
              </a:rPr>
              <a:t>لا</a:t>
            </a:r>
            <a:r>
              <a:rPr lang="ar-SA" sz="2800" dirty="0">
                <a:solidFill>
                  <a:prstClr val="black"/>
                </a:solidFill>
              </a:rPr>
              <a:t> تَليقُ بِهَذِهِ الدَّعْوَةِ.</a:t>
            </a:r>
            <a:endParaRPr lang="en-US" sz="2800" dirty="0">
              <a:solidFill>
                <a:prstClr val="black"/>
              </a:solidFill>
            </a:endParaRPr>
          </a:p>
        </p:txBody>
      </p:sp>
      <p:sp>
        <p:nvSpPr>
          <p:cNvPr id="9" name="مربع نص 8"/>
          <p:cNvSpPr txBox="1"/>
          <p:nvPr/>
        </p:nvSpPr>
        <p:spPr>
          <a:xfrm>
            <a:off x="7113890" y="3811399"/>
            <a:ext cx="2006221" cy="523220"/>
          </a:xfrm>
          <a:prstGeom prst="rect">
            <a:avLst/>
          </a:prstGeom>
          <a:noFill/>
        </p:spPr>
        <p:txBody>
          <a:bodyPr wrap="square" rtlCol="0">
            <a:spAutoFit/>
          </a:bodyPr>
          <a:lstStyle/>
          <a:p>
            <a:r>
              <a:rPr lang="ar-BH" sz="2800" dirty="0">
                <a:solidFill>
                  <a:prstClr val="black"/>
                </a:solidFill>
              </a:rPr>
              <a:t>أ. </a:t>
            </a:r>
            <a:r>
              <a:rPr lang="ar-SA" sz="2800" dirty="0">
                <a:solidFill>
                  <a:prstClr val="black"/>
                </a:solidFill>
              </a:rPr>
              <a:t>الرَّجُلُ الْكَريمُ</a:t>
            </a:r>
            <a:endParaRPr lang="en-US" sz="2800" dirty="0">
              <a:solidFill>
                <a:prstClr val="black"/>
              </a:solidFill>
            </a:endParaRPr>
          </a:p>
        </p:txBody>
      </p:sp>
      <p:sp>
        <p:nvSpPr>
          <p:cNvPr id="16" name="مربع نص 15"/>
          <p:cNvSpPr txBox="1"/>
          <p:nvPr/>
        </p:nvSpPr>
        <p:spPr>
          <a:xfrm>
            <a:off x="7083181" y="4556386"/>
            <a:ext cx="2067640" cy="523220"/>
          </a:xfrm>
          <a:prstGeom prst="rect">
            <a:avLst/>
          </a:prstGeom>
          <a:noFill/>
        </p:spPr>
        <p:txBody>
          <a:bodyPr wrap="square" rtlCol="0">
            <a:spAutoFit/>
          </a:bodyPr>
          <a:lstStyle/>
          <a:p>
            <a:r>
              <a:rPr lang="ar-BH" sz="2800" dirty="0">
                <a:solidFill>
                  <a:prstClr val="black"/>
                </a:solidFill>
              </a:rPr>
              <a:t>ب. </a:t>
            </a:r>
            <a:r>
              <a:rPr lang="ar-SA" sz="2800" dirty="0">
                <a:solidFill>
                  <a:prstClr val="black"/>
                </a:solidFill>
              </a:rPr>
              <a:t>الْوَلَدُ الْمُؤَدَّبُ</a:t>
            </a:r>
            <a:endParaRPr lang="en-US" sz="2800" dirty="0">
              <a:solidFill>
                <a:prstClr val="black"/>
              </a:solidFill>
            </a:endParaRPr>
          </a:p>
        </p:txBody>
      </p:sp>
      <p:sp>
        <p:nvSpPr>
          <p:cNvPr id="17" name="مربع نص 16"/>
          <p:cNvSpPr txBox="1"/>
          <p:nvPr/>
        </p:nvSpPr>
        <p:spPr>
          <a:xfrm>
            <a:off x="6871640" y="5225502"/>
            <a:ext cx="2490720" cy="523220"/>
          </a:xfrm>
          <a:prstGeom prst="rect">
            <a:avLst/>
          </a:prstGeom>
          <a:noFill/>
        </p:spPr>
        <p:txBody>
          <a:bodyPr wrap="square" rtlCol="0">
            <a:spAutoFit/>
          </a:bodyPr>
          <a:lstStyle/>
          <a:p>
            <a:r>
              <a:rPr lang="ar-BH" sz="2800" dirty="0">
                <a:solidFill>
                  <a:prstClr val="black"/>
                </a:solidFill>
              </a:rPr>
              <a:t>ج</a:t>
            </a:r>
            <a:r>
              <a:rPr lang="ar-BH" sz="2800" dirty="0"/>
              <a:t>. </a:t>
            </a:r>
            <a:r>
              <a:rPr lang="ar-SA" sz="2800" dirty="0"/>
              <a:t>الطَّالِبَةُ الْمُجْتَهِدَةُ</a:t>
            </a:r>
            <a:endParaRPr lang="en-US" sz="2800" dirty="0"/>
          </a:p>
        </p:txBody>
      </p:sp>
      <p:sp>
        <p:nvSpPr>
          <p:cNvPr id="11" name="مربع نص 10"/>
          <p:cNvSpPr txBox="1"/>
          <p:nvPr/>
        </p:nvSpPr>
        <p:spPr>
          <a:xfrm>
            <a:off x="2661314" y="3933525"/>
            <a:ext cx="1811742" cy="523220"/>
          </a:xfrm>
          <a:prstGeom prst="rect">
            <a:avLst/>
          </a:prstGeom>
          <a:noFill/>
        </p:spPr>
        <p:txBody>
          <a:bodyPr wrap="square" rtlCol="0">
            <a:spAutoFit/>
          </a:bodyPr>
          <a:lstStyle/>
          <a:p>
            <a:r>
              <a:rPr lang="ar-SA" sz="2800" b="1" dirty="0">
                <a:solidFill>
                  <a:srgbClr val="00B0F0"/>
                </a:solidFill>
              </a:rPr>
              <a:t>لا</a:t>
            </a:r>
            <a:r>
              <a:rPr lang="ar-SA" sz="2800" b="1" dirty="0">
                <a:solidFill>
                  <a:prstClr val="black"/>
                </a:solidFill>
              </a:rPr>
              <a:t> </a:t>
            </a:r>
            <a:r>
              <a:rPr lang="ar-SA" sz="2800" dirty="0"/>
              <a:t>يَبْخَلُ بِمالِهِ.</a:t>
            </a:r>
            <a:endParaRPr lang="en-US" sz="2800" dirty="0"/>
          </a:p>
        </p:txBody>
      </p:sp>
      <p:sp>
        <p:nvSpPr>
          <p:cNvPr id="20" name="مربع نص 19"/>
          <p:cNvSpPr txBox="1"/>
          <p:nvPr/>
        </p:nvSpPr>
        <p:spPr>
          <a:xfrm>
            <a:off x="926343" y="4596229"/>
            <a:ext cx="3493829" cy="523220"/>
          </a:xfrm>
          <a:prstGeom prst="rect">
            <a:avLst/>
          </a:prstGeom>
          <a:noFill/>
        </p:spPr>
        <p:txBody>
          <a:bodyPr wrap="square" rtlCol="0">
            <a:spAutoFit/>
          </a:bodyPr>
          <a:lstStyle/>
          <a:p>
            <a:pPr algn="r"/>
            <a:r>
              <a:rPr lang="ar-SA" sz="2800" b="1" dirty="0">
                <a:solidFill>
                  <a:srgbClr val="00B0F0"/>
                </a:solidFill>
              </a:rPr>
              <a:t>لا</a:t>
            </a:r>
            <a:r>
              <a:rPr lang="ar-SA" sz="2800" b="1" dirty="0">
                <a:solidFill>
                  <a:prstClr val="black"/>
                </a:solidFill>
              </a:rPr>
              <a:t> </a:t>
            </a:r>
            <a:r>
              <a:rPr lang="ar-SA" sz="2800" dirty="0"/>
              <a:t>يَرْفَعُ صَوْتَهُ عَلى غَيْرِهِ.</a:t>
            </a:r>
            <a:endParaRPr lang="en-US" sz="2800" dirty="0"/>
          </a:p>
        </p:txBody>
      </p:sp>
      <p:sp>
        <p:nvSpPr>
          <p:cNvPr id="21" name="مربع نص 20"/>
          <p:cNvSpPr txBox="1"/>
          <p:nvPr/>
        </p:nvSpPr>
        <p:spPr>
          <a:xfrm>
            <a:off x="2330357" y="5254993"/>
            <a:ext cx="2089815" cy="523220"/>
          </a:xfrm>
          <a:prstGeom prst="rect">
            <a:avLst/>
          </a:prstGeom>
          <a:noFill/>
        </p:spPr>
        <p:txBody>
          <a:bodyPr wrap="square" rtlCol="0">
            <a:spAutoFit/>
          </a:bodyPr>
          <a:lstStyle/>
          <a:p>
            <a:r>
              <a:rPr lang="ar-SA" sz="2800" b="1" dirty="0">
                <a:solidFill>
                  <a:srgbClr val="00B0F0"/>
                </a:solidFill>
              </a:rPr>
              <a:t>لا</a:t>
            </a:r>
            <a:r>
              <a:rPr lang="ar-SA" sz="2800" dirty="0"/>
              <a:t> تُهْمِلُ واجِباتِها.</a:t>
            </a:r>
            <a:endParaRPr lang="en-US" sz="2800" dirty="0"/>
          </a:p>
        </p:txBody>
      </p:sp>
      <p:sp>
        <p:nvSpPr>
          <p:cNvPr id="14" name="مربع نص 13"/>
          <p:cNvSpPr txBox="1"/>
          <p:nvPr/>
        </p:nvSpPr>
        <p:spPr>
          <a:xfrm>
            <a:off x="6731753" y="5854660"/>
            <a:ext cx="2630607" cy="523220"/>
          </a:xfrm>
          <a:prstGeom prst="rect">
            <a:avLst/>
          </a:prstGeom>
          <a:noFill/>
        </p:spPr>
        <p:txBody>
          <a:bodyPr wrap="square" rtlCol="0">
            <a:spAutoFit/>
          </a:bodyPr>
          <a:lstStyle/>
          <a:p>
            <a:r>
              <a:rPr lang="ar-SA" sz="2800" dirty="0"/>
              <a:t>د</a:t>
            </a:r>
            <a:r>
              <a:rPr lang="ar-BH" sz="2800" dirty="0"/>
              <a:t>. </a:t>
            </a:r>
            <a:r>
              <a:rPr lang="ar-SA" sz="2800" dirty="0"/>
              <a:t>الطَّب</a:t>
            </a:r>
            <a:r>
              <a:rPr lang="ar-BH" sz="2800" dirty="0"/>
              <a:t>ِ</a:t>
            </a:r>
            <a:r>
              <a:rPr lang="ar-SA" sz="2800" dirty="0"/>
              <a:t>يبُ ا</a:t>
            </a:r>
            <a:r>
              <a:rPr lang="ar-BH" sz="2800" dirty="0"/>
              <a:t>ْ</a:t>
            </a:r>
            <a:r>
              <a:rPr lang="ar-SA" sz="2800" dirty="0"/>
              <a:t>لمُخ</a:t>
            </a:r>
            <a:r>
              <a:rPr lang="ar-BH" sz="2800" dirty="0"/>
              <a:t>ْ</a:t>
            </a:r>
            <a:r>
              <a:rPr lang="ar-SA" sz="2800" dirty="0"/>
              <a:t>ل</a:t>
            </a:r>
            <a:r>
              <a:rPr lang="ar-BH" sz="2800" dirty="0"/>
              <a:t>ِ</a:t>
            </a:r>
            <a:r>
              <a:rPr lang="ar-SA" sz="2800" dirty="0"/>
              <a:t>ص</a:t>
            </a:r>
            <a:r>
              <a:rPr lang="ar-BH" sz="2800" dirty="0"/>
              <a:t>ُ.</a:t>
            </a:r>
            <a:endParaRPr lang="en-US" sz="2800" dirty="0"/>
          </a:p>
        </p:txBody>
      </p:sp>
      <p:sp>
        <p:nvSpPr>
          <p:cNvPr id="15" name="مربع نص 14"/>
          <p:cNvSpPr txBox="1"/>
          <p:nvPr/>
        </p:nvSpPr>
        <p:spPr>
          <a:xfrm>
            <a:off x="2234822" y="5850263"/>
            <a:ext cx="2280883" cy="523220"/>
          </a:xfrm>
          <a:prstGeom prst="rect">
            <a:avLst/>
          </a:prstGeom>
          <a:noFill/>
        </p:spPr>
        <p:txBody>
          <a:bodyPr wrap="square" rtlCol="0">
            <a:spAutoFit/>
          </a:bodyPr>
          <a:lstStyle/>
          <a:p>
            <a:r>
              <a:rPr lang="ar-SA" sz="2800" b="1" dirty="0">
                <a:solidFill>
                  <a:srgbClr val="00B0F0"/>
                </a:solidFill>
              </a:rPr>
              <a:t>لا</a:t>
            </a:r>
            <a:r>
              <a:rPr lang="ar-SA" sz="2800" dirty="0">
                <a:solidFill>
                  <a:srgbClr val="00B0F0"/>
                </a:solidFill>
              </a:rPr>
              <a:t> </a:t>
            </a:r>
            <a:r>
              <a:rPr lang="ar-SA" sz="2800" dirty="0">
                <a:solidFill>
                  <a:prstClr val="black"/>
                </a:solidFill>
              </a:rPr>
              <a:t>ي</a:t>
            </a:r>
            <a:r>
              <a:rPr lang="ar-BH" sz="2800" dirty="0">
                <a:solidFill>
                  <a:prstClr val="black"/>
                </a:solidFill>
              </a:rPr>
              <a:t>َ</a:t>
            </a:r>
            <a:r>
              <a:rPr lang="ar-SA" sz="2800" dirty="0">
                <a:solidFill>
                  <a:prstClr val="black"/>
                </a:solidFill>
              </a:rPr>
              <a:t>ن</a:t>
            </a:r>
            <a:r>
              <a:rPr lang="ar-BH" sz="2800" dirty="0">
                <a:solidFill>
                  <a:prstClr val="black"/>
                </a:solidFill>
              </a:rPr>
              <a:t>ْ</a:t>
            </a:r>
            <a:r>
              <a:rPr lang="ar-SA" sz="2800" dirty="0">
                <a:solidFill>
                  <a:prstClr val="black"/>
                </a:solidFill>
              </a:rPr>
              <a:t>س</a:t>
            </a:r>
            <a:r>
              <a:rPr lang="ar-BH" sz="2800" dirty="0">
                <a:solidFill>
                  <a:prstClr val="black"/>
                </a:solidFill>
              </a:rPr>
              <a:t>َ</a:t>
            </a:r>
            <a:r>
              <a:rPr lang="ar-SA" sz="2800" dirty="0">
                <a:solidFill>
                  <a:prstClr val="black"/>
                </a:solidFill>
              </a:rPr>
              <a:t>ى ال</a:t>
            </a:r>
            <a:r>
              <a:rPr lang="ar-BH" sz="2800" dirty="0">
                <a:solidFill>
                  <a:prstClr val="black"/>
                </a:solidFill>
              </a:rPr>
              <a:t>ْ</a:t>
            </a:r>
            <a:r>
              <a:rPr lang="ar-SA" sz="2800" dirty="0">
                <a:solidFill>
                  <a:prstClr val="black"/>
                </a:solidFill>
              </a:rPr>
              <a:t>م</a:t>
            </a:r>
            <a:r>
              <a:rPr lang="ar-BH" sz="2800" dirty="0">
                <a:solidFill>
                  <a:prstClr val="black"/>
                </a:solidFill>
              </a:rPr>
              <a:t>َ</a:t>
            </a:r>
            <a:r>
              <a:rPr lang="ar-SA" sz="2800" dirty="0">
                <a:solidFill>
                  <a:prstClr val="black"/>
                </a:solidFill>
              </a:rPr>
              <a:t>ر</a:t>
            </a:r>
            <a:r>
              <a:rPr lang="ar-BH" sz="2800" dirty="0">
                <a:solidFill>
                  <a:prstClr val="black"/>
                </a:solidFill>
              </a:rPr>
              <a:t>ْ</a:t>
            </a:r>
            <a:r>
              <a:rPr lang="ar-SA" sz="2800" dirty="0">
                <a:solidFill>
                  <a:prstClr val="black"/>
                </a:solidFill>
              </a:rPr>
              <a:t>ض</a:t>
            </a:r>
            <a:r>
              <a:rPr lang="ar-BH" sz="2800" dirty="0">
                <a:solidFill>
                  <a:prstClr val="black"/>
                </a:solidFill>
              </a:rPr>
              <a:t>َ</a:t>
            </a:r>
            <a:r>
              <a:rPr lang="ar-SA" sz="2800" dirty="0">
                <a:solidFill>
                  <a:prstClr val="black"/>
                </a:solidFill>
              </a:rPr>
              <a:t>ى.</a:t>
            </a:r>
            <a:endParaRPr lang="en-US" sz="2800" dirty="0">
              <a:solidFill>
                <a:prstClr val="black"/>
              </a:solidFill>
            </a:endParaRPr>
          </a:p>
        </p:txBody>
      </p:sp>
      <p:cxnSp>
        <p:nvCxnSpPr>
          <p:cNvPr id="8" name="رابط كسهم مستقيم 7"/>
          <p:cNvCxnSpPr/>
          <p:nvPr/>
        </p:nvCxnSpPr>
        <p:spPr>
          <a:xfrm flipH="1">
            <a:off x="4710186" y="4153388"/>
            <a:ext cx="17929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رابط كسهم مستقيم 17"/>
          <p:cNvCxnSpPr/>
          <p:nvPr/>
        </p:nvCxnSpPr>
        <p:spPr>
          <a:xfrm flipH="1">
            <a:off x="4710186" y="4817996"/>
            <a:ext cx="17929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رابط كسهم مستقيم 18"/>
          <p:cNvCxnSpPr/>
          <p:nvPr/>
        </p:nvCxnSpPr>
        <p:spPr>
          <a:xfrm flipH="1">
            <a:off x="4710186" y="5487112"/>
            <a:ext cx="17929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رابط كسهم مستقيم 21"/>
          <p:cNvCxnSpPr/>
          <p:nvPr/>
        </p:nvCxnSpPr>
        <p:spPr>
          <a:xfrm flipH="1">
            <a:off x="4710186" y="6147951"/>
            <a:ext cx="17929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6743" y="6147951"/>
            <a:ext cx="609600" cy="609600"/>
          </a:xfrm>
          <a:prstGeom prst="rect">
            <a:avLst/>
          </a:prstGeom>
        </p:spPr>
      </p:pic>
    </p:spTree>
    <p:extLst>
      <p:ext uri="{BB962C8B-B14F-4D97-AF65-F5344CB8AC3E}">
        <p14:creationId xmlns:p14="http://schemas.microsoft.com/office/powerpoint/2010/main" val="405392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fill="hold" display="0">
                  <p:stCondLst>
                    <p:cond delay="indefinite"/>
                  </p:stCondLst>
                  <p:endCondLst>
                    <p:cond evt="onStopAudio" delay="0">
                      <p:tgtEl>
                        <p:sldTgt/>
                      </p:tgtEl>
                    </p:cond>
                  </p:endCondLst>
                </p:cTn>
                <p:tgtEl>
                  <p:spTgt spid="2"/>
                </p:tgtEl>
              </p:cMediaNode>
            </p:audio>
          </p:childTnLst>
        </p:cTn>
      </p:par>
    </p:tnLst>
    <p:bldLst>
      <p:bldP spid="9" grpId="0"/>
      <p:bldP spid="16" grpId="0"/>
      <p:bldP spid="17" grpId="0"/>
      <p:bldP spid="11" grpId="0"/>
      <p:bldP spid="20" grpId="0"/>
      <p:bldP spid="21"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b="1" dirty="0">
                <a:solidFill>
                  <a:srgbClr val="FF0000"/>
                </a:solidFill>
              </a:rPr>
              <a:t>أُكْمِلُ الْجُمَلَ الْآتِيةَ بِوَضْعِ ((لا)) كَما في الْمِثالِ </a:t>
            </a:r>
            <a:r>
              <a:rPr lang="ar-BH" b="1" dirty="0">
                <a:solidFill>
                  <a:srgbClr val="FF0000"/>
                </a:solidFill>
              </a:rPr>
              <a:t>: </a:t>
            </a:r>
            <a:endParaRPr lang="en-US" b="1" dirty="0">
              <a:solidFill>
                <a:srgbClr val="FF0000"/>
              </a:solidFill>
            </a:endParaRPr>
          </a:p>
        </p:txBody>
      </p:sp>
      <p:sp>
        <p:nvSpPr>
          <p:cNvPr id="4" name="شكل بيضاوي 3"/>
          <p:cNvSpPr/>
          <p:nvPr/>
        </p:nvSpPr>
        <p:spPr>
          <a:xfrm>
            <a:off x="8673150" y="2381877"/>
            <a:ext cx="955343" cy="723331"/>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ar-BH" sz="2800" dirty="0">
                <a:solidFill>
                  <a:srgbClr val="00B0F0"/>
                </a:solidFill>
              </a:rPr>
              <a:t>مِثالٌ</a:t>
            </a:r>
            <a:endParaRPr lang="en-US" sz="2800" dirty="0">
              <a:solidFill>
                <a:srgbClr val="00B0F0"/>
              </a:solidFill>
            </a:endParaRPr>
          </a:p>
        </p:txBody>
      </p:sp>
      <p:sp>
        <p:nvSpPr>
          <p:cNvPr id="6" name="سهم إلى اليمين 5"/>
          <p:cNvSpPr/>
          <p:nvPr/>
        </p:nvSpPr>
        <p:spPr>
          <a:xfrm>
            <a:off x="3418765" y="2251049"/>
            <a:ext cx="4653887" cy="1132764"/>
          </a:xfrm>
          <a:prstGeom prst="right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2800" dirty="0">
              <a:solidFill>
                <a:prstClr val="black"/>
              </a:solidFill>
            </a:endParaRPr>
          </a:p>
        </p:txBody>
      </p:sp>
      <p:sp>
        <p:nvSpPr>
          <p:cNvPr id="7" name="مربع نص 6"/>
          <p:cNvSpPr txBox="1"/>
          <p:nvPr/>
        </p:nvSpPr>
        <p:spPr>
          <a:xfrm>
            <a:off x="3960409" y="2555821"/>
            <a:ext cx="3292521" cy="523220"/>
          </a:xfrm>
          <a:prstGeom prst="rect">
            <a:avLst/>
          </a:prstGeom>
          <a:noFill/>
        </p:spPr>
        <p:txBody>
          <a:bodyPr wrap="square" rtlCol="0">
            <a:spAutoFit/>
          </a:bodyPr>
          <a:lstStyle/>
          <a:p>
            <a:pPr algn="ctr"/>
            <a:r>
              <a:rPr lang="ar-SA" sz="2800" dirty="0">
                <a:solidFill>
                  <a:prstClr val="black"/>
                </a:solidFill>
              </a:rPr>
              <a:t>لا تَقْلَقْ سَأَمْنَحُكَ ثَوْبًا جَديدًا.</a:t>
            </a:r>
            <a:endParaRPr lang="en-US" sz="2800" dirty="0">
              <a:solidFill>
                <a:prstClr val="black"/>
              </a:solidFill>
            </a:endParaRPr>
          </a:p>
        </p:txBody>
      </p:sp>
      <p:sp>
        <p:nvSpPr>
          <p:cNvPr id="9" name="مربع نص 8"/>
          <p:cNvSpPr txBox="1"/>
          <p:nvPr/>
        </p:nvSpPr>
        <p:spPr>
          <a:xfrm>
            <a:off x="7113890" y="3811399"/>
            <a:ext cx="2616958" cy="523220"/>
          </a:xfrm>
          <a:prstGeom prst="rect">
            <a:avLst/>
          </a:prstGeom>
          <a:noFill/>
        </p:spPr>
        <p:txBody>
          <a:bodyPr wrap="square" rtlCol="0">
            <a:spAutoFit/>
          </a:bodyPr>
          <a:lstStyle/>
          <a:p>
            <a:pPr algn="r" rtl="1"/>
            <a:r>
              <a:rPr lang="ar-BH" sz="2800" dirty="0">
                <a:solidFill>
                  <a:prstClr val="black"/>
                </a:solidFill>
              </a:rPr>
              <a:t>أ. </a:t>
            </a:r>
            <a:r>
              <a:rPr lang="ar-SA" sz="2800" dirty="0">
                <a:solidFill>
                  <a:prstClr val="black"/>
                </a:solidFill>
              </a:rPr>
              <a:t>قالَ أُسامَةُ لِصَديقِهِ:</a:t>
            </a:r>
            <a:endParaRPr lang="en-US" sz="2800" dirty="0">
              <a:solidFill>
                <a:prstClr val="black"/>
              </a:solidFill>
            </a:endParaRPr>
          </a:p>
        </p:txBody>
      </p:sp>
      <p:sp>
        <p:nvSpPr>
          <p:cNvPr id="16" name="مربع نص 15"/>
          <p:cNvSpPr txBox="1"/>
          <p:nvPr/>
        </p:nvSpPr>
        <p:spPr>
          <a:xfrm>
            <a:off x="7252930" y="4518961"/>
            <a:ext cx="2545312" cy="523220"/>
          </a:xfrm>
          <a:prstGeom prst="rect">
            <a:avLst/>
          </a:prstGeom>
          <a:noFill/>
        </p:spPr>
        <p:txBody>
          <a:bodyPr wrap="square" rtlCol="0">
            <a:spAutoFit/>
          </a:bodyPr>
          <a:lstStyle/>
          <a:p>
            <a:pPr algn="r" rtl="1"/>
            <a:r>
              <a:rPr lang="ar-BH" sz="2800" dirty="0">
                <a:solidFill>
                  <a:prstClr val="black"/>
                </a:solidFill>
              </a:rPr>
              <a:t>ب. </a:t>
            </a:r>
            <a:r>
              <a:rPr lang="ar-SA" sz="2800" dirty="0">
                <a:solidFill>
                  <a:prstClr val="black"/>
                </a:solidFill>
              </a:rPr>
              <a:t>قالَتِ الْأُمُّ لِابْنِها:</a:t>
            </a:r>
            <a:endParaRPr lang="en-US" sz="2800" dirty="0">
              <a:solidFill>
                <a:prstClr val="black"/>
              </a:solidFill>
            </a:endParaRPr>
          </a:p>
        </p:txBody>
      </p:sp>
      <p:sp>
        <p:nvSpPr>
          <p:cNvPr id="17" name="مربع نص 16"/>
          <p:cNvSpPr txBox="1"/>
          <p:nvPr/>
        </p:nvSpPr>
        <p:spPr>
          <a:xfrm>
            <a:off x="6871639" y="5225502"/>
            <a:ext cx="3118521" cy="523220"/>
          </a:xfrm>
          <a:prstGeom prst="rect">
            <a:avLst/>
          </a:prstGeom>
          <a:noFill/>
        </p:spPr>
        <p:txBody>
          <a:bodyPr wrap="square" rtlCol="0">
            <a:spAutoFit/>
          </a:bodyPr>
          <a:lstStyle/>
          <a:p>
            <a:pPr algn="r" rtl="1"/>
            <a:r>
              <a:rPr lang="ar-BH" sz="2800" dirty="0">
                <a:solidFill>
                  <a:prstClr val="black"/>
                </a:solidFill>
              </a:rPr>
              <a:t>ج. </a:t>
            </a:r>
            <a:r>
              <a:rPr lang="ar-SA" sz="2800" dirty="0">
                <a:solidFill>
                  <a:prstClr val="black"/>
                </a:solidFill>
              </a:rPr>
              <a:t>قالَتِ ال</a:t>
            </a:r>
            <a:r>
              <a:rPr lang="ar-BH" sz="2800" dirty="0">
                <a:solidFill>
                  <a:prstClr val="black"/>
                </a:solidFill>
              </a:rPr>
              <a:t>ْ</a:t>
            </a:r>
            <a:r>
              <a:rPr lang="ar-SA" sz="2800" dirty="0">
                <a:solidFill>
                  <a:prstClr val="black"/>
                </a:solidFill>
              </a:rPr>
              <a:t>مُع</a:t>
            </a:r>
            <a:r>
              <a:rPr lang="ar-BH" sz="2800" dirty="0">
                <a:solidFill>
                  <a:prstClr val="black"/>
                </a:solidFill>
              </a:rPr>
              <a:t>َ</a:t>
            </a:r>
            <a:r>
              <a:rPr lang="ar-SA" sz="2800" dirty="0">
                <a:solidFill>
                  <a:prstClr val="black"/>
                </a:solidFill>
              </a:rPr>
              <a:t>لِّم</a:t>
            </a:r>
            <a:r>
              <a:rPr lang="ar-BH" sz="2800" dirty="0">
                <a:solidFill>
                  <a:prstClr val="black"/>
                </a:solidFill>
              </a:rPr>
              <a:t>َ</a:t>
            </a:r>
            <a:r>
              <a:rPr lang="ar-SA" sz="2800" dirty="0">
                <a:solidFill>
                  <a:prstClr val="black"/>
                </a:solidFill>
              </a:rPr>
              <a:t>ةُ لِطَالِبَتُهَا:</a:t>
            </a:r>
            <a:endParaRPr lang="en-US" sz="2800" dirty="0">
              <a:solidFill>
                <a:prstClr val="black"/>
              </a:solidFill>
            </a:endParaRPr>
          </a:p>
        </p:txBody>
      </p:sp>
      <p:sp>
        <p:nvSpPr>
          <p:cNvPr id="11" name="مربع نص 10"/>
          <p:cNvSpPr txBox="1"/>
          <p:nvPr/>
        </p:nvSpPr>
        <p:spPr>
          <a:xfrm>
            <a:off x="1734972" y="3842968"/>
            <a:ext cx="2780734" cy="523220"/>
          </a:xfrm>
          <a:prstGeom prst="rect">
            <a:avLst/>
          </a:prstGeom>
          <a:noFill/>
        </p:spPr>
        <p:txBody>
          <a:bodyPr wrap="square" rtlCol="0">
            <a:spAutoFit/>
          </a:bodyPr>
          <a:lstStyle/>
          <a:p>
            <a:r>
              <a:rPr lang="ar-SA" sz="2800" b="1" dirty="0">
                <a:solidFill>
                  <a:srgbClr val="00B0F0"/>
                </a:solidFill>
              </a:rPr>
              <a:t>لا</a:t>
            </a:r>
            <a:r>
              <a:rPr lang="ar-SA" sz="2800" b="1" dirty="0">
                <a:solidFill>
                  <a:prstClr val="black"/>
                </a:solidFill>
              </a:rPr>
              <a:t> </a:t>
            </a:r>
            <a:r>
              <a:rPr lang="ar-SA" sz="2800" dirty="0">
                <a:solidFill>
                  <a:prstClr val="black"/>
                </a:solidFill>
              </a:rPr>
              <a:t>تَكْتُبْ عَلى الْجُدْرانِ.</a:t>
            </a:r>
            <a:endParaRPr lang="en-US" sz="2800" dirty="0">
              <a:solidFill>
                <a:prstClr val="black"/>
              </a:solidFill>
            </a:endParaRPr>
          </a:p>
        </p:txBody>
      </p:sp>
      <p:sp>
        <p:nvSpPr>
          <p:cNvPr id="20" name="مربع نص 19"/>
          <p:cNvSpPr txBox="1"/>
          <p:nvPr/>
        </p:nvSpPr>
        <p:spPr>
          <a:xfrm>
            <a:off x="926343" y="4596229"/>
            <a:ext cx="3493829" cy="523220"/>
          </a:xfrm>
          <a:prstGeom prst="rect">
            <a:avLst/>
          </a:prstGeom>
          <a:noFill/>
        </p:spPr>
        <p:txBody>
          <a:bodyPr wrap="square" rtlCol="0">
            <a:spAutoFit/>
          </a:bodyPr>
          <a:lstStyle/>
          <a:p>
            <a:pPr algn="r"/>
            <a:r>
              <a:rPr lang="ar-SA" sz="2800" b="1" dirty="0">
                <a:solidFill>
                  <a:srgbClr val="00B0F0"/>
                </a:solidFill>
              </a:rPr>
              <a:t>لا</a:t>
            </a:r>
            <a:r>
              <a:rPr lang="ar-SA" sz="2800" b="1" dirty="0">
                <a:solidFill>
                  <a:prstClr val="black"/>
                </a:solidFill>
              </a:rPr>
              <a:t> </a:t>
            </a:r>
            <a:r>
              <a:rPr lang="ar-SA" sz="2800" dirty="0">
                <a:solidFill>
                  <a:prstClr val="black"/>
                </a:solidFill>
              </a:rPr>
              <a:t>تُكْثِرْ مِنْ تَناوُلِ الْحَلَوِيَّاتِ.</a:t>
            </a:r>
            <a:endParaRPr lang="en-US" sz="2800" dirty="0">
              <a:solidFill>
                <a:prstClr val="black"/>
              </a:solidFill>
            </a:endParaRPr>
          </a:p>
        </p:txBody>
      </p:sp>
      <p:sp>
        <p:nvSpPr>
          <p:cNvPr id="21" name="مربع نص 20"/>
          <p:cNvSpPr txBox="1"/>
          <p:nvPr/>
        </p:nvSpPr>
        <p:spPr>
          <a:xfrm>
            <a:off x="256739" y="5283881"/>
            <a:ext cx="4287105" cy="523220"/>
          </a:xfrm>
          <a:prstGeom prst="rect">
            <a:avLst/>
          </a:prstGeom>
          <a:noFill/>
        </p:spPr>
        <p:txBody>
          <a:bodyPr wrap="square" rtlCol="0">
            <a:spAutoFit/>
          </a:bodyPr>
          <a:lstStyle/>
          <a:p>
            <a:r>
              <a:rPr lang="ar-SA" sz="2800" b="1" dirty="0">
                <a:solidFill>
                  <a:srgbClr val="00B0F0"/>
                </a:solidFill>
              </a:rPr>
              <a:t>لا</a:t>
            </a:r>
            <a:r>
              <a:rPr lang="ar-SA" sz="2800" dirty="0">
                <a:solidFill>
                  <a:prstClr val="black"/>
                </a:solidFill>
              </a:rPr>
              <a:t> تَنْسِيْ أَنْ تَتَنَاوَلِينَ غِذائ</a:t>
            </a:r>
            <a:r>
              <a:rPr lang="ar-BH" sz="2800" dirty="0">
                <a:solidFill>
                  <a:prstClr val="black"/>
                </a:solidFill>
              </a:rPr>
              <a:t>ِ</a:t>
            </a:r>
            <a:r>
              <a:rPr lang="ar-SA" sz="2800" dirty="0">
                <a:solidFill>
                  <a:prstClr val="black"/>
                </a:solidFill>
              </a:rPr>
              <a:t>كِ الصّحيَ.</a:t>
            </a:r>
            <a:endParaRPr lang="en-US" sz="2800" dirty="0">
              <a:solidFill>
                <a:prstClr val="black"/>
              </a:solidFill>
            </a:endParaRPr>
          </a:p>
        </p:txBody>
      </p:sp>
      <p:sp>
        <p:nvSpPr>
          <p:cNvPr id="14" name="مربع نص 13"/>
          <p:cNvSpPr txBox="1"/>
          <p:nvPr/>
        </p:nvSpPr>
        <p:spPr>
          <a:xfrm>
            <a:off x="7210282" y="5850263"/>
            <a:ext cx="2630607" cy="523220"/>
          </a:xfrm>
          <a:prstGeom prst="rect">
            <a:avLst/>
          </a:prstGeom>
          <a:noFill/>
        </p:spPr>
        <p:txBody>
          <a:bodyPr wrap="square" rtlCol="0">
            <a:spAutoFit/>
          </a:bodyPr>
          <a:lstStyle/>
          <a:p>
            <a:pPr algn="r" rtl="1"/>
            <a:r>
              <a:rPr lang="ar-SA" sz="2800" dirty="0">
                <a:solidFill>
                  <a:prstClr val="black"/>
                </a:solidFill>
              </a:rPr>
              <a:t>د</a:t>
            </a:r>
            <a:r>
              <a:rPr lang="ar-BH" sz="2800" dirty="0">
                <a:solidFill>
                  <a:prstClr val="black"/>
                </a:solidFill>
              </a:rPr>
              <a:t>. </a:t>
            </a:r>
            <a:r>
              <a:rPr lang="ar-SA" sz="2800" dirty="0">
                <a:solidFill>
                  <a:prstClr val="black"/>
                </a:solidFill>
              </a:rPr>
              <a:t>قالَ الأبُ لِاب</a:t>
            </a:r>
            <a:r>
              <a:rPr lang="ar-BH" sz="2800" dirty="0">
                <a:solidFill>
                  <a:prstClr val="black"/>
                </a:solidFill>
              </a:rPr>
              <a:t>ْ</a:t>
            </a:r>
            <a:r>
              <a:rPr lang="ar-SA" sz="2800" dirty="0">
                <a:solidFill>
                  <a:prstClr val="black"/>
                </a:solidFill>
              </a:rPr>
              <a:t>ن</a:t>
            </a:r>
            <a:r>
              <a:rPr lang="ar-BH" sz="2800" dirty="0">
                <a:solidFill>
                  <a:prstClr val="black"/>
                </a:solidFill>
              </a:rPr>
              <a:t>ِ</a:t>
            </a:r>
            <a:r>
              <a:rPr lang="ar-SA" sz="2800" dirty="0">
                <a:solidFill>
                  <a:prstClr val="black"/>
                </a:solidFill>
              </a:rPr>
              <a:t>ه</a:t>
            </a:r>
            <a:r>
              <a:rPr lang="ar-BH" sz="2800" dirty="0">
                <a:solidFill>
                  <a:prstClr val="black"/>
                </a:solidFill>
              </a:rPr>
              <a:t>ِ</a:t>
            </a:r>
            <a:r>
              <a:rPr lang="ar-SA" sz="2800" dirty="0">
                <a:solidFill>
                  <a:prstClr val="black"/>
                </a:solidFill>
              </a:rPr>
              <a:t>:</a:t>
            </a:r>
            <a:endParaRPr lang="en-US" sz="2800" dirty="0">
              <a:solidFill>
                <a:prstClr val="black"/>
              </a:solidFill>
            </a:endParaRPr>
          </a:p>
        </p:txBody>
      </p:sp>
      <p:sp>
        <p:nvSpPr>
          <p:cNvPr id="15" name="مربع نص 14"/>
          <p:cNvSpPr txBox="1"/>
          <p:nvPr/>
        </p:nvSpPr>
        <p:spPr>
          <a:xfrm>
            <a:off x="1251858" y="5850263"/>
            <a:ext cx="3263848" cy="523220"/>
          </a:xfrm>
          <a:prstGeom prst="rect">
            <a:avLst/>
          </a:prstGeom>
          <a:noFill/>
        </p:spPr>
        <p:txBody>
          <a:bodyPr wrap="square" rtlCol="0">
            <a:spAutoFit/>
          </a:bodyPr>
          <a:lstStyle/>
          <a:p>
            <a:r>
              <a:rPr lang="ar-SA" sz="2800" b="1" dirty="0">
                <a:solidFill>
                  <a:srgbClr val="00B0F0"/>
                </a:solidFill>
              </a:rPr>
              <a:t>لا</a:t>
            </a:r>
            <a:r>
              <a:rPr lang="ar-SA" sz="2800" dirty="0">
                <a:solidFill>
                  <a:srgbClr val="00B0F0"/>
                </a:solidFill>
              </a:rPr>
              <a:t> </a:t>
            </a:r>
            <a:r>
              <a:rPr lang="ar-SA" sz="2800" dirty="0">
                <a:solidFill>
                  <a:prstClr val="black"/>
                </a:solidFill>
              </a:rPr>
              <a:t>تَتَسرعْ فِي اتِ</a:t>
            </a:r>
            <a:r>
              <a:rPr lang="ar-BH" sz="2800" dirty="0">
                <a:solidFill>
                  <a:prstClr val="black"/>
                </a:solidFill>
              </a:rPr>
              <a:t>ّ</a:t>
            </a:r>
            <a:r>
              <a:rPr lang="ar-SA" sz="2800" dirty="0">
                <a:solidFill>
                  <a:prstClr val="black"/>
                </a:solidFill>
              </a:rPr>
              <a:t>خَاذِ الْقَر</a:t>
            </a:r>
            <a:r>
              <a:rPr lang="ar-BH" sz="2800" dirty="0">
                <a:solidFill>
                  <a:prstClr val="black"/>
                </a:solidFill>
              </a:rPr>
              <a:t>َ</a:t>
            </a:r>
            <a:r>
              <a:rPr lang="ar-SA" sz="2800" dirty="0">
                <a:solidFill>
                  <a:prstClr val="black"/>
                </a:solidFill>
              </a:rPr>
              <a:t>ار</a:t>
            </a:r>
            <a:r>
              <a:rPr lang="ar-BH" sz="2800" dirty="0">
                <a:solidFill>
                  <a:prstClr val="black"/>
                </a:solidFill>
              </a:rPr>
              <a:t>ِ</a:t>
            </a:r>
            <a:r>
              <a:rPr lang="ar-SA" sz="2800" dirty="0">
                <a:solidFill>
                  <a:prstClr val="black"/>
                </a:solidFill>
              </a:rPr>
              <a:t>.</a:t>
            </a:r>
            <a:endParaRPr lang="en-US" sz="2800" dirty="0">
              <a:solidFill>
                <a:prstClr val="black"/>
              </a:solidFill>
            </a:endParaRPr>
          </a:p>
        </p:txBody>
      </p:sp>
      <p:cxnSp>
        <p:nvCxnSpPr>
          <p:cNvPr id="8" name="رابط كسهم مستقيم 7"/>
          <p:cNvCxnSpPr/>
          <p:nvPr/>
        </p:nvCxnSpPr>
        <p:spPr>
          <a:xfrm flipH="1">
            <a:off x="4710186" y="4153388"/>
            <a:ext cx="1792968" cy="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8" name="رابط كسهم مستقيم 17"/>
          <p:cNvCxnSpPr/>
          <p:nvPr/>
        </p:nvCxnSpPr>
        <p:spPr>
          <a:xfrm flipH="1">
            <a:off x="4710186" y="4817996"/>
            <a:ext cx="1792968"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19" name="رابط كسهم مستقيم 18"/>
          <p:cNvCxnSpPr/>
          <p:nvPr/>
        </p:nvCxnSpPr>
        <p:spPr>
          <a:xfrm flipH="1">
            <a:off x="4710186" y="5487112"/>
            <a:ext cx="1792968"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2" name="رابط كسهم مستقيم 21"/>
          <p:cNvCxnSpPr/>
          <p:nvPr/>
        </p:nvCxnSpPr>
        <p:spPr>
          <a:xfrm flipH="1">
            <a:off x="4710186" y="6147951"/>
            <a:ext cx="1792968"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pic>
        <p:nvPicPr>
          <p:cNvPr id="2" name="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6743" y="171548"/>
            <a:ext cx="609600" cy="609600"/>
          </a:xfrm>
          <a:prstGeom prst="rect">
            <a:avLst/>
          </a:prstGeom>
        </p:spPr>
      </p:pic>
    </p:spTree>
    <p:extLst>
      <p:ext uri="{BB962C8B-B14F-4D97-AF65-F5344CB8AC3E}">
        <p14:creationId xmlns:p14="http://schemas.microsoft.com/office/powerpoint/2010/main" val="81810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fill="hold" display="0">
                  <p:stCondLst>
                    <p:cond delay="indefinite"/>
                  </p:stCondLst>
                  <p:endCondLst>
                    <p:cond evt="onStopAudio" delay="0">
                      <p:tgtEl>
                        <p:sldTgt/>
                      </p:tgtEl>
                    </p:cond>
                  </p:endCondLst>
                </p:cTn>
                <p:tgtEl>
                  <p:spTgt spid="2"/>
                </p:tgtEl>
              </p:cMediaNode>
            </p:audio>
          </p:childTnLst>
        </p:cTn>
      </p:par>
    </p:tnLst>
    <p:bldLst>
      <p:bldP spid="9" grpId="0"/>
      <p:bldP spid="16" grpId="0"/>
      <p:bldP spid="17" grpId="0"/>
      <p:bldP spid="11" grpId="0"/>
      <p:bldP spid="20" grpId="0"/>
      <p:bldP spid="21"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BH" b="1" dirty="0">
                <a:solidFill>
                  <a:srgbClr val="FF0000"/>
                </a:solidFill>
              </a:rPr>
              <a:t>أَسْتَخْرِجُ مِنَ النَّصِّ: </a:t>
            </a:r>
            <a:endParaRPr lang="en-US" b="1" dirty="0">
              <a:solidFill>
                <a:srgbClr val="FF0000"/>
              </a:solidFill>
            </a:endParaRPr>
          </a:p>
        </p:txBody>
      </p:sp>
      <p:sp>
        <p:nvSpPr>
          <p:cNvPr id="9" name="مربع نص 8"/>
          <p:cNvSpPr txBox="1"/>
          <p:nvPr/>
        </p:nvSpPr>
        <p:spPr>
          <a:xfrm>
            <a:off x="6212006" y="3613705"/>
            <a:ext cx="3236224" cy="523220"/>
          </a:xfrm>
          <a:prstGeom prst="rect">
            <a:avLst/>
          </a:prstGeom>
          <a:noFill/>
        </p:spPr>
        <p:txBody>
          <a:bodyPr wrap="square" rtlCol="0">
            <a:spAutoFit/>
          </a:bodyPr>
          <a:lstStyle/>
          <a:p>
            <a:r>
              <a:rPr lang="ar-BH" sz="2800" b="1" dirty="0">
                <a:solidFill>
                  <a:prstClr val="black"/>
                </a:solidFill>
              </a:rPr>
              <a:t>أ. </a:t>
            </a:r>
            <a:r>
              <a:rPr lang="ar-BH" sz="2800" dirty="0">
                <a:solidFill>
                  <a:prstClr val="black"/>
                </a:solidFill>
              </a:rPr>
              <a:t>ثَلاثَ كَلِماتٍ تَنْتَهي </a:t>
            </a:r>
            <a:r>
              <a:rPr lang="ar-BH" sz="2800" b="1" dirty="0">
                <a:solidFill>
                  <a:prstClr val="black"/>
                </a:solidFill>
              </a:rPr>
              <a:t>بِهاءٍ</a:t>
            </a:r>
            <a:r>
              <a:rPr lang="ar-BH" sz="2800" dirty="0">
                <a:solidFill>
                  <a:prstClr val="black"/>
                </a:solidFill>
              </a:rPr>
              <a:t>:</a:t>
            </a:r>
            <a:endParaRPr lang="en-US" sz="2800" dirty="0">
              <a:solidFill>
                <a:prstClr val="black"/>
              </a:solidFill>
            </a:endParaRPr>
          </a:p>
        </p:txBody>
      </p:sp>
      <p:sp>
        <p:nvSpPr>
          <p:cNvPr id="16" name="مربع نص 15"/>
          <p:cNvSpPr txBox="1"/>
          <p:nvPr/>
        </p:nvSpPr>
        <p:spPr>
          <a:xfrm>
            <a:off x="5211740" y="4937947"/>
            <a:ext cx="4706763" cy="523220"/>
          </a:xfrm>
          <a:prstGeom prst="rect">
            <a:avLst/>
          </a:prstGeom>
          <a:noFill/>
        </p:spPr>
        <p:txBody>
          <a:bodyPr wrap="square" rtlCol="0">
            <a:spAutoFit/>
          </a:bodyPr>
          <a:lstStyle/>
          <a:p>
            <a:r>
              <a:rPr lang="ar-BH" sz="2800" b="1" dirty="0">
                <a:solidFill>
                  <a:prstClr val="black"/>
                </a:solidFill>
              </a:rPr>
              <a:t>ب. </a:t>
            </a:r>
            <a:r>
              <a:rPr lang="ar-BH" sz="2800" dirty="0">
                <a:solidFill>
                  <a:prstClr val="black"/>
                </a:solidFill>
              </a:rPr>
              <a:t>ثَلاثَ كَلِماتٍ تَنْتَهي </a:t>
            </a:r>
            <a:r>
              <a:rPr lang="ar-BH" sz="2800" b="1" dirty="0">
                <a:solidFill>
                  <a:prstClr val="black"/>
                </a:solidFill>
              </a:rPr>
              <a:t>بِتاءٍ مَرْبوطَةٍ</a:t>
            </a:r>
            <a:r>
              <a:rPr lang="ar-BH" sz="2800" dirty="0">
                <a:solidFill>
                  <a:prstClr val="black"/>
                </a:solidFill>
              </a:rPr>
              <a:t>:</a:t>
            </a:r>
            <a:endParaRPr lang="en-US" sz="2800" dirty="0">
              <a:solidFill>
                <a:prstClr val="black"/>
              </a:solidFill>
            </a:endParaRPr>
          </a:p>
        </p:txBody>
      </p:sp>
      <p:sp>
        <p:nvSpPr>
          <p:cNvPr id="5" name="مربع نص 4"/>
          <p:cNvSpPr txBox="1"/>
          <p:nvPr/>
        </p:nvSpPr>
        <p:spPr>
          <a:xfrm>
            <a:off x="2006221" y="2289463"/>
            <a:ext cx="8065827" cy="1384995"/>
          </a:xfrm>
          <a:prstGeom prst="rect">
            <a:avLst/>
          </a:prstGeom>
          <a:noFill/>
        </p:spPr>
        <p:txBody>
          <a:bodyPr wrap="square" rtlCol="0">
            <a:spAutoFit/>
          </a:bodyPr>
          <a:lstStyle/>
          <a:p>
            <a:pPr algn="ctr"/>
            <a:r>
              <a:rPr lang="ar-BH" sz="2800" dirty="0"/>
              <a:t>لاحَظَ أَحَدُ الْمارَّةِ ما يَفْعَلُهُ أَشْعَبُ، فَأَخَذَتْهُ الدَّهْشَةُ فَصاحَ مُتَعَجِّبًا: ما هَذا أَيُّها الرَّجُلُ؟ أَتَغْمِسُ الْخُبْزَ في ماءِ الْبُحَيْرَةِ ثُمَّ تأْكُلُهُ! رَدَّ أَشْعَبُ: لِماذا تَتَعَجَّبُ يا أَخي؟ إِذا فاتَكَ أَكْلُ الْبَطِّ، فَعَلَيْكَ الاسْتِفادَةُ مِنْ مَرَقِهِ.</a:t>
            </a:r>
            <a:endParaRPr lang="en-US" sz="2800" dirty="0"/>
          </a:p>
        </p:txBody>
      </p:sp>
      <p:sp>
        <p:nvSpPr>
          <p:cNvPr id="10" name="مخطط انسيابي: تخزين بالوصول التسلسلي 9"/>
          <p:cNvSpPr/>
          <p:nvPr/>
        </p:nvSpPr>
        <p:spPr>
          <a:xfrm>
            <a:off x="7565122" y="4192247"/>
            <a:ext cx="2083845" cy="546649"/>
          </a:xfrm>
          <a:prstGeom prst="flowChartMagneticTap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3" name="مخطط انسيابي: تخزين بالوصول التسلسلي 22"/>
          <p:cNvSpPr/>
          <p:nvPr/>
        </p:nvSpPr>
        <p:spPr>
          <a:xfrm>
            <a:off x="4621469" y="4181626"/>
            <a:ext cx="2083845" cy="546649"/>
          </a:xfrm>
          <a:prstGeom prst="flowChartMagneticTap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4" name="مخطط انسيابي: تخزين بالوصول التسلسلي 23"/>
          <p:cNvSpPr/>
          <p:nvPr/>
        </p:nvSpPr>
        <p:spPr>
          <a:xfrm>
            <a:off x="1848985" y="4195274"/>
            <a:ext cx="2083845" cy="546649"/>
          </a:xfrm>
          <a:prstGeom prst="flowChartMagneticTap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5" name="مخطط انسيابي: تخزين بالوصول التسلسلي 24"/>
          <p:cNvSpPr/>
          <p:nvPr/>
        </p:nvSpPr>
        <p:spPr>
          <a:xfrm>
            <a:off x="1785152" y="5616916"/>
            <a:ext cx="2083845" cy="546649"/>
          </a:xfrm>
          <a:prstGeom prst="flowChartMagneticTap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6" name="مخطط انسيابي: تخزين بالوصول التسلسلي 25"/>
          <p:cNvSpPr/>
          <p:nvPr/>
        </p:nvSpPr>
        <p:spPr>
          <a:xfrm>
            <a:off x="4621469" y="5616916"/>
            <a:ext cx="2083845" cy="546649"/>
          </a:xfrm>
          <a:prstGeom prst="flowChartMagneticTap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7" name="مخطط انسيابي: تخزين بالوصول التسلسلي 26"/>
          <p:cNvSpPr/>
          <p:nvPr/>
        </p:nvSpPr>
        <p:spPr>
          <a:xfrm>
            <a:off x="7565121" y="5616915"/>
            <a:ext cx="2083845" cy="546649"/>
          </a:xfrm>
          <a:prstGeom prst="flowChartMagneticTap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8" name="مربع نص 27"/>
          <p:cNvSpPr txBox="1"/>
          <p:nvPr/>
        </p:nvSpPr>
        <p:spPr>
          <a:xfrm>
            <a:off x="10548257" y="552025"/>
            <a:ext cx="1643743" cy="523220"/>
          </a:xfrm>
          <a:prstGeom prst="rect">
            <a:avLst/>
          </a:prstGeom>
          <a:noFill/>
        </p:spPr>
        <p:txBody>
          <a:bodyPr wrap="square" rtlCol="0">
            <a:spAutoFit/>
          </a:bodyPr>
          <a:lstStyle/>
          <a:p>
            <a:pPr algn="ctr"/>
            <a:r>
              <a:rPr lang="ar-SA" sz="2800" dirty="0">
                <a:solidFill>
                  <a:prstClr val="black"/>
                </a:solidFill>
              </a:rPr>
              <a:t>تَمْرِين رَقَم</a:t>
            </a:r>
            <a:r>
              <a:rPr lang="ar-BH" sz="2800" dirty="0">
                <a:solidFill>
                  <a:prstClr val="black"/>
                </a:solidFill>
              </a:rPr>
              <a:t>َ</a:t>
            </a:r>
            <a:r>
              <a:rPr lang="ar-SA" sz="2800" dirty="0">
                <a:solidFill>
                  <a:prstClr val="black"/>
                </a:solidFill>
              </a:rPr>
              <a:t> </a:t>
            </a:r>
            <a:r>
              <a:rPr lang="ar-BH" sz="2800" dirty="0">
                <a:solidFill>
                  <a:srgbClr val="00B0F0"/>
                </a:solidFill>
              </a:rPr>
              <a:t>3</a:t>
            </a:r>
            <a:endParaRPr lang="en-US" sz="2800" dirty="0">
              <a:solidFill>
                <a:srgbClr val="00B0F0"/>
              </a:solidFill>
            </a:endParaRPr>
          </a:p>
        </p:txBody>
      </p:sp>
      <p:sp>
        <p:nvSpPr>
          <p:cNvPr id="12" name="مربع نص 11"/>
          <p:cNvSpPr txBox="1"/>
          <p:nvPr/>
        </p:nvSpPr>
        <p:spPr>
          <a:xfrm>
            <a:off x="2359138" y="5672050"/>
            <a:ext cx="968991" cy="523220"/>
          </a:xfrm>
          <a:prstGeom prst="rect">
            <a:avLst/>
          </a:prstGeom>
          <a:noFill/>
        </p:spPr>
        <p:txBody>
          <a:bodyPr wrap="square" rtlCol="0">
            <a:spAutoFit/>
          </a:bodyPr>
          <a:lstStyle/>
          <a:p>
            <a:r>
              <a:rPr lang="ar-BH" sz="2800" dirty="0">
                <a:solidFill>
                  <a:srgbClr val="00B0F0"/>
                </a:solidFill>
              </a:rPr>
              <a:t>الْبُحَيْرَةِ</a:t>
            </a:r>
            <a:endParaRPr lang="en-US" sz="2800" dirty="0">
              <a:solidFill>
                <a:srgbClr val="00B0F0"/>
              </a:solidFill>
            </a:endParaRPr>
          </a:p>
        </p:txBody>
      </p:sp>
      <p:sp>
        <p:nvSpPr>
          <p:cNvPr id="29" name="مربع نص 28"/>
          <p:cNvSpPr txBox="1"/>
          <p:nvPr/>
        </p:nvSpPr>
        <p:spPr>
          <a:xfrm>
            <a:off x="5178895" y="5672050"/>
            <a:ext cx="968991" cy="523220"/>
          </a:xfrm>
          <a:prstGeom prst="rect">
            <a:avLst/>
          </a:prstGeom>
          <a:noFill/>
        </p:spPr>
        <p:txBody>
          <a:bodyPr wrap="square" rtlCol="0">
            <a:spAutoFit/>
          </a:bodyPr>
          <a:lstStyle/>
          <a:p>
            <a:r>
              <a:rPr lang="ar-BH" sz="2800" dirty="0">
                <a:solidFill>
                  <a:srgbClr val="00B0F0"/>
                </a:solidFill>
              </a:rPr>
              <a:t>الدَّهْشَةُ</a:t>
            </a:r>
            <a:endParaRPr lang="en-US" sz="2800" dirty="0">
              <a:solidFill>
                <a:srgbClr val="00B0F0"/>
              </a:solidFill>
            </a:endParaRPr>
          </a:p>
        </p:txBody>
      </p:sp>
      <p:sp>
        <p:nvSpPr>
          <p:cNvPr id="30" name="مربع نص 29"/>
          <p:cNvSpPr txBox="1"/>
          <p:nvPr/>
        </p:nvSpPr>
        <p:spPr>
          <a:xfrm>
            <a:off x="8130509" y="5616915"/>
            <a:ext cx="953068" cy="523220"/>
          </a:xfrm>
          <a:prstGeom prst="rect">
            <a:avLst/>
          </a:prstGeom>
          <a:noFill/>
        </p:spPr>
        <p:txBody>
          <a:bodyPr wrap="square" rtlCol="0">
            <a:spAutoFit/>
          </a:bodyPr>
          <a:lstStyle/>
          <a:p>
            <a:r>
              <a:rPr lang="ar-BH" sz="2800" dirty="0">
                <a:solidFill>
                  <a:srgbClr val="00B0F0"/>
                </a:solidFill>
              </a:rPr>
              <a:t>المارَّةِ</a:t>
            </a:r>
            <a:endParaRPr lang="en-US" sz="2800" dirty="0">
              <a:solidFill>
                <a:srgbClr val="00B0F0"/>
              </a:solidFill>
            </a:endParaRPr>
          </a:p>
        </p:txBody>
      </p:sp>
      <p:sp>
        <p:nvSpPr>
          <p:cNvPr id="31" name="مربع نص 30"/>
          <p:cNvSpPr txBox="1"/>
          <p:nvPr/>
        </p:nvSpPr>
        <p:spPr>
          <a:xfrm>
            <a:off x="8229600" y="4227391"/>
            <a:ext cx="968991" cy="523220"/>
          </a:xfrm>
          <a:prstGeom prst="rect">
            <a:avLst/>
          </a:prstGeom>
          <a:noFill/>
        </p:spPr>
        <p:txBody>
          <a:bodyPr wrap="square" rtlCol="0">
            <a:spAutoFit/>
          </a:bodyPr>
          <a:lstStyle/>
          <a:p>
            <a:r>
              <a:rPr lang="ar-BH" sz="2800" dirty="0">
                <a:solidFill>
                  <a:srgbClr val="00B0F0"/>
                </a:solidFill>
              </a:rPr>
              <a:t>يَفْعَلُهُ</a:t>
            </a:r>
            <a:endParaRPr lang="en-US" sz="2800" dirty="0">
              <a:solidFill>
                <a:srgbClr val="00B0F0"/>
              </a:solidFill>
            </a:endParaRPr>
          </a:p>
        </p:txBody>
      </p:sp>
      <p:sp>
        <p:nvSpPr>
          <p:cNvPr id="32" name="مربع نص 31"/>
          <p:cNvSpPr txBox="1"/>
          <p:nvPr/>
        </p:nvSpPr>
        <p:spPr>
          <a:xfrm>
            <a:off x="5211740" y="4192247"/>
            <a:ext cx="968991" cy="523220"/>
          </a:xfrm>
          <a:prstGeom prst="rect">
            <a:avLst/>
          </a:prstGeom>
          <a:noFill/>
        </p:spPr>
        <p:txBody>
          <a:bodyPr wrap="square" rtlCol="0">
            <a:spAutoFit/>
          </a:bodyPr>
          <a:lstStyle/>
          <a:p>
            <a:r>
              <a:rPr lang="ar-BH" sz="2800" dirty="0">
                <a:solidFill>
                  <a:srgbClr val="00B0F0"/>
                </a:solidFill>
              </a:rPr>
              <a:t>فَأَخَذَتْهُ</a:t>
            </a:r>
            <a:endParaRPr lang="en-US" sz="2800" dirty="0">
              <a:solidFill>
                <a:srgbClr val="00B0F0"/>
              </a:solidFill>
            </a:endParaRPr>
          </a:p>
        </p:txBody>
      </p:sp>
      <p:sp>
        <p:nvSpPr>
          <p:cNvPr id="33" name="مربع نص 32"/>
          <p:cNvSpPr txBox="1"/>
          <p:nvPr/>
        </p:nvSpPr>
        <p:spPr>
          <a:xfrm>
            <a:off x="2437288" y="4234556"/>
            <a:ext cx="968991" cy="523220"/>
          </a:xfrm>
          <a:prstGeom prst="rect">
            <a:avLst/>
          </a:prstGeom>
          <a:noFill/>
        </p:spPr>
        <p:txBody>
          <a:bodyPr wrap="square" rtlCol="0">
            <a:spAutoFit/>
          </a:bodyPr>
          <a:lstStyle/>
          <a:p>
            <a:r>
              <a:rPr lang="ar-BH" sz="2800" dirty="0">
                <a:solidFill>
                  <a:srgbClr val="00B0F0"/>
                </a:solidFill>
              </a:rPr>
              <a:t>تأْكُلُهُ</a:t>
            </a:r>
            <a:endParaRPr lang="en-US" sz="2800" dirty="0">
              <a:solidFill>
                <a:srgbClr val="00B0F0"/>
              </a:solidFill>
            </a:endParaRPr>
          </a:p>
        </p:txBody>
      </p:sp>
      <p:pic>
        <p:nvPicPr>
          <p:cNvPr id="2"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0169" y="6140135"/>
            <a:ext cx="609600" cy="609600"/>
          </a:xfrm>
          <a:prstGeom prst="rect">
            <a:avLst/>
          </a:prstGeom>
        </p:spPr>
      </p:pic>
    </p:spTree>
    <p:extLst>
      <p:ext uri="{BB962C8B-B14F-4D97-AF65-F5344CB8AC3E}">
        <p14:creationId xmlns:p14="http://schemas.microsoft.com/office/powerpoint/2010/main" val="363702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anim calcmode="lin" valueType="num">
                                      <p:cBhvr>
                                        <p:cTn id="41" dur="1000" fill="hold"/>
                                        <p:tgtEl>
                                          <p:spTgt spid="27"/>
                                        </p:tgtEl>
                                        <p:attrNameLst>
                                          <p:attrName>ppt_x</p:attrName>
                                        </p:attrNameLst>
                                      </p:cBhvr>
                                      <p:tavLst>
                                        <p:tav tm="0">
                                          <p:val>
                                            <p:strVal val="#ppt_x"/>
                                          </p:val>
                                        </p:tav>
                                        <p:tav tm="100000">
                                          <p:val>
                                            <p:strVal val="#ppt_x"/>
                                          </p:val>
                                        </p:tav>
                                      </p:tavLst>
                                    </p:anim>
                                    <p:anim calcmode="lin" valueType="num">
                                      <p:cBhvr>
                                        <p:cTn id="4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1000"/>
                                        <p:tgtEl>
                                          <p:spTgt spid="26"/>
                                        </p:tgtEl>
                                      </p:cBhvr>
                                    </p:animEffect>
                                    <p:anim calcmode="lin" valueType="num">
                                      <p:cBhvr>
                                        <p:cTn id="48" dur="1000" fill="hold"/>
                                        <p:tgtEl>
                                          <p:spTgt spid="26"/>
                                        </p:tgtEl>
                                        <p:attrNameLst>
                                          <p:attrName>ppt_x</p:attrName>
                                        </p:attrNameLst>
                                      </p:cBhvr>
                                      <p:tavLst>
                                        <p:tav tm="0">
                                          <p:val>
                                            <p:strVal val="#ppt_x"/>
                                          </p:val>
                                        </p:tav>
                                        <p:tav tm="100000">
                                          <p:val>
                                            <p:strVal val="#ppt_x"/>
                                          </p:val>
                                        </p:tav>
                                      </p:tavLst>
                                    </p:anim>
                                    <p:anim calcmode="lin" valueType="num">
                                      <p:cBhvr>
                                        <p:cTn id="4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1000"/>
                                        <p:tgtEl>
                                          <p:spTgt spid="25"/>
                                        </p:tgtEl>
                                      </p:cBhvr>
                                    </p:animEffect>
                                    <p:anim calcmode="lin" valueType="num">
                                      <p:cBhvr>
                                        <p:cTn id="55" dur="1000" fill="hold"/>
                                        <p:tgtEl>
                                          <p:spTgt spid="25"/>
                                        </p:tgtEl>
                                        <p:attrNameLst>
                                          <p:attrName>ppt_x</p:attrName>
                                        </p:attrNameLst>
                                      </p:cBhvr>
                                      <p:tavLst>
                                        <p:tav tm="0">
                                          <p:val>
                                            <p:strVal val="#ppt_x"/>
                                          </p:val>
                                        </p:tav>
                                        <p:tav tm="100000">
                                          <p:val>
                                            <p:strVal val="#ppt_x"/>
                                          </p:val>
                                        </p:tav>
                                      </p:tavLst>
                                    </p:anim>
                                    <p:anim calcmode="lin" valueType="num">
                                      <p:cBhvr>
                                        <p:cTn id="5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1" fill="hold" display="0">
                  <p:stCondLst>
                    <p:cond delay="indefinite"/>
                  </p:stCondLst>
                  <p:endCondLst>
                    <p:cond evt="onStopAudio" delay="0">
                      <p:tgtEl>
                        <p:sldTgt/>
                      </p:tgtEl>
                    </p:cond>
                  </p:endCondLst>
                </p:cTn>
                <p:tgtEl>
                  <p:spTgt spid="2"/>
                </p:tgtEl>
              </p:cMediaNode>
            </p:audio>
          </p:childTnLst>
        </p:cTn>
      </p:par>
    </p:tnLst>
    <p:bldLst>
      <p:bldP spid="9" grpId="0"/>
      <p:bldP spid="16" grpId="0"/>
      <p:bldP spid="10" grpId="0" animBg="1"/>
      <p:bldP spid="23" grpId="0" animBg="1"/>
      <p:bldP spid="24" grpId="0" animBg="1"/>
      <p:bldP spid="25" grpId="0" animBg="1"/>
      <p:bldP spid="26" grpId="0" animBg="1"/>
      <p:bldP spid="27" grpId="0" animBg="1"/>
      <p:bldP spid="12" grpId="0"/>
      <p:bldP spid="29" grpId="0"/>
      <p:bldP spid="30" grpId="0"/>
      <p:bldP spid="31" grpId="0"/>
      <p:bldP spid="32" grpId="0"/>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BH" b="1" dirty="0">
                <a:solidFill>
                  <a:srgbClr val="FF0000"/>
                </a:solidFill>
              </a:rPr>
              <a:t>أَسْتَخْرِجُ مِنَ النَّصِّ: </a:t>
            </a:r>
            <a:endParaRPr lang="en-US" b="1" dirty="0">
              <a:solidFill>
                <a:srgbClr val="FF0000"/>
              </a:solidFill>
            </a:endParaRPr>
          </a:p>
        </p:txBody>
      </p:sp>
      <p:sp>
        <p:nvSpPr>
          <p:cNvPr id="9" name="مربع نص 8"/>
          <p:cNvSpPr txBox="1"/>
          <p:nvPr/>
        </p:nvSpPr>
        <p:spPr>
          <a:xfrm>
            <a:off x="5431809" y="3613705"/>
            <a:ext cx="4016421" cy="523220"/>
          </a:xfrm>
          <a:prstGeom prst="rect">
            <a:avLst/>
          </a:prstGeom>
          <a:noFill/>
        </p:spPr>
        <p:txBody>
          <a:bodyPr wrap="square" rtlCol="0">
            <a:spAutoFit/>
          </a:bodyPr>
          <a:lstStyle/>
          <a:p>
            <a:r>
              <a:rPr lang="ar-BH" sz="2800" b="1" dirty="0">
                <a:solidFill>
                  <a:prstClr val="black"/>
                </a:solidFill>
              </a:rPr>
              <a:t>ج. </a:t>
            </a:r>
            <a:r>
              <a:rPr lang="ar-BH" sz="2800" dirty="0">
                <a:solidFill>
                  <a:prstClr val="black"/>
                </a:solidFill>
              </a:rPr>
              <a:t>ثَلاثَ كَلِماتٍ تَبْدَأُ </a:t>
            </a:r>
            <a:r>
              <a:rPr lang="ar-BH" sz="2800" b="1" dirty="0">
                <a:solidFill>
                  <a:prstClr val="black"/>
                </a:solidFill>
              </a:rPr>
              <a:t>بِهَمْزَةِ قَطْعٍ</a:t>
            </a:r>
            <a:r>
              <a:rPr lang="ar-BH" sz="2800" dirty="0">
                <a:solidFill>
                  <a:prstClr val="black"/>
                </a:solidFill>
              </a:rPr>
              <a:t>:</a:t>
            </a:r>
            <a:endParaRPr lang="en-US" sz="2800" dirty="0">
              <a:solidFill>
                <a:prstClr val="black"/>
              </a:solidFill>
            </a:endParaRPr>
          </a:p>
        </p:txBody>
      </p:sp>
      <p:sp>
        <p:nvSpPr>
          <p:cNvPr id="16" name="مربع نص 15"/>
          <p:cNvSpPr txBox="1"/>
          <p:nvPr/>
        </p:nvSpPr>
        <p:spPr>
          <a:xfrm>
            <a:off x="5211740" y="4937947"/>
            <a:ext cx="4706763" cy="523220"/>
          </a:xfrm>
          <a:prstGeom prst="rect">
            <a:avLst/>
          </a:prstGeom>
          <a:noFill/>
        </p:spPr>
        <p:txBody>
          <a:bodyPr wrap="square" rtlCol="0">
            <a:spAutoFit/>
          </a:bodyPr>
          <a:lstStyle/>
          <a:p>
            <a:r>
              <a:rPr lang="ar-BH" sz="2800" b="1" dirty="0">
                <a:solidFill>
                  <a:prstClr val="black"/>
                </a:solidFill>
              </a:rPr>
              <a:t>د. </a:t>
            </a:r>
            <a:r>
              <a:rPr lang="ar-BH" sz="2800" dirty="0">
                <a:solidFill>
                  <a:prstClr val="black"/>
                </a:solidFill>
              </a:rPr>
              <a:t>ثَلاثَ كَلِماتٍ تَبْدَأُ </a:t>
            </a:r>
            <a:r>
              <a:rPr lang="ar-BH" sz="2800" b="1" dirty="0">
                <a:solidFill>
                  <a:prstClr val="black"/>
                </a:solidFill>
              </a:rPr>
              <a:t>بِهَمْزَةِ وَصْلٍ</a:t>
            </a:r>
            <a:r>
              <a:rPr lang="ar-BH" sz="2800" dirty="0">
                <a:solidFill>
                  <a:prstClr val="black"/>
                </a:solidFill>
              </a:rPr>
              <a:t>:</a:t>
            </a:r>
            <a:endParaRPr lang="en-US" sz="2800" dirty="0">
              <a:solidFill>
                <a:prstClr val="black"/>
              </a:solidFill>
            </a:endParaRPr>
          </a:p>
        </p:txBody>
      </p:sp>
      <p:sp>
        <p:nvSpPr>
          <p:cNvPr id="5" name="مربع نص 4"/>
          <p:cNvSpPr txBox="1"/>
          <p:nvPr/>
        </p:nvSpPr>
        <p:spPr>
          <a:xfrm>
            <a:off x="439815" y="2255248"/>
            <a:ext cx="10768084" cy="1384995"/>
          </a:xfrm>
          <a:prstGeom prst="rect">
            <a:avLst/>
          </a:prstGeom>
          <a:noFill/>
        </p:spPr>
        <p:txBody>
          <a:bodyPr wrap="square" rtlCol="0">
            <a:spAutoFit/>
          </a:bodyPr>
          <a:lstStyle/>
          <a:p>
            <a:pPr algn="just" rtl="1"/>
            <a:r>
              <a:rPr lang="ar-BH" sz="2800" dirty="0"/>
              <a:t>نَبَّهَ أَحَدُ الْجالِسينَ أَشْعَبَ قائِلًا: احْذَرْ يا رَجُلُ. إِنَّ كُمَّ جِلْبابِكَ قَدْ أَصابَهُ الْمَرَقُ وَالْأَرُزُّ. ابْتَسَمَ أَشْعَبُ وقالَ مازحًا: أَلا يَحِقُّ لِكُمّي أَنْ يَأْكُلَ هُوَ الْآخَرُ؟ دَعا أَشْعَبُ أَحَدَ أَصْحابِهِ إِلى زِيارَتِهِ في مَنْزِلِهِ، وَفي الْمَساءِ ذَهَبَ الضَّيْفُ إِلى بَيْتِ أَشْعَبَ فَوَجَدَهُ جالِسًا، وابْنُه الصَّغيِرُ يَلْعَبُ بِجِوارِه. </a:t>
            </a:r>
            <a:endParaRPr lang="ar-BH" sz="2800" b="1" dirty="0"/>
          </a:p>
        </p:txBody>
      </p:sp>
      <p:sp>
        <p:nvSpPr>
          <p:cNvPr id="10" name="مخطط انسيابي: تخزين بالوصول التسلسلي 9"/>
          <p:cNvSpPr/>
          <p:nvPr/>
        </p:nvSpPr>
        <p:spPr>
          <a:xfrm>
            <a:off x="7565122" y="4192247"/>
            <a:ext cx="2083845" cy="546649"/>
          </a:xfrm>
          <a:prstGeom prst="flowChartMagneticTap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3" name="مخطط انسيابي: تخزين بالوصول التسلسلي 22"/>
          <p:cNvSpPr/>
          <p:nvPr/>
        </p:nvSpPr>
        <p:spPr>
          <a:xfrm>
            <a:off x="4621469" y="4181626"/>
            <a:ext cx="2083845" cy="546649"/>
          </a:xfrm>
          <a:prstGeom prst="flowChartMagneticTap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4" name="مخطط انسيابي: تخزين بالوصول التسلسلي 23"/>
          <p:cNvSpPr/>
          <p:nvPr/>
        </p:nvSpPr>
        <p:spPr>
          <a:xfrm>
            <a:off x="1848985" y="4195274"/>
            <a:ext cx="2083845" cy="546649"/>
          </a:xfrm>
          <a:prstGeom prst="flowChartMagneticTap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5" name="مخطط انسيابي: تخزين بالوصول التسلسلي 24"/>
          <p:cNvSpPr/>
          <p:nvPr/>
        </p:nvSpPr>
        <p:spPr>
          <a:xfrm>
            <a:off x="1785152" y="5616916"/>
            <a:ext cx="2083845" cy="546649"/>
          </a:xfrm>
          <a:prstGeom prst="flowChartMagneticTap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6" name="مخطط انسيابي: تخزين بالوصول التسلسلي 25"/>
          <p:cNvSpPr/>
          <p:nvPr/>
        </p:nvSpPr>
        <p:spPr>
          <a:xfrm>
            <a:off x="4621469" y="5616916"/>
            <a:ext cx="2083845" cy="546649"/>
          </a:xfrm>
          <a:prstGeom prst="flowChartMagneticTap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7" name="مخطط انسيابي: تخزين بالوصول التسلسلي 26"/>
          <p:cNvSpPr/>
          <p:nvPr/>
        </p:nvSpPr>
        <p:spPr>
          <a:xfrm>
            <a:off x="7565121" y="5616915"/>
            <a:ext cx="2083845" cy="546649"/>
          </a:xfrm>
          <a:prstGeom prst="flowChartMagneticTap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8" name="مربع نص 27"/>
          <p:cNvSpPr txBox="1"/>
          <p:nvPr/>
        </p:nvSpPr>
        <p:spPr>
          <a:xfrm>
            <a:off x="10548257" y="552025"/>
            <a:ext cx="1643743" cy="523220"/>
          </a:xfrm>
          <a:prstGeom prst="rect">
            <a:avLst/>
          </a:prstGeom>
          <a:noFill/>
        </p:spPr>
        <p:txBody>
          <a:bodyPr wrap="square" rtlCol="0">
            <a:spAutoFit/>
          </a:bodyPr>
          <a:lstStyle/>
          <a:p>
            <a:pPr algn="ctr"/>
            <a:r>
              <a:rPr lang="ar-SA" sz="2800" dirty="0">
                <a:solidFill>
                  <a:prstClr val="black"/>
                </a:solidFill>
              </a:rPr>
              <a:t>تَمْرِين رَقَمَ </a:t>
            </a:r>
            <a:r>
              <a:rPr lang="ar-BH" sz="2800" dirty="0">
                <a:solidFill>
                  <a:srgbClr val="00B0F0"/>
                </a:solidFill>
              </a:rPr>
              <a:t>3</a:t>
            </a:r>
            <a:endParaRPr lang="en-US" sz="2800" dirty="0">
              <a:solidFill>
                <a:srgbClr val="00B0F0"/>
              </a:solidFill>
            </a:endParaRPr>
          </a:p>
        </p:txBody>
      </p:sp>
      <p:sp>
        <p:nvSpPr>
          <p:cNvPr id="30" name="مربع نص 29"/>
          <p:cNvSpPr txBox="1"/>
          <p:nvPr/>
        </p:nvSpPr>
        <p:spPr>
          <a:xfrm>
            <a:off x="8211623" y="5628629"/>
            <a:ext cx="790839" cy="523220"/>
          </a:xfrm>
          <a:prstGeom prst="rect">
            <a:avLst/>
          </a:prstGeom>
          <a:noFill/>
        </p:spPr>
        <p:txBody>
          <a:bodyPr wrap="square" rtlCol="0">
            <a:spAutoFit/>
          </a:bodyPr>
          <a:lstStyle/>
          <a:p>
            <a:r>
              <a:rPr lang="ar-BH" sz="2800" dirty="0">
                <a:solidFill>
                  <a:srgbClr val="00B0F0"/>
                </a:solidFill>
              </a:rPr>
              <a:t>احْذَرْ</a:t>
            </a:r>
            <a:endParaRPr lang="en-US" sz="2800" dirty="0">
              <a:solidFill>
                <a:srgbClr val="00B0F0"/>
              </a:solidFill>
            </a:endParaRPr>
          </a:p>
        </p:txBody>
      </p:sp>
      <p:sp>
        <p:nvSpPr>
          <p:cNvPr id="19" name="مربع نص 18"/>
          <p:cNvSpPr txBox="1"/>
          <p:nvPr/>
        </p:nvSpPr>
        <p:spPr>
          <a:xfrm>
            <a:off x="8303387" y="4205055"/>
            <a:ext cx="607312" cy="523220"/>
          </a:xfrm>
          <a:prstGeom prst="rect">
            <a:avLst/>
          </a:prstGeom>
          <a:noFill/>
        </p:spPr>
        <p:txBody>
          <a:bodyPr wrap="square" rtlCol="0">
            <a:spAutoFit/>
          </a:bodyPr>
          <a:lstStyle/>
          <a:p>
            <a:r>
              <a:rPr lang="ar-BH" sz="2800" dirty="0">
                <a:solidFill>
                  <a:srgbClr val="00B0F0"/>
                </a:solidFill>
              </a:rPr>
              <a:t>أَحَدُ</a:t>
            </a:r>
            <a:endParaRPr lang="en-US" sz="2800" dirty="0">
              <a:solidFill>
                <a:srgbClr val="00B0F0"/>
              </a:solidFill>
            </a:endParaRPr>
          </a:p>
        </p:txBody>
      </p:sp>
      <p:sp>
        <p:nvSpPr>
          <p:cNvPr id="20" name="مربع نص 19"/>
          <p:cNvSpPr txBox="1"/>
          <p:nvPr/>
        </p:nvSpPr>
        <p:spPr>
          <a:xfrm>
            <a:off x="5199248" y="4205055"/>
            <a:ext cx="928283" cy="523220"/>
          </a:xfrm>
          <a:prstGeom prst="rect">
            <a:avLst/>
          </a:prstGeom>
          <a:noFill/>
        </p:spPr>
        <p:txBody>
          <a:bodyPr wrap="square" rtlCol="0">
            <a:spAutoFit/>
          </a:bodyPr>
          <a:lstStyle/>
          <a:p>
            <a:r>
              <a:rPr lang="ar-BH" sz="2800" dirty="0">
                <a:solidFill>
                  <a:srgbClr val="00B0F0"/>
                </a:solidFill>
              </a:rPr>
              <a:t>أَشْعَبَ</a:t>
            </a:r>
            <a:endParaRPr lang="en-US" sz="2800" dirty="0">
              <a:solidFill>
                <a:srgbClr val="00B0F0"/>
              </a:solidFill>
            </a:endParaRPr>
          </a:p>
        </p:txBody>
      </p:sp>
      <p:sp>
        <p:nvSpPr>
          <p:cNvPr id="21" name="مربع نص 20"/>
          <p:cNvSpPr txBox="1"/>
          <p:nvPr/>
        </p:nvSpPr>
        <p:spPr>
          <a:xfrm>
            <a:off x="2690100" y="4181626"/>
            <a:ext cx="607312" cy="523220"/>
          </a:xfrm>
          <a:prstGeom prst="rect">
            <a:avLst/>
          </a:prstGeom>
          <a:noFill/>
        </p:spPr>
        <p:txBody>
          <a:bodyPr wrap="square" rtlCol="0">
            <a:spAutoFit/>
          </a:bodyPr>
          <a:lstStyle/>
          <a:p>
            <a:r>
              <a:rPr lang="ar-BH" sz="2800" dirty="0">
                <a:solidFill>
                  <a:srgbClr val="00B0F0"/>
                </a:solidFill>
              </a:rPr>
              <a:t>إِنَّ</a:t>
            </a:r>
            <a:endParaRPr lang="en-US" sz="2800" dirty="0">
              <a:solidFill>
                <a:srgbClr val="00B0F0"/>
              </a:solidFill>
            </a:endParaRPr>
          </a:p>
        </p:txBody>
      </p:sp>
      <p:sp>
        <p:nvSpPr>
          <p:cNvPr id="22" name="مربع نص 21"/>
          <p:cNvSpPr txBox="1"/>
          <p:nvPr/>
        </p:nvSpPr>
        <p:spPr>
          <a:xfrm>
            <a:off x="5267969" y="5640344"/>
            <a:ext cx="790839" cy="523220"/>
          </a:xfrm>
          <a:prstGeom prst="rect">
            <a:avLst/>
          </a:prstGeom>
          <a:noFill/>
        </p:spPr>
        <p:txBody>
          <a:bodyPr wrap="square" rtlCol="0">
            <a:spAutoFit/>
          </a:bodyPr>
          <a:lstStyle/>
          <a:p>
            <a:r>
              <a:rPr lang="ar-BH" sz="2800" dirty="0">
                <a:solidFill>
                  <a:srgbClr val="00B0F0"/>
                </a:solidFill>
              </a:rPr>
              <a:t>ابْتَسَم</a:t>
            </a:r>
            <a:endParaRPr lang="en-US" sz="2800" dirty="0">
              <a:solidFill>
                <a:srgbClr val="00B0F0"/>
              </a:solidFill>
            </a:endParaRPr>
          </a:p>
        </p:txBody>
      </p:sp>
      <p:sp>
        <p:nvSpPr>
          <p:cNvPr id="34" name="مربع نص 33"/>
          <p:cNvSpPr txBox="1"/>
          <p:nvPr/>
        </p:nvSpPr>
        <p:spPr>
          <a:xfrm>
            <a:off x="2539622" y="5640344"/>
            <a:ext cx="586857" cy="523220"/>
          </a:xfrm>
          <a:prstGeom prst="rect">
            <a:avLst/>
          </a:prstGeom>
          <a:noFill/>
        </p:spPr>
        <p:txBody>
          <a:bodyPr wrap="square" rtlCol="0">
            <a:spAutoFit/>
          </a:bodyPr>
          <a:lstStyle/>
          <a:p>
            <a:r>
              <a:rPr lang="ar-BH" sz="2800" dirty="0">
                <a:solidFill>
                  <a:srgbClr val="00B0F0"/>
                </a:solidFill>
              </a:rPr>
              <a:t>ابْنُه</a:t>
            </a:r>
            <a:endParaRPr lang="en-US" sz="2800" dirty="0">
              <a:solidFill>
                <a:srgbClr val="00B0F0"/>
              </a:solidFill>
            </a:endParaRPr>
          </a:p>
        </p:txBody>
      </p:sp>
      <p:pic>
        <p:nvPicPr>
          <p:cNvPr id="2" name="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5745" y="5901954"/>
            <a:ext cx="609600" cy="609600"/>
          </a:xfrm>
          <a:prstGeom prst="rect">
            <a:avLst/>
          </a:prstGeom>
        </p:spPr>
      </p:pic>
    </p:spTree>
    <p:extLst>
      <p:ext uri="{BB962C8B-B14F-4D97-AF65-F5344CB8AC3E}">
        <p14:creationId xmlns:p14="http://schemas.microsoft.com/office/powerpoint/2010/main" val="27077126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anim calcmode="lin" valueType="num">
                                      <p:cBhvr>
                                        <p:cTn id="41" dur="1000" fill="hold"/>
                                        <p:tgtEl>
                                          <p:spTgt spid="27"/>
                                        </p:tgtEl>
                                        <p:attrNameLst>
                                          <p:attrName>ppt_x</p:attrName>
                                        </p:attrNameLst>
                                      </p:cBhvr>
                                      <p:tavLst>
                                        <p:tav tm="0">
                                          <p:val>
                                            <p:strVal val="#ppt_x"/>
                                          </p:val>
                                        </p:tav>
                                        <p:tav tm="100000">
                                          <p:val>
                                            <p:strVal val="#ppt_x"/>
                                          </p:val>
                                        </p:tav>
                                      </p:tavLst>
                                    </p:anim>
                                    <p:anim calcmode="lin" valueType="num">
                                      <p:cBhvr>
                                        <p:cTn id="4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1000"/>
                                        <p:tgtEl>
                                          <p:spTgt spid="26"/>
                                        </p:tgtEl>
                                      </p:cBhvr>
                                    </p:animEffect>
                                    <p:anim calcmode="lin" valueType="num">
                                      <p:cBhvr>
                                        <p:cTn id="48" dur="1000" fill="hold"/>
                                        <p:tgtEl>
                                          <p:spTgt spid="26"/>
                                        </p:tgtEl>
                                        <p:attrNameLst>
                                          <p:attrName>ppt_x</p:attrName>
                                        </p:attrNameLst>
                                      </p:cBhvr>
                                      <p:tavLst>
                                        <p:tav tm="0">
                                          <p:val>
                                            <p:strVal val="#ppt_x"/>
                                          </p:val>
                                        </p:tav>
                                        <p:tav tm="100000">
                                          <p:val>
                                            <p:strVal val="#ppt_x"/>
                                          </p:val>
                                        </p:tav>
                                      </p:tavLst>
                                    </p:anim>
                                    <p:anim calcmode="lin" valueType="num">
                                      <p:cBhvr>
                                        <p:cTn id="4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1000"/>
                                        <p:tgtEl>
                                          <p:spTgt spid="25"/>
                                        </p:tgtEl>
                                      </p:cBhvr>
                                    </p:animEffect>
                                    <p:anim calcmode="lin" valueType="num">
                                      <p:cBhvr>
                                        <p:cTn id="55" dur="1000" fill="hold"/>
                                        <p:tgtEl>
                                          <p:spTgt spid="25"/>
                                        </p:tgtEl>
                                        <p:attrNameLst>
                                          <p:attrName>ppt_x</p:attrName>
                                        </p:attrNameLst>
                                      </p:cBhvr>
                                      <p:tavLst>
                                        <p:tav tm="0">
                                          <p:val>
                                            <p:strVal val="#ppt_x"/>
                                          </p:val>
                                        </p:tav>
                                        <p:tav tm="100000">
                                          <p:val>
                                            <p:strVal val="#ppt_x"/>
                                          </p:val>
                                        </p:tav>
                                      </p:tavLst>
                                    </p:anim>
                                    <p:anim calcmode="lin" valueType="num">
                                      <p:cBhvr>
                                        <p:cTn id="5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1" fill="hold" display="0">
                  <p:stCondLst>
                    <p:cond delay="indefinite"/>
                  </p:stCondLst>
                  <p:endCondLst>
                    <p:cond evt="onStopAudio" delay="0">
                      <p:tgtEl>
                        <p:sldTgt/>
                      </p:tgtEl>
                    </p:cond>
                  </p:endCondLst>
                </p:cTn>
                <p:tgtEl>
                  <p:spTgt spid="2"/>
                </p:tgtEl>
              </p:cMediaNode>
            </p:audio>
          </p:childTnLst>
        </p:cTn>
      </p:par>
    </p:tnLst>
    <p:bldLst>
      <p:bldP spid="9" grpId="0"/>
      <p:bldP spid="16" grpId="0"/>
      <p:bldP spid="10" grpId="0" animBg="1"/>
      <p:bldP spid="23" grpId="0" animBg="1"/>
      <p:bldP spid="24" grpId="0" animBg="1"/>
      <p:bldP spid="25" grpId="0" animBg="1"/>
      <p:bldP spid="26" grpId="0" animBg="1"/>
      <p:bldP spid="27" grpId="0" animBg="1"/>
      <p:bldP spid="30" grpId="0"/>
      <p:bldP spid="19" grpId="0"/>
      <p:bldP spid="20" grpId="0"/>
      <p:bldP spid="21" grpId="0"/>
      <p:bldP spid="22" grpId="0"/>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SA" sz="9600" dirty="0">
                <a:solidFill>
                  <a:srgbClr val="00B0F0"/>
                </a:solidFill>
              </a:rPr>
              <a:t>وَف</a:t>
            </a:r>
            <a:r>
              <a:rPr lang="ar-BH" sz="9600" dirty="0">
                <a:solidFill>
                  <a:srgbClr val="00B0F0"/>
                </a:solidFill>
              </a:rPr>
              <a:t>َّ</a:t>
            </a:r>
            <a:r>
              <a:rPr lang="ar-SA" sz="9600" dirty="0">
                <a:solidFill>
                  <a:srgbClr val="00B0F0"/>
                </a:solidFill>
              </a:rPr>
              <a:t>قَكَ الله</a:t>
            </a:r>
            <a:endParaRPr lang="en-US" sz="9600" dirty="0">
              <a:solidFill>
                <a:srgbClr val="00B0F0"/>
              </a:solidFill>
            </a:endParaRPr>
          </a:p>
        </p:txBody>
      </p:sp>
      <p:pic>
        <p:nvPicPr>
          <p:cNvPr id="2" name="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04800" y="6134100"/>
            <a:ext cx="609600" cy="609600"/>
          </a:xfrm>
          <a:prstGeom prst="rect">
            <a:avLst/>
          </a:prstGeom>
        </p:spPr>
      </p:pic>
    </p:spTree>
    <p:extLst>
      <p:ext uri="{BB962C8B-B14F-4D97-AF65-F5344CB8AC3E}">
        <p14:creationId xmlns:p14="http://schemas.microsoft.com/office/powerpoint/2010/main" val="369921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3238500" y="1095423"/>
            <a:ext cx="6045200" cy="2371677"/>
          </a:xfrm>
        </p:spPr>
        <p:txBody>
          <a:bodyPr>
            <a:noAutofit/>
          </a:bodyPr>
          <a:lstStyle/>
          <a:p>
            <a:r>
              <a:rPr lang="ar-BH" sz="9600" dirty="0">
                <a:solidFill>
                  <a:srgbClr val="00B0F0"/>
                </a:solidFill>
              </a:rPr>
              <a:t>أَحْسَنْت</a:t>
            </a:r>
            <a:endParaRPr lang="en-US" sz="9600" dirty="0">
              <a:solidFill>
                <a:srgbClr val="00B0F0"/>
              </a:solidFill>
            </a:endParaRPr>
          </a:p>
        </p:txBody>
      </p:sp>
      <p:sp>
        <p:nvSpPr>
          <p:cNvPr id="10" name="مستطيل مستدير الزوايا 9">
            <a:hlinkClick r:id="rId4" action="ppaction://hlinksldjump"/>
          </p:cNvPr>
          <p:cNvSpPr/>
          <p:nvPr/>
        </p:nvSpPr>
        <p:spPr>
          <a:xfrm>
            <a:off x="4277815" y="4740702"/>
            <a:ext cx="3966570" cy="115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solidFill>
                  <a:prstClr val="black"/>
                </a:solidFill>
              </a:rPr>
              <a:t>تَمْرِين رَقَمَ 1</a:t>
            </a:r>
            <a:endParaRPr lang="en-US" sz="4000" dirty="0">
              <a:solidFill>
                <a:prstClr val="black"/>
              </a:solidFill>
            </a:endParaRPr>
          </a:p>
        </p:txBody>
      </p:sp>
      <p:pic>
        <p:nvPicPr>
          <p:cNvPr id="2" name="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6400" y="6108700"/>
            <a:ext cx="609600" cy="609600"/>
          </a:xfrm>
          <a:prstGeom prst="rect">
            <a:avLst/>
          </a:prstGeom>
        </p:spPr>
      </p:pic>
    </p:spTree>
    <p:extLst>
      <p:ext uri="{BB962C8B-B14F-4D97-AF65-F5344CB8AC3E}">
        <p14:creationId xmlns:p14="http://schemas.microsoft.com/office/powerpoint/2010/main" val="377453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BH" sz="9600" dirty="0">
                <a:solidFill>
                  <a:srgbClr val="00B0F0"/>
                </a:solidFill>
              </a:rPr>
              <a:t>حَاوَل مَرًّة أُخْرَى</a:t>
            </a:r>
            <a:endParaRPr lang="en-US" sz="9600" dirty="0">
              <a:solidFill>
                <a:srgbClr val="00B0F0"/>
              </a:solidFill>
            </a:endParaRPr>
          </a:p>
        </p:txBody>
      </p:sp>
      <p:sp>
        <p:nvSpPr>
          <p:cNvPr id="10" name="مستطيل مستدير الزوايا 9">
            <a:hlinkClick r:id="rId4" action="ppaction://hlinksldjump"/>
          </p:cNvPr>
          <p:cNvSpPr/>
          <p:nvPr/>
        </p:nvSpPr>
        <p:spPr>
          <a:xfrm>
            <a:off x="3898900" y="4956793"/>
            <a:ext cx="4207870" cy="11393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1</a:t>
            </a:r>
            <a:endParaRPr lang="en-US" sz="4000" dirty="0"/>
          </a:p>
        </p:txBody>
      </p:sp>
      <p:pic>
        <p:nvPicPr>
          <p:cNvPr id="2" name="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3700" y="6096191"/>
            <a:ext cx="609600" cy="609600"/>
          </a:xfrm>
          <a:prstGeom prst="rect">
            <a:avLst/>
          </a:prstGeom>
        </p:spPr>
      </p:pic>
    </p:spTree>
    <p:extLst>
      <p:ext uri="{BB962C8B-B14F-4D97-AF65-F5344CB8AC3E}">
        <p14:creationId xmlns:p14="http://schemas.microsoft.com/office/powerpoint/2010/main" val="106896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3238500" y="1095423"/>
            <a:ext cx="6045200" cy="2371677"/>
          </a:xfrm>
        </p:spPr>
        <p:txBody>
          <a:bodyPr>
            <a:noAutofit/>
          </a:bodyPr>
          <a:lstStyle/>
          <a:p>
            <a:r>
              <a:rPr lang="ar-BH" sz="9600" dirty="0">
                <a:solidFill>
                  <a:srgbClr val="00B0F0"/>
                </a:solidFill>
              </a:rPr>
              <a:t>أَحْسَنْت</a:t>
            </a:r>
            <a:endParaRPr lang="en-US" sz="9600" dirty="0">
              <a:solidFill>
                <a:srgbClr val="00B0F0"/>
              </a:solidFill>
            </a:endParaRPr>
          </a:p>
        </p:txBody>
      </p:sp>
      <p:sp>
        <p:nvSpPr>
          <p:cNvPr id="10" name="مستطيل مستدير الزوايا 9">
            <a:hlinkClick r:id="rId4" action="ppaction://hlinksldjump"/>
          </p:cNvPr>
          <p:cNvSpPr/>
          <p:nvPr/>
        </p:nvSpPr>
        <p:spPr>
          <a:xfrm>
            <a:off x="4277815" y="4740702"/>
            <a:ext cx="3966570" cy="115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solidFill>
                  <a:prstClr val="black"/>
                </a:solidFill>
              </a:rPr>
              <a:t>تَمْرِين رَقَمَ 2</a:t>
            </a:r>
            <a:endParaRPr lang="en-US" sz="4000" dirty="0">
              <a:solidFill>
                <a:prstClr val="black"/>
              </a:solidFill>
            </a:endParaRPr>
          </a:p>
        </p:txBody>
      </p:sp>
      <p:pic>
        <p:nvPicPr>
          <p:cNvPr id="2" name="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19100" y="6096000"/>
            <a:ext cx="609600" cy="609600"/>
          </a:xfrm>
          <a:prstGeom prst="rect">
            <a:avLst/>
          </a:prstGeom>
        </p:spPr>
      </p:pic>
    </p:spTree>
    <p:extLst>
      <p:ext uri="{BB962C8B-B14F-4D97-AF65-F5344CB8AC3E}">
        <p14:creationId xmlns:p14="http://schemas.microsoft.com/office/powerpoint/2010/main" val="22303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BH" sz="9600" dirty="0">
                <a:solidFill>
                  <a:srgbClr val="00B0F0"/>
                </a:solidFill>
              </a:rPr>
              <a:t>حَاوَل مَرًّة أُخْرَى</a:t>
            </a:r>
            <a:endParaRPr lang="en-US" sz="9600" dirty="0">
              <a:solidFill>
                <a:srgbClr val="00B0F0"/>
              </a:solidFill>
            </a:endParaRPr>
          </a:p>
        </p:txBody>
      </p:sp>
      <p:sp>
        <p:nvSpPr>
          <p:cNvPr id="10" name="مستطيل مستدير الزوايا 9">
            <a:hlinkClick r:id="rId4" action="ppaction://hlinksldjump"/>
          </p:cNvPr>
          <p:cNvSpPr/>
          <p:nvPr/>
        </p:nvSpPr>
        <p:spPr>
          <a:xfrm>
            <a:off x="3898900" y="4956793"/>
            <a:ext cx="4207870" cy="11393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solidFill>
                  <a:prstClr val="black"/>
                </a:solidFill>
              </a:rPr>
              <a:t>تَمْرِين رَقَمَ 2</a:t>
            </a:r>
            <a:endParaRPr lang="en-US" sz="4000" dirty="0">
              <a:solidFill>
                <a:prstClr val="black"/>
              </a:solidFill>
            </a:endParaRPr>
          </a:p>
        </p:txBody>
      </p:sp>
      <p:pic>
        <p:nvPicPr>
          <p:cNvPr id="2" name="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19100" y="6074393"/>
            <a:ext cx="609600" cy="609600"/>
          </a:xfrm>
          <a:prstGeom prst="rect">
            <a:avLst/>
          </a:prstGeom>
        </p:spPr>
      </p:pic>
    </p:spTree>
    <p:extLst>
      <p:ext uri="{BB962C8B-B14F-4D97-AF65-F5344CB8AC3E}">
        <p14:creationId xmlns:p14="http://schemas.microsoft.com/office/powerpoint/2010/main" val="309269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116506" y="443306"/>
            <a:ext cx="3998794"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3" name="مستطيل 2"/>
          <p:cNvSpPr/>
          <p:nvPr/>
        </p:nvSpPr>
        <p:spPr>
          <a:xfrm>
            <a:off x="1705971" y="1615216"/>
            <a:ext cx="9116702" cy="4401205"/>
          </a:xfrm>
          <a:prstGeom prst="rect">
            <a:avLst/>
          </a:prstGeom>
        </p:spPr>
        <p:txBody>
          <a:bodyPr wrap="square">
            <a:spAutoFit/>
          </a:bodyPr>
          <a:lstStyle/>
          <a:p>
            <a:pPr algn="ctr" rtl="1"/>
            <a:r>
              <a:rPr lang="ar-BH" sz="2800" b="1" dirty="0"/>
              <a:t>أ. مَرَقُ الْبَطِّ</a:t>
            </a:r>
          </a:p>
          <a:p>
            <a:pPr algn="ctr" rtl="1"/>
            <a:endParaRPr lang="en-US" sz="2800" dirty="0"/>
          </a:p>
          <a:p>
            <a:pPr algn="r" rtl="1"/>
            <a:r>
              <a:rPr lang="ar-BH" sz="2800" dirty="0"/>
              <a:t>كانَ أَشْعَبُ عائِدًا مِنْ زِيارَةِ أَحَدِ الْأَصْدِقاءِ الْبُخَلاءِ، وَفي طَريقِهِ مَرَّ بِبُحَيْرَةٍ مَليَئَةٍ بِالْبَطِّ، فَحاوَلَ أَنْ يَصْطادَ واحِدَةً؛ لِيَتَغَذَّى بِها وَيَسُدَّ جُوعَهُ، لَكِنَّ الْبَطَّ كانَ يَقِظًا فَلَمْ يَسْتَطِعْ أَن يُمْسِكَ بِأَيَّةِ واحِدَةٍ مِنْها. أَخْرَجَ أَشْعَبُ كِسْرَةً مِنَ الْخُبْزِ الْيابِسِ وَغمَسَها في ماءِ الْبُحَيْرَةِ وَأَكَلَها. لاحَظَ أَحَدُ الْمارَّةِ ما يَفْعَلُهُ أَشْعَبُ، فَأَخَذَتْهُ الدَّهْشَةُ فَصاحَ مُتَعَجِّبًا: ما هَذا أَيُّها الرَّجُلُ؟ أَتَغْمِسُ الْخُبْزَ في ماءِ الْبُحَيْرَةِ ثُمَّ تأْكُلُهُ! رَدَّ أَشْعَبُ: لِماذا تَتَعَجَّبُ يا أَخي؟ إِذا فاتَكَ أَكْلُ الْبَطِّ، فَعَلَيْكَ الاسْتِفادَةُ مِنْ مَرَقِهِ. ضَحِكَ الرَّجُلُ وَقالَ: يا لَكَ مَنْ رَجُلٍ ظَريفٍ حَقًّا! لِذَلكَ سَوْفَ أَصْحَبُكَ مَعي إِلى وَليمَةٍ عَظيمَةٍ دَعاني إِليْها أَحَدُ الْأَصْدِقاءِ الْكُرَماءِ. </a:t>
            </a:r>
            <a:endParaRPr lang="en-US" sz="2800" dirty="0">
              <a:solidFill>
                <a:prstClr val="black"/>
              </a:solidFill>
              <a:ea typeface="Calibri" panose="020F0502020204030204" pitchFamily="34" charset="0"/>
              <a:cs typeface="Arial" panose="020B0604020202020204" pitchFamily="34" charset="0"/>
            </a:endParaRPr>
          </a:p>
        </p:txBody>
      </p:sp>
      <p:pic>
        <p:nvPicPr>
          <p:cNvPr id="5" name="نوادر اشعب">
            <a:hlinkClick r:id="" action="ppaction://media"/>
            <a:extLst>
              <a:ext uri="{FF2B5EF4-FFF2-40B4-BE49-F238E27FC236}">
                <a16:creationId xmlns="" xmlns:a16="http://schemas.microsoft.com/office/drawing/2014/main" id="{C69B9B09-6D17-4DA9-888A-BA2DB02F62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4702" y="6016421"/>
            <a:ext cx="609600" cy="609600"/>
          </a:xfrm>
          <a:prstGeom prst="rect">
            <a:avLst/>
          </a:prstGeom>
        </p:spPr>
      </p:pic>
    </p:spTree>
    <p:extLst>
      <p:ext uri="{BB962C8B-B14F-4D97-AF65-F5344CB8AC3E}">
        <p14:creationId xmlns:p14="http://schemas.microsoft.com/office/powerpoint/2010/main" val="223929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50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116506" y="443306"/>
            <a:ext cx="3998794"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3" name="مستطيل 2"/>
          <p:cNvSpPr/>
          <p:nvPr/>
        </p:nvSpPr>
        <p:spPr>
          <a:xfrm>
            <a:off x="1557552" y="1506034"/>
            <a:ext cx="9116702" cy="4401205"/>
          </a:xfrm>
          <a:prstGeom prst="rect">
            <a:avLst/>
          </a:prstGeom>
        </p:spPr>
        <p:txBody>
          <a:bodyPr wrap="square">
            <a:spAutoFit/>
          </a:bodyPr>
          <a:lstStyle/>
          <a:p>
            <a:pPr algn="ctr" rtl="1"/>
            <a:r>
              <a:rPr lang="ar-BH" sz="2800" b="1" dirty="0"/>
              <a:t>أ. مَرَقُ الْبَطِّ</a:t>
            </a:r>
          </a:p>
          <a:p>
            <a:pPr algn="ctr" rtl="1"/>
            <a:endParaRPr lang="ar-BH" sz="2800" b="1" dirty="0"/>
          </a:p>
          <a:p>
            <a:pPr algn="r" rtl="1"/>
            <a:r>
              <a:rPr lang="ar-BH" sz="2800" dirty="0"/>
              <a:t>تَهَلَّلَ وَجْهُ أَشْعَبَ، لَكِنَّهُ تَذَكَّرَ حالَ ثِيابِهِ الْباليَةِ فَقالَ: إِنَّ ثِيابي بالِيَةٌ لا تَليقُ بِهَذَهِ الدَّعْوَةِ. رَبَّتَ الرَّجُلُ عَلى كَتِفِ أَشْعَبَ وَطَمْأَنَه قائِلًا: لا تَقْلَقْ، سَأَمْنَحُكَ ثَوْبًا جَديدًا بَدَلًا مِنْ جُبَّتِكَ الْمُمَزَّقَةِ. فَشَكَرَهُ أَشْعَبُ على صَنيعِهِ وَمَعْروفِهِ. ذَهَبَ أَشْعَبُ بِرِفْقَةِ الرَّجُلِ لِحُضورِ الْوَليمَةِ، فَاسْتَقْبَلَهُ صاحِبُ الْمَنْزِلِ مُرَحِّبًا وَأَجْلَسَهُ بِجِوارِهِ، وَوَضَعَ أَمَامَهُ أَشْهى الْمَأْكولاتِ وَأَطْيَبَ أَنْواعِ الْفاكِهَةِ. راحَ أَشْعَبُ يَلْتَهِمُ الطَّعامَ الْتِهامًا، وَفي أَثْناءِ ذَلِكَ كَانَتْ أَكْمامُ ثَوْبِهِ تَغوصُ في الْمَرَقِ والْأَرُزِّ. نَبَّهَ أَحَدُ الْجالِسينَ أَشْعَبَ قائِلًا: احْذَرْ يا رَجُلُ. إِنَّ كُمَّ جِلْبابِكَ قَدْ أَصابَهُ الْمَرَقُ وَالْأَرُزُّ. ابْتَسَمَ أَشْعَبُ وقالَ مازحًا: أَلا يَحِقُّ لِكُمّي أَنْ يَأْكُلَ هُوَ الْآخَرُ؟</a:t>
            </a:r>
            <a:endParaRPr lang="ar-BH" sz="2800" b="1" dirty="0"/>
          </a:p>
        </p:txBody>
      </p:sp>
      <p:pic>
        <p:nvPicPr>
          <p:cNvPr id="5" name="AUD-20200406-WA00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2900" y="6159500"/>
            <a:ext cx="609600" cy="609600"/>
          </a:xfrm>
          <a:prstGeom prst="rect">
            <a:avLst/>
          </a:prstGeom>
        </p:spPr>
      </p:pic>
    </p:spTree>
    <p:extLst>
      <p:ext uri="{BB962C8B-B14F-4D97-AF65-F5344CB8AC3E}">
        <p14:creationId xmlns:p14="http://schemas.microsoft.com/office/powerpoint/2010/main" val="94805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116506" y="443306"/>
            <a:ext cx="3998794"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3" name="مستطيل 2"/>
          <p:cNvSpPr/>
          <p:nvPr/>
        </p:nvSpPr>
        <p:spPr>
          <a:xfrm>
            <a:off x="1557552" y="1506034"/>
            <a:ext cx="9116702" cy="3970318"/>
          </a:xfrm>
          <a:prstGeom prst="rect">
            <a:avLst/>
          </a:prstGeom>
        </p:spPr>
        <p:txBody>
          <a:bodyPr wrap="square">
            <a:spAutoFit/>
          </a:bodyPr>
          <a:lstStyle/>
          <a:p>
            <a:pPr algn="ctr"/>
            <a:r>
              <a:rPr lang="ar-BH" sz="2800" b="1" dirty="0"/>
              <a:t>ب</a:t>
            </a:r>
            <a:r>
              <a:rPr lang="ar-SA" sz="2800" b="1" dirty="0"/>
              <a:t>.</a:t>
            </a:r>
            <a:r>
              <a:rPr lang="ar-BH" sz="2800" b="1" dirty="0"/>
              <a:t>ابْنُ الْوَزِّ عَوَّامٌ</a:t>
            </a:r>
          </a:p>
          <a:p>
            <a:pPr algn="ctr"/>
            <a:endParaRPr lang="en-US" sz="2800" dirty="0"/>
          </a:p>
          <a:p>
            <a:pPr algn="r" rtl="1"/>
            <a:r>
              <a:rPr lang="ar-BH" sz="2800" dirty="0"/>
              <a:t>دَعا أَشْعَبُ أَحَدَ أَصْحابِهِ إِلى زِيارَتِهِ في مَنْزِلِهِ، وَفي الْمَساءِ ذَهَبَ الضَّيْفُ إِلى بَيْتِ أَشْعَبَ فَوَجَدَهُ جالِسًا، وابْنُه الصَّغيِرُ يَلْعَبُ بِجِوارِه. قالَ الضَّيْفُ لِلْوَلَدِ الصّغير: يا بُنَيَّ أَطْعِمْني مِنْ خُبْزِكُم. فَرَدَّ الصَّغيرُ: أَنْصَحُكَ أَلّا تَذوقَهُ، فَهْوَ مُرٌّ. قالَ الضَّيْفُ: إِذَنْ آتِني بِكوبٍ مِنَ الْماءِ. ضَحكَ الصَّغيرُ قائِلًا: إِنَّ الْماءَ الّذي عِنْدَنا مالِحٌ، فَأَنْصَحُكَ أَلّا تَشْرَبَهُ. تَعَجَّبَ الضَّيْفُ وَسَأَلَهُ: ما الّذي يُوجَدُ في بَيْتِكُم إِذَنْ؟ أَجابَ الصَّغيرُ: الْهَواءُ النَّقِيُّ، وَالضَّيْفُ الظَّريفُ. ثُمَّ خَرَجَ يَعْدو خارِجَ الْبَيْتِ تَارِكًا الضَّيْفَ غارِقًا في دَهْشَتِهِ وَاسْتِغْرابِهِ.</a:t>
            </a:r>
            <a:endParaRPr lang="en-US" sz="2800" dirty="0"/>
          </a:p>
        </p:txBody>
      </p:sp>
      <p:pic>
        <p:nvPicPr>
          <p:cNvPr id="4" nam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68300" y="6134100"/>
            <a:ext cx="609600" cy="609600"/>
          </a:xfrm>
          <a:prstGeom prst="rect">
            <a:avLst/>
          </a:prstGeom>
        </p:spPr>
      </p:pic>
    </p:spTree>
    <p:extLst>
      <p:ext uri="{BB962C8B-B14F-4D97-AF65-F5344CB8AC3E}">
        <p14:creationId xmlns:p14="http://schemas.microsoft.com/office/powerpoint/2010/main" val="428170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302000" y="549222"/>
            <a:ext cx="5664200" cy="707886"/>
          </a:xfrm>
          <a:prstGeom prst="rect">
            <a:avLst/>
          </a:prstGeom>
          <a:noFill/>
        </p:spPr>
        <p:txBody>
          <a:bodyPr wrap="square" rtlCol="0">
            <a:spAutoFit/>
          </a:bodyPr>
          <a:lstStyle/>
          <a:p>
            <a:pPr algn="ctr"/>
            <a:r>
              <a:rPr lang="ar-BH" sz="4000" b="1" dirty="0">
                <a:solidFill>
                  <a:srgbClr val="FF0000"/>
                </a:solidFill>
              </a:rPr>
              <a:t>اخْتَارُ الْإِجَابَةَ الصَّحِيحَةَ فِيمَا يَلِي:</a:t>
            </a:r>
            <a:endParaRPr lang="en-US" sz="4000" b="1" dirty="0">
              <a:solidFill>
                <a:srgbClr val="FF0000"/>
              </a:solidFill>
            </a:endParaRPr>
          </a:p>
        </p:txBody>
      </p:sp>
      <p:sp>
        <p:nvSpPr>
          <p:cNvPr id="4" name="مربع نص 3"/>
          <p:cNvSpPr txBox="1"/>
          <p:nvPr/>
        </p:nvSpPr>
        <p:spPr>
          <a:xfrm>
            <a:off x="4312693" y="1538688"/>
            <a:ext cx="5030906" cy="523220"/>
          </a:xfrm>
          <a:prstGeom prst="rect">
            <a:avLst/>
          </a:prstGeom>
          <a:noFill/>
        </p:spPr>
        <p:txBody>
          <a:bodyPr wrap="square" rtlCol="0">
            <a:spAutoFit/>
          </a:bodyPr>
          <a:lstStyle/>
          <a:p>
            <a:r>
              <a:rPr lang="ar-BH" sz="2800" dirty="0">
                <a:solidFill>
                  <a:prstClr val="black"/>
                </a:solidFill>
              </a:rPr>
              <a:t>1- مَاذّا يُوجَدُ بِالبُحِيرَةِ الَّتي مَرَّ بِهَا أشْعَبُ؟ </a:t>
            </a:r>
            <a:endParaRPr lang="en-US" sz="2800" dirty="0">
              <a:solidFill>
                <a:prstClr val="black"/>
              </a:solidFill>
            </a:endParaRPr>
          </a:p>
        </p:txBody>
      </p:sp>
      <p:sp>
        <p:nvSpPr>
          <p:cNvPr id="5" name="مربع نص 4">
            <a:hlinkClick r:id="rId5" action="ppaction://hlinksldjump"/>
          </p:cNvPr>
          <p:cNvSpPr txBox="1"/>
          <p:nvPr/>
        </p:nvSpPr>
        <p:spPr>
          <a:xfrm>
            <a:off x="7575550" y="2515956"/>
            <a:ext cx="227330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ar-BH" sz="2800" dirty="0">
                <a:solidFill>
                  <a:prstClr val="black"/>
                </a:solidFill>
              </a:rPr>
              <a:t>أ. سَمَكٌ</a:t>
            </a:r>
            <a:endParaRPr lang="en-US" sz="2800" dirty="0">
              <a:solidFill>
                <a:prstClr val="black"/>
              </a:solidFill>
            </a:endParaRPr>
          </a:p>
        </p:txBody>
      </p:sp>
      <p:sp>
        <p:nvSpPr>
          <p:cNvPr id="6" name="مربع نص 5">
            <a:hlinkClick r:id="rId5" action="ppaction://hlinksldjump"/>
          </p:cNvPr>
          <p:cNvSpPr txBox="1"/>
          <p:nvPr/>
        </p:nvSpPr>
        <p:spPr>
          <a:xfrm>
            <a:off x="4312693" y="2491912"/>
            <a:ext cx="2934267"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ar-BH" sz="2800" dirty="0">
                <a:solidFill>
                  <a:prstClr val="black"/>
                </a:solidFill>
              </a:rPr>
              <a:t>ب. سَلاحفٌ</a:t>
            </a:r>
            <a:endParaRPr lang="en-US" sz="2800" dirty="0">
              <a:solidFill>
                <a:prstClr val="black"/>
              </a:solidFill>
            </a:endParaRPr>
          </a:p>
        </p:txBody>
      </p:sp>
      <p:sp>
        <p:nvSpPr>
          <p:cNvPr id="7" name="مربع نص 6">
            <a:hlinkClick r:id="rId6" action="ppaction://hlinksldjump"/>
          </p:cNvPr>
          <p:cNvSpPr txBox="1"/>
          <p:nvPr/>
        </p:nvSpPr>
        <p:spPr>
          <a:xfrm>
            <a:off x="1492250" y="2503256"/>
            <a:ext cx="238760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ar-BH" sz="2800" dirty="0">
                <a:solidFill>
                  <a:prstClr val="black"/>
                </a:solidFill>
              </a:rPr>
              <a:t>ج. بَطٌّ</a:t>
            </a:r>
            <a:endParaRPr lang="en-US" sz="2800" dirty="0">
              <a:solidFill>
                <a:prstClr val="black"/>
              </a:solidFill>
            </a:endParaRPr>
          </a:p>
        </p:txBody>
      </p:sp>
      <p:sp>
        <p:nvSpPr>
          <p:cNvPr id="8" name="مربع نص 7"/>
          <p:cNvSpPr txBox="1"/>
          <p:nvPr/>
        </p:nvSpPr>
        <p:spPr>
          <a:xfrm>
            <a:off x="10154557" y="549222"/>
            <a:ext cx="1643743" cy="523220"/>
          </a:xfrm>
          <a:prstGeom prst="rect">
            <a:avLst/>
          </a:prstGeom>
          <a:noFill/>
        </p:spPr>
        <p:txBody>
          <a:bodyPr wrap="square" rtlCol="0">
            <a:spAutoFit/>
          </a:bodyPr>
          <a:lstStyle/>
          <a:p>
            <a:pPr algn="ctr"/>
            <a:r>
              <a:rPr lang="ar-SA" sz="2800" dirty="0">
                <a:solidFill>
                  <a:prstClr val="black"/>
                </a:solidFill>
              </a:rPr>
              <a:t>تَمْرِين رَقَمَ </a:t>
            </a:r>
            <a:r>
              <a:rPr lang="ar-BH" sz="2800" dirty="0">
                <a:solidFill>
                  <a:srgbClr val="00B0F0"/>
                </a:solidFill>
              </a:rPr>
              <a:t>1</a:t>
            </a:r>
            <a:endParaRPr lang="en-US" sz="2800" dirty="0">
              <a:solidFill>
                <a:srgbClr val="00B0F0"/>
              </a:solidFill>
            </a:endParaRPr>
          </a:p>
        </p:txBody>
      </p:sp>
      <p:sp>
        <p:nvSpPr>
          <p:cNvPr id="9" name="مربع نص 8"/>
          <p:cNvSpPr txBox="1"/>
          <p:nvPr/>
        </p:nvSpPr>
        <p:spPr>
          <a:xfrm>
            <a:off x="4791832" y="3786588"/>
            <a:ext cx="4910256" cy="523220"/>
          </a:xfrm>
          <a:prstGeom prst="rect">
            <a:avLst/>
          </a:prstGeom>
          <a:noFill/>
        </p:spPr>
        <p:txBody>
          <a:bodyPr wrap="square" rtlCol="0">
            <a:spAutoFit/>
          </a:bodyPr>
          <a:lstStyle/>
          <a:p>
            <a:r>
              <a:rPr lang="ar-BH" sz="2800" dirty="0">
                <a:solidFill>
                  <a:prstClr val="black"/>
                </a:solidFill>
              </a:rPr>
              <a:t>2- مَتى ذَهَبَ الضَّيفُ إِلى مَنْزِلِ أَشْعَبِ؟ </a:t>
            </a:r>
            <a:endParaRPr lang="en-US" sz="2800" dirty="0">
              <a:solidFill>
                <a:prstClr val="black"/>
              </a:solidFill>
            </a:endParaRPr>
          </a:p>
        </p:txBody>
      </p:sp>
      <p:sp>
        <p:nvSpPr>
          <p:cNvPr id="10" name="مربع نص 9">
            <a:hlinkClick r:id="rId6" action="ppaction://hlinksldjump"/>
          </p:cNvPr>
          <p:cNvSpPr txBox="1"/>
          <p:nvPr/>
        </p:nvSpPr>
        <p:spPr>
          <a:xfrm>
            <a:off x="7408324" y="4761336"/>
            <a:ext cx="2746233"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ar-BH" sz="2800" dirty="0">
                <a:solidFill>
                  <a:prstClr val="black"/>
                </a:solidFill>
              </a:rPr>
              <a:t>أ. فِي الْمَسَاءِ</a:t>
            </a:r>
            <a:endParaRPr lang="en-US" sz="2800" dirty="0">
              <a:solidFill>
                <a:prstClr val="black"/>
              </a:solidFill>
            </a:endParaRPr>
          </a:p>
        </p:txBody>
      </p:sp>
      <p:sp>
        <p:nvSpPr>
          <p:cNvPr id="11" name="مربع نص 10">
            <a:hlinkClick r:id="rId5" action="ppaction://hlinksldjump"/>
          </p:cNvPr>
          <p:cNvSpPr txBox="1"/>
          <p:nvPr/>
        </p:nvSpPr>
        <p:spPr>
          <a:xfrm>
            <a:off x="4838700" y="4761336"/>
            <a:ext cx="223520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ar-BH" sz="2800" dirty="0">
                <a:solidFill>
                  <a:prstClr val="black"/>
                </a:solidFill>
              </a:rPr>
              <a:t>ب. فِي الصَّبَاحِ</a:t>
            </a:r>
            <a:endParaRPr lang="en-US" sz="2800" dirty="0">
              <a:solidFill>
                <a:prstClr val="black"/>
              </a:solidFill>
            </a:endParaRPr>
          </a:p>
        </p:txBody>
      </p:sp>
      <p:sp>
        <p:nvSpPr>
          <p:cNvPr id="12" name="مربع نص 11">
            <a:hlinkClick r:id="rId5" action="ppaction://hlinksldjump"/>
          </p:cNvPr>
          <p:cNvSpPr txBox="1"/>
          <p:nvPr/>
        </p:nvSpPr>
        <p:spPr>
          <a:xfrm>
            <a:off x="1492250" y="4761336"/>
            <a:ext cx="238760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ar-BH" sz="2800" dirty="0">
                <a:solidFill>
                  <a:prstClr val="black"/>
                </a:solidFill>
              </a:rPr>
              <a:t>ج. فِي الْفَجْرِ</a:t>
            </a:r>
            <a:endParaRPr lang="en-US" sz="2800" dirty="0">
              <a:solidFill>
                <a:prstClr val="black"/>
              </a:solidFill>
            </a:endParaRPr>
          </a:p>
        </p:txBody>
      </p:sp>
      <p:pic>
        <p:nvPicPr>
          <p:cNvPr id="3" nam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68300" y="6096000"/>
            <a:ext cx="609600" cy="609600"/>
          </a:xfrm>
          <a:prstGeom prst="rect">
            <a:avLst/>
          </a:prstGeom>
        </p:spPr>
      </p:pic>
    </p:spTree>
    <p:extLst>
      <p:ext uri="{BB962C8B-B14F-4D97-AF65-F5344CB8AC3E}">
        <p14:creationId xmlns:p14="http://schemas.microsoft.com/office/powerpoint/2010/main" val="147480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9" fill="hold" display="0">
                  <p:stCondLst>
                    <p:cond delay="indefinite"/>
                  </p:stCondLst>
                  <p:endCondLst>
                    <p:cond evt="onStopAudio" delay="0">
                      <p:tgtEl>
                        <p:sldTgt/>
                      </p:tgtEl>
                    </p:cond>
                  </p:endCondLst>
                </p:cTn>
                <p:tgtEl>
                  <p:spTgt spid="3"/>
                </p:tgtEl>
              </p:cMediaNode>
            </p:audio>
          </p:childTnLst>
        </p:cTn>
      </p:par>
    </p:tnLst>
    <p:bldLst>
      <p:bldP spid="4" grpId="0"/>
      <p:bldP spid="5" grpId="0" animBg="1"/>
      <p:bldP spid="6" grpId="0" animBg="1"/>
      <p:bldP spid="7" grpId="0" animBg="1"/>
      <p:bldP spid="9" grpId="0"/>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603009" y="770852"/>
            <a:ext cx="4512291" cy="707886"/>
          </a:xfrm>
          <a:prstGeom prst="rect">
            <a:avLst/>
          </a:prstGeom>
          <a:noFill/>
        </p:spPr>
        <p:txBody>
          <a:bodyPr wrap="square" rtlCol="0">
            <a:spAutoFit/>
          </a:bodyPr>
          <a:lstStyle/>
          <a:p>
            <a:pPr algn="ctr"/>
            <a:r>
              <a:rPr lang="ar-BH" sz="4000" b="1" dirty="0">
                <a:solidFill>
                  <a:srgbClr val="FF0000"/>
                </a:solidFill>
              </a:rPr>
              <a:t>هَيَّا نَتَعَلَّمُ قَامُوسَ الْكَلِمَاتِ</a:t>
            </a:r>
            <a:endParaRPr lang="en-US" sz="4000" b="1" dirty="0">
              <a:solidFill>
                <a:srgbClr val="FF0000"/>
              </a:solidFill>
            </a:endParaRPr>
          </a:p>
        </p:txBody>
      </p:sp>
      <p:graphicFrame>
        <p:nvGraphicFramePr>
          <p:cNvPr id="4" name="جدول 3"/>
          <p:cNvGraphicFramePr>
            <a:graphicFrameLocks noGrp="1"/>
          </p:cNvGraphicFramePr>
          <p:nvPr>
            <p:extLst>
              <p:ext uri="{D42A27DB-BD31-4B8C-83A1-F6EECF244321}">
                <p14:modId xmlns:p14="http://schemas.microsoft.com/office/powerpoint/2010/main" val="2058524439"/>
              </p:ext>
            </p:extLst>
          </p:nvPr>
        </p:nvGraphicFramePr>
        <p:xfrm>
          <a:off x="1603611" y="1992564"/>
          <a:ext cx="9039367" cy="4114809"/>
        </p:xfrm>
        <a:graphic>
          <a:graphicData uri="http://schemas.openxmlformats.org/drawingml/2006/table">
            <a:tbl>
              <a:tblPr firstRow="1" firstCol="1" bandRow="1"/>
              <a:tblGrid>
                <a:gridCol w="4527187">
                  <a:extLst>
                    <a:ext uri="{9D8B030D-6E8A-4147-A177-3AD203B41FA5}">
                      <a16:colId xmlns="" xmlns:a16="http://schemas.microsoft.com/office/drawing/2014/main" val="20000"/>
                    </a:ext>
                  </a:extLst>
                </a:gridCol>
                <a:gridCol w="4512180">
                  <a:extLst>
                    <a:ext uri="{9D8B030D-6E8A-4147-A177-3AD203B41FA5}">
                      <a16:colId xmlns="" xmlns:a16="http://schemas.microsoft.com/office/drawing/2014/main" val="20001"/>
                    </a:ext>
                  </a:extLst>
                </a:gridCol>
              </a:tblGrid>
              <a:tr h="457201">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 </a:t>
                      </a:r>
                      <a:r>
                        <a:rPr lang="ar-BH" sz="28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مَعْنَاهَا</a:t>
                      </a:r>
                      <a:endParaRPr lang="en-US" sz="2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b="1" dirty="0">
                          <a:effectLst/>
                          <a:latin typeface="Calibri" panose="020F0502020204030204" pitchFamily="34" charset="0"/>
                          <a:ea typeface="Calibri" panose="020F0502020204030204" pitchFamily="34" charset="0"/>
                          <a:cs typeface="Arial" panose="020B0604020202020204" pitchFamily="34" charset="0"/>
                        </a:rPr>
                        <a:t>الْكَلِمَة </a:t>
                      </a:r>
                      <a:r>
                        <a:rPr lang="en-US" sz="2800" b="1"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10000"/>
                  </a:ext>
                </a:extLst>
              </a:tr>
              <a:tr h="457201">
                <a:tc>
                  <a:txBody>
                    <a:bodyPr/>
                    <a:lstStyle/>
                    <a:p>
                      <a:pPr algn="ctr">
                        <a:lnSpc>
                          <a:spcPct val="107000"/>
                        </a:lnSpc>
                        <a:spcAft>
                          <a:spcPts val="0"/>
                        </a:spcAft>
                      </a:pPr>
                      <a:r>
                        <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a:t>
                      </a:r>
                      <a:r>
                        <a:rPr lang="ar-BH"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قِطْعَةٌ</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كِسْرَةٌ</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10001"/>
                  </a:ext>
                </a:extLst>
              </a:tr>
              <a:tr h="457201">
                <a:tc>
                  <a:txBody>
                    <a:bodyPr/>
                    <a:lstStyle/>
                    <a:p>
                      <a:pPr algn="ctr">
                        <a:lnSpc>
                          <a:spcPct val="107000"/>
                        </a:lnSpc>
                        <a:spcAft>
                          <a:spcPts val="0"/>
                        </a:spcAft>
                      </a:pPr>
                      <a:r>
                        <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a:t>
                      </a:r>
                      <a:r>
                        <a:rPr lang="ar-BH"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أَشْرَقَ</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تَهَلَّلَ</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10002"/>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BH"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حُلْوُ</a:t>
                      </a:r>
                      <a:r>
                        <a:rPr lang="ar-BH" sz="2800" baseline="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الْحَديثِ</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الظَّريفُ</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10003"/>
                  </a:ext>
                </a:extLst>
              </a:tr>
              <a:tr h="457201">
                <a:tc>
                  <a:txBody>
                    <a:bodyPr/>
                    <a:lstStyle/>
                    <a:p>
                      <a:pPr algn="ctr">
                        <a:lnSpc>
                          <a:spcPct val="107000"/>
                        </a:lnSpc>
                        <a:spcAft>
                          <a:spcPts val="0"/>
                        </a:spcAft>
                      </a:pPr>
                      <a:r>
                        <a:rPr lang="ar-BH"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كُلُّ طَعامٍ يُتَّخَذُ</a:t>
                      </a:r>
                      <a:r>
                        <a:rPr lang="ar-BH" sz="2800" baseline="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لِجَماعَةٍ أَوْ لِدَعْوَةٍ</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وَليمَةٌ</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10004"/>
                  </a:ext>
                </a:extLst>
              </a:tr>
              <a:tr h="457201">
                <a:tc>
                  <a:txBody>
                    <a:bodyPr/>
                    <a:lstStyle/>
                    <a:p>
                      <a:pPr algn="ctr">
                        <a:lnSpc>
                          <a:spcPct val="107000"/>
                        </a:lnSpc>
                        <a:spcAft>
                          <a:spcPts val="0"/>
                        </a:spcAft>
                      </a:pPr>
                      <a:r>
                        <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a:t>
                      </a:r>
                      <a:r>
                        <a:rPr lang="ar-BH"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كُلُّ فِعْلٍ</a:t>
                      </a:r>
                      <a:r>
                        <a:rPr lang="ar-BH" sz="2800" baseline="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حَسَنٍ</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مَعْروفٌ</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10005"/>
                  </a:ext>
                </a:extLst>
              </a:tr>
              <a:tr h="457201">
                <a:tc>
                  <a:txBody>
                    <a:bodyPr/>
                    <a:lstStyle/>
                    <a:p>
                      <a:pPr algn="ctr">
                        <a:lnSpc>
                          <a:spcPct val="107000"/>
                        </a:lnSpc>
                        <a:spcAft>
                          <a:spcPts val="0"/>
                        </a:spcAft>
                      </a:pPr>
                      <a:r>
                        <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a:t>
                      </a:r>
                      <a:r>
                        <a:rPr lang="ar-BH"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كُلُّ</a:t>
                      </a:r>
                      <a:r>
                        <a:rPr lang="ar-BH" sz="2800" baseline="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ما صُنعَ مِنْ خَيْرٍ</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صَنيعٌ</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10006"/>
                  </a:ext>
                </a:extLst>
              </a:tr>
              <a:tr h="457201">
                <a:tc>
                  <a:txBody>
                    <a:bodyPr/>
                    <a:lstStyle/>
                    <a:p>
                      <a:pPr algn="ctr">
                        <a:lnSpc>
                          <a:spcPct val="107000"/>
                        </a:lnSpc>
                        <a:spcAft>
                          <a:spcPts val="0"/>
                        </a:spcAft>
                      </a:pPr>
                      <a:r>
                        <a:rPr lang="ar-BH"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تُناسِبُ</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تَليقُ</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10007"/>
                  </a:ext>
                </a:extLst>
              </a:tr>
              <a:tr h="457201">
                <a:tc>
                  <a:txBody>
                    <a:bodyPr/>
                    <a:lstStyle/>
                    <a:p>
                      <a:pPr algn="ctr">
                        <a:lnSpc>
                          <a:spcPct val="107000"/>
                        </a:lnSpc>
                        <a:spcAft>
                          <a:spcPts val="0"/>
                        </a:spcAft>
                      </a:pPr>
                      <a:r>
                        <a:rPr lang="ar-BH"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أُعْطِي</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أَمنَحُ</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10008"/>
                  </a:ext>
                </a:extLst>
              </a:tr>
            </a:tbl>
          </a:graphicData>
        </a:graphic>
      </p:graphicFrame>
      <p:pic>
        <p:nvPicPr>
          <p:cNvPr id="3" name="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6400" y="6107373"/>
            <a:ext cx="609600" cy="609600"/>
          </a:xfrm>
          <a:prstGeom prst="rect">
            <a:avLst/>
          </a:prstGeom>
        </p:spPr>
      </p:pic>
    </p:spTree>
    <p:extLst>
      <p:ext uri="{BB962C8B-B14F-4D97-AF65-F5344CB8AC3E}">
        <p14:creationId xmlns:p14="http://schemas.microsoft.com/office/powerpoint/2010/main" val="116868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4"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rPr>
              <a:t>اخْتَ</a:t>
            </a:r>
            <a:r>
              <a:rPr lang="ar-SA" b="1" dirty="0">
                <a:solidFill>
                  <a:srgbClr val="FF0000"/>
                </a:solidFill>
              </a:rPr>
              <a:t>ارُ </a:t>
            </a:r>
            <a:r>
              <a:rPr lang="ar-BH" b="1" dirty="0">
                <a:solidFill>
                  <a:srgbClr val="FF0000"/>
                </a:solidFill>
              </a:rPr>
              <a:t>الْكَلِمَةَ</a:t>
            </a:r>
            <a:r>
              <a:rPr lang="ar-SA" b="1" dirty="0">
                <a:solidFill>
                  <a:srgbClr val="FF0000"/>
                </a:solidFill>
              </a:rPr>
              <a:t> </a:t>
            </a:r>
            <a:r>
              <a:rPr lang="ar-BH" b="1" dirty="0">
                <a:solidFill>
                  <a:srgbClr val="FF0000"/>
                </a:solidFill>
              </a:rPr>
              <a:t>ال</a:t>
            </a:r>
            <a:r>
              <a:rPr lang="ar-SA" b="1" dirty="0">
                <a:solidFill>
                  <a:srgbClr val="FF0000"/>
                </a:solidFill>
              </a:rPr>
              <a:t>م</a:t>
            </a:r>
            <a:r>
              <a:rPr lang="ar-BH" b="1" dirty="0">
                <a:solidFill>
                  <a:srgbClr val="FF0000"/>
                </a:solidFill>
              </a:rPr>
              <a:t>ُ</a:t>
            </a:r>
            <a:r>
              <a:rPr lang="ar-SA" b="1" dirty="0">
                <a:solidFill>
                  <a:srgbClr val="FF0000"/>
                </a:solidFill>
              </a:rPr>
              <a:t>ن</a:t>
            </a:r>
            <a:r>
              <a:rPr lang="ar-BH" b="1" dirty="0">
                <a:solidFill>
                  <a:srgbClr val="FF0000"/>
                </a:solidFill>
              </a:rPr>
              <a:t>َ</a:t>
            </a:r>
            <a:r>
              <a:rPr lang="ar-SA" b="1" dirty="0">
                <a:solidFill>
                  <a:srgbClr val="FF0000"/>
                </a:solidFill>
              </a:rPr>
              <a:t>اس</a:t>
            </a:r>
            <a:r>
              <a:rPr lang="ar-BH" b="1" dirty="0">
                <a:solidFill>
                  <a:srgbClr val="FF0000"/>
                </a:solidFill>
              </a:rPr>
              <a:t>َ</a:t>
            </a:r>
            <a:r>
              <a:rPr lang="ar-SA" b="1" dirty="0">
                <a:solidFill>
                  <a:srgbClr val="FF0000"/>
                </a:solidFill>
              </a:rPr>
              <a:t>ب</a:t>
            </a:r>
            <a:r>
              <a:rPr lang="ar-BH" b="1" dirty="0">
                <a:solidFill>
                  <a:srgbClr val="FF0000"/>
                </a:solidFill>
              </a:rPr>
              <a:t>َ</a:t>
            </a:r>
            <a:r>
              <a:rPr lang="ar-SA" b="1" dirty="0">
                <a:solidFill>
                  <a:srgbClr val="FF0000"/>
                </a:solidFill>
              </a:rPr>
              <a:t>ةِ ف</a:t>
            </a:r>
            <a:r>
              <a:rPr lang="ar-BH" b="1" dirty="0">
                <a:solidFill>
                  <a:srgbClr val="FF0000"/>
                </a:solidFill>
              </a:rPr>
              <a:t>ِ</a:t>
            </a:r>
            <a:r>
              <a:rPr lang="ar-SA" b="1" dirty="0">
                <a:solidFill>
                  <a:srgbClr val="FF0000"/>
                </a:solidFill>
              </a:rPr>
              <a:t>ي </a:t>
            </a:r>
            <a:r>
              <a:rPr lang="ar-BH" b="1" dirty="0">
                <a:solidFill>
                  <a:srgbClr val="FF0000"/>
                </a:solidFill>
              </a:rPr>
              <a:t>الْجُمَلِ التَّالِيَةِ</a:t>
            </a:r>
            <a:r>
              <a:rPr lang="ar-SA" b="1" dirty="0">
                <a:solidFill>
                  <a:srgbClr val="FF0000"/>
                </a:solidFill>
              </a:rPr>
              <a:t>:</a:t>
            </a:r>
            <a:endParaRPr lang="en-US" b="1" dirty="0">
              <a:solidFill>
                <a:srgbClr val="FF0000"/>
              </a:solidFill>
            </a:endParaRPr>
          </a:p>
        </p:txBody>
      </p:sp>
      <p:sp>
        <p:nvSpPr>
          <p:cNvPr id="5" name="مربع نص 4"/>
          <p:cNvSpPr txBox="1"/>
          <p:nvPr/>
        </p:nvSpPr>
        <p:spPr>
          <a:xfrm>
            <a:off x="6616700" y="2366483"/>
            <a:ext cx="897132" cy="523220"/>
          </a:xfrm>
          <a:prstGeom prst="rect">
            <a:avLst/>
          </a:prstGeom>
          <a:noFill/>
        </p:spPr>
        <p:txBody>
          <a:bodyPr wrap="square" rtlCol="0">
            <a:spAutoFit/>
          </a:bodyPr>
          <a:lstStyle/>
          <a:p>
            <a:r>
              <a:rPr lang="ar-BH" sz="2800" b="1" dirty="0">
                <a:solidFill>
                  <a:prstClr val="black"/>
                </a:solidFill>
                <a:ea typeface="Calibri" panose="020F0502020204030204" pitchFamily="34" charset="0"/>
              </a:rPr>
              <a:t>تَهَلَّلَ</a:t>
            </a:r>
            <a:endParaRPr lang="en-US" sz="2800" b="1" dirty="0">
              <a:solidFill>
                <a:prstClr val="black"/>
              </a:solidFill>
            </a:endParaRPr>
          </a:p>
        </p:txBody>
      </p:sp>
      <p:sp>
        <p:nvSpPr>
          <p:cNvPr id="13" name="مربع نص 12"/>
          <p:cNvSpPr txBox="1"/>
          <p:nvPr/>
        </p:nvSpPr>
        <p:spPr>
          <a:xfrm>
            <a:off x="10395857" y="1069264"/>
            <a:ext cx="1643743" cy="523220"/>
          </a:xfrm>
          <a:prstGeom prst="rect">
            <a:avLst/>
          </a:prstGeom>
          <a:noFill/>
        </p:spPr>
        <p:txBody>
          <a:bodyPr wrap="square" rtlCol="0">
            <a:spAutoFit/>
          </a:bodyPr>
          <a:lstStyle/>
          <a:p>
            <a:pPr algn="ctr"/>
            <a:r>
              <a:rPr lang="ar-SA" sz="2800" dirty="0">
                <a:solidFill>
                  <a:prstClr val="black"/>
                </a:solidFill>
              </a:rPr>
              <a:t>تَمْرِين رَقَمَ </a:t>
            </a:r>
            <a:r>
              <a:rPr lang="ar-SA" sz="2800" dirty="0">
                <a:solidFill>
                  <a:srgbClr val="00B0F0"/>
                </a:solidFill>
              </a:rPr>
              <a:t>2</a:t>
            </a:r>
            <a:endParaRPr lang="en-US" sz="2800" dirty="0">
              <a:solidFill>
                <a:srgbClr val="00B0F0"/>
              </a:solidFill>
            </a:endParaRPr>
          </a:p>
        </p:txBody>
      </p:sp>
      <p:sp>
        <p:nvSpPr>
          <p:cNvPr id="14" name="مربع نص 13"/>
          <p:cNvSpPr txBox="1"/>
          <p:nvPr/>
        </p:nvSpPr>
        <p:spPr>
          <a:xfrm>
            <a:off x="4328270" y="2399852"/>
            <a:ext cx="1105469" cy="523220"/>
          </a:xfrm>
          <a:prstGeom prst="rect">
            <a:avLst/>
          </a:prstGeom>
          <a:noFill/>
        </p:spPr>
        <p:txBody>
          <a:bodyPr wrap="square" rtlCol="0">
            <a:spAutoFit/>
          </a:bodyPr>
          <a:lstStyle/>
          <a:p>
            <a:r>
              <a:rPr lang="ar-BH" sz="2800" b="1" dirty="0">
                <a:solidFill>
                  <a:prstClr val="black"/>
                </a:solidFill>
                <a:ea typeface="Calibri" panose="020F0502020204030204" pitchFamily="34" charset="0"/>
              </a:rPr>
              <a:t>صنيعٌ</a:t>
            </a:r>
            <a:endParaRPr lang="en-US" sz="2800" b="1" dirty="0">
              <a:solidFill>
                <a:prstClr val="black"/>
              </a:solidFill>
            </a:endParaRPr>
          </a:p>
        </p:txBody>
      </p:sp>
      <p:sp>
        <p:nvSpPr>
          <p:cNvPr id="15" name="مربع نص 14"/>
          <p:cNvSpPr txBox="1"/>
          <p:nvPr/>
        </p:nvSpPr>
        <p:spPr>
          <a:xfrm>
            <a:off x="2044702" y="2399852"/>
            <a:ext cx="1100608" cy="523220"/>
          </a:xfrm>
          <a:prstGeom prst="rect">
            <a:avLst/>
          </a:prstGeom>
          <a:noFill/>
        </p:spPr>
        <p:txBody>
          <a:bodyPr wrap="square" rtlCol="0">
            <a:spAutoFit/>
          </a:bodyPr>
          <a:lstStyle/>
          <a:p>
            <a:r>
              <a:rPr lang="ar-BH" sz="2800" b="1" dirty="0">
                <a:solidFill>
                  <a:prstClr val="black"/>
                </a:solidFill>
                <a:ea typeface="Calibri" panose="020F0502020204030204" pitchFamily="34" charset="0"/>
              </a:rPr>
              <a:t>تَليقُ</a:t>
            </a:r>
            <a:endParaRPr lang="en-US" sz="2800" b="1" dirty="0">
              <a:solidFill>
                <a:prstClr val="black"/>
              </a:solidFill>
            </a:endParaRPr>
          </a:p>
        </p:txBody>
      </p:sp>
      <p:sp>
        <p:nvSpPr>
          <p:cNvPr id="19" name="مربع نص 18"/>
          <p:cNvSpPr txBox="1"/>
          <p:nvPr/>
        </p:nvSpPr>
        <p:spPr>
          <a:xfrm>
            <a:off x="8243248" y="2382523"/>
            <a:ext cx="1102173" cy="523220"/>
          </a:xfrm>
          <a:prstGeom prst="rect">
            <a:avLst/>
          </a:prstGeom>
          <a:noFill/>
        </p:spPr>
        <p:txBody>
          <a:bodyPr wrap="square" rtlCol="0">
            <a:spAutoFit/>
          </a:bodyPr>
          <a:lstStyle/>
          <a:p>
            <a:r>
              <a:rPr lang="ar-BH" sz="2800" b="1" dirty="0">
                <a:solidFill>
                  <a:prstClr val="black"/>
                </a:solidFill>
                <a:ea typeface="Calibri" panose="020F0502020204030204" pitchFamily="34" charset="0"/>
              </a:rPr>
              <a:t>مَعْروف</a:t>
            </a:r>
            <a:endParaRPr lang="en-US" sz="2800" b="1" dirty="0">
              <a:solidFill>
                <a:prstClr val="black"/>
              </a:solidFill>
            </a:endParaRPr>
          </a:p>
        </p:txBody>
      </p:sp>
      <p:sp>
        <p:nvSpPr>
          <p:cNvPr id="4" name="مربع نص 3"/>
          <p:cNvSpPr txBox="1"/>
          <p:nvPr/>
        </p:nvSpPr>
        <p:spPr>
          <a:xfrm>
            <a:off x="4724862" y="3275373"/>
            <a:ext cx="7036771" cy="523220"/>
          </a:xfrm>
          <a:prstGeom prst="rect">
            <a:avLst/>
          </a:prstGeom>
          <a:noFill/>
        </p:spPr>
        <p:txBody>
          <a:bodyPr wrap="square" rtlCol="0">
            <a:spAutoFit/>
          </a:bodyPr>
          <a:lstStyle/>
          <a:p>
            <a:r>
              <a:rPr lang="ar-BH" sz="2800" dirty="0">
                <a:solidFill>
                  <a:prstClr val="black"/>
                </a:solidFill>
              </a:rPr>
              <a:t>1- عِنْدَمَا حَصَل أَحْمَدُ عَلى الْعَلَامَةِ الْكَامِلَة        وَجْهِهِ فرحًا.</a:t>
            </a:r>
            <a:endParaRPr lang="en-US" sz="2800" dirty="0">
              <a:solidFill>
                <a:prstClr val="black"/>
              </a:solidFill>
            </a:endParaRPr>
          </a:p>
        </p:txBody>
      </p:sp>
      <p:sp>
        <p:nvSpPr>
          <p:cNvPr id="6" name="مربع نص 5"/>
          <p:cNvSpPr txBox="1"/>
          <p:nvPr/>
        </p:nvSpPr>
        <p:spPr>
          <a:xfrm>
            <a:off x="5840915" y="3954762"/>
            <a:ext cx="6052368" cy="523220"/>
          </a:xfrm>
          <a:prstGeom prst="rect">
            <a:avLst/>
          </a:prstGeom>
          <a:noFill/>
        </p:spPr>
        <p:txBody>
          <a:bodyPr wrap="square" rtlCol="0">
            <a:spAutoFit/>
          </a:bodyPr>
          <a:lstStyle/>
          <a:p>
            <a:r>
              <a:rPr lang="ar-BH" sz="2800" dirty="0">
                <a:solidFill>
                  <a:prstClr val="black"/>
                </a:solidFill>
              </a:rPr>
              <a:t>2- لَا يَنْسَى الْآخَرِين         قَدَّمتهُ لَهُمْ بِقْلبٍ صَادِقٌ.</a:t>
            </a:r>
            <a:endParaRPr lang="en-US" sz="2800" dirty="0">
              <a:solidFill>
                <a:prstClr val="black"/>
              </a:solidFill>
            </a:endParaRPr>
          </a:p>
        </p:txBody>
      </p:sp>
      <p:sp>
        <p:nvSpPr>
          <p:cNvPr id="7" name="مربع نص 6"/>
          <p:cNvSpPr txBox="1"/>
          <p:nvPr/>
        </p:nvSpPr>
        <p:spPr>
          <a:xfrm>
            <a:off x="8801100" y="4191000"/>
            <a:ext cx="45719" cy="369332"/>
          </a:xfrm>
          <a:prstGeom prst="rect">
            <a:avLst/>
          </a:prstGeom>
          <a:noFill/>
        </p:spPr>
        <p:txBody>
          <a:bodyPr wrap="square" rtlCol="0">
            <a:spAutoFit/>
          </a:bodyPr>
          <a:lstStyle/>
          <a:p>
            <a:endParaRPr lang="en-US" dirty="0">
              <a:solidFill>
                <a:prstClr val="black"/>
              </a:solidFill>
            </a:endParaRPr>
          </a:p>
        </p:txBody>
      </p:sp>
      <p:sp>
        <p:nvSpPr>
          <p:cNvPr id="12" name="مربع نص 11"/>
          <p:cNvSpPr txBox="1"/>
          <p:nvPr/>
        </p:nvSpPr>
        <p:spPr>
          <a:xfrm>
            <a:off x="4599296" y="4712494"/>
            <a:ext cx="7160474" cy="523220"/>
          </a:xfrm>
          <a:prstGeom prst="rect">
            <a:avLst/>
          </a:prstGeom>
          <a:noFill/>
        </p:spPr>
        <p:txBody>
          <a:bodyPr wrap="square" rtlCol="0">
            <a:spAutoFit/>
          </a:bodyPr>
          <a:lstStyle/>
          <a:p>
            <a:pPr algn="r" rtl="1"/>
            <a:r>
              <a:rPr lang="ar-SA" sz="2800" dirty="0">
                <a:solidFill>
                  <a:prstClr val="black"/>
                </a:solidFill>
              </a:rPr>
              <a:t>3- </a:t>
            </a:r>
            <a:r>
              <a:rPr lang="ar-BH" sz="2800" dirty="0" err="1">
                <a:solidFill>
                  <a:prstClr val="black"/>
                </a:solidFill>
              </a:rPr>
              <a:t>الــ</a:t>
            </a:r>
            <a:r>
              <a:rPr lang="ar-BH" sz="2800" dirty="0">
                <a:solidFill>
                  <a:prstClr val="black"/>
                </a:solidFill>
              </a:rPr>
              <a:t>          الَّذي تُقَدِّمَهُ لِلنَّاسِ الْيَوْم لَنْ يَنْتَهِي جَمَالهُ فِي الْغَدِ.</a:t>
            </a:r>
            <a:endParaRPr lang="en-US" sz="2800" dirty="0">
              <a:solidFill>
                <a:prstClr val="black"/>
              </a:solidFill>
            </a:endParaRPr>
          </a:p>
        </p:txBody>
      </p:sp>
      <p:sp>
        <p:nvSpPr>
          <p:cNvPr id="8" name="مربع نص 7"/>
          <p:cNvSpPr txBox="1"/>
          <p:nvPr/>
        </p:nvSpPr>
        <p:spPr>
          <a:xfrm>
            <a:off x="5023405" y="5497309"/>
            <a:ext cx="7015463" cy="523220"/>
          </a:xfrm>
          <a:prstGeom prst="rect">
            <a:avLst/>
          </a:prstGeom>
          <a:noFill/>
        </p:spPr>
        <p:txBody>
          <a:bodyPr wrap="square" rtlCol="0">
            <a:spAutoFit/>
          </a:bodyPr>
          <a:lstStyle/>
          <a:p>
            <a:r>
              <a:rPr lang="ar-BH" sz="2800" dirty="0">
                <a:solidFill>
                  <a:prstClr val="black"/>
                </a:solidFill>
              </a:rPr>
              <a:t>4- اسْتَخْدَمُ دَائِمًا الْكَلِمَاتِ الطَيِّبَةِ الَّتي       بِالْإِنْسَانِ الْمُسْلِم.</a:t>
            </a:r>
            <a:endParaRPr lang="en-US" sz="2800" dirty="0">
              <a:solidFill>
                <a:prstClr val="black"/>
              </a:solidFill>
            </a:endParaRPr>
          </a:p>
        </p:txBody>
      </p:sp>
      <p:sp>
        <p:nvSpPr>
          <p:cNvPr id="20" name="مربع نص 19"/>
          <p:cNvSpPr txBox="1"/>
          <p:nvPr/>
        </p:nvSpPr>
        <p:spPr>
          <a:xfrm>
            <a:off x="6068061" y="3306076"/>
            <a:ext cx="997205" cy="523220"/>
          </a:xfrm>
          <a:prstGeom prst="rect">
            <a:avLst/>
          </a:prstGeom>
          <a:noFill/>
        </p:spPr>
        <p:txBody>
          <a:bodyPr wrap="square" rtlCol="0">
            <a:spAutoFit/>
          </a:bodyPr>
          <a:lstStyle/>
          <a:p>
            <a:pPr algn="ctr"/>
            <a:r>
              <a:rPr lang="ar-BH" sz="2800" dirty="0">
                <a:solidFill>
                  <a:srgbClr val="00B0F0"/>
                </a:solidFill>
              </a:rPr>
              <a:t>تَهَلَّلَ</a:t>
            </a:r>
            <a:endParaRPr lang="en-US" sz="2800" dirty="0">
              <a:solidFill>
                <a:srgbClr val="00B0F0"/>
              </a:solidFill>
            </a:endParaRPr>
          </a:p>
        </p:txBody>
      </p:sp>
      <p:sp>
        <p:nvSpPr>
          <p:cNvPr id="21" name="مربع نص 20"/>
          <p:cNvSpPr txBox="1"/>
          <p:nvPr/>
        </p:nvSpPr>
        <p:spPr>
          <a:xfrm>
            <a:off x="8531136" y="3974980"/>
            <a:ext cx="897132" cy="523220"/>
          </a:xfrm>
          <a:prstGeom prst="rect">
            <a:avLst/>
          </a:prstGeom>
          <a:noFill/>
        </p:spPr>
        <p:txBody>
          <a:bodyPr wrap="square" rtlCol="0">
            <a:spAutoFit/>
          </a:bodyPr>
          <a:lstStyle/>
          <a:p>
            <a:r>
              <a:rPr lang="ar-BH" sz="2800" dirty="0">
                <a:solidFill>
                  <a:srgbClr val="00B0F0"/>
                </a:solidFill>
              </a:rPr>
              <a:t>صنيعٌ</a:t>
            </a:r>
            <a:endParaRPr lang="en-US" sz="2800" dirty="0">
              <a:solidFill>
                <a:srgbClr val="00B0F0"/>
              </a:solidFill>
            </a:endParaRPr>
          </a:p>
        </p:txBody>
      </p:sp>
      <p:sp>
        <p:nvSpPr>
          <p:cNvPr id="22" name="مربع نص 21"/>
          <p:cNvSpPr txBox="1"/>
          <p:nvPr/>
        </p:nvSpPr>
        <p:spPr>
          <a:xfrm>
            <a:off x="6924953" y="5457640"/>
            <a:ext cx="890940" cy="523220"/>
          </a:xfrm>
          <a:prstGeom prst="rect">
            <a:avLst/>
          </a:prstGeom>
          <a:noFill/>
        </p:spPr>
        <p:txBody>
          <a:bodyPr wrap="square" rtlCol="0">
            <a:spAutoFit/>
          </a:bodyPr>
          <a:lstStyle/>
          <a:p>
            <a:r>
              <a:rPr lang="ar-BH" sz="2800" dirty="0">
                <a:solidFill>
                  <a:srgbClr val="00B0F0"/>
                </a:solidFill>
              </a:rPr>
              <a:t>تَليقُ</a:t>
            </a:r>
            <a:endParaRPr lang="en-US" sz="2800" dirty="0">
              <a:solidFill>
                <a:srgbClr val="00B0F0"/>
              </a:solidFill>
            </a:endParaRPr>
          </a:p>
        </p:txBody>
      </p:sp>
      <p:sp>
        <p:nvSpPr>
          <p:cNvPr id="23" name="مربع نص 22"/>
          <p:cNvSpPr txBox="1"/>
          <p:nvPr/>
        </p:nvSpPr>
        <p:spPr>
          <a:xfrm>
            <a:off x="9998234" y="4702163"/>
            <a:ext cx="1085816" cy="523220"/>
          </a:xfrm>
          <a:prstGeom prst="rect">
            <a:avLst/>
          </a:prstGeom>
          <a:noFill/>
        </p:spPr>
        <p:txBody>
          <a:bodyPr wrap="square" rtlCol="0">
            <a:spAutoFit/>
          </a:bodyPr>
          <a:lstStyle/>
          <a:p>
            <a:r>
              <a:rPr lang="ar-BH" sz="2800" dirty="0">
                <a:solidFill>
                  <a:srgbClr val="00B0F0"/>
                </a:solidFill>
              </a:rPr>
              <a:t>مَعْروفُ</a:t>
            </a:r>
            <a:endParaRPr lang="en-US" sz="2800" dirty="0">
              <a:solidFill>
                <a:srgbClr val="00B0F0"/>
              </a:solidFill>
            </a:endParaRPr>
          </a:p>
        </p:txBody>
      </p:sp>
      <p:pic>
        <p:nvPicPr>
          <p:cNvPr id="2" name="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6441" y="6125476"/>
            <a:ext cx="609600" cy="609600"/>
          </a:xfrm>
          <a:prstGeom prst="rect">
            <a:avLst/>
          </a:prstGeom>
        </p:spPr>
      </p:pic>
    </p:spTree>
    <p:extLst>
      <p:ext uri="{BB962C8B-B14F-4D97-AF65-F5344CB8AC3E}">
        <p14:creationId xmlns:p14="http://schemas.microsoft.com/office/powerpoint/2010/main" val="1824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fill="hold" display="0">
                  <p:stCondLst>
                    <p:cond delay="indefinite"/>
                  </p:stCondLst>
                  <p:endCondLst>
                    <p:cond evt="onStopAudio" delay="0">
                      <p:tgtEl>
                        <p:sldTgt/>
                      </p:tgtEl>
                    </p:cond>
                  </p:endCondLst>
                </p:cTn>
                <p:tgtEl>
                  <p:spTgt spid="2"/>
                </p:tgtEl>
              </p:cMediaNode>
            </p:audio>
          </p:childTnLst>
        </p:cTn>
      </p:par>
    </p:tnLst>
    <p:bldLst>
      <p:bldP spid="5" grpId="0"/>
      <p:bldP spid="14" grpId="0"/>
      <p:bldP spid="15" grpId="0"/>
      <p:bldP spid="19" grpId="0"/>
      <p:bldP spid="4" grpId="0"/>
      <p:bldP spid="6" grpId="0"/>
      <p:bldP spid="12" grpId="0"/>
      <p:bldP spid="8" grpId="0"/>
      <p:bldP spid="20" grpId="0"/>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rPr>
              <a:t>ما جَمْعُ كُلِّ كَلِمَةٍ مِنَ الْكَلِماتِ الْآتِيَة؟</a:t>
            </a:r>
            <a:endParaRPr lang="en-US" b="1" dirty="0">
              <a:solidFill>
                <a:srgbClr val="FF0000"/>
              </a:solidFill>
            </a:endParaRPr>
          </a:p>
        </p:txBody>
      </p:sp>
      <p:sp>
        <p:nvSpPr>
          <p:cNvPr id="9" name="مربع نص 8"/>
          <p:cNvSpPr txBox="1"/>
          <p:nvPr/>
        </p:nvSpPr>
        <p:spPr>
          <a:xfrm>
            <a:off x="7444080" y="2822890"/>
            <a:ext cx="893930" cy="523220"/>
          </a:xfrm>
          <a:prstGeom prst="rect">
            <a:avLst/>
          </a:prstGeom>
          <a:noFill/>
        </p:spPr>
        <p:txBody>
          <a:bodyPr wrap="square" rtlCol="0">
            <a:spAutoFit/>
          </a:bodyPr>
          <a:lstStyle/>
          <a:p>
            <a:r>
              <a:rPr lang="ar-BH" sz="2800" dirty="0">
                <a:solidFill>
                  <a:prstClr val="black"/>
                </a:solidFill>
              </a:rPr>
              <a:t>أ. كُمٌ</a:t>
            </a:r>
            <a:endParaRPr lang="en-US" sz="2800" dirty="0">
              <a:solidFill>
                <a:prstClr val="black"/>
              </a:solidFill>
            </a:endParaRPr>
          </a:p>
        </p:txBody>
      </p:sp>
      <p:sp>
        <p:nvSpPr>
          <p:cNvPr id="16" name="مربع نص 15"/>
          <p:cNvSpPr txBox="1"/>
          <p:nvPr/>
        </p:nvSpPr>
        <p:spPr>
          <a:xfrm>
            <a:off x="7141691" y="3595058"/>
            <a:ext cx="1317012" cy="523220"/>
          </a:xfrm>
          <a:prstGeom prst="rect">
            <a:avLst/>
          </a:prstGeom>
          <a:noFill/>
        </p:spPr>
        <p:txBody>
          <a:bodyPr wrap="square" rtlCol="0">
            <a:spAutoFit/>
          </a:bodyPr>
          <a:lstStyle/>
          <a:p>
            <a:r>
              <a:rPr lang="ar-BH" sz="2800" dirty="0">
                <a:solidFill>
                  <a:prstClr val="black"/>
                </a:solidFill>
              </a:rPr>
              <a:t>ب. </a:t>
            </a:r>
            <a:r>
              <a:rPr lang="ar-BH" sz="2800" dirty="0" smtClean="0">
                <a:solidFill>
                  <a:prstClr val="black"/>
                </a:solidFill>
              </a:rPr>
              <a:t>كَتِفٌ</a:t>
            </a:r>
            <a:endParaRPr lang="en-US" sz="2800" dirty="0">
              <a:solidFill>
                <a:prstClr val="black"/>
              </a:solidFill>
            </a:endParaRPr>
          </a:p>
        </p:txBody>
      </p:sp>
      <p:sp>
        <p:nvSpPr>
          <p:cNvPr id="17" name="مربع نص 16"/>
          <p:cNvSpPr txBox="1"/>
          <p:nvPr/>
        </p:nvSpPr>
        <p:spPr>
          <a:xfrm>
            <a:off x="7171341" y="4315561"/>
            <a:ext cx="1412547" cy="523220"/>
          </a:xfrm>
          <a:prstGeom prst="rect">
            <a:avLst/>
          </a:prstGeom>
          <a:noFill/>
        </p:spPr>
        <p:txBody>
          <a:bodyPr wrap="square" rtlCol="0">
            <a:spAutoFit/>
          </a:bodyPr>
          <a:lstStyle/>
          <a:p>
            <a:r>
              <a:rPr lang="ar-BH" sz="2800" dirty="0">
                <a:solidFill>
                  <a:prstClr val="black"/>
                </a:solidFill>
              </a:rPr>
              <a:t>ج. </a:t>
            </a:r>
            <a:r>
              <a:rPr lang="ar-BH" sz="2800" dirty="0" smtClean="0"/>
              <a:t>فاكِهَةٌ</a:t>
            </a:r>
            <a:endParaRPr lang="en-US" sz="2800" dirty="0">
              <a:solidFill>
                <a:prstClr val="black"/>
              </a:solidFill>
            </a:endParaRPr>
          </a:p>
        </p:txBody>
      </p:sp>
      <p:sp>
        <p:nvSpPr>
          <p:cNvPr id="11" name="مربع نص 10"/>
          <p:cNvSpPr txBox="1"/>
          <p:nvPr/>
        </p:nvSpPr>
        <p:spPr>
          <a:xfrm>
            <a:off x="2630238" y="2820693"/>
            <a:ext cx="819517" cy="523220"/>
          </a:xfrm>
          <a:prstGeom prst="rect">
            <a:avLst/>
          </a:prstGeom>
          <a:noFill/>
        </p:spPr>
        <p:txBody>
          <a:bodyPr wrap="square" rtlCol="0">
            <a:spAutoFit/>
          </a:bodyPr>
          <a:lstStyle/>
          <a:p>
            <a:r>
              <a:rPr lang="ar-BH" sz="2800" dirty="0">
                <a:solidFill>
                  <a:srgbClr val="00B0F0"/>
                </a:solidFill>
              </a:rPr>
              <a:t>أَكْمَامٌ</a:t>
            </a:r>
            <a:endParaRPr lang="en-US" sz="2800" dirty="0">
              <a:solidFill>
                <a:srgbClr val="00B0F0"/>
              </a:solidFill>
            </a:endParaRPr>
          </a:p>
        </p:txBody>
      </p:sp>
      <p:sp>
        <p:nvSpPr>
          <p:cNvPr id="20" name="مربع نص 19"/>
          <p:cNvSpPr txBox="1"/>
          <p:nvPr/>
        </p:nvSpPr>
        <p:spPr>
          <a:xfrm>
            <a:off x="2442298" y="3600755"/>
            <a:ext cx="900104" cy="523220"/>
          </a:xfrm>
          <a:prstGeom prst="rect">
            <a:avLst/>
          </a:prstGeom>
          <a:noFill/>
        </p:spPr>
        <p:txBody>
          <a:bodyPr wrap="square" rtlCol="0">
            <a:spAutoFit/>
          </a:bodyPr>
          <a:lstStyle/>
          <a:p>
            <a:pPr algn="r"/>
            <a:r>
              <a:rPr lang="ar-BH" sz="2800" dirty="0">
                <a:solidFill>
                  <a:srgbClr val="00B0F0"/>
                </a:solidFill>
              </a:rPr>
              <a:t>أَكْتَافٌ</a:t>
            </a:r>
            <a:endParaRPr lang="en-US" sz="2800" dirty="0">
              <a:solidFill>
                <a:srgbClr val="00B0F0"/>
              </a:solidFill>
            </a:endParaRPr>
          </a:p>
        </p:txBody>
      </p:sp>
      <p:sp>
        <p:nvSpPr>
          <p:cNvPr id="21" name="مربع نص 20"/>
          <p:cNvSpPr txBox="1"/>
          <p:nvPr/>
        </p:nvSpPr>
        <p:spPr>
          <a:xfrm>
            <a:off x="2555950" y="4332077"/>
            <a:ext cx="786452" cy="523220"/>
          </a:xfrm>
          <a:prstGeom prst="rect">
            <a:avLst/>
          </a:prstGeom>
          <a:noFill/>
        </p:spPr>
        <p:txBody>
          <a:bodyPr wrap="square" rtlCol="0">
            <a:spAutoFit/>
          </a:bodyPr>
          <a:lstStyle/>
          <a:p>
            <a:r>
              <a:rPr lang="ar-BH" sz="2800" dirty="0">
                <a:solidFill>
                  <a:srgbClr val="00B0F0"/>
                </a:solidFill>
              </a:rPr>
              <a:t>فَوَاكِهٌ</a:t>
            </a:r>
            <a:endParaRPr lang="en-US" sz="2800" dirty="0">
              <a:solidFill>
                <a:srgbClr val="00B0F0"/>
              </a:solidFill>
            </a:endParaRPr>
          </a:p>
        </p:txBody>
      </p:sp>
      <p:sp>
        <p:nvSpPr>
          <p:cNvPr id="14" name="مربع نص 13"/>
          <p:cNvSpPr txBox="1"/>
          <p:nvPr/>
        </p:nvSpPr>
        <p:spPr>
          <a:xfrm>
            <a:off x="7261638" y="5036064"/>
            <a:ext cx="1181302" cy="523220"/>
          </a:xfrm>
          <a:prstGeom prst="rect">
            <a:avLst/>
          </a:prstGeom>
          <a:noFill/>
        </p:spPr>
        <p:txBody>
          <a:bodyPr wrap="square" rtlCol="0">
            <a:spAutoFit/>
          </a:bodyPr>
          <a:lstStyle/>
          <a:p>
            <a:r>
              <a:rPr lang="ar-SA" sz="2800" dirty="0">
                <a:solidFill>
                  <a:prstClr val="black"/>
                </a:solidFill>
              </a:rPr>
              <a:t>د</a:t>
            </a:r>
            <a:r>
              <a:rPr lang="ar-BH" sz="2800" dirty="0">
                <a:solidFill>
                  <a:prstClr val="black"/>
                </a:solidFill>
              </a:rPr>
              <a:t>. </a:t>
            </a:r>
            <a:r>
              <a:rPr lang="ar-BH" sz="2800" dirty="0" smtClean="0"/>
              <a:t>كَرِيمٌ</a:t>
            </a:r>
            <a:endParaRPr lang="en-US" sz="2800" dirty="0">
              <a:solidFill>
                <a:prstClr val="black"/>
              </a:solidFill>
            </a:endParaRPr>
          </a:p>
        </p:txBody>
      </p:sp>
      <p:sp>
        <p:nvSpPr>
          <p:cNvPr id="15" name="مربع نص 14"/>
          <p:cNvSpPr txBox="1"/>
          <p:nvPr/>
        </p:nvSpPr>
        <p:spPr>
          <a:xfrm>
            <a:off x="2442298" y="5036064"/>
            <a:ext cx="977522" cy="523220"/>
          </a:xfrm>
          <a:prstGeom prst="rect">
            <a:avLst/>
          </a:prstGeom>
          <a:noFill/>
        </p:spPr>
        <p:txBody>
          <a:bodyPr wrap="square" rtlCol="0">
            <a:spAutoFit/>
          </a:bodyPr>
          <a:lstStyle/>
          <a:p>
            <a:r>
              <a:rPr lang="ar-BH" sz="2800" dirty="0">
                <a:solidFill>
                  <a:srgbClr val="00B0F0"/>
                </a:solidFill>
              </a:rPr>
              <a:t>كُرِمَاءٌ</a:t>
            </a:r>
            <a:endParaRPr lang="en-US" sz="2800" dirty="0">
              <a:solidFill>
                <a:srgbClr val="00B0F0"/>
              </a:solidFill>
            </a:endParaRPr>
          </a:p>
        </p:txBody>
      </p:sp>
      <p:cxnSp>
        <p:nvCxnSpPr>
          <p:cNvPr id="8" name="رابط كسهم مستقيم 7"/>
          <p:cNvCxnSpPr/>
          <p:nvPr/>
        </p:nvCxnSpPr>
        <p:spPr>
          <a:xfrm flipH="1">
            <a:off x="4927373" y="3084500"/>
            <a:ext cx="1792968"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8" name="رابط كسهم مستقيم 17"/>
          <p:cNvCxnSpPr/>
          <p:nvPr/>
        </p:nvCxnSpPr>
        <p:spPr>
          <a:xfrm flipH="1">
            <a:off x="4856574" y="3856668"/>
            <a:ext cx="1792968"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9" name="رابط كسهم مستقيم 18"/>
          <p:cNvCxnSpPr/>
          <p:nvPr/>
        </p:nvCxnSpPr>
        <p:spPr>
          <a:xfrm flipH="1">
            <a:off x="4856574" y="4603614"/>
            <a:ext cx="1792968"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2" name="رابط كسهم مستقيم 21"/>
          <p:cNvCxnSpPr/>
          <p:nvPr/>
        </p:nvCxnSpPr>
        <p:spPr>
          <a:xfrm flipH="1">
            <a:off x="4856574" y="5318457"/>
            <a:ext cx="1792968"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3" name="مربع نص 22"/>
          <p:cNvSpPr txBox="1"/>
          <p:nvPr/>
        </p:nvSpPr>
        <p:spPr>
          <a:xfrm>
            <a:off x="7361912" y="5756567"/>
            <a:ext cx="1181303" cy="523220"/>
          </a:xfrm>
          <a:prstGeom prst="rect">
            <a:avLst/>
          </a:prstGeom>
          <a:noFill/>
        </p:spPr>
        <p:txBody>
          <a:bodyPr wrap="square" rtlCol="0">
            <a:spAutoFit/>
          </a:bodyPr>
          <a:lstStyle/>
          <a:p>
            <a:r>
              <a:rPr lang="ar-BH" sz="2800" dirty="0">
                <a:solidFill>
                  <a:prstClr val="black"/>
                </a:solidFill>
              </a:rPr>
              <a:t>ه. </a:t>
            </a:r>
            <a:r>
              <a:rPr lang="ar-BH" sz="2800" dirty="0" smtClean="0"/>
              <a:t>ثَوْبًا</a:t>
            </a:r>
            <a:endParaRPr lang="en-US" sz="2800" dirty="0">
              <a:solidFill>
                <a:prstClr val="black"/>
              </a:solidFill>
            </a:endParaRPr>
          </a:p>
        </p:txBody>
      </p:sp>
      <p:cxnSp>
        <p:nvCxnSpPr>
          <p:cNvPr id="24" name="رابط كسهم مستقيم 23"/>
          <p:cNvCxnSpPr/>
          <p:nvPr/>
        </p:nvCxnSpPr>
        <p:spPr>
          <a:xfrm flipH="1">
            <a:off x="4856574" y="6018177"/>
            <a:ext cx="1792968"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5" name="مربع نص 24"/>
          <p:cNvSpPr txBox="1"/>
          <p:nvPr/>
        </p:nvSpPr>
        <p:spPr>
          <a:xfrm>
            <a:off x="2472233" y="5636124"/>
            <a:ext cx="977522" cy="523220"/>
          </a:xfrm>
          <a:prstGeom prst="rect">
            <a:avLst/>
          </a:prstGeom>
          <a:noFill/>
        </p:spPr>
        <p:txBody>
          <a:bodyPr wrap="square" rtlCol="0">
            <a:spAutoFit/>
          </a:bodyPr>
          <a:lstStyle/>
          <a:p>
            <a:r>
              <a:rPr lang="ar-BH" sz="2800" dirty="0">
                <a:solidFill>
                  <a:srgbClr val="00B0F0"/>
                </a:solidFill>
              </a:rPr>
              <a:t>أ</a:t>
            </a:r>
            <a:r>
              <a:rPr lang="ar-SA" sz="2800" dirty="0">
                <a:solidFill>
                  <a:srgbClr val="00B0F0"/>
                </a:solidFill>
              </a:rPr>
              <a:t>َ</a:t>
            </a:r>
            <a:r>
              <a:rPr lang="ar-BH" sz="2800" dirty="0">
                <a:solidFill>
                  <a:srgbClr val="00B0F0"/>
                </a:solidFill>
              </a:rPr>
              <a:t>ثْوَابًا</a:t>
            </a:r>
            <a:endParaRPr lang="en-US" sz="2800" dirty="0">
              <a:solidFill>
                <a:srgbClr val="00B0F0"/>
              </a:solidFill>
            </a:endParaRPr>
          </a:p>
        </p:txBody>
      </p:sp>
      <p:pic>
        <p:nvPicPr>
          <p:cNvPr id="4" name="مصنع الصيغ دامج الصوت 1+2+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08790" y="6056121"/>
            <a:ext cx="609600" cy="609600"/>
          </a:xfrm>
          <a:prstGeom prst="rect">
            <a:avLst/>
          </a:prstGeom>
        </p:spPr>
      </p:pic>
    </p:spTree>
    <p:extLst>
      <p:ext uri="{BB962C8B-B14F-4D97-AF65-F5344CB8AC3E}">
        <p14:creationId xmlns:p14="http://schemas.microsoft.com/office/powerpoint/2010/main" val="39000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7" fill="hold" display="0">
                  <p:stCondLst>
                    <p:cond delay="indefinite"/>
                  </p:stCondLst>
                  <p:endCondLst>
                    <p:cond evt="onStopAudio" delay="0">
                      <p:tgtEl>
                        <p:sldTgt/>
                      </p:tgtEl>
                    </p:cond>
                  </p:endCondLst>
                </p:cTn>
                <p:tgtEl>
                  <p:spTgt spid="4"/>
                </p:tgtEl>
              </p:cMediaNode>
            </p:audio>
          </p:childTnLst>
        </p:cTn>
      </p:par>
    </p:tnLst>
    <p:bldLst>
      <p:bldP spid="9" grpId="0"/>
      <p:bldP spid="16" grpId="0"/>
      <p:bldP spid="17" grpId="0"/>
      <p:bldP spid="11" grpId="0"/>
      <p:bldP spid="21" grpId="0"/>
      <p:bldP spid="15"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b="1" dirty="0">
                <a:solidFill>
                  <a:srgbClr val="FF0000"/>
                </a:solidFill>
              </a:rPr>
              <a:t>أُرَتِّبُ الْكَلِماتِ الْآتِيَةَ أَلِفْبائِيًّا:</a:t>
            </a:r>
            <a:endParaRPr lang="en-US" b="1" dirty="0">
              <a:solidFill>
                <a:srgbClr val="FF0000"/>
              </a:solidFill>
            </a:endParaRPr>
          </a:p>
        </p:txBody>
      </p:sp>
      <p:sp>
        <p:nvSpPr>
          <p:cNvPr id="2" name="مربع نص 1"/>
          <p:cNvSpPr txBox="1"/>
          <p:nvPr/>
        </p:nvSpPr>
        <p:spPr>
          <a:xfrm>
            <a:off x="4724481" y="2393129"/>
            <a:ext cx="3027447" cy="523220"/>
          </a:xfrm>
          <a:prstGeom prst="rect">
            <a:avLst/>
          </a:prstGeom>
          <a:noFill/>
        </p:spPr>
        <p:txBody>
          <a:bodyPr wrap="square" rtlCol="0">
            <a:spAutoFit/>
          </a:bodyPr>
          <a:lstStyle/>
          <a:p>
            <a:r>
              <a:rPr lang="ar-SA" sz="2800" b="1" dirty="0"/>
              <a:t>أ. بِحَسَبِ الْحَرْفِ الْأَوَّلِ:</a:t>
            </a:r>
            <a:endParaRPr lang="en-US" sz="2800" b="1" dirty="0"/>
          </a:p>
        </p:txBody>
      </p:sp>
      <p:sp>
        <p:nvSpPr>
          <p:cNvPr id="4" name="مربع نص 3"/>
          <p:cNvSpPr txBox="1"/>
          <p:nvPr/>
        </p:nvSpPr>
        <p:spPr>
          <a:xfrm>
            <a:off x="4438243" y="3011751"/>
            <a:ext cx="3706141" cy="523220"/>
          </a:xfrm>
          <a:prstGeom prst="rect">
            <a:avLst/>
          </a:prstGeom>
          <a:noFill/>
        </p:spPr>
        <p:txBody>
          <a:bodyPr wrap="square" rtlCol="0">
            <a:spAutoFit/>
          </a:bodyPr>
          <a:lstStyle/>
          <a:p>
            <a:r>
              <a:rPr lang="ar-SA" sz="2800" dirty="0"/>
              <a:t>كِسْرَة</a:t>
            </a:r>
            <a:r>
              <a:rPr lang="ar-BH" sz="2800" dirty="0"/>
              <a:t>ٌ</a:t>
            </a:r>
            <a:r>
              <a:rPr lang="ar-SA" sz="2800" dirty="0"/>
              <a:t>، غَمَسَ، دَهْشَة</a:t>
            </a:r>
            <a:r>
              <a:rPr lang="ar-BH" sz="2800" dirty="0"/>
              <a:t>ٌ</a:t>
            </a:r>
            <a:r>
              <a:rPr lang="ar-SA" sz="2800" dirty="0"/>
              <a:t>، ظَريف</a:t>
            </a:r>
            <a:r>
              <a:rPr lang="ar-BH" sz="2800" dirty="0"/>
              <a:t>ٌ</a:t>
            </a:r>
            <a:endParaRPr lang="en-US" sz="2800" dirty="0"/>
          </a:p>
        </p:txBody>
      </p:sp>
      <p:sp>
        <p:nvSpPr>
          <p:cNvPr id="27" name="مربع نص 26"/>
          <p:cNvSpPr txBox="1"/>
          <p:nvPr/>
        </p:nvSpPr>
        <p:spPr>
          <a:xfrm>
            <a:off x="4517409" y="4444347"/>
            <a:ext cx="3234519" cy="523220"/>
          </a:xfrm>
          <a:prstGeom prst="rect">
            <a:avLst/>
          </a:prstGeom>
          <a:noFill/>
        </p:spPr>
        <p:txBody>
          <a:bodyPr wrap="square" rtlCol="0">
            <a:spAutoFit/>
          </a:bodyPr>
          <a:lstStyle/>
          <a:p>
            <a:r>
              <a:rPr lang="ar-SA" sz="2800" b="1" dirty="0"/>
              <a:t>ب. بِحَسَبِ الْحَرْفِ الثَّاني:</a:t>
            </a:r>
            <a:endParaRPr lang="en-US" sz="2800" b="1" dirty="0"/>
          </a:p>
        </p:txBody>
      </p:sp>
      <p:sp>
        <p:nvSpPr>
          <p:cNvPr id="28" name="مربع نص 27"/>
          <p:cNvSpPr txBox="1"/>
          <p:nvPr/>
        </p:nvSpPr>
        <p:spPr>
          <a:xfrm>
            <a:off x="4281597" y="5060204"/>
            <a:ext cx="3706141" cy="523220"/>
          </a:xfrm>
          <a:prstGeom prst="rect">
            <a:avLst/>
          </a:prstGeom>
          <a:noFill/>
        </p:spPr>
        <p:txBody>
          <a:bodyPr wrap="square" rtlCol="0">
            <a:spAutoFit/>
          </a:bodyPr>
          <a:lstStyle/>
          <a:p>
            <a:r>
              <a:rPr lang="ar-SA" sz="2800" dirty="0"/>
              <a:t>صَنيع</a:t>
            </a:r>
            <a:r>
              <a:rPr lang="ar-BH" sz="2800" dirty="0"/>
              <a:t>ٌ</a:t>
            </a:r>
            <a:r>
              <a:rPr lang="ar-SA" sz="2800" dirty="0"/>
              <a:t>، صَديق</a:t>
            </a:r>
            <a:r>
              <a:rPr lang="ar-BH" sz="2800" dirty="0"/>
              <a:t>ٌ</a:t>
            </a:r>
            <a:r>
              <a:rPr lang="ar-SA" sz="2800" dirty="0"/>
              <a:t>، صَيْد</a:t>
            </a:r>
            <a:r>
              <a:rPr lang="ar-BH" sz="2800" dirty="0"/>
              <a:t>ٌ</a:t>
            </a:r>
            <a:r>
              <a:rPr lang="ar-SA" sz="2800" dirty="0"/>
              <a:t>، صُحْبَة</a:t>
            </a:r>
            <a:r>
              <a:rPr lang="ar-BH" sz="2800" dirty="0"/>
              <a:t>ٌ</a:t>
            </a:r>
            <a:endParaRPr lang="en-US" sz="2800" dirty="0"/>
          </a:p>
        </p:txBody>
      </p:sp>
      <p:sp>
        <p:nvSpPr>
          <p:cNvPr id="9" name="TextBox 11">
            <a:extLst>
              <a:ext uri="{FF2B5EF4-FFF2-40B4-BE49-F238E27FC236}">
                <a16:creationId xmlns="" xmlns:a16="http://schemas.microsoft.com/office/drawing/2014/main" id="{EA51D8CE-B064-4BE5-A5EF-BCE0FC92299A}"/>
              </a:ext>
            </a:extLst>
          </p:cNvPr>
          <p:cNvSpPr txBox="1"/>
          <p:nvPr/>
        </p:nvSpPr>
        <p:spPr>
          <a:xfrm>
            <a:off x="6939680" y="3766432"/>
            <a:ext cx="870305" cy="523220"/>
          </a:xfrm>
          <a:prstGeom prst="rect">
            <a:avLst/>
          </a:prstGeom>
          <a:noFill/>
        </p:spPr>
        <p:txBody>
          <a:bodyPr wrap="square" rtlCol="0">
            <a:spAutoFit/>
          </a:bodyPr>
          <a:lstStyle/>
          <a:p>
            <a:pPr algn="r"/>
            <a:r>
              <a:rPr lang="ar-BH" sz="2800" dirty="0">
                <a:solidFill>
                  <a:srgbClr val="00B0F0"/>
                </a:solidFill>
              </a:rPr>
              <a:t>دَهْشةٌ</a:t>
            </a:r>
            <a:endParaRPr lang="en-US" sz="2800" dirty="0">
              <a:solidFill>
                <a:srgbClr val="00B0F0"/>
              </a:solidFill>
            </a:endParaRPr>
          </a:p>
        </p:txBody>
      </p:sp>
      <p:sp>
        <p:nvSpPr>
          <p:cNvPr id="10" name="TextBox 11">
            <a:extLst>
              <a:ext uri="{FF2B5EF4-FFF2-40B4-BE49-F238E27FC236}">
                <a16:creationId xmlns="" xmlns:a16="http://schemas.microsoft.com/office/drawing/2014/main" id="{EA51D8CE-B064-4BE5-A5EF-BCE0FC92299A}"/>
              </a:ext>
            </a:extLst>
          </p:cNvPr>
          <p:cNvSpPr txBox="1"/>
          <p:nvPr/>
        </p:nvSpPr>
        <p:spPr>
          <a:xfrm>
            <a:off x="5954523" y="3719250"/>
            <a:ext cx="985157" cy="523220"/>
          </a:xfrm>
          <a:prstGeom prst="rect">
            <a:avLst/>
          </a:prstGeom>
          <a:noFill/>
        </p:spPr>
        <p:txBody>
          <a:bodyPr wrap="square" rtlCol="0">
            <a:spAutoFit/>
          </a:bodyPr>
          <a:lstStyle/>
          <a:p>
            <a:pPr algn="r"/>
            <a:r>
              <a:rPr lang="ar-BH" sz="2800" dirty="0">
                <a:solidFill>
                  <a:srgbClr val="00B0F0"/>
                </a:solidFill>
              </a:rPr>
              <a:t>ظَريفٌ</a:t>
            </a:r>
            <a:endParaRPr lang="en-US" sz="2800" dirty="0">
              <a:solidFill>
                <a:srgbClr val="00B0F0"/>
              </a:solidFill>
            </a:endParaRPr>
          </a:p>
        </p:txBody>
      </p:sp>
      <p:sp>
        <p:nvSpPr>
          <p:cNvPr id="11" name="TextBox 11">
            <a:extLst>
              <a:ext uri="{FF2B5EF4-FFF2-40B4-BE49-F238E27FC236}">
                <a16:creationId xmlns="" xmlns:a16="http://schemas.microsoft.com/office/drawing/2014/main" id="{EA51D8CE-B064-4BE5-A5EF-BCE0FC92299A}"/>
              </a:ext>
            </a:extLst>
          </p:cNvPr>
          <p:cNvSpPr txBox="1"/>
          <p:nvPr/>
        </p:nvSpPr>
        <p:spPr>
          <a:xfrm>
            <a:off x="5121645" y="3689666"/>
            <a:ext cx="870305" cy="523220"/>
          </a:xfrm>
          <a:prstGeom prst="rect">
            <a:avLst/>
          </a:prstGeom>
          <a:noFill/>
        </p:spPr>
        <p:txBody>
          <a:bodyPr wrap="square" rtlCol="0">
            <a:spAutoFit/>
          </a:bodyPr>
          <a:lstStyle/>
          <a:p>
            <a:pPr algn="r"/>
            <a:r>
              <a:rPr lang="ar-BH" sz="2800" dirty="0">
                <a:solidFill>
                  <a:srgbClr val="00B0F0"/>
                </a:solidFill>
              </a:rPr>
              <a:t>غَمَسَ</a:t>
            </a:r>
            <a:endParaRPr lang="en-US" sz="2800" dirty="0">
              <a:solidFill>
                <a:srgbClr val="00B0F0"/>
              </a:solidFill>
            </a:endParaRPr>
          </a:p>
        </p:txBody>
      </p:sp>
      <p:sp>
        <p:nvSpPr>
          <p:cNvPr id="12" name="TextBox 11">
            <a:extLst>
              <a:ext uri="{FF2B5EF4-FFF2-40B4-BE49-F238E27FC236}">
                <a16:creationId xmlns="" xmlns:a16="http://schemas.microsoft.com/office/drawing/2014/main" id="{EA51D8CE-B064-4BE5-A5EF-BCE0FC92299A}"/>
              </a:ext>
            </a:extLst>
          </p:cNvPr>
          <p:cNvSpPr txBox="1"/>
          <p:nvPr/>
        </p:nvSpPr>
        <p:spPr>
          <a:xfrm>
            <a:off x="4233870" y="3728049"/>
            <a:ext cx="870305" cy="523220"/>
          </a:xfrm>
          <a:prstGeom prst="rect">
            <a:avLst/>
          </a:prstGeom>
          <a:noFill/>
        </p:spPr>
        <p:txBody>
          <a:bodyPr wrap="square" rtlCol="0">
            <a:spAutoFit/>
          </a:bodyPr>
          <a:lstStyle/>
          <a:p>
            <a:pPr algn="r"/>
            <a:r>
              <a:rPr lang="ar-BH" sz="2800" dirty="0">
                <a:solidFill>
                  <a:srgbClr val="00B0F0"/>
                </a:solidFill>
              </a:rPr>
              <a:t>كِسْرَةٌ</a:t>
            </a:r>
            <a:endParaRPr lang="en-US" sz="2800" dirty="0">
              <a:solidFill>
                <a:srgbClr val="00B0F0"/>
              </a:solidFill>
            </a:endParaRPr>
          </a:p>
        </p:txBody>
      </p:sp>
      <p:sp>
        <p:nvSpPr>
          <p:cNvPr id="13" name="TextBox 11">
            <a:extLst>
              <a:ext uri="{FF2B5EF4-FFF2-40B4-BE49-F238E27FC236}">
                <a16:creationId xmlns="" xmlns:a16="http://schemas.microsoft.com/office/drawing/2014/main" id="{EA51D8CE-B064-4BE5-A5EF-BCE0FC92299A}"/>
              </a:ext>
            </a:extLst>
          </p:cNvPr>
          <p:cNvSpPr txBox="1"/>
          <p:nvPr/>
        </p:nvSpPr>
        <p:spPr>
          <a:xfrm>
            <a:off x="6824828" y="5676061"/>
            <a:ext cx="927100" cy="523220"/>
          </a:xfrm>
          <a:prstGeom prst="rect">
            <a:avLst/>
          </a:prstGeom>
          <a:noFill/>
        </p:spPr>
        <p:txBody>
          <a:bodyPr wrap="square" rtlCol="0">
            <a:spAutoFit/>
          </a:bodyPr>
          <a:lstStyle/>
          <a:p>
            <a:pPr algn="r"/>
            <a:r>
              <a:rPr lang="ar-BH" sz="2800" dirty="0">
                <a:solidFill>
                  <a:srgbClr val="00B0F0"/>
                </a:solidFill>
              </a:rPr>
              <a:t>صُحْبَةٌ</a:t>
            </a:r>
            <a:endParaRPr lang="en-US" sz="2800" dirty="0">
              <a:solidFill>
                <a:srgbClr val="00B0F0"/>
              </a:solidFill>
            </a:endParaRPr>
          </a:p>
        </p:txBody>
      </p:sp>
      <p:sp>
        <p:nvSpPr>
          <p:cNvPr id="14" name="TextBox 11">
            <a:extLst>
              <a:ext uri="{FF2B5EF4-FFF2-40B4-BE49-F238E27FC236}">
                <a16:creationId xmlns="" xmlns:a16="http://schemas.microsoft.com/office/drawing/2014/main" id="{EA51D8CE-B064-4BE5-A5EF-BCE0FC92299A}"/>
              </a:ext>
            </a:extLst>
          </p:cNvPr>
          <p:cNvSpPr txBox="1"/>
          <p:nvPr/>
        </p:nvSpPr>
        <p:spPr>
          <a:xfrm>
            <a:off x="5804205" y="5676061"/>
            <a:ext cx="974216" cy="523220"/>
          </a:xfrm>
          <a:prstGeom prst="rect">
            <a:avLst/>
          </a:prstGeom>
          <a:noFill/>
        </p:spPr>
        <p:txBody>
          <a:bodyPr wrap="square" rtlCol="0">
            <a:spAutoFit/>
          </a:bodyPr>
          <a:lstStyle/>
          <a:p>
            <a:pPr algn="r"/>
            <a:r>
              <a:rPr lang="ar-BH" sz="2800" dirty="0">
                <a:solidFill>
                  <a:srgbClr val="00B0F0"/>
                </a:solidFill>
              </a:rPr>
              <a:t>صَديقٌ</a:t>
            </a:r>
            <a:endParaRPr lang="en-US" sz="2800" dirty="0">
              <a:solidFill>
                <a:srgbClr val="00B0F0"/>
              </a:solidFill>
            </a:endParaRPr>
          </a:p>
        </p:txBody>
      </p:sp>
      <p:sp>
        <p:nvSpPr>
          <p:cNvPr id="15" name="TextBox 11">
            <a:extLst>
              <a:ext uri="{FF2B5EF4-FFF2-40B4-BE49-F238E27FC236}">
                <a16:creationId xmlns="" xmlns:a16="http://schemas.microsoft.com/office/drawing/2014/main" id="{EA51D8CE-B064-4BE5-A5EF-BCE0FC92299A}"/>
              </a:ext>
            </a:extLst>
          </p:cNvPr>
          <p:cNvSpPr txBox="1"/>
          <p:nvPr/>
        </p:nvSpPr>
        <p:spPr>
          <a:xfrm>
            <a:off x="4966197" y="5680268"/>
            <a:ext cx="870305" cy="523220"/>
          </a:xfrm>
          <a:prstGeom prst="rect">
            <a:avLst/>
          </a:prstGeom>
          <a:noFill/>
        </p:spPr>
        <p:txBody>
          <a:bodyPr wrap="square" rtlCol="0">
            <a:spAutoFit/>
          </a:bodyPr>
          <a:lstStyle/>
          <a:p>
            <a:pPr algn="r"/>
            <a:r>
              <a:rPr lang="ar-BH" sz="2800" dirty="0">
                <a:solidFill>
                  <a:srgbClr val="00B0F0"/>
                </a:solidFill>
              </a:rPr>
              <a:t>صَنيعٌ</a:t>
            </a:r>
            <a:endParaRPr lang="en-US" sz="2800" dirty="0">
              <a:solidFill>
                <a:srgbClr val="00B0F0"/>
              </a:solidFill>
            </a:endParaRPr>
          </a:p>
        </p:txBody>
      </p:sp>
      <p:sp>
        <p:nvSpPr>
          <p:cNvPr id="16" name="TextBox 11">
            <a:extLst>
              <a:ext uri="{FF2B5EF4-FFF2-40B4-BE49-F238E27FC236}">
                <a16:creationId xmlns="" xmlns:a16="http://schemas.microsoft.com/office/drawing/2014/main" id="{EA51D8CE-B064-4BE5-A5EF-BCE0FC92299A}"/>
              </a:ext>
            </a:extLst>
          </p:cNvPr>
          <p:cNvSpPr txBox="1"/>
          <p:nvPr/>
        </p:nvSpPr>
        <p:spPr>
          <a:xfrm>
            <a:off x="4172147" y="5668690"/>
            <a:ext cx="781405" cy="523220"/>
          </a:xfrm>
          <a:prstGeom prst="rect">
            <a:avLst/>
          </a:prstGeom>
          <a:noFill/>
        </p:spPr>
        <p:txBody>
          <a:bodyPr wrap="square" rtlCol="0">
            <a:spAutoFit/>
          </a:bodyPr>
          <a:lstStyle/>
          <a:p>
            <a:pPr algn="r"/>
            <a:r>
              <a:rPr lang="ar-BH" sz="2800" dirty="0">
                <a:solidFill>
                  <a:srgbClr val="00B0F0"/>
                </a:solidFill>
              </a:rPr>
              <a:t>صَيْدٌ</a:t>
            </a:r>
            <a:endParaRPr lang="en-US" sz="2800" dirty="0">
              <a:solidFill>
                <a:srgbClr val="00B0F0"/>
              </a:solidFill>
            </a:endParaRPr>
          </a:p>
        </p:txBody>
      </p:sp>
      <p:pic>
        <p:nvPicPr>
          <p:cNvPr id="5" name="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6400" y="6083300"/>
            <a:ext cx="609600" cy="609600"/>
          </a:xfrm>
          <a:prstGeom prst="rect">
            <a:avLst/>
          </a:prstGeom>
        </p:spPr>
      </p:pic>
    </p:spTree>
    <p:extLst>
      <p:ext uri="{BB962C8B-B14F-4D97-AF65-F5344CB8AC3E}">
        <p14:creationId xmlns:p14="http://schemas.microsoft.com/office/powerpoint/2010/main" val="319653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fill="hold" display="0">
                  <p:stCondLst>
                    <p:cond delay="indefinite"/>
                  </p:stCondLst>
                  <p:endCondLst>
                    <p:cond evt="onStopAudio" delay="0">
                      <p:tgtEl>
                        <p:sldTgt/>
                      </p:tgtEl>
                    </p:cond>
                  </p:endCondLst>
                </p:cTn>
                <p:tgtEl>
                  <p:spTgt spid="5"/>
                </p:tgtEl>
              </p:cMediaNode>
            </p:audio>
          </p:childTnLst>
        </p:cTn>
      </p:par>
    </p:tnLst>
    <p:bldLst>
      <p:bldP spid="2" grpId="0"/>
      <p:bldP spid="4" grpId="0"/>
      <p:bldP spid="27" grpId="0"/>
      <p:bldP spid="28" grpId="0"/>
      <p:bldP spid="9" grpId="0"/>
      <p:bldP spid="10" grpId="0"/>
      <p:bldP spid="11" grpId="0"/>
      <p:bldP spid="12" grpId="0"/>
      <p:bldP spid="13" grpId="0"/>
      <p:bldP spid="14" grpId="0"/>
      <p:bldP spid="15" grpId="0"/>
      <p:bldP spid="16" grpId="0"/>
    </p:bld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TotalTime>
  <Words>927</Words>
  <Application>Microsoft Office PowerPoint</Application>
  <PresentationFormat>Widescreen</PresentationFormat>
  <Paragraphs>149</Paragraphs>
  <Slides>18</Slides>
  <Notes>13</Notes>
  <HiddenSlides>0</HiddenSlides>
  <MMClips>18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قالب الدروس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وَفَّقَكَ الله</vt:lpstr>
      <vt:lpstr>أَحْسَنْت</vt:lpstr>
      <vt:lpstr>حَاوَل مَرًّة أُخْرَى</vt:lpstr>
      <vt:lpstr>أَحْسَنْت</vt:lpstr>
      <vt:lpstr>حَاوَل مَرًّة أُخْرَى</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hamad 95</dc:creator>
  <cp:lastModifiedBy>user</cp:lastModifiedBy>
  <cp:revision>81</cp:revision>
  <dcterms:created xsi:type="dcterms:W3CDTF">2020-03-19T07:51:26Z</dcterms:created>
  <dcterms:modified xsi:type="dcterms:W3CDTF">2020-04-06T09:07:29Z</dcterms:modified>
</cp:coreProperties>
</file>