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8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369" r:id="rId11"/>
    <p:sldId id="370" r:id="rId12"/>
    <p:sldId id="268" r:id="rId13"/>
    <p:sldId id="371" r:id="rId14"/>
    <p:sldId id="269" r:id="rId15"/>
    <p:sldId id="372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373" r:id="rId24"/>
    <p:sldId id="374" r:id="rId25"/>
    <p:sldId id="3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76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9" autoAdjust="0"/>
    <p:restoredTop sz="94454" autoAdjust="0"/>
  </p:normalViewPr>
  <p:slideViewPr>
    <p:cSldViewPr snapToGrid="0">
      <p:cViewPr>
        <p:scale>
          <a:sx n="66" d="100"/>
          <a:sy n="66" d="100"/>
        </p:scale>
        <p:origin x="22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157FE-F933-4DAC-8CE4-75972429CC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91C48DF-13B5-4EA5-B0EB-1232890499C7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السَّجع</a:t>
          </a:r>
          <a:endParaRPr lang="ar-SA" b="1" dirty="0">
            <a:latin typeface="Traditional Arabic" pitchFamily="18" charset="-78"/>
            <a:cs typeface="Traditional Arabic" pitchFamily="18" charset="-78"/>
          </a:endParaRPr>
        </a:p>
      </dgm:t>
    </dgm:pt>
    <dgm:pt modelId="{25D953A3-A85F-481F-B2E3-D6B5119C99B8}" type="parTrans" cxnId="{6E68C064-A067-4312-A689-94D04ED542C3}">
      <dgm:prSet/>
      <dgm:spPr/>
      <dgm:t>
        <a:bodyPr/>
        <a:lstStyle/>
        <a:p>
          <a:pPr rtl="1"/>
          <a:endParaRPr lang="ar-SA"/>
        </a:p>
      </dgm:t>
    </dgm:pt>
    <dgm:pt modelId="{E910678A-2CB0-4885-BBFF-A9B8F352AC3B}" type="sibTrans" cxnId="{6E68C064-A067-4312-A689-94D04ED542C3}">
      <dgm:prSet/>
      <dgm:spPr/>
      <dgm:t>
        <a:bodyPr/>
        <a:lstStyle/>
        <a:p>
          <a:pPr rtl="1"/>
          <a:endParaRPr lang="ar-SA"/>
        </a:p>
      </dgm:t>
    </dgm:pt>
    <dgm:pt modelId="{A354018B-93B2-46E6-8D49-2949C9FD2CAB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توافق الجمل والتَّراكيب في النِّهايات الصَّوتيَّة</a:t>
          </a:r>
          <a:endParaRPr lang="ar-SA" b="1" dirty="0">
            <a:latin typeface="Traditional Arabic" pitchFamily="18" charset="-78"/>
            <a:cs typeface="Traditional Arabic" pitchFamily="18" charset="-78"/>
          </a:endParaRPr>
        </a:p>
      </dgm:t>
    </dgm:pt>
    <dgm:pt modelId="{6AAB8B84-2F65-44B2-A34E-BF3AD0045CD8}" type="parTrans" cxnId="{34A0D991-1FBC-43FC-A759-666C3A68065F}">
      <dgm:prSet/>
      <dgm:spPr/>
      <dgm:t>
        <a:bodyPr/>
        <a:lstStyle/>
        <a:p>
          <a:pPr rtl="1"/>
          <a:endParaRPr lang="ar-SA"/>
        </a:p>
      </dgm:t>
    </dgm:pt>
    <dgm:pt modelId="{3CD0DB3F-5B6F-410A-9E33-34E0D08746C8}" type="sibTrans" cxnId="{34A0D991-1FBC-43FC-A759-666C3A68065F}">
      <dgm:prSet/>
      <dgm:spPr/>
      <dgm:t>
        <a:bodyPr/>
        <a:lstStyle/>
        <a:p>
          <a:pPr rtl="1"/>
          <a:endParaRPr lang="ar-SA"/>
        </a:p>
      </dgm:t>
    </dgm:pt>
    <dgm:pt modelId="{74AEDC46-9A8D-4673-B694-16E8F38C0B9D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الجناس</a:t>
          </a:r>
          <a:endParaRPr lang="ar-SA" b="1" dirty="0">
            <a:latin typeface="Traditional Arabic" pitchFamily="18" charset="-78"/>
            <a:cs typeface="Traditional Arabic" pitchFamily="18" charset="-78"/>
          </a:endParaRPr>
        </a:p>
      </dgm:t>
    </dgm:pt>
    <dgm:pt modelId="{B7E6E4CB-D603-46EE-8EB5-60BC2BBE6B26}" type="parTrans" cxnId="{5601FE71-0423-494D-8D39-EA1462B387C3}">
      <dgm:prSet/>
      <dgm:spPr/>
      <dgm:t>
        <a:bodyPr/>
        <a:lstStyle/>
        <a:p>
          <a:pPr rtl="1"/>
          <a:endParaRPr lang="ar-SA"/>
        </a:p>
      </dgm:t>
    </dgm:pt>
    <dgm:pt modelId="{E023A2F5-0508-4373-A645-93E7EDBAA56D}" type="sibTrans" cxnId="{5601FE71-0423-494D-8D39-EA1462B387C3}">
      <dgm:prSet/>
      <dgm:spPr/>
      <dgm:t>
        <a:bodyPr/>
        <a:lstStyle/>
        <a:p>
          <a:pPr rtl="1"/>
          <a:endParaRPr lang="ar-SA"/>
        </a:p>
      </dgm:t>
    </dgm:pt>
    <dgm:pt modelId="{769FE4AB-9FBF-44A3-AA54-748E77B0C873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18" charset="-78"/>
              <a:cs typeface="Traditional Arabic" pitchFamily="18" charset="-78"/>
            </a:rPr>
            <a:t>اتفاق الكلمتين في أصواتهما </a:t>
          </a:r>
          <a:endParaRPr lang="ar-SA" sz="3200" b="1" dirty="0">
            <a:latin typeface="Traditional Arabic" pitchFamily="18" charset="-78"/>
            <a:cs typeface="Traditional Arabic" pitchFamily="18" charset="-78"/>
          </a:endParaRPr>
        </a:p>
      </dgm:t>
    </dgm:pt>
    <dgm:pt modelId="{2C00B0AC-44D5-4A6C-BF44-4DEAE46F5BD1}" type="parTrans" cxnId="{A887EECA-E9DA-44E4-B51C-F610A97F58DF}">
      <dgm:prSet/>
      <dgm:spPr/>
      <dgm:t>
        <a:bodyPr/>
        <a:lstStyle/>
        <a:p>
          <a:pPr rtl="1"/>
          <a:endParaRPr lang="ar-SA"/>
        </a:p>
      </dgm:t>
    </dgm:pt>
    <dgm:pt modelId="{6FA62A84-BB51-4C16-8740-B0047572D487}" type="sibTrans" cxnId="{A887EECA-E9DA-44E4-B51C-F610A97F58DF}">
      <dgm:prSet/>
      <dgm:spPr/>
      <dgm:t>
        <a:bodyPr/>
        <a:lstStyle/>
        <a:p>
          <a:pPr rtl="1"/>
          <a:endParaRPr lang="ar-SA"/>
        </a:p>
      </dgm:t>
    </dgm:pt>
    <dgm:pt modelId="{7F557CAC-271D-4DB7-9E6B-E3079104E1E9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itchFamily="18" charset="-78"/>
              <a:cs typeface="Traditional Arabic" pitchFamily="18" charset="-78"/>
            </a:rPr>
            <a:t>تام = كل الأصوات</a:t>
          </a:r>
        </a:p>
        <a:p>
          <a:pPr rtl="1"/>
          <a:r>
            <a:rPr lang="ar-SA" sz="3200" b="1" dirty="0" smtClean="0">
              <a:latin typeface="Traditional Arabic" pitchFamily="18" charset="-78"/>
              <a:cs typeface="Traditional Arabic" pitchFamily="18" charset="-78"/>
            </a:rPr>
            <a:t>ناقص = بعض الأصوات</a:t>
          </a:r>
          <a:endParaRPr lang="ar-SA" sz="3200" b="1" dirty="0">
            <a:latin typeface="Traditional Arabic" pitchFamily="18" charset="-78"/>
            <a:cs typeface="Traditional Arabic" pitchFamily="18" charset="-78"/>
          </a:endParaRPr>
        </a:p>
      </dgm:t>
    </dgm:pt>
    <dgm:pt modelId="{4BC3B439-7CC0-4C0B-8960-6B1989EF806D}" type="parTrans" cxnId="{D07972D2-B3D3-4D25-AD82-F9FDD0A88ABB}">
      <dgm:prSet/>
      <dgm:spPr/>
      <dgm:t>
        <a:bodyPr/>
        <a:lstStyle/>
        <a:p>
          <a:pPr rtl="1"/>
          <a:endParaRPr lang="ar-SA"/>
        </a:p>
      </dgm:t>
    </dgm:pt>
    <dgm:pt modelId="{752AA405-206D-4E36-A4D2-BF7A1EA6386D}" type="sibTrans" cxnId="{D07972D2-B3D3-4D25-AD82-F9FDD0A88ABB}">
      <dgm:prSet/>
      <dgm:spPr/>
      <dgm:t>
        <a:bodyPr/>
        <a:lstStyle/>
        <a:p>
          <a:pPr rtl="1"/>
          <a:endParaRPr lang="ar-SA"/>
        </a:p>
      </dgm:t>
    </dgm:pt>
    <dgm:pt modelId="{A4314DD1-38E2-451D-840C-63F6BB4EBD37}" type="pres">
      <dgm:prSet presAssocID="{BDC157FE-F933-4DAC-8CE4-75972429CC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75BB13E-A6D9-4AEC-B882-F6B9BD9F5E4E}" type="pres">
      <dgm:prSet presAssocID="{091C48DF-13B5-4EA5-B0EB-1232890499C7}" presName="root" presStyleCnt="0"/>
      <dgm:spPr/>
    </dgm:pt>
    <dgm:pt modelId="{F5996EAF-E496-48B6-A4D0-DDB0F242BF33}" type="pres">
      <dgm:prSet presAssocID="{091C48DF-13B5-4EA5-B0EB-1232890499C7}" presName="rootComposite" presStyleCnt="0"/>
      <dgm:spPr/>
    </dgm:pt>
    <dgm:pt modelId="{D6907547-1FEF-4BD3-8797-65B381F238F9}" type="pres">
      <dgm:prSet presAssocID="{091C48DF-13B5-4EA5-B0EB-1232890499C7}" presName="rootText" presStyleLbl="node1" presStyleIdx="0" presStyleCnt="2"/>
      <dgm:spPr/>
      <dgm:t>
        <a:bodyPr/>
        <a:lstStyle/>
        <a:p>
          <a:pPr rtl="1"/>
          <a:endParaRPr lang="ar-SA"/>
        </a:p>
      </dgm:t>
    </dgm:pt>
    <dgm:pt modelId="{8A755229-FBBA-486F-BF30-BBFB97D19F31}" type="pres">
      <dgm:prSet presAssocID="{091C48DF-13B5-4EA5-B0EB-1232890499C7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B4BB8805-6EC3-4486-AA59-C0FDC6361DD9}" type="pres">
      <dgm:prSet presAssocID="{091C48DF-13B5-4EA5-B0EB-1232890499C7}" presName="childShape" presStyleCnt="0"/>
      <dgm:spPr/>
    </dgm:pt>
    <dgm:pt modelId="{1703A68D-F5F7-4027-9910-72427E21559A}" type="pres">
      <dgm:prSet presAssocID="{6AAB8B84-2F65-44B2-A34E-BF3AD0045CD8}" presName="Name13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F386F6AD-B332-4774-B86B-C7569F0557EB}" type="pres">
      <dgm:prSet presAssocID="{A354018B-93B2-46E6-8D49-2949C9FD2CAB}" presName="childText" presStyleLbl="bgAcc1" presStyleIdx="0" presStyleCnt="3" custScaleY="21875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8670D86-026F-44E3-83D5-ABA653B4E72F}" type="pres">
      <dgm:prSet presAssocID="{74AEDC46-9A8D-4673-B694-16E8F38C0B9D}" presName="root" presStyleCnt="0"/>
      <dgm:spPr/>
    </dgm:pt>
    <dgm:pt modelId="{4E20B1FA-219D-417D-9B79-AC2B833D752E}" type="pres">
      <dgm:prSet presAssocID="{74AEDC46-9A8D-4673-B694-16E8F38C0B9D}" presName="rootComposite" presStyleCnt="0"/>
      <dgm:spPr/>
    </dgm:pt>
    <dgm:pt modelId="{D40A2BEB-FF15-40A0-927D-A17407CF1266}" type="pres">
      <dgm:prSet presAssocID="{74AEDC46-9A8D-4673-B694-16E8F38C0B9D}" presName="rootText" presStyleLbl="node1" presStyleIdx="1" presStyleCnt="2"/>
      <dgm:spPr/>
      <dgm:t>
        <a:bodyPr/>
        <a:lstStyle/>
        <a:p>
          <a:pPr rtl="1"/>
          <a:endParaRPr lang="ar-SA"/>
        </a:p>
      </dgm:t>
    </dgm:pt>
    <dgm:pt modelId="{9876B6F7-67B3-4572-8E08-AC2E0B7D7258}" type="pres">
      <dgm:prSet presAssocID="{74AEDC46-9A8D-4673-B694-16E8F38C0B9D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E144EBF4-9A06-480C-B082-09D19C9A18C6}" type="pres">
      <dgm:prSet presAssocID="{74AEDC46-9A8D-4673-B694-16E8F38C0B9D}" presName="childShape" presStyleCnt="0"/>
      <dgm:spPr/>
    </dgm:pt>
    <dgm:pt modelId="{B84031A1-7D7C-488E-9496-3EC45360A334}" type="pres">
      <dgm:prSet presAssocID="{2C00B0AC-44D5-4A6C-BF44-4DEAE46F5BD1}" presName="Name13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C9DDC617-F66E-42B2-A884-2E5E82E30589}" type="pres">
      <dgm:prSet presAssocID="{769FE4AB-9FBF-44A3-AA54-748E77B0C873}" presName="childText" presStyleLbl="bgAcc1" presStyleIdx="1" presStyleCnt="3" custScaleX="18545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1AFFAE-0C68-430E-AB75-40680757CE19}" type="pres">
      <dgm:prSet presAssocID="{4BC3B439-7CC0-4C0B-8960-6B1989EF806D}" presName="Name13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8724E5D-FE80-46A8-9977-817B39FF32D7}" type="pres">
      <dgm:prSet presAssocID="{7F557CAC-271D-4DB7-9E6B-E3079104E1E9}" presName="childText" presStyleLbl="bgAcc1" presStyleIdx="2" presStyleCnt="3" custScaleX="18801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4A0D991-1FBC-43FC-A759-666C3A68065F}" srcId="{091C48DF-13B5-4EA5-B0EB-1232890499C7}" destId="{A354018B-93B2-46E6-8D49-2949C9FD2CAB}" srcOrd="0" destOrd="0" parTransId="{6AAB8B84-2F65-44B2-A34E-BF3AD0045CD8}" sibTransId="{3CD0DB3F-5B6F-410A-9E33-34E0D08746C8}"/>
    <dgm:cxn modelId="{D07972D2-B3D3-4D25-AD82-F9FDD0A88ABB}" srcId="{74AEDC46-9A8D-4673-B694-16E8F38C0B9D}" destId="{7F557CAC-271D-4DB7-9E6B-E3079104E1E9}" srcOrd="1" destOrd="0" parTransId="{4BC3B439-7CC0-4C0B-8960-6B1989EF806D}" sibTransId="{752AA405-206D-4E36-A4D2-BF7A1EA6386D}"/>
    <dgm:cxn modelId="{FF73649F-B37F-4F35-B26F-E9A0F600ECAA}" type="presOf" srcId="{6AAB8B84-2F65-44B2-A34E-BF3AD0045CD8}" destId="{1703A68D-F5F7-4027-9910-72427E21559A}" srcOrd="0" destOrd="0" presId="urn:microsoft.com/office/officeart/2005/8/layout/hierarchy3"/>
    <dgm:cxn modelId="{C48C274C-1FF2-4CCF-8987-B884A46B92CB}" type="presOf" srcId="{4BC3B439-7CC0-4C0B-8960-6B1989EF806D}" destId="{3B1AFFAE-0C68-430E-AB75-40680757CE19}" srcOrd="0" destOrd="0" presId="urn:microsoft.com/office/officeart/2005/8/layout/hierarchy3"/>
    <dgm:cxn modelId="{6F3DEE5A-E84A-4CB5-8887-9F773F5410A0}" type="presOf" srcId="{74AEDC46-9A8D-4673-B694-16E8F38C0B9D}" destId="{9876B6F7-67B3-4572-8E08-AC2E0B7D7258}" srcOrd="1" destOrd="0" presId="urn:microsoft.com/office/officeart/2005/8/layout/hierarchy3"/>
    <dgm:cxn modelId="{59421FFD-2B8B-4F1A-959F-867C0BF9FEE9}" type="presOf" srcId="{769FE4AB-9FBF-44A3-AA54-748E77B0C873}" destId="{C9DDC617-F66E-42B2-A884-2E5E82E30589}" srcOrd="0" destOrd="0" presId="urn:microsoft.com/office/officeart/2005/8/layout/hierarchy3"/>
    <dgm:cxn modelId="{7ED721EF-5C5B-4768-A2A9-0EAF44E62656}" type="presOf" srcId="{A354018B-93B2-46E6-8D49-2949C9FD2CAB}" destId="{F386F6AD-B332-4774-B86B-C7569F0557EB}" srcOrd="0" destOrd="0" presId="urn:microsoft.com/office/officeart/2005/8/layout/hierarchy3"/>
    <dgm:cxn modelId="{77D14B50-94FC-4DF9-88D5-746882B8F29B}" type="presOf" srcId="{091C48DF-13B5-4EA5-B0EB-1232890499C7}" destId="{8A755229-FBBA-486F-BF30-BBFB97D19F31}" srcOrd="1" destOrd="0" presId="urn:microsoft.com/office/officeart/2005/8/layout/hierarchy3"/>
    <dgm:cxn modelId="{00B72410-9D9D-439A-8627-59E51BD2B460}" type="presOf" srcId="{74AEDC46-9A8D-4673-B694-16E8F38C0B9D}" destId="{D40A2BEB-FF15-40A0-927D-A17407CF1266}" srcOrd="0" destOrd="0" presId="urn:microsoft.com/office/officeart/2005/8/layout/hierarchy3"/>
    <dgm:cxn modelId="{F6D55133-4BD7-499C-8218-28824C4AACEB}" type="presOf" srcId="{BDC157FE-F933-4DAC-8CE4-75972429CC16}" destId="{A4314DD1-38E2-451D-840C-63F6BB4EBD37}" srcOrd="0" destOrd="0" presId="urn:microsoft.com/office/officeart/2005/8/layout/hierarchy3"/>
    <dgm:cxn modelId="{240B75D2-7DED-4E56-BA47-49A26A774384}" type="presOf" srcId="{7F557CAC-271D-4DB7-9E6B-E3079104E1E9}" destId="{38724E5D-FE80-46A8-9977-817B39FF32D7}" srcOrd="0" destOrd="0" presId="urn:microsoft.com/office/officeart/2005/8/layout/hierarchy3"/>
    <dgm:cxn modelId="{5601FE71-0423-494D-8D39-EA1462B387C3}" srcId="{BDC157FE-F933-4DAC-8CE4-75972429CC16}" destId="{74AEDC46-9A8D-4673-B694-16E8F38C0B9D}" srcOrd="1" destOrd="0" parTransId="{B7E6E4CB-D603-46EE-8EB5-60BC2BBE6B26}" sibTransId="{E023A2F5-0508-4373-A645-93E7EDBAA56D}"/>
    <dgm:cxn modelId="{F8D24365-7A2A-4097-B841-ADB489582C7A}" type="presOf" srcId="{2C00B0AC-44D5-4A6C-BF44-4DEAE46F5BD1}" destId="{B84031A1-7D7C-488E-9496-3EC45360A334}" srcOrd="0" destOrd="0" presId="urn:microsoft.com/office/officeart/2005/8/layout/hierarchy3"/>
    <dgm:cxn modelId="{A887EECA-E9DA-44E4-B51C-F610A97F58DF}" srcId="{74AEDC46-9A8D-4673-B694-16E8F38C0B9D}" destId="{769FE4AB-9FBF-44A3-AA54-748E77B0C873}" srcOrd="0" destOrd="0" parTransId="{2C00B0AC-44D5-4A6C-BF44-4DEAE46F5BD1}" sibTransId="{6FA62A84-BB51-4C16-8740-B0047572D487}"/>
    <dgm:cxn modelId="{347B416E-0E43-449D-B625-9A89E3AD5599}" type="presOf" srcId="{091C48DF-13B5-4EA5-B0EB-1232890499C7}" destId="{D6907547-1FEF-4BD3-8797-65B381F238F9}" srcOrd="0" destOrd="0" presId="urn:microsoft.com/office/officeart/2005/8/layout/hierarchy3"/>
    <dgm:cxn modelId="{6E68C064-A067-4312-A689-94D04ED542C3}" srcId="{BDC157FE-F933-4DAC-8CE4-75972429CC16}" destId="{091C48DF-13B5-4EA5-B0EB-1232890499C7}" srcOrd="0" destOrd="0" parTransId="{25D953A3-A85F-481F-B2E3-D6B5119C99B8}" sibTransId="{E910678A-2CB0-4885-BBFF-A9B8F352AC3B}"/>
    <dgm:cxn modelId="{8CEFECDD-636A-4F84-A11F-9A1E8A70A394}" type="presParOf" srcId="{A4314DD1-38E2-451D-840C-63F6BB4EBD37}" destId="{875BB13E-A6D9-4AEC-B882-F6B9BD9F5E4E}" srcOrd="0" destOrd="0" presId="urn:microsoft.com/office/officeart/2005/8/layout/hierarchy3"/>
    <dgm:cxn modelId="{ECA20D73-A288-452D-8B8B-8511362F8C3F}" type="presParOf" srcId="{875BB13E-A6D9-4AEC-B882-F6B9BD9F5E4E}" destId="{F5996EAF-E496-48B6-A4D0-DDB0F242BF33}" srcOrd="0" destOrd="0" presId="urn:microsoft.com/office/officeart/2005/8/layout/hierarchy3"/>
    <dgm:cxn modelId="{2D621D7D-EB04-4CA4-9816-2B4A8FAC4D73}" type="presParOf" srcId="{F5996EAF-E496-48B6-A4D0-DDB0F242BF33}" destId="{D6907547-1FEF-4BD3-8797-65B381F238F9}" srcOrd="0" destOrd="0" presId="urn:microsoft.com/office/officeart/2005/8/layout/hierarchy3"/>
    <dgm:cxn modelId="{480927B4-7E5B-46A7-BC00-FF4CDC2312CA}" type="presParOf" srcId="{F5996EAF-E496-48B6-A4D0-DDB0F242BF33}" destId="{8A755229-FBBA-486F-BF30-BBFB97D19F31}" srcOrd="1" destOrd="0" presId="urn:microsoft.com/office/officeart/2005/8/layout/hierarchy3"/>
    <dgm:cxn modelId="{FE1AEDFD-FB80-4B6C-8D31-26E083312C3F}" type="presParOf" srcId="{875BB13E-A6D9-4AEC-B882-F6B9BD9F5E4E}" destId="{B4BB8805-6EC3-4486-AA59-C0FDC6361DD9}" srcOrd="1" destOrd="0" presId="urn:microsoft.com/office/officeart/2005/8/layout/hierarchy3"/>
    <dgm:cxn modelId="{85CEFB5C-2371-48A3-B3FE-E5783456B048}" type="presParOf" srcId="{B4BB8805-6EC3-4486-AA59-C0FDC6361DD9}" destId="{1703A68D-F5F7-4027-9910-72427E21559A}" srcOrd="0" destOrd="0" presId="urn:microsoft.com/office/officeart/2005/8/layout/hierarchy3"/>
    <dgm:cxn modelId="{FC9EABCC-3F27-414F-8CB1-AD01D1B58AFD}" type="presParOf" srcId="{B4BB8805-6EC3-4486-AA59-C0FDC6361DD9}" destId="{F386F6AD-B332-4774-B86B-C7569F0557EB}" srcOrd="1" destOrd="0" presId="urn:microsoft.com/office/officeart/2005/8/layout/hierarchy3"/>
    <dgm:cxn modelId="{E9123876-F057-4519-962F-55E6A1826635}" type="presParOf" srcId="{A4314DD1-38E2-451D-840C-63F6BB4EBD37}" destId="{F8670D86-026F-44E3-83D5-ABA653B4E72F}" srcOrd="1" destOrd="0" presId="urn:microsoft.com/office/officeart/2005/8/layout/hierarchy3"/>
    <dgm:cxn modelId="{F1CAA7B5-EAE3-4909-A37F-D0A797C2C98D}" type="presParOf" srcId="{F8670D86-026F-44E3-83D5-ABA653B4E72F}" destId="{4E20B1FA-219D-417D-9B79-AC2B833D752E}" srcOrd="0" destOrd="0" presId="urn:microsoft.com/office/officeart/2005/8/layout/hierarchy3"/>
    <dgm:cxn modelId="{24F54CB4-885D-4B8A-A462-E953D13F6B3D}" type="presParOf" srcId="{4E20B1FA-219D-417D-9B79-AC2B833D752E}" destId="{D40A2BEB-FF15-40A0-927D-A17407CF1266}" srcOrd="0" destOrd="0" presId="urn:microsoft.com/office/officeart/2005/8/layout/hierarchy3"/>
    <dgm:cxn modelId="{3B9B2F3B-B5FA-4F49-8300-52A3F99B631D}" type="presParOf" srcId="{4E20B1FA-219D-417D-9B79-AC2B833D752E}" destId="{9876B6F7-67B3-4572-8E08-AC2E0B7D7258}" srcOrd="1" destOrd="0" presId="urn:microsoft.com/office/officeart/2005/8/layout/hierarchy3"/>
    <dgm:cxn modelId="{6D2429C7-AC15-421E-8AC3-96BAF9D92381}" type="presParOf" srcId="{F8670D86-026F-44E3-83D5-ABA653B4E72F}" destId="{E144EBF4-9A06-480C-B082-09D19C9A18C6}" srcOrd="1" destOrd="0" presId="urn:microsoft.com/office/officeart/2005/8/layout/hierarchy3"/>
    <dgm:cxn modelId="{E6B256F9-A14A-4594-9DD8-7FADD3E2CEE7}" type="presParOf" srcId="{E144EBF4-9A06-480C-B082-09D19C9A18C6}" destId="{B84031A1-7D7C-488E-9496-3EC45360A334}" srcOrd="0" destOrd="0" presId="urn:microsoft.com/office/officeart/2005/8/layout/hierarchy3"/>
    <dgm:cxn modelId="{AAC3F3C0-FDFC-4CE9-8E68-8E1293B88B2B}" type="presParOf" srcId="{E144EBF4-9A06-480C-B082-09D19C9A18C6}" destId="{C9DDC617-F66E-42B2-A884-2E5E82E30589}" srcOrd="1" destOrd="0" presId="urn:microsoft.com/office/officeart/2005/8/layout/hierarchy3"/>
    <dgm:cxn modelId="{2CA1AA7C-ECD7-4DDE-92E8-8279586EF5E6}" type="presParOf" srcId="{E144EBF4-9A06-480C-B082-09D19C9A18C6}" destId="{3B1AFFAE-0C68-430E-AB75-40680757CE19}" srcOrd="2" destOrd="0" presId="urn:microsoft.com/office/officeart/2005/8/layout/hierarchy3"/>
    <dgm:cxn modelId="{D175DD17-8F4E-4EDE-902E-C95EFAA7289F}" type="presParOf" srcId="{E144EBF4-9A06-480C-B082-09D19C9A18C6}" destId="{38724E5D-FE80-46A8-9977-817B39FF32D7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003BA-41C6-4DC3-B1AC-828EE7E407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F44551A-B3BE-41F3-8C98-AF538DB8BE38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أدوات الاستفهام </a:t>
          </a:r>
          <a:endParaRPr lang="ar-SA" b="1" dirty="0">
            <a:latin typeface="Traditional Arabic" pitchFamily="18" charset="-78"/>
            <a:cs typeface="Traditional Arabic" pitchFamily="18" charset="-78"/>
          </a:endParaRPr>
        </a:p>
      </dgm:t>
    </dgm:pt>
    <dgm:pt modelId="{B83C140F-CC3B-44A2-BF60-58F534969458}" type="parTrans" cxnId="{498CF90D-0B5B-4907-822E-8526CA999FEB}">
      <dgm:prSet/>
      <dgm:spPr/>
      <dgm:t>
        <a:bodyPr/>
        <a:lstStyle/>
        <a:p>
          <a:pPr rtl="1"/>
          <a:endParaRPr lang="ar-SA"/>
        </a:p>
      </dgm:t>
    </dgm:pt>
    <dgm:pt modelId="{5AC13696-2EC6-42BE-BFBD-F59F14A3C731}" type="sibTrans" cxnId="{498CF90D-0B5B-4907-822E-8526CA999FEB}">
      <dgm:prSet/>
      <dgm:spPr/>
      <dgm:t>
        <a:bodyPr/>
        <a:lstStyle/>
        <a:p>
          <a:pPr rtl="1"/>
          <a:endParaRPr lang="ar-SA"/>
        </a:p>
      </dgm:t>
    </dgm:pt>
    <dgm:pt modelId="{DF5BEF4D-4AE5-4497-B804-368D01E30889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أسماء</a:t>
          </a:r>
          <a:endParaRPr lang="ar-SA" b="1" dirty="0">
            <a:latin typeface="Traditional Arabic" pitchFamily="18" charset="-78"/>
            <a:cs typeface="Traditional Arabic" pitchFamily="18" charset="-78"/>
          </a:endParaRPr>
        </a:p>
      </dgm:t>
    </dgm:pt>
    <dgm:pt modelId="{0FC66160-4CE9-44CB-ADF8-B78053253AA0}" type="parTrans" cxnId="{DC26A5E3-FEBA-4735-8726-11F6A79BA721}">
      <dgm:prSet/>
      <dgm:spPr/>
      <dgm:t>
        <a:bodyPr/>
        <a:lstStyle/>
        <a:p>
          <a:pPr rtl="1"/>
          <a:endParaRPr lang="ar-SA"/>
        </a:p>
      </dgm:t>
    </dgm:pt>
    <dgm:pt modelId="{FBFA0430-2B7D-4364-A821-3C8AE31D2166}" type="sibTrans" cxnId="{DC26A5E3-FEBA-4735-8726-11F6A79BA721}">
      <dgm:prSet/>
      <dgm:spPr/>
      <dgm:t>
        <a:bodyPr/>
        <a:lstStyle/>
        <a:p>
          <a:pPr rtl="1"/>
          <a:endParaRPr lang="ar-SA"/>
        </a:p>
      </dgm:t>
    </dgm:pt>
    <dgm:pt modelId="{F1441D73-ECE1-4881-AECC-F4474BD36609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من ، ما ، متى ، أين ، كم ، كيف ، أيَّان ، أنَّى</a:t>
          </a:r>
          <a:endParaRPr lang="ar-SA" b="1" dirty="0">
            <a:latin typeface="Traditional Arabic" pitchFamily="18" charset="-78"/>
            <a:cs typeface="Traditional Arabic" pitchFamily="18" charset="-78"/>
          </a:endParaRPr>
        </a:p>
      </dgm:t>
    </dgm:pt>
    <dgm:pt modelId="{D013E0BE-C61E-48AB-B92D-F4A0B73DA770}" type="parTrans" cxnId="{671480B1-EB07-45D4-8CAD-C89642AFF48D}">
      <dgm:prSet/>
      <dgm:spPr/>
      <dgm:t>
        <a:bodyPr/>
        <a:lstStyle/>
        <a:p>
          <a:pPr rtl="1"/>
          <a:endParaRPr lang="ar-SA"/>
        </a:p>
      </dgm:t>
    </dgm:pt>
    <dgm:pt modelId="{901E65D5-6001-42CE-9B0D-F031622F8055}" type="sibTrans" cxnId="{671480B1-EB07-45D4-8CAD-C89642AFF48D}">
      <dgm:prSet/>
      <dgm:spPr/>
      <dgm:t>
        <a:bodyPr/>
        <a:lstStyle/>
        <a:p>
          <a:pPr rtl="1"/>
          <a:endParaRPr lang="ar-SA"/>
        </a:p>
      </dgm:t>
    </dgm:pt>
    <dgm:pt modelId="{91B714C3-32D4-4F07-AAA0-4D3BA784CFB0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حرفان</a:t>
          </a:r>
          <a:endParaRPr lang="ar-SA" b="1" dirty="0">
            <a:latin typeface="Traditional Arabic" pitchFamily="18" charset="-78"/>
            <a:cs typeface="Traditional Arabic" pitchFamily="18" charset="-78"/>
          </a:endParaRPr>
        </a:p>
      </dgm:t>
    </dgm:pt>
    <dgm:pt modelId="{B6322A41-9502-4646-AF48-599BC4C15756}" type="parTrans" cxnId="{BEE82C5C-2673-44FF-B468-76A4E5F96150}">
      <dgm:prSet/>
      <dgm:spPr/>
      <dgm:t>
        <a:bodyPr/>
        <a:lstStyle/>
        <a:p>
          <a:pPr rtl="1"/>
          <a:endParaRPr lang="ar-SA"/>
        </a:p>
      </dgm:t>
    </dgm:pt>
    <dgm:pt modelId="{FB5C6047-81D7-4CE4-8871-9259B382F060}" type="sibTrans" cxnId="{BEE82C5C-2673-44FF-B468-76A4E5F96150}">
      <dgm:prSet/>
      <dgm:spPr/>
      <dgm:t>
        <a:bodyPr/>
        <a:lstStyle/>
        <a:p>
          <a:pPr rtl="1"/>
          <a:endParaRPr lang="ar-SA"/>
        </a:p>
      </dgm:t>
    </dgm:pt>
    <dgm:pt modelId="{26F94355-FE1A-460C-A221-61ADC67F1049}">
      <dgm:prSet phldrT="[نص]"/>
      <dgm:spPr/>
      <dgm:t>
        <a:bodyPr/>
        <a:lstStyle/>
        <a:p>
          <a:pPr rtl="1"/>
          <a:r>
            <a:rPr lang="ar-SA" b="1" dirty="0" smtClean="0">
              <a:latin typeface="Traditional Arabic" pitchFamily="18" charset="-78"/>
              <a:cs typeface="Traditional Arabic" pitchFamily="18" charset="-78"/>
            </a:rPr>
            <a:t>الهمزة ، هل</a:t>
          </a:r>
          <a:endParaRPr lang="ar-SA" b="1" dirty="0">
            <a:latin typeface="Traditional Arabic" pitchFamily="18" charset="-78"/>
            <a:cs typeface="Traditional Arabic" pitchFamily="18" charset="-78"/>
          </a:endParaRPr>
        </a:p>
      </dgm:t>
    </dgm:pt>
    <dgm:pt modelId="{8E057B36-26D0-4DB9-B956-B5FF9ED8EA5D}" type="parTrans" cxnId="{54526677-A04F-4753-9CE7-4F7A368FDC04}">
      <dgm:prSet/>
      <dgm:spPr/>
      <dgm:t>
        <a:bodyPr/>
        <a:lstStyle/>
        <a:p>
          <a:pPr rtl="1"/>
          <a:endParaRPr lang="ar-SA"/>
        </a:p>
      </dgm:t>
    </dgm:pt>
    <dgm:pt modelId="{A6FDCFE7-393A-438A-8179-2D19F3849541}" type="sibTrans" cxnId="{54526677-A04F-4753-9CE7-4F7A368FDC04}">
      <dgm:prSet/>
      <dgm:spPr/>
      <dgm:t>
        <a:bodyPr/>
        <a:lstStyle/>
        <a:p>
          <a:pPr rtl="1"/>
          <a:endParaRPr lang="ar-SA"/>
        </a:p>
      </dgm:t>
    </dgm:pt>
    <dgm:pt modelId="{98725BBD-BF6A-45B1-BFCB-01416191F5BA}" type="pres">
      <dgm:prSet presAssocID="{172003BA-41C6-4DC3-B1AC-828EE7E407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E2E131E-8A99-4789-ACDC-7AAB96D38F24}" type="pres">
      <dgm:prSet presAssocID="{1F44551A-B3BE-41F3-8C98-AF538DB8BE38}" presName="hierRoot1" presStyleCnt="0"/>
      <dgm:spPr/>
    </dgm:pt>
    <dgm:pt modelId="{2B2E3A2A-FDFC-4ADC-9546-81487E656FCC}" type="pres">
      <dgm:prSet presAssocID="{1F44551A-B3BE-41F3-8C98-AF538DB8BE38}" presName="composite" presStyleCnt="0"/>
      <dgm:spPr/>
    </dgm:pt>
    <dgm:pt modelId="{2DD18BB9-5E5C-413D-B122-BEA8875593F3}" type="pres">
      <dgm:prSet presAssocID="{1F44551A-B3BE-41F3-8C98-AF538DB8BE38}" presName="background" presStyleLbl="node0" presStyleIdx="0" presStyleCnt="1"/>
      <dgm:spPr/>
    </dgm:pt>
    <dgm:pt modelId="{4EDA4AD6-A74E-46BD-B82A-C732CDCDBCD1}" type="pres">
      <dgm:prSet presAssocID="{1F44551A-B3BE-41F3-8C98-AF538DB8BE38}" presName="text" presStyleLbl="fgAcc0" presStyleIdx="0" presStyleCnt="1" custScaleX="284112" custLinFactNeighborX="11216" custLinFactNeighborY="874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AC248BA-CC70-4C4E-B773-FC30DF3D18DA}" type="pres">
      <dgm:prSet presAssocID="{1F44551A-B3BE-41F3-8C98-AF538DB8BE38}" presName="hierChild2" presStyleCnt="0"/>
      <dgm:spPr/>
    </dgm:pt>
    <dgm:pt modelId="{F06A0A0E-DD92-47A6-90F0-E9476A036B61}" type="pres">
      <dgm:prSet presAssocID="{0FC66160-4CE9-44CB-ADF8-B78053253AA0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4AAD717-9D0F-486B-95CA-17F6ABAEEBFD}" type="pres">
      <dgm:prSet presAssocID="{DF5BEF4D-4AE5-4497-B804-368D01E30889}" presName="hierRoot2" presStyleCnt="0"/>
      <dgm:spPr/>
    </dgm:pt>
    <dgm:pt modelId="{EFC06F84-F17D-4882-AAD4-E0DDD9788603}" type="pres">
      <dgm:prSet presAssocID="{DF5BEF4D-4AE5-4497-B804-368D01E30889}" presName="composite2" presStyleCnt="0"/>
      <dgm:spPr/>
    </dgm:pt>
    <dgm:pt modelId="{4E35FFD6-45A0-442B-A6D0-426158F03328}" type="pres">
      <dgm:prSet presAssocID="{DF5BEF4D-4AE5-4497-B804-368D01E30889}" presName="background2" presStyleLbl="node2" presStyleIdx="0" presStyleCnt="2"/>
      <dgm:spPr/>
    </dgm:pt>
    <dgm:pt modelId="{A859A9DC-DBFC-4C4F-9B65-46246DAFA666}" type="pres">
      <dgm:prSet presAssocID="{DF5BEF4D-4AE5-4497-B804-368D01E30889}" presName="text2" presStyleLbl="fgAcc2" presStyleIdx="0" presStyleCnt="2" custScaleX="1990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E36E79E-B2A2-4399-B435-3BE96D4CE36F}" type="pres">
      <dgm:prSet presAssocID="{DF5BEF4D-4AE5-4497-B804-368D01E30889}" presName="hierChild3" presStyleCnt="0"/>
      <dgm:spPr/>
    </dgm:pt>
    <dgm:pt modelId="{F23F6927-6B20-45AF-9F6B-678B9300BBB6}" type="pres">
      <dgm:prSet presAssocID="{D013E0BE-C61E-48AB-B92D-F4A0B73DA770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1E0FEE98-856D-4822-A439-169AC8117013}" type="pres">
      <dgm:prSet presAssocID="{F1441D73-ECE1-4881-AECC-F4474BD36609}" presName="hierRoot3" presStyleCnt="0"/>
      <dgm:spPr/>
    </dgm:pt>
    <dgm:pt modelId="{7CD91FB4-C09D-47C4-9338-7458DFCF299B}" type="pres">
      <dgm:prSet presAssocID="{F1441D73-ECE1-4881-AECC-F4474BD36609}" presName="composite3" presStyleCnt="0"/>
      <dgm:spPr/>
    </dgm:pt>
    <dgm:pt modelId="{F7DE92FE-FAF0-4554-BDF7-7A545A8A0736}" type="pres">
      <dgm:prSet presAssocID="{F1441D73-ECE1-4881-AECC-F4474BD36609}" presName="background3" presStyleLbl="node3" presStyleIdx="0" presStyleCnt="2"/>
      <dgm:spPr/>
    </dgm:pt>
    <dgm:pt modelId="{BF6B6711-6B74-45CF-B7B8-46B4B2E26953}" type="pres">
      <dgm:prSet presAssocID="{F1441D73-ECE1-4881-AECC-F4474BD36609}" presName="text3" presStyleLbl="fgAcc3" presStyleIdx="0" presStyleCnt="2" custScaleX="198384" custScaleY="13723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94F904-7443-47C5-B96E-D1210D39DDC5}" type="pres">
      <dgm:prSet presAssocID="{F1441D73-ECE1-4881-AECC-F4474BD36609}" presName="hierChild4" presStyleCnt="0"/>
      <dgm:spPr/>
    </dgm:pt>
    <dgm:pt modelId="{171C2165-3B6C-40BE-9B60-F1B537411C56}" type="pres">
      <dgm:prSet presAssocID="{B6322A41-9502-4646-AF48-599BC4C15756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06565EDD-4A6B-426A-A82A-F4A2F6BD7E1B}" type="pres">
      <dgm:prSet presAssocID="{91B714C3-32D4-4F07-AAA0-4D3BA784CFB0}" presName="hierRoot2" presStyleCnt="0"/>
      <dgm:spPr/>
    </dgm:pt>
    <dgm:pt modelId="{201726CB-D2D4-4EBC-A5B3-52B07D9BC541}" type="pres">
      <dgm:prSet presAssocID="{91B714C3-32D4-4F07-AAA0-4D3BA784CFB0}" presName="composite2" presStyleCnt="0"/>
      <dgm:spPr/>
    </dgm:pt>
    <dgm:pt modelId="{2F03732F-BF4F-4510-B393-7275F720260B}" type="pres">
      <dgm:prSet presAssocID="{91B714C3-32D4-4F07-AAA0-4D3BA784CFB0}" presName="background2" presStyleLbl="node2" presStyleIdx="1" presStyleCnt="2"/>
      <dgm:spPr/>
    </dgm:pt>
    <dgm:pt modelId="{1BE19164-6BE8-40BC-AD03-FEE1751F58D4}" type="pres">
      <dgm:prSet presAssocID="{91B714C3-32D4-4F07-AAA0-4D3BA784CFB0}" presName="text2" presStyleLbl="fgAcc2" presStyleIdx="1" presStyleCnt="2" custScaleX="1843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E571753-7E65-4E2E-99C8-DCC6CA98E499}" type="pres">
      <dgm:prSet presAssocID="{91B714C3-32D4-4F07-AAA0-4D3BA784CFB0}" presName="hierChild3" presStyleCnt="0"/>
      <dgm:spPr/>
    </dgm:pt>
    <dgm:pt modelId="{4FDD6E25-D007-40EF-BE29-20ED230454CA}" type="pres">
      <dgm:prSet presAssocID="{8E057B36-26D0-4DB9-B956-B5FF9ED8EA5D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6D19B9B3-CB3A-4272-A5A4-1C5EF9D78FCD}" type="pres">
      <dgm:prSet presAssocID="{26F94355-FE1A-460C-A221-61ADC67F1049}" presName="hierRoot3" presStyleCnt="0"/>
      <dgm:spPr/>
    </dgm:pt>
    <dgm:pt modelId="{3B31D631-9A4B-4F1F-BCE3-9FB204BAC90F}" type="pres">
      <dgm:prSet presAssocID="{26F94355-FE1A-460C-A221-61ADC67F1049}" presName="composite3" presStyleCnt="0"/>
      <dgm:spPr/>
    </dgm:pt>
    <dgm:pt modelId="{1E28C8BE-6765-4618-996C-D2E48C7B03E8}" type="pres">
      <dgm:prSet presAssocID="{26F94355-FE1A-460C-A221-61ADC67F1049}" presName="background3" presStyleLbl="node3" presStyleIdx="1" presStyleCnt="2"/>
      <dgm:spPr/>
    </dgm:pt>
    <dgm:pt modelId="{8A60D9A4-E0A3-49DE-A2C5-8F1361CA6115}" type="pres">
      <dgm:prSet presAssocID="{26F94355-FE1A-460C-A221-61ADC67F1049}" presName="text3" presStyleLbl="fgAcc3" presStyleIdx="1" presStyleCnt="2" custScaleX="18559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9040C3F-6D3C-4F7B-B866-32E25AEE4508}" type="pres">
      <dgm:prSet presAssocID="{26F94355-FE1A-460C-A221-61ADC67F1049}" presName="hierChild4" presStyleCnt="0"/>
      <dgm:spPr/>
    </dgm:pt>
  </dgm:ptLst>
  <dgm:cxnLst>
    <dgm:cxn modelId="{BEE82C5C-2673-44FF-B468-76A4E5F96150}" srcId="{1F44551A-B3BE-41F3-8C98-AF538DB8BE38}" destId="{91B714C3-32D4-4F07-AAA0-4D3BA784CFB0}" srcOrd="1" destOrd="0" parTransId="{B6322A41-9502-4646-AF48-599BC4C15756}" sibTransId="{FB5C6047-81D7-4CE4-8871-9259B382F060}"/>
    <dgm:cxn modelId="{498CF90D-0B5B-4907-822E-8526CA999FEB}" srcId="{172003BA-41C6-4DC3-B1AC-828EE7E40703}" destId="{1F44551A-B3BE-41F3-8C98-AF538DB8BE38}" srcOrd="0" destOrd="0" parTransId="{B83C140F-CC3B-44A2-BF60-58F534969458}" sibTransId="{5AC13696-2EC6-42BE-BFBD-F59F14A3C731}"/>
    <dgm:cxn modelId="{671480B1-EB07-45D4-8CAD-C89642AFF48D}" srcId="{DF5BEF4D-4AE5-4497-B804-368D01E30889}" destId="{F1441D73-ECE1-4881-AECC-F4474BD36609}" srcOrd="0" destOrd="0" parTransId="{D013E0BE-C61E-48AB-B92D-F4A0B73DA770}" sibTransId="{901E65D5-6001-42CE-9B0D-F031622F8055}"/>
    <dgm:cxn modelId="{E9DC9571-806C-4FC2-A1CD-FF888DE603DF}" type="presOf" srcId="{8E057B36-26D0-4DB9-B956-B5FF9ED8EA5D}" destId="{4FDD6E25-D007-40EF-BE29-20ED230454CA}" srcOrd="0" destOrd="0" presId="urn:microsoft.com/office/officeart/2005/8/layout/hierarchy1"/>
    <dgm:cxn modelId="{E9054E27-D174-484D-9217-EFC56C916990}" type="presOf" srcId="{1F44551A-B3BE-41F3-8C98-AF538DB8BE38}" destId="{4EDA4AD6-A74E-46BD-B82A-C732CDCDBCD1}" srcOrd="0" destOrd="0" presId="urn:microsoft.com/office/officeart/2005/8/layout/hierarchy1"/>
    <dgm:cxn modelId="{8AE8FEC8-EB39-445A-B1B5-CF66BFADC123}" type="presOf" srcId="{B6322A41-9502-4646-AF48-599BC4C15756}" destId="{171C2165-3B6C-40BE-9B60-F1B537411C56}" srcOrd="0" destOrd="0" presId="urn:microsoft.com/office/officeart/2005/8/layout/hierarchy1"/>
    <dgm:cxn modelId="{43A53B70-6F34-46BA-A15B-8C31D6189665}" type="presOf" srcId="{0FC66160-4CE9-44CB-ADF8-B78053253AA0}" destId="{F06A0A0E-DD92-47A6-90F0-E9476A036B61}" srcOrd="0" destOrd="0" presId="urn:microsoft.com/office/officeart/2005/8/layout/hierarchy1"/>
    <dgm:cxn modelId="{54526677-A04F-4753-9CE7-4F7A368FDC04}" srcId="{91B714C3-32D4-4F07-AAA0-4D3BA784CFB0}" destId="{26F94355-FE1A-460C-A221-61ADC67F1049}" srcOrd="0" destOrd="0" parTransId="{8E057B36-26D0-4DB9-B956-B5FF9ED8EA5D}" sibTransId="{A6FDCFE7-393A-438A-8179-2D19F3849541}"/>
    <dgm:cxn modelId="{6A77B293-5723-4646-8567-FFD98E2A79CA}" type="presOf" srcId="{F1441D73-ECE1-4881-AECC-F4474BD36609}" destId="{BF6B6711-6B74-45CF-B7B8-46B4B2E26953}" srcOrd="0" destOrd="0" presId="urn:microsoft.com/office/officeart/2005/8/layout/hierarchy1"/>
    <dgm:cxn modelId="{75DE494C-CD26-4385-A745-671F0A73E756}" type="presOf" srcId="{D013E0BE-C61E-48AB-B92D-F4A0B73DA770}" destId="{F23F6927-6B20-45AF-9F6B-678B9300BBB6}" srcOrd="0" destOrd="0" presId="urn:microsoft.com/office/officeart/2005/8/layout/hierarchy1"/>
    <dgm:cxn modelId="{C0963DB6-B32C-4E48-B6D6-C1E408931F94}" type="presOf" srcId="{91B714C3-32D4-4F07-AAA0-4D3BA784CFB0}" destId="{1BE19164-6BE8-40BC-AD03-FEE1751F58D4}" srcOrd="0" destOrd="0" presId="urn:microsoft.com/office/officeart/2005/8/layout/hierarchy1"/>
    <dgm:cxn modelId="{2E4E1E58-F3CB-408D-9DCE-84A2D198F493}" type="presOf" srcId="{26F94355-FE1A-460C-A221-61ADC67F1049}" destId="{8A60D9A4-E0A3-49DE-A2C5-8F1361CA6115}" srcOrd="0" destOrd="0" presId="urn:microsoft.com/office/officeart/2005/8/layout/hierarchy1"/>
    <dgm:cxn modelId="{821390EE-1843-4092-91AB-58E34393D810}" type="presOf" srcId="{172003BA-41C6-4DC3-B1AC-828EE7E40703}" destId="{98725BBD-BF6A-45B1-BFCB-01416191F5BA}" srcOrd="0" destOrd="0" presId="urn:microsoft.com/office/officeart/2005/8/layout/hierarchy1"/>
    <dgm:cxn modelId="{F9871BA5-1758-46B2-BFF0-8367050A2BE1}" type="presOf" srcId="{DF5BEF4D-4AE5-4497-B804-368D01E30889}" destId="{A859A9DC-DBFC-4C4F-9B65-46246DAFA666}" srcOrd="0" destOrd="0" presId="urn:microsoft.com/office/officeart/2005/8/layout/hierarchy1"/>
    <dgm:cxn modelId="{DC26A5E3-FEBA-4735-8726-11F6A79BA721}" srcId="{1F44551A-B3BE-41F3-8C98-AF538DB8BE38}" destId="{DF5BEF4D-4AE5-4497-B804-368D01E30889}" srcOrd="0" destOrd="0" parTransId="{0FC66160-4CE9-44CB-ADF8-B78053253AA0}" sibTransId="{FBFA0430-2B7D-4364-A821-3C8AE31D2166}"/>
    <dgm:cxn modelId="{BF905681-269D-4A76-9E4E-6F0273FD1F4E}" type="presParOf" srcId="{98725BBD-BF6A-45B1-BFCB-01416191F5BA}" destId="{9E2E131E-8A99-4789-ACDC-7AAB96D38F24}" srcOrd="0" destOrd="0" presId="urn:microsoft.com/office/officeart/2005/8/layout/hierarchy1"/>
    <dgm:cxn modelId="{F7EE949A-179D-461D-BAB2-F564534AEFCD}" type="presParOf" srcId="{9E2E131E-8A99-4789-ACDC-7AAB96D38F24}" destId="{2B2E3A2A-FDFC-4ADC-9546-81487E656FCC}" srcOrd="0" destOrd="0" presId="urn:microsoft.com/office/officeart/2005/8/layout/hierarchy1"/>
    <dgm:cxn modelId="{79F3E7D2-4BB9-4C1F-984D-E80A83753773}" type="presParOf" srcId="{2B2E3A2A-FDFC-4ADC-9546-81487E656FCC}" destId="{2DD18BB9-5E5C-413D-B122-BEA8875593F3}" srcOrd="0" destOrd="0" presId="urn:microsoft.com/office/officeart/2005/8/layout/hierarchy1"/>
    <dgm:cxn modelId="{1EBF0510-9EB2-4CBC-88E3-0E5CA7DC1AC6}" type="presParOf" srcId="{2B2E3A2A-FDFC-4ADC-9546-81487E656FCC}" destId="{4EDA4AD6-A74E-46BD-B82A-C732CDCDBCD1}" srcOrd="1" destOrd="0" presId="urn:microsoft.com/office/officeart/2005/8/layout/hierarchy1"/>
    <dgm:cxn modelId="{EB60C31B-B344-4897-9627-A1DF43D3F9CF}" type="presParOf" srcId="{9E2E131E-8A99-4789-ACDC-7AAB96D38F24}" destId="{2AC248BA-CC70-4C4E-B773-FC30DF3D18DA}" srcOrd="1" destOrd="0" presId="urn:microsoft.com/office/officeart/2005/8/layout/hierarchy1"/>
    <dgm:cxn modelId="{EF067870-AACE-4496-8888-3D1034E5C523}" type="presParOf" srcId="{2AC248BA-CC70-4C4E-B773-FC30DF3D18DA}" destId="{F06A0A0E-DD92-47A6-90F0-E9476A036B61}" srcOrd="0" destOrd="0" presId="urn:microsoft.com/office/officeart/2005/8/layout/hierarchy1"/>
    <dgm:cxn modelId="{D33E3FED-B12D-44ED-AEC8-9FF403B57111}" type="presParOf" srcId="{2AC248BA-CC70-4C4E-B773-FC30DF3D18DA}" destId="{34AAD717-9D0F-486B-95CA-17F6ABAEEBFD}" srcOrd="1" destOrd="0" presId="urn:microsoft.com/office/officeart/2005/8/layout/hierarchy1"/>
    <dgm:cxn modelId="{24473F36-E11F-46CC-8E83-99F54897E540}" type="presParOf" srcId="{34AAD717-9D0F-486B-95CA-17F6ABAEEBFD}" destId="{EFC06F84-F17D-4882-AAD4-E0DDD9788603}" srcOrd="0" destOrd="0" presId="urn:microsoft.com/office/officeart/2005/8/layout/hierarchy1"/>
    <dgm:cxn modelId="{A372CFAE-F58C-4A7D-8F45-5EDA6848C7D2}" type="presParOf" srcId="{EFC06F84-F17D-4882-AAD4-E0DDD9788603}" destId="{4E35FFD6-45A0-442B-A6D0-426158F03328}" srcOrd="0" destOrd="0" presId="urn:microsoft.com/office/officeart/2005/8/layout/hierarchy1"/>
    <dgm:cxn modelId="{C2B4B214-1592-495A-A54B-53D9605F38BA}" type="presParOf" srcId="{EFC06F84-F17D-4882-AAD4-E0DDD9788603}" destId="{A859A9DC-DBFC-4C4F-9B65-46246DAFA666}" srcOrd="1" destOrd="0" presId="urn:microsoft.com/office/officeart/2005/8/layout/hierarchy1"/>
    <dgm:cxn modelId="{826F35E2-3D68-4DEA-9BA5-D6223537C06F}" type="presParOf" srcId="{34AAD717-9D0F-486B-95CA-17F6ABAEEBFD}" destId="{DE36E79E-B2A2-4399-B435-3BE96D4CE36F}" srcOrd="1" destOrd="0" presId="urn:microsoft.com/office/officeart/2005/8/layout/hierarchy1"/>
    <dgm:cxn modelId="{7B6A7540-5BD4-43FD-B678-E37074D62CEE}" type="presParOf" srcId="{DE36E79E-B2A2-4399-B435-3BE96D4CE36F}" destId="{F23F6927-6B20-45AF-9F6B-678B9300BBB6}" srcOrd="0" destOrd="0" presId="urn:microsoft.com/office/officeart/2005/8/layout/hierarchy1"/>
    <dgm:cxn modelId="{CB6F04AD-A168-4789-A220-2321F36C9AE9}" type="presParOf" srcId="{DE36E79E-B2A2-4399-B435-3BE96D4CE36F}" destId="{1E0FEE98-856D-4822-A439-169AC8117013}" srcOrd="1" destOrd="0" presId="urn:microsoft.com/office/officeart/2005/8/layout/hierarchy1"/>
    <dgm:cxn modelId="{C58F3A7E-2BEA-4EDF-9C87-C16DDAC49155}" type="presParOf" srcId="{1E0FEE98-856D-4822-A439-169AC8117013}" destId="{7CD91FB4-C09D-47C4-9338-7458DFCF299B}" srcOrd="0" destOrd="0" presId="urn:microsoft.com/office/officeart/2005/8/layout/hierarchy1"/>
    <dgm:cxn modelId="{E282670B-2024-4EC5-8B02-99021D96F2DB}" type="presParOf" srcId="{7CD91FB4-C09D-47C4-9338-7458DFCF299B}" destId="{F7DE92FE-FAF0-4554-BDF7-7A545A8A0736}" srcOrd="0" destOrd="0" presId="urn:microsoft.com/office/officeart/2005/8/layout/hierarchy1"/>
    <dgm:cxn modelId="{180508B5-2D7E-4048-88D9-A0E22B26F43D}" type="presParOf" srcId="{7CD91FB4-C09D-47C4-9338-7458DFCF299B}" destId="{BF6B6711-6B74-45CF-B7B8-46B4B2E26953}" srcOrd="1" destOrd="0" presId="urn:microsoft.com/office/officeart/2005/8/layout/hierarchy1"/>
    <dgm:cxn modelId="{6828B585-FDFF-4D38-86DE-201B5FC8B46B}" type="presParOf" srcId="{1E0FEE98-856D-4822-A439-169AC8117013}" destId="{7794F904-7443-47C5-B96E-D1210D39DDC5}" srcOrd="1" destOrd="0" presId="urn:microsoft.com/office/officeart/2005/8/layout/hierarchy1"/>
    <dgm:cxn modelId="{E40A46A2-C194-4AFF-89A1-2D8259ABD507}" type="presParOf" srcId="{2AC248BA-CC70-4C4E-B773-FC30DF3D18DA}" destId="{171C2165-3B6C-40BE-9B60-F1B537411C56}" srcOrd="2" destOrd="0" presId="urn:microsoft.com/office/officeart/2005/8/layout/hierarchy1"/>
    <dgm:cxn modelId="{78B59B07-54CE-403F-9664-9324F8185B70}" type="presParOf" srcId="{2AC248BA-CC70-4C4E-B773-FC30DF3D18DA}" destId="{06565EDD-4A6B-426A-A82A-F4A2F6BD7E1B}" srcOrd="3" destOrd="0" presId="urn:microsoft.com/office/officeart/2005/8/layout/hierarchy1"/>
    <dgm:cxn modelId="{BCBA989B-D01F-4D66-9A9E-A55CB0239A67}" type="presParOf" srcId="{06565EDD-4A6B-426A-A82A-F4A2F6BD7E1B}" destId="{201726CB-D2D4-4EBC-A5B3-52B07D9BC541}" srcOrd="0" destOrd="0" presId="urn:microsoft.com/office/officeart/2005/8/layout/hierarchy1"/>
    <dgm:cxn modelId="{017D6BA5-E4C2-4CC3-BDC4-E118919FF590}" type="presParOf" srcId="{201726CB-D2D4-4EBC-A5B3-52B07D9BC541}" destId="{2F03732F-BF4F-4510-B393-7275F720260B}" srcOrd="0" destOrd="0" presId="urn:microsoft.com/office/officeart/2005/8/layout/hierarchy1"/>
    <dgm:cxn modelId="{B84A454E-FCDD-4946-9AA4-6C6E8C22B95F}" type="presParOf" srcId="{201726CB-D2D4-4EBC-A5B3-52B07D9BC541}" destId="{1BE19164-6BE8-40BC-AD03-FEE1751F58D4}" srcOrd="1" destOrd="0" presId="urn:microsoft.com/office/officeart/2005/8/layout/hierarchy1"/>
    <dgm:cxn modelId="{81887368-FD2E-4DC6-841D-379833587144}" type="presParOf" srcId="{06565EDD-4A6B-426A-A82A-F4A2F6BD7E1B}" destId="{EE571753-7E65-4E2E-99C8-DCC6CA98E499}" srcOrd="1" destOrd="0" presId="urn:microsoft.com/office/officeart/2005/8/layout/hierarchy1"/>
    <dgm:cxn modelId="{83F42B2B-AE67-4188-BBEB-83591A6CB5D7}" type="presParOf" srcId="{EE571753-7E65-4E2E-99C8-DCC6CA98E499}" destId="{4FDD6E25-D007-40EF-BE29-20ED230454CA}" srcOrd="0" destOrd="0" presId="urn:microsoft.com/office/officeart/2005/8/layout/hierarchy1"/>
    <dgm:cxn modelId="{E78E1AD2-E0FC-42C1-BA12-829A30060D66}" type="presParOf" srcId="{EE571753-7E65-4E2E-99C8-DCC6CA98E499}" destId="{6D19B9B3-CB3A-4272-A5A4-1C5EF9D78FCD}" srcOrd="1" destOrd="0" presId="urn:microsoft.com/office/officeart/2005/8/layout/hierarchy1"/>
    <dgm:cxn modelId="{041195FA-A85A-4B85-AADC-B199EAC74ECC}" type="presParOf" srcId="{6D19B9B3-CB3A-4272-A5A4-1C5EF9D78FCD}" destId="{3B31D631-9A4B-4F1F-BCE3-9FB204BAC90F}" srcOrd="0" destOrd="0" presId="urn:microsoft.com/office/officeart/2005/8/layout/hierarchy1"/>
    <dgm:cxn modelId="{1426FC1B-8503-482F-BD35-086AE34DC139}" type="presParOf" srcId="{3B31D631-9A4B-4F1F-BCE3-9FB204BAC90F}" destId="{1E28C8BE-6765-4618-996C-D2E48C7B03E8}" srcOrd="0" destOrd="0" presId="urn:microsoft.com/office/officeart/2005/8/layout/hierarchy1"/>
    <dgm:cxn modelId="{785FEB2D-1613-4F2D-9232-D8F9AEC84914}" type="presParOf" srcId="{3B31D631-9A4B-4F1F-BCE3-9FB204BAC90F}" destId="{8A60D9A4-E0A3-49DE-A2C5-8F1361CA6115}" srcOrd="1" destOrd="0" presId="urn:microsoft.com/office/officeart/2005/8/layout/hierarchy1"/>
    <dgm:cxn modelId="{278618BB-C503-4E65-A808-D623D6ACB2C2}" type="presParOf" srcId="{6D19B9B3-CB3A-4272-A5A4-1C5EF9D78FCD}" destId="{19040C3F-6D3C-4F7B-B866-32E25AEE450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441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031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923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301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3422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710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14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05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55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82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368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380E03-516B-4730-8874-6369DF8EC1F6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5C65F-77E1-4D0E-BB2F-6673FD8645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316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649731" y="278122"/>
            <a:ext cx="7444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نص من مقامات بديع الزمان الهمذاني</a:t>
            </a:r>
            <a:endParaRPr lang="ar-SA" sz="48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43" y="1654629"/>
            <a:ext cx="1922409" cy="387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4" y="1596570"/>
            <a:ext cx="1781175" cy="33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00" y="1582056"/>
            <a:ext cx="1743075" cy="34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67" y="1596571"/>
            <a:ext cx="1768475" cy="341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4838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38629" y="348343"/>
            <a:ext cx="10871200" cy="55207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SA" sz="3200" b="1" u="sng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الجانب الثاني</a:t>
            </a:r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العلم تؤخذ عليه النفس </a:t>
            </a:r>
          </a:p>
          <a:p>
            <a:pPr algn="r"/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ar-SA" sz="3200" b="1" dirty="0" err="1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بالمصابرة</a:t>
            </a:r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، وتحمل الصعاب، من شظف العيش وبؤسه،</a:t>
            </a:r>
          </a:p>
          <a:p>
            <a:pPr algn="r"/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وسهر الليالي في خدمته وتحصيله، </a:t>
            </a:r>
          </a:p>
          <a:p>
            <a:pPr algn="r"/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والارتحال لمجالسة العلماء، </a:t>
            </a:r>
          </a:p>
          <a:p>
            <a:pPr algn="r"/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مع الصبر على التعلم الذاتي؛ لأن العلم لا يستنبت، ولكن تتمكن النفس من التعمق في بحاره بالمداومة عليه، والتجلد لتحمل </a:t>
            </a:r>
            <a:r>
              <a:rPr lang="ar-SA" sz="3200" b="1" dirty="0" err="1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مشاقه</a:t>
            </a:r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97280" y="508000"/>
            <a:ext cx="10058400" cy="53610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endParaRPr lang="ar-SA" sz="3200" b="1" u="sng" dirty="0" smtClean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ar-SA" sz="3200" b="1" u="sng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الجانب الثالث: </a:t>
            </a:r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استكمال للخطة المرسومة الخاصة بتحصيل العلم </a:t>
            </a:r>
          </a:p>
          <a:p>
            <a:pPr algn="r">
              <a:lnSpc>
                <a:spcPct val="150000"/>
              </a:lnSpc>
            </a:pPr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ar-SA" sz="3200" b="1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من حيث تحبيب النفس فيه، وإدامة القراءة والاطلاع، وبذل المال، وإيقافه عليه، ثم الإقبال على التدوين، والإسهام في التأليف، كتابة ومراجعة، بعد إعمال العقل للتدقيق والتحقيق، مع الاستعانة بالتوفيق ).</a:t>
            </a:r>
            <a:endParaRPr lang="ar-SA" sz="3200" b="1" dirty="0" smtClean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ar-SA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2086711" cy="123371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013353" y="278122"/>
            <a:ext cx="87174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 القراءة والفهم والاستيعاب (المعجم اللغوي)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645264"/>
              </p:ext>
            </p:extLst>
          </p:nvPr>
        </p:nvGraphicFramePr>
        <p:xfrm>
          <a:off x="174171" y="1342647"/>
          <a:ext cx="11759953" cy="43586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430534"/>
                <a:gridCol w="9329419"/>
              </a:tblGrid>
              <a:tr h="679535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مطارح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 الغربة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أماكن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 الغربة التي كان يقصدها في سفره. وطرح الشي من يده: رمى </a:t>
                      </a:r>
                      <a:r>
                        <a:rPr lang="ar-SA" sz="3200" b="1" baseline="0" dirty="0" err="1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به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 وألقاه. وطرحوا لهم المطارح: المفارش، الواحد: مطرح كمفرش.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cs typeface="+mn-cs"/>
                      </a:endParaRPr>
                    </a:p>
                  </a:txBody>
                  <a:tcPr/>
                </a:tc>
              </a:tr>
              <a:tr h="384085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بعيد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 المرام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بعيد المطلب.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cs typeface="+mn-cs"/>
                      </a:endParaRPr>
                    </a:p>
                  </a:txBody>
                  <a:tcPr/>
                </a:tc>
              </a:tr>
              <a:tr h="384085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لا يقسم بالأزلام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الأزلام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: السهام التي كان أهل الجاهلية يستقسمون بها، أي لا ينال العلم بالحظ وإنما بالجد.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cs typeface="+mn-cs"/>
                      </a:endParaRPr>
                    </a:p>
                  </a:txBody>
                  <a:tcPr/>
                </a:tc>
              </a:tr>
              <a:tr h="384085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المدر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قطع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 الطين اليابس، وقيل الطين الذي لا رمل فيه، مفرده مدرة.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cs typeface="+mn-cs"/>
                      </a:endParaRPr>
                    </a:p>
                  </a:txBody>
                  <a:tcPr/>
                </a:tc>
              </a:tr>
              <a:tr h="679535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رد الضجر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دفع السأم بالصبر والمصابرة.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cs typeface="+mn-cs"/>
                        </a:rPr>
                        <a:t> وأصل الضجر: القلق من الغم. فلان ضجر: معناه ضيق النفس. من قولهم: مكان ضجر: أي ضيق.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7891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06399" y="319313"/>
          <a:ext cx="10748964" cy="589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09649"/>
                <a:gridCol w="7939315"/>
              </a:tblGrid>
              <a:tr h="1178560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اصطحاب السفر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اتخاذ السفر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صاحبا، ( كناية عن كثرة الأسفار ).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6307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كثرة النظر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إدامة القراءة والتفكير.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1710813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لا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ي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نشب إلا في الصدر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ينشب بمعنى يتعلق.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ويريد بالصدر القلب، والمعنى لا يثبت العلم إلا في القلب ولا يعلق إلا به.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646307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حبست العين عليه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أدمت النظر في الكتب، وأقبلت عليها.</a:t>
                      </a:r>
                    </a:p>
                  </a:txBody>
                  <a:tcPr/>
                </a:tc>
              </a:tr>
              <a:tr h="1710813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إسكندرية داري...إلخ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إشارة إلى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المكان الذي نشأ فيه هو الإسكندرية، ولكنه يتنقل منها إلى العراق والشام. ( أي إلى مطلق الجهات ).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29177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575485" y="278122"/>
            <a:ext cx="5593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ثانياً: التذوق الجمالي (الجناس)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148329"/>
              </p:ext>
            </p:extLst>
          </p:nvPr>
        </p:nvGraphicFramePr>
        <p:xfrm>
          <a:off x="377372" y="1959428"/>
          <a:ext cx="11625942" cy="4538921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426857"/>
                <a:gridCol w="6371771"/>
                <a:gridCol w="827314"/>
              </a:tblGrid>
              <a:tr h="107085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يقول </a:t>
                      </a: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عز وجل </a:t>
                      </a: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  <a:sym typeface="AGA Arabesque"/>
                        </a:rPr>
                        <a:t></a:t>
                      </a: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ويوم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 تقوم الساعة يقسم المجرمون ما لبثوا غير ساعة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  <a:sym typeface="AGA Arabesque"/>
                        </a:rPr>
                        <a:t>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.</a:t>
                      </a:r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كلمة «الساعة» الأولى هي «يوم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 القيامة»، والثانية  «وحدة القياس» وهما متفقتان في: ترتيب الحروف، وضبطها، وعددها، ونوعها.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تام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75556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بيض الصفائح لاسود الصحائف</a:t>
                      </a:r>
                      <a:b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</a:br>
                      <a: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                    في</a:t>
                      </a:r>
                      <a:r>
                        <a:rPr lang="ar-SA" sz="20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 متونهن جلاء الشك والريب.</a:t>
                      </a:r>
                      <a:endParaRPr lang="ar-SA" sz="2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الصفائح والصحائف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الاختلاف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 في ترتيب الحروف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 rtl="1"/>
                      <a:endParaRPr lang="ar-SA" sz="24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endParaRPr lang="ar-SA" sz="24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endParaRPr lang="ar-SA" sz="24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ناقص</a:t>
                      </a:r>
                      <a:endParaRPr lang="ar-SA" sz="24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75556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ورد الربيع فمرحباً بوروده</a:t>
                      </a:r>
                      <a:b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</a:br>
                      <a: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                             وبنُورِ</a:t>
                      </a:r>
                      <a:r>
                        <a:rPr lang="ar-SA" sz="20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 بهجته ونَوْرِ وروده</a:t>
                      </a:r>
                      <a:endParaRPr lang="ar-SA" sz="2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نُور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 و نَور الاختلاف بالضبط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87615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من حديث النبي </a:t>
                      </a:r>
                      <a:r>
                        <a:rPr lang="ar-SA" sz="16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ﷺ</a:t>
                      </a:r>
                      <a:r>
                        <a:rPr lang="ar-SA" sz="16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  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«..الظلم ظلمات يوم القيامة..»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ظلم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 وظلمات الاختلاف في عدد الحروف.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780041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اختلاف النهار</a:t>
                      </a:r>
                      <a:r>
                        <a:rPr lang="ar-SA" sz="20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 والليل ينسي</a:t>
                      </a:r>
                      <a:br>
                        <a:rPr lang="ar-SA" sz="20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</a:br>
                      <a:r>
                        <a:rPr lang="ar-SA" sz="20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+mn-cs"/>
                        </a:rPr>
                        <a:t>                          اذكرا لي الصبا وأيام أنسي</a:t>
                      </a:r>
                      <a:endParaRPr lang="ar-SA" sz="20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ينسي وأنسي الاختلاف في نوع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+mn-cs"/>
                        </a:rPr>
                        <a:t> الحروف.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6289697" y="1298616"/>
            <a:ext cx="5586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الاشتراك الصوتي بين الكلمات الواردة 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993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9314" y="348343"/>
            <a:ext cx="11567886" cy="55497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SA" sz="4400" b="1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     </a:t>
            </a:r>
            <a:r>
              <a:rPr lang="ar-SA" sz="4400" b="1" u="sng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الجناس:</a:t>
            </a:r>
          </a:p>
          <a:p>
            <a:pPr algn="r"/>
            <a:r>
              <a:rPr lang="ar-SA" sz="3200" b="1" dirty="0" smtClean="0"/>
              <a:t>             اتفاق الكلمتين في أصواتهما ( كلها أو بعضها ).</a:t>
            </a:r>
          </a:p>
          <a:p>
            <a:pPr algn="r">
              <a:buNone/>
            </a:pPr>
            <a:endParaRPr lang="ar-SA" sz="1050" dirty="0" smtClean="0"/>
          </a:p>
          <a:p>
            <a:pPr algn="r">
              <a:buNone/>
            </a:pPr>
            <a:r>
              <a:rPr lang="ar-SA" sz="4400" b="1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   </a:t>
            </a:r>
            <a:r>
              <a:rPr lang="ar-SA" sz="4400" b="1" u="sng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أنواع الجناس:</a:t>
            </a:r>
          </a:p>
          <a:p>
            <a:pPr algn="r">
              <a:buNone/>
            </a:pPr>
            <a:r>
              <a:rPr lang="ar-SA" sz="3200" dirty="0" smtClean="0"/>
              <a:t>1- </a:t>
            </a:r>
            <a:r>
              <a:rPr lang="ar-SA" sz="3200" b="1" u="sng" dirty="0" smtClean="0">
                <a:solidFill>
                  <a:srgbClr val="0070C0"/>
                </a:solidFill>
              </a:rPr>
              <a:t>الجناس التام</a:t>
            </a:r>
            <a:r>
              <a:rPr lang="ar-SA" sz="3200" dirty="0" smtClean="0"/>
              <a:t>: </a:t>
            </a:r>
            <a:r>
              <a:rPr lang="ar-SA" sz="3200" b="1" dirty="0" smtClean="0"/>
              <a:t>إذا تطابقت الكلمتان في أصواتهما، </a:t>
            </a:r>
          </a:p>
          <a:p>
            <a:pPr algn="r">
              <a:buNone/>
            </a:pPr>
            <a:r>
              <a:rPr lang="ar-SA" sz="3200" b="1" dirty="0" smtClean="0"/>
              <a:t>          1- ترتيب الحروف، 2- وضبطها، 3- عددها، 4- ونوعها.</a:t>
            </a:r>
          </a:p>
          <a:p>
            <a:pPr algn="r">
              <a:buNone/>
            </a:pPr>
            <a:r>
              <a:rPr lang="ar-SA" sz="3200" dirty="0" smtClean="0"/>
              <a:t>2- </a:t>
            </a:r>
            <a:r>
              <a:rPr lang="ar-SA" sz="3200" b="1" u="sng" dirty="0" smtClean="0">
                <a:solidFill>
                  <a:srgbClr val="0070C0"/>
                </a:solidFill>
              </a:rPr>
              <a:t>الجناس الناقص</a:t>
            </a:r>
            <a:r>
              <a:rPr lang="ar-SA" sz="3200" dirty="0" smtClean="0"/>
              <a:t>: </a:t>
            </a:r>
            <a:r>
              <a:rPr lang="ar-SA" sz="3200" b="1" dirty="0" smtClean="0"/>
              <a:t>إذا اتفقتا في بعض الأصوات</a:t>
            </a:r>
            <a:r>
              <a:rPr lang="ar-SA" sz="3200" dirty="0" smtClean="0"/>
              <a:t>.</a:t>
            </a:r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36434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664452" y="278122"/>
            <a:ext cx="5415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ثانياً: التذوق الجمالي (السجع)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9535100"/>
              </p:ext>
            </p:extLst>
          </p:nvPr>
        </p:nvGraphicFramePr>
        <p:xfrm>
          <a:off x="885371" y="1668113"/>
          <a:ext cx="10668000" cy="497542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5488431"/>
                <a:gridCol w="5179569"/>
              </a:tblGrid>
              <a:tr h="92158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توافقت الجمل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في نهاية صوتية</a:t>
                      </a:r>
                      <a:r>
                        <a:rPr lang="ar-SA" sz="2400" baseline="0" dirty="0" smtClean="0"/>
                        <a:t> واحدة،</a:t>
                      </a:r>
                      <a:br>
                        <a:rPr lang="ar-SA" sz="2400" baseline="0" dirty="0" smtClean="0"/>
                      </a:br>
                      <a:r>
                        <a:rPr lang="ar-SA" sz="2400" baseline="0" dirty="0" smtClean="0"/>
                        <a:t>هي الألف والميم وكسرتها</a:t>
                      </a:r>
                      <a:endParaRPr lang="ar-SA" sz="2400" b="1" dirty="0"/>
                    </a:p>
                  </a:txBody>
                  <a:tcPr/>
                </a:tc>
              </a:tr>
              <a:tr h="505385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«فوجدته بعيد المرام.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المرام.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505385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لا يصطاد بالسهام.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بالسهام.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505385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ولا يقسم بالأزلام.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بالأزلام.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505385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ولا يرى في المنام.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المنام.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505385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ولا يضبط باللجام.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باللجام.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505385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ولا يورث عن الأعمام.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الأعمام.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505385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ولا</a:t>
                      </a:r>
                      <a:r>
                        <a:rPr lang="ar-SA" sz="3200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يستعار عن الكرام».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الكرام.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5895358" y="1083340"/>
            <a:ext cx="5981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الاتفاق في النهايات الصوتية للجمل الواردة: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21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graphicFrame>
        <p:nvGraphicFramePr>
          <p:cNvPr id="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89300236"/>
              </p:ext>
            </p:extLst>
          </p:nvPr>
        </p:nvGraphicFramePr>
        <p:xfrm>
          <a:off x="1415142" y="1277257"/>
          <a:ext cx="10341429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06767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0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643706" y="0"/>
            <a:ext cx="54857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ثالثاً: النحو (أسلوب الاستفهام)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470290"/>
              </p:ext>
            </p:extLst>
          </p:nvPr>
        </p:nvGraphicFramePr>
        <p:xfrm>
          <a:off x="2279176" y="825863"/>
          <a:ext cx="9912824" cy="61264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457371"/>
                <a:gridCol w="4455453"/>
              </a:tblGrid>
              <a:tr h="49483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المثال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وسيلة الاستفهام</a:t>
                      </a:r>
                      <a:endParaRPr lang="ar-SA" sz="2800" b="1" dirty="0"/>
                    </a:p>
                  </a:txBody>
                  <a:tcPr/>
                </a:tc>
              </a:tr>
              <a:tr h="78591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 الله تعالى: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أَلَمْ نَشْرَحْ لَكَ صَدْرَكَ</a:t>
                      </a:r>
                      <a:r>
                        <a:rPr lang="ar-SA" sz="20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 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الهمزة ( حرف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يستفهم به عن مضمون الجملة لا عن عنصر فيها ).</a:t>
                      </a:r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78591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 الله تعالى: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 panose="05010101010101010101" pitchFamily="2" charset="2"/>
                        </a:rPr>
                        <a:t> 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هَلْ أَتَاكَ حَدِيثُ الْجُنُودِ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هل ( حرف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يستفهم به عن مضمون الجملة لا عن عنصر فيها ).</a:t>
                      </a:r>
                      <a:endParaRPr lang="ar-SA" sz="24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9483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الله تعالى: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مَنْ ذَا الَّذِي يَشْفَعُ عِنْدَهُ إِلَّا بِإِذْنِهِ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من ( يستفهم بها عن ذات عاقلة ).</a:t>
                      </a:r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9483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الله تعالى: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وَقَالَ الْإِنْسَانُ مَا لَهَا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0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ما (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للاستفهام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عن ذات غير عاقلة ).</a:t>
                      </a:r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90234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الله تعالى: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وَيَقُولُونَ مَتَىٰ هَٰذَا الْوَعْدُ إِنْ كُنْتُمْ صَادِقِينَ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متى ( للاستفهام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عن الماضي والمستقبل ).</a:t>
                      </a:r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9483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الله تعالى: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يَقُولُ الْإِنْسَانُ يَوْمَئِذٍ أَيْنَ الْمَفَرُّ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أين (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للسؤال عن المكان ).</a:t>
                      </a:r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49483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الله تعالى: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قَالَ كَمْ لَبِثْتَ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كم ( للاستفهام عن عدد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يراد تحديده ).</a:t>
                      </a:r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90234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الله تعالى: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قَاْلوا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كَيْفَ نُكَلِّمُ مَنْ كَانَ فِي الْمَهْدِ صَبِيًّا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كيف ( للاستفهام عن الحالة</a:t>
                      </a:r>
                      <a:r>
                        <a:rPr lang="ar-SA" sz="24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).</a:t>
                      </a:r>
                      <a:endParaRPr lang="ar-SA" sz="24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رابط كسهم مستقيم 8"/>
          <p:cNvCxnSpPr/>
          <p:nvPr/>
        </p:nvCxnSpPr>
        <p:spPr>
          <a:xfrm flipV="1">
            <a:off x="1351128" y="2115403"/>
            <a:ext cx="846162" cy="238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1241946" y="3386919"/>
            <a:ext cx="955344" cy="1185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1241946" y="4572000"/>
            <a:ext cx="955344" cy="1298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1241946" y="4572000"/>
            <a:ext cx="955344" cy="80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1241946" y="4572000"/>
            <a:ext cx="955344" cy="32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V="1">
            <a:off x="1241946" y="4421875"/>
            <a:ext cx="955344" cy="15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1241946" y="3923731"/>
            <a:ext cx="955344" cy="64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218364" y="4073857"/>
            <a:ext cx="1023582" cy="975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رابط كسهم مستقيم 30"/>
          <p:cNvCxnSpPr/>
          <p:nvPr/>
        </p:nvCxnSpPr>
        <p:spPr>
          <a:xfrm>
            <a:off x="1351128" y="2354239"/>
            <a:ext cx="846162" cy="31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214630" y="4100394"/>
            <a:ext cx="10310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</a:t>
            </a:r>
            <a:br>
              <a:rPr lang="ar-SA" sz="2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الاستفهام</a:t>
            </a:r>
            <a:endParaRPr lang="ar-SA" sz="2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218364" y="2026692"/>
            <a:ext cx="1023582" cy="975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210895" y="2094552"/>
            <a:ext cx="10310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حروف</a:t>
            </a:r>
            <a:br>
              <a:rPr lang="ar-SA" sz="2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الاستفهام</a:t>
            </a:r>
            <a:endParaRPr lang="ar-SA" sz="2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322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629192" y="278122"/>
            <a:ext cx="54857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ثالثاً: النحو (أسلوب الاستفهام)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17352" y="1085105"/>
            <a:ext cx="7018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الاستفهام: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أسلوب من أساليب الطلب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؛ فهو طلب للفهم.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="" xmlns:p14="http://schemas.microsoft.com/office/powerpoint/2010/main" val="3830962202"/>
              </p:ext>
            </p:extLst>
          </p:nvPr>
        </p:nvGraphicFramePr>
        <p:xfrm>
          <a:off x="957944" y="1884985"/>
          <a:ext cx="10813142" cy="444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06287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842448" cy="1662928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5931607" y="278122"/>
            <a:ext cx="2880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المقامة العلمية</a:t>
            </a:r>
            <a:endParaRPr lang="ar-SA" sz="48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371217" y="1001520"/>
            <a:ext cx="3550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حَدَثنَا عِيْسَى بْنُ هِشَامٍ قَالَ: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175" y="1586295"/>
            <a:ext cx="11901014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"كُنْتُ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فِي بَعْضِ مَطَارحِ الغُرْبَةِ مُجْتَازَاً، فَإِذَا أَنَا بِرَجُلٍ يَقُولُ لآخَرَ: بِمَ أَدْرَكْتَ العِلْمَ؟ وَهُوَ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يُجِيبُهُ،</a:t>
            </a:r>
            <a:b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قَالَ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طَلَبْتُهُ فَوَجَدْتُهُ بَعِيدَ المَرَامِ، لا يُصْطَادُ بِالسِّهَامِ، وَلا يُقْسَمُ بالأَزْلامِ، وَلا يُرَى في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المَنَامِ، وَلا يُضْبَطُ</a:t>
            </a:r>
            <a:b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بِالِّلجَامِ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وَلا يُورَثُ عَنِ الأَعْمَامِ، وَلا يُسْتَعَارُ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عَنَ الكِرَامِ؛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فَتَوَسَّلْتُ إِلَيْهِ بِافْتِرَاشِ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المَدَرِ، وَاسْتِنَادِ الحَجَرِ،</a:t>
            </a:r>
            <a:b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وَرَدِّ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الضَّجَرِ، وَرُكُوبِ الخَطَرِ، وَإِدْمَانِ السَّهَرِ، وِاصْطِحَابِ السَّفَرِ، وَكَثْرةِ النَّظَرِ، وَإِعْمَالِ الفِكَرِ،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فَوَجَدْتُهُ</a:t>
            </a:r>
            <a:b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شَيْئاً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يَصْلُحُ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لِلْغَرْسِ، وَلاَ يُغْرَسُ إِلاَّ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النَّفْسِ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وَصَيْداً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يَقَعُ إِلاَّ فِي النَّدْرِ، وَلا يَنْشَبُ إِلاَّ فِي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الصَّدْرِ،</a:t>
            </a:r>
            <a:b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وَطَائِراً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يَخْدَعُهُ إِلاَّ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قَنْصُ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الَّلفْظِ، وَلاَ يَعْلَقُهُ إِلاَّ شَرَكُ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الحِفْظِ؛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فَحَمَلْتُهُ عَلى الرُّوحِ، وَحَبَسْتُهُ عَلى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العَينِ،</a:t>
            </a:r>
          </a:p>
          <a:p>
            <a:pPr algn="r"/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وَأَنْفَقْتُ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مِنَ العَيْشِ، وَخَزَنْتُ فِي القَلْبِ، وَحَرَّرْتُ بِالدَّرْسِ، وَاسْتَرَحْتُ مِنَ النَّظَرِ إِلى التَّحْقِيقِ،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وِمِنَ</a:t>
            </a:r>
            <a:b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التَّحْقِيقِ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إِلى التَّعْلِيقِ، وِاسْتَعَنْتُ فِي ذَلِكَ بِالتَّوْفِيقِ، فَسَمِعْتُ مِنَ الكَلامِ مَا فَتَقَ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السَّمْعَ، وَوَصَلَ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إِلَى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القَلْبِ،</a:t>
            </a:r>
            <a:b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وَتَغَلْغَلَ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فِي 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الصَّدْرِ"، فَقُلْتُ: "يَا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فَتَى، وَمِنْ أَيْنَ مَطْلَعُ هَذِهِ الشَّمْسِ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؟" </a:t>
            </a:r>
            <a:r>
              <a:rPr lang="ar-SA" sz="28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فَجَعَلَ يَقُولُ</a:t>
            </a:r>
            <a:r>
              <a:rPr lang="ar-SA" sz="28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>                            </a:t>
            </a:r>
            <a:r>
              <a:rPr lang="ar-S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إِسْــــــــــــكندريةُ  داري</a:t>
            </a:r>
            <a:r>
              <a:rPr lang="ar-S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        لو </a:t>
            </a:r>
            <a:r>
              <a:rPr lang="ar-S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قــــرَّ فيهـــــا قــــرَاري</a:t>
            </a:r>
            <a:r>
              <a:rPr lang="ar-S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 </a:t>
            </a:r>
          </a:p>
          <a:p>
            <a:pPr algn="ctr"/>
            <a:r>
              <a:rPr lang="ar-S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لكنّ بالشـــــــام</a:t>
            </a:r>
            <a:r>
              <a:rPr lang="ar-S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 </a:t>
            </a:r>
            <a:r>
              <a:rPr lang="ar-S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لَيْــــلِي</a:t>
            </a:r>
            <a:r>
              <a:rPr lang="ar-S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        </a:t>
            </a:r>
            <a:r>
              <a:rPr lang="ar-S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وفي الـعِـــــــراقِ نَـــهاري</a:t>
            </a:r>
            <a:endParaRPr lang="ar-SA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47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2086711" cy="150948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045433" y="278122"/>
            <a:ext cx="86533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رابعاً: الإملاء (حذف الألف من الرسم الإملائي)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667732" y="1083340"/>
            <a:ext cx="620875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تحذف الألف المنطوقة من رسم بعض الكلمات: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287826"/>
              </p:ext>
            </p:extLst>
          </p:nvPr>
        </p:nvGraphicFramePr>
        <p:xfrm>
          <a:off x="319314" y="1703892"/>
          <a:ext cx="11557169" cy="451865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6464750"/>
                <a:gridCol w="1086476"/>
                <a:gridCol w="4005943"/>
              </a:tblGrid>
              <a:tr h="58456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المثال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الكلمة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حذف</a:t>
                      </a:r>
                      <a:r>
                        <a:rPr lang="ar-SA" sz="2400" b="1" baseline="0" dirty="0" smtClean="0"/>
                        <a:t> الألف المنطوقة من</a:t>
                      </a:r>
                      <a:endParaRPr lang="ar-SA" sz="2400" b="1" dirty="0"/>
                    </a:p>
                  </a:txBody>
                  <a:tcPr/>
                </a:tc>
              </a:tr>
              <a:tr h="608349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من أمثال العرب: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«لا ناقة لي في هذا ولا جمل».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هذا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هاء الداخلة على اسم الإشارة.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608349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تقول: هذان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الطالبان متفوقان.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هذان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هاء الداخلة على اسم الإشارة.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526289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يقول بديع الزمان في مقامته: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«ومن أين مطلع هذه الشمس؟».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هذه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هاء الداخلة على اسم الإشارة.</a:t>
                      </a:r>
                    </a:p>
                  </a:txBody>
                  <a:tcPr/>
                </a:tc>
              </a:tr>
              <a:tr h="496761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تقول: هؤلاء أصحابي.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هؤلاء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هاء الداخلة على اسم الإشارة.</a:t>
                      </a:r>
                    </a:p>
                  </a:txBody>
                  <a:tcPr/>
                </a:tc>
              </a:tr>
              <a:tr h="513320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تقول: هكذا أرى.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هكذا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كذا - هاء الداخلة على اسم الإشارة.</a:t>
                      </a:r>
                    </a:p>
                  </a:txBody>
                  <a:tcPr/>
                </a:tc>
              </a:tr>
              <a:tr h="54643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يقول بديع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الزمان في مقامته: «استعنت في ذلك بالتوفيق».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ذلك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اسم الإشارة.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608349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تقول: أولئك أصدقاء كرام.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أولئك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اسم الإشارة.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500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36434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045433" y="278122"/>
            <a:ext cx="8653331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رابعاً: الإملاء (حذف الألف من الرسم الإملائي)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82585"/>
              </p:ext>
            </p:extLst>
          </p:nvPr>
        </p:nvGraphicFramePr>
        <p:xfrm>
          <a:off x="232230" y="1463043"/>
          <a:ext cx="11959771" cy="4739636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080001"/>
                <a:gridCol w="2293257"/>
                <a:gridCol w="4586513"/>
              </a:tblGrid>
              <a:tr h="59431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+mn-cs"/>
                        </a:rPr>
                        <a:t>المثال</a:t>
                      </a:r>
                      <a:endParaRPr lang="ar-SA" sz="24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+mn-cs"/>
                        </a:rPr>
                        <a:t>الكلمة</a:t>
                      </a:r>
                      <a:endParaRPr lang="ar-SA" sz="24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cs typeface="+mn-cs"/>
                        </a:rPr>
                        <a:t>حذف</a:t>
                      </a:r>
                      <a:r>
                        <a:rPr lang="ar-SA" sz="2400" b="1" baseline="0" dirty="0" smtClean="0">
                          <a:cs typeface="+mn-cs"/>
                        </a:rPr>
                        <a:t> الألف المنطوقة من</a:t>
                      </a:r>
                      <a:endParaRPr lang="ar-SA" sz="2400" b="1" dirty="0">
                        <a:cs typeface="+mn-cs"/>
                      </a:endParaRPr>
                    </a:p>
                  </a:txBody>
                  <a:tcPr/>
                </a:tc>
              </a:tr>
              <a:tr h="59431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يقول بديع الزمان في مقامته: «بم أدركت العلم؟».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-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ما الاستفهامية بعد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حرف الجر.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59431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يقول عز وجل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  <a:sym typeface="AGA Arabesque" panose="05010101010101010101" pitchFamily="2" charset="2"/>
                        </a:rPr>
                        <a:t>: 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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  <a:sym typeface="AGA Arabesque" panose="05010101010101010101" pitchFamily="2" charset="2"/>
                        </a:rPr>
                        <a:t> </a:t>
                      </a:r>
                      <a:r>
                        <a:rPr lang="ar-SA" sz="2800" b="1" i="0" kern="12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الله نور السماوات والأرض 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  <a:sym typeface="AGA Arabesque"/>
                        </a:rPr>
                        <a:t>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لفظ الجلالة ”الله“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 rtl="1"/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أسماء معينة.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57886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تقول: الرحمن من أسماء الله الحسنى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الرحمن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59486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تقول: المؤمن يشهد ألّا إله إلّا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الله.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إله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59431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تقول: «طه» من سور القران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الكريم.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طه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59431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تقول: التفوق محبوب،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لكنه يحتاج إلى الاجتهاد.</a:t>
                      </a:r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لكن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/>
                      <a:endParaRPr lang="ar-SA" sz="28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حروف معينة.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594319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تقول: الاجتهاد شاق،</a:t>
                      </a:r>
                      <a:r>
                        <a:rPr lang="ar-SA" sz="28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 لكن ثمرته طيبة.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لكن</a:t>
                      </a:r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28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9694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119171" y="278122"/>
            <a:ext cx="8505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رابعاً: الإملاء (حذف الواو من الرسم الإملائي)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4653647"/>
              </p:ext>
            </p:extLst>
          </p:nvPr>
        </p:nvGraphicFramePr>
        <p:xfrm>
          <a:off x="1030514" y="2090058"/>
          <a:ext cx="10755086" cy="33673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23429"/>
                <a:gridCol w="1319729"/>
                <a:gridCol w="3411928"/>
              </a:tblGrid>
              <a:tr h="9203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المثال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الكلمة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حذف الواو المنطوقة من</a:t>
                      </a:r>
                      <a:endParaRPr lang="ar-SA" sz="2400" dirty="0"/>
                    </a:p>
                  </a:txBody>
                  <a:tcPr/>
                </a:tc>
              </a:tr>
              <a:tr h="122348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يقول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ar-SA" sz="28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ﷺ</a:t>
                      </a:r>
                      <a:r>
                        <a:rPr lang="ar-SA" sz="3200" b="1" baseline="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 : « إن أفضل الصوم صوم أخي داود ».</a:t>
                      </a:r>
                      <a:endParaRPr lang="ar-SA" sz="3200" b="1" dirty="0" smtClean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داود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بعض الأسماء.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1223489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تقول: هذا المفتون أزهى من </a:t>
                      </a:r>
                      <a:r>
                        <a:rPr lang="ar-SA" sz="3200" b="1" dirty="0" err="1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طاوس</a:t>
                      </a:r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err="1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طاوس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latin typeface="Traditional Arabic" pitchFamily="18" charset="-78"/>
                          <a:cs typeface="Traditional Arabic" pitchFamily="18" charset="-78"/>
                        </a:rPr>
                        <a:t>بعض الأسماء.</a:t>
                      </a:r>
                      <a:endParaRPr lang="ar-SA" sz="3200" b="1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2761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1"/>
          <p:cNvSpPr>
            <a:spLocks noGrp="1"/>
          </p:cNvSpPr>
          <p:nvPr>
            <p:ph idx="1"/>
          </p:nvPr>
        </p:nvSpPr>
        <p:spPr>
          <a:xfrm>
            <a:off x="348343" y="304800"/>
            <a:ext cx="11524343" cy="60089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حذف الألف من الرَّسم الإملائي .</a:t>
            </a:r>
          </a:p>
          <a:p>
            <a:pPr marL="109728" indent="0" algn="r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تحذف الألف المنطوقة من رسم بعض الكلمات ، مثل :</a:t>
            </a:r>
          </a:p>
          <a:p>
            <a:pPr marL="624078" indent="-514350" algn="r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1- بعض الأسماء ، مثل : ( الله – إله – الرَّحمن – طه ) .</a:t>
            </a:r>
          </a:p>
          <a:p>
            <a:pPr marL="624078" indent="-514350" algn="r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2- بعض الحروف ، مثل : ( لكن ) .</a:t>
            </a:r>
          </a:p>
          <a:p>
            <a:pPr marL="624078" indent="-514350" algn="r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3- اسم الإشارة ( هذا – هذه – هذان – هؤلاء – هكذا – ذلك – أولئك ) .</a:t>
            </a:r>
          </a:p>
          <a:p>
            <a:pPr marL="624078" indent="-514350" algn="r">
              <a:buNone/>
            </a:pPr>
            <a:r>
              <a:rPr lang="ar-SA" sz="3200" b="1" dirty="0" smtClean="0">
                <a:latin typeface="Traditional Arabic" pitchFamily="18" charset="-78"/>
                <a:cs typeface="Traditional Arabic" pitchFamily="18" charset="-78"/>
              </a:rPr>
              <a:t>4- ( ما ) الاستفهاميَّة إذا سبقت بحرف جر ، مثل : ( فيم تفكرين ؟ ) </a:t>
            </a:r>
          </a:p>
          <a:p>
            <a:pPr marL="109728" indent="0" algn="r">
              <a:buNone/>
            </a:pPr>
            <a:endParaRPr lang="ar-SA" sz="3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SA" sz="3200" b="1" u="sng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حذف الواو من الرَّسم الإملائي . </a:t>
            </a:r>
          </a:p>
          <a:p>
            <a:pPr marL="109728" lvl="0" indent="0" algn="r">
              <a:buClr>
                <a:srgbClr val="2DA2BF"/>
              </a:buClr>
              <a:buNone/>
            </a:pP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تحذف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الواو 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المنطوقة من رسم بعض الكلمات ، مثل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: ( داود – </a:t>
            </a:r>
            <a:r>
              <a:rPr lang="ar-SA" sz="3200" b="1" dirty="0" err="1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طاوس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 ) .</a:t>
            </a:r>
            <a:endParaRPr lang="ar-SA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109728" indent="0" algn="r">
              <a:buNone/>
            </a:pPr>
            <a:endParaRPr lang="ar-SA" b="1" u="sng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190171" y="1846263"/>
          <a:ext cx="9965192" cy="3557428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4982596"/>
                <a:gridCol w="4982596"/>
              </a:tblGrid>
              <a:tr h="83383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1.الموضوع الأوَّل في المقامة هو :</a:t>
                      </a:r>
                      <a:endParaRPr lang="ar-SA" sz="2800" b="1" dirty="0"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err="1" smtClean="0"/>
                        <a:t>أ.المكانة</a:t>
                      </a:r>
                      <a:r>
                        <a:rPr lang="ar-SA" sz="2800" b="1" dirty="0" smtClean="0"/>
                        <a:t> الاجتماعيَّة    </a:t>
                      </a:r>
                      <a:r>
                        <a:rPr lang="ar-SA" sz="2800" b="1" dirty="0" err="1" smtClean="0"/>
                        <a:t>ب.العلم</a:t>
                      </a:r>
                      <a:r>
                        <a:rPr lang="ar-SA" sz="2800" b="1" dirty="0" smtClean="0"/>
                        <a:t>     </a:t>
                      </a:r>
                      <a:r>
                        <a:rPr lang="ar-SA" sz="2800" b="1" dirty="0" err="1" smtClean="0"/>
                        <a:t>ج.الوظيفة</a:t>
                      </a:r>
                      <a:endParaRPr lang="ar-SA" sz="28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83383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2.تشتمل جملة ( توسلت ) على :</a:t>
                      </a:r>
                      <a:endParaRPr lang="ar-SA" sz="2800" b="1" dirty="0"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err="1" smtClean="0"/>
                        <a:t>أ.الفعل</a:t>
                      </a:r>
                      <a:r>
                        <a:rPr lang="ar-SA" sz="2800" b="1" dirty="0" smtClean="0"/>
                        <a:t>          </a:t>
                      </a:r>
                      <a:r>
                        <a:rPr lang="ar-SA" sz="2800" b="1" dirty="0" err="1" smtClean="0"/>
                        <a:t>ب.الفاعل</a:t>
                      </a:r>
                      <a:r>
                        <a:rPr lang="ar-SA" sz="2800" b="1" dirty="0" smtClean="0"/>
                        <a:t>       ج.( </a:t>
                      </a:r>
                      <a:r>
                        <a:rPr lang="ar-SA" sz="2800" b="1" dirty="0" err="1" smtClean="0"/>
                        <a:t>أ+ب</a:t>
                      </a:r>
                      <a:r>
                        <a:rPr lang="ar-SA" sz="2800" b="1" dirty="0" smtClean="0"/>
                        <a:t> )</a:t>
                      </a:r>
                      <a:endParaRPr lang="ar-SA" sz="28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83383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3.الأداة الاستفهاميَّة في ( بم أدركت العلم ) هي :</a:t>
                      </a:r>
                      <a:endParaRPr lang="ar-SA" sz="2800" b="1" dirty="0"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err="1" smtClean="0"/>
                        <a:t>أ.الميم</a:t>
                      </a:r>
                      <a:r>
                        <a:rPr lang="ar-SA" sz="2800" b="1" dirty="0" smtClean="0"/>
                        <a:t>     </a:t>
                      </a:r>
                      <a:r>
                        <a:rPr lang="ar-SA" sz="2800" b="1" dirty="0" err="1" smtClean="0"/>
                        <a:t>ب.الباء</a:t>
                      </a:r>
                      <a:r>
                        <a:rPr lang="ar-SA" sz="2800" b="1" dirty="0" smtClean="0"/>
                        <a:t>   </a:t>
                      </a:r>
                      <a:r>
                        <a:rPr lang="ar-SA" sz="2800" b="1" baseline="0" dirty="0" smtClean="0"/>
                        <a:t> </a:t>
                      </a:r>
                      <a:r>
                        <a:rPr lang="ar-SA" sz="2800" b="1" dirty="0" smtClean="0"/>
                        <a:t>ج.(ما)</a:t>
                      </a:r>
                      <a:r>
                        <a:rPr lang="ar-SA" sz="2800" b="1" baseline="0" dirty="0" smtClean="0"/>
                        <a:t> الَّتي حذفت ألفها</a:t>
                      </a:r>
                      <a:endParaRPr lang="ar-SA" sz="28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83383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4.من أسماء الاستفهام :</a:t>
                      </a:r>
                      <a:endParaRPr lang="ar-SA" sz="2800" b="1" dirty="0"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err="1" smtClean="0"/>
                        <a:t>أ.مَنْ</a:t>
                      </a:r>
                      <a:r>
                        <a:rPr lang="ar-SA" sz="2800" b="1" baseline="0" dirty="0" smtClean="0"/>
                        <a:t>         </a:t>
                      </a:r>
                      <a:r>
                        <a:rPr lang="ar-SA" sz="2800" b="1" baseline="0" dirty="0" err="1" smtClean="0"/>
                        <a:t>ب.ما</a:t>
                      </a:r>
                      <a:r>
                        <a:rPr lang="ar-SA" sz="2800" b="1" baseline="0" dirty="0" smtClean="0"/>
                        <a:t>        ج.( </a:t>
                      </a:r>
                      <a:r>
                        <a:rPr lang="ar-SA" sz="2800" b="1" baseline="0" dirty="0" err="1" smtClean="0"/>
                        <a:t>أ+ب</a:t>
                      </a:r>
                      <a:r>
                        <a:rPr lang="ar-SA" sz="2800" b="1" baseline="0" dirty="0" smtClean="0"/>
                        <a:t> )</a:t>
                      </a:r>
                      <a:endParaRPr lang="ar-SA" sz="28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عنوان 2"/>
          <p:cNvSpPr>
            <a:spLocks noGrp="1"/>
          </p:cNvSpPr>
          <p:nvPr>
            <p:ph type="title"/>
          </p:nvPr>
        </p:nvSpPr>
        <p:spPr>
          <a:xfrm>
            <a:off x="537029" y="286603"/>
            <a:ext cx="11306628" cy="1450757"/>
          </a:xfrm>
        </p:spPr>
        <p:txBody>
          <a:bodyPr>
            <a:normAutofit/>
          </a:bodyPr>
          <a:lstStyle/>
          <a:p>
            <a:pPr algn="r"/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في ضوء دراستك للمقامة العلميَّة </a:t>
            </a:r>
            <a:r>
              <a:rPr lang="ar-SA" b="1" dirty="0" err="1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للهمذاني</a:t>
            </a:r>
            <a:r>
              <a:rPr lang="ar-SA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، ضعي دائرة حول رمز الإجابة الصَّحيحة فيما يلي :</a:t>
            </a:r>
            <a:endParaRPr lang="ar-SA" b="1" dirty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1096963" y="740230"/>
          <a:ext cx="10058400" cy="5007426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5029200"/>
                <a:gridCol w="5029200"/>
              </a:tblGrid>
              <a:tr h="1669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5.قائل هذا البيت : «إسكندرية داري  </a:t>
                      </a:r>
                      <a:endParaRPr lang="ar-SA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لو قرَّ فيها قراري «</a:t>
                      </a:r>
                      <a:endParaRPr lang="ar-SA" sz="2800" b="1" dirty="0"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err="1" smtClean="0"/>
                        <a:t>أ.أبو</a:t>
                      </a:r>
                      <a:r>
                        <a:rPr lang="ar-SA" sz="2800" b="1" baseline="0" dirty="0" smtClean="0"/>
                        <a:t> الفتح الإسكندري    </a:t>
                      </a:r>
                      <a:r>
                        <a:rPr lang="ar-SA" sz="2800" b="1" baseline="0" dirty="0" err="1" smtClean="0"/>
                        <a:t>ب.عيسى</a:t>
                      </a:r>
                      <a:r>
                        <a:rPr lang="ar-SA" sz="2800" b="1" baseline="0" dirty="0" smtClean="0"/>
                        <a:t> بن هشام </a:t>
                      </a:r>
                      <a:r>
                        <a:rPr lang="ar-SA" sz="2800" b="1" baseline="0" dirty="0" err="1" smtClean="0"/>
                        <a:t>ج.بديع</a:t>
                      </a:r>
                      <a:r>
                        <a:rPr lang="ar-SA" sz="2800" b="1" baseline="0" dirty="0" smtClean="0"/>
                        <a:t> الزَّمان الهمذاني</a:t>
                      </a:r>
                      <a:endParaRPr lang="ar-SA" sz="28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1669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6.يتمثل تراث مدرسة القصَّة العربيَّة التَّقليديَّة في :</a:t>
                      </a:r>
                      <a:endParaRPr lang="ar-SA" sz="2800" b="1" dirty="0"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أ.كتاب ( البخلاء ) للجاحظ   </a:t>
                      </a:r>
                      <a:r>
                        <a:rPr lang="ar-SA" sz="2800" b="1" dirty="0" err="1" smtClean="0"/>
                        <a:t>ب</a:t>
                      </a:r>
                      <a:r>
                        <a:rPr lang="ar-SA" sz="2800" b="1" dirty="0" smtClean="0"/>
                        <a:t>.كتاب </a:t>
                      </a:r>
                      <a:endParaRPr lang="en-US" sz="2800" b="1" dirty="0" smtClean="0"/>
                    </a:p>
                    <a:p>
                      <a:pPr algn="ctr" rtl="1"/>
                      <a:r>
                        <a:rPr lang="ar-SA" sz="2800" b="1" dirty="0" smtClean="0"/>
                        <a:t>( </a:t>
                      </a:r>
                      <a:r>
                        <a:rPr lang="ar-SA" sz="2800" b="1" dirty="0" smtClean="0"/>
                        <a:t>كليلة و دمنة ) لابن المقفع</a:t>
                      </a:r>
                      <a:r>
                        <a:rPr lang="ar-SA" sz="2800" b="1" baseline="0" dirty="0" smtClean="0"/>
                        <a:t>   ج.( </a:t>
                      </a:r>
                      <a:r>
                        <a:rPr lang="ar-SA" sz="2800" b="1" baseline="0" dirty="0" err="1" smtClean="0"/>
                        <a:t>أ</a:t>
                      </a:r>
                      <a:r>
                        <a:rPr lang="ar-SA" sz="2800" b="1" baseline="0" dirty="0" smtClean="0"/>
                        <a:t>+ب )</a:t>
                      </a:r>
                      <a:endParaRPr lang="ar-SA" sz="28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1669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7.تشير شخصيَّة عيسى بن هشام في المقامة العلميَّة إلى :</a:t>
                      </a:r>
                      <a:endParaRPr lang="ar-SA" sz="2800" b="1" dirty="0">
                        <a:solidFill>
                          <a:srgbClr val="FF000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err="1" smtClean="0"/>
                        <a:t>أ.الرَّاوي</a:t>
                      </a:r>
                      <a:r>
                        <a:rPr lang="ar-SA" sz="2800" b="1" dirty="0" smtClean="0"/>
                        <a:t>    </a:t>
                      </a:r>
                      <a:r>
                        <a:rPr lang="ar-SA" sz="2800" b="1" dirty="0" err="1" smtClean="0"/>
                        <a:t>ب.مدوِّن</a:t>
                      </a:r>
                      <a:r>
                        <a:rPr lang="ar-SA" sz="2800" b="1" dirty="0" smtClean="0"/>
                        <a:t> المقامة    </a:t>
                      </a:r>
                      <a:r>
                        <a:rPr lang="ar-SA" sz="2800" b="1" dirty="0" err="1" smtClean="0"/>
                        <a:t>ج.طالب</a:t>
                      </a:r>
                      <a:r>
                        <a:rPr lang="ar-SA" sz="2800" b="1" dirty="0" smtClean="0"/>
                        <a:t> العلم</a:t>
                      </a:r>
                      <a:endParaRPr lang="ar-SA" sz="2800" b="1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315515" y="278122"/>
            <a:ext cx="8113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 القراءة والفهم والاستيعاب (المقدمة)</a:t>
            </a:r>
            <a:endParaRPr lang="ar-SA" sz="48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06834" y="1300956"/>
            <a:ext cx="8685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استعملت كلمة مقامة في العصر 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الجاهلي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وكانت تعني: 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المجلس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200" dirty="0">
              <a:ln w="0">
                <a:solidFill>
                  <a:schemeClr val="accent4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82226" y="1883391"/>
            <a:ext cx="84144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يقول زهير بن أبي سلمى:</a:t>
            </a:r>
            <a:r>
              <a:rPr lang="ar-SA" sz="32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ar-SA" sz="32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ar-S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وفيهم مقاماتٌ حسانٌ وجوهها      وأنديةٌ ينتابُــها القولُ والفعلُ</a:t>
            </a:r>
            <a:endParaRPr lang="ar-SA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86711" y="3032769"/>
            <a:ext cx="96055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توسع العرب في معنى المقامة، فأطلقت على: 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الخطب والأحاديث الأدبية</a:t>
            </a:r>
            <a:b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التي تقال في المجالس وفي السياق الأدبي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20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450685" y="4179807"/>
            <a:ext cx="9254457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المقامة: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شكل عربي أصيل من أشكال السرد القصصي، أو من أشكال</a:t>
            </a:r>
            <a:b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الحكاية القصصية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12800" y="5254685"/>
            <a:ext cx="108794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ازدهرت المقامة في العصر 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العباسي (القرن الرابع الهجري) ، 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يد بديع الزمان </a:t>
            </a:r>
            <a:r>
              <a:rPr lang="ar-SA" sz="320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الهمذاني</a:t>
            </a:r>
            <a:r>
              <a:rPr lang="ar-SA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200" dirty="0">
              <a:ln w="0">
                <a:solidFill>
                  <a:schemeClr val="accent4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691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229755" y="278122"/>
            <a:ext cx="8284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 القراءة والفهم والاستيعاب (المقدمة)</a:t>
            </a:r>
            <a:endParaRPr lang="ar-SA" sz="48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69252" y="1232623"/>
            <a:ext cx="2953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بديع الزمان الهمذاني: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44542" y="1843177"/>
            <a:ext cx="66840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ابتكر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هذا النمط الجديد من الكتابة الأدبية النثرية.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85875" y="2425801"/>
            <a:ext cx="101457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في العصر العباسي ازدهرت المقامة فقلدها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الحريري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مقامات الحريري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78186" y="3592151"/>
            <a:ext cx="56076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فقلدها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السرقسطي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المقامات اللزومية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834529" y="3012727"/>
            <a:ext cx="5687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وصل صدى مقاماته العلمية إلى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الأندلس</a:t>
            </a:r>
            <a:r>
              <a:rPr lang="ar-SA" sz="3200" dirty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864166" y="4171263"/>
            <a:ext cx="8658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امتد أثر مقاماته إلى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العصر الحديث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فاستفاد من مبناها ومعناها: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8605" y="4745024"/>
            <a:ext cx="6009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محمد </a:t>
            </a:r>
            <a:r>
              <a:rPr lang="ar-SA" sz="3200" dirty="0" err="1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المويلحي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حديث عيسى بن هشام.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438862" y="5329799"/>
            <a:ext cx="5083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ناصيف اليازجي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مجمع البحرين.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533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95380" y="1878560"/>
            <a:ext cx="109215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المقامات الأدبية العربية المذكورة، تضاف إلى تراث مدرسة القصة العربية التقليدية.</a:t>
            </a:r>
            <a:b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يمثلها: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63395" y="2955778"/>
            <a:ext cx="3653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كتاب </a:t>
            </a:r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البخلاء للجاحظ</a:t>
            </a:r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6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970148" y="3602109"/>
            <a:ext cx="4746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كتاب </a:t>
            </a:r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كليلة ودمنة لابن المقفع</a:t>
            </a:r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6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299037" y="4248440"/>
            <a:ext cx="3417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كتاب </a:t>
            </a:r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ألف ليلة وليلة</a:t>
            </a:r>
            <a:r>
              <a:rPr lang="ar-SA" sz="36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6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15515" y="278122"/>
            <a:ext cx="8113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 القراءة والفهم والاستيعاب (المقدمة)</a:t>
            </a:r>
            <a:endParaRPr lang="ar-SA" sz="48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082" y="2905397"/>
            <a:ext cx="2021066" cy="288146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326" y="2890685"/>
            <a:ext cx="2021066" cy="291088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70" y="2890686"/>
            <a:ext cx="2021066" cy="28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78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529244" y="278122"/>
            <a:ext cx="9685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 القراءة والفهم والاستيعاب (بيان مضمون النص)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7637374"/>
              </p:ext>
            </p:extLst>
          </p:nvPr>
        </p:nvGraphicFramePr>
        <p:xfrm>
          <a:off x="323528" y="1445185"/>
          <a:ext cx="11868472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9723"/>
                <a:gridCol w="2831269"/>
                <a:gridCol w="3290362"/>
                <a:gridCol w="296711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الشَّخصيَّة الأولى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الشَّخصيَّة الثَّانيَّة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الشَّخصيَّة الثَّالثة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الشَّخصيَّة الرَّابعة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مدوِّن</a:t>
                      </a:r>
                      <a:r>
                        <a:rPr lang="ar-SA" sz="32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المقامة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الرَّاوي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ثانويَّة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مركزيَّة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بديع الزَّمان الهمذاني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عيسى بن هشام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الرَّجل الأوَّل ، الذَّي وجه سؤاله إلى</a:t>
                      </a:r>
                      <a:r>
                        <a:rPr lang="ar-SA" sz="32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ا</a:t>
                      </a:r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لرَّجل الثَّاني: </a:t>
                      </a:r>
                    </a:p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« بم أدركت العلم ؟ «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الرَّجل الثَّاني ( أبو الفتح الإسكندري ) ، الذَّي</a:t>
                      </a:r>
                      <a:r>
                        <a:rPr lang="ar-SA" sz="3200" baseline="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 يجيب عن سؤال الرَّجل الأوَّل 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شخصيَّة خياليَّة من نسج خيال المؤلِّف بديع الزمان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بطل مقامات الهمذاني ، ويتخذ في كلِّ مقامة وجهًا و شكلًا و زيًّا </a:t>
                      </a:r>
                      <a:endParaRPr lang="ar-SA" sz="32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8870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529244" y="278122"/>
            <a:ext cx="9685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 القراءة والفهم والاستيعاب (بيان مضمون النص)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695214" y="2603014"/>
            <a:ext cx="10062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وقد كشف أبو الفتح الإسكندري عن هيئته في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نهاية المقامة العلمية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حين قال: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04583" y="3889829"/>
            <a:ext cx="7521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إِسْــــــــــــكندريةُ  داري        لو قــــرَّ فيهـــــا قــــرَاري</a:t>
            </a:r>
            <a:endParaRPr lang="ar-SA" sz="32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17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529244" y="278122"/>
            <a:ext cx="9685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 القراءة والفهم والاستيعاب (بيان مضمون النص)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46180" y="1883391"/>
            <a:ext cx="104006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وحين ينتهي أبو الفتح الإسكندري من تقديم الإجابة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للرجل الأول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يقترب منهما</a:t>
            </a:r>
            <a:b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عيسى بن هشام (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الراوي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الذي كان يستمع إليهما، فيسأل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أبا الفتح الإسكندري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b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يا فتى وأين مطلع هذه الشمس؟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». 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51059" y="3453051"/>
            <a:ext cx="7795725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سؤال عيسى بن هشام يشير إلى رغبته في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الارتقاء بعلمه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138028" y="4171550"/>
            <a:ext cx="10908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تقمص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أبو الفتح الإسكندري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المقامة العلمية شخصية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طالب العلم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الساعي لنيله،</a:t>
            </a:r>
            <a:b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الباذل في سبيله الجهد والوقت، الخبير بأحواله وشؤونه، العارف بدقائق تحصيله</a:t>
            </a:r>
            <a:b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والاقتراب من ينابيعه.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883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0685" y="278122"/>
            <a:ext cx="9741315" cy="805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86711" cy="1883391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529244" y="278122"/>
            <a:ext cx="9685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أولاً: القراءة والفهم والاستيعاب (بيان مضمون النص)</a:t>
            </a:r>
            <a:endParaRPr lang="ar-SA" sz="4400" b="0" cap="none" spc="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41070" y="1298616"/>
            <a:ext cx="74238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إجابة أبو الفتح الإسكندري، تشتمل على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الجوانب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التالية :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74944" y="3180079"/>
            <a:ext cx="1164143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>
              <a:buFontTx/>
              <a:buChar char="-"/>
            </a:pPr>
            <a:r>
              <a:rPr lang="ar-SA" sz="3200" b="1" u="sng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الجانب الأول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إن الارتقاء في درجات العلم مطلب تعجز عن التمكين منه الوسائل المألوفة</a:t>
            </a: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ar-SA" sz="3200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(..وجدته بعيد المرام، لا يصطاد بالسهام، ولا يقسم بالأزلام، ولا يرى في المنام...)</a:t>
            </a:r>
            <a:endParaRPr lang="ar-SA" sz="3200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339772" y="2017486"/>
            <a:ext cx="614943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latin typeface="Traditional Arabic" pitchFamily="18" charset="-78"/>
              </a:rPr>
              <a:t>الإجابة عن سؤال : بم أدركت العلم ؟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xmlns="" val="3023663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1545</TotalTime>
  <Words>1690</Words>
  <Application>Microsoft Office PowerPoint</Application>
  <PresentationFormat>مخصص</PresentationFormat>
  <Paragraphs>245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أثر رجعي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في ضوء دراستك للمقامة العلميَّة للهمذاني، ضعي دائرة حول رمز الإجابة الصَّحيحة فيما يلي :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mariam</dc:creator>
  <cp:lastModifiedBy>AWC</cp:lastModifiedBy>
  <cp:revision>134</cp:revision>
  <dcterms:created xsi:type="dcterms:W3CDTF">2014-04-03T18:18:59Z</dcterms:created>
  <dcterms:modified xsi:type="dcterms:W3CDTF">2015-02-08T20:45:21Z</dcterms:modified>
</cp:coreProperties>
</file>