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handoutMasterIdLst>
    <p:handoutMasterId r:id="rId50"/>
  </p:handoutMasterIdLst>
  <p:sldIdLst>
    <p:sldId id="257" r:id="rId2"/>
    <p:sldId id="258" r:id="rId3"/>
    <p:sldId id="259" r:id="rId4"/>
    <p:sldId id="260" r:id="rId5"/>
    <p:sldId id="293" r:id="rId6"/>
    <p:sldId id="262" r:id="rId7"/>
    <p:sldId id="294" r:id="rId8"/>
    <p:sldId id="263" r:id="rId9"/>
    <p:sldId id="264" r:id="rId10"/>
    <p:sldId id="265" r:id="rId11"/>
    <p:sldId id="266" r:id="rId12"/>
    <p:sldId id="267" r:id="rId13"/>
    <p:sldId id="268" r:id="rId14"/>
    <p:sldId id="269" r:id="rId15"/>
    <p:sldId id="295" r:id="rId16"/>
    <p:sldId id="273" r:id="rId17"/>
    <p:sldId id="274" r:id="rId18"/>
    <p:sldId id="275" r:id="rId19"/>
    <p:sldId id="296" r:id="rId20"/>
    <p:sldId id="298" r:id="rId21"/>
    <p:sldId id="299" r:id="rId22"/>
    <p:sldId id="300" r:id="rId23"/>
    <p:sldId id="301" r:id="rId24"/>
    <p:sldId id="305" r:id="rId25"/>
    <p:sldId id="302" r:id="rId26"/>
    <p:sldId id="303" r:id="rId27"/>
    <p:sldId id="304" r:id="rId28"/>
    <p:sldId id="276" r:id="rId29"/>
    <p:sldId id="306" r:id="rId30"/>
    <p:sldId id="277" r:id="rId31"/>
    <p:sldId id="278" r:id="rId32"/>
    <p:sldId id="279" r:id="rId33"/>
    <p:sldId id="280" r:id="rId34"/>
    <p:sldId id="281" r:id="rId35"/>
    <p:sldId id="283" r:id="rId36"/>
    <p:sldId id="284" r:id="rId37"/>
    <p:sldId id="285" r:id="rId38"/>
    <p:sldId id="307" r:id="rId39"/>
    <p:sldId id="308" r:id="rId40"/>
    <p:sldId id="309" r:id="rId41"/>
    <p:sldId id="310" r:id="rId42"/>
    <p:sldId id="311" r:id="rId43"/>
    <p:sldId id="312" r:id="rId44"/>
    <p:sldId id="286" r:id="rId45"/>
    <p:sldId id="287" r:id="rId46"/>
    <p:sldId id="313" r:id="rId47"/>
    <p:sldId id="291" r:id="rId48"/>
  </p:sldIdLst>
  <p:sldSz cx="9144000" cy="6858000" type="screen4x3"/>
  <p:notesSz cx="7099300" cy="102235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175"/>
          </a:xfrm>
          <a:prstGeom prst="rect">
            <a:avLst/>
          </a:prstGeom>
        </p:spPr>
        <p:txBody>
          <a:bodyPr vert="horz" lIns="98984" tIns="49492" rIns="98984" bIns="49492"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175"/>
          </a:xfrm>
          <a:prstGeom prst="rect">
            <a:avLst/>
          </a:prstGeom>
        </p:spPr>
        <p:txBody>
          <a:bodyPr vert="horz" lIns="98984" tIns="49492" rIns="98984" bIns="49492" rtlCol="0"/>
          <a:lstStyle>
            <a:lvl1pPr algn="r">
              <a:defRPr sz="1300"/>
            </a:lvl1pPr>
          </a:lstStyle>
          <a:p>
            <a:fld id="{61556920-6E9D-44AD-909B-EC399F36898F}" type="datetimeFigureOut">
              <a:rPr lang="en-US" smtClean="0"/>
              <a:t>12/11/2017</a:t>
            </a:fld>
            <a:endParaRPr lang="en-US"/>
          </a:p>
        </p:txBody>
      </p:sp>
      <p:sp>
        <p:nvSpPr>
          <p:cNvPr id="4" name="Footer Placeholder 3"/>
          <p:cNvSpPr>
            <a:spLocks noGrp="1"/>
          </p:cNvSpPr>
          <p:nvPr>
            <p:ph type="ftr" sz="quarter" idx="2"/>
          </p:nvPr>
        </p:nvSpPr>
        <p:spPr>
          <a:xfrm>
            <a:off x="0" y="9710551"/>
            <a:ext cx="3076363" cy="511175"/>
          </a:xfrm>
          <a:prstGeom prst="rect">
            <a:avLst/>
          </a:prstGeom>
        </p:spPr>
        <p:txBody>
          <a:bodyPr vert="horz" lIns="98984" tIns="49492" rIns="98984" bIns="49492"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10551"/>
            <a:ext cx="3076363" cy="511175"/>
          </a:xfrm>
          <a:prstGeom prst="rect">
            <a:avLst/>
          </a:prstGeom>
        </p:spPr>
        <p:txBody>
          <a:bodyPr vert="horz" lIns="98984" tIns="49492" rIns="98984" bIns="49492" rtlCol="0" anchor="b"/>
          <a:lstStyle>
            <a:lvl1pPr algn="r">
              <a:defRPr sz="1300"/>
            </a:lvl1pPr>
          </a:lstStyle>
          <a:p>
            <a:fld id="{DD3E8493-980D-4B4A-A257-79E8FB7EB5A3}" type="slidenum">
              <a:rPr lang="en-US" smtClean="0"/>
              <a:t>‹#›</a:t>
            </a:fld>
            <a:endParaRPr lang="en-US"/>
          </a:p>
        </p:txBody>
      </p:sp>
    </p:spTree>
    <p:extLst>
      <p:ext uri="{BB962C8B-B14F-4D97-AF65-F5344CB8AC3E}">
        <p14:creationId xmlns:p14="http://schemas.microsoft.com/office/powerpoint/2010/main" val="276555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175"/>
          </a:xfrm>
          <a:prstGeom prst="rect">
            <a:avLst/>
          </a:prstGeom>
        </p:spPr>
        <p:txBody>
          <a:bodyPr vert="horz" lIns="98984" tIns="49492" rIns="98984" bIns="49492"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021294" y="0"/>
            <a:ext cx="3076363" cy="511175"/>
          </a:xfrm>
          <a:prstGeom prst="rect">
            <a:avLst/>
          </a:prstGeom>
        </p:spPr>
        <p:txBody>
          <a:bodyPr vert="horz" lIns="98984" tIns="49492" rIns="98984" bIns="49492" rtlCol="0"/>
          <a:lstStyle>
            <a:lvl1pPr algn="r" fontAlgn="auto">
              <a:spcBef>
                <a:spcPts val="0"/>
              </a:spcBef>
              <a:spcAft>
                <a:spcPts val="0"/>
              </a:spcAft>
              <a:defRPr sz="1300">
                <a:latin typeface="+mn-lt"/>
                <a:cs typeface="+mn-cs"/>
              </a:defRPr>
            </a:lvl1pPr>
          </a:lstStyle>
          <a:p>
            <a:pPr>
              <a:defRPr/>
            </a:pPr>
            <a:fld id="{84EC99D0-9540-4B2B-8B8C-36C9CD4B14D7}" type="datetimeFigureOut">
              <a:rPr lang="en-US"/>
              <a:pPr>
                <a:defRPr/>
              </a:pPr>
              <a:t>12/11/2017</a:t>
            </a:fld>
            <a:endParaRPr lang="en-US"/>
          </a:p>
        </p:txBody>
      </p:sp>
      <p:sp>
        <p:nvSpPr>
          <p:cNvPr id="4" name="Slide Image Placeholder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8984" tIns="49492" rIns="98984" bIns="49492" rtlCol="0" anchor="ctr"/>
          <a:lstStyle/>
          <a:p>
            <a:pPr lvl="0"/>
            <a:endParaRPr lang="en-US" noProof="0"/>
          </a:p>
        </p:txBody>
      </p:sp>
      <p:sp>
        <p:nvSpPr>
          <p:cNvPr id="5" name="Notes Placeholder 4"/>
          <p:cNvSpPr>
            <a:spLocks noGrp="1"/>
          </p:cNvSpPr>
          <p:nvPr>
            <p:ph type="body" sz="quarter" idx="3"/>
          </p:nvPr>
        </p:nvSpPr>
        <p:spPr>
          <a:xfrm>
            <a:off x="709930" y="4856163"/>
            <a:ext cx="5679440" cy="4600575"/>
          </a:xfrm>
          <a:prstGeom prst="rect">
            <a:avLst/>
          </a:prstGeom>
        </p:spPr>
        <p:txBody>
          <a:bodyPr vert="horz" lIns="98984" tIns="49492" rIns="98984" bIns="4949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710551"/>
            <a:ext cx="3076363" cy="511175"/>
          </a:xfrm>
          <a:prstGeom prst="rect">
            <a:avLst/>
          </a:prstGeom>
        </p:spPr>
        <p:txBody>
          <a:bodyPr vert="horz" lIns="98984" tIns="49492" rIns="98984" bIns="49492"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1294" y="9710551"/>
            <a:ext cx="3076363" cy="511175"/>
          </a:xfrm>
          <a:prstGeom prst="rect">
            <a:avLst/>
          </a:prstGeom>
        </p:spPr>
        <p:txBody>
          <a:bodyPr vert="horz" lIns="98984" tIns="49492" rIns="98984" bIns="49492" rtlCol="0" anchor="b"/>
          <a:lstStyle>
            <a:lvl1pPr algn="r" fontAlgn="auto">
              <a:spcBef>
                <a:spcPts val="0"/>
              </a:spcBef>
              <a:spcAft>
                <a:spcPts val="0"/>
              </a:spcAft>
              <a:defRPr sz="1300">
                <a:latin typeface="+mn-lt"/>
                <a:cs typeface="+mn-cs"/>
              </a:defRPr>
            </a:lvl1pPr>
          </a:lstStyle>
          <a:p>
            <a:pPr>
              <a:defRPr/>
            </a:pPr>
            <a:fld id="{E21C90E0-4C6C-445C-BE49-89AD006395F0}" type="slidenum">
              <a:rPr lang="en-US"/>
              <a:pPr>
                <a:defRPr/>
              </a:pPr>
              <a:t>‹#›</a:t>
            </a:fld>
            <a:endParaRPr lang="en-US"/>
          </a:p>
        </p:txBody>
      </p:sp>
    </p:spTree>
    <p:extLst>
      <p:ext uri="{BB962C8B-B14F-4D97-AF65-F5344CB8AC3E}">
        <p14:creationId xmlns:p14="http://schemas.microsoft.com/office/powerpoint/2010/main" val="1601000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D928B4-7FC5-43A4-8743-FCD1C024D567}"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41848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010A16-BAC1-45D5-A959-3189C35C1F93}" type="slidenum">
              <a:rPr lang="en-US" smtClean="0"/>
              <a:pPr fontAlgn="base">
                <a:spcBef>
                  <a:spcPct val="0"/>
                </a:spcBef>
                <a:spcAft>
                  <a:spcPct val="0"/>
                </a:spcAft>
                <a:defRPr/>
              </a:pPr>
              <a:t>12</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Symbol" pitchFamily="18" charset="2"/>
              <a:buNone/>
            </a:pPr>
            <a:r>
              <a:rPr lang="en-US" altLang="en-US" smtClean="0">
                <a:sym typeface="Symbol" pitchFamily="18" charset="2"/>
              </a:rPr>
              <a:t>The chemistry of each element is determined by its number of protons and electrons.</a:t>
            </a:r>
          </a:p>
          <a:p>
            <a:pPr eaLnBrk="1" hangingPunct="1">
              <a:spcBef>
                <a:spcPct val="0"/>
              </a:spcBef>
              <a:buFont typeface="Symbol" pitchFamily="18" charset="2"/>
              <a:buNone/>
            </a:pPr>
            <a:endParaRPr lang="en-US" altLang="en-US" sz="500">
              <a:sym typeface="Symbol" pitchFamily="18" charset="2"/>
            </a:endParaRPr>
          </a:p>
          <a:p>
            <a:pPr eaLnBrk="1" hangingPunct="1">
              <a:spcBef>
                <a:spcPct val="0"/>
              </a:spcBef>
              <a:buFont typeface="Symbol" pitchFamily="18" charset="2"/>
              <a:buNone/>
            </a:pPr>
            <a:r>
              <a:rPr lang="en-US" altLang="en-US" smtClean="0">
                <a:sym typeface="Symbol" pitchFamily="18" charset="2"/>
              </a:rPr>
              <a:t>In a neutral atom, the number of electrons equals the number of protons.</a:t>
            </a:r>
          </a:p>
          <a:p>
            <a:pPr eaLnBrk="1" hangingPunct="1">
              <a:spcBef>
                <a:spcPct val="0"/>
              </a:spcBef>
              <a:buFont typeface="Symbol" pitchFamily="18" charset="2"/>
              <a:buNone/>
            </a:pPr>
            <a:endParaRPr lang="en-US" altLang="en-US" sz="500">
              <a:sym typeface="Symbol" pitchFamily="18" charset="2"/>
            </a:endParaRPr>
          </a:p>
          <a:p>
            <a:pPr eaLnBrk="1" hangingPunct="1">
              <a:spcBef>
                <a:spcPct val="0"/>
              </a:spcBef>
              <a:buFont typeface="Symbol" pitchFamily="18" charset="2"/>
              <a:buNone/>
            </a:pPr>
            <a:r>
              <a:rPr lang="en-US" altLang="en-US" smtClean="0">
                <a:sym typeface="Symbol" pitchFamily="18" charset="2"/>
              </a:rPr>
              <a:t>Symbols for elements are derived directly from the element’s name.</a:t>
            </a:r>
          </a:p>
          <a:p>
            <a:pPr eaLnBrk="1" hangingPunct="1">
              <a:spcBef>
                <a:spcPct val="0"/>
              </a:spcBef>
              <a:buFont typeface="Symbol" pitchFamily="18" charset="2"/>
              <a:buNone/>
            </a:pPr>
            <a:endParaRPr lang="en-US" altLang="en-US" sz="500">
              <a:sym typeface="Symbol" pitchFamily="18" charset="2"/>
            </a:endParaRPr>
          </a:p>
          <a:p>
            <a:pPr eaLnBrk="1" hangingPunct="1">
              <a:spcBef>
                <a:spcPct val="0"/>
              </a:spcBef>
              <a:buFont typeface="Symbol" pitchFamily="18" charset="2"/>
              <a:buNone/>
            </a:pPr>
            <a:r>
              <a:rPr lang="en-US" altLang="en-US" smtClean="0">
                <a:sym typeface="Symbol" pitchFamily="18" charset="2"/>
              </a:rPr>
              <a:t>Nuclei of atoms contain neutrons as well as protons.</a:t>
            </a:r>
          </a:p>
          <a:p>
            <a:pPr eaLnBrk="1" hangingPunct="1">
              <a:spcBef>
                <a:spcPct val="0"/>
              </a:spcBef>
              <a:buFont typeface="Symbol" pitchFamily="18" charset="2"/>
              <a:buNone/>
            </a:pPr>
            <a:endParaRPr lang="en-US" altLang="en-US" sz="500">
              <a:sym typeface="Symbol" pitchFamily="18" charset="2"/>
            </a:endParaRPr>
          </a:p>
          <a:p>
            <a:pPr eaLnBrk="1" hangingPunct="1">
              <a:spcBef>
                <a:spcPct val="0"/>
              </a:spcBef>
              <a:buFont typeface="Symbol" pitchFamily="18" charset="2"/>
              <a:buNone/>
            </a:pPr>
            <a:r>
              <a:rPr lang="en-US" altLang="en-US" smtClean="0">
                <a:sym typeface="Symbol" pitchFamily="18" charset="2"/>
              </a:rPr>
              <a:t>The number of neutrons is not fixed for most elements, unlike protons.</a:t>
            </a:r>
          </a:p>
          <a:p>
            <a:pPr eaLnBrk="1" hangingPunct="1">
              <a:spcBef>
                <a:spcPct val="0"/>
              </a:spcBef>
              <a:buFont typeface="Symbol" pitchFamily="18" charset="2"/>
              <a:buNone/>
            </a:pPr>
            <a:endParaRPr lang="en-US" altLang="en-US" sz="500">
              <a:sym typeface="Symbol" pitchFamily="18" charset="2"/>
            </a:endParaRPr>
          </a:p>
          <a:p>
            <a:pPr eaLnBrk="1" hangingPunct="1">
              <a:spcBef>
                <a:spcPct val="0"/>
              </a:spcBef>
              <a:buFont typeface="Symbol" pitchFamily="18" charset="2"/>
              <a:buNone/>
            </a:pPr>
            <a:r>
              <a:rPr lang="en-US" altLang="en-US" smtClean="0">
                <a:sym typeface="Symbol" pitchFamily="18" charset="2"/>
              </a:rPr>
              <a:t>Atoms that have </a:t>
            </a:r>
            <a:r>
              <a:rPr lang="en-US" altLang="en-US" i="1" smtClean="0">
                <a:sym typeface="Symbol" pitchFamily="18" charset="2"/>
              </a:rPr>
              <a:t>the same number of protons, </a:t>
            </a:r>
            <a:r>
              <a:rPr lang="en-US" altLang="en-US" smtClean="0">
                <a:sym typeface="Symbol" pitchFamily="18" charset="2"/>
              </a:rPr>
              <a:t>and hence the same atomic number, but </a:t>
            </a:r>
            <a:r>
              <a:rPr lang="en-US" altLang="en-US" i="1" smtClean="0">
                <a:sym typeface="Symbol" pitchFamily="18" charset="2"/>
              </a:rPr>
              <a:t>different numbers of neutrons </a:t>
            </a:r>
            <a:r>
              <a:rPr lang="en-US" altLang="en-US" smtClean="0">
                <a:sym typeface="Symbol" pitchFamily="18" charset="2"/>
              </a:rPr>
              <a:t>are called </a:t>
            </a:r>
            <a:r>
              <a:rPr lang="en-US" altLang="en-US" b="1" i="1" smtClean="0">
                <a:sym typeface="Symbol" pitchFamily="18" charset="2"/>
              </a:rPr>
              <a:t>isotopes.</a:t>
            </a:r>
            <a:r>
              <a:rPr lang="en-US" altLang="en-US" i="1" smtClean="0">
                <a:sym typeface="Symbol" pitchFamily="18" charset="2"/>
              </a:rPr>
              <a:t> </a:t>
            </a:r>
            <a:r>
              <a:rPr lang="en-US" altLang="en-US" smtClean="0">
                <a:sym typeface="Symbol" pitchFamily="18" charset="2"/>
              </a:rPr>
              <a:t> </a:t>
            </a:r>
            <a:r>
              <a:rPr lang="en-US" altLang="en-US" b="1" smtClean="0">
                <a:sym typeface="Symbol" pitchFamily="18" charset="2"/>
              </a:rPr>
              <a:t> </a:t>
            </a:r>
            <a:endParaRPr lang="en-US" altLang="en-US" smtClean="0">
              <a:sym typeface="Symbol" pitchFamily="18" charset="2"/>
            </a:endParaRPr>
          </a:p>
          <a:p>
            <a:pPr eaLnBrk="1" hangingPunct="1">
              <a:spcBef>
                <a:spcPct val="0"/>
              </a:spcBef>
            </a:pPr>
            <a:endParaRPr lang="en-US" altLang="en-US" smtClean="0"/>
          </a:p>
        </p:txBody>
      </p:sp>
    </p:spTree>
    <p:extLst>
      <p:ext uri="{BB962C8B-B14F-4D97-AF65-F5344CB8AC3E}">
        <p14:creationId xmlns:p14="http://schemas.microsoft.com/office/powerpoint/2010/main" val="133921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0FEEC4-FAF8-4F0A-B562-FC4A67446909}" type="slidenum">
              <a:rPr lang="en-US" altLang="en-US" b="1" smtClean="0">
                <a:latin typeface="Arial" pitchFamily="34" charset="0"/>
              </a:rPr>
              <a:pPr fontAlgn="base">
                <a:spcBef>
                  <a:spcPct val="0"/>
                </a:spcBef>
                <a:spcAft>
                  <a:spcPct val="0"/>
                </a:spcAft>
                <a:defRPr/>
              </a:pPr>
              <a:t>20</a:t>
            </a:fld>
            <a:endParaRPr lang="en-US" altLang="en-US" b="1" smtClean="0">
              <a:latin typeface="Arial" pitchFamily="34" charset="0"/>
            </a:endParaRPr>
          </a:p>
        </p:txBody>
      </p:sp>
      <p:sp>
        <p:nvSpPr>
          <p:cNvPr id="58371" name="Rectangle 8"/>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ltLang="en-US" b="1" smtClean="0">
                <a:latin typeface="Arial" pitchFamily="34" charset="0"/>
              </a:rPr>
              <a:t>Boardworks GCSE Additional Science: Physics </a:t>
            </a:r>
          </a:p>
          <a:p>
            <a:pPr fontAlgn="base">
              <a:spcBef>
                <a:spcPct val="0"/>
              </a:spcBef>
              <a:spcAft>
                <a:spcPct val="0"/>
              </a:spcAft>
              <a:defRPr/>
            </a:pPr>
            <a:r>
              <a:rPr lang="en-GB" altLang="en-US" b="1" smtClean="0">
                <a:latin typeface="Arial" pitchFamily="34" charset="0"/>
              </a:rPr>
              <a:t>Radioactive Decay</a:t>
            </a:r>
          </a:p>
        </p:txBody>
      </p:sp>
      <p:sp>
        <p:nvSpPr>
          <p:cNvPr id="583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ndParaRPr>
          </a:p>
        </p:txBody>
      </p:sp>
    </p:spTree>
    <p:extLst>
      <p:ext uri="{BB962C8B-B14F-4D97-AF65-F5344CB8AC3E}">
        <p14:creationId xmlns:p14="http://schemas.microsoft.com/office/powerpoint/2010/main" val="819221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D58E44-4A35-4FB2-8B71-219CDA6B8A87}" type="slidenum">
              <a:rPr lang="en-US" altLang="en-US" b="1" smtClean="0">
                <a:latin typeface="Arial" pitchFamily="34" charset="0"/>
              </a:rPr>
              <a:pPr fontAlgn="base">
                <a:spcBef>
                  <a:spcPct val="0"/>
                </a:spcBef>
                <a:spcAft>
                  <a:spcPct val="0"/>
                </a:spcAft>
                <a:defRPr/>
              </a:pPr>
              <a:t>21</a:t>
            </a:fld>
            <a:endParaRPr lang="en-US" altLang="en-US" b="1" smtClean="0">
              <a:latin typeface="Arial" pitchFamily="34" charset="0"/>
            </a:endParaRPr>
          </a:p>
        </p:txBody>
      </p:sp>
      <p:sp>
        <p:nvSpPr>
          <p:cNvPr id="59395" name="Rectangle 8"/>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ltLang="en-US" b="1" smtClean="0">
                <a:latin typeface="Arial" pitchFamily="34" charset="0"/>
              </a:rPr>
              <a:t>Boardworks GCSE Additional Science: Physics </a:t>
            </a:r>
          </a:p>
          <a:p>
            <a:pPr fontAlgn="base">
              <a:spcBef>
                <a:spcPct val="0"/>
              </a:spcBef>
              <a:spcAft>
                <a:spcPct val="0"/>
              </a:spcAft>
              <a:defRPr/>
            </a:pPr>
            <a:r>
              <a:rPr lang="en-GB" altLang="en-US" b="1" smtClean="0">
                <a:latin typeface="Arial" pitchFamily="34" charset="0"/>
              </a:rPr>
              <a:t>Radioactive Decay</a:t>
            </a:r>
          </a:p>
        </p:txBody>
      </p:sp>
      <p:sp>
        <p:nvSpPr>
          <p:cNvPr id="593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ndParaRPr>
          </a:p>
        </p:txBody>
      </p:sp>
    </p:spTree>
    <p:extLst>
      <p:ext uri="{BB962C8B-B14F-4D97-AF65-F5344CB8AC3E}">
        <p14:creationId xmlns:p14="http://schemas.microsoft.com/office/powerpoint/2010/main" val="3734788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E47601-80C7-4EE2-BB44-751822614C29}" type="slidenum">
              <a:rPr lang="en-US" altLang="en-US" b="1" smtClean="0">
                <a:latin typeface="Arial" pitchFamily="34" charset="0"/>
              </a:rPr>
              <a:pPr fontAlgn="base">
                <a:spcBef>
                  <a:spcPct val="0"/>
                </a:spcBef>
                <a:spcAft>
                  <a:spcPct val="0"/>
                </a:spcAft>
                <a:defRPr/>
              </a:pPr>
              <a:t>22</a:t>
            </a:fld>
            <a:endParaRPr lang="en-US" altLang="en-US" b="1" smtClean="0">
              <a:latin typeface="Arial" pitchFamily="34" charset="0"/>
            </a:endParaRPr>
          </a:p>
        </p:txBody>
      </p:sp>
      <p:sp>
        <p:nvSpPr>
          <p:cNvPr id="60419" name="Rectangle 8"/>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ltLang="en-US" b="1" smtClean="0">
                <a:latin typeface="Arial" pitchFamily="34" charset="0"/>
              </a:rPr>
              <a:t>Boardworks GCSE Additional Science: Physics </a:t>
            </a:r>
          </a:p>
          <a:p>
            <a:pPr fontAlgn="base">
              <a:spcBef>
                <a:spcPct val="0"/>
              </a:spcBef>
              <a:spcAft>
                <a:spcPct val="0"/>
              </a:spcAft>
              <a:defRPr/>
            </a:pPr>
            <a:r>
              <a:rPr lang="en-GB" altLang="en-US" b="1" smtClean="0">
                <a:latin typeface="Arial" pitchFamily="34" charset="0"/>
              </a:rPr>
              <a:t>Radioactive Decay</a:t>
            </a: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ndParaRPr>
          </a:p>
        </p:txBody>
      </p:sp>
    </p:spTree>
    <p:extLst>
      <p:ext uri="{BB962C8B-B14F-4D97-AF65-F5344CB8AC3E}">
        <p14:creationId xmlns:p14="http://schemas.microsoft.com/office/powerpoint/2010/main" val="412665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7D485-4403-4A2E-B013-42BF60789D2E}" type="slidenum">
              <a:rPr lang="en-GB" smtClean="0"/>
              <a:pPr fontAlgn="base">
                <a:spcBef>
                  <a:spcPct val="0"/>
                </a:spcBef>
                <a:spcAft>
                  <a:spcPct val="0"/>
                </a:spcAft>
                <a:defRPr/>
              </a:pPr>
              <a:t>33</a:t>
            </a:fld>
            <a:endParaRPr lang="en-GB" smtClean="0"/>
          </a:p>
        </p:txBody>
      </p:sp>
    </p:spTree>
    <p:extLst>
      <p:ext uri="{BB962C8B-B14F-4D97-AF65-F5344CB8AC3E}">
        <p14:creationId xmlns:p14="http://schemas.microsoft.com/office/powerpoint/2010/main" val="245863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BBA59A-CE4D-4E66-9108-8E6A31EC12B3}" type="slidenum">
              <a:rPr lang="en-US" smtClean="0"/>
              <a:pPr fontAlgn="base">
                <a:spcBef>
                  <a:spcPct val="0"/>
                </a:spcBef>
                <a:spcAft>
                  <a:spcPct val="0"/>
                </a:spcAft>
                <a:defRPr/>
              </a:pPr>
              <a:t>36</a:t>
            </a:fld>
            <a:endParaRPr lang="en-US" smtClean="0"/>
          </a:p>
        </p:txBody>
      </p:sp>
    </p:spTree>
    <p:extLst>
      <p:ext uri="{BB962C8B-B14F-4D97-AF65-F5344CB8AC3E}">
        <p14:creationId xmlns:p14="http://schemas.microsoft.com/office/powerpoint/2010/main" val="4238789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2BC269-DFC5-48E3-8F85-DC5545960182}" type="slidenum">
              <a:rPr lang="en-US" smtClean="0"/>
              <a:pPr fontAlgn="base">
                <a:spcBef>
                  <a:spcPct val="0"/>
                </a:spcBef>
                <a:spcAft>
                  <a:spcPct val="0"/>
                </a:spcAft>
                <a:defRPr/>
              </a:pPr>
              <a:t>47</a:t>
            </a:fld>
            <a:endParaRPr lang="en-US" smtClean="0"/>
          </a:p>
        </p:txBody>
      </p:sp>
    </p:spTree>
    <p:extLst>
      <p:ext uri="{BB962C8B-B14F-4D97-AF65-F5344CB8AC3E}">
        <p14:creationId xmlns:p14="http://schemas.microsoft.com/office/powerpoint/2010/main" val="3812422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37CB02F7-BC72-475E-A8C0-768A0738129E}" type="datetime1">
              <a:rPr lang="en-US" smtClean="0"/>
              <a:t>12/11/2017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7CB671-BAC7-44DD-87EA-DF26FF9A3767}" type="slidenum">
              <a:rPr lang="en-US"/>
              <a:pPr>
                <a:defRPr/>
              </a:pPr>
              <a:t>‹#›</a:t>
            </a:fld>
            <a:endParaRPr lang="en-US"/>
          </a:p>
        </p:txBody>
      </p:sp>
    </p:spTree>
    <p:extLst>
      <p:ext uri="{BB962C8B-B14F-4D97-AF65-F5344CB8AC3E}">
        <p14:creationId xmlns:p14="http://schemas.microsoft.com/office/powerpoint/2010/main" val="388405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29D3D4-AE89-4A99-A62A-623974B97D2A}" type="datetime1">
              <a:rPr lang="en-US" smtClean="0"/>
              <a:t>12/11/2017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D919F1-F695-4A11-9214-9E8C274F9818}" type="slidenum">
              <a:rPr lang="en-US"/>
              <a:pPr>
                <a:defRPr/>
              </a:pPr>
              <a:t>‹#›</a:t>
            </a:fld>
            <a:endParaRPr lang="en-US"/>
          </a:p>
        </p:txBody>
      </p:sp>
    </p:spTree>
    <p:extLst>
      <p:ext uri="{BB962C8B-B14F-4D97-AF65-F5344CB8AC3E}">
        <p14:creationId xmlns:p14="http://schemas.microsoft.com/office/powerpoint/2010/main" val="238175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2D4B06-BA6D-4CF3-8B61-6C81A4540737}" type="datetime1">
              <a:rPr lang="en-US" smtClean="0"/>
              <a:t>12/11/2017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8A6403-64BF-4129-A7CB-3C75D7CD7392}" type="slidenum">
              <a:rPr lang="en-US"/>
              <a:pPr>
                <a:defRPr/>
              </a:pPr>
              <a:t>‹#›</a:t>
            </a:fld>
            <a:endParaRPr lang="en-US"/>
          </a:p>
        </p:txBody>
      </p:sp>
    </p:spTree>
    <p:extLst>
      <p:ext uri="{BB962C8B-B14F-4D97-AF65-F5344CB8AC3E}">
        <p14:creationId xmlns:p14="http://schemas.microsoft.com/office/powerpoint/2010/main" val="375628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fld id="{37FC4B75-7CD7-4854-A5E5-61D3D7ED4791}" type="datetime1">
              <a:rPr lang="en-US" altLang="en-US" smtClean="0"/>
              <a:t>12/11/2017</a:t>
            </a:fld>
            <a:endParaRPr lang="en-US" alt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A66F721D-491A-4BA7-969E-5336E8BD62FD}" type="slidenum">
              <a:rPr lang="en-US" altLang="en-US"/>
              <a:pPr>
                <a:defRPr/>
              </a:pPr>
              <a:t>‹#›</a:t>
            </a:fld>
            <a:endParaRPr lang="en-US" altLang="en-US" dirty="0"/>
          </a:p>
        </p:txBody>
      </p:sp>
    </p:spTree>
    <p:extLst>
      <p:ext uri="{BB962C8B-B14F-4D97-AF65-F5344CB8AC3E}">
        <p14:creationId xmlns:p14="http://schemas.microsoft.com/office/powerpoint/2010/main" val="173107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fld id="{E54FFE2E-1A20-49E7-B1D2-D6BA527A3652}" type="datetime1">
              <a:rPr lang="en-US" altLang="en-US" smtClean="0"/>
              <a:t>12/11/2017</a:t>
            </a:fld>
            <a:endParaRPr lang="en-US" alt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895EC43D-A77C-43C6-B82D-CC881C350359}" type="slidenum">
              <a:rPr lang="en-US" altLang="en-US"/>
              <a:pPr>
                <a:defRPr/>
              </a:pPr>
              <a:t>‹#›</a:t>
            </a:fld>
            <a:endParaRPr lang="en-US" altLang="en-US" dirty="0"/>
          </a:p>
        </p:txBody>
      </p:sp>
    </p:spTree>
    <p:extLst>
      <p:ext uri="{BB962C8B-B14F-4D97-AF65-F5344CB8AC3E}">
        <p14:creationId xmlns:p14="http://schemas.microsoft.com/office/powerpoint/2010/main" val="97383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8B172DC9-5192-4F2A-9137-F76796121D5E}" type="datetime1">
              <a:rPr lang="en-US" smtClean="0"/>
              <a:t>12/11/2017</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9B11FD9E-B584-417B-8902-61905B66E034}" type="slidenum">
              <a:rPr lang="en-US"/>
              <a:pPr>
                <a:defRPr/>
              </a:pPr>
              <a:t>‹#›</a:t>
            </a:fld>
            <a:endParaRPr lang="en-US"/>
          </a:p>
        </p:txBody>
      </p:sp>
    </p:spTree>
    <p:extLst>
      <p:ext uri="{BB962C8B-B14F-4D97-AF65-F5344CB8AC3E}">
        <p14:creationId xmlns:p14="http://schemas.microsoft.com/office/powerpoint/2010/main" val="19987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9B55DE-10F9-40FF-837B-C3FD4CDE4460}" type="datetime1">
              <a:rPr lang="en-US" smtClean="0"/>
              <a:t>12/11/2017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221FCB-29B6-472F-86E9-3D2EE407034A}" type="slidenum">
              <a:rPr lang="en-US"/>
              <a:pPr>
                <a:defRPr/>
              </a:pPr>
              <a:t>‹#›</a:t>
            </a:fld>
            <a:endParaRPr lang="en-US"/>
          </a:p>
        </p:txBody>
      </p:sp>
    </p:spTree>
    <p:extLst>
      <p:ext uri="{BB962C8B-B14F-4D97-AF65-F5344CB8AC3E}">
        <p14:creationId xmlns:p14="http://schemas.microsoft.com/office/powerpoint/2010/main" val="182063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fld id="{FF0E4416-DA4A-4325-B399-6AC339FD1FA4}" type="datetime1">
              <a:rPr lang="en-US" smtClean="0"/>
              <a:t>12/11/2017</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3E9F302F-CA36-41EC-A7FD-43C0A8B06D9B}" type="slidenum">
              <a:rPr lang="en-US"/>
              <a:pPr>
                <a:defRPr/>
              </a:pPr>
              <a:t>‹#›</a:t>
            </a:fld>
            <a:endParaRPr lang="en-US"/>
          </a:p>
        </p:txBody>
      </p:sp>
    </p:spTree>
    <p:extLst>
      <p:ext uri="{BB962C8B-B14F-4D97-AF65-F5344CB8AC3E}">
        <p14:creationId xmlns:p14="http://schemas.microsoft.com/office/powerpoint/2010/main" val="16503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2A8D2C17-F8DC-46EC-9A96-CBB85ACE92F8}" type="datetime1">
              <a:rPr lang="en-US" smtClean="0"/>
              <a:t>12/11/2017</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4AE01A59-4B91-4216-993C-1327DA82EE3D}" type="slidenum">
              <a:rPr lang="en-US"/>
              <a:pPr>
                <a:defRPr/>
              </a:pPr>
              <a:t>‹#›</a:t>
            </a:fld>
            <a:endParaRPr lang="en-US"/>
          </a:p>
        </p:txBody>
      </p:sp>
    </p:spTree>
    <p:extLst>
      <p:ext uri="{BB962C8B-B14F-4D97-AF65-F5344CB8AC3E}">
        <p14:creationId xmlns:p14="http://schemas.microsoft.com/office/powerpoint/2010/main" val="345707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5D4D434-9C98-4C72-98CC-FB18D2922347}" type="datetime1">
              <a:rPr lang="en-US" smtClean="0"/>
              <a:t>12/11/2017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16DF3C-B0BA-4264-A3F2-8E3E3BBB4645}" type="slidenum">
              <a:rPr lang="en-US"/>
              <a:pPr>
                <a:defRPr/>
              </a:pPr>
              <a:t>‹#›</a:t>
            </a:fld>
            <a:endParaRPr lang="en-US"/>
          </a:p>
        </p:txBody>
      </p:sp>
    </p:spTree>
    <p:extLst>
      <p:ext uri="{BB962C8B-B14F-4D97-AF65-F5344CB8AC3E}">
        <p14:creationId xmlns:p14="http://schemas.microsoft.com/office/powerpoint/2010/main" val="12625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00828F-4FE5-47D7-B852-A32AD7740701}" type="datetime1">
              <a:rPr lang="en-US" smtClean="0"/>
              <a:t>12/11/2017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A5FBF7B-2CBA-4A9D-B794-CBFB83A5EBA9}" type="slidenum">
              <a:rPr lang="en-US"/>
              <a:pPr>
                <a:defRPr/>
              </a:pPr>
              <a:t>‹#›</a:t>
            </a:fld>
            <a:endParaRPr lang="en-US"/>
          </a:p>
        </p:txBody>
      </p:sp>
    </p:spTree>
    <p:extLst>
      <p:ext uri="{BB962C8B-B14F-4D97-AF65-F5344CB8AC3E}">
        <p14:creationId xmlns:p14="http://schemas.microsoft.com/office/powerpoint/2010/main" val="312158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23E7540B-64BF-4C62-BD86-93708E3CB486}" type="datetime1">
              <a:rPr lang="en-US" smtClean="0"/>
              <a:t>12/11/2017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F48B96C-CBDF-48BE-B787-0CCB6A3F996D}" type="slidenum">
              <a:rPr lang="en-US"/>
              <a:pPr>
                <a:defRPr/>
              </a:pPr>
              <a:t>‹#›</a:t>
            </a:fld>
            <a:endParaRPr lang="en-US"/>
          </a:p>
        </p:txBody>
      </p:sp>
    </p:spTree>
    <p:extLst>
      <p:ext uri="{BB962C8B-B14F-4D97-AF65-F5344CB8AC3E}">
        <p14:creationId xmlns:p14="http://schemas.microsoft.com/office/powerpoint/2010/main" val="40041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0CEF3439-F2E0-49D1-8F56-113B18CF0315}" type="datetime1">
              <a:rPr lang="en-US" smtClean="0"/>
              <a:t>12/11/2017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1AB328F-6F68-4CE2-B2CE-BAC2815D5DF1}" type="slidenum">
              <a:rPr lang="en-US"/>
              <a:pPr>
                <a:defRPr/>
              </a:pPr>
              <a:t>‹#›</a:t>
            </a:fld>
            <a:endParaRPr lang="en-US"/>
          </a:p>
        </p:txBody>
      </p:sp>
    </p:spTree>
    <p:extLst>
      <p:ext uri="{BB962C8B-B14F-4D97-AF65-F5344CB8AC3E}">
        <p14:creationId xmlns:p14="http://schemas.microsoft.com/office/powerpoint/2010/main" val="156316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4098" name="Picture 6" descr="horizon.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fontAlgn="auto">
              <a:spcBef>
                <a:spcPts val="0"/>
              </a:spcBef>
              <a:spcAft>
                <a:spcPts val="0"/>
              </a:spcAft>
              <a:defRPr sz="1000" strike="noStrike" spc="60" baseline="0">
                <a:solidFill>
                  <a:schemeClr val="tx1"/>
                </a:solidFill>
                <a:latin typeface="+mn-lt"/>
                <a:cs typeface="+mn-cs"/>
              </a:defRPr>
            </a:lvl1pPr>
          </a:lstStyle>
          <a:p>
            <a:pPr>
              <a:defRPr/>
            </a:pPr>
            <a:fld id="{0D2AC504-311C-415A-881F-33548ED12D3C}" type="datetime1">
              <a:rPr lang="en-US" smtClean="0"/>
              <a:t>12/11/2017</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cap="all" spc="60" baseline="0">
                <a:solidFill>
                  <a:schemeClr val="tx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fontAlgn="auto">
              <a:spcBef>
                <a:spcPts val="0"/>
              </a:spcBef>
              <a:spcAft>
                <a:spcPts val="0"/>
              </a:spcAft>
              <a:defRPr sz="1100" baseline="0">
                <a:solidFill>
                  <a:schemeClr val="tx1"/>
                </a:solidFill>
                <a:latin typeface="+mn-lt"/>
                <a:cs typeface="+mn-cs"/>
              </a:defRPr>
            </a:lvl1pPr>
          </a:lstStyle>
          <a:p>
            <a:pPr>
              <a:defRPr/>
            </a:pPr>
            <a:fld id="{60E91C11-B864-4CA4-A167-1DC9B462BE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29" r:id="rId1"/>
    <p:sldLayoutId id="2147483721" r:id="rId2"/>
    <p:sldLayoutId id="2147483730" r:id="rId3"/>
    <p:sldLayoutId id="2147483722" r:id="rId4"/>
    <p:sldLayoutId id="2147483723" r:id="rId5"/>
    <p:sldLayoutId id="2147483724" r:id="rId6"/>
    <p:sldLayoutId id="2147483725" r:id="rId7"/>
    <p:sldLayoutId id="2147483726" r:id="rId8"/>
    <p:sldLayoutId id="2147483731" r:id="rId9"/>
    <p:sldLayoutId id="2147483727" r:id="rId10"/>
    <p:sldLayoutId id="2147483728" r:id="rId11"/>
    <p:sldLayoutId id="2147483732" r:id="rId12"/>
    <p:sldLayoutId id="2147483733" r:id="rId13"/>
  </p:sldLayoutIdLst>
  <p:hf hdr="0" ftr="0" dt="0"/>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9.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1.e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http://www.uoh.edu.sa/Colleges/Prep-Year/PublishingImages/logo-sour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377825"/>
            <a:ext cx="10287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
            <a:ext cx="92551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0543" y="196870"/>
            <a:ext cx="8955016" cy="6524863"/>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4800" b="1" dirty="0">
                <a:ln w="11430"/>
                <a:solidFill>
                  <a:srgbClr val="FFC000"/>
                </a:solidFill>
                <a:effectLst>
                  <a:outerShdw blurRad="80000" dist="40000" dir="5040000" algn="tl">
                    <a:srgbClr val="000000">
                      <a:alpha val="30000"/>
                    </a:srgbClr>
                  </a:outerShdw>
                </a:effectLst>
                <a:latin typeface="+mn-lt"/>
                <a:cs typeface="+mn-cs"/>
              </a:rPr>
              <a:t>University of Hail</a:t>
            </a:r>
          </a:p>
          <a:p>
            <a:pPr algn="ctr" fontAlgn="auto">
              <a:spcBef>
                <a:spcPts val="0"/>
              </a:spcBef>
              <a:spcAft>
                <a:spcPts val="0"/>
              </a:spcAft>
              <a:defRPr/>
            </a:pPr>
            <a:r>
              <a:rPr lang="en-US" sz="4400" b="1" dirty="0">
                <a:ln w="11430"/>
                <a:solidFill>
                  <a:srgbClr val="FFC000"/>
                </a:solidFill>
                <a:effectLst>
                  <a:outerShdw blurRad="80000" dist="40000" dir="5040000" algn="tl">
                    <a:srgbClr val="000000">
                      <a:alpha val="30000"/>
                    </a:srgbClr>
                  </a:outerShdw>
                </a:effectLst>
                <a:latin typeface="+mn-lt"/>
                <a:cs typeface="+mn-cs"/>
              </a:rPr>
              <a:t>Preparatory Year College</a:t>
            </a:r>
          </a:p>
          <a:p>
            <a:pPr algn="ctr" fontAlgn="auto">
              <a:spcBef>
                <a:spcPts val="0"/>
              </a:spcBef>
              <a:spcAft>
                <a:spcPts val="0"/>
              </a:spcAft>
              <a:defRPr/>
            </a:pPr>
            <a:endParaRPr lang="en-US" sz="2000" b="1" dirty="0">
              <a:ln w="11430"/>
              <a:solidFill>
                <a:srgbClr val="FFC000"/>
              </a:solidFill>
              <a:effectLst>
                <a:outerShdw blurRad="80000" dist="40000" dir="5040000" algn="tl">
                  <a:srgbClr val="000000">
                    <a:alpha val="30000"/>
                  </a:srgbClr>
                </a:outerShdw>
              </a:effectLst>
              <a:latin typeface="+mn-lt"/>
              <a:cs typeface="+mn-cs"/>
            </a:endParaRPr>
          </a:p>
          <a:p>
            <a:pPr algn="ctr" fontAlgn="auto">
              <a:spcBef>
                <a:spcPts val="0"/>
              </a:spcBef>
              <a:spcAft>
                <a:spcPts val="0"/>
              </a:spcAft>
              <a:defRPr/>
            </a:pPr>
            <a:r>
              <a:rPr lang="en-US" sz="4400" b="1" dirty="0">
                <a:ln w="11430"/>
                <a:solidFill>
                  <a:srgbClr val="FFC000"/>
                </a:solidFill>
                <a:effectLst>
                  <a:outerShdw blurRad="80000" dist="40000" dir="5040000" algn="tl">
                    <a:srgbClr val="000000">
                      <a:alpha val="30000"/>
                    </a:srgbClr>
                  </a:outerShdw>
                </a:effectLst>
                <a:latin typeface="+mn-lt"/>
                <a:cs typeface="+mn-cs"/>
              </a:rPr>
              <a:t>Medical Physics</a:t>
            </a:r>
          </a:p>
          <a:p>
            <a:pPr algn="ctr" fontAlgn="auto">
              <a:spcBef>
                <a:spcPts val="0"/>
              </a:spcBef>
              <a:spcAft>
                <a:spcPts val="0"/>
              </a:spcAft>
              <a:defRPr/>
            </a:pPr>
            <a:r>
              <a:rPr lang="en-US" sz="4400" b="1" dirty="0">
                <a:ln w="11430"/>
                <a:solidFill>
                  <a:srgbClr val="FFC000"/>
                </a:solidFill>
                <a:effectLst>
                  <a:outerShdw blurRad="80000" dist="40000" dir="5040000" algn="tl">
                    <a:srgbClr val="000000">
                      <a:alpha val="30000"/>
                    </a:srgbClr>
                  </a:outerShdw>
                </a:effectLst>
                <a:latin typeface="+mn-lt"/>
                <a:cs typeface="+mn-cs"/>
              </a:rPr>
              <a:t>PHYS121</a:t>
            </a:r>
          </a:p>
          <a:p>
            <a:pPr algn="ctr" fontAlgn="auto">
              <a:spcBef>
                <a:spcPts val="0"/>
              </a:spcBef>
              <a:spcAft>
                <a:spcPts val="0"/>
              </a:spcAft>
              <a:defRPr/>
            </a:pPr>
            <a:endParaRPr lang="en-US" sz="2000" b="1" dirty="0">
              <a:ln w="11430"/>
              <a:solidFill>
                <a:srgbClr val="FFC000"/>
              </a:solidFill>
              <a:effectLst>
                <a:outerShdw blurRad="80000" dist="40000" dir="5040000" algn="tl">
                  <a:srgbClr val="000000">
                    <a:alpha val="30000"/>
                  </a:srgbClr>
                </a:outerShdw>
              </a:effectLst>
              <a:latin typeface="+mn-lt"/>
              <a:cs typeface="+mn-cs"/>
            </a:endParaRPr>
          </a:p>
          <a:p>
            <a:pPr fontAlgn="auto">
              <a:spcBef>
                <a:spcPts val="0"/>
              </a:spcBef>
              <a:spcAft>
                <a:spcPts val="0"/>
              </a:spcAft>
              <a:defRPr/>
            </a:pPr>
            <a:r>
              <a:rPr lang="en-US" sz="3600" b="1" dirty="0">
                <a:ln w="11430"/>
                <a:solidFill>
                  <a:srgbClr val="FFC000"/>
                </a:solidFill>
                <a:effectLst>
                  <a:outerShdw blurRad="80000" dist="40000" dir="5040000" algn="tl">
                    <a:srgbClr val="000000">
                      <a:alpha val="30000"/>
                    </a:srgbClr>
                  </a:outerShdw>
                </a:effectLst>
                <a:latin typeface="+mn-lt"/>
                <a:cs typeface="+mn-cs"/>
              </a:rPr>
              <a:t>Introduction to</a:t>
            </a:r>
          </a:p>
          <a:p>
            <a:pPr algn="ctr" fontAlgn="auto">
              <a:spcBef>
                <a:spcPts val="0"/>
              </a:spcBef>
              <a:spcAft>
                <a:spcPts val="0"/>
              </a:spcAft>
              <a:defRPr/>
            </a:pPr>
            <a:r>
              <a:rPr lang="en-US" sz="6000" b="1" dirty="0">
                <a:ln w="11430"/>
                <a:solidFill>
                  <a:srgbClr val="FFC000"/>
                </a:solidFill>
                <a:effectLst>
                  <a:outerShdw blurRad="80000" dist="40000" dir="5040000" algn="tl">
                    <a:srgbClr val="000000">
                      <a:alpha val="30000"/>
                    </a:srgbClr>
                  </a:outerShdw>
                </a:effectLst>
                <a:latin typeface="+mn-lt"/>
                <a:cs typeface="+mn-cs"/>
              </a:rPr>
              <a:t>Biological Physics</a:t>
            </a:r>
          </a:p>
          <a:p>
            <a:pPr algn="r" fontAlgn="auto">
              <a:spcBef>
                <a:spcPts val="0"/>
              </a:spcBef>
              <a:spcAft>
                <a:spcPts val="0"/>
              </a:spcAft>
              <a:defRPr/>
            </a:pPr>
            <a:r>
              <a:rPr lang="en-US" sz="3600" b="1" dirty="0">
                <a:ln w="11430"/>
                <a:solidFill>
                  <a:srgbClr val="FFC000"/>
                </a:solidFill>
                <a:effectLst>
                  <a:outerShdw blurRad="80000" dist="40000" dir="5040000" algn="tl">
                    <a:srgbClr val="000000">
                      <a:alpha val="30000"/>
                    </a:srgbClr>
                  </a:outerShdw>
                </a:effectLst>
                <a:latin typeface="+mn-lt"/>
                <a:cs typeface="+mn-cs"/>
              </a:rPr>
              <a:t>For The Health Life Science</a:t>
            </a:r>
          </a:p>
          <a:p>
            <a:pPr algn="ctr" fontAlgn="auto">
              <a:spcBef>
                <a:spcPts val="0"/>
              </a:spcBef>
              <a:spcAft>
                <a:spcPts val="0"/>
              </a:spcAft>
              <a:defRPr/>
            </a:pPr>
            <a:endParaRPr lang="en-US" sz="3200" b="1" dirty="0">
              <a:ln w="11430"/>
              <a:solidFill>
                <a:srgbClr val="FFC000"/>
              </a:solidFill>
              <a:effectLst>
                <a:outerShdw blurRad="80000" dist="40000" dir="5040000" algn="tl">
                  <a:srgbClr val="000000">
                    <a:alpha val="30000"/>
                  </a:srgbClr>
                </a:outerShdw>
              </a:effectLst>
              <a:latin typeface="+mn-lt"/>
              <a:cs typeface="+mn-cs"/>
            </a:endParaRPr>
          </a:p>
          <a:p>
            <a:pPr algn="ctr" fontAlgn="auto">
              <a:spcBef>
                <a:spcPts val="0"/>
              </a:spcBef>
              <a:spcAft>
                <a:spcPts val="0"/>
              </a:spcAft>
              <a:defRPr/>
            </a:pPr>
            <a:r>
              <a:rPr lang="en-US" sz="3200" b="1" dirty="0">
                <a:ln w="11430"/>
                <a:solidFill>
                  <a:srgbClr val="FFC000"/>
                </a:solidFill>
                <a:effectLst>
                  <a:outerShdw blurRad="80000" dist="40000" dir="5040000" algn="tl">
                    <a:srgbClr val="000000">
                      <a:alpha val="30000"/>
                    </a:srgbClr>
                  </a:outerShdw>
                </a:effectLst>
                <a:latin typeface="+mn-lt"/>
                <a:cs typeface="+mn-cs"/>
              </a:rPr>
              <a:t>Kirsten Franklin and others</a:t>
            </a:r>
          </a:p>
        </p:txBody>
      </p:sp>
      <p:sp>
        <p:nvSpPr>
          <p:cNvPr id="2" name="Slide Number Placeholder 1"/>
          <p:cNvSpPr>
            <a:spLocks noGrp="1"/>
          </p:cNvSpPr>
          <p:nvPr>
            <p:ph type="sldNum" sz="quarter" idx="12"/>
          </p:nvPr>
        </p:nvSpPr>
        <p:spPr/>
        <p:txBody>
          <a:bodyPr/>
          <a:lstStyle/>
          <a:p>
            <a:pPr>
              <a:defRPr/>
            </a:pPr>
            <a:fld id="{5B7CB671-BAC7-44DD-87EA-DF26FF9A3767}"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13"/>
            <a:ext cx="6324600" cy="762000"/>
          </a:xfrm>
        </p:spPr>
        <p:txBody>
          <a:bodyPr/>
          <a:lstStyle/>
          <a:p>
            <a:pPr eaLnBrk="1" fontAlgn="auto" hangingPunct="1">
              <a:spcAft>
                <a:spcPts val="0"/>
              </a:spcAft>
              <a:defRPr/>
            </a:pPr>
            <a:r>
              <a:rPr lang="en-US" sz="3200" dirty="0" smtClean="0">
                <a:solidFill>
                  <a:srgbClr val="FFC000"/>
                </a:solidFill>
                <a:latin typeface="Copperplate Gothic Bold" panose="020E0705020206020404" pitchFamily="34" charset="0"/>
              </a:rPr>
              <a:t>Atomic nomenclature </a:t>
            </a:r>
            <a:endParaRPr lang="en-GB" sz="3200" dirty="0">
              <a:solidFill>
                <a:srgbClr val="FFC000"/>
              </a:solidFill>
              <a:latin typeface="Copperplate Gothic Bold" panose="020E0705020206020404" pitchFamily="34" charset="0"/>
            </a:endParaRPr>
          </a:p>
        </p:txBody>
      </p:sp>
      <p:sp>
        <p:nvSpPr>
          <p:cNvPr id="3" name="Text Placeholder 2"/>
          <p:cNvSpPr>
            <a:spLocks noGrp="1"/>
          </p:cNvSpPr>
          <p:nvPr>
            <p:ph type="body" sz="half" idx="1"/>
          </p:nvPr>
        </p:nvSpPr>
        <p:spPr>
          <a:xfrm>
            <a:off x="0" y="838200"/>
            <a:ext cx="9144000" cy="2667000"/>
          </a:xfrm>
        </p:spPr>
        <p:txBody>
          <a:bodyPr>
            <a:noAutofit/>
          </a:bodyPr>
          <a:lstStyle/>
          <a:p>
            <a:pPr eaLnBrk="1" fontAlgn="auto" hangingPunct="1">
              <a:buFont typeface="Wingdings" panose="05000000000000000000" pitchFamily="2" charset="2"/>
              <a:buChar char="Ø"/>
              <a:defRPr/>
            </a:pPr>
            <a:r>
              <a:rPr lang="en-GB" sz="3000" u="sng" dirty="0" smtClean="0">
                <a:solidFill>
                  <a:srgbClr val="FFFF00"/>
                </a:solidFill>
                <a:latin typeface="Times New Roman" panose="02020603050405020304" pitchFamily="18" charset="0"/>
                <a:cs typeface="Times New Roman" panose="02020603050405020304" pitchFamily="18" charset="0"/>
              </a:rPr>
              <a:t>Atomic </a:t>
            </a:r>
            <a:r>
              <a:rPr lang="en-GB" sz="3000" u="sng" dirty="0">
                <a:solidFill>
                  <a:srgbClr val="FFFF00"/>
                </a:solidFill>
                <a:latin typeface="Times New Roman" panose="02020603050405020304" pitchFamily="18" charset="0"/>
                <a:cs typeface="Times New Roman" panose="02020603050405020304" pitchFamily="18" charset="0"/>
              </a:rPr>
              <a:t>number </a:t>
            </a:r>
            <a:r>
              <a:rPr lang="en-GB" sz="3000" u="sng" dirty="0" smtClean="0">
                <a:solidFill>
                  <a:srgbClr val="FFFF00"/>
                </a:solidFill>
                <a:latin typeface="Times New Roman" panose="02020603050405020304" pitchFamily="18" charset="0"/>
                <a:cs typeface="Times New Roman" panose="02020603050405020304" pitchFamily="18" charset="0"/>
              </a:rPr>
              <a:t>(</a:t>
            </a:r>
            <a:r>
              <a:rPr lang="en-GB" sz="3000" dirty="0" smtClean="0">
                <a:solidFill>
                  <a:srgbClr val="FFFF00"/>
                </a:solidFill>
                <a:latin typeface="Times New Roman" panose="02020603050405020304" pitchFamily="18" charset="0"/>
                <a:cs typeface="Times New Roman" panose="02020603050405020304" pitchFamily="18" charset="0"/>
              </a:rPr>
              <a:t>Z) :</a:t>
            </a:r>
            <a:r>
              <a:rPr lang="en-GB" sz="3000" dirty="0">
                <a:solidFill>
                  <a:srgbClr val="FFFF00"/>
                </a:solidFill>
                <a:latin typeface="Times New Roman" panose="02020603050405020304" pitchFamily="18" charset="0"/>
                <a:cs typeface="Times New Roman" panose="02020603050405020304" pitchFamily="18" charset="0"/>
              </a:rPr>
              <a:t/>
            </a:r>
            <a:br>
              <a:rPr lang="en-GB" sz="3000" dirty="0">
                <a:solidFill>
                  <a:srgbClr val="FFFF00"/>
                </a:solidFill>
                <a:latin typeface="Times New Roman" panose="02020603050405020304" pitchFamily="18" charset="0"/>
                <a:cs typeface="Times New Roman" panose="02020603050405020304" pitchFamily="18" charset="0"/>
              </a:rPr>
            </a:br>
            <a:r>
              <a:rPr lang="en-GB" sz="3000" dirty="0" smtClean="0">
                <a:solidFill>
                  <a:srgbClr val="FFFF00"/>
                </a:solidFill>
                <a:latin typeface="Times New Roman" panose="02020603050405020304" pitchFamily="18" charset="0"/>
                <a:cs typeface="Times New Roman" panose="02020603050405020304" pitchFamily="18" charset="0"/>
              </a:rPr>
              <a:t>It is the number </a:t>
            </a:r>
            <a:r>
              <a:rPr lang="en-GB" sz="3000" dirty="0">
                <a:solidFill>
                  <a:srgbClr val="FFFF00"/>
                </a:solidFill>
                <a:latin typeface="Times New Roman" panose="02020603050405020304" pitchFamily="18" charset="0"/>
                <a:cs typeface="Times New Roman" panose="02020603050405020304" pitchFamily="18" charset="0"/>
              </a:rPr>
              <a:t>of </a:t>
            </a:r>
            <a:r>
              <a:rPr lang="en-GB" sz="3000" dirty="0" smtClean="0">
                <a:solidFill>
                  <a:srgbClr val="FFFF00"/>
                </a:solidFill>
                <a:latin typeface="Times New Roman" panose="02020603050405020304" pitchFamily="18" charset="0"/>
                <a:cs typeface="Times New Roman" panose="02020603050405020304" pitchFamily="18" charset="0"/>
              </a:rPr>
              <a:t>protons(p) </a:t>
            </a:r>
            <a:r>
              <a:rPr lang="en-GB" sz="3000" dirty="0">
                <a:solidFill>
                  <a:srgbClr val="FFFF00"/>
                </a:solidFill>
                <a:latin typeface="Times New Roman" panose="02020603050405020304" pitchFamily="18" charset="0"/>
                <a:cs typeface="Times New Roman" panose="02020603050405020304" pitchFamily="18" charset="0"/>
              </a:rPr>
              <a:t>in the </a:t>
            </a:r>
            <a:r>
              <a:rPr lang="en-GB" sz="3000" dirty="0" smtClean="0">
                <a:solidFill>
                  <a:srgbClr val="FFFF00"/>
                </a:solidFill>
                <a:latin typeface="Times New Roman" panose="02020603050405020304" pitchFamily="18" charset="0"/>
                <a:cs typeface="Times New Roman" panose="02020603050405020304" pitchFamily="18" charset="0"/>
              </a:rPr>
              <a:t>atom</a:t>
            </a:r>
          </a:p>
          <a:p>
            <a:pPr eaLnBrk="1" fontAlgn="auto" hangingPunct="1">
              <a:buFont typeface="Wingdings" panose="05000000000000000000" pitchFamily="2" charset="2"/>
              <a:buChar char="Ø"/>
              <a:defRPr/>
            </a:pPr>
            <a:r>
              <a:rPr lang="en-US" altLang="en-US" sz="3000" u="sng" dirty="0">
                <a:solidFill>
                  <a:srgbClr val="FFFF00"/>
                </a:solidFill>
                <a:latin typeface="Times New Roman" panose="02020603050405020304" pitchFamily="18" charset="0"/>
                <a:cs typeface="Times New Roman" panose="02020603050405020304" pitchFamily="18" charset="0"/>
              </a:rPr>
              <a:t>Atomic mass </a:t>
            </a:r>
            <a:r>
              <a:rPr lang="en-US" altLang="en-US" sz="3000" u="sng" dirty="0" smtClean="0">
                <a:solidFill>
                  <a:srgbClr val="FFFF00"/>
                </a:solidFill>
                <a:latin typeface="Times New Roman" panose="02020603050405020304" pitchFamily="18" charset="0"/>
                <a:cs typeface="Times New Roman" panose="02020603050405020304" pitchFamily="18" charset="0"/>
              </a:rPr>
              <a:t>or </a:t>
            </a:r>
            <a:r>
              <a:rPr lang="en-US" altLang="en-US" sz="3000" u="sng" dirty="0">
                <a:solidFill>
                  <a:srgbClr val="FFFF00"/>
                </a:solidFill>
                <a:latin typeface="Times New Roman" panose="02020603050405020304" pitchFamily="18" charset="0"/>
                <a:cs typeface="Times New Roman" panose="02020603050405020304" pitchFamily="18" charset="0"/>
              </a:rPr>
              <a:t>Mass </a:t>
            </a:r>
            <a:r>
              <a:rPr lang="en-US" altLang="en-US" sz="3000" u="sng" dirty="0" smtClean="0">
                <a:solidFill>
                  <a:srgbClr val="FFFF00"/>
                </a:solidFill>
                <a:latin typeface="Times New Roman" panose="02020603050405020304" pitchFamily="18" charset="0"/>
                <a:cs typeface="Times New Roman" panose="02020603050405020304" pitchFamily="18" charset="0"/>
              </a:rPr>
              <a:t>number </a:t>
            </a:r>
            <a:r>
              <a:rPr lang="en-US" altLang="en-US" sz="3000" dirty="0" smtClean="0">
                <a:solidFill>
                  <a:srgbClr val="FFFF00"/>
                </a:solidFill>
                <a:latin typeface="Times New Roman" panose="02020603050405020304" pitchFamily="18" charset="0"/>
                <a:cs typeface="Times New Roman" panose="02020603050405020304" pitchFamily="18" charset="0"/>
              </a:rPr>
              <a:t>(A)</a:t>
            </a:r>
            <a:r>
              <a:rPr lang="en-US" altLang="en-US" sz="3000" dirty="0">
                <a:solidFill>
                  <a:srgbClr val="FFFF00"/>
                </a:solidFill>
                <a:latin typeface="Times New Roman" panose="02020603050405020304" pitchFamily="18" charset="0"/>
                <a:cs typeface="Times New Roman" panose="02020603050405020304" pitchFamily="18" charset="0"/>
              </a:rPr>
              <a:t/>
            </a:r>
            <a:br>
              <a:rPr lang="en-US" altLang="en-US" sz="3000" dirty="0">
                <a:solidFill>
                  <a:srgbClr val="FFFF00"/>
                </a:solidFill>
                <a:latin typeface="Times New Roman" panose="02020603050405020304" pitchFamily="18" charset="0"/>
                <a:cs typeface="Times New Roman" panose="02020603050405020304" pitchFamily="18" charset="0"/>
              </a:rPr>
            </a:br>
            <a:r>
              <a:rPr lang="en-US" altLang="en-US" sz="3000" dirty="0" smtClean="0">
                <a:solidFill>
                  <a:srgbClr val="FFFF00"/>
                </a:solidFill>
                <a:latin typeface="Times New Roman" panose="02020603050405020304" pitchFamily="18" charset="0"/>
                <a:cs typeface="Times New Roman" panose="02020603050405020304" pitchFamily="18" charset="0"/>
              </a:rPr>
              <a:t>It is the </a:t>
            </a:r>
            <a:r>
              <a:rPr lang="en-US" altLang="en-US" sz="3000" dirty="0">
                <a:solidFill>
                  <a:srgbClr val="FFFF00"/>
                </a:solidFill>
                <a:latin typeface="Times New Roman" panose="02020603050405020304" pitchFamily="18" charset="0"/>
                <a:cs typeface="Times New Roman" panose="02020603050405020304" pitchFamily="18" charset="0"/>
              </a:rPr>
              <a:t>total number of protons and neutrons</a:t>
            </a:r>
            <a:r>
              <a:rPr lang="en-US" altLang="en-US" sz="3000" dirty="0" smtClean="0">
                <a:solidFill>
                  <a:srgbClr val="FFFF00"/>
                </a:solidFill>
                <a:latin typeface="Times New Roman" panose="02020603050405020304" pitchFamily="18" charset="0"/>
                <a:cs typeface="Times New Roman" panose="02020603050405020304" pitchFamily="18" charset="0"/>
              </a:rPr>
              <a:t>.</a:t>
            </a:r>
            <a:r>
              <a:rPr lang="en-US" sz="3000" dirty="0">
                <a:solidFill>
                  <a:srgbClr val="FFFF00"/>
                </a:solidFill>
                <a:latin typeface="Times New Roman" panose="02020603050405020304" pitchFamily="18" charset="0"/>
                <a:cs typeface="Times New Roman" panose="02020603050405020304" pitchFamily="18" charset="0"/>
              </a:rPr>
              <a:t> </a:t>
            </a:r>
            <a:br>
              <a:rPr lang="en-US" sz="3000" dirty="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               </a:t>
            </a:r>
            <a:r>
              <a:rPr lang="en-US" sz="3000" dirty="0" smtClean="0">
                <a:solidFill>
                  <a:srgbClr val="FFFF00"/>
                </a:solidFill>
                <a:latin typeface="Times New Roman" panose="02020603050405020304" pitchFamily="18" charset="0"/>
                <a:cs typeface="Times New Roman" panose="02020603050405020304" pitchFamily="18" charset="0"/>
                <a:sym typeface="Symbol"/>
              </a:rPr>
              <a:t>    </a:t>
            </a:r>
            <a:r>
              <a:rPr lang="en-US" sz="3000" dirty="0" smtClean="0">
                <a:solidFill>
                  <a:srgbClr val="FFFF00"/>
                </a:solidFill>
                <a:latin typeface="Times New Roman" panose="02020603050405020304" pitchFamily="18" charset="0"/>
                <a:cs typeface="Times New Roman" panose="02020603050405020304" pitchFamily="18" charset="0"/>
              </a:rPr>
              <a:t>A = p + n                       </a:t>
            </a:r>
            <a:endParaRPr lang="en-GB" sz="3000" dirty="0">
              <a:solidFill>
                <a:srgbClr val="FFFF00"/>
              </a:solidFill>
              <a:latin typeface="Times New Roman" panose="02020603050405020304" pitchFamily="18" charset="0"/>
              <a:cs typeface="Times New Roman" panose="02020603050405020304" pitchFamily="18" charset="0"/>
            </a:endParaRPr>
          </a:p>
        </p:txBody>
      </p:sp>
      <p:pic>
        <p:nvPicPr>
          <p:cNvPr id="1946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1538"/>
            <a:ext cx="9145588"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A66F721D-491A-4BA7-969E-5336E8BD62FD}" type="slidenum">
              <a:rPr lang="en-US" altLang="en-US" smtClean="0"/>
              <a:pPr>
                <a:defRPr/>
              </a:pPr>
              <a:t>10</a:t>
            </a:fld>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endParaRPr lang="en-US" altLang="en-US" sz="2400">
              <a:latin typeface="Times New Roman" pitchFamily="18" charset="0"/>
            </a:endParaRPr>
          </a:p>
        </p:txBody>
      </p:sp>
      <p:sp>
        <p:nvSpPr>
          <p:cNvPr id="12" name="Rectangle 3"/>
          <p:cNvSpPr txBox="1">
            <a:spLocks noChangeArrowheads="1"/>
          </p:cNvSpPr>
          <p:nvPr/>
        </p:nvSpPr>
        <p:spPr bwMode="auto">
          <a:xfrm>
            <a:off x="-33338" y="1295400"/>
            <a:ext cx="914400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buFont typeface="Wingdings" pitchFamily="2" charset="2"/>
              <a:buChar char="§"/>
            </a:pPr>
            <a:r>
              <a:rPr lang="en-US" altLang="en-US" sz="3200" b="1">
                <a:solidFill>
                  <a:srgbClr val="FFFF00"/>
                </a:solidFill>
                <a:latin typeface="Times New Roman" pitchFamily="18" charset="0"/>
              </a:rPr>
              <a:t>Two or more varieties of an element having the same number of protons but different number of neutrons. These elements call  isotopes are “unstable” and decay to lighter isotopes or elements.</a:t>
            </a:r>
          </a:p>
        </p:txBody>
      </p:sp>
      <p:sp>
        <p:nvSpPr>
          <p:cNvPr id="21" name="TextBox 20"/>
          <p:cNvSpPr txBox="1"/>
          <p:nvPr/>
        </p:nvSpPr>
        <p:spPr>
          <a:xfrm>
            <a:off x="-33338" y="3810000"/>
            <a:ext cx="9144001" cy="2554288"/>
          </a:xfrm>
          <a:prstGeom prst="rect">
            <a:avLst/>
          </a:prstGeom>
          <a:noFill/>
        </p:spPr>
        <p:txBody>
          <a:bodyPr rtlCol="1">
            <a:spAutoFit/>
          </a:bodyPr>
          <a:lstStyle/>
          <a:p>
            <a:pPr marL="457200" indent="-457200" fontAlgn="auto">
              <a:spcBef>
                <a:spcPts val="0"/>
              </a:spcBef>
              <a:spcAft>
                <a:spcPts val="0"/>
              </a:spcAft>
              <a:buFont typeface="Wingdings" panose="05000000000000000000" pitchFamily="2" charset="2"/>
              <a:buChar char="§"/>
              <a:defRPr/>
            </a:pPr>
            <a:r>
              <a:rPr lang="en-US" sz="3200" dirty="0">
                <a:solidFill>
                  <a:srgbClr val="FFFF00"/>
                </a:solidFill>
                <a:latin typeface="Broadway" panose="04040905080B02020502" pitchFamily="82" charset="0"/>
                <a:cs typeface="+mn-cs"/>
              </a:rPr>
              <a:t>Therefore:</a:t>
            </a:r>
          </a:p>
          <a:p>
            <a:pPr fontAlgn="auto">
              <a:spcBef>
                <a:spcPts val="0"/>
              </a:spcBef>
              <a:spcAft>
                <a:spcPts val="0"/>
              </a:spcAft>
              <a:defRPr/>
            </a:pPr>
            <a:r>
              <a:rPr lang="en-US" sz="3200" b="1" dirty="0">
                <a:solidFill>
                  <a:srgbClr val="FFFF00"/>
                </a:solidFill>
                <a:latin typeface="Constantia" pitchFamily="18" charset="0"/>
                <a:cs typeface="+mn-cs"/>
              </a:rPr>
              <a:t>Isotopes agree in atomic number and differ in atomic mass number.</a:t>
            </a:r>
          </a:p>
          <a:p>
            <a:pPr fontAlgn="auto">
              <a:spcBef>
                <a:spcPts val="0"/>
              </a:spcBef>
              <a:spcAft>
                <a:spcPts val="0"/>
              </a:spcAft>
              <a:defRPr/>
            </a:pPr>
            <a:r>
              <a:rPr kumimoji="1" lang="en-US" altLang="en-US" sz="3200" b="1" dirty="0">
                <a:solidFill>
                  <a:srgbClr val="FFFF00"/>
                </a:solidFill>
                <a:latin typeface="+mn-lt"/>
                <a:cs typeface="+mn-cs"/>
              </a:rPr>
              <a:t>An unstable nucleus releases energy to become more stable</a:t>
            </a:r>
            <a:endParaRPr lang="ar-SA" sz="3200" dirty="0">
              <a:solidFill>
                <a:srgbClr val="FFFF00"/>
              </a:solidFill>
              <a:latin typeface="Constantia" pitchFamily="18" charset="0"/>
              <a:cs typeface="+mn-cs"/>
            </a:endParaRPr>
          </a:p>
        </p:txBody>
      </p:sp>
      <p:sp>
        <p:nvSpPr>
          <p:cNvPr id="8" name="Rectangle 4"/>
          <p:cNvSpPr>
            <a:spLocks noGrp="1" noChangeArrowheads="1"/>
          </p:cNvSpPr>
          <p:nvPr>
            <p:ph type="title"/>
          </p:nvPr>
        </p:nvSpPr>
        <p:spPr>
          <a:xfrm>
            <a:off x="2133600" y="152400"/>
            <a:ext cx="4876800" cy="944563"/>
          </a:xfrm>
        </p:spPr>
        <p:txBody>
          <a:bodyPr>
            <a:normAutofit/>
          </a:bodyPr>
          <a:lstStyle/>
          <a:p>
            <a:pPr eaLnBrk="1" fontAlgn="auto" hangingPunct="1">
              <a:spcAft>
                <a:spcPts val="0"/>
              </a:spcAft>
              <a:defRPr/>
            </a:pPr>
            <a:r>
              <a:rPr lang="en-US" altLang="en-US" sz="4400" b="1" dirty="0" smtClean="0">
                <a:solidFill>
                  <a:srgbClr val="FFC000"/>
                </a:solidFill>
                <a:latin typeface="Stencil" panose="040409050D0802020404" pitchFamily="82" charset="0"/>
                <a:cs typeface="Times New Roman" panose="02020603050405020304" pitchFamily="18" charset="0"/>
              </a:rPr>
              <a:t>Ch.34- Isotopes</a:t>
            </a:r>
          </a:p>
        </p:txBody>
      </p:sp>
      <p:sp>
        <p:nvSpPr>
          <p:cNvPr id="2" name="Slide Number Placeholder 1"/>
          <p:cNvSpPr>
            <a:spLocks noGrp="1"/>
          </p:cNvSpPr>
          <p:nvPr>
            <p:ph type="sldNum" sz="quarter" idx="16"/>
          </p:nvPr>
        </p:nvSpPr>
        <p:spPr/>
        <p:txBody>
          <a:bodyPr/>
          <a:lstStyle/>
          <a:p>
            <a:pPr>
              <a:defRPr/>
            </a:pPr>
            <a:fld id="{9B11FD9E-B584-417B-8902-61905B66E034}"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3"/>
          <p:cNvSpPr>
            <a:spLocks noChangeAspect="1" noChangeArrowheads="1"/>
          </p:cNvSpPr>
          <p:nvPr/>
        </p:nvSpPr>
        <p:spPr bwMode="auto">
          <a:xfrm>
            <a:off x="984250" y="2763838"/>
            <a:ext cx="1590675" cy="1590675"/>
          </a:xfrm>
          <a:prstGeom prst="ellipse">
            <a:avLst/>
          </a:prstGeom>
          <a:gradFill rotWithShape="1">
            <a:gsLst>
              <a:gs pos="0">
                <a:schemeClr val="bg1">
                  <a:alpha val="49001"/>
                </a:schemeClr>
              </a:gs>
              <a:gs pos="100000">
                <a:srgbClr val="FFCC66">
                  <a:alpha val="62000"/>
                </a:srgbClr>
              </a:gs>
            </a:gsLst>
            <a:path path="shape">
              <a:fillToRect l="50000" t="50000" r="50000" b="50000"/>
            </a:path>
          </a:gradFill>
          <a:ln w="6350">
            <a:solidFill>
              <a:srgbClr val="FFCC99"/>
            </a:solidFill>
            <a:round/>
            <a:headEnd/>
            <a:tailEnd/>
          </a:ln>
        </p:spPr>
        <p:txBody>
          <a:bodyPr wrap="none" anchor="ctr"/>
          <a:lstStyle/>
          <a:p>
            <a:endParaRPr lang="en-US" altLang="en-US" sz="2400">
              <a:latin typeface="Times New Roman" pitchFamily="18" charset="0"/>
            </a:endParaRPr>
          </a:p>
        </p:txBody>
      </p:sp>
      <p:sp>
        <p:nvSpPr>
          <p:cNvPr id="21507" name="Oval 4"/>
          <p:cNvSpPr>
            <a:spLocks noChangeArrowheads="1"/>
          </p:cNvSpPr>
          <p:nvPr/>
        </p:nvSpPr>
        <p:spPr bwMode="auto">
          <a:xfrm>
            <a:off x="1366838" y="3187700"/>
            <a:ext cx="795337" cy="795338"/>
          </a:xfrm>
          <a:prstGeom prst="ellipse">
            <a:avLst/>
          </a:prstGeom>
          <a:gradFill rotWithShape="1">
            <a:gsLst>
              <a:gs pos="0">
                <a:schemeClr val="bg1">
                  <a:alpha val="48000"/>
                </a:schemeClr>
              </a:gs>
              <a:gs pos="100000">
                <a:srgbClr val="FFCC66">
                  <a:alpha val="75000"/>
                </a:srgbClr>
              </a:gs>
            </a:gsLst>
            <a:path path="shape">
              <a:fillToRect l="50000" t="50000" r="50000" b="50000"/>
            </a:path>
          </a:gradFill>
          <a:ln w="3175">
            <a:solidFill>
              <a:srgbClr val="FFCC99"/>
            </a:solidFill>
            <a:round/>
            <a:headEnd/>
            <a:tailEnd/>
          </a:ln>
        </p:spPr>
        <p:txBody>
          <a:bodyPr wrap="none" anchor="ctr"/>
          <a:lstStyle/>
          <a:p>
            <a:endParaRPr lang="en-US" altLang="en-US" sz="2400">
              <a:latin typeface="Times New Roman" pitchFamily="18" charset="0"/>
            </a:endParaRPr>
          </a:p>
        </p:txBody>
      </p:sp>
      <p:sp>
        <p:nvSpPr>
          <p:cNvPr id="89093" name="Freeform 5"/>
          <p:cNvSpPr>
            <a:spLocks/>
          </p:cNvSpPr>
          <p:nvPr/>
        </p:nvSpPr>
        <p:spPr bwMode="auto">
          <a:xfrm>
            <a:off x="1858963" y="2425700"/>
            <a:ext cx="1612900" cy="1095375"/>
          </a:xfrm>
          <a:custGeom>
            <a:avLst/>
            <a:gdLst>
              <a:gd name="T0" fmla="*/ 0 w 1016"/>
              <a:gd name="T1" fmla="*/ 2147483647 h 690"/>
              <a:gd name="T2" fmla="*/ 2147483647 w 1016"/>
              <a:gd name="T3" fmla="*/ 0 h 690"/>
              <a:gd name="T4" fmla="*/ 2147483647 w 1016"/>
              <a:gd name="T5" fmla="*/ 2147483647 h 690"/>
              <a:gd name="T6" fmla="*/ 0 w 1016"/>
              <a:gd name="T7" fmla="*/ 2147483647 h 690"/>
              <a:gd name="T8" fmla="*/ 0 60000 65536"/>
              <a:gd name="T9" fmla="*/ 0 60000 65536"/>
              <a:gd name="T10" fmla="*/ 0 60000 65536"/>
              <a:gd name="T11" fmla="*/ 0 60000 65536"/>
              <a:gd name="T12" fmla="*/ 0 w 1016"/>
              <a:gd name="T13" fmla="*/ 0 h 690"/>
              <a:gd name="T14" fmla="*/ 1016 w 1016"/>
              <a:gd name="T15" fmla="*/ 690 h 690"/>
            </a:gdLst>
            <a:ahLst/>
            <a:cxnLst>
              <a:cxn ang="T8">
                <a:pos x="T0" y="T1"/>
              </a:cxn>
              <a:cxn ang="T9">
                <a:pos x="T2" y="T3"/>
              </a:cxn>
              <a:cxn ang="T10">
                <a:pos x="T4" y="T5"/>
              </a:cxn>
              <a:cxn ang="T11">
                <a:pos x="T6" y="T7"/>
              </a:cxn>
            </a:cxnLst>
            <a:rect l="T12" t="T13" r="T14" b="T15"/>
            <a:pathLst>
              <a:path w="1016" h="690">
                <a:moveTo>
                  <a:pt x="0" y="690"/>
                </a:moveTo>
                <a:lnTo>
                  <a:pt x="581" y="0"/>
                </a:lnTo>
                <a:lnTo>
                  <a:pt x="1016" y="565"/>
                </a:lnTo>
                <a:lnTo>
                  <a:pt x="0" y="690"/>
                </a:lnTo>
                <a:close/>
              </a:path>
            </a:pathLst>
          </a:custGeom>
          <a:gradFill rotWithShape="1">
            <a:gsLst>
              <a:gs pos="0">
                <a:schemeClr val="bg1"/>
              </a:gs>
              <a:gs pos="100000">
                <a:schemeClr val="accent1">
                  <a:alpha val="39000"/>
                </a:scheme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Narrow" pitchFamily="34" charset="0"/>
            </a:endParaRPr>
          </a:p>
        </p:txBody>
      </p:sp>
      <p:grpSp>
        <p:nvGrpSpPr>
          <p:cNvPr id="2" name="Group 6"/>
          <p:cNvGrpSpPr>
            <a:grpSpLocks/>
          </p:cNvGrpSpPr>
          <p:nvPr/>
        </p:nvGrpSpPr>
        <p:grpSpPr bwMode="auto">
          <a:xfrm>
            <a:off x="2771775" y="1773238"/>
            <a:ext cx="1571625" cy="1530350"/>
            <a:chOff x="4265" y="2212"/>
            <a:chExt cx="990" cy="964"/>
          </a:xfrm>
        </p:grpSpPr>
        <p:sp>
          <p:nvSpPr>
            <p:cNvPr id="21582" name="Oval 7"/>
            <p:cNvSpPr>
              <a:spLocks noChangeArrowheads="1"/>
            </p:cNvSpPr>
            <p:nvPr/>
          </p:nvSpPr>
          <p:spPr bwMode="auto">
            <a:xfrm>
              <a:off x="4603" y="2212"/>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83" name="Oval 8"/>
            <p:cNvSpPr>
              <a:spLocks noChangeArrowheads="1"/>
            </p:cNvSpPr>
            <p:nvPr/>
          </p:nvSpPr>
          <p:spPr bwMode="auto">
            <a:xfrm>
              <a:off x="4265" y="253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84" name="Oval 9"/>
            <p:cNvSpPr>
              <a:spLocks noChangeArrowheads="1"/>
            </p:cNvSpPr>
            <p:nvPr/>
          </p:nvSpPr>
          <p:spPr bwMode="auto">
            <a:xfrm>
              <a:off x="4603" y="2873"/>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85" name="Oval 10"/>
            <p:cNvSpPr>
              <a:spLocks noChangeArrowheads="1"/>
            </p:cNvSpPr>
            <p:nvPr/>
          </p:nvSpPr>
          <p:spPr bwMode="auto">
            <a:xfrm>
              <a:off x="4952" y="253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86" name="Oval 11"/>
            <p:cNvSpPr>
              <a:spLocks noChangeArrowheads="1"/>
            </p:cNvSpPr>
            <p:nvPr/>
          </p:nvSpPr>
          <p:spPr bwMode="auto">
            <a:xfrm>
              <a:off x="4406" y="2338"/>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sz="2400">
                  <a:latin typeface="Times New Roman" pitchFamily="18" charset="0"/>
                </a:rPr>
                <a:t>+</a:t>
              </a:r>
            </a:p>
            <a:p>
              <a:r>
                <a:rPr lang="en-US" altLang="en-US" sz="1000">
                  <a:latin typeface="Times New Roman" pitchFamily="18" charset="0"/>
                </a:rPr>
                <a:t> </a:t>
              </a:r>
            </a:p>
          </p:txBody>
        </p:sp>
        <p:sp>
          <p:nvSpPr>
            <p:cNvPr id="21587" name="Oval 12"/>
            <p:cNvSpPr>
              <a:spLocks noChangeArrowheads="1"/>
            </p:cNvSpPr>
            <p:nvPr/>
          </p:nvSpPr>
          <p:spPr bwMode="auto">
            <a:xfrm>
              <a:off x="4406" y="2748"/>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a:p>
              <a:r>
                <a:rPr lang="en-US" altLang="en-US" sz="2400">
                  <a:latin typeface="Times New Roman" pitchFamily="18" charset="0"/>
                </a:rPr>
                <a:t>+  </a:t>
              </a:r>
            </a:p>
            <a:p>
              <a:r>
                <a:rPr lang="en-US" altLang="en-US" sz="1000">
                  <a:latin typeface="Times New Roman" pitchFamily="18" charset="0"/>
                </a:rPr>
                <a:t> </a:t>
              </a:r>
            </a:p>
          </p:txBody>
        </p:sp>
        <p:sp>
          <p:nvSpPr>
            <p:cNvPr id="21588" name="Oval 13"/>
            <p:cNvSpPr>
              <a:spLocks noChangeArrowheads="1"/>
            </p:cNvSpPr>
            <p:nvPr/>
          </p:nvSpPr>
          <p:spPr bwMode="auto">
            <a:xfrm>
              <a:off x="4451" y="251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89" name="Oval 14"/>
            <p:cNvSpPr>
              <a:spLocks noChangeArrowheads="1"/>
            </p:cNvSpPr>
            <p:nvPr/>
          </p:nvSpPr>
          <p:spPr bwMode="auto">
            <a:xfrm>
              <a:off x="4810" y="2733"/>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endParaRPr lang="en-US" altLang="en-US" sz="2400">
                <a:latin typeface="Times New Roman" pitchFamily="18" charset="0"/>
              </a:endParaRPr>
            </a:p>
            <a:p>
              <a:pPr algn="r"/>
              <a:r>
                <a:rPr lang="en-US" altLang="en-US" sz="2400">
                  <a:latin typeface="Times New Roman" pitchFamily="18" charset="0"/>
                </a:rPr>
                <a:t>+</a:t>
              </a:r>
            </a:p>
            <a:p>
              <a:pPr algn="r"/>
              <a:r>
                <a:rPr lang="en-US" altLang="en-US" sz="1000">
                  <a:latin typeface="Times New Roman" pitchFamily="18" charset="0"/>
                </a:rPr>
                <a:t> </a:t>
              </a:r>
            </a:p>
          </p:txBody>
        </p:sp>
        <p:sp>
          <p:nvSpPr>
            <p:cNvPr id="21590" name="Oval 15"/>
            <p:cNvSpPr>
              <a:spLocks noChangeArrowheads="1"/>
            </p:cNvSpPr>
            <p:nvPr/>
          </p:nvSpPr>
          <p:spPr bwMode="auto">
            <a:xfrm>
              <a:off x="4810" y="2338"/>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r>
                <a:rPr lang="en-US" altLang="en-US" sz="2400">
                  <a:latin typeface="Times New Roman" pitchFamily="18" charset="0"/>
                </a:rPr>
                <a:t>+</a:t>
              </a:r>
            </a:p>
            <a:p>
              <a:pPr algn="r"/>
              <a:r>
                <a:rPr lang="en-US" altLang="en-US" sz="1000">
                  <a:latin typeface="Times New Roman" pitchFamily="18" charset="0"/>
                </a:rPr>
                <a:t> </a:t>
              </a:r>
            </a:p>
          </p:txBody>
        </p:sp>
        <p:sp>
          <p:nvSpPr>
            <p:cNvPr id="21591" name="Oval 16"/>
            <p:cNvSpPr>
              <a:spLocks noChangeArrowheads="1"/>
            </p:cNvSpPr>
            <p:nvPr/>
          </p:nvSpPr>
          <p:spPr bwMode="auto">
            <a:xfrm>
              <a:off x="4790" y="251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92" name="Oval 17"/>
            <p:cNvSpPr>
              <a:spLocks noChangeArrowheads="1"/>
            </p:cNvSpPr>
            <p:nvPr/>
          </p:nvSpPr>
          <p:spPr bwMode="auto">
            <a:xfrm>
              <a:off x="4602" y="2681"/>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400">
                  <a:latin typeface="Times New Roman" pitchFamily="18" charset="0"/>
                </a:rPr>
                <a:t>+</a:t>
              </a:r>
              <a:endParaRPr lang="en-US" altLang="en-US" sz="1000">
                <a:latin typeface="Times New Roman" pitchFamily="18" charset="0"/>
              </a:endParaRPr>
            </a:p>
          </p:txBody>
        </p:sp>
        <p:sp>
          <p:nvSpPr>
            <p:cNvPr id="21593" name="Oval 18"/>
            <p:cNvSpPr>
              <a:spLocks noChangeArrowheads="1"/>
            </p:cNvSpPr>
            <p:nvPr/>
          </p:nvSpPr>
          <p:spPr bwMode="auto">
            <a:xfrm>
              <a:off x="4603" y="2383"/>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400">
                  <a:latin typeface="Times New Roman" pitchFamily="18" charset="0"/>
                </a:rPr>
                <a:t>+</a:t>
              </a:r>
              <a:endParaRPr lang="en-US" altLang="en-US" sz="1000">
                <a:latin typeface="Times New Roman" pitchFamily="18" charset="0"/>
              </a:endParaRPr>
            </a:p>
          </p:txBody>
        </p:sp>
      </p:grpSp>
      <p:sp>
        <p:nvSpPr>
          <p:cNvPr id="21510" name="Text Box 19"/>
          <p:cNvSpPr txBox="1">
            <a:spLocks noChangeArrowheads="1"/>
          </p:cNvSpPr>
          <p:nvPr/>
        </p:nvSpPr>
        <p:spPr bwMode="auto">
          <a:xfrm>
            <a:off x="904875" y="2570163"/>
            <a:ext cx="676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a:latin typeface="Times New Roman" pitchFamily="18" charset="0"/>
              </a:rPr>
              <a:t>Nucleus</a:t>
            </a:r>
          </a:p>
        </p:txBody>
      </p:sp>
      <p:sp>
        <p:nvSpPr>
          <p:cNvPr id="21511" name="Text Box 20"/>
          <p:cNvSpPr txBox="1">
            <a:spLocks noChangeArrowheads="1"/>
          </p:cNvSpPr>
          <p:nvPr/>
        </p:nvSpPr>
        <p:spPr bwMode="auto">
          <a:xfrm>
            <a:off x="1757363" y="2335213"/>
            <a:ext cx="760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a:latin typeface="Times New Roman" pitchFamily="18" charset="0"/>
              </a:rPr>
              <a:t>Electrons</a:t>
            </a:r>
          </a:p>
        </p:txBody>
      </p:sp>
      <p:sp>
        <p:nvSpPr>
          <p:cNvPr id="21512" name="Line 21"/>
          <p:cNvSpPr>
            <a:spLocks noChangeShapeType="1"/>
          </p:cNvSpPr>
          <p:nvPr/>
        </p:nvSpPr>
        <p:spPr bwMode="auto">
          <a:xfrm>
            <a:off x="1301750" y="2767013"/>
            <a:ext cx="411163" cy="7350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Line 22"/>
          <p:cNvSpPr>
            <a:spLocks noChangeShapeType="1"/>
          </p:cNvSpPr>
          <p:nvPr/>
        </p:nvSpPr>
        <p:spPr bwMode="auto">
          <a:xfrm flipH="1">
            <a:off x="1804988" y="2570163"/>
            <a:ext cx="252412" cy="617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4" name="Line 23"/>
          <p:cNvSpPr>
            <a:spLocks noChangeShapeType="1"/>
          </p:cNvSpPr>
          <p:nvPr/>
        </p:nvSpPr>
        <p:spPr bwMode="auto">
          <a:xfrm>
            <a:off x="2057400" y="2570163"/>
            <a:ext cx="0" cy="31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24"/>
          <p:cNvGrpSpPr>
            <a:grpSpLocks/>
          </p:cNvGrpSpPr>
          <p:nvPr/>
        </p:nvGrpSpPr>
        <p:grpSpPr bwMode="auto">
          <a:xfrm>
            <a:off x="3179763" y="1685925"/>
            <a:ext cx="1763712" cy="1893888"/>
            <a:chOff x="2003" y="1062"/>
            <a:chExt cx="1111" cy="1193"/>
          </a:xfrm>
        </p:grpSpPr>
        <p:sp>
          <p:nvSpPr>
            <p:cNvPr id="21577" name="Text Box 25"/>
            <p:cNvSpPr txBox="1">
              <a:spLocks noChangeArrowheads="1"/>
            </p:cNvSpPr>
            <p:nvPr/>
          </p:nvSpPr>
          <p:spPr bwMode="auto">
            <a:xfrm>
              <a:off x="2003" y="2101"/>
              <a:ext cx="4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a:latin typeface="Times New Roman" pitchFamily="18" charset="0"/>
                </a:rPr>
                <a:t>Nucleus</a:t>
              </a:r>
            </a:p>
          </p:txBody>
        </p:sp>
        <p:sp>
          <p:nvSpPr>
            <p:cNvPr id="21578" name="Text Box 26"/>
            <p:cNvSpPr txBox="1">
              <a:spLocks noChangeArrowheads="1"/>
            </p:cNvSpPr>
            <p:nvPr/>
          </p:nvSpPr>
          <p:spPr bwMode="auto">
            <a:xfrm>
              <a:off x="2691" y="1062"/>
              <a:ext cx="4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a:latin typeface="Times New Roman" pitchFamily="18" charset="0"/>
                </a:rPr>
                <a:t>Neutron</a:t>
              </a:r>
            </a:p>
          </p:txBody>
        </p:sp>
        <p:sp>
          <p:nvSpPr>
            <p:cNvPr id="21579" name="Text Box 27"/>
            <p:cNvSpPr txBox="1">
              <a:spLocks noChangeArrowheads="1"/>
            </p:cNvSpPr>
            <p:nvPr/>
          </p:nvSpPr>
          <p:spPr bwMode="auto">
            <a:xfrm>
              <a:off x="2693" y="1817"/>
              <a:ext cx="3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a:latin typeface="Times New Roman" pitchFamily="18" charset="0"/>
                </a:rPr>
                <a:t>Proton</a:t>
              </a:r>
            </a:p>
          </p:txBody>
        </p:sp>
        <p:sp>
          <p:nvSpPr>
            <p:cNvPr id="21580" name="Line 28"/>
            <p:cNvSpPr>
              <a:spLocks noChangeShapeType="1"/>
            </p:cNvSpPr>
            <p:nvPr/>
          </p:nvSpPr>
          <p:spPr bwMode="auto">
            <a:xfrm flipH="1">
              <a:off x="2691" y="1216"/>
              <a:ext cx="45" cy="2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1" name="Line 29"/>
            <p:cNvSpPr>
              <a:spLocks noChangeShapeType="1"/>
            </p:cNvSpPr>
            <p:nvPr/>
          </p:nvSpPr>
          <p:spPr bwMode="auto">
            <a:xfrm flipH="1">
              <a:off x="2574" y="1889"/>
              <a:ext cx="1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16" name="Group 34"/>
          <p:cNvGrpSpPr>
            <a:grpSpLocks noChangeAspect="1"/>
          </p:cNvGrpSpPr>
          <p:nvPr/>
        </p:nvGrpSpPr>
        <p:grpSpPr bwMode="auto">
          <a:xfrm>
            <a:off x="1647825" y="3473450"/>
            <a:ext cx="238125" cy="231775"/>
            <a:chOff x="4265" y="2212"/>
            <a:chExt cx="990" cy="964"/>
          </a:xfrm>
        </p:grpSpPr>
        <p:sp>
          <p:nvSpPr>
            <p:cNvPr id="21565" name="Oval 35"/>
            <p:cNvSpPr>
              <a:spLocks noChangeAspect="1" noChangeArrowheads="1"/>
            </p:cNvSpPr>
            <p:nvPr/>
          </p:nvSpPr>
          <p:spPr bwMode="auto">
            <a:xfrm>
              <a:off x="4603" y="2212"/>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66" name="Oval 36"/>
            <p:cNvSpPr>
              <a:spLocks noChangeAspect="1" noChangeArrowheads="1"/>
            </p:cNvSpPr>
            <p:nvPr/>
          </p:nvSpPr>
          <p:spPr bwMode="auto">
            <a:xfrm>
              <a:off x="4265" y="253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67" name="Oval 37"/>
            <p:cNvSpPr>
              <a:spLocks noChangeAspect="1" noChangeArrowheads="1"/>
            </p:cNvSpPr>
            <p:nvPr/>
          </p:nvSpPr>
          <p:spPr bwMode="auto">
            <a:xfrm>
              <a:off x="4603" y="2873"/>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68" name="Oval 38"/>
            <p:cNvSpPr>
              <a:spLocks noChangeAspect="1" noChangeArrowheads="1"/>
            </p:cNvSpPr>
            <p:nvPr/>
          </p:nvSpPr>
          <p:spPr bwMode="auto">
            <a:xfrm>
              <a:off x="4952" y="253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69" name="Oval 39"/>
            <p:cNvSpPr>
              <a:spLocks noChangeAspect="1" noChangeArrowheads="1"/>
            </p:cNvSpPr>
            <p:nvPr/>
          </p:nvSpPr>
          <p:spPr bwMode="auto">
            <a:xfrm>
              <a:off x="4406" y="2338"/>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sz="2400">
                  <a:latin typeface="Times New Roman" pitchFamily="18" charset="0"/>
                </a:rPr>
                <a:t> </a:t>
              </a:r>
            </a:p>
            <a:p>
              <a:r>
                <a:rPr lang="en-US" altLang="en-US" sz="1000">
                  <a:latin typeface="Times New Roman" pitchFamily="18" charset="0"/>
                </a:rPr>
                <a:t> </a:t>
              </a:r>
            </a:p>
          </p:txBody>
        </p:sp>
        <p:sp>
          <p:nvSpPr>
            <p:cNvPr id="21570" name="Oval 40"/>
            <p:cNvSpPr>
              <a:spLocks noChangeAspect="1" noChangeArrowheads="1"/>
            </p:cNvSpPr>
            <p:nvPr/>
          </p:nvSpPr>
          <p:spPr bwMode="auto">
            <a:xfrm>
              <a:off x="4406" y="2748"/>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a:p>
              <a:r>
                <a:rPr lang="en-US" altLang="en-US" sz="2400">
                  <a:latin typeface="Times New Roman" pitchFamily="18" charset="0"/>
                </a:rPr>
                <a:t>   </a:t>
              </a:r>
            </a:p>
            <a:p>
              <a:r>
                <a:rPr lang="en-US" altLang="en-US" sz="1000">
                  <a:latin typeface="Times New Roman" pitchFamily="18" charset="0"/>
                </a:rPr>
                <a:t> </a:t>
              </a:r>
            </a:p>
          </p:txBody>
        </p:sp>
        <p:sp>
          <p:nvSpPr>
            <p:cNvPr id="21571" name="Oval 41"/>
            <p:cNvSpPr>
              <a:spLocks noChangeAspect="1" noChangeArrowheads="1"/>
            </p:cNvSpPr>
            <p:nvPr/>
          </p:nvSpPr>
          <p:spPr bwMode="auto">
            <a:xfrm>
              <a:off x="4451" y="251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72" name="Oval 42"/>
            <p:cNvSpPr>
              <a:spLocks noChangeAspect="1" noChangeArrowheads="1"/>
            </p:cNvSpPr>
            <p:nvPr/>
          </p:nvSpPr>
          <p:spPr bwMode="auto">
            <a:xfrm>
              <a:off x="4810" y="2733"/>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endParaRPr lang="en-US" altLang="en-US" sz="2400">
                <a:latin typeface="Times New Roman" pitchFamily="18" charset="0"/>
              </a:endParaRPr>
            </a:p>
            <a:p>
              <a:pPr algn="r"/>
              <a:r>
                <a:rPr lang="en-US" altLang="en-US" sz="2400">
                  <a:latin typeface="Times New Roman" pitchFamily="18" charset="0"/>
                </a:rPr>
                <a:t> </a:t>
              </a:r>
            </a:p>
            <a:p>
              <a:pPr algn="r"/>
              <a:r>
                <a:rPr lang="en-US" altLang="en-US" sz="1000">
                  <a:latin typeface="Times New Roman" pitchFamily="18" charset="0"/>
                </a:rPr>
                <a:t> </a:t>
              </a:r>
            </a:p>
          </p:txBody>
        </p:sp>
        <p:sp>
          <p:nvSpPr>
            <p:cNvPr id="21573" name="Oval 43"/>
            <p:cNvSpPr>
              <a:spLocks noChangeAspect="1" noChangeArrowheads="1"/>
            </p:cNvSpPr>
            <p:nvPr/>
          </p:nvSpPr>
          <p:spPr bwMode="auto">
            <a:xfrm>
              <a:off x="4810" y="2338"/>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r>
                <a:rPr lang="en-US" altLang="en-US" sz="2400">
                  <a:latin typeface="Times New Roman" pitchFamily="18" charset="0"/>
                </a:rPr>
                <a:t> </a:t>
              </a:r>
            </a:p>
            <a:p>
              <a:pPr algn="r"/>
              <a:r>
                <a:rPr lang="en-US" altLang="en-US" sz="1000">
                  <a:latin typeface="Times New Roman" pitchFamily="18" charset="0"/>
                </a:rPr>
                <a:t> </a:t>
              </a:r>
            </a:p>
          </p:txBody>
        </p:sp>
        <p:sp>
          <p:nvSpPr>
            <p:cNvPr id="21574" name="Oval 44"/>
            <p:cNvSpPr>
              <a:spLocks noChangeAspect="1" noChangeArrowheads="1"/>
            </p:cNvSpPr>
            <p:nvPr/>
          </p:nvSpPr>
          <p:spPr bwMode="auto">
            <a:xfrm>
              <a:off x="4790" y="251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75" name="Oval 45"/>
            <p:cNvSpPr>
              <a:spLocks noChangeAspect="1" noChangeArrowheads="1"/>
            </p:cNvSpPr>
            <p:nvPr/>
          </p:nvSpPr>
          <p:spPr bwMode="auto">
            <a:xfrm>
              <a:off x="4602" y="2681"/>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400">
                  <a:latin typeface="Times New Roman" pitchFamily="18" charset="0"/>
                </a:rPr>
                <a:t> </a:t>
              </a:r>
              <a:endParaRPr lang="en-US" altLang="en-US" sz="1000">
                <a:latin typeface="Times New Roman" pitchFamily="18" charset="0"/>
              </a:endParaRPr>
            </a:p>
          </p:txBody>
        </p:sp>
        <p:sp>
          <p:nvSpPr>
            <p:cNvPr id="21576" name="Oval 46"/>
            <p:cNvSpPr>
              <a:spLocks noChangeAspect="1" noChangeArrowheads="1"/>
            </p:cNvSpPr>
            <p:nvPr/>
          </p:nvSpPr>
          <p:spPr bwMode="auto">
            <a:xfrm>
              <a:off x="4603" y="2383"/>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400">
                  <a:latin typeface="Times New Roman" pitchFamily="18" charset="0"/>
                </a:rPr>
                <a:t> </a:t>
              </a:r>
              <a:endParaRPr lang="en-US" altLang="en-US" sz="1000">
                <a:latin typeface="Times New Roman" pitchFamily="18" charset="0"/>
              </a:endParaRPr>
            </a:p>
          </p:txBody>
        </p:sp>
      </p:grpSp>
      <p:sp>
        <p:nvSpPr>
          <p:cNvPr id="21517" name="Oval 47"/>
          <p:cNvSpPr>
            <a:spLocks noChangeAspect="1" noChangeArrowheads="1"/>
          </p:cNvSpPr>
          <p:nvPr/>
        </p:nvSpPr>
        <p:spPr bwMode="auto">
          <a:xfrm>
            <a:off x="6429375" y="4354513"/>
            <a:ext cx="1590675" cy="1590675"/>
          </a:xfrm>
          <a:prstGeom prst="ellipse">
            <a:avLst/>
          </a:prstGeom>
          <a:gradFill rotWithShape="1">
            <a:gsLst>
              <a:gs pos="0">
                <a:schemeClr val="bg1">
                  <a:alpha val="49001"/>
                </a:schemeClr>
              </a:gs>
              <a:gs pos="100000">
                <a:srgbClr val="FFCC66">
                  <a:alpha val="62000"/>
                </a:srgbClr>
              </a:gs>
            </a:gsLst>
            <a:path path="shape">
              <a:fillToRect l="50000" t="50000" r="50000" b="50000"/>
            </a:path>
          </a:gradFill>
          <a:ln w="6350">
            <a:solidFill>
              <a:srgbClr val="FFCC99"/>
            </a:solidFill>
            <a:round/>
            <a:headEnd/>
            <a:tailEnd/>
          </a:ln>
        </p:spPr>
        <p:txBody>
          <a:bodyPr wrap="none" anchor="ctr"/>
          <a:lstStyle/>
          <a:p>
            <a:endParaRPr lang="en-US" altLang="en-US" sz="2400">
              <a:latin typeface="Times New Roman" pitchFamily="18" charset="0"/>
            </a:endParaRPr>
          </a:p>
        </p:txBody>
      </p:sp>
      <p:sp>
        <p:nvSpPr>
          <p:cNvPr id="21518" name="Oval 48"/>
          <p:cNvSpPr>
            <a:spLocks noChangeArrowheads="1"/>
          </p:cNvSpPr>
          <p:nvPr/>
        </p:nvSpPr>
        <p:spPr bwMode="auto">
          <a:xfrm>
            <a:off x="6811963" y="4778375"/>
            <a:ext cx="795337" cy="795338"/>
          </a:xfrm>
          <a:prstGeom prst="ellipse">
            <a:avLst/>
          </a:prstGeom>
          <a:gradFill rotWithShape="1">
            <a:gsLst>
              <a:gs pos="0">
                <a:schemeClr val="bg1">
                  <a:alpha val="48000"/>
                </a:schemeClr>
              </a:gs>
              <a:gs pos="100000">
                <a:srgbClr val="FFCC66">
                  <a:alpha val="75000"/>
                </a:srgbClr>
              </a:gs>
            </a:gsLst>
            <a:path path="shape">
              <a:fillToRect l="50000" t="50000" r="50000" b="50000"/>
            </a:path>
          </a:gradFill>
          <a:ln w="3175">
            <a:solidFill>
              <a:srgbClr val="FFCC99"/>
            </a:solidFill>
            <a:round/>
            <a:headEnd/>
            <a:tailEnd/>
          </a:ln>
        </p:spPr>
        <p:txBody>
          <a:bodyPr wrap="none" anchor="ctr"/>
          <a:lstStyle/>
          <a:p>
            <a:endParaRPr lang="en-US" altLang="en-US" sz="2400">
              <a:latin typeface="Times New Roman" pitchFamily="18" charset="0"/>
            </a:endParaRPr>
          </a:p>
        </p:txBody>
      </p:sp>
      <p:sp>
        <p:nvSpPr>
          <p:cNvPr id="89137" name="Freeform 49"/>
          <p:cNvSpPr>
            <a:spLocks/>
          </p:cNvSpPr>
          <p:nvPr/>
        </p:nvSpPr>
        <p:spPr bwMode="auto">
          <a:xfrm rot="-6739516">
            <a:off x="5489576" y="4016375"/>
            <a:ext cx="1612900" cy="1095375"/>
          </a:xfrm>
          <a:custGeom>
            <a:avLst/>
            <a:gdLst>
              <a:gd name="T0" fmla="*/ 0 w 1016"/>
              <a:gd name="T1" fmla="*/ 2147483647 h 690"/>
              <a:gd name="T2" fmla="*/ 2147483647 w 1016"/>
              <a:gd name="T3" fmla="*/ 0 h 690"/>
              <a:gd name="T4" fmla="*/ 2147483647 w 1016"/>
              <a:gd name="T5" fmla="*/ 2147483647 h 690"/>
              <a:gd name="T6" fmla="*/ 0 w 1016"/>
              <a:gd name="T7" fmla="*/ 2147483647 h 690"/>
              <a:gd name="T8" fmla="*/ 0 60000 65536"/>
              <a:gd name="T9" fmla="*/ 0 60000 65536"/>
              <a:gd name="T10" fmla="*/ 0 60000 65536"/>
              <a:gd name="T11" fmla="*/ 0 60000 65536"/>
              <a:gd name="T12" fmla="*/ 0 w 1016"/>
              <a:gd name="T13" fmla="*/ 0 h 690"/>
              <a:gd name="T14" fmla="*/ 1016 w 1016"/>
              <a:gd name="T15" fmla="*/ 690 h 690"/>
            </a:gdLst>
            <a:ahLst/>
            <a:cxnLst>
              <a:cxn ang="T8">
                <a:pos x="T0" y="T1"/>
              </a:cxn>
              <a:cxn ang="T9">
                <a:pos x="T2" y="T3"/>
              </a:cxn>
              <a:cxn ang="T10">
                <a:pos x="T4" y="T5"/>
              </a:cxn>
              <a:cxn ang="T11">
                <a:pos x="T6" y="T7"/>
              </a:cxn>
            </a:cxnLst>
            <a:rect l="T12" t="T13" r="T14" b="T15"/>
            <a:pathLst>
              <a:path w="1016" h="690">
                <a:moveTo>
                  <a:pt x="0" y="690"/>
                </a:moveTo>
                <a:lnTo>
                  <a:pt x="581" y="0"/>
                </a:lnTo>
                <a:lnTo>
                  <a:pt x="1016" y="565"/>
                </a:lnTo>
                <a:lnTo>
                  <a:pt x="0" y="690"/>
                </a:lnTo>
                <a:close/>
              </a:path>
            </a:pathLst>
          </a:custGeom>
          <a:gradFill rotWithShape="1">
            <a:gsLst>
              <a:gs pos="0">
                <a:schemeClr val="bg1"/>
              </a:gs>
              <a:gs pos="100000">
                <a:schemeClr val="accent1">
                  <a:alpha val="39000"/>
                </a:scheme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Narrow" pitchFamily="34" charset="0"/>
            </a:endParaRPr>
          </a:p>
        </p:txBody>
      </p:sp>
      <p:sp>
        <p:nvSpPr>
          <p:cNvPr id="21520" name="Text Box 50"/>
          <p:cNvSpPr txBox="1">
            <a:spLocks noChangeArrowheads="1"/>
          </p:cNvSpPr>
          <p:nvPr/>
        </p:nvSpPr>
        <p:spPr bwMode="auto">
          <a:xfrm>
            <a:off x="6135688" y="5700713"/>
            <a:ext cx="676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a:latin typeface="Times New Roman" pitchFamily="18" charset="0"/>
              </a:rPr>
              <a:t>Nucleus</a:t>
            </a:r>
          </a:p>
        </p:txBody>
      </p:sp>
      <p:sp>
        <p:nvSpPr>
          <p:cNvPr id="21521" name="Text Box 51"/>
          <p:cNvSpPr txBox="1">
            <a:spLocks noChangeArrowheads="1"/>
          </p:cNvSpPr>
          <p:nvPr/>
        </p:nvSpPr>
        <p:spPr bwMode="auto">
          <a:xfrm>
            <a:off x="7202488" y="3925888"/>
            <a:ext cx="760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a:latin typeface="Times New Roman" pitchFamily="18" charset="0"/>
              </a:rPr>
              <a:t>Electrons</a:t>
            </a:r>
          </a:p>
        </p:txBody>
      </p:sp>
      <p:sp>
        <p:nvSpPr>
          <p:cNvPr id="21522" name="Line 52"/>
          <p:cNvSpPr>
            <a:spLocks noChangeShapeType="1"/>
          </p:cNvSpPr>
          <p:nvPr/>
        </p:nvSpPr>
        <p:spPr bwMode="auto">
          <a:xfrm flipH="1">
            <a:off x="7250113" y="4160838"/>
            <a:ext cx="252412" cy="617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3" name="Line 53"/>
          <p:cNvSpPr>
            <a:spLocks noChangeShapeType="1"/>
          </p:cNvSpPr>
          <p:nvPr/>
        </p:nvSpPr>
        <p:spPr bwMode="auto">
          <a:xfrm>
            <a:off x="7502525" y="4160838"/>
            <a:ext cx="0" cy="31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 name="Group 58"/>
          <p:cNvGrpSpPr>
            <a:grpSpLocks/>
          </p:cNvGrpSpPr>
          <p:nvPr/>
        </p:nvGrpSpPr>
        <p:grpSpPr bwMode="auto">
          <a:xfrm>
            <a:off x="4879975" y="3094038"/>
            <a:ext cx="1627188" cy="1620837"/>
            <a:chOff x="3074" y="1949"/>
            <a:chExt cx="1025" cy="1021"/>
          </a:xfrm>
        </p:grpSpPr>
        <p:sp>
          <p:nvSpPr>
            <p:cNvPr id="21551" name="Oval 59"/>
            <p:cNvSpPr>
              <a:spLocks noChangeArrowheads="1"/>
            </p:cNvSpPr>
            <p:nvPr/>
          </p:nvSpPr>
          <p:spPr bwMode="auto">
            <a:xfrm>
              <a:off x="3505" y="1949"/>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52" name="Oval 60"/>
            <p:cNvSpPr>
              <a:spLocks noChangeArrowheads="1"/>
            </p:cNvSpPr>
            <p:nvPr/>
          </p:nvSpPr>
          <p:spPr bwMode="auto">
            <a:xfrm>
              <a:off x="3287" y="2002"/>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53" name="Oval 61"/>
            <p:cNvSpPr>
              <a:spLocks noChangeArrowheads="1"/>
            </p:cNvSpPr>
            <p:nvPr/>
          </p:nvSpPr>
          <p:spPr bwMode="auto">
            <a:xfrm>
              <a:off x="3194" y="2601"/>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54" name="Oval 62"/>
            <p:cNvSpPr>
              <a:spLocks noChangeArrowheads="1"/>
            </p:cNvSpPr>
            <p:nvPr/>
          </p:nvSpPr>
          <p:spPr bwMode="auto">
            <a:xfrm>
              <a:off x="3796" y="2407"/>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55" name="Oval 63"/>
            <p:cNvSpPr>
              <a:spLocks noChangeArrowheads="1"/>
            </p:cNvSpPr>
            <p:nvPr/>
          </p:nvSpPr>
          <p:spPr bwMode="auto">
            <a:xfrm>
              <a:off x="3074" y="2280"/>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sz="2400">
                  <a:latin typeface="Times New Roman" pitchFamily="18" charset="0"/>
                </a:rPr>
                <a:t>+  </a:t>
              </a:r>
            </a:p>
            <a:p>
              <a:r>
                <a:rPr lang="en-US" altLang="en-US" sz="1000">
                  <a:latin typeface="Times New Roman" pitchFamily="18" charset="0"/>
                </a:rPr>
                <a:t> </a:t>
              </a:r>
            </a:p>
          </p:txBody>
        </p:sp>
        <p:sp>
          <p:nvSpPr>
            <p:cNvPr id="21556" name="Oval 64"/>
            <p:cNvSpPr>
              <a:spLocks noChangeArrowheads="1"/>
            </p:cNvSpPr>
            <p:nvPr/>
          </p:nvSpPr>
          <p:spPr bwMode="auto">
            <a:xfrm>
              <a:off x="3242" y="2183"/>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57" name="Oval 65"/>
            <p:cNvSpPr>
              <a:spLocks noChangeArrowheads="1"/>
            </p:cNvSpPr>
            <p:nvPr/>
          </p:nvSpPr>
          <p:spPr bwMode="auto">
            <a:xfrm>
              <a:off x="3575" y="2667"/>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endParaRPr lang="en-US" altLang="en-US" sz="2400">
                <a:latin typeface="Times New Roman" pitchFamily="18" charset="0"/>
              </a:endParaRPr>
            </a:p>
            <a:p>
              <a:pPr algn="r"/>
              <a:r>
                <a:rPr lang="en-US" altLang="en-US" sz="2400">
                  <a:latin typeface="Times New Roman" pitchFamily="18" charset="0"/>
                </a:rPr>
                <a:t>+</a:t>
              </a:r>
            </a:p>
            <a:p>
              <a:pPr algn="r"/>
              <a:r>
                <a:rPr lang="en-US" altLang="en-US" sz="1000">
                  <a:latin typeface="Times New Roman" pitchFamily="18" charset="0"/>
                </a:rPr>
                <a:t> </a:t>
              </a:r>
            </a:p>
          </p:txBody>
        </p:sp>
        <p:sp>
          <p:nvSpPr>
            <p:cNvPr id="21558" name="Oval 66"/>
            <p:cNvSpPr>
              <a:spLocks noChangeArrowheads="1"/>
            </p:cNvSpPr>
            <p:nvPr/>
          </p:nvSpPr>
          <p:spPr bwMode="auto">
            <a:xfrm>
              <a:off x="3713" y="2069"/>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r>
                <a:rPr lang="en-US" altLang="en-US" sz="2400">
                  <a:latin typeface="Times New Roman" pitchFamily="18" charset="0"/>
                </a:rPr>
                <a:t>+</a:t>
              </a:r>
            </a:p>
            <a:p>
              <a:pPr algn="r"/>
              <a:r>
                <a:rPr lang="en-US" altLang="en-US" sz="1000">
                  <a:latin typeface="Times New Roman" pitchFamily="18" charset="0"/>
                </a:rPr>
                <a:t> </a:t>
              </a:r>
            </a:p>
          </p:txBody>
        </p:sp>
        <p:sp>
          <p:nvSpPr>
            <p:cNvPr id="21559" name="Oval 67"/>
            <p:cNvSpPr>
              <a:spLocks noChangeArrowheads="1"/>
            </p:cNvSpPr>
            <p:nvPr/>
          </p:nvSpPr>
          <p:spPr bwMode="auto">
            <a:xfrm>
              <a:off x="3676" y="2214"/>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60" name="Oval 68"/>
            <p:cNvSpPr>
              <a:spLocks noChangeArrowheads="1"/>
            </p:cNvSpPr>
            <p:nvPr/>
          </p:nvSpPr>
          <p:spPr bwMode="auto">
            <a:xfrm>
              <a:off x="3194" y="2412"/>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400">
                  <a:latin typeface="Times New Roman" pitchFamily="18" charset="0"/>
                </a:rPr>
                <a:t>+</a:t>
              </a:r>
              <a:endParaRPr lang="en-US" altLang="en-US" sz="1000">
                <a:latin typeface="Times New Roman" pitchFamily="18" charset="0"/>
              </a:endParaRPr>
            </a:p>
          </p:txBody>
        </p:sp>
        <p:sp>
          <p:nvSpPr>
            <p:cNvPr id="21561" name="Oval 69"/>
            <p:cNvSpPr>
              <a:spLocks noChangeArrowheads="1"/>
            </p:cNvSpPr>
            <p:nvPr/>
          </p:nvSpPr>
          <p:spPr bwMode="auto">
            <a:xfrm>
              <a:off x="3493" y="2101"/>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400" dirty="0">
                  <a:latin typeface="Times New Roman" pitchFamily="18" charset="0"/>
                </a:rPr>
                <a:t>+</a:t>
              </a:r>
              <a:endParaRPr lang="en-US" altLang="en-US" sz="1000" dirty="0">
                <a:latin typeface="Times New Roman" pitchFamily="18" charset="0"/>
              </a:endParaRPr>
            </a:p>
          </p:txBody>
        </p:sp>
        <p:sp>
          <p:nvSpPr>
            <p:cNvPr id="21562" name="Oval 70"/>
            <p:cNvSpPr>
              <a:spLocks noChangeArrowheads="1"/>
            </p:cNvSpPr>
            <p:nvPr/>
          </p:nvSpPr>
          <p:spPr bwMode="auto">
            <a:xfrm>
              <a:off x="3393" y="2591"/>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63" name="Oval 71"/>
            <p:cNvSpPr>
              <a:spLocks noChangeArrowheads="1"/>
            </p:cNvSpPr>
            <p:nvPr/>
          </p:nvSpPr>
          <p:spPr bwMode="auto">
            <a:xfrm>
              <a:off x="3634" y="2419"/>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tLang="en-US" sz="2400">
                <a:latin typeface="Times New Roman" pitchFamily="18" charset="0"/>
              </a:endParaRPr>
            </a:p>
            <a:p>
              <a:pPr algn="ctr"/>
              <a:r>
                <a:rPr lang="en-US" altLang="en-US" sz="2400">
                  <a:latin typeface="Times New Roman" pitchFamily="18" charset="0"/>
                </a:rPr>
                <a:t>+</a:t>
              </a:r>
            </a:p>
            <a:p>
              <a:pPr algn="ctr"/>
              <a:r>
                <a:rPr lang="en-US" altLang="en-US" sz="1000">
                  <a:latin typeface="Times New Roman" pitchFamily="18" charset="0"/>
                </a:rPr>
                <a:t> </a:t>
              </a:r>
            </a:p>
          </p:txBody>
        </p:sp>
        <p:sp>
          <p:nvSpPr>
            <p:cNvPr id="21564" name="Oval 72"/>
            <p:cNvSpPr>
              <a:spLocks noChangeArrowheads="1"/>
            </p:cNvSpPr>
            <p:nvPr/>
          </p:nvSpPr>
          <p:spPr bwMode="auto">
            <a:xfrm>
              <a:off x="3423" y="2347"/>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grpSp>
      <p:grpSp>
        <p:nvGrpSpPr>
          <p:cNvPr id="7" name="Group 73"/>
          <p:cNvGrpSpPr>
            <a:grpSpLocks/>
          </p:cNvGrpSpPr>
          <p:nvPr/>
        </p:nvGrpSpPr>
        <p:grpSpPr bwMode="auto">
          <a:xfrm>
            <a:off x="4468813" y="2762250"/>
            <a:ext cx="2657475" cy="987425"/>
            <a:chOff x="2815" y="1740"/>
            <a:chExt cx="1674" cy="622"/>
          </a:xfrm>
        </p:grpSpPr>
        <p:sp>
          <p:nvSpPr>
            <p:cNvPr id="21546" name="Text Box 74"/>
            <p:cNvSpPr txBox="1">
              <a:spLocks noChangeArrowheads="1"/>
            </p:cNvSpPr>
            <p:nvPr/>
          </p:nvSpPr>
          <p:spPr bwMode="auto">
            <a:xfrm>
              <a:off x="3439" y="1740"/>
              <a:ext cx="4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a:latin typeface="Times New Roman" pitchFamily="18" charset="0"/>
                </a:rPr>
                <a:t>Nucleus</a:t>
              </a:r>
            </a:p>
          </p:txBody>
        </p:sp>
        <p:sp>
          <p:nvSpPr>
            <p:cNvPr id="21547" name="Text Box 75"/>
            <p:cNvSpPr txBox="1">
              <a:spLocks noChangeArrowheads="1"/>
            </p:cNvSpPr>
            <p:nvPr/>
          </p:nvSpPr>
          <p:spPr bwMode="auto">
            <a:xfrm>
              <a:off x="4066" y="2208"/>
              <a:ext cx="4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a:latin typeface="Times New Roman" pitchFamily="18" charset="0"/>
                </a:rPr>
                <a:t>Neutron</a:t>
              </a:r>
            </a:p>
          </p:txBody>
        </p:sp>
        <p:sp>
          <p:nvSpPr>
            <p:cNvPr id="21548" name="Text Box 76"/>
            <p:cNvSpPr txBox="1">
              <a:spLocks noChangeArrowheads="1"/>
            </p:cNvSpPr>
            <p:nvPr/>
          </p:nvSpPr>
          <p:spPr bwMode="auto">
            <a:xfrm>
              <a:off x="2815" y="2024"/>
              <a:ext cx="3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a:latin typeface="Times New Roman" pitchFamily="18" charset="0"/>
                </a:rPr>
                <a:t>Proton</a:t>
              </a:r>
            </a:p>
          </p:txBody>
        </p:sp>
        <p:sp>
          <p:nvSpPr>
            <p:cNvPr id="21549" name="Line 77"/>
            <p:cNvSpPr>
              <a:spLocks noChangeShapeType="1"/>
            </p:cNvSpPr>
            <p:nvPr/>
          </p:nvSpPr>
          <p:spPr bwMode="auto">
            <a:xfrm>
              <a:off x="3114" y="2178"/>
              <a:ext cx="75" cy="1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0" name="Line 78"/>
            <p:cNvSpPr>
              <a:spLocks noChangeShapeType="1"/>
            </p:cNvSpPr>
            <p:nvPr/>
          </p:nvSpPr>
          <p:spPr bwMode="auto">
            <a:xfrm flipH="1">
              <a:off x="3979" y="2288"/>
              <a:ext cx="12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526" name="Line 79"/>
          <p:cNvSpPr>
            <a:spLocks noChangeShapeType="1"/>
          </p:cNvSpPr>
          <p:nvPr/>
        </p:nvSpPr>
        <p:spPr bwMode="auto">
          <a:xfrm flipV="1">
            <a:off x="6635750" y="5249863"/>
            <a:ext cx="490538" cy="555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27" name="Group 80"/>
          <p:cNvGrpSpPr>
            <a:grpSpLocks noChangeAspect="1"/>
          </p:cNvGrpSpPr>
          <p:nvPr/>
        </p:nvGrpSpPr>
        <p:grpSpPr bwMode="auto">
          <a:xfrm>
            <a:off x="7102475" y="5064125"/>
            <a:ext cx="246063" cy="244475"/>
            <a:chOff x="3074" y="1949"/>
            <a:chExt cx="1025" cy="1021"/>
          </a:xfrm>
        </p:grpSpPr>
        <p:sp>
          <p:nvSpPr>
            <p:cNvPr id="21532" name="Oval 81"/>
            <p:cNvSpPr>
              <a:spLocks noChangeAspect="1" noChangeArrowheads="1"/>
            </p:cNvSpPr>
            <p:nvPr/>
          </p:nvSpPr>
          <p:spPr bwMode="auto">
            <a:xfrm>
              <a:off x="3505" y="1949"/>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33" name="Oval 82"/>
            <p:cNvSpPr>
              <a:spLocks noChangeAspect="1" noChangeArrowheads="1"/>
            </p:cNvSpPr>
            <p:nvPr/>
          </p:nvSpPr>
          <p:spPr bwMode="auto">
            <a:xfrm>
              <a:off x="3287" y="2002"/>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34" name="Oval 83"/>
            <p:cNvSpPr>
              <a:spLocks noChangeAspect="1" noChangeArrowheads="1"/>
            </p:cNvSpPr>
            <p:nvPr/>
          </p:nvSpPr>
          <p:spPr bwMode="auto">
            <a:xfrm>
              <a:off x="3194" y="2601"/>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35" name="Oval 84"/>
            <p:cNvSpPr>
              <a:spLocks noChangeAspect="1" noChangeArrowheads="1"/>
            </p:cNvSpPr>
            <p:nvPr/>
          </p:nvSpPr>
          <p:spPr bwMode="auto">
            <a:xfrm>
              <a:off x="3796" y="2407"/>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36" name="Oval 85"/>
            <p:cNvSpPr>
              <a:spLocks noChangeAspect="1" noChangeArrowheads="1"/>
            </p:cNvSpPr>
            <p:nvPr/>
          </p:nvSpPr>
          <p:spPr bwMode="auto">
            <a:xfrm>
              <a:off x="3074" y="2280"/>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sz="2400">
                  <a:latin typeface="Times New Roman" pitchFamily="18" charset="0"/>
                </a:rPr>
                <a:t>   </a:t>
              </a:r>
            </a:p>
            <a:p>
              <a:r>
                <a:rPr lang="en-US" altLang="en-US" sz="1000">
                  <a:latin typeface="Times New Roman" pitchFamily="18" charset="0"/>
                </a:rPr>
                <a:t> </a:t>
              </a:r>
            </a:p>
          </p:txBody>
        </p:sp>
        <p:sp>
          <p:nvSpPr>
            <p:cNvPr id="21537" name="Oval 86"/>
            <p:cNvSpPr>
              <a:spLocks noChangeAspect="1" noChangeArrowheads="1"/>
            </p:cNvSpPr>
            <p:nvPr/>
          </p:nvSpPr>
          <p:spPr bwMode="auto">
            <a:xfrm>
              <a:off x="3242" y="2183"/>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38" name="Oval 87"/>
            <p:cNvSpPr>
              <a:spLocks noChangeAspect="1" noChangeArrowheads="1"/>
            </p:cNvSpPr>
            <p:nvPr/>
          </p:nvSpPr>
          <p:spPr bwMode="auto">
            <a:xfrm>
              <a:off x="3575" y="2667"/>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endParaRPr lang="en-US" altLang="en-US" sz="2400">
                <a:latin typeface="Times New Roman" pitchFamily="18" charset="0"/>
              </a:endParaRPr>
            </a:p>
            <a:p>
              <a:pPr algn="r"/>
              <a:r>
                <a:rPr lang="en-US" altLang="en-US" sz="2400">
                  <a:latin typeface="Times New Roman" pitchFamily="18" charset="0"/>
                </a:rPr>
                <a:t> </a:t>
              </a:r>
            </a:p>
            <a:p>
              <a:pPr algn="r"/>
              <a:r>
                <a:rPr lang="en-US" altLang="en-US" sz="1000">
                  <a:latin typeface="Times New Roman" pitchFamily="18" charset="0"/>
                </a:rPr>
                <a:t> </a:t>
              </a:r>
            </a:p>
          </p:txBody>
        </p:sp>
        <p:sp>
          <p:nvSpPr>
            <p:cNvPr id="21539" name="Oval 88"/>
            <p:cNvSpPr>
              <a:spLocks noChangeAspect="1" noChangeArrowheads="1"/>
            </p:cNvSpPr>
            <p:nvPr/>
          </p:nvSpPr>
          <p:spPr bwMode="auto">
            <a:xfrm>
              <a:off x="3713" y="2069"/>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r>
                <a:rPr lang="en-US" altLang="en-US" sz="2400">
                  <a:latin typeface="Times New Roman" pitchFamily="18" charset="0"/>
                </a:rPr>
                <a:t> </a:t>
              </a:r>
            </a:p>
            <a:p>
              <a:pPr algn="r"/>
              <a:r>
                <a:rPr lang="en-US" altLang="en-US" sz="1000">
                  <a:latin typeface="Times New Roman" pitchFamily="18" charset="0"/>
                </a:rPr>
                <a:t> </a:t>
              </a:r>
            </a:p>
          </p:txBody>
        </p:sp>
        <p:sp>
          <p:nvSpPr>
            <p:cNvPr id="21540" name="Oval 89"/>
            <p:cNvSpPr>
              <a:spLocks noChangeAspect="1" noChangeArrowheads="1"/>
            </p:cNvSpPr>
            <p:nvPr/>
          </p:nvSpPr>
          <p:spPr bwMode="auto">
            <a:xfrm>
              <a:off x="3676" y="2214"/>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41" name="Oval 90"/>
            <p:cNvSpPr>
              <a:spLocks noChangeAspect="1" noChangeArrowheads="1"/>
            </p:cNvSpPr>
            <p:nvPr/>
          </p:nvSpPr>
          <p:spPr bwMode="auto">
            <a:xfrm>
              <a:off x="3194" y="2412"/>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400">
                  <a:latin typeface="Times New Roman" pitchFamily="18" charset="0"/>
                </a:rPr>
                <a:t> </a:t>
              </a:r>
              <a:endParaRPr lang="en-US" altLang="en-US" sz="1000">
                <a:latin typeface="Times New Roman" pitchFamily="18" charset="0"/>
              </a:endParaRPr>
            </a:p>
          </p:txBody>
        </p:sp>
        <p:sp>
          <p:nvSpPr>
            <p:cNvPr id="21542" name="Oval 91"/>
            <p:cNvSpPr>
              <a:spLocks noChangeAspect="1" noChangeArrowheads="1"/>
            </p:cNvSpPr>
            <p:nvPr/>
          </p:nvSpPr>
          <p:spPr bwMode="auto">
            <a:xfrm>
              <a:off x="3493" y="2101"/>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400">
                  <a:latin typeface="Times New Roman" pitchFamily="18" charset="0"/>
                </a:rPr>
                <a:t> </a:t>
              </a:r>
              <a:endParaRPr lang="en-US" altLang="en-US" sz="1000">
                <a:latin typeface="Times New Roman" pitchFamily="18" charset="0"/>
              </a:endParaRPr>
            </a:p>
          </p:txBody>
        </p:sp>
        <p:sp>
          <p:nvSpPr>
            <p:cNvPr id="21543" name="Oval 92"/>
            <p:cNvSpPr>
              <a:spLocks noChangeAspect="1" noChangeArrowheads="1"/>
            </p:cNvSpPr>
            <p:nvPr/>
          </p:nvSpPr>
          <p:spPr bwMode="auto">
            <a:xfrm>
              <a:off x="3393" y="2591"/>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sp>
          <p:nvSpPr>
            <p:cNvPr id="21544" name="Oval 93"/>
            <p:cNvSpPr>
              <a:spLocks noChangeAspect="1" noChangeArrowheads="1"/>
            </p:cNvSpPr>
            <p:nvPr/>
          </p:nvSpPr>
          <p:spPr bwMode="auto">
            <a:xfrm>
              <a:off x="3634" y="2419"/>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tLang="en-US" sz="2400" dirty="0">
                <a:latin typeface="Times New Roman" pitchFamily="18" charset="0"/>
              </a:endParaRPr>
            </a:p>
            <a:p>
              <a:pPr algn="ctr"/>
              <a:r>
                <a:rPr lang="en-US" altLang="en-US" sz="2400" dirty="0">
                  <a:latin typeface="Times New Roman" pitchFamily="18" charset="0"/>
                </a:rPr>
                <a:t> </a:t>
              </a:r>
            </a:p>
            <a:p>
              <a:pPr algn="ctr"/>
              <a:r>
                <a:rPr lang="en-US" altLang="en-US" sz="1000" dirty="0">
                  <a:latin typeface="Times New Roman" pitchFamily="18" charset="0"/>
                </a:rPr>
                <a:t> </a:t>
              </a:r>
            </a:p>
          </p:txBody>
        </p:sp>
        <p:sp>
          <p:nvSpPr>
            <p:cNvPr id="21545" name="Oval 94"/>
            <p:cNvSpPr>
              <a:spLocks noChangeAspect="1" noChangeArrowheads="1"/>
            </p:cNvSpPr>
            <p:nvPr/>
          </p:nvSpPr>
          <p:spPr bwMode="auto">
            <a:xfrm>
              <a:off x="3423" y="2347"/>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400">
                <a:latin typeface="Times New Roman" pitchFamily="18" charset="0"/>
              </a:endParaRPr>
            </a:p>
          </p:txBody>
        </p:sp>
      </p:grpSp>
      <p:sp>
        <p:nvSpPr>
          <p:cNvPr id="97" name="Text Box 10"/>
          <p:cNvSpPr txBox="1">
            <a:spLocks noChangeArrowheads="1"/>
          </p:cNvSpPr>
          <p:nvPr/>
        </p:nvSpPr>
        <p:spPr bwMode="auto">
          <a:xfrm>
            <a:off x="0" y="4419600"/>
            <a:ext cx="1765300" cy="17081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400" b="1">
                <a:solidFill>
                  <a:schemeClr val="bg1"/>
                </a:solidFill>
                <a:latin typeface="Times New Roman" pitchFamily="18" charset="0"/>
              </a:rPr>
              <a:t>Carbon-12</a:t>
            </a:r>
          </a:p>
          <a:p>
            <a:pPr algn="ctr" eaLnBrk="1" hangingPunct="1">
              <a:spcBef>
                <a:spcPct val="50000"/>
              </a:spcBef>
            </a:pPr>
            <a:r>
              <a:rPr lang="en-US" altLang="en-US" b="1">
                <a:solidFill>
                  <a:schemeClr val="bg1"/>
                </a:solidFill>
                <a:latin typeface="Times New Roman" pitchFamily="18" charset="0"/>
              </a:rPr>
              <a:t>Neutrons   6</a:t>
            </a:r>
          </a:p>
          <a:p>
            <a:pPr algn="ctr" eaLnBrk="1" hangingPunct="1">
              <a:spcBef>
                <a:spcPct val="50000"/>
              </a:spcBef>
            </a:pPr>
            <a:r>
              <a:rPr lang="en-US" altLang="en-US" b="1">
                <a:solidFill>
                  <a:schemeClr val="bg1"/>
                </a:solidFill>
                <a:latin typeface="Times New Roman" pitchFamily="18" charset="0"/>
              </a:rPr>
              <a:t>Protons     6</a:t>
            </a:r>
          </a:p>
          <a:p>
            <a:pPr algn="ctr" eaLnBrk="1" hangingPunct="1">
              <a:spcBef>
                <a:spcPct val="50000"/>
              </a:spcBef>
            </a:pPr>
            <a:r>
              <a:rPr lang="en-US" altLang="en-US" b="1">
                <a:solidFill>
                  <a:schemeClr val="bg1"/>
                </a:solidFill>
                <a:latin typeface="Times New Roman" pitchFamily="18" charset="0"/>
              </a:rPr>
              <a:t>Electrons  6</a:t>
            </a:r>
          </a:p>
        </p:txBody>
      </p:sp>
      <p:sp>
        <p:nvSpPr>
          <p:cNvPr id="98" name="Text Box 10"/>
          <p:cNvSpPr txBox="1">
            <a:spLocks noChangeArrowheads="1"/>
          </p:cNvSpPr>
          <p:nvPr/>
        </p:nvSpPr>
        <p:spPr bwMode="auto">
          <a:xfrm>
            <a:off x="7378700" y="2057400"/>
            <a:ext cx="1765300" cy="17081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400" b="1">
                <a:solidFill>
                  <a:schemeClr val="bg1"/>
                </a:solidFill>
                <a:latin typeface="Times New Roman" pitchFamily="18" charset="0"/>
              </a:rPr>
              <a:t>Carbon-14</a:t>
            </a:r>
          </a:p>
          <a:p>
            <a:pPr algn="ctr" eaLnBrk="1" hangingPunct="1">
              <a:spcBef>
                <a:spcPct val="50000"/>
              </a:spcBef>
            </a:pPr>
            <a:r>
              <a:rPr lang="en-US" altLang="en-US" b="1">
                <a:solidFill>
                  <a:schemeClr val="bg1"/>
                </a:solidFill>
                <a:latin typeface="Times New Roman" pitchFamily="18" charset="0"/>
              </a:rPr>
              <a:t>Neutrons   8</a:t>
            </a:r>
          </a:p>
          <a:p>
            <a:pPr algn="ctr" eaLnBrk="1" hangingPunct="1">
              <a:spcBef>
                <a:spcPct val="50000"/>
              </a:spcBef>
            </a:pPr>
            <a:r>
              <a:rPr lang="en-US" altLang="en-US" b="1">
                <a:solidFill>
                  <a:schemeClr val="bg1"/>
                </a:solidFill>
                <a:latin typeface="Times New Roman" pitchFamily="18" charset="0"/>
              </a:rPr>
              <a:t>Protons     6</a:t>
            </a:r>
          </a:p>
          <a:p>
            <a:pPr algn="ctr" eaLnBrk="1" hangingPunct="1">
              <a:spcBef>
                <a:spcPct val="50000"/>
              </a:spcBef>
            </a:pPr>
            <a:r>
              <a:rPr lang="en-US" altLang="en-US" b="1">
                <a:solidFill>
                  <a:schemeClr val="bg1"/>
                </a:solidFill>
                <a:latin typeface="Times New Roman" pitchFamily="18" charset="0"/>
              </a:rPr>
              <a:t>Electrons  6</a:t>
            </a:r>
          </a:p>
        </p:txBody>
      </p:sp>
      <p:sp>
        <p:nvSpPr>
          <p:cNvPr id="4" name="Title 3"/>
          <p:cNvSpPr>
            <a:spLocks noGrp="1"/>
          </p:cNvSpPr>
          <p:nvPr>
            <p:ph type="title"/>
          </p:nvPr>
        </p:nvSpPr>
        <p:spPr>
          <a:xfrm>
            <a:off x="1298575" y="228600"/>
            <a:ext cx="5916613" cy="731838"/>
          </a:xfrm>
        </p:spPr>
        <p:txBody>
          <a:bodyPr/>
          <a:lstStyle/>
          <a:p>
            <a:pPr eaLnBrk="1" fontAlgn="auto" hangingPunct="1">
              <a:spcAft>
                <a:spcPts val="0"/>
              </a:spcAft>
              <a:defRPr/>
            </a:pPr>
            <a:r>
              <a:rPr lang="en-US" altLang="en-US" sz="3200" b="1" dirty="0">
                <a:solidFill>
                  <a:srgbClr val="FFC000"/>
                </a:solidFill>
                <a:latin typeface="Copperplate Gothic Bold" panose="020E0705020206020404" pitchFamily="34" charset="0"/>
                <a:cs typeface="Times New Roman" pitchFamily="18" charset="0"/>
              </a:rPr>
              <a:t>Example of </a:t>
            </a:r>
            <a:r>
              <a:rPr lang="en-US" altLang="en-US" sz="3200" b="1" dirty="0" smtClean="0">
                <a:solidFill>
                  <a:srgbClr val="FFC000"/>
                </a:solidFill>
                <a:latin typeface="Copperplate Gothic Bold" panose="020E0705020206020404" pitchFamily="34" charset="0"/>
                <a:cs typeface="Times New Roman" pitchFamily="18" charset="0"/>
              </a:rPr>
              <a:t>Isotope</a:t>
            </a:r>
            <a:endParaRPr lang="en-US" dirty="0">
              <a:solidFill>
                <a:srgbClr val="FFC000"/>
              </a:solidFill>
              <a:latin typeface="Copperplate Gothic Bold" panose="020E0705020206020404" pitchFamily="34" charset="0"/>
            </a:endParaRPr>
          </a:p>
        </p:txBody>
      </p:sp>
      <p:sp>
        <p:nvSpPr>
          <p:cNvPr id="5" name="Slide Number Placeholder 4"/>
          <p:cNvSpPr>
            <a:spLocks noGrp="1"/>
          </p:cNvSpPr>
          <p:nvPr>
            <p:ph type="sldNum" sz="quarter" idx="12"/>
          </p:nvPr>
        </p:nvSpPr>
        <p:spPr/>
        <p:txBody>
          <a:bodyPr/>
          <a:lstStyle/>
          <a:p>
            <a:pPr>
              <a:defRPr/>
            </a:pPr>
            <a:fld id="{0616DF3C-B0BA-4264-A3F2-8E3E3BBB4645}"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0"/>
            <a:ext cx="8229600" cy="582613"/>
          </a:xfrm>
        </p:spPr>
        <p:txBody>
          <a:bodyPr/>
          <a:lstStyle/>
          <a:p>
            <a:pPr marL="571500" indent="-571500" eaLnBrk="1" fontAlgn="auto" hangingPunct="1">
              <a:spcAft>
                <a:spcPts val="0"/>
              </a:spcAft>
              <a:buFont typeface="Wingdings" panose="05000000000000000000" pitchFamily="2" charset="2"/>
              <a:buChar char="Ø"/>
              <a:defRPr/>
            </a:pPr>
            <a:r>
              <a:rPr lang="en-US" sz="3600" dirty="0" smtClean="0">
                <a:solidFill>
                  <a:srgbClr val="FFC000"/>
                </a:solidFill>
                <a:latin typeface="Copperplate Gothic Bold" panose="020E0705020206020404" pitchFamily="34" charset="0"/>
              </a:rPr>
              <a:t>Energy and mass units</a:t>
            </a:r>
            <a:endParaRPr lang="en-GB" sz="3600" dirty="0">
              <a:solidFill>
                <a:srgbClr val="FFC000"/>
              </a:solidFill>
              <a:latin typeface="Copperplate Gothic Bold" panose="020E0705020206020404" pitchFamily="34" charset="0"/>
            </a:endParaRPr>
          </a:p>
        </p:txBody>
      </p:sp>
      <p:sp>
        <p:nvSpPr>
          <p:cNvPr id="3" name="Text Placeholder 2"/>
          <p:cNvSpPr>
            <a:spLocks noGrp="1"/>
          </p:cNvSpPr>
          <p:nvPr>
            <p:ph type="body" sz="half" idx="1"/>
          </p:nvPr>
        </p:nvSpPr>
        <p:spPr>
          <a:xfrm>
            <a:off x="23813" y="762000"/>
            <a:ext cx="8686800" cy="2590800"/>
          </a:xfrm>
        </p:spPr>
        <p:txBody>
          <a:bodyPr>
            <a:noAutofit/>
          </a:bodyPr>
          <a:lstStyle/>
          <a:p>
            <a:pPr eaLnBrk="1" fontAlgn="auto" hangingPunct="1">
              <a:defRPr/>
            </a:pPr>
            <a:r>
              <a:rPr lang="en-US" sz="2600" u="sng" dirty="0" smtClean="0">
                <a:solidFill>
                  <a:srgbClr val="FFFF00"/>
                </a:solidFill>
              </a:rPr>
              <a:t>Equivalence of mass and energy</a:t>
            </a:r>
          </a:p>
          <a:p>
            <a:pPr marL="0" indent="0" eaLnBrk="1" fontAlgn="auto" hangingPunct="1">
              <a:buFont typeface="Arial" pitchFamily="34" charset="0"/>
              <a:buNone/>
              <a:defRPr/>
            </a:pPr>
            <a:r>
              <a:rPr lang="en-US" sz="2600" dirty="0" smtClean="0">
                <a:solidFill>
                  <a:srgbClr val="FFFF00"/>
                </a:solidFill>
              </a:rPr>
              <a:t>In 1905, Einstein was able to show that energy and mass are related by the expression, </a:t>
            </a:r>
            <a:r>
              <a:rPr lang="en-GB" sz="2600" dirty="0" smtClean="0">
                <a:solidFill>
                  <a:srgbClr val="FFFF00"/>
                </a:solidFill>
              </a:rPr>
              <a:t>  E=mc</a:t>
            </a:r>
            <a:r>
              <a:rPr lang="en-GB" sz="2600" baseline="30000" dirty="0" smtClean="0">
                <a:solidFill>
                  <a:srgbClr val="FFFF00"/>
                </a:solidFill>
              </a:rPr>
              <a:t>2</a:t>
            </a:r>
            <a:r>
              <a:rPr lang="en-GB" sz="2600" dirty="0" smtClean="0">
                <a:solidFill>
                  <a:srgbClr val="FFFF00"/>
                </a:solidFill>
              </a:rPr>
              <a:t>.</a:t>
            </a:r>
          </a:p>
          <a:p>
            <a:pPr marL="0" indent="0" eaLnBrk="1" fontAlgn="auto" hangingPunct="1">
              <a:buFont typeface="Arial" pitchFamily="34" charset="0"/>
              <a:buNone/>
              <a:defRPr/>
            </a:pPr>
            <a:r>
              <a:rPr lang="en-US" sz="2600" dirty="0">
                <a:solidFill>
                  <a:srgbClr val="FFFF00"/>
                </a:solidFill>
              </a:rPr>
              <a:t>Using this relationship, we can specify masses in terms of their energy equivalent. </a:t>
            </a:r>
            <a:endParaRPr lang="en-GB" sz="2600" dirty="0">
              <a:solidFill>
                <a:srgbClr val="FFFF00"/>
              </a:solidFill>
            </a:endParaRPr>
          </a:p>
          <a:p>
            <a:pPr marL="0" indent="0" eaLnBrk="1" fontAlgn="auto" hangingPunct="1">
              <a:buFont typeface="Arial" pitchFamily="34" charset="0"/>
              <a:buNone/>
              <a:defRPr/>
            </a:pPr>
            <a:endParaRPr lang="en-GB" sz="2600" dirty="0" smtClean="0">
              <a:solidFill>
                <a:srgbClr val="FFFF00"/>
              </a:solidFill>
            </a:endParaRPr>
          </a:p>
        </p:txBody>
      </p:sp>
      <p:sp>
        <p:nvSpPr>
          <p:cNvPr id="6" name="Text Placeholder 2"/>
          <p:cNvSpPr txBox="1">
            <a:spLocks/>
          </p:cNvSpPr>
          <p:nvPr/>
        </p:nvSpPr>
        <p:spPr>
          <a:xfrm>
            <a:off x="11113" y="3276600"/>
            <a:ext cx="9067800" cy="1905000"/>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fontAlgn="auto">
              <a:defRPr/>
            </a:pPr>
            <a:r>
              <a:rPr lang="en-US" sz="2600" u="sng" dirty="0" smtClean="0">
                <a:solidFill>
                  <a:srgbClr val="FFFF00"/>
                </a:solidFill>
              </a:rPr>
              <a:t>Electron Volt</a:t>
            </a:r>
          </a:p>
          <a:p>
            <a:pPr marL="0" indent="0" fontAlgn="auto">
              <a:buFont typeface="Arial" pitchFamily="34" charset="0"/>
              <a:buNone/>
              <a:defRPr/>
            </a:pPr>
            <a:r>
              <a:rPr lang="en-US" sz="2600" dirty="0" smtClean="0">
                <a:solidFill>
                  <a:srgbClr val="FFFF00"/>
                </a:solidFill>
              </a:rPr>
              <a:t>An electron volt is the change in the electrostatic potential energy of an electron when it is moved through a potential difference of  1 V</a:t>
            </a:r>
          </a:p>
          <a:p>
            <a:pPr marL="0" indent="0" fontAlgn="auto">
              <a:buFont typeface="Arial" pitchFamily="34" charset="0"/>
              <a:buNone/>
              <a:defRPr/>
            </a:pPr>
            <a:r>
              <a:rPr lang="en-US" sz="2600" dirty="0" smtClean="0">
                <a:solidFill>
                  <a:srgbClr val="FFFF00"/>
                </a:solidFill>
              </a:rPr>
              <a:t>            1eV= </a:t>
            </a:r>
            <a:r>
              <a:rPr lang="en-GB" sz="2600" dirty="0" smtClean="0">
                <a:solidFill>
                  <a:srgbClr val="FFFF00"/>
                </a:solidFill>
              </a:rPr>
              <a:t>1.602X10</a:t>
            </a:r>
            <a:r>
              <a:rPr lang="en-GB" sz="2600" baseline="30000" dirty="0" smtClean="0">
                <a:solidFill>
                  <a:srgbClr val="FFFF00"/>
                </a:solidFill>
              </a:rPr>
              <a:t>-19 </a:t>
            </a:r>
            <a:r>
              <a:rPr lang="en-GB" sz="2600" dirty="0" smtClean="0">
                <a:solidFill>
                  <a:srgbClr val="FFFF00"/>
                </a:solidFill>
              </a:rPr>
              <a:t>J</a:t>
            </a:r>
          </a:p>
          <a:p>
            <a:pPr marL="0" indent="0" fontAlgn="auto">
              <a:buFont typeface="Arial" pitchFamily="34" charset="0"/>
              <a:buNone/>
              <a:defRPr/>
            </a:pPr>
            <a:r>
              <a:rPr lang="en-US" sz="2600" dirty="0" smtClean="0">
                <a:solidFill>
                  <a:srgbClr val="FFFF00"/>
                </a:solidFill>
              </a:rPr>
              <a:t> </a:t>
            </a:r>
            <a:endParaRPr lang="en-US" sz="2600" u="sng" dirty="0" smtClean="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113" y="5181600"/>
            <a:ext cx="9132887" cy="1692275"/>
          </a:xfrm>
          <a:prstGeom prst="rect">
            <a:avLst/>
          </a:prstGeom>
        </p:spPr>
        <p:txBody>
          <a:bodyPr>
            <a:spAutoFit/>
          </a:bodyPr>
          <a:lstStyle/>
          <a:p>
            <a:pPr marL="457200" indent="-457200" fontAlgn="auto">
              <a:spcBef>
                <a:spcPts val="0"/>
              </a:spcBef>
              <a:spcAft>
                <a:spcPts val="0"/>
              </a:spcAft>
              <a:buFont typeface="Arial" panose="020B0604020202020204" pitchFamily="34" charset="0"/>
              <a:buChar char="•"/>
              <a:defRPr/>
            </a:pPr>
            <a:r>
              <a:rPr lang="en-US" sz="2600" u="sng" dirty="0">
                <a:solidFill>
                  <a:srgbClr val="FFFF00"/>
                </a:solidFill>
                <a:latin typeface="+mn-lt"/>
                <a:cs typeface="+mn-cs"/>
              </a:rPr>
              <a:t>Atomic Mass Unit (</a:t>
            </a:r>
            <a:r>
              <a:rPr lang="en-US" sz="2600" u="sng" dirty="0" err="1">
                <a:solidFill>
                  <a:srgbClr val="FFFF00"/>
                </a:solidFill>
                <a:latin typeface="+mn-lt"/>
                <a:cs typeface="+mn-cs"/>
              </a:rPr>
              <a:t>amu</a:t>
            </a:r>
            <a:r>
              <a:rPr lang="en-US" sz="2600" u="sng" dirty="0">
                <a:solidFill>
                  <a:srgbClr val="FFFF00"/>
                </a:solidFill>
                <a:latin typeface="+mn-lt"/>
                <a:cs typeface="+mn-cs"/>
              </a:rPr>
              <a:t>)</a:t>
            </a:r>
          </a:p>
          <a:p>
            <a:pPr fontAlgn="auto">
              <a:spcBef>
                <a:spcPts val="0"/>
              </a:spcBef>
              <a:spcAft>
                <a:spcPts val="0"/>
              </a:spcAft>
              <a:defRPr/>
            </a:pPr>
            <a:r>
              <a:rPr lang="en-GB" sz="2600" dirty="0">
                <a:solidFill>
                  <a:srgbClr val="FFFF00"/>
                </a:solidFill>
                <a:latin typeface="Times New Roman" panose="02020603050405020304" pitchFamily="18" charset="0"/>
                <a:cs typeface="Times New Roman" panose="02020603050405020304" pitchFamily="18" charset="0"/>
              </a:rPr>
              <a:t>unit of mass equal to </a:t>
            </a:r>
            <a:r>
              <a:rPr lang="en-GB" sz="2600" baseline="30000" dirty="0">
                <a:solidFill>
                  <a:srgbClr val="FFFF00"/>
                </a:solidFill>
                <a:latin typeface="Times New Roman" panose="02020603050405020304" pitchFamily="18" charset="0"/>
                <a:cs typeface="Times New Roman" panose="02020603050405020304" pitchFamily="18" charset="0"/>
              </a:rPr>
              <a:t>1</a:t>
            </a:r>
            <a:r>
              <a:rPr lang="en-GB" sz="2600" dirty="0">
                <a:solidFill>
                  <a:srgbClr val="FFFF00"/>
                </a:solidFill>
                <a:latin typeface="Times New Roman" panose="02020603050405020304" pitchFamily="18" charset="0"/>
                <a:cs typeface="Times New Roman" panose="02020603050405020304" pitchFamily="18" charset="0"/>
              </a:rPr>
              <a:t>/</a:t>
            </a:r>
            <a:r>
              <a:rPr lang="en-GB" sz="2600" baseline="-25000" dirty="0">
                <a:solidFill>
                  <a:srgbClr val="FFFF00"/>
                </a:solidFill>
                <a:latin typeface="Times New Roman" panose="02020603050405020304" pitchFamily="18" charset="0"/>
                <a:cs typeface="Times New Roman" panose="02020603050405020304" pitchFamily="18" charset="0"/>
              </a:rPr>
              <a:t>12 </a:t>
            </a:r>
            <a:r>
              <a:rPr lang="en-GB" sz="2600" dirty="0">
                <a:solidFill>
                  <a:srgbClr val="FFFF00"/>
                </a:solidFill>
                <a:latin typeface="Times New Roman" panose="02020603050405020304" pitchFamily="18" charset="0"/>
                <a:cs typeface="Times New Roman" panose="02020603050405020304" pitchFamily="18" charset="0"/>
              </a:rPr>
              <a:t>the mass of an atom of the most common</a:t>
            </a:r>
          </a:p>
          <a:p>
            <a:pPr fontAlgn="auto">
              <a:spcBef>
                <a:spcPts val="0"/>
              </a:spcBef>
              <a:spcAft>
                <a:spcPts val="0"/>
              </a:spcAft>
              <a:defRPr/>
            </a:pPr>
            <a:r>
              <a:rPr lang="en-GB" sz="2600" dirty="0">
                <a:solidFill>
                  <a:srgbClr val="FFFF00"/>
                </a:solidFill>
                <a:latin typeface="Times New Roman" panose="02020603050405020304" pitchFamily="18" charset="0"/>
                <a:cs typeface="Times New Roman" panose="02020603050405020304" pitchFamily="18" charset="0"/>
              </a:rPr>
              <a:t>isotope of carbon (carbon 12), which is assigned a mass of 12 and has a value of 1.660 × 10 </a:t>
            </a:r>
            <a:r>
              <a:rPr lang="en-GB" sz="2600" baseline="30000" dirty="0">
                <a:solidFill>
                  <a:srgbClr val="FFFF00"/>
                </a:solidFill>
                <a:latin typeface="Times New Roman" panose="02020603050405020304" pitchFamily="18" charset="0"/>
                <a:cs typeface="Times New Roman" panose="02020603050405020304" pitchFamily="18" charset="0"/>
              </a:rPr>
              <a:t>-24</a:t>
            </a:r>
            <a:r>
              <a:rPr lang="en-GB" sz="2600" dirty="0">
                <a:solidFill>
                  <a:srgbClr val="FFFF00"/>
                </a:solidFill>
                <a:latin typeface="Times New Roman" panose="02020603050405020304" pitchFamily="18" charset="0"/>
                <a:cs typeface="Times New Roman" panose="02020603050405020304" pitchFamily="18" charset="0"/>
              </a:rPr>
              <a:t>grams </a:t>
            </a:r>
            <a:endParaRPr lang="en-US" sz="2600" dirty="0">
              <a:latin typeface="+mn-lt"/>
              <a:cs typeface="+mn-cs"/>
            </a:endParaRPr>
          </a:p>
        </p:txBody>
      </p:sp>
      <p:sp>
        <p:nvSpPr>
          <p:cNvPr id="5" name="Slide Number Placeholder 4"/>
          <p:cNvSpPr>
            <a:spLocks noGrp="1"/>
          </p:cNvSpPr>
          <p:nvPr>
            <p:ph type="sldNum" sz="quarter" idx="12"/>
          </p:nvPr>
        </p:nvSpPr>
        <p:spPr/>
        <p:txBody>
          <a:bodyPr/>
          <a:lstStyle/>
          <a:p>
            <a:pPr>
              <a:defRPr/>
            </a:pPr>
            <a:fld id="{A66F721D-491A-4BA7-969E-5336E8BD62FD}" type="slidenum">
              <a:rPr lang="en-US" altLang="en-US" smtClean="0"/>
              <a:pPr>
                <a:defRPr/>
              </a:pPr>
              <a:t>13</a:t>
            </a:fld>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163"/>
            <a:ext cx="6934200" cy="735012"/>
          </a:xfrm>
        </p:spPr>
        <p:txBody>
          <a:bodyPr/>
          <a:lstStyle/>
          <a:p>
            <a:pPr eaLnBrk="1" fontAlgn="auto" hangingPunct="1">
              <a:spcAft>
                <a:spcPts val="0"/>
              </a:spcAft>
              <a:defRPr/>
            </a:pPr>
            <a:r>
              <a:rPr lang="en-US" sz="4400" b="1" dirty="0">
                <a:ln w="11430"/>
                <a:solidFill>
                  <a:srgbClr val="FFC000"/>
                </a:solidFill>
                <a:effectLst>
                  <a:outerShdw blurRad="80000" dist="40000" dir="5040000" algn="tl">
                    <a:srgbClr val="000000">
                      <a:alpha val="30000"/>
                    </a:srgbClr>
                  </a:outerShdw>
                </a:effectLst>
                <a:latin typeface="Stencil" pitchFamily="82" charset="0"/>
              </a:rPr>
              <a:t>Ch. </a:t>
            </a:r>
            <a:r>
              <a:rPr lang="en-US" sz="4400" b="1" dirty="0" smtClean="0">
                <a:ln w="11430"/>
                <a:solidFill>
                  <a:srgbClr val="FFC000"/>
                </a:solidFill>
                <a:effectLst>
                  <a:outerShdw blurRad="80000" dist="40000" dir="5040000" algn="tl">
                    <a:srgbClr val="000000">
                      <a:alpha val="30000"/>
                    </a:srgbClr>
                  </a:outerShdw>
                </a:effectLst>
                <a:latin typeface="Stencil" pitchFamily="82" charset="0"/>
              </a:rPr>
              <a:t>35- Introduction </a:t>
            </a:r>
            <a:endParaRPr lang="en-GB" sz="4400" dirty="0">
              <a:solidFill>
                <a:srgbClr val="FFC000"/>
              </a:solidFill>
            </a:endParaRPr>
          </a:p>
        </p:txBody>
      </p:sp>
      <p:sp>
        <p:nvSpPr>
          <p:cNvPr id="6" name="Text Placeholder 2"/>
          <p:cNvSpPr txBox="1">
            <a:spLocks/>
          </p:cNvSpPr>
          <p:nvPr/>
        </p:nvSpPr>
        <p:spPr>
          <a:xfrm>
            <a:off x="0" y="685800"/>
            <a:ext cx="8915400" cy="5181600"/>
          </a:xfrm>
          <a:prstGeom prst="rect">
            <a:avLst/>
          </a:prstGeom>
        </p:spPr>
        <p:txBody>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algn="just" fontAlgn="auto">
              <a:lnSpc>
                <a:spcPct val="250000"/>
              </a:lnSpc>
              <a:defRPr/>
            </a:pPr>
            <a:r>
              <a:rPr lang="en-GB" sz="3600" dirty="0" smtClean="0">
                <a:solidFill>
                  <a:srgbClr val="FFFF00"/>
                </a:solidFill>
                <a:latin typeface="Times New Roman" pitchFamily="18" charset="0"/>
                <a:cs typeface="Times New Roman" pitchFamily="18" charset="0"/>
              </a:rPr>
              <a:t>In this </a:t>
            </a:r>
            <a:r>
              <a:rPr lang="en-US" sz="3600" dirty="0" smtClean="0">
                <a:solidFill>
                  <a:srgbClr val="FFFF00"/>
                </a:solidFill>
                <a:latin typeface="Times New Roman" pitchFamily="18" charset="0"/>
                <a:cs typeface="Times New Roman" pitchFamily="18" charset="0"/>
              </a:rPr>
              <a:t>chapter </a:t>
            </a:r>
            <a:r>
              <a:rPr lang="en-GB" sz="3600" dirty="0" smtClean="0">
                <a:solidFill>
                  <a:srgbClr val="FFFF00"/>
                </a:solidFill>
                <a:latin typeface="Times New Roman" pitchFamily="18" charset="0"/>
                <a:cs typeface="Times New Roman" pitchFamily="18" charset="0"/>
              </a:rPr>
              <a:t>we will talk about the radioactivity and the three main types of radiation alpha, beta and gamma radiation  and the decay processes which produce them. </a:t>
            </a:r>
            <a:endParaRPr lang="en-GB" sz="3600" dirty="0">
              <a:solidFill>
                <a:srgbClr val="FFFF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A66F721D-491A-4BA7-969E-5336E8BD62FD}" type="slidenum">
              <a:rPr lang="en-US" altLang="en-US" smtClean="0"/>
              <a:pPr>
                <a:defRPr/>
              </a:pPr>
              <a:t>14</a:t>
            </a:fld>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6588"/>
          </a:xfrm>
        </p:spPr>
        <p:txBody>
          <a:bodyPr/>
          <a:lstStyle/>
          <a:p>
            <a:pPr algn="ctr" eaLnBrk="1" fontAlgn="auto" hangingPunct="1">
              <a:spcAft>
                <a:spcPts val="0"/>
              </a:spcAft>
              <a:defRPr/>
            </a:pPr>
            <a:r>
              <a:rPr lang="en-US" sz="4000" dirty="0" smtClean="0">
                <a:solidFill>
                  <a:srgbClr val="FFC000"/>
                </a:solidFill>
              </a:rPr>
              <a:t>radioactivity</a:t>
            </a:r>
            <a:endParaRPr lang="en-GB" sz="4000" dirty="0">
              <a:solidFill>
                <a:srgbClr val="FFC000"/>
              </a:solidFill>
            </a:endParaRPr>
          </a:p>
        </p:txBody>
      </p:sp>
      <p:sp>
        <p:nvSpPr>
          <p:cNvPr id="3" name="Text Placeholder 2"/>
          <p:cNvSpPr>
            <a:spLocks noGrp="1"/>
          </p:cNvSpPr>
          <p:nvPr>
            <p:ph type="body" sz="half" idx="1"/>
          </p:nvPr>
        </p:nvSpPr>
        <p:spPr>
          <a:xfrm>
            <a:off x="0" y="762000"/>
            <a:ext cx="9144000" cy="5715000"/>
          </a:xfrm>
        </p:spPr>
        <p:txBody>
          <a:bodyPr/>
          <a:lstStyle/>
          <a:p>
            <a:pPr algn="just" eaLnBrk="1" fontAlgn="auto" hangingPunct="1">
              <a:defRPr/>
            </a:pPr>
            <a:r>
              <a:rPr lang="en-US" sz="2800" dirty="0" smtClean="0">
                <a:solidFill>
                  <a:srgbClr val="FFC000"/>
                </a:solidFill>
              </a:rPr>
              <a:t>Radioactivity, or radioactive decay, is defined as a process whereby some nuclides undergo spontaneous changes in the structure of their nuclei, accompanied by the emission of particles and radiation.</a:t>
            </a:r>
          </a:p>
          <a:p>
            <a:pPr algn="just" eaLnBrk="1" fontAlgn="auto" hangingPunct="1">
              <a:defRPr/>
            </a:pPr>
            <a:r>
              <a:rPr lang="en-US" sz="2800" dirty="0" smtClean="0">
                <a:solidFill>
                  <a:srgbClr val="FFC000"/>
                </a:solidFill>
              </a:rPr>
              <a:t>Radioactive decay occurs in an unstable atoms which</a:t>
            </a:r>
            <a:r>
              <a:rPr lang="en-US" sz="2800" spc="0" dirty="0">
                <a:solidFill>
                  <a:srgbClr val="FFC000"/>
                </a:solidFill>
                <a:effectLst>
                  <a:outerShdw blurRad="38100" dist="38100" dir="2700000" algn="tl">
                    <a:srgbClr val="000000"/>
                  </a:outerShdw>
                </a:effectLst>
                <a:latin typeface="Arial" pitchFamily="34" charset="0"/>
                <a:cs typeface="Arial" pitchFamily="34" charset="0"/>
              </a:rPr>
              <a:t> differ from stable atoms because they have an excess of energy or mass or </a:t>
            </a:r>
            <a:r>
              <a:rPr lang="en-US" sz="2800" spc="0" dirty="0" smtClean="0">
                <a:solidFill>
                  <a:srgbClr val="FFC000"/>
                </a:solidFill>
                <a:effectLst>
                  <a:outerShdw blurRad="38100" dist="38100" dir="2700000" algn="tl">
                    <a:srgbClr val="000000"/>
                  </a:outerShdw>
                </a:effectLst>
                <a:latin typeface="Arial" pitchFamily="34" charset="0"/>
                <a:cs typeface="Arial" pitchFamily="34" charset="0"/>
              </a:rPr>
              <a:t>both.</a:t>
            </a:r>
            <a:r>
              <a:rPr lang="en-US" sz="2800" dirty="0" smtClean="0">
                <a:solidFill>
                  <a:srgbClr val="FFC000"/>
                </a:solidFill>
              </a:rPr>
              <a:t> </a:t>
            </a:r>
          </a:p>
          <a:p>
            <a:pPr algn="just" eaLnBrk="1" fontAlgn="auto" hangingPunct="1">
              <a:defRPr/>
            </a:pPr>
            <a:r>
              <a:rPr lang="en-US" sz="2800" dirty="0">
                <a:solidFill>
                  <a:srgbClr val="FFC000"/>
                </a:solidFill>
                <a:effectLst>
                  <a:outerShdw blurRad="38100" dist="38100" dir="2700000" algn="tl">
                    <a:srgbClr val="000000"/>
                  </a:outerShdw>
                </a:effectLst>
              </a:rPr>
              <a:t>Unstable atoms are said to be radioactive. In order to reach stability, these atoms give off, or emit, the excess energy or mass. These emissions are called radiation.</a:t>
            </a:r>
          </a:p>
          <a:p>
            <a:pPr marL="0" indent="0" eaLnBrk="1" fontAlgn="auto" hangingPunct="1">
              <a:buFont typeface="Arial" pitchFamily="34" charset="0"/>
              <a:buNone/>
              <a:defRPr/>
            </a:pPr>
            <a:endParaRPr lang="en-GB" sz="3200" dirty="0">
              <a:solidFill>
                <a:srgbClr val="FFC000"/>
              </a:solidFill>
            </a:endParaRPr>
          </a:p>
        </p:txBody>
      </p:sp>
      <p:sp>
        <p:nvSpPr>
          <p:cNvPr id="5" name="TextBox 4"/>
          <p:cNvSpPr txBox="1"/>
          <p:nvPr/>
        </p:nvSpPr>
        <p:spPr>
          <a:xfrm>
            <a:off x="152400" y="5680075"/>
            <a:ext cx="1706563" cy="954088"/>
          </a:xfrm>
          <a:prstGeom prst="rect">
            <a:avLst/>
          </a:prstGeom>
          <a:noFill/>
        </p:spPr>
        <p:txBody>
          <a:bodyPr wrap="none" rtlCol="1">
            <a:spAutoFit/>
          </a:bodyPr>
          <a:lstStyle/>
          <a:p>
            <a:pPr fontAlgn="auto">
              <a:spcBef>
                <a:spcPts val="0"/>
              </a:spcBef>
              <a:spcAft>
                <a:spcPts val="0"/>
              </a:spcAft>
              <a:defRPr/>
            </a:pPr>
            <a:r>
              <a:rPr lang="en-US" sz="2800" b="1" dirty="0">
                <a:solidFill>
                  <a:srgbClr val="FFC000"/>
                </a:solidFill>
                <a:latin typeface="Constantia" pitchFamily="18" charset="0"/>
                <a:cs typeface="+mn-cs"/>
              </a:rPr>
              <a:t>Unstable</a:t>
            </a:r>
          </a:p>
          <a:p>
            <a:pPr fontAlgn="auto">
              <a:spcBef>
                <a:spcPts val="0"/>
              </a:spcBef>
              <a:spcAft>
                <a:spcPts val="0"/>
              </a:spcAft>
              <a:defRPr/>
            </a:pPr>
            <a:r>
              <a:rPr lang="en-US" sz="2800" b="1" dirty="0">
                <a:solidFill>
                  <a:srgbClr val="FFC000"/>
                </a:solidFill>
                <a:latin typeface="+mn-lt"/>
                <a:cs typeface="+mj-cs"/>
              </a:rPr>
              <a:t>Nucleus</a:t>
            </a:r>
            <a:endParaRPr lang="ar-SA" sz="2800" b="1" dirty="0">
              <a:solidFill>
                <a:srgbClr val="FFC000"/>
              </a:solidFill>
              <a:latin typeface="+mn-lt"/>
              <a:cs typeface="+mj-cs"/>
            </a:endParaRPr>
          </a:p>
        </p:txBody>
      </p:sp>
      <p:sp>
        <p:nvSpPr>
          <p:cNvPr id="6" name="Striped Right Arrow 5"/>
          <p:cNvSpPr/>
          <p:nvPr/>
        </p:nvSpPr>
        <p:spPr>
          <a:xfrm>
            <a:off x="2114550" y="5921375"/>
            <a:ext cx="2041525" cy="4841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sz="3200" dirty="0"/>
          </a:p>
        </p:txBody>
      </p:sp>
      <p:sp>
        <p:nvSpPr>
          <p:cNvPr id="7" name="Rectangle 6"/>
          <p:cNvSpPr>
            <a:spLocks noChangeArrowheads="1"/>
          </p:cNvSpPr>
          <p:nvPr/>
        </p:nvSpPr>
        <p:spPr bwMode="auto">
          <a:xfrm>
            <a:off x="2087563" y="5419725"/>
            <a:ext cx="9636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a:solidFill>
                  <a:srgbClr val="FFC000"/>
                </a:solidFill>
                <a:latin typeface="Constantia" pitchFamily="18" charset="0"/>
              </a:rPr>
              <a:t>after</a:t>
            </a:r>
            <a:r>
              <a:rPr lang="en-US" altLang="en-US" sz="3200">
                <a:solidFill>
                  <a:srgbClr val="FFC000"/>
                </a:solidFill>
                <a:latin typeface="Constantia" pitchFamily="18" charset="0"/>
              </a:rPr>
              <a:t> </a:t>
            </a:r>
          </a:p>
        </p:txBody>
      </p:sp>
      <p:sp>
        <p:nvSpPr>
          <p:cNvPr id="8" name="Rectangle 7"/>
          <p:cNvSpPr>
            <a:spLocks noChangeArrowheads="1"/>
          </p:cNvSpPr>
          <p:nvPr/>
        </p:nvSpPr>
        <p:spPr bwMode="auto">
          <a:xfrm>
            <a:off x="2114550" y="6302375"/>
            <a:ext cx="1223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a:solidFill>
                  <a:srgbClr val="0000CC"/>
                </a:solidFill>
                <a:latin typeface="Constantia" pitchFamily="18" charset="0"/>
              </a:rPr>
              <a:t>  </a:t>
            </a:r>
            <a:r>
              <a:rPr lang="en-US" altLang="en-US" sz="2800">
                <a:solidFill>
                  <a:srgbClr val="FFC000"/>
                </a:solidFill>
                <a:latin typeface="Constantia" pitchFamily="18" charset="0"/>
              </a:rPr>
              <a:t>decay </a:t>
            </a:r>
          </a:p>
        </p:txBody>
      </p:sp>
      <p:sp>
        <p:nvSpPr>
          <p:cNvPr id="9" name="TextBox 8"/>
          <p:cNvSpPr txBox="1"/>
          <p:nvPr/>
        </p:nvSpPr>
        <p:spPr>
          <a:xfrm>
            <a:off x="4267200" y="5487988"/>
            <a:ext cx="4876800" cy="1076325"/>
          </a:xfrm>
          <a:prstGeom prst="rect">
            <a:avLst/>
          </a:prstGeom>
          <a:noFill/>
        </p:spPr>
        <p:txBody>
          <a:bodyPr rtlCol="1">
            <a:spAutoFit/>
          </a:bodyPr>
          <a:lstStyle/>
          <a:p>
            <a:pPr marL="457200" indent="-457200" fontAlgn="auto">
              <a:spcBef>
                <a:spcPts val="0"/>
              </a:spcBef>
              <a:spcAft>
                <a:spcPts val="0"/>
              </a:spcAft>
              <a:buFont typeface="Wingdings" pitchFamily="2" charset="2"/>
              <a:buChar char=""/>
              <a:defRPr/>
            </a:pPr>
            <a:r>
              <a:rPr lang="en-US" sz="3200" dirty="0">
                <a:solidFill>
                  <a:srgbClr val="FFC000"/>
                </a:solidFill>
                <a:latin typeface="+mn-lt"/>
                <a:cs typeface="+mj-cs"/>
              </a:rPr>
              <a:t>the same but stable nucleus</a:t>
            </a:r>
          </a:p>
          <a:p>
            <a:pPr fontAlgn="auto">
              <a:spcBef>
                <a:spcPts val="0"/>
              </a:spcBef>
              <a:spcAft>
                <a:spcPts val="0"/>
              </a:spcAft>
              <a:defRPr/>
            </a:pPr>
            <a:r>
              <a:rPr lang="en-US" sz="3200" dirty="0">
                <a:solidFill>
                  <a:srgbClr val="FFC000"/>
                </a:solidFill>
                <a:latin typeface="+mn-lt"/>
                <a:cs typeface="+mn-cs"/>
                <a:sym typeface="Wingdings"/>
              </a:rPr>
              <a:t> or </a:t>
            </a:r>
            <a:r>
              <a:rPr lang="en-US" sz="3200" dirty="0">
                <a:solidFill>
                  <a:srgbClr val="FFC000"/>
                </a:solidFill>
                <a:latin typeface="+mn-lt"/>
                <a:cs typeface="+mn-cs"/>
              </a:rPr>
              <a:t>new nucleus</a:t>
            </a:r>
            <a:endParaRPr lang="ar-SA" sz="3200" dirty="0">
              <a:solidFill>
                <a:srgbClr val="FFC000"/>
              </a:solidFill>
              <a:latin typeface="+mn-lt"/>
              <a:cs typeface="+mn-cs"/>
            </a:endParaRPr>
          </a:p>
        </p:txBody>
      </p:sp>
      <p:sp>
        <p:nvSpPr>
          <p:cNvPr id="4" name="Slide Number Placeholder 3"/>
          <p:cNvSpPr>
            <a:spLocks noGrp="1"/>
          </p:cNvSpPr>
          <p:nvPr>
            <p:ph type="sldNum" sz="quarter" idx="12"/>
          </p:nvPr>
        </p:nvSpPr>
        <p:spPr/>
        <p:txBody>
          <a:bodyPr/>
          <a:lstStyle/>
          <a:p>
            <a:pPr>
              <a:defRPr/>
            </a:pPr>
            <a:fld id="{A66F721D-491A-4BA7-969E-5336E8BD62FD}" type="slidenum">
              <a:rPr lang="en-US" altLang="en-US" smtClean="0"/>
              <a:pPr>
                <a:defRPr/>
              </a:pPr>
              <a:t>15</a:t>
            </a:fld>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875"/>
            <a:ext cx="3581400" cy="609600"/>
          </a:xfrm>
        </p:spPr>
        <p:txBody>
          <a:bodyPr/>
          <a:lstStyle/>
          <a:p>
            <a:pPr marL="457200" indent="-457200" eaLnBrk="1" fontAlgn="auto" hangingPunct="1">
              <a:spcAft>
                <a:spcPts val="0"/>
              </a:spcAft>
              <a:buFont typeface="Wingdings" panose="05000000000000000000" pitchFamily="2" charset="2"/>
              <a:buChar char="Ø"/>
              <a:defRPr/>
            </a:pPr>
            <a:r>
              <a:rPr lang="en-US" sz="3200" b="1" dirty="0" smtClean="0">
                <a:solidFill>
                  <a:srgbClr val="FFC000"/>
                </a:solidFill>
                <a:latin typeface="Copperplate Gothic Bold" panose="020E0705020206020404" pitchFamily="34" charset="0"/>
              </a:rPr>
              <a:t>ACTIVITY</a:t>
            </a:r>
            <a:endParaRPr lang="en-GB" sz="3200" b="1" dirty="0">
              <a:solidFill>
                <a:srgbClr val="FFC000"/>
              </a:solidFill>
              <a:latin typeface="Copperplate Gothic Bold" panose="020E0705020206020404" pitchFamily="34" charset="0"/>
            </a:endParaRPr>
          </a:p>
        </p:txBody>
      </p:sp>
      <p:sp>
        <p:nvSpPr>
          <p:cNvPr id="3" name="Text Placeholder 2"/>
          <p:cNvSpPr>
            <a:spLocks noGrp="1" noRot="1" noChangeAspect="1" noMove="1" noResize="1" noEditPoints="1" noAdjustHandles="1" noChangeArrowheads="1" noChangeShapeType="1" noTextEdit="1"/>
          </p:cNvSpPr>
          <p:nvPr>
            <p:ph type="body" sz="half" idx="1"/>
          </p:nvPr>
        </p:nvSpPr>
        <p:spPr>
          <a:xfrm>
            <a:off x="24618" y="1066800"/>
            <a:ext cx="9144000" cy="5105400"/>
          </a:xfrm>
          <a:blipFill rotWithShape="1">
            <a:blip r:embed="rId2"/>
            <a:stretch>
              <a:fillRect l="-1333" t="-1193" r="-1400"/>
            </a:stretch>
          </a:blipFill>
        </p:spPr>
        <p:txBody>
          <a:bodyPr/>
          <a:lstStyle/>
          <a:p>
            <a:pPr eaLnBrk="1" fontAlgn="auto" hangingPunct="1">
              <a:defRPr/>
            </a:pPr>
            <a:r>
              <a:rPr lang="en-US">
                <a:noFill/>
              </a:rPr>
              <a:t> </a:t>
            </a:r>
          </a:p>
        </p:txBody>
      </p:sp>
      <p:sp>
        <p:nvSpPr>
          <p:cNvPr id="4" name="Slide Number Placeholder 3"/>
          <p:cNvSpPr>
            <a:spLocks noGrp="1"/>
          </p:cNvSpPr>
          <p:nvPr>
            <p:ph type="sldNum" sz="quarter" idx="12"/>
          </p:nvPr>
        </p:nvSpPr>
        <p:spPr/>
        <p:txBody>
          <a:bodyPr/>
          <a:lstStyle/>
          <a:p>
            <a:pPr>
              <a:defRPr/>
            </a:pPr>
            <a:fld id="{A66F721D-491A-4BA7-969E-5336E8BD62FD}" type="slidenum">
              <a:rPr lang="en-US" altLang="en-US" smtClean="0"/>
              <a:pPr>
                <a:defRPr/>
              </a:pPr>
              <a:t>16</a:t>
            </a:fld>
            <a:endParaRPr lang="en-US"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noRot="1" noChangeAspect="1" noMove="1" noResize="1" noEditPoints="1" noAdjustHandles="1" noChangeArrowheads="1" noChangeShapeType="1" noTextEdit="1"/>
          </p:cNvSpPr>
          <p:nvPr>
            <p:ph type="body" sz="half" idx="1"/>
          </p:nvPr>
        </p:nvSpPr>
        <p:spPr>
          <a:xfrm>
            <a:off x="0" y="3200400"/>
            <a:ext cx="9144000" cy="2819400"/>
          </a:xfrm>
          <a:blipFill rotWithShape="1">
            <a:blip r:embed="rId2"/>
            <a:stretch>
              <a:fillRect l="-1333" t="-2376" r="-1333"/>
            </a:stretch>
          </a:blipFill>
        </p:spPr>
        <p:txBody>
          <a:bodyPr/>
          <a:lstStyle/>
          <a:p>
            <a:pPr eaLnBrk="1" fontAlgn="auto" hangingPunct="1">
              <a:defRPr/>
            </a:pPr>
            <a:r>
              <a:rPr lang="en-US" sz="2000" dirty="0">
                <a:noFill/>
              </a:rPr>
              <a:t> </a:t>
            </a:r>
          </a:p>
        </p:txBody>
      </p:sp>
      <p:sp>
        <p:nvSpPr>
          <p:cNvPr id="26628" name="Rectangle 4"/>
          <p:cNvSpPr>
            <a:spLocks noChangeArrowheads="1"/>
          </p:cNvSpPr>
          <p:nvPr/>
        </p:nvSpPr>
        <p:spPr bwMode="auto">
          <a:xfrm>
            <a:off x="2905125" y="2133600"/>
            <a:ext cx="310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71500" indent="-571500">
              <a:buFont typeface="Wingdings" pitchFamily="2" charset="2"/>
              <a:buChar char="Ø"/>
            </a:pPr>
            <a:r>
              <a:rPr lang="en-US" sz="3600" b="1" u="sng">
                <a:solidFill>
                  <a:srgbClr val="FFC000"/>
                </a:solidFill>
                <a:latin typeface="Copperplate Gothic Bold" pitchFamily="34" charset="0"/>
              </a:rPr>
              <a:t>Half-life</a:t>
            </a:r>
          </a:p>
        </p:txBody>
      </p:sp>
      <p:sp>
        <p:nvSpPr>
          <p:cNvPr id="9" name="Rectangle 8"/>
          <p:cNvSpPr/>
          <p:nvPr/>
        </p:nvSpPr>
        <p:spPr>
          <a:xfrm>
            <a:off x="0" y="76200"/>
            <a:ext cx="9144000" cy="1692275"/>
          </a:xfrm>
          <a:prstGeom prst="rect">
            <a:avLst/>
          </a:prstGeom>
        </p:spPr>
        <p:txBody>
          <a:bodyPr>
            <a:spAutoFit/>
          </a:bodyPr>
          <a:lstStyle/>
          <a:p>
            <a:pPr marL="457200" indent="-457200" algn="just" fontAlgn="auto">
              <a:spcBef>
                <a:spcPts val="0"/>
              </a:spcBef>
              <a:spcAft>
                <a:spcPts val="0"/>
              </a:spcAft>
              <a:buFont typeface="Arial" panose="020B0604020202020204" pitchFamily="34" charset="0"/>
              <a:buChar char="•"/>
              <a:defRPr/>
            </a:pPr>
            <a:r>
              <a:rPr lang="en-US" sz="2600" dirty="0">
                <a:solidFill>
                  <a:srgbClr val="FFFF00"/>
                </a:solidFill>
                <a:latin typeface="Times New Roman" panose="02020603050405020304" pitchFamily="18" charset="0"/>
                <a:cs typeface="Times New Roman" panose="02020603050405020304" pitchFamily="18" charset="0"/>
              </a:rPr>
              <a:t>The SI unit of activity is the becquerel (Bq). A becquerel is equivalent to one disintegration per second.</a:t>
            </a:r>
          </a:p>
          <a:p>
            <a:pPr marL="457200" indent="-457200" algn="just" fontAlgn="auto">
              <a:spcBef>
                <a:spcPts val="0"/>
              </a:spcBef>
              <a:spcAft>
                <a:spcPts val="0"/>
              </a:spcAft>
              <a:buFont typeface="Arial" panose="020B0604020202020204" pitchFamily="34" charset="0"/>
              <a:buChar char="•"/>
              <a:defRPr/>
            </a:pPr>
            <a:r>
              <a:rPr lang="en-US" sz="2600" dirty="0">
                <a:solidFill>
                  <a:srgbClr val="FFFF00"/>
                </a:solidFill>
                <a:latin typeface="Times New Roman" panose="02020603050405020304" pitchFamily="18" charset="0"/>
                <a:cs typeface="Times New Roman" panose="02020603050405020304" pitchFamily="18" charset="0"/>
              </a:rPr>
              <a:t>Another unit still in use, particularly in US, is curie(Ci)</a:t>
            </a:r>
          </a:p>
          <a:p>
            <a:pPr algn="just" fontAlgn="auto">
              <a:spcBef>
                <a:spcPts val="0"/>
              </a:spcBef>
              <a:spcAft>
                <a:spcPts val="0"/>
              </a:spcAft>
              <a:defRPr/>
            </a:pPr>
            <a:r>
              <a:rPr lang="en-US" sz="2600" dirty="0">
                <a:solidFill>
                  <a:srgbClr val="FFFF00"/>
                </a:solidFill>
                <a:latin typeface="Times New Roman" panose="02020603050405020304" pitchFamily="18" charset="0"/>
                <a:cs typeface="Times New Roman" panose="02020603050405020304" pitchFamily="18" charset="0"/>
              </a:rPr>
              <a:t>                        1 Ci = 3.7 x 10</a:t>
            </a:r>
            <a:r>
              <a:rPr lang="en-US" sz="2600" baseline="30000" dirty="0">
                <a:solidFill>
                  <a:srgbClr val="FFFF00"/>
                </a:solidFill>
                <a:latin typeface="Times New Roman" panose="02020603050405020304" pitchFamily="18" charset="0"/>
                <a:cs typeface="Times New Roman" panose="02020603050405020304" pitchFamily="18" charset="0"/>
              </a:rPr>
              <a:t>10 </a:t>
            </a:r>
            <a:r>
              <a:rPr lang="en-US" sz="2600" dirty="0">
                <a:solidFill>
                  <a:srgbClr val="FFFF00"/>
                </a:solidFill>
                <a:latin typeface="Times New Roman" panose="02020603050405020304" pitchFamily="18" charset="0"/>
                <a:cs typeface="Times New Roman" panose="02020603050405020304" pitchFamily="18" charset="0"/>
              </a:rPr>
              <a:t> Bq</a:t>
            </a:r>
          </a:p>
        </p:txBody>
      </p:sp>
      <p:sp>
        <p:nvSpPr>
          <p:cNvPr id="2" name="Slide Number Placeholder 1"/>
          <p:cNvSpPr>
            <a:spLocks noGrp="1"/>
          </p:cNvSpPr>
          <p:nvPr>
            <p:ph type="sldNum" sz="quarter" idx="12"/>
          </p:nvPr>
        </p:nvSpPr>
        <p:spPr/>
        <p:txBody>
          <a:bodyPr/>
          <a:lstStyle/>
          <a:p>
            <a:pPr>
              <a:defRPr/>
            </a:pPr>
            <a:fld id="{A66F721D-491A-4BA7-969E-5336E8BD62FD}" type="slidenum">
              <a:rPr lang="en-US" altLang="en-US" smtClean="0"/>
              <a:pPr>
                <a:defRPr/>
              </a:pPr>
              <a:t>17</a:t>
            </a:fld>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80975"/>
            <a:ext cx="6248400" cy="620713"/>
          </a:xfrm>
        </p:spPr>
        <p:txBody>
          <a:bodyPr wrap="square" numCol="1" compatLnSpc="1">
            <a:prstTxWarp prst="textNoShape">
              <a:avLst/>
            </a:prstTxWarp>
          </a:bodyPr>
          <a:lstStyle/>
          <a:p>
            <a:pPr marL="571500" indent="-571500" eaLnBrk="1" fontAlgn="auto" hangingPunct="1">
              <a:spcAft>
                <a:spcPts val="0"/>
              </a:spcAft>
              <a:buFont typeface="Wingdings" panose="05000000000000000000" pitchFamily="2" charset="2"/>
              <a:buChar char="Ø"/>
              <a:defRPr/>
            </a:pPr>
            <a:r>
              <a:rPr lang="en-US" altLang="en-US" sz="3200" b="1" dirty="0" smtClean="0">
                <a:solidFill>
                  <a:srgbClr val="FFC000"/>
                </a:solidFill>
                <a:latin typeface="Copperplate Gothic Bold" panose="020E0705020206020404" pitchFamily="34" charset="0"/>
                <a:cs typeface="Arial" pitchFamily="34" charset="0"/>
              </a:rPr>
              <a:t>Type of Half-life</a:t>
            </a:r>
            <a:endParaRPr lang="en-US" altLang="en-US" sz="3200" dirty="0">
              <a:solidFill>
                <a:srgbClr val="FFC000"/>
              </a:solidFill>
              <a:latin typeface="Copperplate Gothic Bold" panose="020E0705020206020404" pitchFamily="34" charset="0"/>
              <a:cs typeface="Arial" pitchFamily="34" charset="0"/>
            </a:endParaRPr>
          </a:p>
        </p:txBody>
      </p:sp>
      <p:sp>
        <p:nvSpPr>
          <p:cNvPr id="15" name="Rectangle 14"/>
          <p:cNvSpPr>
            <a:spLocks noChangeArrowheads="1"/>
          </p:cNvSpPr>
          <p:nvPr/>
        </p:nvSpPr>
        <p:spPr bwMode="auto">
          <a:xfrm>
            <a:off x="8001000" y="5176838"/>
            <a:ext cx="693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a:solidFill>
                  <a:srgbClr val="000000"/>
                </a:solidFill>
                <a:latin typeface="Times New Roman" pitchFamily="18" charset="0"/>
              </a:rPr>
              <a:t>(4) </a:t>
            </a:r>
            <a:endParaRPr lang="en-US" altLang="en-US" sz="2400">
              <a:latin typeface="Times New Roman" pitchFamily="18" charset="0"/>
            </a:endParaRPr>
          </a:p>
        </p:txBody>
      </p:sp>
      <p:sp>
        <p:nvSpPr>
          <p:cNvPr id="43013" name="Rectangle 2"/>
          <p:cNvSpPr>
            <a:spLocks noChangeArrowheads="1"/>
          </p:cNvSpPr>
          <p:nvPr/>
        </p:nvSpPr>
        <p:spPr bwMode="auto">
          <a:xfrm>
            <a:off x="38100" y="838200"/>
            <a:ext cx="9105900" cy="5262563"/>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342900" indent="-342900" algn="justLow" eaLnBrk="1" fontAlgn="auto" hangingPunct="1">
              <a:spcBef>
                <a:spcPts val="0"/>
              </a:spcBef>
              <a:spcAft>
                <a:spcPts val="0"/>
              </a:spcAft>
              <a:buFont typeface="Wingdings" panose="05000000000000000000" pitchFamily="2" charset="2"/>
              <a:buChar char="v"/>
              <a:defRPr/>
            </a:pPr>
            <a:r>
              <a:rPr lang="en-US" altLang="en-US" sz="2800" b="1" u="sng" dirty="0">
                <a:solidFill>
                  <a:srgbClr val="FFFF00"/>
                </a:solidFill>
              </a:rPr>
              <a:t>Physical Half-Life (</a:t>
            </a:r>
            <a:r>
              <a:rPr lang="en-US" altLang="en-US" sz="2800" b="1" u="sng" dirty="0" err="1">
                <a:solidFill>
                  <a:srgbClr val="FFFF00"/>
                </a:solidFill>
              </a:rPr>
              <a:t>T</a:t>
            </a:r>
            <a:r>
              <a:rPr lang="en-US" altLang="en-US" sz="2800" b="1" u="sng" baseline="-30000" dirty="0" err="1">
                <a:solidFill>
                  <a:srgbClr val="FFFF00"/>
                </a:solidFill>
              </a:rPr>
              <a:t>p</a:t>
            </a:r>
            <a:r>
              <a:rPr lang="en-US" altLang="en-US" sz="2800" b="1" u="sng" dirty="0">
                <a:solidFill>
                  <a:srgbClr val="FFFF00"/>
                </a:solidFill>
              </a:rPr>
              <a:t>)</a:t>
            </a:r>
            <a:endParaRPr lang="en-US" altLang="en-US" sz="2800" u="sng" dirty="0">
              <a:solidFill>
                <a:srgbClr val="FFFF00"/>
              </a:solidFill>
            </a:endParaRPr>
          </a:p>
          <a:p>
            <a:pPr algn="justLow" eaLnBrk="1" fontAlgn="auto" hangingPunct="1">
              <a:spcBef>
                <a:spcPts val="0"/>
              </a:spcBef>
              <a:spcAft>
                <a:spcPts val="0"/>
              </a:spcAft>
              <a:defRPr/>
            </a:pPr>
            <a:r>
              <a:rPr lang="en-US" altLang="en-US" sz="2800" dirty="0">
                <a:solidFill>
                  <a:srgbClr val="FFFF00"/>
                </a:solidFill>
              </a:rPr>
              <a:t>It is the time (in minutes, hours, days, or years) required for the activity of a radioactive material to decrease by one half due to radioactive decay </a:t>
            </a:r>
          </a:p>
          <a:p>
            <a:pPr marL="342900" indent="-342900" algn="justLow" eaLnBrk="1" fontAlgn="auto" hangingPunct="1">
              <a:spcBef>
                <a:spcPts val="0"/>
              </a:spcBef>
              <a:spcAft>
                <a:spcPts val="0"/>
              </a:spcAft>
              <a:buFont typeface="Wingdings" panose="05000000000000000000" pitchFamily="2" charset="2"/>
              <a:buChar char="v"/>
              <a:defRPr/>
            </a:pPr>
            <a:r>
              <a:rPr lang="en-US" altLang="en-US" sz="2800" b="1" u="sng" dirty="0">
                <a:solidFill>
                  <a:srgbClr val="FFFF00"/>
                </a:solidFill>
              </a:rPr>
              <a:t>Biological Half-Life (T</a:t>
            </a:r>
            <a:r>
              <a:rPr lang="en-US" altLang="en-US" sz="2800" b="1" u="sng" baseline="-30000" dirty="0">
                <a:solidFill>
                  <a:srgbClr val="FFFF00"/>
                </a:solidFill>
              </a:rPr>
              <a:t>b</a:t>
            </a:r>
            <a:r>
              <a:rPr lang="en-US" altLang="en-US" sz="2800" b="1" u="sng" dirty="0">
                <a:solidFill>
                  <a:srgbClr val="FFFF00"/>
                </a:solidFill>
              </a:rPr>
              <a:t>)</a:t>
            </a:r>
            <a:r>
              <a:rPr lang="en-US" altLang="en-US" sz="2800" u="sng" dirty="0">
                <a:solidFill>
                  <a:srgbClr val="FFFF00"/>
                </a:solidFill>
              </a:rPr>
              <a:t> </a:t>
            </a:r>
          </a:p>
          <a:p>
            <a:pPr algn="justLow" eaLnBrk="1" fontAlgn="auto" hangingPunct="1">
              <a:spcBef>
                <a:spcPts val="0"/>
              </a:spcBef>
              <a:spcAft>
                <a:spcPts val="0"/>
              </a:spcAft>
              <a:defRPr/>
            </a:pPr>
            <a:r>
              <a:rPr lang="en-US" altLang="en-US" sz="2800" dirty="0">
                <a:solidFill>
                  <a:srgbClr val="FFFF00"/>
                </a:solidFill>
              </a:rPr>
              <a:t>It is the time required for the body to eliminate half of the radioactive material (depends on the chemical form) taken into it.</a:t>
            </a:r>
          </a:p>
          <a:p>
            <a:pPr marL="342900" indent="-342900" algn="justLow" eaLnBrk="1" fontAlgn="auto" hangingPunct="1">
              <a:spcBef>
                <a:spcPts val="0"/>
              </a:spcBef>
              <a:spcAft>
                <a:spcPts val="0"/>
              </a:spcAft>
              <a:buFont typeface="Wingdings" panose="05000000000000000000" pitchFamily="2" charset="2"/>
              <a:buChar char="v"/>
              <a:defRPr/>
            </a:pPr>
            <a:r>
              <a:rPr lang="en-US" altLang="en-US" sz="2800" b="1" u="sng" dirty="0">
                <a:solidFill>
                  <a:srgbClr val="FFFF00"/>
                </a:solidFill>
              </a:rPr>
              <a:t>Effective Half-Life (</a:t>
            </a:r>
            <a:r>
              <a:rPr lang="en-US" altLang="en-US" sz="2800" b="1" u="sng" dirty="0" err="1">
                <a:solidFill>
                  <a:srgbClr val="FFFF00"/>
                </a:solidFill>
              </a:rPr>
              <a:t>T</a:t>
            </a:r>
            <a:r>
              <a:rPr lang="en-US" altLang="en-US" sz="2800" b="1" u="sng" baseline="-30000" dirty="0" err="1">
                <a:solidFill>
                  <a:srgbClr val="FFFF00"/>
                </a:solidFill>
              </a:rPr>
              <a:t>eff</a:t>
            </a:r>
            <a:r>
              <a:rPr lang="en-US" altLang="en-US" sz="2800" b="1" u="sng" dirty="0">
                <a:solidFill>
                  <a:srgbClr val="FFFF00"/>
                </a:solidFill>
              </a:rPr>
              <a:t>)</a:t>
            </a:r>
            <a:r>
              <a:rPr lang="en-US" altLang="en-US" sz="2800" u="sng" dirty="0">
                <a:solidFill>
                  <a:srgbClr val="FFFF00"/>
                </a:solidFill>
              </a:rPr>
              <a:t> </a:t>
            </a:r>
          </a:p>
          <a:p>
            <a:pPr algn="justLow" eaLnBrk="1" fontAlgn="auto" hangingPunct="1">
              <a:spcBef>
                <a:spcPts val="0"/>
              </a:spcBef>
              <a:spcAft>
                <a:spcPts val="0"/>
              </a:spcAft>
              <a:defRPr/>
            </a:pPr>
            <a:r>
              <a:rPr lang="en-US" altLang="en-US" sz="2800" dirty="0">
                <a:solidFill>
                  <a:srgbClr val="FFFF00"/>
                </a:solidFill>
              </a:rPr>
              <a:t>The net effect of the combination of the physical and biological half-lives in removing the radioactive material from the body</a:t>
            </a:r>
          </a:p>
        </p:txBody>
      </p:sp>
      <p:sp>
        <p:nvSpPr>
          <p:cNvPr id="3" name="TextBox 2"/>
          <p:cNvSpPr txBox="1">
            <a:spLocks noRot="1" noChangeAspect="1" noMove="1" noResize="1" noEditPoints="1" noAdjustHandles="1" noChangeArrowheads="1" noChangeShapeType="1" noTextEdit="1"/>
          </p:cNvSpPr>
          <p:nvPr/>
        </p:nvSpPr>
        <p:spPr>
          <a:xfrm>
            <a:off x="3092563" y="5667897"/>
            <a:ext cx="2996974" cy="1074012"/>
          </a:xfrm>
          <a:prstGeom prst="rect">
            <a:avLst/>
          </a:prstGeom>
          <a:blipFill rotWithShape="1">
            <a:blip r:embed="rId2"/>
            <a:stretch>
              <a:fillRect b="-3977"/>
            </a:stretch>
          </a:blipFill>
        </p:spPr>
        <p:txBody>
          <a:bodyPr/>
          <a:lstStyle/>
          <a:p>
            <a:pPr fontAlgn="auto">
              <a:spcBef>
                <a:spcPts val="0"/>
              </a:spcBef>
              <a:spcAft>
                <a:spcPts val="0"/>
              </a:spcAft>
              <a:defRPr/>
            </a:pPr>
            <a:r>
              <a:rPr lang="en-US">
                <a:noFill/>
                <a:latin typeface="+mn-lt"/>
                <a:cs typeface="+mn-cs"/>
              </a:rPr>
              <a:t> </a:t>
            </a:r>
          </a:p>
        </p:txBody>
      </p:sp>
      <p:sp>
        <p:nvSpPr>
          <p:cNvPr id="4" name="Slide Number Placeholder 3"/>
          <p:cNvSpPr>
            <a:spLocks noGrp="1"/>
          </p:cNvSpPr>
          <p:nvPr>
            <p:ph type="sldNum" sz="quarter" idx="16"/>
          </p:nvPr>
        </p:nvSpPr>
        <p:spPr/>
        <p:txBody>
          <a:bodyPr/>
          <a:lstStyle/>
          <a:p>
            <a:pPr>
              <a:defRPr/>
            </a:pPr>
            <a:fld id="{9B11FD9E-B584-417B-8902-61905B66E034}"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762000"/>
          </a:xfrm>
        </p:spPr>
        <p:txBody>
          <a:bodyPr/>
          <a:lstStyle/>
          <a:p>
            <a:pPr algn="ctr" eaLnBrk="1" fontAlgn="auto" hangingPunct="1">
              <a:spcAft>
                <a:spcPts val="0"/>
              </a:spcAft>
              <a:defRPr/>
            </a:pPr>
            <a:r>
              <a:rPr lang="en-US" sz="4000" u="sng" dirty="0" smtClean="0">
                <a:solidFill>
                  <a:srgbClr val="FFC000"/>
                </a:solidFill>
                <a:latin typeface="Impact" pitchFamily="34" charset="0"/>
              </a:rPr>
              <a:t>TRANSFORMATION  PROCESSES</a:t>
            </a:r>
            <a:endParaRPr lang="en-GB" sz="4000" u="sng" dirty="0">
              <a:solidFill>
                <a:srgbClr val="FFC000"/>
              </a:solidFill>
              <a:latin typeface="Impact" pitchFamily="34" charset="0"/>
            </a:endParaRPr>
          </a:p>
        </p:txBody>
      </p:sp>
      <p:sp>
        <p:nvSpPr>
          <p:cNvPr id="3" name="Content Placeholder 2"/>
          <p:cNvSpPr>
            <a:spLocks noGrp="1"/>
          </p:cNvSpPr>
          <p:nvPr>
            <p:ph sz="quarter" idx="13"/>
          </p:nvPr>
        </p:nvSpPr>
        <p:spPr>
          <a:xfrm>
            <a:off x="0" y="1143000"/>
            <a:ext cx="9144000" cy="5257800"/>
          </a:xfrm>
        </p:spPr>
        <p:txBody>
          <a:bodyPr>
            <a:normAutofit lnSpcReduction="10000"/>
          </a:bodyPr>
          <a:lstStyle/>
          <a:p>
            <a:pPr algn="just" eaLnBrk="1" fontAlgn="auto" hangingPunct="1">
              <a:lnSpc>
                <a:spcPct val="150000"/>
              </a:lnSpc>
              <a:defRPr/>
            </a:pPr>
            <a:r>
              <a:rPr lang="en-US" sz="3600" dirty="0" smtClean="0">
                <a:solidFill>
                  <a:srgbClr val="92D050"/>
                </a:solidFill>
              </a:rPr>
              <a:t>When radionuclides break down, several different types of emissions may be produced, depending on which particular process of decay has occurred.</a:t>
            </a:r>
          </a:p>
          <a:p>
            <a:pPr algn="just" eaLnBrk="1" fontAlgn="auto" hangingPunct="1">
              <a:lnSpc>
                <a:spcPct val="150000"/>
              </a:lnSpc>
              <a:defRPr/>
            </a:pPr>
            <a:r>
              <a:rPr lang="en-US" sz="3600" dirty="0">
                <a:solidFill>
                  <a:srgbClr val="92D050"/>
                </a:solidFill>
                <a:cs typeface="Times New Roman" panose="02020603050405020304" pitchFamily="18" charset="0"/>
              </a:rPr>
              <a:t>The nucleus emits </a:t>
            </a:r>
            <a:r>
              <a:rPr lang="el-GR" sz="3600" b="1" dirty="0">
                <a:solidFill>
                  <a:srgbClr val="92D050"/>
                </a:solidFill>
                <a:cs typeface="Times New Roman" panose="02020603050405020304" pitchFamily="18" charset="0"/>
              </a:rPr>
              <a:t>α</a:t>
            </a:r>
            <a:r>
              <a:rPr lang="en-US" sz="3600" dirty="0">
                <a:solidFill>
                  <a:srgbClr val="92D050"/>
                </a:solidFill>
                <a:cs typeface="Times New Roman" panose="02020603050405020304" pitchFamily="18" charset="0"/>
              </a:rPr>
              <a:t> particles, </a:t>
            </a:r>
            <a:r>
              <a:rPr lang="en-GB" sz="3600" dirty="0">
                <a:solidFill>
                  <a:srgbClr val="92D050"/>
                </a:solidFill>
              </a:rPr>
              <a:t>ß</a:t>
            </a:r>
            <a:r>
              <a:rPr lang="en-GB" sz="3600" baseline="30000" dirty="0" smtClean="0">
                <a:solidFill>
                  <a:srgbClr val="92D050"/>
                </a:solidFill>
              </a:rPr>
              <a:t>+</a:t>
            </a:r>
            <a:r>
              <a:rPr lang="en-US" sz="3600" dirty="0">
                <a:solidFill>
                  <a:srgbClr val="92D050"/>
                </a:solidFill>
                <a:cs typeface="Times New Roman" panose="02020603050405020304" pitchFamily="18" charset="0"/>
              </a:rPr>
              <a:t> particles</a:t>
            </a:r>
            <a:r>
              <a:rPr lang="en-GB" sz="3600" dirty="0" smtClean="0">
                <a:solidFill>
                  <a:srgbClr val="92D050"/>
                </a:solidFill>
              </a:rPr>
              <a:t>, </a:t>
            </a:r>
            <a:r>
              <a:rPr lang="en-US" sz="3600" dirty="0" smtClean="0">
                <a:solidFill>
                  <a:srgbClr val="92D050"/>
                </a:solidFill>
              </a:rPr>
              <a:t>ß</a:t>
            </a:r>
            <a:r>
              <a:rPr lang="en-US" sz="3600" baseline="30000" dirty="0" smtClean="0">
                <a:solidFill>
                  <a:srgbClr val="92D050"/>
                </a:solidFill>
              </a:rPr>
              <a:t>- </a:t>
            </a:r>
            <a:r>
              <a:rPr lang="en-US" sz="3600" dirty="0" smtClean="0">
                <a:solidFill>
                  <a:srgbClr val="92D050"/>
                </a:solidFill>
                <a:cs typeface="Times New Roman" panose="02020603050405020304" pitchFamily="18" charset="0"/>
              </a:rPr>
              <a:t>particles</a:t>
            </a:r>
            <a:r>
              <a:rPr lang="en-US" sz="3600" dirty="0">
                <a:solidFill>
                  <a:srgbClr val="92D050"/>
                </a:solidFill>
                <a:cs typeface="Times New Roman" panose="02020603050405020304" pitchFamily="18" charset="0"/>
              </a:rPr>
              <a:t>, </a:t>
            </a:r>
            <a:r>
              <a:rPr lang="el-GR" sz="3600" b="1" dirty="0">
                <a:solidFill>
                  <a:srgbClr val="92D050"/>
                </a:solidFill>
                <a:cs typeface="Times New Roman" panose="02020603050405020304" pitchFamily="18" charset="0"/>
              </a:rPr>
              <a:t>γ </a:t>
            </a:r>
            <a:r>
              <a:rPr lang="en-US" sz="3600" b="1" dirty="0">
                <a:solidFill>
                  <a:srgbClr val="92D050"/>
                </a:solidFill>
                <a:cs typeface="Times New Roman" panose="02020603050405020304" pitchFamily="18" charset="0"/>
              </a:rPr>
              <a:t>rays or Neutron </a:t>
            </a:r>
            <a:r>
              <a:rPr lang="en-US" sz="3600" dirty="0">
                <a:solidFill>
                  <a:srgbClr val="92D050"/>
                </a:solidFill>
                <a:cs typeface="Times New Roman" panose="02020603050405020304" pitchFamily="18" charset="0"/>
              </a:rPr>
              <a:t>during this process.</a:t>
            </a:r>
            <a:endParaRPr kumimoji="1" lang="en-US" altLang="en-US" sz="3600" b="1" dirty="0">
              <a:solidFill>
                <a:srgbClr val="92D050"/>
              </a:solidFill>
            </a:endParaRPr>
          </a:p>
          <a:p>
            <a:pPr eaLnBrk="1" fontAlgn="auto" hangingPunct="1">
              <a:defRPr/>
            </a:pPr>
            <a:endParaRPr lang="en-US" sz="3600" dirty="0" smtClean="0">
              <a:solidFill>
                <a:srgbClr val="92D050"/>
              </a:solidFill>
            </a:endParaRPr>
          </a:p>
          <a:p>
            <a:pPr eaLnBrk="1" fontAlgn="auto" hangingPunct="1">
              <a:defRPr/>
            </a:pPr>
            <a:endParaRPr lang="en-GB" dirty="0">
              <a:solidFill>
                <a:srgbClr val="92D050"/>
              </a:solidFill>
            </a:endParaRPr>
          </a:p>
        </p:txBody>
      </p:sp>
      <p:sp>
        <p:nvSpPr>
          <p:cNvPr id="4" name="Slide Number Placeholder 3"/>
          <p:cNvSpPr>
            <a:spLocks noGrp="1"/>
          </p:cNvSpPr>
          <p:nvPr>
            <p:ph type="sldNum" sz="quarter" idx="16"/>
          </p:nvPr>
        </p:nvSpPr>
        <p:spPr/>
        <p:txBody>
          <a:bodyPr/>
          <a:lstStyle/>
          <a:p>
            <a:pPr>
              <a:defRPr/>
            </a:pPr>
            <a:fld id="{9B11FD9E-B584-417B-8902-61905B66E034}"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11" y="2286000"/>
            <a:ext cx="9286517" cy="1815882"/>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6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V- Radiation and Health</a:t>
            </a:r>
          </a:p>
          <a:p>
            <a:pPr algn="ctr" fontAlgn="auto">
              <a:spcBef>
                <a:spcPts val="0"/>
              </a:spcBef>
              <a:spcAft>
                <a:spcPts val="0"/>
              </a:spcAft>
              <a:defRPr/>
            </a:pPr>
            <a:r>
              <a:rPr lang="en-US" sz="56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Ch. 33-34-35-36-37</a:t>
            </a: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965200"/>
            <a:ext cx="7924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333625" algn="l"/>
              </a:tabLst>
              <a:defRPr>
                <a:solidFill>
                  <a:schemeClr val="tx1"/>
                </a:solidFill>
                <a:latin typeface="Arial" pitchFamily="34" charset="0"/>
                <a:cs typeface="Arial" pitchFamily="34" charset="0"/>
              </a:defRPr>
            </a:lvl1pPr>
            <a:lvl2pPr marL="742950" indent="-285750" eaLnBrk="0" hangingPunct="0">
              <a:tabLst>
                <a:tab pos="2333625" algn="l"/>
              </a:tabLst>
              <a:defRPr>
                <a:solidFill>
                  <a:schemeClr val="tx1"/>
                </a:solidFill>
                <a:latin typeface="Arial" pitchFamily="34" charset="0"/>
                <a:cs typeface="Arial" pitchFamily="34" charset="0"/>
              </a:defRPr>
            </a:lvl2pPr>
            <a:lvl3pPr marL="1143000" indent="-228600" eaLnBrk="0" hangingPunct="0">
              <a:tabLst>
                <a:tab pos="2333625" algn="l"/>
              </a:tabLst>
              <a:defRPr>
                <a:solidFill>
                  <a:schemeClr val="tx1"/>
                </a:solidFill>
                <a:latin typeface="Arial" pitchFamily="34" charset="0"/>
                <a:cs typeface="Arial" pitchFamily="34" charset="0"/>
              </a:defRPr>
            </a:lvl3pPr>
            <a:lvl4pPr marL="1600200" indent="-228600" eaLnBrk="0" hangingPunct="0">
              <a:tabLst>
                <a:tab pos="2333625" algn="l"/>
              </a:tabLst>
              <a:defRPr>
                <a:solidFill>
                  <a:schemeClr val="tx1"/>
                </a:solidFill>
                <a:latin typeface="Arial" pitchFamily="34" charset="0"/>
                <a:cs typeface="Arial" pitchFamily="34" charset="0"/>
              </a:defRPr>
            </a:lvl4pPr>
            <a:lvl5pPr marL="2057400" indent="-228600" eaLnBrk="0" hangingPunct="0">
              <a:tabLst>
                <a:tab pos="2333625"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9pPr>
          </a:lstStyle>
          <a:p>
            <a:pPr eaLnBrk="1" hangingPunct="1"/>
            <a:r>
              <a:rPr lang="en-GB" altLang="en-US" sz="2400" b="1">
                <a:solidFill>
                  <a:srgbClr val="FFFF00"/>
                </a:solidFill>
              </a:rPr>
              <a:t>Alpha particle</a:t>
            </a:r>
            <a:r>
              <a:rPr lang="en-GB" altLang="en-US" sz="2400">
                <a:solidFill>
                  <a:srgbClr val="FFFF00"/>
                </a:solidFill>
              </a:rPr>
              <a:t> consists of two protons and two neutrons. It is the same as a helium nucleus.</a:t>
            </a:r>
          </a:p>
        </p:txBody>
      </p:sp>
      <p:pic>
        <p:nvPicPr>
          <p:cNvPr id="29699" name="Picture 3" descr="alpha_parti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88" y="839788"/>
            <a:ext cx="1081087"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9108" name="Text Box 4"/>
          <p:cNvSpPr txBox="1">
            <a:spLocks noChangeArrowheads="1"/>
          </p:cNvSpPr>
          <p:nvPr/>
        </p:nvSpPr>
        <p:spPr bwMode="auto">
          <a:xfrm>
            <a:off x="11113" y="1898650"/>
            <a:ext cx="7961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333625" algn="l"/>
              </a:tabLst>
              <a:defRPr>
                <a:solidFill>
                  <a:schemeClr val="tx1"/>
                </a:solidFill>
                <a:latin typeface="Arial" pitchFamily="34" charset="0"/>
                <a:cs typeface="Arial" pitchFamily="34" charset="0"/>
              </a:defRPr>
            </a:lvl1pPr>
            <a:lvl2pPr marL="742950" indent="-285750" eaLnBrk="0" hangingPunct="0">
              <a:tabLst>
                <a:tab pos="2333625" algn="l"/>
              </a:tabLst>
              <a:defRPr>
                <a:solidFill>
                  <a:schemeClr val="tx1"/>
                </a:solidFill>
                <a:latin typeface="Arial" pitchFamily="34" charset="0"/>
                <a:cs typeface="Arial" pitchFamily="34" charset="0"/>
              </a:defRPr>
            </a:lvl2pPr>
            <a:lvl3pPr marL="1143000" indent="-228600" eaLnBrk="0" hangingPunct="0">
              <a:tabLst>
                <a:tab pos="2333625" algn="l"/>
              </a:tabLst>
              <a:defRPr>
                <a:solidFill>
                  <a:schemeClr val="tx1"/>
                </a:solidFill>
                <a:latin typeface="Arial" pitchFamily="34" charset="0"/>
                <a:cs typeface="Arial" pitchFamily="34" charset="0"/>
              </a:defRPr>
            </a:lvl3pPr>
            <a:lvl4pPr marL="1600200" indent="-228600" eaLnBrk="0" hangingPunct="0">
              <a:tabLst>
                <a:tab pos="2333625" algn="l"/>
              </a:tabLst>
              <a:defRPr>
                <a:solidFill>
                  <a:schemeClr val="tx1"/>
                </a:solidFill>
                <a:latin typeface="Arial" pitchFamily="34" charset="0"/>
                <a:cs typeface="Arial" pitchFamily="34" charset="0"/>
              </a:defRPr>
            </a:lvl4pPr>
            <a:lvl5pPr marL="2057400" indent="-228600" eaLnBrk="0" hangingPunct="0">
              <a:tabLst>
                <a:tab pos="2333625"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9pPr>
          </a:lstStyle>
          <a:p>
            <a:pPr eaLnBrk="1" hangingPunct="1"/>
            <a:r>
              <a:rPr lang="en-GB" altLang="en-US" sz="2400">
                <a:solidFill>
                  <a:srgbClr val="FFFF00"/>
                </a:solidFill>
              </a:rPr>
              <a:t>When an atom’s nucleus decays and releases an alpha particle, it loses two protons and two neutrons. </a:t>
            </a:r>
          </a:p>
        </p:txBody>
      </p:sp>
      <p:sp>
        <p:nvSpPr>
          <p:cNvPr id="559115" name="Text Box 11"/>
          <p:cNvSpPr txBox="1">
            <a:spLocks noChangeArrowheads="1"/>
          </p:cNvSpPr>
          <p:nvPr/>
        </p:nvSpPr>
        <p:spPr bwMode="auto">
          <a:xfrm>
            <a:off x="3690938" y="4800600"/>
            <a:ext cx="24018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pPr>
            <a:r>
              <a:rPr lang="en-GB" altLang="en-US" sz="2400" b="1">
                <a:solidFill>
                  <a:srgbClr val="CC00CC"/>
                </a:solidFill>
              </a:rPr>
              <a:t>atomic number </a:t>
            </a:r>
          </a:p>
          <a:p>
            <a:pPr eaLnBrk="1" hangingPunct="1">
              <a:lnSpc>
                <a:spcPct val="85000"/>
              </a:lnSpc>
            </a:pPr>
            <a:r>
              <a:rPr lang="en-GB" altLang="en-US" sz="2400" b="1">
                <a:solidFill>
                  <a:srgbClr val="CC00CC"/>
                </a:solidFill>
              </a:rPr>
              <a:t>decreases by 2</a:t>
            </a:r>
          </a:p>
        </p:txBody>
      </p:sp>
      <p:sp>
        <p:nvSpPr>
          <p:cNvPr id="559116" name="Text Box 12"/>
          <p:cNvSpPr txBox="1">
            <a:spLocks noChangeArrowheads="1"/>
          </p:cNvSpPr>
          <p:nvPr/>
        </p:nvSpPr>
        <p:spPr bwMode="auto">
          <a:xfrm>
            <a:off x="3987800" y="2819400"/>
            <a:ext cx="24114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pPr>
            <a:r>
              <a:rPr lang="en-GB" altLang="en-US" sz="2400" b="1">
                <a:solidFill>
                  <a:srgbClr val="CC00CC"/>
                </a:solidFill>
              </a:rPr>
              <a:t>mass number decreases by 4</a:t>
            </a:r>
          </a:p>
        </p:txBody>
      </p:sp>
      <p:sp>
        <p:nvSpPr>
          <p:cNvPr id="21511" name="Rectangle 13"/>
          <p:cNvSpPr>
            <a:spLocks noGrp="1" noChangeArrowheads="1"/>
          </p:cNvSpPr>
          <p:nvPr>
            <p:ph type="title"/>
          </p:nvPr>
        </p:nvSpPr>
        <p:spPr>
          <a:xfrm>
            <a:off x="0" y="74613"/>
            <a:ext cx="9144000" cy="914400"/>
          </a:xfrm>
        </p:spPr>
        <p:txBody>
          <a:bodyPr>
            <a:normAutofit fontScale="90000"/>
          </a:bodyPr>
          <a:lstStyle/>
          <a:p>
            <a:pPr eaLnBrk="1" fontAlgn="auto" hangingPunct="1">
              <a:spcAft>
                <a:spcPts val="0"/>
              </a:spcAft>
              <a:defRPr/>
            </a:pPr>
            <a:r>
              <a:rPr lang="en-GB" altLang="en-US" sz="3600" dirty="0" smtClean="0">
                <a:solidFill>
                  <a:srgbClr val="FFC000"/>
                </a:solidFill>
                <a:latin typeface="Copperplate Gothic Bold" panose="020E0705020206020404" pitchFamily="34" charset="0"/>
              </a:rPr>
              <a:t>What happens during alpha decay?</a:t>
            </a:r>
          </a:p>
        </p:txBody>
      </p:sp>
      <p:sp>
        <p:nvSpPr>
          <p:cNvPr id="559118" name="Text Box 14"/>
          <p:cNvSpPr txBox="1">
            <a:spLocks noChangeArrowheads="1"/>
          </p:cNvSpPr>
          <p:nvPr/>
        </p:nvSpPr>
        <p:spPr bwMode="auto">
          <a:xfrm>
            <a:off x="228600" y="5791200"/>
            <a:ext cx="8601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333625" algn="l"/>
              </a:tabLst>
              <a:defRPr>
                <a:solidFill>
                  <a:schemeClr val="tx1"/>
                </a:solidFill>
                <a:latin typeface="Arial" pitchFamily="34" charset="0"/>
                <a:cs typeface="Arial" pitchFamily="34" charset="0"/>
              </a:defRPr>
            </a:lvl1pPr>
            <a:lvl2pPr marL="742950" indent="-285750" eaLnBrk="0" hangingPunct="0">
              <a:tabLst>
                <a:tab pos="2333625" algn="l"/>
              </a:tabLst>
              <a:defRPr>
                <a:solidFill>
                  <a:schemeClr val="tx1"/>
                </a:solidFill>
                <a:latin typeface="Arial" pitchFamily="34" charset="0"/>
                <a:cs typeface="Arial" pitchFamily="34" charset="0"/>
              </a:defRPr>
            </a:lvl2pPr>
            <a:lvl3pPr marL="1143000" indent="-228600" eaLnBrk="0" hangingPunct="0">
              <a:tabLst>
                <a:tab pos="2333625" algn="l"/>
              </a:tabLst>
              <a:defRPr>
                <a:solidFill>
                  <a:schemeClr val="tx1"/>
                </a:solidFill>
                <a:latin typeface="Arial" pitchFamily="34" charset="0"/>
                <a:cs typeface="Arial" pitchFamily="34" charset="0"/>
              </a:defRPr>
            </a:lvl3pPr>
            <a:lvl4pPr marL="1600200" indent="-228600" eaLnBrk="0" hangingPunct="0">
              <a:tabLst>
                <a:tab pos="2333625" algn="l"/>
              </a:tabLst>
              <a:defRPr>
                <a:solidFill>
                  <a:schemeClr val="tx1"/>
                </a:solidFill>
                <a:latin typeface="Arial" pitchFamily="34" charset="0"/>
                <a:cs typeface="Arial" pitchFamily="34" charset="0"/>
              </a:defRPr>
            </a:lvl4pPr>
            <a:lvl5pPr marL="2057400" indent="-228600" eaLnBrk="0" hangingPunct="0">
              <a:tabLst>
                <a:tab pos="2333625"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9pPr>
          </a:lstStyle>
          <a:p>
            <a:pPr eaLnBrk="1" hangingPunct="1"/>
            <a:r>
              <a:rPr lang="en-GB" altLang="en-US" sz="2400">
                <a:solidFill>
                  <a:srgbClr val="FFFF00"/>
                </a:solidFill>
              </a:rPr>
              <a:t>The number of protons has changed, so the decayed atom has changed into a </a:t>
            </a:r>
            <a:r>
              <a:rPr lang="en-GB" altLang="en-US" sz="2400" b="1">
                <a:solidFill>
                  <a:srgbClr val="FFFF00"/>
                </a:solidFill>
              </a:rPr>
              <a:t>new element</a:t>
            </a:r>
            <a:r>
              <a:rPr lang="en-GB" altLang="en-US" sz="2400">
                <a:solidFill>
                  <a:srgbClr val="FFFF00"/>
                </a:solidFill>
              </a:rPr>
              <a:t>.</a:t>
            </a:r>
          </a:p>
        </p:txBody>
      </p:sp>
      <p:grpSp>
        <p:nvGrpSpPr>
          <p:cNvPr id="2" name="Group 22"/>
          <p:cNvGrpSpPr>
            <a:grpSpLocks/>
          </p:cNvGrpSpPr>
          <p:nvPr/>
        </p:nvGrpSpPr>
        <p:grpSpPr bwMode="auto">
          <a:xfrm>
            <a:off x="1708150" y="3709988"/>
            <a:ext cx="5332413" cy="1006475"/>
            <a:chOff x="1076" y="2223"/>
            <a:chExt cx="3359" cy="634"/>
          </a:xfrm>
        </p:grpSpPr>
        <p:sp>
          <p:nvSpPr>
            <p:cNvPr id="29707" name="Text Box 5"/>
            <p:cNvSpPr txBox="1">
              <a:spLocks noChangeArrowheads="1"/>
            </p:cNvSpPr>
            <p:nvPr/>
          </p:nvSpPr>
          <p:spPr bwMode="auto">
            <a:xfrm>
              <a:off x="1076" y="2226"/>
              <a:ext cx="4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800" b="1">
                  <a:solidFill>
                    <a:srgbClr val="92D050"/>
                  </a:solidFill>
                </a:rPr>
                <a:t>238</a:t>
              </a:r>
            </a:p>
          </p:txBody>
        </p:sp>
        <p:sp>
          <p:nvSpPr>
            <p:cNvPr id="29708" name="Text Box 6"/>
            <p:cNvSpPr txBox="1">
              <a:spLocks noChangeArrowheads="1"/>
            </p:cNvSpPr>
            <p:nvPr/>
          </p:nvSpPr>
          <p:spPr bwMode="auto">
            <a:xfrm>
              <a:off x="1215" y="2530"/>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800" b="1">
                  <a:solidFill>
                    <a:srgbClr val="92D050"/>
                  </a:solidFill>
                </a:rPr>
                <a:t>92</a:t>
              </a:r>
            </a:p>
          </p:txBody>
        </p:sp>
        <p:sp>
          <p:nvSpPr>
            <p:cNvPr id="29709" name="Text Box 7"/>
            <p:cNvSpPr txBox="1">
              <a:spLocks noChangeArrowheads="1"/>
            </p:cNvSpPr>
            <p:nvPr/>
          </p:nvSpPr>
          <p:spPr bwMode="auto">
            <a:xfrm>
              <a:off x="2495" y="2228"/>
              <a:ext cx="4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800" b="1">
                  <a:solidFill>
                    <a:srgbClr val="92D050"/>
                  </a:solidFill>
                </a:rPr>
                <a:t>234</a:t>
              </a:r>
            </a:p>
          </p:txBody>
        </p:sp>
        <p:sp>
          <p:nvSpPr>
            <p:cNvPr id="29710" name="Text Box 8"/>
            <p:cNvSpPr txBox="1">
              <a:spLocks noChangeArrowheads="1"/>
            </p:cNvSpPr>
            <p:nvPr/>
          </p:nvSpPr>
          <p:spPr bwMode="auto">
            <a:xfrm>
              <a:off x="2622" y="2530"/>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800" b="1">
                  <a:solidFill>
                    <a:srgbClr val="92D050"/>
                  </a:solidFill>
                </a:rPr>
                <a:t>90</a:t>
              </a:r>
            </a:p>
          </p:txBody>
        </p:sp>
        <p:sp>
          <p:nvSpPr>
            <p:cNvPr id="29711" name="Text Box 9"/>
            <p:cNvSpPr txBox="1">
              <a:spLocks noChangeArrowheads="1"/>
            </p:cNvSpPr>
            <p:nvPr/>
          </p:nvSpPr>
          <p:spPr bwMode="auto">
            <a:xfrm>
              <a:off x="4021" y="2510"/>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800" b="1">
                  <a:solidFill>
                    <a:srgbClr val="92D050"/>
                  </a:solidFill>
                </a:rPr>
                <a:t>2</a:t>
              </a:r>
            </a:p>
          </p:txBody>
        </p:sp>
        <p:sp>
          <p:nvSpPr>
            <p:cNvPr id="29712" name="Text Box 10"/>
            <p:cNvSpPr txBox="1">
              <a:spLocks noChangeArrowheads="1"/>
            </p:cNvSpPr>
            <p:nvPr/>
          </p:nvSpPr>
          <p:spPr bwMode="auto">
            <a:xfrm>
              <a:off x="4023" y="2223"/>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800" b="1">
                  <a:solidFill>
                    <a:srgbClr val="92D050"/>
                  </a:solidFill>
                </a:rPr>
                <a:t>4</a:t>
              </a:r>
            </a:p>
          </p:txBody>
        </p:sp>
        <p:sp>
          <p:nvSpPr>
            <p:cNvPr id="29713" name="Text Box 17"/>
            <p:cNvSpPr txBox="1">
              <a:spLocks noChangeArrowheads="1"/>
            </p:cNvSpPr>
            <p:nvPr/>
          </p:nvSpPr>
          <p:spPr bwMode="auto">
            <a:xfrm>
              <a:off x="1997" y="2400"/>
              <a:ext cx="4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400" b="1">
                  <a:solidFill>
                    <a:srgbClr val="92D050"/>
                  </a:solidFill>
                  <a:sym typeface="Monotype Sorts"/>
                </a:rPr>
                <a:t></a:t>
              </a:r>
              <a:endParaRPr lang="en-GB" altLang="en-US" sz="2800">
                <a:solidFill>
                  <a:srgbClr val="92D050"/>
                </a:solidFill>
              </a:endParaRPr>
            </a:p>
          </p:txBody>
        </p:sp>
        <p:sp>
          <p:nvSpPr>
            <p:cNvPr id="29714" name="Rectangle 18"/>
            <p:cNvSpPr>
              <a:spLocks noChangeArrowheads="1"/>
            </p:cNvSpPr>
            <p:nvPr/>
          </p:nvSpPr>
          <p:spPr bwMode="auto">
            <a:xfrm>
              <a:off x="1462" y="2342"/>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3600" b="1">
                  <a:solidFill>
                    <a:srgbClr val="92D050"/>
                  </a:solidFill>
                </a:rPr>
                <a:t>U</a:t>
              </a:r>
            </a:p>
          </p:txBody>
        </p:sp>
        <p:sp>
          <p:nvSpPr>
            <p:cNvPr id="29715" name="Rectangle 19"/>
            <p:cNvSpPr>
              <a:spLocks noChangeArrowheads="1"/>
            </p:cNvSpPr>
            <p:nvPr/>
          </p:nvSpPr>
          <p:spPr bwMode="auto">
            <a:xfrm>
              <a:off x="2894" y="2342"/>
              <a:ext cx="4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3600" b="1">
                  <a:solidFill>
                    <a:srgbClr val="92D050"/>
                  </a:solidFill>
                </a:rPr>
                <a:t>Th</a:t>
              </a:r>
            </a:p>
          </p:txBody>
        </p:sp>
        <p:sp>
          <p:nvSpPr>
            <p:cNvPr id="29716" name="Rectangle 20"/>
            <p:cNvSpPr>
              <a:spLocks noChangeArrowheads="1"/>
            </p:cNvSpPr>
            <p:nvPr/>
          </p:nvSpPr>
          <p:spPr bwMode="auto">
            <a:xfrm>
              <a:off x="3554" y="2342"/>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3600" b="1">
                  <a:solidFill>
                    <a:srgbClr val="92D050"/>
                  </a:solidFill>
                </a:rPr>
                <a:t>+</a:t>
              </a:r>
            </a:p>
          </p:txBody>
        </p:sp>
        <p:sp>
          <p:nvSpPr>
            <p:cNvPr id="29717" name="Rectangle 21"/>
            <p:cNvSpPr>
              <a:spLocks noChangeArrowheads="1"/>
            </p:cNvSpPr>
            <p:nvPr/>
          </p:nvSpPr>
          <p:spPr bwMode="auto">
            <a:xfrm>
              <a:off x="4142" y="2318"/>
              <a:ext cx="29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altLang="en-US" sz="3600" b="1">
                  <a:solidFill>
                    <a:srgbClr val="92D050"/>
                  </a:solidFill>
                </a:rPr>
                <a:t>α</a:t>
              </a:r>
              <a:endParaRPr lang="en-GB" altLang="en-US" sz="3600" b="1">
                <a:solidFill>
                  <a:srgbClr val="92D050"/>
                </a:solidFill>
              </a:endParaRPr>
            </a:p>
          </p:txBody>
        </p:sp>
      </p:grpSp>
      <p:sp>
        <p:nvSpPr>
          <p:cNvPr id="3" name="Slide Number Placeholder 2"/>
          <p:cNvSpPr>
            <a:spLocks noGrp="1"/>
          </p:cNvSpPr>
          <p:nvPr>
            <p:ph type="sldNum" sz="quarter" idx="16"/>
          </p:nvPr>
        </p:nvSpPr>
        <p:spPr/>
        <p:txBody>
          <a:bodyPr/>
          <a:lstStyle/>
          <a:p>
            <a:pPr>
              <a:defRPr/>
            </a:pPr>
            <a:fld id="{9B11FD9E-B584-417B-8902-61905B66E034}"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23813" y="990600"/>
            <a:ext cx="888047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333625" algn="l"/>
              </a:tabLst>
              <a:defRPr>
                <a:solidFill>
                  <a:schemeClr val="tx1"/>
                </a:solidFill>
                <a:latin typeface="Arial" pitchFamily="34" charset="0"/>
                <a:cs typeface="Arial" pitchFamily="34" charset="0"/>
              </a:defRPr>
            </a:lvl1pPr>
            <a:lvl2pPr marL="742950" indent="-285750" eaLnBrk="0" hangingPunct="0">
              <a:tabLst>
                <a:tab pos="2333625" algn="l"/>
              </a:tabLst>
              <a:defRPr>
                <a:solidFill>
                  <a:schemeClr val="tx1"/>
                </a:solidFill>
                <a:latin typeface="Arial" pitchFamily="34" charset="0"/>
                <a:cs typeface="Arial" pitchFamily="34" charset="0"/>
              </a:defRPr>
            </a:lvl2pPr>
            <a:lvl3pPr marL="1143000" indent="-228600" eaLnBrk="0" hangingPunct="0">
              <a:tabLst>
                <a:tab pos="2333625" algn="l"/>
              </a:tabLst>
              <a:defRPr>
                <a:solidFill>
                  <a:schemeClr val="tx1"/>
                </a:solidFill>
                <a:latin typeface="Arial" pitchFamily="34" charset="0"/>
                <a:cs typeface="Arial" pitchFamily="34" charset="0"/>
              </a:defRPr>
            </a:lvl3pPr>
            <a:lvl4pPr marL="1600200" indent="-228600" eaLnBrk="0" hangingPunct="0">
              <a:tabLst>
                <a:tab pos="2333625" algn="l"/>
              </a:tabLst>
              <a:defRPr>
                <a:solidFill>
                  <a:schemeClr val="tx1"/>
                </a:solidFill>
                <a:latin typeface="Arial" pitchFamily="34" charset="0"/>
                <a:cs typeface="Arial" pitchFamily="34" charset="0"/>
              </a:defRPr>
            </a:lvl4pPr>
            <a:lvl5pPr marL="2057400" indent="-228600" eaLnBrk="0" hangingPunct="0">
              <a:tabLst>
                <a:tab pos="2333625"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9pPr>
          </a:lstStyle>
          <a:p>
            <a:pPr algn="just" eaLnBrk="1" hangingPunct="1"/>
            <a:r>
              <a:rPr lang="en-GB" altLang="en-US" sz="2400" b="1">
                <a:solidFill>
                  <a:srgbClr val="FFFF00"/>
                </a:solidFill>
              </a:rPr>
              <a:t>Negative Beta particle</a:t>
            </a:r>
            <a:r>
              <a:rPr lang="en-GB" altLang="en-US" sz="2400">
                <a:solidFill>
                  <a:srgbClr val="FFFF00"/>
                </a:solidFill>
              </a:rPr>
              <a:t> consists of a high energy electron, The emission of a negatively charged beta particle is associated with the decay of nuclides which have too many neutrons .</a:t>
            </a:r>
          </a:p>
        </p:txBody>
      </p:sp>
      <p:pic>
        <p:nvPicPr>
          <p:cNvPr id="1028" name="Picture 4" descr="beta_part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013" y="0"/>
            <a:ext cx="7508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9"/>
          <p:cNvSpPr>
            <a:spLocks noGrp="1" noChangeArrowheads="1"/>
          </p:cNvSpPr>
          <p:nvPr>
            <p:ph type="title"/>
          </p:nvPr>
        </p:nvSpPr>
        <p:spPr>
          <a:xfrm>
            <a:off x="9525" y="36513"/>
            <a:ext cx="9144000" cy="919162"/>
          </a:xfrm>
        </p:spPr>
        <p:txBody>
          <a:bodyPr/>
          <a:lstStyle/>
          <a:p>
            <a:pPr algn="ctr" eaLnBrk="1" fontAlgn="auto" hangingPunct="1">
              <a:spcAft>
                <a:spcPts val="0"/>
              </a:spcAft>
              <a:defRPr/>
            </a:pPr>
            <a:r>
              <a:rPr lang="en-GB" altLang="en-US" sz="3200" dirty="0" smtClean="0">
                <a:solidFill>
                  <a:srgbClr val="FFC000"/>
                </a:solidFill>
                <a:latin typeface="Copperplate Gothic Bold" panose="020E0705020206020404" pitchFamily="34" charset="0"/>
              </a:rPr>
              <a:t>What happens during beta  negative decay?</a:t>
            </a:r>
          </a:p>
        </p:txBody>
      </p:sp>
      <p:sp>
        <p:nvSpPr>
          <p:cNvPr id="561162" name="Text Box 10"/>
          <p:cNvSpPr txBox="1">
            <a:spLocks noChangeArrowheads="1"/>
          </p:cNvSpPr>
          <p:nvPr/>
        </p:nvSpPr>
        <p:spPr bwMode="auto">
          <a:xfrm>
            <a:off x="84138" y="5873750"/>
            <a:ext cx="8578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333625" algn="l"/>
              </a:tabLst>
              <a:defRPr>
                <a:solidFill>
                  <a:schemeClr val="tx1"/>
                </a:solidFill>
                <a:latin typeface="Arial" pitchFamily="34" charset="0"/>
                <a:cs typeface="Arial" pitchFamily="34" charset="0"/>
              </a:defRPr>
            </a:lvl1pPr>
            <a:lvl2pPr marL="742950" indent="-285750" eaLnBrk="0" hangingPunct="0">
              <a:tabLst>
                <a:tab pos="2333625" algn="l"/>
              </a:tabLst>
              <a:defRPr>
                <a:solidFill>
                  <a:schemeClr val="tx1"/>
                </a:solidFill>
                <a:latin typeface="Arial" pitchFamily="34" charset="0"/>
                <a:cs typeface="Arial" pitchFamily="34" charset="0"/>
              </a:defRPr>
            </a:lvl2pPr>
            <a:lvl3pPr marL="1143000" indent="-228600" eaLnBrk="0" hangingPunct="0">
              <a:tabLst>
                <a:tab pos="2333625" algn="l"/>
              </a:tabLst>
              <a:defRPr>
                <a:solidFill>
                  <a:schemeClr val="tx1"/>
                </a:solidFill>
                <a:latin typeface="Arial" pitchFamily="34" charset="0"/>
                <a:cs typeface="Arial" pitchFamily="34" charset="0"/>
              </a:defRPr>
            </a:lvl3pPr>
            <a:lvl4pPr marL="1600200" indent="-228600" eaLnBrk="0" hangingPunct="0">
              <a:tabLst>
                <a:tab pos="2333625" algn="l"/>
              </a:tabLst>
              <a:defRPr>
                <a:solidFill>
                  <a:schemeClr val="tx1"/>
                </a:solidFill>
                <a:latin typeface="Arial" pitchFamily="34" charset="0"/>
                <a:cs typeface="Arial" pitchFamily="34" charset="0"/>
              </a:defRPr>
            </a:lvl4pPr>
            <a:lvl5pPr marL="2057400" indent="-228600" eaLnBrk="0" hangingPunct="0">
              <a:tabLst>
                <a:tab pos="2333625"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9pPr>
          </a:lstStyle>
          <a:p>
            <a:pPr eaLnBrk="1" hangingPunct="1"/>
            <a:r>
              <a:rPr lang="en-GB" altLang="en-US" sz="2400">
                <a:solidFill>
                  <a:srgbClr val="FFFF00"/>
                </a:solidFill>
              </a:rPr>
              <a:t>The decayed atom has gained a proton and so has changed into a </a:t>
            </a:r>
            <a:r>
              <a:rPr lang="en-GB" altLang="en-US" sz="2400" b="1">
                <a:solidFill>
                  <a:srgbClr val="FFFF00"/>
                </a:solidFill>
              </a:rPr>
              <a:t>new element</a:t>
            </a:r>
            <a:r>
              <a:rPr lang="en-GB" altLang="en-US" sz="2400">
                <a:solidFill>
                  <a:srgbClr val="FFFF00"/>
                </a:solidFill>
              </a:rPr>
              <a:t>.</a:t>
            </a:r>
          </a:p>
        </p:txBody>
      </p:sp>
      <p:pic>
        <p:nvPicPr>
          <p:cNvPr id="1032" name="Picture 2" descr="http://www2.lbl.gov/abc/wallchart/chapters/03/graphics/Image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733800"/>
            <a:ext cx="7720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9"/>
          <p:cNvGraphicFramePr>
            <a:graphicFrameLocks noChangeAspect="1"/>
          </p:cNvGraphicFramePr>
          <p:nvPr/>
        </p:nvGraphicFramePr>
        <p:xfrm>
          <a:off x="2057400" y="2438400"/>
          <a:ext cx="3738563" cy="990600"/>
        </p:xfrm>
        <a:graphic>
          <a:graphicData uri="http://schemas.openxmlformats.org/presentationml/2006/ole">
            <mc:AlternateContent xmlns:mc="http://schemas.openxmlformats.org/markup-compatibility/2006">
              <mc:Choice xmlns:v="urn:schemas-microsoft-com:vml" Requires="v">
                <p:oleObj spid="_x0000_s1040" name="معادلة" r:id="rId6" imgW="1054100" imgH="228600" progId="Equation.3">
                  <p:embed/>
                </p:oleObj>
              </mc:Choice>
              <mc:Fallback>
                <p:oleObj name="معادلة" r:id="rId6" imgW="1054100" imgH="2286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2438400"/>
                        <a:ext cx="3738563" cy="990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6"/>
          </p:nvPr>
        </p:nvSpPr>
        <p:spPr/>
        <p:txBody>
          <a:bodyPr/>
          <a:lstStyle/>
          <a:p>
            <a:pPr>
              <a:defRPr/>
            </a:pPr>
            <a:fld id="{9B11FD9E-B584-417B-8902-61905B66E034}"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23813" y="914400"/>
            <a:ext cx="9091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333625" algn="l"/>
              </a:tabLst>
              <a:defRPr>
                <a:solidFill>
                  <a:schemeClr val="tx1"/>
                </a:solidFill>
                <a:latin typeface="Arial" pitchFamily="34" charset="0"/>
                <a:cs typeface="Arial" pitchFamily="34" charset="0"/>
              </a:defRPr>
            </a:lvl1pPr>
            <a:lvl2pPr marL="742950" indent="-285750" eaLnBrk="0" hangingPunct="0">
              <a:tabLst>
                <a:tab pos="2333625" algn="l"/>
              </a:tabLst>
              <a:defRPr>
                <a:solidFill>
                  <a:schemeClr val="tx1"/>
                </a:solidFill>
                <a:latin typeface="Arial" pitchFamily="34" charset="0"/>
                <a:cs typeface="Arial" pitchFamily="34" charset="0"/>
              </a:defRPr>
            </a:lvl2pPr>
            <a:lvl3pPr marL="1143000" indent="-228600" eaLnBrk="0" hangingPunct="0">
              <a:tabLst>
                <a:tab pos="2333625" algn="l"/>
              </a:tabLst>
              <a:defRPr>
                <a:solidFill>
                  <a:schemeClr val="tx1"/>
                </a:solidFill>
                <a:latin typeface="Arial" pitchFamily="34" charset="0"/>
                <a:cs typeface="Arial" pitchFamily="34" charset="0"/>
              </a:defRPr>
            </a:lvl3pPr>
            <a:lvl4pPr marL="1600200" indent="-228600" eaLnBrk="0" hangingPunct="0">
              <a:tabLst>
                <a:tab pos="2333625" algn="l"/>
              </a:tabLst>
              <a:defRPr>
                <a:solidFill>
                  <a:schemeClr val="tx1"/>
                </a:solidFill>
                <a:latin typeface="Arial" pitchFamily="34" charset="0"/>
                <a:cs typeface="Arial" pitchFamily="34" charset="0"/>
              </a:defRPr>
            </a:lvl4pPr>
            <a:lvl5pPr marL="2057400" indent="-228600" eaLnBrk="0" hangingPunct="0">
              <a:tabLst>
                <a:tab pos="2333625"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9pPr>
          </a:lstStyle>
          <a:p>
            <a:pPr algn="just" eaLnBrk="1" hangingPunct="1"/>
            <a:r>
              <a:rPr lang="en-GB" altLang="en-US" sz="2400">
                <a:solidFill>
                  <a:srgbClr val="FFFF00"/>
                </a:solidFill>
              </a:rPr>
              <a:t>The emission of a positively charged beta particle(positron –electron with positive charge or antielectron) is associated with the decay of nuclides which have too many protons .</a:t>
            </a:r>
          </a:p>
          <a:p>
            <a:pPr eaLnBrk="1" hangingPunct="1"/>
            <a:r>
              <a:rPr lang="en-GB" altLang="en-US" sz="2400">
                <a:solidFill>
                  <a:srgbClr val="FFFF00"/>
                </a:solidFill>
              </a:rPr>
              <a:t> </a:t>
            </a:r>
          </a:p>
        </p:txBody>
      </p:sp>
      <p:pic>
        <p:nvPicPr>
          <p:cNvPr id="2052" name="Picture 4" descr="beta_part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3438" y="-76200"/>
            <a:ext cx="7508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9"/>
          <p:cNvSpPr>
            <a:spLocks noGrp="1" noChangeArrowheads="1"/>
          </p:cNvSpPr>
          <p:nvPr>
            <p:ph type="title"/>
          </p:nvPr>
        </p:nvSpPr>
        <p:spPr>
          <a:xfrm>
            <a:off x="9525" y="36513"/>
            <a:ext cx="9144000" cy="919162"/>
          </a:xfrm>
        </p:spPr>
        <p:txBody>
          <a:bodyPr/>
          <a:lstStyle/>
          <a:p>
            <a:pPr algn="ctr" eaLnBrk="1" fontAlgn="auto" hangingPunct="1">
              <a:spcAft>
                <a:spcPts val="0"/>
              </a:spcAft>
              <a:defRPr/>
            </a:pPr>
            <a:r>
              <a:rPr lang="en-GB" altLang="en-US" sz="3200" dirty="0" smtClean="0">
                <a:solidFill>
                  <a:srgbClr val="FFC000"/>
                </a:solidFill>
                <a:latin typeface="Copperplate Gothic Bold" panose="020E0705020206020404" pitchFamily="34" charset="0"/>
              </a:rPr>
              <a:t>What happens during beta  positive decay?</a:t>
            </a:r>
          </a:p>
        </p:txBody>
      </p:sp>
      <p:sp>
        <p:nvSpPr>
          <p:cNvPr id="561162" name="Text Box 10"/>
          <p:cNvSpPr txBox="1">
            <a:spLocks noChangeArrowheads="1"/>
          </p:cNvSpPr>
          <p:nvPr/>
        </p:nvSpPr>
        <p:spPr bwMode="auto">
          <a:xfrm>
            <a:off x="84138" y="5873750"/>
            <a:ext cx="8578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333625" algn="l"/>
              </a:tabLst>
              <a:defRPr>
                <a:solidFill>
                  <a:schemeClr val="tx1"/>
                </a:solidFill>
                <a:latin typeface="Arial" pitchFamily="34" charset="0"/>
                <a:cs typeface="Arial" pitchFamily="34" charset="0"/>
              </a:defRPr>
            </a:lvl1pPr>
            <a:lvl2pPr marL="742950" indent="-285750" eaLnBrk="0" hangingPunct="0">
              <a:tabLst>
                <a:tab pos="2333625" algn="l"/>
              </a:tabLst>
              <a:defRPr>
                <a:solidFill>
                  <a:schemeClr val="tx1"/>
                </a:solidFill>
                <a:latin typeface="Arial" pitchFamily="34" charset="0"/>
                <a:cs typeface="Arial" pitchFamily="34" charset="0"/>
              </a:defRPr>
            </a:lvl2pPr>
            <a:lvl3pPr marL="1143000" indent="-228600" eaLnBrk="0" hangingPunct="0">
              <a:tabLst>
                <a:tab pos="2333625" algn="l"/>
              </a:tabLst>
              <a:defRPr>
                <a:solidFill>
                  <a:schemeClr val="tx1"/>
                </a:solidFill>
                <a:latin typeface="Arial" pitchFamily="34" charset="0"/>
                <a:cs typeface="Arial" pitchFamily="34" charset="0"/>
              </a:defRPr>
            </a:lvl3pPr>
            <a:lvl4pPr marL="1600200" indent="-228600" eaLnBrk="0" hangingPunct="0">
              <a:tabLst>
                <a:tab pos="2333625" algn="l"/>
              </a:tabLst>
              <a:defRPr>
                <a:solidFill>
                  <a:schemeClr val="tx1"/>
                </a:solidFill>
                <a:latin typeface="Arial" pitchFamily="34" charset="0"/>
                <a:cs typeface="Arial" pitchFamily="34" charset="0"/>
              </a:defRPr>
            </a:lvl4pPr>
            <a:lvl5pPr marL="2057400" indent="-228600" eaLnBrk="0" hangingPunct="0">
              <a:tabLst>
                <a:tab pos="2333625"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333625" algn="l"/>
              </a:tabLst>
              <a:defRPr>
                <a:solidFill>
                  <a:schemeClr val="tx1"/>
                </a:solidFill>
                <a:latin typeface="Arial" pitchFamily="34" charset="0"/>
                <a:cs typeface="Arial" pitchFamily="34" charset="0"/>
              </a:defRPr>
            </a:lvl9pPr>
          </a:lstStyle>
          <a:p>
            <a:pPr eaLnBrk="1" hangingPunct="1"/>
            <a:r>
              <a:rPr lang="en-GB" altLang="en-US" sz="2400">
                <a:solidFill>
                  <a:srgbClr val="FFFF00"/>
                </a:solidFill>
              </a:rPr>
              <a:t>The decayed atom has gained a proton and so has changed into a </a:t>
            </a:r>
            <a:r>
              <a:rPr lang="en-GB" altLang="en-US" sz="2400" b="1">
                <a:solidFill>
                  <a:srgbClr val="FFFF00"/>
                </a:solidFill>
              </a:rPr>
              <a:t>new element</a:t>
            </a:r>
            <a:r>
              <a:rPr lang="en-GB" altLang="en-US" sz="2400">
                <a:solidFill>
                  <a:srgbClr val="FFFF00"/>
                </a:solidFill>
              </a:rPr>
              <a:t>.</a:t>
            </a:r>
          </a:p>
        </p:txBody>
      </p:sp>
      <p:pic>
        <p:nvPicPr>
          <p:cNvPr id="2056" name="Picture 2" descr="http://www2.lbl.gov/abc/wallchart/chapters/03/graphics/Image7.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257550"/>
            <a:ext cx="792003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7" name="Object 10"/>
          <p:cNvGraphicFramePr>
            <a:graphicFrameLocks noChangeAspect="1"/>
          </p:cNvGraphicFramePr>
          <p:nvPr/>
        </p:nvGraphicFramePr>
        <p:xfrm>
          <a:off x="2286000" y="2133600"/>
          <a:ext cx="3756025" cy="952500"/>
        </p:xfrm>
        <a:graphic>
          <a:graphicData uri="http://schemas.openxmlformats.org/presentationml/2006/ole">
            <mc:AlternateContent xmlns:mc="http://schemas.openxmlformats.org/markup-compatibility/2006">
              <mc:Choice xmlns:v="urn:schemas-microsoft-com:vml" Requires="v">
                <p:oleObj spid="_x0000_s2064" name="معادلة" r:id="rId6" imgW="927100" imgH="228600" progId="Equation.3">
                  <p:embed/>
                </p:oleObj>
              </mc:Choice>
              <mc:Fallback>
                <p:oleObj name="معادلة" r:id="rId6" imgW="927100" imgH="2286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133600"/>
                        <a:ext cx="3756025" cy="9525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6"/>
          </p:nvPr>
        </p:nvSpPr>
        <p:spPr/>
        <p:txBody>
          <a:bodyPr/>
          <a:lstStyle/>
          <a:p>
            <a:pPr>
              <a:defRPr/>
            </a:pPr>
            <a:fld id="{9B11FD9E-B584-417B-8902-61905B66E034}"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endParaRPr lang="en-US" altLang="en-US" sz="2400">
              <a:latin typeface="Times New Roman" pitchFamily="18" charset="0"/>
            </a:endParaRPr>
          </a:p>
        </p:txBody>
      </p:sp>
      <p:sp>
        <p:nvSpPr>
          <p:cNvPr id="35848" name="Text Box 3"/>
          <p:cNvSpPr txBox="1">
            <a:spLocks noChangeArrowheads="1"/>
          </p:cNvSpPr>
          <p:nvPr/>
        </p:nvSpPr>
        <p:spPr bwMode="auto">
          <a:xfrm>
            <a:off x="0" y="1028700"/>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tr-TR" altLang="en-US" sz="2600" b="1">
                <a:solidFill>
                  <a:srgbClr val="FFFF00"/>
                </a:solidFill>
                <a:latin typeface="Times New Roman" pitchFamily="18" charset="0"/>
              </a:rPr>
              <a:t>After a decay reaction, the nucleus is often in an “excited” state. This means that the nucleus still has excess energy to get rid of. So, the emission of gamma rays is a way for a high energy nucleus to reduce its energy and become more stable. </a:t>
            </a:r>
          </a:p>
        </p:txBody>
      </p:sp>
      <p:sp>
        <p:nvSpPr>
          <p:cNvPr id="10" name="Rectangle 2"/>
          <p:cNvSpPr txBox="1">
            <a:spLocks noChangeArrowheads="1"/>
          </p:cNvSpPr>
          <p:nvPr/>
        </p:nvSpPr>
        <p:spPr bwMode="auto">
          <a:xfrm>
            <a:off x="152400" y="0"/>
            <a:ext cx="86010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742950" indent="-7429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3200" b="1">
                <a:solidFill>
                  <a:srgbClr val="FFC000"/>
                </a:solidFill>
                <a:latin typeface="Copperplate Gothic Bold" pitchFamily="34" charset="0"/>
              </a:rPr>
              <a:t>What happens during </a:t>
            </a:r>
            <a:r>
              <a:rPr lang="en-US" sz="3200" b="1">
                <a:solidFill>
                  <a:srgbClr val="FFC000"/>
                </a:solidFill>
                <a:latin typeface="Copperplate Gothic Bold" pitchFamily="34" charset="0"/>
                <a:cs typeface="Times New Roman" pitchFamily="18" charset="0"/>
              </a:rPr>
              <a:t>Gamma-rays  (g) decay?</a:t>
            </a:r>
          </a:p>
        </p:txBody>
      </p:sp>
      <p:pic>
        <p:nvPicPr>
          <p:cNvPr id="11" name="Picture 3" descr="http://2.bp.blogspot.com/-0SVwTmdQPo0/TZFiAsxLeII/AAAAAAAABKg/-_tSkpDUXI8/s320/Gamma+Dec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40735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http://www.m2c3.com/chemistry/VLI/M3_Topic2/la_06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276600"/>
            <a:ext cx="40290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6"/>
          </p:nvPr>
        </p:nvSpPr>
        <p:spPr/>
        <p:txBody>
          <a:bodyPr/>
          <a:lstStyle/>
          <a:p>
            <a:pPr>
              <a:defRPr/>
            </a:pPr>
            <a:fld id="{9B11FD9E-B584-417B-8902-61905B66E034}"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100000"/>
                <a:alpha val="100000"/>
                <a:satMod val="140000"/>
              </a:schemeClr>
            </a:gs>
            <a:gs pos="3000">
              <a:schemeClr val="tx1">
                <a:lumMod val="95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1676400" y="152400"/>
            <a:ext cx="495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4000" b="1" dirty="0">
                <a:solidFill>
                  <a:schemeClr val="bg1"/>
                </a:solidFill>
                <a:latin typeface="Arial Narrow" pitchFamily="34" charset="0"/>
              </a:rPr>
              <a:t>Neutron Emission</a:t>
            </a:r>
          </a:p>
        </p:txBody>
      </p:sp>
      <p:pic>
        <p:nvPicPr>
          <p:cNvPr id="317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17625"/>
            <a:ext cx="7086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7"/>
          <p:cNvSpPr>
            <a:spLocks noChangeArrowheads="1"/>
          </p:cNvSpPr>
          <p:nvPr/>
        </p:nvSpPr>
        <p:spPr bwMode="auto">
          <a:xfrm>
            <a:off x="0" y="3200400"/>
            <a:ext cx="9296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200">
                <a:solidFill>
                  <a:srgbClr val="FFFF00"/>
                </a:solidFill>
                <a:latin typeface="Arial Narrow" pitchFamily="34" charset="0"/>
              </a:rPr>
              <a:t>Neutron emission is one process that unstable atoms can use to become more stable. During neutron emission, a neutron is ejected from an atom's nucleus.</a:t>
            </a:r>
          </a:p>
          <a:p>
            <a:r>
              <a:rPr lang="en-GB" sz="3200">
                <a:solidFill>
                  <a:srgbClr val="FFFF00"/>
                </a:solidFill>
                <a:latin typeface="Arial Narrow" pitchFamily="34" charset="0"/>
              </a:rPr>
              <a:t>Since the number of protons within an atom doesn't change during neutron emission, it doesn't change from one element to another. It does, however, become a different isotope of that element.</a:t>
            </a:r>
          </a:p>
        </p:txBody>
      </p:sp>
      <p:sp>
        <p:nvSpPr>
          <p:cNvPr id="2" name="Slide Number Placeholder 1"/>
          <p:cNvSpPr>
            <a:spLocks noGrp="1"/>
          </p:cNvSpPr>
          <p:nvPr>
            <p:ph type="sldNum" sz="quarter" idx="16"/>
          </p:nvPr>
        </p:nvSpPr>
        <p:spPr/>
        <p:txBody>
          <a:bodyPr/>
          <a:lstStyle/>
          <a:p>
            <a:pPr>
              <a:defRPr/>
            </a:pPr>
            <a:fld id="{9B11FD9E-B584-417B-8902-61905B66E034}"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324600" cy="838200"/>
          </a:xfrm>
        </p:spPr>
        <p:txBody>
          <a:bodyPr wrap="square" numCol="1" compatLnSpc="1">
            <a:prstTxWarp prst="textNoShape">
              <a:avLst/>
            </a:prstTxWarp>
          </a:bodyPr>
          <a:lstStyle/>
          <a:p>
            <a:pPr algn="ctr" eaLnBrk="1" fontAlgn="auto" hangingPunct="1">
              <a:spcAft>
                <a:spcPts val="0"/>
              </a:spcAft>
              <a:defRPr/>
            </a:pPr>
            <a:r>
              <a:rPr lang="en-US" sz="4000" b="1" dirty="0" smtClean="0">
                <a:solidFill>
                  <a:srgbClr val="FFC000"/>
                </a:solidFill>
              </a:rPr>
              <a:t>Types </a:t>
            </a:r>
            <a:r>
              <a:rPr lang="en-US" sz="4000" b="1" dirty="0">
                <a:solidFill>
                  <a:srgbClr val="FFC000"/>
                </a:solidFill>
              </a:rPr>
              <a:t>of </a:t>
            </a:r>
            <a:r>
              <a:rPr lang="en-US" sz="4000" b="1" dirty="0" smtClean="0">
                <a:solidFill>
                  <a:srgbClr val="FFC000"/>
                </a:solidFill>
              </a:rPr>
              <a:t>Radiation</a:t>
            </a:r>
            <a:endParaRPr lang="en-US" sz="4000" b="1" dirty="0">
              <a:solidFill>
                <a:srgbClr val="FFC000"/>
              </a:solidFill>
              <a:cs typeface="Times New Roman" pitchFamily="18" charset="0"/>
              <a:sym typeface="Wingdings" pitchFamily="2" charset="2"/>
            </a:endParaRPr>
          </a:p>
        </p:txBody>
      </p:sp>
      <p:sp>
        <p:nvSpPr>
          <p:cNvPr id="32771" name="Rectangle 4"/>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endParaRPr lang="en-US" altLang="en-US" sz="2400">
              <a:latin typeface="Times New Roman" pitchFamily="18" charset="0"/>
            </a:endParaRPr>
          </a:p>
        </p:txBody>
      </p:sp>
      <p:sp>
        <p:nvSpPr>
          <p:cNvPr id="15" name="Rectangle 14"/>
          <p:cNvSpPr>
            <a:spLocks noChangeArrowheads="1"/>
          </p:cNvSpPr>
          <p:nvPr/>
        </p:nvSpPr>
        <p:spPr bwMode="auto">
          <a:xfrm>
            <a:off x="44450" y="2149475"/>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just"/>
            <a:endParaRPr lang="en-US" sz="2800" b="1">
              <a:solidFill>
                <a:srgbClr val="FFC000"/>
              </a:solidFill>
              <a:latin typeface="Times New Roman" pitchFamily="18" charset="0"/>
              <a:cs typeface="Times New Roman" pitchFamily="18" charset="0"/>
            </a:endParaRPr>
          </a:p>
        </p:txBody>
      </p:sp>
      <p:sp>
        <p:nvSpPr>
          <p:cNvPr id="32773" name="Rectangle 2"/>
          <p:cNvSpPr>
            <a:spLocks noChangeArrowheads="1"/>
          </p:cNvSpPr>
          <p:nvPr/>
        </p:nvSpPr>
        <p:spPr bwMode="auto">
          <a:xfrm>
            <a:off x="44450" y="685800"/>
            <a:ext cx="90233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sz="2800">
                <a:solidFill>
                  <a:srgbClr val="FFFF00"/>
                </a:solidFill>
                <a:latin typeface="Arial Narrow" pitchFamily="34" charset="0"/>
              </a:rPr>
              <a:t>radiation is the emission or transmission of energy in the form of waves or particles through space or through a material medium. This includes</a:t>
            </a:r>
          </a:p>
        </p:txBody>
      </p:sp>
      <p:sp>
        <p:nvSpPr>
          <p:cNvPr id="6" name="Rectangle 5"/>
          <p:cNvSpPr>
            <a:spLocks noChangeArrowheads="1"/>
          </p:cNvSpPr>
          <p:nvPr/>
        </p:nvSpPr>
        <p:spPr bwMode="auto">
          <a:xfrm>
            <a:off x="304800" y="2149475"/>
            <a:ext cx="8763000" cy="4876800"/>
          </a:xfrm>
          <a:prstGeom prst="rect">
            <a:avLst/>
          </a:prstGeom>
          <a:noFill/>
          <a:ln w="9525">
            <a:noFill/>
            <a:miter lim="800000"/>
            <a:headEnd/>
            <a:tailEnd/>
          </a:ln>
          <a:effectLst/>
        </p:spPr>
        <p:txBody>
          <a:bodyPr lIns="92075" tIns="46038" rIns="92075" bIns="46038"/>
          <a:lstStyle/>
          <a:p>
            <a:pPr marL="342900" indent="-342900">
              <a:spcBef>
                <a:spcPct val="20000"/>
              </a:spcBef>
              <a:buClr>
                <a:srgbClr val="86D1EC"/>
              </a:buClr>
              <a:buSzPct val="90000"/>
              <a:buFont typeface="Wingdings" pitchFamily="2" charset="2"/>
              <a:buBlip>
                <a:blip r:embed="rId2"/>
              </a:buBlip>
              <a:defRPr/>
            </a:pPr>
            <a:r>
              <a:rPr lang="en-US" sz="2400" b="1" dirty="0">
                <a:solidFill>
                  <a:srgbClr val="FFFF00"/>
                </a:solidFill>
                <a:effectLst>
                  <a:outerShdw blurRad="38100" dist="38100" dir="2700000" algn="tl">
                    <a:srgbClr val="000000"/>
                  </a:outerShdw>
                </a:effectLst>
              </a:rPr>
              <a:t>Ionizing Radiation</a:t>
            </a:r>
          </a:p>
          <a:p>
            <a:pPr marL="742950" lvl="1" indent="-285750">
              <a:spcBef>
                <a:spcPct val="20000"/>
              </a:spcBef>
              <a:buFontTx/>
              <a:buChar char="–"/>
              <a:defRPr/>
            </a:pPr>
            <a:r>
              <a:rPr lang="en-US" sz="2400" b="1" dirty="0">
                <a:solidFill>
                  <a:srgbClr val="FFFF00"/>
                </a:solidFill>
                <a:effectLst>
                  <a:outerShdw blurRad="38100" dist="38100" dir="2700000" algn="tl">
                    <a:srgbClr val="000000"/>
                  </a:outerShdw>
                </a:effectLst>
              </a:rPr>
              <a:t>Higher energy electromagnetic waves (gamma) or heavy particles (beta and alpha).</a:t>
            </a:r>
          </a:p>
          <a:p>
            <a:pPr marL="742950" lvl="1" indent="-285750">
              <a:spcBef>
                <a:spcPct val="20000"/>
              </a:spcBef>
              <a:buFontTx/>
              <a:buChar char="–"/>
              <a:defRPr/>
            </a:pPr>
            <a:r>
              <a:rPr lang="en-US" sz="2400" b="1" dirty="0">
                <a:solidFill>
                  <a:srgbClr val="FFFF00"/>
                </a:solidFill>
                <a:effectLst>
                  <a:outerShdw blurRad="38100" dist="38100" dir="2700000" algn="tl">
                    <a:srgbClr val="000000"/>
                  </a:outerShdw>
                </a:effectLst>
              </a:rPr>
              <a:t>High enough energy to pull electron from orbit.</a:t>
            </a:r>
          </a:p>
          <a:p>
            <a:pPr marL="742950" lvl="1" indent="-285750">
              <a:spcBef>
                <a:spcPct val="20000"/>
              </a:spcBef>
              <a:defRPr/>
            </a:pPr>
            <a:endParaRPr lang="en-US" sz="2400" b="1" dirty="0">
              <a:solidFill>
                <a:srgbClr val="FFFF00"/>
              </a:solidFill>
              <a:effectLst>
                <a:outerShdw blurRad="38100" dist="38100" dir="2700000" algn="tl">
                  <a:srgbClr val="000000"/>
                </a:outerShdw>
              </a:effectLst>
            </a:endParaRPr>
          </a:p>
          <a:p>
            <a:pPr marL="342900" indent="-342900">
              <a:spcBef>
                <a:spcPct val="20000"/>
              </a:spcBef>
              <a:buClr>
                <a:srgbClr val="86D1EC"/>
              </a:buClr>
              <a:buSzPct val="90000"/>
              <a:buFont typeface="Wingdings" pitchFamily="2" charset="2"/>
              <a:buBlip>
                <a:blip r:embed="rId2"/>
              </a:buBlip>
              <a:defRPr/>
            </a:pPr>
            <a:r>
              <a:rPr lang="en-US" sz="2400" b="1" dirty="0">
                <a:solidFill>
                  <a:srgbClr val="FFFF00"/>
                </a:solidFill>
                <a:effectLst>
                  <a:outerShdw blurRad="38100" dist="38100" dir="2700000" algn="tl">
                    <a:srgbClr val="000000"/>
                  </a:outerShdw>
                </a:effectLst>
              </a:rPr>
              <a:t>Non-ionizing Radiation</a:t>
            </a:r>
          </a:p>
          <a:p>
            <a:pPr marL="742950" lvl="1" indent="-285750">
              <a:spcBef>
                <a:spcPct val="20000"/>
              </a:spcBef>
              <a:buFontTx/>
              <a:buChar char="–"/>
              <a:defRPr/>
            </a:pPr>
            <a:r>
              <a:rPr lang="en-US" sz="2400" b="1" dirty="0">
                <a:solidFill>
                  <a:srgbClr val="FFFF00"/>
                </a:solidFill>
                <a:effectLst>
                  <a:outerShdw blurRad="38100" dist="38100" dir="2700000" algn="tl">
                    <a:srgbClr val="000000"/>
                  </a:outerShdw>
                </a:effectLst>
              </a:rPr>
              <a:t>Lower energy electromagnetic waves.</a:t>
            </a:r>
          </a:p>
          <a:p>
            <a:pPr marL="742950" lvl="1" indent="-285750">
              <a:spcBef>
                <a:spcPct val="20000"/>
              </a:spcBef>
              <a:buFontTx/>
              <a:buChar char="–"/>
              <a:defRPr/>
            </a:pPr>
            <a:r>
              <a:rPr lang="en-US" sz="2400" b="1" dirty="0">
                <a:solidFill>
                  <a:srgbClr val="FFFF00"/>
                </a:solidFill>
                <a:effectLst>
                  <a:outerShdw blurRad="38100" dist="38100" dir="2700000" algn="tl">
                    <a:srgbClr val="000000"/>
                  </a:outerShdw>
                </a:effectLst>
              </a:rPr>
              <a:t>Not enough energy to pull electron from orbit, but can excite the electron.</a:t>
            </a:r>
          </a:p>
        </p:txBody>
      </p:sp>
      <p:sp>
        <p:nvSpPr>
          <p:cNvPr id="3" name="Slide Number Placeholder 2"/>
          <p:cNvSpPr>
            <a:spLocks noGrp="1"/>
          </p:cNvSpPr>
          <p:nvPr>
            <p:ph type="sldNum" sz="quarter" idx="16"/>
          </p:nvPr>
        </p:nvSpPr>
        <p:spPr/>
        <p:txBody>
          <a:bodyPr/>
          <a:lstStyle/>
          <a:p>
            <a:pPr>
              <a:defRPr/>
            </a:pPr>
            <a:fld id="{9B11FD9E-B584-417B-8902-61905B66E034}"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7"/>
          <p:cNvSpPr>
            <a:spLocks noChangeArrowheads="1"/>
          </p:cNvSpPr>
          <p:nvPr/>
        </p:nvSpPr>
        <p:spPr bwMode="auto">
          <a:xfrm>
            <a:off x="304800" y="2516188"/>
            <a:ext cx="373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dirty="0">
                <a:solidFill>
                  <a:srgbClr val="FFFF00"/>
                </a:solidFill>
                <a:latin typeface="Times New Roman" pitchFamily="18" charset="0"/>
              </a:rPr>
              <a:t>Transfer of energy </a:t>
            </a:r>
          </a:p>
          <a:p>
            <a:pPr algn="ctr"/>
            <a:r>
              <a:rPr lang="en-US" altLang="en-US" sz="3200" dirty="0">
                <a:solidFill>
                  <a:srgbClr val="FFFF00"/>
                </a:solidFill>
                <a:latin typeface="Times New Roman" pitchFamily="18" charset="0"/>
              </a:rPr>
              <a:t>By high velocity </a:t>
            </a:r>
          </a:p>
          <a:p>
            <a:pPr algn="ctr"/>
            <a:r>
              <a:rPr lang="en-US" altLang="en-US" sz="3200" dirty="0">
                <a:solidFill>
                  <a:srgbClr val="FFFF00"/>
                </a:solidFill>
                <a:latin typeface="Times New Roman" pitchFamily="18" charset="0"/>
              </a:rPr>
              <a:t>subatomic particles</a:t>
            </a:r>
          </a:p>
          <a:p>
            <a:pPr algn="ctr"/>
            <a:r>
              <a:rPr lang="en-US" altLang="en-US" sz="3200" u="sng" dirty="0">
                <a:solidFill>
                  <a:srgbClr val="FF0000"/>
                </a:solidFill>
                <a:latin typeface="Times New Roman" pitchFamily="18" charset="0"/>
              </a:rPr>
              <a:t>( </a:t>
            </a:r>
            <a:r>
              <a:rPr lang="en-US" altLang="en-US" sz="3200" b="1" u="sng" dirty="0">
                <a:solidFill>
                  <a:srgbClr val="FF0000"/>
                </a:solidFill>
                <a:latin typeface="Times New Roman" pitchFamily="18" charset="0"/>
                <a:sym typeface="Symbol" pitchFamily="18" charset="2"/>
              </a:rPr>
              <a:t> </a:t>
            </a:r>
            <a:r>
              <a:rPr lang="en-US" altLang="en-US" sz="3200" u="sng" dirty="0">
                <a:solidFill>
                  <a:srgbClr val="FF0000"/>
                </a:solidFill>
                <a:latin typeface="Times New Roman" pitchFamily="18" charset="0"/>
                <a:sym typeface="Symbol" pitchFamily="18" charset="2"/>
              </a:rPr>
              <a:t>and </a:t>
            </a:r>
            <a:r>
              <a:rPr lang="en-US" altLang="en-US" sz="3200" b="1" u="sng" dirty="0">
                <a:solidFill>
                  <a:srgbClr val="FF0000"/>
                </a:solidFill>
                <a:latin typeface="Times New Roman" pitchFamily="18" charset="0"/>
                <a:sym typeface="Symbol" pitchFamily="18" charset="2"/>
              </a:rPr>
              <a:t> particles,</a:t>
            </a:r>
          </a:p>
          <a:p>
            <a:pPr algn="ctr"/>
            <a:r>
              <a:rPr lang="en-US" altLang="en-US" sz="3200" b="1" u="sng" dirty="0">
                <a:solidFill>
                  <a:srgbClr val="FF0000"/>
                </a:solidFill>
                <a:latin typeface="Times New Roman" pitchFamily="18" charset="0"/>
                <a:sym typeface="Symbol" pitchFamily="18" charset="2"/>
              </a:rPr>
              <a:t>protons</a:t>
            </a:r>
            <a:r>
              <a:rPr lang="en-US" altLang="en-US" sz="3200" u="sng" dirty="0">
                <a:solidFill>
                  <a:srgbClr val="FF0000"/>
                </a:solidFill>
                <a:latin typeface="Times New Roman" pitchFamily="18" charset="0"/>
                <a:sym typeface="Symbol" pitchFamily="18" charset="2"/>
              </a:rPr>
              <a:t> and </a:t>
            </a:r>
            <a:r>
              <a:rPr lang="en-US" altLang="en-US" sz="3200" b="1" u="sng" dirty="0">
                <a:solidFill>
                  <a:srgbClr val="FF0000"/>
                </a:solidFill>
                <a:latin typeface="Times New Roman" pitchFamily="18" charset="0"/>
                <a:sym typeface="Symbol" pitchFamily="18" charset="2"/>
              </a:rPr>
              <a:t>neutrons </a:t>
            </a:r>
            <a:r>
              <a:rPr lang="en-US" altLang="en-US" sz="3200" u="sng" dirty="0">
                <a:solidFill>
                  <a:srgbClr val="FF0000"/>
                </a:solidFill>
                <a:latin typeface="Times New Roman" pitchFamily="18" charset="0"/>
                <a:sym typeface="Symbol" pitchFamily="18" charset="2"/>
              </a:rPr>
              <a:t>)</a:t>
            </a:r>
            <a:endParaRPr lang="en-US" altLang="en-US" sz="3200" u="sng" dirty="0">
              <a:solidFill>
                <a:srgbClr val="FF0000"/>
              </a:solidFill>
              <a:latin typeface="Times New Roman" pitchFamily="18" charset="0"/>
            </a:endParaRPr>
          </a:p>
        </p:txBody>
      </p:sp>
      <p:grpSp>
        <p:nvGrpSpPr>
          <p:cNvPr id="2" name="Group 11"/>
          <p:cNvGrpSpPr>
            <a:grpSpLocks/>
          </p:cNvGrpSpPr>
          <p:nvPr/>
        </p:nvGrpSpPr>
        <p:grpSpPr bwMode="auto">
          <a:xfrm>
            <a:off x="0" y="1800225"/>
            <a:ext cx="9144000" cy="715963"/>
            <a:chOff x="125935" y="2667000"/>
            <a:chExt cx="8804334" cy="715963"/>
          </a:xfrm>
        </p:grpSpPr>
        <p:sp>
          <p:nvSpPr>
            <p:cNvPr id="6149" name="AutoShape 6"/>
            <p:cNvSpPr>
              <a:spLocks noChangeArrowheads="1"/>
            </p:cNvSpPr>
            <p:nvPr/>
          </p:nvSpPr>
          <p:spPr bwMode="auto">
            <a:xfrm>
              <a:off x="125935" y="2667000"/>
              <a:ext cx="4007806" cy="715963"/>
            </a:xfrm>
            <a:prstGeom prst="roundRect">
              <a:avLst>
                <a:gd name="adj" fmla="val 16667"/>
              </a:avLst>
            </a:prstGeom>
            <a:solidFill>
              <a:schemeClr val="tx1">
                <a:lumMod val="50000"/>
                <a:lumOff val="50000"/>
              </a:schemeClr>
            </a:solidFill>
            <a:ln w="9525">
              <a:noFill/>
              <a:round/>
              <a:headEnd/>
              <a:tailEnd/>
            </a:ln>
          </p:spPr>
          <p:txBody>
            <a:bodyPr wrap="none" anchor="ctr"/>
            <a:lstStyle/>
            <a:p>
              <a:pPr algn="ctr" eaLnBrk="0" fontAlgn="auto" hangingPunct="0">
                <a:spcBef>
                  <a:spcPts val="0"/>
                </a:spcBef>
                <a:spcAft>
                  <a:spcPts val="0"/>
                </a:spcAft>
                <a:defRPr/>
              </a:pPr>
              <a:r>
                <a:rPr lang="en-US" altLang="ar-SA" sz="3600" b="1" dirty="0">
                  <a:solidFill>
                    <a:schemeClr val="bg1"/>
                  </a:solidFill>
                  <a:latin typeface="+mn-lt"/>
                  <a:cs typeface="Times New Roman" pitchFamily="18" charset="0"/>
                </a:rPr>
                <a:t>Particulate</a:t>
              </a:r>
              <a:endParaRPr lang="en-US" altLang="ar-SA" sz="3600" dirty="0">
                <a:solidFill>
                  <a:schemeClr val="bg1"/>
                </a:solidFill>
                <a:latin typeface="+mn-lt"/>
                <a:cs typeface="Times New Roman" pitchFamily="18" charset="0"/>
              </a:endParaRPr>
            </a:p>
          </p:txBody>
        </p:sp>
        <p:sp>
          <p:nvSpPr>
            <p:cNvPr id="6151" name="AutoShape 5"/>
            <p:cNvSpPr>
              <a:spLocks noChangeArrowheads="1"/>
            </p:cNvSpPr>
            <p:nvPr/>
          </p:nvSpPr>
          <p:spPr bwMode="auto">
            <a:xfrm>
              <a:off x="4528102" y="2667000"/>
              <a:ext cx="4402167" cy="715963"/>
            </a:xfrm>
            <a:prstGeom prst="roundRect">
              <a:avLst>
                <a:gd name="adj" fmla="val 16667"/>
              </a:avLst>
            </a:prstGeom>
            <a:solidFill>
              <a:schemeClr val="tx1">
                <a:lumMod val="50000"/>
                <a:lumOff val="50000"/>
              </a:schemeClr>
            </a:solidFill>
            <a:ln w="9525">
              <a:noFill/>
              <a:round/>
              <a:headEnd/>
              <a:tailEnd/>
            </a:ln>
          </p:spPr>
          <p:txBody>
            <a:bodyPr wrap="none" anchor="ctr"/>
            <a:lstStyle/>
            <a:p>
              <a:pPr algn="ctr" eaLnBrk="0" fontAlgn="auto" hangingPunct="0">
                <a:spcBef>
                  <a:spcPts val="0"/>
                </a:spcBef>
                <a:spcAft>
                  <a:spcPts val="0"/>
                </a:spcAft>
                <a:defRPr/>
              </a:pPr>
              <a:r>
                <a:rPr lang="en-US" altLang="ar-SA" sz="3600" b="1" dirty="0">
                  <a:solidFill>
                    <a:schemeClr val="bg1"/>
                  </a:solidFill>
                  <a:latin typeface="+mn-lt"/>
                  <a:cs typeface="Times New Roman" pitchFamily="18" charset="0"/>
                </a:rPr>
                <a:t>Electromagnetic wave</a:t>
              </a:r>
              <a:endParaRPr lang="en-US" altLang="ar-SA" sz="3600" dirty="0">
                <a:solidFill>
                  <a:schemeClr val="bg1"/>
                </a:solidFill>
                <a:latin typeface="+mn-lt"/>
                <a:cs typeface="Times New Roman" pitchFamily="18" charset="0"/>
              </a:endParaRPr>
            </a:p>
          </p:txBody>
        </p:sp>
      </p:grpSp>
      <p:sp>
        <p:nvSpPr>
          <p:cNvPr id="15" name="Rectangle 7"/>
          <p:cNvSpPr>
            <a:spLocks noChangeArrowheads="1"/>
          </p:cNvSpPr>
          <p:nvPr/>
        </p:nvSpPr>
        <p:spPr bwMode="auto">
          <a:xfrm>
            <a:off x="4876800" y="2519363"/>
            <a:ext cx="396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dirty="0">
                <a:solidFill>
                  <a:srgbClr val="FFFF00"/>
                </a:solidFill>
                <a:latin typeface="Times New Roman" pitchFamily="18" charset="0"/>
              </a:rPr>
              <a:t>Transfer of energy </a:t>
            </a:r>
          </a:p>
          <a:p>
            <a:pPr algn="ctr"/>
            <a:r>
              <a:rPr lang="en-US" altLang="en-US" sz="3200" dirty="0">
                <a:solidFill>
                  <a:srgbClr val="FFFF00"/>
                </a:solidFill>
                <a:latin typeface="Times New Roman" pitchFamily="18" charset="0"/>
              </a:rPr>
              <a:t>in the form of waves </a:t>
            </a:r>
          </a:p>
          <a:p>
            <a:pPr algn="ctr"/>
            <a:r>
              <a:rPr lang="en-US" altLang="en-US" sz="3200" dirty="0">
                <a:solidFill>
                  <a:srgbClr val="FFFF00"/>
                </a:solidFill>
                <a:latin typeface="Times New Roman" pitchFamily="18" charset="0"/>
              </a:rPr>
              <a:t>at the speed of light </a:t>
            </a:r>
          </a:p>
          <a:p>
            <a:pPr algn="ctr"/>
            <a:r>
              <a:rPr lang="en-US" altLang="en-US" sz="3200" dirty="0">
                <a:solidFill>
                  <a:srgbClr val="FFFF00"/>
                </a:solidFill>
                <a:latin typeface="Times New Roman" pitchFamily="18" charset="0"/>
              </a:rPr>
              <a:t>and as a combination </a:t>
            </a:r>
            <a:br>
              <a:rPr lang="en-US" altLang="en-US" sz="3200" dirty="0">
                <a:solidFill>
                  <a:srgbClr val="FFFF00"/>
                </a:solidFill>
                <a:latin typeface="Times New Roman" pitchFamily="18" charset="0"/>
              </a:rPr>
            </a:br>
            <a:r>
              <a:rPr lang="en-US" altLang="en-US" sz="3200" dirty="0">
                <a:solidFill>
                  <a:srgbClr val="FFFF00"/>
                </a:solidFill>
                <a:latin typeface="Times New Roman" pitchFamily="18" charset="0"/>
              </a:rPr>
              <a:t>of electric and magnetic </a:t>
            </a:r>
            <a:br>
              <a:rPr lang="en-US" altLang="en-US" sz="3200" dirty="0">
                <a:solidFill>
                  <a:srgbClr val="FFFF00"/>
                </a:solidFill>
                <a:latin typeface="Times New Roman" pitchFamily="18" charset="0"/>
              </a:rPr>
            </a:br>
            <a:r>
              <a:rPr lang="en-US" altLang="en-US" sz="3200" dirty="0">
                <a:solidFill>
                  <a:srgbClr val="FFFF00"/>
                </a:solidFill>
                <a:latin typeface="Times New Roman" pitchFamily="18" charset="0"/>
              </a:rPr>
              <a:t>fields</a:t>
            </a:r>
            <a:r>
              <a:rPr lang="en-US" altLang="en-US" sz="3200" b="1" dirty="0">
                <a:solidFill>
                  <a:srgbClr val="FFFF00"/>
                </a:solidFill>
                <a:latin typeface="Times New Roman" pitchFamily="18" charset="0"/>
              </a:rPr>
              <a:t> </a:t>
            </a:r>
            <a:r>
              <a:rPr lang="en-US" altLang="en-US" sz="3200" b="1" u="sng" dirty="0">
                <a:solidFill>
                  <a:srgbClr val="FF0000"/>
                </a:solidFill>
                <a:latin typeface="Times New Roman" pitchFamily="18" charset="0"/>
              </a:rPr>
              <a:t>(</a:t>
            </a:r>
            <a:r>
              <a:rPr lang="en-US" altLang="en-US" sz="3200" b="1" u="sng" dirty="0">
                <a:solidFill>
                  <a:srgbClr val="FF0000"/>
                </a:solidFill>
                <a:cs typeface="Times New Roman" pitchFamily="18" charset="0"/>
                <a:sym typeface="Symbol" pitchFamily="18" charset="2"/>
              </a:rPr>
              <a:t> </a:t>
            </a:r>
            <a:r>
              <a:rPr lang="en-US" altLang="en-US" sz="3200" b="1" u="sng" dirty="0">
                <a:solidFill>
                  <a:srgbClr val="FF0000"/>
                </a:solidFill>
                <a:latin typeface="Times New Roman" pitchFamily="18" charset="0"/>
                <a:sym typeface="Symbol" pitchFamily="18" charset="2"/>
              </a:rPr>
              <a:t>and X-rays)</a:t>
            </a:r>
            <a:endParaRPr lang="en-US" altLang="en-US" sz="3200" b="1" u="sng" dirty="0">
              <a:solidFill>
                <a:srgbClr val="FF0000"/>
              </a:solidFill>
              <a:latin typeface="Times New Roman" pitchFamily="18" charset="0"/>
            </a:endParaRPr>
          </a:p>
        </p:txBody>
      </p:sp>
      <p:sp>
        <p:nvSpPr>
          <p:cNvPr id="12" name="AutoShape 5"/>
          <p:cNvSpPr>
            <a:spLocks/>
          </p:cNvSpPr>
          <p:nvPr/>
        </p:nvSpPr>
        <p:spPr bwMode="auto">
          <a:xfrm rot="-5400000">
            <a:off x="4060825" y="-955674"/>
            <a:ext cx="649287" cy="4608512"/>
          </a:xfrm>
          <a:prstGeom prst="rightBrace">
            <a:avLst>
              <a:gd name="adj1" fmla="val 59148"/>
              <a:gd name="adj2" fmla="val 50000"/>
            </a:avLst>
          </a:prstGeom>
          <a:noFill/>
          <a:ln w="12700" cap="sq">
            <a:solidFill>
              <a:srgbClr val="0000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ltLang="en-US" sz="2400">
              <a:latin typeface="Times New Roman" pitchFamily="18" charset="0"/>
            </a:endParaRPr>
          </a:p>
        </p:txBody>
      </p:sp>
      <p:sp>
        <p:nvSpPr>
          <p:cNvPr id="33798" name="Title 1"/>
          <p:cNvSpPr txBox="1">
            <a:spLocks/>
          </p:cNvSpPr>
          <p:nvPr/>
        </p:nvSpPr>
        <p:spPr bwMode="auto">
          <a:xfrm>
            <a:off x="1600200" y="114300"/>
            <a:ext cx="50498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1314450" indent="-8572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a:r>
              <a:rPr lang="en-US" altLang="en-US" sz="3600" b="1">
                <a:solidFill>
                  <a:srgbClr val="FFC000"/>
                </a:solidFill>
                <a:latin typeface="Times New Roman" pitchFamily="18" charset="0"/>
              </a:rPr>
              <a:t>Ionizing radiation</a:t>
            </a:r>
          </a:p>
        </p:txBody>
      </p:sp>
      <p:sp>
        <p:nvSpPr>
          <p:cNvPr id="3" name="Slide Number Placeholder 2"/>
          <p:cNvSpPr>
            <a:spLocks noGrp="1"/>
          </p:cNvSpPr>
          <p:nvPr>
            <p:ph type="sldNum" sz="quarter" idx="12"/>
          </p:nvPr>
        </p:nvSpPr>
        <p:spPr/>
        <p:txBody>
          <a:bodyPr/>
          <a:lstStyle/>
          <a:p>
            <a:pPr>
              <a:defRPr/>
            </a:pPr>
            <a:fld id="{23221FCB-29B6-472F-86E9-3D2EE407034A}" type="slidenum">
              <a:rPr lang="en-US" smtClean="0"/>
              <a:pPr>
                <a:defRPr/>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274763"/>
            <a:ext cx="8848725"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1"/>
          <p:cNvSpPr>
            <a:spLocks noChangeArrowheads="1"/>
          </p:cNvSpPr>
          <p:nvPr/>
        </p:nvSpPr>
        <p:spPr bwMode="auto">
          <a:xfrm>
            <a:off x="147638" y="239713"/>
            <a:ext cx="8996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b="1">
                <a:solidFill>
                  <a:srgbClr val="FFC000"/>
                </a:solidFill>
                <a:latin typeface="Times New Roman" pitchFamily="18" charset="0"/>
              </a:rPr>
              <a:t>Ability of nuclear radiation to penetration</a:t>
            </a: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9067800" cy="1143000"/>
          </a:xfrm>
        </p:spPr>
        <p:txBody>
          <a:bodyPr/>
          <a:lstStyle/>
          <a:p>
            <a:pPr algn="ctr" eaLnBrk="1" fontAlgn="auto" hangingPunct="1">
              <a:spcAft>
                <a:spcPts val="0"/>
              </a:spcAft>
              <a:defRPr/>
            </a:pPr>
            <a:r>
              <a:rPr lang="en-US" sz="3600" dirty="0" smtClean="0">
                <a:solidFill>
                  <a:srgbClr val="FFC000"/>
                </a:solidFill>
                <a:latin typeface="Stencil" panose="040409050D0802020404" pitchFamily="82" charset="0"/>
              </a:rPr>
              <a:t>CH.36 </a:t>
            </a:r>
            <a:br>
              <a:rPr lang="en-US" sz="3600" dirty="0" smtClean="0">
                <a:solidFill>
                  <a:srgbClr val="FFC000"/>
                </a:solidFill>
                <a:latin typeface="Stencil" panose="040409050D0802020404" pitchFamily="82" charset="0"/>
              </a:rPr>
            </a:br>
            <a:r>
              <a:rPr lang="en-US" sz="3600" dirty="0" smtClean="0">
                <a:solidFill>
                  <a:srgbClr val="FFC000"/>
                </a:solidFill>
                <a:latin typeface="Stencil" panose="040409050D0802020404" pitchFamily="82" charset="0"/>
              </a:rPr>
              <a:t>Interaction of ionizing radiation with matter</a:t>
            </a:r>
            <a:endParaRPr lang="en-GB" sz="3600" dirty="0">
              <a:solidFill>
                <a:srgbClr val="FFC000"/>
              </a:solidFill>
              <a:latin typeface="Stencil" panose="040409050D0802020404" pitchFamily="82" charset="0"/>
            </a:endParaRPr>
          </a:p>
        </p:txBody>
      </p:sp>
      <p:sp>
        <p:nvSpPr>
          <p:cNvPr id="3" name="Text Placeholder 2"/>
          <p:cNvSpPr>
            <a:spLocks noGrp="1"/>
          </p:cNvSpPr>
          <p:nvPr>
            <p:ph type="body" sz="half" idx="1"/>
          </p:nvPr>
        </p:nvSpPr>
        <p:spPr>
          <a:xfrm>
            <a:off x="-4763" y="1143000"/>
            <a:ext cx="9372601" cy="2667000"/>
          </a:xfrm>
        </p:spPr>
        <p:txBody>
          <a:bodyPr>
            <a:noAutofit/>
          </a:bodyPr>
          <a:lstStyle/>
          <a:p>
            <a:pPr marL="0" indent="0" eaLnBrk="1" fontAlgn="auto" hangingPunct="1">
              <a:lnSpc>
                <a:spcPct val="250000"/>
              </a:lnSpc>
              <a:buFont typeface="Arial" pitchFamily="34" charset="0"/>
              <a:buNone/>
              <a:defRPr/>
            </a:pPr>
            <a:r>
              <a:rPr lang="en-US" sz="3200" dirty="0" smtClean="0">
                <a:solidFill>
                  <a:srgbClr val="FFFF00"/>
                </a:solidFill>
                <a:latin typeface="Times New Roman" panose="02020603050405020304" pitchFamily="18" charset="0"/>
                <a:cs typeface="Times New Roman" panose="02020603050405020304" pitchFamily="18" charset="0"/>
              </a:rPr>
              <a:t>The way in which ionizing radiation interact with matter depend on the types of radiation (particles or electromagnetic waves) and its energy. </a:t>
            </a:r>
          </a:p>
        </p:txBody>
      </p:sp>
      <p:sp>
        <p:nvSpPr>
          <p:cNvPr id="4" name="Slide Number Placeholder 3"/>
          <p:cNvSpPr>
            <a:spLocks noGrp="1"/>
          </p:cNvSpPr>
          <p:nvPr>
            <p:ph type="sldNum" sz="quarter" idx="12"/>
          </p:nvPr>
        </p:nvSpPr>
        <p:spPr/>
        <p:txBody>
          <a:bodyPr/>
          <a:lstStyle/>
          <a:p>
            <a:pPr>
              <a:defRPr/>
            </a:pPr>
            <a:fld id="{A66F721D-491A-4BA7-969E-5336E8BD62FD}" type="slidenum">
              <a:rPr lang="en-US" altLang="en-US" smtClean="0"/>
              <a:pPr>
                <a:defRPr/>
              </a:pPr>
              <a:t>28</a:t>
            </a:fld>
            <a:endParaRPr lang="en-US"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2438400" y="301625"/>
            <a:ext cx="3657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400" u="sng">
                <a:solidFill>
                  <a:srgbClr val="FFC000"/>
                </a:solidFill>
                <a:latin typeface="Stencil" pitchFamily="82" charset="0"/>
              </a:rPr>
              <a:t>Particles </a:t>
            </a:r>
            <a:endParaRPr lang="en-GB" sz="4400" u="sng">
              <a:solidFill>
                <a:srgbClr val="FFC000"/>
              </a:solidFill>
              <a:latin typeface="Stencil" pitchFamily="82" charset="0"/>
            </a:endParaRPr>
          </a:p>
        </p:txBody>
      </p:sp>
      <p:sp>
        <p:nvSpPr>
          <p:cNvPr id="36867" name="Rectangle 2"/>
          <p:cNvSpPr>
            <a:spLocks noChangeArrowheads="1"/>
          </p:cNvSpPr>
          <p:nvPr/>
        </p:nvSpPr>
        <p:spPr bwMode="auto">
          <a:xfrm>
            <a:off x="0" y="121920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just">
              <a:spcBef>
                <a:spcPct val="20000"/>
              </a:spcBef>
            </a:pPr>
            <a:r>
              <a:rPr lang="en-US" sz="4000" b="1">
                <a:solidFill>
                  <a:srgbClr val="FFFF00"/>
                </a:solidFill>
                <a:latin typeface="Times New Roman" pitchFamily="18" charset="0"/>
                <a:cs typeface="Times New Roman" pitchFamily="18" charset="0"/>
              </a:rPr>
              <a:t>Particulates radiation (Alpha ,Beta and neutron  radiation) have high enough energy to pull electron from orbit. </a:t>
            </a:r>
          </a:p>
          <a:p>
            <a:pPr lvl="1" algn="just">
              <a:spcBef>
                <a:spcPct val="20000"/>
              </a:spcBef>
            </a:pPr>
            <a:r>
              <a:rPr lang="en-US" sz="4000" b="1">
                <a:solidFill>
                  <a:srgbClr val="FFFF00"/>
                </a:solidFill>
                <a:latin typeface="Times New Roman" pitchFamily="18" charset="0"/>
                <a:cs typeface="Times New Roman" pitchFamily="18" charset="0"/>
              </a:rPr>
              <a:t>Particulates interacts with matter by colliding with the atoms or molecules and ionizing them. </a:t>
            </a:r>
            <a:endParaRPr lang="en-US" sz="2800">
              <a:solidFill>
                <a:srgbClr val="FFFF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2362200"/>
            <a:ext cx="9067800" cy="35394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marL="514350" indent="-514350" algn="just" fontAlgn="auto">
              <a:spcBef>
                <a:spcPts val="0"/>
              </a:spcBef>
              <a:spcAft>
                <a:spcPts val="0"/>
              </a:spcAft>
              <a:buFont typeface="+mj-lt"/>
              <a:buAutoNum type="arabicPeriod"/>
              <a:defRPr/>
            </a:pPr>
            <a:r>
              <a:rPr lang="en-US" altLang="en-US" sz="3200" dirty="0">
                <a:solidFill>
                  <a:srgbClr val="FFFF00"/>
                </a:solidFill>
                <a:latin typeface="Aharoni" panose="02010803020104030203" pitchFamily="2" charset="-79"/>
                <a:cs typeface="Aharoni" panose="02010803020104030203" pitchFamily="2" charset="-79"/>
              </a:rPr>
              <a:t>Structure of the atom</a:t>
            </a:r>
          </a:p>
          <a:p>
            <a:pPr marL="514350" indent="-514350" algn="just" fontAlgn="auto">
              <a:spcBef>
                <a:spcPts val="0"/>
              </a:spcBef>
              <a:spcAft>
                <a:spcPts val="0"/>
              </a:spcAft>
              <a:buFont typeface="+mj-lt"/>
              <a:buAutoNum type="arabicPeriod"/>
              <a:defRPr/>
            </a:pPr>
            <a:r>
              <a:rPr lang="en-US" altLang="en-US" sz="3200" dirty="0">
                <a:solidFill>
                  <a:srgbClr val="FFFF00"/>
                </a:solidFill>
                <a:latin typeface="Aharoni" panose="02010803020104030203" pitchFamily="2" charset="-79"/>
                <a:cs typeface="Aharoni" panose="02010803020104030203" pitchFamily="2" charset="-79"/>
              </a:rPr>
              <a:t>Isotopes</a:t>
            </a:r>
            <a:endParaRPr lang="en-US" sz="3200" b="1" dirty="0">
              <a:ln w="11430"/>
              <a:solidFill>
                <a:srgbClr val="FFFF00"/>
              </a:solidFill>
              <a:latin typeface="Aharoni" panose="02010803020104030203" pitchFamily="2" charset="-79"/>
              <a:cs typeface="Aharoni" panose="02010803020104030203" pitchFamily="2" charset="-79"/>
            </a:endParaRPr>
          </a:p>
          <a:p>
            <a:pPr marL="514350" indent="-514350" algn="just" fontAlgn="auto">
              <a:spcBef>
                <a:spcPts val="0"/>
              </a:spcBef>
              <a:spcAft>
                <a:spcPts val="0"/>
              </a:spcAft>
              <a:buFont typeface="+mj-lt"/>
              <a:buAutoNum type="arabicPeriod"/>
              <a:defRPr/>
            </a:pPr>
            <a:r>
              <a:rPr lang="en-US" sz="3200" dirty="0">
                <a:solidFill>
                  <a:srgbClr val="FFFF00"/>
                </a:solidFill>
                <a:latin typeface="Aharoni" panose="02010803020104030203" pitchFamily="2" charset="-79"/>
                <a:cs typeface="Aharoni" panose="02010803020104030203" pitchFamily="2" charset="-79"/>
              </a:rPr>
              <a:t>Radioactivity</a:t>
            </a:r>
          </a:p>
          <a:p>
            <a:pPr marL="514350" indent="-514350" algn="just" fontAlgn="auto">
              <a:spcBef>
                <a:spcPts val="0"/>
              </a:spcBef>
              <a:spcAft>
                <a:spcPts val="0"/>
              </a:spcAft>
              <a:buFont typeface="+mj-lt"/>
              <a:buAutoNum type="arabicPeriod"/>
              <a:defRPr/>
            </a:pPr>
            <a:r>
              <a:rPr lang="en-US" sz="3200" dirty="0">
                <a:solidFill>
                  <a:srgbClr val="FFFF00"/>
                </a:solidFill>
                <a:latin typeface="Aharoni" panose="02010803020104030203" pitchFamily="2" charset="-79"/>
                <a:cs typeface="Aharoni" panose="02010803020104030203" pitchFamily="2" charset="-79"/>
              </a:rPr>
              <a:t>X-ray and Gamma Radiation, Particles</a:t>
            </a:r>
          </a:p>
          <a:p>
            <a:pPr marL="514350" indent="-514350" algn="just" fontAlgn="auto">
              <a:spcBef>
                <a:spcPts val="0"/>
              </a:spcBef>
              <a:spcAft>
                <a:spcPts val="0"/>
              </a:spcAft>
              <a:buFont typeface="+mj-lt"/>
              <a:buAutoNum type="arabicPeriod"/>
              <a:defRPr/>
            </a:pPr>
            <a:r>
              <a:rPr lang="en-US" sz="3200" dirty="0">
                <a:solidFill>
                  <a:srgbClr val="FFFF00"/>
                </a:solidFill>
                <a:latin typeface="Aharoni" panose="02010803020104030203" pitchFamily="2" charset="-79"/>
                <a:cs typeface="Aharoni" panose="02010803020104030203" pitchFamily="2" charset="-79"/>
              </a:rPr>
              <a:t>Mechanisms of Cell Damage, Dose and Dose Equivalent, Types of Effects, radiation in medicine  </a:t>
            </a:r>
          </a:p>
        </p:txBody>
      </p:sp>
      <p:sp>
        <p:nvSpPr>
          <p:cNvPr id="3" name="Rectangle 2"/>
          <p:cNvSpPr/>
          <p:nvPr/>
        </p:nvSpPr>
        <p:spPr>
          <a:xfrm>
            <a:off x="2854325" y="152400"/>
            <a:ext cx="3435350" cy="769938"/>
          </a:xfrm>
          <a:prstGeom prst="rect">
            <a:avLst/>
          </a:prstGeom>
        </p:spPr>
        <p:txBody>
          <a:bodyPr wrap="none">
            <a:spAutoFit/>
          </a:bodyPr>
          <a:lstStyle/>
          <a:p>
            <a:pPr fontAlgn="auto">
              <a:spcBef>
                <a:spcPts val="0"/>
              </a:spcBef>
              <a:spcAft>
                <a:spcPts val="0"/>
              </a:spcAft>
              <a:defRPr/>
            </a:pPr>
            <a:r>
              <a:rPr lang="en-US" sz="44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Objectives</a:t>
            </a:r>
            <a:endParaRPr lang="ar-EG" sz="44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endParaRPr>
          </a:p>
        </p:txBody>
      </p:sp>
      <p:sp>
        <p:nvSpPr>
          <p:cNvPr id="4" name="Rectangle 3"/>
          <p:cNvSpPr/>
          <p:nvPr/>
        </p:nvSpPr>
        <p:spPr>
          <a:xfrm>
            <a:off x="0" y="985838"/>
            <a:ext cx="9144000" cy="1200150"/>
          </a:xfrm>
          <a:prstGeom prst="rect">
            <a:avLst/>
          </a:prstGeom>
        </p:spPr>
        <p:txBody>
          <a:bodyPr>
            <a:spAutoFit/>
          </a:bodyPr>
          <a:lstStyle/>
          <a:p>
            <a:pPr fontAlgn="auto">
              <a:spcBef>
                <a:spcPts val="0"/>
              </a:spcBef>
              <a:spcAft>
                <a:spcPts val="0"/>
              </a:spcAft>
              <a:defRPr/>
            </a:pPr>
            <a:r>
              <a:rPr lang="en-GB" sz="3600" b="1" dirty="0">
                <a:ln w="11430"/>
                <a:solidFill>
                  <a:srgbClr val="FFFF00"/>
                </a:solidFill>
                <a:effectLst>
                  <a:outerShdw blurRad="80000" dist="40000" dir="5040000" algn="tl">
                    <a:srgbClr val="000000">
                      <a:alpha val="30000"/>
                    </a:srgbClr>
                  </a:outerShdw>
                </a:effectLst>
                <a:latin typeface="+mn-lt"/>
                <a:cs typeface="+mn-cs"/>
              </a:rPr>
              <a:t>In this chapters we will extend our knowledge  about  the following </a:t>
            </a:r>
            <a:endParaRPr lang="en-US" sz="3600" b="1" dirty="0">
              <a:ln w="11430"/>
              <a:solidFill>
                <a:srgbClr val="FFFF00"/>
              </a:solidFill>
              <a:effectLst>
                <a:outerShdw blurRad="80000" dist="40000" dir="5040000" algn="tl">
                  <a:srgbClr val="000000">
                    <a:alpha val="30000"/>
                  </a:srgbClr>
                </a:outerShdw>
              </a:effectLst>
              <a:latin typeface="+mn-lt"/>
              <a:cs typeface="+mn-cs"/>
            </a:endParaRPr>
          </a:p>
        </p:txBody>
      </p:sp>
      <p:sp>
        <p:nvSpPr>
          <p:cNvPr id="2" name="Slide Number Placeholder 1"/>
          <p:cNvSpPr>
            <a:spLocks noGrp="1"/>
          </p:cNvSpPr>
          <p:nvPr>
            <p:ph type="sldNum" sz="quarter" idx="12"/>
          </p:nvPr>
        </p:nvSpPr>
        <p:spPr/>
        <p:txBody>
          <a:bodyPr/>
          <a:lstStyle/>
          <a:p>
            <a:pPr>
              <a:defRPr/>
            </a:pPr>
            <a:fld id="{5B7CB671-BAC7-44DD-87EA-DF26FF9A3767}"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5400" y="1143000"/>
            <a:ext cx="9144000" cy="5638800"/>
          </a:xfrm>
        </p:spPr>
        <p:txBody>
          <a:bodyPr>
            <a:noAutofit/>
          </a:bodyPr>
          <a:lstStyle/>
          <a:p>
            <a:pPr marL="0" indent="0" algn="just" eaLnBrk="1" fontAlgn="auto" hangingPunct="1">
              <a:buFont typeface="Arial" pitchFamily="34" charset="0"/>
              <a:buNone/>
              <a:defRPr/>
            </a:pPr>
            <a:r>
              <a:rPr lang="en-GB" sz="3600" b="1" dirty="0">
                <a:solidFill>
                  <a:srgbClr val="FFC000"/>
                </a:solidFill>
                <a:latin typeface="Impact" pitchFamily="34" charset="0"/>
              </a:rPr>
              <a:t> </a:t>
            </a:r>
            <a:r>
              <a:rPr lang="en-GB" sz="3600" b="1" dirty="0" smtClean="0">
                <a:solidFill>
                  <a:srgbClr val="FFC000"/>
                </a:solidFill>
                <a:latin typeface="Impact" pitchFamily="34" charset="0"/>
              </a:rPr>
              <a:t>X-RAY</a:t>
            </a:r>
          </a:p>
          <a:p>
            <a:pPr algn="just" eaLnBrk="1" fontAlgn="auto" hangingPunct="1">
              <a:defRPr/>
            </a:pPr>
            <a:r>
              <a:rPr lang="en-GB" sz="2800" dirty="0" smtClean="0">
                <a:solidFill>
                  <a:srgbClr val="FFFF00"/>
                </a:solidFill>
              </a:rPr>
              <a:t>Most </a:t>
            </a:r>
            <a:r>
              <a:rPr lang="en-GB" sz="2800" dirty="0">
                <a:solidFill>
                  <a:srgbClr val="FFFF00"/>
                </a:solidFill>
              </a:rPr>
              <a:t>X-rays have </a:t>
            </a:r>
            <a:r>
              <a:rPr lang="en-GB" sz="2800" dirty="0" smtClean="0">
                <a:solidFill>
                  <a:srgbClr val="FFFF00"/>
                </a:solidFill>
              </a:rPr>
              <a:t>a </a:t>
            </a:r>
            <a:r>
              <a:rPr lang="en-GB" sz="2800" b="1" dirty="0" smtClean="0">
                <a:solidFill>
                  <a:srgbClr val="FFFF00"/>
                </a:solidFill>
              </a:rPr>
              <a:t>wavelength</a:t>
            </a:r>
            <a:r>
              <a:rPr lang="en-GB" sz="2800" dirty="0">
                <a:solidFill>
                  <a:srgbClr val="FFFF00"/>
                </a:solidFill>
              </a:rPr>
              <a:t> ranging from 0.01 to </a:t>
            </a:r>
            <a:r>
              <a:rPr lang="en-GB" sz="2800" dirty="0" smtClean="0">
                <a:solidFill>
                  <a:srgbClr val="FFFF00"/>
                </a:solidFill>
              </a:rPr>
              <a:t>10 </a:t>
            </a:r>
            <a:r>
              <a:rPr lang="en-GB" sz="2800" b="1" dirty="0" smtClean="0">
                <a:solidFill>
                  <a:srgbClr val="FFFF00"/>
                </a:solidFill>
              </a:rPr>
              <a:t>nanometres</a:t>
            </a:r>
            <a:r>
              <a:rPr lang="en-GB" sz="2800" dirty="0" smtClean="0">
                <a:solidFill>
                  <a:srgbClr val="FFFF00"/>
                </a:solidFill>
              </a:rPr>
              <a:t>.</a:t>
            </a:r>
          </a:p>
          <a:p>
            <a:pPr algn="just" eaLnBrk="1" fontAlgn="auto" hangingPunct="1">
              <a:buClr>
                <a:srgbClr val="FFFFFF"/>
              </a:buClr>
              <a:defRPr/>
            </a:pPr>
            <a:r>
              <a:rPr lang="en-US" altLang="en-US" sz="2800" dirty="0">
                <a:solidFill>
                  <a:srgbClr val="FFFF00"/>
                </a:solidFill>
                <a:latin typeface="Constantia" pitchFamily="18" charset="0"/>
              </a:rPr>
              <a:t>X-rays travel in </a:t>
            </a:r>
            <a:r>
              <a:rPr lang="en-US" altLang="en-US" sz="2800" i="1" dirty="0">
                <a:solidFill>
                  <a:srgbClr val="FFFF00"/>
                </a:solidFill>
                <a:latin typeface="Constantia" pitchFamily="18" charset="0"/>
              </a:rPr>
              <a:t>straight lines such as light.</a:t>
            </a:r>
          </a:p>
          <a:p>
            <a:pPr algn="just" eaLnBrk="1" fontAlgn="auto" hangingPunct="1">
              <a:buClr>
                <a:srgbClr val="FFFFFF"/>
              </a:buClr>
              <a:defRPr/>
            </a:pPr>
            <a:r>
              <a:rPr lang="en-US" altLang="en-US" sz="2800" dirty="0" smtClean="0">
                <a:solidFill>
                  <a:srgbClr val="FFFF00"/>
                </a:solidFill>
                <a:latin typeface="Constantia" pitchFamily="18" charset="0"/>
                <a:sym typeface="Wingdings 2" pitchFamily="18" charset="2"/>
              </a:rPr>
              <a:t> </a:t>
            </a:r>
            <a:r>
              <a:rPr lang="en-US" altLang="en-US" sz="2800" dirty="0">
                <a:solidFill>
                  <a:srgbClr val="FFFF00"/>
                </a:solidFill>
                <a:latin typeface="Constantia" pitchFamily="18" charset="0"/>
              </a:rPr>
              <a:t>X-rays travel at the same </a:t>
            </a:r>
            <a:r>
              <a:rPr lang="en-US" altLang="en-US" sz="2800" i="1" dirty="0">
                <a:solidFill>
                  <a:srgbClr val="FFFF00"/>
                </a:solidFill>
                <a:latin typeface="Constantia" pitchFamily="18" charset="0"/>
              </a:rPr>
              <a:t>speed of light </a:t>
            </a:r>
            <a:r>
              <a:rPr lang="en-US" altLang="en-US" sz="2800" dirty="0">
                <a:solidFill>
                  <a:srgbClr val="FFFF00"/>
                </a:solidFill>
                <a:latin typeface="Constantia" pitchFamily="18" charset="0"/>
              </a:rPr>
              <a:t>(300,000 Km/s)</a:t>
            </a:r>
          </a:p>
          <a:p>
            <a:pPr algn="just" eaLnBrk="1" fontAlgn="auto" hangingPunct="1">
              <a:buClr>
                <a:srgbClr val="FFFFFF"/>
              </a:buClr>
              <a:defRPr/>
            </a:pPr>
            <a:r>
              <a:rPr lang="en-US" altLang="en-US" sz="2800" dirty="0" smtClean="0">
                <a:solidFill>
                  <a:srgbClr val="FFFF00"/>
                </a:solidFill>
                <a:latin typeface="Constantia" pitchFamily="18" charset="0"/>
                <a:sym typeface="Wingdings 2" pitchFamily="18" charset="2"/>
              </a:rPr>
              <a:t> </a:t>
            </a:r>
            <a:r>
              <a:rPr lang="en-US" altLang="en-US" sz="2800" dirty="0">
                <a:solidFill>
                  <a:srgbClr val="FFFF00"/>
                </a:solidFill>
                <a:latin typeface="Constantia" pitchFamily="18" charset="0"/>
              </a:rPr>
              <a:t>X-ray have no charge so it cannot be deviated with a magnetic or electric fields</a:t>
            </a:r>
          </a:p>
          <a:p>
            <a:pPr algn="just" eaLnBrk="1" fontAlgn="auto" hangingPunct="1">
              <a:buClr>
                <a:srgbClr val="FFFFFF"/>
              </a:buClr>
              <a:defRPr/>
            </a:pPr>
            <a:r>
              <a:rPr lang="en-US" altLang="en-US" sz="2800" dirty="0" smtClean="0">
                <a:solidFill>
                  <a:srgbClr val="FFFF00"/>
                </a:solidFill>
                <a:latin typeface="Constantia" pitchFamily="18" charset="0"/>
                <a:cs typeface="Times New Roman" pitchFamily="18" charset="0"/>
              </a:rPr>
              <a:t>X-rays </a:t>
            </a:r>
            <a:r>
              <a:rPr lang="en-US" altLang="en-US" sz="2800" dirty="0">
                <a:solidFill>
                  <a:srgbClr val="FFFF00"/>
                </a:solidFill>
                <a:latin typeface="Constantia" pitchFamily="18" charset="0"/>
                <a:cs typeface="Times New Roman" pitchFamily="18" charset="0"/>
              </a:rPr>
              <a:t>have an effect on photographic films like the effect of light, hence it can produce a latent image on the film that is invisible, but can be seen by chemical processing of the film.</a:t>
            </a:r>
            <a:endParaRPr lang="en-GB" sz="2800" dirty="0">
              <a:solidFill>
                <a:srgbClr val="FFFF00"/>
              </a:solidFill>
            </a:endParaRPr>
          </a:p>
        </p:txBody>
      </p:sp>
      <p:sp>
        <p:nvSpPr>
          <p:cNvPr id="37892" name="TextBox 4"/>
          <p:cNvSpPr txBox="1">
            <a:spLocks noChangeArrowheads="1"/>
          </p:cNvSpPr>
          <p:nvPr/>
        </p:nvSpPr>
        <p:spPr bwMode="auto">
          <a:xfrm>
            <a:off x="152400" y="0"/>
            <a:ext cx="891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b="1">
                <a:solidFill>
                  <a:srgbClr val="FFC000"/>
                </a:solidFill>
                <a:latin typeface="Stencil" pitchFamily="82" charset="0"/>
              </a:rPr>
              <a:t>Electromagnetic  waves </a:t>
            </a:r>
          </a:p>
          <a:p>
            <a:pPr algn="ctr" eaLnBrk="1" hangingPunct="1"/>
            <a:r>
              <a:rPr lang="en-US" sz="4000" b="1">
                <a:solidFill>
                  <a:srgbClr val="FFC000"/>
                </a:solidFill>
                <a:latin typeface="Stencil" pitchFamily="82" charset="0"/>
              </a:rPr>
              <a:t>X and Gamma rays </a:t>
            </a:r>
            <a:endParaRPr lang="en-GB" sz="4000" b="1">
              <a:solidFill>
                <a:srgbClr val="FFC000"/>
              </a:solidFill>
              <a:latin typeface="Stencil" pitchFamily="82" charset="0"/>
            </a:endParaRPr>
          </a:p>
        </p:txBody>
      </p:sp>
      <p:sp>
        <p:nvSpPr>
          <p:cNvPr id="2" name="Slide Number Placeholder 1"/>
          <p:cNvSpPr>
            <a:spLocks noGrp="1"/>
          </p:cNvSpPr>
          <p:nvPr>
            <p:ph type="sldNum" sz="quarter" idx="12"/>
          </p:nvPr>
        </p:nvSpPr>
        <p:spPr/>
        <p:txBody>
          <a:bodyPr/>
          <a:lstStyle/>
          <a:p>
            <a:pPr>
              <a:defRPr/>
            </a:pPr>
            <a:fld id="{A66F721D-491A-4BA7-969E-5336E8BD62FD}" type="slidenum">
              <a:rPr lang="en-US" altLang="en-US" smtClean="0"/>
              <a:pPr>
                <a:defRPr/>
              </a:pPr>
              <a:t>30</a:t>
            </a:fld>
            <a:endParaRPr lang="en-US"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4"/>
          <p:cNvSpPr>
            <a:spLocks noChangeArrowheads="1"/>
          </p:cNvSpPr>
          <p:nvPr/>
        </p:nvSpPr>
        <p:spPr bwMode="auto">
          <a:xfrm>
            <a:off x="0" y="457200"/>
            <a:ext cx="9144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a:solidFill>
                  <a:srgbClr val="FFC000"/>
                </a:solidFill>
                <a:latin typeface="Impact" pitchFamily="34" charset="0"/>
                <a:cs typeface="Times New Roman" pitchFamily="18" charset="0"/>
              </a:rPr>
              <a:t>Gamma ray</a:t>
            </a:r>
          </a:p>
          <a:p>
            <a:pPr algn="just"/>
            <a:r>
              <a:rPr lang="en-US" altLang="en-US" sz="3200">
                <a:solidFill>
                  <a:srgbClr val="FFFF00"/>
                </a:solidFill>
                <a:latin typeface="Times New Roman" pitchFamily="18" charset="0"/>
                <a:cs typeface="Times New Roman" pitchFamily="18" charset="0"/>
              </a:rPr>
              <a:t>The properties of </a:t>
            </a:r>
            <a:r>
              <a:rPr lang="en-US" altLang="en-US" sz="3200">
                <a:solidFill>
                  <a:srgbClr val="FFFF00"/>
                </a:solidFill>
                <a:latin typeface="Times New Roman" pitchFamily="18" charset="0"/>
                <a:cs typeface="Times New Roman" pitchFamily="18" charset="0"/>
                <a:sym typeface="Symbol" pitchFamily="18" charset="2"/>
              </a:rPr>
              <a:t></a:t>
            </a:r>
            <a:r>
              <a:rPr lang="en-US" altLang="en-US" sz="3200">
                <a:solidFill>
                  <a:srgbClr val="FFFF00"/>
                </a:solidFill>
                <a:latin typeface="Times New Roman" pitchFamily="18" charset="0"/>
                <a:cs typeface="Times New Roman" pitchFamily="18" charset="0"/>
              </a:rPr>
              <a:t>-rays resembles that of x-rays except that the energy of the former is higher than that of the latter. </a:t>
            </a:r>
            <a:r>
              <a:rPr lang="en-US" altLang="en-US" sz="3200">
                <a:solidFill>
                  <a:srgbClr val="FFFF00"/>
                </a:solidFill>
                <a:latin typeface="Times New Roman" pitchFamily="18" charset="0"/>
                <a:cs typeface="Times New Roman" pitchFamily="18" charset="0"/>
                <a:sym typeface="Symbol" pitchFamily="18" charset="2"/>
              </a:rPr>
              <a:t> </a:t>
            </a:r>
            <a:r>
              <a:rPr lang="en-US" altLang="en-US" sz="3200">
                <a:solidFill>
                  <a:srgbClr val="FFFF00"/>
                </a:solidFill>
                <a:latin typeface="Times New Roman" pitchFamily="18" charset="0"/>
                <a:cs typeface="Times New Roman" pitchFamily="18" charset="0"/>
              </a:rPr>
              <a:t>Rays is used usually in treatment and diagnosis as well as </a:t>
            </a:r>
            <a:r>
              <a:rPr lang="en-GB" altLang="en-US" sz="3200">
                <a:solidFill>
                  <a:srgbClr val="FFFF00"/>
                </a:solidFill>
                <a:latin typeface="Times New Roman" pitchFamily="18" charset="0"/>
                <a:cs typeface="Times New Roman" pitchFamily="18" charset="0"/>
              </a:rPr>
              <a:t>sterilization</a:t>
            </a:r>
            <a:br>
              <a:rPr lang="en-GB" altLang="en-US" sz="3200">
                <a:solidFill>
                  <a:srgbClr val="FFFF00"/>
                </a:solidFill>
                <a:latin typeface="Times New Roman" pitchFamily="18" charset="0"/>
                <a:cs typeface="Times New Roman" pitchFamily="18" charset="0"/>
              </a:rPr>
            </a:br>
            <a:endParaRPr lang="en-US" sz="3200">
              <a:solidFill>
                <a:srgbClr val="FFFF00"/>
              </a:solidFill>
              <a:latin typeface="Arial Narrow" pitchFamily="34" charset="0"/>
            </a:endParaRPr>
          </a:p>
        </p:txBody>
      </p:sp>
      <p:sp>
        <p:nvSpPr>
          <p:cNvPr id="7" name="TextBox 6"/>
          <p:cNvSpPr txBox="1"/>
          <p:nvPr/>
        </p:nvSpPr>
        <p:spPr>
          <a:xfrm>
            <a:off x="0" y="3276600"/>
            <a:ext cx="9144000" cy="2862263"/>
          </a:xfrm>
          <a:prstGeom prst="rect">
            <a:avLst/>
          </a:prstGeom>
          <a:noFill/>
        </p:spPr>
        <p:txBody>
          <a:bodyPr rtlCol="1">
            <a:spAutoFit/>
          </a:bodyPr>
          <a:lstStyle/>
          <a:p>
            <a:pPr algn="just" fontAlgn="auto">
              <a:spcBef>
                <a:spcPts val="600"/>
              </a:spcBef>
              <a:spcAft>
                <a:spcPts val="600"/>
              </a:spcAft>
              <a:defRPr/>
            </a:pPr>
            <a:r>
              <a:rPr lang="en-US" sz="3000" dirty="0">
                <a:solidFill>
                  <a:srgbClr val="0070C0"/>
                </a:solidFill>
                <a:latin typeface="+mn-lt"/>
                <a:cs typeface="+mn-cs"/>
              </a:rPr>
              <a:t>Gamma and X-rays are both electromagnetic photons. Photons transfer energy to electrons by three processes</a:t>
            </a:r>
          </a:p>
          <a:p>
            <a:pPr marL="719138" algn="just" fontAlgn="auto">
              <a:spcBef>
                <a:spcPts val="600"/>
              </a:spcBef>
              <a:spcAft>
                <a:spcPts val="600"/>
              </a:spcAft>
              <a:defRPr/>
            </a:pPr>
            <a:r>
              <a:rPr lang="en-US" sz="3000" dirty="0">
                <a:solidFill>
                  <a:srgbClr val="FFFF00"/>
                </a:solidFill>
                <a:latin typeface="+mn-lt"/>
                <a:cs typeface="+mn-cs"/>
                <a:sym typeface="Wingdings"/>
              </a:rPr>
              <a:t>	</a:t>
            </a:r>
            <a:r>
              <a:rPr lang="en-US" sz="3000" dirty="0">
                <a:solidFill>
                  <a:srgbClr val="FFFF00"/>
                </a:solidFill>
                <a:latin typeface="+mn-lt"/>
                <a:cs typeface="+mn-cs"/>
              </a:rPr>
              <a:t>Compton scattering</a:t>
            </a:r>
          </a:p>
          <a:p>
            <a:pPr marL="719138" algn="just" fontAlgn="auto">
              <a:spcBef>
                <a:spcPts val="600"/>
              </a:spcBef>
              <a:spcAft>
                <a:spcPts val="600"/>
              </a:spcAft>
              <a:defRPr/>
            </a:pPr>
            <a:r>
              <a:rPr lang="en-US" sz="3000" dirty="0">
                <a:solidFill>
                  <a:srgbClr val="FFFF00"/>
                </a:solidFill>
                <a:latin typeface="+mn-lt"/>
                <a:cs typeface="+mn-cs"/>
                <a:sym typeface="Wingdings 2"/>
              </a:rPr>
              <a:t>	</a:t>
            </a:r>
            <a:r>
              <a:rPr lang="en-US" sz="3000" dirty="0">
                <a:solidFill>
                  <a:srgbClr val="FFFF00"/>
                </a:solidFill>
                <a:latin typeface="+mn-lt"/>
                <a:cs typeface="+mn-cs"/>
              </a:rPr>
              <a:t>Photoelectric effect</a:t>
            </a:r>
          </a:p>
          <a:p>
            <a:pPr marL="719138" algn="just" fontAlgn="auto">
              <a:spcBef>
                <a:spcPts val="600"/>
              </a:spcBef>
              <a:spcAft>
                <a:spcPts val="600"/>
              </a:spcAft>
              <a:defRPr/>
            </a:pPr>
            <a:r>
              <a:rPr lang="en-US" sz="3000" dirty="0">
                <a:solidFill>
                  <a:srgbClr val="FFFF00"/>
                </a:solidFill>
                <a:latin typeface="+mn-lt"/>
                <a:cs typeface="+mn-cs"/>
                <a:sym typeface="Wingdings 2"/>
              </a:rPr>
              <a:t>	</a:t>
            </a:r>
            <a:r>
              <a:rPr lang="en-US" sz="3000" dirty="0">
                <a:solidFill>
                  <a:srgbClr val="FFFF00"/>
                </a:solidFill>
                <a:latin typeface="+mn-lt"/>
                <a:cs typeface="+mn-cs"/>
              </a:rPr>
              <a:t>Pair production</a:t>
            </a:r>
            <a:endParaRPr lang="ar-SA" sz="3000" dirty="0">
              <a:solidFill>
                <a:srgbClr val="FFFF00"/>
              </a:solidFill>
              <a:latin typeface="+mn-lt"/>
              <a:cs typeface="+mn-cs"/>
            </a:endParaRPr>
          </a:p>
        </p:txBody>
      </p:sp>
      <p:sp>
        <p:nvSpPr>
          <p:cNvPr id="2" name="Slide Number Placeholder 1"/>
          <p:cNvSpPr>
            <a:spLocks noGrp="1"/>
          </p:cNvSpPr>
          <p:nvPr>
            <p:ph type="sldNum" sz="quarter" idx="12"/>
          </p:nvPr>
        </p:nvSpPr>
        <p:spPr/>
        <p:txBody>
          <a:bodyPr/>
          <a:lstStyle/>
          <a:p>
            <a:pPr>
              <a:defRPr/>
            </a:pPr>
            <a:fld id="{A66F721D-491A-4BA7-969E-5336E8BD62FD}" type="slidenum">
              <a:rPr lang="en-US" altLang="en-US" smtClean="0"/>
              <a:pPr>
                <a:defRPr/>
              </a:pPr>
              <a:t>31</a:t>
            </a:fld>
            <a:endParaRPr lang="en-US"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http://www.physics.hku.hk/~phys0607/images/comp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0"/>
            <a:ext cx="3986213"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2667000"/>
            <a:ext cx="39671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5"/>
          <p:cNvSpPr txBox="1">
            <a:spLocks noChangeArrowheads="1"/>
          </p:cNvSpPr>
          <p:nvPr/>
        </p:nvSpPr>
        <p:spPr bwMode="auto">
          <a:xfrm>
            <a:off x="885825" y="11113"/>
            <a:ext cx="6686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Ø"/>
            </a:pPr>
            <a:r>
              <a:rPr lang="en-US" altLang="en-US" sz="4000" b="1">
                <a:solidFill>
                  <a:srgbClr val="FFC000"/>
                </a:solidFill>
                <a:latin typeface="Copperplate Gothic Bold" pitchFamily="34" charset="0"/>
              </a:rPr>
              <a:t>Compton scattering</a:t>
            </a:r>
            <a:endParaRPr lang="ar-SA" altLang="en-US" sz="4000" b="1">
              <a:solidFill>
                <a:srgbClr val="FFC000"/>
              </a:solidFill>
              <a:latin typeface="Copperplate Gothic Bold" pitchFamily="34" charset="0"/>
            </a:endParaRPr>
          </a:p>
        </p:txBody>
      </p:sp>
      <p:sp>
        <p:nvSpPr>
          <p:cNvPr id="39941" name="TextBox 6"/>
          <p:cNvSpPr txBox="1">
            <a:spLocks noChangeArrowheads="1"/>
          </p:cNvSpPr>
          <p:nvPr/>
        </p:nvSpPr>
        <p:spPr bwMode="auto">
          <a:xfrm>
            <a:off x="-6350" y="838200"/>
            <a:ext cx="9131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altLang="en-US" sz="2800">
                <a:solidFill>
                  <a:srgbClr val="FFFF00"/>
                </a:solidFill>
                <a:latin typeface="Times New Roman" pitchFamily="18" charset="0"/>
                <a:cs typeface="Times New Roman" pitchFamily="18" charset="0"/>
              </a:rPr>
              <a:t>Takes place for outer electrons, where the electron absorb some energy from the original photon gives rise to another photon with low energy.</a:t>
            </a:r>
            <a:endParaRPr lang="ar-SA" altLang="en-US" sz="2800">
              <a:solidFill>
                <a:srgbClr val="FFFF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physics.hku.hk/~phys0607/images/photoelect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11488"/>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2"/>
          <p:cNvSpPr txBox="1">
            <a:spLocks noChangeArrowheads="1"/>
          </p:cNvSpPr>
          <p:nvPr/>
        </p:nvSpPr>
        <p:spPr bwMode="auto">
          <a:xfrm>
            <a:off x="874713" y="50800"/>
            <a:ext cx="7067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Ø"/>
            </a:pPr>
            <a:r>
              <a:rPr lang="en-US" altLang="en-US" sz="4000" b="1">
                <a:solidFill>
                  <a:srgbClr val="FFC000"/>
                </a:solidFill>
                <a:latin typeface="Copperplate Gothic Bold" pitchFamily="34" charset="0"/>
              </a:rPr>
              <a:t>Photoelectric effect</a:t>
            </a:r>
            <a:endParaRPr lang="ar-SA" altLang="en-US" sz="4000" b="1">
              <a:solidFill>
                <a:srgbClr val="FFC000"/>
              </a:solidFill>
              <a:latin typeface="Copperplate Gothic Bold" pitchFamily="34" charset="0"/>
            </a:endParaRPr>
          </a:p>
        </p:txBody>
      </p:sp>
      <p:pic>
        <p:nvPicPr>
          <p:cNvPr id="409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11488"/>
            <a:ext cx="373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4"/>
          <p:cNvSpPr txBox="1">
            <a:spLocks noChangeArrowheads="1"/>
          </p:cNvSpPr>
          <p:nvPr/>
        </p:nvSpPr>
        <p:spPr bwMode="auto">
          <a:xfrm>
            <a:off x="0" y="1093788"/>
            <a:ext cx="914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altLang="en-US" sz="3200">
                <a:solidFill>
                  <a:srgbClr val="FFFF00"/>
                </a:solidFill>
                <a:latin typeface="Times New Roman" pitchFamily="18" charset="0"/>
                <a:cs typeface="Times New Roman" pitchFamily="18" charset="0"/>
              </a:rPr>
              <a:t>Takes place for inner electrons, where the electron absorb all the energy from the original photon and escape from the atom.</a:t>
            </a:r>
            <a:endParaRPr lang="ar-SA" altLang="en-US" sz="3200">
              <a:solidFill>
                <a:srgbClr val="FFFF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1866900" y="11113"/>
            <a:ext cx="541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Ø"/>
            </a:pPr>
            <a:r>
              <a:rPr lang="en-US" altLang="en-US" sz="4000" b="1">
                <a:solidFill>
                  <a:srgbClr val="FFC000"/>
                </a:solidFill>
                <a:latin typeface="Copperplate Gothic Bold" pitchFamily="34" charset="0"/>
              </a:rPr>
              <a:t>Pair production</a:t>
            </a:r>
            <a:endParaRPr lang="ar-SA" altLang="en-US" sz="4000" b="1">
              <a:solidFill>
                <a:srgbClr val="FFC000"/>
              </a:solidFill>
              <a:latin typeface="Copperplate Gothic Bold" pitchFamily="34" charset="0"/>
            </a:endParaRPr>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325" y="3935413"/>
            <a:ext cx="43846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descr="http://tap.iop.org/atoms/particles/534/img_full_4734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5413"/>
            <a:ext cx="41910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5"/>
          <p:cNvSpPr txBox="1">
            <a:spLocks noChangeArrowheads="1"/>
          </p:cNvSpPr>
          <p:nvPr/>
        </p:nvSpPr>
        <p:spPr bwMode="auto">
          <a:xfrm>
            <a:off x="-1588" y="719138"/>
            <a:ext cx="9144001"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altLang="en-US" sz="2400">
                <a:solidFill>
                  <a:srgbClr val="FFFF00"/>
                </a:solidFill>
                <a:latin typeface="Times New Roman" pitchFamily="18" charset="0"/>
                <a:ea typeface="Verdana" pitchFamily="34" charset="0"/>
                <a:cs typeface="Times New Roman" pitchFamily="18" charset="0"/>
              </a:rPr>
              <a:t>Takes place when gamma photons of enough energy is incident in the vicinity of the nucleus. The photon can annihilate and create an electron and its antiparticle (positron). The photon's energy is converted into the mass of the two particles according to E=mc</a:t>
            </a:r>
            <a:r>
              <a:rPr lang="en-US" altLang="en-US" sz="2400" baseline="30000">
                <a:solidFill>
                  <a:srgbClr val="FFFF00"/>
                </a:solidFill>
                <a:latin typeface="Times New Roman" pitchFamily="18" charset="0"/>
                <a:ea typeface="Verdana" pitchFamily="34" charset="0"/>
                <a:cs typeface="Times New Roman" pitchFamily="18" charset="0"/>
              </a:rPr>
              <a:t>2</a:t>
            </a:r>
            <a:r>
              <a:rPr lang="en-US" altLang="en-US" sz="2400">
                <a:solidFill>
                  <a:srgbClr val="FFFF00"/>
                </a:solidFill>
                <a:latin typeface="Times New Roman" pitchFamily="18" charset="0"/>
                <a:ea typeface="Verdana" pitchFamily="34" charset="0"/>
                <a:cs typeface="Times New Roman" pitchFamily="18" charset="0"/>
              </a:rPr>
              <a:t>, and whatever energy is left over goes into their speed. After traveling a short distance (3-5mm), the positron emitted encounters an electron from the surrounding environment. The two particles combine and "annihilate" each other, resulting in the emission of two gamma rays in opposite directions </a:t>
            </a:r>
            <a:endParaRPr lang="ar-SA" altLang="en-US" sz="2400">
              <a:solidFill>
                <a:srgbClr val="FFFF00"/>
              </a:solidFill>
              <a:latin typeface="Times New Roman" pitchFamily="18" charset="0"/>
              <a:ea typeface="Verdana" pitchFamily="34"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76200" y="0"/>
            <a:ext cx="8991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u="sng">
                <a:solidFill>
                  <a:srgbClr val="FFC000"/>
                </a:solidFill>
                <a:latin typeface="Stencil" pitchFamily="82" charset="0"/>
              </a:rPr>
              <a:t>Ch.37 </a:t>
            </a:r>
          </a:p>
          <a:p>
            <a:pPr algn="ctr" eaLnBrk="1" hangingPunct="1"/>
            <a:r>
              <a:rPr lang="en-US" sz="3600" u="sng">
                <a:solidFill>
                  <a:srgbClr val="FFC000"/>
                </a:solidFill>
                <a:latin typeface="Stencil" pitchFamily="82" charset="0"/>
              </a:rPr>
              <a:t>Biological Effects Of Ionizing Radiation </a:t>
            </a:r>
            <a:endParaRPr lang="en-GB" sz="3600" u="sng">
              <a:solidFill>
                <a:srgbClr val="FFC000"/>
              </a:solidFill>
              <a:latin typeface="Stencil" pitchFamily="82" charset="0"/>
            </a:endParaRPr>
          </a:p>
        </p:txBody>
      </p:sp>
      <p:sp>
        <p:nvSpPr>
          <p:cNvPr id="43011" name="TextBox 2"/>
          <p:cNvSpPr txBox="1">
            <a:spLocks noChangeArrowheads="1"/>
          </p:cNvSpPr>
          <p:nvPr/>
        </p:nvSpPr>
        <p:spPr bwMode="auto">
          <a:xfrm>
            <a:off x="152400" y="1754188"/>
            <a:ext cx="8839200"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200000"/>
              </a:lnSpc>
            </a:pPr>
            <a:r>
              <a:rPr lang="en-US" sz="3200">
                <a:solidFill>
                  <a:srgbClr val="FFFF00"/>
                </a:solidFill>
                <a:latin typeface="Times New Roman" pitchFamily="18" charset="0"/>
                <a:cs typeface="Times New Roman" pitchFamily="18" charset="0"/>
              </a:rPr>
              <a:t>In this chapter we will investigate the interaction of ionizing radiation with biological tissue. The specific effects produced by this interaction depend on the type of radiation and how the exposure occurs. </a:t>
            </a:r>
            <a:endParaRPr lang="en-GB" sz="3200">
              <a:solidFill>
                <a:srgbClr val="FFFF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AutoShape 4"/>
          <p:cNvSpPr>
            <a:spLocks noChangeArrowheads="1"/>
          </p:cNvSpPr>
          <p:nvPr/>
        </p:nvSpPr>
        <p:spPr bwMode="auto">
          <a:xfrm>
            <a:off x="3203575" y="2925763"/>
            <a:ext cx="2879725" cy="647700"/>
          </a:xfrm>
          <a:prstGeom prst="rightArrow">
            <a:avLst>
              <a:gd name="adj1" fmla="val 50000"/>
              <a:gd name="adj2" fmla="val 111152"/>
            </a:avLst>
          </a:prstGeom>
          <a:solidFill>
            <a:srgbClr val="FFFF00"/>
          </a:solidFill>
          <a:ln w="9525" algn="ctr">
            <a:solidFill>
              <a:schemeClr val="tx1"/>
            </a:solidFill>
            <a:miter lim="800000"/>
            <a:headEnd/>
            <a:tailEnd/>
          </a:ln>
        </p:spPr>
        <p:txBody>
          <a:bodyPr wrap="none" anchor="ctr"/>
          <a:lstStyle/>
          <a:p>
            <a:endParaRPr lang="ar-SA" altLang="en-US" sz="2400">
              <a:latin typeface="Times New Roman" pitchFamily="18" charset="0"/>
            </a:endParaRPr>
          </a:p>
        </p:txBody>
      </p:sp>
      <p:graphicFrame>
        <p:nvGraphicFramePr>
          <p:cNvPr id="126981" name="Object 20"/>
          <p:cNvGraphicFramePr>
            <a:graphicFrameLocks noChangeAspect="1"/>
          </p:cNvGraphicFramePr>
          <p:nvPr/>
        </p:nvGraphicFramePr>
        <p:xfrm>
          <a:off x="1847850" y="876300"/>
          <a:ext cx="1989138" cy="5976938"/>
        </p:xfrm>
        <a:graphic>
          <a:graphicData uri="http://schemas.openxmlformats.org/presentationml/2006/ole">
            <mc:AlternateContent xmlns:mc="http://schemas.openxmlformats.org/markup-compatibility/2006">
              <mc:Choice xmlns:v="urn:schemas-microsoft-com:vml" Requires="v">
                <p:oleObj spid="_x0000_s3095" name="CorelDRAW 6.0" r:id="rId4" imgW="2011320" imgH="5766840" progId="">
                  <p:embed/>
                </p:oleObj>
              </mc:Choice>
              <mc:Fallback>
                <p:oleObj name="CorelDRAW 6.0" r:id="rId4" imgW="2011320" imgH="576684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876300"/>
                        <a:ext cx="1989138"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6"/>
          <p:cNvGrpSpPr>
            <a:grpSpLocks/>
          </p:cNvGrpSpPr>
          <p:nvPr/>
        </p:nvGrpSpPr>
        <p:grpSpPr bwMode="auto">
          <a:xfrm>
            <a:off x="34925" y="1485900"/>
            <a:ext cx="2016125" cy="647700"/>
            <a:chOff x="975" y="799"/>
            <a:chExt cx="1270" cy="408"/>
          </a:xfrm>
        </p:grpSpPr>
        <p:sp>
          <p:nvSpPr>
            <p:cNvPr id="3086" name="AutoShape 7"/>
            <p:cNvSpPr>
              <a:spLocks noChangeArrowheads="1"/>
            </p:cNvSpPr>
            <p:nvPr/>
          </p:nvSpPr>
          <p:spPr bwMode="auto">
            <a:xfrm>
              <a:off x="975" y="799"/>
              <a:ext cx="1270" cy="408"/>
            </a:xfrm>
            <a:prstGeom prst="rightArrow">
              <a:avLst>
                <a:gd name="adj1" fmla="val 50000"/>
                <a:gd name="adj2" fmla="val 77819"/>
              </a:avLst>
            </a:prstGeom>
            <a:solidFill>
              <a:srgbClr val="FF0000"/>
            </a:solidFill>
            <a:ln w="9525">
              <a:solidFill>
                <a:schemeClr val="tx1"/>
              </a:solidFill>
              <a:miter lim="800000"/>
              <a:headEnd/>
              <a:tailEnd/>
            </a:ln>
          </p:spPr>
          <p:txBody>
            <a:bodyPr wrap="none" anchor="ctr"/>
            <a:lstStyle/>
            <a:p>
              <a:endParaRPr lang="ar-SA" altLang="en-US" sz="2400">
                <a:latin typeface="Times New Roman" pitchFamily="18" charset="0"/>
              </a:endParaRPr>
            </a:p>
          </p:txBody>
        </p:sp>
        <p:sp>
          <p:nvSpPr>
            <p:cNvPr id="3087" name="Text Box 8"/>
            <p:cNvSpPr txBox="1">
              <a:spLocks noChangeArrowheads="1"/>
            </p:cNvSpPr>
            <p:nvPr/>
          </p:nvSpPr>
          <p:spPr bwMode="auto">
            <a:xfrm>
              <a:off x="1201" y="889"/>
              <a:ext cx="6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a:latin typeface="Times New Roman" pitchFamily="18" charset="0"/>
                </a:rPr>
                <a:t>Alpha</a:t>
              </a:r>
              <a:endParaRPr lang="el-GR" altLang="en-US">
                <a:latin typeface="Times New Roman" pitchFamily="18" charset="0"/>
              </a:endParaRPr>
            </a:p>
          </p:txBody>
        </p:sp>
      </p:grpSp>
      <p:grpSp>
        <p:nvGrpSpPr>
          <p:cNvPr id="3" name="Group 9"/>
          <p:cNvGrpSpPr>
            <a:grpSpLocks/>
          </p:cNvGrpSpPr>
          <p:nvPr/>
        </p:nvGrpSpPr>
        <p:grpSpPr bwMode="auto">
          <a:xfrm>
            <a:off x="34925" y="2206625"/>
            <a:ext cx="2909888" cy="647700"/>
            <a:chOff x="975" y="1253"/>
            <a:chExt cx="1833" cy="408"/>
          </a:xfrm>
        </p:grpSpPr>
        <p:sp>
          <p:nvSpPr>
            <p:cNvPr id="3083" name="AutoShape 10"/>
            <p:cNvSpPr>
              <a:spLocks noChangeArrowheads="1"/>
            </p:cNvSpPr>
            <p:nvPr/>
          </p:nvSpPr>
          <p:spPr bwMode="auto">
            <a:xfrm>
              <a:off x="975" y="1253"/>
              <a:ext cx="1831" cy="408"/>
            </a:xfrm>
            <a:prstGeom prst="rightArrow">
              <a:avLst>
                <a:gd name="adj1" fmla="val 47056"/>
                <a:gd name="adj2" fmla="val 87469"/>
              </a:avLst>
            </a:prstGeom>
            <a:solidFill>
              <a:srgbClr val="FF9900"/>
            </a:solidFill>
            <a:ln w="9525">
              <a:solidFill>
                <a:schemeClr val="tx1"/>
              </a:solidFill>
              <a:miter lim="800000"/>
              <a:headEnd/>
              <a:tailEnd/>
            </a:ln>
          </p:spPr>
          <p:txBody>
            <a:bodyPr wrap="none" anchor="ctr"/>
            <a:lstStyle/>
            <a:p>
              <a:endParaRPr lang="ar-SA" altLang="en-US" sz="2400">
                <a:latin typeface="Times New Roman" pitchFamily="18" charset="0"/>
              </a:endParaRPr>
            </a:p>
          </p:txBody>
        </p:sp>
        <p:sp>
          <p:nvSpPr>
            <p:cNvPr id="3084" name="Freeform 11"/>
            <p:cNvSpPr>
              <a:spLocks/>
            </p:cNvSpPr>
            <p:nvPr/>
          </p:nvSpPr>
          <p:spPr bwMode="auto">
            <a:xfrm>
              <a:off x="2699" y="1350"/>
              <a:ext cx="109" cy="177"/>
            </a:xfrm>
            <a:custGeom>
              <a:avLst/>
              <a:gdLst>
                <a:gd name="T0" fmla="*/ 2 w 103"/>
                <a:gd name="T1" fmla="*/ 301 h 155"/>
                <a:gd name="T2" fmla="*/ 23 w 103"/>
                <a:gd name="T3" fmla="*/ 17 h 155"/>
                <a:gd name="T4" fmla="*/ 46 w 103"/>
                <a:gd name="T5" fmla="*/ 9 h 155"/>
                <a:gd name="T6" fmla="*/ 77 w 103"/>
                <a:gd name="T7" fmla="*/ 51 h 155"/>
                <a:gd name="T8" fmla="*/ 114 w 103"/>
                <a:gd name="T9" fmla="*/ 94 h 155"/>
                <a:gd name="T10" fmla="*/ 77 w 103"/>
                <a:gd name="T11" fmla="*/ 276 h 155"/>
                <a:gd name="T12" fmla="*/ 2 w 103"/>
                <a:gd name="T13" fmla="*/ 301 h 155"/>
                <a:gd name="T14" fmla="*/ 0 60000 65536"/>
                <a:gd name="T15" fmla="*/ 0 60000 65536"/>
                <a:gd name="T16" fmla="*/ 0 60000 65536"/>
                <a:gd name="T17" fmla="*/ 0 60000 65536"/>
                <a:gd name="T18" fmla="*/ 0 60000 65536"/>
                <a:gd name="T19" fmla="*/ 0 60000 65536"/>
                <a:gd name="T20" fmla="*/ 0 60000 65536"/>
                <a:gd name="T21" fmla="*/ 0 w 103"/>
                <a:gd name="T22" fmla="*/ 0 h 155"/>
                <a:gd name="T23" fmla="*/ 103 w 103"/>
                <a:gd name="T24" fmla="*/ 155 h 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155">
                  <a:moveTo>
                    <a:pt x="2" y="155"/>
                  </a:moveTo>
                  <a:cubicBezTo>
                    <a:pt x="11" y="112"/>
                    <a:pt x="0" y="45"/>
                    <a:pt x="18" y="9"/>
                  </a:cubicBezTo>
                  <a:cubicBezTo>
                    <a:pt x="21" y="4"/>
                    <a:pt x="29" y="6"/>
                    <a:pt x="35" y="4"/>
                  </a:cubicBezTo>
                  <a:cubicBezTo>
                    <a:pt x="70" y="14"/>
                    <a:pt x="37" y="0"/>
                    <a:pt x="58" y="26"/>
                  </a:cubicBezTo>
                  <a:cubicBezTo>
                    <a:pt x="65" y="35"/>
                    <a:pt x="77" y="40"/>
                    <a:pt x="86" y="48"/>
                  </a:cubicBezTo>
                  <a:cubicBezTo>
                    <a:pt x="97" y="85"/>
                    <a:pt x="103" y="129"/>
                    <a:pt x="58" y="143"/>
                  </a:cubicBezTo>
                  <a:cubicBezTo>
                    <a:pt x="35" y="136"/>
                    <a:pt x="19" y="137"/>
                    <a:pt x="2" y="155"/>
                  </a:cubicBez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Narrow" pitchFamily="34" charset="0"/>
              </a:endParaRPr>
            </a:p>
          </p:txBody>
        </p:sp>
        <p:sp>
          <p:nvSpPr>
            <p:cNvPr id="3085" name="Text Box 12"/>
            <p:cNvSpPr txBox="1">
              <a:spLocks noChangeArrowheads="1"/>
            </p:cNvSpPr>
            <p:nvPr/>
          </p:nvSpPr>
          <p:spPr bwMode="auto">
            <a:xfrm>
              <a:off x="1208" y="1342"/>
              <a:ext cx="6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a:latin typeface="Times New Roman" pitchFamily="18" charset="0"/>
                </a:rPr>
                <a:t>Beta</a:t>
              </a:r>
              <a:endParaRPr lang="en-US" altLang="en-US">
                <a:latin typeface="Times New Roman" pitchFamily="18" charset="0"/>
              </a:endParaRPr>
            </a:p>
          </p:txBody>
        </p:sp>
      </p:grpSp>
      <p:grpSp>
        <p:nvGrpSpPr>
          <p:cNvPr id="4" name="Group 13"/>
          <p:cNvGrpSpPr>
            <a:grpSpLocks/>
          </p:cNvGrpSpPr>
          <p:nvPr/>
        </p:nvGrpSpPr>
        <p:grpSpPr bwMode="auto">
          <a:xfrm>
            <a:off x="49213" y="3084513"/>
            <a:ext cx="3379787" cy="369887"/>
            <a:chOff x="984" y="1806"/>
            <a:chExt cx="1795" cy="233"/>
          </a:xfrm>
        </p:grpSpPr>
        <p:sp>
          <p:nvSpPr>
            <p:cNvPr id="3081" name="Rectangle 14"/>
            <p:cNvSpPr>
              <a:spLocks noChangeArrowheads="1"/>
            </p:cNvSpPr>
            <p:nvPr/>
          </p:nvSpPr>
          <p:spPr bwMode="auto">
            <a:xfrm>
              <a:off x="984" y="1811"/>
              <a:ext cx="1795" cy="207"/>
            </a:xfrm>
            <a:prstGeom prst="rect">
              <a:avLst/>
            </a:prstGeom>
            <a:solidFill>
              <a:srgbClr val="FFFF00"/>
            </a:solidFill>
            <a:ln w="9525">
              <a:solidFill>
                <a:schemeClr val="tx1"/>
              </a:solidFill>
              <a:miter lim="800000"/>
              <a:headEnd/>
              <a:tailEnd/>
            </a:ln>
          </p:spPr>
          <p:txBody>
            <a:bodyPr wrap="none" anchor="ctr"/>
            <a:lstStyle/>
            <a:p>
              <a:endParaRPr lang="ar-SA" altLang="en-US" sz="2400">
                <a:latin typeface="Times New Roman" pitchFamily="18" charset="0"/>
              </a:endParaRPr>
            </a:p>
          </p:txBody>
        </p:sp>
        <p:sp>
          <p:nvSpPr>
            <p:cNvPr id="3082" name="Text Box 15"/>
            <p:cNvSpPr txBox="1">
              <a:spLocks noChangeArrowheads="1"/>
            </p:cNvSpPr>
            <p:nvPr/>
          </p:nvSpPr>
          <p:spPr bwMode="auto">
            <a:xfrm>
              <a:off x="984" y="1806"/>
              <a:ext cx="17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a:solidFill>
                    <a:srgbClr val="FF0000"/>
                  </a:solidFill>
                  <a:latin typeface="Times New Roman" pitchFamily="18" charset="0"/>
                </a:rPr>
                <a:t>Gamma, X-Ray and Neutrons</a:t>
              </a:r>
              <a:endParaRPr lang="en-US" altLang="en-US">
                <a:solidFill>
                  <a:srgbClr val="FF0000"/>
                </a:solidFill>
                <a:latin typeface="Times New Roman" pitchFamily="18" charset="0"/>
              </a:endParaRPr>
            </a:p>
          </p:txBody>
        </p:sp>
      </p:grpSp>
      <p:sp>
        <p:nvSpPr>
          <p:cNvPr id="19" name="Rectangle 18"/>
          <p:cNvSpPr>
            <a:spLocks noChangeArrowheads="1"/>
          </p:cNvSpPr>
          <p:nvPr/>
        </p:nvSpPr>
        <p:spPr bwMode="auto">
          <a:xfrm>
            <a:off x="3886200" y="1647825"/>
            <a:ext cx="5292725" cy="2246313"/>
          </a:xfrm>
          <a:prstGeom prst="rect">
            <a:avLst/>
          </a:prstGeom>
          <a:noFill/>
          <a:ln>
            <a:noFill/>
          </a:ln>
          <a:extLst/>
        </p:spPr>
        <p:txBody>
          <a:bodyPr>
            <a:spAutoFit/>
          </a:bodyPr>
          <a:lstStyle>
            <a:lvl1pPr marL="538163" indent="-538163"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just" eaLnBrk="1" fontAlgn="auto" hangingPunct="1">
              <a:spcBef>
                <a:spcPts val="0"/>
              </a:spcBef>
              <a:spcAft>
                <a:spcPts val="0"/>
              </a:spcAft>
              <a:buFont typeface="Wingdings" pitchFamily="2" charset="2"/>
              <a:buChar char="ü"/>
              <a:defRPr/>
            </a:pPr>
            <a:r>
              <a:rPr lang="en-US" altLang="en-US" sz="2000" dirty="0">
                <a:solidFill>
                  <a:srgbClr val="FFFF00"/>
                </a:solidFill>
                <a:latin typeface="Constantia" pitchFamily="18" charset="0"/>
              </a:rPr>
              <a:t>Alpha absorbed at the outer layer of the skin</a:t>
            </a:r>
          </a:p>
          <a:p>
            <a:pPr algn="just" eaLnBrk="1" fontAlgn="auto" hangingPunct="1">
              <a:spcBef>
                <a:spcPts val="0"/>
              </a:spcBef>
              <a:spcAft>
                <a:spcPts val="0"/>
              </a:spcAft>
              <a:buFont typeface="Wingdings" pitchFamily="2" charset="2"/>
              <a:buChar char="ü"/>
              <a:defRPr/>
            </a:pPr>
            <a:r>
              <a:rPr lang="en-US" altLang="en-US" sz="2000" dirty="0">
                <a:solidFill>
                  <a:srgbClr val="FFFF00"/>
                </a:solidFill>
                <a:latin typeface="Constantia" pitchFamily="18" charset="0"/>
              </a:rPr>
              <a:t>Beta penetrate the body and absorbed inside</a:t>
            </a:r>
          </a:p>
          <a:p>
            <a:pPr marL="0" indent="0" algn="just" eaLnBrk="1" fontAlgn="auto" hangingPunct="1">
              <a:spcBef>
                <a:spcPts val="0"/>
              </a:spcBef>
              <a:spcAft>
                <a:spcPts val="0"/>
              </a:spcAft>
              <a:defRPr/>
            </a:pPr>
            <a:r>
              <a:rPr lang="en-US" altLang="en-US" sz="2000" dirty="0" smtClean="0">
                <a:solidFill>
                  <a:srgbClr val="FFFF00"/>
                </a:solidFill>
                <a:latin typeface="Constantia" pitchFamily="18" charset="0"/>
              </a:rPr>
              <a:t>                      </a:t>
            </a:r>
          </a:p>
          <a:p>
            <a:pPr algn="just" eaLnBrk="1" fontAlgn="auto" hangingPunct="1">
              <a:spcBef>
                <a:spcPts val="0"/>
              </a:spcBef>
              <a:spcAft>
                <a:spcPts val="0"/>
              </a:spcAft>
              <a:buFont typeface="Wingdings" pitchFamily="2" charset="2"/>
              <a:buChar char="ü"/>
              <a:defRPr/>
            </a:pPr>
            <a:endParaRPr lang="en-US" altLang="en-US" sz="2000" dirty="0">
              <a:solidFill>
                <a:srgbClr val="FFFF00"/>
              </a:solidFill>
              <a:latin typeface="Constantia" pitchFamily="18" charset="0"/>
            </a:endParaRPr>
          </a:p>
          <a:p>
            <a:pPr algn="just" eaLnBrk="1" fontAlgn="auto" hangingPunct="1">
              <a:spcBef>
                <a:spcPts val="0"/>
              </a:spcBef>
              <a:spcAft>
                <a:spcPts val="0"/>
              </a:spcAft>
              <a:buFont typeface="Wingdings" pitchFamily="2" charset="2"/>
              <a:buChar char="ü"/>
              <a:defRPr/>
            </a:pPr>
            <a:r>
              <a:rPr lang="en-US" altLang="en-US" sz="2000" dirty="0" smtClean="0">
                <a:solidFill>
                  <a:srgbClr val="FFFF00"/>
                </a:solidFill>
                <a:latin typeface="Constantia" pitchFamily="18" charset="0"/>
              </a:rPr>
              <a:t>Penetrate </a:t>
            </a:r>
            <a:r>
              <a:rPr lang="en-US" altLang="en-US" sz="2000" dirty="0">
                <a:solidFill>
                  <a:srgbClr val="FFFF00"/>
                </a:solidFill>
                <a:latin typeface="Constantia" pitchFamily="18" charset="0"/>
              </a:rPr>
              <a:t>the body </a:t>
            </a:r>
            <a:r>
              <a:rPr lang="en-US" altLang="en-US" sz="2000" dirty="0" smtClean="0">
                <a:solidFill>
                  <a:srgbClr val="FFFF00"/>
                </a:solidFill>
                <a:latin typeface="Constantia" pitchFamily="18" charset="0"/>
              </a:rPr>
              <a:t>  and </a:t>
            </a:r>
            <a:r>
              <a:rPr lang="en-US" altLang="en-US" sz="2000" dirty="0">
                <a:solidFill>
                  <a:srgbClr val="FFFF00"/>
                </a:solidFill>
                <a:latin typeface="Constantia" pitchFamily="18" charset="0"/>
              </a:rPr>
              <a:t>transmitted</a:t>
            </a:r>
          </a:p>
        </p:txBody>
      </p:sp>
      <p:sp>
        <p:nvSpPr>
          <p:cNvPr id="3080" name="Rectangle 4"/>
          <p:cNvSpPr>
            <a:spLocks noChangeArrowheads="1"/>
          </p:cNvSpPr>
          <p:nvPr/>
        </p:nvSpPr>
        <p:spPr bwMode="auto">
          <a:xfrm>
            <a:off x="228600" y="230188"/>
            <a:ext cx="8720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a:solidFill>
                  <a:srgbClr val="FFC000"/>
                </a:solidFill>
                <a:latin typeface="Impact" pitchFamily="34" charset="0"/>
              </a:rPr>
              <a:t>PENETRATING RADIATION OF THE HUMAN BODY</a:t>
            </a:r>
            <a:endParaRPr lang="en-US" altLang="en-US" sz="3600">
              <a:solidFill>
                <a:srgbClr val="FFC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0616DF3C-B0BA-4264-A3F2-8E3E3BBB4645}"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609600" y="152400"/>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u="sng">
                <a:solidFill>
                  <a:srgbClr val="FFC000"/>
                </a:solidFill>
                <a:latin typeface="Stencil" pitchFamily="82" charset="0"/>
              </a:rPr>
              <a:t>Mechanisms Of Cell Damage </a:t>
            </a:r>
            <a:endParaRPr lang="en-GB" sz="3600" b="1" u="sng">
              <a:solidFill>
                <a:srgbClr val="FFC000"/>
              </a:solidFill>
              <a:latin typeface="Stencil" pitchFamily="82" charset="0"/>
            </a:endParaRPr>
          </a:p>
        </p:txBody>
      </p:sp>
      <p:sp>
        <p:nvSpPr>
          <p:cNvPr id="44035" name="TextBox 2"/>
          <p:cNvSpPr txBox="1">
            <a:spLocks noChangeArrowheads="1"/>
          </p:cNvSpPr>
          <p:nvPr/>
        </p:nvSpPr>
        <p:spPr bwMode="auto">
          <a:xfrm>
            <a:off x="838200" y="144780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solidFill>
                <a:srgbClr val="FF0000"/>
              </a:solidFill>
              <a:latin typeface="Arial Narrow" pitchFamily="34" charset="0"/>
            </a:endParaRPr>
          </a:p>
        </p:txBody>
      </p:sp>
      <p:sp>
        <p:nvSpPr>
          <p:cNvPr id="44036" name="Rectangle 3"/>
          <p:cNvSpPr>
            <a:spLocks noChangeArrowheads="1"/>
          </p:cNvSpPr>
          <p:nvPr/>
        </p:nvSpPr>
        <p:spPr bwMode="auto">
          <a:xfrm>
            <a:off x="0" y="741363"/>
            <a:ext cx="91440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sz="3200" dirty="0">
                <a:solidFill>
                  <a:srgbClr val="FFFF00"/>
                </a:solidFill>
                <a:latin typeface="Arial Narrow" pitchFamily="34" charset="0"/>
              </a:rPr>
              <a:t>A typical tissue cell has a very complex structure. However, one of the most important components is </a:t>
            </a:r>
            <a:r>
              <a:rPr lang="en-US" sz="3200" dirty="0" err="1">
                <a:solidFill>
                  <a:srgbClr val="FFFF00"/>
                </a:solidFill>
                <a:latin typeface="Arial Narrow" pitchFamily="34" charset="0"/>
              </a:rPr>
              <a:t>DNA.The</a:t>
            </a:r>
            <a:r>
              <a:rPr lang="en-US" sz="3200" dirty="0">
                <a:solidFill>
                  <a:srgbClr val="FFFF00"/>
                </a:solidFill>
                <a:latin typeface="Arial Narrow" pitchFamily="34" charset="0"/>
              </a:rPr>
              <a:t> chromosomes within the nucleus are made of DNA and they are responsible, via the activation of genes, for the functioning of the cell. Any radiation damage to the DNA can result in significant biological damage to the cell.</a:t>
            </a:r>
          </a:p>
          <a:p>
            <a:pPr algn="just">
              <a:lnSpc>
                <a:spcPct val="150000"/>
              </a:lnSpc>
            </a:pPr>
            <a:r>
              <a:rPr lang="en-US" sz="3200" dirty="0">
                <a:solidFill>
                  <a:srgbClr val="FFFF00"/>
                </a:solidFill>
                <a:latin typeface="Arial Narrow" pitchFamily="34" charset="0"/>
              </a:rPr>
              <a:t>The damage of the DNA can be caused in one of two ways (Direct and Indirect effect)</a:t>
            </a:r>
            <a:endParaRPr lang="en-GB" sz="3200" dirty="0">
              <a:solidFill>
                <a:srgbClr val="FFFF00"/>
              </a:solidFill>
              <a:latin typeface="Arial Narrow" pitchFamily="34" charset="0"/>
            </a:endParaRP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0" y="533400"/>
            <a:ext cx="91440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dirty="0">
                <a:solidFill>
                  <a:srgbClr val="FF0000"/>
                </a:solidFill>
                <a:latin typeface="Arial Narrow" pitchFamily="34" charset="0"/>
              </a:rPr>
              <a:t>Direct effect</a:t>
            </a:r>
          </a:p>
          <a:p>
            <a:pPr eaLnBrk="1" hangingPunct="1"/>
            <a:r>
              <a:rPr lang="en-US" sz="3200" dirty="0">
                <a:solidFill>
                  <a:srgbClr val="FFFF00"/>
                </a:solidFill>
                <a:latin typeface="Arial Narrow" pitchFamily="34" charset="0"/>
              </a:rPr>
              <a:t>In this state the radiation interacts directly with DNA and cause damage .</a:t>
            </a:r>
          </a:p>
          <a:p>
            <a:pPr eaLnBrk="1" hangingPunct="1"/>
            <a:endParaRPr lang="en-US" sz="2800" dirty="0">
              <a:solidFill>
                <a:srgbClr val="FFFF00"/>
              </a:solidFill>
              <a:latin typeface="Arial Narrow" pitchFamily="34" charset="0"/>
            </a:endParaRPr>
          </a:p>
          <a:p>
            <a:pPr eaLnBrk="1" hangingPunct="1"/>
            <a:r>
              <a:rPr lang="en-US" sz="4000" dirty="0">
                <a:solidFill>
                  <a:srgbClr val="FF0000"/>
                </a:solidFill>
                <a:latin typeface="Arial Narrow" pitchFamily="34" charset="0"/>
              </a:rPr>
              <a:t>Indirect effect</a:t>
            </a:r>
          </a:p>
          <a:p>
            <a:pPr eaLnBrk="1" hangingPunct="1"/>
            <a:r>
              <a:rPr lang="en-US" sz="3200" dirty="0">
                <a:solidFill>
                  <a:srgbClr val="FFFF00"/>
                </a:solidFill>
                <a:latin typeface="Arial Narrow" pitchFamily="34" charset="0"/>
              </a:rPr>
              <a:t>Here the radiation interact with  a molecule of water in the human body to produce free radicals.</a:t>
            </a:r>
          </a:p>
          <a:p>
            <a:pPr eaLnBrk="1" hangingPunct="1"/>
            <a:r>
              <a:rPr lang="en-US" sz="3200" dirty="0">
                <a:solidFill>
                  <a:srgbClr val="FFFF00"/>
                </a:solidFill>
                <a:latin typeface="Arial Narrow" pitchFamily="34" charset="0"/>
              </a:rPr>
              <a:t>Free radicals are a group of highly reactive chemicals that can have a damage effect on the DNA structure </a:t>
            </a:r>
          </a:p>
          <a:p>
            <a:pPr eaLnBrk="1" hangingPunct="1"/>
            <a:endParaRPr lang="en-US" sz="3200" dirty="0">
              <a:solidFill>
                <a:srgbClr val="FFFF00"/>
              </a:solidFill>
              <a:latin typeface="Arial Narrow" pitchFamily="34" charset="0"/>
            </a:endParaRPr>
          </a:p>
          <a:p>
            <a:pPr eaLnBrk="1" hangingPunct="1"/>
            <a:endParaRPr lang="en-GB" dirty="0">
              <a:latin typeface="Arial Narrow" pitchFamily="34" charset="0"/>
            </a:endParaRP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
          <p:cNvSpPr txBox="1">
            <a:spLocks noChangeArrowheads="1"/>
          </p:cNvSpPr>
          <p:nvPr/>
        </p:nvSpPr>
        <p:spPr bwMode="auto">
          <a:xfrm>
            <a:off x="152400" y="152400"/>
            <a:ext cx="891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800">
                <a:solidFill>
                  <a:srgbClr val="FFC000"/>
                </a:solidFill>
                <a:latin typeface="Copperplate Gothic Bold" pitchFamily="34" charset="0"/>
              </a:rPr>
              <a:t>Types of  the biological  Effect</a:t>
            </a:r>
            <a:endParaRPr lang="en-GB" sz="4800">
              <a:solidFill>
                <a:srgbClr val="FFC000"/>
              </a:solidFill>
              <a:latin typeface="Copperplate Gothic Bold" pitchFamily="34" charset="0"/>
            </a:endParaRPr>
          </a:p>
        </p:txBody>
      </p:sp>
      <p:sp>
        <p:nvSpPr>
          <p:cNvPr id="46083" name="TextBox 2"/>
          <p:cNvSpPr txBox="1">
            <a:spLocks noChangeArrowheads="1"/>
          </p:cNvSpPr>
          <p:nvPr/>
        </p:nvSpPr>
        <p:spPr bwMode="auto">
          <a:xfrm>
            <a:off x="20638" y="1905000"/>
            <a:ext cx="90678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4800" dirty="0">
                <a:solidFill>
                  <a:srgbClr val="FFFF00"/>
                </a:solidFill>
                <a:latin typeface="Arial Narrow" pitchFamily="34" charset="0"/>
              </a:rPr>
              <a:t>The biological effects of radiation can classified as somatic and genetic effects, which related to body area, or as deterministic and stochastic, which related to the type of damage that may be caused.</a:t>
            </a:r>
          </a:p>
          <a:p>
            <a:pPr algn="just" eaLnBrk="1" hangingPunct="1"/>
            <a:endParaRPr lang="en-US" sz="4800" dirty="0">
              <a:solidFill>
                <a:srgbClr val="FFFF00"/>
              </a:solidFill>
              <a:latin typeface="Arial Narrow" pitchFamily="34" charset="0"/>
            </a:endParaRPr>
          </a:p>
          <a:p>
            <a:pPr eaLnBrk="1" hangingPunct="1"/>
            <a:endParaRPr lang="en-GB" sz="3200" dirty="0">
              <a:solidFill>
                <a:srgbClr val="FFFF00"/>
              </a:solidFill>
              <a:latin typeface="Arial Narrow" pitchFamily="34" charset="0"/>
            </a:endParaRP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0663"/>
            <a:ext cx="6384925" cy="769937"/>
          </a:xfrm>
          <a:prstGeom prst="rect">
            <a:avLst/>
          </a:prstGeom>
        </p:spPr>
        <p:txBody>
          <a:bodyPr wrap="none">
            <a:spAutoFit/>
          </a:bodyPr>
          <a:lstStyle/>
          <a:p>
            <a:pPr fontAlgn="auto">
              <a:spcBef>
                <a:spcPts val="0"/>
              </a:spcBef>
              <a:spcAft>
                <a:spcPts val="0"/>
              </a:spcAft>
              <a:defRPr/>
            </a:pPr>
            <a:r>
              <a:rPr lang="en-US" sz="44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Topics to be covered</a:t>
            </a:r>
          </a:p>
        </p:txBody>
      </p:sp>
      <p:sp>
        <p:nvSpPr>
          <p:cNvPr id="5" name="Rectangle 4"/>
          <p:cNvSpPr/>
          <p:nvPr/>
        </p:nvSpPr>
        <p:spPr>
          <a:xfrm>
            <a:off x="0" y="1225550"/>
            <a:ext cx="9142413" cy="5262563"/>
          </a:xfrm>
          <a:prstGeom prst="rect">
            <a:avLst/>
          </a:prstGeom>
        </p:spPr>
        <p:txBody>
          <a:bodyPr>
            <a:spAutoFit/>
          </a:bodyPr>
          <a:lstStyle/>
          <a:p>
            <a:pPr fontAlgn="auto">
              <a:spcBef>
                <a:spcPts val="0"/>
              </a:spcBef>
              <a:spcAft>
                <a:spcPts val="0"/>
              </a:spcAft>
              <a:defRPr/>
            </a:pPr>
            <a:r>
              <a:rPr lang="en-US" sz="2800" u="sng" dirty="0">
                <a:solidFill>
                  <a:srgbClr val="FFFF00"/>
                </a:solidFill>
                <a:latin typeface="Aharoni" panose="02010803020104030203" pitchFamily="2" charset="-79"/>
                <a:cs typeface="Aharoni" panose="02010803020104030203" pitchFamily="2" charset="-79"/>
              </a:rPr>
              <a:t>Ch. 33</a:t>
            </a:r>
          </a:p>
          <a:p>
            <a:pPr marL="514350" indent="-514350" fontAlgn="auto">
              <a:spcBef>
                <a:spcPts val="0"/>
              </a:spcBef>
              <a:spcAft>
                <a:spcPts val="0"/>
              </a:spcAft>
              <a:buFont typeface="+mj-lt"/>
              <a:buAutoNum type="arabicPeriod"/>
              <a:defRPr/>
            </a:pPr>
            <a:r>
              <a:rPr lang="en-US" sz="2800" dirty="0">
                <a:solidFill>
                  <a:srgbClr val="FFFF00"/>
                </a:solidFill>
                <a:latin typeface="Aharoni" panose="02010803020104030203" pitchFamily="2" charset="-79"/>
                <a:cs typeface="Aharoni" panose="02010803020104030203" pitchFamily="2" charset="-79"/>
              </a:rPr>
              <a:t>Atoms , structure of the atoms</a:t>
            </a:r>
          </a:p>
          <a:p>
            <a:pPr fontAlgn="auto">
              <a:spcBef>
                <a:spcPts val="0"/>
              </a:spcBef>
              <a:spcAft>
                <a:spcPts val="0"/>
              </a:spcAft>
              <a:defRPr/>
            </a:pPr>
            <a:r>
              <a:rPr lang="en-US" sz="2800" b="1" u="sng" dirty="0">
                <a:solidFill>
                  <a:srgbClr val="FFFF00"/>
                </a:solidFill>
                <a:latin typeface="Aharoni" panose="02010803020104030203" pitchFamily="2" charset="-79"/>
                <a:cs typeface="Aharoni" panose="02010803020104030203" pitchFamily="2" charset="-79"/>
              </a:rPr>
              <a:t>Ch. 34</a:t>
            </a:r>
          </a:p>
          <a:p>
            <a:pPr marL="514350" indent="-514350" fontAlgn="auto">
              <a:spcBef>
                <a:spcPts val="0"/>
              </a:spcBef>
              <a:spcAft>
                <a:spcPts val="0"/>
              </a:spcAft>
              <a:defRPr/>
            </a:pPr>
            <a:r>
              <a:rPr lang="en-US" sz="2800" dirty="0">
                <a:solidFill>
                  <a:srgbClr val="FFFF00"/>
                </a:solidFill>
                <a:latin typeface="Aharoni" panose="02010803020104030203" pitchFamily="2" charset="-79"/>
                <a:cs typeface="Aharoni" panose="02010803020104030203" pitchFamily="2" charset="-79"/>
              </a:rPr>
              <a:t>2. Nuclei and Isotopes, Energy and Mass Units, </a:t>
            </a:r>
            <a:endParaRPr lang="en-US" sz="2800" dirty="0">
              <a:solidFill>
                <a:srgbClr val="FFFF00"/>
              </a:solidFill>
              <a:latin typeface="Aharoni" panose="02010803020104030203" pitchFamily="2" charset="-79"/>
              <a:ea typeface="Times New Roman"/>
              <a:cs typeface="Aharoni" panose="02010803020104030203" pitchFamily="2" charset="-79"/>
            </a:endParaRPr>
          </a:p>
          <a:p>
            <a:pPr fontAlgn="auto">
              <a:spcBef>
                <a:spcPts val="0"/>
              </a:spcBef>
              <a:spcAft>
                <a:spcPts val="0"/>
              </a:spcAft>
              <a:defRPr/>
            </a:pPr>
            <a:r>
              <a:rPr lang="en-US" sz="2800" u="sng" dirty="0">
                <a:solidFill>
                  <a:srgbClr val="FFFF00"/>
                </a:solidFill>
                <a:latin typeface="Aharoni" panose="02010803020104030203" pitchFamily="2" charset="-79"/>
                <a:cs typeface="Aharoni" panose="02010803020104030203" pitchFamily="2" charset="-79"/>
              </a:rPr>
              <a:t>Ch. 35</a:t>
            </a:r>
          </a:p>
          <a:p>
            <a:pPr marL="514350" indent="-514350" fontAlgn="auto">
              <a:spcBef>
                <a:spcPts val="0"/>
              </a:spcBef>
              <a:spcAft>
                <a:spcPts val="0"/>
              </a:spcAft>
              <a:defRPr/>
            </a:pPr>
            <a:r>
              <a:rPr lang="en-US" sz="2800" dirty="0">
                <a:solidFill>
                  <a:srgbClr val="FFFF00"/>
                </a:solidFill>
                <a:latin typeface="Aharoni" panose="02010803020104030203" pitchFamily="2" charset="-79"/>
                <a:cs typeface="Aharoni" panose="02010803020104030203" pitchFamily="2" charset="-79"/>
              </a:rPr>
              <a:t>3. Radioactivity Processes, Activity and Half- Life, transformation processes</a:t>
            </a:r>
          </a:p>
          <a:p>
            <a:pPr fontAlgn="auto">
              <a:spcBef>
                <a:spcPts val="0"/>
              </a:spcBef>
              <a:spcAft>
                <a:spcPts val="0"/>
              </a:spcAft>
              <a:defRPr/>
            </a:pPr>
            <a:r>
              <a:rPr lang="en-US" sz="2800" u="sng" dirty="0">
                <a:solidFill>
                  <a:srgbClr val="FFFF00"/>
                </a:solidFill>
                <a:latin typeface="Aharoni" panose="02010803020104030203" pitchFamily="2" charset="-79"/>
                <a:cs typeface="Aharoni" panose="02010803020104030203" pitchFamily="2" charset="-79"/>
              </a:rPr>
              <a:t>Ch. 36</a:t>
            </a:r>
          </a:p>
          <a:p>
            <a:pPr marL="514350" indent="-514350" fontAlgn="auto">
              <a:spcBef>
                <a:spcPts val="0"/>
              </a:spcBef>
              <a:spcAft>
                <a:spcPts val="0"/>
              </a:spcAft>
              <a:defRPr/>
            </a:pPr>
            <a:r>
              <a:rPr lang="en-US" sz="2800" dirty="0">
                <a:solidFill>
                  <a:srgbClr val="FFFF00"/>
                </a:solidFill>
                <a:latin typeface="Aharoni" panose="02010803020104030203" pitchFamily="2" charset="-79"/>
                <a:cs typeface="Aharoni" panose="02010803020104030203" pitchFamily="2" charset="-79"/>
              </a:rPr>
              <a:t>4. X-ray and Gamma Radiation, Particles</a:t>
            </a:r>
          </a:p>
          <a:p>
            <a:pPr fontAlgn="auto">
              <a:spcBef>
                <a:spcPts val="0"/>
              </a:spcBef>
              <a:spcAft>
                <a:spcPts val="0"/>
              </a:spcAft>
              <a:defRPr/>
            </a:pPr>
            <a:r>
              <a:rPr lang="en-US" sz="2800" u="sng" dirty="0">
                <a:solidFill>
                  <a:srgbClr val="FFFF00"/>
                </a:solidFill>
                <a:latin typeface="Aharoni" panose="02010803020104030203" pitchFamily="2" charset="-79"/>
                <a:cs typeface="Aharoni" panose="02010803020104030203" pitchFamily="2" charset="-79"/>
              </a:rPr>
              <a:t>Ch. 37</a:t>
            </a:r>
          </a:p>
          <a:p>
            <a:pPr marL="514350" indent="-514350" fontAlgn="auto">
              <a:spcBef>
                <a:spcPts val="0"/>
              </a:spcBef>
              <a:spcAft>
                <a:spcPts val="0"/>
              </a:spcAft>
              <a:defRPr/>
            </a:pPr>
            <a:r>
              <a:rPr lang="en-US" sz="2800">
                <a:solidFill>
                  <a:srgbClr val="FFFF00"/>
                </a:solidFill>
                <a:latin typeface="Aharoni" panose="02010803020104030203" pitchFamily="2" charset="-79"/>
                <a:cs typeface="Aharoni" panose="02010803020104030203" pitchFamily="2" charset="-79"/>
              </a:rPr>
              <a:t>5. Mechanisms </a:t>
            </a:r>
            <a:r>
              <a:rPr lang="en-US" sz="2800" dirty="0">
                <a:solidFill>
                  <a:srgbClr val="FFFF00"/>
                </a:solidFill>
                <a:latin typeface="Aharoni" panose="02010803020104030203" pitchFamily="2" charset="-79"/>
                <a:cs typeface="Aharoni" panose="02010803020104030203" pitchFamily="2" charset="-79"/>
              </a:rPr>
              <a:t>of Cell Damage, Dose and Dose Equivalent, Types of Effect, </a:t>
            </a:r>
          </a:p>
        </p:txBody>
      </p:sp>
      <p:sp>
        <p:nvSpPr>
          <p:cNvPr id="2" name="Slide Number Placeholder 1"/>
          <p:cNvSpPr>
            <a:spLocks noGrp="1"/>
          </p:cNvSpPr>
          <p:nvPr>
            <p:ph type="sldNum" sz="quarter" idx="12"/>
          </p:nvPr>
        </p:nvSpPr>
        <p:spPr/>
        <p:txBody>
          <a:bodyPr/>
          <a:lstStyle/>
          <a:p>
            <a:pPr>
              <a:defRPr/>
            </a:pPr>
            <a:fld id="{5B7CB671-BAC7-44DD-87EA-DF26FF9A3767}"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76200" y="304800"/>
            <a:ext cx="90678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a:solidFill>
                  <a:srgbClr val="FF0000"/>
                </a:solidFill>
                <a:latin typeface="Arial Narrow" pitchFamily="34" charset="0"/>
              </a:rPr>
              <a:t>SOMATIC EFFECTS</a:t>
            </a:r>
          </a:p>
          <a:p>
            <a:pPr algn="just" eaLnBrk="1" hangingPunct="1">
              <a:lnSpc>
                <a:spcPct val="150000"/>
              </a:lnSpc>
            </a:pPr>
            <a:r>
              <a:rPr lang="en-US" sz="3600">
                <a:solidFill>
                  <a:srgbClr val="FFFF00"/>
                </a:solidFill>
                <a:latin typeface="Arial Narrow" pitchFamily="34" charset="0"/>
              </a:rPr>
              <a:t>These effects are the results of irradiation of the body tissues. The major feature of somatic effects is that they are restricted to the individual irradiated.</a:t>
            </a:r>
          </a:p>
          <a:p>
            <a:pPr algn="just" eaLnBrk="1" hangingPunct="1">
              <a:lnSpc>
                <a:spcPct val="150000"/>
              </a:lnSpc>
            </a:pPr>
            <a:r>
              <a:rPr lang="en-US" sz="3600">
                <a:solidFill>
                  <a:srgbClr val="FFFF00"/>
                </a:solidFill>
                <a:latin typeface="Arial Narrow" pitchFamily="34" charset="0"/>
              </a:rPr>
              <a:t>They are not passed on the future generations</a:t>
            </a:r>
          </a:p>
          <a:p>
            <a:pPr algn="just" eaLnBrk="1" hangingPunct="1">
              <a:lnSpc>
                <a:spcPct val="150000"/>
              </a:lnSpc>
            </a:pPr>
            <a:r>
              <a:rPr lang="en-US" sz="3600">
                <a:solidFill>
                  <a:srgbClr val="FFFF00"/>
                </a:solidFill>
                <a:latin typeface="Arial Narrow" pitchFamily="34" charset="0"/>
              </a:rPr>
              <a:t>Examples of somatic effects are radiation induced cancers or radiation cataracts.</a:t>
            </a:r>
            <a:endParaRPr lang="en-GB" sz="3600">
              <a:solidFill>
                <a:srgbClr val="FFFF00"/>
              </a:solidFill>
              <a:latin typeface="Arial Narrow" pitchFamily="34" charset="0"/>
            </a:endParaRP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1752600" y="152400"/>
            <a:ext cx="4648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400">
                <a:solidFill>
                  <a:srgbClr val="FF0000"/>
                </a:solidFill>
                <a:latin typeface="Arial Narrow" pitchFamily="34" charset="0"/>
              </a:rPr>
              <a:t>Genetic effects</a:t>
            </a:r>
            <a:endParaRPr lang="en-GB" sz="4400">
              <a:solidFill>
                <a:srgbClr val="FF0000"/>
              </a:solidFill>
              <a:latin typeface="Arial Narrow" pitchFamily="34" charset="0"/>
            </a:endParaRPr>
          </a:p>
        </p:txBody>
      </p:sp>
      <p:sp>
        <p:nvSpPr>
          <p:cNvPr id="48131" name="TextBox 2"/>
          <p:cNvSpPr txBox="1">
            <a:spLocks noChangeArrowheads="1"/>
          </p:cNvSpPr>
          <p:nvPr/>
        </p:nvSpPr>
        <p:spPr bwMode="auto">
          <a:xfrm>
            <a:off x="0" y="949325"/>
            <a:ext cx="9067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600">
                <a:solidFill>
                  <a:srgbClr val="FFFF00"/>
                </a:solidFill>
                <a:latin typeface="Arial Narrow" pitchFamily="34" charset="0"/>
              </a:rPr>
              <a:t>Genetic effects are caused by irradiation of the gonads and may be passed on  an individual's off spring. The effect do not  appear in the person receiving the exposure but in their descendants as they are  caused by damage to the DNA of the sperm or ovum </a:t>
            </a:r>
          </a:p>
          <a:p>
            <a:pPr algn="just" eaLnBrk="1" hangingPunct="1"/>
            <a:endParaRPr lang="en-US" sz="3600">
              <a:solidFill>
                <a:srgbClr val="FFFF00"/>
              </a:solidFill>
              <a:latin typeface="Arial Narrow" pitchFamily="34" charset="0"/>
            </a:endParaRPr>
          </a:p>
          <a:p>
            <a:pPr algn="just" eaLnBrk="1" hangingPunct="1"/>
            <a:r>
              <a:rPr lang="en-US" sz="3600">
                <a:solidFill>
                  <a:srgbClr val="FFFF00"/>
                </a:solidFill>
                <a:latin typeface="Arial Narrow" pitchFamily="34" charset="0"/>
              </a:rPr>
              <a:t>Example of genetic effects are leukemia and mental retardation </a:t>
            </a:r>
            <a:endParaRPr lang="en-GB" sz="3600">
              <a:solidFill>
                <a:srgbClr val="FFFF00"/>
              </a:solidFill>
              <a:latin typeface="Arial Narrow" pitchFamily="34" charset="0"/>
            </a:endParaRP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914400" y="76200"/>
            <a:ext cx="647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a:solidFill>
                  <a:srgbClr val="FF0000"/>
                </a:solidFill>
                <a:latin typeface="Arial Narrow" pitchFamily="34" charset="0"/>
              </a:rPr>
              <a:t>Deterministic effects </a:t>
            </a:r>
            <a:endParaRPr lang="en-GB" sz="4000">
              <a:solidFill>
                <a:srgbClr val="FF0000"/>
              </a:solidFill>
              <a:latin typeface="Arial Narrow" pitchFamily="34" charset="0"/>
            </a:endParaRPr>
          </a:p>
        </p:txBody>
      </p:sp>
      <p:sp>
        <p:nvSpPr>
          <p:cNvPr id="49155" name="TextBox 2"/>
          <p:cNvSpPr txBox="1">
            <a:spLocks noChangeArrowheads="1"/>
          </p:cNvSpPr>
          <p:nvPr/>
        </p:nvSpPr>
        <p:spPr bwMode="auto">
          <a:xfrm>
            <a:off x="0" y="784225"/>
            <a:ext cx="9144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dirty="0">
                <a:solidFill>
                  <a:srgbClr val="FFFF00"/>
                </a:solidFill>
                <a:latin typeface="Arial Narrow" pitchFamily="34" charset="0"/>
              </a:rPr>
              <a:t>Deterministic effects are always somatic effects. As the name implies, deterministic effects are determined by the dose received by an individual.</a:t>
            </a:r>
          </a:p>
          <a:p>
            <a:pPr algn="just" eaLnBrk="1" hangingPunct="1"/>
            <a:endParaRPr lang="en-US" sz="3200" dirty="0">
              <a:solidFill>
                <a:srgbClr val="FFFF00"/>
              </a:solidFill>
              <a:latin typeface="Arial Narrow" pitchFamily="34" charset="0"/>
            </a:endParaRPr>
          </a:p>
          <a:p>
            <a:pPr eaLnBrk="1" hangingPunct="1"/>
            <a:r>
              <a:rPr lang="en-US" sz="3200" dirty="0">
                <a:solidFill>
                  <a:srgbClr val="FFC000"/>
                </a:solidFill>
                <a:latin typeface="Arial Narrow" pitchFamily="34" charset="0"/>
              </a:rPr>
              <a:t>The main features of a deterministic effect are:-</a:t>
            </a:r>
          </a:p>
          <a:p>
            <a:pPr eaLnBrk="1" hangingPunct="1"/>
            <a:r>
              <a:rPr lang="en-US" sz="3200" dirty="0">
                <a:solidFill>
                  <a:srgbClr val="C00000"/>
                </a:solidFill>
                <a:latin typeface="Arial Narrow" pitchFamily="34" charset="0"/>
              </a:rPr>
              <a:t>*</a:t>
            </a:r>
            <a:r>
              <a:rPr lang="en-US" sz="3200" dirty="0">
                <a:solidFill>
                  <a:srgbClr val="FFFF00"/>
                </a:solidFill>
                <a:latin typeface="Arial Narrow" pitchFamily="34" charset="0"/>
              </a:rPr>
              <a:t> There is a threshold dose below which the effect will not   occur.</a:t>
            </a:r>
          </a:p>
          <a:p>
            <a:pPr eaLnBrk="1" hangingPunct="1"/>
            <a:r>
              <a:rPr lang="en-US" sz="3200" dirty="0">
                <a:solidFill>
                  <a:srgbClr val="C00000"/>
                </a:solidFill>
                <a:latin typeface="Arial Narrow" pitchFamily="34" charset="0"/>
              </a:rPr>
              <a:t>*</a:t>
            </a:r>
            <a:r>
              <a:rPr lang="en-US" sz="3200" dirty="0">
                <a:solidFill>
                  <a:srgbClr val="FFFF00"/>
                </a:solidFill>
                <a:latin typeface="Arial Narrow" pitchFamily="34" charset="0"/>
              </a:rPr>
              <a:t> The severity of the effect increases with the dose received</a:t>
            </a:r>
          </a:p>
          <a:p>
            <a:pPr eaLnBrk="1" hangingPunct="1"/>
            <a:endParaRPr lang="en-US" sz="3200" dirty="0">
              <a:solidFill>
                <a:srgbClr val="FFFF00"/>
              </a:solidFill>
              <a:latin typeface="Arial Narrow" pitchFamily="34" charset="0"/>
            </a:endParaRPr>
          </a:p>
          <a:p>
            <a:pPr eaLnBrk="1" hangingPunct="1"/>
            <a:r>
              <a:rPr lang="en-US" sz="3200" dirty="0">
                <a:solidFill>
                  <a:srgbClr val="FFFF00"/>
                </a:solidFill>
                <a:latin typeface="Arial Narrow" pitchFamily="34" charset="0"/>
              </a:rPr>
              <a:t>The most common deterministic effects are impaired fertility and cataracts.</a:t>
            </a:r>
          </a:p>
          <a:p>
            <a:pPr eaLnBrk="1" hangingPunct="1"/>
            <a:endParaRPr lang="en-GB" sz="3200" dirty="0">
              <a:solidFill>
                <a:srgbClr val="FFFF00"/>
              </a:solidFill>
              <a:latin typeface="Arial Narrow" pitchFamily="34" charset="0"/>
            </a:endParaRP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990600" y="6350"/>
            <a:ext cx="6934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400">
                <a:solidFill>
                  <a:srgbClr val="FF0000"/>
                </a:solidFill>
                <a:latin typeface="Arial Narrow" pitchFamily="34" charset="0"/>
              </a:rPr>
              <a:t>Stochastic effects</a:t>
            </a:r>
            <a:endParaRPr lang="en-GB" sz="4400">
              <a:solidFill>
                <a:srgbClr val="FF0000"/>
              </a:solidFill>
              <a:latin typeface="Arial Narrow" pitchFamily="34" charset="0"/>
            </a:endParaRPr>
          </a:p>
        </p:txBody>
      </p:sp>
      <p:sp>
        <p:nvSpPr>
          <p:cNvPr id="50179" name="TextBox 2"/>
          <p:cNvSpPr txBox="1">
            <a:spLocks noChangeArrowheads="1"/>
          </p:cNvSpPr>
          <p:nvPr/>
        </p:nvSpPr>
        <p:spPr bwMode="auto">
          <a:xfrm>
            <a:off x="90488" y="776288"/>
            <a:ext cx="9067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600">
                <a:solidFill>
                  <a:srgbClr val="FFFF00"/>
                </a:solidFill>
                <a:latin typeface="Arial Narrow" pitchFamily="34" charset="0"/>
              </a:rPr>
              <a:t>Stochastic is a statistical term relating to probability.</a:t>
            </a:r>
          </a:p>
          <a:p>
            <a:pPr algn="just" eaLnBrk="1" hangingPunct="1"/>
            <a:r>
              <a:rPr lang="en-US" sz="3600">
                <a:solidFill>
                  <a:srgbClr val="FFFF00"/>
                </a:solidFill>
                <a:latin typeface="Arial Narrow" pitchFamily="34" charset="0"/>
              </a:rPr>
              <a:t>Stochastic effects can be either somatic or genetic</a:t>
            </a:r>
          </a:p>
          <a:p>
            <a:pPr algn="just" eaLnBrk="1" hangingPunct="1"/>
            <a:endParaRPr lang="en-US" sz="3600">
              <a:solidFill>
                <a:srgbClr val="FFFF00"/>
              </a:solidFill>
              <a:latin typeface="Arial Narrow" pitchFamily="34" charset="0"/>
            </a:endParaRPr>
          </a:p>
          <a:p>
            <a:pPr algn="just" eaLnBrk="1" hangingPunct="1"/>
            <a:r>
              <a:rPr lang="en-US" sz="3600">
                <a:solidFill>
                  <a:srgbClr val="FFC000"/>
                </a:solidFill>
                <a:latin typeface="Arial Narrow" pitchFamily="34" charset="0"/>
              </a:rPr>
              <a:t>The main features of stochastic effects are:-</a:t>
            </a:r>
          </a:p>
          <a:p>
            <a:pPr algn="just" eaLnBrk="1" hangingPunct="1"/>
            <a:r>
              <a:rPr lang="en-US" sz="3600">
                <a:solidFill>
                  <a:srgbClr val="C00000"/>
                </a:solidFill>
                <a:latin typeface="Arial Narrow" pitchFamily="34" charset="0"/>
              </a:rPr>
              <a:t>*</a:t>
            </a:r>
            <a:r>
              <a:rPr lang="en-US" sz="3600">
                <a:solidFill>
                  <a:srgbClr val="FFFF00"/>
                </a:solidFill>
                <a:latin typeface="Arial Narrow" pitchFamily="34" charset="0"/>
              </a:rPr>
              <a:t> There is no threshold dose , this means that for any exposure there is always a risk of developing cancer</a:t>
            </a:r>
          </a:p>
          <a:p>
            <a:pPr algn="just" eaLnBrk="1" hangingPunct="1"/>
            <a:r>
              <a:rPr lang="en-US" sz="3600">
                <a:solidFill>
                  <a:srgbClr val="C00000"/>
                </a:solidFill>
                <a:latin typeface="Arial Narrow" pitchFamily="34" charset="0"/>
              </a:rPr>
              <a:t>*</a:t>
            </a:r>
            <a:r>
              <a:rPr lang="en-US" sz="3600">
                <a:solidFill>
                  <a:srgbClr val="FFFF00"/>
                </a:solidFill>
                <a:latin typeface="Arial Narrow" pitchFamily="34" charset="0"/>
              </a:rPr>
              <a:t> The probability of an effect occurring increases with the dose received.</a:t>
            </a:r>
          </a:p>
          <a:p>
            <a:pPr algn="just" eaLnBrk="1" hangingPunct="1"/>
            <a:endParaRPr lang="en-US" sz="3600">
              <a:solidFill>
                <a:srgbClr val="FFFF00"/>
              </a:solidFill>
              <a:latin typeface="Arial Narrow" pitchFamily="34" charset="0"/>
            </a:endParaRPr>
          </a:p>
          <a:p>
            <a:pPr algn="just" eaLnBrk="1" hangingPunct="1"/>
            <a:r>
              <a:rPr lang="en-US" sz="3600">
                <a:solidFill>
                  <a:srgbClr val="FFFF00"/>
                </a:solidFill>
                <a:latin typeface="Arial Narrow" pitchFamily="34" charset="0"/>
              </a:rPr>
              <a:t>The main stochastic effect is cancer.</a:t>
            </a:r>
            <a:endParaRPr lang="en-GB" sz="3600">
              <a:solidFill>
                <a:srgbClr val="FFFF00"/>
              </a:solidFill>
              <a:latin typeface="Arial Narrow" pitchFamily="34" charset="0"/>
            </a:endParaRP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41275" y="115888"/>
            <a:ext cx="8915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a:solidFill>
                  <a:srgbClr val="C00000"/>
                </a:solidFill>
                <a:latin typeface="Copperplate Gothic Bold" pitchFamily="34" charset="0"/>
              </a:rPr>
              <a:t>Radiation units of measurements</a:t>
            </a:r>
          </a:p>
          <a:p>
            <a:pPr algn="ctr" eaLnBrk="1" hangingPunct="1"/>
            <a:endParaRPr lang="en-US" sz="3600">
              <a:solidFill>
                <a:srgbClr val="FFC000"/>
              </a:solidFill>
              <a:latin typeface="Copperplate Gothic Bold" pitchFamily="34" charset="0"/>
            </a:endParaRPr>
          </a:p>
          <a:p>
            <a:pPr eaLnBrk="1" hangingPunct="1"/>
            <a:r>
              <a:rPr lang="en-US" sz="3600">
                <a:solidFill>
                  <a:srgbClr val="FFC000"/>
                </a:solidFill>
                <a:latin typeface="Copperplate Gothic Bold" pitchFamily="34" charset="0"/>
              </a:rPr>
              <a:t>1. Absorbed Dose </a:t>
            </a:r>
            <a:endParaRPr lang="en-GB" sz="3600">
              <a:solidFill>
                <a:srgbClr val="FFC000"/>
              </a:solidFill>
              <a:latin typeface="Copperplate Gothic Bold" pitchFamily="34" charset="0"/>
            </a:endParaRPr>
          </a:p>
        </p:txBody>
      </p:sp>
      <p:sp>
        <p:nvSpPr>
          <p:cNvPr id="51203" name="TextBox 2"/>
          <p:cNvSpPr txBox="1">
            <a:spLocks noChangeArrowheads="1"/>
          </p:cNvSpPr>
          <p:nvPr/>
        </p:nvSpPr>
        <p:spPr bwMode="auto">
          <a:xfrm>
            <a:off x="41275" y="2133600"/>
            <a:ext cx="8915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GB" sz="3200" dirty="0">
                <a:solidFill>
                  <a:srgbClr val="FFFF00"/>
                </a:solidFill>
                <a:latin typeface="Arial Narrow" pitchFamily="34" charset="0"/>
              </a:rPr>
              <a:t>Absorbed dose is one of the fundamental </a:t>
            </a:r>
            <a:r>
              <a:rPr lang="en-GB" sz="3200" dirty="0" err="1">
                <a:solidFill>
                  <a:srgbClr val="FFFF00"/>
                </a:solidFill>
                <a:latin typeface="Arial Narrow" pitchFamily="34" charset="0"/>
              </a:rPr>
              <a:t>dosimetric</a:t>
            </a:r>
            <a:r>
              <a:rPr lang="en-GB" sz="3200" dirty="0">
                <a:solidFill>
                  <a:srgbClr val="FFFF00"/>
                </a:solidFill>
                <a:latin typeface="Arial Narrow" pitchFamily="34" charset="0"/>
              </a:rPr>
              <a:t> </a:t>
            </a:r>
            <a:br>
              <a:rPr lang="en-GB" sz="3200" dirty="0">
                <a:solidFill>
                  <a:srgbClr val="FFFF00"/>
                </a:solidFill>
                <a:latin typeface="Arial Narrow" pitchFamily="34" charset="0"/>
              </a:rPr>
            </a:br>
            <a:r>
              <a:rPr lang="en-GB" sz="3200" dirty="0">
                <a:solidFill>
                  <a:srgbClr val="FFFF00"/>
                </a:solidFill>
                <a:latin typeface="Arial Narrow" pitchFamily="34" charset="0"/>
              </a:rPr>
              <a:t>quantities in radiation protection. It is a physical quantity to measure  radiation energy absorbed by unit mass of </a:t>
            </a:r>
            <a:br>
              <a:rPr lang="en-GB" sz="3200" dirty="0">
                <a:solidFill>
                  <a:srgbClr val="FFFF00"/>
                </a:solidFill>
                <a:latin typeface="Arial Narrow" pitchFamily="34" charset="0"/>
              </a:rPr>
            </a:br>
            <a:r>
              <a:rPr lang="en-GB" sz="3200" dirty="0">
                <a:solidFill>
                  <a:srgbClr val="FFFF00"/>
                </a:solidFill>
                <a:latin typeface="Arial Narrow" pitchFamily="34" charset="0"/>
              </a:rPr>
              <a:t>materials. </a:t>
            </a:r>
          </a:p>
          <a:p>
            <a:pPr algn="just" eaLnBrk="1" hangingPunct="1"/>
            <a:r>
              <a:rPr lang="en-US" sz="3200" dirty="0">
                <a:solidFill>
                  <a:srgbClr val="FFFF00"/>
                </a:solidFill>
                <a:latin typeface="Arial Narrow" pitchFamily="34" charset="0"/>
              </a:rPr>
              <a:t>The SI unit of absorbed dose is the gray, symbol </a:t>
            </a:r>
            <a:r>
              <a:rPr lang="en-US" sz="3200" dirty="0" err="1">
                <a:solidFill>
                  <a:srgbClr val="FFFF00"/>
                </a:solidFill>
                <a:latin typeface="Arial Narrow" pitchFamily="34" charset="0"/>
              </a:rPr>
              <a:t>Gy</a:t>
            </a:r>
            <a:endParaRPr lang="en-US" sz="3200" dirty="0">
              <a:solidFill>
                <a:srgbClr val="FFFF00"/>
              </a:solidFill>
              <a:latin typeface="Arial Narrow" pitchFamily="34" charset="0"/>
            </a:endParaRPr>
          </a:p>
          <a:p>
            <a:pPr algn="just" eaLnBrk="1" hangingPunct="1"/>
            <a:endParaRPr lang="en-US" sz="3200" dirty="0">
              <a:solidFill>
                <a:srgbClr val="FFFF00"/>
              </a:solidFill>
              <a:latin typeface="Arial Narrow" pitchFamily="34" charset="0"/>
            </a:endParaRPr>
          </a:p>
          <a:p>
            <a:pPr algn="just" eaLnBrk="1" hangingPunct="1"/>
            <a:r>
              <a:rPr lang="en-US" sz="3200" dirty="0">
                <a:solidFill>
                  <a:srgbClr val="FFFF00"/>
                </a:solidFill>
                <a:latin typeface="Arial Narrow" pitchFamily="34" charset="0"/>
              </a:rPr>
              <a:t>                              1Gy = 1 Joule per Kilogram</a:t>
            </a:r>
          </a:p>
          <a:p>
            <a:pPr algn="just" eaLnBrk="1" hangingPunct="1"/>
            <a:r>
              <a:rPr lang="en-US" sz="3200" dirty="0">
                <a:solidFill>
                  <a:srgbClr val="FFFF00"/>
                </a:solidFill>
                <a:latin typeface="Arial Narrow" pitchFamily="34" charset="0"/>
              </a:rPr>
              <a:t>                              1Gy = 100 rad   </a:t>
            </a: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304800" y="192088"/>
            <a:ext cx="731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a:solidFill>
                  <a:srgbClr val="FFC000"/>
                </a:solidFill>
                <a:latin typeface="Copperplate Gothic Bold" pitchFamily="34" charset="0"/>
              </a:rPr>
              <a:t>2. Equivalent Dose </a:t>
            </a:r>
            <a:endParaRPr lang="en-GB" sz="3600">
              <a:solidFill>
                <a:srgbClr val="FFC000"/>
              </a:solidFill>
              <a:latin typeface="Copperplate Gothic Bold" pitchFamily="34" charset="0"/>
            </a:endParaRPr>
          </a:p>
        </p:txBody>
      </p:sp>
      <p:sp>
        <p:nvSpPr>
          <p:cNvPr id="52227" name="TextBox 2"/>
          <p:cNvSpPr txBox="1">
            <a:spLocks noChangeArrowheads="1"/>
          </p:cNvSpPr>
          <p:nvPr/>
        </p:nvSpPr>
        <p:spPr bwMode="auto">
          <a:xfrm>
            <a:off x="-82550" y="838200"/>
            <a:ext cx="9144000" cy="74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dirty="0">
                <a:solidFill>
                  <a:srgbClr val="FFFF00"/>
                </a:solidFill>
                <a:latin typeface="Arial Narrow" pitchFamily="34" charset="0"/>
              </a:rPr>
              <a:t>  Equivalent dose is a physical quantity to measure the effect to a tissue or organ by different  types and energies of  </a:t>
            </a:r>
          </a:p>
          <a:p>
            <a:pPr eaLnBrk="1" hangingPunct="1"/>
            <a:r>
              <a:rPr lang="en-GB" sz="3200" dirty="0">
                <a:solidFill>
                  <a:srgbClr val="FFFF00"/>
                </a:solidFill>
                <a:latin typeface="Arial Narrow" pitchFamily="34" charset="0"/>
              </a:rPr>
              <a:t>  radiation.</a:t>
            </a:r>
          </a:p>
          <a:p>
            <a:pPr eaLnBrk="1" hangingPunct="1"/>
            <a:r>
              <a:rPr lang="en-US" sz="3200" dirty="0">
                <a:solidFill>
                  <a:srgbClr val="FFFF00"/>
                </a:solidFill>
                <a:latin typeface="Arial Narrow" pitchFamily="34" charset="0"/>
              </a:rPr>
              <a:t>The SI unit of dose equivalent is  Sievert (</a:t>
            </a:r>
            <a:r>
              <a:rPr lang="en-US" sz="3200" dirty="0" err="1">
                <a:solidFill>
                  <a:srgbClr val="FFFF00"/>
                </a:solidFill>
                <a:latin typeface="Arial Narrow" pitchFamily="34" charset="0"/>
              </a:rPr>
              <a:t>Sv</a:t>
            </a:r>
            <a:r>
              <a:rPr lang="en-US" sz="3200" dirty="0">
                <a:solidFill>
                  <a:srgbClr val="FFFF00"/>
                </a:solidFill>
                <a:latin typeface="Arial Narrow" pitchFamily="34" charset="0"/>
              </a:rPr>
              <a:t>)</a:t>
            </a:r>
          </a:p>
          <a:p>
            <a:pPr algn="ctr" eaLnBrk="1" hangingPunct="1"/>
            <a:r>
              <a:rPr lang="en-US" sz="3200" dirty="0">
                <a:solidFill>
                  <a:srgbClr val="FFFF00"/>
                </a:solidFill>
                <a:latin typeface="Arial Narrow" pitchFamily="34" charset="0"/>
              </a:rPr>
              <a:t>1 </a:t>
            </a:r>
            <a:r>
              <a:rPr lang="en-US" sz="3200" dirty="0" err="1">
                <a:solidFill>
                  <a:srgbClr val="FFFF00"/>
                </a:solidFill>
                <a:latin typeface="Arial Narrow" pitchFamily="34" charset="0"/>
              </a:rPr>
              <a:t>Sv</a:t>
            </a:r>
            <a:r>
              <a:rPr lang="en-US" sz="3200" dirty="0">
                <a:solidFill>
                  <a:srgbClr val="FFFF00"/>
                </a:solidFill>
                <a:latin typeface="Arial Narrow" pitchFamily="34" charset="0"/>
              </a:rPr>
              <a:t>= 1 </a:t>
            </a:r>
            <a:r>
              <a:rPr lang="en-US" sz="3200" dirty="0" err="1">
                <a:solidFill>
                  <a:srgbClr val="FFFF00"/>
                </a:solidFill>
                <a:latin typeface="Arial Narrow" pitchFamily="34" charset="0"/>
              </a:rPr>
              <a:t>Gy</a:t>
            </a:r>
            <a:r>
              <a:rPr lang="en-US" sz="3200" dirty="0">
                <a:solidFill>
                  <a:srgbClr val="FFFF00"/>
                </a:solidFill>
                <a:latin typeface="Arial Narrow" pitchFamily="34" charset="0"/>
              </a:rPr>
              <a:t> x QF</a:t>
            </a:r>
          </a:p>
          <a:p>
            <a:pPr algn="ctr" eaLnBrk="1" hangingPunct="1"/>
            <a:r>
              <a:rPr lang="en-US" sz="3200" dirty="0">
                <a:solidFill>
                  <a:srgbClr val="FFFF00"/>
                </a:solidFill>
                <a:latin typeface="Arial Narrow" pitchFamily="34" charset="0"/>
              </a:rPr>
              <a:t>Dose equivalent (</a:t>
            </a:r>
            <a:r>
              <a:rPr lang="en-US" sz="3200" dirty="0" err="1">
                <a:solidFill>
                  <a:srgbClr val="FFFF00"/>
                </a:solidFill>
                <a:latin typeface="Arial Narrow" pitchFamily="34" charset="0"/>
              </a:rPr>
              <a:t>Sv</a:t>
            </a:r>
            <a:r>
              <a:rPr lang="en-US" sz="3200" dirty="0">
                <a:solidFill>
                  <a:srgbClr val="FFFF00"/>
                </a:solidFill>
                <a:latin typeface="Arial Narrow" pitchFamily="34" charset="0"/>
              </a:rPr>
              <a:t>)= Absorbed dose x quality factor</a:t>
            </a:r>
          </a:p>
          <a:p>
            <a:pPr eaLnBrk="1" hangingPunct="1"/>
            <a:r>
              <a:rPr lang="en-US" sz="3200" dirty="0">
                <a:solidFill>
                  <a:srgbClr val="FFFF00"/>
                </a:solidFill>
                <a:latin typeface="Arial Narrow" pitchFamily="34" charset="0"/>
              </a:rPr>
              <a:t>Where QF is given in table below which related to the type of radiation </a:t>
            </a:r>
          </a:p>
          <a:p>
            <a:pPr eaLnBrk="1" hangingPunct="1"/>
            <a:endParaRPr lang="en-US" sz="3200" dirty="0">
              <a:solidFill>
                <a:srgbClr val="FFFF00"/>
              </a:solidFill>
              <a:latin typeface="Arial Narrow" pitchFamily="34" charset="0"/>
            </a:endParaRPr>
          </a:p>
          <a:p>
            <a:pPr algn="ctr" eaLnBrk="1" hangingPunct="1"/>
            <a:endParaRPr lang="en-US" sz="3200" dirty="0">
              <a:solidFill>
                <a:srgbClr val="FFFF00"/>
              </a:solidFill>
              <a:latin typeface="Arial Narrow" pitchFamily="34" charset="0"/>
            </a:endParaRPr>
          </a:p>
          <a:p>
            <a:pPr algn="ctr" eaLnBrk="1" hangingPunct="1"/>
            <a:endParaRPr lang="en-US" sz="3200" dirty="0">
              <a:solidFill>
                <a:srgbClr val="FFFF00"/>
              </a:solidFill>
              <a:latin typeface="Arial Narrow" pitchFamily="34" charset="0"/>
            </a:endParaRPr>
          </a:p>
          <a:p>
            <a:pPr eaLnBrk="1" hangingPunct="1"/>
            <a:r>
              <a:rPr lang="en-US" sz="3200" dirty="0">
                <a:solidFill>
                  <a:srgbClr val="FFFF00"/>
                </a:solidFill>
                <a:latin typeface="Arial Narrow" pitchFamily="34" charset="0"/>
              </a:rPr>
              <a:t>   1 </a:t>
            </a:r>
            <a:r>
              <a:rPr lang="en-US" sz="3200" dirty="0" err="1">
                <a:solidFill>
                  <a:srgbClr val="FFFF00"/>
                </a:solidFill>
                <a:latin typeface="Arial Narrow" pitchFamily="34" charset="0"/>
              </a:rPr>
              <a:t>Sv</a:t>
            </a:r>
            <a:r>
              <a:rPr lang="en-US" sz="3200" dirty="0">
                <a:solidFill>
                  <a:srgbClr val="FFFF00"/>
                </a:solidFill>
                <a:latin typeface="Arial Narrow" pitchFamily="34" charset="0"/>
              </a:rPr>
              <a:t> = 100 rem</a:t>
            </a:r>
          </a:p>
          <a:p>
            <a:pPr algn="ctr" eaLnBrk="1" hangingPunct="1"/>
            <a:r>
              <a:rPr lang="en-US" sz="3200" dirty="0">
                <a:solidFill>
                  <a:srgbClr val="FFFF00"/>
                </a:solidFill>
                <a:latin typeface="Arial Narrow" pitchFamily="34" charset="0"/>
              </a:rPr>
              <a:t> </a:t>
            </a:r>
          </a:p>
          <a:p>
            <a:pPr eaLnBrk="1" hangingPunct="1"/>
            <a:endParaRPr lang="en-GB" sz="3200" dirty="0">
              <a:solidFill>
                <a:srgbClr val="FFFF00"/>
              </a:solidFill>
              <a:latin typeface="Arial Narrow" pitchFamily="34" charset="0"/>
            </a:endParaRPr>
          </a:p>
          <a:p>
            <a:pPr eaLnBrk="1" hangingPunct="1"/>
            <a:endParaRPr lang="en-GB" sz="3200" dirty="0">
              <a:solidFill>
                <a:srgbClr val="FFFF00"/>
              </a:solidFill>
              <a:latin typeface="Arial Narrow" pitchFamily="34" charset="0"/>
            </a:endParaRPr>
          </a:p>
        </p:txBody>
      </p:sp>
      <p:graphicFrame>
        <p:nvGraphicFramePr>
          <p:cNvPr id="4" name="Table 3"/>
          <p:cNvGraphicFramePr>
            <a:graphicFrameLocks noGrp="1"/>
          </p:cNvGraphicFramePr>
          <p:nvPr/>
        </p:nvGraphicFramePr>
        <p:xfrm>
          <a:off x="4343400" y="4343400"/>
          <a:ext cx="4572000" cy="1854200"/>
        </p:xfrm>
        <a:graphic>
          <a:graphicData uri="http://schemas.openxmlformats.org/drawingml/2006/table">
            <a:tbl>
              <a:tblPr firstRow="1" bandRow="1">
                <a:tableStyleId>{5C22544A-7EE6-4342-B048-85BDC9FD1C3A}</a:tableStyleId>
              </a:tblPr>
              <a:tblGrid>
                <a:gridCol w="3568391"/>
                <a:gridCol w="1003609"/>
              </a:tblGrid>
              <a:tr h="370840">
                <a:tc>
                  <a:txBody>
                    <a:bodyPr/>
                    <a:lstStyle/>
                    <a:p>
                      <a:r>
                        <a:rPr lang="en-US" dirty="0" smtClean="0">
                          <a:solidFill>
                            <a:srgbClr val="C00000"/>
                          </a:solidFill>
                        </a:rPr>
                        <a:t>Type of radiation</a:t>
                      </a:r>
                      <a:endParaRPr lang="en-GB" dirty="0">
                        <a:solidFill>
                          <a:srgbClr val="C00000"/>
                        </a:solidFill>
                      </a:endParaRPr>
                    </a:p>
                  </a:txBody>
                  <a:tcPr/>
                </a:tc>
                <a:tc>
                  <a:txBody>
                    <a:bodyPr/>
                    <a:lstStyle/>
                    <a:p>
                      <a:r>
                        <a:rPr lang="en-US" dirty="0" smtClean="0">
                          <a:solidFill>
                            <a:srgbClr val="C00000"/>
                          </a:solidFill>
                        </a:rPr>
                        <a:t>QF</a:t>
                      </a:r>
                      <a:endParaRPr lang="en-GB" dirty="0">
                        <a:solidFill>
                          <a:srgbClr val="C00000"/>
                        </a:solidFill>
                      </a:endParaRPr>
                    </a:p>
                  </a:txBody>
                  <a:tcPr/>
                </a:tc>
              </a:tr>
              <a:tr h="370840">
                <a:tc>
                  <a:txBody>
                    <a:bodyPr/>
                    <a:lstStyle/>
                    <a:p>
                      <a:r>
                        <a:rPr lang="en-US" dirty="0" smtClean="0">
                          <a:solidFill>
                            <a:srgbClr val="C00000"/>
                          </a:solidFill>
                        </a:rPr>
                        <a:t>X-rays and gamma rays</a:t>
                      </a:r>
                      <a:endParaRPr lang="en-GB" dirty="0">
                        <a:solidFill>
                          <a:srgbClr val="C00000"/>
                        </a:solidFill>
                      </a:endParaRPr>
                    </a:p>
                  </a:txBody>
                  <a:tcPr/>
                </a:tc>
                <a:tc>
                  <a:txBody>
                    <a:bodyPr/>
                    <a:lstStyle/>
                    <a:p>
                      <a:r>
                        <a:rPr lang="en-US" dirty="0" smtClean="0">
                          <a:solidFill>
                            <a:srgbClr val="C00000"/>
                          </a:solidFill>
                        </a:rPr>
                        <a:t>1</a:t>
                      </a:r>
                      <a:endParaRPr lang="en-GB" dirty="0">
                        <a:solidFill>
                          <a:srgbClr val="C00000"/>
                        </a:solidFill>
                      </a:endParaRPr>
                    </a:p>
                  </a:txBody>
                  <a:tcPr/>
                </a:tc>
              </a:tr>
              <a:tr h="370840">
                <a:tc>
                  <a:txBody>
                    <a:bodyPr/>
                    <a:lstStyle/>
                    <a:p>
                      <a:r>
                        <a:rPr lang="en-US" dirty="0" smtClean="0">
                          <a:solidFill>
                            <a:srgbClr val="C00000"/>
                          </a:solidFill>
                        </a:rPr>
                        <a:t>Electrons</a:t>
                      </a:r>
                      <a:endParaRPr lang="en-GB" dirty="0">
                        <a:solidFill>
                          <a:srgbClr val="C00000"/>
                        </a:solidFill>
                      </a:endParaRPr>
                    </a:p>
                  </a:txBody>
                  <a:tcPr/>
                </a:tc>
                <a:tc>
                  <a:txBody>
                    <a:bodyPr/>
                    <a:lstStyle/>
                    <a:p>
                      <a:r>
                        <a:rPr lang="en-US" dirty="0" smtClean="0">
                          <a:solidFill>
                            <a:srgbClr val="C00000"/>
                          </a:solidFill>
                        </a:rPr>
                        <a:t>1</a:t>
                      </a:r>
                      <a:endParaRPr lang="en-GB" dirty="0">
                        <a:solidFill>
                          <a:srgbClr val="C00000"/>
                        </a:solidFill>
                      </a:endParaRPr>
                    </a:p>
                  </a:txBody>
                  <a:tcPr/>
                </a:tc>
              </a:tr>
              <a:tr h="370840">
                <a:tc>
                  <a:txBody>
                    <a:bodyPr/>
                    <a:lstStyle/>
                    <a:p>
                      <a:r>
                        <a:rPr lang="en-US" dirty="0" smtClean="0">
                          <a:solidFill>
                            <a:srgbClr val="C00000"/>
                          </a:solidFill>
                        </a:rPr>
                        <a:t>Neutrons</a:t>
                      </a:r>
                      <a:endParaRPr lang="en-GB" dirty="0">
                        <a:solidFill>
                          <a:srgbClr val="C00000"/>
                        </a:solidFill>
                      </a:endParaRPr>
                    </a:p>
                  </a:txBody>
                  <a:tcPr/>
                </a:tc>
                <a:tc>
                  <a:txBody>
                    <a:bodyPr/>
                    <a:lstStyle/>
                    <a:p>
                      <a:r>
                        <a:rPr lang="en-US" dirty="0" smtClean="0">
                          <a:solidFill>
                            <a:srgbClr val="C00000"/>
                          </a:solidFill>
                        </a:rPr>
                        <a:t>10</a:t>
                      </a:r>
                      <a:endParaRPr lang="en-GB" dirty="0">
                        <a:solidFill>
                          <a:srgbClr val="C00000"/>
                        </a:solidFill>
                      </a:endParaRPr>
                    </a:p>
                  </a:txBody>
                  <a:tcPr/>
                </a:tc>
              </a:tr>
              <a:tr h="370840">
                <a:tc>
                  <a:txBody>
                    <a:bodyPr/>
                    <a:lstStyle/>
                    <a:p>
                      <a:r>
                        <a:rPr lang="en-US" dirty="0" smtClean="0">
                          <a:solidFill>
                            <a:srgbClr val="C00000"/>
                          </a:solidFill>
                        </a:rPr>
                        <a:t>Alpha particles</a:t>
                      </a:r>
                      <a:endParaRPr lang="en-GB" dirty="0">
                        <a:solidFill>
                          <a:srgbClr val="C00000"/>
                        </a:solidFill>
                      </a:endParaRPr>
                    </a:p>
                  </a:txBody>
                  <a:tcPr/>
                </a:tc>
                <a:tc>
                  <a:txBody>
                    <a:bodyPr/>
                    <a:lstStyle/>
                    <a:p>
                      <a:r>
                        <a:rPr lang="en-US" dirty="0" smtClean="0">
                          <a:solidFill>
                            <a:srgbClr val="C00000"/>
                          </a:solidFill>
                        </a:rPr>
                        <a:t>2</a:t>
                      </a:r>
                      <a:endParaRPr lang="en-GB" dirty="0">
                        <a:solidFill>
                          <a:srgbClr val="C00000"/>
                        </a:solidFill>
                      </a:endParaRPr>
                    </a:p>
                  </a:txBody>
                  <a:tcPr/>
                </a:tc>
              </a:tr>
            </a:tbl>
          </a:graphicData>
        </a:graphic>
      </p:graphicFrame>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1295400" y="381000"/>
            <a:ext cx="632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a:solidFill>
                  <a:srgbClr val="C00000"/>
                </a:solidFill>
                <a:latin typeface="Arial Narrow" pitchFamily="34" charset="0"/>
              </a:rPr>
              <a:t>RADIATION IN MEDICINE </a:t>
            </a:r>
            <a:endParaRPr lang="en-GB" sz="4000">
              <a:solidFill>
                <a:srgbClr val="C00000"/>
              </a:solidFill>
              <a:latin typeface="Arial Narrow" pitchFamily="34" charset="0"/>
            </a:endParaRPr>
          </a:p>
        </p:txBody>
      </p:sp>
      <p:sp>
        <p:nvSpPr>
          <p:cNvPr id="5" name="Rectangle 4"/>
          <p:cNvSpPr/>
          <p:nvPr/>
        </p:nvSpPr>
        <p:spPr>
          <a:xfrm>
            <a:off x="228600" y="1241425"/>
            <a:ext cx="8915400" cy="4856163"/>
          </a:xfrm>
          <a:prstGeom prst="rect">
            <a:avLst/>
          </a:prstGeom>
        </p:spPr>
        <p:txBody>
          <a:bodyPr>
            <a:spAutoFit/>
          </a:bodyPr>
          <a:lstStyle/>
          <a:p>
            <a:pPr marL="342900" indent="-342900" algn="just" fontAlgn="auto">
              <a:spcBef>
                <a:spcPct val="20000"/>
              </a:spcBef>
              <a:spcAft>
                <a:spcPts val="0"/>
              </a:spcAft>
              <a:defRPr/>
            </a:pPr>
            <a:r>
              <a:rPr lang="en-US" sz="3600" dirty="0">
                <a:solidFill>
                  <a:srgbClr val="FFFF00"/>
                </a:solidFill>
                <a:latin typeface="+mn-lt"/>
                <a:cs typeface="Times New Roman" pitchFamily="18" charset="0"/>
              </a:rPr>
              <a:t>There are 3 main uses of </a:t>
            </a:r>
            <a:r>
              <a:rPr lang="en-US" sz="3600" u="sng" dirty="0">
                <a:solidFill>
                  <a:srgbClr val="FFFF00"/>
                </a:solidFill>
                <a:latin typeface="+mn-lt"/>
                <a:cs typeface="Times New Roman" pitchFamily="18" charset="0"/>
              </a:rPr>
              <a:t>ionizing radiation </a:t>
            </a:r>
            <a:r>
              <a:rPr lang="en-US" sz="3600" dirty="0">
                <a:solidFill>
                  <a:srgbClr val="FFFF00"/>
                </a:solidFill>
                <a:latin typeface="+mn-lt"/>
                <a:cs typeface="Times New Roman" pitchFamily="18" charset="0"/>
              </a:rPr>
              <a:t>in medicine:</a:t>
            </a:r>
            <a:r>
              <a:rPr lang="en-GB" sz="3600" dirty="0">
                <a:solidFill>
                  <a:srgbClr val="FFFF00"/>
                </a:solidFill>
                <a:latin typeface="+mn-lt"/>
                <a:ea typeface="Verdana" pitchFamily="34" charset="0"/>
                <a:cs typeface="Times New Roman" pitchFamily="18" charset="0"/>
              </a:rPr>
              <a:t> </a:t>
            </a:r>
          </a:p>
          <a:p>
            <a:pPr marL="742950" indent="-742950" algn="just" fontAlgn="auto">
              <a:spcBef>
                <a:spcPct val="20000"/>
              </a:spcBef>
              <a:spcAft>
                <a:spcPts val="0"/>
              </a:spcAft>
              <a:buFont typeface="+mj-lt"/>
              <a:buAutoNum type="arabicPeriod"/>
              <a:defRPr/>
            </a:pPr>
            <a:r>
              <a:rPr lang="en-GB" sz="3600" b="1" i="1" dirty="0">
                <a:solidFill>
                  <a:srgbClr val="FF0000"/>
                </a:solidFill>
                <a:latin typeface="+mn-lt"/>
                <a:ea typeface="Verdana" pitchFamily="34" charset="0"/>
                <a:cs typeface="Times New Roman" pitchFamily="18" charset="0"/>
              </a:rPr>
              <a:t>Treatment:</a:t>
            </a:r>
            <a:r>
              <a:rPr lang="en-GB" sz="3600" dirty="0">
                <a:latin typeface="+mn-lt"/>
                <a:ea typeface="Verdana" pitchFamily="34" charset="0"/>
                <a:cs typeface="Times New Roman" pitchFamily="18" charset="0"/>
              </a:rPr>
              <a:t> </a:t>
            </a:r>
            <a:r>
              <a:rPr lang="en-GB" sz="3600" dirty="0">
                <a:solidFill>
                  <a:srgbClr val="FFFF00"/>
                </a:solidFill>
                <a:latin typeface="+mn-lt"/>
                <a:cs typeface="+mn-cs"/>
              </a:rPr>
              <a:t>used to treat cancers by irradiating them with ionising radiation.</a:t>
            </a:r>
            <a:endParaRPr lang="en-GB" sz="3600" dirty="0">
              <a:solidFill>
                <a:srgbClr val="FFFF00"/>
              </a:solidFill>
              <a:latin typeface="+mn-lt"/>
              <a:ea typeface="Verdana" pitchFamily="34" charset="0"/>
              <a:cs typeface="Times New Roman" pitchFamily="18" charset="0"/>
            </a:endParaRPr>
          </a:p>
          <a:p>
            <a:pPr marL="742950" indent="-742950" algn="just" fontAlgn="auto">
              <a:spcBef>
                <a:spcPct val="20000"/>
              </a:spcBef>
              <a:spcAft>
                <a:spcPts val="0"/>
              </a:spcAft>
              <a:buFont typeface="+mj-lt"/>
              <a:buAutoNum type="arabicPeriod"/>
              <a:defRPr/>
            </a:pPr>
            <a:r>
              <a:rPr lang="en-US" sz="3600" b="1" i="1" dirty="0">
                <a:solidFill>
                  <a:srgbClr val="FF0000"/>
                </a:solidFill>
                <a:latin typeface="+mn-lt"/>
                <a:cs typeface="Times New Roman" pitchFamily="18" charset="0"/>
              </a:rPr>
              <a:t>Diagnosis: </a:t>
            </a:r>
            <a:r>
              <a:rPr lang="en-GB" sz="3600" dirty="0">
                <a:solidFill>
                  <a:srgbClr val="FFFF00"/>
                </a:solidFill>
                <a:latin typeface="+mn-lt"/>
                <a:cs typeface="+mn-cs"/>
              </a:rPr>
              <a:t>used to diagnose and investigate several medical conditions.</a:t>
            </a:r>
            <a:endParaRPr lang="en-GB" sz="3600" dirty="0">
              <a:solidFill>
                <a:srgbClr val="FFFF00"/>
              </a:solidFill>
              <a:latin typeface="+mn-lt"/>
              <a:ea typeface="Verdana" pitchFamily="34" charset="0"/>
              <a:cs typeface="Times New Roman" pitchFamily="18" charset="0"/>
            </a:endParaRPr>
          </a:p>
          <a:p>
            <a:pPr marL="742950" indent="-742950" algn="just" fontAlgn="auto">
              <a:spcBef>
                <a:spcPct val="20000"/>
              </a:spcBef>
              <a:spcAft>
                <a:spcPts val="0"/>
              </a:spcAft>
              <a:buFont typeface="+mj-lt"/>
              <a:buAutoNum type="arabicPeriod"/>
              <a:defRPr/>
            </a:pPr>
            <a:r>
              <a:rPr lang="en-GB" sz="3600" b="1" i="1" dirty="0">
                <a:solidFill>
                  <a:srgbClr val="FF0000"/>
                </a:solidFill>
                <a:latin typeface="+mn-lt"/>
                <a:ea typeface="Verdana" pitchFamily="34" charset="0"/>
                <a:cs typeface="Times New Roman" pitchFamily="18" charset="0"/>
              </a:rPr>
              <a:t>Sterilization:</a:t>
            </a:r>
            <a:r>
              <a:rPr lang="en-GB" sz="3600" dirty="0">
                <a:latin typeface="+mn-lt"/>
                <a:ea typeface="Verdana" pitchFamily="34" charset="0"/>
                <a:cs typeface="Times New Roman" pitchFamily="18" charset="0"/>
              </a:rPr>
              <a:t> </a:t>
            </a:r>
            <a:r>
              <a:rPr lang="en-US" sz="3600" dirty="0">
                <a:solidFill>
                  <a:srgbClr val="FFFF00"/>
                </a:solidFill>
                <a:latin typeface="+mn-lt"/>
                <a:cs typeface="+mn-cs"/>
              </a:rPr>
              <a:t>Radiation not only kills cells, it can also kill germs or bacteria</a:t>
            </a:r>
            <a:endParaRPr lang="en-GB" sz="3600" dirty="0">
              <a:solidFill>
                <a:srgbClr val="FFFF00"/>
              </a:solidFill>
              <a:latin typeface="+mn-lt"/>
              <a:ea typeface="Verdana" pitchFamily="34"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DA5FBF7B-2CBA-4A9D-B794-CBFB83A5EBA9}"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0546" y="2133600"/>
            <a:ext cx="7712368" cy="1015663"/>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6000" b="1" dirty="0">
                <a:ln w="11430"/>
                <a:solidFill>
                  <a:srgbClr val="FFC000"/>
                </a:solidFill>
                <a:effectLst>
                  <a:outerShdw blurRad="80000" dist="40000" dir="5040000" algn="tl">
                    <a:srgbClr val="000000">
                      <a:alpha val="30000"/>
                    </a:srgbClr>
                  </a:outerShdw>
                </a:effectLst>
                <a:latin typeface="+mn-lt"/>
                <a:cs typeface="+mn-cs"/>
              </a:rPr>
              <a:t>Thanks for your listening</a:t>
            </a:r>
          </a:p>
        </p:txBody>
      </p:sp>
      <p:sp>
        <p:nvSpPr>
          <p:cNvPr id="2" name="Slide Number Placeholder 1"/>
          <p:cNvSpPr>
            <a:spLocks noGrp="1"/>
          </p:cNvSpPr>
          <p:nvPr>
            <p:ph type="sldNum" sz="quarter" idx="12"/>
          </p:nvPr>
        </p:nvSpPr>
        <p:spPr/>
        <p:txBody>
          <a:bodyPr/>
          <a:lstStyle/>
          <a:p>
            <a:pPr>
              <a:defRPr/>
            </a:pPr>
            <a:fld id="{5B7CB671-BAC7-44DD-87EA-DF26FF9A3767}"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381000" y="166688"/>
            <a:ext cx="7620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400">
                <a:solidFill>
                  <a:srgbClr val="FFC000"/>
                </a:solidFill>
                <a:latin typeface="Stencil" pitchFamily="82" charset="0"/>
              </a:rPr>
              <a:t>Ch.33 - INTRODUCTION </a:t>
            </a:r>
            <a:endParaRPr lang="en-GB" sz="4400">
              <a:solidFill>
                <a:srgbClr val="FFC000"/>
              </a:solidFill>
              <a:latin typeface="Stencil" pitchFamily="82" charset="0"/>
            </a:endParaRPr>
          </a:p>
        </p:txBody>
      </p:sp>
      <p:sp>
        <p:nvSpPr>
          <p:cNvPr id="14339" name="TextBox 7"/>
          <p:cNvSpPr txBox="1">
            <a:spLocks noChangeArrowheads="1"/>
          </p:cNvSpPr>
          <p:nvPr/>
        </p:nvSpPr>
        <p:spPr bwMode="auto">
          <a:xfrm>
            <a:off x="641350" y="20574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solidFill>
                <a:srgbClr val="FFFFFF"/>
              </a:solidFill>
              <a:latin typeface="Arial Narrow" pitchFamily="34" charset="0"/>
            </a:endParaRPr>
          </a:p>
        </p:txBody>
      </p:sp>
      <p:sp>
        <p:nvSpPr>
          <p:cNvPr id="9" name="TextBox 8"/>
          <p:cNvSpPr txBox="1"/>
          <p:nvPr/>
        </p:nvSpPr>
        <p:spPr>
          <a:xfrm>
            <a:off x="0" y="1106488"/>
            <a:ext cx="9144000" cy="5175250"/>
          </a:xfrm>
          <a:prstGeom prst="rect">
            <a:avLst/>
          </a:prstGeom>
          <a:noFill/>
        </p:spPr>
        <p:txBody>
          <a:bodyPr>
            <a:spAutoFit/>
          </a:bodyPr>
          <a:lstStyle/>
          <a:p>
            <a:pPr algn="just" fontAlgn="auto">
              <a:lnSpc>
                <a:spcPct val="150000"/>
              </a:lnSpc>
              <a:spcBef>
                <a:spcPts val="0"/>
              </a:spcBef>
              <a:spcAft>
                <a:spcPts val="0"/>
              </a:spcAft>
              <a:defRPr/>
            </a:pPr>
            <a:r>
              <a:rPr lang="en-US" sz="3200" dirty="0">
                <a:solidFill>
                  <a:srgbClr val="FFFF00"/>
                </a:solidFill>
                <a:latin typeface="Times New Roman" panose="02020603050405020304" pitchFamily="18" charset="0"/>
                <a:cs typeface="Times New Roman" panose="02020603050405020304" pitchFamily="18" charset="0"/>
              </a:rPr>
              <a:t>*All matter is composed of atoms</a:t>
            </a:r>
          </a:p>
          <a:p>
            <a:pPr algn="just" fontAlgn="auto">
              <a:lnSpc>
                <a:spcPct val="150000"/>
              </a:lnSpc>
              <a:spcBef>
                <a:spcPts val="0"/>
              </a:spcBef>
              <a:spcAft>
                <a:spcPts val="0"/>
              </a:spcAft>
              <a:defRPr/>
            </a:pPr>
            <a:r>
              <a:rPr lang="en-US" sz="3200" dirty="0">
                <a:solidFill>
                  <a:srgbClr val="FFFF00"/>
                </a:solidFill>
                <a:latin typeface="Times New Roman" panose="02020603050405020304" pitchFamily="18" charset="0"/>
                <a:cs typeface="Times New Roman" panose="02020603050405020304" pitchFamily="18" charset="0"/>
              </a:rPr>
              <a:t>*Atoms cannot be subdivided, created or destroyed in ordinary chemical reactions, however these changes can occur  in nuclear reactions!</a:t>
            </a:r>
          </a:p>
          <a:p>
            <a:pPr algn="just" fontAlgn="auto">
              <a:lnSpc>
                <a:spcPct val="150000"/>
              </a:lnSpc>
              <a:spcBef>
                <a:spcPts val="0"/>
              </a:spcBef>
              <a:spcAft>
                <a:spcPts val="0"/>
              </a:spcAft>
              <a:defRPr/>
            </a:pPr>
            <a:r>
              <a:rPr lang="en-US" sz="3200" dirty="0">
                <a:solidFill>
                  <a:srgbClr val="FFFF00"/>
                </a:solidFill>
                <a:latin typeface="Times New Roman" panose="02020603050405020304" pitchFamily="18" charset="0"/>
                <a:cs typeface="Times New Roman" panose="02020603050405020304" pitchFamily="18" charset="0"/>
              </a:rPr>
              <a:t>*Atoms of any one element differ in properties  </a:t>
            </a:r>
            <a:r>
              <a:rPr lang="ar-EG" sz="3200" dirty="0">
                <a:solidFill>
                  <a:srgbClr val="FFFF00"/>
                </a:solidFill>
                <a:latin typeface="Times New Roman" panose="02020603050405020304" pitchFamily="18" charset="0"/>
                <a:cs typeface="Times New Roman" panose="02020603050405020304" pitchFamily="18" charset="0"/>
              </a:rPr>
              <a:t> </a:t>
            </a:r>
            <a:r>
              <a:rPr lang="en-US" sz="3200" dirty="0">
                <a:solidFill>
                  <a:srgbClr val="FFFF00"/>
                </a:solidFill>
                <a:latin typeface="Times New Roman" panose="02020603050405020304" pitchFamily="18" charset="0"/>
                <a:cs typeface="Times New Roman" panose="02020603050405020304" pitchFamily="18" charset="0"/>
              </a:rPr>
              <a:t>from atoms of another element</a:t>
            </a:r>
          </a:p>
          <a:p>
            <a:pPr marL="285750" indent="-285750" algn="just" fontAlgn="auto">
              <a:lnSpc>
                <a:spcPct val="150000"/>
              </a:lnSpc>
              <a:spcBef>
                <a:spcPts val="0"/>
              </a:spcBef>
              <a:spcAft>
                <a:spcPts val="0"/>
              </a:spcAft>
              <a:buFont typeface="Arial" pitchFamily="34" charset="0"/>
              <a:buChar char="•"/>
              <a:defRPr/>
            </a:pPr>
            <a:endParaRPr lang="en-GB" sz="3200" dirty="0">
              <a:solidFill>
                <a:srgbClr val="FFFF0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B7CB671-BAC7-44DD-87EA-DF26FF9A3767}"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914400" y="152400"/>
            <a:ext cx="6248400" cy="762000"/>
          </a:xfrm>
        </p:spPr>
        <p:txBody>
          <a:bodyPr/>
          <a:lstStyle/>
          <a:p>
            <a:pPr marL="571500" indent="-571500" algn="ctr" eaLnBrk="1" fontAlgn="auto" hangingPunct="1">
              <a:spcAft>
                <a:spcPts val="0"/>
              </a:spcAft>
              <a:buFont typeface="Wingdings" panose="05000000000000000000" pitchFamily="2" charset="2"/>
              <a:buChar char="Ø"/>
              <a:defRPr/>
            </a:pPr>
            <a:r>
              <a:rPr lang="en-US" sz="3600" b="1" dirty="0" smtClean="0">
                <a:solidFill>
                  <a:srgbClr val="FFC000"/>
                </a:solidFill>
                <a:latin typeface="Copperplate Gothic Bold" panose="020E0705020206020404" pitchFamily="34" charset="0"/>
              </a:rPr>
              <a:t>ATOMS</a:t>
            </a:r>
            <a:endParaRPr lang="en-US" altLang="en-US" sz="3600" b="1" dirty="0">
              <a:solidFill>
                <a:srgbClr val="FFC000"/>
              </a:solidFill>
              <a:latin typeface="Copperplate Gothic Bold" panose="020E0705020206020404" pitchFamily="34" charset="0"/>
            </a:endParaRPr>
          </a:p>
        </p:txBody>
      </p:sp>
      <p:sp>
        <p:nvSpPr>
          <p:cNvPr id="71685" name="Rectangle 5"/>
          <p:cNvSpPr>
            <a:spLocks noGrp="1" noChangeArrowheads="1"/>
          </p:cNvSpPr>
          <p:nvPr>
            <p:ph type="body" sz="half" idx="1"/>
          </p:nvPr>
        </p:nvSpPr>
        <p:spPr>
          <a:xfrm>
            <a:off x="-228600" y="1066800"/>
            <a:ext cx="9372600" cy="5562600"/>
          </a:xfrm>
        </p:spPr>
        <p:txBody>
          <a:bodyPr/>
          <a:lstStyle/>
          <a:p>
            <a:pPr algn="just" eaLnBrk="1" fontAlgn="auto" hangingPunct="1">
              <a:defRPr/>
            </a:pPr>
            <a:r>
              <a:rPr lang="en-US" altLang="en-US" sz="4400" b="1" dirty="0" smtClean="0">
                <a:solidFill>
                  <a:srgbClr val="FFFF00"/>
                </a:solidFill>
                <a:latin typeface="Times New Roman" panose="02020603050405020304" pitchFamily="18" charset="0"/>
                <a:cs typeface="Times New Roman" panose="02020603050405020304" pitchFamily="18" charset="0"/>
              </a:rPr>
              <a:t>An atom is defined as the smallest part of an element which retains the chemical properties of the element. Atoms are incredibly small about one ten-millionth of a millimeter across (</a:t>
            </a:r>
            <a:r>
              <a:rPr lang="en-US" sz="4400" dirty="0">
                <a:solidFill>
                  <a:srgbClr val="FF0000"/>
                </a:solidFill>
              </a:rPr>
              <a:t>10</a:t>
            </a:r>
            <a:r>
              <a:rPr lang="en-US" sz="4400" baseline="30000" dirty="0">
                <a:solidFill>
                  <a:srgbClr val="FF0000"/>
                </a:solidFill>
              </a:rPr>
              <a:t>-10</a:t>
            </a:r>
            <a:r>
              <a:rPr lang="en-US" sz="4400" baseline="30000" dirty="0"/>
              <a:t> </a:t>
            </a:r>
            <a:r>
              <a:rPr lang="en-US" sz="4400" dirty="0"/>
              <a:t> </a:t>
            </a:r>
            <a:r>
              <a:rPr lang="en-US" sz="4400" b="1" dirty="0">
                <a:solidFill>
                  <a:srgbClr val="FFFF00"/>
                </a:solidFill>
                <a:latin typeface="Times New Roman" panose="02020603050405020304" pitchFamily="18" charset="0"/>
                <a:cs typeface="Times New Roman" panose="02020603050405020304" pitchFamily="18" charset="0"/>
              </a:rPr>
              <a:t>m  )</a:t>
            </a:r>
            <a:endParaRPr lang="en-GB" sz="4400" b="1" dirty="0">
              <a:solidFill>
                <a:srgbClr val="FFFF0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66F721D-491A-4BA7-969E-5336E8BD62FD}" type="slidenum">
              <a:rPr lang="en-US" altLang="en-US" smtClean="0"/>
              <a:pPr>
                <a:defRPr/>
              </a:pPr>
              <a:t>6</a:t>
            </a:fld>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17463" y="228600"/>
            <a:ext cx="90566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b="1">
                <a:solidFill>
                  <a:srgbClr val="FFFF00"/>
                </a:solidFill>
                <a:latin typeface="Arial Narrow" pitchFamily="34" charset="0"/>
              </a:rPr>
              <a:t>THE STRUCTURE OF THE ATOM</a:t>
            </a:r>
          </a:p>
          <a:p>
            <a:pPr algn="just"/>
            <a:endParaRPr lang="en-US" altLang="en-US" sz="3200" b="1">
              <a:solidFill>
                <a:srgbClr val="FFFF00"/>
              </a:solidFill>
              <a:latin typeface="Arial Narrow" pitchFamily="34" charset="0"/>
            </a:endParaRPr>
          </a:p>
          <a:p>
            <a:pPr algn="just">
              <a:buFont typeface="Wingdings" pitchFamily="2" charset="2"/>
              <a:buChar char="Ø"/>
            </a:pPr>
            <a:r>
              <a:rPr lang="en-US" altLang="en-US" sz="3200" b="1">
                <a:solidFill>
                  <a:srgbClr val="FFFF00"/>
                </a:solidFill>
                <a:latin typeface="Arial Narrow" pitchFamily="34" charset="0"/>
              </a:rPr>
              <a:t> Atoms consists of a central nucleus surrounded by one or more electrons.</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95600"/>
            <a:ext cx="60198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66F721D-491A-4BA7-969E-5336E8BD62FD}" type="slidenum">
              <a:rPr lang="en-US" altLang="en-US" smtClean="0"/>
              <a:pPr>
                <a:defRPr/>
              </a:pPr>
              <a:t>7</a:t>
            </a:fld>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0" y="0"/>
            <a:ext cx="8153400" cy="658813"/>
          </a:xfrm>
        </p:spPr>
        <p:txBody>
          <a:bodyPr/>
          <a:lstStyle/>
          <a:p>
            <a:pPr eaLnBrk="1" fontAlgn="auto" hangingPunct="1">
              <a:spcAft>
                <a:spcPts val="0"/>
              </a:spcAft>
              <a:defRPr/>
            </a:pPr>
            <a:r>
              <a:rPr lang="en-US" altLang="en-US" sz="3200" b="1" dirty="0" smtClean="0">
                <a:solidFill>
                  <a:srgbClr val="FFC000"/>
                </a:solidFill>
                <a:latin typeface="Copperplate Gothic Bold" panose="020E0705020206020404" pitchFamily="34" charset="0"/>
              </a:rPr>
              <a:t>Ch.34- WHAT </a:t>
            </a:r>
            <a:r>
              <a:rPr lang="en-US" altLang="en-US" sz="3200" b="1" dirty="0">
                <a:solidFill>
                  <a:srgbClr val="FFC000"/>
                </a:solidFill>
                <a:latin typeface="Copperplate Gothic Bold" panose="020E0705020206020404" pitchFamily="34" charset="0"/>
              </a:rPr>
              <a:t>IS THE NUCLEUS?</a:t>
            </a:r>
          </a:p>
        </p:txBody>
      </p:sp>
      <p:pic>
        <p:nvPicPr>
          <p:cNvPr id="73735" name="Picture 7" descr="nucleus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92913" y="762000"/>
            <a:ext cx="2446337" cy="2209800"/>
          </a:xfrm>
        </p:spPr>
      </p:pic>
      <p:sp>
        <p:nvSpPr>
          <p:cNvPr id="73734" name="Rectangle 6"/>
          <p:cNvSpPr>
            <a:spLocks noGrp="1" noChangeArrowheads="1"/>
          </p:cNvSpPr>
          <p:nvPr>
            <p:ph type="body" sz="half" idx="2"/>
          </p:nvPr>
        </p:nvSpPr>
        <p:spPr>
          <a:xfrm>
            <a:off x="0" y="838200"/>
            <a:ext cx="6792913" cy="1981200"/>
          </a:xfrm>
        </p:spPr>
        <p:txBody>
          <a:bodyPr>
            <a:noAutofit/>
          </a:bodyPr>
          <a:lstStyle/>
          <a:p>
            <a:pPr eaLnBrk="1" fontAlgn="auto" hangingPunct="1">
              <a:buFont typeface="Wingdings" panose="05000000000000000000" pitchFamily="2" charset="2"/>
              <a:buChar char="v"/>
              <a:defRPr/>
            </a:pPr>
            <a:r>
              <a:rPr lang="en-US" altLang="en-US" sz="2800" b="1" dirty="0" smtClean="0">
                <a:solidFill>
                  <a:srgbClr val="FFFF00"/>
                </a:solidFill>
                <a:latin typeface="Times New Roman" panose="02020603050405020304" pitchFamily="18" charset="0"/>
                <a:cs typeface="Times New Roman" panose="02020603050405020304" pitchFamily="18" charset="0"/>
              </a:rPr>
              <a:t>It is </a:t>
            </a:r>
            <a:r>
              <a:rPr lang="en-US" altLang="en-US" sz="2800" b="1" dirty="0">
                <a:solidFill>
                  <a:srgbClr val="FFFF00"/>
                </a:solidFill>
                <a:latin typeface="Times New Roman" panose="02020603050405020304" pitchFamily="18" charset="0"/>
                <a:cs typeface="Times New Roman" panose="02020603050405020304" pitchFamily="18" charset="0"/>
              </a:rPr>
              <a:t>t</a:t>
            </a:r>
            <a:r>
              <a:rPr lang="en-US" altLang="en-US" sz="2800" b="1" dirty="0" smtClean="0">
                <a:solidFill>
                  <a:srgbClr val="FFFF00"/>
                </a:solidFill>
                <a:latin typeface="Times New Roman" panose="02020603050405020304" pitchFamily="18" charset="0"/>
                <a:cs typeface="Times New Roman" panose="02020603050405020304" pitchFamily="18" charset="0"/>
              </a:rPr>
              <a:t>he </a:t>
            </a:r>
            <a:r>
              <a:rPr lang="en-US" altLang="en-US" sz="2800" b="1" dirty="0">
                <a:solidFill>
                  <a:srgbClr val="FFFF00"/>
                </a:solidFill>
                <a:latin typeface="Times New Roman" panose="02020603050405020304" pitchFamily="18" charset="0"/>
                <a:cs typeface="Times New Roman" panose="02020603050405020304" pitchFamily="18" charset="0"/>
              </a:rPr>
              <a:t>central part of an atom.</a:t>
            </a:r>
          </a:p>
          <a:p>
            <a:pPr eaLnBrk="1" fontAlgn="auto" hangingPunct="1">
              <a:buFont typeface="Wingdings" panose="05000000000000000000" pitchFamily="2" charset="2"/>
              <a:buChar char="v"/>
              <a:defRPr/>
            </a:pPr>
            <a:r>
              <a:rPr lang="en-US" altLang="en-US" sz="2800" b="1" dirty="0" smtClean="0">
                <a:solidFill>
                  <a:srgbClr val="FFFF00"/>
                </a:solidFill>
                <a:latin typeface="Times New Roman" panose="02020603050405020304" pitchFamily="18" charset="0"/>
                <a:cs typeface="Times New Roman" panose="02020603050405020304" pitchFamily="18" charset="0"/>
              </a:rPr>
              <a:t>It is composed </a:t>
            </a:r>
            <a:r>
              <a:rPr lang="en-US" altLang="en-US" sz="2800" b="1" dirty="0">
                <a:solidFill>
                  <a:srgbClr val="FFFF00"/>
                </a:solidFill>
                <a:latin typeface="Times New Roman" panose="02020603050405020304" pitchFamily="18" charset="0"/>
                <a:cs typeface="Times New Roman" panose="02020603050405020304" pitchFamily="18" charset="0"/>
              </a:rPr>
              <a:t>of protons and neutrons.</a:t>
            </a:r>
          </a:p>
          <a:p>
            <a:pPr eaLnBrk="1" fontAlgn="auto" hangingPunct="1">
              <a:buFont typeface="Wingdings" panose="05000000000000000000" pitchFamily="2" charset="2"/>
              <a:buChar char="v"/>
              <a:defRPr/>
            </a:pPr>
            <a:r>
              <a:rPr lang="en-US" altLang="en-US" sz="2800" b="1" dirty="0" smtClean="0">
                <a:solidFill>
                  <a:srgbClr val="FFFF00"/>
                </a:solidFill>
                <a:latin typeface="Times New Roman" panose="02020603050405020304" pitchFamily="18" charset="0"/>
                <a:cs typeface="Times New Roman" panose="02020603050405020304" pitchFamily="18" charset="0"/>
              </a:rPr>
              <a:t>It is contains </a:t>
            </a:r>
            <a:r>
              <a:rPr lang="en-US" altLang="en-US" sz="2800" b="1" dirty="0">
                <a:solidFill>
                  <a:srgbClr val="FFFF00"/>
                </a:solidFill>
                <a:latin typeface="Times New Roman" panose="02020603050405020304" pitchFamily="18" charset="0"/>
                <a:cs typeface="Times New Roman" panose="02020603050405020304" pitchFamily="18" charset="0"/>
              </a:rPr>
              <a:t>most of an atom's mass.</a:t>
            </a:r>
            <a:r>
              <a:rPr lang="en-US" altLang="en-US" sz="2800" dirty="0">
                <a:solidFill>
                  <a:srgbClr val="FFFF00"/>
                </a:solidFill>
                <a:latin typeface="Times New Roman" panose="02020603050405020304" pitchFamily="18" charset="0"/>
                <a:cs typeface="Times New Roman" panose="02020603050405020304" pitchFamily="18" charset="0"/>
              </a:rPr>
              <a:t> </a:t>
            </a:r>
          </a:p>
        </p:txBody>
      </p:sp>
      <p:sp>
        <p:nvSpPr>
          <p:cNvPr id="6" name="Rectangle 4"/>
          <p:cNvSpPr txBox="1">
            <a:spLocks noChangeArrowheads="1"/>
          </p:cNvSpPr>
          <p:nvPr/>
        </p:nvSpPr>
        <p:spPr>
          <a:xfrm>
            <a:off x="0" y="2895600"/>
            <a:ext cx="5715000" cy="593725"/>
          </a:xfrm>
          <a:prstGeom prst="rect">
            <a:avLst/>
          </a:prstGeom>
        </p:spPr>
        <p:txBody>
          <a:bodyPr anchor="b"/>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auto">
              <a:spcAft>
                <a:spcPts val="0"/>
              </a:spcAft>
              <a:buFont typeface="Wingdings" panose="05000000000000000000" pitchFamily="2" charset="2"/>
              <a:buChar char="Ø"/>
              <a:defRPr/>
            </a:pPr>
            <a:r>
              <a:rPr lang="en-US" altLang="en-US" b="1" u="sng" dirty="0" smtClean="0">
                <a:solidFill>
                  <a:srgbClr val="FFC000"/>
                </a:solidFill>
                <a:latin typeface="Copperplate Gothic Bold" panose="020E0705020206020404" pitchFamily="34" charset="0"/>
              </a:rPr>
              <a:t>What is a Proton?</a:t>
            </a:r>
            <a:endParaRPr lang="en-US" altLang="en-US" b="1" u="sng" dirty="0">
              <a:solidFill>
                <a:srgbClr val="FFC000"/>
              </a:solidFill>
              <a:latin typeface="Copperplate Gothic Bold" panose="020E0705020206020404" pitchFamily="34" charset="0"/>
            </a:endParaRPr>
          </a:p>
        </p:txBody>
      </p:sp>
      <p:sp>
        <p:nvSpPr>
          <p:cNvPr id="7" name="Rectangle 5"/>
          <p:cNvSpPr txBox="1">
            <a:spLocks noChangeArrowheads="1"/>
          </p:cNvSpPr>
          <p:nvPr/>
        </p:nvSpPr>
        <p:spPr>
          <a:xfrm>
            <a:off x="0" y="3722688"/>
            <a:ext cx="7162800" cy="1143000"/>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fontAlgn="auto">
              <a:lnSpc>
                <a:spcPct val="115000"/>
              </a:lnSpc>
              <a:spcBef>
                <a:spcPts val="0"/>
              </a:spcBef>
              <a:spcAft>
                <a:spcPts val="1000"/>
              </a:spcAft>
              <a:defRPr/>
            </a:pPr>
            <a:r>
              <a:rPr lang="en-US" altLang="en-US" sz="2800" b="1" dirty="0" smtClean="0">
                <a:solidFill>
                  <a:srgbClr val="FFFF00"/>
                </a:solidFill>
                <a:latin typeface="Times New Roman" panose="02020603050405020304" pitchFamily="18" charset="0"/>
                <a:cs typeface="Times New Roman" panose="02020603050405020304" pitchFamily="18" charset="0"/>
              </a:rPr>
              <a:t>Positively charged particle = </a:t>
            </a:r>
            <a:r>
              <a:rPr lang="en-US" sz="2800" dirty="0" smtClean="0">
                <a:solidFill>
                  <a:srgbClr val="FF0000"/>
                </a:solidFill>
                <a:latin typeface="Calibri"/>
                <a:ea typeface="Calibri"/>
                <a:cs typeface="Arial"/>
              </a:rPr>
              <a:t>1.6 </a:t>
            </a:r>
            <a:r>
              <a:rPr lang="en-US" sz="2800" dirty="0">
                <a:solidFill>
                  <a:srgbClr val="FF0000"/>
                </a:solidFill>
                <a:latin typeface="Calibri"/>
                <a:ea typeface="Calibri"/>
                <a:cs typeface="Arial"/>
              </a:rPr>
              <a:t>X 10</a:t>
            </a:r>
            <a:r>
              <a:rPr lang="en-US" sz="2800" baseline="30000" dirty="0">
                <a:solidFill>
                  <a:srgbClr val="FF0000"/>
                </a:solidFill>
                <a:latin typeface="Calibri"/>
                <a:ea typeface="Calibri"/>
                <a:cs typeface="Arial"/>
              </a:rPr>
              <a:t>-19  </a:t>
            </a:r>
            <a:r>
              <a:rPr lang="en-US" sz="2800" dirty="0">
                <a:solidFill>
                  <a:srgbClr val="FF0000"/>
                </a:solidFill>
                <a:latin typeface="Calibri"/>
                <a:ea typeface="Calibri"/>
                <a:cs typeface="Arial"/>
              </a:rPr>
              <a:t>C</a:t>
            </a:r>
            <a:endParaRPr lang="en-GB" sz="1200" dirty="0">
              <a:solidFill>
                <a:srgbClr val="FF0000"/>
              </a:solidFill>
              <a:latin typeface="Calibri"/>
              <a:ea typeface="Calibri"/>
              <a:cs typeface="Arial"/>
            </a:endParaRPr>
          </a:p>
          <a:p>
            <a:pPr fontAlgn="auto">
              <a:buFont typeface="Wingdings" panose="05000000000000000000" pitchFamily="2" charset="2"/>
              <a:buChar char="v"/>
              <a:defRPr/>
            </a:pPr>
            <a:endParaRPr lang="en-US" altLang="en-US" sz="2800" b="1" dirty="0" smtClean="0">
              <a:solidFill>
                <a:srgbClr val="FFFF00"/>
              </a:solidFill>
              <a:latin typeface="Times New Roman" panose="02020603050405020304" pitchFamily="18" charset="0"/>
              <a:cs typeface="Times New Roman" panose="02020603050405020304" pitchFamily="18" charset="0"/>
            </a:endParaRPr>
          </a:p>
          <a:p>
            <a:pPr fontAlgn="auto">
              <a:buFont typeface="Wingdings" panose="05000000000000000000" pitchFamily="2" charset="2"/>
              <a:buChar char="v"/>
              <a:defRPr/>
            </a:pPr>
            <a:r>
              <a:rPr lang="en-US" altLang="en-US" sz="2800" b="1" dirty="0" smtClean="0">
                <a:solidFill>
                  <a:srgbClr val="FFFF00"/>
                </a:solidFill>
                <a:latin typeface="Times New Roman" panose="02020603050405020304" pitchFamily="18" charset="0"/>
                <a:cs typeface="Times New Roman" panose="02020603050405020304" pitchFamily="18" charset="0"/>
              </a:rPr>
              <a:t>Found within an atomic nucleus. </a:t>
            </a:r>
            <a:endParaRPr lang="en-US" altLang="en-US" sz="2800" b="1" dirty="0">
              <a:solidFill>
                <a:srgbClr val="FFFF00"/>
              </a:solidFill>
              <a:latin typeface="Times New Roman" panose="02020603050405020304" pitchFamily="18" charset="0"/>
              <a:cs typeface="Times New Roman" panose="02020603050405020304" pitchFamily="18" charset="0"/>
            </a:endParaRPr>
          </a:p>
        </p:txBody>
      </p:sp>
      <p:sp>
        <p:nvSpPr>
          <p:cNvPr id="8" name="Rectangle 4"/>
          <p:cNvSpPr txBox="1">
            <a:spLocks noChangeArrowheads="1"/>
          </p:cNvSpPr>
          <p:nvPr/>
        </p:nvSpPr>
        <p:spPr>
          <a:xfrm>
            <a:off x="146050" y="4318000"/>
            <a:ext cx="6310313" cy="677863"/>
          </a:xfrm>
          <a:prstGeom prst="rect">
            <a:avLst/>
          </a:prstGeom>
        </p:spPr>
        <p:txBody>
          <a:bodyPr anchor="b"/>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auto">
              <a:spcAft>
                <a:spcPts val="0"/>
              </a:spcAft>
              <a:buFont typeface="Wingdings" panose="05000000000000000000" pitchFamily="2" charset="2"/>
              <a:buChar char="Ø"/>
              <a:defRPr/>
            </a:pPr>
            <a:r>
              <a:rPr lang="en-US" altLang="en-US" b="1" u="sng" dirty="0" smtClean="0">
                <a:solidFill>
                  <a:srgbClr val="FFC000"/>
                </a:solidFill>
                <a:latin typeface="Copperplate Gothic Bold" panose="020E0705020206020404" pitchFamily="34" charset="0"/>
              </a:rPr>
              <a:t>What is a Neutron?</a:t>
            </a:r>
            <a:endParaRPr lang="en-US" altLang="en-US" b="1" u="sng" dirty="0">
              <a:solidFill>
                <a:srgbClr val="FFC000"/>
              </a:solidFill>
              <a:latin typeface="Copperplate Gothic Bold" panose="020E0705020206020404" pitchFamily="34" charset="0"/>
            </a:endParaRPr>
          </a:p>
        </p:txBody>
      </p:sp>
      <p:sp>
        <p:nvSpPr>
          <p:cNvPr id="9" name="Rectangle 6"/>
          <p:cNvSpPr txBox="1">
            <a:spLocks noChangeArrowheads="1"/>
          </p:cNvSpPr>
          <p:nvPr/>
        </p:nvSpPr>
        <p:spPr>
          <a:xfrm>
            <a:off x="26988" y="5638800"/>
            <a:ext cx="6765925" cy="1336675"/>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fontAlgn="auto">
              <a:lnSpc>
                <a:spcPct val="120000"/>
              </a:lnSpc>
              <a:buFont typeface="Wingdings" panose="05000000000000000000" pitchFamily="2" charset="2"/>
              <a:buChar char="v"/>
              <a:defRPr/>
            </a:pPr>
            <a:r>
              <a:rPr lang="en-US" altLang="en-US" sz="2800" b="1" dirty="0" smtClean="0">
                <a:solidFill>
                  <a:srgbClr val="FFFF00"/>
                </a:solidFill>
                <a:latin typeface="Times New Roman" panose="02020603050405020304" pitchFamily="18" charset="0"/>
                <a:cs typeface="Times New Roman" panose="02020603050405020304" pitchFamily="18" charset="0"/>
              </a:rPr>
              <a:t> Uncharged particle. </a:t>
            </a:r>
          </a:p>
          <a:p>
            <a:pPr fontAlgn="auto">
              <a:lnSpc>
                <a:spcPct val="120000"/>
              </a:lnSpc>
              <a:buFont typeface="Wingdings" panose="05000000000000000000" pitchFamily="2" charset="2"/>
              <a:buChar char="v"/>
              <a:defRPr/>
            </a:pPr>
            <a:r>
              <a:rPr lang="en-US" altLang="en-US" sz="2800" b="1" dirty="0" smtClean="0">
                <a:solidFill>
                  <a:srgbClr val="FFFF00"/>
                </a:solidFill>
                <a:latin typeface="Times New Roman" panose="02020603050405020304" pitchFamily="18" charset="0"/>
                <a:cs typeface="Times New Roman" panose="02020603050405020304" pitchFamily="18" charset="0"/>
              </a:rPr>
              <a:t>Found within an atomic nucleus.</a:t>
            </a:r>
            <a:r>
              <a:rPr lang="en-US" altLang="en-US" sz="2800" dirty="0" smtClean="0">
                <a:solidFill>
                  <a:srgbClr val="FFFF00"/>
                </a:solidFill>
                <a:latin typeface="Times New Roman" panose="02020603050405020304" pitchFamily="18" charset="0"/>
                <a:cs typeface="Times New Roman" panose="02020603050405020304" pitchFamily="18" charset="0"/>
              </a:rPr>
              <a:t> </a:t>
            </a:r>
            <a:endParaRPr lang="en-US" altLang="en-US" sz="2800" dirty="0">
              <a:solidFill>
                <a:srgbClr val="FFFF00"/>
              </a:solidFill>
              <a:latin typeface="Times New Roman" panose="02020603050405020304" pitchFamily="18" charset="0"/>
              <a:cs typeface="Times New Roman" panose="02020603050405020304" pitchFamily="18" charset="0"/>
            </a:endParaRPr>
          </a:p>
        </p:txBody>
      </p:sp>
      <p:pic>
        <p:nvPicPr>
          <p:cNvPr id="10" name="Picture 7" descr="prot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3473450"/>
            <a:ext cx="1204913"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neutr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1600" y="5410200"/>
            <a:ext cx="118586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95EC43D-A77C-43C6-B82D-CC881C350359}" type="slidenum">
              <a:rPr lang="en-US" altLang="en-US" smtClean="0"/>
              <a:pPr>
                <a:defRPr/>
              </a:pPr>
              <a:t>8</a:t>
            </a:fld>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electr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525" y="-152400"/>
            <a:ext cx="164147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txBox="1">
            <a:spLocks noChangeArrowheads="1"/>
          </p:cNvSpPr>
          <p:nvPr/>
        </p:nvSpPr>
        <p:spPr>
          <a:xfrm>
            <a:off x="22225" y="228600"/>
            <a:ext cx="6988175" cy="671513"/>
          </a:xfrm>
          <a:prstGeom prst="rect">
            <a:avLst/>
          </a:prstGeom>
        </p:spPr>
        <p:txBody>
          <a:bodyPr anchor="b"/>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auto">
              <a:spcAft>
                <a:spcPts val="0"/>
              </a:spcAft>
              <a:buFont typeface="Wingdings" panose="05000000000000000000" pitchFamily="2" charset="2"/>
              <a:buChar char="Ø"/>
              <a:defRPr/>
            </a:pPr>
            <a:r>
              <a:rPr lang="en-US" altLang="en-US" sz="3200" b="1" dirty="0" smtClean="0">
                <a:solidFill>
                  <a:srgbClr val="FFC000"/>
                </a:solidFill>
                <a:latin typeface="Copperplate Gothic Bold" panose="020E0705020206020404" pitchFamily="34" charset="0"/>
              </a:rPr>
              <a:t>What is an Electron?</a:t>
            </a:r>
            <a:endParaRPr lang="en-US" altLang="en-US" sz="3200" b="1" dirty="0">
              <a:solidFill>
                <a:srgbClr val="FFC000"/>
              </a:solidFill>
              <a:latin typeface="Copperplate Gothic Bold" panose="020E0705020206020404" pitchFamily="34" charset="0"/>
            </a:endParaRPr>
          </a:p>
        </p:txBody>
      </p:sp>
      <p:sp>
        <p:nvSpPr>
          <p:cNvPr id="13" name="Rectangle 5"/>
          <p:cNvSpPr txBox="1">
            <a:spLocks noChangeArrowheads="1"/>
          </p:cNvSpPr>
          <p:nvPr/>
        </p:nvSpPr>
        <p:spPr>
          <a:xfrm>
            <a:off x="0" y="1101725"/>
            <a:ext cx="9083675" cy="879475"/>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fontAlgn="auto">
              <a:lnSpc>
                <a:spcPct val="115000"/>
              </a:lnSpc>
              <a:spcBef>
                <a:spcPts val="0"/>
              </a:spcBef>
              <a:spcAft>
                <a:spcPts val="1000"/>
              </a:spcAft>
              <a:defRPr/>
            </a:pPr>
            <a:r>
              <a:rPr lang="en-US" altLang="en-US" sz="2800" b="1" dirty="0" smtClean="0">
                <a:solidFill>
                  <a:srgbClr val="FFFF00"/>
                </a:solidFill>
                <a:latin typeface="Times New Roman" panose="02020603050405020304" pitchFamily="18" charset="0"/>
                <a:cs typeface="Times New Roman" panose="02020603050405020304" pitchFamily="18" charset="0"/>
              </a:rPr>
              <a:t>Negatively charged particle =</a:t>
            </a:r>
            <a:r>
              <a:rPr lang="en-US" sz="2800" dirty="0" smtClean="0">
                <a:solidFill>
                  <a:srgbClr val="00B050"/>
                </a:solidFill>
                <a:latin typeface="Calibri"/>
                <a:ea typeface="Calibri"/>
                <a:cs typeface="Arial"/>
              </a:rPr>
              <a:t>1.6 </a:t>
            </a:r>
            <a:r>
              <a:rPr lang="en-US" sz="2800" dirty="0">
                <a:solidFill>
                  <a:srgbClr val="00B050"/>
                </a:solidFill>
                <a:latin typeface="Calibri"/>
                <a:ea typeface="Calibri"/>
                <a:cs typeface="Arial"/>
              </a:rPr>
              <a:t>X 10</a:t>
            </a:r>
            <a:r>
              <a:rPr lang="en-US" sz="2800" baseline="30000" dirty="0">
                <a:solidFill>
                  <a:srgbClr val="00B050"/>
                </a:solidFill>
                <a:latin typeface="Calibri"/>
                <a:ea typeface="Calibri"/>
                <a:cs typeface="Arial"/>
              </a:rPr>
              <a:t>-19  </a:t>
            </a:r>
            <a:r>
              <a:rPr lang="en-US" sz="2800" dirty="0">
                <a:solidFill>
                  <a:srgbClr val="00B050"/>
                </a:solidFill>
                <a:latin typeface="Calibri"/>
                <a:ea typeface="Calibri"/>
                <a:cs typeface="Arial"/>
              </a:rPr>
              <a:t>C</a:t>
            </a:r>
            <a:endParaRPr lang="en-GB" sz="2800" dirty="0">
              <a:solidFill>
                <a:srgbClr val="00B050"/>
              </a:solidFill>
              <a:latin typeface="Calibri"/>
              <a:ea typeface="Calibri"/>
              <a:cs typeface="Arial"/>
            </a:endParaRPr>
          </a:p>
          <a:p>
            <a:pPr fontAlgn="auto">
              <a:buFont typeface="Wingdings" panose="05000000000000000000" pitchFamily="2" charset="2"/>
              <a:buChar char="v"/>
              <a:defRPr/>
            </a:pPr>
            <a:r>
              <a:rPr lang="en-US" altLang="en-US" sz="3000" b="1" dirty="0" smtClean="0">
                <a:solidFill>
                  <a:srgbClr val="FFFF00"/>
                </a:solidFill>
                <a:latin typeface="Times New Roman" panose="02020603050405020304" pitchFamily="18" charset="0"/>
                <a:cs typeface="Times New Roman" panose="02020603050405020304" pitchFamily="18" charset="0"/>
              </a:rPr>
              <a:t>Located in shells that surround  an atom's nucleus. </a:t>
            </a:r>
            <a:endParaRPr lang="en-US" altLang="en-US" sz="3000" b="1" dirty="0">
              <a:solidFill>
                <a:srgbClr val="FFFF00"/>
              </a:solidFill>
              <a:latin typeface="Times New Roman" panose="02020603050405020304" pitchFamily="18" charset="0"/>
              <a:cs typeface="Times New Roman" panose="02020603050405020304" pitchFamily="18" charset="0"/>
            </a:endParaRPr>
          </a:p>
        </p:txBody>
      </p:sp>
      <p:sp>
        <p:nvSpPr>
          <p:cNvPr id="17" name="Rectangle 3"/>
          <p:cNvSpPr txBox="1">
            <a:spLocks noChangeArrowheads="1"/>
          </p:cNvSpPr>
          <p:nvPr/>
        </p:nvSpPr>
        <p:spPr bwMode="auto">
          <a:xfrm>
            <a:off x="22225" y="3429000"/>
            <a:ext cx="9121775" cy="3124200"/>
          </a:xfrm>
          <a:prstGeom prst="rect">
            <a:avLst/>
          </a:prstGeom>
          <a:noFill/>
          <a:ln>
            <a:noFill/>
          </a:ln>
          <a:extLst/>
        </p:spPr>
        <p:txBody>
          <a:bodyPr/>
          <a:lstStyle>
            <a:lvl1pPr marL="342900" indent="-342900" eaLnBrk="0" hangingPunct="0">
              <a:spcBef>
                <a:spcPct val="20000"/>
              </a:spcBef>
              <a:buFont typeface="Wingdings" pitchFamily="2" charset="2"/>
              <a:buChar char="§"/>
              <a:defRPr sz="3200">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Wingdings" pitchFamily="2" charset="2"/>
              <a:buChar char="§"/>
              <a:defRPr sz="2800">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Wingdings" pitchFamily="2" charset="2"/>
              <a:buChar char="§"/>
              <a:defRPr sz="2400">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Wingdings" pitchFamily="2" charset="2"/>
              <a:buChar char="§"/>
              <a:defRPr sz="2000">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Wingdings" pitchFamily="2" charset="2"/>
              <a:buChar char="§"/>
              <a:defRPr sz="2000">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Verdana" pitchFamily="34" charset="0"/>
                <a:ea typeface="Verdana" pitchFamily="34" charset="0"/>
                <a:cs typeface="Verdana" pitchFamily="34" charset="0"/>
              </a:defRPr>
            </a:lvl9pPr>
          </a:lstStyle>
          <a:p>
            <a:pPr fontAlgn="auto">
              <a:spcAft>
                <a:spcPts val="0"/>
              </a:spcAft>
              <a:buFontTx/>
              <a:buNone/>
              <a:defRPr/>
            </a:pPr>
            <a:r>
              <a:rPr lang="en-US" altLang="en-US" sz="2800" b="1" dirty="0">
                <a:solidFill>
                  <a:srgbClr val="FF0000"/>
                </a:solidFill>
                <a:latin typeface="Times New Roman" pitchFamily="18" charset="0"/>
                <a:cs typeface="Times New Roman" pitchFamily="18" charset="0"/>
              </a:rPr>
              <a:t>Particle	Symbol 	Charge  	    	Mass</a:t>
            </a:r>
            <a:r>
              <a:rPr lang="en-US" altLang="en-US" sz="2800" b="1" dirty="0">
                <a:solidFill>
                  <a:schemeClr val="accent1"/>
                </a:solidFill>
                <a:latin typeface="Times New Roman" pitchFamily="18" charset="0"/>
                <a:cs typeface="Times New Roman" pitchFamily="18" charset="0"/>
              </a:rPr>
              <a:t>	</a:t>
            </a:r>
            <a:endParaRPr lang="en-US" altLang="en-US" sz="2800" b="1" dirty="0">
              <a:latin typeface="Times New Roman" pitchFamily="18" charset="0"/>
              <a:cs typeface="Times New Roman" pitchFamily="18" charset="0"/>
            </a:endParaRPr>
          </a:p>
          <a:p>
            <a:pPr marL="0" indent="0" fontAlgn="auto">
              <a:lnSpc>
                <a:spcPct val="115000"/>
              </a:lnSpc>
              <a:spcBef>
                <a:spcPts val="0"/>
              </a:spcBef>
              <a:spcAft>
                <a:spcPts val="1000"/>
              </a:spcAft>
              <a:buFont typeface="Wingdings" pitchFamily="2" charset="2"/>
              <a:buNone/>
              <a:defRPr/>
            </a:pPr>
            <a:r>
              <a:rPr lang="en-US" altLang="en-US" sz="2800" b="1" dirty="0">
                <a:solidFill>
                  <a:srgbClr val="00B050"/>
                </a:solidFill>
                <a:latin typeface="Times New Roman" pitchFamily="18" charset="0"/>
                <a:cs typeface="Times New Roman" pitchFamily="18" charset="0"/>
              </a:rPr>
              <a:t>Electron	    e</a:t>
            </a:r>
            <a:r>
              <a:rPr lang="en-US" altLang="en-US" sz="2800" b="1" baseline="30000" dirty="0">
                <a:solidFill>
                  <a:srgbClr val="00B050"/>
                </a:solidFill>
                <a:latin typeface="Times New Roman" pitchFamily="18" charset="0"/>
                <a:cs typeface="Times New Roman" pitchFamily="18" charset="0"/>
              </a:rPr>
              <a:t>-</a:t>
            </a:r>
            <a:r>
              <a:rPr lang="en-US" altLang="en-US" sz="2800" b="1" dirty="0">
                <a:solidFill>
                  <a:srgbClr val="00B050"/>
                </a:solidFill>
                <a:latin typeface="Times New Roman" pitchFamily="18" charset="0"/>
                <a:cs typeface="Times New Roman" pitchFamily="18" charset="0"/>
              </a:rPr>
              <a:t>		    -		   </a:t>
            </a:r>
            <a:r>
              <a:rPr lang="en-US" sz="2800" dirty="0" smtClean="0">
                <a:solidFill>
                  <a:srgbClr val="00B050"/>
                </a:solidFill>
                <a:latin typeface="Calibri"/>
                <a:ea typeface="Calibri"/>
                <a:cs typeface="Arial"/>
              </a:rPr>
              <a:t>9.11 </a:t>
            </a:r>
            <a:r>
              <a:rPr lang="en-US" sz="2800" dirty="0">
                <a:solidFill>
                  <a:srgbClr val="00B050"/>
                </a:solidFill>
                <a:latin typeface="Calibri"/>
                <a:ea typeface="Calibri"/>
                <a:cs typeface="Arial"/>
              </a:rPr>
              <a:t>X </a:t>
            </a:r>
            <a:r>
              <a:rPr lang="en-US" sz="2800" dirty="0" smtClean="0">
                <a:solidFill>
                  <a:srgbClr val="00B050"/>
                </a:solidFill>
                <a:latin typeface="Calibri"/>
                <a:ea typeface="Calibri"/>
                <a:cs typeface="Arial"/>
              </a:rPr>
              <a:t>10</a:t>
            </a:r>
            <a:r>
              <a:rPr lang="en-US" sz="2800" baseline="30000" dirty="0" smtClean="0">
                <a:solidFill>
                  <a:srgbClr val="00B050"/>
                </a:solidFill>
                <a:latin typeface="Calibri"/>
                <a:ea typeface="Calibri"/>
                <a:cs typeface="Arial"/>
              </a:rPr>
              <a:t>-31 </a:t>
            </a:r>
            <a:r>
              <a:rPr lang="en-US" sz="2800" dirty="0">
                <a:solidFill>
                  <a:srgbClr val="00B050"/>
                </a:solidFill>
                <a:latin typeface="Calibri"/>
                <a:ea typeface="Calibri"/>
                <a:cs typeface="Arial"/>
              </a:rPr>
              <a:t>Kg</a:t>
            </a:r>
            <a:endParaRPr lang="en-GB" sz="1200" dirty="0">
              <a:solidFill>
                <a:srgbClr val="00B050"/>
              </a:solidFill>
              <a:latin typeface="Calibri"/>
              <a:ea typeface="Calibri"/>
              <a:cs typeface="Arial"/>
            </a:endParaRPr>
          </a:p>
          <a:p>
            <a:pPr fontAlgn="auto">
              <a:spcAft>
                <a:spcPts val="0"/>
              </a:spcAft>
              <a:buFont typeface="Wingdings" pitchFamily="2" charset="2"/>
              <a:buNone/>
              <a:defRPr/>
            </a:pPr>
            <a:r>
              <a:rPr lang="en-US" altLang="en-US" sz="2800" b="1" dirty="0" smtClean="0">
                <a:solidFill>
                  <a:srgbClr val="00B050"/>
                </a:solidFill>
                <a:latin typeface="Times New Roman" pitchFamily="18" charset="0"/>
                <a:cs typeface="Times New Roman" pitchFamily="18" charset="0"/>
              </a:rPr>
              <a:t>Proton</a:t>
            </a:r>
            <a:r>
              <a:rPr lang="en-US" altLang="en-US" sz="2800" b="1" dirty="0">
                <a:solidFill>
                  <a:srgbClr val="00B050"/>
                </a:solidFill>
                <a:latin typeface="Times New Roman" pitchFamily="18" charset="0"/>
                <a:cs typeface="Times New Roman" pitchFamily="18" charset="0"/>
              </a:rPr>
              <a:t>	    p</a:t>
            </a:r>
            <a:r>
              <a:rPr lang="en-US" altLang="en-US" sz="2800" b="1" baseline="30000" dirty="0">
                <a:solidFill>
                  <a:srgbClr val="00B050"/>
                </a:solidFill>
                <a:latin typeface="Times New Roman" pitchFamily="18" charset="0"/>
                <a:cs typeface="Times New Roman" pitchFamily="18" charset="0"/>
              </a:rPr>
              <a:t>+</a:t>
            </a:r>
            <a:r>
              <a:rPr lang="en-US" altLang="en-US" sz="2800" b="1" dirty="0">
                <a:solidFill>
                  <a:srgbClr val="00B050"/>
                </a:solidFill>
                <a:latin typeface="Times New Roman" pitchFamily="18" charset="0"/>
                <a:cs typeface="Times New Roman" pitchFamily="18" charset="0"/>
              </a:rPr>
              <a:t>		    + 	</a:t>
            </a:r>
            <a:r>
              <a:rPr lang="en-US" altLang="en-US" sz="2800" b="1" dirty="0" smtClean="0">
                <a:solidFill>
                  <a:srgbClr val="00B050"/>
                </a:solidFill>
                <a:latin typeface="Times New Roman" pitchFamily="18" charset="0"/>
                <a:cs typeface="Times New Roman" pitchFamily="18" charset="0"/>
              </a:rPr>
              <a:t>              </a:t>
            </a:r>
            <a:r>
              <a:rPr lang="en-US" sz="2800" dirty="0" smtClean="0">
                <a:solidFill>
                  <a:srgbClr val="00B050"/>
                </a:solidFill>
              </a:rPr>
              <a:t>1.66 </a:t>
            </a:r>
            <a:r>
              <a:rPr lang="en-US" sz="2800" dirty="0">
                <a:solidFill>
                  <a:srgbClr val="00B050"/>
                </a:solidFill>
              </a:rPr>
              <a:t>X 10</a:t>
            </a:r>
            <a:r>
              <a:rPr lang="en-US" sz="2800" baseline="30000" dirty="0">
                <a:solidFill>
                  <a:srgbClr val="00B050"/>
                </a:solidFill>
              </a:rPr>
              <a:t>-27 </a:t>
            </a:r>
            <a:r>
              <a:rPr lang="en-US" sz="2800" dirty="0">
                <a:solidFill>
                  <a:srgbClr val="00B050"/>
                </a:solidFill>
              </a:rPr>
              <a:t>Kg</a:t>
            </a:r>
            <a:endParaRPr lang="en-GB" sz="2800" dirty="0">
              <a:solidFill>
                <a:srgbClr val="00B050"/>
              </a:solidFill>
            </a:endParaRPr>
          </a:p>
          <a:p>
            <a:pPr fontAlgn="auto">
              <a:spcAft>
                <a:spcPts val="0"/>
              </a:spcAft>
              <a:buFont typeface="Wingdings" pitchFamily="2" charset="2"/>
              <a:buNone/>
              <a:defRPr/>
            </a:pPr>
            <a:r>
              <a:rPr lang="en-US" altLang="en-US" sz="2800" b="1" dirty="0" smtClean="0">
                <a:solidFill>
                  <a:srgbClr val="00B050"/>
                </a:solidFill>
                <a:latin typeface="Times New Roman" pitchFamily="18" charset="0"/>
                <a:cs typeface="Times New Roman" pitchFamily="18" charset="0"/>
              </a:rPr>
              <a:t>Neutron</a:t>
            </a:r>
            <a:r>
              <a:rPr lang="en-US" altLang="en-US" sz="2800" b="1" dirty="0">
                <a:solidFill>
                  <a:srgbClr val="00B050"/>
                </a:solidFill>
                <a:latin typeface="Times New Roman" pitchFamily="18" charset="0"/>
                <a:cs typeface="Times New Roman" pitchFamily="18" charset="0"/>
              </a:rPr>
              <a:t>	    n		    0  </a:t>
            </a:r>
            <a:r>
              <a:rPr lang="en-US" altLang="en-US" sz="2800" b="1" dirty="0" smtClean="0">
                <a:solidFill>
                  <a:srgbClr val="00B050"/>
                </a:solidFill>
                <a:latin typeface="Times New Roman" pitchFamily="18" charset="0"/>
                <a:cs typeface="Times New Roman" pitchFamily="18" charset="0"/>
              </a:rPr>
              <a:t>             </a:t>
            </a:r>
            <a:r>
              <a:rPr lang="en-US" altLang="en-US" sz="2800" b="1" dirty="0">
                <a:solidFill>
                  <a:srgbClr val="00B050"/>
                </a:solidFill>
                <a:latin typeface="Times New Roman" pitchFamily="18" charset="0"/>
                <a:cs typeface="Times New Roman" pitchFamily="18" charset="0"/>
              </a:rPr>
              <a:t> </a:t>
            </a:r>
            <a:r>
              <a:rPr lang="en-US" altLang="en-US" sz="2800" b="1" dirty="0" smtClean="0">
                <a:solidFill>
                  <a:srgbClr val="00B050"/>
                </a:solidFill>
                <a:latin typeface="Times New Roman" pitchFamily="18" charset="0"/>
                <a:cs typeface="Times New Roman" pitchFamily="18" charset="0"/>
              </a:rPr>
              <a:t> </a:t>
            </a:r>
            <a:r>
              <a:rPr lang="en-US" sz="2800" dirty="0" smtClean="0">
                <a:solidFill>
                  <a:srgbClr val="00B050"/>
                </a:solidFill>
              </a:rPr>
              <a:t>1.66 </a:t>
            </a:r>
            <a:r>
              <a:rPr lang="en-US" sz="2800" dirty="0">
                <a:solidFill>
                  <a:srgbClr val="00B050"/>
                </a:solidFill>
              </a:rPr>
              <a:t>X 10</a:t>
            </a:r>
            <a:r>
              <a:rPr lang="en-US" sz="2800" baseline="30000" dirty="0">
                <a:solidFill>
                  <a:srgbClr val="00B050"/>
                </a:solidFill>
              </a:rPr>
              <a:t>-27 </a:t>
            </a:r>
            <a:r>
              <a:rPr lang="en-US" sz="2800" dirty="0">
                <a:solidFill>
                  <a:srgbClr val="00B050"/>
                </a:solidFill>
              </a:rPr>
              <a:t>Kg</a:t>
            </a:r>
            <a:endParaRPr lang="en-GB" sz="2800" dirty="0">
              <a:solidFill>
                <a:srgbClr val="00B050"/>
              </a:solidFill>
            </a:endParaRPr>
          </a:p>
          <a:p>
            <a:pPr fontAlgn="auto">
              <a:spcAft>
                <a:spcPts val="0"/>
              </a:spcAft>
              <a:buFontTx/>
              <a:buNone/>
              <a:defRPr/>
            </a:pPr>
            <a:r>
              <a:rPr lang="en-US" altLang="en-US" sz="2800" b="1" dirty="0">
                <a:latin typeface="Times New Roman" pitchFamily="18" charset="0"/>
                <a:cs typeface="Times New Roman" pitchFamily="18" charset="0"/>
              </a:rPr>
              <a:t>	   	</a:t>
            </a:r>
          </a:p>
          <a:p>
            <a:pPr fontAlgn="auto">
              <a:spcAft>
                <a:spcPts val="0"/>
              </a:spcAft>
              <a:buFontTx/>
              <a:buNone/>
              <a:defRPr/>
            </a:pPr>
            <a:endParaRPr lang="en-US" altLang="en-US" sz="2800" dirty="0">
              <a:cs typeface="Times New Roman" pitchFamily="18" charset="0"/>
            </a:endParaRPr>
          </a:p>
        </p:txBody>
      </p:sp>
      <p:sp>
        <p:nvSpPr>
          <p:cNvPr id="18" name="Rectangle 4"/>
          <p:cNvSpPr txBox="1">
            <a:spLocks noChangeArrowheads="1"/>
          </p:cNvSpPr>
          <p:nvPr/>
        </p:nvSpPr>
        <p:spPr>
          <a:xfrm>
            <a:off x="1981200" y="2506663"/>
            <a:ext cx="4381500" cy="673100"/>
          </a:xfrm>
          <a:prstGeom prst="rect">
            <a:avLst/>
          </a:prstGeom>
        </p:spPr>
        <p:txBody>
          <a:bodyPr anchor="b"/>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auto">
              <a:spcAft>
                <a:spcPts val="0"/>
              </a:spcAft>
              <a:buFont typeface="Wingdings" panose="05000000000000000000" pitchFamily="2" charset="2"/>
              <a:buChar char="v"/>
              <a:defRPr/>
            </a:pPr>
            <a:r>
              <a:rPr lang="en-US" altLang="en-US" sz="3200" b="1" dirty="0" smtClean="0">
                <a:solidFill>
                  <a:srgbClr val="FFC000"/>
                </a:solidFill>
                <a:latin typeface="Copperplate Gothic Bold" panose="020E0705020206020404" pitchFamily="34" charset="0"/>
              </a:rPr>
              <a:t>summarized</a:t>
            </a:r>
            <a:endParaRPr lang="en-US" altLang="en-US" sz="3200" b="1" dirty="0">
              <a:solidFill>
                <a:srgbClr val="FFC000"/>
              </a:solidFill>
              <a:latin typeface="Copperplate Gothic Bold" panose="020E0705020206020404" pitchFamily="34" charset="0"/>
            </a:endParaRPr>
          </a:p>
        </p:txBody>
      </p:sp>
      <p:sp>
        <p:nvSpPr>
          <p:cNvPr id="2" name="Slide Number Placeholder 1"/>
          <p:cNvSpPr>
            <a:spLocks noGrp="1"/>
          </p:cNvSpPr>
          <p:nvPr>
            <p:ph type="sldNum" sz="quarter" idx="12"/>
          </p:nvPr>
        </p:nvSpPr>
        <p:spPr/>
        <p:txBody>
          <a:bodyPr/>
          <a:lstStyle/>
          <a:p>
            <a:pPr>
              <a:defRPr/>
            </a:pPr>
            <a:fld id="{A66F721D-491A-4BA7-969E-5336E8BD62FD}" type="slidenum">
              <a:rPr lang="en-US" altLang="en-US" smtClean="0"/>
              <a:pPr>
                <a:defRPr/>
              </a:pPr>
              <a:t>9</a:t>
            </a:fld>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2427</TotalTime>
  <Words>2361</Words>
  <Application>Microsoft Office PowerPoint</Application>
  <PresentationFormat>On-screen Show (4:3)</PresentationFormat>
  <Paragraphs>410</Paragraphs>
  <Slides>47</Slides>
  <Notes>8</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65" baseType="lpstr">
      <vt:lpstr>Aharoni</vt:lpstr>
      <vt:lpstr>Arial</vt:lpstr>
      <vt:lpstr>Arial Narrow</vt:lpstr>
      <vt:lpstr>Broadway</vt:lpstr>
      <vt:lpstr>Calibri</vt:lpstr>
      <vt:lpstr>Constantia</vt:lpstr>
      <vt:lpstr>Copperplate Gothic Bold</vt:lpstr>
      <vt:lpstr>Impact</vt:lpstr>
      <vt:lpstr>Monotype Sorts</vt:lpstr>
      <vt:lpstr>Stencil</vt:lpstr>
      <vt:lpstr>Symbol</vt:lpstr>
      <vt:lpstr>Times New Roman</vt:lpstr>
      <vt:lpstr>Verdana</vt:lpstr>
      <vt:lpstr>Wingdings</vt:lpstr>
      <vt:lpstr>Wingdings 2</vt:lpstr>
      <vt:lpstr>Horizon</vt:lpstr>
      <vt:lpstr>معادلة</vt:lpstr>
      <vt:lpstr>CorelDRAW 6.0</vt:lpstr>
      <vt:lpstr>PowerPoint Presentation</vt:lpstr>
      <vt:lpstr>PowerPoint Presentation</vt:lpstr>
      <vt:lpstr>PowerPoint Presentation</vt:lpstr>
      <vt:lpstr>PowerPoint Presentation</vt:lpstr>
      <vt:lpstr>PowerPoint Presentation</vt:lpstr>
      <vt:lpstr>ATOMS</vt:lpstr>
      <vt:lpstr>PowerPoint Presentation</vt:lpstr>
      <vt:lpstr>Ch.34- WHAT IS THE NUCLEUS?</vt:lpstr>
      <vt:lpstr>PowerPoint Presentation</vt:lpstr>
      <vt:lpstr>Atomic nomenclature </vt:lpstr>
      <vt:lpstr>Ch.34- Isotopes</vt:lpstr>
      <vt:lpstr>Example of Isotope</vt:lpstr>
      <vt:lpstr>Energy and mass units</vt:lpstr>
      <vt:lpstr>Ch. 35- Introduction </vt:lpstr>
      <vt:lpstr>radioactivity</vt:lpstr>
      <vt:lpstr>ACTIVITY</vt:lpstr>
      <vt:lpstr>PowerPoint Presentation</vt:lpstr>
      <vt:lpstr>Type of Half-life</vt:lpstr>
      <vt:lpstr>TRANSFORMATION  PROCESSES</vt:lpstr>
      <vt:lpstr>What happens during alpha decay?</vt:lpstr>
      <vt:lpstr>What happens during beta  negative decay?</vt:lpstr>
      <vt:lpstr>What happens during beta  positive decay?</vt:lpstr>
      <vt:lpstr>PowerPoint Presentation</vt:lpstr>
      <vt:lpstr>PowerPoint Presentation</vt:lpstr>
      <vt:lpstr>Types of Radiation</vt:lpstr>
      <vt:lpstr>PowerPoint Presentation</vt:lpstr>
      <vt:lpstr>PowerPoint Presentation</vt:lpstr>
      <vt:lpstr>CH.36  Interaction of ionizing radiation with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Khaled Mohammed Roumaih</dc:creator>
  <cp:lastModifiedBy>Ghazala Yunus</cp:lastModifiedBy>
  <cp:revision>148</cp:revision>
  <cp:lastPrinted>2017-11-21T20:58:10Z</cp:lastPrinted>
  <dcterms:created xsi:type="dcterms:W3CDTF">2016-10-12T18:46:00Z</dcterms:created>
  <dcterms:modified xsi:type="dcterms:W3CDTF">2017-12-11T06:31:47Z</dcterms:modified>
</cp:coreProperties>
</file>