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306" r:id="rId6"/>
    <p:sldId id="308" r:id="rId7"/>
    <p:sldId id="307" r:id="rId8"/>
    <p:sldId id="309" r:id="rId9"/>
    <p:sldId id="310" r:id="rId10"/>
    <p:sldId id="259" r:id="rId11"/>
    <p:sldId id="336" r:id="rId12"/>
    <p:sldId id="337" r:id="rId13"/>
    <p:sldId id="261" r:id="rId14"/>
    <p:sldId id="335" r:id="rId15"/>
    <p:sldId id="262" r:id="rId16"/>
    <p:sldId id="314" r:id="rId17"/>
    <p:sldId id="315" r:id="rId18"/>
    <p:sldId id="313" r:id="rId19"/>
    <p:sldId id="316" r:id="rId20"/>
    <p:sldId id="312" r:id="rId21"/>
    <p:sldId id="311" r:id="rId22"/>
    <p:sldId id="319" r:id="rId23"/>
    <p:sldId id="318" r:id="rId24"/>
    <p:sldId id="322" r:id="rId25"/>
    <p:sldId id="320" r:id="rId26"/>
    <p:sldId id="321" r:id="rId27"/>
    <p:sldId id="317" r:id="rId28"/>
    <p:sldId id="325" r:id="rId29"/>
    <p:sldId id="324" r:id="rId30"/>
    <p:sldId id="323" r:id="rId31"/>
    <p:sldId id="328" r:id="rId32"/>
    <p:sldId id="327" r:id="rId33"/>
    <p:sldId id="326" r:id="rId34"/>
    <p:sldId id="330" r:id="rId35"/>
    <p:sldId id="331" r:id="rId36"/>
    <p:sldId id="332" r:id="rId37"/>
    <p:sldId id="333" r:id="rId38"/>
    <p:sldId id="339" r:id="rId39"/>
    <p:sldId id="282" r:id="rId40"/>
    <p:sldId id="305" r:id="rId41"/>
    <p:sldId id="274" r:id="rId42"/>
    <p:sldId id="338" r:id="rId43"/>
    <p:sldId id="278" r:id="rId44"/>
    <p:sldId id="279" r:id="rId45"/>
    <p:sldId id="340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AD6A07"/>
    <a:srgbClr val="D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36047" r="15052" b="285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000" u="sng" dirty="0" smtClean="0">
                <a:solidFill>
                  <a:srgbClr val="996600"/>
                </a:solidFill>
                <a:cs typeface="+mj-cs"/>
              </a:rPr>
              <a:t>الموجات الكهرومغناطيسية</a:t>
            </a:r>
          </a:p>
          <a:p>
            <a:r>
              <a:rPr lang="ar-SA" sz="8000" dirty="0" smtClean="0">
                <a:solidFill>
                  <a:srgbClr val="0070C0"/>
                </a:solidFill>
                <a:cs typeface="+mj-cs"/>
              </a:rPr>
              <a:t>هي موجات تتكون من مجالات كهربائية ومغناطيسية تنتشر في الفضاء</a:t>
            </a:r>
            <a:endParaRPr lang="ar-SA" sz="8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800" u="sng" dirty="0" smtClean="0">
                <a:solidFill>
                  <a:srgbClr val="996600"/>
                </a:solidFill>
                <a:cs typeface="+mj-cs"/>
              </a:rPr>
              <a:t>كيف تنتج الموجات </a:t>
            </a:r>
            <a:r>
              <a:rPr lang="ar-SA" sz="8800" u="sng" dirty="0" err="1" smtClean="0">
                <a:solidFill>
                  <a:srgbClr val="996600"/>
                </a:solidFill>
                <a:cs typeface="+mj-cs"/>
              </a:rPr>
              <a:t>الكهرومغناطيسية ؟</a:t>
            </a:r>
            <a:endParaRPr lang="ar-SA" sz="8800" u="sng" dirty="0" smtClean="0">
              <a:solidFill>
                <a:srgbClr val="99660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تنتج عن مسارعة الإلكترونات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فشحنة الإلكترون تنتج مجالات كهربائية وتنتج حركته مجالات مغناطيسية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47859" r="20033" b="43282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7200" dirty="0" smtClean="0">
                <a:solidFill>
                  <a:srgbClr val="0070C0"/>
                </a:solidFill>
                <a:cs typeface="+mj-cs"/>
              </a:rPr>
              <a:t>العالم روبرت </a:t>
            </a:r>
            <a:r>
              <a:rPr lang="ar-SA" sz="7200" dirty="0" err="1" smtClean="0">
                <a:solidFill>
                  <a:srgbClr val="0070C0"/>
                </a:solidFill>
                <a:cs typeface="+mj-cs"/>
              </a:rPr>
              <a:t>مليكان</a:t>
            </a:r>
            <a:endParaRPr lang="ar-SA" sz="7200" dirty="0" smtClean="0">
              <a:solidFill>
                <a:srgbClr val="0070C0"/>
              </a:solidFill>
              <a:cs typeface="+mj-cs"/>
            </a:endParaRPr>
          </a:p>
          <a:p>
            <a:pPr algn="r"/>
            <a:r>
              <a:rPr lang="ar-SA" sz="7200" dirty="0" smtClean="0">
                <a:solidFill>
                  <a:srgbClr val="0070C0"/>
                </a:solidFill>
                <a:cs typeface="+mj-cs"/>
              </a:rPr>
              <a:t>تجربة قطرة الزيت</a:t>
            </a:r>
          </a:p>
          <a:p>
            <a:pPr algn="r"/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اكتشف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</a:t>
            </a:r>
            <a:endParaRPr lang="ar-SA" sz="6000" dirty="0" smtClean="0">
              <a:solidFill>
                <a:srgbClr val="0070C0"/>
              </a:solidFill>
              <a:cs typeface="+mj-cs"/>
              <a:sym typeface="Wingdings"/>
            </a:endParaRPr>
          </a:p>
          <a:p>
            <a:pPr algn="r"/>
            <a:r>
              <a:rPr lang="ar-SA" sz="5900" dirty="0" smtClean="0">
                <a:solidFill>
                  <a:srgbClr val="0070C0"/>
                </a:solidFill>
                <a:cs typeface="+mj-cs"/>
                <a:sym typeface="Wingdings"/>
              </a:rPr>
              <a:t>شحنة الإلكترون </a:t>
            </a:r>
            <a:r>
              <a:rPr lang="en-US" sz="5900" dirty="0" smtClean="0">
                <a:solidFill>
                  <a:srgbClr val="0070C0"/>
                </a:solidFill>
                <a:cs typeface="+mj-cs"/>
                <a:sym typeface="Wingdings"/>
              </a:rPr>
              <a:t>q</a:t>
            </a:r>
            <a:r>
              <a:rPr lang="ar-SA" sz="5900" dirty="0" smtClean="0">
                <a:solidFill>
                  <a:srgbClr val="0070C0"/>
                </a:solidFill>
                <a:cs typeface="+mj-cs"/>
                <a:sym typeface="Wingdings"/>
              </a:rPr>
              <a:t>تساوي</a:t>
            </a:r>
          </a:p>
          <a:p>
            <a:pPr algn="r"/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العالم مليكا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9832" cy="4498780"/>
          </a:xfrm>
          <a:prstGeom prst="rect">
            <a:avLst/>
          </a:prstGeom>
        </p:spPr>
      </p:pic>
      <p:pic>
        <p:nvPicPr>
          <p:cNvPr id="5" name="صورة 4" descr="تجربة مليكا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3096344" cy="23488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42334" t="63609" r="44384" b="29500"/>
          <a:stretch>
            <a:fillRect/>
          </a:stretch>
        </p:blipFill>
        <p:spPr bwMode="auto">
          <a:xfrm>
            <a:off x="3563888" y="4869160"/>
            <a:ext cx="5184576" cy="15121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8000" dirty="0" smtClean="0">
                <a:solidFill>
                  <a:srgbClr val="C00000"/>
                </a:solidFill>
                <a:cs typeface="+mj-cs"/>
              </a:rPr>
              <a:t>العالم </a:t>
            </a:r>
            <a:r>
              <a:rPr lang="ar-SA" sz="8000" dirty="0" err="1" smtClean="0">
                <a:solidFill>
                  <a:srgbClr val="C00000"/>
                </a:solidFill>
                <a:cs typeface="+mj-cs"/>
              </a:rPr>
              <a:t>تومسون</a:t>
            </a:r>
            <a:endParaRPr lang="ar-SA" sz="8000" dirty="0" smtClean="0">
              <a:solidFill>
                <a:srgbClr val="C00000"/>
              </a:solidFill>
              <a:cs typeface="+mj-cs"/>
            </a:endParaRPr>
          </a:p>
          <a:p>
            <a:pPr algn="r"/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اكتشف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</a:t>
            </a:r>
            <a:endParaRPr lang="ar-SA" sz="6000" dirty="0" smtClean="0">
              <a:solidFill>
                <a:srgbClr val="0070C0"/>
              </a:solidFill>
              <a:cs typeface="+mj-cs"/>
              <a:sym typeface="Wingding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تحديد نسبة شحنة الإلكترون </a:t>
            </a: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إلى كتلته </a:t>
            </a:r>
            <a:r>
              <a:rPr lang="en-US" sz="6000" dirty="0" smtClean="0">
                <a:solidFill>
                  <a:srgbClr val="0070C0"/>
                </a:solidFill>
                <a:cs typeface="+mj-cs"/>
                <a:sym typeface="Wingdings"/>
              </a:rPr>
              <a:t>q\m</a:t>
            </a:r>
            <a:endParaRPr lang="en-US" sz="6000" dirty="0">
              <a:solidFill>
                <a:srgbClr val="0070C0"/>
              </a:solidFill>
              <a:cs typeface="+mj-cs"/>
              <a:sym typeface="Wingding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وبمعرفة كلاً من الشحنة والكتلة  تمكن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تومسون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 من حساب كتلة الإلكترون</a:t>
            </a:r>
            <a:endParaRPr lang="en-US" sz="6000" dirty="0" smtClean="0">
              <a:solidFill>
                <a:srgbClr val="0070C0"/>
              </a:solidFill>
              <a:cs typeface="+mj-cs"/>
              <a:sym typeface="Wingdings"/>
            </a:endParaRPr>
          </a:p>
        </p:txBody>
      </p:sp>
      <p:pic>
        <p:nvPicPr>
          <p:cNvPr id="4" name="صورة 3" descr="العالم تومسو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-1"/>
            <a:ext cx="1656184" cy="2281011"/>
          </a:xfrm>
          <a:prstGeom prst="rect">
            <a:avLst/>
          </a:prstGeom>
        </p:spPr>
      </p:pic>
      <p:pic>
        <p:nvPicPr>
          <p:cNvPr id="5" name="صورة 4" descr="العالم تومسو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23728" cy="299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ومسون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3604617" cy="4684172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7353" t="60656" r="7304" b="25563"/>
          <a:stretch>
            <a:fillRect/>
          </a:stretch>
        </p:blipFill>
        <p:spPr bwMode="auto">
          <a:xfrm>
            <a:off x="1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جهاز أنبوب الأشعة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المهبطية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9000" r="24460" b="13751"/>
          <a:stretch>
            <a:fillRect/>
          </a:stretch>
        </p:blipFill>
        <p:spPr bwMode="auto">
          <a:xfrm>
            <a:off x="0" y="152940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27337" cy="37444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ar-SA" sz="7800" dirty="0" smtClean="0">
                <a:solidFill>
                  <a:srgbClr val="C00000"/>
                </a:solidFill>
                <a:cs typeface="+mj-cs"/>
              </a:rPr>
              <a:t>تجربة </a:t>
            </a:r>
            <a:r>
              <a:rPr lang="ar-SA" sz="7800" dirty="0" err="1" smtClean="0">
                <a:solidFill>
                  <a:srgbClr val="C00000"/>
                </a:solidFill>
                <a:cs typeface="+mj-cs"/>
              </a:rPr>
              <a:t>تومسون</a:t>
            </a:r>
            <a:r>
              <a:rPr lang="ar-SA" sz="7800" dirty="0" smtClean="0">
                <a:solidFill>
                  <a:srgbClr val="C00000"/>
                </a:solidFill>
                <a:cs typeface="+mj-cs"/>
              </a:rPr>
              <a:t> مع الإلكترونات</a:t>
            </a:r>
          </a:p>
          <a:p>
            <a:pPr algn="r"/>
            <a:r>
              <a:rPr lang="ar-SA" sz="6000" dirty="0" smtClean="0">
                <a:solidFill>
                  <a:srgbClr val="996600"/>
                </a:solidFill>
                <a:cs typeface="+mj-cs"/>
              </a:rPr>
              <a:t>الهدف من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التجربة :</a:t>
            </a:r>
            <a:endParaRPr lang="ar-SA" sz="6000" dirty="0" smtClean="0">
              <a:solidFill>
                <a:srgbClr val="996600"/>
              </a:solidFill>
              <a:cs typeface="+mj-c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قياس نسبة شحنة الإلكترون إلى كتلته</a:t>
            </a:r>
          </a:p>
          <a:p>
            <a:pPr algn="r"/>
            <a:r>
              <a:rPr lang="ar-SA" sz="6000" dirty="0" smtClean="0">
                <a:solidFill>
                  <a:srgbClr val="996600"/>
                </a:solidFill>
                <a:cs typeface="+mj-cs"/>
              </a:rPr>
              <a:t>اسم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الجهازالمستخدم</a:t>
            </a:r>
            <a:r>
              <a:rPr lang="ar-SA" sz="6000" dirty="0" smtClean="0">
                <a:solidFill>
                  <a:srgbClr val="996600"/>
                </a:solidFill>
                <a:cs typeface="+mj-cs"/>
              </a:rPr>
              <a:t> في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التجربة :</a:t>
            </a:r>
            <a:endParaRPr lang="ar-SA" sz="6000" dirty="0" smtClean="0">
              <a:solidFill>
                <a:srgbClr val="996600"/>
              </a:solidFill>
              <a:cs typeface="+mj-c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جهاز أنبوب الأشعة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المهبطية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pPr algn="r"/>
            <a:r>
              <a:rPr lang="ar-SA" sz="6000" dirty="0" smtClean="0">
                <a:solidFill>
                  <a:srgbClr val="996600"/>
                </a:solidFill>
                <a:cs typeface="+mj-cs"/>
              </a:rPr>
              <a:t>استخدام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الجهاز :</a:t>
            </a:r>
            <a:endParaRPr lang="ar-SA" sz="6000" dirty="0" smtClean="0">
              <a:solidFill>
                <a:srgbClr val="996600"/>
              </a:solidFill>
              <a:cs typeface="+mj-cs"/>
            </a:endParaRPr>
          </a:p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جهاز يولد حزمة إلكترونات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996600"/>
                </a:solidFill>
                <a:cs typeface="+mj-cs"/>
              </a:rPr>
              <a:t>لماذا يعد فهم طبيعة الإلكترون المرتكز الأساسي لفهم سلوك الموجات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الكهرومغناطيسية ؟</a:t>
            </a:r>
            <a:endParaRPr lang="ar-SA" sz="6000" dirty="0" smtClean="0">
              <a:solidFill>
                <a:srgbClr val="99660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لأن شحنة الإلكترون تنتج مجالات كهربائية وتنتج حركته مجالات مغناطيسية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rgbClr val="996600"/>
                </a:solidFill>
                <a:cs typeface="+mj-cs"/>
              </a:rPr>
              <a:t>كيف قلل </a:t>
            </a:r>
            <a:r>
              <a:rPr lang="ar-SA" sz="8000" dirty="0" err="1" smtClean="0">
                <a:solidFill>
                  <a:srgbClr val="996600"/>
                </a:solidFill>
                <a:cs typeface="+mj-cs"/>
              </a:rPr>
              <a:t>تومسون</a:t>
            </a:r>
            <a:r>
              <a:rPr lang="ar-SA" sz="8000" dirty="0" smtClean="0">
                <a:solidFill>
                  <a:srgbClr val="996600"/>
                </a:solidFill>
                <a:cs typeface="+mj-cs"/>
              </a:rPr>
              <a:t> من التصادمات بين الإلكترونات وجزيئات </a:t>
            </a:r>
            <a:r>
              <a:rPr lang="ar-SA" sz="8000" dirty="0" err="1" smtClean="0">
                <a:solidFill>
                  <a:srgbClr val="996600"/>
                </a:solidFill>
                <a:cs typeface="+mj-cs"/>
              </a:rPr>
              <a:t>الهواء؟</a:t>
            </a:r>
            <a:endParaRPr lang="ar-SA" sz="8000" dirty="0" smtClean="0">
              <a:solidFill>
                <a:srgbClr val="996600"/>
              </a:solidFill>
              <a:cs typeface="+mj-cs"/>
            </a:endParaRPr>
          </a:p>
          <a:p>
            <a:r>
              <a:rPr lang="ar-SA" sz="8000" dirty="0" smtClean="0">
                <a:solidFill>
                  <a:srgbClr val="0070C0"/>
                </a:solidFill>
                <a:cs typeface="+mj-cs"/>
              </a:rPr>
              <a:t>فرغ </a:t>
            </a:r>
            <a:r>
              <a:rPr lang="ar-SA" sz="8000" dirty="0" err="1" smtClean="0">
                <a:solidFill>
                  <a:srgbClr val="0070C0"/>
                </a:solidFill>
                <a:cs typeface="+mj-cs"/>
              </a:rPr>
              <a:t>تومسون</a:t>
            </a:r>
            <a:r>
              <a:rPr lang="ar-SA" sz="8000" dirty="0" smtClean="0">
                <a:solidFill>
                  <a:srgbClr val="0070C0"/>
                </a:solidFill>
                <a:cs typeface="+mj-cs"/>
              </a:rPr>
              <a:t> الأنبوب من الهواء بدرجة كبيرة</a:t>
            </a:r>
            <a:endParaRPr lang="ar-SA" sz="8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996600"/>
                </a:solidFill>
                <a:cs typeface="+mj-cs"/>
              </a:rPr>
              <a:t>استطاع </a:t>
            </a:r>
            <a:r>
              <a:rPr lang="ar-SA" sz="6000" dirty="0" err="1" smtClean="0">
                <a:solidFill>
                  <a:srgbClr val="996600"/>
                </a:solidFill>
                <a:cs typeface="+mj-cs"/>
              </a:rPr>
              <a:t>تومسون</a:t>
            </a:r>
            <a:r>
              <a:rPr lang="ar-SA" sz="6000" dirty="0" smtClean="0">
                <a:solidFill>
                  <a:srgbClr val="996600"/>
                </a:solidFill>
                <a:cs typeface="+mj-cs"/>
              </a:rPr>
              <a:t> تعديل المجالين الكهربائي والمغناطيسي بحيث تسلك حزمة الإلكترونات مساراً مستقيماً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وعندها تكون القوتين الكهربائية والمغناطيسية متساويتين في </a:t>
            </a:r>
            <a:r>
              <a:rPr lang="ar-SA" sz="6000" dirty="0" smtClean="0">
                <a:solidFill>
                  <a:srgbClr val="C00000"/>
                </a:solidFill>
                <a:cs typeface="+mj-cs"/>
              </a:rPr>
              <a:t>المقدار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ومتعاكستين في </a:t>
            </a:r>
            <a:r>
              <a:rPr lang="ar-SA" sz="6000" dirty="0" smtClean="0">
                <a:solidFill>
                  <a:srgbClr val="C00000"/>
                </a:solidFill>
                <a:cs typeface="+mj-cs"/>
              </a:rPr>
              <a:t>الاتجاه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القوة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الكهربائية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= القوة المغناطيسية</a:t>
            </a:r>
          </a:p>
          <a:p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القوى متزنة والإلكترونات ذات سرعات محددة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6169" t="15375" r="22247" b="71828"/>
          <a:stretch>
            <a:fillRect/>
          </a:stretch>
        </p:blipFill>
        <p:spPr bwMode="auto">
          <a:xfrm>
            <a:off x="899592" y="1484784"/>
            <a:ext cx="73448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وبالتالي تسلك الإلكترونات مساراً دائرياً نصف قطره 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r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ونمثلها رياضيا كالتالي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56719" r="12285" b="22610"/>
          <a:stretch>
            <a:fillRect/>
          </a:stretch>
        </p:blipFill>
        <p:spPr bwMode="auto">
          <a:xfrm>
            <a:off x="0" y="3068960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rgbClr val="996600"/>
                </a:solidFill>
                <a:cs typeface="+mj-cs"/>
              </a:rPr>
              <a:t>حيث وجد </a:t>
            </a:r>
            <a:r>
              <a:rPr lang="ar-SA" sz="8000" dirty="0" err="1" smtClean="0">
                <a:solidFill>
                  <a:srgbClr val="996600"/>
                </a:solidFill>
                <a:cs typeface="+mj-cs"/>
              </a:rPr>
              <a:t>تومسون</a:t>
            </a:r>
            <a:r>
              <a:rPr lang="ar-SA" sz="8000" dirty="0" smtClean="0">
                <a:solidFill>
                  <a:srgbClr val="996600"/>
                </a:solidFill>
                <a:cs typeface="+mj-cs"/>
              </a:rPr>
              <a:t> إن كتلة الإلكترون </a:t>
            </a:r>
            <a:r>
              <a:rPr lang="en-US" sz="8000" dirty="0" smtClean="0">
                <a:solidFill>
                  <a:srgbClr val="996600"/>
                </a:solidFill>
                <a:cs typeface="+mj-cs"/>
              </a:rPr>
              <a:t>m </a:t>
            </a:r>
            <a:r>
              <a:rPr lang="ar-SA" sz="8000" dirty="0" smtClean="0">
                <a:solidFill>
                  <a:srgbClr val="996600"/>
                </a:solidFill>
                <a:cs typeface="+mj-cs"/>
              </a:rPr>
              <a:t> تقريباً تساوي</a:t>
            </a:r>
            <a:endParaRPr lang="ar-SA" sz="8000" dirty="0">
              <a:solidFill>
                <a:srgbClr val="996600"/>
              </a:solidFill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3956" t="69515" r="29722" b="22610"/>
          <a:stretch>
            <a:fillRect/>
          </a:stretch>
        </p:blipFill>
        <p:spPr bwMode="auto">
          <a:xfrm>
            <a:off x="539552" y="3645024"/>
            <a:ext cx="7963980" cy="2160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9156" r="14498" b="60016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تومسون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00808"/>
            <a:ext cx="3604617" cy="46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ar-SA" sz="5300" dirty="0" smtClean="0">
                <a:solidFill>
                  <a:srgbClr val="0070C0"/>
                </a:solidFill>
                <a:cs typeface="+mj-cs"/>
              </a:rPr>
              <a:t>استخدم </a:t>
            </a:r>
            <a:r>
              <a:rPr lang="ar-SA" sz="5300" dirty="0" err="1" smtClean="0">
                <a:solidFill>
                  <a:srgbClr val="0070C0"/>
                </a:solidFill>
                <a:cs typeface="+mj-cs"/>
              </a:rPr>
              <a:t>تومسون</a:t>
            </a:r>
            <a:r>
              <a:rPr lang="ar-SA" sz="5300" dirty="0" smtClean="0">
                <a:solidFill>
                  <a:srgbClr val="0070C0"/>
                </a:solidFill>
                <a:cs typeface="+mj-cs"/>
              </a:rPr>
              <a:t> أنبوب أشعة المهبط</a:t>
            </a:r>
          </a:p>
          <a:p>
            <a:r>
              <a:rPr lang="ar-SA" sz="5300" dirty="0" smtClean="0">
                <a:solidFill>
                  <a:srgbClr val="996600"/>
                </a:solidFill>
                <a:cs typeface="+mj-cs"/>
                <a:sym typeface="Wingdings"/>
              </a:rPr>
              <a:t></a:t>
            </a:r>
            <a:r>
              <a:rPr lang="ar-SA" sz="5300" dirty="0" smtClean="0">
                <a:solidFill>
                  <a:srgbClr val="0070C0"/>
                </a:solidFill>
                <a:cs typeface="+mj-cs"/>
                <a:sym typeface="Wingdings"/>
              </a:rPr>
              <a:t>لتحديد نسبة شحنة الأيونات الموجبة إلى كتلتها</a:t>
            </a:r>
          </a:p>
          <a:p>
            <a:pPr algn="r"/>
            <a:r>
              <a:rPr lang="ar-SA" sz="5300" dirty="0" smtClean="0">
                <a:solidFill>
                  <a:srgbClr val="996600"/>
                </a:solidFill>
                <a:cs typeface="+mj-cs"/>
                <a:sym typeface="Wingdings"/>
              </a:rPr>
              <a:t>المبدأ </a:t>
            </a:r>
            <a:r>
              <a:rPr lang="ar-SA" sz="5300" dirty="0" err="1" smtClean="0">
                <a:solidFill>
                  <a:srgbClr val="996600"/>
                </a:solidFill>
                <a:cs typeface="+mj-cs"/>
                <a:sym typeface="Wingdings"/>
              </a:rPr>
              <a:t>العلمي :</a:t>
            </a:r>
            <a:endParaRPr lang="ar-SA" sz="5300" dirty="0" smtClean="0">
              <a:solidFill>
                <a:srgbClr val="996600"/>
              </a:solidFill>
              <a:cs typeface="+mj-cs"/>
              <a:sym typeface="Wingdings"/>
            </a:endParaRPr>
          </a:p>
          <a:p>
            <a:r>
              <a:rPr lang="ar-SA" sz="5300" dirty="0" smtClean="0">
                <a:solidFill>
                  <a:srgbClr val="0070C0"/>
                </a:solidFill>
                <a:cs typeface="+mj-cs"/>
                <a:sym typeface="Wingdings"/>
              </a:rPr>
              <a:t>الجسيمات موجبة الشحنة تخضع لانحرافات معاكسة لانحرافات الإلكترونات داخل المجالات الكهربائية أو المغناطيسية</a:t>
            </a:r>
          </a:p>
          <a:p>
            <a:r>
              <a:rPr lang="ar-SA" sz="5300" dirty="0" smtClean="0">
                <a:solidFill>
                  <a:srgbClr val="0070C0"/>
                </a:solidFill>
                <a:cs typeface="+mj-cs"/>
              </a:rPr>
              <a:t> </a:t>
            </a:r>
            <a:endParaRPr lang="ar-SA" sz="53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حسب كتلة البروتون بنفس طريقة حساب الإلكترون ووجد أن كتلة البروتون تساوي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1125" r="46598" b="56078"/>
          <a:stretch>
            <a:fillRect/>
          </a:stretch>
        </p:blipFill>
        <p:spPr bwMode="auto">
          <a:xfrm>
            <a:off x="323528" y="3501008"/>
            <a:ext cx="8352928" cy="2088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32240" y="0"/>
            <a:ext cx="2411760" cy="24928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cs typeface="+mj-cs"/>
              </a:rPr>
              <a:t>الفصل</a:t>
            </a:r>
          </a:p>
          <a:p>
            <a:pPr algn="ctr"/>
            <a:r>
              <a:rPr lang="en-US" sz="8000" b="1" dirty="0" smtClean="0">
                <a:cs typeface="+mj-cs"/>
              </a:rPr>
              <a:t>1</a:t>
            </a:r>
            <a:endParaRPr lang="ar-SA" sz="8000" b="1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441" t="24235" r="23353" b="52140"/>
          <a:stretch>
            <a:fillRect/>
          </a:stretch>
        </p:blipFill>
        <p:spPr bwMode="auto">
          <a:xfrm>
            <a:off x="0" y="0"/>
            <a:ext cx="6732240" cy="24928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5000" dirty="0" smtClean="0">
                <a:solidFill>
                  <a:srgbClr val="0070C0"/>
                </a:solidFill>
                <a:cs typeface="Diwani Outline Shaded" pitchFamily="2" charset="-78"/>
              </a:rPr>
              <a:t>مسائل تدريبية</a:t>
            </a:r>
            <a:endParaRPr lang="ar-SA" sz="15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5" name="صورة 4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88840"/>
            <a:ext cx="4788023" cy="4869160"/>
          </a:xfrm>
          <a:prstGeom prst="rect">
            <a:avLst/>
          </a:prstGeom>
        </p:spPr>
      </p:pic>
      <p:pic>
        <p:nvPicPr>
          <p:cNvPr id="6" name="صورة 5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6266"/>
            <a:ext cx="4355976" cy="488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3407" r="36636" b="9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6875" r="16159" b="9813"/>
          <a:stretch>
            <a:fillRect/>
          </a:stretch>
        </p:blipFill>
        <p:spPr bwMode="auto">
          <a:xfrm>
            <a:off x="0" y="1196752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53748" r="16159" b="32677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6838" t="26203" r="25567" b="48203"/>
          <a:stretch>
            <a:fillRect/>
          </a:stretch>
        </p:blipFill>
        <p:spPr bwMode="auto">
          <a:xfrm>
            <a:off x="0" y="162880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66881" r="16159" b="23831"/>
          <a:stretch>
            <a:fillRect/>
          </a:stretch>
        </p:blipFill>
        <p:spPr bwMode="auto">
          <a:xfrm>
            <a:off x="0" y="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60656" r="21882" b="16704"/>
          <a:stretch>
            <a:fillRect/>
          </a:stretch>
        </p:blipFill>
        <p:spPr bwMode="auto">
          <a:xfrm>
            <a:off x="0" y="1268760"/>
            <a:ext cx="914400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75454" r="16159" b="19544"/>
          <a:stretch>
            <a:fillRect/>
          </a:stretch>
        </p:blipFill>
        <p:spPr bwMode="auto">
          <a:xfrm>
            <a:off x="0" y="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23250" r="21693" b="50172"/>
          <a:stretch>
            <a:fillRect/>
          </a:stretch>
        </p:blipFill>
        <p:spPr bwMode="auto">
          <a:xfrm>
            <a:off x="0" y="112474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79741" r="16159" b="9813"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66562" r="29722" b="10798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72000" y="0"/>
            <a:ext cx="42578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سبحان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34230" y="1628800"/>
            <a:ext cx="35253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الحمد 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78702" y="3212976"/>
            <a:ext cx="43652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استغفر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09784" y="4653136"/>
            <a:ext cx="3153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الله أكبر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5F3F7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صورة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6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99592" y="1412776"/>
            <a:ext cx="7356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>
                  <a:solidFill>
                    <a:srgbClr val="66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الملخص السبوري</a:t>
            </a:r>
            <a:endParaRPr lang="ar-SA" sz="9600" b="1" cap="none" spc="0" dirty="0">
              <a:ln w="11430">
                <a:solidFill>
                  <a:srgbClr val="66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29156" r="12285" b="53125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44408" y="332656"/>
            <a:ext cx="2160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cs typeface="+mj-cs"/>
              </a:rPr>
              <a:t>1</a:t>
            </a:r>
            <a:endParaRPr lang="ar-SA" sz="44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عنوان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الدرس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: تفاعلات المجالات الكهربائية والمغناطيسية والمادة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</a:t>
            </a:r>
            <a:r>
              <a:rPr lang="ar-SA" sz="6000" dirty="0" smtClean="0">
                <a:solidFill>
                  <a:srgbClr val="996600"/>
                </a:solidFill>
                <a:cs typeface="+mj-cs"/>
              </a:rPr>
              <a:t>تعريف الموجات الكهرومغناطيسية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P9</a:t>
            </a:r>
          </a:p>
          <a:p>
            <a:r>
              <a:rPr lang="ar-SA" sz="6000" dirty="0" smtClean="0">
                <a:solidFill>
                  <a:srgbClr val="0070C0"/>
                </a:solidFill>
                <a:sym typeface="Wingdings"/>
              </a:rPr>
              <a:t> </a:t>
            </a:r>
            <a:r>
              <a:rPr lang="ar-SA" sz="6000" dirty="0" smtClean="0">
                <a:solidFill>
                  <a:srgbClr val="996600"/>
                </a:solidFill>
                <a:cs typeface="+mj-cs"/>
              </a:rPr>
              <a:t>كيف تنتج الموجات الكهرومغناطيسية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P9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r>
              <a:rPr lang="ar-SA" sz="6000" dirty="0" smtClean="0">
                <a:solidFill>
                  <a:srgbClr val="0070C0"/>
                </a:solidFill>
                <a:sym typeface="Wingdings"/>
              </a:rPr>
              <a:t> </a:t>
            </a:r>
            <a:r>
              <a:rPr lang="ar-SA" sz="6000" dirty="0" smtClean="0">
                <a:solidFill>
                  <a:srgbClr val="996600"/>
                </a:solidFill>
                <a:cs typeface="+mj-cs"/>
              </a:rPr>
              <a:t>كتلة الإلكترون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P10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*اكتشاف العلماء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*تجارب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تومسون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مع الإلكترونات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*تجارب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تومسون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مع البروتونات</a:t>
            </a:r>
          </a:p>
          <a:p>
            <a:pPr>
              <a:buFont typeface="Wingdings" pitchFamily="2" charset="2"/>
              <a:buChar char="!"/>
            </a:pPr>
            <a:r>
              <a:rPr lang="ar-SA" sz="6000" dirty="0" smtClean="0">
                <a:solidFill>
                  <a:srgbClr val="996600"/>
                </a:solidFill>
                <a:cs typeface="+mj-cs"/>
              </a:rPr>
              <a:t>حل تدريبات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P12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en-US" sz="6000" dirty="0" smtClean="0">
                <a:solidFill>
                  <a:srgbClr val="0070C0"/>
                </a:solidFill>
                <a:cs typeface="+mj-cs"/>
              </a:rPr>
              <a:t>Q1P12   +   Q4P12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الواجب المنزلي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ماذا</a:t>
            </a:r>
            <a:r>
              <a:rPr kumimoji="0" lang="ar-SA" sz="10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 اكتشف </a:t>
            </a:r>
            <a:r>
              <a:rPr kumimoji="0" lang="ar-SA" sz="10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العالم:</a:t>
            </a:r>
            <a:endParaRPr kumimoji="0" lang="ar-SA" sz="100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*روبرت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مليكان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*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تومسون</a:t>
            </a:r>
            <a:endParaRPr kumimoji="0" lang="ar-SA" sz="10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1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مشروع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(تنفيذ </a:t>
            </a:r>
            <a:r>
              <a:rPr lang="ar-SA" sz="10000" smtClean="0">
                <a:solidFill>
                  <a:srgbClr val="0070C0"/>
                </a:solidFill>
                <a:cs typeface="Diwani Outline Shaded" pitchFamily="2" charset="-78"/>
              </a:rPr>
              <a:t>المشروع  </a:t>
            </a: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بورقة </a:t>
            </a:r>
            <a:r>
              <a:rPr lang="en-US" sz="10000" dirty="0" smtClean="0">
                <a:solidFill>
                  <a:srgbClr val="0070C0"/>
                </a:solidFill>
                <a:cs typeface="Diwani Outline Shaded" pitchFamily="2" charset="-78"/>
              </a:rPr>
              <a:t>A4</a:t>
            </a: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 ووضعها بالملف الخاص بالمجموعة</a:t>
            </a:r>
            <a:r>
              <a:rPr lang="ar-SA" sz="10000" dirty="0" err="1" smtClean="0">
                <a:solidFill>
                  <a:srgbClr val="0070C0"/>
                </a:solidFill>
                <a:cs typeface="Diwani Outline Shaded" pitchFamily="2" charset="-78"/>
              </a:rPr>
              <a:t>)</a:t>
            </a:r>
            <a:endParaRPr lang="ar-SA" sz="10000" dirty="0" smtClean="0">
              <a:solidFill>
                <a:srgbClr val="0070C0"/>
              </a:solidFill>
              <a:cs typeface="Diwani Outline Shade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عرفي الموجات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الكهرومغناطيسية؟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من مكتشف الموجات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الكهرومغناطيسية؟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 عددي أفراد العائلة المغناطيسية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بالترتيب؟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10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Diwani Outline Shad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" y="0"/>
            <a:ext cx="9135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ar-SA" sz="6000" dirty="0" smtClean="0">
                <a:solidFill>
                  <a:srgbClr val="996600"/>
                </a:solidFill>
              </a:rPr>
              <a:t>* </a:t>
            </a:r>
            <a:r>
              <a:rPr lang="ar-SA" sz="6000" dirty="0" err="1" smtClean="0">
                <a:solidFill>
                  <a:srgbClr val="996600"/>
                </a:solidFill>
              </a:rPr>
              <a:t>هي </a:t>
            </a:r>
            <a:r>
              <a:rPr lang="ar-SA" sz="6000" dirty="0" smtClean="0">
                <a:solidFill>
                  <a:srgbClr val="996600"/>
                </a:solidFill>
              </a:rPr>
              <a:t>: </a:t>
            </a:r>
            <a:r>
              <a:rPr lang="ar-SA" sz="6000" dirty="0" smtClean="0">
                <a:solidFill>
                  <a:srgbClr val="C00000"/>
                </a:solidFill>
              </a:rPr>
              <a:t>موجات تتكون من مجالين كهربائي ومغناطيسي متعامدين أحدهما على الآخر متغيران ومتلازمان ومتفقان في الطور تنتشر في الفراغ والأوساط المادية</a:t>
            </a:r>
          </a:p>
          <a:p>
            <a:r>
              <a:rPr lang="ar-SA" sz="6000" dirty="0" smtClean="0">
                <a:solidFill>
                  <a:srgbClr val="996600"/>
                </a:solidFill>
              </a:rPr>
              <a:t>* </a:t>
            </a:r>
            <a:r>
              <a:rPr lang="ar-SA" sz="6000" dirty="0" err="1" smtClean="0">
                <a:solidFill>
                  <a:srgbClr val="996600"/>
                </a:solidFill>
              </a:rPr>
              <a:t>اكتشفها </a:t>
            </a:r>
            <a:r>
              <a:rPr lang="ar-SA" sz="6000" dirty="0" smtClean="0">
                <a:solidFill>
                  <a:srgbClr val="996600"/>
                </a:solidFill>
              </a:rPr>
              <a:t>: </a:t>
            </a:r>
            <a:r>
              <a:rPr lang="ar-SA" sz="6000" dirty="0" smtClean="0">
                <a:solidFill>
                  <a:srgbClr val="C00000"/>
                </a:solidFill>
              </a:rPr>
              <a:t>العالم جيمس ما </a:t>
            </a:r>
            <a:r>
              <a:rPr lang="ar-SA" sz="6000" dirty="0" err="1" smtClean="0">
                <a:solidFill>
                  <a:srgbClr val="C00000"/>
                </a:solidFill>
              </a:rPr>
              <a:t>كسويل</a:t>
            </a:r>
            <a:endParaRPr lang="ar-SA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rgbClr val="996600"/>
                </a:solidFill>
              </a:rPr>
              <a:t>* العائلة </a:t>
            </a:r>
            <a:r>
              <a:rPr lang="ar-SA" sz="6000" dirty="0" err="1" smtClean="0">
                <a:solidFill>
                  <a:srgbClr val="996600"/>
                </a:solidFill>
              </a:rPr>
              <a:t>الكهرومغناطيسية :</a:t>
            </a:r>
            <a:r>
              <a:rPr lang="ar-SA" sz="6000" dirty="0" smtClean="0">
                <a:solidFill>
                  <a:srgbClr val="996600"/>
                </a:solidFill>
              </a:rPr>
              <a:t> </a:t>
            </a:r>
          </a:p>
          <a:p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أشعة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جاما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  الأشعة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السينية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الأشعة فوق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البنفسجية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الضوء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المرئي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الأشعة تحت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الحمراء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الميكرويف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  الراديو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3792" b="37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526" t="61984" r="53512" b="19313"/>
          <a:stretch>
            <a:fillRect/>
          </a:stretch>
        </p:blipFill>
        <p:spPr bwMode="auto">
          <a:xfrm>
            <a:off x="2339752" y="980728"/>
            <a:ext cx="4536504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2)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فيديو الطيف الكهرومغناطيسي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Be5_A0qCIAAclk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79" y="1052736"/>
            <a:ext cx="914938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386</Words>
  <Application>Microsoft Office PowerPoint</Application>
  <PresentationFormat>عرض على الشاشة (3:4)‏</PresentationFormat>
  <Paragraphs>73</Paragraphs>
  <Slides>45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79</cp:revision>
  <dcterms:created xsi:type="dcterms:W3CDTF">2017-01-21T18:42:26Z</dcterms:created>
  <dcterms:modified xsi:type="dcterms:W3CDTF">2017-02-08T07:35:09Z</dcterms:modified>
</cp:coreProperties>
</file>