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306" r:id="rId6"/>
    <p:sldId id="308" r:id="rId7"/>
    <p:sldId id="307" r:id="rId8"/>
    <p:sldId id="309" r:id="rId9"/>
    <p:sldId id="310" r:id="rId10"/>
    <p:sldId id="259" r:id="rId11"/>
    <p:sldId id="336" r:id="rId12"/>
    <p:sldId id="337" r:id="rId13"/>
    <p:sldId id="261" r:id="rId14"/>
    <p:sldId id="335" r:id="rId15"/>
    <p:sldId id="262" r:id="rId16"/>
    <p:sldId id="314" r:id="rId17"/>
    <p:sldId id="315" r:id="rId18"/>
    <p:sldId id="313" r:id="rId19"/>
    <p:sldId id="316" r:id="rId20"/>
    <p:sldId id="312" r:id="rId21"/>
    <p:sldId id="311" r:id="rId22"/>
    <p:sldId id="319" r:id="rId23"/>
    <p:sldId id="318" r:id="rId24"/>
    <p:sldId id="322" r:id="rId25"/>
    <p:sldId id="320" r:id="rId26"/>
    <p:sldId id="321" r:id="rId27"/>
    <p:sldId id="317" r:id="rId28"/>
    <p:sldId id="325" r:id="rId29"/>
    <p:sldId id="324" r:id="rId30"/>
    <p:sldId id="323" r:id="rId31"/>
    <p:sldId id="328" r:id="rId32"/>
    <p:sldId id="327" r:id="rId33"/>
    <p:sldId id="326" r:id="rId34"/>
    <p:sldId id="330" r:id="rId35"/>
    <p:sldId id="331" r:id="rId36"/>
    <p:sldId id="332" r:id="rId37"/>
    <p:sldId id="333" r:id="rId38"/>
    <p:sldId id="339" r:id="rId39"/>
    <p:sldId id="282" r:id="rId40"/>
    <p:sldId id="305" r:id="rId41"/>
    <p:sldId id="274" r:id="rId42"/>
    <p:sldId id="338" r:id="rId43"/>
    <p:sldId id="278" r:id="rId44"/>
    <p:sldId id="279" r:id="rId45"/>
    <p:sldId id="340" r:id="rId4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AD6A07"/>
    <a:srgbClr val="DDF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8EAE5-BB1A-48E5-AED4-CB614AB4B7DE}" type="datetimeFigureOut">
              <a:rPr lang="ar-SA" smtClean="0"/>
              <a:pPr/>
              <a:t>12/05/38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A5567-DD5A-44F9-BA76-B912CDD5E73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5693" t="36047" r="15052" b="285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8000" u="sng" dirty="0" smtClean="0">
                <a:solidFill>
                  <a:srgbClr val="996600"/>
                </a:solidFill>
                <a:cs typeface="+mj-cs"/>
              </a:rPr>
              <a:t>الموجات الكهرومغناطيسية</a:t>
            </a:r>
          </a:p>
          <a:p>
            <a:r>
              <a:rPr lang="ar-SA" sz="8000" dirty="0" smtClean="0">
                <a:solidFill>
                  <a:srgbClr val="0070C0"/>
                </a:solidFill>
                <a:cs typeface="+mj-cs"/>
              </a:rPr>
              <a:t>هي موجات تتكون من مجالات كهربائية ومغناطيسية تنتشر في الفضاء</a:t>
            </a:r>
            <a:endParaRPr lang="ar-SA" sz="8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8800" u="sng" dirty="0" smtClean="0">
                <a:solidFill>
                  <a:srgbClr val="996600"/>
                </a:solidFill>
                <a:cs typeface="+mj-cs"/>
              </a:rPr>
              <a:t>كيف تنتج الموجات </a:t>
            </a:r>
            <a:r>
              <a:rPr lang="ar-SA" sz="8800" u="sng" dirty="0" err="1" smtClean="0">
                <a:solidFill>
                  <a:srgbClr val="996600"/>
                </a:solidFill>
                <a:cs typeface="+mj-cs"/>
              </a:rPr>
              <a:t>الكهرومغناطيسية ؟</a:t>
            </a:r>
            <a:endParaRPr lang="ar-SA" sz="8800" u="sng" dirty="0" smtClean="0">
              <a:solidFill>
                <a:srgbClr val="996600"/>
              </a:solidFill>
              <a:cs typeface="+mj-cs"/>
            </a:endParaRP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تنتج عن مسارعة الإلكترونات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فشحنة الإلكترون تنتج مجالات كهربائية وتنتج حركته مجالات مغناطيسية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6246" t="47859" r="20033" b="43282"/>
          <a:stretch>
            <a:fillRect/>
          </a:stretch>
        </p:blipFill>
        <p:spPr bwMode="auto">
          <a:xfrm>
            <a:off x="0" y="0"/>
            <a:ext cx="91440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r"/>
            <a:r>
              <a:rPr lang="ar-SA" sz="7200" dirty="0" smtClean="0">
                <a:solidFill>
                  <a:srgbClr val="0070C0"/>
                </a:solidFill>
                <a:cs typeface="+mj-cs"/>
              </a:rPr>
              <a:t>العالم روبرت </a:t>
            </a:r>
            <a:r>
              <a:rPr lang="ar-SA" sz="7200" dirty="0" err="1" smtClean="0">
                <a:solidFill>
                  <a:srgbClr val="0070C0"/>
                </a:solidFill>
                <a:cs typeface="+mj-cs"/>
              </a:rPr>
              <a:t>مليكان</a:t>
            </a:r>
            <a:endParaRPr lang="ar-SA" sz="7200" dirty="0" smtClean="0">
              <a:solidFill>
                <a:srgbClr val="0070C0"/>
              </a:solidFill>
              <a:cs typeface="+mj-cs"/>
            </a:endParaRPr>
          </a:p>
          <a:p>
            <a:pPr algn="r"/>
            <a:r>
              <a:rPr lang="ar-SA" sz="7200" dirty="0" smtClean="0">
                <a:solidFill>
                  <a:srgbClr val="0070C0"/>
                </a:solidFill>
                <a:cs typeface="+mj-cs"/>
              </a:rPr>
              <a:t>تجربة قطرة الزيت</a:t>
            </a:r>
          </a:p>
          <a:p>
            <a:pPr algn="r"/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اكتشف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  <a:sym typeface="Wingdings"/>
              </a:rPr>
              <a:t></a:t>
            </a:r>
            <a:endParaRPr lang="ar-SA" sz="6000" dirty="0" smtClean="0">
              <a:solidFill>
                <a:srgbClr val="0070C0"/>
              </a:solidFill>
              <a:cs typeface="+mj-cs"/>
              <a:sym typeface="Wingdings"/>
            </a:endParaRPr>
          </a:p>
          <a:p>
            <a:pPr algn="r"/>
            <a:r>
              <a:rPr lang="ar-SA" sz="5900" dirty="0" smtClean="0">
                <a:solidFill>
                  <a:srgbClr val="0070C0"/>
                </a:solidFill>
                <a:cs typeface="+mj-cs"/>
                <a:sym typeface="Wingdings"/>
              </a:rPr>
              <a:t>شحنة الإلكترون </a:t>
            </a:r>
            <a:r>
              <a:rPr lang="en-US" sz="5900" dirty="0" smtClean="0">
                <a:solidFill>
                  <a:srgbClr val="0070C0"/>
                </a:solidFill>
                <a:cs typeface="+mj-cs"/>
                <a:sym typeface="Wingdings"/>
              </a:rPr>
              <a:t>q</a:t>
            </a:r>
            <a:r>
              <a:rPr lang="ar-SA" sz="5900" dirty="0" smtClean="0">
                <a:solidFill>
                  <a:srgbClr val="0070C0"/>
                </a:solidFill>
                <a:cs typeface="+mj-cs"/>
                <a:sym typeface="Wingdings"/>
              </a:rPr>
              <a:t>تساوي</a:t>
            </a:r>
          </a:p>
          <a:p>
            <a:pPr algn="r"/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العالم مليكا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59832" cy="4498780"/>
          </a:xfrm>
          <a:prstGeom prst="rect">
            <a:avLst/>
          </a:prstGeom>
        </p:spPr>
      </p:pic>
      <p:pic>
        <p:nvPicPr>
          <p:cNvPr id="5" name="صورة 4" descr="تجربة مليكان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09120"/>
            <a:ext cx="3096344" cy="234888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42334" t="63609" r="44384" b="29500"/>
          <a:stretch>
            <a:fillRect/>
          </a:stretch>
        </p:blipFill>
        <p:spPr bwMode="auto">
          <a:xfrm>
            <a:off x="3563888" y="4869160"/>
            <a:ext cx="5184576" cy="151216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r"/>
            <a:r>
              <a:rPr lang="ar-SA" sz="8000" dirty="0" smtClean="0">
                <a:solidFill>
                  <a:srgbClr val="C00000"/>
                </a:solidFill>
                <a:cs typeface="+mj-cs"/>
              </a:rPr>
              <a:t>العالم </a:t>
            </a:r>
            <a:r>
              <a:rPr lang="ar-SA" sz="8000" dirty="0" err="1" smtClean="0">
                <a:solidFill>
                  <a:srgbClr val="C00000"/>
                </a:solidFill>
                <a:cs typeface="+mj-cs"/>
              </a:rPr>
              <a:t>تومسون</a:t>
            </a:r>
            <a:endParaRPr lang="ar-SA" sz="8000" dirty="0" smtClean="0">
              <a:solidFill>
                <a:srgbClr val="C00000"/>
              </a:solidFill>
              <a:cs typeface="+mj-cs"/>
            </a:endParaRPr>
          </a:p>
          <a:p>
            <a:pPr algn="r"/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اكتشف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  <a:sym typeface="Wingdings"/>
              </a:rPr>
              <a:t></a:t>
            </a:r>
            <a:endParaRPr lang="ar-SA" sz="6000" dirty="0" smtClean="0">
              <a:solidFill>
                <a:srgbClr val="0070C0"/>
              </a:solidFill>
              <a:cs typeface="+mj-cs"/>
              <a:sym typeface="Wingdings"/>
            </a:endParaRPr>
          </a:p>
          <a:p>
            <a:pPr algn="r"/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تحديد نسبة شحنة الإلكترون </a:t>
            </a:r>
          </a:p>
          <a:p>
            <a:pPr algn="r"/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إلى كتلته </a:t>
            </a:r>
            <a:r>
              <a:rPr lang="en-US" sz="6000" dirty="0" smtClean="0">
                <a:solidFill>
                  <a:srgbClr val="0070C0"/>
                </a:solidFill>
                <a:cs typeface="+mj-cs"/>
                <a:sym typeface="Wingdings"/>
              </a:rPr>
              <a:t>q\m</a:t>
            </a:r>
            <a:endParaRPr lang="en-US" sz="6000" dirty="0">
              <a:solidFill>
                <a:srgbClr val="0070C0"/>
              </a:solidFill>
              <a:cs typeface="+mj-cs"/>
              <a:sym typeface="Wingdings"/>
            </a:endParaRPr>
          </a:p>
          <a:p>
            <a:pPr algn="r"/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وبمعرفة كلاً من الشحنة والكتلة  تمكن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  <a:sym typeface="Wingdings"/>
              </a:rPr>
              <a:t>تومسون</a:t>
            </a:r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 من حساب كتلة الإلكترون</a:t>
            </a:r>
            <a:endParaRPr lang="en-US" sz="6000" dirty="0" smtClean="0">
              <a:solidFill>
                <a:srgbClr val="0070C0"/>
              </a:solidFill>
              <a:cs typeface="+mj-cs"/>
              <a:sym typeface="Wingdings"/>
            </a:endParaRPr>
          </a:p>
        </p:txBody>
      </p:sp>
      <p:pic>
        <p:nvPicPr>
          <p:cNvPr id="4" name="صورة 3" descr="العالم تومسو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-1"/>
            <a:ext cx="1656184" cy="2281011"/>
          </a:xfrm>
          <a:prstGeom prst="rect">
            <a:avLst/>
          </a:prstGeom>
        </p:spPr>
      </p:pic>
      <p:pic>
        <p:nvPicPr>
          <p:cNvPr id="5" name="صورة 4" descr="العالم تومسون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123728" cy="2995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ومسون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1844824"/>
            <a:ext cx="3604617" cy="4684172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37353" t="60656" r="7304" b="25563"/>
          <a:stretch>
            <a:fillRect/>
          </a:stretch>
        </p:blipFill>
        <p:spPr bwMode="auto">
          <a:xfrm>
            <a:off x="1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جهاز أنبوب الأشعة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المهبطية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0750" t="39000" r="24460" b="13751"/>
          <a:stretch>
            <a:fillRect/>
          </a:stretch>
        </p:blipFill>
        <p:spPr bwMode="auto">
          <a:xfrm>
            <a:off x="0" y="1529408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8627337" cy="37444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ar-SA" sz="7800" dirty="0" smtClean="0">
                <a:solidFill>
                  <a:srgbClr val="C00000"/>
                </a:solidFill>
                <a:cs typeface="+mj-cs"/>
              </a:rPr>
              <a:t>تجربة </a:t>
            </a:r>
            <a:r>
              <a:rPr lang="ar-SA" sz="7800" dirty="0" err="1" smtClean="0">
                <a:solidFill>
                  <a:srgbClr val="C00000"/>
                </a:solidFill>
                <a:cs typeface="+mj-cs"/>
              </a:rPr>
              <a:t>تومسون</a:t>
            </a:r>
            <a:r>
              <a:rPr lang="ar-SA" sz="7800" dirty="0" smtClean="0">
                <a:solidFill>
                  <a:srgbClr val="C00000"/>
                </a:solidFill>
                <a:cs typeface="+mj-cs"/>
              </a:rPr>
              <a:t> مع الإلكترونات</a:t>
            </a:r>
          </a:p>
          <a:p>
            <a:pPr algn="r"/>
            <a:r>
              <a:rPr lang="ar-SA" sz="6000" dirty="0" smtClean="0">
                <a:solidFill>
                  <a:srgbClr val="996600"/>
                </a:solidFill>
                <a:cs typeface="+mj-cs"/>
              </a:rPr>
              <a:t>الهدف من </a:t>
            </a:r>
            <a:r>
              <a:rPr lang="ar-SA" sz="6000" dirty="0" err="1" smtClean="0">
                <a:solidFill>
                  <a:srgbClr val="996600"/>
                </a:solidFill>
                <a:cs typeface="+mj-cs"/>
              </a:rPr>
              <a:t>التجربة :</a:t>
            </a:r>
            <a:endParaRPr lang="ar-SA" sz="6000" dirty="0" smtClean="0">
              <a:solidFill>
                <a:srgbClr val="996600"/>
              </a:solidFill>
              <a:cs typeface="+mj-cs"/>
            </a:endParaRPr>
          </a:p>
          <a:p>
            <a:pPr algn="r"/>
            <a:r>
              <a:rPr lang="ar-SA" sz="6000" dirty="0" smtClean="0">
                <a:solidFill>
                  <a:srgbClr val="0070C0"/>
                </a:solidFill>
                <a:cs typeface="+mj-cs"/>
              </a:rPr>
              <a:t>قياس نسبة شحنة الإلكترون إلى كتلته</a:t>
            </a:r>
          </a:p>
          <a:p>
            <a:pPr algn="r"/>
            <a:r>
              <a:rPr lang="ar-SA" sz="6000" dirty="0" smtClean="0">
                <a:solidFill>
                  <a:srgbClr val="996600"/>
                </a:solidFill>
                <a:cs typeface="+mj-cs"/>
              </a:rPr>
              <a:t>اسم </a:t>
            </a:r>
            <a:r>
              <a:rPr lang="ar-SA" sz="6000" dirty="0" err="1" smtClean="0">
                <a:solidFill>
                  <a:srgbClr val="996600"/>
                </a:solidFill>
                <a:cs typeface="+mj-cs"/>
              </a:rPr>
              <a:t>الجهازالمستخدم</a:t>
            </a:r>
            <a:r>
              <a:rPr lang="ar-SA" sz="6000" dirty="0" smtClean="0">
                <a:solidFill>
                  <a:srgbClr val="996600"/>
                </a:solidFill>
                <a:cs typeface="+mj-cs"/>
              </a:rPr>
              <a:t> في </a:t>
            </a:r>
            <a:r>
              <a:rPr lang="ar-SA" sz="6000" dirty="0" err="1" smtClean="0">
                <a:solidFill>
                  <a:srgbClr val="996600"/>
                </a:solidFill>
                <a:cs typeface="+mj-cs"/>
              </a:rPr>
              <a:t>التجربة :</a:t>
            </a:r>
            <a:endParaRPr lang="ar-SA" sz="6000" dirty="0" smtClean="0">
              <a:solidFill>
                <a:srgbClr val="996600"/>
              </a:solidFill>
              <a:cs typeface="+mj-cs"/>
            </a:endParaRPr>
          </a:p>
          <a:p>
            <a:pPr algn="r"/>
            <a:r>
              <a:rPr lang="ar-SA" sz="6000" dirty="0" smtClean="0">
                <a:solidFill>
                  <a:srgbClr val="0070C0"/>
                </a:solidFill>
                <a:cs typeface="+mj-cs"/>
              </a:rPr>
              <a:t>جهاز أنبوب الأشعة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المهبطية</a:t>
            </a:r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pPr algn="r"/>
            <a:r>
              <a:rPr lang="ar-SA" sz="6000" dirty="0" smtClean="0">
                <a:solidFill>
                  <a:srgbClr val="996600"/>
                </a:solidFill>
                <a:cs typeface="+mj-cs"/>
              </a:rPr>
              <a:t>استخدام </a:t>
            </a:r>
            <a:r>
              <a:rPr lang="ar-SA" sz="6000" dirty="0" err="1" smtClean="0">
                <a:solidFill>
                  <a:srgbClr val="996600"/>
                </a:solidFill>
                <a:cs typeface="+mj-cs"/>
              </a:rPr>
              <a:t>الجهاز :</a:t>
            </a:r>
            <a:endParaRPr lang="ar-SA" sz="6000" dirty="0" smtClean="0">
              <a:solidFill>
                <a:srgbClr val="996600"/>
              </a:solidFill>
              <a:cs typeface="+mj-cs"/>
            </a:endParaRPr>
          </a:p>
          <a:p>
            <a:pPr algn="r"/>
            <a:r>
              <a:rPr lang="ar-SA" sz="6000" dirty="0" smtClean="0">
                <a:solidFill>
                  <a:srgbClr val="0070C0"/>
                </a:solidFill>
                <a:cs typeface="+mj-cs"/>
              </a:rPr>
              <a:t>جهاز يولد حزمة إلكترونات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996600"/>
                </a:solidFill>
                <a:cs typeface="+mj-cs"/>
              </a:rPr>
              <a:t>لماذا يعد فهم طبيعة الإلكترون المرتكز الأساسي لفهم سلوك الموجات </a:t>
            </a:r>
            <a:r>
              <a:rPr lang="ar-SA" sz="6000" dirty="0" err="1" smtClean="0">
                <a:solidFill>
                  <a:srgbClr val="996600"/>
                </a:solidFill>
                <a:cs typeface="+mj-cs"/>
              </a:rPr>
              <a:t>الكهرومغناطيسية ؟</a:t>
            </a:r>
            <a:endParaRPr lang="ar-SA" sz="6000" dirty="0" smtClean="0">
              <a:solidFill>
                <a:srgbClr val="996600"/>
              </a:solidFill>
              <a:cs typeface="+mj-cs"/>
            </a:endParaRP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لأن شحنة الإلكترون تنتج مجالات كهربائية وتنتج حركته مجالات مغناطيسية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8000" dirty="0" smtClean="0">
                <a:solidFill>
                  <a:srgbClr val="996600"/>
                </a:solidFill>
                <a:cs typeface="+mj-cs"/>
              </a:rPr>
              <a:t>كيف قلل </a:t>
            </a:r>
            <a:r>
              <a:rPr lang="ar-SA" sz="8000" dirty="0" err="1" smtClean="0">
                <a:solidFill>
                  <a:srgbClr val="996600"/>
                </a:solidFill>
                <a:cs typeface="+mj-cs"/>
              </a:rPr>
              <a:t>تومسون</a:t>
            </a:r>
            <a:r>
              <a:rPr lang="ar-SA" sz="8000" dirty="0" smtClean="0">
                <a:solidFill>
                  <a:srgbClr val="996600"/>
                </a:solidFill>
                <a:cs typeface="+mj-cs"/>
              </a:rPr>
              <a:t> من التصادمات بين الإلكترونات وجزيئات </a:t>
            </a:r>
            <a:r>
              <a:rPr lang="ar-SA" sz="8000" dirty="0" err="1" smtClean="0">
                <a:solidFill>
                  <a:srgbClr val="996600"/>
                </a:solidFill>
                <a:cs typeface="+mj-cs"/>
              </a:rPr>
              <a:t>الهواء؟</a:t>
            </a:r>
            <a:endParaRPr lang="ar-SA" sz="8000" dirty="0" smtClean="0">
              <a:solidFill>
                <a:srgbClr val="996600"/>
              </a:solidFill>
              <a:cs typeface="+mj-cs"/>
            </a:endParaRPr>
          </a:p>
          <a:p>
            <a:r>
              <a:rPr lang="ar-SA" sz="8000" dirty="0" smtClean="0">
                <a:solidFill>
                  <a:srgbClr val="0070C0"/>
                </a:solidFill>
                <a:cs typeface="+mj-cs"/>
              </a:rPr>
              <a:t>فرغ </a:t>
            </a:r>
            <a:r>
              <a:rPr lang="ar-SA" sz="8000" dirty="0" err="1" smtClean="0">
                <a:solidFill>
                  <a:srgbClr val="0070C0"/>
                </a:solidFill>
                <a:cs typeface="+mj-cs"/>
              </a:rPr>
              <a:t>تومسون</a:t>
            </a:r>
            <a:r>
              <a:rPr lang="ar-SA" sz="8000" dirty="0" smtClean="0">
                <a:solidFill>
                  <a:srgbClr val="0070C0"/>
                </a:solidFill>
                <a:cs typeface="+mj-cs"/>
              </a:rPr>
              <a:t> الأنبوب من الهواء بدرجة كبيرة</a:t>
            </a:r>
            <a:endParaRPr lang="ar-SA" sz="8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996600"/>
                </a:solidFill>
                <a:cs typeface="+mj-cs"/>
              </a:rPr>
              <a:t>استطاع </a:t>
            </a:r>
            <a:r>
              <a:rPr lang="ar-SA" sz="6000" dirty="0" err="1" smtClean="0">
                <a:solidFill>
                  <a:srgbClr val="996600"/>
                </a:solidFill>
                <a:cs typeface="+mj-cs"/>
              </a:rPr>
              <a:t>تومسون</a:t>
            </a:r>
            <a:r>
              <a:rPr lang="ar-SA" sz="6000" dirty="0" smtClean="0">
                <a:solidFill>
                  <a:srgbClr val="996600"/>
                </a:solidFill>
                <a:cs typeface="+mj-cs"/>
              </a:rPr>
              <a:t> تعديل المجالين الكهربائي والمغناطيسي بحيث تسلك حزمة الإلكترونات مساراً مستقيماً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وعندها تكون القوتين الكهربائية والمغناطيسية متساويتين في </a:t>
            </a:r>
            <a:r>
              <a:rPr lang="ar-SA" sz="6000" dirty="0" smtClean="0">
                <a:solidFill>
                  <a:srgbClr val="C00000"/>
                </a:solidFill>
                <a:cs typeface="+mj-cs"/>
              </a:rPr>
              <a:t>المقدار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ومتعاكستين في </a:t>
            </a:r>
            <a:r>
              <a:rPr lang="ar-SA" sz="6000" dirty="0" smtClean="0">
                <a:solidFill>
                  <a:srgbClr val="C00000"/>
                </a:solidFill>
                <a:cs typeface="+mj-cs"/>
              </a:rPr>
              <a:t>الاتجاه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القوة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الكهربائية 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= القوة المغناطيسية</a:t>
            </a:r>
          </a:p>
          <a:p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القوى متزنة والإلكترونات ذات سرعات محددة</a:t>
            </a:r>
          </a:p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56169" t="15375" r="22247" b="71828"/>
          <a:stretch>
            <a:fillRect/>
          </a:stretch>
        </p:blipFill>
        <p:spPr bwMode="auto">
          <a:xfrm>
            <a:off x="899592" y="1484784"/>
            <a:ext cx="73448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وبالتالي تسلك الإلكترونات مساراً دائرياً نصف قطره </a:t>
            </a:r>
            <a:r>
              <a:rPr lang="en-US" sz="6000" dirty="0" smtClean="0">
                <a:solidFill>
                  <a:srgbClr val="0070C0"/>
                </a:solidFill>
                <a:cs typeface="+mj-cs"/>
              </a:rPr>
              <a:t>r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ونمثلها رياضيا كالتالي</a:t>
            </a:r>
          </a:p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7944" t="56719" r="12285" b="22610"/>
          <a:stretch>
            <a:fillRect/>
          </a:stretch>
        </p:blipFill>
        <p:spPr bwMode="auto">
          <a:xfrm>
            <a:off x="0" y="3068960"/>
            <a:ext cx="91440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8000" dirty="0" smtClean="0">
                <a:solidFill>
                  <a:srgbClr val="996600"/>
                </a:solidFill>
                <a:cs typeface="+mj-cs"/>
              </a:rPr>
              <a:t>حيث وجد </a:t>
            </a:r>
            <a:r>
              <a:rPr lang="ar-SA" sz="8000" dirty="0" err="1" smtClean="0">
                <a:solidFill>
                  <a:srgbClr val="996600"/>
                </a:solidFill>
                <a:cs typeface="+mj-cs"/>
              </a:rPr>
              <a:t>تومسون</a:t>
            </a:r>
            <a:r>
              <a:rPr lang="ar-SA" sz="8000" dirty="0" smtClean="0">
                <a:solidFill>
                  <a:srgbClr val="996600"/>
                </a:solidFill>
                <a:cs typeface="+mj-cs"/>
              </a:rPr>
              <a:t> إن كتلة الإلكترون </a:t>
            </a:r>
            <a:r>
              <a:rPr lang="en-US" sz="8000" dirty="0" smtClean="0">
                <a:solidFill>
                  <a:srgbClr val="996600"/>
                </a:solidFill>
                <a:cs typeface="+mj-cs"/>
              </a:rPr>
              <a:t>m </a:t>
            </a:r>
            <a:r>
              <a:rPr lang="ar-SA" sz="8000" dirty="0" smtClean="0">
                <a:solidFill>
                  <a:srgbClr val="996600"/>
                </a:solidFill>
                <a:cs typeface="+mj-cs"/>
              </a:rPr>
              <a:t> تقريباً تساوي</a:t>
            </a:r>
            <a:endParaRPr lang="ar-SA" sz="8000" dirty="0">
              <a:solidFill>
                <a:srgbClr val="996600"/>
              </a:solidFill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53956" t="69515" r="29722" b="22610"/>
          <a:stretch>
            <a:fillRect/>
          </a:stretch>
        </p:blipFill>
        <p:spPr bwMode="auto">
          <a:xfrm>
            <a:off x="539552" y="3645024"/>
            <a:ext cx="7963980" cy="216024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0712" t="29156" r="14498" b="60016"/>
          <a:stretch>
            <a:fillRect/>
          </a:stretch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 descr="تومسون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700808"/>
            <a:ext cx="3604617" cy="4684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ar-SA" sz="5300" dirty="0" smtClean="0">
                <a:solidFill>
                  <a:srgbClr val="0070C0"/>
                </a:solidFill>
                <a:cs typeface="+mj-cs"/>
              </a:rPr>
              <a:t>استخدم </a:t>
            </a:r>
            <a:r>
              <a:rPr lang="ar-SA" sz="5300" dirty="0" err="1" smtClean="0">
                <a:solidFill>
                  <a:srgbClr val="0070C0"/>
                </a:solidFill>
                <a:cs typeface="+mj-cs"/>
              </a:rPr>
              <a:t>تومسون</a:t>
            </a:r>
            <a:r>
              <a:rPr lang="ar-SA" sz="5300" dirty="0" smtClean="0">
                <a:solidFill>
                  <a:srgbClr val="0070C0"/>
                </a:solidFill>
                <a:cs typeface="+mj-cs"/>
              </a:rPr>
              <a:t> أنبوب أشعة المهبط</a:t>
            </a:r>
          </a:p>
          <a:p>
            <a:r>
              <a:rPr lang="ar-SA" sz="5300" dirty="0" smtClean="0">
                <a:solidFill>
                  <a:srgbClr val="996600"/>
                </a:solidFill>
                <a:cs typeface="+mj-cs"/>
                <a:sym typeface="Wingdings"/>
              </a:rPr>
              <a:t></a:t>
            </a:r>
            <a:r>
              <a:rPr lang="ar-SA" sz="5300" dirty="0" smtClean="0">
                <a:solidFill>
                  <a:srgbClr val="0070C0"/>
                </a:solidFill>
                <a:cs typeface="+mj-cs"/>
                <a:sym typeface="Wingdings"/>
              </a:rPr>
              <a:t>لتحديد نسبة شحنة الأيونات الموجبة إلى كتلتها</a:t>
            </a:r>
          </a:p>
          <a:p>
            <a:pPr algn="r"/>
            <a:r>
              <a:rPr lang="ar-SA" sz="5300" dirty="0" smtClean="0">
                <a:solidFill>
                  <a:srgbClr val="996600"/>
                </a:solidFill>
                <a:cs typeface="+mj-cs"/>
                <a:sym typeface="Wingdings"/>
              </a:rPr>
              <a:t>المبدأ </a:t>
            </a:r>
            <a:r>
              <a:rPr lang="ar-SA" sz="5300" dirty="0" err="1" smtClean="0">
                <a:solidFill>
                  <a:srgbClr val="996600"/>
                </a:solidFill>
                <a:cs typeface="+mj-cs"/>
                <a:sym typeface="Wingdings"/>
              </a:rPr>
              <a:t>العلمي :</a:t>
            </a:r>
            <a:endParaRPr lang="ar-SA" sz="5300" dirty="0" smtClean="0">
              <a:solidFill>
                <a:srgbClr val="996600"/>
              </a:solidFill>
              <a:cs typeface="+mj-cs"/>
              <a:sym typeface="Wingdings"/>
            </a:endParaRPr>
          </a:p>
          <a:p>
            <a:r>
              <a:rPr lang="ar-SA" sz="5300" dirty="0" smtClean="0">
                <a:solidFill>
                  <a:srgbClr val="0070C0"/>
                </a:solidFill>
                <a:cs typeface="+mj-cs"/>
                <a:sym typeface="Wingdings"/>
              </a:rPr>
              <a:t>الجسيمات موجبة الشحنة تخضع لانحرافات معاكسة لانحرافات الإلكترونات داخل المجالات الكهربائية أو المغناطيسية</a:t>
            </a:r>
          </a:p>
          <a:p>
            <a:r>
              <a:rPr lang="ar-SA" sz="5300" dirty="0" smtClean="0">
                <a:solidFill>
                  <a:srgbClr val="0070C0"/>
                </a:solidFill>
                <a:cs typeface="+mj-cs"/>
              </a:rPr>
              <a:t> </a:t>
            </a:r>
            <a:endParaRPr lang="ar-SA" sz="53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حسب كتلة البروتون بنفس طريقة حساب الإلكترون ووجد أن كتلة البروتون تساوي</a:t>
            </a:r>
          </a:p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31125" r="46598" b="56078"/>
          <a:stretch>
            <a:fillRect/>
          </a:stretch>
        </p:blipFill>
        <p:spPr bwMode="auto">
          <a:xfrm>
            <a:off x="323528" y="3501008"/>
            <a:ext cx="8352928" cy="208823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732240" y="0"/>
            <a:ext cx="2411760" cy="249289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 smtClean="0">
                <a:cs typeface="+mj-cs"/>
              </a:rPr>
              <a:t>الفصل</a:t>
            </a:r>
          </a:p>
          <a:p>
            <a:pPr algn="ctr"/>
            <a:r>
              <a:rPr lang="en-US" sz="8000" b="1" dirty="0" smtClean="0">
                <a:cs typeface="+mj-cs"/>
              </a:rPr>
              <a:t>1</a:t>
            </a:r>
            <a:endParaRPr lang="ar-SA" sz="8000" b="1" dirty="0"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3441" t="24235" r="23353" b="52140"/>
          <a:stretch>
            <a:fillRect/>
          </a:stretch>
        </p:blipFill>
        <p:spPr bwMode="auto">
          <a:xfrm>
            <a:off x="0" y="0"/>
            <a:ext cx="6732240" cy="249289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15000" dirty="0" smtClean="0">
                <a:solidFill>
                  <a:srgbClr val="0070C0"/>
                </a:solidFill>
                <a:cs typeface="Diwani Outline Shaded" pitchFamily="2" charset="-78"/>
              </a:rPr>
              <a:t>مسائل تدريبية</a:t>
            </a:r>
            <a:endParaRPr lang="ar-SA" sz="15000" dirty="0">
              <a:solidFill>
                <a:srgbClr val="0070C0"/>
              </a:solidFill>
              <a:cs typeface="Diwani Outline Shaded" pitchFamily="2" charset="-78"/>
            </a:endParaRPr>
          </a:p>
        </p:txBody>
      </p:sp>
      <p:pic>
        <p:nvPicPr>
          <p:cNvPr id="5" name="صورة 4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988840"/>
            <a:ext cx="4788023" cy="4869160"/>
          </a:xfrm>
          <a:prstGeom prst="rect">
            <a:avLst/>
          </a:prstGeom>
        </p:spPr>
      </p:pic>
      <p:pic>
        <p:nvPicPr>
          <p:cNvPr id="6" name="صورة 5" descr="images (1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76266"/>
            <a:ext cx="4355976" cy="4881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3002" t="13407" r="36636" b="9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46875" r="16159" b="9813"/>
          <a:stretch>
            <a:fillRect/>
          </a:stretch>
        </p:blipFill>
        <p:spPr bwMode="auto">
          <a:xfrm>
            <a:off x="0" y="1196752"/>
            <a:ext cx="9144000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53748" r="16159" b="32677"/>
          <a:stretch>
            <a:fillRect/>
          </a:stretch>
        </p:blipFill>
        <p:spPr bwMode="auto">
          <a:xfrm>
            <a:off x="0" y="0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 l="26838" t="26203" r="25567" b="48203"/>
          <a:stretch>
            <a:fillRect/>
          </a:stretch>
        </p:blipFill>
        <p:spPr bwMode="auto">
          <a:xfrm>
            <a:off x="0" y="1628800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66881" r="16159" b="23831"/>
          <a:stretch>
            <a:fillRect/>
          </a:stretch>
        </p:blipFill>
        <p:spPr bwMode="auto">
          <a:xfrm>
            <a:off x="0" y="0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 l="37353" t="60656" r="21882" b="16704"/>
          <a:stretch>
            <a:fillRect/>
          </a:stretch>
        </p:blipFill>
        <p:spPr bwMode="auto">
          <a:xfrm>
            <a:off x="0" y="1268760"/>
            <a:ext cx="914400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75454" r="16159" b="19544"/>
          <a:stretch>
            <a:fillRect/>
          </a:stretch>
        </p:blipFill>
        <p:spPr bwMode="auto">
          <a:xfrm>
            <a:off x="0" y="0"/>
            <a:ext cx="91440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 l="28498" t="23250" r="21693" b="50172"/>
          <a:stretch>
            <a:fillRect/>
          </a:stretch>
        </p:blipFill>
        <p:spPr bwMode="auto">
          <a:xfrm>
            <a:off x="0" y="1124744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79741" r="16159" b="9813"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 l="29051" t="66562" r="29722" b="10798"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 (2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572000" y="0"/>
            <a:ext cx="425789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سبحان الله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34230" y="1628800"/>
            <a:ext cx="352532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الحمد 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778702" y="3212976"/>
            <a:ext cx="43652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استغفر الله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09784" y="4653136"/>
            <a:ext cx="31534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الله أكبر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E5F3F7"/>
          </a:solidFill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chemeClr val="accent5">
                  <a:lumMod val="50000"/>
                </a:schemeClr>
              </a:solidFill>
              <a:cs typeface="+mj-cs"/>
            </a:endParaRPr>
          </a:p>
        </p:txBody>
      </p:sp>
      <p:pic>
        <p:nvPicPr>
          <p:cNvPr id="4" name="صورة 3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564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99592" y="1412776"/>
            <a:ext cx="73565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9600" b="1" cap="none" spc="0" dirty="0" smtClean="0">
                <a:ln w="1143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الملخص السبوري</a:t>
            </a:r>
            <a:endParaRPr lang="ar-SA" sz="9600" b="1" cap="none" spc="0" dirty="0">
              <a:ln w="11430">
                <a:solidFill>
                  <a:srgbClr val="663300"/>
                </a:solidFill>
              </a:ln>
              <a:blipFill>
                <a:blip r:embed="rId3"/>
                <a:tile tx="0" ty="0" sx="100000" sy="100000" flip="none" algn="tl"/>
              </a:blip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593" t="29156" r="12285" b="53125"/>
          <a:stretch>
            <a:fillRect/>
          </a:stretch>
        </p:blipFill>
        <p:spPr bwMode="auto">
          <a:xfrm>
            <a:off x="0" y="0"/>
            <a:ext cx="914400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8244408" y="332656"/>
            <a:ext cx="216024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cs typeface="+mj-cs"/>
              </a:rPr>
              <a:t>1</a:t>
            </a:r>
            <a:endParaRPr lang="ar-SA" sz="4400" dirty="0">
              <a:solidFill>
                <a:srgbClr val="C0000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عنوان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الدرس 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: تفاعلات المجالات الكهربائية والمغناطيسية والمادة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  <a:sym typeface="Wingdings"/>
              </a:rPr>
              <a:t></a:t>
            </a:r>
            <a:r>
              <a:rPr lang="ar-SA" sz="6000" dirty="0" smtClean="0">
                <a:solidFill>
                  <a:srgbClr val="996600"/>
                </a:solidFill>
                <a:cs typeface="+mj-cs"/>
              </a:rPr>
              <a:t>تعريف الموجات الكهرومغناطيسية</a:t>
            </a:r>
            <a:r>
              <a:rPr lang="en-US" sz="6000" dirty="0" smtClean="0">
                <a:solidFill>
                  <a:srgbClr val="0070C0"/>
                </a:solidFill>
                <a:cs typeface="+mj-cs"/>
              </a:rPr>
              <a:t>P9</a:t>
            </a:r>
          </a:p>
          <a:p>
            <a:r>
              <a:rPr lang="ar-SA" sz="6000" dirty="0" smtClean="0">
                <a:solidFill>
                  <a:srgbClr val="0070C0"/>
                </a:solidFill>
                <a:sym typeface="Wingdings"/>
              </a:rPr>
              <a:t> </a:t>
            </a:r>
            <a:r>
              <a:rPr lang="ar-SA" sz="6000" dirty="0" smtClean="0">
                <a:solidFill>
                  <a:srgbClr val="996600"/>
                </a:solidFill>
                <a:cs typeface="+mj-cs"/>
              </a:rPr>
              <a:t>كيف تنتج الموجات الكهرومغناطيسية</a:t>
            </a:r>
            <a:r>
              <a:rPr lang="en-US" sz="6000" dirty="0" smtClean="0">
                <a:solidFill>
                  <a:srgbClr val="0070C0"/>
                </a:solidFill>
                <a:cs typeface="+mj-cs"/>
              </a:rPr>
              <a:t>P9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</a:t>
            </a:r>
          </a:p>
          <a:p>
            <a:r>
              <a:rPr lang="ar-SA" sz="6000" dirty="0" smtClean="0">
                <a:solidFill>
                  <a:srgbClr val="0070C0"/>
                </a:solidFill>
                <a:sym typeface="Wingdings"/>
              </a:rPr>
              <a:t> </a:t>
            </a:r>
            <a:r>
              <a:rPr lang="ar-SA" sz="6000" dirty="0" smtClean="0">
                <a:solidFill>
                  <a:srgbClr val="996600"/>
                </a:solidFill>
                <a:cs typeface="+mj-cs"/>
              </a:rPr>
              <a:t>كتلة الإلكترون</a:t>
            </a:r>
            <a:r>
              <a:rPr lang="en-US" sz="6000" dirty="0" smtClean="0">
                <a:solidFill>
                  <a:srgbClr val="0070C0"/>
                </a:solidFill>
                <a:cs typeface="+mj-cs"/>
              </a:rPr>
              <a:t>P10</a:t>
            </a:r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*اكتشاف العلماء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*تجارب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تومسون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مع الإلكترونات</a:t>
            </a:r>
          </a:p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*تجارب </a:t>
            </a:r>
            <a:r>
              <a:rPr lang="ar-SA" sz="6000" dirty="0" err="1" smtClean="0">
                <a:solidFill>
                  <a:srgbClr val="0070C0"/>
                </a:solidFill>
                <a:cs typeface="+mj-cs"/>
              </a:rPr>
              <a:t>تومسون</a:t>
            </a:r>
            <a:r>
              <a:rPr lang="ar-SA" sz="6000" dirty="0" smtClean="0">
                <a:solidFill>
                  <a:srgbClr val="0070C0"/>
                </a:solidFill>
                <a:cs typeface="+mj-cs"/>
              </a:rPr>
              <a:t> مع البروتونات</a:t>
            </a:r>
          </a:p>
          <a:p>
            <a:pPr>
              <a:buFont typeface="Wingdings" pitchFamily="2" charset="2"/>
              <a:buChar char="!"/>
            </a:pPr>
            <a:r>
              <a:rPr lang="ar-SA" sz="6000" dirty="0" smtClean="0">
                <a:solidFill>
                  <a:srgbClr val="996600"/>
                </a:solidFill>
                <a:cs typeface="+mj-cs"/>
              </a:rPr>
              <a:t>حل تدريبات</a:t>
            </a:r>
            <a:r>
              <a:rPr lang="en-US" sz="6000" dirty="0" smtClean="0">
                <a:solidFill>
                  <a:srgbClr val="0070C0"/>
                </a:solidFill>
                <a:cs typeface="+mj-cs"/>
              </a:rPr>
              <a:t>P12</a:t>
            </a:r>
            <a:endParaRPr lang="ar-SA" sz="6000" dirty="0" smtClean="0">
              <a:solidFill>
                <a:srgbClr val="0070C0"/>
              </a:solidFill>
              <a:cs typeface="+mj-cs"/>
            </a:endParaRPr>
          </a:p>
          <a:p>
            <a:r>
              <a:rPr lang="en-US" sz="6000" dirty="0" smtClean="0">
                <a:solidFill>
                  <a:srgbClr val="0070C0"/>
                </a:solidFill>
                <a:cs typeface="+mj-cs"/>
              </a:rPr>
              <a:t>Q1P12   +   Q4P12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 vert="horz" lIns="91440" tIns="45720" rIns="91440" bIns="45720" rtlCol="1">
            <a:normAutofit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الواجب المنزلي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SA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PT Bold Heading" pitchFamily="2" charset="-78"/>
              </a:rPr>
              <a:t>ماذا</a:t>
            </a:r>
            <a:r>
              <a:rPr kumimoji="0" lang="ar-SA" sz="100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PT Bold Heading" pitchFamily="2" charset="-78"/>
              </a:rPr>
              <a:t> اكتشف </a:t>
            </a:r>
            <a:r>
              <a:rPr kumimoji="0" lang="ar-SA" sz="10000" b="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PT Bold Heading" pitchFamily="2" charset="-78"/>
              </a:rPr>
              <a:t>العالم:</a:t>
            </a:r>
            <a:endParaRPr kumimoji="0" lang="ar-SA" sz="10000" b="0" i="0" u="none" strike="noStrike" kern="1200" cap="none" spc="0" normalizeH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*روبرت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مليكان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*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تومسون</a:t>
            </a:r>
            <a:endParaRPr kumimoji="0" lang="ar-SA" sz="10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PT Bold Heading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 vert="horz" lIns="91440" tIns="45720" rIns="91440" bIns="45720" rtlCol="1">
            <a:normAutofit fontScale="55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مشروع فردي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(تنفيذ </a:t>
            </a:r>
            <a:r>
              <a:rPr lang="ar-SA" sz="10000" smtClean="0">
                <a:solidFill>
                  <a:srgbClr val="0070C0"/>
                </a:solidFill>
                <a:cs typeface="Diwani Outline Shaded" pitchFamily="2" charset="-78"/>
              </a:rPr>
              <a:t>المشروع  </a:t>
            </a: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بورقة </a:t>
            </a:r>
            <a:r>
              <a:rPr lang="en-US" sz="10000" dirty="0" smtClean="0">
                <a:solidFill>
                  <a:srgbClr val="0070C0"/>
                </a:solidFill>
                <a:cs typeface="Diwani Outline Shaded" pitchFamily="2" charset="-78"/>
              </a:rPr>
              <a:t>A4</a:t>
            </a:r>
            <a:r>
              <a:rPr lang="ar-SA" sz="10000" dirty="0" smtClean="0">
                <a:solidFill>
                  <a:srgbClr val="0070C0"/>
                </a:solidFill>
                <a:cs typeface="Diwani Outline Shaded" pitchFamily="2" charset="-78"/>
              </a:rPr>
              <a:t> ووضعها بالملف الخاص بالمجموعة</a:t>
            </a:r>
            <a:r>
              <a:rPr lang="ar-SA" sz="10000" dirty="0" err="1" smtClean="0">
                <a:solidFill>
                  <a:srgbClr val="0070C0"/>
                </a:solidFill>
                <a:cs typeface="Diwani Outline Shaded" pitchFamily="2" charset="-78"/>
              </a:rPr>
              <a:t>)</a:t>
            </a:r>
            <a:endParaRPr lang="ar-SA" sz="10000" dirty="0" smtClean="0">
              <a:solidFill>
                <a:srgbClr val="0070C0"/>
              </a:solidFill>
              <a:cs typeface="Diwani Outline Shaded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عرفي الموجات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الكهرومغناطيسية؟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من مكتشف الموجات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الكهرومغناطيسية؟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SA" sz="10000" dirty="0" smtClean="0">
                <a:solidFill>
                  <a:srgbClr val="C00000"/>
                </a:solidFill>
                <a:cs typeface="PT Bold Heading" pitchFamily="2" charset="-78"/>
              </a:rPr>
              <a:t> عددي أفراد العائلة المغناطيسية </a:t>
            </a:r>
            <a:r>
              <a:rPr lang="ar-SA" sz="10000" dirty="0" err="1" smtClean="0">
                <a:solidFill>
                  <a:srgbClr val="C00000"/>
                </a:solidFill>
                <a:cs typeface="PT Bold Heading" pitchFamily="2" charset="-78"/>
              </a:rPr>
              <a:t>بالترتيب؟</a:t>
            </a:r>
            <a:endParaRPr lang="ar-SA" sz="10000" dirty="0" smtClean="0">
              <a:solidFill>
                <a:srgbClr val="C00000"/>
              </a:solidFill>
              <a:cs typeface="PT Bold Heading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ar-SA" sz="10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Diwani Outline Shade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3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81" y="0"/>
            <a:ext cx="913572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ar-SA" sz="6000" dirty="0" smtClean="0">
                <a:solidFill>
                  <a:srgbClr val="996600"/>
                </a:solidFill>
              </a:rPr>
              <a:t>* </a:t>
            </a:r>
            <a:r>
              <a:rPr lang="ar-SA" sz="6000" dirty="0" err="1" smtClean="0">
                <a:solidFill>
                  <a:srgbClr val="996600"/>
                </a:solidFill>
              </a:rPr>
              <a:t>هي </a:t>
            </a:r>
            <a:r>
              <a:rPr lang="ar-SA" sz="6000" dirty="0" smtClean="0">
                <a:solidFill>
                  <a:srgbClr val="996600"/>
                </a:solidFill>
              </a:rPr>
              <a:t>: </a:t>
            </a:r>
            <a:r>
              <a:rPr lang="ar-SA" sz="6000" dirty="0" smtClean="0">
                <a:solidFill>
                  <a:srgbClr val="C00000"/>
                </a:solidFill>
              </a:rPr>
              <a:t>موجات تتكون من مجالين كهربائي ومغناطيسي متعامدين أحدهما على الآخر متغيران ومتلازمان ومتفقان في الطور تنتشر في الفراغ والأوساط المادية</a:t>
            </a:r>
          </a:p>
          <a:p>
            <a:r>
              <a:rPr lang="ar-SA" sz="6000" dirty="0" smtClean="0">
                <a:solidFill>
                  <a:srgbClr val="996600"/>
                </a:solidFill>
              </a:rPr>
              <a:t>* </a:t>
            </a:r>
            <a:r>
              <a:rPr lang="ar-SA" sz="6000" dirty="0" err="1" smtClean="0">
                <a:solidFill>
                  <a:srgbClr val="996600"/>
                </a:solidFill>
              </a:rPr>
              <a:t>اكتشفها </a:t>
            </a:r>
            <a:r>
              <a:rPr lang="ar-SA" sz="6000" dirty="0" smtClean="0">
                <a:solidFill>
                  <a:srgbClr val="996600"/>
                </a:solidFill>
              </a:rPr>
              <a:t>: </a:t>
            </a:r>
            <a:r>
              <a:rPr lang="ar-SA" sz="6000" dirty="0" smtClean="0">
                <a:solidFill>
                  <a:srgbClr val="C00000"/>
                </a:solidFill>
              </a:rPr>
              <a:t>العالم جيمس ما </a:t>
            </a:r>
            <a:r>
              <a:rPr lang="ar-SA" sz="6000" dirty="0" err="1" smtClean="0">
                <a:solidFill>
                  <a:srgbClr val="C00000"/>
                </a:solidFill>
              </a:rPr>
              <a:t>كسويل</a:t>
            </a:r>
            <a:endParaRPr lang="ar-SA" sz="6000" dirty="0" smtClean="0">
              <a:solidFill>
                <a:srgbClr val="C00000"/>
              </a:solidFill>
            </a:endParaRPr>
          </a:p>
          <a:p>
            <a:r>
              <a:rPr lang="ar-SA" sz="6000" dirty="0" smtClean="0">
                <a:solidFill>
                  <a:srgbClr val="996600"/>
                </a:solidFill>
              </a:rPr>
              <a:t>* العائلة </a:t>
            </a:r>
            <a:r>
              <a:rPr lang="ar-SA" sz="6000" dirty="0" err="1" smtClean="0">
                <a:solidFill>
                  <a:srgbClr val="996600"/>
                </a:solidFill>
              </a:rPr>
              <a:t>الكهرومغناطيسية :</a:t>
            </a:r>
            <a:r>
              <a:rPr lang="ar-SA" sz="6000" dirty="0" smtClean="0">
                <a:solidFill>
                  <a:srgbClr val="996600"/>
                </a:solidFill>
              </a:rPr>
              <a:t> </a:t>
            </a:r>
          </a:p>
          <a:p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أشعة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جاما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  الأشعة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السينية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الأشعة فوق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البنفسجية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الضوء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المرئي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الأشعة تحت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الحمراء 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 </a:t>
            </a:r>
            <a:r>
              <a:rPr lang="ar-SA" sz="6000" dirty="0" err="1" smtClean="0">
                <a:solidFill>
                  <a:srgbClr val="C00000"/>
                </a:solidFill>
                <a:sym typeface="Wingdings"/>
              </a:rPr>
              <a:t>الميكرويف</a:t>
            </a:r>
            <a:r>
              <a:rPr lang="ar-SA" sz="6000" dirty="0" smtClean="0">
                <a:solidFill>
                  <a:srgbClr val="C00000"/>
                </a:solidFill>
                <a:sym typeface="Wingdings"/>
              </a:rPr>
              <a:t>  الراديو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23250" r="53792" b="37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6526" t="61984" r="53512" b="19313"/>
          <a:stretch>
            <a:fillRect/>
          </a:stretch>
        </p:blipFill>
        <p:spPr bwMode="auto">
          <a:xfrm>
            <a:off x="2339752" y="980728"/>
            <a:ext cx="4536504" cy="478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تنزيل (2).jpg"/>
          <p:cNvPicPr>
            <a:picLocks noChangeAspect="1"/>
          </p:cNvPicPr>
          <p:nvPr/>
        </p:nvPicPr>
        <p:blipFill>
          <a:blip r:embed="rId2" cstate="print"/>
          <a:srcRect b="9051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rgbClr val="DDF0FF"/>
          </a:solidFill>
          <a:ln w="762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rgbClr val="0070C0"/>
                </a:solidFill>
                <a:cs typeface="+mj-cs"/>
              </a:rPr>
              <a:t>فيديو الطيف الكهرومغناطيسي</a:t>
            </a:r>
            <a:endParaRPr lang="ar-SA" sz="6000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4" name="صورة 3" descr="Be5_A0qCIAAclk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79" y="1052736"/>
            <a:ext cx="9149380" cy="5805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386</Words>
  <Application>Microsoft Office PowerPoint</Application>
  <PresentationFormat>عرض على الشاشة (3:4)‏</PresentationFormat>
  <Paragraphs>73</Paragraphs>
  <Slides>45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45</vt:i4>
      </vt:variant>
    </vt:vector>
  </HeadingPairs>
  <TitlesOfParts>
    <vt:vector size="4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SONY</dc:creator>
  <cp:lastModifiedBy>SONY</cp:lastModifiedBy>
  <cp:revision>79</cp:revision>
  <dcterms:created xsi:type="dcterms:W3CDTF">2017-01-21T18:42:26Z</dcterms:created>
  <dcterms:modified xsi:type="dcterms:W3CDTF">2017-02-08T07:35:09Z</dcterms:modified>
</cp:coreProperties>
</file>