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6" r:id="rId2"/>
    <p:sldId id="288" r:id="rId3"/>
    <p:sldId id="327" r:id="rId4"/>
    <p:sldId id="328" r:id="rId5"/>
    <p:sldId id="330" r:id="rId6"/>
    <p:sldId id="331" r:id="rId7"/>
    <p:sldId id="332" r:id="rId8"/>
    <p:sldId id="310" r:id="rId9"/>
  </p:sldIdLst>
  <p:sldSz cx="12192000" cy="6858000"/>
  <p:notesSz cx="6858000" cy="9144000"/>
  <p:custDataLst>
    <p:tags r:id="rId11"/>
  </p:custDataLst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elah AL-fardan" initials="AA" lastIdx="1" clrIdx="0">
    <p:extLst>
      <p:ext uri="{19B8F6BF-5375-455C-9EA6-DF929625EA0E}">
        <p15:presenceInfo xmlns:p15="http://schemas.microsoft.com/office/powerpoint/2012/main" userId="a5eeca675d47e4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C4D"/>
    <a:srgbClr val="672C94"/>
    <a:srgbClr val="007434"/>
    <a:srgbClr val="D6A300"/>
    <a:srgbClr val="09BDE7"/>
    <a:srgbClr val="03E7ED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47" autoAdjust="0"/>
    <p:restoredTop sz="89054" autoAdjust="0"/>
  </p:normalViewPr>
  <p:slideViewPr>
    <p:cSldViewPr snapToGrid="0">
      <p:cViewPr varScale="1">
        <p:scale>
          <a:sx n="64" d="100"/>
          <a:sy n="64" d="100"/>
        </p:scale>
        <p:origin x="250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4401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08732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09073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5024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14290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82896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02/04/1442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audio" Target="../media/media3.m4a"/><Relationship Id="rId16" Type="http://schemas.openxmlformats.org/officeDocument/2006/relationships/image" Target="../media/image9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8.svg"/><Relationship Id="rId5" Type="http://schemas.microsoft.com/office/2007/relationships/media" Target="../media/media5.m4a"/><Relationship Id="rId15" Type="http://schemas.microsoft.com/office/2017/06/relationships/model3d" Target="../media/model3d2.glb"/><Relationship Id="rId10" Type="http://schemas.openxmlformats.org/officeDocument/2006/relationships/image" Target="../media/image7.png"/><Relationship Id="rId4" Type="http://schemas.openxmlformats.org/officeDocument/2006/relationships/audio" Target="../media/media4.m4a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8.svg"/><Relationship Id="rId3" Type="http://schemas.microsoft.com/office/2007/relationships/media" Target="../media/media7.m4a"/><Relationship Id="rId7" Type="http://schemas.microsoft.com/office/2007/relationships/media" Target="../media/media9.mp4"/><Relationship Id="rId12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10.png"/><Relationship Id="rId5" Type="http://schemas.microsoft.com/office/2007/relationships/media" Target="../media/media8.m4a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16.m4a"/><Relationship Id="rId18" Type="http://schemas.openxmlformats.org/officeDocument/2006/relationships/video" Target="../media/media18.mp4"/><Relationship Id="rId26" Type="http://schemas.openxmlformats.org/officeDocument/2006/relationships/image" Target="../media/image14.png"/><Relationship Id="rId3" Type="http://schemas.microsoft.com/office/2007/relationships/media" Target="../media/media11.m4a"/><Relationship Id="rId21" Type="http://schemas.openxmlformats.org/officeDocument/2006/relationships/image" Target="../media/image12.png"/><Relationship Id="rId7" Type="http://schemas.microsoft.com/office/2007/relationships/media" Target="../media/media13.m4a"/><Relationship Id="rId12" Type="http://schemas.openxmlformats.org/officeDocument/2006/relationships/audio" Target="../media/media15.m4a"/><Relationship Id="rId17" Type="http://schemas.microsoft.com/office/2007/relationships/media" Target="../media/media18.mp4"/><Relationship Id="rId25" Type="http://schemas.openxmlformats.org/officeDocument/2006/relationships/image" Target="../media/image14.png"/><Relationship Id="rId33" Type="http://schemas.openxmlformats.org/officeDocument/2006/relationships/image" Target="../media/image5.png"/><Relationship Id="rId2" Type="http://schemas.openxmlformats.org/officeDocument/2006/relationships/audio" Target="../media/media10.m4a"/><Relationship Id="rId16" Type="http://schemas.openxmlformats.org/officeDocument/2006/relationships/audio" Target="../media/media17.m4a"/><Relationship Id="rId20" Type="http://schemas.openxmlformats.org/officeDocument/2006/relationships/notesSlide" Target="../notesSlides/notesSlide3.xml"/><Relationship Id="rId29" Type="http://schemas.openxmlformats.org/officeDocument/2006/relationships/image" Target="../media/image15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microsoft.com/office/2007/relationships/media" Target="../media/media15.m4a"/><Relationship Id="rId24" Type="http://schemas.microsoft.com/office/2017/06/relationships/model3d" Target="../media/model3d3.glb"/><Relationship Id="rId32" Type="http://schemas.openxmlformats.org/officeDocument/2006/relationships/image" Target="../media/image16.png"/><Relationship Id="rId5" Type="http://schemas.microsoft.com/office/2007/relationships/media" Target="../media/media12.m4a"/><Relationship Id="rId15" Type="http://schemas.microsoft.com/office/2007/relationships/media" Target="../media/media17.m4a"/><Relationship Id="rId23" Type="http://schemas.openxmlformats.org/officeDocument/2006/relationships/image" Target="../media/image8.svg"/><Relationship Id="rId28" Type="http://schemas.openxmlformats.org/officeDocument/2006/relationships/image" Target="../media/image15.png"/><Relationship Id="rId10" Type="http://schemas.openxmlformats.org/officeDocument/2006/relationships/audio" Target="../media/media14.m4a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16.png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audio" Target="../media/media16.m4a"/><Relationship Id="rId22" Type="http://schemas.openxmlformats.org/officeDocument/2006/relationships/image" Target="../media/image11.png"/><Relationship Id="rId27" Type="http://schemas.microsoft.com/office/2017/06/relationships/model3d" Target="../media/model3d4.glb"/><Relationship Id="rId30" Type="http://schemas.microsoft.com/office/2017/06/relationships/model3d" Target="../media/model3d5.glb"/><Relationship Id="rId8" Type="http://schemas.openxmlformats.org/officeDocument/2006/relationships/audio" Target="../media/media13.m4a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25.mp4"/><Relationship Id="rId18" Type="http://schemas.openxmlformats.org/officeDocument/2006/relationships/video" Target="../media/media26.mp4"/><Relationship Id="rId26" Type="http://schemas.microsoft.com/office/2017/06/relationships/model3d" Target="../media/model3d4.glb"/><Relationship Id="rId3" Type="http://schemas.microsoft.com/office/2007/relationships/media" Target="../media/media20.m4a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19.png"/><Relationship Id="rId7" Type="http://schemas.microsoft.com/office/2007/relationships/media" Target="../media/media22.m4a"/><Relationship Id="rId12" Type="http://schemas.openxmlformats.org/officeDocument/2006/relationships/video" Target="../media/media24.mp4"/><Relationship Id="rId17" Type="http://schemas.microsoft.com/office/2007/relationships/media" Target="../media/media26.mp4"/><Relationship Id="rId25" Type="http://schemas.openxmlformats.org/officeDocument/2006/relationships/image" Target="../media/image8.svg"/><Relationship Id="rId33" Type="http://schemas.openxmlformats.org/officeDocument/2006/relationships/image" Target="../media/image19.png"/><Relationship Id="rId2" Type="http://schemas.openxmlformats.org/officeDocument/2006/relationships/audio" Target="../media/media19.m4a"/><Relationship Id="rId16" Type="http://schemas.openxmlformats.org/officeDocument/2006/relationships/audio" Target="../media/media15.m4a"/><Relationship Id="rId20" Type="http://schemas.openxmlformats.org/officeDocument/2006/relationships/video" Target="../media/media27.mp4"/><Relationship Id="rId29" Type="http://schemas.microsoft.com/office/2017/06/relationships/model3d" Target="../media/model3d3.glb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microsoft.com/office/2007/relationships/media" Target="../media/media24.mp4"/><Relationship Id="rId24" Type="http://schemas.openxmlformats.org/officeDocument/2006/relationships/image" Target="../media/image11.png"/><Relationship Id="rId32" Type="http://schemas.microsoft.com/office/2017/06/relationships/model3d" Target="../media/model3d5.glb"/><Relationship Id="rId5" Type="http://schemas.microsoft.com/office/2007/relationships/media" Target="../media/media21.m4a"/><Relationship Id="rId15" Type="http://schemas.microsoft.com/office/2007/relationships/media" Target="../media/media15.m4a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10" Type="http://schemas.openxmlformats.org/officeDocument/2006/relationships/audio" Target="../media/media23.m4a"/><Relationship Id="rId19" Type="http://schemas.microsoft.com/office/2007/relationships/media" Target="../media/media27.mp4"/><Relationship Id="rId31" Type="http://schemas.openxmlformats.org/officeDocument/2006/relationships/image" Target="../media/image18.png"/><Relationship Id="rId4" Type="http://schemas.openxmlformats.org/officeDocument/2006/relationships/audio" Target="../media/media20.m4a"/><Relationship Id="rId9" Type="http://schemas.microsoft.com/office/2007/relationships/media" Target="../media/media23.m4a"/><Relationship Id="rId14" Type="http://schemas.openxmlformats.org/officeDocument/2006/relationships/video" Target="../media/media25.mp4"/><Relationship Id="rId22" Type="http://schemas.openxmlformats.org/officeDocument/2006/relationships/notesSlide" Target="../notesSlides/notesSlide4.xml"/><Relationship Id="rId27" Type="http://schemas.openxmlformats.org/officeDocument/2006/relationships/image" Target="../media/image17.png"/><Relationship Id="rId30" Type="http://schemas.openxmlformats.org/officeDocument/2006/relationships/image" Target="../media/image18.png"/><Relationship Id="rId35" Type="http://schemas.openxmlformats.org/officeDocument/2006/relationships/image" Target="../media/image5.png"/><Relationship Id="rId8" Type="http://schemas.openxmlformats.org/officeDocument/2006/relationships/audio" Target="../media/media22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11" Type="http://schemas.openxmlformats.org/officeDocument/2006/relationships/image" Target="../media/image24.png"/><Relationship Id="rId5" Type="http://schemas.microsoft.com/office/2007/relationships/media" Target="../media/media30.m4a"/><Relationship Id="rId10" Type="http://schemas.openxmlformats.org/officeDocument/2006/relationships/image" Target="../media/image23.png"/><Relationship Id="rId4" Type="http://schemas.openxmlformats.org/officeDocument/2006/relationships/audio" Target="../media/media29.m4a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4a"/><Relationship Id="rId13" Type="http://schemas.microsoft.com/office/2007/relationships/media" Target="../media/media37.m4a"/><Relationship Id="rId18" Type="http://schemas.openxmlformats.org/officeDocument/2006/relationships/audio" Target="../media/media39.m4a"/><Relationship Id="rId3" Type="http://schemas.microsoft.com/office/2007/relationships/media" Target="../media/media32.m4a"/><Relationship Id="rId21" Type="http://schemas.openxmlformats.org/officeDocument/2006/relationships/slideLayout" Target="../slideLayouts/slideLayout2.xml"/><Relationship Id="rId7" Type="http://schemas.microsoft.com/office/2007/relationships/media" Target="../media/media34.m4a"/><Relationship Id="rId12" Type="http://schemas.openxmlformats.org/officeDocument/2006/relationships/audio" Target="../media/media36.m4a"/><Relationship Id="rId17" Type="http://schemas.microsoft.com/office/2007/relationships/media" Target="../media/media39.m4a"/><Relationship Id="rId2" Type="http://schemas.openxmlformats.org/officeDocument/2006/relationships/audio" Target="../media/media31.m4a"/><Relationship Id="rId16" Type="http://schemas.openxmlformats.org/officeDocument/2006/relationships/audio" Target="../media/media38.m4a"/><Relationship Id="rId20" Type="http://schemas.openxmlformats.org/officeDocument/2006/relationships/audio" Target="../media/media40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11" Type="http://schemas.microsoft.com/office/2007/relationships/media" Target="../media/media36.m4a"/><Relationship Id="rId5" Type="http://schemas.microsoft.com/office/2007/relationships/media" Target="../media/media33.m4a"/><Relationship Id="rId15" Type="http://schemas.microsoft.com/office/2007/relationships/media" Target="../media/media38.m4a"/><Relationship Id="rId23" Type="http://schemas.openxmlformats.org/officeDocument/2006/relationships/image" Target="../media/image5.png"/><Relationship Id="rId10" Type="http://schemas.openxmlformats.org/officeDocument/2006/relationships/audio" Target="../media/media35.m4a"/><Relationship Id="rId19" Type="http://schemas.microsoft.com/office/2007/relationships/media" Target="../media/media40.m4a"/><Relationship Id="rId4" Type="http://schemas.openxmlformats.org/officeDocument/2006/relationships/audio" Target="../media/media32.m4a"/><Relationship Id="rId9" Type="http://schemas.microsoft.com/office/2007/relationships/media" Target="../media/media35.m4a"/><Relationship Id="rId14" Type="http://schemas.openxmlformats.org/officeDocument/2006/relationships/audio" Target="../media/media37.m4a"/><Relationship Id="rId2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ubtitle 2">
            <a:extLst>
              <a:ext uri="{FF2B5EF4-FFF2-40B4-BE49-F238E27FC236}">
                <a16:creationId xmlns="" xmlns:a16="http://schemas.microsoft.com/office/drawing/2014/main" id="{A987199C-CFB9-4652-BA5E-E6C9FE0A7E3A}"/>
              </a:ext>
            </a:extLst>
          </p:cNvPr>
          <p:cNvSpPr txBox="1">
            <a:spLocks/>
          </p:cNvSpPr>
          <p:nvPr/>
        </p:nvSpPr>
        <p:spPr>
          <a:xfrm>
            <a:off x="1907272" y="462997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chemeClr val="accent6">
                    <a:lumMod val="75000"/>
                  </a:schemeClr>
                </a:solidFill>
              </a:rPr>
              <a:t>الصف الثالث الابتدائي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7DD16A5-6064-436B-A18D-4B9276E24E4C}"/>
              </a:ext>
            </a:extLst>
          </p:cNvPr>
          <p:cNvSpPr txBox="1">
            <a:spLocks/>
          </p:cNvSpPr>
          <p:nvPr/>
        </p:nvSpPr>
        <p:spPr>
          <a:xfrm>
            <a:off x="1907272" y="551849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3600" b="1" dirty="0">
                <a:solidFill>
                  <a:srgbClr val="0070C0"/>
                </a:solidFill>
              </a:rPr>
              <a:t>صفحة 26 - 32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52FD3AE-DAD2-4369-BBBF-F20C077FEF8A}"/>
              </a:ext>
            </a:extLst>
          </p:cNvPr>
          <p:cNvSpPr/>
          <p:nvPr/>
        </p:nvSpPr>
        <p:spPr>
          <a:xfrm>
            <a:off x="163356" y="3568163"/>
            <a:ext cx="7912800" cy="1090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 smtClean="0">
                <a:solidFill>
                  <a:schemeClr val="tx1"/>
                </a:solidFill>
              </a:rPr>
              <a:t>أشكالُ الأرضِ </a:t>
            </a:r>
            <a:r>
              <a:rPr lang="ar-BH" sz="48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946C240-5112-45C5-BBD6-B1446AF0A1F8}"/>
              </a:ext>
            </a:extLst>
          </p:cNvPr>
          <p:cNvGrpSpPr/>
          <p:nvPr/>
        </p:nvGrpSpPr>
        <p:grpSpPr>
          <a:xfrm>
            <a:off x="2397780" y="2514677"/>
            <a:ext cx="4227612" cy="1028700"/>
            <a:chOff x="588253" y="1606855"/>
            <a:chExt cx="2857500" cy="10287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89503F6-8B5B-4B77-9645-93DE7A9F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253" y="1606855"/>
              <a:ext cx="2857500" cy="102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4CFA5A6-A41D-4292-90DF-D932C243CB57}"/>
                </a:ext>
              </a:extLst>
            </p:cNvPr>
            <p:cNvSpPr txBox="1"/>
            <p:nvPr/>
          </p:nvSpPr>
          <p:spPr>
            <a:xfrm>
              <a:off x="647912" y="1760188"/>
              <a:ext cx="278242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BH" sz="3600" b="1" dirty="0"/>
                <a:t>الدَّرْسُ الرابــــع</a:t>
              </a:r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2639EF49-5A8F-45E7-A521-07E35ECAFE97}"/>
              </a:ext>
            </a:extLst>
          </p:cNvPr>
          <p:cNvSpPr txBox="1">
            <a:spLocks/>
          </p:cNvSpPr>
          <p:nvPr/>
        </p:nvSpPr>
        <p:spPr>
          <a:xfrm>
            <a:off x="2201988" y="1675846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rgbClr val="FF0000"/>
                </a:solidFill>
              </a:rPr>
              <a:t>الفصل الدراسي الأول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F63CCC-FE99-4B88-8CAE-C07F746CB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2429" y="1522957"/>
            <a:ext cx="3779603" cy="5268351"/>
          </a:xfrm>
          <a:prstGeom prst="rect">
            <a:avLst/>
          </a:prstGeom>
        </p:spPr>
      </p:pic>
      <p:pic>
        <p:nvPicPr>
          <p:cNvPr id="7" name="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784" y="2419427"/>
            <a:ext cx="609600" cy="609600"/>
          </a:xfrm>
          <a:prstGeom prst="rect">
            <a:avLst/>
          </a:prstGeom>
        </p:spPr>
      </p:pic>
      <p:pic>
        <p:nvPicPr>
          <p:cNvPr id="9" name="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784" y="380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526">
        <p:dissolve/>
      </p:transition>
    </mc:Choice>
    <mc:Fallback xmlns="">
      <p:transition spd="slow" advClick="0" advTm="352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" objId="12"/>
        <p14:playEvt time="3020" objId="13"/>
        <p14:stopEvt time="3095" objId="12"/>
        <p14:stopEvt time="3526" objId="1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640A16-4407-4664-97F8-1C90127A0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882" y="2230276"/>
            <a:ext cx="9144000" cy="920730"/>
          </a:xfrm>
          <a:noFill/>
        </p:spPr>
        <p:txBody>
          <a:bodyPr anchor="ctr">
            <a:normAutofit/>
          </a:bodyPr>
          <a:lstStyle/>
          <a:p>
            <a:r>
              <a:rPr lang="ar-BH" sz="4000" b="1" u="sng" dirty="0">
                <a:solidFill>
                  <a:srgbClr val="080808"/>
                </a:solidFill>
                <a:cs typeface="+mn-cs"/>
              </a:rPr>
              <a:t>أهداف الدرس</a:t>
            </a:r>
            <a:endParaRPr lang="ar-BH" sz="2400" b="1" u="sng" dirty="0">
              <a:solidFill>
                <a:srgbClr val="080808"/>
              </a:solidFill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5AE252A-BFC5-41E7-B770-1A08F96F3E15}"/>
              </a:ext>
            </a:extLst>
          </p:cNvPr>
          <p:cNvGrpSpPr/>
          <p:nvPr/>
        </p:nvGrpSpPr>
        <p:grpSpPr>
          <a:xfrm>
            <a:off x="1431967" y="1233536"/>
            <a:ext cx="9144000" cy="825389"/>
            <a:chOff x="1431967" y="1233536"/>
            <a:chExt cx="8611841" cy="825389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24C668D-7527-4C28-B7DE-428916E2D7F3}"/>
                </a:ext>
              </a:extLst>
            </p:cNvPr>
            <p:cNvGrpSpPr/>
            <p:nvPr/>
          </p:nvGrpSpPr>
          <p:grpSpPr>
            <a:xfrm>
              <a:off x="1431967" y="1233536"/>
              <a:ext cx="8611841" cy="825389"/>
              <a:chOff x="1431967" y="1233536"/>
              <a:chExt cx="8611841" cy="82538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1C4E9B58-8C08-4F1C-BDAD-2303571A478B}"/>
                  </a:ext>
                </a:extLst>
              </p:cNvPr>
              <p:cNvGrpSpPr/>
              <p:nvPr/>
            </p:nvGrpSpPr>
            <p:grpSpPr>
              <a:xfrm>
                <a:off x="1431967" y="1233537"/>
                <a:ext cx="8611841" cy="825388"/>
                <a:chOff x="1355767" y="973041"/>
                <a:chExt cx="8611841" cy="825388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="" xmlns:a16="http://schemas.microsoft.com/office/drawing/2014/main" id="{9DF04E0B-6A9A-4A95-9DAF-71F71358C55E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82538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="" xmlns:a16="http://schemas.microsoft.com/office/drawing/2014/main" id="{D09A4909-38A5-49A6-BC5D-63E695C2D47B}"/>
                    </a:ext>
                  </a:extLst>
                </p:cNvPr>
                <p:cNvSpPr txBox="1"/>
                <p:nvPr/>
              </p:nvSpPr>
              <p:spPr>
                <a:xfrm>
                  <a:off x="1355767" y="974585"/>
                  <a:ext cx="5292683" cy="707886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 rtl="1"/>
                  <a:r>
                    <a:rPr lang="ar-BH" sz="4000" b="1" dirty="0"/>
                    <a:t>أشكال الأرض 2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CBEEC0E0-B77D-41A2-B030-B6EE749ACFEC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8253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FB8175A-6715-4212-952E-6A5ABD94000A}"/>
                </a:ext>
              </a:extLst>
            </p:cNvPr>
            <p:cNvSpPr txBox="1"/>
            <p:nvPr/>
          </p:nvSpPr>
          <p:spPr>
            <a:xfrm>
              <a:off x="7156341" y="1402529"/>
              <a:ext cx="260152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BH" sz="2800" b="1" dirty="0" smtClean="0"/>
                <a:t>الدرسُ الرابعُ</a:t>
              </a:r>
              <a:endParaRPr lang="ar-BH" sz="2800" b="1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19C2E9A-1131-4743-B1C2-E3CFA4DBD400}"/>
              </a:ext>
            </a:extLst>
          </p:cNvPr>
          <p:cNvSpPr txBox="1"/>
          <p:nvPr/>
        </p:nvSpPr>
        <p:spPr>
          <a:xfrm>
            <a:off x="2690260" y="4445381"/>
            <a:ext cx="9144000" cy="768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2600" b="1" dirty="0">
                <a:solidFill>
                  <a:srgbClr val="0070C0"/>
                </a:solidFill>
              </a:rPr>
              <a:t>2- أن </a:t>
            </a:r>
            <a:r>
              <a:rPr lang="ar-BH" sz="2600" b="1" dirty="0" smtClean="0">
                <a:solidFill>
                  <a:srgbClr val="0070C0"/>
                </a:solidFill>
              </a:rPr>
              <a:t>يتعرفَ الطالبُ </a:t>
            </a:r>
            <a:r>
              <a:rPr lang="ar-BH" sz="2600" b="1" dirty="0">
                <a:solidFill>
                  <a:srgbClr val="0070C0"/>
                </a:solidFill>
              </a:rPr>
              <a:t>على شواطئ مملكة البحرين.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B89ED7-9491-49EA-B717-1A1084044A3F}"/>
              </a:ext>
            </a:extLst>
          </p:cNvPr>
          <p:cNvSpPr txBox="1"/>
          <p:nvPr/>
        </p:nvSpPr>
        <p:spPr>
          <a:xfrm>
            <a:off x="1498467" y="3222484"/>
            <a:ext cx="10363155" cy="768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26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1- </a:t>
            </a:r>
            <a:r>
              <a:rPr lang="ar-BH" sz="2600" b="1" dirty="0">
                <a:solidFill>
                  <a:srgbClr val="FF0000"/>
                </a:solidFill>
              </a:rPr>
              <a:t>أن </a:t>
            </a:r>
            <a:r>
              <a:rPr lang="ar-BH" sz="2600" b="1" dirty="0" smtClean="0">
                <a:solidFill>
                  <a:srgbClr val="FF0000"/>
                </a:solidFill>
              </a:rPr>
              <a:t>يميزَ الطالبُ </a:t>
            </a:r>
            <a:r>
              <a:rPr lang="ar-BH" sz="2600" b="1" dirty="0">
                <a:solidFill>
                  <a:srgbClr val="FF0000"/>
                </a:solidFill>
              </a:rPr>
              <a:t>بين </a:t>
            </a:r>
            <a:r>
              <a:rPr lang="ar-BH" sz="2600" b="1" dirty="0" smtClean="0">
                <a:solidFill>
                  <a:srgbClr val="FF0000"/>
                </a:solidFill>
              </a:rPr>
              <a:t>أشكالِ الأرضِ </a:t>
            </a:r>
            <a:r>
              <a:rPr lang="ar-BH" sz="2600" b="1" dirty="0">
                <a:solidFill>
                  <a:srgbClr val="FF0000"/>
                </a:solidFill>
              </a:rPr>
              <a:t>المختلفة (الجزيرة، الأرخبيل، الخليج، الرأس). </a:t>
            </a:r>
            <a:endParaRPr lang="ar-BH" sz="2600" dirty="0">
              <a:solidFill>
                <a:srgbClr val="FF0000"/>
              </a:solidFill>
              <a:effectLst/>
            </a:endParaRPr>
          </a:p>
        </p:txBody>
      </p:sp>
      <p:pic>
        <p:nvPicPr>
          <p:cNvPr id="22" name="Graphic 12" descr="Right pointing backhand index">
            <a:extLst>
              <a:ext uri="{FF2B5EF4-FFF2-40B4-BE49-F238E27FC236}">
                <a16:creationId xmlns="" xmlns:a16="http://schemas.microsoft.com/office/drawing/2014/main" id="{4977A2F7-2C5B-4FCF-88F5-94377DA4E6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915226" flipV="1">
            <a:off x="11003965" y="4055640"/>
            <a:ext cx="674938" cy="674938"/>
          </a:xfrm>
          <a:prstGeom prst="rect">
            <a:avLst/>
          </a:prstGeom>
        </p:spPr>
      </p:pic>
      <p:pic>
        <p:nvPicPr>
          <p:cNvPr id="23" name="Graphic 12" descr="Right pointing backhand index">
            <a:extLst>
              <a:ext uri="{FF2B5EF4-FFF2-40B4-BE49-F238E27FC236}">
                <a16:creationId xmlns="" xmlns:a16="http://schemas.microsoft.com/office/drawing/2014/main" id="{E6DC3C12-53A0-49DA-AE52-7E4FEF1D6D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915226" flipV="1">
            <a:off x="11263157" y="5232865"/>
            <a:ext cx="674938" cy="674938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3D Model 4" descr="Ocean currents">
                <a:extLst>
                  <a:ext uri="{FF2B5EF4-FFF2-40B4-BE49-F238E27FC236}">
                    <a16:creationId xmlns:a16="http://schemas.microsoft.com/office/drawing/2014/main" id="{2A1EBF4F-91E1-430B-A39E-87496197CE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7142322"/>
                  </p:ext>
                </p:extLst>
              </p:nvPr>
            </p:nvGraphicFramePr>
            <p:xfrm>
              <a:off x="396878" y="2135904"/>
              <a:ext cx="2356910" cy="3056929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2356910" cy="3056929"/>
                    </a:xfrm>
                    <a:prstGeom prst="rect">
                      <a:avLst/>
                    </a:prstGeom>
                  </am3d:spPr>
                  <am3d:camera>
                    <am3d:pos x="0" y="0" z="81245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8911" dy="-17995985" dz="-8245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extLs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2145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Ocean currents">
                <a:extLst>
                  <a:ext uri="{FF2B5EF4-FFF2-40B4-BE49-F238E27FC236}">
                    <a16:creationId xmlns="" xmlns:a16="http://schemas.microsoft.com/office/drawing/2014/main" id="{2A1EBF4F-91E1-430B-A39E-87496197CE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6878" y="2135904"/>
                <a:ext cx="2356910" cy="3056929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25100" y="823890"/>
            <a:ext cx="609600" cy="609600"/>
          </a:xfrm>
          <a:prstGeom prst="rect">
            <a:avLst/>
          </a:prstGeom>
        </p:spPr>
      </p:pic>
      <p:pic>
        <p:nvPicPr>
          <p:cNvPr id="10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25100" y="2666014"/>
            <a:ext cx="609600" cy="609600"/>
          </a:xfrm>
          <a:prstGeom prst="rect">
            <a:avLst/>
          </a:prstGeom>
        </p:spPr>
      </p:pic>
      <p:pic>
        <p:nvPicPr>
          <p:cNvPr id="13" name="2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87732" y="4727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8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169 7.40741E-7 L -0.68034 0.01343 " pathEditMode="relative" rAng="0" ptsTypes="AA">
                                      <p:cBhvr>
                                        <p:cTn id="17" dur="1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32" y="67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2.29167E-6 2.96296E-6 L -0.40872 -0.00741 " pathEditMode="relative" rAng="0" ptsTypes="AA">
                                      <p:cBhvr>
                                        <p:cTn id="28" dur="9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E8847318-44F5-44D6-A247-759D030D6C5C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1" name="Group 12">
              <a:extLst>
                <a:ext uri="{FF2B5EF4-FFF2-40B4-BE49-F238E27FC236}">
                  <a16:creationId xmlns="" xmlns:a16="http://schemas.microsoft.com/office/drawing/2014/main" id="{333DAE45-712C-4D90-B9FD-229C84466554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3" name="Group 14">
                <a:extLst>
                  <a:ext uri="{FF2B5EF4-FFF2-40B4-BE49-F238E27FC236}">
                    <a16:creationId xmlns="" xmlns:a16="http://schemas.microsoft.com/office/drawing/2014/main" id="{1391FFAB-07EF-4ABB-854C-C33906C62C4A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="" xmlns:a16="http://schemas.microsoft.com/office/drawing/2014/main" id="{3C1554FE-C4B2-480A-A170-FF84DE13E37C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="" xmlns:a16="http://schemas.microsoft.com/office/drawing/2014/main" id="{CBAC3BE7-AE72-47B9-9D0E-88A179FE85FD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أشـــكال الأرض 2</a:t>
                  </a:r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E720F83A-3EDD-4148-AE19-67594EB854AE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77F81A6-D758-46C8-87C9-E00765E2B815}"/>
                </a:ext>
              </a:extLst>
            </p:cNvPr>
            <p:cNvSpPr txBox="1"/>
            <p:nvPr/>
          </p:nvSpPr>
          <p:spPr>
            <a:xfrm>
              <a:off x="7227183" y="1257723"/>
              <a:ext cx="2161431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الرابع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3261126-A7BB-42B3-A25E-AD0AB4B1D66B}"/>
              </a:ext>
            </a:extLst>
          </p:cNvPr>
          <p:cNvSpPr txBox="1"/>
          <p:nvPr/>
        </p:nvSpPr>
        <p:spPr>
          <a:xfrm>
            <a:off x="5351761" y="1855576"/>
            <a:ext cx="6462809" cy="8204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2800" b="1" dirty="0"/>
              <a:t>الشاطئ هو القسْمُ من </a:t>
            </a:r>
            <a:r>
              <a:rPr lang="ar-BH" sz="2800" b="1" dirty="0">
                <a:solidFill>
                  <a:srgbClr val="00B050"/>
                </a:solidFill>
              </a:rPr>
              <a:t>اليابسةِ</a:t>
            </a:r>
            <a:r>
              <a:rPr lang="ar-BH" sz="2800" b="1" dirty="0">
                <a:solidFill>
                  <a:srgbClr val="FF0000"/>
                </a:solidFill>
              </a:rPr>
              <a:t> </a:t>
            </a:r>
            <a:r>
              <a:rPr lang="ar-BH" sz="2800" b="1" dirty="0"/>
              <a:t>المُتصَّل</a:t>
            </a:r>
            <a:r>
              <a:rPr lang="ar-BH" sz="2800" b="1" dirty="0">
                <a:solidFill>
                  <a:srgbClr val="FF0000"/>
                </a:solidFill>
              </a:rPr>
              <a:t> </a:t>
            </a:r>
            <a:r>
              <a:rPr lang="ar-BH" sz="2800" b="1" dirty="0">
                <a:solidFill>
                  <a:srgbClr val="0070C0"/>
                </a:solidFill>
              </a:rPr>
              <a:t>بالبحر</a:t>
            </a:r>
            <a:r>
              <a:rPr lang="ar-BH" sz="2800" b="1" dirty="0"/>
              <a:t>.</a:t>
            </a:r>
            <a:r>
              <a:rPr lang="ar-BH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D01C03-DE8D-45C3-8A11-104418040C27}"/>
              </a:ext>
            </a:extLst>
          </p:cNvPr>
          <p:cNvSpPr txBox="1"/>
          <p:nvPr/>
        </p:nvSpPr>
        <p:spPr>
          <a:xfrm>
            <a:off x="5285142" y="3572712"/>
            <a:ext cx="6596048" cy="25439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2800" b="1" dirty="0">
                <a:solidFill>
                  <a:srgbClr val="00B050"/>
                </a:solidFill>
              </a:rPr>
              <a:t>إذا وقفت عند شاطئ البحر خَصوصًا في فصل الشَّتاء، تُلاحظُ حركةً دائمةً </a:t>
            </a:r>
            <a:r>
              <a:rPr lang="ar-BH" sz="2800" b="1" dirty="0" smtClean="0">
                <a:solidFill>
                  <a:srgbClr val="00B050"/>
                </a:solidFill>
              </a:rPr>
              <a:t>لأمواجِ البحرِ </a:t>
            </a:r>
            <a:r>
              <a:rPr lang="ar-BH" sz="2800" b="1" dirty="0">
                <a:solidFill>
                  <a:srgbClr val="00B050"/>
                </a:solidFill>
              </a:rPr>
              <a:t>باتجاهِ الشاطئ، </a:t>
            </a:r>
            <a:r>
              <a:rPr lang="ar-BH" sz="2800" b="1" dirty="0" smtClean="0">
                <a:solidFill>
                  <a:srgbClr val="00B050"/>
                </a:solidFill>
              </a:rPr>
              <a:t>وبروزِ </a:t>
            </a:r>
            <a:r>
              <a:rPr lang="ar-BH" sz="2800" b="1" dirty="0">
                <a:solidFill>
                  <a:srgbClr val="00B050"/>
                </a:solidFill>
              </a:rPr>
              <a:t>أشكالٍ متنوعةٍ، </a:t>
            </a:r>
            <a:r>
              <a:rPr lang="ar-BH" sz="2800" b="1" dirty="0" smtClean="0">
                <a:solidFill>
                  <a:srgbClr val="00B050"/>
                </a:solidFill>
              </a:rPr>
              <a:t>كالرُّؤُوسِ </a:t>
            </a:r>
            <a:r>
              <a:rPr lang="ar-BH" sz="2800" b="1" dirty="0">
                <a:solidFill>
                  <a:srgbClr val="00B050"/>
                </a:solidFill>
              </a:rPr>
              <a:t>والخِلْجانِ.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28CF90E-7936-42E7-90AC-1536F222B6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810" y="873373"/>
            <a:ext cx="4642190" cy="5336927"/>
          </a:xfrm>
          <a:prstGeom prst="rect">
            <a:avLst/>
          </a:prstGeom>
        </p:spPr>
      </p:pic>
      <p:cxnSp>
        <p:nvCxnSpPr>
          <p:cNvPr id="25" name="Connector: Elbow 24">
            <a:extLst>
              <a:ext uri="{FF2B5EF4-FFF2-40B4-BE49-F238E27FC236}">
                <a16:creationId xmlns="" xmlns:a16="http://schemas.microsoft.com/office/drawing/2014/main" id="{B52E9255-48D1-4322-89EB-7E537A4EE70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1502" y="2691605"/>
            <a:ext cx="2406314" cy="1700462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241D8F9-0E38-4BA2-B03D-70AFCC33995A}"/>
              </a:ext>
            </a:extLst>
          </p:cNvPr>
          <p:cNvSpPr txBox="1"/>
          <p:nvPr/>
        </p:nvSpPr>
        <p:spPr>
          <a:xfrm>
            <a:off x="1826665" y="2168385"/>
            <a:ext cx="104547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الشاطئ</a:t>
            </a:r>
          </a:p>
        </p:txBody>
      </p:sp>
      <p:pic>
        <p:nvPicPr>
          <p:cNvPr id="16" name="Graphic 12" descr="Right pointing backhand index">
            <a:extLst>
              <a:ext uri="{FF2B5EF4-FFF2-40B4-BE49-F238E27FC236}">
                <a16:creationId xmlns="" xmlns:a16="http://schemas.microsoft.com/office/drawing/2014/main" id="{08F5E948-C66D-4215-9EBC-BFEEA1A43B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915226" flipV="1">
            <a:off x="11453870" y="2695624"/>
            <a:ext cx="468000" cy="46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AEA8E5-C3DD-495C-8CD2-62A357C1BCC6}"/>
              </a:ext>
            </a:extLst>
          </p:cNvPr>
          <p:cNvSpPr txBox="1"/>
          <p:nvPr/>
        </p:nvSpPr>
        <p:spPr>
          <a:xfrm>
            <a:off x="2289570" y="695298"/>
            <a:ext cx="9525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3600" b="1" dirty="0">
                <a:solidFill>
                  <a:srgbClr val="FF0000"/>
                </a:solidFill>
              </a:rPr>
              <a:t>أولًا: الشاطئ </a:t>
            </a:r>
          </a:p>
        </p:txBody>
      </p:sp>
      <p:pic>
        <p:nvPicPr>
          <p:cNvPr id="3" name="3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013282" y="3541836"/>
            <a:ext cx="609600" cy="609600"/>
          </a:xfrm>
          <a:prstGeom prst="rect">
            <a:avLst/>
          </a:prstGeom>
        </p:spPr>
      </p:pic>
      <p:pic>
        <p:nvPicPr>
          <p:cNvPr id="4" name="3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14519" y="5074920"/>
            <a:ext cx="609600" cy="609600"/>
          </a:xfrm>
          <a:prstGeom prst="rect">
            <a:avLst/>
          </a:prstGeom>
        </p:spPr>
      </p:pic>
      <p:pic>
        <p:nvPicPr>
          <p:cNvPr id="5" name="3-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85360" y="7315200"/>
            <a:ext cx="609600" cy="609600"/>
          </a:xfrm>
          <a:prstGeom prst="rect">
            <a:avLst/>
          </a:prstGeom>
        </p:spPr>
      </p:pic>
      <p:sp>
        <p:nvSpPr>
          <p:cNvPr id="8" name="Arrow: Striped Right 7">
            <a:extLst>
              <a:ext uri="{FF2B5EF4-FFF2-40B4-BE49-F238E27FC236}">
                <a16:creationId xmlns="" xmlns:a16="http://schemas.microsoft.com/office/drawing/2014/main" id="{4BEDC0FA-9CE3-48EF-8426-BD4C5CE34561}"/>
              </a:ext>
            </a:extLst>
          </p:cNvPr>
          <p:cNvSpPr/>
          <p:nvPr/>
        </p:nvSpPr>
        <p:spPr>
          <a:xfrm rot="8563875">
            <a:off x="2872144" y="1528011"/>
            <a:ext cx="909247" cy="52322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6" name="WhatsApp Audio 2020-09-08 at 10.12.25 AM">
            <a:hlinkClick r:id="" action="ppaction://media"/>
            <a:extLst>
              <a:ext uri="{FF2B5EF4-FFF2-40B4-BE49-F238E27FC236}">
                <a16:creationId xmlns="" xmlns:a16="http://schemas.microsoft.com/office/drawing/2014/main" id="{9C9E7CCC-6AFC-42F5-A4D4-4A022571B78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95563" y="126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78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78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33333E-6 L -0.41875 -0.00393 " pathEditMode="relative" rAng="0" ptsTypes="AA">
                                      <p:cBhvr>
                                        <p:cTn id="30" dur="9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9" y="-20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101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9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  <p:bldP spid="11" grpId="0"/>
      <p:bldP spid="49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61148A-5966-42AC-8069-29972C99E5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421" y="625641"/>
            <a:ext cx="5566360" cy="5646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E6CC60-6025-45E0-8FB5-08DAB1B8465A}"/>
              </a:ext>
            </a:extLst>
          </p:cNvPr>
          <p:cNvSpPr txBox="1"/>
          <p:nvPr/>
        </p:nvSpPr>
        <p:spPr>
          <a:xfrm>
            <a:off x="5285142" y="794469"/>
            <a:ext cx="6462809" cy="10284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3600" b="1" dirty="0"/>
              <a:t>ثانيًا: الرَّؤُوس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A1AE6F6-0EA2-4C91-B678-ED3DE59FB6F6}"/>
              </a:ext>
            </a:extLst>
          </p:cNvPr>
          <p:cNvSpPr txBox="1"/>
          <p:nvPr/>
        </p:nvSpPr>
        <p:spPr>
          <a:xfrm>
            <a:off x="5730157" y="2222229"/>
            <a:ext cx="6093994" cy="1682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الرأسُ: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عندما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يتقدمُ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جزءٌ من </a:t>
            </a:r>
            <a:r>
              <a:rPr lang="ar-BH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اليابسةِ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في</a:t>
            </a:r>
            <a:r>
              <a:rPr lang="ar-BH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البحر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 rtl="1">
              <a:lnSpc>
                <a:spcPct val="200000"/>
              </a:lnSpc>
            </a:pPr>
            <a:endParaRPr lang="ar-B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BAB4275-2296-4A73-8090-12FBB4311946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CDBF1728-BDC3-4FCC-B795-750BB8798F73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29552817-498C-4100-818C-9877D4B19F51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="" xmlns:a16="http://schemas.microsoft.com/office/drawing/2014/main" id="{A8061375-0EE1-4545-BD82-86764F3288CE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E62E9124-88D0-46A0-AA29-BDA9E4AEC2AE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أشـــكال الأرض 2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C10FBD8C-E6D7-4565-971E-BF7EEBC18BEF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563574F-8D1D-4023-BC21-1300F446FE8D}"/>
                </a:ext>
              </a:extLst>
            </p:cNvPr>
            <p:cNvSpPr txBox="1"/>
            <p:nvPr/>
          </p:nvSpPr>
          <p:spPr>
            <a:xfrm>
              <a:off x="7227183" y="1257723"/>
              <a:ext cx="2161431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الرابع </a:t>
              </a:r>
            </a:p>
          </p:txBody>
        </p:sp>
      </p:grpSp>
      <p:cxnSp>
        <p:nvCxnSpPr>
          <p:cNvPr id="23" name="Connector: Curved 22">
            <a:extLst>
              <a:ext uri="{FF2B5EF4-FFF2-40B4-BE49-F238E27FC236}">
                <a16:creationId xmlns="" xmlns:a16="http://schemas.microsoft.com/office/drawing/2014/main" id="{B5901DA6-47B9-402F-9F07-3A72445EC61C}"/>
              </a:ext>
            </a:extLst>
          </p:cNvPr>
          <p:cNvCxnSpPr>
            <a:cxnSpLocks/>
          </p:cNvCxnSpPr>
          <p:nvPr/>
        </p:nvCxnSpPr>
        <p:spPr>
          <a:xfrm>
            <a:off x="2526457" y="1648047"/>
            <a:ext cx="1254934" cy="96681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="" xmlns:a16="http://schemas.microsoft.com/office/drawing/2014/main" id="{6F0A5F73-5799-42EC-A1EB-A07149E92AB4}"/>
              </a:ext>
            </a:extLst>
          </p:cNvPr>
          <p:cNvCxnSpPr>
            <a:cxnSpLocks/>
          </p:cNvCxnSpPr>
          <p:nvPr/>
        </p:nvCxnSpPr>
        <p:spPr>
          <a:xfrm flipV="1">
            <a:off x="3504064" y="3942347"/>
            <a:ext cx="1452944" cy="934454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="" xmlns:a16="http://schemas.microsoft.com/office/drawing/2014/main" id="{883BB8F6-DFC3-4EB2-B7F0-842EA879D2AD}"/>
              </a:ext>
            </a:extLst>
          </p:cNvPr>
          <p:cNvCxnSpPr>
            <a:cxnSpLocks/>
          </p:cNvCxnSpPr>
          <p:nvPr/>
        </p:nvCxnSpPr>
        <p:spPr>
          <a:xfrm rot="10800000">
            <a:off x="1166440" y="3524251"/>
            <a:ext cx="1031600" cy="88923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Graphic 12" descr="Right pointing backhand index">
            <a:extLst>
              <a:ext uri="{FF2B5EF4-FFF2-40B4-BE49-F238E27FC236}">
                <a16:creationId xmlns="" xmlns:a16="http://schemas.microsoft.com/office/drawing/2014/main" id="{DCAF7E3D-D901-47E8-AE1C-695BAED954B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5915226" flipV="1">
            <a:off x="11472920" y="3096095"/>
            <a:ext cx="468000" cy="468000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3" name="3D Model 52" descr="Frowning Face Emoji">
                <a:extLst>
                  <a:ext uri="{FF2B5EF4-FFF2-40B4-BE49-F238E27FC236}">
                    <a16:creationId xmlns:a16="http://schemas.microsoft.com/office/drawing/2014/main" id="{A7558962-342B-43CB-95CC-517C757CB6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2248968"/>
                  </p:ext>
                </p:extLst>
              </p:nvPr>
            </p:nvGraphicFramePr>
            <p:xfrm>
              <a:off x="7245463" y="3433179"/>
              <a:ext cx="3015640" cy="3015641"/>
            </p:xfrm>
            <a:graphic>
              <a:graphicData uri="http://schemas.microsoft.com/office/drawing/2017/model3d">
                <am3d:model3d r:embed="rId24">
                  <am3d:spPr>
                    <a:xfrm>
                      <a:off x="0" y="0"/>
                      <a:ext cx="3015640" cy="3015641"/>
                    </a:xfrm>
                    <a:prstGeom prst="rect">
                      <a:avLst/>
                    </a:prstGeom>
                  </am3d:spPr>
                  <am3d:camera>
                    <am3d:pos x="0" y="0" z="809355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300" d="1000000"/>
                    <am3d:preTrans dx="233" dy="-17822845" dz="-177264"/>
                    <am3d:scale>
                      <am3d:sx n="1000000" d="1000000"/>
                      <am3d:sy n="1000000" d="1000000"/>
                      <am3d:sz n="1000000" d="1000000"/>
                    </am3d:scale>
                    <am3d:rot ax="-506957" ay="83779" az="-12448"/>
                    <am3d:postTrans dx="0" dy="0" dz="0"/>
                  </am3d:trans>
                  <am3d:raster rName="Office3DRenderer" rVer="16.0.8326">
                    <am3d:blip r:embed="rId25"/>
                  </am3d:raster>
                  <am3d:objViewport viewportSz="53939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Frowning Face Emoji">
                <a:extLst>
                  <a:ext uri="{FF2B5EF4-FFF2-40B4-BE49-F238E27FC236}">
                    <a16:creationId xmlns="" xmlns:a16="http://schemas.microsoft.com/office/drawing/2014/main" id="{A7558962-342B-43CB-95CC-517C757CB6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245463" y="3433179"/>
                <a:ext cx="3015640" cy="3015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5" name="3D Model 54" descr="Zany Face Emoji">
                <a:extLst>
                  <a:ext uri="{FF2B5EF4-FFF2-40B4-BE49-F238E27FC236}">
                    <a16:creationId xmlns:a16="http://schemas.microsoft.com/office/drawing/2014/main" id="{93941B6E-4868-4E90-90B3-027B5D4006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4784836"/>
                  </p:ext>
                </p:extLst>
              </p:nvPr>
            </p:nvGraphicFramePr>
            <p:xfrm>
              <a:off x="7248756" y="3382801"/>
              <a:ext cx="2987999" cy="2988000"/>
            </p:xfrm>
            <a:graphic>
              <a:graphicData uri="http://schemas.microsoft.com/office/drawing/2017/model3d">
                <am3d:model3d r:embed="rId27">
                  <am3d:spPr>
                    <a:xfrm>
                      <a:off x="0" y="0"/>
                      <a:ext cx="2987999" cy="2988000"/>
                    </a:xfrm>
                    <a:prstGeom prst="rect">
                      <a:avLst/>
                    </a:prstGeom>
                  </am3d:spPr>
                  <am3d:camera>
                    <am3d:pos x="0" y="0" z="814559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0" d="1000000"/>
                    <am3d:preTrans dx="29" dy="-18000000" dz="-19805"/>
                    <am3d:scale>
                      <am3d:sx n="1000000" d="1000000"/>
                      <am3d:sy n="1000000" d="1000000"/>
                      <am3d:sz n="1000000" d="1000000"/>
                    </am3d:scale>
                    <am3d:rot ax="-1088087" ay="-16" az="3"/>
                    <am3d:postTrans dx="0" dy="0" dz="0"/>
                  </am3d:trans>
                  <am3d:raster rName="Office3DRenderer" rVer="16.0.8326">
                    <am3d:blip r:embed="rId28"/>
                  </am3d:raster>
                  <am3d:objViewport viewportSz="53296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5" name="3D Model 54" descr="Zany Face Emoji">
                <a:extLst>
                  <a:ext uri="{FF2B5EF4-FFF2-40B4-BE49-F238E27FC236}">
                    <a16:creationId xmlns="" xmlns:a16="http://schemas.microsoft.com/office/drawing/2014/main" id="{93941B6E-4868-4E90-90B3-027B5D4006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248756" y="3382801"/>
                <a:ext cx="2987999" cy="29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8" name="3D Model 57" descr="Frowning Face Emoji">
                <a:extLst>
                  <a:ext uri="{FF2B5EF4-FFF2-40B4-BE49-F238E27FC236}">
                    <a16:creationId xmlns:a16="http://schemas.microsoft.com/office/drawing/2014/main" id="{A2A027E6-DBB1-4273-9101-93B33093EF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7827626"/>
                  </p:ext>
                </p:extLst>
              </p:nvPr>
            </p:nvGraphicFramePr>
            <p:xfrm>
              <a:off x="7233289" y="3424821"/>
              <a:ext cx="3015640" cy="3015641"/>
            </p:xfrm>
            <a:graphic>
              <a:graphicData uri="http://schemas.microsoft.com/office/drawing/2017/model3d">
                <am3d:model3d r:embed="rId24">
                  <am3d:spPr>
                    <a:xfrm>
                      <a:off x="0" y="0"/>
                      <a:ext cx="3015640" cy="3015641"/>
                    </a:xfrm>
                    <a:prstGeom prst="rect">
                      <a:avLst/>
                    </a:prstGeom>
                  </am3d:spPr>
                  <am3d:camera>
                    <am3d:pos x="0" y="0" z="809355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300" d="1000000"/>
                    <am3d:preTrans dx="233" dy="-17822845" dz="-177264"/>
                    <am3d:scale>
                      <am3d:sx n="1000000" d="1000000"/>
                      <am3d:sy n="1000000" d="1000000"/>
                      <am3d:sz n="1000000" d="1000000"/>
                    </am3d:scale>
                    <am3d:rot ax="-506957" ay="83779" az="-12448"/>
                    <am3d:postTrans dx="0" dy="0" dz="0"/>
                  </am3d:trans>
                  <am3d:raster rName="Office3DRenderer" rVer="16.0.8326">
                    <am3d:blip r:embed="rId25"/>
                  </am3d:raster>
                  <am3d:objViewport viewportSz="53939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8" name="3D Model 57" descr="Frowning Face Emoji">
                <a:extLst>
                  <a:ext uri="{FF2B5EF4-FFF2-40B4-BE49-F238E27FC236}">
                    <a16:creationId xmlns="" xmlns:a16="http://schemas.microsoft.com/office/drawing/2014/main" id="{A2A027E6-DBB1-4273-9101-93B33093EF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233289" y="3424821"/>
                <a:ext cx="3015640" cy="3015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4" name="3D Model 23" descr="School of fish">
                <a:extLst>
                  <a:ext uri="{FF2B5EF4-FFF2-40B4-BE49-F238E27FC236}">
                    <a16:creationId xmlns:a16="http://schemas.microsoft.com/office/drawing/2014/main" id="{DF43B760-278B-46FB-AE99-E97AC2615A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8747279"/>
                  </p:ext>
                </p:extLst>
              </p:nvPr>
            </p:nvGraphicFramePr>
            <p:xfrm>
              <a:off x="-26132" y="2687416"/>
              <a:ext cx="5105177" cy="2705358"/>
            </p:xfrm>
            <a:graphic>
              <a:graphicData uri="http://schemas.microsoft.com/office/drawing/2017/model3d">
                <am3d:model3d r:embed="rId30">
                  <am3d:spPr>
                    <a:xfrm>
                      <a:off x="0" y="0"/>
                      <a:ext cx="5105177" cy="2705358"/>
                    </a:xfrm>
                    <a:prstGeom prst="rect">
                      <a:avLst/>
                    </a:prstGeom>
                  </am3d:spPr>
                  <am3d:camera>
                    <am3d:pos x="0" y="0" z="596157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74" d="1000000"/>
                    <am3d:preTrans dx="-4262210" dy="-7210043" dz="5498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1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0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1056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School of fish">
                <a:extLst>
                  <a:ext uri="{FF2B5EF4-FFF2-40B4-BE49-F238E27FC236}">
                    <a16:creationId xmlns="" xmlns:a16="http://schemas.microsoft.com/office/drawing/2014/main" id="{DF43B760-278B-46FB-AE99-E97AC2615A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-26132" y="2687416"/>
                <a:ext cx="5105177" cy="2705358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Rectangle: Top Corners Snipped 30">
            <a:extLst>
              <a:ext uri="{FF2B5EF4-FFF2-40B4-BE49-F238E27FC236}">
                <a16:creationId xmlns="" xmlns:a16="http://schemas.microsoft.com/office/drawing/2014/main" id="{01BBE883-9D10-4D42-923D-1EE84E764EBE}"/>
              </a:ext>
            </a:extLst>
          </p:cNvPr>
          <p:cNvSpPr/>
          <p:nvPr/>
        </p:nvSpPr>
        <p:spPr>
          <a:xfrm>
            <a:off x="2071791" y="4357436"/>
            <a:ext cx="628888" cy="575789"/>
          </a:xfrm>
          <a:prstGeom prst="snip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1" name="Rectangle: Top Corners Snipped 20">
            <a:extLst>
              <a:ext uri="{FF2B5EF4-FFF2-40B4-BE49-F238E27FC236}">
                <a16:creationId xmlns="" xmlns:a16="http://schemas.microsoft.com/office/drawing/2014/main" id="{62E8A2E6-9D88-491E-8CBC-DD471F390C76}"/>
              </a:ext>
            </a:extLst>
          </p:cNvPr>
          <p:cNvSpPr/>
          <p:nvPr/>
        </p:nvSpPr>
        <p:spPr>
          <a:xfrm>
            <a:off x="2916689" y="4811087"/>
            <a:ext cx="628888" cy="575789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9" name="Rectangle: Top Corners Snipped 18">
            <a:extLst>
              <a:ext uri="{FF2B5EF4-FFF2-40B4-BE49-F238E27FC236}">
                <a16:creationId xmlns="" xmlns:a16="http://schemas.microsoft.com/office/drawing/2014/main" id="{A54E75AC-03D7-4D83-8386-EA1EB903A659}"/>
              </a:ext>
            </a:extLst>
          </p:cNvPr>
          <p:cNvSpPr/>
          <p:nvPr/>
        </p:nvSpPr>
        <p:spPr>
          <a:xfrm>
            <a:off x="2036946" y="1594845"/>
            <a:ext cx="628888" cy="575789"/>
          </a:xfrm>
          <a:prstGeom prst="snip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pic>
        <p:nvPicPr>
          <p:cNvPr id="2" name="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3316339" y="699080"/>
            <a:ext cx="609600" cy="609600"/>
          </a:xfrm>
          <a:prstGeom prst="rect">
            <a:avLst/>
          </a:prstGeom>
        </p:spPr>
      </p:pic>
      <p:pic>
        <p:nvPicPr>
          <p:cNvPr id="3" name="4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6165549" y="2850512"/>
            <a:ext cx="609600" cy="609600"/>
          </a:xfrm>
          <a:prstGeom prst="rect">
            <a:avLst/>
          </a:prstGeom>
        </p:spPr>
      </p:pic>
      <p:pic>
        <p:nvPicPr>
          <p:cNvPr id="4" name="4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4409857" y="3524251"/>
            <a:ext cx="609600" cy="609600"/>
          </a:xfrm>
          <a:prstGeom prst="rect">
            <a:avLst/>
          </a:prstGeom>
        </p:spPr>
      </p:pic>
      <p:pic>
        <p:nvPicPr>
          <p:cNvPr id="6" name="4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3925939" y="4368497"/>
            <a:ext cx="609600" cy="609600"/>
          </a:xfrm>
          <a:prstGeom prst="rect">
            <a:avLst/>
          </a:prstGeom>
        </p:spPr>
      </p:pic>
      <p:pic>
        <p:nvPicPr>
          <p:cNvPr id="8" name="4-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3918504" y="5118032"/>
            <a:ext cx="609600" cy="609600"/>
          </a:xfrm>
          <a:prstGeom prst="rect">
            <a:avLst/>
          </a:prstGeom>
        </p:spPr>
      </p:pic>
      <p:pic>
        <p:nvPicPr>
          <p:cNvPr id="10" name="4-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5060873" y="5858271"/>
            <a:ext cx="609600" cy="609600"/>
          </a:xfrm>
          <a:prstGeom prst="rect">
            <a:avLst/>
          </a:prstGeom>
        </p:spPr>
      </p:pic>
      <p:pic>
        <p:nvPicPr>
          <p:cNvPr id="11" name="4-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4714657" y="6543634"/>
            <a:ext cx="609600" cy="609600"/>
          </a:xfrm>
          <a:prstGeom prst="rect">
            <a:avLst/>
          </a:prstGeom>
        </p:spPr>
      </p:pic>
      <p:pic>
        <p:nvPicPr>
          <p:cNvPr id="20" name="4-8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5860749" y="7299960"/>
            <a:ext cx="609600" cy="609600"/>
          </a:xfrm>
          <a:prstGeom prst="rect">
            <a:avLst/>
          </a:prstGeom>
        </p:spPr>
      </p:pic>
      <p:pic>
        <p:nvPicPr>
          <p:cNvPr id="22" name="WhatsApp Audio 2020-11-10 at 10.07.06 AM (1)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700338" y="787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4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3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17 3.33333E-6 L -0.44141 -0.00116 " pathEditMode="relative" rAng="0" ptsTypes="AA">
                                      <p:cBhvr>
                                        <p:cTn id="14" dur="9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-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repeatCount="indefinite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repeatCount="indefinite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repeatCount="indefinite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1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8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3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9" presetClass="emph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8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.0017"/>
                                          </p:val>
                                        </p:tav>
                                        <p:tav tm="2250">
                                          <p:val>
                                            <p:fltVal val="0.014"/>
                                          </p:val>
                                        </p:tav>
                                        <p:tav tm="3370">
                                          <p:val>
                                            <p:fltVal val="0.0472"/>
                                          </p:val>
                                        </p:tav>
                                        <p:tav tm="4490">
                                          <p:val>
                                            <p:fltVal val="0.1127"/>
                                          </p:val>
                                        </p:tav>
                                        <p:tav tm="5620">
                                          <p:val>
                                            <p:fltVal val="0.2211"/>
                                          </p:val>
                                        </p:tav>
                                        <p:tav tm="6740">
                                          <p:val>
                                            <p:fltVal val="0.3815"/>
                                          </p:val>
                                        </p:tav>
                                        <p:tav tm="7870">
                                          <p:val>
                                            <p:fltVal val="0.605"/>
                                          </p:val>
                                        </p:tav>
                                        <p:tav tm="8990">
                                          <p:val>
                                            <p:fltVal val="0.9054"/>
                                          </p:val>
                                        </p:tav>
                                        <p:tav tm="10110">
                                          <p:val>
                                            <p:fltVal val="1.2876"/>
                                          </p:val>
                                        </p:tav>
                                        <p:tav tm="11240">
                                          <p:val>
                                            <p:fltVal val="1.7647"/>
                                          </p:val>
                                        </p:tav>
                                        <p:tav tm="12360">
                                          <p:val>
                                            <p:fltVal val="2.3529"/>
                                          </p:val>
                                        </p:tav>
                                        <p:tav tm="13480">
                                          <p:val>
                                            <p:fltVal val="2.9813"/>
                                          </p:val>
                                        </p:tav>
                                        <p:tav tm="14610">
                                          <p:val>
                                            <p:fltVal val="3.5055"/>
                                          </p:val>
                                        </p:tav>
                                        <p:tav tm="15730">
                                          <p:val>
                                            <p:fltVal val="3.9334"/>
                                          </p:val>
                                        </p:tav>
                                        <p:tav tm="16850">
                                          <p:val>
                                            <p:fltVal val="4.2681"/>
                                          </p:val>
                                        </p:tav>
                                        <p:tav tm="17980">
                                          <p:val>
                                            <p:fltVal val="4.5242"/>
                                          </p:val>
                                        </p:tav>
                                        <p:tav tm="19100">
                                          <p:val>
                                            <p:fltVal val="4.7137"/>
                                          </p:val>
                                        </p:tav>
                                        <p:tav tm="20220">
                                          <p:val>
                                            <p:fltVal val="4.8438"/>
                                          </p:val>
                                        </p:tav>
                                        <p:tav tm="21350">
                                          <p:val>
                                            <p:fltVal val="4.9269"/>
                                          </p:val>
                                        </p:tav>
                                        <p:tav tm="22470">
                                          <p:val>
                                            <p:fltVal val="4.9736"/>
                                          </p:val>
                                        </p:tav>
                                        <p:tav tm="23600">
                                          <p:val>
                                            <p:fltVal val="4.9944"/>
                                          </p:val>
                                        </p:tav>
                                        <p:tav tm="24720">
                                          <p:val>
                                            <p:fltVal val="4.9998"/>
                                          </p:val>
                                        </p:tav>
                                        <p:tav tm="25840">
                                          <p:val>
                                            <p:fltVal val="4.5262"/>
                                          </p:val>
                                        </p:tav>
                                        <p:tav tm="26970">
                                          <p:val>
                                            <p:fltVal val="2.4454"/>
                                          </p:val>
                                        </p:tav>
                                        <p:tav tm="28090">
                                          <p:val>
                                            <p:fltVal val="-0.6987"/>
                                          </p:val>
                                        </p:tav>
                                        <p:tav tm="29210">
                                          <p:val>
                                            <p:fltVal val="-4.7001"/>
                                          </p:val>
                                        </p:tav>
                                        <p:tav tm="30340">
                                          <p:val>
                                            <p:fltVal val="-9.4493"/>
                                          </p:val>
                                        </p:tav>
                                        <p:tav tm="31460">
                                          <p:val>
                                            <p:fltVal val="-14.8744"/>
                                          </p:val>
                                        </p:tav>
                                        <p:tav tm="32580">
                                          <p:val>
                                            <p:fltVal val="-20.923"/>
                                          </p:val>
                                        </p:tav>
                                        <p:tav tm="33710">
                                          <p:val>
                                            <p:fltVal val="-27.4931"/>
                                          </p:val>
                                        </p:tav>
                                        <p:tav tm="34830">
                                          <p:val>
                                            <p:fltVal val="-34.6709"/>
                                          </p:val>
                                        </p:tav>
                                        <p:tav tm="35960">
                                          <p:val>
                                            <p:fltVal val="-42.3729"/>
                                          </p:val>
                                        </p:tav>
                                        <p:tav tm="37080">
                                          <p:val>
                                            <p:fltVal val="-50.5763"/>
                                          </p:val>
                                        </p:tav>
                                        <p:tav tm="38200">
                                          <p:val>
                                            <p:fltVal val="-59.2613"/>
                                          </p:val>
                                        </p:tav>
                                        <p:tav tm="39330">
                                          <p:val>
                                            <p:fltVal val="-68.4108"/>
                                          </p:val>
                                        </p:tav>
                                        <p:tav tm="40450">
                                          <p:val>
                                            <p:fltVal val="-78.0095"/>
                                          </p:val>
                                        </p:tav>
                                        <p:tav tm="41570">
                                          <p:val>
                                            <p:fltVal val="-87.9524"/>
                                          </p:val>
                                        </p:tav>
                                        <p:tav tm="42700">
                                          <p:val>
                                            <p:fltVal val="-98.4063"/>
                                          </p:val>
                                        </p:tav>
                                        <p:tav tm="43820">
                                          <p:val>
                                            <p:fltVal val="-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-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-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-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-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-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-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-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-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-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-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-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-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-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-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-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-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-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-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-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-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-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-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-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-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-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-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-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-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-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-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-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-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-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-363.461"/>
                                          </p:val>
                                        </p:tav>
                                        <p:tav tm="83150">
                                          <p:val>
                                            <p:fltVal val="-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-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-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-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-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-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-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-360"/>
                                          </p:val>
                                        </p:tav>
                                        <p:tav tm="92130">
                                          <p:val>
                                            <p:fltVal val="-360"/>
                                          </p:val>
                                        </p:tav>
                                        <p:tav tm="93260">
                                          <p:val>
                                            <p:fltVal val="-360"/>
                                          </p:val>
                                        </p:tav>
                                        <p:tav tm="94380">
                                          <p:val>
                                            <p:fltVal val="-360"/>
                                          </p:val>
                                        </p:tav>
                                        <p:tav tm="95510">
                                          <p:val>
                                            <p:fltVal val="-360"/>
                                          </p:val>
                                        </p:tav>
                                        <p:tav tm="96630">
                                          <p:val>
                                            <p:fltVal val="-360"/>
                                          </p:val>
                                        </p:tav>
                                        <p:tav tm="97750">
                                          <p:val>
                                            <p:fltVal val="-360"/>
                                          </p:val>
                                        </p:tav>
                                        <p:tav tm="98880">
                                          <p:val>
                                            <p:fltVal val="-360"/>
                                          </p:val>
                                        </p:tav>
                                        <p:tav tm="100000">
                                          <p:val>
                                            <p:fltVal val="-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86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389"/>
                            </p:stCondLst>
                            <p:childTnLst>
                              <p:par>
                                <p:cTn id="91" presetID="38" presetClass="emph" presetSubtype="128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9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389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0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901"/>
                            </p:stCondLst>
                            <p:childTnLst>
                              <p:par>
                                <p:cTn id="115" presetID="38" presetClass="emph" presetSubtype="128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1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901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98485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vide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1" grpId="0" animBg="1"/>
      <p:bldP spid="21" grpId="0" animBg="1"/>
      <p:bldP spid="19" grpId="1" animBg="1"/>
      <p:bldP spid="1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61148A-5966-42AC-8069-29972C99E5A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0421" y="625641"/>
            <a:ext cx="5566360" cy="56468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BAB4275-2296-4A73-8090-12FBB4311946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CDBF1728-BDC3-4FCC-B795-750BB8798F73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29552817-498C-4100-818C-9877D4B19F51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="" xmlns:a16="http://schemas.microsoft.com/office/drawing/2014/main" id="{A8061375-0EE1-4545-BD82-86764F3288CE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E62E9124-88D0-46A0-AA29-BDA9E4AEC2AE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أشـــكال الأرض 2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C10FBD8C-E6D7-4565-971E-BF7EEBC18BEF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563574F-8D1D-4023-BC21-1300F446FE8D}"/>
                </a:ext>
              </a:extLst>
            </p:cNvPr>
            <p:cNvSpPr txBox="1"/>
            <p:nvPr/>
          </p:nvSpPr>
          <p:spPr>
            <a:xfrm>
              <a:off x="7227183" y="1257723"/>
              <a:ext cx="2161431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الرابع </a:t>
              </a:r>
            </a:p>
          </p:txBody>
        </p:sp>
      </p:grpSp>
      <p:cxnSp>
        <p:nvCxnSpPr>
          <p:cNvPr id="25" name="Connector: Curved 24">
            <a:extLst>
              <a:ext uri="{FF2B5EF4-FFF2-40B4-BE49-F238E27FC236}">
                <a16:creationId xmlns="" xmlns:a16="http://schemas.microsoft.com/office/drawing/2014/main" id="{6F0A5F73-5799-42EC-A1EB-A07149E92AB4}"/>
              </a:ext>
            </a:extLst>
          </p:cNvPr>
          <p:cNvCxnSpPr>
            <a:cxnSpLocks/>
          </p:cNvCxnSpPr>
          <p:nvPr/>
        </p:nvCxnSpPr>
        <p:spPr>
          <a:xfrm flipV="1">
            <a:off x="3504064" y="3942347"/>
            <a:ext cx="1452944" cy="934454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="" xmlns:a16="http://schemas.microsoft.com/office/drawing/2014/main" id="{883BB8F6-DFC3-4EB2-B7F0-842EA879D2AD}"/>
              </a:ext>
            </a:extLst>
          </p:cNvPr>
          <p:cNvCxnSpPr>
            <a:cxnSpLocks/>
          </p:cNvCxnSpPr>
          <p:nvPr/>
        </p:nvCxnSpPr>
        <p:spPr>
          <a:xfrm rot="10800000">
            <a:off x="1166440" y="3524251"/>
            <a:ext cx="1031600" cy="88923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Graphic 12" descr="Right pointing backhand index">
            <a:extLst>
              <a:ext uri="{FF2B5EF4-FFF2-40B4-BE49-F238E27FC236}">
                <a16:creationId xmlns="" xmlns:a16="http://schemas.microsoft.com/office/drawing/2014/main" id="{DCAF7E3D-D901-47E8-AE1C-695BAED954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5915226" flipV="1">
            <a:off x="11472920" y="3096095"/>
            <a:ext cx="468000" cy="468000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5" name="3D Model 54" descr="Zany Face Emoji">
                <a:extLst>
                  <a:ext uri="{FF2B5EF4-FFF2-40B4-BE49-F238E27FC236}">
                    <a16:creationId xmlns:a16="http://schemas.microsoft.com/office/drawing/2014/main" id="{93941B6E-4868-4E90-90B3-027B5D4006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5834716"/>
                  </p:ext>
                </p:extLst>
              </p:nvPr>
            </p:nvGraphicFramePr>
            <p:xfrm>
              <a:off x="7283155" y="3439225"/>
              <a:ext cx="2987998" cy="2987999"/>
            </p:xfrm>
            <a:graphic>
              <a:graphicData uri="http://schemas.microsoft.com/office/drawing/2017/model3d">
                <am3d:model3d r:embed="rId26">
                  <am3d:spPr>
                    <a:xfrm>
                      <a:off x="0" y="0"/>
                      <a:ext cx="2987998" cy="2987999"/>
                    </a:xfrm>
                    <a:prstGeom prst="rect">
                      <a:avLst/>
                    </a:prstGeom>
                  </am3d:spPr>
                  <am3d:camera>
                    <am3d:pos x="0" y="0" z="814559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0" d="1000000"/>
                    <am3d:preTrans dx="29" dy="-18000000" dz="-19805"/>
                    <am3d:scale>
                      <am3d:sx n="1000000" d="1000000"/>
                      <am3d:sy n="1000000" d="1000000"/>
                      <am3d:sz n="1000000" d="1000000"/>
                    </am3d:scale>
                    <am3d:rot ax="-1088087" ay="-16" az="3"/>
                    <am3d:postTrans dx="0" dy="0" dz="0"/>
                  </am3d:trans>
                  <am3d:raster rName="Office3DRenderer" rVer="16.0.8326">
                    <am3d:blip r:embed="rId27"/>
                  </am3d:raster>
                  <am3d:objViewport viewportSz="53296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5" name="3D Model 54" descr="Zany Face Emoji">
                <a:extLst>
                  <a:ext uri="{FF2B5EF4-FFF2-40B4-BE49-F238E27FC236}">
                    <a16:creationId xmlns="" xmlns:a16="http://schemas.microsoft.com/office/drawing/2014/main" id="{93941B6E-4868-4E90-90B3-027B5D4006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83155" y="3439225"/>
                <a:ext cx="2987998" cy="2987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8" name="3D Model 57" descr="Frowning Face Emoji">
                <a:extLst>
                  <a:ext uri="{FF2B5EF4-FFF2-40B4-BE49-F238E27FC236}">
                    <a16:creationId xmlns:a16="http://schemas.microsoft.com/office/drawing/2014/main" id="{A2A027E6-DBB1-4273-9101-93B33093EF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818999"/>
                  </p:ext>
                </p:extLst>
              </p:nvPr>
            </p:nvGraphicFramePr>
            <p:xfrm>
              <a:off x="7283155" y="3439225"/>
              <a:ext cx="3015641" cy="3015640"/>
            </p:xfrm>
            <a:graphic>
              <a:graphicData uri="http://schemas.microsoft.com/office/drawing/2017/model3d">
                <am3d:model3d r:embed="rId29">
                  <am3d:spPr>
                    <a:xfrm>
                      <a:off x="0" y="0"/>
                      <a:ext cx="3015641" cy="3015640"/>
                    </a:xfrm>
                    <a:prstGeom prst="rect">
                      <a:avLst/>
                    </a:prstGeom>
                  </am3d:spPr>
                  <am3d:camera>
                    <am3d:pos x="0" y="0" z="809355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300" d="1000000"/>
                    <am3d:preTrans dx="233" dy="-17822845" dz="-177264"/>
                    <am3d:scale>
                      <am3d:sx n="1000000" d="1000000"/>
                      <am3d:sy n="1000000" d="1000000"/>
                      <am3d:sz n="1000000" d="1000000"/>
                    </am3d:scale>
                    <am3d:rot ax="-506957" ay="83779" az="-12448"/>
                    <am3d:postTrans dx="0" dy="0" dz="0"/>
                  </am3d:trans>
                  <am3d:raster rName="Office3DRenderer" rVer="16.0.8326">
                    <am3d:blip r:embed="rId30"/>
                  </am3d:raster>
                  <am3d:objViewport viewportSz="53939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8" name="3D Model 57" descr="Frowning Face Emoji">
                <a:extLst>
                  <a:ext uri="{FF2B5EF4-FFF2-40B4-BE49-F238E27FC236}">
                    <a16:creationId xmlns="" xmlns:a16="http://schemas.microsoft.com/office/drawing/2014/main" id="{A2A027E6-DBB1-4273-9101-93B33093EF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283155" y="3439225"/>
                <a:ext cx="3015641" cy="3015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Connector: Curved 25">
            <a:extLst>
              <a:ext uri="{FF2B5EF4-FFF2-40B4-BE49-F238E27FC236}">
                <a16:creationId xmlns="" xmlns:a16="http://schemas.microsoft.com/office/drawing/2014/main" id="{F1BD3DE7-FD0E-44C6-A60C-EDEFA393F805}"/>
              </a:ext>
            </a:extLst>
          </p:cNvPr>
          <p:cNvCxnSpPr>
            <a:cxnSpLocks/>
          </p:cNvCxnSpPr>
          <p:nvPr/>
        </p:nvCxnSpPr>
        <p:spPr>
          <a:xfrm>
            <a:off x="2526457" y="1648047"/>
            <a:ext cx="1254934" cy="96681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: Top Corners Rounded 26">
            <a:extLst>
              <a:ext uri="{FF2B5EF4-FFF2-40B4-BE49-F238E27FC236}">
                <a16:creationId xmlns="" xmlns:a16="http://schemas.microsoft.com/office/drawing/2014/main" id="{D2D120E3-2276-40C0-9062-6734F546812B}"/>
              </a:ext>
            </a:extLst>
          </p:cNvPr>
          <p:cNvSpPr/>
          <p:nvPr/>
        </p:nvSpPr>
        <p:spPr>
          <a:xfrm>
            <a:off x="1323833" y="1201003"/>
            <a:ext cx="1200399" cy="751003"/>
          </a:xfrm>
          <a:prstGeom prst="round2Same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الرأس</a:t>
            </a:r>
            <a:endParaRPr lang="ar-BH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BD0AA0-62F4-433B-A3BB-72FE49AE0F43}"/>
              </a:ext>
            </a:extLst>
          </p:cNvPr>
          <p:cNvSpPr txBox="1"/>
          <p:nvPr/>
        </p:nvSpPr>
        <p:spPr>
          <a:xfrm>
            <a:off x="5285142" y="686186"/>
            <a:ext cx="6462809" cy="10284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3600" b="1" dirty="0"/>
              <a:t>ثالثًا: </a:t>
            </a:r>
            <a:r>
              <a:rPr lang="ar-BH" sz="3600" b="1" dirty="0" smtClean="0"/>
              <a:t>الخليجُ</a:t>
            </a:r>
            <a:endParaRPr lang="ar-BH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A6EB5C-3759-4877-8388-FF6F97B7505F}"/>
              </a:ext>
            </a:extLst>
          </p:cNvPr>
          <p:cNvSpPr txBox="1"/>
          <p:nvPr/>
        </p:nvSpPr>
        <p:spPr>
          <a:xfrm>
            <a:off x="5762877" y="2330044"/>
            <a:ext cx="6093994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الخليجُ: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عندما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يتقدمُ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جزءٌ من </a:t>
            </a:r>
            <a:r>
              <a:rPr lang="ar-BH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البحرِ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</a:t>
            </a:r>
            <a:r>
              <a:rPr lang="ar-BH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اليابسة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3" name="3D Model 22" descr="School of fish">
                <a:extLst>
                  <a:ext uri="{FF2B5EF4-FFF2-40B4-BE49-F238E27FC236}">
                    <a16:creationId xmlns:a16="http://schemas.microsoft.com/office/drawing/2014/main" id="{1F6878DB-D37E-4D17-B461-2BB7F3C85D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5239874"/>
                  </p:ext>
                </p:extLst>
              </p:nvPr>
            </p:nvGraphicFramePr>
            <p:xfrm>
              <a:off x="-185263" y="1295786"/>
              <a:ext cx="6155369" cy="5646821"/>
            </p:xfrm>
            <a:graphic>
              <a:graphicData uri="http://schemas.microsoft.com/office/drawing/2017/model3d">
                <am3d:model3d r:embed="rId32">
                  <am3d:spPr>
                    <a:xfrm>
                      <a:off x="0" y="0"/>
                      <a:ext cx="6155369" cy="5646821"/>
                    </a:xfrm>
                    <a:prstGeom prst="rect">
                      <a:avLst/>
                    </a:prstGeom>
                  </am3d:spPr>
                  <am3d:camera>
                    <am3d:pos x="0" y="0" z="596157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74" d="1000000"/>
                    <am3d:preTrans dx="-4262210" dy="-7210043" dz="5498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0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85674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School of fish">
                <a:extLst>
                  <a:ext uri="{FF2B5EF4-FFF2-40B4-BE49-F238E27FC236}">
                    <a16:creationId xmlns="" xmlns:a16="http://schemas.microsoft.com/office/drawing/2014/main" id="{1F6878DB-D37E-4D17-B461-2BB7F3C85D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-185263" y="1295786"/>
                <a:ext cx="6155369" cy="564682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5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2071267" y="2880156"/>
            <a:ext cx="609600" cy="609600"/>
          </a:xfrm>
          <a:prstGeom prst="rect">
            <a:avLst/>
          </a:prstGeom>
        </p:spPr>
      </p:pic>
      <p:pic>
        <p:nvPicPr>
          <p:cNvPr id="9" name="5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6630895" y="3134425"/>
            <a:ext cx="609600" cy="609600"/>
          </a:xfrm>
          <a:prstGeom prst="rect">
            <a:avLst/>
          </a:prstGeom>
        </p:spPr>
      </p:pic>
      <p:pic>
        <p:nvPicPr>
          <p:cNvPr id="10" name="5-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4291656" y="4340530"/>
            <a:ext cx="609600" cy="609600"/>
          </a:xfrm>
          <a:prstGeom prst="rect">
            <a:avLst/>
          </a:prstGeom>
        </p:spPr>
      </p:pic>
      <p:pic>
        <p:nvPicPr>
          <p:cNvPr id="11" name="5-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3819689" y="5098981"/>
            <a:ext cx="609600" cy="609600"/>
          </a:xfrm>
          <a:prstGeom prst="rect">
            <a:avLst/>
          </a:prstGeom>
        </p:spPr>
      </p:pic>
      <p:pic>
        <p:nvPicPr>
          <p:cNvPr id="19" name="5-7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5980372" y="5723617"/>
            <a:ext cx="609600" cy="609600"/>
          </a:xfrm>
          <a:prstGeom prst="rect">
            <a:avLst/>
          </a:prstGeom>
        </p:spPr>
      </p:pic>
      <p:sp>
        <p:nvSpPr>
          <p:cNvPr id="21" name="Rectangle: Top Corners Snipped 20">
            <a:extLst>
              <a:ext uri="{FF2B5EF4-FFF2-40B4-BE49-F238E27FC236}">
                <a16:creationId xmlns="" xmlns:a16="http://schemas.microsoft.com/office/drawing/2014/main" id="{62E8A2E6-9D88-491E-8CBC-DD471F390C76}"/>
              </a:ext>
            </a:extLst>
          </p:cNvPr>
          <p:cNvSpPr/>
          <p:nvPr/>
        </p:nvSpPr>
        <p:spPr>
          <a:xfrm>
            <a:off x="2916689" y="4811087"/>
            <a:ext cx="628888" cy="575789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31" name="Rectangle: Top Corners Snipped 30">
            <a:extLst>
              <a:ext uri="{FF2B5EF4-FFF2-40B4-BE49-F238E27FC236}">
                <a16:creationId xmlns="" xmlns:a16="http://schemas.microsoft.com/office/drawing/2014/main" id="{01BBE883-9D10-4D42-923D-1EE84E764EBE}"/>
              </a:ext>
            </a:extLst>
          </p:cNvPr>
          <p:cNvSpPr/>
          <p:nvPr/>
        </p:nvSpPr>
        <p:spPr>
          <a:xfrm>
            <a:off x="2071791" y="4357436"/>
            <a:ext cx="628888" cy="575789"/>
          </a:xfrm>
          <a:prstGeom prst="snip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20" name="WhatsApp Audio 2020-10-12 at 1.28.55 PM">
            <a:hlinkClick r:id="" action="ppaction://media"/>
            <a:extLst>
              <a:ext uri="{FF2B5EF4-FFF2-40B4-BE49-F238E27FC236}">
                <a16:creationId xmlns="" xmlns:a16="http://schemas.microsoft.com/office/drawing/2014/main" id="{C5F5BE34-5381-4C9E-9EF0-4A1A384F64F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2210756" y="89955"/>
            <a:ext cx="609600" cy="609600"/>
          </a:xfrm>
          <a:prstGeom prst="rect">
            <a:avLst/>
          </a:prstGeom>
        </p:spPr>
      </p:pic>
      <p:pic>
        <p:nvPicPr>
          <p:cNvPr id="22" name="WhatsApp Audio 2020-10-12 at 1.28.55 PM (1)">
            <a:hlinkClick r:id="" action="ppaction://media"/>
            <a:extLst>
              <a:ext uri="{FF2B5EF4-FFF2-40B4-BE49-F238E27FC236}">
                <a16:creationId xmlns="" xmlns:a16="http://schemas.microsoft.com/office/drawing/2014/main" id="{5FA5F009-928F-4755-952C-22DFCFAF2F43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2959100" y="1498600"/>
            <a:ext cx="609600" cy="609600"/>
          </a:xfrm>
          <a:prstGeom prst="rect">
            <a:avLst/>
          </a:prstGeom>
        </p:spPr>
      </p:pic>
      <p:pic>
        <p:nvPicPr>
          <p:cNvPr id="32" name="4-6">
            <a:hlinkClick r:id="" action="ppaction://media"/>
            <a:extLst>
              <a:ext uri="{FF2B5EF4-FFF2-40B4-BE49-F238E27FC236}">
                <a16:creationId xmlns="" xmlns:a16="http://schemas.microsoft.com/office/drawing/2014/main" id="{72FE27A0-43F9-47D8-A17D-BAFE2077646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5060873" y="5858271"/>
            <a:ext cx="609600" cy="609600"/>
          </a:xfrm>
          <a:prstGeom prst="rect">
            <a:avLst/>
          </a:prstGeom>
        </p:spPr>
      </p:pic>
      <p:pic>
        <p:nvPicPr>
          <p:cNvPr id="2" name="WhatsApp Audio 2020-11-10 at 10.07.08 AM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3032125" y="7026275"/>
            <a:ext cx="609600" cy="609600"/>
          </a:xfrm>
          <a:prstGeom prst="rect">
            <a:avLst/>
          </a:prstGeom>
        </p:spPr>
      </p:pic>
      <p:pic>
        <p:nvPicPr>
          <p:cNvPr id="3" name="WhatsApp Audio 2020-11-10 at 10.07.09 AM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4333141" y="794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3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-0.0017 3.33333E-6 L -0.44141 -0.00116 " pathEditMode="relative" rAng="0" ptsTypes="AA">
                                      <p:cBhvr>
                                        <p:cTn id="22" dur="9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-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repeatCount="indefinite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repeatCount="indefinite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38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2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8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8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vide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7" grpId="0" animBg="1"/>
      <p:bldP spid="21" grpId="1" animBg="1"/>
      <p:bldP spid="21" grpId="2" animBg="1"/>
      <p:bldP spid="31" grpId="1" animBg="1"/>
      <p:bldP spid="3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9CDF8CB-29A1-49A4-A422-6398D757935B}"/>
              </a:ext>
            </a:extLst>
          </p:cNvPr>
          <p:cNvSpPr txBox="1"/>
          <p:nvPr/>
        </p:nvSpPr>
        <p:spPr>
          <a:xfrm>
            <a:off x="5285142" y="118059"/>
            <a:ext cx="6462809" cy="10284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BH" sz="3600" b="1" dirty="0"/>
              <a:t>رابعًا: </a:t>
            </a:r>
            <a:r>
              <a:rPr lang="ar-BH" sz="3600" b="1" dirty="0" smtClean="0"/>
              <a:t>الجزيرةُ </a:t>
            </a:r>
            <a:r>
              <a:rPr lang="ar-BH" sz="3600" b="1" dirty="0" err="1" smtClean="0"/>
              <a:t>والأرخبيلُ</a:t>
            </a:r>
            <a:endParaRPr lang="ar-BH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74F522-125E-4854-AF48-D65BC00522AC}"/>
              </a:ext>
            </a:extLst>
          </p:cNvPr>
          <p:cNvSpPr txBox="1"/>
          <p:nvPr/>
        </p:nvSpPr>
        <p:spPr>
          <a:xfrm>
            <a:off x="4599900" y="4197936"/>
            <a:ext cx="7031572" cy="1682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وإذا تجاورت مجموعةُ جُزُرٍ، فإنَّها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تُشكّلُ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أرخَبِيلًا. </a:t>
            </a:r>
          </a:p>
          <a:p>
            <a:pPr algn="r" rtl="1">
              <a:lnSpc>
                <a:spcPct val="200000"/>
              </a:lnSpc>
            </a:pPr>
            <a:endParaRPr lang="ar-B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Graphic 12" descr="Right pointing backhand index">
            <a:extLst>
              <a:ext uri="{FF2B5EF4-FFF2-40B4-BE49-F238E27FC236}">
                <a16:creationId xmlns="" xmlns:a16="http://schemas.microsoft.com/office/drawing/2014/main" id="{B7D3C55C-B7D2-49B6-B1CD-32F76B2307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915226" flipV="1">
            <a:off x="11401488" y="2401029"/>
            <a:ext cx="468000" cy="468000"/>
          </a:xfrm>
          <a:prstGeom prst="rect">
            <a:avLst/>
          </a:prstGeom>
        </p:spPr>
      </p:pic>
      <p:pic>
        <p:nvPicPr>
          <p:cNvPr id="12" name="Graphic 12" descr="Right pointing backhand index">
            <a:extLst>
              <a:ext uri="{FF2B5EF4-FFF2-40B4-BE49-F238E27FC236}">
                <a16:creationId xmlns="" xmlns:a16="http://schemas.microsoft.com/office/drawing/2014/main" id="{5C109A21-9BBB-4968-BAB8-2D0B5CE675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915226" flipV="1">
            <a:off x="11330972" y="5127087"/>
            <a:ext cx="468000" cy="46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2CC3D15-20B4-49CA-823C-752AA5D318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337" y="487382"/>
            <a:ext cx="4454041" cy="30288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8C0E49F-EDB6-406D-8F05-CB24BF6A21FC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C21AC6B6-59C5-4073-B389-41E2B26A441E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36C40015-54DF-4334-87A6-14573E894FA8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="" xmlns:a16="http://schemas.microsoft.com/office/drawing/2014/main" id="{A52A1A20-56CB-4E4D-8589-CE6F6F1DC907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00530CDA-B562-4470-AFB9-B0C7F792369B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أشـــكال الأرض 2</a:t>
                  </a:r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D6217335-E803-479E-BE59-16F9F480FB45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1ECCE0A-AA6D-44F1-9EEF-D5D61B03FF3C}"/>
                </a:ext>
              </a:extLst>
            </p:cNvPr>
            <p:cNvSpPr txBox="1"/>
            <p:nvPr/>
          </p:nvSpPr>
          <p:spPr>
            <a:xfrm>
              <a:off x="7227183" y="1257723"/>
              <a:ext cx="2161431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الرابع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7161C99-4910-4BC0-B6BA-473F6FBDE4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991" y="3651153"/>
            <a:ext cx="4516388" cy="2650777"/>
          </a:xfrm>
          <a:prstGeom prst="rect">
            <a:avLst/>
          </a:prstGeom>
        </p:spPr>
      </p:pic>
      <p:pic>
        <p:nvPicPr>
          <p:cNvPr id="2" name="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297680" y="661593"/>
            <a:ext cx="609600" cy="609600"/>
          </a:xfrm>
          <a:prstGeom prst="rect">
            <a:avLst/>
          </a:prstGeom>
        </p:spPr>
      </p:pic>
      <p:pic>
        <p:nvPicPr>
          <p:cNvPr id="3" name="6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680537" y="2258548"/>
            <a:ext cx="609600" cy="609600"/>
          </a:xfrm>
          <a:prstGeom prst="rect">
            <a:avLst/>
          </a:prstGeom>
        </p:spPr>
      </p:pic>
      <p:pic>
        <p:nvPicPr>
          <p:cNvPr id="4" name="6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919192" y="3651153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B480E35-C0D4-47E3-B84C-0750DF595696}"/>
              </a:ext>
            </a:extLst>
          </p:cNvPr>
          <p:cNvSpPr txBox="1"/>
          <p:nvPr/>
        </p:nvSpPr>
        <p:spPr>
          <a:xfrm>
            <a:off x="4872221" y="1846670"/>
            <a:ext cx="6969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الجزيرةُ قطعةٌ من اليابسةِ مُحاطةٌ بالمياه من </a:t>
            </a:r>
            <a:r>
              <a:rPr lang="ar-B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جميع الجهات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BH" sz="2800" dirty="0"/>
          </a:p>
        </p:txBody>
      </p:sp>
    </p:spTree>
    <p:extLst>
      <p:ext uri="{BB962C8B-B14F-4D97-AF65-F5344CB8AC3E}">
        <p14:creationId xmlns:p14="http://schemas.microsoft.com/office/powerpoint/2010/main" val="19636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92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2.22222E-6 L -0.53985 -0.00347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2" y="-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942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942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-2.96296E-6 L -0.45404 -0.00625 " pathEditMode="relative" rAng="0" ptsTypes="AA">
                                      <p:cBhvr>
                                        <p:cTn id="32" dur="9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-3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18B921-EBFA-4DC9-850B-CD74839868C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552451"/>
            <a:ext cx="5200650" cy="57959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C98118-1F5B-4459-A838-72963E63A6BE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F4ADED16-71CC-448E-ACD5-3331288B6F5D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F038574C-F2E0-4B34-874A-D9829E0FE5AD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="" xmlns:a16="http://schemas.microsoft.com/office/drawing/2014/main" id="{F3BD404C-C901-4D80-8CEC-4A38F2F5B00F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="" xmlns:a16="http://schemas.microsoft.com/office/drawing/2014/main" id="{67736089-74F6-4DE3-AC64-94754F873AEB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أشـــكال الأرض 2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3695E3C7-DFE8-4BAA-9C13-446E81D1C731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A14AC76-0485-443A-9BEC-50F5972ABDA4}"/>
                </a:ext>
              </a:extLst>
            </p:cNvPr>
            <p:cNvSpPr txBox="1"/>
            <p:nvPr/>
          </p:nvSpPr>
          <p:spPr>
            <a:xfrm>
              <a:off x="7227183" y="1257723"/>
              <a:ext cx="2161431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الرابع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17E40CF-8577-4F92-8AD9-F0BA46CA5581}"/>
              </a:ext>
            </a:extLst>
          </p:cNvPr>
          <p:cNvSpPr txBox="1"/>
          <p:nvPr/>
        </p:nvSpPr>
        <p:spPr>
          <a:xfrm>
            <a:off x="5839845" y="31620"/>
            <a:ext cx="6093994" cy="1682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إذا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نظرتَ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إلى شاطئ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مملكةِ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البحرين، تُلاحظُ أن هذا الشاطئ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متعرّجٌ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عليه رؤوسّ، منها: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0441FAE-609A-4402-B412-118110154C7E}"/>
              </a:ext>
            </a:extLst>
          </p:cNvPr>
          <p:cNvSpPr txBox="1"/>
          <p:nvPr/>
        </p:nvSpPr>
        <p:spPr>
          <a:xfrm>
            <a:off x="5200650" y="2845159"/>
            <a:ext cx="67331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تحيطُ مياهُ البحرِ ببلدِنَا مملكةِ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البحرين من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جميعِ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الجهات،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وتتأَلَّـفُ مملكةُ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البحرين من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مجموعةِ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جُزُرِ </a:t>
            </a:r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أهمُّها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2" name="7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617720" y="1409012"/>
            <a:ext cx="609600" cy="609600"/>
          </a:xfrm>
          <a:prstGeom prst="rect">
            <a:avLst/>
          </a:prstGeom>
        </p:spPr>
      </p:pic>
      <p:pic>
        <p:nvPicPr>
          <p:cNvPr id="3" name="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657600" y="2205431"/>
            <a:ext cx="609600" cy="609600"/>
          </a:xfrm>
          <a:prstGeom prst="rect">
            <a:avLst/>
          </a:prstGeom>
        </p:spPr>
      </p:pic>
      <p:pic>
        <p:nvPicPr>
          <p:cNvPr id="12" name="7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514725" y="2845159"/>
            <a:ext cx="609600" cy="609600"/>
          </a:xfrm>
          <a:prstGeom prst="rect">
            <a:avLst/>
          </a:prstGeom>
        </p:spPr>
      </p:pic>
      <p:pic>
        <p:nvPicPr>
          <p:cNvPr id="14" name="7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657600" y="3607992"/>
            <a:ext cx="609600" cy="609600"/>
          </a:xfrm>
          <a:prstGeom prst="rect">
            <a:avLst/>
          </a:prstGeom>
        </p:spPr>
      </p:pic>
      <p:pic>
        <p:nvPicPr>
          <p:cNvPr id="15" name="7-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337035" y="4337525"/>
            <a:ext cx="609600" cy="609600"/>
          </a:xfrm>
          <a:prstGeom prst="rect">
            <a:avLst/>
          </a:prstGeom>
        </p:spPr>
      </p:pic>
      <p:pic>
        <p:nvPicPr>
          <p:cNvPr id="17" name="7-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733189" y="5738813"/>
            <a:ext cx="609600" cy="609600"/>
          </a:xfrm>
          <a:prstGeom prst="rect">
            <a:avLst/>
          </a:prstGeom>
        </p:spPr>
      </p:pic>
      <p:pic>
        <p:nvPicPr>
          <p:cNvPr id="19" name="7-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352800" y="6537222"/>
            <a:ext cx="609600" cy="609600"/>
          </a:xfrm>
          <a:prstGeom prst="rect">
            <a:avLst/>
          </a:prstGeom>
        </p:spPr>
      </p:pic>
      <p:pic>
        <p:nvPicPr>
          <p:cNvPr id="21" name="7-8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514725" y="7307982"/>
            <a:ext cx="609600" cy="609600"/>
          </a:xfrm>
          <a:prstGeom prst="rect">
            <a:avLst/>
          </a:prstGeom>
        </p:spPr>
      </p:pic>
      <p:pic>
        <p:nvPicPr>
          <p:cNvPr id="23" name="7-9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209925" y="8022450"/>
            <a:ext cx="609600" cy="609600"/>
          </a:xfrm>
          <a:prstGeom prst="rect">
            <a:avLst/>
          </a:prstGeom>
        </p:spPr>
      </p:pic>
      <p:pic>
        <p:nvPicPr>
          <p:cNvPr id="24" name="7-10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209925" y="8751983"/>
            <a:ext cx="609600" cy="60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7D1BD32-A485-4140-83B4-AD5CF2C14423}"/>
              </a:ext>
            </a:extLst>
          </p:cNvPr>
          <p:cNvSpPr txBox="1"/>
          <p:nvPr/>
        </p:nvSpPr>
        <p:spPr>
          <a:xfrm>
            <a:off x="8063095" y="2249747"/>
            <a:ext cx="1760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رأسُ حـيَّـان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،</a:t>
            </a:r>
            <a:endParaRPr lang="ar-BH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4A5AA6E-F97D-4D5F-991D-0A3B12D69D13}"/>
              </a:ext>
            </a:extLst>
          </p:cNvPr>
          <p:cNvSpPr txBox="1"/>
          <p:nvPr/>
        </p:nvSpPr>
        <p:spPr>
          <a:xfrm>
            <a:off x="6523052" y="2235463"/>
            <a:ext cx="1871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رأسُ الزَّلَّاق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،</a:t>
            </a:r>
            <a:endParaRPr lang="ar-BH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B5D490E-3D02-43EA-84CB-83EF23610D7B}"/>
              </a:ext>
            </a:extLst>
          </p:cNvPr>
          <p:cNvSpPr txBox="1"/>
          <p:nvPr/>
        </p:nvSpPr>
        <p:spPr>
          <a:xfrm>
            <a:off x="5300057" y="2235463"/>
            <a:ext cx="1452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رأس البر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BH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9E8AF71-2890-4D38-A12D-561A974FA8A5}"/>
              </a:ext>
            </a:extLst>
          </p:cNvPr>
          <p:cNvSpPr txBox="1"/>
          <p:nvPr/>
        </p:nvSpPr>
        <p:spPr>
          <a:xfrm>
            <a:off x="9522005" y="2248621"/>
            <a:ext cx="2411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رأسُ أبي جَرْجُور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، </a:t>
            </a:r>
            <a:endParaRPr lang="ar-BH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3DEB856-E0B4-4979-B0B5-392B0DB7E379}"/>
              </a:ext>
            </a:extLst>
          </p:cNvPr>
          <p:cNvSpPr txBox="1"/>
          <p:nvPr/>
        </p:nvSpPr>
        <p:spPr>
          <a:xfrm>
            <a:off x="10481901" y="5084085"/>
            <a:ext cx="1451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المُـحـرَّق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، </a:t>
            </a:r>
            <a:endParaRPr lang="ar-BH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B8A4F44-99A1-435E-A52C-24EBD1A6C63A}"/>
              </a:ext>
            </a:extLst>
          </p:cNvPr>
          <p:cNvSpPr txBox="1"/>
          <p:nvPr/>
        </p:nvSpPr>
        <p:spPr>
          <a:xfrm>
            <a:off x="9074087" y="5084085"/>
            <a:ext cx="1653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 النّعســان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،</a:t>
            </a:r>
            <a:endParaRPr lang="ar-BH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7E79E73-8D4D-4A9B-8A42-1826126B0F61}"/>
              </a:ext>
            </a:extLst>
          </p:cNvPr>
          <p:cNvSpPr txBox="1"/>
          <p:nvPr/>
        </p:nvSpPr>
        <p:spPr>
          <a:xfrm>
            <a:off x="8101429" y="5065943"/>
            <a:ext cx="1059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ستــرة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،</a:t>
            </a:r>
            <a:endParaRPr lang="ar-BH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22E0B62-3485-4A8F-B2AF-9C80E64E699F}"/>
              </a:ext>
            </a:extLst>
          </p:cNvPr>
          <p:cNvSpPr txBox="1"/>
          <p:nvPr/>
        </p:nvSpPr>
        <p:spPr>
          <a:xfrm>
            <a:off x="7219404" y="5084085"/>
            <a:ext cx="1033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حــوار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BH" sz="2800" dirty="0"/>
          </a:p>
        </p:txBody>
      </p:sp>
    </p:spTree>
    <p:extLst>
      <p:ext uri="{BB962C8B-B14F-4D97-AF65-F5344CB8AC3E}">
        <p14:creationId xmlns:p14="http://schemas.microsoft.com/office/powerpoint/2010/main" val="144565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6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25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881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15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825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1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4992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69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541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6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3165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26" grpId="0"/>
      <p:bldP spid="28" grpId="0"/>
      <p:bldP spid="32" grpId="0"/>
      <p:bldP spid="34" grpId="0"/>
      <p:bldP spid="29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0" y="262878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BH" sz="6000" b="1" dirty="0" smtClean="0"/>
              <a:t>شكرًا جزيلًا </a:t>
            </a:r>
            <a:r>
              <a:rPr lang="ar-BH" sz="6000" b="1" dirty="0"/>
              <a:t>لكم</a:t>
            </a:r>
          </a:p>
          <a:p>
            <a:pPr algn="ctr" rtl="1"/>
            <a:r>
              <a:rPr lang="ar-BH" sz="8000" b="1" dirty="0"/>
              <a:t>انتهى الدرس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102727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14972</TotalTime>
  <Words>231</Words>
  <Application>Microsoft Office PowerPoint</Application>
  <PresentationFormat>Widescreen</PresentationFormat>
  <Paragraphs>53</Paragraphs>
  <Slides>8</Slides>
  <Notes>4</Notes>
  <HiddenSlides>0</HiddenSlides>
  <MMClips>41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أهداف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Admin</cp:lastModifiedBy>
  <cp:revision>1522</cp:revision>
  <dcterms:created xsi:type="dcterms:W3CDTF">2020-03-05T04:31:42Z</dcterms:created>
  <dcterms:modified xsi:type="dcterms:W3CDTF">2020-11-17T05:32:23Z</dcterms:modified>
</cp:coreProperties>
</file>